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258" r:id="rId3"/>
    <p:sldId id="259" r:id="rId4"/>
    <p:sldId id="260" r:id="rId5"/>
    <p:sldId id="261" r:id="rId6"/>
    <p:sldId id="262" r:id="rId7"/>
    <p:sldId id="263" r:id="rId8"/>
    <p:sldId id="274" r:id="rId9"/>
    <p:sldId id="267" r:id="rId10"/>
    <p:sldId id="300" r:id="rId11"/>
    <p:sldId id="269" r:id="rId12"/>
    <p:sldId id="278" r:id="rId13"/>
    <p:sldId id="270" r:id="rId14"/>
    <p:sldId id="271" r:id="rId15"/>
    <p:sldId id="301" r:id="rId16"/>
    <p:sldId id="302" r:id="rId17"/>
    <p:sldId id="303" r:id="rId18"/>
    <p:sldId id="304" r:id="rId19"/>
    <p:sldId id="305" r:id="rId20"/>
    <p:sldId id="306" r:id="rId21"/>
    <p:sldId id="307" r:id="rId22"/>
    <p:sldId id="272" r:id="rId23"/>
    <p:sldId id="291" r:id="rId24"/>
    <p:sldId id="292" r:id="rId25"/>
    <p:sldId id="281" r:id="rId26"/>
    <p:sldId id="308" r:id="rId27"/>
    <p:sldId id="293" r:id="rId28"/>
    <p:sldId id="294" r:id="rId29"/>
    <p:sldId id="282" r:id="rId30"/>
    <p:sldId id="299" r:id="rId31"/>
    <p:sldId id="273" r:id="rId32"/>
    <p:sldId id="296" r:id="rId33"/>
    <p:sldId id="297" r:id="rId34"/>
    <p:sldId id="265" r:id="rId35"/>
    <p:sldId id="283" r:id="rId3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9" autoAdjust="0"/>
    <p:restoredTop sz="94660"/>
  </p:normalViewPr>
  <p:slideViewPr>
    <p:cSldViewPr snapToGrid="0">
      <p:cViewPr varScale="1">
        <p:scale>
          <a:sx n="50" d="100"/>
          <a:sy n="50" d="100"/>
        </p:scale>
        <p:origin x="48"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ysClr val="windowText" lastClr="000000"/>
                </a:solidFill>
                <a:latin typeface="+mn-lt"/>
                <a:ea typeface="+mn-ea"/>
                <a:cs typeface="+mn-cs"/>
              </a:defRPr>
            </a:pPr>
            <a:r>
              <a:rPr lang="es-EC" sz="1200" baseline="0">
                <a:solidFill>
                  <a:sysClr val="windowText" lastClr="000000"/>
                </a:solidFill>
              </a:rPr>
              <a:t>PERSONAL QUE PARTICIPÓ EN LA ENCUESTA</a:t>
            </a:r>
          </a:p>
        </c:rich>
      </c:tx>
      <c:layout>
        <c:manualLayout>
          <c:xMode val="edge"/>
          <c:yMode val="edge"/>
          <c:x val="0.13365288713910761"/>
          <c:y val="3.4527044728057323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ysClr val="windowText" lastClr="000000"/>
              </a:solidFill>
              <a:latin typeface="+mn-lt"/>
              <a:ea typeface="+mn-ea"/>
              <a:cs typeface="+mn-cs"/>
            </a:defRPr>
          </a:pPr>
          <a:endParaRPr lang="es-EC"/>
        </a:p>
      </c:txPr>
    </c:title>
    <c:autoTitleDeleted val="0"/>
    <c:plotArea>
      <c:layout/>
      <c:barChart>
        <c:barDir val="col"/>
        <c:grouping val="clustered"/>
        <c:varyColors val="0"/>
        <c:ser>
          <c:idx val="0"/>
          <c:order val="0"/>
          <c:tx>
            <c:strRef>
              <c:f>Hoja1!$B$6</c:f>
              <c:strCache>
                <c:ptCount val="1"/>
                <c:pt idx="0">
                  <c:v>CURSO DE ESTADO MAYOR DE ARMA 71</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Hoja1!$C$6</c:f>
              <c:numCache>
                <c:formatCode>General</c:formatCode>
                <c:ptCount val="1"/>
                <c:pt idx="0">
                  <c:v>38</c:v>
                </c:pt>
              </c:numCache>
            </c:numRef>
          </c:val>
          <c:extLst xmlns:c16r2="http://schemas.microsoft.com/office/drawing/2015/06/chart">
            <c:ext xmlns:c16="http://schemas.microsoft.com/office/drawing/2014/chart" uri="{C3380CC4-5D6E-409C-BE32-E72D297353CC}">
              <c16:uniqueId val="{00000000-7DD8-4D45-92C1-9A197C5108F3}"/>
            </c:ext>
          </c:extLst>
        </c:ser>
        <c:ser>
          <c:idx val="1"/>
          <c:order val="1"/>
          <c:tx>
            <c:strRef>
              <c:f>Hoja1!$B$7</c:f>
              <c:strCache>
                <c:ptCount val="1"/>
                <c:pt idx="0">
                  <c:v>CURSO DE ESTADO MAYOR DE SERVICIOS 38</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Hoja1!$C$7</c:f>
              <c:numCache>
                <c:formatCode>General</c:formatCode>
                <c:ptCount val="1"/>
                <c:pt idx="0">
                  <c:v>16</c:v>
                </c:pt>
              </c:numCache>
            </c:numRef>
          </c:val>
          <c:extLst xmlns:c16r2="http://schemas.microsoft.com/office/drawing/2015/06/chart">
            <c:ext xmlns:c16="http://schemas.microsoft.com/office/drawing/2014/chart" uri="{C3380CC4-5D6E-409C-BE32-E72D297353CC}">
              <c16:uniqueId val="{00000001-7DD8-4D45-92C1-9A197C5108F3}"/>
            </c:ext>
          </c:extLst>
        </c:ser>
        <c:ser>
          <c:idx val="2"/>
          <c:order val="2"/>
          <c:tx>
            <c:strRef>
              <c:f>Hoja1!$B$8</c:f>
              <c:strCache>
                <c:ptCount val="1"/>
                <c:pt idx="0">
                  <c:v>COMANDO DE CIBERDEFENSA</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Hoja1!$C$8</c:f>
              <c:numCache>
                <c:formatCode>General</c:formatCode>
                <c:ptCount val="1"/>
                <c:pt idx="0">
                  <c:v>13</c:v>
                </c:pt>
              </c:numCache>
            </c:numRef>
          </c:val>
          <c:extLst xmlns:c16r2="http://schemas.microsoft.com/office/drawing/2015/06/chart">
            <c:ext xmlns:c16="http://schemas.microsoft.com/office/drawing/2014/chart" uri="{C3380CC4-5D6E-409C-BE32-E72D297353CC}">
              <c16:uniqueId val="{00000002-7DD8-4D45-92C1-9A197C5108F3}"/>
            </c:ext>
          </c:extLst>
        </c:ser>
        <c:ser>
          <c:idx val="3"/>
          <c:order val="3"/>
          <c:tx>
            <c:strRef>
              <c:f>Hoja1!$B$9</c:f>
              <c:strCache>
                <c:ptCount val="1"/>
                <c:pt idx="0">
                  <c:v>DIRECCIÓN DE TECNOLOGÍAS DE INFORMACIÓN Y COM.</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Hoja1!$C$9</c:f>
              <c:numCache>
                <c:formatCode>General</c:formatCode>
                <c:ptCount val="1"/>
                <c:pt idx="0">
                  <c:v>14</c:v>
                </c:pt>
              </c:numCache>
            </c:numRef>
          </c:val>
          <c:extLst xmlns:c16r2="http://schemas.microsoft.com/office/drawing/2015/06/chart">
            <c:ext xmlns:c16="http://schemas.microsoft.com/office/drawing/2014/chart" uri="{C3380CC4-5D6E-409C-BE32-E72D297353CC}">
              <c16:uniqueId val="{00000003-7DD8-4D45-92C1-9A197C5108F3}"/>
            </c:ext>
          </c:extLst>
        </c:ser>
        <c:ser>
          <c:idx val="4"/>
          <c:order val="4"/>
          <c:tx>
            <c:strRef>
              <c:f>Hoja1!$B$10</c:f>
              <c:strCache>
                <c:ptCount val="1"/>
                <c:pt idx="0">
                  <c:v>DIRECCIÓN DE INTELIGENCIA DE LA FUERZA TERRESTRE</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Hoja1!$C$10</c:f>
              <c:numCache>
                <c:formatCode>General</c:formatCode>
                <c:ptCount val="1"/>
                <c:pt idx="0">
                  <c:v>9</c:v>
                </c:pt>
              </c:numCache>
            </c:numRef>
          </c:val>
          <c:extLst xmlns:c16r2="http://schemas.microsoft.com/office/drawing/2015/06/chart">
            <c:ext xmlns:c16="http://schemas.microsoft.com/office/drawing/2014/chart" uri="{C3380CC4-5D6E-409C-BE32-E72D297353CC}">
              <c16:uniqueId val="{00000004-7DD8-4D45-92C1-9A197C5108F3}"/>
            </c:ext>
          </c:extLst>
        </c:ser>
        <c:ser>
          <c:idx val="5"/>
          <c:order val="5"/>
          <c:tx>
            <c:strRef>
              <c:f>Hoja1!$B$11</c:f>
              <c:strCache>
                <c:ptCount val="1"/>
                <c:pt idx="0">
                  <c:v>DIRECCIÓN DE COMUNICACIÓN SOCIAL</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Hoja1!$C$11</c:f>
              <c:numCache>
                <c:formatCode>General</c:formatCode>
                <c:ptCount val="1"/>
                <c:pt idx="0">
                  <c:v>8</c:v>
                </c:pt>
              </c:numCache>
            </c:numRef>
          </c:val>
          <c:extLst xmlns:c16r2="http://schemas.microsoft.com/office/drawing/2015/06/chart">
            <c:ext xmlns:c16="http://schemas.microsoft.com/office/drawing/2014/chart" uri="{C3380CC4-5D6E-409C-BE32-E72D297353CC}">
              <c16:uniqueId val="{00000005-7DD8-4D45-92C1-9A197C5108F3}"/>
            </c:ext>
          </c:extLst>
        </c:ser>
        <c:ser>
          <c:idx val="6"/>
          <c:order val="6"/>
          <c:tx>
            <c:strRef>
              <c:f>Hoja1!$B$12</c:f>
              <c:strCache>
                <c:ptCount val="1"/>
                <c:pt idx="0">
                  <c:v>COMANDO OPERACIONAL No 4 ¨CENTRAL¨</c:v>
                </c:pt>
              </c:strCache>
            </c:strRef>
          </c:tx>
          <c:spPr>
            <a:solidFill>
              <a:schemeClr val="accent1">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Hoja1!$C$12</c:f>
              <c:numCache>
                <c:formatCode>General</c:formatCode>
                <c:ptCount val="1"/>
                <c:pt idx="0">
                  <c:v>18</c:v>
                </c:pt>
              </c:numCache>
            </c:numRef>
          </c:val>
          <c:extLst xmlns:c16r2="http://schemas.microsoft.com/office/drawing/2015/06/chart">
            <c:ext xmlns:c16="http://schemas.microsoft.com/office/drawing/2014/chart" uri="{C3380CC4-5D6E-409C-BE32-E72D297353CC}">
              <c16:uniqueId val="{00000006-7DD8-4D45-92C1-9A197C5108F3}"/>
            </c:ext>
          </c:extLst>
        </c:ser>
        <c:dLbls>
          <c:dLblPos val="outEnd"/>
          <c:showLegendKey val="0"/>
          <c:showVal val="1"/>
          <c:showCatName val="0"/>
          <c:showSerName val="0"/>
          <c:showPercent val="0"/>
          <c:showBubbleSize val="0"/>
        </c:dLbls>
        <c:gapWidth val="444"/>
        <c:overlap val="-90"/>
        <c:axId val="233406016"/>
        <c:axId val="232566224"/>
      </c:barChart>
      <c:catAx>
        <c:axId val="233406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ysClr val="windowText" lastClr="000000"/>
                </a:solidFill>
                <a:latin typeface="+mn-lt"/>
                <a:ea typeface="+mn-ea"/>
                <a:cs typeface="+mn-cs"/>
              </a:defRPr>
            </a:pPr>
            <a:endParaRPr lang="es-EC"/>
          </a:p>
        </c:txPr>
        <c:crossAx val="232566224"/>
        <c:crosses val="autoZero"/>
        <c:auto val="1"/>
        <c:lblAlgn val="ctr"/>
        <c:lblOffset val="100"/>
        <c:noMultiLvlLbl val="0"/>
      </c:catAx>
      <c:valAx>
        <c:axId val="232566224"/>
        <c:scaling>
          <c:orientation val="minMax"/>
        </c:scaling>
        <c:delete val="1"/>
        <c:axPos val="l"/>
        <c:numFmt formatCode="General" sourceLinked="1"/>
        <c:majorTickMark val="none"/>
        <c:minorTickMark val="none"/>
        <c:tickLblPos val="nextTo"/>
        <c:crossAx val="233406016"/>
        <c:crosses val="autoZero"/>
        <c:crossBetween val="between"/>
      </c:valAx>
      <c:spPr>
        <a:noFill/>
        <a:ln>
          <a:noFill/>
        </a:ln>
        <a:effectLst/>
      </c:spPr>
    </c:plotArea>
    <c:legend>
      <c:legendPos val="t"/>
      <c:layout>
        <c:manualLayout>
          <c:xMode val="edge"/>
          <c:yMode val="edge"/>
          <c:x val="0.26301765081657591"/>
          <c:y val="8.0175336655765969E-2"/>
          <c:w val="0.49821547605821576"/>
          <c:h val="0.52418796567868409"/>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solidFill>
      <a:schemeClr val="lt1"/>
    </a:solidFill>
    <a:ln w="12700" cap="flat" cmpd="sng" algn="ctr">
      <a:solidFill>
        <a:schemeClr val="tx1"/>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EC" sz="1400">
                <a:solidFill>
                  <a:sysClr val="windowText" lastClr="000000"/>
                </a:solidFill>
              </a:rPr>
              <a:t>PERSONAL</a:t>
            </a:r>
            <a:r>
              <a:rPr lang="es-EC" sz="1400" baseline="0">
                <a:solidFill>
                  <a:sysClr val="windowText" lastClr="000000"/>
                </a:solidFill>
              </a:rPr>
              <a:t> ENCUESTADO POR GRADOS</a:t>
            </a:r>
            <a:endParaRPr lang="es-EC" sz="1400">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Hoja1!$B$29</c:f>
              <c:strCache>
                <c:ptCount val="1"/>
                <c:pt idx="0">
                  <c:v>CORONEL</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Hoja1!$C$29</c:f>
              <c:numCache>
                <c:formatCode>General</c:formatCode>
                <c:ptCount val="1"/>
                <c:pt idx="0">
                  <c:v>6</c:v>
                </c:pt>
              </c:numCache>
            </c:numRef>
          </c:val>
          <c:extLst xmlns:c16r2="http://schemas.microsoft.com/office/drawing/2015/06/chart">
            <c:ext xmlns:c16="http://schemas.microsoft.com/office/drawing/2014/chart" uri="{C3380CC4-5D6E-409C-BE32-E72D297353CC}">
              <c16:uniqueId val="{00000000-9DCC-4EAF-A707-D47A2037B17B}"/>
            </c:ext>
          </c:extLst>
        </c:ser>
        <c:ser>
          <c:idx val="1"/>
          <c:order val="1"/>
          <c:tx>
            <c:strRef>
              <c:f>Hoja1!$B$30</c:f>
              <c:strCache>
                <c:ptCount val="1"/>
                <c:pt idx="0">
                  <c:v>TENIENTE CORONEL</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Hoja1!$C$30</c:f>
              <c:numCache>
                <c:formatCode>General</c:formatCode>
                <c:ptCount val="1"/>
                <c:pt idx="0">
                  <c:v>6</c:v>
                </c:pt>
              </c:numCache>
            </c:numRef>
          </c:val>
          <c:extLst xmlns:c16r2="http://schemas.microsoft.com/office/drawing/2015/06/chart">
            <c:ext xmlns:c16="http://schemas.microsoft.com/office/drawing/2014/chart" uri="{C3380CC4-5D6E-409C-BE32-E72D297353CC}">
              <c16:uniqueId val="{00000001-9DCC-4EAF-A707-D47A2037B17B}"/>
            </c:ext>
          </c:extLst>
        </c:ser>
        <c:ser>
          <c:idx val="2"/>
          <c:order val="2"/>
          <c:tx>
            <c:strRef>
              <c:f>Hoja1!$B$31</c:f>
              <c:strCache>
                <c:ptCount val="1"/>
                <c:pt idx="0">
                  <c:v>MAYOR</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Hoja1!$C$31</c:f>
              <c:numCache>
                <c:formatCode>General</c:formatCode>
                <c:ptCount val="1"/>
                <c:pt idx="0">
                  <c:v>67</c:v>
                </c:pt>
              </c:numCache>
            </c:numRef>
          </c:val>
          <c:extLst xmlns:c16r2="http://schemas.microsoft.com/office/drawing/2015/06/chart">
            <c:ext xmlns:c16="http://schemas.microsoft.com/office/drawing/2014/chart" uri="{C3380CC4-5D6E-409C-BE32-E72D297353CC}">
              <c16:uniqueId val="{00000002-9DCC-4EAF-A707-D47A2037B17B}"/>
            </c:ext>
          </c:extLst>
        </c:ser>
        <c:ser>
          <c:idx val="3"/>
          <c:order val="3"/>
          <c:tx>
            <c:strRef>
              <c:f>Hoja1!$B$32</c:f>
              <c:strCache>
                <c:ptCount val="1"/>
                <c:pt idx="0">
                  <c:v>CAPITÁN</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Hoja1!$C$32</c:f>
              <c:numCache>
                <c:formatCode>General</c:formatCode>
                <c:ptCount val="1"/>
                <c:pt idx="0">
                  <c:v>6</c:v>
                </c:pt>
              </c:numCache>
            </c:numRef>
          </c:val>
          <c:extLst xmlns:c16r2="http://schemas.microsoft.com/office/drawing/2015/06/chart">
            <c:ext xmlns:c16="http://schemas.microsoft.com/office/drawing/2014/chart" uri="{C3380CC4-5D6E-409C-BE32-E72D297353CC}">
              <c16:uniqueId val="{00000003-9DCC-4EAF-A707-D47A2037B17B}"/>
            </c:ext>
          </c:extLst>
        </c:ser>
        <c:ser>
          <c:idx val="4"/>
          <c:order val="4"/>
          <c:tx>
            <c:strRef>
              <c:f>Hoja1!$B$33</c:f>
              <c:strCache>
                <c:ptCount val="1"/>
                <c:pt idx="0">
                  <c:v>SARGENTO PRIMERO</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Hoja1!$C$33</c:f>
              <c:numCache>
                <c:formatCode>General</c:formatCode>
                <c:ptCount val="1"/>
                <c:pt idx="0">
                  <c:v>4</c:v>
                </c:pt>
              </c:numCache>
            </c:numRef>
          </c:val>
          <c:extLst xmlns:c16r2="http://schemas.microsoft.com/office/drawing/2015/06/chart">
            <c:ext xmlns:c16="http://schemas.microsoft.com/office/drawing/2014/chart" uri="{C3380CC4-5D6E-409C-BE32-E72D297353CC}">
              <c16:uniqueId val="{00000004-9DCC-4EAF-A707-D47A2037B17B}"/>
            </c:ext>
          </c:extLst>
        </c:ser>
        <c:ser>
          <c:idx val="5"/>
          <c:order val="5"/>
          <c:tx>
            <c:strRef>
              <c:f>Hoja1!$B$34</c:f>
              <c:strCache>
                <c:ptCount val="1"/>
                <c:pt idx="0">
                  <c:v>SARGENTO SEGUNDO</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Hoja1!$C$34</c:f>
              <c:numCache>
                <c:formatCode>General</c:formatCode>
                <c:ptCount val="1"/>
                <c:pt idx="0">
                  <c:v>13</c:v>
                </c:pt>
              </c:numCache>
            </c:numRef>
          </c:val>
          <c:extLst xmlns:c16r2="http://schemas.microsoft.com/office/drawing/2015/06/chart">
            <c:ext xmlns:c16="http://schemas.microsoft.com/office/drawing/2014/chart" uri="{C3380CC4-5D6E-409C-BE32-E72D297353CC}">
              <c16:uniqueId val="{00000005-9DCC-4EAF-A707-D47A2037B17B}"/>
            </c:ext>
          </c:extLst>
        </c:ser>
        <c:ser>
          <c:idx val="6"/>
          <c:order val="6"/>
          <c:tx>
            <c:strRef>
              <c:f>Hoja1!$B$35</c:f>
              <c:strCache>
                <c:ptCount val="1"/>
                <c:pt idx="0">
                  <c:v>CABO PRIMERO</c:v>
                </c:pt>
              </c:strCache>
            </c:strRef>
          </c:tx>
          <c:spPr>
            <a:solidFill>
              <a:schemeClr val="accent1">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Hoja1!$C$35</c:f>
              <c:numCache>
                <c:formatCode>General</c:formatCode>
                <c:ptCount val="1"/>
                <c:pt idx="0">
                  <c:v>14</c:v>
                </c:pt>
              </c:numCache>
            </c:numRef>
          </c:val>
          <c:extLst xmlns:c16r2="http://schemas.microsoft.com/office/drawing/2015/06/chart">
            <c:ext xmlns:c16="http://schemas.microsoft.com/office/drawing/2014/chart" uri="{C3380CC4-5D6E-409C-BE32-E72D297353CC}">
              <c16:uniqueId val="{00000006-9DCC-4EAF-A707-D47A2037B17B}"/>
            </c:ext>
          </c:extLst>
        </c:ser>
        <c:dLbls>
          <c:dLblPos val="outEnd"/>
          <c:showLegendKey val="0"/>
          <c:showVal val="1"/>
          <c:showCatName val="0"/>
          <c:showSerName val="0"/>
          <c:showPercent val="0"/>
          <c:showBubbleSize val="0"/>
        </c:dLbls>
        <c:gapWidth val="444"/>
        <c:overlap val="-90"/>
        <c:axId val="11636048"/>
        <c:axId val="192382584"/>
      </c:barChart>
      <c:catAx>
        <c:axId val="116360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ysClr val="windowText" lastClr="000000"/>
                </a:solidFill>
                <a:latin typeface="+mn-lt"/>
                <a:ea typeface="+mn-ea"/>
                <a:cs typeface="+mn-cs"/>
              </a:defRPr>
            </a:pPr>
            <a:endParaRPr lang="es-EC"/>
          </a:p>
        </c:txPr>
        <c:crossAx val="192382584"/>
        <c:crosses val="autoZero"/>
        <c:auto val="1"/>
        <c:lblAlgn val="ctr"/>
        <c:lblOffset val="100"/>
        <c:noMultiLvlLbl val="0"/>
      </c:catAx>
      <c:valAx>
        <c:axId val="192382584"/>
        <c:scaling>
          <c:orientation val="minMax"/>
        </c:scaling>
        <c:delete val="1"/>
        <c:axPos val="l"/>
        <c:numFmt formatCode="General" sourceLinked="1"/>
        <c:majorTickMark val="none"/>
        <c:minorTickMark val="none"/>
        <c:tickLblPos val="nextTo"/>
        <c:crossAx val="1163604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solidFill>
      <a:schemeClr val="lt1"/>
    </a:solidFill>
    <a:ln w="12700" cap="flat" cmpd="sng" algn="ctr">
      <a:solidFill>
        <a:schemeClr val="tx1"/>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456DAE-1391-466E-AAC6-B129F24E3BA7}" type="doc">
      <dgm:prSet loTypeId="urn:microsoft.com/office/officeart/2005/8/layout/chevron1" loCatId="process" qsTypeId="urn:microsoft.com/office/officeart/2005/8/quickstyle/simple1" qsCatId="simple" csTypeId="urn:microsoft.com/office/officeart/2005/8/colors/accent1_2" csCatId="accent1" phldr="1"/>
      <dgm:spPr/>
    </dgm:pt>
    <dgm:pt modelId="{47F3E1A5-3866-4A69-B311-7848BA6FA188}">
      <dgm:prSet phldrT="[Texto]"/>
      <dgm:spPr>
        <a:solidFill>
          <a:srgbClr val="0070C0"/>
        </a:solidFill>
      </dgm:spPr>
      <dgm:t>
        <a:bodyPr/>
        <a:lstStyle/>
        <a:p>
          <a:r>
            <a:rPr lang="es-MX" dirty="0"/>
            <a:t>DIRECCIONAMIENTO DE  CIBERDEFENSA</a:t>
          </a:r>
        </a:p>
      </dgm:t>
    </dgm:pt>
    <dgm:pt modelId="{BC34E0FD-0451-4FCB-BDB4-DEFFADFAE383}" type="parTrans" cxnId="{A0A5ECAE-243D-4097-B96C-EF1F33CB02DB}">
      <dgm:prSet/>
      <dgm:spPr/>
      <dgm:t>
        <a:bodyPr/>
        <a:lstStyle/>
        <a:p>
          <a:endParaRPr lang="es-MX"/>
        </a:p>
      </dgm:t>
    </dgm:pt>
    <dgm:pt modelId="{35753D85-DA66-44B8-82C1-E5007DB3B5BE}" type="sibTrans" cxnId="{A0A5ECAE-243D-4097-B96C-EF1F33CB02DB}">
      <dgm:prSet/>
      <dgm:spPr/>
      <dgm:t>
        <a:bodyPr/>
        <a:lstStyle/>
        <a:p>
          <a:endParaRPr lang="es-MX"/>
        </a:p>
      </dgm:t>
    </dgm:pt>
    <dgm:pt modelId="{F1518EEC-688A-4038-8027-5CECE9551B92}" type="pres">
      <dgm:prSet presAssocID="{5D456DAE-1391-466E-AAC6-B129F24E3BA7}" presName="Name0" presStyleCnt="0">
        <dgm:presLayoutVars>
          <dgm:dir/>
          <dgm:animLvl val="lvl"/>
          <dgm:resizeHandles val="exact"/>
        </dgm:presLayoutVars>
      </dgm:prSet>
      <dgm:spPr/>
    </dgm:pt>
    <dgm:pt modelId="{BFBAAC09-48E7-468F-A7C9-F981F7D365F0}" type="pres">
      <dgm:prSet presAssocID="{47F3E1A5-3866-4A69-B311-7848BA6FA188}" presName="parTxOnly" presStyleLbl="node1" presStyleIdx="0" presStyleCnt="1" custScaleX="63158" custScaleY="35462" custLinFactNeighborX="7600" custLinFactNeighborY="-16862">
        <dgm:presLayoutVars>
          <dgm:chMax val="0"/>
          <dgm:chPref val="0"/>
          <dgm:bulletEnabled val="1"/>
        </dgm:presLayoutVars>
      </dgm:prSet>
      <dgm:spPr/>
      <dgm:t>
        <a:bodyPr/>
        <a:lstStyle/>
        <a:p>
          <a:endParaRPr lang="es-EC"/>
        </a:p>
      </dgm:t>
    </dgm:pt>
  </dgm:ptLst>
  <dgm:cxnLst>
    <dgm:cxn modelId="{A6CF0F4C-0685-4DEB-A8B4-A86677A14E70}" type="presOf" srcId="{47F3E1A5-3866-4A69-B311-7848BA6FA188}" destId="{BFBAAC09-48E7-468F-A7C9-F981F7D365F0}" srcOrd="0" destOrd="0" presId="urn:microsoft.com/office/officeart/2005/8/layout/chevron1"/>
    <dgm:cxn modelId="{84B727FD-4D88-41D5-BEAE-6BCD708E02D2}" type="presOf" srcId="{5D456DAE-1391-466E-AAC6-B129F24E3BA7}" destId="{F1518EEC-688A-4038-8027-5CECE9551B92}" srcOrd="0" destOrd="0" presId="urn:microsoft.com/office/officeart/2005/8/layout/chevron1"/>
    <dgm:cxn modelId="{A0A5ECAE-243D-4097-B96C-EF1F33CB02DB}" srcId="{5D456DAE-1391-466E-AAC6-B129F24E3BA7}" destId="{47F3E1A5-3866-4A69-B311-7848BA6FA188}" srcOrd="0" destOrd="0" parTransId="{BC34E0FD-0451-4FCB-BDB4-DEFFADFAE383}" sibTransId="{35753D85-DA66-44B8-82C1-E5007DB3B5BE}"/>
    <dgm:cxn modelId="{8BE1B501-AEE9-4860-8BD6-A1BF235ADFAB}" type="presParOf" srcId="{F1518EEC-688A-4038-8027-5CECE9551B92}" destId="{BFBAAC09-48E7-468F-A7C9-F981F7D365F0}"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AAC09-48E7-468F-A7C9-F981F7D365F0}">
      <dsp:nvSpPr>
        <dsp:cNvPr id="0" name=""/>
        <dsp:cNvSpPr/>
      </dsp:nvSpPr>
      <dsp:spPr>
        <a:xfrm>
          <a:off x="2114986" y="1584645"/>
          <a:ext cx="5133482" cy="1152940"/>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46673" rIns="46673" bIns="46673" numCol="1" spcCol="1270" anchor="ctr" anchorCtr="0">
          <a:noAutofit/>
        </a:bodyPr>
        <a:lstStyle/>
        <a:p>
          <a:pPr lvl="0" algn="ctr" defTabSz="1555750">
            <a:lnSpc>
              <a:spcPct val="90000"/>
            </a:lnSpc>
            <a:spcBef>
              <a:spcPct val="0"/>
            </a:spcBef>
            <a:spcAft>
              <a:spcPct val="35000"/>
            </a:spcAft>
          </a:pPr>
          <a:r>
            <a:rPr lang="es-MX" sz="3500" kern="1200" dirty="0"/>
            <a:t>DIRECCIONAMIENTO DE  CIBERDEFENSA</a:t>
          </a:r>
        </a:p>
      </dsp:txBody>
      <dsp:txXfrm>
        <a:off x="2691456" y="1584645"/>
        <a:ext cx="3980542" cy="11529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AF474-3E93-4700-87F2-F3847C9EF70D}" type="datetimeFigureOut">
              <a:rPr lang="es-EC" smtClean="0"/>
              <a:t>11/1/2021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20B897-48D4-4F83-BE1F-1382EEED60A6}" type="slidenum">
              <a:rPr lang="es-EC" smtClean="0"/>
              <a:t>‹Nº›</a:t>
            </a:fld>
            <a:endParaRPr lang="es-EC"/>
          </a:p>
        </p:txBody>
      </p:sp>
    </p:spTree>
    <p:extLst>
      <p:ext uri="{BB962C8B-B14F-4D97-AF65-F5344CB8AC3E}">
        <p14:creationId xmlns:p14="http://schemas.microsoft.com/office/powerpoint/2010/main" val="312378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a:ln/>
        </p:spPr>
      </p:sp>
      <p:sp>
        <p:nvSpPr>
          <p:cNvPr id="491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a:p>
        </p:txBody>
      </p:sp>
      <p:sp>
        <p:nvSpPr>
          <p:cNvPr id="4" name="3 Marcador de número de diapositiva"/>
          <p:cNvSpPr>
            <a:spLocks noGrp="1"/>
          </p:cNvSpPr>
          <p:nvPr>
            <p:ph type="sldNum" sz="quarter" idx="5"/>
          </p:nvPr>
        </p:nvSpPr>
        <p:spPr/>
        <p:txBody>
          <a:bodyPr/>
          <a:lstStyle/>
          <a:p>
            <a:pPr>
              <a:defRPr/>
            </a:pPr>
            <a:fld id="{1BB49D87-1B16-4B46-B1A4-3CE43A8FADF8}" type="slidenum">
              <a:rPr lang="es-ES" smtClean="0"/>
              <a:pPr>
                <a:defRPr/>
              </a:pPr>
              <a:t>8</a:t>
            </a:fld>
            <a:endParaRPr lang="es-ES" dirty="0"/>
          </a:p>
        </p:txBody>
      </p:sp>
    </p:spTree>
    <p:extLst>
      <p:ext uri="{BB962C8B-B14F-4D97-AF65-F5344CB8AC3E}">
        <p14:creationId xmlns:p14="http://schemas.microsoft.com/office/powerpoint/2010/main" val="4168980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A39CF2-07CF-C944-B8B2-FDFA615ECB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xmlns="" id="{875B6215-8CFA-C14E-A274-62A60F4AF286}"/>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xmlns="" id="{1FD39560-E7E9-C64A-BC8D-A84DFC30D798}"/>
              </a:ext>
            </a:extLst>
          </p:cNvPr>
          <p:cNvSpPr>
            <a:spLocks noGrp="1"/>
          </p:cNvSpPr>
          <p:nvPr>
            <p:ph type="dt" sz="half" idx="10"/>
          </p:nvPr>
        </p:nvSpPr>
        <p:spPr/>
        <p:txBody>
          <a:bodyPr/>
          <a:lstStyle/>
          <a:p>
            <a:pPr defTabSz="914377">
              <a:defRPr/>
            </a:pPr>
            <a:fld id="{B31DCAEE-8C7D-934C-9731-756F74428F35}" type="datetimeFigureOut">
              <a:rPr lang="es-EC" smtClean="0">
                <a:solidFill>
                  <a:prstClr val="black">
                    <a:tint val="75000"/>
                  </a:prstClr>
                </a:solidFill>
              </a:rPr>
              <a:pPr defTabSz="914377">
                <a:defRPr/>
              </a:pPr>
              <a:t>11/1/2021</a:t>
            </a:fld>
            <a:endParaRPr lang="es-EC">
              <a:solidFill>
                <a:prstClr val="black">
                  <a:tint val="75000"/>
                </a:prstClr>
              </a:solidFill>
            </a:endParaRPr>
          </a:p>
        </p:txBody>
      </p:sp>
      <p:sp>
        <p:nvSpPr>
          <p:cNvPr id="5" name="Marcador de pie de página 4">
            <a:extLst>
              <a:ext uri="{FF2B5EF4-FFF2-40B4-BE49-F238E27FC236}">
                <a16:creationId xmlns:a16="http://schemas.microsoft.com/office/drawing/2014/main" xmlns="" id="{1769E16C-FF33-C748-B920-040B63746383}"/>
              </a:ext>
            </a:extLst>
          </p:cNvPr>
          <p:cNvSpPr>
            <a:spLocks noGrp="1"/>
          </p:cNvSpPr>
          <p:nvPr>
            <p:ph type="ftr" sz="quarter" idx="11"/>
          </p:nvPr>
        </p:nvSpPr>
        <p:spPr/>
        <p:txBody>
          <a:bodyPr/>
          <a:lstStyle/>
          <a:p>
            <a:pPr defTabSz="914377">
              <a:defRPr/>
            </a:pPr>
            <a:endParaRPr lang="es-EC">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BCA12FA0-F7EB-E447-90BA-F67ACFEA6936}"/>
              </a:ext>
            </a:extLst>
          </p:cNvPr>
          <p:cNvSpPr>
            <a:spLocks noGrp="1"/>
          </p:cNvSpPr>
          <p:nvPr>
            <p:ph type="sldNum" sz="quarter" idx="12"/>
          </p:nvPr>
        </p:nvSpPr>
        <p:spPr/>
        <p:txBody>
          <a:bodyPr/>
          <a:lstStyle/>
          <a:p>
            <a:pPr defTabSz="914377">
              <a:defRPr/>
            </a:pPr>
            <a:fld id="{667973DA-7E5B-3245-A411-B52F02EF68FA}" type="slidenum">
              <a:rPr lang="es-EC" smtClean="0">
                <a:solidFill>
                  <a:prstClr val="black">
                    <a:tint val="75000"/>
                  </a:prstClr>
                </a:solidFill>
              </a:rPr>
              <a:pPr defTabSz="914377">
                <a:defRPr/>
              </a:pPr>
              <a:t>‹Nº›</a:t>
            </a:fld>
            <a:endParaRPr lang="es-EC">
              <a:solidFill>
                <a:prstClr val="black">
                  <a:tint val="75000"/>
                </a:prstClr>
              </a:solidFill>
            </a:endParaRPr>
          </a:p>
        </p:txBody>
      </p:sp>
    </p:spTree>
    <p:extLst>
      <p:ext uri="{BB962C8B-B14F-4D97-AF65-F5344CB8AC3E}">
        <p14:creationId xmlns:p14="http://schemas.microsoft.com/office/powerpoint/2010/main" val="970610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1CD155-7D56-234C-AAFF-16320F1BC0E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ADA342E9-56C6-B04B-AE96-5F19625AE8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F2B9D136-F28B-EB49-9304-3A0D85C84077}"/>
              </a:ext>
            </a:extLst>
          </p:cNvPr>
          <p:cNvSpPr>
            <a:spLocks noGrp="1"/>
          </p:cNvSpPr>
          <p:nvPr>
            <p:ph type="dt" sz="half" idx="10"/>
          </p:nvPr>
        </p:nvSpPr>
        <p:spPr/>
        <p:txBody>
          <a:bodyPr/>
          <a:lstStyle/>
          <a:p>
            <a:pPr defTabSz="914377">
              <a:defRPr/>
            </a:pPr>
            <a:fld id="{B31DCAEE-8C7D-934C-9731-756F74428F35}" type="datetimeFigureOut">
              <a:rPr lang="es-EC" smtClean="0">
                <a:solidFill>
                  <a:prstClr val="black">
                    <a:tint val="75000"/>
                  </a:prstClr>
                </a:solidFill>
              </a:rPr>
              <a:pPr defTabSz="914377">
                <a:defRPr/>
              </a:pPr>
              <a:t>11/1/2021</a:t>
            </a:fld>
            <a:endParaRPr lang="es-EC">
              <a:solidFill>
                <a:prstClr val="black">
                  <a:tint val="75000"/>
                </a:prstClr>
              </a:solidFill>
            </a:endParaRPr>
          </a:p>
        </p:txBody>
      </p:sp>
      <p:sp>
        <p:nvSpPr>
          <p:cNvPr id="5" name="Marcador de pie de página 4">
            <a:extLst>
              <a:ext uri="{FF2B5EF4-FFF2-40B4-BE49-F238E27FC236}">
                <a16:creationId xmlns:a16="http://schemas.microsoft.com/office/drawing/2014/main" xmlns="" id="{F00433CD-94F3-314D-9BCA-9A12B82A379F}"/>
              </a:ext>
            </a:extLst>
          </p:cNvPr>
          <p:cNvSpPr>
            <a:spLocks noGrp="1"/>
          </p:cNvSpPr>
          <p:nvPr>
            <p:ph type="ftr" sz="quarter" idx="11"/>
          </p:nvPr>
        </p:nvSpPr>
        <p:spPr/>
        <p:txBody>
          <a:bodyPr/>
          <a:lstStyle/>
          <a:p>
            <a:pPr defTabSz="914377">
              <a:defRPr/>
            </a:pPr>
            <a:endParaRPr lang="es-EC">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D2A2F02-9307-2846-8987-C06F814B8575}"/>
              </a:ext>
            </a:extLst>
          </p:cNvPr>
          <p:cNvSpPr>
            <a:spLocks noGrp="1"/>
          </p:cNvSpPr>
          <p:nvPr>
            <p:ph type="sldNum" sz="quarter" idx="12"/>
          </p:nvPr>
        </p:nvSpPr>
        <p:spPr/>
        <p:txBody>
          <a:bodyPr/>
          <a:lstStyle/>
          <a:p>
            <a:pPr defTabSz="914377">
              <a:defRPr/>
            </a:pPr>
            <a:fld id="{667973DA-7E5B-3245-A411-B52F02EF68FA}" type="slidenum">
              <a:rPr lang="es-EC" smtClean="0">
                <a:solidFill>
                  <a:prstClr val="black">
                    <a:tint val="75000"/>
                  </a:prstClr>
                </a:solidFill>
              </a:rPr>
              <a:pPr defTabSz="914377">
                <a:defRPr/>
              </a:pPr>
              <a:t>‹Nº›</a:t>
            </a:fld>
            <a:endParaRPr lang="es-EC">
              <a:solidFill>
                <a:prstClr val="black">
                  <a:tint val="75000"/>
                </a:prstClr>
              </a:solidFill>
            </a:endParaRPr>
          </a:p>
        </p:txBody>
      </p:sp>
    </p:spTree>
    <p:extLst>
      <p:ext uri="{BB962C8B-B14F-4D97-AF65-F5344CB8AC3E}">
        <p14:creationId xmlns:p14="http://schemas.microsoft.com/office/powerpoint/2010/main" val="2012767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4212CDF2-1852-8C4E-B50C-30A45BB13C05}"/>
              </a:ext>
            </a:extLst>
          </p:cNvPr>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240C232E-6C03-0C47-A2EE-04DB3FDB581C}"/>
              </a:ext>
            </a:extLst>
          </p:cNvPr>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4F1BD305-C252-5E49-86EE-EE88D8B421A6}"/>
              </a:ext>
            </a:extLst>
          </p:cNvPr>
          <p:cNvSpPr>
            <a:spLocks noGrp="1"/>
          </p:cNvSpPr>
          <p:nvPr>
            <p:ph type="dt" sz="half" idx="10"/>
          </p:nvPr>
        </p:nvSpPr>
        <p:spPr/>
        <p:txBody>
          <a:bodyPr/>
          <a:lstStyle/>
          <a:p>
            <a:pPr defTabSz="914377">
              <a:defRPr/>
            </a:pPr>
            <a:fld id="{B31DCAEE-8C7D-934C-9731-756F74428F35}" type="datetimeFigureOut">
              <a:rPr lang="es-EC" smtClean="0">
                <a:solidFill>
                  <a:prstClr val="black">
                    <a:tint val="75000"/>
                  </a:prstClr>
                </a:solidFill>
              </a:rPr>
              <a:pPr defTabSz="914377">
                <a:defRPr/>
              </a:pPr>
              <a:t>11/1/2021</a:t>
            </a:fld>
            <a:endParaRPr lang="es-EC">
              <a:solidFill>
                <a:prstClr val="black">
                  <a:tint val="75000"/>
                </a:prstClr>
              </a:solidFill>
            </a:endParaRPr>
          </a:p>
        </p:txBody>
      </p:sp>
      <p:sp>
        <p:nvSpPr>
          <p:cNvPr id="5" name="Marcador de pie de página 4">
            <a:extLst>
              <a:ext uri="{FF2B5EF4-FFF2-40B4-BE49-F238E27FC236}">
                <a16:creationId xmlns:a16="http://schemas.microsoft.com/office/drawing/2014/main" xmlns="" id="{DF41ED35-5991-214E-9F04-D952D3F2A2A2}"/>
              </a:ext>
            </a:extLst>
          </p:cNvPr>
          <p:cNvSpPr>
            <a:spLocks noGrp="1"/>
          </p:cNvSpPr>
          <p:nvPr>
            <p:ph type="ftr" sz="quarter" idx="11"/>
          </p:nvPr>
        </p:nvSpPr>
        <p:spPr/>
        <p:txBody>
          <a:bodyPr/>
          <a:lstStyle/>
          <a:p>
            <a:pPr defTabSz="914377">
              <a:defRPr/>
            </a:pPr>
            <a:endParaRPr lang="es-EC">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463F95CA-8A1B-9C44-9703-D64415A0593F}"/>
              </a:ext>
            </a:extLst>
          </p:cNvPr>
          <p:cNvSpPr>
            <a:spLocks noGrp="1"/>
          </p:cNvSpPr>
          <p:nvPr>
            <p:ph type="sldNum" sz="quarter" idx="12"/>
          </p:nvPr>
        </p:nvSpPr>
        <p:spPr/>
        <p:txBody>
          <a:bodyPr/>
          <a:lstStyle/>
          <a:p>
            <a:pPr defTabSz="914377">
              <a:defRPr/>
            </a:pPr>
            <a:fld id="{667973DA-7E5B-3245-A411-B52F02EF68FA}" type="slidenum">
              <a:rPr lang="es-EC" smtClean="0">
                <a:solidFill>
                  <a:prstClr val="black">
                    <a:tint val="75000"/>
                  </a:prstClr>
                </a:solidFill>
              </a:rPr>
              <a:pPr defTabSz="914377">
                <a:defRPr/>
              </a:pPr>
              <a:t>‹Nº›</a:t>
            </a:fld>
            <a:endParaRPr lang="es-EC">
              <a:solidFill>
                <a:prstClr val="black">
                  <a:tint val="75000"/>
                </a:prstClr>
              </a:solidFill>
            </a:endParaRPr>
          </a:p>
        </p:txBody>
      </p:sp>
    </p:spTree>
    <p:extLst>
      <p:ext uri="{BB962C8B-B14F-4D97-AF65-F5344CB8AC3E}">
        <p14:creationId xmlns:p14="http://schemas.microsoft.com/office/powerpoint/2010/main" val="486962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F101326-6597-D94C-9CE2-5D385756511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8C168C83-F8CA-5048-A954-3437E067741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4D30857F-3CD0-1247-A95A-219C8BB39FE0}"/>
              </a:ext>
            </a:extLst>
          </p:cNvPr>
          <p:cNvSpPr>
            <a:spLocks noGrp="1"/>
          </p:cNvSpPr>
          <p:nvPr>
            <p:ph type="dt" sz="half" idx="10"/>
          </p:nvPr>
        </p:nvSpPr>
        <p:spPr/>
        <p:txBody>
          <a:bodyPr/>
          <a:lstStyle/>
          <a:p>
            <a:pPr defTabSz="914377">
              <a:defRPr/>
            </a:pPr>
            <a:fld id="{B31DCAEE-8C7D-934C-9731-756F74428F35}" type="datetimeFigureOut">
              <a:rPr lang="es-EC" smtClean="0">
                <a:solidFill>
                  <a:prstClr val="black">
                    <a:tint val="75000"/>
                  </a:prstClr>
                </a:solidFill>
              </a:rPr>
              <a:pPr defTabSz="914377">
                <a:defRPr/>
              </a:pPr>
              <a:t>11/1/2021</a:t>
            </a:fld>
            <a:endParaRPr lang="es-EC">
              <a:solidFill>
                <a:prstClr val="black">
                  <a:tint val="75000"/>
                </a:prstClr>
              </a:solidFill>
            </a:endParaRPr>
          </a:p>
        </p:txBody>
      </p:sp>
      <p:sp>
        <p:nvSpPr>
          <p:cNvPr id="5" name="Marcador de pie de página 4">
            <a:extLst>
              <a:ext uri="{FF2B5EF4-FFF2-40B4-BE49-F238E27FC236}">
                <a16:creationId xmlns:a16="http://schemas.microsoft.com/office/drawing/2014/main" xmlns="" id="{F9E1468C-4D70-2C47-9F53-33AD928B5B21}"/>
              </a:ext>
            </a:extLst>
          </p:cNvPr>
          <p:cNvSpPr>
            <a:spLocks noGrp="1"/>
          </p:cNvSpPr>
          <p:nvPr>
            <p:ph type="ftr" sz="quarter" idx="11"/>
          </p:nvPr>
        </p:nvSpPr>
        <p:spPr/>
        <p:txBody>
          <a:bodyPr/>
          <a:lstStyle/>
          <a:p>
            <a:pPr defTabSz="914377">
              <a:defRPr/>
            </a:pPr>
            <a:endParaRPr lang="es-EC">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81AB3EA0-56C7-E544-A920-DE9C3C554F3A}"/>
              </a:ext>
            </a:extLst>
          </p:cNvPr>
          <p:cNvSpPr>
            <a:spLocks noGrp="1"/>
          </p:cNvSpPr>
          <p:nvPr>
            <p:ph type="sldNum" sz="quarter" idx="12"/>
          </p:nvPr>
        </p:nvSpPr>
        <p:spPr/>
        <p:txBody>
          <a:bodyPr/>
          <a:lstStyle/>
          <a:p>
            <a:pPr defTabSz="914377">
              <a:defRPr/>
            </a:pPr>
            <a:fld id="{667973DA-7E5B-3245-A411-B52F02EF68FA}" type="slidenum">
              <a:rPr lang="es-EC" smtClean="0">
                <a:solidFill>
                  <a:prstClr val="black">
                    <a:tint val="75000"/>
                  </a:prstClr>
                </a:solidFill>
              </a:rPr>
              <a:pPr defTabSz="914377">
                <a:defRPr/>
              </a:pPr>
              <a:t>‹Nº›</a:t>
            </a:fld>
            <a:endParaRPr lang="es-EC">
              <a:solidFill>
                <a:prstClr val="black">
                  <a:tint val="75000"/>
                </a:prstClr>
              </a:solidFill>
            </a:endParaRPr>
          </a:p>
        </p:txBody>
      </p:sp>
    </p:spTree>
    <p:extLst>
      <p:ext uri="{BB962C8B-B14F-4D97-AF65-F5344CB8AC3E}">
        <p14:creationId xmlns:p14="http://schemas.microsoft.com/office/powerpoint/2010/main" val="195900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22451E-F6BA-964D-942E-3A269417543F}"/>
              </a:ext>
            </a:extLst>
          </p:cNvPr>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0B98B182-43AD-EB44-97B5-847C7867AE47}"/>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DF84EF59-D283-AA4B-91EE-C1C780D61EC4}"/>
              </a:ext>
            </a:extLst>
          </p:cNvPr>
          <p:cNvSpPr>
            <a:spLocks noGrp="1"/>
          </p:cNvSpPr>
          <p:nvPr>
            <p:ph type="dt" sz="half" idx="10"/>
          </p:nvPr>
        </p:nvSpPr>
        <p:spPr/>
        <p:txBody>
          <a:bodyPr/>
          <a:lstStyle/>
          <a:p>
            <a:pPr defTabSz="914377">
              <a:defRPr/>
            </a:pPr>
            <a:fld id="{B31DCAEE-8C7D-934C-9731-756F74428F35}" type="datetimeFigureOut">
              <a:rPr lang="es-EC" smtClean="0">
                <a:solidFill>
                  <a:prstClr val="black">
                    <a:tint val="75000"/>
                  </a:prstClr>
                </a:solidFill>
              </a:rPr>
              <a:pPr defTabSz="914377">
                <a:defRPr/>
              </a:pPr>
              <a:t>11/1/2021</a:t>
            </a:fld>
            <a:endParaRPr lang="es-EC">
              <a:solidFill>
                <a:prstClr val="black">
                  <a:tint val="75000"/>
                </a:prstClr>
              </a:solidFill>
            </a:endParaRPr>
          </a:p>
        </p:txBody>
      </p:sp>
      <p:sp>
        <p:nvSpPr>
          <p:cNvPr id="5" name="Marcador de pie de página 4">
            <a:extLst>
              <a:ext uri="{FF2B5EF4-FFF2-40B4-BE49-F238E27FC236}">
                <a16:creationId xmlns:a16="http://schemas.microsoft.com/office/drawing/2014/main" xmlns="" id="{BB04FF48-4252-684C-B6AA-8755BE58D137}"/>
              </a:ext>
            </a:extLst>
          </p:cNvPr>
          <p:cNvSpPr>
            <a:spLocks noGrp="1"/>
          </p:cNvSpPr>
          <p:nvPr>
            <p:ph type="ftr" sz="quarter" idx="11"/>
          </p:nvPr>
        </p:nvSpPr>
        <p:spPr/>
        <p:txBody>
          <a:bodyPr/>
          <a:lstStyle/>
          <a:p>
            <a:pPr defTabSz="914377">
              <a:defRPr/>
            </a:pPr>
            <a:endParaRPr lang="es-EC">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99B53F34-A70F-C044-9ACE-E3B617E6B772}"/>
              </a:ext>
            </a:extLst>
          </p:cNvPr>
          <p:cNvSpPr>
            <a:spLocks noGrp="1"/>
          </p:cNvSpPr>
          <p:nvPr>
            <p:ph type="sldNum" sz="quarter" idx="12"/>
          </p:nvPr>
        </p:nvSpPr>
        <p:spPr/>
        <p:txBody>
          <a:bodyPr/>
          <a:lstStyle/>
          <a:p>
            <a:pPr defTabSz="914377">
              <a:defRPr/>
            </a:pPr>
            <a:fld id="{667973DA-7E5B-3245-A411-B52F02EF68FA}" type="slidenum">
              <a:rPr lang="es-EC" smtClean="0">
                <a:solidFill>
                  <a:prstClr val="black">
                    <a:tint val="75000"/>
                  </a:prstClr>
                </a:solidFill>
              </a:rPr>
              <a:pPr defTabSz="914377">
                <a:defRPr/>
              </a:pPr>
              <a:t>‹Nº›</a:t>
            </a:fld>
            <a:endParaRPr lang="es-EC">
              <a:solidFill>
                <a:prstClr val="black">
                  <a:tint val="75000"/>
                </a:prstClr>
              </a:solidFill>
            </a:endParaRPr>
          </a:p>
        </p:txBody>
      </p:sp>
    </p:spTree>
    <p:extLst>
      <p:ext uri="{BB962C8B-B14F-4D97-AF65-F5344CB8AC3E}">
        <p14:creationId xmlns:p14="http://schemas.microsoft.com/office/powerpoint/2010/main" val="50963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B603C3-C482-2A4A-A0B4-1F0CDB6D067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E72438E8-96A0-854E-AA9E-79FF067F2E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xmlns="" id="{564C1BA2-C490-AE4E-AD81-4F70E875514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xmlns="" id="{0A6CCD44-7B3A-0C4E-903E-8A380E9E68E5}"/>
              </a:ext>
            </a:extLst>
          </p:cNvPr>
          <p:cNvSpPr>
            <a:spLocks noGrp="1"/>
          </p:cNvSpPr>
          <p:nvPr>
            <p:ph type="dt" sz="half" idx="10"/>
          </p:nvPr>
        </p:nvSpPr>
        <p:spPr/>
        <p:txBody>
          <a:bodyPr/>
          <a:lstStyle/>
          <a:p>
            <a:pPr defTabSz="914377">
              <a:defRPr/>
            </a:pPr>
            <a:fld id="{B31DCAEE-8C7D-934C-9731-756F74428F35}" type="datetimeFigureOut">
              <a:rPr lang="es-EC" smtClean="0">
                <a:solidFill>
                  <a:prstClr val="black">
                    <a:tint val="75000"/>
                  </a:prstClr>
                </a:solidFill>
              </a:rPr>
              <a:pPr defTabSz="914377">
                <a:defRPr/>
              </a:pPr>
              <a:t>11/1/2021</a:t>
            </a:fld>
            <a:endParaRPr lang="es-EC">
              <a:solidFill>
                <a:prstClr val="black">
                  <a:tint val="75000"/>
                </a:prstClr>
              </a:solidFill>
            </a:endParaRPr>
          </a:p>
        </p:txBody>
      </p:sp>
      <p:sp>
        <p:nvSpPr>
          <p:cNvPr id="6" name="Marcador de pie de página 5">
            <a:extLst>
              <a:ext uri="{FF2B5EF4-FFF2-40B4-BE49-F238E27FC236}">
                <a16:creationId xmlns:a16="http://schemas.microsoft.com/office/drawing/2014/main" xmlns="" id="{6D89298D-0D0B-234C-AB52-E7DA52121C0A}"/>
              </a:ext>
            </a:extLst>
          </p:cNvPr>
          <p:cNvSpPr>
            <a:spLocks noGrp="1"/>
          </p:cNvSpPr>
          <p:nvPr>
            <p:ph type="ftr" sz="quarter" idx="11"/>
          </p:nvPr>
        </p:nvSpPr>
        <p:spPr/>
        <p:txBody>
          <a:bodyPr/>
          <a:lstStyle/>
          <a:p>
            <a:pPr defTabSz="914377">
              <a:defRPr/>
            </a:pPr>
            <a:endParaRPr lang="es-EC">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B03DC63B-26CF-A94E-A018-0000DE3D0E5F}"/>
              </a:ext>
            </a:extLst>
          </p:cNvPr>
          <p:cNvSpPr>
            <a:spLocks noGrp="1"/>
          </p:cNvSpPr>
          <p:nvPr>
            <p:ph type="sldNum" sz="quarter" idx="12"/>
          </p:nvPr>
        </p:nvSpPr>
        <p:spPr/>
        <p:txBody>
          <a:bodyPr/>
          <a:lstStyle/>
          <a:p>
            <a:pPr defTabSz="914377">
              <a:defRPr/>
            </a:pPr>
            <a:fld id="{667973DA-7E5B-3245-A411-B52F02EF68FA}" type="slidenum">
              <a:rPr lang="es-EC" smtClean="0">
                <a:solidFill>
                  <a:prstClr val="black">
                    <a:tint val="75000"/>
                  </a:prstClr>
                </a:solidFill>
              </a:rPr>
              <a:pPr defTabSz="914377">
                <a:defRPr/>
              </a:pPr>
              <a:t>‹Nº›</a:t>
            </a:fld>
            <a:endParaRPr lang="es-EC">
              <a:solidFill>
                <a:prstClr val="black">
                  <a:tint val="75000"/>
                </a:prstClr>
              </a:solidFill>
            </a:endParaRPr>
          </a:p>
        </p:txBody>
      </p:sp>
    </p:spTree>
    <p:extLst>
      <p:ext uri="{BB962C8B-B14F-4D97-AF65-F5344CB8AC3E}">
        <p14:creationId xmlns:p14="http://schemas.microsoft.com/office/powerpoint/2010/main" val="4263443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EAA371-FBB7-B441-97DB-D80F7CA10AF5}"/>
              </a:ext>
            </a:extLst>
          </p:cNvPr>
          <p:cNvSpPr>
            <a:spLocks noGrp="1"/>
          </p:cNvSpPr>
          <p:nvPr>
            <p:ph type="title"/>
          </p:nvPr>
        </p:nvSpPr>
        <p:spPr>
          <a:xfrm>
            <a:off x="839788" y="365127"/>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116AC16D-BF7C-4645-BB5A-4D3D8709B62C}"/>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2507B89A-6D01-1A49-9622-169182F47466}"/>
              </a:ext>
            </a:extLst>
          </p:cNvPr>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xmlns="" id="{BFBBB904-3002-CF4C-80E4-E500036D8CBC}"/>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C2CD1188-D647-5A43-8041-F28703308BC0}"/>
              </a:ext>
            </a:extLst>
          </p:cNvPr>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xmlns="" id="{AE47BC2F-B3C1-DD47-BD12-A093E8F82679}"/>
              </a:ext>
            </a:extLst>
          </p:cNvPr>
          <p:cNvSpPr>
            <a:spLocks noGrp="1"/>
          </p:cNvSpPr>
          <p:nvPr>
            <p:ph type="dt" sz="half" idx="10"/>
          </p:nvPr>
        </p:nvSpPr>
        <p:spPr/>
        <p:txBody>
          <a:bodyPr/>
          <a:lstStyle/>
          <a:p>
            <a:pPr defTabSz="914377">
              <a:defRPr/>
            </a:pPr>
            <a:fld id="{B31DCAEE-8C7D-934C-9731-756F74428F35}" type="datetimeFigureOut">
              <a:rPr lang="es-EC" smtClean="0">
                <a:solidFill>
                  <a:prstClr val="black">
                    <a:tint val="75000"/>
                  </a:prstClr>
                </a:solidFill>
              </a:rPr>
              <a:pPr defTabSz="914377">
                <a:defRPr/>
              </a:pPr>
              <a:t>11/1/2021</a:t>
            </a:fld>
            <a:endParaRPr lang="es-EC">
              <a:solidFill>
                <a:prstClr val="black">
                  <a:tint val="75000"/>
                </a:prstClr>
              </a:solidFill>
            </a:endParaRPr>
          </a:p>
        </p:txBody>
      </p:sp>
      <p:sp>
        <p:nvSpPr>
          <p:cNvPr id="8" name="Marcador de pie de página 7">
            <a:extLst>
              <a:ext uri="{FF2B5EF4-FFF2-40B4-BE49-F238E27FC236}">
                <a16:creationId xmlns:a16="http://schemas.microsoft.com/office/drawing/2014/main" xmlns="" id="{23E770EB-1360-0642-A60E-51ACB7BFDEDA}"/>
              </a:ext>
            </a:extLst>
          </p:cNvPr>
          <p:cNvSpPr>
            <a:spLocks noGrp="1"/>
          </p:cNvSpPr>
          <p:nvPr>
            <p:ph type="ftr" sz="quarter" idx="11"/>
          </p:nvPr>
        </p:nvSpPr>
        <p:spPr/>
        <p:txBody>
          <a:bodyPr/>
          <a:lstStyle/>
          <a:p>
            <a:pPr defTabSz="914377">
              <a:defRPr/>
            </a:pPr>
            <a:endParaRPr lang="es-EC">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BEB7D974-499F-7142-989B-7605603BEB23}"/>
              </a:ext>
            </a:extLst>
          </p:cNvPr>
          <p:cNvSpPr>
            <a:spLocks noGrp="1"/>
          </p:cNvSpPr>
          <p:nvPr>
            <p:ph type="sldNum" sz="quarter" idx="12"/>
          </p:nvPr>
        </p:nvSpPr>
        <p:spPr/>
        <p:txBody>
          <a:bodyPr/>
          <a:lstStyle/>
          <a:p>
            <a:pPr defTabSz="914377">
              <a:defRPr/>
            </a:pPr>
            <a:fld id="{667973DA-7E5B-3245-A411-B52F02EF68FA}" type="slidenum">
              <a:rPr lang="es-EC" smtClean="0">
                <a:solidFill>
                  <a:prstClr val="black">
                    <a:tint val="75000"/>
                  </a:prstClr>
                </a:solidFill>
              </a:rPr>
              <a:pPr defTabSz="914377">
                <a:defRPr/>
              </a:pPr>
              <a:t>‹Nº›</a:t>
            </a:fld>
            <a:endParaRPr lang="es-EC">
              <a:solidFill>
                <a:prstClr val="black">
                  <a:tint val="75000"/>
                </a:prstClr>
              </a:solidFill>
            </a:endParaRPr>
          </a:p>
        </p:txBody>
      </p:sp>
    </p:spTree>
    <p:extLst>
      <p:ext uri="{BB962C8B-B14F-4D97-AF65-F5344CB8AC3E}">
        <p14:creationId xmlns:p14="http://schemas.microsoft.com/office/powerpoint/2010/main" val="156119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D22F863-32B5-E043-8B29-B2B42B09E94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xmlns="" id="{7503C7F0-236D-1F41-A743-89B5BE352E3C}"/>
              </a:ext>
            </a:extLst>
          </p:cNvPr>
          <p:cNvSpPr>
            <a:spLocks noGrp="1"/>
          </p:cNvSpPr>
          <p:nvPr>
            <p:ph type="dt" sz="half" idx="10"/>
          </p:nvPr>
        </p:nvSpPr>
        <p:spPr/>
        <p:txBody>
          <a:bodyPr/>
          <a:lstStyle/>
          <a:p>
            <a:pPr defTabSz="914377">
              <a:defRPr/>
            </a:pPr>
            <a:fld id="{B31DCAEE-8C7D-934C-9731-756F74428F35}" type="datetimeFigureOut">
              <a:rPr lang="es-EC" smtClean="0">
                <a:solidFill>
                  <a:prstClr val="black">
                    <a:tint val="75000"/>
                  </a:prstClr>
                </a:solidFill>
              </a:rPr>
              <a:pPr defTabSz="914377">
                <a:defRPr/>
              </a:pPr>
              <a:t>11/1/2021</a:t>
            </a:fld>
            <a:endParaRPr lang="es-EC">
              <a:solidFill>
                <a:prstClr val="black">
                  <a:tint val="75000"/>
                </a:prstClr>
              </a:solidFill>
            </a:endParaRPr>
          </a:p>
        </p:txBody>
      </p:sp>
      <p:sp>
        <p:nvSpPr>
          <p:cNvPr id="4" name="Marcador de pie de página 3">
            <a:extLst>
              <a:ext uri="{FF2B5EF4-FFF2-40B4-BE49-F238E27FC236}">
                <a16:creationId xmlns:a16="http://schemas.microsoft.com/office/drawing/2014/main" xmlns="" id="{408A0E5D-EDA8-E640-A4F0-7E5583224CB4}"/>
              </a:ext>
            </a:extLst>
          </p:cNvPr>
          <p:cNvSpPr>
            <a:spLocks noGrp="1"/>
          </p:cNvSpPr>
          <p:nvPr>
            <p:ph type="ftr" sz="quarter" idx="11"/>
          </p:nvPr>
        </p:nvSpPr>
        <p:spPr/>
        <p:txBody>
          <a:bodyPr/>
          <a:lstStyle/>
          <a:p>
            <a:pPr defTabSz="914377">
              <a:defRPr/>
            </a:pPr>
            <a:endParaRPr lang="es-EC">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A30AA488-FC1E-F649-9ADD-2417DE8A9B3B}"/>
              </a:ext>
            </a:extLst>
          </p:cNvPr>
          <p:cNvSpPr>
            <a:spLocks noGrp="1"/>
          </p:cNvSpPr>
          <p:nvPr>
            <p:ph type="sldNum" sz="quarter" idx="12"/>
          </p:nvPr>
        </p:nvSpPr>
        <p:spPr/>
        <p:txBody>
          <a:bodyPr/>
          <a:lstStyle/>
          <a:p>
            <a:pPr defTabSz="914377">
              <a:defRPr/>
            </a:pPr>
            <a:fld id="{667973DA-7E5B-3245-A411-B52F02EF68FA}" type="slidenum">
              <a:rPr lang="es-EC" smtClean="0">
                <a:solidFill>
                  <a:prstClr val="black">
                    <a:tint val="75000"/>
                  </a:prstClr>
                </a:solidFill>
              </a:rPr>
              <a:pPr defTabSz="914377">
                <a:defRPr/>
              </a:pPr>
              <a:t>‹Nº›</a:t>
            </a:fld>
            <a:endParaRPr lang="es-EC">
              <a:solidFill>
                <a:prstClr val="black">
                  <a:tint val="75000"/>
                </a:prstClr>
              </a:solidFill>
            </a:endParaRPr>
          </a:p>
        </p:txBody>
      </p:sp>
    </p:spTree>
    <p:extLst>
      <p:ext uri="{BB962C8B-B14F-4D97-AF65-F5344CB8AC3E}">
        <p14:creationId xmlns:p14="http://schemas.microsoft.com/office/powerpoint/2010/main" val="4002682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E318E160-FA5B-2244-8810-AD04240FE7AD}"/>
              </a:ext>
            </a:extLst>
          </p:cNvPr>
          <p:cNvSpPr>
            <a:spLocks noGrp="1"/>
          </p:cNvSpPr>
          <p:nvPr>
            <p:ph type="dt" sz="half" idx="10"/>
          </p:nvPr>
        </p:nvSpPr>
        <p:spPr/>
        <p:txBody>
          <a:bodyPr/>
          <a:lstStyle/>
          <a:p>
            <a:pPr defTabSz="914377">
              <a:defRPr/>
            </a:pPr>
            <a:fld id="{B31DCAEE-8C7D-934C-9731-756F74428F35}" type="datetimeFigureOut">
              <a:rPr lang="es-EC" smtClean="0">
                <a:solidFill>
                  <a:prstClr val="black">
                    <a:tint val="75000"/>
                  </a:prstClr>
                </a:solidFill>
              </a:rPr>
              <a:pPr defTabSz="914377">
                <a:defRPr/>
              </a:pPr>
              <a:t>11/1/2021</a:t>
            </a:fld>
            <a:endParaRPr lang="es-EC">
              <a:solidFill>
                <a:prstClr val="black">
                  <a:tint val="75000"/>
                </a:prstClr>
              </a:solidFill>
            </a:endParaRPr>
          </a:p>
        </p:txBody>
      </p:sp>
      <p:sp>
        <p:nvSpPr>
          <p:cNvPr id="3" name="Marcador de pie de página 2">
            <a:extLst>
              <a:ext uri="{FF2B5EF4-FFF2-40B4-BE49-F238E27FC236}">
                <a16:creationId xmlns:a16="http://schemas.microsoft.com/office/drawing/2014/main" xmlns="" id="{BC21AB13-2DEF-0344-B1D7-B1F4AB601BE0}"/>
              </a:ext>
            </a:extLst>
          </p:cNvPr>
          <p:cNvSpPr>
            <a:spLocks noGrp="1"/>
          </p:cNvSpPr>
          <p:nvPr>
            <p:ph type="ftr" sz="quarter" idx="11"/>
          </p:nvPr>
        </p:nvSpPr>
        <p:spPr/>
        <p:txBody>
          <a:bodyPr/>
          <a:lstStyle/>
          <a:p>
            <a:pPr defTabSz="914377">
              <a:defRPr/>
            </a:pPr>
            <a:endParaRPr lang="es-EC">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C863795B-19D2-AD43-9863-9B05A8A1C7E6}"/>
              </a:ext>
            </a:extLst>
          </p:cNvPr>
          <p:cNvSpPr>
            <a:spLocks noGrp="1"/>
          </p:cNvSpPr>
          <p:nvPr>
            <p:ph type="sldNum" sz="quarter" idx="12"/>
          </p:nvPr>
        </p:nvSpPr>
        <p:spPr/>
        <p:txBody>
          <a:bodyPr/>
          <a:lstStyle/>
          <a:p>
            <a:pPr defTabSz="914377">
              <a:defRPr/>
            </a:pPr>
            <a:fld id="{667973DA-7E5B-3245-A411-B52F02EF68FA}" type="slidenum">
              <a:rPr lang="es-EC" smtClean="0">
                <a:solidFill>
                  <a:prstClr val="black">
                    <a:tint val="75000"/>
                  </a:prstClr>
                </a:solidFill>
              </a:rPr>
              <a:pPr defTabSz="914377">
                <a:defRPr/>
              </a:pPr>
              <a:t>‹Nº›</a:t>
            </a:fld>
            <a:endParaRPr lang="es-EC">
              <a:solidFill>
                <a:prstClr val="black">
                  <a:tint val="75000"/>
                </a:prstClr>
              </a:solidFill>
            </a:endParaRPr>
          </a:p>
        </p:txBody>
      </p:sp>
    </p:spTree>
    <p:extLst>
      <p:ext uri="{BB962C8B-B14F-4D97-AF65-F5344CB8AC3E}">
        <p14:creationId xmlns:p14="http://schemas.microsoft.com/office/powerpoint/2010/main" val="337925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C95D86-35BD-8545-A3E0-41C64631F6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DF3A1EC2-4C7C-9F48-830A-C3B6272AE670}"/>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xmlns="" id="{A82F7240-2900-D84E-BA26-4FC9FE1EC970}"/>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36B5B85-161C-904E-9207-186EBB251B38}"/>
              </a:ext>
            </a:extLst>
          </p:cNvPr>
          <p:cNvSpPr>
            <a:spLocks noGrp="1"/>
          </p:cNvSpPr>
          <p:nvPr>
            <p:ph type="dt" sz="half" idx="10"/>
          </p:nvPr>
        </p:nvSpPr>
        <p:spPr/>
        <p:txBody>
          <a:bodyPr/>
          <a:lstStyle/>
          <a:p>
            <a:pPr defTabSz="914377">
              <a:defRPr/>
            </a:pPr>
            <a:fld id="{B31DCAEE-8C7D-934C-9731-756F74428F35}" type="datetimeFigureOut">
              <a:rPr lang="es-EC" smtClean="0">
                <a:solidFill>
                  <a:prstClr val="black">
                    <a:tint val="75000"/>
                  </a:prstClr>
                </a:solidFill>
              </a:rPr>
              <a:pPr defTabSz="914377">
                <a:defRPr/>
              </a:pPr>
              <a:t>11/1/2021</a:t>
            </a:fld>
            <a:endParaRPr lang="es-EC">
              <a:solidFill>
                <a:prstClr val="black">
                  <a:tint val="75000"/>
                </a:prstClr>
              </a:solidFill>
            </a:endParaRPr>
          </a:p>
        </p:txBody>
      </p:sp>
      <p:sp>
        <p:nvSpPr>
          <p:cNvPr id="6" name="Marcador de pie de página 5">
            <a:extLst>
              <a:ext uri="{FF2B5EF4-FFF2-40B4-BE49-F238E27FC236}">
                <a16:creationId xmlns:a16="http://schemas.microsoft.com/office/drawing/2014/main" xmlns="" id="{2469783A-774F-9244-97A8-8183B2FC78C0}"/>
              </a:ext>
            </a:extLst>
          </p:cNvPr>
          <p:cNvSpPr>
            <a:spLocks noGrp="1"/>
          </p:cNvSpPr>
          <p:nvPr>
            <p:ph type="ftr" sz="quarter" idx="11"/>
          </p:nvPr>
        </p:nvSpPr>
        <p:spPr/>
        <p:txBody>
          <a:bodyPr/>
          <a:lstStyle/>
          <a:p>
            <a:pPr defTabSz="914377">
              <a:defRPr/>
            </a:pPr>
            <a:endParaRPr lang="es-EC">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CDBEA04C-078E-9748-B3E9-0DC63A14A199}"/>
              </a:ext>
            </a:extLst>
          </p:cNvPr>
          <p:cNvSpPr>
            <a:spLocks noGrp="1"/>
          </p:cNvSpPr>
          <p:nvPr>
            <p:ph type="sldNum" sz="quarter" idx="12"/>
          </p:nvPr>
        </p:nvSpPr>
        <p:spPr/>
        <p:txBody>
          <a:bodyPr/>
          <a:lstStyle/>
          <a:p>
            <a:pPr defTabSz="914377">
              <a:defRPr/>
            </a:pPr>
            <a:fld id="{667973DA-7E5B-3245-A411-B52F02EF68FA}" type="slidenum">
              <a:rPr lang="es-EC" smtClean="0">
                <a:solidFill>
                  <a:prstClr val="black">
                    <a:tint val="75000"/>
                  </a:prstClr>
                </a:solidFill>
              </a:rPr>
              <a:pPr defTabSz="914377">
                <a:defRPr/>
              </a:pPr>
              <a:t>‹Nº›</a:t>
            </a:fld>
            <a:endParaRPr lang="es-EC">
              <a:solidFill>
                <a:prstClr val="black">
                  <a:tint val="75000"/>
                </a:prstClr>
              </a:solidFill>
            </a:endParaRPr>
          </a:p>
        </p:txBody>
      </p:sp>
    </p:spTree>
    <p:extLst>
      <p:ext uri="{BB962C8B-B14F-4D97-AF65-F5344CB8AC3E}">
        <p14:creationId xmlns:p14="http://schemas.microsoft.com/office/powerpoint/2010/main" val="1716888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517830F-4AFE-D44A-87AB-12F61982504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xmlns="" id="{D0E74663-3C3B-9C46-B131-4E91903028A5}"/>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EC"/>
          </a:p>
        </p:txBody>
      </p:sp>
      <p:sp>
        <p:nvSpPr>
          <p:cNvPr id="4" name="Marcador de texto 3">
            <a:extLst>
              <a:ext uri="{FF2B5EF4-FFF2-40B4-BE49-F238E27FC236}">
                <a16:creationId xmlns:a16="http://schemas.microsoft.com/office/drawing/2014/main" xmlns="" id="{AC53015C-D6A5-4346-B392-3224F1038D6E}"/>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608FAE1-2E88-494E-974B-BF126FE93559}"/>
              </a:ext>
            </a:extLst>
          </p:cNvPr>
          <p:cNvSpPr>
            <a:spLocks noGrp="1"/>
          </p:cNvSpPr>
          <p:nvPr>
            <p:ph type="dt" sz="half" idx="10"/>
          </p:nvPr>
        </p:nvSpPr>
        <p:spPr/>
        <p:txBody>
          <a:bodyPr/>
          <a:lstStyle/>
          <a:p>
            <a:pPr defTabSz="914377">
              <a:defRPr/>
            </a:pPr>
            <a:fld id="{B31DCAEE-8C7D-934C-9731-756F74428F35}" type="datetimeFigureOut">
              <a:rPr lang="es-EC" smtClean="0">
                <a:solidFill>
                  <a:prstClr val="black">
                    <a:tint val="75000"/>
                  </a:prstClr>
                </a:solidFill>
              </a:rPr>
              <a:pPr defTabSz="914377">
                <a:defRPr/>
              </a:pPr>
              <a:t>11/1/2021</a:t>
            </a:fld>
            <a:endParaRPr lang="es-EC">
              <a:solidFill>
                <a:prstClr val="black">
                  <a:tint val="75000"/>
                </a:prstClr>
              </a:solidFill>
            </a:endParaRPr>
          </a:p>
        </p:txBody>
      </p:sp>
      <p:sp>
        <p:nvSpPr>
          <p:cNvPr id="6" name="Marcador de pie de página 5">
            <a:extLst>
              <a:ext uri="{FF2B5EF4-FFF2-40B4-BE49-F238E27FC236}">
                <a16:creationId xmlns:a16="http://schemas.microsoft.com/office/drawing/2014/main" xmlns="" id="{47C9DE75-F967-4240-90C9-45FDD881D19D}"/>
              </a:ext>
            </a:extLst>
          </p:cNvPr>
          <p:cNvSpPr>
            <a:spLocks noGrp="1"/>
          </p:cNvSpPr>
          <p:nvPr>
            <p:ph type="ftr" sz="quarter" idx="11"/>
          </p:nvPr>
        </p:nvSpPr>
        <p:spPr/>
        <p:txBody>
          <a:bodyPr/>
          <a:lstStyle/>
          <a:p>
            <a:pPr defTabSz="914377">
              <a:defRPr/>
            </a:pPr>
            <a:endParaRPr lang="es-EC">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5C47412B-6343-E341-80F0-3B42EF51B265}"/>
              </a:ext>
            </a:extLst>
          </p:cNvPr>
          <p:cNvSpPr>
            <a:spLocks noGrp="1"/>
          </p:cNvSpPr>
          <p:nvPr>
            <p:ph type="sldNum" sz="quarter" idx="12"/>
          </p:nvPr>
        </p:nvSpPr>
        <p:spPr/>
        <p:txBody>
          <a:bodyPr/>
          <a:lstStyle/>
          <a:p>
            <a:pPr defTabSz="914377">
              <a:defRPr/>
            </a:pPr>
            <a:fld id="{667973DA-7E5B-3245-A411-B52F02EF68FA}" type="slidenum">
              <a:rPr lang="es-EC" smtClean="0">
                <a:solidFill>
                  <a:prstClr val="black">
                    <a:tint val="75000"/>
                  </a:prstClr>
                </a:solidFill>
              </a:rPr>
              <a:pPr defTabSz="914377">
                <a:defRPr/>
              </a:pPr>
              <a:t>‹Nº›</a:t>
            </a:fld>
            <a:endParaRPr lang="es-EC">
              <a:solidFill>
                <a:prstClr val="black">
                  <a:tint val="75000"/>
                </a:prstClr>
              </a:solidFill>
            </a:endParaRPr>
          </a:p>
        </p:txBody>
      </p:sp>
    </p:spTree>
    <p:extLst>
      <p:ext uri="{BB962C8B-B14F-4D97-AF65-F5344CB8AC3E}">
        <p14:creationId xmlns:p14="http://schemas.microsoft.com/office/powerpoint/2010/main" val="40970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65341551-D91D-DD4C-9019-575BBC73AE1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290A3BEC-0F0A-2945-922F-1288E89F01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220204C7-0270-EA43-8408-ABA1431161C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defRPr/>
            </a:pPr>
            <a:fld id="{B31DCAEE-8C7D-934C-9731-756F74428F35}" type="datetimeFigureOut">
              <a:rPr lang="es-EC" smtClean="0">
                <a:solidFill>
                  <a:prstClr val="black">
                    <a:tint val="75000"/>
                  </a:prstClr>
                </a:solidFill>
              </a:rPr>
              <a:pPr defTabSz="914377">
                <a:defRPr/>
              </a:pPr>
              <a:t>11/1/2021</a:t>
            </a:fld>
            <a:endParaRPr lang="es-EC">
              <a:solidFill>
                <a:prstClr val="black">
                  <a:tint val="75000"/>
                </a:prstClr>
              </a:solidFill>
            </a:endParaRPr>
          </a:p>
        </p:txBody>
      </p:sp>
      <p:sp>
        <p:nvSpPr>
          <p:cNvPr id="5" name="Marcador de pie de página 4">
            <a:extLst>
              <a:ext uri="{FF2B5EF4-FFF2-40B4-BE49-F238E27FC236}">
                <a16:creationId xmlns:a16="http://schemas.microsoft.com/office/drawing/2014/main" xmlns="" id="{09078A95-3068-B648-A44E-9FF31274D7A1}"/>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defRPr/>
            </a:pPr>
            <a:endParaRPr lang="es-EC">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C894070A-9262-3E42-9371-AEF9FDA0F4C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defRPr/>
            </a:pPr>
            <a:fld id="{667973DA-7E5B-3245-A411-B52F02EF68FA}" type="slidenum">
              <a:rPr lang="es-EC" smtClean="0">
                <a:solidFill>
                  <a:prstClr val="black">
                    <a:tint val="75000"/>
                  </a:prstClr>
                </a:solidFill>
              </a:rPr>
              <a:pPr defTabSz="914377">
                <a:defRPr/>
              </a:pPr>
              <a:t>‹Nº›</a:t>
            </a:fld>
            <a:endParaRPr lang="es-EC">
              <a:solidFill>
                <a:prstClr val="black">
                  <a:tint val="75000"/>
                </a:prstClr>
              </a:solidFill>
            </a:endParaRPr>
          </a:p>
        </p:txBody>
      </p:sp>
    </p:spTree>
    <p:extLst>
      <p:ext uri="{BB962C8B-B14F-4D97-AF65-F5344CB8AC3E}">
        <p14:creationId xmlns:p14="http://schemas.microsoft.com/office/powerpoint/2010/main" val="25236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7C5C8CE6-F51C-0649-93D3-8129F63B15DD}"/>
              </a:ext>
            </a:extLst>
          </p:cNvPr>
          <p:cNvSpPr/>
          <p:nvPr/>
        </p:nvSpPr>
        <p:spPr>
          <a:xfrm>
            <a:off x="1922322" y="2258794"/>
            <a:ext cx="9322179" cy="1477328"/>
          </a:xfrm>
          <a:prstGeom prst="rect">
            <a:avLst/>
          </a:prstGeom>
        </p:spPr>
        <p:txBody>
          <a:bodyPr wrap="square">
            <a:spAutoFit/>
          </a:bodyPr>
          <a:lstStyle/>
          <a:p>
            <a:pPr algn="ctr" defTabSz="914377">
              <a:defRPr/>
            </a:pPr>
            <a:r>
              <a:rPr lang="es-EC" sz="3000" b="1" dirty="0">
                <a:solidFill>
                  <a:prstClr val="black"/>
                </a:solidFill>
                <a:latin typeface="Arial" panose="020B0604020202020204" pitchFamily="34" charset="0"/>
                <a:cs typeface="Arial" panose="020B0604020202020204" pitchFamily="34" charset="0"/>
              </a:rPr>
              <a:t>TEMA: EL MANEJO DE LA </a:t>
            </a:r>
            <a:r>
              <a:rPr lang="es-MX" sz="3000" b="1" dirty="0">
                <a:solidFill>
                  <a:prstClr val="black"/>
                </a:solidFill>
                <a:latin typeface="Arial" panose="020B0604020202020204" pitchFamily="34" charset="0"/>
                <a:cs typeface="Arial" panose="020B0604020202020204" pitchFamily="34" charset="0"/>
              </a:rPr>
              <a:t>CIBERDEFENSA EN LA CONDUCCIÓN DE OPERACIONES TERRESTRES FRENTE A UNA CRISIS.</a:t>
            </a:r>
            <a:endParaRPr lang="es-EC" sz="3000" b="1" dirty="0">
              <a:solidFill>
                <a:prstClr val="black"/>
              </a:solidFill>
              <a:latin typeface="Arial" panose="020B0604020202020204" pitchFamily="34" charset="0"/>
              <a:cs typeface="Arial" panose="020B0604020202020204" pitchFamily="34" charset="0"/>
            </a:endParaRPr>
          </a:p>
        </p:txBody>
      </p:sp>
      <p:cxnSp>
        <p:nvCxnSpPr>
          <p:cNvPr id="9" name="Conector recto 8">
            <a:extLst>
              <a:ext uri="{FF2B5EF4-FFF2-40B4-BE49-F238E27FC236}">
                <a16:creationId xmlns:a16="http://schemas.microsoft.com/office/drawing/2014/main" xmlns="" id="{BCE7088B-96EC-8841-A837-F44032347E3E}"/>
              </a:ext>
            </a:extLst>
          </p:cNvPr>
          <p:cNvCxnSpPr/>
          <p:nvPr/>
        </p:nvCxnSpPr>
        <p:spPr>
          <a:xfrm>
            <a:off x="1485902" y="1984670"/>
            <a:ext cx="10195023" cy="2021"/>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0" name="Conector recto 9">
            <a:extLst>
              <a:ext uri="{FF2B5EF4-FFF2-40B4-BE49-F238E27FC236}">
                <a16:creationId xmlns:a16="http://schemas.microsoft.com/office/drawing/2014/main" xmlns="" id="{F24E8BE2-0783-824A-A337-74107E91AF45}"/>
              </a:ext>
            </a:extLst>
          </p:cNvPr>
          <p:cNvCxnSpPr/>
          <p:nvPr/>
        </p:nvCxnSpPr>
        <p:spPr>
          <a:xfrm>
            <a:off x="1485902" y="3956390"/>
            <a:ext cx="10195023" cy="2021"/>
          </a:xfrm>
          <a:prstGeom prst="line">
            <a:avLst/>
          </a:prstGeom>
          <a:ln w="57150"/>
        </p:spPr>
        <p:style>
          <a:lnRef idx="3">
            <a:schemeClr val="accent6"/>
          </a:lnRef>
          <a:fillRef idx="0">
            <a:schemeClr val="accent6"/>
          </a:fillRef>
          <a:effectRef idx="2">
            <a:schemeClr val="accent6"/>
          </a:effectRef>
          <a:fontRef idx="minor">
            <a:schemeClr val="tx1"/>
          </a:fontRef>
        </p:style>
      </p:cxnSp>
      <p:sp>
        <p:nvSpPr>
          <p:cNvPr id="2" name="CuadroTexto 1">
            <a:extLst>
              <a:ext uri="{FF2B5EF4-FFF2-40B4-BE49-F238E27FC236}">
                <a16:creationId xmlns:a16="http://schemas.microsoft.com/office/drawing/2014/main" xmlns="" id="{3818474D-A86F-C244-AA31-418253F2C546}"/>
              </a:ext>
            </a:extLst>
          </p:cNvPr>
          <p:cNvSpPr txBox="1"/>
          <p:nvPr/>
        </p:nvSpPr>
        <p:spPr>
          <a:xfrm>
            <a:off x="3062121" y="1245824"/>
            <a:ext cx="6274153" cy="461665"/>
          </a:xfrm>
          <a:prstGeom prst="rect">
            <a:avLst/>
          </a:prstGeom>
          <a:noFill/>
        </p:spPr>
        <p:txBody>
          <a:bodyPr wrap="none" rtlCol="0">
            <a:spAutoFit/>
          </a:bodyPr>
          <a:lstStyle/>
          <a:p>
            <a:pPr defTabSz="914377">
              <a:defRPr/>
            </a:pPr>
            <a:r>
              <a:rPr lang="es-EC" sz="2400" b="1" dirty="0">
                <a:solidFill>
                  <a:prstClr val="black"/>
                </a:solidFill>
                <a:latin typeface="Arial" panose="020B0604020202020204" pitchFamily="34" charset="0"/>
                <a:cs typeface="Arial" panose="020B0604020202020204" pitchFamily="34" charset="0"/>
              </a:rPr>
              <a:t>MAESTRÍA EN </a:t>
            </a:r>
            <a:r>
              <a:rPr lang="es-EC" sz="2400" b="1" dirty="0" smtClean="0">
                <a:solidFill>
                  <a:prstClr val="black"/>
                </a:solidFill>
                <a:latin typeface="Arial" panose="020B0604020202020204" pitchFamily="34" charset="0"/>
                <a:cs typeface="Arial" panose="020B0604020202020204" pitchFamily="34" charset="0"/>
              </a:rPr>
              <a:t>DEFENSA Y SEGURIDAD</a:t>
            </a:r>
            <a:endParaRPr lang="es-EC" sz="2400" b="1" dirty="0">
              <a:solidFill>
                <a:prstClr val="black"/>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xmlns="" id="{4D62C163-8FCA-404B-839C-BEA41DD0379B}"/>
              </a:ext>
            </a:extLst>
          </p:cNvPr>
          <p:cNvSpPr txBox="1"/>
          <p:nvPr/>
        </p:nvSpPr>
        <p:spPr>
          <a:xfrm>
            <a:off x="1056032" y="4136161"/>
            <a:ext cx="11054758" cy="1569660"/>
          </a:xfrm>
          <a:prstGeom prst="rect">
            <a:avLst/>
          </a:prstGeom>
          <a:noFill/>
        </p:spPr>
        <p:txBody>
          <a:bodyPr wrap="none" rtlCol="0">
            <a:spAutoFit/>
          </a:bodyPr>
          <a:lstStyle/>
          <a:p>
            <a:pPr algn="ctr" defTabSz="914377">
              <a:defRPr/>
            </a:pPr>
            <a:r>
              <a:rPr lang="es-EC" sz="2400" dirty="0">
                <a:solidFill>
                  <a:prstClr val="black"/>
                </a:solidFill>
                <a:latin typeface="Arial" panose="020B0604020202020204" pitchFamily="34" charset="0"/>
                <a:cs typeface="Arial" panose="020B0604020202020204" pitchFamily="34" charset="0"/>
              </a:rPr>
              <a:t>TCRN. DE E.M OSWALDO GUERRERO P. Y TCRN DE E.M IVÁN BONILLA G.</a:t>
            </a:r>
          </a:p>
          <a:p>
            <a:pPr algn="ctr" defTabSz="914377">
              <a:defRPr/>
            </a:pPr>
            <a:endParaRPr lang="es-EC" sz="2400" dirty="0">
              <a:solidFill>
                <a:prstClr val="black"/>
              </a:solidFill>
              <a:latin typeface="Arial" panose="020B0604020202020204" pitchFamily="34" charset="0"/>
              <a:cs typeface="Arial" panose="020B0604020202020204" pitchFamily="34" charset="0"/>
            </a:endParaRPr>
          </a:p>
          <a:p>
            <a:pPr algn="ctr" defTabSz="914377">
              <a:defRPr/>
            </a:pPr>
            <a:r>
              <a:rPr lang="es-EC" sz="2400" dirty="0">
                <a:solidFill>
                  <a:prstClr val="black"/>
                </a:solidFill>
                <a:latin typeface="Arial" panose="020B0604020202020204" pitchFamily="34" charset="0"/>
                <a:cs typeface="Arial" panose="020B0604020202020204" pitchFamily="34" charset="0"/>
              </a:rPr>
              <a:t>DIRECTOR: TCRN. (S.P) JORGE ÁLVAREZ V.</a:t>
            </a:r>
          </a:p>
          <a:p>
            <a:pPr algn="ctr" defTabSz="914377">
              <a:defRPr/>
            </a:pPr>
            <a:r>
              <a:rPr lang="es-EC" sz="2400" dirty="0">
                <a:solidFill>
                  <a:prstClr val="black"/>
                </a:solidFill>
                <a:latin typeface="Arial" panose="020B0604020202020204" pitchFamily="34" charset="0"/>
                <a:cs typeface="Arial" panose="020B0604020202020204" pitchFamily="34" charset="0"/>
              </a:rPr>
              <a:t>CODIRECTOR: TCRN. E.M ROBERT GAONA A.</a:t>
            </a:r>
          </a:p>
        </p:txBody>
      </p:sp>
    </p:spTree>
    <p:extLst>
      <p:ext uri="{BB962C8B-B14F-4D97-AF65-F5344CB8AC3E}">
        <p14:creationId xmlns:p14="http://schemas.microsoft.com/office/powerpoint/2010/main" val="1449344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2"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s-EC" sz="2800" b="1" dirty="0">
                <a:solidFill>
                  <a:prstClr val="black"/>
                </a:solidFill>
                <a:latin typeface="Arial" panose="020B0604020202020204" pitchFamily="34" charset="0"/>
                <a:cs typeface="Arial" panose="020B0604020202020204" pitchFamily="34" charset="0"/>
              </a:rPr>
              <a:t>8. VARIABLES INDEPENDIENTE Y DEPENDIENTE</a:t>
            </a:r>
          </a:p>
        </p:txBody>
      </p:sp>
      <p:sp>
        <p:nvSpPr>
          <p:cNvPr id="3" name="Rectángulo 2"/>
          <p:cNvSpPr/>
          <p:nvPr/>
        </p:nvSpPr>
        <p:spPr>
          <a:xfrm>
            <a:off x="4019697" y="4624826"/>
            <a:ext cx="7672293" cy="1200329"/>
          </a:xfrm>
          <a:prstGeom prst="rect">
            <a:avLst/>
          </a:prstGeom>
        </p:spPr>
        <p:txBody>
          <a:bodyPr wrap="square">
            <a:spAutoFit/>
          </a:bodyPr>
          <a:lstStyle/>
          <a:p>
            <a:pPr algn="just"/>
            <a:r>
              <a:rPr lang="es-EC" sz="2400" b="1" dirty="0">
                <a:latin typeface="Arial" panose="020B0604020202020204" pitchFamily="34" charset="0"/>
                <a:cs typeface="Arial" panose="020B0604020202020204" pitchFamily="34" charset="0"/>
              </a:rPr>
              <a:t>Conducción de operaciones de respuesta a crisis en apoyo a la Policía Nacional ante grave conmoción interna.</a:t>
            </a:r>
          </a:p>
        </p:txBody>
      </p:sp>
      <p:sp>
        <p:nvSpPr>
          <p:cNvPr id="5" name="Rectángulo 4"/>
          <p:cNvSpPr/>
          <p:nvPr/>
        </p:nvSpPr>
        <p:spPr>
          <a:xfrm>
            <a:off x="4019697" y="2161543"/>
            <a:ext cx="7672294" cy="830997"/>
          </a:xfrm>
          <a:prstGeom prst="rect">
            <a:avLst/>
          </a:prstGeom>
        </p:spPr>
        <p:txBody>
          <a:bodyPr wrap="square">
            <a:spAutoFit/>
          </a:bodyPr>
          <a:lstStyle/>
          <a:p>
            <a:pPr algn="just"/>
            <a:r>
              <a:rPr lang="es-ES" sz="2400" b="1" dirty="0">
                <a:latin typeface="Arial" panose="020B0604020202020204" pitchFamily="34" charset="0"/>
                <a:cs typeface="Arial" panose="020B0604020202020204" pitchFamily="34" charset="0"/>
              </a:rPr>
              <a:t>Órgano asesor en Ciberdefensa para la Fuerza Terrestre</a:t>
            </a:r>
            <a:endParaRPr lang="es-EC" sz="240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565592" y="4239682"/>
            <a:ext cx="2244409" cy="1970618"/>
          </a:xfrm>
          <a:prstGeom prst="rect">
            <a:avLst/>
          </a:prstGeom>
        </p:spPr>
      </p:pic>
      <p:pic>
        <p:nvPicPr>
          <p:cNvPr id="2" name="Imagen 1"/>
          <p:cNvPicPr>
            <a:picLocks noChangeAspect="1"/>
          </p:cNvPicPr>
          <p:nvPr/>
        </p:nvPicPr>
        <p:blipFill>
          <a:blip r:embed="rId3"/>
          <a:stretch>
            <a:fillRect/>
          </a:stretch>
        </p:blipFill>
        <p:spPr>
          <a:xfrm>
            <a:off x="1565593" y="1474298"/>
            <a:ext cx="2244408" cy="2205487"/>
          </a:xfrm>
          <a:prstGeom prst="rect">
            <a:avLst/>
          </a:prstGeom>
        </p:spPr>
      </p:pic>
    </p:spTree>
    <p:extLst>
      <p:ext uri="{BB962C8B-B14F-4D97-AF65-F5344CB8AC3E}">
        <p14:creationId xmlns:p14="http://schemas.microsoft.com/office/powerpoint/2010/main" val="2859480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2"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s-EC" sz="2800" b="1" dirty="0">
                <a:solidFill>
                  <a:prstClr val="black"/>
                </a:solidFill>
                <a:latin typeface="Arial" panose="020B0604020202020204" pitchFamily="34" charset="0"/>
                <a:cs typeface="Arial" panose="020B0604020202020204" pitchFamily="34" charset="0"/>
              </a:rPr>
              <a:t>9. OPERACIONALIZACIÓN DE LAS VARIABLES</a:t>
            </a:r>
          </a:p>
        </p:txBody>
      </p:sp>
      <p:graphicFrame>
        <p:nvGraphicFramePr>
          <p:cNvPr id="3" name="Tabla 2"/>
          <p:cNvGraphicFramePr>
            <a:graphicFrameLocks noGrp="1"/>
          </p:cNvGraphicFramePr>
          <p:nvPr>
            <p:extLst>
              <p:ext uri="{D42A27DB-BD31-4B8C-83A1-F6EECF244321}">
                <p14:modId xmlns:p14="http://schemas.microsoft.com/office/powerpoint/2010/main" val="1551560639"/>
              </p:ext>
            </p:extLst>
          </p:nvPr>
        </p:nvGraphicFramePr>
        <p:xfrm>
          <a:off x="1930402" y="1189257"/>
          <a:ext cx="9790397" cy="5498110"/>
        </p:xfrm>
        <a:graphic>
          <a:graphicData uri="http://schemas.openxmlformats.org/drawingml/2006/table">
            <a:tbl>
              <a:tblPr firstRow="1" firstCol="1" bandRow="1">
                <a:tableStyleId>{F5AB1C69-6EDB-4FF4-983F-18BD219EF322}</a:tableStyleId>
              </a:tblPr>
              <a:tblGrid>
                <a:gridCol w="4226743">
                  <a:extLst>
                    <a:ext uri="{9D8B030D-6E8A-4147-A177-3AD203B41FA5}">
                      <a16:colId xmlns:a16="http://schemas.microsoft.com/office/drawing/2014/main" xmlns="" val="20000"/>
                    </a:ext>
                  </a:extLst>
                </a:gridCol>
                <a:gridCol w="1415559">
                  <a:extLst>
                    <a:ext uri="{9D8B030D-6E8A-4147-A177-3AD203B41FA5}">
                      <a16:colId xmlns:a16="http://schemas.microsoft.com/office/drawing/2014/main" xmlns="" val="20001"/>
                    </a:ext>
                  </a:extLst>
                </a:gridCol>
                <a:gridCol w="2673834">
                  <a:extLst>
                    <a:ext uri="{9D8B030D-6E8A-4147-A177-3AD203B41FA5}">
                      <a16:colId xmlns:a16="http://schemas.microsoft.com/office/drawing/2014/main" xmlns="" val="20002"/>
                    </a:ext>
                  </a:extLst>
                </a:gridCol>
                <a:gridCol w="1474261">
                  <a:extLst>
                    <a:ext uri="{9D8B030D-6E8A-4147-A177-3AD203B41FA5}">
                      <a16:colId xmlns:a16="http://schemas.microsoft.com/office/drawing/2014/main" xmlns="" val="20003"/>
                    </a:ext>
                  </a:extLst>
                </a:gridCol>
              </a:tblGrid>
              <a:tr h="564350">
                <a:tc>
                  <a:txBody>
                    <a:bodyPr/>
                    <a:lstStyle/>
                    <a:p>
                      <a:pPr algn="ctr">
                        <a:lnSpc>
                          <a:spcPct val="107000"/>
                        </a:lnSpc>
                        <a:spcAft>
                          <a:spcPts val="800"/>
                        </a:spcAft>
                      </a:pPr>
                      <a:r>
                        <a:rPr lang="es-EC" sz="2000" dirty="0">
                          <a:solidFill>
                            <a:schemeClr val="tx1"/>
                          </a:solidFill>
                          <a:effectLst/>
                        </a:rPr>
                        <a:t>VARIABLE INDEPENDIENTE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00" marR="43800" marT="0" marB="0" anchor="ctr">
                    <a:solidFill>
                      <a:schemeClr val="accent6">
                        <a:lumMod val="40000"/>
                        <a:lumOff val="60000"/>
                      </a:schemeClr>
                    </a:solidFill>
                  </a:tcPr>
                </a:tc>
                <a:tc>
                  <a:txBody>
                    <a:bodyPr/>
                    <a:lstStyle/>
                    <a:p>
                      <a:pPr algn="ctr">
                        <a:lnSpc>
                          <a:spcPct val="107000"/>
                        </a:lnSpc>
                        <a:spcAft>
                          <a:spcPts val="800"/>
                        </a:spcAft>
                      </a:pPr>
                      <a:r>
                        <a:rPr lang="es-EC" sz="1600" dirty="0">
                          <a:solidFill>
                            <a:schemeClr val="tx1"/>
                          </a:solidFill>
                          <a:effectLst/>
                        </a:rPr>
                        <a:t>DIMENSIONES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00" marR="43800" marT="0" marB="0" anchor="ctr">
                    <a:solidFill>
                      <a:schemeClr val="accent1">
                        <a:lumMod val="20000"/>
                        <a:lumOff val="80000"/>
                      </a:schemeClr>
                    </a:solidFill>
                  </a:tcPr>
                </a:tc>
                <a:tc>
                  <a:txBody>
                    <a:bodyPr/>
                    <a:lstStyle/>
                    <a:p>
                      <a:pPr algn="ctr">
                        <a:lnSpc>
                          <a:spcPct val="107000"/>
                        </a:lnSpc>
                        <a:spcAft>
                          <a:spcPts val="800"/>
                        </a:spcAft>
                      </a:pPr>
                      <a:r>
                        <a:rPr lang="es-EC" sz="2000" dirty="0">
                          <a:solidFill>
                            <a:schemeClr val="tx1"/>
                          </a:solidFill>
                          <a:effectLst/>
                        </a:rPr>
                        <a:t>INDICADORES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00" marR="43800" marT="0" marB="0" anchor="ctr">
                    <a:solidFill>
                      <a:schemeClr val="accent6">
                        <a:lumMod val="40000"/>
                        <a:lumOff val="60000"/>
                      </a:schemeClr>
                    </a:solidFill>
                  </a:tcPr>
                </a:tc>
                <a:tc>
                  <a:txBody>
                    <a:bodyPr/>
                    <a:lstStyle/>
                    <a:p>
                      <a:pPr algn="ctr">
                        <a:lnSpc>
                          <a:spcPct val="107000"/>
                        </a:lnSpc>
                        <a:spcAft>
                          <a:spcPts val="800"/>
                        </a:spcAft>
                      </a:pPr>
                      <a:r>
                        <a:rPr lang="es-EC" sz="2000" dirty="0">
                          <a:solidFill>
                            <a:schemeClr val="tx1"/>
                          </a:solidFill>
                          <a:effectLst/>
                        </a:rPr>
                        <a:t>ITEM</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00" marR="43800" marT="0" marB="0" anchor="ctr">
                    <a:solidFill>
                      <a:schemeClr val="tx2">
                        <a:lumMod val="20000"/>
                        <a:lumOff val="80000"/>
                      </a:schemeClr>
                    </a:solidFill>
                  </a:tcPr>
                </a:tc>
                <a:extLst>
                  <a:ext uri="{0D108BD9-81ED-4DB2-BD59-A6C34878D82A}">
                    <a16:rowId xmlns:a16="http://schemas.microsoft.com/office/drawing/2014/main" xmlns="" val="10000"/>
                  </a:ext>
                </a:extLst>
              </a:tr>
              <a:tr h="471442">
                <a:tc rowSpan="4">
                  <a:txBody>
                    <a:bodyPr/>
                    <a:lstStyle/>
                    <a:p>
                      <a:pPr algn="just">
                        <a:lnSpc>
                          <a:spcPct val="107000"/>
                        </a:lnSpc>
                        <a:spcAft>
                          <a:spcPts val="800"/>
                        </a:spcAft>
                      </a:pPr>
                      <a:endParaRPr lang="es-ES" sz="1600" dirty="0">
                        <a:solidFill>
                          <a:schemeClr val="tx1"/>
                        </a:solidFill>
                        <a:effectLst/>
                      </a:endParaRPr>
                    </a:p>
                    <a:p>
                      <a:pPr algn="just">
                        <a:lnSpc>
                          <a:spcPct val="107000"/>
                        </a:lnSpc>
                        <a:spcAft>
                          <a:spcPts val="800"/>
                        </a:spcAft>
                      </a:pPr>
                      <a:r>
                        <a:rPr lang="es-ES" sz="1800" dirty="0">
                          <a:solidFill>
                            <a:schemeClr val="tx1"/>
                          </a:solidFill>
                          <a:effectLst/>
                        </a:rPr>
                        <a:t>ÓRGANO ASESOR EN CIBERDEFENSA PARA LA FUERZA TERRESTRE</a:t>
                      </a:r>
                      <a:endParaRPr lang="es-EC" sz="1800" dirty="0">
                        <a:solidFill>
                          <a:schemeClr val="tx1"/>
                        </a:solidFill>
                        <a:effectLst/>
                      </a:endParaRPr>
                    </a:p>
                    <a:p>
                      <a:pPr algn="just">
                        <a:lnSpc>
                          <a:spcPct val="107000"/>
                        </a:lnSpc>
                        <a:spcAft>
                          <a:spcPts val="800"/>
                        </a:spcAft>
                      </a:pPr>
                      <a:r>
                        <a:rPr lang="es-EC" sz="1600" b="1" u="sng" dirty="0">
                          <a:solidFill>
                            <a:schemeClr val="tx1"/>
                          </a:solidFill>
                          <a:effectLst/>
                        </a:rPr>
                        <a:t>CONCEPTUALIZACIÓN</a:t>
                      </a:r>
                      <a:endParaRPr lang="en-US" sz="1600" b="1" u="sng" dirty="0">
                        <a:solidFill>
                          <a:schemeClr val="tx1"/>
                        </a:solidFill>
                        <a:effectLst/>
                      </a:endParaRPr>
                    </a:p>
                    <a:p>
                      <a:r>
                        <a:rPr lang="es-EC" sz="1800" b="1" kern="1200" dirty="0">
                          <a:solidFill>
                            <a:schemeClr val="tx1"/>
                          </a:solidFill>
                          <a:effectLst/>
                          <a:latin typeface="+mn-lt"/>
                          <a:ea typeface="+mn-ea"/>
                          <a:cs typeface="+mn-cs"/>
                        </a:rPr>
                        <a:t>Órgano.- </a:t>
                      </a:r>
                      <a:r>
                        <a:rPr lang="es-EC" sz="1800" b="0" kern="1200" dirty="0">
                          <a:solidFill>
                            <a:schemeClr val="tx1"/>
                          </a:solidFill>
                          <a:effectLst/>
                          <a:latin typeface="+mn-lt"/>
                          <a:ea typeface="+mn-ea"/>
                          <a:cs typeface="+mn-cs"/>
                        </a:rPr>
                        <a:t>Parte de una organización con un fin determinado. (Real Academia de la Lengua Española, 2019)</a:t>
                      </a:r>
                    </a:p>
                    <a:p>
                      <a:r>
                        <a:rPr lang="es-EC" sz="1800" b="0" kern="1200" dirty="0">
                          <a:solidFill>
                            <a:schemeClr val="tx1"/>
                          </a:solidFill>
                          <a:effectLst/>
                          <a:latin typeface="+mn-lt"/>
                          <a:ea typeface="+mn-ea"/>
                          <a:cs typeface="+mn-cs"/>
                        </a:rPr>
                        <a:t>Asesor.- Que da consejos o información. (Real Academia de la Lengua Española, 2019)</a:t>
                      </a:r>
                    </a:p>
                    <a:p>
                      <a:r>
                        <a:rPr lang="es-EC" sz="1800" b="1" kern="1200" dirty="0">
                          <a:solidFill>
                            <a:schemeClr val="tx1"/>
                          </a:solidFill>
                          <a:effectLst/>
                          <a:latin typeface="+mn-lt"/>
                          <a:ea typeface="+mn-ea"/>
                          <a:cs typeface="+mn-cs"/>
                        </a:rPr>
                        <a:t>Ciberdefensa.- </a:t>
                      </a:r>
                      <a:r>
                        <a:rPr lang="es-EC" sz="1800" b="0" kern="1200" dirty="0">
                          <a:solidFill>
                            <a:schemeClr val="tx1"/>
                          </a:solidFill>
                          <a:effectLst/>
                          <a:latin typeface="+mn-lt"/>
                          <a:ea typeface="+mn-ea"/>
                          <a:cs typeface="+mn-cs"/>
                        </a:rPr>
                        <a:t>Es la “aplicación de medidas de seguridad para proteger las infraestructuras de los sistemas de información y comunicaciones frente a los ciberataques”. (MC0571 - NATO </a:t>
                      </a:r>
                      <a:r>
                        <a:rPr lang="es-EC" sz="1800" b="0" kern="1200" dirty="0" err="1">
                          <a:solidFill>
                            <a:schemeClr val="tx1"/>
                          </a:solidFill>
                          <a:effectLst/>
                          <a:latin typeface="+mn-lt"/>
                          <a:ea typeface="+mn-ea"/>
                          <a:cs typeface="+mn-cs"/>
                        </a:rPr>
                        <a:t>Cyber</a:t>
                      </a:r>
                      <a:r>
                        <a:rPr lang="es-EC" sz="1800" b="0" kern="1200" dirty="0">
                          <a:solidFill>
                            <a:schemeClr val="tx1"/>
                          </a:solidFill>
                          <a:effectLst/>
                          <a:latin typeface="+mn-lt"/>
                          <a:ea typeface="+mn-ea"/>
                          <a:cs typeface="+mn-cs"/>
                        </a:rPr>
                        <a:t> </a:t>
                      </a:r>
                      <a:r>
                        <a:rPr lang="es-EC" sz="1800" b="0" kern="1200" dirty="0" err="1">
                          <a:solidFill>
                            <a:schemeClr val="tx1"/>
                          </a:solidFill>
                          <a:effectLst/>
                          <a:latin typeface="+mn-lt"/>
                          <a:ea typeface="+mn-ea"/>
                          <a:cs typeface="+mn-cs"/>
                        </a:rPr>
                        <a:t>Defence</a:t>
                      </a:r>
                      <a:r>
                        <a:rPr lang="es-EC" sz="1800" b="0" kern="1200" dirty="0">
                          <a:solidFill>
                            <a:schemeClr val="tx1"/>
                          </a:solidFill>
                          <a:effectLst/>
                          <a:latin typeface="+mn-lt"/>
                          <a:ea typeface="+mn-ea"/>
                          <a:cs typeface="+mn-cs"/>
                        </a:rPr>
                        <a:t> Concept.)</a:t>
                      </a:r>
                      <a:r>
                        <a:rPr lang="es-EC" sz="1400" b="0" dirty="0">
                          <a:solidFill>
                            <a:schemeClr val="tx1"/>
                          </a:solidFill>
                          <a:effectLst/>
                        </a:rPr>
                        <a:t>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00" marR="43800" marT="0" marB="0">
                    <a:solidFill>
                      <a:schemeClr val="accent6">
                        <a:lumMod val="40000"/>
                        <a:lumOff val="60000"/>
                      </a:schemeClr>
                    </a:solidFill>
                  </a:tcPr>
                </a:tc>
                <a:tc rowSpan="3">
                  <a:txBody>
                    <a:bodyPr/>
                    <a:lstStyle/>
                    <a:p>
                      <a:pPr algn="just">
                        <a:lnSpc>
                          <a:spcPct val="107000"/>
                        </a:lnSpc>
                        <a:spcAft>
                          <a:spcPts val="800"/>
                        </a:spcAft>
                      </a:pPr>
                      <a:r>
                        <a:rPr lang="es-EC" sz="1800" b="1" dirty="0">
                          <a:effectLst/>
                        </a:rPr>
                        <a:t>NORMATIVA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800" marR="43800" marT="0" marB="0" anchor="ctr">
                    <a:solidFill>
                      <a:schemeClr val="accent1">
                        <a:lumMod val="20000"/>
                        <a:lumOff val="80000"/>
                      </a:schemeClr>
                    </a:solidFill>
                  </a:tcPr>
                </a:tc>
                <a:tc>
                  <a:txBody>
                    <a:bodyPr/>
                    <a:lstStyle/>
                    <a:p>
                      <a:pPr marL="103188" indent="-103188" algn="just">
                        <a:lnSpc>
                          <a:spcPct val="107000"/>
                        </a:lnSpc>
                        <a:spcAft>
                          <a:spcPts val="800"/>
                        </a:spcAft>
                        <a:buFont typeface="Arial" panose="020B0604020202020204" pitchFamily="34" charset="0"/>
                        <a:buChar char="•"/>
                      </a:pPr>
                      <a:r>
                        <a:rPr lang="es-EC" sz="1400" b="1" kern="1200" dirty="0">
                          <a:solidFill>
                            <a:schemeClr val="dk1"/>
                          </a:solidFill>
                          <a:effectLst/>
                          <a:latin typeface="+mn-lt"/>
                          <a:ea typeface="+mn-ea"/>
                          <a:cs typeface="+mn-cs"/>
                        </a:rPr>
                        <a:t>CONSTITUCIÓN POLÍTICA DEL ECUADOR</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800" marR="43800" marT="0" marB="0" anchor="ctr">
                    <a:solidFill>
                      <a:schemeClr val="accent6">
                        <a:lumMod val="40000"/>
                        <a:lumOff val="60000"/>
                      </a:schemeClr>
                    </a:solidFill>
                  </a:tcPr>
                </a:tc>
                <a:tc rowSpan="3">
                  <a:txBody>
                    <a:bodyPr/>
                    <a:lstStyle/>
                    <a:p>
                      <a:pPr marL="100013" indent="-100013" algn="just" defTabSz="914400" rtl="0" eaLnBrk="1" latinLnBrk="0" hangingPunct="1">
                        <a:lnSpc>
                          <a:spcPct val="100000"/>
                        </a:lnSpc>
                        <a:spcAft>
                          <a:spcPts val="0"/>
                        </a:spcAft>
                        <a:buFont typeface="Arial" panose="020B0604020202020204" pitchFamily="34" charset="0"/>
                        <a:buChar char="•"/>
                      </a:pPr>
                      <a:r>
                        <a:rPr lang="es-EC" sz="1400" b="1" kern="1200" dirty="0">
                          <a:solidFill>
                            <a:schemeClr val="dk1"/>
                          </a:solidFill>
                          <a:effectLst/>
                          <a:latin typeface="+mn-lt"/>
                          <a:ea typeface="+mn-ea"/>
                          <a:cs typeface="+mn-cs"/>
                        </a:rPr>
                        <a:t>ENCUESTA </a:t>
                      </a:r>
                      <a:endParaRPr lang="en-US" sz="1400" b="1" kern="1200" dirty="0">
                        <a:solidFill>
                          <a:schemeClr val="dk1"/>
                        </a:solidFill>
                        <a:effectLst/>
                        <a:latin typeface="+mn-lt"/>
                        <a:ea typeface="+mn-ea"/>
                        <a:cs typeface="+mn-cs"/>
                      </a:endParaRPr>
                    </a:p>
                    <a:p>
                      <a:pPr marL="100013" indent="-100013" algn="just" defTabSz="914400" rtl="0" eaLnBrk="1" latinLnBrk="0" hangingPunct="1">
                        <a:lnSpc>
                          <a:spcPct val="100000"/>
                        </a:lnSpc>
                        <a:spcAft>
                          <a:spcPts val="0"/>
                        </a:spcAft>
                        <a:buFont typeface="Arial" panose="020B0604020202020204" pitchFamily="34" charset="0"/>
                        <a:buChar char="•"/>
                      </a:pPr>
                      <a:r>
                        <a:rPr lang="es-EC" sz="1400" b="1" kern="1200" dirty="0">
                          <a:solidFill>
                            <a:schemeClr val="dk1"/>
                          </a:solidFill>
                          <a:effectLst/>
                          <a:latin typeface="+mn-lt"/>
                          <a:ea typeface="+mn-ea"/>
                          <a:cs typeface="+mn-cs"/>
                        </a:rPr>
                        <a:t>ENTREVISTAS</a:t>
                      </a:r>
                      <a:endParaRPr lang="en-US" sz="1400" b="1" kern="1200" dirty="0">
                        <a:solidFill>
                          <a:schemeClr val="dk1"/>
                        </a:solidFill>
                        <a:effectLst/>
                        <a:latin typeface="+mn-lt"/>
                        <a:ea typeface="+mn-ea"/>
                        <a:cs typeface="+mn-cs"/>
                      </a:endParaRPr>
                    </a:p>
                    <a:p>
                      <a:pPr marL="100013" indent="-100013" algn="just" defTabSz="914400" rtl="0" eaLnBrk="1" latinLnBrk="0" hangingPunct="1">
                        <a:lnSpc>
                          <a:spcPct val="100000"/>
                        </a:lnSpc>
                        <a:spcAft>
                          <a:spcPts val="0"/>
                        </a:spcAft>
                        <a:buFont typeface="Arial" panose="020B0604020202020204" pitchFamily="34" charset="0"/>
                        <a:buChar char="•"/>
                      </a:pPr>
                      <a:r>
                        <a:rPr lang="es-EC" sz="1400" b="1" kern="1200" dirty="0">
                          <a:solidFill>
                            <a:schemeClr val="dk1"/>
                          </a:solidFill>
                          <a:effectLst/>
                          <a:latin typeface="+mn-lt"/>
                          <a:ea typeface="+mn-ea"/>
                          <a:cs typeface="+mn-cs"/>
                        </a:rPr>
                        <a:t>REVISIÓN BIBLIOGRÁFICA</a:t>
                      </a:r>
                      <a:endParaRPr lang="en-US" sz="1400" b="1" kern="1200" dirty="0">
                        <a:solidFill>
                          <a:schemeClr val="dk1"/>
                        </a:solidFill>
                        <a:effectLst/>
                        <a:latin typeface="+mn-lt"/>
                        <a:ea typeface="+mn-ea"/>
                        <a:cs typeface="+mn-cs"/>
                      </a:endParaRPr>
                    </a:p>
                  </a:txBody>
                  <a:tcPr marL="43800" marR="43800" marT="0" marB="0" anchor="ctr">
                    <a:solidFill>
                      <a:schemeClr val="tx2">
                        <a:lumMod val="20000"/>
                        <a:lumOff val="80000"/>
                      </a:schemeClr>
                    </a:solidFill>
                  </a:tcPr>
                </a:tc>
                <a:extLst>
                  <a:ext uri="{0D108BD9-81ED-4DB2-BD59-A6C34878D82A}">
                    <a16:rowId xmlns:a16="http://schemas.microsoft.com/office/drawing/2014/main" xmlns="" val="10001"/>
                  </a:ext>
                </a:extLst>
              </a:tr>
              <a:tr h="926537">
                <a:tc vMerge="1">
                  <a:txBody>
                    <a:bodyPr/>
                    <a:lstStyle/>
                    <a:p>
                      <a:endParaRPr lang="en-US"/>
                    </a:p>
                  </a:txBody>
                  <a:tcPr/>
                </a:tc>
                <a:tc vMerge="1">
                  <a:txBody>
                    <a:bodyPr/>
                    <a:lstStyle/>
                    <a:p>
                      <a:pPr algn="just">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800" marR="43800" marT="0" marB="0" anchor="ctr"/>
                </a:tc>
                <a:tc>
                  <a:txBody>
                    <a:bodyPr/>
                    <a:lstStyle/>
                    <a:p>
                      <a:pPr marL="103188" indent="-103188" algn="just">
                        <a:lnSpc>
                          <a:spcPct val="107000"/>
                        </a:lnSpc>
                        <a:spcAft>
                          <a:spcPts val="800"/>
                        </a:spcAft>
                        <a:buFont typeface="Arial" panose="020B0604020202020204" pitchFamily="34" charset="0"/>
                        <a:buChar char="•"/>
                      </a:pPr>
                      <a:r>
                        <a:rPr lang="es-EC" sz="1400" b="1" dirty="0">
                          <a:effectLst/>
                        </a:rPr>
                        <a:t>LEY ORGÁNICA DE SEGURIDAD PÚBLICA Y DEL ESTADO</a:t>
                      </a:r>
                      <a:endParaRPr lang="en-US" sz="1400" b="1" dirty="0">
                        <a:effectLst/>
                      </a:endParaRPr>
                    </a:p>
                    <a:p>
                      <a:pPr marL="103188" indent="-103188" algn="just">
                        <a:lnSpc>
                          <a:spcPct val="107000"/>
                        </a:lnSpc>
                        <a:spcAft>
                          <a:spcPts val="800"/>
                        </a:spcAft>
                        <a:buFont typeface="Arial" panose="020B0604020202020204" pitchFamily="34" charset="0"/>
                        <a:buChar char="•"/>
                      </a:pPr>
                      <a:r>
                        <a:rPr lang="es-EC" sz="1400" b="1" dirty="0">
                          <a:effectLst/>
                          <a:latin typeface="+mn-lt"/>
                          <a:ea typeface="+mn-ea"/>
                          <a:cs typeface="+mn-cs"/>
                        </a:rPr>
                        <a:t>PLAN</a:t>
                      </a:r>
                      <a:r>
                        <a:rPr lang="es-EC" sz="1400" b="1" baseline="0" dirty="0">
                          <a:effectLst/>
                          <a:latin typeface="+mn-lt"/>
                          <a:ea typeface="+mn-ea"/>
                          <a:cs typeface="+mn-cs"/>
                        </a:rPr>
                        <a:t> NACIONAL DE SEGURIDAD INTEGRAL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800" marR="43800" marT="0" marB="0" anchor="ctr">
                    <a:solidFill>
                      <a:schemeClr val="accent6">
                        <a:lumMod val="40000"/>
                        <a:lumOff val="60000"/>
                      </a:schemeClr>
                    </a:solidFill>
                  </a:tcPr>
                </a:tc>
                <a:tc vMerge="1">
                  <a:txBody>
                    <a:bodyPr/>
                    <a:lstStyle/>
                    <a:p>
                      <a:pPr marL="100013" indent="-100013" algn="just" defTabSz="914400" rtl="0" eaLnBrk="1" latinLnBrk="0" hangingPunct="1">
                        <a:lnSpc>
                          <a:spcPct val="100000"/>
                        </a:lnSpc>
                        <a:spcAft>
                          <a:spcPts val="0"/>
                        </a:spcAft>
                        <a:buFont typeface="Arial" panose="020B0604020202020204" pitchFamily="34" charset="0"/>
                        <a:buChar char="•"/>
                      </a:pPr>
                      <a:endParaRPr lang="en-US" sz="1400" kern="1200" dirty="0">
                        <a:solidFill>
                          <a:schemeClr val="dk1"/>
                        </a:solidFill>
                        <a:effectLst/>
                        <a:latin typeface="+mn-lt"/>
                        <a:ea typeface="+mn-ea"/>
                        <a:cs typeface="+mn-cs"/>
                      </a:endParaRPr>
                    </a:p>
                  </a:txBody>
                  <a:tcPr marL="43800" marR="43800" marT="0" marB="0" anchor="ctr"/>
                </a:tc>
                <a:extLst>
                  <a:ext uri="{0D108BD9-81ED-4DB2-BD59-A6C34878D82A}">
                    <a16:rowId xmlns:a16="http://schemas.microsoft.com/office/drawing/2014/main" xmlns="" val="10002"/>
                  </a:ext>
                </a:extLst>
              </a:tr>
              <a:tr h="1227749">
                <a:tc vMerge="1">
                  <a:txBody>
                    <a:bodyPr/>
                    <a:lstStyle/>
                    <a:p>
                      <a:pPr algn="just">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800" marR="43800" marT="0" marB="0"/>
                </a:tc>
                <a:tc vMerge="1">
                  <a:txBody>
                    <a:bodyPr/>
                    <a:lstStyle/>
                    <a:p>
                      <a:pPr algn="just">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800" marR="43800" marT="0" marB="0" anchor="ctr"/>
                </a:tc>
                <a:tc>
                  <a:txBody>
                    <a:bodyPr/>
                    <a:lstStyle/>
                    <a:p>
                      <a:pPr marL="103188" indent="-103188" algn="just" defTabSz="914400" rtl="0" eaLnBrk="1" latinLnBrk="0" hangingPunct="1">
                        <a:lnSpc>
                          <a:spcPct val="107000"/>
                        </a:lnSpc>
                        <a:spcAft>
                          <a:spcPts val="800"/>
                        </a:spcAft>
                        <a:buFont typeface="Arial" panose="020B0604020202020204" pitchFamily="34" charset="0"/>
                        <a:buChar char="•"/>
                      </a:pPr>
                      <a:r>
                        <a:rPr lang="es-EC" sz="1400" b="1" kern="1200" dirty="0">
                          <a:solidFill>
                            <a:schemeClr val="dk1"/>
                          </a:solidFill>
                          <a:effectLst/>
                          <a:latin typeface="+mn-lt"/>
                          <a:ea typeface="+mn-ea"/>
                          <a:cs typeface="+mn-cs"/>
                        </a:rPr>
                        <a:t>POLÍTICA DE LA DEFENSA NACIONAL</a:t>
                      </a:r>
                      <a:endParaRPr lang="en-US" sz="1400" b="1" kern="1200" dirty="0">
                        <a:solidFill>
                          <a:schemeClr val="dk1"/>
                        </a:solidFill>
                        <a:effectLst/>
                        <a:latin typeface="+mn-lt"/>
                        <a:ea typeface="+mn-ea"/>
                        <a:cs typeface="+mn-cs"/>
                      </a:endParaRPr>
                    </a:p>
                    <a:p>
                      <a:pPr marL="103188" marR="0" indent="-103188"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s-EC" sz="1400" b="1" kern="1200" dirty="0">
                          <a:solidFill>
                            <a:schemeClr val="dk1"/>
                          </a:solidFill>
                          <a:effectLst/>
                          <a:latin typeface="+mn-lt"/>
                          <a:ea typeface="+mn-ea"/>
                          <a:cs typeface="+mn-cs"/>
                        </a:rPr>
                        <a:t>ACUERDO MINISTERIAL 281 MIDENA</a:t>
                      </a:r>
                    </a:p>
                    <a:p>
                      <a:pPr marL="103188" indent="-103188" algn="just" defTabSz="914400" rtl="0" eaLnBrk="1" latinLnBrk="0" hangingPunct="1">
                        <a:lnSpc>
                          <a:spcPct val="107000"/>
                        </a:lnSpc>
                        <a:spcAft>
                          <a:spcPts val="800"/>
                        </a:spcAft>
                        <a:buFont typeface="Arial" panose="020B0604020202020204" pitchFamily="34" charset="0"/>
                        <a:buChar char="•"/>
                      </a:pPr>
                      <a:endParaRPr lang="en-US" sz="1400" b="1" kern="1200" dirty="0">
                        <a:solidFill>
                          <a:schemeClr val="dk1"/>
                        </a:solidFill>
                        <a:effectLst/>
                        <a:latin typeface="+mn-lt"/>
                        <a:ea typeface="+mn-ea"/>
                        <a:cs typeface="+mn-cs"/>
                      </a:endParaRPr>
                    </a:p>
                  </a:txBody>
                  <a:tcPr marL="43800" marR="43800" marT="0" marB="0">
                    <a:solidFill>
                      <a:schemeClr val="accent6">
                        <a:lumMod val="40000"/>
                        <a:lumOff val="60000"/>
                      </a:schemeClr>
                    </a:solidFill>
                  </a:tcPr>
                </a:tc>
                <a:tc vMerge="1">
                  <a:txBody>
                    <a:bodyPr/>
                    <a:lstStyle/>
                    <a:p>
                      <a:pPr marL="0" indent="0" algn="just" defTabSz="914400" rtl="0" eaLnBrk="1" latinLnBrk="0" hangingPunct="1">
                        <a:lnSpc>
                          <a:spcPct val="100000"/>
                        </a:lnSpc>
                        <a:spcAft>
                          <a:spcPts val="0"/>
                        </a:spcAft>
                        <a:buFont typeface="Arial" panose="020B0604020202020204" pitchFamily="34" charset="0"/>
                        <a:buNone/>
                      </a:pPr>
                      <a:endParaRPr lang="en-US" sz="1400" kern="1200" dirty="0">
                        <a:solidFill>
                          <a:schemeClr val="dk1"/>
                        </a:solidFill>
                        <a:effectLst/>
                        <a:latin typeface="+mn-lt"/>
                        <a:ea typeface="+mn-ea"/>
                        <a:cs typeface="+mn-cs"/>
                      </a:endParaRPr>
                    </a:p>
                  </a:txBody>
                  <a:tcPr marL="43800" marR="43800" marT="0" marB="0" anchor="ctr"/>
                </a:tc>
                <a:extLst>
                  <a:ext uri="{0D108BD9-81ED-4DB2-BD59-A6C34878D82A}">
                    <a16:rowId xmlns:a16="http://schemas.microsoft.com/office/drawing/2014/main" xmlns="" val="10003"/>
                  </a:ext>
                </a:extLst>
              </a:tr>
              <a:tr h="1879226">
                <a:tc vMerge="1">
                  <a:txBody>
                    <a:bodyPr/>
                    <a:lstStyle/>
                    <a:p>
                      <a:pPr algn="just">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800" marR="43800" marT="0" marB="0"/>
                </a:tc>
                <a:tc>
                  <a:txBody>
                    <a:bodyPr/>
                    <a:lstStyle/>
                    <a:p>
                      <a:pPr algn="just">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SEGURIDAD</a:t>
                      </a:r>
                    </a:p>
                  </a:txBody>
                  <a:tcPr marL="43800" marR="43800" marT="0" marB="0" anchor="ctr">
                    <a:solidFill>
                      <a:schemeClr val="accent1">
                        <a:lumMod val="20000"/>
                        <a:lumOff val="80000"/>
                      </a:schemeClr>
                    </a:solidFill>
                  </a:tcPr>
                </a:tc>
                <a:tc>
                  <a:txBody>
                    <a:bodyPr/>
                    <a:lstStyle/>
                    <a:p>
                      <a:pPr marL="103188" indent="-103188" algn="just" defTabSz="914400" rtl="0" eaLnBrk="1" latinLnBrk="0" hangingPunct="1">
                        <a:lnSpc>
                          <a:spcPct val="107000"/>
                        </a:lnSpc>
                        <a:spcAft>
                          <a:spcPts val="800"/>
                        </a:spcAft>
                        <a:buFont typeface="Arial" panose="020B0604020202020204" pitchFamily="34" charset="0"/>
                        <a:buChar char="•"/>
                      </a:pPr>
                      <a:r>
                        <a:rPr lang="es-EC" sz="1400" b="1" kern="1200" dirty="0">
                          <a:solidFill>
                            <a:schemeClr val="dk1"/>
                          </a:solidFill>
                          <a:effectLst/>
                          <a:latin typeface="+mn-lt"/>
                          <a:ea typeface="+mn-ea"/>
                          <a:cs typeface="+mn-cs"/>
                        </a:rPr>
                        <a:t>ÓRGANOS ASESORES DE NIVELES SUPERIORES:</a:t>
                      </a:r>
                    </a:p>
                    <a:p>
                      <a:pPr marL="103188" indent="-103188" algn="just" defTabSz="914400" rtl="0" eaLnBrk="1" latinLnBrk="0" hangingPunct="1">
                        <a:lnSpc>
                          <a:spcPct val="107000"/>
                        </a:lnSpc>
                        <a:spcAft>
                          <a:spcPts val="800"/>
                        </a:spcAft>
                        <a:buFont typeface="Arial" panose="020B0604020202020204" pitchFamily="34" charset="0"/>
                        <a:buChar char="•"/>
                      </a:pPr>
                      <a:r>
                        <a:rPr lang="es-EC" sz="1400" b="1" kern="1200" dirty="0">
                          <a:solidFill>
                            <a:schemeClr val="dk1"/>
                          </a:solidFill>
                          <a:effectLst/>
                          <a:latin typeface="+mn-lt"/>
                          <a:ea typeface="+mn-ea"/>
                          <a:cs typeface="+mn-cs"/>
                        </a:rPr>
                        <a:t>ORGANIZACIÓN</a:t>
                      </a:r>
                    </a:p>
                    <a:p>
                      <a:pPr marL="103188" indent="-103188" algn="just" defTabSz="914400" rtl="0" eaLnBrk="1" latinLnBrk="0" hangingPunct="1">
                        <a:lnSpc>
                          <a:spcPct val="107000"/>
                        </a:lnSpc>
                        <a:spcAft>
                          <a:spcPts val="800"/>
                        </a:spcAft>
                        <a:buFont typeface="Arial" panose="020B0604020202020204" pitchFamily="34" charset="0"/>
                        <a:buChar char="•"/>
                      </a:pPr>
                      <a:r>
                        <a:rPr lang="es-EC" sz="1400" b="1" kern="1200" dirty="0">
                          <a:solidFill>
                            <a:schemeClr val="dk1"/>
                          </a:solidFill>
                          <a:effectLst/>
                          <a:latin typeface="+mn-lt"/>
                          <a:ea typeface="+mn-ea"/>
                          <a:cs typeface="+mn-cs"/>
                        </a:rPr>
                        <a:t>MISIÓN</a:t>
                      </a:r>
                    </a:p>
                    <a:p>
                      <a:pPr marL="103188" indent="-103188" algn="just" defTabSz="914400" rtl="0" eaLnBrk="1" latinLnBrk="0" hangingPunct="1">
                        <a:lnSpc>
                          <a:spcPct val="107000"/>
                        </a:lnSpc>
                        <a:spcAft>
                          <a:spcPts val="800"/>
                        </a:spcAft>
                        <a:buFont typeface="Arial" panose="020B0604020202020204" pitchFamily="34" charset="0"/>
                        <a:buChar char="•"/>
                      </a:pPr>
                      <a:r>
                        <a:rPr lang="es-EC" sz="1400" b="1" kern="1200" dirty="0">
                          <a:solidFill>
                            <a:schemeClr val="dk1"/>
                          </a:solidFill>
                          <a:effectLst/>
                          <a:latin typeface="+mn-lt"/>
                          <a:ea typeface="+mn-ea"/>
                          <a:cs typeface="+mn-cs"/>
                        </a:rPr>
                        <a:t>FUNCIONES</a:t>
                      </a:r>
                    </a:p>
                    <a:p>
                      <a:pPr marL="103188" indent="-103188" algn="just" defTabSz="914400" rtl="0" eaLnBrk="1" latinLnBrk="0" hangingPunct="1">
                        <a:lnSpc>
                          <a:spcPct val="107000"/>
                        </a:lnSpc>
                        <a:spcAft>
                          <a:spcPts val="800"/>
                        </a:spcAft>
                        <a:buFont typeface="Arial" panose="020B0604020202020204" pitchFamily="34" charset="0"/>
                        <a:buChar char="•"/>
                      </a:pPr>
                      <a:endParaRPr lang="en-US" sz="1400" b="1" kern="1200" dirty="0">
                        <a:solidFill>
                          <a:schemeClr val="dk1"/>
                        </a:solidFill>
                        <a:effectLst/>
                        <a:latin typeface="+mn-lt"/>
                        <a:ea typeface="+mn-ea"/>
                        <a:cs typeface="+mn-cs"/>
                      </a:endParaRPr>
                    </a:p>
                  </a:txBody>
                  <a:tcPr marL="43800" marR="43800" marT="0" marB="0">
                    <a:solidFill>
                      <a:schemeClr val="accent6">
                        <a:lumMod val="40000"/>
                        <a:lumOff val="60000"/>
                      </a:schemeClr>
                    </a:solidFill>
                  </a:tcPr>
                </a:tc>
                <a:tc>
                  <a:txBody>
                    <a:bodyPr/>
                    <a:lstStyle/>
                    <a:p>
                      <a:pPr marL="100013" indent="-100013" algn="just" defTabSz="914400" rtl="0" eaLnBrk="1" latinLnBrk="0" hangingPunct="1">
                        <a:lnSpc>
                          <a:spcPct val="100000"/>
                        </a:lnSpc>
                        <a:spcAft>
                          <a:spcPts val="0"/>
                        </a:spcAft>
                        <a:buFont typeface="Arial" panose="020B0604020202020204" pitchFamily="34" charset="0"/>
                        <a:buChar char="•"/>
                      </a:pPr>
                      <a:r>
                        <a:rPr lang="es-EC" sz="1400" b="1" kern="1200" dirty="0">
                          <a:solidFill>
                            <a:schemeClr val="dk1"/>
                          </a:solidFill>
                          <a:effectLst/>
                          <a:latin typeface="+mn-lt"/>
                          <a:ea typeface="+mn-ea"/>
                          <a:cs typeface="+mn-cs"/>
                        </a:rPr>
                        <a:t>ENCUESTA</a:t>
                      </a:r>
                      <a:endParaRPr lang="en-US" sz="1400" b="1" kern="1200" dirty="0">
                        <a:solidFill>
                          <a:schemeClr val="dk1"/>
                        </a:solidFill>
                        <a:effectLst/>
                        <a:latin typeface="+mn-lt"/>
                        <a:ea typeface="+mn-ea"/>
                        <a:cs typeface="+mn-cs"/>
                      </a:endParaRPr>
                    </a:p>
                    <a:p>
                      <a:pPr marL="100013" indent="-100013" algn="just" defTabSz="914400" rtl="0" eaLnBrk="1" latinLnBrk="0" hangingPunct="1">
                        <a:lnSpc>
                          <a:spcPct val="100000"/>
                        </a:lnSpc>
                        <a:spcAft>
                          <a:spcPts val="0"/>
                        </a:spcAft>
                        <a:buFont typeface="Arial" panose="020B0604020202020204" pitchFamily="34" charset="0"/>
                        <a:buChar char="•"/>
                      </a:pPr>
                      <a:r>
                        <a:rPr lang="es-EC" sz="1400" b="1" kern="1200" dirty="0">
                          <a:solidFill>
                            <a:schemeClr val="dk1"/>
                          </a:solidFill>
                          <a:effectLst/>
                          <a:latin typeface="+mn-lt"/>
                          <a:ea typeface="+mn-ea"/>
                          <a:cs typeface="+mn-cs"/>
                        </a:rPr>
                        <a:t>ENTREVISTAS</a:t>
                      </a:r>
                      <a:endParaRPr lang="en-US" sz="1400" b="1" kern="1200" dirty="0">
                        <a:solidFill>
                          <a:schemeClr val="dk1"/>
                        </a:solidFill>
                        <a:effectLst/>
                        <a:latin typeface="+mn-lt"/>
                        <a:ea typeface="+mn-ea"/>
                        <a:cs typeface="+mn-cs"/>
                      </a:endParaRPr>
                    </a:p>
                    <a:p>
                      <a:pPr marL="100013" indent="-100013" algn="just" defTabSz="914400" rtl="0" eaLnBrk="1" latinLnBrk="0" hangingPunct="1">
                        <a:lnSpc>
                          <a:spcPct val="100000"/>
                        </a:lnSpc>
                        <a:spcAft>
                          <a:spcPts val="0"/>
                        </a:spcAft>
                        <a:buFont typeface="Arial" panose="020B0604020202020204" pitchFamily="34" charset="0"/>
                        <a:buChar char="•"/>
                      </a:pPr>
                      <a:r>
                        <a:rPr lang="es-EC" sz="1400" b="1" kern="1200" dirty="0">
                          <a:solidFill>
                            <a:schemeClr val="dk1"/>
                          </a:solidFill>
                          <a:effectLst/>
                          <a:latin typeface="+mn-lt"/>
                          <a:ea typeface="+mn-ea"/>
                          <a:cs typeface="+mn-cs"/>
                        </a:rPr>
                        <a:t>REVISIÓN BIBLIOGRÁFICA</a:t>
                      </a:r>
                      <a:endParaRPr lang="en-US" sz="1400" b="1" kern="1200" dirty="0">
                        <a:solidFill>
                          <a:schemeClr val="dk1"/>
                        </a:solidFill>
                        <a:effectLst/>
                        <a:latin typeface="+mn-lt"/>
                        <a:ea typeface="+mn-ea"/>
                        <a:cs typeface="+mn-cs"/>
                      </a:endParaRPr>
                    </a:p>
                  </a:txBody>
                  <a:tcPr marL="43800" marR="43800" marT="0" marB="0" anchor="ctr">
                    <a:solidFill>
                      <a:schemeClr val="tx2">
                        <a:lumMod val="20000"/>
                        <a:lumOff val="8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091945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659012824"/>
              </p:ext>
            </p:extLst>
          </p:nvPr>
        </p:nvGraphicFramePr>
        <p:xfrm>
          <a:off x="1882550" y="623068"/>
          <a:ext cx="9699851" cy="5528351"/>
        </p:xfrm>
        <a:graphic>
          <a:graphicData uri="http://schemas.openxmlformats.org/drawingml/2006/table">
            <a:tbl>
              <a:tblPr firstRow="1" firstCol="1" bandRow="1">
                <a:tableStyleId>{F5AB1C69-6EDB-4FF4-983F-18BD219EF322}</a:tableStyleId>
              </a:tblPr>
              <a:tblGrid>
                <a:gridCol w="4187652">
                  <a:extLst>
                    <a:ext uri="{9D8B030D-6E8A-4147-A177-3AD203B41FA5}">
                      <a16:colId xmlns:a16="http://schemas.microsoft.com/office/drawing/2014/main" xmlns="" val="20000"/>
                    </a:ext>
                  </a:extLst>
                </a:gridCol>
                <a:gridCol w="1402467">
                  <a:extLst>
                    <a:ext uri="{9D8B030D-6E8A-4147-A177-3AD203B41FA5}">
                      <a16:colId xmlns:a16="http://schemas.microsoft.com/office/drawing/2014/main" xmlns="" val="20001"/>
                    </a:ext>
                  </a:extLst>
                </a:gridCol>
                <a:gridCol w="2649105">
                  <a:extLst>
                    <a:ext uri="{9D8B030D-6E8A-4147-A177-3AD203B41FA5}">
                      <a16:colId xmlns:a16="http://schemas.microsoft.com/office/drawing/2014/main" xmlns="" val="20002"/>
                    </a:ext>
                  </a:extLst>
                </a:gridCol>
                <a:gridCol w="1460627">
                  <a:extLst>
                    <a:ext uri="{9D8B030D-6E8A-4147-A177-3AD203B41FA5}">
                      <a16:colId xmlns:a16="http://schemas.microsoft.com/office/drawing/2014/main" xmlns="" val="20003"/>
                    </a:ext>
                  </a:extLst>
                </a:gridCol>
              </a:tblGrid>
              <a:tr h="668333">
                <a:tc>
                  <a:txBody>
                    <a:bodyPr/>
                    <a:lstStyle/>
                    <a:p>
                      <a:pPr algn="ctr">
                        <a:lnSpc>
                          <a:spcPct val="107000"/>
                        </a:lnSpc>
                        <a:spcAft>
                          <a:spcPts val="800"/>
                        </a:spcAft>
                      </a:pPr>
                      <a:r>
                        <a:rPr lang="es-EC" sz="2000" dirty="0">
                          <a:solidFill>
                            <a:schemeClr val="tx1"/>
                          </a:solidFill>
                          <a:effectLst/>
                        </a:rPr>
                        <a:t>VARIABLE DEPENDIENTE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00" marR="43800" marT="0" marB="0" anchor="ctr">
                    <a:solidFill>
                      <a:schemeClr val="accent6">
                        <a:lumMod val="40000"/>
                        <a:lumOff val="60000"/>
                      </a:schemeClr>
                    </a:solidFill>
                  </a:tcPr>
                </a:tc>
                <a:tc>
                  <a:txBody>
                    <a:bodyPr/>
                    <a:lstStyle/>
                    <a:p>
                      <a:pPr algn="ctr">
                        <a:lnSpc>
                          <a:spcPct val="107000"/>
                        </a:lnSpc>
                        <a:spcAft>
                          <a:spcPts val="800"/>
                        </a:spcAft>
                      </a:pPr>
                      <a:r>
                        <a:rPr lang="es-EC" sz="1600" dirty="0">
                          <a:solidFill>
                            <a:schemeClr val="tx1"/>
                          </a:solidFill>
                          <a:effectLst/>
                        </a:rPr>
                        <a:t>DIMENSIONES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00" marR="43800" marT="0" marB="0" anchor="ctr">
                    <a:solidFill>
                      <a:schemeClr val="tx2">
                        <a:lumMod val="20000"/>
                        <a:lumOff val="80000"/>
                      </a:schemeClr>
                    </a:solidFill>
                  </a:tcPr>
                </a:tc>
                <a:tc>
                  <a:txBody>
                    <a:bodyPr/>
                    <a:lstStyle/>
                    <a:p>
                      <a:pPr algn="ctr">
                        <a:lnSpc>
                          <a:spcPct val="107000"/>
                        </a:lnSpc>
                        <a:spcAft>
                          <a:spcPts val="800"/>
                        </a:spcAft>
                      </a:pPr>
                      <a:r>
                        <a:rPr lang="es-EC" sz="2000" dirty="0">
                          <a:solidFill>
                            <a:schemeClr val="tx1"/>
                          </a:solidFill>
                          <a:effectLst/>
                        </a:rPr>
                        <a:t>INDICADORES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00" marR="43800" marT="0" marB="0" anchor="ctr">
                    <a:solidFill>
                      <a:schemeClr val="accent6">
                        <a:lumMod val="40000"/>
                        <a:lumOff val="60000"/>
                      </a:schemeClr>
                    </a:solidFill>
                  </a:tcPr>
                </a:tc>
                <a:tc>
                  <a:txBody>
                    <a:bodyPr/>
                    <a:lstStyle/>
                    <a:p>
                      <a:pPr algn="ctr">
                        <a:lnSpc>
                          <a:spcPct val="107000"/>
                        </a:lnSpc>
                        <a:spcAft>
                          <a:spcPts val="800"/>
                        </a:spcAft>
                      </a:pPr>
                      <a:r>
                        <a:rPr lang="es-EC" sz="2000" dirty="0">
                          <a:solidFill>
                            <a:schemeClr val="tx1"/>
                          </a:solidFill>
                          <a:effectLst/>
                        </a:rPr>
                        <a:t>ITEM</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00" marR="43800" marT="0" marB="0" anchor="ctr">
                    <a:solidFill>
                      <a:schemeClr val="tx2">
                        <a:lumMod val="20000"/>
                        <a:lumOff val="80000"/>
                      </a:schemeClr>
                    </a:solidFill>
                  </a:tcPr>
                </a:tc>
                <a:extLst>
                  <a:ext uri="{0D108BD9-81ED-4DB2-BD59-A6C34878D82A}">
                    <a16:rowId xmlns:a16="http://schemas.microsoft.com/office/drawing/2014/main" xmlns="" val="10000"/>
                  </a:ext>
                </a:extLst>
              </a:tr>
              <a:tr h="3009459">
                <a:tc rowSpan="2">
                  <a:txBody>
                    <a:bodyPr/>
                    <a:lstStyle/>
                    <a:p>
                      <a:endParaRPr lang="es-EC" sz="1800" b="1" kern="1200" dirty="0">
                        <a:solidFill>
                          <a:schemeClr val="tx1"/>
                        </a:solidFill>
                        <a:effectLst/>
                        <a:latin typeface="+mn-lt"/>
                        <a:ea typeface="+mn-ea"/>
                        <a:cs typeface="+mn-cs"/>
                      </a:endParaRPr>
                    </a:p>
                    <a:p>
                      <a:r>
                        <a:rPr lang="es-EC" sz="1800" b="1" kern="1200" dirty="0">
                          <a:solidFill>
                            <a:schemeClr val="tx1"/>
                          </a:solidFill>
                          <a:effectLst/>
                          <a:latin typeface="+mn-lt"/>
                          <a:ea typeface="+mn-ea"/>
                          <a:cs typeface="+mn-cs"/>
                        </a:rPr>
                        <a:t>CONDUCCIÓN DE OPERACIONES DE RESPUESTA A CRISIS EN APOYO A LA POLICÍA NACIONAL (P.N) ANTE GRAVE CONMOCIÓN INTERNA.</a:t>
                      </a:r>
                    </a:p>
                    <a:p>
                      <a:endParaRPr lang="es-EC" sz="1800" b="1" kern="1200" dirty="0">
                        <a:solidFill>
                          <a:schemeClr val="tx1"/>
                        </a:solidFill>
                        <a:effectLst/>
                        <a:latin typeface="+mn-lt"/>
                        <a:ea typeface="+mn-ea"/>
                        <a:cs typeface="+mn-cs"/>
                      </a:endParaRPr>
                    </a:p>
                    <a:p>
                      <a:pPr algn="just">
                        <a:lnSpc>
                          <a:spcPct val="107000"/>
                        </a:lnSpc>
                        <a:spcAft>
                          <a:spcPts val="800"/>
                        </a:spcAft>
                      </a:pPr>
                      <a:r>
                        <a:rPr lang="es-EC" sz="1800" b="1" u="sng" dirty="0">
                          <a:solidFill>
                            <a:schemeClr val="tx1"/>
                          </a:solidFill>
                          <a:effectLst/>
                        </a:rPr>
                        <a:t>CONCEPTUALIZACIÓN</a:t>
                      </a:r>
                    </a:p>
                    <a:p>
                      <a:pPr algn="just">
                        <a:lnSpc>
                          <a:spcPct val="107000"/>
                        </a:lnSpc>
                        <a:spcAft>
                          <a:spcPts val="800"/>
                        </a:spcAft>
                      </a:pPr>
                      <a:endParaRPr lang="en-US" sz="1600" b="1" u="sng" dirty="0">
                        <a:solidFill>
                          <a:schemeClr val="tx1"/>
                        </a:solidFill>
                        <a:effectLst/>
                      </a:endParaRPr>
                    </a:p>
                    <a:p>
                      <a:r>
                        <a:rPr lang="es-EC" sz="1800" b="0" kern="1200" dirty="0">
                          <a:solidFill>
                            <a:schemeClr val="tx1"/>
                          </a:solidFill>
                          <a:effectLst/>
                          <a:latin typeface="+mn-lt"/>
                          <a:ea typeface="+mn-ea"/>
                          <a:cs typeface="+mn-cs"/>
                        </a:rPr>
                        <a:t>Operaciones de apoyo a la Policía Nacional ante grave conmoción interna (LSPE, Art. 11 innumerado, Art. 35), realizando operaciones: Antidelincuenciales, Conflictividad Interna (control del orden público) y Control de la población y sus recursos.</a:t>
                      </a:r>
                      <a:r>
                        <a:rPr lang="es-EC"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00" marR="43800" marT="0" marB="0">
                    <a:solidFill>
                      <a:schemeClr val="accent6">
                        <a:lumMod val="40000"/>
                        <a:lumOff val="60000"/>
                      </a:schemeClr>
                    </a:solidFill>
                  </a:tcPr>
                </a:tc>
                <a:tc rowSpan="2">
                  <a:txBody>
                    <a:bodyPr/>
                    <a:lstStyle/>
                    <a:p>
                      <a:pPr marL="0" marR="0" indent="0" algn="just" defTabSz="914400" rtl="0" eaLnBrk="1" fontAlgn="auto" latinLnBrk="0" hangingPunct="1">
                        <a:lnSpc>
                          <a:spcPct val="107000"/>
                        </a:lnSpc>
                        <a:spcBef>
                          <a:spcPts val="0"/>
                        </a:spcBef>
                        <a:spcAft>
                          <a:spcPts val="800"/>
                        </a:spcAft>
                        <a:buClrTx/>
                        <a:buSzTx/>
                        <a:buFontTx/>
                        <a:buNone/>
                        <a:tabLst/>
                        <a:defRPr/>
                      </a:pPr>
                      <a:r>
                        <a:rPr lang="es-EC"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SEGURIDAD</a:t>
                      </a:r>
                    </a:p>
                  </a:txBody>
                  <a:tcPr marL="43800" marR="43800" marT="0" marB="0" anchor="ctr">
                    <a:solidFill>
                      <a:schemeClr val="tx2">
                        <a:lumMod val="20000"/>
                        <a:lumOff val="80000"/>
                      </a:schemeClr>
                    </a:solidFill>
                  </a:tcPr>
                </a:tc>
                <a:tc rowSpan="2">
                  <a:txBody>
                    <a:bodyPr/>
                    <a:lstStyle/>
                    <a:p>
                      <a:pPr marL="103188" indent="-103188" algn="just">
                        <a:lnSpc>
                          <a:spcPct val="107000"/>
                        </a:lnSpc>
                        <a:spcAft>
                          <a:spcPts val="800"/>
                        </a:spcAft>
                        <a:buFont typeface="Arial" panose="020B0604020202020204" pitchFamily="34" charset="0"/>
                        <a:buChar char="•"/>
                      </a:pPr>
                      <a:r>
                        <a:rPr lang="es-EC" sz="1600" b="1" kern="1200" dirty="0">
                          <a:solidFill>
                            <a:schemeClr val="dk1"/>
                          </a:solidFill>
                          <a:effectLst/>
                          <a:latin typeface="+mn-lt"/>
                          <a:ea typeface="+mn-ea"/>
                          <a:cs typeface="+mn-cs"/>
                        </a:rPr>
                        <a:t>AMENAZAS</a:t>
                      </a:r>
                    </a:p>
                    <a:p>
                      <a:pPr marL="103188" indent="-103188" algn="just">
                        <a:lnSpc>
                          <a:spcPct val="107000"/>
                        </a:lnSpc>
                        <a:spcAft>
                          <a:spcPts val="800"/>
                        </a:spcAft>
                        <a:buFont typeface="Arial" panose="020B0604020202020204" pitchFamily="34" charset="0"/>
                        <a:buChar char="•"/>
                      </a:pPr>
                      <a:r>
                        <a:rPr lang="es-EC" sz="1600" b="1" kern="1200" dirty="0">
                          <a:solidFill>
                            <a:schemeClr val="dk1"/>
                          </a:solidFill>
                          <a:effectLst/>
                          <a:latin typeface="+mn-lt"/>
                          <a:ea typeface="+mn-ea"/>
                          <a:cs typeface="+mn-cs"/>
                        </a:rPr>
                        <a:t>RIESGOS</a:t>
                      </a:r>
                    </a:p>
                    <a:p>
                      <a:pPr marL="103188" indent="-103188" algn="just">
                        <a:lnSpc>
                          <a:spcPct val="107000"/>
                        </a:lnSpc>
                        <a:spcAft>
                          <a:spcPts val="800"/>
                        </a:spcAft>
                        <a:buFont typeface="Arial" panose="020B0604020202020204" pitchFamily="34" charset="0"/>
                        <a:buChar char="•"/>
                      </a:pPr>
                      <a:r>
                        <a:rPr lang="es-EC" sz="1600" b="1" kern="1200" dirty="0">
                          <a:solidFill>
                            <a:schemeClr val="dk1"/>
                          </a:solidFill>
                          <a:effectLst/>
                          <a:latin typeface="+mn-lt"/>
                          <a:ea typeface="+mn-ea"/>
                          <a:cs typeface="+mn-cs"/>
                        </a:rPr>
                        <a:t>MANIFESTACIONES</a:t>
                      </a:r>
                    </a:p>
                    <a:p>
                      <a:pPr marL="103188" indent="-103188" algn="just">
                        <a:lnSpc>
                          <a:spcPct val="107000"/>
                        </a:lnSpc>
                        <a:spcAft>
                          <a:spcPts val="800"/>
                        </a:spcAft>
                        <a:buFont typeface="Arial" panose="020B0604020202020204" pitchFamily="34" charset="0"/>
                        <a:buChar char="•"/>
                      </a:pPr>
                      <a:r>
                        <a:rPr lang="es-EC" sz="1600" b="1" kern="1200" dirty="0">
                          <a:solidFill>
                            <a:schemeClr val="dk1"/>
                          </a:solidFill>
                          <a:effectLst/>
                          <a:latin typeface="+mn-lt"/>
                          <a:ea typeface="+mn-ea"/>
                          <a:cs typeface="+mn-cs"/>
                        </a:rPr>
                        <a:t>DESTROZOS A LA PROPIEDAD</a:t>
                      </a:r>
                      <a:r>
                        <a:rPr lang="es-EC" sz="1600" b="1" kern="1200" baseline="0" dirty="0">
                          <a:solidFill>
                            <a:schemeClr val="dk1"/>
                          </a:solidFill>
                          <a:effectLst/>
                          <a:latin typeface="+mn-lt"/>
                          <a:ea typeface="+mn-ea"/>
                          <a:cs typeface="+mn-cs"/>
                        </a:rPr>
                        <a:t> Y BIENES PÚBLICOS</a:t>
                      </a:r>
                    </a:p>
                    <a:p>
                      <a:pPr marL="103188" indent="-103188" algn="just">
                        <a:lnSpc>
                          <a:spcPct val="107000"/>
                        </a:lnSpc>
                        <a:spcAft>
                          <a:spcPts val="800"/>
                        </a:spcAft>
                        <a:buFont typeface="Arial" panose="020B0604020202020204" pitchFamily="34" charset="0"/>
                        <a:buChar char="•"/>
                      </a:pPr>
                      <a:r>
                        <a:rPr lang="es-EC" sz="1600" b="1" kern="1200" baseline="0" dirty="0">
                          <a:solidFill>
                            <a:schemeClr val="dk1"/>
                          </a:solidFill>
                          <a:effectLst/>
                          <a:latin typeface="+mn-lt"/>
                          <a:ea typeface="+mn-ea"/>
                          <a:cs typeface="+mn-cs"/>
                        </a:rPr>
                        <a:t>CONMOCIÓN INTERNA</a:t>
                      </a:r>
                    </a:p>
                    <a:p>
                      <a:pPr marL="103188" indent="-103188" algn="just">
                        <a:lnSpc>
                          <a:spcPct val="107000"/>
                        </a:lnSpc>
                        <a:spcAft>
                          <a:spcPts val="800"/>
                        </a:spcAft>
                        <a:buFont typeface="Arial" panose="020B0604020202020204" pitchFamily="34" charset="0"/>
                        <a:buChar char="•"/>
                      </a:pPr>
                      <a:r>
                        <a:rPr lang="es-EC" sz="1600" b="1" kern="1200" baseline="0" dirty="0">
                          <a:solidFill>
                            <a:schemeClr val="dk1"/>
                          </a:solidFill>
                          <a:effectLst/>
                          <a:latin typeface="+mn-lt"/>
                          <a:ea typeface="+mn-ea"/>
                          <a:cs typeface="+mn-cs"/>
                        </a:rPr>
                        <a:t>PARALIZACIÓN DE SERVICIOS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800" marR="43800" marT="0" marB="0" anchor="ctr">
                    <a:solidFill>
                      <a:schemeClr val="accent6">
                        <a:lumMod val="40000"/>
                        <a:lumOff val="60000"/>
                      </a:schemeClr>
                    </a:solidFill>
                  </a:tcPr>
                </a:tc>
                <a:tc>
                  <a:txBody>
                    <a:bodyPr/>
                    <a:lstStyle/>
                    <a:p>
                      <a:pPr marL="100013" indent="-100013" algn="just" defTabSz="914400" rtl="0" eaLnBrk="1" latinLnBrk="0" hangingPunct="1">
                        <a:lnSpc>
                          <a:spcPct val="100000"/>
                        </a:lnSpc>
                        <a:spcAft>
                          <a:spcPts val="0"/>
                        </a:spcAft>
                        <a:buFont typeface="Arial" panose="020B0604020202020204" pitchFamily="34" charset="0"/>
                        <a:buChar char="•"/>
                      </a:pPr>
                      <a:r>
                        <a:rPr lang="es-EC" sz="1400" b="1" kern="1200" dirty="0">
                          <a:solidFill>
                            <a:schemeClr val="dk1"/>
                          </a:solidFill>
                          <a:effectLst/>
                          <a:latin typeface="+mn-lt"/>
                          <a:ea typeface="+mn-ea"/>
                          <a:cs typeface="+mn-cs"/>
                        </a:rPr>
                        <a:t>ENCUESTA </a:t>
                      </a:r>
                      <a:endParaRPr lang="en-US" sz="1400" b="1" kern="1200" dirty="0">
                        <a:solidFill>
                          <a:schemeClr val="dk1"/>
                        </a:solidFill>
                        <a:effectLst/>
                        <a:latin typeface="+mn-lt"/>
                        <a:ea typeface="+mn-ea"/>
                        <a:cs typeface="+mn-cs"/>
                      </a:endParaRPr>
                    </a:p>
                    <a:p>
                      <a:pPr marL="100013" indent="-100013" algn="just" defTabSz="914400" rtl="0" eaLnBrk="1" latinLnBrk="0" hangingPunct="1">
                        <a:lnSpc>
                          <a:spcPct val="100000"/>
                        </a:lnSpc>
                        <a:spcAft>
                          <a:spcPts val="0"/>
                        </a:spcAft>
                        <a:buFont typeface="Arial" panose="020B0604020202020204" pitchFamily="34" charset="0"/>
                        <a:buChar char="•"/>
                      </a:pPr>
                      <a:r>
                        <a:rPr lang="es-EC" sz="1400" b="1" kern="1200" dirty="0">
                          <a:solidFill>
                            <a:schemeClr val="dk1"/>
                          </a:solidFill>
                          <a:effectLst/>
                          <a:latin typeface="+mn-lt"/>
                          <a:ea typeface="+mn-ea"/>
                          <a:cs typeface="+mn-cs"/>
                        </a:rPr>
                        <a:t>ENTREVISTAS</a:t>
                      </a:r>
                      <a:endParaRPr lang="en-US" sz="1400" b="1" kern="1200" dirty="0">
                        <a:solidFill>
                          <a:schemeClr val="dk1"/>
                        </a:solidFill>
                        <a:effectLst/>
                        <a:latin typeface="+mn-lt"/>
                        <a:ea typeface="+mn-ea"/>
                        <a:cs typeface="+mn-cs"/>
                      </a:endParaRPr>
                    </a:p>
                    <a:p>
                      <a:pPr marL="100013" indent="-100013" algn="just" defTabSz="914400" rtl="0" eaLnBrk="1" latinLnBrk="0" hangingPunct="1">
                        <a:lnSpc>
                          <a:spcPct val="100000"/>
                        </a:lnSpc>
                        <a:spcAft>
                          <a:spcPts val="0"/>
                        </a:spcAft>
                        <a:buFont typeface="Arial" panose="020B0604020202020204" pitchFamily="34" charset="0"/>
                        <a:buChar char="•"/>
                      </a:pPr>
                      <a:r>
                        <a:rPr lang="es-EC" sz="1400" b="1" kern="1200" dirty="0">
                          <a:solidFill>
                            <a:schemeClr val="dk1"/>
                          </a:solidFill>
                          <a:effectLst/>
                          <a:latin typeface="+mn-lt"/>
                          <a:ea typeface="+mn-ea"/>
                          <a:cs typeface="+mn-cs"/>
                        </a:rPr>
                        <a:t>REVISIÓN BIBLIOGRÁFICA</a:t>
                      </a:r>
                      <a:endParaRPr lang="en-US" sz="1400" b="1" kern="1200" dirty="0">
                        <a:solidFill>
                          <a:schemeClr val="dk1"/>
                        </a:solidFill>
                        <a:effectLst/>
                        <a:latin typeface="+mn-lt"/>
                        <a:ea typeface="+mn-ea"/>
                        <a:cs typeface="+mn-cs"/>
                      </a:endParaRPr>
                    </a:p>
                  </a:txBody>
                  <a:tcPr marL="43800" marR="43800" marT="0" marB="0" anchor="ctr">
                    <a:solidFill>
                      <a:schemeClr val="tx2">
                        <a:lumMod val="20000"/>
                        <a:lumOff val="80000"/>
                      </a:schemeClr>
                    </a:solidFill>
                  </a:tcPr>
                </a:tc>
                <a:extLst>
                  <a:ext uri="{0D108BD9-81ED-4DB2-BD59-A6C34878D82A}">
                    <a16:rowId xmlns:a16="http://schemas.microsoft.com/office/drawing/2014/main" xmlns="" val="10001"/>
                  </a:ext>
                </a:extLst>
              </a:tr>
              <a:tr h="1850559">
                <a:tc vMerge="1">
                  <a:txBody>
                    <a:bodyPr/>
                    <a:lstStyle/>
                    <a:p>
                      <a:pPr algn="just">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800" marR="43800" marT="0" marB="0"/>
                </a:tc>
                <a:tc vMerge="1">
                  <a:txBody>
                    <a:bodyPr/>
                    <a:lstStyle/>
                    <a:p>
                      <a:pPr algn="just">
                        <a:lnSpc>
                          <a:spcPct val="107000"/>
                        </a:lnSpc>
                        <a:spcAft>
                          <a:spcPts val="800"/>
                        </a:spcAft>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800" marR="43800" marT="0" marB="0" anchor="ctr">
                    <a:solidFill>
                      <a:schemeClr val="accent1"/>
                    </a:solidFill>
                  </a:tcPr>
                </a:tc>
                <a:tc vMerge="1">
                  <a:txBody>
                    <a:bodyPr/>
                    <a:lstStyle/>
                    <a:p>
                      <a:pPr marL="0" indent="0" algn="just" defTabSz="914400" rtl="0" eaLnBrk="1" latinLnBrk="0" hangingPunct="1">
                        <a:lnSpc>
                          <a:spcPct val="107000"/>
                        </a:lnSpc>
                        <a:spcAft>
                          <a:spcPts val="800"/>
                        </a:spcAft>
                        <a:buFont typeface="Arial" panose="020B0604020202020204" pitchFamily="34" charset="0"/>
                        <a:buNone/>
                      </a:pPr>
                      <a:endParaRPr lang="en-US" sz="1400" b="1" kern="1200" dirty="0">
                        <a:solidFill>
                          <a:schemeClr val="dk1"/>
                        </a:solidFill>
                        <a:effectLst/>
                        <a:latin typeface="+mn-lt"/>
                        <a:ea typeface="+mn-ea"/>
                        <a:cs typeface="+mn-cs"/>
                      </a:endParaRPr>
                    </a:p>
                  </a:txBody>
                  <a:tcPr marL="43800" marR="43800" marT="0" marB="0">
                    <a:solidFill>
                      <a:schemeClr val="tx2"/>
                    </a:solidFill>
                  </a:tcPr>
                </a:tc>
                <a:tc>
                  <a:txBody>
                    <a:bodyPr/>
                    <a:lstStyle/>
                    <a:p>
                      <a:pPr marL="100013" indent="-100013" algn="just" defTabSz="914400" rtl="0" eaLnBrk="1" latinLnBrk="0" hangingPunct="1">
                        <a:lnSpc>
                          <a:spcPct val="100000"/>
                        </a:lnSpc>
                        <a:spcAft>
                          <a:spcPts val="0"/>
                        </a:spcAft>
                        <a:buFont typeface="Arial" panose="020B0604020202020204" pitchFamily="34" charset="0"/>
                        <a:buChar char="•"/>
                      </a:pPr>
                      <a:r>
                        <a:rPr lang="es-EC" sz="1400" b="1" kern="1200" dirty="0">
                          <a:solidFill>
                            <a:schemeClr val="dk1"/>
                          </a:solidFill>
                          <a:effectLst/>
                          <a:latin typeface="+mn-lt"/>
                          <a:ea typeface="+mn-ea"/>
                          <a:cs typeface="+mn-cs"/>
                        </a:rPr>
                        <a:t>ENCUESTA</a:t>
                      </a:r>
                      <a:endParaRPr lang="en-US" sz="1400" b="1" kern="1200" dirty="0">
                        <a:solidFill>
                          <a:schemeClr val="dk1"/>
                        </a:solidFill>
                        <a:effectLst/>
                        <a:latin typeface="+mn-lt"/>
                        <a:ea typeface="+mn-ea"/>
                        <a:cs typeface="+mn-cs"/>
                      </a:endParaRPr>
                    </a:p>
                    <a:p>
                      <a:pPr marL="100013" indent="-100013" algn="just" defTabSz="914400" rtl="0" eaLnBrk="1" latinLnBrk="0" hangingPunct="1">
                        <a:lnSpc>
                          <a:spcPct val="100000"/>
                        </a:lnSpc>
                        <a:spcAft>
                          <a:spcPts val="0"/>
                        </a:spcAft>
                        <a:buFont typeface="Arial" panose="020B0604020202020204" pitchFamily="34" charset="0"/>
                        <a:buChar char="•"/>
                      </a:pPr>
                      <a:r>
                        <a:rPr lang="es-EC" sz="1400" b="1" kern="1200" dirty="0">
                          <a:solidFill>
                            <a:schemeClr val="dk1"/>
                          </a:solidFill>
                          <a:effectLst/>
                          <a:latin typeface="+mn-lt"/>
                          <a:ea typeface="+mn-ea"/>
                          <a:cs typeface="+mn-cs"/>
                        </a:rPr>
                        <a:t>ENTREVISTAS</a:t>
                      </a:r>
                      <a:endParaRPr lang="en-US" sz="1400" b="1" kern="1200" dirty="0">
                        <a:solidFill>
                          <a:schemeClr val="dk1"/>
                        </a:solidFill>
                        <a:effectLst/>
                        <a:latin typeface="+mn-lt"/>
                        <a:ea typeface="+mn-ea"/>
                        <a:cs typeface="+mn-cs"/>
                      </a:endParaRPr>
                    </a:p>
                    <a:p>
                      <a:pPr marL="100013" indent="-100013" algn="just" defTabSz="914400" rtl="0" eaLnBrk="1" latinLnBrk="0" hangingPunct="1">
                        <a:lnSpc>
                          <a:spcPct val="100000"/>
                        </a:lnSpc>
                        <a:spcAft>
                          <a:spcPts val="0"/>
                        </a:spcAft>
                        <a:buFont typeface="Arial" panose="020B0604020202020204" pitchFamily="34" charset="0"/>
                        <a:buChar char="•"/>
                      </a:pPr>
                      <a:r>
                        <a:rPr lang="es-EC" sz="1400" b="1" kern="1200" dirty="0">
                          <a:solidFill>
                            <a:schemeClr val="dk1"/>
                          </a:solidFill>
                          <a:effectLst/>
                          <a:latin typeface="+mn-lt"/>
                          <a:ea typeface="+mn-ea"/>
                          <a:cs typeface="+mn-cs"/>
                        </a:rPr>
                        <a:t>REVISIÓN BIBLIOGRÁFICA</a:t>
                      </a:r>
                      <a:endParaRPr lang="en-US" sz="1400" b="1" kern="1200" dirty="0">
                        <a:solidFill>
                          <a:schemeClr val="dk1"/>
                        </a:solidFill>
                        <a:effectLst/>
                        <a:latin typeface="+mn-lt"/>
                        <a:ea typeface="+mn-ea"/>
                        <a:cs typeface="+mn-cs"/>
                      </a:endParaRPr>
                    </a:p>
                  </a:txBody>
                  <a:tcPr marL="43800" marR="43800" marT="0" marB="0" anchor="ctr">
                    <a:solidFill>
                      <a:schemeClr val="tx2">
                        <a:lumMod val="20000"/>
                        <a:lumOff val="8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124899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2"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s-EC" sz="2800" b="1" dirty="0">
                <a:solidFill>
                  <a:prstClr val="black"/>
                </a:solidFill>
                <a:latin typeface="Arial" panose="020B0604020202020204" pitchFamily="34" charset="0"/>
                <a:cs typeface="Arial" panose="020B0604020202020204" pitchFamily="34" charset="0"/>
              </a:rPr>
              <a:t>10. OBJETO DE ESTUDIO Y CAMPO DE ACCIÓN</a:t>
            </a:r>
          </a:p>
        </p:txBody>
      </p:sp>
      <p:sp>
        <p:nvSpPr>
          <p:cNvPr id="2" name="Rectángulo 1"/>
          <p:cNvSpPr/>
          <p:nvPr/>
        </p:nvSpPr>
        <p:spPr>
          <a:xfrm>
            <a:off x="1130157" y="1121539"/>
            <a:ext cx="10242692" cy="707886"/>
          </a:xfrm>
          <a:prstGeom prst="rect">
            <a:avLst/>
          </a:prstGeom>
        </p:spPr>
        <p:txBody>
          <a:bodyPr wrap="square">
            <a:spAutoFit/>
          </a:bodyPr>
          <a:lstStyle/>
          <a:p>
            <a:pPr marL="457200" indent="444500" algn="just">
              <a:spcBef>
                <a:spcPts val="600"/>
              </a:spcBef>
              <a:spcAft>
                <a:spcPts val="600"/>
              </a:spcAft>
            </a:pPr>
            <a:r>
              <a:rPr lang="es-EC" sz="2000" b="1" dirty="0">
                <a:latin typeface="Arial" panose="020B0604020202020204" pitchFamily="34" charset="0"/>
                <a:ea typeface="Calibri" panose="020F0502020204030204" pitchFamily="34" charset="0"/>
                <a:cs typeface="Times New Roman" panose="02020603050405020304" pitchFamily="18" charset="0"/>
              </a:rPr>
              <a:t>Creación de un órgano de Ciberdefensa en la Fuerza Terrestre, para 	apoyar la 	conducción de  las operaciones terrestres ante una 	crisis.</a:t>
            </a:r>
          </a:p>
        </p:txBody>
      </p:sp>
      <p:graphicFrame>
        <p:nvGraphicFramePr>
          <p:cNvPr id="7" name="Tabla 6"/>
          <p:cNvGraphicFramePr>
            <a:graphicFrameLocks noGrp="1"/>
          </p:cNvGraphicFramePr>
          <p:nvPr>
            <p:extLst>
              <p:ext uri="{D42A27DB-BD31-4B8C-83A1-F6EECF244321}">
                <p14:modId xmlns:p14="http://schemas.microsoft.com/office/powerpoint/2010/main" val="3731924105"/>
              </p:ext>
            </p:extLst>
          </p:nvPr>
        </p:nvGraphicFramePr>
        <p:xfrm>
          <a:off x="2114550" y="1950557"/>
          <a:ext cx="9258299" cy="4815840"/>
        </p:xfrm>
        <a:graphic>
          <a:graphicData uri="http://schemas.openxmlformats.org/drawingml/2006/table">
            <a:tbl>
              <a:tblPr firstRow="1" firstCol="1" bandRow="1"/>
              <a:tblGrid>
                <a:gridCol w="4338259">
                  <a:extLst>
                    <a:ext uri="{9D8B030D-6E8A-4147-A177-3AD203B41FA5}">
                      <a16:colId xmlns:a16="http://schemas.microsoft.com/office/drawing/2014/main" xmlns="" val="20000"/>
                    </a:ext>
                  </a:extLst>
                </a:gridCol>
                <a:gridCol w="1510917">
                  <a:extLst>
                    <a:ext uri="{9D8B030D-6E8A-4147-A177-3AD203B41FA5}">
                      <a16:colId xmlns:a16="http://schemas.microsoft.com/office/drawing/2014/main" xmlns="" val="20001"/>
                    </a:ext>
                  </a:extLst>
                </a:gridCol>
                <a:gridCol w="1779799">
                  <a:extLst>
                    <a:ext uri="{9D8B030D-6E8A-4147-A177-3AD203B41FA5}">
                      <a16:colId xmlns:a16="http://schemas.microsoft.com/office/drawing/2014/main" xmlns="" val="20002"/>
                    </a:ext>
                  </a:extLst>
                </a:gridCol>
                <a:gridCol w="1629324">
                  <a:extLst>
                    <a:ext uri="{9D8B030D-6E8A-4147-A177-3AD203B41FA5}">
                      <a16:colId xmlns:a16="http://schemas.microsoft.com/office/drawing/2014/main" xmlns="" val="20003"/>
                    </a:ext>
                  </a:extLst>
                </a:gridCol>
              </a:tblGrid>
              <a:tr h="415445">
                <a:tc>
                  <a:txBody>
                    <a:bodyPr/>
                    <a:lstStyle/>
                    <a:p>
                      <a:pPr algn="ctr">
                        <a:lnSpc>
                          <a:spcPct val="200000"/>
                        </a:lnSpc>
                        <a:spcAft>
                          <a:spcPts val="0"/>
                        </a:spcAft>
                      </a:pPr>
                      <a:r>
                        <a:rPr lang="es-EC"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SUJETOS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200000"/>
                        </a:lnSpc>
                        <a:spcAft>
                          <a:spcPts val="0"/>
                        </a:spcAft>
                      </a:pPr>
                      <a:r>
                        <a:rPr lang="es-EC"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POBLACIÓN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200000"/>
                        </a:lnSpc>
                        <a:spcAft>
                          <a:spcPts val="0"/>
                        </a:spcAft>
                      </a:pPr>
                      <a:r>
                        <a:rPr lang="es-EC"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MUESTRA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200000"/>
                        </a:lnSpc>
                        <a:spcAft>
                          <a:spcPts val="0"/>
                        </a:spcAft>
                      </a:pPr>
                      <a:r>
                        <a:rPr lang="es-EC"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PORCENTAJE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10000"/>
                  </a:ext>
                </a:extLst>
              </a:tr>
              <a:tr h="467375">
                <a:tc>
                  <a:txBody>
                    <a:bodyPr/>
                    <a:lstStyle/>
                    <a:p>
                      <a:pPr algn="l">
                        <a:lnSpc>
                          <a:spcPct val="200000"/>
                        </a:lnSpc>
                        <a:spcAft>
                          <a:spcPts val="0"/>
                        </a:spcAft>
                      </a:pPr>
                      <a:r>
                        <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Dirección de Inteligencia de la F.T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15,52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67375">
                <a:tc>
                  <a:txBody>
                    <a:bodyPr/>
                    <a:lstStyle/>
                    <a:p>
                      <a:pPr algn="l">
                        <a:lnSpc>
                          <a:spcPct val="200000"/>
                        </a:lnSpc>
                        <a:spcAft>
                          <a:spcPts val="0"/>
                        </a:spcAft>
                      </a:pPr>
                      <a:r>
                        <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DTICS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12,06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67375">
                <a:tc>
                  <a:txBody>
                    <a:bodyPr/>
                    <a:lstStyle/>
                    <a:p>
                      <a:pPr algn="l">
                        <a:lnSpc>
                          <a:spcPct val="200000"/>
                        </a:lnSpc>
                        <a:spcAft>
                          <a:spcPts val="0"/>
                        </a:spcAft>
                      </a:pPr>
                      <a:r>
                        <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D.C.S.F.T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67375">
                <a:tc>
                  <a:txBody>
                    <a:bodyPr/>
                    <a:lstStyle/>
                    <a:p>
                      <a:pPr algn="l">
                        <a:lnSpc>
                          <a:spcPct val="200000"/>
                        </a:lnSpc>
                        <a:spcAft>
                          <a:spcPts val="0"/>
                        </a:spcAft>
                      </a:pPr>
                      <a:r>
                        <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Comando Operacional 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7,76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67375">
                <a:tc>
                  <a:txBody>
                    <a:bodyPr/>
                    <a:lstStyle/>
                    <a:p>
                      <a:pPr algn="l">
                        <a:lnSpc>
                          <a:spcPct val="200000"/>
                        </a:lnSpc>
                        <a:spcAft>
                          <a:spcPts val="0"/>
                        </a:spcAft>
                      </a:pPr>
                      <a:r>
                        <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Comando Ciberdefensa COMACO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67375">
                <a:tc>
                  <a:txBody>
                    <a:bodyPr/>
                    <a:lstStyle/>
                    <a:p>
                      <a:pPr algn="l">
                        <a:lnSpc>
                          <a:spcPct val="200000"/>
                        </a:lnSpc>
                        <a:spcAft>
                          <a:spcPts val="0"/>
                        </a:spcAft>
                      </a:pPr>
                      <a:r>
                        <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Curso de Estado Mayor de Arma 71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32,76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67375">
                <a:tc>
                  <a:txBody>
                    <a:bodyPr/>
                    <a:lstStyle/>
                    <a:p>
                      <a:pPr algn="l">
                        <a:lnSpc>
                          <a:spcPct val="200000"/>
                        </a:lnSpc>
                        <a:spcAft>
                          <a:spcPts val="0"/>
                        </a:spcAft>
                      </a:pPr>
                      <a:r>
                        <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Curso de Estado mayor de Servicios 38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13,79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15445">
                <a:tc>
                  <a:txBody>
                    <a:bodyPr/>
                    <a:lstStyle/>
                    <a:p>
                      <a:pPr algn="ctr">
                        <a:lnSpc>
                          <a:spcPct val="200000"/>
                        </a:lnSpc>
                        <a:spcAft>
                          <a:spcPts val="0"/>
                        </a:spcAft>
                      </a:pPr>
                      <a:r>
                        <a:rPr lang="es-EC"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200000"/>
                        </a:lnSpc>
                        <a:spcAft>
                          <a:spcPts val="0"/>
                        </a:spcAft>
                      </a:pPr>
                      <a:r>
                        <a:rPr lang="es-EC"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200000"/>
                        </a:lnSpc>
                        <a:spcAft>
                          <a:spcPts val="0"/>
                        </a:spcAft>
                      </a:pPr>
                      <a:r>
                        <a:rPr lang="es-EC"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200000"/>
                        </a:lnSpc>
                        <a:spcAft>
                          <a:spcPts val="0"/>
                        </a:spcAft>
                      </a:pPr>
                      <a:r>
                        <a:rPr lang="es-EC"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10008"/>
                  </a:ext>
                </a:extLst>
              </a:tr>
            </a:tbl>
          </a:graphicData>
        </a:graphic>
      </p:graphicFrame>
      <p:sp>
        <p:nvSpPr>
          <p:cNvPr id="8" name="CuadroTexto 7">
            <a:extLst>
              <a:ext uri="{FF2B5EF4-FFF2-40B4-BE49-F238E27FC236}">
                <a16:creationId xmlns:a16="http://schemas.microsoft.com/office/drawing/2014/main" xmlns="" id="{4ED3830E-4E93-458D-BD53-842DE9C49216}"/>
              </a:ext>
            </a:extLst>
          </p:cNvPr>
          <p:cNvSpPr txBox="1"/>
          <p:nvPr/>
        </p:nvSpPr>
        <p:spPr>
          <a:xfrm>
            <a:off x="2830167" y="6202816"/>
            <a:ext cx="7377320" cy="369332"/>
          </a:xfrm>
          <a:prstGeom prst="rect">
            <a:avLst/>
          </a:prstGeom>
          <a:noFill/>
        </p:spPr>
        <p:txBody>
          <a:bodyPr wrap="square">
            <a:spAutoFit/>
          </a:bodyPr>
          <a:lstStyle/>
          <a:p>
            <a:r>
              <a:rPr lang="es-EC" sz="1800" b="1" i="1" dirty="0">
                <a:effectLst/>
                <a:latin typeface="Arial" panose="020B0604020202020204" pitchFamily="34" charset="0"/>
                <a:ea typeface="Calibri" panose="020F0502020204030204" pitchFamily="34" charset="0"/>
                <a:cs typeface="Times New Roman" panose="02020603050405020304" pitchFamily="18" charset="0"/>
              </a:rPr>
              <a:t> Fuente: </a:t>
            </a:r>
            <a:r>
              <a:rPr lang="es-EC" sz="1800" i="1" dirty="0">
                <a:effectLst/>
                <a:latin typeface="Arial" panose="020B0604020202020204" pitchFamily="34" charset="0"/>
                <a:ea typeface="Calibri" panose="020F0502020204030204" pitchFamily="34" charset="0"/>
                <a:cs typeface="Times New Roman" panose="02020603050405020304" pitchFamily="18" charset="0"/>
              </a:rPr>
              <a:t>Escalafón de la Fuerza Terrestre año 2020- Investigadores</a:t>
            </a:r>
            <a:endParaRPr lang="es-MX" dirty="0"/>
          </a:p>
        </p:txBody>
      </p:sp>
    </p:spTree>
    <p:extLst>
      <p:ext uri="{BB962C8B-B14F-4D97-AF65-F5344CB8AC3E}">
        <p14:creationId xmlns:p14="http://schemas.microsoft.com/office/powerpoint/2010/main" val="3264666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2"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s-EC" sz="2800" b="1" dirty="0">
                <a:solidFill>
                  <a:prstClr val="black"/>
                </a:solidFill>
                <a:latin typeface="Arial" panose="020B0604020202020204" pitchFamily="34" charset="0"/>
                <a:cs typeface="Arial" panose="020B0604020202020204" pitchFamily="34" charset="0"/>
              </a:rPr>
              <a:t>11. DISEÑO DE LA INVESTIGACIÓN</a:t>
            </a:r>
          </a:p>
        </p:txBody>
      </p:sp>
      <p:graphicFrame>
        <p:nvGraphicFramePr>
          <p:cNvPr id="20" name="Tabla 20">
            <a:extLst>
              <a:ext uri="{FF2B5EF4-FFF2-40B4-BE49-F238E27FC236}">
                <a16:creationId xmlns:a16="http://schemas.microsoft.com/office/drawing/2014/main" xmlns="" id="{4FD26D93-9AF3-4613-943F-1CA61BBC8416}"/>
              </a:ext>
            </a:extLst>
          </p:cNvPr>
          <p:cNvGraphicFramePr>
            <a:graphicFrameLocks noGrp="1"/>
          </p:cNvGraphicFramePr>
          <p:nvPr>
            <p:extLst>
              <p:ext uri="{D42A27DB-BD31-4B8C-83A1-F6EECF244321}">
                <p14:modId xmlns:p14="http://schemas.microsoft.com/office/powerpoint/2010/main" val="2976709254"/>
              </p:ext>
            </p:extLst>
          </p:nvPr>
        </p:nvGraphicFramePr>
        <p:xfrm>
          <a:off x="1585642" y="1373190"/>
          <a:ext cx="10281680" cy="4480560"/>
        </p:xfrm>
        <a:graphic>
          <a:graphicData uri="http://schemas.openxmlformats.org/drawingml/2006/table">
            <a:tbl>
              <a:tblPr firstRow="1" bandRow="1">
                <a:tableStyleId>{5C22544A-7EE6-4342-B048-85BDC9FD1C3A}</a:tableStyleId>
              </a:tblPr>
              <a:tblGrid>
                <a:gridCol w="3890819">
                  <a:extLst>
                    <a:ext uri="{9D8B030D-6E8A-4147-A177-3AD203B41FA5}">
                      <a16:colId xmlns:a16="http://schemas.microsoft.com/office/drawing/2014/main" xmlns="" val="3746172838"/>
                    </a:ext>
                  </a:extLst>
                </a:gridCol>
                <a:gridCol w="6390861">
                  <a:extLst>
                    <a:ext uri="{9D8B030D-6E8A-4147-A177-3AD203B41FA5}">
                      <a16:colId xmlns:a16="http://schemas.microsoft.com/office/drawing/2014/main" xmlns="" val="3030979301"/>
                    </a:ext>
                  </a:extLst>
                </a:gridCol>
              </a:tblGrid>
              <a:tr h="576211">
                <a:tc>
                  <a:txBody>
                    <a:bodyPr/>
                    <a:lstStyle/>
                    <a:p>
                      <a:r>
                        <a:rPr lang="es-MX" sz="2400" b="1" dirty="0">
                          <a:solidFill>
                            <a:schemeClr val="tx1"/>
                          </a:solidFill>
                        </a:rPr>
                        <a:t>TIPO DE INVESTIGACIÓN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285750" lvl="0" indent="-285750">
                        <a:buFont typeface="Arial" panose="020B0604020202020204" pitchFamily="34" charset="0"/>
                        <a:buChar char="•"/>
                      </a:pPr>
                      <a:r>
                        <a:rPr lang="es-EC" sz="2400" b="0" dirty="0">
                          <a:solidFill>
                            <a:schemeClr val="tx1"/>
                          </a:solidFill>
                        </a:rPr>
                        <a:t>EXPLICATIVA O CAUSAL. </a:t>
                      </a:r>
                      <a:endParaRPr lang="en-US" sz="2400" b="0" dirty="0">
                        <a:solidFill>
                          <a:schemeClr val="tx1"/>
                        </a:solidFill>
                      </a:endParaRPr>
                    </a:p>
                    <a:p>
                      <a:pPr marL="285750" lvl="0" indent="-285750">
                        <a:buFont typeface="Arial" panose="020B0604020202020204" pitchFamily="34" charset="0"/>
                        <a:buChar char="•"/>
                      </a:pPr>
                      <a:r>
                        <a:rPr lang="es-EC" sz="2400" b="0" dirty="0">
                          <a:solidFill>
                            <a:schemeClr val="tx1"/>
                          </a:solidFill>
                        </a:rPr>
                        <a:t>DOCUMENTAL. </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009392973"/>
                  </a:ext>
                </a:extLst>
              </a:tr>
              <a:tr h="368977">
                <a:tc>
                  <a:txBody>
                    <a:bodyPr/>
                    <a:lstStyle/>
                    <a:p>
                      <a:r>
                        <a:rPr lang="es-MX" sz="2400" b="1" dirty="0">
                          <a:solidFill>
                            <a:schemeClr val="tx1"/>
                          </a:solidFill>
                        </a:rPr>
                        <a:t>MÉTODO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s-MX" sz="2400" b="0" dirty="0">
                          <a:solidFill>
                            <a:schemeClr val="tx1"/>
                          </a:solidFill>
                        </a:rPr>
                        <a:t>ANALÍTICO.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84019085"/>
                  </a:ext>
                </a:extLst>
              </a:tr>
              <a:tr h="818826">
                <a:tc>
                  <a:txBody>
                    <a:bodyPr/>
                    <a:lstStyle/>
                    <a:p>
                      <a:endParaRPr lang="es-MX" sz="2400" b="1" dirty="0">
                        <a:solidFill>
                          <a:schemeClr val="tx1"/>
                        </a:solidFill>
                      </a:endParaRPr>
                    </a:p>
                    <a:p>
                      <a:r>
                        <a:rPr lang="es-MX" sz="2400" b="1" dirty="0">
                          <a:solidFill>
                            <a:schemeClr val="tx1"/>
                          </a:solidFill>
                        </a:rPr>
                        <a:t>TÉCNICAS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285750" indent="-285750">
                        <a:buFont typeface="Arial" panose="020B0604020202020204" pitchFamily="34" charset="0"/>
                        <a:buChar char="•"/>
                      </a:pPr>
                      <a:r>
                        <a:rPr lang="es-MX" sz="2400" b="0" kern="1200" dirty="0">
                          <a:solidFill>
                            <a:schemeClr val="tx1"/>
                          </a:solidFill>
                          <a:latin typeface="+mn-lt"/>
                          <a:ea typeface="+mn-ea"/>
                          <a:cs typeface="+mn-cs"/>
                        </a:rPr>
                        <a:t>ENTREVISTA.</a:t>
                      </a:r>
                    </a:p>
                    <a:p>
                      <a:pPr marL="285750" indent="-285750">
                        <a:buFont typeface="Arial" panose="020B0604020202020204" pitchFamily="34" charset="0"/>
                        <a:buChar char="•"/>
                      </a:pPr>
                      <a:r>
                        <a:rPr lang="es-MX" sz="2400" b="0" kern="1200" dirty="0">
                          <a:solidFill>
                            <a:schemeClr val="tx1"/>
                          </a:solidFill>
                          <a:latin typeface="+mn-lt"/>
                          <a:ea typeface="+mn-ea"/>
                          <a:cs typeface="+mn-cs"/>
                        </a:rPr>
                        <a:t>ENCUESTA.</a:t>
                      </a:r>
                    </a:p>
                    <a:p>
                      <a:pPr marL="285750" indent="-285750">
                        <a:buFont typeface="Arial" panose="020B0604020202020204" pitchFamily="34" charset="0"/>
                        <a:buChar char="•"/>
                      </a:pPr>
                      <a:r>
                        <a:rPr lang="es-MX" sz="2400" b="0" kern="1200" dirty="0">
                          <a:solidFill>
                            <a:schemeClr val="tx1"/>
                          </a:solidFill>
                          <a:latin typeface="+mn-lt"/>
                          <a:ea typeface="+mn-ea"/>
                          <a:cs typeface="+mn-cs"/>
                        </a:rPr>
                        <a:t>DOCUMENTAL.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312631457"/>
                  </a:ext>
                </a:extLst>
              </a:tr>
              <a:tr h="576211">
                <a:tc>
                  <a:txBody>
                    <a:bodyPr/>
                    <a:lstStyle/>
                    <a:p>
                      <a:r>
                        <a:rPr lang="es-MX" sz="2400" b="1" dirty="0">
                          <a:solidFill>
                            <a:schemeClr val="tx1"/>
                          </a:solidFill>
                        </a:rPr>
                        <a:t>INSTRUMENTOS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s-MX" sz="2400" b="0" dirty="0">
                          <a:solidFill>
                            <a:schemeClr val="tx1"/>
                          </a:solidFill>
                        </a:rPr>
                        <a:t>CUESTIONARIO DE ENTREVISTA.</a:t>
                      </a:r>
                    </a:p>
                    <a:p>
                      <a:pPr marL="285750" indent="-285750">
                        <a:buFont typeface="Arial" panose="020B0604020202020204" pitchFamily="34" charset="0"/>
                        <a:buChar char="•"/>
                      </a:pPr>
                      <a:r>
                        <a:rPr lang="es-MX" sz="2400" b="0" dirty="0">
                          <a:solidFill>
                            <a:schemeClr val="tx1"/>
                          </a:solidFill>
                        </a:rPr>
                        <a:t>CUESTIONARIO DE ENCUESTA.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20906990"/>
                  </a:ext>
                </a:extLst>
              </a:tr>
              <a:tr h="818826">
                <a:tc>
                  <a:txBody>
                    <a:bodyPr/>
                    <a:lstStyle/>
                    <a:p>
                      <a:endParaRPr lang="es-MX" sz="2400" b="1" dirty="0">
                        <a:solidFill>
                          <a:schemeClr val="tx1"/>
                        </a:solidFill>
                      </a:endParaRPr>
                    </a:p>
                    <a:p>
                      <a:r>
                        <a:rPr lang="es-MX" sz="2400" b="1" dirty="0">
                          <a:solidFill>
                            <a:schemeClr val="tx1"/>
                          </a:solidFill>
                        </a:rPr>
                        <a:t>TÉCNICAS ANÁLISIS DATOS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285750" indent="-285750">
                        <a:buFont typeface="Arial" panose="020B0604020202020204" pitchFamily="34" charset="0"/>
                        <a:buChar char="•"/>
                      </a:pPr>
                      <a:r>
                        <a:rPr lang="es-MX" sz="2400" b="0" dirty="0">
                          <a:solidFill>
                            <a:schemeClr val="tx1"/>
                          </a:solidFill>
                        </a:rPr>
                        <a:t>RECOPILACIÓN DE INFORMACIÓN DE DATOS.</a:t>
                      </a:r>
                    </a:p>
                    <a:p>
                      <a:pPr marL="285750" indent="-285750">
                        <a:buFont typeface="Arial" panose="020B0604020202020204" pitchFamily="34" charset="0"/>
                        <a:buChar char="•"/>
                      </a:pPr>
                      <a:r>
                        <a:rPr lang="es-MX" sz="2400" b="0" dirty="0">
                          <a:solidFill>
                            <a:schemeClr val="tx1"/>
                          </a:solidFill>
                        </a:rPr>
                        <a:t>PROCESAMIENTO DE DATOS.</a:t>
                      </a:r>
                    </a:p>
                    <a:p>
                      <a:pPr marL="285750" indent="-285750">
                        <a:buFont typeface="Arial" panose="020B0604020202020204" pitchFamily="34" charset="0"/>
                        <a:buChar char="•"/>
                      </a:pPr>
                      <a:r>
                        <a:rPr lang="es-MX" sz="2400" b="0" dirty="0">
                          <a:solidFill>
                            <a:schemeClr val="tx1"/>
                          </a:solidFill>
                        </a:rPr>
                        <a:t>ANÁLISIS E INTERPRETACIÓN.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3260487259"/>
                  </a:ext>
                </a:extLst>
              </a:tr>
            </a:tbl>
          </a:graphicData>
        </a:graphic>
      </p:graphicFrame>
    </p:spTree>
    <p:extLst>
      <p:ext uri="{BB962C8B-B14F-4D97-AF65-F5344CB8AC3E}">
        <p14:creationId xmlns:p14="http://schemas.microsoft.com/office/powerpoint/2010/main" val="3851332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2"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s-EC" sz="2800" b="1" dirty="0">
                <a:solidFill>
                  <a:prstClr val="black"/>
                </a:solidFill>
                <a:latin typeface="Arial" panose="020B0604020202020204" pitchFamily="34" charset="0"/>
                <a:cs typeface="Arial" panose="020B0604020202020204" pitchFamily="34" charset="0"/>
              </a:rPr>
              <a:t> ANÁLISIS DE RESULTADOS</a:t>
            </a:r>
          </a:p>
        </p:txBody>
      </p:sp>
      <p:sp>
        <p:nvSpPr>
          <p:cNvPr id="3" name="Rectángulo 2"/>
          <p:cNvSpPr/>
          <p:nvPr/>
        </p:nvSpPr>
        <p:spPr>
          <a:xfrm>
            <a:off x="1544320" y="1264196"/>
            <a:ext cx="10261600" cy="1107996"/>
          </a:xfrm>
          <a:prstGeom prst="rect">
            <a:avLst/>
          </a:prstGeom>
        </p:spPr>
        <p:txBody>
          <a:bodyPr wrap="square">
            <a:spAutoFit/>
          </a:bodyPr>
          <a:lstStyle/>
          <a:p>
            <a:pPr algn="just"/>
            <a:r>
              <a:rPr lang="es-ES" sz="2200" b="1" dirty="0"/>
              <a:t>ENTREVISTA: </a:t>
            </a:r>
            <a:r>
              <a:rPr lang="es-ES" sz="2200" dirty="0"/>
              <a:t>CIBERESPACIO-CAPACIDAD CIBERDEFENSA-ORGANIZACIÓN-IMPORTANCIA EN APOYO A OPERACIONES TERRESTRES-REPARTO DEBERIA SER ENCARGADO- CAPACITACIÓN</a:t>
            </a:r>
          </a:p>
        </p:txBody>
      </p:sp>
      <p:sp>
        <p:nvSpPr>
          <p:cNvPr id="7" name="Rectángulo 6"/>
          <p:cNvSpPr/>
          <p:nvPr/>
        </p:nvSpPr>
        <p:spPr>
          <a:xfrm>
            <a:off x="1544320" y="2422124"/>
            <a:ext cx="10261600" cy="11079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a:r>
              <a:rPr lang="es-EC" sz="2200" dirty="0"/>
              <a:t>Existe dependencia de la humanidad con el ciberespacio, lo que genera un escenario donde se pueden ejecutar actos que atenten a la seguridad del estado y en niveles avanzados pueden crear conflictos como ciberguerras.</a:t>
            </a:r>
          </a:p>
        </p:txBody>
      </p:sp>
      <p:sp>
        <p:nvSpPr>
          <p:cNvPr id="9" name="Rectángulo 8"/>
          <p:cNvSpPr/>
          <p:nvPr/>
        </p:nvSpPr>
        <p:spPr>
          <a:xfrm>
            <a:off x="1544320" y="3799841"/>
            <a:ext cx="10261599" cy="11079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a:r>
              <a:rPr lang="es-EC" sz="2200" dirty="0"/>
              <a:t>En la Fuerza Terrestre la capacidad de ciberdefensa no se encuentra desarrollada, es de vital importancia generar capacidades en esta área, de igual manera no existe personal capacitado en la misma, por lo que  se requiere un tratamiento especial.</a:t>
            </a:r>
          </a:p>
        </p:txBody>
      </p:sp>
      <p:sp>
        <p:nvSpPr>
          <p:cNvPr id="10" name="Rectángulo 9"/>
          <p:cNvSpPr/>
          <p:nvPr/>
        </p:nvSpPr>
        <p:spPr>
          <a:xfrm>
            <a:off x="1544320" y="5218490"/>
            <a:ext cx="10261599" cy="11079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a:r>
              <a:rPr lang="es-EC" sz="2200" dirty="0"/>
              <a:t>Las operaciones de ciberdefensa inciden de manera fundamental en las operaciones militares terrestres, por cuanto es necesario proteger los sistemas de mando y control, infraestructura crítica digital, la información de carácter reservado de la fuerza.</a:t>
            </a:r>
          </a:p>
        </p:txBody>
      </p:sp>
    </p:spTree>
    <p:extLst>
      <p:ext uri="{BB962C8B-B14F-4D97-AF65-F5344CB8AC3E}">
        <p14:creationId xmlns:p14="http://schemas.microsoft.com/office/powerpoint/2010/main" val="1715540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uadroTexto 7"/>
          <p:cNvSpPr txBox="1"/>
          <p:nvPr/>
        </p:nvSpPr>
        <p:spPr>
          <a:xfrm>
            <a:off x="1556321" y="382932"/>
            <a:ext cx="2324799" cy="584775"/>
          </a:xfrm>
          <a:prstGeom prst="rect">
            <a:avLst/>
          </a:prstGeom>
          <a:noFill/>
        </p:spPr>
        <p:txBody>
          <a:bodyPr wrap="square" rtlCol="0">
            <a:spAutoFit/>
          </a:bodyPr>
          <a:lstStyle/>
          <a:p>
            <a:r>
              <a:rPr lang="es-EC" sz="3200" b="1" dirty="0"/>
              <a:t>ENCUESTA</a:t>
            </a:r>
          </a:p>
        </p:txBody>
      </p:sp>
      <p:graphicFrame>
        <p:nvGraphicFramePr>
          <p:cNvPr id="13" name="Gráfico 12"/>
          <p:cNvGraphicFramePr/>
          <p:nvPr/>
        </p:nvGraphicFramePr>
        <p:xfrm>
          <a:off x="1311623" y="1116741"/>
          <a:ext cx="5657279" cy="51272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áfico 13"/>
          <p:cNvGraphicFramePr/>
          <p:nvPr/>
        </p:nvGraphicFramePr>
        <p:xfrm>
          <a:off x="7110859" y="1134847"/>
          <a:ext cx="4750583" cy="51114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8554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uadroTexto 7"/>
          <p:cNvSpPr txBox="1"/>
          <p:nvPr/>
        </p:nvSpPr>
        <p:spPr>
          <a:xfrm>
            <a:off x="1556321" y="281332"/>
            <a:ext cx="2324799" cy="584775"/>
          </a:xfrm>
          <a:prstGeom prst="rect">
            <a:avLst/>
          </a:prstGeom>
          <a:noFill/>
        </p:spPr>
        <p:txBody>
          <a:bodyPr wrap="square" rtlCol="0">
            <a:spAutoFit/>
          </a:bodyPr>
          <a:lstStyle/>
          <a:p>
            <a:r>
              <a:rPr lang="es-EC" sz="3200" b="1" dirty="0"/>
              <a:t>ENCUESTA</a:t>
            </a:r>
          </a:p>
        </p:txBody>
      </p:sp>
      <p:sp>
        <p:nvSpPr>
          <p:cNvPr id="9" name="Rectángulo 8"/>
          <p:cNvSpPr/>
          <p:nvPr/>
        </p:nvSpPr>
        <p:spPr>
          <a:xfrm>
            <a:off x="1556321" y="1117600"/>
            <a:ext cx="9639999" cy="830997"/>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C" sz="2400" b="1" i="0" u="none" strike="noStrike" kern="0" cap="none" spc="0" normalizeH="0" baseline="0" noProof="0" dirty="0">
                <a:ln>
                  <a:noFill/>
                </a:ln>
                <a:solidFill>
                  <a:prstClr val="black"/>
                </a:solidFill>
                <a:effectLst/>
                <a:uLnTx/>
                <a:uFillTx/>
                <a:latin typeface="Calibri"/>
              </a:rPr>
              <a:t> ¿Cree Ud. que existe una cultura de ciberseguridad en la Fuerza Terrestre? </a:t>
            </a:r>
          </a:p>
        </p:txBody>
      </p:sp>
      <p:pic>
        <p:nvPicPr>
          <p:cNvPr id="10" name="Imagen 9"/>
          <p:cNvPicPr/>
          <p:nvPr/>
        </p:nvPicPr>
        <p:blipFill>
          <a:blip r:embed="rId2"/>
          <a:stretch>
            <a:fillRect/>
          </a:stretch>
        </p:blipFill>
        <p:spPr>
          <a:xfrm>
            <a:off x="2166926" y="2158259"/>
            <a:ext cx="8460434" cy="3124941"/>
          </a:xfrm>
          <a:prstGeom prst="rect">
            <a:avLst/>
          </a:prstGeom>
          <a:ln w="12700">
            <a:solidFill>
              <a:sysClr val="windowText" lastClr="000000"/>
            </a:solidFill>
          </a:ln>
        </p:spPr>
      </p:pic>
      <p:sp>
        <p:nvSpPr>
          <p:cNvPr id="11" name="Rectángulo 10"/>
          <p:cNvSpPr/>
          <p:nvPr/>
        </p:nvSpPr>
        <p:spPr>
          <a:xfrm>
            <a:off x="1556321" y="5515456"/>
            <a:ext cx="9639999" cy="1200329"/>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C" sz="2000" b="1" i="0" u="none" strike="noStrike" kern="0" cap="none" spc="0" normalizeH="0" baseline="0" noProof="0" dirty="0">
                <a:ln>
                  <a:noFill/>
                </a:ln>
                <a:solidFill>
                  <a:prstClr val="black"/>
                </a:solidFill>
                <a:effectLst/>
                <a:uLnTx/>
                <a:uFillTx/>
                <a:latin typeface="Calibri"/>
              </a:rPr>
              <a:t> </a:t>
            </a:r>
            <a:r>
              <a:rPr kumimoji="0" lang="es-EC" sz="2400" b="1" i="0" u="none" strike="noStrike" kern="0" cap="none" spc="0" normalizeH="0" baseline="0" noProof="0" dirty="0">
                <a:ln>
                  <a:noFill/>
                </a:ln>
                <a:solidFill>
                  <a:prstClr val="black"/>
                </a:solidFill>
                <a:effectLst/>
                <a:uLnTx/>
                <a:uFillTx/>
                <a:latin typeface="Calibri"/>
              </a:rPr>
              <a:t>Se puede apreciar que la mayoría de personal no maneja protocolos básicos de seguridad informática, que ponen en riesgo la información, los sistemas digitales</a:t>
            </a:r>
          </a:p>
        </p:txBody>
      </p:sp>
    </p:spTree>
    <p:extLst>
      <p:ext uri="{BB962C8B-B14F-4D97-AF65-F5344CB8AC3E}">
        <p14:creationId xmlns:p14="http://schemas.microsoft.com/office/powerpoint/2010/main" val="134694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uadroTexto 7"/>
          <p:cNvSpPr txBox="1"/>
          <p:nvPr/>
        </p:nvSpPr>
        <p:spPr>
          <a:xfrm>
            <a:off x="1556321" y="281332"/>
            <a:ext cx="2324799" cy="584775"/>
          </a:xfrm>
          <a:prstGeom prst="rect">
            <a:avLst/>
          </a:prstGeom>
          <a:noFill/>
        </p:spPr>
        <p:txBody>
          <a:bodyPr wrap="square" rtlCol="0">
            <a:spAutoFit/>
          </a:bodyPr>
          <a:lstStyle/>
          <a:p>
            <a:r>
              <a:rPr lang="es-EC" sz="3200" b="1" dirty="0"/>
              <a:t>ENCUESTA</a:t>
            </a:r>
          </a:p>
        </p:txBody>
      </p:sp>
      <p:sp>
        <p:nvSpPr>
          <p:cNvPr id="6" name="Rectángulo 5"/>
          <p:cNvSpPr/>
          <p:nvPr/>
        </p:nvSpPr>
        <p:spPr>
          <a:xfrm>
            <a:off x="1556321" y="873759"/>
            <a:ext cx="10351199"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C" sz="2400" b="1" dirty="0"/>
              <a:t> ¿Cree Ud. que ha sido objeto de algún ataque cibernético, es decir ingresos no autorizados a su correo institucional, robo de información, envío de información falsa, entre otros? </a:t>
            </a:r>
          </a:p>
        </p:txBody>
      </p:sp>
      <p:sp>
        <p:nvSpPr>
          <p:cNvPr id="7" name="Rectángulo 6"/>
          <p:cNvSpPr/>
          <p:nvPr/>
        </p:nvSpPr>
        <p:spPr>
          <a:xfrm>
            <a:off x="1592327" y="5708204"/>
            <a:ext cx="10351199"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C" sz="2000" b="1" dirty="0"/>
              <a:t> </a:t>
            </a:r>
            <a:r>
              <a:rPr lang="es-EC" sz="2400" b="1" dirty="0"/>
              <a:t>Demuestra que en algún momento el personal ha sido víctima de ciberataques e ingresos no autorizados a los sistemas informáticos.</a:t>
            </a:r>
          </a:p>
        </p:txBody>
      </p:sp>
      <p:pic>
        <p:nvPicPr>
          <p:cNvPr id="12" name="Imagen 11"/>
          <p:cNvPicPr/>
          <p:nvPr/>
        </p:nvPicPr>
        <p:blipFill>
          <a:blip r:embed="rId2"/>
          <a:stretch>
            <a:fillRect/>
          </a:stretch>
        </p:blipFill>
        <p:spPr>
          <a:xfrm>
            <a:off x="2476836" y="2398706"/>
            <a:ext cx="8390366" cy="3108014"/>
          </a:xfrm>
          <a:prstGeom prst="rect">
            <a:avLst/>
          </a:prstGeom>
          <a:ln w="12700">
            <a:solidFill>
              <a:schemeClr val="tx1"/>
            </a:solidFill>
          </a:ln>
        </p:spPr>
      </p:pic>
    </p:spTree>
    <p:extLst>
      <p:ext uri="{BB962C8B-B14F-4D97-AF65-F5344CB8AC3E}">
        <p14:creationId xmlns:p14="http://schemas.microsoft.com/office/powerpoint/2010/main" val="4051346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uadroTexto 7"/>
          <p:cNvSpPr txBox="1"/>
          <p:nvPr/>
        </p:nvSpPr>
        <p:spPr>
          <a:xfrm>
            <a:off x="1556321" y="281332"/>
            <a:ext cx="2324799" cy="584775"/>
          </a:xfrm>
          <a:prstGeom prst="rect">
            <a:avLst/>
          </a:prstGeom>
          <a:noFill/>
        </p:spPr>
        <p:txBody>
          <a:bodyPr wrap="square" rtlCol="0">
            <a:spAutoFit/>
          </a:bodyPr>
          <a:lstStyle/>
          <a:p>
            <a:r>
              <a:rPr lang="es-EC" sz="3200" b="1" dirty="0"/>
              <a:t>ENCUESTA</a:t>
            </a:r>
          </a:p>
        </p:txBody>
      </p:sp>
      <p:sp>
        <p:nvSpPr>
          <p:cNvPr id="9" name="Rectángulo 8"/>
          <p:cNvSpPr/>
          <p:nvPr/>
        </p:nvSpPr>
        <p:spPr>
          <a:xfrm>
            <a:off x="1556322" y="1026696"/>
            <a:ext cx="10208958"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C" sz="2400" b="1" dirty="0"/>
              <a:t> ¿Tiene conocimiento de qué tipos de amenazas cibernéticas pueden afectar la conducción de operaciones militares de respuesta a crisis?</a:t>
            </a:r>
          </a:p>
        </p:txBody>
      </p:sp>
      <p:sp>
        <p:nvSpPr>
          <p:cNvPr id="10" name="Rectángulo 9"/>
          <p:cNvSpPr/>
          <p:nvPr/>
        </p:nvSpPr>
        <p:spPr>
          <a:xfrm>
            <a:off x="1556321" y="5428401"/>
            <a:ext cx="10208957"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C" sz="2400" b="1" dirty="0"/>
              <a:t>Se tiene desconocimiento de las diferentes amenazas cibernéticas existentes, lo que hace vulnerable a la institución a sufrir ciberataques.</a:t>
            </a:r>
          </a:p>
        </p:txBody>
      </p:sp>
      <p:pic>
        <p:nvPicPr>
          <p:cNvPr id="11" name="Imagen 10"/>
          <p:cNvPicPr/>
          <p:nvPr/>
        </p:nvPicPr>
        <p:blipFill>
          <a:blip r:embed="rId2"/>
          <a:stretch>
            <a:fillRect/>
          </a:stretch>
        </p:blipFill>
        <p:spPr>
          <a:xfrm>
            <a:off x="2287862" y="2153920"/>
            <a:ext cx="8250915" cy="2847201"/>
          </a:xfrm>
          <a:prstGeom prst="rect">
            <a:avLst/>
          </a:prstGeom>
          <a:ln w="12700">
            <a:solidFill>
              <a:schemeClr val="tx1"/>
            </a:solidFill>
          </a:ln>
        </p:spPr>
      </p:pic>
    </p:spTree>
    <p:extLst>
      <p:ext uri="{BB962C8B-B14F-4D97-AF65-F5344CB8AC3E}">
        <p14:creationId xmlns:p14="http://schemas.microsoft.com/office/powerpoint/2010/main" val="801851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2"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s-EC" sz="2800" b="1" dirty="0">
                <a:solidFill>
                  <a:prstClr val="black"/>
                </a:solidFill>
                <a:latin typeface="Arial" panose="020B0604020202020204" pitchFamily="34" charset="0"/>
                <a:cs typeface="Arial" panose="020B0604020202020204" pitchFamily="34" charset="0"/>
              </a:rPr>
              <a:t>TEMARIO</a:t>
            </a:r>
          </a:p>
        </p:txBody>
      </p:sp>
      <p:sp>
        <p:nvSpPr>
          <p:cNvPr id="5" name="CuadroTexto 4">
            <a:extLst>
              <a:ext uri="{FF2B5EF4-FFF2-40B4-BE49-F238E27FC236}">
                <a16:creationId xmlns:a16="http://schemas.microsoft.com/office/drawing/2014/main" xmlns="" id="{1AC222EB-CE0E-1D4E-BA24-831B2CB3AD74}"/>
              </a:ext>
            </a:extLst>
          </p:cNvPr>
          <p:cNvSpPr txBox="1"/>
          <p:nvPr/>
        </p:nvSpPr>
        <p:spPr>
          <a:xfrm>
            <a:off x="1953261" y="1264447"/>
            <a:ext cx="6065521" cy="5096267"/>
          </a:xfrm>
          <a:prstGeom prst="rect">
            <a:avLst/>
          </a:prstGeom>
          <a:noFill/>
        </p:spPr>
        <p:txBody>
          <a:bodyPr wrap="square" rtlCol="0">
            <a:spAutoFit/>
          </a:bodyPr>
          <a:lstStyle/>
          <a:p>
            <a:pPr marL="457189" indent="-457189" defTabSz="914377">
              <a:lnSpc>
                <a:spcPct val="130000"/>
              </a:lnSpc>
              <a:buFontTx/>
              <a:buAutoNum type="arabicPeriod"/>
              <a:defRPr/>
            </a:pPr>
            <a:r>
              <a:rPr lang="es-EC" b="1" i="1" dirty="0">
                <a:solidFill>
                  <a:prstClr val="black"/>
                </a:solidFill>
                <a:latin typeface="Arial" panose="020B0604020202020204" pitchFamily="34" charset="0"/>
                <a:cs typeface="Arial" panose="020B0604020202020204" pitchFamily="34" charset="0"/>
              </a:rPr>
              <a:t>PLANTEAMIENTO DEL PROBLEMA</a:t>
            </a:r>
          </a:p>
          <a:p>
            <a:pPr marL="457189" indent="-457189" defTabSz="914377">
              <a:lnSpc>
                <a:spcPct val="130000"/>
              </a:lnSpc>
              <a:buFontTx/>
              <a:buAutoNum type="arabicPeriod"/>
              <a:defRPr/>
            </a:pPr>
            <a:r>
              <a:rPr lang="es-EC" b="1" i="1" dirty="0">
                <a:solidFill>
                  <a:prstClr val="black"/>
                </a:solidFill>
                <a:latin typeface="Arial" panose="020B0604020202020204" pitchFamily="34" charset="0"/>
                <a:cs typeface="Arial" panose="020B0604020202020204" pitchFamily="34" charset="0"/>
              </a:rPr>
              <a:t>ENUNCIADO DEL PROBLEMA</a:t>
            </a:r>
            <a:endParaRPr lang="es-EC" dirty="0">
              <a:solidFill>
                <a:prstClr val="black"/>
              </a:solidFill>
              <a:latin typeface="Arial" panose="020B0604020202020204" pitchFamily="34" charset="0"/>
              <a:cs typeface="Arial" panose="020B0604020202020204" pitchFamily="34" charset="0"/>
            </a:endParaRPr>
          </a:p>
          <a:p>
            <a:pPr marL="457189" indent="-457189" defTabSz="914377">
              <a:lnSpc>
                <a:spcPct val="130000"/>
              </a:lnSpc>
              <a:buFontTx/>
              <a:buAutoNum type="arabicPeriod"/>
              <a:defRPr/>
            </a:pPr>
            <a:r>
              <a:rPr lang="es-EC" b="1" i="1" dirty="0">
                <a:solidFill>
                  <a:prstClr val="black"/>
                </a:solidFill>
                <a:latin typeface="Arial" panose="020B0604020202020204" pitchFamily="34" charset="0"/>
                <a:cs typeface="Arial" panose="020B0604020202020204" pitchFamily="34" charset="0"/>
              </a:rPr>
              <a:t>PREGUNTAS DE INVESTIGACIÓN</a:t>
            </a:r>
            <a:endParaRPr lang="es-EC" dirty="0">
              <a:solidFill>
                <a:prstClr val="black"/>
              </a:solidFill>
              <a:latin typeface="Arial" panose="020B0604020202020204" pitchFamily="34" charset="0"/>
              <a:cs typeface="Arial" panose="020B0604020202020204" pitchFamily="34" charset="0"/>
            </a:endParaRPr>
          </a:p>
          <a:p>
            <a:pPr marL="457189" indent="-457189" defTabSz="914377">
              <a:lnSpc>
                <a:spcPct val="130000"/>
              </a:lnSpc>
              <a:buFontTx/>
              <a:buAutoNum type="arabicPeriod"/>
              <a:defRPr/>
            </a:pPr>
            <a:r>
              <a:rPr lang="es-EC" b="1" i="1" dirty="0">
                <a:solidFill>
                  <a:prstClr val="black"/>
                </a:solidFill>
                <a:latin typeface="Arial" panose="020B0604020202020204" pitchFamily="34" charset="0"/>
                <a:cs typeface="Arial" panose="020B0604020202020204" pitchFamily="34" charset="0"/>
              </a:rPr>
              <a:t>JUSTIFICACIÓN DE LA INVESTIGACIÓN</a:t>
            </a:r>
            <a:endParaRPr lang="es-EC" dirty="0">
              <a:solidFill>
                <a:prstClr val="black"/>
              </a:solidFill>
              <a:latin typeface="Arial" panose="020B0604020202020204" pitchFamily="34" charset="0"/>
              <a:cs typeface="Arial" panose="020B0604020202020204" pitchFamily="34" charset="0"/>
            </a:endParaRPr>
          </a:p>
          <a:p>
            <a:pPr marL="457189" indent="-457189" defTabSz="914377">
              <a:lnSpc>
                <a:spcPct val="130000"/>
              </a:lnSpc>
              <a:buFontTx/>
              <a:buAutoNum type="arabicPeriod"/>
              <a:defRPr/>
            </a:pPr>
            <a:r>
              <a:rPr lang="es-EC" b="1" i="1" dirty="0">
                <a:solidFill>
                  <a:prstClr val="black"/>
                </a:solidFill>
                <a:latin typeface="Arial" panose="020B0604020202020204" pitchFamily="34" charset="0"/>
                <a:cs typeface="Arial" panose="020B0604020202020204" pitchFamily="34" charset="0"/>
              </a:rPr>
              <a:t>OBJETIVO GENERAL</a:t>
            </a:r>
          </a:p>
          <a:p>
            <a:pPr marL="457189" indent="-457189" defTabSz="914377">
              <a:lnSpc>
                <a:spcPct val="130000"/>
              </a:lnSpc>
              <a:buFontTx/>
              <a:buAutoNum type="arabicPeriod"/>
              <a:defRPr/>
            </a:pPr>
            <a:r>
              <a:rPr lang="es-EC" b="1" i="1" dirty="0">
                <a:solidFill>
                  <a:prstClr val="black"/>
                </a:solidFill>
                <a:latin typeface="Arial" panose="020B0604020202020204" pitchFamily="34" charset="0"/>
                <a:cs typeface="Arial" panose="020B0604020202020204" pitchFamily="34" charset="0"/>
              </a:rPr>
              <a:t>FUNDAMENTACIÓN TEÓRICA</a:t>
            </a:r>
            <a:endParaRPr lang="es-EC" dirty="0">
              <a:solidFill>
                <a:prstClr val="black"/>
              </a:solidFill>
              <a:latin typeface="Arial" panose="020B0604020202020204" pitchFamily="34" charset="0"/>
              <a:cs typeface="Arial" panose="020B0604020202020204" pitchFamily="34" charset="0"/>
            </a:endParaRPr>
          </a:p>
          <a:p>
            <a:pPr marL="457189" indent="-457189" defTabSz="914377">
              <a:lnSpc>
                <a:spcPct val="130000"/>
              </a:lnSpc>
              <a:buFontTx/>
              <a:buAutoNum type="arabicPeriod"/>
              <a:defRPr/>
            </a:pPr>
            <a:r>
              <a:rPr lang="es-EC" b="1" i="1" dirty="0">
                <a:solidFill>
                  <a:prstClr val="black"/>
                </a:solidFill>
                <a:latin typeface="Arial" panose="020B0604020202020204" pitchFamily="34" charset="0"/>
                <a:cs typeface="Arial" panose="020B0604020202020204" pitchFamily="34" charset="0"/>
              </a:rPr>
              <a:t>HIPÓTESIS</a:t>
            </a:r>
            <a:endParaRPr lang="es-EC" dirty="0">
              <a:solidFill>
                <a:prstClr val="black"/>
              </a:solidFill>
              <a:latin typeface="Arial" panose="020B0604020202020204" pitchFamily="34" charset="0"/>
              <a:cs typeface="Arial" panose="020B0604020202020204" pitchFamily="34" charset="0"/>
            </a:endParaRPr>
          </a:p>
          <a:p>
            <a:pPr marL="457189" indent="-457189" defTabSz="914377">
              <a:lnSpc>
                <a:spcPct val="130000"/>
              </a:lnSpc>
              <a:buFontTx/>
              <a:buAutoNum type="arabicPeriod"/>
              <a:defRPr/>
            </a:pPr>
            <a:r>
              <a:rPr lang="es-EC" b="1" i="1" dirty="0">
                <a:solidFill>
                  <a:prstClr val="black"/>
                </a:solidFill>
                <a:latin typeface="Arial" panose="020B0604020202020204" pitchFamily="34" charset="0"/>
                <a:cs typeface="Arial" panose="020B0604020202020204" pitchFamily="34" charset="0"/>
              </a:rPr>
              <a:t>VARIABLES INDEPENDIENTE Y DEPENDIENTES</a:t>
            </a:r>
            <a:endParaRPr lang="es-EC" dirty="0">
              <a:solidFill>
                <a:prstClr val="black"/>
              </a:solidFill>
              <a:latin typeface="Arial" panose="020B0604020202020204" pitchFamily="34" charset="0"/>
              <a:cs typeface="Arial" panose="020B0604020202020204" pitchFamily="34" charset="0"/>
            </a:endParaRPr>
          </a:p>
          <a:p>
            <a:pPr marL="457189" indent="-457189" defTabSz="914377">
              <a:lnSpc>
                <a:spcPct val="130000"/>
              </a:lnSpc>
              <a:buFontTx/>
              <a:buAutoNum type="arabicPeriod"/>
              <a:defRPr/>
            </a:pPr>
            <a:r>
              <a:rPr lang="es-EC" b="1" i="1" dirty="0">
                <a:solidFill>
                  <a:prstClr val="black"/>
                </a:solidFill>
                <a:latin typeface="Arial" panose="020B0604020202020204" pitchFamily="34" charset="0"/>
                <a:cs typeface="Arial" panose="020B0604020202020204" pitchFamily="34" charset="0"/>
              </a:rPr>
              <a:t>OPERACIONALIZACIÓN DE LAS VARIABLES</a:t>
            </a:r>
            <a:endParaRPr lang="es-EC" dirty="0">
              <a:solidFill>
                <a:prstClr val="black"/>
              </a:solidFill>
              <a:latin typeface="Arial" panose="020B0604020202020204" pitchFamily="34" charset="0"/>
              <a:cs typeface="Arial" panose="020B0604020202020204" pitchFamily="34" charset="0"/>
            </a:endParaRPr>
          </a:p>
          <a:p>
            <a:pPr marL="457189" indent="-457189" defTabSz="914377">
              <a:lnSpc>
                <a:spcPct val="130000"/>
              </a:lnSpc>
              <a:buFontTx/>
              <a:buAutoNum type="arabicPeriod"/>
              <a:defRPr/>
            </a:pPr>
            <a:r>
              <a:rPr lang="es-EC" b="1" i="1" dirty="0">
                <a:solidFill>
                  <a:prstClr val="black"/>
                </a:solidFill>
                <a:latin typeface="Arial" panose="020B0604020202020204" pitchFamily="34" charset="0"/>
                <a:cs typeface="Arial" panose="020B0604020202020204" pitchFamily="34" charset="0"/>
              </a:rPr>
              <a:t>OBJETO DE ESTUDIO Y CAMPO DE ACCIÓN</a:t>
            </a:r>
            <a:endParaRPr lang="es-EC" dirty="0">
              <a:solidFill>
                <a:prstClr val="black"/>
              </a:solidFill>
              <a:latin typeface="Arial" panose="020B0604020202020204" pitchFamily="34" charset="0"/>
              <a:cs typeface="Arial" panose="020B0604020202020204" pitchFamily="34" charset="0"/>
            </a:endParaRPr>
          </a:p>
          <a:p>
            <a:pPr marL="457189" indent="-457189" defTabSz="914377">
              <a:lnSpc>
                <a:spcPct val="130000"/>
              </a:lnSpc>
              <a:buFontTx/>
              <a:buAutoNum type="arabicPeriod"/>
              <a:defRPr/>
            </a:pPr>
            <a:r>
              <a:rPr lang="es-EC" b="1" i="1" dirty="0">
                <a:solidFill>
                  <a:prstClr val="black"/>
                </a:solidFill>
                <a:latin typeface="Arial" panose="020B0604020202020204" pitchFamily="34" charset="0"/>
                <a:cs typeface="Arial" panose="020B0604020202020204" pitchFamily="34" charset="0"/>
              </a:rPr>
              <a:t>DISEÑO DE LA INVESTIGACIÓN</a:t>
            </a:r>
          </a:p>
          <a:p>
            <a:pPr marL="457189" indent="-457189" defTabSz="914377">
              <a:lnSpc>
                <a:spcPct val="130000"/>
              </a:lnSpc>
              <a:buFontTx/>
              <a:buAutoNum type="arabicPeriod"/>
              <a:defRPr/>
            </a:pPr>
            <a:r>
              <a:rPr lang="es-EC" b="1" i="1" dirty="0">
                <a:solidFill>
                  <a:prstClr val="black"/>
                </a:solidFill>
                <a:latin typeface="Arial" panose="020B0604020202020204" pitchFamily="34" charset="0"/>
                <a:cs typeface="Arial" panose="020B0604020202020204" pitchFamily="34" charset="0"/>
              </a:rPr>
              <a:t>DESARROLLO DE LOS OBJETIVOS</a:t>
            </a:r>
          </a:p>
          <a:p>
            <a:pPr marL="457189" indent="-457189" defTabSz="914377">
              <a:lnSpc>
                <a:spcPct val="130000"/>
              </a:lnSpc>
              <a:buFontTx/>
              <a:buAutoNum type="arabicPeriod"/>
              <a:defRPr/>
            </a:pPr>
            <a:r>
              <a:rPr lang="es-EC" b="1" i="1" dirty="0">
                <a:solidFill>
                  <a:prstClr val="black"/>
                </a:solidFill>
                <a:latin typeface="Arial" panose="020B0604020202020204" pitchFamily="34" charset="0"/>
                <a:cs typeface="Arial" panose="020B0604020202020204" pitchFamily="34" charset="0"/>
              </a:rPr>
              <a:t>PROPUESTA</a:t>
            </a:r>
          </a:p>
          <a:p>
            <a:pPr marL="457189" indent="-457189" defTabSz="914377">
              <a:lnSpc>
                <a:spcPct val="130000"/>
              </a:lnSpc>
              <a:buFontTx/>
              <a:buAutoNum type="arabicPeriod" startAt="14"/>
              <a:defRPr/>
            </a:pPr>
            <a:r>
              <a:rPr lang="es-EC" b="1" i="1" dirty="0">
                <a:solidFill>
                  <a:prstClr val="black"/>
                </a:solidFill>
                <a:latin typeface="Arial" panose="020B0604020202020204" pitchFamily="34" charset="0"/>
                <a:cs typeface="Arial" panose="020B0604020202020204" pitchFamily="34" charset="0"/>
              </a:rPr>
              <a:t>CONCLUSIONES Y RECOMENDACIONES</a:t>
            </a:r>
            <a:endParaRPr lang="es-EC" dirty="0">
              <a:solidFill>
                <a:prstClr val="black"/>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xmlns="" id="{E46D6BD9-0536-FB4B-AEFE-848F5DBD7810}"/>
              </a:ext>
            </a:extLst>
          </p:cNvPr>
          <p:cNvPicPr>
            <a:picLocks noChangeAspect="1"/>
          </p:cNvPicPr>
          <p:nvPr/>
        </p:nvPicPr>
        <p:blipFill>
          <a:blip r:embed="rId2"/>
          <a:stretch>
            <a:fillRect/>
          </a:stretch>
        </p:blipFill>
        <p:spPr>
          <a:xfrm>
            <a:off x="7110445" y="2251882"/>
            <a:ext cx="5108851" cy="4606119"/>
          </a:xfrm>
          <a:prstGeom prst="rect">
            <a:avLst/>
          </a:prstGeom>
        </p:spPr>
      </p:pic>
    </p:spTree>
    <p:extLst>
      <p:ext uri="{BB962C8B-B14F-4D97-AF65-F5344CB8AC3E}">
        <p14:creationId xmlns:p14="http://schemas.microsoft.com/office/powerpoint/2010/main" val="1324075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uadroTexto 7"/>
          <p:cNvSpPr txBox="1"/>
          <p:nvPr/>
        </p:nvSpPr>
        <p:spPr>
          <a:xfrm>
            <a:off x="1556321" y="281332"/>
            <a:ext cx="2324799" cy="584775"/>
          </a:xfrm>
          <a:prstGeom prst="rect">
            <a:avLst/>
          </a:prstGeom>
          <a:noFill/>
        </p:spPr>
        <p:txBody>
          <a:bodyPr wrap="square" rtlCol="0">
            <a:spAutoFit/>
          </a:bodyPr>
          <a:lstStyle/>
          <a:p>
            <a:r>
              <a:rPr lang="es-EC" sz="3200" b="1" dirty="0"/>
              <a:t>ENCUESTA</a:t>
            </a:r>
          </a:p>
        </p:txBody>
      </p:sp>
      <p:sp>
        <p:nvSpPr>
          <p:cNvPr id="6" name="Rectángulo 5"/>
          <p:cNvSpPr/>
          <p:nvPr/>
        </p:nvSpPr>
        <p:spPr>
          <a:xfrm>
            <a:off x="1719888" y="1036320"/>
            <a:ext cx="9842192"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C" sz="2400" b="1" dirty="0"/>
              <a:t> ¿La ciberdefensa debería actuar de manera transversal en todo tipo de operaciones ejecutadas por la Fuerza Terrestre?</a:t>
            </a:r>
          </a:p>
        </p:txBody>
      </p:sp>
      <p:sp>
        <p:nvSpPr>
          <p:cNvPr id="7" name="Rectángulo 6"/>
          <p:cNvSpPr/>
          <p:nvPr/>
        </p:nvSpPr>
        <p:spPr>
          <a:xfrm>
            <a:off x="1719888" y="5314105"/>
            <a:ext cx="9842192"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C" sz="2400" b="1" dirty="0"/>
              <a:t> Es necesario la ejecución de operaciones de ciberdefensa de manera transversal en apoyo a las operaciones terrestres tanto en ámbito interno y externo</a:t>
            </a:r>
          </a:p>
        </p:txBody>
      </p:sp>
      <p:pic>
        <p:nvPicPr>
          <p:cNvPr id="12" name="Imagen 11"/>
          <p:cNvPicPr/>
          <p:nvPr/>
        </p:nvPicPr>
        <p:blipFill>
          <a:blip r:embed="rId2"/>
          <a:stretch>
            <a:fillRect/>
          </a:stretch>
        </p:blipFill>
        <p:spPr>
          <a:xfrm>
            <a:off x="2776136" y="2078170"/>
            <a:ext cx="7668344" cy="3001830"/>
          </a:xfrm>
          <a:prstGeom prst="rect">
            <a:avLst/>
          </a:prstGeom>
          <a:ln w="12700">
            <a:solidFill>
              <a:schemeClr val="tx1"/>
            </a:solidFill>
          </a:ln>
        </p:spPr>
      </p:pic>
    </p:spTree>
    <p:extLst>
      <p:ext uri="{BB962C8B-B14F-4D97-AF65-F5344CB8AC3E}">
        <p14:creationId xmlns:p14="http://schemas.microsoft.com/office/powerpoint/2010/main" val="3339668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uadroTexto 7"/>
          <p:cNvSpPr txBox="1"/>
          <p:nvPr/>
        </p:nvSpPr>
        <p:spPr>
          <a:xfrm>
            <a:off x="1556321" y="281332"/>
            <a:ext cx="2324799" cy="584775"/>
          </a:xfrm>
          <a:prstGeom prst="rect">
            <a:avLst/>
          </a:prstGeom>
          <a:noFill/>
        </p:spPr>
        <p:txBody>
          <a:bodyPr wrap="square" rtlCol="0">
            <a:spAutoFit/>
          </a:bodyPr>
          <a:lstStyle/>
          <a:p>
            <a:r>
              <a:rPr lang="es-EC" sz="3200" b="1" dirty="0"/>
              <a:t>ENCUESTA</a:t>
            </a:r>
          </a:p>
        </p:txBody>
      </p:sp>
      <p:sp>
        <p:nvSpPr>
          <p:cNvPr id="9" name="Rectángulo 8"/>
          <p:cNvSpPr/>
          <p:nvPr/>
        </p:nvSpPr>
        <p:spPr>
          <a:xfrm>
            <a:off x="1556321" y="934720"/>
            <a:ext cx="10026079"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C" sz="2400" b="1" dirty="0"/>
              <a:t> Considera Ud. que ¿Es de suma importancia para la Fuerza Terrestre contar con un órgano de ciberdefensa?</a:t>
            </a:r>
          </a:p>
        </p:txBody>
      </p:sp>
      <p:sp>
        <p:nvSpPr>
          <p:cNvPr id="10" name="Rectángulo 9"/>
          <p:cNvSpPr/>
          <p:nvPr/>
        </p:nvSpPr>
        <p:spPr>
          <a:xfrm>
            <a:off x="1556321" y="5617408"/>
            <a:ext cx="10026078"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C" sz="2400" b="1" dirty="0"/>
              <a:t>Pertinente que la Fuerza Terrestre cuente en su estructura con un órgano de ciberdefensa.</a:t>
            </a:r>
          </a:p>
        </p:txBody>
      </p:sp>
      <p:pic>
        <p:nvPicPr>
          <p:cNvPr id="11" name="Imagen 10"/>
          <p:cNvPicPr/>
          <p:nvPr/>
        </p:nvPicPr>
        <p:blipFill>
          <a:blip r:embed="rId2"/>
          <a:stretch>
            <a:fillRect/>
          </a:stretch>
        </p:blipFill>
        <p:spPr>
          <a:xfrm>
            <a:off x="2238622" y="2011680"/>
            <a:ext cx="8551298" cy="3204697"/>
          </a:xfrm>
          <a:prstGeom prst="rect">
            <a:avLst/>
          </a:prstGeom>
          <a:ln w="12700">
            <a:solidFill>
              <a:schemeClr val="tx1"/>
            </a:solidFill>
          </a:ln>
        </p:spPr>
      </p:pic>
    </p:spTree>
    <p:extLst>
      <p:ext uri="{BB962C8B-B14F-4D97-AF65-F5344CB8AC3E}">
        <p14:creationId xmlns:p14="http://schemas.microsoft.com/office/powerpoint/2010/main" val="3281258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487681" y="69417"/>
            <a:ext cx="11257280"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s-EC" sz="2800" b="1" dirty="0">
                <a:solidFill>
                  <a:prstClr val="black"/>
                </a:solidFill>
                <a:latin typeface="Arial" panose="020B0604020202020204" pitchFamily="34" charset="0"/>
                <a:cs typeface="Arial" panose="020B0604020202020204" pitchFamily="34" charset="0"/>
              </a:rPr>
              <a:t>12. DESARROLLO DE LOS OBJETIVOS</a:t>
            </a:r>
          </a:p>
        </p:txBody>
      </p:sp>
      <p:sp>
        <p:nvSpPr>
          <p:cNvPr id="3" name="CuadroTexto 2">
            <a:extLst>
              <a:ext uri="{FF2B5EF4-FFF2-40B4-BE49-F238E27FC236}">
                <a16:creationId xmlns:a16="http://schemas.microsoft.com/office/drawing/2014/main" xmlns="" id="{B3400E90-79C7-4083-B212-E0A103E9898E}"/>
              </a:ext>
            </a:extLst>
          </p:cNvPr>
          <p:cNvSpPr txBox="1"/>
          <p:nvPr/>
        </p:nvSpPr>
        <p:spPr>
          <a:xfrm>
            <a:off x="1625599" y="882217"/>
            <a:ext cx="10058426" cy="769441"/>
          </a:xfrm>
          <a:prstGeom prst="rect">
            <a:avLst/>
          </a:prstGeom>
          <a:noFill/>
        </p:spPr>
        <p:txBody>
          <a:bodyPr wrap="square">
            <a:spAutoFit/>
          </a:bodyPr>
          <a:lstStyle/>
          <a:p>
            <a:pPr algn="just"/>
            <a:r>
              <a:rPr lang="es-MX" sz="2200" b="1" dirty="0"/>
              <a:t>DESCRIBIR EL MARCO LEGAL QUE ESTABLECE LA PROTECCIÓN DEL CIBERESPACIO Y SU APLICABILIDAD EN EL ÁMBITO DE LAS OPERACIONES MILITARES DE CIBERDEFENSA.</a:t>
            </a:r>
          </a:p>
        </p:txBody>
      </p:sp>
      <p:grpSp>
        <p:nvGrpSpPr>
          <p:cNvPr id="4" name="Grupo 3"/>
          <p:cNvGrpSpPr/>
          <p:nvPr/>
        </p:nvGrpSpPr>
        <p:grpSpPr>
          <a:xfrm>
            <a:off x="1381760" y="1611018"/>
            <a:ext cx="10464800" cy="2426204"/>
            <a:chOff x="26097" y="768171"/>
            <a:chExt cx="9010398" cy="2838876"/>
          </a:xfrm>
        </p:grpSpPr>
        <p:sp>
          <p:nvSpPr>
            <p:cNvPr id="5" name="Forma libre 4"/>
            <p:cNvSpPr/>
            <p:nvPr/>
          </p:nvSpPr>
          <p:spPr>
            <a:xfrm>
              <a:off x="2265574" y="768171"/>
              <a:ext cx="6770921" cy="2838876"/>
            </a:xfrm>
            <a:custGeom>
              <a:avLst/>
              <a:gdLst>
                <a:gd name="connsiteX0" fmla="*/ 0 w 4941996"/>
                <a:gd name="connsiteY0" fmla="*/ 303630 h 2429038"/>
                <a:gd name="connsiteX1" fmla="*/ 3727477 w 4941996"/>
                <a:gd name="connsiteY1" fmla="*/ 303630 h 2429038"/>
                <a:gd name="connsiteX2" fmla="*/ 3727477 w 4941996"/>
                <a:gd name="connsiteY2" fmla="*/ 0 h 2429038"/>
                <a:gd name="connsiteX3" fmla="*/ 4941996 w 4941996"/>
                <a:gd name="connsiteY3" fmla="*/ 1214519 h 2429038"/>
                <a:gd name="connsiteX4" fmla="*/ 3727477 w 4941996"/>
                <a:gd name="connsiteY4" fmla="*/ 2429038 h 2429038"/>
                <a:gd name="connsiteX5" fmla="*/ 3727477 w 4941996"/>
                <a:gd name="connsiteY5" fmla="*/ 2125408 h 2429038"/>
                <a:gd name="connsiteX6" fmla="*/ 0 w 4941996"/>
                <a:gd name="connsiteY6" fmla="*/ 2125408 h 2429038"/>
                <a:gd name="connsiteX7" fmla="*/ 0 w 4941996"/>
                <a:gd name="connsiteY7" fmla="*/ 303630 h 242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1996" h="2429038">
                  <a:moveTo>
                    <a:pt x="0" y="303630"/>
                  </a:moveTo>
                  <a:lnTo>
                    <a:pt x="3727477" y="303630"/>
                  </a:lnTo>
                  <a:lnTo>
                    <a:pt x="3727477" y="0"/>
                  </a:lnTo>
                  <a:lnTo>
                    <a:pt x="4941996" y="1214519"/>
                  </a:lnTo>
                  <a:lnTo>
                    <a:pt x="3727477" y="2429038"/>
                  </a:lnTo>
                  <a:lnTo>
                    <a:pt x="3727477" y="2125408"/>
                  </a:lnTo>
                  <a:lnTo>
                    <a:pt x="0" y="2125408"/>
                  </a:lnTo>
                  <a:lnTo>
                    <a:pt x="0" y="303630"/>
                  </a:ln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 tIns="315060" rIns="922319" bIns="315060" numCol="1" spcCol="1270" anchor="t" anchorCtr="0">
              <a:noAutofit/>
            </a:bodyPr>
            <a:lstStyle/>
            <a:p>
              <a:pPr marL="171450" lvl="1" indent="-171450" defTabSz="800100">
                <a:lnSpc>
                  <a:spcPct val="90000"/>
                </a:lnSpc>
                <a:spcBef>
                  <a:spcPct val="0"/>
                </a:spcBef>
                <a:spcAft>
                  <a:spcPct val="15000"/>
                </a:spcAft>
                <a:buChar char="••"/>
              </a:pPr>
              <a:r>
                <a:rPr lang="es-EC" sz="1800" b="1" kern="1200" dirty="0"/>
                <a:t>Art. 66</a:t>
              </a:r>
              <a:r>
                <a:rPr lang="es-EC" sz="1800" kern="1200" dirty="0"/>
                <a:t>.- </a:t>
              </a:r>
              <a:r>
                <a:rPr lang="es-EC" sz="1800" kern="1200" dirty="0" err="1"/>
                <a:t>lit</a:t>
              </a:r>
              <a:r>
                <a:rPr lang="es-EC" sz="1800" kern="1200" dirty="0"/>
                <a:t> 19.- El derecho a la protección de datos de carácter personal….correspondiente protección……….</a:t>
              </a:r>
            </a:p>
            <a:p>
              <a:pPr marL="171450" lvl="1" indent="-171450" defTabSz="800100">
                <a:lnSpc>
                  <a:spcPct val="90000"/>
                </a:lnSpc>
                <a:spcBef>
                  <a:spcPct val="0"/>
                </a:spcBef>
                <a:spcAft>
                  <a:spcPct val="15000"/>
                </a:spcAft>
                <a:buChar char="••"/>
              </a:pPr>
              <a:r>
                <a:rPr lang="es-EC" sz="1800" b="1" kern="1200" dirty="0"/>
                <a:t>Art. 158.- </a:t>
              </a:r>
              <a:r>
                <a:rPr lang="es-EC" sz="1800" kern="1200" dirty="0"/>
                <a:t>Las Fuerzas Armadas y la Policía Nacional son instituciones de protección de los derechos, libertades y garantías de los ciudadanos.</a:t>
              </a:r>
              <a:endParaRPr lang="es-ES" sz="1800" kern="1200" dirty="0"/>
            </a:p>
            <a:p>
              <a:pPr marL="171450" lvl="1" indent="-171450" defTabSz="800100">
                <a:lnSpc>
                  <a:spcPct val="90000"/>
                </a:lnSpc>
                <a:spcBef>
                  <a:spcPct val="0"/>
                </a:spcBef>
                <a:spcAft>
                  <a:spcPct val="15000"/>
                </a:spcAft>
                <a:buChar char="••"/>
              </a:pPr>
              <a:r>
                <a:rPr lang="es-EC" sz="1800" kern="1200" dirty="0"/>
                <a:t>Las Fuerzas Armadas tienen como misión fundamental la defensa de la soberanía y la integridad territorial.</a:t>
              </a:r>
            </a:p>
          </p:txBody>
        </p:sp>
        <p:sp>
          <p:nvSpPr>
            <p:cNvPr id="7" name="Forma libre 6"/>
            <p:cNvSpPr/>
            <p:nvPr/>
          </p:nvSpPr>
          <p:spPr>
            <a:xfrm>
              <a:off x="26097" y="1030317"/>
              <a:ext cx="2099510" cy="2165363"/>
            </a:xfrm>
            <a:custGeom>
              <a:avLst/>
              <a:gdLst>
                <a:gd name="connsiteX0" fmla="*/ 0 w 3420030"/>
                <a:gd name="connsiteY0" fmla="*/ 360901 h 2165363"/>
                <a:gd name="connsiteX1" fmla="*/ 360901 w 3420030"/>
                <a:gd name="connsiteY1" fmla="*/ 0 h 2165363"/>
                <a:gd name="connsiteX2" fmla="*/ 3059129 w 3420030"/>
                <a:gd name="connsiteY2" fmla="*/ 0 h 2165363"/>
                <a:gd name="connsiteX3" fmla="*/ 3420030 w 3420030"/>
                <a:gd name="connsiteY3" fmla="*/ 360901 h 2165363"/>
                <a:gd name="connsiteX4" fmla="*/ 3420030 w 3420030"/>
                <a:gd name="connsiteY4" fmla="*/ 1804462 h 2165363"/>
                <a:gd name="connsiteX5" fmla="*/ 3059129 w 3420030"/>
                <a:gd name="connsiteY5" fmla="*/ 2165363 h 2165363"/>
                <a:gd name="connsiteX6" fmla="*/ 360901 w 3420030"/>
                <a:gd name="connsiteY6" fmla="*/ 2165363 h 2165363"/>
                <a:gd name="connsiteX7" fmla="*/ 0 w 3420030"/>
                <a:gd name="connsiteY7" fmla="*/ 1804462 h 2165363"/>
                <a:gd name="connsiteX8" fmla="*/ 0 w 3420030"/>
                <a:gd name="connsiteY8" fmla="*/ 360901 h 216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0030" h="2165363">
                  <a:moveTo>
                    <a:pt x="0" y="360901"/>
                  </a:moveTo>
                  <a:cubicBezTo>
                    <a:pt x="0" y="161581"/>
                    <a:pt x="161581" y="0"/>
                    <a:pt x="360901" y="0"/>
                  </a:cubicBezTo>
                  <a:lnTo>
                    <a:pt x="3059129" y="0"/>
                  </a:lnTo>
                  <a:cubicBezTo>
                    <a:pt x="3258449" y="0"/>
                    <a:pt x="3420030" y="161581"/>
                    <a:pt x="3420030" y="360901"/>
                  </a:cubicBezTo>
                  <a:lnTo>
                    <a:pt x="3420030" y="1804462"/>
                  </a:lnTo>
                  <a:cubicBezTo>
                    <a:pt x="3420030" y="2003782"/>
                    <a:pt x="3258449" y="2165363"/>
                    <a:pt x="3059129" y="2165363"/>
                  </a:cubicBezTo>
                  <a:lnTo>
                    <a:pt x="360901" y="2165363"/>
                  </a:lnTo>
                  <a:cubicBezTo>
                    <a:pt x="161581" y="2165363"/>
                    <a:pt x="0" y="2003782"/>
                    <a:pt x="0" y="1804462"/>
                  </a:cubicBezTo>
                  <a:lnTo>
                    <a:pt x="0" y="360901"/>
                  </a:lnTo>
                  <a:close/>
                </a:path>
              </a:pathLst>
            </a:custGeom>
            <a:solidFill>
              <a:schemeClr val="accent6">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7144" tIns="151424" rIns="197144" bIns="151424" numCol="1" spcCol="1270" anchor="ctr" anchorCtr="0">
              <a:noAutofit/>
            </a:bodyPr>
            <a:lstStyle/>
            <a:p>
              <a:pPr lvl="0" algn="ctr" defTabSz="1066800">
                <a:lnSpc>
                  <a:spcPct val="90000"/>
                </a:lnSpc>
                <a:spcBef>
                  <a:spcPct val="0"/>
                </a:spcBef>
                <a:spcAft>
                  <a:spcPct val="35000"/>
                </a:spcAft>
              </a:pPr>
              <a:r>
                <a:rPr lang="es-ES" sz="2400" b="1" kern="1200" dirty="0">
                  <a:solidFill>
                    <a:schemeClr val="tx1"/>
                  </a:solidFill>
                </a:rPr>
                <a:t>CONSTITUCIÓN POLÍTICA DE LA REPÚBLICA</a:t>
              </a:r>
            </a:p>
          </p:txBody>
        </p:sp>
      </p:grpSp>
      <p:grpSp>
        <p:nvGrpSpPr>
          <p:cNvPr id="10" name="Grupo 9"/>
          <p:cNvGrpSpPr/>
          <p:nvPr/>
        </p:nvGrpSpPr>
        <p:grpSpPr>
          <a:xfrm>
            <a:off x="1381760" y="3921760"/>
            <a:ext cx="10810240" cy="2915920"/>
            <a:chOff x="30144" y="3353065"/>
            <a:chExt cx="9307829" cy="3411888"/>
          </a:xfrm>
        </p:grpSpPr>
        <p:sp>
          <p:nvSpPr>
            <p:cNvPr id="11" name="Forma libre 10"/>
            <p:cNvSpPr/>
            <p:nvPr/>
          </p:nvSpPr>
          <p:spPr>
            <a:xfrm>
              <a:off x="2357102" y="3353065"/>
              <a:ext cx="6980871" cy="3411888"/>
            </a:xfrm>
            <a:custGeom>
              <a:avLst/>
              <a:gdLst>
                <a:gd name="connsiteX0" fmla="*/ 0 w 5512545"/>
                <a:gd name="connsiteY0" fmla="*/ 384336 h 3074689"/>
                <a:gd name="connsiteX1" fmla="*/ 3975201 w 5512545"/>
                <a:gd name="connsiteY1" fmla="*/ 384336 h 3074689"/>
                <a:gd name="connsiteX2" fmla="*/ 3975201 w 5512545"/>
                <a:gd name="connsiteY2" fmla="*/ 0 h 3074689"/>
                <a:gd name="connsiteX3" fmla="*/ 5512545 w 5512545"/>
                <a:gd name="connsiteY3" fmla="*/ 1537345 h 3074689"/>
                <a:gd name="connsiteX4" fmla="*/ 3975201 w 5512545"/>
                <a:gd name="connsiteY4" fmla="*/ 3074689 h 3074689"/>
                <a:gd name="connsiteX5" fmla="*/ 3975201 w 5512545"/>
                <a:gd name="connsiteY5" fmla="*/ 2690353 h 3074689"/>
                <a:gd name="connsiteX6" fmla="*/ 0 w 5512545"/>
                <a:gd name="connsiteY6" fmla="*/ 2690353 h 3074689"/>
                <a:gd name="connsiteX7" fmla="*/ 0 w 5512545"/>
                <a:gd name="connsiteY7" fmla="*/ 384336 h 307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2545" h="3074689">
                  <a:moveTo>
                    <a:pt x="0" y="384336"/>
                  </a:moveTo>
                  <a:lnTo>
                    <a:pt x="3975201" y="384336"/>
                  </a:lnTo>
                  <a:lnTo>
                    <a:pt x="3975201" y="0"/>
                  </a:lnTo>
                  <a:lnTo>
                    <a:pt x="5512545" y="1537345"/>
                  </a:lnTo>
                  <a:lnTo>
                    <a:pt x="3975201" y="3074689"/>
                  </a:lnTo>
                  <a:lnTo>
                    <a:pt x="3975201" y="2690353"/>
                  </a:lnTo>
                  <a:lnTo>
                    <a:pt x="0" y="2690353"/>
                  </a:lnTo>
                  <a:lnTo>
                    <a:pt x="0" y="384336"/>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60" tIns="394496" rIns="1163168" bIns="394496" numCol="1" spcCol="1270" anchor="t" anchorCtr="0">
              <a:noAutofit/>
            </a:bodyPr>
            <a:lstStyle/>
            <a:p>
              <a:pPr marL="171450" lvl="1" indent="-171450" defTabSz="711200">
                <a:lnSpc>
                  <a:spcPct val="90000"/>
                </a:lnSpc>
                <a:spcBef>
                  <a:spcPct val="0"/>
                </a:spcBef>
                <a:spcAft>
                  <a:spcPct val="15000"/>
                </a:spcAft>
                <a:buChar char="••"/>
              </a:pPr>
              <a:r>
                <a:rPr lang="es-EC" b="1" kern="1200" dirty="0"/>
                <a:t>Artículo 229</a:t>
              </a:r>
              <a:r>
                <a:rPr lang="es-EC" kern="1200" dirty="0"/>
                <a:t>.- Revelación ilegal de base de datos</a:t>
              </a:r>
              <a:endParaRPr lang="es-ES" kern="1200" dirty="0"/>
            </a:p>
            <a:p>
              <a:pPr marL="171450" lvl="1" indent="-171450" defTabSz="711200">
                <a:lnSpc>
                  <a:spcPct val="90000"/>
                </a:lnSpc>
                <a:spcBef>
                  <a:spcPct val="0"/>
                </a:spcBef>
                <a:spcAft>
                  <a:spcPct val="15000"/>
                </a:spcAft>
                <a:buChar char="••"/>
              </a:pPr>
              <a:r>
                <a:rPr lang="es-EC" b="1" kern="1200" dirty="0"/>
                <a:t>Artículo 230</a:t>
              </a:r>
              <a:r>
                <a:rPr lang="es-EC" kern="1200" dirty="0"/>
                <a:t>.- Interceptación ilegal de datos</a:t>
              </a:r>
              <a:endParaRPr lang="es-ES" kern="1200" dirty="0"/>
            </a:p>
            <a:p>
              <a:pPr marL="171450" lvl="1" indent="-171450" defTabSz="711200">
                <a:lnSpc>
                  <a:spcPct val="90000"/>
                </a:lnSpc>
                <a:spcBef>
                  <a:spcPct val="0"/>
                </a:spcBef>
                <a:spcAft>
                  <a:spcPct val="15000"/>
                </a:spcAft>
                <a:buChar char="••"/>
              </a:pPr>
              <a:r>
                <a:rPr lang="es-EC" b="1" kern="1200" dirty="0"/>
                <a:t>Artículo 231</a:t>
              </a:r>
              <a:r>
                <a:rPr lang="es-EC" kern="1200" dirty="0"/>
                <a:t>.- Transferencia electrónica de activo patrimonial</a:t>
              </a:r>
              <a:endParaRPr lang="es-ES" kern="1200" dirty="0"/>
            </a:p>
            <a:p>
              <a:pPr marL="171450" lvl="1" indent="-171450" defTabSz="711200">
                <a:lnSpc>
                  <a:spcPct val="90000"/>
                </a:lnSpc>
                <a:spcBef>
                  <a:spcPct val="0"/>
                </a:spcBef>
                <a:spcAft>
                  <a:spcPct val="15000"/>
                </a:spcAft>
                <a:buChar char="••"/>
              </a:pPr>
              <a:r>
                <a:rPr lang="es-EC" b="1" kern="1200" dirty="0"/>
                <a:t>Artículo 232</a:t>
              </a:r>
              <a:r>
                <a:rPr lang="es-EC" kern="1200" dirty="0"/>
                <a:t>.- Ataque a la integridad de sistemas informáticos</a:t>
              </a:r>
              <a:endParaRPr lang="es-ES" kern="1200" dirty="0"/>
            </a:p>
            <a:p>
              <a:pPr marL="171450" lvl="1" indent="-171450" defTabSz="711200">
                <a:lnSpc>
                  <a:spcPct val="90000"/>
                </a:lnSpc>
                <a:spcBef>
                  <a:spcPct val="0"/>
                </a:spcBef>
                <a:spcAft>
                  <a:spcPct val="15000"/>
                </a:spcAft>
                <a:buChar char="••"/>
              </a:pPr>
              <a:r>
                <a:rPr lang="es-EC" b="1" kern="1200" dirty="0"/>
                <a:t>Artículo 233</a:t>
              </a:r>
              <a:r>
                <a:rPr lang="es-EC" kern="1200" dirty="0"/>
                <a:t>.- Delitos contra la información pública reservada legalmente</a:t>
              </a:r>
              <a:endParaRPr lang="es-ES" kern="1200" dirty="0"/>
            </a:p>
            <a:p>
              <a:pPr marL="171450" lvl="1" indent="-171450" defTabSz="711200">
                <a:lnSpc>
                  <a:spcPct val="90000"/>
                </a:lnSpc>
                <a:spcBef>
                  <a:spcPct val="0"/>
                </a:spcBef>
                <a:spcAft>
                  <a:spcPct val="15000"/>
                </a:spcAft>
                <a:buChar char="••"/>
              </a:pPr>
              <a:r>
                <a:rPr lang="es-EC" b="1" kern="1200" dirty="0"/>
                <a:t>Articulo 234</a:t>
              </a:r>
              <a:r>
                <a:rPr lang="es-EC" kern="1200" dirty="0"/>
                <a:t>.- Acceso no consentido a un sistema informático, telemático o de telecomunicaciones</a:t>
              </a:r>
              <a:endParaRPr lang="es-ES" kern="1200" dirty="0"/>
            </a:p>
          </p:txBody>
        </p:sp>
        <p:sp>
          <p:nvSpPr>
            <p:cNvPr id="12" name="Forma libre 11"/>
            <p:cNvSpPr/>
            <p:nvPr/>
          </p:nvSpPr>
          <p:spPr>
            <a:xfrm>
              <a:off x="30144" y="3932858"/>
              <a:ext cx="2012029" cy="2423067"/>
            </a:xfrm>
            <a:custGeom>
              <a:avLst/>
              <a:gdLst>
                <a:gd name="connsiteX0" fmla="*/ 0 w 3369022"/>
                <a:gd name="connsiteY0" fmla="*/ 403853 h 2423067"/>
                <a:gd name="connsiteX1" fmla="*/ 403853 w 3369022"/>
                <a:gd name="connsiteY1" fmla="*/ 0 h 2423067"/>
                <a:gd name="connsiteX2" fmla="*/ 2965169 w 3369022"/>
                <a:gd name="connsiteY2" fmla="*/ 0 h 2423067"/>
                <a:gd name="connsiteX3" fmla="*/ 3369022 w 3369022"/>
                <a:gd name="connsiteY3" fmla="*/ 403853 h 2423067"/>
                <a:gd name="connsiteX4" fmla="*/ 3369022 w 3369022"/>
                <a:gd name="connsiteY4" fmla="*/ 2019214 h 2423067"/>
                <a:gd name="connsiteX5" fmla="*/ 2965169 w 3369022"/>
                <a:gd name="connsiteY5" fmla="*/ 2423067 h 2423067"/>
                <a:gd name="connsiteX6" fmla="*/ 403853 w 3369022"/>
                <a:gd name="connsiteY6" fmla="*/ 2423067 h 2423067"/>
                <a:gd name="connsiteX7" fmla="*/ 0 w 3369022"/>
                <a:gd name="connsiteY7" fmla="*/ 2019214 h 2423067"/>
                <a:gd name="connsiteX8" fmla="*/ 0 w 3369022"/>
                <a:gd name="connsiteY8" fmla="*/ 403853 h 242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9022" h="2423067">
                  <a:moveTo>
                    <a:pt x="0" y="403853"/>
                  </a:moveTo>
                  <a:cubicBezTo>
                    <a:pt x="0" y="180811"/>
                    <a:pt x="180811" y="0"/>
                    <a:pt x="403853" y="0"/>
                  </a:cubicBezTo>
                  <a:lnTo>
                    <a:pt x="2965169" y="0"/>
                  </a:lnTo>
                  <a:cubicBezTo>
                    <a:pt x="3188211" y="0"/>
                    <a:pt x="3369022" y="180811"/>
                    <a:pt x="3369022" y="403853"/>
                  </a:cubicBezTo>
                  <a:lnTo>
                    <a:pt x="3369022" y="2019214"/>
                  </a:lnTo>
                  <a:cubicBezTo>
                    <a:pt x="3369022" y="2242256"/>
                    <a:pt x="3188211" y="2423067"/>
                    <a:pt x="2965169" y="2423067"/>
                  </a:cubicBezTo>
                  <a:lnTo>
                    <a:pt x="403853" y="2423067"/>
                  </a:lnTo>
                  <a:cubicBezTo>
                    <a:pt x="180811" y="2423067"/>
                    <a:pt x="0" y="2242256"/>
                    <a:pt x="0" y="2019214"/>
                  </a:cubicBezTo>
                  <a:lnTo>
                    <a:pt x="0" y="403853"/>
                  </a:lnTo>
                  <a:close/>
                </a:path>
              </a:pathLst>
            </a:custGeom>
            <a:solidFill>
              <a:schemeClr val="accent6">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724" tIns="164004" rIns="209724" bIns="16400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2400" b="1" kern="1200" dirty="0">
                  <a:solidFill>
                    <a:schemeClr val="tx1"/>
                  </a:solidFill>
                </a:rPr>
                <a:t>CÓDIGO ORGÁNICO INTEGRAL PENAL</a:t>
              </a:r>
            </a:p>
          </p:txBody>
        </p:sp>
      </p:grpSp>
    </p:spTree>
    <p:extLst>
      <p:ext uri="{BB962C8B-B14F-4D97-AF65-F5344CB8AC3E}">
        <p14:creationId xmlns:p14="http://schemas.microsoft.com/office/powerpoint/2010/main" val="1751680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rma libre 14"/>
          <p:cNvSpPr/>
          <p:nvPr/>
        </p:nvSpPr>
        <p:spPr>
          <a:xfrm>
            <a:off x="1295780" y="4000712"/>
            <a:ext cx="2422781" cy="2070839"/>
          </a:xfrm>
          <a:custGeom>
            <a:avLst/>
            <a:gdLst>
              <a:gd name="connsiteX0" fmla="*/ 0 w 3369022"/>
              <a:gd name="connsiteY0" fmla="*/ 403853 h 2423067"/>
              <a:gd name="connsiteX1" fmla="*/ 403853 w 3369022"/>
              <a:gd name="connsiteY1" fmla="*/ 0 h 2423067"/>
              <a:gd name="connsiteX2" fmla="*/ 2965169 w 3369022"/>
              <a:gd name="connsiteY2" fmla="*/ 0 h 2423067"/>
              <a:gd name="connsiteX3" fmla="*/ 3369022 w 3369022"/>
              <a:gd name="connsiteY3" fmla="*/ 403853 h 2423067"/>
              <a:gd name="connsiteX4" fmla="*/ 3369022 w 3369022"/>
              <a:gd name="connsiteY4" fmla="*/ 2019214 h 2423067"/>
              <a:gd name="connsiteX5" fmla="*/ 2965169 w 3369022"/>
              <a:gd name="connsiteY5" fmla="*/ 2423067 h 2423067"/>
              <a:gd name="connsiteX6" fmla="*/ 403853 w 3369022"/>
              <a:gd name="connsiteY6" fmla="*/ 2423067 h 2423067"/>
              <a:gd name="connsiteX7" fmla="*/ 0 w 3369022"/>
              <a:gd name="connsiteY7" fmla="*/ 2019214 h 2423067"/>
              <a:gd name="connsiteX8" fmla="*/ 0 w 3369022"/>
              <a:gd name="connsiteY8" fmla="*/ 403853 h 242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9022" h="2423067">
                <a:moveTo>
                  <a:pt x="0" y="403853"/>
                </a:moveTo>
                <a:cubicBezTo>
                  <a:pt x="0" y="180811"/>
                  <a:pt x="180811" y="0"/>
                  <a:pt x="403853" y="0"/>
                </a:cubicBezTo>
                <a:lnTo>
                  <a:pt x="2965169" y="0"/>
                </a:lnTo>
                <a:cubicBezTo>
                  <a:pt x="3188211" y="0"/>
                  <a:pt x="3369022" y="180811"/>
                  <a:pt x="3369022" y="403853"/>
                </a:cubicBezTo>
                <a:lnTo>
                  <a:pt x="3369022" y="2019214"/>
                </a:lnTo>
                <a:cubicBezTo>
                  <a:pt x="3369022" y="2242256"/>
                  <a:pt x="3188211" y="2423067"/>
                  <a:pt x="2965169" y="2423067"/>
                </a:cubicBezTo>
                <a:lnTo>
                  <a:pt x="403853" y="2423067"/>
                </a:lnTo>
                <a:cubicBezTo>
                  <a:pt x="180811" y="2423067"/>
                  <a:pt x="0" y="2242256"/>
                  <a:pt x="0" y="2019214"/>
                </a:cubicBezTo>
                <a:lnTo>
                  <a:pt x="0" y="403853"/>
                </a:lnTo>
                <a:close/>
              </a:path>
            </a:pathLst>
          </a:custGeom>
          <a:solidFill>
            <a:schemeClr val="accent6">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724" tIns="164004" rIns="209724" bIns="16400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2400" b="1" dirty="0">
                <a:solidFill>
                  <a:schemeClr val="tx1"/>
                </a:solidFill>
              </a:rPr>
              <a:t>POLÍTICA DE LA DEFENSA NACIONAL</a:t>
            </a:r>
            <a:endParaRPr lang="es-ES" sz="2400" b="1" kern="1200" dirty="0">
              <a:solidFill>
                <a:schemeClr val="tx1"/>
              </a:solidFill>
            </a:endParaRPr>
          </a:p>
        </p:txBody>
      </p:sp>
      <p:sp>
        <p:nvSpPr>
          <p:cNvPr id="16" name="Forma libre 15"/>
          <p:cNvSpPr/>
          <p:nvPr/>
        </p:nvSpPr>
        <p:spPr>
          <a:xfrm>
            <a:off x="4003040" y="3858472"/>
            <a:ext cx="8107680" cy="2420408"/>
          </a:xfrm>
          <a:custGeom>
            <a:avLst/>
            <a:gdLst>
              <a:gd name="connsiteX0" fmla="*/ 0 w 5512545"/>
              <a:gd name="connsiteY0" fmla="*/ 384336 h 3074689"/>
              <a:gd name="connsiteX1" fmla="*/ 3975201 w 5512545"/>
              <a:gd name="connsiteY1" fmla="*/ 384336 h 3074689"/>
              <a:gd name="connsiteX2" fmla="*/ 3975201 w 5512545"/>
              <a:gd name="connsiteY2" fmla="*/ 0 h 3074689"/>
              <a:gd name="connsiteX3" fmla="*/ 5512545 w 5512545"/>
              <a:gd name="connsiteY3" fmla="*/ 1537345 h 3074689"/>
              <a:gd name="connsiteX4" fmla="*/ 3975201 w 5512545"/>
              <a:gd name="connsiteY4" fmla="*/ 3074689 h 3074689"/>
              <a:gd name="connsiteX5" fmla="*/ 3975201 w 5512545"/>
              <a:gd name="connsiteY5" fmla="*/ 2690353 h 3074689"/>
              <a:gd name="connsiteX6" fmla="*/ 0 w 5512545"/>
              <a:gd name="connsiteY6" fmla="*/ 2690353 h 3074689"/>
              <a:gd name="connsiteX7" fmla="*/ 0 w 5512545"/>
              <a:gd name="connsiteY7" fmla="*/ 384336 h 307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2545" h="3074689">
                <a:moveTo>
                  <a:pt x="0" y="384336"/>
                </a:moveTo>
                <a:lnTo>
                  <a:pt x="3975201" y="384336"/>
                </a:lnTo>
                <a:lnTo>
                  <a:pt x="3975201" y="0"/>
                </a:lnTo>
                <a:lnTo>
                  <a:pt x="5512545" y="1537345"/>
                </a:lnTo>
                <a:lnTo>
                  <a:pt x="3975201" y="3074689"/>
                </a:lnTo>
                <a:lnTo>
                  <a:pt x="3975201" y="2690353"/>
                </a:lnTo>
                <a:lnTo>
                  <a:pt x="0" y="2690353"/>
                </a:lnTo>
                <a:lnTo>
                  <a:pt x="0" y="384336"/>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60" tIns="394496" rIns="1163168" bIns="394496" numCol="1" spcCol="1270" anchor="t" anchorCtr="0">
            <a:noAutofit/>
          </a:bodyPr>
          <a:lstStyle/>
          <a:p>
            <a:pPr marL="171450" lvl="1" indent="-171450" defTabSz="711200">
              <a:lnSpc>
                <a:spcPct val="90000"/>
              </a:lnSpc>
              <a:spcBef>
                <a:spcPct val="0"/>
              </a:spcBef>
              <a:spcAft>
                <a:spcPct val="15000"/>
              </a:spcAft>
              <a:buChar char="••"/>
            </a:pPr>
            <a:r>
              <a:rPr lang="es-EC" sz="2000" dirty="0"/>
              <a:t>Contempla a las Fuerzas Armadas como órgano planificador y </a:t>
            </a:r>
          </a:p>
          <a:p>
            <a:pPr marL="0" lvl="1" defTabSz="711200">
              <a:lnSpc>
                <a:spcPct val="90000"/>
              </a:lnSpc>
              <a:spcBef>
                <a:spcPct val="0"/>
              </a:spcBef>
              <a:spcAft>
                <a:spcPct val="15000"/>
              </a:spcAft>
            </a:pPr>
            <a:r>
              <a:rPr lang="es-EC" sz="2000" dirty="0"/>
              <a:t>ejecutor de operaciones militares en cumplimiento de su misión fundamental establecida en la Constitución, como es la defensa de la soberanía e integridad territorial en el espacio continental, insular, aéreo, marítimo, ulterior y ciberespacio.</a:t>
            </a:r>
            <a:endParaRPr lang="es-ES" sz="2000" kern="1200" dirty="0"/>
          </a:p>
        </p:txBody>
      </p:sp>
      <p:sp>
        <p:nvSpPr>
          <p:cNvPr id="17" name="Forma libre 16"/>
          <p:cNvSpPr/>
          <p:nvPr/>
        </p:nvSpPr>
        <p:spPr>
          <a:xfrm>
            <a:off x="3896738" y="481222"/>
            <a:ext cx="8213982" cy="2993498"/>
          </a:xfrm>
          <a:custGeom>
            <a:avLst/>
            <a:gdLst>
              <a:gd name="connsiteX0" fmla="*/ 0 w 5512545"/>
              <a:gd name="connsiteY0" fmla="*/ 384336 h 3074689"/>
              <a:gd name="connsiteX1" fmla="*/ 3975201 w 5512545"/>
              <a:gd name="connsiteY1" fmla="*/ 384336 h 3074689"/>
              <a:gd name="connsiteX2" fmla="*/ 3975201 w 5512545"/>
              <a:gd name="connsiteY2" fmla="*/ 0 h 3074689"/>
              <a:gd name="connsiteX3" fmla="*/ 5512545 w 5512545"/>
              <a:gd name="connsiteY3" fmla="*/ 1537345 h 3074689"/>
              <a:gd name="connsiteX4" fmla="*/ 3975201 w 5512545"/>
              <a:gd name="connsiteY4" fmla="*/ 3074689 h 3074689"/>
              <a:gd name="connsiteX5" fmla="*/ 3975201 w 5512545"/>
              <a:gd name="connsiteY5" fmla="*/ 2690353 h 3074689"/>
              <a:gd name="connsiteX6" fmla="*/ 0 w 5512545"/>
              <a:gd name="connsiteY6" fmla="*/ 2690353 h 3074689"/>
              <a:gd name="connsiteX7" fmla="*/ 0 w 5512545"/>
              <a:gd name="connsiteY7" fmla="*/ 384336 h 307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2545" h="3074689">
                <a:moveTo>
                  <a:pt x="0" y="384336"/>
                </a:moveTo>
                <a:lnTo>
                  <a:pt x="3975201" y="384336"/>
                </a:lnTo>
                <a:lnTo>
                  <a:pt x="3975201" y="0"/>
                </a:lnTo>
                <a:lnTo>
                  <a:pt x="5512545" y="1537345"/>
                </a:lnTo>
                <a:lnTo>
                  <a:pt x="3975201" y="3074689"/>
                </a:lnTo>
                <a:lnTo>
                  <a:pt x="3975201" y="2690353"/>
                </a:lnTo>
                <a:lnTo>
                  <a:pt x="0" y="2690353"/>
                </a:lnTo>
                <a:lnTo>
                  <a:pt x="0" y="384336"/>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60" tIns="394496" rIns="1163168" bIns="394496" numCol="1" spcCol="1270" anchor="t" anchorCtr="0">
            <a:noAutofit/>
          </a:bodyPr>
          <a:lstStyle/>
          <a:p>
            <a:pPr marL="171450" lvl="1" indent="-171450" defTabSz="711200">
              <a:lnSpc>
                <a:spcPct val="90000"/>
              </a:lnSpc>
              <a:spcBef>
                <a:spcPct val="0"/>
              </a:spcBef>
              <a:spcAft>
                <a:spcPct val="15000"/>
              </a:spcAft>
              <a:buChar char="••"/>
            </a:pPr>
            <a:r>
              <a:rPr lang="es-ES" sz="2000" b="1" dirty="0"/>
              <a:t>Art. 2 .- </a:t>
            </a:r>
            <a:r>
              <a:rPr lang="es-ES" sz="2000" dirty="0"/>
              <a:t>… en el ámbito de la seguridad del Estado, prevé la protección, control de los riesgos tecnológicos y científicos, la tecnología e industria militar.</a:t>
            </a:r>
          </a:p>
          <a:p>
            <a:pPr marL="171450" lvl="1" indent="-171450" defTabSz="711200">
              <a:lnSpc>
                <a:spcPct val="90000"/>
              </a:lnSpc>
              <a:spcBef>
                <a:spcPct val="0"/>
              </a:spcBef>
              <a:spcAft>
                <a:spcPct val="15000"/>
              </a:spcAft>
              <a:buChar char="••"/>
            </a:pPr>
            <a:r>
              <a:rPr lang="es-ES" sz="2000" b="1" dirty="0"/>
              <a:t>Art. 43.- </a:t>
            </a:r>
            <a:r>
              <a:rPr lang="es-ES" sz="2000" dirty="0"/>
              <a:t>… ante circunstancias de inseguridad crítica que pongan en peligro o grave riesgo la gestión de las empresas públicas y privadas responsables de la gestión de los sectores estratégicos, el Ministerio de Defensa Nacional dispondrá a Fuerzas Armadas la protección de las mismas.</a:t>
            </a:r>
          </a:p>
          <a:p>
            <a:pPr marL="171450" lvl="1" indent="-171450" defTabSz="711200">
              <a:lnSpc>
                <a:spcPct val="90000"/>
              </a:lnSpc>
              <a:spcBef>
                <a:spcPct val="0"/>
              </a:spcBef>
              <a:spcAft>
                <a:spcPct val="15000"/>
              </a:spcAft>
              <a:buChar char="••"/>
            </a:pPr>
            <a:endParaRPr lang="es-ES" dirty="0"/>
          </a:p>
          <a:p>
            <a:pPr marL="171450" lvl="1" indent="-171450" defTabSz="711200">
              <a:lnSpc>
                <a:spcPct val="90000"/>
              </a:lnSpc>
              <a:spcBef>
                <a:spcPct val="0"/>
              </a:spcBef>
              <a:spcAft>
                <a:spcPct val="15000"/>
              </a:spcAft>
              <a:buChar char="••"/>
            </a:pPr>
            <a:endParaRPr lang="es-ES" sz="1600" kern="1200" dirty="0"/>
          </a:p>
        </p:txBody>
      </p:sp>
      <p:sp>
        <p:nvSpPr>
          <p:cNvPr id="18" name="Forma libre 17"/>
          <p:cNvSpPr/>
          <p:nvPr/>
        </p:nvSpPr>
        <p:spPr>
          <a:xfrm>
            <a:off x="1295780" y="962871"/>
            <a:ext cx="2438400" cy="2070839"/>
          </a:xfrm>
          <a:custGeom>
            <a:avLst/>
            <a:gdLst>
              <a:gd name="connsiteX0" fmla="*/ 0 w 3369022"/>
              <a:gd name="connsiteY0" fmla="*/ 403853 h 2423067"/>
              <a:gd name="connsiteX1" fmla="*/ 403853 w 3369022"/>
              <a:gd name="connsiteY1" fmla="*/ 0 h 2423067"/>
              <a:gd name="connsiteX2" fmla="*/ 2965169 w 3369022"/>
              <a:gd name="connsiteY2" fmla="*/ 0 h 2423067"/>
              <a:gd name="connsiteX3" fmla="*/ 3369022 w 3369022"/>
              <a:gd name="connsiteY3" fmla="*/ 403853 h 2423067"/>
              <a:gd name="connsiteX4" fmla="*/ 3369022 w 3369022"/>
              <a:gd name="connsiteY4" fmla="*/ 2019214 h 2423067"/>
              <a:gd name="connsiteX5" fmla="*/ 2965169 w 3369022"/>
              <a:gd name="connsiteY5" fmla="*/ 2423067 h 2423067"/>
              <a:gd name="connsiteX6" fmla="*/ 403853 w 3369022"/>
              <a:gd name="connsiteY6" fmla="*/ 2423067 h 2423067"/>
              <a:gd name="connsiteX7" fmla="*/ 0 w 3369022"/>
              <a:gd name="connsiteY7" fmla="*/ 2019214 h 2423067"/>
              <a:gd name="connsiteX8" fmla="*/ 0 w 3369022"/>
              <a:gd name="connsiteY8" fmla="*/ 403853 h 242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9022" h="2423067">
                <a:moveTo>
                  <a:pt x="0" y="403853"/>
                </a:moveTo>
                <a:cubicBezTo>
                  <a:pt x="0" y="180811"/>
                  <a:pt x="180811" y="0"/>
                  <a:pt x="403853" y="0"/>
                </a:cubicBezTo>
                <a:lnTo>
                  <a:pt x="2965169" y="0"/>
                </a:lnTo>
                <a:cubicBezTo>
                  <a:pt x="3188211" y="0"/>
                  <a:pt x="3369022" y="180811"/>
                  <a:pt x="3369022" y="403853"/>
                </a:cubicBezTo>
                <a:lnTo>
                  <a:pt x="3369022" y="2019214"/>
                </a:lnTo>
                <a:cubicBezTo>
                  <a:pt x="3369022" y="2242256"/>
                  <a:pt x="3188211" y="2423067"/>
                  <a:pt x="2965169" y="2423067"/>
                </a:cubicBezTo>
                <a:lnTo>
                  <a:pt x="403853" y="2423067"/>
                </a:lnTo>
                <a:cubicBezTo>
                  <a:pt x="180811" y="2423067"/>
                  <a:pt x="0" y="2242256"/>
                  <a:pt x="0" y="2019214"/>
                </a:cubicBezTo>
                <a:lnTo>
                  <a:pt x="0" y="403853"/>
                </a:lnTo>
                <a:close/>
              </a:path>
            </a:pathLst>
          </a:custGeom>
          <a:solidFill>
            <a:schemeClr val="accent6">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724" tIns="164004" rIns="209724" bIns="16400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2400" b="1" dirty="0">
                <a:solidFill>
                  <a:schemeClr val="tx1"/>
                </a:solidFill>
              </a:rPr>
              <a:t>LEY ORGÁNICA DE SEGURIDAD PÚBLICA Y DEL ESTADO</a:t>
            </a:r>
            <a:endParaRPr lang="es-ES" sz="2400" b="1" kern="1200" dirty="0">
              <a:solidFill>
                <a:schemeClr val="tx1"/>
              </a:solidFill>
            </a:endParaRPr>
          </a:p>
        </p:txBody>
      </p:sp>
    </p:spTree>
    <p:extLst>
      <p:ext uri="{BB962C8B-B14F-4D97-AF65-F5344CB8AC3E}">
        <p14:creationId xmlns:p14="http://schemas.microsoft.com/office/powerpoint/2010/main" val="1120471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p:cNvGrpSpPr/>
          <p:nvPr/>
        </p:nvGrpSpPr>
        <p:grpSpPr>
          <a:xfrm>
            <a:off x="1381760" y="513737"/>
            <a:ext cx="10464800" cy="2074636"/>
            <a:chOff x="26097" y="768170"/>
            <a:chExt cx="9010398" cy="2427510"/>
          </a:xfrm>
        </p:grpSpPr>
        <p:sp>
          <p:nvSpPr>
            <p:cNvPr id="15" name="Forma libre 14"/>
            <p:cNvSpPr/>
            <p:nvPr/>
          </p:nvSpPr>
          <p:spPr>
            <a:xfrm>
              <a:off x="2265574" y="768170"/>
              <a:ext cx="6770921" cy="2427509"/>
            </a:xfrm>
            <a:custGeom>
              <a:avLst/>
              <a:gdLst>
                <a:gd name="connsiteX0" fmla="*/ 0 w 4941996"/>
                <a:gd name="connsiteY0" fmla="*/ 303630 h 2429038"/>
                <a:gd name="connsiteX1" fmla="*/ 3727477 w 4941996"/>
                <a:gd name="connsiteY1" fmla="*/ 303630 h 2429038"/>
                <a:gd name="connsiteX2" fmla="*/ 3727477 w 4941996"/>
                <a:gd name="connsiteY2" fmla="*/ 0 h 2429038"/>
                <a:gd name="connsiteX3" fmla="*/ 4941996 w 4941996"/>
                <a:gd name="connsiteY3" fmla="*/ 1214519 h 2429038"/>
                <a:gd name="connsiteX4" fmla="*/ 3727477 w 4941996"/>
                <a:gd name="connsiteY4" fmla="*/ 2429038 h 2429038"/>
                <a:gd name="connsiteX5" fmla="*/ 3727477 w 4941996"/>
                <a:gd name="connsiteY5" fmla="*/ 2125408 h 2429038"/>
                <a:gd name="connsiteX6" fmla="*/ 0 w 4941996"/>
                <a:gd name="connsiteY6" fmla="*/ 2125408 h 2429038"/>
                <a:gd name="connsiteX7" fmla="*/ 0 w 4941996"/>
                <a:gd name="connsiteY7" fmla="*/ 303630 h 242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1996" h="2429038">
                  <a:moveTo>
                    <a:pt x="0" y="303630"/>
                  </a:moveTo>
                  <a:lnTo>
                    <a:pt x="3727477" y="303630"/>
                  </a:lnTo>
                  <a:lnTo>
                    <a:pt x="3727477" y="0"/>
                  </a:lnTo>
                  <a:lnTo>
                    <a:pt x="4941996" y="1214519"/>
                  </a:lnTo>
                  <a:lnTo>
                    <a:pt x="3727477" y="2429038"/>
                  </a:lnTo>
                  <a:lnTo>
                    <a:pt x="3727477" y="2125408"/>
                  </a:lnTo>
                  <a:lnTo>
                    <a:pt x="0" y="2125408"/>
                  </a:lnTo>
                  <a:lnTo>
                    <a:pt x="0" y="303630"/>
                  </a:ln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 tIns="315060" rIns="922319" bIns="315060" numCol="1" spcCol="1270" anchor="t" anchorCtr="0">
              <a:noAutofit/>
            </a:bodyPr>
            <a:lstStyle/>
            <a:p>
              <a:pPr marL="0" lvl="1" defTabSz="800100">
                <a:lnSpc>
                  <a:spcPct val="90000"/>
                </a:lnSpc>
                <a:spcBef>
                  <a:spcPct val="0"/>
                </a:spcBef>
                <a:spcAft>
                  <a:spcPct val="15000"/>
                </a:spcAft>
              </a:pPr>
              <a:endParaRPr lang="es-EC" sz="2400" b="1" kern="1200" dirty="0"/>
            </a:p>
            <a:p>
              <a:pPr marL="0" lvl="1" defTabSz="800100">
                <a:lnSpc>
                  <a:spcPct val="90000"/>
                </a:lnSpc>
                <a:spcBef>
                  <a:spcPct val="0"/>
                </a:spcBef>
                <a:spcAft>
                  <a:spcPct val="15000"/>
                </a:spcAft>
              </a:pPr>
              <a:r>
                <a:rPr lang="es-EC" sz="2400" b="1" kern="1200" dirty="0"/>
                <a:t>PROTEGER LA INFORMACIÓN ESTRATÉGICA DEL ESTADO, EN MATERIA DE DEFENSA</a:t>
              </a:r>
              <a:endParaRPr lang="es-EC" sz="2400" kern="1200" dirty="0"/>
            </a:p>
          </p:txBody>
        </p:sp>
        <p:sp>
          <p:nvSpPr>
            <p:cNvPr id="16" name="Forma libre 15"/>
            <p:cNvSpPr/>
            <p:nvPr/>
          </p:nvSpPr>
          <p:spPr>
            <a:xfrm>
              <a:off x="26097" y="1030317"/>
              <a:ext cx="2099510" cy="2165363"/>
            </a:xfrm>
            <a:custGeom>
              <a:avLst/>
              <a:gdLst>
                <a:gd name="connsiteX0" fmla="*/ 0 w 3420030"/>
                <a:gd name="connsiteY0" fmla="*/ 360901 h 2165363"/>
                <a:gd name="connsiteX1" fmla="*/ 360901 w 3420030"/>
                <a:gd name="connsiteY1" fmla="*/ 0 h 2165363"/>
                <a:gd name="connsiteX2" fmla="*/ 3059129 w 3420030"/>
                <a:gd name="connsiteY2" fmla="*/ 0 h 2165363"/>
                <a:gd name="connsiteX3" fmla="*/ 3420030 w 3420030"/>
                <a:gd name="connsiteY3" fmla="*/ 360901 h 2165363"/>
                <a:gd name="connsiteX4" fmla="*/ 3420030 w 3420030"/>
                <a:gd name="connsiteY4" fmla="*/ 1804462 h 2165363"/>
                <a:gd name="connsiteX5" fmla="*/ 3059129 w 3420030"/>
                <a:gd name="connsiteY5" fmla="*/ 2165363 h 2165363"/>
                <a:gd name="connsiteX6" fmla="*/ 360901 w 3420030"/>
                <a:gd name="connsiteY6" fmla="*/ 2165363 h 2165363"/>
                <a:gd name="connsiteX7" fmla="*/ 0 w 3420030"/>
                <a:gd name="connsiteY7" fmla="*/ 1804462 h 2165363"/>
                <a:gd name="connsiteX8" fmla="*/ 0 w 3420030"/>
                <a:gd name="connsiteY8" fmla="*/ 360901 h 216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0030" h="2165363">
                  <a:moveTo>
                    <a:pt x="0" y="360901"/>
                  </a:moveTo>
                  <a:cubicBezTo>
                    <a:pt x="0" y="161581"/>
                    <a:pt x="161581" y="0"/>
                    <a:pt x="360901" y="0"/>
                  </a:cubicBezTo>
                  <a:lnTo>
                    <a:pt x="3059129" y="0"/>
                  </a:lnTo>
                  <a:cubicBezTo>
                    <a:pt x="3258449" y="0"/>
                    <a:pt x="3420030" y="161581"/>
                    <a:pt x="3420030" y="360901"/>
                  </a:cubicBezTo>
                  <a:lnTo>
                    <a:pt x="3420030" y="1804462"/>
                  </a:lnTo>
                  <a:cubicBezTo>
                    <a:pt x="3420030" y="2003782"/>
                    <a:pt x="3258449" y="2165363"/>
                    <a:pt x="3059129" y="2165363"/>
                  </a:cubicBezTo>
                  <a:lnTo>
                    <a:pt x="360901" y="2165363"/>
                  </a:lnTo>
                  <a:cubicBezTo>
                    <a:pt x="161581" y="2165363"/>
                    <a:pt x="0" y="2003782"/>
                    <a:pt x="0" y="1804462"/>
                  </a:cubicBezTo>
                  <a:lnTo>
                    <a:pt x="0" y="360901"/>
                  </a:lnTo>
                  <a:close/>
                </a:path>
              </a:pathLst>
            </a:custGeom>
            <a:solidFill>
              <a:schemeClr val="accent6">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7144" tIns="151424" rIns="197144" bIns="151424" numCol="1" spcCol="1270" anchor="ctr" anchorCtr="0">
              <a:noAutofit/>
            </a:bodyPr>
            <a:lstStyle/>
            <a:p>
              <a:pPr lvl="0" algn="ctr" defTabSz="1066800">
                <a:lnSpc>
                  <a:spcPct val="90000"/>
                </a:lnSpc>
                <a:spcBef>
                  <a:spcPct val="0"/>
                </a:spcBef>
                <a:spcAft>
                  <a:spcPct val="35000"/>
                </a:spcAft>
              </a:pPr>
              <a:r>
                <a:rPr lang="es-ES" sz="2400" b="1" dirty="0">
                  <a:solidFill>
                    <a:schemeClr val="tx1"/>
                  </a:solidFill>
                </a:rPr>
                <a:t>POLÍTICA 4 DE LA DEFENSA</a:t>
              </a:r>
              <a:endParaRPr lang="es-ES" sz="2400" b="1" kern="1200" dirty="0">
                <a:solidFill>
                  <a:schemeClr val="tx1"/>
                </a:solidFill>
              </a:endParaRPr>
            </a:p>
          </p:txBody>
        </p:sp>
      </p:grpSp>
      <p:grpSp>
        <p:nvGrpSpPr>
          <p:cNvPr id="17" name="Grupo 16"/>
          <p:cNvGrpSpPr/>
          <p:nvPr/>
        </p:nvGrpSpPr>
        <p:grpSpPr>
          <a:xfrm>
            <a:off x="1381760" y="2977581"/>
            <a:ext cx="10464800" cy="3406028"/>
            <a:chOff x="26097" y="120319"/>
            <a:chExt cx="9010398" cy="3985358"/>
          </a:xfrm>
        </p:grpSpPr>
        <p:sp>
          <p:nvSpPr>
            <p:cNvPr id="18" name="Forma libre 17"/>
            <p:cNvSpPr/>
            <p:nvPr/>
          </p:nvSpPr>
          <p:spPr>
            <a:xfrm>
              <a:off x="2265574" y="120319"/>
              <a:ext cx="6770921" cy="3985358"/>
            </a:xfrm>
            <a:custGeom>
              <a:avLst/>
              <a:gdLst>
                <a:gd name="connsiteX0" fmla="*/ 0 w 4941996"/>
                <a:gd name="connsiteY0" fmla="*/ 303630 h 2429038"/>
                <a:gd name="connsiteX1" fmla="*/ 3727477 w 4941996"/>
                <a:gd name="connsiteY1" fmla="*/ 303630 h 2429038"/>
                <a:gd name="connsiteX2" fmla="*/ 3727477 w 4941996"/>
                <a:gd name="connsiteY2" fmla="*/ 0 h 2429038"/>
                <a:gd name="connsiteX3" fmla="*/ 4941996 w 4941996"/>
                <a:gd name="connsiteY3" fmla="*/ 1214519 h 2429038"/>
                <a:gd name="connsiteX4" fmla="*/ 3727477 w 4941996"/>
                <a:gd name="connsiteY4" fmla="*/ 2429038 h 2429038"/>
                <a:gd name="connsiteX5" fmla="*/ 3727477 w 4941996"/>
                <a:gd name="connsiteY5" fmla="*/ 2125408 h 2429038"/>
                <a:gd name="connsiteX6" fmla="*/ 0 w 4941996"/>
                <a:gd name="connsiteY6" fmla="*/ 2125408 h 2429038"/>
                <a:gd name="connsiteX7" fmla="*/ 0 w 4941996"/>
                <a:gd name="connsiteY7" fmla="*/ 303630 h 242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1996" h="2429038">
                  <a:moveTo>
                    <a:pt x="0" y="303630"/>
                  </a:moveTo>
                  <a:lnTo>
                    <a:pt x="3727477" y="303630"/>
                  </a:lnTo>
                  <a:lnTo>
                    <a:pt x="3727477" y="0"/>
                  </a:lnTo>
                  <a:lnTo>
                    <a:pt x="4941996" y="1214519"/>
                  </a:lnTo>
                  <a:lnTo>
                    <a:pt x="3727477" y="2429038"/>
                  </a:lnTo>
                  <a:lnTo>
                    <a:pt x="3727477" y="2125408"/>
                  </a:lnTo>
                  <a:lnTo>
                    <a:pt x="0" y="2125408"/>
                  </a:lnTo>
                  <a:lnTo>
                    <a:pt x="0" y="303630"/>
                  </a:ln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 tIns="315060" rIns="922319" bIns="315060" numCol="1" spcCol="1270" anchor="t" anchorCtr="0">
              <a:noAutofit/>
            </a:bodyPr>
            <a:lstStyle/>
            <a:p>
              <a:pPr marL="0" lvl="1" defTabSz="800100">
                <a:lnSpc>
                  <a:spcPct val="90000"/>
                </a:lnSpc>
                <a:spcBef>
                  <a:spcPct val="0"/>
                </a:spcBef>
                <a:spcAft>
                  <a:spcPct val="15000"/>
                </a:spcAft>
              </a:pPr>
              <a:endParaRPr lang="es-EC" sz="2400" b="1" kern="1200" dirty="0"/>
            </a:p>
            <a:p>
              <a:pPr lvl="1" indent="-457200" defTabSz="800100">
                <a:lnSpc>
                  <a:spcPct val="90000"/>
                </a:lnSpc>
                <a:spcBef>
                  <a:spcPct val="0"/>
                </a:spcBef>
                <a:spcAft>
                  <a:spcPct val="15000"/>
                </a:spcAft>
                <a:buFont typeface="+mj-lt"/>
                <a:buAutoNum type="arabicPeriod"/>
              </a:pPr>
              <a:r>
                <a:rPr lang="es-EC" sz="2400" kern="1200" dirty="0"/>
                <a:t>Proteger la </a:t>
              </a:r>
              <a:r>
                <a:rPr lang="es-ES" sz="2400" dirty="0"/>
                <a:t>la infraestructura, redes estratégicas e información electrónica, en el ámbito de la Defensa.</a:t>
              </a:r>
            </a:p>
            <a:p>
              <a:pPr lvl="1" indent="-457200" defTabSz="800100">
                <a:lnSpc>
                  <a:spcPct val="90000"/>
                </a:lnSpc>
                <a:spcBef>
                  <a:spcPct val="0"/>
                </a:spcBef>
                <a:spcAft>
                  <a:spcPct val="15000"/>
                </a:spcAft>
                <a:buFont typeface="+mj-lt"/>
                <a:buAutoNum type="arabicPeriod"/>
              </a:pPr>
              <a:r>
                <a:rPr lang="es-ES" sz="2400" dirty="0"/>
                <a:t>Desarrollar la capacidad de Ciberdefensa.</a:t>
              </a:r>
            </a:p>
            <a:p>
              <a:pPr lvl="1" indent="-457200" defTabSz="800100">
                <a:lnSpc>
                  <a:spcPct val="90000"/>
                </a:lnSpc>
                <a:spcBef>
                  <a:spcPct val="0"/>
                </a:spcBef>
                <a:spcAft>
                  <a:spcPct val="15000"/>
                </a:spcAft>
                <a:buFont typeface="+mj-lt"/>
                <a:buAutoNum type="arabicPeriod"/>
              </a:pPr>
              <a:r>
                <a:rPr lang="es-EC" sz="2400" dirty="0"/>
                <a:t>Fortalecer los mecanismos interinstitucionales para hacer frente a las amenazas cibernéticas que atentan contra la seguridad del Estado</a:t>
              </a:r>
              <a:endParaRPr lang="es-EC" sz="2400" kern="1200" dirty="0"/>
            </a:p>
          </p:txBody>
        </p:sp>
        <p:sp>
          <p:nvSpPr>
            <p:cNvPr id="19" name="Forma libre 18"/>
            <p:cNvSpPr/>
            <p:nvPr/>
          </p:nvSpPr>
          <p:spPr>
            <a:xfrm>
              <a:off x="26097" y="1030317"/>
              <a:ext cx="2099510" cy="2165363"/>
            </a:xfrm>
            <a:custGeom>
              <a:avLst/>
              <a:gdLst>
                <a:gd name="connsiteX0" fmla="*/ 0 w 3420030"/>
                <a:gd name="connsiteY0" fmla="*/ 360901 h 2165363"/>
                <a:gd name="connsiteX1" fmla="*/ 360901 w 3420030"/>
                <a:gd name="connsiteY1" fmla="*/ 0 h 2165363"/>
                <a:gd name="connsiteX2" fmla="*/ 3059129 w 3420030"/>
                <a:gd name="connsiteY2" fmla="*/ 0 h 2165363"/>
                <a:gd name="connsiteX3" fmla="*/ 3420030 w 3420030"/>
                <a:gd name="connsiteY3" fmla="*/ 360901 h 2165363"/>
                <a:gd name="connsiteX4" fmla="*/ 3420030 w 3420030"/>
                <a:gd name="connsiteY4" fmla="*/ 1804462 h 2165363"/>
                <a:gd name="connsiteX5" fmla="*/ 3059129 w 3420030"/>
                <a:gd name="connsiteY5" fmla="*/ 2165363 h 2165363"/>
                <a:gd name="connsiteX6" fmla="*/ 360901 w 3420030"/>
                <a:gd name="connsiteY6" fmla="*/ 2165363 h 2165363"/>
                <a:gd name="connsiteX7" fmla="*/ 0 w 3420030"/>
                <a:gd name="connsiteY7" fmla="*/ 1804462 h 2165363"/>
                <a:gd name="connsiteX8" fmla="*/ 0 w 3420030"/>
                <a:gd name="connsiteY8" fmla="*/ 360901 h 216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0030" h="2165363">
                  <a:moveTo>
                    <a:pt x="0" y="360901"/>
                  </a:moveTo>
                  <a:cubicBezTo>
                    <a:pt x="0" y="161581"/>
                    <a:pt x="161581" y="0"/>
                    <a:pt x="360901" y="0"/>
                  </a:cubicBezTo>
                  <a:lnTo>
                    <a:pt x="3059129" y="0"/>
                  </a:lnTo>
                  <a:cubicBezTo>
                    <a:pt x="3258449" y="0"/>
                    <a:pt x="3420030" y="161581"/>
                    <a:pt x="3420030" y="360901"/>
                  </a:cubicBezTo>
                  <a:lnTo>
                    <a:pt x="3420030" y="1804462"/>
                  </a:lnTo>
                  <a:cubicBezTo>
                    <a:pt x="3420030" y="2003782"/>
                    <a:pt x="3258449" y="2165363"/>
                    <a:pt x="3059129" y="2165363"/>
                  </a:cubicBezTo>
                  <a:lnTo>
                    <a:pt x="360901" y="2165363"/>
                  </a:lnTo>
                  <a:cubicBezTo>
                    <a:pt x="161581" y="2165363"/>
                    <a:pt x="0" y="2003782"/>
                    <a:pt x="0" y="1804462"/>
                  </a:cubicBezTo>
                  <a:lnTo>
                    <a:pt x="0" y="360901"/>
                  </a:lnTo>
                  <a:close/>
                </a:path>
              </a:pathLst>
            </a:custGeom>
            <a:solidFill>
              <a:schemeClr val="accent6">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7144" tIns="151424" rIns="197144" bIns="151424" numCol="1" spcCol="1270" anchor="ctr" anchorCtr="0">
              <a:noAutofit/>
            </a:bodyPr>
            <a:lstStyle/>
            <a:p>
              <a:pPr lvl="0" algn="ctr" defTabSz="1066800">
                <a:lnSpc>
                  <a:spcPct val="90000"/>
                </a:lnSpc>
                <a:spcBef>
                  <a:spcPct val="0"/>
                </a:spcBef>
                <a:spcAft>
                  <a:spcPct val="35000"/>
                </a:spcAft>
              </a:pPr>
              <a:r>
                <a:rPr lang="es-ES" sz="2400" b="1" dirty="0">
                  <a:solidFill>
                    <a:schemeClr val="tx1"/>
                  </a:solidFill>
                </a:rPr>
                <a:t>ESTRATEGIAS</a:t>
              </a:r>
              <a:endParaRPr lang="es-ES" sz="2400" b="1" kern="1200" dirty="0">
                <a:solidFill>
                  <a:schemeClr val="tx1"/>
                </a:solidFill>
              </a:endParaRPr>
            </a:p>
          </p:txBody>
        </p:sp>
      </p:grpSp>
    </p:spTree>
    <p:extLst>
      <p:ext uri="{BB962C8B-B14F-4D97-AF65-F5344CB8AC3E}">
        <p14:creationId xmlns:p14="http://schemas.microsoft.com/office/powerpoint/2010/main" val="1847755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2"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s-EC" sz="2800" b="1" dirty="0">
                <a:solidFill>
                  <a:prstClr val="black"/>
                </a:solidFill>
                <a:latin typeface="Arial" panose="020B0604020202020204" pitchFamily="34" charset="0"/>
                <a:cs typeface="Arial" panose="020B0604020202020204" pitchFamily="34" charset="0"/>
              </a:rPr>
              <a:t>12. DESARROLLO DE LOS OBJETIVOS</a:t>
            </a:r>
          </a:p>
        </p:txBody>
      </p:sp>
      <p:sp>
        <p:nvSpPr>
          <p:cNvPr id="3" name="CuadroTexto 2">
            <a:extLst>
              <a:ext uri="{FF2B5EF4-FFF2-40B4-BE49-F238E27FC236}">
                <a16:creationId xmlns:a16="http://schemas.microsoft.com/office/drawing/2014/main" xmlns="" id="{B3400E90-79C7-4083-B212-E0A103E9898E}"/>
              </a:ext>
            </a:extLst>
          </p:cNvPr>
          <p:cNvSpPr txBox="1"/>
          <p:nvPr/>
        </p:nvSpPr>
        <p:spPr>
          <a:xfrm>
            <a:off x="1605280" y="1092200"/>
            <a:ext cx="10139706" cy="1107996"/>
          </a:xfrm>
          <a:prstGeom prst="rect">
            <a:avLst/>
          </a:prstGeom>
          <a:noFill/>
        </p:spPr>
        <p:txBody>
          <a:bodyPr wrap="square">
            <a:spAutoFit/>
          </a:bodyPr>
          <a:lstStyle/>
          <a:p>
            <a:pPr algn="just"/>
            <a:r>
              <a:rPr lang="es-MX" sz="2200" b="1" dirty="0"/>
              <a:t>DETERMINAR QUE AMENAZAS CIBERNÉTICAS, AFECTARÍAN LA CONDUCCIÓN DE LAS OPERACIONES DE RESPUESTA A CRISIS EN APOYO A LA P.N ANTE GRAVE CONMOCIÓN INTERNA.</a:t>
            </a:r>
          </a:p>
        </p:txBody>
      </p:sp>
      <p:pic>
        <p:nvPicPr>
          <p:cNvPr id="13" name="Imagen 12"/>
          <p:cNvPicPr>
            <a:picLocks noChangeAspect="1"/>
          </p:cNvPicPr>
          <p:nvPr/>
        </p:nvPicPr>
        <p:blipFill>
          <a:blip r:embed="rId2"/>
          <a:stretch>
            <a:fillRect/>
          </a:stretch>
        </p:blipFill>
        <p:spPr>
          <a:xfrm>
            <a:off x="1455312" y="5615188"/>
            <a:ext cx="8859475" cy="1115011"/>
          </a:xfrm>
          <a:prstGeom prst="rect">
            <a:avLst/>
          </a:prstGeom>
        </p:spPr>
      </p:pic>
      <p:pic>
        <p:nvPicPr>
          <p:cNvPr id="14" name="Imagen 13"/>
          <p:cNvPicPr>
            <a:picLocks noChangeAspect="1"/>
          </p:cNvPicPr>
          <p:nvPr/>
        </p:nvPicPr>
        <p:blipFill>
          <a:blip r:embed="rId3"/>
          <a:stretch>
            <a:fillRect/>
          </a:stretch>
        </p:blipFill>
        <p:spPr>
          <a:xfrm rot="5400000">
            <a:off x="8550228" y="3836956"/>
            <a:ext cx="4657804" cy="1128683"/>
          </a:xfrm>
          <a:prstGeom prst="rect">
            <a:avLst/>
          </a:prstGeom>
        </p:spPr>
      </p:pic>
      <p:sp>
        <p:nvSpPr>
          <p:cNvPr id="15" name="Rectángulo 14"/>
          <p:cNvSpPr/>
          <p:nvPr/>
        </p:nvSpPr>
        <p:spPr>
          <a:xfrm>
            <a:off x="1743800" y="2865460"/>
            <a:ext cx="7863839" cy="1938992"/>
          </a:xfrm>
          <a:prstGeom prst="rect">
            <a:avLst/>
          </a:prstGeom>
        </p:spPr>
        <p:txBody>
          <a:bodyPr wrap="square">
            <a:spAutoFit/>
          </a:bodyPr>
          <a:lstStyle/>
          <a:p>
            <a:pPr algn="just"/>
            <a:r>
              <a:rPr lang="es-ES" sz="2400" dirty="0"/>
              <a:t>Las Ciberamenazas, se definen como aquellas actividades realizadas en el ciberespacio, que tienen por objeto la utilización de la información que circula por el mismo, para la comisión de distintos delitos mediante su utilización, manipulación, control o sustracción. (Díaz, 2016)</a:t>
            </a:r>
            <a:endParaRPr lang="es-EC" sz="2400" dirty="0"/>
          </a:p>
        </p:txBody>
      </p:sp>
    </p:spTree>
    <p:extLst>
      <p:ext uri="{BB962C8B-B14F-4D97-AF65-F5344CB8AC3E}">
        <p14:creationId xmlns:p14="http://schemas.microsoft.com/office/powerpoint/2010/main" val="3421457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2"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s-EC" sz="2800" b="1" dirty="0">
                <a:solidFill>
                  <a:prstClr val="black"/>
                </a:solidFill>
                <a:latin typeface="Arial" panose="020B0604020202020204" pitchFamily="34" charset="0"/>
                <a:cs typeface="Arial" panose="020B0604020202020204" pitchFamily="34" charset="0"/>
              </a:rPr>
              <a:t>12. DESARROLLO DE LOS OBJETIVOS</a:t>
            </a:r>
          </a:p>
        </p:txBody>
      </p:sp>
      <p:sp>
        <p:nvSpPr>
          <p:cNvPr id="3" name="CuadroTexto 2">
            <a:extLst>
              <a:ext uri="{FF2B5EF4-FFF2-40B4-BE49-F238E27FC236}">
                <a16:creationId xmlns:a16="http://schemas.microsoft.com/office/drawing/2014/main" xmlns="" id="{B3400E90-79C7-4083-B212-E0A103E9898E}"/>
              </a:ext>
            </a:extLst>
          </p:cNvPr>
          <p:cNvSpPr txBox="1"/>
          <p:nvPr/>
        </p:nvSpPr>
        <p:spPr>
          <a:xfrm>
            <a:off x="1447799" y="914401"/>
            <a:ext cx="10376081" cy="646331"/>
          </a:xfrm>
          <a:prstGeom prst="rect">
            <a:avLst/>
          </a:prstGeom>
          <a:noFill/>
        </p:spPr>
        <p:txBody>
          <a:bodyPr wrap="square">
            <a:spAutoFit/>
          </a:bodyPr>
          <a:lstStyle/>
          <a:p>
            <a:pPr algn="just"/>
            <a:r>
              <a:rPr lang="es-MX" b="1" dirty="0"/>
              <a:t>DETERMINAR QUE AMENAZAS CIBERNÉTICAS, AFECTARÍAN LA CONDUCCIÓN DE LAS OPERACIONES DE RESPUESTA A CRISIS EN APOYO A LA P.N ANTE GRAVE CONMOCIÓN INTERNA.</a:t>
            </a:r>
          </a:p>
        </p:txBody>
      </p:sp>
      <p:graphicFrame>
        <p:nvGraphicFramePr>
          <p:cNvPr id="5" name="Tabla 4"/>
          <p:cNvGraphicFramePr>
            <a:graphicFrameLocks noGrp="1"/>
          </p:cNvGraphicFramePr>
          <p:nvPr>
            <p:extLst>
              <p:ext uri="{D42A27DB-BD31-4B8C-83A1-F6EECF244321}">
                <p14:modId xmlns:p14="http://schemas.microsoft.com/office/powerpoint/2010/main" val="2952307323"/>
              </p:ext>
            </p:extLst>
          </p:nvPr>
        </p:nvGraphicFramePr>
        <p:xfrm>
          <a:off x="1657350" y="1645921"/>
          <a:ext cx="10166530" cy="4621124"/>
        </p:xfrm>
        <a:graphic>
          <a:graphicData uri="http://schemas.openxmlformats.org/drawingml/2006/table">
            <a:tbl>
              <a:tblPr firstRow="1" firstCol="1" bandRow="1"/>
              <a:tblGrid>
                <a:gridCol w="5087189">
                  <a:extLst>
                    <a:ext uri="{9D8B030D-6E8A-4147-A177-3AD203B41FA5}">
                      <a16:colId xmlns:a16="http://schemas.microsoft.com/office/drawing/2014/main" xmlns="" val="20000"/>
                    </a:ext>
                  </a:extLst>
                </a:gridCol>
                <a:gridCol w="5079341">
                  <a:extLst>
                    <a:ext uri="{9D8B030D-6E8A-4147-A177-3AD203B41FA5}">
                      <a16:colId xmlns:a16="http://schemas.microsoft.com/office/drawing/2014/main" xmlns="" val="20001"/>
                    </a:ext>
                  </a:extLst>
                </a:gridCol>
              </a:tblGrid>
              <a:tr h="265653">
                <a:tc gridSpan="2">
                  <a:txBody>
                    <a:bodyPr/>
                    <a:lstStyle/>
                    <a:p>
                      <a:pPr algn="ctr">
                        <a:lnSpc>
                          <a:spcPct val="107000"/>
                        </a:lnSpc>
                        <a:spcAft>
                          <a:spcPts val="800"/>
                        </a:spcAft>
                      </a:pPr>
                      <a:r>
                        <a:rPr lang="es-EC" sz="1800" b="1" dirty="0">
                          <a:effectLst/>
                          <a:latin typeface="Arial" panose="020B0604020202020204" pitchFamily="34" charset="0"/>
                          <a:ea typeface="Calibri" panose="020F0502020204030204" pitchFamily="34" charset="0"/>
                          <a:cs typeface="Times New Roman" panose="02020603050405020304" pitchFamily="18" charset="0"/>
                        </a:rPr>
                        <a:t>AMENAZAS CIBERNÉTICAS EN ECUADOR</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s-EC"/>
                    </a:p>
                  </a:txBody>
                  <a:tcPr/>
                </a:tc>
                <a:extLst>
                  <a:ext uri="{0D108BD9-81ED-4DB2-BD59-A6C34878D82A}">
                    <a16:rowId xmlns:a16="http://schemas.microsoft.com/office/drawing/2014/main" xmlns="" val="10000"/>
                  </a:ext>
                </a:extLst>
              </a:tr>
              <a:tr h="265653">
                <a:tc>
                  <a:txBody>
                    <a:bodyPr/>
                    <a:lstStyle/>
                    <a:p>
                      <a:pPr algn="ctr">
                        <a:lnSpc>
                          <a:spcPct val="107000"/>
                        </a:lnSpc>
                        <a:spcAft>
                          <a:spcPts val="800"/>
                        </a:spcAft>
                      </a:pPr>
                      <a:r>
                        <a:rPr lang="es-EC" sz="1800" b="1" dirty="0">
                          <a:effectLst/>
                          <a:latin typeface="Arial" panose="020B0604020202020204" pitchFamily="34" charset="0"/>
                          <a:ea typeface="Calibri" panose="020F0502020204030204" pitchFamily="34" charset="0"/>
                          <a:cs typeface="Times New Roman" panose="02020603050405020304" pitchFamily="18" charset="0"/>
                        </a:rPr>
                        <a:t>AMENAZA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800"/>
                        </a:spcAft>
                      </a:pPr>
                      <a:r>
                        <a:rPr lang="es-EC" sz="1800" b="1" dirty="0">
                          <a:effectLst/>
                          <a:latin typeface="Arial" panose="020B0604020202020204" pitchFamily="34" charset="0"/>
                          <a:ea typeface="Calibri" panose="020F0502020204030204" pitchFamily="34" charset="0"/>
                          <a:cs typeface="Times New Roman" panose="02020603050405020304" pitchFamily="18" charset="0"/>
                        </a:rPr>
                        <a:t>EMPLEO DE LA CIBERDEFENSA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10001"/>
                  </a:ext>
                </a:extLst>
              </a:tr>
              <a:tr h="252277">
                <a:tc>
                  <a:txBody>
                    <a:bodyPr/>
                    <a:lstStyle/>
                    <a:p>
                      <a:pPr marL="106045">
                        <a:lnSpc>
                          <a:spcPct val="107000"/>
                        </a:lnSpc>
                        <a:spcAft>
                          <a:spcPts val="800"/>
                        </a:spcAft>
                      </a:pPr>
                      <a:r>
                        <a:rPr lang="es-EC" sz="1600">
                          <a:effectLst/>
                          <a:latin typeface="Arial" panose="020B0604020202020204" pitchFamily="34" charset="0"/>
                          <a:ea typeface="Calibri" panose="020F0502020204030204" pitchFamily="34" charset="0"/>
                          <a:cs typeface="Times New Roman" panose="02020603050405020304" pitchFamily="18" charset="0"/>
                        </a:rPr>
                        <a:t>Phishing</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7">
                  <a:txBody>
                    <a:bodyPr/>
                    <a:lstStyle/>
                    <a:p>
                      <a:pPr marL="457200">
                        <a:lnSpc>
                          <a:spcPct val="107000"/>
                        </a:lnSpc>
                        <a:spcAft>
                          <a:spcPts val="80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 </a:t>
                      </a:r>
                      <a:r>
                        <a:rPr lang="es-EC" sz="1600" b="1" dirty="0">
                          <a:effectLst/>
                          <a:latin typeface="Arial" panose="020B0604020202020204" pitchFamily="34" charset="0"/>
                          <a:ea typeface="Calibri" panose="020F0502020204030204" pitchFamily="34" charset="0"/>
                          <a:cs typeface="Times New Roman" panose="02020603050405020304" pitchFamily="18" charset="0"/>
                        </a:rPr>
                        <a:t>Operaciones de Defensa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52277">
                <a:tc>
                  <a:txBody>
                    <a:bodyPr/>
                    <a:lstStyle/>
                    <a:p>
                      <a:pPr marL="106045">
                        <a:lnSpc>
                          <a:spcPct val="107000"/>
                        </a:lnSpc>
                        <a:spcAft>
                          <a:spcPts val="800"/>
                        </a:spcAft>
                      </a:pPr>
                      <a:r>
                        <a:rPr lang="es-EC" sz="1600">
                          <a:effectLst/>
                          <a:latin typeface="Arial" panose="020B0604020202020204" pitchFamily="34" charset="0"/>
                          <a:ea typeface="Calibri" panose="020F0502020204030204" pitchFamily="34" charset="0"/>
                          <a:cs typeface="Times New Roman" panose="02020603050405020304" pitchFamily="18" charset="0"/>
                        </a:rPr>
                        <a:t>Malware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vMerge="1">
                  <a:txBody>
                    <a:bodyPr/>
                    <a:lstStyle/>
                    <a:p>
                      <a:endParaRPr lang="es-EC"/>
                    </a:p>
                  </a:txBody>
                  <a:tcPr/>
                </a:tc>
                <a:extLst>
                  <a:ext uri="{0D108BD9-81ED-4DB2-BD59-A6C34878D82A}">
                    <a16:rowId xmlns:a16="http://schemas.microsoft.com/office/drawing/2014/main" xmlns="" val="10003"/>
                  </a:ext>
                </a:extLst>
              </a:tr>
              <a:tr h="252277">
                <a:tc>
                  <a:txBody>
                    <a:bodyPr/>
                    <a:lstStyle/>
                    <a:p>
                      <a:pPr marL="106045">
                        <a:lnSpc>
                          <a:spcPct val="107000"/>
                        </a:lnSpc>
                        <a:spcAft>
                          <a:spcPts val="800"/>
                        </a:spcAft>
                      </a:pPr>
                      <a:r>
                        <a:rPr lang="es-EC" sz="1600">
                          <a:effectLst/>
                          <a:latin typeface="Arial" panose="020B0604020202020204" pitchFamily="34" charset="0"/>
                          <a:ea typeface="Calibri" panose="020F0502020204030204" pitchFamily="34" charset="0"/>
                          <a:cs typeface="Times New Roman" panose="02020603050405020304" pitchFamily="18" charset="0"/>
                        </a:rPr>
                        <a:t>Ataques Cibernéticos (para robar IP)</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vMerge="1">
                  <a:txBody>
                    <a:bodyPr/>
                    <a:lstStyle/>
                    <a:p>
                      <a:endParaRPr lang="es-EC"/>
                    </a:p>
                  </a:txBody>
                  <a:tcPr/>
                </a:tc>
                <a:extLst>
                  <a:ext uri="{0D108BD9-81ED-4DB2-BD59-A6C34878D82A}">
                    <a16:rowId xmlns:a16="http://schemas.microsoft.com/office/drawing/2014/main" xmlns="" val="10004"/>
                  </a:ext>
                </a:extLst>
              </a:tr>
              <a:tr h="252277">
                <a:tc>
                  <a:txBody>
                    <a:bodyPr/>
                    <a:lstStyle/>
                    <a:p>
                      <a:pPr marL="106045">
                        <a:lnSpc>
                          <a:spcPct val="107000"/>
                        </a:lnSpc>
                        <a:spcAft>
                          <a:spcPts val="800"/>
                        </a:spcAft>
                      </a:pPr>
                      <a:r>
                        <a:rPr lang="es-EC" sz="1600">
                          <a:effectLst/>
                          <a:latin typeface="Arial" panose="020B0604020202020204" pitchFamily="34" charset="0"/>
                          <a:ea typeface="Calibri" panose="020F0502020204030204" pitchFamily="34" charset="0"/>
                          <a:cs typeface="Times New Roman" panose="02020603050405020304" pitchFamily="18" charset="0"/>
                        </a:rPr>
                        <a:t>Spoofing</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vMerge="1">
                  <a:txBody>
                    <a:bodyPr/>
                    <a:lstStyle/>
                    <a:p>
                      <a:endParaRPr lang="es-EC"/>
                    </a:p>
                  </a:txBody>
                  <a:tcPr/>
                </a:tc>
                <a:extLst>
                  <a:ext uri="{0D108BD9-81ED-4DB2-BD59-A6C34878D82A}">
                    <a16:rowId xmlns:a16="http://schemas.microsoft.com/office/drawing/2014/main" xmlns="" val="10005"/>
                  </a:ext>
                </a:extLst>
              </a:tr>
              <a:tr h="252277">
                <a:tc>
                  <a:txBody>
                    <a:bodyPr/>
                    <a:lstStyle/>
                    <a:p>
                      <a:pPr marL="106045">
                        <a:lnSpc>
                          <a:spcPct val="107000"/>
                        </a:lnSpc>
                        <a:spcAft>
                          <a:spcPts val="800"/>
                        </a:spcAft>
                      </a:pPr>
                      <a:r>
                        <a:rPr lang="es-EC" sz="1600">
                          <a:effectLst/>
                          <a:latin typeface="Arial" panose="020B0604020202020204" pitchFamily="34" charset="0"/>
                          <a:ea typeface="Calibri" panose="020F0502020204030204" pitchFamily="34" charset="0"/>
                          <a:cs typeface="Times New Roman" panose="02020603050405020304" pitchFamily="18" charset="0"/>
                        </a:rPr>
                        <a:t>Pharming</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vMerge="1">
                  <a:txBody>
                    <a:bodyPr/>
                    <a:lstStyle/>
                    <a:p>
                      <a:endParaRPr lang="es-EC"/>
                    </a:p>
                  </a:txBody>
                  <a:tcPr/>
                </a:tc>
                <a:extLst>
                  <a:ext uri="{0D108BD9-81ED-4DB2-BD59-A6C34878D82A}">
                    <a16:rowId xmlns:a16="http://schemas.microsoft.com/office/drawing/2014/main" xmlns="" val="10006"/>
                  </a:ext>
                </a:extLst>
              </a:tr>
              <a:tr h="252277">
                <a:tc>
                  <a:txBody>
                    <a:bodyPr/>
                    <a:lstStyle/>
                    <a:p>
                      <a:pPr marL="106045">
                        <a:lnSpc>
                          <a:spcPct val="107000"/>
                        </a:lnSpc>
                        <a:spcAft>
                          <a:spcPts val="800"/>
                        </a:spcAft>
                      </a:pPr>
                      <a:r>
                        <a:rPr lang="es-EC" sz="1600">
                          <a:effectLst/>
                          <a:latin typeface="Arial" panose="020B0604020202020204" pitchFamily="34" charset="0"/>
                          <a:ea typeface="Calibri" panose="020F0502020204030204" pitchFamily="34" charset="0"/>
                          <a:cs typeface="Times New Roman" panose="02020603050405020304" pitchFamily="18" charset="0"/>
                        </a:rPr>
                        <a:t>Hijacking</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vMerge="1">
                  <a:txBody>
                    <a:bodyPr/>
                    <a:lstStyle/>
                    <a:p>
                      <a:endParaRPr lang="es-EC"/>
                    </a:p>
                  </a:txBody>
                  <a:tcPr/>
                </a:tc>
                <a:extLst>
                  <a:ext uri="{0D108BD9-81ED-4DB2-BD59-A6C34878D82A}">
                    <a16:rowId xmlns:a16="http://schemas.microsoft.com/office/drawing/2014/main" xmlns="" val="10007"/>
                  </a:ext>
                </a:extLst>
              </a:tr>
              <a:tr h="345189">
                <a:tc>
                  <a:txBody>
                    <a:bodyPr/>
                    <a:lstStyle/>
                    <a:p>
                      <a:pPr marL="106045">
                        <a:lnSpc>
                          <a:spcPct val="107000"/>
                        </a:lnSpc>
                        <a:spcAft>
                          <a:spcPts val="800"/>
                        </a:spcAft>
                      </a:pPr>
                      <a:r>
                        <a:rPr lang="es-EC" sz="1600">
                          <a:effectLst/>
                          <a:latin typeface="Arial" panose="020B0604020202020204" pitchFamily="34" charset="0"/>
                          <a:ea typeface="Calibri" panose="020F0502020204030204" pitchFamily="34" charset="0"/>
                          <a:cs typeface="Times New Roman" panose="02020603050405020304" pitchFamily="18" charset="0"/>
                        </a:rPr>
                        <a:t>Tampering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vMerge="1">
                  <a:txBody>
                    <a:bodyPr/>
                    <a:lstStyle/>
                    <a:p>
                      <a:endParaRPr lang="es-EC"/>
                    </a:p>
                  </a:txBody>
                  <a:tcPr/>
                </a:tc>
                <a:extLst>
                  <a:ext uri="{0D108BD9-81ED-4DB2-BD59-A6C34878D82A}">
                    <a16:rowId xmlns:a16="http://schemas.microsoft.com/office/drawing/2014/main" xmlns="" val="10008"/>
                  </a:ext>
                </a:extLst>
              </a:tr>
              <a:tr h="252277">
                <a:tc>
                  <a:txBody>
                    <a:bodyPr/>
                    <a:lstStyle/>
                    <a:p>
                      <a:pPr marL="106045">
                        <a:lnSpc>
                          <a:spcPct val="107000"/>
                        </a:lnSpc>
                        <a:spcAft>
                          <a:spcPts val="800"/>
                        </a:spcAft>
                      </a:pPr>
                      <a:r>
                        <a:rPr lang="es-EC" sz="1600">
                          <a:effectLst/>
                          <a:latin typeface="Arial" panose="020B0604020202020204" pitchFamily="34" charset="0"/>
                          <a:ea typeface="Calibri" panose="020F0502020204030204" pitchFamily="34" charset="0"/>
                          <a:cs typeface="Times New Roman" panose="02020603050405020304" pitchFamily="18" charset="0"/>
                        </a:rPr>
                        <a:t>Ataques Internos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7">
                  <a:txBody>
                    <a:bodyPr/>
                    <a:lstStyle/>
                    <a:p>
                      <a:pPr marL="457200">
                        <a:lnSpc>
                          <a:spcPct val="107000"/>
                        </a:lnSpc>
                        <a:spcAft>
                          <a:spcPts val="80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endParaRPr lang="es-EC" sz="1600" b="1" dirty="0">
                        <a:effectLst/>
                        <a:latin typeface="Arial" panose="020B060402020202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s-EC" sz="1600" b="1" dirty="0">
                          <a:effectLst/>
                          <a:latin typeface="Arial" panose="020B0604020202020204" pitchFamily="34" charset="0"/>
                          <a:ea typeface="Calibri" panose="020F0502020204030204" pitchFamily="34" charset="0"/>
                          <a:cs typeface="Times New Roman" panose="02020603050405020304" pitchFamily="18" charset="0"/>
                        </a:rPr>
                        <a:t>Operaciones de Defensa, Exploración, Respuesta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52277">
                <a:tc>
                  <a:txBody>
                    <a:bodyPr/>
                    <a:lstStyle/>
                    <a:p>
                      <a:pPr marL="106045">
                        <a:lnSpc>
                          <a:spcPct val="107000"/>
                        </a:lnSpc>
                        <a:spcAft>
                          <a:spcPts val="800"/>
                        </a:spcAft>
                      </a:pPr>
                      <a:r>
                        <a:rPr lang="es-EC" sz="1600">
                          <a:effectLst/>
                          <a:latin typeface="Arial" panose="020B0604020202020204" pitchFamily="34" charset="0"/>
                          <a:ea typeface="Calibri" panose="020F0502020204030204" pitchFamily="34" charset="0"/>
                          <a:cs typeface="Times New Roman" panose="02020603050405020304" pitchFamily="18" charset="0"/>
                        </a:rPr>
                        <a:t>Ciberespionaje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vMerge="1">
                  <a:txBody>
                    <a:bodyPr/>
                    <a:lstStyle/>
                    <a:p>
                      <a:endParaRPr lang="es-EC"/>
                    </a:p>
                  </a:txBody>
                  <a:tcPr/>
                </a:tc>
                <a:extLst>
                  <a:ext uri="{0D108BD9-81ED-4DB2-BD59-A6C34878D82A}">
                    <a16:rowId xmlns:a16="http://schemas.microsoft.com/office/drawing/2014/main" xmlns="" val="10010"/>
                  </a:ext>
                </a:extLst>
              </a:tr>
              <a:tr h="252277">
                <a:tc>
                  <a:txBody>
                    <a:bodyPr/>
                    <a:lstStyle/>
                    <a:p>
                      <a:pPr marL="106045">
                        <a:lnSpc>
                          <a:spcPct val="107000"/>
                        </a:lnSpc>
                        <a:spcAft>
                          <a:spcPts val="800"/>
                        </a:spcAft>
                      </a:pPr>
                      <a:r>
                        <a:rPr lang="es-EC" sz="1600">
                          <a:effectLst/>
                          <a:latin typeface="Arial" panose="020B0604020202020204" pitchFamily="34" charset="0"/>
                          <a:ea typeface="Calibri" panose="020F0502020204030204" pitchFamily="34" charset="0"/>
                          <a:cs typeface="Times New Roman" panose="02020603050405020304" pitchFamily="18" charset="0"/>
                        </a:rPr>
                        <a:t>Ciberte­rrorismo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vMerge="1">
                  <a:txBody>
                    <a:bodyPr/>
                    <a:lstStyle/>
                    <a:p>
                      <a:endParaRPr lang="es-EC"/>
                    </a:p>
                  </a:txBody>
                  <a:tcPr/>
                </a:tc>
                <a:extLst>
                  <a:ext uri="{0D108BD9-81ED-4DB2-BD59-A6C34878D82A}">
                    <a16:rowId xmlns:a16="http://schemas.microsoft.com/office/drawing/2014/main" xmlns="" val="10011"/>
                  </a:ext>
                </a:extLst>
              </a:tr>
              <a:tr h="252277">
                <a:tc>
                  <a:txBody>
                    <a:bodyPr/>
                    <a:lstStyle/>
                    <a:p>
                      <a:pPr marL="106045">
                        <a:lnSpc>
                          <a:spcPct val="107000"/>
                        </a:lnSpc>
                        <a:spcAft>
                          <a:spcPts val="800"/>
                        </a:spcAft>
                      </a:pPr>
                      <a:r>
                        <a:rPr lang="es-EC" sz="1600">
                          <a:effectLst/>
                          <a:latin typeface="Arial" panose="020B0604020202020204" pitchFamily="34" charset="0"/>
                          <a:ea typeface="Calibri" panose="020F0502020204030204" pitchFamily="34" charset="0"/>
                          <a:cs typeface="Times New Roman" panose="02020603050405020304" pitchFamily="18" charset="0"/>
                        </a:rPr>
                        <a:t>Cracking</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vMerge="1">
                  <a:txBody>
                    <a:bodyPr/>
                    <a:lstStyle/>
                    <a:p>
                      <a:endParaRPr lang="es-EC"/>
                    </a:p>
                  </a:txBody>
                  <a:tcPr/>
                </a:tc>
                <a:extLst>
                  <a:ext uri="{0D108BD9-81ED-4DB2-BD59-A6C34878D82A}">
                    <a16:rowId xmlns:a16="http://schemas.microsoft.com/office/drawing/2014/main" xmlns="" val="10012"/>
                  </a:ext>
                </a:extLst>
              </a:tr>
              <a:tr h="252277">
                <a:tc>
                  <a:txBody>
                    <a:bodyPr/>
                    <a:lstStyle/>
                    <a:p>
                      <a:pPr marL="106045">
                        <a:lnSpc>
                          <a:spcPct val="107000"/>
                        </a:lnSpc>
                        <a:spcAft>
                          <a:spcPts val="800"/>
                        </a:spcAft>
                      </a:pPr>
                      <a:r>
                        <a:rPr lang="es-EC" sz="1600">
                          <a:effectLst/>
                          <a:latin typeface="Arial" panose="020B0604020202020204" pitchFamily="34" charset="0"/>
                          <a:ea typeface="Calibri" panose="020F0502020204030204" pitchFamily="34" charset="0"/>
                          <a:cs typeface="Times New Roman" panose="02020603050405020304" pitchFamily="18" charset="0"/>
                        </a:rPr>
                        <a:t>Ingeniería Social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vMerge="1">
                  <a:txBody>
                    <a:bodyPr/>
                    <a:lstStyle/>
                    <a:p>
                      <a:endParaRPr lang="es-EC"/>
                    </a:p>
                  </a:txBody>
                  <a:tcPr/>
                </a:tc>
                <a:extLst>
                  <a:ext uri="{0D108BD9-81ED-4DB2-BD59-A6C34878D82A}">
                    <a16:rowId xmlns:a16="http://schemas.microsoft.com/office/drawing/2014/main" xmlns="" val="10013"/>
                  </a:ext>
                </a:extLst>
              </a:tr>
              <a:tr h="252277">
                <a:tc>
                  <a:txBody>
                    <a:bodyPr/>
                    <a:lstStyle/>
                    <a:p>
                      <a:pPr marL="106045">
                        <a:lnSpc>
                          <a:spcPct val="107000"/>
                        </a:lnSpc>
                        <a:spcAft>
                          <a:spcPts val="800"/>
                        </a:spcAft>
                      </a:pPr>
                      <a:r>
                        <a:rPr lang="es-EC" sz="1600">
                          <a:effectLst/>
                          <a:latin typeface="Arial" panose="020B0604020202020204" pitchFamily="34" charset="0"/>
                          <a:ea typeface="Calibri" panose="020F0502020204030204" pitchFamily="34" charset="0"/>
                          <a:cs typeface="Times New Roman" panose="02020603050405020304" pitchFamily="18" charset="0"/>
                        </a:rPr>
                        <a:t>MitM</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vMerge="1">
                  <a:txBody>
                    <a:bodyPr/>
                    <a:lstStyle/>
                    <a:p>
                      <a:endParaRPr lang="es-EC"/>
                    </a:p>
                  </a:txBody>
                  <a:tcPr/>
                </a:tc>
                <a:extLst>
                  <a:ext uri="{0D108BD9-81ED-4DB2-BD59-A6C34878D82A}">
                    <a16:rowId xmlns:a16="http://schemas.microsoft.com/office/drawing/2014/main" xmlns="" val="10014"/>
                  </a:ext>
                </a:extLst>
              </a:tr>
              <a:tr h="557877">
                <a:tc>
                  <a:txBody>
                    <a:bodyPr/>
                    <a:lstStyle/>
                    <a:p>
                      <a:pPr marL="106045">
                        <a:lnSpc>
                          <a:spcPct val="107000"/>
                        </a:lnSpc>
                        <a:spcAft>
                          <a:spcPts val="80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Manipulación de la opinión pública sobre las plataformas de medios sociales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vMerge="1">
                  <a:txBody>
                    <a:bodyPr/>
                    <a:lstStyle/>
                    <a:p>
                      <a:endParaRPr lang="es-EC"/>
                    </a:p>
                  </a:txBody>
                  <a:tcPr/>
                </a:tc>
                <a:extLst>
                  <a:ext uri="{0D108BD9-81ED-4DB2-BD59-A6C34878D82A}">
                    <a16:rowId xmlns:a16="http://schemas.microsoft.com/office/drawing/2014/main" xmlns="" val="10015"/>
                  </a:ext>
                </a:extLst>
              </a:tr>
            </a:tbl>
          </a:graphicData>
        </a:graphic>
      </p:graphicFrame>
      <p:sp>
        <p:nvSpPr>
          <p:cNvPr id="7" name="CuadroTexto 6">
            <a:extLst>
              <a:ext uri="{FF2B5EF4-FFF2-40B4-BE49-F238E27FC236}">
                <a16:creationId xmlns:a16="http://schemas.microsoft.com/office/drawing/2014/main" xmlns="" id="{C0C8DCC0-BF18-42CE-A983-8A494610EAD8}"/>
              </a:ext>
            </a:extLst>
          </p:cNvPr>
          <p:cNvSpPr txBox="1"/>
          <p:nvPr/>
        </p:nvSpPr>
        <p:spPr>
          <a:xfrm>
            <a:off x="4629150" y="6218904"/>
            <a:ext cx="6097656" cy="338554"/>
          </a:xfrm>
          <a:prstGeom prst="rect">
            <a:avLst/>
          </a:prstGeom>
          <a:noFill/>
        </p:spPr>
        <p:txBody>
          <a:bodyPr wrap="square">
            <a:spAutoFit/>
          </a:bodyPr>
          <a:lstStyle/>
          <a:p>
            <a:r>
              <a:rPr lang="es-EC" sz="1600" b="1" i="1" dirty="0">
                <a:effectLst/>
                <a:latin typeface="Arial" panose="020B0604020202020204" pitchFamily="34" charset="0"/>
                <a:ea typeface="Calibri" panose="020F0502020204030204" pitchFamily="34" charset="0"/>
                <a:cs typeface="Times New Roman" panose="02020603050405020304" pitchFamily="18" charset="0"/>
              </a:rPr>
              <a:t> Fuente:</a:t>
            </a:r>
            <a:r>
              <a:rPr lang="es-EC" sz="1600" dirty="0">
                <a:effectLst/>
                <a:latin typeface="Arial" panose="020B0604020202020204" pitchFamily="34" charset="0"/>
                <a:ea typeface="Calibri" panose="020F0502020204030204" pitchFamily="34" charset="0"/>
                <a:cs typeface="Times New Roman" panose="02020603050405020304" pitchFamily="18" charset="0"/>
              </a:rPr>
              <a:t> COCIBER 2019 - Investigadores</a:t>
            </a:r>
            <a:endParaRPr lang="es-MX" sz="1600" dirty="0"/>
          </a:p>
        </p:txBody>
      </p:sp>
    </p:spTree>
    <p:extLst>
      <p:ext uri="{BB962C8B-B14F-4D97-AF65-F5344CB8AC3E}">
        <p14:creationId xmlns:p14="http://schemas.microsoft.com/office/powerpoint/2010/main" val="2843599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Imagen 7"/>
          <p:cNvPicPr/>
          <p:nvPr/>
        </p:nvPicPr>
        <p:blipFill rotWithShape="1">
          <a:blip r:embed="rId2">
            <a:extLst>
              <a:ext uri="{28A0092B-C50C-407E-A947-70E740481C1C}">
                <a14:useLocalDpi xmlns:a14="http://schemas.microsoft.com/office/drawing/2010/main" val="0"/>
              </a:ext>
            </a:extLst>
          </a:blip>
          <a:srcRect l="15050" t="18240" r="13671" b="13806"/>
          <a:stretch/>
        </p:blipFill>
        <p:spPr bwMode="auto">
          <a:xfrm>
            <a:off x="1402080" y="284480"/>
            <a:ext cx="10586720" cy="5852160"/>
          </a:xfrm>
          <a:prstGeom prst="rect">
            <a:avLst/>
          </a:prstGeom>
          <a:ln w="12700">
            <a:solidFill>
              <a:schemeClr val="tx1"/>
            </a:solidFill>
          </a:ln>
          <a:extLst>
            <a:ext uri="{53640926-AAD7-44D8-BBD7-CCE9431645EC}">
              <a14:shadowObscured xmlns:a14="http://schemas.microsoft.com/office/drawing/2010/main"/>
            </a:ext>
          </a:extLst>
        </p:spPr>
      </p:pic>
      <p:sp>
        <p:nvSpPr>
          <p:cNvPr id="2" name="Rectángulo 1"/>
          <p:cNvSpPr/>
          <p:nvPr/>
        </p:nvSpPr>
        <p:spPr>
          <a:xfrm>
            <a:off x="2783840" y="6211669"/>
            <a:ext cx="8961120" cy="369332"/>
          </a:xfrm>
          <a:prstGeom prst="rect">
            <a:avLst/>
          </a:prstGeom>
        </p:spPr>
        <p:txBody>
          <a:bodyPr wrap="square">
            <a:spAutoFit/>
          </a:bodyPr>
          <a:lstStyle/>
          <a:p>
            <a:r>
              <a:rPr lang="es-EC" b="1" i="1" dirty="0">
                <a:latin typeface="Arial" panose="020B0604020202020204" pitchFamily="34" charset="0"/>
                <a:ea typeface="Calibri" panose="020F0502020204030204" pitchFamily="34" charset="0"/>
              </a:rPr>
              <a:t>Fuente:</a:t>
            </a:r>
            <a:r>
              <a:rPr lang="es-EC" b="1" dirty="0">
                <a:latin typeface="Arial" panose="020B0604020202020204" pitchFamily="34" charset="0"/>
                <a:ea typeface="Calibri" panose="020F0502020204030204" pitchFamily="34" charset="0"/>
              </a:rPr>
              <a:t> Encuesta Global de Seguridad de la Información período 2018-2019</a:t>
            </a:r>
            <a:endParaRPr lang="es-EC" b="1" dirty="0"/>
          </a:p>
        </p:txBody>
      </p:sp>
    </p:spTree>
    <p:extLst>
      <p:ext uri="{BB962C8B-B14F-4D97-AF65-F5344CB8AC3E}">
        <p14:creationId xmlns:p14="http://schemas.microsoft.com/office/powerpoint/2010/main" val="1815885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p:nvPr/>
        </p:nvPicPr>
        <p:blipFill rotWithShape="1">
          <a:blip r:embed="rId2">
            <a:extLst>
              <a:ext uri="{28A0092B-C50C-407E-A947-70E740481C1C}">
                <a14:useLocalDpi xmlns:a14="http://schemas.microsoft.com/office/drawing/2010/main" val="0"/>
              </a:ext>
            </a:extLst>
          </a:blip>
          <a:srcRect l="17365" t="25005" r="14498" b="20573"/>
          <a:stretch/>
        </p:blipFill>
        <p:spPr bwMode="auto">
          <a:xfrm>
            <a:off x="1361440" y="304800"/>
            <a:ext cx="10281920" cy="5811520"/>
          </a:xfrm>
          <a:prstGeom prst="rect">
            <a:avLst/>
          </a:prstGeom>
          <a:ln w="12700">
            <a:solidFill>
              <a:schemeClr val="tx1"/>
            </a:solidFill>
          </a:ln>
          <a:extLst>
            <a:ext uri="{53640926-AAD7-44D8-BBD7-CCE9431645EC}">
              <a14:shadowObscured xmlns:a14="http://schemas.microsoft.com/office/drawing/2010/main"/>
            </a:ext>
          </a:extLst>
        </p:spPr>
      </p:pic>
      <p:sp>
        <p:nvSpPr>
          <p:cNvPr id="3" name="Rectángulo 2"/>
          <p:cNvSpPr/>
          <p:nvPr/>
        </p:nvSpPr>
        <p:spPr>
          <a:xfrm>
            <a:off x="2052320" y="6317585"/>
            <a:ext cx="9204960" cy="246221"/>
          </a:xfrm>
          <a:prstGeom prst="rect">
            <a:avLst/>
          </a:prstGeom>
        </p:spPr>
        <p:txBody>
          <a:bodyPr wrap="square">
            <a:spAutoFit/>
          </a:bodyPr>
          <a:lstStyle/>
          <a:p>
            <a:pPr marL="457200">
              <a:lnSpc>
                <a:spcPts val="1200"/>
              </a:lnSpc>
              <a:spcAft>
                <a:spcPts val="800"/>
              </a:spcAft>
            </a:pPr>
            <a:r>
              <a:rPr lang="es-EC" b="1" i="1" dirty="0">
                <a:latin typeface="Arial" panose="020B0604020202020204" pitchFamily="34" charset="0"/>
                <a:ea typeface="Calibri" panose="020F0502020204030204" pitchFamily="34" charset="0"/>
                <a:cs typeface="Times New Roman" panose="02020603050405020304" pitchFamily="18" charset="0"/>
              </a:rPr>
              <a:t>Fuente:</a:t>
            </a:r>
            <a:r>
              <a:rPr lang="es-EC" dirty="0">
                <a:latin typeface="Arial" panose="020B0604020202020204" pitchFamily="34" charset="0"/>
                <a:ea typeface="Calibri" panose="020F0502020204030204" pitchFamily="34" charset="0"/>
                <a:cs typeface="Times New Roman" panose="02020603050405020304" pitchFamily="18" charset="0"/>
              </a:rPr>
              <a:t> Encuesta Global de Seguridad de la Información período 2018-2019</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5033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2"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s-EC" sz="2800" b="1" dirty="0">
                <a:solidFill>
                  <a:prstClr val="black"/>
                </a:solidFill>
                <a:latin typeface="Arial" panose="020B0604020202020204" pitchFamily="34" charset="0"/>
                <a:cs typeface="Arial" panose="020B0604020202020204" pitchFamily="34" charset="0"/>
              </a:rPr>
              <a:t>12. DESARROLLO DE LOS OBJETIVOS</a:t>
            </a:r>
          </a:p>
        </p:txBody>
      </p:sp>
      <p:sp>
        <p:nvSpPr>
          <p:cNvPr id="3" name="CuadroTexto 2">
            <a:extLst>
              <a:ext uri="{FF2B5EF4-FFF2-40B4-BE49-F238E27FC236}">
                <a16:creationId xmlns:a16="http://schemas.microsoft.com/office/drawing/2014/main" xmlns="" id="{B3400E90-79C7-4083-B212-E0A103E9898E}"/>
              </a:ext>
            </a:extLst>
          </p:cNvPr>
          <p:cNvSpPr txBox="1"/>
          <p:nvPr/>
        </p:nvSpPr>
        <p:spPr>
          <a:xfrm>
            <a:off x="1442719" y="1092200"/>
            <a:ext cx="10345601" cy="1107996"/>
          </a:xfrm>
          <a:prstGeom prst="rect">
            <a:avLst/>
          </a:prstGeom>
          <a:noFill/>
        </p:spPr>
        <p:txBody>
          <a:bodyPr wrap="square">
            <a:spAutoFit/>
          </a:bodyPr>
          <a:lstStyle/>
          <a:p>
            <a:pPr algn="just"/>
            <a:r>
              <a:rPr lang="es-MX" sz="2200" b="1" dirty="0"/>
              <a:t>DEMOSTRAR LA NECESIDAD DE CREAR UN ÓRGANO ASESOR DE CIBERDEFENSA EN LA FUERZA TERRESTRE, PARA APOYAR LA PLANIFICACIÓN Y CONDUCCIÓN DE LAS OPERACIONES EN LOS NIVELES OPERATIVO Y TÁCTICO.</a:t>
            </a:r>
          </a:p>
        </p:txBody>
      </p:sp>
      <p:sp>
        <p:nvSpPr>
          <p:cNvPr id="2" name="Rectángulo 1"/>
          <p:cNvSpPr/>
          <p:nvPr/>
        </p:nvSpPr>
        <p:spPr>
          <a:xfrm>
            <a:off x="4314423" y="4334232"/>
            <a:ext cx="4095482" cy="1661993"/>
          </a:xfrm>
          <a:prstGeom prst="rect">
            <a:avLst/>
          </a:prstGeom>
        </p:spPr>
        <p:txBody>
          <a:bodyPr wrap="square">
            <a:spAutoFit/>
          </a:bodyPr>
          <a:lstStyle/>
          <a:p>
            <a:pPr algn="just"/>
            <a:r>
              <a:rPr lang="es-EC" sz="1700" dirty="0">
                <a:latin typeface="Arial" panose="020B0604020202020204" pitchFamily="34" charset="0"/>
                <a:ea typeface="Calibri" panose="020F0502020204030204" pitchFamily="34" charset="0"/>
              </a:rPr>
              <a:t>“Los ciberataques pueden ser tan peligrosos y tan serios como un ataque armado, pueden dañar infraestructura crítica, causar daño a las vidas humanas y minar las capacidades de defensa” </a:t>
            </a:r>
            <a:r>
              <a:rPr lang="es-EC" sz="1700" b="1" dirty="0">
                <a:latin typeface="Arial" panose="020B0604020202020204" pitchFamily="34" charset="0"/>
                <a:ea typeface="Calibri" panose="020F0502020204030204" pitchFamily="34" charset="0"/>
              </a:rPr>
              <a:t>(</a:t>
            </a:r>
            <a:r>
              <a:rPr lang="es-EC" sz="1700" b="1" dirty="0" err="1">
                <a:latin typeface="Arial" panose="020B0604020202020204" pitchFamily="34" charset="0"/>
                <a:ea typeface="Calibri" panose="020F0502020204030204" pitchFamily="34" charset="0"/>
              </a:rPr>
              <a:t>Community</a:t>
            </a:r>
            <a:r>
              <a:rPr lang="es-EC" sz="1700" b="1" dirty="0">
                <a:latin typeface="Arial" panose="020B0604020202020204" pitchFamily="34" charset="0"/>
                <a:ea typeface="Calibri" panose="020F0502020204030204" pitchFamily="34" charset="0"/>
              </a:rPr>
              <a:t> </a:t>
            </a:r>
            <a:r>
              <a:rPr lang="es-EC" sz="1700" b="1" dirty="0" err="1">
                <a:latin typeface="Arial" panose="020B0604020202020204" pitchFamily="34" charset="0"/>
                <a:ea typeface="Calibri" panose="020F0502020204030204" pitchFamily="34" charset="0"/>
              </a:rPr>
              <a:t>Latam</a:t>
            </a:r>
            <a:r>
              <a:rPr lang="es-EC" sz="1700" b="1" dirty="0">
                <a:latin typeface="Arial" panose="020B0604020202020204" pitchFamily="34" charset="0"/>
                <a:ea typeface="Calibri" panose="020F0502020204030204" pitchFamily="34" charset="0"/>
              </a:rPr>
              <a:t>, 2020)</a:t>
            </a:r>
            <a:endParaRPr lang="es-EC" sz="1700" b="1" dirty="0"/>
          </a:p>
        </p:txBody>
      </p:sp>
      <p:pic>
        <p:nvPicPr>
          <p:cNvPr id="10" name="Imagen 9"/>
          <p:cNvPicPr>
            <a:picLocks noChangeAspect="1"/>
          </p:cNvPicPr>
          <p:nvPr/>
        </p:nvPicPr>
        <p:blipFill>
          <a:blip r:embed="rId2"/>
          <a:stretch>
            <a:fillRect/>
          </a:stretch>
        </p:blipFill>
        <p:spPr>
          <a:xfrm>
            <a:off x="8790582" y="4471964"/>
            <a:ext cx="2752724" cy="1387925"/>
          </a:xfrm>
          <a:prstGeom prst="rect">
            <a:avLst/>
          </a:prstGeom>
        </p:spPr>
      </p:pic>
      <p:pic>
        <p:nvPicPr>
          <p:cNvPr id="11" name="Imagen 10"/>
          <p:cNvPicPr>
            <a:picLocks noChangeAspect="1"/>
          </p:cNvPicPr>
          <p:nvPr/>
        </p:nvPicPr>
        <p:blipFill>
          <a:blip r:embed="rId3"/>
          <a:stretch>
            <a:fillRect/>
          </a:stretch>
        </p:blipFill>
        <p:spPr>
          <a:xfrm>
            <a:off x="8790580" y="2492793"/>
            <a:ext cx="2771775" cy="1457325"/>
          </a:xfrm>
          <a:prstGeom prst="rect">
            <a:avLst/>
          </a:prstGeom>
        </p:spPr>
      </p:pic>
      <p:pic>
        <p:nvPicPr>
          <p:cNvPr id="13" name="Imagen 12"/>
          <p:cNvPicPr>
            <a:picLocks noChangeAspect="1"/>
          </p:cNvPicPr>
          <p:nvPr/>
        </p:nvPicPr>
        <p:blipFill>
          <a:blip r:embed="rId4"/>
          <a:stretch>
            <a:fillRect/>
          </a:stretch>
        </p:blipFill>
        <p:spPr>
          <a:xfrm>
            <a:off x="1357751" y="2492794"/>
            <a:ext cx="2458515" cy="1457324"/>
          </a:xfrm>
          <a:prstGeom prst="rect">
            <a:avLst/>
          </a:prstGeom>
        </p:spPr>
      </p:pic>
      <p:pic>
        <p:nvPicPr>
          <p:cNvPr id="14" name="Imagen 13"/>
          <p:cNvPicPr>
            <a:picLocks noChangeAspect="1"/>
          </p:cNvPicPr>
          <p:nvPr/>
        </p:nvPicPr>
        <p:blipFill>
          <a:blip r:embed="rId5"/>
          <a:stretch>
            <a:fillRect/>
          </a:stretch>
        </p:blipFill>
        <p:spPr>
          <a:xfrm>
            <a:off x="1357751" y="4446206"/>
            <a:ext cx="2458515" cy="1413683"/>
          </a:xfrm>
          <a:prstGeom prst="rect">
            <a:avLst/>
          </a:prstGeom>
        </p:spPr>
      </p:pic>
      <p:pic>
        <p:nvPicPr>
          <p:cNvPr id="15" name="Imagen 14"/>
          <p:cNvPicPr>
            <a:picLocks noChangeAspect="1"/>
          </p:cNvPicPr>
          <p:nvPr/>
        </p:nvPicPr>
        <p:blipFill>
          <a:blip r:embed="rId6"/>
          <a:stretch>
            <a:fillRect/>
          </a:stretch>
        </p:blipFill>
        <p:spPr>
          <a:xfrm>
            <a:off x="4314423" y="2492793"/>
            <a:ext cx="4095482" cy="1616578"/>
          </a:xfrm>
          <a:prstGeom prst="rect">
            <a:avLst/>
          </a:prstGeom>
        </p:spPr>
      </p:pic>
    </p:spTree>
    <p:extLst>
      <p:ext uri="{BB962C8B-B14F-4D97-AF65-F5344CB8AC3E}">
        <p14:creationId xmlns:p14="http://schemas.microsoft.com/office/powerpoint/2010/main" val="2396367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2"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s-EC" sz="2800" b="1" dirty="0">
                <a:solidFill>
                  <a:prstClr val="black"/>
                </a:solidFill>
                <a:latin typeface="Arial" panose="020B0604020202020204" pitchFamily="34" charset="0"/>
                <a:cs typeface="Arial" panose="020B0604020202020204" pitchFamily="34" charset="0"/>
              </a:rPr>
              <a:t>1. PLANTEAMIENTO DEL PROBLEMA</a:t>
            </a:r>
          </a:p>
        </p:txBody>
      </p:sp>
      <p:sp>
        <p:nvSpPr>
          <p:cNvPr id="7" name="CuadroTexto 6">
            <a:extLst>
              <a:ext uri="{FF2B5EF4-FFF2-40B4-BE49-F238E27FC236}">
                <a16:creationId xmlns:a16="http://schemas.microsoft.com/office/drawing/2014/main" xmlns="" id="{F008EF19-4312-4922-B854-95E8C7EA9B96}"/>
              </a:ext>
            </a:extLst>
          </p:cNvPr>
          <p:cNvSpPr txBox="1"/>
          <p:nvPr/>
        </p:nvSpPr>
        <p:spPr>
          <a:xfrm>
            <a:off x="1560444" y="1182757"/>
            <a:ext cx="9649086" cy="1200329"/>
          </a:xfrm>
          <a:prstGeom prst="rect">
            <a:avLst/>
          </a:prstGeom>
          <a:noFill/>
        </p:spPr>
        <p:txBody>
          <a:bodyPr wrap="square">
            <a:spAutoFit/>
          </a:bodyPr>
          <a:lstStyle/>
          <a:p>
            <a:pPr algn="just"/>
            <a:r>
              <a:rPr lang="es-MX" sz="2400" b="1" dirty="0"/>
              <a:t>La conducción de las Operaciones Terrestres de Respuesta a Crisis, se ve afectada por varios factores, entre otros:</a:t>
            </a:r>
          </a:p>
          <a:p>
            <a:pPr algn="just"/>
            <a:endParaRPr lang="es-MX" sz="2400" b="1" dirty="0"/>
          </a:p>
        </p:txBody>
      </p:sp>
      <p:sp>
        <p:nvSpPr>
          <p:cNvPr id="11" name="CuadroTexto 10">
            <a:extLst>
              <a:ext uri="{FF2B5EF4-FFF2-40B4-BE49-F238E27FC236}">
                <a16:creationId xmlns:a16="http://schemas.microsoft.com/office/drawing/2014/main" xmlns="" id="{D0450AC5-7B23-4A76-A0CB-38A4C2370942}"/>
              </a:ext>
            </a:extLst>
          </p:cNvPr>
          <p:cNvSpPr txBox="1"/>
          <p:nvPr/>
        </p:nvSpPr>
        <p:spPr>
          <a:xfrm>
            <a:off x="4320178" y="2274229"/>
            <a:ext cx="7173276" cy="954107"/>
          </a:xfrm>
          <a:prstGeom prst="rect">
            <a:avLst/>
          </a:prstGeom>
          <a:noFill/>
        </p:spPr>
        <p:txBody>
          <a:bodyPr wrap="square" rtlCol="0">
            <a:spAutoFit/>
          </a:bodyPr>
          <a:lstStyle/>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2800" i="0" u="none" strike="noStrike" kern="0" cap="none" spc="0" normalizeH="0" baseline="0" noProof="0" dirty="0">
                <a:ln>
                  <a:noFill/>
                </a:ln>
                <a:solidFill>
                  <a:prstClr val="black"/>
                </a:solidFill>
                <a:effectLst/>
                <a:uLnTx/>
                <a:uFillTx/>
              </a:rPr>
              <a:t>Falta de un organismo de Ciberdefensa que apoye a las operaciones de respuesta a crisis.</a:t>
            </a:r>
          </a:p>
        </p:txBody>
      </p:sp>
      <p:pic>
        <p:nvPicPr>
          <p:cNvPr id="14" name="Picture 4" descr="Resultado de imagen para ciberdefensa">
            <a:extLst>
              <a:ext uri="{FF2B5EF4-FFF2-40B4-BE49-F238E27FC236}">
                <a16:creationId xmlns:a16="http://schemas.microsoft.com/office/drawing/2014/main" xmlns="" id="{896D6ECD-23B5-4905-99F1-86EF9BC2A8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5426" y="2107751"/>
            <a:ext cx="2069447" cy="1396195"/>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9">
            <a:extLst>
              <a:ext uri="{FF2B5EF4-FFF2-40B4-BE49-F238E27FC236}">
                <a16:creationId xmlns:a16="http://schemas.microsoft.com/office/drawing/2014/main" xmlns="" id="{549F227C-97C4-488D-9CEF-9436EC2BA5DA}"/>
              </a:ext>
            </a:extLst>
          </p:cNvPr>
          <p:cNvPicPr>
            <a:picLocks noChangeAspect="1"/>
          </p:cNvPicPr>
          <p:nvPr/>
        </p:nvPicPr>
        <p:blipFill>
          <a:blip r:embed="rId3"/>
          <a:stretch>
            <a:fillRect/>
          </a:stretch>
        </p:blipFill>
        <p:spPr>
          <a:xfrm>
            <a:off x="1560444" y="3633571"/>
            <a:ext cx="2277460" cy="1572904"/>
          </a:xfrm>
          <a:prstGeom prst="rect">
            <a:avLst/>
          </a:prstGeom>
        </p:spPr>
      </p:pic>
      <p:sp>
        <p:nvSpPr>
          <p:cNvPr id="22" name="CuadroTexto 21">
            <a:extLst>
              <a:ext uri="{FF2B5EF4-FFF2-40B4-BE49-F238E27FC236}">
                <a16:creationId xmlns:a16="http://schemas.microsoft.com/office/drawing/2014/main" xmlns="" id="{3540652E-7994-4095-86C3-DB08A0E2E9BE}"/>
              </a:ext>
            </a:extLst>
          </p:cNvPr>
          <p:cNvSpPr txBox="1"/>
          <p:nvPr/>
        </p:nvSpPr>
        <p:spPr>
          <a:xfrm>
            <a:off x="4320178" y="5403515"/>
            <a:ext cx="7173276" cy="954107"/>
          </a:xfrm>
          <a:prstGeom prst="rect">
            <a:avLst/>
          </a:prstGeom>
          <a:noFill/>
        </p:spPr>
        <p:txBody>
          <a:bodyPr wrap="square">
            <a:spAutoFit/>
          </a:bodyPr>
          <a:lstStyle/>
          <a:p>
            <a:pPr marL="285750" indent="-285750" algn="just">
              <a:buFont typeface="Arial" panose="020B0604020202020204" pitchFamily="34" charset="0"/>
              <a:buChar char="•"/>
            </a:pPr>
            <a:r>
              <a:rPr lang="es-MX" sz="2800" dirty="0"/>
              <a:t>Que amenazas cibernéticas que afectan a las operaciones de respuesta a crisis.</a:t>
            </a:r>
          </a:p>
        </p:txBody>
      </p:sp>
      <p:pic>
        <p:nvPicPr>
          <p:cNvPr id="24" name="Imagen 23">
            <a:extLst>
              <a:ext uri="{FF2B5EF4-FFF2-40B4-BE49-F238E27FC236}">
                <a16:creationId xmlns:a16="http://schemas.microsoft.com/office/drawing/2014/main" xmlns="" id="{12871507-408A-4306-8984-3A7270E8382E}"/>
              </a:ext>
            </a:extLst>
          </p:cNvPr>
          <p:cNvPicPr>
            <a:picLocks noChangeAspect="1"/>
          </p:cNvPicPr>
          <p:nvPr/>
        </p:nvPicPr>
        <p:blipFill>
          <a:blip r:embed="rId4"/>
          <a:stretch>
            <a:fillRect/>
          </a:stretch>
        </p:blipFill>
        <p:spPr>
          <a:xfrm>
            <a:off x="1665426" y="5206475"/>
            <a:ext cx="2069447" cy="1348189"/>
          </a:xfrm>
          <a:prstGeom prst="rect">
            <a:avLst/>
          </a:prstGeom>
        </p:spPr>
      </p:pic>
      <p:sp>
        <p:nvSpPr>
          <p:cNvPr id="12" name="CuadroTexto 11">
            <a:extLst>
              <a:ext uri="{FF2B5EF4-FFF2-40B4-BE49-F238E27FC236}">
                <a16:creationId xmlns:a16="http://schemas.microsoft.com/office/drawing/2014/main" xmlns="" id="{D0450AC5-7B23-4A76-A0CB-38A4C2370942}"/>
              </a:ext>
            </a:extLst>
          </p:cNvPr>
          <p:cNvSpPr txBox="1"/>
          <p:nvPr/>
        </p:nvSpPr>
        <p:spPr>
          <a:xfrm>
            <a:off x="4320178" y="3856808"/>
            <a:ext cx="7173276" cy="954107"/>
          </a:xfrm>
          <a:prstGeom prst="rect">
            <a:avLst/>
          </a:prstGeom>
          <a:noFill/>
        </p:spPr>
        <p:txBody>
          <a:bodyPr wrap="square" rtlCol="0">
            <a:spAutoFit/>
          </a:bodyPr>
          <a:lstStyle/>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sz="2800" i="0" u="none" strike="noStrike" kern="0" cap="none" spc="0" normalizeH="0" baseline="0" noProof="0" dirty="0">
                <a:ln>
                  <a:noFill/>
                </a:ln>
                <a:solidFill>
                  <a:prstClr val="black"/>
                </a:solidFill>
                <a:effectLst/>
                <a:uLnTx/>
                <a:uFillTx/>
              </a:rPr>
              <a:t>Inexistencia de políticas de Ciberdefensa en la Fuerza Terrestre.</a:t>
            </a:r>
          </a:p>
        </p:txBody>
      </p:sp>
    </p:spTree>
    <p:extLst>
      <p:ext uri="{BB962C8B-B14F-4D97-AF65-F5344CB8AC3E}">
        <p14:creationId xmlns:p14="http://schemas.microsoft.com/office/powerpoint/2010/main" val="499529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560210159"/>
              </p:ext>
            </p:extLst>
          </p:nvPr>
        </p:nvGraphicFramePr>
        <p:xfrm>
          <a:off x="6248400" y="1257302"/>
          <a:ext cx="5429250" cy="4381497"/>
        </p:xfrm>
        <a:graphic>
          <a:graphicData uri="http://schemas.openxmlformats.org/drawingml/2006/table">
            <a:tbl>
              <a:tblPr firstRow="1" firstCol="1" bandRow="1">
                <a:tableStyleId>{5C22544A-7EE6-4342-B048-85BDC9FD1C3A}</a:tableStyleId>
              </a:tblPr>
              <a:tblGrid>
                <a:gridCol w="5429250">
                  <a:extLst>
                    <a:ext uri="{9D8B030D-6E8A-4147-A177-3AD203B41FA5}">
                      <a16:colId xmlns:a16="http://schemas.microsoft.com/office/drawing/2014/main" xmlns="" val="20000"/>
                    </a:ext>
                  </a:extLst>
                </a:gridCol>
              </a:tblGrid>
              <a:tr h="713253">
                <a:tc>
                  <a:txBody>
                    <a:bodyPr/>
                    <a:lstStyle/>
                    <a:p>
                      <a:pPr algn="ctr">
                        <a:lnSpc>
                          <a:spcPct val="107000"/>
                        </a:lnSpc>
                        <a:spcAft>
                          <a:spcPts val="800"/>
                        </a:spcAft>
                      </a:pPr>
                      <a:r>
                        <a:rPr lang="es-EC" sz="2800" baseline="0" dirty="0">
                          <a:solidFill>
                            <a:schemeClr val="tx1"/>
                          </a:solidFill>
                          <a:effectLst/>
                          <a:latin typeface="+mn-lt"/>
                          <a:ea typeface="+mn-ea"/>
                          <a:cs typeface="+mn-cs"/>
                        </a:rPr>
                        <a:t>SÍNTESIS DE LA PROPUESTA</a:t>
                      </a:r>
                      <a:endParaRPr lang="es-EC"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10000"/>
                  </a:ext>
                </a:extLst>
              </a:tr>
              <a:tr h="611374">
                <a:tc>
                  <a:txBody>
                    <a:bodyPr/>
                    <a:lstStyle/>
                    <a:p>
                      <a:pPr marL="106045">
                        <a:lnSpc>
                          <a:spcPct val="107000"/>
                        </a:lnSpc>
                        <a:spcAft>
                          <a:spcPts val="800"/>
                        </a:spcAft>
                      </a:pPr>
                      <a:r>
                        <a:rPr lang="es-EC"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MAPA DE PROCESOS</a:t>
                      </a:r>
                    </a:p>
                  </a:txBody>
                  <a:tcPr marL="68580" marR="68580" marT="0" marB="0">
                    <a:solidFill>
                      <a:schemeClr val="accent6">
                        <a:lumMod val="40000"/>
                        <a:lumOff val="60000"/>
                      </a:schemeClr>
                    </a:solidFill>
                  </a:tcPr>
                </a:tc>
                <a:extLst>
                  <a:ext uri="{0D108BD9-81ED-4DB2-BD59-A6C34878D82A}">
                    <a16:rowId xmlns:a16="http://schemas.microsoft.com/office/drawing/2014/main" xmlns="" val="10001"/>
                  </a:ext>
                </a:extLst>
              </a:tr>
              <a:tr h="611374">
                <a:tc>
                  <a:txBody>
                    <a:bodyPr/>
                    <a:lstStyle/>
                    <a:p>
                      <a:pPr marL="106045">
                        <a:lnSpc>
                          <a:spcPct val="107000"/>
                        </a:lnSpc>
                        <a:spcAft>
                          <a:spcPts val="800"/>
                        </a:spcAft>
                      </a:pPr>
                      <a:r>
                        <a:rPr lang="es-EC"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ESTRUCTURA JERÁRQUICA</a:t>
                      </a:r>
                    </a:p>
                  </a:txBody>
                  <a:tcPr marL="68580" marR="68580" marT="0" marB="0">
                    <a:solidFill>
                      <a:schemeClr val="accent6">
                        <a:lumMod val="40000"/>
                        <a:lumOff val="60000"/>
                      </a:schemeClr>
                    </a:solidFill>
                  </a:tcPr>
                </a:tc>
                <a:extLst>
                  <a:ext uri="{0D108BD9-81ED-4DB2-BD59-A6C34878D82A}">
                    <a16:rowId xmlns:a16="http://schemas.microsoft.com/office/drawing/2014/main" xmlns="" val="10002"/>
                  </a:ext>
                </a:extLst>
              </a:tr>
              <a:tr h="611374">
                <a:tc>
                  <a:txBody>
                    <a:bodyPr/>
                    <a:lstStyle/>
                    <a:p>
                      <a:pPr marL="106045">
                        <a:lnSpc>
                          <a:spcPct val="107000"/>
                        </a:lnSpc>
                        <a:spcAft>
                          <a:spcPts val="800"/>
                        </a:spcAft>
                      </a:pPr>
                      <a:r>
                        <a:rPr lang="es-EC"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ESTRUCTURA</a:t>
                      </a:r>
                      <a:r>
                        <a:rPr lang="es-EC" sz="24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LA UNIDAD</a:t>
                      </a:r>
                      <a:endParaRPr lang="es-EC"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10003"/>
                  </a:ext>
                </a:extLst>
              </a:tr>
              <a:tr h="611374">
                <a:tc>
                  <a:txBody>
                    <a:bodyPr/>
                    <a:lstStyle/>
                    <a:p>
                      <a:pPr marL="106045">
                        <a:lnSpc>
                          <a:spcPct val="107000"/>
                        </a:lnSpc>
                        <a:spcAft>
                          <a:spcPts val="800"/>
                        </a:spcAft>
                      </a:pPr>
                      <a:r>
                        <a:rPr lang="es-EC"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RESPONSABILIDADES</a:t>
                      </a:r>
                    </a:p>
                  </a:txBody>
                  <a:tcPr marL="68580" marR="68580" marT="0" marB="0">
                    <a:solidFill>
                      <a:schemeClr val="accent6">
                        <a:lumMod val="40000"/>
                        <a:lumOff val="60000"/>
                      </a:schemeClr>
                    </a:solidFill>
                  </a:tcPr>
                </a:tc>
                <a:extLst>
                  <a:ext uri="{0D108BD9-81ED-4DB2-BD59-A6C34878D82A}">
                    <a16:rowId xmlns:a16="http://schemas.microsoft.com/office/drawing/2014/main" xmlns="" val="10004"/>
                  </a:ext>
                </a:extLst>
              </a:tr>
              <a:tr h="611374">
                <a:tc>
                  <a:txBody>
                    <a:bodyPr/>
                    <a:lstStyle/>
                    <a:p>
                      <a:pPr marL="106045">
                        <a:lnSpc>
                          <a:spcPct val="107000"/>
                        </a:lnSpc>
                        <a:spcAft>
                          <a:spcPts val="800"/>
                        </a:spcAft>
                      </a:pPr>
                      <a:r>
                        <a:rPr lang="es-EC"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ORGÁNICO ESTRUCTURAL</a:t>
                      </a:r>
                      <a:r>
                        <a:rPr lang="es-EC" sz="2400" b="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Y NUMÉRICO</a:t>
                      </a:r>
                      <a:endParaRPr lang="es-EC"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10005"/>
                  </a:ext>
                </a:extLst>
              </a:tr>
              <a:tr h="611374">
                <a:tc>
                  <a:txBody>
                    <a:bodyPr/>
                    <a:lstStyle/>
                    <a:p>
                      <a:pPr marL="106045">
                        <a:lnSpc>
                          <a:spcPct val="107000"/>
                        </a:lnSpc>
                        <a:spcAft>
                          <a:spcPts val="800"/>
                        </a:spcAft>
                      </a:pPr>
                      <a:r>
                        <a:rPr lang="es-EC"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CAPACITACIÓN Y FORMACIÓN</a:t>
                      </a:r>
                    </a:p>
                  </a:txBody>
                  <a:tcPr marL="68580" marR="68580" marT="0" marB="0">
                    <a:solidFill>
                      <a:schemeClr val="accent6">
                        <a:lumMod val="40000"/>
                        <a:lumOff val="60000"/>
                      </a:schemeClr>
                    </a:solidFill>
                  </a:tcPr>
                </a:tc>
                <a:extLst>
                  <a:ext uri="{0D108BD9-81ED-4DB2-BD59-A6C34878D82A}">
                    <a16:rowId xmlns:a16="http://schemas.microsoft.com/office/drawing/2014/main" xmlns="" val="10006"/>
                  </a:ext>
                </a:extLst>
              </a:tr>
            </a:tbl>
          </a:graphicData>
        </a:graphic>
      </p:graphicFrame>
      <p:pic>
        <p:nvPicPr>
          <p:cNvPr id="3" name="Imagen 2"/>
          <p:cNvPicPr>
            <a:picLocks noChangeAspect="1"/>
          </p:cNvPicPr>
          <p:nvPr/>
        </p:nvPicPr>
        <p:blipFill>
          <a:blip r:embed="rId2"/>
          <a:stretch>
            <a:fillRect/>
          </a:stretch>
        </p:blipFill>
        <p:spPr>
          <a:xfrm>
            <a:off x="1619107" y="2571750"/>
            <a:ext cx="4362594" cy="2114550"/>
          </a:xfrm>
          <a:prstGeom prst="rect">
            <a:avLst/>
          </a:prstGeom>
        </p:spPr>
      </p:pic>
      <p:pic>
        <p:nvPicPr>
          <p:cNvPr id="4" name="Imagen 3"/>
          <p:cNvPicPr>
            <a:picLocks noChangeAspect="1"/>
          </p:cNvPicPr>
          <p:nvPr/>
        </p:nvPicPr>
        <p:blipFill>
          <a:blip r:embed="rId3"/>
          <a:stretch>
            <a:fillRect/>
          </a:stretch>
        </p:blipFill>
        <p:spPr>
          <a:xfrm>
            <a:off x="1619107" y="243593"/>
            <a:ext cx="4362594" cy="2328157"/>
          </a:xfrm>
          <a:prstGeom prst="rect">
            <a:avLst/>
          </a:prstGeom>
        </p:spPr>
      </p:pic>
      <p:pic>
        <p:nvPicPr>
          <p:cNvPr id="5" name="Imagen 4"/>
          <p:cNvPicPr>
            <a:picLocks noChangeAspect="1"/>
          </p:cNvPicPr>
          <p:nvPr/>
        </p:nvPicPr>
        <p:blipFill>
          <a:blip r:embed="rId4"/>
          <a:stretch>
            <a:fillRect/>
          </a:stretch>
        </p:blipFill>
        <p:spPr>
          <a:xfrm>
            <a:off x="1619107" y="4686300"/>
            <a:ext cx="4362594" cy="2095500"/>
          </a:xfrm>
          <a:prstGeom prst="rect">
            <a:avLst/>
          </a:prstGeom>
        </p:spPr>
      </p:pic>
      <p:sp>
        <p:nvSpPr>
          <p:cNvPr id="6" name="Rectángulo 5">
            <a:extLst>
              <a:ext uri="{FF2B5EF4-FFF2-40B4-BE49-F238E27FC236}">
                <a16:creationId xmlns:a16="http://schemas.microsoft.com/office/drawing/2014/main" xmlns="" id="{F3E3CE28-1FC8-8E46-A07E-10CC378E0146}"/>
              </a:ext>
            </a:extLst>
          </p:cNvPr>
          <p:cNvSpPr/>
          <p:nvPr/>
        </p:nvSpPr>
        <p:spPr>
          <a:xfrm>
            <a:off x="6181859" y="182881"/>
            <a:ext cx="5254580" cy="564094"/>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s-EC" sz="2800" b="1" dirty="0">
                <a:solidFill>
                  <a:prstClr val="black"/>
                </a:solidFill>
                <a:latin typeface="Arial" panose="020B0604020202020204" pitchFamily="34" charset="0"/>
                <a:cs typeface="Arial" panose="020B0604020202020204" pitchFamily="34" charset="0"/>
              </a:rPr>
              <a:t>13. PROPUESTA</a:t>
            </a:r>
          </a:p>
        </p:txBody>
      </p:sp>
    </p:spTree>
    <p:extLst>
      <p:ext uri="{BB962C8B-B14F-4D97-AF65-F5344CB8AC3E}">
        <p14:creationId xmlns:p14="http://schemas.microsoft.com/office/powerpoint/2010/main" val="32231123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605307"/>
            <a:ext cx="9968248" cy="5719293"/>
          </a:xfrm>
          <a:prstGeom prst="rect">
            <a:avLst/>
          </a:prstGeom>
          <a:noFill/>
          <a:ln w="9525">
            <a:solidFill>
              <a:schemeClr val="tx1"/>
            </a:solidFill>
          </a:ln>
        </p:spPr>
      </p:pic>
      <p:graphicFrame>
        <p:nvGraphicFramePr>
          <p:cNvPr id="2" name="Diagrama 1">
            <a:extLst>
              <a:ext uri="{FF2B5EF4-FFF2-40B4-BE49-F238E27FC236}">
                <a16:creationId xmlns:a16="http://schemas.microsoft.com/office/drawing/2014/main" xmlns="" id="{3FE7EA31-495A-4D80-9F12-7AF2B567ECB3}"/>
              </a:ext>
            </a:extLst>
          </p:cNvPr>
          <p:cNvGraphicFramePr/>
          <p:nvPr>
            <p:extLst>
              <p:ext uri="{D42A27DB-BD31-4B8C-83A1-F6EECF244321}">
                <p14:modId xmlns:p14="http://schemas.microsoft.com/office/powerpoint/2010/main" val="292930189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1113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1981201" y="971551"/>
            <a:ext cx="9144000" cy="5372100"/>
          </a:xfrm>
          <a:prstGeom prst="rect">
            <a:avLst/>
          </a:prstGeom>
          <a:ln w="9525">
            <a:solidFill>
              <a:schemeClr val="tx1"/>
            </a:solidFill>
          </a:ln>
        </p:spPr>
      </p:pic>
      <p:sp>
        <p:nvSpPr>
          <p:cNvPr id="7" name="CuadroTexto 6"/>
          <p:cNvSpPr txBox="1"/>
          <p:nvPr/>
        </p:nvSpPr>
        <p:spPr>
          <a:xfrm>
            <a:off x="1118171" y="243232"/>
            <a:ext cx="10388029" cy="584775"/>
          </a:xfrm>
          <a:prstGeom prst="rect">
            <a:avLst/>
          </a:prstGeom>
          <a:noFill/>
        </p:spPr>
        <p:txBody>
          <a:bodyPr wrap="square" rtlCol="0">
            <a:spAutoFit/>
          </a:bodyPr>
          <a:lstStyle/>
          <a:p>
            <a:r>
              <a:rPr lang="es-EC" sz="3200" b="1" dirty="0"/>
              <a:t>ESTRUCTURA DEL COMANDO DE OPERACIONES TERRESTRES</a:t>
            </a:r>
          </a:p>
        </p:txBody>
      </p:sp>
    </p:spTree>
    <p:extLst>
      <p:ext uri="{BB962C8B-B14F-4D97-AF65-F5344CB8AC3E}">
        <p14:creationId xmlns:p14="http://schemas.microsoft.com/office/powerpoint/2010/main" val="2385068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140235" y="338482"/>
            <a:ext cx="8959279" cy="584775"/>
          </a:xfrm>
          <a:prstGeom prst="rect">
            <a:avLst/>
          </a:prstGeom>
          <a:noFill/>
        </p:spPr>
        <p:txBody>
          <a:bodyPr wrap="square" rtlCol="0">
            <a:spAutoFit/>
          </a:bodyPr>
          <a:lstStyle/>
          <a:p>
            <a:r>
              <a:rPr lang="es-EC" sz="3200" b="1" dirty="0"/>
              <a:t>ESTRUCTURA DE LA UNIDAD DE CIBERDEFENSA</a:t>
            </a:r>
          </a:p>
        </p:txBody>
      </p:sp>
      <p:pic>
        <p:nvPicPr>
          <p:cNvPr id="2" name="Imagen 1"/>
          <p:cNvPicPr>
            <a:picLocks noChangeAspect="1"/>
          </p:cNvPicPr>
          <p:nvPr/>
        </p:nvPicPr>
        <p:blipFill>
          <a:blip r:embed="rId2"/>
          <a:stretch>
            <a:fillRect/>
          </a:stretch>
        </p:blipFill>
        <p:spPr>
          <a:xfrm>
            <a:off x="1529351" y="1447800"/>
            <a:ext cx="10111871" cy="4724399"/>
          </a:xfrm>
          <a:prstGeom prst="rect">
            <a:avLst/>
          </a:prstGeom>
          <a:ln>
            <a:solidFill>
              <a:schemeClr val="tx1"/>
            </a:solidFill>
          </a:ln>
        </p:spPr>
      </p:pic>
    </p:spTree>
    <p:extLst>
      <p:ext uri="{BB962C8B-B14F-4D97-AF65-F5344CB8AC3E}">
        <p14:creationId xmlns:p14="http://schemas.microsoft.com/office/powerpoint/2010/main" val="2229820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2" y="182881"/>
            <a:ext cx="11912959" cy="474665"/>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s-EC" sz="2800" b="1" dirty="0">
                <a:solidFill>
                  <a:prstClr val="black"/>
                </a:solidFill>
                <a:latin typeface="Arial" panose="020B0604020202020204" pitchFamily="34" charset="0"/>
                <a:cs typeface="Arial" panose="020B0604020202020204" pitchFamily="34" charset="0"/>
              </a:rPr>
              <a:t>14. CONCLUSIONES Y RECOMENDACIONES.</a:t>
            </a:r>
          </a:p>
        </p:txBody>
      </p:sp>
      <p:sp>
        <p:nvSpPr>
          <p:cNvPr id="2" name="CuadroTexto 1"/>
          <p:cNvSpPr txBox="1"/>
          <p:nvPr/>
        </p:nvSpPr>
        <p:spPr>
          <a:xfrm>
            <a:off x="1466849" y="796065"/>
            <a:ext cx="10439400" cy="6555641"/>
          </a:xfrm>
          <a:prstGeom prst="rect">
            <a:avLst/>
          </a:prstGeom>
          <a:noFill/>
        </p:spPr>
        <p:txBody>
          <a:bodyPr wrap="square" rtlCol="0">
            <a:spAutoFit/>
          </a:bodyPr>
          <a:lstStyle/>
          <a:p>
            <a:pPr marL="342900" indent="-342900" algn="just">
              <a:buFont typeface="+mj-lt"/>
              <a:buAutoNum type="arabicPeriod"/>
            </a:pPr>
            <a:r>
              <a:rPr lang="es-EC" sz="2100" dirty="0"/>
              <a:t>Normativa legal vigente (Estrategia Nacional de Ciberseguridad).</a:t>
            </a:r>
          </a:p>
          <a:p>
            <a:pPr marL="342900" indent="-342900" algn="just">
              <a:buFont typeface="+mj-lt"/>
              <a:buAutoNum type="arabicPeriod"/>
            </a:pPr>
            <a:r>
              <a:rPr lang="es-EC" sz="2100" dirty="0"/>
              <a:t>Las ciberamenazas no han sido definidas por las autoridades competentes (Responsabilidad del Estado); se propone un estudio base para definirlas.</a:t>
            </a:r>
          </a:p>
          <a:p>
            <a:pPr marL="342900" indent="-342900" algn="just">
              <a:buFont typeface="+mj-lt"/>
              <a:buAutoNum type="arabicPeriod"/>
            </a:pPr>
            <a:r>
              <a:rPr lang="es-EC" sz="2100" dirty="0"/>
              <a:t>Escenarios VICA (amenazas híbridas), propenden a la manipulación de la población por redes sociales.</a:t>
            </a:r>
          </a:p>
          <a:p>
            <a:pPr marL="342900" indent="-342900" algn="just">
              <a:buFont typeface="+mj-lt"/>
              <a:buAutoNum type="arabicPeriod"/>
            </a:pPr>
            <a:r>
              <a:rPr lang="es-EC" sz="2100" dirty="0"/>
              <a:t>El decreto ejecutivo 647 determina la infraestructura crítica del Estado bajo responsabilidad de la Fuerza Terrestre.</a:t>
            </a:r>
          </a:p>
          <a:p>
            <a:pPr marL="342900" indent="-342900" algn="just">
              <a:buFont typeface="+mj-lt"/>
              <a:buAutoNum type="arabicPeriod"/>
            </a:pPr>
            <a:r>
              <a:rPr lang="es-EC" sz="2100" dirty="0"/>
              <a:t>Es necesaria la creación de un órgano de ciberdefensa en la Fuerza Terrestre que asesore en los niveles operativo y táctico.</a:t>
            </a:r>
          </a:p>
          <a:p>
            <a:pPr marL="342900" indent="-342900" algn="just">
              <a:buFont typeface="+mj-lt"/>
              <a:buAutoNum type="arabicPeriod"/>
            </a:pPr>
            <a:endParaRPr lang="es-EC" sz="2100" dirty="0"/>
          </a:p>
          <a:p>
            <a:pPr algn="just"/>
            <a:endParaRPr lang="es-EC" sz="2100" dirty="0"/>
          </a:p>
          <a:p>
            <a:pPr algn="just"/>
            <a:endParaRPr lang="es-EC" sz="2100" dirty="0"/>
          </a:p>
          <a:p>
            <a:pPr algn="just"/>
            <a:endParaRPr lang="es-EC" sz="2100" dirty="0"/>
          </a:p>
          <a:p>
            <a:pPr marL="342900" indent="-342900" algn="just">
              <a:buFont typeface="+mj-lt"/>
              <a:buAutoNum type="alphaLcPeriod"/>
            </a:pPr>
            <a:r>
              <a:rPr lang="es-EC" sz="2100" dirty="0"/>
              <a:t>El proceso de transformación de la Fuerza Terrestre debe incluir a la ciberdefensa, como una nueva capacidad.</a:t>
            </a:r>
          </a:p>
          <a:p>
            <a:pPr marL="342900" indent="-342900" algn="just">
              <a:buFont typeface="+mj-lt"/>
              <a:buAutoNum type="alphaLcPeriod"/>
            </a:pPr>
            <a:r>
              <a:rPr lang="es-EC" sz="2100" dirty="0"/>
              <a:t>Se ponga en consideración de la Dirección de Transformación la presente propuesta.</a:t>
            </a:r>
          </a:p>
          <a:p>
            <a:pPr marL="342900" indent="-342900" algn="just">
              <a:buFont typeface="+mj-lt"/>
              <a:buAutoNum type="alphaLcPeriod"/>
            </a:pPr>
            <a:r>
              <a:rPr lang="es-EC" sz="2100" dirty="0"/>
              <a:t>La ciberdefensa debe ser un eje transversal en la planificación y conducción de las operaciones militares.</a:t>
            </a:r>
          </a:p>
          <a:p>
            <a:pPr marL="342900" indent="-342900">
              <a:buFont typeface="+mj-lt"/>
              <a:buAutoNum type="alphaLcPeriod"/>
            </a:pPr>
            <a:endParaRPr lang="es-EC" sz="2100" dirty="0"/>
          </a:p>
          <a:p>
            <a:endParaRPr lang="es-EC" sz="2100" dirty="0"/>
          </a:p>
        </p:txBody>
      </p:sp>
      <p:pic>
        <p:nvPicPr>
          <p:cNvPr id="7" name="Imagen 6"/>
          <p:cNvPicPr>
            <a:picLocks noChangeAspect="1"/>
          </p:cNvPicPr>
          <p:nvPr/>
        </p:nvPicPr>
        <p:blipFill>
          <a:blip r:embed="rId2"/>
          <a:stretch>
            <a:fillRect/>
          </a:stretch>
        </p:blipFill>
        <p:spPr>
          <a:xfrm>
            <a:off x="3513762" y="3778108"/>
            <a:ext cx="5503096" cy="1111885"/>
          </a:xfrm>
          <a:prstGeom prst="rect">
            <a:avLst/>
          </a:prstGeom>
        </p:spPr>
      </p:pic>
    </p:spTree>
    <p:extLst>
      <p:ext uri="{BB962C8B-B14F-4D97-AF65-F5344CB8AC3E}">
        <p14:creationId xmlns:p14="http://schemas.microsoft.com/office/powerpoint/2010/main" val="22578042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2359080" y="629920"/>
            <a:ext cx="8877880" cy="2156596"/>
            <a:chOff x="-20386" y="5451939"/>
            <a:chExt cx="9164386" cy="1381754"/>
          </a:xfrm>
        </p:grpSpPr>
        <p:pic>
          <p:nvPicPr>
            <p:cNvPr id="5" name="Imagen 4"/>
            <p:cNvPicPr>
              <a:picLocks noChangeAspect="1"/>
            </p:cNvPicPr>
            <p:nvPr/>
          </p:nvPicPr>
          <p:blipFill rotWithShape="1">
            <a:blip r:embed="rId2"/>
            <a:srcRect r="14060"/>
            <a:stretch/>
          </p:blipFill>
          <p:spPr>
            <a:xfrm>
              <a:off x="3995936" y="5451939"/>
              <a:ext cx="2579043" cy="1381754"/>
            </a:xfrm>
            <a:prstGeom prst="rect">
              <a:avLst/>
            </a:prstGeom>
            <a:ln>
              <a:noFill/>
            </a:ln>
            <a:effectLst>
              <a:softEdge rad="112500"/>
            </a:effectLst>
          </p:spPr>
        </p:pic>
        <p:pic>
          <p:nvPicPr>
            <p:cNvPr id="7" name="Imagen 6"/>
            <p:cNvPicPr>
              <a:picLocks noChangeAspect="1"/>
            </p:cNvPicPr>
            <p:nvPr/>
          </p:nvPicPr>
          <p:blipFill>
            <a:blip r:embed="rId3"/>
            <a:stretch>
              <a:fillRect/>
            </a:stretch>
          </p:blipFill>
          <p:spPr>
            <a:xfrm>
              <a:off x="6574979" y="5451939"/>
              <a:ext cx="2569021" cy="1364114"/>
            </a:xfrm>
            <a:prstGeom prst="rect">
              <a:avLst/>
            </a:prstGeom>
            <a:ln>
              <a:noFill/>
            </a:ln>
            <a:effectLst>
              <a:softEdge rad="112500"/>
            </a:effectLst>
          </p:spPr>
        </p:pic>
        <p:pic>
          <p:nvPicPr>
            <p:cNvPr id="9" name="Imagen 8"/>
            <p:cNvPicPr>
              <a:picLocks noChangeAspect="1"/>
            </p:cNvPicPr>
            <p:nvPr/>
          </p:nvPicPr>
          <p:blipFill>
            <a:blip r:embed="rId4"/>
            <a:stretch>
              <a:fillRect/>
            </a:stretch>
          </p:blipFill>
          <p:spPr>
            <a:xfrm>
              <a:off x="-20386" y="5451939"/>
              <a:ext cx="4757091" cy="1364114"/>
            </a:xfrm>
            <a:prstGeom prst="rect">
              <a:avLst/>
            </a:prstGeom>
            <a:ln>
              <a:noFill/>
            </a:ln>
            <a:effectLst>
              <a:softEdge rad="112500"/>
            </a:effectLst>
          </p:spPr>
        </p:pic>
      </p:grpSp>
      <p:sp>
        <p:nvSpPr>
          <p:cNvPr id="10" name="4 Placa"/>
          <p:cNvSpPr/>
          <p:nvPr/>
        </p:nvSpPr>
        <p:spPr>
          <a:xfrm>
            <a:off x="2946584" y="3022600"/>
            <a:ext cx="7992889" cy="1097542"/>
          </a:xfrm>
          <a:prstGeom prst="plaque">
            <a:avLst>
              <a:gd name="adj" fmla="val 49992"/>
            </a:avLst>
          </a:prstGeom>
          <a:solidFill>
            <a:schemeClr val="accent6">
              <a:lumMod val="40000"/>
              <a:lumOff val="60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9600" b="1" i="1"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Calibri"/>
                <a:ea typeface="+mn-ea"/>
                <a:cs typeface="+mn-cs"/>
              </a:rPr>
              <a:t>GRACIAS</a:t>
            </a:r>
          </a:p>
        </p:txBody>
      </p:sp>
      <p:grpSp>
        <p:nvGrpSpPr>
          <p:cNvPr id="11" name="Grupo 10"/>
          <p:cNvGrpSpPr/>
          <p:nvPr/>
        </p:nvGrpSpPr>
        <p:grpSpPr>
          <a:xfrm>
            <a:off x="2541960" y="4673600"/>
            <a:ext cx="8695000" cy="1892577"/>
            <a:chOff x="683568" y="5295331"/>
            <a:chExt cx="7328156" cy="1372445"/>
          </a:xfrm>
        </p:grpSpPr>
        <p:pic>
          <p:nvPicPr>
            <p:cNvPr id="12" name="Imagen 11">
              <a:extLst>
                <a:ext uri="{FF2B5EF4-FFF2-40B4-BE49-F238E27FC236}">
                  <a16:creationId xmlns:a16="http://schemas.microsoft.com/office/drawing/2014/main" xmlns="" id="{FA80E884-DC72-4D4C-A899-B50A3283D091}"/>
                </a:ext>
              </a:extLst>
            </p:cNvPr>
            <p:cNvPicPr>
              <a:picLocks noChangeAspect="1"/>
            </p:cNvPicPr>
            <p:nvPr/>
          </p:nvPicPr>
          <p:blipFill>
            <a:blip r:embed="rId5"/>
            <a:stretch>
              <a:fillRect/>
            </a:stretch>
          </p:blipFill>
          <p:spPr>
            <a:xfrm>
              <a:off x="683568" y="5297081"/>
              <a:ext cx="2304256" cy="1370695"/>
            </a:xfrm>
            <a:prstGeom prst="rect">
              <a:avLst/>
            </a:prstGeom>
          </p:spPr>
        </p:pic>
        <p:pic>
          <p:nvPicPr>
            <p:cNvPr id="13" name="Picture 2" descr="Resultado de imagen para operaciones navales mando y control">
              <a:extLst>
                <a:ext uri="{FF2B5EF4-FFF2-40B4-BE49-F238E27FC236}">
                  <a16:creationId xmlns:a16="http://schemas.microsoft.com/office/drawing/2014/main" xmlns="" id="{C3DB3D3E-5E55-4245-B596-299547E623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0480" y="5297904"/>
              <a:ext cx="2271244" cy="134364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xmlns="" id="{1ECE088E-208D-4B90-BE76-7F496F4FE166}"/>
                </a:ext>
              </a:extLst>
            </p:cNvPr>
            <p:cNvPicPr>
              <a:picLocks noChangeAspect="1"/>
            </p:cNvPicPr>
            <p:nvPr/>
          </p:nvPicPr>
          <p:blipFill>
            <a:blip r:embed="rId7"/>
            <a:stretch>
              <a:fillRect/>
            </a:stretch>
          </p:blipFill>
          <p:spPr>
            <a:xfrm>
              <a:off x="2997185" y="5295331"/>
              <a:ext cx="2743295" cy="1346221"/>
            </a:xfrm>
            <a:prstGeom prst="rect">
              <a:avLst/>
            </a:prstGeom>
          </p:spPr>
        </p:pic>
      </p:grpSp>
    </p:spTree>
    <p:extLst>
      <p:ext uri="{BB962C8B-B14F-4D97-AF65-F5344CB8AC3E}">
        <p14:creationId xmlns:p14="http://schemas.microsoft.com/office/powerpoint/2010/main" val="2594996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2"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s-EC" sz="2800" b="1" dirty="0">
                <a:solidFill>
                  <a:prstClr val="black"/>
                </a:solidFill>
                <a:latin typeface="Arial" panose="020B0604020202020204" pitchFamily="34" charset="0"/>
                <a:cs typeface="Arial" panose="020B0604020202020204" pitchFamily="34" charset="0"/>
              </a:rPr>
              <a:t>2. ENUNCIADO DEL PROBLEMA</a:t>
            </a:r>
          </a:p>
        </p:txBody>
      </p:sp>
      <p:sp>
        <p:nvSpPr>
          <p:cNvPr id="7" name="CuadroTexto 6">
            <a:extLst>
              <a:ext uri="{FF2B5EF4-FFF2-40B4-BE49-F238E27FC236}">
                <a16:creationId xmlns:a16="http://schemas.microsoft.com/office/drawing/2014/main" xmlns="" id="{CF52088F-BD54-4F44-B9B9-CBA2D6E2A9DC}"/>
              </a:ext>
            </a:extLst>
          </p:cNvPr>
          <p:cNvSpPr txBox="1"/>
          <p:nvPr/>
        </p:nvSpPr>
        <p:spPr>
          <a:xfrm>
            <a:off x="2352644" y="1337438"/>
            <a:ext cx="8421373" cy="2246769"/>
          </a:xfrm>
          <a:prstGeom prst="rect">
            <a:avLst/>
          </a:prstGeom>
          <a:noFill/>
        </p:spPr>
        <p:txBody>
          <a:bodyPr wrap="square">
            <a:spAutoFit/>
          </a:bodyPr>
          <a:lstStyle/>
          <a:p>
            <a:pPr algn="just"/>
            <a:r>
              <a:rPr lang="es-MX" sz="2800" b="1" dirty="0"/>
              <a:t>La ausencia de un órgano asesor en Ciberdefensa para la Fuerza Terrestre, incide negativamente en la conducción de las operaciones de respuesta a crisis en apoyo a la Policía Nacional (P.N) ante grave conmoción interna.</a:t>
            </a:r>
          </a:p>
        </p:txBody>
      </p:sp>
      <p:grpSp>
        <p:nvGrpSpPr>
          <p:cNvPr id="9" name="Grupo 8">
            <a:extLst>
              <a:ext uri="{FF2B5EF4-FFF2-40B4-BE49-F238E27FC236}">
                <a16:creationId xmlns:a16="http://schemas.microsoft.com/office/drawing/2014/main" xmlns="" id="{CC4D180D-0F91-40D8-BBD3-CE3F2A7384F4}"/>
              </a:ext>
            </a:extLst>
          </p:cNvPr>
          <p:cNvGrpSpPr/>
          <p:nvPr/>
        </p:nvGrpSpPr>
        <p:grpSpPr>
          <a:xfrm>
            <a:off x="2352646" y="4007244"/>
            <a:ext cx="8421372" cy="2055838"/>
            <a:chOff x="-20386" y="5085184"/>
            <a:chExt cx="8429011" cy="1364114"/>
          </a:xfrm>
        </p:grpSpPr>
        <p:grpSp>
          <p:nvGrpSpPr>
            <p:cNvPr id="10" name="Grupo 9">
              <a:extLst>
                <a:ext uri="{FF2B5EF4-FFF2-40B4-BE49-F238E27FC236}">
                  <a16:creationId xmlns:a16="http://schemas.microsoft.com/office/drawing/2014/main" xmlns="" id="{71746282-A5DB-46F5-9518-413078EDC15C}"/>
                </a:ext>
              </a:extLst>
            </p:cNvPr>
            <p:cNvGrpSpPr/>
            <p:nvPr/>
          </p:nvGrpSpPr>
          <p:grpSpPr>
            <a:xfrm>
              <a:off x="-20386" y="5085184"/>
              <a:ext cx="6595365" cy="1364114"/>
              <a:chOff x="-20386" y="5451939"/>
              <a:chExt cx="6595365" cy="1364114"/>
            </a:xfrm>
          </p:grpSpPr>
          <p:pic>
            <p:nvPicPr>
              <p:cNvPr id="12" name="Imagen 11">
                <a:extLst>
                  <a:ext uri="{FF2B5EF4-FFF2-40B4-BE49-F238E27FC236}">
                    <a16:creationId xmlns:a16="http://schemas.microsoft.com/office/drawing/2014/main" xmlns="" id="{AF43C238-311C-4E01-A217-EABFF7542505}"/>
                  </a:ext>
                </a:extLst>
              </p:cNvPr>
              <p:cNvPicPr>
                <a:picLocks noChangeAspect="1"/>
              </p:cNvPicPr>
              <p:nvPr/>
            </p:nvPicPr>
            <p:blipFill rotWithShape="1">
              <a:blip r:embed="rId2"/>
              <a:srcRect r="14060"/>
              <a:stretch/>
            </p:blipFill>
            <p:spPr>
              <a:xfrm>
                <a:off x="3995936" y="5451939"/>
                <a:ext cx="2579043" cy="1360730"/>
              </a:xfrm>
              <a:prstGeom prst="rect">
                <a:avLst/>
              </a:prstGeom>
            </p:spPr>
          </p:pic>
          <p:pic>
            <p:nvPicPr>
              <p:cNvPr id="13" name="Imagen 12">
                <a:extLst>
                  <a:ext uri="{FF2B5EF4-FFF2-40B4-BE49-F238E27FC236}">
                    <a16:creationId xmlns:a16="http://schemas.microsoft.com/office/drawing/2014/main" xmlns="" id="{23D8A252-77EA-48D6-A985-567ABECDBACB}"/>
                  </a:ext>
                </a:extLst>
              </p:cNvPr>
              <p:cNvPicPr>
                <a:picLocks noChangeAspect="1"/>
              </p:cNvPicPr>
              <p:nvPr/>
            </p:nvPicPr>
            <p:blipFill>
              <a:blip r:embed="rId3"/>
              <a:stretch>
                <a:fillRect/>
              </a:stretch>
            </p:blipFill>
            <p:spPr>
              <a:xfrm>
                <a:off x="-20386" y="5451939"/>
                <a:ext cx="4757091" cy="1364114"/>
              </a:xfrm>
              <a:prstGeom prst="rect">
                <a:avLst/>
              </a:prstGeom>
            </p:spPr>
          </p:pic>
        </p:grpSp>
        <p:pic>
          <p:nvPicPr>
            <p:cNvPr id="11" name="Picture 4" descr="Resultado de imagen para ciberdefensa">
              <a:extLst>
                <a:ext uri="{FF2B5EF4-FFF2-40B4-BE49-F238E27FC236}">
                  <a16:creationId xmlns:a16="http://schemas.microsoft.com/office/drawing/2014/main" xmlns="" id="{87BA3703-FF59-45D2-B59F-6FDB2BD2A2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085184"/>
              <a:ext cx="1892409" cy="13641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78861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2"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s-EC" sz="2800" b="1" dirty="0">
                <a:solidFill>
                  <a:prstClr val="black"/>
                </a:solidFill>
                <a:latin typeface="Arial" panose="020B0604020202020204" pitchFamily="34" charset="0"/>
                <a:cs typeface="Arial" panose="020B0604020202020204" pitchFamily="34" charset="0"/>
              </a:rPr>
              <a:t>3. PREGUNTAS DE INVESTIGACIÓN</a:t>
            </a:r>
          </a:p>
        </p:txBody>
      </p:sp>
      <p:sp>
        <p:nvSpPr>
          <p:cNvPr id="7" name="CuadroTexto 6">
            <a:extLst>
              <a:ext uri="{FF2B5EF4-FFF2-40B4-BE49-F238E27FC236}">
                <a16:creationId xmlns:a16="http://schemas.microsoft.com/office/drawing/2014/main" xmlns="" id="{79DDB05D-64A9-40AD-BE41-961A157E051F}"/>
              </a:ext>
            </a:extLst>
          </p:cNvPr>
          <p:cNvSpPr txBox="1"/>
          <p:nvPr/>
        </p:nvSpPr>
        <p:spPr>
          <a:xfrm>
            <a:off x="1577016" y="1120625"/>
            <a:ext cx="6807256" cy="1200329"/>
          </a:xfrm>
          <a:prstGeom prst="rect">
            <a:avLst/>
          </a:prstGeom>
          <a:noFill/>
        </p:spPr>
        <p:txBody>
          <a:bodyPr wrap="square">
            <a:spAutoFit/>
          </a:bodyPr>
          <a:lstStyle/>
          <a:p>
            <a:pPr algn="just"/>
            <a:r>
              <a:rPr lang="es-MX" sz="2400" b="1" dirty="0"/>
              <a:t>¿Qué marco legal establece la protección del ciberespacio y permite la ejecución de operaciones militares de Ciberdefensa?</a:t>
            </a:r>
          </a:p>
        </p:txBody>
      </p:sp>
      <p:sp>
        <p:nvSpPr>
          <p:cNvPr id="9" name="CuadroTexto 8">
            <a:extLst>
              <a:ext uri="{FF2B5EF4-FFF2-40B4-BE49-F238E27FC236}">
                <a16:creationId xmlns:a16="http://schemas.microsoft.com/office/drawing/2014/main" xmlns="" id="{7EA23549-5115-4635-93DB-F40A24099F37}"/>
              </a:ext>
            </a:extLst>
          </p:cNvPr>
          <p:cNvSpPr txBox="1"/>
          <p:nvPr/>
        </p:nvSpPr>
        <p:spPr>
          <a:xfrm>
            <a:off x="3892601" y="2869403"/>
            <a:ext cx="6796180" cy="1569660"/>
          </a:xfrm>
          <a:prstGeom prst="rect">
            <a:avLst/>
          </a:prstGeom>
          <a:noFill/>
        </p:spPr>
        <p:txBody>
          <a:bodyPr wrap="square">
            <a:spAutoFit/>
          </a:bodyPr>
          <a:lstStyle/>
          <a:p>
            <a:pPr algn="just"/>
            <a:r>
              <a:rPr lang="es-MX" sz="2400" b="1" dirty="0"/>
              <a:t>¿Qué amenazas cibernéticas, afectarían la conducción de las Operaciones de Respuesta a Crisis en apoyo a la Policía Nacional ante grave conmoción interna?</a:t>
            </a:r>
          </a:p>
        </p:txBody>
      </p:sp>
      <p:sp>
        <p:nvSpPr>
          <p:cNvPr id="10" name="CuadroTexto 9">
            <a:extLst>
              <a:ext uri="{FF2B5EF4-FFF2-40B4-BE49-F238E27FC236}">
                <a16:creationId xmlns:a16="http://schemas.microsoft.com/office/drawing/2014/main" xmlns="" id="{6DE2BC09-E9DC-4F70-9D0A-B30E7F6A9415}"/>
              </a:ext>
            </a:extLst>
          </p:cNvPr>
          <p:cNvSpPr txBox="1"/>
          <p:nvPr/>
        </p:nvSpPr>
        <p:spPr>
          <a:xfrm>
            <a:off x="1710580" y="4921936"/>
            <a:ext cx="7362709" cy="1569660"/>
          </a:xfrm>
          <a:prstGeom prst="rect">
            <a:avLst/>
          </a:prstGeom>
          <a:noFill/>
        </p:spPr>
        <p:txBody>
          <a:bodyPr wrap="square">
            <a:spAutoFit/>
          </a:bodyPr>
          <a:lstStyle/>
          <a:p>
            <a:pPr algn="just"/>
            <a:r>
              <a:rPr lang="es-MX" sz="2400" b="1" dirty="0"/>
              <a:t>¿Es necesaria la creación de un organismo asesor en   Ciberdefensa para apoyar la planificación y conducción </a:t>
            </a:r>
            <a:r>
              <a:rPr lang="es-MX" sz="2400" b="1" dirty="0" smtClean="0"/>
              <a:t> </a:t>
            </a:r>
            <a:r>
              <a:rPr lang="es-MX" sz="2400" b="1" dirty="0"/>
              <a:t>de las operaciones de Respuesta a Crisis en apoyo a la P.N?</a:t>
            </a:r>
          </a:p>
        </p:txBody>
      </p:sp>
      <p:pic>
        <p:nvPicPr>
          <p:cNvPr id="11" name="Imagen 10">
            <a:extLst>
              <a:ext uri="{FF2B5EF4-FFF2-40B4-BE49-F238E27FC236}">
                <a16:creationId xmlns:a16="http://schemas.microsoft.com/office/drawing/2014/main" xmlns="" id="{774BF78F-6DF2-4230-95BB-A7301B7D568E}"/>
              </a:ext>
            </a:extLst>
          </p:cNvPr>
          <p:cNvPicPr>
            <a:picLocks noChangeAspect="1"/>
          </p:cNvPicPr>
          <p:nvPr/>
        </p:nvPicPr>
        <p:blipFill>
          <a:blip r:embed="rId2"/>
          <a:stretch>
            <a:fillRect/>
          </a:stretch>
        </p:blipFill>
        <p:spPr>
          <a:xfrm>
            <a:off x="8723243" y="1125208"/>
            <a:ext cx="2438400" cy="1876425"/>
          </a:xfrm>
          <a:prstGeom prst="rect">
            <a:avLst/>
          </a:prstGeom>
        </p:spPr>
      </p:pic>
      <p:pic>
        <p:nvPicPr>
          <p:cNvPr id="13" name="Imagen 12">
            <a:extLst>
              <a:ext uri="{FF2B5EF4-FFF2-40B4-BE49-F238E27FC236}">
                <a16:creationId xmlns:a16="http://schemas.microsoft.com/office/drawing/2014/main" xmlns="" id="{ECE43F4C-DA4B-4988-A7E5-36825BBC6376}"/>
              </a:ext>
            </a:extLst>
          </p:cNvPr>
          <p:cNvPicPr>
            <a:picLocks noChangeAspect="1"/>
          </p:cNvPicPr>
          <p:nvPr/>
        </p:nvPicPr>
        <p:blipFill>
          <a:blip r:embed="rId3"/>
          <a:stretch>
            <a:fillRect/>
          </a:stretch>
        </p:blipFill>
        <p:spPr>
          <a:xfrm>
            <a:off x="1710580" y="2546898"/>
            <a:ext cx="1906133" cy="2031125"/>
          </a:xfrm>
          <a:prstGeom prst="rect">
            <a:avLst/>
          </a:prstGeom>
        </p:spPr>
      </p:pic>
      <p:pic>
        <p:nvPicPr>
          <p:cNvPr id="15" name="Imagen 14">
            <a:extLst>
              <a:ext uri="{FF2B5EF4-FFF2-40B4-BE49-F238E27FC236}">
                <a16:creationId xmlns:a16="http://schemas.microsoft.com/office/drawing/2014/main" xmlns="" id="{FFB530FC-DB3D-433A-8769-9023157AA020}"/>
              </a:ext>
            </a:extLst>
          </p:cNvPr>
          <p:cNvPicPr>
            <a:picLocks noChangeAspect="1"/>
          </p:cNvPicPr>
          <p:nvPr/>
        </p:nvPicPr>
        <p:blipFill>
          <a:blip r:embed="rId4"/>
          <a:stretch>
            <a:fillRect/>
          </a:stretch>
        </p:blipFill>
        <p:spPr>
          <a:xfrm>
            <a:off x="9366301" y="4377852"/>
            <a:ext cx="2014003" cy="2250497"/>
          </a:xfrm>
          <a:prstGeom prst="rect">
            <a:avLst/>
          </a:prstGeom>
        </p:spPr>
      </p:pic>
    </p:spTree>
    <p:extLst>
      <p:ext uri="{BB962C8B-B14F-4D97-AF65-F5344CB8AC3E}">
        <p14:creationId xmlns:p14="http://schemas.microsoft.com/office/powerpoint/2010/main" val="4930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2"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s-EC" sz="2800" b="1" dirty="0">
                <a:solidFill>
                  <a:prstClr val="black"/>
                </a:solidFill>
                <a:latin typeface="Arial" panose="020B0604020202020204" pitchFamily="34" charset="0"/>
                <a:cs typeface="Arial" panose="020B0604020202020204" pitchFamily="34" charset="0"/>
              </a:rPr>
              <a:t>4. JUSTIFICACIÓN DE LA INVESTIGACIÓN</a:t>
            </a:r>
          </a:p>
        </p:txBody>
      </p:sp>
      <p:sp>
        <p:nvSpPr>
          <p:cNvPr id="7" name="CuadroTexto 6">
            <a:extLst>
              <a:ext uri="{FF2B5EF4-FFF2-40B4-BE49-F238E27FC236}">
                <a16:creationId xmlns:a16="http://schemas.microsoft.com/office/drawing/2014/main" xmlns="" id="{C663ABFD-5562-4211-803E-C3DDB301B03F}"/>
              </a:ext>
            </a:extLst>
          </p:cNvPr>
          <p:cNvSpPr txBox="1"/>
          <p:nvPr/>
        </p:nvSpPr>
        <p:spPr>
          <a:xfrm>
            <a:off x="1503516" y="1370486"/>
            <a:ext cx="4294534" cy="4493538"/>
          </a:xfrm>
          <a:prstGeom prst="rect">
            <a:avLst/>
          </a:prstGeom>
          <a:noFill/>
        </p:spPr>
        <p:txBody>
          <a:bodyPr wrap="square">
            <a:spAutoFit/>
          </a:bodyPr>
          <a:lstStyle/>
          <a:p>
            <a:pPr algn="just"/>
            <a:r>
              <a:rPr lang="es-MX" sz="2200" b="1" dirty="0"/>
              <a:t>La complejidad y variabilidad de ciberamenazas y factores de riesgo que existen en el ciberespacio y deben ser enfrentados, eliminados o reducidos, tanto en el ámbito interno como externo, ya que atentan contra la Soberanía e Integridad Territorial y Seguridad Interna, hacen necesario que el Ejército integre dentro de su organización las políticas y estrategias para la defensa y protección de este nuevo dominio. </a:t>
            </a:r>
          </a:p>
        </p:txBody>
      </p:sp>
      <p:pic>
        <p:nvPicPr>
          <p:cNvPr id="3" name="Imagen 2">
            <a:extLst>
              <a:ext uri="{FF2B5EF4-FFF2-40B4-BE49-F238E27FC236}">
                <a16:creationId xmlns:a16="http://schemas.microsoft.com/office/drawing/2014/main" xmlns="" id="{FAB90F38-F854-4F27-AD8C-C2415BC53FF7}"/>
              </a:ext>
            </a:extLst>
          </p:cNvPr>
          <p:cNvPicPr>
            <a:picLocks noChangeAspect="1"/>
          </p:cNvPicPr>
          <p:nvPr/>
        </p:nvPicPr>
        <p:blipFill rotWithShape="1">
          <a:blip r:embed="rId2"/>
          <a:srcRect l="26984" r="29810"/>
          <a:stretch/>
        </p:blipFill>
        <p:spPr>
          <a:xfrm>
            <a:off x="6150864" y="1404521"/>
            <a:ext cx="5583940" cy="4420925"/>
          </a:xfrm>
          <a:prstGeom prst="rect">
            <a:avLst/>
          </a:prstGeom>
        </p:spPr>
      </p:pic>
    </p:spTree>
    <p:extLst>
      <p:ext uri="{BB962C8B-B14F-4D97-AF65-F5344CB8AC3E}">
        <p14:creationId xmlns:p14="http://schemas.microsoft.com/office/powerpoint/2010/main" val="3732865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2"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s-EC" sz="2800" b="1" dirty="0">
                <a:solidFill>
                  <a:prstClr val="black"/>
                </a:solidFill>
                <a:latin typeface="Arial" panose="020B0604020202020204" pitchFamily="34" charset="0"/>
                <a:cs typeface="Arial" panose="020B0604020202020204" pitchFamily="34" charset="0"/>
              </a:rPr>
              <a:t>5. OBJETIVOS</a:t>
            </a:r>
          </a:p>
        </p:txBody>
      </p:sp>
      <p:sp>
        <p:nvSpPr>
          <p:cNvPr id="7" name="CuadroTexto 6">
            <a:extLst>
              <a:ext uri="{FF2B5EF4-FFF2-40B4-BE49-F238E27FC236}">
                <a16:creationId xmlns:a16="http://schemas.microsoft.com/office/drawing/2014/main" xmlns="" id="{8A2573F6-D812-44A7-BA61-A78F2C9918D2}"/>
              </a:ext>
            </a:extLst>
          </p:cNvPr>
          <p:cNvSpPr txBox="1"/>
          <p:nvPr/>
        </p:nvSpPr>
        <p:spPr>
          <a:xfrm>
            <a:off x="1438688" y="1019281"/>
            <a:ext cx="6097656" cy="2123658"/>
          </a:xfrm>
          <a:prstGeom prst="rect">
            <a:avLst/>
          </a:prstGeom>
          <a:noFill/>
        </p:spPr>
        <p:txBody>
          <a:bodyPr wrap="square">
            <a:spAutoFit/>
          </a:bodyPr>
          <a:lstStyle/>
          <a:p>
            <a:pPr algn="just"/>
            <a:r>
              <a:rPr lang="es-MX" sz="2200" b="1" dirty="0"/>
              <a:t>General.</a:t>
            </a:r>
          </a:p>
          <a:p>
            <a:pPr marL="285750" indent="-285750" algn="just">
              <a:buFont typeface="Arial" panose="020B0604020202020204" pitchFamily="34" charset="0"/>
              <a:buChar char="•"/>
            </a:pPr>
            <a:r>
              <a:rPr lang="es-MX" sz="2200" dirty="0"/>
              <a:t>Proponer la creación de un órgano asesor de Ciberdefensa en la Fuerza Terrestre, como estrategia, para apoyar la conducción de operaciones de respuesta a crisis en apoyo a la Policía Nacional ante grave conmoción interna.</a:t>
            </a:r>
          </a:p>
        </p:txBody>
      </p:sp>
      <p:sp>
        <p:nvSpPr>
          <p:cNvPr id="9" name="CuadroTexto 8">
            <a:extLst>
              <a:ext uri="{FF2B5EF4-FFF2-40B4-BE49-F238E27FC236}">
                <a16:creationId xmlns:a16="http://schemas.microsoft.com/office/drawing/2014/main" xmlns="" id="{B3400E90-79C7-4083-B212-E0A103E9898E}"/>
              </a:ext>
            </a:extLst>
          </p:cNvPr>
          <p:cNvSpPr txBox="1"/>
          <p:nvPr/>
        </p:nvSpPr>
        <p:spPr>
          <a:xfrm>
            <a:off x="3921400" y="3225498"/>
            <a:ext cx="7945506" cy="3477875"/>
          </a:xfrm>
          <a:prstGeom prst="rect">
            <a:avLst/>
          </a:prstGeom>
          <a:noFill/>
        </p:spPr>
        <p:txBody>
          <a:bodyPr wrap="square">
            <a:spAutoFit/>
          </a:bodyPr>
          <a:lstStyle/>
          <a:p>
            <a:pPr algn="just"/>
            <a:r>
              <a:rPr lang="es-MX" sz="2200" b="1" dirty="0"/>
              <a:t>Específicos.</a:t>
            </a:r>
          </a:p>
          <a:p>
            <a:pPr marL="285750" indent="-285750" algn="just">
              <a:buFont typeface="Arial" panose="020B0604020202020204" pitchFamily="34" charset="0"/>
              <a:buChar char="•"/>
            </a:pPr>
            <a:r>
              <a:rPr lang="es-MX" sz="2200" dirty="0"/>
              <a:t>Describir el marco legal que establece la protección del ciberespacio y su aplicabilidad en el ámbito de las operaciones militares de Ciberdefensa.</a:t>
            </a:r>
          </a:p>
          <a:p>
            <a:pPr marL="285750" indent="-285750" algn="just">
              <a:buFont typeface="Arial" panose="020B0604020202020204" pitchFamily="34" charset="0"/>
              <a:buChar char="•"/>
            </a:pPr>
            <a:r>
              <a:rPr lang="es-MX" sz="2200" dirty="0"/>
              <a:t>Determinar que amenazas cibernéticas, afectarían la conducción de las Operaciones de Respuesta a Crisis en apoyo a la P.N ante grave conmoción interna.</a:t>
            </a:r>
          </a:p>
          <a:p>
            <a:pPr marL="285750" indent="-285750" algn="just">
              <a:buFont typeface="Arial" panose="020B0604020202020204" pitchFamily="34" charset="0"/>
              <a:buChar char="•"/>
            </a:pPr>
            <a:r>
              <a:rPr lang="es-MX" sz="2200" dirty="0"/>
              <a:t>Demostrar la necesidad de crear un Órgano Asesor de Ciberdefensa en la Fuerza Terrestre, para apoyar la planificación y conducción de las operaciones en los niveles operativo y táctico.</a:t>
            </a:r>
          </a:p>
        </p:txBody>
      </p:sp>
      <p:pic>
        <p:nvPicPr>
          <p:cNvPr id="11" name="Imagen 10">
            <a:extLst>
              <a:ext uri="{FF2B5EF4-FFF2-40B4-BE49-F238E27FC236}">
                <a16:creationId xmlns:a16="http://schemas.microsoft.com/office/drawing/2014/main" xmlns="" id="{595BDF0E-7BAD-45E7-9D23-7D57F94FAE15}"/>
              </a:ext>
            </a:extLst>
          </p:cNvPr>
          <p:cNvPicPr>
            <a:picLocks noChangeAspect="1"/>
          </p:cNvPicPr>
          <p:nvPr/>
        </p:nvPicPr>
        <p:blipFill>
          <a:blip r:embed="rId2"/>
          <a:stretch>
            <a:fillRect/>
          </a:stretch>
        </p:blipFill>
        <p:spPr>
          <a:xfrm>
            <a:off x="7720011" y="1019280"/>
            <a:ext cx="3725400" cy="2271585"/>
          </a:xfrm>
          <a:prstGeom prst="rect">
            <a:avLst/>
          </a:prstGeom>
        </p:spPr>
      </p:pic>
      <p:pic>
        <p:nvPicPr>
          <p:cNvPr id="12" name="Imagen 11">
            <a:extLst>
              <a:ext uri="{FF2B5EF4-FFF2-40B4-BE49-F238E27FC236}">
                <a16:creationId xmlns:a16="http://schemas.microsoft.com/office/drawing/2014/main" xmlns="" id="{B0CD16E3-9E92-42DD-8DD2-AAFF26461C46}"/>
              </a:ext>
            </a:extLst>
          </p:cNvPr>
          <p:cNvPicPr>
            <a:picLocks noChangeAspect="1"/>
          </p:cNvPicPr>
          <p:nvPr/>
        </p:nvPicPr>
        <p:blipFill>
          <a:blip r:embed="rId3"/>
          <a:stretch>
            <a:fillRect/>
          </a:stretch>
        </p:blipFill>
        <p:spPr>
          <a:xfrm>
            <a:off x="1080865" y="4024864"/>
            <a:ext cx="2840535" cy="2574235"/>
          </a:xfrm>
          <a:prstGeom prst="rect">
            <a:avLst/>
          </a:prstGeom>
        </p:spPr>
      </p:pic>
    </p:spTree>
    <p:extLst>
      <p:ext uri="{BB962C8B-B14F-4D97-AF65-F5344CB8AC3E}">
        <p14:creationId xmlns:p14="http://schemas.microsoft.com/office/powerpoint/2010/main" val="300196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026323" y="1056616"/>
            <a:ext cx="184731" cy="646331"/>
          </a:xfrm>
          <a:prstGeom prst="rect">
            <a:avLst/>
          </a:prstGeom>
          <a:noFill/>
        </p:spPr>
        <p:txBody>
          <a:bodyPr wrap="none">
            <a:spAutoFit/>
          </a:bodyPr>
          <a:lstStyle/>
          <a:p>
            <a:pPr algn="ctr">
              <a:defRPr/>
            </a:pPr>
            <a:endParaRPr lang="es-ES" sz="3600" b="1" dirty="0">
              <a:ln w="17780" cmpd="sng">
                <a:solidFill>
                  <a:schemeClr val="tx1"/>
                </a:solidFill>
                <a:prstDash val="solid"/>
                <a:miter lim="800000"/>
              </a:ln>
              <a:solidFill>
                <a:schemeClr val="tx2"/>
              </a:solidFill>
              <a:effectLst>
                <a:outerShdw blurRad="55000" dist="50800" dir="5400000" algn="tl">
                  <a:srgbClr val="000000">
                    <a:alpha val="33000"/>
                  </a:srgbClr>
                </a:outerShdw>
              </a:effectLst>
              <a:cs typeface="Arial" pitchFamily="34" charset="0"/>
            </a:endParaRPr>
          </a:p>
        </p:txBody>
      </p:sp>
      <p:sp>
        <p:nvSpPr>
          <p:cNvPr id="5" name="4 Rectángulo"/>
          <p:cNvSpPr/>
          <p:nvPr/>
        </p:nvSpPr>
        <p:spPr bwMode="auto">
          <a:xfrm>
            <a:off x="4049707" y="4522584"/>
            <a:ext cx="6336704" cy="3986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C">
              <a:latin typeface="Times New Roman" pitchFamily="18" charset="0"/>
            </a:endParaRPr>
          </a:p>
        </p:txBody>
      </p:sp>
      <p:sp>
        <p:nvSpPr>
          <p:cNvPr id="23" name="4 CuadroTexto"/>
          <p:cNvSpPr txBox="1">
            <a:spLocks noChangeArrowheads="1"/>
          </p:cNvSpPr>
          <p:nvPr/>
        </p:nvSpPr>
        <p:spPr bwMode="auto">
          <a:xfrm>
            <a:off x="7740274" y="6511057"/>
            <a:ext cx="57810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s-EC" sz="1200" b="1" dirty="0"/>
              <a:t>FUENTE: DICCIONARIO DE TÉRMINOS MILITARES,   USA</a:t>
            </a:r>
            <a:endParaRPr lang="es-EC" sz="1200" dirty="0"/>
          </a:p>
        </p:txBody>
      </p:sp>
      <p:sp>
        <p:nvSpPr>
          <p:cNvPr id="21" name="Rectángulo 20">
            <a:extLst>
              <a:ext uri="{FF2B5EF4-FFF2-40B4-BE49-F238E27FC236}">
                <a16:creationId xmlns:a16="http://schemas.microsoft.com/office/drawing/2014/main" xmlns="" id="{F3E3CE28-1FC8-8E46-A07E-10CC378E0146}"/>
              </a:ext>
            </a:extLst>
          </p:cNvPr>
          <p:cNvSpPr/>
          <p:nvPr/>
        </p:nvSpPr>
        <p:spPr>
          <a:xfrm>
            <a:off x="139522"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s-EC" sz="2800" b="1" dirty="0">
                <a:solidFill>
                  <a:prstClr val="black"/>
                </a:solidFill>
                <a:latin typeface="Arial" panose="020B0604020202020204" pitchFamily="34" charset="0"/>
                <a:cs typeface="Arial" panose="020B0604020202020204" pitchFamily="34" charset="0"/>
              </a:rPr>
              <a:t>6. FUNDAMENTACIÓN TEÓRICA</a:t>
            </a:r>
          </a:p>
        </p:txBody>
      </p:sp>
      <p:sp>
        <p:nvSpPr>
          <p:cNvPr id="22" name="CuadroTexto 21">
            <a:extLst>
              <a:ext uri="{FF2B5EF4-FFF2-40B4-BE49-F238E27FC236}">
                <a16:creationId xmlns:a16="http://schemas.microsoft.com/office/drawing/2014/main" xmlns="" id="{ED032DF3-527E-40EC-8089-C49FF2D80857}"/>
              </a:ext>
            </a:extLst>
          </p:cNvPr>
          <p:cNvSpPr txBox="1"/>
          <p:nvPr/>
        </p:nvSpPr>
        <p:spPr>
          <a:xfrm>
            <a:off x="3706330" y="1046853"/>
            <a:ext cx="5447944" cy="1923604"/>
          </a:xfrm>
          <a:prstGeom prst="rect">
            <a:avLst/>
          </a:prstGeom>
          <a:noFill/>
        </p:spPr>
        <p:txBody>
          <a:bodyPr wrap="square">
            <a:spAutoFit/>
          </a:bodyPr>
          <a:lstStyle/>
          <a:p>
            <a:pPr algn="just"/>
            <a:r>
              <a:rPr lang="es-EC" sz="1700" b="1" dirty="0">
                <a:latin typeface="Arial" panose="020B0604020202020204" pitchFamily="34" charset="0"/>
                <a:ea typeface="Calibri" panose="020F0502020204030204" pitchFamily="34" charset="0"/>
              </a:rPr>
              <a:t>El dominio global dentro del entorno de la información, compuesto por una red interdependiente de infraestructuras de TI, incluido el internet, redes de telecomunicaciones, sistemas informáticos, procesadores embebidos y controladores.</a:t>
            </a:r>
          </a:p>
          <a:p>
            <a:pPr algn="just"/>
            <a:endParaRPr lang="es-EC" sz="1700" b="1" dirty="0">
              <a:latin typeface="Arial" panose="020B0604020202020204" pitchFamily="34" charset="0"/>
              <a:ea typeface="Calibri" panose="020F0502020204030204" pitchFamily="34" charset="0"/>
            </a:endParaRPr>
          </a:p>
        </p:txBody>
      </p:sp>
      <p:grpSp>
        <p:nvGrpSpPr>
          <p:cNvPr id="7" name="Grupo 6">
            <a:extLst>
              <a:ext uri="{FF2B5EF4-FFF2-40B4-BE49-F238E27FC236}">
                <a16:creationId xmlns:a16="http://schemas.microsoft.com/office/drawing/2014/main" xmlns="" id="{B99C1E1E-16CB-4DD6-B541-B4C0BC6EBACD}"/>
              </a:ext>
            </a:extLst>
          </p:cNvPr>
          <p:cNvGrpSpPr/>
          <p:nvPr/>
        </p:nvGrpSpPr>
        <p:grpSpPr>
          <a:xfrm>
            <a:off x="1295400" y="1034321"/>
            <a:ext cx="2063780" cy="1590642"/>
            <a:chOff x="1476959" y="1302247"/>
            <a:chExt cx="2897670" cy="2227838"/>
          </a:xfrm>
        </p:grpSpPr>
        <p:pic>
          <p:nvPicPr>
            <p:cNvPr id="1026" name="Picture 2" descr="Ciberespacio en linea - Home | Facebook">
              <a:extLst>
                <a:ext uri="{FF2B5EF4-FFF2-40B4-BE49-F238E27FC236}">
                  <a16:creationId xmlns:a16="http://schemas.microsoft.com/office/drawing/2014/main" xmlns="" id="{7454398C-48D8-4A8C-8406-A1612FF1DF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56" t="62646" r="24726" b="22734"/>
            <a:stretch/>
          </p:blipFill>
          <p:spPr bwMode="auto">
            <a:xfrm>
              <a:off x="1476959" y="1302247"/>
              <a:ext cx="2886319" cy="5847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a:extLst>
                <a:ext uri="{FF2B5EF4-FFF2-40B4-BE49-F238E27FC236}">
                  <a16:creationId xmlns:a16="http://schemas.microsoft.com/office/drawing/2014/main" xmlns="" id="{CF74AF0D-27BB-4436-AB1F-2BE317120D5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1"/>
            <a:stretch/>
          </p:blipFill>
          <p:spPr bwMode="auto">
            <a:xfrm>
              <a:off x="1476959" y="1900348"/>
              <a:ext cx="2897670" cy="1629737"/>
            </a:xfrm>
            <a:prstGeom prst="rect">
              <a:avLst/>
            </a:prstGeom>
            <a:solidFill>
              <a:srgbClr val="FFFFFF">
                <a:shade val="85000"/>
              </a:srgbClr>
            </a:solidFill>
            <a:ln w="88900" cap="sq">
              <a:noFill/>
              <a:miter lim="800000"/>
            </a:ln>
            <a:effectLst/>
          </p:spPr>
        </p:pic>
      </p:grpSp>
      <p:pic>
        <p:nvPicPr>
          <p:cNvPr id="1028" name="Picture 4" descr="Ciberseguridad: diez directrices para fortalecer la gestión de eventos de  riesgo - Revista Economía">
            <a:extLst>
              <a:ext uri="{FF2B5EF4-FFF2-40B4-BE49-F238E27FC236}">
                <a16:creationId xmlns:a16="http://schemas.microsoft.com/office/drawing/2014/main" xmlns="" id="{3AB1F2A3-060B-4FFF-A714-A5EA628D03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741932"/>
            <a:ext cx="2048414" cy="127174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B48C59CB-B2C0-41A4-B86C-EF2D1C89AB18}"/>
              </a:ext>
            </a:extLst>
          </p:cNvPr>
          <p:cNvSpPr txBox="1"/>
          <p:nvPr/>
        </p:nvSpPr>
        <p:spPr>
          <a:xfrm>
            <a:off x="3736341" y="2919187"/>
            <a:ext cx="5417933" cy="1138773"/>
          </a:xfrm>
          <a:prstGeom prst="rect">
            <a:avLst/>
          </a:prstGeom>
          <a:noFill/>
        </p:spPr>
        <p:txBody>
          <a:bodyPr wrap="square" rtlCol="0">
            <a:spAutoFit/>
          </a:bodyPr>
          <a:lstStyle/>
          <a:p>
            <a:pPr algn="just"/>
            <a:r>
              <a:rPr lang="es-ES" sz="1700" b="1" dirty="0">
                <a:latin typeface="Arial" panose="020B0604020202020204" pitchFamily="34" charset="0"/>
                <a:cs typeface="Arial" panose="020B0604020202020204" pitchFamily="34" charset="0"/>
              </a:rPr>
              <a:t>Capacidad del Estado para minimizar el nivel de riesgo al que están expuestos sus ciudadanos, ante amenazas o incidentes de naturaleza cibernética.  </a:t>
            </a:r>
            <a:endParaRPr lang="es-EC" sz="1700" b="1" dirty="0">
              <a:latin typeface="Arial" panose="020B0604020202020204" pitchFamily="34" charset="0"/>
              <a:cs typeface="Arial" panose="020B0604020202020204" pitchFamily="34" charset="0"/>
            </a:endParaRPr>
          </a:p>
        </p:txBody>
      </p:sp>
      <p:pic>
        <p:nvPicPr>
          <p:cNvPr id="1030" name="Picture 6" descr="Maestría en Ciberdefensa – CENTRO REGIONAL UNIVERSITARIO CORDOBA IUA">
            <a:extLst>
              <a:ext uri="{FF2B5EF4-FFF2-40B4-BE49-F238E27FC236}">
                <a16:creationId xmlns:a16="http://schemas.microsoft.com/office/drawing/2014/main" xmlns="" id="{F4BE94B3-020D-4821-B26D-1161D0611F2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8349" t="20554" r="2379" b="9788"/>
          <a:stretch/>
        </p:blipFill>
        <p:spPr bwMode="auto">
          <a:xfrm>
            <a:off x="1295399" y="4124192"/>
            <a:ext cx="2063779" cy="1077219"/>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xmlns="" id="{62174C27-32C0-4189-BF8E-5692BF636E8A}"/>
              </a:ext>
            </a:extLst>
          </p:cNvPr>
          <p:cNvSpPr/>
          <p:nvPr/>
        </p:nvSpPr>
        <p:spPr>
          <a:xfrm>
            <a:off x="3643452" y="4094246"/>
            <a:ext cx="5510822" cy="1138773"/>
          </a:xfrm>
          <a:prstGeom prst="rect">
            <a:avLst/>
          </a:prstGeom>
          <a:noFill/>
        </p:spPr>
        <p:txBody>
          <a:bodyPr wrap="square" rtlCol="0">
            <a:spAutoFit/>
          </a:bodyPr>
          <a:lstStyle/>
          <a:p>
            <a:pPr algn="just"/>
            <a:r>
              <a:rPr lang="es-EC" sz="1700" b="1" dirty="0">
                <a:latin typeface="Arial" panose="020B0604020202020204" pitchFamily="34" charset="0"/>
                <a:cs typeface="Arial" panose="020B0604020202020204" pitchFamily="34" charset="0"/>
              </a:rPr>
              <a:t>“La aplicación de las medidas de seguridad para proteger el ciberespacio de un ciberataque, para lo cual posee tres capacidades: defensa, explotación y respuesta”. </a:t>
            </a:r>
          </a:p>
        </p:txBody>
      </p:sp>
      <p:pic>
        <p:nvPicPr>
          <p:cNvPr id="12" name="Imagen 11">
            <a:extLst>
              <a:ext uri="{FF2B5EF4-FFF2-40B4-BE49-F238E27FC236}">
                <a16:creationId xmlns:a16="http://schemas.microsoft.com/office/drawing/2014/main" xmlns="" id="{38A52DBC-4CBA-4658-A65A-3877D61596CB}"/>
              </a:ext>
            </a:extLst>
          </p:cNvPr>
          <p:cNvPicPr>
            <a:picLocks noChangeAspect="1"/>
          </p:cNvPicPr>
          <p:nvPr/>
        </p:nvPicPr>
        <p:blipFill rotWithShape="1">
          <a:blip r:embed="rId7"/>
          <a:srcRect l="2798" t="2287" r="69977" b="72931"/>
          <a:stretch/>
        </p:blipFill>
        <p:spPr>
          <a:xfrm>
            <a:off x="9489945" y="1999305"/>
            <a:ext cx="2629084" cy="1302026"/>
          </a:xfrm>
          <a:prstGeom prst="rect">
            <a:avLst/>
          </a:prstGeom>
        </p:spPr>
      </p:pic>
      <p:pic>
        <p:nvPicPr>
          <p:cNvPr id="13" name="Imagen 12">
            <a:extLst>
              <a:ext uri="{FF2B5EF4-FFF2-40B4-BE49-F238E27FC236}">
                <a16:creationId xmlns:a16="http://schemas.microsoft.com/office/drawing/2014/main" xmlns="" id="{585006B6-984A-4DDE-9702-55BBC986BFD8}"/>
              </a:ext>
            </a:extLst>
          </p:cNvPr>
          <p:cNvPicPr>
            <a:picLocks noChangeAspect="1"/>
          </p:cNvPicPr>
          <p:nvPr/>
        </p:nvPicPr>
        <p:blipFill rotWithShape="1">
          <a:blip r:embed="rId7"/>
          <a:srcRect l="36222" t="1909" r="36553" b="75579"/>
          <a:stretch/>
        </p:blipFill>
        <p:spPr>
          <a:xfrm>
            <a:off x="9489945" y="3417554"/>
            <a:ext cx="2629084" cy="1182757"/>
          </a:xfrm>
          <a:prstGeom prst="rect">
            <a:avLst/>
          </a:prstGeom>
        </p:spPr>
      </p:pic>
      <p:pic>
        <p:nvPicPr>
          <p:cNvPr id="14" name="Imagen 13">
            <a:extLst>
              <a:ext uri="{FF2B5EF4-FFF2-40B4-BE49-F238E27FC236}">
                <a16:creationId xmlns:a16="http://schemas.microsoft.com/office/drawing/2014/main" xmlns="" id="{1E9275FF-8042-4FA8-A5E6-3A4B24FCF525}"/>
              </a:ext>
            </a:extLst>
          </p:cNvPr>
          <p:cNvPicPr>
            <a:picLocks noChangeAspect="1"/>
          </p:cNvPicPr>
          <p:nvPr/>
        </p:nvPicPr>
        <p:blipFill rotWithShape="1">
          <a:blip r:embed="rId7"/>
          <a:srcRect l="70232" t="1782" r="2543" b="73058"/>
          <a:stretch/>
        </p:blipFill>
        <p:spPr>
          <a:xfrm>
            <a:off x="9489944" y="4764151"/>
            <a:ext cx="2629085" cy="1321904"/>
          </a:xfrm>
          <a:prstGeom prst="rect">
            <a:avLst/>
          </a:prstGeom>
        </p:spPr>
      </p:pic>
      <p:sp>
        <p:nvSpPr>
          <p:cNvPr id="16" name="CuadroTexto 15">
            <a:extLst>
              <a:ext uri="{FF2B5EF4-FFF2-40B4-BE49-F238E27FC236}">
                <a16:creationId xmlns:a16="http://schemas.microsoft.com/office/drawing/2014/main" xmlns="" id="{DF0A8726-6108-4106-AA60-C6612890935D}"/>
              </a:ext>
            </a:extLst>
          </p:cNvPr>
          <p:cNvSpPr txBox="1"/>
          <p:nvPr/>
        </p:nvSpPr>
        <p:spPr>
          <a:xfrm>
            <a:off x="9489944" y="1127579"/>
            <a:ext cx="2629084" cy="769441"/>
          </a:xfrm>
          <a:prstGeom prst="rect">
            <a:avLst/>
          </a:prstGeom>
          <a:solidFill>
            <a:srgbClr val="FFFF00"/>
          </a:solidFill>
        </p:spPr>
        <p:txBody>
          <a:bodyPr wrap="square" rtlCol="0">
            <a:spAutoFit/>
          </a:bodyPr>
          <a:lstStyle/>
          <a:p>
            <a:pPr algn="ctr"/>
            <a:r>
              <a:rPr lang="es-MX" sz="2200" b="1" dirty="0"/>
              <a:t>CAPACIDADES DE CIBERDEFENSA</a:t>
            </a:r>
          </a:p>
        </p:txBody>
      </p:sp>
      <p:sp>
        <p:nvSpPr>
          <p:cNvPr id="2" name="Rectángulo 1"/>
          <p:cNvSpPr/>
          <p:nvPr/>
        </p:nvSpPr>
        <p:spPr>
          <a:xfrm>
            <a:off x="1295399" y="5347402"/>
            <a:ext cx="7956493" cy="1138773"/>
          </a:xfrm>
          <a:prstGeom prst="rect">
            <a:avLst/>
          </a:prstGeom>
        </p:spPr>
        <p:txBody>
          <a:bodyPr wrap="square">
            <a:spAutoFit/>
          </a:bodyPr>
          <a:lstStyle/>
          <a:p>
            <a:pPr algn="just"/>
            <a:r>
              <a:rPr lang="es-EC" sz="1700" b="1" dirty="0">
                <a:latin typeface="Arial" panose="020B0604020202020204" pitchFamily="34" charset="0"/>
                <a:ea typeface="Calibri" panose="020F0502020204030204" pitchFamily="34" charset="0"/>
              </a:rPr>
              <a:t>La Ciberdefensa, constituye un elemento de poder en la seguridad nacional y a través de este nuevo dominio se ejerce una innovadora influencia estratégica en el siglo XXI.</a:t>
            </a:r>
          </a:p>
          <a:p>
            <a:pPr algn="just"/>
            <a:r>
              <a:rPr lang="es-EC" sz="1700" b="1" dirty="0" err="1"/>
              <a:t>LLongueras</a:t>
            </a:r>
            <a:r>
              <a:rPr lang="es-EC" sz="1700" b="1" dirty="0"/>
              <a:t>, 2013</a:t>
            </a:r>
          </a:p>
        </p:txBody>
      </p:sp>
    </p:spTree>
    <p:extLst>
      <p:ext uri="{BB962C8B-B14F-4D97-AF65-F5344CB8AC3E}">
        <p14:creationId xmlns:p14="http://schemas.microsoft.com/office/powerpoint/2010/main" val="3069348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2"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s-EC" sz="2800" b="1" dirty="0">
                <a:solidFill>
                  <a:prstClr val="black"/>
                </a:solidFill>
                <a:latin typeface="Arial" panose="020B0604020202020204" pitchFamily="34" charset="0"/>
                <a:cs typeface="Arial" panose="020B0604020202020204" pitchFamily="34" charset="0"/>
              </a:rPr>
              <a:t>7. HIPÓTESIS</a:t>
            </a:r>
          </a:p>
        </p:txBody>
      </p:sp>
      <p:grpSp>
        <p:nvGrpSpPr>
          <p:cNvPr id="4" name="Grupo 3"/>
          <p:cNvGrpSpPr/>
          <p:nvPr/>
        </p:nvGrpSpPr>
        <p:grpSpPr>
          <a:xfrm>
            <a:off x="2032457" y="1117600"/>
            <a:ext cx="9408160" cy="3293378"/>
            <a:chOff x="1115616" y="1682752"/>
            <a:chExt cx="7128791" cy="2728226"/>
          </a:xfrm>
        </p:grpSpPr>
        <p:pic>
          <p:nvPicPr>
            <p:cNvPr id="5" name="Picture 2" descr="Resultado de imagen para operaciones navales mando y control">
              <a:extLst>
                <a:ext uri="{FF2B5EF4-FFF2-40B4-BE49-F238E27FC236}">
                  <a16:creationId xmlns:a16="http://schemas.microsoft.com/office/drawing/2014/main" xmlns="" id="{C3DB3D3E-5E55-4245-B596-299547E62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82752"/>
              <a:ext cx="3584968" cy="272822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rotWithShape="1">
            <a:blip r:embed="rId3"/>
            <a:srcRect l="40531" r="30709"/>
            <a:stretch/>
          </p:blipFill>
          <p:spPr>
            <a:xfrm>
              <a:off x="4932040" y="1682752"/>
              <a:ext cx="3312367" cy="2728226"/>
            </a:xfrm>
            <a:prstGeom prst="rect">
              <a:avLst/>
            </a:prstGeom>
          </p:spPr>
        </p:pic>
      </p:grpSp>
      <p:sp>
        <p:nvSpPr>
          <p:cNvPr id="2" name="Rectángulo 1"/>
          <p:cNvSpPr/>
          <p:nvPr/>
        </p:nvSpPr>
        <p:spPr>
          <a:xfrm>
            <a:off x="2032457" y="4410978"/>
            <a:ext cx="9408160" cy="2123658"/>
          </a:xfrm>
          <a:prstGeom prst="rect">
            <a:avLst/>
          </a:prstGeom>
        </p:spPr>
        <p:txBody>
          <a:bodyPr wrap="square">
            <a:spAutoFit/>
          </a:bodyPr>
          <a:lstStyle/>
          <a:p>
            <a:pPr marL="457200" algn="just">
              <a:lnSpc>
                <a:spcPct val="150000"/>
              </a:lnSpc>
              <a:spcAft>
                <a:spcPts val="800"/>
              </a:spcAft>
            </a:pPr>
            <a:r>
              <a:rPr lang="es-EC" sz="2200" b="1" dirty="0">
                <a:latin typeface="Arial" panose="020B0604020202020204" pitchFamily="34" charset="0"/>
                <a:ea typeface="Calibri" panose="020F0502020204030204" pitchFamily="34" charset="0"/>
                <a:cs typeface="Times New Roman" panose="02020603050405020304" pitchFamily="18" charset="0"/>
              </a:rPr>
              <a:t> </a:t>
            </a:r>
            <a:r>
              <a:rPr lang="es-EC" sz="2200" b="1" dirty="0">
                <a:latin typeface="Arial" panose="020B0604020202020204" pitchFamily="34" charset="0"/>
                <a:ea typeface="Times New Roman" panose="02020603050405020304" pitchFamily="18" charset="0"/>
                <a:cs typeface="Times New Roman" panose="02020603050405020304" pitchFamily="18" charset="0"/>
              </a:rPr>
              <a:t>¿Se optimizará la planificación y conducción de las operaciones de respuesta a crisis en apoyo a la Policía Nacional ante grave conmoción interna con la creación de una estructura de Ciberdefensa en la Fuerza Terrestre?</a:t>
            </a:r>
            <a:endParaRPr lang="es-EC" sz="2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3798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1723</TotalTime>
  <Words>2255</Words>
  <Application>Microsoft Office PowerPoint</Application>
  <PresentationFormat>Panorámica</PresentationFormat>
  <Paragraphs>277</Paragraphs>
  <Slides>35</Slides>
  <Notes>1</Notes>
  <HiddenSlides>11</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Arial</vt:lpstr>
      <vt:lpstr>Calibri</vt:lpstr>
      <vt:lpstr>Calibri Light</vt:lpstr>
      <vt:lpstr>Times New Roman</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oswaldo alexander guerrero padilla</cp:lastModifiedBy>
  <cp:revision>114</cp:revision>
  <dcterms:created xsi:type="dcterms:W3CDTF">2020-11-07T19:38:56Z</dcterms:created>
  <dcterms:modified xsi:type="dcterms:W3CDTF">2021-01-11T22:12:22Z</dcterms:modified>
</cp:coreProperties>
</file>