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74" r:id="rId1"/>
  </p:sldMasterIdLst>
  <p:notesMasterIdLst>
    <p:notesMasterId r:id="rId25"/>
  </p:notesMasterIdLst>
  <p:sldIdLst>
    <p:sldId id="310" r:id="rId2"/>
    <p:sldId id="311" r:id="rId3"/>
    <p:sldId id="401" r:id="rId4"/>
    <p:sldId id="392" r:id="rId5"/>
    <p:sldId id="393" r:id="rId6"/>
    <p:sldId id="316" r:id="rId7"/>
    <p:sldId id="394" r:id="rId8"/>
    <p:sldId id="385" r:id="rId9"/>
    <p:sldId id="397" r:id="rId10"/>
    <p:sldId id="387" r:id="rId11"/>
    <p:sldId id="389" r:id="rId12"/>
    <p:sldId id="403" r:id="rId13"/>
    <p:sldId id="404" r:id="rId14"/>
    <p:sldId id="388" r:id="rId15"/>
    <p:sldId id="379" r:id="rId16"/>
    <p:sldId id="406" r:id="rId17"/>
    <p:sldId id="407" r:id="rId18"/>
    <p:sldId id="408" r:id="rId19"/>
    <p:sldId id="409" r:id="rId20"/>
    <p:sldId id="411" r:id="rId21"/>
    <p:sldId id="400" r:id="rId22"/>
    <p:sldId id="412" r:id="rId23"/>
    <p:sldId id="414" r:id="rId24"/>
  </p:sldIdLst>
  <p:sldSz cx="9144000" cy="5143500" type="screen16x9"/>
  <p:notesSz cx="6858000" cy="9144000"/>
  <p:embeddedFontLst>
    <p:embeddedFont>
      <p:font typeface="Atma" panose="020B0604020202020204" charset="0"/>
      <p:regular r:id="rId26"/>
      <p:bold r:id="rId27"/>
    </p:embeddedFon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
      <p:font typeface="Corbel" panose="020B0503020204020204" pitchFamily="34" charset="0"/>
      <p:regular r:id="rId33"/>
      <p:bold r:id="rId34"/>
      <p:italic r:id="rId35"/>
      <p:boldItalic r:id="rId36"/>
    </p:embeddedFont>
    <p:embeddedFont>
      <p:font typeface="Marta" panose="02000503060000020003" charset="0"/>
      <p:regular r:id="rId37"/>
      <p:bold r:id="rId38"/>
      <p:italic r:id="rId39"/>
    </p:embeddedFont>
    <p:embeddedFont>
      <p:font typeface="Nunito" panose="020B0604020202020204" charset="0"/>
      <p:regular r:id="rId40"/>
      <p:bold r:id="rId41"/>
      <p:italic r:id="rId42"/>
      <p:boldItalic r:id="rId43"/>
    </p:embeddedFont>
    <p:embeddedFont>
      <p:font typeface="Titillium Web" panose="020B060402020202020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23F122-5097-4651-9BE9-B773C76E4D6E}">
  <a:tblStyle styleId="{5823F122-5097-4651-9BE9-B773C76E4D6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6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s-ES" sz="1000" dirty="0"/>
              <a:t>ACTIVIDAD ECONÓMICA</a:t>
            </a:r>
            <a:endParaRPr lang="es-EC" sz="1000" dirty="0"/>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title>
    <c:autoTitleDeleted val="0"/>
    <c:plotArea>
      <c:layout/>
      <c:pieChart>
        <c:varyColors val="1"/>
        <c:ser>
          <c:idx val="0"/>
          <c:order val="0"/>
          <c:tx>
            <c:strRef>
              <c:f>Hoja1!$C$27</c:f>
              <c:strCache>
                <c:ptCount val="1"/>
                <c:pt idx="0">
                  <c:v>Respuesta</c:v>
                </c:pt>
              </c:strCache>
            </c:strRef>
          </c:tx>
          <c:dPt>
            <c:idx val="0"/>
            <c:bubble3D val="0"/>
            <c:spPr>
              <a:gradFill rotWithShape="1">
                <a:gsLst>
                  <a:gs pos="0">
                    <a:schemeClr val="accent1"/>
                  </a:gs>
                  <a:gs pos="90000">
                    <a:schemeClr val="accent1">
                      <a:shade val="100000"/>
                      <a:satMod val="105000"/>
                    </a:schemeClr>
                  </a:gs>
                  <a:gs pos="100000">
                    <a:schemeClr val="accent1">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1-C13B-471E-8660-EE0648761C44}"/>
              </c:ext>
            </c:extLst>
          </c:dPt>
          <c:dPt>
            <c:idx val="1"/>
            <c:bubble3D val="0"/>
            <c:spPr>
              <a:gradFill rotWithShape="1">
                <a:gsLst>
                  <a:gs pos="0">
                    <a:schemeClr val="accent2"/>
                  </a:gs>
                  <a:gs pos="90000">
                    <a:schemeClr val="accent2">
                      <a:shade val="100000"/>
                      <a:satMod val="105000"/>
                    </a:schemeClr>
                  </a:gs>
                  <a:gs pos="100000">
                    <a:schemeClr val="accent2">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3-C13B-471E-8660-EE0648761C44}"/>
              </c:ext>
            </c:extLst>
          </c:dPt>
          <c:dPt>
            <c:idx val="2"/>
            <c:bubble3D val="0"/>
            <c:spPr>
              <a:gradFill rotWithShape="1">
                <a:gsLst>
                  <a:gs pos="0">
                    <a:schemeClr val="accent3"/>
                  </a:gs>
                  <a:gs pos="90000">
                    <a:schemeClr val="accent3">
                      <a:shade val="100000"/>
                      <a:satMod val="105000"/>
                    </a:schemeClr>
                  </a:gs>
                  <a:gs pos="100000">
                    <a:schemeClr val="accent3">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5-C13B-471E-8660-EE0648761C44}"/>
              </c:ext>
            </c:extLst>
          </c:dPt>
          <c:dPt>
            <c:idx val="3"/>
            <c:bubble3D val="0"/>
            <c:spPr>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7-C13B-471E-8660-EE0648761C44}"/>
              </c:ext>
            </c:extLst>
          </c:dPt>
          <c:dPt>
            <c:idx val="4"/>
            <c:bubble3D val="0"/>
            <c:spPr>
              <a:gradFill rotWithShape="1">
                <a:gsLst>
                  <a:gs pos="0">
                    <a:schemeClr val="accent5"/>
                  </a:gs>
                  <a:gs pos="90000">
                    <a:schemeClr val="accent5">
                      <a:shade val="100000"/>
                      <a:satMod val="105000"/>
                    </a:schemeClr>
                  </a:gs>
                  <a:gs pos="100000">
                    <a:schemeClr val="accent5">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9-C13B-471E-8660-EE0648761C44}"/>
              </c:ext>
            </c:extLst>
          </c:dPt>
          <c:dPt>
            <c:idx val="5"/>
            <c:bubble3D val="0"/>
            <c:spPr>
              <a:gradFill rotWithShape="1">
                <a:gsLst>
                  <a:gs pos="0">
                    <a:schemeClr val="accent6"/>
                  </a:gs>
                  <a:gs pos="90000">
                    <a:schemeClr val="accent6">
                      <a:shade val="100000"/>
                      <a:satMod val="105000"/>
                    </a:schemeClr>
                  </a:gs>
                  <a:gs pos="100000">
                    <a:schemeClr val="accent6">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B-C13B-471E-8660-EE0648761C44}"/>
              </c:ext>
            </c:extLst>
          </c:dPt>
          <c:dPt>
            <c:idx val="6"/>
            <c:bubble3D val="0"/>
            <c:spPr>
              <a:gradFill rotWithShape="1">
                <a:gsLst>
                  <a:gs pos="0">
                    <a:schemeClr val="accent1">
                      <a:lumMod val="60000"/>
                    </a:schemeClr>
                  </a:gs>
                  <a:gs pos="90000">
                    <a:schemeClr val="accent1">
                      <a:lumMod val="60000"/>
                      <a:shade val="100000"/>
                      <a:satMod val="105000"/>
                    </a:schemeClr>
                  </a:gs>
                  <a:gs pos="100000">
                    <a:schemeClr val="accent1">
                      <a:lumMod val="6000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D-C13B-471E-8660-EE0648761C44}"/>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Hoja1!$B$28:$B$34</c:f>
              <c:strCache>
                <c:ptCount val="7"/>
                <c:pt idx="0">
                  <c:v>Comercio</c:v>
                </c:pt>
                <c:pt idx="1">
                  <c:v>Transporte</c:v>
                </c:pt>
                <c:pt idx="2">
                  <c:v>Agricultura/Ganadería</c:v>
                </c:pt>
                <c:pt idx="3">
                  <c:v>Servidor público</c:v>
                </c:pt>
                <c:pt idx="4">
                  <c:v>Actividades del hogar</c:v>
                </c:pt>
                <c:pt idx="5">
                  <c:v>Turismo/Hospedaje/Alimentación</c:v>
                </c:pt>
                <c:pt idx="6">
                  <c:v>Estudiante</c:v>
                </c:pt>
              </c:strCache>
            </c:strRef>
          </c:cat>
          <c:val>
            <c:numRef>
              <c:f>Hoja1!$C$28:$C$34</c:f>
              <c:numCache>
                <c:formatCode>General</c:formatCode>
                <c:ptCount val="7"/>
                <c:pt idx="0">
                  <c:v>58</c:v>
                </c:pt>
                <c:pt idx="1">
                  <c:v>5</c:v>
                </c:pt>
                <c:pt idx="2">
                  <c:v>44</c:v>
                </c:pt>
                <c:pt idx="3">
                  <c:v>6</c:v>
                </c:pt>
                <c:pt idx="4">
                  <c:v>29</c:v>
                </c:pt>
                <c:pt idx="5">
                  <c:v>15</c:v>
                </c:pt>
                <c:pt idx="6">
                  <c:v>1</c:v>
                </c:pt>
              </c:numCache>
            </c:numRef>
          </c:val>
          <c:extLst>
            <c:ext xmlns:c16="http://schemas.microsoft.com/office/drawing/2014/chart" uri="{C3380CC4-5D6E-409C-BE32-E72D297353CC}">
              <c16:uniqueId val="{0000000E-C13B-471E-8660-EE0648761C44}"/>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delete val="1"/>
      </c:legendEntry>
      <c:layout>
        <c:manualLayout>
          <c:xMode val="edge"/>
          <c:yMode val="edge"/>
          <c:x val="0.63409043589231362"/>
          <c:y val="9.9307386572807479E-2"/>
          <c:w val="0.33909857550789801"/>
          <c:h val="0.8039456828494205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chemeClr val="tx1"/>
      </a:solid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r>
              <a:rPr lang="es-ES" sz="900" dirty="0"/>
              <a:t>A PARTIR DEL RECONOCIMIENTO OBTENIDO POR PARTE DEL INSTITUTO DE PATRIMONIO CULTURAL EN EL AÑO 2013 HA NOTADO MAYOR NÚMERO DE AFLUENCIA DE TURISTAS QUE VISITEN LA PARROQUIA</a:t>
            </a:r>
          </a:p>
          <a:p>
            <a:pPr>
              <a:defRPr sz="900"/>
            </a:pPr>
            <a:endParaRPr lang="es-ES" sz="900" dirty="0"/>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title>
    <c:autoTitleDeleted val="0"/>
    <c:plotArea>
      <c:layout/>
      <c:pieChart>
        <c:varyColors val="1"/>
        <c:ser>
          <c:idx val="0"/>
          <c:order val="0"/>
          <c:tx>
            <c:strRef>
              <c:f>Hoja1!$C$51</c:f>
              <c:strCache>
                <c:ptCount val="1"/>
                <c:pt idx="0">
                  <c:v>Respuesta</c:v>
                </c:pt>
              </c:strCache>
            </c:strRef>
          </c:tx>
          <c:dPt>
            <c:idx val="0"/>
            <c:bubble3D val="0"/>
            <c:spPr>
              <a:gradFill rotWithShape="1">
                <a:gsLst>
                  <a:gs pos="0">
                    <a:schemeClr val="accent1"/>
                  </a:gs>
                  <a:gs pos="90000">
                    <a:schemeClr val="accent1">
                      <a:shade val="100000"/>
                      <a:satMod val="105000"/>
                    </a:schemeClr>
                  </a:gs>
                  <a:gs pos="100000">
                    <a:schemeClr val="accent1">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1-7B98-47EA-87F1-90DAFFF2AE0C}"/>
              </c:ext>
            </c:extLst>
          </c:dPt>
          <c:dPt>
            <c:idx val="1"/>
            <c:bubble3D val="0"/>
            <c:spPr>
              <a:gradFill rotWithShape="1">
                <a:gsLst>
                  <a:gs pos="0">
                    <a:schemeClr val="accent2"/>
                  </a:gs>
                  <a:gs pos="90000">
                    <a:schemeClr val="accent2">
                      <a:shade val="100000"/>
                      <a:satMod val="105000"/>
                    </a:schemeClr>
                  </a:gs>
                  <a:gs pos="100000">
                    <a:schemeClr val="accent2">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3-7B98-47EA-87F1-90DAFFF2AE0C}"/>
              </c:ext>
            </c:extLst>
          </c:dPt>
          <c:dPt>
            <c:idx val="2"/>
            <c:bubble3D val="0"/>
            <c:spPr>
              <a:gradFill rotWithShape="1">
                <a:gsLst>
                  <a:gs pos="0">
                    <a:schemeClr val="accent3"/>
                  </a:gs>
                  <a:gs pos="90000">
                    <a:schemeClr val="accent3">
                      <a:shade val="100000"/>
                      <a:satMod val="105000"/>
                    </a:schemeClr>
                  </a:gs>
                  <a:gs pos="100000">
                    <a:schemeClr val="accent3">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5-7B98-47EA-87F1-90DAFFF2AE0C}"/>
              </c:ext>
            </c:extLst>
          </c:dPt>
          <c:dPt>
            <c:idx val="3"/>
            <c:bubble3D val="0"/>
            <c:spPr>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7-7B98-47EA-87F1-90DAFFF2AE0C}"/>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Hoja1!$B$52:$B$55</c:f>
              <c:strCache>
                <c:ptCount val="4"/>
                <c:pt idx="0">
                  <c:v>Mucho</c:v>
                </c:pt>
                <c:pt idx="1">
                  <c:v>Normal</c:v>
                </c:pt>
                <c:pt idx="2">
                  <c:v>Escaso</c:v>
                </c:pt>
                <c:pt idx="3">
                  <c:v>Menos que antes</c:v>
                </c:pt>
              </c:strCache>
            </c:strRef>
          </c:cat>
          <c:val>
            <c:numRef>
              <c:f>Hoja1!$C$52:$C$55</c:f>
              <c:numCache>
                <c:formatCode>General</c:formatCode>
                <c:ptCount val="4"/>
                <c:pt idx="0">
                  <c:v>96</c:v>
                </c:pt>
                <c:pt idx="1">
                  <c:v>62</c:v>
                </c:pt>
                <c:pt idx="2">
                  <c:v>0</c:v>
                </c:pt>
                <c:pt idx="3">
                  <c:v>0</c:v>
                </c:pt>
              </c:numCache>
            </c:numRef>
          </c:val>
          <c:extLst>
            <c:ext xmlns:c16="http://schemas.microsoft.com/office/drawing/2014/chart" uri="{C3380CC4-5D6E-409C-BE32-E72D297353CC}">
              <c16:uniqueId val="{00000008-7B98-47EA-87F1-90DAFFF2AE0C}"/>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1" i="0" u="none" strike="noStrike" kern="1200" cap="all" spc="50" baseline="0">
                <a:solidFill>
                  <a:schemeClr val="dk1"/>
                </a:solidFill>
                <a:latin typeface="Titillium Web" panose="020B0604020202020204" charset="0"/>
                <a:ea typeface="+mn-ea"/>
                <a:cs typeface="Titillium Web" panose="020B0604020202020204" charset="0"/>
              </a:defRPr>
            </a:pPr>
            <a:r>
              <a:rPr lang="es-ES" sz="600">
                <a:latin typeface="Titillium Web" panose="020B0604020202020204" charset="0"/>
                <a:cs typeface="Titillium Web" panose="020B0604020202020204" charset="0"/>
              </a:rPr>
              <a:t>Existe interés del GAD parroquial por el patrimonio cultural de la parroquia de Chuquiribamba</a:t>
            </a:r>
            <a:endParaRPr lang="es-EC" sz="600">
              <a:latin typeface="Titillium Web" panose="020B0604020202020204" charset="0"/>
              <a:cs typeface="Titillium Web" panose="020B0604020202020204" charset="0"/>
            </a:endParaRPr>
          </a:p>
        </c:rich>
      </c:tx>
      <c:overlay val="0"/>
      <c:spPr>
        <a:noFill/>
        <a:ln>
          <a:noFill/>
        </a:ln>
        <a:effectLst/>
      </c:spPr>
      <c:txPr>
        <a:bodyPr rot="0" spcFirstLastPara="1" vertOverflow="ellipsis" vert="horz" wrap="square" anchor="ctr" anchorCtr="1"/>
        <a:lstStyle/>
        <a:p>
          <a:pPr>
            <a:defRPr sz="600" b="1" i="0" u="none" strike="noStrike" kern="1200" cap="all" spc="50" baseline="0">
              <a:solidFill>
                <a:schemeClr val="dk1"/>
              </a:solidFill>
              <a:latin typeface="Titillium Web" panose="020B0604020202020204" charset="0"/>
              <a:ea typeface="+mn-ea"/>
              <a:cs typeface="Titillium Web" panose="020B0604020202020204" charset="0"/>
            </a:defRPr>
          </a:pPr>
          <a:endParaRPr lang="es-EC"/>
        </a:p>
      </c:txPr>
    </c:title>
    <c:autoTitleDeleted val="0"/>
    <c:plotArea>
      <c:layout/>
      <c:pieChart>
        <c:varyColors val="1"/>
        <c:ser>
          <c:idx val="0"/>
          <c:order val="0"/>
          <c:tx>
            <c:strRef>
              <c:f>Hoja1!$B$147</c:f>
              <c:strCache>
                <c:ptCount val="1"/>
                <c:pt idx="0">
                  <c:v>Respuesta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302-4A3E-884E-C6F4482D26E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302-4A3E-884E-C6F4482D26E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302-4A3E-884E-C6F4482D26E6}"/>
              </c:ext>
            </c:extLst>
          </c:dPt>
          <c:dLbls>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Hoja1!$A$148:$A$150</c:f>
              <c:strCache>
                <c:ptCount val="3"/>
                <c:pt idx="0">
                  <c:v>Si</c:v>
                </c:pt>
                <c:pt idx="1">
                  <c:v>Poco</c:v>
                </c:pt>
                <c:pt idx="2">
                  <c:v>No </c:v>
                </c:pt>
              </c:strCache>
            </c:strRef>
          </c:cat>
          <c:val>
            <c:numRef>
              <c:f>Hoja1!$B$148:$B$150</c:f>
              <c:numCache>
                <c:formatCode>General</c:formatCode>
                <c:ptCount val="3"/>
                <c:pt idx="0">
                  <c:v>25</c:v>
                </c:pt>
                <c:pt idx="1">
                  <c:v>78</c:v>
                </c:pt>
                <c:pt idx="2">
                  <c:v>55</c:v>
                </c:pt>
              </c:numCache>
            </c:numRef>
          </c:val>
          <c:extLst>
            <c:ext xmlns:c16="http://schemas.microsoft.com/office/drawing/2014/chart" uri="{C3380CC4-5D6E-409C-BE32-E72D297353CC}">
              <c16:uniqueId val="{00000006-D302-4A3E-884E-C6F4482D26E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r>
              <a:rPr lang="es-ES" sz="800" dirty="0"/>
              <a:t>¿POR QUÉ MEDIO LE GUSTARÍA IMPULSAR LA PUBLICIDAD E INFORMACIÓN SOBRE LAS ACTIVIDADES QUE SE REALIZA EN LA PARROQUIA CHUQUIRIBAMBA</a:t>
            </a:r>
            <a:endParaRPr lang="es-EC" sz="800" dirty="0"/>
          </a:p>
        </c:rich>
      </c:tx>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title>
    <c:autoTitleDeleted val="0"/>
    <c:plotArea>
      <c:layout/>
      <c:pieChart>
        <c:varyColors val="1"/>
        <c:ser>
          <c:idx val="0"/>
          <c:order val="0"/>
          <c:tx>
            <c:strRef>
              <c:f>Hoja1!$D$4</c:f>
              <c:strCache>
                <c:ptCount val="1"/>
                <c:pt idx="0">
                  <c:v>Respuesta </c:v>
                </c:pt>
              </c:strCache>
            </c:strRef>
          </c:tx>
          <c:dPt>
            <c:idx val="0"/>
            <c:bubble3D val="0"/>
            <c:spPr>
              <a:gradFill rotWithShape="1">
                <a:gsLst>
                  <a:gs pos="0">
                    <a:schemeClr val="accent1"/>
                  </a:gs>
                  <a:gs pos="90000">
                    <a:schemeClr val="accent1">
                      <a:shade val="100000"/>
                      <a:satMod val="105000"/>
                    </a:schemeClr>
                  </a:gs>
                  <a:gs pos="100000">
                    <a:schemeClr val="accent1">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1-1C3F-4DB4-9AD5-BB4901E47DCB}"/>
              </c:ext>
            </c:extLst>
          </c:dPt>
          <c:dPt>
            <c:idx val="1"/>
            <c:bubble3D val="0"/>
            <c:spPr>
              <a:gradFill rotWithShape="1">
                <a:gsLst>
                  <a:gs pos="0">
                    <a:schemeClr val="accent2"/>
                  </a:gs>
                  <a:gs pos="90000">
                    <a:schemeClr val="accent2">
                      <a:shade val="100000"/>
                      <a:satMod val="105000"/>
                    </a:schemeClr>
                  </a:gs>
                  <a:gs pos="100000">
                    <a:schemeClr val="accent2">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3-1C3F-4DB4-9AD5-BB4901E47DCB}"/>
              </c:ext>
            </c:extLst>
          </c:dPt>
          <c:dPt>
            <c:idx val="2"/>
            <c:bubble3D val="0"/>
            <c:spPr>
              <a:gradFill rotWithShape="1">
                <a:gsLst>
                  <a:gs pos="0">
                    <a:schemeClr val="accent3"/>
                  </a:gs>
                  <a:gs pos="90000">
                    <a:schemeClr val="accent3">
                      <a:shade val="100000"/>
                      <a:satMod val="105000"/>
                    </a:schemeClr>
                  </a:gs>
                  <a:gs pos="100000">
                    <a:schemeClr val="accent3">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5-1C3F-4DB4-9AD5-BB4901E47DCB}"/>
              </c:ext>
            </c:extLst>
          </c:dPt>
          <c:dPt>
            <c:idx val="3"/>
            <c:bubble3D val="0"/>
            <c:spPr>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7-1C3F-4DB4-9AD5-BB4901E47DCB}"/>
              </c:ext>
            </c:extLst>
          </c:dPt>
          <c:dPt>
            <c:idx val="4"/>
            <c:bubble3D val="0"/>
            <c:spPr>
              <a:gradFill rotWithShape="1">
                <a:gsLst>
                  <a:gs pos="0">
                    <a:schemeClr val="accent5"/>
                  </a:gs>
                  <a:gs pos="90000">
                    <a:schemeClr val="accent5">
                      <a:shade val="100000"/>
                      <a:satMod val="105000"/>
                    </a:schemeClr>
                  </a:gs>
                  <a:gs pos="100000">
                    <a:schemeClr val="accent5">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9-1C3F-4DB4-9AD5-BB4901E47DCB}"/>
              </c:ext>
            </c:extLst>
          </c:dPt>
          <c:dPt>
            <c:idx val="5"/>
            <c:bubble3D val="0"/>
            <c:spPr>
              <a:gradFill rotWithShape="1">
                <a:gsLst>
                  <a:gs pos="0">
                    <a:schemeClr val="accent6"/>
                  </a:gs>
                  <a:gs pos="90000">
                    <a:schemeClr val="accent6">
                      <a:shade val="100000"/>
                      <a:satMod val="105000"/>
                    </a:schemeClr>
                  </a:gs>
                  <a:gs pos="100000">
                    <a:schemeClr val="accent6">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B-1C3F-4DB4-9AD5-BB4901E47DCB}"/>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Hoja1!$C$5:$C$10</c:f>
              <c:strCache>
                <c:ptCount val="6"/>
                <c:pt idx="0">
                  <c:v>Ferias de Turismo</c:v>
                </c:pt>
                <c:pt idx="1">
                  <c:v>Televisión</c:v>
                </c:pt>
                <c:pt idx="2">
                  <c:v>Radio</c:v>
                </c:pt>
                <c:pt idx="3">
                  <c:v>Redes sociales</c:v>
                </c:pt>
                <c:pt idx="4">
                  <c:v>Centro de información Turística</c:v>
                </c:pt>
                <c:pt idx="5">
                  <c:v>Página web </c:v>
                </c:pt>
              </c:strCache>
            </c:strRef>
          </c:cat>
          <c:val>
            <c:numRef>
              <c:f>Hoja1!$D$5:$D$10</c:f>
              <c:numCache>
                <c:formatCode>General</c:formatCode>
                <c:ptCount val="6"/>
                <c:pt idx="0">
                  <c:v>10</c:v>
                </c:pt>
                <c:pt idx="1">
                  <c:v>55</c:v>
                </c:pt>
                <c:pt idx="2">
                  <c:v>68</c:v>
                </c:pt>
                <c:pt idx="3">
                  <c:v>30</c:v>
                </c:pt>
                <c:pt idx="4">
                  <c:v>10</c:v>
                </c:pt>
                <c:pt idx="5">
                  <c:v>15</c:v>
                </c:pt>
              </c:numCache>
            </c:numRef>
          </c:val>
          <c:extLst>
            <c:ext xmlns:c16="http://schemas.microsoft.com/office/drawing/2014/chart" uri="{C3380CC4-5D6E-409C-BE32-E72D297353CC}">
              <c16:uniqueId val="{0000000C-1C3F-4DB4-9AD5-BB4901E47DCB}"/>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noFill/>
    <a:ln>
      <a:solidFill>
        <a:schemeClr val="tx1"/>
      </a:solidFill>
    </a:ln>
    <a:effectLst/>
  </c:spPr>
  <c:txPr>
    <a:bodyPr/>
    <a:lstStyle/>
    <a:p>
      <a:pPr>
        <a:defRPr sz="800">
          <a:solidFill>
            <a:schemeClr val="tx1"/>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800" b="1" i="0" u="none" strike="noStrike" kern="1200" baseline="0">
                <a:solidFill>
                  <a:schemeClr val="dk1"/>
                </a:solidFill>
                <a:latin typeface="Arial" panose="020B0604020202020204" pitchFamily="34" charset="0"/>
                <a:ea typeface="+mn-ea"/>
                <a:cs typeface="Arial" panose="020B0604020202020204" pitchFamily="34" charset="0"/>
              </a:defRPr>
            </a:pPr>
            <a:r>
              <a:rPr lang="es-ES" sz="800" dirty="0">
                <a:latin typeface="Arial" panose="020B0604020202020204" pitchFamily="34" charset="0"/>
                <a:cs typeface="Arial" panose="020B0604020202020204" pitchFamily="34" charset="0"/>
              </a:rPr>
              <a:t>¿CUÁLES SON LAS PRINCIPALES POTENCIALIDADES, RECURSOS O ATRACTIVOS CULTURALES QUE POSEE LA PARROQUIA DE CHUQUIRIBAMBA?</a:t>
            </a:r>
            <a:endParaRPr lang="es-EC" sz="800" dirty="0">
              <a:latin typeface="Arial" panose="020B0604020202020204" pitchFamily="34" charset="0"/>
              <a:cs typeface="Arial" panose="020B0604020202020204" pitchFamily="34" charset="0"/>
            </a:endParaRPr>
          </a:p>
          <a:p>
            <a:pPr algn="ctr" rtl="0">
              <a:defRPr sz="800">
                <a:latin typeface="Arial" panose="020B0604020202020204" pitchFamily="34" charset="0"/>
                <a:cs typeface="Arial" panose="020B0604020202020204" pitchFamily="34" charset="0"/>
              </a:defRPr>
            </a:pPr>
            <a:r>
              <a:rPr lang="en-US" sz="800" dirty="0">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lgn="ctr" rtl="0">
            <a:defRPr sz="800" b="1" i="0" u="none" strike="noStrike" kern="1200" baseline="0">
              <a:solidFill>
                <a:schemeClr val="dk1"/>
              </a:solidFill>
              <a:latin typeface="Arial" panose="020B0604020202020204" pitchFamily="34" charset="0"/>
              <a:ea typeface="+mn-ea"/>
              <a:cs typeface="Arial" panose="020B0604020202020204" pitchFamily="34" charset="0"/>
            </a:defRPr>
          </a:pPr>
          <a:endParaRPr lang="es-EC"/>
        </a:p>
      </c:txPr>
    </c:title>
    <c:autoTitleDeleted val="0"/>
    <c:plotArea>
      <c:layout/>
      <c:pieChart>
        <c:varyColors val="1"/>
        <c:ser>
          <c:idx val="0"/>
          <c:order val="0"/>
          <c:tx>
            <c:strRef>
              <c:f>Hoja1!$D$14</c:f>
              <c:strCache>
                <c:ptCount val="1"/>
                <c:pt idx="0">
                  <c:v>Respuesta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1-1D50-464A-A752-4DF14C87A47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3-1D50-464A-A752-4DF14C87A47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5-1D50-464A-A752-4DF14C87A47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7-1D50-464A-A752-4DF14C87A47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9-1D50-464A-A752-4DF14C87A47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B-1D50-464A-A752-4DF14C87A47C}"/>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D-1D50-464A-A752-4DF14C87A47C}"/>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0F-1D50-464A-A752-4DF14C87A47C}"/>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extLst>
              <c:ext xmlns:c16="http://schemas.microsoft.com/office/drawing/2014/chart" uri="{C3380CC4-5D6E-409C-BE32-E72D297353CC}">
                <c16:uniqueId val="{00000011-1D50-464A-A752-4DF14C87A47C}"/>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Hoja1!$C$15:$C$23</c:f>
              <c:strCache>
                <c:ptCount val="8"/>
                <c:pt idx="0">
                  <c:v>Escaramuzas</c:v>
                </c:pt>
                <c:pt idx="1">
                  <c:v>Iglesia</c:v>
                </c:pt>
                <c:pt idx="2">
                  <c:v>Parque Central</c:v>
                </c:pt>
                <c:pt idx="3">
                  <c:v>Gastronomía</c:v>
                </c:pt>
                <c:pt idx="4">
                  <c:v>Fiestas Populares y Religiosa</c:v>
                </c:pt>
                <c:pt idx="5">
                  <c:v>Banda de Pueblo</c:v>
                </c:pt>
                <c:pt idx="6">
                  <c:v>Vestimenta Tradicional</c:v>
                </c:pt>
                <c:pt idx="7">
                  <c:v>Arquitectura Tradicional</c:v>
                </c:pt>
              </c:strCache>
            </c:strRef>
          </c:cat>
          <c:val>
            <c:numRef>
              <c:f>Hoja1!$D$15:$D$23</c:f>
              <c:numCache>
                <c:formatCode>General</c:formatCode>
                <c:ptCount val="9"/>
                <c:pt idx="0">
                  <c:v>58</c:v>
                </c:pt>
                <c:pt idx="1">
                  <c:v>3</c:v>
                </c:pt>
                <c:pt idx="2">
                  <c:v>2</c:v>
                </c:pt>
                <c:pt idx="3">
                  <c:v>19</c:v>
                </c:pt>
                <c:pt idx="4">
                  <c:v>32</c:v>
                </c:pt>
                <c:pt idx="5">
                  <c:v>17</c:v>
                </c:pt>
                <c:pt idx="6">
                  <c:v>7</c:v>
                </c:pt>
                <c:pt idx="7">
                  <c:v>20</c:v>
                </c:pt>
              </c:numCache>
            </c:numRef>
          </c:val>
          <c:extLst>
            <c:ext xmlns:c16="http://schemas.microsoft.com/office/drawing/2014/chart" uri="{C3380CC4-5D6E-409C-BE32-E72D297353CC}">
              <c16:uniqueId val="{00000012-1D50-464A-A752-4DF14C87A47C}"/>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309DE-5313-453A-9180-745D8FD39478}" type="doc">
      <dgm:prSet loTypeId="urn:microsoft.com/office/officeart/2005/8/layout/equation2" loCatId="process" qsTypeId="urn:microsoft.com/office/officeart/2005/8/quickstyle/simple1" qsCatId="simple" csTypeId="urn:microsoft.com/office/officeart/2005/8/colors/colorful5" csCatId="colorful" phldr="1"/>
      <dgm:spPr/>
    </dgm:pt>
    <dgm:pt modelId="{FC3E2BB2-09E3-48BD-9286-B68A9A126642}">
      <dgm:prSet phldrT="[Texto]" custT="1"/>
      <dgm:spPr/>
      <dgm:t>
        <a:bodyPr/>
        <a:lstStyle/>
        <a:p>
          <a:endParaRPr lang="es-ES" sz="1000" dirty="0">
            <a:solidFill>
              <a:schemeClr val="tx1"/>
            </a:solidFill>
            <a:latin typeface="Arial" panose="020B0604020202020204" pitchFamily="34" charset="0"/>
            <a:cs typeface="Arial" panose="020B0604020202020204" pitchFamily="34" charset="0"/>
          </a:endParaRPr>
        </a:p>
        <a:p>
          <a:r>
            <a:rPr lang="es-ES" sz="1000" dirty="0">
              <a:solidFill>
                <a:schemeClr val="tx1"/>
              </a:solidFill>
              <a:latin typeface="Arial" panose="020B0604020202020204" pitchFamily="34" charset="0"/>
              <a:cs typeface="Arial" panose="020B0604020202020204" pitchFamily="34" charset="0"/>
            </a:rPr>
            <a:t>La cultura es la </a:t>
          </a:r>
          <a:r>
            <a:rPr lang="es-PE" sz="1000" dirty="0">
              <a:solidFill>
                <a:schemeClr val="tx1"/>
              </a:solidFill>
              <a:latin typeface="Arial" panose="020B0604020202020204" pitchFamily="34" charset="0"/>
              <a:cs typeface="Arial" panose="020B0604020202020204" pitchFamily="34" charset="0"/>
            </a:rPr>
            <a:t>forma particular de vida y conducta de un pueblo o de un período</a:t>
          </a:r>
        </a:p>
        <a:p>
          <a:endParaRPr lang="es-PE" sz="1000" dirty="0">
            <a:solidFill>
              <a:schemeClr val="tx1"/>
            </a:solidFill>
            <a:latin typeface="Arial" panose="020B0604020202020204" pitchFamily="34" charset="0"/>
            <a:cs typeface="Arial" panose="020B0604020202020204" pitchFamily="34" charset="0"/>
          </a:endParaRPr>
        </a:p>
      </dgm:t>
    </dgm:pt>
    <dgm:pt modelId="{DD427EDC-22FD-4B45-A56B-0521BCAAEF53}" type="parTrans" cxnId="{5F9D7D17-A0D9-4455-96C8-831ECD38C09A}">
      <dgm:prSet/>
      <dgm:spPr/>
      <dgm:t>
        <a:bodyPr/>
        <a:lstStyle/>
        <a:p>
          <a:endParaRPr lang="es-PE" sz="1000">
            <a:solidFill>
              <a:schemeClr val="tx1"/>
            </a:solidFill>
            <a:latin typeface="Arial" panose="020B0604020202020204" pitchFamily="34" charset="0"/>
            <a:cs typeface="Arial" panose="020B0604020202020204" pitchFamily="34" charset="0"/>
          </a:endParaRPr>
        </a:p>
      </dgm:t>
    </dgm:pt>
    <dgm:pt modelId="{35FE1D24-51F1-4447-B457-945E9755CD7B}" type="sibTrans" cxnId="{5F9D7D17-A0D9-4455-96C8-831ECD38C09A}">
      <dgm:prSet custT="1"/>
      <dgm:spPr/>
      <dgm:t>
        <a:bodyPr/>
        <a:lstStyle/>
        <a:p>
          <a:endParaRPr lang="es-PE" sz="1000">
            <a:solidFill>
              <a:schemeClr val="tx1"/>
            </a:solidFill>
            <a:latin typeface="Arial" panose="020B0604020202020204" pitchFamily="34" charset="0"/>
            <a:cs typeface="Arial" panose="020B0604020202020204" pitchFamily="34" charset="0"/>
          </a:endParaRPr>
        </a:p>
      </dgm:t>
    </dgm:pt>
    <dgm:pt modelId="{565231CC-25B5-4296-A5CE-EA42DCE9B0E0}">
      <dgm:prSet phldrT="[Texto]" custT="1"/>
      <dgm:spPr/>
      <dgm:t>
        <a:bodyPr/>
        <a:lstStyle/>
        <a:p>
          <a:r>
            <a:rPr lang="es-ES" sz="1000" dirty="0">
              <a:solidFill>
                <a:schemeClr val="tx1"/>
              </a:solidFill>
              <a:latin typeface="Arial" panose="020B0604020202020204" pitchFamily="34" charset="0"/>
              <a:cs typeface="Arial" panose="020B0604020202020204" pitchFamily="34" charset="0"/>
            </a:rPr>
            <a:t>Patrimonio cultural es el conjunto de bienes materiales e inmateriales, pasados y presentes, que definen a un pueblo</a:t>
          </a:r>
          <a:endParaRPr lang="es-PE" sz="1000" dirty="0">
            <a:solidFill>
              <a:schemeClr val="tx1"/>
            </a:solidFill>
            <a:latin typeface="Arial" panose="020B0604020202020204" pitchFamily="34" charset="0"/>
            <a:cs typeface="Arial" panose="020B0604020202020204" pitchFamily="34" charset="0"/>
          </a:endParaRPr>
        </a:p>
      </dgm:t>
    </dgm:pt>
    <dgm:pt modelId="{AECDE310-D58D-4967-BDDA-8409BA867254}" type="sibTrans" cxnId="{7930D4F1-5EEC-40DE-95A1-50DF75360494}">
      <dgm:prSet/>
      <dgm:spPr/>
      <dgm:t>
        <a:bodyPr/>
        <a:lstStyle/>
        <a:p>
          <a:endParaRPr lang="es-PE" sz="1000">
            <a:solidFill>
              <a:schemeClr val="tx1"/>
            </a:solidFill>
            <a:latin typeface="Arial" panose="020B0604020202020204" pitchFamily="34" charset="0"/>
            <a:cs typeface="Arial" panose="020B0604020202020204" pitchFamily="34" charset="0"/>
          </a:endParaRPr>
        </a:p>
      </dgm:t>
    </dgm:pt>
    <dgm:pt modelId="{21A2C1F7-71E9-4D10-B227-1EBA0CC3298C}" type="parTrans" cxnId="{7930D4F1-5EEC-40DE-95A1-50DF75360494}">
      <dgm:prSet/>
      <dgm:spPr/>
      <dgm:t>
        <a:bodyPr/>
        <a:lstStyle/>
        <a:p>
          <a:endParaRPr lang="es-PE" sz="1000">
            <a:solidFill>
              <a:schemeClr val="tx1"/>
            </a:solidFill>
            <a:latin typeface="Arial" panose="020B0604020202020204" pitchFamily="34" charset="0"/>
            <a:cs typeface="Arial" panose="020B0604020202020204" pitchFamily="34" charset="0"/>
          </a:endParaRPr>
        </a:p>
      </dgm:t>
    </dgm:pt>
    <dgm:pt modelId="{2B53F5EF-8F13-4C9E-BDE1-326455FC052F}">
      <dgm:prSet phldrT="[Texto]" custT="1"/>
      <dgm:spPr/>
      <dgm:t>
        <a:bodyPr/>
        <a:lstStyle/>
        <a:p>
          <a:r>
            <a:rPr lang="es-PE" sz="1000" dirty="0">
              <a:solidFill>
                <a:schemeClr val="tx1"/>
              </a:solidFill>
              <a:latin typeface="Arial" panose="020B0604020202020204" pitchFamily="34" charset="0"/>
              <a:cs typeface="Arial" panose="020B0604020202020204" pitchFamily="34" charset="0"/>
            </a:rPr>
            <a:t>El patrimonio es el conjunto de bienes materiales e inmateriales, heredados de nuestros antepasados,</a:t>
          </a:r>
        </a:p>
      </dgm:t>
    </dgm:pt>
    <dgm:pt modelId="{5A9646B6-5109-4DD7-81D1-EB3A8D96532E}" type="sibTrans" cxnId="{5E32348B-A465-4629-8A26-6317BC3D135B}">
      <dgm:prSet custT="1"/>
      <dgm:spPr/>
      <dgm:t>
        <a:bodyPr/>
        <a:lstStyle/>
        <a:p>
          <a:endParaRPr lang="es-PE" sz="1000">
            <a:solidFill>
              <a:schemeClr val="tx1"/>
            </a:solidFill>
            <a:latin typeface="Arial" panose="020B0604020202020204" pitchFamily="34" charset="0"/>
            <a:cs typeface="Arial" panose="020B0604020202020204" pitchFamily="34" charset="0"/>
          </a:endParaRPr>
        </a:p>
      </dgm:t>
    </dgm:pt>
    <dgm:pt modelId="{2F15F6C2-9AEC-4695-A82A-153B3A4F21CB}" type="parTrans" cxnId="{5E32348B-A465-4629-8A26-6317BC3D135B}">
      <dgm:prSet/>
      <dgm:spPr/>
      <dgm:t>
        <a:bodyPr/>
        <a:lstStyle/>
        <a:p>
          <a:endParaRPr lang="es-PE" sz="1000">
            <a:solidFill>
              <a:schemeClr val="tx1"/>
            </a:solidFill>
            <a:latin typeface="Arial" panose="020B0604020202020204" pitchFamily="34" charset="0"/>
            <a:cs typeface="Arial" panose="020B0604020202020204" pitchFamily="34" charset="0"/>
          </a:endParaRPr>
        </a:p>
      </dgm:t>
    </dgm:pt>
    <dgm:pt modelId="{E8A3EEAC-A548-41D3-B3D3-F5781B72AF23}" type="pres">
      <dgm:prSet presAssocID="{206309DE-5313-453A-9180-745D8FD39478}" presName="Name0" presStyleCnt="0">
        <dgm:presLayoutVars>
          <dgm:dir/>
          <dgm:resizeHandles val="exact"/>
        </dgm:presLayoutVars>
      </dgm:prSet>
      <dgm:spPr/>
    </dgm:pt>
    <dgm:pt modelId="{C78EC11F-3F01-4B55-88EB-2FD102A381B2}" type="pres">
      <dgm:prSet presAssocID="{206309DE-5313-453A-9180-745D8FD39478}" presName="vNodes" presStyleCnt="0"/>
      <dgm:spPr/>
    </dgm:pt>
    <dgm:pt modelId="{9FEA70F0-0DA5-4A05-8402-A5C0060892E4}" type="pres">
      <dgm:prSet presAssocID="{FC3E2BB2-09E3-48BD-9286-B68A9A126642}" presName="node" presStyleLbl="node1" presStyleIdx="0" presStyleCnt="3" custScaleX="233338" custScaleY="222245">
        <dgm:presLayoutVars>
          <dgm:bulletEnabled val="1"/>
        </dgm:presLayoutVars>
      </dgm:prSet>
      <dgm:spPr/>
    </dgm:pt>
    <dgm:pt modelId="{6B2A7593-C6EB-4CCA-A7DA-883BAA313820}" type="pres">
      <dgm:prSet presAssocID="{35FE1D24-51F1-4447-B457-945E9755CD7B}" presName="spacerT" presStyleCnt="0"/>
      <dgm:spPr/>
    </dgm:pt>
    <dgm:pt modelId="{5BBD339B-FB5D-4185-875A-D3AC877D6F6D}" type="pres">
      <dgm:prSet presAssocID="{35FE1D24-51F1-4447-B457-945E9755CD7B}" presName="sibTrans" presStyleLbl="sibTrans2D1" presStyleIdx="0" presStyleCnt="2"/>
      <dgm:spPr/>
    </dgm:pt>
    <dgm:pt modelId="{B539A5B3-F92F-42F5-82C1-350947779F55}" type="pres">
      <dgm:prSet presAssocID="{35FE1D24-51F1-4447-B457-945E9755CD7B}" presName="spacerB" presStyleCnt="0"/>
      <dgm:spPr/>
    </dgm:pt>
    <dgm:pt modelId="{400639D5-7A33-4672-9A28-B3933DE82D7D}" type="pres">
      <dgm:prSet presAssocID="{2B53F5EF-8F13-4C9E-BDE1-326455FC052F}" presName="node" presStyleLbl="node1" presStyleIdx="1" presStyleCnt="3" custScaleX="225916" custScaleY="224029">
        <dgm:presLayoutVars>
          <dgm:bulletEnabled val="1"/>
        </dgm:presLayoutVars>
      </dgm:prSet>
      <dgm:spPr/>
    </dgm:pt>
    <dgm:pt modelId="{E28A03EA-91B2-446B-832E-74846AD37F4D}" type="pres">
      <dgm:prSet presAssocID="{206309DE-5313-453A-9180-745D8FD39478}" presName="sibTransLast" presStyleLbl="sibTrans2D1" presStyleIdx="1" presStyleCnt="2"/>
      <dgm:spPr/>
    </dgm:pt>
    <dgm:pt modelId="{D3AD7635-47BC-4AE5-882B-57D81CA7EE9E}" type="pres">
      <dgm:prSet presAssocID="{206309DE-5313-453A-9180-745D8FD39478}" presName="connectorText" presStyleLbl="sibTrans2D1" presStyleIdx="1" presStyleCnt="2"/>
      <dgm:spPr/>
    </dgm:pt>
    <dgm:pt modelId="{3EEE34A1-1814-4060-A8D7-633AE9F59293}" type="pres">
      <dgm:prSet presAssocID="{206309DE-5313-453A-9180-745D8FD39478}" presName="lastNode" presStyleLbl="node1" presStyleIdx="2" presStyleCnt="3" custScaleX="119526" custScaleY="119535">
        <dgm:presLayoutVars>
          <dgm:bulletEnabled val="1"/>
        </dgm:presLayoutVars>
      </dgm:prSet>
      <dgm:spPr/>
    </dgm:pt>
  </dgm:ptLst>
  <dgm:cxnLst>
    <dgm:cxn modelId="{63145C0F-9D57-4BC4-8595-8944535E6927}" type="presOf" srcId="{5A9646B6-5109-4DD7-81D1-EB3A8D96532E}" destId="{E28A03EA-91B2-446B-832E-74846AD37F4D}" srcOrd="0" destOrd="0" presId="urn:microsoft.com/office/officeart/2005/8/layout/equation2"/>
    <dgm:cxn modelId="{5F9D7D17-A0D9-4455-96C8-831ECD38C09A}" srcId="{206309DE-5313-453A-9180-745D8FD39478}" destId="{FC3E2BB2-09E3-48BD-9286-B68A9A126642}" srcOrd="0" destOrd="0" parTransId="{DD427EDC-22FD-4B45-A56B-0521BCAAEF53}" sibTransId="{35FE1D24-51F1-4447-B457-945E9755CD7B}"/>
    <dgm:cxn modelId="{72DF6635-2F70-45D5-B203-4468F7751719}" type="presOf" srcId="{565231CC-25B5-4296-A5CE-EA42DCE9B0E0}" destId="{3EEE34A1-1814-4060-A8D7-633AE9F59293}" srcOrd="0" destOrd="0" presId="urn:microsoft.com/office/officeart/2005/8/layout/equation2"/>
    <dgm:cxn modelId="{DAE13D67-B01C-4353-A372-E313578876F9}" type="presOf" srcId="{FC3E2BB2-09E3-48BD-9286-B68A9A126642}" destId="{9FEA70F0-0DA5-4A05-8402-A5C0060892E4}" srcOrd="0" destOrd="0" presId="urn:microsoft.com/office/officeart/2005/8/layout/equation2"/>
    <dgm:cxn modelId="{8A35E953-4354-4FA7-9A14-19B0522CD2ED}" type="presOf" srcId="{206309DE-5313-453A-9180-745D8FD39478}" destId="{E8A3EEAC-A548-41D3-B3D3-F5781B72AF23}" srcOrd="0" destOrd="0" presId="urn:microsoft.com/office/officeart/2005/8/layout/equation2"/>
    <dgm:cxn modelId="{5E32348B-A465-4629-8A26-6317BC3D135B}" srcId="{206309DE-5313-453A-9180-745D8FD39478}" destId="{2B53F5EF-8F13-4C9E-BDE1-326455FC052F}" srcOrd="1" destOrd="0" parTransId="{2F15F6C2-9AEC-4695-A82A-153B3A4F21CB}" sibTransId="{5A9646B6-5109-4DD7-81D1-EB3A8D96532E}"/>
    <dgm:cxn modelId="{DE72F2AB-D21B-4952-A3A5-00FA5F056354}" type="presOf" srcId="{35FE1D24-51F1-4447-B457-945E9755CD7B}" destId="{5BBD339B-FB5D-4185-875A-D3AC877D6F6D}" srcOrd="0" destOrd="0" presId="urn:microsoft.com/office/officeart/2005/8/layout/equation2"/>
    <dgm:cxn modelId="{B1B526C3-CA88-41E6-93B7-27EB195D9D89}" type="presOf" srcId="{2B53F5EF-8F13-4C9E-BDE1-326455FC052F}" destId="{400639D5-7A33-4672-9A28-B3933DE82D7D}" srcOrd="0" destOrd="0" presId="urn:microsoft.com/office/officeart/2005/8/layout/equation2"/>
    <dgm:cxn modelId="{2848D8C8-7DC7-435B-A179-5356FDE9550A}" type="presOf" srcId="{5A9646B6-5109-4DD7-81D1-EB3A8D96532E}" destId="{D3AD7635-47BC-4AE5-882B-57D81CA7EE9E}" srcOrd="1" destOrd="0" presId="urn:microsoft.com/office/officeart/2005/8/layout/equation2"/>
    <dgm:cxn modelId="{7930D4F1-5EEC-40DE-95A1-50DF75360494}" srcId="{206309DE-5313-453A-9180-745D8FD39478}" destId="{565231CC-25B5-4296-A5CE-EA42DCE9B0E0}" srcOrd="2" destOrd="0" parTransId="{21A2C1F7-71E9-4D10-B227-1EBA0CC3298C}" sibTransId="{AECDE310-D58D-4967-BDDA-8409BA867254}"/>
    <dgm:cxn modelId="{C34E3194-3430-435D-85A3-F893B10B2273}" type="presParOf" srcId="{E8A3EEAC-A548-41D3-B3D3-F5781B72AF23}" destId="{C78EC11F-3F01-4B55-88EB-2FD102A381B2}" srcOrd="0" destOrd="0" presId="urn:microsoft.com/office/officeart/2005/8/layout/equation2"/>
    <dgm:cxn modelId="{F082479B-644D-4D8F-B470-A55524F1D1C3}" type="presParOf" srcId="{C78EC11F-3F01-4B55-88EB-2FD102A381B2}" destId="{9FEA70F0-0DA5-4A05-8402-A5C0060892E4}" srcOrd="0" destOrd="0" presId="urn:microsoft.com/office/officeart/2005/8/layout/equation2"/>
    <dgm:cxn modelId="{74DD43EA-8444-4A41-86A3-4286694E2EA1}" type="presParOf" srcId="{C78EC11F-3F01-4B55-88EB-2FD102A381B2}" destId="{6B2A7593-C6EB-4CCA-A7DA-883BAA313820}" srcOrd="1" destOrd="0" presId="urn:microsoft.com/office/officeart/2005/8/layout/equation2"/>
    <dgm:cxn modelId="{8B3EE063-82B3-4862-834B-9EAA0859D9F5}" type="presParOf" srcId="{C78EC11F-3F01-4B55-88EB-2FD102A381B2}" destId="{5BBD339B-FB5D-4185-875A-D3AC877D6F6D}" srcOrd="2" destOrd="0" presId="urn:microsoft.com/office/officeart/2005/8/layout/equation2"/>
    <dgm:cxn modelId="{0EE5C901-55A9-446F-AB77-B68AD8FCE2CB}" type="presParOf" srcId="{C78EC11F-3F01-4B55-88EB-2FD102A381B2}" destId="{B539A5B3-F92F-42F5-82C1-350947779F55}" srcOrd="3" destOrd="0" presId="urn:microsoft.com/office/officeart/2005/8/layout/equation2"/>
    <dgm:cxn modelId="{6FEB4F6E-2A59-4562-AD99-8B870285CA60}" type="presParOf" srcId="{C78EC11F-3F01-4B55-88EB-2FD102A381B2}" destId="{400639D5-7A33-4672-9A28-B3933DE82D7D}" srcOrd="4" destOrd="0" presId="urn:microsoft.com/office/officeart/2005/8/layout/equation2"/>
    <dgm:cxn modelId="{F8B75F75-69B0-44CF-B88D-C70BEC19D986}" type="presParOf" srcId="{E8A3EEAC-A548-41D3-B3D3-F5781B72AF23}" destId="{E28A03EA-91B2-446B-832E-74846AD37F4D}" srcOrd="1" destOrd="0" presId="urn:microsoft.com/office/officeart/2005/8/layout/equation2"/>
    <dgm:cxn modelId="{C293FE2F-BDF0-48DD-AA48-0BE958D828EE}" type="presParOf" srcId="{E28A03EA-91B2-446B-832E-74846AD37F4D}" destId="{D3AD7635-47BC-4AE5-882B-57D81CA7EE9E}" srcOrd="0" destOrd="0" presId="urn:microsoft.com/office/officeart/2005/8/layout/equation2"/>
    <dgm:cxn modelId="{29D77835-888A-46B9-8C2A-35D8F5053C9A}" type="presParOf" srcId="{E8A3EEAC-A548-41D3-B3D3-F5781B72AF23}" destId="{3EEE34A1-1814-4060-A8D7-633AE9F5929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5B068A-ECAE-40F6-B514-C72E35320EDD}"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s-EC"/>
        </a:p>
      </dgm:t>
    </dgm:pt>
    <dgm:pt modelId="{8FDDCCAA-F6CF-45ED-A270-AA2BCA7A334E}">
      <dgm:prSet phldrT="[Texto]" custT="1"/>
      <dgm:spPr/>
      <dgm:t>
        <a:bodyPr/>
        <a:lstStyle/>
        <a:p>
          <a:r>
            <a:rPr lang="es-EC" sz="1000">
              <a:solidFill>
                <a:schemeClr val="tx1"/>
              </a:solidFill>
              <a:latin typeface="Arial" panose="020B0604020202020204" pitchFamily="34" charset="0"/>
              <a:cs typeface="Arial" panose="020B0604020202020204" pitchFamily="34" charset="0"/>
            </a:rPr>
            <a:t>Preservación del ambiente y recursos patrimoniales</a:t>
          </a:r>
          <a:endParaRPr lang="es-EC" sz="1000" dirty="0">
            <a:solidFill>
              <a:schemeClr val="tx1"/>
            </a:solidFill>
            <a:latin typeface="Arial" panose="020B0604020202020204" pitchFamily="34" charset="0"/>
            <a:cs typeface="Arial" panose="020B0604020202020204" pitchFamily="34" charset="0"/>
          </a:endParaRPr>
        </a:p>
      </dgm:t>
    </dgm:pt>
    <dgm:pt modelId="{22EB846D-EF05-4CE4-8776-FFAFD9C70CFF}" type="parTrans" cxnId="{EA8F034E-3A6E-41D2-8A02-63405C923ACE}">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87B07967-4DEE-4783-BB79-3ACAA54B416A}" type="sibTrans" cxnId="{EA8F034E-3A6E-41D2-8A02-63405C923ACE}">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177D2558-36C2-4531-B070-D43CA1A594FD}">
      <dgm:prSet phldrT="[Texto]" custT="1"/>
      <dgm:spPr/>
      <dgm:t>
        <a:bodyPr/>
        <a:lstStyle/>
        <a:p>
          <a:r>
            <a:rPr lang="es-EC" sz="1000">
              <a:solidFill>
                <a:schemeClr val="tx1"/>
              </a:solidFill>
              <a:latin typeface="Arial" panose="020B0604020202020204" pitchFamily="34" charset="0"/>
              <a:cs typeface="Arial" panose="020B0604020202020204" pitchFamily="34" charset="0"/>
            </a:rPr>
            <a:t>Busca aumentar las capacidades individuales y de la comunidad, a partir del territorio que posee</a:t>
          </a:r>
          <a:endParaRPr lang="es-EC" sz="1000" dirty="0">
            <a:solidFill>
              <a:schemeClr val="tx1"/>
            </a:solidFill>
            <a:latin typeface="Arial" panose="020B0604020202020204" pitchFamily="34" charset="0"/>
            <a:cs typeface="Arial" panose="020B0604020202020204" pitchFamily="34" charset="0"/>
          </a:endParaRPr>
        </a:p>
      </dgm:t>
    </dgm:pt>
    <dgm:pt modelId="{DD71ABD6-DC8E-414B-A70E-3394DD095F88}" type="parTrans" cxnId="{E0C83F25-014F-4BFB-921E-638648FEC349}">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BDC79BE8-B8F2-4FCA-B840-9EB761964B1B}" type="sibTrans" cxnId="{E0C83F25-014F-4BFB-921E-638648FEC349}">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7132295F-003C-469B-8604-C5E8E8A1F3F3}">
      <dgm:prSet phldrT="[Texto]" custT="1"/>
      <dgm:spPr/>
      <dgm:t>
        <a:bodyPr/>
        <a:lstStyle/>
        <a:p>
          <a:r>
            <a:rPr lang="es-EC" sz="1000" dirty="0">
              <a:solidFill>
                <a:schemeClr val="tx1"/>
              </a:solidFill>
              <a:latin typeface="Arial" panose="020B0604020202020204" pitchFamily="34" charset="0"/>
              <a:cs typeface="Arial" panose="020B0604020202020204" pitchFamily="34" charset="0"/>
            </a:rPr>
            <a:t>Mediante la utilización del potencial existente en el territorio, conduce a la mejora del bienestar de una localidad o región</a:t>
          </a:r>
        </a:p>
      </dgm:t>
    </dgm:pt>
    <dgm:pt modelId="{240FC4B9-53AD-4950-9EB7-199DADFD2C71}" type="parTrans" cxnId="{CB7E21EF-02DC-456F-BC04-58A0ECE16273}">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FD016DD2-0E09-49F5-A6C1-CE4D224964A7}" type="sibTrans" cxnId="{CB7E21EF-02DC-456F-BC04-58A0ECE16273}">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BA88F1D5-C7AB-434B-95F3-8A52572B8BA1}">
      <dgm:prSet phldrT="[Texto]" custT="1"/>
      <dgm:spPr/>
      <dgm:t>
        <a:bodyPr/>
        <a:lstStyle/>
        <a:p>
          <a:r>
            <a:rPr lang="es-ES" sz="1000" dirty="0">
              <a:solidFill>
                <a:schemeClr val="tx1"/>
              </a:solidFill>
              <a:latin typeface="Arial" panose="020B0604020202020204" pitchFamily="34" charset="0"/>
              <a:cs typeface="Arial" panose="020B0604020202020204" pitchFamily="34" charset="0"/>
            </a:rPr>
            <a:t>Crecimiento económico </a:t>
          </a:r>
          <a:endParaRPr lang="es-EC" sz="1000" dirty="0">
            <a:solidFill>
              <a:schemeClr val="tx1"/>
            </a:solidFill>
            <a:latin typeface="Arial" panose="020B0604020202020204" pitchFamily="34" charset="0"/>
            <a:cs typeface="Arial" panose="020B0604020202020204" pitchFamily="34" charset="0"/>
          </a:endParaRPr>
        </a:p>
      </dgm:t>
    </dgm:pt>
    <dgm:pt modelId="{CC7F6FC5-0709-4996-96CF-3362FFD3060B}" type="parTrans" cxnId="{D8ABD5F9-8906-4526-A5B4-CDC015811CA3}">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8832310F-E52C-4A75-8915-06A4CA89A6AA}" type="sibTrans" cxnId="{D8ABD5F9-8906-4526-A5B4-CDC015811CA3}">
      <dgm:prSet/>
      <dgm:spPr/>
      <dgm:t>
        <a:bodyPr/>
        <a:lstStyle/>
        <a:p>
          <a:endParaRPr lang="es-EC" sz="2400">
            <a:solidFill>
              <a:schemeClr val="tx1"/>
            </a:solidFill>
            <a:latin typeface="Arial" panose="020B0604020202020204" pitchFamily="34" charset="0"/>
            <a:cs typeface="Arial" panose="020B0604020202020204" pitchFamily="34" charset="0"/>
          </a:endParaRPr>
        </a:p>
      </dgm:t>
    </dgm:pt>
    <dgm:pt modelId="{BD9B53EF-68DD-4876-88B7-1542237792CC}" type="pres">
      <dgm:prSet presAssocID="{F15B068A-ECAE-40F6-B514-C72E35320EDD}" presName="Name0" presStyleCnt="0">
        <dgm:presLayoutVars>
          <dgm:dir/>
          <dgm:resizeHandles val="exact"/>
        </dgm:presLayoutVars>
      </dgm:prSet>
      <dgm:spPr/>
    </dgm:pt>
    <dgm:pt modelId="{05F1C8E9-A61F-4ED9-881A-B56BFED897D5}" type="pres">
      <dgm:prSet presAssocID="{8FDDCCAA-F6CF-45ED-A270-AA2BCA7A334E}" presName="node" presStyleLbl="node1" presStyleIdx="0" presStyleCnt="4">
        <dgm:presLayoutVars>
          <dgm:bulletEnabled val="1"/>
        </dgm:presLayoutVars>
      </dgm:prSet>
      <dgm:spPr/>
    </dgm:pt>
    <dgm:pt modelId="{49BFDD1D-23B9-4BC2-BAAB-32FB5D44AD93}" type="pres">
      <dgm:prSet presAssocID="{87B07967-4DEE-4783-BB79-3ACAA54B416A}" presName="sibTrans" presStyleLbl="sibTrans2D1" presStyleIdx="0" presStyleCnt="3"/>
      <dgm:spPr/>
    </dgm:pt>
    <dgm:pt modelId="{BAF5F3E7-B28A-47EA-9EE5-DA19FAA7B033}" type="pres">
      <dgm:prSet presAssocID="{87B07967-4DEE-4783-BB79-3ACAA54B416A}" presName="connectorText" presStyleLbl="sibTrans2D1" presStyleIdx="0" presStyleCnt="3"/>
      <dgm:spPr/>
    </dgm:pt>
    <dgm:pt modelId="{84D07742-BAB0-4285-8F99-0DDBF3545938}" type="pres">
      <dgm:prSet presAssocID="{177D2558-36C2-4531-B070-D43CA1A594FD}" presName="node" presStyleLbl="node1" presStyleIdx="1" presStyleCnt="4">
        <dgm:presLayoutVars>
          <dgm:bulletEnabled val="1"/>
        </dgm:presLayoutVars>
      </dgm:prSet>
      <dgm:spPr/>
    </dgm:pt>
    <dgm:pt modelId="{3E8A1CAF-5A48-4410-BBDB-17A0CFC11F70}" type="pres">
      <dgm:prSet presAssocID="{BDC79BE8-B8F2-4FCA-B840-9EB761964B1B}" presName="sibTrans" presStyleLbl="sibTrans2D1" presStyleIdx="1" presStyleCnt="3"/>
      <dgm:spPr/>
    </dgm:pt>
    <dgm:pt modelId="{E3326DB1-DDEB-42F0-9E40-16645DC5A0E1}" type="pres">
      <dgm:prSet presAssocID="{BDC79BE8-B8F2-4FCA-B840-9EB761964B1B}" presName="connectorText" presStyleLbl="sibTrans2D1" presStyleIdx="1" presStyleCnt="3"/>
      <dgm:spPr/>
    </dgm:pt>
    <dgm:pt modelId="{2EC9EBEF-4D2D-4FF4-BE86-A91F1624414A}" type="pres">
      <dgm:prSet presAssocID="{7132295F-003C-469B-8604-C5E8E8A1F3F3}" presName="node" presStyleLbl="node1" presStyleIdx="2" presStyleCnt="4">
        <dgm:presLayoutVars>
          <dgm:bulletEnabled val="1"/>
        </dgm:presLayoutVars>
      </dgm:prSet>
      <dgm:spPr/>
    </dgm:pt>
    <dgm:pt modelId="{E5A42C77-BF17-4DC3-B332-840F96180EDC}" type="pres">
      <dgm:prSet presAssocID="{FD016DD2-0E09-49F5-A6C1-CE4D224964A7}" presName="sibTrans" presStyleLbl="sibTrans2D1" presStyleIdx="2" presStyleCnt="3"/>
      <dgm:spPr/>
    </dgm:pt>
    <dgm:pt modelId="{C616F5F1-F6E1-4CBD-AA83-7A65C553071B}" type="pres">
      <dgm:prSet presAssocID="{FD016DD2-0E09-49F5-A6C1-CE4D224964A7}" presName="connectorText" presStyleLbl="sibTrans2D1" presStyleIdx="2" presStyleCnt="3"/>
      <dgm:spPr/>
    </dgm:pt>
    <dgm:pt modelId="{CD3875F9-E278-46D3-ACEA-6DDA6BD5A6FC}" type="pres">
      <dgm:prSet presAssocID="{BA88F1D5-C7AB-434B-95F3-8A52572B8BA1}" presName="node" presStyleLbl="node1" presStyleIdx="3" presStyleCnt="4">
        <dgm:presLayoutVars>
          <dgm:bulletEnabled val="1"/>
        </dgm:presLayoutVars>
      </dgm:prSet>
      <dgm:spPr/>
    </dgm:pt>
  </dgm:ptLst>
  <dgm:cxnLst>
    <dgm:cxn modelId="{06DE4011-49E5-4CA0-810F-6438AAFC2280}" type="presOf" srcId="{BDC79BE8-B8F2-4FCA-B840-9EB761964B1B}" destId="{3E8A1CAF-5A48-4410-BBDB-17A0CFC11F70}" srcOrd="0" destOrd="0" presId="urn:microsoft.com/office/officeart/2005/8/layout/process1"/>
    <dgm:cxn modelId="{E0C83F25-014F-4BFB-921E-638648FEC349}" srcId="{F15B068A-ECAE-40F6-B514-C72E35320EDD}" destId="{177D2558-36C2-4531-B070-D43CA1A594FD}" srcOrd="1" destOrd="0" parTransId="{DD71ABD6-DC8E-414B-A70E-3394DD095F88}" sibTransId="{BDC79BE8-B8F2-4FCA-B840-9EB761964B1B}"/>
    <dgm:cxn modelId="{6E6F5260-0048-4441-B342-97FB31390D42}" type="presOf" srcId="{FD016DD2-0E09-49F5-A6C1-CE4D224964A7}" destId="{E5A42C77-BF17-4DC3-B332-840F96180EDC}" srcOrd="0" destOrd="0" presId="urn:microsoft.com/office/officeart/2005/8/layout/process1"/>
    <dgm:cxn modelId="{EA8F034E-3A6E-41D2-8A02-63405C923ACE}" srcId="{F15B068A-ECAE-40F6-B514-C72E35320EDD}" destId="{8FDDCCAA-F6CF-45ED-A270-AA2BCA7A334E}" srcOrd="0" destOrd="0" parTransId="{22EB846D-EF05-4CE4-8776-FFAFD9C70CFF}" sibTransId="{87B07967-4DEE-4783-BB79-3ACAA54B416A}"/>
    <dgm:cxn modelId="{FDB20F78-58E3-4914-8524-B7F235ECDECD}" type="presOf" srcId="{BA88F1D5-C7AB-434B-95F3-8A52572B8BA1}" destId="{CD3875F9-E278-46D3-ACEA-6DDA6BD5A6FC}" srcOrd="0" destOrd="0" presId="urn:microsoft.com/office/officeart/2005/8/layout/process1"/>
    <dgm:cxn modelId="{41A51179-F032-4E5B-B527-BC4AA7B3395B}" type="presOf" srcId="{BDC79BE8-B8F2-4FCA-B840-9EB761964B1B}" destId="{E3326DB1-DDEB-42F0-9E40-16645DC5A0E1}" srcOrd="1" destOrd="0" presId="urn:microsoft.com/office/officeart/2005/8/layout/process1"/>
    <dgm:cxn modelId="{F1FEB45A-2EAF-4221-AA73-73F3549B23EF}" type="presOf" srcId="{177D2558-36C2-4531-B070-D43CA1A594FD}" destId="{84D07742-BAB0-4285-8F99-0DDBF3545938}" srcOrd="0" destOrd="0" presId="urn:microsoft.com/office/officeart/2005/8/layout/process1"/>
    <dgm:cxn modelId="{2C024B7B-2383-4D9B-A256-884A8B70BAF3}" type="presOf" srcId="{8FDDCCAA-F6CF-45ED-A270-AA2BCA7A334E}" destId="{05F1C8E9-A61F-4ED9-881A-B56BFED897D5}" srcOrd="0" destOrd="0" presId="urn:microsoft.com/office/officeart/2005/8/layout/process1"/>
    <dgm:cxn modelId="{0A1E1782-19A4-45E8-868F-FAF2234CD2C2}" type="presOf" srcId="{7132295F-003C-469B-8604-C5E8E8A1F3F3}" destId="{2EC9EBEF-4D2D-4FF4-BE86-A91F1624414A}" srcOrd="0" destOrd="0" presId="urn:microsoft.com/office/officeart/2005/8/layout/process1"/>
    <dgm:cxn modelId="{1DEAF285-9258-42A4-8635-DD744A6F80B1}" type="presOf" srcId="{87B07967-4DEE-4783-BB79-3ACAA54B416A}" destId="{BAF5F3E7-B28A-47EA-9EE5-DA19FAA7B033}" srcOrd="1" destOrd="0" presId="urn:microsoft.com/office/officeart/2005/8/layout/process1"/>
    <dgm:cxn modelId="{CCC9D7A8-D8EC-465F-B84B-4FBB1995A9B8}" type="presOf" srcId="{F15B068A-ECAE-40F6-B514-C72E35320EDD}" destId="{BD9B53EF-68DD-4876-88B7-1542237792CC}" srcOrd="0" destOrd="0" presId="urn:microsoft.com/office/officeart/2005/8/layout/process1"/>
    <dgm:cxn modelId="{E2CBA9B6-3CCE-4683-AC02-70FEA18CA25F}" type="presOf" srcId="{FD016DD2-0E09-49F5-A6C1-CE4D224964A7}" destId="{C616F5F1-F6E1-4CBD-AA83-7A65C553071B}" srcOrd="1" destOrd="0" presId="urn:microsoft.com/office/officeart/2005/8/layout/process1"/>
    <dgm:cxn modelId="{CB7E21EF-02DC-456F-BC04-58A0ECE16273}" srcId="{F15B068A-ECAE-40F6-B514-C72E35320EDD}" destId="{7132295F-003C-469B-8604-C5E8E8A1F3F3}" srcOrd="2" destOrd="0" parTransId="{240FC4B9-53AD-4950-9EB7-199DADFD2C71}" sibTransId="{FD016DD2-0E09-49F5-A6C1-CE4D224964A7}"/>
    <dgm:cxn modelId="{3EB362F9-F728-4482-BB89-C9D73B93A60F}" type="presOf" srcId="{87B07967-4DEE-4783-BB79-3ACAA54B416A}" destId="{49BFDD1D-23B9-4BC2-BAAB-32FB5D44AD93}" srcOrd="0" destOrd="0" presId="urn:microsoft.com/office/officeart/2005/8/layout/process1"/>
    <dgm:cxn modelId="{D8ABD5F9-8906-4526-A5B4-CDC015811CA3}" srcId="{F15B068A-ECAE-40F6-B514-C72E35320EDD}" destId="{BA88F1D5-C7AB-434B-95F3-8A52572B8BA1}" srcOrd="3" destOrd="0" parTransId="{CC7F6FC5-0709-4996-96CF-3362FFD3060B}" sibTransId="{8832310F-E52C-4A75-8915-06A4CA89A6AA}"/>
    <dgm:cxn modelId="{87EBECCA-DA54-4EC7-8189-073715CFE60C}" type="presParOf" srcId="{BD9B53EF-68DD-4876-88B7-1542237792CC}" destId="{05F1C8E9-A61F-4ED9-881A-B56BFED897D5}" srcOrd="0" destOrd="0" presId="urn:microsoft.com/office/officeart/2005/8/layout/process1"/>
    <dgm:cxn modelId="{E8DEC523-B5CC-4ABD-9EA2-B064B2B31F33}" type="presParOf" srcId="{BD9B53EF-68DD-4876-88B7-1542237792CC}" destId="{49BFDD1D-23B9-4BC2-BAAB-32FB5D44AD93}" srcOrd="1" destOrd="0" presId="urn:microsoft.com/office/officeart/2005/8/layout/process1"/>
    <dgm:cxn modelId="{C1FDE789-7712-428A-A8AD-B4D8403B768A}" type="presParOf" srcId="{49BFDD1D-23B9-4BC2-BAAB-32FB5D44AD93}" destId="{BAF5F3E7-B28A-47EA-9EE5-DA19FAA7B033}" srcOrd="0" destOrd="0" presId="urn:microsoft.com/office/officeart/2005/8/layout/process1"/>
    <dgm:cxn modelId="{920CB695-161D-4471-AB14-2704C2BF698F}" type="presParOf" srcId="{BD9B53EF-68DD-4876-88B7-1542237792CC}" destId="{84D07742-BAB0-4285-8F99-0DDBF3545938}" srcOrd="2" destOrd="0" presId="urn:microsoft.com/office/officeart/2005/8/layout/process1"/>
    <dgm:cxn modelId="{984373D2-33D7-48D7-B533-EEB037F04EA1}" type="presParOf" srcId="{BD9B53EF-68DD-4876-88B7-1542237792CC}" destId="{3E8A1CAF-5A48-4410-BBDB-17A0CFC11F70}" srcOrd="3" destOrd="0" presId="urn:microsoft.com/office/officeart/2005/8/layout/process1"/>
    <dgm:cxn modelId="{71AC5773-5079-49D2-9496-1B621687F799}" type="presParOf" srcId="{3E8A1CAF-5A48-4410-BBDB-17A0CFC11F70}" destId="{E3326DB1-DDEB-42F0-9E40-16645DC5A0E1}" srcOrd="0" destOrd="0" presId="urn:microsoft.com/office/officeart/2005/8/layout/process1"/>
    <dgm:cxn modelId="{D5378BFD-F4DA-4404-96D0-39C981F8F8F1}" type="presParOf" srcId="{BD9B53EF-68DD-4876-88B7-1542237792CC}" destId="{2EC9EBEF-4D2D-4FF4-BE86-A91F1624414A}" srcOrd="4" destOrd="0" presId="urn:microsoft.com/office/officeart/2005/8/layout/process1"/>
    <dgm:cxn modelId="{9382B885-BD27-4E79-91F4-C1F8E576FC3D}" type="presParOf" srcId="{BD9B53EF-68DD-4876-88B7-1542237792CC}" destId="{E5A42C77-BF17-4DC3-B332-840F96180EDC}" srcOrd="5" destOrd="0" presId="urn:microsoft.com/office/officeart/2005/8/layout/process1"/>
    <dgm:cxn modelId="{5A0C86E1-DA24-419F-B7D8-798BEFC44030}" type="presParOf" srcId="{E5A42C77-BF17-4DC3-B332-840F96180EDC}" destId="{C616F5F1-F6E1-4CBD-AA83-7A65C553071B}" srcOrd="0" destOrd="0" presId="urn:microsoft.com/office/officeart/2005/8/layout/process1"/>
    <dgm:cxn modelId="{B52F00D3-D576-419D-91EB-99470C8031EF}" type="presParOf" srcId="{BD9B53EF-68DD-4876-88B7-1542237792CC}" destId="{CD3875F9-E278-46D3-ACEA-6DDA6BD5A6FC}"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8BC922-70E1-48F0-AE63-F6A4EFF46B06}" type="doc">
      <dgm:prSet loTypeId="urn:microsoft.com/office/officeart/2005/8/layout/equation1" loCatId="process" qsTypeId="urn:microsoft.com/office/officeart/2005/8/quickstyle/simple1" qsCatId="simple" csTypeId="urn:microsoft.com/office/officeart/2005/8/colors/accent1_2" csCatId="accent1" phldr="1"/>
      <dgm:spPr/>
    </dgm:pt>
    <dgm:pt modelId="{32564B6D-0E5B-4253-9BB1-376C9F412FDF}">
      <dgm:prSet phldrT="[Texto]" custT="1"/>
      <dgm:spPr/>
      <dgm:t>
        <a:bodyPr/>
        <a:lstStyle/>
        <a:p>
          <a:r>
            <a:rPr lang="es-ES" sz="1000" dirty="0">
              <a:solidFill>
                <a:schemeClr val="tx1"/>
              </a:solidFill>
              <a:latin typeface="Arial" panose="020B0604020202020204" pitchFamily="34" charset="0"/>
              <a:cs typeface="Arial" panose="020B0604020202020204" pitchFamily="34" charset="0"/>
            </a:rPr>
            <a:t>Fortalecer los aspectos económicos, sociales, ambientales, culturales, patrimoniales, políticos y tecnológicos </a:t>
          </a:r>
          <a:endParaRPr lang="es-EC" sz="1000" dirty="0">
            <a:solidFill>
              <a:schemeClr val="tx1"/>
            </a:solidFill>
            <a:latin typeface="Arial" panose="020B0604020202020204" pitchFamily="34" charset="0"/>
            <a:cs typeface="Arial" panose="020B0604020202020204" pitchFamily="34" charset="0"/>
          </a:endParaRPr>
        </a:p>
      </dgm:t>
    </dgm:pt>
    <dgm:pt modelId="{398FDDFB-2B90-48C7-A2DB-6A2C0F97FF2B}" type="parTrans" cxnId="{BDEBC7A9-B23E-4AE2-A516-B53026F87363}">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98D0A8FA-F686-4EDB-B6BD-7DB574B252BB}" type="sibTrans" cxnId="{BDEBC7A9-B23E-4AE2-A516-B53026F87363}">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A4EA13A2-95D3-4DCA-84E5-18657077A3B5}">
      <dgm:prSet phldrT="[Texto]" custT="1"/>
      <dgm:spPr/>
      <dgm:t>
        <a:bodyPr/>
        <a:lstStyle/>
        <a:p>
          <a:r>
            <a:rPr lang="es-ES" sz="1000" dirty="0">
              <a:solidFill>
                <a:schemeClr val="tx1"/>
              </a:solidFill>
              <a:latin typeface="Arial" panose="020B0604020202020204" pitchFamily="34" charset="0"/>
              <a:cs typeface="Arial" panose="020B0604020202020204" pitchFamily="34" charset="0"/>
            </a:rPr>
            <a:t>Territorio</a:t>
          </a:r>
          <a:endParaRPr lang="es-EC" sz="1000" dirty="0">
            <a:solidFill>
              <a:schemeClr val="tx1"/>
            </a:solidFill>
            <a:latin typeface="Arial" panose="020B0604020202020204" pitchFamily="34" charset="0"/>
            <a:cs typeface="Arial" panose="020B0604020202020204" pitchFamily="34" charset="0"/>
          </a:endParaRPr>
        </a:p>
      </dgm:t>
    </dgm:pt>
    <dgm:pt modelId="{3371C8C5-E6A0-49B2-AD7E-5A2D88351B2E}" type="parTrans" cxnId="{154CFBCF-DB18-4624-B090-FDF5AD2EE09F}">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26A82E2B-B26B-473F-918B-A2D41F816293}" type="sibTrans" cxnId="{154CFBCF-DB18-4624-B090-FDF5AD2EE09F}">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D9E2E234-6ACC-4EAD-A96B-75A6C9CB9444}">
      <dgm:prSet phldrT="[Texto]" custT="1"/>
      <dgm:spPr/>
      <dgm:t>
        <a:bodyPr/>
        <a:lstStyle/>
        <a:p>
          <a:r>
            <a:rPr lang="es-ES" sz="900" b="1" dirty="0">
              <a:solidFill>
                <a:schemeClr val="tx1"/>
              </a:solidFill>
              <a:latin typeface="Arial" panose="020B0604020202020204" pitchFamily="34" charset="0"/>
              <a:cs typeface="Arial" panose="020B0604020202020204" pitchFamily="34" charset="0"/>
            </a:rPr>
            <a:t>DESARROLLO LOCAL </a:t>
          </a:r>
        </a:p>
      </dgm:t>
    </dgm:pt>
    <dgm:pt modelId="{B955AF31-C9E7-4B3C-AA07-8B550239B65B}" type="parTrans" cxnId="{CFE49108-F284-4820-A7A7-13C8806266A9}">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50F6CAD3-D887-4451-B696-C2F8C88F2403}" type="sibTrans" cxnId="{CFE49108-F284-4820-A7A7-13C8806266A9}">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9C8F1CE6-4B18-45C8-B28C-5BBC9FADF817}" type="pres">
      <dgm:prSet presAssocID="{378BC922-70E1-48F0-AE63-F6A4EFF46B06}" presName="linearFlow" presStyleCnt="0">
        <dgm:presLayoutVars>
          <dgm:dir/>
          <dgm:resizeHandles val="exact"/>
        </dgm:presLayoutVars>
      </dgm:prSet>
      <dgm:spPr/>
    </dgm:pt>
    <dgm:pt modelId="{83F5004F-35B2-440F-8615-0E8A77399A48}" type="pres">
      <dgm:prSet presAssocID="{32564B6D-0E5B-4253-9BB1-376C9F412FDF}" presName="node" presStyleLbl="node1" presStyleIdx="0" presStyleCnt="3" custScaleX="156391" custScaleY="182736">
        <dgm:presLayoutVars>
          <dgm:bulletEnabled val="1"/>
        </dgm:presLayoutVars>
      </dgm:prSet>
      <dgm:spPr/>
    </dgm:pt>
    <dgm:pt modelId="{D70C627C-8A60-45B9-810F-3912C03F6E83}" type="pres">
      <dgm:prSet presAssocID="{98D0A8FA-F686-4EDB-B6BD-7DB574B252BB}" presName="spacerL" presStyleCnt="0"/>
      <dgm:spPr/>
    </dgm:pt>
    <dgm:pt modelId="{26416316-B2A4-4E2A-84F3-5152DF10F222}" type="pres">
      <dgm:prSet presAssocID="{98D0A8FA-F686-4EDB-B6BD-7DB574B252BB}" presName="sibTrans" presStyleLbl="sibTrans2D1" presStyleIdx="0" presStyleCnt="2" custLinFactNeighborX="-96959" custLinFactNeighborY="-5478"/>
      <dgm:spPr/>
    </dgm:pt>
    <dgm:pt modelId="{8942C839-FF57-41C5-BB40-26F987FC3EF0}" type="pres">
      <dgm:prSet presAssocID="{98D0A8FA-F686-4EDB-B6BD-7DB574B252BB}" presName="spacerR" presStyleCnt="0"/>
      <dgm:spPr/>
    </dgm:pt>
    <dgm:pt modelId="{3696FB99-D5FF-4C0B-B68B-93D3D159F858}" type="pres">
      <dgm:prSet presAssocID="{A4EA13A2-95D3-4DCA-84E5-18657077A3B5}" presName="node" presStyleLbl="node1" presStyleIdx="1" presStyleCnt="3" custLinFactX="-7577" custLinFactNeighborX="-100000" custLinFactNeighborY="1140">
        <dgm:presLayoutVars>
          <dgm:bulletEnabled val="1"/>
        </dgm:presLayoutVars>
      </dgm:prSet>
      <dgm:spPr/>
    </dgm:pt>
    <dgm:pt modelId="{6D3F5A95-8061-4B69-892F-C0EDDCC8DA23}" type="pres">
      <dgm:prSet presAssocID="{26A82E2B-B26B-473F-918B-A2D41F816293}" presName="spacerL" presStyleCnt="0"/>
      <dgm:spPr/>
    </dgm:pt>
    <dgm:pt modelId="{07FA050D-2522-473A-B01B-0B71B3DCF552}" type="pres">
      <dgm:prSet presAssocID="{26A82E2B-B26B-473F-918B-A2D41F816293}" presName="sibTrans" presStyleLbl="sibTrans2D1" presStyleIdx="1" presStyleCnt="2" custLinFactX="-16264" custLinFactNeighborX="-100000" custLinFactNeighborY="1966"/>
      <dgm:spPr/>
    </dgm:pt>
    <dgm:pt modelId="{BD9802D9-2215-47F0-9C9C-41604EE7AB77}" type="pres">
      <dgm:prSet presAssocID="{26A82E2B-B26B-473F-918B-A2D41F816293}" presName="spacerR" presStyleCnt="0"/>
      <dgm:spPr/>
    </dgm:pt>
    <dgm:pt modelId="{9AA9AE6B-DF54-4EF5-992C-8D15B21A8E8C}" type="pres">
      <dgm:prSet presAssocID="{D9E2E234-6ACC-4EAD-A96B-75A6C9CB9444}" presName="node" presStyleLbl="node1" presStyleIdx="2" presStyleCnt="3" custScaleX="163165" custScaleY="115393" custLinFactX="-15077" custLinFactNeighborX="-100000" custLinFactNeighborY="5650">
        <dgm:presLayoutVars>
          <dgm:bulletEnabled val="1"/>
        </dgm:presLayoutVars>
      </dgm:prSet>
      <dgm:spPr/>
    </dgm:pt>
  </dgm:ptLst>
  <dgm:cxnLst>
    <dgm:cxn modelId="{D1DB1505-2188-43BA-AB92-2D1B49B61314}" type="presOf" srcId="{A4EA13A2-95D3-4DCA-84E5-18657077A3B5}" destId="{3696FB99-D5FF-4C0B-B68B-93D3D159F858}" srcOrd="0" destOrd="0" presId="urn:microsoft.com/office/officeart/2005/8/layout/equation1"/>
    <dgm:cxn modelId="{CFE49108-F284-4820-A7A7-13C8806266A9}" srcId="{378BC922-70E1-48F0-AE63-F6A4EFF46B06}" destId="{D9E2E234-6ACC-4EAD-A96B-75A6C9CB9444}" srcOrd="2" destOrd="0" parTransId="{B955AF31-C9E7-4B3C-AA07-8B550239B65B}" sibTransId="{50F6CAD3-D887-4451-B696-C2F8C88F2403}"/>
    <dgm:cxn modelId="{155BC62F-7C7E-48AC-B527-17DE8BC45291}" type="presOf" srcId="{378BC922-70E1-48F0-AE63-F6A4EFF46B06}" destId="{9C8F1CE6-4B18-45C8-B28C-5BBC9FADF817}" srcOrd="0" destOrd="0" presId="urn:microsoft.com/office/officeart/2005/8/layout/equation1"/>
    <dgm:cxn modelId="{94320649-08F1-4607-907F-DA802254FF5D}" type="presOf" srcId="{D9E2E234-6ACC-4EAD-A96B-75A6C9CB9444}" destId="{9AA9AE6B-DF54-4EF5-992C-8D15B21A8E8C}" srcOrd="0" destOrd="0" presId="urn:microsoft.com/office/officeart/2005/8/layout/equation1"/>
    <dgm:cxn modelId="{19490871-DB83-4F02-B3AF-8673E77813FA}" type="presOf" srcId="{32564B6D-0E5B-4253-9BB1-376C9F412FDF}" destId="{83F5004F-35B2-440F-8615-0E8A77399A48}" srcOrd="0" destOrd="0" presId="urn:microsoft.com/office/officeart/2005/8/layout/equation1"/>
    <dgm:cxn modelId="{5409AC8A-F778-41D7-8833-1A129F32B467}" type="presOf" srcId="{26A82E2B-B26B-473F-918B-A2D41F816293}" destId="{07FA050D-2522-473A-B01B-0B71B3DCF552}" srcOrd="0" destOrd="0" presId="urn:microsoft.com/office/officeart/2005/8/layout/equation1"/>
    <dgm:cxn modelId="{BDEBC7A9-B23E-4AE2-A516-B53026F87363}" srcId="{378BC922-70E1-48F0-AE63-F6A4EFF46B06}" destId="{32564B6D-0E5B-4253-9BB1-376C9F412FDF}" srcOrd="0" destOrd="0" parTransId="{398FDDFB-2B90-48C7-A2DB-6A2C0F97FF2B}" sibTransId="{98D0A8FA-F686-4EDB-B6BD-7DB574B252BB}"/>
    <dgm:cxn modelId="{6C0B6BAE-F39C-4D38-8235-00C55BF4893D}" type="presOf" srcId="{98D0A8FA-F686-4EDB-B6BD-7DB574B252BB}" destId="{26416316-B2A4-4E2A-84F3-5152DF10F222}" srcOrd="0" destOrd="0" presId="urn:microsoft.com/office/officeart/2005/8/layout/equation1"/>
    <dgm:cxn modelId="{154CFBCF-DB18-4624-B090-FDF5AD2EE09F}" srcId="{378BC922-70E1-48F0-AE63-F6A4EFF46B06}" destId="{A4EA13A2-95D3-4DCA-84E5-18657077A3B5}" srcOrd="1" destOrd="0" parTransId="{3371C8C5-E6A0-49B2-AD7E-5A2D88351B2E}" sibTransId="{26A82E2B-B26B-473F-918B-A2D41F816293}"/>
    <dgm:cxn modelId="{4D3798FF-9D8C-4768-8683-877B940EE9F6}" type="presParOf" srcId="{9C8F1CE6-4B18-45C8-B28C-5BBC9FADF817}" destId="{83F5004F-35B2-440F-8615-0E8A77399A48}" srcOrd="0" destOrd="0" presId="urn:microsoft.com/office/officeart/2005/8/layout/equation1"/>
    <dgm:cxn modelId="{65678176-7D93-4A04-87C4-84F54406E186}" type="presParOf" srcId="{9C8F1CE6-4B18-45C8-B28C-5BBC9FADF817}" destId="{D70C627C-8A60-45B9-810F-3912C03F6E83}" srcOrd="1" destOrd="0" presId="urn:microsoft.com/office/officeart/2005/8/layout/equation1"/>
    <dgm:cxn modelId="{D653A6D6-F71D-4C44-BD4B-8C85B7096D60}" type="presParOf" srcId="{9C8F1CE6-4B18-45C8-B28C-5BBC9FADF817}" destId="{26416316-B2A4-4E2A-84F3-5152DF10F222}" srcOrd="2" destOrd="0" presId="urn:microsoft.com/office/officeart/2005/8/layout/equation1"/>
    <dgm:cxn modelId="{BAA99087-A5B6-4965-A6E9-6744F7FF4102}" type="presParOf" srcId="{9C8F1CE6-4B18-45C8-B28C-5BBC9FADF817}" destId="{8942C839-FF57-41C5-BB40-26F987FC3EF0}" srcOrd="3" destOrd="0" presId="urn:microsoft.com/office/officeart/2005/8/layout/equation1"/>
    <dgm:cxn modelId="{BAB340D6-B141-4ACF-BF4B-CD8806522E7D}" type="presParOf" srcId="{9C8F1CE6-4B18-45C8-B28C-5BBC9FADF817}" destId="{3696FB99-D5FF-4C0B-B68B-93D3D159F858}" srcOrd="4" destOrd="0" presId="urn:microsoft.com/office/officeart/2005/8/layout/equation1"/>
    <dgm:cxn modelId="{BEA6F6F4-AD55-4234-A21F-761B5BD86F97}" type="presParOf" srcId="{9C8F1CE6-4B18-45C8-B28C-5BBC9FADF817}" destId="{6D3F5A95-8061-4B69-892F-C0EDDCC8DA23}" srcOrd="5" destOrd="0" presId="urn:microsoft.com/office/officeart/2005/8/layout/equation1"/>
    <dgm:cxn modelId="{D804534F-75FA-45C2-8C97-6FF20FBB9418}" type="presParOf" srcId="{9C8F1CE6-4B18-45C8-B28C-5BBC9FADF817}" destId="{07FA050D-2522-473A-B01B-0B71B3DCF552}" srcOrd="6" destOrd="0" presId="urn:microsoft.com/office/officeart/2005/8/layout/equation1"/>
    <dgm:cxn modelId="{0214143B-8DF2-44C5-9E28-408B6364C73D}" type="presParOf" srcId="{9C8F1CE6-4B18-45C8-B28C-5BBC9FADF817}" destId="{BD9802D9-2215-47F0-9C9C-41604EE7AB77}" srcOrd="7" destOrd="0" presId="urn:microsoft.com/office/officeart/2005/8/layout/equation1"/>
    <dgm:cxn modelId="{9C8B59E2-963D-408E-8029-AB441FB4863B}" type="presParOf" srcId="{9C8F1CE6-4B18-45C8-B28C-5BBC9FADF817}" destId="{9AA9AE6B-DF54-4EF5-992C-8D15B21A8E8C}" srcOrd="8" destOrd="0" presId="urn:microsoft.com/office/officeart/2005/8/layout/equati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3A2C60-B807-4AC6-A0D4-3A03A9215AC1}" type="doc">
      <dgm:prSet loTypeId="urn:microsoft.com/office/officeart/2008/layout/HexagonCluster" loCatId="picture" qsTypeId="urn:microsoft.com/office/officeart/2005/8/quickstyle/simple3" qsCatId="simple" csTypeId="urn:microsoft.com/office/officeart/2005/8/colors/colorful2" csCatId="colorful" phldr="1"/>
      <dgm:spPr/>
      <dgm:t>
        <a:bodyPr/>
        <a:lstStyle/>
        <a:p>
          <a:endParaRPr lang="es-EC"/>
        </a:p>
      </dgm:t>
    </dgm:pt>
    <dgm:pt modelId="{D8603EF7-3876-4D7D-B764-0F10B052B085}">
      <dgm:prSet phldrT="[Texto]" custT="1"/>
      <dgm:spPr/>
      <dgm:t>
        <a:bodyPr/>
        <a:lstStyle/>
        <a:p>
          <a:pPr>
            <a:buNone/>
          </a:pPr>
          <a:r>
            <a:rPr lang="es-ES" sz="1000" b="0" dirty="0">
              <a:solidFill>
                <a:schemeClr val="bg1"/>
              </a:solidFill>
              <a:latin typeface="Arial" panose="020B0604020202020204" pitchFamily="34" charset="0"/>
              <a:cs typeface="Arial" panose="020B0604020202020204" pitchFamily="34" charset="0"/>
            </a:rPr>
            <a:t>La población económicamente activa representa el 69% y su principal fuente de ingreso es la agricultura, crianza de animales  y el resto de la población trabaja en diferentes actividades entre ellas:  comercio y actividades de la construcción</a:t>
          </a:r>
          <a:endParaRPr lang="es-EC" sz="1000" dirty="0">
            <a:solidFill>
              <a:schemeClr val="bg1"/>
            </a:solidFill>
            <a:latin typeface="Arial" panose="020B0604020202020204" pitchFamily="34" charset="0"/>
            <a:cs typeface="Arial" panose="020B0604020202020204" pitchFamily="34" charset="0"/>
          </a:endParaRPr>
        </a:p>
      </dgm:t>
    </dgm:pt>
    <dgm:pt modelId="{3892B5FE-BFA3-4F8A-A87A-DB136CED0487}" type="parTrans" cxnId="{E9AA95E4-26EA-4A04-A1E8-5237CB63A19C}">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E2345ADC-C9DE-40DA-8E44-79F640B730BA}" type="sibTrans" cxnId="{E9AA95E4-26EA-4A04-A1E8-5237CB63A19C}">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s-EC">
            <a:solidFill>
              <a:schemeClr val="tx1"/>
            </a:solidFill>
            <a:latin typeface="Arial" panose="020B0604020202020204" pitchFamily="34" charset="0"/>
            <a:cs typeface="Arial" panose="020B0604020202020204" pitchFamily="34" charset="0"/>
          </a:endParaRPr>
        </a:p>
      </dgm:t>
    </dgm:pt>
    <dgm:pt modelId="{FBA020D2-198C-42A3-968D-D9A03E9A9D58}">
      <dgm:prSet phldrT="[Texto]" custT="1"/>
      <dgm:spPr/>
      <dgm:t>
        <a:bodyPr/>
        <a:lstStyle/>
        <a:p>
          <a:pPr algn="ctr"/>
          <a:r>
            <a:rPr lang="es-ES" sz="1000" b="0" dirty="0">
              <a:solidFill>
                <a:schemeClr val="bg1"/>
              </a:solidFill>
              <a:latin typeface="Arial" panose="020B0604020202020204" pitchFamily="34" charset="0"/>
              <a:cs typeface="Arial" panose="020B0604020202020204" pitchFamily="34" charset="0"/>
            </a:rPr>
            <a:t>Destaca en </a:t>
          </a:r>
          <a:r>
            <a:rPr lang="es-ES" sz="1000" b="0" dirty="0" err="1">
              <a:solidFill>
                <a:schemeClr val="bg1"/>
              </a:solidFill>
              <a:latin typeface="Arial" panose="020B0604020202020204" pitchFamily="34" charset="0"/>
              <a:cs typeface="Arial" panose="020B0604020202020204" pitchFamily="34" charset="0"/>
            </a:rPr>
            <a:t>Chuquiribamba</a:t>
          </a:r>
          <a:r>
            <a:rPr lang="es-ES" sz="1000" b="0" dirty="0">
              <a:solidFill>
                <a:schemeClr val="bg1"/>
              </a:solidFill>
              <a:latin typeface="Arial" panose="020B0604020202020204" pitchFamily="34" charset="0"/>
              <a:cs typeface="Arial" panose="020B0604020202020204" pitchFamily="34" charset="0"/>
            </a:rPr>
            <a:t> las actividades religiosas y musicales que engloban a toda la provincia con diversas fiestas que celebran en la comunidad</a:t>
          </a:r>
          <a:endParaRPr lang="es-EC" sz="1000" dirty="0">
            <a:solidFill>
              <a:schemeClr val="bg1"/>
            </a:solidFill>
            <a:latin typeface="Arial" panose="020B0604020202020204" pitchFamily="34" charset="0"/>
            <a:cs typeface="Arial" panose="020B0604020202020204" pitchFamily="34" charset="0"/>
          </a:endParaRPr>
        </a:p>
      </dgm:t>
    </dgm:pt>
    <dgm:pt modelId="{0BA4F609-A348-41D2-BF03-995D1DDC5F4D}" type="parTrans" cxnId="{EDD1FA03-E343-4B8F-84EA-49877022B780}">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EB2DEE33-632A-420C-8246-66720C5AD31C}" type="sibTrans" cxnId="{EDD1FA03-E343-4B8F-84EA-49877022B780}">
      <dgm:prSet/>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t>
        <a:bodyPr/>
        <a:lstStyle/>
        <a:p>
          <a:endParaRPr lang="es-EC">
            <a:solidFill>
              <a:schemeClr val="tx1"/>
            </a:solidFill>
            <a:latin typeface="Arial" panose="020B0604020202020204" pitchFamily="34" charset="0"/>
            <a:cs typeface="Arial" panose="020B0604020202020204" pitchFamily="34" charset="0"/>
          </a:endParaRPr>
        </a:p>
      </dgm:t>
    </dgm:pt>
    <dgm:pt modelId="{334BBF84-30C7-4AE9-801B-ABFD38F4AF85}">
      <dgm:prSet phldrT="[Texto]" custT="1"/>
      <dgm:spPr/>
      <dgm:t>
        <a:bodyPr/>
        <a:lstStyle/>
        <a:p>
          <a:r>
            <a:rPr lang="es-ES" sz="1000" i="0" dirty="0">
              <a:solidFill>
                <a:schemeClr val="bg1"/>
              </a:solidFill>
              <a:latin typeface="Arial" panose="020B0604020202020204" pitchFamily="34" charset="0"/>
              <a:cs typeface="Arial" panose="020B0604020202020204" pitchFamily="34" charset="0"/>
            </a:rPr>
            <a:t>Como eje central de esta estructura se encuentra la presidencia, y como sujetos colaterales se encuentra, el consejo de planificación, las comisiones permanentes y comisiones especiales además del personal administrativo y de apoyo</a:t>
          </a:r>
          <a:endParaRPr lang="es-EC" sz="1000" i="0" dirty="0">
            <a:solidFill>
              <a:schemeClr val="bg1"/>
            </a:solidFill>
            <a:latin typeface="Arial" panose="020B0604020202020204" pitchFamily="34" charset="0"/>
            <a:cs typeface="Arial" panose="020B0604020202020204" pitchFamily="34" charset="0"/>
          </a:endParaRPr>
        </a:p>
      </dgm:t>
    </dgm:pt>
    <dgm:pt modelId="{6CC4BB73-BBC5-4907-B1BB-42DD0496D73D}" type="parTrans" cxnId="{084948B0-5CB8-4308-A374-A86D89EE1239}">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D14DC01F-35FE-4BB3-82DA-7E27FDBB3547}" type="sibTrans" cxnId="{084948B0-5CB8-4308-A374-A86D89EE1239}">
      <dgm:prSet/>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t>
        <a:bodyPr/>
        <a:lstStyle/>
        <a:p>
          <a:endParaRPr lang="es-EC">
            <a:solidFill>
              <a:schemeClr val="tx1"/>
            </a:solidFill>
            <a:latin typeface="Arial" panose="020B0604020202020204" pitchFamily="34" charset="0"/>
            <a:cs typeface="Arial" panose="020B0604020202020204" pitchFamily="34" charset="0"/>
          </a:endParaRPr>
        </a:p>
      </dgm:t>
    </dgm:pt>
    <dgm:pt modelId="{E931957D-5728-4696-8D38-B759A50A918E}">
      <dgm:prSet phldrT="[Texto]" custT="1"/>
      <dgm:spPr/>
      <dgm:t>
        <a:bodyPr/>
        <a:lstStyle/>
        <a:p>
          <a:pPr>
            <a:lnSpc>
              <a:spcPct val="100000"/>
            </a:lnSpc>
          </a:pPr>
          <a:r>
            <a:rPr lang="es-ES" sz="1000" dirty="0">
              <a:solidFill>
                <a:schemeClr val="bg1"/>
              </a:solidFill>
              <a:latin typeface="Arial" panose="020B0604020202020204" pitchFamily="34" charset="0"/>
              <a:cs typeface="Arial" panose="020B0604020202020204" pitchFamily="34" charset="0"/>
            </a:rPr>
            <a:t>Cuy asado</a:t>
          </a:r>
        </a:p>
        <a:p>
          <a:pPr>
            <a:lnSpc>
              <a:spcPct val="100000"/>
            </a:lnSpc>
          </a:pPr>
          <a:r>
            <a:rPr lang="es-EC" sz="1000" dirty="0">
              <a:solidFill>
                <a:schemeClr val="bg1"/>
              </a:solidFill>
              <a:latin typeface="Arial" panose="020B0604020202020204" pitchFamily="34" charset="0"/>
              <a:cs typeface="Arial" panose="020B0604020202020204" pitchFamily="34" charset="0"/>
            </a:rPr>
            <a:t>Gallina criolla</a:t>
          </a:r>
        </a:p>
        <a:p>
          <a:pPr>
            <a:lnSpc>
              <a:spcPct val="100000"/>
            </a:lnSpc>
          </a:pPr>
          <a:r>
            <a:rPr lang="es-EC" sz="1000" dirty="0">
              <a:solidFill>
                <a:schemeClr val="bg1"/>
              </a:solidFill>
              <a:latin typeface="Arial" panose="020B0604020202020204" pitchFamily="34" charset="0"/>
              <a:cs typeface="Arial" panose="020B0604020202020204" pitchFamily="34" charset="0"/>
            </a:rPr>
            <a:t>Miel con higos</a:t>
          </a:r>
        </a:p>
        <a:p>
          <a:pPr>
            <a:lnSpc>
              <a:spcPct val="100000"/>
            </a:lnSpc>
          </a:pPr>
          <a:r>
            <a:rPr lang="es-EC" sz="1000" dirty="0">
              <a:solidFill>
                <a:schemeClr val="bg1"/>
              </a:solidFill>
              <a:latin typeface="Arial" panose="020B0604020202020204" pitchFamily="34" charset="0"/>
              <a:cs typeface="Arial" panose="020B0604020202020204" pitchFamily="34" charset="0"/>
            </a:rPr>
            <a:t>Tamales </a:t>
          </a:r>
        </a:p>
        <a:p>
          <a:pPr>
            <a:lnSpc>
              <a:spcPct val="100000"/>
            </a:lnSpc>
          </a:pPr>
          <a:r>
            <a:rPr lang="es-EC" sz="1000" dirty="0">
              <a:solidFill>
                <a:schemeClr val="bg1"/>
              </a:solidFill>
              <a:latin typeface="Arial" panose="020B0604020202020204" pitchFamily="34" charset="0"/>
              <a:cs typeface="Arial" panose="020B0604020202020204" pitchFamily="34" charset="0"/>
            </a:rPr>
            <a:t>Horchata </a:t>
          </a:r>
        </a:p>
      </dgm:t>
    </dgm:pt>
    <dgm:pt modelId="{D6530D33-AF17-407F-8815-C0F7E36B9B8F}" type="parTrans" cxnId="{40E83EC5-C944-4131-998C-D968FB29137D}">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6C3F3E34-F856-486B-9F94-1FBC2F88704F}" type="sibTrans" cxnId="{40E83EC5-C944-4131-998C-D968FB29137D}">
      <dgm:prSet/>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dgm:spPr>
      <dgm:t>
        <a:bodyPr/>
        <a:lstStyle/>
        <a:p>
          <a:endParaRPr lang="es-EC">
            <a:solidFill>
              <a:schemeClr val="tx1"/>
            </a:solidFill>
            <a:latin typeface="Arial" panose="020B0604020202020204" pitchFamily="34" charset="0"/>
            <a:cs typeface="Arial" panose="020B0604020202020204" pitchFamily="34" charset="0"/>
          </a:endParaRPr>
        </a:p>
      </dgm:t>
    </dgm:pt>
    <dgm:pt modelId="{B53FB6B3-8374-4002-B460-31DD1DFD6A6E}" type="pres">
      <dgm:prSet presAssocID="{643A2C60-B807-4AC6-A0D4-3A03A9215AC1}" presName="Name0" presStyleCnt="0">
        <dgm:presLayoutVars>
          <dgm:chMax val="21"/>
          <dgm:chPref val="21"/>
        </dgm:presLayoutVars>
      </dgm:prSet>
      <dgm:spPr/>
    </dgm:pt>
    <dgm:pt modelId="{D439B05C-9732-42F8-907F-94E83C9225D5}" type="pres">
      <dgm:prSet presAssocID="{D8603EF7-3876-4D7D-B764-0F10B052B085}" presName="text1" presStyleCnt="0"/>
      <dgm:spPr/>
    </dgm:pt>
    <dgm:pt modelId="{C6756D57-F8F3-4DC6-8E08-23A113C291A1}" type="pres">
      <dgm:prSet presAssocID="{D8603EF7-3876-4D7D-B764-0F10B052B085}" presName="textRepeatNode" presStyleLbl="alignNode1" presStyleIdx="0" presStyleCnt="4">
        <dgm:presLayoutVars>
          <dgm:chMax val="0"/>
          <dgm:chPref val="0"/>
          <dgm:bulletEnabled val="1"/>
        </dgm:presLayoutVars>
      </dgm:prSet>
      <dgm:spPr/>
    </dgm:pt>
    <dgm:pt modelId="{8D66100D-4D3A-4D5E-8F51-107167D57264}" type="pres">
      <dgm:prSet presAssocID="{D8603EF7-3876-4D7D-B764-0F10B052B085}" presName="textaccent1" presStyleCnt="0"/>
      <dgm:spPr/>
    </dgm:pt>
    <dgm:pt modelId="{EDE2831B-F3B3-49CC-83F8-BA2698689FC7}" type="pres">
      <dgm:prSet presAssocID="{D8603EF7-3876-4D7D-B764-0F10B052B085}" presName="accentRepeatNode" presStyleLbl="solidAlignAcc1" presStyleIdx="0" presStyleCnt="8"/>
      <dgm:spPr/>
    </dgm:pt>
    <dgm:pt modelId="{DEFB69FE-2508-4F0B-9B0F-E15D1042EF6D}" type="pres">
      <dgm:prSet presAssocID="{E2345ADC-C9DE-40DA-8E44-79F640B730BA}" presName="image1" presStyleCnt="0"/>
      <dgm:spPr/>
    </dgm:pt>
    <dgm:pt modelId="{77B3CA5E-EA10-445C-B7FD-C21A5E0C023A}" type="pres">
      <dgm:prSet presAssocID="{E2345ADC-C9DE-40DA-8E44-79F640B730BA}" presName="imageRepeatNode" presStyleLbl="alignAcc1" presStyleIdx="0" presStyleCnt="4"/>
      <dgm:spPr/>
    </dgm:pt>
    <dgm:pt modelId="{6C342D79-1AE4-4719-B6DF-85BC00D7698F}" type="pres">
      <dgm:prSet presAssocID="{E2345ADC-C9DE-40DA-8E44-79F640B730BA}" presName="imageaccent1" presStyleCnt="0"/>
      <dgm:spPr/>
    </dgm:pt>
    <dgm:pt modelId="{7ED7A78C-1EC8-40FC-88E9-65AFD30E4709}" type="pres">
      <dgm:prSet presAssocID="{E2345ADC-C9DE-40DA-8E44-79F640B730BA}" presName="accentRepeatNode" presStyleLbl="solidAlignAcc1" presStyleIdx="1" presStyleCnt="8"/>
      <dgm:spPr/>
    </dgm:pt>
    <dgm:pt modelId="{FCF8C280-BC45-4407-94BC-7BF5C7A29285}" type="pres">
      <dgm:prSet presAssocID="{FBA020D2-198C-42A3-968D-D9A03E9A9D58}" presName="text2" presStyleCnt="0"/>
      <dgm:spPr/>
    </dgm:pt>
    <dgm:pt modelId="{92B2F164-D29D-424E-9428-C8852EAE040D}" type="pres">
      <dgm:prSet presAssocID="{FBA020D2-198C-42A3-968D-D9A03E9A9D58}" presName="textRepeatNode" presStyleLbl="alignNode1" presStyleIdx="1" presStyleCnt="4">
        <dgm:presLayoutVars>
          <dgm:chMax val="0"/>
          <dgm:chPref val="0"/>
          <dgm:bulletEnabled val="1"/>
        </dgm:presLayoutVars>
      </dgm:prSet>
      <dgm:spPr/>
    </dgm:pt>
    <dgm:pt modelId="{7486294D-4424-4EBF-A8FB-4B85E7B898AF}" type="pres">
      <dgm:prSet presAssocID="{FBA020D2-198C-42A3-968D-D9A03E9A9D58}" presName="textaccent2" presStyleCnt="0"/>
      <dgm:spPr/>
    </dgm:pt>
    <dgm:pt modelId="{C7C0D620-621A-414D-B540-BEB2BF111FD7}" type="pres">
      <dgm:prSet presAssocID="{FBA020D2-198C-42A3-968D-D9A03E9A9D58}" presName="accentRepeatNode" presStyleLbl="solidAlignAcc1" presStyleIdx="2" presStyleCnt="8"/>
      <dgm:spPr/>
    </dgm:pt>
    <dgm:pt modelId="{818121EA-60B6-442C-9FF4-A7294315376E}" type="pres">
      <dgm:prSet presAssocID="{EB2DEE33-632A-420C-8246-66720C5AD31C}" presName="image2" presStyleCnt="0"/>
      <dgm:spPr/>
    </dgm:pt>
    <dgm:pt modelId="{0FCDADE9-DAD3-49A7-8E2F-8CCCF3AA3461}" type="pres">
      <dgm:prSet presAssocID="{EB2DEE33-632A-420C-8246-66720C5AD31C}" presName="imageRepeatNode" presStyleLbl="alignAcc1" presStyleIdx="1" presStyleCnt="4"/>
      <dgm:spPr/>
    </dgm:pt>
    <dgm:pt modelId="{6A4CD2AF-29C3-41DE-A3EB-44ECCA8797C2}" type="pres">
      <dgm:prSet presAssocID="{EB2DEE33-632A-420C-8246-66720C5AD31C}" presName="imageaccent2" presStyleCnt="0"/>
      <dgm:spPr/>
    </dgm:pt>
    <dgm:pt modelId="{E7CAF6B3-B906-4A27-A093-FAEFA31306D2}" type="pres">
      <dgm:prSet presAssocID="{EB2DEE33-632A-420C-8246-66720C5AD31C}" presName="accentRepeatNode" presStyleLbl="solidAlignAcc1" presStyleIdx="3" presStyleCnt="8"/>
      <dgm:spPr/>
    </dgm:pt>
    <dgm:pt modelId="{C89759C3-D174-4055-BE5A-5E8477E60C87}" type="pres">
      <dgm:prSet presAssocID="{334BBF84-30C7-4AE9-801B-ABFD38F4AF85}" presName="text3" presStyleCnt="0"/>
      <dgm:spPr/>
    </dgm:pt>
    <dgm:pt modelId="{0780F5F1-C289-4913-A2E7-44CAACF926CB}" type="pres">
      <dgm:prSet presAssocID="{334BBF84-30C7-4AE9-801B-ABFD38F4AF85}" presName="textRepeatNode" presStyleLbl="alignNode1" presStyleIdx="2" presStyleCnt="4" custScaleX="106040" custScaleY="111442">
        <dgm:presLayoutVars>
          <dgm:chMax val="0"/>
          <dgm:chPref val="0"/>
          <dgm:bulletEnabled val="1"/>
        </dgm:presLayoutVars>
      </dgm:prSet>
      <dgm:spPr/>
    </dgm:pt>
    <dgm:pt modelId="{F412969A-5C6D-4F16-B966-ADF1A157A042}" type="pres">
      <dgm:prSet presAssocID="{334BBF84-30C7-4AE9-801B-ABFD38F4AF85}" presName="textaccent3" presStyleCnt="0"/>
      <dgm:spPr/>
    </dgm:pt>
    <dgm:pt modelId="{239C75D5-20C7-426E-8049-7C4E0B066A16}" type="pres">
      <dgm:prSet presAssocID="{334BBF84-30C7-4AE9-801B-ABFD38F4AF85}" presName="accentRepeatNode" presStyleLbl="solidAlignAcc1" presStyleIdx="4" presStyleCnt="8"/>
      <dgm:spPr/>
    </dgm:pt>
    <dgm:pt modelId="{2E238D37-EB8C-45ED-9088-604A8DB62D7E}" type="pres">
      <dgm:prSet presAssocID="{D14DC01F-35FE-4BB3-82DA-7E27FDBB3547}" presName="image3" presStyleCnt="0"/>
      <dgm:spPr/>
    </dgm:pt>
    <dgm:pt modelId="{8FB2A7D6-68AE-42F1-BFB6-1737224286F6}" type="pres">
      <dgm:prSet presAssocID="{D14DC01F-35FE-4BB3-82DA-7E27FDBB3547}" presName="imageRepeatNode" presStyleLbl="alignAcc1" presStyleIdx="2" presStyleCnt="4"/>
      <dgm:spPr/>
    </dgm:pt>
    <dgm:pt modelId="{B6532144-17A6-4BC9-926F-39C6C7760A55}" type="pres">
      <dgm:prSet presAssocID="{D14DC01F-35FE-4BB3-82DA-7E27FDBB3547}" presName="imageaccent3" presStyleCnt="0"/>
      <dgm:spPr/>
    </dgm:pt>
    <dgm:pt modelId="{2809FC10-DCC3-40F0-A0E9-69A70F934C08}" type="pres">
      <dgm:prSet presAssocID="{D14DC01F-35FE-4BB3-82DA-7E27FDBB3547}" presName="accentRepeatNode" presStyleLbl="solidAlignAcc1" presStyleIdx="5" presStyleCnt="8"/>
      <dgm:spPr/>
    </dgm:pt>
    <dgm:pt modelId="{4218C2F7-F26D-421E-8D85-ADDC0D71EC31}" type="pres">
      <dgm:prSet presAssocID="{E931957D-5728-4696-8D38-B759A50A918E}" presName="text4" presStyleCnt="0"/>
      <dgm:spPr/>
    </dgm:pt>
    <dgm:pt modelId="{05AFA450-0A5E-4F68-8203-0D2E4EE84287}" type="pres">
      <dgm:prSet presAssocID="{E931957D-5728-4696-8D38-B759A50A918E}" presName="textRepeatNode" presStyleLbl="alignNode1" presStyleIdx="3" presStyleCnt="4">
        <dgm:presLayoutVars>
          <dgm:chMax val="0"/>
          <dgm:chPref val="0"/>
          <dgm:bulletEnabled val="1"/>
        </dgm:presLayoutVars>
      </dgm:prSet>
      <dgm:spPr/>
    </dgm:pt>
    <dgm:pt modelId="{2B296ECA-2325-4042-A3D1-85769503246C}" type="pres">
      <dgm:prSet presAssocID="{E931957D-5728-4696-8D38-B759A50A918E}" presName="textaccent4" presStyleCnt="0"/>
      <dgm:spPr/>
    </dgm:pt>
    <dgm:pt modelId="{D3D41FF6-24E5-4433-9B51-CC957BB70FA5}" type="pres">
      <dgm:prSet presAssocID="{E931957D-5728-4696-8D38-B759A50A918E}" presName="accentRepeatNode" presStyleLbl="solidAlignAcc1" presStyleIdx="6" presStyleCnt="8"/>
      <dgm:spPr/>
    </dgm:pt>
    <dgm:pt modelId="{810BC5E3-8D6F-4E0A-AD74-49F3F99D63D9}" type="pres">
      <dgm:prSet presAssocID="{6C3F3E34-F856-486B-9F94-1FBC2F88704F}" presName="image4" presStyleCnt="0"/>
      <dgm:spPr/>
    </dgm:pt>
    <dgm:pt modelId="{47C440BC-0F74-47EC-B3C4-0FF2B9D4CF6E}" type="pres">
      <dgm:prSet presAssocID="{6C3F3E34-F856-486B-9F94-1FBC2F88704F}" presName="imageRepeatNode" presStyleLbl="alignAcc1" presStyleIdx="3" presStyleCnt="4"/>
      <dgm:spPr/>
    </dgm:pt>
    <dgm:pt modelId="{E653CC63-7DDA-4AA9-876A-95E75DFE9A98}" type="pres">
      <dgm:prSet presAssocID="{6C3F3E34-F856-486B-9F94-1FBC2F88704F}" presName="imageaccent4" presStyleCnt="0"/>
      <dgm:spPr/>
    </dgm:pt>
    <dgm:pt modelId="{8F195D0F-A743-43CD-87E3-BCD701511EE5}" type="pres">
      <dgm:prSet presAssocID="{6C3F3E34-F856-486B-9F94-1FBC2F88704F}" presName="accentRepeatNode" presStyleLbl="solidAlignAcc1" presStyleIdx="7" presStyleCnt="8"/>
      <dgm:spPr/>
    </dgm:pt>
  </dgm:ptLst>
  <dgm:cxnLst>
    <dgm:cxn modelId="{EDD1FA03-E343-4B8F-84EA-49877022B780}" srcId="{643A2C60-B807-4AC6-A0D4-3A03A9215AC1}" destId="{FBA020D2-198C-42A3-968D-D9A03E9A9D58}" srcOrd="1" destOrd="0" parTransId="{0BA4F609-A348-41D2-BF03-995D1DDC5F4D}" sibTransId="{EB2DEE33-632A-420C-8246-66720C5AD31C}"/>
    <dgm:cxn modelId="{9B81F847-F529-4A5C-9A80-1A9C32B6BECA}" type="presOf" srcId="{FBA020D2-198C-42A3-968D-D9A03E9A9D58}" destId="{92B2F164-D29D-424E-9428-C8852EAE040D}" srcOrd="0" destOrd="0" presId="urn:microsoft.com/office/officeart/2008/layout/HexagonCluster"/>
    <dgm:cxn modelId="{93FC1749-0848-45D0-AE7F-FF0E120E567C}" type="presOf" srcId="{D8603EF7-3876-4D7D-B764-0F10B052B085}" destId="{C6756D57-F8F3-4DC6-8E08-23A113C291A1}" srcOrd="0" destOrd="0" presId="urn:microsoft.com/office/officeart/2008/layout/HexagonCluster"/>
    <dgm:cxn modelId="{5FA09658-6B89-4AA7-A46E-42FB78665948}" type="presOf" srcId="{E2345ADC-C9DE-40DA-8E44-79F640B730BA}" destId="{77B3CA5E-EA10-445C-B7FD-C21A5E0C023A}" srcOrd="0" destOrd="0" presId="urn:microsoft.com/office/officeart/2008/layout/HexagonCluster"/>
    <dgm:cxn modelId="{79E2297D-DD3E-4B97-8DC1-B356C2F7291B}" type="presOf" srcId="{6C3F3E34-F856-486B-9F94-1FBC2F88704F}" destId="{47C440BC-0F74-47EC-B3C4-0FF2B9D4CF6E}" srcOrd="0" destOrd="0" presId="urn:microsoft.com/office/officeart/2008/layout/HexagonCluster"/>
    <dgm:cxn modelId="{FAC9967D-CD77-4474-80B3-DF075C114132}" type="presOf" srcId="{EB2DEE33-632A-420C-8246-66720C5AD31C}" destId="{0FCDADE9-DAD3-49A7-8E2F-8CCCF3AA3461}" srcOrd="0" destOrd="0" presId="urn:microsoft.com/office/officeart/2008/layout/HexagonCluster"/>
    <dgm:cxn modelId="{7004319B-548D-464E-85E3-5FCC56804E43}" type="presOf" srcId="{643A2C60-B807-4AC6-A0D4-3A03A9215AC1}" destId="{B53FB6B3-8374-4002-B460-31DD1DFD6A6E}" srcOrd="0" destOrd="0" presId="urn:microsoft.com/office/officeart/2008/layout/HexagonCluster"/>
    <dgm:cxn modelId="{78E77EA2-B794-4FA4-A702-50D4CC4A2680}" type="presOf" srcId="{D14DC01F-35FE-4BB3-82DA-7E27FDBB3547}" destId="{8FB2A7D6-68AE-42F1-BFB6-1737224286F6}" srcOrd="0" destOrd="0" presId="urn:microsoft.com/office/officeart/2008/layout/HexagonCluster"/>
    <dgm:cxn modelId="{084948B0-5CB8-4308-A374-A86D89EE1239}" srcId="{643A2C60-B807-4AC6-A0D4-3A03A9215AC1}" destId="{334BBF84-30C7-4AE9-801B-ABFD38F4AF85}" srcOrd="2" destOrd="0" parTransId="{6CC4BB73-BBC5-4907-B1BB-42DD0496D73D}" sibTransId="{D14DC01F-35FE-4BB3-82DA-7E27FDBB3547}"/>
    <dgm:cxn modelId="{73A8E5B4-880A-4709-8B97-F6F6E36822C7}" type="presOf" srcId="{334BBF84-30C7-4AE9-801B-ABFD38F4AF85}" destId="{0780F5F1-C289-4913-A2E7-44CAACF926CB}" srcOrd="0" destOrd="0" presId="urn:microsoft.com/office/officeart/2008/layout/HexagonCluster"/>
    <dgm:cxn modelId="{40E83EC5-C944-4131-998C-D968FB29137D}" srcId="{643A2C60-B807-4AC6-A0D4-3A03A9215AC1}" destId="{E931957D-5728-4696-8D38-B759A50A918E}" srcOrd="3" destOrd="0" parTransId="{D6530D33-AF17-407F-8815-C0F7E36B9B8F}" sibTransId="{6C3F3E34-F856-486B-9F94-1FBC2F88704F}"/>
    <dgm:cxn modelId="{F3CD28D5-2BB0-4DE6-9C70-618D13A2FEC8}" type="presOf" srcId="{E931957D-5728-4696-8D38-B759A50A918E}" destId="{05AFA450-0A5E-4F68-8203-0D2E4EE84287}" srcOrd="0" destOrd="0" presId="urn:microsoft.com/office/officeart/2008/layout/HexagonCluster"/>
    <dgm:cxn modelId="{E9AA95E4-26EA-4A04-A1E8-5237CB63A19C}" srcId="{643A2C60-B807-4AC6-A0D4-3A03A9215AC1}" destId="{D8603EF7-3876-4D7D-B764-0F10B052B085}" srcOrd="0" destOrd="0" parTransId="{3892B5FE-BFA3-4F8A-A87A-DB136CED0487}" sibTransId="{E2345ADC-C9DE-40DA-8E44-79F640B730BA}"/>
    <dgm:cxn modelId="{F6E7FA12-9154-46C1-8C69-1CA11C68A937}" type="presParOf" srcId="{B53FB6B3-8374-4002-B460-31DD1DFD6A6E}" destId="{D439B05C-9732-42F8-907F-94E83C9225D5}" srcOrd="0" destOrd="0" presId="urn:microsoft.com/office/officeart/2008/layout/HexagonCluster"/>
    <dgm:cxn modelId="{DF13E0A3-95FA-4D53-9C9E-AF01D9E1499E}" type="presParOf" srcId="{D439B05C-9732-42F8-907F-94E83C9225D5}" destId="{C6756D57-F8F3-4DC6-8E08-23A113C291A1}" srcOrd="0" destOrd="0" presId="urn:microsoft.com/office/officeart/2008/layout/HexagonCluster"/>
    <dgm:cxn modelId="{E2EA280F-EC5F-46C6-BC50-8AF31AEC8129}" type="presParOf" srcId="{B53FB6B3-8374-4002-B460-31DD1DFD6A6E}" destId="{8D66100D-4D3A-4D5E-8F51-107167D57264}" srcOrd="1" destOrd="0" presId="urn:microsoft.com/office/officeart/2008/layout/HexagonCluster"/>
    <dgm:cxn modelId="{48D0E594-7AD9-4643-97F6-F62ADD715A53}" type="presParOf" srcId="{8D66100D-4D3A-4D5E-8F51-107167D57264}" destId="{EDE2831B-F3B3-49CC-83F8-BA2698689FC7}" srcOrd="0" destOrd="0" presId="urn:microsoft.com/office/officeart/2008/layout/HexagonCluster"/>
    <dgm:cxn modelId="{830D6DCD-C9EA-4E31-AF20-87A24A85B6D5}" type="presParOf" srcId="{B53FB6B3-8374-4002-B460-31DD1DFD6A6E}" destId="{DEFB69FE-2508-4F0B-9B0F-E15D1042EF6D}" srcOrd="2" destOrd="0" presId="urn:microsoft.com/office/officeart/2008/layout/HexagonCluster"/>
    <dgm:cxn modelId="{DAFCDCD7-748E-4AEF-BAB9-A373A2CD5F5F}" type="presParOf" srcId="{DEFB69FE-2508-4F0B-9B0F-E15D1042EF6D}" destId="{77B3CA5E-EA10-445C-B7FD-C21A5E0C023A}" srcOrd="0" destOrd="0" presId="urn:microsoft.com/office/officeart/2008/layout/HexagonCluster"/>
    <dgm:cxn modelId="{CCC2E168-7241-4DD9-9BC4-B506FD4E6B59}" type="presParOf" srcId="{B53FB6B3-8374-4002-B460-31DD1DFD6A6E}" destId="{6C342D79-1AE4-4719-B6DF-85BC00D7698F}" srcOrd="3" destOrd="0" presId="urn:microsoft.com/office/officeart/2008/layout/HexagonCluster"/>
    <dgm:cxn modelId="{7EF6F1D1-ED2D-4EF4-8C85-411824730D61}" type="presParOf" srcId="{6C342D79-1AE4-4719-B6DF-85BC00D7698F}" destId="{7ED7A78C-1EC8-40FC-88E9-65AFD30E4709}" srcOrd="0" destOrd="0" presId="urn:microsoft.com/office/officeart/2008/layout/HexagonCluster"/>
    <dgm:cxn modelId="{E2FB9992-12B7-4924-8F31-71BD2A83ADC3}" type="presParOf" srcId="{B53FB6B3-8374-4002-B460-31DD1DFD6A6E}" destId="{FCF8C280-BC45-4407-94BC-7BF5C7A29285}" srcOrd="4" destOrd="0" presId="urn:microsoft.com/office/officeart/2008/layout/HexagonCluster"/>
    <dgm:cxn modelId="{5474D96D-85DC-4251-8D72-0DFF42E5BEFE}" type="presParOf" srcId="{FCF8C280-BC45-4407-94BC-7BF5C7A29285}" destId="{92B2F164-D29D-424E-9428-C8852EAE040D}" srcOrd="0" destOrd="0" presId="urn:microsoft.com/office/officeart/2008/layout/HexagonCluster"/>
    <dgm:cxn modelId="{ADF9CE52-7181-449A-9789-56D0B3067811}" type="presParOf" srcId="{B53FB6B3-8374-4002-B460-31DD1DFD6A6E}" destId="{7486294D-4424-4EBF-A8FB-4B85E7B898AF}" srcOrd="5" destOrd="0" presId="urn:microsoft.com/office/officeart/2008/layout/HexagonCluster"/>
    <dgm:cxn modelId="{8B40A6A9-073B-4610-AC06-0676E8911C2B}" type="presParOf" srcId="{7486294D-4424-4EBF-A8FB-4B85E7B898AF}" destId="{C7C0D620-621A-414D-B540-BEB2BF111FD7}" srcOrd="0" destOrd="0" presId="urn:microsoft.com/office/officeart/2008/layout/HexagonCluster"/>
    <dgm:cxn modelId="{437F06A7-36DA-4E9B-849F-C961F126D15C}" type="presParOf" srcId="{B53FB6B3-8374-4002-B460-31DD1DFD6A6E}" destId="{818121EA-60B6-442C-9FF4-A7294315376E}" srcOrd="6" destOrd="0" presId="urn:microsoft.com/office/officeart/2008/layout/HexagonCluster"/>
    <dgm:cxn modelId="{EB958E84-F077-421C-8BEB-49EBAEFBAB31}" type="presParOf" srcId="{818121EA-60B6-442C-9FF4-A7294315376E}" destId="{0FCDADE9-DAD3-49A7-8E2F-8CCCF3AA3461}" srcOrd="0" destOrd="0" presId="urn:microsoft.com/office/officeart/2008/layout/HexagonCluster"/>
    <dgm:cxn modelId="{3B112E38-DBC5-4808-A10E-8991EA1A7F91}" type="presParOf" srcId="{B53FB6B3-8374-4002-B460-31DD1DFD6A6E}" destId="{6A4CD2AF-29C3-41DE-A3EB-44ECCA8797C2}" srcOrd="7" destOrd="0" presId="urn:microsoft.com/office/officeart/2008/layout/HexagonCluster"/>
    <dgm:cxn modelId="{2918C743-C152-403E-999C-A9E3890D24B3}" type="presParOf" srcId="{6A4CD2AF-29C3-41DE-A3EB-44ECCA8797C2}" destId="{E7CAF6B3-B906-4A27-A093-FAEFA31306D2}" srcOrd="0" destOrd="0" presId="urn:microsoft.com/office/officeart/2008/layout/HexagonCluster"/>
    <dgm:cxn modelId="{CFCFDFF6-363F-4898-9CC4-996CA2A5F906}" type="presParOf" srcId="{B53FB6B3-8374-4002-B460-31DD1DFD6A6E}" destId="{C89759C3-D174-4055-BE5A-5E8477E60C87}" srcOrd="8" destOrd="0" presId="urn:microsoft.com/office/officeart/2008/layout/HexagonCluster"/>
    <dgm:cxn modelId="{1473B45B-944F-4403-880E-A2042FDB862C}" type="presParOf" srcId="{C89759C3-D174-4055-BE5A-5E8477E60C87}" destId="{0780F5F1-C289-4913-A2E7-44CAACF926CB}" srcOrd="0" destOrd="0" presId="urn:microsoft.com/office/officeart/2008/layout/HexagonCluster"/>
    <dgm:cxn modelId="{6AC79A2B-0FE2-4EDE-BFE6-D64031EB199E}" type="presParOf" srcId="{B53FB6B3-8374-4002-B460-31DD1DFD6A6E}" destId="{F412969A-5C6D-4F16-B966-ADF1A157A042}" srcOrd="9" destOrd="0" presId="urn:microsoft.com/office/officeart/2008/layout/HexagonCluster"/>
    <dgm:cxn modelId="{250D385E-8B21-4133-A712-D0F8FE1C8183}" type="presParOf" srcId="{F412969A-5C6D-4F16-B966-ADF1A157A042}" destId="{239C75D5-20C7-426E-8049-7C4E0B066A16}" srcOrd="0" destOrd="0" presId="urn:microsoft.com/office/officeart/2008/layout/HexagonCluster"/>
    <dgm:cxn modelId="{1D88D606-C0E6-4F5C-BCC6-B51500FE5EE3}" type="presParOf" srcId="{B53FB6B3-8374-4002-B460-31DD1DFD6A6E}" destId="{2E238D37-EB8C-45ED-9088-604A8DB62D7E}" srcOrd="10" destOrd="0" presId="urn:microsoft.com/office/officeart/2008/layout/HexagonCluster"/>
    <dgm:cxn modelId="{14E65FFB-BD01-46F9-8C6F-998CCF10AA7E}" type="presParOf" srcId="{2E238D37-EB8C-45ED-9088-604A8DB62D7E}" destId="{8FB2A7D6-68AE-42F1-BFB6-1737224286F6}" srcOrd="0" destOrd="0" presId="urn:microsoft.com/office/officeart/2008/layout/HexagonCluster"/>
    <dgm:cxn modelId="{4036483C-3376-44F9-92A4-4091B48725F7}" type="presParOf" srcId="{B53FB6B3-8374-4002-B460-31DD1DFD6A6E}" destId="{B6532144-17A6-4BC9-926F-39C6C7760A55}" srcOrd="11" destOrd="0" presId="urn:microsoft.com/office/officeart/2008/layout/HexagonCluster"/>
    <dgm:cxn modelId="{4EEA7A55-E184-44DD-A288-078585F03854}" type="presParOf" srcId="{B6532144-17A6-4BC9-926F-39C6C7760A55}" destId="{2809FC10-DCC3-40F0-A0E9-69A70F934C08}" srcOrd="0" destOrd="0" presId="urn:microsoft.com/office/officeart/2008/layout/HexagonCluster"/>
    <dgm:cxn modelId="{C0E122F8-2316-495E-9C28-D96839B97307}" type="presParOf" srcId="{B53FB6B3-8374-4002-B460-31DD1DFD6A6E}" destId="{4218C2F7-F26D-421E-8D85-ADDC0D71EC31}" srcOrd="12" destOrd="0" presId="urn:microsoft.com/office/officeart/2008/layout/HexagonCluster"/>
    <dgm:cxn modelId="{F8B68E70-D60A-42B8-91F7-58632F4F2B04}" type="presParOf" srcId="{4218C2F7-F26D-421E-8D85-ADDC0D71EC31}" destId="{05AFA450-0A5E-4F68-8203-0D2E4EE84287}" srcOrd="0" destOrd="0" presId="urn:microsoft.com/office/officeart/2008/layout/HexagonCluster"/>
    <dgm:cxn modelId="{DBA446FA-418A-40BB-B020-F8EADD06C17E}" type="presParOf" srcId="{B53FB6B3-8374-4002-B460-31DD1DFD6A6E}" destId="{2B296ECA-2325-4042-A3D1-85769503246C}" srcOrd="13" destOrd="0" presId="urn:microsoft.com/office/officeart/2008/layout/HexagonCluster"/>
    <dgm:cxn modelId="{CDB1D91C-412A-49FA-84F3-A0960AE73C8C}" type="presParOf" srcId="{2B296ECA-2325-4042-A3D1-85769503246C}" destId="{D3D41FF6-24E5-4433-9B51-CC957BB70FA5}" srcOrd="0" destOrd="0" presId="urn:microsoft.com/office/officeart/2008/layout/HexagonCluster"/>
    <dgm:cxn modelId="{6D6E1BB5-3F15-4ED3-9DA4-825EFCEA0C97}" type="presParOf" srcId="{B53FB6B3-8374-4002-B460-31DD1DFD6A6E}" destId="{810BC5E3-8D6F-4E0A-AD74-49F3F99D63D9}" srcOrd="14" destOrd="0" presId="urn:microsoft.com/office/officeart/2008/layout/HexagonCluster"/>
    <dgm:cxn modelId="{9AD1B9B3-7F09-4218-9CA2-F34FDC0F70CC}" type="presParOf" srcId="{810BC5E3-8D6F-4E0A-AD74-49F3F99D63D9}" destId="{47C440BC-0F74-47EC-B3C4-0FF2B9D4CF6E}" srcOrd="0" destOrd="0" presId="urn:microsoft.com/office/officeart/2008/layout/HexagonCluster"/>
    <dgm:cxn modelId="{49FDA08A-21B6-469B-BDC5-814393543B04}" type="presParOf" srcId="{B53FB6B3-8374-4002-B460-31DD1DFD6A6E}" destId="{E653CC63-7DDA-4AA9-876A-95E75DFE9A98}" srcOrd="15" destOrd="0" presId="urn:microsoft.com/office/officeart/2008/layout/HexagonCluster"/>
    <dgm:cxn modelId="{863D6EF2-7390-4EFA-8EA5-316B359DEC74}" type="presParOf" srcId="{E653CC63-7DDA-4AA9-876A-95E75DFE9A98}" destId="{8F195D0F-A743-43CD-87E3-BCD701511EE5}"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BE75D0-AAAC-49BF-AFAD-471D4CCF4008}"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s-EC"/>
        </a:p>
      </dgm:t>
    </dgm:pt>
    <dgm:pt modelId="{BFFA16C0-2D82-4642-872E-C1462358C687}">
      <dgm:prSet phldrT="[Texto]" custT="1"/>
      <dgm:spPr/>
      <dgm:t>
        <a:bodyPr/>
        <a:lstStyle/>
        <a:p>
          <a:r>
            <a:rPr lang="es-EC" sz="1600" b="1" dirty="0">
              <a:solidFill>
                <a:schemeClr val="tx1"/>
              </a:solidFill>
              <a:latin typeface="Titillium Web" panose="020B0604020202020204" charset="0"/>
            </a:rPr>
            <a:t>Género – Edad (18-65)</a:t>
          </a:r>
        </a:p>
      </dgm:t>
    </dgm:pt>
    <dgm:pt modelId="{F3709BDC-F5C2-4BFD-81C4-74666975FE8A}" type="parTrans" cxnId="{63F5FDB9-1385-4204-8AA5-A7CC0A64C5CC}">
      <dgm:prSet/>
      <dgm:spPr/>
      <dgm:t>
        <a:bodyPr/>
        <a:lstStyle/>
        <a:p>
          <a:endParaRPr lang="es-EC" sz="1600">
            <a:solidFill>
              <a:schemeClr val="tx1"/>
            </a:solidFill>
            <a:latin typeface="Titillium Web" panose="020B0604020202020204" charset="0"/>
          </a:endParaRPr>
        </a:p>
      </dgm:t>
    </dgm:pt>
    <dgm:pt modelId="{FAC4DEA3-8128-495C-8930-82948463407C}" type="sibTrans" cxnId="{63F5FDB9-1385-4204-8AA5-A7CC0A64C5CC}">
      <dgm:prSet/>
      <dgm:spPr/>
      <dgm:t>
        <a:bodyPr/>
        <a:lstStyle/>
        <a:p>
          <a:endParaRPr lang="es-EC" sz="1600">
            <a:solidFill>
              <a:schemeClr val="tx1"/>
            </a:solidFill>
            <a:latin typeface="Titillium Web" panose="020B0604020202020204" charset="0"/>
          </a:endParaRPr>
        </a:p>
      </dgm:t>
    </dgm:pt>
    <dgm:pt modelId="{7E5B8206-99A4-45DD-B710-CE4E83F8E31B}">
      <dgm:prSet phldrT="[Texto]" custT="1"/>
      <dgm:spPr/>
      <dgm:t>
        <a:bodyPr/>
        <a:lstStyle/>
        <a:p>
          <a:r>
            <a:rPr lang="es-EC" sz="1600">
              <a:latin typeface="Titillium Web" panose="020B0604020202020204" charset="0"/>
            </a:rPr>
            <a:t>48% Masculino</a:t>
          </a:r>
          <a:endParaRPr lang="es-EC" sz="1600" dirty="0">
            <a:latin typeface="Titillium Web" panose="020B0604020202020204" charset="0"/>
          </a:endParaRPr>
        </a:p>
      </dgm:t>
    </dgm:pt>
    <dgm:pt modelId="{38CEFD8B-FA46-447C-AC89-E87CE5AC6735}" type="parTrans" cxnId="{5853C63F-14E4-4353-A1DD-2B97FC4452F6}">
      <dgm:prSet/>
      <dgm:spPr/>
      <dgm:t>
        <a:bodyPr/>
        <a:lstStyle/>
        <a:p>
          <a:endParaRPr lang="es-EC" sz="1600">
            <a:solidFill>
              <a:schemeClr val="tx1"/>
            </a:solidFill>
            <a:latin typeface="Titillium Web" panose="020B0604020202020204" charset="0"/>
          </a:endParaRPr>
        </a:p>
      </dgm:t>
    </dgm:pt>
    <dgm:pt modelId="{104C8246-002B-4BAD-9088-C2382050F528}" type="sibTrans" cxnId="{5853C63F-14E4-4353-A1DD-2B97FC4452F6}">
      <dgm:prSet/>
      <dgm:spPr/>
      <dgm:t>
        <a:bodyPr/>
        <a:lstStyle/>
        <a:p>
          <a:endParaRPr lang="es-EC" sz="1600">
            <a:solidFill>
              <a:schemeClr val="tx1"/>
            </a:solidFill>
            <a:latin typeface="Titillium Web" panose="020B0604020202020204" charset="0"/>
          </a:endParaRPr>
        </a:p>
      </dgm:t>
    </dgm:pt>
    <dgm:pt modelId="{45396ADE-7E78-4DEB-82F1-C2A5F5B9DE6F}">
      <dgm:prSet phldrT="[Texto]" custT="1"/>
      <dgm:spPr/>
      <dgm:t>
        <a:bodyPr/>
        <a:lstStyle/>
        <a:p>
          <a:r>
            <a:rPr lang="es-EC" sz="1600">
              <a:latin typeface="Titillium Web" panose="020B0604020202020204" charset="0"/>
            </a:rPr>
            <a:t>52% Femenino </a:t>
          </a:r>
          <a:endParaRPr lang="es-EC" sz="1600" dirty="0">
            <a:latin typeface="Titillium Web" panose="020B0604020202020204" charset="0"/>
          </a:endParaRPr>
        </a:p>
      </dgm:t>
    </dgm:pt>
    <dgm:pt modelId="{74F63A64-99E0-4D7E-92A5-59F31F180AE2}" type="parTrans" cxnId="{E82E2ABA-2342-457F-8C5D-486933F3E05D}">
      <dgm:prSet/>
      <dgm:spPr/>
      <dgm:t>
        <a:bodyPr/>
        <a:lstStyle/>
        <a:p>
          <a:endParaRPr lang="es-EC" sz="1600">
            <a:solidFill>
              <a:schemeClr val="tx1"/>
            </a:solidFill>
            <a:latin typeface="Titillium Web" panose="020B0604020202020204" charset="0"/>
          </a:endParaRPr>
        </a:p>
      </dgm:t>
    </dgm:pt>
    <dgm:pt modelId="{FFFD3F11-4AC4-44C0-BF1C-025E380304A9}" type="sibTrans" cxnId="{E82E2ABA-2342-457F-8C5D-486933F3E05D}">
      <dgm:prSet/>
      <dgm:spPr/>
      <dgm:t>
        <a:bodyPr/>
        <a:lstStyle/>
        <a:p>
          <a:endParaRPr lang="es-EC" sz="1600">
            <a:solidFill>
              <a:schemeClr val="tx1"/>
            </a:solidFill>
            <a:latin typeface="Titillium Web" panose="020B0604020202020204" charset="0"/>
          </a:endParaRPr>
        </a:p>
      </dgm:t>
    </dgm:pt>
    <dgm:pt modelId="{F8C83982-8159-4363-979C-8E1B4008DC1F}">
      <dgm:prSet phldrT="[Texto]" custT="1"/>
      <dgm:spPr/>
      <dgm:t>
        <a:bodyPr/>
        <a:lstStyle/>
        <a:p>
          <a:r>
            <a:rPr lang="es-EC" sz="1600" b="1" dirty="0">
              <a:solidFill>
                <a:schemeClr val="tx1"/>
              </a:solidFill>
              <a:latin typeface="Titillium Web" panose="020B0604020202020204" charset="0"/>
            </a:rPr>
            <a:t>Nivel de Educación</a:t>
          </a:r>
        </a:p>
      </dgm:t>
    </dgm:pt>
    <dgm:pt modelId="{BB6A07C9-B6E1-4645-88EE-139B91995502}" type="parTrans" cxnId="{C92638C2-5C62-4FE5-B971-7C4D7651AC01}">
      <dgm:prSet/>
      <dgm:spPr/>
      <dgm:t>
        <a:bodyPr/>
        <a:lstStyle/>
        <a:p>
          <a:endParaRPr lang="es-EC" sz="1600">
            <a:solidFill>
              <a:schemeClr val="tx1"/>
            </a:solidFill>
            <a:latin typeface="Titillium Web" panose="020B0604020202020204" charset="0"/>
          </a:endParaRPr>
        </a:p>
      </dgm:t>
    </dgm:pt>
    <dgm:pt modelId="{7D6B1207-DFFE-4955-889F-837D18C79FD9}" type="sibTrans" cxnId="{C92638C2-5C62-4FE5-B971-7C4D7651AC01}">
      <dgm:prSet/>
      <dgm:spPr/>
      <dgm:t>
        <a:bodyPr/>
        <a:lstStyle/>
        <a:p>
          <a:endParaRPr lang="es-EC" sz="1600">
            <a:solidFill>
              <a:schemeClr val="tx1"/>
            </a:solidFill>
            <a:latin typeface="Titillium Web" panose="020B0604020202020204" charset="0"/>
          </a:endParaRPr>
        </a:p>
      </dgm:t>
    </dgm:pt>
    <dgm:pt modelId="{FE9B535E-0E69-451A-83FC-7C0065E74806}">
      <dgm:prSet phldrT="[Texto]" custT="1"/>
      <dgm:spPr/>
      <dgm:t>
        <a:bodyPr/>
        <a:lstStyle/>
        <a:p>
          <a:r>
            <a:rPr lang="es-EC" sz="1600">
              <a:latin typeface="Titillium Web" panose="020B0604020202020204" charset="0"/>
            </a:rPr>
            <a:t>62% Primaria</a:t>
          </a:r>
          <a:endParaRPr lang="es-EC" sz="1600" dirty="0">
            <a:latin typeface="Titillium Web" panose="020B0604020202020204" charset="0"/>
          </a:endParaRPr>
        </a:p>
      </dgm:t>
    </dgm:pt>
    <dgm:pt modelId="{01D20CF4-CF96-4085-89B4-F114BEEF774C}" type="parTrans" cxnId="{9DAD8FA7-E500-4221-B8EF-6523307C89D7}">
      <dgm:prSet/>
      <dgm:spPr/>
      <dgm:t>
        <a:bodyPr/>
        <a:lstStyle/>
        <a:p>
          <a:endParaRPr lang="es-EC" sz="1600">
            <a:solidFill>
              <a:schemeClr val="tx1"/>
            </a:solidFill>
            <a:latin typeface="Titillium Web" panose="020B0604020202020204" charset="0"/>
          </a:endParaRPr>
        </a:p>
      </dgm:t>
    </dgm:pt>
    <dgm:pt modelId="{005E3AD4-3DB8-4D06-B5C6-900F643072EC}" type="sibTrans" cxnId="{9DAD8FA7-E500-4221-B8EF-6523307C89D7}">
      <dgm:prSet/>
      <dgm:spPr/>
      <dgm:t>
        <a:bodyPr/>
        <a:lstStyle/>
        <a:p>
          <a:endParaRPr lang="es-EC" sz="1600">
            <a:solidFill>
              <a:schemeClr val="tx1"/>
            </a:solidFill>
            <a:latin typeface="Titillium Web" panose="020B0604020202020204" charset="0"/>
          </a:endParaRPr>
        </a:p>
      </dgm:t>
    </dgm:pt>
    <dgm:pt modelId="{A3701EDC-05CA-4A45-8E1F-B44DDE6B1960}">
      <dgm:prSet phldrT="[Texto]" custT="1"/>
      <dgm:spPr/>
      <dgm:t>
        <a:bodyPr/>
        <a:lstStyle/>
        <a:p>
          <a:r>
            <a:rPr lang="es-EC" sz="1600">
              <a:latin typeface="Titillium Web" panose="020B0604020202020204" charset="0"/>
            </a:rPr>
            <a:t>34% Secundario</a:t>
          </a:r>
          <a:endParaRPr lang="es-EC" sz="1600" dirty="0">
            <a:latin typeface="Titillium Web" panose="020B0604020202020204" charset="0"/>
          </a:endParaRPr>
        </a:p>
      </dgm:t>
    </dgm:pt>
    <dgm:pt modelId="{830942C5-AB12-4689-AFD1-C1B381503B7F}" type="parTrans" cxnId="{18E762E8-54F3-4E06-990A-0723D10709FD}">
      <dgm:prSet/>
      <dgm:spPr/>
      <dgm:t>
        <a:bodyPr/>
        <a:lstStyle/>
        <a:p>
          <a:endParaRPr lang="es-EC" sz="1600">
            <a:solidFill>
              <a:schemeClr val="tx1"/>
            </a:solidFill>
            <a:latin typeface="Titillium Web" panose="020B0604020202020204" charset="0"/>
          </a:endParaRPr>
        </a:p>
      </dgm:t>
    </dgm:pt>
    <dgm:pt modelId="{D17F4D40-C9ED-4B5F-ADA4-6A160884B47F}" type="sibTrans" cxnId="{18E762E8-54F3-4E06-990A-0723D10709FD}">
      <dgm:prSet/>
      <dgm:spPr/>
      <dgm:t>
        <a:bodyPr/>
        <a:lstStyle/>
        <a:p>
          <a:endParaRPr lang="es-EC" sz="1600">
            <a:solidFill>
              <a:schemeClr val="tx1"/>
            </a:solidFill>
            <a:latin typeface="Titillium Web" panose="020B0604020202020204" charset="0"/>
          </a:endParaRPr>
        </a:p>
      </dgm:t>
    </dgm:pt>
    <dgm:pt modelId="{0406D59F-7C48-403A-A30A-FEB58171F5AC}" type="pres">
      <dgm:prSet presAssocID="{8BBE75D0-AAAC-49BF-AFAD-471D4CCF4008}" presName="Name0" presStyleCnt="0">
        <dgm:presLayoutVars>
          <dgm:dir/>
          <dgm:animLvl val="lvl"/>
          <dgm:resizeHandles val="exact"/>
        </dgm:presLayoutVars>
      </dgm:prSet>
      <dgm:spPr/>
    </dgm:pt>
    <dgm:pt modelId="{049775CC-367E-44E1-A80F-A6A8C531F893}" type="pres">
      <dgm:prSet presAssocID="{F8C83982-8159-4363-979C-8E1B4008DC1F}" presName="boxAndChildren" presStyleCnt="0"/>
      <dgm:spPr/>
    </dgm:pt>
    <dgm:pt modelId="{A065CBB8-45E6-4313-9DE7-8749EF0DBC58}" type="pres">
      <dgm:prSet presAssocID="{F8C83982-8159-4363-979C-8E1B4008DC1F}" presName="parentTextBox" presStyleLbl="node1" presStyleIdx="0" presStyleCnt="2"/>
      <dgm:spPr/>
    </dgm:pt>
    <dgm:pt modelId="{052E6D99-EEC7-4A29-A920-300C69F8C09A}" type="pres">
      <dgm:prSet presAssocID="{F8C83982-8159-4363-979C-8E1B4008DC1F}" presName="entireBox" presStyleLbl="node1" presStyleIdx="0" presStyleCnt="2"/>
      <dgm:spPr/>
    </dgm:pt>
    <dgm:pt modelId="{ACBB8535-BD59-4CD7-B32D-52FE453C6BDD}" type="pres">
      <dgm:prSet presAssocID="{F8C83982-8159-4363-979C-8E1B4008DC1F}" presName="descendantBox" presStyleCnt="0"/>
      <dgm:spPr/>
    </dgm:pt>
    <dgm:pt modelId="{C86979F1-34DF-43F8-986E-A6743C233084}" type="pres">
      <dgm:prSet presAssocID="{FE9B535E-0E69-451A-83FC-7C0065E74806}" presName="childTextBox" presStyleLbl="fgAccFollowNode1" presStyleIdx="0" presStyleCnt="4">
        <dgm:presLayoutVars>
          <dgm:bulletEnabled val="1"/>
        </dgm:presLayoutVars>
      </dgm:prSet>
      <dgm:spPr/>
    </dgm:pt>
    <dgm:pt modelId="{5F03051B-1555-45F4-A677-3D6D37E13700}" type="pres">
      <dgm:prSet presAssocID="{A3701EDC-05CA-4A45-8E1F-B44DDE6B1960}" presName="childTextBox" presStyleLbl="fgAccFollowNode1" presStyleIdx="1" presStyleCnt="4">
        <dgm:presLayoutVars>
          <dgm:bulletEnabled val="1"/>
        </dgm:presLayoutVars>
      </dgm:prSet>
      <dgm:spPr/>
    </dgm:pt>
    <dgm:pt modelId="{E580E41D-45B5-485D-9853-4E9B5F67A4E4}" type="pres">
      <dgm:prSet presAssocID="{FAC4DEA3-8128-495C-8930-82948463407C}" presName="sp" presStyleCnt="0"/>
      <dgm:spPr/>
    </dgm:pt>
    <dgm:pt modelId="{2E5E1185-BE93-4812-A5BB-84713F45708A}" type="pres">
      <dgm:prSet presAssocID="{BFFA16C0-2D82-4642-872E-C1462358C687}" presName="arrowAndChildren" presStyleCnt="0"/>
      <dgm:spPr/>
    </dgm:pt>
    <dgm:pt modelId="{921857B5-C2D3-4E16-9F03-5B9A3953D192}" type="pres">
      <dgm:prSet presAssocID="{BFFA16C0-2D82-4642-872E-C1462358C687}" presName="parentTextArrow" presStyleLbl="node1" presStyleIdx="0" presStyleCnt="2"/>
      <dgm:spPr/>
    </dgm:pt>
    <dgm:pt modelId="{DB42E909-315A-466E-88D2-A675DED8AD56}" type="pres">
      <dgm:prSet presAssocID="{BFFA16C0-2D82-4642-872E-C1462358C687}" presName="arrow" presStyleLbl="node1" presStyleIdx="1" presStyleCnt="2" custLinFactNeighborX="2471" custLinFactNeighborY="-713"/>
      <dgm:spPr/>
    </dgm:pt>
    <dgm:pt modelId="{53E910DB-173D-4A94-93D7-1BEF6B70BA1B}" type="pres">
      <dgm:prSet presAssocID="{BFFA16C0-2D82-4642-872E-C1462358C687}" presName="descendantArrow" presStyleCnt="0"/>
      <dgm:spPr/>
    </dgm:pt>
    <dgm:pt modelId="{9458FFE9-E114-4150-BBD5-DE2466AD8D04}" type="pres">
      <dgm:prSet presAssocID="{7E5B8206-99A4-45DD-B710-CE4E83F8E31B}" presName="childTextArrow" presStyleLbl="fgAccFollowNode1" presStyleIdx="2" presStyleCnt="4">
        <dgm:presLayoutVars>
          <dgm:bulletEnabled val="1"/>
        </dgm:presLayoutVars>
      </dgm:prSet>
      <dgm:spPr/>
    </dgm:pt>
    <dgm:pt modelId="{3AD279EE-A0A9-426C-909D-FBA58AC2995D}" type="pres">
      <dgm:prSet presAssocID="{45396ADE-7E78-4DEB-82F1-C2A5F5B9DE6F}" presName="childTextArrow" presStyleLbl="fgAccFollowNode1" presStyleIdx="3" presStyleCnt="4">
        <dgm:presLayoutVars>
          <dgm:bulletEnabled val="1"/>
        </dgm:presLayoutVars>
      </dgm:prSet>
      <dgm:spPr/>
    </dgm:pt>
  </dgm:ptLst>
  <dgm:cxnLst>
    <dgm:cxn modelId="{5853C63F-14E4-4353-A1DD-2B97FC4452F6}" srcId="{BFFA16C0-2D82-4642-872E-C1462358C687}" destId="{7E5B8206-99A4-45DD-B710-CE4E83F8E31B}" srcOrd="0" destOrd="0" parTransId="{38CEFD8B-FA46-447C-AC89-E87CE5AC6735}" sibTransId="{104C8246-002B-4BAD-9088-C2382050F528}"/>
    <dgm:cxn modelId="{3F1D9641-7A34-4A98-A5D3-DFE4F21DE67A}" type="presOf" srcId="{BFFA16C0-2D82-4642-872E-C1462358C687}" destId="{DB42E909-315A-466E-88D2-A675DED8AD56}" srcOrd="1" destOrd="0" presId="urn:microsoft.com/office/officeart/2005/8/layout/process4"/>
    <dgm:cxn modelId="{E40B9176-83C3-4307-9887-80EDD2208C9F}" type="presOf" srcId="{A3701EDC-05CA-4A45-8E1F-B44DDE6B1960}" destId="{5F03051B-1555-45F4-A677-3D6D37E13700}" srcOrd="0" destOrd="0" presId="urn:microsoft.com/office/officeart/2005/8/layout/process4"/>
    <dgm:cxn modelId="{6A854F91-1D36-4940-8C00-BBA6D4F2B0E6}" type="presOf" srcId="{F8C83982-8159-4363-979C-8E1B4008DC1F}" destId="{052E6D99-EEC7-4A29-A920-300C69F8C09A}" srcOrd="1" destOrd="0" presId="urn:microsoft.com/office/officeart/2005/8/layout/process4"/>
    <dgm:cxn modelId="{24DED2A4-6828-4C13-945C-0AA07F9DA5C2}" type="presOf" srcId="{FE9B535E-0E69-451A-83FC-7C0065E74806}" destId="{C86979F1-34DF-43F8-986E-A6743C233084}" srcOrd="0" destOrd="0" presId="urn:microsoft.com/office/officeart/2005/8/layout/process4"/>
    <dgm:cxn modelId="{9DAD8FA7-E500-4221-B8EF-6523307C89D7}" srcId="{F8C83982-8159-4363-979C-8E1B4008DC1F}" destId="{FE9B535E-0E69-451A-83FC-7C0065E74806}" srcOrd="0" destOrd="0" parTransId="{01D20CF4-CF96-4085-89B4-F114BEEF774C}" sibTransId="{005E3AD4-3DB8-4D06-B5C6-900F643072EC}"/>
    <dgm:cxn modelId="{BC0F21A8-99CE-492B-BCAE-601E8813825E}" type="presOf" srcId="{BFFA16C0-2D82-4642-872E-C1462358C687}" destId="{921857B5-C2D3-4E16-9F03-5B9A3953D192}" srcOrd="0" destOrd="0" presId="urn:microsoft.com/office/officeart/2005/8/layout/process4"/>
    <dgm:cxn modelId="{891177AF-CF9F-483C-8801-4560A0A5C0F6}" type="presOf" srcId="{F8C83982-8159-4363-979C-8E1B4008DC1F}" destId="{A065CBB8-45E6-4313-9DE7-8749EF0DBC58}" srcOrd="0" destOrd="0" presId="urn:microsoft.com/office/officeart/2005/8/layout/process4"/>
    <dgm:cxn modelId="{63F5FDB9-1385-4204-8AA5-A7CC0A64C5CC}" srcId="{8BBE75D0-AAAC-49BF-AFAD-471D4CCF4008}" destId="{BFFA16C0-2D82-4642-872E-C1462358C687}" srcOrd="0" destOrd="0" parTransId="{F3709BDC-F5C2-4BFD-81C4-74666975FE8A}" sibTransId="{FAC4DEA3-8128-495C-8930-82948463407C}"/>
    <dgm:cxn modelId="{E82E2ABA-2342-457F-8C5D-486933F3E05D}" srcId="{BFFA16C0-2D82-4642-872E-C1462358C687}" destId="{45396ADE-7E78-4DEB-82F1-C2A5F5B9DE6F}" srcOrd="1" destOrd="0" parTransId="{74F63A64-99E0-4D7E-92A5-59F31F180AE2}" sibTransId="{FFFD3F11-4AC4-44C0-BF1C-025E380304A9}"/>
    <dgm:cxn modelId="{C92638C2-5C62-4FE5-B971-7C4D7651AC01}" srcId="{8BBE75D0-AAAC-49BF-AFAD-471D4CCF4008}" destId="{F8C83982-8159-4363-979C-8E1B4008DC1F}" srcOrd="1" destOrd="0" parTransId="{BB6A07C9-B6E1-4645-88EE-139B91995502}" sibTransId="{7D6B1207-DFFE-4955-889F-837D18C79FD9}"/>
    <dgm:cxn modelId="{7C193BC8-F7E7-4403-9534-A508BD920900}" type="presOf" srcId="{7E5B8206-99A4-45DD-B710-CE4E83F8E31B}" destId="{9458FFE9-E114-4150-BBD5-DE2466AD8D04}" srcOrd="0" destOrd="0" presId="urn:microsoft.com/office/officeart/2005/8/layout/process4"/>
    <dgm:cxn modelId="{097707E0-DE0E-4E0B-AEFD-4030338A9F09}" type="presOf" srcId="{8BBE75D0-AAAC-49BF-AFAD-471D4CCF4008}" destId="{0406D59F-7C48-403A-A30A-FEB58171F5AC}" srcOrd="0" destOrd="0" presId="urn:microsoft.com/office/officeart/2005/8/layout/process4"/>
    <dgm:cxn modelId="{18E762E8-54F3-4E06-990A-0723D10709FD}" srcId="{F8C83982-8159-4363-979C-8E1B4008DC1F}" destId="{A3701EDC-05CA-4A45-8E1F-B44DDE6B1960}" srcOrd="1" destOrd="0" parTransId="{830942C5-AB12-4689-AFD1-C1B381503B7F}" sibTransId="{D17F4D40-C9ED-4B5F-ADA4-6A160884B47F}"/>
    <dgm:cxn modelId="{A3ECACF6-E407-4FF0-AFE1-0CE48D71C50F}" type="presOf" srcId="{45396ADE-7E78-4DEB-82F1-C2A5F5B9DE6F}" destId="{3AD279EE-A0A9-426C-909D-FBA58AC2995D}" srcOrd="0" destOrd="0" presId="urn:microsoft.com/office/officeart/2005/8/layout/process4"/>
    <dgm:cxn modelId="{50A777A3-B1CE-404A-9CC9-4069114ECCA5}" type="presParOf" srcId="{0406D59F-7C48-403A-A30A-FEB58171F5AC}" destId="{049775CC-367E-44E1-A80F-A6A8C531F893}" srcOrd="0" destOrd="0" presId="urn:microsoft.com/office/officeart/2005/8/layout/process4"/>
    <dgm:cxn modelId="{97B8EE9C-C3D6-4E7B-8CD7-9A22429DB4B8}" type="presParOf" srcId="{049775CC-367E-44E1-A80F-A6A8C531F893}" destId="{A065CBB8-45E6-4313-9DE7-8749EF0DBC58}" srcOrd="0" destOrd="0" presId="urn:microsoft.com/office/officeart/2005/8/layout/process4"/>
    <dgm:cxn modelId="{7ED93548-B56E-4698-B403-9D7EF65C2C21}" type="presParOf" srcId="{049775CC-367E-44E1-A80F-A6A8C531F893}" destId="{052E6D99-EEC7-4A29-A920-300C69F8C09A}" srcOrd="1" destOrd="0" presId="urn:microsoft.com/office/officeart/2005/8/layout/process4"/>
    <dgm:cxn modelId="{246A72B3-22A4-4DF1-AC93-172FF830791F}" type="presParOf" srcId="{049775CC-367E-44E1-A80F-A6A8C531F893}" destId="{ACBB8535-BD59-4CD7-B32D-52FE453C6BDD}" srcOrd="2" destOrd="0" presId="urn:microsoft.com/office/officeart/2005/8/layout/process4"/>
    <dgm:cxn modelId="{9FA13D2B-4AFB-41E7-8404-AA347D15555F}" type="presParOf" srcId="{ACBB8535-BD59-4CD7-B32D-52FE453C6BDD}" destId="{C86979F1-34DF-43F8-986E-A6743C233084}" srcOrd="0" destOrd="0" presId="urn:microsoft.com/office/officeart/2005/8/layout/process4"/>
    <dgm:cxn modelId="{8B9C04AE-8C3F-4E80-A602-B800F92DAB8E}" type="presParOf" srcId="{ACBB8535-BD59-4CD7-B32D-52FE453C6BDD}" destId="{5F03051B-1555-45F4-A677-3D6D37E13700}" srcOrd="1" destOrd="0" presId="urn:microsoft.com/office/officeart/2005/8/layout/process4"/>
    <dgm:cxn modelId="{766CB64B-AA1E-42CE-BEFA-D3B5F8BA8415}" type="presParOf" srcId="{0406D59F-7C48-403A-A30A-FEB58171F5AC}" destId="{E580E41D-45B5-485D-9853-4E9B5F67A4E4}" srcOrd="1" destOrd="0" presId="urn:microsoft.com/office/officeart/2005/8/layout/process4"/>
    <dgm:cxn modelId="{C00EB94C-C49D-4AAB-9B9B-398A8B001A34}" type="presParOf" srcId="{0406D59F-7C48-403A-A30A-FEB58171F5AC}" destId="{2E5E1185-BE93-4812-A5BB-84713F45708A}" srcOrd="2" destOrd="0" presId="urn:microsoft.com/office/officeart/2005/8/layout/process4"/>
    <dgm:cxn modelId="{9B3244CD-42C8-43F5-9CE2-872EEDA88FA6}" type="presParOf" srcId="{2E5E1185-BE93-4812-A5BB-84713F45708A}" destId="{921857B5-C2D3-4E16-9F03-5B9A3953D192}" srcOrd="0" destOrd="0" presId="urn:microsoft.com/office/officeart/2005/8/layout/process4"/>
    <dgm:cxn modelId="{E419F7FD-848F-4CE1-9739-FEB83C222363}" type="presParOf" srcId="{2E5E1185-BE93-4812-A5BB-84713F45708A}" destId="{DB42E909-315A-466E-88D2-A675DED8AD56}" srcOrd="1" destOrd="0" presId="urn:microsoft.com/office/officeart/2005/8/layout/process4"/>
    <dgm:cxn modelId="{AC9AD177-BA3F-4A89-BC56-FE62E930369E}" type="presParOf" srcId="{2E5E1185-BE93-4812-A5BB-84713F45708A}" destId="{53E910DB-173D-4A94-93D7-1BEF6B70BA1B}" srcOrd="2" destOrd="0" presId="urn:microsoft.com/office/officeart/2005/8/layout/process4"/>
    <dgm:cxn modelId="{4B6A9795-54E5-4396-9F71-D55A1AA3F6D3}" type="presParOf" srcId="{53E910DB-173D-4A94-93D7-1BEF6B70BA1B}" destId="{9458FFE9-E114-4150-BBD5-DE2466AD8D04}" srcOrd="0" destOrd="0" presId="urn:microsoft.com/office/officeart/2005/8/layout/process4"/>
    <dgm:cxn modelId="{C435FC8F-8D54-4847-91F9-E70344EF671B}" type="presParOf" srcId="{53E910DB-173D-4A94-93D7-1BEF6B70BA1B}" destId="{3AD279EE-A0A9-426C-909D-FBA58AC2995D}"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B23C9A-4DF0-43BA-AFB6-04B8F484877D}"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ES"/>
        </a:p>
      </dgm:t>
    </dgm:pt>
    <dgm:pt modelId="{36C5AC9C-F038-40D7-BBB1-D94127E6C14F}">
      <dgm:prSet phldrT="[Texto]"/>
      <dgm:spPr/>
      <dgm:t>
        <a:bodyPr/>
        <a:lstStyle/>
        <a:p>
          <a:r>
            <a:rPr lang="es-ES" dirty="0"/>
            <a:t>La declaración a Catacocha como Patrimonio Cultural de la Nación es un factor que permite el desarrollo turístico.</a:t>
          </a:r>
        </a:p>
      </dgm:t>
    </dgm:pt>
    <dgm:pt modelId="{65B1582F-D0F8-4B3F-8C90-815CBC4D1106}" type="parTrans" cxnId="{3D3D0F2A-6D22-4BBA-A46D-9C1FBA40D6DC}">
      <dgm:prSet/>
      <dgm:spPr/>
      <dgm:t>
        <a:bodyPr/>
        <a:lstStyle/>
        <a:p>
          <a:endParaRPr lang="es-ES"/>
        </a:p>
      </dgm:t>
    </dgm:pt>
    <dgm:pt modelId="{A9837E9B-8476-4EB0-BD90-171433FF6FA1}" type="sibTrans" cxnId="{3D3D0F2A-6D22-4BBA-A46D-9C1FBA40D6DC}">
      <dgm:prSet/>
      <dgm:spPr/>
      <dgm:t>
        <a:bodyPr/>
        <a:lstStyle/>
        <a:p>
          <a:endParaRPr lang="es-ES"/>
        </a:p>
      </dgm:t>
    </dgm:pt>
    <dgm:pt modelId="{8D6AA586-F953-489A-A107-C3F0B142AEC3}">
      <dgm:prSet phldrT="[Texto]"/>
      <dgm:spPr/>
      <dgm:t>
        <a:bodyPr/>
        <a:lstStyle/>
        <a:p>
          <a:r>
            <a:rPr lang="es-ES" dirty="0"/>
            <a:t>La implementación de turismo cultural generaría un desarrollo económico </a:t>
          </a:r>
        </a:p>
      </dgm:t>
    </dgm:pt>
    <dgm:pt modelId="{A1248B18-AB88-4D05-8901-961F14B677D5}" type="parTrans" cxnId="{A4FFC7DD-C3B6-499C-AF48-60CC48499DF5}">
      <dgm:prSet/>
      <dgm:spPr/>
      <dgm:t>
        <a:bodyPr/>
        <a:lstStyle/>
        <a:p>
          <a:endParaRPr lang="es-ES"/>
        </a:p>
      </dgm:t>
    </dgm:pt>
    <dgm:pt modelId="{4D59E863-84C8-401B-8E53-772BCAB7B4B6}" type="sibTrans" cxnId="{A4FFC7DD-C3B6-499C-AF48-60CC48499DF5}">
      <dgm:prSet/>
      <dgm:spPr/>
      <dgm:t>
        <a:bodyPr/>
        <a:lstStyle/>
        <a:p>
          <a:endParaRPr lang="es-ES"/>
        </a:p>
      </dgm:t>
    </dgm:pt>
    <dgm:pt modelId="{743F9663-5F81-4889-8EDC-F48039D86403}">
      <dgm:prSet phldrT="[Texto]"/>
      <dgm:spPr/>
      <dgm:t>
        <a:bodyPr/>
        <a:lstStyle/>
        <a:p>
          <a:r>
            <a:rPr lang="es-ES" dirty="0"/>
            <a:t>El beneficio más importante es la identidad</a:t>
          </a:r>
        </a:p>
      </dgm:t>
    </dgm:pt>
    <dgm:pt modelId="{FB9410B7-FD9B-4FF6-A488-146260938F02}" type="parTrans" cxnId="{F98B48C5-D32C-461C-AF01-3DA2E8E01526}">
      <dgm:prSet/>
      <dgm:spPr/>
      <dgm:t>
        <a:bodyPr/>
        <a:lstStyle/>
        <a:p>
          <a:endParaRPr lang="es-ES"/>
        </a:p>
      </dgm:t>
    </dgm:pt>
    <dgm:pt modelId="{1A83FCE3-9113-4BC5-A6AE-3DDEE0BABC97}" type="sibTrans" cxnId="{F98B48C5-D32C-461C-AF01-3DA2E8E01526}">
      <dgm:prSet/>
      <dgm:spPr/>
      <dgm:t>
        <a:bodyPr/>
        <a:lstStyle/>
        <a:p>
          <a:endParaRPr lang="es-ES"/>
        </a:p>
      </dgm:t>
    </dgm:pt>
    <dgm:pt modelId="{3C1751D6-EECB-4CA5-9753-DF55AF21BE6E}" type="pres">
      <dgm:prSet presAssocID="{96B23C9A-4DF0-43BA-AFB6-04B8F484877D}" presName="Name0" presStyleCnt="0">
        <dgm:presLayoutVars>
          <dgm:chMax val="7"/>
          <dgm:chPref val="7"/>
          <dgm:dir/>
        </dgm:presLayoutVars>
      </dgm:prSet>
      <dgm:spPr/>
    </dgm:pt>
    <dgm:pt modelId="{FB79AB2C-37F5-472E-9B67-ED0607726E88}" type="pres">
      <dgm:prSet presAssocID="{96B23C9A-4DF0-43BA-AFB6-04B8F484877D}" presName="Name1" presStyleCnt="0"/>
      <dgm:spPr/>
    </dgm:pt>
    <dgm:pt modelId="{50760F98-B2A1-4856-906B-419139BCB15C}" type="pres">
      <dgm:prSet presAssocID="{96B23C9A-4DF0-43BA-AFB6-04B8F484877D}" presName="cycle" presStyleCnt="0"/>
      <dgm:spPr/>
    </dgm:pt>
    <dgm:pt modelId="{6B3BEFED-B4AC-4223-9A97-460B5054A79E}" type="pres">
      <dgm:prSet presAssocID="{96B23C9A-4DF0-43BA-AFB6-04B8F484877D}" presName="srcNode" presStyleLbl="node1" presStyleIdx="0" presStyleCnt="3"/>
      <dgm:spPr/>
    </dgm:pt>
    <dgm:pt modelId="{FBEDE8DC-B415-432D-B691-C990F8DE49D6}" type="pres">
      <dgm:prSet presAssocID="{96B23C9A-4DF0-43BA-AFB6-04B8F484877D}" presName="conn" presStyleLbl="parChTrans1D2" presStyleIdx="0" presStyleCnt="1"/>
      <dgm:spPr/>
    </dgm:pt>
    <dgm:pt modelId="{3B98E6CD-2328-4380-8DAC-550A8036140A}" type="pres">
      <dgm:prSet presAssocID="{96B23C9A-4DF0-43BA-AFB6-04B8F484877D}" presName="extraNode" presStyleLbl="node1" presStyleIdx="0" presStyleCnt="3"/>
      <dgm:spPr/>
    </dgm:pt>
    <dgm:pt modelId="{310ADE45-E45A-4EEB-8093-A79642252EC5}" type="pres">
      <dgm:prSet presAssocID="{96B23C9A-4DF0-43BA-AFB6-04B8F484877D}" presName="dstNode" presStyleLbl="node1" presStyleIdx="0" presStyleCnt="3"/>
      <dgm:spPr/>
    </dgm:pt>
    <dgm:pt modelId="{8C620739-B0C3-427D-BAB2-04105B5573D5}" type="pres">
      <dgm:prSet presAssocID="{36C5AC9C-F038-40D7-BBB1-D94127E6C14F}" presName="text_1" presStyleLbl="node1" presStyleIdx="0" presStyleCnt="3">
        <dgm:presLayoutVars>
          <dgm:bulletEnabled val="1"/>
        </dgm:presLayoutVars>
      </dgm:prSet>
      <dgm:spPr/>
    </dgm:pt>
    <dgm:pt modelId="{AE0052CA-27AF-4CB3-A5C5-5999C799124F}" type="pres">
      <dgm:prSet presAssocID="{36C5AC9C-F038-40D7-BBB1-D94127E6C14F}" presName="accent_1" presStyleCnt="0"/>
      <dgm:spPr/>
    </dgm:pt>
    <dgm:pt modelId="{17BC6DF3-D184-42DC-8507-C4824429816E}" type="pres">
      <dgm:prSet presAssocID="{36C5AC9C-F038-40D7-BBB1-D94127E6C14F}" presName="accentRepeatNode" presStyleLbl="solidFgAcc1" presStyleIdx="0" presStyleCnt="3"/>
      <dgm:spPr/>
    </dgm:pt>
    <dgm:pt modelId="{5D606CEC-8FD2-4A0D-9880-286BE0A8A1F4}" type="pres">
      <dgm:prSet presAssocID="{8D6AA586-F953-489A-A107-C3F0B142AEC3}" presName="text_2" presStyleLbl="node1" presStyleIdx="1" presStyleCnt="3">
        <dgm:presLayoutVars>
          <dgm:bulletEnabled val="1"/>
        </dgm:presLayoutVars>
      </dgm:prSet>
      <dgm:spPr/>
    </dgm:pt>
    <dgm:pt modelId="{323478E6-07B4-42DC-8653-E1A4CC573676}" type="pres">
      <dgm:prSet presAssocID="{8D6AA586-F953-489A-A107-C3F0B142AEC3}" presName="accent_2" presStyleCnt="0"/>
      <dgm:spPr/>
    </dgm:pt>
    <dgm:pt modelId="{1E1130B3-7537-46D7-97C3-2A9A9291EDFB}" type="pres">
      <dgm:prSet presAssocID="{8D6AA586-F953-489A-A107-C3F0B142AEC3}" presName="accentRepeatNode" presStyleLbl="solidFgAcc1" presStyleIdx="1" presStyleCnt="3"/>
      <dgm:spPr/>
    </dgm:pt>
    <dgm:pt modelId="{DD3D74E5-5132-444B-983F-E57ACFA4C4DC}" type="pres">
      <dgm:prSet presAssocID="{743F9663-5F81-4889-8EDC-F48039D86403}" presName="text_3" presStyleLbl="node1" presStyleIdx="2" presStyleCnt="3">
        <dgm:presLayoutVars>
          <dgm:bulletEnabled val="1"/>
        </dgm:presLayoutVars>
      </dgm:prSet>
      <dgm:spPr/>
    </dgm:pt>
    <dgm:pt modelId="{F8EBF52B-3B66-409B-9DEF-0ABD7958D77E}" type="pres">
      <dgm:prSet presAssocID="{743F9663-5F81-4889-8EDC-F48039D86403}" presName="accent_3" presStyleCnt="0"/>
      <dgm:spPr/>
    </dgm:pt>
    <dgm:pt modelId="{0D3403A9-DEB3-4C23-9A4A-979946C05F38}" type="pres">
      <dgm:prSet presAssocID="{743F9663-5F81-4889-8EDC-F48039D86403}" presName="accentRepeatNode" presStyleLbl="solidFgAcc1" presStyleIdx="2" presStyleCnt="3"/>
      <dgm:spPr/>
    </dgm:pt>
  </dgm:ptLst>
  <dgm:cxnLst>
    <dgm:cxn modelId="{3D3D0F2A-6D22-4BBA-A46D-9C1FBA40D6DC}" srcId="{96B23C9A-4DF0-43BA-AFB6-04B8F484877D}" destId="{36C5AC9C-F038-40D7-BBB1-D94127E6C14F}" srcOrd="0" destOrd="0" parTransId="{65B1582F-D0F8-4B3F-8C90-815CBC4D1106}" sibTransId="{A9837E9B-8476-4EB0-BD90-171433FF6FA1}"/>
    <dgm:cxn modelId="{6346D02F-ADCD-4257-9C0B-5FB8055CB6B6}" type="presOf" srcId="{A9837E9B-8476-4EB0-BD90-171433FF6FA1}" destId="{FBEDE8DC-B415-432D-B691-C990F8DE49D6}" srcOrd="0" destOrd="0" presId="urn:microsoft.com/office/officeart/2008/layout/VerticalCurvedList"/>
    <dgm:cxn modelId="{AE741E9E-7337-468D-B458-B8C8681CE33D}" type="presOf" srcId="{36C5AC9C-F038-40D7-BBB1-D94127E6C14F}" destId="{8C620739-B0C3-427D-BAB2-04105B5573D5}" srcOrd="0" destOrd="0" presId="urn:microsoft.com/office/officeart/2008/layout/VerticalCurvedList"/>
    <dgm:cxn modelId="{F98B48C5-D32C-461C-AF01-3DA2E8E01526}" srcId="{96B23C9A-4DF0-43BA-AFB6-04B8F484877D}" destId="{743F9663-5F81-4889-8EDC-F48039D86403}" srcOrd="2" destOrd="0" parTransId="{FB9410B7-FD9B-4FF6-A488-146260938F02}" sibTransId="{1A83FCE3-9113-4BC5-A6AE-3DDEE0BABC97}"/>
    <dgm:cxn modelId="{A4FFC7DD-C3B6-499C-AF48-60CC48499DF5}" srcId="{96B23C9A-4DF0-43BA-AFB6-04B8F484877D}" destId="{8D6AA586-F953-489A-A107-C3F0B142AEC3}" srcOrd="1" destOrd="0" parTransId="{A1248B18-AB88-4D05-8901-961F14B677D5}" sibTransId="{4D59E863-84C8-401B-8E53-772BCAB7B4B6}"/>
    <dgm:cxn modelId="{4E2F49EE-6386-4449-89E6-FD0CCAEE17C6}" type="presOf" srcId="{96B23C9A-4DF0-43BA-AFB6-04B8F484877D}" destId="{3C1751D6-EECB-4CA5-9753-DF55AF21BE6E}" srcOrd="0" destOrd="0" presId="urn:microsoft.com/office/officeart/2008/layout/VerticalCurvedList"/>
    <dgm:cxn modelId="{E0721AF8-2CA7-4D78-9DB9-093CE6BF9815}" type="presOf" srcId="{743F9663-5F81-4889-8EDC-F48039D86403}" destId="{DD3D74E5-5132-444B-983F-E57ACFA4C4DC}" srcOrd="0" destOrd="0" presId="urn:microsoft.com/office/officeart/2008/layout/VerticalCurvedList"/>
    <dgm:cxn modelId="{7E6B2AF9-4D58-47A9-83C9-CECA719755CB}" type="presOf" srcId="{8D6AA586-F953-489A-A107-C3F0B142AEC3}" destId="{5D606CEC-8FD2-4A0D-9880-286BE0A8A1F4}" srcOrd="0" destOrd="0" presId="urn:microsoft.com/office/officeart/2008/layout/VerticalCurvedList"/>
    <dgm:cxn modelId="{1E906FC8-AB63-4373-B02C-3A7C7EC38311}" type="presParOf" srcId="{3C1751D6-EECB-4CA5-9753-DF55AF21BE6E}" destId="{FB79AB2C-37F5-472E-9B67-ED0607726E88}" srcOrd="0" destOrd="0" presId="urn:microsoft.com/office/officeart/2008/layout/VerticalCurvedList"/>
    <dgm:cxn modelId="{2BE3833E-D806-4E60-A1E1-4F6E2BD13797}" type="presParOf" srcId="{FB79AB2C-37F5-472E-9B67-ED0607726E88}" destId="{50760F98-B2A1-4856-906B-419139BCB15C}" srcOrd="0" destOrd="0" presId="urn:microsoft.com/office/officeart/2008/layout/VerticalCurvedList"/>
    <dgm:cxn modelId="{54B5747F-2721-4C7D-B951-8790B5E4C4F1}" type="presParOf" srcId="{50760F98-B2A1-4856-906B-419139BCB15C}" destId="{6B3BEFED-B4AC-4223-9A97-460B5054A79E}" srcOrd="0" destOrd="0" presId="urn:microsoft.com/office/officeart/2008/layout/VerticalCurvedList"/>
    <dgm:cxn modelId="{778006FC-C3E2-4D84-8E0F-4821743A0F87}" type="presParOf" srcId="{50760F98-B2A1-4856-906B-419139BCB15C}" destId="{FBEDE8DC-B415-432D-B691-C990F8DE49D6}" srcOrd="1" destOrd="0" presId="urn:microsoft.com/office/officeart/2008/layout/VerticalCurvedList"/>
    <dgm:cxn modelId="{27DBD7F4-3FD8-4E36-97C0-AD055F6AD7FC}" type="presParOf" srcId="{50760F98-B2A1-4856-906B-419139BCB15C}" destId="{3B98E6CD-2328-4380-8DAC-550A8036140A}" srcOrd="2" destOrd="0" presId="urn:microsoft.com/office/officeart/2008/layout/VerticalCurvedList"/>
    <dgm:cxn modelId="{1B8ACDB5-2FD6-4654-8330-A59C5ED431B7}" type="presParOf" srcId="{50760F98-B2A1-4856-906B-419139BCB15C}" destId="{310ADE45-E45A-4EEB-8093-A79642252EC5}" srcOrd="3" destOrd="0" presId="urn:microsoft.com/office/officeart/2008/layout/VerticalCurvedList"/>
    <dgm:cxn modelId="{6483FD94-C111-4034-BD23-42D05836ADB6}" type="presParOf" srcId="{FB79AB2C-37F5-472E-9B67-ED0607726E88}" destId="{8C620739-B0C3-427D-BAB2-04105B5573D5}" srcOrd="1" destOrd="0" presId="urn:microsoft.com/office/officeart/2008/layout/VerticalCurvedList"/>
    <dgm:cxn modelId="{CC252515-0495-4150-9155-0329AE02211D}" type="presParOf" srcId="{FB79AB2C-37F5-472E-9B67-ED0607726E88}" destId="{AE0052CA-27AF-4CB3-A5C5-5999C799124F}" srcOrd="2" destOrd="0" presId="urn:microsoft.com/office/officeart/2008/layout/VerticalCurvedList"/>
    <dgm:cxn modelId="{E47ED4CE-1C44-4B31-9B0F-A514E8309D11}" type="presParOf" srcId="{AE0052CA-27AF-4CB3-A5C5-5999C799124F}" destId="{17BC6DF3-D184-42DC-8507-C4824429816E}" srcOrd="0" destOrd="0" presId="urn:microsoft.com/office/officeart/2008/layout/VerticalCurvedList"/>
    <dgm:cxn modelId="{37435AC3-EC3C-46E7-999E-25A278B065B8}" type="presParOf" srcId="{FB79AB2C-37F5-472E-9B67-ED0607726E88}" destId="{5D606CEC-8FD2-4A0D-9880-286BE0A8A1F4}" srcOrd="3" destOrd="0" presId="urn:microsoft.com/office/officeart/2008/layout/VerticalCurvedList"/>
    <dgm:cxn modelId="{A41F0A44-E986-4688-BF67-ACBAACCD82AB}" type="presParOf" srcId="{FB79AB2C-37F5-472E-9B67-ED0607726E88}" destId="{323478E6-07B4-42DC-8653-E1A4CC573676}" srcOrd="4" destOrd="0" presId="urn:microsoft.com/office/officeart/2008/layout/VerticalCurvedList"/>
    <dgm:cxn modelId="{3536773F-38D7-4400-B9F5-C2CC2AB33CC4}" type="presParOf" srcId="{323478E6-07B4-42DC-8653-E1A4CC573676}" destId="{1E1130B3-7537-46D7-97C3-2A9A9291EDFB}" srcOrd="0" destOrd="0" presId="urn:microsoft.com/office/officeart/2008/layout/VerticalCurvedList"/>
    <dgm:cxn modelId="{C4C2B531-10DE-43F5-AC5F-DC2AC48807D0}" type="presParOf" srcId="{FB79AB2C-37F5-472E-9B67-ED0607726E88}" destId="{DD3D74E5-5132-444B-983F-E57ACFA4C4DC}" srcOrd="5" destOrd="0" presId="urn:microsoft.com/office/officeart/2008/layout/VerticalCurvedList"/>
    <dgm:cxn modelId="{E73CB9A7-ACC1-4FE7-8933-4CF572A3E31D}" type="presParOf" srcId="{FB79AB2C-37F5-472E-9B67-ED0607726E88}" destId="{F8EBF52B-3B66-409B-9DEF-0ABD7958D77E}" srcOrd="6" destOrd="0" presId="urn:microsoft.com/office/officeart/2008/layout/VerticalCurvedList"/>
    <dgm:cxn modelId="{1E170B60-A47E-43A8-8C7C-934738BFD72C}" type="presParOf" srcId="{F8EBF52B-3B66-409B-9DEF-0ABD7958D77E}" destId="{0D3403A9-DEB3-4C23-9A4A-979946C05F3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502858-AFF4-4686-BA60-1BFF7CA3ED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149FFF6D-BFCD-47C8-B912-1780A5E3C9C6}">
      <dgm:prSet phldrT="[Texto]" custT="1"/>
      <dgm:spPr/>
      <dgm:t>
        <a:bodyPr/>
        <a:lstStyle/>
        <a:p>
          <a:r>
            <a:rPr lang="es-ES" sz="1000" dirty="0">
              <a:solidFill>
                <a:schemeClr val="tx1"/>
              </a:solidFill>
              <a:latin typeface="Arial" panose="020B0604020202020204" pitchFamily="34" charset="0"/>
              <a:cs typeface="Arial" panose="020B0604020202020204" pitchFamily="34" charset="0"/>
            </a:rPr>
            <a:t>La declaración a </a:t>
          </a:r>
          <a:r>
            <a:rPr lang="es-ES" sz="1000" dirty="0" err="1">
              <a:solidFill>
                <a:schemeClr val="tx1"/>
              </a:solidFill>
              <a:latin typeface="Arial" panose="020B0604020202020204" pitchFamily="34" charset="0"/>
              <a:cs typeface="Arial" panose="020B0604020202020204" pitchFamily="34" charset="0"/>
            </a:rPr>
            <a:t>Chuquiribamba</a:t>
          </a:r>
          <a:r>
            <a:rPr lang="es-ES" sz="1000" dirty="0">
              <a:solidFill>
                <a:schemeClr val="tx1"/>
              </a:solidFill>
              <a:latin typeface="Arial" panose="020B0604020202020204" pitchFamily="34" charset="0"/>
              <a:cs typeface="Arial" panose="020B0604020202020204" pitchFamily="34" charset="0"/>
            </a:rPr>
            <a:t> como Patrimonio Cultural de la Nación es un factor que permite el desarrollo turístico y afluencia de turistas.</a:t>
          </a:r>
          <a:endParaRPr lang="es-EC" sz="1000" dirty="0">
            <a:solidFill>
              <a:schemeClr val="tx1"/>
            </a:solidFill>
            <a:latin typeface="Arial" panose="020B0604020202020204" pitchFamily="34" charset="0"/>
            <a:cs typeface="Arial" panose="020B0604020202020204" pitchFamily="34" charset="0"/>
          </a:endParaRPr>
        </a:p>
      </dgm:t>
    </dgm:pt>
    <dgm:pt modelId="{0E123C57-FAF9-46FE-B50F-AFF48D372A4D}" type="sibTrans" cxnId="{CF50FFF5-E8AA-4B67-BC1E-A2273AD1EDD6}">
      <dgm:prSet/>
      <dgm:spPr/>
      <dgm:t>
        <a:bodyPr/>
        <a:lstStyle/>
        <a:p>
          <a:endParaRPr lang="es-EC" sz="1000">
            <a:solidFill>
              <a:schemeClr val="tx1"/>
            </a:solidFill>
            <a:latin typeface="Arial" panose="020B0604020202020204" pitchFamily="34" charset="0"/>
            <a:cs typeface="Arial" panose="020B0604020202020204" pitchFamily="34" charset="0"/>
          </a:endParaRPr>
        </a:p>
      </dgm:t>
    </dgm:pt>
    <dgm:pt modelId="{4E264808-4E9C-434A-8699-8FE8DCAA5761}" type="parTrans" cxnId="{CF50FFF5-E8AA-4B67-BC1E-A2273AD1EDD6}">
      <dgm:prSet/>
      <dgm:spPr/>
      <dgm:t>
        <a:bodyPr/>
        <a:lstStyle/>
        <a:p>
          <a:endParaRPr lang="es-EC" sz="1000">
            <a:solidFill>
              <a:schemeClr val="tx1"/>
            </a:solidFill>
            <a:latin typeface="Arial" panose="020B0604020202020204" pitchFamily="34" charset="0"/>
            <a:cs typeface="Arial" panose="020B0604020202020204" pitchFamily="34" charset="0"/>
          </a:endParaRPr>
        </a:p>
      </dgm:t>
    </dgm:pt>
    <dgm:pt modelId="{751E31A3-0B96-464B-98CE-A7AEC34E418A}">
      <dgm:prSet phldrT="[Texto]" custT="1"/>
      <dgm:spPr/>
      <dgm:t>
        <a:bodyPr/>
        <a:lstStyle/>
        <a:p>
          <a:r>
            <a:rPr lang="es-ES" sz="1000" dirty="0">
              <a:solidFill>
                <a:schemeClr val="tx1"/>
              </a:solidFill>
              <a:latin typeface="Arial" panose="020B0604020202020204" pitchFamily="34" charset="0"/>
              <a:cs typeface="Arial" panose="020B0604020202020204" pitchFamily="34" charset="0"/>
            </a:rPr>
            <a:t>PEA se dedica a la agricultura y ganadería</a:t>
          </a:r>
          <a:endParaRPr lang="es-EC" sz="1000" dirty="0">
            <a:solidFill>
              <a:schemeClr val="tx1"/>
            </a:solidFill>
            <a:latin typeface="Arial" panose="020B0604020202020204" pitchFamily="34" charset="0"/>
            <a:cs typeface="Arial" panose="020B0604020202020204" pitchFamily="34" charset="0"/>
          </a:endParaRPr>
        </a:p>
      </dgm:t>
    </dgm:pt>
    <dgm:pt modelId="{38776F11-4BD2-4373-A4EF-1B2BAD8C3610}" type="sibTrans" cxnId="{CBFBBA5B-4424-4436-B3C8-8C75F5A6C3E0}">
      <dgm:prSet/>
      <dgm:spPr/>
      <dgm:t>
        <a:bodyPr/>
        <a:lstStyle/>
        <a:p>
          <a:endParaRPr lang="es-EC" sz="1000">
            <a:solidFill>
              <a:schemeClr val="tx1"/>
            </a:solidFill>
            <a:latin typeface="Arial" panose="020B0604020202020204" pitchFamily="34" charset="0"/>
            <a:cs typeface="Arial" panose="020B0604020202020204" pitchFamily="34" charset="0"/>
          </a:endParaRPr>
        </a:p>
      </dgm:t>
    </dgm:pt>
    <dgm:pt modelId="{25FE0E29-0EED-4C1B-8718-5199DA6C65EA}" type="parTrans" cxnId="{CBFBBA5B-4424-4436-B3C8-8C75F5A6C3E0}">
      <dgm:prSet/>
      <dgm:spPr/>
      <dgm:t>
        <a:bodyPr/>
        <a:lstStyle/>
        <a:p>
          <a:endParaRPr lang="es-EC" sz="1000">
            <a:solidFill>
              <a:schemeClr val="tx1"/>
            </a:solidFill>
            <a:latin typeface="Arial" panose="020B0604020202020204" pitchFamily="34" charset="0"/>
            <a:cs typeface="Arial" panose="020B0604020202020204" pitchFamily="34" charset="0"/>
          </a:endParaRPr>
        </a:p>
      </dgm:t>
    </dgm:pt>
    <dgm:pt modelId="{F8FCEC90-1154-445A-BB7A-1AFC4BDCF0AF}" type="pres">
      <dgm:prSet presAssocID="{6D502858-AFF4-4686-BA60-1BFF7CA3ED03}" presName="Name0" presStyleCnt="0">
        <dgm:presLayoutVars>
          <dgm:chMax val="7"/>
          <dgm:chPref val="7"/>
          <dgm:dir/>
        </dgm:presLayoutVars>
      </dgm:prSet>
      <dgm:spPr/>
    </dgm:pt>
    <dgm:pt modelId="{CDA6C440-24DF-49DF-88CE-FE4A0889ED61}" type="pres">
      <dgm:prSet presAssocID="{6D502858-AFF4-4686-BA60-1BFF7CA3ED03}" presName="Name1" presStyleCnt="0"/>
      <dgm:spPr/>
    </dgm:pt>
    <dgm:pt modelId="{6FC0AFA3-3190-45CB-A620-80E4467257F6}" type="pres">
      <dgm:prSet presAssocID="{6D502858-AFF4-4686-BA60-1BFF7CA3ED03}" presName="cycle" presStyleCnt="0"/>
      <dgm:spPr/>
    </dgm:pt>
    <dgm:pt modelId="{D061BB13-1D01-4742-8DA3-8897DB921FDC}" type="pres">
      <dgm:prSet presAssocID="{6D502858-AFF4-4686-BA60-1BFF7CA3ED03}" presName="srcNode" presStyleLbl="node1" presStyleIdx="0" presStyleCnt="2"/>
      <dgm:spPr/>
    </dgm:pt>
    <dgm:pt modelId="{287AF877-D3E0-458A-9E06-62083401759D}" type="pres">
      <dgm:prSet presAssocID="{6D502858-AFF4-4686-BA60-1BFF7CA3ED03}" presName="conn" presStyleLbl="parChTrans1D2" presStyleIdx="0" presStyleCnt="1"/>
      <dgm:spPr/>
    </dgm:pt>
    <dgm:pt modelId="{8CBEBC1E-11F4-4D9F-9259-CDAE620991D1}" type="pres">
      <dgm:prSet presAssocID="{6D502858-AFF4-4686-BA60-1BFF7CA3ED03}" presName="extraNode" presStyleLbl="node1" presStyleIdx="0" presStyleCnt="2"/>
      <dgm:spPr/>
    </dgm:pt>
    <dgm:pt modelId="{2D06D34B-D655-43EF-9061-46F72ACADFFB}" type="pres">
      <dgm:prSet presAssocID="{6D502858-AFF4-4686-BA60-1BFF7CA3ED03}" presName="dstNode" presStyleLbl="node1" presStyleIdx="0" presStyleCnt="2"/>
      <dgm:spPr/>
    </dgm:pt>
    <dgm:pt modelId="{3B50DDE6-E0F8-47C4-BE88-67DFD899BF1B}" type="pres">
      <dgm:prSet presAssocID="{751E31A3-0B96-464B-98CE-A7AEC34E418A}" presName="text_1" presStyleLbl="node1" presStyleIdx="0" presStyleCnt="2">
        <dgm:presLayoutVars>
          <dgm:bulletEnabled val="1"/>
        </dgm:presLayoutVars>
      </dgm:prSet>
      <dgm:spPr/>
    </dgm:pt>
    <dgm:pt modelId="{800AE431-1FA1-4E9D-9D36-83099AE80931}" type="pres">
      <dgm:prSet presAssocID="{751E31A3-0B96-464B-98CE-A7AEC34E418A}" presName="accent_1" presStyleCnt="0"/>
      <dgm:spPr/>
    </dgm:pt>
    <dgm:pt modelId="{B3629153-6E0B-4886-9C9A-11E3C7905DD0}" type="pres">
      <dgm:prSet presAssocID="{751E31A3-0B96-464B-98CE-A7AEC34E418A}" presName="accentRepeatNode" presStyleLbl="solidFgAcc1" presStyleIdx="0" presStyleCnt="2"/>
      <dgm:spPr/>
    </dgm:pt>
    <dgm:pt modelId="{F2D055B1-9962-473C-9AFD-B564A7F2FDE2}" type="pres">
      <dgm:prSet presAssocID="{149FFF6D-BFCD-47C8-B912-1780A5E3C9C6}" presName="text_2" presStyleLbl="node1" presStyleIdx="1" presStyleCnt="2">
        <dgm:presLayoutVars>
          <dgm:bulletEnabled val="1"/>
        </dgm:presLayoutVars>
      </dgm:prSet>
      <dgm:spPr/>
    </dgm:pt>
    <dgm:pt modelId="{7FD440A0-4819-4D1F-8C1C-BFDE7EFE4166}" type="pres">
      <dgm:prSet presAssocID="{149FFF6D-BFCD-47C8-B912-1780A5E3C9C6}" presName="accent_2" presStyleCnt="0"/>
      <dgm:spPr/>
    </dgm:pt>
    <dgm:pt modelId="{8FAF6C9A-5816-4E83-836C-07338BC07CE2}" type="pres">
      <dgm:prSet presAssocID="{149FFF6D-BFCD-47C8-B912-1780A5E3C9C6}" presName="accentRepeatNode" presStyleLbl="solidFgAcc1" presStyleIdx="1" presStyleCnt="2"/>
      <dgm:spPr/>
    </dgm:pt>
  </dgm:ptLst>
  <dgm:cxnLst>
    <dgm:cxn modelId="{CBFBBA5B-4424-4436-B3C8-8C75F5A6C3E0}" srcId="{6D502858-AFF4-4686-BA60-1BFF7CA3ED03}" destId="{751E31A3-0B96-464B-98CE-A7AEC34E418A}" srcOrd="0" destOrd="0" parTransId="{25FE0E29-0EED-4C1B-8718-5199DA6C65EA}" sibTransId="{38776F11-4BD2-4373-A4EF-1B2BAD8C3610}"/>
    <dgm:cxn modelId="{B9B44A81-48E3-421A-96AC-144AACBCBEE4}" type="presOf" srcId="{6D502858-AFF4-4686-BA60-1BFF7CA3ED03}" destId="{F8FCEC90-1154-445A-BB7A-1AFC4BDCF0AF}" srcOrd="0" destOrd="0" presId="urn:microsoft.com/office/officeart/2008/layout/VerticalCurvedList"/>
    <dgm:cxn modelId="{DB12A584-92D9-4360-AE7A-6280A9A7847C}" type="presOf" srcId="{751E31A3-0B96-464B-98CE-A7AEC34E418A}" destId="{3B50DDE6-E0F8-47C4-BE88-67DFD899BF1B}" srcOrd="0" destOrd="0" presId="urn:microsoft.com/office/officeart/2008/layout/VerticalCurvedList"/>
    <dgm:cxn modelId="{C8A9DA8E-C19F-44B6-827D-74BCE976E31C}" type="presOf" srcId="{38776F11-4BD2-4373-A4EF-1B2BAD8C3610}" destId="{287AF877-D3E0-458A-9E06-62083401759D}" srcOrd="0" destOrd="0" presId="urn:microsoft.com/office/officeart/2008/layout/VerticalCurvedList"/>
    <dgm:cxn modelId="{AAE69B9C-BA91-44E6-94BE-C9B07A7733FC}" type="presOf" srcId="{149FFF6D-BFCD-47C8-B912-1780A5E3C9C6}" destId="{F2D055B1-9962-473C-9AFD-B564A7F2FDE2}" srcOrd="0" destOrd="0" presId="urn:microsoft.com/office/officeart/2008/layout/VerticalCurvedList"/>
    <dgm:cxn modelId="{CF50FFF5-E8AA-4B67-BC1E-A2273AD1EDD6}" srcId="{6D502858-AFF4-4686-BA60-1BFF7CA3ED03}" destId="{149FFF6D-BFCD-47C8-B912-1780A5E3C9C6}" srcOrd="1" destOrd="0" parTransId="{4E264808-4E9C-434A-8699-8FE8DCAA5761}" sibTransId="{0E123C57-FAF9-46FE-B50F-AFF48D372A4D}"/>
    <dgm:cxn modelId="{FCDD56AF-26B4-4AD9-84AD-7F94E3DF22E8}" type="presParOf" srcId="{F8FCEC90-1154-445A-BB7A-1AFC4BDCF0AF}" destId="{CDA6C440-24DF-49DF-88CE-FE4A0889ED61}" srcOrd="0" destOrd="0" presId="urn:microsoft.com/office/officeart/2008/layout/VerticalCurvedList"/>
    <dgm:cxn modelId="{A416CD39-5288-4415-A95F-E4BDF243FC39}" type="presParOf" srcId="{CDA6C440-24DF-49DF-88CE-FE4A0889ED61}" destId="{6FC0AFA3-3190-45CB-A620-80E4467257F6}" srcOrd="0" destOrd="0" presId="urn:microsoft.com/office/officeart/2008/layout/VerticalCurvedList"/>
    <dgm:cxn modelId="{EAA51E55-23F9-4979-903B-612DC731224F}" type="presParOf" srcId="{6FC0AFA3-3190-45CB-A620-80E4467257F6}" destId="{D061BB13-1D01-4742-8DA3-8897DB921FDC}" srcOrd="0" destOrd="0" presId="urn:microsoft.com/office/officeart/2008/layout/VerticalCurvedList"/>
    <dgm:cxn modelId="{37EF618B-1DB6-45BD-893F-7FE7AD55080A}" type="presParOf" srcId="{6FC0AFA3-3190-45CB-A620-80E4467257F6}" destId="{287AF877-D3E0-458A-9E06-62083401759D}" srcOrd="1" destOrd="0" presId="urn:microsoft.com/office/officeart/2008/layout/VerticalCurvedList"/>
    <dgm:cxn modelId="{8D22A970-3D19-48E0-98FA-C153213363E1}" type="presParOf" srcId="{6FC0AFA3-3190-45CB-A620-80E4467257F6}" destId="{8CBEBC1E-11F4-4D9F-9259-CDAE620991D1}" srcOrd="2" destOrd="0" presId="urn:microsoft.com/office/officeart/2008/layout/VerticalCurvedList"/>
    <dgm:cxn modelId="{07BBCD1F-9FBB-4F3E-B4CB-2BE7B05F2D29}" type="presParOf" srcId="{6FC0AFA3-3190-45CB-A620-80E4467257F6}" destId="{2D06D34B-D655-43EF-9061-46F72ACADFFB}" srcOrd="3" destOrd="0" presId="urn:microsoft.com/office/officeart/2008/layout/VerticalCurvedList"/>
    <dgm:cxn modelId="{4D27116C-B9CD-4720-9515-AD81A6B8A168}" type="presParOf" srcId="{CDA6C440-24DF-49DF-88CE-FE4A0889ED61}" destId="{3B50DDE6-E0F8-47C4-BE88-67DFD899BF1B}" srcOrd="1" destOrd="0" presId="urn:microsoft.com/office/officeart/2008/layout/VerticalCurvedList"/>
    <dgm:cxn modelId="{042D8EC7-2AD2-4CA0-8125-A2CCDAD106EA}" type="presParOf" srcId="{CDA6C440-24DF-49DF-88CE-FE4A0889ED61}" destId="{800AE431-1FA1-4E9D-9D36-83099AE80931}" srcOrd="2" destOrd="0" presId="urn:microsoft.com/office/officeart/2008/layout/VerticalCurvedList"/>
    <dgm:cxn modelId="{98619015-47C9-4ADE-A628-15C725B8F29C}" type="presParOf" srcId="{800AE431-1FA1-4E9D-9D36-83099AE80931}" destId="{B3629153-6E0B-4886-9C9A-11E3C7905DD0}" srcOrd="0" destOrd="0" presId="urn:microsoft.com/office/officeart/2008/layout/VerticalCurvedList"/>
    <dgm:cxn modelId="{7BD93E3D-39B5-4387-BED6-9467CD7AE390}" type="presParOf" srcId="{CDA6C440-24DF-49DF-88CE-FE4A0889ED61}" destId="{F2D055B1-9962-473C-9AFD-B564A7F2FDE2}" srcOrd="3" destOrd="0" presId="urn:microsoft.com/office/officeart/2008/layout/VerticalCurvedList"/>
    <dgm:cxn modelId="{42F58165-9339-4AB1-A98B-1EA95F06A1CB}" type="presParOf" srcId="{CDA6C440-24DF-49DF-88CE-FE4A0889ED61}" destId="{7FD440A0-4819-4D1F-8C1C-BFDE7EFE4166}" srcOrd="4" destOrd="0" presId="urn:microsoft.com/office/officeart/2008/layout/VerticalCurvedList"/>
    <dgm:cxn modelId="{A96AEF0D-4CF8-4076-83A7-066FA06C52E2}" type="presParOf" srcId="{7FD440A0-4819-4D1F-8C1C-BFDE7EFE4166}" destId="{8FAF6C9A-5816-4E83-836C-07338BC07CE2}"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502858-AFF4-4686-BA60-1BFF7CA3ED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149FFF6D-BFCD-47C8-B912-1780A5E3C9C6}">
      <dgm:prSet phldrT="[Texto]" custT="1"/>
      <dgm:spPr/>
      <dgm:t>
        <a:bodyPr/>
        <a:lstStyle/>
        <a:p>
          <a:r>
            <a:rPr lang="es-ES" sz="1000" dirty="0">
              <a:solidFill>
                <a:schemeClr val="tx1"/>
              </a:solidFill>
              <a:latin typeface="Arial" panose="020B0604020202020204" pitchFamily="34" charset="0"/>
              <a:cs typeface="Arial" panose="020B0604020202020204" pitchFamily="34" charset="0"/>
            </a:rPr>
            <a:t>Por parte del GAD existe </a:t>
          </a:r>
          <a:r>
            <a:rPr lang="es-ES" sz="1000" b="1" dirty="0">
              <a:solidFill>
                <a:schemeClr val="tx1"/>
              </a:solidFill>
              <a:latin typeface="Arial" panose="020B0604020202020204" pitchFamily="34" charset="0"/>
              <a:cs typeface="Arial" panose="020B0604020202020204" pitchFamily="34" charset="0"/>
            </a:rPr>
            <a:t>POCO INTERÉS </a:t>
          </a:r>
          <a:r>
            <a:rPr lang="es-ES" sz="1000" dirty="0">
              <a:solidFill>
                <a:schemeClr val="tx1"/>
              </a:solidFill>
              <a:latin typeface="Arial" panose="020B0604020202020204" pitchFamily="34" charset="0"/>
              <a:cs typeface="Arial" panose="020B0604020202020204" pitchFamily="34" charset="0"/>
            </a:rPr>
            <a:t>  </a:t>
          </a:r>
          <a:endParaRPr lang="es-EC" sz="1000" dirty="0">
            <a:solidFill>
              <a:schemeClr val="tx1"/>
            </a:solidFill>
            <a:latin typeface="Arial" panose="020B0604020202020204" pitchFamily="34" charset="0"/>
            <a:cs typeface="Arial" panose="020B0604020202020204" pitchFamily="34" charset="0"/>
          </a:endParaRPr>
        </a:p>
      </dgm:t>
    </dgm:pt>
    <dgm:pt modelId="{0E123C57-FAF9-46FE-B50F-AFF48D372A4D}" type="sibTrans" cxnId="{CF50FFF5-E8AA-4B67-BC1E-A2273AD1EDD6}">
      <dgm:prSet/>
      <dgm:spPr/>
      <dgm:t>
        <a:bodyPr/>
        <a:lstStyle/>
        <a:p>
          <a:endParaRPr lang="es-EC" sz="1000">
            <a:solidFill>
              <a:schemeClr val="tx1"/>
            </a:solidFill>
            <a:latin typeface="Arial" panose="020B0604020202020204" pitchFamily="34" charset="0"/>
            <a:cs typeface="Arial" panose="020B0604020202020204" pitchFamily="34" charset="0"/>
          </a:endParaRPr>
        </a:p>
      </dgm:t>
    </dgm:pt>
    <dgm:pt modelId="{4E264808-4E9C-434A-8699-8FE8DCAA5761}" type="parTrans" cxnId="{CF50FFF5-E8AA-4B67-BC1E-A2273AD1EDD6}">
      <dgm:prSet/>
      <dgm:spPr/>
      <dgm:t>
        <a:bodyPr/>
        <a:lstStyle/>
        <a:p>
          <a:endParaRPr lang="es-EC" sz="1000">
            <a:solidFill>
              <a:schemeClr val="tx1"/>
            </a:solidFill>
            <a:latin typeface="Arial" panose="020B0604020202020204" pitchFamily="34" charset="0"/>
            <a:cs typeface="Arial" panose="020B0604020202020204" pitchFamily="34" charset="0"/>
          </a:endParaRPr>
        </a:p>
      </dgm:t>
    </dgm:pt>
    <dgm:pt modelId="{751E31A3-0B96-464B-98CE-A7AEC34E418A}">
      <dgm:prSet phldrT="[Texto]" custT="1"/>
      <dgm:spPr/>
      <dgm:t>
        <a:bodyPr/>
        <a:lstStyle/>
        <a:p>
          <a:r>
            <a:rPr lang="es-ES" sz="1000" b="0" dirty="0">
              <a:solidFill>
                <a:schemeClr val="tx1"/>
              </a:solidFill>
              <a:latin typeface="Arial" panose="020B0604020202020204" pitchFamily="34" charset="0"/>
              <a:cs typeface="Arial" panose="020B0604020202020204" pitchFamily="34" charset="0"/>
            </a:rPr>
            <a:t>Existe </a:t>
          </a:r>
          <a:r>
            <a:rPr lang="es-ES" sz="1000" b="1" dirty="0">
              <a:solidFill>
                <a:schemeClr val="tx1"/>
              </a:solidFill>
              <a:latin typeface="Arial" panose="020B0604020202020204" pitchFamily="34" charset="0"/>
              <a:cs typeface="Arial" panose="020B0604020202020204" pitchFamily="34" charset="0"/>
            </a:rPr>
            <a:t>ESCASO</a:t>
          </a:r>
          <a:r>
            <a:rPr lang="es-ES" sz="1000" b="0" dirty="0">
              <a:solidFill>
                <a:schemeClr val="tx1"/>
              </a:solidFill>
              <a:latin typeface="Arial" panose="020B0604020202020204" pitchFamily="34" charset="0"/>
              <a:cs typeface="Arial" panose="020B0604020202020204" pitchFamily="34" charset="0"/>
            </a:rPr>
            <a:t> </a:t>
          </a:r>
          <a:r>
            <a:rPr lang="es-ES" sz="1000" b="1" dirty="0">
              <a:solidFill>
                <a:schemeClr val="tx1"/>
              </a:solidFill>
              <a:latin typeface="Arial" panose="020B0604020202020204" pitchFamily="34" charset="0"/>
              <a:cs typeface="Arial" panose="020B0604020202020204" pitchFamily="34" charset="0"/>
            </a:rPr>
            <a:t>INTERÉS</a:t>
          </a:r>
          <a:r>
            <a:rPr lang="es-ES" sz="1000" b="0" dirty="0">
              <a:solidFill>
                <a:schemeClr val="tx1"/>
              </a:solidFill>
              <a:latin typeface="Arial" panose="020B0604020202020204" pitchFamily="34" charset="0"/>
              <a:cs typeface="Arial" panose="020B0604020202020204" pitchFamily="34" charset="0"/>
            </a:rPr>
            <a:t> por parte de la población</a:t>
          </a:r>
        </a:p>
      </dgm:t>
    </dgm:pt>
    <dgm:pt modelId="{38776F11-4BD2-4373-A4EF-1B2BAD8C3610}" type="sibTrans" cxnId="{CBFBBA5B-4424-4436-B3C8-8C75F5A6C3E0}">
      <dgm:prSet/>
      <dgm:spPr/>
      <dgm:t>
        <a:bodyPr/>
        <a:lstStyle/>
        <a:p>
          <a:endParaRPr lang="es-EC" sz="1000">
            <a:solidFill>
              <a:schemeClr val="tx1"/>
            </a:solidFill>
            <a:latin typeface="Arial" panose="020B0604020202020204" pitchFamily="34" charset="0"/>
            <a:cs typeface="Arial" panose="020B0604020202020204" pitchFamily="34" charset="0"/>
          </a:endParaRPr>
        </a:p>
      </dgm:t>
    </dgm:pt>
    <dgm:pt modelId="{25FE0E29-0EED-4C1B-8718-5199DA6C65EA}" type="parTrans" cxnId="{CBFBBA5B-4424-4436-B3C8-8C75F5A6C3E0}">
      <dgm:prSet/>
      <dgm:spPr/>
      <dgm:t>
        <a:bodyPr/>
        <a:lstStyle/>
        <a:p>
          <a:endParaRPr lang="es-EC" sz="1000">
            <a:solidFill>
              <a:schemeClr val="tx1"/>
            </a:solidFill>
            <a:latin typeface="Arial" panose="020B0604020202020204" pitchFamily="34" charset="0"/>
            <a:cs typeface="Arial" panose="020B0604020202020204" pitchFamily="34" charset="0"/>
          </a:endParaRPr>
        </a:p>
      </dgm:t>
    </dgm:pt>
    <dgm:pt modelId="{F8FCEC90-1154-445A-BB7A-1AFC4BDCF0AF}" type="pres">
      <dgm:prSet presAssocID="{6D502858-AFF4-4686-BA60-1BFF7CA3ED03}" presName="Name0" presStyleCnt="0">
        <dgm:presLayoutVars>
          <dgm:chMax val="7"/>
          <dgm:chPref val="7"/>
          <dgm:dir/>
        </dgm:presLayoutVars>
      </dgm:prSet>
      <dgm:spPr/>
    </dgm:pt>
    <dgm:pt modelId="{CDA6C440-24DF-49DF-88CE-FE4A0889ED61}" type="pres">
      <dgm:prSet presAssocID="{6D502858-AFF4-4686-BA60-1BFF7CA3ED03}" presName="Name1" presStyleCnt="0"/>
      <dgm:spPr/>
    </dgm:pt>
    <dgm:pt modelId="{6FC0AFA3-3190-45CB-A620-80E4467257F6}" type="pres">
      <dgm:prSet presAssocID="{6D502858-AFF4-4686-BA60-1BFF7CA3ED03}" presName="cycle" presStyleCnt="0"/>
      <dgm:spPr/>
    </dgm:pt>
    <dgm:pt modelId="{D061BB13-1D01-4742-8DA3-8897DB921FDC}" type="pres">
      <dgm:prSet presAssocID="{6D502858-AFF4-4686-BA60-1BFF7CA3ED03}" presName="srcNode" presStyleLbl="node1" presStyleIdx="0" presStyleCnt="2"/>
      <dgm:spPr/>
    </dgm:pt>
    <dgm:pt modelId="{287AF877-D3E0-458A-9E06-62083401759D}" type="pres">
      <dgm:prSet presAssocID="{6D502858-AFF4-4686-BA60-1BFF7CA3ED03}" presName="conn" presStyleLbl="parChTrans1D2" presStyleIdx="0" presStyleCnt="1"/>
      <dgm:spPr/>
    </dgm:pt>
    <dgm:pt modelId="{8CBEBC1E-11F4-4D9F-9259-CDAE620991D1}" type="pres">
      <dgm:prSet presAssocID="{6D502858-AFF4-4686-BA60-1BFF7CA3ED03}" presName="extraNode" presStyleLbl="node1" presStyleIdx="0" presStyleCnt="2"/>
      <dgm:spPr/>
    </dgm:pt>
    <dgm:pt modelId="{2D06D34B-D655-43EF-9061-46F72ACADFFB}" type="pres">
      <dgm:prSet presAssocID="{6D502858-AFF4-4686-BA60-1BFF7CA3ED03}" presName="dstNode" presStyleLbl="node1" presStyleIdx="0" presStyleCnt="2"/>
      <dgm:spPr/>
    </dgm:pt>
    <dgm:pt modelId="{3B50DDE6-E0F8-47C4-BE88-67DFD899BF1B}" type="pres">
      <dgm:prSet presAssocID="{751E31A3-0B96-464B-98CE-A7AEC34E418A}" presName="text_1" presStyleLbl="node1" presStyleIdx="0" presStyleCnt="2" custLinFactNeighborY="1713">
        <dgm:presLayoutVars>
          <dgm:bulletEnabled val="1"/>
        </dgm:presLayoutVars>
      </dgm:prSet>
      <dgm:spPr/>
    </dgm:pt>
    <dgm:pt modelId="{800AE431-1FA1-4E9D-9D36-83099AE80931}" type="pres">
      <dgm:prSet presAssocID="{751E31A3-0B96-464B-98CE-A7AEC34E418A}" presName="accent_1" presStyleCnt="0"/>
      <dgm:spPr/>
    </dgm:pt>
    <dgm:pt modelId="{B3629153-6E0B-4886-9C9A-11E3C7905DD0}" type="pres">
      <dgm:prSet presAssocID="{751E31A3-0B96-464B-98CE-A7AEC34E418A}" presName="accentRepeatNode" presStyleLbl="solidFgAcc1" presStyleIdx="0" presStyleCnt="2"/>
      <dgm:spPr/>
    </dgm:pt>
    <dgm:pt modelId="{F2D055B1-9962-473C-9AFD-B564A7F2FDE2}" type="pres">
      <dgm:prSet presAssocID="{149FFF6D-BFCD-47C8-B912-1780A5E3C9C6}" presName="text_2" presStyleLbl="node1" presStyleIdx="1" presStyleCnt="2">
        <dgm:presLayoutVars>
          <dgm:bulletEnabled val="1"/>
        </dgm:presLayoutVars>
      </dgm:prSet>
      <dgm:spPr/>
    </dgm:pt>
    <dgm:pt modelId="{7FD440A0-4819-4D1F-8C1C-BFDE7EFE4166}" type="pres">
      <dgm:prSet presAssocID="{149FFF6D-BFCD-47C8-B912-1780A5E3C9C6}" presName="accent_2" presStyleCnt="0"/>
      <dgm:spPr/>
    </dgm:pt>
    <dgm:pt modelId="{8FAF6C9A-5816-4E83-836C-07338BC07CE2}" type="pres">
      <dgm:prSet presAssocID="{149FFF6D-BFCD-47C8-B912-1780A5E3C9C6}" presName="accentRepeatNode" presStyleLbl="solidFgAcc1" presStyleIdx="1" presStyleCnt="2"/>
      <dgm:spPr/>
    </dgm:pt>
  </dgm:ptLst>
  <dgm:cxnLst>
    <dgm:cxn modelId="{CBFBBA5B-4424-4436-B3C8-8C75F5A6C3E0}" srcId="{6D502858-AFF4-4686-BA60-1BFF7CA3ED03}" destId="{751E31A3-0B96-464B-98CE-A7AEC34E418A}" srcOrd="0" destOrd="0" parTransId="{25FE0E29-0EED-4C1B-8718-5199DA6C65EA}" sibTransId="{38776F11-4BD2-4373-A4EF-1B2BAD8C3610}"/>
    <dgm:cxn modelId="{B9B44A81-48E3-421A-96AC-144AACBCBEE4}" type="presOf" srcId="{6D502858-AFF4-4686-BA60-1BFF7CA3ED03}" destId="{F8FCEC90-1154-445A-BB7A-1AFC4BDCF0AF}" srcOrd="0" destOrd="0" presId="urn:microsoft.com/office/officeart/2008/layout/VerticalCurvedList"/>
    <dgm:cxn modelId="{DB12A584-92D9-4360-AE7A-6280A9A7847C}" type="presOf" srcId="{751E31A3-0B96-464B-98CE-A7AEC34E418A}" destId="{3B50DDE6-E0F8-47C4-BE88-67DFD899BF1B}" srcOrd="0" destOrd="0" presId="urn:microsoft.com/office/officeart/2008/layout/VerticalCurvedList"/>
    <dgm:cxn modelId="{C8A9DA8E-C19F-44B6-827D-74BCE976E31C}" type="presOf" srcId="{38776F11-4BD2-4373-A4EF-1B2BAD8C3610}" destId="{287AF877-D3E0-458A-9E06-62083401759D}" srcOrd="0" destOrd="0" presId="urn:microsoft.com/office/officeart/2008/layout/VerticalCurvedList"/>
    <dgm:cxn modelId="{AAE69B9C-BA91-44E6-94BE-C9B07A7733FC}" type="presOf" srcId="{149FFF6D-BFCD-47C8-B912-1780A5E3C9C6}" destId="{F2D055B1-9962-473C-9AFD-B564A7F2FDE2}" srcOrd="0" destOrd="0" presId="urn:microsoft.com/office/officeart/2008/layout/VerticalCurvedList"/>
    <dgm:cxn modelId="{CF50FFF5-E8AA-4B67-BC1E-A2273AD1EDD6}" srcId="{6D502858-AFF4-4686-BA60-1BFF7CA3ED03}" destId="{149FFF6D-BFCD-47C8-B912-1780A5E3C9C6}" srcOrd="1" destOrd="0" parTransId="{4E264808-4E9C-434A-8699-8FE8DCAA5761}" sibTransId="{0E123C57-FAF9-46FE-B50F-AFF48D372A4D}"/>
    <dgm:cxn modelId="{FCDD56AF-26B4-4AD9-84AD-7F94E3DF22E8}" type="presParOf" srcId="{F8FCEC90-1154-445A-BB7A-1AFC4BDCF0AF}" destId="{CDA6C440-24DF-49DF-88CE-FE4A0889ED61}" srcOrd="0" destOrd="0" presId="urn:microsoft.com/office/officeart/2008/layout/VerticalCurvedList"/>
    <dgm:cxn modelId="{A416CD39-5288-4415-A95F-E4BDF243FC39}" type="presParOf" srcId="{CDA6C440-24DF-49DF-88CE-FE4A0889ED61}" destId="{6FC0AFA3-3190-45CB-A620-80E4467257F6}" srcOrd="0" destOrd="0" presId="urn:microsoft.com/office/officeart/2008/layout/VerticalCurvedList"/>
    <dgm:cxn modelId="{EAA51E55-23F9-4979-903B-612DC731224F}" type="presParOf" srcId="{6FC0AFA3-3190-45CB-A620-80E4467257F6}" destId="{D061BB13-1D01-4742-8DA3-8897DB921FDC}" srcOrd="0" destOrd="0" presId="urn:microsoft.com/office/officeart/2008/layout/VerticalCurvedList"/>
    <dgm:cxn modelId="{37EF618B-1DB6-45BD-893F-7FE7AD55080A}" type="presParOf" srcId="{6FC0AFA3-3190-45CB-A620-80E4467257F6}" destId="{287AF877-D3E0-458A-9E06-62083401759D}" srcOrd="1" destOrd="0" presId="urn:microsoft.com/office/officeart/2008/layout/VerticalCurvedList"/>
    <dgm:cxn modelId="{8D22A970-3D19-48E0-98FA-C153213363E1}" type="presParOf" srcId="{6FC0AFA3-3190-45CB-A620-80E4467257F6}" destId="{8CBEBC1E-11F4-4D9F-9259-CDAE620991D1}" srcOrd="2" destOrd="0" presId="urn:microsoft.com/office/officeart/2008/layout/VerticalCurvedList"/>
    <dgm:cxn modelId="{07BBCD1F-9FBB-4F3E-B4CB-2BE7B05F2D29}" type="presParOf" srcId="{6FC0AFA3-3190-45CB-A620-80E4467257F6}" destId="{2D06D34B-D655-43EF-9061-46F72ACADFFB}" srcOrd="3" destOrd="0" presId="urn:microsoft.com/office/officeart/2008/layout/VerticalCurvedList"/>
    <dgm:cxn modelId="{4D27116C-B9CD-4720-9515-AD81A6B8A168}" type="presParOf" srcId="{CDA6C440-24DF-49DF-88CE-FE4A0889ED61}" destId="{3B50DDE6-E0F8-47C4-BE88-67DFD899BF1B}" srcOrd="1" destOrd="0" presId="urn:microsoft.com/office/officeart/2008/layout/VerticalCurvedList"/>
    <dgm:cxn modelId="{042D8EC7-2AD2-4CA0-8125-A2CCDAD106EA}" type="presParOf" srcId="{CDA6C440-24DF-49DF-88CE-FE4A0889ED61}" destId="{800AE431-1FA1-4E9D-9D36-83099AE80931}" srcOrd="2" destOrd="0" presId="urn:microsoft.com/office/officeart/2008/layout/VerticalCurvedList"/>
    <dgm:cxn modelId="{98619015-47C9-4ADE-A628-15C725B8F29C}" type="presParOf" srcId="{800AE431-1FA1-4E9D-9D36-83099AE80931}" destId="{B3629153-6E0B-4886-9C9A-11E3C7905DD0}" srcOrd="0" destOrd="0" presId="urn:microsoft.com/office/officeart/2008/layout/VerticalCurvedList"/>
    <dgm:cxn modelId="{7BD93E3D-39B5-4387-BED6-9467CD7AE390}" type="presParOf" srcId="{CDA6C440-24DF-49DF-88CE-FE4A0889ED61}" destId="{F2D055B1-9962-473C-9AFD-B564A7F2FDE2}" srcOrd="3" destOrd="0" presId="urn:microsoft.com/office/officeart/2008/layout/VerticalCurvedList"/>
    <dgm:cxn modelId="{42F58165-9339-4AB1-A98B-1EA95F06A1CB}" type="presParOf" srcId="{CDA6C440-24DF-49DF-88CE-FE4A0889ED61}" destId="{7FD440A0-4819-4D1F-8C1C-BFDE7EFE4166}" srcOrd="4" destOrd="0" presId="urn:microsoft.com/office/officeart/2008/layout/VerticalCurvedList"/>
    <dgm:cxn modelId="{A96AEF0D-4CF8-4076-83A7-066FA06C52E2}" type="presParOf" srcId="{7FD440A0-4819-4D1F-8C1C-BFDE7EFE4166}" destId="{8FAF6C9A-5816-4E83-836C-07338BC07C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A70F0-0DA5-4A05-8402-A5C0060892E4}">
      <dsp:nvSpPr>
        <dsp:cNvPr id="0" name=""/>
        <dsp:cNvSpPr/>
      </dsp:nvSpPr>
      <dsp:spPr>
        <a:xfrm>
          <a:off x="783" y="567328"/>
          <a:ext cx="1464363" cy="139474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s-ES" sz="1000" kern="1200" dirty="0">
            <a:solidFill>
              <a:schemeClr val="tx1"/>
            </a:solidFill>
            <a:latin typeface="Arial" panose="020B0604020202020204" pitchFamily="34" charset="0"/>
            <a:cs typeface="Arial" panose="020B0604020202020204" pitchFamily="34" charset="0"/>
          </a:endParaRPr>
        </a:p>
        <a:p>
          <a:pPr marL="0" lvl="0" indent="0" algn="ctr" defTabSz="444500">
            <a:lnSpc>
              <a:spcPct val="90000"/>
            </a:lnSpc>
            <a:spcBef>
              <a:spcPct val="0"/>
            </a:spcBef>
            <a:spcAft>
              <a:spcPct val="35000"/>
            </a:spcAft>
            <a:buNone/>
          </a:pPr>
          <a:r>
            <a:rPr lang="es-ES" sz="1000" kern="1200" dirty="0">
              <a:solidFill>
                <a:schemeClr val="tx1"/>
              </a:solidFill>
              <a:latin typeface="Arial" panose="020B0604020202020204" pitchFamily="34" charset="0"/>
              <a:cs typeface="Arial" panose="020B0604020202020204" pitchFamily="34" charset="0"/>
            </a:rPr>
            <a:t>La cultura es la </a:t>
          </a:r>
          <a:r>
            <a:rPr lang="es-PE" sz="1000" kern="1200" dirty="0">
              <a:solidFill>
                <a:schemeClr val="tx1"/>
              </a:solidFill>
              <a:latin typeface="Arial" panose="020B0604020202020204" pitchFamily="34" charset="0"/>
              <a:cs typeface="Arial" panose="020B0604020202020204" pitchFamily="34" charset="0"/>
            </a:rPr>
            <a:t>forma particular de vida y conducta de un pueblo o de un período</a:t>
          </a:r>
        </a:p>
        <a:p>
          <a:pPr marL="0" lvl="0" indent="0" algn="ctr" defTabSz="444500">
            <a:lnSpc>
              <a:spcPct val="90000"/>
            </a:lnSpc>
            <a:spcBef>
              <a:spcPct val="0"/>
            </a:spcBef>
            <a:spcAft>
              <a:spcPct val="35000"/>
            </a:spcAft>
            <a:buNone/>
          </a:pPr>
          <a:endParaRPr lang="es-PE" sz="1000" kern="1200" dirty="0">
            <a:solidFill>
              <a:schemeClr val="tx1"/>
            </a:solidFill>
            <a:latin typeface="Arial" panose="020B0604020202020204" pitchFamily="34" charset="0"/>
            <a:cs typeface="Arial" panose="020B0604020202020204" pitchFamily="34" charset="0"/>
          </a:endParaRPr>
        </a:p>
      </dsp:txBody>
      <dsp:txXfrm>
        <a:off x="215234" y="771584"/>
        <a:ext cx="1035461" cy="986235"/>
      </dsp:txXfrm>
    </dsp:sp>
    <dsp:sp modelId="{5BBD339B-FB5D-4185-875A-D3AC877D6F6D}">
      <dsp:nvSpPr>
        <dsp:cNvPr id="0" name=""/>
        <dsp:cNvSpPr/>
      </dsp:nvSpPr>
      <dsp:spPr>
        <a:xfrm>
          <a:off x="550969" y="2013034"/>
          <a:ext cx="363991" cy="363991"/>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solidFill>
              <a:schemeClr val="tx1"/>
            </a:solidFill>
            <a:latin typeface="Arial" panose="020B0604020202020204" pitchFamily="34" charset="0"/>
            <a:cs typeface="Arial" panose="020B0604020202020204" pitchFamily="34" charset="0"/>
          </a:endParaRPr>
        </a:p>
      </dsp:txBody>
      <dsp:txXfrm>
        <a:off x="599216" y="2152224"/>
        <a:ext cx="267497" cy="85611"/>
      </dsp:txXfrm>
    </dsp:sp>
    <dsp:sp modelId="{400639D5-7A33-4672-9A28-B3933DE82D7D}">
      <dsp:nvSpPr>
        <dsp:cNvPr id="0" name=""/>
        <dsp:cNvSpPr/>
      </dsp:nvSpPr>
      <dsp:spPr>
        <a:xfrm>
          <a:off x="24073" y="2427984"/>
          <a:ext cx="1417785" cy="1405943"/>
        </a:xfrm>
        <a:prstGeom prst="ellipse">
          <a:avLst/>
        </a:prstGeom>
        <a:solidFill>
          <a:schemeClr val="accent5">
            <a:hueOff val="1063560"/>
            <a:satOff val="-11946"/>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PE" sz="1000" kern="1200" dirty="0">
              <a:solidFill>
                <a:schemeClr val="tx1"/>
              </a:solidFill>
              <a:latin typeface="Arial" panose="020B0604020202020204" pitchFamily="34" charset="0"/>
              <a:cs typeface="Arial" panose="020B0604020202020204" pitchFamily="34" charset="0"/>
            </a:rPr>
            <a:t>El patrimonio es el conjunto de bienes materiales e inmateriales, heredados de nuestros antepasados,</a:t>
          </a:r>
        </a:p>
      </dsp:txBody>
      <dsp:txXfrm>
        <a:off x="231703" y="2633880"/>
        <a:ext cx="1002525" cy="994151"/>
      </dsp:txXfrm>
    </dsp:sp>
    <dsp:sp modelId="{E28A03EA-91B2-446B-832E-74846AD37F4D}">
      <dsp:nvSpPr>
        <dsp:cNvPr id="0" name=""/>
        <dsp:cNvSpPr/>
      </dsp:nvSpPr>
      <dsp:spPr>
        <a:xfrm>
          <a:off x="1559283" y="2083899"/>
          <a:ext cx="199567" cy="233456"/>
        </a:xfrm>
        <a:prstGeom prst="rightArrow">
          <a:avLst>
            <a:gd name="adj1" fmla="val 60000"/>
            <a:gd name="adj2" fmla="val 50000"/>
          </a:avLst>
        </a:prstGeom>
        <a:solidFill>
          <a:schemeClr val="accent5">
            <a:hueOff val="2127120"/>
            <a:satOff val="-23891"/>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solidFill>
              <a:schemeClr val="tx1"/>
            </a:solidFill>
            <a:latin typeface="Arial" panose="020B0604020202020204" pitchFamily="34" charset="0"/>
            <a:cs typeface="Arial" panose="020B0604020202020204" pitchFamily="34" charset="0"/>
          </a:endParaRPr>
        </a:p>
      </dsp:txBody>
      <dsp:txXfrm>
        <a:off x="1559283" y="2130590"/>
        <a:ext cx="139697" cy="140074"/>
      </dsp:txXfrm>
    </dsp:sp>
    <dsp:sp modelId="{3EEE34A1-1814-4060-A8D7-633AE9F59293}">
      <dsp:nvSpPr>
        <dsp:cNvPr id="0" name=""/>
        <dsp:cNvSpPr/>
      </dsp:nvSpPr>
      <dsp:spPr>
        <a:xfrm>
          <a:off x="1841690" y="1450459"/>
          <a:ext cx="1500223" cy="1500336"/>
        </a:xfrm>
        <a:prstGeom prst="ellipse">
          <a:avLst/>
        </a:prstGeom>
        <a:solidFill>
          <a:schemeClr val="accent5">
            <a:hueOff val="2127120"/>
            <a:satOff val="-23891"/>
            <a:lumOff val="-50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chemeClr val="tx1"/>
              </a:solidFill>
              <a:latin typeface="Arial" panose="020B0604020202020204" pitchFamily="34" charset="0"/>
              <a:cs typeface="Arial" panose="020B0604020202020204" pitchFamily="34" charset="0"/>
            </a:rPr>
            <a:t>Patrimonio cultural es el conjunto de bienes materiales e inmateriales, pasados y presentes, que definen a un pueblo</a:t>
          </a:r>
          <a:endParaRPr lang="es-PE" sz="1000" kern="1200" dirty="0">
            <a:solidFill>
              <a:schemeClr val="tx1"/>
            </a:solidFill>
            <a:latin typeface="Arial" panose="020B0604020202020204" pitchFamily="34" charset="0"/>
            <a:cs typeface="Arial" panose="020B0604020202020204" pitchFamily="34" charset="0"/>
          </a:endParaRPr>
        </a:p>
      </dsp:txBody>
      <dsp:txXfrm>
        <a:off x="2061393" y="1670178"/>
        <a:ext cx="1060817" cy="1060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1C8E9-A61F-4ED9-881A-B56BFED897D5}">
      <dsp:nvSpPr>
        <dsp:cNvPr id="0" name=""/>
        <dsp:cNvSpPr/>
      </dsp:nvSpPr>
      <dsp:spPr>
        <a:xfrm>
          <a:off x="2027" y="677099"/>
          <a:ext cx="886623" cy="145461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kern="1200">
              <a:solidFill>
                <a:schemeClr val="tx1"/>
              </a:solidFill>
              <a:latin typeface="Arial" panose="020B0604020202020204" pitchFamily="34" charset="0"/>
              <a:cs typeface="Arial" panose="020B0604020202020204" pitchFamily="34" charset="0"/>
            </a:rPr>
            <a:t>Preservación del ambiente y recursos patrimoniales</a:t>
          </a:r>
          <a:endParaRPr lang="es-EC" sz="1000" kern="1200" dirty="0">
            <a:solidFill>
              <a:schemeClr val="tx1"/>
            </a:solidFill>
            <a:latin typeface="Arial" panose="020B0604020202020204" pitchFamily="34" charset="0"/>
            <a:cs typeface="Arial" panose="020B0604020202020204" pitchFamily="34" charset="0"/>
          </a:endParaRPr>
        </a:p>
      </dsp:txBody>
      <dsp:txXfrm>
        <a:off x="27995" y="703067"/>
        <a:ext cx="834687" cy="1402680"/>
      </dsp:txXfrm>
    </dsp:sp>
    <dsp:sp modelId="{49BFDD1D-23B9-4BC2-BAAB-32FB5D44AD93}">
      <dsp:nvSpPr>
        <dsp:cNvPr id="0" name=""/>
        <dsp:cNvSpPr/>
      </dsp:nvSpPr>
      <dsp:spPr>
        <a:xfrm>
          <a:off x="977313" y="1294466"/>
          <a:ext cx="187964" cy="21988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solidFill>
              <a:schemeClr val="tx1"/>
            </a:solidFill>
            <a:latin typeface="Arial" panose="020B0604020202020204" pitchFamily="34" charset="0"/>
            <a:cs typeface="Arial" panose="020B0604020202020204" pitchFamily="34" charset="0"/>
          </a:endParaRPr>
        </a:p>
      </dsp:txBody>
      <dsp:txXfrm>
        <a:off x="977313" y="1338442"/>
        <a:ext cx="131575" cy="131930"/>
      </dsp:txXfrm>
    </dsp:sp>
    <dsp:sp modelId="{84D07742-BAB0-4285-8F99-0DDBF3545938}">
      <dsp:nvSpPr>
        <dsp:cNvPr id="0" name=""/>
        <dsp:cNvSpPr/>
      </dsp:nvSpPr>
      <dsp:spPr>
        <a:xfrm>
          <a:off x="1243300" y="677099"/>
          <a:ext cx="886623" cy="1454616"/>
        </a:xfrm>
        <a:prstGeom prst="roundRect">
          <a:avLst>
            <a:gd name="adj" fmla="val 10000"/>
          </a:avLst>
        </a:prstGeom>
        <a:solidFill>
          <a:schemeClr val="accent4">
            <a:hueOff val="314440"/>
            <a:satOff val="2336"/>
            <a:lumOff val="52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kern="1200">
              <a:solidFill>
                <a:schemeClr val="tx1"/>
              </a:solidFill>
              <a:latin typeface="Arial" panose="020B0604020202020204" pitchFamily="34" charset="0"/>
              <a:cs typeface="Arial" panose="020B0604020202020204" pitchFamily="34" charset="0"/>
            </a:rPr>
            <a:t>Busca aumentar las capacidades individuales y de la comunidad, a partir del territorio que posee</a:t>
          </a:r>
          <a:endParaRPr lang="es-EC" sz="1000" kern="1200" dirty="0">
            <a:solidFill>
              <a:schemeClr val="tx1"/>
            </a:solidFill>
            <a:latin typeface="Arial" panose="020B0604020202020204" pitchFamily="34" charset="0"/>
            <a:cs typeface="Arial" panose="020B0604020202020204" pitchFamily="34" charset="0"/>
          </a:endParaRPr>
        </a:p>
      </dsp:txBody>
      <dsp:txXfrm>
        <a:off x="1269268" y="703067"/>
        <a:ext cx="834687" cy="1402680"/>
      </dsp:txXfrm>
    </dsp:sp>
    <dsp:sp modelId="{3E8A1CAF-5A48-4410-BBDB-17A0CFC11F70}">
      <dsp:nvSpPr>
        <dsp:cNvPr id="0" name=""/>
        <dsp:cNvSpPr/>
      </dsp:nvSpPr>
      <dsp:spPr>
        <a:xfrm>
          <a:off x="2218586" y="1294466"/>
          <a:ext cx="187964" cy="219882"/>
        </a:xfrm>
        <a:prstGeom prst="rightArrow">
          <a:avLst>
            <a:gd name="adj1" fmla="val 60000"/>
            <a:gd name="adj2" fmla="val 50000"/>
          </a:avLst>
        </a:prstGeom>
        <a:solidFill>
          <a:schemeClr val="accent4">
            <a:hueOff val="471660"/>
            <a:satOff val="350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solidFill>
              <a:schemeClr val="tx1"/>
            </a:solidFill>
            <a:latin typeface="Arial" panose="020B0604020202020204" pitchFamily="34" charset="0"/>
            <a:cs typeface="Arial" panose="020B0604020202020204" pitchFamily="34" charset="0"/>
          </a:endParaRPr>
        </a:p>
      </dsp:txBody>
      <dsp:txXfrm>
        <a:off x="2218586" y="1338442"/>
        <a:ext cx="131575" cy="131930"/>
      </dsp:txXfrm>
    </dsp:sp>
    <dsp:sp modelId="{2EC9EBEF-4D2D-4FF4-BE86-A91F1624414A}">
      <dsp:nvSpPr>
        <dsp:cNvPr id="0" name=""/>
        <dsp:cNvSpPr/>
      </dsp:nvSpPr>
      <dsp:spPr>
        <a:xfrm>
          <a:off x="2484573" y="677099"/>
          <a:ext cx="886623" cy="1454616"/>
        </a:xfrm>
        <a:prstGeom prst="roundRect">
          <a:avLst>
            <a:gd name="adj" fmla="val 10000"/>
          </a:avLst>
        </a:prstGeom>
        <a:solidFill>
          <a:schemeClr val="accent4">
            <a:hueOff val="628881"/>
            <a:satOff val="4671"/>
            <a:lumOff val="104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kern="1200" dirty="0">
              <a:solidFill>
                <a:schemeClr val="tx1"/>
              </a:solidFill>
              <a:latin typeface="Arial" panose="020B0604020202020204" pitchFamily="34" charset="0"/>
              <a:cs typeface="Arial" panose="020B0604020202020204" pitchFamily="34" charset="0"/>
            </a:rPr>
            <a:t>Mediante la utilización del potencial existente en el territorio, conduce a la mejora del bienestar de una localidad o región</a:t>
          </a:r>
        </a:p>
      </dsp:txBody>
      <dsp:txXfrm>
        <a:off x="2510541" y="703067"/>
        <a:ext cx="834687" cy="1402680"/>
      </dsp:txXfrm>
    </dsp:sp>
    <dsp:sp modelId="{E5A42C77-BF17-4DC3-B332-840F96180EDC}">
      <dsp:nvSpPr>
        <dsp:cNvPr id="0" name=""/>
        <dsp:cNvSpPr/>
      </dsp:nvSpPr>
      <dsp:spPr>
        <a:xfrm>
          <a:off x="3459859" y="1294466"/>
          <a:ext cx="187964" cy="219882"/>
        </a:xfrm>
        <a:prstGeom prst="rightArrow">
          <a:avLst>
            <a:gd name="adj1" fmla="val 60000"/>
            <a:gd name="adj2" fmla="val 50000"/>
          </a:avLst>
        </a:prstGeom>
        <a:solidFill>
          <a:schemeClr val="accent4">
            <a:hueOff val="943321"/>
            <a:satOff val="7007"/>
            <a:lumOff val="15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solidFill>
              <a:schemeClr val="tx1"/>
            </a:solidFill>
            <a:latin typeface="Arial" panose="020B0604020202020204" pitchFamily="34" charset="0"/>
            <a:cs typeface="Arial" panose="020B0604020202020204" pitchFamily="34" charset="0"/>
          </a:endParaRPr>
        </a:p>
      </dsp:txBody>
      <dsp:txXfrm>
        <a:off x="3459859" y="1338442"/>
        <a:ext cx="131575" cy="131930"/>
      </dsp:txXfrm>
    </dsp:sp>
    <dsp:sp modelId="{CD3875F9-E278-46D3-ACEA-6DDA6BD5A6FC}">
      <dsp:nvSpPr>
        <dsp:cNvPr id="0" name=""/>
        <dsp:cNvSpPr/>
      </dsp:nvSpPr>
      <dsp:spPr>
        <a:xfrm>
          <a:off x="3725846" y="677099"/>
          <a:ext cx="886623" cy="1454616"/>
        </a:xfrm>
        <a:prstGeom prst="roundRect">
          <a:avLst>
            <a:gd name="adj" fmla="val 10000"/>
          </a:avLst>
        </a:prstGeom>
        <a:solidFill>
          <a:schemeClr val="accent4">
            <a:hueOff val="943321"/>
            <a:satOff val="7007"/>
            <a:lumOff val="15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chemeClr val="tx1"/>
              </a:solidFill>
              <a:latin typeface="Arial" panose="020B0604020202020204" pitchFamily="34" charset="0"/>
              <a:cs typeface="Arial" panose="020B0604020202020204" pitchFamily="34" charset="0"/>
            </a:rPr>
            <a:t>Crecimiento económico </a:t>
          </a:r>
          <a:endParaRPr lang="es-EC" sz="1000" kern="1200" dirty="0">
            <a:solidFill>
              <a:schemeClr val="tx1"/>
            </a:solidFill>
            <a:latin typeface="Arial" panose="020B0604020202020204" pitchFamily="34" charset="0"/>
            <a:cs typeface="Arial" panose="020B0604020202020204" pitchFamily="34" charset="0"/>
          </a:endParaRPr>
        </a:p>
      </dsp:txBody>
      <dsp:txXfrm>
        <a:off x="3751814" y="703067"/>
        <a:ext cx="834687" cy="1402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5004F-35B2-440F-8615-0E8A77399A48}">
      <dsp:nvSpPr>
        <dsp:cNvPr id="0" name=""/>
        <dsp:cNvSpPr/>
      </dsp:nvSpPr>
      <dsp:spPr>
        <a:xfrm>
          <a:off x="265" y="255390"/>
          <a:ext cx="1298284" cy="15169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chemeClr val="tx1"/>
              </a:solidFill>
              <a:latin typeface="Arial" panose="020B0604020202020204" pitchFamily="34" charset="0"/>
              <a:cs typeface="Arial" panose="020B0604020202020204" pitchFamily="34" charset="0"/>
            </a:rPr>
            <a:t>Fortalecer los aspectos económicos, sociales, ambientales, culturales, patrimoniales, políticos y tecnológicos </a:t>
          </a:r>
          <a:endParaRPr lang="es-EC" sz="1000" kern="1200" dirty="0">
            <a:solidFill>
              <a:schemeClr val="tx1"/>
            </a:solidFill>
            <a:latin typeface="Arial" panose="020B0604020202020204" pitchFamily="34" charset="0"/>
            <a:cs typeface="Arial" panose="020B0604020202020204" pitchFamily="34" charset="0"/>
          </a:endParaRPr>
        </a:p>
      </dsp:txBody>
      <dsp:txXfrm>
        <a:off x="190394" y="477548"/>
        <a:ext cx="918026" cy="1072672"/>
      </dsp:txXfrm>
    </dsp:sp>
    <dsp:sp modelId="{26416316-B2A4-4E2A-84F3-5152DF10F222}">
      <dsp:nvSpPr>
        <dsp:cNvPr id="0" name=""/>
        <dsp:cNvSpPr/>
      </dsp:nvSpPr>
      <dsp:spPr>
        <a:xfrm>
          <a:off x="1300599" y="746764"/>
          <a:ext cx="481488" cy="48148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tx1"/>
            </a:solidFill>
            <a:latin typeface="Arial" panose="020B0604020202020204" pitchFamily="34" charset="0"/>
            <a:cs typeface="Arial" panose="020B0604020202020204" pitchFamily="34" charset="0"/>
          </a:endParaRPr>
        </a:p>
      </dsp:txBody>
      <dsp:txXfrm>
        <a:off x="1364420" y="930885"/>
        <a:ext cx="353846" cy="113246"/>
      </dsp:txXfrm>
    </dsp:sp>
    <dsp:sp modelId="{3696FB99-D5FF-4C0B-B68B-93D3D159F858}">
      <dsp:nvSpPr>
        <dsp:cNvPr id="0" name=""/>
        <dsp:cNvSpPr/>
      </dsp:nvSpPr>
      <dsp:spPr>
        <a:xfrm>
          <a:off x="1784545" y="608271"/>
          <a:ext cx="830152" cy="83015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chemeClr val="tx1"/>
              </a:solidFill>
              <a:latin typeface="Arial" panose="020B0604020202020204" pitchFamily="34" charset="0"/>
              <a:cs typeface="Arial" panose="020B0604020202020204" pitchFamily="34" charset="0"/>
            </a:rPr>
            <a:t>Territorio</a:t>
          </a:r>
          <a:endParaRPr lang="es-EC" sz="1000" kern="1200" dirty="0">
            <a:solidFill>
              <a:schemeClr val="tx1"/>
            </a:solidFill>
            <a:latin typeface="Arial" panose="020B0604020202020204" pitchFamily="34" charset="0"/>
            <a:cs typeface="Arial" panose="020B0604020202020204" pitchFamily="34" charset="0"/>
          </a:endParaRPr>
        </a:p>
      </dsp:txBody>
      <dsp:txXfrm>
        <a:off x="1906118" y="729844"/>
        <a:ext cx="587006" cy="587006"/>
      </dsp:txXfrm>
    </dsp:sp>
    <dsp:sp modelId="{07FA050D-2522-473A-B01B-0B71B3DCF552}">
      <dsp:nvSpPr>
        <dsp:cNvPr id="0" name=""/>
        <dsp:cNvSpPr/>
      </dsp:nvSpPr>
      <dsp:spPr>
        <a:xfrm>
          <a:off x="2666698" y="782606"/>
          <a:ext cx="481488" cy="48148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C" sz="2100" kern="1200">
            <a:solidFill>
              <a:schemeClr val="tx1"/>
            </a:solidFill>
            <a:latin typeface="Arial" panose="020B0604020202020204" pitchFamily="34" charset="0"/>
            <a:cs typeface="Arial" panose="020B0604020202020204" pitchFamily="34" charset="0"/>
          </a:endParaRPr>
        </a:p>
      </dsp:txBody>
      <dsp:txXfrm>
        <a:off x="2730519" y="881793"/>
        <a:ext cx="353846" cy="283114"/>
      </dsp:txXfrm>
    </dsp:sp>
    <dsp:sp modelId="{9AA9AE6B-DF54-4EF5-992C-8D15B21A8E8C}">
      <dsp:nvSpPr>
        <dsp:cNvPr id="0" name=""/>
        <dsp:cNvSpPr/>
      </dsp:nvSpPr>
      <dsp:spPr>
        <a:xfrm>
          <a:off x="3168742" y="581819"/>
          <a:ext cx="1354518" cy="95793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latin typeface="Arial" panose="020B0604020202020204" pitchFamily="34" charset="0"/>
              <a:cs typeface="Arial" panose="020B0604020202020204" pitchFamily="34" charset="0"/>
            </a:rPr>
            <a:t>DESARROLLO LOCAL </a:t>
          </a:r>
        </a:p>
      </dsp:txBody>
      <dsp:txXfrm>
        <a:off x="3367107" y="722106"/>
        <a:ext cx="957788" cy="677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56D57-F8F3-4DC6-8E08-23A113C291A1}">
      <dsp:nvSpPr>
        <dsp:cNvPr id="0" name=""/>
        <dsp:cNvSpPr/>
      </dsp:nvSpPr>
      <dsp:spPr>
        <a:xfrm>
          <a:off x="1636936" y="2838015"/>
          <a:ext cx="1928306" cy="1655228"/>
        </a:xfrm>
        <a:prstGeom prst="hexagon">
          <a:avLst>
            <a:gd name="adj" fmla="val 25000"/>
            <a:gd name="vf" fmla="val 115470"/>
          </a:avLst>
        </a:prstGeom>
        <a:solidFill>
          <a:schemeClr val="accent2">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s-ES" sz="1000" b="0" kern="1200" dirty="0">
              <a:solidFill>
                <a:schemeClr val="bg1"/>
              </a:solidFill>
              <a:latin typeface="Arial" panose="020B0604020202020204" pitchFamily="34" charset="0"/>
              <a:cs typeface="Arial" panose="020B0604020202020204" pitchFamily="34" charset="0"/>
            </a:rPr>
            <a:t>La población económicamente activa representa el 69% y su principal fuente de ingreso es la agricultura, crianza de animales  y el resto de la población trabaja en diferentes actividades entre ellas:  comercio y actividades de la construcción</a:t>
          </a:r>
          <a:endParaRPr lang="es-EC" sz="1000" kern="1200" dirty="0">
            <a:solidFill>
              <a:schemeClr val="bg1"/>
            </a:solidFill>
            <a:latin typeface="Arial" panose="020B0604020202020204" pitchFamily="34" charset="0"/>
            <a:cs typeface="Arial" panose="020B0604020202020204" pitchFamily="34" charset="0"/>
          </a:endParaRPr>
        </a:p>
      </dsp:txBody>
      <dsp:txXfrm>
        <a:off x="1935564" y="3094353"/>
        <a:ext cx="1331050" cy="1142552"/>
      </dsp:txXfrm>
    </dsp:sp>
    <dsp:sp modelId="{EDE2831B-F3B3-49CC-83F8-BA2698689FC7}">
      <dsp:nvSpPr>
        <dsp:cNvPr id="0" name=""/>
        <dsp:cNvSpPr/>
      </dsp:nvSpPr>
      <dsp:spPr>
        <a:xfrm>
          <a:off x="1697249" y="3569446"/>
          <a:ext cx="225110" cy="194115"/>
        </a:xfrm>
        <a:prstGeom prst="hexagon">
          <a:avLst>
            <a:gd name="adj" fmla="val 25000"/>
            <a:gd name="vf" fmla="val 115470"/>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B3CA5E-EA10-445C-B7FD-C21A5E0C023A}">
      <dsp:nvSpPr>
        <dsp:cNvPr id="0" name=""/>
        <dsp:cNvSpPr/>
      </dsp:nvSpPr>
      <dsp:spPr>
        <a:xfrm>
          <a:off x="0" y="1938264"/>
          <a:ext cx="1928306" cy="1655228"/>
        </a:xfrm>
        <a:prstGeom prst="hexagon">
          <a:avLst>
            <a:gd name="adj" fmla="val 25000"/>
            <a:gd name="vf" fmla="val 11547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D7A78C-1EC8-40FC-88E9-65AFD30E4709}">
      <dsp:nvSpPr>
        <dsp:cNvPr id="0" name=""/>
        <dsp:cNvSpPr/>
      </dsp:nvSpPr>
      <dsp:spPr>
        <a:xfrm>
          <a:off x="1305641" y="3363964"/>
          <a:ext cx="225110" cy="194115"/>
        </a:xfrm>
        <a:prstGeom prst="hexagon">
          <a:avLst>
            <a:gd name="adj" fmla="val 25000"/>
            <a:gd name="vf" fmla="val 115470"/>
          </a:avLst>
        </a:prstGeom>
        <a:solidFill>
          <a:schemeClr val="lt1">
            <a:hueOff val="0"/>
            <a:satOff val="0"/>
            <a:lumOff val="0"/>
            <a:alphaOff val="0"/>
          </a:schemeClr>
        </a:solidFill>
        <a:ln w="10000" cap="flat" cmpd="sng" algn="ctr">
          <a:solidFill>
            <a:schemeClr val="accent2">
              <a:hueOff val="5577"/>
              <a:satOff val="-3839"/>
              <a:lumOff val="-980"/>
              <a:alphaOff val="0"/>
            </a:schemeClr>
          </a:solidFill>
          <a:prstDash val="solid"/>
        </a:ln>
        <a:effectLst/>
      </dsp:spPr>
      <dsp:style>
        <a:lnRef idx="1">
          <a:scrgbClr r="0" g="0" b="0"/>
        </a:lnRef>
        <a:fillRef idx="1">
          <a:scrgbClr r="0" g="0" b="0"/>
        </a:fillRef>
        <a:effectRef idx="0">
          <a:scrgbClr r="0" g="0" b="0"/>
        </a:effectRef>
        <a:fontRef idx="minor"/>
      </dsp:style>
    </dsp:sp>
    <dsp:sp modelId="{92B2F164-D29D-424E-9428-C8852EAE040D}">
      <dsp:nvSpPr>
        <dsp:cNvPr id="0" name=""/>
        <dsp:cNvSpPr/>
      </dsp:nvSpPr>
      <dsp:spPr>
        <a:xfrm>
          <a:off x="3272174" y="1925585"/>
          <a:ext cx="1928306" cy="1655228"/>
        </a:xfrm>
        <a:prstGeom prst="hexagon">
          <a:avLst>
            <a:gd name="adj" fmla="val 25000"/>
            <a:gd name="vf" fmla="val 115470"/>
          </a:avLst>
        </a:prstGeom>
        <a:solidFill>
          <a:schemeClr val="accent2">
            <a:hueOff val="13013"/>
            <a:satOff val="-8959"/>
            <a:lumOff val="-2288"/>
            <a:alphaOff val="0"/>
          </a:schemeClr>
        </a:solidFill>
        <a:ln w="10000" cap="flat" cmpd="sng" algn="ctr">
          <a:solidFill>
            <a:schemeClr val="accent2">
              <a:hueOff val="13013"/>
              <a:satOff val="-8959"/>
              <a:lumOff val="-228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s-ES" sz="1000" b="0" kern="1200" dirty="0">
              <a:solidFill>
                <a:schemeClr val="bg1"/>
              </a:solidFill>
              <a:latin typeface="Arial" panose="020B0604020202020204" pitchFamily="34" charset="0"/>
              <a:cs typeface="Arial" panose="020B0604020202020204" pitchFamily="34" charset="0"/>
            </a:rPr>
            <a:t>Destaca en </a:t>
          </a:r>
          <a:r>
            <a:rPr lang="es-ES" sz="1000" b="0" kern="1200" dirty="0" err="1">
              <a:solidFill>
                <a:schemeClr val="bg1"/>
              </a:solidFill>
              <a:latin typeface="Arial" panose="020B0604020202020204" pitchFamily="34" charset="0"/>
              <a:cs typeface="Arial" panose="020B0604020202020204" pitchFamily="34" charset="0"/>
            </a:rPr>
            <a:t>Chuquiribamba</a:t>
          </a:r>
          <a:r>
            <a:rPr lang="es-ES" sz="1000" b="0" kern="1200" dirty="0">
              <a:solidFill>
                <a:schemeClr val="bg1"/>
              </a:solidFill>
              <a:latin typeface="Arial" panose="020B0604020202020204" pitchFamily="34" charset="0"/>
              <a:cs typeface="Arial" panose="020B0604020202020204" pitchFamily="34" charset="0"/>
            </a:rPr>
            <a:t> las actividades religiosas y musicales que engloban a toda la provincia con diversas fiestas que celebran en la comunidad</a:t>
          </a:r>
          <a:endParaRPr lang="es-EC" sz="1000" kern="1200" dirty="0">
            <a:solidFill>
              <a:schemeClr val="bg1"/>
            </a:solidFill>
            <a:latin typeface="Arial" panose="020B0604020202020204" pitchFamily="34" charset="0"/>
            <a:cs typeface="Arial" panose="020B0604020202020204" pitchFamily="34" charset="0"/>
          </a:endParaRPr>
        </a:p>
      </dsp:txBody>
      <dsp:txXfrm>
        <a:off x="3570802" y="2181923"/>
        <a:ext cx="1331050" cy="1142552"/>
      </dsp:txXfrm>
    </dsp:sp>
    <dsp:sp modelId="{C7C0D620-621A-414D-B540-BEB2BF111FD7}">
      <dsp:nvSpPr>
        <dsp:cNvPr id="0" name=""/>
        <dsp:cNvSpPr/>
      </dsp:nvSpPr>
      <dsp:spPr>
        <a:xfrm>
          <a:off x="4593106" y="3349536"/>
          <a:ext cx="225110" cy="194115"/>
        </a:xfrm>
        <a:prstGeom prst="hexagon">
          <a:avLst>
            <a:gd name="adj" fmla="val 25000"/>
            <a:gd name="vf" fmla="val 115470"/>
          </a:avLst>
        </a:prstGeom>
        <a:solidFill>
          <a:schemeClr val="lt1">
            <a:hueOff val="0"/>
            <a:satOff val="0"/>
            <a:lumOff val="0"/>
            <a:alphaOff val="0"/>
          </a:schemeClr>
        </a:solidFill>
        <a:ln w="10000" cap="flat" cmpd="sng" algn="ctr">
          <a:solidFill>
            <a:schemeClr val="accent2">
              <a:hueOff val="11154"/>
              <a:satOff val="-7679"/>
              <a:lumOff val="-1961"/>
              <a:alphaOff val="0"/>
            </a:schemeClr>
          </a:solidFill>
          <a:prstDash val="solid"/>
        </a:ln>
        <a:effectLst/>
      </dsp:spPr>
      <dsp:style>
        <a:lnRef idx="1">
          <a:scrgbClr r="0" g="0" b="0"/>
        </a:lnRef>
        <a:fillRef idx="1">
          <a:scrgbClr r="0" g="0" b="0"/>
        </a:fillRef>
        <a:effectRef idx="0">
          <a:scrgbClr r="0" g="0" b="0"/>
        </a:effectRef>
        <a:fontRef idx="minor"/>
      </dsp:style>
    </dsp:sp>
    <dsp:sp modelId="{0FCDADE9-DAD3-49A7-8E2F-8CCCF3AA3461}">
      <dsp:nvSpPr>
        <dsp:cNvPr id="0" name=""/>
        <dsp:cNvSpPr/>
      </dsp:nvSpPr>
      <dsp:spPr>
        <a:xfrm>
          <a:off x="4915907" y="2835392"/>
          <a:ext cx="1928306" cy="1655228"/>
        </a:xfrm>
        <a:prstGeom prst="hexagon">
          <a:avLst>
            <a:gd name="adj" fmla="val 25000"/>
            <a:gd name="vf" fmla="val 11547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0000" cap="flat" cmpd="sng" algn="ctr">
          <a:solidFill>
            <a:schemeClr val="accent2">
              <a:hueOff val="13013"/>
              <a:satOff val="-8959"/>
              <a:lumOff val="-2288"/>
              <a:alphaOff val="0"/>
            </a:schemeClr>
          </a:solidFill>
          <a:prstDash val="solid"/>
        </a:ln>
        <a:effectLst/>
      </dsp:spPr>
      <dsp:style>
        <a:lnRef idx="1">
          <a:scrgbClr r="0" g="0" b="0"/>
        </a:lnRef>
        <a:fillRef idx="1">
          <a:scrgbClr r="0" g="0" b="0"/>
        </a:fillRef>
        <a:effectRef idx="0">
          <a:scrgbClr r="0" g="0" b="0"/>
        </a:effectRef>
        <a:fontRef idx="minor"/>
      </dsp:style>
    </dsp:sp>
    <dsp:sp modelId="{E7CAF6B3-B906-4A27-A093-FAEFA31306D2}">
      <dsp:nvSpPr>
        <dsp:cNvPr id="0" name=""/>
        <dsp:cNvSpPr/>
      </dsp:nvSpPr>
      <dsp:spPr>
        <a:xfrm>
          <a:off x="4960079" y="3576879"/>
          <a:ext cx="225110" cy="194115"/>
        </a:xfrm>
        <a:prstGeom prst="hexagon">
          <a:avLst>
            <a:gd name="adj" fmla="val 25000"/>
            <a:gd name="vf" fmla="val 115470"/>
          </a:avLst>
        </a:prstGeom>
        <a:solidFill>
          <a:schemeClr val="lt1">
            <a:hueOff val="0"/>
            <a:satOff val="0"/>
            <a:lumOff val="0"/>
            <a:alphaOff val="0"/>
          </a:schemeClr>
        </a:solidFill>
        <a:ln w="10000" cap="flat" cmpd="sng" algn="ctr">
          <a:solidFill>
            <a:schemeClr val="accent2">
              <a:hueOff val="16731"/>
              <a:satOff val="-11518"/>
              <a:lumOff val="-2941"/>
              <a:alphaOff val="0"/>
            </a:schemeClr>
          </a:solidFill>
          <a:prstDash val="solid"/>
        </a:ln>
        <a:effectLst/>
      </dsp:spPr>
      <dsp:style>
        <a:lnRef idx="1">
          <a:scrgbClr r="0" g="0" b="0"/>
        </a:lnRef>
        <a:fillRef idx="1">
          <a:scrgbClr r="0" g="0" b="0"/>
        </a:fillRef>
        <a:effectRef idx="0">
          <a:scrgbClr r="0" g="0" b="0"/>
        </a:effectRef>
        <a:fontRef idx="minor"/>
      </dsp:style>
    </dsp:sp>
    <dsp:sp modelId="{0780F5F1-C289-4913-A2E7-44CAACF926CB}">
      <dsp:nvSpPr>
        <dsp:cNvPr id="0" name=""/>
        <dsp:cNvSpPr/>
      </dsp:nvSpPr>
      <dsp:spPr>
        <a:xfrm>
          <a:off x="1578701" y="939007"/>
          <a:ext cx="2044776" cy="1844619"/>
        </a:xfrm>
        <a:prstGeom prst="hexagon">
          <a:avLst>
            <a:gd name="adj" fmla="val 25000"/>
            <a:gd name="vf" fmla="val 115470"/>
          </a:avLst>
        </a:prstGeom>
        <a:solidFill>
          <a:schemeClr val="accent2">
            <a:hueOff val="26025"/>
            <a:satOff val="-17917"/>
            <a:lumOff val="-4575"/>
            <a:alphaOff val="0"/>
          </a:schemeClr>
        </a:solidFill>
        <a:ln w="10000" cap="flat" cmpd="sng" algn="ctr">
          <a:solidFill>
            <a:schemeClr val="accent2">
              <a:hueOff val="26025"/>
              <a:satOff val="-17917"/>
              <a:lumOff val="-4575"/>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s-ES" sz="1000" i="0" kern="1200" dirty="0">
              <a:solidFill>
                <a:schemeClr val="bg1"/>
              </a:solidFill>
              <a:latin typeface="Arial" panose="020B0604020202020204" pitchFamily="34" charset="0"/>
              <a:cs typeface="Arial" panose="020B0604020202020204" pitchFamily="34" charset="0"/>
            </a:rPr>
            <a:t>Como eje central de esta estructura se encuentra la presidencia, y como sujetos colaterales se encuentra, el consejo de planificación, las comisiones permanentes y comisiones especiales además del personal administrativo y de apoyo</a:t>
          </a:r>
          <a:endParaRPr lang="es-EC" sz="1000" i="0" kern="1200" dirty="0">
            <a:solidFill>
              <a:schemeClr val="bg1"/>
            </a:solidFill>
            <a:latin typeface="Arial" panose="020B0604020202020204" pitchFamily="34" charset="0"/>
            <a:cs typeface="Arial" panose="020B0604020202020204" pitchFamily="34" charset="0"/>
          </a:endParaRPr>
        </a:p>
      </dsp:txBody>
      <dsp:txXfrm>
        <a:off x="1902817" y="1231396"/>
        <a:ext cx="1396544" cy="1259841"/>
      </dsp:txXfrm>
    </dsp:sp>
    <dsp:sp modelId="{239C75D5-20C7-426E-8049-7C4E0B066A16}">
      <dsp:nvSpPr>
        <dsp:cNvPr id="0" name=""/>
        <dsp:cNvSpPr/>
      </dsp:nvSpPr>
      <dsp:spPr>
        <a:xfrm>
          <a:off x="2949374" y="1067804"/>
          <a:ext cx="225110" cy="194115"/>
        </a:xfrm>
        <a:prstGeom prst="hexagon">
          <a:avLst>
            <a:gd name="adj" fmla="val 25000"/>
            <a:gd name="vf" fmla="val 115470"/>
          </a:avLst>
        </a:prstGeom>
        <a:solidFill>
          <a:schemeClr val="lt1">
            <a:hueOff val="0"/>
            <a:satOff val="0"/>
            <a:lumOff val="0"/>
            <a:alphaOff val="0"/>
          </a:schemeClr>
        </a:solidFill>
        <a:ln w="10000" cap="flat" cmpd="sng" algn="ctr">
          <a:solidFill>
            <a:schemeClr val="accent2">
              <a:hueOff val="22307"/>
              <a:satOff val="-15358"/>
              <a:lumOff val="-3922"/>
              <a:alphaOff val="0"/>
            </a:schemeClr>
          </a:solidFill>
          <a:prstDash val="solid"/>
        </a:ln>
        <a:effectLst/>
      </dsp:spPr>
      <dsp:style>
        <a:lnRef idx="1">
          <a:scrgbClr r="0" g="0" b="0"/>
        </a:lnRef>
        <a:fillRef idx="1">
          <a:scrgbClr r="0" g="0" b="0"/>
        </a:fillRef>
        <a:effectRef idx="0">
          <a:scrgbClr r="0" g="0" b="0"/>
        </a:effectRef>
        <a:fontRef idx="minor"/>
      </dsp:style>
    </dsp:sp>
    <dsp:sp modelId="{8FB2A7D6-68AE-42F1-BFB6-1737224286F6}">
      <dsp:nvSpPr>
        <dsp:cNvPr id="0" name=""/>
        <dsp:cNvSpPr/>
      </dsp:nvSpPr>
      <dsp:spPr>
        <a:xfrm>
          <a:off x="3272174" y="121272"/>
          <a:ext cx="1928306" cy="1655228"/>
        </a:xfrm>
        <a:prstGeom prst="hexagon">
          <a:avLst>
            <a:gd name="adj" fmla="val 25000"/>
            <a:gd name="vf" fmla="val 11547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10000" cap="flat" cmpd="sng" algn="ctr">
          <a:solidFill>
            <a:schemeClr val="accent2">
              <a:hueOff val="26025"/>
              <a:satOff val="-17917"/>
              <a:lumOff val="-4575"/>
              <a:alphaOff val="0"/>
            </a:schemeClr>
          </a:solidFill>
          <a:prstDash val="solid"/>
        </a:ln>
        <a:effectLst/>
      </dsp:spPr>
      <dsp:style>
        <a:lnRef idx="1">
          <a:scrgbClr r="0" g="0" b="0"/>
        </a:lnRef>
        <a:fillRef idx="1">
          <a:scrgbClr r="0" g="0" b="0"/>
        </a:fillRef>
        <a:effectRef idx="0">
          <a:scrgbClr r="0" g="0" b="0"/>
        </a:effectRef>
        <a:fontRef idx="minor"/>
      </dsp:style>
    </dsp:sp>
    <dsp:sp modelId="{2809FC10-DCC3-40F0-A0E9-69A70F934C08}">
      <dsp:nvSpPr>
        <dsp:cNvPr id="0" name=""/>
        <dsp:cNvSpPr/>
      </dsp:nvSpPr>
      <dsp:spPr>
        <a:xfrm>
          <a:off x="3316347" y="854889"/>
          <a:ext cx="225110" cy="194115"/>
        </a:xfrm>
        <a:prstGeom prst="hexagon">
          <a:avLst>
            <a:gd name="adj" fmla="val 25000"/>
            <a:gd name="vf" fmla="val 115470"/>
          </a:avLst>
        </a:prstGeom>
        <a:solidFill>
          <a:schemeClr val="lt1">
            <a:hueOff val="0"/>
            <a:satOff val="0"/>
            <a:lumOff val="0"/>
            <a:alphaOff val="0"/>
          </a:schemeClr>
        </a:solidFill>
        <a:ln w="10000" cap="flat" cmpd="sng" algn="ctr">
          <a:solidFill>
            <a:schemeClr val="accent2">
              <a:hueOff val="27884"/>
              <a:satOff val="-19197"/>
              <a:lumOff val="-4902"/>
              <a:alphaOff val="0"/>
            </a:schemeClr>
          </a:solidFill>
          <a:prstDash val="solid"/>
        </a:ln>
        <a:effectLst/>
      </dsp:spPr>
      <dsp:style>
        <a:lnRef idx="1">
          <a:scrgbClr r="0" g="0" b="0"/>
        </a:lnRef>
        <a:fillRef idx="1">
          <a:scrgbClr r="0" g="0" b="0"/>
        </a:fillRef>
        <a:effectRef idx="0">
          <a:scrgbClr r="0" g="0" b="0"/>
        </a:effectRef>
        <a:fontRef idx="minor"/>
      </dsp:style>
    </dsp:sp>
    <dsp:sp modelId="{05AFA450-0A5E-4F68-8203-0D2E4EE84287}">
      <dsp:nvSpPr>
        <dsp:cNvPr id="0" name=""/>
        <dsp:cNvSpPr/>
      </dsp:nvSpPr>
      <dsp:spPr>
        <a:xfrm>
          <a:off x="4915907" y="1031079"/>
          <a:ext cx="1928306" cy="1655228"/>
        </a:xfrm>
        <a:prstGeom prst="hexagon">
          <a:avLst>
            <a:gd name="adj" fmla="val 25000"/>
            <a:gd name="vf" fmla="val 115470"/>
          </a:avLst>
        </a:prstGeom>
        <a:solidFill>
          <a:schemeClr val="accent2">
            <a:hueOff val="39038"/>
            <a:satOff val="-26876"/>
            <a:lumOff val="-6863"/>
            <a:alphaOff val="0"/>
          </a:schemeClr>
        </a:solidFill>
        <a:ln w="10000" cap="flat" cmpd="sng" algn="ctr">
          <a:solidFill>
            <a:schemeClr val="accent2">
              <a:hueOff val="39038"/>
              <a:satOff val="-26876"/>
              <a:lumOff val="-6863"/>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0" tIns="12700" rIns="0" bIns="12700" numCol="1" spcCol="1270" anchor="ctr" anchorCtr="0">
          <a:noAutofit/>
        </a:bodyPr>
        <a:lstStyle/>
        <a:p>
          <a:pPr marL="0" lvl="0" indent="0" algn="ctr" defTabSz="444500">
            <a:lnSpc>
              <a:spcPct val="100000"/>
            </a:lnSpc>
            <a:spcBef>
              <a:spcPct val="0"/>
            </a:spcBef>
            <a:spcAft>
              <a:spcPct val="35000"/>
            </a:spcAft>
            <a:buNone/>
          </a:pPr>
          <a:r>
            <a:rPr lang="es-ES" sz="1000" kern="1200" dirty="0">
              <a:solidFill>
                <a:schemeClr val="bg1"/>
              </a:solidFill>
              <a:latin typeface="Arial" panose="020B0604020202020204" pitchFamily="34" charset="0"/>
              <a:cs typeface="Arial" panose="020B0604020202020204" pitchFamily="34" charset="0"/>
            </a:rPr>
            <a:t>Cuy asado</a:t>
          </a:r>
        </a:p>
        <a:p>
          <a:pPr marL="0" lvl="0" indent="0" algn="ctr" defTabSz="444500">
            <a:lnSpc>
              <a:spcPct val="100000"/>
            </a:lnSpc>
            <a:spcBef>
              <a:spcPct val="0"/>
            </a:spcBef>
            <a:spcAft>
              <a:spcPct val="35000"/>
            </a:spcAft>
            <a:buNone/>
          </a:pPr>
          <a:r>
            <a:rPr lang="es-EC" sz="1000" kern="1200" dirty="0">
              <a:solidFill>
                <a:schemeClr val="bg1"/>
              </a:solidFill>
              <a:latin typeface="Arial" panose="020B0604020202020204" pitchFamily="34" charset="0"/>
              <a:cs typeface="Arial" panose="020B0604020202020204" pitchFamily="34" charset="0"/>
            </a:rPr>
            <a:t>Gallina criolla</a:t>
          </a:r>
        </a:p>
        <a:p>
          <a:pPr marL="0" lvl="0" indent="0" algn="ctr" defTabSz="444500">
            <a:lnSpc>
              <a:spcPct val="100000"/>
            </a:lnSpc>
            <a:spcBef>
              <a:spcPct val="0"/>
            </a:spcBef>
            <a:spcAft>
              <a:spcPct val="35000"/>
            </a:spcAft>
            <a:buNone/>
          </a:pPr>
          <a:r>
            <a:rPr lang="es-EC" sz="1000" kern="1200" dirty="0">
              <a:solidFill>
                <a:schemeClr val="bg1"/>
              </a:solidFill>
              <a:latin typeface="Arial" panose="020B0604020202020204" pitchFamily="34" charset="0"/>
              <a:cs typeface="Arial" panose="020B0604020202020204" pitchFamily="34" charset="0"/>
            </a:rPr>
            <a:t>Miel con higos</a:t>
          </a:r>
        </a:p>
        <a:p>
          <a:pPr marL="0" lvl="0" indent="0" algn="ctr" defTabSz="444500">
            <a:lnSpc>
              <a:spcPct val="100000"/>
            </a:lnSpc>
            <a:spcBef>
              <a:spcPct val="0"/>
            </a:spcBef>
            <a:spcAft>
              <a:spcPct val="35000"/>
            </a:spcAft>
            <a:buNone/>
          </a:pPr>
          <a:r>
            <a:rPr lang="es-EC" sz="1000" kern="1200" dirty="0">
              <a:solidFill>
                <a:schemeClr val="bg1"/>
              </a:solidFill>
              <a:latin typeface="Arial" panose="020B0604020202020204" pitchFamily="34" charset="0"/>
              <a:cs typeface="Arial" panose="020B0604020202020204" pitchFamily="34" charset="0"/>
            </a:rPr>
            <a:t>Tamales </a:t>
          </a:r>
        </a:p>
        <a:p>
          <a:pPr marL="0" lvl="0" indent="0" algn="ctr" defTabSz="444500">
            <a:lnSpc>
              <a:spcPct val="100000"/>
            </a:lnSpc>
            <a:spcBef>
              <a:spcPct val="0"/>
            </a:spcBef>
            <a:spcAft>
              <a:spcPct val="35000"/>
            </a:spcAft>
            <a:buNone/>
          </a:pPr>
          <a:r>
            <a:rPr lang="es-EC" sz="1000" kern="1200" dirty="0">
              <a:solidFill>
                <a:schemeClr val="bg1"/>
              </a:solidFill>
              <a:latin typeface="Arial" panose="020B0604020202020204" pitchFamily="34" charset="0"/>
              <a:cs typeface="Arial" panose="020B0604020202020204" pitchFamily="34" charset="0"/>
            </a:rPr>
            <a:t>Horchata </a:t>
          </a:r>
        </a:p>
      </dsp:txBody>
      <dsp:txXfrm>
        <a:off x="5214535" y="1287417"/>
        <a:ext cx="1331050" cy="1142552"/>
      </dsp:txXfrm>
    </dsp:sp>
    <dsp:sp modelId="{D3D41FF6-24E5-4433-9B51-CC957BB70FA5}">
      <dsp:nvSpPr>
        <dsp:cNvPr id="0" name=""/>
        <dsp:cNvSpPr/>
      </dsp:nvSpPr>
      <dsp:spPr>
        <a:xfrm>
          <a:off x="6574080" y="1761636"/>
          <a:ext cx="225110" cy="194115"/>
        </a:xfrm>
        <a:prstGeom prst="hexagon">
          <a:avLst>
            <a:gd name="adj" fmla="val 25000"/>
            <a:gd name="vf" fmla="val 115470"/>
          </a:avLst>
        </a:prstGeom>
        <a:solidFill>
          <a:schemeClr val="lt1">
            <a:hueOff val="0"/>
            <a:satOff val="0"/>
            <a:lumOff val="0"/>
            <a:alphaOff val="0"/>
          </a:schemeClr>
        </a:solidFill>
        <a:ln w="10000" cap="flat" cmpd="sng" algn="ctr">
          <a:solidFill>
            <a:schemeClr val="accent2">
              <a:hueOff val="33461"/>
              <a:satOff val="-23037"/>
              <a:lumOff val="-5883"/>
              <a:alphaOff val="0"/>
            </a:schemeClr>
          </a:solidFill>
          <a:prstDash val="solid"/>
        </a:ln>
        <a:effectLst/>
      </dsp:spPr>
      <dsp:style>
        <a:lnRef idx="1">
          <a:scrgbClr r="0" g="0" b="0"/>
        </a:lnRef>
        <a:fillRef idx="1">
          <a:scrgbClr r="0" g="0" b="0"/>
        </a:fillRef>
        <a:effectRef idx="0">
          <a:scrgbClr r="0" g="0" b="0"/>
        </a:effectRef>
        <a:fontRef idx="minor"/>
      </dsp:style>
    </dsp:sp>
    <dsp:sp modelId="{47C440BC-0F74-47EC-B3C4-0FF2B9D4CF6E}">
      <dsp:nvSpPr>
        <dsp:cNvPr id="0" name=""/>
        <dsp:cNvSpPr/>
      </dsp:nvSpPr>
      <dsp:spPr>
        <a:xfrm>
          <a:off x="6566435" y="1940887"/>
          <a:ext cx="1928306" cy="1655228"/>
        </a:xfrm>
        <a:prstGeom prst="hexagon">
          <a:avLst>
            <a:gd name="adj" fmla="val 25000"/>
            <a:gd name="vf" fmla="val 11547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a:ln w="10000" cap="flat" cmpd="sng" algn="ctr">
          <a:solidFill>
            <a:schemeClr val="accent2">
              <a:hueOff val="39038"/>
              <a:satOff val="-26876"/>
              <a:lumOff val="-6863"/>
              <a:alphaOff val="0"/>
            </a:schemeClr>
          </a:solidFill>
          <a:prstDash val="solid"/>
        </a:ln>
        <a:effectLst/>
      </dsp:spPr>
      <dsp:style>
        <a:lnRef idx="1">
          <a:scrgbClr r="0" g="0" b="0"/>
        </a:lnRef>
        <a:fillRef idx="1">
          <a:scrgbClr r="0" g="0" b="0"/>
        </a:fillRef>
        <a:effectRef idx="0">
          <a:scrgbClr r="0" g="0" b="0"/>
        </a:effectRef>
        <a:fontRef idx="minor"/>
      </dsp:style>
    </dsp:sp>
    <dsp:sp modelId="{8F195D0F-A743-43CD-87E3-BCD701511EE5}">
      <dsp:nvSpPr>
        <dsp:cNvPr id="0" name=""/>
        <dsp:cNvSpPr/>
      </dsp:nvSpPr>
      <dsp:spPr>
        <a:xfrm>
          <a:off x="6955494" y="1970179"/>
          <a:ext cx="225110" cy="194115"/>
        </a:xfrm>
        <a:prstGeom prst="hexagon">
          <a:avLst>
            <a:gd name="adj" fmla="val 25000"/>
            <a:gd name="vf" fmla="val 115470"/>
          </a:avLst>
        </a:prstGeom>
        <a:solidFill>
          <a:schemeClr val="lt1">
            <a:hueOff val="0"/>
            <a:satOff val="0"/>
            <a:lumOff val="0"/>
            <a:alphaOff val="0"/>
          </a:schemeClr>
        </a:solidFill>
        <a:ln w="10000" cap="flat" cmpd="sng" algn="ctr">
          <a:solidFill>
            <a:schemeClr val="accent2">
              <a:hueOff val="39038"/>
              <a:satOff val="-26876"/>
              <a:lumOff val="-686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E6D99-EEC7-4A29-A920-300C69F8C09A}">
      <dsp:nvSpPr>
        <dsp:cNvPr id="0" name=""/>
        <dsp:cNvSpPr/>
      </dsp:nvSpPr>
      <dsp:spPr>
        <a:xfrm>
          <a:off x="0" y="1751268"/>
          <a:ext cx="4055788" cy="114902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latin typeface="Titillium Web" panose="020B0604020202020204" charset="0"/>
            </a:rPr>
            <a:t>Nivel de Educación</a:t>
          </a:r>
        </a:p>
      </dsp:txBody>
      <dsp:txXfrm>
        <a:off x="0" y="1751268"/>
        <a:ext cx="4055788" cy="620471"/>
      </dsp:txXfrm>
    </dsp:sp>
    <dsp:sp modelId="{C86979F1-34DF-43F8-986E-A6743C233084}">
      <dsp:nvSpPr>
        <dsp:cNvPr id="0" name=""/>
        <dsp:cNvSpPr/>
      </dsp:nvSpPr>
      <dsp:spPr>
        <a:xfrm>
          <a:off x="0" y="2348759"/>
          <a:ext cx="2027893" cy="52854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a:latin typeface="Titillium Web" panose="020B0604020202020204" charset="0"/>
            </a:rPr>
            <a:t>62% Primaria</a:t>
          </a:r>
          <a:endParaRPr lang="es-EC" sz="1600" kern="1200" dirty="0">
            <a:latin typeface="Titillium Web" panose="020B0604020202020204" charset="0"/>
          </a:endParaRPr>
        </a:p>
      </dsp:txBody>
      <dsp:txXfrm>
        <a:off x="0" y="2348759"/>
        <a:ext cx="2027893" cy="528549"/>
      </dsp:txXfrm>
    </dsp:sp>
    <dsp:sp modelId="{5F03051B-1555-45F4-A677-3D6D37E13700}">
      <dsp:nvSpPr>
        <dsp:cNvPr id="0" name=""/>
        <dsp:cNvSpPr/>
      </dsp:nvSpPr>
      <dsp:spPr>
        <a:xfrm>
          <a:off x="2027894" y="2348759"/>
          <a:ext cx="2027893" cy="528549"/>
        </a:xfrm>
        <a:prstGeom prst="rect">
          <a:avLst/>
        </a:prstGeom>
        <a:solidFill>
          <a:schemeClr val="accent2">
            <a:tint val="40000"/>
            <a:alpha val="90000"/>
            <a:hueOff val="82399"/>
            <a:satOff val="-7939"/>
            <a:lumOff val="-837"/>
            <a:alphaOff val="0"/>
          </a:schemeClr>
        </a:solidFill>
        <a:ln w="19050" cap="flat" cmpd="sng" algn="ctr">
          <a:solidFill>
            <a:schemeClr val="accent2">
              <a:tint val="40000"/>
              <a:alpha val="90000"/>
              <a:hueOff val="82399"/>
              <a:satOff val="-7939"/>
              <a:lumOff val="-8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a:latin typeface="Titillium Web" panose="020B0604020202020204" charset="0"/>
            </a:rPr>
            <a:t>34% Secundario</a:t>
          </a:r>
          <a:endParaRPr lang="es-EC" sz="1600" kern="1200" dirty="0">
            <a:latin typeface="Titillium Web" panose="020B0604020202020204" charset="0"/>
          </a:endParaRPr>
        </a:p>
      </dsp:txBody>
      <dsp:txXfrm>
        <a:off x="2027894" y="2348759"/>
        <a:ext cx="2027893" cy="528549"/>
      </dsp:txXfrm>
    </dsp:sp>
    <dsp:sp modelId="{DB42E909-315A-466E-88D2-A675DED8AD56}">
      <dsp:nvSpPr>
        <dsp:cNvPr id="0" name=""/>
        <dsp:cNvSpPr/>
      </dsp:nvSpPr>
      <dsp:spPr>
        <a:xfrm rot="10800000">
          <a:off x="0" y="0"/>
          <a:ext cx="4055788" cy="1767195"/>
        </a:xfrm>
        <a:prstGeom prst="upArrowCallout">
          <a:avLst/>
        </a:prstGeom>
        <a:solidFill>
          <a:schemeClr val="accent2">
            <a:hueOff val="39038"/>
            <a:satOff val="-26876"/>
            <a:lumOff val="-686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latin typeface="Titillium Web" panose="020B0604020202020204" charset="0"/>
            </a:rPr>
            <a:t>Género – Edad (18-65)</a:t>
          </a:r>
        </a:p>
      </dsp:txBody>
      <dsp:txXfrm rot="-10800000">
        <a:off x="0" y="0"/>
        <a:ext cx="4055788" cy="620285"/>
      </dsp:txXfrm>
    </dsp:sp>
    <dsp:sp modelId="{9458FFE9-E114-4150-BBD5-DE2466AD8D04}">
      <dsp:nvSpPr>
        <dsp:cNvPr id="0" name=""/>
        <dsp:cNvSpPr/>
      </dsp:nvSpPr>
      <dsp:spPr>
        <a:xfrm>
          <a:off x="0" y="621593"/>
          <a:ext cx="2027893" cy="528391"/>
        </a:xfrm>
        <a:prstGeom prst="rect">
          <a:avLst/>
        </a:prstGeom>
        <a:solidFill>
          <a:schemeClr val="accent2">
            <a:tint val="40000"/>
            <a:alpha val="90000"/>
            <a:hueOff val="164799"/>
            <a:satOff val="-15877"/>
            <a:lumOff val="-1674"/>
            <a:alphaOff val="0"/>
          </a:schemeClr>
        </a:solidFill>
        <a:ln w="19050" cap="flat" cmpd="sng" algn="ctr">
          <a:solidFill>
            <a:schemeClr val="accent2">
              <a:tint val="40000"/>
              <a:alpha val="90000"/>
              <a:hueOff val="164799"/>
              <a:satOff val="-15877"/>
              <a:lumOff val="-1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a:latin typeface="Titillium Web" panose="020B0604020202020204" charset="0"/>
            </a:rPr>
            <a:t>48% Masculino</a:t>
          </a:r>
          <a:endParaRPr lang="es-EC" sz="1600" kern="1200" dirty="0">
            <a:latin typeface="Titillium Web" panose="020B0604020202020204" charset="0"/>
          </a:endParaRPr>
        </a:p>
      </dsp:txBody>
      <dsp:txXfrm>
        <a:off x="0" y="621593"/>
        <a:ext cx="2027893" cy="528391"/>
      </dsp:txXfrm>
    </dsp:sp>
    <dsp:sp modelId="{3AD279EE-A0A9-426C-909D-FBA58AC2995D}">
      <dsp:nvSpPr>
        <dsp:cNvPr id="0" name=""/>
        <dsp:cNvSpPr/>
      </dsp:nvSpPr>
      <dsp:spPr>
        <a:xfrm>
          <a:off x="2027894" y="621593"/>
          <a:ext cx="2027893" cy="528391"/>
        </a:xfrm>
        <a:prstGeom prst="rect">
          <a:avLst/>
        </a:prstGeom>
        <a:solidFill>
          <a:schemeClr val="accent2">
            <a:tint val="40000"/>
            <a:alpha val="90000"/>
            <a:hueOff val="247198"/>
            <a:satOff val="-23816"/>
            <a:lumOff val="-2511"/>
            <a:alphaOff val="0"/>
          </a:schemeClr>
        </a:solidFill>
        <a:ln w="19050"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a:latin typeface="Titillium Web" panose="020B0604020202020204" charset="0"/>
            </a:rPr>
            <a:t>52% Femenino </a:t>
          </a:r>
          <a:endParaRPr lang="es-EC" sz="1600" kern="1200" dirty="0">
            <a:latin typeface="Titillium Web" panose="020B0604020202020204" charset="0"/>
          </a:endParaRPr>
        </a:p>
      </dsp:txBody>
      <dsp:txXfrm>
        <a:off x="2027894" y="621593"/>
        <a:ext cx="2027893" cy="5283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DE8DC-B415-432D-B691-C990F8DE49D6}">
      <dsp:nvSpPr>
        <dsp:cNvPr id="0" name=""/>
        <dsp:cNvSpPr/>
      </dsp:nvSpPr>
      <dsp:spPr>
        <a:xfrm>
          <a:off x="-5187352" y="-794584"/>
          <a:ext cx="6177453" cy="6177453"/>
        </a:xfrm>
        <a:prstGeom prst="blockArc">
          <a:avLst>
            <a:gd name="adj1" fmla="val 18900000"/>
            <a:gd name="adj2" fmla="val 2700000"/>
            <a:gd name="adj3" fmla="val 350"/>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20739-B0C3-427D-BAB2-04105B5573D5}">
      <dsp:nvSpPr>
        <dsp:cNvPr id="0" name=""/>
        <dsp:cNvSpPr/>
      </dsp:nvSpPr>
      <dsp:spPr>
        <a:xfrm>
          <a:off x="636853" y="458828"/>
          <a:ext cx="7529427" cy="917656"/>
        </a:xfrm>
        <a:prstGeom prst="rect">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8390" tIns="55880" rIns="55880" bIns="55880" numCol="1" spcCol="1270" anchor="ctr" anchorCtr="0">
          <a:noAutofit/>
        </a:bodyPr>
        <a:lstStyle/>
        <a:p>
          <a:pPr marL="0" lvl="0" indent="0" algn="l" defTabSz="977900">
            <a:lnSpc>
              <a:spcPct val="90000"/>
            </a:lnSpc>
            <a:spcBef>
              <a:spcPct val="0"/>
            </a:spcBef>
            <a:spcAft>
              <a:spcPct val="35000"/>
            </a:spcAft>
            <a:buNone/>
          </a:pPr>
          <a:r>
            <a:rPr lang="es-ES" sz="2200" kern="1200" dirty="0"/>
            <a:t>La declaración a Catacocha como Patrimonio Cultural de la Nación es un factor que permite el desarrollo turístico.</a:t>
          </a:r>
        </a:p>
      </dsp:txBody>
      <dsp:txXfrm>
        <a:off x="636853" y="458828"/>
        <a:ext cx="7529427" cy="917656"/>
      </dsp:txXfrm>
    </dsp:sp>
    <dsp:sp modelId="{17BC6DF3-D184-42DC-8507-C4824429816E}">
      <dsp:nvSpPr>
        <dsp:cNvPr id="0" name=""/>
        <dsp:cNvSpPr/>
      </dsp:nvSpPr>
      <dsp:spPr>
        <a:xfrm>
          <a:off x="63318" y="344121"/>
          <a:ext cx="1147071" cy="1147071"/>
        </a:xfrm>
        <a:prstGeom prst="ellipse">
          <a:avLst/>
        </a:prstGeom>
        <a:solidFill>
          <a:schemeClr val="lt1">
            <a:hueOff val="0"/>
            <a:satOff val="0"/>
            <a:lumOff val="0"/>
            <a:alphaOff val="0"/>
          </a:schemeClr>
        </a:solidFill>
        <a:ln w="10000" cap="flat"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5D606CEC-8FD2-4A0D-9880-286BE0A8A1F4}">
      <dsp:nvSpPr>
        <dsp:cNvPr id="0" name=""/>
        <dsp:cNvSpPr/>
      </dsp:nvSpPr>
      <dsp:spPr>
        <a:xfrm>
          <a:off x="970422" y="1835313"/>
          <a:ext cx="7195859" cy="917656"/>
        </a:xfrm>
        <a:prstGeom prst="rect">
          <a:avLst/>
        </a:prstGeom>
        <a:gradFill rotWithShape="0">
          <a:gsLst>
            <a:gs pos="0">
              <a:schemeClr val="accent3">
                <a:hueOff val="599003"/>
                <a:satOff val="-3627"/>
                <a:lumOff val="4314"/>
                <a:alphaOff val="0"/>
              </a:schemeClr>
            </a:gs>
            <a:gs pos="90000">
              <a:schemeClr val="accent3">
                <a:hueOff val="599003"/>
                <a:satOff val="-3627"/>
                <a:lumOff val="4314"/>
                <a:alphaOff val="0"/>
                <a:shade val="100000"/>
                <a:satMod val="105000"/>
              </a:schemeClr>
            </a:gs>
            <a:gs pos="100000">
              <a:schemeClr val="accent3">
                <a:hueOff val="599003"/>
                <a:satOff val="-3627"/>
                <a:lumOff val="4314"/>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599003"/>
              <a:satOff val="-3627"/>
              <a:lumOff val="4314"/>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8390" tIns="55880" rIns="55880" bIns="55880" numCol="1" spcCol="1270" anchor="ctr" anchorCtr="0">
          <a:noAutofit/>
        </a:bodyPr>
        <a:lstStyle/>
        <a:p>
          <a:pPr marL="0" lvl="0" indent="0" algn="l" defTabSz="977900">
            <a:lnSpc>
              <a:spcPct val="90000"/>
            </a:lnSpc>
            <a:spcBef>
              <a:spcPct val="0"/>
            </a:spcBef>
            <a:spcAft>
              <a:spcPct val="35000"/>
            </a:spcAft>
            <a:buNone/>
          </a:pPr>
          <a:r>
            <a:rPr lang="es-ES" sz="2200" kern="1200" dirty="0"/>
            <a:t>La implementación de turismo cultural generaría un desarrollo económico </a:t>
          </a:r>
        </a:p>
      </dsp:txBody>
      <dsp:txXfrm>
        <a:off x="970422" y="1835313"/>
        <a:ext cx="7195859" cy="917656"/>
      </dsp:txXfrm>
    </dsp:sp>
    <dsp:sp modelId="{1E1130B3-7537-46D7-97C3-2A9A9291EDFB}">
      <dsp:nvSpPr>
        <dsp:cNvPr id="0" name=""/>
        <dsp:cNvSpPr/>
      </dsp:nvSpPr>
      <dsp:spPr>
        <a:xfrm>
          <a:off x="396886" y="1720606"/>
          <a:ext cx="1147071" cy="1147071"/>
        </a:xfrm>
        <a:prstGeom prst="ellipse">
          <a:avLst/>
        </a:prstGeom>
        <a:solidFill>
          <a:schemeClr val="lt1">
            <a:hueOff val="0"/>
            <a:satOff val="0"/>
            <a:lumOff val="0"/>
            <a:alphaOff val="0"/>
          </a:schemeClr>
        </a:solidFill>
        <a:ln w="10000" cap="flat" cmpd="sng" algn="ctr">
          <a:solidFill>
            <a:schemeClr val="accent3">
              <a:hueOff val="599003"/>
              <a:satOff val="-3627"/>
              <a:lumOff val="4314"/>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DD3D74E5-5132-444B-983F-E57ACFA4C4DC}">
      <dsp:nvSpPr>
        <dsp:cNvPr id="0" name=""/>
        <dsp:cNvSpPr/>
      </dsp:nvSpPr>
      <dsp:spPr>
        <a:xfrm>
          <a:off x="636853" y="3211798"/>
          <a:ext cx="7529427" cy="917656"/>
        </a:xfrm>
        <a:prstGeom prst="rect">
          <a:avLst/>
        </a:prstGeom>
        <a:gradFill rotWithShape="0">
          <a:gsLst>
            <a:gs pos="0">
              <a:schemeClr val="accent3">
                <a:hueOff val="1198005"/>
                <a:satOff val="-7255"/>
                <a:lumOff val="8627"/>
                <a:alphaOff val="0"/>
              </a:schemeClr>
            </a:gs>
            <a:gs pos="90000">
              <a:schemeClr val="accent3">
                <a:hueOff val="1198005"/>
                <a:satOff val="-7255"/>
                <a:lumOff val="8627"/>
                <a:alphaOff val="0"/>
                <a:shade val="100000"/>
                <a:satMod val="105000"/>
              </a:schemeClr>
            </a:gs>
            <a:gs pos="100000">
              <a:schemeClr val="accent3">
                <a:hueOff val="1198005"/>
                <a:satOff val="-7255"/>
                <a:lumOff val="8627"/>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1198005"/>
              <a:satOff val="-7255"/>
              <a:lumOff val="8627"/>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8390" tIns="55880" rIns="55880" bIns="55880" numCol="1" spcCol="1270" anchor="ctr" anchorCtr="0">
          <a:noAutofit/>
        </a:bodyPr>
        <a:lstStyle/>
        <a:p>
          <a:pPr marL="0" lvl="0" indent="0" algn="l" defTabSz="977900">
            <a:lnSpc>
              <a:spcPct val="90000"/>
            </a:lnSpc>
            <a:spcBef>
              <a:spcPct val="0"/>
            </a:spcBef>
            <a:spcAft>
              <a:spcPct val="35000"/>
            </a:spcAft>
            <a:buNone/>
          </a:pPr>
          <a:r>
            <a:rPr lang="es-ES" sz="2200" kern="1200" dirty="0"/>
            <a:t>El beneficio más importante es la identidad</a:t>
          </a:r>
        </a:p>
      </dsp:txBody>
      <dsp:txXfrm>
        <a:off x="636853" y="3211798"/>
        <a:ext cx="7529427" cy="917656"/>
      </dsp:txXfrm>
    </dsp:sp>
    <dsp:sp modelId="{0D3403A9-DEB3-4C23-9A4A-979946C05F38}">
      <dsp:nvSpPr>
        <dsp:cNvPr id="0" name=""/>
        <dsp:cNvSpPr/>
      </dsp:nvSpPr>
      <dsp:spPr>
        <a:xfrm>
          <a:off x="63318" y="3097091"/>
          <a:ext cx="1147071" cy="1147071"/>
        </a:xfrm>
        <a:prstGeom prst="ellipse">
          <a:avLst/>
        </a:prstGeom>
        <a:solidFill>
          <a:schemeClr val="lt1">
            <a:hueOff val="0"/>
            <a:satOff val="0"/>
            <a:lumOff val="0"/>
            <a:alphaOff val="0"/>
          </a:schemeClr>
        </a:solidFill>
        <a:ln w="10000" cap="flat" cmpd="sng" algn="ctr">
          <a:solidFill>
            <a:schemeClr val="accent3">
              <a:hueOff val="1198005"/>
              <a:satOff val="-7255"/>
              <a:lumOff val="8627"/>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AF877-D3E0-458A-9E06-62083401759D}">
      <dsp:nvSpPr>
        <dsp:cNvPr id="0" name=""/>
        <dsp:cNvSpPr/>
      </dsp:nvSpPr>
      <dsp:spPr>
        <a:xfrm>
          <a:off x="-1830637" y="-285488"/>
          <a:ext cx="2199399" cy="2199399"/>
        </a:xfrm>
        <a:prstGeom prst="blockArc">
          <a:avLst>
            <a:gd name="adj1" fmla="val 18900000"/>
            <a:gd name="adj2" fmla="val 2700000"/>
            <a:gd name="adj3" fmla="val 982"/>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0DDE6-E0F8-47C4-BE88-67DFD899BF1B}">
      <dsp:nvSpPr>
        <dsp:cNvPr id="0" name=""/>
        <dsp:cNvSpPr/>
      </dsp:nvSpPr>
      <dsp:spPr>
        <a:xfrm>
          <a:off x="299344" y="232636"/>
          <a:ext cx="4057097" cy="4652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259"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dirty="0">
              <a:solidFill>
                <a:schemeClr val="tx1"/>
              </a:solidFill>
              <a:latin typeface="Arial" panose="020B0604020202020204" pitchFamily="34" charset="0"/>
              <a:cs typeface="Arial" panose="020B0604020202020204" pitchFamily="34" charset="0"/>
            </a:rPr>
            <a:t>PEA se dedica a la agricultura y ganadería</a:t>
          </a:r>
          <a:endParaRPr lang="es-EC" sz="1000" kern="1200" dirty="0">
            <a:solidFill>
              <a:schemeClr val="tx1"/>
            </a:solidFill>
            <a:latin typeface="Arial" panose="020B0604020202020204" pitchFamily="34" charset="0"/>
            <a:cs typeface="Arial" panose="020B0604020202020204" pitchFamily="34" charset="0"/>
          </a:endParaRPr>
        </a:p>
      </dsp:txBody>
      <dsp:txXfrm>
        <a:off x="299344" y="232636"/>
        <a:ext cx="4057097" cy="465207"/>
      </dsp:txXfrm>
    </dsp:sp>
    <dsp:sp modelId="{B3629153-6E0B-4886-9C9A-11E3C7905DD0}">
      <dsp:nvSpPr>
        <dsp:cNvPr id="0" name=""/>
        <dsp:cNvSpPr/>
      </dsp:nvSpPr>
      <dsp:spPr>
        <a:xfrm>
          <a:off x="8589" y="174485"/>
          <a:ext cx="581509" cy="58150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055B1-9962-473C-9AFD-B564A7F2FDE2}">
      <dsp:nvSpPr>
        <dsp:cNvPr id="0" name=""/>
        <dsp:cNvSpPr/>
      </dsp:nvSpPr>
      <dsp:spPr>
        <a:xfrm>
          <a:off x="299344" y="930578"/>
          <a:ext cx="4057097" cy="4652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259"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dirty="0">
              <a:solidFill>
                <a:schemeClr val="tx1"/>
              </a:solidFill>
              <a:latin typeface="Arial" panose="020B0604020202020204" pitchFamily="34" charset="0"/>
              <a:cs typeface="Arial" panose="020B0604020202020204" pitchFamily="34" charset="0"/>
            </a:rPr>
            <a:t>La declaración a </a:t>
          </a:r>
          <a:r>
            <a:rPr lang="es-ES" sz="1000" kern="1200" dirty="0" err="1">
              <a:solidFill>
                <a:schemeClr val="tx1"/>
              </a:solidFill>
              <a:latin typeface="Arial" panose="020B0604020202020204" pitchFamily="34" charset="0"/>
              <a:cs typeface="Arial" panose="020B0604020202020204" pitchFamily="34" charset="0"/>
            </a:rPr>
            <a:t>Chuquiribamba</a:t>
          </a:r>
          <a:r>
            <a:rPr lang="es-ES" sz="1000" kern="1200" dirty="0">
              <a:solidFill>
                <a:schemeClr val="tx1"/>
              </a:solidFill>
              <a:latin typeface="Arial" panose="020B0604020202020204" pitchFamily="34" charset="0"/>
              <a:cs typeface="Arial" panose="020B0604020202020204" pitchFamily="34" charset="0"/>
            </a:rPr>
            <a:t> como Patrimonio Cultural de la Nación es un factor que permite el desarrollo turístico y afluencia de turistas.</a:t>
          </a:r>
          <a:endParaRPr lang="es-EC" sz="1000" kern="1200" dirty="0">
            <a:solidFill>
              <a:schemeClr val="tx1"/>
            </a:solidFill>
            <a:latin typeface="Arial" panose="020B0604020202020204" pitchFamily="34" charset="0"/>
            <a:cs typeface="Arial" panose="020B0604020202020204" pitchFamily="34" charset="0"/>
          </a:endParaRPr>
        </a:p>
      </dsp:txBody>
      <dsp:txXfrm>
        <a:off x="299344" y="930578"/>
        <a:ext cx="4057097" cy="465207"/>
      </dsp:txXfrm>
    </dsp:sp>
    <dsp:sp modelId="{8FAF6C9A-5816-4E83-836C-07338BC07CE2}">
      <dsp:nvSpPr>
        <dsp:cNvPr id="0" name=""/>
        <dsp:cNvSpPr/>
      </dsp:nvSpPr>
      <dsp:spPr>
        <a:xfrm>
          <a:off x="8589" y="872427"/>
          <a:ext cx="581509" cy="58150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AF877-D3E0-458A-9E06-62083401759D}">
      <dsp:nvSpPr>
        <dsp:cNvPr id="0" name=""/>
        <dsp:cNvSpPr/>
      </dsp:nvSpPr>
      <dsp:spPr>
        <a:xfrm>
          <a:off x="-2590863" y="-402147"/>
          <a:ext cx="3110967" cy="3110967"/>
        </a:xfrm>
        <a:prstGeom prst="blockArc">
          <a:avLst>
            <a:gd name="adj1" fmla="val 18900000"/>
            <a:gd name="adj2" fmla="val 2700000"/>
            <a:gd name="adj3" fmla="val 694"/>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0DDE6-E0F8-47C4-BE88-67DFD899BF1B}">
      <dsp:nvSpPr>
        <dsp:cNvPr id="0" name=""/>
        <dsp:cNvSpPr/>
      </dsp:nvSpPr>
      <dsp:spPr>
        <a:xfrm>
          <a:off x="424023" y="340819"/>
          <a:ext cx="2980728" cy="65897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057" tIns="25400" rIns="25400" bIns="25400" numCol="1" spcCol="1270" anchor="ctr" anchorCtr="0">
          <a:noAutofit/>
        </a:bodyPr>
        <a:lstStyle/>
        <a:p>
          <a:pPr marL="0" lvl="0" indent="0" algn="l" defTabSz="444500">
            <a:lnSpc>
              <a:spcPct val="90000"/>
            </a:lnSpc>
            <a:spcBef>
              <a:spcPct val="0"/>
            </a:spcBef>
            <a:spcAft>
              <a:spcPct val="35000"/>
            </a:spcAft>
            <a:buNone/>
          </a:pPr>
          <a:r>
            <a:rPr lang="es-ES" sz="1000" b="0" kern="1200" dirty="0">
              <a:solidFill>
                <a:schemeClr val="tx1"/>
              </a:solidFill>
              <a:latin typeface="Arial" panose="020B0604020202020204" pitchFamily="34" charset="0"/>
              <a:cs typeface="Arial" panose="020B0604020202020204" pitchFamily="34" charset="0"/>
            </a:rPr>
            <a:t>Existe </a:t>
          </a:r>
          <a:r>
            <a:rPr lang="es-ES" sz="1000" b="1" kern="1200" dirty="0">
              <a:solidFill>
                <a:schemeClr val="tx1"/>
              </a:solidFill>
              <a:latin typeface="Arial" panose="020B0604020202020204" pitchFamily="34" charset="0"/>
              <a:cs typeface="Arial" panose="020B0604020202020204" pitchFamily="34" charset="0"/>
            </a:rPr>
            <a:t>ESCASO</a:t>
          </a:r>
          <a:r>
            <a:rPr lang="es-ES" sz="1000" b="0" kern="1200" dirty="0">
              <a:solidFill>
                <a:schemeClr val="tx1"/>
              </a:solidFill>
              <a:latin typeface="Arial" panose="020B0604020202020204" pitchFamily="34" charset="0"/>
              <a:cs typeface="Arial" panose="020B0604020202020204" pitchFamily="34" charset="0"/>
            </a:rPr>
            <a:t> </a:t>
          </a:r>
          <a:r>
            <a:rPr lang="es-ES" sz="1000" b="1" kern="1200" dirty="0">
              <a:solidFill>
                <a:schemeClr val="tx1"/>
              </a:solidFill>
              <a:latin typeface="Arial" panose="020B0604020202020204" pitchFamily="34" charset="0"/>
              <a:cs typeface="Arial" panose="020B0604020202020204" pitchFamily="34" charset="0"/>
            </a:rPr>
            <a:t>INTERÉS</a:t>
          </a:r>
          <a:r>
            <a:rPr lang="es-ES" sz="1000" b="0" kern="1200" dirty="0">
              <a:solidFill>
                <a:schemeClr val="tx1"/>
              </a:solidFill>
              <a:latin typeface="Arial" panose="020B0604020202020204" pitchFamily="34" charset="0"/>
              <a:cs typeface="Arial" panose="020B0604020202020204" pitchFamily="34" charset="0"/>
            </a:rPr>
            <a:t> por parte de la población</a:t>
          </a:r>
        </a:p>
      </dsp:txBody>
      <dsp:txXfrm>
        <a:off x="424023" y="340819"/>
        <a:ext cx="2980728" cy="658970"/>
      </dsp:txXfrm>
    </dsp:sp>
    <dsp:sp modelId="{B3629153-6E0B-4886-9C9A-11E3C7905DD0}">
      <dsp:nvSpPr>
        <dsp:cNvPr id="0" name=""/>
        <dsp:cNvSpPr/>
      </dsp:nvSpPr>
      <dsp:spPr>
        <a:xfrm>
          <a:off x="12167" y="247159"/>
          <a:ext cx="823712" cy="82371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055B1-9962-473C-9AFD-B564A7F2FDE2}">
      <dsp:nvSpPr>
        <dsp:cNvPr id="0" name=""/>
        <dsp:cNvSpPr/>
      </dsp:nvSpPr>
      <dsp:spPr>
        <a:xfrm>
          <a:off x="424023" y="1318170"/>
          <a:ext cx="2980728" cy="65897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057"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dirty="0">
              <a:solidFill>
                <a:schemeClr val="tx1"/>
              </a:solidFill>
              <a:latin typeface="Arial" panose="020B0604020202020204" pitchFamily="34" charset="0"/>
              <a:cs typeface="Arial" panose="020B0604020202020204" pitchFamily="34" charset="0"/>
            </a:rPr>
            <a:t>Por parte del GAD existe </a:t>
          </a:r>
          <a:r>
            <a:rPr lang="es-ES" sz="1000" b="1" kern="1200" dirty="0">
              <a:solidFill>
                <a:schemeClr val="tx1"/>
              </a:solidFill>
              <a:latin typeface="Arial" panose="020B0604020202020204" pitchFamily="34" charset="0"/>
              <a:cs typeface="Arial" panose="020B0604020202020204" pitchFamily="34" charset="0"/>
            </a:rPr>
            <a:t>POCO INTERÉS </a:t>
          </a:r>
          <a:r>
            <a:rPr lang="es-ES" sz="1000" kern="1200" dirty="0">
              <a:solidFill>
                <a:schemeClr val="tx1"/>
              </a:solidFill>
              <a:latin typeface="Arial" panose="020B0604020202020204" pitchFamily="34" charset="0"/>
              <a:cs typeface="Arial" panose="020B0604020202020204" pitchFamily="34" charset="0"/>
            </a:rPr>
            <a:t>  </a:t>
          </a:r>
          <a:endParaRPr lang="es-EC" sz="1000" kern="1200" dirty="0">
            <a:solidFill>
              <a:schemeClr val="tx1"/>
            </a:solidFill>
            <a:latin typeface="Arial" panose="020B0604020202020204" pitchFamily="34" charset="0"/>
            <a:cs typeface="Arial" panose="020B0604020202020204" pitchFamily="34" charset="0"/>
          </a:endParaRPr>
        </a:p>
      </dsp:txBody>
      <dsp:txXfrm>
        <a:off x="424023" y="1318170"/>
        <a:ext cx="2980728" cy="658970"/>
      </dsp:txXfrm>
    </dsp:sp>
    <dsp:sp modelId="{8FAF6C9A-5816-4E83-836C-07338BC07CE2}">
      <dsp:nvSpPr>
        <dsp:cNvPr id="0" name=""/>
        <dsp:cNvSpPr/>
      </dsp:nvSpPr>
      <dsp:spPr>
        <a:xfrm>
          <a:off x="12167" y="1235799"/>
          <a:ext cx="823712" cy="82371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a6f5b2c5f9_0_1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a6f5b2c5f9_0_1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a985cea79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a985cea79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a985cea798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a985cea798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a985cea798_0_23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a985cea798_0_23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ga985cea798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 name="Google Shape;1481;ga985cea798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82148" y="2902226"/>
            <a:ext cx="6575895" cy="1041124"/>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lvl="0" indent="0" algn="ctr" rtl="0">
              <a:spcBef>
                <a:spcPts val="0"/>
              </a:spcBef>
              <a:spcAft>
                <a:spcPts val="0"/>
              </a:spcAft>
              <a:buNone/>
            </a:pPr>
            <a:fld id="{00000000-1234-1234-1234-123412341234}" type="slidenum">
              <a:rPr lang="es-EC" smtClean="0"/>
              <a:t>‹Nº›</a:t>
            </a:fld>
            <a:endParaRPr lang="es-EC"/>
          </a:p>
        </p:txBody>
      </p:sp>
      <p:cxnSp>
        <p:nvCxnSpPr>
          <p:cNvPr id="8" name="Straight Connector 7"/>
          <p:cNvCxnSpPr/>
          <p:nvPr/>
        </p:nvCxnSpPr>
        <p:spPr>
          <a:xfrm>
            <a:off x="1483995" y="280035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7214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40919362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743075" cy="405765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7250" y="571500"/>
            <a:ext cx="5572125" cy="40576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27563583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gradFill>
          <a:gsLst>
            <a:gs pos="0">
              <a:schemeClr val="accent5"/>
            </a:gs>
            <a:gs pos="100000">
              <a:schemeClr val="accent6"/>
            </a:gs>
          </a:gsLst>
          <a:lin ang="0" scaled="0"/>
        </a:gra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855300" y="991175"/>
            <a:ext cx="46935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855300" y="1509926"/>
            <a:ext cx="4693500" cy="2642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413529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42"/>
        <p:cNvGrpSpPr/>
        <p:nvPr/>
      </p:nvGrpSpPr>
      <p:grpSpPr>
        <a:xfrm>
          <a:off x="0" y="0"/>
          <a:ext cx="0" cy="0"/>
          <a:chOff x="0" y="0"/>
          <a:chExt cx="0" cy="0"/>
        </a:xfrm>
      </p:grpSpPr>
      <p:sp>
        <p:nvSpPr>
          <p:cNvPr id="1044" name="Google Shape;1044;p2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1206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gradFill>
          <a:gsLst>
            <a:gs pos="0">
              <a:schemeClr val="accent6"/>
            </a:gs>
            <a:gs pos="100000">
              <a:srgbClr val="95F163"/>
            </a:gs>
          </a:gsLst>
          <a:lin ang="0" scaled="0"/>
        </a:grad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55300" y="991175"/>
            <a:ext cx="51726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855275"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6" name="Google Shape;26;p6"/>
          <p:cNvSpPr txBox="1">
            <a:spLocks noGrp="1"/>
          </p:cNvSpPr>
          <p:nvPr>
            <p:ph type="body" idx="2"/>
          </p:nvPr>
        </p:nvSpPr>
        <p:spPr>
          <a:xfrm>
            <a:off x="3610974"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7" name="Google Shape;27;p6"/>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1423224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29249794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9818" y="880181"/>
            <a:ext cx="7475220" cy="2194560"/>
          </a:xfrm>
        </p:spPr>
        <p:txBody>
          <a:bodyPr anchor="b">
            <a:noAutofit/>
          </a:bodyPr>
          <a:lstStyle>
            <a:lvl1pPr algn="ctr">
              <a:lnSpc>
                <a:spcPct val="85000"/>
              </a:lnSpc>
              <a:defRPr sz="54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82446" y="3115890"/>
            <a:ext cx="6576822" cy="1022855"/>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‹Nº›</a:t>
            </a:fld>
            <a:endParaRPr lang="es-EC"/>
          </a:p>
        </p:txBody>
      </p:sp>
      <p:cxnSp>
        <p:nvCxnSpPr>
          <p:cNvPr id="7" name="Straight Connector 6"/>
          <p:cNvCxnSpPr/>
          <p:nvPr/>
        </p:nvCxnSpPr>
        <p:spPr>
          <a:xfrm>
            <a:off x="1485900" y="3015306"/>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9246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40334970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0" y="1501133"/>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857250" y="204111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1880" y="1499274"/>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701880" y="203949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16008581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5329741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41549702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389119" y="822960"/>
            <a:ext cx="3909060" cy="34975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7250" y="2125980"/>
            <a:ext cx="2948940" cy="226314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32341321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059936" y="802385"/>
            <a:ext cx="4574286" cy="360045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7250" y="2125980"/>
            <a:ext cx="2948940" cy="216027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14657780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457200"/>
            <a:ext cx="7406640" cy="101727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1" y="1543050"/>
            <a:ext cx="7404653" cy="302895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7247" y="4667871"/>
            <a:ext cx="1746806" cy="273844"/>
          </a:xfrm>
          <a:prstGeom prst="rect">
            <a:avLst/>
          </a:prstGeom>
        </p:spPr>
        <p:txBody>
          <a:bodyPr vert="horz" lIns="91440" tIns="45720" rIns="91440" bIns="45720" rtlCol="0" anchor="ctr"/>
          <a:lstStyle>
            <a:lvl1pPr algn="l">
              <a:defRPr sz="900">
                <a:solidFill>
                  <a:schemeClr val="accent1"/>
                </a:solidFill>
              </a:defRPr>
            </a:lvl1p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3"/>
          </p:nvPr>
        </p:nvSpPr>
        <p:spPr>
          <a:xfrm>
            <a:off x="2961861" y="4667871"/>
            <a:ext cx="3538331" cy="273844"/>
          </a:xfrm>
          <a:prstGeom prst="rect">
            <a:avLst/>
          </a:prstGeom>
        </p:spPr>
        <p:txBody>
          <a:bodyPr vert="horz" lIns="91440" tIns="45720" rIns="91440" bIns="45720" rtlCol="0" anchor="ctr"/>
          <a:lstStyle>
            <a:lvl1pPr algn="ctr">
              <a:defRPr sz="9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4667871"/>
            <a:ext cx="1279663" cy="273844"/>
          </a:xfrm>
          <a:prstGeom prst="rect">
            <a:avLst/>
          </a:prstGeom>
        </p:spPr>
        <p:txBody>
          <a:bodyPr vert="horz" lIns="91440" tIns="45720" rIns="91440" bIns="45720" rtlCol="0" anchor="ctr"/>
          <a:lstStyle>
            <a:lvl1pPr algn="r">
              <a:defRPr sz="900">
                <a:solidFill>
                  <a:schemeClr val="accent1"/>
                </a:solidFill>
              </a:defRPr>
            </a:lvl1pPr>
          </a:lstStyle>
          <a:p>
            <a:pPr marL="0" lvl="0" indent="0" algn="ctr" rtl="0">
              <a:spcBef>
                <a:spcPts val="0"/>
              </a:spcBef>
              <a:spcAft>
                <a:spcPts val="0"/>
              </a:spcAft>
              <a:buNone/>
            </a:pPr>
            <a:fld id="{00000000-1234-1234-1234-123412341234}" type="slidenum">
              <a:rPr lang="es-EC" smtClean="0"/>
              <a:t>‹Nº›</a:t>
            </a:fld>
            <a:endParaRPr lang="es-EC"/>
          </a:p>
        </p:txBody>
      </p:sp>
    </p:spTree>
    <p:extLst>
      <p:ext uri="{BB962C8B-B14F-4D97-AF65-F5344CB8AC3E}">
        <p14:creationId xmlns:p14="http://schemas.microsoft.com/office/powerpoint/2010/main" val="115846539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6.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chart" Target="../charts/chart2.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chart" Target="../charts/chart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C12DBC4-84CA-4CB0-B465-974EC7522675}"/>
              </a:ext>
            </a:extLst>
          </p:cNvPr>
          <p:cNvSpPr txBox="1">
            <a:spLocks noGrp="1"/>
          </p:cNvSpPr>
          <p:nvPr>
            <p:ph type="title"/>
          </p:nvPr>
        </p:nvSpPr>
        <p:spPr>
          <a:xfrm>
            <a:off x="1496892" y="1462941"/>
            <a:ext cx="6764700" cy="3477875"/>
          </a:xfrm>
          <a:prstGeom prst="rect">
            <a:avLst/>
          </a:prstGeom>
          <a:noFill/>
        </p:spPr>
        <p:txBody>
          <a:bodyPr wrap="square">
            <a:spAutoFit/>
          </a:bodyPr>
          <a:lstStyle/>
          <a:p>
            <a:pPr algn="ctr">
              <a:lnSpc>
                <a:spcPct val="100000"/>
              </a:lnSpc>
            </a:pPr>
            <a:r>
              <a:rPr lang="en-US" sz="1600" dirty="0">
                <a:solidFill>
                  <a:schemeClr val="tx1"/>
                </a:solidFill>
                <a:latin typeface="Titillium Web" panose="020B0604020202020204" charset="0"/>
              </a:rPr>
              <a:t>DEPARTAMENTO DE CIENCIAS ADMINISTRATIVAS Y DEL COMERCIO</a:t>
            </a:r>
            <a:br>
              <a:rPr lang="en-US" sz="1600" dirty="0">
                <a:solidFill>
                  <a:schemeClr val="tx1"/>
                </a:solidFill>
                <a:latin typeface="Titillium Web" panose="020B0604020202020204" charset="0"/>
              </a:rPr>
            </a:br>
            <a:r>
              <a:rPr lang="en-US" sz="1600" dirty="0">
                <a:solidFill>
                  <a:schemeClr val="tx1"/>
                </a:solidFill>
                <a:latin typeface="Titillium Web" panose="020B0604020202020204" charset="0"/>
              </a:rPr>
              <a:t>CARRERA DE INGENIERÍA EN ADMINISTRACIÓN  TURÍSTICA Y HOTELERA</a:t>
            </a:r>
            <a:br>
              <a:rPr lang="en-US" sz="1600" b="1" dirty="0">
                <a:solidFill>
                  <a:schemeClr val="tx1"/>
                </a:solidFill>
                <a:latin typeface="Titillium Web" panose="020B0604020202020204" charset="0"/>
              </a:rPr>
            </a:br>
            <a:br>
              <a:rPr lang="en-US" sz="1800" b="1" dirty="0">
                <a:solidFill>
                  <a:schemeClr val="tx1"/>
                </a:solidFill>
                <a:latin typeface="Marta"/>
              </a:rPr>
            </a:br>
            <a:r>
              <a:rPr lang="es-EC" sz="2400" b="1" dirty="0">
                <a:solidFill>
                  <a:schemeClr val="tx1"/>
                </a:solidFill>
                <a:effectLst>
                  <a:outerShdw blurRad="38100" dist="38100" dir="2700000" algn="tl">
                    <a:srgbClr val="000000">
                      <a:alpha val="43137"/>
                    </a:srgbClr>
                  </a:outerShdw>
                </a:effectLst>
                <a:latin typeface="Atma" panose="020B0604020202020204" charset="0"/>
                <a:cs typeface="Atma" panose="020B0604020202020204" charset="0"/>
              </a:rPr>
              <a:t>EL PATRIMONIO CULTURAL COMO EJE DE DESARROLLO TURÍSTICO DE LA PARROQUIA RURAL CHUQUIRIBAMBA, PROVINCIA DE LOJA</a:t>
            </a:r>
            <a:br>
              <a:rPr lang="es-EC" sz="2400" dirty="0">
                <a:solidFill>
                  <a:schemeClr val="tx1"/>
                </a:solidFill>
                <a:effectLst>
                  <a:outerShdw blurRad="38100" dist="38100" dir="2700000" algn="tl">
                    <a:srgbClr val="000000">
                      <a:alpha val="43137"/>
                    </a:srgbClr>
                  </a:outerShdw>
                </a:effectLst>
              </a:rPr>
            </a:br>
            <a:br>
              <a:rPr lang="es-EC" sz="1800" dirty="0">
                <a:solidFill>
                  <a:schemeClr val="tx1"/>
                </a:solidFill>
              </a:rPr>
            </a:br>
            <a:r>
              <a:rPr lang="es-EC" sz="1600" dirty="0">
                <a:solidFill>
                  <a:schemeClr val="tx1"/>
                </a:solidFill>
                <a:latin typeface="Titillium Web" panose="020B0604020202020204" charset="0"/>
                <a:cs typeface="Titillium Web" panose="020B0604020202020204" charset="0"/>
              </a:rPr>
              <a:t>AUTORA: BALCAZÁR PEREIRA, FERNANDA STEFANIA</a:t>
            </a:r>
            <a:br>
              <a:rPr lang="es-EC" sz="1600" dirty="0">
                <a:solidFill>
                  <a:schemeClr val="tx1"/>
                </a:solidFill>
                <a:latin typeface="Titillium Web" panose="020B0604020202020204" charset="0"/>
                <a:cs typeface="Titillium Web" panose="020B0604020202020204" charset="0"/>
              </a:rPr>
            </a:br>
            <a:r>
              <a:rPr lang="es-EC" sz="1600" dirty="0">
                <a:solidFill>
                  <a:schemeClr val="tx1"/>
                </a:solidFill>
                <a:latin typeface="Titillium Web" panose="020B0604020202020204" charset="0"/>
                <a:cs typeface="Titillium Web" panose="020B0604020202020204" charset="0"/>
              </a:rPr>
              <a:t>DIRECTORA: ING. MARTHA PATRICIA REA DÁVALOS, PHD </a:t>
            </a:r>
            <a:br>
              <a:rPr lang="es-EC" sz="1600" dirty="0">
                <a:solidFill>
                  <a:schemeClr val="tx1"/>
                </a:solidFill>
                <a:latin typeface="Titillium Web" panose="020B0604020202020204" charset="0"/>
                <a:cs typeface="Titillium Web" panose="020B0604020202020204" charset="0"/>
              </a:rPr>
            </a:br>
            <a:r>
              <a:rPr lang="es-EC" sz="1600" dirty="0">
                <a:solidFill>
                  <a:schemeClr val="tx1"/>
                </a:solidFill>
                <a:latin typeface="Titillium Web" panose="020B0604020202020204" charset="0"/>
                <a:cs typeface="Titillium Web" panose="020B0604020202020204" charset="0"/>
              </a:rPr>
              <a:t>SANGOLQUÍ 2020</a:t>
            </a:r>
            <a:endParaRPr lang="es-EC" sz="1800" dirty="0">
              <a:solidFill>
                <a:schemeClr val="tx1"/>
              </a:solidFill>
              <a:latin typeface="Titillium Web" panose="020B0604020202020204" charset="0"/>
              <a:cs typeface="Titillium Web" panose="020B0604020202020204" charset="0"/>
            </a:endParaRPr>
          </a:p>
        </p:txBody>
      </p:sp>
      <p:pic>
        <p:nvPicPr>
          <p:cNvPr id="6" name="Picture 2">
            <a:extLst>
              <a:ext uri="{FF2B5EF4-FFF2-40B4-BE49-F238E27FC236}">
                <a16:creationId xmlns:a16="http://schemas.microsoft.com/office/drawing/2014/main" id="{DD0417DB-4EDE-4A23-821C-4B76E77AF3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3737" y="202684"/>
            <a:ext cx="4676526" cy="146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Resultado de imagen para turismo espe">
            <a:extLst>
              <a:ext uri="{FF2B5EF4-FFF2-40B4-BE49-F238E27FC236}">
                <a16:creationId xmlns:a16="http://schemas.microsoft.com/office/drawing/2014/main" id="{CDFEFB77-6267-4D23-9504-6DC9A1162D34}"/>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0983" y="3389689"/>
            <a:ext cx="1453160" cy="14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49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71" name="Google Shape;1371;p42"/>
          <p:cNvSpPr txBox="1">
            <a:spLocks noGrp="1"/>
          </p:cNvSpPr>
          <p:nvPr>
            <p:ph type="title" idx="4294967295"/>
          </p:nvPr>
        </p:nvSpPr>
        <p:spPr>
          <a:xfrm>
            <a:off x="-169335" y="330236"/>
            <a:ext cx="5172075" cy="3968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b="1" dirty="0">
                <a:solidFill>
                  <a:schemeClr val="tx1"/>
                </a:solidFill>
                <a:latin typeface="Atma" panose="020B0604020202020204" charset="0"/>
                <a:cs typeface="Atma" panose="020B0604020202020204" charset="0"/>
              </a:rPr>
              <a:t>MUESTRA</a:t>
            </a:r>
            <a:endParaRPr sz="5400" b="1" dirty="0">
              <a:solidFill>
                <a:schemeClr val="tx1"/>
              </a:solidFill>
              <a:latin typeface="Atma" panose="020B0604020202020204" charset="0"/>
              <a:cs typeface="Atma" panose="020B0604020202020204" charset="0"/>
            </a:endParaRPr>
          </a:p>
        </p:txBody>
      </p:sp>
      <p:graphicFrame>
        <p:nvGraphicFramePr>
          <p:cNvPr id="7" name="Tabla 6">
            <a:extLst>
              <a:ext uri="{FF2B5EF4-FFF2-40B4-BE49-F238E27FC236}">
                <a16:creationId xmlns:a16="http://schemas.microsoft.com/office/drawing/2014/main" id="{D433B6AB-3F86-4FC6-BD06-534E04918BD0}"/>
              </a:ext>
            </a:extLst>
          </p:cNvPr>
          <p:cNvGraphicFramePr>
            <a:graphicFrameLocks noGrp="1"/>
          </p:cNvGraphicFramePr>
          <p:nvPr>
            <p:extLst>
              <p:ext uri="{D42A27DB-BD31-4B8C-83A1-F6EECF244321}">
                <p14:modId xmlns:p14="http://schemas.microsoft.com/office/powerpoint/2010/main" val="1577084205"/>
              </p:ext>
            </p:extLst>
          </p:nvPr>
        </p:nvGraphicFramePr>
        <p:xfrm>
          <a:off x="415990" y="1200562"/>
          <a:ext cx="3719565" cy="1833483"/>
        </p:xfrm>
        <a:graphic>
          <a:graphicData uri="http://schemas.openxmlformats.org/drawingml/2006/table">
            <a:tbl>
              <a:tblPr firstRow="1" firstCol="1" bandRow="1">
                <a:tableStyleId>{6E25E649-3F16-4E02-A733-19D2CDBF48F0}</a:tableStyleId>
              </a:tblPr>
              <a:tblGrid>
                <a:gridCol w="735475">
                  <a:extLst>
                    <a:ext uri="{9D8B030D-6E8A-4147-A177-3AD203B41FA5}">
                      <a16:colId xmlns:a16="http://schemas.microsoft.com/office/drawing/2014/main" val="726485448"/>
                    </a:ext>
                  </a:extLst>
                </a:gridCol>
                <a:gridCol w="1840089">
                  <a:extLst>
                    <a:ext uri="{9D8B030D-6E8A-4147-A177-3AD203B41FA5}">
                      <a16:colId xmlns:a16="http://schemas.microsoft.com/office/drawing/2014/main" val="360157710"/>
                    </a:ext>
                  </a:extLst>
                </a:gridCol>
                <a:gridCol w="1144001">
                  <a:extLst>
                    <a:ext uri="{9D8B030D-6E8A-4147-A177-3AD203B41FA5}">
                      <a16:colId xmlns:a16="http://schemas.microsoft.com/office/drawing/2014/main" val="1284314143"/>
                    </a:ext>
                  </a:extLst>
                </a:gridCol>
              </a:tblGrid>
              <a:tr h="241718">
                <a:tc>
                  <a:txBody>
                    <a:bodyPr/>
                    <a:lstStyle/>
                    <a:p>
                      <a:pPr algn="ctr">
                        <a:lnSpc>
                          <a:spcPct val="107000"/>
                        </a:lnSpc>
                        <a:spcAft>
                          <a:spcPts val="800"/>
                        </a:spcAft>
                      </a:pPr>
                      <a:r>
                        <a:rPr lang="es-ES" sz="1000" b="1" dirty="0">
                          <a:solidFill>
                            <a:schemeClr val="tx1"/>
                          </a:solidFill>
                          <a:effectLst/>
                          <a:latin typeface="Titillium Web" panose="020B0604020202020204" charset="0"/>
                          <a:cs typeface="Titillium Web" panose="020B0604020202020204" charset="0"/>
                        </a:rPr>
                        <a:t>Variable</a:t>
                      </a:r>
                      <a:endParaRPr lang="es-EC" sz="1000" b="1"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07000"/>
                        </a:lnSpc>
                        <a:spcAft>
                          <a:spcPts val="800"/>
                        </a:spcAft>
                      </a:pPr>
                      <a:r>
                        <a:rPr lang="es-ES" sz="1000" b="1" dirty="0">
                          <a:solidFill>
                            <a:schemeClr val="tx1"/>
                          </a:solidFill>
                          <a:effectLst/>
                          <a:latin typeface="Titillium Web" panose="020B0604020202020204" charset="0"/>
                          <a:cs typeface="Titillium Web" panose="020B0604020202020204" charset="0"/>
                        </a:rPr>
                        <a:t>Significado</a:t>
                      </a:r>
                      <a:endParaRPr lang="es-EC" sz="1000" b="1"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07000"/>
                        </a:lnSpc>
                        <a:spcAft>
                          <a:spcPts val="800"/>
                        </a:spcAft>
                      </a:pPr>
                      <a:r>
                        <a:rPr lang="es-ES" sz="1000" b="1" dirty="0">
                          <a:solidFill>
                            <a:schemeClr val="tx1"/>
                          </a:solidFill>
                          <a:effectLst/>
                          <a:latin typeface="Titillium Web" panose="020B0604020202020204" charset="0"/>
                          <a:cs typeface="Titillium Web" panose="020B0604020202020204" charset="0"/>
                        </a:rPr>
                        <a:t>Valor</a:t>
                      </a:r>
                      <a:endParaRPr lang="es-EC" sz="1000" b="1"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extLst>
                  <a:ext uri="{0D108BD9-81ED-4DB2-BD59-A6C34878D82A}">
                    <a16:rowId xmlns:a16="http://schemas.microsoft.com/office/drawing/2014/main" val="2512759035"/>
                  </a:ext>
                </a:extLst>
              </a:tr>
              <a:tr h="318353">
                <a:tc>
                  <a:txBody>
                    <a:bodyPr/>
                    <a:lstStyle/>
                    <a:p>
                      <a:pPr algn="ctr">
                        <a:lnSpc>
                          <a:spcPct val="150000"/>
                        </a:lnSpc>
                        <a:spcAft>
                          <a:spcPts val="800"/>
                        </a:spcAft>
                      </a:pPr>
                      <a:r>
                        <a:rPr lang="es-ES" sz="1000" b="1" dirty="0">
                          <a:solidFill>
                            <a:schemeClr val="tx1"/>
                          </a:solidFill>
                          <a:effectLst/>
                          <a:latin typeface="Titillium Web" panose="020B0604020202020204" charset="0"/>
                          <a:cs typeface="Titillium Web" panose="020B0604020202020204" charset="0"/>
                        </a:rPr>
                        <a:t>n</a:t>
                      </a:r>
                      <a:endParaRPr lang="es-EC" sz="1000" b="1"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50000"/>
                        </a:lnSpc>
                        <a:spcAft>
                          <a:spcPts val="800"/>
                        </a:spcAft>
                      </a:pPr>
                      <a:r>
                        <a:rPr lang="es-ES" sz="1000" dirty="0">
                          <a:solidFill>
                            <a:schemeClr val="tx1"/>
                          </a:solidFill>
                          <a:effectLst/>
                          <a:latin typeface="Titillium Web" panose="020B0604020202020204" charset="0"/>
                          <a:cs typeface="Titillium Web" panose="020B0604020202020204" charset="0"/>
                        </a:rPr>
                        <a:t>Población </a:t>
                      </a:r>
                      <a:endParaRPr lang="es-EC" sz="1000"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50000"/>
                        </a:lnSpc>
                        <a:spcAft>
                          <a:spcPts val="800"/>
                        </a:spcAft>
                      </a:pPr>
                      <a:r>
                        <a:rPr lang="es-ES" sz="1000">
                          <a:solidFill>
                            <a:schemeClr val="tx1"/>
                          </a:solidFill>
                          <a:effectLst/>
                          <a:latin typeface="Titillium Web" panose="020B0604020202020204" charset="0"/>
                          <a:cs typeface="Titillium Web" panose="020B0604020202020204" charset="0"/>
                        </a:rPr>
                        <a:t>2.793</a:t>
                      </a:r>
                      <a:endParaRPr lang="es-EC" sz="10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extLst>
                  <a:ext uri="{0D108BD9-81ED-4DB2-BD59-A6C34878D82A}">
                    <a16:rowId xmlns:a16="http://schemas.microsoft.com/office/drawing/2014/main" val="444352699"/>
                  </a:ext>
                </a:extLst>
              </a:tr>
              <a:tr h="318353">
                <a:tc>
                  <a:txBody>
                    <a:bodyPr/>
                    <a:lstStyle/>
                    <a:p>
                      <a:pPr algn="ctr">
                        <a:lnSpc>
                          <a:spcPct val="150000"/>
                        </a:lnSpc>
                        <a:spcAft>
                          <a:spcPts val="800"/>
                        </a:spcAft>
                      </a:pPr>
                      <a:r>
                        <a:rPr lang="es-ES" sz="1000" b="1">
                          <a:solidFill>
                            <a:schemeClr val="tx1"/>
                          </a:solidFill>
                          <a:effectLst/>
                          <a:latin typeface="Titillium Web" panose="020B0604020202020204" charset="0"/>
                          <a:cs typeface="Titillium Web" panose="020B0604020202020204" charset="0"/>
                        </a:rPr>
                        <a:t>p</a:t>
                      </a:r>
                      <a:endParaRPr lang="es-EC" sz="1000" b="1">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50000"/>
                        </a:lnSpc>
                        <a:spcAft>
                          <a:spcPts val="800"/>
                        </a:spcAft>
                      </a:pPr>
                      <a:r>
                        <a:rPr lang="es-ES" sz="1000">
                          <a:solidFill>
                            <a:schemeClr val="tx1"/>
                          </a:solidFill>
                          <a:effectLst/>
                          <a:latin typeface="Titillium Web" panose="020B0604020202020204" charset="0"/>
                          <a:cs typeface="Titillium Web" panose="020B0604020202020204" charset="0"/>
                        </a:rPr>
                        <a:t>Probabilidad de éxito</a:t>
                      </a:r>
                      <a:endParaRPr lang="es-EC" sz="10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50000"/>
                        </a:lnSpc>
                        <a:spcAft>
                          <a:spcPts val="800"/>
                        </a:spcAft>
                      </a:pPr>
                      <a:r>
                        <a:rPr lang="es-ES" sz="1000">
                          <a:solidFill>
                            <a:schemeClr val="tx1"/>
                          </a:solidFill>
                          <a:effectLst/>
                          <a:latin typeface="Titillium Web" panose="020B0604020202020204" charset="0"/>
                          <a:cs typeface="Titillium Web" panose="020B0604020202020204" charset="0"/>
                        </a:rPr>
                        <a:t>0.5</a:t>
                      </a:r>
                      <a:endParaRPr lang="es-EC" sz="10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extLst>
                  <a:ext uri="{0D108BD9-81ED-4DB2-BD59-A6C34878D82A}">
                    <a16:rowId xmlns:a16="http://schemas.microsoft.com/office/drawing/2014/main" val="3965511390"/>
                  </a:ext>
                </a:extLst>
              </a:tr>
              <a:tr h="318353">
                <a:tc>
                  <a:txBody>
                    <a:bodyPr/>
                    <a:lstStyle/>
                    <a:p>
                      <a:pPr algn="ctr">
                        <a:lnSpc>
                          <a:spcPct val="150000"/>
                        </a:lnSpc>
                        <a:spcAft>
                          <a:spcPts val="800"/>
                        </a:spcAft>
                      </a:pPr>
                      <a:r>
                        <a:rPr lang="es-ES" sz="1000" b="1" dirty="0">
                          <a:solidFill>
                            <a:schemeClr val="tx1"/>
                          </a:solidFill>
                          <a:effectLst/>
                          <a:latin typeface="Titillium Web" panose="020B0604020202020204" charset="0"/>
                          <a:cs typeface="Titillium Web" panose="020B0604020202020204" charset="0"/>
                        </a:rPr>
                        <a:t>q</a:t>
                      </a:r>
                      <a:endParaRPr lang="es-EC" sz="1000" b="1"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50000"/>
                        </a:lnSpc>
                        <a:spcAft>
                          <a:spcPts val="800"/>
                        </a:spcAft>
                      </a:pPr>
                      <a:r>
                        <a:rPr lang="es-ES" sz="1000">
                          <a:solidFill>
                            <a:schemeClr val="tx1"/>
                          </a:solidFill>
                          <a:effectLst/>
                          <a:latin typeface="Titillium Web" panose="020B0604020202020204" charset="0"/>
                          <a:cs typeface="Titillium Web" panose="020B0604020202020204" charset="0"/>
                        </a:rPr>
                        <a:t>Probabilidad de fracaso</a:t>
                      </a:r>
                      <a:endParaRPr lang="es-EC" sz="10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50000"/>
                        </a:lnSpc>
                        <a:spcAft>
                          <a:spcPts val="800"/>
                        </a:spcAft>
                      </a:pPr>
                      <a:r>
                        <a:rPr lang="es-ES" sz="1000">
                          <a:solidFill>
                            <a:schemeClr val="tx1"/>
                          </a:solidFill>
                          <a:effectLst/>
                          <a:latin typeface="Titillium Web" panose="020B0604020202020204" charset="0"/>
                          <a:cs typeface="Titillium Web" panose="020B0604020202020204" charset="0"/>
                        </a:rPr>
                        <a:t>0.5</a:t>
                      </a:r>
                      <a:endParaRPr lang="es-EC" sz="10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extLst>
                  <a:ext uri="{0D108BD9-81ED-4DB2-BD59-A6C34878D82A}">
                    <a16:rowId xmlns:a16="http://schemas.microsoft.com/office/drawing/2014/main" val="3666828785"/>
                  </a:ext>
                </a:extLst>
              </a:tr>
              <a:tr h="318353">
                <a:tc>
                  <a:txBody>
                    <a:bodyPr/>
                    <a:lstStyle/>
                    <a:p>
                      <a:pPr algn="ctr">
                        <a:lnSpc>
                          <a:spcPct val="150000"/>
                        </a:lnSpc>
                        <a:spcAft>
                          <a:spcPts val="800"/>
                        </a:spcAft>
                      </a:pPr>
                      <a:r>
                        <a:rPr lang="es-ES" sz="1000" b="1">
                          <a:solidFill>
                            <a:schemeClr val="tx1"/>
                          </a:solidFill>
                          <a:effectLst/>
                          <a:latin typeface="Titillium Web" panose="020B0604020202020204" charset="0"/>
                          <a:cs typeface="Titillium Web" panose="020B0604020202020204" charset="0"/>
                        </a:rPr>
                        <a:t>e</a:t>
                      </a:r>
                      <a:endParaRPr lang="es-EC" sz="1000" b="1">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50000"/>
                        </a:lnSpc>
                        <a:spcAft>
                          <a:spcPts val="800"/>
                        </a:spcAft>
                      </a:pPr>
                      <a:r>
                        <a:rPr lang="es-ES" sz="1000">
                          <a:solidFill>
                            <a:schemeClr val="tx1"/>
                          </a:solidFill>
                          <a:effectLst/>
                          <a:latin typeface="Titillium Web" panose="020B0604020202020204" charset="0"/>
                          <a:cs typeface="Titillium Web" panose="020B0604020202020204" charset="0"/>
                        </a:rPr>
                        <a:t>Margen de error</a:t>
                      </a:r>
                      <a:endParaRPr lang="es-EC" sz="10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50000"/>
                        </a:lnSpc>
                        <a:spcAft>
                          <a:spcPts val="800"/>
                        </a:spcAft>
                      </a:pPr>
                      <a:r>
                        <a:rPr lang="es-ES" sz="1000">
                          <a:solidFill>
                            <a:schemeClr val="tx1"/>
                          </a:solidFill>
                          <a:effectLst/>
                          <a:latin typeface="Titillium Web" panose="020B0604020202020204" charset="0"/>
                          <a:cs typeface="Titillium Web" panose="020B0604020202020204" charset="0"/>
                        </a:rPr>
                        <a:t>0.05</a:t>
                      </a:r>
                      <a:endParaRPr lang="es-EC" sz="10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extLst>
                  <a:ext uri="{0D108BD9-81ED-4DB2-BD59-A6C34878D82A}">
                    <a16:rowId xmlns:a16="http://schemas.microsoft.com/office/drawing/2014/main" val="145483451"/>
                  </a:ext>
                </a:extLst>
              </a:tr>
              <a:tr h="318353">
                <a:tc>
                  <a:txBody>
                    <a:bodyPr/>
                    <a:lstStyle/>
                    <a:p>
                      <a:pPr algn="ctr">
                        <a:lnSpc>
                          <a:spcPct val="150000"/>
                        </a:lnSpc>
                        <a:spcAft>
                          <a:spcPts val="800"/>
                        </a:spcAft>
                      </a:pPr>
                      <a:r>
                        <a:rPr lang="es-ES" sz="1000" b="1" dirty="0">
                          <a:solidFill>
                            <a:schemeClr val="tx1"/>
                          </a:solidFill>
                          <a:effectLst/>
                          <a:latin typeface="Titillium Web" panose="020B0604020202020204" charset="0"/>
                          <a:cs typeface="Titillium Web" panose="020B0604020202020204" charset="0"/>
                        </a:rPr>
                        <a:t>Z</a:t>
                      </a:r>
                      <a:endParaRPr lang="es-EC" sz="1000" b="1"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50000"/>
                        </a:lnSpc>
                        <a:spcAft>
                          <a:spcPts val="800"/>
                        </a:spcAft>
                      </a:pPr>
                      <a:r>
                        <a:rPr lang="es-ES" sz="1000" dirty="0">
                          <a:solidFill>
                            <a:schemeClr val="tx1"/>
                          </a:solidFill>
                          <a:effectLst/>
                          <a:latin typeface="Titillium Web" panose="020B0604020202020204" charset="0"/>
                          <a:cs typeface="Titillium Web" panose="020B0604020202020204" charset="0"/>
                        </a:rPr>
                        <a:t>Coeficiente de confianza</a:t>
                      </a:r>
                      <a:endParaRPr lang="es-EC" sz="1000"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gn="ctr">
                        <a:lnSpc>
                          <a:spcPct val="150000"/>
                        </a:lnSpc>
                        <a:spcAft>
                          <a:spcPts val="800"/>
                        </a:spcAft>
                      </a:pPr>
                      <a:r>
                        <a:rPr lang="es-ES" sz="1000" dirty="0">
                          <a:solidFill>
                            <a:schemeClr val="tx1"/>
                          </a:solidFill>
                          <a:effectLst/>
                          <a:latin typeface="Titillium Web" panose="020B0604020202020204" charset="0"/>
                          <a:cs typeface="Titillium Web" panose="020B0604020202020204" charset="0"/>
                        </a:rPr>
                        <a:t>1.96</a:t>
                      </a:r>
                      <a:endParaRPr lang="es-EC" sz="1000"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extLst>
                  <a:ext uri="{0D108BD9-81ED-4DB2-BD59-A6C34878D82A}">
                    <a16:rowId xmlns:a16="http://schemas.microsoft.com/office/drawing/2014/main" val="4003598656"/>
                  </a:ext>
                </a:extLst>
              </a:tr>
            </a:tbl>
          </a:graphicData>
        </a:graphic>
      </p:graphicFrame>
      <mc:AlternateContent xmlns:mc="http://schemas.openxmlformats.org/markup-compatibility/2006" xmlns:a14="http://schemas.microsoft.com/office/drawing/2010/main">
        <mc:Choice Requires="a14">
          <p:sp>
            <p:nvSpPr>
              <p:cNvPr id="13" name="Formula 11">
                <a:extLst>
                  <a:ext uri="{FF2B5EF4-FFF2-40B4-BE49-F238E27FC236}">
                    <a16:creationId xmlns:a16="http://schemas.microsoft.com/office/drawing/2014/main" id="{2C7969E6-8E9D-4420-9EB1-7794FBD93CA2}"/>
                  </a:ext>
                </a:extLst>
              </p:cNvPr>
              <p:cNvSpPr txBox="1"/>
              <p:nvPr/>
            </p:nvSpPr>
            <p:spPr>
              <a:xfrm>
                <a:off x="606805" y="3318467"/>
                <a:ext cx="2983326" cy="556200"/>
              </a:xfrm>
              <a:prstGeom prst="rect">
                <a:avLst/>
              </a:prstGeom>
            </p:spPr>
            <p:txBody>
              <a:bodyPr/>
              <a:lstStyle/>
              <a:p>
                <a:pPr/>
                <a14:m>
                  <m:oMathPara xmlns:m="http://schemas.openxmlformats.org/officeDocument/2006/math">
                    <m:oMathParaPr>
                      <m:jc m:val="centerGroup"/>
                    </m:oMathParaPr>
                    <m:oMath xmlns:m="http://schemas.openxmlformats.org/officeDocument/2006/math">
                      <m:r>
                        <m:rPr>
                          <m:sty m:val="p"/>
                        </m:rPr>
                        <a:rPr lang="es-EC" sz="1400" i="0" smtClean="0">
                          <a:latin typeface="Cambria Math" panose="02040503050406030204" pitchFamily="18" charset="0"/>
                        </a:rPr>
                        <m:t>n</m:t>
                      </m:r>
                      <m:r>
                        <a:rPr lang="es-EC" sz="1400" i="0" smtClean="0">
                          <a:latin typeface="Cambria Math" panose="02040503050406030204" pitchFamily="18" charset="0"/>
                        </a:rPr>
                        <m:t>=</m:t>
                      </m:r>
                      <m:f>
                        <m:fPr>
                          <m:ctrlPr>
                            <a:rPr lang="ar-AE" sz="1400" i="1">
                              <a:latin typeface="Cambria Math" panose="02040503050406030204" pitchFamily="18" charset="0"/>
                            </a:rPr>
                          </m:ctrlPr>
                        </m:fPr>
                        <m:num>
                          <m:sSup>
                            <m:sSupPr>
                              <m:ctrlPr>
                                <a:rPr lang="ar-AE" sz="1400" i="1">
                                  <a:latin typeface="Cambria Math" panose="02040503050406030204" pitchFamily="18" charset="0"/>
                                </a:rPr>
                              </m:ctrlPr>
                            </m:sSupPr>
                            <m:e>
                              <m:r>
                                <m:rPr>
                                  <m:sty m:val="p"/>
                                </m:rPr>
                                <a:rPr lang="es-EC" sz="1400" i="0">
                                  <a:latin typeface="Cambria Math" panose="02040503050406030204" pitchFamily="18" charset="0"/>
                                </a:rPr>
                                <m:t>z</m:t>
                              </m:r>
                            </m:e>
                            <m:sup>
                              <m:r>
                                <a:rPr lang="ar-AE" sz="1400" i="0">
                                  <a:latin typeface="Cambria Math" panose="02040503050406030204" pitchFamily="18" charset="0"/>
                                </a:rPr>
                                <m:t>2</m:t>
                              </m:r>
                            </m:sup>
                          </m:sSup>
                          <m:r>
                            <a:rPr lang="ar-AE" sz="1400" i="0">
                              <a:latin typeface="Cambria Math" panose="02040503050406030204" pitchFamily="18" charset="0"/>
                            </a:rPr>
                            <m:t>∗</m:t>
                          </m:r>
                          <m:r>
                            <m:rPr>
                              <m:sty m:val="p"/>
                            </m:rPr>
                            <a:rPr lang="es-ES" sz="1400" b="0" i="0" smtClean="0">
                              <a:latin typeface="Cambria Math" panose="02040503050406030204" pitchFamily="18" charset="0"/>
                            </a:rPr>
                            <m:t>p</m:t>
                          </m:r>
                          <m:r>
                            <a:rPr lang="es-EC" sz="1400" i="0">
                              <a:latin typeface="Cambria Math" panose="02040503050406030204" pitchFamily="18" charset="0"/>
                            </a:rPr>
                            <m:t>∗</m:t>
                          </m:r>
                          <m:r>
                            <m:rPr>
                              <m:sty m:val="p"/>
                            </m:rPr>
                            <a:rPr lang="es-ES" sz="1400" b="0" i="0" smtClean="0">
                              <a:latin typeface="Cambria Math" panose="02040503050406030204" pitchFamily="18" charset="0"/>
                            </a:rPr>
                            <m:t>q</m:t>
                          </m:r>
                          <m:r>
                            <a:rPr lang="es-EC" sz="1400" i="0">
                              <a:latin typeface="Cambria Math" panose="02040503050406030204" pitchFamily="18" charset="0"/>
                            </a:rPr>
                            <m:t>∗</m:t>
                          </m:r>
                          <m:r>
                            <a:rPr lang="es-ES" sz="1400" b="0" i="1" smtClean="0">
                              <a:latin typeface="Cambria Math" panose="02040503050406030204" pitchFamily="18" charset="0"/>
                            </a:rPr>
                            <m:t>𝑛</m:t>
                          </m:r>
                        </m:num>
                        <m:den>
                          <m:sSup>
                            <m:sSupPr>
                              <m:ctrlPr>
                                <a:rPr lang="ar-AE" sz="1400" i="1">
                                  <a:latin typeface="Cambria Math" panose="02040503050406030204" pitchFamily="18" charset="0"/>
                                </a:rPr>
                              </m:ctrlPr>
                            </m:sSupPr>
                            <m:e>
                              <m:r>
                                <m:rPr>
                                  <m:sty m:val="p"/>
                                </m:rPr>
                                <a:rPr lang="es-EC" sz="1400" b="0" i="0" smtClean="0">
                                  <a:latin typeface="Cambria Math" panose="02040503050406030204" pitchFamily="18" charset="0"/>
                                </a:rPr>
                                <m:t>e</m:t>
                              </m:r>
                            </m:e>
                            <m:sup>
                              <m:r>
                                <a:rPr lang="ar-AE" sz="1400" i="0">
                                  <a:latin typeface="Cambria Math" panose="02040503050406030204" pitchFamily="18" charset="0"/>
                                </a:rPr>
                                <m:t>2</m:t>
                              </m:r>
                            </m:sup>
                          </m:sSup>
                          <m:d>
                            <m:dPr>
                              <m:ctrlPr>
                                <a:rPr lang="ar-AE" sz="1400" i="1">
                                  <a:latin typeface="Cambria Math" panose="02040503050406030204" pitchFamily="18" charset="0"/>
                                </a:rPr>
                              </m:ctrlPr>
                            </m:dPr>
                            <m:e>
                              <m:r>
                                <m:rPr>
                                  <m:sty m:val="p"/>
                                </m:rPr>
                                <a:rPr lang="es-ES" sz="1400" b="0" i="0" smtClean="0">
                                  <a:latin typeface="Cambria Math" panose="02040503050406030204" pitchFamily="18" charset="0"/>
                                </a:rPr>
                                <m:t>n</m:t>
                              </m:r>
                              <m:r>
                                <a:rPr lang="es-EC" sz="1400" i="0">
                                  <a:latin typeface="Cambria Math" panose="02040503050406030204" pitchFamily="18" charset="0"/>
                                </a:rPr>
                                <m:t>−</m:t>
                              </m:r>
                              <m:r>
                                <a:rPr lang="es-EC" sz="1400" i="0">
                                  <a:latin typeface="Cambria Math" panose="02040503050406030204" pitchFamily="18" charset="0"/>
                                </a:rPr>
                                <m:t>1</m:t>
                              </m:r>
                            </m:e>
                          </m:d>
                          <m:r>
                            <a:rPr lang="ar-AE" sz="1400" i="0">
                              <a:latin typeface="Cambria Math" panose="02040503050406030204" pitchFamily="18" charset="0"/>
                            </a:rPr>
                            <m:t>+</m:t>
                          </m:r>
                          <m:sSup>
                            <m:sSupPr>
                              <m:ctrlPr>
                                <a:rPr lang="ar-AE" sz="1400" i="1">
                                  <a:latin typeface="Cambria Math" panose="02040503050406030204" pitchFamily="18" charset="0"/>
                                </a:rPr>
                              </m:ctrlPr>
                            </m:sSupPr>
                            <m:e>
                              <m:r>
                                <m:rPr>
                                  <m:sty m:val="p"/>
                                </m:rPr>
                                <a:rPr lang="es-EC" sz="1400" i="0">
                                  <a:latin typeface="Cambria Math" panose="02040503050406030204" pitchFamily="18" charset="0"/>
                                </a:rPr>
                                <m:t>z</m:t>
                              </m:r>
                            </m:e>
                            <m:sup>
                              <m:r>
                                <a:rPr lang="ar-AE" sz="1400" i="0">
                                  <a:latin typeface="Cambria Math" panose="02040503050406030204" pitchFamily="18" charset="0"/>
                                </a:rPr>
                                <m:t>2</m:t>
                              </m:r>
                            </m:sup>
                          </m:sSup>
                          <m:r>
                            <a:rPr lang="ar-AE" sz="1400" i="0">
                              <a:latin typeface="Cambria Math" panose="02040503050406030204" pitchFamily="18" charset="0"/>
                            </a:rPr>
                            <m:t>∗</m:t>
                          </m:r>
                          <m:r>
                            <m:rPr>
                              <m:sty m:val="p"/>
                            </m:rPr>
                            <a:rPr lang="es-ES" sz="1400" b="0" i="0" smtClean="0">
                              <a:latin typeface="Cambria Math" panose="02040503050406030204" pitchFamily="18" charset="0"/>
                            </a:rPr>
                            <m:t>p</m:t>
                          </m:r>
                          <m:r>
                            <a:rPr lang="es-EC" sz="1400" i="0">
                              <a:latin typeface="Cambria Math" panose="02040503050406030204" pitchFamily="18" charset="0"/>
                            </a:rPr>
                            <m:t>∗</m:t>
                          </m:r>
                          <m:r>
                            <a:rPr lang="es-ES" sz="1400" b="0" i="1" smtClean="0">
                              <a:latin typeface="Cambria Math" panose="02040503050406030204" pitchFamily="18" charset="0"/>
                            </a:rPr>
                            <m:t>𝑞</m:t>
                          </m:r>
                        </m:den>
                      </m:f>
                    </m:oMath>
                  </m:oMathPara>
                </a14:m>
                <a:endParaRPr sz="1400" dirty="0">
                  <a:latin typeface="Titillium Web" panose="020B0604020202020204" charset="0"/>
                  <a:cs typeface="Titillium Web" panose="020B0604020202020204" charset="0"/>
                </a:endParaRPr>
              </a:p>
            </p:txBody>
          </p:sp>
        </mc:Choice>
        <mc:Fallback xmlns="">
          <p:sp>
            <p:nvSpPr>
              <p:cNvPr id="13" name="Formula 11">
                <a:extLst>
                  <a:ext uri="{FF2B5EF4-FFF2-40B4-BE49-F238E27FC236}">
                    <a16:creationId xmlns:a16="http://schemas.microsoft.com/office/drawing/2014/main" id="{2C7969E6-8E9D-4420-9EB1-7794FBD93CA2}"/>
                  </a:ext>
                </a:extLst>
              </p:cNvPr>
              <p:cNvSpPr txBox="1">
                <a:spLocks noRot="1" noChangeAspect="1" noMove="1" noResize="1" noEditPoints="1" noAdjustHandles="1" noChangeArrowheads="1" noChangeShapeType="1" noTextEdit="1"/>
              </p:cNvSpPr>
              <p:nvPr/>
            </p:nvSpPr>
            <p:spPr>
              <a:xfrm>
                <a:off x="606805" y="3318467"/>
                <a:ext cx="2983326" cy="556200"/>
              </a:xfrm>
              <a:prstGeom prst="rect">
                <a:avLst/>
              </a:prstGeom>
              <a:blipFill>
                <a:blip r:embed="rId3"/>
                <a:stretch>
                  <a:fillRect/>
                </a:stretch>
              </a:blipFill>
            </p:spPr>
            <p:txBody>
              <a:bodyPr/>
              <a:lstStyle/>
              <a:p>
                <a:r>
                  <a:rPr lang="es-EC">
                    <a:noFill/>
                  </a:rPr>
                  <a:t> </a:t>
                </a:r>
              </a:p>
            </p:txBody>
          </p:sp>
        </mc:Fallback>
      </mc:AlternateContent>
      <p:sp>
        <p:nvSpPr>
          <p:cNvPr id="15" name="Rectángulo 14">
            <a:extLst>
              <a:ext uri="{FF2B5EF4-FFF2-40B4-BE49-F238E27FC236}">
                <a16:creationId xmlns:a16="http://schemas.microsoft.com/office/drawing/2014/main" id="{3760EF38-A37B-417E-9BA6-405C20CF3D6F}"/>
              </a:ext>
            </a:extLst>
          </p:cNvPr>
          <p:cNvSpPr/>
          <p:nvPr/>
        </p:nvSpPr>
        <p:spPr>
          <a:xfrm>
            <a:off x="1730342" y="4108758"/>
            <a:ext cx="1090863" cy="481263"/>
          </a:xfrm>
          <a:prstGeom prst="rect">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ysClr val="windowText" lastClr="000000"/>
                </a:solidFill>
                <a:latin typeface="Times New Roman" panose="02020603050405020304" pitchFamily="18" charset="0"/>
                <a:cs typeface="Times New Roman" panose="02020603050405020304" pitchFamily="18" charset="0"/>
              </a:rPr>
              <a:t>n= 158</a:t>
            </a:r>
          </a:p>
        </p:txBody>
      </p:sp>
      <p:graphicFrame>
        <p:nvGraphicFramePr>
          <p:cNvPr id="12" name="Diagrama 11">
            <a:extLst>
              <a:ext uri="{FF2B5EF4-FFF2-40B4-BE49-F238E27FC236}">
                <a16:creationId xmlns:a16="http://schemas.microsoft.com/office/drawing/2014/main" id="{E2B8B450-7FDD-4702-BF56-AD8EB9CDC0BB}"/>
              </a:ext>
            </a:extLst>
          </p:cNvPr>
          <p:cNvGraphicFramePr/>
          <p:nvPr>
            <p:extLst>
              <p:ext uri="{D42A27DB-BD31-4B8C-83A1-F6EECF244321}">
                <p14:modId xmlns:p14="http://schemas.microsoft.com/office/powerpoint/2010/main" val="3168058218"/>
              </p:ext>
            </p:extLst>
          </p:nvPr>
        </p:nvGraphicFramePr>
        <p:xfrm>
          <a:off x="4672220" y="1067759"/>
          <a:ext cx="4055788" cy="2901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igno menos 1">
            <a:extLst>
              <a:ext uri="{FF2B5EF4-FFF2-40B4-BE49-F238E27FC236}">
                <a16:creationId xmlns:a16="http://schemas.microsoft.com/office/drawing/2014/main" id="{614D759F-64E3-4E53-947E-A004A015B8ED}"/>
              </a:ext>
            </a:extLst>
          </p:cNvPr>
          <p:cNvSpPr/>
          <p:nvPr/>
        </p:nvSpPr>
        <p:spPr>
          <a:xfrm rot="5400000">
            <a:off x="1679443" y="2568223"/>
            <a:ext cx="5407383" cy="270934"/>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83;p45">
            <a:extLst>
              <a:ext uri="{FF2B5EF4-FFF2-40B4-BE49-F238E27FC236}">
                <a16:creationId xmlns:a16="http://schemas.microsoft.com/office/drawing/2014/main" id="{303393F3-31F8-4BFE-83B7-976049BCEE0F}"/>
              </a:ext>
            </a:extLst>
          </p:cNvPr>
          <p:cNvSpPr txBox="1">
            <a:spLocks/>
          </p:cNvSpPr>
          <p:nvPr/>
        </p:nvSpPr>
        <p:spPr>
          <a:xfrm>
            <a:off x="801229" y="362367"/>
            <a:ext cx="3268800" cy="6814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2pPr>
            <a:lvl3pPr marR="0" lvl="2"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3pPr>
            <a:lvl4pPr marR="0" lvl="3"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4pPr>
            <a:lvl5pPr marR="0" lvl="4"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5pPr>
            <a:lvl6pPr marR="0" lvl="5"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6pPr>
            <a:lvl7pPr marR="0" lvl="6"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7pPr>
            <a:lvl8pPr marR="0" lvl="7"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8pPr>
            <a:lvl9pPr marR="0" lvl="8"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9pPr>
          </a:lstStyle>
          <a:p>
            <a:r>
              <a:rPr lang="es-EC" sz="4400" dirty="0">
                <a:solidFill>
                  <a:schemeClr val="tx1"/>
                </a:solidFill>
                <a:latin typeface="Atma" panose="020B0604020202020204" charset="0"/>
                <a:cs typeface="Atma" panose="020B0604020202020204" charset="0"/>
              </a:rPr>
              <a:t>ENCUESTA</a:t>
            </a:r>
          </a:p>
        </p:txBody>
      </p:sp>
      <p:graphicFrame>
        <p:nvGraphicFramePr>
          <p:cNvPr id="5" name="Gráfico 4">
            <a:extLst>
              <a:ext uri="{FF2B5EF4-FFF2-40B4-BE49-F238E27FC236}">
                <a16:creationId xmlns:a16="http://schemas.microsoft.com/office/drawing/2014/main" id="{A373B2CE-AF00-4EEA-87C7-2B58D7D0E46A}"/>
              </a:ext>
            </a:extLst>
          </p:cNvPr>
          <p:cNvGraphicFramePr/>
          <p:nvPr>
            <p:extLst>
              <p:ext uri="{D42A27DB-BD31-4B8C-83A1-F6EECF244321}">
                <p14:modId xmlns:p14="http://schemas.microsoft.com/office/powerpoint/2010/main" val="2188340085"/>
              </p:ext>
            </p:extLst>
          </p:nvPr>
        </p:nvGraphicFramePr>
        <p:xfrm>
          <a:off x="280538" y="1331736"/>
          <a:ext cx="3789491" cy="24800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74FC4F30-3EB5-4AE1-A7AF-4020569DA5FA}"/>
              </a:ext>
            </a:extLst>
          </p:cNvPr>
          <p:cNvGraphicFramePr/>
          <p:nvPr>
            <p:extLst>
              <p:ext uri="{D42A27DB-BD31-4B8C-83A1-F6EECF244321}">
                <p14:modId xmlns:p14="http://schemas.microsoft.com/office/powerpoint/2010/main" val="389415276"/>
              </p:ext>
            </p:extLst>
          </p:nvPr>
        </p:nvGraphicFramePr>
        <p:xfrm>
          <a:off x="4255911" y="362367"/>
          <a:ext cx="3789492" cy="27696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a 5">
            <a:extLst>
              <a:ext uri="{FF2B5EF4-FFF2-40B4-BE49-F238E27FC236}">
                <a16:creationId xmlns:a16="http://schemas.microsoft.com/office/drawing/2014/main" id="{10673CAF-1014-4038-BD95-DAD2EAC87D67}"/>
              </a:ext>
            </a:extLst>
          </p:cNvPr>
          <p:cNvGraphicFramePr/>
          <p:nvPr>
            <p:extLst>
              <p:ext uri="{D42A27DB-BD31-4B8C-83A1-F6EECF244321}">
                <p14:modId xmlns:p14="http://schemas.microsoft.com/office/powerpoint/2010/main" val="1943458595"/>
              </p:ext>
            </p:extLst>
          </p:nvPr>
        </p:nvGraphicFramePr>
        <p:xfrm>
          <a:off x="9178786" y="5603876"/>
          <a:ext cx="8229600" cy="4588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a 2">
            <a:extLst>
              <a:ext uri="{FF2B5EF4-FFF2-40B4-BE49-F238E27FC236}">
                <a16:creationId xmlns:a16="http://schemas.microsoft.com/office/drawing/2014/main" id="{FC945F31-D243-467E-A088-33450CA7F109}"/>
              </a:ext>
            </a:extLst>
          </p:cNvPr>
          <p:cNvGraphicFramePr/>
          <p:nvPr>
            <p:extLst>
              <p:ext uri="{D42A27DB-BD31-4B8C-83A1-F6EECF244321}">
                <p14:modId xmlns:p14="http://schemas.microsoft.com/office/powerpoint/2010/main" val="169086485"/>
              </p:ext>
            </p:extLst>
          </p:nvPr>
        </p:nvGraphicFramePr>
        <p:xfrm>
          <a:off x="4255911" y="3262489"/>
          <a:ext cx="4365032" cy="16284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469513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E515ED1-98A1-4647-921E-96B0ACE85F4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12</a:t>
            </a:fld>
            <a:endParaRPr lang="es-EC"/>
          </a:p>
        </p:txBody>
      </p:sp>
      <p:graphicFrame>
        <p:nvGraphicFramePr>
          <p:cNvPr id="4" name="Tabla 3">
            <a:extLst>
              <a:ext uri="{FF2B5EF4-FFF2-40B4-BE49-F238E27FC236}">
                <a16:creationId xmlns:a16="http://schemas.microsoft.com/office/drawing/2014/main" id="{B8E97436-EC44-4AC3-82BE-911AE9CA579A}"/>
              </a:ext>
            </a:extLst>
          </p:cNvPr>
          <p:cNvGraphicFramePr>
            <a:graphicFrameLocks noGrp="1"/>
          </p:cNvGraphicFramePr>
          <p:nvPr>
            <p:extLst>
              <p:ext uri="{D42A27DB-BD31-4B8C-83A1-F6EECF244321}">
                <p14:modId xmlns:p14="http://schemas.microsoft.com/office/powerpoint/2010/main" val="3762158864"/>
              </p:ext>
            </p:extLst>
          </p:nvPr>
        </p:nvGraphicFramePr>
        <p:xfrm>
          <a:off x="613057" y="599597"/>
          <a:ext cx="3958944" cy="831850"/>
        </p:xfrm>
        <a:graphic>
          <a:graphicData uri="http://schemas.openxmlformats.org/drawingml/2006/table">
            <a:tbl>
              <a:tblPr firstRow="1" firstCol="1" bandRow="1">
                <a:tableStyleId>{74C1A8A3-306A-4EB7-A6B1-4F7E0EB9C5D6}</a:tableStyleId>
              </a:tblPr>
              <a:tblGrid>
                <a:gridCol w="1319648">
                  <a:extLst>
                    <a:ext uri="{9D8B030D-6E8A-4147-A177-3AD203B41FA5}">
                      <a16:colId xmlns:a16="http://schemas.microsoft.com/office/drawing/2014/main" val="2451817763"/>
                    </a:ext>
                  </a:extLst>
                </a:gridCol>
                <a:gridCol w="1319648">
                  <a:extLst>
                    <a:ext uri="{9D8B030D-6E8A-4147-A177-3AD203B41FA5}">
                      <a16:colId xmlns:a16="http://schemas.microsoft.com/office/drawing/2014/main" val="2052672048"/>
                    </a:ext>
                  </a:extLst>
                </a:gridCol>
                <a:gridCol w="1319648">
                  <a:extLst>
                    <a:ext uri="{9D8B030D-6E8A-4147-A177-3AD203B41FA5}">
                      <a16:colId xmlns:a16="http://schemas.microsoft.com/office/drawing/2014/main" val="1446286352"/>
                    </a:ext>
                  </a:extLst>
                </a:gridCol>
              </a:tblGrid>
              <a:tr h="0">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 </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Respuesta </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Porcentaje </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extLst>
                  <a:ext uri="{0D108BD9-81ED-4DB2-BD59-A6C34878D82A}">
                    <a16:rowId xmlns:a16="http://schemas.microsoft.com/office/drawing/2014/main" val="2331227366"/>
                  </a:ext>
                </a:extLst>
              </a:tr>
              <a:tr h="0">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Si</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25</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16%</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extLst>
                  <a:ext uri="{0D108BD9-81ED-4DB2-BD59-A6C34878D82A}">
                    <a16:rowId xmlns:a16="http://schemas.microsoft.com/office/drawing/2014/main" val="3599361001"/>
                  </a:ext>
                </a:extLst>
              </a:tr>
              <a:tr h="0">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Poco</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45</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28%</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extLst>
                  <a:ext uri="{0D108BD9-81ED-4DB2-BD59-A6C34878D82A}">
                    <a16:rowId xmlns:a16="http://schemas.microsoft.com/office/drawing/2014/main" val="2796133235"/>
                  </a:ext>
                </a:extLst>
              </a:tr>
              <a:tr h="0">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No </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88</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nSpc>
                          <a:spcPct val="107000"/>
                        </a:lnSpc>
                        <a:spcAft>
                          <a:spcPts val="800"/>
                        </a:spcAft>
                      </a:pPr>
                      <a:r>
                        <a:rPr lang="es-ES" sz="1100" dirty="0">
                          <a:solidFill>
                            <a:schemeClr val="tx1"/>
                          </a:solidFill>
                          <a:effectLst/>
                          <a:latin typeface="Titillium Web" panose="020B0604020202020204" charset="0"/>
                          <a:cs typeface="Titillium Web" panose="020B0604020202020204" charset="0"/>
                        </a:rPr>
                        <a:t>56%</a:t>
                      </a:r>
                      <a:endParaRPr lang="es-EC" sz="1100"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extLst>
                  <a:ext uri="{0D108BD9-81ED-4DB2-BD59-A6C34878D82A}">
                    <a16:rowId xmlns:a16="http://schemas.microsoft.com/office/drawing/2014/main" val="1027395564"/>
                  </a:ext>
                </a:extLst>
              </a:tr>
              <a:tr h="0">
                <a:tc>
                  <a:txBody>
                    <a:bodyPr/>
                    <a:lstStyle/>
                    <a:p>
                      <a:pPr>
                        <a:lnSpc>
                          <a:spcPct val="107000"/>
                        </a:lnSpc>
                        <a:spcAft>
                          <a:spcPts val="800"/>
                        </a:spcAft>
                      </a:pPr>
                      <a:r>
                        <a:rPr lang="es-ES" sz="1100">
                          <a:solidFill>
                            <a:schemeClr val="tx1"/>
                          </a:solidFill>
                          <a:effectLst/>
                          <a:latin typeface="Titillium Web" panose="020B0604020202020204" charset="0"/>
                          <a:cs typeface="Titillium Web" panose="020B0604020202020204" charset="0"/>
                        </a:rPr>
                        <a:t>Total</a:t>
                      </a:r>
                      <a:endParaRPr lang="es-EC" sz="110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nSpc>
                          <a:spcPct val="107000"/>
                        </a:lnSpc>
                        <a:spcAft>
                          <a:spcPts val="800"/>
                        </a:spcAft>
                      </a:pPr>
                      <a:r>
                        <a:rPr lang="es-ES" sz="1100" dirty="0">
                          <a:solidFill>
                            <a:schemeClr val="tx1"/>
                          </a:solidFill>
                          <a:effectLst/>
                          <a:latin typeface="Titillium Web" panose="020B0604020202020204" charset="0"/>
                          <a:cs typeface="Titillium Web" panose="020B0604020202020204" charset="0"/>
                        </a:rPr>
                        <a:t>158</a:t>
                      </a:r>
                      <a:endParaRPr lang="es-EC" sz="1100"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tc>
                  <a:txBody>
                    <a:bodyPr/>
                    <a:lstStyle/>
                    <a:p>
                      <a:pPr>
                        <a:lnSpc>
                          <a:spcPct val="107000"/>
                        </a:lnSpc>
                        <a:spcAft>
                          <a:spcPts val="800"/>
                        </a:spcAft>
                      </a:pPr>
                      <a:r>
                        <a:rPr lang="es-ES" sz="1100" dirty="0">
                          <a:solidFill>
                            <a:schemeClr val="tx1"/>
                          </a:solidFill>
                          <a:effectLst/>
                          <a:latin typeface="Titillium Web" panose="020B0604020202020204" charset="0"/>
                          <a:cs typeface="Titillium Web" panose="020B0604020202020204" charset="0"/>
                        </a:rPr>
                        <a:t>100%</a:t>
                      </a:r>
                      <a:endParaRPr lang="es-EC" sz="1100" dirty="0">
                        <a:solidFill>
                          <a:schemeClr val="tx1"/>
                        </a:solidFill>
                        <a:effectLst/>
                        <a:latin typeface="Titillium Web" panose="020B0604020202020204" charset="0"/>
                        <a:ea typeface="Calibri" panose="020F0502020204030204" pitchFamily="34" charset="0"/>
                        <a:cs typeface="Titillium Web" panose="020B0604020202020204" charset="0"/>
                      </a:endParaRPr>
                    </a:p>
                  </a:txBody>
                  <a:tcPr marL="68580" marR="68580" marT="0" marB="0"/>
                </a:tc>
                <a:extLst>
                  <a:ext uri="{0D108BD9-81ED-4DB2-BD59-A6C34878D82A}">
                    <a16:rowId xmlns:a16="http://schemas.microsoft.com/office/drawing/2014/main" val="4145663838"/>
                  </a:ext>
                </a:extLst>
              </a:tr>
            </a:tbl>
          </a:graphicData>
        </a:graphic>
      </p:graphicFrame>
      <p:graphicFrame>
        <p:nvGraphicFramePr>
          <p:cNvPr id="5" name="Gráfico 4">
            <a:extLst>
              <a:ext uri="{FF2B5EF4-FFF2-40B4-BE49-F238E27FC236}">
                <a16:creationId xmlns:a16="http://schemas.microsoft.com/office/drawing/2014/main" id="{A5FE763E-A5B6-4DF5-9369-674591ABF86B}"/>
              </a:ext>
            </a:extLst>
          </p:cNvPr>
          <p:cNvGraphicFramePr/>
          <p:nvPr>
            <p:extLst>
              <p:ext uri="{D42A27DB-BD31-4B8C-83A1-F6EECF244321}">
                <p14:modId xmlns:p14="http://schemas.microsoft.com/office/powerpoint/2010/main" val="2931006935"/>
              </p:ext>
            </p:extLst>
          </p:nvPr>
        </p:nvGraphicFramePr>
        <p:xfrm>
          <a:off x="4047067" y="154989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79771915-D5C4-47F7-A211-AE56423750E1}"/>
              </a:ext>
            </a:extLst>
          </p:cNvPr>
          <p:cNvSpPr txBox="1"/>
          <p:nvPr/>
        </p:nvSpPr>
        <p:spPr>
          <a:xfrm>
            <a:off x="4690533" y="726981"/>
            <a:ext cx="3493911" cy="577081"/>
          </a:xfrm>
          <a:prstGeom prst="rect">
            <a:avLst/>
          </a:prstGeom>
          <a:noFill/>
        </p:spPr>
        <p:txBody>
          <a:bodyPr wrap="square">
            <a:spAutoFit/>
          </a:bodyPr>
          <a:lstStyle/>
          <a:p>
            <a:pPr>
              <a:spcAft>
                <a:spcPts val="1000"/>
              </a:spcAft>
            </a:pPr>
            <a:r>
              <a:rPr lang="es-ES" sz="1050" dirty="0">
                <a:effectLst/>
                <a:latin typeface="Titillium Web" panose="020B0604020202020204" charset="0"/>
                <a:ea typeface="Calibri" panose="020F0502020204030204" pitchFamily="34" charset="0"/>
                <a:cs typeface="Titillium Web" panose="020B0604020202020204" charset="0"/>
              </a:rPr>
              <a:t>¿Existe un reconocimiento e interés por parte de la población hacia la parroquia luego de ser declarada patrimonio cultural?</a:t>
            </a:r>
            <a:endParaRPr lang="es-EC" sz="800" dirty="0">
              <a:effectLst/>
              <a:latin typeface="Titillium Web" panose="020B0604020202020204" charset="0"/>
              <a:ea typeface="Calibri" panose="020F0502020204030204" pitchFamily="34" charset="0"/>
              <a:cs typeface="Titillium Web" panose="020B0604020202020204" charset="0"/>
            </a:endParaRPr>
          </a:p>
        </p:txBody>
      </p:sp>
      <p:graphicFrame>
        <p:nvGraphicFramePr>
          <p:cNvPr id="6" name="Diagrama 5">
            <a:extLst>
              <a:ext uri="{FF2B5EF4-FFF2-40B4-BE49-F238E27FC236}">
                <a16:creationId xmlns:a16="http://schemas.microsoft.com/office/drawing/2014/main" id="{4084E932-77EC-429E-A495-45B03920975F}"/>
              </a:ext>
            </a:extLst>
          </p:cNvPr>
          <p:cNvGraphicFramePr/>
          <p:nvPr>
            <p:extLst>
              <p:ext uri="{D42A27DB-BD31-4B8C-83A1-F6EECF244321}">
                <p14:modId xmlns:p14="http://schemas.microsoft.com/office/powerpoint/2010/main" val="1118035191"/>
              </p:ext>
            </p:extLst>
          </p:nvPr>
        </p:nvGraphicFramePr>
        <p:xfrm>
          <a:off x="410013" y="1986423"/>
          <a:ext cx="3416920" cy="230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89887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89359F5A-F4E6-46C1-9F5E-8DB064BF335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13</a:t>
            </a:fld>
            <a:endParaRPr lang="es-EC"/>
          </a:p>
        </p:txBody>
      </p:sp>
      <p:graphicFrame>
        <p:nvGraphicFramePr>
          <p:cNvPr id="8" name="Gráfico 7">
            <a:extLst>
              <a:ext uri="{FF2B5EF4-FFF2-40B4-BE49-F238E27FC236}">
                <a16:creationId xmlns:a16="http://schemas.microsoft.com/office/drawing/2014/main" id="{8BA34C2A-95C8-415F-95C0-CB6CCA29344B}"/>
              </a:ext>
            </a:extLst>
          </p:cNvPr>
          <p:cNvGraphicFramePr/>
          <p:nvPr>
            <p:extLst>
              <p:ext uri="{D42A27DB-BD31-4B8C-83A1-F6EECF244321}">
                <p14:modId xmlns:p14="http://schemas.microsoft.com/office/powerpoint/2010/main" val="3225982050"/>
              </p:ext>
            </p:extLst>
          </p:nvPr>
        </p:nvGraphicFramePr>
        <p:xfrm>
          <a:off x="4261556" y="188507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670AA1B1-9554-47DB-A2B7-2BC6F82F740B}"/>
              </a:ext>
            </a:extLst>
          </p:cNvPr>
          <p:cNvGraphicFramePr/>
          <p:nvPr>
            <p:extLst>
              <p:ext uri="{D42A27DB-BD31-4B8C-83A1-F6EECF244321}">
                <p14:modId xmlns:p14="http://schemas.microsoft.com/office/powerpoint/2010/main" val="4084880955"/>
              </p:ext>
            </p:extLst>
          </p:nvPr>
        </p:nvGraphicFramePr>
        <p:xfrm>
          <a:off x="310444" y="27922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Elipse 1">
            <a:extLst>
              <a:ext uri="{FF2B5EF4-FFF2-40B4-BE49-F238E27FC236}">
                <a16:creationId xmlns:a16="http://schemas.microsoft.com/office/drawing/2014/main" id="{A61432DB-D142-49F6-B30B-BEE9FC32459C}"/>
              </a:ext>
            </a:extLst>
          </p:cNvPr>
          <p:cNvSpPr/>
          <p:nvPr/>
        </p:nvSpPr>
        <p:spPr>
          <a:xfrm>
            <a:off x="1117600" y="3372597"/>
            <a:ext cx="1896533" cy="119089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000" dirty="0">
                <a:solidFill>
                  <a:schemeClr val="tx1"/>
                </a:solidFill>
                <a:latin typeface="Arial" panose="020B0604020202020204" pitchFamily="34" charset="0"/>
                <a:cs typeface="Arial" panose="020B0604020202020204" pitchFamily="34" charset="0"/>
              </a:rPr>
              <a:t>Principal medio de difusión es radio, tv y redes sociales</a:t>
            </a:r>
            <a:endParaRPr lang="es-EC" sz="1000" dirty="0">
              <a:solidFill>
                <a:schemeClr val="tx1"/>
              </a:solidFill>
              <a:latin typeface="Arial" panose="020B0604020202020204" pitchFamily="34" charset="0"/>
              <a:cs typeface="Arial" panose="020B0604020202020204" pitchFamily="34" charset="0"/>
            </a:endParaRPr>
          </a:p>
        </p:txBody>
      </p:sp>
      <p:sp>
        <p:nvSpPr>
          <p:cNvPr id="5" name="Elipse 4">
            <a:extLst>
              <a:ext uri="{FF2B5EF4-FFF2-40B4-BE49-F238E27FC236}">
                <a16:creationId xmlns:a16="http://schemas.microsoft.com/office/drawing/2014/main" id="{D4B4C6BC-8AA8-4FB3-AC13-CAFCF9BE4F46}"/>
              </a:ext>
            </a:extLst>
          </p:cNvPr>
          <p:cNvSpPr/>
          <p:nvPr/>
        </p:nvSpPr>
        <p:spPr>
          <a:xfrm>
            <a:off x="6003725" y="368256"/>
            <a:ext cx="1986845" cy="142779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000" dirty="0">
                <a:solidFill>
                  <a:schemeClr val="tx1"/>
                </a:solidFill>
                <a:latin typeface="Arial" panose="020B0604020202020204" pitchFamily="34" charset="0"/>
                <a:cs typeface="Arial" panose="020B0604020202020204" pitchFamily="34" charset="0"/>
              </a:rPr>
              <a:t>Su principal potencia cultural son las escaramuzas, fiestas populares y religiosas y la arquitectura tradicional</a:t>
            </a:r>
            <a:endParaRPr lang="es-EC" sz="1000" dirty="0">
              <a:solidFill>
                <a:schemeClr val="tx1"/>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27DA5AF4-0CAD-47FF-8101-7BF5A675F1BE}"/>
              </a:ext>
            </a:extLst>
          </p:cNvPr>
          <p:cNvSpPr/>
          <p:nvPr/>
        </p:nvSpPr>
        <p:spPr>
          <a:xfrm>
            <a:off x="3175000" y="3657600"/>
            <a:ext cx="925689" cy="62088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p>
        </p:txBody>
      </p:sp>
      <p:sp>
        <p:nvSpPr>
          <p:cNvPr id="9" name="Flecha: a la derecha 8">
            <a:extLst>
              <a:ext uri="{FF2B5EF4-FFF2-40B4-BE49-F238E27FC236}">
                <a16:creationId xmlns:a16="http://schemas.microsoft.com/office/drawing/2014/main" id="{972A23B1-0BF3-425F-8750-B7800D64572E}"/>
              </a:ext>
            </a:extLst>
          </p:cNvPr>
          <p:cNvSpPr/>
          <p:nvPr/>
        </p:nvSpPr>
        <p:spPr>
          <a:xfrm rot="10800000">
            <a:off x="4980240" y="771707"/>
            <a:ext cx="925689" cy="62088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307731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45"/>
          <p:cNvSpPr txBox="1">
            <a:spLocks noGrp="1"/>
          </p:cNvSpPr>
          <p:nvPr>
            <p:ph type="title" idx="4294967295"/>
          </p:nvPr>
        </p:nvSpPr>
        <p:spPr>
          <a:xfrm>
            <a:off x="619942" y="867181"/>
            <a:ext cx="5173663" cy="396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b="1" dirty="0">
                <a:solidFill>
                  <a:schemeClr val="tx1"/>
                </a:solidFill>
                <a:latin typeface="Atma" panose="020B0604020202020204" charset="0"/>
                <a:cs typeface="Atma" panose="020B0604020202020204" charset="0"/>
              </a:rPr>
              <a:t>ENTREVISTA</a:t>
            </a:r>
            <a:endParaRPr sz="4400" b="1" dirty="0">
              <a:solidFill>
                <a:schemeClr val="tx1"/>
              </a:solidFill>
              <a:latin typeface="Atma" panose="020B0604020202020204" charset="0"/>
              <a:cs typeface="Atma" panose="020B0604020202020204" charset="0"/>
            </a:endParaRPr>
          </a:p>
        </p:txBody>
      </p:sp>
      <p:sp>
        <p:nvSpPr>
          <p:cNvPr id="1484" name="Google Shape;1484;p45"/>
          <p:cNvSpPr txBox="1">
            <a:spLocks noGrp="1"/>
          </p:cNvSpPr>
          <p:nvPr>
            <p:ph type="body" idx="4294967295"/>
          </p:nvPr>
        </p:nvSpPr>
        <p:spPr>
          <a:xfrm>
            <a:off x="629739" y="1797960"/>
            <a:ext cx="3584575" cy="3106738"/>
          </a:xfrm>
          <a:prstGeom prst="rect">
            <a:avLst/>
          </a:prstGeom>
        </p:spPr>
        <p:txBody>
          <a:bodyPr spcFirstLastPara="1" wrap="square" lIns="91425" tIns="91425" rIns="91425" bIns="91425" anchor="t" anchorCtr="0">
            <a:noAutofit/>
          </a:bodyPr>
          <a:lstStyle/>
          <a:p>
            <a:pPr indent="-171450">
              <a:lnSpc>
                <a:spcPct val="100000"/>
              </a:lnSpc>
            </a:pPr>
            <a:r>
              <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Héctor Gonzalo Guaya Pauta Presidente del GAD</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indent="-171450">
              <a:lnSpc>
                <a:spcPct val="100000"/>
              </a:lnSpc>
            </a:pPr>
            <a:r>
              <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José </a:t>
            </a:r>
            <a:r>
              <a:rPr lang="es-E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Monfilio</a:t>
            </a:r>
            <a:r>
              <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Díaz </a:t>
            </a:r>
            <a:r>
              <a:rPr lang="es-E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Ogoño</a:t>
            </a:r>
            <a:r>
              <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 Comisión de Seguridad y turismo</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indent="-171450">
              <a:lnSpc>
                <a:spcPct val="100000"/>
              </a:lnSpc>
            </a:pPr>
            <a:r>
              <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María Belén Carrión - Operadora de Turismo la Visión del Futuro OTVIDEFU S.A. </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indent="-171450">
              <a:lnSpc>
                <a:spcPct val="100000"/>
              </a:lnSpc>
            </a:pPr>
            <a:r>
              <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Vidal Caraguay - Guía</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indent="-171450">
              <a:lnSpc>
                <a:spcPct val="100000"/>
              </a:lnSpc>
              <a:spcAft>
                <a:spcPts val="800"/>
              </a:spcAft>
            </a:pPr>
            <a:r>
              <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Rosa María Ludeña </a:t>
            </a:r>
            <a:r>
              <a:rPr lang="es-ES" sz="1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Nole</a:t>
            </a:r>
            <a:r>
              <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 - Comisión de Educación, Cultura y Deporte</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085850" lvl="2" indent="-171450">
              <a:spcBef>
                <a:spcPts val="1200"/>
              </a:spcBef>
            </a:pPr>
            <a:endParaRPr lang="es-EC" sz="1000" b="1"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122" name="Picture 2">
            <a:extLst>
              <a:ext uri="{FF2B5EF4-FFF2-40B4-BE49-F238E27FC236}">
                <a16:creationId xmlns:a16="http://schemas.microsoft.com/office/drawing/2014/main" id="{A412BAB8-D33B-4BA9-B89D-287B2A2C4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61381" y="543260"/>
            <a:ext cx="2865771" cy="21379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2CC00BD2-747B-4741-9D65-C5BCFA03E0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98"/>
          <a:stretch/>
        </p:blipFill>
        <p:spPr bwMode="auto">
          <a:xfrm>
            <a:off x="4224111" y="214625"/>
            <a:ext cx="1523665" cy="22689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9160D35-A95D-4C71-94EE-3FEC365AE8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409"/>
          <a:stretch/>
        </p:blipFill>
        <p:spPr bwMode="auto">
          <a:xfrm>
            <a:off x="6946081" y="156344"/>
            <a:ext cx="2137957" cy="26398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Gad Chuquiribamba">
            <a:extLst>
              <a:ext uri="{FF2B5EF4-FFF2-40B4-BE49-F238E27FC236}">
                <a16:creationId xmlns:a16="http://schemas.microsoft.com/office/drawing/2014/main" id="{5ED7482A-F9F5-4238-8E33-6E13BFC737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6776" y="1916612"/>
            <a:ext cx="3530669" cy="116378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1D0E5115-33BC-45FF-B159-CE132DB99F7E}"/>
              </a:ext>
            </a:extLst>
          </p:cNvPr>
          <p:cNvSpPr txBox="1"/>
          <p:nvPr/>
        </p:nvSpPr>
        <p:spPr>
          <a:xfrm>
            <a:off x="4224111" y="3448720"/>
            <a:ext cx="4538826" cy="1323439"/>
          </a:xfrm>
          <a:prstGeom prst="rect">
            <a:avLst/>
          </a:prstGeom>
          <a:noFill/>
        </p:spPr>
        <p:txBody>
          <a:bodyPr wrap="square">
            <a:spAutoFit/>
          </a:bodyPr>
          <a:lstStyle/>
          <a:p>
            <a:pPr algn="ctr"/>
            <a:r>
              <a:rPr lang="es-ES" sz="1000" dirty="0">
                <a:latin typeface="Arial" panose="020B0604020202020204" pitchFamily="34" charset="0"/>
                <a:cs typeface="Arial" panose="020B0604020202020204" pitchFamily="34" charset="0"/>
              </a:rPr>
              <a:t>De acuerdo a los entrevistados </a:t>
            </a:r>
            <a:r>
              <a:rPr lang="es-ES" sz="1000" dirty="0" err="1">
                <a:latin typeface="Arial" panose="020B0604020202020204" pitchFamily="34" charset="0"/>
                <a:cs typeface="Arial" panose="020B0604020202020204" pitchFamily="34" charset="0"/>
              </a:rPr>
              <a:t>Chuquiribamba</a:t>
            </a:r>
            <a:r>
              <a:rPr lang="es-ES" sz="1000" dirty="0">
                <a:latin typeface="Arial" panose="020B0604020202020204" pitchFamily="34" charset="0"/>
                <a:cs typeface="Arial" panose="020B0604020202020204" pitchFamily="34" charset="0"/>
              </a:rPr>
              <a:t> es una pequeña parroquia que indudablemente tiene características únicas, sus casas cubiertas de carrizo combinadas con el adobe y la teja; además, recalcaron que lo mas predominante son las fiestas populares y las Escaramuzas que se celebran el mes de Abril y abren la puerta a miles de turistas, sin embargo, a pesar de la modernización </a:t>
            </a:r>
            <a:r>
              <a:rPr lang="es-ES" sz="1000" dirty="0" err="1">
                <a:latin typeface="Arial" panose="020B0604020202020204" pitchFamily="34" charset="0"/>
                <a:cs typeface="Arial" panose="020B0604020202020204" pitchFamily="34" charset="0"/>
              </a:rPr>
              <a:t>Chuquiribamba</a:t>
            </a:r>
            <a:r>
              <a:rPr lang="es-ES" sz="1000" dirty="0">
                <a:latin typeface="Arial" panose="020B0604020202020204" pitchFamily="34" charset="0"/>
                <a:cs typeface="Arial" panose="020B0604020202020204" pitchFamily="34" charset="0"/>
              </a:rPr>
              <a:t> aun sigue conservando estos aspectos que la hicieron convertirse en Patrimonio Cultural de la Nación y por lo tanto puede desarrollarse turísticamente. </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a:extLst>
              <a:ext uri="{FF2B5EF4-FFF2-40B4-BE49-F238E27FC236}">
                <a16:creationId xmlns:a16="http://schemas.microsoft.com/office/drawing/2014/main" id="{53088B0D-BC83-4C7F-B413-6D68136AC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207" y="1857951"/>
            <a:ext cx="3649834" cy="27386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AFCA407E-629F-4606-8F4D-DA88D3BA6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6" y="1820837"/>
            <a:ext cx="3056709" cy="28128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030C0848-B8DB-4790-86B9-27A444ED7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873" y="1857951"/>
            <a:ext cx="2311870" cy="2812872"/>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5">
            <a:extLst>
              <a:ext uri="{FF2B5EF4-FFF2-40B4-BE49-F238E27FC236}">
                <a16:creationId xmlns:a16="http://schemas.microsoft.com/office/drawing/2014/main" id="{DD50718E-F6B4-4A3F-9D0A-F35CC9808759}"/>
              </a:ext>
            </a:extLst>
          </p:cNvPr>
          <p:cNvSpPr txBox="1">
            <a:spLocks/>
          </p:cNvSpPr>
          <p:nvPr/>
        </p:nvSpPr>
        <p:spPr>
          <a:xfrm>
            <a:off x="747521" y="1349708"/>
            <a:ext cx="7329144" cy="396900"/>
          </a:xfrm>
          <a:prstGeom prst="rect">
            <a:avLst/>
          </a:prstGeom>
        </p:spPr>
        <p:txBody>
          <a:bodyPr vert="horz" lIns="91440" tIns="45720" rIns="91440" bIns="45720" rtlCol="0" anchor="b">
            <a:noAutofit/>
          </a:bodyPr>
          <a:lstStyle>
            <a:lvl1pPr algn="ctr" defTabSz="685800" rtl="0" eaLnBrk="1" latinLnBrk="0" hangingPunct="1">
              <a:lnSpc>
                <a:spcPct val="85000"/>
              </a:lnSpc>
              <a:spcBef>
                <a:spcPct val="0"/>
              </a:spcBef>
              <a:buNone/>
              <a:defRPr sz="5400" b="1" kern="1200" cap="all" baseline="0">
                <a:solidFill>
                  <a:srgbClr val="FFFFFF"/>
                </a:solidFill>
                <a:latin typeface="+mj-lt"/>
                <a:ea typeface="+mj-ea"/>
                <a:cs typeface="+mj-cs"/>
              </a:defRPr>
            </a:lvl1pPr>
          </a:lstStyle>
          <a:p>
            <a:r>
              <a:rPr lang="es-ES" sz="6600" dirty="0">
                <a:solidFill>
                  <a:schemeClr val="tx1"/>
                </a:solidFill>
                <a:latin typeface="Atma" panose="020B0604020202020204" charset="0"/>
                <a:cs typeface="Atma" panose="020B0604020202020204" charset="0"/>
              </a:rPr>
              <a:t>PROPUESTA</a:t>
            </a:r>
            <a:endParaRPr lang="es-EC" sz="6600" dirty="0">
              <a:solidFill>
                <a:schemeClr val="tx1"/>
              </a:solidFill>
              <a:latin typeface="Atma" panose="020B0604020202020204" charset="0"/>
              <a:cs typeface="Atma" panose="020B0604020202020204" charset="0"/>
            </a:endParaRPr>
          </a:p>
        </p:txBody>
      </p:sp>
    </p:spTree>
    <p:extLst>
      <p:ext uri="{BB962C8B-B14F-4D97-AF65-F5344CB8AC3E}">
        <p14:creationId xmlns:p14="http://schemas.microsoft.com/office/powerpoint/2010/main" val="29001563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D4F669D-566B-4D09-B5DA-0C0DA972D0EA}"/>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16</a:t>
            </a:fld>
            <a:endParaRPr lang="es-EC"/>
          </a:p>
        </p:txBody>
      </p:sp>
      <p:graphicFrame>
        <p:nvGraphicFramePr>
          <p:cNvPr id="3" name="Tabla 3">
            <a:extLst>
              <a:ext uri="{FF2B5EF4-FFF2-40B4-BE49-F238E27FC236}">
                <a16:creationId xmlns:a16="http://schemas.microsoft.com/office/drawing/2014/main" id="{E7908E9E-5101-466D-B425-556BC3C01D64}"/>
              </a:ext>
            </a:extLst>
          </p:cNvPr>
          <p:cNvGraphicFramePr>
            <a:graphicFrameLocks noGrp="1"/>
          </p:cNvGraphicFramePr>
          <p:nvPr>
            <p:extLst>
              <p:ext uri="{D42A27DB-BD31-4B8C-83A1-F6EECF244321}">
                <p14:modId xmlns:p14="http://schemas.microsoft.com/office/powerpoint/2010/main" val="3849237133"/>
              </p:ext>
            </p:extLst>
          </p:nvPr>
        </p:nvGraphicFramePr>
        <p:xfrm>
          <a:off x="1063211" y="302683"/>
          <a:ext cx="7213600" cy="3235960"/>
        </p:xfrm>
        <a:graphic>
          <a:graphicData uri="http://schemas.openxmlformats.org/drawingml/2006/table">
            <a:tbl>
              <a:tblPr firstRow="1" bandRow="1">
                <a:tableStyleId>{5823F122-5097-4651-9BE9-B773C76E4D6E}</a:tableStyleId>
              </a:tblPr>
              <a:tblGrid>
                <a:gridCol w="1422400">
                  <a:extLst>
                    <a:ext uri="{9D8B030D-6E8A-4147-A177-3AD203B41FA5}">
                      <a16:colId xmlns:a16="http://schemas.microsoft.com/office/drawing/2014/main" val="2794546009"/>
                    </a:ext>
                  </a:extLst>
                </a:gridCol>
                <a:gridCol w="5791200">
                  <a:extLst>
                    <a:ext uri="{9D8B030D-6E8A-4147-A177-3AD203B41FA5}">
                      <a16:colId xmlns:a16="http://schemas.microsoft.com/office/drawing/2014/main" val="4184543984"/>
                    </a:ext>
                  </a:extLst>
                </a:gridCol>
              </a:tblGrid>
              <a:tr h="370840">
                <a:tc gridSpan="2">
                  <a:txBody>
                    <a:bodyPr/>
                    <a:lstStyle/>
                    <a:p>
                      <a:pPr algn="ctr"/>
                      <a:r>
                        <a:rPr lang="es-ES" sz="1800" b="1" dirty="0">
                          <a:latin typeface="Atma" panose="020B0604020202020204" charset="0"/>
                          <a:cs typeface="Atma" panose="020B0604020202020204" charset="0"/>
                        </a:rPr>
                        <a:t>ESTRATEGIA 1</a:t>
                      </a:r>
                      <a:endParaRPr lang="es-EC" sz="1800" dirty="0"/>
                    </a:p>
                  </a:txBody>
                  <a:tcPr/>
                </a:tc>
                <a:tc hMerge="1">
                  <a:txBody>
                    <a:bodyPr/>
                    <a:lstStyle/>
                    <a:p>
                      <a:endParaRPr lang="es-EC" dirty="0"/>
                    </a:p>
                  </a:txBody>
                  <a:tcPr/>
                </a:tc>
                <a:extLst>
                  <a:ext uri="{0D108BD9-81ED-4DB2-BD59-A6C34878D82A}">
                    <a16:rowId xmlns:a16="http://schemas.microsoft.com/office/drawing/2014/main" val="1676899329"/>
                  </a:ext>
                </a:extLst>
              </a:tr>
              <a:tr h="370840">
                <a:tc>
                  <a:txBody>
                    <a:bodyPr/>
                    <a:lstStyle/>
                    <a:p>
                      <a:r>
                        <a:rPr lang="es-ES" sz="1000" b="1" dirty="0">
                          <a:latin typeface="Atma" panose="020B0604020202020204" charset="0"/>
                          <a:cs typeface="Atma" panose="020B0604020202020204" charset="0"/>
                        </a:rPr>
                        <a:t>OBJETIVO</a:t>
                      </a:r>
                      <a:endParaRPr lang="es-EC" sz="1000" b="1" dirty="0">
                        <a:latin typeface="Atma" panose="020B0604020202020204" charset="0"/>
                        <a:cs typeface="Atma" panose="020B060402020202020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kern="1200" dirty="0">
                          <a:solidFill>
                            <a:srgbClr val="000000"/>
                          </a:solidFill>
                          <a:effectLst/>
                          <a:latin typeface="Arial"/>
                          <a:ea typeface="Arial"/>
                          <a:cs typeface="Arial"/>
                        </a:rPr>
                        <a:t>Acrecentar el compromiso de autoridades, instituciones públicas, privadas y población en la conservación del patrimonio edificado y cultural.</a:t>
                      </a:r>
                      <a:endParaRPr lang="es-EC" sz="1000" kern="1200" dirty="0">
                        <a:solidFill>
                          <a:srgbClr val="000000"/>
                        </a:solidFill>
                        <a:effectLst/>
                        <a:latin typeface="Arial"/>
                        <a:ea typeface="Arial"/>
                        <a:cs typeface="Arial"/>
                      </a:endParaRPr>
                    </a:p>
                  </a:txBody>
                  <a:tcPr/>
                </a:tc>
                <a:extLst>
                  <a:ext uri="{0D108BD9-81ED-4DB2-BD59-A6C34878D82A}">
                    <a16:rowId xmlns:a16="http://schemas.microsoft.com/office/drawing/2014/main" val="2053013551"/>
                  </a:ext>
                </a:extLst>
              </a:tr>
              <a:tr h="370840">
                <a:tc>
                  <a:txBody>
                    <a:bodyPr/>
                    <a:lstStyle/>
                    <a:p>
                      <a:r>
                        <a:rPr lang="es-ES" sz="1000" b="1" dirty="0">
                          <a:latin typeface="Atma" panose="020B0604020202020204" charset="0"/>
                          <a:cs typeface="Atma" panose="020B0604020202020204" charset="0"/>
                        </a:rPr>
                        <a:t>ACTIVIDADES</a:t>
                      </a:r>
                      <a:endParaRPr lang="es-EC" sz="1000" b="1" dirty="0">
                        <a:latin typeface="Atma" panose="020B0604020202020204" charset="0"/>
                        <a:cs typeface="Atma" panose="020B0604020202020204" charset="0"/>
                      </a:endParaRPr>
                    </a:p>
                  </a:txBody>
                  <a:tcPr/>
                </a:tc>
                <a:tc>
                  <a:txBody>
                    <a:bodyPr/>
                    <a:lstStyle/>
                    <a:p>
                      <a:pPr marL="285750" lvl="0" indent="-285750">
                        <a:buFont typeface="Arial" panose="020B0604020202020204" pitchFamily="34" charset="0"/>
                        <a:buChar char="•"/>
                      </a:pPr>
                      <a:r>
                        <a:rPr lang="es-ES" sz="1000" kern="1200" dirty="0">
                          <a:solidFill>
                            <a:srgbClr val="000000"/>
                          </a:solidFill>
                          <a:effectLst/>
                          <a:latin typeface="Arial"/>
                          <a:ea typeface="Arial"/>
                          <a:cs typeface="Arial"/>
                        </a:rPr>
                        <a:t>Empoderar a las autoridades locales, cantonales y dirigentes acerca del significado de tener unan patrimonio reconocido a nivel nacional.</a:t>
                      </a:r>
                      <a:endParaRPr lang="es-EC" sz="1000" kern="1200" dirty="0">
                        <a:solidFill>
                          <a:srgbClr val="000000"/>
                        </a:solidFill>
                        <a:effectLst/>
                        <a:latin typeface="Arial"/>
                        <a:ea typeface="Arial"/>
                        <a:cs typeface="Arial"/>
                      </a:endParaRPr>
                    </a:p>
                    <a:p>
                      <a:pPr marL="285750" lvl="0" indent="-285750">
                        <a:buFont typeface="Arial" panose="020B0604020202020204" pitchFamily="34" charset="0"/>
                        <a:buChar char="•"/>
                      </a:pPr>
                      <a:r>
                        <a:rPr lang="es-ES" sz="1000" kern="1200" dirty="0">
                          <a:solidFill>
                            <a:srgbClr val="000000"/>
                          </a:solidFill>
                          <a:effectLst/>
                          <a:latin typeface="Arial"/>
                          <a:ea typeface="Arial"/>
                          <a:cs typeface="Arial"/>
                        </a:rPr>
                        <a:t>Socializar los valores en los cuales se sustenta el patrimonio edificado de la parroquia y al mismo tiempo estimular el interés de autoridades y pobladores por el reconocimiento y defensa del patrimonio.</a:t>
                      </a:r>
                      <a:endParaRPr lang="es-EC" sz="1000" kern="1200" dirty="0">
                        <a:solidFill>
                          <a:srgbClr val="000000"/>
                        </a:solidFill>
                        <a:effectLst/>
                        <a:latin typeface="Arial"/>
                        <a:ea typeface="Arial"/>
                        <a:cs typeface="Arial"/>
                      </a:endParaRPr>
                    </a:p>
                    <a:p>
                      <a:pPr marL="285750" lvl="0" indent="-285750">
                        <a:buFont typeface="Arial" panose="020B0604020202020204" pitchFamily="34" charset="0"/>
                        <a:buChar char="•"/>
                      </a:pPr>
                      <a:r>
                        <a:rPr lang="es-ES" sz="1000" kern="1200" dirty="0">
                          <a:solidFill>
                            <a:srgbClr val="000000"/>
                          </a:solidFill>
                          <a:effectLst/>
                          <a:latin typeface="Arial"/>
                          <a:ea typeface="Arial"/>
                          <a:cs typeface="Arial"/>
                        </a:rPr>
                        <a:t>Comprometer al INPC y GAD cantonal a dar continuidad y atención a los requerimientos sobre la conservación patrimonial.</a:t>
                      </a:r>
                      <a:endParaRPr lang="es-EC" sz="1000" kern="1200" dirty="0">
                        <a:solidFill>
                          <a:srgbClr val="000000"/>
                        </a:solidFill>
                        <a:effectLst/>
                        <a:latin typeface="Arial"/>
                        <a:ea typeface="Arial"/>
                        <a:cs typeface="Arial"/>
                      </a:endParaRPr>
                    </a:p>
                    <a:p>
                      <a:pPr marL="285750" lvl="0" indent="-285750">
                        <a:buFont typeface="Arial" panose="020B0604020202020204" pitchFamily="34" charset="0"/>
                        <a:buChar char="•"/>
                      </a:pPr>
                      <a:r>
                        <a:rPr lang="es-ES" sz="1000" kern="1200" dirty="0">
                          <a:solidFill>
                            <a:srgbClr val="000000"/>
                          </a:solidFill>
                          <a:effectLst/>
                          <a:latin typeface="Arial"/>
                          <a:ea typeface="Arial"/>
                          <a:cs typeface="Arial"/>
                        </a:rPr>
                        <a:t>Involucrar al GAD provincial, GAD cantonal, MINTUR, MIPRO e INPC a fin de establecer la potencialidad que representa el patrimonio para emprendimientos productivos y turísticos.</a:t>
                      </a:r>
                      <a:endParaRPr lang="es-EC" sz="1000" kern="1200" dirty="0">
                        <a:solidFill>
                          <a:srgbClr val="000000"/>
                        </a:solidFill>
                        <a:effectLst/>
                        <a:latin typeface="Arial"/>
                        <a:ea typeface="Arial"/>
                        <a:cs typeface="Arial"/>
                      </a:endParaRPr>
                    </a:p>
                    <a:p>
                      <a:pPr marL="285750" indent="-285750">
                        <a:buFont typeface="Arial" panose="020B0604020202020204" pitchFamily="34" charset="0"/>
                        <a:buChar char="•"/>
                      </a:pPr>
                      <a:r>
                        <a:rPr lang="es-ES" sz="1000" kern="1200" dirty="0">
                          <a:solidFill>
                            <a:srgbClr val="000000"/>
                          </a:solidFill>
                          <a:effectLst/>
                          <a:latin typeface="Arial"/>
                          <a:ea typeface="Arial"/>
                          <a:cs typeface="Arial"/>
                        </a:rPr>
                        <a:t>Difundir en pobladores de todas las edades la importancia y potencialidades que representa una declaratoria</a:t>
                      </a:r>
                      <a:endParaRPr lang="es-EC" sz="1000" dirty="0"/>
                    </a:p>
                  </a:txBody>
                  <a:tcPr/>
                </a:tc>
                <a:extLst>
                  <a:ext uri="{0D108BD9-81ED-4DB2-BD59-A6C34878D82A}">
                    <a16:rowId xmlns:a16="http://schemas.microsoft.com/office/drawing/2014/main" val="972244270"/>
                  </a:ext>
                </a:extLst>
              </a:tr>
              <a:tr h="370840">
                <a:tc>
                  <a:txBody>
                    <a:bodyPr/>
                    <a:lstStyle/>
                    <a:p>
                      <a:r>
                        <a:rPr lang="es-ES" sz="1000" b="1" dirty="0">
                          <a:latin typeface="Atma" panose="020B0604020202020204" charset="0"/>
                          <a:cs typeface="Atma" panose="020B0604020202020204" charset="0"/>
                        </a:rPr>
                        <a:t>RESULTADOS</a:t>
                      </a:r>
                      <a:endParaRPr lang="es-EC" sz="1000" b="1" dirty="0">
                        <a:latin typeface="Atma" panose="020B0604020202020204" charset="0"/>
                        <a:cs typeface="Atma" panose="020B060402020202020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000" kern="1200" dirty="0">
                          <a:solidFill>
                            <a:srgbClr val="000000"/>
                          </a:solidFill>
                          <a:effectLst/>
                          <a:latin typeface="Arial"/>
                          <a:ea typeface="Arial"/>
                          <a:cs typeface="Arial"/>
                        </a:rPr>
                        <a:t>Mediante este proyecto se pretende lograr un mayor compromiso y sensibilidad frente al patrimonio de autoridades y pobladores, así como el involucramiento de instituciones públicas y privadas, mismas que pueden apoyar mancomunadamente a este esfuerzo.</a:t>
                      </a:r>
                      <a:endParaRPr lang="es-EC" sz="1000" kern="1200" dirty="0">
                        <a:solidFill>
                          <a:srgbClr val="000000"/>
                        </a:solidFill>
                        <a:effectLst/>
                        <a:latin typeface="Arial"/>
                        <a:ea typeface="Arial"/>
                        <a:cs typeface="Arial"/>
                      </a:endParaRPr>
                    </a:p>
                    <a:p>
                      <a:endParaRPr lang="es-EC" sz="1000" dirty="0"/>
                    </a:p>
                  </a:txBody>
                  <a:tcPr/>
                </a:tc>
                <a:extLst>
                  <a:ext uri="{0D108BD9-81ED-4DB2-BD59-A6C34878D82A}">
                    <a16:rowId xmlns:a16="http://schemas.microsoft.com/office/drawing/2014/main" val="2157871208"/>
                  </a:ext>
                </a:extLst>
              </a:tr>
            </a:tbl>
          </a:graphicData>
        </a:graphic>
      </p:graphicFrame>
      <p:pic>
        <p:nvPicPr>
          <p:cNvPr id="4" name="Picture 2" descr="Institución">
            <a:extLst>
              <a:ext uri="{FF2B5EF4-FFF2-40B4-BE49-F238E27FC236}">
                <a16:creationId xmlns:a16="http://schemas.microsoft.com/office/drawing/2014/main" id="{64211E06-3D4A-46B0-9EF6-F92464D87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686" y="3835783"/>
            <a:ext cx="2129994" cy="83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unicipio de Loja en Loja, LOJA">
            <a:extLst>
              <a:ext uri="{FF2B5EF4-FFF2-40B4-BE49-F238E27FC236}">
                <a16:creationId xmlns:a16="http://schemas.microsoft.com/office/drawing/2014/main" id="{924DBCA0-E3B2-4E13-934A-859E08997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036" y="3666417"/>
            <a:ext cx="1138376" cy="11383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stituto Nacional de Patrimonio Cultural INPC, Ecuador | LinkedIn">
            <a:extLst>
              <a:ext uri="{FF2B5EF4-FFF2-40B4-BE49-F238E27FC236}">
                <a16:creationId xmlns:a16="http://schemas.microsoft.com/office/drawing/2014/main" id="{088A1D66-46C7-4AFC-8FB0-81DA025ADB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39" t="3666" r="5872" b="3443"/>
          <a:stretch/>
        </p:blipFill>
        <p:spPr bwMode="auto">
          <a:xfrm>
            <a:off x="7328412" y="3647919"/>
            <a:ext cx="1089353" cy="11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409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D4F669D-566B-4D09-B5DA-0C0DA972D0EA}"/>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17</a:t>
            </a:fld>
            <a:endParaRPr lang="es-EC"/>
          </a:p>
        </p:txBody>
      </p:sp>
      <p:graphicFrame>
        <p:nvGraphicFramePr>
          <p:cNvPr id="3" name="Tabla 3">
            <a:extLst>
              <a:ext uri="{FF2B5EF4-FFF2-40B4-BE49-F238E27FC236}">
                <a16:creationId xmlns:a16="http://schemas.microsoft.com/office/drawing/2014/main" id="{E7908E9E-5101-466D-B425-556BC3C01D64}"/>
              </a:ext>
            </a:extLst>
          </p:cNvPr>
          <p:cNvGraphicFramePr>
            <a:graphicFrameLocks noGrp="1"/>
          </p:cNvGraphicFramePr>
          <p:nvPr>
            <p:extLst>
              <p:ext uri="{D42A27DB-BD31-4B8C-83A1-F6EECF244321}">
                <p14:modId xmlns:p14="http://schemas.microsoft.com/office/powerpoint/2010/main" val="2151414266"/>
              </p:ext>
            </p:extLst>
          </p:nvPr>
        </p:nvGraphicFramePr>
        <p:xfrm>
          <a:off x="1063211" y="302683"/>
          <a:ext cx="7213600" cy="3235960"/>
        </p:xfrm>
        <a:graphic>
          <a:graphicData uri="http://schemas.openxmlformats.org/drawingml/2006/table">
            <a:tbl>
              <a:tblPr firstRow="1" bandRow="1">
                <a:tableStyleId>{5823F122-5097-4651-9BE9-B773C76E4D6E}</a:tableStyleId>
              </a:tblPr>
              <a:tblGrid>
                <a:gridCol w="1422400">
                  <a:extLst>
                    <a:ext uri="{9D8B030D-6E8A-4147-A177-3AD203B41FA5}">
                      <a16:colId xmlns:a16="http://schemas.microsoft.com/office/drawing/2014/main" val="2794546009"/>
                    </a:ext>
                  </a:extLst>
                </a:gridCol>
                <a:gridCol w="5791200">
                  <a:extLst>
                    <a:ext uri="{9D8B030D-6E8A-4147-A177-3AD203B41FA5}">
                      <a16:colId xmlns:a16="http://schemas.microsoft.com/office/drawing/2014/main" val="4184543984"/>
                    </a:ext>
                  </a:extLst>
                </a:gridCol>
              </a:tblGrid>
              <a:tr h="370840">
                <a:tc gridSpan="2">
                  <a:txBody>
                    <a:bodyPr/>
                    <a:lstStyle/>
                    <a:p>
                      <a:pPr algn="ctr"/>
                      <a:r>
                        <a:rPr lang="es-ES" sz="1800" b="1" dirty="0">
                          <a:latin typeface="Atma" panose="020B0604020202020204" charset="0"/>
                          <a:cs typeface="Atma" panose="020B0604020202020204" charset="0"/>
                        </a:rPr>
                        <a:t>ESTRATEGIA 2</a:t>
                      </a:r>
                      <a:endParaRPr lang="es-EC" sz="1800" dirty="0"/>
                    </a:p>
                  </a:txBody>
                  <a:tcPr/>
                </a:tc>
                <a:tc hMerge="1">
                  <a:txBody>
                    <a:bodyPr/>
                    <a:lstStyle/>
                    <a:p>
                      <a:endParaRPr lang="es-EC" dirty="0"/>
                    </a:p>
                  </a:txBody>
                  <a:tcPr/>
                </a:tc>
                <a:extLst>
                  <a:ext uri="{0D108BD9-81ED-4DB2-BD59-A6C34878D82A}">
                    <a16:rowId xmlns:a16="http://schemas.microsoft.com/office/drawing/2014/main" val="1676899329"/>
                  </a:ext>
                </a:extLst>
              </a:tr>
              <a:tr h="370840">
                <a:tc>
                  <a:txBody>
                    <a:bodyPr/>
                    <a:lstStyle/>
                    <a:p>
                      <a:r>
                        <a:rPr lang="es-ES" sz="1000" b="1" dirty="0">
                          <a:latin typeface="Atma" panose="020B0604020202020204" charset="0"/>
                          <a:cs typeface="Atma" panose="020B0604020202020204" charset="0"/>
                        </a:rPr>
                        <a:t>OBJETIVO</a:t>
                      </a:r>
                      <a:endParaRPr lang="es-EC" sz="1000" b="1" dirty="0">
                        <a:latin typeface="Atma" panose="020B0604020202020204" charset="0"/>
                        <a:cs typeface="Atma" panose="020B0604020202020204" charset="0"/>
                      </a:endParaRPr>
                    </a:p>
                  </a:txBody>
                  <a:tcPr/>
                </a:tc>
                <a:tc>
                  <a:txBody>
                    <a:bodyPr/>
                    <a:lstStyle/>
                    <a:p>
                      <a:pPr lvl="0"/>
                      <a:r>
                        <a:rPr lang="es-ES" sz="1000" kern="1200" dirty="0">
                          <a:solidFill>
                            <a:srgbClr val="000000"/>
                          </a:solidFill>
                          <a:effectLst/>
                          <a:latin typeface="Arial"/>
                          <a:ea typeface="Arial"/>
                          <a:cs typeface="Arial"/>
                        </a:rPr>
                        <a:t>Valorar los conocimientos locales, acerca de medidas de mantenimiento y protección de los inmuebles patrimoniales del centro parroquial.</a:t>
                      </a:r>
                      <a:endParaRPr lang="es-EC" sz="1000" kern="1200" dirty="0">
                        <a:solidFill>
                          <a:srgbClr val="000000"/>
                        </a:solidFill>
                        <a:effectLst/>
                        <a:latin typeface="Arial"/>
                        <a:ea typeface="Arial"/>
                        <a:cs typeface="Arial"/>
                      </a:endParaRPr>
                    </a:p>
                  </a:txBody>
                  <a:tcPr/>
                </a:tc>
                <a:extLst>
                  <a:ext uri="{0D108BD9-81ED-4DB2-BD59-A6C34878D82A}">
                    <a16:rowId xmlns:a16="http://schemas.microsoft.com/office/drawing/2014/main" val="2053013551"/>
                  </a:ext>
                </a:extLst>
              </a:tr>
              <a:tr h="370840">
                <a:tc>
                  <a:txBody>
                    <a:bodyPr/>
                    <a:lstStyle/>
                    <a:p>
                      <a:r>
                        <a:rPr lang="es-ES" sz="1000" b="1" dirty="0">
                          <a:latin typeface="Atma" panose="020B0604020202020204" charset="0"/>
                          <a:cs typeface="Atma" panose="020B0604020202020204" charset="0"/>
                        </a:rPr>
                        <a:t>ACTIVIDADES</a:t>
                      </a:r>
                      <a:endParaRPr lang="es-EC" sz="1000" b="1" dirty="0">
                        <a:latin typeface="Atma" panose="020B0604020202020204" charset="0"/>
                        <a:cs typeface="Atma" panose="020B0604020202020204" charset="0"/>
                      </a:endParaRPr>
                    </a:p>
                  </a:txBody>
                  <a:tcPr/>
                </a:tc>
                <a:tc>
                  <a:txBody>
                    <a:bodyPr/>
                    <a:lstStyle/>
                    <a:p>
                      <a:pPr marL="171450" lvl="0" indent="-171450">
                        <a:buFont typeface="Arial" panose="020B0604020202020204" pitchFamily="34" charset="0"/>
                        <a:buChar char="•"/>
                      </a:pPr>
                      <a:r>
                        <a:rPr lang="es-ES" sz="1000" kern="1200" dirty="0">
                          <a:solidFill>
                            <a:srgbClr val="000000"/>
                          </a:solidFill>
                          <a:effectLst/>
                          <a:latin typeface="Arial"/>
                          <a:ea typeface="Arial"/>
                          <a:cs typeface="Arial"/>
                        </a:rPr>
                        <a:t>Revitalizar mediante talleres las prácticas y procedimientos locales de mantenimiento, protección y construcción de los inmuebles y edificaciones a la comunidad.</a:t>
                      </a:r>
                      <a:endParaRPr lang="es-EC" sz="1000" kern="1200" dirty="0">
                        <a:solidFill>
                          <a:srgbClr val="000000"/>
                        </a:solidFill>
                        <a:effectLst/>
                        <a:latin typeface="Arial"/>
                        <a:ea typeface="Arial"/>
                        <a:cs typeface="Arial"/>
                      </a:endParaRPr>
                    </a:p>
                    <a:p>
                      <a:pPr marL="171450" lvl="0" indent="-171450">
                        <a:buFont typeface="Arial" panose="020B0604020202020204" pitchFamily="34" charset="0"/>
                        <a:buChar char="•"/>
                      </a:pPr>
                      <a:r>
                        <a:rPr lang="es-ES" sz="1000" kern="1200" dirty="0">
                          <a:solidFill>
                            <a:srgbClr val="000000"/>
                          </a:solidFill>
                          <a:effectLst/>
                          <a:latin typeface="Arial"/>
                          <a:ea typeface="Arial"/>
                          <a:cs typeface="Arial"/>
                        </a:rPr>
                        <a:t>Identificar participativamente aquellos factores antrópicos y naturales que ponen en riesgo al patrimonio edificado</a:t>
                      </a:r>
                      <a:endParaRPr lang="es-EC" sz="1000" kern="1200" dirty="0">
                        <a:solidFill>
                          <a:srgbClr val="000000"/>
                        </a:solidFill>
                        <a:effectLst/>
                        <a:latin typeface="Arial"/>
                        <a:ea typeface="Arial"/>
                        <a:cs typeface="Arial"/>
                      </a:endParaRPr>
                    </a:p>
                    <a:p>
                      <a:pPr marL="171450" lvl="0" indent="-171450">
                        <a:buFont typeface="Arial" panose="020B0604020202020204" pitchFamily="34" charset="0"/>
                        <a:buChar char="•"/>
                      </a:pPr>
                      <a:r>
                        <a:rPr lang="es-ES" sz="1000" kern="1200" dirty="0">
                          <a:solidFill>
                            <a:srgbClr val="000000"/>
                          </a:solidFill>
                          <a:effectLst/>
                          <a:latin typeface="Arial"/>
                          <a:ea typeface="Arial"/>
                          <a:cs typeface="Arial"/>
                        </a:rPr>
                        <a:t>Registrar mediante entrevistas y talleres prácticos, los conocimientos locales para el mantenimiento y protección del patrimonio edificado local.</a:t>
                      </a:r>
                      <a:endParaRPr lang="es-EC" sz="1000" kern="1200" dirty="0">
                        <a:solidFill>
                          <a:srgbClr val="000000"/>
                        </a:solidFill>
                        <a:effectLst/>
                        <a:latin typeface="Arial"/>
                        <a:ea typeface="Arial"/>
                        <a:cs typeface="Arial"/>
                      </a:endParaRPr>
                    </a:p>
                    <a:p>
                      <a:pPr marL="171450" lvl="0" indent="-171450">
                        <a:buFont typeface="Arial" panose="020B0604020202020204" pitchFamily="34" charset="0"/>
                        <a:buChar char="•"/>
                      </a:pPr>
                      <a:r>
                        <a:rPr lang="es-ES" sz="1000" kern="1200" dirty="0">
                          <a:solidFill>
                            <a:srgbClr val="000000"/>
                          </a:solidFill>
                          <a:effectLst/>
                          <a:latin typeface="Arial"/>
                          <a:ea typeface="Arial"/>
                          <a:cs typeface="Arial"/>
                        </a:rPr>
                        <a:t>Incentivar a los portadores de conocimientos constructivos locales para la transmisión de técnicas y procedimientos a las nuevas generaciones.</a:t>
                      </a:r>
                      <a:endParaRPr lang="es-EC" sz="1000" kern="1200" dirty="0">
                        <a:solidFill>
                          <a:srgbClr val="000000"/>
                        </a:solidFill>
                        <a:effectLst/>
                        <a:latin typeface="Arial"/>
                        <a:ea typeface="Arial"/>
                        <a:cs typeface="Arial"/>
                      </a:endParaRPr>
                    </a:p>
                    <a:p>
                      <a:pPr marL="171450" lvl="0" indent="-171450">
                        <a:buFont typeface="Arial" panose="020B0604020202020204" pitchFamily="34" charset="0"/>
                        <a:buChar char="•"/>
                      </a:pPr>
                      <a:r>
                        <a:rPr lang="es-ES" sz="1000" kern="1200" dirty="0">
                          <a:solidFill>
                            <a:srgbClr val="000000"/>
                          </a:solidFill>
                          <a:effectLst/>
                          <a:latin typeface="Arial"/>
                          <a:ea typeface="Arial"/>
                          <a:cs typeface="Arial"/>
                        </a:rPr>
                        <a:t>Documentar los talleres con fines de difusión y promoción del patrimonio edificado de la parroquia.</a:t>
                      </a:r>
                      <a:endParaRPr lang="es-EC" sz="1000" kern="1200" dirty="0">
                        <a:solidFill>
                          <a:srgbClr val="000000"/>
                        </a:solidFill>
                        <a:effectLst/>
                        <a:latin typeface="Arial"/>
                        <a:ea typeface="Arial"/>
                        <a:cs typeface="Arial"/>
                      </a:endParaRPr>
                    </a:p>
                  </a:txBody>
                  <a:tcPr/>
                </a:tc>
                <a:extLst>
                  <a:ext uri="{0D108BD9-81ED-4DB2-BD59-A6C34878D82A}">
                    <a16:rowId xmlns:a16="http://schemas.microsoft.com/office/drawing/2014/main" val="972244270"/>
                  </a:ext>
                </a:extLst>
              </a:tr>
              <a:tr h="370840">
                <a:tc>
                  <a:txBody>
                    <a:bodyPr/>
                    <a:lstStyle/>
                    <a:p>
                      <a:r>
                        <a:rPr lang="es-ES" sz="1000" b="1" dirty="0">
                          <a:latin typeface="Atma" panose="020B0604020202020204" charset="0"/>
                          <a:cs typeface="Atma" panose="020B0604020202020204" charset="0"/>
                        </a:rPr>
                        <a:t>RESULTADOS</a:t>
                      </a:r>
                      <a:endParaRPr lang="es-EC" sz="1000" b="1" dirty="0">
                        <a:latin typeface="Atma" panose="020B0604020202020204" charset="0"/>
                        <a:cs typeface="Atma" panose="020B0604020202020204" charset="0"/>
                      </a:endParaRPr>
                    </a:p>
                  </a:txBody>
                  <a:tcPr/>
                </a:tc>
                <a:tc>
                  <a:txBody>
                    <a:bodyPr/>
                    <a:lstStyle/>
                    <a:p>
                      <a:r>
                        <a:rPr lang="es-ES" sz="1000" kern="1200" dirty="0">
                          <a:solidFill>
                            <a:srgbClr val="000000"/>
                          </a:solidFill>
                          <a:effectLst/>
                          <a:latin typeface="Arial"/>
                          <a:ea typeface="Arial"/>
                          <a:cs typeface="Arial"/>
                        </a:rPr>
                        <a:t>A través de este proyecto, se trata de crear conciencia sobre la necesidad de protección que tiene el patrimonio edificado, dadas las características que conlleva mantener los inmuebles construidos en base a la tierra. Además, se tratará de que afloren los conocimientos locales al respecto, lo cual contribuirá a la valoración por propios y extraños.</a:t>
                      </a:r>
                      <a:endParaRPr lang="es-EC" sz="1000" kern="1200" dirty="0">
                        <a:solidFill>
                          <a:srgbClr val="000000"/>
                        </a:solidFill>
                        <a:effectLst/>
                        <a:latin typeface="Arial"/>
                        <a:ea typeface="Arial"/>
                        <a:cs typeface="Arial"/>
                      </a:endParaRPr>
                    </a:p>
                    <a:p>
                      <a:endParaRPr lang="es-EC" sz="1000" dirty="0"/>
                    </a:p>
                  </a:txBody>
                  <a:tcPr/>
                </a:tc>
                <a:extLst>
                  <a:ext uri="{0D108BD9-81ED-4DB2-BD59-A6C34878D82A}">
                    <a16:rowId xmlns:a16="http://schemas.microsoft.com/office/drawing/2014/main" val="2157871208"/>
                  </a:ext>
                </a:extLst>
              </a:tr>
            </a:tbl>
          </a:graphicData>
        </a:graphic>
      </p:graphicFrame>
      <p:pic>
        <p:nvPicPr>
          <p:cNvPr id="4" name="Picture 2" descr="Institución">
            <a:extLst>
              <a:ext uri="{FF2B5EF4-FFF2-40B4-BE49-F238E27FC236}">
                <a16:creationId xmlns:a16="http://schemas.microsoft.com/office/drawing/2014/main" id="{64211E06-3D4A-46B0-9EF6-F92464D87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732" y="3819561"/>
            <a:ext cx="2129994" cy="83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unicipio de Loja en Loja, LOJA">
            <a:extLst>
              <a:ext uri="{FF2B5EF4-FFF2-40B4-BE49-F238E27FC236}">
                <a16:creationId xmlns:a16="http://schemas.microsoft.com/office/drawing/2014/main" id="{924DBCA0-E3B2-4E13-934A-859E08997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082" y="3647919"/>
            <a:ext cx="1138376" cy="11383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stituto Nacional de Patrimonio Cultural INPC, Ecuador | LinkedIn">
            <a:extLst>
              <a:ext uri="{FF2B5EF4-FFF2-40B4-BE49-F238E27FC236}">
                <a16:creationId xmlns:a16="http://schemas.microsoft.com/office/drawing/2014/main" id="{088A1D66-46C7-4AFC-8FB0-81DA025ADB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39" t="3666" r="5872" b="3443"/>
          <a:stretch/>
        </p:blipFill>
        <p:spPr bwMode="auto">
          <a:xfrm>
            <a:off x="7187458" y="3666417"/>
            <a:ext cx="1089353" cy="11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5920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D4F669D-566B-4D09-B5DA-0C0DA972D0EA}"/>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18</a:t>
            </a:fld>
            <a:endParaRPr lang="es-EC"/>
          </a:p>
        </p:txBody>
      </p:sp>
      <p:graphicFrame>
        <p:nvGraphicFramePr>
          <p:cNvPr id="3" name="Tabla 3">
            <a:extLst>
              <a:ext uri="{FF2B5EF4-FFF2-40B4-BE49-F238E27FC236}">
                <a16:creationId xmlns:a16="http://schemas.microsoft.com/office/drawing/2014/main" id="{E7908E9E-5101-466D-B425-556BC3C01D64}"/>
              </a:ext>
            </a:extLst>
          </p:cNvPr>
          <p:cNvGraphicFramePr>
            <a:graphicFrameLocks noGrp="1"/>
          </p:cNvGraphicFramePr>
          <p:nvPr>
            <p:extLst>
              <p:ext uri="{D42A27DB-BD31-4B8C-83A1-F6EECF244321}">
                <p14:modId xmlns:p14="http://schemas.microsoft.com/office/powerpoint/2010/main" val="2574015643"/>
              </p:ext>
            </p:extLst>
          </p:nvPr>
        </p:nvGraphicFramePr>
        <p:xfrm>
          <a:off x="1063211" y="683225"/>
          <a:ext cx="7213600" cy="2626360"/>
        </p:xfrm>
        <a:graphic>
          <a:graphicData uri="http://schemas.openxmlformats.org/drawingml/2006/table">
            <a:tbl>
              <a:tblPr firstRow="1" bandRow="1">
                <a:tableStyleId>{5823F122-5097-4651-9BE9-B773C76E4D6E}</a:tableStyleId>
              </a:tblPr>
              <a:tblGrid>
                <a:gridCol w="1422400">
                  <a:extLst>
                    <a:ext uri="{9D8B030D-6E8A-4147-A177-3AD203B41FA5}">
                      <a16:colId xmlns:a16="http://schemas.microsoft.com/office/drawing/2014/main" val="2794546009"/>
                    </a:ext>
                  </a:extLst>
                </a:gridCol>
                <a:gridCol w="5791200">
                  <a:extLst>
                    <a:ext uri="{9D8B030D-6E8A-4147-A177-3AD203B41FA5}">
                      <a16:colId xmlns:a16="http://schemas.microsoft.com/office/drawing/2014/main" val="4184543984"/>
                    </a:ext>
                  </a:extLst>
                </a:gridCol>
              </a:tblGrid>
              <a:tr h="370840">
                <a:tc gridSpan="2">
                  <a:txBody>
                    <a:bodyPr/>
                    <a:lstStyle/>
                    <a:p>
                      <a:pPr algn="ctr"/>
                      <a:r>
                        <a:rPr lang="es-ES" sz="1800" b="1" dirty="0">
                          <a:latin typeface="Atma" panose="020B0604020202020204" charset="0"/>
                          <a:cs typeface="Atma" panose="020B0604020202020204" charset="0"/>
                        </a:rPr>
                        <a:t>ESTRATEGIA 3</a:t>
                      </a:r>
                      <a:endParaRPr lang="es-EC" sz="1800" dirty="0"/>
                    </a:p>
                  </a:txBody>
                  <a:tcPr/>
                </a:tc>
                <a:tc hMerge="1">
                  <a:txBody>
                    <a:bodyPr/>
                    <a:lstStyle/>
                    <a:p>
                      <a:endParaRPr lang="es-EC" dirty="0"/>
                    </a:p>
                  </a:txBody>
                  <a:tcPr/>
                </a:tc>
                <a:extLst>
                  <a:ext uri="{0D108BD9-81ED-4DB2-BD59-A6C34878D82A}">
                    <a16:rowId xmlns:a16="http://schemas.microsoft.com/office/drawing/2014/main" val="1676899329"/>
                  </a:ext>
                </a:extLst>
              </a:tr>
              <a:tr h="370840">
                <a:tc>
                  <a:txBody>
                    <a:bodyPr/>
                    <a:lstStyle/>
                    <a:p>
                      <a:r>
                        <a:rPr lang="es-ES" sz="1000" b="1" dirty="0">
                          <a:latin typeface="Atma" panose="020B0604020202020204" charset="0"/>
                          <a:cs typeface="Atma" panose="020B0604020202020204" charset="0"/>
                        </a:rPr>
                        <a:t>OBJETIVO</a:t>
                      </a:r>
                      <a:endParaRPr lang="es-EC" sz="1000" b="1" dirty="0">
                        <a:latin typeface="Atma" panose="020B0604020202020204" charset="0"/>
                        <a:cs typeface="Atma" panose="020B0604020202020204" charset="0"/>
                      </a:endParaRPr>
                    </a:p>
                  </a:txBody>
                  <a:tcPr/>
                </a:tc>
                <a:tc>
                  <a:txBody>
                    <a:bodyPr/>
                    <a:lstStyle/>
                    <a:p>
                      <a:pPr lvl="0"/>
                      <a:r>
                        <a:rPr lang="es-ES" sz="1000" kern="1200" dirty="0">
                          <a:solidFill>
                            <a:srgbClr val="000000"/>
                          </a:solidFill>
                          <a:effectLst/>
                          <a:latin typeface="Arial"/>
                          <a:ea typeface="Arial"/>
                          <a:cs typeface="Arial"/>
                        </a:rPr>
                        <a:t>Desarrollar un amplio plan de difusión del patrimonio edificado y cultural, mediante la vinculación de las universidades de la ciudad de Loja y a través de las Facultades de Comunicación.</a:t>
                      </a:r>
                      <a:endParaRPr lang="es-EC" sz="1000" kern="1200" dirty="0">
                        <a:solidFill>
                          <a:srgbClr val="000000"/>
                        </a:solidFill>
                        <a:effectLst/>
                        <a:latin typeface="Arial"/>
                        <a:ea typeface="Arial"/>
                        <a:cs typeface="Arial"/>
                      </a:endParaRPr>
                    </a:p>
                  </a:txBody>
                  <a:tcPr/>
                </a:tc>
                <a:extLst>
                  <a:ext uri="{0D108BD9-81ED-4DB2-BD59-A6C34878D82A}">
                    <a16:rowId xmlns:a16="http://schemas.microsoft.com/office/drawing/2014/main" val="2053013551"/>
                  </a:ext>
                </a:extLst>
              </a:tr>
              <a:tr h="370840">
                <a:tc>
                  <a:txBody>
                    <a:bodyPr/>
                    <a:lstStyle/>
                    <a:p>
                      <a:r>
                        <a:rPr lang="es-ES" sz="1000" b="1" dirty="0">
                          <a:latin typeface="Atma" panose="020B0604020202020204" charset="0"/>
                          <a:cs typeface="Atma" panose="020B0604020202020204" charset="0"/>
                        </a:rPr>
                        <a:t>ACTIVIDADES</a:t>
                      </a:r>
                      <a:endParaRPr lang="es-EC" sz="1000" b="1" dirty="0">
                        <a:latin typeface="Atma" panose="020B0604020202020204" charset="0"/>
                        <a:cs typeface="Atma" panose="020B0604020202020204" charset="0"/>
                      </a:endParaRPr>
                    </a:p>
                  </a:txBody>
                  <a:tcPr/>
                </a:tc>
                <a:tc>
                  <a:txBody>
                    <a:bodyPr/>
                    <a:lstStyle/>
                    <a:p>
                      <a:pPr marL="171450" lvl="0" indent="-171450">
                        <a:buFont typeface="Arial" panose="020B0604020202020204" pitchFamily="34" charset="0"/>
                        <a:buChar char="•"/>
                      </a:pPr>
                      <a:r>
                        <a:rPr lang="es-ES" sz="1000" kern="1200" dirty="0">
                          <a:solidFill>
                            <a:srgbClr val="000000"/>
                          </a:solidFill>
                          <a:effectLst/>
                          <a:latin typeface="Arial"/>
                          <a:ea typeface="Arial"/>
                          <a:cs typeface="Arial"/>
                        </a:rPr>
                        <a:t>Producir programas de radio, mismos que pueden ser difundidos en la Radio Municipal, la Radio Universitaria de la UNL y espacios de difusión intercultural.</a:t>
                      </a:r>
                      <a:endParaRPr lang="es-EC" sz="1000" kern="1200" dirty="0">
                        <a:solidFill>
                          <a:srgbClr val="000000"/>
                        </a:solidFill>
                        <a:effectLst/>
                        <a:latin typeface="Arial"/>
                        <a:ea typeface="Arial"/>
                        <a:cs typeface="Arial"/>
                      </a:endParaRPr>
                    </a:p>
                    <a:p>
                      <a:pPr marL="171450" lvl="0" indent="-171450">
                        <a:buFont typeface="Arial" panose="020B0604020202020204" pitchFamily="34" charset="0"/>
                        <a:buChar char="•"/>
                      </a:pPr>
                      <a:r>
                        <a:rPr lang="es-ES" sz="1000" kern="1200" dirty="0">
                          <a:solidFill>
                            <a:srgbClr val="000000"/>
                          </a:solidFill>
                          <a:effectLst/>
                          <a:latin typeface="Arial"/>
                          <a:ea typeface="Arial"/>
                          <a:cs typeface="Arial"/>
                        </a:rPr>
                        <a:t>Elaborar videos de corta duración con registros realizados y productos de talleres participativos, a fin de difundir los conocimientos locales en su página web y redes sociales además de los medios de comunicación.</a:t>
                      </a:r>
                      <a:endParaRPr lang="es-EC" sz="1000" kern="1200" dirty="0">
                        <a:solidFill>
                          <a:srgbClr val="000000"/>
                        </a:solidFill>
                        <a:effectLst/>
                        <a:latin typeface="Arial"/>
                        <a:ea typeface="Arial"/>
                        <a:cs typeface="Arial"/>
                      </a:endParaRPr>
                    </a:p>
                    <a:p>
                      <a:pPr marL="171450" lvl="0" indent="-171450">
                        <a:buFont typeface="Arial" panose="020B0604020202020204" pitchFamily="34" charset="0"/>
                        <a:buChar char="•"/>
                      </a:pPr>
                      <a:r>
                        <a:rPr lang="es-ES" sz="1000" kern="1200" dirty="0">
                          <a:solidFill>
                            <a:srgbClr val="000000"/>
                          </a:solidFill>
                          <a:effectLst/>
                          <a:latin typeface="Arial"/>
                          <a:ea typeface="Arial"/>
                          <a:cs typeface="Arial"/>
                        </a:rPr>
                        <a:t>Promocionar el patrimonio edificado de la parroquia y las bondades de sus sistemas constructivos, mediante artículos académicos.</a:t>
                      </a:r>
                      <a:endParaRPr lang="es-EC" sz="1000" kern="1200" dirty="0">
                        <a:solidFill>
                          <a:srgbClr val="000000"/>
                        </a:solidFill>
                        <a:effectLst/>
                        <a:latin typeface="Arial"/>
                        <a:ea typeface="Arial"/>
                        <a:cs typeface="Arial"/>
                      </a:endParaRPr>
                    </a:p>
                  </a:txBody>
                  <a:tcPr/>
                </a:tc>
                <a:extLst>
                  <a:ext uri="{0D108BD9-81ED-4DB2-BD59-A6C34878D82A}">
                    <a16:rowId xmlns:a16="http://schemas.microsoft.com/office/drawing/2014/main" val="972244270"/>
                  </a:ext>
                </a:extLst>
              </a:tr>
              <a:tr h="370840">
                <a:tc>
                  <a:txBody>
                    <a:bodyPr/>
                    <a:lstStyle/>
                    <a:p>
                      <a:r>
                        <a:rPr lang="es-ES" sz="1000" b="1" dirty="0">
                          <a:latin typeface="Atma" panose="020B0604020202020204" charset="0"/>
                          <a:cs typeface="Atma" panose="020B0604020202020204" charset="0"/>
                        </a:rPr>
                        <a:t>RESULTADOS</a:t>
                      </a:r>
                      <a:endParaRPr lang="es-EC" sz="1000" b="1" dirty="0">
                        <a:latin typeface="Atma" panose="020B0604020202020204" charset="0"/>
                        <a:cs typeface="Atma" panose="020B0604020202020204" charset="0"/>
                      </a:endParaRPr>
                    </a:p>
                  </a:txBody>
                  <a:tcPr/>
                </a:tc>
                <a:tc>
                  <a:txBody>
                    <a:bodyPr/>
                    <a:lstStyle/>
                    <a:p>
                      <a:r>
                        <a:rPr lang="es-ES" sz="1000" kern="1200" dirty="0">
                          <a:solidFill>
                            <a:srgbClr val="000000"/>
                          </a:solidFill>
                          <a:effectLst/>
                          <a:latin typeface="Arial"/>
                          <a:ea typeface="Arial"/>
                          <a:cs typeface="Arial"/>
                        </a:rPr>
                        <a:t>Mediante este proyecto, se intenta cubrir una necesidad urgente como es la difusión del patrimonio parroquial. Para este efecto, se aprovechará del Canal Municipal, Radio Municipal, Radio Universitaria, pagina web, redes sociales entre otros medios que pueden difundir estos contenidos.</a:t>
                      </a:r>
                      <a:endParaRPr lang="es-EC" sz="1000" kern="1200" dirty="0">
                        <a:solidFill>
                          <a:srgbClr val="000000"/>
                        </a:solidFill>
                        <a:effectLst/>
                        <a:latin typeface="Arial"/>
                        <a:ea typeface="Arial"/>
                        <a:cs typeface="Arial"/>
                      </a:endParaRPr>
                    </a:p>
                    <a:p>
                      <a:endParaRPr lang="es-EC" sz="1000" dirty="0"/>
                    </a:p>
                  </a:txBody>
                  <a:tcPr/>
                </a:tc>
                <a:extLst>
                  <a:ext uri="{0D108BD9-81ED-4DB2-BD59-A6C34878D82A}">
                    <a16:rowId xmlns:a16="http://schemas.microsoft.com/office/drawing/2014/main" val="2157871208"/>
                  </a:ext>
                </a:extLst>
              </a:tr>
            </a:tbl>
          </a:graphicData>
        </a:graphic>
      </p:graphicFrame>
      <p:pic>
        <p:nvPicPr>
          <p:cNvPr id="4" name="Picture 2" descr="Institución">
            <a:extLst>
              <a:ext uri="{FF2B5EF4-FFF2-40B4-BE49-F238E27FC236}">
                <a16:creationId xmlns:a16="http://schemas.microsoft.com/office/drawing/2014/main" id="{64211E06-3D4A-46B0-9EF6-F92464D87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732" y="3819561"/>
            <a:ext cx="2129994" cy="83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unicipio de Loja en Loja, LOJA">
            <a:extLst>
              <a:ext uri="{FF2B5EF4-FFF2-40B4-BE49-F238E27FC236}">
                <a16:creationId xmlns:a16="http://schemas.microsoft.com/office/drawing/2014/main" id="{924DBCA0-E3B2-4E13-934A-859E08997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082" y="3647919"/>
            <a:ext cx="1138376" cy="11383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stituto Nacional de Patrimonio Cultural INPC, Ecuador | LinkedIn">
            <a:extLst>
              <a:ext uri="{FF2B5EF4-FFF2-40B4-BE49-F238E27FC236}">
                <a16:creationId xmlns:a16="http://schemas.microsoft.com/office/drawing/2014/main" id="{088A1D66-46C7-4AFC-8FB0-81DA025ADB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39" t="3666" r="5872" b="3443"/>
          <a:stretch/>
        </p:blipFill>
        <p:spPr bwMode="auto">
          <a:xfrm>
            <a:off x="7187458" y="3666417"/>
            <a:ext cx="1089353" cy="11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0010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2C028D0-3657-4311-9522-2AF1BE10DFA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19</a:t>
            </a:fld>
            <a:endParaRPr lang="es-EC"/>
          </a:p>
        </p:txBody>
      </p:sp>
      <p:pic>
        <p:nvPicPr>
          <p:cNvPr id="3" name="Imagen 2">
            <a:extLst>
              <a:ext uri="{FF2B5EF4-FFF2-40B4-BE49-F238E27FC236}">
                <a16:creationId xmlns:a16="http://schemas.microsoft.com/office/drawing/2014/main" id="{860B4A73-FB6F-4C8D-8786-F81C863564CE}"/>
              </a:ext>
            </a:extLst>
          </p:cNvPr>
          <p:cNvPicPr>
            <a:picLocks noChangeAspect="1"/>
          </p:cNvPicPr>
          <p:nvPr/>
        </p:nvPicPr>
        <p:blipFill rotWithShape="1">
          <a:blip r:embed="rId2"/>
          <a:srcRect t="17558" r="1276" b="6585"/>
          <a:stretch/>
        </p:blipFill>
        <p:spPr>
          <a:xfrm>
            <a:off x="3951113" y="380393"/>
            <a:ext cx="4944634" cy="2849474"/>
          </a:xfrm>
          <a:prstGeom prst="rect">
            <a:avLst/>
          </a:prstGeom>
        </p:spPr>
      </p:pic>
      <p:pic>
        <p:nvPicPr>
          <p:cNvPr id="4" name="Imagen 3">
            <a:extLst>
              <a:ext uri="{FF2B5EF4-FFF2-40B4-BE49-F238E27FC236}">
                <a16:creationId xmlns:a16="http://schemas.microsoft.com/office/drawing/2014/main" id="{F6743A4E-9D4E-487A-8E2E-74BB6AEA603C}"/>
              </a:ext>
            </a:extLst>
          </p:cNvPr>
          <p:cNvPicPr>
            <a:picLocks noChangeAspect="1"/>
          </p:cNvPicPr>
          <p:nvPr/>
        </p:nvPicPr>
        <p:blipFill rotWithShape="1">
          <a:blip r:embed="rId3"/>
          <a:srcRect t="12729" r="1605" b="11909"/>
          <a:stretch/>
        </p:blipFill>
        <p:spPr>
          <a:xfrm>
            <a:off x="474033" y="2232917"/>
            <a:ext cx="4404722" cy="2530190"/>
          </a:xfrm>
          <a:prstGeom prst="rect">
            <a:avLst/>
          </a:prstGeom>
        </p:spPr>
      </p:pic>
      <p:pic>
        <p:nvPicPr>
          <p:cNvPr id="3074" name="Picture 2" descr="En Jueves Cultural se festejará primer aniversario de Canal Sur | Page 17 |  Municipio de Loja">
            <a:extLst>
              <a:ext uri="{FF2B5EF4-FFF2-40B4-BE49-F238E27FC236}">
                <a16:creationId xmlns:a16="http://schemas.microsoft.com/office/drawing/2014/main" id="{64F53F74-AD02-4412-8EE3-FC5752A9B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257" y="3375378"/>
            <a:ext cx="2778860" cy="12924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90.1FM Loja (@901fmloja) | Twitter">
            <a:extLst>
              <a:ext uri="{FF2B5EF4-FFF2-40B4-BE49-F238E27FC236}">
                <a16:creationId xmlns:a16="http://schemas.microsoft.com/office/drawing/2014/main" id="{0328A638-91A8-4DBC-A15A-B6C894088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242" y="475629"/>
            <a:ext cx="982781" cy="15081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adio Universitaria | Universidad Nacional de Loja">
            <a:extLst>
              <a:ext uri="{FF2B5EF4-FFF2-40B4-BE49-F238E27FC236}">
                <a16:creationId xmlns:a16="http://schemas.microsoft.com/office/drawing/2014/main" id="{7A915F86-667C-4CDE-AAFE-5AEEA66865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728" y="475629"/>
            <a:ext cx="1550064" cy="155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178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pic>
        <p:nvPicPr>
          <p:cNvPr id="1026" name="Picture 2" descr="Chuquiribamba Turístico | Patrimonio Cultural del Ecuador">
            <a:extLst>
              <a:ext uri="{FF2B5EF4-FFF2-40B4-BE49-F238E27FC236}">
                <a16:creationId xmlns:a16="http://schemas.microsoft.com/office/drawing/2014/main" id="{4A1BB899-0B5A-4550-ABD3-BED1D84DE3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77"/>
          <a:stretch/>
        </p:blipFill>
        <p:spPr bwMode="auto">
          <a:xfrm>
            <a:off x="207313" y="212264"/>
            <a:ext cx="2149670" cy="168713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C87F9A1-A8B7-4C9A-876C-67CF2C921974}"/>
              </a:ext>
            </a:extLst>
          </p:cNvPr>
          <p:cNvSpPr>
            <a:spLocks noGrp="1"/>
          </p:cNvSpPr>
          <p:nvPr>
            <p:ph type="ctrTitle"/>
          </p:nvPr>
        </p:nvSpPr>
        <p:spPr>
          <a:xfrm>
            <a:off x="832484" y="1944922"/>
            <a:ext cx="7475220" cy="956940"/>
          </a:xfrm>
        </p:spPr>
        <p:txBody>
          <a:bodyPr>
            <a:normAutofit/>
          </a:bodyPr>
          <a:lstStyle/>
          <a:p>
            <a:r>
              <a:rPr lang="es-ES" sz="4400" dirty="0">
                <a:solidFill>
                  <a:schemeClr val="tx1"/>
                </a:solidFill>
                <a:latin typeface="Atma" panose="020B0604020202020204" charset="0"/>
                <a:cs typeface="Atma" panose="020B0604020202020204" charset="0"/>
              </a:rPr>
              <a:t>INTRODUCCIÓN</a:t>
            </a:r>
            <a:endParaRPr lang="es-EC" sz="4400" dirty="0">
              <a:solidFill>
                <a:schemeClr val="tx1"/>
              </a:solidFill>
              <a:latin typeface="Atma" panose="020B0604020202020204" charset="0"/>
              <a:cs typeface="Atma" panose="020B0604020202020204" charset="0"/>
            </a:endParaRPr>
          </a:p>
        </p:txBody>
      </p:sp>
      <p:sp>
        <p:nvSpPr>
          <p:cNvPr id="3" name="Subtítulo 2">
            <a:extLst>
              <a:ext uri="{FF2B5EF4-FFF2-40B4-BE49-F238E27FC236}">
                <a16:creationId xmlns:a16="http://schemas.microsoft.com/office/drawing/2014/main" id="{2460077F-00C6-4217-A852-AB58D2CCC0F5}"/>
              </a:ext>
            </a:extLst>
          </p:cNvPr>
          <p:cNvSpPr>
            <a:spLocks noGrp="1"/>
          </p:cNvSpPr>
          <p:nvPr>
            <p:ph type="subTitle" idx="1"/>
          </p:nvPr>
        </p:nvSpPr>
        <p:spPr>
          <a:xfrm>
            <a:off x="1282147" y="2947382"/>
            <a:ext cx="6575895" cy="1041124"/>
          </a:xfrm>
        </p:spPr>
        <p:txBody>
          <a:bodyPr>
            <a:normAutofit fontScale="92500"/>
          </a:bodyPr>
          <a:lstStyle/>
          <a:p>
            <a:r>
              <a:rPr lang="es-ES" sz="1600" dirty="0">
                <a:solidFill>
                  <a:schemeClr val="tx1"/>
                </a:solidFill>
                <a:effectLst/>
                <a:latin typeface="Titillium Web" panose="020B0604020202020204" charset="0"/>
                <a:ea typeface="Calibri" panose="020F0502020204030204" pitchFamily="34" charset="0"/>
                <a:cs typeface="Titillium Web" panose="020B0604020202020204" charset="0"/>
              </a:rPr>
              <a:t>La Parroquia </a:t>
            </a:r>
            <a:r>
              <a:rPr lang="es-ES" sz="1600" dirty="0" err="1">
                <a:solidFill>
                  <a:schemeClr val="tx1"/>
                </a:solidFill>
                <a:effectLst/>
                <a:latin typeface="Titillium Web" panose="020B0604020202020204" charset="0"/>
                <a:ea typeface="Calibri" panose="020F0502020204030204" pitchFamily="34" charset="0"/>
                <a:cs typeface="Titillium Web" panose="020B0604020202020204" charset="0"/>
              </a:rPr>
              <a:t>Chuquiribamba</a:t>
            </a:r>
            <a:r>
              <a:rPr lang="es-ES" sz="1600" dirty="0">
                <a:solidFill>
                  <a:schemeClr val="tx1"/>
                </a:solidFill>
                <a:latin typeface="Titillium Web" panose="020B0604020202020204" charset="0"/>
                <a:ea typeface="Calibri" panose="020F0502020204030204" pitchFamily="34" charset="0"/>
                <a:cs typeface="Titillium Web" panose="020B0604020202020204" charset="0"/>
              </a:rPr>
              <a:t> </a:t>
            </a:r>
            <a:r>
              <a:rPr lang="es-ES" sz="1600" dirty="0">
                <a:solidFill>
                  <a:schemeClr val="tx1"/>
                </a:solidFill>
                <a:effectLst/>
                <a:latin typeface="Titillium Web" panose="020B0604020202020204" charset="0"/>
                <a:ea typeface="Calibri" panose="020F0502020204030204" pitchFamily="34" charset="0"/>
                <a:cs typeface="Titillium Web" panose="020B0604020202020204" charset="0"/>
              </a:rPr>
              <a:t>d</a:t>
            </a:r>
            <a:r>
              <a:rPr lang="es-ES" sz="1600" dirty="0">
                <a:solidFill>
                  <a:schemeClr val="tx1"/>
                </a:solidFill>
                <a:latin typeface="Titillium Web" panose="020B0604020202020204" charset="0"/>
                <a:ea typeface="Calibri" panose="020F0502020204030204" pitchFamily="34" charset="0"/>
                <a:cs typeface="Titillium Web" panose="020B0604020202020204" charset="0"/>
              </a:rPr>
              <a:t>eclarada patrimonio cultural de nación el 13 de mayo del 2013, </a:t>
            </a:r>
            <a:r>
              <a:rPr lang="es-ES" sz="1600" dirty="0">
                <a:solidFill>
                  <a:schemeClr val="tx1"/>
                </a:solidFill>
                <a:effectLst/>
                <a:latin typeface="Titillium Web" panose="020B0604020202020204" charset="0"/>
                <a:ea typeface="Calibri" panose="020F0502020204030204" pitchFamily="34" charset="0"/>
                <a:cs typeface="Titillium Web" panose="020B0604020202020204" charset="0"/>
              </a:rPr>
              <a:t>se encuentra ubicada en el sur del Ecuador, en la Provincia de Loja, Cantón Loja, a 41 km de la cabecera cantonal hacia el noroeste</a:t>
            </a:r>
            <a:r>
              <a:rPr lang="es-ES" sz="1600" dirty="0">
                <a:solidFill>
                  <a:schemeClr val="tx1"/>
                </a:solidFill>
                <a:latin typeface="Titillium Web" panose="020B0604020202020204" charset="0"/>
                <a:ea typeface="Calibri" panose="020F0502020204030204" pitchFamily="34" charset="0"/>
                <a:cs typeface="Titillium Web" panose="020B0604020202020204" charset="0"/>
              </a:rPr>
              <a:t>, su </a:t>
            </a:r>
            <a:r>
              <a:rPr lang="es-ES" sz="1600" dirty="0">
                <a:solidFill>
                  <a:schemeClr val="tx1"/>
                </a:solidFill>
                <a:effectLst/>
                <a:latin typeface="Titillium Web" panose="020B0604020202020204" charset="0"/>
                <a:ea typeface="Calibri" panose="020F0502020204030204" pitchFamily="34" charset="0"/>
                <a:cs typeface="Titillium Web" panose="020B0604020202020204" charset="0"/>
              </a:rPr>
              <a:t>extensión es de 71.98 km2, conformada por 15 barrios.</a:t>
            </a:r>
          </a:p>
          <a:p>
            <a:endParaRPr lang="es-EC" sz="1800" dirty="0">
              <a:latin typeface="Titillium Web" panose="020B0604020202020204" charset="0"/>
              <a:cs typeface="Titillium Web" panose="020B0604020202020204" charset="0"/>
            </a:endParaRPr>
          </a:p>
        </p:txBody>
      </p:sp>
      <p:pic>
        <p:nvPicPr>
          <p:cNvPr id="2050" name="Picture 2" descr="Mural de Chuquiribamba es apreciado por los turistas | Municipio de Loja">
            <a:extLst>
              <a:ext uri="{FF2B5EF4-FFF2-40B4-BE49-F238E27FC236}">
                <a16:creationId xmlns:a16="http://schemas.microsoft.com/office/drawing/2014/main" id="{8EC6825C-5511-4128-8268-9C399ED59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983" y="212264"/>
            <a:ext cx="4095750" cy="16871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sesionan a autoridades de la parroquia Chuquiribamba, en el cantón Loja :  Noticias Loja : La Hora Noticias de Ecuador, sus provincias y el mundo">
            <a:extLst>
              <a:ext uri="{FF2B5EF4-FFF2-40B4-BE49-F238E27FC236}">
                <a16:creationId xmlns:a16="http://schemas.microsoft.com/office/drawing/2014/main" id="{6AE5AA1A-369E-473F-A072-05E999913B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733" y="212264"/>
            <a:ext cx="2480144" cy="17174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D4F669D-566B-4D09-B5DA-0C0DA972D0EA}"/>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20</a:t>
            </a:fld>
            <a:endParaRPr lang="es-EC"/>
          </a:p>
        </p:txBody>
      </p:sp>
      <p:graphicFrame>
        <p:nvGraphicFramePr>
          <p:cNvPr id="3" name="Tabla 3">
            <a:extLst>
              <a:ext uri="{FF2B5EF4-FFF2-40B4-BE49-F238E27FC236}">
                <a16:creationId xmlns:a16="http://schemas.microsoft.com/office/drawing/2014/main" id="{E7908E9E-5101-466D-B425-556BC3C01D64}"/>
              </a:ext>
            </a:extLst>
          </p:cNvPr>
          <p:cNvGraphicFramePr>
            <a:graphicFrameLocks noGrp="1"/>
          </p:cNvGraphicFramePr>
          <p:nvPr>
            <p:extLst>
              <p:ext uri="{D42A27DB-BD31-4B8C-83A1-F6EECF244321}">
                <p14:modId xmlns:p14="http://schemas.microsoft.com/office/powerpoint/2010/main" val="3250182444"/>
              </p:ext>
            </p:extLst>
          </p:nvPr>
        </p:nvGraphicFramePr>
        <p:xfrm>
          <a:off x="1063211" y="302683"/>
          <a:ext cx="7213600" cy="2931160"/>
        </p:xfrm>
        <a:graphic>
          <a:graphicData uri="http://schemas.openxmlformats.org/drawingml/2006/table">
            <a:tbl>
              <a:tblPr firstRow="1" bandRow="1">
                <a:tableStyleId>{5823F122-5097-4651-9BE9-B773C76E4D6E}</a:tableStyleId>
              </a:tblPr>
              <a:tblGrid>
                <a:gridCol w="1422400">
                  <a:extLst>
                    <a:ext uri="{9D8B030D-6E8A-4147-A177-3AD203B41FA5}">
                      <a16:colId xmlns:a16="http://schemas.microsoft.com/office/drawing/2014/main" val="2794546009"/>
                    </a:ext>
                  </a:extLst>
                </a:gridCol>
                <a:gridCol w="5791200">
                  <a:extLst>
                    <a:ext uri="{9D8B030D-6E8A-4147-A177-3AD203B41FA5}">
                      <a16:colId xmlns:a16="http://schemas.microsoft.com/office/drawing/2014/main" val="4184543984"/>
                    </a:ext>
                  </a:extLst>
                </a:gridCol>
              </a:tblGrid>
              <a:tr h="370840">
                <a:tc gridSpan="2">
                  <a:txBody>
                    <a:bodyPr/>
                    <a:lstStyle/>
                    <a:p>
                      <a:pPr algn="ctr"/>
                      <a:r>
                        <a:rPr lang="es-ES" sz="1800" b="1" dirty="0">
                          <a:latin typeface="Atma" panose="020B0604020202020204" charset="0"/>
                          <a:cs typeface="Atma" panose="020B0604020202020204" charset="0"/>
                        </a:rPr>
                        <a:t>ESTRATEGIA 4</a:t>
                      </a:r>
                      <a:endParaRPr lang="es-EC" sz="1800" dirty="0"/>
                    </a:p>
                  </a:txBody>
                  <a:tcPr/>
                </a:tc>
                <a:tc hMerge="1">
                  <a:txBody>
                    <a:bodyPr/>
                    <a:lstStyle/>
                    <a:p>
                      <a:endParaRPr lang="es-EC" dirty="0"/>
                    </a:p>
                  </a:txBody>
                  <a:tcPr/>
                </a:tc>
                <a:extLst>
                  <a:ext uri="{0D108BD9-81ED-4DB2-BD59-A6C34878D82A}">
                    <a16:rowId xmlns:a16="http://schemas.microsoft.com/office/drawing/2014/main" val="1676899329"/>
                  </a:ext>
                </a:extLst>
              </a:tr>
              <a:tr h="370840">
                <a:tc>
                  <a:txBody>
                    <a:bodyPr/>
                    <a:lstStyle/>
                    <a:p>
                      <a:r>
                        <a:rPr lang="es-ES" sz="1000" b="1" dirty="0">
                          <a:latin typeface="Atma" panose="020B0604020202020204" charset="0"/>
                          <a:cs typeface="Atma" panose="020B0604020202020204" charset="0"/>
                        </a:rPr>
                        <a:t>OBJETIVO</a:t>
                      </a:r>
                      <a:endParaRPr lang="es-EC" sz="1000" b="1" dirty="0">
                        <a:latin typeface="Atma" panose="020B0604020202020204" charset="0"/>
                        <a:cs typeface="Atma" panose="020B0604020202020204" charset="0"/>
                      </a:endParaRPr>
                    </a:p>
                  </a:txBody>
                  <a:tcPr/>
                </a:tc>
                <a:tc>
                  <a:txBody>
                    <a:bodyPr/>
                    <a:lstStyle/>
                    <a:p>
                      <a:pPr lvl="0"/>
                      <a:r>
                        <a:rPr lang="es-ES" sz="1000" kern="1200" dirty="0">
                          <a:solidFill>
                            <a:srgbClr val="000000"/>
                          </a:solidFill>
                          <a:effectLst/>
                          <a:latin typeface="Arial"/>
                          <a:ea typeface="Arial"/>
                          <a:cs typeface="Arial"/>
                        </a:rPr>
                        <a:t>Propiciar la mayor participación ciudadana en asuntos que competen al futuro del patrimonio cultural.</a:t>
                      </a:r>
                      <a:endParaRPr lang="es-EC" sz="1000" kern="1200" dirty="0">
                        <a:solidFill>
                          <a:srgbClr val="000000"/>
                        </a:solidFill>
                        <a:effectLst/>
                        <a:latin typeface="Arial"/>
                        <a:ea typeface="Arial"/>
                        <a:cs typeface="Arial"/>
                      </a:endParaRPr>
                    </a:p>
                  </a:txBody>
                  <a:tcPr/>
                </a:tc>
                <a:extLst>
                  <a:ext uri="{0D108BD9-81ED-4DB2-BD59-A6C34878D82A}">
                    <a16:rowId xmlns:a16="http://schemas.microsoft.com/office/drawing/2014/main" val="2053013551"/>
                  </a:ext>
                </a:extLst>
              </a:tr>
              <a:tr h="370840">
                <a:tc>
                  <a:txBody>
                    <a:bodyPr/>
                    <a:lstStyle/>
                    <a:p>
                      <a:r>
                        <a:rPr lang="es-ES" sz="1000" b="1" dirty="0">
                          <a:latin typeface="Atma" panose="020B0604020202020204" charset="0"/>
                          <a:cs typeface="Atma" panose="020B0604020202020204" charset="0"/>
                        </a:rPr>
                        <a:t>ACTIVIDADES</a:t>
                      </a:r>
                      <a:endParaRPr lang="es-EC" sz="1000" b="1" dirty="0">
                        <a:latin typeface="Atma" panose="020B0604020202020204" charset="0"/>
                        <a:cs typeface="Atma" panose="020B0604020202020204" charset="0"/>
                      </a:endParaRPr>
                    </a:p>
                  </a:txBody>
                  <a:tcPr/>
                </a:tc>
                <a:tc>
                  <a:txBody>
                    <a:bodyPr/>
                    <a:lstStyle/>
                    <a:p>
                      <a:pPr marL="171450" lvl="0" indent="-171450">
                        <a:buFont typeface="Arial" panose="020B0604020202020204" pitchFamily="34" charset="0"/>
                        <a:buChar char="•"/>
                      </a:pPr>
                      <a:r>
                        <a:rPr lang="es-ES" sz="1000" kern="1200" dirty="0">
                          <a:solidFill>
                            <a:srgbClr val="000000"/>
                          </a:solidFill>
                          <a:effectLst/>
                          <a:latin typeface="Arial"/>
                          <a:ea typeface="Arial"/>
                          <a:cs typeface="Arial"/>
                        </a:rPr>
                        <a:t>Hacer de la participación una práctica para consultas, entrega de información y recepción de inquietudes de la población a favor de la conservación del patrimonio edificado y cultural.</a:t>
                      </a:r>
                      <a:endParaRPr lang="es-EC" sz="1000" kern="1200" dirty="0">
                        <a:solidFill>
                          <a:srgbClr val="000000"/>
                        </a:solidFill>
                        <a:effectLst/>
                        <a:latin typeface="Arial"/>
                        <a:ea typeface="Arial"/>
                        <a:cs typeface="Arial"/>
                      </a:endParaRPr>
                    </a:p>
                    <a:p>
                      <a:pPr marL="171450" lvl="0" indent="-171450">
                        <a:buFont typeface="Arial" panose="020B0604020202020204" pitchFamily="34" charset="0"/>
                        <a:buChar char="•"/>
                      </a:pPr>
                      <a:r>
                        <a:rPr lang="es-ES" sz="1000" kern="1200" dirty="0">
                          <a:solidFill>
                            <a:srgbClr val="000000"/>
                          </a:solidFill>
                          <a:effectLst/>
                          <a:latin typeface="Arial"/>
                          <a:ea typeface="Arial"/>
                          <a:cs typeface="Arial"/>
                        </a:rPr>
                        <a:t>Fomentar la información en diferentes espacios (asambleas, mingas, misas, reuniones, etc.) a todos los niveles y estratos de la población, de tal manera que los ciudadanos puedan dar su opinión y sugerencias con acierto.</a:t>
                      </a:r>
                      <a:endParaRPr lang="es-EC" sz="1000" kern="1200" dirty="0">
                        <a:solidFill>
                          <a:srgbClr val="000000"/>
                        </a:solidFill>
                        <a:effectLst/>
                        <a:latin typeface="Arial"/>
                        <a:ea typeface="Arial"/>
                        <a:cs typeface="Arial"/>
                      </a:endParaRPr>
                    </a:p>
                    <a:p>
                      <a:pPr marL="171450" lvl="0" indent="-171450">
                        <a:buFont typeface="Arial" panose="020B0604020202020204" pitchFamily="34" charset="0"/>
                        <a:buChar char="•"/>
                      </a:pPr>
                      <a:r>
                        <a:rPr lang="es-ES" sz="1000" kern="1200" dirty="0">
                          <a:solidFill>
                            <a:srgbClr val="000000"/>
                          </a:solidFill>
                          <a:effectLst/>
                          <a:latin typeface="Arial"/>
                          <a:ea typeface="Arial"/>
                          <a:cs typeface="Arial"/>
                        </a:rPr>
                        <a:t>Involucrar a los ciudadanos: autoridades, propietarios, miembros de gremios, sacerdote y catequistas en temas de interés patrimonial que contribuyan a decisiones consensuadas y de beneficio colectivo.</a:t>
                      </a:r>
                      <a:endParaRPr lang="es-EC" sz="1000" kern="1200" dirty="0">
                        <a:solidFill>
                          <a:srgbClr val="000000"/>
                        </a:solidFill>
                        <a:effectLst/>
                        <a:latin typeface="Arial"/>
                        <a:ea typeface="Arial"/>
                        <a:cs typeface="Arial"/>
                      </a:endParaRPr>
                    </a:p>
                  </a:txBody>
                  <a:tcPr/>
                </a:tc>
                <a:extLst>
                  <a:ext uri="{0D108BD9-81ED-4DB2-BD59-A6C34878D82A}">
                    <a16:rowId xmlns:a16="http://schemas.microsoft.com/office/drawing/2014/main" val="972244270"/>
                  </a:ext>
                </a:extLst>
              </a:tr>
              <a:tr h="370840">
                <a:tc>
                  <a:txBody>
                    <a:bodyPr/>
                    <a:lstStyle/>
                    <a:p>
                      <a:r>
                        <a:rPr lang="es-ES" sz="1000" b="1" dirty="0">
                          <a:latin typeface="Atma" panose="020B0604020202020204" charset="0"/>
                          <a:cs typeface="Atma" panose="020B0604020202020204" charset="0"/>
                        </a:rPr>
                        <a:t>RESULTADOS</a:t>
                      </a:r>
                      <a:endParaRPr lang="es-EC" sz="1000" b="1" dirty="0">
                        <a:latin typeface="Atma" panose="020B0604020202020204" charset="0"/>
                        <a:cs typeface="Atma" panose="020B0604020202020204" charset="0"/>
                      </a:endParaRPr>
                    </a:p>
                  </a:txBody>
                  <a:tcPr/>
                </a:tc>
                <a:tc>
                  <a:txBody>
                    <a:bodyPr/>
                    <a:lstStyle/>
                    <a:p>
                      <a:r>
                        <a:rPr lang="es-ES" sz="1000" kern="1200" dirty="0">
                          <a:solidFill>
                            <a:srgbClr val="000000"/>
                          </a:solidFill>
                          <a:effectLst/>
                          <a:latin typeface="Arial"/>
                          <a:ea typeface="Arial"/>
                          <a:cs typeface="Arial"/>
                        </a:rPr>
                        <a:t>Para incentivar y estimular una mayor participación, fue planteado este proyecto, el cual aspira a que haya un mayor interés y decisión por participar desde los pobladores de la parroquia, así como autoridades locales e instituciones que por su competencia deben hacerlo. Intento que se plantea superar actitudes descomprometidas y apáticas frente a la problemática que presenta este patrimonio de la provincia de Loja.</a:t>
                      </a:r>
                      <a:endParaRPr lang="es-EC" sz="1000" kern="1200" dirty="0">
                        <a:solidFill>
                          <a:srgbClr val="000000"/>
                        </a:solidFill>
                        <a:effectLst/>
                        <a:latin typeface="Arial"/>
                        <a:ea typeface="Arial"/>
                        <a:cs typeface="Arial"/>
                      </a:endParaRPr>
                    </a:p>
                  </a:txBody>
                  <a:tcPr/>
                </a:tc>
                <a:extLst>
                  <a:ext uri="{0D108BD9-81ED-4DB2-BD59-A6C34878D82A}">
                    <a16:rowId xmlns:a16="http://schemas.microsoft.com/office/drawing/2014/main" val="2157871208"/>
                  </a:ext>
                </a:extLst>
              </a:tr>
            </a:tbl>
          </a:graphicData>
        </a:graphic>
      </p:graphicFrame>
      <p:pic>
        <p:nvPicPr>
          <p:cNvPr id="4" name="Picture 2" descr="Institución">
            <a:extLst>
              <a:ext uri="{FF2B5EF4-FFF2-40B4-BE49-F238E27FC236}">
                <a16:creationId xmlns:a16="http://schemas.microsoft.com/office/drawing/2014/main" id="{64211E06-3D4A-46B0-9EF6-F92464D87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732" y="3819561"/>
            <a:ext cx="2129994" cy="832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unicipio de Loja en Loja, LOJA">
            <a:extLst>
              <a:ext uri="{FF2B5EF4-FFF2-40B4-BE49-F238E27FC236}">
                <a16:creationId xmlns:a16="http://schemas.microsoft.com/office/drawing/2014/main" id="{924DBCA0-E3B2-4E13-934A-859E08997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082" y="3647919"/>
            <a:ext cx="1138376" cy="11383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stituto Nacional de Patrimonio Cultural INPC, Ecuador | LinkedIn">
            <a:extLst>
              <a:ext uri="{FF2B5EF4-FFF2-40B4-BE49-F238E27FC236}">
                <a16:creationId xmlns:a16="http://schemas.microsoft.com/office/drawing/2014/main" id="{088A1D66-46C7-4AFC-8FB0-81DA025ADB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39" t="3666" r="5872" b="3443"/>
          <a:stretch/>
        </p:blipFill>
        <p:spPr bwMode="auto">
          <a:xfrm>
            <a:off x="7187458" y="3666417"/>
            <a:ext cx="1089353" cy="11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1579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966EBA5-EBBA-4204-9752-77CA6FB3A15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21</a:t>
            </a:fld>
            <a:endParaRPr lang="es-EC"/>
          </a:p>
        </p:txBody>
      </p:sp>
      <p:sp>
        <p:nvSpPr>
          <p:cNvPr id="5" name="Rectángulo 4">
            <a:extLst>
              <a:ext uri="{FF2B5EF4-FFF2-40B4-BE49-F238E27FC236}">
                <a16:creationId xmlns:a16="http://schemas.microsoft.com/office/drawing/2014/main" id="{8BD4BD0D-5C64-4A79-AB80-33FDAD310E2A}"/>
              </a:ext>
            </a:extLst>
          </p:cNvPr>
          <p:cNvSpPr/>
          <p:nvPr/>
        </p:nvSpPr>
        <p:spPr>
          <a:xfrm>
            <a:off x="491066" y="304800"/>
            <a:ext cx="7998178" cy="6547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73660" marR="73025">
              <a:spcBef>
                <a:spcPts val="1065"/>
              </a:spcBef>
              <a:spcAft>
                <a:spcPts val="0"/>
              </a:spcAft>
            </a:pPr>
            <a:r>
              <a:rPr lang="es-ES" sz="1000" dirty="0" err="1">
                <a:solidFill>
                  <a:schemeClr val="tx1"/>
                </a:solidFill>
                <a:effectLst/>
                <a:latin typeface="Arial" panose="020B0604020202020204" pitchFamily="34" charset="0"/>
                <a:ea typeface="Times New Roman" panose="02020603050405020304" pitchFamily="18" charset="0"/>
              </a:rPr>
              <a:t>Chuquiribamba</a:t>
            </a:r>
            <a:r>
              <a:rPr lang="es-ES" sz="1000" dirty="0">
                <a:solidFill>
                  <a:schemeClr val="tx1"/>
                </a:solidFill>
                <a:effectLst/>
                <a:latin typeface="Arial" panose="020B0604020202020204" pitchFamily="34" charset="0"/>
                <a:ea typeface="Times New Roman" panose="02020603050405020304" pitchFamily="18" charset="0"/>
              </a:rPr>
              <a:t>, posee potencial turístico debido a la variedad de patrimonio cultural que posee, entre ellos se encuentran bienes muebles, inmuebles, arqueológicos y bienes inmateriales o intangibles lo cual evidencia la declaratoria como Patrimonio Cultural de la Nación.</a:t>
            </a:r>
            <a:endParaRPr lang="es-EC" sz="1000" dirty="0">
              <a:solidFill>
                <a:schemeClr val="tx1"/>
              </a:solidFill>
              <a:effectLst/>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a16="http://schemas.microsoft.com/office/drawing/2014/main" id="{77BE40C9-C4C3-4197-B3E4-94CE8C1AB159}"/>
              </a:ext>
            </a:extLst>
          </p:cNvPr>
          <p:cNvSpPr/>
          <p:nvPr/>
        </p:nvSpPr>
        <p:spPr>
          <a:xfrm>
            <a:off x="491066" y="2861001"/>
            <a:ext cx="7998178" cy="9185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73660" marR="71120" indent="190500">
              <a:spcBef>
                <a:spcPts val="450"/>
              </a:spcBef>
              <a:spcAft>
                <a:spcPts val="0"/>
              </a:spcAft>
            </a:pPr>
            <a:r>
              <a:rPr lang="es-ES" sz="1000" dirty="0">
                <a:solidFill>
                  <a:schemeClr val="tx1"/>
                </a:solidFill>
                <a:effectLst/>
                <a:latin typeface="Arial" panose="020B0604020202020204" pitchFamily="34" charset="0"/>
                <a:ea typeface="Times New Roman" panose="02020603050405020304" pitchFamily="18" charset="0"/>
              </a:rPr>
              <a:t>Por</a:t>
            </a:r>
            <a:r>
              <a:rPr lang="es-ES" sz="1000" spc="-4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otra</a:t>
            </a:r>
            <a:r>
              <a:rPr lang="es-ES" sz="1000" spc="-4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parte,</a:t>
            </a:r>
            <a:r>
              <a:rPr lang="es-ES" sz="1000" spc="-4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la falta de promoción y comercialización han impedido que </a:t>
            </a:r>
            <a:r>
              <a:rPr lang="es-ES" sz="1000" dirty="0" err="1">
                <a:solidFill>
                  <a:schemeClr val="tx1"/>
                </a:solidFill>
                <a:effectLst/>
                <a:latin typeface="Arial" panose="020B0604020202020204" pitchFamily="34" charset="0"/>
                <a:ea typeface="Times New Roman" panose="02020603050405020304" pitchFamily="18" charset="0"/>
              </a:rPr>
              <a:t>Chuquiribamba</a:t>
            </a:r>
            <a:r>
              <a:rPr lang="es-ES" sz="1000" dirty="0">
                <a:solidFill>
                  <a:schemeClr val="tx1"/>
                </a:solidFill>
                <a:effectLst/>
                <a:latin typeface="Arial" panose="020B0604020202020204" pitchFamily="34" charset="0"/>
                <a:ea typeface="Times New Roman" panose="02020603050405020304" pitchFamily="18" charset="0"/>
              </a:rPr>
              <a:t> tenga una mayor demanda turística y por ende el desconocimiento del patrimonio cultural que posee la parroquia. En cuanto que, las facilidades turísticas son limitadas, existen pocas instalaciones y equipamiento turístico, las culés no son suficientes para abastecer una mayor demanda turística.</a:t>
            </a:r>
            <a:endParaRPr lang="es-EC" sz="1000" dirty="0">
              <a:solidFill>
                <a:schemeClr val="tx1"/>
              </a:solidFill>
              <a:effectLst/>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728495CB-0AA8-4E38-B10F-A0D52E120FA9}"/>
              </a:ext>
            </a:extLst>
          </p:cNvPr>
          <p:cNvSpPr/>
          <p:nvPr/>
        </p:nvSpPr>
        <p:spPr>
          <a:xfrm>
            <a:off x="491066" y="1943137"/>
            <a:ext cx="7998178" cy="8543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Además, se observó que los pobladores prestan servicios turísticos de manera empírica, debido a la ausencia de capacitaciones, por lo tanto, los productos y servicios turísticos no son de calidad ya que no tienen conocimiento acerca de la atención a los turistas ni del patrimonio cultural que posee la parroquia y su cuidado.</a:t>
            </a:r>
            <a:endParaRPr lang="es-EC"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endParaRPr lang="es-EC" sz="1000" dirty="0">
              <a:solidFill>
                <a:schemeClr val="tx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E365C44A-3F77-43E7-8570-89A221D475B9}"/>
              </a:ext>
            </a:extLst>
          </p:cNvPr>
          <p:cNvSpPr/>
          <p:nvPr/>
        </p:nvSpPr>
        <p:spPr>
          <a:xfrm>
            <a:off x="491067" y="1023825"/>
            <a:ext cx="7998178" cy="854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73660" marR="71120" indent="190500">
              <a:spcAft>
                <a:spcPts val="0"/>
              </a:spcAft>
            </a:pPr>
            <a:r>
              <a:rPr lang="es-ES" sz="1000" dirty="0">
                <a:solidFill>
                  <a:schemeClr val="tx1"/>
                </a:solidFill>
                <a:latin typeface="Arial" panose="020B0604020202020204" pitchFamily="34" charset="0"/>
                <a:ea typeface="Times New Roman" panose="02020603050405020304" pitchFamily="18" charset="0"/>
              </a:rPr>
              <a:t>S</a:t>
            </a:r>
            <a:r>
              <a:rPr lang="es-ES" sz="1000" dirty="0">
                <a:solidFill>
                  <a:schemeClr val="tx1"/>
                </a:solidFill>
                <a:effectLst/>
                <a:latin typeface="Arial" panose="020B0604020202020204" pitchFamily="34" charset="0"/>
                <a:ea typeface="Times New Roman" panose="02020603050405020304" pitchFamily="18" charset="0"/>
              </a:rPr>
              <a:t>in embargo, los resultados obtenidos en la presente investigación detectaron que no hay un desarrollo </a:t>
            </a:r>
            <a:r>
              <a:rPr lang="es-ES" sz="1000" spc="-15" dirty="0">
                <a:solidFill>
                  <a:schemeClr val="tx1"/>
                </a:solidFill>
                <a:effectLst/>
                <a:latin typeface="Arial" panose="020B0604020202020204" pitchFamily="34" charset="0"/>
                <a:ea typeface="Times New Roman" panose="02020603050405020304" pitchFamily="18" charset="0"/>
              </a:rPr>
              <a:t>de </a:t>
            </a:r>
            <a:r>
              <a:rPr lang="es-ES" sz="1000" dirty="0">
                <a:solidFill>
                  <a:schemeClr val="tx1"/>
                </a:solidFill>
                <a:effectLst/>
                <a:latin typeface="Arial" panose="020B0604020202020204" pitchFamily="34" charset="0"/>
                <a:ea typeface="Times New Roman" panose="02020603050405020304" pitchFamily="18" charset="0"/>
              </a:rPr>
              <a:t>la actividad turística, debido al desaprovechamiento del patrimonio cultural, es decir que</a:t>
            </a:r>
            <a:r>
              <a:rPr lang="es-ES" sz="1000" spc="-2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no</a:t>
            </a:r>
            <a:r>
              <a:rPr lang="es-ES" sz="1000" spc="-2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hay</a:t>
            </a:r>
            <a:r>
              <a:rPr lang="es-ES" sz="1000" spc="-6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manejo</a:t>
            </a:r>
            <a:r>
              <a:rPr lang="es-ES" sz="1000" spc="-2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adecuado</a:t>
            </a:r>
            <a:r>
              <a:rPr lang="es-ES" sz="1000" spc="-5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de</a:t>
            </a:r>
            <a:r>
              <a:rPr lang="es-ES" sz="1000" spc="-4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los</a:t>
            </a:r>
            <a:r>
              <a:rPr lang="es-ES" sz="1000" spc="-3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recursos</a:t>
            </a:r>
            <a:r>
              <a:rPr lang="es-ES" sz="1000" spc="-3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culturales,</a:t>
            </a:r>
            <a:r>
              <a:rPr lang="es-ES" sz="1000" spc="-3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ni</a:t>
            </a:r>
            <a:r>
              <a:rPr lang="es-ES" sz="1000" spc="-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cuentan</a:t>
            </a:r>
            <a:r>
              <a:rPr lang="es-ES" sz="1000" spc="-2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con</a:t>
            </a:r>
            <a:r>
              <a:rPr lang="es-ES" sz="1000" spc="-5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un</a:t>
            </a:r>
            <a:r>
              <a:rPr lang="es-ES" sz="1000" spc="-3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producto</a:t>
            </a:r>
            <a:r>
              <a:rPr lang="es-ES" sz="1000" spc="-3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turístico</a:t>
            </a:r>
            <a:r>
              <a:rPr lang="es-ES" sz="1000" spc="-4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con</a:t>
            </a:r>
            <a:r>
              <a:rPr lang="es-ES" sz="1000" spc="-3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el cual puedan diferenciarse y ser</a:t>
            </a:r>
            <a:r>
              <a:rPr lang="es-ES" sz="1000" spc="-4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reconocidos.</a:t>
            </a:r>
            <a:endParaRPr lang="es-EC" sz="1000" dirty="0">
              <a:solidFill>
                <a:schemeClr val="tx1"/>
              </a:solidFill>
              <a:effectLst/>
              <a:latin typeface="Times New Roman" panose="02020603050405020304" pitchFamily="18" charset="0"/>
              <a:ea typeface="Times New Roman" panose="02020603050405020304" pitchFamily="18" charset="0"/>
            </a:endParaRPr>
          </a:p>
        </p:txBody>
      </p:sp>
      <p:sp>
        <p:nvSpPr>
          <p:cNvPr id="10" name="Rectángulo 9">
            <a:extLst>
              <a:ext uri="{FF2B5EF4-FFF2-40B4-BE49-F238E27FC236}">
                <a16:creationId xmlns:a16="http://schemas.microsoft.com/office/drawing/2014/main" id="{0045D142-0567-4907-B912-391A678FD06A}"/>
              </a:ext>
            </a:extLst>
          </p:cNvPr>
          <p:cNvSpPr/>
          <p:nvPr/>
        </p:nvSpPr>
        <p:spPr>
          <a:xfrm>
            <a:off x="491066" y="3843134"/>
            <a:ext cx="7998178" cy="9327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000" dirty="0">
                <a:solidFill>
                  <a:schemeClr val="tx1"/>
                </a:solidFill>
                <a:effectLst/>
                <a:latin typeface="Arial" panose="020B0604020202020204" pitchFamily="34" charset="0"/>
                <a:ea typeface="Calibri" panose="020F0502020204030204" pitchFamily="34" charset="0"/>
              </a:rPr>
              <a:t>Finalmente, es importante puntualizar que los ciudadanos de </a:t>
            </a:r>
            <a:r>
              <a:rPr lang="es-ES" sz="1000" dirty="0" err="1">
                <a:solidFill>
                  <a:schemeClr val="tx1"/>
                </a:solidFill>
                <a:effectLst/>
                <a:latin typeface="Arial" panose="020B0604020202020204" pitchFamily="34" charset="0"/>
                <a:ea typeface="Calibri" panose="020F0502020204030204" pitchFamily="34" charset="0"/>
              </a:rPr>
              <a:t>Chuquiribamba</a:t>
            </a:r>
            <a:r>
              <a:rPr lang="es-ES" sz="1000" dirty="0">
                <a:solidFill>
                  <a:schemeClr val="tx1"/>
                </a:solidFill>
                <a:effectLst/>
                <a:latin typeface="Arial" panose="020B0604020202020204" pitchFamily="34" charset="0"/>
                <a:ea typeface="Calibri" panose="020F0502020204030204" pitchFamily="34" charset="0"/>
              </a:rPr>
              <a:t> y Loja, necesitan asimilar el principio de que este patrimonio es un bien común de la república, por tanto, es motivo de protección, promoción y salvaguarda para las presentes y futuras generaciones. Por tanto, autoridades y moradores requieren sensibilizarse ante la intervención bajo principios y criterios que aseguren la permanencia de los valores identificados hacia el futuro</a:t>
            </a:r>
            <a:endParaRPr lang="es-EC" sz="1000" dirty="0">
              <a:solidFill>
                <a:schemeClr val="tx1"/>
              </a:solidFill>
            </a:endParaRPr>
          </a:p>
        </p:txBody>
      </p:sp>
      <p:sp>
        <p:nvSpPr>
          <p:cNvPr id="11" name="Rectángulo 10">
            <a:extLst>
              <a:ext uri="{FF2B5EF4-FFF2-40B4-BE49-F238E27FC236}">
                <a16:creationId xmlns:a16="http://schemas.microsoft.com/office/drawing/2014/main" id="{B718ACB3-F146-4146-A0D3-9A2EEC46EE6A}"/>
              </a:ext>
            </a:extLst>
          </p:cNvPr>
          <p:cNvSpPr/>
          <p:nvPr/>
        </p:nvSpPr>
        <p:spPr>
          <a:xfrm>
            <a:off x="362262" y="1765254"/>
            <a:ext cx="8255786" cy="1446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s-ES" sz="8800" b="1" cap="none" spc="0" dirty="0">
                <a:ln w="22225">
                  <a:solidFill>
                    <a:schemeClr val="accent2"/>
                  </a:solidFill>
                  <a:prstDash val="solid"/>
                </a:ln>
                <a:solidFill>
                  <a:sysClr val="windowText" lastClr="000000"/>
                </a:solidFill>
                <a:effectLst/>
                <a:latin typeface="Atma" panose="020B0604020202020204" charset="0"/>
                <a:cs typeface="Atma" panose="020B0604020202020204" charset="0"/>
              </a:rPr>
              <a:t>CONCLUSIONES</a:t>
            </a:r>
          </a:p>
        </p:txBody>
      </p:sp>
    </p:spTree>
    <p:extLst>
      <p:ext uri="{BB962C8B-B14F-4D97-AF65-F5344CB8AC3E}">
        <p14:creationId xmlns:p14="http://schemas.microsoft.com/office/powerpoint/2010/main" val="9763431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Effect transition="in" filter="fade">
                                      <p:cBhvr>
                                        <p:cTn id="9" dur="1500"/>
                                        <p:tgtEl>
                                          <p:spTgt spid="11"/>
                                        </p:tgtEl>
                                      </p:cBhvr>
                                    </p:animEffect>
                                  </p:childTnLst>
                                </p:cTn>
                              </p:par>
                            </p:childTnLst>
                          </p:cTn>
                        </p:par>
                        <p:par>
                          <p:cTn id="10" fill="hold">
                            <p:stCondLst>
                              <p:cond delay="1500"/>
                            </p:stCondLst>
                            <p:childTnLst>
                              <p:par>
                                <p:cTn id="11" presetID="53" presetClass="exit" presetSubtype="32" fill="hold" grpId="1" nodeType="afterEffect">
                                  <p:stCondLst>
                                    <p:cond delay="100"/>
                                  </p:stCondLst>
                                  <p:childTnLst>
                                    <p:anim calcmode="lin" valueType="num">
                                      <p:cBhvr>
                                        <p:cTn id="12" dur="1500"/>
                                        <p:tgtEl>
                                          <p:spTgt spid="11"/>
                                        </p:tgtEl>
                                        <p:attrNameLst>
                                          <p:attrName>ppt_w</p:attrName>
                                        </p:attrNameLst>
                                      </p:cBhvr>
                                      <p:tavLst>
                                        <p:tav tm="0">
                                          <p:val>
                                            <p:strVal val="ppt_w"/>
                                          </p:val>
                                        </p:tav>
                                        <p:tav tm="100000">
                                          <p:val>
                                            <p:fltVal val="0"/>
                                          </p:val>
                                        </p:tav>
                                      </p:tavLst>
                                    </p:anim>
                                    <p:anim calcmode="lin" valueType="num">
                                      <p:cBhvr>
                                        <p:cTn id="13" dur="1500"/>
                                        <p:tgtEl>
                                          <p:spTgt spid="11"/>
                                        </p:tgtEl>
                                        <p:attrNameLst>
                                          <p:attrName>ppt_h</p:attrName>
                                        </p:attrNameLst>
                                      </p:cBhvr>
                                      <p:tavLst>
                                        <p:tav tm="0">
                                          <p:val>
                                            <p:strVal val="ppt_h"/>
                                          </p:val>
                                        </p:tav>
                                        <p:tav tm="100000">
                                          <p:val>
                                            <p:fltVal val="0"/>
                                          </p:val>
                                        </p:tav>
                                      </p:tavLst>
                                    </p:anim>
                                    <p:animEffect transition="out" filter="fade">
                                      <p:cBhvr>
                                        <p:cTn id="14" dur="1500"/>
                                        <p:tgtEl>
                                          <p:spTgt spid="11"/>
                                        </p:tgtEl>
                                      </p:cBhvr>
                                    </p:animEffect>
                                    <p:set>
                                      <p:cBhvr>
                                        <p:cTn id="15" dur="1" fill="hold">
                                          <p:stCondLst>
                                            <p:cond delay="1499"/>
                                          </p:stCondLst>
                                        </p:cTn>
                                        <p:tgtEl>
                                          <p:spTgt spid="11"/>
                                        </p:tgtEl>
                                        <p:attrNameLst>
                                          <p:attrName>style.visibility</p:attrName>
                                        </p:attrNameLst>
                                      </p:cBhvr>
                                      <p:to>
                                        <p:strVal val="hidden"/>
                                      </p:to>
                                    </p:set>
                                  </p:childTnLst>
                                </p:cTn>
                              </p:par>
                            </p:childTnLst>
                          </p:cTn>
                        </p:par>
                        <p:par>
                          <p:cTn id="16" fill="hold">
                            <p:stCondLst>
                              <p:cond delay="3100"/>
                            </p:stCondLst>
                            <p:childTnLst>
                              <p:par>
                                <p:cTn id="17" presetID="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4100"/>
                            </p:stCondLst>
                            <p:childTnLst>
                              <p:par>
                                <p:cTn id="22" presetID="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0-#ppt_h/2"/>
                                          </p:val>
                                        </p:tav>
                                        <p:tav tm="100000">
                                          <p:val>
                                            <p:strVal val="#ppt_y"/>
                                          </p:val>
                                        </p:tav>
                                      </p:tavLst>
                                    </p:anim>
                                  </p:childTnLst>
                                </p:cTn>
                              </p:par>
                            </p:childTnLst>
                          </p:cTn>
                        </p:par>
                        <p:par>
                          <p:cTn id="26" fill="hold">
                            <p:stCondLst>
                              <p:cond delay="5100"/>
                            </p:stCondLst>
                            <p:childTnLst>
                              <p:par>
                                <p:cTn id="27" presetID="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ppt_x"/>
                                          </p:val>
                                        </p:tav>
                                        <p:tav tm="100000">
                                          <p:val>
                                            <p:strVal val="#ppt_x"/>
                                          </p:val>
                                        </p:tav>
                                      </p:tavLst>
                                    </p:anim>
                                    <p:anim calcmode="lin" valueType="num">
                                      <p:cBhvr additive="base">
                                        <p:cTn id="30" dur="10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6100"/>
                            </p:stCondLst>
                            <p:childTnLst>
                              <p:par>
                                <p:cTn id="32" presetID="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ppt_x"/>
                                          </p:val>
                                        </p:tav>
                                        <p:tav tm="100000">
                                          <p:val>
                                            <p:strVal val="#ppt_x"/>
                                          </p:val>
                                        </p:tav>
                                      </p:tavLst>
                                    </p:anim>
                                    <p:anim calcmode="lin" valueType="num">
                                      <p:cBhvr additive="base">
                                        <p:cTn id="35" dur="1000" fill="hold"/>
                                        <p:tgtEl>
                                          <p:spTgt spid="7"/>
                                        </p:tgtEl>
                                        <p:attrNameLst>
                                          <p:attrName>ppt_y</p:attrName>
                                        </p:attrNameLst>
                                      </p:cBhvr>
                                      <p:tavLst>
                                        <p:tav tm="0">
                                          <p:val>
                                            <p:strVal val="0-#ppt_h/2"/>
                                          </p:val>
                                        </p:tav>
                                        <p:tav tm="100000">
                                          <p:val>
                                            <p:strVal val="#ppt_y"/>
                                          </p:val>
                                        </p:tav>
                                      </p:tavLst>
                                    </p:anim>
                                  </p:childTnLst>
                                </p:cTn>
                              </p:par>
                            </p:childTnLst>
                          </p:cTn>
                        </p:par>
                        <p:par>
                          <p:cTn id="36" fill="hold">
                            <p:stCondLst>
                              <p:cond delay="7100"/>
                            </p:stCondLst>
                            <p:childTnLst>
                              <p:par>
                                <p:cTn id="37" presetID="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C42438A-AAFB-4926-9FE9-20DB15A86DC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22</a:t>
            </a:fld>
            <a:endParaRPr lang="es-EC"/>
          </a:p>
        </p:txBody>
      </p:sp>
      <p:sp>
        <p:nvSpPr>
          <p:cNvPr id="3" name="Flecha: pentágono 2">
            <a:extLst>
              <a:ext uri="{FF2B5EF4-FFF2-40B4-BE49-F238E27FC236}">
                <a16:creationId xmlns:a16="http://schemas.microsoft.com/office/drawing/2014/main" id="{719EFFFE-DA82-4BE6-981D-E8225D1CB95D}"/>
              </a:ext>
            </a:extLst>
          </p:cNvPr>
          <p:cNvSpPr/>
          <p:nvPr/>
        </p:nvSpPr>
        <p:spPr>
          <a:xfrm>
            <a:off x="203197" y="292452"/>
            <a:ext cx="8545691" cy="689681"/>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R="73660" indent="449580" algn="just">
              <a:spcBef>
                <a:spcPts val="1070"/>
              </a:spcBef>
              <a:spcAft>
                <a:spcPts val="0"/>
              </a:spcAft>
            </a:pPr>
            <a:r>
              <a:rPr lang="es-ES" sz="1000" dirty="0">
                <a:solidFill>
                  <a:schemeClr val="tx1"/>
                </a:solidFill>
                <a:effectLst/>
                <a:latin typeface="Arial" panose="020B0604020202020204" pitchFamily="34" charset="0"/>
                <a:ea typeface="Times New Roman" panose="02020603050405020304" pitchFamily="18" charset="0"/>
              </a:rPr>
              <a:t>Se recomienda desarrollar el turismo de </a:t>
            </a:r>
            <a:r>
              <a:rPr lang="es-ES" sz="1000" dirty="0" err="1">
                <a:solidFill>
                  <a:schemeClr val="tx1"/>
                </a:solidFill>
                <a:effectLst/>
                <a:latin typeface="Arial" panose="020B0604020202020204" pitchFamily="34" charset="0"/>
                <a:ea typeface="Times New Roman" panose="02020603050405020304" pitchFamily="18" charset="0"/>
              </a:rPr>
              <a:t>Chuquiribamba</a:t>
            </a:r>
            <a:r>
              <a:rPr lang="es-ES" sz="1000" dirty="0">
                <a:solidFill>
                  <a:schemeClr val="tx1"/>
                </a:solidFill>
                <a:effectLst/>
                <a:latin typeface="Arial" panose="020B0604020202020204" pitchFamily="34" charset="0"/>
                <a:ea typeface="Times New Roman" panose="02020603050405020304" pitchFamily="18" charset="0"/>
              </a:rPr>
              <a:t> a partir del aprovechamiento de sus recursos turísticos culturales y poner</a:t>
            </a:r>
            <a:r>
              <a:rPr lang="es-ES" sz="1000" spc="-20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en práctica</a:t>
            </a:r>
            <a:r>
              <a:rPr lang="es-ES" sz="1000" spc="-2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las</a:t>
            </a:r>
            <a:r>
              <a:rPr lang="es-ES" sz="1000" spc="-3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propuestas</a:t>
            </a:r>
            <a:r>
              <a:rPr lang="es-ES" sz="1000" spc="-3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de</a:t>
            </a:r>
            <a:r>
              <a:rPr lang="es-ES" sz="1000" spc="-2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los</a:t>
            </a:r>
            <a:r>
              <a:rPr lang="es-ES" sz="1000" spc="-3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trabajos</a:t>
            </a:r>
            <a:r>
              <a:rPr lang="es-ES" sz="1000" spc="-4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de</a:t>
            </a:r>
            <a:r>
              <a:rPr lang="es-ES" sz="1000" spc="-2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investigación</a:t>
            </a:r>
            <a:r>
              <a:rPr lang="es-ES" sz="1000" spc="-3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del</a:t>
            </a:r>
            <a:r>
              <a:rPr lang="es-ES" sz="1000" spc="-2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ámbito</a:t>
            </a:r>
            <a:r>
              <a:rPr lang="es-ES" sz="1000" spc="-3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turístico,</a:t>
            </a:r>
            <a:r>
              <a:rPr lang="es-ES" sz="1000" spc="-3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para</a:t>
            </a:r>
            <a:r>
              <a:rPr lang="es-ES" sz="1000" spc="-2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dar</a:t>
            </a:r>
            <a:r>
              <a:rPr lang="es-ES" sz="1000" spc="-45"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solución</a:t>
            </a:r>
            <a:r>
              <a:rPr lang="es-ES" sz="1000" spc="-3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a</a:t>
            </a:r>
            <a:r>
              <a:rPr lang="es-ES" sz="1000" spc="-20" dirty="0">
                <a:solidFill>
                  <a:schemeClr val="tx1"/>
                </a:solidFill>
                <a:effectLst/>
                <a:latin typeface="Arial" panose="020B0604020202020204" pitchFamily="34" charset="0"/>
                <a:ea typeface="Times New Roman" panose="02020603050405020304" pitchFamily="18" charset="0"/>
              </a:rPr>
              <a:t> </a:t>
            </a:r>
            <a:r>
              <a:rPr lang="es-ES" sz="1000" dirty="0">
                <a:solidFill>
                  <a:schemeClr val="tx1"/>
                </a:solidFill>
                <a:effectLst/>
                <a:latin typeface="Arial" panose="020B0604020202020204" pitchFamily="34" charset="0"/>
                <a:ea typeface="Times New Roman" panose="02020603050405020304" pitchFamily="18" charset="0"/>
              </a:rPr>
              <a:t>los problemas que impiden el progreso del turismo en</a:t>
            </a:r>
            <a:r>
              <a:rPr lang="es-ES" sz="1000" spc="-35" dirty="0">
                <a:solidFill>
                  <a:schemeClr val="tx1"/>
                </a:solidFill>
                <a:effectLst/>
                <a:latin typeface="Arial" panose="020B0604020202020204" pitchFamily="34" charset="0"/>
                <a:ea typeface="Times New Roman" panose="02020603050405020304" pitchFamily="18" charset="0"/>
              </a:rPr>
              <a:t> </a:t>
            </a:r>
            <a:r>
              <a:rPr lang="es-ES" sz="1000" dirty="0" err="1">
                <a:solidFill>
                  <a:schemeClr val="tx1"/>
                </a:solidFill>
                <a:effectLst/>
                <a:latin typeface="Arial" panose="020B0604020202020204" pitchFamily="34" charset="0"/>
                <a:ea typeface="Times New Roman" panose="02020603050405020304" pitchFamily="18" charset="0"/>
              </a:rPr>
              <a:t>Chuquiribamba</a:t>
            </a:r>
            <a:r>
              <a:rPr lang="es-ES" sz="1000" dirty="0">
                <a:solidFill>
                  <a:schemeClr val="tx1"/>
                </a:solidFill>
                <a:effectLst/>
                <a:latin typeface="Arial" panose="020B0604020202020204" pitchFamily="34" charset="0"/>
                <a:ea typeface="Times New Roman" panose="02020603050405020304" pitchFamily="18" charset="0"/>
              </a:rPr>
              <a:t>.</a:t>
            </a:r>
            <a:endParaRPr lang="es-EC" sz="1000" dirty="0">
              <a:solidFill>
                <a:schemeClr val="tx1"/>
              </a:solidFill>
              <a:effectLst/>
              <a:latin typeface="Times New Roman" panose="02020603050405020304" pitchFamily="18" charset="0"/>
              <a:ea typeface="Times New Roman" panose="02020603050405020304" pitchFamily="18" charset="0"/>
            </a:endParaRPr>
          </a:p>
        </p:txBody>
      </p:sp>
      <p:sp>
        <p:nvSpPr>
          <p:cNvPr id="4" name="Flecha: pentágono 3">
            <a:extLst>
              <a:ext uri="{FF2B5EF4-FFF2-40B4-BE49-F238E27FC236}">
                <a16:creationId xmlns:a16="http://schemas.microsoft.com/office/drawing/2014/main" id="{01D7BA6B-77AC-478B-91FA-6A10E011882F}"/>
              </a:ext>
            </a:extLst>
          </p:cNvPr>
          <p:cNvSpPr/>
          <p:nvPr/>
        </p:nvSpPr>
        <p:spPr>
          <a:xfrm>
            <a:off x="203197" y="1048238"/>
            <a:ext cx="7902225" cy="1049867"/>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R="73660" indent="449580" algn="just">
              <a:spcBef>
                <a:spcPts val="1070"/>
              </a:spcBef>
              <a:spcAft>
                <a:spcPts val="0"/>
              </a:spcAft>
            </a:pPr>
            <a:r>
              <a:rPr lang="es-ES" sz="1000" dirty="0">
                <a:solidFill>
                  <a:schemeClr val="tx1"/>
                </a:solidFill>
                <a:effectLst/>
                <a:latin typeface="Arial" panose="020B0604020202020204" pitchFamily="34" charset="0"/>
                <a:ea typeface="Times New Roman" panose="02020603050405020304" pitchFamily="18" charset="0"/>
              </a:rPr>
              <a:t>Es importante mencionar que la realización de cualquier tipo de proyecto, por lo general se enfoca a producir impactos positivos para el desarrollo de los pueblos, sin embargo quien se encargue de planificar el desarrollo de la zona (Gobierno Autónomo Descentralizado parroquial de </a:t>
            </a:r>
            <a:r>
              <a:rPr lang="es-ES" sz="1000" dirty="0" err="1">
                <a:solidFill>
                  <a:schemeClr val="tx1"/>
                </a:solidFill>
                <a:effectLst/>
                <a:latin typeface="Arial" panose="020B0604020202020204" pitchFamily="34" charset="0"/>
                <a:ea typeface="Times New Roman" panose="02020603050405020304" pitchFamily="18" charset="0"/>
              </a:rPr>
              <a:t>Chuquiribamba</a:t>
            </a:r>
            <a:r>
              <a:rPr lang="es-ES" sz="1000" dirty="0">
                <a:solidFill>
                  <a:schemeClr val="tx1"/>
                </a:solidFill>
                <a:effectLst/>
                <a:latin typeface="Arial" panose="020B0604020202020204" pitchFamily="34" charset="0"/>
                <a:ea typeface="Times New Roman" panose="02020603050405020304" pitchFamily="18" charset="0"/>
              </a:rPr>
              <a:t>) debe tener muy en cuenta que en este sector existe una diversidad de población, es decir existen pobladores de mucha y también de poca experiencia y se lo debe realizar con un enfoque de sustentabilidad y sostenibilidad.</a:t>
            </a:r>
            <a:endParaRPr lang="es-EC" sz="1000" dirty="0">
              <a:solidFill>
                <a:schemeClr val="tx1"/>
              </a:solidFill>
              <a:effectLst/>
              <a:latin typeface="Times New Roman" panose="02020603050405020304" pitchFamily="18" charset="0"/>
              <a:ea typeface="Times New Roman" panose="02020603050405020304" pitchFamily="18" charset="0"/>
            </a:endParaRPr>
          </a:p>
        </p:txBody>
      </p:sp>
      <p:sp>
        <p:nvSpPr>
          <p:cNvPr id="5" name="Flecha: pentágono 4">
            <a:extLst>
              <a:ext uri="{FF2B5EF4-FFF2-40B4-BE49-F238E27FC236}">
                <a16:creationId xmlns:a16="http://schemas.microsoft.com/office/drawing/2014/main" id="{73131860-9FF3-4673-A1A0-0A36368B57C2}"/>
              </a:ext>
            </a:extLst>
          </p:cNvPr>
          <p:cNvSpPr/>
          <p:nvPr/>
        </p:nvSpPr>
        <p:spPr>
          <a:xfrm>
            <a:off x="203196" y="2181680"/>
            <a:ext cx="8545691" cy="689681"/>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Además, es importante que para desarrollar una equidad socio-cultural las personas que están en contacto directo con el turista como dueños de restaurantes, guías turísticos, artesanos, microempresarios entre otros sean capacitados constantemente por la simple razón que el auge turístico siempre está en constante movimiento de cambios y que requiere de un trato y servicio acorde a sus necesidades.</a:t>
            </a:r>
            <a:endParaRPr lang="es-EC"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s-EC" sz="1000" dirty="0">
              <a:solidFill>
                <a:schemeClr val="tx1"/>
              </a:solidFill>
              <a:latin typeface="Arial" panose="020B0604020202020204" pitchFamily="34" charset="0"/>
              <a:cs typeface="Arial" panose="020B0604020202020204" pitchFamily="34" charset="0"/>
            </a:endParaRPr>
          </a:p>
        </p:txBody>
      </p:sp>
      <p:sp>
        <p:nvSpPr>
          <p:cNvPr id="6" name="Flecha: pentágono 5">
            <a:extLst>
              <a:ext uri="{FF2B5EF4-FFF2-40B4-BE49-F238E27FC236}">
                <a16:creationId xmlns:a16="http://schemas.microsoft.com/office/drawing/2014/main" id="{58D11293-DCC0-4427-85AE-C4DAFBFE0294}"/>
              </a:ext>
            </a:extLst>
          </p:cNvPr>
          <p:cNvSpPr/>
          <p:nvPr/>
        </p:nvSpPr>
        <p:spPr>
          <a:xfrm>
            <a:off x="203196" y="2974259"/>
            <a:ext cx="8073615" cy="842786"/>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El GAD de Loja, como ente cuyas competencias están orientadas a la protección y conservación de este patrimonio, así como el INPC como institución técnica y reguladora, podrían coordinar acciones con el GAD parroquial y organizaciones locales a fin de difundir, promocionar y capacitar a promotores locales por la defensa del patrimonio edificado de la parroquia y cantón.</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s-EC" sz="1000" dirty="0">
              <a:solidFill>
                <a:schemeClr val="tx1"/>
              </a:solidFill>
              <a:latin typeface="Arial" panose="020B0604020202020204" pitchFamily="34" charset="0"/>
              <a:cs typeface="Arial" panose="020B0604020202020204" pitchFamily="34" charset="0"/>
            </a:endParaRPr>
          </a:p>
        </p:txBody>
      </p:sp>
      <p:sp>
        <p:nvSpPr>
          <p:cNvPr id="8" name="Flecha: pentágono 7">
            <a:extLst>
              <a:ext uri="{FF2B5EF4-FFF2-40B4-BE49-F238E27FC236}">
                <a16:creationId xmlns:a16="http://schemas.microsoft.com/office/drawing/2014/main" id="{D5910478-C626-415E-9510-944FB5B0B682}"/>
              </a:ext>
            </a:extLst>
          </p:cNvPr>
          <p:cNvSpPr/>
          <p:nvPr/>
        </p:nvSpPr>
        <p:spPr>
          <a:xfrm>
            <a:off x="203195" y="3919943"/>
            <a:ext cx="8545690" cy="689681"/>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sz="1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r>
              <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Mediante un trabajo mancomunado entre la ciudadanía e instituciones, se puede desechar la visión generalizada que mira al patrimonio como un problema, pues más que una herencia, es generador de identidad y autoestima para quienes son los poseedores de este legado histórico, por eso importante capacitar a la población en temas de identidad cultural de manera que el desarrollo turístico sea manejado responsablemente y con personas realmente comprometidas con la preservación de la cultura</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s-EC" sz="1000" dirty="0">
              <a:solidFill>
                <a:schemeClr val="tx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2E9A4D3-F093-4153-AF8D-903BF6CD65E3}"/>
              </a:ext>
            </a:extLst>
          </p:cNvPr>
          <p:cNvSpPr/>
          <p:nvPr/>
        </p:nvSpPr>
        <p:spPr>
          <a:xfrm>
            <a:off x="477770" y="1937400"/>
            <a:ext cx="8188460"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s-ES" sz="6600" b="1" dirty="0">
                <a:ln w="22225">
                  <a:solidFill>
                    <a:schemeClr val="accent2"/>
                  </a:solidFill>
                  <a:prstDash val="solid"/>
                </a:ln>
                <a:solidFill>
                  <a:sysClr val="windowText" lastClr="000000"/>
                </a:solidFill>
                <a:latin typeface="Atma" panose="020B0604020202020204" charset="0"/>
                <a:cs typeface="Atma" panose="020B0604020202020204" charset="0"/>
              </a:rPr>
              <a:t>RECOMENDAC</a:t>
            </a:r>
            <a:r>
              <a:rPr lang="es-ES" sz="6600" b="1" cap="none" spc="0" dirty="0">
                <a:ln w="22225">
                  <a:solidFill>
                    <a:schemeClr val="accent2"/>
                  </a:solidFill>
                  <a:prstDash val="solid"/>
                </a:ln>
                <a:solidFill>
                  <a:sysClr val="windowText" lastClr="000000"/>
                </a:solidFill>
                <a:effectLst/>
                <a:latin typeface="Atma" panose="020B0604020202020204" charset="0"/>
                <a:cs typeface="Atma" panose="020B0604020202020204" charset="0"/>
              </a:rPr>
              <a:t>IONES</a:t>
            </a:r>
          </a:p>
        </p:txBody>
      </p:sp>
    </p:spTree>
    <p:extLst>
      <p:ext uri="{BB962C8B-B14F-4D97-AF65-F5344CB8AC3E}">
        <p14:creationId xmlns:p14="http://schemas.microsoft.com/office/powerpoint/2010/main" val="21447120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childTnLst>
                          </p:cTn>
                        </p:par>
                        <p:par>
                          <p:cTn id="10" fill="hold">
                            <p:stCondLst>
                              <p:cond delay="1500"/>
                            </p:stCondLst>
                            <p:childTnLst>
                              <p:par>
                                <p:cTn id="11" presetID="53" presetClass="exit" presetSubtype="32" fill="hold" grpId="1" nodeType="afterEffect">
                                  <p:stCondLst>
                                    <p:cond delay="0"/>
                                  </p:stCondLst>
                                  <p:childTnLst>
                                    <p:anim calcmode="lin" valueType="num">
                                      <p:cBhvr>
                                        <p:cTn id="12" dur="1250"/>
                                        <p:tgtEl>
                                          <p:spTgt spid="9"/>
                                        </p:tgtEl>
                                        <p:attrNameLst>
                                          <p:attrName>ppt_w</p:attrName>
                                        </p:attrNameLst>
                                      </p:cBhvr>
                                      <p:tavLst>
                                        <p:tav tm="0">
                                          <p:val>
                                            <p:strVal val="ppt_w"/>
                                          </p:val>
                                        </p:tav>
                                        <p:tav tm="100000">
                                          <p:val>
                                            <p:fltVal val="0"/>
                                          </p:val>
                                        </p:tav>
                                      </p:tavLst>
                                    </p:anim>
                                    <p:anim calcmode="lin" valueType="num">
                                      <p:cBhvr>
                                        <p:cTn id="13" dur="1250"/>
                                        <p:tgtEl>
                                          <p:spTgt spid="9"/>
                                        </p:tgtEl>
                                        <p:attrNameLst>
                                          <p:attrName>ppt_h</p:attrName>
                                        </p:attrNameLst>
                                      </p:cBhvr>
                                      <p:tavLst>
                                        <p:tav tm="0">
                                          <p:val>
                                            <p:strVal val="ppt_h"/>
                                          </p:val>
                                        </p:tav>
                                        <p:tav tm="100000">
                                          <p:val>
                                            <p:fltVal val="0"/>
                                          </p:val>
                                        </p:tav>
                                      </p:tavLst>
                                    </p:anim>
                                    <p:animEffect transition="out" filter="fade">
                                      <p:cBhvr>
                                        <p:cTn id="14" dur="1250"/>
                                        <p:tgtEl>
                                          <p:spTgt spid="9"/>
                                        </p:tgtEl>
                                      </p:cBhvr>
                                    </p:animEffect>
                                    <p:set>
                                      <p:cBhvr>
                                        <p:cTn id="15" dur="1" fill="hold">
                                          <p:stCondLst>
                                            <p:cond delay="1249"/>
                                          </p:stCondLst>
                                        </p:cTn>
                                        <p:tgtEl>
                                          <p:spTgt spid="9"/>
                                        </p:tgtEl>
                                        <p:attrNameLst>
                                          <p:attrName>style.visibility</p:attrName>
                                        </p:attrNameLst>
                                      </p:cBhvr>
                                      <p:to>
                                        <p:strVal val="hidden"/>
                                      </p:to>
                                    </p:set>
                                  </p:childTnLst>
                                </p:cTn>
                              </p:par>
                            </p:childTnLst>
                          </p:cTn>
                        </p:par>
                        <p:par>
                          <p:cTn id="16" fill="hold">
                            <p:stCondLst>
                              <p:cond delay="2750"/>
                            </p:stCondLst>
                            <p:childTnLst>
                              <p:par>
                                <p:cTn id="17" presetID="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3750"/>
                            </p:stCondLst>
                            <p:childTnLst>
                              <p:par>
                                <p:cTn id="22" presetID="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4750"/>
                            </p:stCondLst>
                            <p:childTnLst>
                              <p:par>
                                <p:cTn id="27" presetID="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0-#ppt_w/2"/>
                                          </p:val>
                                        </p:tav>
                                        <p:tav tm="100000">
                                          <p:val>
                                            <p:strVal val="#ppt_x"/>
                                          </p:val>
                                        </p:tav>
                                      </p:tavLst>
                                    </p:anim>
                                    <p:anim calcmode="lin" valueType="num">
                                      <p:cBhvr additive="base">
                                        <p:cTn id="30" dur="10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5750"/>
                            </p:stCondLst>
                            <p:childTnLst>
                              <p:par>
                                <p:cTn id="32" presetID="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0-#ppt_w/2"/>
                                          </p:val>
                                        </p:tav>
                                        <p:tav tm="100000">
                                          <p:val>
                                            <p:strVal val="#ppt_x"/>
                                          </p:val>
                                        </p:tav>
                                      </p:tavLst>
                                    </p:anim>
                                    <p:anim calcmode="lin" valueType="num">
                                      <p:cBhvr additive="base">
                                        <p:cTn id="35" dur="10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6750"/>
                            </p:stCondLst>
                            <p:childTnLst>
                              <p:par>
                                <p:cTn id="37" presetID="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000" fill="hold"/>
                                        <p:tgtEl>
                                          <p:spTgt spid="8"/>
                                        </p:tgtEl>
                                        <p:attrNameLst>
                                          <p:attrName>ppt_x</p:attrName>
                                        </p:attrNameLst>
                                      </p:cBhvr>
                                      <p:tavLst>
                                        <p:tav tm="0">
                                          <p:val>
                                            <p:strVal val="0-#ppt_w/2"/>
                                          </p:val>
                                        </p:tav>
                                        <p:tav tm="100000">
                                          <p:val>
                                            <p:strVal val="#ppt_x"/>
                                          </p:val>
                                        </p:tav>
                                      </p:tavLst>
                                    </p:anim>
                                    <p:anim calcmode="lin" valueType="num">
                                      <p:cBhvr additive="base">
                                        <p:cTn id="4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a:extLst>
              <a:ext uri="{FF2B5EF4-FFF2-40B4-BE49-F238E27FC236}">
                <a16:creationId xmlns:a16="http://schemas.microsoft.com/office/drawing/2014/main" id="{53088B0D-BC83-4C7F-B413-6D68136AC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207" y="1857951"/>
            <a:ext cx="3649834" cy="27386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AFCA407E-629F-4606-8F4D-DA88D3BA6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6" y="1820837"/>
            <a:ext cx="3056709" cy="28128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030C0848-B8DB-4790-86B9-27A444ED7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873" y="1857951"/>
            <a:ext cx="2311870" cy="2812872"/>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5">
            <a:extLst>
              <a:ext uri="{FF2B5EF4-FFF2-40B4-BE49-F238E27FC236}">
                <a16:creationId xmlns:a16="http://schemas.microsoft.com/office/drawing/2014/main" id="{DD50718E-F6B4-4A3F-9D0A-F35CC9808759}"/>
              </a:ext>
            </a:extLst>
          </p:cNvPr>
          <p:cNvSpPr txBox="1">
            <a:spLocks/>
          </p:cNvSpPr>
          <p:nvPr/>
        </p:nvSpPr>
        <p:spPr>
          <a:xfrm>
            <a:off x="747521" y="1349708"/>
            <a:ext cx="7329144" cy="396900"/>
          </a:xfrm>
          <a:prstGeom prst="rect">
            <a:avLst/>
          </a:prstGeom>
        </p:spPr>
        <p:txBody>
          <a:bodyPr vert="horz" lIns="91440" tIns="45720" rIns="91440" bIns="45720" rtlCol="0" anchor="b">
            <a:noAutofit/>
          </a:bodyPr>
          <a:lstStyle>
            <a:lvl1pPr algn="ctr" defTabSz="685800" rtl="0" eaLnBrk="1" latinLnBrk="0" hangingPunct="1">
              <a:lnSpc>
                <a:spcPct val="85000"/>
              </a:lnSpc>
              <a:spcBef>
                <a:spcPct val="0"/>
              </a:spcBef>
              <a:buNone/>
              <a:defRPr sz="5400" b="1" kern="1200" cap="all" baseline="0">
                <a:solidFill>
                  <a:srgbClr val="FFFFFF"/>
                </a:solidFill>
                <a:latin typeface="+mj-lt"/>
                <a:ea typeface="+mj-ea"/>
                <a:cs typeface="+mj-cs"/>
              </a:defRPr>
            </a:lvl1pPr>
          </a:lstStyle>
          <a:p>
            <a:r>
              <a:rPr lang="es-ES" sz="6600" dirty="0">
                <a:solidFill>
                  <a:schemeClr val="tx1"/>
                </a:solidFill>
                <a:latin typeface="Atma" panose="020B0604020202020204" charset="0"/>
                <a:cs typeface="Atma" panose="020B0604020202020204" charset="0"/>
              </a:rPr>
              <a:t>GRACIAS</a:t>
            </a:r>
            <a:endParaRPr lang="es-EC" sz="6600" dirty="0">
              <a:solidFill>
                <a:schemeClr val="tx1"/>
              </a:solidFill>
              <a:latin typeface="Atma" panose="020B0604020202020204" charset="0"/>
              <a:cs typeface="Atma" panose="020B0604020202020204" charset="0"/>
            </a:endParaRPr>
          </a:p>
        </p:txBody>
      </p:sp>
    </p:spTree>
    <p:extLst>
      <p:ext uri="{BB962C8B-B14F-4D97-AF65-F5344CB8AC3E}">
        <p14:creationId xmlns:p14="http://schemas.microsoft.com/office/powerpoint/2010/main" val="24521352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E1EF86E-7B2B-41CF-952A-2089BE7515F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s-EC" smtClean="0"/>
              <a:t>3</a:t>
            </a:fld>
            <a:endParaRPr lang="es-EC"/>
          </a:p>
        </p:txBody>
      </p:sp>
      <p:pic>
        <p:nvPicPr>
          <p:cNvPr id="5" name="Picture 2" descr="Chuquiribamba Turístico | Patrimonio Cultural del Ecuador">
            <a:extLst>
              <a:ext uri="{FF2B5EF4-FFF2-40B4-BE49-F238E27FC236}">
                <a16:creationId xmlns:a16="http://schemas.microsoft.com/office/drawing/2014/main" id="{5DA1B7B4-AFF9-49FC-B217-1B157E2D76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177"/>
          <a:stretch/>
        </p:blipFill>
        <p:spPr bwMode="auto">
          <a:xfrm>
            <a:off x="207313" y="212264"/>
            <a:ext cx="2149670" cy="1687138"/>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ECED5F6A-282A-4182-9915-52B4FF5B4B02}"/>
              </a:ext>
            </a:extLst>
          </p:cNvPr>
          <p:cNvSpPr txBox="1">
            <a:spLocks/>
          </p:cNvSpPr>
          <p:nvPr/>
        </p:nvSpPr>
        <p:spPr>
          <a:xfrm>
            <a:off x="2853694" y="2020737"/>
            <a:ext cx="7475220" cy="9569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s-ES" sz="4400" b="1" dirty="0">
                <a:solidFill>
                  <a:schemeClr val="tx1"/>
                </a:solidFill>
                <a:latin typeface="Atma" panose="020B0604020202020204" charset="0"/>
                <a:cs typeface="Atma" panose="020B0604020202020204" charset="0"/>
              </a:rPr>
              <a:t>PROBLEMA</a:t>
            </a:r>
            <a:endParaRPr lang="es-EC" sz="4400" b="1" dirty="0">
              <a:solidFill>
                <a:schemeClr val="tx1"/>
              </a:solidFill>
              <a:latin typeface="Atma" panose="020B0604020202020204" charset="0"/>
              <a:cs typeface="Atma" panose="020B0604020202020204" charset="0"/>
            </a:endParaRPr>
          </a:p>
        </p:txBody>
      </p:sp>
      <p:sp>
        <p:nvSpPr>
          <p:cNvPr id="7" name="Subtítulo 2">
            <a:extLst>
              <a:ext uri="{FF2B5EF4-FFF2-40B4-BE49-F238E27FC236}">
                <a16:creationId xmlns:a16="http://schemas.microsoft.com/office/drawing/2014/main" id="{33C42653-857B-4761-8A59-EDBBA84F0A48}"/>
              </a:ext>
            </a:extLst>
          </p:cNvPr>
          <p:cNvSpPr txBox="1">
            <a:spLocks/>
          </p:cNvSpPr>
          <p:nvPr/>
        </p:nvSpPr>
        <p:spPr>
          <a:xfrm>
            <a:off x="1284052" y="2977677"/>
            <a:ext cx="6575895" cy="1041124"/>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algn="ctr"/>
            <a:r>
              <a:rPr lang="es-EC" sz="1600" dirty="0">
                <a:solidFill>
                  <a:schemeClr val="tx1"/>
                </a:solidFill>
                <a:latin typeface="Titillium Web" panose="020B0604020202020204" charset="0"/>
                <a:ea typeface="Arial" panose="020B0604020202020204" pitchFamily="34" charset="0"/>
              </a:rPr>
              <a:t>La falta de interés hacia el patrimonio cultural debido a problemas de diversa índole ha impedido el desarrollo turístico de la parroquia.</a:t>
            </a:r>
            <a:endParaRPr lang="es-EC" sz="1600" dirty="0">
              <a:solidFill>
                <a:schemeClr val="tx1"/>
              </a:solidFill>
              <a:latin typeface="Titillium Web" panose="020B0604020202020204" charset="0"/>
            </a:endParaRPr>
          </a:p>
          <a:p>
            <a:endParaRPr lang="es-EC" sz="1800" dirty="0">
              <a:latin typeface="Titillium Web" panose="020B0604020202020204" charset="0"/>
              <a:cs typeface="Titillium Web" panose="020B0604020202020204" charset="0"/>
            </a:endParaRPr>
          </a:p>
        </p:txBody>
      </p:sp>
      <p:pic>
        <p:nvPicPr>
          <p:cNvPr id="8" name="Picture 2" descr="Mural de Chuquiribamba es apreciado por los turistas | Municipio de Loja">
            <a:extLst>
              <a:ext uri="{FF2B5EF4-FFF2-40B4-BE49-F238E27FC236}">
                <a16:creationId xmlns:a16="http://schemas.microsoft.com/office/drawing/2014/main" id="{00A4D058-1275-4E3C-A9A9-E3FCB311D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983" y="212264"/>
            <a:ext cx="4095750" cy="1687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osesionan a autoridades de la parroquia Chuquiribamba, en el cantón Loja :  Noticias Loja : La Hora Noticias de Ecuador, sus provincias y el mundo">
            <a:extLst>
              <a:ext uri="{FF2B5EF4-FFF2-40B4-BE49-F238E27FC236}">
                <a16:creationId xmlns:a16="http://schemas.microsoft.com/office/drawing/2014/main" id="{2EE5995C-059D-4D49-8782-A801B1724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2733" y="212264"/>
            <a:ext cx="2480144" cy="171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15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45" name="Google Shape;1317;p38">
            <a:extLst>
              <a:ext uri="{FF2B5EF4-FFF2-40B4-BE49-F238E27FC236}">
                <a16:creationId xmlns:a16="http://schemas.microsoft.com/office/drawing/2014/main" id="{231D22FB-7413-4CE7-A9FB-0A66F029A465}"/>
              </a:ext>
            </a:extLst>
          </p:cNvPr>
          <p:cNvSpPr/>
          <p:nvPr/>
        </p:nvSpPr>
        <p:spPr>
          <a:xfrm>
            <a:off x="5600635" y="1239966"/>
            <a:ext cx="3145496" cy="3364997"/>
          </a:xfrm>
          <a:prstGeom prst="ellipse">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solidFill>
                <a:schemeClr val="accent3"/>
              </a:solidFill>
              <a:latin typeface="Titillium Web" panose="020B0604020202020204" charset="0"/>
            </a:endParaRPr>
          </a:p>
        </p:txBody>
      </p:sp>
      <p:sp>
        <p:nvSpPr>
          <p:cNvPr id="1313" name="Google Shape;1313;p38"/>
          <p:cNvSpPr/>
          <p:nvPr/>
        </p:nvSpPr>
        <p:spPr>
          <a:xfrm>
            <a:off x="352937" y="2350590"/>
            <a:ext cx="633600" cy="633600"/>
          </a:xfrm>
          <a:prstGeom prst="ellipse">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8"/>
          <p:cNvSpPr/>
          <p:nvPr/>
        </p:nvSpPr>
        <p:spPr>
          <a:xfrm>
            <a:off x="352937" y="3580605"/>
            <a:ext cx="633600" cy="633600"/>
          </a:xfrm>
          <a:prstGeom prst="ellipse">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8"/>
          <p:cNvSpPr/>
          <p:nvPr/>
        </p:nvSpPr>
        <p:spPr>
          <a:xfrm>
            <a:off x="342457" y="1238870"/>
            <a:ext cx="633600" cy="633600"/>
          </a:xfrm>
          <a:prstGeom prst="ellipse">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38"/>
          <p:cNvSpPr/>
          <p:nvPr/>
        </p:nvSpPr>
        <p:spPr>
          <a:xfrm>
            <a:off x="5415948" y="1070838"/>
            <a:ext cx="3145496" cy="3364997"/>
          </a:xfrm>
          <a:prstGeom prst="ellipse">
            <a:avLst/>
          </a:prstGeom>
          <a:solidFill>
            <a:schemeClr val="accent1"/>
          </a:solidFill>
          <a:ln>
            <a:noFill/>
          </a:ln>
        </p:spPr>
        <p:txBody>
          <a:bodyPr spcFirstLastPara="1" wrap="square" lIns="91425" tIns="91425" rIns="91425" bIns="91425" anchor="ctr" anchorCtr="0">
            <a:noAutofit/>
          </a:bodyPr>
          <a:lstStyle/>
          <a:p>
            <a:pPr algn="ctr"/>
            <a:r>
              <a:rPr lang="es-ES" sz="1800" b="1" dirty="0">
                <a:solidFill>
                  <a:schemeClr val="tx1"/>
                </a:solidFill>
                <a:effectLst/>
                <a:latin typeface="Titillium Web" panose="020B0604020202020204" charset="0"/>
                <a:ea typeface="Times New Roman" panose="02020603050405020304" pitchFamily="18" charset="0"/>
                <a:cs typeface="Times New Roman" panose="02020603050405020304" pitchFamily="18" charset="0"/>
              </a:rPr>
              <a:t>Analizar el patrimonio cultural como eje de desarrollo turístico para el fortalecimiento de la parroquia Chuquiribamba, Provincia de Loja.</a:t>
            </a:r>
            <a:endParaRPr lang="es-EC" sz="1800" b="1" dirty="0">
              <a:solidFill>
                <a:schemeClr val="tx1"/>
              </a:solidFill>
              <a:effectLst/>
              <a:latin typeface="Titillium Web" panose="020B060402020202020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b="1" dirty="0">
              <a:solidFill>
                <a:schemeClr val="tx1"/>
              </a:solidFill>
              <a:latin typeface="Titillium Web" panose="020B0604020202020204" charset="0"/>
            </a:endParaRPr>
          </a:p>
        </p:txBody>
      </p:sp>
      <p:sp>
        <p:nvSpPr>
          <p:cNvPr id="1321" name="Google Shape;1321;p38"/>
          <p:cNvSpPr txBox="1">
            <a:spLocks noGrp="1"/>
          </p:cNvSpPr>
          <p:nvPr>
            <p:ph type="title" idx="4294967295"/>
          </p:nvPr>
        </p:nvSpPr>
        <p:spPr>
          <a:xfrm>
            <a:off x="-381504" y="1304427"/>
            <a:ext cx="2166938" cy="4460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324" name="Google Shape;1324;p38"/>
          <p:cNvSpPr txBox="1">
            <a:spLocks noGrp="1"/>
          </p:cNvSpPr>
          <p:nvPr>
            <p:ph type="title" idx="4294967295"/>
          </p:nvPr>
        </p:nvSpPr>
        <p:spPr>
          <a:xfrm>
            <a:off x="-381504" y="3654504"/>
            <a:ext cx="2165350" cy="4476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327" name="Google Shape;1327;p38"/>
          <p:cNvSpPr txBox="1">
            <a:spLocks noGrp="1"/>
          </p:cNvSpPr>
          <p:nvPr>
            <p:ph type="title" idx="4294967295"/>
          </p:nvPr>
        </p:nvSpPr>
        <p:spPr>
          <a:xfrm>
            <a:off x="-412938" y="2430584"/>
            <a:ext cx="2165350" cy="4476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323" name="Google Shape;1323;p38"/>
          <p:cNvSpPr txBox="1">
            <a:spLocks noGrp="1"/>
          </p:cNvSpPr>
          <p:nvPr>
            <p:ph type="subTitle" idx="4294967295"/>
          </p:nvPr>
        </p:nvSpPr>
        <p:spPr>
          <a:xfrm>
            <a:off x="1031469" y="3449990"/>
            <a:ext cx="4279900" cy="633413"/>
          </a:xfrm>
          <a:prstGeom prst="rect">
            <a:avLst/>
          </a:prstGeom>
        </p:spPr>
        <p:txBody>
          <a:bodyPr spcFirstLastPara="1" wrap="square" lIns="91425" tIns="91425" rIns="91425" bIns="91425" anchor="t" anchorCtr="0">
            <a:noAutofit/>
          </a:bodyPr>
          <a:lstStyle/>
          <a:p>
            <a:pPr marL="0" indent="0" algn="ctr">
              <a:buNone/>
            </a:pPr>
            <a:r>
              <a:rPr lang="es-E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Establecer estrategias que permitan dar a conocer el patrimonio de la parroquia y su influencia en el desarrollo</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lang="en-US" sz="1600" dirty="0">
              <a:solidFill>
                <a:schemeClr val="tx1"/>
              </a:solidFill>
            </a:endParaRPr>
          </a:p>
        </p:txBody>
      </p:sp>
      <p:sp>
        <p:nvSpPr>
          <p:cNvPr id="1326" name="Google Shape;1326;p38"/>
          <p:cNvSpPr txBox="1">
            <a:spLocks noGrp="1"/>
          </p:cNvSpPr>
          <p:nvPr>
            <p:ph type="subTitle" idx="4294967295"/>
          </p:nvPr>
        </p:nvSpPr>
        <p:spPr>
          <a:xfrm>
            <a:off x="1091116" y="2426957"/>
            <a:ext cx="4059238" cy="6334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1600" dirty="0">
                <a:solidFill>
                  <a:schemeClr val="tx1"/>
                </a:solidFill>
                <a:effectLst/>
                <a:latin typeface="Arial" panose="020B0604020202020204" pitchFamily="34" charset="0"/>
                <a:ea typeface="Calibri" panose="020F0502020204030204" pitchFamily="34" charset="0"/>
              </a:rPr>
              <a:t>Analizar el patrimonio cultural de la parroquia como potencial eje de desarrollo</a:t>
            </a:r>
            <a:endParaRPr sz="1600" dirty="0">
              <a:solidFill>
                <a:schemeClr val="tx1"/>
              </a:solidFill>
            </a:endParaRPr>
          </a:p>
        </p:txBody>
      </p:sp>
      <p:sp>
        <p:nvSpPr>
          <p:cNvPr id="1320" name="Google Shape;1320;p38"/>
          <p:cNvSpPr txBox="1">
            <a:spLocks noGrp="1"/>
          </p:cNvSpPr>
          <p:nvPr>
            <p:ph type="body" idx="4294967295"/>
          </p:nvPr>
        </p:nvSpPr>
        <p:spPr>
          <a:xfrm>
            <a:off x="897250" y="1387328"/>
            <a:ext cx="4694238" cy="9112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1600" dirty="0">
                <a:solidFill>
                  <a:schemeClr val="tx1"/>
                </a:solidFill>
                <a:effectLst/>
                <a:latin typeface="Arial" panose="020B0604020202020204" pitchFamily="34" charset="0"/>
                <a:ea typeface="Calibri" panose="020F0502020204030204" pitchFamily="34" charset="0"/>
              </a:rPr>
              <a:t>Identificar la situación actual de la parroquia Chuquiribamba, para conocer su contribución en el desarrollo local</a:t>
            </a:r>
            <a:endParaRPr sz="1600" dirty="0">
              <a:solidFill>
                <a:schemeClr val="tx1"/>
              </a:solidFill>
            </a:endParaRPr>
          </a:p>
        </p:txBody>
      </p:sp>
      <p:sp>
        <p:nvSpPr>
          <p:cNvPr id="44" name="Google Shape;1318;p38">
            <a:extLst>
              <a:ext uri="{FF2B5EF4-FFF2-40B4-BE49-F238E27FC236}">
                <a16:creationId xmlns:a16="http://schemas.microsoft.com/office/drawing/2014/main" id="{5FBA37BE-4076-46C8-BEB0-AFD9743F85B1}"/>
              </a:ext>
            </a:extLst>
          </p:cNvPr>
          <p:cNvSpPr txBox="1">
            <a:spLocks/>
          </p:cNvSpPr>
          <p:nvPr/>
        </p:nvSpPr>
        <p:spPr>
          <a:xfrm>
            <a:off x="5776175" y="1417613"/>
            <a:ext cx="302536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2pPr>
            <a:lvl3pPr marR="0" lvl="2"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3pPr>
            <a:lvl4pPr marR="0" lvl="3"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4pPr>
            <a:lvl5pPr marR="0" lvl="4"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5pPr>
            <a:lvl6pPr marR="0" lvl="5"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6pPr>
            <a:lvl7pPr marR="0" lvl="6"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7pPr>
            <a:lvl8pPr marR="0" lvl="7"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8pPr>
            <a:lvl9pPr marR="0" lvl="8" algn="ctr" rtl="0">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9pPr>
          </a:lstStyle>
          <a:p>
            <a:endParaRPr lang="es-EC" sz="4400" dirty="0">
              <a:solidFill>
                <a:schemeClr val="accent6"/>
              </a:solidFill>
            </a:endParaRPr>
          </a:p>
        </p:txBody>
      </p:sp>
      <p:sp>
        <p:nvSpPr>
          <p:cNvPr id="15" name="Google Shape;1318;p38">
            <a:extLst>
              <a:ext uri="{FF2B5EF4-FFF2-40B4-BE49-F238E27FC236}">
                <a16:creationId xmlns:a16="http://schemas.microsoft.com/office/drawing/2014/main" id="{620C13D0-8F20-482B-A174-95F272134469}"/>
              </a:ext>
            </a:extLst>
          </p:cNvPr>
          <p:cNvSpPr txBox="1">
            <a:spLocks/>
          </p:cNvSpPr>
          <p:nvPr/>
        </p:nvSpPr>
        <p:spPr>
          <a:xfrm>
            <a:off x="1712488" y="340087"/>
            <a:ext cx="4693500" cy="396900"/>
          </a:xfrm>
          <a:prstGeom prst="rect">
            <a:avLst/>
          </a:prstGeom>
          <a:noFill/>
          <a:ln>
            <a:noFill/>
          </a:ln>
          <a:effectLst>
            <a:outerShdw blurRad="28575" dist="9525" dir="5400000" algn="bl" rotWithShape="0">
              <a:schemeClr val="dk1">
                <a:alpha val="40000"/>
              </a:scheme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1pPr>
            <a:lvl2pPr marR="0" lvl="1"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2pPr>
            <a:lvl3pPr marR="0" lvl="2"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3pPr>
            <a:lvl4pPr marR="0" lvl="3"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4pPr>
            <a:lvl5pPr marR="0" lvl="4"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5pPr>
            <a:lvl6pPr marR="0" lvl="5"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6pPr>
            <a:lvl7pPr marR="0" lvl="6"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7pPr>
            <a:lvl8pPr marR="0" lvl="7"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8pPr>
            <a:lvl9pPr marR="0" lvl="8"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9pPr>
          </a:lstStyle>
          <a:p>
            <a:pPr algn="ctr"/>
            <a:r>
              <a:rPr lang="es-EC" sz="6000" dirty="0">
                <a:solidFill>
                  <a:schemeClr val="tx1"/>
                </a:solidFill>
              </a:rPr>
              <a:t>OBJETIVOS</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AB199360-9047-4B1F-9575-C2A8E2F800BE}"/>
              </a:ext>
            </a:extLst>
          </p:cNvPr>
          <p:cNvSpPr txBox="1">
            <a:spLocks/>
          </p:cNvSpPr>
          <p:nvPr/>
        </p:nvSpPr>
        <p:spPr>
          <a:xfrm>
            <a:off x="1576089" y="979310"/>
            <a:ext cx="6956611" cy="923724"/>
          </a:xfrm>
          <a:prstGeom prst="rect">
            <a:avLst/>
          </a:prstGeom>
          <a:noFill/>
          <a:ln>
            <a:noFill/>
          </a:ln>
          <a:effectLst>
            <a:outerShdw blurRad="28575" dist="9525" dir="5400000" algn="bl" rotWithShape="0">
              <a:schemeClr val="dk1">
                <a:alpha val="4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1pPr>
            <a:lvl2pPr marR="0" lvl="1"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2pPr>
            <a:lvl3pPr marR="0" lvl="2"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3pPr>
            <a:lvl4pPr marR="0" lvl="3"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4pPr>
            <a:lvl5pPr marR="0" lvl="4"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5pPr>
            <a:lvl6pPr marR="0" lvl="5"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6pPr>
            <a:lvl7pPr marR="0" lvl="6"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7pPr>
            <a:lvl8pPr marR="0" lvl="7"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8pPr>
            <a:lvl9pPr marR="0" lvl="8" algn="l" rtl="0">
              <a:lnSpc>
                <a:spcPct val="90000"/>
              </a:lnSpc>
              <a:spcBef>
                <a:spcPts val="0"/>
              </a:spcBef>
              <a:spcAft>
                <a:spcPts val="0"/>
              </a:spcAft>
              <a:buClr>
                <a:schemeClr val="lt1"/>
              </a:buClr>
              <a:buSzPts val="3200"/>
              <a:buFont typeface="Atma"/>
              <a:buNone/>
              <a:defRPr sz="3200" b="1" i="0" u="none" strike="noStrike" cap="none">
                <a:solidFill>
                  <a:schemeClr val="lt1"/>
                </a:solidFill>
                <a:latin typeface="Atma"/>
                <a:ea typeface="Atma"/>
                <a:cs typeface="Atma"/>
                <a:sym typeface="Atma"/>
              </a:defRPr>
            </a:lvl9pPr>
          </a:lstStyle>
          <a:p>
            <a:r>
              <a:rPr lang="es-EC" sz="5400" dirty="0">
                <a:solidFill>
                  <a:schemeClr val="tx1"/>
                </a:solidFill>
              </a:rPr>
              <a:t>MARCO TEÓRICO</a:t>
            </a:r>
            <a:br>
              <a:rPr lang="es-EC" sz="5400" dirty="0">
                <a:solidFill>
                  <a:schemeClr val="tx1"/>
                </a:solidFill>
              </a:rPr>
            </a:br>
            <a:endParaRPr lang="es-EC" sz="5400" dirty="0">
              <a:solidFill>
                <a:schemeClr val="tx1"/>
              </a:solidFill>
            </a:endParaRPr>
          </a:p>
        </p:txBody>
      </p:sp>
      <p:sp>
        <p:nvSpPr>
          <p:cNvPr id="13" name="Signo menos 12">
            <a:extLst>
              <a:ext uri="{FF2B5EF4-FFF2-40B4-BE49-F238E27FC236}">
                <a16:creationId xmlns:a16="http://schemas.microsoft.com/office/drawing/2014/main" id="{4083C870-A357-418F-BC3B-3221E2924334}"/>
              </a:ext>
            </a:extLst>
          </p:cNvPr>
          <p:cNvSpPr/>
          <p:nvPr/>
        </p:nvSpPr>
        <p:spPr>
          <a:xfrm rot="5400000">
            <a:off x="1479942" y="2368902"/>
            <a:ext cx="4929717" cy="1365956"/>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graphicFrame>
        <p:nvGraphicFramePr>
          <p:cNvPr id="4" name="4 Diagrama">
            <a:extLst>
              <a:ext uri="{FF2B5EF4-FFF2-40B4-BE49-F238E27FC236}">
                <a16:creationId xmlns:a16="http://schemas.microsoft.com/office/drawing/2014/main" id="{E5F88206-6492-467F-BFA6-C618F88A59A6}"/>
              </a:ext>
            </a:extLst>
          </p:cNvPr>
          <p:cNvGraphicFramePr/>
          <p:nvPr>
            <p:extLst>
              <p:ext uri="{D42A27DB-BD31-4B8C-83A1-F6EECF244321}">
                <p14:modId xmlns:p14="http://schemas.microsoft.com/office/powerpoint/2010/main" val="2040074291"/>
              </p:ext>
            </p:extLst>
          </p:nvPr>
        </p:nvGraphicFramePr>
        <p:xfrm>
          <a:off x="352942" y="979310"/>
          <a:ext cx="3342698" cy="440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a:extLst>
              <a:ext uri="{FF2B5EF4-FFF2-40B4-BE49-F238E27FC236}">
                <a16:creationId xmlns:a16="http://schemas.microsoft.com/office/drawing/2014/main" id="{3836F0C4-5CF2-40D0-86AD-74F5F25E52D1}"/>
              </a:ext>
            </a:extLst>
          </p:cNvPr>
          <p:cNvGraphicFramePr/>
          <p:nvPr>
            <p:extLst>
              <p:ext uri="{D42A27DB-BD31-4B8C-83A1-F6EECF244321}">
                <p14:modId xmlns:p14="http://schemas.microsoft.com/office/powerpoint/2010/main" val="2471840584"/>
              </p:ext>
            </p:extLst>
          </p:nvPr>
        </p:nvGraphicFramePr>
        <p:xfrm>
          <a:off x="4255911" y="2707923"/>
          <a:ext cx="4614498" cy="28088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a 2">
            <a:extLst>
              <a:ext uri="{FF2B5EF4-FFF2-40B4-BE49-F238E27FC236}">
                <a16:creationId xmlns:a16="http://schemas.microsoft.com/office/drawing/2014/main" id="{8FAD5053-725D-4E45-AD3B-00514006B682}"/>
              </a:ext>
            </a:extLst>
          </p:cNvPr>
          <p:cNvGraphicFramePr/>
          <p:nvPr>
            <p:extLst>
              <p:ext uri="{D42A27DB-BD31-4B8C-83A1-F6EECF244321}">
                <p14:modId xmlns:p14="http://schemas.microsoft.com/office/powerpoint/2010/main" val="1195025987"/>
              </p:ext>
            </p:extLst>
          </p:nvPr>
        </p:nvGraphicFramePr>
        <p:xfrm>
          <a:off x="4205111" y="1421692"/>
          <a:ext cx="4716097" cy="202776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 name="CuadroTexto 4">
            <a:extLst>
              <a:ext uri="{FF2B5EF4-FFF2-40B4-BE49-F238E27FC236}">
                <a16:creationId xmlns:a16="http://schemas.microsoft.com/office/drawing/2014/main" id="{0DF79691-DD5E-4846-AAF1-174BFE654B42}"/>
              </a:ext>
            </a:extLst>
          </p:cNvPr>
          <p:cNvSpPr txBox="1"/>
          <p:nvPr/>
        </p:nvSpPr>
        <p:spPr>
          <a:xfrm>
            <a:off x="1576089" y="1341537"/>
            <a:ext cx="2085457" cy="738664"/>
          </a:xfrm>
          <a:prstGeom prst="rect">
            <a:avLst/>
          </a:prstGeom>
          <a:noFill/>
        </p:spPr>
        <p:txBody>
          <a:bodyPr wrap="square" rtlCol="0">
            <a:spAutoFit/>
          </a:bodyPr>
          <a:lstStyle/>
          <a:p>
            <a:pPr algn="ctr"/>
            <a:r>
              <a:rPr lang="es-ES" sz="1400" dirty="0">
                <a:latin typeface="Atma" panose="020B0604020202020204" charset="0"/>
                <a:cs typeface="Atma" panose="020B0604020202020204" charset="0"/>
              </a:rPr>
              <a:t>TEORIA DE LA CULTURA Y EL PATRIMONIO CULTURAL</a:t>
            </a:r>
            <a:endParaRPr lang="es-EC" sz="1400" dirty="0">
              <a:latin typeface="Atma" panose="020B0604020202020204" charset="0"/>
              <a:cs typeface="Atma" panose="020B0604020202020204" charset="0"/>
            </a:endParaRPr>
          </a:p>
        </p:txBody>
      </p:sp>
      <p:sp>
        <p:nvSpPr>
          <p:cNvPr id="11" name="CuadroTexto 10">
            <a:extLst>
              <a:ext uri="{FF2B5EF4-FFF2-40B4-BE49-F238E27FC236}">
                <a16:creationId xmlns:a16="http://schemas.microsoft.com/office/drawing/2014/main" id="{3AC3E0E3-2480-4F2A-ABE3-5884B5788318}"/>
              </a:ext>
            </a:extLst>
          </p:cNvPr>
          <p:cNvSpPr txBox="1"/>
          <p:nvPr/>
        </p:nvSpPr>
        <p:spPr>
          <a:xfrm>
            <a:off x="6170703" y="1279978"/>
            <a:ext cx="2085457" cy="523220"/>
          </a:xfrm>
          <a:prstGeom prst="rect">
            <a:avLst/>
          </a:prstGeom>
          <a:noFill/>
        </p:spPr>
        <p:txBody>
          <a:bodyPr wrap="square" rtlCol="0">
            <a:spAutoFit/>
          </a:bodyPr>
          <a:lstStyle/>
          <a:p>
            <a:pPr algn="ctr"/>
            <a:r>
              <a:rPr lang="es-ES" sz="1400" dirty="0">
                <a:latin typeface="Atma" panose="020B0604020202020204" charset="0"/>
                <a:cs typeface="Atma" panose="020B0604020202020204" charset="0"/>
              </a:rPr>
              <a:t>TEORIA DEL DESARROLLO LOCAL</a:t>
            </a:r>
            <a:endParaRPr lang="es-EC" sz="1400" dirty="0">
              <a:latin typeface="Atma" panose="020B0604020202020204" charset="0"/>
              <a:cs typeface="Atma" panose="020B0604020202020204" charset="0"/>
            </a:endParaRPr>
          </a:p>
        </p:txBody>
      </p:sp>
    </p:spTree>
    <p:extLst>
      <p:ext uri="{BB962C8B-B14F-4D97-AF65-F5344CB8AC3E}">
        <p14:creationId xmlns:p14="http://schemas.microsoft.com/office/powerpoint/2010/main" val="19659315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pic>
        <p:nvPicPr>
          <p:cNvPr id="4100" name="Picture 4" descr="Mapa de ubicación de la ciudad de Loja Fuente: Trabajo de campo... |  Download Scientific Diagram">
            <a:extLst>
              <a:ext uri="{FF2B5EF4-FFF2-40B4-BE49-F238E27FC236}">
                <a16:creationId xmlns:a16="http://schemas.microsoft.com/office/drawing/2014/main" id="{56D19BF6-56BD-479A-A1CC-B8CB5D6CF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7" t="-2055" r="-4265" b="-2039"/>
          <a:stretch/>
        </p:blipFill>
        <p:spPr bwMode="auto">
          <a:xfrm>
            <a:off x="840047" y="973975"/>
            <a:ext cx="4571999" cy="373360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3D41A809-792B-4D39-AAF7-109E889A73B6}"/>
              </a:ext>
            </a:extLst>
          </p:cNvPr>
          <p:cNvSpPr txBox="1"/>
          <p:nvPr/>
        </p:nvSpPr>
        <p:spPr>
          <a:xfrm>
            <a:off x="2558245" y="2702148"/>
            <a:ext cx="5102578" cy="261610"/>
          </a:xfrm>
          <a:prstGeom prst="rect">
            <a:avLst/>
          </a:prstGeom>
          <a:noFill/>
        </p:spPr>
        <p:txBody>
          <a:bodyPr wrap="square">
            <a:spAutoFit/>
          </a:bodyPr>
          <a:lstStyle/>
          <a:p>
            <a:r>
              <a:rPr lang="es-ES" sz="1050" b="1" dirty="0">
                <a:latin typeface="Titillium Web" panose="020B0604020202020204" charset="0"/>
              </a:rPr>
              <a:t>CHUQUIRIBAMBA</a:t>
            </a:r>
            <a:endParaRPr lang="es-EC" sz="1050" b="1" dirty="0">
              <a:latin typeface="Titillium Web" panose="020B0604020202020204" charset="0"/>
            </a:endParaRPr>
          </a:p>
        </p:txBody>
      </p:sp>
      <p:cxnSp>
        <p:nvCxnSpPr>
          <p:cNvPr id="12" name="Google Shape;1918;p63">
            <a:extLst>
              <a:ext uri="{FF2B5EF4-FFF2-40B4-BE49-F238E27FC236}">
                <a16:creationId xmlns:a16="http://schemas.microsoft.com/office/drawing/2014/main" id="{CB052376-8976-48AD-97FB-88203457F4BB}"/>
              </a:ext>
            </a:extLst>
          </p:cNvPr>
          <p:cNvCxnSpPr>
            <a:cxnSpLocks/>
          </p:cNvCxnSpPr>
          <p:nvPr/>
        </p:nvCxnSpPr>
        <p:spPr>
          <a:xfrm flipH="1">
            <a:off x="3642270" y="1797069"/>
            <a:ext cx="116930" cy="801256"/>
          </a:xfrm>
          <a:prstGeom prst="straightConnector1">
            <a:avLst/>
          </a:prstGeom>
          <a:noFill/>
          <a:ln w="28575" cap="flat" cmpd="sng">
            <a:solidFill>
              <a:schemeClr val="dk1"/>
            </a:solidFill>
            <a:prstDash val="solid"/>
            <a:round/>
            <a:headEnd type="none" w="med" len="med"/>
            <a:tailEnd type="none" w="med" len="med"/>
          </a:ln>
        </p:spPr>
      </p:cxnSp>
      <p:sp>
        <p:nvSpPr>
          <p:cNvPr id="14" name="Rectángulo 13">
            <a:extLst>
              <a:ext uri="{FF2B5EF4-FFF2-40B4-BE49-F238E27FC236}">
                <a16:creationId xmlns:a16="http://schemas.microsoft.com/office/drawing/2014/main" id="{FF271B9A-0EBF-4569-8E64-BBE03D987C25}"/>
              </a:ext>
            </a:extLst>
          </p:cNvPr>
          <p:cNvSpPr/>
          <p:nvPr/>
        </p:nvSpPr>
        <p:spPr>
          <a:xfrm>
            <a:off x="2562579" y="2702148"/>
            <a:ext cx="1284828" cy="442302"/>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25" name="Picture 4" descr="Mapa de ubicación de la ciudad de Loja Fuente: Trabajo de campo... |  Download Scientific Diagram">
            <a:extLst>
              <a:ext uri="{FF2B5EF4-FFF2-40B4-BE49-F238E27FC236}">
                <a16:creationId xmlns:a16="http://schemas.microsoft.com/office/drawing/2014/main" id="{FA8AF5A1-873C-46D2-81B0-EB8ED1A931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184" t="33100" r="21082" b="61153"/>
          <a:stretch/>
        </p:blipFill>
        <p:spPr bwMode="auto">
          <a:xfrm>
            <a:off x="4223577" y="2164150"/>
            <a:ext cx="257415" cy="33132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30">
            <a:extLst>
              <a:ext uri="{FF2B5EF4-FFF2-40B4-BE49-F238E27FC236}">
                <a16:creationId xmlns:a16="http://schemas.microsoft.com/office/drawing/2014/main" id="{CEC8E617-52CD-41C6-90E8-2B6AF20F519E}"/>
              </a:ext>
            </a:extLst>
          </p:cNvPr>
          <p:cNvGrpSpPr/>
          <p:nvPr/>
        </p:nvGrpSpPr>
        <p:grpSpPr>
          <a:xfrm>
            <a:off x="5283756" y="2049337"/>
            <a:ext cx="1185333" cy="1828841"/>
            <a:chOff x="2505806" y="1644113"/>
            <a:chExt cx="1224139" cy="1863741"/>
          </a:xfrm>
        </p:grpSpPr>
        <p:sp>
          <p:nvSpPr>
            <p:cNvPr id="29" name="Parallelogram 31">
              <a:extLst>
                <a:ext uri="{FF2B5EF4-FFF2-40B4-BE49-F238E27FC236}">
                  <a16:creationId xmlns:a16="http://schemas.microsoft.com/office/drawing/2014/main" id="{94C7059F-6330-4827-9A49-A1B0D011F3A1}"/>
                </a:ext>
              </a:extLst>
            </p:cNvPr>
            <p:cNvSpPr/>
            <p:nvPr/>
          </p:nvSpPr>
          <p:spPr>
            <a:xfrm>
              <a:off x="2506056" y="2571750"/>
              <a:ext cx="1223889" cy="936104"/>
            </a:xfrm>
            <a:prstGeom prst="parallelogram">
              <a:avLst>
                <a:gd name="adj" fmla="val 44240"/>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sz="1050" dirty="0"/>
            </a:p>
          </p:txBody>
        </p:sp>
        <p:sp>
          <p:nvSpPr>
            <p:cNvPr id="30" name="Parallelogram 32">
              <a:extLst>
                <a:ext uri="{FF2B5EF4-FFF2-40B4-BE49-F238E27FC236}">
                  <a16:creationId xmlns:a16="http://schemas.microsoft.com/office/drawing/2014/main" id="{8F7228EC-7BA5-444D-A910-5E990F95EEB7}"/>
                </a:ext>
              </a:extLst>
            </p:cNvPr>
            <p:cNvSpPr/>
            <p:nvPr/>
          </p:nvSpPr>
          <p:spPr>
            <a:xfrm rot="10800000" flipV="1">
              <a:off x="2505806" y="1644113"/>
              <a:ext cx="1223889" cy="936104"/>
            </a:xfrm>
            <a:prstGeom prst="parallelogram">
              <a:avLst>
                <a:gd name="adj" fmla="val 44240"/>
              </a:avLst>
            </a:prstGeom>
            <a:solidFill>
              <a:schemeClr val="accent1"/>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050"/>
            </a:p>
          </p:txBody>
        </p:sp>
      </p:grpSp>
      <p:sp>
        <p:nvSpPr>
          <p:cNvPr id="33" name="Google Shape;1908;p63">
            <a:extLst>
              <a:ext uri="{FF2B5EF4-FFF2-40B4-BE49-F238E27FC236}">
                <a16:creationId xmlns:a16="http://schemas.microsoft.com/office/drawing/2014/main" id="{D11321D2-A51B-4301-BB7D-484F62164847}"/>
              </a:ext>
            </a:extLst>
          </p:cNvPr>
          <p:cNvSpPr txBox="1">
            <a:spLocks/>
          </p:cNvSpPr>
          <p:nvPr/>
        </p:nvSpPr>
        <p:spPr>
          <a:xfrm>
            <a:off x="6214772" y="2098310"/>
            <a:ext cx="2882400" cy="69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1pPr>
            <a:lvl2pPr marR="0" lvl="1" algn="ctr" rtl="0">
              <a:lnSpc>
                <a:spcPct val="10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2pPr>
            <a:lvl3pPr marR="0" lvl="2" algn="ctr" rtl="0">
              <a:lnSpc>
                <a:spcPct val="10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3pPr>
            <a:lvl4pPr marR="0" lvl="3" algn="ctr" rtl="0">
              <a:lnSpc>
                <a:spcPct val="10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4pPr>
            <a:lvl5pPr marR="0" lvl="4" algn="ctr" rtl="0">
              <a:lnSpc>
                <a:spcPct val="10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5pPr>
            <a:lvl6pPr marR="0" lvl="5" algn="ctr" rtl="0">
              <a:lnSpc>
                <a:spcPct val="10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6pPr>
            <a:lvl7pPr marR="0" lvl="6" algn="ctr" rtl="0">
              <a:lnSpc>
                <a:spcPct val="10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7pPr>
            <a:lvl8pPr marR="0" lvl="7" algn="ctr" rtl="0">
              <a:lnSpc>
                <a:spcPct val="10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8pPr>
            <a:lvl9pPr marR="0" lvl="8" algn="ctr" rtl="0">
              <a:lnSpc>
                <a:spcPct val="10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9pPr>
          </a:lstStyle>
          <a:p>
            <a:r>
              <a:rPr lang="es-EC" sz="1800" dirty="0"/>
              <a:t>COMPONENTE GEOGRÁFICO Y DEMOGRÁFICO</a:t>
            </a:r>
          </a:p>
        </p:txBody>
      </p:sp>
      <p:sp>
        <p:nvSpPr>
          <p:cNvPr id="15" name="CuadroTexto 14">
            <a:extLst>
              <a:ext uri="{FF2B5EF4-FFF2-40B4-BE49-F238E27FC236}">
                <a16:creationId xmlns:a16="http://schemas.microsoft.com/office/drawing/2014/main" id="{82759BA5-5C37-4238-81AB-05DB406F9E9F}"/>
              </a:ext>
            </a:extLst>
          </p:cNvPr>
          <p:cNvSpPr txBox="1"/>
          <p:nvPr/>
        </p:nvSpPr>
        <p:spPr>
          <a:xfrm>
            <a:off x="6639726" y="2979199"/>
            <a:ext cx="5106390" cy="307777"/>
          </a:xfrm>
          <a:prstGeom prst="rect">
            <a:avLst/>
          </a:prstGeom>
          <a:noFill/>
        </p:spPr>
        <p:txBody>
          <a:bodyPr wrap="square">
            <a:spAutoFit/>
          </a:bodyPr>
          <a:lstStyle/>
          <a:p>
            <a:r>
              <a:rPr lang="es-ES" sz="1400" b="0" dirty="0">
                <a:latin typeface="Titillium Web" panose="020B0604020202020204" charset="0"/>
                <a:ea typeface="Calibri" panose="020F0502020204030204" pitchFamily="34" charset="0"/>
              </a:rPr>
              <a:t>E</a:t>
            </a:r>
            <a:r>
              <a:rPr lang="es-ES" sz="1400" b="0" dirty="0">
                <a:effectLst/>
                <a:latin typeface="Titillium Web" panose="020B0604020202020204" charset="0"/>
                <a:ea typeface="Calibri" panose="020F0502020204030204" pitchFamily="34" charset="0"/>
              </a:rPr>
              <a:t>xiste 2.793 habitantes</a:t>
            </a:r>
            <a:endParaRPr lang="es-EC" dirty="0"/>
          </a:p>
        </p:txBody>
      </p:sp>
      <p:sp>
        <p:nvSpPr>
          <p:cNvPr id="18" name="Título 1">
            <a:extLst>
              <a:ext uri="{FF2B5EF4-FFF2-40B4-BE49-F238E27FC236}">
                <a16:creationId xmlns:a16="http://schemas.microsoft.com/office/drawing/2014/main" id="{C053BB05-E9DA-4B1F-B934-9372136E99FD}"/>
              </a:ext>
            </a:extLst>
          </p:cNvPr>
          <p:cNvSpPr txBox="1">
            <a:spLocks/>
          </p:cNvSpPr>
          <p:nvPr/>
        </p:nvSpPr>
        <p:spPr>
          <a:xfrm>
            <a:off x="840047" y="364280"/>
            <a:ext cx="7717500" cy="572700"/>
          </a:xfrm>
          <a:prstGeom prst="rect">
            <a:avLst/>
          </a:prstGeom>
          <a:noFill/>
          <a:ln>
            <a:noFill/>
          </a:ln>
          <a:effectLst>
            <a:outerShdw blurRad="28575" dist="9525" dir="5400000" algn="bl" rotWithShape="0">
              <a:schemeClr val="dk1">
                <a:alpha val="40000"/>
              </a:scheme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1pPr>
            <a:lvl2pPr marR="0" lvl="1"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2pPr>
            <a:lvl3pPr marR="0" lvl="2"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3pPr>
            <a:lvl4pPr marR="0" lvl="3"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4pPr>
            <a:lvl5pPr marR="0" lvl="4"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5pPr>
            <a:lvl6pPr marR="0" lvl="5"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6pPr>
            <a:lvl7pPr marR="0" lvl="6"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7pPr>
            <a:lvl8pPr marR="0" lvl="7"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8pPr>
            <a:lvl9pPr marR="0" lvl="8"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9pPr>
          </a:lstStyle>
          <a:p>
            <a:r>
              <a:rPr lang="es-EC" sz="4400" dirty="0">
                <a:solidFill>
                  <a:schemeClr val="tx1"/>
                </a:solidFill>
              </a:rPr>
              <a:t>DIAGNÓSTICO SITUACIONAL</a:t>
            </a:r>
            <a:br>
              <a:rPr lang="es-EC" sz="4400" dirty="0">
                <a:solidFill>
                  <a:schemeClr val="tx1"/>
                </a:solidFill>
              </a:rPr>
            </a:br>
            <a:endParaRPr lang="es-EC" sz="4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E528C5EC-FE1A-42B7-B3CE-C939E73EE513}"/>
              </a:ext>
            </a:extLst>
          </p:cNvPr>
          <p:cNvGraphicFramePr/>
          <p:nvPr>
            <p:extLst>
              <p:ext uri="{D42A27DB-BD31-4B8C-83A1-F6EECF244321}">
                <p14:modId xmlns:p14="http://schemas.microsoft.com/office/powerpoint/2010/main" val="167280141"/>
              </p:ext>
            </p:extLst>
          </p:nvPr>
        </p:nvGraphicFramePr>
        <p:xfrm>
          <a:off x="234318" y="129025"/>
          <a:ext cx="8494742" cy="4614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0E556E36-E697-4114-88E9-F98734B37F99}"/>
              </a:ext>
            </a:extLst>
          </p:cNvPr>
          <p:cNvSpPr txBox="1"/>
          <p:nvPr/>
        </p:nvSpPr>
        <p:spPr>
          <a:xfrm>
            <a:off x="414940" y="4004878"/>
            <a:ext cx="1828800" cy="369332"/>
          </a:xfrm>
          <a:prstGeom prst="rect">
            <a:avLst/>
          </a:prstGeom>
          <a:noFill/>
        </p:spPr>
        <p:txBody>
          <a:bodyPr wrap="square" rtlCol="0">
            <a:spAutoFit/>
          </a:bodyPr>
          <a:lstStyle/>
          <a:p>
            <a:r>
              <a:rPr lang="es-ES" b="1" dirty="0">
                <a:latin typeface="Titillium Web" panose="020B0604020202020204" charset="0"/>
                <a:cs typeface="Titillium Web" panose="020B0604020202020204" charset="0"/>
              </a:rPr>
              <a:t>ECÓNOMICO</a:t>
            </a:r>
            <a:endParaRPr lang="es-EC" b="1" dirty="0">
              <a:latin typeface="Titillium Web" panose="020B0604020202020204" charset="0"/>
              <a:cs typeface="Titillium Web" panose="020B0604020202020204" charset="0"/>
            </a:endParaRPr>
          </a:p>
        </p:txBody>
      </p:sp>
      <p:sp>
        <p:nvSpPr>
          <p:cNvPr id="5" name="CuadroTexto 4">
            <a:extLst>
              <a:ext uri="{FF2B5EF4-FFF2-40B4-BE49-F238E27FC236}">
                <a16:creationId xmlns:a16="http://schemas.microsoft.com/office/drawing/2014/main" id="{599357B6-FC9B-4A43-BBD5-016FC55441DC}"/>
              </a:ext>
            </a:extLst>
          </p:cNvPr>
          <p:cNvSpPr txBox="1"/>
          <p:nvPr/>
        </p:nvSpPr>
        <p:spPr>
          <a:xfrm>
            <a:off x="3254022" y="4558876"/>
            <a:ext cx="2635956" cy="369332"/>
          </a:xfrm>
          <a:prstGeom prst="rect">
            <a:avLst/>
          </a:prstGeom>
          <a:noFill/>
        </p:spPr>
        <p:txBody>
          <a:bodyPr wrap="square" rtlCol="0">
            <a:spAutoFit/>
          </a:bodyPr>
          <a:lstStyle/>
          <a:p>
            <a:r>
              <a:rPr lang="es-ES" b="1" dirty="0">
                <a:latin typeface="Titillium Web" panose="020B0604020202020204" charset="0"/>
                <a:cs typeface="Titillium Web" panose="020B0604020202020204" charset="0"/>
              </a:rPr>
              <a:t>SOCIO - CULTURAL</a:t>
            </a:r>
            <a:endParaRPr lang="es-EC" b="1" dirty="0">
              <a:latin typeface="Titillium Web" panose="020B0604020202020204" charset="0"/>
              <a:cs typeface="Titillium Web" panose="020B0604020202020204" charset="0"/>
            </a:endParaRPr>
          </a:p>
        </p:txBody>
      </p:sp>
      <p:sp>
        <p:nvSpPr>
          <p:cNvPr id="6" name="CuadroTexto 5">
            <a:extLst>
              <a:ext uri="{FF2B5EF4-FFF2-40B4-BE49-F238E27FC236}">
                <a16:creationId xmlns:a16="http://schemas.microsoft.com/office/drawing/2014/main" id="{7A06D91A-D944-47AF-9405-3D283A74AFF5}"/>
              </a:ext>
            </a:extLst>
          </p:cNvPr>
          <p:cNvSpPr txBox="1"/>
          <p:nvPr/>
        </p:nvSpPr>
        <p:spPr>
          <a:xfrm>
            <a:off x="2243740" y="399958"/>
            <a:ext cx="2635956" cy="369332"/>
          </a:xfrm>
          <a:prstGeom prst="rect">
            <a:avLst/>
          </a:prstGeom>
          <a:noFill/>
        </p:spPr>
        <p:txBody>
          <a:bodyPr wrap="square" rtlCol="0">
            <a:spAutoFit/>
          </a:bodyPr>
          <a:lstStyle/>
          <a:p>
            <a:r>
              <a:rPr lang="es-ES" b="1" dirty="0">
                <a:latin typeface="Titillium Web" panose="020B0604020202020204" charset="0"/>
                <a:cs typeface="Titillium Web" panose="020B0604020202020204" charset="0"/>
              </a:rPr>
              <a:t>POLÍTICO</a:t>
            </a:r>
            <a:endParaRPr lang="es-EC" b="1" dirty="0">
              <a:latin typeface="Titillium Web" panose="020B0604020202020204" charset="0"/>
              <a:cs typeface="Titillium Web" panose="020B0604020202020204" charset="0"/>
            </a:endParaRPr>
          </a:p>
        </p:txBody>
      </p:sp>
      <p:sp>
        <p:nvSpPr>
          <p:cNvPr id="7" name="CuadroTexto 6">
            <a:extLst>
              <a:ext uri="{FF2B5EF4-FFF2-40B4-BE49-F238E27FC236}">
                <a16:creationId xmlns:a16="http://schemas.microsoft.com/office/drawing/2014/main" id="{BB7EDBC5-96F7-452F-B0CB-59C75521F189}"/>
              </a:ext>
            </a:extLst>
          </p:cNvPr>
          <p:cNvSpPr txBox="1"/>
          <p:nvPr/>
        </p:nvSpPr>
        <p:spPr>
          <a:xfrm>
            <a:off x="6945562" y="1252269"/>
            <a:ext cx="2635956" cy="369332"/>
          </a:xfrm>
          <a:prstGeom prst="rect">
            <a:avLst/>
          </a:prstGeom>
          <a:noFill/>
        </p:spPr>
        <p:txBody>
          <a:bodyPr wrap="square" rtlCol="0">
            <a:spAutoFit/>
          </a:bodyPr>
          <a:lstStyle/>
          <a:p>
            <a:r>
              <a:rPr lang="es-ES" b="1" dirty="0">
                <a:latin typeface="Titillium Web" panose="020B0604020202020204" charset="0"/>
                <a:cs typeface="Titillium Web" panose="020B0604020202020204" charset="0"/>
              </a:rPr>
              <a:t>GASTRONOMÍA</a:t>
            </a:r>
            <a:endParaRPr lang="es-EC" b="1" dirty="0">
              <a:latin typeface="Titillium Web" panose="020B0604020202020204" charset="0"/>
              <a:cs typeface="Titillium Web" panose="020B0604020202020204" charset="0"/>
            </a:endParaRPr>
          </a:p>
        </p:txBody>
      </p:sp>
      <p:grpSp>
        <p:nvGrpSpPr>
          <p:cNvPr id="8" name="Google Shape;184;p30">
            <a:extLst>
              <a:ext uri="{FF2B5EF4-FFF2-40B4-BE49-F238E27FC236}">
                <a16:creationId xmlns:a16="http://schemas.microsoft.com/office/drawing/2014/main" id="{E4DD86C2-F65A-49FB-8714-049F05DA0556}"/>
              </a:ext>
            </a:extLst>
          </p:cNvPr>
          <p:cNvGrpSpPr/>
          <p:nvPr/>
        </p:nvGrpSpPr>
        <p:grpSpPr>
          <a:xfrm rot="12413584" flipH="1">
            <a:off x="-546377" y="-1567632"/>
            <a:ext cx="2554808" cy="3477212"/>
            <a:chOff x="1882000" y="238175"/>
            <a:chExt cx="3843550" cy="5231250"/>
          </a:xfrm>
        </p:grpSpPr>
        <p:sp>
          <p:nvSpPr>
            <p:cNvPr id="9" name="Google Shape;185;p30">
              <a:extLst>
                <a:ext uri="{FF2B5EF4-FFF2-40B4-BE49-F238E27FC236}">
                  <a16:creationId xmlns:a16="http://schemas.microsoft.com/office/drawing/2014/main" id="{5BF6D512-B46A-4411-8FAA-9B62BFA5867E}"/>
                </a:ext>
              </a:extLst>
            </p:cNvPr>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6;p30">
              <a:extLst>
                <a:ext uri="{FF2B5EF4-FFF2-40B4-BE49-F238E27FC236}">
                  <a16:creationId xmlns:a16="http://schemas.microsoft.com/office/drawing/2014/main" id="{F0791106-196C-4A16-8987-22670240A3D3}"/>
                </a:ext>
              </a:extLst>
            </p:cNvPr>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7;p30">
              <a:extLst>
                <a:ext uri="{FF2B5EF4-FFF2-40B4-BE49-F238E27FC236}">
                  <a16:creationId xmlns:a16="http://schemas.microsoft.com/office/drawing/2014/main" id="{3F2B34AD-46C3-4260-9BD2-43984FB551BB}"/>
                </a:ext>
              </a:extLst>
            </p:cNvPr>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8;p30">
              <a:extLst>
                <a:ext uri="{FF2B5EF4-FFF2-40B4-BE49-F238E27FC236}">
                  <a16:creationId xmlns:a16="http://schemas.microsoft.com/office/drawing/2014/main" id="{00C5382C-1C53-4455-B6E4-1DF1EB5AF06C}"/>
                </a:ext>
              </a:extLst>
            </p:cNvPr>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9;p30">
              <a:extLst>
                <a:ext uri="{FF2B5EF4-FFF2-40B4-BE49-F238E27FC236}">
                  <a16:creationId xmlns:a16="http://schemas.microsoft.com/office/drawing/2014/main" id="{8820060B-6423-4DD9-9787-A60F70D75AB7}"/>
                </a:ext>
              </a:extLst>
            </p:cNvPr>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0;p30">
              <a:extLst>
                <a:ext uri="{FF2B5EF4-FFF2-40B4-BE49-F238E27FC236}">
                  <a16:creationId xmlns:a16="http://schemas.microsoft.com/office/drawing/2014/main" id="{8B23B80C-6750-4888-A94F-C0651383AAE2}"/>
                </a:ext>
              </a:extLst>
            </p:cNvPr>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1;p30">
              <a:extLst>
                <a:ext uri="{FF2B5EF4-FFF2-40B4-BE49-F238E27FC236}">
                  <a16:creationId xmlns:a16="http://schemas.microsoft.com/office/drawing/2014/main" id="{B0AEE472-4CEC-4933-8518-E939BD97BAC0}"/>
                </a:ext>
              </a:extLst>
            </p:cNvPr>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2;p30">
              <a:extLst>
                <a:ext uri="{FF2B5EF4-FFF2-40B4-BE49-F238E27FC236}">
                  <a16:creationId xmlns:a16="http://schemas.microsoft.com/office/drawing/2014/main" id="{10096043-FD35-4BC2-993A-34C2101C1139}"/>
                </a:ext>
              </a:extLst>
            </p:cNvPr>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3;p30">
              <a:extLst>
                <a:ext uri="{FF2B5EF4-FFF2-40B4-BE49-F238E27FC236}">
                  <a16:creationId xmlns:a16="http://schemas.microsoft.com/office/drawing/2014/main" id="{28609731-08D4-498C-A6E4-3BC986EF54F7}"/>
                </a:ext>
              </a:extLst>
            </p:cNvPr>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4;p30">
              <a:extLst>
                <a:ext uri="{FF2B5EF4-FFF2-40B4-BE49-F238E27FC236}">
                  <a16:creationId xmlns:a16="http://schemas.microsoft.com/office/drawing/2014/main" id="{3173AD94-03F4-4F3E-AA47-30B9BD00B67D}"/>
                </a:ext>
              </a:extLst>
            </p:cNvPr>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5;p30">
              <a:extLst>
                <a:ext uri="{FF2B5EF4-FFF2-40B4-BE49-F238E27FC236}">
                  <a16:creationId xmlns:a16="http://schemas.microsoft.com/office/drawing/2014/main" id="{1A9BB18E-690B-4F13-83EE-83BF5AB19FAB}"/>
                </a:ext>
              </a:extLst>
            </p:cNvPr>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6;p30">
              <a:extLst>
                <a:ext uri="{FF2B5EF4-FFF2-40B4-BE49-F238E27FC236}">
                  <a16:creationId xmlns:a16="http://schemas.microsoft.com/office/drawing/2014/main" id="{E71FE4B2-733F-4189-A341-21B0ACBA7E3A}"/>
                </a:ext>
              </a:extLst>
            </p:cNvPr>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7;p30">
              <a:extLst>
                <a:ext uri="{FF2B5EF4-FFF2-40B4-BE49-F238E27FC236}">
                  <a16:creationId xmlns:a16="http://schemas.microsoft.com/office/drawing/2014/main" id="{4CEB7B75-386B-4E31-AEF7-801C2D0B8514}"/>
                </a:ext>
              </a:extLst>
            </p:cNvPr>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98;p30">
              <a:extLst>
                <a:ext uri="{FF2B5EF4-FFF2-40B4-BE49-F238E27FC236}">
                  <a16:creationId xmlns:a16="http://schemas.microsoft.com/office/drawing/2014/main" id="{216F6023-7C3F-4438-8E32-C8DDAE8BDE64}"/>
                </a:ext>
              </a:extLst>
            </p:cNvPr>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9;p30">
              <a:extLst>
                <a:ext uri="{FF2B5EF4-FFF2-40B4-BE49-F238E27FC236}">
                  <a16:creationId xmlns:a16="http://schemas.microsoft.com/office/drawing/2014/main" id="{6DF0F4DA-D43C-40C1-85FD-B63059030DF0}"/>
                </a:ext>
              </a:extLst>
            </p:cNvPr>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0;p30">
              <a:extLst>
                <a:ext uri="{FF2B5EF4-FFF2-40B4-BE49-F238E27FC236}">
                  <a16:creationId xmlns:a16="http://schemas.microsoft.com/office/drawing/2014/main" id="{935627AA-05D5-413D-80AD-3185C524924D}"/>
                </a:ext>
              </a:extLst>
            </p:cNvPr>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1;p30">
              <a:extLst>
                <a:ext uri="{FF2B5EF4-FFF2-40B4-BE49-F238E27FC236}">
                  <a16:creationId xmlns:a16="http://schemas.microsoft.com/office/drawing/2014/main" id="{2856B3A4-0D05-4624-8427-A173D360F00F}"/>
                </a:ext>
              </a:extLst>
            </p:cNvPr>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2;p30">
              <a:extLst>
                <a:ext uri="{FF2B5EF4-FFF2-40B4-BE49-F238E27FC236}">
                  <a16:creationId xmlns:a16="http://schemas.microsoft.com/office/drawing/2014/main" id="{702372FA-3402-4FD5-874B-C3E596B2259C}"/>
                </a:ext>
              </a:extLst>
            </p:cNvPr>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3;p30">
              <a:extLst>
                <a:ext uri="{FF2B5EF4-FFF2-40B4-BE49-F238E27FC236}">
                  <a16:creationId xmlns:a16="http://schemas.microsoft.com/office/drawing/2014/main" id="{84915492-DABA-4D42-B22E-886942101529}"/>
                </a:ext>
              </a:extLst>
            </p:cNvPr>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4;p30">
              <a:extLst>
                <a:ext uri="{FF2B5EF4-FFF2-40B4-BE49-F238E27FC236}">
                  <a16:creationId xmlns:a16="http://schemas.microsoft.com/office/drawing/2014/main" id="{06A67693-FC14-4952-AE43-9CA56DE20E54}"/>
                </a:ext>
              </a:extLst>
            </p:cNvPr>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5;p30">
              <a:extLst>
                <a:ext uri="{FF2B5EF4-FFF2-40B4-BE49-F238E27FC236}">
                  <a16:creationId xmlns:a16="http://schemas.microsoft.com/office/drawing/2014/main" id="{5A806593-5319-4B8A-BFE2-7E7F9AB55B07}"/>
                </a:ext>
              </a:extLst>
            </p:cNvPr>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6;p30">
              <a:extLst>
                <a:ext uri="{FF2B5EF4-FFF2-40B4-BE49-F238E27FC236}">
                  <a16:creationId xmlns:a16="http://schemas.microsoft.com/office/drawing/2014/main" id="{FF3FFEA2-B6B6-4862-8586-EF453F8D9D63}"/>
                </a:ext>
              </a:extLst>
            </p:cNvPr>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7;p30">
              <a:extLst>
                <a:ext uri="{FF2B5EF4-FFF2-40B4-BE49-F238E27FC236}">
                  <a16:creationId xmlns:a16="http://schemas.microsoft.com/office/drawing/2014/main" id="{C7A6393A-638C-48C3-86BF-A1501DE65973}"/>
                </a:ext>
              </a:extLst>
            </p:cNvPr>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84;p30">
            <a:extLst>
              <a:ext uri="{FF2B5EF4-FFF2-40B4-BE49-F238E27FC236}">
                <a16:creationId xmlns:a16="http://schemas.microsoft.com/office/drawing/2014/main" id="{E8FF4962-B679-481C-BFCA-1034A466A348}"/>
              </a:ext>
            </a:extLst>
          </p:cNvPr>
          <p:cNvGrpSpPr/>
          <p:nvPr/>
        </p:nvGrpSpPr>
        <p:grpSpPr>
          <a:xfrm rot="2702198" flipH="1">
            <a:off x="6894133" y="3592040"/>
            <a:ext cx="2554808" cy="3477212"/>
            <a:chOff x="1882000" y="238175"/>
            <a:chExt cx="3843550" cy="5231250"/>
          </a:xfrm>
        </p:grpSpPr>
        <p:sp>
          <p:nvSpPr>
            <p:cNvPr id="33" name="Google Shape;185;p30">
              <a:extLst>
                <a:ext uri="{FF2B5EF4-FFF2-40B4-BE49-F238E27FC236}">
                  <a16:creationId xmlns:a16="http://schemas.microsoft.com/office/drawing/2014/main" id="{4081E605-B967-4124-B5E9-ED491F1C9F69}"/>
                </a:ext>
              </a:extLst>
            </p:cNvPr>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6;p30">
              <a:extLst>
                <a:ext uri="{FF2B5EF4-FFF2-40B4-BE49-F238E27FC236}">
                  <a16:creationId xmlns:a16="http://schemas.microsoft.com/office/drawing/2014/main" id="{AF3E727B-7391-486E-9B06-BA446A4EF8DB}"/>
                </a:ext>
              </a:extLst>
            </p:cNvPr>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7;p30">
              <a:extLst>
                <a:ext uri="{FF2B5EF4-FFF2-40B4-BE49-F238E27FC236}">
                  <a16:creationId xmlns:a16="http://schemas.microsoft.com/office/drawing/2014/main" id="{5C35F43C-52A4-4250-B088-4A693247328B}"/>
                </a:ext>
              </a:extLst>
            </p:cNvPr>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8;p30">
              <a:extLst>
                <a:ext uri="{FF2B5EF4-FFF2-40B4-BE49-F238E27FC236}">
                  <a16:creationId xmlns:a16="http://schemas.microsoft.com/office/drawing/2014/main" id="{0D7F2F93-CB75-42DC-8A02-64A9ECDF8F7C}"/>
                </a:ext>
              </a:extLst>
            </p:cNvPr>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9;p30">
              <a:extLst>
                <a:ext uri="{FF2B5EF4-FFF2-40B4-BE49-F238E27FC236}">
                  <a16:creationId xmlns:a16="http://schemas.microsoft.com/office/drawing/2014/main" id="{43A28A96-F9A9-4652-B903-7E3FB45D2CF6}"/>
                </a:ext>
              </a:extLst>
            </p:cNvPr>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0;p30">
              <a:extLst>
                <a:ext uri="{FF2B5EF4-FFF2-40B4-BE49-F238E27FC236}">
                  <a16:creationId xmlns:a16="http://schemas.microsoft.com/office/drawing/2014/main" id="{4130E1C1-CE9A-444E-B9D9-D5D73CBAFE80}"/>
                </a:ext>
              </a:extLst>
            </p:cNvPr>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1;p30">
              <a:extLst>
                <a:ext uri="{FF2B5EF4-FFF2-40B4-BE49-F238E27FC236}">
                  <a16:creationId xmlns:a16="http://schemas.microsoft.com/office/drawing/2014/main" id="{3CC669A8-F5CF-42FA-9820-C1BAB12C478A}"/>
                </a:ext>
              </a:extLst>
            </p:cNvPr>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2;p30">
              <a:extLst>
                <a:ext uri="{FF2B5EF4-FFF2-40B4-BE49-F238E27FC236}">
                  <a16:creationId xmlns:a16="http://schemas.microsoft.com/office/drawing/2014/main" id="{C2903CFF-3795-409A-BEB6-1F4EC0840288}"/>
                </a:ext>
              </a:extLst>
            </p:cNvPr>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3;p30">
              <a:extLst>
                <a:ext uri="{FF2B5EF4-FFF2-40B4-BE49-F238E27FC236}">
                  <a16:creationId xmlns:a16="http://schemas.microsoft.com/office/drawing/2014/main" id="{9751053D-C96E-4BD5-A3D5-1B663A2DDCD7}"/>
                </a:ext>
              </a:extLst>
            </p:cNvPr>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4;p30">
              <a:extLst>
                <a:ext uri="{FF2B5EF4-FFF2-40B4-BE49-F238E27FC236}">
                  <a16:creationId xmlns:a16="http://schemas.microsoft.com/office/drawing/2014/main" id="{164467D7-11B2-49CE-9662-CEEA6D3A66EB}"/>
                </a:ext>
              </a:extLst>
            </p:cNvPr>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95;p30">
              <a:extLst>
                <a:ext uri="{FF2B5EF4-FFF2-40B4-BE49-F238E27FC236}">
                  <a16:creationId xmlns:a16="http://schemas.microsoft.com/office/drawing/2014/main" id="{9B90EEA0-2B13-4E28-A42E-C70932DF0E32}"/>
                </a:ext>
              </a:extLst>
            </p:cNvPr>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6;p30">
              <a:extLst>
                <a:ext uri="{FF2B5EF4-FFF2-40B4-BE49-F238E27FC236}">
                  <a16:creationId xmlns:a16="http://schemas.microsoft.com/office/drawing/2014/main" id="{ADCB8A85-714F-4749-8369-381EC47471A9}"/>
                </a:ext>
              </a:extLst>
            </p:cNvPr>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7;p30">
              <a:extLst>
                <a:ext uri="{FF2B5EF4-FFF2-40B4-BE49-F238E27FC236}">
                  <a16:creationId xmlns:a16="http://schemas.microsoft.com/office/drawing/2014/main" id="{EE0D6AB3-C7B1-4374-A0F2-19260A05CB92}"/>
                </a:ext>
              </a:extLst>
            </p:cNvPr>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98;p30">
              <a:extLst>
                <a:ext uri="{FF2B5EF4-FFF2-40B4-BE49-F238E27FC236}">
                  <a16:creationId xmlns:a16="http://schemas.microsoft.com/office/drawing/2014/main" id="{144DFF87-7151-4069-89A8-C7B69A5E1696}"/>
                </a:ext>
              </a:extLst>
            </p:cNvPr>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9;p30">
              <a:extLst>
                <a:ext uri="{FF2B5EF4-FFF2-40B4-BE49-F238E27FC236}">
                  <a16:creationId xmlns:a16="http://schemas.microsoft.com/office/drawing/2014/main" id="{6667ED1B-B55C-4136-B39F-F4800B065534}"/>
                </a:ext>
              </a:extLst>
            </p:cNvPr>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0;p30">
              <a:extLst>
                <a:ext uri="{FF2B5EF4-FFF2-40B4-BE49-F238E27FC236}">
                  <a16:creationId xmlns:a16="http://schemas.microsoft.com/office/drawing/2014/main" id="{97E2CC53-3362-4DEF-91A4-C3E635A6F89D}"/>
                </a:ext>
              </a:extLst>
            </p:cNvPr>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1;p30">
              <a:extLst>
                <a:ext uri="{FF2B5EF4-FFF2-40B4-BE49-F238E27FC236}">
                  <a16:creationId xmlns:a16="http://schemas.microsoft.com/office/drawing/2014/main" id="{3AB4E87F-C6F0-497A-9BE3-3B13F86A1210}"/>
                </a:ext>
              </a:extLst>
            </p:cNvPr>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2;p30">
              <a:extLst>
                <a:ext uri="{FF2B5EF4-FFF2-40B4-BE49-F238E27FC236}">
                  <a16:creationId xmlns:a16="http://schemas.microsoft.com/office/drawing/2014/main" id="{059257AC-3F40-4347-9EA0-DD638F03B135}"/>
                </a:ext>
              </a:extLst>
            </p:cNvPr>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3;p30">
              <a:extLst>
                <a:ext uri="{FF2B5EF4-FFF2-40B4-BE49-F238E27FC236}">
                  <a16:creationId xmlns:a16="http://schemas.microsoft.com/office/drawing/2014/main" id="{2BECB558-C801-4CB4-87A4-0254B984418B}"/>
                </a:ext>
              </a:extLst>
            </p:cNvPr>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4;p30">
              <a:extLst>
                <a:ext uri="{FF2B5EF4-FFF2-40B4-BE49-F238E27FC236}">
                  <a16:creationId xmlns:a16="http://schemas.microsoft.com/office/drawing/2014/main" id="{59D75DA7-8F9C-441C-9D56-769744D18EB4}"/>
                </a:ext>
              </a:extLst>
            </p:cNvPr>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5;p30">
              <a:extLst>
                <a:ext uri="{FF2B5EF4-FFF2-40B4-BE49-F238E27FC236}">
                  <a16:creationId xmlns:a16="http://schemas.microsoft.com/office/drawing/2014/main" id="{63D0DC6D-2D8D-4F23-81BA-F701E33DC123}"/>
                </a:ext>
              </a:extLst>
            </p:cNvPr>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6;p30">
              <a:extLst>
                <a:ext uri="{FF2B5EF4-FFF2-40B4-BE49-F238E27FC236}">
                  <a16:creationId xmlns:a16="http://schemas.microsoft.com/office/drawing/2014/main" id="{9BEA25AA-ED36-4E78-8A3C-7CC1CA9BA7D7}"/>
                </a:ext>
              </a:extLst>
            </p:cNvPr>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7;p30">
              <a:extLst>
                <a:ext uri="{FF2B5EF4-FFF2-40B4-BE49-F238E27FC236}">
                  <a16:creationId xmlns:a16="http://schemas.microsoft.com/office/drawing/2014/main" id="{8E3D371B-E08A-4783-B5AD-FBEBE286CFA0}"/>
                </a:ext>
              </a:extLst>
            </p:cNvPr>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932171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1646" name="Google Shape;1646;p54"/>
          <p:cNvSpPr/>
          <p:nvPr/>
        </p:nvSpPr>
        <p:spPr>
          <a:xfrm>
            <a:off x="3316150" y="1557700"/>
            <a:ext cx="806100" cy="80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54"/>
          <p:cNvSpPr/>
          <p:nvPr/>
        </p:nvSpPr>
        <p:spPr>
          <a:xfrm>
            <a:off x="5021738" y="1557775"/>
            <a:ext cx="806100" cy="80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4"/>
          <p:cNvSpPr/>
          <p:nvPr/>
        </p:nvSpPr>
        <p:spPr>
          <a:xfrm>
            <a:off x="3316150" y="3290425"/>
            <a:ext cx="806100" cy="80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9" name="Google Shape;1649;p54"/>
          <p:cNvSpPr/>
          <p:nvPr/>
        </p:nvSpPr>
        <p:spPr>
          <a:xfrm>
            <a:off x="5021738" y="3290500"/>
            <a:ext cx="806100" cy="80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650" name="Google Shape;1650;p54"/>
          <p:cNvCxnSpPr>
            <a:cxnSpLocks/>
          </p:cNvCxnSpPr>
          <p:nvPr/>
        </p:nvCxnSpPr>
        <p:spPr>
          <a:xfrm>
            <a:off x="4122250" y="2004331"/>
            <a:ext cx="899400" cy="0"/>
          </a:xfrm>
          <a:prstGeom prst="straightConnector1">
            <a:avLst/>
          </a:prstGeom>
          <a:noFill/>
          <a:ln w="28575" cap="flat" cmpd="sng">
            <a:solidFill>
              <a:schemeClr val="dk1"/>
            </a:solidFill>
            <a:prstDash val="solid"/>
            <a:round/>
            <a:headEnd type="none" w="med" len="med"/>
            <a:tailEnd type="none" w="med" len="med"/>
          </a:ln>
        </p:spPr>
      </p:cxnSp>
      <p:cxnSp>
        <p:nvCxnSpPr>
          <p:cNvPr id="1651" name="Google Shape;1651;p54"/>
          <p:cNvCxnSpPr>
            <a:stCxn id="1648" idx="6"/>
            <a:endCxn id="1649" idx="2"/>
          </p:cNvCxnSpPr>
          <p:nvPr/>
        </p:nvCxnSpPr>
        <p:spPr>
          <a:xfrm>
            <a:off x="4122250" y="3693475"/>
            <a:ext cx="899400" cy="0"/>
          </a:xfrm>
          <a:prstGeom prst="straightConnector1">
            <a:avLst/>
          </a:prstGeom>
          <a:noFill/>
          <a:ln w="28575" cap="flat" cmpd="sng">
            <a:solidFill>
              <a:schemeClr val="dk1"/>
            </a:solidFill>
            <a:prstDash val="solid"/>
            <a:round/>
            <a:headEnd type="none" w="med" len="med"/>
            <a:tailEnd type="none" w="med" len="med"/>
          </a:ln>
        </p:spPr>
      </p:cxnSp>
      <p:cxnSp>
        <p:nvCxnSpPr>
          <p:cNvPr id="1652" name="Google Shape;1652;p54"/>
          <p:cNvCxnSpPr>
            <a:stCxn id="1647" idx="4"/>
            <a:endCxn id="1648" idx="0"/>
          </p:cNvCxnSpPr>
          <p:nvPr/>
        </p:nvCxnSpPr>
        <p:spPr>
          <a:xfrm rot="5400000">
            <a:off x="4108688" y="1974475"/>
            <a:ext cx="926700" cy="1705500"/>
          </a:xfrm>
          <a:prstGeom prst="bentConnector3">
            <a:avLst>
              <a:gd name="adj1" fmla="val 49992"/>
            </a:avLst>
          </a:prstGeom>
          <a:noFill/>
          <a:ln w="28575" cap="flat" cmpd="sng">
            <a:solidFill>
              <a:schemeClr val="dk1"/>
            </a:solidFill>
            <a:prstDash val="solid"/>
            <a:round/>
            <a:headEnd type="none" w="med" len="med"/>
            <a:tailEnd type="none" w="med" len="med"/>
          </a:ln>
        </p:spPr>
      </p:cxnSp>
      <p:sp>
        <p:nvSpPr>
          <p:cNvPr id="1653" name="Google Shape;1653;p54"/>
          <p:cNvSpPr txBox="1"/>
          <p:nvPr/>
        </p:nvSpPr>
        <p:spPr>
          <a:xfrm>
            <a:off x="713351" y="3200617"/>
            <a:ext cx="2573095" cy="356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dirty="0">
                <a:solidFill>
                  <a:schemeClr val="dk1"/>
                </a:solidFill>
                <a:latin typeface="Titillium Web"/>
                <a:ea typeface="Titillium Web"/>
                <a:cs typeface="Titillium Web"/>
                <a:sym typeface="Titillium Web"/>
              </a:rPr>
              <a:t>ARQUEOLÓGICOS</a:t>
            </a:r>
            <a:endParaRPr sz="1800" b="1" dirty="0">
              <a:solidFill>
                <a:schemeClr val="dk1"/>
              </a:solidFill>
              <a:latin typeface="Titillium Web"/>
              <a:ea typeface="Titillium Web"/>
              <a:cs typeface="Titillium Web"/>
              <a:sym typeface="Titillium Web"/>
            </a:endParaRPr>
          </a:p>
        </p:txBody>
      </p:sp>
      <p:sp>
        <p:nvSpPr>
          <p:cNvPr id="1654" name="Google Shape;1654;p54"/>
          <p:cNvSpPr txBox="1"/>
          <p:nvPr/>
        </p:nvSpPr>
        <p:spPr>
          <a:xfrm>
            <a:off x="908939" y="3516463"/>
            <a:ext cx="2334600" cy="6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dirty="0">
                <a:solidFill>
                  <a:schemeClr val="tx1"/>
                </a:solidFill>
                <a:latin typeface="Nunito"/>
                <a:ea typeface="Nunito"/>
                <a:cs typeface="Nunito"/>
                <a:sym typeface="Nunito"/>
              </a:rPr>
              <a:t>R</a:t>
            </a:r>
            <a:r>
              <a:rPr lang="en" dirty="0">
                <a:solidFill>
                  <a:schemeClr val="tx1"/>
                </a:solidFill>
                <a:latin typeface="Nunito"/>
                <a:ea typeface="Nunito"/>
                <a:cs typeface="Nunito"/>
                <a:sym typeface="Nunito"/>
              </a:rPr>
              <a:t>egistra 3 bienes registrados </a:t>
            </a:r>
            <a:endParaRPr dirty="0">
              <a:solidFill>
                <a:schemeClr val="tx1"/>
              </a:solidFill>
              <a:latin typeface="Nunito"/>
              <a:ea typeface="Nunito"/>
              <a:cs typeface="Nunito"/>
              <a:sym typeface="Nunito"/>
            </a:endParaRPr>
          </a:p>
        </p:txBody>
      </p:sp>
      <p:sp>
        <p:nvSpPr>
          <p:cNvPr id="1655" name="Google Shape;1655;p54"/>
          <p:cNvSpPr txBox="1"/>
          <p:nvPr/>
        </p:nvSpPr>
        <p:spPr>
          <a:xfrm>
            <a:off x="5993954" y="3200617"/>
            <a:ext cx="2334600" cy="3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1"/>
                </a:solidFill>
                <a:latin typeface="Titillium Web"/>
                <a:ea typeface="Titillium Web"/>
                <a:cs typeface="Titillium Web"/>
                <a:sym typeface="Titillium Web"/>
              </a:rPr>
              <a:t>IMATERIALES</a:t>
            </a:r>
            <a:endParaRPr sz="1800" b="1" dirty="0">
              <a:solidFill>
                <a:schemeClr val="dk1"/>
              </a:solidFill>
              <a:latin typeface="Titillium Web"/>
              <a:ea typeface="Titillium Web"/>
              <a:cs typeface="Titillium Web"/>
              <a:sym typeface="Titillium Web"/>
            </a:endParaRPr>
          </a:p>
        </p:txBody>
      </p:sp>
      <p:sp>
        <p:nvSpPr>
          <p:cNvPr id="1656" name="Google Shape;1656;p54"/>
          <p:cNvSpPr txBox="1"/>
          <p:nvPr/>
        </p:nvSpPr>
        <p:spPr>
          <a:xfrm>
            <a:off x="5714365" y="3527035"/>
            <a:ext cx="2334600" cy="6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latin typeface="Nunito"/>
                <a:ea typeface="Nunito"/>
                <a:cs typeface="Nunito"/>
                <a:sym typeface="Nunito"/>
              </a:rPr>
              <a:t>Registra 211 bienes registrados y 195 inventarios</a:t>
            </a:r>
          </a:p>
        </p:txBody>
      </p:sp>
      <p:sp>
        <p:nvSpPr>
          <p:cNvPr id="1658" name="Google Shape;1658;p54"/>
          <p:cNvSpPr txBox="1"/>
          <p:nvPr/>
        </p:nvSpPr>
        <p:spPr>
          <a:xfrm>
            <a:off x="942666" y="1358131"/>
            <a:ext cx="2334600" cy="6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1600" dirty="0">
                <a:latin typeface="Titillium Web" panose="020B0604020202020204" charset="0"/>
                <a:ea typeface="Calibri" panose="020F0502020204030204" pitchFamily="34" charset="0"/>
              </a:rPr>
              <a:t>Según el INPC, en</a:t>
            </a:r>
            <a:r>
              <a:rPr lang="es-ES" sz="1600" dirty="0">
                <a:effectLst/>
                <a:latin typeface="Titillium Web" panose="020B0604020202020204" charset="0"/>
                <a:ea typeface="Calibri" panose="020F0502020204030204" pitchFamily="34" charset="0"/>
              </a:rPr>
              <a:t> Chuquiribamba existe un total de 409 bienes patrimoniales</a:t>
            </a:r>
            <a:endParaRPr dirty="0">
              <a:solidFill>
                <a:schemeClr val="lt2"/>
              </a:solidFill>
              <a:latin typeface="Titillium Web" panose="020B0604020202020204" charset="0"/>
              <a:ea typeface="Nunito"/>
              <a:cs typeface="Nunito"/>
              <a:sym typeface="Nunito"/>
            </a:endParaRPr>
          </a:p>
        </p:txBody>
      </p:sp>
      <p:sp>
        <p:nvSpPr>
          <p:cNvPr id="1659" name="Google Shape;1659;p54"/>
          <p:cNvSpPr txBox="1"/>
          <p:nvPr/>
        </p:nvSpPr>
        <p:spPr>
          <a:xfrm>
            <a:off x="5871845" y="1544882"/>
            <a:ext cx="2334600" cy="3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1"/>
                </a:solidFill>
                <a:latin typeface="Titillium Web"/>
                <a:ea typeface="Titillium Web"/>
                <a:cs typeface="Titillium Web"/>
                <a:sym typeface="Titillium Web"/>
              </a:rPr>
              <a:t>DOCUMENTALES</a:t>
            </a:r>
            <a:endParaRPr sz="1800" b="1" dirty="0">
              <a:solidFill>
                <a:schemeClr val="dk1"/>
              </a:solidFill>
              <a:latin typeface="Titillium Web"/>
              <a:ea typeface="Titillium Web"/>
              <a:cs typeface="Titillium Web"/>
              <a:sym typeface="Titillium Web"/>
            </a:endParaRPr>
          </a:p>
        </p:txBody>
      </p:sp>
      <p:sp>
        <p:nvSpPr>
          <p:cNvPr id="1660" name="Google Shape;1660;p54"/>
          <p:cNvSpPr txBox="1"/>
          <p:nvPr/>
        </p:nvSpPr>
        <p:spPr>
          <a:xfrm>
            <a:off x="5710999" y="1857887"/>
            <a:ext cx="2334600" cy="6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latin typeface="Titillium Web" panose="020B0604020202020204" charset="0"/>
                <a:ea typeface="Nunito"/>
                <a:cs typeface="Nunito"/>
                <a:sym typeface="Nunito"/>
              </a:rPr>
              <a:t>No existe registro de archivos.</a:t>
            </a:r>
            <a:endParaRPr dirty="0">
              <a:solidFill>
                <a:schemeClr val="tx1"/>
              </a:solidFill>
              <a:latin typeface="Titillium Web" panose="020B0604020202020204" charset="0"/>
              <a:ea typeface="Nunito"/>
              <a:cs typeface="Nunito"/>
              <a:sym typeface="Nunito"/>
            </a:endParaRPr>
          </a:p>
        </p:txBody>
      </p:sp>
      <p:sp>
        <p:nvSpPr>
          <p:cNvPr id="8" name="Signo de multiplicación 7">
            <a:extLst>
              <a:ext uri="{FF2B5EF4-FFF2-40B4-BE49-F238E27FC236}">
                <a16:creationId xmlns:a16="http://schemas.microsoft.com/office/drawing/2014/main" id="{0914DCBE-0E33-4E5A-B52F-EBC69A1211F8}"/>
              </a:ext>
            </a:extLst>
          </p:cNvPr>
          <p:cNvSpPr/>
          <p:nvPr/>
        </p:nvSpPr>
        <p:spPr>
          <a:xfrm>
            <a:off x="5132948" y="1651910"/>
            <a:ext cx="610889" cy="629079"/>
          </a:xfrm>
          <a:prstGeom prst="mathMultiply">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9" name="Signo más 8">
            <a:extLst>
              <a:ext uri="{FF2B5EF4-FFF2-40B4-BE49-F238E27FC236}">
                <a16:creationId xmlns:a16="http://schemas.microsoft.com/office/drawing/2014/main" id="{843657D2-5B41-40C9-8D9A-1E2136AE9E1C}"/>
              </a:ext>
            </a:extLst>
          </p:cNvPr>
          <p:cNvSpPr/>
          <p:nvPr/>
        </p:nvSpPr>
        <p:spPr>
          <a:xfrm>
            <a:off x="3431741" y="3415363"/>
            <a:ext cx="545215" cy="556374"/>
          </a:xfrm>
          <a:prstGeom prst="mathPlus">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dirty="0"/>
          </a:p>
        </p:txBody>
      </p:sp>
      <p:sp>
        <p:nvSpPr>
          <p:cNvPr id="73" name="Signo más 72">
            <a:extLst>
              <a:ext uri="{FF2B5EF4-FFF2-40B4-BE49-F238E27FC236}">
                <a16:creationId xmlns:a16="http://schemas.microsoft.com/office/drawing/2014/main" id="{C4895C7B-9BA6-4486-96F5-35E6932B299E}"/>
              </a:ext>
            </a:extLst>
          </p:cNvPr>
          <p:cNvSpPr/>
          <p:nvPr/>
        </p:nvSpPr>
        <p:spPr>
          <a:xfrm>
            <a:off x="5165784" y="3421068"/>
            <a:ext cx="545215" cy="556374"/>
          </a:xfrm>
          <a:prstGeom prst="mathPlus">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grpSp>
        <p:nvGrpSpPr>
          <p:cNvPr id="23" name="Google Shape;184;p30">
            <a:extLst>
              <a:ext uri="{FF2B5EF4-FFF2-40B4-BE49-F238E27FC236}">
                <a16:creationId xmlns:a16="http://schemas.microsoft.com/office/drawing/2014/main" id="{9573CCB0-1522-4440-9E97-FA2E3F79EA98}"/>
              </a:ext>
            </a:extLst>
          </p:cNvPr>
          <p:cNvGrpSpPr/>
          <p:nvPr/>
        </p:nvGrpSpPr>
        <p:grpSpPr>
          <a:xfrm flipH="1">
            <a:off x="7760468" y="3131709"/>
            <a:ext cx="2554808" cy="3477212"/>
            <a:chOff x="1882000" y="238175"/>
            <a:chExt cx="3843550" cy="5231250"/>
          </a:xfrm>
        </p:grpSpPr>
        <p:sp>
          <p:nvSpPr>
            <p:cNvPr id="24" name="Google Shape;185;p30">
              <a:extLst>
                <a:ext uri="{FF2B5EF4-FFF2-40B4-BE49-F238E27FC236}">
                  <a16:creationId xmlns:a16="http://schemas.microsoft.com/office/drawing/2014/main" id="{3238C987-101B-4E49-97D3-8AD731AA7D66}"/>
                </a:ext>
              </a:extLst>
            </p:cNvPr>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6;p30">
              <a:extLst>
                <a:ext uri="{FF2B5EF4-FFF2-40B4-BE49-F238E27FC236}">
                  <a16:creationId xmlns:a16="http://schemas.microsoft.com/office/drawing/2014/main" id="{97528AF9-1134-4219-AF61-FCB7F025944B}"/>
                </a:ext>
              </a:extLst>
            </p:cNvPr>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7;p30">
              <a:extLst>
                <a:ext uri="{FF2B5EF4-FFF2-40B4-BE49-F238E27FC236}">
                  <a16:creationId xmlns:a16="http://schemas.microsoft.com/office/drawing/2014/main" id="{D28AE6F7-EE4B-4E87-9305-225B033EBD6B}"/>
                </a:ext>
              </a:extLst>
            </p:cNvPr>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8;p30">
              <a:extLst>
                <a:ext uri="{FF2B5EF4-FFF2-40B4-BE49-F238E27FC236}">
                  <a16:creationId xmlns:a16="http://schemas.microsoft.com/office/drawing/2014/main" id="{8505E2A1-3E4F-4397-AA54-A4252ED6DB1E}"/>
                </a:ext>
              </a:extLst>
            </p:cNvPr>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9;p30">
              <a:extLst>
                <a:ext uri="{FF2B5EF4-FFF2-40B4-BE49-F238E27FC236}">
                  <a16:creationId xmlns:a16="http://schemas.microsoft.com/office/drawing/2014/main" id="{42F47CD0-F245-41FF-918C-FBA258599C92}"/>
                </a:ext>
              </a:extLst>
            </p:cNvPr>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0;p30">
              <a:extLst>
                <a:ext uri="{FF2B5EF4-FFF2-40B4-BE49-F238E27FC236}">
                  <a16:creationId xmlns:a16="http://schemas.microsoft.com/office/drawing/2014/main" id="{D83C38A6-F16C-4316-B797-19C5E9D0DF8B}"/>
                </a:ext>
              </a:extLst>
            </p:cNvPr>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1;p30">
              <a:extLst>
                <a:ext uri="{FF2B5EF4-FFF2-40B4-BE49-F238E27FC236}">
                  <a16:creationId xmlns:a16="http://schemas.microsoft.com/office/drawing/2014/main" id="{1C198350-5432-4A81-BF74-21900D63B774}"/>
                </a:ext>
              </a:extLst>
            </p:cNvPr>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2;p30">
              <a:extLst>
                <a:ext uri="{FF2B5EF4-FFF2-40B4-BE49-F238E27FC236}">
                  <a16:creationId xmlns:a16="http://schemas.microsoft.com/office/drawing/2014/main" id="{BA8D0BD9-B9CF-47C4-9373-ACDD6EB262C2}"/>
                </a:ext>
              </a:extLst>
            </p:cNvPr>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3;p30">
              <a:extLst>
                <a:ext uri="{FF2B5EF4-FFF2-40B4-BE49-F238E27FC236}">
                  <a16:creationId xmlns:a16="http://schemas.microsoft.com/office/drawing/2014/main" id="{B15F5E9C-5A29-4F4A-818A-14D9F8CC8429}"/>
                </a:ext>
              </a:extLst>
            </p:cNvPr>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4;p30">
              <a:extLst>
                <a:ext uri="{FF2B5EF4-FFF2-40B4-BE49-F238E27FC236}">
                  <a16:creationId xmlns:a16="http://schemas.microsoft.com/office/drawing/2014/main" id="{03548DF4-4C36-4404-A71D-03A1D807338A}"/>
                </a:ext>
              </a:extLst>
            </p:cNvPr>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95;p30">
              <a:extLst>
                <a:ext uri="{FF2B5EF4-FFF2-40B4-BE49-F238E27FC236}">
                  <a16:creationId xmlns:a16="http://schemas.microsoft.com/office/drawing/2014/main" id="{49B2CE87-D9D1-4103-AF17-0617865B8119}"/>
                </a:ext>
              </a:extLst>
            </p:cNvPr>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30">
              <a:extLst>
                <a:ext uri="{FF2B5EF4-FFF2-40B4-BE49-F238E27FC236}">
                  <a16:creationId xmlns:a16="http://schemas.microsoft.com/office/drawing/2014/main" id="{7AB79795-23AC-4A2A-8A7B-460574E1110E}"/>
                </a:ext>
              </a:extLst>
            </p:cNvPr>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7;p30">
              <a:extLst>
                <a:ext uri="{FF2B5EF4-FFF2-40B4-BE49-F238E27FC236}">
                  <a16:creationId xmlns:a16="http://schemas.microsoft.com/office/drawing/2014/main" id="{EFD7D0B1-CB79-4F07-AB81-E4FE6227595E}"/>
                </a:ext>
              </a:extLst>
            </p:cNvPr>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98;p30">
              <a:extLst>
                <a:ext uri="{FF2B5EF4-FFF2-40B4-BE49-F238E27FC236}">
                  <a16:creationId xmlns:a16="http://schemas.microsoft.com/office/drawing/2014/main" id="{907DC3A0-83B6-4141-99D0-40E0E628291D}"/>
                </a:ext>
              </a:extLst>
            </p:cNvPr>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9;p30">
              <a:extLst>
                <a:ext uri="{FF2B5EF4-FFF2-40B4-BE49-F238E27FC236}">
                  <a16:creationId xmlns:a16="http://schemas.microsoft.com/office/drawing/2014/main" id="{DDC7B0F5-CF86-410D-9AF0-301A862D5DD6}"/>
                </a:ext>
              </a:extLst>
            </p:cNvPr>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0;p30">
              <a:extLst>
                <a:ext uri="{FF2B5EF4-FFF2-40B4-BE49-F238E27FC236}">
                  <a16:creationId xmlns:a16="http://schemas.microsoft.com/office/drawing/2014/main" id="{A584852D-DEA2-4598-A1AB-97FEB1AECFB2}"/>
                </a:ext>
              </a:extLst>
            </p:cNvPr>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1;p30">
              <a:extLst>
                <a:ext uri="{FF2B5EF4-FFF2-40B4-BE49-F238E27FC236}">
                  <a16:creationId xmlns:a16="http://schemas.microsoft.com/office/drawing/2014/main" id="{00F2BB8D-D12D-4F9F-BF37-831252A1B8FA}"/>
                </a:ext>
              </a:extLst>
            </p:cNvPr>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2;p30">
              <a:extLst>
                <a:ext uri="{FF2B5EF4-FFF2-40B4-BE49-F238E27FC236}">
                  <a16:creationId xmlns:a16="http://schemas.microsoft.com/office/drawing/2014/main" id="{69F7C04C-B942-467B-9652-5AB71B6BEDD0}"/>
                </a:ext>
              </a:extLst>
            </p:cNvPr>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3;p30">
              <a:extLst>
                <a:ext uri="{FF2B5EF4-FFF2-40B4-BE49-F238E27FC236}">
                  <a16:creationId xmlns:a16="http://schemas.microsoft.com/office/drawing/2014/main" id="{EFFA5D0D-9593-46B4-BA84-9A098969495C}"/>
                </a:ext>
              </a:extLst>
            </p:cNvPr>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4;p30">
              <a:extLst>
                <a:ext uri="{FF2B5EF4-FFF2-40B4-BE49-F238E27FC236}">
                  <a16:creationId xmlns:a16="http://schemas.microsoft.com/office/drawing/2014/main" id="{1456A095-1858-4AF3-ABD0-56788AB2CCC3}"/>
                </a:ext>
              </a:extLst>
            </p:cNvPr>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5;p30">
              <a:extLst>
                <a:ext uri="{FF2B5EF4-FFF2-40B4-BE49-F238E27FC236}">
                  <a16:creationId xmlns:a16="http://schemas.microsoft.com/office/drawing/2014/main" id="{37304B9B-3941-47FF-8AD0-7BA591899FCB}"/>
                </a:ext>
              </a:extLst>
            </p:cNvPr>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6;p30">
              <a:extLst>
                <a:ext uri="{FF2B5EF4-FFF2-40B4-BE49-F238E27FC236}">
                  <a16:creationId xmlns:a16="http://schemas.microsoft.com/office/drawing/2014/main" id="{A2812F2F-C2AF-4ADF-890D-A1B16C7AC55B}"/>
                </a:ext>
              </a:extLst>
            </p:cNvPr>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p30">
              <a:extLst>
                <a:ext uri="{FF2B5EF4-FFF2-40B4-BE49-F238E27FC236}">
                  <a16:creationId xmlns:a16="http://schemas.microsoft.com/office/drawing/2014/main" id="{AC44043C-AEA0-4F07-BE9A-AA618F1D7A7E}"/>
                </a:ext>
              </a:extLst>
            </p:cNvPr>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645;p54">
            <a:extLst>
              <a:ext uri="{FF2B5EF4-FFF2-40B4-BE49-F238E27FC236}">
                <a16:creationId xmlns:a16="http://schemas.microsoft.com/office/drawing/2014/main" id="{3952F8DE-29A9-4BCF-B4C8-B0F94305BD39}"/>
              </a:ext>
            </a:extLst>
          </p:cNvPr>
          <p:cNvSpPr txBox="1">
            <a:spLocks/>
          </p:cNvSpPr>
          <p:nvPr/>
        </p:nvSpPr>
        <p:spPr>
          <a:xfrm>
            <a:off x="908939" y="273185"/>
            <a:ext cx="7717500" cy="572700"/>
          </a:xfrm>
          <a:prstGeom prst="rect">
            <a:avLst/>
          </a:prstGeom>
          <a:noFill/>
          <a:ln>
            <a:noFill/>
          </a:ln>
          <a:effectLst>
            <a:outerShdw blurRad="28575" dist="9525" dir="5400000" algn="bl" rotWithShape="0">
              <a:schemeClr val="dk1">
                <a:alpha val="40000"/>
              </a:scheme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1pPr>
            <a:lvl2pPr marR="0" lvl="1"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2pPr>
            <a:lvl3pPr marR="0" lvl="2"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3pPr>
            <a:lvl4pPr marR="0" lvl="3"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4pPr>
            <a:lvl5pPr marR="0" lvl="4"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5pPr>
            <a:lvl6pPr marR="0" lvl="5"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6pPr>
            <a:lvl7pPr marR="0" lvl="6"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7pPr>
            <a:lvl8pPr marR="0" lvl="7"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8pPr>
            <a:lvl9pPr marR="0" lvl="8"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9pPr>
          </a:lstStyle>
          <a:p>
            <a:pPr algn="ctr"/>
            <a:r>
              <a:rPr lang="es-EC" sz="3600" dirty="0">
                <a:solidFill>
                  <a:schemeClr val="tx1"/>
                </a:solidFill>
              </a:rPr>
              <a:t>PATRIMONIO CULTURAL DE LA PARROQUIA DE CHUQUIRIBAMABA</a:t>
            </a:r>
          </a:p>
        </p:txBody>
      </p:sp>
      <p:grpSp>
        <p:nvGrpSpPr>
          <p:cNvPr id="47" name="Google Shape;184;p30">
            <a:extLst>
              <a:ext uri="{FF2B5EF4-FFF2-40B4-BE49-F238E27FC236}">
                <a16:creationId xmlns:a16="http://schemas.microsoft.com/office/drawing/2014/main" id="{68F3BF68-69F8-4201-899D-4F7FF57ACC71}"/>
              </a:ext>
            </a:extLst>
          </p:cNvPr>
          <p:cNvGrpSpPr/>
          <p:nvPr/>
        </p:nvGrpSpPr>
        <p:grpSpPr>
          <a:xfrm rot="11338322" flipH="1">
            <a:off x="-1019271" y="457324"/>
            <a:ext cx="2554808" cy="3477212"/>
            <a:chOff x="1882000" y="238175"/>
            <a:chExt cx="3843550" cy="5231250"/>
          </a:xfrm>
        </p:grpSpPr>
        <p:sp>
          <p:nvSpPr>
            <p:cNvPr id="48" name="Google Shape;185;p30">
              <a:extLst>
                <a:ext uri="{FF2B5EF4-FFF2-40B4-BE49-F238E27FC236}">
                  <a16:creationId xmlns:a16="http://schemas.microsoft.com/office/drawing/2014/main" id="{0C231977-07DA-4384-912B-D50C9E61AA5A}"/>
                </a:ext>
              </a:extLst>
            </p:cNvPr>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6;p30">
              <a:extLst>
                <a:ext uri="{FF2B5EF4-FFF2-40B4-BE49-F238E27FC236}">
                  <a16:creationId xmlns:a16="http://schemas.microsoft.com/office/drawing/2014/main" id="{8A924D04-2B6F-49DB-ADCA-EFA711CC085D}"/>
                </a:ext>
              </a:extLst>
            </p:cNvPr>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7;p30">
              <a:extLst>
                <a:ext uri="{FF2B5EF4-FFF2-40B4-BE49-F238E27FC236}">
                  <a16:creationId xmlns:a16="http://schemas.microsoft.com/office/drawing/2014/main" id="{DE6AE2A6-9ABF-4797-AEF0-62E55E1E9C0D}"/>
                </a:ext>
              </a:extLst>
            </p:cNvPr>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8;p30">
              <a:extLst>
                <a:ext uri="{FF2B5EF4-FFF2-40B4-BE49-F238E27FC236}">
                  <a16:creationId xmlns:a16="http://schemas.microsoft.com/office/drawing/2014/main" id="{3F19A891-2490-483E-8FCF-D626763E7EBF}"/>
                </a:ext>
              </a:extLst>
            </p:cNvPr>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9;p30">
              <a:extLst>
                <a:ext uri="{FF2B5EF4-FFF2-40B4-BE49-F238E27FC236}">
                  <a16:creationId xmlns:a16="http://schemas.microsoft.com/office/drawing/2014/main" id="{066148AC-A9E6-4135-A6C9-AE7647B1150B}"/>
                </a:ext>
              </a:extLst>
            </p:cNvPr>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0;p30">
              <a:extLst>
                <a:ext uri="{FF2B5EF4-FFF2-40B4-BE49-F238E27FC236}">
                  <a16:creationId xmlns:a16="http://schemas.microsoft.com/office/drawing/2014/main" id="{0AEA6045-BCA4-41BA-9A72-893F0275850A}"/>
                </a:ext>
              </a:extLst>
            </p:cNvPr>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1;p30">
              <a:extLst>
                <a:ext uri="{FF2B5EF4-FFF2-40B4-BE49-F238E27FC236}">
                  <a16:creationId xmlns:a16="http://schemas.microsoft.com/office/drawing/2014/main" id="{AD164E5C-6A12-4968-BEEF-81F391B0560C}"/>
                </a:ext>
              </a:extLst>
            </p:cNvPr>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2;p30">
              <a:extLst>
                <a:ext uri="{FF2B5EF4-FFF2-40B4-BE49-F238E27FC236}">
                  <a16:creationId xmlns:a16="http://schemas.microsoft.com/office/drawing/2014/main" id="{C7608C6A-9DE3-4E0B-8989-DA451B16088B}"/>
                </a:ext>
              </a:extLst>
            </p:cNvPr>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3;p30">
              <a:extLst>
                <a:ext uri="{FF2B5EF4-FFF2-40B4-BE49-F238E27FC236}">
                  <a16:creationId xmlns:a16="http://schemas.microsoft.com/office/drawing/2014/main" id="{0D5E8691-8D41-4FCF-971E-793A0F6BA07C}"/>
                </a:ext>
              </a:extLst>
            </p:cNvPr>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p30">
              <a:extLst>
                <a:ext uri="{FF2B5EF4-FFF2-40B4-BE49-F238E27FC236}">
                  <a16:creationId xmlns:a16="http://schemas.microsoft.com/office/drawing/2014/main" id="{20FDD185-962C-4BAC-A143-40764E6FA6B0}"/>
                </a:ext>
              </a:extLst>
            </p:cNvPr>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95;p30">
              <a:extLst>
                <a:ext uri="{FF2B5EF4-FFF2-40B4-BE49-F238E27FC236}">
                  <a16:creationId xmlns:a16="http://schemas.microsoft.com/office/drawing/2014/main" id="{19EB2DEF-A370-4F44-B590-1EF9B3E8F495}"/>
                </a:ext>
              </a:extLst>
            </p:cNvPr>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p30">
              <a:extLst>
                <a:ext uri="{FF2B5EF4-FFF2-40B4-BE49-F238E27FC236}">
                  <a16:creationId xmlns:a16="http://schemas.microsoft.com/office/drawing/2014/main" id="{8286899F-FF10-4468-AFD9-E7F916595CA6}"/>
                </a:ext>
              </a:extLst>
            </p:cNvPr>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7;p30">
              <a:extLst>
                <a:ext uri="{FF2B5EF4-FFF2-40B4-BE49-F238E27FC236}">
                  <a16:creationId xmlns:a16="http://schemas.microsoft.com/office/drawing/2014/main" id="{A9A6FE62-1550-4536-8E5A-D97CF8317404}"/>
                </a:ext>
              </a:extLst>
            </p:cNvPr>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98;p30">
              <a:extLst>
                <a:ext uri="{FF2B5EF4-FFF2-40B4-BE49-F238E27FC236}">
                  <a16:creationId xmlns:a16="http://schemas.microsoft.com/office/drawing/2014/main" id="{A9926002-B170-491D-95ED-A4BF157FBC08}"/>
                </a:ext>
              </a:extLst>
            </p:cNvPr>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9;p30">
              <a:extLst>
                <a:ext uri="{FF2B5EF4-FFF2-40B4-BE49-F238E27FC236}">
                  <a16:creationId xmlns:a16="http://schemas.microsoft.com/office/drawing/2014/main" id="{2C5A09C3-325F-4C5E-B12C-49F9A3FBD9B8}"/>
                </a:ext>
              </a:extLst>
            </p:cNvPr>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0;p30">
              <a:extLst>
                <a:ext uri="{FF2B5EF4-FFF2-40B4-BE49-F238E27FC236}">
                  <a16:creationId xmlns:a16="http://schemas.microsoft.com/office/drawing/2014/main" id="{5C046BAF-0C9F-4219-A3B7-425F614B234B}"/>
                </a:ext>
              </a:extLst>
            </p:cNvPr>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1;p30">
              <a:extLst>
                <a:ext uri="{FF2B5EF4-FFF2-40B4-BE49-F238E27FC236}">
                  <a16:creationId xmlns:a16="http://schemas.microsoft.com/office/drawing/2014/main" id="{77FCDEB1-3CCF-4250-AF09-F9D8B4170023}"/>
                </a:ext>
              </a:extLst>
            </p:cNvPr>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2;p30">
              <a:extLst>
                <a:ext uri="{FF2B5EF4-FFF2-40B4-BE49-F238E27FC236}">
                  <a16:creationId xmlns:a16="http://schemas.microsoft.com/office/drawing/2014/main" id="{B9BBFFDB-2B3F-4D53-A2B9-1B41A71AFF5F}"/>
                </a:ext>
              </a:extLst>
            </p:cNvPr>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p30">
              <a:extLst>
                <a:ext uri="{FF2B5EF4-FFF2-40B4-BE49-F238E27FC236}">
                  <a16:creationId xmlns:a16="http://schemas.microsoft.com/office/drawing/2014/main" id="{9509AC22-9B69-4766-8FCE-8ADA62D9A1F8}"/>
                </a:ext>
              </a:extLst>
            </p:cNvPr>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p30">
              <a:extLst>
                <a:ext uri="{FF2B5EF4-FFF2-40B4-BE49-F238E27FC236}">
                  <a16:creationId xmlns:a16="http://schemas.microsoft.com/office/drawing/2014/main" id="{4F28335D-0CE2-45D2-9BAD-E0363DC412B6}"/>
                </a:ext>
              </a:extLst>
            </p:cNvPr>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5;p30">
              <a:extLst>
                <a:ext uri="{FF2B5EF4-FFF2-40B4-BE49-F238E27FC236}">
                  <a16:creationId xmlns:a16="http://schemas.microsoft.com/office/drawing/2014/main" id="{C199C4CE-92EF-454C-8E92-43B9AF73505F}"/>
                </a:ext>
              </a:extLst>
            </p:cNvPr>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6;p30">
              <a:extLst>
                <a:ext uri="{FF2B5EF4-FFF2-40B4-BE49-F238E27FC236}">
                  <a16:creationId xmlns:a16="http://schemas.microsoft.com/office/drawing/2014/main" id="{4E803C08-9420-4765-A45E-874D2D8FE36F}"/>
                </a:ext>
              </a:extLst>
            </p:cNvPr>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7;p30">
              <a:extLst>
                <a:ext uri="{FF2B5EF4-FFF2-40B4-BE49-F238E27FC236}">
                  <a16:creationId xmlns:a16="http://schemas.microsoft.com/office/drawing/2014/main" id="{1D5B61E7-0FBC-45B1-B0BA-B31E6945BAF4}"/>
                </a:ext>
              </a:extLst>
            </p:cNvPr>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24;p64">
            <a:extLst>
              <a:ext uri="{FF2B5EF4-FFF2-40B4-BE49-F238E27FC236}">
                <a16:creationId xmlns:a16="http://schemas.microsoft.com/office/drawing/2014/main" id="{37E09C67-F3AC-4522-9305-7FC92A1F7377}"/>
              </a:ext>
            </a:extLst>
          </p:cNvPr>
          <p:cNvSpPr txBox="1">
            <a:spLocks/>
          </p:cNvSpPr>
          <p:nvPr/>
        </p:nvSpPr>
        <p:spPr>
          <a:xfrm>
            <a:off x="845595" y="340548"/>
            <a:ext cx="7717500" cy="572700"/>
          </a:xfrm>
          <a:prstGeom prst="rect">
            <a:avLst/>
          </a:prstGeom>
          <a:noFill/>
          <a:ln>
            <a:noFill/>
          </a:ln>
          <a:effectLst>
            <a:outerShdw blurRad="28575" dist="9525" dir="5400000" algn="bl" rotWithShape="0">
              <a:schemeClr val="dk1">
                <a:alpha val="40000"/>
              </a:scheme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1pPr>
            <a:lvl2pPr marR="0" lvl="1"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2pPr>
            <a:lvl3pPr marR="0" lvl="2"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3pPr>
            <a:lvl4pPr marR="0" lvl="3"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4pPr>
            <a:lvl5pPr marR="0" lvl="4"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5pPr>
            <a:lvl6pPr marR="0" lvl="5"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6pPr>
            <a:lvl7pPr marR="0" lvl="6"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7pPr>
            <a:lvl8pPr marR="0" lvl="7"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8pPr>
            <a:lvl9pPr marR="0" lvl="8" algn="l" rtl="0">
              <a:lnSpc>
                <a:spcPct val="90000"/>
              </a:lnSpc>
              <a:spcBef>
                <a:spcPts val="0"/>
              </a:spcBef>
              <a:spcAft>
                <a:spcPts val="0"/>
              </a:spcAft>
              <a:buClr>
                <a:schemeClr val="lt1"/>
              </a:buClr>
              <a:buSzPts val="2800"/>
              <a:buFont typeface="Atma"/>
              <a:buNone/>
              <a:defRPr sz="3200" b="1" i="0" u="none" strike="noStrike" cap="none">
                <a:solidFill>
                  <a:schemeClr val="lt1"/>
                </a:solidFill>
                <a:latin typeface="Atma"/>
                <a:ea typeface="Atma"/>
                <a:cs typeface="Atma"/>
                <a:sym typeface="Atma"/>
              </a:defRPr>
            </a:lvl9pPr>
          </a:lstStyle>
          <a:p>
            <a:pPr algn="ctr"/>
            <a:r>
              <a:rPr lang="es-EC" sz="4800" dirty="0">
                <a:solidFill>
                  <a:schemeClr val="tx1"/>
                </a:solidFill>
              </a:rPr>
              <a:t>METODOLOGÍA</a:t>
            </a:r>
          </a:p>
        </p:txBody>
      </p:sp>
      <p:sp>
        <p:nvSpPr>
          <p:cNvPr id="4" name="Google Shape;1925;p64">
            <a:extLst>
              <a:ext uri="{FF2B5EF4-FFF2-40B4-BE49-F238E27FC236}">
                <a16:creationId xmlns:a16="http://schemas.microsoft.com/office/drawing/2014/main" id="{0E446769-84F2-4BD2-91BE-B34EF79F6F3E}"/>
              </a:ext>
            </a:extLst>
          </p:cNvPr>
          <p:cNvSpPr/>
          <p:nvPr/>
        </p:nvSpPr>
        <p:spPr>
          <a:xfrm>
            <a:off x="4155325" y="2530225"/>
            <a:ext cx="806100" cy="80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tx1"/>
                </a:solidFill>
                <a:latin typeface="Titillium Web"/>
                <a:ea typeface="Titillium Web"/>
                <a:cs typeface="Titillium Web"/>
                <a:sym typeface="Titillium Web"/>
              </a:rPr>
              <a:t>B</a:t>
            </a:r>
            <a:endParaRPr dirty="0">
              <a:solidFill>
                <a:schemeClr val="tx1"/>
              </a:solidFill>
            </a:endParaRPr>
          </a:p>
        </p:txBody>
      </p:sp>
      <p:sp>
        <p:nvSpPr>
          <p:cNvPr id="5" name="Google Shape;1926;p64">
            <a:extLst>
              <a:ext uri="{FF2B5EF4-FFF2-40B4-BE49-F238E27FC236}">
                <a16:creationId xmlns:a16="http://schemas.microsoft.com/office/drawing/2014/main" id="{94A8D2A2-B2C2-4A23-849D-FF68340A9D41}"/>
              </a:ext>
            </a:extLst>
          </p:cNvPr>
          <p:cNvSpPr/>
          <p:nvPr/>
        </p:nvSpPr>
        <p:spPr>
          <a:xfrm>
            <a:off x="3444263" y="3216500"/>
            <a:ext cx="806100" cy="80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tx1"/>
                </a:solidFill>
                <a:latin typeface="Titillium Web"/>
                <a:ea typeface="Titillium Web"/>
                <a:cs typeface="Titillium Web"/>
                <a:sym typeface="Titillium Web"/>
              </a:rPr>
              <a:t>A</a:t>
            </a:r>
            <a:endParaRPr dirty="0">
              <a:solidFill>
                <a:schemeClr val="tx1"/>
              </a:solidFill>
            </a:endParaRPr>
          </a:p>
        </p:txBody>
      </p:sp>
      <p:sp>
        <p:nvSpPr>
          <p:cNvPr id="6" name="Google Shape;1927;p64">
            <a:extLst>
              <a:ext uri="{FF2B5EF4-FFF2-40B4-BE49-F238E27FC236}">
                <a16:creationId xmlns:a16="http://schemas.microsoft.com/office/drawing/2014/main" id="{1DDB0EE3-1760-48F5-83FF-BB843E586498}"/>
              </a:ext>
            </a:extLst>
          </p:cNvPr>
          <p:cNvSpPr/>
          <p:nvPr/>
        </p:nvSpPr>
        <p:spPr>
          <a:xfrm>
            <a:off x="4866338" y="3216500"/>
            <a:ext cx="806100" cy="80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tx1"/>
                </a:solidFill>
                <a:latin typeface="Titillium Web"/>
                <a:ea typeface="Titillium Web"/>
                <a:cs typeface="Titillium Web"/>
                <a:sym typeface="Titillium Web"/>
              </a:rPr>
              <a:t>C</a:t>
            </a:r>
            <a:endParaRPr>
              <a:solidFill>
                <a:schemeClr val="tx1"/>
              </a:solidFill>
            </a:endParaRPr>
          </a:p>
        </p:txBody>
      </p:sp>
      <p:cxnSp>
        <p:nvCxnSpPr>
          <p:cNvPr id="7" name="Google Shape;1928;p64">
            <a:extLst>
              <a:ext uri="{FF2B5EF4-FFF2-40B4-BE49-F238E27FC236}">
                <a16:creationId xmlns:a16="http://schemas.microsoft.com/office/drawing/2014/main" id="{C893514A-033F-4694-9BF8-0D846258B3E9}"/>
              </a:ext>
            </a:extLst>
          </p:cNvPr>
          <p:cNvCxnSpPr>
            <a:stCxn id="4" idx="3"/>
            <a:endCxn id="5" idx="7"/>
          </p:cNvCxnSpPr>
          <p:nvPr/>
        </p:nvCxnSpPr>
        <p:spPr>
          <a:xfrm flipH="1">
            <a:off x="4132376" y="3218274"/>
            <a:ext cx="141000" cy="116400"/>
          </a:xfrm>
          <a:prstGeom prst="straightConnector1">
            <a:avLst/>
          </a:prstGeom>
          <a:noFill/>
          <a:ln w="28575" cap="flat" cmpd="sng">
            <a:solidFill>
              <a:schemeClr val="dk1"/>
            </a:solidFill>
            <a:prstDash val="solid"/>
            <a:round/>
            <a:headEnd type="none" w="med" len="med"/>
            <a:tailEnd type="none" w="med" len="med"/>
          </a:ln>
        </p:spPr>
      </p:cxnSp>
      <p:cxnSp>
        <p:nvCxnSpPr>
          <p:cNvPr id="8" name="Google Shape;1929;p64">
            <a:extLst>
              <a:ext uri="{FF2B5EF4-FFF2-40B4-BE49-F238E27FC236}">
                <a16:creationId xmlns:a16="http://schemas.microsoft.com/office/drawing/2014/main" id="{5DE06F27-8B67-45BF-85C6-87728A96EAE7}"/>
              </a:ext>
            </a:extLst>
          </p:cNvPr>
          <p:cNvCxnSpPr>
            <a:stCxn id="5" idx="6"/>
            <a:endCxn id="6" idx="2"/>
          </p:cNvCxnSpPr>
          <p:nvPr/>
        </p:nvCxnSpPr>
        <p:spPr>
          <a:xfrm>
            <a:off x="4250363" y="3619550"/>
            <a:ext cx="615900" cy="0"/>
          </a:xfrm>
          <a:prstGeom prst="straightConnector1">
            <a:avLst/>
          </a:prstGeom>
          <a:noFill/>
          <a:ln w="28575" cap="flat" cmpd="sng">
            <a:solidFill>
              <a:schemeClr val="dk1"/>
            </a:solidFill>
            <a:prstDash val="solid"/>
            <a:round/>
            <a:headEnd type="none" w="med" len="med"/>
            <a:tailEnd type="none" w="med" len="med"/>
          </a:ln>
        </p:spPr>
      </p:cxnSp>
      <p:cxnSp>
        <p:nvCxnSpPr>
          <p:cNvPr id="9" name="Google Shape;1930;p64">
            <a:extLst>
              <a:ext uri="{FF2B5EF4-FFF2-40B4-BE49-F238E27FC236}">
                <a16:creationId xmlns:a16="http://schemas.microsoft.com/office/drawing/2014/main" id="{715FD723-AC59-4791-8277-561F8373FB68}"/>
              </a:ext>
            </a:extLst>
          </p:cNvPr>
          <p:cNvCxnSpPr>
            <a:stCxn id="4" idx="5"/>
            <a:endCxn id="6" idx="1"/>
          </p:cNvCxnSpPr>
          <p:nvPr/>
        </p:nvCxnSpPr>
        <p:spPr>
          <a:xfrm>
            <a:off x="4843374" y="3218274"/>
            <a:ext cx="141000" cy="116400"/>
          </a:xfrm>
          <a:prstGeom prst="straightConnector1">
            <a:avLst/>
          </a:prstGeom>
          <a:noFill/>
          <a:ln w="28575" cap="flat" cmpd="sng">
            <a:solidFill>
              <a:schemeClr val="dk1"/>
            </a:solidFill>
            <a:prstDash val="solid"/>
            <a:round/>
            <a:headEnd type="none" w="med" len="med"/>
            <a:tailEnd type="none" w="med" len="med"/>
          </a:ln>
        </p:spPr>
      </p:cxnSp>
      <p:cxnSp>
        <p:nvCxnSpPr>
          <p:cNvPr id="10" name="Google Shape;1931;p64">
            <a:extLst>
              <a:ext uri="{FF2B5EF4-FFF2-40B4-BE49-F238E27FC236}">
                <a16:creationId xmlns:a16="http://schemas.microsoft.com/office/drawing/2014/main" id="{2E7C9A82-C341-47DA-9C38-EDE16B928D02}"/>
              </a:ext>
            </a:extLst>
          </p:cNvPr>
          <p:cNvCxnSpPr>
            <a:stCxn id="5" idx="2"/>
          </p:cNvCxnSpPr>
          <p:nvPr/>
        </p:nvCxnSpPr>
        <p:spPr>
          <a:xfrm rot="10800000">
            <a:off x="3261263" y="3619550"/>
            <a:ext cx="183000" cy="0"/>
          </a:xfrm>
          <a:prstGeom prst="straightConnector1">
            <a:avLst/>
          </a:prstGeom>
          <a:noFill/>
          <a:ln w="28575" cap="flat" cmpd="sng">
            <a:solidFill>
              <a:schemeClr val="dk1"/>
            </a:solidFill>
            <a:prstDash val="solid"/>
            <a:round/>
            <a:headEnd type="none" w="med" len="med"/>
            <a:tailEnd type="none" w="med" len="med"/>
          </a:ln>
        </p:spPr>
      </p:cxnSp>
      <p:cxnSp>
        <p:nvCxnSpPr>
          <p:cNvPr id="11" name="Google Shape;1933;p64">
            <a:extLst>
              <a:ext uri="{FF2B5EF4-FFF2-40B4-BE49-F238E27FC236}">
                <a16:creationId xmlns:a16="http://schemas.microsoft.com/office/drawing/2014/main" id="{03A5716A-3A2F-4FDE-9317-FCE27E7186CF}"/>
              </a:ext>
            </a:extLst>
          </p:cNvPr>
          <p:cNvCxnSpPr>
            <a:stCxn id="4" idx="0"/>
          </p:cNvCxnSpPr>
          <p:nvPr/>
        </p:nvCxnSpPr>
        <p:spPr>
          <a:xfrm rot="10800000">
            <a:off x="4558375" y="2347225"/>
            <a:ext cx="0" cy="183000"/>
          </a:xfrm>
          <a:prstGeom prst="straightConnector1">
            <a:avLst/>
          </a:prstGeom>
          <a:noFill/>
          <a:ln w="28575" cap="flat" cmpd="sng">
            <a:solidFill>
              <a:schemeClr val="dk1"/>
            </a:solidFill>
            <a:prstDash val="solid"/>
            <a:round/>
            <a:headEnd type="none" w="med" len="med"/>
            <a:tailEnd type="none" w="med" len="med"/>
          </a:ln>
        </p:spPr>
      </p:cxnSp>
      <p:cxnSp>
        <p:nvCxnSpPr>
          <p:cNvPr id="12" name="Google Shape;1935;p64">
            <a:extLst>
              <a:ext uri="{FF2B5EF4-FFF2-40B4-BE49-F238E27FC236}">
                <a16:creationId xmlns:a16="http://schemas.microsoft.com/office/drawing/2014/main" id="{8809A57C-F5BF-4141-8718-37AC3AD03E01}"/>
              </a:ext>
            </a:extLst>
          </p:cNvPr>
          <p:cNvCxnSpPr>
            <a:stCxn id="6" idx="6"/>
          </p:cNvCxnSpPr>
          <p:nvPr/>
        </p:nvCxnSpPr>
        <p:spPr>
          <a:xfrm>
            <a:off x="5672438" y="3619550"/>
            <a:ext cx="183000" cy="0"/>
          </a:xfrm>
          <a:prstGeom prst="straightConnector1">
            <a:avLst/>
          </a:prstGeom>
          <a:noFill/>
          <a:ln w="28575" cap="flat" cmpd="sng">
            <a:solidFill>
              <a:schemeClr val="dk1"/>
            </a:solidFill>
            <a:prstDash val="solid"/>
            <a:round/>
            <a:headEnd type="none" w="med" len="med"/>
            <a:tailEnd type="none" w="med" len="med"/>
          </a:ln>
        </p:spPr>
      </p:cxnSp>
      <p:sp>
        <p:nvSpPr>
          <p:cNvPr id="13" name="Google Shape;1937;p64">
            <a:extLst>
              <a:ext uri="{FF2B5EF4-FFF2-40B4-BE49-F238E27FC236}">
                <a16:creationId xmlns:a16="http://schemas.microsoft.com/office/drawing/2014/main" id="{9A663295-7A86-4935-9C80-0EE06FC81698}"/>
              </a:ext>
            </a:extLst>
          </p:cNvPr>
          <p:cNvSpPr txBox="1"/>
          <p:nvPr/>
        </p:nvSpPr>
        <p:spPr>
          <a:xfrm>
            <a:off x="1145747" y="2529017"/>
            <a:ext cx="2029200" cy="3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dk1"/>
                </a:solidFill>
                <a:latin typeface="Titillium Web"/>
                <a:ea typeface="Titillium Web"/>
                <a:cs typeface="Titillium Web"/>
                <a:sym typeface="Titillium Web"/>
              </a:rPr>
              <a:t>Encuestas</a:t>
            </a:r>
          </a:p>
          <a:p>
            <a:pPr marL="0" lvl="0" indent="0" algn="ctr" rtl="0">
              <a:spcBef>
                <a:spcPts val="0"/>
              </a:spcBef>
              <a:spcAft>
                <a:spcPts val="0"/>
              </a:spcAft>
              <a:buNone/>
            </a:pPr>
            <a:r>
              <a:rPr lang="en" sz="1800" dirty="0">
                <a:solidFill>
                  <a:schemeClr val="dk1"/>
                </a:solidFill>
                <a:latin typeface="Titillium Web"/>
                <a:ea typeface="Titillium Web"/>
                <a:cs typeface="Titillium Web"/>
                <a:sym typeface="Titillium Web"/>
              </a:rPr>
              <a:t>Entrevistas</a:t>
            </a:r>
          </a:p>
          <a:p>
            <a:pPr marL="0" lvl="0" indent="0" algn="ctr" rtl="0">
              <a:spcBef>
                <a:spcPts val="0"/>
              </a:spcBef>
              <a:spcAft>
                <a:spcPts val="0"/>
              </a:spcAft>
              <a:buNone/>
            </a:pPr>
            <a:r>
              <a:rPr lang="en" sz="1800" dirty="0">
                <a:solidFill>
                  <a:schemeClr val="dk1"/>
                </a:solidFill>
                <a:latin typeface="Titillium Web"/>
                <a:ea typeface="Titillium Web"/>
                <a:cs typeface="Titillium Web"/>
                <a:sym typeface="Titillium Web"/>
              </a:rPr>
              <a:t>Bibliográfica</a:t>
            </a:r>
          </a:p>
          <a:p>
            <a:pPr marL="0" lvl="0" indent="0" algn="ctr" rtl="0">
              <a:spcBef>
                <a:spcPts val="0"/>
              </a:spcBef>
              <a:spcAft>
                <a:spcPts val="0"/>
              </a:spcAft>
              <a:buNone/>
            </a:pPr>
            <a:endParaRPr lang="en" sz="1800" dirty="0">
              <a:solidFill>
                <a:schemeClr val="dk1"/>
              </a:solidFill>
              <a:latin typeface="Titillium Web"/>
              <a:ea typeface="Titillium Web"/>
              <a:cs typeface="Titillium Web"/>
              <a:sym typeface="Titillium Web"/>
            </a:endParaRPr>
          </a:p>
        </p:txBody>
      </p:sp>
      <p:sp>
        <p:nvSpPr>
          <p:cNvPr id="14" name="Google Shape;1938;p64">
            <a:extLst>
              <a:ext uri="{FF2B5EF4-FFF2-40B4-BE49-F238E27FC236}">
                <a16:creationId xmlns:a16="http://schemas.microsoft.com/office/drawing/2014/main" id="{031586AE-15A4-409D-8FE1-B0635F6F85EB}"/>
              </a:ext>
            </a:extLst>
          </p:cNvPr>
          <p:cNvSpPr txBox="1"/>
          <p:nvPr/>
        </p:nvSpPr>
        <p:spPr>
          <a:xfrm>
            <a:off x="1145747" y="3466217"/>
            <a:ext cx="2029200" cy="6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tx1"/>
                </a:solidFill>
                <a:latin typeface="Nunito"/>
                <a:ea typeface="Nunito"/>
                <a:cs typeface="Nunito"/>
                <a:sym typeface="Nunito"/>
              </a:rPr>
              <a:t>INSTRUMENTOS</a:t>
            </a:r>
            <a:endParaRPr sz="1600" b="1" dirty="0">
              <a:solidFill>
                <a:schemeClr val="tx1"/>
              </a:solidFill>
              <a:latin typeface="Nunito"/>
              <a:ea typeface="Nunito"/>
              <a:cs typeface="Nunito"/>
              <a:sym typeface="Nunito"/>
            </a:endParaRPr>
          </a:p>
        </p:txBody>
      </p:sp>
      <p:sp>
        <p:nvSpPr>
          <p:cNvPr id="15" name="Google Shape;1939;p64">
            <a:extLst>
              <a:ext uri="{FF2B5EF4-FFF2-40B4-BE49-F238E27FC236}">
                <a16:creationId xmlns:a16="http://schemas.microsoft.com/office/drawing/2014/main" id="{2433DB15-A46F-4484-A22E-A2907B34198D}"/>
              </a:ext>
            </a:extLst>
          </p:cNvPr>
          <p:cNvSpPr txBox="1"/>
          <p:nvPr/>
        </p:nvSpPr>
        <p:spPr>
          <a:xfrm>
            <a:off x="2612878" y="1295352"/>
            <a:ext cx="3918243" cy="3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dk1"/>
                </a:solidFill>
                <a:latin typeface="Titillium Web"/>
                <a:ea typeface="Titillium Web"/>
                <a:cs typeface="Titillium Web"/>
                <a:sym typeface="Titillium Web"/>
              </a:rPr>
              <a:t>Mixto (Cualitativo- Cuantitativo)</a:t>
            </a:r>
            <a:endParaRPr sz="1800" dirty="0">
              <a:solidFill>
                <a:schemeClr val="dk1"/>
              </a:solidFill>
              <a:latin typeface="Titillium Web"/>
              <a:ea typeface="Titillium Web"/>
              <a:cs typeface="Titillium Web"/>
              <a:sym typeface="Titillium Web"/>
            </a:endParaRPr>
          </a:p>
        </p:txBody>
      </p:sp>
      <p:sp>
        <p:nvSpPr>
          <p:cNvPr id="16" name="Google Shape;1940;p64">
            <a:extLst>
              <a:ext uri="{FF2B5EF4-FFF2-40B4-BE49-F238E27FC236}">
                <a16:creationId xmlns:a16="http://schemas.microsoft.com/office/drawing/2014/main" id="{03AE61C5-529E-45E1-9E04-585CD405BEB0}"/>
              </a:ext>
            </a:extLst>
          </p:cNvPr>
          <p:cNvSpPr txBox="1"/>
          <p:nvPr/>
        </p:nvSpPr>
        <p:spPr>
          <a:xfrm>
            <a:off x="3496034" y="1651451"/>
            <a:ext cx="2029200" cy="6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tx1"/>
                </a:solidFill>
                <a:latin typeface="Nunito"/>
                <a:ea typeface="Nunito"/>
                <a:cs typeface="Nunito"/>
                <a:sym typeface="Nunito"/>
              </a:rPr>
              <a:t>ENFOQUE DE LA </a:t>
            </a:r>
          </a:p>
          <a:p>
            <a:pPr marL="0" lvl="0" indent="0" algn="ctr" rtl="0">
              <a:spcBef>
                <a:spcPts val="0"/>
              </a:spcBef>
              <a:spcAft>
                <a:spcPts val="0"/>
              </a:spcAft>
              <a:buNone/>
            </a:pPr>
            <a:r>
              <a:rPr lang="en" sz="1600" b="1" dirty="0">
                <a:solidFill>
                  <a:schemeClr val="tx1"/>
                </a:solidFill>
                <a:latin typeface="Nunito"/>
                <a:ea typeface="Nunito"/>
                <a:cs typeface="Nunito"/>
                <a:sym typeface="Nunito"/>
              </a:rPr>
              <a:t>INVESTIGACIÓN</a:t>
            </a:r>
            <a:endParaRPr sz="1600" b="1" dirty="0">
              <a:solidFill>
                <a:schemeClr val="tx1"/>
              </a:solidFill>
              <a:latin typeface="Nunito"/>
              <a:ea typeface="Nunito"/>
              <a:cs typeface="Nunito"/>
              <a:sym typeface="Nunito"/>
            </a:endParaRPr>
          </a:p>
        </p:txBody>
      </p:sp>
      <p:sp>
        <p:nvSpPr>
          <p:cNvPr id="17" name="Google Shape;1941;p64">
            <a:extLst>
              <a:ext uri="{FF2B5EF4-FFF2-40B4-BE49-F238E27FC236}">
                <a16:creationId xmlns:a16="http://schemas.microsoft.com/office/drawing/2014/main" id="{2B7531B7-3CA4-419F-AE78-F3A90843DE97}"/>
              </a:ext>
            </a:extLst>
          </p:cNvPr>
          <p:cNvSpPr txBox="1"/>
          <p:nvPr/>
        </p:nvSpPr>
        <p:spPr>
          <a:xfrm>
            <a:off x="5969053" y="2770244"/>
            <a:ext cx="2029200" cy="3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1"/>
                </a:solidFill>
                <a:latin typeface="Titillium Web"/>
                <a:ea typeface="Titillium Web"/>
                <a:cs typeface="Titillium Web"/>
                <a:sym typeface="Titillium Web"/>
              </a:rPr>
              <a:t>In-situ</a:t>
            </a:r>
          </a:p>
          <a:p>
            <a:pPr marL="0" lvl="0" indent="0" algn="l" rtl="0">
              <a:spcBef>
                <a:spcPts val="0"/>
              </a:spcBef>
              <a:spcAft>
                <a:spcPts val="0"/>
              </a:spcAft>
              <a:buNone/>
            </a:pPr>
            <a:r>
              <a:rPr lang="en" sz="1800" dirty="0">
                <a:solidFill>
                  <a:schemeClr val="dk1"/>
                </a:solidFill>
                <a:latin typeface="Titillium Web"/>
                <a:ea typeface="Titillium Web"/>
                <a:cs typeface="Titillium Web"/>
                <a:sym typeface="Titillium Web"/>
              </a:rPr>
              <a:t>Desriptivo</a:t>
            </a:r>
          </a:p>
          <a:p>
            <a:pPr marL="0" lvl="0" indent="0" algn="l" rtl="0">
              <a:spcBef>
                <a:spcPts val="0"/>
              </a:spcBef>
              <a:spcAft>
                <a:spcPts val="0"/>
              </a:spcAft>
              <a:buNone/>
            </a:pPr>
            <a:endParaRPr sz="1800" dirty="0">
              <a:solidFill>
                <a:schemeClr val="dk1"/>
              </a:solidFill>
              <a:latin typeface="Titillium Web"/>
              <a:ea typeface="Titillium Web"/>
              <a:cs typeface="Titillium Web"/>
              <a:sym typeface="Titillium Web"/>
            </a:endParaRPr>
          </a:p>
        </p:txBody>
      </p:sp>
      <p:sp>
        <p:nvSpPr>
          <p:cNvPr id="18" name="Google Shape;1942;p64">
            <a:extLst>
              <a:ext uri="{FF2B5EF4-FFF2-40B4-BE49-F238E27FC236}">
                <a16:creationId xmlns:a16="http://schemas.microsoft.com/office/drawing/2014/main" id="{C816EE7A-786F-488C-9BF2-7634945C39BE}"/>
              </a:ext>
            </a:extLst>
          </p:cNvPr>
          <p:cNvSpPr txBox="1"/>
          <p:nvPr/>
        </p:nvSpPr>
        <p:spPr>
          <a:xfrm>
            <a:off x="5936030" y="3466210"/>
            <a:ext cx="2029200" cy="6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chemeClr val="tx1"/>
                </a:solidFill>
                <a:latin typeface="Nunito"/>
                <a:ea typeface="Nunito"/>
                <a:cs typeface="Nunito"/>
                <a:sym typeface="Nunito"/>
              </a:rPr>
              <a:t>TIPOLOGÍA DE LA </a:t>
            </a:r>
          </a:p>
          <a:p>
            <a:pPr marL="0" lvl="0" indent="0" algn="ctr" rtl="0">
              <a:spcBef>
                <a:spcPts val="0"/>
              </a:spcBef>
              <a:spcAft>
                <a:spcPts val="0"/>
              </a:spcAft>
              <a:buNone/>
            </a:pPr>
            <a:r>
              <a:rPr lang="en-US" sz="1600" b="1" dirty="0">
                <a:solidFill>
                  <a:schemeClr val="tx1"/>
                </a:solidFill>
                <a:latin typeface="Nunito"/>
                <a:ea typeface="Nunito"/>
                <a:cs typeface="Nunito"/>
                <a:sym typeface="Nunito"/>
              </a:rPr>
              <a:t>INVENTIGACIÓN</a:t>
            </a:r>
          </a:p>
        </p:txBody>
      </p:sp>
      <p:sp>
        <p:nvSpPr>
          <p:cNvPr id="19" name="Elipse 18">
            <a:extLst>
              <a:ext uri="{FF2B5EF4-FFF2-40B4-BE49-F238E27FC236}">
                <a16:creationId xmlns:a16="http://schemas.microsoft.com/office/drawing/2014/main" id="{EE473EBD-E3C0-4844-BF8A-6F50BB5BC80E}"/>
              </a:ext>
            </a:extLst>
          </p:cNvPr>
          <p:cNvSpPr/>
          <p:nvPr/>
        </p:nvSpPr>
        <p:spPr>
          <a:xfrm>
            <a:off x="6223220" y="1494348"/>
            <a:ext cx="1421902" cy="1339582"/>
          </a:xfrm>
          <a:prstGeom prst="ellipse">
            <a:avLst/>
          </a:prstGeom>
          <a:blipFill rotWithShape="0">
            <a:blip r:embed="rId2" cstate="email">
              <a:extLst>
                <a:ext uri="{28A0092B-C50C-407E-A947-70E740481C1C}">
                  <a14:useLocalDpi xmlns:a14="http://schemas.microsoft.com/office/drawing/2010/main"/>
                </a:ext>
              </a:extLst>
            </a:blip>
            <a:stretch>
              <a:fillRect/>
            </a:stretch>
          </a:blip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Elipse 19">
            <a:extLst>
              <a:ext uri="{FF2B5EF4-FFF2-40B4-BE49-F238E27FC236}">
                <a16:creationId xmlns:a16="http://schemas.microsoft.com/office/drawing/2014/main" id="{440D93CA-B7D0-40D4-A1CF-72BFA42FAA3E}"/>
              </a:ext>
            </a:extLst>
          </p:cNvPr>
          <p:cNvSpPr/>
          <p:nvPr/>
        </p:nvSpPr>
        <p:spPr>
          <a:xfrm>
            <a:off x="4094348" y="3855518"/>
            <a:ext cx="1016795" cy="1085932"/>
          </a:xfrm>
          <a:prstGeom prst="ellipse">
            <a:avLst/>
          </a:prstGeom>
          <a:blipFill rotWithShape="0">
            <a:blip r:embed="rId3" cstate="email">
              <a:extLst>
                <a:ext uri="{28A0092B-C50C-407E-A947-70E740481C1C}">
                  <a14:useLocalDpi xmlns:a14="http://schemas.microsoft.com/office/drawing/2010/main"/>
                </a:ext>
              </a:extLst>
            </a:blip>
            <a:stretch>
              <a:fillRect/>
            </a:stretch>
          </a:blipFill>
          <a:ln>
            <a:solidFill>
              <a:schemeClr val="accent4"/>
            </a:solidFill>
          </a:ln>
        </p:spPr>
        <p:style>
          <a:lnRef idx="2">
            <a:schemeClr val="accent4">
              <a:hueOff val="-4854058"/>
              <a:satOff val="34687"/>
              <a:lumOff val="12255"/>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1" name="Elipse 20">
            <a:extLst>
              <a:ext uri="{FF2B5EF4-FFF2-40B4-BE49-F238E27FC236}">
                <a16:creationId xmlns:a16="http://schemas.microsoft.com/office/drawing/2014/main" id="{24DC122B-583F-456A-B0B6-3A197C8F8848}"/>
              </a:ext>
            </a:extLst>
          </p:cNvPr>
          <p:cNvSpPr/>
          <p:nvPr/>
        </p:nvSpPr>
        <p:spPr>
          <a:xfrm>
            <a:off x="1454830" y="1257186"/>
            <a:ext cx="1253531" cy="1181539"/>
          </a:xfrm>
          <a:prstGeom prst="ellipse">
            <a:avLst/>
          </a:prstGeom>
          <a:blipFill rotWithShape="0">
            <a:blip r:embed="rId4" cstate="email">
              <a:extLst>
                <a:ext uri="{28A0092B-C50C-407E-A947-70E740481C1C}">
                  <a14:useLocalDpi xmlns:a14="http://schemas.microsoft.com/office/drawing/2010/main"/>
                </a:ext>
              </a:extLst>
            </a:blip>
            <a:stretch>
              <a:fillRect/>
            </a:stretch>
          </a:blipFill>
          <a:ln>
            <a:solidFill>
              <a:schemeClr val="accent4"/>
            </a:solidFill>
          </a:ln>
        </p:spPr>
        <p:style>
          <a:lnRef idx="2">
            <a:schemeClr val="accent4">
              <a:hueOff val="-9708116"/>
              <a:satOff val="69374"/>
              <a:lumOff val="2451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26" name="Google Shape;184;p30">
            <a:extLst>
              <a:ext uri="{FF2B5EF4-FFF2-40B4-BE49-F238E27FC236}">
                <a16:creationId xmlns:a16="http://schemas.microsoft.com/office/drawing/2014/main" id="{F6B03184-D31A-4A53-A178-C2FAACF8E38A}"/>
              </a:ext>
            </a:extLst>
          </p:cNvPr>
          <p:cNvGrpSpPr/>
          <p:nvPr/>
        </p:nvGrpSpPr>
        <p:grpSpPr>
          <a:xfrm rot="2898914" flipH="1">
            <a:off x="7093748" y="3497951"/>
            <a:ext cx="2554808" cy="3477212"/>
            <a:chOff x="1882000" y="238175"/>
            <a:chExt cx="3843550" cy="5231250"/>
          </a:xfrm>
        </p:grpSpPr>
        <p:sp>
          <p:nvSpPr>
            <p:cNvPr id="27" name="Google Shape;185;p30">
              <a:extLst>
                <a:ext uri="{FF2B5EF4-FFF2-40B4-BE49-F238E27FC236}">
                  <a16:creationId xmlns:a16="http://schemas.microsoft.com/office/drawing/2014/main" id="{FF108DE6-600E-4562-8394-A87AF1981B14}"/>
                </a:ext>
              </a:extLst>
            </p:cNvPr>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6;p30">
              <a:extLst>
                <a:ext uri="{FF2B5EF4-FFF2-40B4-BE49-F238E27FC236}">
                  <a16:creationId xmlns:a16="http://schemas.microsoft.com/office/drawing/2014/main" id="{5C69F8DD-BB45-4677-82B9-6C4DEB610EF6}"/>
                </a:ext>
              </a:extLst>
            </p:cNvPr>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7;p30">
              <a:extLst>
                <a:ext uri="{FF2B5EF4-FFF2-40B4-BE49-F238E27FC236}">
                  <a16:creationId xmlns:a16="http://schemas.microsoft.com/office/drawing/2014/main" id="{D7BE2481-1878-414C-8ECF-667CC88CE5D4}"/>
                </a:ext>
              </a:extLst>
            </p:cNvPr>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8;p30">
              <a:extLst>
                <a:ext uri="{FF2B5EF4-FFF2-40B4-BE49-F238E27FC236}">
                  <a16:creationId xmlns:a16="http://schemas.microsoft.com/office/drawing/2014/main" id="{A892F990-906E-45EA-A7A5-45CFB262CFB0}"/>
                </a:ext>
              </a:extLst>
            </p:cNvPr>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9;p30">
              <a:extLst>
                <a:ext uri="{FF2B5EF4-FFF2-40B4-BE49-F238E27FC236}">
                  <a16:creationId xmlns:a16="http://schemas.microsoft.com/office/drawing/2014/main" id="{4DC52C04-AE71-4F22-86C4-830A02AC0EC1}"/>
                </a:ext>
              </a:extLst>
            </p:cNvPr>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0;p30">
              <a:extLst>
                <a:ext uri="{FF2B5EF4-FFF2-40B4-BE49-F238E27FC236}">
                  <a16:creationId xmlns:a16="http://schemas.microsoft.com/office/drawing/2014/main" id="{2B05508D-6CAC-4A42-AC91-A21F03718960}"/>
                </a:ext>
              </a:extLst>
            </p:cNvPr>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1;p30">
              <a:extLst>
                <a:ext uri="{FF2B5EF4-FFF2-40B4-BE49-F238E27FC236}">
                  <a16:creationId xmlns:a16="http://schemas.microsoft.com/office/drawing/2014/main" id="{D52F7E71-B42B-43D2-ADC3-E58BCD4F1191}"/>
                </a:ext>
              </a:extLst>
            </p:cNvPr>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2;p30">
              <a:extLst>
                <a:ext uri="{FF2B5EF4-FFF2-40B4-BE49-F238E27FC236}">
                  <a16:creationId xmlns:a16="http://schemas.microsoft.com/office/drawing/2014/main" id="{7529AF88-B152-4CBC-8701-1FF70409380C}"/>
                </a:ext>
              </a:extLst>
            </p:cNvPr>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3;p30">
              <a:extLst>
                <a:ext uri="{FF2B5EF4-FFF2-40B4-BE49-F238E27FC236}">
                  <a16:creationId xmlns:a16="http://schemas.microsoft.com/office/drawing/2014/main" id="{F17A0048-4AF3-4ECB-AE18-A6995F529E91}"/>
                </a:ext>
              </a:extLst>
            </p:cNvPr>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4;p30">
              <a:extLst>
                <a:ext uri="{FF2B5EF4-FFF2-40B4-BE49-F238E27FC236}">
                  <a16:creationId xmlns:a16="http://schemas.microsoft.com/office/drawing/2014/main" id="{63EF728D-13CB-477E-8152-D528269059B0}"/>
                </a:ext>
              </a:extLst>
            </p:cNvPr>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95;p30">
              <a:extLst>
                <a:ext uri="{FF2B5EF4-FFF2-40B4-BE49-F238E27FC236}">
                  <a16:creationId xmlns:a16="http://schemas.microsoft.com/office/drawing/2014/main" id="{429ECF5B-B7DD-4ECB-8CB6-38C5361B6B03}"/>
                </a:ext>
              </a:extLst>
            </p:cNvPr>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6;p30">
              <a:extLst>
                <a:ext uri="{FF2B5EF4-FFF2-40B4-BE49-F238E27FC236}">
                  <a16:creationId xmlns:a16="http://schemas.microsoft.com/office/drawing/2014/main" id="{E51A800B-97EC-4888-B0CF-C6F6D863A4E2}"/>
                </a:ext>
              </a:extLst>
            </p:cNvPr>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7;p30">
              <a:extLst>
                <a:ext uri="{FF2B5EF4-FFF2-40B4-BE49-F238E27FC236}">
                  <a16:creationId xmlns:a16="http://schemas.microsoft.com/office/drawing/2014/main" id="{4723CF2B-DAEC-47BD-BAA1-4E1A6EECC6E3}"/>
                </a:ext>
              </a:extLst>
            </p:cNvPr>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98;p30">
              <a:extLst>
                <a:ext uri="{FF2B5EF4-FFF2-40B4-BE49-F238E27FC236}">
                  <a16:creationId xmlns:a16="http://schemas.microsoft.com/office/drawing/2014/main" id="{6CD630BF-999D-4664-8769-2007EB740371}"/>
                </a:ext>
              </a:extLst>
            </p:cNvPr>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9;p30">
              <a:extLst>
                <a:ext uri="{FF2B5EF4-FFF2-40B4-BE49-F238E27FC236}">
                  <a16:creationId xmlns:a16="http://schemas.microsoft.com/office/drawing/2014/main" id="{58E2A95D-6FFC-40F5-973D-960D567035CC}"/>
                </a:ext>
              </a:extLst>
            </p:cNvPr>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0;p30">
              <a:extLst>
                <a:ext uri="{FF2B5EF4-FFF2-40B4-BE49-F238E27FC236}">
                  <a16:creationId xmlns:a16="http://schemas.microsoft.com/office/drawing/2014/main" id="{65438252-4227-490C-9953-4AF9AA6EB3BC}"/>
                </a:ext>
              </a:extLst>
            </p:cNvPr>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1;p30">
              <a:extLst>
                <a:ext uri="{FF2B5EF4-FFF2-40B4-BE49-F238E27FC236}">
                  <a16:creationId xmlns:a16="http://schemas.microsoft.com/office/drawing/2014/main" id="{5E8E0892-86D8-43DC-9873-6BB2C2E75F07}"/>
                </a:ext>
              </a:extLst>
            </p:cNvPr>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2;p30">
              <a:extLst>
                <a:ext uri="{FF2B5EF4-FFF2-40B4-BE49-F238E27FC236}">
                  <a16:creationId xmlns:a16="http://schemas.microsoft.com/office/drawing/2014/main" id="{A6B77475-44C0-4266-B1BD-9F6C80AE0BB4}"/>
                </a:ext>
              </a:extLst>
            </p:cNvPr>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3;p30">
              <a:extLst>
                <a:ext uri="{FF2B5EF4-FFF2-40B4-BE49-F238E27FC236}">
                  <a16:creationId xmlns:a16="http://schemas.microsoft.com/office/drawing/2014/main" id="{9236A8B1-98F8-4CF4-BA67-911A88868093}"/>
                </a:ext>
              </a:extLst>
            </p:cNvPr>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4;p30">
              <a:extLst>
                <a:ext uri="{FF2B5EF4-FFF2-40B4-BE49-F238E27FC236}">
                  <a16:creationId xmlns:a16="http://schemas.microsoft.com/office/drawing/2014/main" id="{D9A0B3C6-CE77-470A-8258-5B308558461A}"/>
                </a:ext>
              </a:extLst>
            </p:cNvPr>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5;p30">
              <a:extLst>
                <a:ext uri="{FF2B5EF4-FFF2-40B4-BE49-F238E27FC236}">
                  <a16:creationId xmlns:a16="http://schemas.microsoft.com/office/drawing/2014/main" id="{4FFAEBDB-1CCF-469B-9091-3210A0E31F4C}"/>
                </a:ext>
              </a:extLst>
            </p:cNvPr>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6;p30">
              <a:extLst>
                <a:ext uri="{FF2B5EF4-FFF2-40B4-BE49-F238E27FC236}">
                  <a16:creationId xmlns:a16="http://schemas.microsoft.com/office/drawing/2014/main" id="{94B5CCFB-1A1C-474F-B675-881FDC781F21}"/>
                </a:ext>
              </a:extLst>
            </p:cNvPr>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p30">
              <a:extLst>
                <a:ext uri="{FF2B5EF4-FFF2-40B4-BE49-F238E27FC236}">
                  <a16:creationId xmlns:a16="http://schemas.microsoft.com/office/drawing/2014/main" id="{AC027D41-5648-42D6-97F8-47F94E5664DD}"/>
                </a:ext>
              </a:extLst>
            </p:cNvPr>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84;p30">
            <a:extLst>
              <a:ext uri="{FF2B5EF4-FFF2-40B4-BE49-F238E27FC236}">
                <a16:creationId xmlns:a16="http://schemas.microsoft.com/office/drawing/2014/main" id="{7E0A7D37-750B-4E6F-83C0-C7C2799A425F}"/>
              </a:ext>
            </a:extLst>
          </p:cNvPr>
          <p:cNvGrpSpPr/>
          <p:nvPr/>
        </p:nvGrpSpPr>
        <p:grpSpPr>
          <a:xfrm rot="12699978" flipH="1">
            <a:off x="-505408" y="-1591318"/>
            <a:ext cx="2554808" cy="3477212"/>
            <a:chOff x="1882000" y="238175"/>
            <a:chExt cx="3843550" cy="5231250"/>
          </a:xfrm>
        </p:grpSpPr>
        <p:sp>
          <p:nvSpPr>
            <p:cNvPr id="51" name="Google Shape;185;p30">
              <a:extLst>
                <a:ext uri="{FF2B5EF4-FFF2-40B4-BE49-F238E27FC236}">
                  <a16:creationId xmlns:a16="http://schemas.microsoft.com/office/drawing/2014/main" id="{3FAE74E6-E6B2-42FB-A244-AA6AE88CF6C3}"/>
                </a:ext>
              </a:extLst>
            </p:cNvPr>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6;p30">
              <a:extLst>
                <a:ext uri="{FF2B5EF4-FFF2-40B4-BE49-F238E27FC236}">
                  <a16:creationId xmlns:a16="http://schemas.microsoft.com/office/drawing/2014/main" id="{88D5DB78-58A9-45D0-9032-FE71C564A298}"/>
                </a:ext>
              </a:extLst>
            </p:cNvPr>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7;p30">
              <a:extLst>
                <a:ext uri="{FF2B5EF4-FFF2-40B4-BE49-F238E27FC236}">
                  <a16:creationId xmlns:a16="http://schemas.microsoft.com/office/drawing/2014/main" id="{BB88C332-2DEB-4FBA-9E6D-DC1DCE057F19}"/>
                </a:ext>
              </a:extLst>
            </p:cNvPr>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8;p30">
              <a:extLst>
                <a:ext uri="{FF2B5EF4-FFF2-40B4-BE49-F238E27FC236}">
                  <a16:creationId xmlns:a16="http://schemas.microsoft.com/office/drawing/2014/main" id="{73E09D85-C441-4ACB-82DC-C738D6B0280B}"/>
                </a:ext>
              </a:extLst>
            </p:cNvPr>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9;p30">
              <a:extLst>
                <a:ext uri="{FF2B5EF4-FFF2-40B4-BE49-F238E27FC236}">
                  <a16:creationId xmlns:a16="http://schemas.microsoft.com/office/drawing/2014/main" id="{47BC9DED-8B26-429D-9539-A9F636B6F4D9}"/>
                </a:ext>
              </a:extLst>
            </p:cNvPr>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0;p30">
              <a:extLst>
                <a:ext uri="{FF2B5EF4-FFF2-40B4-BE49-F238E27FC236}">
                  <a16:creationId xmlns:a16="http://schemas.microsoft.com/office/drawing/2014/main" id="{34C60DE7-B81A-49B3-9E4A-983A0513D5B8}"/>
                </a:ext>
              </a:extLst>
            </p:cNvPr>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1;p30">
              <a:extLst>
                <a:ext uri="{FF2B5EF4-FFF2-40B4-BE49-F238E27FC236}">
                  <a16:creationId xmlns:a16="http://schemas.microsoft.com/office/drawing/2014/main" id="{86827A23-FA3A-40B6-80CB-015EE0176F4F}"/>
                </a:ext>
              </a:extLst>
            </p:cNvPr>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2;p30">
              <a:extLst>
                <a:ext uri="{FF2B5EF4-FFF2-40B4-BE49-F238E27FC236}">
                  <a16:creationId xmlns:a16="http://schemas.microsoft.com/office/drawing/2014/main" id="{F34886E6-55A7-4545-864A-0B5E81A8F782}"/>
                </a:ext>
              </a:extLst>
            </p:cNvPr>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3;p30">
              <a:extLst>
                <a:ext uri="{FF2B5EF4-FFF2-40B4-BE49-F238E27FC236}">
                  <a16:creationId xmlns:a16="http://schemas.microsoft.com/office/drawing/2014/main" id="{A52538ED-FE3D-44F1-A50C-1B38F6F32BC6}"/>
                </a:ext>
              </a:extLst>
            </p:cNvPr>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4;p30">
              <a:extLst>
                <a:ext uri="{FF2B5EF4-FFF2-40B4-BE49-F238E27FC236}">
                  <a16:creationId xmlns:a16="http://schemas.microsoft.com/office/drawing/2014/main" id="{25B4D3A6-4296-4BAB-A2F6-018F6CE108CB}"/>
                </a:ext>
              </a:extLst>
            </p:cNvPr>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95;p30">
              <a:extLst>
                <a:ext uri="{FF2B5EF4-FFF2-40B4-BE49-F238E27FC236}">
                  <a16:creationId xmlns:a16="http://schemas.microsoft.com/office/drawing/2014/main" id="{7762B7AB-8197-4CB1-B374-BEB42EEDDFEB}"/>
                </a:ext>
              </a:extLst>
            </p:cNvPr>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6;p30">
              <a:extLst>
                <a:ext uri="{FF2B5EF4-FFF2-40B4-BE49-F238E27FC236}">
                  <a16:creationId xmlns:a16="http://schemas.microsoft.com/office/drawing/2014/main" id="{FF971DF4-3E8B-4218-BBA9-3B2B5C9A8A54}"/>
                </a:ext>
              </a:extLst>
            </p:cNvPr>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7;p30">
              <a:extLst>
                <a:ext uri="{FF2B5EF4-FFF2-40B4-BE49-F238E27FC236}">
                  <a16:creationId xmlns:a16="http://schemas.microsoft.com/office/drawing/2014/main" id="{7EB2EC0E-63EF-4FCF-AF4C-289657B2896B}"/>
                </a:ext>
              </a:extLst>
            </p:cNvPr>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98;p30">
              <a:extLst>
                <a:ext uri="{FF2B5EF4-FFF2-40B4-BE49-F238E27FC236}">
                  <a16:creationId xmlns:a16="http://schemas.microsoft.com/office/drawing/2014/main" id="{2E3FADB1-C353-4FD4-9224-593D0483BB4E}"/>
                </a:ext>
              </a:extLst>
            </p:cNvPr>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9;p30">
              <a:extLst>
                <a:ext uri="{FF2B5EF4-FFF2-40B4-BE49-F238E27FC236}">
                  <a16:creationId xmlns:a16="http://schemas.microsoft.com/office/drawing/2014/main" id="{3384F00B-C5F6-4595-AF32-C437BD8615D0}"/>
                </a:ext>
              </a:extLst>
            </p:cNvPr>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0;p30">
              <a:extLst>
                <a:ext uri="{FF2B5EF4-FFF2-40B4-BE49-F238E27FC236}">
                  <a16:creationId xmlns:a16="http://schemas.microsoft.com/office/drawing/2014/main" id="{0D2B36FD-7DF6-432E-93D6-5F3715E84DA9}"/>
                </a:ext>
              </a:extLst>
            </p:cNvPr>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1;p30">
              <a:extLst>
                <a:ext uri="{FF2B5EF4-FFF2-40B4-BE49-F238E27FC236}">
                  <a16:creationId xmlns:a16="http://schemas.microsoft.com/office/drawing/2014/main" id="{BF97586A-DF82-4D95-A302-28B06F8A4C5F}"/>
                </a:ext>
              </a:extLst>
            </p:cNvPr>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2;p30">
              <a:extLst>
                <a:ext uri="{FF2B5EF4-FFF2-40B4-BE49-F238E27FC236}">
                  <a16:creationId xmlns:a16="http://schemas.microsoft.com/office/drawing/2014/main" id="{7E56E2B1-2CC8-41D6-8C80-392C0DD7E558}"/>
                </a:ext>
              </a:extLst>
            </p:cNvPr>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3;p30">
              <a:extLst>
                <a:ext uri="{FF2B5EF4-FFF2-40B4-BE49-F238E27FC236}">
                  <a16:creationId xmlns:a16="http://schemas.microsoft.com/office/drawing/2014/main" id="{DC40D690-4FFF-4384-BB83-15DF3EAB6D80}"/>
                </a:ext>
              </a:extLst>
            </p:cNvPr>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p30">
              <a:extLst>
                <a:ext uri="{FF2B5EF4-FFF2-40B4-BE49-F238E27FC236}">
                  <a16:creationId xmlns:a16="http://schemas.microsoft.com/office/drawing/2014/main" id="{652DFD5A-3C73-4F4E-9376-EAC82A1FCCED}"/>
                </a:ext>
              </a:extLst>
            </p:cNvPr>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5;p30">
              <a:extLst>
                <a:ext uri="{FF2B5EF4-FFF2-40B4-BE49-F238E27FC236}">
                  <a16:creationId xmlns:a16="http://schemas.microsoft.com/office/drawing/2014/main" id="{A385A8C6-B2AC-4E45-9E56-8422FD0A1E15}"/>
                </a:ext>
              </a:extLst>
            </p:cNvPr>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6;p30">
              <a:extLst>
                <a:ext uri="{FF2B5EF4-FFF2-40B4-BE49-F238E27FC236}">
                  <a16:creationId xmlns:a16="http://schemas.microsoft.com/office/drawing/2014/main" id="{61C34E8F-6FF3-43D0-B2F9-8F079C2B9764}"/>
                </a:ext>
              </a:extLst>
            </p:cNvPr>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7;p30">
              <a:extLst>
                <a:ext uri="{FF2B5EF4-FFF2-40B4-BE49-F238E27FC236}">
                  <a16:creationId xmlns:a16="http://schemas.microsoft.com/office/drawing/2014/main" id="{7785B6E9-23C0-4FDC-BDC9-3A40238F5384}"/>
                </a:ext>
              </a:extLst>
            </p:cNvPr>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43467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Base">
  <a:themeElements>
    <a:clrScheme name="N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TM03457444[[fn=Base]]</Template>
  <TotalTime>685</TotalTime>
  <Words>2318</Words>
  <Application>Microsoft Office PowerPoint</Application>
  <PresentationFormat>Presentación en pantalla (16:9)</PresentationFormat>
  <Paragraphs>197</Paragraphs>
  <Slides>23</Slides>
  <Notes>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Marta</vt:lpstr>
      <vt:lpstr>Corbel</vt:lpstr>
      <vt:lpstr>Arial</vt:lpstr>
      <vt:lpstr>Times New Roman</vt:lpstr>
      <vt:lpstr>Titillium Web</vt:lpstr>
      <vt:lpstr>Nunito</vt:lpstr>
      <vt:lpstr>Calibri</vt:lpstr>
      <vt:lpstr>Atma</vt:lpstr>
      <vt:lpstr>Cambria Math</vt:lpstr>
      <vt:lpstr>Base</vt:lpstr>
      <vt:lpstr>DEPARTAMENTO DE CIENCIAS ADMINISTRATIVAS Y DEL COMERCIO CARRERA DE INGENIERÍA EN ADMINISTRACIÓN  TURÍSTICA Y HOTELERA  EL PATRIMONIO CULTURAL COMO EJE DE DESARROLLO TURÍSTICO DE LA PARROQUIA RURAL CHUQUIRIBAMBA, PROVINCIA DE LOJA  AUTORA: BALCAZÁR PEREIRA, FERNANDA STEFANIA DIRECTORA: ING. MARTHA PATRICIA REA DÁVALOS, PHD  SANGOLQUÍ 2020</vt:lpstr>
      <vt:lpstr>INTRODUCCIÓN</vt:lpstr>
      <vt:lpstr>Presentación de PowerPoint</vt:lpstr>
      <vt:lpstr>01</vt:lpstr>
      <vt:lpstr>Presentación de PowerPoint</vt:lpstr>
      <vt:lpstr>Presentación de PowerPoint</vt:lpstr>
      <vt:lpstr>Presentación de PowerPoint</vt:lpstr>
      <vt:lpstr>Presentación de PowerPoint</vt:lpstr>
      <vt:lpstr>Presentación de PowerPoint</vt:lpstr>
      <vt:lpstr>MUESTRA</vt:lpstr>
      <vt:lpstr>Presentación de PowerPoint</vt:lpstr>
      <vt:lpstr>Presentación de PowerPoint</vt:lpstr>
      <vt:lpstr>Presentación de PowerPoint</vt:lpstr>
      <vt:lpstr>ENTREVISTA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ADMINISTRATIVAS Y DE COMERCIO CARRERA DE INGENIERÍA EN ADMINISTRACIÓN  TURÍSTICA Y HOTELERA  EL PATRIMONIO CULTURAL COMO EJE DE DESARROLLO TURÍSTICO DE LA PARROQUIA RURAL CHUQUIRIBAMBA, PROVINCIA DE LOJA  AUTORA: BALCAZÁR PEREIRA, FERNANDA STEFANIA DIRECTORA: ING. MARTHA PATRICIA REA DÁVALOS, PHD  SANGOLQUÍ 2020</dc:title>
  <cp:lastModifiedBy>Evelin Sarahi Balcazar Pereira</cp:lastModifiedBy>
  <cp:revision>54</cp:revision>
  <dcterms:modified xsi:type="dcterms:W3CDTF">2021-01-19T16:34:11Z</dcterms:modified>
</cp:coreProperties>
</file>