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32"/>
  </p:notesMasterIdLst>
  <p:sldIdLst>
    <p:sldId id="256" r:id="rId2"/>
    <p:sldId id="258" r:id="rId3"/>
    <p:sldId id="298" r:id="rId4"/>
    <p:sldId id="259" r:id="rId5"/>
    <p:sldId id="299" r:id="rId6"/>
    <p:sldId id="261" r:id="rId7"/>
    <p:sldId id="283" r:id="rId8"/>
    <p:sldId id="284" r:id="rId9"/>
    <p:sldId id="282" r:id="rId10"/>
    <p:sldId id="260" r:id="rId11"/>
    <p:sldId id="271" r:id="rId12"/>
    <p:sldId id="300" r:id="rId13"/>
    <p:sldId id="295" r:id="rId14"/>
    <p:sldId id="301" r:id="rId15"/>
    <p:sldId id="296" r:id="rId16"/>
    <p:sldId id="294" r:id="rId17"/>
    <p:sldId id="303" r:id="rId18"/>
    <p:sldId id="297" r:id="rId19"/>
    <p:sldId id="287" r:id="rId20"/>
    <p:sldId id="304" r:id="rId21"/>
    <p:sldId id="278" r:id="rId22"/>
    <p:sldId id="285" r:id="rId23"/>
    <p:sldId id="306" r:id="rId24"/>
    <p:sldId id="307" r:id="rId25"/>
    <p:sldId id="286" r:id="rId26"/>
    <p:sldId id="279" r:id="rId27"/>
    <p:sldId id="280" r:id="rId28"/>
    <p:sldId id="308" r:id="rId29"/>
    <p:sldId id="281" r:id="rId30"/>
    <p:sldId id="29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12" autoAdjust="0"/>
    <p:restoredTop sz="94671"/>
  </p:normalViewPr>
  <p:slideViewPr>
    <p:cSldViewPr snapToGrid="0" snapToObjects="1">
      <p:cViewPr varScale="1">
        <p:scale>
          <a:sx n="68" d="100"/>
          <a:sy n="68" d="100"/>
        </p:scale>
        <p:origin x="4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annita\Documents\Tesis\metricas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annita\Desktop\metrica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annita\Desktop\metrica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annita\Desktop\metrica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annita\Desktop\metrica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annita\Desktop\metrica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8.8569373919946584E-2"/>
          <c:y val="0.12675857884329775"/>
          <c:w val="0.87685076384283622"/>
          <c:h val="0.814905212311968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Hoja1!$C$2</c:f>
              <c:strCache>
                <c:ptCount val="1"/>
                <c:pt idx="0">
                  <c:v>Entrenamiento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Hoja1!$B$3:$B$4</c:f>
              <c:strCache>
                <c:ptCount val="2"/>
                <c:pt idx="0">
                  <c:v>Corres con phishing</c:v>
                </c:pt>
                <c:pt idx="1">
                  <c:v>Correos sin phising</c:v>
                </c:pt>
              </c:strCache>
            </c:strRef>
          </c:cat>
          <c:val>
            <c:numRef>
              <c:f>Hoja1!$C$3:$C$4</c:f>
              <c:numCache>
                <c:formatCode>General</c:formatCode>
                <c:ptCount val="2"/>
                <c:pt idx="0">
                  <c:v>1505</c:v>
                </c:pt>
                <c:pt idx="1">
                  <c:v>1870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85-4EDE-BC7C-FB2164B340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755365864"/>
        <c:axId val="755370176"/>
      </c:barChart>
      <c:catAx>
        <c:axId val="755365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55370176"/>
        <c:crosses val="autoZero"/>
        <c:auto val="1"/>
        <c:lblAlgn val="ctr"/>
        <c:lblOffset val="100"/>
        <c:noMultiLvlLbl val="0"/>
      </c:catAx>
      <c:valAx>
        <c:axId val="75537017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Número de correos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crossAx val="755365864"/>
        <c:crosses val="autoZero"/>
        <c:crossBetween val="between"/>
      </c:valAx>
      <c:spPr>
        <a:noFill/>
        <a:ln>
          <a:solidFill>
            <a:srgbClr val="0070C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Distribución de datos</a:t>
            </a:r>
          </a:p>
        </c:rich>
      </c:tx>
      <c:layout>
        <c:manualLayout>
          <c:xMode val="edge"/>
          <c:yMode val="edge"/>
          <c:x val="0.39301377952755906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Hoja1!$B$3</c:f>
              <c:strCache>
                <c:ptCount val="1"/>
                <c:pt idx="0">
                  <c:v>Correos con phishing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Hoja1!$C$2:$D$2</c:f>
              <c:strCache>
                <c:ptCount val="2"/>
                <c:pt idx="0">
                  <c:v>Entrenamiento</c:v>
                </c:pt>
                <c:pt idx="1">
                  <c:v>Predicción</c:v>
                </c:pt>
              </c:strCache>
            </c:strRef>
          </c:cat>
          <c:val>
            <c:numRef>
              <c:f>Hoja1!$C$3:$D$3</c:f>
              <c:numCache>
                <c:formatCode>General</c:formatCode>
                <c:ptCount val="2"/>
                <c:pt idx="0">
                  <c:v>1505</c:v>
                </c:pt>
                <c:pt idx="1">
                  <c:v>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3D-47E6-ADF8-924D2182FE4B}"/>
            </c:ext>
          </c:extLst>
        </c:ser>
        <c:ser>
          <c:idx val="1"/>
          <c:order val="1"/>
          <c:tx>
            <c:strRef>
              <c:f>Hoja1!$B$4</c:f>
              <c:strCache>
                <c:ptCount val="1"/>
                <c:pt idx="0">
                  <c:v>Correos sin phising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Hoja1!$C$2:$D$2</c:f>
              <c:strCache>
                <c:ptCount val="2"/>
                <c:pt idx="0">
                  <c:v>Entrenamiento</c:v>
                </c:pt>
                <c:pt idx="1">
                  <c:v>Predicción</c:v>
                </c:pt>
              </c:strCache>
            </c:strRef>
          </c:cat>
          <c:val>
            <c:numRef>
              <c:f>Hoja1!$C$4:$D$4</c:f>
              <c:numCache>
                <c:formatCode>General</c:formatCode>
                <c:ptCount val="2"/>
                <c:pt idx="0">
                  <c:v>1870</c:v>
                </c:pt>
                <c:pt idx="1">
                  <c:v>630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3D-47E6-ADF8-924D2182FE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55363904"/>
        <c:axId val="755375272"/>
      </c:barChart>
      <c:catAx>
        <c:axId val="75536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55375272"/>
        <c:crosses val="autoZero"/>
        <c:auto val="1"/>
        <c:lblAlgn val="ctr"/>
        <c:lblOffset val="100"/>
        <c:noMultiLvlLbl val="0"/>
      </c:catAx>
      <c:valAx>
        <c:axId val="755375272"/>
        <c:scaling>
          <c:orientation val="minMax"/>
          <c:max val="4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Número</a:t>
                </a:r>
                <a:r>
                  <a:rPr lang="es-EC" baseline="0"/>
                  <a:t> de correos</a:t>
                </a:r>
                <a:endParaRPr lang="es-EC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55363904"/>
        <c:crosses val="autoZero"/>
        <c:crossBetween val="between"/>
      </c:valAx>
      <c:spPr>
        <a:noFill/>
        <a:ln>
          <a:solidFill>
            <a:srgbClr val="0070C0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Hoja1!$F$14:$F$17</c:f>
              <c:strCache>
                <c:ptCount val="4"/>
                <c:pt idx="0">
                  <c:v>verdadero positivo</c:v>
                </c:pt>
                <c:pt idx="1">
                  <c:v>verdadero negativo</c:v>
                </c:pt>
                <c:pt idx="2">
                  <c:v>falso positivo</c:v>
                </c:pt>
                <c:pt idx="3">
                  <c:v>falso negativo</c:v>
                </c:pt>
              </c:strCache>
            </c:strRef>
          </c:cat>
          <c:val>
            <c:numRef>
              <c:f>Hoja1!$G$14:$G$17</c:f>
              <c:numCache>
                <c:formatCode>General</c:formatCode>
                <c:ptCount val="4"/>
                <c:pt idx="0">
                  <c:v>484</c:v>
                </c:pt>
                <c:pt idx="1">
                  <c:v>614</c:v>
                </c:pt>
                <c:pt idx="2">
                  <c:v>16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EB-4C55-A99C-1A32C993B9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55373704"/>
        <c:axId val="755367824"/>
      </c:barChart>
      <c:catAx>
        <c:axId val="755373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55367824"/>
        <c:crosses val="autoZero"/>
        <c:auto val="1"/>
        <c:lblAlgn val="ctr"/>
        <c:lblOffset val="100"/>
        <c:noMultiLvlLbl val="0"/>
      </c:catAx>
      <c:valAx>
        <c:axId val="755367824"/>
        <c:scaling>
          <c:orientation val="minMax"/>
          <c:max val="11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Número</a:t>
                </a:r>
                <a:r>
                  <a:rPr lang="es-EC" baseline="0"/>
                  <a:t> de correos</a:t>
                </a:r>
                <a:endParaRPr lang="es-EC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55373704"/>
        <c:crosses val="autoZero"/>
        <c:crossBetween val="between"/>
      </c:valAx>
      <c:spPr>
        <a:noFill/>
        <a:ln>
          <a:solidFill>
            <a:srgbClr val="0070C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Hoja1!$L$3:$L$6</c:f>
              <c:strCache>
                <c:ptCount val="4"/>
                <c:pt idx="0">
                  <c:v>Accuracy</c:v>
                </c:pt>
                <c:pt idx="1">
                  <c:v>Presicion</c:v>
                </c:pt>
                <c:pt idx="2">
                  <c:v>Recall</c:v>
                </c:pt>
                <c:pt idx="3">
                  <c:v>F1</c:v>
                </c:pt>
              </c:strCache>
            </c:strRef>
          </c:cat>
          <c:val>
            <c:numRef>
              <c:f>Hoja1!$M$3:$M$6</c:f>
              <c:numCache>
                <c:formatCode>General</c:formatCode>
                <c:ptCount val="4"/>
                <c:pt idx="0">
                  <c:v>0.97599999999999998</c:v>
                </c:pt>
                <c:pt idx="1">
                  <c:v>0.96799999999999997</c:v>
                </c:pt>
                <c:pt idx="2">
                  <c:v>0.97777777777777775</c:v>
                </c:pt>
                <c:pt idx="3">
                  <c:v>0.97286432160804015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13-46FC-94EE-BA7E704785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55374488"/>
        <c:axId val="755365080"/>
      </c:barChart>
      <c:catAx>
        <c:axId val="755374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55365080"/>
        <c:crosses val="autoZero"/>
        <c:auto val="1"/>
        <c:lblAlgn val="ctr"/>
        <c:lblOffset val="100"/>
        <c:noMultiLvlLbl val="0"/>
      </c:catAx>
      <c:valAx>
        <c:axId val="755365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Porcentaje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55374488"/>
        <c:crosses val="autoZero"/>
        <c:crossBetween val="between"/>
      </c:valAx>
      <c:spPr>
        <a:noFill/>
        <a:ln>
          <a:solidFill>
            <a:srgbClr val="0070C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39584601203525E-2"/>
          <c:y val="5.0382883466638599E-2"/>
          <c:w val="0.88859231049207077"/>
          <c:h val="0.85108274271193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Hoja2!$C$4</c:f>
              <c:strCache>
                <c:ptCount val="1"/>
                <c:pt idx="0">
                  <c:v>Phishing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Hoja2!$D$3:$E$3</c:f>
              <c:strCache>
                <c:ptCount val="2"/>
                <c:pt idx="0">
                  <c:v>Real</c:v>
                </c:pt>
                <c:pt idx="1">
                  <c:v>Predicción</c:v>
                </c:pt>
              </c:strCache>
            </c:strRef>
          </c:cat>
          <c:val>
            <c:numRef>
              <c:f>Hoja2!$D$4:$E$4</c:f>
              <c:numCache>
                <c:formatCode>General</c:formatCode>
                <c:ptCount val="2"/>
                <c:pt idx="0">
                  <c:v>55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45-4211-88BD-B026291240E8}"/>
            </c:ext>
          </c:extLst>
        </c:ser>
        <c:ser>
          <c:idx val="1"/>
          <c:order val="1"/>
          <c:tx>
            <c:strRef>
              <c:f>Hoja2!$C$5</c:f>
              <c:strCache>
                <c:ptCount val="1"/>
                <c:pt idx="0">
                  <c:v>No phishing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Hoja2!$D$3:$E$3</c:f>
              <c:strCache>
                <c:ptCount val="2"/>
                <c:pt idx="0">
                  <c:v>Real</c:v>
                </c:pt>
                <c:pt idx="1">
                  <c:v>Predicción</c:v>
                </c:pt>
              </c:strCache>
            </c:strRef>
          </c:cat>
          <c:val>
            <c:numRef>
              <c:f>Hoja2!$D$5:$E$5</c:f>
              <c:numCache>
                <c:formatCode>General</c:formatCode>
                <c:ptCount val="2"/>
                <c:pt idx="0">
                  <c:v>46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45-4211-88BD-B026291240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755366256"/>
        <c:axId val="755367432"/>
      </c:barChart>
      <c:catAx>
        <c:axId val="755366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55367432"/>
        <c:crosses val="autoZero"/>
        <c:auto val="1"/>
        <c:lblAlgn val="ctr"/>
        <c:lblOffset val="100"/>
        <c:noMultiLvlLbl val="0"/>
      </c:catAx>
      <c:valAx>
        <c:axId val="755367432"/>
        <c:scaling>
          <c:orientation val="minMax"/>
          <c:max val="101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Número de correos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crossAx val="755366256"/>
        <c:crosses val="autoZero"/>
        <c:crossBetween val="between"/>
      </c:valAx>
      <c:spPr>
        <a:noFill/>
        <a:ln>
          <a:solidFill>
            <a:srgbClr val="0070C0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Hoja3!$B$5</c:f>
              <c:strCache>
                <c:ptCount val="1"/>
                <c:pt idx="0">
                  <c:v>Modelo Arboles de decisión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Hoja3!$C$4:$I$4</c:f>
              <c:strCache>
                <c:ptCount val="7"/>
                <c:pt idx="0">
                  <c:v>Accuracy score</c:v>
                </c:pt>
                <c:pt idx="2">
                  <c:v>Precision score</c:v>
                </c:pt>
                <c:pt idx="4">
                  <c:v>Recall score</c:v>
                </c:pt>
                <c:pt idx="6">
                  <c:v>F1 score</c:v>
                </c:pt>
              </c:strCache>
            </c:strRef>
          </c:cat>
          <c:val>
            <c:numRef>
              <c:f>Hoja3!$C$5:$I$5</c:f>
              <c:numCache>
                <c:formatCode>0.00%</c:formatCode>
                <c:ptCount val="7"/>
                <c:pt idx="0">
                  <c:v>0.97150000000000003</c:v>
                </c:pt>
                <c:pt idx="1">
                  <c:v>0.9657</c:v>
                </c:pt>
                <c:pt idx="3">
                  <c:v>0.96960000000000002</c:v>
                </c:pt>
                <c:pt idx="5">
                  <c:v>0.9677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5C-41BA-AEAE-F8E6238333D9}"/>
            </c:ext>
          </c:extLst>
        </c:ser>
        <c:ser>
          <c:idx val="1"/>
          <c:order val="1"/>
          <c:tx>
            <c:strRef>
              <c:f>Hoja3!$B$6</c:f>
              <c:strCache>
                <c:ptCount val="1"/>
                <c:pt idx="0">
                  <c:v>Modelo Naive Bayes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Hoja3!$C$4:$I$4</c:f>
              <c:strCache>
                <c:ptCount val="7"/>
                <c:pt idx="0">
                  <c:v>Accuracy score</c:v>
                </c:pt>
                <c:pt idx="2">
                  <c:v>Precision score</c:v>
                </c:pt>
                <c:pt idx="4">
                  <c:v>Recall score</c:v>
                </c:pt>
                <c:pt idx="6">
                  <c:v>F1 score</c:v>
                </c:pt>
              </c:strCache>
            </c:strRef>
          </c:cat>
          <c:val>
            <c:numRef>
              <c:f>Hoja3!$C$6:$I$6</c:f>
              <c:numCache>
                <c:formatCode>0.00%</c:formatCode>
                <c:ptCount val="7"/>
                <c:pt idx="0">
                  <c:v>0.91910000000000003</c:v>
                </c:pt>
                <c:pt idx="1">
                  <c:v>0.90400000000000003</c:v>
                </c:pt>
                <c:pt idx="3">
                  <c:v>0.91310000000000002</c:v>
                </c:pt>
                <c:pt idx="5">
                  <c:v>0.90849999999999997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5C-41BA-AEAE-F8E6238333D9}"/>
            </c:ext>
          </c:extLst>
        </c:ser>
        <c:ser>
          <c:idx val="2"/>
          <c:order val="2"/>
          <c:tx>
            <c:strRef>
              <c:f>Hoja3!$B$7</c:f>
              <c:strCache>
                <c:ptCount val="1"/>
                <c:pt idx="0">
                  <c:v>Modelo Random Forest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Hoja3!$C$4:$I$4</c:f>
              <c:strCache>
                <c:ptCount val="7"/>
                <c:pt idx="0">
                  <c:v>Accuracy score</c:v>
                </c:pt>
                <c:pt idx="2">
                  <c:v>Precision score</c:v>
                </c:pt>
                <c:pt idx="4">
                  <c:v>Recall score</c:v>
                </c:pt>
                <c:pt idx="6">
                  <c:v>F1 score</c:v>
                </c:pt>
              </c:strCache>
            </c:strRef>
          </c:cat>
          <c:val>
            <c:numRef>
              <c:f>Hoja3!$C$7:$I$7</c:f>
              <c:numCache>
                <c:formatCode>0.00%</c:formatCode>
                <c:ptCount val="7"/>
                <c:pt idx="0">
                  <c:v>0.97599999999999998</c:v>
                </c:pt>
                <c:pt idx="1">
                  <c:v>0.96699999999999997</c:v>
                </c:pt>
                <c:pt idx="3">
                  <c:v>0.97770000000000001</c:v>
                </c:pt>
                <c:pt idx="5">
                  <c:v>0.9728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5C-41BA-AEAE-F8E6238333D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55369000"/>
        <c:axId val="755365472"/>
      </c:barChart>
      <c:catAx>
        <c:axId val="7553690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 Métricas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55365472"/>
        <c:crosses val="autoZero"/>
        <c:auto val="1"/>
        <c:lblAlgn val="ctr"/>
        <c:lblOffset val="100"/>
        <c:noMultiLvlLbl val="0"/>
      </c:catAx>
      <c:valAx>
        <c:axId val="755365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Resultados</a:t>
                </a:r>
                <a:r>
                  <a:rPr lang="es-EC" baseline="0"/>
                  <a:t> de la métricas</a:t>
                </a:r>
                <a:endParaRPr lang="es-EC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55369000"/>
        <c:crosses val="autoZero"/>
        <c:crossBetween val="between"/>
      </c:valAx>
      <c:spPr>
        <a:noFill/>
        <a:ln>
          <a:solidFill>
            <a:srgbClr val="0070C0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788-45C6-B56B-7E4526EABBB9}"/>
              </c:ext>
            </c:extLst>
          </c:dPt>
          <c:dPt>
            <c:idx val="1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788-45C6-B56B-7E4526EABB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Hoja3!$D$33:$F$33</c:f>
              <c:strCache>
                <c:ptCount val="3"/>
                <c:pt idx="0">
                  <c:v>Modelo Arboles de decisión</c:v>
                </c:pt>
                <c:pt idx="1">
                  <c:v>Modelo Naive Bayes</c:v>
                </c:pt>
                <c:pt idx="2">
                  <c:v>Modelo Random Forest</c:v>
                </c:pt>
              </c:strCache>
            </c:strRef>
          </c:cat>
          <c:val>
            <c:numRef>
              <c:f>Hoja3!$D$34:$F$34</c:f>
              <c:numCache>
                <c:formatCode>General</c:formatCode>
                <c:ptCount val="3"/>
                <c:pt idx="0">
                  <c:v>0.9677</c:v>
                </c:pt>
                <c:pt idx="1">
                  <c:v>0.90849999999999997</c:v>
                </c:pt>
                <c:pt idx="2">
                  <c:v>0.9728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88-45C6-B56B-7E4526EABBB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55368608"/>
        <c:axId val="755376056"/>
      </c:barChart>
      <c:catAx>
        <c:axId val="7553686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Modelos de detección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55376056"/>
        <c:crosses val="autoZero"/>
        <c:auto val="1"/>
        <c:lblAlgn val="ctr"/>
        <c:lblOffset val="100"/>
        <c:noMultiLvlLbl val="0"/>
      </c:catAx>
      <c:valAx>
        <c:axId val="755376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Porcentaje de detección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55368608"/>
        <c:crosses val="autoZero"/>
        <c:crossBetween val="between"/>
      </c:valAx>
      <c:spPr>
        <a:noFill/>
        <a:ln>
          <a:solidFill>
            <a:srgbClr val="0070C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83403-33BC-6343-BF25-D2D9CE3A22C6}" type="datetimeFigureOut">
              <a:rPr lang="es-EC" smtClean="0"/>
              <a:t>19/1/2021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1B040-E12C-D846-AF2C-5072C0A8B37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53274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1B040-E12C-D846-AF2C-5072C0A8B370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0880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2EDB8D0-98ED-4B86-9D5F-E61ADC70144D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9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6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2EDB8D0-98ED-4B86-9D5F-E61ADC70144D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29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2EDB8D0-98ED-4B86-9D5F-E61ADC70144D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4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2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1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9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92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2EDB8D0-98ED-4B86-9D5F-E61ADC70144D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6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0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2EDB8D0-98ED-4B86-9D5F-E61ADC70144D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335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hyperlink" Target="proyecto%201.mp4" TargetMode="Externa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espe">
            <a:extLst>
              <a:ext uri="{FF2B5EF4-FFF2-40B4-BE49-F238E27FC236}">
                <a16:creationId xmlns:a16="http://schemas.microsoft.com/office/drawing/2014/main" id="{50577147-4F9F-4848-A7C7-44AB35F6A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47"/>
          <a:stretch>
            <a:fillRect/>
          </a:stretch>
        </p:blipFill>
        <p:spPr bwMode="auto">
          <a:xfrm>
            <a:off x="2661312" y="642938"/>
            <a:ext cx="6434257" cy="172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2ECF34E8-BD65-454B-924B-FA9DE59CDCDF}"/>
              </a:ext>
            </a:extLst>
          </p:cNvPr>
          <p:cNvSpPr/>
          <p:nvPr/>
        </p:nvSpPr>
        <p:spPr>
          <a:xfrm>
            <a:off x="459581" y="3887530"/>
            <a:ext cx="11272837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TRABAJO DE TITULACIÓN, PREVIO A LA OBTENCIÓN DEL TÍTULO DE INGENIERO DE SISTEMAS E INFORMÁTICA</a:t>
            </a:r>
            <a:endParaRPr lang="es-EC" sz="16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1DE05E7-5E72-CD42-A1EC-43D1EB606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81" y="4402296"/>
            <a:ext cx="10993437" cy="86577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EC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TEMA: “DETECCIÓN Y MITIGACIÓN DE ATAQUES DE INGENIERÍA SOCIAL TIPO PHISHING UTILIZANDO MINERÍA DE DATOS”</a:t>
            </a:r>
            <a:endParaRPr lang="es-EC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AEE512C3-F39B-2A41-B3A8-8030B956E1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488" y="5507038"/>
            <a:ext cx="5497512" cy="877887"/>
          </a:xfrm>
        </p:spPr>
        <p:txBody>
          <a:bodyPr rtlCol="0"/>
          <a:lstStyle/>
          <a:p>
            <a:pPr eaLnBrk="1" fontAlgn="auto" hangingPunct="1">
              <a:spcAft>
                <a:spcPts val="800"/>
              </a:spcAft>
              <a:buFont typeface="Wingdings 2" panose="05020102010507070707" pitchFamily="18" charset="2"/>
              <a:buNone/>
              <a:defRPr/>
            </a:pPr>
            <a:r>
              <a:rPr lang="es-419" b="1" dirty="0">
                <a:solidFill>
                  <a:srgbClr val="FF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AUTOR</a:t>
            </a:r>
            <a:r>
              <a:rPr lang="es-419" dirty="0">
                <a:solidFill>
                  <a:srgbClr val="FF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</a:t>
            </a:r>
            <a:r>
              <a:rPr lang="es-419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Rosero </a:t>
            </a:r>
            <a:r>
              <a:rPr lang="es-419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gomezcoello</a:t>
            </a:r>
            <a:r>
              <a:rPr lang="es-419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Johanna </a:t>
            </a:r>
            <a:r>
              <a:rPr lang="es-419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mishell</a:t>
            </a:r>
            <a:endParaRPr lang="en-US" sz="14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800"/>
              </a:spcAft>
              <a:buFont typeface="Wingdings 2" panose="05020102010507070707" pitchFamily="18" charset="2"/>
              <a:buNone/>
              <a:defRPr/>
            </a:pPr>
            <a:r>
              <a:rPr lang="es-419" b="1" dirty="0">
                <a:solidFill>
                  <a:srgbClr val="FF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DIRECTOR</a:t>
            </a:r>
            <a:r>
              <a:rPr lang="es-419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 FUERTES DÍAZ WALTER MARCELO, PH.D.</a:t>
            </a:r>
            <a:endParaRPr lang="es-EC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EFBE649A-6387-FC42-A7F1-188C2B1F69E4}"/>
              </a:ext>
            </a:extLst>
          </p:cNvPr>
          <p:cNvSpPr txBox="1">
            <a:spLocks/>
          </p:cNvSpPr>
          <p:nvPr/>
        </p:nvSpPr>
        <p:spPr>
          <a:xfrm>
            <a:off x="7331868" y="5708718"/>
            <a:ext cx="4260850" cy="6016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s-EC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diciembre - 2020</a:t>
            </a:r>
            <a:endParaRPr lang="es-EC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269242" y="2367893"/>
            <a:ext cx="10208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DEPARTAMENTO DE CIENCIAS DE LA COMPUTACIÓN</a:t>
            </a:r>
          </a:p>
          <a:p>
            <a:pPr algn="ctr"/>
            <a:r>
              <a:rPr lang="es-EC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CARRERA DE INGENIERÍA DE SISTEMAS E INFORMÁTIC</a:t>
            </a:r>
            <a:r>
              <a:rPr lang="es-ES" b="1" dirty="0">
                <a:latin typeface="Times New Roman" panose="02020603050405020304" pitchFamily="18" charset="0"/>
                <a:ea typeface="Arial" panose="020B0604020202020204" pitchFamily="34" charset="0"/>
              </a:rPr>
              <a:t>A 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60358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D67BDDA-8F09-D649-8F99-330FDDC2DBB2}"/>
              </a:ext>
            </a:extLst>
          </p:cNvPr>
          <p:cNvSpPr txBox="1"/>
          <p:nvPr/>
        </p:nvSpPr>
        <p:spPr>
          <a:xfrm>
            <a:off x="2380179" y="5185045"/>
            <a:ext cx="46217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Diseño e implementación de un modelo de detección de phishing en correos electrónicos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7FD8FC9-A87B-8C47-9041-18BD95A36A01}"/>
              </a:ext>
            </a:extLst>
          </p:cNvPr>
          <p:cNvSpPr/>
          <p:nvPr/>
        </p:nvSpPr>
        <p:spPr>
          <a:xfrm>
            <a:off x="9045527" y="562708"/>
            <a:ext cx="2686929" cy="629529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Motivación y Contexto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Diseño e Implementación del modelo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Evaluación de resultados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y Recomendaciones </a:t>
            </a:r>
          </a:p>
          <a:p>
            <a:pPr algn="ctr"/>
            <a:endParaRPr lang="es-EC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EEC495-4717-6F46-B4B0-C98C33ED2E9D}"/>
              </a:ext>
            </a:extLst>
          </p:cNvPr>
          <p:cNvSpPr txBox="1"/>
          <p:nvPr/>
        </p:nvSpPr>
        <p:spPr>
          <a:xfrm>
            <a:off x="474133" y="965200"/>
            <a:ext cx="4741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Solución</a:t>
            </a:r>
          </a:p>
        </p:txBody>
      </p:sp>
      <p:pic>
        <p:nvPicPr>
          <p:cNvPr id="2050" name="Picture 2" descr="Como Google combate el phishing contra sus usuarios - Novedades Tecnología  - Tecnología - ELTIEMPO.COM">
            <a:extLst>
              <a:ext uri="{FF2B5EF4-FFF2-40B4-BE49-F238E27FC236}">
                <a16:creationId xmlns:a16="http://schemas.microsoft.com/office/drawing/2014/main" id="{637C6D92-EB3B-44CA-A0C1-9B3D750CC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757" y="1488420"/>
            <a:ext cx="4621778" cy="3081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239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C5D3371-3A36-1C4F-A96C-55886118844E}"/>
              </a:ext>
            </a:extLst>
          </p:cNvPr>
          <p:cNvSpPr txBox="1"/>
          <p:nvPr/>
        </p:nvSpPr>
        <p:spPr>
          <a:xfrm>
            <a:off x="775807" y="893414"/>
            <a:ext cx="4741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 CRISP-DM</a:t>
            </a:r>
          </a:p>
        </p:txBody>
      </p:sp>
      <p:pic>
        <p:nvPicPr>
          <p:cNvPr id="3074" name="Picture 2" descr="Metodología para proyectos de Data Science y Minería de Datos - CRISP-DM -  YouTube">
            <a:extLst>
              <a:ext uri="{FF2B5EF4-FFF2-40B4-BE49-F238E27FC236}">
                <a16:creationId xmlns:a16="http://schemas.microsoft.com/office/drawing/2014/main" id="{450B139E-6B55-49D9-BDB3-46877D8396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5" t="-446" r="23214" b="446"/>
          <a:stretch/>
        </p:blipFill>
        <p:spPr bwMode="auto">
          <a:xfrm>
            <a:off x="3675188" y="1459922"/>
            <a:ext cx="5370340" cy="450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09F56315-8D92-4F66-B123-36C648AB2E74}"/>
              </a:ext>
            </a:extLst>
          </p:cNvPr>
          <p:cNvSpPr/>
          <p:nvPr/>
        </p:nvSpPr>
        <p:spPr>
          <a:xfrm>
            <a:off x="400447" y="1733332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C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Comprensión del negocio;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C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Comprensión de datos;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C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Preparación de datos;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C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Modelado;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C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Evaluación; 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C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Desarrollo.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A63FD7B-8187-44A2-A78B-4861CF2D29A5}"/>
              </a:ext>
            </a:extLst>
          </p:cNvPr>
          <p:cNvSpPr/>
          <p:nvPr/>
        </p:nvSpPr>
        <p:spPr>
          <a:xfrm>
            <a:off x="9045527" y="562708"/>
            <a:ext cx="2686929" cy="629529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Motivación y Contexto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Diseño e Implementación del modelo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Evaluación de resultados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y Recomendaciones </a:t>
            </a:r>
          </a:p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16383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26B4B78-7E92-D24D-854F-2DED294C268F}"/>
              </a:ext>
            </a:extLst>
          </p:cNvPr>
          <p:cNvSpPr txBox="1"/>
          <p:nvPr/>
        </p:nvSpPr>
        <p:spPr>
          <a:xfrm>
            <a:off x="459544" y="523834"/>
            <a:ext cx="4741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Construcción del </a:t>
            </a:r>
            <a:r>
              <a:rPr lang="es-EC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Dataset</a:t>
            </a:r>
            <a:endParaRPr lang="es-EC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04C8D0-58C3-AC49-99C3-F7035A6A5AAF}"/>
              </a:ext>
            </a:extLst>
          </p:cNvPr>
          <p:cNvSpPr txBox="1"/>
          <p:nvPr/>
        </p:nvSpPr>
        <p:spPr>
          <a:xfrm>
            <a:off x="242409" y="1558885"/>
            <a:ext cx="3392889" cy="2123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 procede con la lectura del archivo private-phishing4.mbox. Este archivo contiene 2000 correos electrónicos sin phishing.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6D78EB2-570A-4037-9365-BB56AC66EA3B}"/>
              </a:ext>
            </a:extLst>
          </p:cNvPr>
          <p:cNvSpPr/>
          <p:nvPr/>
        </p:nvSpPr>
        <p:spPr>
          <a:xfrm>
            <a:off x="9045527" y="562708"/>
            <a:ext cx="2686929" cy="629529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Motivación y Contexto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Diseño e Implementación del modelo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Evaluación de resultados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y Recomendaciones </a:t>
            </a:r>
          </a:p>
          <a:p>
            <a:pPr algn="ctr"/>
            <a:endParaRPr lang="es-EC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6C1E76-A733-43DE-819F-0BCD2DA469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08" b="8542"/>
          <a:stretch/>
        </p:blipFill>
        <p:spPr>
          <a:xfrm>
            <a:off x="4166601" y="785444"/>
            <a:ext cx="4741334" cy="571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26B4B78-7E92-D24D-854F-2DED294C268F}"/>
              </a:ext>
            </a:extLst>
          </p:cNvPr>
          <p:cNvSpPr txBox="1"/>
          <p:nvPr/>
        </p:nvSpPr>
        <p:spPr>
          <a:xfrm>
            <a:off x="459544" y="523834"/>
            <a:ext cx="4741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Construcción del </a:t>
            </a:r>
            <a:r>
              <a:rPr lang="es-EC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Dataset</a:t>
            </a:r>
            <a:endParaRPr lang="es-EC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04C8D0-58C3-AC49-99C3-F7035A6A5AAF}"/>
              </a:ext>
            </a:extLst>
          </p:cNvPr>
          <p:cNvSpPr txBox="1"/>
          <p:nvPr/>
        </p:nvSpPr>
        <p:spPr>
          <a:xfrm>
            <a:off x="242409" y="1558885"/>
            <a:ext cx="3392889" cy="1785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 procede con la lectura del archivo enron.mbox. Este archivo contiene 2000 correos electrónicos sin phishing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9176E5B-22BF-42A9-BA91-39896C3BCB63}"/>
              </a:ext>
            </a:extLst>
          </p:cNvPr>
          <p:cNvSpPr/>
          <p:nvPr/>
        </p:nvSpPr>
        <p:spPr>
          <a:xfrm>
            <a:off x="9045527" y="562708"/>
            <a:ext cx="2686929" cy="629529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Motivación y Contexto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Diseño e Implementación del modelo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Evaluación de resultados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y Recomendaciones </a:t>
            </a:r>
          </a:p>
          <a:p>
            <a:pPr algn="ctr"/>
            <a:endParaRPr lang="es-EC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ECC3E85-226A-4DB5-9AC4-C796FEBA7F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92" b="8562"/>
          <a:stretch/>
        </p:blipFill>
        <p:spPr>
          <a:xfrm>
            <a:off x="4180669" y="961221"/>
            <a:ext cx="4617633" cy="589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09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26B4B78-7E92-D24D-854F-2DED294C268F}"/>
              </a:ext>
            </a:extLst>
          </p:cNvPr>
          <p:cNvSpPr txBox="1"/>
          <p:nvPr/>
        </p:nvSpPr>
        <p:spPr>
          <a:xfrm>
            <a:off x="459544" y="523834"/>
            <a:ext cx="4741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Construcción del </a:t>
            </a:r>
            <a:r>
              <a:rPr lang="es-EC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Dataset</a:t>
            </a:r>
            <a:endParaRPr lang="es-EC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53FE71C-038C-4559-9232-2158DD5AD0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52340" y="2438455"/>
            <a:ext cx="6708187" cy="430437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D9158F6-1082-4836-9DB7-099267E1F430}"/>
              </a:ext>
            </a:extLst>
          </p:cNvPr>
          <p:cNvSpPr txBox="1"/>
          <p:nvPr/>
        </p:nvSpPr>
        <p:spPr>
          <a:xfrm>
            <a:off x="459544" y="1047054"/>
            <a:ext cx="8261375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EC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dataset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se genera, crea 25 columnas de las cuales las primeras 24 representan a las características definidas, y la columna 25 identifica que correos son Phishing y cuáles no, representadas con un “1” o “0” respectivamente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D735C7A-22A4-4D73-9328-601D9A8000C0}"/>
              </a:ext>
            </a:extLst>
          </p:cNvPr>
          <p:cNvSpPr/>
          <p:nvPr/>
        </p:nvSpPr>
        <p:spPr>
          <a:xfrm>
            <a:off x="9045527" y="562708"/>
            <a:ext cx="2686929" cy="629529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Motivación y Contexto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Diseño e Implementación del modelo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Evaluación de resultados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y Recomendaciones </a:t>
            </a:r>
          </a:p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44186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26B4B78-7E92-D24D-854F-2DED294C268F}"/>
              </a:ext>
            </a:extLst>
          </p:cNvPr>
          <p:cNvSpPr txBox="1"/>
          <p:nvPr/>
        </p:nvSpPr>
        <p:spPr>
          <a:xfrm>
            <a:off x="400447" y="477855"/>
            <a:ext cx="47413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EC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generación del modelo predictivo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4F7E9FD-E45D-466C-96C7-0A52A8208AD8}"/>
              </a:ext>
            </a:extLst>
          </p:cNvPr>
          <p:cNvSpPr txBox="1"/>
          <p:nvPr/>
        </p:nvSpPr>
        <p:spPr>
          <a:xfrm>
            <a:off x="545573" y="1782782"/>
            <a:ext cx="3957846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asigna a “x” las 24 características de Phishing y a “y” la variable objetivo, que define si la caracterización pertenece a un correo con Phishing o no Phishing.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2CD7113-2A8B-48DA-8C54-440C01BFE7B1}"/>
              </a:ext>
            </a:extLst>
          </p:cNvPr>
          <p:cNvSpPr/>
          <p:nvPr/>
        </p:nvSpPr>
        <p:spPr>
          <a:xfrm>
            <a:off x="9004008" y="562708"/>
            <a:ext cx="2686929" cy="629529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Motivación y Contexto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Diseño e Implementación del modelo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Evaluación de resultados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y Recomendaciones </a:t>
            </a:r>
          </a:p>
          <a:p>
            <a:pPr algn="ctr"/>
            <a:endParaRPr lang="es-EC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9ADDCF1-78E4-4929-9C13-4D8099CD9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402" y="703385"/>
            <a:ext cx="4425606" cy="601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46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C5D3371-3A36-1C4F-A96C-55886118844E}"/>
              </a:ext>
            </a:extLst>
          </p:cNvPr>
          <p:cNvSpPr txBox="1"/>
          <p:nvPr/>
        </p:nvSpPr>
        <p:spPr>
          <a:xfrm>
            <a:off x="459544" y="562708"/>
            <a:ext cx="4741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Diagrama de flujo del modelo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4AB3305-5950-46BF-8044-BFEF1EBEC465}"/>
              </a:ext>
            </a:extLst>
          </p:cNvPr>
          <p:cNvSpPr txBox="1"/>
          <p:nvPr/>
        </p:nvSpPr>
        <p:spPr>
          <a:xfrm>
            <a:off x="323820" y="2420401"/>
            <a:ext cx="4217698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indent="457200" algn="just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divide el porcentaje de datos para entrenamiento y pruebas, siento el 80% de datos para entrenamiento y el 20% para prueba, esto se lo realiza mediante la declaración de la variable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random_state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=1.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BCCCB34-C17C-4CC0-B975-912446BD6B0D}"/>
              </a:ext>
            </a:extLst>
          </p:cNvPr>
          <p:cNvSpPr/>
          <p:nvPr/>
        </p:nvSpPr>
        <p:spPr>
          <a:xfrm>
            <a:off x="9045527" y="562708"/>
            <a:ext cx="2686929" cy="629529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Motivación y Contexto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Diseño e Implementación del modelo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Evaluación de resultados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y Recomendaciones </a:t>
            </a:r>
          </a:p>
          <a:p>
            <a:pPr algn="ctr"/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AF16A35-5751-43EA-8E89-56D4D37D2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764" y="675249"/>
            <a:ext cx="3296157" cy="607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70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C5D3371-3A36-1C4F-A96C-55886118844E}"/>
              </a:ext>
            </a:extLst>
          </p:cNvPr>
          <p:cNvSpPr txBox="1"/>
          <p:nvPr/>
        </p:nvSpPr>
        <p:spPr>
          <a:xfrm>
            <a:off x="459544" y="562708"/>
            <a:ext cx="4741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Envío de notificación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6C7CE22-CBA1-4D21-A6C7-F814BF3092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796814" y="5492183"/>
            <a:ext cx="4996688" cy="80310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35D64F0-AA51-46B6-815C-795FD5138137}"/>
              </a:ext>
            </a:extLst>
          </p:cNvPr>
          <p:cNvSpPr txBox="1"/>
          <p:nvPr/>
        </p:nvSpPr>
        <p:spPr>
          <a:xfrm>
            <a:off x="459544" y="1166560"/>
            <a:ext cx="83945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realizó la conexión de Python con WhatsApp, mediante la librería Twilio, que es una API encargada de generar un token, Id y número telefónico que son los que permiten vincular el código con WhatsApp y enviar mensajes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384B2DC-94B3-441C-BF4D-8B10C66E6C2D}"/>
              </a:ext>
            </a:extLst>
          </p:cNvPr>
          <p:cNvSpPr/>
          <p:nvPr/>
        </p:nvSpPr>
        <p:spPr>
          <a:xfrm>
            <a:off x="9045527" y="562708"/>
            <a:ext cx="2686929" cy="629529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Motivación y Contexto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Diseño e Implementación del modelo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Evaluación de resultados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y Recomendaciones </a:t>
            </a:r>
          </a:p>
          <a:p>
            <a:pPr algn="ctr"/>
            <a:endParaRPr lang="es-EC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4" y="5382638"/>
            <a:ext cx="2075977" cy="1167737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EE47E13-B5F9-4100-8914-BFAD701BC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44" y="2170522"/>
            <a:ext cx="4604825" cy="2935576"/>
          </a:xfrm>
          <a:prstGeom prst="rect">
            <a:avLst/>
          </a:prstGeom>
        </p:spPr>
      </p:pic>
      <p:pic>
        <p:nvPicPr>
          <p:cNvPr id="1026" name="Picture 2" descr="Definición de hipervínculo - Qué es, Significado y Concepto">
            <a:hlinkClick r:id="rId5" action="ppaction://hlinkfile"/>
            <a:extLst>
              <a:ext uri="{FF2B5EF4-FFF2-40B4-BE49-F238E27FC236}">
                <a16:creationId xmlns:a16="http://schemas.microsoft.com/office/drawing/2014/main" id="{46C91970-A222-420C-9159-8AA6A1008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158" y="2903925"/>
            <a:ext cx="1234197" cy="105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hlinkClick r:id="rId5" action="ppaction://hlinkfile"/>
            <a:extLst>
              <a:ext uri="{FF2B5EF4-FFF2-40B4-BE49-F238E27FC236}">
                <a16:creationId xmlns:a16="http://schemas.microsoft.com/office/drawing/2014/main" id="{A4405B6B-8ADC-4143-A47A-EDC17C6FEE0F}"/>
              </a:ext>
            </a:extLst>
          </p:cNvPr>
          <p:cNvSpPr txBox="1"/>
          <p:nvPr/>
        </p:nvSpPr>
        <p:spPr>
          <a:xfrm>
            <a:off x="6529355" y="3137252"/>
            <a:ext cx="236337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VIDEO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37893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17CEDBB6-218E-F749-AF14-E9185EDB00EF}"/>
              </a:ext>
            </a:extLst>
          </p:cNvPr>
          <p:cNvSpPr/>
          <p:nvPr/>
        </p:nvSpPr>
        <p:spPr>
          <a:xfrm>
            <a:off x="9045527" y="562708"/>
            <a:ext cx="2686929" cy="629529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Motivación y Contexto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Diseño e Implementación del modelo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Evaluación de resultados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y Recomendaciones</a:t>
            </a:r>
            <a:endParaRPr lang="es-EC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CB69327-3E7D-4876-8C35-D160200CE3EC}"/>
              </a:ext>
            </a:extLst>
          </p:cNvPr>
          <p:cNvSpPr txBox="1"/>
          <p:nvPr/>
        </p:nvSpPr>
        <p:spPr>
          <a:xfrm>
            <a:off x="459544" y="1029817"/>
            <a:ext cx="4157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Entrenamiento del modelo</a:t>
            </a:r>
            <a:endParaRPr lang="es-EC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0B88A98-BA0D-4BE8-A52D-2591191DF9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8720768"/>
              </p:ext>
            </p:extLst>
          </p:nvPr>
        </p:nvGraphicFramePr>
        <p:xfrm>
          <a:off x="1663421" y="1524295"/>
          <a:ext cx="6610784" cy="403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7F6D275-AF30-45E4-9BB0-D11760CDEFDF}"/>
              </a:ext>
            </a:extLst>
          </p:cNvPr>
          <p:cNvSpPr txBox="1"/>
          <p:nvPr/>
        </p:nvSpPr>
        <p:spPr>
          <a:xfrm>
            <a:off x="586855" y="5747741"/>
            <a:ext cx="795498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datos para el entrenamiento representan el 80% del total de los datos obtenidos en el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dataset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El total es de 3375 correos electrónicos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C5A9161-7306-4D6F-A95F-57565F44EEE0}"/>
              </a:ext>
            </a:extLst>
          </p:cNvPr>
          <p:cNvSpPr txBox="1"/>
          <p:nvPr/>
        </p:nvSpPr>
        <p:spPr>
          <a:xfrm>
            <a:off x="459544" y="631743"/>
            <a:ext cx="60997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EVALUACIÓN DE RESULTADOS</a:t>
            </a:r>
          </a:p>
        </p:txBody>
      </p:sp>
    </p:spTree>
    <p:extLst>
      <p:ext uri="{BB962C8B-B14F-4D97-AF65-F5344CB8AC3E}">
        <p14:creationId xmlns:p14="http://schemas.microsoft.com/office/powerpoint/2010/main" val="1177319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C5D3371-3A36-1C4F-A96C-55886118844E}"/>
              </a:ext>
            </a:extLst>
          </p:cNvPr>
          <p:cNvSpPr txBox="1"/>
          <p:nvPr/>
        </p:nvSpPr>
        <p:spPr>
          <a:xfrm>
            <a:off x="474132" y="965200"/>
            <a:ext cx="5757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Distribución de datos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600501" y="5991367"/>
            <a:ext cx="816136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utilizó la teoría de Pareto para la distribución de los datos, determinando el 80% para aprendizaje y el 20% para pruebas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54842" y="504969"/>
            <a:ext cx="73970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EVALUACIÓN DE RESULTADOS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27256015-8BD7-4611-9768-73C0B04A181B}"/>
              </a:ext>
            </a:extLst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449" y="1870502"/>
            <a:ext cx="6395308" cy="36551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CF3EC36-AF13-4EDE-87BD-019E5FA1F416}"/>
              </a:ext>
            </a:extLst>
          </p:cNvPr>
          <p:cNvSpPr/>
          <p:nvPr/>
        </p:nvSpPr>
        <p:spPr>
          <a:xfrm>
            <a:off x="9045527" y="562708"/>
            <a:ext cx="2686929" cy="629529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Motivación y Contexto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Diseño e Implementación del modelo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Evaluación de resultados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y Recomendaciones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98837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1D61C43-B965-BB46-9900-A6061D95B382}"/>
              </a:ext>
            </a:extLst>
          </p:cNvPr>
          <p:cNvSpPr/>
          <p:nvPr/>
        </p:nvSpPr>
        <p:spPr>
          <a:xfrm>
            <a:off x="450166" y="661182"/>
            <a:ext cx="4135482" cy="5809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Motivación y Contexto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Diseño e Implementación del modelo de detección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Evaluación de resultados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y Recomendaciones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D42A63A-D2FC-4444-B8D1-9769EC9A1DC5}"/>
              </a:ext>
            </a:extLst>
          </p:cNvPr>
          <p:cNvSpPr/>
          <p:nvPr/>
        </p:nvSpPr>
        <p:spPr>
          <a:xfrm>
            <a:off x="6449290" y="2967335"/>
            <a:ext cx="3185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513314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C5D3371-3A36-1C4F-A96C-55886118844E}"/>
              </a:ext>
            </a:extLst>
          </p:cNvPr>
          <p:cNvSpPr txBox="1"/>
          <p:nvPr/>
        </p:nvSpPr>
        <p:spPr>
          <a:xfrm>
            <a:off x="474132" y="965200"/>
            <a:ext cx="5757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Distribución de datos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600501" y="5765310"/>
            <a:ext cx="816136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el entrenamiento la información debe ser mayor tamaño , debido a al número de características relacionadas al objetivo.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54842" y="504969"/>
            <a:ext cx="73970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EVALUACIÓN DE RESULTADOS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28B93777-7864-4C0E-A103-7EDD32C59D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0260090"/>
              </p:ext>
            </p:extLst>
          </p:nvPr>
        </p:nvGraphicFramePr>
        <p:xfrm>
          <a:off x="1612627" y="1577763"/>
          <a:ext cx="6391890" cy="3758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5B65CBA4-5C55-4066-8541-E3FFE865915B}"/>
              </a:ext>
            </a:extLst>
          </p:cNvPr>
          <p:cNvSpPr/>
          <p:nvPr/>
        </p:nvSpPr>
        <p:spPr>
          <a:xfrm>
            <a:off x="9045527" y="562708"/>
            <a:ext cx="2686929" cy="629529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Motivación y Contexto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Diseño e Implementación del modelo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Evaluación de resultados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y Recomendaciones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69710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C5D3371-3A36-1C4F-A96C-55886118844E}"/>
              </a:ext>
            </a:extLst>
          </p:cNvPr>
          <p:cNvSpPr txBox="1"/>
          <p:nvPr/>
        </p:nvSpPr>
        <p:spPr>
          <a:xfrm>
            <a:off x="474133" y="965200"/>
            <a:ext cx="606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Predicción del modelo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268275-0DA1-FE48-BBF8-A4863333758E}"/>
              </a:ext>
            </a:extLst>
          </p:cNvPr>
          <p:cNvSpPr txBox="1"/>
          <p:nvPr/>
        </p:nvSpPr>
        <p:spPr>
          <a:xfrm>
            <a:off x="354842" y="504969"/>
            <a:ext cx="73970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EVALUACIÓN DE RESULTADOS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137FE7C5-514C-4F6F-9E8F-0A8E2B4519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4217054"/>
              </p:ext>
            </p:extLst>
          </p:nvPr>
        </p:nvGraphicFramePr>
        <p:xfrm>
          <a:off x="935501" y="1584086"/>
          <a:ext cx="7265963" cy="4127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ángulo 12">
            <a:extLst>
              <a:ext uri="{FF2B5EF4-FFF2-40B4-BE49-F238E27FC236}">
                <a16:creationId xmlns:a16="http://schemas.microsoft.com/office/drawing/2014/main" id="{538E5CDF-C7F5-42B2-9B63-D62DCDAB42E9}"/>
              </a:ext>
            </a:extLst>
          </p:cNvPr>
          <p:cNvSpPr/>
          <p:nvPr/>
        </p:nvSpPr>
        <p:spPr>
          <a:xfrm>
            <a:off x="9045527" y="562708"/>
            <a:ext cx="2686929" cy="629529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Motivación y Contexto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Diseño e Implementación del modelo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Evaluación de resultados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y Recomendaciones</a:t>
            </a:r>
            <a:endParaRPr lang="es-EC" dirty="0"/>
          </a:p>
        </p:txBody>
      </p:sp>
      <p:sp>
        <p:nvSpPr>
          <p:cNvPr id="2" name="CuadroTexto 1"/>
          <p:cNvSpPr txBox="1"/>
          <p:nvPr/>
        </p:nvSpPr>
        <p:spPr>
          <a:xfrm>
            <a:off x="1015498" y="5914935"/>
            <a:ext cx="760799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V</a:t>
            </a:r>
            <a:r>
              <a:rPr lang="es-EC" dirty="0"/>
              <a:t>variables determinadas en la predicción del </a:t>
            </a:r>
            <a:r>
              <a:rPr lang="es-EC" dirty="0" err="1"/>
              <a:t>modelo,sirven</a:t>
            </a:r>
            <a:r>
              <a:rPr lang="es-EC" dirty="0"/>
              <a:t> como parámetros para el desarrollo de métricas de evaluación.</a:t>
            </a:r>
          </a:p>
        </p:txBody>
      </p:sp>
    </p:spTree>
    <p:extLst>
      <p:ext uri="{BB962C8B-B14F-4D97-AF65-F5344CB8AC3E}">
        <p14:creationId xmlns:p14="http://schemas.microsoft.com/office/powerpoint/2010/main" val="2386629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C5D3371-3A36-1C4F-A96C-55886118844E}"/>
              </a:ext>
            </a:extLst>
          </p:cNvPr>
          <p:cNvSpPr txBox="1"/>
          <p:nvPr/>
        </p:nvSpPr>
        <p:spPr>
          <a:xfrm>
            <a:off x="474132" y="965200"/>
            <a:ext cx="6015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Pruebas de desempeño </a:t>
            </a:r>
            <a:r>
              <a:rPr lang="es-EC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RandomForest</a:t>
            </a:r>
            <a:endParaRPr lang="es-EC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943D4F9-08FA-5E47-A869-141998B43203}"/>
              </a:ext>
            </a:extLst>
          </p:cNvPr>
          <p:cNvSpPr txBox="1"/>
          <p:nvPr/>
        </p:nvSpPr>
        <p:spPr>
          <a:xfrm>
            <a:off x="354842" y="504969"/>
            <a:ext cx="73970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EVALUACIÓN DE RESULTADOS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F946AC81-7F6A-431E-AF24-7CAC366B927D}"/>
                  </a:ext>
                </a:extLst>
              </p:cNvPr>
              <p:cNvSpPr txBox="1"/>
              <p:nvPr/>
            </p:nvSpPr>
            <p:spPr>
              <a:xfrm>
                <a:off x="259973" y="1995706"/>
                <a:ext cx="4788611" cy="144648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𝐴𝑐𝑐𝑢𝑟𝑎𝑐𝑦</m:t>
                      </m:r>
                      <m:r>
                        <a:rPr lang="es-EC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EC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VP</m:t>
                          </m:r>
                          <m:r>
                            <a:rPr lang="es-EC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s-EC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VN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s-EC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VP</m:t>
                          </m:r>
                          <m:r>
                            <a:rPr lang="es-EC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s-EC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VN</m:t>
                          </m:r>
                          <m:r>
                            <a:rPr lang="es-EC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s-EC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FP</m:t>
                          </m:r>
                          <m:r>
                            <a:rPr lang="es-EC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s-EC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FN</m:t>
                          </m:r>
                        </m:den>
                      </m:f>
                      <m:r>
                        <a:rPr lang="es-EC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s-EC" dirty="0"/>
              </a:p>
              <a:p>
                <a:pPr indent="457200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𝐴𝑐𝑐𝑢𝑟𝑎𝑐𝑦</m:t>
                      </m:r>
                      <m:r>
                        <a:rPr lang="es-EC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s-EC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97,6%</m:t>
                      </m:r>
                    </m:oMath>
                  </m:oMathPara>
                </a14:m>
                <a:endParaRPr lang="es-EC" dirty="0"/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F946AC81-7F6A-431E-AF24-7CAC366B9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73" y="1995706"/>
                <a:ext cx="4788611" cy="14464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FC7EE40-9D05-483B-A882-F2103878172D}"/>
                  </a:ext>
                </a:extLst>
              </p:cNvPr>
              <p:cNvSpPr txBox="1"/>
              <p:nvPr/>
            </p:nvSpPr>
            <p:spPr>
              <a:xfrm>
                <a:off x="5345809" y="2111743"/>
                <a:ext cx="3235398" cy="116801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s-EC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𝑝𝑟𝑒𝑐𝑖𝑠𝑖𝑜𝑛</m:t>
                    </m:r>
                    <m:r>
                      <a:rPr lang="es-EC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𝑉𝑃</m:t>
                        </m:r>
                      </m:num>
                      <m:den>
                        <m:r>
                          <a:rPr lang="es-EC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𝑉𝑃</m:t>
                        </m:r>
                        <m:r>
                          <a:rPr lang="es-EC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s-EC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𝐹𝑃</m:t>
                        </m:r>
                      </m:den>
                    </m:f>
                  </m:oMath>
                </a14:m>
                <a:r>
                  <a:rPr lang="es-EC" sz="18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  </a:t>
                </a:r>
                <a:r>
                  <a:rPr lang="es-EC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</a:t>
                </a:r>
                <a:endParaRPr lang="es-EC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𝑝𝑟𝑒𝑐𝑖𝑠𝑖𝑜𝑛</m:t>
                      </m:r>
                      <m:r>
                        <a:rPr lang="es-EC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=96.8%</m:t>
                      </m:r>
                    </m:oMath>
                  </m:oMathPara>
                </a14:m>
                <a:endParaRPr lang="es-EC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FC7EE40-9D05-483B-A882-F21038781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809" y="2111743"/>
                <a:ext cx="3235398" cy="11680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ángulo 12">
            <a:extLst>
              <a:ext uri="{FF2B5EF4-FFF2-40B4-BE49-F238E27FC236}">
                <a16:creationId xmlns:a16="http://schemas.microsoft.com/office/drawing/2014/main" id="{2B06C3DD-D1A3-4F27-9401-93B84E78FAE3}"/>
              </a:ext>
            </a:extLst>
          </p:cNvPr>
          <p:cNvSpPr/>
          <p:nvPr/>
        </p:nvSpPr>
        <p:spPr>
          <a:xfrm>
            <a:off x="9045527" y="562708"/>
            <a:ext cx="2686929" cy="629529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Motivación y Contexto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Diseño e Implementación del modelo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Evaluación de resultados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y Recomendaciones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76DDF5FE-5B71-465B-9EAE-921FA679474E}"/>
                  </a:ext>
                </a:extLst>
              </p:cNvPr>
              <p:cNvSpPr txBox="1"/>
              <p:nvPr/>
            </p:nvSpPr>
            <p:spPr>
              <a:xfrm>
                <a:off x="5362707" y="4054851"/>
                <a:ext cx="2914212" cy="145052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s-EC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𝑟𝑒𝑐𝑎𝑙𝑙</m:t>
                    </m:r>
                    <m:r>
                      <a:rPr lang="es-EC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s-EC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VP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s-EC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VP</m:t>
                        </m:r>
                        <m:r>
                          <a:rPr lang="es-EC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s-EC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FN</m:t>
                        </m:r>
                      </m:den>
                    </m:f>
                  </m:oMath>
                </a14:m>
                <a:r>
                  <a:rPr lang="es-EC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</a:t>
                </a:r>
                <a:r>
                  <a:rPr lang="es-EC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	                                                </a:t>
                </a:r>
                <a:endParaRPr lang="es-EC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457200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𝑟𝑒𝑐𝑎𝑙𝑙</m:t>
                      </m:r>
                      <m:r>
                        <a:rPr lang="es-EC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=97.77%</m:t>
                      </m:r>
                    </m:oMath>
                  </m:oMathPara>
                </a14:m>
                <a:endParaRPr lang="es-EC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76DDF5FE-5B71-465B-9EAE-921FA6794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707" y="4054851"/>
                <a:ext cx="2914212" cy="14505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FF3A59C3-DE8B-425F-8F6B-14C5E4E82A85}"/>
                  </a:ext>
                </a:extLst>
              </p:cNvPr>
              <p:cNvSpPr txBox="1"/>
              <p:nvPr/>
            </p:nvSpPr>
            <p:spPr>
              <a:xfrm>
                <a:off x="138960" y="4005340"/>
                <a:ext cx="4909624" cy="135851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indent="457200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s-ES" sz="18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𝐹</m:t>
                    </m:r>
                    <m:r>
                      <a:rPr lang="es-ES" sz="18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1 </m:t>
                    </m:r>
                    <m:r>
                      <a:rPr lang="es-ES" sz="18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𝑠𝑐𝑜𝑟𝑒</m:t>
                    </m:r>
                    <m:r>
                      <a:rPr lang="es-ES" sz="18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s-EC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E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𝑃𝑅𝐸𝐶𝐼𝑆𝐼𝑂𝑁</m:t>
                        </m:r>
                        <m:r>
                          <a:rPr lang="es-E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s-E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𝑆𝐶𝑂𝑅𝐸</m:t>
                        </m:r>
                        <m:r>
                          <a:rPr lang="es-E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∗</m:t>
                        </m:r>
                        <m:r>
                          <a:rPr lang="es-E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𝑅𝐸𝐶𝐴𝐿𝐿</m:t>
                        </m:r>
                        <m:r>
                          <a:rPr lang="es-E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s-E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𝑆𝐶𝑂𝑅𝐸</m:t>
                        </m:r>
                      </m:num>
                      <m:den>
                        <m:r>
                          <a:rPr lang="es-E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𝑃𝑅𝐸𝐶𝐼𝑆𝐼𝑂𝑁</m:t>
                        </m:r>
                        <m:r>
                          <a:rPr lang="es-E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s-E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𝑆𝐶𝑂𝑅𝐸</m:t>
                        </m:r>
                        <m:r>
                          <a:rPr lang="es-E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s-E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𝑅𝐸𝐶𝐴𝐿𝐿</m:t>
                        </m:r>
                        <m:r>
                          <a:rPr lang="es-E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s-E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𝑆𝐶𝑂𝑅𝐸</m:t>
                        </m:r>
                      </m:den>
                    </m:f>
                  </m:oMath>
                </a14:m>
                <a:r>
                  <a:rPr lang="es-ES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*2   </a:t>
                </a:r>
                <a:endParaRPr lang="es-EC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s-EC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𝐹</m:t>
                    </m:r>
                    <m:r>
                      <a:rPr lang="es-EC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1 </m:t>
                    </m:r>
                    <m:r>
                      <a:rPr lang="es-EC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𝑠𝑐𝑜𝑟𝑒</m:t>
                    </m:r>
                    <m:r>
                      <a:rPr lang="es-EC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EC" sz="18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97,28%</a:t>
                </a:r>
                <a:endParaRPr lang="es-EC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FF3A59C3-DE8B-425F-8F6B-14C5E4E82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60" y="4005340"/>
                <a:ext cx="4909624" cy="1358513"/>
              </a:xfrm>
              <a:prstGeom prst="rect">
                <a:avLst/>
              </a:prstGeom>
              <a:blipFill>
                <a:blip r:embed="rId5"/>
                <a:stretch>
                  <a:fillRect r="-2967" b="-528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ED468109-AC92-4ECF-B5B3-712C525B1FDC}"/>
                  </a:ext>
                </a:extLst>
              </p:cNvPr>
              <p:cNvSpPr txBox="1"/>
              <p:nvPr/>
            </p:nvSpPr>
            <p:spPr>
              <a:xfrm>
                <a:off x="2828547" y="5802712"/>
                <a:ext cx="4134961" cy="76828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l"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s-EC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s-EC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𝐸𝑅</m:t>
                    </m:r>
                    <m:r>
                      <a:rPr lang="es-EC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s-EC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FN</m:t>
                        </m:r>
                        <m:r>
                          <a:rPr lang="es-EC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s-EC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FP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s-EC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VN</m:t>
                        </m:r>
                        <m:r>
                          <a:rPr lang="es-EC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s-EC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FN</m:t>
                        </m:r>
                        <m:r>
                          <a:rPr lang="es-EC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s-EC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FP</m:t>
                        </m:r>
                        <m:r>
                          <a:rPr lang="es-EC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s-EC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VP</m:t>
                        </m:r>
                      </m:den>
                    </m:f>
                  </m:oMath>
                </a14:m>
                <a:r>
                  <a:rPr lang="es-EC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s-EC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𝐸𝑅</m:t>
                    </m:r>
                    <m:r>
                      <a:rPr lang="es-EC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s-EC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2,4%</a:t>
                </a:r>
                <a:endParaRPr lang="es-EC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ED468109-AC92-4ECF-B5B3-712C525B1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547" y="5802712"/>
                <a:ext cx="4134961" cy="768287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393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C5D3371-3A36-1C4F-A96C-55886118844E}"/>
              </a:ext>
            </a:extLst>
          </p:cNvPr>
          <p:cNvSpPr txBox="1"/>
          <p:nvPr/>
        </p:nvSpPr>
        <p:spPr>
          <a:xfrm>
            <a:off x="474132" y="965200"/>
            <a:ext cx="6015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Pruebas de desempeño </a:t>
            </a:r>
            <a:r>
              <a:rPr lang="es-EC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RandomForest</a:t>
            </a:r>
            <a:endParaRPr lang="es-EC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943D4F9-08FA-5E47-A869-141998B43203}"/>
              </a:ext>
            </a:extLst>
          </p:cNvPr>
          <p:cNvSpPr txBox="1"/>
          <p:nvPr/>
        </p:nvSpPr>
        <p:spPr>
          <a:xfrm>
            <a:off x="354842" y="504969"/>
            <a:ext cx="73970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EVALUACIÓN DE RESULTADOS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C9CC7985-92CF-47C1-AAA9-C3CF64398E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0704468"/>
              </p:ext>
            </p:extLst>
          </p:nvPr>
        </p:nvGraphicFramePr>
        <p:xfrm>
          <a:off x="1125702" y="1952167"/>
          <a:ext cx="6574758" cy="4014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CD2EA2E6-6838-4D3F-902A-142B349C9B21}"/>
              </a:ext>
            </a:extLst>
          </p:cNvPr>
          <p:cNvSpPr/>
          <p:nvPr/>
        </p:nvSpPr>
        <p:spPr>
          <a:xfrm>
            <a:off x="9045527" y="562708"/>
            <a:ext cx="2686929" cy="629529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Motivación y Contexto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Diseño e Implementación del modelo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Evaluación de resultados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y Recomendaciones</a:t>
            </a:r>
            <a:endParaRPr lang="es-EC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258B507-0356-43FB-8D75-91E70EF5111A}"/>
              </a:ext>
            </a:extLst>
          </p:cNvPr>
          <p:cNvSpPr txBox="1"/>
          <p:nvPr/>
        </p:nvSpPr>
        <p:spPr>
          <a:xfrm>
            <a:off x="1533378" y="6029865"/>
            <a:ext cx="606380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Valores obtenidos con la precisión del modelo y permite realizar el calculo de las métricas.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65963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C5D3371-3A36-1C4F-A96C-55886118844E}"/>
              </a:ext>
            </a:extLst>
          </p:cNvPr>
          <p:cNvSpPr txBox="1"/>
          <p:nvPr/>
        </p:nvSpPr>
        <p:spPr>
          <a:xfrm>
            <a:off x="459544" y="1175212"/>
            <a:ext cx="6015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C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aplicación del modelo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943D4F9-08FA-5E47-A869-141998B43203}"/>
              </a:ext>
            </a:extLst>
          </p:cNvPr>
          <p:cNvSpPr txBox="1"/>
          <p:nvPr/>
        </p:nvSpPr>
        <p:spPr>
          <a:xfrm>
            <a:off x="354842" y="504969"/>
            <a:ext cx="73970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EVALUACIÓN DE RESULTADOS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BDE6231-2CD6-478C-ACEE-E5EA950C0A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3246762"/>
              </p:ext>
            </p:extLst>
          </p:nvPr>
        </p:nvGraphicFramePr>
        <p:xfrm>
          <a:off x="652768" y="1814677"/>
          <a:ext cx="7520561" cy="427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9005A2DC-6936-4373-B0A9-B75498AEAF69}"/>
              </a:ext>
            </a:extLst>
          </p:cNvPr>
          <p:cNvSpPr/>
          <p:nvPr/>
        </p:nvSpPr>
        <p:spPr>
          <a:xfrm>
            <a:off x="9045527" y="562708"/>
            <a:ext cx="2686929" cy="629529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Motivación y Contexto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Diseño e Implementación del modelo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Evaluación de resultados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y Recomendaciones</a:t>
            </a:r>
            <a:endParaRPr lang="es-EC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49F6B24-E70D-48A5-B5B6-980214EC2461}"/>
              </a:ext>
            </a:extLst>
          </p:cNvPr>
          <p:cNvSpPr txBox="1"/>
          <p:nvPr/>
        </p:nvSpPr>
        <p:spPr>
          <a:xfrm>
            <a:off x="1547446" y="6029865"/>
            <a:ext cx="6625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creó un ambiente controlado en Gmail donde se generaron 55 correos con phishing y se enviaron 46 correos normales.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118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C5D3371-3A36-1C4F-A96C-55886118844E}"/>
              </a:ext>
            </a:extLst>
          </p:cNvPr>
          <p:cNvSpPr txBox="1"/>
          <p:nvPr/>
        </p:nvSpPr>
        <p:spPr>
          <a:xfrm>
            <a:off x="474132" y="965200"/>
            <a:ext cx="5621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Comparación con otros modelos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C167110-0C4E-2045-9DAE-D370F79F5AEA}"/>
              </a:ext>
            </a:extLst>
          </p:cNvPr>
          <p:cNvSpPr txBox="1"/>
          <p:nvPr/>
        </p:nvSpPr>
        <p:spPr>
          <a:xfrm>
            <a:off x="354842" y="504969"/>
            <a:ext cx="73970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EVALUACIÓN DE RESULTADOS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F13EC03C-122A-4AD3-8940-2C04A0528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5918455"/>
              </p:ext>
            </p:extLst>
          </p:nvPr>
        </p:nvGraphicFramePr>
        <p:xfrm>
          <a:off x="860473" y="1617786"/>
          <a:ext cx="7397085" cy="4735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71EF9EF0-1A0E-4B02-8A28-EF04A09241CD}"/>
              </a:ext>
            </a:extLst>
          </p:cNvPr>
          <p:cNvSpPr/>
          <p:nvPr/>
        </p:nvSpPr>
        <p:spPr>
          <a:xfrm>
            <a:off x="9045527" y="562708"/>
            <a:ext cx="2686929" cy="629529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Motivación y Contexto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Diseño e Implementación del modelo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Evaluación de resultados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y Recomendaciones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14590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0B54108-2413-7945-91A3-E8A6FCA6F1C4}"/>
              </a:ext>
            </a:extLst>
          </p:cNvPr>
          <p:cNvSpPr txBox="1"/>
          <p:nvPr/>
        </p:nvSpPr>
        <p:spPr>
          <a:xfrm>
            <a:off x="528725" y="1157781"/>
            <a:ext cx="8263467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Mediante los porcentajes obtenidos en las métricas se  visualiza que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RandomForest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tiene una mejor precisión.</a:t>
            </a:r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167110-0C4E-2045-9DAE-D370F79F5AEA}"/>
              </a:ext>
            </a:extLst>
          </p:cNvPr>
          <p:cNvSpPr txBox="1"/>
          <p:nvPr/>
        </p:nvSpPr>
        <p:spPr>
          <a:xfrm>
            <a:off x="354842" y="600505"/>
            <a:ext cx="73970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EVALUACIÓN DE RESULTADOS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4EDC4469-CCC8-44FB-88F7-66C157D4E3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2744128"/>
              </p:ext>
            </p:extLst>
          </p:nvPr>
        </p:nvGraphicFramePr>
        <p:xfrm>
          <a:off x="1044497" y="2187579"/>
          <a:ext cx="6917473" cy="4069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214ECAF0-D09C-4FB6-A650-8284C934D03C}"/>
              </a:ext>
            </a:extLst>
          </p:cNvPr>
          <p:cNvSpPr/>
          <p:nvPr/>
        </p:nvSpPr>
        <p:spPr>
          <a:xfrm>
            <a:off x="9045527" y="562708"/>
            <a:ext cx="2686929" cy="629529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Motivación y Contexto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Diseño e Implementación del modelo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Evaluación de resultados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y Recomendaciones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04857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C5D3371-3A36-1C4F-A96C-55886118844E}"/>
              </a:ext>
            </a:extLst>
          </p:cNvPr>
          <p:cNvSpPr txBox="1"/>
          <p:nvPr/>
        </p:nvSpPr>
        <p:spPr>
          <a:xfrm>
            <a:off x="474133" y="965200"/>
            <a:ext cx="4741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0B54108-2413-7945-91A3-E8A6FCA6F1C4}"/>
              </a:ext>
            </a:extLst>
          </p:cNvPr>
          <p:cNvSpPr txBox="1"/>
          <p:nvPr/>
        </p:nvSpPr>
        <p:spPr>
          <a:xfrm>
            <a:off x="474133" y="1488420"/>
            <a:ext cx="826346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la selección correcta de las características, que definen si un correo es legítimo o no, se necesita en primera instancia partir de una revisión sistemática de varios estudios primarios que hayan caracterizado la presencia del phishing en un correo electrónico.</a:t>
            </a:r>
          </a:p>
          <a:p>
            <a:pPr algn="just"/>
            <a:endParaRPr lang="es-E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aplicación de la metodología CRISP-DM, facilitó el diseño e implementación del modelo.</a:t>
            </a:r>
          </a:p>
          <a:p>
            <a:pPr algn="just"/>
            <a:endParaRPr lang="es-E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es un lenguaje de programación de alto nivel y código abierto, con una basta cantidad de librerías, herramientas y funciones que permiten desarrollar todo tipo de aplicaciones. </a:t>
            </a:r>
            <a:endParaRPr lang="es-EC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A70E5C2-5227-E943-BC2A-42656987F3C2}"/>
              </a:ext>
            </a:extLst>
          </p:cNvPr>
          <p:cNvSpPr/>
          <p:nvPr/>
        </p:nvSpPr>
        <p:spPr>
          <a:xfrm>
            <a:off x="9045527" y="562708"/>
            <a:ext cx="2686929" cy="629529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Motivación y Contexto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Diseño e Implementación del modelo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Evaluación de resultados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3017926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C5D3371-3A36-1C4F-A96C-55886118844E}"/>
              </a:ext>
            </a:extLst>
          </p:cNvPr>
          <p:cNvSpPr txBox="1"/>
          <p:nvPr/>
        </p:nvSpPr>
        <p:spPr>
          <a:xfrm>
            <a:off x="474133" y="965200"/>
            <a:ext cx="4741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0B54108-2413-7945-91A3-E8A6FCA6F1C4}"/>
              </a:ext>
            </a:extLst>
          </p:cNvPr>
          <p:cNvSpPr txBox="1"/>
          <p:nvPr/>
        </p:nvSpPr>
        <p:spPr>
          <a:xfrm>
            <a:off x="474133" y="1488420"/>
            <a:ext cx="826346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pudo concluir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RandomForest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 el modelo que permite obtener mayor precisión al momento de categorizar y predecir un correo electrónico, debido a que este modelo tiene un grado más alto de complejidad con respecto al aprendizaje.</a:t>
            </a:r>
          </a:p>
          <a:p>
            <a:pPr algn="just"/>
            <a:endParaRPr lang="es-EC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porcentaje de precisión del modelo, depende de la correcta selección de características, así como la cantidad de datos utilizados durante el entrenamiento y predicción. </a:t>
            </a:r>
          </a:p>
          <a:p>
            <a:pPr algn="just"/>
            <a:endParaRPr lang="es-EC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aplicar el modelo en el ambiente controlado en la plataforma de Gmail, que contiene tanto correos reales, como correos simulados con phishing, se observa que el porcentaje de precisión disminuye. </a:t>
            </a:r>
            <a:endParaRPr lang="es-EC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28E1B25-4304-4439-AF66-8C0DAAC30020}"/>
              </a:ext>
            </a:extLst>
          </p:cNvPr>
          <p:cNvSpPr/>
          <p:nvPr/>
        </p:nvSpPr>
        <p:spPr>
          <a:xfrm>
            <a:off x="9045527" y="562708"/>
            <a:ext cx="2686929" cy="629529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Motivación y Contexto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Diseño e Implementación del modelo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Evaluación de resultados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26104845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C5D3371-3A36-1C4F-A96C-55886118844E}"/>
              </a:ext>
            </a:extLst>
          </p:cNvPr>
          <p:cNvSpPr txBox="1"/>
          <p:nvPr/>
        </p:nvSpPr>
        <p:spPr>
          <a:xfrm>
            <a:off x="474133" y="965200"/>
            <a:ext cx="4741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0B54108-2413-7945-91A3-E8A6FCA6F1C4}"/>
              </a:ext>
            </a:extLst>
          </p:cNvPr>
          <p:cNvSpPr txBox="1"/>
          <p:nvPr/>
        </p:nvSpPr>
        <p:spPr>
          <a:xfrm>
            <a:off x="474133" y="1488420"/>
            <a:ext cx="82634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recomienda realizar un constante análisis de correos con phishing para determinar características nuevas o que no se hayan tomado en cuenta durante la generación de este modelo y así mejorar el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dataset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entrenamiento.</a:t>
            </a:r>
          </a:p>
          <a:p>
            <a:pPr algn="just"/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le selección adecuada de la herramienta de minería de datos, se recomienda en primer lugar hacer una revisión sistemática de la literatura, y así tener una guía de que modelos según sus funcionamiento pueden ayudar a cumplir el objetivo planteado.</a:t>
            </a: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endParaRPr lang="es-EC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proyectos futuros que partan de este modelo, se recomienda la aplicación de Inteligencia Artificial para automatizar de manera efectiva cada uno del proceso.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4C27D66-00DE-4A97-B30E-D26E548A73C4}"/>
              </a:ext>
            </a:extLst>
          </p:cNvPr>
          <p:cNvSpPr/>
          <p:nvPr/>
        </p:nvSpPr>
        <p:spPr>
          <a:xfrm>
            <a:off x="9045527" y="562708"/>
            <a:ext cx="2686929" cy="629529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Motivación y Contexto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Diseño e Implementación del modelo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Evaluación de resultados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2800075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BF587BC-3648-4E76-B0C9-87A0BB7DED86}"/>
              </a:ext>
            </a:extLst>
          </p:cNvPr>
          <p:cNvSpPr txBox="1"/>
          <p:nvPr/>
        </p:nvSpPr>
        <p:spPr>
          <a:xfrm>
            <a:off x="472683" y="629023"/>
            <a:ext cx="3132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ANTECEDENTES</a:t>
            </a:r>
            <a:endParaRPr lang="es-EC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Resultado de imagen para crecimiento del internet">
            <a:extLst>
              <a:ext uri="{FF2B5EF4-FFF2-40B4-BE49-F238E27FC236}">
                <a16:creationId xmlns:a16="http://schemas.microsoft.com/office/drawing/2014/main" id="{5CE3CCD0-C444-4D17-AFAD-0BDA4F076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5" y="3550505"/>
            <a:ext cx="2150075" cy="121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magen relacionada">
            <a:extLst>
              <a:ext uri="{FF2B5EF4-FFF2-40B4-BE49-F238E27FC236}">
                <a16:creationId xmlns:a16="http://schemas.microsoft.com/office/drawing/2014/main" id="{8FEE801C-7BB9-41AB-B331-3B500DC46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336" y="1803031"/>
            <a:ext cx="2615515" cy="14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121254A-E5D0-45A4-91B0-138DD3AB8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5124" y="3512667"/>
            <a:ext cx="2854764" cy="1468425"/>
          </a:xfrm>
          <a:prstGeom prst="rect">
            <a:avLst/>
          </a:prstGeom>
        </p:spPr>
      </p:pic>
      <p:pic>
        <p:nvPicPr>
          <p:cNvPr id="8" name="Picture 6" descr="Resultado de imagen para envio y recepcion de archivos">
            <a:extLst>
              <a:ext uri="{FF2B5EF4-FFF2-40B4-BE49-F238E27FC236}">
                <a16:creationId xmlns:a16="http://schemas.microsoft.com/office/drawing/2014/main" id="{3CDABCD9-6DBA-49F2-9842-105684715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888" y="5180864"/>
            <a:ext cx="1468425" cy="14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echa: a la derecha con muesca 9">
            <a:extLst>
              <a:ext uri="{FF2B5EF4-FFF2-40B4-BE49-F238E27FC236}">
                <a16:creationId xmlns:a16="http://schemas.microsoft.com/office/drawing/2014/main" id="{56B44C8B-BDDB-45BC-8099-CBC5BDA6EF13}"/>
              </a:ext>
            </a:extLst>
          </p:cNvPr>
          <p:cNvSpPr/>
          <p:nvPr/>
        </p:nvSpPr>
        <p:spPr>
          <a:xfrm rot="19916048">
            <a:off x="2318610" y="2481615"/>
            <a:ext cx="959624" cy="548443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Flecha: a la derecha con muesca 10">
            <a:extLst>
              <a:ext uri="{FF2B5EF4-FFF2-40B4-BE49-F238E27FC236}">
                <a16:creationId xmlns:a16="http://schemas.microsoft.com/office/drawing/2014/main" id="{9D4E5DDD-04A2-46A8-B9F7-287346007CF4}"/>
              </a:ext>
            </a:extLst>
          </p:cNvPr>
          <p:cNvSpPr/>
          <p:nvPr/>
        </p:nvSpPr>
        <p:spPr>
          <a:xfrm rot="9176973">
            <a:off x="5804063" y="5421967"/>
            <a:ext cx="986482" cy="576239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Flecha: a la derecha con muesca 11">
            <a:extLst>
              <a:ext uri="{FF2B5EF4-FFF2-40B4-BE49-F238E27FC236}">
                <a16:creationId xmlns:a16="http://schemas.microsoft.com/office/drawing/2014/main" id="{87D5D67E-1A42-4362-B122-8EDB5569CF9F}"/>
              </a:ext>
            </a:extLst>
          </p:cNvPr>
          <p:cNvSpPr/>
          <p:nvPr/>
        </p:nvSpPr>
        <p:spPr>
          <a:xfrm rot="2113038">
            <a:off x="6171736" y="2567769"/>
            <a:ext cx="1067219" cy="728612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0825E63-44A7-4FA7-B54A-09E180AAA563}"/>
              </a:ext>
            </a:extLst>
          </p:cNvPr>
          <p:cNvSpPr txBox="1"/>
          <p:nvPr/>
        </p:nvSpPr>
        <p:spPr>
          <a:xfrm>
            <a:off x="397168" y="2615064"/>
            <a:ext cx="184884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Crecimiento del Internet</a:t>
            </a:r>
            <a:endParaRPr lang="es-EC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325190F-CBB3-474E-84BC-442C6ECA46D9}"/>
              </a:ext>
            </a:extLst>
          </p:cNvPr>
          <p:cNvSpPr txBox="1"/>
          <p:nvPr/>
        </p:nvSpPr>
        <p:spPr>
          <a:xfrm>
            <a:off x="3788036" y="1115625"/>
            <a:ext cx="2150075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Crecimiento de la ciberdelincuencia</a:t>
            </a:r>
            <a:endParaRPr lang="es-EC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F2C6BDF-5825-4DBB-B429-B8D7BB6DBB4A}"/>
              </a:ext>
            </a:extLst>
          </p:cNvPr>
          <p:cNvSpPr txBox="1"/>
          <p:nvPr/>
        </p:nvSpPr>
        <p:spPr>
          <a:xfrm>
            <a:off x="7236705" y="2782669"/>
            <a:ext cx="196396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Ataques de Ingeniería Social</a:t>
            </a:r>
            <a:endParaRPr lang="es-EC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FD08AB1-DBE4-4F16-B593-281292E694B6}"/>
              </a:ext>
            </a:extLst>
          </p:cNvPr>
          <p:cNvSpPr txBox="1"/>
          <p:nvPr/>
        </p:nvSpPr>
        <p:spPr>
          <a:xfrm>
            <a:off x="1448113" y="5512777"/>
            <a:ext cx="2150075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Envío y recepción de correos electrónicos</a:t>
            </a:r>
            <a:endParaRPr lang="es-EC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71648CD-22D0-4463-B3D9-46214B5CACFB}"/>
              </a:ext>
            </a:extLst>
          </p:cNvPr>
          <p:cNvSpPr/>
          <p:nvPr/>
        </p:nvSpPr>
        <p:spPr>
          <a:xfrm>
            <a:off x="9045527" y="562708"/>
            <a:ext cx="2686929" cy="629529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Motivación y Contexto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Diseño e Implementación del modelo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Evaluación de resultados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y Recomendaciones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0947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espe">
            <a:extLst>
              <a:ext uri="{FF2B5EF4-FFF2-40B4-BE49-F238E27FC236}">
                <a16:creationId xmlns:a16="http://schemas.microsoft.com/office/drawing/2014/main" id="{50577147-4F9F-4848-A7C7-44AB35F6A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47"/>
          <a:stretch>
            <a:fillRect/>
          </a:stretch>
        </p:blipFill>
        <p:spPr bwMode="auto">
          <a:xfrm>
            <a:off x="2661312" y="642938"/>
            <a:ext cx="6434257" cy="172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2ECF34E8-BD65-454B-924B-FA9DE59CDCDF}"/>
              </a:ext>
            </a:extLst>
          </p:cNvPr>
          <p:cNvSpPr/>
          <p:nvPr/>
        </p:nvSpPr>
        <p:spPr>
          <a:xfrm>
            <a:off x="459581" y="3887530"/>
            <a:ext cx="11272837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TRABAJO DE TITULACIÓN, PREVIO A LA OBTENCIÓN DEL TÍTULO DE </a:t>
            </a:r>
            <a:r>
              <a:rPr lang="es-ES_tradnl" sz="160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INGENIERO DE </a:t>
            </a:r>
            <a:r>
              <a:rPr lang="es-ES_tradnl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SISTEMAS E INFORMÁTICA</a:t>
            </a:r>
            <a:endParaRPr lang="es-EC" sz="16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AEE512C3-F39B-2A41-B3A8-8030B956E1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488" y="5507038"/>
            <a:ext cx="5497512" cy="877887"/>
          </a:xfrm>
        </p:spPr>
        <p:txBody>
          <a:bodyPr rtlCol="0"/>
          <a:lstStyle/>
          <a:p>
            <a:pPr eaLnBrk="1" fontAlgn="auto" hangingPunct="1">
              <a:spcAft>
                <a:spcPts val="800"/>
              </a:spcAft>
              <a:buFont typeface="Wingdings 2" panose="05020102010507070707" pitchFamily="18" charset="2"/>
              <a:buNone/>
              <a:defRPr/>
            </a:pPr>
            <a:r>
              <a:rPr lang="es-419" b="1" dirty="0">
                <a:solidFill>
                  <a:srgbClr val="FF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AUTOR</a:t>
            </a:r>
            <a:r>
              <a:rPr lang="es-419" dirty="0">
                <a:solidFill>
                  <a:srgbClr val="FF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</a:t>
            </a:r>
            <a:r>
              <a:rPr lang="es-419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s-MX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Rosero </a:t>
            </a:r>
            <a:r>
              <a:rPr lang="es-MX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Gomezcoello</a:t>
            </a:r>
            <a:r>
              <a:rPr lang="es-MX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Johanna </a:t>
            </a:r>
            <a:r>
              <a:rPr lang="es-MX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Mishell</a:t>
            </a:r>
            <a:endParaRPr lang="en-US" sz="14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800"/>
              </a:spcAft>
              <a:buFont typeface="Wingdings 2" panose="05020102010507070707" pitchFamily="18" charset="2"/>
              <a:buNone/>
              <a:defRPr/>
            </a:pPr>
            <a:r>
              <a:rPr lang="es-419" b="1" dirty="0">
                <a:solidFill>
                  <a:srgbClr val="FF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DIRECTOR</a:t>
            </a:r>
            <a:r>
              <a:rPr lang="es-419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 FUERTES DÍAZ WALTER MARCELO, PH.D.</a:t>
            </a:r>
            <a:endParaRPr lang="es-EC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EFBE649A-6387-FC42-A7F1-188C2B1F69E4}"/>
              </a:ext>
            </a:extLst>
          </p:cNvPr>
          <p:cNvSpPr txBox="1">
            <a:spLocks/>
          </p:cNvSpPr>
          <p:nvPr/>
        </p:nvSpPr>
        <p:spPr>
          <a:xfrm>
            <a:off x="9347128" y="5969416"/>
            <a:ext cx="4260850" cy="6016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s-EC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Diciembre - 2020</a:t>
            </a:r>
            <a:endParaRPr lang="es-EC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269242" y="2367893"/>
            <a:ext cx="10208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DEPARTAMENTO DE CIENCIAS DE LA COMPUTACIÓN</a:t>
            </a:r>
          </a:p>
          <a:p>
            <a:pPr algn="ctr"/>
            <a:r>
              <a:rPr lang="es-EC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CARRERA DE </a:t>
            </a:r>
            <a:r>
              <a:rPr lang="es-ES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INGENIERÍA DE </a:t>
            </a:r>
            <a:r>
              <a:rPr lang="es-ES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SISTEMAS E INFORMÁTIC</a:t>
            </a:r>
            <a:r>
              <a:rPr lang="es-ES" b="1" dirty="0">
                <a:latin typeface="Times New Roman" panose="02020603050405020304" pitchFamily="18" charset="0"/>
                <a:ea typeface="Arial" panose="020B0604020202020204" pitchFamily="34" charset="0"/>
              </a:rPr>
              <a:t>A </a:t>
            </a:r>
            <a:endParaRPr lang="es-EC" dirty="0"/>
          </a:p>
          <a:p>
            <a:endParaRPr lang="es-EC" dirty="0"/>
          </a:p>
        </p:txBody>
      </p:sp>
      <p:sp>
        <p:nvSpPr>
          <p:cNvPr id="3" name="CuadroTexto 2"/>
          <p:cNvSpPr txBox="1"/>
          <p:nvPr/>
        </p:nvSpPr>
        <p:spPr>
          <a:xfrm>
            <a:off x="6974008" y="5315966"/>
            <a:ext cx="4599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dirty="0">
                <a:solidFill>
                  <a:srgbClr val="FF0000"/>
                </a:solidFill>
              </a:rPr>
              <a:t>Muchas gracias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B92EF1B-180A-4056-9340-112F534C4659}"/>
              </a:ext>
            </a:extLst>
          </p:cNvPr>
          <p:cNvSpPr txBox="1">
            <a:spLocks/>
          </p:cNvSpPr>
          <p:nvPr/>
        </p:nvSpPr>
        <p:spPr>
          <a:xfrm>
            <a:off x="599281" y="4402296"/>
            <a:ext cx="10993437" cy="86577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C" sz="2400" b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TEMA: “DETECCIÓN Y MITIGACIÓN DE ATAQUES DE INGENIERÍA SOCIAL TIPO PHISHING UTILIZANDO MINERÍA DE DATOS”</a:t>
            </a:r>
            <a:endParaRPr lang="es-EC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90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8227633C-BD19-D24A-8337-F50E174ECFFA}"/>
              </a:ext>
            </a:extLst>
          </p:cNvPr>
          <p:cNvSpPr txBox="1"/>
          <p:nvPr/>
        </p:nvSpPr>
        <p:spPr>
          <a:xfrm>
            <a:off x="289557" y="3196688"/>
            <a:ext cx="293509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Amenaza común existente durante los últimos 20 años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7565A46-4DF4-2641-89D8-D2EC4618E9F3}"/>
              </a:ext>
            </a:extLst>
          </p:cNvPr>
          <p:cNvSpPr txBox="1"/>
          <p:nvPr/>
        </p:nvSpPr>
        <p:spPr>
          <a:xfrm>
            <a:off x="529323" y="5936256"/>
            <a:ext cx="234710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efectuó por correo o servicio de mensajería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7309179-D80D-014A-81CA-B0D99B1F5CC4}"/>
              </a:ext>
            </a:extLst>
          </p:cNvPr>
          <p:cNvSpPr txBox="1"/>
          <p:nvPr/>
        </p:nvSpPr>
        <p:spPr>
          <a:xfrm>
            <a:off x="474133" y="965200"/>
            <a:ext cx="4741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Formulación del Problema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0D8F0BF-58AB-4019-B82B-432FACA6B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11" y="1575724"/>
            <a:ext cx="2981588" cy="153366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FF5DBBE-0A0B-4759-8148-792744CEB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48" y="4260662"/>
            <a:ext cx="2800944" cy="1581117"/>
          </a:xfrm>
          <a:prstGeom prst="rect">
            <a:avLst/>
          </a:prstGeom>
        </p:spPr>
      </p:pic>
      <p:pic>
        <p:nvPicPr>
          <p:cNvPr id="17" name="Picture 2" descr="Resultado de imagen para PHISHING">
            <a:extLst>
              <a:ext uri="{FF2B5EF4-FFF2-40B4-BE49-F238E27FC236}">
                <a16:creationId xmlns:a16="http://schemas.microsoft.com/office/drawing/2014/main" id="{39859D1C-1A07-4245-B918-197825534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227" y="4260662"/>
            <a:ext cx="2800945" cy="166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echa: a la derecha con muesca 5">
            <a:extLst>
              <a:ext uri="{FF2B5EF4-FFF2-40B4-BE49-F238E27FC236}">
                <a16:creationId xmlns:a16="http://schemas.microsoft.com/office/drawing/2014/main" id="{200B12D6-9D3A-42E1-9E42-FB2C4EBA72C4}"/>
              </a:ext>
            </a:extLst>
          </p:cNvPr>
          <p:cNvSpPr/>
          <p:nvPr/>
        </p:nvSpPr>
        <p:spPr>
          <a:xfrm>
            <a:off x="3069005" y="4832666"/>
            <a:ext cx="786328" cy="52322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9" name="Picture 6" descr="Resultado de imagen para DBIR 2019">
            <a:extLst>
              <a:ext uri="{FF2B5EF4-FFF2-40B4-BE49-F238E27FC236}">
                <a16:creationId xmlns:a16="http://schemas.microsoft.com/office/drawing/2014/main" id="{3C7AD2C1-256E-4969-A3E6-45C71B0B42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04"/>
          <a:stretch/>
        </p:blipFill>
        <p:spPr bwMode="auto">
          <a:xfrm>
            <a:off x="3462169" y="2283472"/>
            <a:ext cx="2981588" cy="82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AFECA74-7C2C-41F4-9FE0-0D2932D245F7}"/>
              </a:ext>
            </a:extLst>
          </p:cNvPr>
          <p:cNvSpPr txBox="1"/>
          <p:nvPr/>
        </p:nvSpPr>
        <p:spPr>
          <a:xfrm>
            <a:off x="3469610" y="1619043"/>
            <a:ext cx="280094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Según la DBIR el phishing es la principal amenaza</a:t>
            </a:r>
            <a:endParaRPr lang="es-EC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C5842C31-94FF-4EBF-906C-1A1B0F6A82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3757" y="3163198"/>
            <a:ext cx="2800945" cy="967866"/>
          </a:xfrm>
          <a:prstGeom prst="rect">
            <a:avLst/>
          </a:prstGeom>
        </p:spPr>
      </p:pic>
      <p:pic>
        <p:nvPicPr>
          <p:cNvPr id="22" name="Picture 4" descr="Resultado de imagen para CORREOS BLOQUEADOS">
            <a:extLst>
              <a:ext uri="{FF2B5EF4-FFF2-40B4-BE49-F238E27FC236}">
                <a16:creationId xmlns:a16="http://schemas.microsoft.com/office/drawing/2014/main" id="{95AE9ADC-B0D3-426D-AFDB-E66F0FFF45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4" r="14997"/>
          <a:stretch/>
        </p:blipFill>
        <p:spPr bwMode="auto">
          <a:xfrm>
            <a:off x="7034149" y="5145697"/>
            <a:ext cx="2026327" cy="158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1334F2BC-15EA-4DA6-A6EB-BD266205340F}"/>
              </a:ext>
            </a:extLst>
          </p:cNvPr>
          <p:cNvSpPr/>
          <p:nvPr/>
        </p:nvSpPr>
        <p:spPr>
          <a:xfrm>
            <a:off x="9373189" y="562708"/>
            <a:ext cx="2686929" cy="629529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Motivación y Contexto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Diseño e Implementación del modelo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Evaluación de resultados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y Recomendaciones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3677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807495D-DF69-4357-8EDA-932F50EAF2C5}"/>
              </a:ext>
            </a:extLst>
          </p:cNvPr>
          <p:cNvPicPr/>
          <p:nvPr/>
        </p:nvPicPr>
        <p:blipFill rotWithShape="1">
          <a:blip r:embed="rId2"/>
          <a:srcRect b="4145"/>
          <a:stretch/>
        </p:blipFill>
        <p:spPr bwMode="auto">
          <a:xfrm>
            <a:off x="840260" y="1383698"/>
            <a:ext cx="7512908" cy="4770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EC65CC8-EB5F-4755-8686-4B92DB7ED2ED}"/>
              </a:ext>
            </a:extLst>
          </p:cNvPr>
          <p:cNvSpPr txBox="1"/>
          <p:nvPr/>
        </p:nvSpPr>
        <p:spPr>
          <a:xfrm>
            <a:off x="474133" y="703590"/>
            <a:ext cx="4741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Formulación del Problema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805CD70-5671-4E4C-944D-978F7F11D46E}"/>
              </a:ext>
            </a:extLst>
          </p:cNvPr>
          <p:cNvSpPr/>
          <p:nvPr/>
        </p:nvSpPr>
        <p:spPr>
          <a:xfrm>
            <a:off x="9045527" y="562708"/>
            <a:ext cx="2686929" cy="629529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Motivación y Contexto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Diseño e Implementación del modelo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Evaluación de resultados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y Recomendaciones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99836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9A5BAC8-4036-524A-9CD9-F0A92A371A6F}"/>
              </a:ext>
            </a:extLst>
          </p:cNvPr>
          <p:cNvSpPr txBox="1"/>
          <p:nvPr/>
        </p:nvSpPr>
        <p:spPr>
          <a:xfrm>
            <a:off x="587393" y="1123531"/>
            <a:ext cx="82126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General.</a:t>
            </a:r>
          </a:p>
          <a:p>
            <a:pPr algn="just"/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Diseñar e implementar, un modelo de precisión para detectar y mitigar Phishing en correos electrónicos utilizando técnicas actuales de minería de datos para aumentar el nivel de seguridad de los correos electrónicos.</a:t>
            </a:r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7D0254-A819-D848-AE6D-82D7F814EA4B}"/>
              </a:ext>
            </a:extLst>
          </p:cNvPr>
          <p:cNvSpPr txBox="1"/>
          <p:nvPr/>
        </p:nvSpPr>
        <p:spPr>
          <a:xfrm>
            <a:off x="410596" y="2876024"/>
            <a:ext cx="835820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_tradn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Específicos.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Investigar las técnicas, métodos y herramientas actuales de minería de datos empleados para la detección y mitigación de Phishing.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Identificar las características de correos infectados que hacen que el ataque de Phishing sea exitoso.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Diseñar e implementar un modelo de detección de Phishing a través de minería de datos.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Evaluar el modelo diseñado, mediante pruebas en un ambiente controlado, donde se pueda observar el comportamiento del modelo e identificar la cantidad de correos infectados con Phishing que son detectados.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311B5DD-D40F-E044-80F0-7FEA9FDB31AF}"/>
              </a:ext>
            </a:extLst>
          </p:cNvPr>
          <p:cNvSpPr txBox="1"/>
          <p:nvPr/>
        </p:nvSpPr>
        <p:spPr>
          <a:xfrm>
            <a:off x="474133" y="585373"/>
            <a:ext cx="4741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05CA558-A109-4C7E-A024-680DBA537272}"/>
              </a:ext>
            </a:extLst>
          </p:cNvPr>
          <p:cNvSpPr/>
          <p:nvPr/>
        </p:nvSpPr>
        <p:spPr>
          <a:xfrm>
            <a:off x="9045527" y="562708"/>
            <a:ext cx="2686929" cy="629529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Motivación y Contexto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Diseño e Implementación del modelo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Evaluación de resultados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y Recomendaciones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36944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7FD8FC9-A87B-8C47-9041-18BD95A36A01}"/>
              </a:ext>
            </a:extLst>
          </p:cNvPr>
          <p:cNvSpPr/>
          <p:nvPr/>
        </p:nvSpPr>
        <p:spPr>
          <a:xfrm>
            <a:off x="9045527" y="562708"/>
            <a:ext cx="2686929" cy="629529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Motivación y Contexto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Diseño e Implementación del UTM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Evaluación de resultados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y Recomendaciones </a:t>
            </a:r>
          </a:p>
          <a:p>
            <a:pPr algn="ctr"/>
            <a:endParaRPr lang="es-EC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EEC495-4717-6F46-B4B0-C98C33ED2E9D}"/>
              </a:ext>
            </a:extLst>
          </p:cNvPr>
          <p:cNvSpPr txBox="1"/>
          <p:nvPr/>
        </p:nvSpPr>
        <p:spPr>
          <a:xfrm>
            <a:off x="474133" y="869664"/>
            <a:ext cx="4741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Justificación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81746C7-63AD-F34C-98D8-0CA5A79C5207}"/>
              </a:ext>
            </a:extLst>
          </p:cNvPr>
          <p:cNvSpPr/>
          <p:nvPr/>
        </p:nvSpPr>
        <p:spPr>
          <a:xfrm>
            <a:off x="474133" y="1485743"/>
            <a:ext cx="570830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proyecto se justificó pues siguen incrementando los ataques de Ingeniería Social (Phishing) utilizando el correo electrónico.</a:t>
            </a:r>
          </a:p>
          <a:p>
            <a:pPr indent="457200" algn="just"/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extrajeron ejemplos de enlaces  y correos verificados contaminados de fuentes de listas negras de correos, para caracterizar e identificar los correos infectados con Phishing.. </a:t>
            </a:r>
          </a:p>
          <a:p>
            <a:pPr indent="457200" algn="just"/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análisis de los mismos es un proceso que se automatizó con algoritmos de minería de datos para obtener un </a:t>
            </a:r>
            <a:r>
              <a:rPr lang="es-EC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dataset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que se procesó hasta contar con características suficientes para la detección de Phishing en correo electrónico. </a:t>
            </a:r>
          </a:p>
          <a:p>
            <a:pPr indent="457200" algn="just"/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fuente primaria de información, se utilizarán las bases de datos descargables de </a:t>
            </a:r>
            <a:r>
              <a:rPr lang="es-EC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PhishTank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C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Monkey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Enron.</a:t>
            </a:r>
          </a:p>
        </p:txBody>
      </p:sp>
      <p:pic>
        <p:nvPicPr>
          <p:cNvPr id="7" name="Picture 4" descr="Resultado de imagen para CORREOS BLOQUEADOS">
            <a:extLst>
              <a:ext uri="{FF2B5EF4-FFF2-40B4-BE49-F238E27FC236}">
                <a16:creationId xmlns:a16="http://schemas.microsoft.com/office/drawing/2014/main" id="{8483C69B-8FE5-42EA-8752-EF80111AA9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4" r="14997"/>
          <a:stretch/>
        </p:blipFill>
        <p:spPr bwMode="auto">
          <a:xfrm>
            <a:off x="6372968" y="2638441"/>
            <a:ext cx="2026327" cy="158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66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7FD8FC9-A87B-8C47-9041-18BD95A36A01}"/>
              </a:ext>
            </a:extLst>
          </p:cNvPr>
          <p:cNvSpPr/>
          <p:nvPr/>
        </p:nvSpPr>
        <p:spPr>
          <a:xfrm>
            <a:off x="9045527" y="562708"/>
            <a:ext cx="2686929" cy="629529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Motivación y Contexto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Diseño e Implementación del modelo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Evaluación de resultados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y Recomendaciones</a:t>
            </a:r>
            <a:endParaRPr lang="es-EC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EEC495-4717-6F46-B4B0-C98C33ED2E9D}"/>
              </a:ext>
            </a:extLst>
          </p:cNvPr>
          <p:cNvSpPr txBox="1"/>
          <p:nvPr/>
        </p:nvSpPr>
        <p:spPr>
          <a:xfrm>
            <a:off x="474133" y="965200"/>
            <a:ext cx="4741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32513" y="4926842"/>
            <a:ext cx="2306472" cy="68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0E2AC43-41E7-4FB3-AFF1-CFD8E41AE5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89762" y="3174655"/>
            <a:ext cx="6533401" cy="2712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FBEA972-E34D-4976-9A15-0376AFB11A4C}"/>
              </a:ext>
            </a:extLst>
          </p:cNvPr>
          <p:cNvSpPr txBox="1"/>
          <p:nvPr/>
        </p:nvSpPr>
        <p:spPr>
          <a:xfrm>
            <a:off x="950611" y="1669957"/>
            <a:ext cx="65334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Minería de datos </a:t>
            </a:r>
          </a:p>
          <a:p>
            <a:pPr algn="just"/>
            <a:r>
              <a:rPr lang="es-EC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roceso de extracción de información y patrones de comportamiento que permanecen ocultos entre grandes cantidades de información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1482500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5EEC495-4717-6F46-B4B0-C98C33ED2E9D}"/>
              </a:ext>
            </a:extLst>
          </p:cNvPr>
          <p:cNvSpPr txBox="1"/>
          <p:nvPr/>
        </p:nvSpPr>
        <p:spPr>
          <a:xfrm>
            <a:off x="474133" y="965200"/>
            <a:ext cx="4741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BF36817-60D1-F643-8F61-70B20014F60D}"/>
              </a:ext>
            </a:extLst>
          </p:cNvPr>
          <p:cNvSpPr/>
          <p:nvPr/>
        </p:nvSpPr>
        <p:spPr>
          <a:xfrm>
            <a:off x="2567137" y="1632121"/>
            <a:ext cx="609600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just"/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Python: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Es un lenguaje de programación multiplataforma y multiparadigma, que sobresale por su código de programación legible y limpio. Python es el lenguaje indicado para trabajar con grandes volúmenes de datos, permite la extracción y procesamiento de los datos</a:t>
            </a: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s-EC" sz="20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BB7D2F7-6F89-FD4B-858B-33477C0E1878}"/>
              </a:ext>
            </a:extLst>
          </p:cNvPr>
          <p:cNvSpPr/>
          <p:nvPr/>
        </p:nvSpPr>
        <p:spPr>
          <a:xfrm>
            <a:off x="2554111" y="4302549"/>
            <a:ext cx="60960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indent="457200" algn="just"/>
            <a:r>
              <a:rPr lang="es-EC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Twilio: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una librería auxiliar de Twilio en Python, que permite la conexión de la API desde la aplicación desarrollada con el lenguaje Python</a:t>
            </a:r>
            <a:endParaRPr lang="es-EC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2" descr="Todo lo que necesitas para aprender PYTHON ya 🔥">
            <a:extLst>
              <a:ext uri="{FF2B5EF4-FFF2-40B4-BE49-F238E27FC236}">
                <a16:creationId xmlns:a16="http://schemas.microsoft.com/office/drawing/2014/main" id="{F02E46EB-0952-4614-B4E1-88BFE6800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3526" y="1403930"/>
            <a:ext cx="3628381" cy="226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ervicios de Desarrollo de Twilio – Integración de Twilio">
            <a:extLst>
              <a:ext uri="{FF2B5EF4-FFF2-40B4-BE49-F238E27FC236}">
                <a16:creationId xmlns:a16="http://schemas.microsoft.com/office/drawing/2014/main" id="{129279F5-22B9-4AFB-8788-5C849A81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92" y="4028117"/>
            <a:ext cx="2840709" cy="131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C3CDCAFC-E4B0-40C4-8DB9-E31A1E319952}"/>
              </a:ext>
            </a:extLst>
          </p:cNvPr>
          <p:cNvSpPr/>
          <p:nvPr/>
        </p:nvSpPr>
        <p:spPr>
          <a:xfrm>
            <a:off x="9206871" y="562708"/>
            <a:ext cx="2686929" cy="629529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Motivación y Contexto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Diseño e Implementación del modelo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Evaluación de resultados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y Recomendaciones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019630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TM03457464[[fn=Dividendo]]</Template>
  <TotalTime>2882</TotalTime>
  <Words>1802</Words>
  <Application>Microsoft Office PowerPoint</Application>
  <PresentationFormat>Panorámica</PresentationFormat>
  <Paragraphs>270</Paragraphs>
  <Slides>30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9" baseType="lpstr">
      <vt:lpstr>Arial</vt:lpstr>
      <vt:lpstr>Calibri</vt:lpstr>
      <vt:lpstr>Cambria Math</vt:lpstr>
      <vt:lpstr>Gill Sans MT</vt:lpstr>
      <vt:lpstr>Symbol</vt:lpstr>
      <vt:lpstr>Times New Roman</vt:lpstr>
      <vt:lpstr>Wingdings</vt:lpstr>
      <vt:lpstr>Wingdings 2</vt:lpstr>
      <vt:lpstr>Dividendo</vt:lpstr>
      <vt:lpstr>TEMA: “DETECCIÓN Y MITIGACIÓN DE ATAQUES DE INGENIERÍA SOCIAL TIPO PHISHING UTILIZANDO MINERÍA DE DATOS”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Peñafiel Larco</dc:creator>
  <cp:lastModifiedBy>Johannita</cp:lastModifiedBy>
  <cp:revision>105</cp:revision>
  <dcterms:created xsi:type="dcterms:W3CDTF">2020-09-13T18:54:49Z</dcterms:created>
  <dcterms:modified xsi:type="dcterms:W3CDTF">2021-01-19T20:07:50Z</dcterms:modified>
</cp:coreProperties>
</file>