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28" r:id="rId4"/>
    <p:sldId id="330" r:id="rId5"/>
    <p:sldId id="332" r:id="rId6"/>
    <p:sldId id="333" r:id="rId7"/>
    <p:sldId id="335" r:id="rId8"/>
    <p:sldId id="337" r:id="rId9"/>
    <p:sldId id="339" r:id="rId10"/>
    <p:sldId id="341" r:id="rId11"/>
    <p:sldId id="343" r:id="rId12"/>
    <p:sldId id="344" r:id="rId13"/>
    <p:sldId id="346" r:id="rId14"/>
    <p:sldId id="347" r:id="rId15"/>
    <p:sldId id="349" r:id="rId16"/>
    <p:sldId id="350" r:id="rId17"/>
    <p:sldId id="352" r:id="rId18"/>
    <p:sldId id="353" r:id="rId19"/>
    <p:sldId id="354" r:id="rId20"/>
    <p:sldId id="355" r:id="rId21"/>
    <p:sldId id="357" r:id="rId22"/>
    <p:sldId id="358" r:id="rId23"/>
    <p:sldId id="359" r:id="rId24"/>
    <p:sldId id="360" r:id="rId25"/>
    <p:sldId id="366" r:id="rId26"/>
    <p:sldId id="367" r:id="rId27"/>
    <p:sldId id="368" r:id="rId28"/>
    <p:sldId id="369" r:id="rId29"/>
    <p:sldId id="370" r:id="rId30"/>
    <p:sldId id="371" r:id="rId31"/>
    <p:sldId id="364" r:id="rId32"/>
    <p:sldId id="365" r:id="rId33"/>
    <p:sldId id="363"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291" autoAdjust="0"/>
  </p:normalViewPr>
  <p:slideViewPr>
    <p:cSldViewPr snapToGrid="0">
      <p:cViewPr varScale="1">
        <p:scale>
          <a:sx n="51" d="100"/>
          <a:sy n="51" d="100"/>
        </p:scale>
        <p:origin x="58" y="662"/>
      </p:cViewPr>
      <p:guideLst>
        <p:guide orient="horz" pos="2160"/>
        <p:guide pos="3840"/>
      </p:guideLst>
    </p:cSldViewPr>
  </p:slideViewPr>
  <p:outlineViewPr>
    <p:cViewPr>
      <p:scale>
        <a:sx n="33" d="100"/>
        <a:sy n="33" d="100"/>
      </p:scale>
      <p:origin x="0" y="-3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66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2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8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63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61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2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92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18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65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61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65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726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7C5C8CE6-F51C-0649-93D3-8129F63B15DD}"/>
              </a:ext>
            </a:extLst>
          </p:cNvPr>
          <p:cNvSpPr/>
          <p:nvPr/>
        </p:nvSpPr>
        <p:spPr>
          <a:xfrm>
            <a:off x="1922322" y="2080205"/>
            <a:ext cx="9322179"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lang="es-EC" sz="3000" b="1" dirty="0">
                <a:solidFill>
                  <a:prstClr val="black"/>
                </a:solidFill>
                <a:latin typeface="Arial" panose="020B0604020202020204" pitchFamily="34" charset="0"/>
                <a:cs typeface="Arial" panose="020B0604020202020204" pitchFamily="34" charset="0"/>
              </a:rPr>
              <a:t>INCIDECIA DE LA REDUCCIÓN PRESPUESTARIA EN EL MANTENIMIENTO DE LAS PLATAFORMAS MILITARES DE LA FUERZA TERRESTRE” </a:t>
            </a:r>
          </a:p>
        </p:txBody>
      </p:sp>
      <p:cxnSp>
        <p:nvCxnSpPr>
          <p:cNvPr id="9" name="Conector recto 8">
            <a:extLst>
              <a:ext uri="{FF2B5EF4-FFF2-40B4-BE49-F238E27FC236}">
                <a16:creationId xmlns:a16="http://schemas.microsoft.com/office/drawing/2014/main"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id="{3818474D-A86F-C244-AA31-418253F2C546}"/>
              </a:ext>
            </a:extLst>
          </p:cNvPr>
          <p:cNvSpPr txBox="1"/>
          <p:nvPr/>
        </p:nvSpPr>
        <p:spPr>
          <a:xfrm>
            <a:off x="1983843" y="1367742"/>
            <a:ext cx="914840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MAESTRÍA EN DEFENSA </a:t>
            </a:r>
            <a:r>
              <a:rPr lang="es-EC" sz="2400" dirty="0">
                <a:solidFill>
                  <a:prstClr val="black"/>
                </a:solidFill>
                <a:latin typeface="Arial" panose="020B0604020202020204" pitchFamily="34" charset="0"/>
                <a:cs typeface="Arial" panose="020B0604020202020204" pitchFamily="34" charset="0"/>
              </a:rPr>
              <a:t>Y SEGURIDAD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MENCIÓN LOGÍSTICA</a:t>
            </a:r>
          </a:p>
        </p:txBody>
      </p:sp>
      <p:sp>
        <p:nvSpPr>
          <p:cNvPr id="11" name="CuadroTexto 10">
            <a:extLst>
              <a:ext uri="{FF2B5EF4-FFF2-40B4-BE49-F238E27FC236}">
                <a16:creationId xmlns:a16="http://schemas.microsoft.com/office/drawing/2014/main" id="{4D62C163-8FCA-404B-839C-BEA41DD0379B}"/>
              </a:ext>
            </a:extLst>
          </p:cNvPr>
          <p:cNvSpPr txBox="1"/>
          <p:nvPr/>
        </p:nvSpPr>
        <p:spPr>
          <a:xfrm>
            <a:off x="1432240" y="4277918"/>
            <a:ext cx="10302371"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a:t>
            </a:r>
            <a:r>
              <a:rPr lang="es-EC" sz="2400" dirty="0">
                <a:solidFill>
                  <a:prstClr val="black"/>
                </a:solidFill>
                <a:latin typeface="Arial" panose="020B0604020202020204" pitchFamily="34" charset="0"/>
                <a:cs typeface="Arial" panose="020B0604020202020204" pitchFamily="34" charset="0"/>
              </a:rPr>
              <a:t> – EMS AGUIRRE FERNANDO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TCRN – EMS VALLEJO RENÉ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TCRN – EM MOLINA NELSON</a:t>
            </a:r>
          </a:p>
        </p:txBody>
      </p:sp>
    </p:spTree>
    <p:extLst>
      <p:ext uri="{BB962C8B-B14F-4D97-AF65-F5344CB8AC3E}">
        <p14:creationId xmlns:p14="http://schemas.microsoft.com/office/powerpoint/2010/main" val="144934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b="1" dirty="0">
                <a:solidFill>
                  <a:prstClr val="black"/>
                </a:solidFill>
                <a:latin typeface="Arial" panose="020B0604020202020204" pitchFamily="34" charset="0"/>
                <a:cs typeface="Arial" panose="020B0604020202020204" pitchFamily="34" charset="0"/>
              </a:rPr>
              <a:t>7.- HIPÓTESIS</a:t>
            </a:r>
            <a:endPar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Marcador de contenido 2">
            <a:extLst>
              <a:ext uri="{FF2B5EF4-FFF2-40B4-BE49-F238E27FC236}">
                <a16:creationId xmlns:a16="http://schemas.microsoft.com/office/drawing/2014/main" id="{EAF10EBF-4DF9-4864-ACC9-3B427AA5789E}"/>
              </a:ext>
            </a:extLst>
          </p:cNvPr>
          <p:cNvSpPr>
            <a:spLocks noGrp="1"/>
          </p:cNvSpPr>
          <p:nvPr>
            <p:ph idx="1"/>
          </p:nvPr>
        </p:nvSpPr>
        <p:spPr>
          <a:xfrm>
            <a:off x="1853588" y="2682795"/>
            <a:ext cx="4242412" cy="2681685"/>
          </a:xfrm>
        </p:spPr>
        <p:txBody>
          <a:bodyPr vert="horz" lIns="91440" tIns="45720" rIns="91440" bIns="45720" rtlCol="0" anchor="t">
            <a:noAutofit/>
          </a:bodyPr>
          <a:lstStyle/>
          <a:p>
            <a:pPr algn="just"/>
            <a:r>
              <a:rPr lang="es-ES" sz="2400" dirty="0">
                <a:latin typeface="Arial" panose="020B0604020202020204" pitchFamily="34" charset="0"/>
                <a:cs typeface="Arial" panose="020B0604020202020204" pitchFamily="34" charset="0"/>
              </a:rPr>
              <a:t>La reducción presupuestaria </a:t>
            </a:r>
            <a:r>
              <a:rPr lang="es-ES" sz="2400" b="1" u="sng" dirty="0">
                <a:latin typeface="Arial" panose="020B0604020202020204" pitchFamily="34" charset="0"/>
                <a:cs typeface="Arial" panose="020B0604020202020204" pitchFamily="34" charset="0"/>
              </a:rPr>
              <a:t>no permite</a:t>
            </a:r>
            <a:r>
              <a:rPr lang="es-ES" sz="2400" dirty="0">
                <a:latin typeface="Arial" panose="020B0604020202020204" pitchFamily="34" charset="0"/>
                <a:cs typeface="Arial" panose="020B0604020202020204" pitchFamily="34" charset="0"/>
              </a:rPr>
              <a:t>, cumplir con los cronogramas de mantenimiento de las plataformas militares de la Fuerza Terrestre.</a:t>
            </a:r>
          </a:p>
        </p:txBody>
      </p:sp>
      <p:pic>
        <p:nvPicPr>
          <p:cNvPr id="6150" name="Picture 6" descr="Research Hypothesis Icon of Gradient style - Available in SVG, PNG, EPS, AI  &amp; Icon fo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190" y="1687830"/>
            <a:ext cx="4255770" cy="4255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8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8.- VARIABLE INDEPENDIENTE</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Rectángulo 7">
            <a:extLst>
              <a:ext uri="{FF2B5EF4-FFF2-40B4-BE49-F238E27FC236}">
                <a16:creationId xmlns:a16="http://schemas.microsoft.com/office/drawing/2014/main" id="{84330730-9492-4619-9ECE-FD0257D56ECA}"/>
              </a:ext>
            </a:extLst>
          </p:cNvPr>
          <p:cNvSpPr/>
          <p:nvPr/>
        </p:nvSpPr>
        <p:spPr>
          <a:xfrm>
            <a:off x="1649559" y="1071656"/>
            <a:ext cx="5513241" cy="5078313"/>
          </a:xfrm>
          <a:prstGeom prst="rect">
            <a:avLst/>
          </a:prstGeom>
        </p:spPr>
        <p:txBody>
          <a:bodyPr wrap="square">
            <a:spAutoFit/>
          </a:bodyPr>
          <a:lstStyle/>
          <a:p>
            <a:pPr>
              <a:lnSpc>
                <a:spcPct val="150000"/>
              </a:lnSpc>
              <a:spcAft>
                <a:spcPts val="0"/>
              </a:spcAft>
            </a:pPr>
            <a:r>
              <a:rPr lang="es-ES" sz="2400" b="1" u="sng" dirty="0">
                <a:latin typeface="Arial" panose="020B0604020202020204" pitchFamily="34" charset="0"/>
                <a:ea typeface="Times New Roman" panose="02020603050405020304" pitchFamily="18" charset="0"/>
              </a:rPr>
              <a:t>Reducción Presupuestaria </a:t>
            </a:r>
          </a:p>
          <a:p>
            <a:pPr>
              <a:lnSpc>
                <a:spcPct val="150000"/>
              </a:lnSpc>
              <a:spcAft>
                <a:spcPts val="0"/>
              </a:spcAft>
            </a:pPr>
            <a:endParaRPr lang="es-ES" sz="2400" b="1" u="sng" dirty="0">
              <a:latin typeface="Arial" panose="020B0604020202020204" pitchFamily="34" charset="0"/>
              <a:ea typeface="Times New Roman" panose="02020603050405020304" pitchFamily="18" charset="0"/>
            </a:endParaRPr>
          </a:p>
          <a:p>
            <a:pPr algn="just">
              <a:lnSpc>
                <a:spcPct val="150000"/>
              </a:lnSpc>
              <a:spcAft>
                <a:spcPts val="0"/>
              </a:spcAft>
            </a:pPr>
            <a:r>
              <a:rPr lang="es-ES" sz="2400" dirty="0">
                <a:latin typeface="Arial" panose="020B0604020202020204" pitchFamily="34" charset="0"/>
                <a:ea typeface="Times New Roman" panose="02020603050405020304" pitchFamily="18" charset="0"/>
              </a:rPr>
              <a:t>Es la acción que sufren las instituciones, en los recursos asignados por el gobierno central, resultantes de las combinaciones de bienes y servicios, que tomando sus precios como datos, afectan la gestión de las entidades. </a:t>
            </a:r>
            <a:endParaRPr lang="es-EC" sz="2400" dirty="0">
              <a:latin typeface="Times New Roman" panose="02020603050405020304" pitchFamily="18" charset="0"/>
              <a:ea typeface="Times New Roman" panose="02020603050405020304" pitchFamily="18" charset="0"/>
            </a:endParaRPr>
          </a:p>
        </p:txBody>
      </p:sp>
      <p:pic>
        <p:nvPicPr>
          <p:cNvPr id="7180" name="Picture 12" descr="Presupuestos png 3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923902"/>
            <a:ext cx="4479542" cy="373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79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8.- VARIABLE DEPENDIENTE</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8" name="Imagen 7">
            <a:extLst>
              <a:ext uri="{FF2B5EF4-FFF2-40B4-BE49-F238E27FC236}">
                <a16:creationId xmlns:a16="http://schemas.microsoft.com/office/drawing/2014/main" id="{2CD7ED10-FBA7-4608-848B-DBC95FCCC806}"/>
              </a:ext>
            </a:extLst>
          </p:cNvPr>
          <p:cNvPicPr>
            <a:picLocks noChangeAspect="1"/>
          </p:cNvPicPr>
          <p:nvPr/>
        </p:nvPicPr>
        <p:blipFill>
          <a:blip r:embed="rId2"/>
          <a:stretch>
            <a:fillRect/>
          </a:stretch>
        </p:blipFill>
        <p:spPr>
          <a:xfrm>
            <a:off x="7970520" y="2270760"/>
            <a:ext cx="3886200" cy="3108959"/>
          </a:xfrm>
          <a:prstGeom prst="rect">
            <a:avLst/>
          </a:prstGeom>
          <a:effectLst>
            <a:softEdge rad="177800"/>
          </a:effectLst>
        </p:spPr>
      </p:pic>
      <p:sp>
        <p:nvSpPr>
          <p:cNvPr id="10" name="Rectángulo 9">
            <a:extLst>
              <a:ext uri="{FF2B5EF4-FFF2-40B4-BE49-F238E27FC236}">
                <a16:creationId xmlns:a16="http://schemas.microsoft.com/office/drawing/2014/main" id="{ECAE9C92-A222-4F0E-967B-3D79DF644A01}"/>
              </a:ext>
            </a:extLst>
          </p:cNvPr>
          <p:cNvSpPr/>
          <p:nvPr/>
        </p:nvSpPr>
        <p:spPr>
          <a:xfrm>
            <a:off x="1526482" y="1140439"/>
            <a:ext cx="6444038" cy="5078313"/>
          </a:xfrm>
          <a:prstGeom prst="rect">
            <a:avLst/>
          </a:prstGeom>
        </p:spPr>
        <p:txBody>
          <a:bodyPr wrap="square">
            <a:spAutoFit/>
          </a:bodyPr>
          <a:lstStyle/>
          <a:p>
            <a:pPr algn="just">
              <a:lnSpc>
                <a:spcPct val="150000"/>
              </a:lnSpc>
            </a:pPr>
            <a:r>
              <a:rPr lang="es-EC" sz="2400" b="1" u="sng" dirty="0">
                <a:latin typeface="Arial" panose="020B0604020202020204" pitchFamily="34" charset="0"/>
                <a:ea typeface="Times New Roman" panose="02020603050405020304" pitchFamily="18" charset="0"/>
              </a:rPr>
              <a:t>Mantenimiento de las plataformas militares</a:t>
            </a:r>
          </a:p>
          <a:p>
            <a:pPr algn="just">
              <a:lnSpc>
                <a:spcPct val="150000"/>
              </a:lnSpc>
            </a:pPr>
            <a:endParaRPr lang="es-EC" sz="2400" b="1" u="sng" dirty="0">
              <a:latin typeface="Arial" panose="020B0604020202020204" pitchFamily="34" charset="0"/>
              <a:ea typeface="Times New Roman" panose="02020603050405020304" pitchFamily="18" charset="0"/>
            </a:endParaRPr>
          </a:p>
          <a:p>
            <a:pPr algn="just">
              <a:lnSpc>
                <a:spcPct val="150000"/>
              </a:lnSpc>
            </a:pPr>
            <a:r>
              <a:rPr lang="es-EC" sz="2400" b="1" dirty="0">
                <a:latin typeface="Arial" panose="020B0604020202020204" pitchFamily="34" charset="0"/>
                <a:ea typeface="Times New Roman" panose="02020603050405020304" pitchFamily="18" charset="0"/>
              </a:rPr>
              <a:t> </a:t>
            </a:r>
            <a:r>
              <a:rPr lang="es-ES" sz="2400" dirty="0">
                <a:latin typeface="Arial" panose="020B0604020202020204" pitchFamily="34" charset="0"/>
                <a:ea typeface="Times New Roman" panose="02020603050405020304" pitchFamily="18" charset="0"/>
              </a:rPr>
              <a:t>El mantenimiento es una herramienta ideal, ya que su aplicación permite ver cómo los componentes se degradan con el tiempo, detectar y clasificar casi en tiempo real el deterioro de dichos componentes y ver si los fallos que pensamos que pueden suceder en realidad están sucediendo. </a:t>
            </a:r>
            <a:endParaRPr lang="es-EC" sz="2400" dirty="0"/>
          </a:p>
        </p:txBody>
      </p:sp>
    </p:spTree>
    <p:extLst>
      <p:ext uri="{BB962C8B-B14F-4D97-AF65-F5344CB8AC3E}">
        <p14:creationId xmlns:p14="http://schemas.microsoft.com/office/powerpoint/2010/main" val="258225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9.- OPERACIONALIZACIÓN DE LAS VARIABLES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9" name="Tabla 8">
            <a:extLst>
              <a:ext uri="{FF2B5EF4-FFF2-40B4-BE49-F238E27FC236}">
                <a16:creationId xmlns:a16="http://schemas.microsoft.com/office/drawing/2014/main" id="{13C6C211-E389-4F72-8E25-EDBBB1ED4ED0}"/>
              </a:ext>
            </a:extLst>
          </p:cNvPr>
          <p:cNvGraphicFramePr>
            <a:graphicFrameLocks noGrp="1"/>
          </p:cNvGraphicFramePr>
          <p:nvPr>
            <p:extLst>
              <p:ext uri="{D42A27DB-BD31-4B8C-83A1-F6EECF244321}">
                <p14:modId xmlns:p14="http://schemas.microsoft.com/office/powerpoint/2010/main" val="3286931094"/>
              </p:ext>
            </p:extLst>
          </p:nvPr>
        </p:nvGraphicFramePr>
        <p:xfrm>
          <a:off x="1794112" y="1019908"/>
          <a:ext cx="10258368" cy="5558268"/>
        </p:xfrm>
        <a:graphic>
          <a:graphicData uri="http://schemas.openxmlformats.org/drawingml/2006/table">
            <a:tbl>
              <a:tblPr firstRow="1" firstCol="1" bandRow="1"/>
              <a:tblGrid>
                <a:gridCol w="3339645">
                  <a:extLst>
                    <a:ext uri="{9D8B030D-6E8A-4147-A177-3AD203B41FA5}">
                      <a16:colId xmlns:a16="http://schemas.microsoft.com/office/drawing/2014/main" val="3369611802"/>
                    </a:ext>
                  </a:extLst>
                </a:gridCol>
                <a:gridCol w="1864890">
                  <a:extLst>
                    <a:ext uri="{9D8B030D-6E8A-4147-A177-3AD203B41FA5}">
                      <a16:colId xmlns:a16="http://schemas.microsoft.com/office/drawing/2014/main" val="1562548083"/>
                    </a:ext>
                  </a:extLst>
                </a:gridCol>
                <a:gridCol w="2954216">
                  <a:extLst>
                    <a:ext uri="{9D8B030D-6E8A-4147-A177-3AD203B41FA5}">
                      <a16:colId xmlns:a16="http://schemas.microsoft.com/office/drawing/2014/main" val="2599061340"/>
                    </a:ext>
                  </a:extLst>
                </a:gridCol>
                <a:gridCol w="2099617">
                  <a:extLst>
                    <a:ext uri="{9D8B030D-6E8A-4147-A177-3AD203B41FA5}">
                      <a16:colId xmlns:a16="http://schemas.microsoft.com/office/drawing/2014/main" val="1393466736"/>
                    </a:ext>
                  </a:extLst>
                </a:gridCol>
              </a:tblGrid>
              <a:tr h="435088">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VARIABLE INDEPENDIENTE</a:t>
                      </a:r>
                      <a:endParaRPr lang="es-EC" sz="1400"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r>
                        <a:rPr lang="es-VE"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DIMENSIÓN</a:t>
                      </a:r>
                      <a:endParaRPr lang="es-EC" sz="1400"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r>
                        <a:rPr lang="es-VE"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INDICADORES</a:t>
                      </a:r>
                      <a:endParaRPr lang="es-EC" sz="1400"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r>
                        <a:rPr lang="es-VE"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ITEM</a:t>
                      </a:r>
                      <a:endParaRPr lang="es-EC" sz="1400"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487456875"/>
                  </a:ext>
                </a:extLst>
              </a:tr>
              <a:tr h="1080218">
                <a:tc rowSpan="4">
                  <a:txBody>
                    <a:bodyPr/>
                    <a:lstStyle/>
                    <a:p>
                      <a:pPr algn="just"/>
                      <a:r>
                        <a:rPr lang="es-BO" sz="1400" b="0" dirty="0">
                          <a:effectLst/>
                          <a:latin typeface="Arial" panose="020B0604020202020204" pitchFamily="34" charset="0"/>
                          <a:ea typeface="Calibri" panose="020F0502020204030204" pitchFamily="34" charset="0"/>
                          <a:cs typeface="Arial" panose="020B0604020202020204" pitchFamily="34" charset="0"/>
                        </a:rPr>
                        <a:t> </a:t>
                      </a:r>
                      <a:endParaRPr lang="es-EC" sz="1200" b="0" dirty="0">
                        <a:effectLst/>
                        <a:latin typeface="Calibri" panose="020F0502020204030204" pitchFamily="34" charset="0"/>
                        <a:ea typeface="Calibri" panose="020F0502020204030204" pitchFamily="34" charset="0"/>
                        <a:cs typeface="Arial" panose="020B0604020202020204" pitchFamily="34" charset="0"/>
                      </a:endParaRPr>
                    </a:p>
                    <a:p>
                      <a:pPr marL="108585" marR="111760" algn="just">
                        <a:spcAft>
                          <a:spcPts val="0"/>
                        </a:spcAft>
                      </a:pPr>
                      <a:r>
                        <a:rPr lang="es-EC" sz="1600" b="1" dirty="0">
                          <a:effectLst/>
                          <a:latin typeface="Arial" panose="020B0604020202020204" pitchFamily="34" charset="0"/>
                          <a:ea typeface="Calibri" panose="020F0502020204030204" pitchFamily="34" charset="0"/>
                          <a:cs typeface="Arial" panose="020B0604020202020204" pitchFamily="34" charset="0"/>
                        </a:rPr>
                        <a:t>Reducción Presupuestaria </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p>
                      <a:pPr marL="108585" marR="111760" algn="just">
                        <a:spcAft>
                          <a:spcPts val="0"/>
                        </a:spcAft>
                      </a:pPr>
                      <a:r>
                        <a:rPr lang="es-BO" sz="16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p>
                      <a:pPr marL="108585" marR="111760" algn="just">
                        <a:spcAft>
                          <a:spcPts val="0"/>
                        </a:spcAft>
                      </a:pPr>
                      <a:r>
                        <a:rPr lang="es-BO" sz="1600" b="1" dirty="0">
                          <a:effectLst/>
                          <a:latin typeface="Arial" panose="020B0604020202020204" pitchFamily="34" charset="0"/>
                          <a:ea typeface="Calibri" panose="020F0502020204030204" pitchFamily="34" charset="0"/>
                          <a:cs typeface="Arial" panose="020B0604020202020204" pitchFamily="34" charset="0"/>
                        </a:rPr>
                        <a:t>Conceptualización: </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p>
                      <a:pPr marL="108585" marR="111760" algn="just">
                        <a:spcAft>
                          <a:spcPts val="0"/>
                        </a:spcAft>
                      </a:pPr>
                      <a:r>
                        <a:rPr lang="es-VE" sz="1400" b="1" dirty="0">
                          <a:effectLst/>
                          <a:latin typeface="Arial" panose="020B0604020202020204" pitchFamily="34" charset="0"/>
                          <a:ea typeface="Calibri" panose="020F0502020204030204" pitchFamily="34" charset="0"/>
                          <a:cs typeface="Arial" panose="020B0604020202020204" pitchFamily="34" charset="0"/>
                        </a:rPr>
                        <a:t> </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p>
                      <a:pPr marL="108585" marR="111760" algn="just">
                        <a:spcBef>
                          <a:spcPts val="500"/>
                        </a:spcBef>
                        <a:spcAft>
                          <a:spcPts val="500"/>
                        </a:spcAft>
                      </a:pPr>
                      <a:r>
                        <a:rPr lang="es-EC" sz="1600" b="1" dirty="0">
                          <a:effectLst/>
                          <a:latin typeface="Arial" panose="020B0604020202020204" pitchFamily="34" charset="0"/>
                          <a:ea typeface="Times New Roman" panose="02020603050405020304" pitchFamily="18" charset="0"/>
                          <a:cs typeface="Times New Roman" panose="02020603050405020304" pitchFamily="18" charset="0"/>
                        </a:rPr>
                        <a:t>Es la acción que sufren las instituciones, en los recursos asignados por el gobierno central, resultantes de las combinaciones de bienes y servicios, que, tomando sus precios como datos, afectan la gestión de las entidades, A su vez, por medio de una política fiscal activa se plantea reducir el déficit primario y el déficit primario no petrolero con la finalidad de determinar un vínculo entre los resultados de corto plazo con la reducción de deuda en el mediano plazo.</a:t>
                      </a:r>
                      <a:endParaRPr lang="es-EC" sz="1200" b="0"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POLÍTICA</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a:r>
                        <a:rPr lang="es-EC"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400" b="1"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nSpc>
                          <a:spcPct val="100000"/>
                        </a:lnSpc>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Constitución Política del Ecuador</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0000"/>
                        </a:lnSpc>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Ley Orgánica de Finanzas Públicas</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00000"/>
                        </a:lnSpc>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Ley de Seguridad Pública del Estado </a:t>
                      </a:r>
                      <a:endParaRPr lang="es-EC"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nSpc>
                          <a:spcPct val="107000"/>
                        </a:lnSpc>
                      </a:pPr>
                      <a:r>
                        <a:rPr lang="es-EC" sz="700" dirty="0">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p>
                      <a:pPr marL="228600">
                        <a:lnSpc>
                          <a:spcPct val="107000"/>
                        </a:lnSpc>
                      </a:pPr>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5136"/>
                  </a:ext>
                </a:extLst>
              </a:tr>
              <a:tr h="673486">
                <a:tc vMerge="1">
                  <a:txBody>
                    <a:bodyPr/>
                    <a:lstStyle/>
                    <a:p>
                      <a:endParaRPr lang="es-EC"/>
                    </a:p>
                  </a:txBody>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LINEAMIENTOS</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p>
                      <a:pPr algn="ctr"/>
                      <a:r>
                        <a:rPr lang="es-VE" sz="1400" b="1" dirty="0">
                          <a:effectLst/>
                          <a:latin typeface="Arial" panose="020B0604020202020204" pitchFamily="34" charset="0"/>
                          <a:ea typeface="Calibri" panose="020F0502020204030204" pitchFamily="34" charset="0"/>
                          <a:cs typeface="Arial" panose="020B0604020202020204" pitchFamily="34" charset="0"/>
                        </a:rPr>
                        <a:t>ESTRATÉGICOS</a:t>
                      </a:r>
                      <a:endParaRPr lang="es-EC" sz="600" b="1"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a:r>
                        <a:rPr lang="es-EC" sz="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nSpc>
                          <a:spcPct val="115000"/>
                        </a:lnSpc>
                        <a:buFont typeface="Arial" panose="020B0604020202020204" pitchFamily="34" charset="0"/>
                        <a:buChar char="-"/>
                      </a:pPr>
                      <a:r>
                        <a:rPr lang="es-EC"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Plan Nacional de Desarrollo “TODA UNA VIDA”</a:t>
                      </a: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655"/>
                      <a:r>
                        <a:rPr lang="es-EC" sz="700" dirty="0">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048395"/>
                  </a:ext>
                </a:extLst>
              </a:tr>
              <a:tr h="541774">
                <a:tc vMerge="1">
                  <a:txBody>
                    <a:bodyPr/>
                    <a:lstStyle/>
                    <a:p>
                      <a:endParaRPr lang="es-EC"/>
                    </a:p>
                  </a:txBody>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SEGURIDAD Y DEFENSA </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a:lnSpc>
                          <a:spcPct val="115000"/>
                        </a:lnSpc>
                      </a:pPr>
                      <a:r>
                        <a:rPr lang="es-EC" sz="700" dirty="0">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nSpc>
                          <a:spcPct val="115000"/>
                        </a:lnSpc>
                        <a:buFont typeface="Arial" panose="020B0604020202020204" pitchFamily="34" charset="0"/>
                        <a:buChar char="-"/>
                      </a:pPr>
                      <a:r>
                        <a:rPr lang="es-EC"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Política de la Defensa Nacional</a:t>
                      </a:r>
                    </a:p>
                    <a:p>
                      <a:pPr marL="342900" lvl="0" indent="-342900">
                        <a:lnSpc>
                          <a:spcPct val="115000"/>
                        </a:lnSpc>
                        <a:buFont typeface="Arial" panose="020B0604020202020204" pitchFamily="34" charset="0"/>
                        <a:buChar char="-"/>
                      </a:pPr>
                      <a:r>
                        <a:rPr lang="es-EC"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Escenario de la defensa nacional 2030</a:t>
                      </a:r>
                    </a:p>
                    <a:p>
                      <a:pPr marL="342900" lvl="0" indent="-342900">
                        <a:lnSpc>
                          <a:spcPct val="115000"/>
                        </a:lnSpc>
                        <a:buFont typeface="Arial" panose="020B0604020202020204" pitchFamily="34" charset="0"/>
                        <a:buChar char="-"/>
                      </a:pPr>
                      <a:r>
                        <a:rPr lang="es-EC"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PEI del MIDENA, </a:t>
                      </a:r>
                      <a:r>
                        <a:rPr lang="es-EC"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PEI de FF.AA 2010-2021</a:t>
                      </a:r>
                    </a:p>
                    <a:p>
                      <a:pPr marL="180340">
                        <a:lnSpc>
                          <a:spcPct val="115000"/>
                        </a:lnSpc>
                      </a:pPr>
                      <a:r>
                        <a:rPr lang="es-EC" sz="7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r>
                        <a:rPr lang="en-US" sz="700" dirty="0">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7117679"/>
                  </a:ext>
                </a:extLst>
              </a:tr>
              <a:tr h="1078110">
                <a:tc vMerge="1">
                  <a:txBody>
                    <a:bodyPr/>
                    <a:lstStyle/>
                    <a:p>
                      <a:endParaRPr lang="es-EC"/>
                    </a:p>
                  </a:txBody>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PLANIFICACIÓN INSTITUCIONAL</a:t>
                      </a:r>
                      <a:endParaRPr lang="es-EC" sz="1400" b="1" dirty="0">
                        <a:effectLst/>
                        <a:latin typeface="Calibri" panose="020F0502020204030204" pitchFamily="34" charset="0"/>
                        <a:ea typeface="Calibri" panose="020F0502020204030204" pitchFamily="34"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8435"/>
                      <a:r>
                        <a:rPr lang="es-VE" sz="700" dirty="0">
                          <a:effectLst/>
                          <a:latin typeface="Arial" panose="020B0604020202020204" pitchFamily="34" charset="0"/>
                          <a:ea typeface="Times New Roman" panose="02020603050405020304" pitchFamily="18" charset="0"/>
                          <a:cs typeface="Arial" panose="020B0604020202020204" pitchFamily="34" charset="0"/>
                        </a:rPr>
                        <a:t> </a:t>
                      </a:r>
                      <a:endParaRPr lang="es-EC" sz="700" dirty="0">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nSpc>
                          <a:spcPct val="115000"/>
                        </a:lnSpc>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PGI 2017 -2021</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Plan de Gestión Operacional</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15000"/>
                        </a:lnSpc>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Plan de Capacidades de la F.T</a:t>
                      </a:r>
                      <a:endParaRPr lang="es-EC" sz="1400" b="1" dirty="0">
                        <a:effectLst/>
                        <a:latin typeface="Times New Roman" panose="02020603050405020304" pitchFamily="18" charset="0"/>
                        <a:ea typeface="Calibri" panose="020F0502020204030204" pitchFamily="34" charset="0"/>
                        <a:cs typeface="Arial" panose="020B0604020202020204" pitchFamily="34" charset="0"/>
                      </a:endParaRPr>
                    </a:p>
                  </a:txBody>
                  <a:tcPr marL="49414" marR="49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8440"/>
                      <a:r>
                        <a:rPr lang="en-US" sz="1400" b="1" dirty="0">
                          <a:effectLst/>
                          <a:latin typeface="Arial" panose="020B0604020202020204" pitchFamily="34" charset="0"/>
                          <a:ea typeface="Times New Roman" panose="02020603050405020304" pitchFamily="18" charset="0"/>
                          <a:cs typeface="Arial" panose="020B0604020202020204" pitchFamily="34" charset="0"/>
                        </a:rPr>
                        <a:t>ENCUESTA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p>
                      <a:pPr marL="218440"/>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9414" marR="494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350357"/>
                  </a:ext>
                </a:extLst>
              </a:tr>
            </a:tbl>
          </a:graphicData>
        </a:graphic>
      </p:graphicFrame>
    </p:spTree>
    <p:extLst>
      <p:ext uri="{BB962C8B-B14F-4D97-AF65-F5344CB8AC3E}">
        <p14:creationId xmlns:p14="http://schemas.microsoft.com/office/powerpoint/2010/main" val="73752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9.- OPERACIONALIZACIÓN DE LAS VARIABLES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4" name="Tabla 3">
            <a:extLst>
              <a:ext uri="{FF2B5EF4-FFF2-40B4-BE49-F238E27FC236}">
                <a16:creationId xmlns:a16="http://schemas.microsoft.com/office/drawing/2014/main" id="{C020E5EF-8D9F-4CE9-B80C-4D85B234B8B4}"/>
              </a:ext>
            </a:extLst>
          </p:cNvPr>
          <p:cNvGraphicFramePr>
            <a:graphicFrameLocks noGrp="1"/>
          </p:cNvGraphicFramePr>
          <p:nvPr>
            <p:extLst>
              <p:ext uri="{D42A27DB-BD31-4B8C-83A1-F6EECF244321}">
                <p14:modId xmlns:p14="http://schemas.microsoft.com/office/powerpoint/2010/main" val="1574138654"/>
              </p:ext>
            </p:extLst>
          </p:nvPr>
        </p:nvGraphicFramePr>
        <p:xfrm>
          <a:off x="1207312" y="1016324"/>
          <a:ext cx="10881452" cy="5555557"/>
        </p:xfrm>
        <a:graphic>
          <a:graphicData uri="http://schemas.openxmlformats.org/drawingml/2006/table">
            <a:tbl>
              <a:tblPr firstRow="1" firstCol="1" bandRow="1"/>
              <a:tblGrid>
                <a:gridCol w="4819865">
                  <a:extLst>
                    <a:ext uri="{9D8B030D-6E8A-4147-A177-3AD203B41FA5}">
                      <a16:colId xmlns:a16="http://schemas.microsoft.com/office/drawing/2014/main" val="1699463701"/>
                    </a:ext>
                  </a:extLst>
                </a:gridCol>
                <a:gridCol w="1627180">
                  <a:extLst>
                    <a:ext uri="{9D8B030D-6E8A-4147-A177-3AD203B41FA5}">
                      <a16:colId xmlns:a16="http://schemas.microsoft.com/office/drawing/2014/main" val="2558830287"/>
                    </a:ext>
                  </a:extLst>
                </a:gridCol>
                <a:gridCol w="2580968">
                  <a:extLst>
                    <a:ext uri="{9D8B030D-6E8A-4147-A177-3AD203B41FA5}">
                      <a16:colId xmlns:a16="http://schemas.microsoft.com/office/drawing/2014/main" val="881374040"/>
                    </a:ext>
                  </a:extLst>
                </a:gridCol>
                <a:gridCol w="1853439">
                  <a:extLst>
                    <a:ext uri="{9D8B030D-6E8A-4147-A177-3AD203B41FA5}">
                      <a16:colId xmlns:a16="http://schemas.microsoft.com/office/drawing/2014/main" val="2961808894"/>
                    </a:ext>
                  </a:extLst>
                </a:gridCol>
              </a:tblGrid>
              <a:tr h="368594">
                <a:tc>
                  <a:txBody>
                    <a:bodyPr/>
                    <a:lstStyle/>
                    <a:p>
                      <a:pPr algn="ctr"/>
                      <a:r>
                        <a:rPr lang="es-VE" sz="1800" b="1" dirty="0">
                          <a:effectLst/>
                          <a:latin typeface="Arial" panose="020B0604020202020204" pitchFamily="34" charset="0"/>
                          <a:ea typeface="Calibri" panose="020F0502020204030204" pitchFamily="34" charset="0"/>
                          <a:cs typeface="Arial" panose="020B0604020202020204" pitchFamily="34" charset="0"/>
                        </a:rPr>
                        <a:t>	</a:t>
                      </a:r>
                      <a:r>
                        <a:rPr lang="es-V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VARIABLE DEPENDIENTE</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r>
                        <a:rPr lang="es-V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DIMENSIÓN</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r>
                        <a:rPr lang="es-V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INDICADORES</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ctr"/>
                      <a:r>
                        <a:rPr lang="es-VE"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ITEM</a:t>
                      </a:r>
                      <a:endParaRPr lang="es-EC" sz="16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170272778"/>
                  </a:ext>
                </a:extLst>
              </a:tr>
              <a:tr h="403092">
                <a:tc rowSpan="4">
                  <a:txBody>
                    <a:bodyPr/>
                    <a:lstStyle/>
                    <a:p>
                      <a:pPr marL="108585" marR="170815" algn="just">
                        <a:spcBef>
                          <a:spcPts val="1800"/>
                        </a:spcBef>
                        <a:spcAft>
                          <a:spcPts val="1800"/>
                        </a:spcAft>
                      </a:pPr>
                      <a:r>
                        <a:rPr lang="es-ES" sz="1600" b="1" dirty="0">
                          <a:effectLst/>
                          <a:latin typeface="Arial" panose="020B0604020202020204" pitchFamily="34" charset="0"/>
                          <a:ea typeface="Calibri" panose="020F0502020204030204" pitchFamily="34" charset="0"/>
                          <a:cs typeface="Arial" panose="020B0604020202020204" pitchFamily="34" charset="0"/>
                        </a:rPr>
                        <a:t>“</a:t>
                      </a:r>
                      <a:r>
                        <a:rPr lang="es-ES_tradnl" sz="1600" b="1" dirty="0">
                          <a:effectLst/>
                          <a:latin typeface="Arial" panose="020B0604020202020204" pitchFamily="34" charset="0"/>
                          <a:ea typeface="Calibri" panose="020F0502020204030204" pitchFamily="34" charset="0"/>
                          <a:cs typeface="Arial" panose="020B0604020202020204" pitchFamily="34" charset="0"/>
                        </a:rPr>
                        <a:t>Mantenimiento de las plataformas militares</a:t>
                      </a:r>
                      <a:r>
                        <a:rPr lang="es-BO" sz="1600" b="1" dirty="0">
                          <a:effectLst/>
                          <a:latin typeface="Arial" panose="020B0604020202020204" pitchFamily="34" charset="0"/>
                          <a:ea typeface="Calibri" panose="020F0502020204030204" pitchFamily="34" charset="0"/>
                          <a:cs typeface="Arial" panose="020B0604020202020204" pitchFamily="34" charset="0"/>
                        </a:rPr>
                        <a:t>.</a:t>
                      </a:r>
                      <a:r>
                        <a:rPr lang="es-ES" sz="1600" b="1" dirty="0">
                          <a:effectLst/>
                          <a:latin typeface="Arial" panose="020B0604020202020204" pitchFamily="34" charset="0"/>
                          <a:ea typeface="Calibri" panose="020F0502020204030204" pitchFamily="34" charset="0"/>
                          <a:cs typeface="Arial" panose="020B0604020202020204" pitchFamily="34" charset="0"/>
                        </a:rPr>
                        <a:t>”</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p>
                      <a:pPr algn="just"/>
                      <a:r>
                        <a:rPr lang="es-VE" sz="1600" b="1" dirty="0">
                          <a:effectLst/>
                          <a:latin typeface="Arial" panose="020B0604020202020204" pitchFamily="34" charset="0"/>
                          <a:ea typeface="Calibri" panose="020F0502020204030204" pitchFamily="34" charset="0"/>
                          <a:cs typeface="Arial" panose="020B0604020202020204" pitchFamily="34" charset="0"/>
                        </a:rPr>
                        <a:t> </a:t>
                      </a:r>
                      <a:r>
                        <a:rPr lang="es-ES" sz="1600" b="1" dirty="0">
                          <a:effectLst/>
                          <a:latin typeface="Arial" panose="020B0604020202020204" pitchFamily="34" charset="0"/>
                          <a:ea typeface="Calibri" panose="020F0502020204030204" pitchFamily="34" charset="0"/>
                          <a:cs typeface="Arial" panose="020B0604020202020204" pitchFamily="34" charset="0"/>
                        </a:rPr>
                        <a:t>Conceptualización: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p>
                      <a:pPr algn="just"/>
                      <a:r>
                        <a:rPr lang="es-VE" sz="1400" b="1" dirty="0">
                          <a:effectLst/>
                          <a:latin typeface="Arial" panose="020B0604020202020204" pitchFamily="34" charset="0"/>
                          <a:ea typeface="Calibri" panose="020F0502020204030204" pitchFamily="34" charset="0"/>
                          <a:cs typeface="Arial" panose="020B0604020202020204" pitchFamily="34" charset="0"/>
                        </a:rPr>
                        <a:t>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p>
                      <a:pPr algn="just"/>
                      <a:r>
                        <a:rPr lang="es-VE" sz="1600" b="1" dirty="0">
                          <a:effectLst/>
                          <a:latin typeface="Arial" panose="020B0604020202020204" pitchFamily="34" charset="0"/>
                          <a:ea typeface="Calibri" panose="020F0502020204030204" pitchFamily="34" charset="0"/>
                          <a:cs typeface="Arial" panose="020B0604020202020204" pitchFamily="34" charset="0"/>
                        </a:rPr>
                        <a:t>El mantenimiento es una herramienta ideal, ya que su aplicación permite ver cómo los componentes se degradan con el tiempo, detectar y clasificar casi en tiempo real el deterioro de dichos componentes y ver si los fallos que pensamos que pueden suceder en realidad están sucediendo. La im­plementación de un procedimiento de mantenimiento predictivo y el po­tencial desarrollo de esta capacidad de pronosticar fallos con suficiente antelación ayudaría a reducir la logística que implica el mantenimiento de los sistemas de defensa. Una alta dependencia de los fabricantes de plataformas e inundar el sistema con piezas de repuesto no son solucio­nes sostenibles para Defensa, de modo que habría que buscar remedios más rentables.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NORMATIVA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Manual de Mantenimiento de la Fuerza Terrestre</a:t>
                      </a: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996477"/>
                  </a:ext>
                </a:extLst>
              </a:tr>
              <a:tr h="604638">
                <a:tc vMerge="1">
                  <a:txBody>
                    <a:bodyPr/>
                    <a:lstStyle/>
                    <a:p>
                      <a:endParaRPr lang="es-EC"/>
                    </a:p>
                  </a:txBody>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SOSTENIMIENTO LOGÍSTICO</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lvl="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Asignación presupuestaria.</a:t>
                      </a:r>
                    </a:p>
                    <a:p>
                      <a:pPr marL="285750" lvl="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Planes de mantenimiento de las plataformas.</a:t>
                      </a: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ENCUESTA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620633"/>
                  </a:ext>
                </a:extLst>
              </a:tr>
              <a:tr h="1728626">
                <a:tc vMerge="1">
                  <a:txBody>
                    <a:bodyPr/>
                    <a:lstStyle/>
                    <a:p>
                      <a:endParaRPr lang="es-EC"/>
                    </a:p>
                  </a:txBody>
                  <a:tcPr/>
                </a:tc>
                <a:tc>
                  <a:txBody>
                    <a:bodyPr/>
                    <a:lstStyle/>
                    <a:p>
                      <a:pPr algn="ctr"/>
                      <a:r>
                        <a:rPr lang="es-VE" sz="1400" b="1" dirty="0">
                          <a:effectLst/>
                          <a:latin typeface="Arial" panose="020B0604020202020204" pitchFamily="34" charset="0"/>
                          <a:ea typeface="Calibri" panose="020F0502020204030204" pitchFamily="34" charset="0"/>
                          <a:cs typeface="Arial" panose="020B0604020202020204" pitchFamily="34" charset="0"/>
                        </a:rPr>
                        <a:t>COMPONENTES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s-EC" sz="1400" b="1"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Medios de transporte Comunicaciones</a:t>
                      </a:r>
                      <a:r>
                        <a:rPr lang="es-EC" sz="1400" b="1" dirty="0">
                          <a:effectLst/>
                          <a:latin typeface="Arial" panose="020B0604020202020204" pitchFamily="34" charset="0"/>
                          <a:ea typeface="Calibri" panose="020F0502020204030204" pitchFamily="34" charset="0"/>
                          <a:cs typeface="Arial" panose="020B0604020202020204" pitchFamily="34" charset="0"/>
                        </a:rPr>
                        <a:t> e informática</a:t>
                      </a:r>
                    </a:p>
                    <a:p>
                      <a:pPr marL="285750" indent="-285750" algn="l">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Infraestructura (operativa y administrativa</a:t>
                      </a:r>
                    </a:p>
                    <a:p>
                      <a:pPr marL="285750" indent="-285750" algn="l">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Material y Equipo especial</a:t>
                      </a:r>
                    </a:p>
                    <a:p>
                      <a:pPr marL="285750" indent="-285750" algn="l">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Armamento</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655"/>
                      <a:r>
                        <a:rPr lang="es-EC" sz="1400" b="1" dirty="0">
                          <a:effectLst/>
                          <a:latin typeface="Arial" panose="020B0604020202020204" pitchFamily="34" charset="0"/>
                          <a:ea typeface="Times New Roman" panose="02020603050405020304" pitchFamily="18" charset="0"/>
                          <a:cs typeface="Arial" panose="020B0604020202020204" pitchFamily="34" charset="0"/>
                        </a:rPr>
                        <a:t> </a:t>
                      </a:r>
                    </a:p>
                    <a:p>
                      <a:pPr marL="160655"/>
                      <a:r>
                        <a:rPr lang="es-EC" sz="1400" b="1" dirty="0">
                          <a:effectLst/>
                          <a:latin typeface="Arial" panose="020B0604020202020204" pitchFamily="34" charset="0"/>
                          <a:ea typeface="Times New Roman" panose="02020603050405020304" pitchFamily="18" charset="0"/>
                          <a:cs typeface="Arial" panose="020B0604020202020204" pitchFamily="34" charset="0"/>
                        </a:rPr>
                        <a:t> </a:t>
                      </a: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ENTREVISTA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821452"/>
                  </a:ext>
                </a:extLst>
              </a:tr>
              <a:tr h="2108483">
                <a:tc vMerge="1">
                  <a:txBody>
                    <a:bodyPr/>
                    <a:lstStyle/>
                    <a:p>
                      <a:endParaRPr lang="es-EC"/>
                    </a:p>
                  </a:txBody>
                  <a:tcPr/>
                </a:tc>
                <a:tc>
                  <a:txBody>
                    <a:bodyPr/>
                    <a:lstStyle/>
                    <a:p>
                      <a:pPr algn="ctr"/>
                      <a:r>
                        <a:rPr lang="es-VE" sz="1400" b="1">
                          <a:effectLst/>
                          <a:latin typeface="Arial" panose="020B0604020202020204" pitchFamily="34" charset="0"/>
                          <a:ea typeface="Calibri" panose="020F0502020204030204" pitchFamily="34" charset="0"/>
                          <a:cs typeface="Arial" panose="020B0604020202020204" pitchFamily="34" charset="0"/>
                        </a:rPr>
                        <a:t>OPERABILIDAD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2311" marR="423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 Medios de transporte </a:t>
                      </a:r>
                    </a:p>
                    <a:p>
                      <a:pPr marL="28575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 Comunicaciones e informática</a:t>
                      </a:r>
                    </a:p>
                    <a:p>
                      <a:pPr marL="28575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 Infraestructura (operativa, administrativa)</a:t>
                      </a:r>
                    </a:p>
                    <a:p>
                      <a:pPr marL="28575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 Material y Equipo especial</a:t>
                      </a:r>
                    </a:p>
                    <a:p>
                      <a:pPr marL="285750" indent="-285750" algn="just">
                        <a:buFont typeface="Arial" panose="020B0604020202020204" pitchFamily="34" charset="0"/>
                        <a:buChar char="•"/>
                      </a:pPr>
                      <a:r>
                        <a:rPr lang="es-EC" sz="1400" b="1" dirty="0">
                          <a:effectLst/>
                          <a:latin typeface="Arial" panose="020B0604020202020204" pitchFamily="34" charset="0"/>
                          <a:ea typeface="Calibri" panose="020F0502020204030204" pitchFamily="34" charset="0"/>
                          <a:cs typeface="Arial" panose="020B0604020202020204" pitchFamily="34" charset="0"/>
                        </a:rPr>
                        <a:t>% Armamento (calibre mayor y menor)</a:t>
                      </a: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655"/>
                      <a:r>
                        <a:rPr lang="es-EC" sz="1400" b="1" dirty="0">
                          <a:effectLst/>
                          <a:latin typeface="Arial" panose="020B0604020202020204" pitchFamily="34" charset="0"/>
                          <a:ea typeface="Times New Roman" panose="02020603050405020304" pitchFamily="18" charset="0"/>
                          <a:cs typeface="Arial" panose="020B0604020202020204" pitchFamily="34" charset="0"/>
                        </a:rPr>
                        <a:t> </a:t>
                      </a: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ENCUESTA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p>
                      <a:pPr marL="160655"/>
                      <a:r>
                        <a:rPr lang="en-US" sz="1400" b="1" dirty="0">
                          <a:effectLst/>
                          <a:latin typeface="Arial" panose="020B0604020202020204" pitchFamily="34" charset="0"/>
                          <a:ea typeface="Times New Roman" panose="02020603050405020304" pitchFamily="18" charset="0"/>
                          <a:cs typeface="Arial" panose="020B0604020202020204" pitchFamily="34" charset="0"/>
                        </a:rPr>
                        <a:t>REVISIÓN   BIBLIOGRÁFICA</a:t>
                      </a:r>
                      <a:endParaRPr lang="es-EC" sz="1400" b="1" dirty="0">
                        <a:effectLst/>
                        <a:latin typeface="Arial" panose="020B0604020202020204" pitchFamily="34" charset="0"/>
                        <a:ea typeface="Times New Roman" panose="02020603050405020304" pitchFamily="18" charset="0"/>
                        <a:cs typeface="Arial" panose="020B0604020202020204" pitchFamily="34" charset="0"/>
                      </a:endParaRPr>
                    </a:p>
                  </a:txBody>
                  <a:tcPr marL="42311" marR="42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68626"/>
                  </a:ext>
                </a:extLst>
              </a:tr>
            </a:tbl>
          </a:graphicData>
        </a:graphic>
      </p:graphicFrame>
    </p:spTree>
    <p:extLst>
      <p:ext uri="{BB962C8B-B14F-4D97-AF65-F5344CB8AC3E}">
        <p14:creationId xmlns:p14="http://schemas.microsoft.com/office/powerpoint/2010/main" val="1839026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10.- OBJETO DE ESTUDIO</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Rectángulo 2">
            <a:extLst>
              <a:ext uri="{FF2B5EF4-FFF2-40B4-BE49-F238E27FC236}">
                <a16:creationId xmlns:a16="http://schemas.microsoft.com/office/drawing/2014/main" id="{4BA49329-4BEA-4E2F-BBD4-5499ADA32F7E}"/>
              </a:ext>
            </a:extLst>
          </p:cNvPr>
          <p:cNvSpPr/>
          <p:nvPr/>
        </p:nvSpPr>
        <p:spPr>
          <a:xfrm>
            <a:off x="6710516" y="2629770"/>
            <a:ext cx="4734232" cy="2191786"/>
          </a:xfrm>
          <a:prstGeom prst="rect">
            <a:avLst/>
          </a:prstGeom>
        </p:spPr>
        <p:txBody>
          <a:bodyPr vert="horz" lIns="91440" tIns="45720" rIns="91440" bIns="45720" rtlCol="0">
            <a:normAutofit/>
          </a:bodyPr>
          <a:lstStyle/>
          <a:p>
            <a:pPr algn="just">
              <a:lnSpc>
                <a:spcPct val="90000"/>
              </a:lnSpc>
              <a:spcAft>
                <a:spcPts val="600"/>
              </a:spcAft>
            </a:pPr>
            <a:r>
              <a:rPr lang="es-EC" sz="2800" dirty="0">
                <a:latin typeface="Arial" panose="020B0604020202020204" pitchFamily="34" charset="0"/>
                <a:cs typeface="Arial" panose="020B0604020202020204" pitchFamily="34" charset="0"/>
              </a:rPr>
              <a:t>Mantenimiento de las plataformas militares de la Fuerza Terrestre </a:t>
            </a:r>
            <a:r>
              <a:rPr lang="es-EC" sz="2800" b="1" dirty="0">
                <a:latin typeface="Arial" panose="020B0604020202020204" pitchFamily="34" charset="0"/>
                <a:cs typeface="Arial" panose="020B0604020202020204" pitchFamily="34" charset="0"/>
              </a:rPr>
              <a:t>frente</a:t>
            </a:r>
            <a:r>
              <a:rPr lang="es-EC" sz="2800" dirty="0">
                <a:latin typeface="Arial" panose="020B0604020202020204" pitchFamily="34" charset="0"/>
                <a:cs typeface="Arial" panose="020B0604020202020204" pitchFamily="34" charset="0"/>
              </a:rPr>
              <a:t> a la progresiva reducción del presupuesto.</a:t>
            </a:r>
          </a:p>
        </p:txBody>
      </p:sp>
      <p:pic>
        <p:nvPicPr>
          <p:cNvPr id="8194" name="Picture 2" descr="Operación Zeus, contra la amenaza resid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2050539"/>
            <a:ext cx="5139096" cy="335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7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10.- CAMPO DE ACCIÓN</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ángulo 9">
            <a:extLst>
              <a:ext uri="{FF2B5EF4-FFF2-40B4-BE49-F238E27FC236}">
                <a16:creationId xmlns:a16="http://schemas.microsoft.com/office/drawing/2014/main" id="{6B9EBDB9-2153-4C9E-9863-B58DDC740086}"/>
              </a:ext>
            </a:extLst>
          </p:cNvPr>
          <p:cNvSpPr/>
          <p:nvPr/>
        </p:nvSpPr>
        <p:spPr>
          <a:xfrm>
            <a:off x="1546708" y="1809923"/>
            <a:ext cx="4723780" cy="3573241"/>
          </a:xfrm>
          <a:prstGeom prst="rect">
            <a:avLst/>
          </a:prstGeom>
        </p:spPr>
        <p:txBody>
          <a:bodyPr vert="horz" lIns="91440" tIns="45720" rIns="91440" bIns="45720" rtlCol="0" anchor="ctr">
            <a:noAutofit/>
          </a:bodyPr>
          <a:lstStyle/>
          <a:p>
            <a:pPr algn="ctr">
              <a:lnSpc>
                <a:spcPct val="90000"/>
              </a:lnSpc>
              <a:spcAft>
                <a:spcPts val="600"/>
              </a:spcAft>
            </a:pPr>
            <a:r>
              <a:rPr lang="es-EC" sz="2400" b="1" dirty="0">
                <a:solidFill>
                  <a:srgbClr val="FF0000"/>
                </a:solidFill>
                <a:latin typeface="Arial" panose="020B0604020202020204" pitchFamily="34" charset="0"/>
                <a:cs typeface="Arial" panose="020B0604020202020204" pitchFamily="34" charset="0"/>
              </a:rPr>
              <a:t>SOSTENIMIENTO LOGÍSTICO</a:t>
            </a:r>
          </a:p>
          <a:p>
            <a:pPr algn="ctr">
              <a:lnSpc>
                <a:spcPct val="90000"/>
              </a:lnSpc>
              <a:spcAft>
                <a:spcPts val="600"/>
              </a:spcAft>
            </a:pPr>
            <a:endParaRPr lang="es-EC" sz="2400" b="1" dirty="0">
              <a:latin typeface="Arial" panose="020B0604020202020204" pitchFamily="34" charset="0"/>
              <a:cs typeface="Arial" panose="020B0604020202020204" pitchFamily="34" charset="0"/>
            </a:endParaRPr>
          </a:p>
          <a:p>
            <a:pPr algn="just">
              <a:lnSpc>
                <a:spcPct val="90000"/>
              </a:lnSpc>
              <a:spcAft>
                <a:spcPts val="600"/>
              </a:spcAft>
            </a:pPr>
            <a:r>
              <a:rPr lang="es-EC" sz="2400" dirty="0">
                <a:latin typeface="Arial" panose="020B0604020202020204" pitchFamily="34" charset="0"/>
                <a:cs typeface="Arial" panose="020B0604020202020204" pitchFamily="34" charset="0"/>
              </a:rPr>
              <a:t>Establecer estrategias para lograr un incremento en las asignaciones presupuestarias para el mantenimiento de las plataformas militares.</a:t>
            </a:r>
            <a:endParaRPr lang="es-EC" sz="2400" dirty="0">
              <a:effectLst/>
              <a:latin typeface="Arial" panose="020B0604020202020204" pitchFamily="34" charset="0"/>
              <a:cs typeface="Arial" panose="020B0604020202020204" pitchFamily="34" charset="0"/>
            </a:endParaRPr>
          </a:p>
        </p:txBody>
      </p:sp>
      <p:pic>
        <p:nvPicPr>
          <p:cNvPr id="9218" name="Picture 2" descr="Portada Cuarto Trimestre Edición Hispanoamer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3471" y="1350916"/>
            <a:ext cx="3790336" cy="4969983"/>
          </a:xfrm>
          <a:prstGeom prst="rect">
            <a:avLst/>
          </a:prstGeom>
          <a:noFill/>
          <a:effectLst>
            <a:softEdge rad="254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5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11.- DISEÑO DE LA INVESTIGACIÓN</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Picture 2" descr="Imagen relacionada">
            <a:extLst>
              <a:ext uri="{FF2B5EF4-FFF2-40B4-BE49-F238E27FC236}">
                <a16:creationId xmlns:a16="http://schemas.microsoft.com/office/drawing/2014/main" id="{B9783F11-50D8-4FA6-BE74-081B8E0DE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972" y="2194560"/>
            <a:ext cx="2978948" cy="300660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FFFF379D-CC16-4B24-9FA2-96C664B58953}"/>
              </a:ext>
            </a:extLst>
          </p:cNvPr>
          <p:cNvSpPr/>
          <p:nvPr/>
        </p:nvSpPr>
        <p:spPr>
          <a:xfrm>
            <a:off x="1874292" y="1193384"/>
            <a:ext cx="6599148" cy="5008954"/>
          </a:xfrm>
          <a:prstGeom prst="rect">
            <a:avLst/>
          </a:prstGeom>
        </p:spPr>
        <p:txBody>
          <a:bodyPr vert="horz" lIns="91440" tIns="45720" rIns="91440" bIns="45720" rtlCol="0">
            <a:noAutofit/>
          </a:bodyPr>
          <a:lstStyle/>
          <a:p>
            <a:pPr algn="ctr">
              <a:lnSpc>
                <a:spcPct val="150000"/>
              </a:lnSpc>
              <a:spcAft>
                <a:spcPts val="600"/>
              </a:spcAft>
            </a:pPr>
            <a:r>
              <a:rPr lang="es-ES" sz="2400" dirty="0">
                <a:solidFill>
                  <a:srgbClr val="FF0000"/>
                </a:solidFill>
                <a:latin typeface="Arial" panose="020B0604020202020204" pitchFamily="34" charset="0"/>
                <a:cs typeface="Arial" panose="020B0604020202020204" pitchFamily="34" charset="0"/>
              </a:rPr>
              <a:t>ENFOQUE</a:t>
            </a:r>
          </a:p>
          <a:p>
            <a:pPr algn="just">
              <a:lnSpc>
                <a:spcPct val="150000"/>
              </a:lnSpc>
              <a:spcAft>
                <a:spcPts val="600"/>
              </a:spcAft>
            </a:pPr>
            <a:r>
              <a:rPr lang="es-ES" sz="2400" dirty="0">
                <a:latin typeface="Arial" panose="020B0604020202020204" pitchFamily="34" charset="0"/>
                <a:cs typeface="Arial" panose="020B0604020202020204" pitchFamily="34" charset="0"/>
              </a:rPr>
              <a:t>Método  no experimental, describiendo  el problema para encontrar una solución al mismo; su estudio se desarrollo en un periodo de tiempo determinado y de manera específica. Se utilizaron recursos bibliográficos y documentales, que permitieron determinar, profundizar, ampliar, conceptualizaciones y criterios para la solución al problema.</a:t>
            </a:r>
          </a:p>
        </p:txBody>
      </p:sp>
    </p:spTree>
    <p:extLst>
      <p:ext uri="{BB962C8B-B14F-4D97-AF65-F5344CB8AC3E}">
        <p14:creationId xmlns:p14="http://schemas.microsoft.com/office/powerpoint/2010/main" val="13748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DISEÑO DE LA INVESTIGACIÓN</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003BAC30-1322-4E05-A85E-E1F7B1D30E51}"/>
              </a:ext>
            </a:extLst>
          </p:cNvPr>
          <p:cNvPicPr>
            <a:picLocks noChangeAspect="1"/>
          </p:cNvPicPr>
          <p:nvPr/>
        </p:nvPicPr>
        <p:blipFill>
          <a:blip r:embed="rId2"/>
          <a:stretch>
            <a:fillRect/>
          </a:stretch>
        </p:blipFill>
        <p:spPr>
          <a:xfrm>
            <a:off x="7319625" y="1265344"/>
            <a:ext cx="4541414" cy="5218792"/>
          </a:xfrm>
          <a:prstGeom prst="rect">
            <a:avLst/>
          </a:prstGeom>
          <a:effectLst>
            <a:softEdge rad="215900"/>
          </a:effectLst>
        </p:spPr>
      </p:pic>
      <p:sp>
        <p:nvSpPr>
          <p:cNvPr id="3" name="Rectángulo 2">
            <a:extLst>
              <a:ext uri="{FF2B5EF4-FFF2-40B4-BE49-F238E27FC236}">
                <a16:creationId xmlns:a16="http://schemas.microsoft.com/office/drawing/2014/main" id="{2BC14388-4ACF-41BA-B6E7-1649C275290C}"/>
              </a:ext>
            </a:extLst>
          </p:cNvPr>
          <p:cNvSpPr/>
          <p:nvPr/>
        </p:nvSpPr>
        <p:spPr>
          <a:xfrm>
            <a:off x="1356505" y="1935015"/>
            <a:ext cx="5963120" cy="3563159"/>
          </a:xfrm>
          <a:prstGeom prst="rect">
            <a:avLst/>
          </a:prstGeom>
        </p:spPr>
        <p:txBody>
          <a:bodyPr vert="horz" lIns="91440" tIns="45720" rIns="91440" bIns="45720" rtlCol="0">
            <a:noAutofit/>
          </a:bodyPr>
          <a:lstStyle/>
          <a:p>
            <a:pPr marL="38100" lvl="2" algn="ctr">
              <a:spcAft>
                <a:spcPts val="600"/>
              </a:spcAft>
            </a:pPr>
            <a:r>
              <a:rPr lang="es-ES" sz="2400" b="1" dirty="0">
                <a:solidFill>
                  <a:srgbClr val="FF0000"/>
                </a:solidFill>
                <a:latin typeface="Arial" panose="020B0604020202020204" pitchFamily="34" charset="0"/>
                <a:cs typeface="Arial" panose="020B0604020202020204" pitchFamily="34" charset="0"/>
              </a:rPr>
              <a:t>TIPO DE INVESTIGACIÓN</a:t>
            </a:r>
          </a:p>
          <a:p>
            <a:pPr marL="38100" lvl="2" algn="ctr">
              <a:spcAft>
                <a:spcPts val="600"/>
              </a:spcAft>
            </a:pPr>
            <a:endParaRPr lang="es-ES" sz="2400" b="1" dirty="0">
              <a:latin typeface="Arial" panose="020B0604020202020204" pitchFamily="34" charset="0"/>
              <a:cs typeface="Arial" panose="020B0604020202020204" pitchFamily="34" charset="0"/>
            </a:endParaRPr>
          </a:p>
          <a:p>
            <a:pPr marL="38100" lvl="2" algn="just">
              <a:spcAft>
                <a:spcPts val="600"/>
              </a:spcAft>
            </a:pPr>
            <a:r>
              <a:rPr lang="es-ES" sz="2400" b="1" dirty="0">
                <a:latin typeface="Arial" panose="020B0604020202020204" pitchFamily="34" charset="0"/>
                <a:cs typeface="Arial" panose="020B0604020202020204" pitchFamily="34" charset="0"/>
              </a:rPr>
              <a:t>Investigación de campo</a:t>
            </a:r>
          </a:p>
          <a:p>
            <a:pPr marL="38100" lvl="2" algn="just">
              <a:spcAft>
                <a:spcPts val="600"/>
              </a:spcAft>
            </a:pPr>
            <a:r>
              <a:rPr lang="es-ES" sz="2400" dirty="0">
                <a:latin typeface="Arial" panose="020B0604020202020204" pitchFamily="34" charset="0"/>
                <a:cs typeface="Arial" panose="020B0604020202020204" pitchFamily="34" charset="0"/>
              </a:rPr>
              <a:t>Permitió obtener de la población, la información para conocer el problema, sus causas y poder llegar a cumplir con los objetivos propuestos, que es buscar una solución al problema planteado.</a:t>
            </a:r>
          </a:p>
        </p:txBody>
      </p:sp>
    </p:spTree>
    <p:extLst>
      <p:ext uri="{BB962C8B-B14F-4D97-AF65-F5344CB8AC3E}">
        <p14:creationId xmlns:p14="http://schemas.microsoft.com/office/powerpoint/2010/main" val="216955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DISEÑO DE LA INVESTIGACIÓN</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CuadroTexto 3">
            <a:extLst>
              <a:ext uri="{FF2B5EF4-FFF2-40B4-BE49-F238E27FC236}">
                <a16:creationId xmlns:a16="http://schemas.microsoft.com/office/drawing/2014/main" id="{ABB38B78-0243-4AD1-81EC-2496D9E10A33}"/>
              </a:ext>
            </a:extLst>
          </p:cNvPr>
          <p:cNvSpPr txBox="1"/>
          <p:nvPr/>
        </p:nvSpPr>
        <p:spPr>
          <a:xfrm>
            <a:off x="1565787" y="1970289"/>
            <a:ext cx="6404288" cy="1200329"/>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La Población fueron los oficiales, voluntarios y servidores públicos de la D.P.G.E, C.L.T, C.O.T, DISICOM, D.F.E.</a:t>
            </a:r>
          </a:p>
        </p:txBody>
      </p:sp>
      <p:sp>
        <p:nvSpPr>
          <p:cNvPr id="2" name="Rectángulo 1"/>
          <p:cNvSpPr/>
          <p:nvPr/>
        </p:nvSpPr>
        <p:spPr>
          <a:xfrm>
            <a:off x="1565787" y="3598321"/>
            <a:ext cx="9525000" cy="1569660"/>
          </a:xfrm>
          <a:prstGeom prst="rect">
            <a:avLst/>
          </a:prstGeom>
        </p:spPr>
        <p:txBody>
          <a:bodyPr wrap="square">
            <a:spAutoFit/>
          </a:bodyPr>
          <a:lstStyle/>
          <a:p>
            <a:r>
              <a:rPr lang="es-ES" sz="2400" dirty="0">
                <a:solidFill>
                  <a:srgbClr val="FF0000"/>
                </a:solidFill>
                <a:latin typeface="Arial" panose="020B0604020202020204" pitchFamily="34" charset="0"/>
                <a:cs typeface="Arial" panose="020B0604020202020204" pitchFamily="34" charset="0"/>
              </a:rPr>
              <a:t>MUESTRA  39</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Error admisible para investigación social (5%)</a:t>
            </a:r>
          </a:p>
          <a:p>
            <a:r>
              <a:rPr lang="es-ES" sz="2400" dirty="0">
                <a:latin typeface="Arial" panose="020B0604020202020204" pitchFamily="34" charset="0"/>
                <a:cs typeface="Arial" panose="020B0604020202020204" pitchFamily="34" charset="0"/>
              </a:rPr>
              <a:t>N – 1: Corrección geométrica para muestras mayores de 30 sujetos</a:t>
            </a:r>
          </a:p>
        </p:txBody>
      </p:sp>
    </p:spTree>
    <p:extLst>
      <p:ext uri="{BB962C8B-B14F-4D97-AF65-F5344CB8AC3E}">
        <p14:creationId xmlns:p14="http://schemas.microsoft.com/office/powerpoint/2010/main" val="374267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id="{1AC222EB-CE0E-1D4E-BA24-831B2CB3AD74}"/>
              </a:ext>
            </a:extLst>
          </p:cNvPr>
          <p:cNvSpPr txBox="1"/>
          <p:nvPr/>
        </p:nvSpPr>
        <p:spPr>
          <a:xfrm>
            <a:off x="1953260" y="1264447"/>
            <a:ext cx="6065521" cy="5096267"/>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LOS OBJETIVOS</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6" name="Imagen 25">
            <a:extLst>
              <a:ext uri="{FF2B5EF4-FFF2-40B4-BE49-F238E27FC236}">
                <a16:creationId xmlns:a16="http://schemas.microsoft.com/office/drawing/2014/main" id="{EF29C0A8-AAFF-4FBA-BE7E-21372C9F0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2271" y="1566501"/>
            <a:ext cx="4320209" cy="4492157"/>
          </a:xfrm>
          <a:prstGeom prst="rect">
            <a:avLst/>
          </a:prstGeom>
          <a:effectLst>
            <a:softEdge rad="177800"/>
          </a:effectLst>
        </p:spPr>
      </p:pic>
    </p:spTree>
    <p:extLst>
      <p:ext uri="{BB962C8B-B14F-4D97-AF65-F5344CB8AC3E}">
        <p14:creationId xmlns:p14="http://schemas.microsoft.com/office/powerpoint/2010/main" val="132407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DISEÑO DE LA INVESTIGACIÓN</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2" name="Imagen 1">
            <a:extLst>
              <a:ext uri="{FF2B5EF4-FFF2-40B4-BE49-F238E27FC236}">
                <a16:creationId xmlns:a16="http://schemas.microsoft.com/office/drawing/2014/main" id="{24D9FB2E-087E-4BAB-B7DC-464994B6146B}"/>
              </a:ext>
            </a:extLst>
          </p:cNvPr>
          <p:cNvPicPr>
            <a:picLocks noChangeAspect="1"/>
          </p:cNvPicPr>
          <p:nvPr/>
        </p:nvPicPr>
        <p:blipFill>
          <a:blip r:embed="rId2"/>
          <a:stretch>
            <a:fillRect/>
          </a:stretch>
        </p:blipFill>
        <p:spPr>
          <a:xfrm>
            <a:off x="8196331" y="2192420"/>
            <a:ext cx="3249397" cy="3031748"/>
          </a:xfrm>
          <a:prstGeom prst="rect">
            <a:avLst/>
          </a:prstGeom>
          <a:effectLst>
            <a:softEdge rad="165100"/>
          </a:effectLst>
        </p:spPr>
      </p:pic>
      <p:sp>
        <p:nvSpPr>
          <p:cNvPr id="3" name="Rectángulo: esquinas redondeadas 2">
            <a:extLst>
              <a:ext uri="{FF2B5EF4-FFF2-40B4-BE49-F238E27FC236}">
                <a16:creationId xmlns:a16="http://schemas.microsoft.com/office/drawing/2014/main" id="{398DE8ED-7959-4A09-8C8D-642FC6B37FF1}"/>
              </a:ext>
            </a:extLst>
          </p:cNvPr>
          <p:cNvSpPr/>
          <p:nvPr/>
        </p:nvSpPr>
        <p:spPr>
          <a:xfrm>
            <a:off x="1978417" y="1362426"/>
            <a:ext cx="2560320" cy="82999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Arial" panose="020B0604020202020204" pitchFamily="34" charset="0"/>
                <a:cs typeface="Arial" panose="020B0604020202020204" pitchFamily="34" charset="0"/>
              </a:rPr>
              <a:t>Métodos de investigación</a:t>
            </a:r>
          </a:p>
        </p:txBody>
      </p:sp>
      <p:sp>
        <p:nvSpPr>
          <p:cNvPr id="5" name="Rectángulo: esquinas redondeadas 4">
            <a:extLst>
              <a:ext uri="{FF2B5EF4-FFF2-40B4-BE49-F238E27FC236}">
                <a16:creationId xmlns:a16="http://schemas.microsoft.com/office/drawing/2014/main" id="{7CE27589-6687-48DE-A9B2-F8D15EF9DCE9}"/>
              </a:ext>
            </a:extLst>
          </p:cNvPr>
          <p:cNvSpPr/>
          <p:nvPr/>
        </p:nvSpPr>
        <p:spPr>
          <a:xfrm>
            <a:off x="1945718" y="2823953"/>
            <a:ext cx="2560320" cy="82999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Arial" panose="020B0604020202020204" pitchFamily="34" charset="0"/>
                <a:cs typeface="Arial" panose="020B0604020202020204" pitchFamily="34" charset="0"/>
              </a:rPr>
              <a:t>Técnicas</a:t>
            </a:r>
          </a:p>
        </p:txBody>
      </p:sp>
      <p:sp>
        <p:nvSpPr>
          <p:cNvPr id="13" name="Rectángulo: esquinas redondeadas 12">
            <a:extLst>
              <a:ext uri="{FF2B5EF4-FFF2-40B4-BE49-F238E27FC236}">
                <a16:creationId xmlns:a16="http://schemas.microsoft.com/office/drawing/2014/main" id="{EF405496-9C11-4BF2-838A-79EAB3944586}"/>
              </a:ext>
            </a:extLst>
          </p:cNvPr>
          <p:cNvSpPr/>
          <p:nvPr/>
        </p:nvSpPr>
        <p:spPr>
          <a:xfrm>
            <a:off x="1969416" y="4110418"/>
            <a:ext cx="2560320" cy="82999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Arial" panose="020B0604020202020204" pitchFamily="34" charset="0"/>
                <a:cs typeface="Arial" panose="020B0604020202020204" pitchFamily="34" charset="0"/>
              </a:rPr>
              <a:t>Instrumentos</a:t>
            </a:r>
          </a:p>
        </p:txBody>
      </p:sp>
      <p:sp>
        <p:nvSpPr>
          <p:cNvPr id="15" name="Rectángulo: esquinas redondeadas 14">
            <a:extLst>
              <a:ext uri="{FF2B5EF4-FFF2-40B4-BE49-F238E27FC236}">
                <a16:creationId xmlns:a16="http://schemas.microsoft.com/office/drawing/2014/main" id="{3A57CB24-6ADC-4D1D-913F-0167D9351E35}"/>
              </a:ext>
            </a:extLst>
          </p:cNvPr>
          <p:cNvSpPr/>
          <p:nvPr/>
        </p:nvSpPr>
        <p:spPr>
          <a:xfrm>
            <a:off x="2002923" y="5466977"/>
            <a:ext cx="2560320" cy="829994"/>
          </a:xfrm>
          <a:prstGeom prst="round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latin typeface="Arial" panose="020B0604020202020204" pitchFamily="34" charset="0"/>
                <a:cs typeface="Arial" panose="020B0604020202020204" pitchFamily="34" charset="0"/>
              </a:rPr>
              <a:t>Técnicas de análisis de datos</a:t>
            </a:r>
          </a:p>
        </p:txBody>
      </p:sp>
      <p:sp>
        <p:nvSpPr>
          <p:cNvPr id="17" name="CuadroTexto 16">
            <a:extLst>
              <a:ext uri="{FF2B5EF4-FFF2-40B4-BE49-F238E27FC236}">
                <a16:creationId xmlns:a16="http://schemas.microsoft.com/office/drawing/2014/main" id="{B9B75DCD-2357-44DD-9241-E632C1D0ADAC}"/>
              </a:ext>
            </a:extLst>
          </p:cNvPr>
          <p:cNvSpPr txBox="1"/>
          <p:nvPr/>
        </p:nvSpPr>
        <p:spPr>
          <a:xfrm>
            <a:off x="4749747" y="2903045"/>
            <a:ext cx="3695116" cy="830997"/>
          </a:xfrm>
          <a:prstGeom prst="rect">
            <a:avLst/>
          </a:prstGeom>
          <a:noFill/>
        </p:spPr>
        <p:txBody>
          <a:bodyPr wrap="square" rtlCol="0">
            <a:spAutoFit/>
          </a:bodyPr>
          <a:lstStyle/>
          <a:p>
            <a:r>
              <a:rPr lang="es-EC" sz="2400" dirty="0">
                <a:latin typeface="Arial" panose="020B0604020202020204" pitchFamily="34" charset="0"/>
                <a:cs typeface="Arial" panose="020B0604020202020204" pitchFamily="34" charset="0"/>
              </a:rPr>
              <a:t>Entrevista</a:t>
            </a:r>
          </a:p>
          <a:p>
            <a:r>
              <a:rPr lang="es-EC" sz="2400" dirty="0">
                <a:latin typeface="Arial" panose="020B0604020202020204" pitchFamily="34" charset="0"/>
                <a:cs typeface="Arial" panose="020B0604020202020204" pitchFamily="34" charset="0"/>
              </a:rPr>
              <a:t>Encuesta</a:t>
            </a:r>
          </a:p>
        </p:txBody>
      </p:sp>
      <p:sp>
        <p:nvSpPr>
          <p:cNvPr id="19" name="CuadroTexto 18">
            <a:extLst>
              <a:ext uri="{FF2B5EF4-FFF2-40B4-BE49-F238E27FC236}">
                <a16:creationId xmlns:a16="http://schemas.microsoft.com/office/drawing/2014/main" id="{09331A57-4159-440B-A896-6A9DCFDBFBE6}"/>
              </a:ext>
            </a:extLst>
          </p:cNvPr>
          <p:cNvSpPr txBox="1"/>
          <p:nvPr/>
        </p:nvSpPr>
        <p:spPr>
          <a:xfrm>
            <a:off x="4719555" y="1168523"/>
            <a:ext cx="2790517" cy="1569660"/>
          </a:xfrm>
          <a:prstGeom prst="rect">
            <a:avLst/>
          </a:prstGeom>
          <a:noFill/>
        </p:spPr>
        <p:txBody>
          <a:bodyPr wrap="square" rtlCol="0">
            <a:spAutoFit/>
          </a:bodyPr>
          <a:lstStyle/>
          <a:p>
            <a:r>
              <a:rPr lang="es-EC" sz="2400" dirty="0">
                <a:latin typeface="Arial" panose="020B0604020202020204" pitchFamily="34" charset="0"/>
                <a:cs typeface="Arial" panose="020B0604020202020204" pitchFamily="34" charset="0"/>
              </a:rPr>
              <a:t>Exploratorio</a:t>
            </a:r>
          </a:p>
          <a:p>
            <a:r>
              <a:rPr lang="es-EC" sz="2400" dirty="0">
                <a:latin typeface="Arial" panose="020B0604020202020204" pitchFamily="34" charset="0"/>
                <a:cs typeface="Arial" panose="020B0604020202020204" pitchFamily="34" charset="0"/>
              </a:rPr>
              <a:t>Descriptiva</a:t>
            </a:r>
          </a:p>
          <a:p>
            <a:r>
              <a:rPr lang="es-EC" sz="2400" dirty="0">
                <a:latin typeface="Arial" panose="020B0604020202020204" pitchFamily="34" charset="0"/>
                <a:cs typeface="Arial" panose="020B0604020202020204" pitchFamily="34" charset="0"/>
              </a:rPr>
              <a:t>Cualitativos y </a:t>
            </a:r>
            <a:r>
              <a:rPr lang="es-EC" sz="2400" dirty="0" err="1">
                <a:latin typeface="Arial" panose="020B0604020202020204" pitchFamily="34" charset="0"/>
                <a:cs typeface="Arial" panose="020B0604020202020204" pitchFamily="34" charset="0"/>
              </a:rPr>
              <a:t>cuantitava</a:t>
            </a:r>
            <a:endParaRPr lang="es-EC" sz="2400" dirty="0">
              <a:solidFill>
                <a:schemeClr val="bg1"/>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C940FD6-93ED-4B70-B556-63C7CFAF60A8}"/>
              </a:ext>
            </a:extLst>
          </p:cNvPr>
          <p:cNvSpPr txBox="1"/>
          <p:nvPr/>
        </p:nvSpPr>
        <p:spPr>
          <a:xfrm>
            <a:off x="4719555" y="5540957"/>
            <a:ext cx="2405575" cy="830997"/>
          </a:xfrm>
          <a:prstGeom prst="rect">
            <a:avLst/>
          </a:prstGeom>
          <a:noFill/>
        </p:spPr>
        <p:txBody>
          <a:bodyPr wrap="square" rtlCol="0">
            <a:spAutoFit/>
          </a:bodyPr>
          <a:lstStyle/>
          <a:p>
            <a:r>
              <a:rPr lang="es-EC" sz="2400" dirty="0">
                <a:latin typeface="Arial" panose="020B0604020202020204" pitchFamily="34" charset="0"/>
                <a:cs typeface="Arial" panose="020B0604020202020204" pitchFamily="34" charset="0"/>
              </a:rPr>
              <a:t>Tabulación</a:t>
            </a:r>
          </a:p>
          <a:p>
            <a:r>
              <a:rPr lang="es-EC" sz="2400" dirty="0">
                <a:latin typeface="Arial" panose="020B0604020202020204" pitchFamily="34" charset="0"/>
                <a:cs typeface="Arial" panose="020B0604020202020204" pitchFamily="34" charset="0"/>
              </a:rPr>
              <a:t>(Estadística)</a:t>
            </a:r>
          </a:p>
        </p:txBody>
      </p:sp>
      <p:sp>
        <p:nvSpPr>
          <p:cNvPr id="23" name="CuadroTexto 22">
            <a:extLst>
              <a:ext uri="{FF2B5EF4-FFF2-40B4-BE49-F238E27FC236}">
                <a16:creationId xmlns:a16="http://schemas.microsoft.com/office/drawing/2014/main" id="{F29E13F0-4BE5-48E1-BE8A-1900CD871A89}"/>
              </a:ext>
            </a:extLst>
          </p:cNvPr>
          <p:cNvSpPr txBox="1"/>
          <p:nvPr/>
        </p:nvSpPr>
        <p:spPr>
          <a:xfrm>
            <a:off x="4749747" y="3873257"/>
            <a:ext cx="3446584" cy="1569660"/>
          </a:xfrm>
          <a:prstGeom prst="rect">
            <a:avLst/>
          </a:prstGeom>
          <a:noFill/>
        </p:spPr>
        <p:txBody>
          <a:bodyPr wrap="square" rtlCol="0">
            <a:spAutoFit/>
          </a:bodyPr>
          <a:lstStyle/>
          <a:p>
            <a:r>
              <a:rPr lang="es-EC" sz="2400" dirty="0">
                <a:latin typeface="Arial" panose="020B0604020202020204" pitchFamily="34" charset="0"/>
                <a:cs typeface="Arial" panose="020B0604020202020204" pitchFamily="34" charset="0"/>
              </a:rPr>
              <a:t>Cuestionarios</a:t>
            </a:r>
          </a:p>
          <a:p>
            <a:r>
              <a:rPr lang="es-EC" sz="2400" dirty="0">
                <a:latin typeface="Arial" panose="020B0604020202020204" pitchFamily="34" charset="0"/>
                <a:cs typeface="Arial" panose="020B0604020202020204" pitchFamily="34" charset="0"/>
              </a:rPr>
              <a:t>La observación directa</a:t>
            </a:r>
          </a:p>
          <a:p>
            <a:r>
              <a:rPr lang="es-EC" sz="2400" dirty="0">
                <a:latin typeface="Arial" panose="020B0604020202020204" pitchFamily="34" charset="0"/>
                <a:cs typeface="Arial" panose="020B0604020202020204" pitchFamily="34" charset="0"/>
              </a:rPr>
              <a:t>Información </a:t>
            </a:r>
          </a:p>
          <a:p>
            <a:r>
              <a:rPr lang="es-EC" sz="2400" dirty="0">
                <a:latin typeface="Arial" panose="020B0604020202020204" pitchFamily="34" charset="0"/>
                <a:cs typeface="Arial" panose="020B0604020202020204" pitchFamily="34" charset="0"/>
              </a:rPr>
              <a:t>Planificación</a:t>
            </a:r>
          </a:p>
        </p:txBody>
      </p:sp>
    </p:spTree>
    <p:extLst>
      <p:ext uri="{BB962C8B-B14F-4D97-AF65-F5344CB8AC3E}">
        <p14:creationId xmlns:p14="http://schemas.microsoft.com/office/powerpoint/2010/main" val="358135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12.- DESARROLLO DE LOS OBJETIVOS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2 Rectángulo">
            <a:extLst>
              <a:ext uri="{FF2B5EF4-FFF2-40B4-BE49-F238E27FC236}">
                <a16:creationId xmlns:a16="http://schemas.microsoft.com/office/drawing/2014/main" id="{660AF0F3-9C77-483A-BE4D-8E1B8AFDB1DF}"/>
              </a:ext>
            </a:extLst>
          </p:cNvPr>
          <p:cNvSpPr/>
          <p:nvPr/>
        </p:nvSpPr>
        <p:spPr>
          <a:xfrm>
            <a:off x="1051084" y="1133462"/>
            <a:ext cx="10645047" cy="1200329"/>
          </a:xfrm>
          <a:prstGeom prst="rect">
            <a:avLst/>
          </a:prstGeom>
        </p:spPr>
        <p:txBody>
          <a:bodyPr wrap="square">
            <a:spAutoFit/>
          </a:bodyPr>
          <a:lstStyle/>
          <a:p>
            <a:pPr marL="914400" lvl="1" indent="-457200" algn="just">
              <a:buFont typeface="+mj-lt"/>
              <a:buAutoNum type="arabicPeriod"/>
            </a:pPr>
            <a:r>
              <a:rPr lang="es-EC" sz="2400" b="1" dirty="0"/>
              <a:t>Diagnosticar la situación actual </a:t>
            </a:r>
            <a:r>
              <a:rPr lang="es-ES_tradnl" sz="2400" b="1" dirty="0"/>
              <a:t>de las plataformas militares, su grado de operabilidad y capacidades tecnológicas que necesita la Fuerza Terrestre en el desarrollo de las operaciones militares</a:t>
            </a:r>
            <a:r>
              <a:rPr lang="es-EC" sz="2400" b="1" dirty="0"/>
              <a:t>.</a:t>
            </a:r>
            <a:endParaRPr lang="es-ES" sz="2800" b="1" i="1" dirty="0"/>
          </a:p>
        </p:txBody>
      </p:sp>
      <p:sp>
        <p:nvSpPr>
          <p:cNvPr id="10" name="Rectángulo 9">
            <a:extLst>
              <a:ext uri="{FF2B5EF4-FFF2-40B4-BE49-F238E27FC236}">
                <a16:creationId xmlns:a16="http://schemas.microsoft.com/office/drawing/2014/main" id="{5A295A58-7882-45A0-9708-4DCA327466AB}"/>
              </a:ext>
            </a:extLst>
          </p:cNvPr>
          <p:cNvSpPr/>
          <p:nvPr/>
        </p:nvSpPr>
        <p:spPr>
          <a:xfrm>
            <a:off x="1827637" y="2706758"/>
            <a:ext cx="5722631" cy="3563159"/>
          </a:xfrm>
          <a:prstGeom prst="rect">
            <a:avLst/>
          </a:prstGeom>
        </p:spPr>
        <p:txBody>
          <a:bodyPr vert="horz" lIns="91440" tIns="45720" rIns="91440" bIns="45720" rtlCol="0">
            <a:noAutofit/>
          </a:bodyPr>
          <a:lstStyle/>
          <a:p>
            <a:pPr marL="38100" lvl="2" algn="just">
              <a:spcAft>
                <a:spcPts val="600"/>
              </a:spcAft>
            </a:pPr>
            <a:r>
              <a:rPr lang="es-EC" sz="2400" dirty="0">
                <a:latin typeface="Arial" panose="020B0604020202020204" pitchFamily="34" charset="0"/>
                <a:cs typeface="Arial" panose="020B0604020202020204" pitchFamily="34" charset="0"/>
              </a:rPr>
              <a:t>Actualmente las plataformas militares, mantienen una operabilidad del </a:t>
            </a:r>
            <a:r>
              <a:rPr lang="es-EC" sz="2400" b="1" dirty="0">
                <a:latin typeface="Arial" panose="020B0604020202020204" pitchFamily="34" charset="0"/>
                <a:cs typeface="Arial" panose="020B0604020202020204" pitchFamily="34" charset="0"/>
              </a:rPr>
              <a:t>32%. </a:t>
            </a:r>
            <a:endParaRPr lang="es-ES" sz="2400" b="1" dirty="0">
              <a:latin typeface="Arial" panose="020B0604020202020204" pitchFamily="34" charset="0"/>
              <a:cs typeface="Arial" panose="020B0604020202020204" pitchFamily="34" charset="0"/>
            </a:endParaRPr>
          </a:p>
        </p:txBody>
      </p:sp>
      <p:graphicFrame>
        <p:nvGraphicFramePr>
          <p:cNvPr id="12" name="4 Tabla">
            <a:extLst>
              <a:ext uri="{FF2B5EF4-FFF2-40B4-BE49-F238E27FC236}">
                <a16:creationId xmlns:a16="http://schemas.microsoft.com/office/drawing/2014/main" id="{A02D8A5F-34BB-44F7-BCC4-9B1A11636F59}"/>
              </a:ext>
            </a:extLst>
          </p:cNvPr>
          <p:cNvGraphicFramePr>
            <a:graphicFrameLocks noGrp="1"/>
          </p:cNvGraphicFramePr>
          <p:nvPr>
            <p:extLst>
              <p:ext uri="{D42A27DB-BD31-4B8C-83A1-F6EECF244321}">
                <p14:modId xmlns:p14="http://schemas.microsoft.com/office/powerpoint/2010/main" val="2097010597"/>
              </p:ext>
            </p:extLst>
          </p:nvPr>
        </p:nvGraphicFramePr>
        <p:xfrm>
          <a:off x="3290677" y="4068371"/>
          <a:ext cx="7148723" cy="2201546"/>
        </p:xfrm>
        <a:graphic>
          <a:graphicData uri="http://schemas.openxmlformats.org/drawingml/2006/table">
            <a:tbl>
              <a:tblPr/>
              <a:tblGrid>
                <a:gridCol w="1936643">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661160">
                  <a:extLst>
                    <a:ext uri="{9D8B030D-6E8A-4147-A177-3AD203B41FA5}">
                      <a16:colId xmlns:a16="http://schemas.microsoft.com/office/drawing/2014/main" val="20002"/>
                    </a:ext>
                  </a:extLst>
                </a:gridCol>
                <a:gridCol w="1844040">
                  <a:extLst>
                    <a:ext uri="{9D8B030D-6E8A-4147-A177-3AD203B41FA5}">
                      <a16:colId xmlns:a16="http://schemas.microsoft.com/office/drawing/2014/main" val="20003"/>
                    </a:ext>
                  </a:extLst>
                </a:gridCol>
              </a:tblGrid>
              <a:tr h="432495">
                <a:tc>
                  <a:txBody>
                    <a:bodyPr/>
                    <a:lstStyle/>
                    <a:p>
                      <a:pPr algn="ctr" fontAlgn="ctr">
                        <a:spcAft>
                          <a:spcPts val="0"/>
                        </a:spcAft>
                      </a:pPr>
                      <a:r>
                        <a:rPr lang="es-EC" sz="1600" b="0" kern="1200" dirty="0">
                          <a:effectLst/>
                          <a:latin typeface="Arial"/>
                          <a:ea typeface="Times New Roman"/>
                          <a:cs typeface="Arial"/>
                        </a:rPr>
                        <a:t>MISIÓN</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spcAft>
                          <a:spcPts val="0"/>
                        </a:spcAft>
                      </a:pPr>
                      <a:r>
                        <a:rPr lang="es-EC" sz="1600" b="0" kern="1200" dirty="0">
                          <a:effectLst/>
                          <a:latin typeface="Arial"/>
                          <a:ea typeface="Times New Roman"/>
                          <a:cs typeface="Arial"/>
                        </a:rPr>
                        <a:t>OPERATIVIDAD</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spcAft>
                          <a:spcPts val="0"/>
                        </a:spcAft>
                      </a:pPr>
                      <a:r>
                        <a:rPr lang="es-EC" sz="1600" b="0" kern="1200">
                          <a:effectLst/>
                          <a:latin typeface="Arial"/>
                          <a:ea typeface="Times New Roman"/>
                          <a:cs typeface="Arial"/>
                        </a:rPr>
                        <a:t>OPERABILIDAD</a:t>
                      </a:r>
                      <a:endParaRPr lang="es-ES" sz="1600" b="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spcAft>
                          <a:spcPts val="0"/>
                        </a:spcAft>
                      </a:pPr>
                      <a:r>
                        <a:rPr lang="es-EC" sz="1600" b="0" kern="1200" dirty="0">
                          <a:effectLst/>
                          <a:latin typeface="Arial"/>
                          <a:ea typeface="Times New Roman"/>
                          <a:cs typeface="Arial"/>
                        </a:rPr>
                        <a:t>CAPACIDAD OPERATIVA</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648742">
                <a:tc>
                  <a:txBody>
                    <a:bodyPr/>
                    <a:lstStyle/>
                    <a:p>
                      <a:pPr algn="ctr" fontAlgn="ctr">
                        <a:spcAft>
                          <a:spcPts val="0"/>
                        </a:spcAft>
                      </a:pPr>
                      <a:r>
                        <a:rPr lang="es-EC" sz="1600" b="0" kern="1200">
                          <a:effectLst/>
                          <a:latin typeface="Arial"/>
                          <a:ea typeface="Times New Roman"/>
                          <a:cs typeface="Arial"/>
                        </a:rPr>
                        <a:t>DEFENSA DEL TERRITORIO NACIONAL.</a:t>
                      </a:r>
                      <a:endParaRPr lang="es-ES" sz="1600" b="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dirty="0">
                          <a:effectLst/>
                          <a:latin typeface="Arial"/>
                          <a:ea typeface="Times New Roman"/>
                          <a:cs typeface="Arial"/>
                        </a:rPr>
                        <a:t>73,4%</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dirty="0">
                          <a:effectLst/>
                          <a:latin typeface="Arial"/>
                          <a:ea typeface="Times New Roman"/>
                          <a:cs typeface="Arial"/>
                        </a:rPr>
                        <a:t>32,2%</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a:effectLst/>
                          <a:latin typeface="Arial"/>
                          <a:ea typeface="Times New Roman"/>
                          <a:cs typeface="Arial"/>
                        </a:rPr>
                        <a:t>45,30%</a:t>
                      </a:r>
                      <a:endParaRPr lang="es-ES" sz="1600" b="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6557">
                <a:tc>
                  <a:txBody>
                    <a:bodyPr/>
                    <a:lstStyle/>
                    <a:p>
                      <a:pPr algn="ctr" fontAlgn="ctr">
                        <a:spcAft>
                          <a:spcPts val="0"/>
                        </a:spcAft>
                      </a:pPr>
                      <a:r>
                        <a:rPr lang="es-EC" sz="1600" b="0" kern="1200">
                          <a:effectLst/>
                          <a:latin typeface="Arial"/>
                          <a:ea typeface="Times New Roman"/>
                          <a:cs typeface="Arial"/>
                        </a:rPr>
                        <a:t>DEFENSA INTERNA.</a:t>
                      </a:r>
                      <a:endParaRPr lang="es-ES" sz="1600" b="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a:effectLst/>
                          <a:latin typeface="Arial"/>
                          <a:ea typeface="Times New Roman"/>
                          <a:cs typeface="Arial"/>
                        </a:rPr>
                        <a:t>62,9%</a:t>
                      </a:r>
                      <a:endParaRPr lang="es-ES" sz="1600" b="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dirty="0">
                          <a:effectLst/>
                          <a:latin typeface="Arial"/>
                          <a:ea typeface="Times New Roman"/>
                          <a:cs typeface="Arial"/>
                        </a:rPr>
                        <a:t>30,7%</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dirty="0">
                          <a:effectLst/>
                          <a:latin typeface="Arial"/>
                          <a:ea typeface="Times New Roman"/>
                          <a:cs typeface="Arial"/>
                        </a:rPr>
                        <a:t>44,90%</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4666">
                <a:tc>
                  <a:txBody>
                    <a:bodyPr/>
                    <a:lstStyle/>
                    <a:p>
                      <a:pPr algn="ctr" fontAlgn="ctr">
                        <a:spcAft>
                          <a:spcPts val="0"/>
                        </a:spcAft>
                      </a:pPr>
                      <a:r>
                        <a:rPr lang="es-EC" sz="1600" b="0" kern="1200" dirty="0">
                          <a:effectLst/>
                          <a:latin typeface="Arial"/>
                          <a:ea typeface="Times New Roman"/>
                          <a:cs typeface="Arial"/>
                        </a:rPr>
                        <a:t>GESTIÓN DE RIESGOS.</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dirty="0">
                          <a:effectLst/>
                          <a:latin typeface="Arial"/>
                          <a:ea typeface="Times New Roman"/>
                          <a:cs typeface="Arial"/>
                        </a:rPr>
                        <a:t>62,9%</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a:effectLst/>
                          <a:latin typeface="Arial"/>
                          <a:ea typeface="Times New Roman"/>
                          <a:cs typeface="Arial"/>
                        </a:rPr>
                        <a:t>29,6%</a:t>
                      </a:r>
                      <a:endParaRPr lang="es-ES" sz="1600" b="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spcAft>
                          <a:spcPts val="0"/>
                        </a:spcAft>
                      </a:pPr>
                      <a:r>
                        <a:rPr lang="es-EC" sz="1600" b="0" kern="1200" dirty="0">
                          <a:effectLst/>
                          <a:latin typeface="Arial"/>
                          <a:ea typeface="Times New Roman"/>
                          <a:cs typeface="Arial"/>
                        </a:rPr>
                        <a:t>44,70%</a:t>
                      </a:r>
                      <a:endParaRPr lang="es-ES" sz="1600" b="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7157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DESARROLLO DE LOS OBJETIVOS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2 Rectángulo">
            <a:extLst>
              <a:ext uri="{FF2B5EF4-FFF2-40B4-BE49-F238E27FC236}">
                <a16:creationId xmlns:a16="http://schemas.microsoft.com/office/drawing/2014/main" id="{98FA9DD7-83DB-4C29-A5F5-EE733E915B0B}"/>
              </a:ext>
            </a:extLst>
          </p:cNvPr>
          <p:cNvSpPr/>
          <p:nvPr/>
        </p:nvSpPr>
        <p:spPr>
          <a:xfrm>
            <a:off x="1151213" y="1147472"/>
            <a:ext cx="10558566" cy="1200329"/>
          </a:xfrm>
          <a:prstGeom prst="rect">
            <a:avLst/>
          </a:prstGeom>
        </p:spPr>
        <p:txBody>
          <a:bodyPr wrap="square">
            <a:spAutoFit/>
          </a:bodyPr>
          <a:lstStyle/>
          <a:p>
            <a:pPr marL="914400" lvl="1" indent="-457200" algn="just">
              <a:buFont typeface="+mj-lt"/>
              <a:buAutoNum type="arabicPeriod" startAt="2"/>
            </a:pPr>
            <a:r>
              <a:rPr lang="es-EC" sz="2400" b="1" dirty="0"/>
              <a:t>Analizar la situación actual del presupuesto para el mantenimiento de las plataformas militares que ayude a garantizar la operabilidad de estas y su utilización en las operaciones militares.</a:t>
            </a:r>
            <a:endParaRPr lang="es-ES" sz="2400" b="1" i="1" dirty="0"/>
          </a:p>
        </p:txBody>
      </p:sp>
      <p:sp>
        <p:nvSpPr>
          <p:cNvPr id="4" name="Rectángulo 3">
            <a:extLst>
              <a:ext uri="{FF2B5EF4-FFF2-40B4-BE49-F238E27FC236}">
                <a16:creationId xmlns:a16="http://schemas.microsoft.com/office/drawing/2014/main" id="{38722B8B-44DA-4044-B3DB-9A3C76D92979}"/>
              </a:ext>
            </a:extLst>
          </p:cNvPr>
          <p:cNvSpPr/>
          <p:nvPr/>
        </p:nvSpPr>
        <p:spPr>
          <a:xfrm>
            <a:off x="2080807" y="2347801"/>
            <a:ext cx="9628972" cy="3413299"/>
          </a:xfrm>
          <a:prstGeom prst="rect">
            <a:avLst/>
          </a:prstGeom>
        </p:spPr>
        <p:txBody>
          <a:bodyPr vert="horz" lIns="91440" tIns="45720" rIns="91440" bIns="45720" rtlCol="0">
            <a:noAutofit/>
          </a:bodyPr>
          <a:lstStyle/>
          <a:p>
            <a:pPr marL="38100" lvl="2" algn="just">
              <a:spcAft>
                <a:spcPts val="600"/>
              </a:spcAft>
            </a:pPr>
            <a:r>
              <a:rPr lang="es-EC" sz="2400" dirty="0">
                <a:latin typeface="Arial" panose="020B0604020202020204" pitchFamily="34" charset="0"/>
                <a:cs typeface="Arial" panose="020B0604020202020204" pitchFamily="34" charset="0"/>
              </a:rPr>
              <a:t>Se ha identificado que en el Programa 57  Alistamiento Operacional, Actividad 002 Mantenimiento de infraestructura y plataformas Militares:</a:t>
            </a:r>
          </a:p>
          <a:p>
            <a:pPr marL="38100" lvl="2" algn="just">
              <a:spcAft>
                <a:spcPts val="600"/>
              </a:spcAft>
            </a:pPr>
            <a:endParaRPr lang="es-EC" sz="2400" dirty="0">
              <a:latin typeface="Arial" panose="020B0604020202020204" pitchFamily="34" charset="0"/>
              <a:cs typeface="Arial" panose="020B0604020202020204" pitchFamily="34" charset="0"/>
            </a:endParaRPr>
          </a:p>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La reducción presupuestaria para fluctúa entre el 3% y 4 % anual.</a:t>
            </a:r>
          </a:p>
          <a:p>
            <a:pPr marL="381000" lvl="2" indent="-342900" algn="just">
              <a:spcAft>
                <a:spcPts val="600"/>
              </a:spcAf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De lo planificado por la F.T., solamente se aprueba entre el 8% y 15% cada año, lo que ha originado que no se puedan cumplir con los planes de mantenimiento de cada componente.</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28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DESARROLLO DE LOS OBJETIVOS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2 Rectángulo">
            <a:extLst>
              <a:ext uri="{FF2B5EF4-FFF2-40B4-BE49-F238E27FC236}">
                <a16:creationId xmlns:a16="http://schemas.microsoft.com/office/drawing/2014/main" id="{389D3686-85C0-4063-8868-6054F601DA80}"/>
              </a:ext>
            </a:extLst>
          </p:cNvPr>
          <p:cNvSpPr/>
          <p:nvPr/>
        </p:nvSpPr>
        <p:spPr>
          <a:xfrm>
            <a:off x="1119322" y="1065585"/>
            <a:ext cx="10672344" cy="1200329"/>
          </a:xfrm>
          <a:prstGeom prst="rect">
            <a:avLst/>
          </a:prstGeom>
        </p:spPr>
        <p:txBody>
          <a:bodyPr wrap="square">
            <a:spAutoFit/>
          </a:bodyPr>
          <a:lstStyle/>
          <a:p>
            <a:pPr marL="914400" lvl="1" indent="-457200" algn="just">
              <a:buFont typeface="+mj-lt"/>
              <a:buAutoNum type="arabicPeriod" startAt="3"/>
            </a:pPr>
            <a:r>
              <a:rPr lang="es-EC" sz="2400" b="1" dirty="0"/>
              <a:t>Analizar los proyectos y planes de mantenimiento que se han generado para solicitar la asignación presupuestaria que demanda la operabilidad de las plataformas militares.</a:t>
            </a:r>
            <a:endParaRPr lang="es-ES" sz="2400" b="1" i="1" dirty="0"/>
          </a:p>
        </p:txBody>
      </p:sp>
      <p:sp>
        <p:nvSpPr>
          <p:cNvPr id="4" name="Rectángulo 3">
            <a:extLst>
              <a:ext uri="{FF2B5EF4-FFF2-40B4-BE49-F238E27FC236}">
                <a16:creationId xmlns:a16="http://schemas.microsoft.com/office/drawing/2014/main" id="{F972BC9A-3998-4292-AF72-095C56BA3A4D}"/>
              </a:ext>
            </a:extLst>
          </p:cNvPr>
          <p:cNvSpPr/>
          <p:nvPr/>
        </p:nvSpPr>
        <p:spPr>
          <a:xfrm>
            <a:off x="1994980" y="2561712"/>
            <a:ext cx="9464517" cy="3097968"/>
          </a:xfrm>
          <a:prstGeom prst="rect">
            <a:avLst/>
          </a:prstGeom>
        </p:spPr>
        <p:txBody>
          <a:bodyPr vert="horz" lIns="91440" tIns="45720" rIns="91440" bIns="45720" rtlCol="0">
            <a:noAutofit/>
          </a:bodyPr>
          <a:lstStyle/>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La F.T realiza anualmente los planes de mantenimiento para las plataformas militares y no fueron financiados en su totalidad.</a:t>
            </a:r>
          </a:p>
          <a:p>
            <a:pPr marL="381000" lvl="2" indent="-342900" algn="just">
              <a:spcAft>
                <a:spcPts val="600"/>
              </a:spcAf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Se realizaron 6 proyectos para incrementar las capacidades operativas de la F.T, únicamente se financió 1 proyecto.</a:t>
            </a:r>
          </a:p>
          <a:p>
            <a:pPr marL="381000" lvl="2" indent="-342900" algn="just">
              <a:spcAft>
                <a:spcPts val="600"/>
              </a:spcAft>
              <a:buFont typeface="Arial" panose="020B0604020202020204" pitchFamily="34" charset="0"/>
              <a:buChar char="•"/>
            </a:pPr>
            <a:endParaRPr lang="es-EC" sz="2400" dirty="0">
              <a:latin typeface="Arial" panose="020B0604020202020204" pitchFamily="34" charset="0"/>
              <a:cs typeface="Arial" panose="020B0604020202020204" pitchFamily="34" charset="0"/>
            </a:endParaRPr>
          </a:p>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La situación económica del país mejore y el ente político influyen en la asignación los recursos por parte del Estado.</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11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DESARROLLO DE LOS OBJETIVOS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2 Rectángulo">
            <a:extLst>
              <a:ext uri="{FF2B5EF4-FFF2-40B4-BE49-F238E27FC236}">
                <a16:creationId xmlns:a16="http://schemas.microsoft.com/office/drawing/2014/main" id="{FB65DF51-8720-4A44-B17A-60A111A64A35}"/>
              </a:ext>
            </a:extLst>
          </p:cNvPr>
          <p:cNvSpPr/>
          <p:nvPr/>
        </p:nvSpPr>
        <p:spPr>
          <a:xfrm>
            <a:off x="1010140" y="1133825"/>
            <a:ext cx="10933157" cy="1200329"/>
          </a:xfrm>
          <a:prstGeom prst="rect">
            <a:avLst/>
          </a:prstGeom>
        </p:spPr>
        <p:txBody>
          <a:bodyPr wrap="square">
            <a:spAutoFit/>
          </a:bodyPr>
          <a:lstStyle/>
          <a:p>
            <a:pPr marL="914400" lvl="1" indent="-457200" algn="just">
              <a:buFont typeface="+mj-lt"/>
              <a:buAutoNum type="arabicPeriod" startAt="4"/>
            </a:pPr>
            <a:r>
              <a:rPr lang="es-EC" sz="2400" b="1" dirty="0"/>
              <a:t>Determinar las estrategias establecidas para buscar el financiamiento y evitar la progresiva reducción de las asignaciones presupuestarias para el mantenimiento de las plataformas militares.</a:t>
            </a:r>
            <a:endParaRPr lang="es-ES" sz="2400" b="1" i="1" dirty="0"/>
          </a:p>
        </p:txBody>
      </p:sp>
      <p:sp>
        <p:nvSpPr>
          <p:cNvPr id="4" name="Rectángulo 3">
            <a:extLst>
              <a:ext uri="{FF2B5EF4-FFF2-40B4-BE49-F238E27FC236}">
                <a16:creationId xmlns:a16="http://schemas.microsoft.com/office/drawing/2014/main" id="{10AA7404-D320-452C-A8B9-BBC1AC96A279}"/>
              </a:ext>
            </a:extLst>
          </p:cNvPr>
          <p:cNvSpPr/>
          <p:nvPr/>
        </p:nvSpPr>
        <p:spPr>
          <a:xfrm>
            <a:off x="1847057" y="3105383"/>
            <a:ext cx="5295125" cy="2266821"/>
          </a:xfrm>
          <a:prstGeom prst="rect">
            <a:avLst/>
          </a:prstGeom>
        </p:spPr>
        <p:txBody>
          <a:bodyPr vert="horz" lIns="91440" tIns="45720" rIns="91440" bIns="45720" rtlCol="0">
            <a:noAutofit/>
          </a:bodyPr>
          <a:lstStyle/>
          <a:p>
            <a:pPr marL="38100" lvl="2" algn="just">
              <a:spcAft>
                <a:spcPts val="600"/>
              </a:spcAft>
            </a:pPr>
            <a:r>
              <a:rPr lang="es-EC" sz="2400" b="1" dirty="0">
                <a:latin typeface="Arial" panose="020B0604020202020204" pitchFamily="34" charset="0"/>
                <a:cs typeface="Arial" panose="020B0604020202020204" pitchFamily="34" charset="0"/>
              </a:rPr>
              <a:t>Se definieron estrategias:</a:t>
            </a:r>
          </a:p>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Funcionales – que permitan mejorar la efectividad</a:t>
            </a:r>
          </a:p>
          <a:p>
            <a:pPr marL="381000" lvl="2" indent="-342900" algn="just">
              <a:spcAft>
                <a:spcPts val="600"/>
              </a:spcAft>
              <a:buFont typeface="Arial" panose="020B0604020202020204" pitchFamily="34" charset="0"/>
              <a:buChar char="•"/>
            </a:pPr>
            <a:r>
              <a:rPr lang="es-EC" sz="2400" dirty="0">
                <a:latin typeface="Arial" panose="020B0604020202020204" pitchFamily="34" charset="0"/>
                <a:cs typeface="Arial" panose="020B0604020202020204" pitchFamily="34" charset="0"/>
              </a:rPr>
              <a:t>Operacionales – que permitan mejorar el desempeño</a:t>
            </a:r>
          </a:p>
          <a:p>
            <a:pPr marL="38100" lvl="2" algn="just">
              <a:spcAft>
                <a:spcPts val="600"/>
              </a:spcAft>
            </a:pPr>
            <a:endParaRPr lang="es-ES" sz="2400" b="1" dirty="0">
              <a:latin typeface="Arial" panose="020B0604020202020204" pitchFamily="34" charset="0"/>
              <a:cs typeface="Arial" panose="020B0604020202020204" pitchFamily="34" charset="0"/>
            </a:endParaRPr>
          </a:p>
        </p:txBody>
      </p:sp>
      <p:pic>
        <p:nvPicPr>
          <p:cNvPr id="8" name="Picture 2" descr="Presidencia de la República del Ecuador » PRESIDENTE LENÍN MORENO ...">
            <a:extLst>
              <a:ext uri="{FF2B5EF4-FFF2-40B4-BE49-F238E27FC236}">
                <a16:creationId xmlns:a16="http://schemas.microsoft.com/office/drawing/2014/main" id="{3385C8C4-6B74-4683-BB4B-06A28A4D4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929" y="2676949"/>
            <a:ext cx="4191590" cy="312369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73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13.- PROPUESTA</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5" name="Tabla 4">
            <a:extLst>
              <a:ext uri="{FF2B5EF4-FFF2-40B4-BE49-F238E27FC236}">
                <a16:creationId xmlns:a16="http://schemas.microsoft.com/office/drawing/2014/main" id="{80AB9627-3A15-438B-B10F-2A229AD3E49C}"/>
              </a:ext>
            </a:extLst>
          </p:cNvPr>
          <p:cNvGraphicFramePr>
            <a:graphicFrameLocks noGrp="1"/>
          </p:cNvGraphicFramePr>
          <p:nvPr>
            <p:extLst>
              <p:ext uri="{D42A27DB-BD31-4B8C-83A1-F6EECF244321}">
                <p14:modId xmlns:p14="http://schemas.microsoft.com/office/powerpoint/2010/main" val="1678262295"/>
              </p:ext>
            </p:extLst>
          </p:nvPr>
        </p:nvGraphicFramePr>
        <p:xfrm>
          <a:off x="1126433" y="914401"/>
          <a:ext cx="10926046" cy="5760718"/>
        </p:xfrm>
        <a:graphic>
          <a:graphicData uri="http://schemas.openxmlformats.org/drawingml/2006/table">
            <a:tbl>
              <a:tblPr firstRow="1" firstCol="1" bandRow="1"/>
              <a:tblGrid>
                <a:gridCol w="126500">
                  <a:extLst>
                    <a:ext uri="{9D8B030D-6E8A-4147-A177-3AD203B41FA5}">
                      <a16:colId xmlns:a16="http://schemas.microsoft.com/office/drawing/2014/main" val="601445375"/>
                    </a:ext>
                  </a:extLst>
                </a:gridCol>
                <a:gridCol w="1235885">
                  <a:extLst>
                    <a:ext uri="{9D8B030D-6E8A-4147-A177-3AD203B41FA5}">
                      <a16:colId xmlns:a16="http://schemas.microsoft.com/office/drawing/2014/main" val="2058930403"/>
                    </a:ext>
                  </a:extLst>
                </a:gridCol>
                <a:gridCol w="1699607">
                  <a:extLst>
                    <a:ext uri="{9D8B030D-6E8A-4147-A177-3AD203B41FA5}">
                      <a16:colId xmlns:a16="http://schemas.microsoft.com/office/drawing/2014/main" val="2346780826"/>
                    </a:ext>
                  </a:extLst>
                </a:gridCol>
                <a:gridCol w="3466660">
                  <a:extLst>
                    <a:ext uri="{9D8B030D-6E8A-4147-A177-3AD203B41FA5}">
                      <a16:colId xmlns:a16="http://schemas.microsoft.com/office/drawing/2014/main" val="2010492578"/>
                    </a:ext>
                  </a:extLst>
                </a:gridCol>
                <a:gridCol w="2036831">
                  <a:extLst>
                    <a:ext uri="{9D8B030D-6E8A-4147-A177-3AD203B41FA5}">
                      <a16:colId xmlns:a16="http://schemas.microsoft.com/office/drawing/2014/main" val="1088710936"/>
                    </a:ext>
                  </a:extLst>
                </a:gridCol>
                <a:gridCol w="1325129">
                  <a:extLst>
                    <a:ext uri="{9D8B030D-6E8A-4147-A177-3AD203B41FA5}">
                      <a16:colId xmlns:a16="http://schemas.microsoft.com/office/drawing/2014/main" val="912520956"/>
                    </a:ext>
                  </a:extLst>
                </a:gridCol>
                <a:gridCol w="1035434">
                  <a:extLst>
                    <a:ext uri="{9D8B030D-6E8A-4147-A177-3AD203B41FA5}">
                      <a16:colId xmlns:a16="http://schemas.microsoft.com/office/drawing/2014/main" val="22203686"/>
                    </a:ext>
                  </a:extLst>
                </a:gridCol>
              </a:tblGrid>
              <a:tr h="300708">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b">
                    <a:lnL>
                      <a:noFill/>
                    </a:lnL>
                    <a:lnR>
                      <a:noFill/>
                    </a:lnR>
                    <a:lnT>
                      <a:noFill/>
                    </a:lnT>
                    <a:lnB>
                      <a:noFill/>
                    </a:lnB>
                  </a:tcPr>
                </a:tc>
                <a:tc gridSpan="2">
                  <a:txBody>
                    <a:bodyPr/>
                    <a:lstStyle/>
                    <a:p>
                      <a:pPr indent="-35560"/>
                      <a:r>
                        <a:rPr lang="es-ES" sz="18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 funcional</a:t>
                      </a:r>
                      <a:endParaRPr lang="es-EC" sz="1400" b="1">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1411"/>
                  </a:ext>
                </a:extLst>
              </a:tr>
              <a:tr h="467768">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OBJETIVO</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ACTIVIDADES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ENTREGABLE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INDICADOR</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8798215"/>
                  </a:ext>
                </a:extLst>
              </a:tr>
              <a:tr h="4992242">
                <a:tc>
                  <a:txBody>
                    <a:bodyPr/>
                    <a:lstStyle/>
                    <a:p>
                      <a:endParaRPr lang="es-EC" sz="1400" b="1">
                        <a:effectLst/>
                        <a:latin typeface="Calibri" panose="020F0502020204030204" pitchFamily="34" charset="0"/>
                        <a:cs typeface="Arial" panose="020B0604020202020204" pitchFamily="34" charset="0"/>
                      </a:endParaRPr>
                    </a:p>
                  </a:txBody>
                  <a:tcPr marL="43763" marR="43763"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Mantener la imagen institucional</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Despertar en el estado y la institución la importancia del grado de percepción de seguridad en la población nacional e internacional.</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Incrementar la credibilidad y confianza de la población en el Ejército Ecuatoriano.</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Solicitar reuniones con los organismos de nivel político militar y político para gestionar los recursos.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Elaborar y ejecutar los planes de imagen e identidad institucional.</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Diseñar propagandas donde se evidencie la responsabilidad del estado y sus recursos para el empleo de la F.T en la seguridad de la población y sus recursos.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Comprometer al estado en el cumplimiento del plan anual de desarrollo en lo referente a la seguridad del estado.</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Diseñar un foro de seguridad con los actores directos e indirectos.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Acuerdos, protocolos, entendimientos.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 de imagen institucional.</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Propagandas informativas.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Planificación anual de operaciones militares.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Resultados del estudio de experiencias y propuestas a través de la reflexión y análisis crítico.</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cumplimiento</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CGFT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DPGE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DCS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DAJ</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3763" marR="43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001461"/>
                  </a:ext>
                </a:extLst>
              </a:tr>
            </a:tbl>
          </a:graphicData>
        </a:graphic>
      </p:graphicFrame>
    </p:spTree>
    <p:extLst>
      <p:ext uri="{BB962C8B-B14F-4D97-AF65-F5344CB8AC3E}">
        <p14:creationId xmlns:p14="http://schemas.microsoft.com/office/powerpoint/2010/main" val="632137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PROPUESTA</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3" name="Tabla 2">
            <a:extLst>
              <a:ext uri="{FF2B5EF4-FFF2-40B4-BE49-F238E27FC236}">
                <a16:creationId xmlns:a16="http://schemas.microsoft.com/office/drawing/2014/main" id="{5E939C1C-9B6E-4B86-B612-A121EE30061C}"/>
              </a:ext>
            </a:extLst>
          </p:cNvPr>
          <p:cNvGraphicFramePr>
            <a:graphicFrameLocks noGrp="1"/>
          </p:cNvGraphicFramePr>
          <p:nvPr>
            <p:extLst>
              <p:ext uri="{D42A27DB-BD31-4B8C-83A1-F6EECF244321}">
                <p14:modId xmlns:p14="http://schemas.microsoft.com/office/powerpoint/2010/main" val="713991221"/>
              </p:ext>
            </p:extLst>
          </p:nvPr>
        </p:nvGraphicFramePr>
        <p:xfrm>
          <a:off x="1113184" y="1205948"/>
          <a:ext cx="10995242" cy="4916556"/>
        </p:xfrm>
        <a:graphic>
          <a:graphicData uri="http://schemas.openxmlformats.org/drawingml/2006/table">
            <a:tbl>
              <a:tblPr firstRow="1" firstCol="1" bandRow="1"/>
              <a:tblGrid>
                <a:gridCol w="125681">
                  <a:extLst>
                    <a:ext uri="{9D8B030D-6E8A-4147-A177-3AD203B41FA5}">
                      <a16:colId xmlns:a16="http://schemas.microsoft.com/office/drawing/2014/main" val="972684014"/>
                    </a:ext>
                  </a:extLst>
                </a:gridCol>
                <a:gridCol w="1371600">
                  <a:extLst>
                    <a:ext uri="{9D8B030D-6E8A-4147-A177-3AD203B41FA5}">
                      <a16:colId xmlns:a16="http://schemas.microsoft.com/office/drawing/2014/main" val="160640509"/>
                    </a:ext>
                  </a:extLst>
                </a:gridCol>
                <a:gridCol w="1784554">
                  <a:extLst>
                    <a:ext uri="{9D8B030D-6E8A-4147-A177-3AD203B41FA5}">
                      <a16:colId xmlns:a16="http://schemas.microsoft.com/office/drawing/2014/main" val="2967857129"/>
                    </a:ext>
                  </a:extLst>
                </a:gridCol>
                <a:gridCol w="2934929">
                  <a:extLst>
                    <a:ext uri="{9D8B030D-6E8A-4147-A177-3AD203B41FA5}">
                      <a16:colId xmlns:a16="http://schemas.microsoft.com/office/drawing/2014/main" val="3478794959"/>
                    </a:ext>
                  </a:extLst>
                </a:gridCol>
                <a:gridCol w="2050026">
                  <a:extLst>
                    <a:ext uri="{9D8B030D-6E8A-4147-A177-3AD203B41FA5}">
                      <a16:colId xmlns:a16="http://schemas.microsoft.com/office/drawing/2014/main" val="2721293964"/>
                    </a:ext>
                  </a:extLst>
                </a:gridCol>
                <a:gridCol w="1283110">
                  <a:extLst>
                    <a:ext uri="{9D8B030D-6E8A-4147-A177-3AD203B41FA5}">
                      <a16:colId xmlns:a16="http://schemas.microsoft.com/office/drawing/2014/main" val="318229870"/>
                    </a:ext>
                  </a:extLst>
                </a:gridCol>
                <a:gridCol w="1445342">
                  <a:extLst>
                    <a:ext uri="{9D8B030D-6E8A-4147-A177-3AD203B41FA5}">
                      <a16:colId xmlns:a16="http://schemas.microsoft.com/office/drawing/2014/main" val="389435479"/>
                    </a:ext>
                  </a:extLst>
                </a:gridCol>
              </a:tblGrid>
              <a:tr h="362409">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gridSpan="2">
                  <a:txBody>
                    <a:bodyPr/>
                    <a:lstStyle/>
                    <a:p>
                      <a:r>
                        <a:rPr lang="es-E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 funcional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567394"/>
                  </a:ext>
                </a:extLst>
              </a:tr>
              <a:tr h="380529">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ACTIVIDADES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ENTREGABLE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INDICADOR</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76356291"/>
                  </a:ext>
                </a:extLst>
              </a:tr>
              <a:tr h="4173618">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Incrementar la eficiencia institucional</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Definir y mantener los lineamientos de gestión institucional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Asignar responsabilidades para el cumplimiento de los lineamientos.</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Cumplir con de los procesos establecidos en la gestión institucional.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Evaluar los procesos de gestión institucional.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Dar cumplimiento a la planificación estratégica.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Realizar la actualización del direccionamiento estratégico.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Lineamientos para la gestión institucional.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 de gestión.</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Recomendaciones para mejorar la gestión institucional.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cumplimiento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CGFT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DPGE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DTDM</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DAJ</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22171"/>
                  </a:ext>
                </a:extLst>
              </a:tr>
            </a:tbl>
          </a:graphicData>
        </a:graphic>
      </p:graphicFrame>
    </p:spTree>
    <p:extLst>
      <p:ext uri="{BB962C8B-B14F-4D97-AF65-F5344CB8AC3E}">
        <p14:creationId xmlns:p14="http://schemas.microsoft.com/office/powerpoint/2010/main" val="1520105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PROPUESTA</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2" name="Tabla 1">
            <a:extLst>
              <a:ext uri="{FF2B5EF4-FFF2-40B4-BE49-F238E27FC236}">
                <a16:creationId xmlns:a16="http://schemas.microsoft.com/office/drawing/2014/main" id="{E1DD01A3-CA5B-4ED5-9064-61AA66EC7A79}"/>
              </a:ext>
            </a:extLst>
          </p:cNvPr>
          <p:cNvGraphicFramePr>
            <a:graphicFrameLocks noGrp="1"/>
          </p:cNvGraphicFramePr>
          <p:nvPr>
            <p:extLst>
              <p:ext uri="{D42A27DB-BD31-4B8C-83A1-F6EECF244321}">
                <p14:modId xmlns:p14="http://schemas.microsoft.com/office/powerpoint/2010/main" val="117954704"/>
              </p:ext>
            </p:extLst>
          </p:nvPr>
        </p:nvGraphicFramePr>
        <p:xfrm>
          <a:off x="1152939" y="993913"/>
          <a:ext cx="10654747" cy="5184413"/>
        </p:xfrm>
        <a:graphic>
          <a:graphicData uri="http://schemas.openxmlformats.org/drawingml/2006/table">
            <a:tbl>
              <a:tblPr firstRow="1" firstCol="1" bandRow="1"/>
              <a:tblGrid>
                <a:gridCol w="175285">
                  <a:extLst>
                    <a:ext uri="{9D8B030D-6E8A-4147-A177-3AD203B41FA5}">
                      <a16:colId xmlns:a16="http://schemas.microsoft.com/office/drawing/2014/main" val="91130455"/>
                    </a:ext>
                  </a:extLst>
                </a:gridCol>
                <a:gridCol w="1459018">
                  <a:extLst>
                    <a:ext uri="{9D8B030D-6E8A-4147-A177-3AD203B41FA5}">
                      <a16:colId xmlns:a16="http://schemas.microsoft.com/office/drawing/2014/main" val="464697098"/>
                    </a:ext>
                  </a:extLst>
                </a:gridCol>
                <a:gridCol w="1724383">
                  <a:extLst>
                    <a:ext uri="{9D8B030D-6E8A-4147-A177-3AD203B41FA5}">
                      <a16:colId xmlns:a16="http://schemas.microsoft.com/office/drawing/2014/main" val="4184833660"/>
                    </a:ext>
                  </a:extLst>
                </a:gridCol>
                <a:gridCol w="2623511">
                  <a:extLst>
                    <a:ext uri="{9D8B030D-6E8A-4147-A177-3AD203B41FA5}">
                      <a16:colId xmlns:a16="http://schemas.microsoft.com/office/drawing/2014/main" val="1130089073"/>
                    </a:ext>
                  </a:extLst>
                </a:gridCol>
                <a:gridCol w="1929480">
                  <a:extLst>
                    <a:ext uri="{9D8B030D-6E8A-4147-A177-3AD203B41FA5}">
                      <a16:colId xmlns:a16="http://schemas.microsoft.com/office/drawing/2014/main" val="891183839"/>
                    </a:ext>
                  </a:extLst>
                </a:gridCol>
                <a:gridCol w="1274332">
                  <a:extLst>
                    <a:ext uri="{9D8B030D-6E8A-4147-A177-3AD203B41FA5}">
                      <a16:colId xmlns:a16="http://schemas.microsoft.com/office/drawing/2014/main" val="317010697"/>
                    </a:ext>
                  </a:extLst>
                </a:gridCol>
                <a:gridCol w="1468738">
                  <a:extLst>
                    <a:ext uri="{9D8B030D-6E8A-4147-A177-3AD203B41FA5}">
                      <a16:colId xmlns:a16="http://schemas.microsoft.com/office/drawing/2014/main" val="1081298156"/>
                    </a:ext>
                  </a:extLst>
                </a:gridCol>
              </a:tblGrid>
              <a:tr h="426120">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gridSpan="2">
                  <a:txBody>
                    <a:bodyPr/>
                    <a:lstStyle/>
                    <a:p>
                      <a:pPr algn="ctr"/>
                      <a:r>
                        <a:rPr lang="es-E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 operacional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478165"/>
                  </a:ext>
                </a:extLst>
              </a:tr>
              <a:tr h="298284">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ACTIVIDADES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ENTREGABLE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INDICADOR</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62737892"/>
                  </a:ext>
                </a:extLst>
              </a:tr>
              <a:tr h="4460009">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Incrementar las capacidades militares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Elaboración de proyectos que permitan la sustentabilidad de las plataformas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Determinar las necesidades operativas del Ejercito.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Determinar las capacidades actuales del Ejercito.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Estandarizar las nuevas adquisiciones en base a la tecnología existente.</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Identificar posibles fuentes de financiamiento para el mantenimiento de las plataformas militares.</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Optimizar los recursos asignados a la Fuerza Terrestre.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Matriz de Requerimientos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Directrices para nuevas adquisiciones.</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Banco de Proyectos</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Planes de mantenimiento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Planificación presupuestaria </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cumplimiento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avance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DPGE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DAJ</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20464"/>
                  </a:ext>
                </a:extLst>
              </a:tr>
            </a:tbl>
          </a:graphicData>
        </a:graphic>
      </p:graphicFrame>
    </p:spTree>
    <p:extLst>
      <p:ext uri="{BB962C8B-B14F-4D97-AF65-F5344CB8AC3E}">
        <p14:creationId xmlns:p14="http://schemas.microsoft.com/office/powerpoint/2010/main" val="2901347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PROPUESTA</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3" name="Tabla 2">
            <a:extLst>
              <a:ext uri="{FF2B5EF4-FFF2-40B4-BE49-F238E27FC236}">
                <a16:creationId xmlns:a16="http://schemas.microsoft.com/office/drawing/2014/main" id="{79DA24D5-61C1-433F-8D2C-F439AFF130BA}"/>
              </a:ext>
            </a:extLst>
          </p:cNvPr>
          <p:cNvGraphicFramePr>
            <a:graphicFrameLocks noGrp="1"/>
          </p:cNvGraphicFramePr>
          <p:nvPr>
            <p:extLst>
              <p:ext uri="{D42A27DB-BD31-4B8C-83A1-F6EECF244321}">
                <p14:modId xmlns:p14="http://schemas.microsoft.com/office/powerpoint/2010/main" val="3437132936"/>
              </p:ext>
            </p:extLst>
          </p:nvPr>
        </p:nvGraphicFramePr>
        <p:xfrm>
          <a:off x="1338471" y="1364973"/>
          <a:ext cx="10714010" cy="4956313"/>
        </p:xfrm>
        <a:graphic>
          <a:graphicData uri="http://schemas.openxmlformats.org/drawingml/2006/table">
            <a:tbl>
              <a:tblPr firstRow="1" firstCol="1" bandRow="1"/>
              <a:tblGrid>
                <a:gridCol w="255141">
                  <a:extLst>
                    <a:ext uri="{9D8B030D-6E8A-4147-A177-3AD203B41FA5}">
                      <a16:colId xmlns:a16="http://schemas.microsoft.com/office/drawing/2014/main" val="3418880774"/>
                    </a:ext>
                  </a:extLst>
                </a:gridCol>
                <a:gridCol w="1456152">
                  <a:extLst>
                    <a:ext uri="{9D8B030D-6E8A-4147-A177-3AD203B41FA5}">
                      <a16:colId xmlns:a16="http://schemas.microsoft.com/office/drawing/2014/main" val="573705927"/>
                    </a:ext>
                  </a:extLst>
                </a:gridCol>
                <a:gridCol w="1720992">
                  <a:extLst>
                    <a:ext uri="{9D8B030D-6E8A-4147-A177-3AD203B41FA5}">
                      <a16:colId xmlns:a16="http://schemas.microsoft.com/office/drawing/2014/main" val="1475313332"/>
                    </a:ext>
                  </a:extLst>
                </a:gridCol>
                <a:gridCol w="2618356">
                  <a:extLst>
                    <a:ext uri="{9D8B030D-6E8A-4147-A177-3AD203B41FA5}">
                      <a16:colId xmlns:a16="http://schemas.microsoft.com/office/drawing/2014/main" val="3276348028"/>
                    </a:ext>
                  </a:extLst>
                </a:gridCol>
                <a:gridCol w="1925689">
                  <a:extLst>
                    <a:ext uri="{9D8B030D-6E8A-4147-A177-3AD203B41FA5}">
                      <a16:colId xmlns:a16="http://schemas.microsoft.com/office/drawing/2014/main" val="1292098557"/>
                    </a:ext>
                  </a:extLst>
                </a:gridCol>
                <a:gridCol w="1271828">
                  <a:extLst>
                    <a:ext uri="{9D8B030D-6E8A-4147-A177-3AD203B41FA5}">
                      <a16:colId xmlns:a16="http://schemas.microsoft.com/office/drawing/2014/main" val="52920941"/>
                    </a:ext>
                  </a:extLst>
                </a:gridCol>
                <a:gridCol w="1465852">
                  <a:extLst>
                    <a:ext uri="{9D8B030D-6E8A-4147-A177-3AD203B41FA5}">
                      <a16:colId xmlns:a16="http://schemas.microsoft.com/office/drawing/2014/main" val="3837603958"/>
                    </a:ext>
                  </a:extLst>
                </a:gridCol>
              </a:tblGrid>
              <a:tr h="328081">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gridSpan="2">
                  <a:txBody>
                    <a:bodyPr/>
                    <a:lstStyle/>
                    <a:p>
                      <a:r>
                        <a:rPr lang="es-E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 operacional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032273"/>
                  </a:ext>
                </a:extLst>
              </a:tr>
              <a:tr h="344485">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ACTIVIDADES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ENTREGABLE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INDICADOR</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03315898"/>
                  </a:ext>
                </a:extLst>
              </a:tr>
              <a:tr h="4283747">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Incrementar la efectividad en el apoyo logístico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Estructurar planes de mantenimiento programado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Establecer la planificación considerando el tiempo de ejecución.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Considerar las especificaciones técnicas del material y recursos.</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Determinar la frecuencia y periodicidad para el mantenimiento.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Considerar en la ejecución los niveles y tipos de mantenimiento.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Considerar los recursos necesarios para el mantenimiento.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Planificación anual y plurianual.</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Bases y estandarización técnica.</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Cronogramas de mantenimiento.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Planes de mantenimiento.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Presupuesto aprobado.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cumplimiento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avance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DPGE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381790"/>
                  </a:ext>
                </a:extLst>
              </a:tr>
            </a:tbl>
          </a:graphicData>
        </a:graphic>
      </p:graphicFrame>
    </p:spTree>
    <p:extLst>
      <p:ext uri="{BB962C8B-B14F-4D97-AF65-F5344CB8AC3E}">
        <p14:creationId xmlns:p14="http://schemas.microsoft.com/office/powerpoint/2010/main" val="2777544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PROPUESTA</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4" name="Tabla 3">
            <a:extLst>
              <a:ext uri="{FF2B5EF4-FFF2-40B4-BE49-F238E27FC236}">
                <a16:creationId xmlns:a16="http://schemas.microsoft.com/office/drawing/2014/main" id="{C5801D9B-6D00-44FC-BCBB-FCE0A5749C3D}"/>
              </a:ext>
            </a:extLst>
          </p:cNvPr>
          <p:cNvGraphicFramePr>
            <a:graphicFrameLocks noGrp="1"/>
          </p:cNvGraphicFramePr>
          <p:nvPr>
            <p:extLst>
              <p:ext uri="{D42A27DB-BD31-4B8C-83A1-F6EECF244321}">
                <p14:modId xmlns:p14="http://schemas.microsoft.com/office/powerpoint/2010/main" val="2154331330"/>
              </p:ext>
            </p:extLst>
          </p:nvPr>
        </p:nvGraphicFramePr>
        <p:xfrm>
          <a:off x="1437489" y="1524000"/>
          <a:ext cx="10614991" cy="4598503"/>
        </p:xfrm>
        <a:graphic>
          <a:graphicData uri="http://schemas.openxmlformats.org/drawingml/2006/table">
            <a:tbl>
              <a:tblPr firstRow="1" firstCol="1" bandRow="1"/>
              <a:tblGrid>
                <a:gridCol w="252783">
                  <a:extLst>
                    <a:ext uri="{9D8B030D-6E8A-4147-A177-3AD203B41FA5}">
                      <a16:colId xmlns:a16="http://schemas.microsoft.com/office/drawing/2014/main" val="3399485270"/>
                    </a:ext>
                  </a:extLst>
                </a:gridCol>
                <a:gridCol w="1442693">
                  <a:extLst>
                    <a:ext uri="{9D8B030D-6E8A-4147-A177-3AD203B41FA5}">
                      <a16:colId xmlns:a16="http://schemas.microsoft.com/office/drawing/2014/main" val="187133091"/>
                    </a:ext>
                  </a:extLst>
                </a:gridCol>
                <a:gridCol w="1705088">
                  <a:extLst>
                    <a:ext uri="{9D8B030D-6E8A-4147-A177-3AD203B41FA5}">
                      <a16:colId xmlns:a16="http://schemas.microsoft.com/office/drawing/2014/main" val="4228385631"/>
                    </a:ext>
                  </a:extLst>
                </a:gridCol>
                <a:gridCol w="2594156">
                  <a:extLst>
                    <a:ext uri="{9D8B030D-6E8A-4147-A177-3AD203B41FA5}">
                      <a16:colId xmlns:a16="http://schemas.microsoft.com/office/drawing/2014/main" val="476544204"/>
                    </a:ext>
                  </a:extLst>
                </a:gridCol>
                <a:gridCol w="1907893">
                  <a:extLst>
                    <a:ext uri="{9D8B030D-6E8A-4147-A177-3AD203B41FA5}">
                      <a16:colId xmlns:a16="http://schemas.microsoft.com/office/drawing/2014/main" val="2585734787"/>
                    </a:ext>
                  </a:extLst>
                </a:gridCol>
                <a:gridCol w="1260074">
                  <a:extLst>
                    <a:ext uri="{9D8B030D-6E8A-4147-A177-3AD203B41FA5}">
                      <a16:colId xmlns:a16="http://schemas.microsoft.com/office/drawing/2014/main" val="4032175655"/>
                    </a:ext>
                  </a:extLst>
                </a:gridCol>
                <a:gridCol w="1452304">
                  <a:extLst>
                    <a:ext uri="{9D8B030D-6E8A-4147-A177-3AD203B41FA5}">
                      <a16:colId xmlns:a16="http://schemas.microsoft.com/office/drawing/2014/main" val="2956477840"/>
                    </a:ext>
                  </a:extLst>
                </a:gridCol>
              </a:tblGrid>
              <a:tr h="454547">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a:noFill/>
                    </a:lnB>
                  </a:tcPr>
                </a:tc>
                <a:tc gridSpan="2">
                  <a:txBody>
                    <a:bodyPr/>
                    <a:lstStyle/>
                    <a:p>
                      <a:r>
                        <a:rPr lang="es-ES" sz="2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 operacional</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04396"/>
                  </a:ext>
                </a:extLst>
              </a:tr>
              <a:tr h="477275">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OBJETIVO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ACTIVIDADES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ENTREGABLE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INDICADOR</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RESPONSABLE</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1286066"/>
                  </a:ext>
                </a:extLst>
              </a:tr>
              <a:tr h="3666681">
                <a:tc>
                  <a:txBody>
                    <a:bodyPr/>
                    <a:lstStyle/>
                    <a:p>
                      <a:endParaRPr lang="es-EC" sz="1600" b="1">
                        <a:effectLst/>
                        <a:latin typeface="Calibri" panose="020F0502020204030204" pitchFamily="34" charset="0"/>
                        <a:cs typeface="Arial" panose="020B0604020202020204" pitchFamily="34"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Incrementar las capacidades militares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Incrementar la capacidad operativa de la F.T para el cumplimiento de sus misiones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Realizar la capacitación, entrenamiento y alistamiento del personal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140970" algn="just"/>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Mantener un alto grado de operabilidad de las plataformas.</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 anual de capacitación, instrucción y alistamiento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Reporte de operabilidad de los medios.</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E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cumplimiento</a:t>
                      </a:r>
                      <a:endParaRPr lang="es-EC" sz="1600" b="1">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DPGE</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s-E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CEDMT</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18207"/>
                  </a:ext>
                </a:extLst>
              </a:tr>
            </a:tbl>
          </a:graphicData>
        </a:graphic>
      </p:graphicFrame>
    </p:spTree>
    <p:extLst>
      <p:ext uri="{BB962C8B-B14F-4D97-AF65-F5344CB8AC3E}">
        <p14:creationId xmlns:p14="http://schemas.microsoft.com/office/powerpoint/2010/main" val="2839690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b="1" dirty="0">
                <a:solidFill>
                  <a:prstClr val="black"/>
                </a:solidFill>
                <a:latin typeface="Arial" panose="020B0604020202020204" pitchFamily="34" charset="0"/>
                <a:cs typeface="Arial" panose="020B0604020202020204" pitchFamily="34" charset="0"/>
              </a:rPr>
              <a:t>1.- PLANTEAMIENTO DEL PROBLEMA</a:t>
            </a:r>
            <a:endPar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agen 3">
            <a:extLst>
              <a:ext uri="{FF2B5EF4-FFF2-40B4-BE49-F238E27FC236}">
                <a16:creationId xmlns:a16="http://schemas.microsoft.com/office/drawing/2014/main" id="{69AFC06F-BF06-4ED3-89E7-58B70EE37F66}"/>
              </a:ext>
            </a:extLst>
          </p:cNvPr>
          <p:cNvPicPr>
            <a:picLocks noChangeAspect="1"/>
          </p:cNvPicPr>
          <p:nvPr/>
        </p:nvPicPr>
        <p:blipFill>
          <a:blip r:embed="rId2"/>
          <a:stretch>
            <a:fillRect/>
          </a:stretch>
        </p:blipFill>
        <p:spPr>
          <a:xfrm>
            <a:off x="1800412" y="1974571"/>
            <a:ext cx="2758879" cy="3523776"/>
          </a:xfrm>
          <a:prstGeom prst="rect">
            <a:avLst/>
          </a:prstGeom>
        </p:spPr>
      </p:pic>
      <p:sp>
        <p:nvSpPr>
          <p:cNvPr id="9" name="Marcador de contenido 2">
            <a:extLst>
              <a:ext uri="{FF2B5EF4-FFF2-40B4-BE49-F238E27FC236}">
                <a16:creationId xmlns:a16="http://schemas.microsoft.com/office/drawing/2014/main" id="{6D9FB343-D6E1-44A5-A764-4BDA355E1CFE}"/>
              </a:ext>
            </a:extLst>
          </p:cNvPr>
          <p:cNvSpPr>
            <a:spLocks noGrp="1"/>
          </p:cNvSpPr>
          <p:nvPr>
            <p:ph idx="1"/>
          </p:nvPr>
        </p:nvSpPr>
        <p:spPr>
          <a:xfrm>
            <a:off x="4911214" y="1535375"/>
            <a:ext cx="6843252" cy="4172252"/>
          </a:xfrm>
        </p:spPr>
        <p:txBody>
          <a:bodyPr vert="horz" lIns="91440" tIns="45720" rIns="91440" bIns="45720" rtlCol="0" anchor="t">
            <a:noAutofit/>
          </a:bodyPr>
          <a:lstStyle/>
          <a:p>
            <a:pPr marL="400050" algn="just"/>
            <a:r>
              <a:rPr lang="es-EC" sz="2400" dirty="0">
                <a:latin typeface="Arial" panose="020B0604020202020204" pitchFamily="34" charset="0"/>
                <a:cs typeface="Arial" panose="020B0604020202020204" pitchFamily="34" charset="0"/>
              </a:rPr>
              <a:t>La operabilidad de las plataformas militares.</a:t>
            </a:r>
          </a:p>
          <a:p>
            <a:pPr marL="342900" algn="just"/>
            <a:r>
              <a:rPr lang="es-EC" sz="2400" dirty="0">
                <a:latin typeface="Arial" panose="020B0604020202020204" pitchFamily="34" charset="0"/>
                <a:cs typeface="Arial" panose="020B0604020202020204" pitchFamily="34" charset="0"/>
              </a:rPr>
              <a:t>La capacidad de respuesta para las operaciones militares.</a:t>
            </a:r>
          </a:p>
          <a:p>
            <a:pPr marL="342900" algn="just"/>
            <a:r>
              <a:rPr lang="es-EC" sz="2400" dirty="0">
                <a:latin typeface="Arial" panose="020B0604020202020204" pitchFamily="34" charset="0"/>
                <a:cs typeface="Arial" panose="020B0604020202020204" pitchFamily="34" charset="0"/>
              </a:rPr>
              <a:t>La situación económica del país y la paulatina reducción de presupuesto para defensa.</a:t>
            </a:r>
          </a:p>
          <a:p>
            <a:pPr marL="342900" algn="just"/>
            <a:r>
              <a:rPr lang="es-EC" sz="2400" dirty="0">
                <a:latin typeface="Arial" panose="020B0604020202020204" pitchFamily="34" charset="0"/>
                <a:cs typeface="Arial" panose="020B0604020202020204" pitchFamily="34" charset="0"/>
              </a:rPr>
              <a:t>El cumplimiento de cronogramas y planes de mantenimiento. </a:t>
            </a:r>
          </a:p>
          <a:p>
            <a:pPr marL="342900" algn="just"/>
            <a:r>
              <a:rPr lang="es-EC" sz="2400" dirty="0">
                <a:latin typeface="Arial" panose="020B0604020202020204" pitchFamily="34" charset="0"/>
                <a:cs typeface="Arial" panose="020B0604020202020204" pitchFamily="34" charset="0"/>
              </a:rPr>
              <a:t>Prioridad en la asignación de recursos.</a:t>
            </a:r>
          </a:p>
          <a:p>
            <a:pPr marL="342900" algn="just"/>
            <a:r>
              <a:rPr lang="es-EC" sz="2400" dirty="0">
                <a:latin typeface="Arial" panose="020B0604020202020204" pitchFamily="34" charset="0"/>
                <a:cs typeface="Arial" panose="020B0604020202020204" pitchFamily="34" charset="0"/>
              </a:rPr>
              <a:t>La defensa como objetivo estratégico del estado.</a:t>
            </a:r>
          </a:p>
        </p:txBody>
      </p:sp>
    </p:spTree>
    <p:extLst>
      <p:ext uri="{BB962C8B-B14F-4D97-AF65-F5344CB8AC3E}">
        <p14:creationId xmlns:p14="http://schemas.microsoft.com/office/powerpoint/2010/main" val="135325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13.- VALIDACIÓN DE LA PROPUESTA</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C25F4C58-3E04-4446-AF3E-3B8998CEA833}"/>
              </a:ext>
            </a:extLst>
          </p:cNvPr>
          <p:cNvSpPr txBox="1"/>
          <p:nvPr/>
        </p:nvSpPr>
        <p:spPr>
          <a:xfrm>
            <a:off x="1345200" y="1645142"/>
            <a:ext cx="5049078" cy="4154984"/>
          </a:xfrm>
          <a:prstGeom prst="rect">
            <a:avLst/>
          </a:prstGeom>
          <a:noFill/>
        </p:spPr>
        <p:txBody>
          <a:bodyPr wrap="square">
            <a:spAutoFit/>
          </a:bodyPr>
          <a:lstStyle/>
          <a:p>
            <a:pPr marL="540385" algn="just"/>
            <a:r>
              <a:rPr lang="es-ES" sz="2400" dirty="0">
                <a:effectLst/>
                <a:latin typeface="Arial" panose="020B0604020202020204" pitchFamily="34" charset="0"/>
                <a:ea typeface="Calibri" panose="020F0502020204030204" pitchFamily="34" charset="0"/>
                <a:cs typeface="Arial" panose="020B0604020202020204" pitchFamily="34" charset="0"/>
              </a:rPr>
              <a:t>La validación se realizará por medio de la contrastación de la aplicación de las estrategias diseñadas por parte de los responsables de la gestión institucional,  a través de una metodología de validación y verificación basada en un método estadístico a partir de los resultados obtenidos de los indicadores.</a:t>
            </a:r>
            <a:endParaRPr lang="es-EC"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n 2">
            <a:extLst>
              <a:ext uri="{FF2B5EF4-FFF2-40B4-BE49-F238E27FC236}">
                <a16:creationId xmlns:a16="http://schemas.microsoft.com/office/drawing/2014/main" id="{444C6558-9A0C-4F73-9810-B6AFD17BDC56}"/>
              </a:ext>
            </a:extLst>
          </p:cNvPr>
          <p:cNvPicPr>
            <a:picLocks noChangeAspect="1"/>
          </p:cNvPicPr>
          <p:nvPr/>
        </p:nvPicPr>
        <p:blipFill rotWithShape="1">
          <a:blip r:embed="rId2">
            <a:extLst>
              <a:ext uri="{28A0092B-C50C-407E-A947-70E740481C1C}">
                <a14:useLocalDpi xmlns:a14="http://schemas.microsoft.com/office/drawing/2010/main" val="0"/>
              </a:ext>
            </a:extLst>
          </a:blip>
          <a:srcRect r="26667"/>
          <a:stretch/>
        </p:blipFill>
        <p:spPr>
          <a:xfrm>
            <a:off x="7345680" y="1919122"/>
            <a:ext cx="3794760" cy="3881004"/>
          </a:xfrm>
          <a:prstGeom prst="rect">
            <a:avLst/>
          </a:prstGeom>
          <a:effectLst>
            <a:softEdge rad="177800"/>
          </a:effectLst>
        </p:spPr>
      </p:pic>
    </p:spTree>
    <p:extLst>
      <p:ext uri="{BB962C8B-B14F-4D97-AF65-F5344CB8AC3E}">
        <p14:creationId xmlns:p14="http://schemas.microsoft.com/office/powerpoint/2010/main" val="1252297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14.- CONCLUSIONES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2 Rectángulo">
            <a:extLst>
              <a:ext uri="{FF2B5EF4-FFF2-40B4-BE49-F238E27FC236}">
                <a16:creationId xmlns:a16="http://schemas.microsoft.com/office/drawing/2014/main" id="{EEAE494B-4B6F-463D-9118-AE83BFABF9EC}"/>
              </a:ext>
            </a:extLst>
          </p:cNvPr>
          <p:cNvSpPr/>
          <p:nvPr/>
        </p:nvSpPr>
        <p:spPr>
          <a:xfrm>
            <a:off x="1670097" y="934045"/>
            <a:ext cx="10201863" cy="5847755"/>
          </a:xfrm>
          <a:prstGeom prst="rect">
            <a:avLst/>
          </a:prstGeom>
        </p:spPr>
        <p:txBody>
          <a:bodyPr wrap="square">
            <a:spAutoFit/>
          </a:bodyPr>
          <a:lstStyle/>
          <a:p>
            <a:pPr marL="457200" indent="-457200" algn="just">
              <a:buFont typeface="+mj-lt"/>
              <a:buAutoNum type="arabicPeriod"/>
            </a:pPr>
            <a:r>
              <a:rPr lang="es-ES" sz="2200" dirty="0">
                <a:latin typeface="Arial" panose="020B0604020202020204" pitchFamily="34" charset="0"/>
                <a:cs typeface="Arial" panose="020B0604020202020204" pitchFamily="34" charset="0"/>
              </a:rPr>
              <a:t>La reducción presupuestaria ha incidido negativamente en el mantenimiento de las plataformas militares y su operabilidad (entre el 29,6% y el 32,2%).</a:t>
            </a:r>
          </a:p>
          <a:p>
            <a:pPr lvl="1" algn="just"/>
            <a:endParaRPr lang="es-ES" sz="2200" dirty="0">
              <a:latin typeface="Arial" panose="020B0604020202020204" pitchFamily="34" charset="0"/>
              <a:cs typeface="Arial" panose="020B0604020202020204" pitchFamily="34" charset="0"/>
            </a:endParaRPr>
          </a:p>
          <a:p>
            <a:pPr marL="457200" indent="-457200" algn="just">
              <a:buFont typeface="+mj-lt"/>
              <a:buAutoNum type="arabicPeriod"/>
            </a:pPr>
            <a:r>
              <a:rPr lang="es-ES" sz="2200" dirty="0">
                <a:latin typeface="Arial" panose="020B0604020202020204" pitchFamily="34" charset="0"/>
                <a:cs typeface="Arial" panose="020B0604020202020204" pitchFamily="34" charset="0"/>
              </a:rPr>
              <a:t>Las prioridades políticas de los últimos años, han provocado una reducción de los recursos para seguridad y defensa. </a:t>
            </a:r>
          </a:p>
          <a:p>
            <a:pPr marL="457200" indent="-457200" algn="just">
              <a:buFont typeface="+mj-lt"/>
              <a:buAutoNum type="arabicPeriod"/>
            </a:pPr>
            <a:endParaRPr lang="es-ES" sz="2200" dirty="0">
              <a:latin typeface="Arial" panose="020B0604020202020204" pitchFamily="34" charset="0"/>
              <a:cs typeface="Arial" panose="020B0604020202020204" pitchFamily="34" charset="0"/>
            </a:endParaRPr>
          </a:p>
          <a:p>
            <a:pPr marL="457200" indent="-457200" algn="just">
              <a:buFont typeface="+mj-lt"/>
              <a:buAutoNum type="arabicPeriod"/>
            </a:pPr>
            <a:r>
              <a:rPr lang="es-ES" sz="2200" dirty="0">
                <a:latin typeface="Arial" panose="020B0604020202020204" pitchFamily="34" charset="0"/>
                <a:cs typeface="Arial" panose="020B0604020202020204" pitchFamily="34" charset="0"/>
              </a:rPr>
              <a:t>Es necesario que la F.T., gestione los recursos necesarios para cumplir con el mantenimiento.</a:t>
            </a:r>
          </a:p>
          <a:p>
            <a:pPr lvl="1" algn="just"/>
            <a:endParaRPr lang="es-ES" sz="2200" dirty="0">
              <a:latin typeface="Arial" panose="020B0604020202020204" pitchFamily="34" charset="0"/>
              <a:cs typeface="Arial" panose="020B0604020202020204" pitchFamily="34" charset="0"/>
            </a:endParaRPr>
          </a:p>
          <a:p>
            <a:pPr marL="457200" indent="-457200" algn="just">
              <a:buFont typeface="+mj-lt"/>
              <a:buAutoNum type="arabicPeriod"/>
            </a:pPr>
            <a:r>
              <a:rPr lang="es-ES" sz="2200" dirty="0">
                <a:latin typeface="Arial" panose="020B0604020202020204" pitchFamily="34" charset="0"/>
                <a:cs typeface="Arial" panose="020B0604020202020204" pitchFamily="34" charset="0"/>
              </a:rPr>
              <a:t>La capacidad operativa de la F.T., se ha visto afectada por la falta de mantenimiento de las plataformas militares, disminuyendo la efectividad de las operaciones para el control de la población y sus recursos, control del territorio nacional, gestión de riesgos y apoyo a otras instituciones del Estado.</a:t>
            </a:r>
          </a:p>
          <a:p>
            <a:pPr marL="457200" indent="-457200" algn="just">
              <a:buFont typeface="+mj-lt"/>
              <a:buAutoNum type="arabicPeriod"/>
            </a:pPr>
            <a:endParaRPr lang="es-ES" sz="2200" dirty="0">
              <a:latin typeface="Arial" panose="020B0604020202020204" pitchFamily="34" charset="0"/>
              <a:cs typeface="Arial" panose="020B0604020202020204" pitchFamily="34" charset="0"/>
            </a:endParaRPr>
          </a:p>
          <a:p>
            <a:pPr marL="457200" indent="-457200" algn="just">
              <a:buFont typeface="+mj-lt"/>
              <a:buAutoNum type="arabicPeriod"/>
            </a:pPr>
            <a:r>
              <a:rPr lang="es-ES" sz="2200" dirty="0">
                <a:latin typeface="Arial" panose="020B0604020202020204" pitchFamily="34" charset="0"/>
                <a:cs typeface="Arial" panose="020B0604020202020204" pitchFamily="34" charset="0"/>
              </a:rPr>
              <a:t>El grado de percepción de seguridad por parte de la población civil se encuentra disminuido.</a:t>
            </a:r>
            <a:endParaRPr lang="es-EC"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06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Arial" panose="020B0604020202020204" pitchFamily="34" charset="0"/>
                <a:ea typeface="+mj-ea"/>
                <a:cs typeface="Arial" panose="020B0604020202020204" pitchFamily="34" charset="0"/>
              </a:rPr>
              <a:t>RECOMENDACIONES</a:t>
            </a:r>
            <a:endParaRPr kumimoji="0" lang="es-EC"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63659803-C21C-4D44-80F9-26FA25B5772B}"/>
              </a:ext>
            </a:extLst>
          </p:cNvPr>
          <p:cNvSpPr txBox="1"/>
          <p:nvPr/>
        </p:nvSpPr>
        <p:spPr>
          <a:xfrm>
            <a:off x="1247122" y="1828801"/>
            <a:ext cx="10307355" cy="3816429"/>
          </a:xfrm>
          <a:prstGeom prst="rect">
            <a:avLst/>
          </a:prstGeom>
          <a:noFill/>
        </p:spPr>
        <p:txBody>
          <a:bodyPr wrap="square">
            <a:spAutoFit/>
          </a:bodyPr>
          <a:lstStyle/>
          <a:p>
            <a:pPr marL="997585" indent="-457200" algn="just">
              <a:buFont typeface="+mj-lt"/>
              <a:buAutoNum type="arabicPeriod"/>
            </a:pPr>
            <a:r>
              <a:rPr lang="es-EC" sz="2200" dirty="0">
                <a:latin typeface="Arial" panose="020B0604020202020204" pitchFamily="34" charset="0"/>
                <a:cs typeface="Arial" panose="020B0604020202020204" pitchFamily="34" charset="0"/>
              </a:rPr>
              <a:t>La implementación de las estrategias propuestas, permitirá incrementar las asignaciones presupuestarias para el mantenimiento de las plataformas militares de la F.T.</a:t>
            </a:r>
          </a:p>
          <a:p>
            <a:pPr marL="997585" indent="-457200" algn="just">
              <a:buFont typeface="+mj-lt"/>
              <a:buAutoNum type="arabicPeriod"/>
            </a:pPr>
            <a:endParaRPr lang="es-EC" sz="2200" dirty="0">
              <a:latin typeface="Arial" panose="020B0604020202020204" pitchFamily="34" charset="0"/>
              <a:cs typeface="Arial" panose="020B0604020202020204" pitchFamily="34" charset="0"/>
            </a:endParaRPr>
          </a:p>
          <a:p>
            <a:pPr marL="997585" indent="-457200" algn="just">
              <a:buFont typeface="+mj-lt"/>
              <a:buAutoNum type="arabicPeriod"/>
            </a:pPr>
            <a:r>
              <a:rPr lang="es-EC" sz="2200" dirty="0">
                <a:latin typeface="Arial" panose="020B0604020202020204" pitchFamily="34" charset="0"/>
                <a:cs typeface="Arial" panose="020B0604020202020204" pitchFamily="34" charset="0"/>
              </a:rPr>
              <a:t>Cumplir con las actividades detalladas en cada una de las estrategias así como el proceso de seguimiento y evaluación a través de los indicadores propuestos.</a:t>
            </a:r>
          </a:p>
          <a:p>
            <a:pPr marL="997585" indent="-457200" algn="just">
              <a:buFont typeface="+mj-lt"/>
              <a:buAutoNum type="arabicPeriod"/>
            </a:pPr>
            <a:endParaRPr lang="es-EC" sz="2200" dirty="0">
              <a:latin typeface="Arial" panose="020B0604020202020204" pitchFamily="34" charset="0"/>
              <a:cs typeface="Arial" panose="020B0604020202020204" pitchFamily="34" charset="0"/>
            </a:endParaRPr>
          </a:p>
          <a:p>
            <a:pPr marL="997585" indent="-457200" algn="just">
              <a:buFont typeface="+mj-lt"/>
              <a:buAutoNum type="arabicPeriod"/>
            </a:pPr>
            <a:r>
              <a:rPr lang="es-EC" sz="2200" dirty="0">
                <a:latin typeface="Arial" panose="020B0604020202020204" pitchFamily="34" charset="0"/>
                <a:cs typeface="Arial" panose="020B0604020202020204" pitchFamily="34" charset="0"/>
              </a:rPr>
              <a:t>Articular las estrategias con la planificación estratégica institucional, definiendo responsabilidades en la gestión de procesos y las unidades administrativas.</a:t>
            </a:r>
          </a:p>
        </p:txBody>
      </p:sp>
    </p:spTree>
    <p:extLst>
      <p:ext uri="{BB962C8B-B14F-4D97-AF65-F5344CB8AC3E}">
        <p14:creationId xmlns:p14="http://schemas.microsoft.com/office/powerpoint/2010/main" val="3197253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A9155B1-B0F4-411D-B7D0-72D1FA7D45F3}"/>
              </a:ext>
            </a:extLst>
          </p:cNvPr>
          <p:cNvSpPr txBox="1"/>
          <p:nvPr/>
        </p:nvSpPr>
        <p:spPr>
          <a:xfrm>
            <a:off x="3138949" y="903153"/>
            <a:ext cx="6909396"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s-EC" sz="5400" b="1" kern="1200" dirty="0">
                <a:solidFill>
                  <a:srgbClr val="FF0000"/>
                </a:solidFill>
                <a:latin typeface="Bradley Hand ITC" panose="03070402050302030203" pitchFamily="66" charset="0"/>
                <a:ea typeface="+mj-ea"/>
                <a:cs typeface="+mj-cs"/>
              </a:rPr>
              <a:t>GRACIAS POR SU ATENCIÓN</a:t>
            </a:r>
          </a:p>
        </p:txBody>
      </p:sp>
      <p:pic>
        <p:nvPicPr>
          <p:cNvPr id="2" name="Picture 2" descr="Servicios">
            <a:extLst>
              <a:ext uri="{FF2B5EF4-FFF2-40B4-BE49-F238E27FC236}">
                <a16:creationId xmlns:a16="http://schemas.microsoft.com/office/drawing/2014/main" id="{FAF291D2-FFA5-4B47-85C7-03B6FA89E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832" y="2825272"/>
            <a:ext cx="10672916" cy="3118322"/>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22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b="1" dirty="0">
                <a:solidFill>
                  <a:prstClr val="black"/>
                </a:solidFill>
                <a:latin typeface="Arial" panose="020B0604020202020204" pitchFamily="34" charset="0"/>
                <a:cs typeface="Arial" panose="020B0604020202020204" pitchFamily="34" charset="0"/>
              </a:rPr>
              <a:t>2.- ENUNCIADO DEL PROBLEMA</a:t>
            </a:r>
            <a:endPar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Marcador de contenido 2">
            <a:extLst>
              <a:ext uri="{FF2B5EF4-FFF2-40B4-BE49-F238E27FC236}">
                <a16:creationId xmlns:a16="http://schemas.microsoft.com/office/drawing/2014/main" id="{70EC070D-2BE8-4395-B397-2391EEF8B5B7}"/>
              </a:ext>
            </a:extLst>
          </p:cNvPr>
          <p:cNvSpPr>
            <a:spLocks noGrp="1"/>
          </p:cNvSpPr>
          <p:nvPr>
            <p:ph idx="1"/>
          </p:nvPr>
        </p:nvSpPr>
        <p:spPr>
          <a:xfrm>
            <a:off x="1404337" y="1818887"/>
            <a:ext cx="5778128" cy="1535624"/>
          </a:xfrm>
        </p:spPr>
        <p:txBody>
          <a:bodyPr vert="horz" lIns="91440" tIns="45720" rIns="91440" bIns="45720" rtlCol="0" anchor="t">
            <a:noAutofit/>
          </a:bodyPr>
          <a:lstStyle/>
          <a:p>
            <a:pPr algn="just"/>
            <a:r>
              <a:rPr lang="es-ES" sz="2400" dirty="0">
                <a:latin typeface="Arial" panose="020B0604020202020204" pitchFamily="34" charset="0"/>
                <a:cs typeface="Arial" panose="020B0604020202020204" pitchFamily="34" charset="0"/>
              </a:rPr>
              <a:t>¿La progresiva reducción presupuestaria  incide en el mantenimiento de las plataformas militares de la Fuerza Terrestre?</a:t>
            </a:r>
          </a:p>
          <a:p>
            <a:pPr algn="just"/>
            <a:endParaRPr lang="es-EC" sz="2400" dirty="0">
              <a:latin typeface="Arial" panose="020B0604020202020204" pitchFamily="34" charset="0"/>
              <a:cs typeface="Arial" panose="020B0604020202020204" pitchFamily="34" charset="0"/>
            </a:endParaRPr>
          </a:p>
        </p:txBody>
      </p:sp>
      <p:pic>
        <p:nvPicPr>
          <p:cNvPr id="2" name="Picture 2" descr="Imagen relacionada">
            <a:extLst>
              <a:ext uri="{FF2B5EF4-FFF2-40B4-BE49-F238E27FC236}">
                <a16:creationId xmlns:a16="http://schemas.microsoft.com/office/drawing/2014/main" id="{2DC0B5AD-85E5-4EAA-B633-179EBB18626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16925" y="914401"/>
            <a:ext cx="3618609" cy="24124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magen relacionada">
            <a:extLst>
              <a:ext uri="{FF2B5EF4-FFF2-40B4-BE49-F238E27FC236}">
                <a16:creationId xmlns:a16="http://schemas.microsoft.com/office/drawing/2014/main" id="{4F54ACD2-00C1-45AC-AE4F-690D994084D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2611" y="3818041"/>
            <a:ext cx="1530409" cy="221209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BCFDAFFA-C71F-4C37-9F5C-8583E6715284}"/>
              </a:ext>
            </a:extLst>
          </p:cNvPr>
          <p:cNvPicPr>
            <a:picLocks noChangeAspect="1"/>
          </p:cNvPicPr>
          <p:nvPr/>
        </p:nvPicPr>
        <p:blipFill rotWithShape="1">
          <a:blip r:embed="rId4"/>
          <a:srcRect t="22122"/>
          <a:stretch/>
        </p:blipFill>
        <p:spPr>
          <a:xfrm>
            <a:off x="5220825" y="3737968"/>
            <a:ext cx="6483659" cy="2751321"/>
          </a:xfrm>
          <a:prstGeom prst="rect">
            <a:avLst/>
          </a:prstGeom>
        </p:spPr>
      </p:pic>
    </p:spTree>
    <p:extLst>
      <p:ext uri="{BB962C8B-B14F-4D97-AF65-F5344CB8AC3E}">
        <p14:creationId xmlns:p14="http://schemas.microsoft.com/office/powerpoint/2010/main" val="334594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PREGUNTAS DE INVESTIGACIÓN</a:t>
            </a:r>
          </a:p>
        </p:txBody>
      </p:sp>
      <p:sp>
        <p:nvSpPr>
          <p:cNvPr id="4" name="CuadroTexto 3">
            <a:extLst>
              <a:ext uri="{FF2B5EF4-FFF2-40B4-BE49-F238E27FC236}">
                <a16:creationId xmlns:a16="http://schemas.microsoft.com/office/drawing/2014/main" id="{B7DDFF41-C7F9-411C-8441-BDC6EF853D65}"/>
              </a:ext>
            </a:extLst>
          </p:cNvPr>
          <p:cNvSpPr txBox="1"/>
          <p:nvPr/>
        </p:nvSpPr>
        <p:spPr>
          <a:xfrm>
            <a:off x="1443320" y="1864180"/>
            <a:ext cx="6093105" cy="4217158"/>
          </a:xfrm>
          <a:prstGeom prst="rect">
            <a:avLst/>
          </a:prstGeom>
          <a:noFill/>
        </p:spPr>
        <p:txBody>
          <a:bodyPr vert="horz" lIns="91440" tIns="45720" rIns="91440" bIns="45720" rtlCol="0" anchor="b">
            <a:noAutofit/>
          </a:bodyPr>
          <a:lstStyle/>
          <a:p>
            <a:pPr marL="530225" indent="-530225" algn="just" fontAlgn="t"/>
            <a:r>
              <a:rPr lang="es-ES_tradnl" sz="2400" b="1" dirty="0"/>
              <a:t>1.- ¿Cuál es la situación actual de las plataformas militares, su grado de operabilidad y capacidades tecnológicas que necesita la Fuerza Terrestre en el desarrollo de las operaciones militares?</a:t>
            </a:r>
          </a:p>
          <a:p>
            <a:pPr algn="just" fontAlgn="t"/>
            <a:endParaRPr lang="es-EC" sz="2400" b="1" dirty="0"/>
          </a:p>
          <a:p>
            <a:pPr marL="530225" indent="-530225" algn="just" eaLnBrk="0" fontAlgn="t" hangingPunct="0"/>
            <a:r>
              <a:rPr lang="es-ES_tradnl" sz="2400" b="1" dirty="0"/>
              <a:t>2.- Cuál será la situación actual del presupuesto para el mantenimiento de las plataformas militares que ayude a garantizar la operabilidad de estas y su utilización en las operaciones militares?</a:t>
            </a:r>
            <a:endParaRPr lang="es-EC" sz="2400" b="1" dirty="0"/>
          </a:p>
        </p:txBody>
      </p:sp>
      <p:pic>
        <p:nvPicPr>
          <p:cNvPr id="10" name="Imagen 9">
            <a:extLst>
              <a:ext uri="{FF2B5EF4-FFF2-40B4-BE49-F238E27FC236}">
                <a16:creationId xmlns:a16="http://schemas.microsoft.com/office/drawing/2014/main" id="{15CD53AB-0AE2-4351-A51C-332BC826C9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0017" y="4129547"/>
            <a:ext cx="3525847" cy="2286001"/>
          </a:xfrm>
          <a:prstGeom prst="rect">
            <a:avLst/>
          </a:prstGeom>
          <a:effectLst>
            <a:softEdge rad="241300"/>
          </a:effectLst>
        </p:spPr>
      </p:pic>
      <p:pic>
        <p:nvPicPr>
          <p:cNvPr id="2050"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901" y="1864180"/>
            <a:ext cx="3688081" cy="2077315"/>
          </a:xfrm>
          <a:prstGeom prst="rect">
            <a:avLst/>
          </a:prstGeom>
          <a:noFill/>
          <a:effectLst>
            <a:softEdge rad="203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16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PREGUNTAS DE INVESTIGACIÓN</a:t>
            </a:r>
          </a:p>
        </p:txBody>
      </p:sp>
      <p:sp>
        <p:nvSpPr>
          <p:cNvPr id="2" name="CuadroTexto 1">
            <a:extLst>
              <a:ext uri="{FF2B5EF4-FFF2-40B4-BE49-F238E27FC236}">
                <a16:creationId xmlns:a16="http://schemas.microsoft.com/office/drawing/2014/main" id="{D8AA1850-FF4D-4C28-850C-BC8ABC131C64}"/>
              </a:ext>
            </a:extLst>
          </p:cNvPr>
          <p:cNvSpPr txBox="1"/>
          <p:nvPr/>
        </p:nvSpPr>
        <p:spPr>
          <a:xfrm>
            <a:off x="5025267" y="1643125"/>
            <a:ext cx="6552217" cy="4524013"/>
          </a:xfrm>
          <a:prstGeom prst="rect">
            <a:avLst/>
          </a:prstGeom>
          <a:noFill/>
        </p:spPr>
        <p:txBody>
          <a:bodyPr vert="horz" lIns="91440" tIns="45720" rIns="91440" bIns="45720" rtlCol="0" anchor="b">
            <a:noAutofit/>
          </a:bodyPr>
          <a:lstStyle>
            <a:defPPr>
              <a:defRPr lang="es-EC"/>
            </a:defPPr>
            <a:lvl1pPr algn="just" fontAlgn="t">
              <a:defRPr sz="2400" b="1"/>
            </a:lvl1pPr>
          </a:lstStyle>
          <a:p>
            <a:endParaRPr lang="en-US"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endParaRPr lang="es-ES_tradnl" b="0" dirty="0">
              <a:latin typeface="Arial" panose="020B0604020202020204" pitchFamily="34" charset="0"/>
              <a:cs typeface="Arial" panose="020B0604020202020204" pitchFamily="34" charset="0"/>
            </a:endParaRPr>
          </a:p>
          <a:p>
            <a:pPr marL="442913" indent="-442913"/>
            <a:r>
              <a:rPr lang="es-ES_tradnl" b="0" dirty="0">
                <a:latin typeface="Arial" panose="020B0604020202020204" pitchFamily="34" charset="0"/>
                <a:cs typeface="Arial" panose="020B0604020202020204" pitchFamily="34" charset="0"/>
              </a:rPr>
              <a:t>3.- ¿Cuáles son los proyectos y planes de mantenimiento que se han generado para solicitar la asignación presupuestaria que demanda la operabilidad de las plataformas militares? </a:t>
            </a:r>
          </a:p>
          <a:p>
            <a:endParaRPr lang="es-EC" b="0" dirty="0">
              <a:latin typeface="Arial" panose="020B0604020202020204" pitchFamily="34" charset="0"/>
              <a:cs typeface="Arial" panose="020B0604020202020204" pitchFamily="34" charset="0"/>
            </a:endParaRPr>
          </a:p>
          <a:p>
            <a:endParaRPr lang="es-EC" b="0" dirty="0">
              <a:latin typeface="Arial" panose="020B0604020202020204" pitchFamily="34" charset="0"/>
              <a:cs typeface="Arial" panose="020B0604020202020204" pitchFamily="34" charset="0"/>
            </a:endParaRPr>
          </a:p>
          <a:p>
            <a:pPr marL="442913" indent="-442913"/>
            <a:r>
              <a:rPr lang="es-ES_tradnl" b="0" dirty="0">
                <a:latin typeface="Arial" panose="020B0604020202020204" pitchFamily="34" charset="0"/>
                <a:cs typeface="Arial" panose="020B0604020202020204" pitchFamily="34" charset="0"/>
              </a:rPr>
              <a:t>4.- ¿Cuáles son las estrategias establecidas para buscar el financiamiento y evitar la progresiva reducción de las asignaciones presupuestarias para el mantenimiento de las plataformas militares?</a:t>
            </a:r>
            <a:endParaRPr lang="es-EC" b="0" dirty="0">
              <a:latin typeface="Arial" panose="020B0604020202020204" pitchFamily="34" charset="0"/>
              <a:cs typeface="Arial" panose="020B0604020202020204" pitchFamily="34" charset="0"/>
            </a:endParaRPr>
          </a:p>
        </p:txBody>
      </p:sp>
      <p:pic>
        <p:nvPicPr>
          <p:cNvPr id="1038" name="Picture 14" descr="Estrategias Png Transparent Images – Free PNG Images Vector, PSD, Clipart,  Tem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335" y="4099016"/>
            <a:ext cx="2861945" cy="214369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Gestión de Proyectos – .EXC – Expansión Comercial S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335" y="1402203"/>
            <a:ext cx="2481258" cy="250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66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sos para realizar el planteamiento del problema - planteamiento del  probl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5319" y="1724532"/>
            <a:ext cx="3596640" cy="384544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F3E3CE28-1FC8-8E46-A07E-10CC378E0146}"/>
              </a:ext>
            </a:extLst>
          </p:cNvPr>
          <p:cNvSpPr/>
          <p:nvPr/>
        </p:nvSpPr>
        <p:spPr>
          <a:xfrm>
            <a:off x="139520"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b="1" dirty="0">
                <a:solidFill>
                  <a:prstClr val="black"/>
                </a:solidFill>
                <a:latin typeface="Arial" panose="020B0604020202020204" pitchFamily="34" charset="0"/>
                <a:cs typeface="Arial" panose="020B0604020202020204" pitchFamily="34" charset="0"/>
              </a:rPr>
              <a:t>4.- JUSTIFICACIÓN</a:t>
            </a: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INVESTIGACIÓN</a:t>
            </a:r>
          </a:p>
        </p:txBody>
      </p:sp>
      <p:sp>
        <p:nvSpPr>
          <p:cNvPr id="4" name="Rectángulo 3">
            <a:extLst>
              <a:ext uri="{FF2B5EF4-FFF2-40B4-BE49-F238E27FC236}">
                <a16:creationId xmlns:a16="http://schemas.microsoft.com/office/drawing/2014/main" id="{562E2B17-9B53-40C2-9944-D51B9F47CDF6}"/>
              </a:ext>
            </a:extLst>
          </p:cNvPr>
          <p:cNvSpPr/>
          <p:nvPr/>
        </p:nvSpPr>
        <p:spPr>
          <a:xfrm>
            <a:off x="3905537" y="1133169"/>
            <a:ext cx="7472573" cy="4218038"/>
          </a:xfrm>
          <a:prstGeom prst="rect">
            <a:avLst/>
          </a:prstGeom>
          <a:noFill/>
        </p:spPr>
        <p:txBody>
          <a:bodyPr vert="horz" lIns="91440" tIns="45720" rIns="91440" bIns="45720" rtlCol="0">
            <a:noAutofit/>
          </a:bodyPr>
          <a:lstStyle/>
          <a:p>
            <a:pPr marL="265113" indent="-265113" algn="just">
              <a:spcBef>
                <a:spcPct val="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La problemática de la Fuerza Terrestre en el ámbito de las plataformas militares, su mantenimiento y la operabilidad de sus componentes.</a:t>
            </a:r>
          </a:p>
          <a:p>
            <a:pPr marL="265113" indent="-265113" algn="just">
              <a:spcBef>
                <a:spcPct val="0"/>
              </a:spcBef>
              <a:spcAft>
                <a:spcPts val="600"/>
              </a:spcAf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65113" indent="-265113" algn="just">
              <a:spcBef>
                <a:spcPct val="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La reducción progresiva de las asignaciones presupuestarias, lo que no permiten el cumplimiento de los planes de mantenimiento, renovación o actualización de los sistemas. </a:t>
            </a:r>
          </a:p>
          <a:p>
            <a:pPr marL="265113" indent="-265113" algn="just">
              <a:spcBef>
                <a:spcPct val="0"/>
              </a:spcBef>
              <a:spcAft>
                <a:spcPts val="600"/>
              </a:spcAft>
              <a:buFont typeface="Arial" panose="020B0604020202020204" pitchFamily="34" charset="0"/>
              <a:buChar char="•"/>
            </a:pPr>
            <a:endParaRPr lang="es-ES" sz="2400" dirty="0">
              <a:latin typeface="Arial" panose="020B0604020202020204" pitchFamily="34" charset="0"/>
              <a:cs typeface="Arial" panose="020B0604020202020204" pitchFamily="34" charset="0"/>
            </a:endParaRPr>
          </a:p>
          <a:p>
            <a:pPr marL="265113" indent="-265113" algn="just">
              <a:spcBef>
                <a:spcPct val="0"/>
              </a:spcBef>
              <a:spcAft>
                <a:spcPts val="600"/>
              </a:spcAft>
              <a:buFont typeface="Arial" panose="020B0604020202020204" pitchFamily="34" charset="0"/>
              <a:buChar char="•"/>
            </a:pPr>
            <a:r>
              <a:rPr lang="es-ES" sz="2400" dirty="0">
                <a:latin typeface="Arial" panose="020B0604020202020204" pitchFamily="34" charset="0"/>
                <a:cs typeface="Arial" panose="020B0604020202020204" pitchFamily="34" charset="0"/>
              </a:rPr>
              <a:t>La necesidad de contar con los recursos que permitan articular medios, conocimiento, tecnología en la operabilidad de las plataformas militares, con una línea de investigación, con miras a configurar una solución</a:t>
            </a:r>
            <a:endParaRPr lang="es-EC"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56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0"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b="1" dirty="0">
                <a:solidFill>
                  <a:prstClr val="black"/>
                </a:solidFill>
                <a:latin typeface="Arial" panose="020B0604020202020204" pitchFamily="34" charset="0"/>
                <a:cs typeface="Arial" panose="020B0604020202020204" pitchFamily="34" charset="0"/>
              </a:rPr>
              <a:t>5.- OBJETIVO GENERAL</a:t>
            </a:r>
            <a:endPar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Marcador de contenido 2">
            <a:extLst>
              <a:ext uri="{FF2B5EF4-FFF2-40B4-BE49-F238E27FC236}">
                <a16:creationId xmlns:a16="http://schemas.microsoft.com/office/drawing/2014/main" id="{1235068C-B5F0-4A18-A074-113372E6F541}"/>
              </a:ext>
            </a:extLst>
          </p:cNvPr>
          <p:cNvSpPr>
            <a:spLocks noGrp="1"/>
          </p:cNvSpPr>
          <p:nvPr>
            <p:ph idx="1"/>
          </p:nvPr>
        </p:nvSpPr>
        <p:spPr>
          <a:xfrm>
            <a:off x="1768509" y="2230906"/>
            <a:ext cx="5411497" cy="3137069"/>
          </a:xfrm>
          <a:noFill/>
        </p:spPr>
        <p:txBody>
          <a:bodyPr vert="horz" lIns="91440" tIns="45720" rIns="91440" bIns="45720" rtlCol="0" anchor="t">
            <a:noAutofit/>
          </a:bodyPr>
          <a:lstStyle/>
          <a:p>
            <a:pPr marL="0" indent="0" algn="just">
              <a:buNone/>
            </a:pPr>
            <a:r>
              <a:rPr lang="es-EC" sz="2400" dirty="0">
                <a:solidFill>
                  <a:srgbClr val="FF0000"/>
                </a:solidFill>
                <a:latin typeface="Arial" panose="020B0604020202020204" pitchFamily="34" charset="0"/>
                <a:cs typeface="Arial" panose="020B0604020202020204" pitchFamily="34" charset="0"/>
              </a:rPr>
              <a:t> </a:t>
            </a:r>
            <a:r>
              <a:rPr lang="es-ES" sz="2400" b="1" dirty="0">
                <a:solidFill>
                  <a:srgbClr val="FF0000"/>
                </a:solidFill>
                <a:latin typeface="Arial" panose="020B0604020202020204" pitchFamily="34" charset="0"/>
                <a:cs typeface="Arial" panose="020B0604020202020204" pitchFamily="34" charset="0"/>
              </a:rPr>
              <a:t>Proponer Estrategias</a:t>
            </a:r>
            <a:r>
              <a:rPr lang="es-ES" sz="2400" b="1"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que permitan incrementar las asignaciones presupuestarias destinadas al mantenimiento de las plataformas militares, permitiendo un adecuado desarrollo de las operaciones militares de la Fuerza Terrestre, en el control de los espacios, terrestre, naval y aéreo.</a:t>
            </a:r>
          </a:p>
        </p:txBody>
      </p:sp>
      <p:pic>
        <p:nvPicPr>
          <p:cNvPr id="7" name="Imagen 6">
            <a:extLst>
              <a:ext uri="{FF2B5EF4-FFF2-40B4-BE49-F238E27FC236}">
                <a16:creationId xmlns:a16="http://schemas.microsoft.com/office/drawing/2014/main" id="{AAC074C5-C896-4EA1-B457-7D88923E4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217" y="1152584"/>
            <a:ext cx="3970286" cy="5293714"/>
          </a:xfrm>
          <a:prstGeom prst="rect">
            <a:avLst/>
          </a:prstGeom>
          <a:effectLst>
            <a:softEdge rad="177800"/>
          </a:effectLst>
        </p:spPr>
      </p:pic>
      <p:pic>
        <p:nvPicPr>
          <p:cNvPr id="4098" name="Picture 2" descr="Objetivo Rojo PNG transparente - Sti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3217" y="1478739"/>
            <a:ext cx="4239444" cy="4003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0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E3CE28-1FC8-8E46-A07E-10CC378E0146}"/>
              </a:ext>
            </a:extLst>
          </p:cNvPr>
          <p:cNvSpPr/>
          <p:nvPr/>
        </p:nvSpPr>
        <p:spPr>
          <a:xfrm>
            <a:off x="139520"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800" b="1" dirty="0">
                <a:solidFill>
                  <a:prstClr val="black"/>
                </a:solidFill>
                <a:latin typeface="Arial" panose="020B0604020202020204" pitchFamily="34" charset="0"/>
                <a:cs typeface="Arial" panose="020B0604020202020204" pitchFamily="34" charset="0"/>
              </a:rPr>
              <a:t>6.- FUNDAMENTACIÓN TEÓRICA</a:t>
            </a:r>
            <a:endPar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Marcador de contenido 2">
            <a:extLst>
              <a:ext uri="{FF2B5EF4-FFF2-40B4-BE49-F238E27FC236}">
                <a16:creationId xmlns:a16="http://schemas.microsoft.com/office/drawing/2014/main" id="{1235068C-B5F0-4A18-A074-113372E6F541}"/>
              </a:ext>
            </a:extLst>
          </p:cNvPr>
          <p:cNvSpPr>
            <a:spLocks noGrp="1"/>
          </p:cNvSpPr>
          <p:nvPr>
            <p:ph idx="1"/>
          </p:nvPr>
        </p:nvSpPr>
        <p:spPr>
          <a:xfrm>
            <a:off x="1997885" y="1329966"/>
            <a:ext cx="8196227" cy="4837471"/>
          </a:xfrm>
          <a:noFill/>
        </p:spPr>
        <p:txBody>
          <a:bodyPr vert="horz" lIns="91440" tIns="45720" rIns="91440" bIns="45720" rtlCol="0" anchor="t">
            <a:noAutofit/>
          </a:bodyPr>
          <a:lstStyle/>
          <a:p>
            <a:pPr algn="just"/>
            <a:endParaRPr lang="es-ES" sz="2400" b="1" dirty="0">
              <a:latin typeface="Arial" panose="020B0604020202020204" pitchFamily="34" charset="0"/>
              <a:cs typeface="Arial" panose="020B0604020202020204" pitchFamily="34" charset="0"/>
            </a:endParaRPr>
          </a:p>
          <a:p>
            <a:pPr algn="just"/>
            <a:r>
              <a:rPr lang="es-ES" sz="2400" b="1" dirty="0">
                <a:latin typeface="Arial" panose="020B0604020202020204" pitchFamily="34" charset="0"/>
                <a:cs typeface="Arial" panose="020B0604020202020204" pitchFamily="34" charset="0"/>
              </a:rPr>
              <a:t>Fundamentación general.</a:t>
            </a:r>
          </a:p>
          <a:p>
            <a:pPr marL="265113" indent="0" algn="just">
              <a:buNone/>
            </a:pPr>
            <a:r>
              <a:rPr lang="es-ES" sz="2400" dirty="0">
                <a:latin typeface="Arial" panose="020B0604020202020204" pitchFamily="34" charset="0"/>
                <a:cs typeface="Arial" panose="020B0604020202020204" pitchFamily="34" charset="0"/>
              </a:rPr>
              <a:t>La planificación estratégica</a:t>
            </a:r>
          </a:p>
          <a:p>
            <a:pPr marL="265113" indent="0" algn="just">
              <a:buNone/>
            </a:pPr>
            <a:r>
              <a:rPr lang="es-ES" sz="2400" dirty="0">
                <a:latin typeface="Arial" panose="020B0604020202020204" pitchFamily="34" charset="0"/>
                <a:cs typeface="Arial" panose="020B0604020202020204" pitchFamily="34" charset="0"/>
              </a:rPr>
              <a:t>La gestión por procesos</a:t>
            </a:r>
          </a:p>
          <a:p>
            <a:pPr marL="0" indent="0" algn="just">
              <a:buNone/>
            </a:pPr>
            <a:endParaRPr lang="es-ES" sz="2400" b="1" dirty="0">
              <a:latin typeface="Arial" panose="020B0604020202020204" pitchFamily="34" charset="0"/>
              <a:cs typeface="Arial" panose="020B0604020202020204" pitchFamily="34" charset="0"/>
            </a:endParaRPr>
          </a:p>
          <a:p>
            <a:pPr marL="265113" indent="-265113" algn="just">
              <a:tabLst>
                <a:tab pos="265113" algn="l"/>
              </a:tabLst>
            </a:pPr>
            <a:r>
              <a:rPr lang="es-ES" sz="2400" b="1" dirty="0">
                <a:latin typeface="Arial" panose="020B0604020202020204" pitchFamily="34" charset="0"/>
                <a:cs typeface="Arial" panose="020B0604020202020204" pitchFamily="34" charset="0"/>
              </a:rPr>
              <a:t>Fundamentación especifica.</a:t>
            </a:r>
          </a:p>
          <a:p>
            <a:pPr marL="265113" indent="0" algn="just">
              <a:buNone/>
            </a:pPr>
            <a:r>
              <a:rPr lang="es-ES" sz="2400" dirty="0">
                <a:latin typeface="Arial" panose="020B0604020202020204" pitchFamily="34" charset="0"/>
                <a:cs typeface="Arial" panose="020B0604020202020204" pitchFamily="34" charset="0"/>
              </a:rPr>
              <a:t>Dimensión política – Constitución – Leyes </a:t>
            </a:r>
          </a:p>
          <a:p>
            <a:pPr marL="265113" indent="0" algn="just">
              <a:buNone/>
            </a:pPr>
            <a:r>
              <a:rPr lang="es-ES" sz="2400" dirty="0">
                <a:latin typeface="Arial" panose="020B0604020202020204" pitchFamily="34" charset="0"/>
                <a:cs typeface="Arial" panose="020B0604020202020204" pitchFamily="34" charset="0"/>
              </a:rPr>
              <a:t>Lineamientos estratégicos – Plan de desarrollo</a:t>
            </a:r>
          </a:p>
          <a:p>
            <a:pPr marL="265113" indent="0" algn="just">
              <a:buNone/>
            </a:pPr>
            <a:r>
              <a:rPr lang="es-ES" sz="2400" dirty="0">
                <a:latin typeface="Arial" panose="020B0604020202020204" pitchFamily="34" charset="0"/>
                <a:cs typeface="Arial" panose="020B0604020202020204" pitchFamily="34" charset="0"/>
              </a:rPr>
              <a:t>Planificación estratégica – PEI MIDENA – PEI FF.AA – PGI F.T 2017 -2021</a:t>
            </a:r>
          </a:p>
          <a:p>
            <a:pPr marL="265113" indent="0" algn="just">
              <a:buNone/>
            </a:pPr>
            <a:endParaRPr lang="es-ES" sz="2400" dirty="0">
              <a:latin typeface="Arial" panose="020B0604020202020204" pitchFamily="34" charset="0"/>
              <a:cs typeface="Arial" panose="020B0604020202020204" pitchFamily="34" charset="0"/>
            </a:endParaRPr>
          </a:p>
        </p:txBody>
      </p:sp>
      <p:pic>
        <p:nvPicPr>
          <p:cNvPr id="5122" name="Picture 2" descr="6.- Fundamentación de mi propuesta - Enseñar h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096" y="1034998"/>
            <a:ext cx="5046370" cy="356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7397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2798</TotalTime>
  <Words>2422</Words>
  <Application>Microsoft Office PowerPoint</Application>
  <PresentationFormat>Panorámica</PresentationFormat>
  <Paragraphs>377</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Arial</vt:lpstr>
      <vt:lpstr>Bradley Hand ITC</vt:lpstr>
      <vt:lpstr>Calibri</vt:lpstr>
      <vt:lpstr>Calibri Light</vt:lpstr>
      <vt:lpstr>Symbol</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Carmita Garcia</dc:creator>
  <cp:lastModifiedBy>PERSONALCAL19</cp:lastModifiedBy>
  <cp:revision>104</cp:revision>
  <dcterms:created xsi:type="dcterms:W3CDTF">2020-01-13T00:08:37Z</dcterms:created>
  <dcterms:modified xsi:type="dcterms:W3CDTF">2021-01-27T17:22:56Z</dcterms:modified>
</cp:coreProperties>
</file>