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7" r:id="rId11"/>
    <p:sldId id="266" r:id="rId12"/>
    <p:sldId id="268" r:id="rId13"/>
    <p:sldId id="269" r:id="rId14"/>
    <p:sldId id="270" r:id="rId15"/>
    <p:sldId id="271" r:id="rId16"/>
    <p:sldId id="272" r:id="rId17"/>
    <p:sldId id="273" r:id="rId18"/>
    <p:sldId id="277" r:id="rId19"/>
    <p:sldId id="289" r:id="rId20"/>
    <p:sldId id="290" r:id="rId21"/>
    <p:sldId id="286" r:id="rId22"/>
    <p:sldId id="287" r:id="rId23"/>
    <p:sldId id="285" r:id="rId2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4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C0697-C0F7-4826-A1FB-1A7087A3EB4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S"/>
        </a:p>
      </dgm:t>
    </dgm:pt>
    <dgm:pt modelId="{A6ED3682-C427-4A96-98DC-0D83FC24AD92}">
      <dgm:prSet phldrT="[Texto]" custT="1"/>
      <dgm:spPr/>
      <dgm:t>
        <a:bodyPr/>
        <a:lstStyle/>
        <a:p>
          <a:r>
            <a:rPr lang="es-ES" sz="2000" b="0" dirty="0" smtClean="0"/>
            <a:t>Fundamentación legal</a:t>
          </a:r>
        </a:p>
        <a:p>
          <a:r>
            <a:rPr lang="es-ES" sz="2000" b="0" dirty="0" smtClean="0"/>
            <a:t>Fundamentación epistemológica</a:t>
          </a:r>
        </a:p>
        <a:p>
          <a:r>
            <a:rPr lang="es-ES" sz="2000" b="0" dirty="0" smtClean="0"/>
            <a:t>Fundamentación conceptual</a:t>
          </a:r>
        </a:p>
      </dgm:t>
    </dgm:pt>
    <dgm:pt modelId="{DADD9B33-B88C-4F4B-A6B1-1A317C5159B2}" type="parTrans" cxnId="{F998B475-62F6-4E43-BF96-8169316D2206}">
      <dgm:prSet/>
      <dgm:spPr/>
      <dgm:t>
        <a:bodyPr/>
        <a:lstStyle/>
        <a:p>
          <a:endParaRPr lang="es-ES"/>
        </a:p>
      </dgm:t>
    </dgm:pt>
    <dgm:pt modelId="{F035C5CC-FAF0-49FC-98B4-8824F241D1FA}" type="sibTrans" cxnId="{F998B475-62F6-4E43-BF96-8169316D2206}">
      <dgm:prSet/>
      <dgm:spPr/>
      <dgm:t>
        <a:bodyPr/>
        <a:lstStyle/>
        <a:p>
          <a:endParaRPr lang="es-ES"/>
        </a:p>
      </dgm:t>
    </dgm:pt>
    <dgm:pt modelId="{3BACDBEF-D69C-4535-8B43-983DDA79578F}">
      <dgm:prSet phldrT="[Texto]" custT="1"/>
      <dgm:spPr/>
      <dgm:t>
        <a:bodyPr/>
        <a:lstStyle/>
        <a:p>
          <a:r>
            <a:rPr lang="es-ES" sz="2000" dirty="0" smtClean="0"/>
            <a:t>Situación actual de las amenazas al Estado y sus recursos</a:t>
          </a:r>
        </a:p>
        <a:p>
          <a:r>
            <a:rPr lang="es-ES" sz="2000" dirty="0" smtClean="0"/>
            <a:t>Diagnóstico</a:t>
          </a:r>
        </a:p>
        <a:p>
          <a:r>
            <a:rPr lang="es-ES" sz="2000" dirty="0" smtClean="0"/>
            <a:t>Empleo de Fuerzas Armadas frente a las amenazas asimétricas</a:t>
          </a:r>
          <a:endParaRPr lang="es-ES" sz="2000" dirty="0"/>
        </a:p>
        <a:p>
          <a:endParaRPr lang="es-ES" sz="2000" dirty="0"/>
        </a:p>
      </dgm:t>
    </dgm:pt>
    <dgm:pt modelId="{5BF874E7-DDFD-470A-B7D4-836526DB11D4}" type="parTrans" cxnId="{2F2B50E2-0950-4A72-B046-05D8F785E139}">
      <dgm:prSet/>
      <dgm:spPr/>
      <dgm:t>
        <a:bodyPr/>
        <a:lstStyle/>
        <a:p>
          <a:endParaRPr lang="es-ES"/>
        </a:p>
      </dgm:t>
    </dgm:pt>
    <dgm:pt modelId="{B4C54D73-9E77-4562-A7B6-D6B335CE29B8}" type="sibTrans" cxnId="{2F2B50E2-0950-4A72-B046-05D8F785E139}">
      <dgm:prSet/>
      <dgm:spPr/>
      <dgm:t>
        <a:bodyPr/>
        <a:lstStyle/>
        <a:p>
          <a:endParaRPr lang="es-ES"/>
        </a:p>
      </dgm:t>
    </dgm:pt>
    <dgm:pt modelId="{8D691A09-16F9-418B-9888-A52865C5641C}">
      <dgm:prSet phldrT="[Texto]" custT="1"/>
      <dgm:spPr/>
      <dgm:t>
        <a:bodyPr anchor="b"/>
        <a:lstStyle/>
        <a:p>
          <a:r>
            <a:rPr lang="es-ES" sz="2000" b="0" dirty="0" smtClean="0"/>
            <a:t>Fundamentación teórica Amenazas asimétricas</a:t>
          </a:r>
        </a:p>
        <a:p>
          <a:r>
            <a:rPr lang="es-ES" sz="2000" b="0" dirty="0" smtClean="0"/>
            <a:t>Narcotráfico</a:t>
          </a:r>
        </a:p>
        <a:p>
          <a:r>
            <a:rPr lang="es-ES" sz="2000" b="0" dirty="0" smtClean="0"/>
            <a:t>Tráfico de armas, municiones y explosivos</a:t>
          </a:r>
        </a:p>
        <a:p>
          <a:r>
            <a:rPr lang="es-ES" sz="2000" b="0" dirty="0" smtClean="0"/>
            <a:t>Grupos antagónicos radicales</a:t>
          </a:r>
          <a:endParaRPr lang="es-ES" sz="2000" b="0" dirty="0"/>
        </a:p>
      </dgm:t>
    </dgm:pt>
    <dgm:pt modelId="{7A0F4437-18B1-475B-8B43-1DCC0430CCF8}" type="parTrans" cxnId="{B0A80A77-9FF7-488E-A479-AECBB5A75CD0}">
      <dgm:prSet/>
      <dgm:spPr/>
      <dgm:t>
        <a:bodyPr/>
        <a:lstStyle/>
        <a:p>
          <a:endParaRPr lang="es-ES"/>
        </a:p>
      </dgm:t>
    </dgm:pt>
    <dgm:pt modelId="{3E603F50-CE9A-4589-9290-439041DEC649}" type="sibTrans" cxnId="{B0A80A77-9FF7-488E-A479-AECBB5A75CD0}">
      <dgm:prSet/>
      <dgm:spPr/>
      <dgm:t>
        <a:bodyPr/>
        <a:lstStyle/>
        <a:p>
          <a:endParaRPr lang="es-ES"/>
        </a:p>
      </dgm:t>
    </dgm:pt>
    <dgm:pt modelId="{5F684E4F-430A-4065-B07B-B5322938837D}" type="pres">
      <dgm:prSet presAssocID="{356C0697-C0F7-4826-A1FB-1A7087A3EB43}" presName="rootnode" presStyleCnt="0">
        <dgm:presLayoutVars>
          <dgm:chMax/>
          <dgm:chPref/>
          <dgm:dir/>
          <dgm:animLvl val="lvl"/>
        </dgm:presLayoutVars>
      </dgm:prSet>
      <dgm:spPr/>
      <dgm:t>
        <a:bodyPr/>
        <a:lstStyle/>
        <a:p>
          <a:endParaRPr lang="es-ES"/>
        </a:p>
      </dgm:t>
    </dgm:pt>
    <dgm:pt modelId="{227F03B7-DD83-4B19-8F66-AA4B06F13867}" type="pres">
      <dgm:prSet presAssocID="{A6ED3682-C427-4A96-98DC-0D83FC24AD92}" presName="composite" presStyleCnt="0"/>
      <dgm:spPr/>
    </dgm:pt>
    <dgm:pt modelId="{9A70306D-CAD3-4169-B654-96DB087BED69}" type="pres">
      <dgm:prSet presAssocID="{A6ED3682-C427-4A96-98DC-0D83FC24AD92}" presName="LShape" presStyleLbl="alignNode1" presStyleIdx="0" presStyleCnt="5" custLinFactNeighborX="-9327" custLinFactNeighborY="-2998"/>
      <dgm:spPr>
        <a:solidFill>
          <a:srgbClr val="FFC000"/>
        </a:solidFill>
      </dgm:spPr>
    </dgm:pt>
    <dgm:pt modelId="{DD470355-06B2-4778-9E28-2F0A6C81B152}" type="pres">
      <dgm:prSet presAssocID="{A6ED3682-C427-4A96-98DC-0D83FC24AD92}" presName="ParentText" presStyleLbl="revTx" presStyleIdx="0" presStyleCnt="3" custLinFactNeighborX="-4734" custLinFactNeighborY="6480">
        <dgm:presLayoutVars>
          <dgm:chMax val="0"/>
          <dgm:chPref val="0"/>
          <dgm:bulletEnabled val="1"/>
        </dgm:presLayoutVars>
      </dgm:prSet>
      <dgm:spPr/>
      <dgm:t>
        <a:bodyPr/>
        <a:lstStyle/>
        <a:p>
          <a:endParaRPr lang="es-ES"/>
        </a:p>
      </dgm:t>
    </dgm:pt>
    <dgm:pt modelId="{CB586731-61FA-4392-A237-432B7637854C}" type="pres">
      <dgm:prSet presAssocID="{A6ED3682-C427-4A96-98DC-0D83FC24AD92}" presName="Triangle" presStyleLbl="alignNode1" presStyleIdx="1" presStyleCnt="5" custLinFactNeighborX="-2509" custLinFactNeighborY="32993"/>
      <dgm:spPr>
        <a:solidFill>
          <a:srgbClr val="FFFF00"/>
        </a:solidFill>
      </dgm:spPr>
    </dgm:pt>
    <dgm:pt modelId="{EED8C7B0-BBED-4A28-A50B-18B884009A7E}" type="pres">
      <dgm:prSet presAssocID="{F035C5CC-FAF0-49FC-98B4-8824F241D1FA}" presName="sibTrans" presStyleCnt="0"/>
      <dgm:spPr/>
    </dgm:pt>
    <dgm:pt modelId="{D961BE98-7E1B-4D8B-A786-FD0B67487532}" type="pres">
      <dgm:prSet presAssocID="{F035C5CC-FAF0-49FC-98B4-8824F241D1FA}" presName="space" presStyleCnt="0"/>
      <dgm:spPr/>
    </dgm:pt>
    <dgm:pt modelId="{A2724AFC-99AD-42F7-86D0-3C260EF6E5BC}" type="pres">
      <dgm:prSet presAssocID="{8D691A09-16F9-418B-9888-A52865C5641C}" presName="composite" presStyleCnt="0"/>
      <dgm:spPr/>
    </dgm:pt>
    <dgm:pt modelId="{069BAE9D-B836-41D6-A831-92A5DF5BC79A}" type="pres">
      <dgm:prSet presAssocID="{8D691A09-16F9-418B-9888-A52865C5641C}" presName="LShape" presStyleLbl="alignNode1" presStyleIdx="2" presStyleCnt="5" custLinFactNeighborX="-6410" custLinFactNeighborY="-5086"/>
      <dgm:spPr/>
    </dgm:pt>
    <dgm:pt modelId="{C7585893-0ABD-4E21-82B8-740E6BEFB5E7}" type="pres">
      <dgm:prSet presAssocID="{8D691A09-16F9-418B-9888-A52865C5641C}" presName="ParentText" presStyleLbl="revTx" presStyleIdx="1" presStyleCnt="3" custScaleX="100199" custLinFactNeighborX="-1700" custLinFactNeighborY="-4101">
        <dgm:presLayoutVars>
          <dgm:chMax val="0"/>
          <dgm:chPref val="0"/>
          <dgm:bulletEnabled val="1"/>
        </dgm:presLayoutVars>
      </dgm:prSet>
      <dgm:spPr/>
      <dgm:t>
        <a:bodyPr/>
        <a:lstStyle/>
        <a:p>
          <a:endParaRPr lang="es-ES"/>
        </a:p>
      </dgm:t>
    </dgm:pt>
    <dgm:pt modelId="{DFE94D38-7F92-4856-92E4-83DC8B27BA8E}" type="pres">
      <dgm:prSet presAssocID="{8D691A09-16F9-418B-9888-A52865C5641C}" presName="Triangle" presStyleLbl="alignNode1" presStyleIdx="3" presStyleCnt="5" custLinFactNeighborX="-17562" custLinFactNeighborY="22823"/>
      <dgm:spPr/>
    </dgm:pt>
    <dgm:pt modelId="{122F41EC-9E60-40FD-A5EC-45F5B1BF2BE0}" type="pres">
      <dgm:prSet presAssocID="{3E603F50-CE9A-4589-9290-439041DEC649}" presName="sibTrans" presStyleCnt="0"/>
      <dgm:spPr/>
    </dgm:pt>
    <dgm:pt modelId="{F4627A5A-DE6F-47C8-85FD-F90B37C86D18}" type="pres">
      <dgm:prSet presAssocID="{3E603F50-CE9A-4589-9290-439041DEC649}" presName="space" presStyleCnt="0"/>
      <dgm:spPr/>
    </dgm:pt>
    <dgm:pt modelId="{2970B5D2-9FC2-486B-9887-4A0D0B164BCA}" type="pres">
      <dgm:prSet presAssocID="{3BACDBEF-D69C-4535-8B43-983DDA79578F}" presName="composite" presStyleCnt="0"/>
      <dgm:spPr/>
    </dgm:pt>
    <dgm:pt modelId="{48682A6B-A3ED-4AB0-A716-BF81FDFA2D99}" type="pres">
      <dgm:prSet presAssocID="{3BACDBEF-D69C-4535-8B43-983DDA79578F}" presName="LShape" presStyleLbl="alignNode1" presStyleIdx="4" presStyleCnt="5" custLinFactNeighborX="-4701" custLinFactNeighborY="-137"/>
      <dgm:spPr>
        <a:solidFill>
          <a:srgbClr val="FF0000"/>
        </a:solidFill>
      </dgm:spPr>
      <dgm:t>
        <a:bodyPr/>
        <a:lstStyle/>
        <a:p>
          <a:endParaRPr lang="es-ES"/>
        </a:p>
      </dgm:t>
    </dgm:pt>
    <dgm:pt modelId="{5D1AD7C1-2002-49B6-9806-3F3C251EC371}" type="pres">
      <dgm:prSet presAssocID="{3BACDBEF-D69C-4535-8B43-983DDA79578F}" presName="ParentText" presStyleLbl="revTx" presStyleIdx="2" presStyleCnt="3" custLinFactNeighborX="-1894" custLinFactNeighborY="6123">
        <dgm:presLayoutVars>
          <dgm:chMax val="0"/>
          <dgm:chPref val="0"/>
          <dgm:bulletEnabled val="1"/>
        </dgm:presLayoutVars>
      </dgm:prSet>
      <dgm:spPr/>
      <dgm:t>
        <a:bodyPr/>
        <a:lstStyle/>
        <a:p>
          <a:endParaRPr lang="es-ES"/>
        </a:p>
      </dgm:t>
    </dgm:pt>
  </dgm:ptLst>
  <dgm:cxnLst>
    <dgm:cxn modelId="{9FC61F71-46F3-46B0-AC49-47EAA56165BB}" type="presOf" srcId="{3BACDBEF-D69C-4535-8B43-983DDA79578F}" destId="{5D1AD7C1-2002-49B6-9806-3F3C251EC371}" srcOrd="0" destOrd="0" presId="urn:microsoft.com/office/officeart/2009/3/layout/StepUpProcess"/>
    <dgm:cxn modelId="{F998B475-62F6-4E43-BF96-8169316D2206}" srcId="{356C0697-C0F7-4826-A1FB-1A7087A3EB43}" destId="{A6ED3682-C427-4A96-98DC-0D83FC24AD92}" srcOrd="0" destOrd="0" parTransId="{DADD9B33-B88C-4F4B-A6B1-1A317C5159B2}" sibTransId="{F035C5CC-FAF0-49FC-98B4-8824F241D1FA}"/>
    <dgm:cxn modelId="{B0A80A77-9FF7-488E-A479-AECBB5A75CD0}" srcId="{356C0697-C0F7-4826-A1FB-1A7087A3EB43}" destId="{8D691A09-16F9-418B-9888-A52865C5641C}" srcOrd="1" destOrd="0" parTransId="{7A0F4437-18B1-475B-8B43-1DCC0430CCF8}" sibTransId="{3E603F50-CE9A-4589-9290-439041DEC649}"/>
    <dgm:cxn modelId="{7C515FC4-213C-4974-870F-F614A333973F}" type="presOf" srcId="{8D691A09-16F9-418B-9888-A52865C5641C}" destId="{C7585893-0ABD-4E21-82B8-740E6BEFB5E7}" srcOrd="0" destOrd="0" presId="urn:microsoft.com/office/officeart/2009/3/layout/StepUpProcess"/>
    <dgm:cxn modelId="{4AFD1A88-26F3-4C9F-950F-F3C53E66E412}" type="presOf" srcId="{A6ED3682-C427-4A96-98DC-0D83FC24AD92}" destId="{DD470355-06B2-4778-9E28-2F0A6C81B152}" srcOrd="0" destOrd="0" presId="urn:microsoft.com/office/officeart/2009/3/layout/StepUpProcess"/>
    <dgm:cxn modelId="{2F2B50E2-0950-4A72-B046-05D8F785E139}" srcId="{356C0697-C0F7-4826-A1FB-1A7087A3EB43}" destId="{3BACDBEF-D69C-4535-8B43-983DDA79578F}" srcOrd="2" destOrd="0" parTransId="{5BF874E7-DDFD-470A-B7D4-836526DB11D4}" sibTransId="{B4C54D73-9E77-4562-A7B6-D6B335CE29B8}"/>
    <dgm:cxn modelId="{6842ADDE-16CA-48DD-9677-D0382B50801A}" type="presOf" srcId="{356C0697-C0F7-4826-A1FB-1A7087A3EB43}" destId="{5F684E4F-430A-4065-B07B-B5322938837D}" srcOrd="0" destOrd="0" presId="urn:microsoft.com/office/officeart/2009/3/layout/StepUpProcess"/>
    <dgm:cxn modelId="{868D4086-4A25-4233-BACE-CD119674CEE9}" type="presParOf" srcId="{5F684E4F-430A-4065-B07B-B5322938837D}" destId="{227F03B7-DD83-4B19-8F66-AA4B06F13867}" srcOrd="0" destOrd="0" presId="urn:microsoft.com/office/officeart/2009/3/layout/StepUpProcess"/>
    <dgm:cxn modelId="{F260891E-224B-442D-98FA-33A8259093D1}" type="presParOf" srcId="{227F03B7-DD83-4B19-8F66-AA4B06F13867}" destId="{9A70306D-CAD3-4169-B654-96DB087BED69}" srcOrd="0" destOrd="0" presId="urn:microsoft.com/office/officeart/2009/3/layout/StepUpProcess"/>
    <dgm:cxn modelId="{A8CBC479-E3E7-4E0E-949D-1F32D66EBE90}" type="presParOf" srcId="{227F03B7-DD83-4B19-8F66-AA4B06F13867}" destId="{DD470355-06B2-4778-9E28-2F0A6C81B152}" srcOrd="1" destOrd="0" presId="urn:microsoft.com/office/officeart/2009/3/layout/StepUpProcess"/>
    <dgm:cxn modelId="{1EF4F547-4416-4288-9F7B-118FB646654C}" type="presParOf" srcId="{227F03B7-DD83-4B19-8F66-AA4B06F13867}" destId="{CB586731-61FA-4392-A237-432B7637854C}" srcOrd="2" destOrd="0" presId="urn:microsoft.com/office/officeart/2009/3/layout/StepUpProcess"/>
    <dgm:cxn modelId="{ACBA37AD-949A-4B1A-B89C-7041801B923A}" type="presParOf" srcId="{5F684E4F-430A-4065-B07B-B5322938837D}" destId="{EED8C7B0-BBED-4A28-A50B-18B884009A7E}" srcOrd="1" destOrd="0" presId="urn:microsoft.com/office/officeart/2009/3/layout/StepUpProcess"/>
    <dgm:cxn modelId="{CE2BB3D9-9495-4E88-B9C5-DF2B65FB01AD}" type="presParOf" srcId="{EED8C7B0-BBED-4A28-A50B-18B884009A7E}" destId="{D961BE98-7E1B-4D8B-A786-FD0B67487532}" srcOrd="0" destOrd="0" presId="urn:microsoft.com/office/officeart/2009/3/layout/StepUpProcess"/>
    <dgm:cxn modelId="{A9C073AB-7333-4BE1-A76B-07ED9F0F276D}" type="presParOf" srcId="{5F684E4F-430A-4065-B07B-B5322938837D}" destId="{A2724AFC-99AD-42F7-86D0-3C260EF6E5BC}" srcOrd="2" destOrd="0" presId="urn:microsoft.com/office/officeart/2009/3/layout/StepUpProcess"/>
    <dgm:cxn modelId="{31EEA869-6C79-44CD-B52D-43DAEE17D69B}" type="presParOf" srcId="{A2724AFC-99AD-42F7-86D0-3C260EF6E5BC}" destId="{069BAE9D-B836-41D6-A831-92A5DF5BC79A}" srcOrd="0" destOrd="0" presId="urn:microsoft.com/office/officeart/2009/3/layout/StepUpProcess"/>
    <dgm:cxn modelId="{65682779-68B0-4FEA-B4BE-7D0436730DE2}" type="presParOf" srcId="{A2724AFC-99AD-42F7-86D0-3C260EF6E5BC}" destId="{C7585893-0ABD-4E21-82B8-740E6BEFB5E7}" srcOrd="1" destOrd="0" presId="urn:microsoft.com/office/officeart/2009/3/layout/StepUpProcess"/>
    <dgm:cxn modelId="{21AEBD24-8FEB-49AA-BFBA-7B5A686F8067}" type="presParOf" srcId="{A2724AFC-99AD-42F7-86D0-3C260EF6E5BC}" destId="{DFE94D38-7F92-4856-92E4-83DC8B27BA8E}" srcOrd="2" destOrd="0" presId="urn:microsoft.com/office/officeart/2009/3/layout/StepUpProcess"/>
    <dgm:cxn modelId="{F4F9A6A0-ECBA-4BFD-A3B3-1AC7C63783AA}" type="presParOf" srcId="{5F684E4F-430A-4065-B07B-B5322938837D}" destId="{122F41EC-9E60-40FD-A5EC-45F5B1BF2BE0}" srcOrd="3" destOrd="0" presId="urn:microsoft.com/office/officeart/2009/3/layout/StepUpProcess"/>
    <dgm:cxn modelId="{7B0A0B49-D95C-46C7-B67D-C878E2E93F00}" type="presParOf" srcId="{122F41EC-9E60-40FD-A5EC-45F5B1BF2BE0}" destId="{F4627A5A-DE6F-47C8-85FD-F90B37C86D18}" srcOrd="0" destOrd="0" presId="urn:microsoft.com/office/officeart/2009/3/layout/StepUpProcess"/>
    <dgm:cxn modelId="{9D43BC07-1126-4418-8887-CD22697A9835}" type="presParOf" srcId="{5F684E4F-430A-4065-B07B-B5322938837D}" destId="{2970B5D2-9FC2-486B-9887-4A0D0B164BCA}" srcOrd="4" destOrd="0" presId="urn:microsoft.com/office/officeart/2009/3/layout/StepUpProcess"/>
    <dgm:cxn modelId="{B5E2C196-9C8C-4746-A601-C16D5D58AE9E}" type="presParOf" srcId="{2970B5D2-9FC2-486B-9887-4A0D0B164BCA}" destId="{48682A6B-A3ED-4AB0-A716-BF81FDFA2D99}" srcOrd="0" destOrd="0" presId="urn:microsoft.com/office/officeart/2009/3/layout/StepUpProcess"/>
    <dgm:cxn modelId="{79E9E5EA-AB8E-464E-9AB7-32172FE8EE3B}" type="presParOf" srcId="{2970B5D2-9FC2-486B-9887-4A0D0B164BCA}" destId="{5D1AD7C1-2002-49B6-9806-3F3C251EC37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A8AC78-CB23-45B8-9F29-C979734D0038}" type="doc">
      <dgm:prSet loTypeId="urn:microsoft.com/office/officeart/2008/layout/HorizontalMultiLevelHierarchy" loCatId="hierarchy" qsTypeId="urn:microsoft.com/office/officeart/2005/8/quickstyle/3d2" qsCatId="3D" csTypeId="urn:microsoft.com/office/officeart/2005/8/colors/accent3_1" csCatId="accent3" phldr="1"/>
      <dgm:spPr/>
      <dgm:t>
        <a:bodyPr/>
        <a:lstStyle/>
        <a:p>
          <a:endParaRPr lang="es-ES"/>
        </a:p>
      </dgm:t>
    </dgm:pt>
    <dgm:pt modelId="{073E8614-AA2E-44CB-8707-C5E2558BDA62}">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2200" dirty="0" smtClean="0">
              <a:latin typeface="Times New Roman" panose="02020603050405020304" pitchFamily="18" charset="0"/>
              <a:cs typeface="Times New Roman" panose="02020603050405020304" pitchFamily="18" charset="0"/>
            </a:rPr>
            <a:t>OBJETIVOS ESPECÍFICOS</a:t>
          </a:r>
          <a:endParaRPr lang="es-ES" sz="2200" dirty="0">
            <a:latin typeface="Times New Roman" panose="02020603050405020304" pitchFamily="18" charset="0"/>
            <a:cs typeface="Times New Roman" panose="02020603050405020304" pitchFamily="18" charset="0"/>
          </a:endParaRPr>
        </a:p>
      </dgm:t>
    </dgm:pt>
    <dgm:pt modelId="{D34CCE26-5B86-4CDE-9AEB-A199BD853696}" type="parTrans" cxnId="{DAE96ABB-1AD4-40F4-B9A0-62F8AF4EC5B2}">
      <dgm:prSet/>
      <dgm:spPr/>
      <dgm:t>
        <a:bodyPr/>
        <a:lstStyle/>
        <a:p>
          <a:endParaRPr lang="es-ES" sz="2200">
            <a:latin typeface="Times New Roman" panose="02020603050405020304" pitchFamily="18" charset="0"/>
            <a:cs typeface="Times New Roman" panose="02020603050405020304" pitchFamily="18" charset="0"/>
          </a:endParaRPr>
        </a:p>
      </dgm:t>
    </dgm:pt>
    <dgm:pt modelId="{F0B28646-8BFB-4C01-9486-BB16CF2BF7C3}" type="sibTrans" cxnId="{DAE96ABB-1AD4-40F4-B9A0-62F8AF4EC5B2}">
      <dgm:prSet/>
      <dgm:spPr/>
      <dgm:t>
        <a:bodyPr/>
        <a:lstStyle/>
        <a:p>
          <a:endParaRPr lang="es-ES" sz="2200">
            <a:latin typeface="Times New Roman" panose="02020603050405020304" pitchFamily="18" charset="0"/>
            <a:cs typeface="Times New Roman" panose="02020603050405020304" pitchFamily="18" charset="0"/>
          </a:endParaRPr>
        </a:p>
      </dgm:t>
    </dgm:pt>
    <dgm:pt modelId="{822E5049-4EF6-4F44-B41D-53191C86E805}">
      <dgm:prSet phldrT="[Texto]" custT="1">
        <dgm:style>
          <a:lnRef idx="1">
            <a:schemeClr val="accent4"/>
          </a:lnRef>
          <a:fillRef idx="2">
            <a:schemeClr val="accent4"/>
          </a:fillRef>
          <a:effectRef idx="1">
            <a:schemeClr val="accent4"/>
          </a:effectRef>
          <a:fontRef idx="minor">
            <a:schemeClr val="dk1"/>
          </a:fontRef>
        </dgm:style>
      </dgm:prSet>
      <dgm:spPr/>
      <dgm:t>
        <a:bodyPr/>
        <a:lstStyle/>
        <a:p>
          <a:pPr algn="just"/>
          <a:r>
            <a:rPr lang="es-EC" sz="2200" dirty="0" smtClean="0">
              <a:latin typeface="Times New Roman" panose="02020603050405020304" pitchFamily="18" charset="0"/>
              <a:ea typeface="Calibri" panose="020F0502020204030204" pitchFamily="34" charset="0"/>
              <a:cs typeface="Times New Roman" panose="02020603050405020304" pitchFamily="18" charset="0"/>
            </a:rPr>
            <a:t>Determinar la situación actual de las amenazas asimétricas más importantes a nivel Regional y Nacional.</a:t>
          </a:r>
          <a:endParaRPr lang="es-ES" sz="2200" dirty="0">
            <a:latin typeface="Times New Roman" panose="02020603050405020304" pitchFamily="18" charset="0"/>
            <a:cs typeface="Times New Roman" panose="02020603050405020304" pitchFamily="18" charset="0"/>
          </a:endParaRPr>
        </a:p>
      </dgm:t>
    </dgm:pt>
    <dgm:pt modelId="{2BCF06F4-37FC-4BEE-9BD6-9178BC1B112D}" type="parTrans" cxnId="{8B5EB910-9624-4988-BF94-806A8CB663C1}">
      <dgm:prSet custT="1"/>
      <dgm:spPr/>
      <dgm:t>
        <a:bodyPr/>
        <a:lstStyle/>
        <a:p>
          <a:endParaRPr lang="es-ES" sz="2200">
            <a:latin typeface="Times New Roman" panose="02020603050405020304" pitchFamily="18" charset="0"/>
            <a:cs typeface="Times New Roman" panose="02020603050405020304" pitchFamily="18" charset="0"/>
          </a:endParaRPr>
        </a:p>
      </dgm:t>
    </dgm:pt>
    <dgm:pt modelId="{599E372B-40A4-4E11-9968-FADFFB111AA9}" type="sibTrans" cxnId="{8B5EB910-9624-4988-BF94-806A8CB663C1}">
      <dgm:prSet/>
      <dgm:spPr/>
      <dgm:t>
        <a:bodyPr/>
        <a:lstStyle/>
        <a:p>
          <a:endParaRPr lang="es-ES" sz="2200">
            <a:latin typeface="Times New Roman" panose="02020603050405020304" pitchFamily="18" charset="0"/>
            <a:cs typeface="Times New Roman" panose="02020603050405020304" pitchFamily="18" charset="0"/>
          </a:endParaRPr>
        </a:p>
      </dgm:t>
    </dgm:pt>
    <dgm:pt modelId="{1FAB6517-CFFC-4EAC-AD01-E3B9FB329900}">
      <dgm:prSet phldrT="[Texto]" custT="1">
        <dgm:style>
          <a:lnRef idx="1">
            <a:schemeClr val="accent1"/>
          </a:lnRef>
          <a:fillRef idx="2">
            <a:schemeClr val="accent1"/>
          </a:fillRef>
          <a:effectRef idx="1">
            <a:schemeClr val="accent1"/>
          </a:effectRef>
          <a:fontRef idx="minor">
            <a:schemeClr val="dk1"/>
          </a:fontRef>
        </dgm:style>
      </dgm:prSet>
      <dgm:spPr/>
      <dgm:t>
        <a:bodyPr/>
        <a:lstStyle/>
        <a:p>
          <a:pPr algn="just"/>
          <a:r>
            <a:rPr lang="es-EC" sz="2200" dirty="0" smtClean="0">
              <a:latin typeface="Times New Roman" panose="02020603050405020304" pitchFamily="18" charset="0"/>
              <a:ea typeface="Calibri" panose="020F0502020204030204" pitchFamily="34" charset="0"/>
              <a:cs typeface="Times New Roman" panose="02020603050405020304" pitchFamily="18" charset="0"/>
            </a:rPr>
            <a:t>Analizar los resultados obtenidos en las operaciones militares en respuesta a las amenazas asimétricas en el Ecuador en los últimos tres años.</a:t>
          </a:r>
          <a:endParaRPr lang="es-ES" sz="2200" dirty="0">
            <a:latin typeface="Times New Roman" panose="02020603050405020304" pitchFamily="18" charset="0"/>
            <a:cs typeface="Times New Roman" panose="02020603050405020304" pitchFamily="18" charset="0"/>
          </a:endParaRPr>
        </a:p>
      </dgm:t>
    </dgm:pt>
    <dgm:pt modelId="{3E444A48-274C-4DD4-9F0C-5D4061C980F9}" type="parTrans" cxnId="{5942B098-08C4-4BB6-A429-E6C9BA8FBAB6}">
      <dgm:prSet custT="1"/>
      <dgm:spPr/>
      <dgm:t>
        <a:bodyPr/>
        <a:lstStyle/>
        <a:p>
          <a:endParaRPr lang="es-ES" sz="2200">
            <a:latin typeface="Times New Roman" panose="02020603050405020304" pitchFamily="18" charset="0"/>
            <a:cs typeface="Times New Roman" panose="02020603050405020304" pitchFamily="18" charset="0"/>
          </a:endParaRPr>
        </a:p>
      </dgm:t>
    </dgm:pt>
    <dgm:pt modelId="{C62EF66A-76CD-4B17-9FBC-ACE2C867E6A7}" type="sibTrans" cxnId="{5942B098-08C4-4BB6-A429-E6C9BA8FBAB6}">
      <dgm:prSet/>
      <dgm:spPr/>
      <dgm:t>
        <a:bodyPr/>
        <a:lstStyle/>
        <a:p>
          <a:endParaRPr lang="es-ES" sz="2200">
            <a:latin typeface="Times New Roman" panose="02020603050405020304" pitchFamily="18" charset="0"/>
            <a:cs typeface="Times New Roman" panose="02020603050405020304" pitchFamily="18" charset="0"/>
          </a:endParaRPr>
        </a:p>
      </dgm:t>
    </dgm:pt>
    <dgm:pt modelId="{116F3CF7-294E-459A-A32C-750E0EA20C1E}">
      <dgm:prSet phldrT="[Texto]" custT="1">
        <dgm:style>
          <a:lnRef idx="1">
            <a:schemeClr val="accent2"/>
          </a:lnRef>
          <a:fillRef idx="2">
            <a:schemeClr val="accent2"/>
          </a:fillRef>
          <a:effectRef idx="1">
            <a:schemeClr val="accent2"/>
          </a:effectRef>
          <a:fontRef idx="minor">
            <a:schemeClr val="dk1"/>
          </a:fontRef>
        </dgm:style>
      </dgm:prSet>
      <dgm:spPr/>
      <dgm:t>
        <a:bodyPr/>
        <a:lstStyle/>
        <a:p>
          <a:pPr algn="just"/>
          <a:r>
            <a:rPr lang="es-EC" sz="2200" dirty="0" smtClean="0">
              <a:latin typeface="Times New Roman" panose="02020603050405020304" pitchFamily="18" charset="0"/>
              <a:cs typeface="Times New Roman" panose="02020603050405020304" pitchFamily="18" charset="0"/>
            </a:rPr>
            <a:t>Cómo se encuentra estructurado el marco jurídico que respalda el accionar de FF. AA para enfrentar las amenazas asimétricas en la actualidad</a:t>
          </a:r>
          <a:r>
            <a:rPr lang="es-EC" sz="2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sz="2200" dirty="0">
            <a:latin typeface="Times New Roman" panose="02020603050405020304" pitchFamily="18" charset="0"/>
            <a:cs typeface="Times New Roman" panose="02020603050405020304" pitchFamily="18" charset="0"/>
          </a:endParaRPr>
        </a:p>
      </dgm:t>
    </dgm:pt>
    <dgm:pt modelId="{F5071CB2-A7FC-493A-8666-9366D139D992}" type="parTrans" cxnId="{EC4ADB69-44CD-4575-96A4-AC298123D303}">
      <dgm:prSet custT="1"/>
      <dgm:spPr/>
      <dgm:t>
        <a:bodyPr/>
        <a:lstStyle/>
        <a:p>
          <a:endParaRPr lang="es-ES" sz="2200">
            <a:latin typeface="Times New Roman" panose="02020603050405020304" pitchFamily="18" charset="0"/>
            <a:cs typeface="Times New Roman" panose="02020603050405020304" pitchFamily="18" charset="0"/>
          </a:endParaRPr>
        </a:p>
      </dgm:t>
    </dgm:pt>
    <dgm:pt modelId="{BA96A5C7-502E-4DDB-A9E6-68A030670370}" type="sibTrans" cxnId="{EC4ADB69-44CD-4575-96A4-AC298123D303}">
      <dgm:prSet/>
      <dgm:spPr/>
      <dgm:t>
        <a:bodyPr/>
        <a:lstStyle/>
        <a:p>
          <a:endParaRPr lang="es-ES" sz="2200">
            <a:latin typeface="Times New Roman" panose="02020603050405020304" pitchFamily="18" charset="0"/>
            <a:cs typeface="Times New Roman" panose="02020603050405020304" pitchFamily="18" charset="0"/>
          </a:endParaRPr>
        </a:p>
      </dgm:t>
    </dgm:pt>
    <dgm:pt modelId="{8F8E6404-EDB9-4A7C-B8F4-E9A3259F0ADF}">
      <dgm:prSet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2200" dirty="0" smtClean="0">
              <a:latin typeface="Times New Roman" panose="02020603050405020304" pitchFamily="18" charset="0"/>
              <a:cs typeface="Times New Roman" panose="02020603050405020304" pitchFamily="18" charset="0"/>
            </a:rPr>
            <a:t>Definir el nuevo rol de FF. AA frente a las amenazas asimétricas que pondrían en riesgo la seguridad nacional en el Ecuador</a:t>
          </a:r>
          <a:r>
            <a:rPr lang="es-EC" sz="2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sz="2200" dirty="0">
            <a:latin typeface="Times New Roman" panose="02020603050405020304" pitchFamily="18" charset="0"/>
            <a:cs typeface="Times New Roman" panose="02020603050405020304" pitchFamily="18" charset="0"/>
          </a:endParaRPr>
        </a:p>
      </dgm:t>
    </dgm:pt>
    <dgm:pt modelId="{31C41812-CED7-4588-8438-216F33AA7038}" type="parTrans" cxnId="{886CF266-C58F-434E-9AD0-06E9D300A464}">
      <dgm:prSet custT="1"/>
      <dgm:spPr/>
      <dgm:t>
        <a:bodyPr/>
        <a:lstStyle/>
        <a:p>
          <a:endParaRPr lang="es-ES" sz="2200">
            <a:latin typeface="Times New Roman" panose="02020603050405020304" pitchFamily="18" charset="0"/>
            <a:cs typeface="Times New Roman" panose="02020603050405020304" pitchFamily="18" charset="0"/>
          </a:endParaRPr>
        </a:p>
      </dgm:t>
    </dgm:pt>
    <dgm:pt modelId="{288272FE-FA2E-44E7-A6FD-B31F48D745EB}" type="sibTrans" cxnId="{886CF266-C58F-434E-9AD0-06E9D300A464}">
      <dgm:prSet/>
      <dgm:spPr/>
      <dgm:t>
        <a:bodyPr/>
        <a:lstStyle/>
        <a:p>
          <a:endParaRPr lang="es-ES" sz="2200">
            <a:latin typeface="Times New Roman" panose="02020603050405020304" pitchFamily="18" charset="0"/>
            <a:cs typeface="Times New Roman" panose="02020603050405020304" pitchFamily="18" charset="0"/>
          </a:endParaRPr>
        </a:p>
      </dgm:t>
    </dgm:pt>
    <dgm:pt modelId="{525BF29F-9FE9-4ABF-B7D4-F87C437E73E4}" type="pres">
      <dgm:prSet presAssocID="{22A8AC78-CB23-45B8-9F29-C979734D0038}" presName="Name0" presStyleCnt="0">
        <dgm:presLayoutVars>
          <dgm:chPref val="1"/>
          <dgm:dir/>
          <dgm:animOne val="branch"/>
          <dgm:animLvl val="lvl"/>
          <dgm:resizeHandles val="exact"/>
        </dgm:presLayoutVars>
      </dgm:prSet>
      <dgm:spPr/>
      <dgm:t>
        <a:bodyPr/>
        <a:lstStyle/>
        <a:p>
          <a:endParaRPr lang="es-ES"/>
        </a:p>
      </dgm:t>
    </dgm:pt>
    <dgm:pt modelId="{4B9D83CD-D7EE-47E0-9C81-B9C7E7759BE8}" type="pres">
      <dgm:prSet presAssocID="{073E8614-AA2E-44CB-8707-C5E2558BDA62}" presName="root1" presStyleCnt="0"/>
      <dgm:spPr/>
    </dgm:pt>
    <dgm:pt modelId="{4196E4D0-9920-42D1-B981-CA2CBDE7A8C2}" type="pres">
      <dgm:prSet presAssocID="{073E8614-AA2E-44CB-8707-C5E2558BDA62}" presName="LevelOneTextNode" presStyleLbl="node0" presStyleIdx="0" presStyleCnt="1" custScaleY="69108">
        <dgm:presLayoutVars>
          <dgm:chPref val="3"/>
        </dgm:presLayoutVars>
      </dgm:prSet>
      <dgm:spPr/>
      <dgm:t>
        <a:bodyPr/>
        <a:lstStyle/>
        <a:p>
          <a:endParaRPr lang="es-ES"/>
        </a:p>
      </dgm:t>
    </dgm:pt>
    <dgm:pt modelId="{8415F9D9-2424-4840-80FB-255D0FD30530}" type="pres">
      <dgm:prSet presAssocID="{073E8614-AA2E-44CB-8707-C5E2558BDA62}" presName="level2hierChild" presStyleCnt="0"/>
      <dgm:spPr/>
    </dgm:pt>
    <dgm:pt modelId="{8AD70F51-5794-41A5-8EBB-A582E3C4EE0C}" type="pres">
      <dgm:prSet presAssocID="{2BCF06F4-37FC-4BEE-9BD6-9178BC1B112D}" presName="conn2-1" presStyleLbl="parChTrans1D2" presStyleIdx="0" presStyleCnt="4"/>
      <dgm:spPr/>
      <dgm:t>
        <a:bodyPr/>
        <a:lstStyle/>
        <a:p>
          <a:endParaRPr lang="es-ES"/>
        </a:p>
      </dgm:t>
    </dgm:pt>
    <dgm:pt modelId="{02F38A64-8934-4492-BA2B-2FB69700C374}" type="pres">
      <dgm:prSet presAssocID="{2BCF06F4-37FC-4BEE-9BD6-9178BC1B112D}" presName="connTx" presStyleLbl="parChTrans1D2" presStyleIdx="0" presStyleCnt="4"/>
      <dgm:spPr/>
      <dgm:t>
        <a:bodyPr/>
        <a:lstStyle/>
        <a:p>
          <a:endParaRPr lang="es-ES"/>
        </a:p>
      </dgm:t>
    </dgm:pt>
    <dgm:pt modelId="{51FA90CC-78F0-4C96-AA4C-A4F9F8AD4A09}" type="pres">
      <dgm:prSet presAssocID="{822E5049-4EF6-4F44-B41D-53191C86E805}" presName="root2" presStyleCnt="0"/>
      <dgm:spPr/>
    </dgm:pt>
    <dgm:pt modelId="{5F82EA65-1C04-4276-926F-AF78A45D9319}" type="pres">
      <dgm:prSet presAssocID="{822E5049-4EF6-4F44-B41D-53191C86E805}" presName="LevelTwoTextNode" presStyleLbl="node2" presStyleIdx="0" presStyleCnt="4" custScaleX="271844">
        <dgm:presLayoutVars>
          <dgm:chPref val="3"/>
        </dgm:presLayoutVars>
      </dgm:prSet>
      <dgm:spPr/>
      <dgm:t>
        <a:bodyPr/>
        <a:lstStyle/>
        <a:p>
          <a:endParaRPr lang="es-ES"/>
        </a:p>
      </dgm:t>
    </dgm:pt>
    <dgm:pt modelId="{15AD84CE-21C8-4321-9CB6-AF0F86FB0E88}" type="pres">
      <dgm:prSet presAssocID="{822E5049-4EF6-4F44-B41D-53191C86E805}" presName="level3hierChild" presStyleCnt="0"/>
      <dgm:spPr/>
    </dgm:pt>
    <dgm:pt modelId="{C3052E12-4191-4A00-9749-FC5170E1DE91}" type="pres">
      <dgm:prSet presAssocID="{3E444A48-274C-4DD4-9F0C-5D4061C980F9}" presName="conn2-1" presStyleLbl="parChTrans1D2" presStyleIdx="1" presStyleCnt="4"/>
      <dgm:spPr/>
      <dgm:t>
        <a:bodyPr/>
        <a:lstStyle/>
        <a:p>
          <a:endParaRPr lang="es-ES"/>
        </a:p>
      </dgm:t>
    </dgm:pt>
    <dgm:pt modelId="{C20807BF-E28D-47DE-9344-6EC33C2F0226}" type="pres">
      <dgm:prSet presAssocID="{3E444A48-274C-4DD4-9F0C-5D4061C980F9}" presName="connTx" presStyleLbl="parChTrans1D2" presStyleIdx="1" presStyleCnt="4"/>
      <dgm:spPr/>
      <dgm:t>
        <a:bodyPr/>
        <a:lstStyle/>
        <a:p>
          <a:endParaRPr lang="es-ES"/>
        </a:p>
      </dgm:t>
    </dgm:pt>
    <dgm:pt modelId="{F7CBDBBA-9464-47F2-82DB-2ADC32790626}" type="pres">
      <dgm:prSet presAssocID="{1FAB6517-CFFC-4EAC-AD01-E3B9FB329900}" presName="root2" presStyleCnt="0"/>
      <dgm:spPr/>
    </dgm:pt>
    <dgm:pt modelId="{BF6749D6-8CC1-4A5A-A4AC-963451ABC7B0}" type="pres">
      <dgm:prSet presAssocID="{1FAB6517-CFFC-4EAC-AD01-E3B9FB329900}" presName="LevelTwoTextNode" presStyleLbl="node2" presStyleIdx="1" presStyleCnt="4" custScaleX="271491">
        <dgm:presLayoutVars>
          <dgm:chPref val="3"/>
        </dgm:presLayoutVars>
      </dgm:prSet>
      <dgm:spPr/>
      <dgm:t>
        <a:bodyPr/>
        <a:lstStyle/>
        <a:p>
          <a:endParaRPr lang="es-ES"/>
        </a:p>
      </dgm:t>
    </dgm:pt>
    <dgm:pt modelId="{A5B3EEF6-CFFD-4059-8FA1-6540FFC9BD2A}" type="pres">
      <dgm:prSet presAssocID="{1FAB6517-CFFC-4EAC-AD01-E3B9FB329900}" presName="level3hierChild" presStyleCnt="0"/>
      <dgm:spPr/>
    </dgm:pt>
    <dgm:pt modelId="{5342114F-7AE3-424C-AEAD-B184842BEB9F}" type="pres">
      <dgm:prSet presAssocID="{F5071CB2-A7FC-493A-8666-9366D139D992}" presName="conn2-1" presStyleLbl="parChTrans1D2" presStyleIdx="2" presStyleCnt="4"/>
      <dgm:spPr/>
      <dgm:t>
        <a:bodyPr/>
        <a:lstStyle/>
        <a:p>
          <a:endParaRPr lang="es-ES"/>
        </a:p>
      </dgm:t>
    </dgm:pt>
    <dgm:pt modelId="{E3F46E87-2F6C-4BE6-8761-3C882AA8EDDB}" type="pres">
      <dgm:prSet presAssocID="{F5071CB2-A7FC-493A-8666-9366D139D992}" presName="connTx" presStyleLbl="parChTrans1D2" presStyleIdx="2" presStyleCnt="4"/>
      <dgm:spPr/>
      <dgm:t>
        <a:bodyPr/>
        <a:lstStyle/>
        <a:p>
          <a:endParaRPr lang="es-ES"/>
        </a:p>
      </dgm:t>
    </dgm:pt>
    <dgm:pt modelId="{6C887FCD-2526-4C3E-BF53-D0B1CD77A46B}" type="pres">
      <dgm:prSet presAssocID="{116F3CF7-294E-459A-A32C-750E0EA20C1E}" presName="root2" presStyleCnt="0"/>
      <dgm:spPr/>
    </dgm:pt>
    <dgm:pt modelId="{BE5B4EF1-0887-42AA-939B-B67A685D45B4}" type="pres">
      <dgm:prSet presAssocID="{116F3CF7-294E-459A-A32C-750E0EA20C1E}" presName="LevelTwoTextNode" presStyleLbl="node2" presStyleIdx="2" presStyleCnt="4" custScaleX="271846">
        <dgm:presLayoutVars>
          <dgm:chPref val="3"/>
        </dgm:presLayoutVars>
      </dgm:prSet>
      <dgm:spPr/>
      <dgm:t>
        <a:bodyPr/>
        <a:lstStyle/>
        <a:p>
          <a:endParaRPr lang="es-ES"/>
        </a:p>
      </dgm:t>
    </dgm:pt>
    <dgm:pt modelId="{F4891AA0-7A9A-4BAF-BFAE-41FCA5B53BBE}" type="pres">
      <dgm:prSet presAssocID="{116F3CF7-294E-459A-A32C-750E0EA20C1E}" presName="level3hierChild" presStyleCnt="0"/>
      <dgm:spPr/>
    </dgm:pt>
    <dgm:pt modelId="{69749CE9-F718-4E84-8E2C-FABEA37E341A}" type="pres">
      <dgm:prSet presAssocID="{31C41812-CED7-4588-8438-216F33AA7038}" presName="conn2-1" presStyleLbl="parChTrans1D2" presStyleIdx="3" presStyleCnt="4"/>
      <dgm:spPr/>
      <dgm:t>
        <a:bodyPr/>
        <a:lstStyle/>
        <a:p>
          <a:endParaRPr lang="es-ES"/>
        </a:p>
      </dgm:t>
    </dgm:pt>
    <dgm:pt modelId="{0870E9F1-32B4-4691-817E-8DB89D339F7C}" type="pres">
      <dgm:prSet presAssocID="{31C41812-CED7-4588-8438-216F33AA7038}" presName="connTx" presStyleLbl="parChTrans1D2" presStyleIdx="3" presStyleCnt="4"/>
      <dgm:spPr/>
      <dgm:t>
        <a:bodyPr/>
        <a:lstStyle/>
        <a:p>
          <a:endParaRPr lang="es-ES"/>
        </a:p>
      </dgm:t>
    </dgm:pt>
    <dgm:pt modelId="{D18FBFFD-C4DE-4C08-A170-F60E3EB70BC9}" type="pres">
      <dgm:prSet presAssocID="{8F8E6404-EDB9-4A7C-B8F4-E9A3259F0ADF}" presName="root2" presStyleCnt="0"/>
      <dgm:spPr/>
    </dgm:pt>
    <dgm:pt modelId="{08E51DA7-BF62-46E3-A932-AB115F84E56A}" type="pres">
      <dgm:prSet presAssocID="{8F8E6404-EDB9-4A7C-B8F4-E9A3259F0ADF}" presName="LevelTwoTextNode" presStyleLbl="node2" presStyleIdx="3" presStyleCnt="4" custScaleX="273353">
        <dgm:presLayoutVars>
          <dgm:chPref val="3"/>
        </dgm:presLayoutVars>
      </dgm:prSet>
      <dgm:spPr/>
      <dgm:t>
        <a:bodyPr/>
        <a:lstStyle/>
        <a:p>
          <a:endParaRPr lang="es-ES"/>
        </a:p>
      </dgm:t>
    </dgm:pt>
    <dgm:pt modelId="{50776D65-2773-40EE-A87A-768B55E55CC1}" type="pres">
      <dgm:prSet presAssocID="{8F8E6404-EDB9-4A7C-B8F4-E9A3259F0ADF}" presName="level3hierChild" presStyleCnt="0"/>
      <dgm:spPr/>
    </dgm:pt>
  </dgm:ptLst>
  <dgm:cxnLst>
    <dgm:cxn modelId="{2CDDED55-9A08-420E-B836-4FF8344531D9}" type="presOf" srcId="{3E444A48-274C-4DD4-9F0C-5D4061C980F9}" destId="{C3052E12-4191-4A00-9749-FC5170E1DE91}" srcOrd="0" destOrd="0" presId="urn:microsoft.com/office/officeart/2008/layout/HorizontalMultiLevelHierarchy"/>
    <dgm:cxn modelId="{EC4ADB69-44CD-4575-96A4-AC298123D303}" srcId="{073E8614-AA2E-44CB-8707-C5E2558BDA62}" destId="{116F3CF7-294E-459A-A32C-750E0EA20C1E}" srcOrd="2" destOrd="0" parTransId="{F5071CB2-A7FC-493A-8666-9366D139D992}" sibTransId="{BA96A5C7-502E-4DDB-A9E6-68A030670370}"/>
    <dgm:cxn modelId="{EEDC102D-DD69-4979-88FE-E6C1C2A4CF47}" type="presOf" srcId="{073E8614-AA2E-44CB-8707-C5E2558BDA62}" destId="{4196E4D0-9920-42D1-B981-CA2CBDE7A8C2}" srcOrd="0" destOrd="0" presId="urn:microsoft.com/office/officeart/2008/layout/HorizontalMultiLevelHierarchy"/>
    <dgm:cxn modelId="{C802EB5E-8BA7-408D-9A9B-67F9EE8970A8}" type="presOf" srcId="{8F8E6404-EDB9-4A7C-B8F4-E9A3259F0ADF}" destId="{08E51DA7-BF62-46E3-A932-AB115F84E56A}" srcOrd="0" destOrd="0" presId="urn:microsoft.com/office/officeart/2008/layout/HorizontalMultiLevelHierarchy"/>
    <dgm:cxn modelId="{2F0A12B1-DF7E-4144-9898-1EA15D028D30}" type="presOf" srcId="{F5071CB2-A7FC-493A-8666-9366D139D992}" destId="{5342114F-7AE3-424C-AEAD-B184842BEB9F}" srcOrd="0" destOrd="0" presId="urn:microsoft.com/office/officeart/2008/layout/HorizontalMultiLevelHierarchy"/>
    <dgm:cxn modelId="{5942B098-08C4-4BB6-A429-E6C9BA8FBAB6}" srcId="{073E8614-AA2E-44CB-8707-C5E2558BDA62}" destId="{1FAB6517-CFFC-4EAC-AD01-E3B9FB329900}" srcOrd="1" destOrd="0" parTransId="{3E444A48-274C-4DD4-9F0C-5D4061C980F9}" sibTransId="{C62EF66A-76CD-4B17-9FBC-ACE2C867E6A7}"/>
    <dgm:cxn modelId="{737AA058-723F-4844-B571-55CEA3D2C597}" type="presOf" srcId="{31C41812-CED7-4588-8438-216F33AA7038}" destId="{69749CE9-F718-4E84-8E2C-FABEA37E341A}" srcOrd="0" destOrd="0" presId="urn:microsoft.com/office/officeart/2008/layout/HorizontalMultiLevelHierarchy"/>
    <dgm:cxn modelId="{7C48995C-C4DD-40E8-A063-FEBED6629D50}" type="presOf" srcId="{F5071CB2-A7FC-493A-8666-9366D139D992}" destId="{E3F46E87-2F6C-4BE6-8761-3C882AA8EDDB}" srcOrd="1" destOrd="0" presId="urn:microsoft.com/office/officeart/2008/layout/HorizontalMultiLevelHierarchy"/>
    <dgm:cxn modelId="{8766BA04-5FC6-4166-A313-F293CCCF75AB}" type="presOf" srcId="{1FAB6517-CFFC-4EAC-AD01-E3B9FB329900}" destId="{BF6749D6-8CC1-4A5A-A4AC-963451ABC7B0}" srcOrd="0" destOrd="0" presId="urn:microsoft.com/office/officeart/2008/layout/HorizontalMultiLevelHierarchy"/>
    <dgm:cxn modelId="{BDF3E200-72A2-4141-B183-B2D24D3C3E2B}" type="presOf" srcId="{31C41812-CED7-4588-8438-216F33AA7038}" destId="{0870E9F1-32B4-4691-817E-8DB89D339F7C}" srcOrd="1" destOrd="0" presId="urn:microsoft.com/office/officeart/2008/layout/HorizontalMultiLevelHierarchy"/>
    <dgm:cxn modelId="{886CF266-C58F-434E-9AD0-06E9D300A464}" srcId="{073E8614-AA2E-44CB-8707-C5E2558BDA62}" destId="{8F8E6404-EDB9-4A7C-B8F4-E9A3259F0ADF}" srcOrd="3" destOrd="0" parTransId="{31C41812-CED7-4588-8438-216F33AA7038}" sibTransId="{288272FE-FA2E-44E7-A6FD-B31F48D745EB}"/>
    <dgm:cxn modelId="{46597921-C8FD-49E3-AAE5-D28E96A8A8F6}" type="presOf" srcId="{822E5049-4EF6-4F44-B41D-53191C86E805}" destId="{5F82EA65-1C04-4276-926F-AF78A45D9319}" srcOrd="0" destOrd="0" presId="urn:microsoft.com/office/officeart/2008/layout/HorizontalMultiLevelHierarchy"/>
    <dgm:cxn modelId="{1F40D769-7287-4D0A-A645-3967065C83F7}" type="presOf" srcId="{116F3CF7-294E-459A-A32C-750E0EA20C1E}" destId="{BE5B4EF1-0887-42AA-939B-B67A685D45B4}" srcOrd="0" destOrd="0" presId="urn:microsoft.com/office/officeart/2008/layout/HorizontalMultiLevelHierarchy"/>
    <dgm:cxn modelId="{E901ED3A-02CA-4169-8896-D2169E6A9555}" type="presOf" srcId="{3E444A48-274C-4DD4-9F0C-5D4061C980F9}" destId="{C20807BF-E28D-47DE-9344-6EC33C2F0226}" srcOrd="1" destOrd="0" presId="urn:microsoft.com/office/officeart/2008/layout/HorizontalMultiLevelHierarchy"/>
    <dgm:cxn modelId="{468CC326-E551-49D5-87B4-9B2CAE436B99}" type="presOf" srcId="{2BCF06F4-37FC-4BEE-9BD6-9178BC1B112D}" destId="{02F38A64-8934-4492-BA2B-2FB69700C374}" srcOrd="1" destOrd="0" presId="urn:microsoft.com/office/officeart/2008/layout/HorizontalMultiLevelHierarchy"/>
    <dgm:cxn modelId="{DAE96ABB-1AD4-40F4-B9A0-62F8AF4EC5B2}" srcId="{22A8AC78-CB23-45B8-9F29-C979734D0038}" destId="{073E8614-AA2E-44CB-8707-C5E2558BDA62}" srcOrd="0" destOrd="0" parTransId="{D34CCE26-5B86-4CDE-9AEB-A199BD853696}" sibTransId="{F0B28646-8BFB-4C01-9486-BB16CF2BF7C3}"/>
    <dgm:cxn modelId="{B6B2488B-5E1A-47AB-9A85-ABA0B0F8F84A}" type="presOf" srcId="{2BCF06F4-37FC-4BEE-9BD6-9178BC1B112D}" destId="{8AD70F51-5794-41A5-8EBB-A582E3C4EE0C}" srcOrd="0" destOrd="0" presId="urn:microsoft.com/office/officeart/2008/layout/HorizontalMultiLevelHierarchy"/>
    <dgm:cxn modelId="{8B5EB910-9624-4988-BF94-806A8CB663C1}" srcId="{073E8614-AA2E-44CB-8707-C5E2558BDA62}" destId="{822E5049-4EF6-4F44-B41D-53191C86E805}" srcOrd="0" destOrd="0" parTransId="{2BCF06F4-37FC-4BEE-9BD6-9178BC1B112D}" sibTransId="{599E372B-40A4-4E11-9968-FADFFB111AA9}"/>
    <dgm:cxn modelId="{70DD8FF0-DF29-4A44-8184-ABB2108B5419}" type="presOf" srcId="{22A8AC78-CB23-45B8-9F29-C979734D0038}" destId="{525BF29F-9FE9-4ABF-B7D4-F87C437E73E4}" srcOrd="0" destOrd="0" presId="urn:microsoft.com/office/officeart/2008/layout/HorizontalMultiLevelHierarchy"/>
    <dgm:cxn modelId="{5AC720C3-33CB-4F89-934C-43A200D2E938}" type="presParOf" srcId="{525BF29F-9FE9-4ABF-B7D4-F87C437E73E4}" destId="{4B9D83CD-D7EE-47E0-9C81-B9C7E7759BE8}" srcOrd="0" destOrd="0" presId="urn:microsoft.com/office/officeart/2008/layout/HorizontalMultiLevelHierarchy"/>
    <dgm:cxn modelId="{69928392-B291-411C-BF88-4E72266E9442}" type="presParOf" srcId="{4B9D83CD-D7EE-47E0-9C81-B9C7E7759BE8}" destId="{4196E4D0-9920-42D1-B981-CA2CBDE7A8C2}" srcOrd="0" destOrd="0" presId="urn:microsoft.com/office/officeart/2008/layout/HorizontalMultiLevelHierarchy"/>
    <dgm:cxn modelId="{4AC9979C-C557-41BB-9B1C-A4C37E7AFDB0}" type="presParOf" srcId="{4B9D83CD-D7EE-47E0-9C81-B9C7E7759BE8}" destId="{8415F9D9-2424-4840-80FB-255D0FD30530}" srcOrd="1" destOrd="0" presId="urn:microsoft.com/office/officeart/2008/layout/HorizontalMultiLevelHierarchy"/>
    <dgm:cxn modelId="{A3CA4B94-1E6A-45AC-90C7-527B948E7083}" type="presParOf" srcId="{8415F9D9-2424-4840-80FB-255D0FD30530}" destId="{8AD70F51-5794-41A5-8EBB-A582E3C4EE0C}" srcOrd="0" destOrd="0" presId="urn:microsoft.com/office/officeart/2008/layout/HorizontalMultiLevelHierarchy"/>
    <dgm:cxn modelId="{35EF18C7-E583-493E-9EAC-CBB34F9C225F}" type="presParOf" srcId="{8AD70F51-5794-41A5-8EBB-A582E3C4EE0C}" destId="{02F38A64-8934-4492-BA2B-2FB69700C374}" srcOrd="0" destOrd="0" presId="urn:microsoft.com/office/officeart/2008/layout/HorizontalMultiLevelHierarchy"/>
    <dgm:cxn modelId="{B072B277-3E72-44C7-A44E-AF84B9755B7C}" type="presParOf" srcId="{8415F9D9-2424-4840-80FB-255D0FD30530}" destId="{51FA90CC-78F0-4C96-AA4C-A4F9F8AD4A09}" srcOrd="1" destOrd="0" presId="urn:microsoft.com/office/officeart/2008/layout/HorizontalMultiLevelHierarchy"/>
    <dgm:cxn modelId="{E7CB4D34-64E6-4054-ABDF-6F7213045489}" type="presParOf" srcId="{51FA90CC-78F0-4C96-AA4C-A4F9F8AD4A09}" destId="{5F82EA65-1C04-4276-926F-AF78A45D9319}" srcOrd="0" destOrd="0" presId="urn:microsoft.com/office/officeart/2008/layout/HorizontalMultiLevelHierarchy"/>
    <dgm:cxn modelId="{D367164A-C277-4447-855E-DB13C654A044}" type="presParOf" srcId="{51FA90CC-78F0-4C96-AA4C-A4F9F8AD4A09}" destId="{15AD84CE-21C8-4321-9CB6-AF0F86FB0E88}" srcOrd="1" destOrd="0" presId="urn:microsoft.com/office/officeart/2008/layout/HorizontalMultiLevelHierarchy"/>
    <dgm:cxn modelId="{9D34CA92-4CB8-4B3D-97C7-D910FB867FB3}" type="presParOf" srcId="{8415F9D9-2424-4840-80FB-255D0FD30530}" destId="{C3052E12-4191-4A00-9749-FC5170E1DE91}" srcOrd="2" destOrd="0" presId="urn:microsoft.com/office/officeart/2008/layout/HorizontalMultiLevelHierarchy"/>
    <dgm:cxn modelId="{4665F6D2-4BC8-466F-95A7-93569E53FB3A}" type="presParOf" srcId="{C3052E12-4191-4A00-9749-FC5170E1DE91}" destId="{C20807BF-E28D-47DE-9344-6EC33C2F0226}" srcOrd="0" destOrd="0" presId="urn:microsoft.com/office/officeart/2008/layout/HorizontalMultiLevelHierarchy"/>
    <dgm:cxn modelId="{38FE65B2-5DD0-497E-A79E-1C664FF28D10}" type="presParOf" srcId="{8415F9D9-2424-4840-80FB-255D0FD30530}" destId="{F7CBDBBA-9464-47F2-82DB-2ADC32790626}" srcOrd="3" destOrd="0" presId="urn:microsoft.com/office/officeart/2008/layout/HorizontalMultiLevelHierarchy"/>
    <dgm:cxn modelId="{4ADE5962-CE29-4D9B-9EB8-01AEF9EEB293}" type="presParOf" srcId="{F7CBDBBA-9464-47F2-82DB-2ADC32790626}" destId="{BF6749D6-8CC1-4A5A-A4AC-963451ABC7B0}" srcOrd="0" destOrd="0" presId="urn:microsoft.com/office/officeart/2008/layout/HorizontalMultiLevelHierarchy"/>
    <dgm:cxn modelId="{55C2AABB-BC8C-4653-B1A2-AEBB31D9D4B4}" type="presParOf" srcId="{F7CBDBBA-9464-47F2-82DB-2ADC32790626}" destId="{A5B3EEF6-CFFD-4059-8FA1-6540FFC9BD2A}" srcOrd="1" destOrd="0" presId="urn:microsoft.com/office/officeart/2008/layout/HorizontalMultiLevelHierarchy"/>
    <dgm:cxn modelId="{5F1F65C2-3046-40DB-9142-37DBB0FD4276}" type="presParOf" srcId="{8415F9D9-2424-4840-80FB-255D0FD30530}" destId="{5342114F-7AE3-424C-AEAD-B184842BEB9F}" srcOrd="4" destOrd="0" presId="urn:microsoft.com/office/officeart/2008/layout/HorizontalMultiLevelHierarchy"/>
    <dgm:cxn modelId="{FC2E9DAC-41FF-4740-A255-45109167386F}" type="presParOf" srcId="{5342114F-7AE3-424C-AEAD-B184842BEB9F}" destId="{E3F46E87-2F6C-4BE6-8761-3C882AA8EDDB}" srcOrd="0" destOrd="0" presId="urn:microsoft.com/office/officeart/2008/layout/HorizontalMultiLevelHierarchy"/>
    <dgm:cxn modelId="{2E2ACF4E-393D-4BF1-97E0-FF26184C55E7}" type="presParOf" srcId="{8415F9D9-2424-4840-80FB-255D0FD30530}" destId="{6C887FCD-2526-4C3E-BF53-D0B1CD77A46B}" srcOrd="5" destOrd="0" presId="urn:microsoft.com/office/officeart/2008/layout/HorizontalMultiLevelHierarchy"/>
    <dgm:cxn modelId="{830BC9EC-D059-4A70-A4AF-F86090DA85B3}" type="presParOf" srcId="{6C887FCD-2526-4C3E-BF53-D0B1CD77A46B}" destId="{BE5B4EF1-0887-42AA-939B-B67A685D45B4}" srcOrd="0" destOrd="0" presId="urn:microsoft.com/office/officeart/2008/layout/HorizontalMultiLevelHierarchy"/>
    <dgm:cxn modelId="{51FD5493-9B14-4E63-8618-176594F9898C}" type="presParOf" srcId="{6C887FCD-2526-4C3E-BF53-D0B1CD77A46B}" destId="{F4891AA0-7A9A-4BAF-BFAE-41FCA5B53BBE}" srcOrd="1" destOrd="0" presId="urn:microsoft.com/office/officeart/2008/layout/HorizontalMultiLevelHierarchy"/>
    <dgm:cxn modelId="{68BD33AB-52A4-472E-AE60-66628F951056}" type="presParOf" srcId="{8415F9D9-2424-4840-80FB-255D0FD30530}" destId="{69749CE9-F718-4E84-8E2C-FABEA37E341A}" srcOrd="6" destOrd="0" presId="urn:microsoft.com/office/officeart/2008/layout/HorizontalMultiLevelHierarchy"/>
    <dgm:cxn modelId="{8EA23ED9-19B2-4CEB-9C22-2F14027959EE}" type="presParOf" srcId="{69749CE9-F718-4E84-8E2C-FABEA37E341A}" destId="{0870E9F1-32B4-4691-817E-8DB89D339F7C}" srcOrd="0" destOrd="0" presId="urn:microsoft.com/office/officeart/2008/layout/HorizontalMultiLevelHierarchy"/>
    <dgm:cxn modelId="{EE976194-2912-4DF3-BE6C-B82C0CF5795A}" type="presParOf" srcId="{8415F9D9-2424-4840-80FB-255D0FD30530}" destId="{D18FBFFD-C4DE-4C08-A170-F60E3EB70BC9}" srcOrd="7" destOrd="0" presId="urn:microsoft.com/office/officeart/2008/layout/HorizontalMultiLevelHierarchy"/>
    <dgm:cxn modelId="{6C30CFDF-C370-4AB2-8B26-5963A8E7570F}" type="presParOf" srcId="{D18FBFFD-C4DE-4C08-A170-F60E3EB70BC9}" destId="{08E51DA7-BF62-46E3-A932-AB115F84E56A}" srcOrd="0" destOrd="0" presId="urn:microsoft.com/office/officeart/2008/layout/HorizontalMultiLevelHierarchy"/>
    <dgm:cxn modelId="{AA1A189D-FCD6-4281-BC6A-C00A284E4388}" type="presParOf" srcId="{D18FBFFD-C4DE-4C08-A170-F60E3EB70BC9}" destId="{50776D65-2773-40EE-A87A-768B55E55CC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186557-691D-4D4F-94D2-AD3BB55C99E2}" type="doc">
      <dgm:prSet loTypeId="urn:microsoft.com/office/officeart/2005/8/layout/pyramid2" loCatId="list" qsTypeId="urn:microsoft.com/office/officeart/2005/8/quickstyle/simple1" qsCatId="simple" csTypeId="urn:microsoft.com/office/officeart/2005/8/colors/accent1_2" csCatId="accent1" phldr="1"/>
      <dgm:spPr/>
    </dgm:pt>
    <dgm:pt modelId="{54F6561A-C1E6-42EF-A98F-5D99F1B66ECC}">
      <dgm:prSet phldrT="[Texto]"/>
      <dgm:spPr/>
      <dgm:t>
        <a:bodyPr/>
        <a:lstStyle/>
        <a:p>
          <a:r>
            <a:rPr lang="es-ES" dirty="0" smtClean="0"/>
            <a:t>LINEAMIENTOS</a:t>
          </a:r>
          <a:endParaRPr lang="es-ES" dirty="0"/>
        </a:p>
      </dgm:t>
    </dgm:pt>
    <dgm:pt modelId="{573D3E38-FB06-4F2B-8BF5-C3BABCBC45A2}" type="parTrans" cxnId="{8ACFF908-FD84-4EA6-BCE8-BB23EBDE746C}">
      <dgm:prSet/>
      <dgm:spPr/>
      <dgm:t>
        <a:bodyPr/>
        <a:lstStyle/>
        <a:p>
          <a:endParaRPr lang="es-ES"/>
        </a:p>
      </dgm:t>
    </dgm:pt>
    <dgm:pt modelId="{7B57F3ED-9EF3-40AC-BBC6-C76183CA02E8}" type="sibTrans" cxnId="{8ACFF908-FD84-4EA6-BCE8-BB23EBDE746C}">
      <dgm:prSet/>
      <dgm:spPr/>
      <dgm:t>
        <a:bodyPr/>
        <a:lstStyle/>
        <a:p>
          <a:endParaRPr lang="es-ES"/>
        </a:p>
      </dgm:t>
    </dgm:pt>
    <dgm:pt modelId="{A9AA78D8-18DA-4223-B3E9-FCDA8345018F}" type="pres">
      <dgm:prSet presAssocID="{47186557-691D-4D4F-94D2-AD3BB55C99E2}" presName="compositeShape" presStyleCnt="0">
        <dgm:presLayoutVars>
          <dgm:dir/>
          <dgm:resizeHandles/>
        </dgm:presLayoutVars>
      </dgm:prSet>
      <dgm:spPr/>
    </dgm:pt>
    <dgm:pt modelId="{E3E887B4-E9DE-499F-940F-7BAB9F8F8245}" type="pres">
      <dgm:prSet presAssocID="{47186557-691D-4D4F-94D2-AD3BB55C99E2}" presName="pyramid" presStyleLbl="node1" presStyleIdx="0" presStyleCnt="1" custLinFactNeighborX="15999" custLinFactNeighborY="-281"/>
      <dgm:spPr>
        <a:blipFill rotWithShape="0">
          <a:blip xmlns:r="http://schemas.openxmlformats.org/officeDocument/2006/relationships" r:embed="rId1"/>
          <a:stretch>
            <a:fillRect/>
          </a:stretch>
        </a:blipFill>
      </dgm:spPr>
    </dgm:pt>
    <dgm:pt modelId="{3755E75A-4955-4E73-9100-8A83BB42F061}" type="pres">
      <dgm:prSet presAssocID="{47186557-691D-4D4F-94D2-AD3BB55C99E2}" presName="theList" presStyleCnt="0"/>
      <dgm:spPr/>
    </dgm:pt>
    <dgm:pt modelId="{C6ECC04B-A25E-4471-ABF7-B6570FCCCBA6}" type="pres">
      <dgm:prSet presAssocID="{54F6561A-C1E6-42EF-A98F-5D99F1B66ECC}" presName="aNode" presStyleLbl="fgAcc1" presStyleIdx="0" presStyleCnt="1" custScaleX="137277" custScaleY="36051">
        <dgm:presLayoutVars>
          <dgm:bulletEnabled val="1"/>
        </dgm:presLayoutVars>
      </dgm:prSet>
      <dgm:spPr/>
      <dgm:t>
        <a:bodyPr/>
        <a:lstStyle/>
        <a:p>
          <a:endParaRPr lang="es-ES"/>
        </a:p>
      </dgm:t>
    </dgm:pt>
    <dgm:pt modelId="{6E17289A-7228-44A7-B823-718CBA71D6CA}" type="pres">
      <dgm:prSet presAssocID="{54F6561A-C1E6-42EF-A98F-5D99F1B66ECC}" presName="aSpace" presStyleCnt="0"/>
      <dgm:spPr/>
    </dgm:pt>
  </dgm:ptLst>
  <dgm:cxnLst>
    <dgm:cxn modelId="{44D17376-3564-43C7-AD85-F6261551BD90}" type="presOf" srcId="{54F6561A-C1E6-42EF-A98F-5D99F1B66ECC}" destId="{C6ECC04B-A25E-4471-ABF7-B6570FCCCBA6}" srcOrd="0" destOrd="0" presId="urn:microsoft.com/office/officeart/2005/8/layout/pyramid2"/>
    <dgm:cxn modelId="{8ACFF908-FD84-4EA6-BCE8-BB23EBDE746C}" srcId="{47186557-691D-4D4F-94D2-AD3BB55C99E2}" destId="{54F6561A-C1E6-42EF-A98F-5D99F1B66ECC}" srcOrd="0" destOrd="0" parTransId="{573D3E38-FB06-4F2B-8BF5-C3BABCBC45A2}" sibTransId="{7B57F3ED-9EF3-40AC-BBC6-C76183CA02E8}"/>
    <dgm:cxn modelId="{AAE137C8-2CAE-4BE9-9AF0-4FC44533EC9B}" type="presOf" srcId="{47186557-691D-4D4F-94D2-AD3BB55C99E2}" destId="{A9AA78D8-18DA-4223-B3E9-FCDA8345018F}" srcOrd="0" destOrd="0" presId="urn:microsoft.com/office/officeart/2005/8/layout/pyramid2"/>
    <dgm:cxn modelId="{597DE09E-55BC-4C45-B79A-2977F630EC5C}" type="presParOf" srcId="{A9AA78D8-18DA-4223-B3E9-FCDA8345018F}" destId="{E3E887B4-E9DE-499F-940F-7BAB9F8F8245}" srcOrd="0" destOrd="0" presId="urn:microsoft.com/office/officeart/2005/8/layout/pyramid2"/>
    <dgm:cxn modelId="{8B7EDAA2-A054-44EE-82FF-5D90BF175AE9}" type="presParOf" srcId="{A9AA78D8-18DA-4223-B3E9-FCDA8345018F}" destId="{3755E75A-4955-4E73-9100-8A83BB42F061}" srcOrd="1" destOrd="0" presId="urn:microsoft.com/office/officeart/2005/8/layout/pyramid2"/>
    <dgm:cxn modelId="{58DA74E8-B690-4C0C-9A6C-EB1B940D47F2}" type="presParOf" srcId="{3755E75A-4955-4E73-9100-8A83BB42F061}" destId="{C6ECC04B-A25E-4471-ABF7-B6570FCCCBA6}" srcOrd="0" destOrd="0" presId="urn:microsoft.com/office/officeart/2005/8/layout/pyramid2"/>
    <dgm:cxn modelId="{FA3128D3-FCA0-48A6-A33E-7E09079B9ACC}" type="presParOf" srcId="{3755E75A-4955-4E73-9100-8A83BB42F061}" destId="{6E17289A-7228-44A7-B823-718CBA71D6CA}" srcOrd="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4FBD8D-42FB-4EB6-A8A5-6CB3B47EA85A}"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s-ES"/>
        </a:p>
      </dgm:t>
    </dgm:pt>
    <dgm:pt modelId="{CAD275B0-D94B-4E27-A3CD-73F6FC73C5D3}">
      <dgm:prSet phldrT="[Texto]" custT="1"/>
      <dgm:spPr/>
      <dgm:t>
        <a:bodyPr/>
        <a:lstStyle/>
        <a:p>
          <a:r>
            <a:rPr lang="es-ES_tradnl" sz="1200" b="1" dirty="0" smtClean="0">
              <a:solidFill>
                <a:schemeClr val="tx1"/>
              </a:solidFill>
              <a:effectLst/>
            </a:rPr>
            <a:t>CAPACIDAD OPERACIONAL Y EMPLEO DE </a:t>
          </a:r>
          <a:r>
            <a:rPr lang="es-ES_tradnl" sz="1200" b="1" dirty="0" err="1" smtClean="0">
              <a:solidFill>
                <a:schemeClr val="tx1"/>
              </a:solidFill>
              <a:effectLst/>
            </a:rPr>
            <a:t>FF.AA</a:t>
          </a:r>
          <a:endParaRPr lang="es-ES" sz="1200" dirty="0">
            <a:solidFill>
              <a:schemeClr val="tx1"/>
            </a:solidFill>
          </a:endParaRPr>
        </a:p>
      </dgm:t>
    </dgm:pt>
    <dgm:pt modelId="{75D3CDB2-794C-4869-84B2-320BC9B15CFA}" type="parTrans" cxnId="{9CC56396-9956-41A1-ACC5-A3BB7BEA9B1F}">
      <dgm:prSet/>
      <dgm:spPr/>
      <dgm:t>
        <a:bodyPr/>
        <a:lstStyle/>
        <a:p>
          <a:endParaRPr lang="es-ES"/>
        </a:p>
      </dgm:t>
    </dgm:pt>
    <dgm:pt modelId="{3F9E2DBB-0C3C-498B-AA7D-81A8376141DB}" type="sibTrans" cxnId="{9CC56396-9956-41A1-ACC5-A3BB7BEA9B1F}">
      <dgm:prSet/>
      <dgm:spPr/>
      <dgm:t>
        <a:bodyPr/>
        <a:lstStyle/>
        <a:p>
          <a:endParaRPr lang="es-ES"/>
        </a:p>
      </dgm:t>
    </dgm:pt>
    <dgm:pt modelId="{F2E59D71-A2FB-4DFB-89E4-D3C1C5F8C4BC}">
      <dgm:prSet phldrT="[Texto]" custT="1">
        <dgm:style>
          <a:lnRef idx="1">
            <a:schemeClr val="accent1"/>
          </a:lnRef>
          <a:fillRef idx="2">
            <a:schemeClr val="accent1"/>
          </a:fillRef>
          <a:effectRef idx="1">
            <a:schemeClr val="accent1"/>
          </a:effectRef>
          <a:fontRef idx="minor">
            <a:schemeClr val="dk1"/>
          </a:fontRef>
        </dgm:style>
      </dgm:prSet>
      <dgm:spPr/>
      <dgm:t>
        <a:bodyPr/>
        <a:lstStyle/>
        <a:p>
          <a:pPr algn="just"/>
          <a:r>
            <a:rPr lang="es-EC" sz="1200" dirty="0" smtClean="0">
              <a:solidFill>
                <a:schemeClr val="tx1"/>
              </a:solidFill>
              <a:effectLst/>
            </a:rPr>
            <a:t>Elaborar el Diseño de Fuerza para el desarrollo institucional y el empleo operacional.</a:t>
          </a:r>
          <a:endParaRPr lang="es-ES" sz="1200" dirty="0">
            <a:solidFill>
              <a:schemeClr val="tx1"/>
            </a:solidFill>
          </a:endParaRPr>
        </a:p>
      </dgm:t>
    </dgm:pt>
    <dgm:pt modelId="{15543F7F-DF21-42A8-8A0A-9F39F5C21D8D}" type="parTrans" cxnId="{16F445B8-912F-4DEB-A379-FBD648BD301D}">
      <dgm:prSet/>
      <dgm:spPr/>
      <dgm:t>
        <a:bodyPr/>
        <a:lstStyle/>
        <a:p>
          <a:endParaRPr lang="es-ES"/>
        </a:p>
      </dgm:t>
    </dgm:pt>
    <dgm:pt modelId="{C8F135FC-DC79-4921-8695-9E9346FB472D}" type="sibTrans" cxnId="{16F445B8-912F-4DEB-A379-FBD648BD301D}">
      <dgm:prSet/>
      <dgm:spPr/>
      <dgm:t>
        <a:bodyPr/>
        <a:lstStyle/>
        <a:p>
          <a:endParaRPr lang="es-ES"/>
        </a:p>
      </dgm:t>
    </dgm:pt>
    <dgm:pt modelId="{67C9546C-EF96-48C8-BD57-19B6983806A4}">
      <dgm:prSet phldrT="[Texto]" custT="1">
        <dgm:style>
          <a:lnRef idx="1">
            <a:schemeClr val="accent2"/>
          </a:lnRef>
          <a:fillRef idx="2">
            <a:schemeClr val="accent2"/>
          </a:fillRef>
          <a:effectRef idx="1">
            <a:schemeClr val="accent2"/>
          </a:effectRef>
          <a:fontRef idx="minor">
            <a:schemeClr val="dk1"/>
          </a:fontRef>
        </dgm:style>
      </dgm:prSet>
      <dgm:spPr/>
      <dgm:t>
        <a:bodyPr/>
        <a:lstStyle/>
        <a:p>
          <a:pPr algn="just"/>
          <a:r>
            <a:rPr lang="es-EC" sz="1200" dirty="0" smtClean="0">
              <a:solidFill>
                <a:schemeClr val="tx1"/>
              </a:solidFill>
              <a:effectLst/>
            </a:rPr>
            <a:t>Desarrollar la doctrina para combatir las amenazas y apoyar a las acciones del Estado.</a:t>
          </a:r>
          <a:endParaRPr lang="es-ES" sz="1200" dirty="0">
            <a:solidFill>
              <a:schemeClr val="tx1"/>
            </a:solidFill>
          </a:endParaRPr>
        </a:p>
      </dgm:t>
    </dgm:pt>
    <dgm:pt modelId="{3D4D4D7C-71FC-489D-BD27-41611DA8D14F}" type="parTrans" cxnId="{CD5433C5-867F-4845-800B-982A4F6DC409}">
      <dgm:prSet/>
      <dgm:spPr/>
      <dgm:t>
        <a:bodyPr/>
        <a:lstStyle/>
        <a:p>
          <a:endParaRPr lang="es-ES"/>
        </a:p>
      </dgm:t>
    </dgm:pt>
    <dgm:pt modelId="{7EA38DCB-C43B-4807-8F24-C155DF624A44}" type="sibTrans" cxnId="{CD5433C5-867F-4845-800B-982A4F6DC409}">
      <dgm:prSet/>
      <dgm:spPr/>
      <dgm:t>
        <a:bodyPr/>
        <a:lstStyle/>
        <a:p>
          <a:endParaRPr lang="es-ES"/>
        </a:p>
      </dgm:t>
    </dgm:pt>
    <dgm:pt modelId="{BBB8341C-81EE-40B8-9A1B-19BE550C442F}">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1200" dirty="0" smtClean="0">
              <a:solidFill>
                <a:schemeClr val="tx1"/>
              </a:solidFill>
              <a:effectLst/>
            </a:rPr>
            <a:t>Entrenar al personal para enfrentar a las amenazas asimétricas más comunes como el narcotráfico, tráfico de armas explosivos y municiones y grupos antagónicos radicales.</a:t>
          </a:r>
          <a:endParaRPr lang="es-ES" sz="1200" dirty="0">
            <a:solidFill>
              <a:schemeClr val="tx1"/>
            </a:solidFill>
          </a:endParaRPr>
        </a:p>
      </dgm:t>
    </dgm:pt>
    <dgm:pt modelId="{8BA6CD08-206A-4085-94AA-739F867915AA}" type="parTrans" cxnId="{EF3CAD01-2C14-4891-B579-5E33D3C46249}">
      <dgm:prSet/>
      <dgm:spPr/>
      <dgm:t>
        <a:bodyPr/>
        <a:lstStyle/>
        <a:p>
          <a:endParaRPr lang="es-ES"/>
        </a:p>
      </dgm:t>
    </dgm:pt>
    <dgm:pt modelId="{B8D2E1C2-58B2-4B4E-A393-22F72BA06859}" type="sibTrans" cxnId="{EF3CAD01-2C14-4891-B579-5E33D3C46249}">
      <dgm:prSet/>
      <dgm:spPr/>
      <dgm:t>
        <a:bodyPr/>
        <a:lstStyle/>
        <a:p>
          <a:endParaRPr lang="es-ES"/>
        </a:p>
      </dgm:t>
    </dgm:pt>
    <dgm:pt modelId="{3A05F4DF-8A68-4C07-896B-D34284AFF1E9}">
      <dgm:prSet phldrT="[Texto]" custT="1">
        <dgm:style>
          <a:lnRef idx="1">
            <a:schemeClr val="accent4"/>
          </a:lnRef>
          <a:fillRef idx="2">
            <a:schemeClr val="accent4"/>
          </a:fillRef>
          <a:effectRef idx="1">
            <a:schemeClr val="accent4"/>
          </a:effectRef>
          <a:fontRef idx="minor">
            <a:schemeClr val="dk1"/>
          </a:fontRef>
        </dgm:style>
      </dgm:prSet>
      <dgm:spPr/>
      <dgm:t>
        <a:bodyPr/>
        <a:lstStyle/>
        <a:p>
          <a:pPr algn="just"/>
          <a:r>
            <a:rPr lang="es-EC" sz="1200" dirty="0" smtClean="0">
              <a:solidFill>
                <a:schemeClr val="tx1"/>
              </a:solidFill>
              <a:effectLst/>
              <a:latin typeface="+mn-lt"/>
              <a:ea typeface="Calibri" panose="020F0502020204030204" pitchFamily="34" charset="0"/>
              <a:cs typeface="Calibri" panose="020F0502020204030204" pitchFamily="34" charset="0"/>
            </a:rPr>
            <a:t>Fortalecer el Sistema de Inteligencia, para disponer de una inteligencia oportuna y precisa que permita planificar y conducir el accionar de las unidades en las zonas de frontera y las amenazas asimétricas.</a:t>
          </a:r>
          <a:endParaRPr lang="es-ES" sz="1200" dirty="0">
            <a:solidFill>
              <a:schemeClr val="tx1"/>
            </a:solidFill>
          </a:endParaRPr>
        </a:p>
      </dgm:t>
    </dgm:pt>
    <dgm:pt modelId="{01381F1A-8DF7-45A8-9778-BD01BEA3BCA6}" type="parTrans" cxnId="{197EC91F-92DA-45F0-968C-5B2CA9604720}">
      <dgm:prSet/>
      <dgm:spPr/>
      <dgm:t>
        <a:bodyPr/>
        <a:lstStyle/>
        <a:p>
          <a:endParaRPr lang="es-ES"/>
        </a:p>
      </dgm:t>
    </dgm:pt>
    <dgm:pt modelId="{51469928-2D07-4113-A0F2-D64D08D6831D}" type="sibTrans" cxnId="{197EC91F-92DA-45F0-968C-5B2CA9604720}">
      <dgm:prSet/>
      <dgm:spPr/>
      <dgm:t>
        <a:bodyPr/>
        <a:lstStyle/>
        <a:p>
          <a:endParaRPr lang="es-ES"/>
        </a:p>
      </dgm:t>
    </dgm:pt>
    <dgm:pt modelId="{26FA9034-C653-4739-84CA-25E22D679332}">
      <dgm:prSet custT="1">
        <dgm:style>
          <a:lnRef idx="1">
            <a:schemeClr val="accent6"/>
          </a:lnRef>
          <a:fillRef idx="2">
            <a:schemeClr val="accent6"/>
          </a:fillRef>
          <a:effectRef idx="1">
            <a:schemeClr val="accent6"/>
          </a:effectRef>
          <a:fontRef idx="minor">
            <a:schemeClr val="dk1"/>
          </a:fontRef>
        </dgm:style>
      </dgm:prSet>
      <dgm:spPr/>
      <dgm:t>
        <a:bodyPr/>
        <a:lstStyle/>
        <a:p>
          <a:pPr algn="just"/>
          <a:r>
            <a:rPr lang="es-ES" sz="1200" dirty="0" smtClean="0">
              <a:solidFill>
                <a:schemeClr val="tx1"/>
              </a:solidFill>
              <a:effectLst/>
              <a:latin typeface="+mn-lt"/>
              <a:ea typeface="Calibri" panose="020F0502020204030204" pitchFamily="34" charset="0"/>
              <a:cs typeface="Calibri" panose="020F0502020204030204" pitchFamily="34" charset="0"/>
            </a:rPr>
            <a:t>Reorganización de las unidades, despliegue e infraestructura en sitios en los cuales pueda accionar y reacciones de forma oportuna a los eventos ocasionados por las amenazas..</a:t>
          </a:r>
          <a:endParaRPr lang="es-EC" sz="1200" dirty="0">
            <a:solidFill>
              <a:schemeClr val="tx1"/>
            </a:solidFill>
            <a:effectLst/>
            <a:latin typeface="+mn-lt"/>
            <a:ea typeface="Calibri" panose="020F0502020204030204" pitchFamily="34" charset="0"/>
            <a:cs typeface="Times New Roman" panose="02020603050405020304" pitchFamily="18" charset="0"/>
          </a:endParaRPr>
        </a:p>
      </dgm:t>
    </dgm:pt>
    <dgm:pt modelId="{3CC25B0D-A323-463A-B97E-D176AE1C0751}" type="parTrans" cxnId="{31BE0DEA-0788-43BB-885B-7BA045F2810A}">
      <dgm:prSet/>
      <dgm:spPr/>
      <dgm:t>
        <a:bodyPr/>
        <a:lstStyle/>
        <a:p>
          <a:endParaRPr lang="es-ES"/>
        </a:p>
      </dgm:t>
    </dgm:pt>
    <dgm:pt modelId="{4F21F8D5-E8EF-44AF-AEB9-3D991D80E21B}" type="sibTrans" cxnId="{31BE0DEA-0788-43BB-885B-7BA045F2810A}">
      <dgm:prSet/>
      <dgm:spPr/>
      <dgm:t>
        <a:bodyPr/>
        <a:lstStyle/>
        <a:p>
          <a:endParaRPr lang="es-ES"/>
        </a:p>
      </dgm:t>
    </dgm:pt>
    <dgm:pt modelId="{15B1841B-8DDA-4E67-B603-5468B666D03B}">
      <dgm:prSet custT="1">
        <dgm:style>
          <a:lnRef idx="1">
            <a:schemeClr val="accent5"/>
          </a:lnRef>
          <a:fillRef idx="2">
            <a:schemeClr val="accent5"/>
          </a:fillRef>
          <a:effectRef idx="1">
            <a:schemeClr val="accent5"/>
          </a:effectRef>
          <a:fontRef idx="minor">
            <a:schemeClr val="dk1"/>
          </a:fontRef>
        </dgm:style>
      </dgm:prSet>
      <dgm:spPr/>
      <dgm:t>
        <a:bodyPr/>
        <a:lstStyle/>
        <a:p>
          <a:pPr algn="just"/>
          <a:r>
            <a:rPr lang="es-ES" sz="1200" dirty="0" smtClean="0">
              <a:solidFill>
                <a:schemeClr val="tx1"/>
              </a:solidFill>
              <a:effectLst/>
              <a:latin typeface="+mn-lt"/>
              <a:ea typeface="Calibri" panose="020F0502020204030204" pitchFamily="34" charset="0"/>
              <a:cs typeface="Calibri" panose="020F0502020204030204" pitchFamily="34" charset="0"/>
            </a:rPr>
            <a:t>Fortalecer el cumplimiento de ejercicios, maniobras, operaciones multinacionales que las </a:t>
          </a:r>
          <a:r>
            <a:rPr lang="es-ES" sz="1200" dirty="0" err="1" smtClean="0">
              <a:solidFill>
                <a:schemeClr val="tx1"/>
              </a:solidFill>
              <a:effectLst/>
              <a:latin typeface="+mn-lt"/>
              <a:ea typeface="Calibri" panose="020F0502020204030204" pitchFamily="34" charset="0"/>
              <a:cs typeface="Calibri" panose="020F0502020204030204" pitchFamily="34" charset="0"/>
            </a:rPr>
            <a:t>FF.AA</a:t>
          </a:r>
          <a:r>
            <a:rPr lang="es-ES" sz="1200" dirty="0" smtClean="0">
              <a:solidFill>
                <a:schemeClr val="tx1"/>
              </a:solidFill>
              <a:effectLst/>
              <a:latin typeface="+mn-lt"/>
              <a:ea typeface="Calibri" panose="020F0502020204030204" pitchFamily="34" charset="0"/>
              <a:cs typeface="Calibri" panose="020F0502020204030204" pitchFamily="34" charset="0"/>
            </a:rPr>
            <a:t> participan u organizan en el contexto nacional e internacional</a:t>
          </a:r>
          <a:endParaRPr lang="es-ES" sz="1200" dirty="0">
            <a:solidFill>
              <a:schemeClr val="tx1"/>
            </a:solidFill>
          </a:endParaRPr>
        </a:p>
      </dgm:t>
    </dgm:pt>
    <dgm:pt modelId="{BF49E256-5FBC-48AC-84F3-FAAB05D3C97C}" type="parTrans" cxnId="{50A227DF-F4BB-4867-AAE8-D4B6FAB62EF3}">
      <dgm:prSet/>
      <dgm:spPr/>
      <dgm:t>
        <a:bodyPr/>
        <a:lstStyle/>
        <a:p>
          <a:endParaRPr lang="es-ES"/>
        </a:p>
      </dgm:t>
    </dgm:pt>
    <dgm:pt modelId="{942979A5-4AC2-4885-9EEF-8C6727645637}" type="sibTrans" cxnId="{50A227DF-F4BB-4867-AAE8-D4B6FAB62EF3}">
      <dgm:prSet/>
      <dgm:spPr/>
      <dgm:t>
        <a:bodyPr/>
        <a:lstStyle/>
        <a:p>
          <a:endParaRPr lang="es-ES"/>
        </a:p>
      </dgm:t>
    </dgm:pt>
    <dgm:pt modelId="{A926354A-A4AE-460E-9932-6819A0206712}" type="pres">
      <dgm:prSet presAssocID="{B64FBD8D-42FB-4EB6-A8A5-6CB3B47EA85A}" presName="Name0" presStyleCnt="0">
        <dgm:presLayoutVars>
          <dgm:chMax val="1"/>
          <dgm:dir/>
          <dgm:animLvl val="ctr"/>
          <dgm:resizeHandles val="exact"/>
        </dgm:presLayoutVars>
      </dgm:prSet>
      <dgm:spPr/>
      <dgm:t>
        <a:bodyPr/>
        <a:lstStyle/>
        <a:p>
          <a:endParaRPr lang="es-ES"/>
        </a:p>
      </dgm:t>
    </dgm:pt>
    <dgm:pt modelId="{6F905C12-7E57-4EA8-BB1F-86763AC072DF}" type="pres">
      <dgm:prSet presAssocID="{CAD275B0-D94B-4E27-A3CD-73F6FC73C5D3}" presName="centerShape" presStyleLbl="node0" presStyleIdx="0" presStyleCnt="1" custScaleX="113304" custScaleY="96663"/>
      <dgm:spPr/>
      <dgm:t>
        <a:bodyPr/>
        <a:lstStyle/>
        <a:p>
          <a:endParaRPr lang="es-ES"/>
        </a:p>
      </dgm:t>
    </dgm:pt>
    <dgm:pt modelId="{B6F6D303-B2FB-4A0E-921E-BDB136A565C8}" type="pres">
      <dgm:prSet presAssocID="{15543F7F-DF21-42A8-8A0A-9F39F5C21D8D}" presName="parTrans" presStyleLbl="sibTrans2D1" presStyleIdx="0" presStyleCnt="6"/>
      <dgm:spPr/>
      <dgm:t>
        <a:bodyPr/>
        <a:lstStyle/>
        <a:p>
          <a:endParaRPr lang="es-ES"/>
        </a:p>
      </dgm:t>
    </dgm:pt>
    <dgm:pt modelId="{04A2C297-08C4-44DC-820D-6BED2F0A62F2}" type="pres">
      <dgm:prSet presAssocID="{15543F7F-DF21-42A8-8A0A-9F39F5C21D8D}" presName="connectorText" presStyleLbl="sibTrans2D1" presStyleIdx="0" presStyleCnt="6"/>
      <dgm:spPr/>
      <dgm:t>
        <a:bodyPr/>
        <a:lstStyle/>
        <a:p>
          <a:endParaRPr lang="es-ES"/>
        </a:p>
      </dgm:t>
    </dgm:pt>
    <dgm:pt modelId="{17634967-8E92-4826-9A79-896C6E54F748}" type="pres">
      <dgm:prSet presAssocID="{F2E59D71-A2FB-4DFB-89E4-D3C1C5F8C4BC}" presName="node" presStyleLbl="node1" presStyleIdx="0" presStyleCnt="6" custScaleX="167743" custScaleY="99076" custRadScaleRad="108916" custRadScaleInc="-1116">
        <dgm:presLayoutVars>
          <dgm:bulletEnabled val="1"/>
        </dgm:presLayoutVars>
      </dgm:prSet>
      <dgm:spPr/>
      <dgm:t>
        <a:bodyPr/>
        <a:lstStyle/>
        <a:p>
          <a:endParaRPr lang="es-ES"/>
        </a:p>
      </dgm:t>
    </dgm:pt>
    <dgm:pt modelId="{2611556F-0638-4266-83DB-513DF6061458}" type="pres">
      <dgm:prSet presAssocID="{3D4D4D7C-71FC-489D-BD27-41611DA8D14F}" presName="parTrans" presStyleLbl="sibTrans2D1" presStyleIdx="1" presStyleCnt="6"/>
      <dgm:spPr/>
      <dgm:t>
        <a:bodyPr/>
        <a:lstStyle/>
        <a:p>
          <a:endParaRPr lang="es-ES"/>
        </a:p>
      </dgm:t>
    </dgm:pt>
    <dgm:pt modelId="{7AE08E9D-5EB0-4A88-8A26-E1DDC97AEAA6}" type="pres">
      <dgm:prSet presAssocID="{3D4D4D7C-71FC-489D-BD27-41611DA8D14F}" presName="connectorText" presStyleLbl="sibTrans2D1" presStyleIdx="1" presStyleCnt="6"/>
      <dgm:spPr/>
      <dgm:t>
        <a:bodyPr/>
        <a:lstStyle/>
        <a:p>
          <a:endParaRPr lang="es-ES"/>
        </a:p>
      </dgm:t>
    </dgm:pt>
    <dgm:pt modelId="{059258D2-5ACA-4E5B-8E19-83BA5445D7C9}" type="pres">
      <dgm:prSet presAssocID="{67C9546C-EF96-48C8-BD57-19B6983806A4}" presName="node" presStyleLbl="node1" presStyleIdx="1" presStyleCnt="6" custScaleX="150981" custScaleY="112253" custRadScaleRad="135665" custRadScaleInc="21597">
        <dgm:presLayoutVars>
          <dgm:bulletEnabled val="1"/>
        </dgm:presLayoutVars>
      </dgm:prSet>
      <dgm:spPr/>
      <dgm:t>
        <a:bodyPr/>
        <a:lstStyle/>
        <a:p>
          <a:endParaRPr lang="es-ES"/>
        </a:p>
      </dgm:t>
    </dgm:pt>
    <dgm:pt modelId="{1409342A-CFF6-49A5-BCFC-7F235A0D8619}" type="pres">
      <dgm:prSet presAssocID="{8BA6CD08-206A-4085-94AA-739F867915AA}" presName="parTrans" presStyleLbl="sibTrans2D1" presStyleIdx="2" presStyleCnt="6"/>
      <dgm:spPr/>
      <dgm:t>
        <a:bodyPr/>
        <a:lstStyle/>
        <a:p>
          <a:endParaRPr lang="es-ES"/>
        </a:p>
      </dgm:t>
    </dgm:pt>
    <dgm:pt modelId="{9E4DD65F-5346-4213-8624-6E9D4D90EA57}" type="pres">
      <dgm:prSet presAssocID="{8BA6CD08-206A-4085-94AA-739F867915AA}" presName="connectorText" presStyleLbl="sibTrans2D1" presStyleIdx="2" presStyleCnt="6"/>
      <dgm:spPr/>
      <dgm:t>
        <a:bodyPr/>
        <a:lstStyle/>
        <a:p>
          <a:endParaRPr lang="es-ES"/>
        </a:p>
      </dgm:t>
    </dgm:pt>
    <dgm:pt modelId="{361F87FE-8570-4092-8363-617A7E2A90AA}" type="pres">
      <dgm:prSet presAssocID="{BBB8341C-81EE-40B8-9A1B-19BE550C442F}" presName="node" presStyleLbl="node1" presStyleIdx="2" presStyleCnt="6" custScaleX="197363" custScaleY="119220" custRadScaleRad="142703" custRadScaleInc="-34354">
        <dgm:presLayoutVars>
          <dgm:bulletEnabled val="1"/>
        </dgm:presLayoutVars>
      </dgm:prSet>
      <dgm:spPr/>
      <dgm:t>
        <a:bodyPr/>
        <a:lstStyle/>
        <a:p>
          <a:endParaRPr lang="es-ES"/>
        </a:p>
      </dgm:t>
    </dgm:pt>
    <dgm:pt modelId="{9EC47279-F1A8-4F0F-9C10-3D499623CEFE}" type="pres">
      <dgm:prSet presAssocID="{01381F1A-8DF7-45A8-9778-BD01BEA3BCA6}" presName="parTrans" presStyleLbl="sibTrans2D1" presStyleIdx="3" presStyleCnt="6"/>
      <dgm:spPr/>
      <dgm:t>
        <a:bodyPr/>
        <a:lstStyle/>
        <a:p>
          <a:endParaRPr lang="es-ES"/>
        </a:p>
      </dgm:t>
    </dgm:pt>
    <dgm:pt modelId="{6AD12E10-CF2C-47A9-87A2-E7635CD57791}" type="pres">
      <dgm:prSet presAssocID="{01381F1A-8DF7-45A8-9778-BD01BEA3BCA6}" presName="connectorText" presStyleLbl="sibTrans2D1" presStyleIdx="3" presStyleCnt="6"/>
      <dgm:spPr/>
      <dgm:t>
        <a:bodyPr/>
        <a:lstStyle/>
        <a:p>
          <a:endParaRPr lang="es-ES"/>
        </a:p>
      </dgm:t>
    </dgm:pt>
    <dgm:pt modelId="{719FB498-18F3-4A6E-907F-E3C36576F6BB}" type="pres">
      <dgm:prSet presAssocID="{3A05F4DF-8A68-4C07-896B-D34284AFF1E9}" presName="node" presStyleLbl="node1" presStyleIdx="3" presStyleCnt="6" custScaleX="204305" custScaleY="131918" custRadScaleRad="154021">
        <dgm:presLayoutVars>
          <dgm:bulletEnabled val="1"/>
        </dgm:presLayoutVars>
      </dgm:prSet>
      <dgm:spPr/>
      <dgm:t>
        <a:bodyPr/>
        <a:lstStyle/>
        <a:p>
          <a:endParaRPr lang="es-ES"/>
        </a:p>
      </dgm:t>
    </dgm:pt>
    <dgm:pt modelId="{A355A2AE-F817-46B5-AA17-ABB857EE0ACA}" type="pres">
      <dgm:prSet presAssocID="{BF49E256-5FBC-48AC-84F3-FAAB05D3C97C}" presName="parTrans" presStyleLbl="sibTrans2D1" presStyleIdx="4" presStyleCnt="6"/>
      <dgm:spPr/>
      <dgm:t>
        <a:bodyPr/>
        <a:lstStyle/>
        <a:p>
          <a:endParaRPr lang="es-ES"/>
        </a:p>
      </dgm:t>
    </dgm:pt>
    <dgm:pt modelId="{8B27BC9A-2EBE-4C00-85EF-B4AAB7F58F82}" type="pres">
      <dgm:prSet presAssocID="{BF49E256-5FBC-48AC-84F3-FAAB05D3C97C}" presName="connectorText" presStyleLbl="sibTrans2D1" presStyleIdx="4" presStyleCnt="6"/>
      <dgm:spPr/>
      <dgm:t>
        <a:bodyPr/>
        <a:lstStyle/>
        <a:p>
          <a:endParaRPr lang="es-ES"/>
        </a:p>
      </dgm:t>
    </dgm:pt>
    <dgm:pt modelId="{E50001D2-0C71-4C6F-8036-8EA6C94009B4}" type="pres">
      <dgm:prSet presAssocID="{15B1841B-8DDA-4E67-B603-5468B666D03B}" presName="node" presStyleLbl="node1" presStyleIdx="4" presStyleCnt="6" custScaleX="202350" custRadScaleRad="149452" custRadScaleInc="38534">
        <dgm:presLayoutVars>
          <dgm:bulletEnabled val="1"/>
        </dgm:presLayoutVars>
      </dgm:prSet>
      <dgm:spPr/>
      <dgm:t>
        <a:bodyPr/>
        <a:lstStyle/>
        <a:p>
          <a:endParaRPr lang="es-ES"/>
        </a:p>
      </dgm:t>
    </dgm:pt>
    <dgm:pt modelId="{BBF9813A-267A-49BC-90F9-147DA9BA09D1}" type="pres">
      <dgm:prSet presAssocID="{3CC25B0D-A323-463A-B97E-D176AE1C0751}" presName="parTrans" presStyleLbl="sibTrans2D1" presStyleIdx="5" presStyleCnt="6"/>
      <dgm:spPr/>
      <dgm:t>
        <a:bodyPr/>
        <a:lstStyle/>
        <a:p>
          <a:endParaRPr lang="es-ES"/>
        </a:p>
      </dgm:t>
    </dgm:pt>
    <dgm:pt modelId="{33DCABC8-85F0-44D8-9FDF-756A151D49E7}" type="pres">
      <dgm:prSet presAssocID="{3CC25B0D-A323-463A-B97E-D176AE1C0751}" presName="connectorText" presStyleLbl="sibTrans2D1" presStyleIdx="5" presStyleCnt="6"/>
      <dgm:spPr/>
      <dgm:t>
        <a:bodyPr/>
        <a:lstStyle/>
        <a:p>
          <a:endParaRPr lang="es-ES"/>
        </a:p>
      </dgm:t>
    </dgm:pt>
    <dgm:pt modelId="{57BFD936-9B5E-4969-A3DA-B9FA04F7DD7B}" type="pres">
      <dgm:prSet presAssocID="{26FA9034-C653-4739-84CA-25E22D679332}" presName="node" presStyleLbl="node1" presStyleIdx="5" presStyleCnt="6" custScaleX="227813" custScaleY="120356" custRadScaleRad="152005" custRadScaleInc="-32587">
        <dgm:presLayoutVars>
          <dgm:bulletEnabled val="1"/>
        </dgm:presLayoutVars>
      </dgm:prSet>
      <dgm:spPr/>
      <dgm:t>
        <a:bodyPr/>
        <a:lstStyle/>
        <a:p>
          <a:endParaRPr lang="es-ES"/>
        </a:p>
      </dgm:t>
    </dgm:pt>
  </dgm:ptLst>
  <dgm:cxnLst>
    <dgm:cxn modelId="{B413FCFC-CF08-4213-BA43-864AA6CA04F9}" type="presOf" srcId="{3CC25B0D-A323-463A-B97E-D176AE1C0751}" destId="{33DCABC8-85F0-44D8-9FDF-756A151D49E7}" srcOrd="1" destOrd="0" presId="urn:microsoft.com/office/officeart/2005/8/layout/radial5"/>
    <dgm:cxn modelId="{78E38584-14C2-4248-B5C8-7C7927092BBC}" type="presOf" srcId="{15543F7F-DF21-42A8-8A0A-9F39F5C21D8D}" destId="{04A2C297-08C4-44DC-820D-6BED2F0A62F2}" srcOrd="1" destOrd="0" presId="urn:microsoft.com/office/officeart/2005/8/layout/radial5"/>
    <dgm:cxn modelId="{E585B227-02ED-4866-A14C-F393FF487208}" type="presOf" srcId="{3D4D4D7C-71FC-489D-BD27-41611DA8D14F}" destId="{7AE08E9D-5EB0-4A88-8A26-E1DDC97AEAA6}" srcOrd="1" destOrd="0" presId="urn:microsoft.com/office/officeart/2005/8/layout/radial5"/>
    <dgm:cxn modelId="{31BE0DEA-0788-43BB-885B-7BA045F2810A}" srcId="{CAD275B0-D94B-4E27-A3CD-73F6FC73C5D3}" destId="{26FA9034-C653-4739-84CA-25E22D679332}" srcOrd="5" destOrd="0" parTransId="{3CC25B0D-A323-463A-B97E-D176AE1C0751}" sibTransId="{4F21F8D5-E8EF-44AF-AEB9-3D991D80E21B}"/>
    <dgm:cxn modelId="{3D25E3F0-12C3-44C8-9847-453FFF092EC5}" type="presOf" srcId="{3CC25B0D-A323-463A-B97E-D176AE1C0751}" destId="{BBF9813A-267A-49BC-90F9-147DA9BA09D1}" srcOrd="0" destOrd="0" presId="urn:microsoft.com/office/officeart/2005/8/layout/radial5"/>
    <dgm:cxn modelId="{521E33DE-527C-4961-8878-1FA70FCCC7AD}" type="presOf" srcId="{BF49E256-5FBC-48AC-84F3-FAAB05D3C97C}" destId="{A355A2AE-F817-46B5-AA17-ABB857EE0ACA}" srcOrd="0" destOrd="0" presId="urn:microsoft.com/office/officeart/2005/8/layout/radial5"/>
    <dgm:cxn modelId="{E5DE7353-409C-481D-ACD7-07A10C35A47E}" type="presOf" srcId="{BF49E256-5FBC-48AC-84F3-FAAB05D3C97C}" destId="{8B27BC9A-2EBE-4C00-85EF-B4AAB7F58F82}" srcOrd="1" destOrd="0" presId="urn:microsoft.com/office/officeart/2005/8/layout/radial5"/>
    <dgm:cxn modelId="{CEF66B3A-CA7D-43F7-B794-3F0DBA9F62D7}" type="presOf" srcId="{F2E59D71-A2FB-4DFB-89E4-D3C1C5F8C4BC}" destId="{17634967-8E92-4826-9A79-896C6E54F748}" srcOrd="0" destOrd="0" presId="urn:microsoft.com/office/officeart/2005/8/layout/radial5"/>
    <dgm:cxn modelId="{7726EE21-A065-4532-98C3-1458871CDFF7}" type="presOf" srcId="{15B1841B-8DDA-4E67-B603-5468B666D03B}" destId="{E50001D2-0C71-4C6F-8036-8EA6C94009B4}" srcOrd="0" destOrd="0" presId="urn:microsoft.com/office/officeart/2005/8/layout/radial5"/>
    <dgm:cxn modelId="{093C7343-CC88-4BF1-BF3D-A91BF2C74E4D}" type="presOf" srcId="{01381F1A-8DF7-45A8-9778-BD01BEA3BCA6}" destId="{9EC47279-F1A8-4F0F-9C10-3D499623CEFE}" srcOrd="0" destOrd="0" presId="urn:microsoft.com/office/officeart/2005/8/layout/radial5"/>
    <dgm:cxn modelId="{D64B4152-5131-40E5-9AE0-C6DD8342B9C3}" type="presOf" srcId="{8BA6CD08-206A-4085-94AA-739F867915AA}" destId="{9E4DD65F-5346-4213-8624-6E9D4D90EA57}" srcOrd="1" destOrd="0" presId="urn:microsoft.com/office/officeart/2005/8/layout/radial5"/>
    <dgm:cxn modelId="{FC2E7040-1B06-46BA-B25C-0D265DEA6953}" type="presOf" srcId="{3D4D4D7C-71FC-489D-BD27-41611DA8D14F}" destId="{2611556F-0638-4266-83DB-513DF6061458}" srcOrd="0" destOrd="0" presId="urn:microsoft.com/office/officeart/2005/8/layout/radial5"/>
    <dgm:cxn modelId="{0EA1C3E4-601E-48B1-A0CB-2C26563DD269}" type="presOf" srcId="{BBB8341C-81EE-40B8-9A1B-19BE550C442F}" destId="{361F87FE-8570-4092-8363-617A7E2A90AA}" srcOrd="0" destOrd="0" presId="urn:microsoft.com/office/officeart/2005/8/layout/radial5"/>
    <dgm:cxn modelId="{EF3CAD01-2C14-4891-B579-5E33D3C46249}" srcId="{CAD275B0-D94B-4E27-A3CD-73F6FC73C5D3}" destId="{BBB8341C-81EE-40B8-9A1B-19BE550C442F}" srcOrd="2" destOrd="0" parTransId="{8BA6CD08-206A-4085-94AA-739F867915AA}" sibTransId="{B8D2E1C2-58B2-4B4E-A393-22F72BA06859}"/>
    <dgm:cxn modelId="{5875BC87-CA64-4B2A-A493-72AFFF70F536}" type="presOf" srcId="{01381F1A-8DF7-45A8-9778-BD01BEA3BCA6}" destId="{6AD12E10-CF2C-47A9-87A2-E7635CD57791}" srcOrd="1" destOrd="0" presId="urn:microsoft.com/office/officeart/2005/8/layout/radial5"/>
    <dgm:cxn modelId="{16F445B8-912F-4DEB-A379-FBD648BD301D}" srcId="{CAD275B0-D94B-4E27-A3CD-73F6FC73C5D3}" destId="{F2E59D71-A2FB-4DFB-89E4-D3C1C5F8C4BC}" srcOrd="0" destOrd="0" parTransId="{15543F7F-DF21-42A8-8A0A-9F39F5C21D8D}" sibTransId="{C8F135FC-DC79-4921-8695-9E9346FB472D}"/>
    <dgm:cxn modelId="{CD5433C5-867F-4845-800B-982A4F6DC409}" srcId="{CAD275B0-D94B-4E27-A3CD-73F6FC73C5D3}" destId="{67C9546C-EF96-48C8-BD57-19B6983806A4}" srcOrd="1" destOrd="0" parTransId="{3D4D4D7C-71FC-489D-BD27-41611DA8D14F}" sibTransId="{7EA38DCB-C43B-4807-8F24-C155DF624A44}"/>
    <dgm:cxn modelId="{95FDB692-9C79-4A4E-89F3-01BB06278A6D}" type="presOf" srcId="{15543F7F-DF21-42A8-8A0A-9F39F5C21D8D}" destId="{B6F6D303-B2FB-4A0E-921E-BDB136A565C8}" srcOrd="0" destOrd="0" presId="urn:microsoft.com/office/officeart/2005/8/layout/radial5"/>
    <dgm:cxn modelId="{F56D8AAC-FD96-4FF1-9F63-F2F1F5B470A0}" type="presOf" srcId="{26FA9034-C653-4739-84CA-25E22D679332}" destId="{57BFD936-9B5E-4969-A3DA-B9FA04F7DD7B}" srcOrd="0" destOrd="0" presId="urn:microsoft.com/office/officeart/2005/8/layout/radial5"/>
    <dgm:cxn modelId="{88248762-E41A-450A-9D59-E3BB3F1040D8}" type="presOf" srcId="{3A05F4DF-8A68-4C07-896B-D34284AFF1E9}" destId="{719FB498-18F3-4A6E-907F-E3C36576F6BB}" srcOrd="0" destOrd="0" presId="urn:microsoft.com/office/officeart/2005/8/layout/radial5"/>
    <dgm:cxn modelId="{0E69DC75-B05C-4097-A799-60FDAF3FE15F}" type="presOf" srcId="{B64FBD8D-42FB-4EB6-A8A5-6CB3B47EA85A}" destId="{A926354A-A4AE-460E-9932-6819A0206712}" srcOrd="0" destOrd="0" presId="urn:microsoft.com/office/officeart/2005/8/layout/radial5"/>
    <dgm:cxn modelId="{9CC56396-9956-41A1-ACC5-A3BB7BEA9B1F}" srcId="{B64FBD8D-42FB-4EB6-A8A5-6CB3B47EA85A}" destId="{CAD275B0-D94B-4E27-A3CD-73F6FC73C5D3}" srcOrd="0" destOrd="0" parTransId="{75D3CDB2-794C-4869-84B2-320BC9B15CFA}" sibTransId="{3F9E2DBB-0C3C-498B-AA7D-81A8376141DB}"/>
    <dgm:cxn modelId="{E8A6E2F3-C227-42B6-8C50-C6D03B3016C6}" type="presOf" srcId="{67C9546C-EF96-48C8-BD57-19B6983806A4}" destId="{059258D2-5ACA-4E5B-8E19-83BA5445D7C9}" srcOrd="0" destOrd="0" presId="urn:microsoft.com/office/officeart/2005/8/layout/radial5"/>
    <dgm:cxn modelId="{6F1A7482-C51A-407D-BC75-6FA707B3536A}" type="presOf" srcId="{8BA6CD08-206A-4085-94AA-739F867915AA}" destId="{1409342A-CFF6-49A5-BCFC-7F235A0D8619}" srcOrd="0" destOrd="0" presId="urn:microsoft.com/office/officeart/2005/8/layout/radial5"/>
    <dgm:cxn modelId="{69B90868-094C-4075-A963-BCC9BA2225F1}" type="presOf" srcId="{CAD275B0-D94B-4E27-A3CD-73F6FC73C5D3}" destId="{6F905C12-7E57-4EA8-BB1F-86763AC072DF}" srcOrd="0" destOrd="0" presId="urn:microsoft.com/office/officeart/2005/8/layout/radial5"/>
    <dgm:cxn modelId="{197EC91F-92DA-45F0-968C-5B2CA9604720}" srcId="{CAD275B0-D94B-4E27-A3CD-73F6FC73C5D3}" destId="{3A05F4DF-8A68-4C07-896B-D34284AFF1E9}" srcOrd="3" destOrd="0" parTransId="{01381F1A-8DF7-45A8-9778-BD01BEA3BCA6}" sibTransId="{51469928-2D07-4113-A0F2-D64D08D6831D}"/>
    <dgm:cxn modelId="{50A227DF-F4BB-4867-AAE8-D4B6FAB62EF3}" srcId="{CAD275B0-D94B-4E27-A3CD-73F6FC73C5D3}" destId="{15B1841B-8DDA-4E67-B603-5468B666D03B}" srcOrd="4" destOrd="0" parTransId="{BF49E256-5FBC-48AC-84F3-FAAB05D3C97C}" sibTransId="{942979A5-4AC2-4885-9EEF-8C6727645637}"/>
    <dgm:cxn modelId="{CBFBD09E-51AB-404E-9A15-AC3F35594A7F}" type="presParOf" srcId="{A926354A-A4AE-460E-9932-6819A0206712}" destId="{6F905C12-7E57-4EA8-BB1F-86763AC072DF}" srcOrd="0" destOrd="0" presId="urn:microsoft.com/office/officeart/2005/8/layout/radial5"/>
    <dgm:cxn modelId="{40DBE318-7C7B-4A37-8C34-F2FC88FB1DE5}" type="presParOf" srcId="{A926354A-A4AE-460E-9932-6819A0206712}" destId="{B6F6D303-B2FB-4A0E-921E-BDB136A565C8}" srcOrd="1" destOrd="0" presId="urn:microsoft.com/office/officeart/2005/8/layout/radial5"/>
    <dgm:cxn modelId="{0A31070C-F1F3-428C-8B2A-7C461AD9508E}" type="presParOf" srcId="{B6F6D303-B2FB-4A0E-921E-BDB136A565C8}" destId="{04A2C297-08C4-44DC-820D-6BED2F0A62F2}" srcOrd="0" destOrd="0" presId="urn:microsoft.com/office/officeart/2005/8/layout/radial5"/>
    <dgm:cxn modelId="{56FC4820-B2D4-42C2-B1EE-FC9EDA565CBB}" type="presParOf" srcId="{A926354A-A4AE-460E-9932-6819A0206712}" destId="{17634967-8E92-4826-9A79-896C6E54F748}" srcOrd="2" destOrd="0" presId="urn:microsoft.com/office/officeart/2005/8/layout/radial5"/>
    <dgm:cxn modelId="{EC60FD26-3AD7-4C7A-8950-322D8397867D}" type="presParOf" srcId="{A926354A-A4AE-460E-9932-6819A0206712}" destId="{2611556F-0638-4266-83DB-513DF6061458}" srcOrd="3" destOrd="0" presId="urn:microsoft.com/office/officeart/2005/8/layout/radial5"/>
    <dgm:cxn modelId="{B1ADAB3B-2D40-4F12-B7A7-BA72A0B0F5B6}" type="presParOf" srcId="{2611556F-0638-4266-83DB-513DF6061458}" destId="{7AE08E9D-5EB0-4A88-8A26-E1DDC97AEAA6}" srcOrd="0" destOrd="0" presId="urn:microsoft.com/office/officeart/2005/8/layout/radial5"/>
    <dgm:cxn modelId="{3A838041-FEA8-4A22-96A6-4B627DF9CD40}" type="presParOf" srcId="{A926354A-A4AE-460E-9932-6819A0206712}" destId="{059258D2-5ACA-4E5B-8E19-83BA5445D7C9}" srcOrd="4" destOrd="0" presId="urn:microsoft.com/office/officeart/2005/8/layout/radial5"/>
    <dgm:cxn modelId="{C7E982D0-115F-4D80-BDE8-55C30EF159DA}" type="presParOf" srcId="{A926354A-A4AE-460E-9932-6819A0206712}" destId="{1409342A-CFF6-49A5-BCFC-7F235A0D8619}" srcOrd="5" destOrd="0" presId="urn:microsoft.com/office/officeart/2005/8/layout/radial5"/>
    <dgm:cxn modelId="{212D0EC4-0F06-4972-9F60-5E4EAB8521B2}" type="presParOf" srcId="{1409342A-CFF6-49A5-BCFC-7F235A0D8619}" destId="{9E4DD65F-5346-4213-8624-6E9D4D90EA57}" srcOrd="0" destOrd="0" presId="urn:microsoft.com/office/officeart/2005/8/layout/radial5"/>
    <dgm:cxn modelId="{BF43BD20-7F83-4337-8145-5B9B66F3087D}" type="presParOf" srcId="{A926354A-A4AE-460E-9932-6819A0206712}" destId="{361F87FE-8570-4092-8363-617A7E2A90AA}" srcOrd="6" destOrd="0" presId="urn:microsoft.com/office/officeart/2005/8/layout/radial5"/>
    <dgm:cxn modelId="{D58BDDF2-3736-4C62-A3DC-B7930526CE98}" type="presParOf" srcId="{A926354A-A4AE-460E-9932-6819A0206712}" destId="{9EC47279-F1A8-4F0F-9C10-3D499623CEFE}" srcOrd="7" destOrd="0" presId="urn:microsoft.com/office/officeart/2005/8/layout/radial5"/>
    <dgm:cxn modelId="{9E978B20-705E-49A3-8B6A-C86CEBF4A970}" type="presParOf" srcId="{9EC47279-F1A8-4F0F-9C10-3D499623CEFE}" destId="{6AD12E10-CF2C-47A9-87A2-E7635CD57791}" srcOrd="0" destOrd="0" presId="urn:microsoft.com/office/officeart/2005/8/layout/radial5"/>
    <dgm:cxn modelId="{94A5CBEC-7CD8-46E9-B7BC-4EBC4BC7B1D9}" type="presParOf" srcId="{A926354A-A4AE-460E-9932-6819A0206712}" destId="{719FB498-18F3-4A6E-907F-E3C36576F6BB}" srcOrd="8" destOrd="0" presId="urn:microsoft.com/office/officeart/2005/8/layout/radial5"/>
    <dgm:cxn modelId="{20F91280-AB2D-4820-A74D-A1D089289339}" type="presParOf" srcId="{A926354A-A4AE-460E-9932-6819A0206712}" destId="{A355A2AE-F817-46B5-AA17-ABB857EE0ACA}" srcOrd="9" destOrd="0" presId="urn:microsoft.com/office/officeart/2005/8/layout/radial5"/>
    <dgm:cxn modelId="{E56E7BA3-F842-47D9-82D5-9F6A15C0952F}" type="presParOf" srcId="{A355A2AE-F817-46B5-AA17-ABB857EE0ACA}" destId="{8B27BC9A-2EBE-4C00-85EF-B4AAB7F58F82}" srcOrd="0" destOrd="0" presId="urn:microsoft.com/office/officeart/2005/8/layout/radial5"/>
    <dgm:cxn modelId="{9FBD2368-6FA5-4F65-9C09-296CAFEEF8E3}" type="presParOf" srcId="{A926354A-A4AE-460E-9932-6819A0206712}" destId="{E50001D2-0C71-4C6F-8036-8EA6C94009B4}" srcOrd="10" destOrd="0" presId="urn:microsoft.com/office/officeart/2005/8/layout/radial5"/>
    <dgm:cxn modelId="{741EBB44-44C6-4860-A344-67326F2725D5}" type="presParOf" srcId="{A926354A-A4AE-460E-9932-6819A0206712}" destId="{BBF9813A-267A-49BC-90F9-147DA9BA09D1}" srcOrd="11" destOrd="0" presId="urn:microsoft.com/office/officeart/2005/8/layout/radial5"/>
    <dgm:cxn modelId="{5A9B9BA6-8D03-4E8A-8209-9A585109C0C6}" type="presParOf" srcId="{BBF9813A-267A-49BC-90F9-147DA9BA09D1}" destId="{33DCABC8-85F0-44D8-9FDF-756A151D49E7}" srcOrd="0" destOrd="0" presId="urn:microsoft.com/office/officeart/2005/8/layout/radial5"/>
    <dgm:cxn modelId="{4859ECFC-F36C-435D-BB7E-4E9C7FF99AD3}" type="presParOf" srcId="{A926354A-A4AE-460E-9932-6819A0206712}" destId="{57BFD936-9B5E-4969-A3DA-B9FA04F7DD7B}"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4FBD8D-42FB-4EB6-A8A5-6CB3B47EA85A}"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s-ES"/>
        </a:p>
      </dgm:t>
    </dgm:pt>
    <dgm:pt modelId="{CAD275B0-D94B-4E27-A3CD-73F6FC73C5D3}">
      <dgm:prSet phldrT="[Texto]" custT="1"/>
      <dgm:spPr/>
      <dgm:t>
        <a:bodyPr/>
        <a:lstStyle/>
        <a:p>
          <a:r>
            <a:rPr lang="es-ES_tradnl" sz="1200" b="1" dirty="0" smtClean="0">
              <a:solidFill>
                <a:schemeClr val="tx1"/>
              </a:solidFill>
              <a:effectLst/>
            </a:rPr>
            <a:t>CAPACIDAD OPERACIONAL Y EMPLEO DE </a:t>
          </a:r>
          <a:r>
            <a:rPr lang="es-ES_tradnl" sz="1200" b="1" dirty="0" err="1" smtClean="0">
              <a:solidFill>
                <a:schemeClr val="tx1"/>
              </a:solidFill>
              <a:effectLst/>
            </a:rPr>
            <a:t>FF.AA</a:t>
          </a:r>
          <a:endParaRPr lang="es-ES" sz="1200" dirty="0">
            <a:solidFill>
              <a:schemeClr val="tx1"/>
            </a:solidFill>
          </a:endParaRPr>
        </a:p>
      </dgm:t>
    </dgm:pt>
    <dgm:pt modelId="{75D3CDB2-794C-4869-84B2-320BC9B15CFA}" type="parTrans" cxnId="{9CC56396-9956-41A1-ACC5-A3BB7BEA9B1F}">
      <dgm:prSet/>
      <dgm:spPr/>
      <dgm:t>
        <a:bodyPr/>
        <a:lstStyle/>
        <a:p>
          <a:endParaRPr lang="es-ES"/>
        </a:p>
      </dgm:t>
    </dgm:pt>
    <dgm:pt modelId="{3F9E2DBB-0C3C-498B-AA7D-81A8376141DB}" type="sibTrans" cxnId="{9CC56396-9956-41A1-ACC5-A3BB7BEA9B1F}">
      <dgm:prSet/>
      <dgm:spPr/>
      <dgm:t>
        <a:bodyPr/>
        <a:lstStyle/>
        <a:p>
          <a:endParaRPr lang="es-ES"/>
        </a:p>
      </dgm:t>
    </dgm:pt>
    <dgm:pt modelId="{F2E59D71-A2FB-4DFB-89E4-D3C1C5F8C4BC}">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S" sz="1200" dirty="0" smtClean="0">
              <a:solidFill>
                <a:schemeClr val="tx1"/>
              </a:solidFill>
              <a:effectLst/>
            </a:rPr>
            <a:t>Administrar los recursos disponibles para mantener a las </a:t>
          </a:r>
          <a:r>
            <a:rPr lang="es-ES" sz="1200" dirty="0" err="1" smtClean="0">
              <a:solidFill>
                <a:schemeClr val="tx1"/>
              </a:solidFill>
              <a:effectLst/>
            </a:rPr>
            <a:t>FF.AA</a:t>
          </a:r>
          <a:r>
            <a:rPr lang="es-ES" sz="1200" dirty="0" smtClean="0">
              <a:solidFill>
                <a:schemeClr val="tx1"/>
              </a:solidFill>
              <a:effectLst/>
            </a:rPr>
            <a:t> con unas capacidades operativas deseables que permitan el cumplimiento de la misión constitucional y las misiones de apoyo a otras instituciones del Estado (amenazas asimétricas).</a:t>
          </a:r>
          <a:endParaRPr lang="es-ES" sz="1200" dirty="0">
            <a:solidFill>
              <a:schemeClr val="tx1"/>
            </a:solidFill>
          </a:endParaRPr>
        </a:p>
      </dgm:t>
    </dgm:pt>
    <dgm:pt modelId="{15543F7F-DF21-42A8-8A0A-9F39F5C21D8D}" type="parTrans" cxnId="{16F445B8-912F-4DEB-A379-FBD648BD301D}">
      <dgm:prSet/>
      <dgm:spPr/>
      <dgm:t>
        <a:bodyPr/>
        <a:lstStyle/>
        <a:p>
          <a:endParaRPr lang="es-ES"/>
        </a:p>
      </dgm:t>
    </dgm:pt>
    <dgm:pt modelId="{C8F135FC-DC79-4921-8695-9E9346FB472D}" type="sibTrans" cxnId="{16F445B8-912F-4DEB-A379-FBD648BD301D}">
      <dgm:prSet/>
      <dgm:spPr/>
      <dgm:t>
        <a:bodyPr/>
        <a:lstStyle/>
        <a:p>
          <a:endParaRPr lang="es-ES"/>
        </a:p>
      </dgm:t>
    </dgm:pt>
    <dgm:pt modelId="{67C9546C-EF96-48C8-BD57-19B6983806A4}">
      <dgm:prSet phldrT="[Texto]" custT="1">
        <dgm:style>
          <a:lnRef idx="1">
            <a:schemeClr val="accent1"/>
          </a:lnRef>
          <a:fillRef idx="2">
            <a:schemeClr val="accent1"/>
          </a:fillRef>
          <a:effectRef idx="1">
            <a:schemeClr val="accent1"/>
          </a:effectRef>
          <a:fontRef idx="minor">
            <a:schemeClr val="dk1"/>
          </a:fontRef>
        </dgm:style>
      </dgm:prSet>
      <dgm:spPr/>
      <dgm:t>
        <a:bodyPr/>
        <a:lstStyle/>
        <a:p>
          <a:pPr algn="just"/>
          <a:r>
            <a:rPr lang="es-EC" sz="1200" dirty="0" smtClean="0">
              <a:solidFill>
                <a:schemeClr val="tx1"/>
              </a:solidFill>
              <a:effectLst/>
            </a:rPr>
            <a:t>Revisar las capacidades estratégicas de </a:t>
          </a:r>
          <a:r>
            <a:rPr lang="es-EC" sz="1200" dirty="0" err="1" smtClean="0">
              <a:solidFill>
                <a:schemeClr val="tx1"/>
              </a:solidFill>
              <a:effectLst/>
            </a:rPr>
            <a:t>FF.AA</a:t>
          </a:r>
          <a:r>
            <a:rPr lang="es-EC" sz="1200" dirty="0" smtClean="0">
              <a:solidFill>
                <a:schemeClr val="tx1"/>
              </a:solidFill>
              <a:effectLst/>
            </a:rPr>
            <a:t> que deberán ser modificadas o incrementadas para afrontar las amenazas no estimadas como el incremento del narcotráfico, contrabando de armas explosivos y municiones, grupos antagónicos radicales.</a:t>
          </a:r>
          <a:endParaRPr lang="es-ES" sz="1200" dirty="0">
            <a:solidFill>
              <a:schemeClr val="tx1"/>
            </a:solidFill>
          </a:endParaRPr>
        </a:p>
      </dgm:t>
    </dgm:pt>
    <dgm:pt modelId="{3D4D4D7C-71FC-489D-BD27-41611DA8D14F}" type="parTrans" cxnId="{CD5433C5-867F-4845-800B-982A4F6DC409}">
      <dgm:prSet/>
      <dgm:spPr/>
      <dgm:t>
        <a:bodyPr/>
        <a:lstStyle/>
        <a:p>
          <a:endParaRPr lang="es-ES"/>
        </a:p>
      </dgm:t>
    </dgm:pt>
    <dgm:pt modelId="{7EA38DCB-C43B-4807-8F24-C155DF624A44}" type="sibTrans" cxnId="{CD5433C5-867F-4845-800B-982A4F6DC409}">
      <dgm:prSet/>
      <dgm:spPr/>
      <dgm:t>
        <a:bodyPr/>
        <a:lstStyle/>
        <a:p>
          <a:endParaRPr lang="es-ES"/>
        </a:p>
      </dgm:t>
    </dgm:pt>
    <dgm:pt modelId="{BBB8341C-81EE-40B8-9A1B-19BE550C442F}">
      <dgm:prSet phldrT="[Texto]" custT="1">
        <dgm:style>
          <a:lnRef idx="1">
            <a:schemeClr val="accent2"/>
          </a:lnRef>
          <a:fillRef idx="2">
            <a:schemeClr val="accent2"/>
          </a:fillRef>
          <a:effectRef idx="1">
            <a:schemeClr val="accent2"/>
          </a:effectRef>
          <a:fontRef idx="minor">
            <a:schemeClr val="dk1"/>
          </a:fontRef>
        </dgm:style>
      </dgm:prSet>
      <dgm:spPr/>
      <dgm:t>
        <a:bodyPr/>
        <a:lstStyle/>
        <a:p>
          <a:pPr algn="just"/>
          <a:r>
            <a:rPr lang="es-ES" sz="1200" dirty="0" smtClean="0">
              <a:solidFill>
                <a:schemeClr val="tx1"/>
              </a:solidFill>
              <a:effectLst/>
            </a:rPr>
            <a:t>Uso de la tecnología para el control y vigilancia.</a:t>
          </a:r>
          <a:endParaRPr lang="es-ES" sz="1200" dirty="0">
            <a:solidFill>
              <a:schemeClr val="tx1"/>
            </a:solidFill>
          </a:endParaRPr>
        </a:p>
      </dgm:t>
    </dgm:pt>
    <dgm:pt modelId="{8BA6CD08-206A-4085-94AA-739F867915AA}" type="parTrans" cxnId="{EF3CAD01-2C14-4891-B579-5E33D3C46249}">
      <dgm:prSet/>
      <dgm:spPr/>
      <dgm:t>
        <a:bodyPr/>
        <a:lstStyle/>
        <a:p>
          <a:endParaRPr lang="es-ES"/>
        </a:p>
      </dgm:t>
    </dgm:pt>
    <dgm:pt modelId="{B8D2E1C2-58B2-4B4E-A393-22F72BA06859}" type="sibTrans" cxnId="{EF3CAD01-2C14-4891-B579-5E33D3C46249}">
      <dgm:prSet/>
      <dgm:spPr/>
      <dgm:t>
        <a:bodyPr/>
        <a:lstStyle/>
        <a:p>
          <a:endParaRPr lang="es-ES"/>
        </a:p>
      </dgm:t>
    </dgm:pt>
    <dgm:pt modelId="{3A05F4DF-8A68-4C07-896B-D34284AFF1E9}">
      <dgm:prSet phldrT="[Texto]" custT="1">
        <dgm:style>
          <a:lnRef idx="1">
            <a:schemeClr val="accent4"/>
          </a:lnRef>
          <a:fillRef idx="2">
            <a:schemeClr val="accent4"/>
          </a:fillRef>
          <a:effectRef idx="1">
            <a:schemeClr val="accent4"/>
          </a:effectRef>
          <a:fontRef idx="minor">
            <a:schemeClr val="dk1"/>
          </a:fontRef>
        </dgm:style>
      </dgm:prSet>
      <dgm:spPr/>
      <dgm:t>
        <a:bodyPr/>
        <a:lstStyle/>
        <a:p>
          <a:pPr algn="just"/>
          <a:r>
            <a:rPr lang="es-ES" sz="1200" dirty="0" smtClean="0">
              <a:solidFill>
                <a:schemeClr val="tx1"/>
              </a:solidFill>
              <a:effectLst/>
            </a:rPr>
            <a:t>Renovación y modernización del material y equipo</a:t>
          </a:r>
          <a:endParaRPr lang="es-ES" sz="1200" dirty="0">
            <a:solidFill>
              <a:schemeClr val="tx1"/>
            </a:solidFill>
          </a:endParaRPr>
        </a:p>
      </dgm:t>
    </dgm:pt>
    <dgm:pt modelId="{01381F1A-8DF7-45A8-9778-BD01BEA3BCA6}" type="parTrans" cxnId="{197EC91F-92DA-45F0-968C-5B2CA9604720}">
      <dgm:prSet/>
      <dgm:spPr/>
      <dgm:t>
        <a:bodyPr/>
        <a:lstStyle/>
        <a:p>
          <a:endParaRPr lang="es-ES"/>
        </a:p>
      </dgm:t>
    </dgm:pt>
    <dgm:pt modelId="{51469928-2D07-4113-A0F2-D64D08D6831D}" type="sibTrans" cxnId="{197EC91F-92DA-45F0-968C-5B2CA9604720}">
      <dgm:prSet/>
      <dgm:spPr/>
      <dgm:t>
        <a:bodyPr/>
        <a:lstStyle/>
        <a:p>
          <a:endParaRPr lang="es-ES"/>
        </a:p>
      </dgm:t>
    </dgm:pt>
    <dgm:pt modelId="{26FA9034-C653-4739-84CA-25E22D679332}">
      <dgm:prSet custT="1">
        <dgm:style>
          <a:lnRef idx="1">
            <a:schemeClr val="accent6"/>
          </a:lnRef>
          <a:fillRef idx="2">
            <a:schemeClr val="accent6"/>
          </a:fillRef>
          <a:effectRef idx="1">
            <a:schemeClr val="accent6"/>
          </a:effectRef>
          <a:fontRef idx="minor">
            <a:schemeClr val="dk1"/>
          </a:fontRef>
        </dgm:style>
      </dgm:prSet>
      <dgm:spPr/>
      <dgm:t>
        <a:bodyPr/>
        <a:lstStyle/>
        <a:p>
          <a:pPr algn="just"/>
          <a:r>
            <a:rPr lang="es-ES" sz="1200" dirty="0" smtClean="0">
              <a:solidFill>
                <a:schemeClr val="tx1"/>
              </a:solidFill>
              <a:effectLst/>
            </a:rPr>
            <a:t>Analizar la pertinencia de activación de Unidades móviles de Emergencias </a:t>
          </a:r>
          <a:r>
            <a:rPr lang="es-ES" sz="1200" dirty="0" err="1" smtClean="0">
              <a:solidFill>
                <a:schemeClr val="tx1"/>
              </a:solidFill>
              <a:effectLst/>
            </a:rPr>
            <a:t>UMIS</a:t>
          </a:r>
          <a:r>
            <a:rPr lang="es-ES" sz="1200" dirty="0" smtClean="0">
              <a:solidFill>
                <a:schemeClr val="tx1"/>
              </a:solidFill>
              <a:effectLst/>
            </a:rPr>
            <a:t>, Unidades de operaciones especiales y unidades de combate, sobre la base del posible incremento de amenazas asimétricas en el interior del país.</a:t>
          </a:r>
          <a:endParaRPr lang="es-EC" sz="1200" dirty="0">
            <a:solidFill>
              <a:schemeClr val="tx1"/>
            </a:solidFill>
            <a:effectLst/>
            <a:latin typeface="+mn-lt"/>
            <a:ea typeface="Calibri" panose="020F0502020204030204" pitchFamily="34" charset="0"/>
            <a:cs typeface="Times New Roman" panose="02020603050405020304" pitchFamily="18" charset="0"/>
          </a:endParaRPr>
        </a:p>
      </dgm:t>
    </dgm:pt>
    <dgm:pt modelId="{3CC25B0D-A323-463A-B97E-D176AE1C0751}" type="parTrans" cxnId="{31BE0DEA-0788-43BB-885B-7BA045F2810A}">
      <dgm:prSet/>
      <dgm:spPr/>
      <dgm:t>
        <a:bodyPr/>
        <a:lstStyle/>
        <a:p>
          <a:endParaRPr lang="es-ES"/>
        </a:p>
      </dgm:t>
    </dgm:pt>
    <dgm:pt modelId="{4F21F8D5-E8EF-44AF-AEB9-3D991D80E21B}" type="sibTrans" cxnId="{31BE0DEA-0788-43BB-885B-7BA045F2810A}">
      <dgm:prSet/>
      <dgm:spPr/>
      <dgm:t>
        <a:bodyPr/>
        <a:lstStyle/>
        <a:p>
          <a:endParaRPr lang="es-ES"/>
        </a:p>
      </dgm:t>
    </dgm:pt>
    <dgm:pt modelId="{A926354A-A4AE-460E-9932-6819A0206712}" type="pres">
      <dgm:prSet presAssocID="{B64FBD8D-42FB-4EB6-A8A5-6CB3B47EA85A}" presName="Name0" presStyleCnt="0">
        <dgm:presLayoutVars>
          <dgm:chMax val="1"/>
          <dgm:dir/>
          <dgm:animLvl val="ctr"/>
          <dgm:resizeHandles val="exact"/>
        </dgm:presLayoutVars>
      </dgm:prSet>
      <dgm:spPr/>
      <dgm:t>
        <a:bodyPr/>
        <a:lstStyle/>
        <a:p>
          <a:endParaRPr lang="es-ES"/>
        </a:p>
      </dgm:t>
    </dgm:pt>
    <dgm:pt modelId="{6F905C12-7E57-4EA8-BB1F-86763AC072DF}" type="pres">
      <dgm:prSet presAssocID="{CAD275B0-D94B-4E27-A3CD-73F6FC73C5D3}" presName="centerShape" presStyleLbl="node0" presStyleIdx="0" presStyleCnt="1" custScaleX="113304" custScaleY="96663"/>
      <dgm:spPr/>
      <dgm:t>
        <a:bodyPr/>
        <a:lstStyle/>
        <a:p>
          <a:endParaRPr lang="es-ES"/>
        </a:p>
      </dgm:t>
    </dgm:pt>
    <dgm:pt modelId="{B6F6D303-B2FB-4A0E-921E-BDB136A565C8}" type="pres">
      <dgm:prSet presAssocID="{15543F7F-DF21-42A8-8A0A-9F39F5C21D8D}" presName="parTrans" presStyleLbl="sibTrans2D1" presStyleIdx="0" presStyleCnt="5"/>
      <dgm:spPr/>
      <dgm:t>
        <a:bodyPr/>
        <a:lstStyle/>
        <a:p>
          <a:endParaRPr lang="es-ES"/>
        </a:p>
      </dgm:t>
    </dgm:pt>
    <dgm:pt modelId="{04A2C297-08C4-44DC-820D-6BED2F0A62F2}" type="pres">
      <dgm:prSet presAssocID="{15543F7F-DF21-42A8-8A0A-9F39F5C21D8D}" presName="connectorText" presStyleLbl="sibTrans2D1" presStyleIdx="0" presStyleCnt="5"/>
      <dgm:spPr/>
      <dgm:t>
        <a:bodyPr/>
        <a:lstStyle/>
        <a:p>
          <a:endParaRPr lang="es-ES"/>
        </a:p>
      </dgm:t>
    </dgm:pt>
    <dgm:pt modelId="{17634967-8E92-4826-9A79-896C6E54F748}" type="pres">
      <dgm:prSet presAssocID="{F2E59D71-A2FB-4DFB-89E4-D3C1C5F8C4BC}" presName="node" presStyleLbl="node1" presStyleIdx="0" presStyleCnt="5" custScaleX="215940" custScaleY="153277" custRadScaleRad="108916" custRadScaleInc="-1116">
        <dgm:presLayoutVars>
          <dgm:bulletEnabled val="1"/>
        </dgm:presLayoutVars>
      </dgm:prSet>
      <dgm:spPr/>
      <dgm:t>
        <a:bodyPr/>
        <a:lstStyle/>
        <a:p>
          <a:endParaRPr lang="es-ES"/>
        </a:p>
      </dgm:t>
    </dgm:pt>
    <dgm:pt modelId="{2611556F-0638-4266-83DB-513DF6061458}" type="pres">
      <dgm:prSet presAssocID="{3D4D4D7C-71FC-489D-BD27-41611DA8D14F}" presName="parTrans" presStyleLbl="sibTrans2D1" presStyleIdx="1" presStyleCnt="5"/>
      <dgm:spPr/>
      <dgm:t>
        <a:bodyPr/>
        <a:lstStyle/>
        <a:p>
          <a:endParaRPr lang="es-ES"/>
        </a:p>
      </dgm:t>
    </dgm:pt>
    <dgm:pt modelId="{7AE08E9D-5EB0-4A88-8A26-E1DDC97AEAA6}" type="pres">
      <dgm:prSet presAssocID="{3D4D4D7C-71FC-489D-BD27-41611DA8D14F}" presName="connectorText" presStyleLbl="sibTrans2D1" presStyleIdx="1" presStyleCnt="5"/>
      <dgm:spPr/>
      <dgm:t>
        <a:bodyPr/>
        <a:lstStyle/>
        <a:p>
          <a:endParaRPr lang="es-ES"/>
        </a:p>
      </dgm:t>
    </dgm:pt>
    <dgm:pt modelId="{059258D2-5ACA-4E5B-8E19-83BA5445D7C9}" type="pres">
      <dgm:prSet presAssocID="{67C9546C-EF96-48C8-BD57-19B6983806A4}" presName="node" presStyleLbl="node1" presStyleIdx="1" presStyleCnt="5" custScaleX="206361" custScaleY="154021" custRadScaleRad="138614" custRadScaleInc="50284">
        <dgm:presLayoutVars>
          <dgm:bulletEnabled val="1"/>
        </dgm:presLayoutVars>
      </dgm:prSet>
      <dgm:spPr/>
      <dgm:t>
        <a:bodyPr/>
        <a:lstStyle/>
        <a:p>
          <a:endParaRPr lang="es-ES"/>
        </a:p>
      </dgm:t>
    </dgm:pt>
    <dgm:pt modelId="{1409342A-CFF6-49A5-BCFC-7F235A0D8619}" type="pres">
      <dgm:prSet presAssocID="{8BA6CD08-206A-4085-94AA-739F867915AA}" presName="parTrans" presStyleLbl="sibTrans2D1" presStyleIdx="2" presStyleCnt="5"/>
      <dgm:spPr/>
      <dgm:t>
        <a:bodyPr/>
        <a:lstStyle/>
        <a:p>
          <a:endParaRPr lang="es-ES"/>
        </a:p>
      </dgm:t>
    </dgm:pt>
    <dgm:pt modelId="{9E4DD65F-5346-4213-8624-6E9D4D90EA57}" type="pres">
      <dgm:prSet presAssocID="{8BA6CD08-206A-4085-94AA-739F867915AA}" presName="connectorText" presStyleLbl="sibTrans2D1" presStyleIdx="2" presStyleCnt="5"/>
      <dgm:spPr/>
      <dgm:t>
        <a:bodyPr/>
        <a:lstStyle/>
        <a:p>
          <a:endParaRPr lang="es-ES"/>
        </a:p>
      </dgm:t>
    </dgm:pt>
    <dgm:pt modelId="{361F87FE-8570-4092-8363-617A7E2A90AA}" type="pres">
      <dgm:prSet presAssocID="{BBB8341C-81EE-40B8-9A1B-19BE550C442F}" presName="node" presStyleLbl="node1" presStyleIdx="2" presStyleCnt="5" custScaleX="129377" custScaleY="102028" custRadScaleRad="114072" custRadScaleInc="2407">
        <dgm:presLayoutVars>
          <dgm:bulletEnabled val="1"/>
        </dgm:presLayoutVars>
      </dgm:prSet>
      <dgm:spPr/>
      <dgm:t>
        <a:bodyPr/>
        <a:lstStyle/>
        <a:p>
          <a:endParaRPr lang="es-ES"/>
        </a:p>
      </dgm:t>
    </dgm:pt>
    <dgm:pt modelId="{9EC47279-F1A8-4F0F-9C10-3D499623CEFE}" type="pres">
      <dgm:prSet presAssocID="{01381F1A-8DF7-45A8-9778-BD01BEA3BCA6}" presName="parTrans" presStyleLbl="sibTrans2D1" presStyleIdx="3" presStyleCnt="5"/>
      <dgm:spPr/>
      <dgm:t>
        <a:bodyPr/>
        <a:lstStyle/>
        <a:p>
          <a:endParaRPr lang="es-ES"/>
        </a:p>
      </dgm:t>
    </dgm:pt>
    <dgm:pt modelId="{6AD12E10-CF2C-47A9-87A2-E7635CD57791}" type="pres">
      <dgm:prSet presAssocID="{01381F1A-8DF7-45A8-9778-BD01BEA3BCA6}" presName="connectorText" presStyleLbl="sibTrans2D1" presStyleIdx="3" presStyleCnt="5"/>
      <dgm:spPr/>
      <dgm:t>
        <a:bodyPr/>
        <a:lstStyle/>
        <a:p>
          <a:endParaRPr lang="es-ES"/>
        </a:p>
      </dgm:t>
    </dgm:pt>
    <dgm:pt modelId="{719FB498-18F3-4A6E-907F-E3C36576F6BB}" type="pres">
      <dgm:prSet presAssocID="{3A05F4DF-8A68-4C07-896B-D34284AFF1E9}" presName="node" presStyleLbl="node1" presStyleIdx="3" presStyleCnt="5" custScaleX="127616" custScaleY="95730" custRadScaleRad="154021">
        <dgm:presLayoutVars>
          <dgm:bulletEnabled val="1"/>
        </dgm:presLayoutVars>
      </dgm:prSet>
      <dgm:spPr/>
      <dgm:t>
        <a:bodyPr/>
        <a:lstStyle/>
        <a:p>
          <a:endParaRPr lang="es-ES"/>
        </a:p>
      </dgm:t>
    </dgm:pt>
    <dgm:pt modelId="{BBF9813A-267A-49BC-90F9-147DA9BA09D1}" type="pres">
      <dgm:prSet presAssocID="{3CC25B0D-A323-463A-B97E-D176AE1C0751}" presName="parTrans" presStyleLbl="sibTrans2D1" presStyleIdx="4" presStyleCnt="5"/>
      <dgm:spPr/>
      <dgm:t>
        <a:bodyPr/>
        <a:lstStyle/>
        <a:p>
          <a:endParaRPr lang="es-ES"/>
        </a:p>
      </dgm:t>
    </dgm:pt>
    <dgm:pt modelId="{33DCABC8-85F0-44D8-9FDF-756A151D49E7}" type="pres">
      <dgm:prSet presAssocID="{3CC25B0D-A323-463A-B97E-D176AE1C0751}" presName="connectorText" presStyleLbl="sibTrans2D1" presStyleIdx="4" presStyleCnt="5"/>
      <dgm:spPr/>
      <dgm:t>
        <a:bodyPr/>
        <a:lstStyle/>
        <a:p>
          <a:endParaRPr lang="es-ES"/>
        </a:p>
      </dgm:t>
    </dgm:pt>
    <dgm:pt modelId="{57BFD936-9B5E-4969-A3DA-B9FA04F7DD7B}" type="pres">
      <dgm:prSet presAssocID="{26FA9034-C653-4739-84CA-25E22D679332}" presName="node" presStyleLbl="node1" presStyleIdx="4" presStyleCnt="5" custScaleX="227813" custScaleY="140886" custRadScaleRad="148433" custRadScaleInc="-46436">
        <dgm:presLayoutVars>
          <dgm:bulletEnabled val="1"/>
        </dgm:presLayoutVars>
      </dgm:prSet>
      <dgm:spPr/>
      <dgm:t>
        <a:bodyPr/>
        <a:lstStyle/>
        <a:p>
          <a:endParaRPr lang="es-ES"/>
        </a:p>
      </dgm:t>
    </dgm:pt>
  </dgm:ptLst>
  <dgm:cxnLst>
    <dgm:cxn modelId="{B413FCFC-CF08-4213-BA43-864AA6CA04F9}" type="presOf" srcId="{3CC25B0D-A323-463A-B97E-D176AE1C0751}" destId="{33DCABC8-85F0-44D8-9FDF-756A151D49E7}" srcOrd="1" destOrd="0" presId="urn:microsoft.com/office/officeart/2005/8/layout/radial5"/>
    <dgm:cxn modelId="{78E38584-14C2-4248-B5C8-7C7927092BBC}" type="presOf" srcId="{15543F7F-DF21-42A8-8A0A-9F39F5C21D8D}" destId="{04A2C297-08C4-44DC-820D-6BED2F0A62F2}" srcOrd="1" destOrd="0" presId="urn:microsoft.com/office/officeart/2005/8/layout/radial5"/>
    <dgm:cxn modelId="{E585B227-02ED-4866-A14C-F393FF487208}" type="presOf" srcId="{3D4D4D7C-71FC-489D-BD27-41611DA8D14F}" destId="{7AE08E9D-5EB0-4A88-8A26-E1DDC97AEAA6}" srcOrd="1" destOrd="0" presId="urn:microsoft.com/office/officeart/2005/8/layout/radial5"/>
    <dgm:cxn modelId="{31BE0DEA-0788-43BB-885B-7BA045F2810A}" srcId="{CAD275B0-D94B-4E27-A3CD-73F6FC73C5D3}" destId="{26FA9034-C653-4739-84CA-25E22D679332}" srcOrd="4" destOrd="0" parTransId="{3CC25B0D-A323-463A-B97E-D176AE1C0751}" sibTransId="{4F21F8D5-E8EF-44AF-AEB9-3D991D80E21B}"/>
    <dgm:cxn modelId="{3D25E3F0-12C3-44C8-9847-453FFF092EC5}" type="presOf" srcId="{3CC25B0D-A323-463A-B97E-D176AE1C0751}" destId="{BBF9813A-267A-49BC-90F9-147DA9BA09D1}" srcOrd="0" destOrd="0" presId="urn:microsoft.com/office/officeart/2005/8/layout/radial5"/>
    <dgm:cxn modelId="{CEF66B3A-CA7D-43F7-B794-3F0DBA9F62D7}" type="presOf" srcId="{F2E59D71-A2FB-4DFB-89E4-D3C1C5F8C4BC}" destId="{17634967-8E92-4826-9A79-896C6E54F748}" srcOrd="0" destOrd="0" presId="urn:microsoft.com/office/officeart/2005/8/layout/radial5"/>
    <dgm:cxn modelId="{093C7343-CC88-4BF1-BF3D-A91BF2C74E4D}" type="presOf" srcId="{01381F1A-8DF7-45A8-9778-BD01BEA3BCA6}" destId="{9EC47279-F1A8-4F0F-9C10-3D499623CEFE}" srcOrd="0" destOrd="0" presId="urn:microsoft.com/office/officeart/2005/8/layout/radial5"/>
    <dgm:cxn modelId="{D64B4152-5131-40E5-9AE0-C6DD8342B9C3}" type="presOf" srcId="{8BA6CD08-206A-4085-94AA-739F867915AA}" destId="{9E4DD65F-5346-4213-8624-6E9D4D90EA57}" srcOrd="1" destOrd="0" presId="urn:microsoft.com/office/officeart/2005/8/layout/radial5"/>
    <dgm:cxn modelId="{FC2E7040-1B06-46BA-B25C-0D265DEA6953}" type="presOf" srcId="{3D4D4D7C-71FC-489D-BD27-41611DA8D14F}" destId="{2611556F-0638-4266-83DB-513DF6061458}" srcOrd="0" destOrd="0" presId="urn:microsoft.com/office/officeart/2005/8/layout/radial5"/>
    <dgm:cxn modelId="{0EA1C3E4-601E-48B1-A0CB-2C26563DD269}" type="presOf" srcId="{BBB8341C-81EE-40B8-9A1B-19BE550C442F}" destId="{361F87FE-8570-4092-8363-617A7E2A90AA}" srcOrd="0" destOrd="0" presId="urn:microsoft.com/office/officeart/2005/8/layout/radial5"/>
    <dgm:cxn modelId="{EF3CAD01-2C14-4891-B579-5E33D3C46249}" srcId="{CAD275B0-D94B-4E27-A3CD-73F6FC73C5D3}" destId="{BBB8341C-81EE-40B8-9A1B-19BE550C442F}" srcOrd="2" destOrd="0" parTransId="{8BA6CD08-206A-4085-94AA-739F867915AA}" sibTransId="{B8D2E1C2-58B2-4B4E-A393-22F72BA06859}"/>
    <dgm:cxn modelId="{5875BC87-CA64-4B2A-A493-72AFFF70F536}" type="presOf" srcId="{01381F1A-8DF7-45A8-9778-BD01BEA3BCA6}" destId="{6AD12E10-CF2C-47A9-87A2-E7635CD57791}" srcOrd="1" destOrd="0" presId="urn:microsoft.com/office/officeart/2005/8/layout/radial5"/>
    <dgm:cxn modelId="{16F445B8-912F-4DEB-A379-FBD648BD301D}" srcId="{CAD275B0-D94B-4E27-A3CD-73F6FC73C5D3}" destId="{F2E59D71-A2FB-4DFB-89E4-D3C1C5F8C4BC}" srcOrd="0" destOrd="0" parTransId="{15543F7F-DF21-42A8-8A0A-9F39F5C21D8D}" sibTransId="{C8F135FC-DC79-4921-8695-9E9346FB472D}"/>
    <dgm:cxn modelId="{CD5433C5-867F-4845-800B-982A4F6DC409}" srcId="{CAD275B0-D94B-4E27-A3CD-73F6FC73C5D3}" destId="{67C9546C-EF96-48C8-BD57-19B6983806A4}" srcOrd="1" destOrd="0" parTransId="{3D4D4D7C-71FC-489D-BD27-41611DA8D14F}" sibTransId="{7EA38DCB-C43B-4807-8F24-C155DF624A44}"/>
    <dgm:cxn modelId="{95FDB692-9C79-4A4E-89F3-01BB06278A6D}" type="presOf" srcId="{15543F7F-DF21-42A8-8A0A-9F39F5C21D8D}" destId="{B6F6D303-B2FB-4A0E-921E-BDB136A565C8}" srcOrd="0" destOrd="0" presId="urn:microsoft.com/office/officeart/2005/8/layout/radial5"/>
    <dgm:cxn modelId="{F56D8AAC-FD96-4FF1-9F63-F2F1F5B470A0}" type="presOf" srcId="{26FA9034-C653-4739-84CA-25E22D679332}" destId="{57BFD936-9B5E-4969-A3DA-B9FA04F7DD7B}" srcOrd="0" destOrd="0" presId="urn:microsoft.com/office/officeart/2005/8/layout/radial5"/>
    <dgm:cxn modelId="{88248762-E41A-450A-9D59-E3BB3F1040D8}" type="presOf" srcId="{3A05F4DF-8A68-4C07-896B-D34284AFF1E9}" destId="{719FB498-18F3-4A6E-907F-E3C36576F6BB}" srcOrd="0" destOrd="0" presId="urn:microsoft.com/office/officeart/2005/8/layout/radial5"/>
    <dgm:cxn modelId="{0E69DC75-B05C-4097-A799-60FDAF3FE15F}" type="presOf" srcId="{B64FBD8D-42FB-4EB6-A8A5-6CB3B47EA85A}" destId="{A926354A-A4AE-460E-9932-6819A0206712}" srcOrd="0" destOrd="0" presId="urn:microsoft.com/office/officeart/2005/8/layout/radial5"/>
    <dgm:cxn modelId="{9CC56396-9956-41A1-ACC5-A3BB7BEA9B1F}" srcId="{B64FBD8D-42FB-4EB6-A8A5-6CB3B47EA85A}" destId="{CAD275B0-D94B-4E27-A3CD-73F6FC73C5D3}" srcOrd="0" destOrd="0" parTransId="{75D3CDB2-794C-4869-84B2-320BC9B15CFA}" sibTransId="{3F9E2DBB-0C3C-498B-AA7D-81A8376141DB}"/>
    <dgm:cxn modelId="{E8A6E2F3-C227-42B6-8C50-C6D03B3016C6}" type="presOf" srcId="{67C9546C-EF96-48C8-BD57-19B6983806A4}" destId="{059258D2-5ACA-4E5B-8E19-83BA5445D7C9}" srcOrd="0" destOrd="0" presId="urn:microsoft.com/office/officeart/2005/8/layout/radial5"/>
    <dgm:cxn modelId="{6F1A7482-C51A-407D-BC75-6FA707B3536A}" type="presOf" srcId="{8BA6CD08-206A-4085-94AA-739F867915AA}" destId="{1409342A-CFF6-49A5-BCFC-7F235A0D8619}" srcOrd="0" destOrd="0" presId="urn:microsoft.com/office/officeart/2005/8/layout/radial5"/>
    <dgm:cxn modelId="{69B90868-094C-4075-A963-BCC9BA2225F1}" type="presOf" srcId="{CAD275B0-D94B-4E27-A3CD-73F6FC73C5D3}" destId="{6F905C12-7E57-4EA8-BB1F-86763AC072DF}" srcOrd="0" destOrd="0" presId="urn:microsoft.com/office/officeart/2005/8/layout/radial5"/>
    <dgm:cxn modelId="{197EC91F-92DA-45F0-968C-5B2CA9604720}" srcId="{CAD275B0-D94B-4E27-A3CD-73F6FC73C5D3}" destId="{3A05F4DF-8A68-4C07-896B-D34284AFF1E9}" srcOrd="3" destOrd="0" parTransId="{01381F1A-8DF7-45A8-9778-BD01BEA3BCA6}" sibTransId="{51469928-2D07-4113-A0F2-D64D08D6831D}"/>
    <dgm:cxn modelId="{CBFBD09E-51AB-404E-9A15-AC3F35594A7F}" type="presParOf" srcId="{A926354A-A4AE-460E-9932-6819A0206712}" destId="{6F905C12-7E57-4EA8-BB1F-86763AC072DF}" srcOrd="0" destOrd="0" presId="urn:microsoft.com/office/officeart/2005/8/layout/radial5"/>
    <dgm:cxn modelId="{40DBE318-7C7B-4A37-8C34-F2FC88FB1DE5}" type="presParOf" srcId="{A926354A-A4AE-460E-9932-6819A0206712}" destId="{B6F6D303-B2FB-4A0E-921E-BDB136A565C8}" srcOrd="1" destOrd="0" presId="urn:microsoft.com/office/officeart/2005/8/layout/radial5"/>
    <dgm:cxn modelId="{0A31070C-F1F3-428C-8B2A-7C461AD9508E}" type="presParOf" srcId="{B6F6D303-B2FB-4A0E-921E-BDB136A565C8}" destId="{04A2C297-08C4-44DC-820D-6BED2F0A62F2}" srcOrd="0" destOrd="0" presId="urn:microsoft.com/office/officeart/2005/8/layout/radial5"/>
    <dgm:cxn modelId="{56FC4820-B2D4-42C2-B1EE-FC9EDA565CBB}" type="presParOf" srcId="{A926354A-A4AE-460E-9932-6819A0206712}" destId="{17634967-8E92-4826-9A79-896C6E54F748}" srcOrd="2" destOrd="0" presId="urn:microsoft.com/office/officeart/2005/8/layout/radial5"/>
    <dgm:cxn modelId="{EC60FD26-3AD7-4C7A-8950-322D8397867D}" type="presParOf" srcId="{A926354A-A4AE-460E-9932-6819A0206712}" destId="{2611556F-0638-4266-83DB-513DF6061458}" srcOrd="3" destOrd="0" presId="urn:microsoft.com/office/officeart/2005/8/layout/radial5"/>
    <dgm:cxn modelId="{B1ADAB3B-2D40-4F12-B7A7-BA72A0B0F5B6}" type="presParOf" srcId="{2611556F-0638-4266-83DB-513DF6061458}" destId="{7AE08E9D-5EB0-4A88-8A26-E1DDC97AEAA6}" srcOrd="0" destOrd="0" presId="urn:microsoft.com/office/officeart/2005/8/layout/radial5"/>
    <dgm:cxn modelId="{3A838041-FEA8-4A22-96A6-4B627DF9CD40}" type="presParOf" srcId="{A926354A-A4AE-460E-9932-6819A0206712}" destId="{059258D2-5ACA-4E5B-8E19-83BA5445D7C9}" srcOrd="4" destOrd="0" presId="urn:microsoft.com/office/officeart/2005/8/layout/radial5"/>
    <dgm:cxn modelId="{C7E982D0-115F-4D80-BDE8-55C30EF159DA}" type="presParOf" srcId="{A926354A-A4AE-460E-9932-6819A0206712}" destId="{1409342A-CFF6-49A5-BCFC-7F235A0D8619}" srcOrd="5" destOrd="0" presId="urn:microsoft.com/office/officeart/2005/8/layout/radial5"/>
    <dgm:cxn modelId="{212D0EC4-0F06-4972-9F60-5E4EAB8521B2}" type="presParOf" srcId="{1409342A-CFF6-49A5-BCFC-7F235A0D8619}" destId="{9E4DD65F-5346-4213-8624-6E9D4D90EA57}" srcOrd="0" destOrd="0" presId="urn:microsoft.com/office/officeart/2005/8/layout/radial5"/>
    <dgm:cxn modelId="{BF43BD20-7F83-4337-8145-5B9B66F3087D}" type="presParOf" srcId="{A926354A-A4AE-460E-9932-6819A0206712}" destId="{361F87FE-8570-4092-8363-617A7E2A90AA}" srcOrd="6" destOrd="0" presId="urn:microsoft.com/office/officeart/2005/8/layout/radial5"/>
    <dgm:cxn modelId="{D58BDDF2-3736-4C62-A3DC-B7930526CE98}" type="presParOf" srcId="{A926354A-A4AE-460E-9932-6819A0206712}" destId="{9EC47279-F1A8-4F0F-9C10-3D499623CEFE}" srcOrd="7" destOrd="0" presId="urn:microsoft.com/office/officeart/2005/8/layout/radial5"/>
    <dgm:cxn modelId="{9E978B20-705E-49A3-8B6A-C86CEBF4A970}" type="presParOf" srcId="{9EC47279-F1A8-4F0F-9C10-3D499623CEFE}" destId="{6AD12E10-CF2C-47A9-87A2-E7635CD57791}" srcOrd="0" destOrd="0" presId="urn:microsoft.com/office/officeart/2005/8/layout/radial5"/>
    <dgm:cxn modelId="{94A5CBEC-7CD8-46E9-B7BC-4EBC4BC7B1D9}" type="presParOf" srcId="{A926354A-A4AE-460E-9932-6819A0206712}" destId="{719FB498-18F3-4A6E-907F-E3C36576F6BB}" srcOrd="8" destOrd="0" presId="urn:microsoft.com/office/officeart/2005/8/layout/radial5"/>
    <dgm:cxn modelId="{741EBB44-44C6-4860-A344-67326F2725D5}" type="presParOf" srcId="{A926354A-A4AE-460E-9932-6819A0206712}" destId="{BBF9813A-267A-49BC-90F9-147DA9BA09D1}" srcOrd="9" destOrd="0" presId="urn:microsoft.com/office/officeart/2005/8/layout/radial5"/>
    <dgm:cxn modelId="{5A9B9BA6-8D03-4E8A-8209-9A585109C0C6}" type="presParOf" srcId="{BBF9813A-267A-49BC-90F9-147DA9BA09D1}" destId="{33DCABC8-85F0-44D8-9FDF-756A151D49E7}" srcOrd="0" destOrd="0" presId="urn:microsoft.com/office/officeart/2005/8/layout/radial5"/>
    <dgm:cxn modelId="{4859ECFC-F36C-435D-BB7E-4E9C7FF99AD3}" type="presParOf" srcId="{A926354A-A4AE-460E-9932-6819A0206712}" destId="{57BFD936-9B5E-4969-A3DA-B9FA04F7DD7B}"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0306D-CAD3-4169-B654-96DB087BED69}">
      <dsp:nvSpPr>
        <dsp:cNvPr id="0" name=""/>
        <dsp:cNvSpPr/>
      </dsp:nvSpPr>
      <dsp:spPr>
        <a:xfrm rot="5400000">
          <a:off x="558455" y="1087129"/>
          <a:ext cx="1978222" cy="3291718"/>
        </a:xfrm>
        <a:prstGeom prst="corner">
          <a:avLst>
            <a:gd name="adj1" fmla="val 16120"/>
            <a:gd name="adj2" fmla="val 16110"/>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70355-06B2-4778-9E28-2F0A6C81B152}">
      <dsp:nvSpPr>
        <dsp:cNvPr id="0" name=""/>
        <dsp:cNvSpPr/>
      </dsp:nvSpPr>
      <dsp:spPr>
        <a:xfrm>
          <a:off x="394574" y="2132661"/>
          <a:ext cx="2971781" cy="260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b="0" kern="1200" dirty="0" smtClean="0"/>
            <a:t>Fundamentación legal</a:t>
          </a:r>
        </a:p>
        <a:p>
          <a:pPr lvl="0" algn="l" defTabSz="889000">
            <a:lnSpc>
              <a:spcPct val="90000"/>
            </a:lnSpc>
            <a:spcBef>
              <a:spcPct val="0"/>
            </a:spcBef>
            <a:spcAft>
              <a:spcPct val="35000"/>
            </a:spcAft>
          </a:pPr>
          <a:r>
            <a:rPr lang="es-ES" sz="2000" b="0" kern="1200" dirty="0" smtClean="0"/>
            <a:t>Fundamentación epistemológica</a:t>
          </a:r>
        </a:p>
        <a:p>
          <a:pPr lvl="0" algn="l" defTabSz="889000">
            <a:lnSpc>
              <a:spcPct val="90000"/>
            </a:lnSpc>
            <a:spcBef>
              <a:spcPct val="0"/>
            </a:spcBef>
            <a:spcAft>
              <a:spcPct val="35000"/>
            </a:spcAft>
          </a:pPr>
          <a:r>
            <a:rPr lang="es-ES" sz="2000" b="0" kern="1200" dirty="0" smtClean="0"/>
            <a:t>Fundamentación conceptual</a:t>
          </a:r>
        </a:p>
      </dsp:txBody>
      <dsp:txXfrm>
        <a:off x="394574" y="2132661"/>
        <a:ext cx="2971781" cy="2604940"/>
      </dsp:txXfrm>
    </dsp:sp>
    <dsp:sp modelId="{CB586731-61FA-4392-A237-432B7637854C}">
      <dsp:nvSpPr>
        <dsp:cNvPr id="0" name=""/>
        <dsp:cNvSpPr/>
      </dsp:nvSpPr>
      <dsp:spPr>
        <a:xfrm>
          <a:off x="2932258" y="1089092"/>
          <a:ext cx="560713" cy="560713"/>
        </a:xfrm>
        <a:prstGeom prst="triangle">
          <a:avLst>
            <a:gd name="adj" fmla="val 100000"/>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BAE9D-B836-41D6-A831-92A5DF5BC79A}">
      <dsp:nvSpPr>
        <dsp:cNvPr id="0" name=""/>
        <dsp:cNvSpPr/>
      </dsp:nvSpPr>
      <dsp:spPr>
        <a:xfrm rot="5400000">
          <a:off x="4292515" y="145587"/>
          <a:ext cx="1978222" cy="329171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85893-0ABD-4E21-82B8-740E6BEFB5E7}">
      <dsp:nvSpPr>
        <dsp:cNvPr id="0" name=""/>
        <dsp:cNvSpPr/>
      </dsp:nvSpPr>
      <dsp:spPr>
        <a:xfrm>
          <a:off x="4119823" y="1122885"/>
          <a:ext cx="2977695" cy="260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s-ES" sz="2000" b="0" kern="1200" dirty="0" smtClean="0"/>
            <a:t>Fundamentación teórica Amenazas asimétricas</a:t>
          </a:r>
        </a:p>
        <a:p>
          <a:pPr lvl="0" algn="l" defTabSz="889000">
            <a:lnSpc>
              <a:spcPct val="90000"/>
            </a:lnSpc>
            <a:spcBef>
              <a:spcPct val="0"/>
            </a:spcBef>
            <a:spcAft>
              <a:spcPct val="35000"/>
            </a:spcAft>
          </a:pPr>
          <a:r>
            <a:rPr lang="es-ES" sz="2000" b="0" kern="1200" dirty="0" smtClean="0"/>
            <a:t>Narcotráfico</a:t>
          </a:r>
        </a:p>
        <a:p>
          <a:pPr lvl="0" algn="l" defTabSz="889000">
            <a:lnSpc>
              <a:spcPct val="90000"/>
            </a:lnSpc>
            <a:spcBef>
              <a:spcPct val="0"/>
            </a:spcBef>
            <a:spcAft>
              <a:spcPct val="35000"/>
            </a:spcAft>
          </a:pPr>
          <a:r>
            <a:rPr lang="es-ES" sz="2000" b="0" kern="1200" dirty="0" smtClean="0"/>
            <a:t>Tráfico de armas, municiones y explosivos</a:t>
          </a:r>
        </a:p>
        <a:p>
          <a:pPr lvl="0" algn="l" defTabSz="889000">
            <a:lnSpc>
              <a:spcPct val="90000"/>
            </a:lnSpc>
            <a:spcBef>
              <a:spcPct val="0"/>
            </a:spcBef>
            <a:spcAft>
              <a:spcPct val="35000"/>
            </a:spcAft>
          </a:pPr>
          <a:r>
            <a:rPr lang="es-ES" sz="2000" b="0" kern="1200" dirty="0" smtClean="0"/>
            <a:t>Grupos antagónicos radicales</a:t>
          </a:r>
          <a:endParaRPr lang="es-ES" sz="2000" b="0" kern="1200" dirty="0"/>
        </a:p>
      </dsp:txBody>
      <dsp:txXfrm>
        <a:off x="4119823" y="1122885"/>
        <a:ext cx="2977695" cy="2604940"/>
      </dsp:txXfrm>
    </dsp:sp>
    <dsp:sp modelId="{DFE94D38-7F92-4856-92E4-83DC8B27BA8E}">
      <dsp:nvSpPr>
        <dsp:cNvPr id="0" name=""/>
        <dsp:cNvSpPr/>
      </dsp:nvSpPr>
      <dsp:spPr>
        <a:xfrm>
          <a:off x="6485895" y="131831"/>
          <a:ext cx="560713" cy="56071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82A6B-A3ED-4AB0-A716-BF81FDFA2D99}">
      <dsp:nvSpPr>
        <dsp:cNvPr id="0" name=""/>
        <dsp:cNvSpPr/>
      </dsp:nvSpPr>
      <dsp:spPr>
        <a:xfrm rot="5400000">
          <a:off x="7986812" y="-656747"/>
          <a:ext cx="1978222" cy="3291718"/>
        </a:xfrm>
        <a:prstGeom prst="corner">
          <a:avLst>
            <a:gd name="adj1" fmla="val 16120"/>
            <a:gd name="adj2" fmla="val 16110"/>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1AD7C1-2002-49B6-9806-3F3C251EC371}">
      <dsp:nvSpPr>
        <dsp:cNvPr id="0" name=""/>
        <dsp:cNvSpPr/>
      </dsp:nvSpPr>
      <dsp:spPr>
        <a:xfrm>
          <a:off x="7755055" y="488977"/>
          <a:ext cx="2971781" cy="260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Situación actual de las amenazas al Estado y sus recursos</a:t>
          </a:r>
        </a:p>
        <a:p>
          <a:pPr lvl="0" algn="l" defTabSz="889000">
            <a:lnSpc>
              <a:spcPct val="90000"/>
            </a:lnSpc>
            <a:spcBef>
              <a:spcPct val="0"/>
            </a:spcBef>
            <a:spcAft>
              <a:spcPct val="35000"/>
            </a:spcAft>
          </a:pPr>
          <a:r>
            <a:rPr lang="es-ES" sz="2000" kern="1200" dirty="0" smtClean="0"/>
            <a:t>Diagnóstico</a:t>
          </a:r>
        </a:p>
        <a:p>
          <a:pPr lvl="0" algn="l" defTabSz="889000">
            <a:lnSpc>
              <a:spcPct val="90000"/>
            </a:lnSpc>
            <a:spcBef>
              <a:spcPct val="0"/>
            </a:spcBef>
            <a:spcAft>
              <a:spcPct val="35000"/>
            </a:spcAft>
          </a:pPr>
          <a:r>
            <a:rPr lang="es-ES" sz="2000" kern="1200" dirty="0" smtClean="0"/>
            <a:t>Empleo de Fuerzas Armadas frente a las amenazas asimétricas</a:t>
          </a:r>
          <a:endParaRPr lang="es-ES" sz="2000" kern="1200" dirty="0"/>
        </a:p>
        <a:p>
          <a:pPr lvl="0" algn="l" defTabSz="889000">
            <a:lnSpc>
              <a:spcPct val="90000"/>
            </a:lnSpc>
            <a:spcBef>
              <a:spcPct val="0"/>
            </a:spcBef>
            <a:spcAft>
              <a:spcPct val="35000"/>
            </a:spcAft>
          </a:pPr>
          <a:endParaRPr lang="es-ES" sz="2000" kern="1200" dirty="0"/>
        </a:p>
      </dsp:txBody>
      <dsp:txXfrm>
        <a:off x="7755055" y="488977"/>
        <a:ext cx="2971781" cy="260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49CE9-F718-4E84-8E2C-FABEA37E341A}">
      <dsp:nvSpPr>
        <dsp:cNvPr id="0" name=""/>
        <dsp:cNvSpPr/>
      </dsp:nvSpPr>
      <dsp:spPr>
        <a:xfrm>
          <a:off x="1016333" y="2952750"/>
          <a:ext cx="662813" cy="1894475"/>
        </a:xfrm>
        <a:custGeom>
          <a:avLst/>
          <a:gdLst/>
          <a:ahLst/>
          <a:cxnLst/>
          <a:rect l="0" t="0" r="0" b="0"/>
          <a:pathLst>
            <a:path>
              <a:moveTo>
                <a:pt x="0" y="0"/>
              </a:moveTo>
              <a:lnTo>
                <a:pt x="331406" y="0"/>
              </a:lnTo>
              <a:lnTo>
                <a:pt x="331406" y="1894475"/>
              </a:lnTo>
              <a:lnTo>
                <a:pt x="662813" y="1894475"/>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s-ES" sz="2200" kern="1200">
            <a:latin typeface="Times New Roman" panose="02020603050405020304" pitchFamily="18" charset="0"/>
            <a:cs typeface="Times New Roman" panose="02020603050405020304" pitchFamily="18" charset="0"/>
          </a:endParaRPr>
        </a:p>
      </dsp:txBody>
      <dsp:txXfrm>
        <a:off x="1297563" y="3849810"/>
        <a:ext cx="100353" cy="100353"/>
      </dsp:txXfrm>
    </dsp:sp>
    <dsp:sp modelId="{5342114F-7AE3-424C-AEAD-B184842BEB9F}">
      <dsp:nvSpPr>
        <dsp:cNvPr id="0" name=""/>
        <dsp:cNvSpPr/>
      </dsp:nvSpPr>
      <dsp:spPr>
        <a:xfrm>
          <a:off x="1016333" y="2952750"/>
          <a:ext cx="662813" cy="631491"/>
        </a:xfrm>
        <a:custGeom>
          <a:avLst/>
          <a:gdLst/>
          <a:ahLst/>
          <a:cxnLst/>
          <a:rect l="0" t="0" r="0" b="0"/>
          <a:pathLst>
            <a:path>
              <a:moveTo>
                <a:pt x="0" y="0"/>
              </a:moveTo>
              <a:lnTo>
                <a:pt x="331406" y="0"/>
              </a:lnTo>
              <a:lnTo>
                <a:pt x="331406" y="631491"/>
              </a:lnTo>
              <a:lnTo>
                <a:pt x="662813" y="631491"/>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s-ES" sz="2200" kern="1200">
            <a:latin typeface="Times New Roman" panose="02020603050405020304" pitchFamily="18" charset="0"/>
            <a:cs typeface="Times New Roman" panose="02020603050405020304" pitchFamily="18" charset="0"/>
          </a:endParaRPr>
        </a:p>
      </dsp:txBody>
      <dsp:txXfrm>
        <a:off x="1324852" y="3245608"/>
        <a:ext cx="45774" cy="45774"/>
      </dsp:txXfrm>
    </dsp:sp>
    <dsp:sp modelId="{C3052E12-4191-4A00-9749-FC5170E1DE91}">
      <dsp:nvSpPr>
        <dsp:cNvPr id="0" name=""/>
        <dsp:cNvSpPr/>
      </dsp:nvSpPr>
      <dsp:spPr>
        <a:xfrm>
          <a:off x="1016333" y="2321258"/>
          <a:ext cx="662813" cy="631491"/>
        </a:xfrm>
        <a:custGeom>
          <a:avLst/>
          <a:gdLst/>
          <a:ahLst/>
          <a:cxnLst/>
          <a:rect l="0" t="0" r="0" b="0"/>
          <a:pathLst>
            <a:path>
              <a:moveTo>
                <a:pt x="0" y="631491"/>
              </a:moveTo>
              <a:lnTo>
                <a:pt x="331406" y="631491"/>
              </a:lnTo>
              <a:lnTo>
                <a:pt x="331406" y="0"/>
              </a:lnTo>
              <a:lnTo>
                <a:pt x="662813" y="0"/>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s-ES" sz="2200" kern="1200">
            <a:latin typeface="Times New Roman" panose="02020603050405020304" pitchFamily="18" charset="0"/>
            <a:cs typeface="Times New Roman" panose="02020603050405020304" pitchFamily="18" charset="0"/>
          </a:endParaRPr>
        </a:p>
      </dsp:txBody>
      <dsp:txXfrm>
        <a:off x="1324852" y="2614117"/>
        <a:ext cx="45774" cy="45774"/>
      </dsp:txXfrm>
    </dsp:sp>
    <dsp:sp modelId="{8AD70F51-5794-41A5-8EBB-A582E3C4EE0C}">
      <dsp:nvSpPr>
        <dsp:cNvPr id="0" name=""/>
        <dsp:cNvSpPr/>
      </dsp:nvSpPr>
      <dsp:spPr>
        <a:xfrm>
          <a:off x="1016333" y="1058274"/>
          <a:ext cx="662813" cy="1894475"/>
        </a:xfrm>
        <a:custGeom>
          <a:avLst/>
          <a:gdLst/>
          <a:ahLst/>
          <a:cxnLst/>
          <a:rect l="0" t="0" r="0" b="0"/>
          <a:pathLst>
            <a:path>
              <a:moveTo>
                <a:pt x="0" y="1894475"/>
              </a:moveTo>
              <a:lnTo>
                <a:pt x="331406" y="1894475"/>
              </a:lnTo>
              <a:lnTo>
                <a:pt x="331406" y="0"/>
              </a:lnTo>
              <a:lnTo>
                <a:pt x="662813" y="0"/>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s-ES" sz="2200" kern="1200">
            <a:latin typeface="Times New Roman" panose="02020603050405020304" pitchFamily="18" charset="0"/>
            <a:cs typeface="Times New Roman" panose="02020603050405020304" pitchFamily="18" charset="0"/>
          </a:endParaRPr>
        </a:p>
      </dsp:txBody>
      <dsp:txXfrm>
        <a:off x="1297563" y="1955335"/>
        <a:ext cx="100353" cy="100353"/>
      </dsp:txXfrm>
    </dsp:sp>
    <dsp:sp modelId="{4196E4D0-9920-42D1-B981-CA2CBDE7A8C2}">
      <dsp:nvSpPr>
        <dsp:cNvPr id="0" name=""/>
        <dsp:cNvSpPr/>
      </dsp:nvSpPr>
      <dsp:spPr>
        <a:xfrm rot="16200000">
          <a:off x="-1326381" y="2447556"/>
          <a:ext cx="3675042" cy="1010386"/>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latin typeface="Times New Roman" panose="02020603050405020304" pitchFamily="18" charset="0"/>
              <a:cs typeface="Times New Roman" panose="02020603050405020304" pitchFamily="18" charset="0"/>
            </a:rPr>
            <a:t>OBJETIVOS ESPECÍFICOS</a:t>
          </a:r>
          <a:endParaRPr lang="es-ES" sz="2200" kern="1200" dirty="0">
            <a:latin typeface="Times New Roman" panose="02020603050405020304" pitchFamily="18" charset="0"/>
            <a:cs typeface="Times New Roman" panose="02020603050405020304" pitchFamily="18" charset="0"/>
          </a:endParaRPr>
        </a:p>
      </dsp:txBody>
      <dsp:txXfrm>
        <a:off x="-1326381" y="2447556"/>
        <a:ext cx="3675042" cy="1010386"/>
      </dsp:txXfrm>
    </dsp:sp>
    <dsp:sp modelId="{5F82EA65-1C04-4276-926F-AF78A45D9319}">
      <dsp:nvSpPr>
        <dsp:cNvPr id="0" name=""/>
        <dsp:cNvSpPr/>
      </dsp:nvSpPr>
      <dsp:spPr>
        <a:xfrm>
          <a:off x="1679146" y="553081"/>
          <a:ext cx="9009097" cy="1010386"/>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threePt" dir="t">
            <a:rot lat="0" lon="0" rev="7500000"/>
          </a:lightRig>
        </a:scene3d>
      </dsp:spPr>
      <dsp:style>
        <a:lnRef idx="1">
          <a:schemeClr val="accent4"/>
        </a:lnRef>
        <a:fillRef idx="2">
          <a:schemeClr val="accent4"/>
        </a:fillRef>
        <a:effectRef idx="1">
          <a:schemeClr val="accent4"/>
        </a:effectRef>
        <a:fontRef idx="minor">
          <a:schemeClr val="dk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ea typeface="Calibri" panose="020F0502020204030204" pitchFamily="34" charset="0"/>
              <a:cs typeface="Times New Roman" panose="02020603050405020304" pitchFamily="18" charset="0"/>
            </a:rPr>
            <a:t>Determinar la situación actual de las amenazas asimétricas más importantes a nivel Regional y Nacional.</a:t>
          </a:r>
          <a:endParaRPr lang="es-ES" sz="2200" kern="1200" dirty="0">
            <a:latin typeface="Times New Roman" panose="02020603050405020304" pitchFamily="18" charset="0"/>
            <a:cs typeface="Times New Roman" panose="02020603050405020304" pitchFamily="18" charset="0"/>
          </a:endParaRPr>
        </a:p>
      </dsp:txBody>
      <dsp:txXfrm>
        <a:off x="1679146" y="553081"/>
        <a:ext cx="9009097" cy="1010386"/>
      </dsp:txXfrm>
    </dsp:sp>
    <dsp:sp modelId="{BF6749D6-8CC1-4A5A-A4AC-963451ABC7B0}">
      <dsp:nvSpPr>
        <dsp:cNvPr id="0" name=""/>
        <dsp:cNvSpPr/>
      </dsp:nvSpPr>
      <dsp:spPr>
        <a:xfrm>
          <a:off x="1679146" y="1816064"/>
          <a:ext cx="8997398" cy="1010386"/>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threePt" dir="t">
            <a:rot lat="0" lon="0" rev="7500000"/>
          </a:lightRig>
        </a:scene3d>
      </dsp:spPr>
      <dsp:style>
        <a:lnRef idx="1">
          <a:schemeClr val="accent1"/>
        </a:lnRef>
        <a:fillRef idx="2">
          <a:schemeClr val="accent1"/>
        </a:fillRef>
        <a:effectRef idx="1">
          <a:schemeClr val="accent1"/>
        </a:effectRef>
        <a:fontRef idx="minor">
          <a:schemeClr val="dk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ea typeface="Calibri" panose="020F0502020204030204" pitchFamily="34" charset="0"/>
              <a:cs typeface="Times New Roman" panose="02020603050405020304" pitchFamily="18" charset="0"/>
            </a:rPr>
            <a:t>Analizar los resultados obtenidos en las operaciones militares en respuesta a las amenazas asimétricas en el Ecuador en los últimos tres años.</a:t>
          </a:r>
          <a:endParaRPr lang="es-ES" sz="2200" kern="1200" dirty="0">
            <a:latin typeface="Times New Roman" panose="02020603050405020304" pitchFamily="18" charset="0"/>
            <a:cs typeface="Times New Roman" panose="02020603050405020304" pitchFamily="18" charset="0"/>
          </a:endParaRPr>
        </a:p>
      </dsp:txBody>
      <dsp:txXfrm>
        <a:off x="1679146" y="1816064"/>
        <a:ext cx="8997398" cy="1010386"/>
      </dsp:txXfrm>
    </dsp:sp>
    <dsp:sp modelId="{BE5B4EF1-0887-42AA-939B-B67A685D45B4}">
      <dsp:nvSpPr>
        <dsp:cNvPr id="0" name=""/>
        <dsp:cNvSpPr/>
      </dsp:nvSpPr>
      <dsp:spPr>
        <a:xfrm>
          <a:off x="1679146" y="3079048"/>
          <a:ext cx="9009163" cy="1010386"/>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threePt" dir="t">
            <a:rot lat="0" lon="0" rev="7500000"/>
          </a:lightRig>
        </a:scene3d>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Cómo se encuentra estructurado el marco jurídico que respalda el accionar de FF. AA para enfrentar las amenazas asimétricas en la actualidad</a:t>
          </a:r>
          <a:r>
            <a:rPr lang="es-EC" sz="2200" kern="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sz="2200" kern="1200" dirty="0">
            <a:latin typeface="Times New Roman" panose="02020603050405020304" pitchFamily="18" charset="0"/>
            <a:cs typeface="Times New Roman" panose="02020603050405020304" pitchFamily="18" charset="0"/>
          </a:endParaRPr>
        </a:p>
      </dsp:txBody>
      <dsp:txXfrm>
        <a:off x="1679146" y="3079048"/>
        <a:ext cx="9009163" cy="1010386"/>
      </dsp:txXfrm>
    </dsp:sp>
    <dsp:sp modelId="{08E51DA7-BF62-46E3-A932-AB115F84E56A}">
      <dsp:nvSpPr>
        <dsp:cNvPr id="0" name=""/>
        <dsp:cNvSpPr/>
      </dsp:nvSpPr>
      <dsp:spPr>
        <a:xfrm>
          <a:off x="1679146" y="4342031"/>
          <a:ext cx="9059106" cy="1010386"/>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threePt" dir="t">
            <a:rot lat="0" lon="0" rev="7500000"/>
          </a:lightRig>
        </a:scene3d>
      </dsp:spPr>
      <dsp:style>
        <a:lnRef idx="1">
          <a:schemeClr val="accent3"/>
        </a:lnRef>
        <a:fillRef idx="2">
          <a:schemeClr val="accent3"/>
        </a:fillRef>
        <a:effectRef idx="1">
          <a:schemeClr val="accent3"/>
        </a:effectRef>
        <a:fontRef idx="minor">
          <a:schemeClr val="dk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Definir el nuevo rol de FF. AA frente a las amenazas asimétricas que pondrían en riesgo la seguridad nacional en el Ecuador</a:t>
          </a:r>
          <a:r>
            <a:rPr lang="es-EC" sz="2200" kern="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sz="2200" kern="1200" dirty="0">
            <a:latin typeface="Times New Roman" panose="02020603050405020304" pitchFamily="18" charset="0"/>
            <a:cs typeface="Times New Roman" panose="02020603050405020304" pitchFamily="18" charset="0"/>
          </a:endParaRPr>
        </a:p>
      </dsp:txBody>
      <dsp:txXfrm>
        <a:off x="1679146" y="4342031"/>
        <a:ext cx="9059106" cy="10103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887B4-E9DE-499F-940F-7BAB9F8F8245}">
      <dsp:nvSpPr>
        <dsp:cNvPr id="0" name=""/>
        <dsp:cNvSpPr/>
      </dsp:nvSpPr>
      <dsp:spPr>
        <a:xfrm>
          <a:off x="1411678" y="0"/>
          <a:ext cx="4524710" cy="4524710"/>
        </a:xfrm>
        <a:prstGeom prst="triangl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CC04B-A25E-4471-ABF7-B6570FCCCBA6}">
      <dsp:nvSpPr>
        <dsp:cNvPr id="0" name=""/>
        <dsp:cNvSpPr/>
      </dsp:nvSpPr>
      <dsp:spPr>
        <a:xfrm>
          <a:off x="2401955" y="1383638"/>
          <a:ext cx="4037400" cy="130496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s-ES" sz="4500" kern="1200" dirty="0" smtClean="0"/>
            <a:t>LINEAMIENTOS</a:t>
          </a:r>
          <a:endParaRPr lang="es-ES" sz="4500" kern="1200" dirty="0"/>
        </a:p>
      </dsp:txBody>
      <dsp:txXfrm>
        <a:off x="2465658" y="1447341"/>
        <a:ext cx="3909994" cy="1177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05C12-7E57-4EA8-BB1F-86763AC072DF}">
      <dsp:nvSpPr>
        <dsp:cNvPr id="0" name=""/>
        <dsp:cNvSpPr/>
      </dsp:nvSpPr>
      <dsp:spPr>
        <a:xfrm>
          <a:off x="4032956" y="1904785"/>
          <a:ext cx="1612226" cy="13754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_tradnl" sz="1200" b="1" kern="1200" dirty="0" smtClean="0">
              <a:solidFill>
                <a:schemeClr val="tx1"/>
              </a:solidFill>
              <a:effectLst/>
            </a:rPr>
            <a:t>CAPACIDAD OPERACIONAL Y EMPLEO DE </a:t>
          </a:r>
          <a:r>
            <a:rPr lang="es-ES_tradnl" sz="1200" b="1" kern="1200" dirty="0" err="1" smtClean="0">
              <a:solidFill>
                <a:schemeClr val="tx1"/>
              </a:solidFill>
              <a:effectLst/>
            </a:rPr>
            <a:t>FF.AA</a:t>
          </a:r>
          <a:endParaRPr lang="es-ES" sz="1200" kern="1200" dirty="0">
            <a:solidFill>
              <a:schemeClr val="tx1"/>
            </a:solidFill>
          </a:endParaRPr>
        </a:p>
      </dsp:txBody>
      <dsp:txXfrm>
        <a:off x="4269061" y="2106213"/>
        <a:ext cx="1140016" cy="972582"/>
      </dsp:txXfrm>
    </dsp:sp>
    <dsp:sp modelId="{B6F6D303-B2FB-4A0E-921E-BDB136A565C8}">
      <dsp:nvSpPr>
        <dsp:cNvPr id="0" name=""/>
        <dsp:cNvSpPr/>
      </dsp:nvSpPr>
      <dsp:spPr>
        <a:xfrm rot="16178121">
          <a:off x="4673297" y="1370920"/>
          <a:ext cx="319075" cy="48379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4721463" y="1515539"/>
        <a:ext cx="223353" cy="290275"/>
      </dsp:txXfrm>
    </dsp:sp>
    <dsp:sp modelId="{17634967-8E92-4826-9A79-896C6E54F748}">
      <dsp:nvSpPr>
        <dsp:cNvPr id="0" name=""/>
        <dsp:cNvSpPr/>
      </dsp:nvSpPr>
      <dsp:spPr>
        <a:xfrm>
          <a:off x="3632950" y="-106989"/>
          <a:ext cx="2386850" cy="1409773"/>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effectLst/>
            </a:rPr>
            <a:t>Elaborar el Diseño de Fuerza para el desarrollo institucional y el empleo operacional.</a:t>
          </a:r>
          <a:endParaRPr lang="es-ES" sz="1200" kern="1200" dirty="0">
            <a:solidFill>
              <a:schemeClr val="tx1"/>
            </a:solidFill>
          </a:endParaRPr>
        </a:p>
      </dsp:txBody>
      <dsp:txXfrm>
        <a:off x="3982496" y="99467"/>
        <a:ext cx="1687758" cy="996861"/>
      </dsp:txXfrm>
    </dsp:sp>
    <dsp:sp modelId="{2611556F-0638-4266-83DB-513DF6061458}">
      <dsp:nvSpPr>
        <dsp:cNvPr id="0" name=""/>
        <dsp:cNvSpPr/>
      </dsp:nvSpPr>
      <dsp:spPr>
        <a:xfrm rot="20188746">
          <a:off x="5720995" y="1861580"/>
          <a:ext cx="483279" cy="483793"/>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5727018" y="1987269"/>
        <a:ext cx="338295" cy="290275"/>
      </dsp:txXfrm>
    </dsp:sp>
    <dsp:sp modelId="{059258D2-5ACA-4E5B-8E19-83BA5445D7C9}">
      <dsp:nvSpPr>
        <dsp:cNvPr id="0" name=""/>
        <dsp:cNvSpPr/>
      </dsp:nvSpPr>
      <dsp:spPr>
        <a:xfrm>
          <a:off x="6246055" y="713955"/>
          <a:ext cx="2148340" cy="1597271"/>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effectLst/>
            </a:rPr>
            <a:t>Desarrollar la doctrina para combatir las amenazas y apoyar a las acciones del Estado.</a:t>
          </a:r>
          <a:endParaRPr lang="es-ES" sz="1200" kern="1200" dirty="0">
            <a:solidFill>
              <a:schemeClr val="tx1"/>
            </a:solidFill>
          </a:endParaRPr>
        </a:p>
      </dsp:txBody>
      <dsp:txXfrm>
        <a:off x="6560672" y="947870"/>
        <a:ext cx="1519106" cy="1129441"/>
      </dsp:txXfrm>
    </dsp:sp>
    <dsp:sp modelId="{1409342A-CFF6-49A5-BCFC-7F235A0D8619}">
      <dsp:nvSpPr>
        <dsp:cNvPr id="0" name=""/>
        <dsp:cNvSpPr/>
      </dsp:nvSpPr>
      <dsp:spPr>
        <a:xfrm rot="1181628">
          <a:off x="5730690" y="2743139"/>
          <a:ext cx="410100" cy="483793"/>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5734288" y="2819168"/>
        <a:ext cx="287070" cy="290275"/>
      </dsp:txXfrm>
    </dsp:sp>
    <dsp:sp modelId="{361F87FE-8570-4092-8363-617A7E2A90AA}">
      <dsp:nvSpPr>
        <dsp:cNvPr id="0" name=""/>
        <dsp:cNvSpPr/>
      </dsp:nvSpPr>
      <dsp:spPr>
        <a:xfrm>
          <a:off x="6114782" y="2703507"/>
          <a:ext cx="2808319" cy="1696406"/>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effectLst/>
            </a:rPr>
            <a:t>Entrenar al personal para enfrentar a las amenazas asimétricas más comunes como el narcotráfico, tráfico de armas explosivos y municiones y grupos antagónicos radicales.</a:t>
          </a:r>
          <a:endParaRPr lang="es-ES" sz="1200" kern="1200" dirty="0">
            <a:solidFill>
              <a:schemeClr val="tx1"/>
            </a:solidFill>
          </a:endParaRPr>
        </a:p>
      </dsp:txBody>
      <dsp:txXfrm>
        <a:off x="6526051" y="2951940"/>
        <a:ext cx="1985781" cy="1199540"/>
      </dsp:txXfrm>
    </dsp:sp>
    <dsp:sp modelId="{9EC47279-F1A8-4F0F-9C10-3D499623CEFE}">
      <dsp:nvSpPr>
        <dsp:cNvPr id="0" name=""/>
        <dsp:cNvSpPr/>
      </dsp:nvSpPr>
      <dsp:spPr>
        <a:xfrm rot="5400000">
          <a:off x="4741458" y="3216973"/>
          <a:ext cx="195222" cy="483793"/>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4770742" y="3284449"/>
        <a:ext cx="136655" cy="290275"/>
      </dsp:txXfrm>
    </dsp:sp>
    <dsp:sp modelId="{719FB498-18F3-4A6E-907F-E3C36576F6BB}">
      <dsp:nvSpPr>
        <dsp:cNvPr id="0" name=""/>
        <dsp:cNvSpPr/>
      </dsp:nvSpPr>
      <dsp:spPr>
        <a:xfrm>
          <a:off x="3385520" y="3648567"/>
          <a:ext cx="2907098" cy="1877088"/>
        </a:xfrm>
        <a:prstGeom prst="ellips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effectLst/>
              <a:latin typeface="+mn-lt"/>
              <a:ea typeface="Calibri" panose="020F0502020204030204" pitchFamily="34" charset="0"/>
              <a:cs typeface="Calibri" panose="020F0502020204030204" pitchFamily="34" charset="0"/>
            </a:rPr>
            <a:t>Fortalecer el Sistema de Inteligencia, para disponer de una inteligencia oportuna y precisa que permita planificar y conducir el accionar de las unidades en las zonas de frontera y las amenazas asimétricas.</a:t>
          </a:r>
          <a:endParaRPr lang="es-ES" sz="1200" kern="1200" dirty="0">
            <a:solidFill>
              <a:schemeClr val="tx1"/>
            </a:solidFill>
          </a:endParaRPr>
        </a:p>
      </dsp:txBody>
      <dsp:txXfrm>
        <a:off x="3811255" y="3923460"/>
        <a:ext cx="2055628" cy="1327302"/>
      </dsp:txXfrm>
    </dsp:sp>
    <dsp:sp modelId="{A355A2AE-F817-46B5-AA17-ABB857EE0ACA}">
      <dsp:nvSpPr>
        <dsp:cNvPr id="0" name=""/>
        <dsp:cNvSpPr/>
      </dsp:nvSpPr>
      <dsp:spPr>
        <a:xfrm rot="9693612">
          <a:off x="3412809" y="2743853"/>
          <a:ext cx="493711" cy="483793"/>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3554221" y="2817658"/>
        <a:ext cx="348573" cy="290275"/>
      </dsp:txXfrm>
    </dsp:sp>
    <dsp:sp modelId="{E50001D2-0C71-4C6F-8036-8EA6C94009B4}">
      <dsp:nvSpPr>
        <dsp:cNvPr id="0" name=""/>
        <dsp:cNvSpPr/>
      </dsp:nvSpPr>
      <dsp:spPr>
        <a:xfrm>
          <a:off x="571502" y="2823952"/>
          <a:ext cx="2879280" cy="1422920"/>
        </a:xfrm>
        <a:prstGeom prst="ellips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effectLst/>
              <a:latin typeface="+mn-lt"/>
              <a:ea typeface="Calibri" panose="020F0502020204030204" pitchFamily="34" charset="0"/>
              <a:cs typeface="Calibri" panose="020F0502020204030204" pitchFamily="34" charset="0"/>
            </a:rPr>
            <a:t>Fortalecer el cumplimiento de ejercicios, maniobras, operaciones multinacionales que las </a:t>
          </a:r>
          <a:r>
            <a:rPr lang="es-ES" sz="1200" kern="1200" dirty="0" err="1" smtClean="0">
              <a:solidFill>
                <a:schemeClr val="tx1"/>
              </a:solidFill>
              <a:effectLst/>
              <a:latin typeface="+mn-lt"/>
              <a:ea typeface="Calibri" panose="020F0502020204030204" pitchFamily="34" charset="0"/>
              <a:cs typeface="Calibri" panose="020F0502020204030204" pitchFamily="34" charset="0"/>
            </a:rPr>
            <a:t>FF.AA</a:t>
          </a:r>
          <a:r>
            <a:rPr lang="es-ES" sz="1200" kern="1200" dirty="0" smtClean="0">
              <a:solidFill>
                <a:schemeClr val="tx1"/>
              </a:solidFill>
              <a:effectLst/>
              <a:latin typeface="+mn-lt"/>
              <a:ea typeface="Calibri" panose="020F0502020204030204" pitchFamily="34" charset="0"/>
              <a:cs typeface="Calibri" panose="020F0502020204030204" pitchFamily="34" charset="0"/>
            </a:rPr>
            <a:t> participan u organizan en el contexto nacional e internacional</a:t>
          </a:r>
          <a:endParaRPr lang="es-ES" sz="1200" kern="1200" dirty="0">
            <a:solidFill>
              <a:schemeClr val="tx1"/>
            </a:solidFill>
          </a:endParaRPr>
        </a:p>
      </dsp:txBody>
      <dsp:txXfrm>
        <a:off x="993163" y="3032334"/>
        <a:ext cx="2035958" cy="1006156"/>
      </dsp:txXfrm>
    </dsp:sp>
    <dsp:sp modelId="{BBF9813A-267A-49BC-90F9-147DA9BA09D1}">
      <dsp:nvSpPr>
        <dsp:cNvPr id="0" name=""/>
        <dsp:cNvSpPr/>
      </dsp:nvSpPr>
      <dsp:spPr>
        <a:xfrm rot="12013434">
          <a:off x="3503927" y="1939416"/>
          <a:ext cx="437985" cy="483793"/>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3631272" y="2058886"/>
        <a:ext cx="306590" cy="290275"/>
      </dsp:txXfrm>
    </dsp:sp>
    <dsp:sp modelId="{57BFD936-9B5E-4969-A3DA-B9FA04F7DD7B}">
      <dsp:nvSpPr>
        <dsp:cNvPr id="0" name=""/>
        <dsp:cNvSpPr/>
      </dsp:nvSpPr>
      <dsp:spPr>
        <a:xfrm>
          <a:off x="373287" y="688121"/>
          <a:ext cx="3241598" cy="1712570"/>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effectLst/>
              <a:latin typeface="+mn-lt"/>
              <a:ea typeface="Calibri" panose="020F0502020204030204" pitchFamily="34" charset="0"/>
              <a:cs typeface="Calibri" panose="020F0502020204030204" pitchFamily="34" charset="0"/>
            </a:rPr>
            <a:t>Reorganización de las unidades, despliegue e infraestructura en sitios en los cuales pueda accionar y reacciones de forma oportuna a los eventos ocasionados por las amenazas..</a:t>
          </a:r>
          <a:endParaRPr lang="es-EC" sz="1200" kern="1200" dirty="0">
            <a:solidFill>
              <a:schemeClr val="tx1"/>
            </a:solidFill>
            <a:effectLst/>
            <a:latin typeface="+mn-lt"/>
            <a:ea typeface="Calibri" panose="020F0502020204030204" pitchFamily="34" charset="0"/>
            <a:cs typeface="Times New Roman" panose="02020603050405020304" pitchFamily="18" charset="0"/>
          </a:endParaRPr>
        </a:p>
      </dsp:txBody>
      <dsp:txXfrm>
        <a:off x="848008" y="938921"/>
        <a:ext cx="2292156" cy="12109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05C12-7E57-4EA8-BB1F-86763AC072DF}">
      <dsp:nvSpPr>
        <dsp:cNvPr id="0" name=""/>
        <dsp:cNvSpPr/>
      </dsp:nvSpPr>
      <dsp:spPr>
        <a:xfrm>
          <a:off x="3945265" y="2370204"/>
          <a:ext cx="1735237" cy="14803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_tradnl" sz="1200" b="1" kern="1200" dirty="0" smtClean="0">
              <a:solidFill>
                <a:schemeClr val="tx1"/>
              </a:solidFill>
              <a:effectLst/>
            </a:rPr>
            <a:t>CAPACIDAD OPERACIONAL Y EMPLEO DE </a:t>
          </a:r>
          <a:r>
            <a:rPr lang="es-ES_tradnl" sz="1200" b="1" kern="1200" dirty="0" err="1" smtClean="0">
              <a:solidFill>
                <a:schemeClr val="tx1"/>
              </a:solidFill>
              <a:effectLst/>
            </a:rPr>
            <a:t>FF.AA</a:t>
          </a:r>
          <a:endParaRPr lang="es-ES" sz="1200" kern="1200" dirty="0">
            <a:solidFill>
              <a:schemeClr val="tx1"/>
            </a:solidFill>
          </a:endParaRPr>
        </a:p>
      </dsp:txBody>
      <dsp:txXfrm>
        <a:off x="4199385" y="2587001"/>
        <a:ext cx="1226997" cy="1046788"/>
      </dsp:txXfrm>
    </dsp:sp>
    <dsp:sp modelId="{B6F6D303-B2FB-4A0E-921E-BDB136A565C8}">
      <dsp:nvSpPr>
        <dsp:cNvPr id="0" name=""/>
        <dsp:cNvSpPr/>
      </dsp:nvSpPr>
      <dsp:spPr>
        <a:xfrm rot="16173746">
          <a:off x="4745081" y="1997692"/>
          <a:ext cx="122586" cy="52070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rot="10800000">
        <a:off x="4763609" y="2120220"/>
        <a:ext cx="85810" cy="312423"/>
      </dsp:txXfrm>
    </dsp:sp>
    <dsp:sp modelId="{17634967-8E92-4826-9A79-896C6E54F748}">
      <dsp:nvSpPr>
        <dsp:cNvPr id="0" name=""/>
        <dsp:cNvSpPr/>
      </dsp:nvSpPr>
      <dsp:spPr>
        <a:xfrm>
          <a:off x="3142953" y="-208469"/>
          <a:ext cx="3307095" cy="2347418"/>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effectLst/>
            </a:rPr>
            <a:t>Administrar los recursos disponibles para mantener a las </a:t>
          </a:r>
          <a:r>
            <a:rPr lang="es-ES" sz="1200" kern="1200" dirty="0" err="1" smtClean="0">
              <a:solidFill>
                <a:schemeClr val="tx1"/>
              </a:solidFill>
              <a:effectLst/>
            </a:rPr>
            <a:t>FF.AA</a:t>
          </a:r>
          <a:r>
            <a:rPr lang="es-ES" sz="1200" kern="1200" dirty="0" smtClean="0">
              <a:solidFill>
                <a:schemeClr val="tx1"/>
              </a:solidFill>
              <a:effectLst/>
            </a:rPr>
            <a:t> con unas capacidades operativas deseables que permitan el cumplimiento de la misión constitucional y las misiones de apoyo a otras instituciones del Estado (amenazas asimétricas).</a:t>
          </a:r>
          <a:endParaRPr lang="es-ES" sz="1200" kern="1200" dirty="0">
            <a:solidFill>
              <a:schemeClr val="tx1"/>
            </a:solidFill>
          </a:endParaRPr>
        </a:p>
      </dsp:txBody>
      <dsp:txXfrm>
        <a:off x="3627266" y="135302"/>
        <a:ext cx="2338469" cy="1659876"/>
      </dsp:txXfrm>
    </dsp:sp>
    <dsp:sp modelId="{2611556F-0638-4266-83DB-513DF6061458}">
      <dsp:nvSpPr>
        <dsp:cNvPr id="0" name=""/>
        <dsp:cNvSpPr/>
      </dsp:nvSpPr>
      <dsp:spPr>
        <a:xfrm rot="6134">
          <a:off x="5796147" y="2852045"/>
          <a:ext cx="278606" cy="520705"/>
        </a:xfrm>
        <a:prstGeom prst="rightArrow">
          <a:avLst>
            <a:gd name="adj1" fmla="val 60000"/>
            <a:gd name="adj2" fmla="val 5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a:off x="5796147" y="2956111"/>
        <a:ext cx="195024" cy="312423"/>
      </dsp:txXfrm>
    </dsp:sp>
    <dsp:sp modelId="{059258D2-5ACA-4E5B-8E19-83BA5445D7C9}">
      <dsp:nvSpPr>
        <dsp:cNvPr id="0" name=""/>
        <dsp:cNvSpPr/>
      </dsp:nvSpPr>
      <dsp:spPr>
        <a:xfrm>
          <a:off x="6206167" y="1936295"/>
          <a:ext cx="3160393" cy="2358813"/>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effectLst/>
            </a:rPr>
            <a:t>Revisar las capacidades estratégicas de </a:t>
          </a:r>
          <a:r>
            <a:rPr lang="es-EC" sz="1200" kern="1200" dirty="0" err="1" smtClean="0">
              <a:solidFill>
                <a:schemeClr val="tx1"/>
              </a:solidFill>
              <a:effectLst/>
            </a:rPr>
            <a:t>FF.AA</a:t>
          </a:r>
          <a:r>
            <a:rPr lang="es-EC" sz="1200" kern="1200" dirty="0" smtClean="0">
              <a:solidFill>
                <a:schemeClr val="tx1"/>
              </a:solidFill>
              <a:effectLst/>
            </a:rPr>
            <a:t> que deberán ser modificadas o incrementadas para afrontar las amenazas no estimadas como el incremento del narcotráfico, contrabando de armas explosivos y municiones, grupos antagónicos radicales.</a:t>
          </a:r>
          <a:endParaRPr lang="es-ES" sz="1200" kern="1200" dirty="0">
            <a:solidFill>
              <a:schemeClr val="tx1"/>
            </a:solidFill>
          </a:endParaRPr>
        </a:p>
      </dsp:txBody>
      <dsp:txXfrm>
        <a:off x="6668996" y="2281735"/>
        <a:ext cx="2234735" cy="1667933"/>
      </dsp:txXfrm>
    </dsp:sp>
    <dsp:sp modelId="{1409342A-CFF6-49A5-BCFC-7F235A0D8619}">
      <dsp:nvSpPr>
        <dsp:cNvPr id="0" name=""/>
        <dsp:cNvSpPr/>
      </dsp:nvSpPr>
      <dsp:spPr>
        <a:xfrm rot="3056574">
          <a:off x="5331226" y="3686004"/>
          <a:ext cx="319973" cy="520705"/>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a:off x="5348980" y="3752875"/>
        <a:ext cx="223981" cy="312423"/>
      </dsp:txXfrm>
    </dsp:sp>
    <dsp:sp modelId="{361F87FE-8570-4092-8363-617A7E2A90AA}">
      <dsp:nvSpPr>
        <dsp:cNvPr id="0" name=""/>
        <dsp:cNvSpPr/>
      </dsp:nvSpPr>
      <dsp:spPr>
        <a:xfrm>
          <a:off x="5230407" y="4064589"/>
          <a:ext cx="1981393" cy="156254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effectLst/>
            </a:rPr>
            <a:t>Uso de la tecnología para el control y vigilancia.</a:t>
          </a:r>
          <a:endParaRPr lang="es-ES" sz="1200" kern="1200" dirty="0">
            <a:solidFill>
              <a:schemeClr val="tx1"/>
            </a:solidFill>
          </a:endParaRPr>
        </a:p>
      </dsp:txBody>
      <dsp:txXfrm>
        <a:off x="5520575" y="4293419"/>
        <a:ext cx="1401057" cy="1104886"/>
      </dsp:txXfrm>
    </dsp:sp>
    <dsp:sp modelId="{9EC47279-F1A8-4F0F-9C10-3D499623CEFE}">
      <dsp:nvSpPr>
        <dsp:cNvPr id="0" name=""/>
        <dsp:cNvSpPr/>
      </dsp:nvSpPr>
      <dsp:spPr>
        <a:xfrm rot="8292899">
          <a:off x="3613191" y="3695162"/>
          <a:ext cx="507958" cy="520705"/>
        </a:xfrm>
        <a:prstGeom prst="rightArrow">
          <a:avLst>
            <a:gd name="adj1" fmla="val 60000"/>
            <a:gd name="adj2" fmla="val 5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rot="10800000">
        <a:off x="3746198" y="3748532"/>
        <a:ext cx="355571" cy="312423"/>
      </dsp:txXfrm>
    </dsp:sp>
    <dsp:sp modelId="{719FB498-18F3-4A6E-907F-E3C36576F6BB}">
      <dsp:nvSpPr>
        <dsp:cNvPr id="0" name=""/>
        <dsp:cNvSpPr/>
      </dsp:nvSpPr>
      <dsp:spPr>
        <a:xfrm>
          <a:off x="1893635" y="4112816"/>
          <a:ext cx="1954423" cy="1466093"/>
        </a:xfrm>
        <a:prstGeom prst="ellips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effectLst/>
            </a:rPr>
            <a:t>Renovación y modernización del material y equipo</a:t>
          </a:r>
          <a:endParaRPr lang="es-ES" sz="1200" kern="1200" dirty="0">
            <a:solidFill>
              <a:schemeClr val="tx1"/>
            </a:solidFill>
          </a:endParaRPr>
        </a:p>
      </dsp:txBody>
      <dsp:txXfrm>
        <a:off x="2179854" y="4327520"/>
        <a:ext cx="1381985" cy="1036685"/>
      </dsp:txXfrm>
    </dsp:sp>
    <dsp:sp modelId="{BBF9813A-267A-49BC-90F9-147DA9BA09D1}">
      <dsp:nvSpPr>
        <dsp:cNvPr id="0" name=""/>
        <dsp:cNvSpPr/>
      </dsp:nvSpPr>
      <dsp:spPr>
        <a:xfrm rot="10879864">
          <a:off x="3602137" y="2824730"/>
          <a:ext cx="242746" cy="52070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rot="10800000">
        <a:off x="3674951" y="2929717"/>
        <a:ext cx="169922" cy="312423"/>
      </dsp:txXfrm>
    </dsp:sp>
    <dsp:sp modelId="{57BFD936-9B5E-4969-A3DA-B9FA04F7DD7B}">
      <dsp:nvSpPr>
        <dsp:cNvPr id="0" name=""/>
        <dsp:cNvSpPr/>
      </dsp:nvSpPr>
      <dsp:spPr>
        <a:xfrm>
          <a:off x="0" y="1960272"/>
          <a:ext cx="3488928" cy="2157652"/>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effectLst/>
            </a:rPr>
            <a:t>Analizar la pertinencia de activación de Unidades móviles de Emergencias </a:t>
          </a:r>
          <a:r>
            <a:rPr lang="es-ES" sz="1200" kern="1200" dirty="0" err="1" smtClean="0">
              <a:solidFill>
                <a:schemeClr val="tx1"/>
              </a:solidFill>
              <a:effectLst/>
            </a:rPr>
            <a:t>UMIS</a:t>
          </a:r>
          <a:r>
            <a:rPr lang="es-ES" sz="1200" kern="1200" dirty="0" smtClean="0">
              <a:solidFill>
                <a:schemeClr val="tx1"/>
              </a:solidFill>
              <a:effectLst/>
            </a:rPr>
            <a:t>, Unidades de operaciones especiales y unidades de combate, sobre la base del posible incremento de amenazas asimétricas en el interior del país.</a:t>
          </a:r>
          <a:endParaRPr lang="es-EC" sz="1200" kern="1200" dirty="0">
            <a:solidFill>
              <a:schemeClr val="tx1"/>
            </a:solidFill>
            <a:effectLst/>
            <a:latin typeface="+mn-lt"/>
            <a:ea typeface="Calibri" panose="020F0502020204030204" pitchFamily="34" charset="0"/>
            <a:cs typeface="Times New Roman" panose="02020603050405020304" pitchFamily="18" charset="0"/>
          </a:endParaRPr>
        </a:p>
      </dsp:txBody>
      <dsp:txXfrm>
        <a:off x="510942" y="2276253"/>
        <a:ext cx="2467044" cy="152569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39CF2-07CF-C944-B8B2-FDFA615ECB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75B6215-8CFA-C14E-A274-62A60F4AF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1FD39560-E7E9-C64A-BC8D-A84DFC30D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769E16C-FF33-C748-B920-040B63746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BCA12FA0-F7EB-E447-90BA-F67ACFEA6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05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CD155-7D56-234C-AAFF-16320F1BC0E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ADA342E9-56C6-B04B-AE96-5F19625AE8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2B9D136-F28B-EB49-9304-3A0D85C840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F00433CD-94F3-314D-9BCA-9A12B82A37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D2A2F02-9307-2846-8987-C06F814B8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7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12CDF2-1852-8C4E-B50C-30A45BB13C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240C232E-6C03-0C47-A2EE-04DB3FDB581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F1BD305-C252-5E49-86EE-EE88D8B421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F41ED35-5991-214E-9F04-D952D3F2A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463F95CA-8A1B-9C44-9703-D64415A059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7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01326-6597-D94C-9CE2-5D385756511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8C168C83-F8CA-5048-A954-3437E06774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D30857F-3CD0-1247-A95A-219C8BB39F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F9E1468C-4D70-2C47-9F53-33AD928B5B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81AB3EA0-56C7-E544-A920-DE9C3C554F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6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22451E-F6BA-964D-942E-3A269417543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B98B182-43AD-EB44-97B5-847C7867A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F84EF59-D283-AA4B-91EE-C1C780D61E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BB04FF48-4252-684C-B6AA-8755BE58D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9B53F34-A70F-C044-9ACE-E3B617E6B7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2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603C3-C482-2A4A-A0B4-1F0CDB6D067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72438E8-96A0-854E-AA9E-79FF067F2E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564C1BA2-C490-AE4E-AD81-4F70E875514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0A6CCD44-7B3A-0C4E-903E-8A380E9E6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D89298D-0D0B-234C-AB52-E7DA5212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03DC63B-26CF-A94E-A018-0000DE3D0E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10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EAA371-FBB7-B441-97DB-D80F7CA10AF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16AC16D-BF7C-4645-BB5A-4D3D8709B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507B89A-6D01-1A49-9622-169182F474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BFBBB904-3002-CF4C-80E4-E500036D8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2CD1188-D647-5A43-8041-F28703308BC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AE47BC2F-B3C1-DD47-BD12-A093E8F82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23E770EB-1360-0642-A60E-51ACB7BF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BEB7D974-499F-7142-989B-7605603BE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2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2F863-32B5-E043-8B29-B2B42B09E94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7503C7F0-236D-1F41-A743-89B5BE352E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408A0E5D-EDA8-E640-A4F0-7E5583224C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A30AA488-FC1E-F649-9ADD-2417DE8A9B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9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318E160-FA5B-2244-8810-AD04240FE7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BC21AB13-2DEF-0344-B1D7-B1F4AB601B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C863795B-19D2-AD43-9863-9B05A8A1C7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95D86-35BD-8545-A3E0-41C64631F6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F3A1EC2-4C7C-9F48-830A-C3B6272AE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A82F7240-2900-D84E-BA26-4FC9FE1EC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6B5B85-161C-904E-9207-186EBB251B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2469783A-774F-9244-97A8-8183B2FC7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DBEA04C-078E-9748-B3E9-0DC63A14A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37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7830F-4AFE-D44A-87AB-12F6198250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D0E74663-3C3B-9C46-B131-4E9190302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AC53015C-D6A5-4346-B392-3224F1038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08FAE1-2E88-494E-974B-BF126FE935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47C9DE75-F967-4240-90C9-45FDD881D1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5C47412B-6343-E341-80F0-3B42EF51B2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01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341551-D91D-DD4C-9019-575BBC73A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90A3BEC-0F0A-2945-922F-1288E89F0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20204C7-0270-EA43-8408-ABA143116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09078A95-3068-B648-A44E-9FF31274D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C894070A-9262-3E42-9371-AEF9FDA0F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43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Layout" Target="../diagrams/layout1.xml"/><Relationship Id="rId7" Type="http://schemas.openxmlformats.org/officeDocument/2006/relationships/image" Target="../media/image34.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38.png"/><Relationship Id="rId5" Type="http://schemas.openxmlformats.org/officeDocument/2006/relationships/diagramColors" Target="../diagrams/colors1.xml"/><Relationship Id="rId10" Type="http://schemas.openxmlformats.org/officeDocument/2006/relationships/image" Target="../media/image37.jpg"/><Relationship Id="rId4" Type="http://schemas.openxmlformats.org/officeDocument/2006/relationships/diagramQuickStyle" Target="../diagrams/quickStyle1.xml"/><Relationship Id="rId9"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5C8CE6-F51C-0649-93D3-8129F63B15DD}"/>
              </a:ext>
            </a:extLst>
          </p:cNvPr>
          <p:cNvSpPr/>
          <p:nvPr/>
        </p:nvSpPr>
        <p:spPr>
          <a:xfrm>
            <a:off x="1041400" y="2080205"/>
            <a:ext cx="1082040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TEMA</a:t>
            </a:r>
            <a:r>
              <a:rPr kumimoji="0" lang="es-EC" sz="24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p>
          <a:p>
            <a:pPr lvl="0" algn="just">
              <a:defRPr/>
            </a:pPr>
            <a:r>
              <a:rPr lang="es-MX" sz="2400" b="1" dirty="0">
                <a:solidFill>
                  <a:prstClr val="black"/>
                </a:solidFill>
                <a:latin typeface="Arial" panose="020B0604020202020204" pitchFamily="34" charset="0"/>
                <a:cs typeface="Arial" panose="020B0604020202020204" pitchFamily="34" charset="0"/>
              </a:rPr>
              <a:t>“LAS AMENAZAS ASIMÉTRICAS DE MAYOR AFECTACIÓN A LA SEGURIDAD NACIONAL EN EL ECUADOR EN LOS ÚLTIMOS TRES AÑOS Y SU INCIDENCIA EN EL NUEVO ROL DE FUERZAS ARMADAS, PARA ENFRENTARLAS EN UN FUTURO A CORTO PLAZO”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BCE7088B-96EC-8841-A837-F44032347E3E}"/>
              </a:ext>
            </a:extLst>
          </p:cNvPr>
          <p:cNvCxnSpPr/>
          <p:nvPr/>
        </p:nvCxnSpPr>
        <p:spPr>
          <a:xfrm>
            <a:off x="1485900" y="198466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0" name="Conector recto 9">
            <a:extLst>
              <a:ext uri="{FF2B5EF4-FFF2-40B4-BE49-F238E27FC236}">
                <a16:creationId xmlns:a16="http://schemas.microsoft.com/office/drawing/2014/main" id="{F24E8BE2-0783-824A-A337-74107E91AF45}"/>
              </a:ext>
            </a:extLst>
          </p:cNvPr>
          <p:cNvCxnSpPr/>
          <p:nvPr/>
        </p:nvCxnSpPr>
        <p:spPr>
          <a:xfrm>
            <a:off x="1485900" y="405912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2" name="CuadroTexto 1">
            <a:extLst>
              <a:ext uri="{FF2B5EF4-FFF2-40B4-BE49-F238E27FC236}">
                <a16:creationId xmlns:a16="http://schemas.microsoft.com/office/drawing/2014/main" id="{3818474D-A86F-C244-AA31-418253F2C546}"/>
              </a:ext>
            </a:extLst>
          </p:cNvPr>
          <p:cNvSpPr txBox="1"/>
          <p:nvPr/>
        </p:nvSpPr>
        <p:spPr>
          <a:xfrm>
            <a:off x="2635399" y="1367742"/>
            <a:ext cx="74652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MAESTRÍA EN ESTRATEGIA MILITAR TERRESTRE</a:t>
            </a: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uadroTexto 10">
            <a:extLst>
              <a:ext uri="{FF2B5EF4-FFF2-40B4-BE49-F238E27FC236}">
                <a16:creationId xmlns:a16="http://schemas.microsoft.com/office/drawing/2014/main" id="{4D62C163-8FCA-404B-839C-BEA41DD0379B}"/>
              </a:ext>
            </a:extLst>
          </p:cNvPr>
          <p:cNvSpPr txBox="1"/>
          <p:nvPr/>
        </p:nvSpPr>
        <p:spPr>
          <a:xfrm>
            <a:off x="1429932" y="4277918"/>
            <a:ext cx="1030698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TCRN. DE </a:t>
            </a:r>
            <a:r>
              <a:rPr kumimoji="0" lang="es-EC"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E.M</a:t>
            </a: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s-EC" sz="2400" dirty="0">
                <a:solidFill>
                  <a:prstClr val="black"/>
                </a:solidFill>
                <a:latin typeface="Arial" panose="020B0604020202020204" pitchFamily="34" charset="0"/>
                <a:cs typeface="Arial" panose="020B0604020202020204" pitchFamily="34" charset="0"/>
              </a:rPr>
              <a:t> </a:t>
            </a:r>
            <a:r>
              <a:rPr lang="es-EC" sz="2400" dirty="0" smtClean="0">
                <a:solidFill>
                  <a:prstClr val="black"/>
                </a:solidFill>
                <a:latin typeface="Arial" panose="020B0604020202020204" pitchFamily="34" charset="0"/>
                <a:cs typeface="Arial" panose="020B0604020202020204" pitchFamily="34" charset="0"/>
              </a:rPr>
              <a:t>GONZALEZ</a:t>
            </a: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s-EC" sz="2400" dirty="0" smtClean="0">
                <a:solidFill>
                  <a:prstClr val="black"/>
                </a:solidFill>
                <a:latin typeface="Arial" panose="020B0604020202020204" pitchFamily="34" charset="0"/>
                <a:cs typeface="Arial" panose="020B0604020202020204" pitchFamily="34" charset="0"/>
              </a:rPr>
              <a:t>HUGO</a:t>
            </a: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  TCRN DE </a:t>
            </a:r>
            <a:r>
              <a:rPr kumimoji="0" lang="es-EC"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E.M</a:t>
            </a: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TORRES DANILO.</a:t>
            </a: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DIRECTOR: </a:t>
            </a:r>
            <a:r>
              <a:rPr lang="es-EC" sz="2400" dirty="0" err="1">
                <a:solidFill>
                  <a:prstClr val="black"/>
                </a:solidFill>
                <a:latin typeface="Arial" panose="020B0604020202020204" pitchFamily="34" charset="0"/>
                <a:cs typeface="Arial" panose="020B0604020202020204" pitchFamily="34" charset="0"/>
              </a:rPr>
              <a:t>TCRN</a:t>
            </a:r>
            <a:r>
              <a:rPr lang="es-EC" sz="2400" dirty="0">
                <a:solidFill>
                  <a:prstClr val="black"/>
                </a:solidFill>
                <a:latin typeface="Arial" panose="020B0604020202020204" pitchFamily="34" charset="0"/>
                <a:cs typeface="Arial" panose="020B0604020202020204" pitchFamily="34" charset="0"/>
              </a:rPr>
              <a:t>. DE </a:t>
            </a:r>
            <a:r>
              <a:rPr lang="es-EC" sz="2400" dirty="0" err="1">
                <a:solidFill>
                  <a:prstClr val="black"/>
                </a:solidFill>
                <a:latin typeface="Arial" panose="020B0604020202020204" pitchFamily="34" charset="0"/>
                <a:cs typeface="Arial" panose="020B0604020202020204" pitchFamily="34" charset="0"/>
              </a:rPr>
              <a:t>E.M</a:t>
            </a:r>
            <a:r>
              <a:rPr lang="es-EC" sz="2400" dirty="0">
                <a:solidFill>
                  <a:prstClr val="black"/>
                </a:solidFill>
                <a:latin typeface="Arial" panose="020B0604020202020204" pitchFamily="34" charset="0"/>
                <a:cs typeface="Arial" panose="020B0604020202020204" pitchFamily="34" charset="0"/>
              </a:rPr>
              <a:t> </a:t>
            </a: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MALDONADO ALEX.</a:t>
            </a: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9344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6. </a:t>
            </a:r>
            <a:r>
              <a:rPr lang="es-EC" sz="2800" b="1" i="1" dirty="0">
                <a:solidFill>
                  <a:prstClr val="black"/>
                </a:solidFill>
                <a:latin typeface="Arial" panose="020B0604020202020204" pitchFamily="34" charset="0"/>
                <a:cs typeface="Arial" panose="020B0604020202020204" pitchFamily="34" charset="0"/>
              </a:rPr>
              <a:t>FUNDAMENTACIÓN TEÓRICA</a:t>
            </a:r>
            <a:endParaRPr lang="es-EC" sz="2800" dirty="0">
              <a:solidFill>
                <a:prstClr val="black"/>
              </a:solidFill>
              <a:latin typeface="Arial" panose="020B0604020202020204" pitchFamily="34" charset="0"/>
              <a:cs typeface="Arial" panose="020B0604020202020204" pitchFamily="34" charset="0"/>
            </a:endParaRPr>
          </a:p>
        </p:txBody>
      </p:sp>
      <p:graphicFrame>
        <p:nvGraphicFramePr>
          <p:cNvPr id="3" name="2 Diagrama"/>
          <p:cNvGraphicFramePr/>
          <p:nvPr>
            <p:extLst>
              <p:ext uri="{D42A27DB-BD31-4B8C-83A1-F6EECF244321}">
                <p14:modId xmlns:p14="http://schemas.microsoft.com/office/powerpoint/2010/main" val="1062162438"/>
              </p:ext>
            </p:extLst>
          </p:nvPr>
        </p:nvGraphicFramePr>
        <p:xfrm>
          <a:off x="1333500" y="1147628"/>
          <a:ext cx="10991849" cy="4737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53" y="5082260"/>
            <a:ext cx="2161787" cy="1413436"/>
          </a:xfrm>
          <a:prstGeom prst="rect">
            <a:avLst/>
          </a:prstGeom>
        </p:spPr>
      </p:pic>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0861" y="5082260"/>
            <a:ext cx="2389026" cy="1413436"/>
          </a:xfrm>
          <a:prstGeom prst="rect">
            <a:avLst/>
          </a:prstGeom>
        </p:spPr>
      </p:pic>
      <p:pic>
        <p:nvPicPr>
          <p:cNvPr id="7" name="Imagen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575" y="5082260"/>
            <a:ext cx="2575587" cy="1413436"/>
          </a:xfrm>
          <a:prstGeom prst="rect">
            <a:avLst/>
          </a:prstGeom>
        </p:spPr>
      </p:pic>
      <p:pic>
        <p:nvPicPr>
          <p:cNvPr id="8" name="Imagen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7829" y="5082260"/>
            <a:ext cx="2347255" cy="1499096"/>
          </a:xfrm>
          <a:prstGeom prst="rect">
            <a:avLst/>
          </a:prstGeom>
        </p:spPr>
      </p:pic>
      <p:pic>
        <p:nvPicPr>
          <p:cNvPr id="9" name="Imagen 8"/>
          <p:cNvPicPr>
            <a:picLocks noChangeAspect="1"/>
          </p:cNvPicPr>
          <p:nvPr/>
        </p:nvPicPr>
        <p:blipFill>
          <a:blip r:embed="rId11"/>
          <a:stretch>
            <a:fillRect/>
          </a:stretch>
        </p:blipFill>
        <p:spPr>
          <a:xfrm>
            <a:off x="9960919" y="5060896"/>
            <a:ext cx="2231081" cy="1412093"/>
          </a:xfrm>
          <a:prstGeom prst="rect">
            <a:avLst/>
          </a:prstGeom>
        </p:spPr>
      </p:pic>
      <p:sp>
        <p:nvSpPr>
          <p:cNvPr id="10" name="5 Rectángulo"/>
          <p:cNvSpPr/>
          <p:nvPr/>
        </p:nvSpPr>
        <p:spPr>
          <a:xfrm>
            <a:off x="82216" y="6472989"/>
            <a:ext cx="2251685"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dirty="0"/>
              <a:t>14 de junio de 2018</a:t>
            </a:r>
            <a:endParaRPr lang="es-EC" sz="2800" dirty="0"/>
          </a:p>
        </p:txBody>
      </p:sp>
      <p:sp>
        <p:nvSpPr>
          <p:cNvPr id="11" name="5 Rectángulo"/>
          <p:cNvSpPr/>
          <p:nvPr/>
        </p:nvSpPr>
        <p:spPr>
          <a:xfrm>
            <a:off x="2479218" y="6464605"/>
            <a:ext cx="2251685"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dirty="0"/>
              <a:t>29 de agosto de 2018 </a:t>
            </a:r>
            <a:endParaRPr lang="es-EC" sz="2800" dirty="0"/>
          </a:p>
        </p:txBody>
      </p:sp>
      <p:sp>
        <p:nvSpPr>
          <p:cNvPr id="12" name="5 Rectángulo"/>
          <p:cNvSpPr/>
          <p:nvPr/>
        </p:nvSpPr>
        <p:spPr>
          <a:xfrm>
            <a:off x="4876176" y="6466323"/>
            <a:ext cx="2575587"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dirty="0"/>
              <a:t>14 de noviembre de 2018 </a:t>
            </a:r>
            <a:endParaRPr lang="es-EC" sz="2800" dirty="0"/>
          </a:p>
        </p:txBody>
      </p:sp>
      <p:sp>
        <p:nvSpPr>
          <p:cNvPr id="13" name="5 Rectángulo"/>
          <p:cNvSpPr/>
          <p:nvPr/>
        </p:nvSpPr>
        <p:spPr>
          <a:xfrm>
            <a:off x="7575886" y="6472988"/>
            <a:ext cx="2319198"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dirty="0"/>
              <a:t>8 de enero de 2019</a:t>
            </a:r>
            <a:endParaRPr lang="es-EC" sz="2800" dirty="0"/>
          </a:p>
        </p:txBody>
      </p:sp>
      <p:sp>
        <p:nvSpPr>
          <p:cNvPr id="14" name="5 Rectángulo"/>
          <p:cNvSpPr/>
          <p:nvPr/>
        </p:nvSpPr>
        <p:spPr>
          <a:xfrm>
            <a:off x="9960920" y="6495696"/>
            <a:ext cx="2182954"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dirty="0"/>
              <a:t>10 de junio de 2019 </a:t>
            </a:r>
            <a:endParaRPr lang="es-EC" sz="2800" dirty="0"/>
          </a:p>
        </p:txBody>
      </p:sp>
    </p:spTree>
    <p:extLst>
      <p:ext uri="{BB962C8B-B14F-4D97-AF65-F5344CB8AC3E}">
        <p14:creationId xmlns:p14="http://schemas.microsoft.com/office/powerpoint/2010/main" val="3790636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6. </a:t>
            </a:r>
            <a:r>
              <a:rPr lang="es-EC" sz="2800" b="1" i="1" dirty="0">
                <a:solidFill>
                  <a:prstClr val="black"/>
                </a:solidFill>
                <a:latin typeface="Arial" panose="020B0604020202020204" pitchFamily="34" charset="0"/>
                <a:cs typeface="Arial" panose="020B0604020202020204" pitchFamily="34" charset="0"/>
              </a:rPr>
              <a:t>FUNDAMENTACIÓN TEÓRICA</a:t>
            </a:r>
            <a:endParaRPr lang="es-EC" sz="2800" dirty="0">
              <a:solidFill>
                <a:prstClr val="black"/>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rotWithShape="1">
          <a:blip r:embed="rId2"/>
          <a:srcRect l="24553" t="8554" r="19543" b="41139"/>
          <a:stretch/>
        </p:blipFill>
        <p:spPr>
          <a:xfrm>
            <a:off x="8768583" y="3985298"/>
            <a:ext cx="3259965" cy="1668819"/>
          </a:xfrm>
          <a:prstGeom prst="rect">
            <a:avLst/>
          </a:prstGeom>
          <a:ln>
            <a:solidFill>
              <a:srgbClr val="FFFF00"/>
            </a:solidFill>
          </a:ln>
        </p:spPr>
      </p:pic>
      <p:graphicFrame>
        <p:nvGraphicFramePr>
          <p:cNvPr id="6" name="Tabla 5"/>
          <p:cNvGraphicFramePr>
            <a:graphicFrameLocks noGrp="1"/>
          </p:cNvGraphicFramePr>
          <p:nvPr>
            <p:extLst>
              <p:ext uri="{D42A27DB-BD31-4B8C-83A1-F6EECF244321}">
                <p14:modId xmlns:p14="http://schemas.microsoft.com/office/powerpoint/2010/main" val="3193159793"/>
              </p:ext>
            </p:extLst>
          </p:nvPr>
        </p:nvGraphicFramePr>
        <p:xfrm>
          <a:off x="611303" y="2627971"/>
          <a:ext cx="4278700" cy="3847756"/>
        </p:xfrm>
        <a:graphic>
          <a:graphicData uri="http://schemas.openxmlformats.org/drawingml/2006/table">
            <a:tbl>
              <a:tblPr firstRow="1" firstCol="1" bandRow="1"/>
              <a:tblGrid>
                <a:gridCol w="3219723">
                  <a:extLst>
                    <a:ext uri="{9D8B030D-6E8A-4147-A177-3AD203B41FA5}">
                      <a16:colId xmlns:a16="http://schemas.microsoft.com/office/drawing/2014/main" val="3003328247"/>
                    </a:ext>
                  </a:extLst>
                </a:gridCol>
                <a:gridCol w="1058977">
                  <a:extLst>
                    <a:ext uri="{9D8B030D-6E8A-4147-A177-3AD203B41FA5}">
                      <a16:colId xmlns:a16="http://schemas.microsoft.com/office/drawing/2014/main" val="386063078"/>
                    </a:ext>
                  </a:extLst>
                </a:gridCol>
              </a:tblGrid>
              <a:tr h="414513">
                <a:tc>
                  <a:txBody>
                    <a:bodyPr/>
                    <a:lstStyle/>
                    <a:p>
                      <a:pPr>
                        <a:lnSpc>
                          <a:spcPct val="200000"/>
                        </a:lnSpc>
                        <a:spcBef>
                          <a:spcPts val="1200"/>
                        </a:spcBef>
                        <a:spcAft>
                          <a:spcPts val="800"/>
                        </a:spcAft>
                      </a:pPr>
                      <a:r>
                        <a:rPr lang="es-EC"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OPERACIONES CAMEX</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53.339,00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25245870"/>
                  </a:ext>
                </a:extLst>
              </a:tr>
              <a:tr h="414513">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ARMAS DECOMISADAS E INCAUTADAS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1.175,00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14578756"/>
                  </a:ext>
                </a:extLst>
              </a:tr>
              <a:tr h="414513">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EXPLOSIVOS DECOMISADOS E INCAUTADOS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69.642,50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603178070"/>
                  </a:ext>
                </a:extLst>
              </a:tr>
              <a:tr h="414513">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MUNICIÓN DECOMISADAS E INCAUTADAS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47.982,00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796325104"/>
                  </a:ext>
                </a:extLst>
              </a:tr>
              <a:tr h="414513">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DETENIDOS POR PORTE Y TENECIA DE ARMAS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64483387"/>
                  </a:ext>
                </a:extLst>
              </a:tr>
              <a:tr h="414513">
                <a:tc>
                  <a:txBody>
                    <a:bodyPr/>
                    <a:lstStyle/>
                    <a:p>
                      <a:pPr>
                        <a:lnSpc>
                          <a:spcPct val="200000"/>
                        </a:lnSpc>
                        <a:spcBef>
                          <a:spcPts val="1200"/>
                        </a:spcBef>
                        <a:spcAft>
                          <a:spcPts val="800"/>
                        </a:spcAft>
                      </a:pPr>
                      <a:r>
                        <a:rPr lang="es-EC"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OPERACIONES NARCOTRÁFICO (MARINA)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21592440"/>
                  </a:ext>
                </a:extLst>
              </a:tr>
              <a:tr h="414513">
                <a:tc>
                  <a:txBody>
                    <a:bodyPr/>
                    <a:lstStyle/>
                    <a:p>
                      <a:pPr>
                        <a:lnSpc>
                          <a:spcPct val="200000"/>
                        </a:lnSpc>
                        <a:spcBef>
                          <a:spcPts val="1200"/>
                        </a:spcBef>
                        <a:spcAft>
                          <a:spcPts val="800"/>
                        </a:spcAft>
                      </a:pPr>
                      <a:r>
                        <a:rPr lang="es-EC"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DROGA KG</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28.050,70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593479942"/>
                  </a:ext>
                </a:extLst>
              </a:tr>
              <a:tr h="414513">
                <a:tc>
                  <a:txBody>
                    <a:bodyPr/>
                    <a:lstStyle/>
                    <a:p>
                      <a:pPr>
                        <a:lnSpc>
                          <a:spcPct val="200000"/>
                        </a:lnSpc>
                        <a:spcBef>
                          <a:spcPts val="1200"/>
                        </a:spcBef>
                        <a:spcAft>
                          <a:spcPts val="800"/>
                        </a:spcAft>
                      </a:pPr>
                      <a:r>
                        <a:rPr lang="es-EC"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PLANTAS DESTRUIDAS (UNIDADES)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nSpc>
                          <a:spcPct val="200000"/>
                        </a:lnSpc>
                        <a:spcBef>
                          <a:spcPts val="1200"/>
                        </a:spcBef>
                        <a:spcAft>
                          <a:spcPts val="800"/>
                        </a:spcAft>
                      </a:pPr>
                      <a:r>
                        <a:rPr lang="es-EC"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321.000,00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4001949948"/>
                  </a:ext>
                </a:extLst>
              </a:tr>
            </a:tbl>
          </a:graphicData>
        </a:graphic>
      </p:graphicFrame>
      <p:sp>
        <p:nvSpPr>
          <p:cNvPr id="7" name="Rectángulo 6"/>
          <p:cNvSpPr/>
          <p:nvPr/>
        </p:nvSpPr>
        <p:spPr>
          <a:xfrm>
            <a:off x="1216308" y="1669991"/>
            <a:ext cx="4021251" cy="969496"/>
          </a:xfrm>
          <a:prstGeom prst="rect">
            <a:avLst/>
          </a:prstGeom>
        </p:spPr>
        <p:txBody>
          <a:bodyPr wrap="square">
            <a:spAutoFit/>
          </a:bodyPr>
          <a:lstStyle/>
          <a:p>
            <a:r>
              <a:rPr lang="es-EC" sz="1900" b="1" dirty="0">
                <a:latin typeface="Calibri" panose="020F0502020204030204" pitchFamily="34" charset="0"/>
                <a:ea typeface="Calibri" panose="020F0502020204030204" pitchFamily="34" charset="0"/>
                <a:cs typeface="Times New Roman" panose="02020603050405020304" pitchFamily="18" charset="0"/>
              </a:rPr>
              <a:t>ANEXO </a:t>
            </a:r>
            <a:r>
              <a:rPr lang="es-EC" sz="1900" b="1" dirty="0" smtClean="0">
                <a:latin typeface="Calibri" panose="020F0502020204030204" pitchFamily="34" charset="0"/>
                <a:ea typeface="Calibri" panose="020F0502020204030204" pitchFamily="34" charset="0"/>
                <a:cs typeface="Times New Roman" panose="02020603050405020304" pitchFamily="18" charset="0"/>
              </a:rPr>
              <a:t>F</a:t>
            </a:r>
            <a:r>
              <a:rPr lang="es-EC" sz="1900" b="1" dirty="0" smtClean="0">
                <a:latin typeface="Calibri" panose="020F0502020204030204" pitchFamily="34" charset="0"/>
                <a:ea typeface="Calibri" panose="020F0502020204030204" pitchFamily="34" charset="0"/>
              </a:rPr>
              <a:t>.</a:t>
            </a:r>
          </a:p>
          <a:p>
            <a:r>
              <a:rPr lang="es-EC" sz="1900" b="1" dirty="0" smtClean="0">
                <a:latin typeface="Calibri" panose="020F0502020204030204" pitchFamily="34" charset="0"/>
                <a:ea typeface="Calibri" panose="020F0502020204030204" pitchFamily="34" charset="0"/>
                <a:cs typeface="Times New Roman" panose="02020603050405020304" pitchFamily="18" charset="0"/>
              </a:rPr>
              <a:t>Resumen </a:t>
            </a:r>
            <a:r>
              <a:rPr lang="es-EC" sz="1900" b="1" dirty="0">
                <a:latin typeface="Calibri" panose="020F0502020204030204" pitchFamily="34" charset="0"/>
                <a:ea typeface="Calibri" panose="020F0502020204030204" pitchFamily="34" charset="0"/>
                <a:cs typeface="Times New Roman" panose="02020603050405020304" pitchFamily="18" charset="0"/>
              </a:rPr>
              <a:t>control de armas periodo 2014-2019</a:t>
            </a:r>
            <a:endParaRPr lang="es-EC" sz="1900" b="1" dirty="0"/>
          </a:p>
        </p:txBody>
      </p:sp>
      <p:sp>
        <p:nvSpPr>
          <p:cNvPr id="8" name="CuadroTexto 7"/>
          <p:cNvSpPr txBox="1"/>
          <p:nvPr/>
        </p:nvSpPr>
        <p:spPr>
          <a:xfrm>
            <a:off x="9396521" y="4409684"/>
            <a:ext cx="2259396" cy="12267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lvl="1" algn="just" defTabSz="800100">
              <a:lnSpc>
                <a:spcPct val="90000"/>
              </a:lnSpc>
              <a:spcBef>
                <a:spcPct val="0"/>
              </a:spcBef>
              <a:spcAft>
                <a:spcPct val="15000"/>
              </a:spcAft>
            </a:pPr>
            <a:r>
              <a:rPr lang="es-EC" sz="2400" dirty="0" err="1" smtClean="0">
                <a:solidFill>
                  <a:schemeClr val="bg1"/>
                </a:solidFill>
                <a:cs typeface="Arial" panose="020B0604020202020204" pitchFamily="34" charset="0"/>
              </a:rPr>
              <a:t>COVID</a:t>
            </a:r>
            <a:r>
              <a:rPr lang="es-EC" sz="2400" dirty="0" smtClean="0">
                <a:solidFill>
                  <a:schemeClr val="bg1"/>
                </a:solidFill>
                <a:cs typeface="Arial" panose="020B0604020202020204" pitchFamily="34" charset="0"/>
              </a:rPr>
              <a:t>-19.</a:t>
            </a:r>
            <a:r>
              <a:rPr lang="es-ES" sz="2400" b="1" kern="1200" dirty="0" smtClean="0">
                <a:solidFill>
                  <a:schemeClr val="bg1"/>
                </a:solidFill>
                <a:cs typeface="Arial" pitchFamily="34" charset="0"/>
              </a:rPr>
              <a:t>   </a:t>
            </a:r>
            <a:endParaRPr lang="es-EC" sz="2400" b="1" kern="1200" dirty="0">
              <a:solidFill>
                <a:schemeClr val="bg1"/>
              </a:solidFill>
              <a:cs typeface="Arial" pitchFamily="34" charset="0"/>
            </a:endParaRPr>
          </a:p>
        </p:txBody>
      </p:sp>
      <p:grpSp>
        <p:nvGrpSpPr>
          <p:cNvPr id="9" name="Grupo 8"/>
          <p:cNvGrpSpPr/>
          <p:nvPr/>
        </p:nvGrpSpPr>
        <p:grpSpPr>
          <a:xfrm>
            <a:off x="5095698" y="4205624"/>
            <a:ext cx="3450184" cy="1688811"/>
            <a:chOff x="-30696" y="2411141"/>
            <a:chExt cx="3450184" cy="1688811"/>
          </a:xfrm>
        </p:grpSpPr>
        <p:sp>
          <p:nvSpPr>
            <p:cNvPr id="10" name="Rectángulo redondeado 9"/>
            <p:cNvSpPr/>
            <p:nvPr/>
          </p:nvSpPr>
          <p:spPr>
            <a:xfrm>
              <a:off x="-30696" y="2411141"/>
              <a:ext cx="3450184" cy="1688811"/>
            </a:xfrm>
            <a:prstGeom prst="roundRect">
              <a:avLst>
                <a:gd name="adj" fmla="val 1000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30696" y="2744208"/>
              <a:ext cx="3397420" cy="9824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marR="0" lvl="1" indent="0" algn="l" defTabSz="914400" eaLnBrk="1" fontAlgn="auto" latinLnBrk="0" hangingPunct="1">
                <a:lnSpc>
                  <a:spcPct val="100000"/>
                </a:lnSpc>
                <a:spcBef>
                  <a:spcPct val="0"/>
                </a:spcBef>
                <a:spcAft>
                  <a:spcPts val="0"/>
                </a:spcAft>
                <a:buClrTx/>
                <a:buSzTx/>
                <a:tabLst/>
                <a:defRPr/>
              </a:pPr>
              <a:r>
                <a:rPr lang="es-ES" sz="2400" b="1" dirty="0" smtClean="0">
                  <a:cs typeface="Arial" pitchFamily="34" charset="0"/>
                </a:rPr>
                <a:t>Tráfico de armas, </a:t>
              </a:r>
            </a:p>
            <a:p>
              <a:pPr marL="0" marR="0" lvl="1" indent="0" algn="l" defTabSz="914400" eaLnBrk="1" fontAlgn="auto" latinLnBrk="0" hangingPunct="1">
                <a:lnSpc>
                  <a:spcPct val="100000"/>
                </a:lnSpc>
                <a:spcBef>
                  <a:spcPct val="0"/>
                </a:spcBef>
                <a:spcAft>
                  <a:spcPts val="0"/>
                </a:spcAft>
                <a:buClrTx/>
                <a:buSzTx/>
                <a:tabLst/>
                <a:defRPr/>
              </a:pPr>
              <a:endParaRPr lang="es-ES" sz="2400" b="1" dirty="0">
                <a:cs typeface="Arial" pitchFamily="34" charset="0"/>
              </a:endParaRPr>
            </a:p>
            <a:p>
              <a:pPr marL="0" marR="0" lvl="1" indent="0" algn="l" defTabSz="914400" eaLnBrk="1" fontAlgn="auto" latinLnBrk="0" hangingPunct="1">
                <a:lnSpc>
                  <a:spcPct val="100000"/>
                </a:lnSpc>
                <a:spcBef>
                  <a:spcPct val="0"/>
                </a:spcBef>
                <a:spcAft>
                  <a:spcPts val="0"/>
                </a:spcAft>
                <a:buClrTx/>
                <a:buSzTx/>
                <a:tabLst/>
                <a:defRPr/>
              </a:pPr>
              <a:r>
                <a:rPr lang="es-ES" sz="2400" b="1" dirty="0" smtClean="0">
                  <a:cs typeface="Arial" pitchFamily="34" charset="0"/>
                </a:rPr>
                <a:t>municiones y explosivos</a:t>
              </a:r>
              <a:r>
                <a:rPr lang="es-ES" sz="2400" b="1" kern="1200" dirty="0" smtClean="0">
                  <a:cs typeface="Arial" pitchFamily="34" charset="0"/>
                </a:rPr>
                <a:t> </a:t>
              </a:r>
              <a:endParaRPr lang="es-EC" sz="2400" b="1" kern="1200" dirty="0" smtClean="0">
                <a:cs typeface="Arial" pitchFamily="34" charset="0"/>
              </a:endParaRPr>
            </a:p>
            <a:p>
              <a:pPr marL="171450" lvl="1" indent="0" algn="l" defTabSz="800100">
                <a:lnSpc>
                  <a:spcPct val="90000"/>
                </a:lnSpc>
                <a:spcBef>
                  <a:spcPct val="0"/>
                </a:spcBef>
                <a:spcAft>
                  <a:spcPct val="15000"/>
                </a:spcAft>
                <a:buChar char="••"/>
              </a:pPr>
              <a:endParaRPr lang="es-EC" sz="2400" b="1" kern="1200" dirty="0">
                <a:latin typeface="Arial" pitchFamily="34" charset="0"/>
                <a:cs typeface="Arial" pitchFamily="34" charset="0"/>
              </a:endParaRPr>
            </a:p>
            <a:p>
              <a:pPr marL="171450" lvl="1" indent="0" algn="l" defTabSz="800100">
                <a:lnSpc>
                  <a:spcPct val="90000"/>
                </a:lnSpc>
                <a:spcBef>
                  <a:spcPct val="0"/>
                </a:spcBef>
                <a:spcAft>
                  <a:spcPct val="15000"/>
                </a:spcAft>
                <a:buChar char="••"/>
              </a:pPr>
              <a:endParaRPr lang="es-EC" sz="2400" b="1" kern="1200" dirty="0">
                <a:latin typeface="Arial" pitchFamily="34" charset="0"/>
                <a:cs typeface="Arial" pitchFamily="34" charset="0"/>
              </a:endParaRPr>
            </a:p>
          </p:txBody>
        </p:sp>
      </p:grpSp>
      <p:sp>
        <p:nvSpPr>
          <p:cNvPr id="12" name="Rectángulo redondeado 11"/>
          <p:cNvSpPr/>
          <p:nvPr/>
        </p:nvSpPr>
        <p:spPr>
          <a:xfrm>
            <a:off x="8915250" y="1431816"/>
            <a:ext cx="3010258" cy="2081280"/>
          </a:xfrm>
          <a:prstGeom prst="roundRect">
            <a:avLst>
              <a:gd name="adj" fmla="val 1000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722313"/>
            <a:endParaRPr lang="es-EC" sz="2500" b="1" dirty="0" smtClean="0"/>
          </a:p>
          <a:p>
            <a:pPr marL="722313"/>
            <a:r>
              <a:rPr lang="es-EC" sz="2500" b="1" dirty="0" smtClean="0"/>
              <a:t>Grupos antagónicos                                             radicales</a:t>
            </a:r>
            <a:endParaRPr lang="es-EC" sz="2500" b="1" dirty="0"/>
          </a:p>
        </p:txBody>
      </p:sp>
      <p:grpSp>
        <p:nvGrpSpPr>
          <p:cNvPr id="13" name="Grupo 12"/>
          <p:cNvGrpSpPr/>
          <p:nvPr/>
        </p:nvGrpSpPr>
        <p:grpSpPr>
          <a:xfrm>
            <a:off x="5286575" y="1447402"/>
            <a:ext cx="2858822" cy="2219482"/>
            <a:chOff x="344333" y="-373432"/>
            <a:chExt cx="2846325" cy="2219482"/>
          </a:xfrm>
        </p:grpSpPr>
        <p:sp>
          <p:nvSpPr>
            <p:cNvPr id="14" name="Rectángulo redondeado 13"/>
            <p:cNvSpPr/>
            <p:nvPr/>
          </p:nvSpPr>
          <p:spPr>
            <a:xfrm>
              <a:off x="344333" y="-373432"/>
              <a:ext cx="2846325" cy="2219482"/>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CuadroTexto 14"/>
            <p:cNvSpPr txBox="1"/>
            <p:nvPr/>
          </p:nvSpPr>
          <p:spPr>
            <a:xfrm>
              <a:off x="629993" y="147722"/>
              <a:ext cx="2158717" cy="1567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lvl="1" algn="l" defTabSz="800100">
                <a:lnSpc>
                  <a:spcPct val="90000"/>
                </a:lnSpc>
                <a:spcBef>
                  <a:spcPct val="0"/>
                </a:spcBef>
                <a:spcAft>
                  <a:spcPct val="15000"/>
                </a:spcAft>
              </a:pPr>
              <a:r>
                <a:rPr lang="es-ES" sz="2400" b="1" dirty="0" smtClean="0">
                  <a:cs typeface="Arial" pitchFamily="34" charset="0"/>
                </a:rPr>
                <a:t>Narcotráfico y sus delito conexos</a:t>
              </a:r>
              <a:endParaRPr lang="es-EC" sz="2400" b="1" kern="1200" dirty="0">
                <a:cs typeface="Arial" pitchFamily="34" charset="0"/>
              </a:endParaRPr>
            </a:p>
          </p:txBody>
        </p:sp>
      </p:grpSp>
      <p:grpSp>
        <p:nvGrpSpPr>
          <p:cNvPr id="16" name="Grupo 15"/>
          <p:cNvGrpSpPr/>
          <p:nvPr/>
        </p:nvGrpSpPr>
        <p:grpSpPr>
          <a:xfrm>
            <a:off x="7048344" y="2096156"/>
            <a:ext cx="1448522" cy="1718315"/>
            <a:chOff x="1921950" y="301673"/>
            <a:chExt cx="1448522" cy="1718315"/>
          </a:xfrm>
        </p:grpSpPr>
        <p:sp>
          <p:nvSpPr>
            <p:cNvPr id="17" name="Circular 16"/>
            <p:cNvSpPr/>
            <p:nvPr/>
          </p:nvSpPr>
          <p:spPr>
            <a:xfrm>
              <a:off x="1921950" y="301673"/>
              <a:ext cx="1448522" cy="1718315"/>
            </a:xfrm>
            <a:prstGeom prst="pieWedge">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8" name="Circular 12"/>
            <p:cNvSpPr txBox="1"/>
            <p:nvPr/>
          </p:nvSpPr>
          <p:spPr>
            <a:xfrm>
              <a:off x="2346212" y="804956"/>
              <a:ext cx="1024260" cy="12150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C" sz="1200" kern="1200" dirty="0"/>
            </a:p>
          </p:txBody>
        </p:sp>
      </p:grpSp>
      <p:grpSp>
        <p:nvGrpSpPr>
          <p:cNvPr id="19" name="Grupo 18"/>
          <p:cNvGrpSpPr/>
          <p:nvPr/>
        </p:nvGrpSpPr>
        <p:grpSpPr>
          <a:xfrm>
            <a:off x="8496866" y="2073576"/>
            <a:ext cx="1440034" cy="1718316"/>
            <a:chOff x="3363651" y="231359"/>
            <a:chExt cx="1440034" cy="1718316"/>
          </a:xfrm>
        </p:grpSpPr>
        <p:sp>
          <p:nvSpPr>
            <p:cNvPr id="20" name="Circular 19"/>
            <p:cNvSpPr/>
            <p:nvPr/>
          </p:nvSpPr>
          <p:spPr>
            <a:xfrm rot="5400000">
              <a:off x="3224510" y="370500"/>
              <a:ext cx="1718315" cy="1440034"/>
            </a:xfrm>
            <a:prstGeom prst="pieWedg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1" name="Circular 14"/>
            <p:cNvSpPr txBox="1"/>
            <p:nvPr/>
          </p:nvSpPr>
          <p:spPr>
            <a:xfrm>
              <a:off x="3363651" y="734643"/>
              <a:ext cx="1018258" cy="12150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C" sz="1200" kern="1200" dirty="0"/>
            </a:p>
          </p:txBody>
        </p:sp>
      </p:grpSp>
      <p:grpSp>
        <p:nvGrpSpPr>
          <p:cNvPr id="22" name="Grupo 21"/>
          <p:cNvGrpSpPr/>
          <p:nvPr/>
        </p:nvGrpSpPr>
        <p:grpSpPr>
          <a:xfrm>
            <a:off x="7076035" y="3784967"/>
            <a:ext cx="1469847" cy="1718315"/>
            <a:chOff x="1949641" y="1990484"/>
            <a:chExt cx="1469847" cy="1718315"/>
          </a:xfrm>
        </p:grpSpPr>
        <p:sp>
          <p:nvSpPr>
            <p:cNvPr id="23" name="Circular 22"/>
            <p:cNvSpPr/>
            <p:nvPr/>
          </p:nvSpPr>
          <p:spPr>
            <a:xfrm rot="16200000">
              <a:off x="1825407" y="2114718"/>
              <a:ext cx="1718315" cy="1469847"/>
            </a:xfrm>
            <a:prstGeom prst="pieWedg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4" name="Circular 18"/>
            <p:cNvSpPr txBox="1"/>
            <p:nvPr/>
          </p:nvSpPr>
          <p:spPr>
            <a:xfrm rot="21600000">
              <a:off x="2380149" y="1990485"/>
              <a:ext cx="1039339" cy="12150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C" sz="1200" kern="1200" dirty="0"/>
            </a:p>
          </p:txBody>
        </p:sp>
      </p:grpSp>
      <p:sp>
        <p:nvSpPr>
          <p:cNvPr id="25" name="Flecha circular 24"/>
          <p:cNvSpPr/>
          <p:nvPr/>
        </p:nvSpPr>
        <p:spPr>
          <a:xfrm>
            <a:off x="8347093" y="3455313"/>
            <a:ext cx="593275" cy="515891"/>
          </a:xfrm>
          <a:prstGeom prst="circular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199569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a:solidFill>
                  <a:prstClr val="black"/>
                </a:solidFill>
                <a:latin typeface="Arial" panose="020B0604020202020204" pitchFamily="34" charset="0"/>
                <a:cs typeface="Arial" panose="020B0604020202020204" pitchFamily="34" charset="0"/>
              </a:rPr>
              <a:t>7</a:t>
            </a:r>
            <a:r>
              <a:rPr lang="es-EC" sz="2800" b="1" i="1" dirty="0" smtClean="0">
                <a:solidFill>
                  <a:prstClr val="black"/>
                </a:solidFill>
                <a:latin typeface="Arial" panose="020B0604020202020204" pitchFamily="34" charset="0"/>
                <a:cs typeface="Arial" panose="020B0604020202020204" pitchFamily="34" charset="0"/>
              </a:rPr>
              <a:t>. </a:t>
            </a:r>
            <a:r>
              <a:rPr lang="es-EC" sz="2800" b="1" i="1" dirty="0">
                <a:solidFill>
                  <a:prstClr val="black"/>
                </a:solidFill>
                <a:latin typeface="Arial" panose="020B0604020202020204" pitchFamily="34" charset="0"/>
                <a:cs typeface="Arial" panose="020B0604020202020204" pitchFamily="34" charset="0"/>
              </a:rPr>
              <a:t>HIPÓTESIS</a:t>
            </a:r>
            <a:endParaRPr lang="es-EC" sz="2800" dirty="0">
              <a:solidFill>
                <a:prstClr val="black"/>
              </a:solidFill>
              <a:latin typeface="Arial" panose="020B0604020202020204" pitchFamily="34" charset="0"/>
              <a:cs typeface="Arial" panose="020B0604020202020204" pitchFamily="34" charset="0"/>
            </a:endParaRPr>
          </a:p>
        </p:txBody>
      </p:sp>
      <p:sp>
        <p:nvSpPr>
          <p:cNvPr id="4" name="Rectángulo 3"/>
          <p:cNvSpPr/>
          <p:nvPr/>
        </p:nvSpPr>
        <p:spPr>
          <a:xfrm>
            <a:off x="2384794" y="1119588"/>
            <a:ext cx="817879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spcBef>
                <a:spcPts val="1200"/>
              </a:spcBef>
              <a:spcAft>
                <a:spcPts val="1200"/>
              </a:spcAft>
            </a:pPr>
            <a:r>
              <a:rPr lang="es-EC" sz="2400" dirty="0">
                <a:latin typeface="Times New Roman" panose="02020603050405020304" pitchFamily="18" charset="0"/>
                <a:ea typeface="Calibri" panose="020F0502020204030204" pitchFamily="34" charset="0"/>
                <a:cs typeface="Times New Roman" panose="02020603050405020304" pitchFamily="18" charset="0"/>
              </a:rPr>
              <a:t>El nuevo rol de las FF. AA permitirá enfrentar efectivamente las amenazas asimétricas a la seguridad nacional en el Ecuador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736972" y="4670372"/>
            <a:ext cx="2619375" cy="1743075"/>
          </a:xfrm>
          <a:prstGeom prst="rect">
            <a:avLst/>
          </a:prstGeom>
        </p:spPr>
      </p:pic>
      <p:pic>
        <p:nvPicPr>
          <p:cNvPr id="6" name="Imagen 5"/>
          <p:cNvPicPr>
            <a:picLocks noChangeAspect="1"/>
          </p:cNvPicPr>
          <p:nvPr/>
        </p:nvPicPr>
        <p:blipFill>
          <a:blip r:embed="rId3"/>
          <a:stretch>
            <a:fillRect/>
          </a:stretch>
        </p:blipFill>
        <p:spPr>
          <a:xfrm>
            <a:off x="4987271" y="4664625"/>
            <a:ext cx="2619375" cy="1743075"/>
          </a:xfrm>
          <a:prstGeom prst="rect">
            <a:avLst/>
          </a:prstGeom>
        </p:spPr>
      </p:pic>
      <p:pic>
        <p:nvPicPr>
          <p:cNvPr id="7" name="Picture 6" descr="Resultado de imagen para NUEVO ROL DE FF. AA DEL ECUAD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570" y="4681692"/>
            <a:ext cx="2443548" cy="1730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3363344" y="3213256"/>
            <a:ext cx="6096000" cy="1323439"/>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r>
              <a:rPr lang="es-EC" sz="2000" b="1" dirty="0" smtClean="0"/>
              <a:t>Variable </a:t>
            </a:r>
            <a:r>
              <a:rPr lang="es-EC" sz="2000" b="1" dirty="0"/>
              <a:t>Independiente. </a:t>
            </a:r>
          </a:p>
          <a:p>
            <a:pPr marL="285750" indent="-285750">
              <a:buFont typeface="Arial" panose="020B0604020202020204" pitchFamily="34" charset="0"/>
              <a:buChar char="•"/>
            </a:pPr>
            <a:r>
              <a:rPr lang="es-EC" sz="2000" dirty="0" smtClean="0"/>
              <a:t>Las </a:t>
            </a:r>
            <a:r>
              <a:rPr lang="es-EC" sz="2000" dirty="0"/>
              <a:t>nuevas amenazas asimétricas </a:t>
            </a:r>
          </a:p>
          <a:p>
            <a:r>
              <a:rPr lang="es-EC" sz="2000" b="1" dirty="0" smtClean="0"/>
              <a:t>Variable </a:t>
            </a:r>
            <a:r>
              <a:rPr lang="es-EC" sz="2000" b="1" dirty="0"/>
              <a:t>Dependiente. </a:t>
            </a:r>
          </a:p>
          <a:p>
            <a:pPr marL="285750" indent="-285750">
              <a:buFont typeface="Arial" panose="020B0604020202020204" pitchFamily="34" charset="0"/>
              <a:buChar char="•"/>
            </a:pPr>
            <a:r>
              <a:rPr lang="es-EC" sz="2000" dirty="0" smtClean="0"/>
              <a:t>Rol </a:t>
            </a:r>
            <a:r>
              <a:rPr lang="es-EC" sz="2000" dirty="0"/>
              <a:t>de las FF. AA en los últimos años en el Ecuador. </a:t>
            </a:r>
          </a:p>
        </p:txBody>
      </p:sp>
      <p:grpSp>
        <p:nvGrpSpPr>
          <p:cNvPr id="10" name="Grupo 9"/>
          <p:cNvGrpSpPr/>
          <p:nvPr/>
        </p:nvGrpSpPr>
        <p:grpSpPr>
          <a:xfrm>
            <a:off x="4183038" y="2524186"/>
            <a:ext cx="4431576" cy="876614"/>
            <a:chOff x="1967215" y="549299"/>
            <a:chExt cx="8094980" cy="856646"/>
          </a:xfrm>
        </p:grpSpPr>
        <p:pic>
          <p:nvPicPr>
            <p:cNvPr id="11" name="Picture 53"/>
            <p:cNvPicPr/>
            <p:nvPr/>
          </p:nvPicPr>
          <p:blipFill>
            <a:blip r:embed="rId5"/>
            <a:stretch>
              <a:fillRect/>
            </a:stretch>
          </p:blipFill>
          <p:spPr>
            <a:xfrm>
              <a:off x="1967215" y="549299"/>
              <a:ext cx="8094980" cy="815962"/>
            </a:xfrm>
            <a:prstGeom prst="rect">
              <a:avLst/>
            </a:prstGeom>
          </p:spPr>
        </p:pic>
        <p:sp>
          <p:nvSpPr>
            <p:cNvPr id="12" name="CuadroTexto 11"/>
            <p:cNvSpPr txBox="1"/>
            <p:nvPr/>
          </p:nvSpPr>
          <p:spPr>
            <a:xfrm>
              <a:off x="2268783" y="714184"/>
              <a:ext cx="7680892" cy="691761"/>
            </a:xfrm>
            <a:prstGeom prst="rect">
              <a:avLst/>
            </a:prstGeom>
            <a:noFill/>
          </p:spPr>
          <p:txBody>
            <a:bodyPr wrap="square" rtlCol="0">
              <a:spAutoFit/>
            </a:bodyPr>
            <a:lstStyle/>
            <a:p>
              <a:r>
                <a:rPr lang="es-EC" sz="2000" b="1" dirty="0">
                  <a:solidFill>
                    <a:schemeClr val="bg1"/>
                  </a:solidFill>
                  <a:latin typeface="Arial" panose="020B0604020202020204" pitchFamily="34" charset="0"/>
                  <a:cs typeface="Arial" panose="020B0604020202020204" pitchFamily="34" charset="0"/>
                </a:rPr>
                <a:t> </a:t>
              </a:r>
              <a:r>
                <a:rPr lang="es-EC" sz="2000" b="1" dirty="0" smtClean="0">
                  <a:solidFill>
                    <a:schemeClr val="bg1"/>
                  </a:solidFill>
                  <a:latin typeface="Arial" panose="020B0604020202020204" pitchFamily="34" charset="0"/>
                  <a:cs typeface="Arial" panose="020B0604020202020204" pitchFamily="34" charset="0"/>
                </a:rPr>
                <a:t>  8. SISTEMA DE VARIABLES.</a:t>
              </a:r>
              <a:endParaRPr lang="es-EC" sz="2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2372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9. </a:t>
            </a:r>
            <a:r>
              <a:rPr lang="es-EC" sz="2800" b="1" i="1" dirty="0" err="1" smtClean="0">
                <a:solidFill>
                  <a:prstClr val="black"/>
                </a:solidFill>
                <a:latin typeface="Arial" panose="020B0604020202020204" pitchFamily="34" charset="0"/>
                <a:cs typeface="Arial" panose="020B0604020202020204" pitchFamily="34" charset="0"/>
              </a:rPr>
              <a:t>OPERACIONALIZACIÓN</a:t>
            </a:r>
            <a:r>
              <a:rPr lang="es-EC" sz="2800" b="1" i="1" dirty="0" smtClean="0">
                <a:solidFill>
                  <a:prstClr val="black"/>
                </a:solidFill>
                <a:latin typeface="Arial" panose="020B0604020202020204" pitchFamily="34" charset="0"/>
                <a:cs typeface="Arial" panose="020B0604020202020204" pitchFamily="34" charset="0"/>
              </a:rPr>
              <a:t> </a:t>
            </a:r>
            <a:r>
              <a:rPr lang="es-EC" sz="2800" b="1" i="1" dirty="0">
                <a:solidFill>
                  <a:prstClr val="black"/>
                </a:solidFill>
                <a:latin typeface="Arial" panose="020B0604020202020204" pitchFamily="34" charset="0"/>
                <a:cs typeface="Arial" panose="020B0604020202020204" pitchFamily="34" charset="0"/>
              </a:rPr>
              <a:t>DE LAS VARIABLES</a:t>
            </a:r>
            <a:endParaRPr lang="es-EC" sz="2800" dirty="0">
              <a:solidFill>
                <a:prstClr val="black"/>
              </a:solidFill>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17645038"/>
              </p:ext>
            </p:extLst>
          </p:nvPr>
        </p:nvGraphicFramePr>
        <p:xfrm>
          <a:off x="1306286" y="1554481"/>
          <a:ext cx="10746194" cy="4663949"/>
        </p:xfrm>
        <a:graphic>
          <a:graphicData uri="http://schemas.openxmlformats.org/drawingml/2006/table">
            <a:tbl>
              <a:tblPr firstRow="1" firstCol="1" bandRow="1">
                <a:tableStyleId>{5940675A-B579-460E-94D1-54222C63F5DA}</a:tableStyleId>
              </a:tblPr>
              <a:tblGrid>
                <a:gridCol w="3112211">
                  <a:extLst>
                    <a:ext uri="{9D8B030D-6E8A-4147-A177-3AD203B41FA5}">
                      <a16:colId xmlns:a16="http://schemas.microsoft.com/office/drawing/2014/main" val="3041674054"/>
                    </a:ext>
                  </a:extLst>
                </a:gridCol>
                <a:gridCol w="2791218">
                  <a:extLst>
                    <a:ext uri="{9D8B030D-6E8A-4147-A177-3AD203B41FA5}">
                      <a16:colId xmlns:a16="http://schemas.microsoft.com/office/drawing/2014/main" val="2309547871"/>
                    </a:ext>
                  </a:extLst>
                </a:gridCol>
                <a:gridCol w="3384262">
                  <a:extLst>
                    <a:ext uri="{9D8B030D-6E8A-4147-A177-3AD203B41FA5}">
                      <a16:colId xmlns:a16="http://schemas.microsoft.com/office/drawing/2014/main" val="1683316959"/>
                    </a:ext>
                  </a:extLst>
                </a:gridCol>
                <a:gridCol w="1458503">
                  <a:extLst>
                    <a:ext uri="{9D8B030D-6E8A-4147-A177-3AD203B41FA5}">
                      <a16:colId xmlns:a16="http://schemas.microsoft.com/office/drawing/2014/main" val="2413873114"/>
                    </a:ext>
                  </a:extLst>
                </a:gridCol>
              </a:tblGrid>
              <a:tr h="108450">
                <a:tc>
                  <a:txBody>
                    <a:bodyPr/>
                    <a:lstStyle/>
                    <a:p>
                      <a:pPr algn="ctr">
                        <a:lnSpc>
                          <a:spcPct val="107000"/>
                        </a:lnSpc>
                        <a:spcAft>
                          <a:spcPts val="0"/>
                        </a:spcAft>
                      </a:pPr>
                      <a:r>
                        <a:rPr lang="es-VE" sz="1600" b="1" dirty="0" smtClean="0">
                          <a:effectLst/>
                        </a:rPr>
                        <a:t>VARIABLE </a:t>
                      </a:r>
                      <a:r>
                        <a:rPr lang="es-VE" sz="1600" b="1" dirty="0">
                          <a:effectLst/>
                        </a:rPr>
                        <a:t>INDEPENDIENTE</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436" marR="52436" marT="0" marB="0" anchor="ctr">
                    <a:solidFill>
                      <a:schemeClr val="accent2"/>
                    </a:solidFill>
                  </a:tcPr>
                </a:tc>
                <a:tc>
                  <a:txBody>
                    <a:bodyPr/>
                    <a:lstStyle/>
                    <a:p>
                      <a:pPr>
                        <a:lnSpc>
                          <a:spcPct val="107000"/>
                        </a:lnSpc>
                        <a:spcAft>
                          <a:spcPts val="0"/>
                        </a:spcAft>
                      </a:pPr>
                      <a:r>
                        <a:rPr lang="es-VE" sz="1600" b="1" dirty="0">
                          <a:effectLst/>
                        </a:rPr>
                        <a:t>DIMENSIÓN</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436" marR="52436" marT="0" marB="0" anchor="ctr">
                    <a:solidFill>
                      <a:schemeClr val="accent2"/>
                    </a:solidFill>
                  </a:tcPr>
                </a:tc>
                <a:tc>
                  <a:txBody>
                    <a:bodyPr/>
                    <a:lstStyle/>
                    <a:p>
                      <a:pPr>
                        <a:lnSpc>
                          <a:spcPct val="107000"/>
                        </a:lnSpc>
                        <a:spcAft>
                          <a:spcPts val="0"/>
                        </a:spcAft>
                      </a:pPr>
                      <a:r>
                        <a:rPr lang="es-VE" sz="1600" b="1" dirty="0">
                          <a:effectLst/>
                        </a:rPr>
                        <a:t>INDICADORES</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436" marR="52436" marT="0" marB="0" anchor="ctr">
                    <a:solidFill>
                      <a:schemeClr val="accent2"/>
                    </a:solidFill>
                  </a:tcPr>
                </a:tc>
                <a:tc>
                  <a:txBody>
                    <a:bodyPr/>
                    <a:lstStyle/>
                    <a:p>
                      <a:pPr algn="ctr">
                        <a:lnSpc>
                          <a:spcPct val="107000"/>
                        </a:lnSpc>
                        <a:spcAft>
                          <a:spcPts val="0"/>
                        </a:spcAft>
                      </a:pPr>
                      <a:r>
                        <a:rPr lang="es-VE" sz="1600" b="1" dirty="0">
                          <a:effectLst/>
                        </a:rPr>
                        <a:t>ÍTEM</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436" marR="52436" marT="0" marB="0" anchor="ctr">
                    <a:solidFill>
                      <a:schemeClr val="accent2"/>
                    </a:solidFill>
                  </a:tcPr>
                </a:tc>
                <a:extLst>
                  <a:ext uri="{0D108BD9-81ED-4DB2-BD59-A6C34878D82A}">
                    <a16:rowId xmlns:a16="http://schemas.microsoft.com/office/drawing/2014/main" val="2274267819"/>
                  </a:ext>
                </a:extLst>
              </a:tr>
              <a:tr h="2491057">
                <a:tc>
                  <a:txBody>
                    <a:bodyPr/>
                    <a:lstStyle/>
                    <a:p>
                      <a:pPr marL="108585" marR="111760" algn="just">
                        <a:lnSpc>
                          <a:spcPct val="107000"/>
                        </a:lnSpc>
                        <a:spcAft>
                          <a:spcPts val="0"/>
                        </a:spcAft>
                      </a:pPr>
                      <a:r>
                        <a:rPr lang="es-BO" sz="1600" dirty="0">
                          <a:effectLst/>
                        </a:rPr>
                        <a:t>“</a:t>
                      </a:r>
                      <a:r>
                        <a:rPr lang="es-ES_tradnl" sz="1600" dirty="0">
                          <a:effectLst/>
                        </a:rPr>
                        <a:t>Las nuevas amenazas asimétricas</a:t>
                      </a:r>
                      <a:r>
                        <a:rPr lang="es-BO" sz="1600" dirty="0">
                          <a:effectLst/>
                        </a:rPr>
                        <a:t>”</a:t>
                      </a:r>
                      <a:endParaRPr lang="es-EC" sz="1400" dirty="0">
                        <a:effectLst/>
                      </a:endParaRPr>
                    </a:p>
                    <a:p>
                      <a:pPr marL="108585" marR="111760" algn="just">
                        <a:lnSpc>
                          <a:spcPct val="107000"/>
                        </a:lnSpc>
                        <a:spcAft>
                          <a:spcPts val="0"/>
                        </a:spcAft>
                      </a:pPr>
                      <a:r>
                        <a:rPr lang="es-BO" sz="1600" dirty="0">
                          <a:effectLst/>
                        </a:rPr>
                        <a:t> </a:t>
                      </a:r>
                      <a:endParaRPr lang="es-EC" sz="1400" dirty="0">
                        <a:effectLst/>
                      </a:endParaRPr>
                    </a:p>
                    <a:p>
                      <a:pPr marL="108585" marR="111760" algn="just">
                        <a:lnSpc>
                          <a:spcPct val="107000"/>
                        </a:lnSpc>
                        <a:spcAft>
                          <a:spcPts val="0"/>
                        </a:spcAft>
                      </a:pPr>
                      <a:r>
                        <a:rPr lang="es-BO" sz="1600" b="1" dirty="0">
                          <a:effectLst/>
                        </a:rPr>
                        <a:t>Conceptualización: </a:t>
                      </a:r>
                      <a:endParaRPr lang="es-EC" sz="1400" b="1" dirty="0">
                        <a:effectLst/>
                      </a:endParaRPr>
                    </a:p>
                    <a:p>
                      <a:pPr marL="108585" marR="111760" algn="just">
                        <a:lnSpc>
                          <a:spcPct val="107000"/>
                        </a:lnSpc>
                        <a:spcAft>
                          <a:spcPts val="0"/>
                        </a:spcAft>
                      </a:pPr>
                      <a:r>
                        <a:rPr lang="es-VE" sz="1600" dirty="0">
                          <a:effectLst/>
                        </a:rPr>
                        <a:t> </a:t>
                      </a:r>
                      <a:endParaRPr lang="es-EC" sz="1400" dirty="0">
                        <a:effectLst/>
                      </a:endParaRPr>
                    </a:p>
                    <a:p>
                      <a:pPr marL="108585" marR="111760" algn="just">
                        <a:lnSpc>
                          <a:spcPct val="107000"/>
                        </a:lnSpc>
                        <a:spcAft>
                          <a:spcPts val="0"/>
                        </a:spcAft>
                      </a:pPr>
                      <a:r>
                        <a:rPr lang="es-GT" sz="1400" dirty="0">
                          <a:effectLst/>
                        </a:rPr>
                        <a:t>En los últimos años el escenario de seguridad regional y nacional, se ha caracterizado por la presencia creciente de fenómenos de naturaleza no militar, comúnmente denominados nuevas amenazas, referidas al terrorismo transnacional, crimen organizado, narcotráfico, inmigración, catástrofes naturales, entre otras.</a:t>
                      </a:r>
                      <a:endParaRPr lang="es-EC" sz="1400" dirty="0">
                        <a:effectLst/>
                      </a:endParaRPr>
                    </a:p>
                    <a:p>
                      <a:pPr marL="108585" marR="170815" algn="just">
                        <a:lnSpc>
                          <a:spcPct val="107000"/>
                        </a:lnSpc>
                        <a:spcBef>
                          <a:spcPts val="1800"/>
                        </a:spcBef>
                        <a:spcAft>
                          <a:spcPts val="1800"/>
                        </a:spcAft>
                      </a:pPr>
                      <a:r>
                        <a:rPr lang="es-BO" sz="16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436" marR="52436" marT="0" marB="0"/>
                </a:tc>
                <a:tc>
                  <a:txBody>
                    <a:bodyPr/>
                    <a:lstStyle/>
                    <a:p>
                      <a:pPr marL="171450" indent="-171450">
                        <a:lnSpc>
                          <a:spcPct val="107000"/>
                        </a:lnSpc>
                        <a:spcAft>
                          <a:spcPts val="0"/>
                        </a:spcAft>
                        <a:buFont typeface="Arial" panose="020B0604020202020204" pitchFamily="34" charset="0"/>
                        <a:buChar char="•"/>
                      </a:pPr>
                      <a:r>
                        <a:rPr lang="es-VE" sz="1600" dirty="0">
                          <a:effectLst/>
                        </a:rPr>
                        <a:t>Narcotráfico y sus delitos conexos.</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Tráfico de Armas, municiones y explosivos.</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Grupos antagónicos                                             radicales.</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Pandemias.</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GT" sz="1400" dirty="0">
                          <a:effectLst/>
                        </a:rPr>
                        <a:t>La delincuencia y crimen organizado transnacional.</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Terrorismo y ciberataques.</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La migración </a:t>
                      </a:r>
                      <a:endParaRPr lang="es-EC" sz="1400" dirty="0">
                        <a:effectLst/>
                      </a:endParaRPr>
                    </a:p>
                  </a:txBody>
                  <a:tcPr marL="52436" marR="52436" marT="0" marB="0" anchor="ctr"/>
                </a:tc>
                <a:tc>
                  <a:txBody>
                    <a:bodyPr/>
                    <a:lstStyle/>
                    <a:p>
                      <a:pPr marL="0" indent="0">
                        <a:lnSpc>
                          <a:spcPct val="107000"/>
                        </a:lnSpc>
                        <a:spcAft>
                          <a:spcPts val="0"/>
                        </a:spcAft>
                        <a:buFont typeface="Arial" panose="020B0604020202020204" pitchFamily="34" charset="0"/>
                        <a:buNone/>
                      </a:pPr>
                      <a:endParaRPr lang="es-VE" sz="1600" dirty="0" smtClean="0">
                        <a:effectLst/>
                      </a:endParaRPr>
                    </a:p>
                    <a:p>
                      <a:pPr marL="285750" indent="-285750">
                        <a:lnSpc>
                          <a:spcPct val="107000"/>
                        </a:lnSpc>
                        <a:spcAft>
                          <a:spcPts val="0"/>
                        </a:spcAft>
                        <a:buFont typeface="Arial" panose="020B0604020202020204" pitchFamily="34" charset="0"/>
                        <a:buChar char="•"/>
                      </a:pPr>
                      <a:r>
                        <a:rPr lang="es-VE" sz="1600" dirty="0" smtClean="0">
                          <a:effectLst/>
                        </a:rPr>
                        <a:t>Captura </a:t>
                      </a:r>
                      <a:r>
                        <a:rPr lang="es-VE" sz="1600" dirty="0">
                          <a:effectLst/>
                        </a:rPr>
                        <a:t>de sustancias sujetas a fiscalización.</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Presencia de cárteles de narcotráfico en las fronteras.</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Violencia en las fronteras generada por el narcotráfico, delincuencia y crimen organizado.</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Crímenes y secuestros.</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a:effectLst/>
                        </a:rPr>
                        <a:t>Migración venezolana, colombiana y peruana.</a:t>
                      </a:r>
                      <a:endParaRPr lang="es-EC" sz="1400" dirty="0">
                        <a:effectLst/>
                      </a:endParaRPr>
                    </a:p>
                    <a:p>
                      <a:pPr marL="171450" indent="-171450">
                        <a:lnSpc>
                          <a:spcPct val="107000"/>
                        </a:lnSpc>
                        <a:spcAft>
                          <a:spcPts val="0"/>
                        </a:spcAft>
                        <a:buFont typeface="Arial" panose="020B0604020202020204" pitchFamily="34" charset="0"/>
                        <a:buChar char="•"/>
                      </a:pPr>
                      <a:endParaRPr lang="es-EC" sz="1400" dirty="0">
                        <a:effectLst/>
                      </a:endParaRPr>
                    </a:p>
                    <a:p>
                      <a:pPr marL="171450" indent="-171450">
                        <a:lnSpc>
                          <a:spcPct val="107000"/>
                        </a:lnSpc>
                        <a:spcAft>
                          <a:spcPts val="0"/>
                        </a:spcAft>
                        <a:buFont typeface="Arial" panose="020B0604020202020204" pitchFamily="34" charset="0"/>
                        <a:buChar char="•"/>
                      </a:pPr>
                      <a:r>
                        <a:rPr lang="es-VE" sz="1600" dirty="0" err="1" smtClean="0">
                          <a:effectLst/>
                        </a:rPr>
                        <a:t>COVID</a:t>
                      </a:r>
                      <a:r>
                        <a:rPr lang="es-VE" sz="1600" dirty="0" smtClean="0">
                          <a:effectLst/>
                        </a:rPr>
                        <a:t>-19</a:t>
                      </a:r>
                      <a:endParaRPr lang="es-EC" sz="1400" dirty="0">
                        <a:effectLst/>
                      </a:endParaRPr>
                    </a:p>
                  </a:txBody>
                  <a:tcPr marL="52436" marR="52436" marT="0" marB="0"/>
                </a:tc>
                <a:tc>
                  <a:txBody>
                    <a:bodyPr/>
                    <a:lstStyle/>
                    <a:p>
                      <a:pPr marL="160655">
                        <a:lnSpc>
                          <a:spcPct val="107000"/>
                        </a:lnSpc>
                        <a:spcAft>
                          <a:spcPts val="0"/>
                        </a:spcAft>
                      </a:pPr>
                      <a:r>
                        <a:rPr lang="es-VE" sz="1600" dirty="0">
                          <a:effectLst/>
                        </a:rPr>
                        <a:t> </a:t>
                      </a:r>
                      <a:endParaRPr lang="es-EC" sz="1400" dirty="0">
                        <a:effectLst/>
                      </a:endParaRPr>
                    </a:p>
                    <a:p>
                      <a:pPr marL="160655" algn="just">
                        <a:lnSpc>
                          <a:spcPct val="107000"/>
                        </a:lnSpc>
                        <a:spcAft>
                          <a:spcPts val="0"/>
                        </a:spcAft>
                      </a:pPr>
                      <a:r>
                        <a:rPr lang="es-VE" sz="1600" dirty="0">
                          <a:effectLst/>
                        </a:rPr>
                        <a:t> </a:t>
                      </a:r>
                      <a:endParaRPr lang="es-EC" sz="1400" dirty="0">
                        <a:effectLst/>
                      </a:endParaRPr>
                    </a:p>
                    <a:p>
                      <a:pPr marL="160655" algn="just">
                        <a:lnSpc>
                          <a:spcPct val="107000"/>
                        </a:lnSpc>
                        <a:spcAft>
                          <a:spcPts val="0"/>
                        </a:spcAft>
                      </a:pPr>
                      <a:r>
                        <a:rPr lang="es-VE" sz="1600" dirty="0">
                          <a:effectLst/>
                        </a:rPr>
                        <a:t> </a:t>
                      </a:r>
                      <a:endParaRPr lang="es-EC" sz="1400" dirty="0">
                        <a:effectLst/>
                      </a:endParaRPr>
                    </a:p>
                    <a:p>
                      <a:pPr marL="160655" algn="just">
                        <a:lnSpc>
                          <a:spcPct val="107000"/>
                        </a:lnSpc>
                        <a:spcAft>
                          <a:spcPts val="0"/>
                        </a:spcAft>
                      </a:pPr>
                      <a:r>
                        <a:rPr lang="es-VE" sz="1600" dirty="0">
                          <a:effectLst/>
                        </a:rPr>
                        <a:t> </a:t>
                      </a:r>
                      <a:endParaRPr lang="es-EC" sz="1400" dirty="0">
                        <a:effectLst/>
                      </a:endParaRPr>
                    </a:p>
                    <a:p>
                      <a:pPr marL="160655" algn="just">
                        <a:lnSpc>
                          <a:spcPct val="107000"/>
                        </a:lnSpc>
                        <a:spcAft>
                          <a:spcPts val="0"/>
                        </a:spcAft>
                      </a:pPr>
                      <a:r>
                        <a:rPr lang="es-VE" sz="1600" dirty="0">
                          <a:effectLst/>
                        </a:rPr>
                        <a:t> </a:t>
                      </a:r>
                      <a:endParaRPr lang="es-EC" sz="1400" dirty="0">
                        <a:effectLst/>
                      </a:endParaRPr>
                    </a:p>
                    <a:p>
                      <a:pPr marL="160655" algn="just">
                        <a:lnSpc>
                          <a:spcPct val="107000"/>
                        </a:lnSpc>
                        <a:spcAft>
                          <a:spcPts val="0"/>
                        </a:spcAft>
                      </a:pPr>
                      <a:r>
                        <a:rPr lang="es-VE" sz="1600" dirty="0" smtClean="0">
                          <a:effectLst/>
                        </a:rPr>
                        <a:t>ENCUESTA</a:t>
                      </a:r>
                    </a:p>
                    <a:p>
                      <a:pPr marL="160655" algn="just">
                        <a:lnSpc>
                          <a:spcPct val="107000"/>
                        </a:lnSpc>
                        <a:spcAft>
                          <a:spcPts val="0"/>
                        </a:spcAft>
                      </a:pPr>
                      <a:endParaRPr lang="es-EC" sz="1400" dirty="0">
                        <a:effectLst/>
                      </a:endParaRPr>
                    </a:p>
                    <a:p>
                      <a:pPr marL="160655">
                        <a:lnSpc>
                          <a:spcPct val="107000"/>
                        </a:lnSpc>
                        <a:spcAft>
                          <a:spcPts val="0"/>
                        </a:spcAft>
                      </a:pPr>
                      <a:r>
                        <a:rPr lang="es-VE" sz="1600" dirty="0" smtClean="0">
                          <a:effectLst/>
                        </a:rPr>
                        <a:t>ENTREVISTAS</a:t>
                      </a:r>
                    </a:p>
                    <a:p>
                      <a:pPr marL="160655">
                        <a:lnSpc>
                          <a:spcPct val="107000"/>
                        </a:lnSpc>
                        <a:spcAft>
                          <a:spcPts val="0"/>
                        </a:spcAft>
                      </a:pPr>
                      <a:r>
                        <a:rPr lang="es-VE" sz="1600" dirty="0" smtClean="0">
                          <a:effectLst/>
                        </a:rPr>
                        <a:t> </a:t>
                      </a:r>
                      <a:r>
                        <a:rPr lang="es-VE" sz="1600" dirty="0">
                          <a:effectLst/>
                        </a:rPr>
                        <a:t>BIBLIOGRAFÍA</a:t>
                      </a:r>
                      <a:endParaRPr lang="es-EC" sz="1400" dirty="0">
                        <a:effectLst/>
                      </a:endParaRPr>
                    </a:p>
                    <a:p>
                      <a:pPr marL="160655">
                        <a:lnSpc>
                          <a:spcPct val="107000"/>
                        </a:lnSpc>
                        <a:spcAft>
                          <a:spcPts val="0"/>
                        </a:spcAft>
                      </a:pPr>
                      <a:r>
                        <a:rPr lang="es-VE" sz="1600" dirty="0">
                          <a:effectLst/>
                        </a:rPr>
                        <a:t> </a:t>
                      </a:r>
                      <a:endParaRPr lang="es-EC" sz="1400" dirty="0">
                        <a:effectLst/>
                      </a:endParaRPr>
                    </a:p>
                    <a:p>
                      <a:pPr marL="160655">
                        <a:lnSpc>
                          <a:spcPct val="107000"/>
                        </a:lnSpc>
                        <a:spcAft>
                          <a:spcPts val="0"/>
                        </a:spcAft>
                      </a:pPr>
                      <a:r>
                        <a:rPr lang="es-VE" sz="1600" dirty="0">
                          <a:effectLst/>
                        </a:rPr>
                        <a:t> </a:t>
                      </a:r>
                      <a:endParaRPr lang="es-EC" sz="1400" dirty="0">
                        <a:effectLst/>
                      </a:endParaRPr>
                    </a:p>
                    <a:p>
                      <a:pPr marL="160655">
                        <a:lnSpc>
                          <a:spcPct val="107000"/>
                        </a:lnSpc>
                        <a:spcAft>
                          <a:spcPts val="0"/>
                        </a:spcAft>
                      </a:pPr>
                      <a:r>
                        <a:rPr lang="es-VE" sz="1600" dirty="0">
                          <a:effectLst/>
                        </a:rPr>
                        <a:t> </a:t>
                      </a:r>
                      <a:endParaRPr lang="es-EC" sz="1400" dirty="0">
                        <a:effectLst/>
                      </a:endParaRPr>
                    </a:p>
                    <a:p>
                      <a:pPr marL="160655">
                        <a:lnSpc>
                          <a:spcPct val="107000"/>
                        </a:lnSpc>
                        <a:spcAft>
                          <a:spcPts val="0"/>
                        </a:spcAft>
                      </a:pPr>
                      <a:r>
                        <a:rPr lang="es-VE" sz="1600" dirty="0">
                          <a:effectLst/>
                        </a:rPr>
                        <a:t> </a:t>
                      </a:r>
                      <a:endParaRPr lang="es-EC" sz="1400" dirty="0">
                        <a:effectLst/>
                      </a:endParaRPr>
                    </a:p>
                    <a:p>
                      <a:pPr marL="160655">
                        <a:lnSpc>
                          <a:spcPct val="107000"/>
                        </a:lnSpc>
                        <a:spcAft>
                          <a:spcPts val="0"/>
                        </a:spcAft>
                      </a:pPr>
                      <a:r>
                        <a:rPr lang="es-VE" sz="1600" dirty="0">
                          <a:effectLst/>
                        </a:rPr>
                        <a:t> </a:t>
                      </a:r>
                      <a:endParaRPr lang="es-EC" sz="1400" dirty="0">
                        <a:effectLst/>
                      </a:endParaRPr>
                    </a:p>
                    <a:p>
                      <a:pPr marL="160655">
                        <a:lnSpc>
                          <a:spcPct val="107000"/>
                        </a:lnSpc>
                        <a:spcAft>
                          <a:spcPts val="0"/>
                        </a:spcAft>
                      </a:pPr>
                      <a:r>
                        <a:rPr lang="es-VE" sz="1600" dirty="0">
                          <a:effectLst/>
                        </a:rPr>
                        <a:t> </a:t>
                      </a:r>
                      <a:endParaRPr lang="es-EC" sz="1400" dirty="0">
                        <a:effectLst/>
                      </a:endParaRPr>
                    </a:p>
                    <a:p>
                      <a:pPr marL="208280">
                        <a:lnSpc>
                          <a:spcPct val="107000"/>
                        </a:lnSpc>
                        <a:spcAft>
                          <a:spcPts val="0"/>
                        </a:spcAft>
                      </a:pPr>
                      <a:r>
                        <a:rPr lang="es-VE" sz="16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436" marR="52436" marT="0" marB="0"/>
                </a:tc>
                <a:extLst>
                  <a:ext uri="{0D108BD9-81ED-4DB2-BD59-A6C34878D82A}">
                    <a16:rowId xmlns:a16="http://schemas.microsoft.com/office/drawing/2014/main" val="1272682553"/>
                  </a:ext>
                </a:extLst>
              </a:tr>
            </a:tbl>
          </a:graphicData>
        </a:graphic>
      </p:graphicFrame>
    </p:spTree>
    <p:extLst>
      <p:ext uri="{BB962C8B-B14F-4D97-AF65-F5344CB8AC3E}">
        <p14:creationId xmlns:p14="http://schemas.microsoft.com/office/powerpoint/2010/main" val="1267873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9. </a:t>
            </a:r>
            <a:r>
              <a:rPr lang="es-EC" sz="2800" b="1" i="1" dirty="0" err="1" smtClean="0">
                <a:solidFill>
                  <a:prstClr val="black"/>
                </a:solidFill>
                <a:latin typeface="Arial" panose="020B0604020202020204" pitchFamily="34" charset="0"/>
                <a:cs typeface="Arial" panose="020B0604020202020204" pitchFamily="34" charset="0"/>
              </a:rPr>
              <a:t>OPERACIONALIZACIÓN</a:t>
            </a:r>
            <a:r>
              <a:rPr lang="es-EC" sz="2800" b="1" i="1" dirty="0" smtClean="0">
                <a:solidFill>
                  <a:prstClr val="black"/>
                </a:solidFill>
                <a:latin typeface="Arial" panose="020B0604020202020204" pitchFamily="34" charset="0"/>
                <a:cs typeface="Arial" panose="020B0604020202020204" pitchFamily="34" charset="0"/>
              </a:rPr>
              <a:t> </a:t>
            </a:r>
            <a:r>
              <a:rPr lang="es-EC" sz="2800" b="1" i="1" dirty="0">
                <a:solidFill>
                  <a:prstClr val="black"/>
                </a:solidFill>
                <a:latin typeface="Arial" panose="020B0604020202020204" pitchFamily="34" charset="0"/>
                <a:cs typeface="Arial" panose="020B0604020202020204" pitchFamily="34" charset="0"/>
              </a:rPr>
              <a:t>DE LAS VARIABLES</a:t>
            </a:r>
            <a:endParaRPr lang="es-EC" sz="2800" dirty="0">
              <a:solidFill>
                <a:prstClr val="black"/>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61367596"/>
              </p:ext>
            </p:extLst>
          </p:nvPr>
        </p:nvGraphicFramePr>
        <p:xfrm>
          <a:off x="1295400" y="1089025"/>
          <a:ext cx="10566399" cy="5331101"/>
        </p:xfrm>
        <a:graphic>
          <a:graphicData uri="http://schemas.openxmlformats.org/drawingml/2006/table">
            <a:tbl>
              <a:tblPr firstRow="1" firstCol="1" bandRow="1">
                <a:tableStyleId>{5940675A-B579-460E-94D1-54222C63F5DA}</a:tableStyleId>
              </a:tblPr>
              <a:tblGrid>
                <a:gridCol w="4051300">
                  <a:extLst>
                    <a:ext uri="{9D8B030D-6E8A-4147-A177-3AD203B41FA5}">
                      <a16:colId xmlns:a16="http://schemas.microsoft.com/office/drawing/2014/main" val="130949145"/>
                    </a:ext>
                  </a:extLst>
                </a:gridCol>
                <a:gridCol w="1968500">
                  <a:extLst>
                    <a:ext uri="{9D8B030D-6E8A-4147-A177-3AD203B41FA5}">
                      <a16:colId xmlns:a16="http://schemas.microsoft.com/office/drawing/2014/main" val="317707557"/>
                    </a:ext>
                  </a:extLst>
                </a:gridCol>
                <a:gridCol w="3225800">
                  <a:extLst>
                    <a:ext uri="{9D8B030D-6E8A-4147-A177-3AD203B41FA5}">
                      <a16:colId xmlns:a16="http://schemas.microsoft.com/office/drawing/2014/main" val="2242105816"/>
                    </a:ext>
                  </a:extLst>
                </a:gridCol>
                <a:gridCol w="1320799">
                  <a:extLst>
                    <a:ext uri="{9D8B030D-6E8A-4147-A177-3AD203B41FA5}">
                      <a16:colId xmlns:a16="http://schemas.microsoft.com/office/drawing/2014/main" val="3392934441"/>
                    </a:ext>
                  </a:extLst>
                </a:gridCol>
              </a:tblGrid>
              <a:tr h="208957">
                <a:tc>
                  <a:txBody>
                    <a:bodyPr/>
                    <a:lstStyle/>
                    <a:p>
                      <a:pPr algn="ctr">
                        <a:lnSpc>
                          <a:spcPct val="107000"/>
                        </a:lnSpc>
                        <a:spcAft>
                          <a:spcPts val="0"/>
                        </a:spcAft>
                      </a:pPr>
                      <a:r>
                        <a:rPr lang="es-VE" sz="1400" b="1">
                          <a:solidFill>
                            <a:schemeClr val="tx1"/>
                          </a:solidFill>
                          <a:effectLst/>
                        </a:rPr>
                        <a:t>VARIABLE DEPENDIENTE</a:t>
                      </a:r>
                      <a:endParaRPr lang="es-EC"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8" marR="58268" marT="0" marB="0" anchor="ctr">
                    <a:solidFill>
                      <a:schemeClr val="accent2"/>
                    </a:solidFill>
                  </a:tcPr>
                </a:tc>
                <a:tc>
                  <a:txBody>
                    <a:bodyPr/>
                    <a:lstStyle/>
                    <a:p>
                      <a:pPr algn="ctr">
                        <a:lnSpc>
                          <a:spcPct val="107000"/>
                        </a:lnSpc>
                        <a:spcAft>
                          <a:spcPts val="0"/>
                        </a:spcAft>
                      </a:pPr>
                      <a:r>
                        <a:rPr lang="es-VE" sz="1400" b="1">
                          <a:solidFill>
                            <a:schemeClr val="tx1"/>
                          </a:solidFill>
                          <a:effectLst/>
                        </a:rPr>
                        <a:t>DIMENSIÓN</a:t>
                      </a:r>
                      <a:endParaRPr lang="es-EC"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8" marR="58268" marT="0" marB="0" anchor="ctr">
                    <a:solidFill>
                      <a:schemeClr val="accent2"/>
                    </a:solidFill>
                  </a:tcPr>
                </a:tc>
                <a:tc>
                  <a:txBody>
                    <a:bodyPr/>
                    <a:lstStyle/>
                    <a:p>
                      <a:pPr algn="ctr">
                        <a:lnSpc>
                          <a:spcPct val="107000"/>
                        </a:lnSpc>
                        <a:spcAft>
                          <a:spcPts val="0"/>
                        </a:spcAft>
                      </a:pPr>
                      <a:r>
                        <a:rPr lang="es-VE" sz="1400" b="1">
                          <a:solidFill>
                            <a:schemeClr val="tx1"/>
                          </a:solidFill>
                          <a:effectLst/>
                        </a:rPr>
                        <a:t>INDICADORES</a:t>
                      </a:r>
                      <a:endParaRPr lang="es-EC"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8" marR="58268" marT="0" marB="0" anchor="ctr">
                    <a:solidFill>
                      <a:schemeClr val="accent2"/>
                    </a:solidFill>
                  </a:tcPr>
                </a:tc>
                <a:tc>
                  <a:txBody>
                    <a:bodyPr/>
                    <a:lstStyle/>
                    <a:p>
                      <a:pPr algn="ctr">
                        <a:lnSpc>
                          <a:spcPct val="107000"/>
                        </a:lnSpc>
                        <a:spcAft>
                          <a:spcPts val="0"/>
                        </a:spcAft>
                      </a:pPr>
                      <a:r>
                        <a:rPr lang="es-VE" sz="1400" b="1" dirty="0">
                          <a:solidFill>
                            <a:schemeClr val="tx1"/>
                          </a:solidFill>
                          <a:effectLst/>
                        </a:rPr>
                        <a:t>ÍTEM</a:t>
                      </a:r>
                      <a:endParaRPr lang="es-EC"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8" marR="58268" marT="0" marB="0" anchor="ctr">
                    <a:solidFill>
                      <a:schemeClr val="accent2"/>
                    </a:solidFill>
                  </a:tcPr>
                </a:tc>
                <a:extLst>
                  <a:ext uri="{0D108BD9-81ED-4DB2-BD59-A6C34878D82A}">
                    <a16:rowId xmlns:a16="http://schemas.microsoft.com/office/drawing/2014/main" val="1511971626"/>
                  </a:ext>
                </a:extLst>
              </a:tr>
              <a:tr h="5102818">
                <a:tc>
                  <a:txBody>
                    <a:bodyPr/>
                    <a:lstStyle/>
                    <a:p>
                      <a:pPr marL="108585" marR="170815" algn="just" defTabSz="914400" rtl="0" eaLnBrk="1" latinLnBrk="0" hangingPunct="1">
                        <a:lnSpc>
                          <a:spcPct val="107000"/>
                        </a:lnSpc>
                        <a:spcBef>
                          <a:spcPts val="1800"/>
                        </a:spcBef>
                        <a:spcAft>
                          <a:spcPts val="0"/>
                        </a:spcAft>
                      </a:pPr>
                      <a:r>
                        <a:rPr lang="es-ES" sz="1400" kern="1200" dirty="0">
                          <a:effectLst/>
                        </a:rPr>
                        <a:t>“</a:t>
                      </a:r>
                      <a:r>
                        <a:rPr lang="es-ES_tradnl" sz="1400" kern="1200" dirty="0">
                          <a:effectLst/>
                        </a:rPr>
                        <a:t>Rol de las FF.AA. en los últimos años</a:t>
                      </a:r>
                      <a:r>
                        <a:rPr lang="es-VE" sz="1400" kern="1200" dirty="0">
                          <a:effectLst/>
                        </a:rPr>
                        <a:t> en el Ecuador</a:t>
                      </a:r>
                      <a:r>
                        <a:rPr lang="es-BO" sz="1400" kern="1200" dirty="0">
                          <a:effectLst/>
                        </a:rPr>
                        <a:t>.</a:t>
                      </a:r>
                      <a:r>
                        <a:rPr lang="es-ES" sz="1400" kern="1200" dirty="0">
                          <a:effectLst/>
                        </a:rPr>
                        <a:t>”</a:t>
                      </a:r>
                      <a:endParaRPr lang="es-EC" sz="1400" kern="1200" dirty="0">
                        <a:effectLst/>
                      </a:endParaRPr>
                    </a:p>
                    <a:p>
                      <a:pPr algn="just" defTabSz="914400" rtl="0" eaLnBrk="1" latinLnBrk="0" hangingPunct="1">
                        <a:lnSpc>
                          <a:spcPct val="107000"/>
                        </a:lnSpc>
                        <a:spcAft>
                          <a:spcPts val="0"/>
                        </a:spcAft>
                      </a:pPr>
                      <a:r>
                        <a:rPr lang="es-VE" sz="1400" kern="1200" dirty="0">
                          <a:effectLst/>
                        </a:rPr>
                        <a:t> </a:t>
                      </a:r>
                      <a:endParaRPr lang="es-EC" sz="1400" kern="1200" dirty="0">
                        <a:effectLst/>
                      </a:endParaRPr>
                    </a:p>
                    <a:p>
                      <a:pPr marL="108585" algn="just" defTabSz="914400" rtl="0" eaLnBrk="1" latinLnBrk="0" hangingPunct="1">
                        <a:lnSpc>
                          <a:spcPct val="107000"/>
                        </a:lnSpc>
                        <a:spcAft>
                          <a:spcPts val="0"/>
                        </a:spcAft>
                      </a:pPr>
                      <a:r>
                        <a:rPr lang="es-ES" sz="1400" b="1" kern="1200" dirty="0">
                          <a:effectLst/>
                        </a:rPr>
                        <a:t>Conceptualización: </a:t>
                      </a:r>
                      <a:endParaRPr lang="es-EC" sz="1400" b="1" kern="1200" dirty="0">
                        <a:effectLst/>
                      </a:endParaRPr>
                    </a:p>
                    <a:p>
                      <a:pPr algn="just" defTabSz="914400" rtl="0" eaLnBrk="1" latinLnBrk="0" hangingPunct="1">
                        <a:lnSpc>
                          <a:spcPct val="107000"/>
                        </a:lnSpc>
                        <a:spcAft>
                          <a:spcPts val="0"/>
                        </a:spcAft>
                      </a:pPr>
                      <a:r>
                        <a:rPr lang="es-VE" sz="1400" kern="1200" dirty="0">
                          <a:effectLst/>
                        </a:rPr>
                        <a:t> </a:t>
                      </a:r>
                      <a:endParaRPr lang="es-EC" sz="1400" kern="1200" dirty="0">
                        <a:effectLst/>
                      </a:endParaRPr>
                    </a:p>
                    <a:p>
                      <a:pPr marL="108585" marR="170815" indent="-15240" algn="just" defTabSz="914400" rtl="0" eaLnBrk="1" latinLnBrk="0" hangingPunct="1">
                        <a:lnSpc>
                          <a:spcPct val="107000"/>
                        </a:lnSpc>
                        <a:spcAft>
                          <a:spcPts val="0"/>
                        </a:spcAft>
                      </a:pPr>
                      <a:r>
                        <a:rPr lang="es-GT" sz="1400" kern="1200" dirty="0">
                          <a:effectLst/>
                        </a:rPr>
                        <a:t>Las operaciones militares en el mundo moderno se alejan cada vez más del espectro del conflicto armado tradicional. Lo cual conlleva la necesidad de identificar la legislación que regule el uso de la fuerza.</a:t>
                      </a:r>
                      <a:endParaRPr lang="es-EC" sz="1400" kern="1200" dirty="0">
                        <a:effectLst/>
                      </a:endParaRPr>
                    </a:p>
                    <a:p>
                      <a:pPr marL="108585" marR="170815" indent="-15240" algn="just" defTabSz="914400" rtl="0" eaLnBrk="1" latinLnBrk="0" hangingPunct="1">
                        <a:lnSpc>
                          <a:spcPct val="107000"/>
                        </a:lnSpc>
                        <a:spcAft>
                          <a:spcPts val="0"/>
                        </a:spcAft>
                      </a:pPr>
                      <a:r>
                        <a:rPr lang="es-GT" sz="1400" kern="1200" dirty="0">
                          <a:effectLst/>
                        </a:rPr>
                        <a:t>En este contexto, las Fuerzas Armadas, están obligadas a armonizarse con la normativa legal vigente y reorganizar sus unidades, para cumplir con las actividades de seguridad externa e interna (Freire, 2018), sin descuidar su misión fundamental de proteger las fronteras en el ámbito terrestre, naval y aéreo, el control de áreas estratégicas, el desminado humanitario y el control de armas, a fin de satisfacer las necesidades de seguridad ciudadana (Constitución, 2008).</a:t>
                      </a:r>
                      <a:endParaRPr lang="es-EC" sz="1400" kern="1200" dirty="0">
                        <a:solidFill>
                          <a:schemeClr val="tx1"/>
                        </a:solidFill>
                        <a:effectLst/>
                        <a:latin typeface="+mn-lt"/>
                        <a:ea typeface="+mn-ea"/>
                        <a:cs typeface="+mn-cs"/>
                      </a:endParaRPr>
                    </a:p>
                  </a:txBody>
                  <a:tcPr marL="58268" marR="58268" marT="0" marB="0"/>
                </a:tc>
                <a:tc>
                  <a:txBody>
                    <a:bodyPr/>
                    <a:lstStyle/>
                    <a:p>
                      <a:pPr marL="285750" lvl="0" indent="-285750" algn="l" defTabSz="914400" rtl="0" eaLnBrk="1" latinLnBrk="0" hangingPunct="1">
                        <a:lnSpc>
                          <a:spcPct val="100000"/>
                        </a:lnSpc>
                        <a:spcAft>
                          <a:spcPts val="0"/>
                        </a:spcAft>
                        <a:buFont typeface="Arial" panose="020B0604020202020204" pitchFamily="34" charset="0"/>
                        <a:buChar char="•"/>
                      </a:pPr>
                      <a:r>
                        <a:rPr lang="es-VE" sz="1400" kern="1200" dirty="0">
                          <a:solidFill>
                            <a:schemeClr val="tx1"/>
                          </a:solidFill>
                          <a:effectLst/>
                          <a:latin typeface="+mn-lt"/>
                          <a:ea typeface="+mn-ea"/>
                          <a:cs typeface="+mn-cs"/>
                        </a:rPr>
                        <a:t>Política</a:t>
                      </a:r>
                      <a:endParaRPr lang="es-EC" sz="1400" kern="1200" dirty="0">
                        <a:solidFill>
                          <a:schemeClr val="tx1"/>
                        </a:solidFill>
                        <a:effectLst/>
                        <a:latin typeface="+mn-lt"/>
                        <a:ea typeface="+mn-ea"/>
                        <a:cs typeface="+mn-cs"/>
                      </a:endParaRPr>
                    </a:p>
                    <a:p>
                      <a:pPr marL="202565" indent="-179705" algn="l" defTabSz="914400" rtl="0" eaLnBrk="1" latinLnBrk="0" hangingPunct="1">
                        <a:lnSpc>
                          <a:spcPct val="100000"/>
                        </a:lnSpc>
                        <a:spcAft>
                          <a:spcPts val="0"/>
                        </a:spcAft>
                      </a:pPr>
                      <a:r>
                        <a:rPr lang="es-VE" sz="1400" kern="1200" dirty="0">
                          <a:solidFill>
                            <a:schemeClr val="tx1"/>
                          </a:solidFill>
                          <a:effectLst/>
                          <a:latin typeface="+mn-lt"/>
                          <a:ea typeface="+mn-ea"/>
                          <a:cs typeface="+mn-cs"/>
                        </a:rPr>
                        <a:t> </a:t>
                      </a:r>
                      <a:endParaRPr lang="es-VE" sz="1400" kern="1200" dirty="0" smtClean="0">
                        <a:solidFill>
                          <a:schemeClr val="tx1"/>
                        </a:solidFill>
                        <a:effectLst/>
                        <a:latin typeface="+mn-lt"/>
                        <a:ea typeface="+mn-ea"/>
                        <a:cs typeface="+mn-cs"/>
                      </a:endParaRPr>
                    </a:p>
                    <a:p>
                      <a:pPr marL="342900" lvl="0" indent="-342900">
                        <a:lnSpc>
                          <a:spcPct val="100000"/>
                        </a:lnSpc>
                        <a:spcAft>
                          <a:spcPts val="0"/>
                        </a:spcAft>
                        <a:buFont typeface="Symbol" panose="05050102010706020507" pitchFamily="18" charset="2"/>
                        <a:buChar char=""/>
                      </a:pPr>
                      <a:r>
                        <a:rPr lang="es-VE" sz="1400" dirty="0" smtClean="0">
                          <a:effectLst/>
                        </a:rPr>
                        <a:t>Defensa</a:t>
                      </a:r>
                      <a:endParaRPr lang="es-EC" sz="1400" dirty="0">
                        <a:effectLst/>
                      </a:endParaRPr>
                    </a:p>
                    <a:p>
                      <a:pPr marL="202565" indent="-17970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Seguridad</a:t>
                      </a:r>
                      <a:endParaRPr lang="es-EC" sz="1400" dirty="0">
                        <a:effectLst/>
                      </a:endParaRPr>
                    </a:p>
                    <a:p>
                      <a:pPr marL="202565" indent="-17970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Apoyo a las acciones del Estado.</a:t>
                      </a:r>
                      <a:endParaRPr lang="es-EC" sz="1400" dirty="0">
                        <a:effectLst/>
                      </a:endParaRPr>
                    </a:p>
                    <a:p>
                      <a:pPr marL="202565" indent="-17970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Apoyo a la Policía Nacional</a:t>
                      </a:r>
                      <a:endParaRPr lang="es-EC" sz="1400" dirty="0">
                        <a:effectLst/>
                      </a:endParaRPr>
                    </a:p>
                    <a:p>
                      <a:pPr marL="202565" indent="-17970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Estado de Excepción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268" marR="58268" marT="0" marB="0" anchor="ctr"/>
                </a:tc>
                <a:tc>
                  <a:txBody>
                    <a:bodyPr/>
                    <a:lstStyle/>
                    <a:p>
                      <a:pPr marL="178435">
                        <a:lnSpc>
                          <a:spcPct val="107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Constitución Política del Estado </a:t>
                      </a:r>
                      <a:endParaRPr lang="es-EC" sz="1400" dirty="0">
                        <a:effectLst/>
                      </a:endParaRPr>
                    </a:p>
                    <a:p>
                      <a:pPr marL="29146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Plan Nacional de Desarrollo “Toda una Vida</a:t>
                      </a:r>
                      <a:r>
                        <a:rPr lang="es-VE" sz="1400" dirty="0" smtClean="0">
                          <a:effectLst/>
                        </a:rPr>
                        <a:t>”</a:t>
                      </a:r>
                    </a:p>
                    <a:p>
                      <a:pPr marL="0" lvl="0" indent="0">
                        <a:lnSpc>
                          <a:spcPct val="100000"/>
                        </a:lnSpc>
                        <a:spcAft>
                          <a:spcPts val="0"/>
                        </a:spcAft>
                        <a:buFont typeface="Symbol" panose="05050102010706020507" pitchFamily="18" charset="2"/>
                        <a:buNone/>
                      </a:pP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Ley de Seguridad Publica y del </a:t>
                      </a:r>
                      <a:r>
                        <a:rPr lang="es-VE" sz="1400" dirty="0" smtClean="0">
                          <a:effectLst/>
                        </a:rPr>
                        <a:t>Estado</a:t>
                      </a:r>
                    </a:p>
                    <a:p>
                      <a:pPr marL="0" lvl="0" indent="0">
                        <a:lnSpc>
                          <a:spcPct val="100000"/>
                        </a:lnSpc>
                        <a:spcAft>
                          <a:spcPts val="0"/>
                        </a:spcAft>
                        <a:buFont typeface="Symbol" panose="05050102010706020507" pitchFamily="18" charset="2"/>
                        <a:buNone/>
                      </a:pP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Política de la Defensa Nacional</a:t>
                      </a:r>
                      <a:endParaRPr lang="es-EC" sz="1400" dirty="0">
                        <a:effectLst/>
                      </a:endParaRPr>
                    </a:p>
                    <a:p>
                      <a:pPr marL="29146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Sistema de Seguridad Publica y del Estado</a:t>
                      </a:r>
                      <a:endParaRPr lang="es-EC" sz="1400" dirty="0">
                        <a:effectLst/>
                      </a:endParaRPr>
                    </a:p>
                    <a:p>
                      <a:pPr marL="29146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Organización militar para la gestión de seguridad integral</a:t>
                      </a:r>
                      <a:endParaRPr lang="es-EC" sz="1400" dirty="0">
                        <a:effectLst/>
                      </a:endParaRPr>
                    </a:p>
                    <a:p>
                      <a:pPr marL="291465">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Planificación de operaciones de seguridad integral.</a:t>
                      </a:r>
                      <a:endParaRPr lang="es-EC" sz="1400" dirty="0">
                        <a:effectLst/>
                      </a:endParaRPr>
                    </a:p>
                    <a:p>
                      <a:pPr marL="291465" indent="-480060">
                        <a:lnSpc>
                          <a:spcPct val="100000"/>
                        </a:lnSpc>
                        <a:spcAft>
                          <a:spcPts val="0"/>
                        </a:spcAft>
                      </a:pPr>
                      <a:r>
                        <a:rPr lang="es-VE" sz="1400" dirty="0">
                          <a:effectLst/>
                        </a:rPr>
                        <a:t> </a:t>
                      </a:r>
                      <a:endParaRPr lang="es-EC" sz="1400" dirty="0">
                        <a:effectLst/>
                      </a:endParaRPr>
                    </a:p>
                    <a:p>
                      <a:pPr marL="342900" lvl="0" indent="-342900">
                        <a:lnSpc>
                          <a:spcPct val="100000"/>
                        </a:lnSpc>
                        <a:spcAft>
                          <a:spcPts val="0"/>
                        </a:spcAft>
                        <a:buFont typeface="Symbol" panose="05050102010706020507" pitchFamily="18" charset="2"/>
                        <a:buChar char=""/>
                      </a:pPr>
                      <a:r>
                        <a:rPr lang="es-VE" sz="1400" dirty="0">
                          <a:effectLst/>
                        </a:rPr>
                        <a:t>Las actividades que cumple </a:t>
                      </a:r>
                      <a:r>
                        <a:rPr lang="es-VE" sz="1400" dirty="0" err="1">
                          <a:effectLst/>
                        </a:rPr>
                        <a:t>FF.AA</a:t>
                      </a:r>
                      <a:r>
                        <a:rPr lang="es-VE" sz="1400" dirty="0">
                          <a:effectLst/>
                        </a:rPr>
                        <a:t> en apoyo al Estado y la Policía Nacional</a:t>
                      </a:r>
                      <a:endParaRPr lang="es-EC" sz="1400" dirty="0">
                        <a:effectLst/>
                      </a:endParaRPr>
                    </a:p>
                    <a:p>
                      <a:pPr>
                        <a:lnSpc>
                          <a:spcPct val="150000"/>
                        </a:lnSpc>
                        <a:spcAft>
                          <a:spcPts val="0"/>
                        </a:spcAft>
                      </a:pPr>
                      <a:r>
                        <a:rPr lang="es-VE"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268" marR="58268" marT="0" marB="0"/>
                </a:tc>
                <a:tc>
                  <a:txBody>
                    <a:bodyPr/>
                    <a:lstStyle/>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ENCUESTAS</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ENTREVISTAS</a:t>
                      </a:r>
                      <a:endParaRPr lang="es-EC" sz="1400" dirty="0">
                        <a:effectLst/>
                      </a:endParaRPr>
                    </a:p>
                    <a:p>
                      <a:pPr marL="160655">
                        <a:lnSpc>
                          <a:spcPct val="107000"/>
                        </a:lnSpc>
                        <a:spcAft>
                          <a:spcPts val="0"/>
                        </a:spcAft>
                      </a:pPr>
                      <a:r>
                        <a:rPr lang="es-VE" sz="1400" dirty="0">
                          <a:effectLst/>
                        </a:rPr>
                        <a:t> </a:t>
                      </a:r>
                      <a:endParaRPr lang="es-EC" sz="1400" dirty="0">
                        <a:effectLst/>
                      </a:endParaRPr>
                    </a:p>
                    <a:p>
                      <a:pPr marL="160655">
                        <a:lnSpc>
                          <a:spcPct val="107000"/>
                        </a:lnSpc>
                        <a:spcAft>
                          <a:spcPts val="0"/>
                        </a:spcAft>
                      </a:pPr>
                      <a:r>
                        <a:rPr lang="es-VE" sz="1400" dirty="0">
                          <a:effectLst/>
                        </a:rPr>
                        <a:t>BIBLIOGRAFÍA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268" marR="58268" marT="0" marB="0"/>
                </a:tc>
                <a:extLst>
                  <a:ext uri="{0D108BD9-81ED-4DB2-BD59-A6C34878D82A}">
                    <a16:rowId xmlns:a16="http://schemas.microsoft.com/office/drawing/2014/main" val="1938339560"/>
                  </a:ext>
                </a:extLst>
              </a:tr>
            </a:tbl>
          </a:graphicData>
        </a:graphic>
      </p:graphicFrame>
    </p:spTree>
    <p:extLst>
      <p:ext uri="{BB962C8B-B14F-4D97-AF65-F5344CB8AC3E}">
        <p14:creationId xmlns:p14="http://schemas.microsoft.com/office/powerpoint/2010/main" val="3709978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10. OBJETO </a:t>
            </a:r>
            <a:r>
              <a:rPr lang="es-EC" sz="2800" b="1" i="1" dirty="0">
                <a:solidFill>
                  <a:prstClr val="black"/>
                </a:solidFill>
                <a:latin typeface="Arial" panose="020B0604020202020204" pitchFamily="34" charset="0"/>
                <a:cs typeface="Arial" panose="020B0604020202020204" pitchFamily="34" charset="0"/>
              </a:rPr>
              <a:t>DE ESTUDIO Y CAMPO DE ACCIÓN</a:t>
            </a:r>
            <a:endParaRPr lang="es-EC" sz="2800" dirty="0">
              <a:solidFill>
                <a:prstClr val="black"/>
              </a:solidFill>
              <a:latin typeface="Arial" panose="020B0604020202020204" pitchFamily="34" charset="0"/>
              <a:cs typeface="Arial" panose="020B0604020202020204" pitchFamily="34" charset="0"/>
            </a:endParaRPr>
          </a:p>
        </p:txBody>
      </p:sp>
      <p:grpSp>
        <p:nvGrpSpPr>
          <p:cNvPr id="37" name="Group 2338"/>
          <p:cNvGrpSpPr/>
          <p:nvPr/>
        </p:nvGrpSpPr>
        <p:grpSpPr>
          <a:xfrm>
            <a:off x="1287970" y="1575357"/>
            <a:ext cx="10764510" cy="4694598"/>
            <a:chOff x="0" y="-279422"/>
            <a:chExt cx="8982931" cy="4694897"/>
          </a:xfrm>
        </p:grpSpPr>
        <p:sp>
          <p:nvSpPr>
            <p:cNvPr id="38" name="Shape 314"/>
            <p:cNvSpPr/>
            <p:nvPr/>
          </p:nvSpPr>
          <p:spPr>
            <a:xfrm>
              <a:off x="3398520" y="-279422"/>
              <a:ext cx="5547793" cy="1933956"/>
            </a:xfrm>
            <a:custGeom>
              <a:avLst/>
              <a:gdLst/>
              <a:ahLst/>
              <a:cxnLst/>
              <a:rect l="0" t="0" r="0" b="0"/>
              <a:pathLst>
                <a:path w="5097781" h="1933956">
                  <a:moveTo>
                    <a:pt x="4130802" y="0"/>
                  </a:moveTo>
                  <a:lnTo>
                    <a:pt x="5097781" y="966978"/>
                  </a:lnTo>
                  <a:lnTo>
                    <a:pt x="4130802" y="1933956"/>
                  </a:lnTo>
                  <a:lnTo>
                    <a:pt x="4130802" y="1692275"/>
                  </a:lnTo>
                  <a:lnTo>
                    <a:pt x="0" y="1692275"/>
                  </a:lnTo>
                  <a:lnTo>
                    <a:pt x="0" y="241681"/>
                  </a:lnTo>
                  <a:lnTo>
                    <a:pt x="4130802" y="241681"/>
                  </a:lnTo>
                  <a:lnTo>
                    <a:pt x="4130802" y="0"/>
                  </a:lnTo>
                  <a:close/>
                </a:path>
              </a:pathLst>
            </a:custGeom>
            <a:solidFill>
              <a:srgbClr val="FFFF00">
                <a:alpha val="90196"/>
              </a:srgbClr>
            </a:solidFill>
            <a:ln w="0" cap="flat">
              <a:miter lim="127000"/>
            </a:ln>
          </p:spPr>
          <p:style>
            <a:lnRef idx="0">
              <a:srgbClr val="000000">
                <a:alpha val="0"/>
              </a:srgbClr>
            </a:lnRef>
            <a:fillRef idx="1">
              <a:srgbClr val="D0D8E8">
                <a:alpha val="90196"/>
              </a:srgbClr>
            </a:fillRef>
            <a:effectRef idx="0">
              <a:scrgbClr r="0" g="0" b="0"/>
            </a:effectRef>
            <a:fontRef idx="none"/>
          </p:style>
          <p:txBody>
            <a:bodyPr/>
            <a:lstStyle/>
            <a:p>
              <a:endParaRPr lang="es-EC">
                <a:cs typeface="Arial" panose="020B0604020202020204" pitchFamily="34" charset="0"/>
              </a:endParaRPr>
            </a:p>
          </p:txBody>
        </p:sp>
        <p:sp>
          <p:nvSpPr>
            <p:cNvPr id="39" name="Shape 316"/>
            <p:cNvSpPr/>
            <p:nvPr/>
          </p:nvSpPr>
          <p:spPr>
            <a:xfrm>
              <a:off x="0" y="-253255"/>
              <a:ext cx="3398520" cy="1933956"/>
            </a:xfrm>
            <a:custGeom>
              <a:avLst/>
              <a:gdLst/>
              <a:ahLst/>
              <a:cxnLst/>
              <a:rect l="0" t="0" r="0" b="0"/>
              <a:pathLst>
                <a:path w="3398520" h="1933956">
                  <a:moveTo>
                    <a:pt x="322326" y="0"/>
                  </a:moveTo>
                  <a:lnTo>
                    <a:pt x="3076194" y="0"/>
                  </a:lnTo>
                  <a:cubicBezTo>
                    <a:pt x="3254248" y="0"/>
                    <a:pt x="3398520" y="144272"/>
                    <a:pt x="3398520" y="322326"/>
                  </a:cubicBezTo>
                  <a:lnTo>
                    <a:pt x="3398520" y="1611630"/>
                  </a:lnTo>
                  <a:cubicBezTo>
                    <a:pt x="3398520" y="1789684"/>
                    <a:pt x="3254248" y="1933956"/>
                    <a:pt x="3076194" y="1933956"/>
                  </a:cubicBezTo>
                  <a:lnTo>
                    <a:pt x="322326" y="1933956"/>
                  </a:lnTo>
                  <a:cubicBezTo>
                    <a:pt x="144310" y="1933956"/>
                    <a:pt x="0" y="1789684"/>
                    <a:pt x="0" y="1611630"/>
                  </a:cubicBezTo>
                  <a:lnTo>
                    <a:pt x="0" y="322326"/>
                  </a:lnTo>
                  <a:cubicBezTo>
                    <a:pt x="0" y="144272"/>
                    <a:pt x="144310" y="0"/>
                    <a:pt x="322326" y="0"/>
                  </a:cubicBezTo>
                  <a:close/>
                </a:path>
              </a:pathLst>
            </a:custGeom>
            <a:ln w="0" cap="flat">
              <a:miter lim="127000"/>
            </a:ln>
          </p:spPr>
          <p:style>
            <a:lnRef idx="0">
              <a:srgbClr val="000000">
                <a:alpha val="0"/>
              </a:srgbClr>
            </a:lnRef>
            <a:fillRef idx="1">
              <a:srgbClr val="4F81BD"/>
            </a:fillRef>
            <a:effectRef idx="0">
              <a:scrgbClr r="0" g="0" b="0"/>
            </a:effectRef>
            <a:fontRef idx="none"/>
          </p:style>
          <p:txBody>
            <a:bodyPr/>
            <a:lstStyle/>
            <a:p>
              <a:endParaRPr lang="es-EC">
                <a:cs typeface="Arial" panose="020B0604020202020204" pitchFamily="34" charset="0"/>
              </a:endParaRPr>
            </a:p>
          </p:txBody>
        </p:sp>
        <p:sp>
          <p:nvSpPr>
            <p:cNvPr id="40" name="Shape 317"/>
            <p:cNvSpPr/>
            <p:nvPr/>
          </p:nvSpPr>
          <p:spPr>
            <a:xfrm>
              <a:off x="0" y="-266717"/>
              <a:ext cx="3398520" cy="1933956"/>
            </a:xfrm>
            <a:custGeom>
              <a:avLst/>
              <a:gdLst/>
              <a:ahLst/>
              <a:cxnLst/>
              <a:rect l="0" t="0" r="0" b="0"/>
              <a:pathLst>
                <a:path w="3398520" h="1933956">
                  <a:moveTo>
                    <a:pt x="0" y="322326"/>
                  </a:moveTo>
                  <a:cubicBezTo>
                    <a:pt x="0" y="144272"/>
                    <a:pt x="144310" y="0"/>
                    <a:pt x="322326" y="0"/>
                  </a:cubicBezTo>
                  <a:lnTo>
                    <a:pt x="3076194" y="0"/>
                  </a:lnTo>
                  <a:cubicBezTo>
                    <a:pt x="3254248" y="0"/>
                    <a:pt x="3398520" y="144272"/>
                    <a:pt x="3398520" y="322326"/>
                  </a:cubicBezTo>
                  <a:lnTo>
                    <a:pt x="3398520" y="1611630"/>
                  </a:lnTo>
                  <a:cubicBezTo>
                    <a:pt x="3398520" y="1789684"/>
                    <a:pt x="3254248" y="1933956"/>
                    <a:pt x="3076194" y="1933956"/>
                  </a:cubicBezTo>
                  <a:lnTo>
                    <a:pt x="322326" y="1933956"/>
                  </a:lnTo>
                  <a:cubicBezTo>
                    <a:pt x="144310" y="1933956"/>
                    <a:pt x="0" y="1789684"/>
                    <a:pt x="0" y="1611630"/>
                  </a:cubicBezTo>
                  <a:close/>
                </a:path>
              </a:pathLst>
            </a:custGeom>
            <a:ln w="25908" cap="flat">
              <a:round/>
            </a:ln>
          </p:spPr>
          <p:style>
            <a:lnRef idx="1">
              <a:srgbClr val="FFFFFF"/>
            </a:lnRef>
            <a:fillRef idx="0">
              <a:srgbClr val="000000">
                <a:alpha val="0"/>
              </a:srgbClr>
            </a:fillRef>
            <a:effectRef idx="0">
              <a:scrgbClr r="0" g="0" b="0"/>
            </a:effectRef>
            <a:fontRef idx="none"/>
          </p:style>
          <p:txBody>
            <a:bodyPr/>
            <a:lstStyle/>
            <a:p>
              <a:endParaRPr lang="es-EC">
                <a:cs typeface="Arial" panose="020B0604020202020204" pitchFamily="34" charset="0"/>
              </a:endParaRPr>
            </a:p>
          </p:txBody>
        </p:sp>
        <p:sp>
          <p:nvSpPr>
            <p:cNvPr id="41" name="Rectangle 318"/>
            <p:cNvSpPr/>
            <p:nvPr/>
          </p:nvSpPr>
          <p:spPr>
            <a:xfrm>
              <a:off x="383101" y="-136301"/>
              <a:ext cx="3879379" cy="842328"/>
            </a:xfrm>
            <a:prstGeom prst="rect">
              <a:avLst/>
            </a:prstGeom>
            <a:ln>
              <a:noFill/>
            </a:ln>
          </p:spPr>
          <p:txBody>
            <a:bodyPr vert="horz" lIns="0" tIns="0" rIns="0" bIns="0" rtlCol="0">
              <a:noAutofit/>
            </a:bodyPr>
            <a:lstStyle/>
            <a:p>
              <a:pPr>
                <a:lnSpc>
                  <a:spcPct val="107000"/>
                </a:lnSpc>
                <a:spcAft>
                  <a:spcPts val="800"/>
                </a:spcAft>
              </a:pPr>
              <a:r>
                <a:rPr lang="es-EC" sz="4900" dirty="0">
                  <a:solidFill>
                    <a:srgbClr val="FFFFFF"/>
                  </a:solidFill>
                  <a:effectLst/>
                  <a:ea typeface="Calibri" panose="020F0502020204030204" pitchFamily="34" charset="0"/>
                  <a:cs typeface="Arial" panose="020B0604020202020204" pitchFamily="34" charset="0"/>
                </a:rPr>
                <a:t>OBJETO DE </a:t>
              </a:r>
              <a:endParaRPr lang="es-EC" sz="1100" dirty="0">
                <a:solidFill>
                  <a:srgbClr val="000000"/>
                </a:solidFill>
                <a:effectLst/>
                <a:ea typeface="Calibri" panose="020F0502020204030204" pitchFamily="34" charset="0"/>
                <a:cs typeface="Arial" panose="020B0604020202020204" pitchFamily="34" charset="0"/>
              </a:endParaRPr>
            </a:p>
          </p:txBody>
        </p:sp>
        <p:sp>
          <p:nvSpPr>
            <p:cNvPr id="42" name="Rectangle 319"/>
            <p:cNvSpPr/>
            <p:nvPr/>
          </p:nvSpPr>
          <p:spPr>
            <a:xfrm>
              <a:off x="613505" y="611251"/>
              <a:ext cx="2967844" cy="842741"/>
            </a:xfrm>
            <a:prstGeom prst="rect">
              <a:avLst/>
            </a:prstGeom>
            <a:ln>
              <a:noFill/>
            </a:ln>
          </p:spPr>
          <p:txBody>
            <a:bodyPr vert="horz" lIns="0" tIns="0" rIns="0" bIns="0" rtlCol="0">
              <a:noAutofit/>
            </a:bodyPr>
            <a:lstStyle/>
            <a:p>
              <a:pPr>
                <a:lnSpc>
                  <a:spcPct val="107000"/>
                </a:lnSpc>
                <a:spcAft>
                  <a:spcPts val="800"/>
                </a:spcAft>
              </a:pPr>
              <a:r>
                <a:rPr lang="es-EC" sz="4900" dirty="0">
                  <a:solidFill>
                    <a:srgbClr val="FFFFFF"/>
                  </a:solidFill>
                  <a:effectLst/>
                  <a:ea typeface="Calibri" panose="020F0502020204030204" pitchFamily="34" charset="0"/>
                  <a:cs typeface="Arial" panose="020B0604020202020204" pitchFamily="34" charset="0"/>
                </a:rPr>
                <a:t>ESTUDIO</a:t>
              </a:r>
              <a:endParaRPr lang="es-EC" sz="1100" dirty="0">
                <a:solidFill>
                  <a:srgbClr val="000000"/>
                </a:solidFill>
                <a:effectLst/>
                <a:ea typeface="Calibri" panose="020F0502020204030204" pitchFamily="34" charset="0"/>
                <a:cs typeface="Arial" panose="020B0604020202020204" pitchFamily="34" charset="0"/>
              </a:endParaRPr>
            </a:p>
          </p:txBody>
        </p:sp>
        <p:sp>
          <p:nvSpPr>
            <p:cNvPr id="43" name="Shape 320"/>
            <p:cNvSpPr/>
            <p:nvPr/>
          </p:nvSpPr>
          <p:spPr>
            <a:xfrm>
              <a:off x="3398519" y="1734167"/>
              <a:ext cx="5584412" cy="2681308"/>
            </a:xfrm>
            <a:custGeom>
              <a:avLst/>
              <a:gdLst/>
              <a:ahLst/>
              <a:cxnLst/>
              <a:rect l="0" t="0" r="0" b="0"/>
              <a:pathLst>
                <a:path w="5097781" h="1935480">
                  <a:moveTo>
                    <a:pt x="4130040" y="0"/>
                  </a:moveTo>
                  <a:lnTo>
                    <a:pt x="5097781" y="967740"/>
                  </a:lnTo>
                  <a:lnTo>
                    <a:pt x="4130040" y="1935480"/>
                  </a:lnTo>
                  <a:lnTo>
                    <a:pt x="4130040" y="1693545"/>
                  </a:lnTo>
                  <a:lnTo>
                    <a:pt x="0" y="1693545"/>
                  </a:lnTo>
                  <a:lnTo>
                    <a:pt x="0" y="241935"/>
                  </a:lnTo>
                  <a:lnTo>
                    <a:pt x="4130040" y="241935"/>
                  </a:lnTo>
                  <a:lnTo>
                    <a:pt x="4130040" y="0"/>
                  </a:lnTo>
                  <a:close/>
                </a:path>
              </a:pathLst>
            </a:custGeom>
            <a:solidFill>
              <a:srgbClr val="25E33C">
                <a:alpha val="89804"/>
              </a:srgbClr>
            </a:solidFill>
            <a:ln w="0" cap="flat">
              <a:round/>
            </a:ln>
          </p:spPr>
          <p:style>
            <a:lnRef idx="0">
              <a:srgbClr val="000000">
                <a:alpha val="0"/>
              </a:srgbClr>
            </a:lnRef>
            <a:fillRef idx="1">
              <a:srgbClr val="D0D8E8">
                <a:alpha val="90196"/>
              </a:srgbClr>
            </a:fillRef>
            <a:effectRef idx="0">
              <a:scrgbClr r="0" g="0" b="0"/>
            </a:effectRef>
            <a:fontRef idx="none"/>
          </p:style>
          <p:txBody>
            <a:bodyPr/>
            <a:lstStyle/>
            <a:p>
              <a:endParaRPr lang="es-EC">
                <a:cs typeface="Arial" panose="020B0604020202020204" pitchFamily="34" charset="0"/>
              </a:endParaRPr>
            </a:p>
          </p:txBody>
        </p:sp>
        <p:sp>
          <p:nvSpPr>
            <p:cNvPr id="44" name="Shape 322"/>
            <p:cNvSpPr/>
            <p:nvPr/>
          </p:nvSpPr>
          <p:spPr>
            <a:xfrm>
              <a:off x="0" y="2127504"/>
              <a:ext cx="3398520" cy="1935480"/>
            </a:xfrm>
            <a:custGeom>
              <a:avLst/>
              <a:gdLst/>
              <a:ahLst/>
              <a:cxnLst/>
              <a:rect l="0" t="0" r="0" b="0"/>
              <a:pathLst>
                <a:path w="3398520" h="1935480">
                  <a:moveTo>
                    <a:pt x="322580" y="0"/>
                  </a:moveTo>
                  <a:lnTo>
                    <a:pt x="3075940" y="0"/>
                  </a:lnTo>
                  <a:cubicBezTo>
                    <a:pt x="3254121" y="0"/>
                    <a:pt x="3398520" y="144399"/>
                    <a:pt x="3398520" y="322580"/>
                  </a:cubicBezTo>
                  <a:lnTo>
                    <a:pt x="3398520" y="1612900"/>
                  </a:lnTo>
                  <a:cubicBezTo>
                    <a:pt x="3398520" y="1791081"/>
                    <a:pt x="3254121" y="1935480"/>
                    <a:pt x="3075940" y="1935480"/>
                  </a:cubicBezTo>
                  <a:lnTo>
                    <a:pt x="322580" y="1935480"/>
                  </a:lnTo>
                  <a:cubicBezTo>
                    <a:pt x="144424" y="1935480"/>
                    <a:pt x="0" y="1791081"/>
                    <a:pt x="0" y="1612900"/>
                  </a:cubicBezTo>
                  <a:lnTo>
                    <a:pt x="0" y="322580"/>
                  </a:lnTo>
                  <a:cubicBezTo>
                    <a:pt x="0" y="144399"/>
                    <a:pt x="144424" y="0"/>
                    <a:pt x="322580" y="0"/>
                  </a:cubicBezTo>
                  <a:close/>
                </a:path>
              </a:pathLst>
            </a:custGeom>
            <a:ln w="0" cap="flat">
              <a:miter lim="101600"/>
            </a:ln>
          </p:spPr>
          <p:style>
            <a:lnRef idx="0">
              <a:srgbClr val="000000">
                <a:alpha val="0"/>
              </a:srgbClr>
            </a:lnRef>
            <a:fillRef idx="1">
              <a:srgbClr val="4F81BD"/>
            </a:fillRef>
            <a:effectRef idx="0">
              <a:scrgbClr r="0" g="0" b="0"/>
            </a:effectRef>
            <a:fontRef idx="none"/>
          </p:style>
          <p:txBody>
            <a:bodyPr/>
            <a:lstStyle/>
            <a:p>
              <a:endParaRPr lang="es-EC">
                <a:cs typeface="Arial" panose="020B0604020202020204" pitchFamily="34" charset="0"/>
              </a:endParaRPr>
            </a:p>
          </p:txBody>
        </p:sp>
        <p:sp>
          <p:nvSpPr>
            <p:cNvPr id="45" name="Shape 323"/>
            <p:cNvSpPr/>
            <p:nvPr/>
          </p:nvSpPr>
          <p:spPr>
            <a:xfrm>
              <a:off x="0" y="2127504"/>
              <a:ext cx="3398520" cy="1935480"/>
            </a:xfrm>
            <a:custGeom>
              <a:avLst/>
              <a:gdLst/>
              <a:ahLst/>
              <a:cxnLst/>
              <a:rect l="0" t="0" r="0" b="0"/>
              <a:pathLst>
                <a:path w="3398520" h="1935480">
                  <a:moveTo>
                    <a:pt x="0" y="322580"/>
                  </a:moveTo>
                  <a:cubicBezTo>
                    <a:pt x="0" y="144399"/>
                    <a:pt x="144424" y="0"/>
                    <a:pt x="322580" y="0"/>
                  </a:cubicBezTo>
                  <a:lnTo>
                    <a:pt x="3075940" y="0"/>
                  </a:lnTo>
                  <a:cubicBezTo>
                    <a:pt x="3254121" y="0"/>
                    <a:pt x="3398520" y="144399"/>
                    <a:pt x="3398520" y="322580"/>
                  </a:cubicBezTo>
                  <a:lnTo>
                    <a:pt x="3398520" y="1612900"/>
                  </a:lnTo>
                  <a:cubicBezTo>
                    <a:pt x="3398520" y="1791081"/>
                    <a:pt x="3254121" y="1935480"/>
                    <a:pt x="3075940" y="1935480"/>
                  </a:cubicBezTo>
                  <a:lnTo>
                    <a:pt x="322580" y="1935480"/>
                  </a:lnTo>
                  <a:cubicBezTo>
                    <a:pt x="144424" y="1935480"/>
                    <a:pt x="0" y="1791081"/>
                    <a:pt x="0" y="1612900"/>
                  </a:cubicBezTo>
                  <a:close/>
                </a:path>
              </a:pathLst>
            </a:custGeom>
            <a:ln w="25908" cap="flat">
              <a:round/>
            </a:ln>
          </p:spPr>
          <p:style>
            <a:lnRef idx="1">
              <a:srgbClr val="FFFFFF"/>
            </a:lnRef>
            <a:fillRef idx="0">
              <a:srgbClr val="000000">
                <a:alpha val="0"/>
              </a:srgbClr>
            </a:fillRef>
            <a:effectRef idx="0">
              <a:scrgbClr r="0" g="0" b="0"/>
            </a:effectRef>
            <a:fontRef idx="none"/>
          </p:style>
          <p:txBody>
            <a:bodyPr/>
            <a:lstStyle/>
            <a:p>
              <a:endParaRPr lang="es-EC">
                <a:cs typeface="Arial" panose="020B0604020202020204" pitchFamily="34" charset="0"/>
              </a:endParaRPr>
            </a:p>
          </p:txBody>
        </p:sp>
        <p:sp>
          <p:nvSpPr>
            <p:cNvPr id="46" name="Rectangle 324"/>
            <p:cNvSpPr/>
            <p:nvPr/>
          </p:nvSpPr>
          <p:spPr>
            <a:xfrm>
              <a:off x="401249" y="2398772"/>
              <a:ext cx="3889303" cy="842327"/>
            </a:xfrm>
            <a:prstGeom prst="rect">
              <a:avLst/>
            </a:prstGeom>
            <a:ln>
              <a:noFill/>
            </a:ln>
          </p:spPr>
          <p:txBody>
            <a:bodyPr vert="horz" lIns="0" tIns="0" rIns="0" bIns="0" rtlCol="0">
              <a:noAutofit/>
            </a:bodyPr>
            <a:lstStyle/>
            <a:p>
              <a:pPr>
                <a:lnSpc>
                  <a:spcPct val="107000"/>
                </a:lnSpc>
                <a:spcAft>
                  <a:spcPts val="800"/>
                </a:spcAft>
              </a:pPr>
              <a:r>
                <a:rPr lang="es-EC" sz="4900" dirty="0">
                  <a:solidFill>
                    <a:srgbClr val="FFFFFF"/>
                  </a:solidFill>
                  <a:effectLst/>
                  <a:ea typeface="Calibri" panose="020F0502020204030204" pitchFamily="34" charset="0"/>
                  <a:cs typeface="Arial" panose="020B0604020202020204" pitchFamily="34" charset="0"/>
                </a:rPr>
                <a:t>CAMPO DE </a:t>
              </a:r>
              <a:endParaRPr lang="es-EC" sz="1100" dirty="0">
                <a:solidFill>
                  <a:srgbClr val="000000"/>
                </a:solidFill>
                <a:effectLst/>
                <a:ea typeface="Calibri" panose="020F0502020204030204" pitchFamily="34" charset="0"/>
                <a:cs typeface="Arial" panose="020B0604020202020204" pitchFamily="34" charset="0"/>
              </a:endParaRPr>
            </a:p>
          </p:txBody>
        </p:sp>
        <p:sp>
          <p:nvSpPr>
            <p:cNvPr id="47" name="Rectangle 325"/>
            <p:cNvSpPr/>
            <p:nvPr/>
          </p:nvSpPr>
          <p:spPr>
            <a:xfrm>
              <a:off x="746023" y="3108830"/>
              <a:ext cx="2645520" cy="842328"/>
            </a:xfrm>
            <a:prstGeom prst="rect">
              <a:avLst/>
            </a:prstGeom>
            <a:ln>
              <a:noFill/>
            </a:ln>
          </p:spPr>
          <p:txBody>
            <a:bodyPr vert="horz" lIns="0" tIns="0" rIns="0" bIns="0" rtlCol="0">
              <a:noAutofit/>
            </a:bodyPr>
            <a:lstStyle/>
            <a:p>
              <a:pPr>
                <a:lnSpc>
                  <a:spcPct val="107000"/>
                </a:lnSpc>
                <a:spcAft>
                  <a:spcPts val="800"/>
                </a:spcAft>
              </a:pPr>
              <a:r>
                <a:rPr lang="es-EC" sz="4900" dirty="0">
                  <a:solidFill>
                    <a:srgbClr val="FFFFFF"/>
                  </a:solidFill>
                  <a:effectLst/>
                  <a:ea typeface="Calibri" panose="020F0502020204030204" pitchFamily="34" charset="0"/>
                  <a:cs typeface="Arial" panose="020B0604020202020204" pitchFamily="34" charset="0"/>
                </a:rPr>
                <a:t>ACCIÓN</a:t>
              </a:r>
              <a:endParaRPr lang="es-EC" sz="1100" dirty="0">
                <a:solidFill>
                  <a:srgbClr val="000000"/>
                </a:solidFill>
                <a:effectLst/>
                <a:ea typeface="Calibri" panose="020F0502020204030204" pitchFamily="34" charset="0"/>
                <a:cs typeface="Arial" panose="020B0604020202020204" pitchFamily="34" charset="0"/>
              </a:endParaRPr>
            </a:p>
          </p:txBody>
        </p:sp>
      </p:grpSp>
      <p:sp>
        <p:nvSpPr>
          <p:cNvPr id="48" name="Rectángulo 47"/>
          <p:cNvSpPr/>
          <p:nvPr/>
        </p:nvSpPr>
        <p:spPr>
          <a:xfrm>
            <a:off x="4966567" y="1958982"/>
            <a:ext cx="6096000" cy="1200329"/>
          </a:xfrm>
          <a:prstGeom prst="rect">
            <a:avLst/>
          </a:prstGeom>
        </p:spPr>
        <p:txBody>
          <a:bodyPr>
            <a:spAutoFit/>
          </a:bodyPr>
          <a:lstStyle/>
          <a:p>
            <a:pPr marL="457200" algn="just">
              <a:spcBef>
                <a:spcPts val="1200"/>
              </a:spcBef>
              <a:spcAft>
                <a:spcPts val="1200"/>
              </a:spcAft>
            </a:pPr>
            <a:r>
              <a:rPr lang="es-EC" b="1" dirty="0">
                <a:latin typeface="Times New Roman" panose="02020603050405020304" pitchFamily="18" charset="0"/>
                <a:ea typeface="Calibri" panose="020F0502020204030204" pitchFamily="34" charset="0"/>
                <a:cs typeface="Times New Roman" panose="02020603050405020304" pitchFamily="18" charset="0"/>
              </a:rPr>
              <a:t>Para el presente estudio el objeto es el Estado Ecuatoriano, las Fuerzas Armadas y su rol al enfrentar las amenazas asimétricas que afecten a la seguridad nacional.</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ángulo 48"/>
          <p:cNvSpPr/>
          <p:nvPr/>
        </p:nvSpPr>
        <p:spPr>
          <a:xfrm>
            <a:off x="4901017" y="4142295"/>
            <a:ext cx="6161549" cy="1477328"/>
          </a:xfrm>
          <a:prstGeom prst="rect">
            <a:avLst/>
          </a:prstGeom>
        </p:spPr>
        <p:txBody>
          <a:bodyPr wrap="square" anchor="ctr">
            <a:spAutoFit/>
          </a:bodyPr>
          <a:lstStyle/>
          <a:p>
            <a:pPr marL="457200" algn="just">
              <a:spcBef>
                <a:spcPts val="1200"/>
              </a:spcBef>
              <a:spcAft>
                <a:spcPts val="1200"/>
              </a:spcAft>
            </a:pPr>
            <a:r>
              <a:rPr lang="es-EC" b="1" dirty="0">
                <a:latin typeface="Times New Roman" panose="02020603050405020304" pitchFamily="18" charset="0"/>
                <a:ea typeface="Calibri" panose="020F0502020204030204" pitchFamily="34" charset="0"/>
                <a:cs typeface="Times New Roman" panose="02020603050405020304" pitchFamily="18" charset="0"/>
              </a:rPr>
              <a:t>El estudio del proyecto se lo realizará en el ámbito de la seguridad y defensa como un asunto de </a:t>
            </a:r>
            <a:r>
              <a:rPr lang="es-EC" b="1" dirty="0" smtClean="0">
                <a:latin typeface="Times New Roman" panose="02020603050405020304" pitchFamily="18" charset="0"/>
                <a:ea typeface="Calibri" panose="020F0502020204030204" pitchFamily="34" charset="0"/>
                <a:cs typeface="Times New Roman" panose="02020603050405020304" pitchFamily="18" charset="0"/>
              </a:rPr>
              <a:t>interés institucional</a:t>
            </a:r>
            <a:r>
              <a:rPr lang="es-EC" b="1" dirty="0">
                <a:latin typeface="Times New Roman" panose="02020603050405020304" pitchFamily="18" charset="0"/>
                <a:ea typeface="Calibri" panose="020F0502020204030204" pitchFamily="34" charset="0"/>
                <a:cs typeface="Times New Roman" panose="02020603050405020304" pitchFamily="18" charset="0"/>
              </a:rPr>
              <a:t>. El presente trabajo también podría tener una influencia nacional y regional en estudio de temas militares para otros países.</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146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11. DISEÑO </a:t>
            </a:r>
            <a:r>
              <a:rPr lang="es-EC" sz="2800" b="1" i="1" dirty="0">
                <a:solidFill>
                  <a:prstClr val="black"/>
                </a:solidFill>
                <a:latin typeface="Arial" panose="020B0604020202020204" pitchFamily="34" charset="0"/>
                <a:cs typeface="Arial" panose="020B0604020202020204" pitchFamily="34" charset="0"/>
              </a:rPr>
              <a:t>DE LA INVESTIGACIÓN</a:t>
            </a:r>
          </a:p>
        </p:txBody>
      </p:sp>
      <p:grpSp>
        <p:nvGrpSpPr>
          <p:cNvPr id="4" name="Group 2400"/>
          <p:cNvGrpSpPr/>
          <p:nvPr/>
        </p:nvGrpSpPr>
        <p:grpSpPr>
          <a:xfrm>
            <a:off x="1628344" y="558800"/>
            <a:ext cx="9788955" cy="6184900"/>
            <a:chOff x="124206" y="389280"/>
            <a:chExt cx="8820912" cy="7028399"/>
          </a:xfrm>
        </p:grpSpPr>
        <p:sp>
          <p:nvSpPr>
            <p:cNvPr id="5" name="Rectangle 376"/>
            <p:cNvSpPr/>
            <p:nvPr/>
          </p:nvSpPr>
          <p:spPr>
            <a:xfrm>
              <a:off x="2088769" y="389280"/>
              <a:ext cx="165727" cy="551642"/>
            </a:xfrm>
            <a:prstGeom prst="rect">
              <a:avLst/>
            </a:prstGeom>
            <a:ln>
              <a:noFill/>
            </a:ln>
          </p:spPr>
          <p:txBody>
            <a:bodyPr vert="horz" lIns="0" tIns="0" rIns="0" bIns="0" rtlCol="0">
              <a:noAutofit/>
            </a:bodyPr>
            <a:lstStyle/>
            <a:p>
              <a:pPr>
                <a:lnSpc>
                  <a:spcPct val="107000"/>
                </a:lnSpc>
                <a:spcAft>
                  <a:spcPts val="800"/>
                </a:spcAft>
              </a:pPr>
              <a:r>
                <a:rPr lang="es-EC" sz="3200" b="1">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endParaRPr lang="es-EC"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Shape 380"/>
            <p:cNvSpPr/>
            <p:nvPr/>
          </p:nvSpPr>
          <p:spPr>
            <a:xfrm>
              <a:off x="2411730" y="1053846"/>
              <a:ext cx="6533388" cy="1283208"/>
            </a:xfrm>
            <a:custGeom>
              <a:avLst/>
              <a:gdLst/>
              <a:ahLst/>
              <a:cxnLst/>
              <a:rect l="0" t="0" r="0" b="0"/>
              <a:pathLst>
                <a:path w="6533388" h="1283208">
                  <a:moveTo>
                    <a:pt x="0" y="0"/>
                  </a:moveTo>
                  <a:lnTo>
                    <a:pt x="6319520" y="0"/>
                  </a:lnTo>
                  <a:cubicBezTo>
                    <a:pt x="6437630" y="0"/>
                    <a:pt x="6533388" y="95758"/>
                    <a:pt x="6533388" y="213868"/>
                  </a:cubicBezTo>
                  <a:lnTo>
                    <a:pt x="6533388" y="1069340"/>
                  </a:lnTo>
                  <a:cubicBezTo>
                    <a:pt x="6533388" y="1187450"/>
                    <a:pt x="6437630" y="1283208"/>
                    <a:pt x="6319520" y="1283208"/>
                  </a:cubicBezTo>
                  <a:lnTo>
                    <a:pt x="0" y="1283208"/>
                  </a:lnTo>
                  <a:lnTo>
                    <a:pt x="0" y="0"/>
                  </a:lnTo>
                  <a:close/>
                </a:path>
              </a:pathLst>
            </a:custGeom>
            <a:solidFill>
              <a:srgbClr val="FFFF00">
                <a:alpha val="90196"/>
              </a:srgbClr>
            </a:solidFill>
            <a:ln w="0" cap="flat">
              <a:solidFill>
                <a:srgbClr val="FFFF00"/>
              </a:solidFill>
              <a:miter lim="127000"/>
            </a:ln>
          </p:spPr>
          <p:style>
            <a:lnRef idx="0">
              <a:srgbClr val="000000">
                <a:alpha val="0"/>
              </a:srgbClr>
            </a:lnRef>
            <a:fillRef idx="1">
              <a:srgbClr val="D0D8E8">
                <a:alpha val="90196"/>
              </a:srgbClr>
            </a:fillRef>
            <a:effectRef idx="0">
              <a:scrgbClr r="0" g="0" b="0"/>
            </a:effectRef>
            <a:fontRef idx="none"/>
          </p:style>
          <p:txBody>
            <a:bodyPr/>
            <a:lstStyle/>
            <a:p>
              <a:endParaRPr lang="es-EC"/>
            </a:p>
          </p:txBody>
        </p:sp>
        <p:sp>
          <p:nvSpPr>
            <p:cNvPr id="7" name="Shape 382"/>
            <p:cNvSpPr/>
            <p:nvPr/>
          </p:nvSpPr>
          <p:spPr>
            <a:xfrm>
              <a:off x="2411730" y="1053846"/>
              <a:ext cx="6533388" cy="1283208"/>
            </a:xfrm>
            <a:custGeom>
              <a:avLst/>
              <a:gdLst/>
              <a:ahLst/>
              <a:cxnLst/>
              <a:rect l="0" t="0" r="0" b="0"/>
              <a:pathLst>
                <a:path w="6533388" h="1283208">
                  <a:moveTo>
                    <a:pt x="6533388" y="213868"/>
                  </a:moveTo>
                  <a:lnTo>
                    <a:pt x="6533388" y="1069340"/>
                  </a:lnTo>
                  <a:cubicBezTo>
                    <a:pt x="6533388" y="1187450"/>
                    <a:pt x="6437630" y="1283208"/>
                    <a:pt x="6319520" y="1283208"/>
                  </a:cubicBezTo>
                  <a:lnTo>
                    <a:pt x="0" y="1283208"/>
                  </a:lnTo>
                  <a:lnTo>
                    <a:pt x="0" y="0"/>
                  </a:lnTo>
                  <a:lnTo>
                    <a:pt x="6319520" y="0"/>
                  </a:lnTo>
                  <a:cubicBezTo>
                    <a:pt x="6437630" y="0"/>
                    <a:pt x="6533388" y="95758"/>
                    <a:pt x="6533388" y="213868"/>
                  </a:cubicBezTo>
                  <a:close/>
                </a:path>
              </a:pathLst>
            </a:custGeom>
            <a:ln w="25908" cap="flat">
              <a:round/>
            </a:ln>
          </p:spPr>
          <p:style>
            <a:lnRef idx="1">
              <a:srgbClr val="D0D8E8">
                <a:alpha val="90196"/>
              </a:srgbClr>
            </a:lnRef>
            <a:fillRef idx="0">
              <a:srgbClr val="000000">
                <a:alpha val="0"/>
              </a:srgbClr>
            </a:fillRef>
            <a:effectRef idx="0">
              <a:scrgbClr r="0" g="0" b="0"/>
            </a:effectRef>
            <a:fontRef idx="none"/>
          </p:style>
          <p:txBody>
            <a:bodyPr/>
            <a:lstStyle/>
            <a:p>
              <a:endParaRPr lang="es-EC"/>
            </a:p>
          </p:txBody>
        </p:sp>
        <p:sp>
          <p:nvSpPr>
            <p:cNvPr id="8" name="Shape 383"/>
            <p:cNvSpPr/>
            <p:nvPr/>
          </p:nvSpPr>
          <p:spPr>
            <a:xfrm>
              <a:off x="124206" y="983742"/>
              <a:ext cx="2324100" cy="1409700"/>
            </a:xfrm>
            <a:custGeom>
              <a:avLst/>
              <a:gdLst/>
              <a:ahLst/>
              <a:cxnLst/>
              <a:rect l="0" t="0" r="0" b="0"/>
              <a:pathLst>
                <a:path w="2324100" h="1409700">
                  <a:moveTo>
                    <a:pt x="234950" y="0"/>
                  </a:moveTo>
                  <a:lnTo>
                    <a:pt x="2089150" y="0"/>
                  </a:lnTo>
                  <a:cubicBezTo>
                    <a:pt x="2218944" y="0"/>
                    <a:pt x="2324100" y="105156"/>
                    <a:pt x="2324100" y="234950"/>
                  </a:cubicBezTo>
                  <a:lnTo>
                    <a:pt x="2324100" y="1174750"/>
                  </a:lnTo>
                  <a:cubicBezTo>
                    <a:pt x="2324100" y="1304544"/>
                    <a:pt x="2218944" y="1409700"/>
                    <a:pt x="2089150" y="1409700"/>
                  </a:cubicBezTo>
                  <a:lnTo>
                    <a:pt x="234950" y="1409700"/>
                  </a:lnTo>
                  <a:cubicBezTo>
                    <a:pt x="105194" y="1409700"/>
                    <a:pt x="0" y="1304544"/>
                    <a:pt x="0" y="1174750"/>
                  </a:cubicBezTo>
                  <a:lnTo>
                    <a:pt x="0" y="234950"/>
                  </a:lnTo>
                  <a:cubicBezTo>
                    <a:pt x="0" y="105156"/>
                    <a:pt x="105194" y="0"/>
                    <a:pt x="234950" y="0"/>
                  </a:cubicBezTo>
                  <a:close/>
                </a:path>
              </a:pathLst>
            </a:custGeom>
            <a:ln w="0" cap="flat">
              <a:miter lim="127000"/>
            </a:ln>
          </p:spPr>
          <p:style>
            <a:lnRef idx="0">
              <a:srgbClr val="000000">
                <a:alpha val="0"/>
              </a:srgbClr>
            </a:lnRef>
            <a:fillRef idx="1">
              <a:srgbClr val="10253F"/>
            </a:fillRef>
            <a:effectRef idx="0">
              <a:scrgbClr r="0" g="0" b="0"/>
            </a:effectRef>
            <a:fontRef idx="none"/>
          </p:style>
          <p:txBody>
            <a:bodyPr/>
            <a:lstStyle/>
            <a:p>
              <a:endParaRPr lang="es-EC"/>
            </a:p>
          </p:txBody>
        </p:sp>
        <p:sp>
          <p:nvSpPr>
            <p:cNvPr id="9" name="Shape 384"/>
            <p:cNvSpPr/>
            <p:nvPr/>
          </p:nvSpPr>
          <p:spPr>
            <a:xfrm>
              <a:off x="124206" y="983742"/>
              <a:ext cx="2324100" cy="1409700"/>
            </a:xfrm>
            <a:custGeom>
              <a:avLst/>
              <a:gdLst/>
              <a:ahLst/>
              <a:cxnLst/>
              <a:rect l="0" t="0" r="0" b="0"/>
              <a:pathLst>
                <a:path w="2324100" h="1409700">
                  <a:moveTo>
                    <a:pt x="0" y="234950"/>
                  </a:moveTo>
                  <a:cubicBezTo>
                    <a:pt x="0" y="105156"/>
                    <a:pt x="105194" y="0"/>
                    <a:pt x="234950" y="0"/>
                  </a:cubicBezTo>
                  <a:lnTo>
                    <a:pt x="2089150" y="0"/>
                  </a:lnTo>
                  <a:cubicBezTo>
                    <a:pt x="2218944" y="0"/>
                    <a:pt x="2324100" y="105156"/>
                    <a:pt x="2324100" y="234950"/>
                  </a:cubicBezTo>
                  <a:lnTo>
                    <a:pt x="2324100" y="1174750"/>
                  </a:lnTo>
                  <a:cubicBezTo>
                    <a:pt x="2324100" y="1304544"/>
                    <a:pt x="2218944" y="1409700"/>
                    <a:pt x="2089150" y="1409700"/>
                  </a:cubicBezTo>
                  <a:lnTo>
                    <a:pt x="234950" y="1409700"/>
                  </a:lnTo>
                  <a:cubicBezTo>
                    <a:pt x="105194" y="1409700"/>
                    <a:pt x="0" y="1304544"/>
                    <a:pt x="0" y="1174750"/>
                  </a:cubicBezTo>
                  <a:close/>
                </a:path>
              </a:pathLst>
            </a:custGeom>
            <a:ln w="25908" cap="flat">
              <a:round/>
            </a:ln>
          </p:spPr>
          <p:style>
            <a:lnRef idx="1">
              <a:srgbClr val="FFFFFF"/>
            </a:lnRef>
            <a:fillRef idx="0">
              <a:srgbClr val="000000">
                <a:alpha val="0"/>
              </a:srgbClr>
            </a:fillRef>
            <a:effectRef idx="0">
              <a:scrgbClr r="0" g="0" b="0"/>
            </a:effectRef>
            <a:fontRef idx="none"/>
          </p:style>
          <p:txBody>
            <a:bodyPr/>
            <a:lstStyle/>
            <a:p>
              <a:endParaRPr lang="es-EC"/>
            </a:p>
          </p:txBody>
        </p:sp>
        <p:sp>
          <p:nvSpPr>
            <p:cNvPr id="10" name="Rectangle 385"/>
            <p:cNvSpPr/>
            <p:nvPr/>
          </p:nvSpPr>
          <p:spPr>
            <a:xfrm>
              <a:off x="696163" y="1456182"/>
              <a:ext cx="1637245" cy="309679"/>
            </a:xfrm>
            <a:prstGeom prst="rect">
              <a:avLst/>
            </a:prstGeom>
            <a:ln>
              <a:noFill/>
            </a:ln>
          </p:spPr>
          <p:txBody>
            <a:bodyPr vert="horz" lIns="0" tIns="0" rIns="0" bIns="0" rtlCol="0">
              <a:noAutofit/>
            </a:bodyPr>
            <a:lstStyle/>
            <a:p>
              <a:pPr>
                <a:lnSpc>
                  <a:spcPct val="107000"/>
                </a:lnSpc>
                <a:spcAft>
                  <a:spcPts val="800"/>
                </a:spcAft>
              </a:pPr>
              <a:r>
                <a:rPr lang="es-EC"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MÉTODO DE </a:t>
              </a:r>
              <a:endParaRPr lang="es-EC"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ctangle 386"/>
            <p:cNvSpPr/>
            <p:nvPr/>
          </p:nvSpPr>
          <p:spPr>
            <a:xfrm>
              <a:off x="532790" y="1706118"/>
              <a:ext cx="2070803" cy="309679"/>
            </a:xfrm>
            <a:prstGeom prst="rect">
              <a:avLst/>
            </a:prstGeom>
            <a:ln>
              <a:noFill/>
            </a:ln>
          </p:spPr>
          <p:txBody>
            <a:bodyPr vert="horz" lIns="0" tIns="0" rIns="0" bIns="0" rtlCol="0">
              <a:noAutofit/>
            </a:bodyPr>
            <a:lstStyle/>
            <a:p>
              <a:pPr>
                <a:lnSpc>
                  <a:spcPct val="107000"/>
                </a:lnSpc>
                <a:spcAft>
                  <a:spcPts val="800"/>
                </a:spcAft>
              </a:pPr>
              <a:r>
                <a:rPr lang="es-EC"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INVESTIGACIÓN </a:t>
              </a:r>
              <a:endParaRPr lang="es-EC"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Shape 387"/>
            <p:cNvSpPr/>
            <p:nvPr/>
          </p:nvSpPr>
          <p:spPr>
            <a:xfrm>
              <a:off x="2448306" y="2675382"/>
              <a:ext cx="6451092" cy="1126236"/>
            </a:xfrm>
            <a:custGeom>
              <a:avLst/>
              <a:gdLst/>
              <a:ahLst/>
              <a:cxnLst/>
              <a:rect l="0" t="0" r="0" b="0"/>
              <a:pathLst>
                <a:path w="6451092" h="1126236">
                  <a:moveTo>
                    <a:pt x="0" y="0"/>
                  </a:moveTo>
                  <a:lnTo>
                    <a:pt x="6263387" y="0"/>
                  </a:lnTo>
                  <a:cubicBezTo>
                    <a:pt x="6367018" y="0"/>
                    <a:pt x="6451092" y="84074"/>
                    <a:pt x="6451092" y="187706"/>
                  </a:cubicBezTo>
                  <a:lnTo>
                    <a:pt x="6451092" y="938530"/>
                  </a:lnTo>
                  <a:cubicBezTo>
                    <a:pt x="6451092" y="1042162"/>
                    <a:pt x="6367018" y="1126236"/>
                    <a:pt x="6263387" y="1126236"/>
                  </a:cubicBezTo>
                  <a:lnTo>
                    <a:pt x="0" y="1126236"/>
                  </a:lnTo>
                  <a:lnTo>
                    <a:pt x="0" y="0"/>
                  </a:lnTo>
                  <a:close/>
                </a:path>
              </a:pathLst>
            </a:custGeom>
            <a:solidFill>
              <a:srgbClr val="00B0F0">
                <a:alpha val="90196"/>
              </a:srgbClr>
            </a:solidFill>
            <a:ln w="0" cap="flat">
              <a:round/>
            </a:ln>
          </p:spPr>
          <p:style>
            <a:lnRef idx="0">
              <a:srgbClr val="000000">
                <a:alpha val="0"/>
              </a:srgbClr>
            </a:lnRef>
            <a:fillRef idx="1">
              <a:srgbClr val="FDEADA">
                <a:alpha val="90196"/>
              </a:srgbClr>
            </a:fillRef>
            <a:effectRef idx="0">
              <a:scrgbClr r="0" g="0" b="0"/>
            </a:effectRef>
            <a:fontRef idx="none"/>
          </p:style>
          <p:txBody>
            <a:bodyPr/>
            <a:lstStyle/>
            <a:p>
              <a:endParaRPr lang="es-EC"/>
            </a:p>
          </p:txBody>
        </p:sp>
        <p:sp>
          <p:nvSpPr>
            <p:cNvPr id="13" name="Shape 389"/>
            <p:cNvSpPr/>
            <p:nvPr/>
          </p:nvSpPr>
          <p:spPr>
            <a:xfrm>
              <a:off x="2448306" y="2675382"/>
              <a:ext cx="6451092" cy="1126236"/>
            </a:xfrm>
            <a:custGeom>
              <a:avLst/>
              <a:gdLst/>
              <a:ahLst/>
              <a:cxnLst/>
              <a:rect l="0" t="0" r="0" b="0"/>
              <a:pathLst>
                <a:path w="6451092" h="1126236">
                  <a:moveTo>
                    <a:pt x="6451092" y="187706"/>
                  </a:moveTo>
                  <a:lnTo>
                    <a:pt x="6451092" y="938530"/>
                  </a:lnTo>
                  <a:cubicBezTo>
                    <a:pt x="6451092" y="1042162"/>
                    <a:pt x="6367018" y="1126236"/>
                    <a:pt x="6263387" y="1126236"/>
                  </a:cubicBezTo>
                  <a:lnTo>
                    <a:pt x="0" y="1126236"/>
                  </a:lnTo>
                  <a:lnTo>
                    <a:pt x="0" y="0"/>
                  </a:lnTo>
                  <a:lnTo>
                    <a:pt x="6263387" y="0"/>
                  </a:lnTo>
                  <a:cubicBezTo>
                    <a:pt x="6367018" y="0"/>
                    <a:pt x="6451092" y="84074"/>
                    <a:pt x="6451092" y="187706"/>
                  </a:cubicBezTo>
                  <a:close/>
                </a:path>
              </a:pathLst>
            </a:custGeom>
            <a:ln w="25908" cap="flat">
              <a:round/>
            </a:ln>
          </p:spPr>
          <p:style>
            <a:lnRef idx="1">
              <a:srgbClr val="D0D8E8">
                <a:alpha val="90196"/>
              </a:srgbClr>
            </a:lnRef>
            <a:fillRef idx="0">
              <a:srgbClr val="000000">
                <a:alpha val="0"/>
              </a:srgbClr>
            </a:fillRef>
            <a:effectRef idx="0">
              <a:scrgbClr r="0" g="0" b="0"/>
            </a:effectRef>
            <a:fontRef idx="none"/>
          </p:style>
          <p:txBody>
            <a:bodyPr/>
            <a:lstStyle/>
            <a:p>
              <a:endParaRPr lang="es-EC"/>
            </a:p>
          </p:txBody>
        </p:sp>
        <p:sp>
          <p:nvSpPr>
            <p:cNvPr id="14" name="Shape 390"/>
            <p:cNvSpPr/>
            <p:nvPr/>
          </p:nvSpPr>
          <p:spPr>
            <a:xfrm>
              <a:off x="124206" y="2463546"/>
              <a:ext cx="2324100" cy="1408176"/>
            </a:xfrm>
            <a:custGeom>
              <a:avLst/>
              <a:gdLst/>
              <a:ahLst/>
              <a:cxnLst/>
              <a:rect l="0" t="0" r="0" b="0"/>
              <a:pathLst>
                <a:path w="2324100" h="1408176">
                  <a:moveTo>
                    <a:pt x="234696" y="0"/>
                  </a:moveTo>
                  <a:lnTo>
                    <a:pt x="2089404" y="0"/>
                  </a:lnTo>
                  <a:cubicBezTo>
                    <a:pt x="2219071" y="0"/>
                    <a:pt x="2324100" y="105029"/>
                    <a:pt x="2324100" y="234696"/>
                  </a:cubicBezTo>
                  <a:lnTo>
                    <a:pt x="2324100" y="1173480"/>
                  </a:lnTo>
                  <a:cubicBezTo>
                    <a:pt x="2324100" y="1303147"/>
                    <a:pt x="2219071" y="1408176"/>
                    <a:pt x="2089404" y="1408176"/>
                  </a:cubicBezTo>
                  <a:lnTo>
                    <a:pt x="234696" y="1408176"/>
                  </a:lnTo>
                  <a:cubicBezTo>
                    <a:pt x="105080" y="1408176"/>
                    <a:pt x="0" y="1303147"/>
                    <a:pt x="0" y="1173480"/>
                  </a:cubicBezTo>
                  <a:lnTo>
                    <a:pt x="0" y="234696"/>
                  </a:lnTo>
                  <a:cubicBezTo>
                    <a:pt x="0" y="105029"/>
                    <a:pt x="105080" y="0"/>
                    <a:pt x="234696" y="0"/>
                  </a:cubicBezTo>
                  <a:close/>
                </a:path>
              </a:pathLst>
            </a:custGeom>
            <a:ln w="0" cap="flat">
              <a:round/>
            </a:ln>
          </p:spPr>
          <p:style>
            <a:lnRef idx="0">
              <a:srgbClr val="000000">
                <a:alpha val="0"/>
              </a:srgbClr>
            </a:lnRef>
            <a:fillRef idx="1">
              <a:srgbClr val="10253F"/>
            </a:fillRef>
            <a:effectRef idx="0">
              <a:scrgbClr r="0" g="0" b="0"/>
            </a:effectRef>
            <a:fontRef idx="none"/>
          </p:style>
          <p:txBody>
            <a:bodyPr/>
            <a:lstStyle/>
            <a:p>
              <a:endParaRPr lang="es-EC"/>
            </a:p>
          </p:txBody>
        </p:sp>
        <p:sp>
          <p:nvSpPr>
            <p:cNvPr id="15" name="Shape 391"/>
            <p:cNvSpPr/>
            <p:nvPr/>
          </p:nvSpPr>
          <p:spPr>
            <a:xfrm>
              <a:off x="124206" y="2463546"/>
              <a:ext cx="2324100" cy="1408176"/>
            </a:xfrm>
            <a:custGeom>
              <a:avLst/>
              <a:gdLst/>
              <a:ahLst/>
              <a:cxnLst/>
              <a:rect l="0" t="0" r="0" b="0"/>
              <a:pathLst>
                <a:path w="2324100" h="1408176">
                  <a:moveTo>
                    <a:pt x="0" y="234696"/>
                  </a:moveTo>
                  <a:cubicBezTo>
                    <a:pt x="0" y="105029"/>
                    <a:pt x="105080" y="0"/>
                    <a:pt x="234696" y="0"/>
                  </a:cubicBezTo>
                  <a:lnTo>
                    <a:pt x="2089404" y="0"/>
                  </a:lnTo>
                  <a:cubicBezTo>
                    <a:pt x="2219071" y="0"/>
                    <a:pt x="2324100" y="105029"/>
                    <a:pt x="2324100" y="234696"/>
                  </a:cubicBezTo>
                  <a:lnTo>
                    <a:pt x="2324100" y="1173480"/>
                  </a:lnTo>
                  <a:cubicBezTo>
                    <a:pt x="2324100" y="1303147"/>
                    <a:pt x="2219071" y="1408176"/>
                    <a:pt x="2089404" y="1408176"/>
                  </a:cubicBezTo>
                  <a:lnTo>
                    <a:pt x="234696" y="1408176"/>
                  </a:lnTo>
                  <a:cubicBezTo>
                    <a:pt x="105080" y="1408176"/>
                    <a:pt x="0" y="1303147"/>
                    <a:pt x="0" y="1173480"/>
                  </a:cubicBezTo>
                  <a:close/>
                </a:path>
              </a:pathLst>
            </a:custGeom>
            <a:ln w="25908" cap="flat">
              <a:round/>
            </a:ln>
          </p:spPr>
          <p:style>
            <a:lnRef idx="1">
              <a:srgbClr val="FFFFFF"/>
            </a:lnRef>
            <a:fillRef idx="0">
              <a:srgbClr val="000000">
                <a:alpha val="0"/>
              </a:srgbClr>
            </a:fillRef>
            <a:effectRef idx="0">
              <a:scrgbClr r="0" g="0" b="0"/>
            </a:effectRef>
            <a:fontRef idx="none"/>
          </p:style>
          <p:txBody>
            <a:bodyPr/>
            <a:lstStyle/>
            <a:p>
              <a:endParaRPr lang="es-EC"/>
            </a:p>
          </p:txBody>
        </p:sp>
        <p:sp>
          <p:nvSpPr>
            <p:cNvPr id="16" name="Rectangle 392"/>
            <p:cNvSpPr/>
            <p:nvPr/>
          </p:nvSpPr>
          <p:spPr>
            <a:xfrm>
              <a:off x="851611" y="3061208"/>
              <a:ext cx="1292770" cy="309679"/>
            </a:xfrm>
            <a:prstGeom prst="rect">
              <a:avLst/>
            </a:prstGeom>
            <a:ln>
              <a:noFill/>
            </a:ln>
          </p:spPr>
          <p:txBody>
            <a:bodyPr vert="horz" lIns="0" tIns="0" rIns="0" bIns="0" rtlCol="0">
              <a:noAutofit/>
            </a:bodyPr>
            <a:lstStyle/>
            <a:p>
              <a:pPr>
                <a:lnSpc>
                  <a:spcPct val="107000"/>
                </a:lnSpc>
                <a:spcAft>
                  <a:spcPts val="800"/>
                </a:spcAft>
              </a:pPr>
              <a:r>
                <a:rPr lang="es-EC"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TÉCNICAS </a:t>
              </a:r>
              <a:endParaRPr lang="es-EC"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Shape 393"/>
            <p:cNvSpPr/>
            <p:nvPr/>
          </p:nvSpPr>
          <p:spPr>
            <a:xfrm>
              <a:off x="2460110" y="4137041"/>
              <a:ext cx="6451092" cy="1004499"/>
            </a:xfrm>
            <a:custGeom>
              <a:avLst/>
              <a:gdLst/>
              <a:ahLst/>
              <a:cxnLst/>
              <a:rect l="0" t="0" r="0" b="0"/>
              <a:pathLst>
                <a:path w="6451092" h="1126236">
                  <a:moveTo>
                    <a:pt x="0" y="0"/>
                  </a:moveTo>
                  <a:lnTo>
                    <a:pt x="6263387" y="0"/>
                  </a:lnTo>
                  <a:cubicBezTo>
                    <a:pt x="6367018" y="0"/>
                    <a:pt x="6451092" y="84074"/>
                    <a:pt x="6451092" y="187706"/>
                  </a:cubicBezTo>
                  <a:lnTo>
                    <a:pt x="6451092" y="938530"/>
                  </a:lnTo>
                  <a:cubicBezTo>
                    <a:pt x="6451092" y="1042162"/>
                    <a:pt x="6367018" y="1126236"/>
                    <a:pt x="6263387" y="1126236"/>
                  </a:cubicBezTo>
                  <a:lnTo>
                    <a:pt x="0" y="1126236"/>
                  </a:lnTo>
                  <a:lnTo>
                    <a:pt x="0" y="0"/>
                  </a:lnTo>
                  <a:close/>
                </a:path>
              </a:pathLst>
            </a:custGeom>
            <a:solidFill>
              <a:srgbClr val="FF0000">
                <a:alpha val="90196"/>
              </a:srgbClr>
            </a:solidFill>
            <a:ln w="0" cap="flat">
              <a:solidFill>
                <a:schemeClr val="accent2">
                  <a:lumMod val="60000"/>
                  <a:lumOff val="40000"/>
                </a:schemeClr>
              </a:solidFill>
              <a:round/>
            </a:ln>
          </p:spPr>
          <p:style>
            <a:lnRef idx="0">
              <a:srgbClr val="000000">
                <a:alpha val="0"/>
              </a:srgbClr>
            </a:lnRef>
            <a:fillRef idx="1">
              <a:srgbClr val="D7E4BD">
                <a:alpha val="90196"/>
              </a:srgbClr>
            </a:fillRef>
            <a:effectRef idx="0">
              <a:scrgbClr r="0" g="0" b="0"/>
            </a:effectRef>
            <a:fontRef idx="none"/>
          </p:style>
          <p:txBody>
            <a:bodyPr/>
            <a:lstStyle/>
            <a:p>
              <a:endParaRPr lang="es-EC"/>
            </a:p>
          </p:txBody>
        </p:sp>
        <p:sp>
          <p:nvSpPr>
            <p:cNvPr id="18" name="Shape 396"/>
            <p:cNvSpPr/>
            <p:nvPr/>
          </p:nvSpPr>
          <p:spPr>
            <a:xfrm>
              <a:off x="124206" y="3941826"/>
              <a:ext cx="2324100" cy="1409700"/>
            </a:xfrm>
            <a:custGeom>
              <a:avLst/>
              <a:gdLst/>
              <a:ahLst/>
              <a:cxnLst/>
              <a:rect l="0" t="0" r="0" b="0"/>
              <a:pathLst>
                <a:path w="2324100" h="1409700">
                  <a:moveTo>
                    <a:pt x="234950" y="0"/>
                  </a:moveTo>
                  <a:lnTo>
                    <a:pt x="2089150" y="0"/>
                  </a:lnTo>
                  <a:cubicBezTo>
                    <a:pt x="2218944" y="0"/>
                    <a:pt x="2324100" y="105156"/>
                    <a:pt x="2324100" y="234950"/>
                  </a:cubicBezTo>
                  <a:lnTo>
                    <a:pt x="2324100" y="1174750"/>
                  </a:lnTo>
                  <a:cubicBezTo>
                    <a:pt x="2324100" y="1304544"/>
                    <a:pt x="2218944" y="1409700"/>
                    <a:pt x="2089150" y="1409700"/>
                  </a:cubicBezTo>
                  <a:lnTo>
                    <a:pt x="234950" y="1409700"/>
                  </a:lnTo>
                  <a:cubicBezTo>
                    <a:pt x="105194" y="1409700"/>
                    <a:pt x="0" y="1304544"/>
                    <a:pt x="0" y="1174750"/>
                  </a:cubicBezTo>
                  <a:lnTo>
                    <a:pt x="0" y="234950"/>
                  </a:lnTo>
                  <a:cubicBezTo>
                    <a:pt x="0" y="105156"/>
                    <a:pt x="105194" y="0"/>
                    <a:pt x="234950" y="0"/>
                  </a:cubicBezTo>
                  <a:close/>
                </a:path>
              </a:pathLst>
            </a:custGeom>
            <a:ln w="0" cap="flat">
              <a:round/>
            </a:ln>
          </p:spPr>
          <p:style>
            <a:lnRef idx="0">
              <a:srgbClr val="000000">
                <a:alpha val="0"/>
              </a:srgbClr>
            </a:lnRef>
            <a:fillRef idx="1">
              <a:srgbClr val="10253F"/>
            </a:fillRef>
            <a:effectRef idx="0">
              <a:scrgbClr r="0" g="0" b="0"/>
            </a:effectRef>
            <a:fontRef idx="none"/>
          </p:style>
          <p:txBody>
            <a:bodyPr/>
            <a:lstStyle/>
            <a:p>
              <a:endParaRPr lang="es-EC"/>
            </a:p>
          </p:txBody>
        </p:sp>
        <p:sp>
          <p:nvSpPr>
            <p:cNvPr id="19" name="Shape 397"/>
            <p:cNvSpPr/>
            <p:nvPr/>
          </p:nvSpPr>
          <p:spPr>
            <a:xfrm>
              <a:off x="124206" y="3941826"/>
              <a:ext cx="2324100" cy="1409700"/>
            </a:xfrm>
            <a:custGeom>
              <a:avLst/>
              <a:gdLst/>
              <a:ahLst/>
              <a:cxnLst/>
              <a:rect l="0" t="0" r="0" b="0"/>
              <a:pathLst>
                <a:path w="2324100" h="1409700">
                  <a:moveTo>
                    <a:pt x="0" y="234950"/>
                  </a:moveTo>
                  <a:cubicBezTo>
                    <a:pt x="0" y="105156"/>
                    <a:pt x="105194" y="0"/>
                    <a:pt x="234950" y="0"/>
                  </a:cubicBezTo>
                  <a:lnTo>
                    <a:pt x="2089150" y="0"/>
                  </a:lnTo>
                  <a:cubicBezTo>
                    <a:pt x="2218944" y="0"/>
                    <a:pt x="2324100" y="105156"/>
                    <a:pt x="2324100" y="234950"/>
                  </a:cubicBezTo>
                  <a:lnTo>
                    <a:pt x="2324100" y="1174750"/>
                  </a:lnTo>
                  <a:cubicBezTo>
                    <a:pt x="2324100" y="1304544"/>
                    <a:pt x="2218944" y="1409700"/>
                    <a:pt x="2089150" y="1409700"/>
                  </a:cubicBezTo>
                  <a:lnTo>
                    <a:pt x="234950" y="1409700"/>
                  </a:lnTo>
                  <a:cubicBezTo>
                    <a:pt x="105194" y="1409700"/>
                    <a:pt x="0" y="1304544"/>
                    <a:pt x="0" y="1174750"/>
                  </a:cubicBezTo>
                  <a:close/>
                </a:path>
              </a:pathLst>
            </a:custGeom>
            <a:ln w="25908" cap="flat">
              <a:round/>
            </a:ln>
          </p:spPr>
          <p:style>
            <a:lnRef idx="1">
              <a:srgbClr val="FFFFFF"/>
            </a:lnRef>
            <a:fillRef idx="0">
              <a:srgbClr val="000000">
                <a:alpha val="0"/>
              </a:srgbClr>
            </a:fillRef>
            <a:effectRef idx="0">
              <a:scrgbClr r="0" g="0" b="0"/>
            </a:effectRef>
            <a:fontRef idx="none"/>
          </p:style>
          <p:txBody>
            <a:bodyPr/>
            <a:lstStyle/>
            <a:p>
              <a:endParaRPr lang="es-EC"/>
            </a:p>
          </p:txBody>
        </p:sp>
        <p:sp>
          <p:nvSpPr>
            <p:cNvPr id="20" name="Rectangle 398"/>
            <p:cNvSpPr/>
            <p:nvPr/>
          </p:nvSpPr>
          <p:spPr>
            <a:xfrm>
              <a:off x="516026" y="4540276"/>
              <a:ext cx="2184686" cy="310092"/>
            </a:xfrm>
            <a:prstGeom prst="rect">
              <a:avLst/>
            </a:prstGeom>
            <a:ln>
              <a:noFill/>
            </a:ln>
          </p:spPr>
          <p:txBody>
            <a:bodyPr vert="horz" lIns="0" tIns="0" rIns="0" bIns="0" rtlCol="0">
              <a:noAutofit/>
            </a:bodyPr>
            <a:lstStyle/>
            <a:p>
              <a:pPr>
                <a:lnSpc>
                  <a:spcPct val="107000"/>
                </a:lnSpc>
                <a:spcAft>
                  <a:spcPts val="800"/>
                </a:spcAft>
              </a:pPr>
              <a:r>
                <a:rPr lang="es-EC"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INSTRUMENTOS  </a:t>
              </a:r>
              <a:endParaRPr lang="es-EC"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Shape 399"/>
            <p:cNvSpPr/>
            <p:nvPr/>
          </p:nvSpPr>
          <p:spPr>
            <a:xfrm>
              <a:off x="2448306" y="5413939"/>
              <a:ext cx="6451092" cy="1804844"/>
            </a:xfrm>
            <a:custGeom>
              <a:avLst/>
              <a:gdLst/>
              <a:ahLst/>
              <a:cxnLst/>
              <a:rect l="0" t="0" r="0" b="0"/>
              <a:pathLst>
                <a:path w="6451092" h="1127760">
                  <a:moveTo>
                    <a:pt x="0" y="0"/>
                  </a:moveTo>
                  <a:lnTo>
                    <a:pt x="6263132" y="0"/>
                  </a:lnTo>
                  <a:cubicBezTo>
                    <a:pt x="6366891" y="0"/>
                    <a:pt x="6451092" y="84150"/>
                    <a:pt x="6451092" y="187973"/>
                  </a:cubicBezTo>
                  <a:lnTo>
                    <a:pt x="6451092" y="939787"/>
                  </a:lnTo>
                  <a:cubicBezTo>
                    <a:pt x="6451092" y="1043610"/>
                    <a:pt x="6366891" y="1127760"/>
                    <a:pt x="6263132" y="1127760"/>
                  </a:cubicBezTo>
                  <a:lnTo>
                    <a:pt x="0" y="1127760"/>
                  </a:lnTo>
                  <a:lnTo>
                    <a:pt x="0" y="0"/>
                  </a:lnTo>
                  <a:close/>
                </a:path>
              </a:pathLst>
            </a:custGeom>
            <a:solidFill>
              <a:schemeClr val="accent6">
                <a:lumMod val="60000"/>
                <a:lumOff val="40000"/>
                <a:alpha val="90196"/>
              </a:schemeClr>
            </a:solidFill>
            <a:ln w="0" cap="flat">
              <a:round/>
            </a:ln>
          </p:spPr>
          <p:style>
            <a:lnRef idx="0">
              <a:srgbClr val="000000">
                <a:alpha val="0"/>
              </a:srgbClr>
            </a:lnRef>
            <a:fillRef idx="1">
              <a:srgbClr val="B7DEE8">
                <a:alpha val="90196"/>
              </a:srgbClr>
            </a:fillRef>
            <a:effectRef idx="0">
              <a:scrgbClr r="0" g="0" b="0"/>
            </a:effectRef>
            <a:fontRef idx="none"/>
          </p:style>
          <p:txBody>
            <a:bodyPr/>
            <a:lstStyle/>
            <a:p>
              <a:endParaRPr lang="es-EC"/>
            </a:p>
          </p:txBody>
        </p:sp>
        <p:sp>
          <p:nvSpPr>
            <p:cNvPr id="22" name="Shape 402"/>
            <p:cNvSpPr/>
            <p:nvPr/>
          </p:nvSpPr>
          <p:spPr>
            <a:xfrm>
              <a:off x="124206" y="5421629"/>
              <a:ext cx="2324100" cy="1971817"/>
            </a:xfrm>
            <a:custGeom>
              <a:avLst/>
              <a:gdLst/>
              <a:ahLst/>
              <a:cxnLst/>
              <a:rect l="0" t="0" r="0" b="0"/>
              <a:pathLst>
                <a:path w="2324100" h="1408177">
                  <a:moveTo>
                    <a:pt x="234696" y="0"/>
                  </a:moveTo>
                  <a:lnTo>
                    <a:pt x="2089404" y="0"/>
                  </a:lnTo>
                  <a:cubicBezTo>
                    <a:pt x="2219071" y="0"/>
                    <a:pt x="2324100" y="105029"/>
                    <a:pt x="2324100" y="234696"/>
                  </a:cubicBezTo>
                  <a:lnTo>
                    <a:pt x="2324100" y="1173480"/>
                  </a:lnTo>
                  <a:cubicBezTo>
                    <a:pt x="2324100" y="1303096"/>
                    <a:pt x="2219071" y="1408177"/>
                    <a:pt x="2089404" y="1408177"/>
                  </a:cubicBezTo>
                  <a:lnTo>
                    <a:pt x="234696" y="1408177"/>
                  </a:lnTo>
                  <a:cubicBezTo>
                    <a:pt x="105080" y="1408177"/>
                    <a:pt x="0" y="1303096"/>
                    <a:pt x="0" y="1173480"/>
                  </a:cubicBezTo>
                  <a:lnTo>
                    <a:pt x="0" y="234696"/>
                  </a:lnTo>
                  <a:cubicBezTo>
                    <a:pt x="0" y="105029"/>
                    <a:pt x="105080" y="0"/>
                    <a:pt x="234696" y="0"/>
                  </a:cubicBezTo>
                  <a:close/>
                </a:path>
              </a:pathLst>
            </a:custGeom>
            <a:ln w="0" cap="flat">
              <a:round/>
            </a:ln>
          </p:spPr>
          <p:style>
            <a:lnRef idx="0">
              <a:srgbClr val="000000">
                <a:alpha val="0"/>
              </a:srgbClr>
            </a:lnRef>
            <a:fillRef idx="1">
              <a:srgbClr val="10253F"/>
            </a:fillRef>
            <a:effectRef idx="0">
              <a:scrgbClr r="0" g="0" b="0"/>
            </a:effectRef>
            <a:fontRef idx="none"/>
          </p:style>
          <p:txBody>
            <a:bodyPr/>
            <a:lstStyle/>
            <a:p>
              <a:endParaRPr lang="es-EC"/>
            </a:p>
          </p:txBody>
        </p:sp>
        <p:sp>
          <p:nvSpPr>
            <p:cNvPr id="23" name="Shape 403"/>
            <p:cNvSpPr/>
            <p:nvPr/>
          </p:nvSpPr>
          <p:spPr>
            <a:xfrm>
              <a:off x="124206" y="5421630"/>
              <a:ext cx="2324100" cy="1996049"/>
            </a:xfrm>
            <a:custGeom>
              <a:avLst/>
              <a:gdLst/>
              <a:ahLst/>
              <a:cxnLst/>
              <a:rect l="0" t="0" r="0" b="0"/>
              <a:pathLst>
                <a:path w="2324100" h="1408177">
                  <a:moveTo>
                    <a:pt x="0" y="234696"/>
                  </a:moveTo>
                  <a:cubicBezTo>
                    <a:pt x="0" y="105029"/>
                    <a:pt x="105080" y="0"/>
                    <a:pt x="234696" y="0"/>
                  </a:cubicBezTo>
                  <a:lnTo>
                    <a:pt x="2089404" y="0"/>
                  </a:lnTo>
                  <a:cubicBezTo>
                    <a:pt x="2219071" y="0"/>
                    <a:pt x="2324100" y="105029"/>
                    <a:pt x="2324100" y="234696"/>
                  </a:cubicBezTo>
                  <a:lnTo>
                    <a:pt x="2324100" y="1173480"/>
                  </a:lnTo>
                  <a:cubicBezTo>
                    <a:pt x="2324100" y="1303096"/>
                    <a:pt x="2219071" y="1408177"/>
                    <a:pt x="2089404" y="1408177"/>
                  </a:cubicBezTo>
                  <a:lnTo>
                    <a:pt x="234696" y="1408177"/>
                  </a:lnTo>
                  <a:cubicBezTo>
                    <a:pt x="105080" y="1408177"/>
                    <a:pt x="0" y="1303096"/>
                    <a:pt x="0" y="1173480"/>
                  </a:cubicBezTo>
                  <a:close/>
                </a:path>
              </a:pathLst>
            </a:custGeom>
            <a:ln w="25908" cap="flat">
              <a:round/>
            </a:ln>
          </p:spPr>
          <p:style>
            <a:lnRef idx="1">
              <a:srgbClr val="FFFFFF"/>
            </a:lnRef>
            <a:fillRef idx="0">
              <a:srgbClr val="000000">
                <a:alpha val="0"/>
              </a:srgbClr>
            </a:fillRef>
            <a:effectRef idx="0">
              <a:scrgbClr r="0" g="0" b="0"/>
            </a:effectRef>
            <a:fontRef idx="none"/>
          </p:style>
          <p:txBody>
            <a:bodyPr/>
            <a:lstStyle/>
            <a:p>
              <a:endParaRPr lang="es-EC"/>
            </a:p>
          </p:txBody>
        </p:sp>
        <p:sp>
          <p:nvSpPr>
            <p:cNvPr id="24" name="Rectangle 404"/>
            <p:cNvSpPr/>
            <p:nvPr/>
          </p:nvSpPr>
          <p:spPr>
            <a:xfrm>
              <a:off x="391305" y="6109276"/>
              <a:ext cx="2434128" cy="309680"/>
            </a:xfrm>
            <a:prstGeom prst="rect">
              <a:avLst/>
            </a:prstGeom>
            <a:ln>
              <a:noFill/>
            </a:ln>
          </p:spPr>
          <p:txBody>
            <a:bodyPr vert="horz" lIns="0" tIns="0" rIns="0" bIns="0" rtlCol="0">
              <a:noAutofit/>
            </a:bodyPr>
            <a:lstStyle/>
            <a:p>
              <a:pPr>
                <a:lnSpc>
                  <a:spcPct val="107000"/>
                </a:lnSpc>
                <a:spcAft>
                  <a:spcPts val="800"/>
                </a:spcAft>
              </a:pPr>
              <a:r>
                <a:rPr lang="es-EC"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TÉCNICA  ANÁLISIS </a:t>
              </a:r>
              <a:endParaRPr lang="es-EC"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Rectangle 405"/>
            <p:cNvSpPr/>
            <p:nvPr/>
          </p:nvSpPr>
          <p:spPr>
            <a:xfrm>
              <a:off x="819689" y="6550256"/>
              <a:ext cx="1247164" cy="309680"/>
            </a:xfrm>
            <a:prstGeom prst="rect">
              <a:avLst/>
            </a:prstGeom>
            <a:ln>
              <a:noFill/>
            </a:ln>
          </p:spPr>
          <p:txBody>
            <a:bodyPr vert="horz" lIns="0" tIns="0" rIns="0" bIns="0" rtlCol="0">
              <a:noAutofit/>
            </a:bodyPr>
            <a:lstStyle/>
            <a:p>
              <a:pPr>
                <a:lnSpc>
                  <a:spcPct val="107000"/>
                </a:lnSpc>
                <a:spcAft>
                  <a:spcPts val="800"/>
                </a:spcAft>
              </a:pPr>
              <a:r>
                <a:rPr lang="es-EC"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DE DATOS</a:t>
              </a:r>
              <a:endParaRPr lang="es-EC"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26" name="Rectángulo 25"/>
          <p:cNvSpPr/>
          <p:nvPr/>
        </p:nvSpPr>
        <p:spPr>
          <a:xfrm>
            <a:off x="4203746" y="1162070"/>
            <a:ext cx="7162815" cy="1169551"/>
          </a:xfrm>
          <a:prstGeom prst="rect">
            <a:avLst/>
          </a:prstGeom>
        </p:spPr>
        <p:txBody>
          <a:bodyPr wrap="square">
            <a:spAutoFit/>
          </a:bodyPr>
          <a:lstStyle/>
          <a:p>
            <a:pPr algn="just"/>
            <a:r>
              <a:rPr lang="es-EC" sz="1400" b="1" dirty="0">
                <a:latin typeface="Times New Roman" panose="02020603050405020304" pitchFamily="18" charset="0"/>
                <a:ea typeface="Calibri" panose="020F0502020204030204" pitchFamily="34" charset="0"/>
              </a:rPr>
              <a:t>Para la comprobación de la hipótesis, el método principal utilizado fue el </a:t>
            </a:r>
            <a:r>
              <a:rPr lang="es-EC" sz="1400" b="1" dirty="0">
                <a:solidFill>
                  <a:srgbClr val="FF0000"/>
                </a:solidFill>
                <a:latin typeface="Times New Roman" panose="02020603050405020304" pitchFamily="18" charset="0"/>
                <a:ea typeface="Calibri" panose="020F0502020204030204" pitchFamily="34" charset="0"/>
              </a:rPr>
              <a:t>método </a:t>
            </a:r>
            <a:r>
              <a:rPr lang="es-EC" sz="1400" b="1" dirty="0" smtClean="0">
                <a:solidFill>
                  <a:srgbClr val="FF0000"/>
                </a:solidFill>
                <a:latin typeface="Times New Roman" panose="02020603050405020304" pitchFamily="18" charset="0"/>
                <a:ea typeface="Calibri" panose="020F0502020204030204" pitchFamily="34" charset="0"/>
              </a:rPr>
              <a:t>inductivo</a:t>
            </a:r>
            <a:r>
              <a:rPr lang="es-EC" sz="1400" b="1" dirty="0">
                <a:latin typeface="Times New Roman" panose="02020603050405020304" pitchFamily="18" charset="0"/>
                <a:ea typeface="Calibri" panose="020F0502020204030204" pitchFamily="34" charset="0"/>
              </a:rPr>
              <a:t>,</a:t>
            </a:r>
            <a:r>
              <a:rPr lang="es-EC" sz="1400" b="1" dirty="0" smtClean="0">
                <a:solidFill>
                  <a:srgbClr val="25E33C"/>
                </a:solidFill>
                <a:latin typeface="Times New Roman" panose="02020603050405020304" pitchFamily="18" charset="0"/>
                <a:ea typeface="Calibri" panose="020F0502020204030204" pitchFamily="34" charset="0"/>
              </a:rPr>
              <a:t> </a:t>
            </a:r>
            <a:r>
              <a:rPr lang="es-EC" sz="1400" b="1" dirty="0">
                <a:latin typeface="Times New Roman" panose="02020603050405020304" pitchFamily="18" charset="0"/>
                <a:ea typeface="Calibri" panose="020F0502020204030204" pitchFamily="34" charset="0"/>
              </a:rPr>
              <a:t>con el que se pudo obtener resultados específicos o particulares de la problemática identificada, lo cual sirvió para diseñar conclusiones y premisas generales, a partir de tales resultados específicos o particulares. A este efecto, se utilizaron las técnicas que se especifican a continuación: Encuestas y entrevistas.</a:t>
            </a:r>
            <a:endParaRPr lang="es-EC" sz="1400" b="1" dirty="0"/>
          </a:p>
        </p:txBody>
      </p:sp>
      <p:sp>
        <p:nvSpPr>
          <p:cNvPr id="27" name="Rectángulo 26"/>
          <p:cNvSpPr/>
          <p:nvPr/>
        </p:nvSpPr>
        <p:spPr>
          <a:xfrm>
            <a:off x="4206359" y="2636552"/>
            <a:ext cx="7160202" cy="954107"/>
          </a:xfrm>
          <a:prstGeom prst="rect">
            <a:avLst/>
          </a:prstGeom>
        </p:spPr>
        <p:txBody>
          <a:bodyPr wrap="square">
            <a:spAutoFit/>
          </a:bodyPr>
          <a:lstStyle/>
          <a:p>
            <a:pPr algn="just">
              <a:spcBef>
                <a:spcPts val="1200"/>
              </a:spcBef>
              <a:spcAft>
                <a:spcPts val="1200"/>
              </a:spcAft>
            </a:pPr>
            <a:r>
              <a:rPr lang="es-EC" sz="1400" b="1" dirty="0">
                <a:latin typeface="Times New Roman" panose="02020603050405020304" pitchFamily="18" charset="0"/>
                <a:ea typeface="Calibri" panose="020F0502020204030204" pitchFamily="34" charset="0"/>
              </a:rPr>
              <a:t>La </a:t>
            </a:r>
            <a:r>
              <a:rPr lang="es-EC" sz="1400" b="1" dirty="0">
                <a:solidFill>
                  <a:srgbClr val="FF0000"/>
                </a:solidFill>
                <a:latin typeface="Times New Roman" panose="02020603050405020304" pitchFamily="18" charset="0"/>
                <a:ea typeface="Calibri" panose="020F0502020204030204" pitchFamily="34" charset="0"/>
              </a:rPr>
              <a:t>revisión bibliográfica </a:t>
            </a:r>
            <a:r>
              <a:rPr lang="es-EC" sz="1400" b="1" dirty="0">
                <a:latin typeface="Times New Roman" panose="02020603050405020304" pitchFamily="18" charset="0"/>
                <a:ea typeface="Calibri" panose="020F0502020204030204" pitchFamily="34" charset="0"/>
              </a:rPr>
              <a:t>y la </a:t>
            </a:r>
            <a:r>
              <a:rPr lang="es-EC" sz="1400" b="1" dirty="0">
                <a:solidFill>
                  <a:srgbClr val="FF0000"/>
                </a:solidFill>
                <a:latin typeface="Times New Roman" panose="02020603050405020304" pitchFamily="18" charset="0"/>
                <a:ea typeface="Calibri" panose="020F0502020204030204" pitchFamily="34" charset="0"/>
              </a:rPr>
              <a:t>búsqueda en la Web </a:t>
            </a:r>
            <a:r>
              <a:rPr lang="es-EC" sz="1400" b="1" dirty="0">
                <a:latin typeface="Times New Roman" panose="02020603050405020304" pitchFamily="18" charset="0"/>
                <a:ea typeface="Calibri" panose="020F0502020204030204" pitchFamily="34" charset="0"/>
              </a:rPr>
              <a:t>fue orientada hacia conocer el estado del arte sobre este tema específico que son la seguridad, las amenazas asimétricas, así como conocer como está estructurado la doctrina militar para la planificación y ejecución de las operaciones militares.</a:t>
            </a:r>
          </a:p>
        </p:txBody>
      </p:sp>
      <p:sp>
        <p:nvSpPr>
          <p:cNvPr id="28" name="Rectángulo 27"/>
          <p:cNvSpPr/>
          <p:nvPr/>
        </p:nvSpPr>
        <p:spPr>
          <a:xfrm>
            <a:off x="4213552" y="4036305"/>
            <a:ext cx="6884137" cy="338554"/>
          </a:xfrm>
          <a:prstGeom prst="rect">
            <a:avLst/>
          </a:prstGeom>
        </p:spPr>
        <p:txBody>
          <a:bodyPr wrap="square">
            <a:spAutoFit/>
          </a:bodyPr>
          <a:lstStyle/>
          <a:p>
            <a:pPr algn="just">
              <a:spcBef>
                <a:spcPts val="1200"/>
              </a:spcBef>
              <a:spcAft>
                <a:spcPts val="1200"/>
              </a:spcAft>
            </a:pPr>
            <a:r>
              <a:rPr lang="es-EC" sz="1400" b="1" dirty="0">
                <a:latin typeface="Times New Roman" panose="02020603050405020304" pitchFamily="18" charset="0"/>
                <a:ea typeface="Calibri" panose="020F0502020204030204" pitchFamily="34" charset="0"/>
              </a:rPr>
              <a:t>E</a:t>
            </a:r>
            <a:r>
              <a:rPr lang="es-EC" sz="1400" b="1" dirty="0" smtClean="0">
                <a:latin typeface="Times New Roman" panose="02020603050405020304" pitchFamily="18" charset="0"/>
                <a:ea typeface="Calibri" panose="020F0502020204030204" pitchFamily="34" charset="0"/>
              </a:rPr>
              <a:t>ntrevistas</a:t>
            </a:r>
            <a:r>
              <a:rPr lang="es-EC" sz="1400" b="1" dirty="0">
                <a:latin typeface="Times New Roman" panose="02020603050405020304" pitchFamily="18" charset="0"/>
                <a:ea typeface="Calibri" panose="020F0502020204030204" pitchFamily="34" charset="0"/>
              </a:rPr>
              <a:t>, </a:t>
            </a:r>
            <a:r>
              <a:rPr lang="es-EC" sz="1600" b="1" dirty="0" smtClean="0">
                <a:latin typeface="Times New Roman" panose="02020603050405020304" pitchFamily="18" charset="0"/>
                <a:ea typeface="Calibri" panose="020F0502020204030204" pitchFamily="34" charset="0"/>
              </a:rPr>
              <a:t>encuestas </a:t>
            </a:r>
            <a:r>
              <a:rPr lang="es-EC" sz="1400" b="1" dirty="0">
                <a:latin typeface="Times New Roman" panose="02020603050405020304" pitchFamily="18" charset="0"/>
                <a:ea typeface="Calibri" panose="020F0502020204030204" pitchFamily="34" charset="0"/>
              </a:rPr>
              <a:t>y análisis de contenidos. </a:t>
            </a:r>
          </a:p>
        </p:txBody>
      </p:sp>
      <p:sp>
        <p:nvSpPr>
          <p:cNvPr id="29" name="Rectángulo 28"/>
          <p:cNvSpPr/>
          <p:nvPr/>
        </p:nvSpPr>
        <p:spPr>
          <a:xfrm>
            <a:off x="4191046" y="4989443"/>
            <a:ext cx="7175515" cy="1600438"/>
          </a:xfrm>
          <a:prstGeom prst="rect">
            <a:avLst/>
          </a:prstGeom>
        </p:spPr>
        <p:txBody>
          <a:bodyPr wrap="square">
            <a:spAutoFit/>
          </a:bodyPr>
          <a:lstStyle/>
          <a:p>
            <a:pPr algn="just"/>
            <a:r>
              <a:rPr lang="es-GT" sz="1400" dirty="0"/>
              <a:t> </a:t>
            </a:r>
            <a:r>
              <a:rPr lang="es-GT" sz="1400" b="1" dirty="0">
                <a:latin typeface="Times New Roman" panose="02020603050405020304" pitchFamily="18" charset="0"/>
                <a:ea typeface="Calibri" panose="020F0502020204030204" pitchFamily="34" charset="0"/>
              </a:rPr>
              <a:t>Después de recabar la </a:t>
            </a:r>
            <a:r>
              <a:rPr lang="es-GT" sz="1400" b="1" dirty="0" smtClean="0">
                <a:latin typeface="Times New Roman" panose="02020603050405020304" pitchFamily="18" charset="0"/>
                <a:ea typeface="Calibri" panose="020F0502020204030204" pitchFamily="34" charset="0"/>
              </a:rPr>
              <a:t>información, </a:t>
            </a:r>
            <a:r>
              <a:rPr lang="es-GT" sz="1400" b="1" dirty="0">
                <a:latin typeface="Times New Roman" panose="02020603050405020304" pitchFamily="18" charset="0"/>
                <a:ea typeface="Calibri" panose="020F0502020204030204" pitchFamily="34" charset="0"/>
              </a:rPr>
              <a:t>se procedió a tabularlas, para lo cual se utilizó el método estadístico y el método de análisis, que consistió en la interpretación de los datos tabulados, en valores absolutos y relativos, obtenidos después de la aplicación de la encuesta de investigación, que permitieron la comprobación de la hipótesis previamente formulada. Una vez interpretada la información, se utilizó el método de síntesis, a efecto de obtener las conclusiones y recomendaciones del presente trabajo investigativo</a:t>
            </a:r>
            <a:r>
              <a:rPr lang="es-GT" sz="1400" b="1" dirty="0" smtClean="0">
                <a:latin typeface="Times New Roman" panose="02020603050405020304" pitchFamily="18" charset="0"/>
                <a:ea typeface="Calibri" panose="020F0502020204030204" pitchFamily="34" charset="0"/>
              </a:rPr>
              <a:t>. </a:t>
            </a:r>
            <a:r>
              <a:rPr lang="es-GT" sz="1400" b="1" dirty="0" smtClean="0">
                <a:solidFill>
                  <a:srgbClr val="FF0000"/>
                </a:solidFill>
                <a:latin typeface="Times New Roman" panose="02020603050405020304" pitchFamily="18" charset="0"/>
                <a:ea typeface="Calibri" panose="020F0502020204030204" pitchFamily="34" charset="0"/>
              </a:rPr>
              <a:t>(</a:t>
            </a:r>
            <a:r>
              <a:rPr lang="es-GT" sz="1400" b="1" dirty="0" smtClean="0">
                <a:solidFill>
                  <a:srgbClr val="FF0000"/>
                </a:solidFill>
              </a:rPr>
              <a:t>Categorización, </a:t>
            </a:r>
            <a:r>
              <a:rPr lang="es-GT" sz="1400" b="1" dirty="0" err="1" smtClean="0">
                <a:solidFill>
                  <a:srgbClr val="FF0000"/>
                </a:solidFill>
              </a:rPr>
              <a:t>sintetización</a:t>
            </a:r>
            <a:r>
              <a:rPr lang="es-GT" sz="1400" b="1" dirty="0" smtClean="0">
                <a:solidFill>
                  <a:srgbClr val="FF0000"/>
                </a:solidFill>
              </a:rPr>
              <a:t> </a:t>
            </a:r>
            <a:r>
              <a:rPr lang="es-GT" sz="1400" b="1" dirty="0">
                <a:solidFill>
                  <a:srgbClr val="FF0000"/>
                </a:solidFill>
              </a:rPr>
              <a:t>y </a:t>
            </a:r>
            <a:r>
              <a:rPr lang="es-GT" sz="1400" b="1" dirty="0" smtClean="0">
                <a:solidFill>
                  <a:srgbClr val="FF0000"/>
                </a:solidFill>
              </a:rPr>
              <a:t>comparación).</a:t>
            </a:r>
            <a:endParaRPr lang="es-EC" sz="14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69266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12. DESARROLLO </a:t>
            </a:r>
            <a:r>
              <a:rPr lang="es-EC" sz="2800" b="1" i="1" dirty="0">
                <a:solidFill>
                  <a:prstClr val="black"/>
                </a:solidFill>
                <a:latin typeface="Arial" panose="020B0604020202020204" pitchFamily="34" charset="0"/>
                <a:cs typeface="Arial" panose="020B0604020202020204" pitchFamily="34" charset="0"/>
              </a:rPr>
              <a:t>DE LOS OBJETIVOS</a:t>
            </a:r>
          </a:p>
        </p:txBody>
      </p:sp>
      <p:graphicFrame>
        <p:nvGraphicFramePr>
          <p:cNvPr id="8" name="Diagrama 7"/>
          <p:cNvGraphicFramePr/>
          <p:nvPr>
            <p:extLst>
              <p:ext uri="{D42A27DB-BD31-4B8C-83A1-F6EECF244321}">
                <p14:modId xmlns:p14="http://schemas.microsoft.com/office/powerpoint/2010/main" val="991580596"/>
              </p:ext>
            </p:extLst>
          </p:nvPr>
        </p:nvGraphicFramePr>
        <p:xfrm>
          <a:off x="1231900" y="825500"/>
          <a:ext cx="10744200" cy="5905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5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a:t>
            </a:r>
            <a:r>
              <a:rPr lang="es-EC" sz="2800" b="1" i="1" dirty="0">
                <a:solidFill>
                  <a:prstClr val="black"/>
                </a:solidFill>
                <a:latin typeface="Arial" panose="020B0604020202020204" pitchFamily="34" charset="0"/>
                <a:cs typeface="Arial" panose="020B0604020202020204" pitchFamily="34" charset="0"/>
              </a:rPr>
              <a:t>PROPUESTA</a:t>
            </a:r>
          </a:p>
        </p:txBody>
      </p:sp>
      <p:sp>
        <p:nvSpPr>
          <p:cNvPr id="5" name="Rectangle 5"/>
          <p:cNvSpPr>
            <a:spLocks noChangeArrowheads="1"/>
          </p:cNvSpPr>
          <p:nvPr/>
        </p:nvSpPr>
        <p:spPr bwMode="auto">
          <a:xfrm flipV="1">
            <a:off x="832374" y="6665972"/>
            <a:ext cx="4717221" cy="5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6" name="Diagrama 5"/>
          <p:cNvGraphicFramePr/>
          <p:nvPr>
            <p:extLst>
              <p:ext uri="{D42A27DB-BD31-4B8C-83A1-F6EECF244321}">
                <p14:modId xmlns:p14="http://schemas.microsoft.com/office/powerpoint/2010/main" val="4258513429"/>
              </p:ext>
            </p:extLst>
          </p:nvPr>
        </p:nvGraphicFramePr>
        <p:xfrm>
          <a:off x="-700325" y="1307670"/>
          <a:ext cx="7127126" cy="4524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6223601" y="2343234"/>
            <a:ext cx="5296065" cy="400110"/>
          </a:xfrm>
          <a:prstGeom prst="rect">
            <a:avLst/>
          </a:prstGeom>
        </p:spPr>
        <p:txBody>
          <a:bodyPr wrap="none">
            <a:spAutoFit/>
          </a:bodyPr>
          <a:lstStyle/>
          <a:p>
            <a:pPr marL="285750" indent="-285750">
              <a:buFont typeface="Arial" panose="020B0604020202020204" pitchFamily="34" charset="0"/>
              <a:buChar char="•"/>
            </a:pPr>
            <a:r>
              <a:rPr lang="es-ES_tradnl" sz="2000" b="1" dirty="0">
                <a:latin typeface="Calibri" panose="020F0502020204030204" pitchFamily="34" charset="0"/>
                <a:ea typeface="Calibri" panose="020F0502020204030204" pitchFamily="34" charset="0"/>
              </a:rPr>
              <a:t>PLANIFICACIÓN Y ECONOMÍA DE LA DEFENSA</a:t>
            </a:r>
            <a:endParaRPr lang="es-EC" sz="2000" dirty="0"/>
          </a:p>
        </p:txBody>
      </p:sp>
      <p:sp>
        <p:nvSpPr>
          <p:cNvPr id="8" name="Rectángulo 7"/>
          <p:cNvSpPr/>
          <p:nvPr/>
        </p:nvSpPr>
        <p:spPr>
          <a:xfrm>
            <a:off x="6223601" y="2803695"/>
            <a:ext cx="5449762" cy="400110"/>
          </a:xfrm>
          <a:prstGeom prst="rect">
            <a:avLst/>
          </a:prstGeom>
        </p:spPr>
        <p:txBody>
          <a:bodyPr wrap="none">
            <a:spAutoFit/>
          </a:bodyPr>
          <a:lstStyle/>
          <a:p>
            <a:pPr marL="285750" indent="-285750">
              <a:buFont typeface="Arial" panose="020B0604020202020204" pitchFamily="34" charset="0"/>
              <a:buChar char="•"/>
            </a:pPr>
            <a:r>
              <a:rPr lang="es-ES_tradnl" sz="2000" b="1" dirty="0">
                <a:latin typeface="Calibri" panose="020F0502020204030204" pitchFamily="34" charset="0"/>
                <a:ea typeface="Calibri" panose="020F0502020204030204" pitchFamily="34" charset="0"/>
              </a:rPr>
              <a:t>CAPACIDAD OPERACIONAL Y EMPLEO DE FF.AA</a:t>
            </a:r>
            <a:endParaRPr lang="es-EC" sz="2000" dirty="0"/>
          </a:p>
        </p:txBody>
      </p:sp>
      <p:sp>
        <p:nvSpPr>
          <p:cNvPr id="9" name="Rectángulo 8"/>
          <p:cNvSpPr/>
          <p:nvPr/>
        </p:nvSpPr>
        <p:spPr>
          <a:xfrm>
            <a:off x="6223601" y="3284064"/>
            <a:ext cx="2697470" cy="400110"/>
          </a:xfrm>
          <a:prstGeom prst="rect">
            <a:avLst/>
          </a:prstGeom>
        </p:spPr>
        <p:txBody>
          <a:bodyPr wrap="none">
            <a:spAutoFit/>
          </a:bodyPr>
          <a:lstStyle/>
          <a:p>
            <a:pPr marL="285750" indent="-285750">
              <a:buFont typeface="Arial" panose="020B0604020202020204" pitchFamily="34" charset="0"/>
              <a:buChar char="•"/>
            </a:pPr>
            <a:r>
              <a:rPr lang="es-ES_tradnl" sz="2000" b="1" dirty="0">
                <a:latin typeface="Calibri" panose="020F0502020204030204" pitchFamily="34" charset="0"/>
                <a:ea typeface="Calibri" panose="020F0502020204030204" pitchFamily="34" charset="0"/>
              </a:rPr>
              <a:t>EDUCACIÓN MILITAR</a:t>
            </a:r>
            <a:endParaRPr lang="es-EC" sz="2000" dirty="0"/>
          </a:p>
        </p:txBody>
      </p:sp>
      <p:sp>
        <p:nvSpPr>
          <p:cNvPr id="10" name="Rectángulo 9"/>
          <p:cNvSpPr/>
          <p:nvPr/>
        </p:nvSpPr>
        <p:spPr>
          <a:xfrm>
            <a:off x="6223601" y="3764433"/>
            <a:ext cx="2393156" cy="400110"/>
          </a:xfrm>
          <a:prstGeom prst="rect">
            <a:avLst/>
          </a:prstGeom>
        </p:spPr>
        <p:txBody>
          <a:bodyPr wrap="none">
            <a:spAutoFit/>
          </a:bodyPr>
          <a:lstStyle/>
          <a:p>
            <a:pPr marL="285750" indent="-285750">
              <a:buFont typeface="Arial" panose="020B0604020202020204" pitchFamily="34" charset="0"/>
              <a:buChar char="•"/>
            </a:pPr>
            <a:r>
              <a:rPr lang="es-ES_tradnl" sz="2000" b="1" dirty="0">
                <a:latin typeface="Calibri" panose="020F0502020204030204" pitchFamily="34" charset="0"/>
                <a:ea typeface="Calibri" panose="020F0502020204030204" pitchFamily="34" charset="0"/>
              </a:rPr>
              <a:t>SANIDAD MILITAR</a:t>
            </a:r>
            <a:endParaRPr lang="es-EC" sz="2000" dirty="0"/>
          </a:p>
        </p:txBody>
      </p:sp>
      <p:sp>
        <p:nvSpPr>
          <p:cNvPr id="11" name="Rectángulo 10"/>
          <p:cNvSpPr/>
          <p:nvPr/>
        </p:nvSpPr>
        <p:spPr>
          <a:xfrm>
            <a:off x="6223601" y="4239995"/>
            <a:ext cx="3090077" cy="400110"/>
          </a:xfrm>
          <a:prstGeom prst="rect">
            <a:avLst/>
          </a:prstGeom>
        </p:spPr>
        <p:txBody>
          <a:bodyPr wrap="none">
            <a:spAutoFit/>
          </a:bodyPr>
          <a:lstStyle/>
          <a:p>
            <a:pPr marL="285750" indent="-285750">
              <a:buFont typeface="Arial" panose="020B0604020202020204" pitchFamily="34" charset="0"/>
              <a:buChar char="•"/>
            </a:pPr>
            <a:r>
              <a:rPr lang="es-ES_tradnl" sz="2000" b="1" dirty="0">
                <a:latin typeface="Calibri" panose="020F0502020204030204" pitchFamily="34" charset="0"/>
                <a:ea typeface="Calibri" panose="020F0502020204030204" pitchFamily="34" charset="0"/>
              </a:rPr>
              <a:t>IMAGEN INSTITUCIONAL</a:t>
            </a:r>
            <a:endParaRPr lang="es-EC" sz="2000" dirty="0"/>
          </a:p>
        </p:txBody>
      </p:sp>
    </p:spTree>
    <p:extLst>
      <p:ext uri="{BB962C8B-B14F-4D97-AF65-F5344CB8AC3E}">
        <p14:creationId xmlns:p14="http://schemas.microsoft.com/office/powerpoint/2010/main" val="3441642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a:t>
            </a:r>
            <a:r>
              <a:rPr lang="es-EC" sz="2800" b="1" i="1" dirty="0">
                <a:solidFill>
                  <a:prstClr val="black"/>
                </a:solidFill>
                <a:latin typeface="Arial" panose="020B0604020202020204" pitchFamily="34" charset="0"/>
                <a:cs typeface="Arial" panose="020B0604020202020204" pitchFamily="34" charset="0"/>
              </a:rPr>
              <a:t>PROPUESTA</a:t>
            </a:r>
          </a:p>
        </p:txBody>
      </p:sp>
      <p:graphicFrame>
        <p:nvGraphicFramePr>
          <p:cNvPr id="2" name="Diagrama 1"/>
          <p:cNvGraphicFramePr/>
          <p:nvPr>
            <p:extLst>
              <p:ext uri="{D42A27DB-BD31-4B8C-83A1-F6EECF244321}">
                <p14:modId xmlns:p14="http://schemas.microsoft.com/office/powerpoint/2010/main" val="642504737"/>
              </p:ext>
            </p:extLst>
          </p:nvPr>
        </p:nvGraphicFramePr>
        <p:xfrm>
          <a:off x="1866900" y="1155701"/>
          <a:ext cx="94615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977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TEMARIO</a:t>
            </a:r>
          </a:p>
        </p:txBody>
      </p:sp>
      <p:sp>
        <p:nvSpPr>
          <p:cNvPr id="5" name="CuadroTexto 4">
            <a:extLst>
              <a:ext uri="{FF2B5EF4-FFF2-40B4-BE49-F238E27FC236}">
                <a16:creationId xmlns:a16="http://schemas.microsoft.com/office/drawing/2014/main" id="{1AC222EB-CE0E-1D4E-BA24-831B2CB3AD74}"/>
              </a:ext>
            </a:extLst>
          </p:cNvPr>
          <p:cNvSpPr txBox="1"/>
          <p:nvPr/>
        </p:nvSpPr>
        <p:spPr>
          <a:xfrm>
            <a:off x="3437503" y="1277699"/>
            <a:ext cx="6065521" cy="5133713"/>
          </a:xfrm>
          <a:prstGeom prst="rect">
            <a:avLst/>
          </a:prstGeom>
          <a:noFill/>
        </p:spPr>
        <p:txBody>
          <a:bodyPr wrap="square" rtlCol="0">
            <a:spAutoFit/>
          </a:bodyP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PLANTEAMIENTO DEL PROBLEMA</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ENUNCIADO DEL PROBLEMA</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PREGUNTAS DE INVESTIGACIÓN</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JUSTIFICACIÓN DE LA INVESTIGACIÓN</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GENERAL</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FUNDAMENTACIÓN TEÓRICA</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HIPÓTESIS</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VARIABLES INDEPENDIENTE Y DEPENDIENTES</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OPERACIONALIZACIÓN DE LAS VARIABLES</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OBJETO DE ESTUDIO Y CAMPO DE ACCIÓN</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DISEÑO DE LA INVESTIGACIÓN</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DESARROLLO DE LOS </a:t>
            </a:r>
            <a:r>
              <a:rPr kumimoji="0" lang="es-EC"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OBJETIVOS</a:t>
            </a:r>
          </a:p>
          <a:p>
            <a:pPr marL="457200" indent="-457200">
              <a:lnSpc>
                <a:spcPct val="130000"/>
              </a:lnSpc>
              <a:buFontTx/>
              <a:buAutoNum type="arabicPeriod"/>
              <a:defRPr/>
            </a:pPr>
            <a:r>
              <a:rPr lang="es-EC" b="1" i="1" dirty="0">
                <a:solidFill>
                  <a:prstClr val="black"/>
                </a:solidFill>
                <a:latin typeface="Arial" panose="020B0604020202020204" pitchFamily="34" charset="0"/>
                <a:cs typeface="Arial" panose="020B0604020202020204" pitchFamily="34" charset="0"/>
              </a:rPr>
              <a:t>PROPUESTA</a:t>
            </a:r>
          </a:p>
          <a:p>
            <a:pPr marL="457200" marR="0" lvl="0" indent="-457200" algn="l" defTabSz="914400" rtl="0" eaLnBrk="1" fontAlgn="auto" latinLnBrk="0" hangingPunct="1">
              <a:lnSpc>
                <a:spcPct val="130000"/>
              </a:lnSpc>
              <a:spcBef>
                <a:spcPts val="0"/>
              </a:spcBef>
              <a:spcAft>
                <a:spcPts val="0"/>
              </a:spcAft>
              <a:buClrTx/>
              <a:buSzTx/>
              <a:buFontTx/>
              <a:buAutoNum type="arabicPeriod" startAt="14"/>
              <a:tabLst/>
              <a:defRPr/>
            </a:pPr>
            <a:r>
              <a:rPr kumimoji="0" lang="es-EC"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CONCLUSIONES </a:t>
            </a:r>
            <a:r>
              <a:rPr kumimoji="0" lang="es-EC"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RECOMENDACIONES</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4075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a:t>
            </a:r>
            <a:r>
              <a:rPr lang="es-EC" sz="2800" b="1" i="1" dirty="0">
                <a:solidFill>
                  <a:prstClr val="black"/>
                </a:solidFill>
                <a:latin typeface="Arial" panose="020B0604020202020204" pitchFamily="34" charset="0"/>
                <a:cs typeface="Arial" panose="020B0604020202020204" pitchFamily="34" charset="0"/>
              </a:rPr>
              <a:t>PROPUESTA</a:t>
            </a:r>
          </a:p>
        </p:txBody>
      </p:sp>
      <p:graphicFrame>
        <p:nvGraphicFramePr>
          <p:cNvPr id="2" name="Diagrama 1"/>
          <p:cNvGraphicFramePr/>
          <p:nvPr>
            <p:extLst>
              <p:ext uri="{D42A27DB-BD31-4B8C-83A1-F6EECF244321}">
                <p14:modId xmlns:p14="http://schemas.microsoft.com/office/powerpoint/2010/main" val="3695433031"/>
              </p:ext>
            </p:extLst>
          </p:nvPr>
        </p:nvGraphicFramePr>
        <p:xfrm>
          <a:off x="1866900" y="1155701"/>
          <a:ext cx="94615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9491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ctr">
              <a:lnSpc>
                <a:spcPct val="130000"/>
              </a:lnSpc>
              <a:buFontTx/>
              <a:buAutoNum type="arabicPeriod" startAt="14"/>
              <a:defRPr/>
            </a:pPr>
            <a:r>
              <a:rPr lang="es-EC" sz="2800" b="1" i="1" dirty="0" smtClean="0">
                <a:solidFill>
                  <a:prstClr val="black"/>
                </a:solidFill>
                <a:latin typeface="Arial" panose="020B0604020202020204" pitchFamily="34" charset="0"/>
                <a:cs typeface="Arial" panose="020B0604020202020204" pitchFamily="34" charset="0"/>
              </a:rPr>
              <a:t> CONCLUSIONES </a:t>
            </a:r>
            <a:endParaRPr lang="es-EC" sz="2800" dirty="0">
              <a:solidFill>
                <a:prstClr val="black"/>
              </a:solidFill>
              <a:latin typeface="Arial" panose="020B0604020202020204" pitchFamily="34" charset="0"/>
              <a:cs typeface="Arial" panose="020B0604020202020204" pitchFamily="34" charset="0"/>
            </a:endParaRPr>
          </a:p>
        </p:txBody>
      </p:sp>
      <p:sp>
        <p:nvSpPr>
          <p:cNvPr id="4" name="Rectángulo 3"/>
          <p:cNvSpPr/>
          <p:nvPr/>
        </p:nvSpPr>
        <p:spPr>
          <a:xfrm>
            <a:off x="1498600" y="1419186"/>
            <a:ext cx="10071100" cy="1754326"/>
          </a:xfrm>
          <a:prstGeom prst="rect">
            <a:avLst/>
          </a:prstGeom>
          <a:solidFill>
            <a:schemeClr val="accent1">
              <a:lumMod val="20000"/>
              <a:lumOff val="80000"/>
            </a:schemeClr>
          </a:solidFill>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spcAft>
                <a:spcPts val="0"/>
              </a:spcAft>
            </a:pPr>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Es preocupante como las amenazas “no militares”, mantienen un carácter interestatal y transnacional, con un incremento considerable del narcotráfico y </a:t>
            </a:r>
            <a:r>
              <a:rPr lang="es-E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tráfico de armas, explosivos y municiones, </a:t>
            </a:r>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producto de la falta de: control fronterizo, coordinación y proyectos de cooperación entre estados, así como la ausencia de las instituciones Estatales en las fronteras</a:t>
            </a:r>
            <a:r>
              <a:rPr lang="es-E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1498600" y="4681576"/>
            <a:ext cx="10071100" cy="1338828"/>
          </a:xfrm>
          <a:prstGeom prst="rect">
            <a:avLst/>
          </a:prstGeom>
          <a:solidFill>
            <a:schemeClr val="accent1">
              <a:lumMod val="20000"/>
              <a:lumOff val="80000"/>
            </a:schemeClr>
          </a:solidFill>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pPr>
            <a:r>
              <a:rPr lang="es-MX" dirty="0">
                <a:solidFill>
                  <a:srgbClr val="000000"/>
                </a:solidFill>
                <a:latin typeface="Calibri" panose="020F0502020204030204" pitchFamily="34" charset="0"/>
                <a:ea typeface="Calibri" panose="020F0502020204030204" pitchFamily="34" charset="0"/>
                <a:cs typeface="Calibri" panose="020F0502020204030204" pitchFamily="34" charset="0"/>
              </a:rPr>
              <a:t>Es preciso </a:t>
            </a:r>
            <a:r>
              <a:rPr lang="es-MX" dirty="0" smtClean="0">
                <a:solidFill>
                  <a:srgbClr val="000000"/>
                </a:solidFill>
                <a:latin typeface="Calibri" panose="020F0502020204030204" pitchFamily="34" charset="0"/>
                <a:ea typeface="Calibri" panose="020F0502020204030204" pitchFamily="34" charset="0"/>
                <a:cs typeface="Calibri" panose="020F0502020204030204" pitchFamily="34" charset="0"/>
              </a:rPr>
              <a:t>profundizar </a:t>
            </a:r>
            <a:r>
              <a:rPr lang="es-MX" dirty="0">
                <a:solidFill>
                  <a:srgbClr val="000000"/>
                </a:solidFill>
                <a:latin typeface="Calibri" panose="020F0502020204030204" pitchFamily="34" charset="0"/>
                <a:ea typeface="Calibri" panose="020F0502020204030204" pitchFamily="34" charset="0"/>
                <a:cs typeface="Calibri" panose="020F0502020204030204" pitchFamily="34" charset="0"/>
              </a:rPr>
              <a:t>en la problemática regional y reafirmar que no se observa un consenso sobre la categorización de </a:t>
            </a:r>
            <a:r>
              <a:rPr lang="es-MX" dirty="0" smtClean="0">
                <a:solidFill>
                  <a:srgbClr val="000000"/>
                </a:solidFill>
                <a:latin typeface="Calibri" panose="020F0502020204030204" pitchFamily="34" charset="0"/>
                <a:ea typeface="Calibri" panose="020F0502020204030204" pitchFamily="34" charset="0"/>
                <a:cs typeface="Calibri" panose="020F0502020204030204" pitchFamily="34" charset="0"/>
              </a:rPr>
              <a:t>las amenazas </a:t>
            </a:r>
            <a:r>
              <a:rPr lang="es-MX" dirty="0">
                <a:solidFill>
                  <a:srgbClr val="000000"/>
                </a:solidFill>
                <a:latin typeface="Calibri" panose="020F0502020204030204" pitchFamily="34" charset="0"/>
                <a:ea typeface="Calibri" panose="020F0502020204030204" pitchFamily="34" charset="0"/>
                <a:cs typeface="Calibri" panose="020F0502020204030204" pitchFamily="34" charset="0"/>
              </a:rPr>
              <a:t>a la Seguridad y a la Defensa de los Estados, lo que se traduce en una falta de integración y por tanto en mecanismos de cooperación imperfectos e insuficientes.</a:t>
            </a:r>
          </a:p>
        </p:txBody>
      </p:sp>
      <p:sp>
        <p:nvSpPr>
          <p:cNvPr id="8" name="Rectángulo 7"/>
          <p:cNvSpPr/>
          <p:nvPr/>
        </p:nvSpPr>
        <p:spPr>
          <a:xfrm>
            <a:off x="1498600" y="3465879"/>
            <a:ext cx="10071100" cy="923330"/>
          </a:xfrm>
          <a:prstGeom prst="rect">
            <a:avLst/>
          </a:prstGeom>
          <a:solidFill>
            <a:schemeClr val="accent1">
              <a:lumMod val="20000"/>
              <a:lumOff val="80000"/>
            </a:schemeClr>
          </a:solidFill>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pPr>
            <a:r>
              <a:rPr lang="es-MX" dirty="0">
                <a:solidFill>
                  <a:srgbClr val="000000"/>
                </a:solidFill>
                <a:latin typeface="Calibri" panose="020F0502020204030204" pitchFamily="34" charset="0"/>
                <a:ea typeface="Calibri" panose="020F0502020204030204" pitchFamily="34" charset="0"/>
                <a:cs typeface="Calibri" panose="020F0502020204030204" pitchFamily="34" charset="0"/>
              </a:rPr>
              <a:t>El evidente aumento de amenazas asimétricas en los países vecinales nos reafirma la falta de integración y de mecanismos de cooperación a nivel regional, vulnerando la Seguridad y la Defensa de </a:t>
            </a:r>
            <a:r>
              <a:rPr lang="es-MX" dirty="0" smtClean="0">
                <a:solidFill>
                  <a:srgbClr val="000000"/>
                </a:solidFill>
                <a:latin typeface="Calibri" panose="020F0502020204030204" pitchFamily="34" charset="0"/>
                <a:ea typeface="Calibri" panose="020F0502020204030204" pitchFamily="34" charset="0"/>
                <a:cs typeface="Calibri" panose="020F0502020204030204" pitchFamily="34" charset="0"/>
              </a:rPr>
              <a:t>nuestro Estado. </a:t>
            </a:r>
            <a:endParaRPr lang="es-MX"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3889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15. RECOMENDACIONES</a:t>
            </a:r>
            <a:endParaRPr lang="es-EC" sz="2800" dirty="0">
              <a:solidFill>
                <a:prstClr val="black"/>
              </a:solidFill>
              <a:latin typeface="Arial" panose="020B0604020202020204" pitchFamily="34" charset="0"/>
              <a:cs typeface="Arial" panose="020B0604020202020204" pitchFamily="34" charset="0"/>
            </a:endParaRPr>
          </a:p>
        </p:txBody>
      </p:sp>
      <p:sp>
        <p:nvSpPr>
          <p:cNvPr id="6" name="Rectángulo 5"/>
          <p:cNvSpPr/>
          <p:nvPr/>
        </p:nvSpPr>
        <p:spPr>
          <a:xfrm>
            <a:off x="1295400" y="1585079"/>
            <a:ext cx="10668000" cy="1754326"/>
          </a:xfrm>
          <a:prstGeom prst="rect">
            <a:avLst/>
          </a:prstGeom>
          <a:solidFill>
            <a:schemeClr val="accent4">
              <a:lumMod val="20000"/>
              <a:lumOff val="80000"/>
            </a:schemeClr>
          </a:solidFill>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50000"/>
              </a:lnSpc>
              <a:spcAft>
                <a:spcPts val="0"/>
              </a:spcAft>
            </a:pPr>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Para solventar las falencias, así como superar los desafíos a la </a:t>
            </a:r>
            <a:r>
              <a:rPr lang="es-E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seguridad </a:t>
            </a:r>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de los Estados, es necesario primero como país priorizar la integración al proceso de la teoría de la </a:t>
            </a:r>
            <a:r>
              <a:rPr lang="es-E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seguridad </a:t>
            </a:r>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y defensa, interiorizar que la naturaleza intersectorial, requieren de una acción coordinada de diversos actores nacionales </a:t>
            </a:r>
            <a:r>
              <a:rPr lang="es-E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y </a:t>
            </a:r>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en muchos casos, de mecanismos de cooperación y asociación entre Estados y organizaciones internacionales</a:t>
            </a:r>
            <a:r>
              <a:rPr lang="es-E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295400" y="3621063"/>
            <a:ext cx="10668000" cy="646331"/>
          </a:xfrm>
          <a:prstGeom prst="rect">
            <a:avLst/>
          </a:prstGeom>
          <a:solidFill>
            <a:schemeClr val="accent4">
              <a:lumMod val="20000"/>
              <a:lumOff val="80000"/>
            </a:schemeClr>
          </a:solidFill>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MX" dirty="0"/>
              <a:t>Capacitar a las Fuerza Armadas en las leyes y normas que sostienen las operaciones militares en defensa del territorio nacional y en la seguridad integral, fin liderar los ámbitos de competencia de los miembros militares.</a:t>
            </a:r>
          </a:p>
        </p:txBody>
      </p:sp>
      <p:sp>
        <p:nvSpPr>
          <p:cNvPr id="9" name="Rectángulo 8"/>
          <p:cNvSpPr/>
          <p:nvPr/>
        </p:nvSpPr>
        <p:spPr>
          <a:xfrm>
            <a:off x="1295400" y="4569316"/>
            <a:ext cx="10668000" cy="646331"/>
          </a:xfrm>
          <a:prstGeom prst="rect">
            <a:avLst/>
          </a:prstGeom>
          <a:solidFill>
            <a:schemeClr val="accent4">
              <a:lumMod val="20000"/>
              <a:lumOff val="80000"/>
            </a:schemeClr>
          </a:solidFill>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MX" dirty="0" smtClean="0"/>
              <a:t>Implementar los </a:t>
            </a:r>
            <a:r>
              <a:rPr lang="es-MX" dirty="0"/>
              <a:t>proceso de transición para la aplicación del método de planificación por capacidades de la </a:t>
            </a:r>
            <a:r>
              <a:rPr lang="es-MX" dirty="0" smtClean="0"/>
              <a:t>defensa </a:t>
            </a:r>
            <a:r>
              <a:rPr lang="es-MX" dirty="0"/>
              <a:t>y seguridad integral del </a:t>
            </a:r>
            <a:r>
              <a:rPr lang="es-MX" dirty="0" smtClean="0"/>
              <a:t>país</a:t>
            </a:r>
            <a:r>
              <a:rPr lang="es-MX" dirty="0"/>
              <a:t>.</a:t>
            </a:r>
          </a:p>
        </p:txBody>
      </p:sp>
      <p:sp>
        <p:nvSpPr>
          <p:cNvPr id="12" name="Rectángulo 11"/>
          <p:cNvSpPr/>
          <p:nvPr/>
        </p:nvSpPr>
        <p:spPr>
          <a:xfrm>
            <a:off x="1295400" y="5527105"/>
            <a:ext cx="10629900" cy="646331"/>
          </a:xfrm>
          <a:prstGeom prst="rect">
            <a:avLst/>
          </a:prstGeom>
          <a:solidFill>
            <a:schemeClr val="accent4">
              <a:lumMod val="20000"/>
              <a:lumOff val="80000"/>
            </a:schemeClr>
          </a:solidFill>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es-MX" dirty="0"/>
              <a:t>Se tome en consideración los lineamientos establecidos en esta investigación fin enfrentar de mejor manera a las amenazas asimétricas que se presenten en un futuro.</a:t>
            </a:r>
          </a:p>
        </p:txBody>
      </p:sp>
    </p:spTree>
    <p:extLst>
      <p:ext uri="{BB962C8B-B14F-4D97-AF65-F5344CB8AC3E}">
        <p14:creationId xmlns:p14="http://schemas.microsoft.com/office/powerpoint/2010/main" val="618260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995059" y="4364986"/>
            <a:ext cx="6408712" cy="1938992"/>
          </a:xfrm>
          <a:prstGeom prst="rect">
            <a:avLst/>
          </a:prstGeom>
          <a:noFill/>
        </p:spPr>
        <p:txBody>
          <a:bodyPr wrap="square" rtlCol="0">
            <a:spAutoFit/>
          </a:bodyPr>
          <a:lstStyle/>
          <a:p>
            <a:pPr algn="ctr"/>
            <a:r>
              <a:rPr lang="es-ES_tradnl" sz="6000" b="1" dirty="0" smtClean="0">
                <a:latin typeface="AR CENA" panose="02000000000000000000" pitchFamily="2" charset="0"/>
              </a:rPr>
              <a:t>GRACIAS </a:t>
            </a:r>
            <a:r>
              <a:rPr lang="es-ES_tradnl" sz="6000" b="1" dirty="0">
                <a:latin typeface="AR CENA" panose="02000000000000000000" pitchFamily="2" charset="0"/>
              </a:rPr>
              <a:t>POR SU ATENCIÓN  !</a:t>
            </a:r>
          </a:p>
        </p:txBody>
      </p:sp>
      <p:sp>
        <p:nvSpPr>
          <p:cNvPr id="5" name="Rectángulo 4">
            <a:extLst>
              <a:ext uri="{FF2B5EF4-FFF2-40B4-BE49-F238E27FC236}">
                <a16:creationId xmlns:a16="http://schemas.microsoft.com/office/drawing/2014/main" id="{873157FF-CA13-4F08-8F81-307D9F16C16E}"/>
              </a:ext>
            </a:extLst>
          </p:cNvPr>
          <p:cNvSpPr/>
          <p:nvPr/>
        </p:nvSpPr>
        <p:spPr>
          <a:xfrm>
            <a:off x="2279514" y="828003"/>
            <a:ext cx="7830806" cy="1323439"/>
          </a:xfrm>
          <a:prstGeom prst="rect">
            <a:avLst/>
          </a:prstGeom>
        </p:spPr>
        <p:txBody>
          <a:bodyPr wrap="square">
            <a:spAutoFit/>
          </a:bodyPr>
          <a:lstStyle/>
          <a:p>
            <a:pPr algn="just">
              <a:spcAft>
                <a:spcPts val="0"/>
              </a:spcAft>
            </a:pPr>
            <a:r>
              <a:rPr lang="es-ES" sz="2000" b="1" dirty="0">
                <a:solidFill>
                  <a:schemeClr val="bg1">
                    <a:lumMod val="10000"/>
                  </a:schemeClr>
                </a:solidFill>
                <a:ea typeface="Calibri" panose="020F0502020204030204" pitchFamily="34" charset="0"/>
                <a:cs typeface="Times New Roman" panose="02020603050405020304" pitchFamily="18" charset="0"/>
              </a:rPr>
              <a:t>“</a:t>
            </a:r>
            <a:r>
              <a:rPr lang="es-EC" sz="2000" b="1" dirty="0">
                <a:solidFill>
                  <a:schemeClr val="bg1">
                    <a:lumMod val="10000"/>
                  </a:schemeClr>
                </a:solidFill>
                <a:cs typeface="Times New Roman" panose="02020603050405020304" pitchFamily="18" charset="0"/>
              </a:rPr>
              <a:t>LAS AMENAZAS ASIMÉTRICAS DE MAYOR AFECTACIÓN A LA SEGURIDAD NACIONAL EN EL ECUADOR EN LOS ÚLTIMOS TRES AÑOS Y SU INCIDENCIA EN EL NUEVO ROL DE FUERZAS ARMADAS, PARA ENFRENTARLAS EN UN FUTURO A CORTO PLAZO</a:t>
            </a:r>
            <a:r>
              <a:rPr lang="es-ES" sz="2000" b="1" dirty="0">
                <a:solidFill>
                  <a:schemeClr val="bg1">
                    <a:lumMod val="10000"/>
                  </a:schemeClr>
                </a:solidFill>
                <a:cs typeface="Times New Roman" panose="02020603050405020304" pitchFamily="18" charset="0"/>
              </a:rPr>
              <a:t>”</a:t>
            </a:r>
            <a:endParaRPr lang="es-EC" sz="2000" b="1" dirty="0">
              <a:solidFill>
                <a:schemeClr val="bg1">
                  <a:lumMod val="10000"/>
                </a:schemeClr>
              </a:solidFill>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2995059" y="2613584"/>
            <a:ext cx="6245940" cy="1415923"/>
          </a:xfrm>
          <a:prstGeom prst="rect">
            <a:avLst/>
          </a:prstGeom>
        </p:spPr>
      </p:pic>
      <p:sp>
        <p:nvSpPr>
          <p:cNvPr id="7" name="Rectángulo 6"/>
          <p:cNvSpPr/>
          <p:nvPr/>
        </p:nvSpPr>
        <p:spPr>
          <a:xfrm>
            <a:off x="1622917" y="6578715"/>
            <a:ext cx="9144000" cy="175846"/>
          </a:xfrm>
          <a:prstGeom prst="rect">
            <a:avLst/>
          </a:prstGeom>
          <a:gradFill>
            <a:gsLst>
              <a:gs pos="0">
                <a:srgbClr val="FFFF00"/>
              </a:gs>
              <a:gs pos="36000">
                <a:srgbClr val="FFFF00"/>
              </a:gs>
              <a:gs pos="49000">
                <a:srgbClr val="0033CC"/>
              </a:gs>
              <a:gs pos="100000">
                <a:srgbClr val="FF0000"/>
              </a:gs>
            </a:gsLst>
            <a:lin ang="5400000" scaled="1"/>
          </a:gra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292" dirty="0">
              <a:solidFill>
                <a:prstClr val="white"/>
              </a:solidFill>
            </a:endParaRPr>
          </a:p>
        </p:txBody>
      </p:sp>
    </p:spTree>
    <p:extLst>
      <p:ext uri="{BB962C8B-B14F-4D97-AF65-F5344CB8AC3E}">
        <p14:creationId xmlns:p14="http://schemas.microsoft.com/office/powerpoint/2010/main" val="4204497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ctr">
              <a:lnSpc>
                <a:spcPct val="130000"/>
              </a:lnSpc>
              <a:buFontTx/>
              <a:buAutoNum type="arabicPeriod"/>
              <a:defRPr/>
            </a:pPr>
            <a:r>
              <a:rPr lang="es-EC" sz="2800" b="1" i="1" dirty="0">
                <a:solidFill>
                  <a:prstClr val="black"/>
                </a:solidFill>
                <a:latin typeface="Arial" panose="020B0604020202020204" pitchFamily="34" charset="0"/>
                <a:cs typeface="Arial" panose="020B0604020202020204" pitchFamily="34" charset="0"/>
              </a:rPr>
              <a:t>PLANTEAMIENTO DEL PROBLEMA</a:t>
            </a:r>
          </a:p>
        </p:txBody>
      </p:sp>
      <p:sp>
        <p:nvSpPr>
          <p:cNvPr id="7" name="Rectángulo 6"/>
          <p:cNvSpPr/>
          <p:nvPr/>
        </p:nvSpPr>
        <p:spPr>
          <a:xfrm>
            <a:off x="4541994" y="1446824"/>
            <a:ext cx="7345206"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MX" sz="2400" dirty="0" smtClean="0"/>
              <a:t>El </a:t>
            </a:r>
            <a:r>
              <a:rPr lang="es-MX" sz="2400" dirty="0"/>
              <a:t>concepto Amenaza Asimétrica, se puede responsabilizar por su creación al pueblo chino. El famoso estratega de esa nación </a:t>
            </a:r>
            <a:r>
              <a:rPr lang="es-MX" sz="2400" dirty="0" err="1"/>
              <a:t>Sun</a:t>
            </a:r>
            <a:r>
              <a:rPr lang="es-MX" sz="2400" dirty="0"/>
              <a:t> </a:t>
            </a:r>
            <a:r>
              <a:rPr lang="es-MX" sz="2400" dirty="0" err="1"/>
              <a:t>Tzu</a:t>
            </a:r>
            <a:r>
              <a:rPr lang="es-MX" sz="2400" dirty="0"/>
              <a:t>, menciona en el siglo V a.C. que se debe “Atacar al enemigo cuando no está preparado, y aparecer cuando </a:t>
            </a:r>
            <a:r>
              <a:rPr lang="es-MX" sz="2400" dirty="0" smtClean="0"/>
              <a:t>este menos lo espera”.</a:t>
            </a:r>
            <a:endParaRPr lang="es-EC" sz="2400" dirty="0"/>
          </a:p>
        </p:txBody>
      </p:sp>
      <p:pic>
        <p:nvPicPr>
          <p:cNvPr id="8" name="Imagen 7"/>
          <p:cNvPicPr>
            <a:picLocks noChangeAspect="1"/>
          </p:cNvPicPr>
          <p:nvPr/>
        </p:nvPicPr>
        <p:blipFill>
          <a:blip r:embed="rId2"/>
          <a:stretch>
            <a:fillRect/>
          </a:stretch>
        </p:blipFill>
        <p:spPr>
          <a:xfrm>
            <a:off x="1289090" y="1446824"/>
            <a:ext cx="3016210" cy="1938992"/>
          </a:xfrm>
          <a:prstGeom prst="rect">
            <a:avLst/>
          </a:prstGeom>
        </p:spPr>
      </p:pic>
      <p:sp>
        <p:nvSpPr>
          <p:cNvPr id="9" name="Rectángulo 8"/>
          <p:cNvSpPr/>
          <p:nvPr/>
        </p:nvSpPr>
        <p:spPr>
          <a:xfrm>
            <a:off x="4554694" y="3911116"/>
            <a:ext cx="6910826"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2400" dirty="0"/>
              <a:t> </a:t>
            </a:r>
            <a:r>
              <a:rPr lang="es-MX" sz="2400" dirty="0" smtClean="0"/>
              <a:t>La Guerra Asimétrica </a:t>
            </a:r>
            <a:r>
              <a:rPr lang="es-MX" sz="2400" dirty="0"/>
              <a:t>comprende el uso de tácticas </a:t>
            </a:r>
            <a:r>
              <a:rPr lang="es-MX" sz="2400" dirty="0" smtClean="0"/>
              <a:t>poco convencionales </a:t>
            </a:r>
            <a:r>
              <a:rPr lang="es-MX" sz="2400" dirty="0"/>
              <a:t>como una forma de </a:t>
            </a:r>
            <a:r>
              <a:rPr lang="es-MX" sz="2400" dirty="0" smtClean="0"/>
              <a:t>contrarrestar la </a:t>
            </a:r>
            <a:r>
              <a:rPr lang="es-MX" sz="2400" dirty="0"/>
              <a:t>evidente superioridad militar del </a:t>
            </a:r>
            <a:r>
              <a:rPr lang="es-MX" sz="2400" dirty="0" smtClean="0"/>
              <a:t>adversario.</a:t>
            </a:r>
            <a:r>
              <a:rPr lang="es-EC" sz="2400" dirty="0" smtClean="0"/>
              <a:t>     </a:t>
            </a:r>
            <a:endParaRPr lang="es-EC" sz="2400" dirty="0"/>
          </a:p>
        </p:txBody>
      </p:sp>
      <p:pic>
        <p:nvPicPr>
          <p:cNvPr id="10" name="Imagen 9"/>
          <p:cNvPicPr>
            <a:picLocks noChangeAspect="1"/>
          </p:cNvPicPr>
          <p:nvPr/>
        </p:nvPicPr>
        <p:blipFill>
          <a:blip r:embed="rId3"/>
          <a:stretch>
            <a:fillRect/>
          </a:stretch>
        </p:blipFill>
        <p:spPr>
          <a:xfrm>
            <a:off x="1289090" y="3732257"/>
            <a:ext cx="3041610" cy="1989327"/>
          </a:xfrm>
          <a:prstGeom prst="rect">
            <a:avLst/>
          </a:prstGeom>
        </p:spPr>
      </p:pic>
      <p:sp>
        <p:nvSpPr>
          <p:cNvPr id="11" name="CuadroTexto 10"/>
          <p:cNvSpPr txBox="1"/>
          <p:nvPr/>
        </p:nvSpPr>
        <p:spPr>
          <a:xfrm>
            <a:off x="2769093" y="5480776"/>
            <a:ext cx="1377044" cy="307777"/>
          </a:xfrm>
          <a:prstGeom prst="rect">
            <a:avLst/>
          </a:prstGeom>
          <a:noFill/>
        </p:spPr>
        <p:txBody>
          <a:bodyPr wrap="none" rtlCol="0">
            <a:spAutoFit/>
          </a:bodyPr>
          <a:lstStyle/>
          <a:p>
            <a:r>
              <a:rPr lang="es-EC" sz="1400" b="1" dirty="0" smtClean="0"/>
              <a:t>DAVID Y GOLIAT</a:t>
            </a:r>
            <a:endParaRPr lang="es-EC" sz="1400" b="1" dirty="0"/>
          </a:p>
        </p:txBody>
      </p:sp>
    </p:spTree>
    <p:extLst>
      <p:ext uri="{BB962C8B-B14F-4D97-AF65-F5344CB8AC3E}">
        <p14:creationId xmlns:p14="http://schemas.microsoft.com/office/powerpoint/2010/main" val="3129652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ctr">
              <a:lnSpc>
                <a:spcPct val="130000"/>
              </a:lnSpc>
              <a:buFontTx/>
              <a:buAutoNum type="arabicPeriod"/>
              <a:defRPr/>
            </a:pPr>
            <a:r>
              <a:rPr lang="es-EC" sz="2800" b="1" i="1" dirty="0">
                <a:solidFill>
                  <a:prstClr val="black"/>
                </a:solidFill>
                <a:latin typeface="Arial" panose="020B0604020202020204" pitchFamily="34" charset="0"/>
                <a:cs typeface="Arial" panose="020B0604020202020204" pitchFamily="34" charset="0"/>
              </a:rPr>
              <a:t>PLANTEAMIENTO DEL PROBLEMA</a:t>
            </a:r>
          </a:p>
        </p:txBody>
      </p:sp>
      <p:pic>
        <p:nvPicPr>
          <p:cNvPr id="3" name="Picture 2" descr="Resultado de imagen para la caida del m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1788102"/>
            <a:ext cx="2468889" cy="18516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sultado de imagen para la caida de las torres gemel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399" y="4282947"/>
            <a:ext cx="2468889" cy="18676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FIN DE LA GUERRA CONVENCIO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219" y="1788102"/>
            <a:ext cx="2468888" cy="185166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p:cNvCxnSpPr/>
          <p:nvPr/>
        </p:nvCxnSpPr>
        <p:spPr>
          <a:xfrm>
            <a:off x="5465763" y="1918980"/>
            <a:ext cx="2057400" cy="1165225"/>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Conector recto 6"/>
          <p:cNvCxnSpPr/>
          <p:nvPr/>
        </p:nvCxnSpPr>
        <p:spPr>
          <a:xfrm flipH="1">
            <a:off x="5618163" y="1968482"/>
            <a:ext cx="1905000" cy="1168418"/>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6"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933" y="1790700"/>
            <a:ext cx="2460840" cy="1845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sultado de imagen para terrorism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6220" y="4282947"/>
            <a:ext cx="2468888" cy="186765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3441700" y="3332391"/>
            <a:ext cx="974754" cy="276999"/>
          </a:xfrm>
          <a:prstGeom prst="rect">
            <a:avLst/>
          </a:prstGeom>
          <a:noFill/>
        </p:spPr>
        <p:txBody>
          <a:bodyPr wrap="none" rtlCol="0">
            <a:spAutoFit/>
          </a:bodyPr>
          <a:lstStyle/>
          <a:p>
            <a:r>
              <a:rPr lang="es-EC" sz="1200" dirty="0" smtClean="0">
                <a:solidFill>
                  <a:schemeClr val="bg1"/>
                </a:solidFill>
              </a:rPr>
              <a:t>9/NOV/1989</a:t>
            </a:r>
            <a:endParaRPr lang="es-EC" sz="1200" dirty="0">
              <a:solidFill>
                <a:schemeClr val="bg1"/>
              </a:solidFill>
            </a:endParaRPr>
          </a:p>
        </p:txBody>
      </p:sp>
      <p:sp>
        <p:nvSpPr>
          <p:cNvPr id="11" name="CuadroTexto 10"/>
          <p:cNvSpPr txBox="1"/>
          <p:nvPr/>
        </p:nvSpPr>
        <p:spPr>
          <a:xfrm>
            <a:off x="2057400" y="4221391"/>
            <a:ext cx="992451" cy="276999"/>
          </a:xfrm>
          <a:prstGeom prst="rect">
            <a:avLst/>
          </a:prstGeom>
          <a:noFill/>
        </p:spPr>
        <p:txBody>
          <a:bodyPr wrap="none" rtlCol="0">
            <a:spAutoFit/>
          </a:bodyPr>
          <a:lstStyle/>
          <a:p>
            <a:r>
              <a:rPr lang="es-EC" sz="1200" dirty="0" smtClean="0">
                <a:solidFill>
                  <a:schemeClr val="bg1"/>
                </a:solidFill>
              </a:rPr>
              <a:t>11/</a:t>
            </a:r>
            <a:r>
              <a:rPr lang="es-EC" sz="1200" dirty="0" err="1" smtClean="0">
                <a:solidFill>
                  <a:schemeClr val="bg1"/>
                </a:solidFill>
              </a:rPr>
              <a:t>SEP</a:t>
            </a:r>
            <a:r>
              <a:rPr lang="es-EC" sz="1200" dirty="0" smtClean="0">
                <a:solidFill>
                  <a:schemeClr val="bg1"/>
                </a:solidFill>
              </a:rPr>
              <a:t>/2001</a:t>
            </a:r>
            <a:endParaRPr lang="es-EC" sz="1200" dirty="0">
              <a:solidFill>
                <a:schemeClr val="bg1"/>
              </a:solidFill>
            </a:endParaRPr>
          </a:p>
        </p:txBody>
      </p:sp>
      <p:sp>
        <p:nvSpPr>
          <p:cNvPr id="12" name="Flecha derecha 11"/>
          <p:cNvSpPr/>
          <p:nvPr/>
        </p:nvSpPr>
        <p:spPr>
          <a:xfrm>
            <a:off x="4560079" y="2501592"/>
            <a:ext cx="718053" cy="551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derecha 12"/>
          <p:cNvSpPr/>
          <p:nvPr/>
        </p:nvSpPr>
        <p:spPr>
          <a:xfrm>
            <a:off x="7823979" y="2438092"/>
            <a:ext cx="718053" cy="551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a:off x="4635500" y="5003800"/>
            <a:ext cx="657228" cy="54813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5" name="Flecha derecha 14"/>
          <p:cNvSpPr/>
          <p:nvPr/>
        </p:nvSpPr>
        <p:spPr>
          <a:xfrm>
            <a:off x="7874000" y="5003800"/>
            <a:ext cx="657228" cy="54813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pic>
        <p:nvPicPr>
          <p:cNvPr id="16" name="Imagen 15"/>
          <p:cNvPicPr>
            <a:picLocks noChangeAspect="1"/>
          </p:cNvPicPr>
          <p:nvPr/>
        </p:nvPicPr>
        <p:blipFill>
          <a:blip r:embed="rId7"/>
          <a:stretch>
            <a:fillRect/>
          </a:stretch>
        </p:blipFill>
        <p:spPr>
          <a:xfrm>
            <a:off x="8693725" y="4221391"/>
            <a:ext cx="2400063" cy="1929208"/>
          </a:xfrm>
          <a:prstGeom prst="rect">
            <a:avLst/>
          </a:prstGeom>
        </p:spPr>
      </p:pic>
    </p:spTree>
    <p:extLst>
      <p:ext uri="{BB962C8B-B14F-4D97-AF65-F5344CB8AC3E}">
        <p14:creationId xmlns:p14="http://schemas.microsoft.com/office/powerpoint/2010/main" val="3121620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ctr">
              <a:lnSpc>
                <a:spcPct val="130000"/>
              </a:lnSpc>
              <a:buFontTx/>
              <a:buAutoNum type="arabicPeriod"/>
              <a:defRPr/>
            </a:pPr>
            <a:r>
              <a:rPr lang="es-EC" sz="2800" b="1" i="1" dirty="0">
                <a:solidFill>
                  <a:prstClr val="black"/>
                </a:solidFill>
                <a:latin typeface="Arial" panose="020B0604020202020204" pitchFamily="34" charset="0"/>
                <a:cs typeface="Arial" panose="020B0604020202020204" pitchFamily="34" charset="0"/>
              </a:rPr>
              <a:t>PLANTEAMIENTO DEL PROBLEMA</a:t>
            </a:r>
          </a:p>
        </p:txBody>
      </p:sp>
      <p:pic>
        <p:nvPicPr>
          <p:cNvPr id="3" name="Picture 6" descr="Resultado de imagen para nuevas amenazas narcotrafico y trafico de ar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868" y="1117151"/>
            <a:ext cx="2199927" cy="165635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997200" y="3345091"/>
            <a:ext cx="949299" cy="369332"/>
          </a:xfrm>
          <a:prstGeom prst="rect">
            <a:avLst/>
          </a:prstGeom>
          <a:noFill/>
        </p:spPr>
        <p:txBody>
          <a:bodyPr wrap="none" rtlCol="0">
            <a:spAutoFit/>
          </a:bodyPr>
          <a:lstStyle/>
          <a:p>
            <a:r>
              <a:rPr lang="es-EC" dirty="0" smtClean="0">
                <a:solidFill>
                  <a:schemeClr val="bg1"/>
                </a:solidFill>
              </a:rPr>
              <a:t>9/11/89</a:t>
            </a:r>
            <a:endParaRPr lang="es-EC" dirty="0">
              <a:solidFill>
                <a:schemeClr val="bg1"/>
              </a:solidFill>
            </a:endParaRPr>
          </a:p>
        </p:txBody>
      </p:sp>
      <p:sp>
        <p:nvSpPr>
          <p:cNvPr id="5" name="CuadroTexto 4"/>
          <p:cNvSpPr txBox="1"/>
          <p:nvPr/>
        </p:nvSpPr>
        <p:spPr>
          <a:xfrm>
            <a:off x="1612900" y="4234091"/>
            <a:ext cx="1066318" cy="369332"/>
          </a:xfrm>
          <a:prstGeom prst="rect">
            <a:avLst/>
          </a:prstGeom>
          <a:noFill/>
        </p:spPr>
        <p:txBody>
          <a:bodyPr wrap="none" rtlCol="0">
            <a:spAutoFit/>
          </a:bodyPr>
          <a:lstStyle/>
          <a:p>
            <a:r>
              <a:rPr lang="es-EC" dirty="0" smtClean="0">
                <a:solidFill>
                  <a:schemeClr val="bg1"/>
                </a:solidFill>
              </a:rPr>
              <a:t>11/09/01</a:t>
            </a:r>
            <a:endParaRPr lang="es-EC" dirty="0">
              <a:solidFill>
                <a:schemeClr val="bg1"/>
              </a:solidFill>
            </a:endParaRPr>
          </a:p>
        </p:txBody>
      </p:sp>
      <p:pic>
        <p:nvPicPr>
          <p:cNvPr id="6" name="Imagen 5"/>
          <p:cNvPicPr>
            <a:picLocks noChangeAspect="1"/>
          </p:cNvPicPr>
          <p:nvPr/>
        </p:nvPicPr>
        <p:blipFill>
          <a:blip r:embed="rId3"/>
          <a:stretch>
            <a:fillRect/>
          </a:stretch>
        </p:blipFill>
        <p:spPr>
          <a:xfrm>
            <a:off x="1236624" y="1503510"/>
            <a:ext cx="3090253" cy="3424090"/>
          </a:xfrm>
          <a:prstGeom prst="rect">
            <a:avLst/>
          </a:prstGeom>
        </p:spPr>
      </p:pic>
      <p:pic>
        <p:nvPicPr>
          <p:cNvPr id="7" name="Imagen 6"/>
          <p:cNvPicPr>
            <a:picLocks noChangeAspect="1"/>
          </p:cNvPicPr>
          <p:nvPr/>
        </p:nvPicPr>
        <p:blipFill>
          <a:blip r:embed="rId4"/>
          <a:stretch>
            <a:fillRect/>
          </a:stretch>
        </p:blipFill>
        <p:spPr>
          <a:xfrm>
            <a:off x="6781163" y="3272657"/>
            <a:ext cx="2469669" cy="1600200"/>
          </a:xfrm>
          <a:prstGeom prst="rect">
            <a:avLst/>
          </a:prstGeom>
        </p:spPr>
      </p:pic>
      <p:pic>
        <p:nvPicPr>
          <p:cNvPr id="8" name="Imagen 7"/>
          <p:cNvPicPr>
            <a:picLocks noChangeAspect="1"/>
          </p:cNvPicPr>
          <p:nvPr/>
        </p:nvPicPr>
        <p:blipFill>
          <a:blip r:embed="rId5"/>
          <a:stretch>
            <a:fillRect/>
          </a:stretch>
        </p:blipFill>
        <p:spPr>
          <a:xfrm>
            <a:off x="4616281" y="4388877"/>
            <a:ext cx="2519569" cy="1726249"/>
          </a:xfrm>
          <a:prstGeom prst="rect">
            <a:avLst/>
          </a:prstGeom>
        </p:spPr>
      </p:pic>
      <p:pic>
        <p:nvPicPr>
          <p:cNvPr id="9" name="Imagen 8"/>
          <p:cNvPicPr>
            <a:picLocks noChangeAspect="1"/>
          </p:cNvPicPr>
          <p:nvPr/>
        </p:nvPicPr>
        <p:blipFill>
          <a:blip r:embed="rId6"/>
          <a:stretch>
            <a:fillRect/>
          </a:stretch>
        </p:blipFill>
        <p:spPr>
          <a:xfrm>
            <a:off x="8269385" y="3880432"/>
            <a:ext cx="2475485" cy="1817253"/>
          </a:xfrm>
          <a:prstGeom prst="rect">
            <a:avLst/>
          </a:prstGeom>
        </p:spPr>
      </p:pic>
      <p:pic>
        <p:nvPicPr>
          <p:cNvPr id="10" name="Imagen 9"/>
          <p:cNvPicPr>
            <a:picLocks noChangeAspect="1"/>
          </p:cNvPicPr>
          <p:nvPr/>
        </p:nvPicPr>
        <p:blipFill>
          <a:blip r:embed="rId7"/>
          <a:stretch>
            <a:fillRect/>
          </a:stretch>
        </p:blipFill>
        <p:spPr>
          <a:xfrm>
            <a:off x="6402123" y="4783421"/>
            <a:ext cx="2771775" cy="1647825"/>
          </a:xfrm>
          <a:prstGeom prst="rect">
            <a:avLst/>
          </a:prstGeom>
        </p:spPr>
      </p:pic>
      <p:sp>
        <p:nvSpPr>
          <p:cNvPr id="11" name="CuadroTexto 10"/>
          <p:cNvSpPr txBox="1"/>
          <p:nvPr/>
        </p:nvSpPr>
        <p:spPr>
          <a:xfrm>
            <a:off x="2056115" y="2286000"/>
            <a:ext cx="808235" cy="246221"/>
          </a:xfrm>
          <a:prstGeom prst="rect">
            <a:avLst/>
          </a:prstGeom>
          <a:noFill/>
        </p:spPr>
        <p:txBody>
          <a:bodyPr wrap="none" rtlCol="0">
            <a:spAutoFit/>
          </a:bodyPr>
          <a:lstStyle/>
          <a:p>
            <a:r>
              <a:rPr lang="es-EC" sz="1000" b="1" dirty="0" smtClean="0"/>
              <a:t>DISIDENTES</a:t>
            </a:r>
            <a:endParaRPr lang="es-EC" sz="1000" b="1" dirty="0"/>
          </a:p>
        </p:txBody>
      </p:sp>
      <p:pic>
        <p:nvPicPr>
          <p:cNvPr id="12" name="Picture 2" descr="https://3.bp.blogspot.com/-hBnYVFJdt1o/V1C7FhFwYAI/AAAAAAAAJdA/0mzpA8GPFzEFUkAW3cPP_GRfToDeGxiMgCLcB/s400/articulo11.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772" y="1291174"/>
            <a:ext cx="3254800" cy="1489072"/>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6413198" y="2688183"/>
            <a:ext cx="1561710" cy="369332"/>
          </a:xfrm>
          <a:prstGeom prst="rect">
            <a:avLst/>
          </a:prstGeom>
          <a:noFill/>
        </p:spPr>
        <p:txBody>
          <a:bodyPr wrap="none" rtlCol="0">
            <a:spAutoFit/>
          </a:bodyPr>
          <a:lstStyle/>
          <a:p>
            <a:r>
              <a:rPr lang="es-EC" dirty="0" smtClean="0"/>
              <a:t>Tratado de paz</a:t>
            </a:r>
            <a:endParaRPr lang="es-EC" dirty="0"/>
          </a:p>
        </p:txBody>
      </p:sp>
      <p:sp>
        <p:nvSpPr>
          <p:cNvPr id="14" name="CuadroTexto 13"/>
          <p:cNvSpPr txBox="1"/>
          <p:nvPr/>
        </p:nvSpPr>
        <p:spPr>
          <a:xfrm>
            <a:off x="5118357" y="2703757"/>
            <a:ext cx="833946" cy="369332"/>
          </a:xfrm>
          <a:prstGeom prst="rect">
            <a:avLst/>
          </a:prstGeom>
          <a:noFill/>
        </p:spPr>
        <p:txBody>
          <a:bodyPr wrap="none" rtlCol="0">
            <a:spAutoFit/>
          </a:bodyPr>
          <a:lstStyle/>
          <a:p>
            <a:r>
              <a:rPr lang="es-EC" dirty="0"/>
              <a:t>G</a:t>
            </a:r>
            <a:r>
              <a:rPr lang="es-EC" dirty="0" smtClean="0"/>
              <a:t>uerra</a:t>
            </a:r>
            <a:endParaRPr lang="es-EC" dirty="0"/>
          </a:p>
        </p:txBody>
      </p:sp>
      <p:sp>
        <p:nvSpPr>
          <p:cNvPr id="15" name="CuadroTexto 14"/>
          <p:cNvSpPr txBox="1"/>
          <p:nvPr/>
        </p:nvSpPr>
        <p:spPr>
          <a:xfrm>
            <a:off x="1236624" y="4989308"/>
            <a:ext cx="3090254"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C" dirty="0" smtClean="0"/>
              <a:t>Conformaron nuevos grupos que pelean por el poder.</a:t>
            </a:r>
          </a:p>
          <a:p>
            <a:pPr marL="285750" indent="-285750" algn="just">
              <a:buFont typeface="Arial" panose="020B0604020202020204" pitchFamily="34" charset="0"/>
              <a:buChar char="•"/>
            </a:pPr>
            <a:r>
              <a:rPr lang="es-EC" dirty="0" smtClean="0"/>
              <a:t>Narcotraficantes</a:t>
            </a:r>
          </a:p>
          <a:p>
            <a:pPr marL="285750" indent="-285750" algn="just">
              <a:buFont typeface="Arial" panose="020B0604020202020204" pitchFamily="34" charset="0"/>
              <a:buChar char="•"/>
            </a:pPr>
            <a:r>
              <a:rPr lang="es-EC" dirty="0" smtClean="0"/>
              <a:t>Crimen organizado</a:t>
            </a:r>
          </a:p>
          <a:p>
            <a:pPr marL="285750" indent="-285750" algn="just">
              <a:buFont typeface="Arial" panose="020B0604020202020204" pitchFamily="34" charset="0"/>
              <a:buChar char="•"/>
            </a:pPr>
            <a:r>
              <a:rPr lang="es-EC" dirty="0" smtClean="0"/>
              <a:t>Guerrilleros</a:t>
            </a:r>
            <a:endParaRPr lang="es-EC" dirty="0"/>
          </a:p>
        </p:txBody>
      </p:sp>
      <p:sp>
        <p:nvSpPr>
          <p:cNvPr id="16" name="Rectángulo 15"/>
          <p:cNvSpPr/>
          <p:nvPr/>
        </p:nvSpPr>
        <p:spPr>
          <a:xfrm>
            <a:off x="4593040" y="6107131"/>
            <a:ext cx="1789272" cy="461665"/>
          </a:xfrm>
          <a:prstGeom prst="rect">
            <a:avLst/>
          </a:prstGeom>
        </p:spPr>
        <p:txBody>
          <a:bodyPr wrap="none">
            <a:spAutoFit/>
          </a:bodyPr>
          <a:lstStyle/>
          <a:p>
            <a:r>
              <a:rPr lang="es-EC" sz="1200" dirty="0">
                <a:solidFill>
                  <a:srgbClr val="222222"/>
                </a:solidFill>
                <a:latin typeface="arial" panose="020B0604020202020204" pitchFamily="34" charset="0"/>
              </a:rPr>
              <a:t>Walter Patricio </a:t>
            </a:r>
            <a:r>
              <a:rPr lang="es-EC" sz="1200" dirty="0" err="1" smtClean="0">
                <a:solidFill>
                  <a:srgbClr val="222222"/>
                </a:solidFill>
                <a:latin typeface="arial" panose="020B0604020202020204" pitchFamily="34" charset="0"/>
              </a:rPr>
              <a:t>Arízala</a:t>
            </a:r>
            <a:endParaRPr lang="es-EC" sz="1200" dirty="0" smtClean="0">
              <a:solidFill>
                <a:srgbClr val="222222"/>
              </a:solidFill>
              <a:latin typeface="arial" panose="020B0604020202020204" pitchFamily="34" charset="0"/>
            </a:endParaRPr>
          </a:p>
          <a:p>
            <a:r>
              <a:rPr lang="es-EC" sz="1200" dirty="0" smtClean="0">
                <a:solidFill>
                  <a:srgbClr val="222222"/>
                </a:solidFill>
                <a:latin typeface="arial" panose="020B0604020202020204" pitchFamily="34" charset="0"/>
              </a:rPr>
              <a:t>frente Oliver </a:t>
            </a:r>
            <a:r>
              <a:rPr lang="es-EC" sz="1200" dirty="0" err="1" smtClean="0">
                <a:solidFill>
                  <a:srgbClr val="222222"/>
                </a:solidFill>
                <a:latin typeface="arial" panose="020B0604020202020204" pitchFamily="34" charset="0"/>
              </a:rPr>
              <a:t>Sinisterra</a:t>
            </a:r>
            <a:r>
              <a:rPr lang="es-EC" sz="1200" dirty="0">
                <a:solidFill>
                  <a:srgbClr val="222222"/>
                </a:solidFill>
                <a:latin typeface="arial" panose="020B0604020202020204" pitchFamily="34" charset="0"/>
              </a:rPr>
              <a:t> </a:t>
            </a:r>
            <a:endParaRPr lang="es-EC" sz="1200" dirty="0"/>
          </a:p>
        </p:txBody>
      </p:sp>
      <p:sp>
        <p:nvSpPr>
          <p:cNvPr id="17" name="CuadroTexto 16"/>
          <p:cNvSpPr txBox="1"/>
          <p:nvPr/>
        </p:nvSpPr>
        <p:spPr>
          <a:xfrm>
            <a:off x="5718164" y="4055574"/>
            <a:ext cx="1139607" cy="369332"/>
          </a:xfrm>
          <a:prstGeom prst="rect">
            <a:avLst/>
          </a:prstGeom>
          <a:noFill/>
        </p:spPr>
        <p:txBody>
          <a:bodyPr wrap="none" rtlCol="0">
            <a:spAutoFit/>
          </a:bodyPr>
          <a:lstStyle/>
          <a:p>
            <a:r>
              <a:rPr lang="es-EC" dirty="0" smtClean="0"/>
              <a:t>Atentados</a:t>
            </a:r>
            <a:endParaRPr lang="es-EC" dirty="0"/>
          </a:p>
        </p:txBody>
      </p:sp>
      <p:sp>
        <p:nvSpPr>
          <p:cNvPr id="18" name="CuadroTexto 17"/>
          <p:cNvSpPr txBox="1"/>
          <p:nvPr/>
        </p:nvSpPr>
        <p:spPr>
          <a:xfrm>
            <a:off x="4658268" y="5697685"/>
            <a:ext cx="750526" cy="307777"/>
          </a:xfrm>
          <a:prstGeom prst="rect">
            <a:avLst/>
          </a:prstGeom>
          <a:noFill/>
        </p:spPr>
        <p:txBody>
          <a:bodyPr wrap="none" rtlCol="0">
            <a:spAutoFit/>
          </a:bodyPr>
          <a:lstStyle/>
          <a:p>
            <a:r>
              <a:rPr lang="es-EC" sz="1400" b="1" dirty="0" smtClean="0"/>
              <a:t>Guacho</a:t>
            </a:r>
            <a:endParaRPr lang="es-EC" sz="1400" b="1" dirty="0"/>
          </a:p>
        </p:txBody>
      </p:sp>
      <p:sp>
        <p:nvSpPr>
          <p:cNvPr id="19" name="CuadroTexto 18"/>
          <p:cNvSpPr txBox="1"/>
          <p:nvPr/>
        </p:nvSpPr>
        <p:spPr>
          <a:xfrm>
            <a:off x="8460537" y="2761824"/>
            <a:ext cx="1407116" cy="307777"/>
          </a:xfrm>
          <a:prstGeom prst="rect">
            <a:avLst/>
          </a:prstGeom>
          <a:noFill/>
        </p:spPr>
        <p:txBody>
          <a:bodyPr wrap="none" rtlCol="0">
            <a:spAutoFit/>
          </a:bodyPr>
          <a:lstStyle/>
          <a:p>
            <a:r>
              <a:rPr lang="es-EC" sz="1400" b="1" dirty="0" smtClean="0"/>
              <a:t>Trafico de armas</a:t>
            </a:r>
            <a:endParaRPr lang="es-EC" sz="1400" b="1" dirty="0"/>
          </a:p>
        </p:txBody>
      </p:sp>
      <p:pic>
        <p:nvPicPr>
          <p:cNvPr id="20" name="Picture 2" descr="El COVID-19 y la grave amenaza de la disolución social y nacional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7130" y="2556949"/>
            <a:ext cx="2187574" cy="13234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ronavirus: medidas de control y prevención mediante vacunas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20917" y="3858353"/>
            <a:ext cx="1095343" cy="82482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a:blip r:embed="rId11"/>
          <a:stretch>
            <a:fillRect/>
          </a:stretch>
        </p:blipFill>
        <p:spPr>
          <a:xfrm>
            <a:off x="9211122" y="4791249"/>
            <a:ext cx="2750945" cy="1666508"/>
          </a:xfrm>
          <a:prstGeom prst="rect">
            <a:avLst/>
          </a:prstGeom>
        </p:spPr>
      </p:pic>
    </p:spTree>
    <p:extLst>
      <p:ext uri="{BB962C8B-B14F-4D97-AF65-F5344CB8AC3E}">
        <p14:creationId xmlns:p14="http://schemas.microsoft.com/office/powerpoint/2010/main" val="2308702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2. ENUNCIADO DEL PROBLEMA</a:t>
            </a:r>
            <a:endParaRPr lang="es-EC" sz="2800" b="1" i="1" dirty="0">
              <a:solidFill>
                <a:prstClr val="black"/>
              </a:solidFill>
              <a:latin typeface="Arial" panose="020B0604020202020204" pitchFamily="34" charset="0"/>
              <a:cs typeface="Arial" panose="020B0604020202020204" pitchFamily="34" charset="0"/>
            </a:endParaRPr>
          </a:p>
        </p:txBody>
      </p:sp>
      <p:sp>
        <p:nvSpPr>
          <p:cNvPr id="3" name="Rectángulo 2"/>
          <p:cNvSpPr/>
          <p:nvPr/>
        </p:nvSpPr>
        <p:spPr>
          <a:xfrm>
            <a:off x="1489990" y="1901549"/>
            <a:ext cx="7869358"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algn="just">
              <a:lnSpc>
                <a:spcPct val="150000"/>
              </a:lnSpc>
              <a:spcBef>
                <a:spcPts val="1200"/>
              </a:spcBef>
              <a:spcAft>
                <a:spcPts val="1200"/>
              </a:spcAft>
            </a:pPr>
            <a:r>
              <a:rPr lang="es-EC" sz="3200" dirty="0">
                <a:latin typeface="Times New Roman" panose="02020603050405020304" pitchFamily="18" charset="0"/>
                <a:ea typeface="Calibri" panose="020F0502020204030204" pitchFamily="34" charset="0"/>
                <a:cs typeface="Times New Roman" panose="02020603050405020304" pitchFamily="18" charset="0"/>
              </a:rPr>
              <a:t>¿Cuál será el rol de </a:t>
            </a:r>
            <a:r>
              <a:rPr lang="es-EC" sz="3200" dirty="0" err="1">
                <a:latin typeface="Times New Roman" panose="02020603050405020304" pitchFamily="18" charset="0"/>
                <a:ea typeface="Calibri" panose="020F0502020204030204" pitchFamily="34" charset="0"/>
                <a:cs typeface="Times New Roman" panose="02020603050405020304" pitchFamily="18" charset="0"/>
              </a:rPr>
              <a:t>FF.AA</a:t>
            </a:r>
            <a:r>
              <a:rPr lang="es-EC" sz="3200" dirty="0">
                <a:latin typeface="Times New Roman" panose="02020603050405020304" pitchFamily="18" charset="0"/>
                <a:ea typeface="Calibri" panose="020F0502020204030204" pitchFamily="34" charset="0"/>
                <a:cs typeface="Times New Roman" panose="02020603050405020304" pitchFamily="18" charset="0"/>
              </a:rPr>
              <a:t> ante la presencia de amenazas asimétricas en el Ecuador?</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4" descr="Resultado de imagen para rol de fuerzas armadas del ecuad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488" y="4603501"/>
            <a:ext cx="3354686" cy="187862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6490533" y="4603502"/>
            <a:ext cx="2870122" cy="1878624"/>
          </a:xfrm>
          <a:prstGeom prst="rect">
            <a:avLst/>
          </a:prstGeom>
        </p:spPr>
      </p:pic>
      <p:pic>
        <p:nvPicPr>
          <p:cNvPr id="6" name="Imagen 5"/>
          <p:cNvPicPr>
            <a:picLocks noChangeAspect="1"/>
          </p:cNvPicPr>
          <p:nvPr/>
        </p:nvPicPr>
        <p:blipFill>
          <a:blip r:embed="rId4"/>
          <a:stretch>
            <a:fillRect/>
          </a:stretch>
        </p:blipFill>
        <p:spPr>
          <a:xfrm>
            <a:off x="304945" y="4603501"/>
            <a:ext cx="2923478" cy="1897864"/>
          </a:xfrm>
          <a:prstGeom prst="rect">
            <a:avLst/>
          </a:prstGeom>
        </p:spPr>
      </p:pic>
      <p:pic>
        <p:nvPicPr>
          <p:cNvPr id="7" name="Imagen 6"/>
          <p:cNvPicPr>
            <a:picLocks noChangeAspect="1"/>
          </p:cNvPicPr>
          <p:nvPr/>
        </p:nvPicPr>
        <p:blipFill>
          <a:blip r:embed="rId5"/>
          <a:stretch>
            <a:fillRect/>
          </a:stretch>
        </p:blipFill>
        <p:spPr>
          <a:xfrm>
            <a:off x="9139685" y="1771648"/>
            <a:ext cx="2981202" cy="1975275"/>
          </a:xfrm>
          <a:prstGeom prst="rect">
            <a:avLst/>
          </a:prstGeom>
        </p:spPr>
      </p:pic>
      <p:pic>
        <p:nvPicPr>
          <p:cNvPr id="8" name="Picture 2" descr="El COVID-19 y la grave amenaza de la disolución social y nacional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9348" y="4603501"/>
            <a:ext cx="2593098" cy="187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99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4931951" y="4096213"/>
            <a:ext cx="2644906" cy="2644906"/>
            <a:chOff x="3962922" y="2607733"/>
            <a:chExt cx="2644906" cy="2644906"/>
          </a:xfrm>
          <a:scene3d>
            <a:camera prst="orthographicFront"/>
            <a:lightRig rig="flat" dir="t"/>
          </a:scene3d>
        </p:grpSpPr>
        <p:sp>
          <p:nvSpPr>
            <p:cNvPr id="19" name="Elipse 18"/>
            <p:cNvSpPr/>
            <p:nvPr/>
          </p:nvSpPr>
          <p:spPr>
            <a:xfrm>
              <a:off x="3962922" y="2607733"/>
              <a:ext cx="2644906" cy="2644906"/>
            </a:xfrm>
            <a:prstGeom prst="ellipse">
              <a:avLst/>
            </a:prstGeom>
            <a:sp3d prstMaterial="dkEdge">
              <a:bevelT w="8200" h="38100"/>
            </a:sp3d>
          </p:spPr>
          <p:style>
            <a:lnRef idx="1">
              <a:schemeClr val="accent6"/>
            </a:lnRef>
            <a:fillRef idx="2">
              <a:schemeClr val="accent6"/>
            </a:fillRef>
            <a:effectRef idx="1">
              <a:schemeClr val="accent6"/>
            </a:effectRef>
            <a:fontRef idx="minor">
              <a:schemeClr val="dk1"/>
            </a:fontRef>
          </p:style>
        </p:sp>
        <p:sp>
          <p:nvSpPr>
            <p:cNvPr id="20" name="Elipse 4"/>
            <p:cNvSpPr txBox="1"/>
            <p:nvPr/>
          </p:nvSpPr>
          <p:spPr>
            <a:xfrm>
              <a:off x="4350260" y="2995071"/>
              <a:ext cx="1870230" cy="187023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t>PREGUNTAS DE INVESTIGACIÓN</a:t>
              </a:r>
              <a:endParaRPr lang="es-ES" sz="2200" kern="1200" dirty="0"/>
            </a:p>
          </p:txBody>
        </p:sp>
      </p:grpSp>
      <p:sp>
        <p:nvSpPr>
          <p:cNvPr id="3" name="Flecha izquierda 2"/>
          <p:cNvSpPr/>
          <p:nvPr/>
        </p:nvSpPr>
        <p:spPr>
          <a:xfrm rot="14224780">
            <a:off x="3894176" y="2974241"/>
            <a:ext cx="2043290" cy="753798"/>
          </a:xfrm>
          <a:prstGeom prst="leftArrow">
            <a:avLst>
              <a:gd name="adj1" fmla="val 60000"/>
              <a:gd name="adj2" fmla="val 50000"/>
            </a:avLst>
          </a:prstGeom>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lt1">
              <a:hueOff val="0"/>
              <a:satOff val="0"/>
              <a:lumOff val="0"/>
              <a:alphaOff val="0"/>
            </a:schemeClr>
          </a:fontRef>
        </p:style>
      </p:sp>
      <p:grpSp>
        <p:nvGrpSpPr>
          <p:cNvPr id="4" name="Grupo 3"/>
          <p:cNvGrpSpPr/>
          <p:nvPr/>
        </p:nvGrpSpPr>
        <p:grpSpPr>
          <a:xfrm>
            <a:off x="2665783" y="1488480"/>
            <a:ext cx="3389604" cy="2010128"/>
            <a:chOff x="1696754" y="0"/>
            <a:chExt cx="3389604" cy="2010128"/>
          </a:xfrm>
          <a:scene3d>
            <a:camera prst="orthographicFront"/>
            <a:lightRig rig="flat" dir="t"/>
          </a:scene3d>
        </p:grpSpPr>
        <p:sp>
          <p:nvSpPr>
            <p:cNvPr id="17" name="Rectángulo redondeado 16"/>
            <p:cNvSpPr/>
            <p:nvPr/>
          </p:nvSpPr>
          <p:spPr>
            <a:xfrm>
              <a:off x="1696754" y="0"/>
              <a:ext cx="3389604" cy="201012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8" name="CuadroTexto 17"/>
            <p:cNvSpPr txBox="1"/>
            <p:nvPr/>
          </p:nvSpPr>
          <p:spPr>
            <a:xfrm>
              <a:off x="1755629" y="58875"/>
              <a:ext cx="3271854" cy="189237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ea typeface="Calibri" panose="020F0502020204030204" pitchFamily="34" charset="0"/>
                  <a:cs typeface="Times New Roman" panose="02020603050405020304" pitchFamily="18" charset="0"/>
                </a:rPr>
                <a:t>¿Cuáles han sido los resultados obtenidos en las operaciones militares en respuesta a las amenazas asimétricas en el Ecuador en los últimos tres años?</a:t>
              </a:r>
              <a:endParaRPr lang="es-ES" sz="2000" kern="1200" dirty="0"/>
            </a:p>
          </p:txBody>
        </p:sp>
      </p:grpSp>
      <p:sp>
        <p:nvSpPr>
          <p:cNvPr id="5" name="Flecha izquierda 4"/>
          <p:cNvSpPr/>
          <p:nvPr/>
        </p:nvSpPr>
        <p:spPr>
          <a:xfrm rot="11237234">
            <a:off x="2683511" y="4722217"/>
            <a:ext cx="2144005" cy="753798"/>
          </a:xfrm>
          <a:prstGeom prst="leftArrow">
            <a:avLst>
              <a:gd name="adj1" fmla="val 60000"/>
              <a:gd name="adj2" fmla="val 50000"/>
            </a:avLst>
          </a:prstGeom>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lt1">
              <a:hueOff val="0"/>
              <a:satOff val="0"/>
              <a:lumOff val="0"/>
              <a:alphaOff val="0"/>
            </a:schemeClr>
          </a:fontRef>
        </p:style>
      </p:sp>
      <p:grpSp>
        <p:nvGrpSpPr>
          <p:cNvPr id="6" name="Grupo 5"/>
          <p:cNvGrpSpPr/>
          <p:nvPr/>
        </p:nvGrpSpPr>
        <p:grpSpPr>
          <a:xfrm>
            <a:off x="1154409" y="3958075"/>
            <a:ext cx="3075522" cy="2010128"/>
            <a:chOff x="185380" y="2469595"/>
            <a:chExt cx="3075522" cy="2010128"/>
          </a:xfrm>
          <a:scene3d>
            <a:camera prst="orthographicFront"/>
            <a:lightRig rig="flat" dir="t"/>
          </a:scene3d>
        </p:grpSpPr>
        <p:sp>
          <p:nvSpPr>
            <p:cNvPr id="15" name="Rectángulo redondeado 14"/>
            <p:cNvSpPr/>
            <p:nvPr/>
          </p:nvSpPr>
          <p:spPr>
            <a:xfrm>
              <a:off x="185380" y="2469595"/>
              <a:ext cx="3075522" cy="201012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16" name="CuadroTexto 15"/>
            <p:cNvSpPr txBox="1"/>
            <p:nvPr/>
          </p:nvSpPr>
          <p:spPr>
            <a:xfrm>
              <a:off x="244255" y="2528470"/>
              <a:ext cx="2957772" cy="189237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ea typeface="Calibri" panose="020F0502020204030204" pitchFamily="34" charset="0"/>
                  <a:cs typeface="Times New Roman" panose="02020603050405020304" pitchFamily="18" charset="0"/>
                </a:rPr>
                <a:t>¿Cuál es la situación actual de las amenazas asimétricas más importantes a nivel Regional y Nacional?</a:t>
              </a:r>
              <a:endParaRPr lang="es-EC" sz="2000" kern="12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Flecha izquierda 6"/>
          <p:cNvSpPr/>
          <p:nvPr/>
        </p:nvSpPr>
        <p:spPr>
          <a:xfrm rot="18512494">
            <a:off x="6730967" y="3010719"/>
            <a:ext cx="2282825" cy="753798"/>
          </a:xfrm>
          <a:prstGeom prst="leftArrow">
            <a:avLst>
              <a:gd name="adj1" fmla="val 60000"/>
              <a:gd name="adj2" fmla="val 50000"/>
            </a:avLst>
          </a:prstGeom>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lt1">
              <a:hueOff val="0"/>
              <a:satOff val="0"/>
              <a:lumOff val="0"/>
              <a:alphaOff val="0"/>
            </a:schemeClr>
          </a:fontRef>
        </p:style>
      </p:sp>
      <p:grpSp>
        <p:nvGrpSpPr>
          <p:cNvPr id="8" name="Grupo 7"/>
          <p:cNvGrpSpPr/>
          <p:nvPr/>
        </p:nvGrpSpPr>
        <p:grpSpPr>
          <a:xfrm>
            <a:off x="6898345" y="1489790"/>
            <a:ext cx="3370458" cy="2010128"/>
            <a:chOff x="5929316" y="1310"/>
            <a:chExt cx="3370458" cy="2010128"/>
          </a:xfrm>
          <a:scene3d>
            <a:camera prst="orthographicFront"/>
            <a:lightRig rig="flat" dir="t"/>
          </a:scene3d>
        </p:grpSpPr>
        <p:sp>
          <p:nvSpPr>
            <p:cNvPr id="13" name="Rectángulo redondeado 12"/>
            <p:cNvSpPr/>
            <p:nvPr/>
          </p:nvSpPr>
          <p:spPr>
            <a:xfrm>
              <a:off x="5929316" y="1310"/>
              <a:ext cx="3370458" cy="201012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14" name="CuadroTexto 13"/>
            <p:cNvSpPr txBox="1"/>
            <p:nvPr/>
          </p:nvSpPr>
          <p:spPr>
            <a:xfrm>
              <a:off x="5988191" y="60185"/>
              <a:ext cx="3252708" cy="189237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ea typeface="Calibri" panose="020F0502020204030204" pitchFamily="34" charset="0"/>
                  <a:cs typeface="Times New Roman" panose="02020603050405020304" pitchFamily="18" charset="0"/>
                </a:rPr>
                <a:t>¿Cómo respalda el marco jurídico actual a las </a:t>
              </a:r>
              <a:r>
                <a:rPr lang="es-EC" sz="2000" kern="1200" dirty="0" err="1" smtClean="0">
                  <a:latin typeface="Times New Roman" panose="02020603050405020304" pitchFamily="18" charset="0"/>
                  <a:ea typeface="Calibri" panose="020F0502020204030204" pitchFamily="34" charset="0"/>
                  <a:cs typeface="Times New Roman" panose="02020603050405020304" pitchFamily="18" charset="0"/>
                </a:rPr>
                <a:t>FF.AA</a:t>
              </a:r>
              <a:r>
                <a:rPr lang="es-EC" sz="2000" kern="1200" dirty="0" smtClean="0">
                  <a:latin typeface="Times New Roman" panose="02020603050405020304" pitchFamily="18" charset="0"/>
                  <a:ea typeface="Calibri" panose="020F0502020204030204" pitchFamily="34" charset="0"/>
                  <a:cs typeface="Times New Roman" panose="02020603050405020304" pitchFamily="18" charset="0"/>
                </a:rPr>
                <a:t> para enfrentar las amenazas asimétricas, y cuales son sus posibles fallas y/o vacíos?</a:t>
              </a:r>
              <a:endParaRPr lang="es-ES" sz="2000" kern="1200" dirty="0"/>
            </a:p>
          </p:txBody>
        </p:sp>
      </p:grpSp>
      <p:sp>
        <p:nvSpPr>
          <p:cNvPr id="9" name="Flecha izquierda 8"/>
          <p:cNvSpPr/>
          <p:nvPr/>
        </p:nvSpPr>
        <p:spPr>
          <a:xfrm rot="21182866">
            <a:off x="7608980" y="4735178"/>
            <a:ext cx="2168506" cy="753798"/>
          </a:xfrm>
          <a:prstGeom prst="leftArrow">
            <a:avLst>
              <a:gd name="adj1" fmla="val 60000"/>
              <a:gd name="adj2" fmla="val 50000"/>
            </a:avLst>
          </a:prstGeom>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lt1">
              <a:hueOff val="0"/>
              <a:satOff val="0"/>
              <a:lumOff val="0"/>
              <a:alphaOff val="0"/>
            </a:schemeClr>
          </a:fontRef>
        </p:style>
      </p:sp>
      <p:grpSp>
        <p:nvGrpSpPr>
          <p:cNvPr id="10" name="Grupo 9"/>
          <p:cNvGrpSpPr/>
          <p:nvPr/>
        </p:nvGrpSpPr>
        <p:grpSpPr>
          <a:xfrm>
            <a:off x="8195165" y="3975773"/>
            <a:ext cx="3299626" cy="2010128"/>
            <a:chOff x="7226136" y="2487293"/>
            <a:chExt cx="3299626" cy="2010128"/>
          </a:xfrm>
          <a:scene3d>
            <a:camera prst="orthographicFront"/>
            <a:lightRig rig="flat" dir="t"/>
          </a:scene3d>
        </p:grpSpPr>
        <p:sp>
          <p:nvSpPr>
            <p:cNvPr id="11" name="Rectángulo redondeado 10"/>
            <p:cNvSpPr/>
            <p:nvPr/>
          </p:nvSpPr>
          <p:spPr>
            <a:xfrm>
              <a:off x="7226136" y="2487293"/>
              <a:ext cx="3299626" cy="201012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2" name="CuadroTexto 11"/>
            <p:cNvSpPr txBox="1"/>
            <p:nvPr/>
          </p:nvSpPr>
          <p:spPr>
            <a:xfrm>
              <a:off x="7285011" y="2546168"/>
              <a:ext cx="3181876" cy="189237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ea typeface="Calibri" panose="020F0502020204030204" pitchFamily="34" charset="0"/>
                  <a:cs typeface="Times New Roman" panose="02020603050405020304" pitchFamily="18" charset="0"/>
                </a:rPr>
                <a:t>¿Cuál debe ser el rol de </a:t>
              </a:r>
              <a:r>
                <a:rPr lang="es-EC" sz="2000" kern="1200" dirty="0" err="1" smtClean="0">
                  <a:latin typeface="Times New Roman" panose="02020603050405020304" pitchFamily="18" charset="0"/>
                  <a:ea typeface="Calibri" panose="020F0502020204030204" pitchFamily="34" charset="0"/>
                  <a:cs typeface="Times New Roman" panose="02020603050405020304" pitchFamily="18" charset="0"/>
                </a:rPr>
                <a:t>FF.AA</a:t>
              </a:r>
              <a:r>
                <a:rPr lang="es-EC" sz="2000" kern="1200" dirty="0" smtClean="0">
                  <a:latin typeface="Times New Roman" panose="02020603050405020304" pitchFamily="18" charset="0"/>
                  <a:ea typeface="Calibri" panose="020F0502020204030204" pitchFamily="34" charset="0"/>
                  <a:cs typeface="Times New Roman" panose="02020603050405020304" pitchFamily="18" charset="0"/>
                </a:rPr>
                <a:t> para hacer frente más efectivamente a las amenazas asimétricas que ponen en riesgo la seguridad nacional?</a:t>
              </a:r>
              <a:endParaRPr lang="es-ES" sz="2000" kern="1200" dirty="0"/>
            </a:p>
          </p:txBody>
        </p:sp>
      </p:grpSp>
      <p:sp>
        <p:nvSpPr>
          <p:cNvPr id="21" name="Rectángulo 20">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3. PREGUNTAS DE INVESTIGACIÓN</a:t>
            </a:r>
            <a:endParaRPr lang="es-EC" sz="2800" b="1"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506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4. </a:t>
            </a:r>
            <a:r>
              <a:rPr lang="es-EC" sz="2800" b="1" i="1" dirty="0">
                <a:solidFill>
                  <a:prstClr val="black"/>
                </a:solidFill>
                <a:latin typeface="Arial" panose="020B0604020202020204" pitchFamily="34" charset="0"/>
                <a:cs typeface="Arial" panose="020B0604020202020204" pitchFamily="34" charset="0"/>
              </a:rPr>
              <a:t>JUSTIFICACIÓN DE LA INVESTIGACIÓN</a:t>
            </a:r>
            <a:endParaRPr lang="es-EC" sz="2800" dirty="0">
              <a:solidFill>
                <a:prstClr val="black"/>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4466782" y="4478699"/>
            <a:ext cx="1654410" cy="1150912"/>
          </a:xfrm>
          <a:prstGeom prst="rect">
            <a:avLst/>
          </a:prstGeom>
        </p:spPr>
      </p:pic>
      <p:pic>
        <p:nvPicPr>
          <p:cNvPr id="4" name="Imagen 3"/>
          <p:cNvPicPr>
            <a:picLocks noChangeAspect="1"/>
          </p:cNvPicPr>
          <p:nvPr/>
        </p:nvPicPr>
        <p:blipFill>
          <a:blip r:embed="rId3"/>
          <a:stretch>
            <a:fillRect/>
          </a:stretch>
        </p:blipFill>
        <p:spPr>
          <a:xfrm>
            <a:off x="4414192" y="2916025"/>
            <a:ext cx="1707000" cy="1223502"/>
          </a:xfrm>
          <a:prstGeom prst="rect">
            <a:avLst/>
          </a:prstGeom>
        </p:spPr>
      </p:pic>
      <p:pic>
        <p:nvPicPr>
          <p:cNvPr id="5" name="Imagen 4"/>
          <p:cNvPicPr>
            <a:picLocks noChangeAspect="1"/>
          </p:cNvPicPr>
          <p:nvPr/>
        </p:nvPicPr>
        <p:blipFill>
          <a:blip r:embed="rId4"/>
          <a:stretch>
            <a:fillRect/>
          </a:stretch>
        </p:blipFill>
        <p:spPr>
          <a:xfrm>
            <a:off x="6314575" y="2918730"/>
            <a:ext cx="1588674" cy="1255461"/>
          </a:xfrm>
          <a:prstGeom prst="rect">
            <a:avLst/>
          </a:prstGeom>
        </p:spPr>
      </p:pic>
      <p:sp>
        <p:nvSpPr>
          <p:cNvPr id="6" name="Rectángulo 5"/>
          <p:cNvSpPr/>
          <p:nvPr/>
        </p:nvSpPr>
        <p:spPr>
          <a:xfrm>
            <a:off x="1902317" y="6578715"/>
            <a:ext cx="9144000" cy="175846"/>
          </a:xfrm>
          <a:prstGeom prst="rect">
            <a:avLst/>
          </a:prstGeom>
          <a:gradFill>
            <a:gsLst>
              <a:gs pos="0">
                <a:srgbClr val="FFFF00"/>
              </a:gs>
              <a:gs pos="36000">
                <a:srgbClr val="FFFF00"/>
              </a:gs>
              <a:gs pos="49000">
                <a:srgbClr val="0033CC"/>
              </a:gs>
              <a:gs pos="100000">
                <a:srgbClr val="FF0000"/>
              </a:gs>
            </a:gsLst>
            <a:lin ang="5400000" scaled="1"/>
          </a:gra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292" dirty="0">
              <a:solidFill>
                <a:prstClr val="white"/>
              </a:solidFill>
            </a:endParaRPr>
          </a:p>
        </p:txBody>
      </p:sp>
      <p:sp>
        <p:nvSpPr>
          <p:cNvPr id="7" name="1 CuadroTexto"/>
          <p:cNvSpPr txBox="1"/>
          <p:nvPr/>
        </p:nvSpPr>
        <p:spPr>
          <a:xfrm>
            <a:off x="1148080" y="1538039"/>
            <a:ext cx="10556447"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9525" algn="just">
              <a:spcAft>
                <a:spcPts val="1000"/>
              </a:spcAft>
            </a:pPr>
            <a:r>
              <a:rPr lang="es-EC" sz="2400" dirty="0" smtClean="0"/>
              <a:t>La importancia de esta investigación radica en que se debe tener claro cuales son las amenazas asimétricas que más han afectado al país en los últimos tres años.</a:t>
            </a:r>
            <a:endParaRPr lang="es-EC" sz="2400" dirty="0"/>
          </a:p>
        </p:txBody>
      </p:sp>
      <p:sp>
        <p:nvSpPr>
          <p:cNvPr id="8" name="CuadroTexto 7"/>
          <p:cNvSpPr txBox="1"/>
          <p:nvPr/>
        </p:nvSpPr>
        <p:spPr>
          <a:xfrm>
            <a:off x="9741213" y="5864927"/>
            <a:ext cx="1996826" cy="369332"/>
          </a:xfrm>
          <a:prstGeom prst="rect">
            <a:avLst/>
          </a:prstGeom>
          <a:solidFill>
            <a:schemeClr val="dk1"/>
          </a:solidFill>
          <a:effectLst>
            <a:softEdge rad="889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C" dirty="0" smtClean="0"/>
              <a:t>ART. 158</a:t>
            </a:r>
            <a:endParaRPr lang="es-EC" dirty="0"/>
          </a:p>
        </p:txBody>
      </p:sp>
      <p:sp>
        <p:nvSpPr>
          <p:cNvPr id="9" name="Rectángulo 8"/>
          <p:cNvSpPr/>
          <p:nvPr/>
        </p:nvSpPr>
        <p:spPr>
          <a:xfrm>
            <a:off x="8229051" y="4495493"/>
            <a:ext cx="3497694" cy="1015663"/>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marL="352425" indent="-342900" algn="just">
              <a:spcAft>
                <a:spcPts val="1000"/>
              </a:spcAft>
              <a:buFont typeface="Arial" panose="020B0604020202020204" pitchFamily="34" charset="0"/>
              <a:buChar char="•"/>
            </a:pPr>
            <a:r>
              <a:rPr lang="es-EC" sz="2000" dirty="0">
                <a:ea typeface="Calibri" panose="020F0502020204030204" pitchFamily="34" charset="0"/>
                <a:cs typeface="Times New Roman" panose="02020603050405020304" pitchFamily="18" charset="0"/>
              </a:rPr>
              <a:t>Elaborar los lineamientos para operar frente a estas amenazas.</a:t>
            </a:r>
          </a:p>
        </p:txBody>
      </p:sp>
      <p:sp>
        <p:nvSpPr>
          <p:cNvPr id="10" name="Rectángulo 9"/>
          <p:cNvSpPr/>
          <p:nvPr/>
        </p:nvSpPr>
        <p:spPr>
          <a:xfrm>
            <a:off x="8219207" y="2916025"/>
            <a:ext cx="3507538" cy="132343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marL="352425" indent="-342900" algn="just">
              <a:spcAft>
                <a:spcPts val="1000"/>
              </a:spcAft>
              <a:buFont typeface="Arial" panose="020B0604020202020204" pitchFamily="34" charset="0"/>
              <a:buChar char="•"/>
            </a:pPr>
            <a:r>
              <a:rPr lang="es-EC" sz="2000" dirty="0"/>
              <a:t>Que debería cambiar para fortalecer a FF.AA para el cumplimiento de este nuevo rol.</a:t>
            </a:r>
          </a:p>
        </p:txBody>
      </p:sp>
      <p:sp>
        <p:nvSpPr>
          <p:cNvPr id="11" name="Rectángulo 10"/>
          <p:cNvSpPr/>
          <p:nvPr/>
        </p:nvSpPr>
        <p:spPr>
          <a:xfrm>
            <a:off x="904356" y="4495493"/>
            <a:ext cx="3335798" cy="132343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marL="352425" indent="-342900" algn="just">
              <a:spcAft>
                <a:spcPts val="1000"/>
              </a:spcAft>
              <a:buFont typeface="Arial" panose="020B0604020202020204" pitchFamily="34" charset="0"/>
              <a:buChar char="•"/>
            </a:pPr>
            <a:r>
              <a:rPr lang="es-EC" sz="2000" dirty="0"/>
              <a:t>Cuál debería ser el rol que debe desempeñar FF.AA, para afrontar estas amenazas asimétricas.</a:t>
            </a:r>
          </a:p>
        </p:txBody>
      </p:sp>
      <p:sp>
        <p:nvSpPr>
          <p:cNvPr id="12" name="Rectángulo 11"/>
          <p:cNvSpPr/>
          <p:nvPr/>
        </p:nvSpPr>
        <p:spPr>
          <a:xfrm>
            <a:off x="914400" y="2916024"/>
            <a:ext cx="3325754" cy="1323439"/>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marL="352425" indent="-342900" algn="just">
              <a:spcAft>
                <a:spcPts val="1000"/>
              </a:spcAft>
              <a:buFont typeface="Arial" panose="020B0604020202020204" pitchFamily="34" charset="0"/>
              <a:buChar char="•"/>
            </a:pPr>
            <a:r>
              <a:rPr lang="es-EC" sz="2000" dirty="0"/>
              <a:t>Saber cómo han estado operando las FF.AA ante estas amenazas y cuáles han sido sus resultados.</a:t>
            </a:r>
          </a:p>
        </p:txBody>
      </p:sp>
      <p:pic>
        <p:nvPicPr>
          <p:cNvPr id="13" name="Imagen 12"/>
          <p:cNvPicPr>
            <a:picLocks noChangeAspect="1"/>
          </p:cNvPicPr>
          <p:nvPr/>
        </p:nvPicPr>
        <p:blipFill>
          <a:blip r:embed="rId5"/>
          <a:stretch>
            <a:fillRect/>
          </a:stretch>
        </p:blipFill>
        <p:spPr>
          <a:xfrm>
            <a:off x="6357758" y="4487719"/>
            <a:ext cx="1588674" cy="1144979"/>
          </a:xfrm>
          <a:prstGeom prst="rect">
            <a:avLst/>
          </a:prstGeom>
        </p:spPr>
      </p:pic>
      <p:sp>
        <p:nvSpPr>
          <p:cNvPr id="14" name="Elipse 13"/>
          <p:cNvSpPr/>
          <p:nvPr/>
        </p:nvSpPr>
        <p:spPr>
          <a:xfrm>
            <a:off x="5425505" y="3491139"/>
            <a:ext cx="1674613" cy="1616414"/>
          </a:xfrm>
          <a:prstGeom prst="ellipse">
            <a:avLst/>
          </a:prstGeom>
          <a:blipFill rotWithShape="1">
            <a:blip r:embed="rId6"/>
            <a:srcRect/>
            <a:stretch>
              <a:fillRect l="-17000" r="-17000"/>
            </a:stretch>
          </a:blipFill>
          <a:ln>
            <a:noFill/>
          </a:ln>
          <a:effectLst/>
          <a:scene3d>
            <a:camera prst="orthographicFront"/>
            <a:lightRig rig="flat" dir="t"/>
          </a:scene3d>
          <a:sp3d z="127000" prstMaterial="plastic">
            <a:bevelT w="88900" h="88900"/>
            <a:bevelB w="88900" h="31750" prst="angle"/>
          </a:sp3d>
        </p:spPr>
      </p:sp>
    </p:spTree>
    <p:extLst>
      <p:ext uri="{BB962C8B-B14F-4D97-AF65-F5344CB8AC3E}">
        <p14:creationId xmlns:p14="http://schemas.microsoft.com/office/powerpoint/2010/main" val="3497706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a:solidFill>
                  <a:prstClr val="black"/>
                </a:solidFill>
                <a:latin typeface="Arial" panose="020B0604020202020204" pitchFamily="34" charset="0"/>
                <a:cs typeface="Arial" panose="020B0604020202020204" pitchFamily="34" charset="0"/>
              </a:rPr>
              <a:t>5</a:t>
            </a:r>
            <a:r>
              <a:rPr lang="es-EC" sz="2800" b="1" i="1" dirty="0" smtClean="0">
                <a:solidFill>
                  <a:prstClr val="black"/>
                </a:solidFill>
                <a:latin typeface="Arial" panose="020B0604020202020204" pitchFamily="34" charset="0"/>
                <a:cs typeface="Arial" panose="020B0604020202020204" pitchFamily="34" charset="0"/>
              </a:rPr>
              <a:t>. </a:t>
            </a:r>
            <a:r>
              <a:rPr lang="es-EC" sz="2800" b="1" i="1" dirty="0">
                <a:solidFill>
                  <a:prstClr val="black"/>
                </a:solidFill>
                <a:latin typeface="Arial" panose="020B0604020202020204" pitchFamily="34" charset="0"/>
                <a:cs typeface="Arial" panose="020B0604020202020204" pitchFamily="34" charset="0"/>
              </a:rPr>
              <a:t>OBJETIVO GENERAL</a:t>
            </a:r>
          </a:p>
        </p:txBody>
      </p:sp>
      <p:sp>
        <p:nvSpPr>
          <p:cNvPr id="4" name="Rectángulo 3"/>
          <p:cNvSpPr/>
          <p:nvPr/>
        </p:nvSpPr>
        <p:spPr>
          <a:xfrm>
            <a:off x="1399869" y="1723712"/>
            <a:ext cx="7822509"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C" sz="3200" dirty="0"/>
              <a:t>Definir nuevas estrategias que permitan optimizar y/o cambiar el rol de FF. AA ante el incremento de amenazas asimétricas a la seguridad del Estado </a:t>
            </a:r>
            <a:r>
              <a:rPr lang="es-EC" sz="3200" dirty="0" smtClean="0"/>
              <a:t>Ecuatoriano</a:t>
            </a:r>
            <a:r>
              <a:rPr lang="es-EC" sz="3200" dirty="0"/>
              <a:t>.</a:t>
            </a:r>
          </a:p>
        </p:txBody>
      </p:sp>
      <p:pic>
        <p:nvPicPr>
          <p:cNvPr id="5" name="Picture 2" descr="Resultado de imagen para tecnologia militar para combatir las nuevas amenaz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64" y="3964976"/>
            <a:ext cx="2600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tecnologia militar para combatir las nuevas amenaz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809" y="3964976"/>
            <a:ext cx="2663346"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1399869" y="3964976"/>
            <a:ext cx="2847975" cy="1747906"/>
          </a:xfrm>
          <a:prstGeom prst="rect">
            <a:avLst/>
          </a:prstGeom>
        </p:spPr>
      </p:pic>
      <p:sp>
        <p:nvSpPr>
          <p:cNvPr id="8" name="CuadroTexto 7"/>
          <p:cNvSpPr txBox="1"/>
          <p:nvPr/>
        </p:nvSpPr>
        <p:spPr>
          <a:xfrm>
            <a:off x="2125277" y="5712882"/>
            <a:ext cx="1412823" cy="369332"/>
          </a:xfrm>
          <a:prstGeom prst="rect">
            <a:avLst/>
          </a:prstGeom>
          <a:noFill/>
        </p:spPr>
        <p:txBody>
          <a:bodyPr wrap="none" rtlCol="0">
            <a:spAutoFit/>
          </a:bodyPr>
          <a:lstStyle/>
          <a:p>
            <a:r>
              <a:rPr lang="es-EC" dirty="0" smtClean="0"/>
              <a:t>TECNOLOGÍA</a:t>
            </a:r>
            <a:endParaRPr lang="es-EC" dirty="0"/>
          </a:p>
        </p:txBody>
      </p:sp>
      <p:sp>
        <p:nvSpPr>
          <p:cNvPr id="9" name="CuadroTexto 8"/>
          <p:cNvSpPr txBox="1"/>
          <p:nvPr/>
        </p:nvSpPr>
        <p:spPr>
          <a:xfrm>
            <a:off x="5341826" y="5712882"/>
            <a:ext cx="1486048" cy="369332"/>
          </a:xfrm>
          <a:prstGeom prst="rect">
            <a:avLst/>
          </a:prstGeom>
          <a:noFill/>
        </p:spPr>
        <p:txBody>
          <a:bodyPr wrap="none" rtlCol="0">
            <a:spAutoFit/>
          </a:bodyPr>
          <a:lstStyle/>
          <a:p>
            <a:r>
              <a:rPr lang="es-EC" dirty="0" smtClean="0"/>
              <a:t>CAPACIDADES</a:t>
            </a:r>
            <a:endParaRPr lang="es-EC" dirty="0"/>
          </a:p>
        </p:txBody>
      </p:sp>
      <p:sp>
        <p:nvSpPr>
          <p:cNvPr id="10" name="CuadroTexto 9"/>
          <p:cNvSpPr txBox="1"/>
          <p:nvPr/>
        </p:nvSpPr>
        <p:spPr>
          <a:xfrm>
            <a:off x="8160882" y="5712882"/>
            <a:ext cx="1876668" cy="369332"/>
          </a:xfrm>
          <a:prstGeom prst="rect">
            <a:avLst/>
          </a:prstGeom>
          <a:noFill/>
        </p:spPr>
        <p:txBody>
          <a:bodyPr wrap="none" rtlCol="0">
            <a:spAutoFit/>
          </a:bodyPr>
          <a:lstStyle/>
          <a:p>
            <a:r>
              <a:rPr lang="es-EC" dirty="0" smtClean="0"/>
              <a:t>ADIESTRAMIENTO</a:t>
            </a:r>
            <a:endParaRPr lang="es-EC" dirty="0"/>
          </a:p>
        </p:txBody>
      </p:sp>
      <p:pic>
        <p:nvPicPr>
          <p:cNvPr id="11" name="Imagen 10"/>
          <p:cNvPicPr>
            <a:picLocks noChangeAspect="1"/>
          </p:cNvPicPr>
          <p:nvPr/>
        </p:nvPicPr>
        <p:blipFill>
          <a:blip r:embed="rId5"/>
          <a:stretch>
            <a:fillRect/>
          </a:stretch>
        </p:blipFill>
        <p:spPr>
          <a:xfrm>
            <a:off x="9468366" y="1723712"/>
            <a:ext cx="2458355" cy="1843766"/>
          </a:xfrm>
          <a:prstGeom prst="rect">
            <a:avLst/>
          </a:prstGeom>
        </p:spPr>
      </p:pic>
      <p:sp>
        <p:nvSpPr>
          <p:cNvPr id="12" name="CuadroTexto 11"/>
          <p:cNvSpPr txBox="1"/>
          <p:nvPr/>
        </p:nvSpPr>
        <p:spPr>
          <a:xfrm>
            <a:off x="9951186" y="3489759"/>
            <a:ext cx="1492716" cy="369332"/>
          </a:xfrm>
          <a:prstGeom prst="rect">
            <a:avLst/>
          </a:prstGeom>
          <a:noFill/>
        </p:spPr>
        <p:txBody>
          <a:bodyPr wrap="none" rtlCol="0">
            <a:spAutoFit/>
          </a:bodyPr>
          <a:lstStyle/>
          <a:p>
            <a:r>
              <a:rPr lang="es-EC" dirty="0" smtClean="0"/>
              <a:t>INTELIGENCIA</a:t>
            </a:r>
            <a:endParaRPr lang="es-EC" dirty="0"/>
          </a:p>
        </p:txBody>
      </p:sp>
    </p:spTree>
    <p:extLst>
      <p:ext uri="{BB962C8B-B14F-4D97-AF65-F5344CB8AC3E}">
        <p14:creationId xmlns:p14="http://schemas.microsoft.com/office/powerpoint/2010/main" val="698847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1882</Words>
  <Application>Microsoft Office PowerPoint</Application>
  <PresentationFormat>Panorámica</PresentationFormat>
  <Paragraphs>278</Paragraphs>
  <Slides>23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23</vt:i4>
      </vt:variant>
    </vt:vector>
  </HeadingPairs>
  <TitlesOfParts>
    <vt:vector size="31" baseType="lpstr">
      <vt:lpstr>AR CENA</vt:lpstr>
      <vt:lpstr>Arial</vt:lpstr>
      <vt:lpstr>Arial</vt:lpstr>
      <vt:lpstr>Calibri</vt:lpstr>
      <vt:lpstr>Calibri Light</vt:lpstr>
      <vt:lpstr>Symbol</vt:lpstr>
      <vt:lpstr>Times New Roman</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Stanley Gonzalez</cp:lastModifiedBy>
  <cp:revision>47</cp:revision>
  <dcterms:created xsi:type="dcterms:W3CDTF">2020-09-15T21:54:46Z</dcterms:created>
  <dcterms:modified xsi:type="dcterms:W3CDTF">2020-09-23T01:48:44Z</dcterms:modified>
</cp:coreProperties>
</file>