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92" r:id="rId10"/>
    <p:sldId id="265" r:id="rId11"/>
    <p:sldId id="266" r:id="rId12"/>
    <p:sldId id="299" r:id="rId13"/>
    <p:sldId id="300" r:id="rId14"/>
    <p:sldId id="270" r:id="rId15"/>
    <p:sldId id="271" r:id="rId16"/>
    <p:sldId id="295" r:id="rId17"/>
    <p:sldId id="296" r:id="rId18"/>
    <p:sldId id="297" r:id="rId19"/>
    <p:sldId id="301" r:id="rId20"/>
    <p:sldId id="302" r:id="rId21"/>
    <p:sldId id="304" r:id="rId22"/>
    <p:sldId id="303" r:id="rId23"/>
    <p:sldId id="291" r:id="rId24"/>
  </p:sldIdLst>
  <p:sldSz cx="12192000" cy="6858000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4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35.jpeg"/><Relationship Id="rId4" Type="http://schemas.openxmlformats.org/officeDocument/2006/relationships/image" Target="../media/image38.jpe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9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6C0697-C0F7-4826-A1FB-1A7087A3EB43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6ED3682-C427-4A96-98DC-0D83FC24AD92}">
      <dgm:prSet phldrT="[Texto]" custT="1"/>
      <dgm:spPr/>
      <dgm:t>
        <a:bodyPr/>
        <a:lstStyle/>
        <a:p>
          <a:r>
            <a:rPr lang="es-ES" sz="2000" b="0" dirty="0" smtClean="0"/>
            <a:t>Fundamentación legal</a:t>
          </a:r>
        </a:p>
        <a:p>
          <a:r>
            <a:rPr lang="es-ES" sz="2000" b="0" dirty="0" smtClean="0"/>
            <a:t>Fundamentación conceptual</a:t>
          </a:r>
        </a:p>
      </dgm:t>
    </dgm:pt>
    <dgm:pt modelId="{DADD9B33-B88C-4F4B-A6B1-1A317C5159B2}" type="parTrans" cxnId="{F998B475-62F6-4E43-BF96-8169316D2206}">
      <dgm:prSet/>
      <dgm:spPr/>
      <dgm:t>
        <a:bodyPr/>
        <a:lstStyle/>
        <a:p>
          <a:endParaRPr lang="es-ES"/>
        </a:p>
      </dgm:t>
    </dgm:pt>
    <dgm:pt modelId="{F035C5CC-FAF0-49FC-98B4-8824F241D1FA}" type="sibTrans" cxnId="{F998B475-62F6-4E43-BF96-8169316D2206}">
      <dgm:prSet/>
      <dgm:spPr/>
      <dgm:t>
        <a:bodyPr/>
        <a:lstStyle/>
        <a:p>
          <a:endParaRPr lang="es-ES"/>
        </a:p>
      </dgm:t>
    </dgm:pt>
    <dgm:pt modelId="{3BACDBEF-D69C-4535-8B43-983DDA79578F}">
      <dgm:prSet phldrT="[Texto]" custT="1"/>
      <dgm:spPr/>
      <dgm:t>
        <a:bodyPr/>
        <a:lstStyle/>
        <a:p>
          <a:r>
            <a:rPr lang="es-ES" sz="2000" dirty="0" smtClean="0"/>
            <a:t>Importancia estratégica de la Industria de la Defensa Nacional.</a:t>
          </a:r>
        </a:p>
        <a:p>
          <a:r>
            <a:rPr lang="es-ES" sz="2000" dirty="0" smtClean="0"/>
            <a:t>Desarrollo:</a:t>
          </a:r>
        </a:p>
        <a:p>
          <a:r>
            <a:rPr lang="es-ES" sz="2000" dirty="0" err="1" smtClean="0"/>
            <a:t>Astinave</a:t>
          </a:r>
          <a:r>
            <a:rPr lang="es-ES" sz="2000" dirty="0" smtClean="0"/>
            <a:t> EP</a:t>
          </a:r>
        </a:p>
        <a:p>
          <a:r>
            <a:rPr lang="es-ES" sz="2000" dirty="0" smtClean="0"/>
            <a:t>Santa Bárbara EP</a:t>
          </a:r>
          <a:endParaRPr lang="es-ES" sz="2000" dirty="0"/>
        </a:p>
        <a:p>
          <a:endParaRPr lang="es-ES" sz="2000" dirty="0"/>
        </a:p>
      </dgm:t>
    </dgm:pt>
    <dgm:pt modelId="{5BF874E7-DDFD-470A-B7D4-836526DB11D4}" type="parTrans" cxnId="{2F2B50E2-0950-4A72-B046-05D8F785E139}">
      <dgm:prSet/>
      <dgm:spPr/>
      <dgm:t>
        <a:bodyPr/>
        <a:lstStyle/>
        <a:p>
          <a:endParaRPr lang="es-ES"/>
        </a:p>
      </dgm:t>
    </dgm:pt>
    <dgm:pt modelId="{B4C54D73-9E77-4562-A7B6-D6B335CE29B8}" type="sibTrans" cxnId="{2F2B50E2-0950-4A72-B046-05D8F785E139}">
      <dgm:prSet/>
      <dgm:spPr/>
      <dgm:t>
        <a:bodyPr/>
        <a:lstStyle/>
        <a:p>
          <a:endParaRPr lang="es-ES"/>
        </a:p>
      </dgm:t>
    </dgm:pt>
    <dgm:pt modelId="{8D691A09-16F9-418B-9888-A52865C5641C}">
      <dgm:prSet phldrT="[Texto]" custT="1"/>
      <dgm:spPr/>
      <dgm:t>
        <a:bodyPr anchor="b"/>
        <a:lstStyle/>
        <a:p>
          <a:r>
            <a:rPr lang="es-ES" sz="2000" b="0" dirty="0" smtClean="0"/>
            <a:t>Gestión presupuestaria.</a:t>
          </a:r>
        </a:p>
        <a:p>
          <a:r>
            <a:rPr lang="es-ES" sz="2000" b="0" dirty="0" smtClean="0"/>
            <a:t>Situación de la industria de la defensa en el mundo.</a:t>
          </a:r>
        </a:p>
        <a:p>
          <a:endParaRPr lang="es-ES" sz="2000" b="0" dirty="0" smtClean="0"/>
        </a:p>
      </dgm:t>
    </dgm:pt>
    <dgm:pt modelId="{7A0F4437-18B1-475B-8B43-1DCC0430CCF8}" type="parTrans" cxnId="{B0A80A77-9FF7-488E-A479-AECBB5A75CD0}">
      <dgm:prSet/>
      <dgm:spPr/>
      <dgm:t>
        <a:bodyPr/>
        <a:lstStyle/>
        <a:p>
          <a:endParaRPr lang="es-ES"/>
        </a:p>
      </dgm:t>
    </dgm:pt>
    <dgm:pt modelId="{3E603F50-CE9A-4589-9290-439041DEC649}" type="sibTrans" cxnId="{B0A80A77-9FF7-488E-A479-AECBB5A75CD0}">
      <dgm:prSet/>
      <dgm:spPr/>
      <dgm:t>
        <a:bodyPr/>
        <a:lstStyle/>
        <a:p>
          <a:endParaRPr lang="es-ES"/>
        </a:p>
      </dgm:t>
    </dgm:pt>
    <dgm:pt modelId="{5F684E4F-430A-4065-B07B-B5322938837D}" type="pres">
      <dgm:prSet presAssocID="{356C0697-C0F7-4826-A1FB-1A7087A3EB43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s-ES"/>
        </a:p>
      </dgm:t>
    </dgm:pt>
    <dgm:pt modelId="{227F03B7-DD83-4B19-8F66-AA4B06F13867}" type="pres">
      <dgm:prSet presAssocID="{A6ED3682-C427-4A96-98DC-0D83FC24AD92}" presName="composite" presStyleCnt="0"/>
      <dgm:spPr/>
    </dgm:pt>
    <dgm:pt modelId="{9A70306D-CAD3-4169-B654-96DB087BED69}" type="pres">
      <dgm:prSet presAssocID="{A6ED3682-C427-4A96-98DC-0D83FC24AD92}" presName="LShape" presStyleLbl="alignNode1" presStyleIdx="0" presStyleCnt="5" custLinFactNeighborX="-9327" custLinFactNeighborY="-2998"/>
      <dgm:spPr>
        <a:solidFill>
          <a:srgbClr val="FFC000"/>
        </a:solidFill>
      </dgm:spPr>
    </dgm:pt>
    <dgm:pt modelId="{DD470355-06B2-4778-9E28-2F0A6C81B152}" type="pres">
      <dgm:prSet presAssocID="{A6ED3682-C427-4A96-98DC-0D83FC24AD92}" presName="ParentText" presStyleLbl="revTx" presStyleIdx="0" presStyleCnt="3" custLinFactNeighborX="-4734" custLinFactNeighborY="72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586731-61FA-4392-A237-432B7637854C}" type="pres">
      <dgm:prSet presAssocID="{A6ED3682-C427-4A96-98DC-0D83FC24AD92}" presName="Triangle" presStyleLbl="alignNode1" presStyleIdx="1" presStyleCnt="5" custLinFactNeighborX="-2509" custLinFactNeighborY="32993"/>
      <dgm:spPr>
        <a:solidFill>
          <a:srgbClr val="FFFF00"/>
        </a:solidFill>
      </dgm:spPr>
    </dgm:pt>
    <dgm:pt modelId="{EED8C7B0-BBED-4A28-A50B-18B884009A7E}" type="pres">
      <dgm:prSet presAssocID="{F035C5CC-FAF0-49FC-98B4-8824F241D1FA}" presName="sibTrans" presStyleCnt="0"/>
      <dgm:spPr/>
    </dgm:pt>
    <dgm:pt modelId="{D961BE98-7E1B-4D8B-A786-FD0B67487532}" type="pres">
      <dgm:prSet presAssocID="{F035C5CC-FAF0-49FC-98B4-8824F241D1FA}" presName="space" presStyleCnt="0"/>
      <dgm:spPr/>
    </dgm:pt>
    <dgm:pt modelId="{A2724AFC-99AD-42F7-86D0-3C260EF6E5BC}" type="pres">
      <dgm:prSet presAssocID="{8D691A09-16F9-418B-9888-A52865C5641C}" presName="composite" presStyleCnt="0"/>
      <dgm:spPr/>
    </dgm:pt>
    <dgm:pt modelId="{069BAE9D-B836-41D6-A831-92A5DF5BC79A}" type="pres">
      <dgm:prSet presAssocID="{8D691A09-16F9-418B-9888-A52865C5641C}" presName="LShape" presStyleLbl="alignNode1" presStyleIdx="2" presStyleCnt="5" custLinFactNeighborX="-6410" custLinFactNeighborY="-5086"/>
      <dgm:spPr/>
    </dgm:pt>
    <dgm:pt modelId="{C7585893-0ABD-4E21-82B8-740E6BEFB5E7}" type="pres">
      <dgm:prSet presAssocID="{8D691A09-16F9-418B-9888-A52865C5641C}" presName="ParentText" presStyleLbl="revTx" presStyleIdx="1" presStyleCnt="3" custScaleX="100199" custLinFactNeighborX="-1700" custLinFactNeighborY="-330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FE94D38-7F92-4856-92E4-83DC8B27BA8E}" type="pres">
      <dgm:prSet presAssocID="{8D691A09-16F9-418B-9888-A52865C5641C}" presName="Triangle" presStyleLbl="alignNode1" presStyleIdx="3" presStyleCnt="5" custLinFactNeighborX="-17562" custLinFactNeighborY="22823"/>
      <dgm:spPr/>
    </dgm:pt>
    <dgm:pt modelId="{122F41EC-9E60-40FD-A5EC-45F5B1BF2BE0}" type="pres">
      <dgm:prSet presAssocID="{3E603F50-CE9A-4589-9290-439041DEC649}" presName="sibTrans" presStyleCnt="0"/>
      <dgm:spPr/>
    </dgm:pt>
    <dgm:pt modelId="{F4627A5A-DE6F-47C8-85FD-F90B37C86D18}" type="pres">
      <dgm:prSet presAssocID="{3E603F50-CE9A-4589-9290-439041DEC649}" presName="space" presStyleCnt="0"/>
      <dgm:spPr/>
    </dgm:pt>
    <dgm:pt modelId="{2970B5D2-9FC2-486B-9887-4A0D0B164BCA}" type="pres">
      <dgm:prSet presAssocID="{3BACDBEF-D69C-4535-8B43-983DDA79578F}" presName="composite" presStyleCnt="0"/>
      <dgm:spPr/>
    </dgm:pt>
    <dgm:pt modelId="{48682A6B-A3ED-4AB0-A716-BF81FDFA2D99}" type="pres">
      <dgm:prSet presAssocID="{3BACDBEF-D69C-4535-8B43-983DDA79578F}" presName="LShape" presStyleLbl="alignNode1" presStyleIdx="4" presStyleCnt="5" custLinFactNeighborX="-4701" custLinFactNeighborY="-137"/>
      <dgm:spPr>
        <a:solidFill>
          <a:srgbClr val="FF0000"/>
        </a:solidFill>
      </dgm:spPr>
      <dgm:t>
        <a:bodyPr/>
        <a:lstStyle/>
        <a:p>
          <a:endParaRPr lang="es-ES"/>
        </a:p>
      </dgm:t>
    </dgm:pt>
    <dgm:pt modelId="{5D1AD7C1-2002-49B6-9806-3F3C251EC371}" type="pres">
      <dgm:prSet presAssocID="{3BACDBEF-D69C-4535-8B43-983DDA79578F}" presName="ParentText" presStyleLbl="revTx" presStyleIdx="2" presStyleCnt="3" custLinFactNeighborX="-1894" custLinFactNeighborY="612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701E29C-B630-4B1F-9F47-C8F120BFAD60}" type="presOf" srcId="{8D691A09-16F9-418B-9888-A52865C5641C}" destId="{C7585893-0ABD-4E21-82B8-740E6BEFB5E7}" srcOrd="0" destOrd="0" presId="urn:microsoft.com/office/officeart/2009/3/layout/StepUpProcess"/>
    <dgm:cxn modelId="{6C06B0F8-CB1E-4B4B-A149-FFE1CD5931F2}" type="presOf" srcId="{3BACDBEF-D69C-4535-8B43-983DDA79578F}" destId="{5D1AD7C1-2002-49B6-9806-3F3C251EC371}" srcOrd="0" destOrd="0" presId="urn:microsoft.com/office/officeart/2009/3/layout/StepUpProcess"/>
    <dgm:cxn modelId="{F998B475-62F6-4E43-BF96-8169316D2206}" srcId="{356C0697-C0F7-4826-A1FB-1A7087A3EB43}" destId="{A6ED3682-C427-4A96-98DC-0D83FC24AD92}" srcOrd="0" destOrd="0" parTransId="{DADD9B33-B88C-4F4B-A6B1-1A317C5159B2}" sibTransId="{F035C5CC-FAF0-49FC-98B4-8824F241D1FA}"/>
    <dgm:cxn modelId="{B0A80A77-9FF7-488E-A479-AECBB5A75CD0}" srcId="{356C0697-C0F7-4826-A1FB-1A7087A3EB43}" destId="{8D691A09-16F9-418B-9888-A52865C5641C}" srcOrd="1" destOrd="0" parTransId="{7A0F4437-18B1-475B-8B43-1DCC0430CCF8}" sibTransId="{3E603F50-CE9A-4589-9290-439041DEC649}"/>
    <dgm:cxn modelId="{FF0CAF28-2F05-480A-95E3-0E444872D878}" type="presOf" srcId="{A6ED3682-C427-4A96-98DC-0D83FC24AD92}" destId="{DD470355-06B2-4778-9E28-2F0A6C81B152}" srcOrd="0" destOrd="0" presId="urn:microsoft.com/office/officeart/2009/3/layout/StepUpProcess"/>
    <dgm:cxn modelId="{2F2B50E2-0950-4A72-B046-05D8F785E139}" srcId="{356C0697-C0F7-4826-A1FB-1A7087A3EB43}" destId="{3BACDBEF-D69C-4535-8B43-983DDA79578F}" srcOrd="2" destOrd="0" parTransId="{5BF874E7-DDFD-470A-B7D4-836526DB11D4}" sibTransId="{B4C54D73-9E77-4562-A7B6-D6B335CE29B8}"/>
    <dgm:cxn modelId="{50156C24-5A8D-4645-B023-CE5E62849102}" type="presOf" srcId="{356C0697-C0F7-4826-A1FB-1A7087A3EB43}" destId="{5F684E4F-430A-4065-B07B-B5322938837D}" srcOrd="0" destOrd="0" presId="urn:microsoft.com/office/officeart/2009/3/layout/StepUpProcess"/>
    <dgm:cxn modelId="{1F0973F6-496A-40CE-9D27-B008732986F4}" type="presParOf" srcId="{5F684E4F-430A-4065-B07B-B5322938837D}" destId="{227F03B7-DD83-4B19-8F66-AA4B06F13867}" srcOrd="0" destOrd="0" presId="urn:microsoft.com/office/officeart/2009/3/layout/StepUpProcess"/>
    <dgm:cxn modelId="{6978E795-FDCA-4D9A-ACB9-2681F103C576}" type="presParOf" srcId="{227F03B7-DD83-4B19-8F66-AA4B06F13867}" destId="{9A70306D-CAD3-4169-B654-96DB087BED69}" srcOrd="0" destOrd="0" presId="urn:microsoft.com/office/officeart/2009/3/layout/StepUpProcess"/>
    <dgm:cxn modelId="{746B32FC-EFB6-4256-B378-55762C10E70B}" type="presParOf" srcId="{227F03B7-DD83-4B19-8F66-AA4B06F13867}" destId="{DD470355-06B2-4778-9E28-2F0A6C81B152}" srcOrd="1" destOrd="0" presId="urn:microsoft.com/office/officeart/2009/3/layout/StepUpProcess"/>
    <dgm:cxn modelId="{E7E0AB83-422C-44D1-B99E-9248097077B5}" type="presParOf" srcId="{227F03B7-DD83-4B19-8F66-AA4B06F13867}" destId="{CB586731-61FA-4392-A237-432B7637854C}" srcOrd="2" destOrd="0" presId="urn:microsoft.com/office/officeart/2009/3/layout/StepUpProcess"/>
    <dgm:cxn modelId="{A9BAAD40-B217-44E3-89F9-A75604ACB109}" type="presParOf" srcId="{5F684E4F-430A-4065-B07B-B5322938837D}" destId="{EED8C7B0-BBED-4A28-A50B-18B884009A7E}" srcOrd="1" destOrd="0" presId="urn:microsoft.com/office/officeart/2009/3/layout/StepUpProcess"/>
    <dgm:cxn modelId="{F89333E1-A7AF-4E73-B8CF-BD411077846D}" type="presParOf" srcId="{EED8C7B0-BBED-4A28-A50B-18B884009A7E}" destId="{D961BE98-7E1B-4D8B-A786-FD0B67487532}" srcOrd="0" destOrd="0" presId="urn:microsoft.com/office/officeart/2009/3/layout/StepUpProcess"/>
    <dgm:cxn modelId="{C0209CCE-CA22-4E9D-ACD6-6AB85F30D4F2}" type="presParOf" srcId="{5F684E4F-430A-4065-B07B-B5322938837D}" destId="{A2724AFC-99AD-42F7-86D0-3C260EF6E5BC}" srcOrd="2" destOrd="0" presId="urn:microsoft.com/office/officeart/2009/3/layout/StepUpProcess"/>
    <dgm:cxn modelId="{CBC72D76-3274-48B0-B130-9AAC4BE734A2}" type="presParOf" srcId="{A2724AFC-99AD-42F7-86D0-3C260EF6E5BC}" destId="{069BAE9D-B836-41D6-A831-92A5DF5BC79A}" srcOrd="0" destOrd="0" presId="urn:microsoft.com/office/officeart/2009/3/layout/StepUpProcess"/>
    <dgm:cxn modelId="{A1E229A4-6CF8-4FB3-B05D-9F60A500B043}" type="presParOf" srcId="{A2724AFC-99AD-42F7-86D0-3C260EF6E5BC}" destId="{C7585893-0ABD-4E21-82B8-740E6BEFB5E7}" srcOrd="1" destOrd="0" presId="urn:microsoft.com/office/officeart/2009/3/layout/StepUpProcess"/>
    <dgm:cxn modelId="{5F8A82E7-6212-4AC9-A899-D0CAC2587815}" type="presParOf" srcId="{A2724AFC-99AD-42F7-86D0-3C260EF6E5BC}" destId="{DFE94D38-7F92-4856-92E4-83DC8B27BA8E}" srcOrd="2" destOrd="0" presId="urn:microsoft.com/office/officeart/2009/3/layout/StepUpProcess"/>
    <dgm:cxn modelId="{0F34EA71-D487-408A-984C-4DFAB7C64D3B}" type="presParOf" srcId="{5F684E4F-430A-4065-B07B-B5322938837D}" destId="{122F41EC-9E60-40FD-A5EC-45F5B1BF2BE0}" srcOrd="3" destOrd="0" presId="urn:microsoft.com/office/officeart/2009/3/layout/StepUpProcess"/>
    <dgm:cxn modelId="{6437D65A-7AEA-475C-866B-4F3852E40AAB}" type="presParOf" srcId="{122F41EC-9E60-40FD-A5EC-45F5B1BF2BE0}" destId="{F4627A5A-DE6F-47C8-85FD-F90B37C86D18}" srcOrd="0" destOrd="0" presId="urn:microsoft.com/office/officeart/2009/3/layout/StepUpProcess"/>
    <dgm:cxn modelId="{DADB84C5-CD32-4ECD-ACD7-32527620BCA6}" type="presParOf" srcId="{5F684E4F-430A-4065-B07B-B5322938837D}" destId="{2970B5D2-9FC2-486B-9887-4A0D0B164BCA}" srcOrd="4" destOrd="0" presId="urn:microsoft.com/office/officeart/2009/3/layout/StepUpProcess"/>
    <dgm:cxn modelId="{0BC614E9-A262-4D14-B438-62446574154D}" type="presParOf" srcId="{2970B5D2-9FC2-486B-9887-4A0D0B164BCA}" destId="{48682A6B-A3ED-4AB0-A716-BF81FDFA2D99}" srcOrd="0" destOrd="0" presId="urn:microsoft.com/office/officeart/2009/3/layout/StepUpProcess"/>
    <dgm:cxn modelId="{C22C3AE7-58BF-457F-9C7A-EC533DE854C4}" type="presParOf" srcId="{2970B5D2-9FC2-486B-9887-4A0D0B164BCA}" destId="{5D1AD7C1-2002-49B6-9806-3F3C251EC37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5FC7129-50D5-4C18-A7A7-B3290EEB398D}" type="doc">
      <dgm:prSet loTypeId="urn:microsoft.com/office/officeart/2005/8/layout/cycle8" loCatId="cycle" qsTypeId="urn:microsoft.com/office/officeart/2005/8/quickstyle/simple1" qsCatId="simple" csTypeId="urn:microsoft.com/office/officeart/2005/8/colors/accent1_2" csCatId="accent1" phldr="1"/>
      <dgm:spPr/>
    </dgm:pt>
    <dgm:pt modelId="{5237880D-99E1-4A35-9590-F2046C47F275}">
      <dgm:prSet phldrT="[Texto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s-ES" dirty="0"/>
            <a:t>Metodología cualitativa</a:t>
          </a:r>
        </a:p>
      </dgm:t>
    </dgm:pt>
    <dgm:pt modelId="{DF429787-6270-449C-BC5D-74B4ED054D0B}" type="parTrans" cxnId="{929F7418-D443-4E3D-BDD3-714D864D73EB}">
      <dgm:prSet/>
      <dgm:spPr/>
      <dgm:t>
        <a:bodyPr/>
        <a:lstStyle/>
        <a:p>
          <a:endParaRPr lang="es-ES"/>
        </a:p>
      </dgm:t>
    </dgm:pt>
    <dgm:pt modelId="{8614F488-FBC1-4CED-ABBE-0D005CBDD0D3}" type="sibTrans" cxnId="{929F7418-D443-4E3D-BDD3-714D864D73EB}">
      <dgm:prSet/>
      <dgm:spPr/>
      <dgm:t>
        <a:bodyPr/>
        <a:lstStyle/>
        <a:p>
          <a:endParaRPr lang="es-ES"/>
        </a:p>
      </dgm:t>
    </dgm:pt>
    <dgm:pt modelId="{E1E2FC0A-5577-4979-980E-DDF929A8F848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ES" dirty="0"/>
            <a:t>Revisión bibliográfica y documental</a:t>
          </a:r>
        </a:p>
      </dgm:t>
    </dgm:pt>
    <dgm:pt modelId="{48B590C4-612B-4334-892F-D85CEDBB26A5}" type="parTrans" cxnId="{87292B15-9CD0-4E41-AA59-7262A0EE445F}">
      <dgm:prSet/>
      <dgm:spPr/>
      <dgm:t>
        <a:bodyPr/>
        <a:lstStyle/>
        <a:p>
          <a:endParaRPr lang="es-ES"/>
        </a:p>
      </dgm:t>
    </dgm:pt>
    <dgm:pt modelId="{8A585C71-8672-4F6A-A8F6-557AEADE8FDD}" type="sibTrans" cxnId="{87292B15-9CD0-4E41-AA59-7262A0EE445F}">
      <dgm:prSet/>
      <dgm:spPr/>
      <dgm:t>
        <a:bodyPr/>
        <a:lstStyle/>
        <a:p>
          <a:endParaRPr lang="es-ES"/>
        </a:p>
      </dgm:t>
    </dgm:pt>
    <dgm:pt modelId="{B62FEB54-A7C4-4E37-B7D5-BC738945F82F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s-ES" dirty="0"/>
            <a:t>Entrevistas a profundidad</a:t>
          </a:r>
        </a:p>
      </dgm:t>
    </dgm:pt>
    <dgm:pt modelId="{91A1848A-B035-4556-A746-1E367F6D3AF3}" type="parTrans" cxnId="{33EF8D5D-75B3-4B33-A1E9-3102A2A18CA1}">
      <dgm:prSet/>
      <dgm:spPr/>
      <dgm:t>
        <a:bodyPr/>
        <a:lstStyle/>
        <a:p>
          <a:endParaRPr lang="es-ES"/>
        </a:p>
      </dgm:t>
    </dgm:pt>
    <dgm:pt modelId="{AB86E101-F3F0-4691-B281-00435F2AC2CD}" type="sibTrans" cxnId="{33EF8D5D-75B3-4B33-A1E9-3102A2A18CA1}">
      <dgm:prSet/>
      <dgm:spPr/>
      <dgm:t>
        <a:bodyPr/>
        <a:lstStyle/>
        <a:p>
          <a:endParaRPr lang="es-ES"/>
        </a:p>
      </dgm:t>
    </dgm:pt>
    <dgm:pt modelId="{EB20E242-2EAD-4D37-827E-A4AE3DEF9051}" type="pres">
      <dgm:prSet presAssocID="{E5FC7129-50D5-4C18-A7A7-B3290EEB398D}" presName="compositeShape" presStyleCnt="0">
        <dgm:presLayoutVars>
          <dgm:chMax val="7"/>
          <dgm:dir/>
          <dgm:resizeHandles val="exact"/>
        </dgm:presLayoutVars>
      </dgm:prSet>
      <dgm:spPr/>
    </dgm:pt>
    <dgm:pt modelId="{2088B150-1C23-4D47-8DD3-A18E026E859B}" type="pres">
      <dgm:prSet presAssocID="{E5FC7129-50D5-4C18-A7A7-B3290EEB398D}" presName="wedge1" presStyleLbl="node1" presStyleIdx="0" presStyleCnt="3"/>
      <dgm:spPr/>
      <dgm:t>
        <a:bodyPr/>
        <a:lstStyle/>
        <a:p>
          <a:endParaRPr lang="es-ES"/>
        </a:p>
      </dgm:t>
    </dgm:pt>
    <dgm:pt modelId="{28EB66A4-FB05-4116-9DEE-5B252D9CC34A}" type="pres">
      <dgm:prSet presAssocID="{E5FC7129-50D5-4C18-A7A7-B3290EEB398D}" presName="dummy1a" presStyleCnt="0"/>
      <dgm:spPr/>
    </dgm:pt>
    <dgm:pt modelId="{9B28AD9D-1C2A-4617-9D0F-55013667597D}" type="pres">
      <dgm:prSet presAssocID="{E5FC7129-50D5-4C18-A7A7-B3290EEB398D}" presName="dummy1b" presStyleCnt="0"/>
      <dgm:spPr/>
    </dgm:pt>
    <dgm:pt modelId="{E4F13A12-69BE-42E7-BA1B-4E0A67F0447E}" type="pres">
      <dgm:prSet presAssocID="{E5FC7129-50D5-4C18-A7A7-B3290EEB398D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34FF4D-AB6E-46D0-9E17-A5A1389FE1F2}" type="pres">
      <dgm:prSet presAssocID="{E5FC7129-50D5-4C18-A7A7-B3290EEB398D}" presName="wedge2" presStyleLbl="node1" presStyleIdx="1" presStyleCnt="3"/>
      <dgm:spPr/>
      <dgm:t>
        <a:bodyPr/>
        <a:lstStyle/>
        <a:p>
          <a:endParaRPr lang="es-ES"/>
        </a:p>
      </dgm:t>
    </dgm:pt>
    <dgm:pt modelId="{9CA3044D-A842-4752-813B-D8968162D6B1}" type="pres">
      <dgm:prSet presAssocID="{E5FC7129-50D5-4C18-A7A7-B3290EEB398D}" presName="dummy2a" presStyleCnt="0"/>
      <dgm:spPr/>
    </dgm:pt>
    <dgm:pt modelId="{AC102CD2-A13E-403F-B9A4-E154A032A456}" type="pres">
      <dgm:prSet presAssocID="{E5FC7129-50D5-4C18-A7A7-B3290EEB398D}" presName="dummy2b" presStyleCnt="0"/>
      <dgm:spPr/>
    </dgm:pt>
    <dgm:pt modelId="{A2D8B1F3-9E00-44B3-8A6F-8547A3FB3A9F}" type="pres">
      <dgm:prSet presAssocID="{E5FC7129-50D5-4C18-A7A7-B3290EEB398D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58BA3EB-2387-4D81-ABC2-C91A14E476B0}" type="pres">
      <dgm:prSet presAssocID="{E5FC7129-50D5-4C18-A7A7-B3290EEB398D}" presName="wedge3" presStyleLbl="node1" presStyleIdx="2" presStyleCnt="3"/>
      <dgm:spPr/>
      <dgm:t>
        <a:bodyPr/>
        <a:lstStyle/>
        <a:p>
          <a:endParaRPr lang="es-ES"/>
        </a:p>
      </dgm:t>
    </dgm:pt>
    <dgm:pt modelId="{84555A4D-6EB4-441B-A7C7-EDC19CA4A68F}" type="pres">
      <dgm:prSet presAssocID="{E5FC7129-50D5-4C18-A7A7-B3290EEB398D}" presName="dummy3a" presStyleCnt="0"/>
      <dgm:spPr/>
    </dgm:pt>
    <dgm:pt modelId="{1293FE9F-9C90-4043-9A99-90CAE3C0AA64}" type="pres">
      <dgm:prSet presAssocID="{E5FC7129-50D5-4C18-A7A7-B3290EEB398D}" presName="dummy3b" presStyleCnt="0"/>
      <dgm:spPr/>
    </dgm:pt>
    <dgm:pt modelId="{9C71BF56-C927-42F9-97B6-46BFAC22082E}" type="pres">
      <dgm:prSet presAssocID="{E5FC7129-50D5-4C18-A7A7-B3290EEB398D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12E53D1-34E7-49D6-93D2-F2102196DE9A}" type="pres">
      <dgm:prSet presAssocID="{8614F488-FBC1-4CED-ABBE-0D005CBDD0D3}" presName="arrowWedge1" presStyleLbl="fgSibTrans2D1" presStyleIdx="0" presStyleCnt="3"/>
      <dgm:spPr/>
    </dgm:pt>
    <dgm:pt modelId="{82D3D02B-9E0C-4E27-8766-5A0BFDD327B1}" type="pres">
      <dgm:prSet presAssocID="{8A585C71-8672-4F6A-A8F6-557AEADE8FDD}" presName="arrowWedge2" presStyleLbl="fgSibTrans2D1" presStyleIdx="1" presStyleCnt="3"/>
      <dgm:spPr/>
    </dgm:pt>
    <dgm:pt modelId="{AE48567C-A041-4877-A4B1-8655F133D1EA}" type="pres">
      <dgm:prSet presAssocID="{AB86E101-F3F0-4691-B281-00435F2AC2CD}" presName="arrowWedge3" presStyleLbl="fgSibTrans2D1" presStyleIdx="2" presStyleCnt="3"/>
      <dgm:spPr/>
    </dgm:pt>
  </dgm:ptLst>
  <dgm:cxnLst>
    <dgm:cxn modelId="{9163109E-0ED9-4A67-9958-51D6AA763AA9}" type="presOf" srcId="{E1E2FC0A-5577-4979-980E-DDF929A8F848}" destId="{6234FF4D-AB6E-46D0-9E17-A5A1389FE1F2}" srcOrd="0" destOrd="0" presId="urn:microsoft.com/office/officeart/2005/8/layout/cycle8"/>
    <dgm:cxn modelId="{87292B15-9CD0-4E41-AA59-7262A0EE445F}" srcId="{E5FC7129-50D5-4C18-A7A7-B3290EEB398D}" destId="{E1E2FC0A-5577-4979-980E-DDF929A8F848}" srcOrd="1" destOrd="0" parTransId="{48B590C4-612B-4334-892F-D85CEDBB26A5}" sibTransId="{8A585C71-8672-4F6A-A8F6-557AEADE8FDD}"/>
    <dgm:cxn modelId="{33EF8D5D-75B3-4B33-A1E9-3102A2A18CA1}" srcId="{E5FC7129-50D5-4C18-A7A7-B3290EEB398D}" destId="{B62FEB54-A7C4-4E37-B7D5-BC738945F82F}" srcOrd="2" destOrd="0" parTransId="{91A1848A-B035-4556-A746-1E367F6D3AF3}" sibTransId="{AB86E101-F3F0-4691-B281-00435F2AC2CD}"/>
    <dgm:cxn modelId="{93FD77CC-093A-447F-9C21-20E7934E24E2}" type="presOf" srcId="{5237880D-99E1-4A35-9590-F2046C47F275}" destId="{2088B150-1C23-4D47-8DD3-A18E026E859B}" srcOrd="0" destOrd="0" presId="urn:microsoft.com/office/officeart/2005/8/layout/cycle8"/>
    <dgm:cxn modelId="{3FD0FB6D-038C-49B1-814B-DCDBC963889E}" type="presOf" srcId="{B62FEB54-A7C4-4E37-B7D5-BC738945F82F}" destId="{9C71BF56-C927-42F9-97B6-46BFAC22082E}" srcOrd="1" destOrd="0" presId="urn:microsoft.com/office/officeart/2005/8/layout/cycle8"/>
    <dgm:cxn modelId="{DFEA3549-2DD1-4B02-9048-FEE3F0D25D8B}" type="presOf" srcId="{B62FEB54-A7C4-4E37-B7D5-BC738945F82F}" destId="{658BA3EB-2387-4D81-ABC2-C91A14E476B0}" srcOrd="0" destOrd="0" presId="urn:microsoft.com/office/officeart/2005/8/layout/cycle8"/>
    <dgm:cxn modelId="{04DE00CD-6D65-4509-AC97-000E7402F789}" type="presOf" srcId="{E1E2FC0A-5577-4979-980E-DDF929A8F848}" destId="{A2D8B1F3-9E00-44B3-8A6F-8547A3FB3A9F}" srcOrd="1" destOrd="0" presId="urn:microsoft.com/office/officeart/2005/8/layout/cycle8"/>
    <dgm:cxn modelId="{16FB2FC9-3203-4F67-9906-455D955C07C5}" type="presOf" srcId="{E5FC7129-50D5-4C18-A7A7-B3290EEB398D}" destId="{EB20E242-2EAD-4D37-827E-A4AE3DEF9051}" srcOrd="0" destOrd="0" presId="urn:microsoft.com/office/officeart/2005/8/layout/cycle8"/>
    <dgm:cxn modelId="{20FDA11E-B479-4882-BB6C-216AF1B978B6}" type="presOf" srcId="{5237880D-99E1-4A35-9590-F2046C47F275}" destId="{E4F13A12-69BE-42E7-BA1B-4E0A67F0447E}" srcOrd="1" destOrd="0" presId="urn:microsoft.com/office/officeart/2005/8/layout/cycle8"/>
    <dgm:cxn modelId="{929F7418-D443-4E3D-BDD3-714D864D73EB}" srcId="{E5FC7129-50D5-4C18-A7A7-B3290EEB398D}" destId="{5237880D-99E1-4A35-9590-F2046C47F275}" srcOrd="0" destOrd="0" parTransId="{DF429787-6270-449C-BC5D-74B4ED054D0B}" sibTransId="{8614F488-FBC1-4CED-ABBE-0D005CBDD0D3}"/>
    <dgm:cxn modelId="{13E569E6-7D20-4E58-859D-E04F478E4544}" type="presParOf" srcId="{EB20E242-2EAD-4D37-827E-A4AE3DEF9051}" destId="{2088B150-1C23-4D47-8DD3-A18E026E859B}" srcOrd="0" destOrd="0" presId="urn:microsoft.com/office/officeart/2005/8/layout/cycle8"/>
    <dgm:cxn modelId="{63DE1DEB-D561-438C-BB94-F5F2A07040F6}" type="presParOf" srcId="{EB20E242-2EAD-4D37-827E-A4AE3DEF9051}" destId="{28EB66A4-FB05-4116-9DEE-5B252D9CC34A}" srcOrd="1" destOrd="0" presId="urn:microsoft.com/office/officeart/2005/8/layout/cycle8"/>
    <dgm:cxn modelId="{E872702A-671B-4BF4-8FC8-BF6A37C4B770}" type="presParOf" srcId="{EB20E242-2EAD-4D37-827E-A4AE3DEF9051}" destId="{9B28AD9D-1C2A-4617-9D0F-55013667597D}" srcOrd="2" destOrd="0" presId="urn:microsoft.com/office/officeart/2005/8/layout/cycle8"/>
    <dgm:cxn modelId="{14C0C3F0-122A-4AB9-9722-16B01B358AF3}" type="presParOf" srcId="{EB20E242-2EAD-4D37-827E-A4AE3DEF9051}" destId="{E4F13A12-69BE-42E7-BA1B-4E0A67F0447E}" srcOrd="3" destOrd="0" presId="urn:microsoft.com/office/officeart/2005/8/layout/cycle8"/>
    <dgm:cxn modelId="{BB70D629-6935-4413-B545-258F898E5D91}" type="presParOf" srcId="{EB20E242-2EAD-4D37-827E-A4AE3DEF9051}" destId="{6234FF4D-AB6E-46D0-9E17-A5A1389FE1F2}" srcOrd="4" destOrd="0" presId="urn:microsoft.com/office/officeart/2005/8/layout/cycle8"/>
    <dgm:cxn modelId="{27FBC9DA-C606-4C7A-BC02-51947E8FBB36}" type="presParOf" srcId="{EB20E242-2EAD-4D37-827E-A4AE3DEF9051}" destId="{9CA3044D-A842-4752-813B-D8968162D6B1}" srcOrd="5" destOrd="0" presId="urn:microsoft.com/office/officeart/2005/8/layout/cycle8"/>
    <dgm:cxn modelId="{1E28C283-A38E-4003-84A4-4820F2278E8B}" type="presParOf" srcId="{EB20E242-2EAD-4D37-827E-A4AE3DEF9051}" destId="{AC102CD2-A13E-403F-B9A4-E154A032A456}" srcOrd="6" destOrd="0" presId="urn:microsoft.com/office/officeart/2005/8/layout/cycle8"/>
    <dgm:cxn modelId="{9350229A-A3A0-4B7E-905B-DCC4E3FFE973}" type="presParOf" srcId="{EB20E242-2EAD-4D37-827E-A4AE3DEF9051}" destId="{A2D8B1F3-9E00-44B3-8A6F-8547A3FB3A9F}" srcOrd="7" destOrd="0" presId="urn:microsoft.com/office/officeart/2005/8/layout/cycle8"/>
    <dgm:cxn modelId="{BB2DD5AA-E61D-4F10-AB73-C8E52CC69488}" type="presParOf" srcId="{EB20E242-2EAD-4D37-827E-A4AE3DEF9051}" destId="{658BA3EB-2387-4D81-ABC2-C91A14E476B0}" srcOrd="8" destOrd="0" presId="urn:microsoft.com/office/officeart/2005/8/layout/cycle8"/>
    <dgm:cxn modelId="{000B2746-49D3-4198-8A78-41FD54FF48B8}" type="presParOf" srcId="{EB20E242-2EAD-4D37-827E-A4AE3DEF9051}" destId="{84555A4D-6EB4-441B-A7C7-EDC19CA4A68F}" srcOrd="9" destOrd="0" presId="urn:microsoft.com/office/officeart/2005/8/layout/cycle8"/>
    <dgm:cxn modelId="{F57883FB-CD01-49D0-9525-DBDD601BE0A2}" type="presParOf" srcId="{EB20E242-2EAD-4D37-827E-A4AE3DEF9051}" destId="{1293FE9F-9C90-4043-9A99-90CAE3C0AA64}" srcOrd="10" destOrd="0" presId="urn:microsoft.com/office/officeart/2005/8/layout/cycle8"/>
    <dgm:cxn modelId="{A25ECF0C-8822-4857-A867-85A3ECE2C1D4}" type="presParOf" srcId="{EB20E242-2EAD-4D37-827E-A4AE3DEF9051}" destId="{9C71BF56-C927-42F9-97B6-46BFAC22082E}" srcOrd="11" destOrd="0" presId="urn:microsoft.com/office/officeart/2005/8/layout/cycle8"/>
    <dgm:cxn modelId="{FCD4C2A5-A6A6-48A5-93A6-071157544714}" type="presParOf" srcId="{EB20E242-2EAD-4D37-827E-A4AE3DEF9051}" destId="{812E53D1-34E7-49D6-93D2-F2102196DE9A}" srcOrd="12" destOrd="0" presId="urn:microsoft.com/office/officeart/2005/8/layout/cycle8"/>
    <dgm:cxn modelId="{B5BD8FAE-B1F8-4812-AFE3-F707DB6F78F5}" type="presParOf" srcId="{EB20E242-2EAD-4D37-827E-A4AE3DEF9051}" destId="{82D3D02B-9E0C-4E27-8766-5A0BFDD327B1}" srcOrd="13" destOrd="0" presId="urn:microsoft.com/office/officeart/2005/8/layout/cycle8"/>
    <dgm:cxn modelId="{823F2295-0947-4834-9336-15B3F9AA3314}" type="presParOf" srcId="{EB20E242-2EAD-4D37-827E-A4AE3DEF9051}" destId="{AE48567C-A041-4877-A4B1-8655F133D1EA}" srcOrd="1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7C72FE3-0CE9-424B-B225-9AD5C81D26FE}" type="doc">
      <dgm:prSet loTypeId="urn:microsoft.com/office/officeart/2005/8/layout/chevron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84E4BEC6-AB48-4795-9B85-C5A459D036F7}">
      <dgm:prSet phldrT="[Texto]" custT="1"/>
      <dgm:spPr/>
      <dgm:t>
        <a:bodyPr/>
        <a:lstStyle/>
        <a:p>
          <a:r>
            <a:rPr lang="es-ES" sz="1200" b="1" dirty="0" smtClean="0"/>
            <a:t>FORTALEZAS</a:t>
          </a:r>
          <a:endParaRPr lang="es-ES" sz="1200" b="1" dirty="0"/>
        </a:p>
      </dgm:t>
    </dgm:pt>
    <dgm:pt modelId="{BFF805ED-DAF3-46BE-9D7E-9751CE2F5071}" type="parTrans" cxnId="{51D7D439-CFBD-4949-AAB8-7358AD108FC4}">
      <dgm:prSet/>
      <dgm:spPr/>
      <dgm:t>
        <a:bodyPr/>
        <a:lstStyle/>
        <a:p>
          <a:endParaRPr lang="es-ES"/>
        </a:p>
      </dgm:t>
    </dgm:pt>
    <dgm:pt modelId="{E2563B18-88AB-432E-BD2D-04FB7FA59316}" type="sibTrans" cxnId="{51D7D439-CFBD-4949-AAB8-7358AD108FC4}">
      <dgm:prSet/>
      <dgm:spPr/>
      <dgm:t>
        <a:bodyPr/>
        <a:lstStyle/>
        <a:p>
          <a:endParaRPr lang="es-ES"/>
        </a:p>
      </dgm:t>
    </dgm:pt>
    <dgm:pt modelId="{8BCE1348-2DFF-4BBF-8041-FB2253911EFF}">
      <dgm:prSet phldrT="[Texto]" custT="1"/>
      <dgm:spPr/>
      <dgm:t>
        <a:bodyPr/>
        <a:lstStyle/>
        <a:p>
          <a:r>
            <a:rPr lang="es-EC" sz="1200" dirty="0" smtClean="0"/>
            <a:t>La I. D. en base a sus recursos humanos y tecnológicos  contribuyen al  fortalecimiento de las capacidades operativas de FF. AA.</a:t>
          </a:r>
          <a:endParaRPr lang="es-ES" sz="1200" dirty="0"/>
        </a:p>
      </dgm:t>
    </dgm:pt>
    <dgm:pt modelId="{FAA283A0-8577-44FE-8562-364F75A34690}" type="parTrans" cxnId="{64AD5580-46E0-4CAD-980F-E994C8F38C5D}">
      <dgm:prSet/>
      <dgm:spPr/>
      <dgm:t>
        <a:bodyPr/>
        <a:lstStyle/>
        <a:p>
          <a:endParaRPr lang="es-ES"/>
        </a:p>
      </dgm:t>
    </dgm:pt>
    <dgm:pt modelId="{47B1DBD8-F729-4F6E-8098-B90EE41BB460}" type="sibTrans" cxnId="{64AD5580-46E0-4CAD-980F-E994C8F38C5D}">
      <dgm:prSet/>
      <dgm:spPr/>
      <dgm:t>
        <a:bodyPr/>
        <a:lstStyle/>
        <a:p>
          <a:endParaRPr lang="es-ES"/>
        </a:p>
      </dgm:t>
    </dgm:pt>
    <dgm:pt modelId="{1A09E0E3-F33C-454A-9AD0-EAD0E48AA7FB}">
      <dgm:prSet phldrT="[Texto]" custT="1"/>
      <dgm:spPr/>
      <dgm:t>
        <a:bodyPr/>
        <a:lstStyle/>
        <a:p>
          <a:r>
            <a:rPr lang="es-EC" sz="1200" dirty="0" smtClean="0"/>
            <a:t>La I. D. es muy importante dentro de la Política de la Defensa Nacional</a:t>
          </a:r>
          <a:endParaRPr lang="es-ES" sz="1200" dirty="0"/>
        </a:p>
      </dgm:t>
    </dgm:pt>
    <dgm:pt modelId="{2D59272A-D7FB-44CD-8212-3EAFAA279F5A}" type="parTrans" cxnId="{6213E444-D085-4A74-8EC2-5C27F0A39C5C}">
      <dgm:prSet/>
      <dgm:spPr/>
      <dgm:t>
        <a:bodyPr/>
        <a:lstStyle/>
        <a:p>
          <a:endParaRPr lang="es-ES"/>
        </a:p>
      </dgm:t>
    </dgm:pt>
    <dgm:pt modelId="{D33E5278-C867-4138-9357-EA198C89B3C8}" type="sibTrans" cxnId="{6213E444-D085-4A74-8EC2-5C27F0A39C5C}">
      <dgm:prSet/>
      <dgm:spPr/>
      <dgm:t>
        <a:bodyPr/>
        <a:lstStyle/>
        <a:p>
          <a:endParaRPr lang="es-ES"/>
        </a:p>
      </dgm:t>
    </dgm:pt>
    <dgm:pt modelId="{53E9746F-E402-47F2-B3A5-AC75D4F47C9A}">
      <dgm:prSet phldrT="[Texto]" custT="1"/>
      <dgm:spPr/>
      <dgm:t>
        <a:bodyPr/>
        <a:lstStyle/>
        <a:p>
          <a:r>
            <a:rPr lang="es-ES" sz="1200" b="1" dirty="0" smtClean="0"/>
            <a:t>DEBILIDADES</a:t>
          </a:r>
          <a:endParaRPr lang="es-ES" sz="1200" b="1" dirty="0"/>
        </a:p>
      </dgm:t>
    </dgm:pt>
    <dgm:pt modelId="{F20FED62-349D-478B-AEAB-1CDF48A59E96}" type="parTrans" cxnId="{9A3389CB-638C-4E7B-9BAD-FC9471F7AE1C}">
      <dgm:prSet/>
      <dgm:spPr/>
      <dgm:t>
        <a:bodyPr/>
        <a:lstStyle/>
        <a:p>
          <a:endParaRPr lang="es-ES"/>
        </a:p>
      </dgm:t>
    </dgm:pt>
    <dgm:pt modelId="{C24E4A83-E7F9-41AF-A5FA-9D3AEC02B2A7}" type="sibTrans" cxnId="{9A3389CB-638C-4E7B-9BAD-FC9471F7AE1C}">
      <dgm:prSet/>
      <dgm:spPr/>
      <dgm:t>
        <a:bodyPr/>
        <a:lstStyle/>
        <a:p>
          <a:endParaRPr lang="es-ES"/>
        </a:p>
      </dgm:t>
    </dgm:pt>
    <dgm:pt modelId="{9E8344EA-80D9-45DC-B7B6-793FA4F2823B}">
      <dgm:prSet phldrT="[Texto]" custT="1"/>
      <dgm:spPr/>
      <dgm:t>
        <a:bodyPr/>
        <a:lstStyle/>
        <a:p>
          <a:r>
            <a:rPr lang="es-EC" sz="1200" dirty="0" smtClean="0"/>
            <a:t>No existe personal que cuente con una capacitación integral en planificación por capacidades a nivel político estratégico.</a:t>
          </a:r>
          <a:endParaRPr lang="es-ES" sz="1200" dirty="0"/>
        </a:p>
      </dgm:t>
    </dgm:pt>
    <dgm:pt modelId="{253E3E71-1A7F-45C0-8064-14CD925F55C9}" type="parTrans" cxnId="{D7E743E0-6865-4EED-A4FC-EF27B5EFC253}">
      <dgm:prSet/>
      <dgm:spPr/>
      <dgm:t>
        <a:bodyPr/>
        <a:lstStyle/>
        <a:p>
          <a:endParaRPr lang="es-ES"/>
        </a:p>
      </dgm:t>
    </dgm:pt>
    <dgm:pt modelId="{E97CF09B-251B-472E-8BA1-F224BF4C514C}" type="sibTrans" cxnId="{D7E743E0-6865-4EED-A4FC-EF27B5EFC253}">
      <dgm:prSet/>
      <dgm:spPr/>
      <dgm:t>
        <a:bodyPr/>
        <a:lstStyle/>
        <a:p>
          <a:endParaRPr lang="es-ES"/>
        </a:p>
      </dgm:t>
    </dgm:pt>
    <dgm:pt modelId="{96B1DF3F-3C3C-40A2-B614-A9C3D0EA485D}">
      <dgm:prSet phldrT="[Texto]" custT="1"/>
      <dgm:spPr/>
      <dgm:t>
        <a:bodyPr/>
        <a:lstStyle/>
        <a:p>
          <a:r>
            <a:rPr lang="es-EC" sz="1200" dirty="0" smtClean="0"/>
            <a:t>El desarrollo de la I. D. es muy limitado, cuenta con dos empresas que no cubren las necesidades de las FF. AA</a:t>
          </a:r>
          <a:endParaRPr lang="es-ES" sz="1200" dirty="0"/>
        </a:p>
      </dgm:t>
    </dgm:pt>
    <dgm:pt modelId="{C3B92DCF-AE0A-41F0-8E65-D99A8D3E54A0}" type="parTrans" cxnId="{E6DDB5B1-34C7-4CD1-9E51-0AA0C3E985D8}">
      <dgm:prSet/>
      <dgm:spPr/>
      <dgm:t>
        <a:bodyPr/>
        <a:lstStyle/>
        <a:p>
          <a:endParaRPr lang="es-ES"/>
        </a:p>
      </dgm:t>
    </dgm:pt>
    <dgm:pt modelId="{49B65387-0671-4B27-8830-817CB7EBE99B}" type="sibTrans" cxnId="{E6DDB5B1-34C7-4CD1-9E51-0AA0C3E985D8}">
      <dgm:prSet/>
      <dgm:spPr/>
      <dgm:t>
        <a:bodyPr/>
        <a:lstStyle/>
        <a:p>
          <a:endParaRPr lang="es-ES"/>
        </a:p>
      </dgm:t>
    </dgm:pt>
    <dgm:pt modelId="{F40A9190-4952-4297-8C4B-3C1D831A5CF7}">
      <dgm:prSet phldrT="[Texto]" custT="1"/>
      <dgm:spPr/>
      <dgm:t>
        <a:bodyPr/>
        <a:lstStyle/>
        <a:p>
          <a:r>
            <a:rPr lang="es-ES" sz="1200" b="1" dirty="0" smtClean="0"/>
            <a:t>OPORTUNIDADE</a:t>
          </a:r>
          <a:endParaRPr lang="es-ES" sz="1200" b="1" dirty="0"/>
        </a:p>
      </dgm:t>
    </dgm:pt>
    <dgm:pt modelId="{294B5CE2-1B00-4033-A42F-489F40D6655A}" type="parTrans" cxnId="{3B6E3021-375A-4CB7-B1E7-B5BB0CA70A09}">
      <dgm:prSet/>
      <dgm:spPr/>
      <dgm:t>
        <a:bodyPr/>
        <a:lstStyle/>
        <a:p>
          <a:endParaRPr lang="es-ES"/>
        </a:p>
      </dgm:t>
    </dgm:pt>
    <dgm:pt modelId="{14C6D59A-8EF4-4B9C-8E44-D25E67E0011D}" type="sibTrans" cxnId="{3B6E3021-375A-4CB7-B1E7-B5BB0CA70A09}">
      <dgm:prSet/>
      <dgm:spPr/>
      <dgm:t>
        <a:bodyPr/>
        <a:lstStyle/>
        <a:p>
          <a:endParaRPr lang="es-ES"/>
        </a:p>
      </dgm:t>
    </dgm:pt>
    <dgm:pt modelId="{12AD5078-43A8-4034-AD00-2050C0F10A81}">
      <dgm:prSet phldrT="[Texto]" custT="1"/>
      <dgm:spPr/>
      <dgm:t>
        <a:bodyPr/>
        <a:lstStyle/>
        <a:p>
          <a:r>
            <a:rPr lang="es-EC" sz="1200" dirty="0" smtClean="0"/>
            <a:t>Las FF. AA cuentan con las Direcciones de Cooperación internacional en cada una de sus Fuerzas.</a:t>
          </a:r>
          <a:endParaRPr lang="es-ES" sz="1200" dirty="0"/>
        </a:p>
      </dgm:t>
    </dgm:pt>
    <dgm:pt modelId="{570E6618-3B79-44E0-9024-60B1E78D041C}" type="parTrans" cxnId="{442E6979-B220-49FD-95A2-CB2756ED6A03}">
      <dgm:prSet/>
      <dgm:spPr/>
      <dgm:t>
        <a:bodyPr/>
        <a:lstStyle/>
        <a:p>
          <a:endParaRPr lang="es-ES"/>
        </a:p>
      </dgm:t>
    </dgm:pt>
    <dgm:pt modelId="{87D9175F-CD89-4586-BA11-668D83F8FE8C}" type="sibTrans" cxnId="{442E6979-B220-49FD-95A2-CB2756ED6A03}">
      <dgm:prSet/>
      <dgm:spPr/>
      <dgm:t>
        <a:bodyPr/>
        <a:lstStyle/>
        <a:p>
          <a:endParaRPr lang="es-ES"/>
        </a:p>
      </dgm:t>
    </dgm:pt>
    <dgm:pt modelId="{6DF7D5AA-CD09-4C9B-B0CF-3734CEB61AE1}">
      <dgm:prSet phldrT="[Texto]" custT="1"/>
      <dgm:spPr/>
      <dgm:t>
        <a:bodyPr/>
        <a:lstStyle/>
        <a:p>
          <a:r>
            <a:rPr lang="es-EC" sz="1200" dirty="0" smtClean="0"/>
            <a:t>MREMH, promulgan los requerimientos y necesidades de política exterior en varios campos, y es el MIDENA, quien articula sus necesidades.</a:t>
          </a:r>
          <a:endParaRPr lang="es-ES" sz="1200" dirty="0"/>
        </a:p>
      </dgm:t>
    </dgm:pt>
    <dgm:pt modelId="{F2B46388-A3DD-483C-9584-FA0C65A80039}" type="parTrans" cxnId="{CD023715-8794-4C91-BBA9-F16E8D79A9FB}">
      <dgm:prSet/>
      <dgm:spPr/>
      <dgm:t>
        <a:bodyPr/>
        <a:lstStyle/>
        <a:p>
          <a:endParaRPr lang="es-ES"/>
        </a:p>
      </dgm:t>
    </dgm:pt>
    <dgm:pt modelId="{EE390A0D-9B9D-4732-8466-3FE3AEC2AFE3}" type="sibTrans" cxnId="{CD023715-8794-4C91-BBA9-F16E8D79A9FB}">
      <dgm:prSet/>
      <dgm:spPr/>
      <dgm:t>
        <a:bodyPr/>
        <a:lstStyle/>
        <a:p>
          <a:endParaRPr lang="es-ES"/>
        </a:p>
      </dgm:t>
    </dgm:pt>
    <dgm:pt modelId="{8BA60D0E-A332-4F6B-AAAC-EF4FD67CDA02}">
      <dgm:prSet phldrT="[Texto]" custT="1"/>
      <dgm:spPr/>
      <dgm:t>
        <a:bodyPr/>
        <a:lstStyle/>
        <a:p>
          <a:r>
            <a:rPr lang="es-EC" sz="1200" dirty="0" smtClean="0"/>
            <a:t>Se articulan las necesidades entre el MIDENA y la I. D.</a:t>
          </a:r>
          <a:endParaRPr lang="es-ES" sz="1200" dirty="0"/>
        </a:p>
      </dgm:t>
    </dgm:pt>
    <dgm:pt modelId="{A8670ED7-BCA4-497C-AE6A-CF4419107E98}" type="parTrans" cxnId="{AFB1F51D-3EB9-452F-BC70-30473759D4A5}">
      <dgm:prSet/>
      <dgm:spPr/>
      <dgm:t>
        <a:bodyPr/>
        <a:lstStyle/>
        <a:p>
          <a:endParaRPr lang="es-ES"/>
        </a:p>
      </dgm:t>
    </dgm:pt>
    <dgm:pt modelId="{CC95B08C-0342-424B-B08C-34444F787D0A}" type="sibTrans" cxnId="{AFB1F51D-3EB9-452F-BC70-30473759D4A5}">
      <dgm:prSet/>
      <dgm:spPr/>
      <dgm:t>
        <a:bodyPr/>
        <a:lstStyle/>
        <a:p>
          <a:endParaRPr lang="es-ES"/>
        </a:p>
      </dgm:t>
    </dgm:pt>
    <dgm:pt modelId="{55D31545-B1E4-4A14-B144-C0DA3387A412}">
      <dgm:prSet phldrT="[Texto]" custT="1"/>
      <dgm:spPr/>
      <dgm:t>
        <a:bodyPr/>
        <a:lstStyle/>
        <a:p>
          <a:r>
            <a:rPr lang="es-EC" sz="1200" dirty="0" smtClean="0"/>
            <a:t>Disponibilidad de Subsecretaría de Apoyo al desarrollo, que articula desde la  D. I. D. los planes, programas y proyectos en beneficio institucional.</a:t>
          </a:r>
          <a:endParaRPr lang="es-ES" sz="1200" dirty="0"/>
        </a:p>
      </dgm:t>
    </dgm:pt>
    <dgm:pt modelId="{2FDA94B6-1F3E-4F7E-959F-5C60DBC32EE2}" type="parTrans" cxnId="{1CEDD7C6-06DE-4D82-9E88-41896625901A}">
      <dgm:prSet/>
      <dgm:spPr/>
      <dgm:t>
        <a:bodyPr/>
        <a:lstStyle/>
        <a:p>
          <a:endParaRPr lang="es-ES"/>
        </a:p>
      </dgm:t>
    </dgm:pt>
    <dgm:pt modelId="{E9B970CF-DAC8-476D-8204-52ED4F9D30EE}" type="sibTrans" cxnId="{1CEDD7C6-06DE-4D82-9E88-41896625901A}">
      <dgm:prSet/>
      <dgm:spPr/>
      <dgm:t>
        <a:bodyPr/>
        <a:lstStyle/>
        <a:p>
          <a:endParaRPr lang="es-ES"/>
        </a:p>
      </dgm:t>
    </dgm:pt>
    <dgm:pt modelId="{BEAC25B0-C4CB-48C8-A235-2A00ED501E31}">
      <dgm:prSet phldrT="[Texto]" custT="1"/>
      <dgm:spPr/>
      <dgm:t>
        <a:bodyPr/>
        <a:lstStyle/>
        <a:p>
          <a:r>
            <a:rPr lang="es-EC" sz="1200" dirty="0" smtClean="0"/>
            <a:t>Limitada gestión integral, por varios factores como: liderazgo empresarial, cooperación y presupuesto.</a:t>
          </a:r>
          <a:endParaRPr lang="es-ES" sz="1200" dirty="0"/>
        </a:p>
      </dgm:t>
    </dgm:pt>
    <dgm:pt modelId="{8C417179-CC71-4D0B-BB8A-3B129A528E62}" type="parTrans" cxnId="{43300AC6-1A7C-4CEA-B82A-18A8A1F4FC67}">
      <dgm:prSet/>
      <dgm:spPr/>
      <dgm:t>
        <a:bodyPr/>
        <a:lstStyle/>
        <a:p>
          <a:endParaRPr lang="es-ES"/>
        </a:p>
      </dgm:t>
    </dgm:pt>
    <dgm:pt modelId="{4BDE68FD-FEB0-4F5A-B6E6-4C31C54D02D2}" type="sibTrans" cxnId="{43300AC6-1A7C-4CEA-B82A-18A8A1F4FC67}">
      <dgm:prSet/>
      <dgm:spPr/>
      <dgm:t>
        <a:bodyPr/>
        <a:lstStyle/>
        <a:p>
          <a:endParaRPr lang="es-ES"/>
        </a:p>
      </dgm:t>
    </dgm:pt>
    <dgm:pt modelId="{C56DB9CB-0D63-4E0C-A551-3F9D15DCFF4F}">
      <dgm:prSet phldrT="[Texto]" custT="1"/>
      <dgm:spPr/>
      <dgm:t>
        <a:bodyPr/>
        <a:lstStyle/>
        <a:p>
          <a:r>
            <a:rPr lang="es-EC" sz="1200" dirty="0" smtClean="0"/>
            <a:t>Falta de gestión estratégica, especialmente en la diversificación de oportunidades y segmentación del mercado.</a:t>
          </a:r>
          <a:endParaRPr lang="es-ES" sz="1200" dirty="0"/>
        </a:p>
      </dgm:t>
    </dgm:pt>
    <dgm:pt modelId="{3E37B299-B140-47B3-AC91-71A59AFA25AE}" type="parTrans" cxnId="{A90A7001-F961-4872-9DC2-28DFB0FE7355}">
      <dgm:prSet/>
      <dgm:spPr/>
      <dgm:t>
        <a:bodyPr/>
        <a:lstStyle/>
        <a:p>
          <a:endParaRPr lang="es-ES"/>
        </a:p>
      </dgm:t>
    </dgm:pt>
    <dgm:pt modelId="{FFA6B7EF-7926-448B-A321-C4D3FB871A0F}" type="sibTrans" cxnId="{A90A7001-F961-4872-9DC2-28DFB0FE7355}">
      <dgm:prSet/>
      <dgm:spPr/>
      <dgm:t>
        <a:bodyPr/>
        <a:lstStyle/>
        <a:p>
          <a:endParaRPr lang="es-ES"/>
        </a:p>
      </dgm:t>
    </dgm:pt>
    <dgm:pt modelId="{C89FE0E1-8CC4-4A34-8509-93327A419AA2}">
      <dgm:prSet phldrT="[Texto]" custT="1"/>
      <dgm:spPr/>
      <dgm:t>
        <a:bodyPr/>
        <a:lstStyle/>
        <a:p>
          <a:r>
            <a:rPr lang="es-EC" sz="1200" dirty="0" smtClean="0"/>
            <a:t>Acceso a la información privilegiada en el contexto internacional.</a:t>
          </a:r>
          <a:endParaRPr lang="es-ES" sz="1200" dirty="0"/>
        </a:p>
      </dgm:t>
    </dgm:pt>
    <dgm:pt modelId="{3EE611F0-AC8E-44C1-8945-5DD4D864B0DF}" type="parTrans" cxnId="{439BFF6F-F956-4240-8207-242864E3D746}">
      <dgm:prSet/>
      <dgm:spPr/>
      <dgm:t>
        <a:bodyPr/>
        <a:lstStyle/>
        <a:p>
          <a:endParaRPr lang="es-ES"/>
        </a:p>
      </dgm:t>
    </dgm:pt>
    <dgm:pt modelId="{1D303708-3AC5-4267-AD24-593ABA014351}" type="sibTrans" cxnId="{439BFF6F-F956-4240-8207-242864E3D746}">
      <dgm:prSet/>
      <dgm:spPr/>
      <dgm:t>
        <a:bodyPr/>
        <a:lstStyle/>
        <a:p>
          <a:endParaRPr lang="es-ES"/>
        </a:p>
      </dgm:t>
    </dgm:pt>
    <dgm:pt modelId="{87E3FD52-B296-468F-AE8B-C1B18F504938}">
      <dgm:prSet phldrT="[Texto]" custT="1"/>
      <dgm:spPr/>
      <dgm:t>
        <a:bodyPr/>
        <a:lstStyle/>
        <a:p>
          <a:r>
            <a:rPr lang="es-EC" sz="1200" dirty="0" smtClean="0"/>
            <a:t>Estrecha colaboración de entidades públicas dentro del Consejo Sectorial de Seguridad</a:t>
          </a:r>
          <a:endParaRPr lang="es-ES" sz="1200" dirty="0"/>
        </a:p>
      </dgm:t>
    </dgm:pt>
    <dgm:pt modelId="{37AA4873-1830-4BDF-873D-2C58530475A5}" type="parTrans" cxnId="{C93DF06C-6F4B-4D9B-A521-ED5700CDA0AB}">
      <dgm:prSet/>
      <dgm:spPr/>
      <dgm:t>
        <a:bodyPr/>
        <a:lstStyle/>
        <a:p>
          <a:endParaRPr lang="es-ES"/>
        </a:p>
      </dgm:t>
    </dgm:pt>
    <dgm:pt modelId="{56CCFA99-9BC3-4C01-B491-D128FE3FB4D0}" type="sibTrans" cxnId="{C93DF06C-6F4B-4D9B-A521-ED5700CDA0AB}">
      <dgm:prSet/>
      <dgm:spPr/>
      <dgm:t>
        <a:bodyPr/>
        <a:lstStyle/>
        <a:p>
          <a:endParaRPr lang="es-ES"/>
        </a:p>
      </dgm:t>
    </dgm:pt>
    <dgm:pt modelId="{F2A1D029-80A6-46B3-9EE8-BA42592D31F4}">
      <dgm:prSet phldrT="[Texto]" custT="1"/>
      <dgm:spPr/>
      <dgm:t>
        <a:bodyPr/>
        <a:lstStyle/>
        <a:p>
          <a:r>
            <a:rPr lang="es-ES" sz="1200" b="1" dirty="0" smtClean="0"/>
            <a:t>AMENAZAS</a:t>
          </a:r>
          <a:endParaRPr lang="es-ES" sz="1200" b="1" dirty="0"/>
        </a:p>
      </dgm:t>
    </dgm:pt>
    <dgm:pt modelId="{728C0810-2F17-4C21-9176-D2B5BA75105E}" type="parTrans" cxnId="{EA4F916C-C982-4A3D-83BD-EF2126254350}">
      <dgm:prSet/>
      <dgm:spPr/>
      <dgm:t>
        <a:bodyPr/>
        <a:lstStyle/>
        <a:p>
          <a:endParaRPr lang="es-ES"/>
        </a:p>
      </dgm:t>
    </dgm:pt>
    <dgm:pt modelId="{D3BC158F-0D4D-4FC6-AFAD-DD9F2338E4A5}" type="sibTrans" cxnId="{EA4F916C-C982-4A3D-83BD-EF2126254350}">
      <dgm:prSet/>
      <dgm:spPr/>
      <dgm:t>
        <a:bodyPr/>
        <a:lstStyle/>
        <a:p>
          <a:endParaRPr lang="es-ES"/>
        </a:p>
      </dgm:t>
    </dgm:pt>
    <dgm:pt modelId="{1E337015-0048-4652-A11C-BADCC3CA68E0}">
      <dgm:prSet custT="1"/>
      <dgm:spPr/>
      <dgm:t>
        <a:bodyPr/>
        <a:lstStyle/>
        <a:p>
          <a:r>
            <a:rPr lang="es-EC" sz="1200" dirty="0" smtClean="0"/>
            <a:t>la Asamblea Nacional no de paso a la firma de los nuevos acuerdos y convenios de cooperación internacional.</a:t>
          </a:r>
          <a:endParaRPr lang="es-ES" sz="1200" dirty="0"/>
        </a:p>
      </dgm:t>
    </dgm:pt>
    <dgm:pt modelId="{C17D37B7-A33C-4F92-92BF-8D8DA41EBEEC}" type="parTrans" cxnId="{AD4F826D-0588-430B-8A17-1ED341CED8A0}">
      <dgm:prSet/>
      <dgm:spPr/>
      <dgm:t>
        <a:bodyPr/>
        <a:lstStyle/>
        <a:p>
          <a:endParaRPr lang="es-ES"/>
        </a:p>
      </dgm:t>
    </dgm:pt>
    <dgm:pt modelId="{DBDB0180-41C6-4BD6-A2AA-596A082A4BC9}" type="sibTrans" cxnId="{AD4F826D-0588-430B-8A17-1ED341CED8A0}">
      <dgm:prSet/>
      <dgm:spPr/>
      <dgm:t>
        <a:bodyPr/>
        <a:lstStyle/>
        <a:p>
          <a:endParaRPr lang="es-ES"/>
        </a:p>
      </dgm:t>
    </dgm:pt>
    <dgm:pt modelId="{F312820A-F98A-425F-8B28-541026149FBC}">
      <dgm:prSet custT="1"/>
      <dgm:spPr/>
      <dgm:t>
        <a:bodyPr/>
        <a:lstStyle/>
        <a:p>
          <a:r>
            <a:rPr lang="es-EC" sz="1200" dirty="0" smtClean="0"/>
            <a:t>Que otras instituciones del Estado no permitan la aplicación por pugna de poder y de intereses.</a:t>
          </a:r>
          <a:endParaRPr lang="es-ES" sz="1200" dirty="0"/>
        </a:p>
      </dgm:t>
    </dgm:pt>
    <dgm:pt modelId="{2A992527-0609-40FB-90FD-6CDF1CBA192C}" type="parTrans" cxnId="{43D4D8B1-DEB5-467F-9E07-25E4AA9894A4}">
      <dgm:prSet/>
      <dgm:spPr/>
      <dgm:t>
        <a:bodyPr/>
        <a:lstStyle/>
        <a:p>
          <a:endParaRPr lang="es-ES"/>
        </a:p>
      </dgm:t>
    </dgm:pt>
    <dgm:pt modelId="{A733566D-06F7-4A80-B2AD-FE9613C34E08}" type="sibTrans" cxnId="{43D4D8B1-DEB5-467F-9E07-25E4AA9894A4}">
      <dgm:prSet/>
      <dgm:spPr/>
      <dgm:t>
        <a:bodyPr/>
        <a:lstStyle/>
        <a:p>
          <a:endParaRPr lang="es-ES"/>
        </a:p>
      </dgm:t>
    </dgm:pt>
    <dgm:pt modelId="{46B2685C-8BFB-46C2-94E8-97C84F27E3B4}">
      <dgm:prSet custT="1"/>
      <dgm:spPr/>
      <dgm:t>
        <a:bodyPr/>
        <a:lstStyle/>
        <a:p>
          <a:r>
            <a:rPr lang="es-EC" sz="1200" dirty="0" smtClean="0"/>
            <a:t>Que la parte política disminuya la presencia de FFAA en el contexto internacional.</a:t>
          </a:r>
          <a:endParaRPr lang="es-ES" sz="1200" dirty="0"/>
        </a:p>
      </dgm:t>
    </dgm:pt>
    <dgm:pt modelId="{2C882D66-9A5E-4684-ABAF-9DBAC18D2F43}" type="parTrans" cxnId="{FBC3F46B-F1E1-4BF7-9843-B9EF5C96D7CF}">
      <dgm:prSet/>
      <dgm:spPr/>
      <dgm:t>
        <a:bodyPr/>
        <a:lstStyle/>
        <a:p>
          <a:endParaRPr lang="es-ES"/>
        </a:p>
      </dgm:t>
    </dgm:pt>
    <dgm:pt modelId="{4CF8991C-F80B-4BAB-AE01-CBC7303C99EB}" type="sibTrans" cxnId="{FBC3F46B-F1E1-4BF7-9843-B9EF5C96D7CF}">
      <dgm:prSet/>
      <dgm:spPr/>
      <dgm:t>
        <a:bodyPr/>
        <a:lstStyle/>
        <a:p>
          <a:endParaRPr lang="es-ES"/>
        </a:p>
      </dgm:t>
    </dgm:pt>
    <dgm:pt modelId="{DE5BF282-160C-41C5-8080-54C6C13458DA}">
      <dgm:prSet custT="1"/>
      <dgm:spPr/>
      <dgm:t>
        <a:bodyPr/>
        <a:lstStyle/>
        <a:p>
          <a:r>
            <a:rPr lang="es-EC" sz="1200" dirty="0" smtClean="0"/>
            <a:t>Resistencia al cambio por parte de las entidades públicas.</a:t>
          </a:r>
          <a:endParaRPr lang="es-ES" sz="1200" dirty="0"/>
        </a:p>
      </dgm:t>
    </dgm:pt>
    <dgm:pt modelId="{63C4CD47-49CD-409B-A980-5FDC455936A8}" type="parTrans" cxnId="{F3B99830-C0A4-421B-AB47-D9B460A57AB8}">
      <dgm:prSet/>
      <dgm:spPr/>
      <dgm:t>
        <a:bodyPr/>
        <a:lstStyle/>
        <a:p>
          <a:endParaRPr lang="es-ES"/>
        </a:p>
      </dgm:t>
    </dgm:pt>
    <dgm:pt modelId="{4E6CF98C-E51C-438D-A429-F55C7B3C9C9A}" type="sibTrans" cxnId="{F3B99830-C0A4-421B-AB47-D9B460A57AB8}">
      <dgm:prSet/>
      <dgm:spPr/>
      <dgm:t>
        <a:bodyPr/>
        <a:lstStyle/>
        <a:p>
          <a:endParaRPr lang="es-ES"/>
        </a:p>
      </dgm:t>
    </dgm:pt>
    <dgm:pt modelId="{1392C763-5A0C-4373-8710-B1332A1DC4D8}" type="pres">
      <dgm:prSet presAssocID="{B7C72FE3-0CE9-424B-B225-9AD5C81D26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F8526E75-047B-4F0B-A59A-7900CAC74F9D}" type="pres">
      <dgm:prSet presAssocID="{84E4BEC6-AB48-4795-9B85-C5A459D036F7}" presName="composite" presStyleCnt="0"/>
      <dgm:spPr/>
    </dgm:pt>
    <dgm:pt modelId="{5A018452-C4CA-486D-B5E1-F7597E6E64FB}" type="pres">
      <dgm:prSet presAssocID="{84E4BEC6-AB48-4795-9B85-C5A459D036F7}" presName="parentText" presStyleLbl="alignNode1" presStyleIdx="0" presStyleCnt="4" custScaleX="122990" custLinFactNeighborY="561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357EEC6C-6B05-4BF9-B390-2CB5C1D7A3B9}" type="pres">
      <dgm:prSet presAssocID="{84E4BEC6-AB48-4795-9B85-C5A459D036F7}" presName="descendantText" presStyleLbl="alignAcc1" presStyleIdx="0" presStyleCnt="4" custScaleX="97928" custScaleY="133575" custLinFactNeighborX="141" custLinFactNeighborY="282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C1D827-E32B-4ACF-9C67-80B9D92FB20B}" type="pres">
      <dgm:prSet presAssocID="{E2563B18-88AB-432E-BD2D-04FB7FA59316}" presName="sp" presStyleCnt="0"/>
      <dgm:spPr/>
    </dgm:pt>
    <dgm:pt modelId="{8C6F74CD-D583-49E2-A939-AE1B2E86353B}" type="pres">
      <dgm:prSet presAssocID="{53E9746F-E402-47F2-B3A5-AC75D4F47C9A}" presName="composite" presStyleCnt="0"/>
      <dgm:spPr/>
    </dgm:pt>
    <dgm:pt modelId="{09339D99-CD39-4C47-B78D-03FBED439838}" type="pres">
      <dgm:prSet presAssocID="{53E9746F-E402-47F2-B3A5-AC75D4F47C9A}" presName="parentText" presStyleLbl="alignNode1" presStyleIdx="1" presStyleCnt="4" custScaleX="120368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C7AAE42A-6A90-46AF-BDBF-D4B2D3F805A2}" type="pres">
      <dgm:prSet presAssocID="{53E9746F-E402-47F2-B3A5-AC75D4F47C9A}" presName="descendantText" presStyleLbl="alignAcc1" presStyleIdx="1" presStyleCnt="4" custScaleX="98107" custScaleY="139441" custLinFactNeighborX="13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B2AF6A-4F78-43E5-9FBC-D00C06570682}" type="pres">
      <dgm:prSet presAssocID="{C24E4A83-E7F9-41AF-A5FA-9D3AEC02B2A7}" presName="sp" presStyleCnt="0"/>
      <dgm:spPr/>
    </dgm:pt>
    <dgm:pt modelId="{9CCAC4E9-6FE5-4BB8-8775-A9831295097B}" type="pres">
      <dgm:prSet presAssocID="{F40A9190-4952-4297-8C4B-3C1D831A5CF7}" presName="composite" presStyleCnt="0"/>
      <dgm:spPr/>
    </dgm:pt>
    <dgm:pt modelId="{254E6F52-7125-478D-9272-92B63922D6FF}" type="pres">
      <dgm:prSet presAssocID="{F40A9190-4952-4297-8C4B-3C1D831A5CF7}" presName="parentText" presStyleLbl="alignNode1" presStyleIdx="2" presStyleCnt="4" custScaleX="12271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B05979-BF4A-450C-B769-4D746133D47C}" type="pres">
      <dgm:prSet presAssocID="{F40A9190-4952-4297-8C4B-3C1D831A5CF7}" presName="descendantText" presStyleLbl="alignAcc1" presStyleIdx="2" presStyleCnt="4" custScaleX="98156" custScaleY="139441" custLinFactNeighborX="69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A04728-7A6C-497C-959D-A9DB22E41F53}" type="pres">
      <dgm:prSet presAssocID="{14C6D59A-8EF4-4B9C-8E44-D25E67E0011D}" presName="sp" presStyleCnt="0"/>
      <dgm:spPr/>
    </dgm:pt>
    <dgm:pt modelId="{4D3092F0-DC8A-4A02-B1C1-F765226774D3}" type="pres">
      <dgm:prSet presAssocID="{F2A1D029-80A6-46B3-9EE8-BA42592D31F4}" presName="composite" presStyleCnt="0"/>
      <dgm:spPr/>
    </dgm:pt>
    <dgm:pt modelId="{45677826-7B24-4940-8A70-FD5EC8B9CCF9}" type="pres">
      <dgm:prSet presAssocID="{F2A1D029-80A6-46B3-9EE8-BA42592D31F4}" presName="parentText" presStyleLbl="alignNode1" presStyleIdx="3" presStyleCnt="4" custScaleX="123936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5883C689-1EB4-4937-AEE4-743E0BDEB466}" type="pres">
      <dgm:prSet presAssocID="{F2A1D029-80A6-46B3-9EE8-BA42592D31F4}" presName="descendantText" presStyleLbl="alignAcc1" presStyleIdx="3" presStyleCnt="4" custScaleX="97808" custScaleY="139441" custLinFactNeighborX="1107" custLinFactNeighborY="-141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35C2895-3CDA-452B-A357-EDEB73B1701B}" type="presOf" srcId="{6DF7D5AA-CD09-4C9B-B0CF-3734CEB61AE1}" destId="{62B05979-BF4A-450C-B769-4D746133D47C}" srcOrd="0" destOrd="1" presId="urn:microsoft.com/office/officeart/2005/8/layout/chevron2"/>
    <dgm:cxn modelId="{1CCF98C8-90C5-4391-8C4F-783F4B115852}" type="presOf" srcId="{12AD5078-43A8-4034-AD00-2050C0F10A81}" destId="{62B05979-BF4A-450C-B769-4D746133D47C}" srcOrd="0" destOrd="0" presId="urn:microsoft.com/office/officeart/2005/8/layout/chevron2"/>
    <dgm:cxn modelId="{43D4D8B1-DEB5-467F-9E07-25E4AA9894A4}" srcId="{F2A1D029-80A6-46B3-9EE8-BA42592D31F4}" destId="{F312820A-F98A-425F-8B28-541026149FBC}" srcOrd="1" destOrd="0" parTransId="{2A992527-0609-40FB-90FD-6CDF1CBA192C}" sibTransId="{A733566D-06F7-4A80-B2AD-FE9613C34E08}"/>
    <dgm:cxn modelId="{66B817DF-E988-453A-92E0-D8F19FB0109A}" type="presOf" srcId="{46B2685C-8BFB-46C2-94E8-97C84F27E3B4}" destId="{5883C689-1EB4-4937-AEE4-743E0BDEB466}" srcOrd="0" destOrd="2" presId="urn:microsoft.com/office/officeart/2005/8/layout/chevron2"/>
    <dgm:cxn modelId="{5CCE4661-5E65-4B48-AA8B-2052FE5B1CD6}" type="presOf" srcId="{C89FE0E1-8CC4-4A34-8509-93327A419AA2}" destId="{62B05979-BF4A-450C-B769-4D746133D47C}" srcOrd="0" destOrd="2" presId="urn:microsoft.com/office/officeart/2005/8/layout/chevron2"/>
    <dgm:cxn modelId="{AFB1F51D-3EB9-452F-BC70-30473759D4A5}" srcId="{84E4BEC6-AB48-4795-9B85-C5A459D036F7}" destId="{8BA60D0E-A332-4F6B-AAAC-EF4FD67CDA02}" srcOrd="2" destOrd="0" parTransId="{A8670ED7-BCA4-497C-AE6A-CF4419107E98}" sibTransId="{CC95B08C-0342-424B-B08C-34444F787D0A}"/>
    <dgm:cxn modelId="{439BFF6F-F956-4240-8207-242864E3D746}" srcId="{F40A9190-4952-4297-8C4B-3C1D831A5CF7}" destId="{C89FE0E1-8CC4-4A34-8509-93327A419AA2}" srcOrd="2" destOrd="0" parTransId="{3EE611F0-AC8E-44C1-8945-5DD4D864B0DF}" sibTransId="{1D303708-3AC5-4267-AD24-593ABA014351}"/>
    <dgm:cxn modelId="{6213E444-D085-4A74-8EC2-5C27F0A39C5C}" srcId="{84E4BEC6-AB48-4795-9B85-C5A459D036F7}" destId="{1A09E0E3-F33C-454A-9AD0-EAD0E48AA7FB}" srcOrd="1" destOrd="0" parTransId="{2D59272A-D7FB-44CD-8212-3EAFAA279F5A}" sibTransId="{D33E5278-C867-4138-9357-EA198C89B3C8}"/>
    <dgm:cxn modelId="{3B6E3021-375A-4CB7-B1E7-B5BB0CA70A09}" srcId="{B7C72FE3-0CE9-424B-B225-9AD5C81D26FE}" destId="{F40A9190-4952-4297-8C4B-3C1D831A5CF7}" srcOrd="2" destOrd="0" parTransId="{294B5CE2-1B00-4033-A42F-489F40D6655A}" sibTransId="{14C6D59A-8EF4-4B9C-8E44-D25E67E0011D}"/>
    <dgm:cxn modelId="{BF108DA1-3B07-4B34-9197-4202D15D84F9}" type="presOf" srcId="{96B1DF3F-3C3C-40A2-B614-A9C3D0EA485D}" destId="{C7AAE42A-6A90-46AF-BDBF-D4B2D3F805A2}" srcOrd="0" destOrd="1" presId="urn:microsoft.com/office/officeart/2005/8/layout/chevron2"/>
    <dgm:cxn modelId="{C93DF06C-6F4B-4D9B-A521-ED5700CDA0AB}" srcId="{F40A9190-4952-4297-8C4B-3C1D831A5CF7}" destId="{87E3FD52-B296-468F-AE8B-C1B18F504938}" srcOrd="3" destOrd="0" parTransId="{37AA4873-1830-4BDF-873D-2C58530475A5}" sibTransId="{56CCFA99-9BC3-4C01-B491-D128FE3FB4D0}"/>
    <dgm:cxn modelId="{1CEDD7C6-06DE-4D82-9E88-41896625901A}" srcId="{84E4BEC6-AB48-4795-9B85-C5A459D036F7}" destId="{55D31545-B1E4-4A14-B144-C0DA3387A412}" srcOrd="3" destOrd="0" parTransId="{2FDA94B6-1F3E-4F7E-959F-5C60DBC32EE2}" sibTransId="{E9B970CF-DAC8-476D-8204-52ED4F9D30EE}"/>
    <dgm:cxn modelId="{9A3389CB-638C-4E7B-9BAD-FC9471F7AE1C}" srcId="{B7C72FE3-0CE9-424B-B225-9AD5C81D26FE}" destId="{53E9746F-E402-47F2-B3A5-AC75D4F47C9A}" srcOrd="1" destOrd="0" parTransId="{F20FED62-349D-478B-AEAB-1CDF48A59E96}" sibTransId="{C24E4A83-E7F9-41AF-A5FA-9D3AEC02B2A7}"/>
    <dgm:cxn modelId="{9C46ADC1-FB6A-4BE2-B84B-46F3C5ACC8DC}" type="presOf" srcId="{1E337015-0048-4652-A11C-BADCC3CA68E0}" destId="{5883C689-1EB4-4937-AEE4-743E0BDEB466}" srcOrd="0" destOrd="0" presId="urn:microsoft.com/office/officeart/2005/8/layout/chevron2"/>
    <dgm:cxn modelId="{CD023715-8794-4C91-BBA9-F16E8D79A9FB}" srcId="{F40A9190-4952-4297-8C4B-3C1D831A5CF7}" destId="{6DF7D5AA-CD09-4C9B-B0CF-3734CEB61AE1}" srcOrd="1" destOrd="0" parTransId="{F2B46388-A3DD-483C-9584-FA0C65A80039}" sibTransId="{EE390A0D-9B9D-4732-8466-3FE3AEC2AFE3}"/>
    <dgm:cxn modelId="{F5BD96ED-F113-472E-A1A7-ECC05B0491FB}" type="presOf" srcId="{C56DB9CB-0D63-4E0C-A551-3F9D15DCFF4F}" destId="{C7AAE42A-6A90-46AF-BDBF-D4B2D3F805A2}" srcOrd="0" destOrd="3" presId="urn:microsoft.com/office/officeart/2005/8/layout/chevron2"/>
    <dgm:cxn modelId="{D4BD0101-63CE-4AEE-86C7-D3B2DF406380}" type="presOf" srcId="{BEAC25B0-C4CB-48C8-A235-2A00ED501E31}" destId="{C7AAE42A-6A90-46AF-BDBF-D4B2D3F805A2}" srcOrd="0" destOrd="2" presId="urn:microsoft.com/office/officeart/2005/8/layout/chevron2"/>
    <dgm:cxn modelId="{DDF15365-0449-4D59-9ABF-AEB1290AAE0D}" type="presOf" srcId="{9E8344EA-80D9-45DC-B7B6-793FA4F2823B}" destId="{C7AAE42A-6A90-46AF-BDBF-D4B2D3F805A2}" srcOrd="0" destOrd="0" presId="urn:microsoft.com/office/officeart/2005/8/layout/chevron2"/>
    <dgm:cxn modelId="{1310C073-8264-452B-9048-FEF843336779}" type="presOf" srcId="{1A09E0E3-F33C-454A-9AD0-EAD0E48AA7FB}" destId="{357EEC6C-6B05-4BF9-B390-2CB5C1D7A3B9}" srcOrd="0" destOrd="1" presId="urn:microsoft.com/office/officeart/2005/8/layout/chevron2"/>
    <dgm:cxn modelId="{43300AC6-1A7C-4CEA-B82A-18A8A1F4FC67}" srcId="{53E9746F-E402-47F2-B3A5-AC75D4F47C9A}" destId="{BEAC25B0-C4CB-48C8-A235-2A00ED501E31}" srcOrd="2" destOrd="0" parTransId="{8C417179-CC71-4D0B-BB8A-3B129A528E62}" sibTransId="{4BDE68FD-FEB0-4F5A-B6E6-4C31C54D02D2}"/>
    <dgm:cxn modelId="{024FDF5A-4C81-44F9-A90F-7AF646906E8C}" type="presOf" srcId="{87E3FD52-B296-468F-AE8B-C1B18F504938}" destId="{62B05979-BF4A-450C-B769-4D746133D47C}" srcOrd="0" destOrd="3" presId="urn:microsoft.com/office/officeart/2005/8/layout/chevron2"/>
    <dgm:cxn modelId="{68646268-EDAA-48C9-8E92-F4DDFD7A4623}" type="presOf" srcId="{84E4BEC6-AB48-4795-9B85-C5A459D036F7}" destId="{5A018452-C4CA-486D-B5E1-F7597E6E64FB}" srcOrd="0" destOrd="0" presId="urn:microsoft.com/office/officeart/2005/8/layout/chevron2"/>
    <dgm:cxn modelId="{D7E743E0-6865-4EED-A4FC-EF27B5EFC253}" srcId="{53E9746F-E402-47F2-B3A5-AC75D4F47C9A}" destId="{9E8344EA-80D9-45DC-B7B6-793FA4F2823B}" srcOrd="0" destOrd="0" parTransId="{253E3E71-1A7F-45C0-8064-14CD925F55C9}" sibTransId="{E97CF09B-251B-472E-8BA1-F224BF4C514C}"/>
    <dgm:cxn modelId="{327B4A24-D942-49CC-A1B8-1CD6844657CF}" type="presOf" srcId="{8BA60D0E-A332-4F6B-AAAC-EF4FD67CDA02}" destId="{357EEC6C-6B05-4BF9-B390-2CB5C1D7A3B9}" srcOrd="0" destOrd="2" presId="urn:microsoft.com/office/officeart/2005/8/layout/chevron2"/>
    <dgm:cxn modelId="{F3B99830-C0A4-421B-AB47-D9B460A57AB8}" srcId="{F2A1D029-80A6-46B3-9EE8-BA42592D31F4}" destId="{DE5BF282-160C-41C5-8080-54C6C13458DA}" srcOrd="3" destOrd="0" parTransId="{63C4CD47-49CD-409B-A980-5FDC455936A8}" sibTransId="{4E6CF98C-E51C-438D-A429-F55C7B3C9C9A}"/>
    <dgm:cxn modelId="{997C4EFD-5291-47CB-8FCE-E72EFA671E72}" type="presOf" srcId="{8BCE1348-2DFF-4BBF-8041-FB2253911EFF}" destId="{357EEC6C-6B05-4BF9-B390-2CB5C1D7A3B9}" srcOrd="0" destOrd="0" presId="urn:microsoft.com/office/officeart/2005/8/layout/chevron2"/>
    <dgm:cxn modelId="{24FE9AFC-179F-4BC6-8CDC-4BE2BC0BDFE9}" type="presOf" srcId="{DE5BF282-160C-41C5-8080-54C6C13458DA}" destId="{5883C689-1EB4-4937-AEE4-743E0BDEB466}" srcOrd="0" destOrd="3" presId="urn:microsoft.com/office/officeart/2005/8/layout/chevron2"/>
    <dgm:cxn modelId="{96ABFCF6-9503-4F11-987A-79FA9C78C3A6}" type="presOf" srcId="{F40A9190-4952-4297-8C4B-3C1D831A5CF7}" destId="{254E6F52-7125-478D-9272-92B63922D6FF}" srcOrd="0" destOrd="0" presId="urn:microsoft.com/office/officeart/2005/8/layout/chevron2"/>
    <dgm:cxn modelId="{FBC3F46B-F1E1-4BF7-9843-B9EF5C96D7CF}" srcId="{F2A1D029-80A6-46B3-9EE8-BA42592D31F4}" destId="{46B2685C-8BFB-46C2-94E8-97C84F27E3B4}" srcOrd="2" destOrd="0" parTransId="{2C882D66-9A5E-4684-ABAF-9DBAC18D2F43}" sibTransId="{4CF8991C-F80B-4BAB-AE01-CBC7303C99EB}"/>
    <dgm:cxn modelId="{A90A7001-F961-4872-9DC2-28DFB0FE7355}" srcId="{53E9746F-E402-47F2-B3A5-AC75D4F47C9A}" destId="{C56DB9CB-0D63-4E0C-A551-3F9D15DCFF4F}" srcOrd="3" destOrd="0" parTransId="{3E37B299-B140-47B3-AC91-71A59AFA25AE}" sibTransId="{FFA6B7EF-7926-448B-A321-C4D3FB871A0F}"/>
    <dgm:cxn modelId="{EA4F916C-C982-4A3D-83BD-EF2126254350}" srcId="{B7C72FE3-0CE9-424B-B225-9AD5C81D26FE}" destId="{F2A1D029-80A6-46B3-9EE8-BA42592D31F4}" srcOrd="3" destOrd="0" parTransId="{728C0810-2F17-4C21-9176-D2B5BA75105E}" sibTransId="{D3BC158F-0D4D-4FC6-AFAD-DD9F2338E4A5}"/>
    <dgm:cxn modelId="{51D7D439-CFBD-4949-AAB8-7358AD108FC4}" srcId="{B7C72FE3-0CE9-424B-B225-9AD5C81D26FE}" destId="{84E4BEC6-AB48-4795-9B85-C5A459D036F7}" srcOrd="0" destOrd="0" parTransId="{BFF805ED-DAF3-46BE-9D7E-9751CE2F5071}" sibTransId="{E2563B18-88AB-432E-BD2D-04FB7FA59316}"/>
    <dgm:cxn modelId="{9813A564-7832-4357-99D5-AB6423C3953F}" type="presOf" srcId="{53E9746F-E402-47F2-B3A5-AC75D4F47C9A}" destId="{09339D99-CD39-4C47-B78D-03FBED439838}" srcOrd="0" destOrd="0" presId="urn:microsoft.com/office/officeart/2005/8/layout/chevron2"/>
    <dgm:cxn modelId="{2ED77971-37B6-45EF-A2EB-CBB4F14E27D5}" type="presOf" srcId="{B7C72FE3-0CE9-424B-B225-9AD5C81D26FE}" destId="{1392C763-5A0C-4373-8710-B1332A1DC4D8}" srcOrd="0" destOrd="0" presId="urn:microsoft.com/office/officeart/2005/8/layout/chevron2"/>
    <dgm:cxn modelId="{64AD5580-46E0-4CAD-980F-E994C8F38C5D}" srcId="{84E4BEC6-AB48-4795-9B85-C5A459D036F7}" destId="{8BCE1348-2DFF-4BBF-8041-FB2253911EFF}" srcOrd="0" destOrd="0" parTransId="{FAA283A0-8577-44FE-8562-364F75A34690}" sibTransId="{47B1DBD8-F729-4F6E-8098-B90EE41BB460}"/>
    <dgm:cxn modelId="{E6DDB5B1-34C7-4CD1-9E51-0AA0C3E985D8}" srcId="{53E9746F-E402-47F2-B3A5-AC75D4F47C9A}" destId="{96B1DF3F-3C3C-40A2-B614-A9C3D0EA485D}" srcOrd="1" destOrd="0" parTransId="{C3B92DCF-AE0A-41F0-8E65-D99A8D3E54A0}" sibTransId="{49B65387-0671-4B27-8830-817CB7EBE99B}"/>
    <dgm:cxn modelId="{AD3A46D6-3B82-4704-A68A-1CA2A36289BC}" type="presOf" srcId="{F312820A-F98A-425F-8B28-541026149FBC}" destId="{5883C689-1EB4-4937-AEE4-743E0BDEB466}" srcOrd="0" destOrd="1" presId="urn:microsoft.com/office/officeart/2005/8/layout/chevron2"/>
    <dgm:cxn modelId="{442E6979-B220-49FD-95A2-CB2756ED6A03}" srcId="{F40A9190-4952-4297-8C4B-3C1D831A5CF7}" destId="{12AD5078-43A8-4034-AD00-2050C0F10A81}" srcOrd="0" destOrd="0" parTransId="{570E6618-3B79-44E0-9024-60B1E78D041C}" sibTransId="{87D9175F-CD89-4586-BA11-668D83F8FE8C}"/>
    <dgm:cxn modelId="{336B06CE-4ABB-433E-8F87-1B94788A88D0}" type="presOf" srcId="{F2A1D029-80A6-46B3-9EE8-BA42592D31F4}" destId="{45677826-7B24-4940-8A70-FD5EC8B9CCF9}" srcOrd="0" destOrd="0" presId="urn:microsoft.com/office/officeart/2005/8/layout/chevron2"/>
    <dgm:cxn modelId="{AD4F826D-0588-430B-8A17-1ED341CED8A0}" srcId="{F2A1D029-80A6-46B3-9EE8-BA42592D31F4}" destId="{1E337015-0048-4652-A11C-BADCC3CA68E0}" srcOrd="0" destOrd="0" parTransId="{C17D37B7-A33C-4F92-92BF-8D8DA41EBEEC}" sibTransId="{DBDB0180-41C6-4BD6-A2AA-596A082A4BC9}"/>
    <dgm:cxn modelId="{A85D7C4C-2D19-4674-9BF7-BA0841CE2C52}" type="presOf" srcId="{55D31545-B1E4-4A14-B144-C0DA3387A412}" destId="{357EEC6C-6B05-4BF9-B390-2CB5C1D7A3B9}" srcOrd="0" destOrd="3" presId="urn:microsoft.com/office/officeart/2005/8/layout/chevron2"/>
    <dgm:cxn modelId="{97112857-26ED-4193-80C1-7D520BBA21D8}" type="presParOf" srcId="{1392C763-5A0C-4373-8710-B1332A1DC4D8}" destId="{F8526E75-047B-4F0B-A59A-7900CAC74F9D}" srcOrd="0" destOrd="0" presId="urn:microsoft.com/office/officeart/2005/8/layout/chevron2"/>
    <dgm:cxn modelId="{D991901D-D6B6-46F5-A8DA-ECD5E72CBF21}" type="presParOf" srcId="{F8526E75-047B-4F0B-A59A-7900CAC74F9D}" destId="{5A018452-C4CA-486D-B5E1-F7597E6E64FB}" srcOrd="0" destOrd="0" presId="urn:microsoft.com/office/officeart/2005/8/layout/chevron2"/>
    <dgm:cxn modelId="{AF8D6A43-86DA-4AA1-B12F-90C4DAFBA761}" type="presParOf" srcId="{F8526E75-047B-4F0B-A59A-7900CAC74F9D}" destId="{357EEC6C-6B05-4BF9-B390-2CB5C1D7A3B9}" srcOrd="1" destOrd="0" presId="urn:microsoft.com/office/officeart/2005/8/layout/chevron2"/>
    <dgm:cxn modelId="{984A9F38-E747-441D-B0FC-CB4B8CE629DC}" type="presParOf" srcId="{1392C763-5A0C-4373-8710-B1332A1DC4D8}" destId="{C5C1D827-E32B-4ACF-9C67-80B9D92FB20B}" srcOrd="1" destOrd="0" presId="urn:microsoft.com/office/officeart/2005/8/layout/chevron2"/>
    <dgm:cxn modelId="{C657A06B-D79F-4288-8C8D-9C86C3BA178A}" type="presParOf" srcId="{1392C763-5A0C-4373-8710-B1332A1DC4D8}" destId="{8C6F74CD-D583-49E2-A939-AE1B2E86353B}" srcOrd="2" destOrd="0" presId="urn:microsoft.com/office/officeart/2005/8/layout/chevron2"/>
    <dgm:cxn modelId="{80F7D047-E3A7-4172-87B6-D241BF56E81A}" type="presParOf" srcId="{8C6F74CD-D583-49E2-A939-AE1B2E86353B}" destId="{09339D99-CD39-4C47-B78D-03FBED439838}" srcOrd="0" destOrd="0" presId="urn:microsoft.com/office/officeart/2005/8/layout/chevron2"/>
    <dgm:cxn modelId="{E54C5D6E-60CB-41AD-B9EF-58CA13A9E1B2}" type="presParOf" srcId="{8C6F74CD-D583-49E2-A939-AE1B2E86353B}" destId="{C7AAE42A-6A90-46AF-BDBF-D4B2D3F805A2}" srcOrd="1" destOrd="0" presId="urn:microsoft.com/office/officeart/2005/8/layout/chevron2"/>
    <dgm:cxn modelId="{7DE2D110-0081-4C86-8592-A84DEC8512A8}" type="presParOf" srcId="{1392C763-5A0C-4373-8710-B1332A1DC4D8}" destId="{C7B2AF6A-4F78-43E5-9FBC-D00C06570682}" srcOrd="3" destOrd="0" presId="urn:microsoft.com/office/officeart/2005/8/layout/chevron2"/>
    <dgm:cxn modelId="{F983F704-D63D-4C6A-995F-9F9F1DA69DE2}" type="presParOf" srcId="{1392C763-5A0C-4373-8710-B1332A1DC4D8}" destId="{9CCAC4E9-6FE5-4BB8-8775-A9831295097B}" srcOrd="4" destOrd="0" presId="urn:microsoft.com/office/officeart/2005/8/layout/chevron2"/>
    <dgm:cxn modelId="{B240A245-0F06-4002-BAE0-6F59F2A8EE86}" type="presParOf" srcId="{9CCAC4E9-6FE5-4BB8-8775-A9831295097B}" destId="{254E6F52-7125-478D-9272-92B63922D6FF}" srcOrd="0" destOrd="0" presId="urn:microsoft.com/office/officeart/2005/8/layout/chevron2"/>
    <dgm:cxn modelId="{AB961B53-0173-47CF-9B4E-C7D9F271DCB4}" type="presParOf" srcId="{9CCAC4E9-6FE5-4BB8-8775-A9831295097B}" destId="{62B05979-BF4A-450C-B769-4D746133D47C}" srcOrd="1" destOrd="0" presId="urn:microsoft.com/office/officeart/2005/8/layout/chevron2"/>
    <dgm:cxn modelId="{356D0B95-0DA6-4496-A457-F609D9B36A9E}" type="presParOf" srcId="{1392C763-5A0C-4373-8710-B1332A1DC4D8}" destId="{AEA04728-7A6C-497C-959D-A9DB22E41F53}" srcOrd="5" destOrd="0" presId="urn:microsoft.com/office/officeart/2005/8/layout/chevron2"/>
    <dgm:cxn modelId="{194C5A8A-2000-4AAC-9DA0-1BA66EA113CD}" type="presParOf" srcId="{1392C763-5A0C-4373-8710-B1332A1DC4D8}" destId="{4D3092F0-DC8A-4A02-B1C1-F765226774D3}" srcOrd="6" destOrd="0" presId="urn:microsoft.com/office/officeart/2005/8/layout/chevron2"/>
    <dgm:cxn modelId="{FBD0BCAB-BBBC-43BF-8C09-764093D8A788}" type="presParOf" srcId="{4D3092F0-DC8A-4A02-B1C1-F765226774D3}" destId="{45677826-7B24-4940-8A70-FD5EC8B9CCF9}" srcOrd="0" destOrd="0" presId="urn:microsoft.com/office/officeart/2005/8/layout/chevron2"/>
    <dgm:cxn modelId="{2238EBFE-9BA4-4857-AAFE-98B77AA26F22}" type="presParOf" srcId="{4D3092F0-DC8A-4A02-B1C1-F765226774D3}" destId="{5883C689-1EB4-4937-AEE4-743E0BDEB46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E8096C-1298-484F-BE53-84F10C6E9D6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8C8E7555-CE14-4C67-8A3F-93E699CAC325}">
      <dgm:prSet phldrT="[Texto]"/>
      <dgm:spPr/>
      <dgm:t>
        <a:bodyPr/>
        <a:lstStyle/>
        <a:p>
          <a:r>
            <a:rPr lang="es-EC" dirty="0" smtClean="0"/>
            <a:t>Reingeniería de procesos y de T.H</a:t>
          </a:r>
          <a:endParaRPr lang="es-EC" dirty="0"/>
        </a:p>
      </dgm:t>
    </dgm:pt>
    <dgm:pt modelId="{FD4424DE-286D-47F6-9B0F-ED4329A5197A}" type="parTrans" cxnId="{B5AFB8D6-FE75-4DAE-A739-F9E2B5AEA1AC}">
      <dgm:prSet/>
      <dgm:spPr/>
      <dgm:t>
        <a:bodyPr/>
        <a:lstStyle/>
        <a:p>
          <a:endParaRPr lang="es-EC"/>
        </a:p>
      </dgm:t>
    </dgm:pt>
    <dgm:pt modelId="{AE7EDED8-44D8-4CD2-BB24-4E8F93FDE19E}" type="sibTrans" cxnId="{B5AFB8D6-FE75-4DAE-A739-F9E2B5AEA1AC}">
      <dgm:prSet/>
      <dgm:spPr/>
      <dgm:t>
        <a:bodyPr/>
        <a:lstStyle/>
        <a:p>
          <a:endParaRPr lang="es-EC"/>
        </a:p>
      </dgm:t>
    </dgm:pt>
    <dgm:pt modelId="{A424C45F-CD31-4711-9DA9-5C4117D7A32B}">
      <dgm:prSet phldrT="[Texto]"/>
      <dgm:spPr/>
      <dgm:t>
        <a:bodyPr/>
        <a:lstStyle/>
        <a:p>
          <a:r>
            <a:rPr lang="es-EC" dirty="0" smtClean="0"/>
            <a:t>Recuperar la capacidad instalada de la I.D.</a:t>
          </a:r>
          <a:endParaRPr lang="es-EC" dirty="0"/>
        </a:p>
      </dgm:t>
    </dgm:pt>
    <dgm:pt modelId="{7A84EEF4-412C-4D89-9572-6E698A5ACD93}" type="parTrans" cxnId="{6E0C559B-CFE9-4A65-92C9-D6E447DA8869}">
      <dgm:prSet/>
      <dgm:spPr/>
      <dgm:t>
        <a:bodyPr/>
        <a:lstStyle/>
        <a:p>
          <a:endParaRPr lang="es-EC"/>
        </a:p>
      </dgm:t>
    </dgm:pt>
    <dgm:pt modelId="{E52BE868-C83F-49AE-AA58-084EBF5BF4A7}" type="sibTrans" cxnId="{6E0C559B-CFE9-4A65-92C9-D6E447DA8869}">
      <dgm:prSet/>
      <dgm:spPr/>
      <dgm:t>
        <a:bodyPr/>
        <a:lstStyle/>
        <a:p>
          <a:endParaRPr lang="es-EC"/>
        </a:p>
      </dgm:t>
    </dgm:pt>
    <dgm:pt modelId="{FB9A85FD-6B35-4E7C-A757-56638A87C559}">
      <dgm:prSet phldrT="[Texto]"/>
      <dgm:spPr/>
      <dgm:t>
        <a:bodyPr/>
        <a:lstStyle/>
        <a:p>
          <a:r>
            <a:rPr lang="es-EC" dirty="0" smtClean="0"/>
            <a:t>Oferta de servicios y productos a los usuarios finales</a:t>
          </a:r>
          <a:endParaRPr lang="es-EC" dirty="0"/>
        </a:p>
      </dgm:t>
    </dgm:pt>
    <dgm:pt modelId="{783E8738-BB5E-4C75-98E7-6E50E9358661}" type="parTrans" cxnId="{A7E57318-3399-4FE4-A225-B1D55AB7112C}">
      <dgm:prSet/>
      <dgm:spPr/>
      <dgm:t>
        <a:bodyPr/>
        <a:lstStyle/>
        <a:p>
          <a:endParaRPr lang="es-EC"/>
        </a:p>
      </dgm:t>
    </dgm:pt>
    <dgm:pt modelId="{D31DB4BA-975A-40CC-94E8-14166BC20662}" type="sibTrans" cxnId="{A7E57318-3399-4FE4-A225-B1D55AB7112C}">
      <dgm:prSet/>
      <dgm:spPr/>
      <dgm:t>
        <a:bodyPr/>
        <a:lstStyle/>
        <a:p>
          <a:endParaRPr lang="es-EC"/>
        </a:p>
      </dgm:t>
    </dgm:pt>
    <dgm:pt modelId="{3D1BFE98-F7BB-4F32-9B91-2F7C5AC801D4}">
      <dgm:prSet phldrT="[Texto]"/>
      <dgm:spPr/>
      <dgm:t>
        <a:bodyPr/>
        <a:lstStyle/>
        <a:p>
          <a:r>
            <a:rPr lang="es-EC" dirty="0" smtClean="0"/>
            <a:t>Potenciando las fortalezas y minimizando amenazas</a:t>
          </a:r>
          <a:endParaRPr lang="es-EC" dirty="0"/>
        </a:p>
      </dgm:t>
    </dgm:pt>
    <dgm:pt modelId="{47F66131-4262-4687-8980-ADC1FF3CA9E5}" type="parTrans" cxnId="{96F6C648-0BEC-44AE-9030-7CFF9F71DB01}">
      <dgm:prSet/>
      <dgm:spPr/>
      <dgm:t>
        <a:bodyPr/>
        <a:lstStyle/>
        <a:p>
          <a:endParaRPr lang="es-EC"/>
        </a:p>
      </dgm:t>
    </dgm:pt>
    <dgm:pt modelId="{12E610D2-AEBF-4384-97E8-1473803D8538}" type="sibTrans" cxnId="{96F6C648-0BEC-44AE-9030-7CFF9F71DB01}">
      <dgm:prSet/>
      <dgm:spPr/>
      <dgm:t>
        <a:bodyPr/>
        <a:lstStyle/>
        <a:p>
          <a:endParaRPr lang="es-EC"/>
        </a:p>
      </dgm:t>
    </dgm:pt>
    <dgm:pt modelId="{BC27746B-62E8-4A17-B818-34DB536D1AEF}" type="pres">
      <dgm:prSet presAssocID="{CBE8096C-1298-484F-BE53-84F10C6E9D6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D14237E-36B8-4CB6-8D15-851A7F94446C}" type="pres">
      <dgm:prSet presAssocID="{CBE8096C-1298-484F-BE53-84F10C6E9D67}" presName="Name1" presStyleCnt="0"/>
      <dgm:spPr/>
    </dgm:pt>
    <dgm:pt modelId="{30F342BE-8BAD-4D2A-9196-014D3755E17F}" type="pres">
      <dgm:prSet presAssocID="{CBE8096C-1298-484F-BE53-84F10C6E9D67}" presName="cycle" presStyleCnt="0"/>
      <dgm:spPr/>
    </dgm:pt>
    <dgm:pt modelId="{9786D62E-4A65-4540-8604-5DC3C686854A}" type="pres">
      <dgm:prSet presAssocID="{CBE8096C-1298-484F-BE53-84F10C6E9D67}" presName="srcNode" presStyleLbl="node1" presStyleIdx="0" presStyleCnt="4"/>
      <dgm:spPr/>
    </dgm:pt>
    <dgm:pt modelId="{A9A02592-5022-4E84-ADDC-4FA043895601}" type="pres">
      <dgm:prSet presAssocID="{CBE8096C-1298-484F-BE53-84F10C6E9D67}" presName="conn" presStyleLbl="parChTrans1D2" presStyleIdx="0" presStyleCnt="1"/>
      <dgm:spPr/>
      <dgm:t>
        <a:bodyPr/>
        <a:lstStyle/>
        <a:p>
          <a:endParaRPr lang="es-ES"/>
        </a:p>
      </dgm:t>
    </dgm:pt>
    <dgm:pt modelId="{F86062D9-0757-4DA7-8C64-BCAC5966AF91}" type="pres">
      <dgm:prSet presAssocID="{CBE8096C-1298-484F-BE53-84F10C6E9D67}" presName="extraNode" presStyleLbl="node1" presStyleIdx="0" presStyleCnt="4"/>
      <dgm:spPr/>
    </dgm:pt>
    <dgm:pt modelId="{F78900E5-CD3D-4CD7-BF70-98CF11BFB00E}" type="pres">
      <dgm:prSet presAssocID="{CBE8096C-1298-484F-BE53-84F10C6E9D67}" presName="dstNode" presStyleLbl="node1" presStyleIdx="0" presStyleCnt="4"/>
      <dgm:spPr/>
    </dgm:pt>
    <dgm:pt modelId="{B8BA4248-3113-4825-AA20-513B812C9EA6}" type="pres">
      <dgm:prSet presAssocID="{8C8E7555-CE14-4C67-8A3F-93E699CAC325}" presName="text_1" presStyleLbl="node1" presStyleIdx="0" presStyleCnt="4" custLinFactNeighborX="-39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02AEAA73-363E-42F9-B9EF-201F5D1E3143}" type="pres">
      <dgm:prSet presAssocID="{8C8E7555-CE14-4C67-8A3F-93E699CAC325}" presName="accent_1" presStyleCnt="0"/>
      <dgm:spPr/>
    </dgm:pt>
    <dgm:pt modelId="{7ACE5FDA-CA8C-4E70-BDDD-FA1E0CFD21C1}" type="pres">
      <dgm:prSet presAssocID="{8C8E7555-CE14-4C67-8A3F-93E699CAC325}" presName="accentRepeatNode" presStyleLbl="solidFgAcc1" presStyleIdx="0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E0EB720-9119-4C0E-8FB1-D45438A1E908}" type="pres">
      <dgm:prSet presAssocID="{A424C45F-CD31-4711-9DA9-5C4117D7A32B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EE03A3B-49AF-47A5-BAD9-2EAF32BDB0BA}" type="pres">
      <dgm:prSet presAssocID="{A424C45F-CD31-4711-9DA9-5C4117D7A32B}" presName="accent_2" presStyleCnt="0"/>
      <dgm:spPr/>
    </dgm:pt>
    <dgm:pt modelId="{27A0D3E2-F40D-48BB-B95C-E06002566FF1}" type="pres">
      <dgm:prSet presAssocID="{A424C45F-CD31-4711-9DA9-5C4117D7A32B}" presName="accentRepeatNode" presStyleLbl="solidFgAcc1" presStyleIdx="1" presStyleCnt="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ADA15B02-6404-4DD4-9661-EB441168F1C1}" type="pres">
      <dgm:prSet presAssocID="{FB9A85FD-6B35-4E7C-A757-56638A87C559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69448E-8C45-4790-9D20-881884C97974}" type="pres">
      <dgm:prSet presAssocID="{FB9A85FD-6B35-4E7C-A757-56638A87C559}" presName="accent_3" presStyleCnt="0"/>
      <dgm:spPr/>
    </dgm:pt>
    <dgm:pt modelId="{62740B73-37C7-4C53-918F-7C976B1DC187}" type="pres">
      <dgm:prSet presAssocID="{FB9A85FD-6B35-4E7C-A757-56638A87C559}" presName="accentRepeatNode" presStyleLbl="solidFgAcc1" presStyleIdx="2" presStyleCnt="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8E54478-C234-48FA-845C-50200D08BB70}" type="pres">
      <dgm:prSet presAssocID="{3D1BFE98-F7BB-4F32-9B91-2F7C5AC801D4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1FAA8966-A05C-49CE-A78A-5F470E60DBB5}" type="pres">
      <dgm:prSet presAssocID="{3D1BFE98-F7BB-4F32-9B91-2F7C5AC801D4}" presName="accent_4" presStyleCnt="0"/>
      <dgm:spPr/>
    </dgm:pt>
    <dgm:pt modelId="{340E95F8-91AE-44E3-BECD-B544910757EF}" type="pres">
      <dgm:prSet presAssocID="{3D1BFE98-F7BB-4F32-9B91-2F7C5AC801D4}" presName="accentRepeatNode" presStyleLbl="solidFgAcc1" presStyleIdx="3" presStyleCnt="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B5AFB8D6-FE75-4DAE-A739-F9E2B5AEA1AC}" srcId="{CBE8096C-1298-484F-BE53-84F10C6E9D67}" destId="{8C8E7555-CE14-4C67-8A3F-93E699CAC325}" srcOrd="0" destOrd="0" parTransId="{FD4424DE-286D-47F6-9B0F-ED4329A5197A}" sibTransId="{AE7EDED8-44D8-4CD2-BB24-4E8F93FDE19E}"/>
    <dgm:cxn modelId="{4C1310DE-C877-48AB-9DFF-C96A88C3EBC6}" type="presOf" srcId="{AE7EDED8-44D8-4CD2-BB24-4E8F93FDE19E}" destId="{A9A02592-5022-4E84-ADDC-4FA043895601}" srcOrd="0" destOrd="0" presId="urn:microsoft.com/office/officeart/2008/layout/VerticalCurvedList"/>
    <dgm:cxn modelId="{6E0C559B-CFE9-4A65-92C9-D6E447DA8869}" srcId="{CBE8096C-1298-484F-BE53-84F10C6E9D67}" destId="{A424C45F-CD31-4711-9DA9-5C4117D7A32B}" srcOrd="1" destOrd="0" parTransId="{7A84EEF4-412C-4D89-9572-6E698A5ACD93}" sibTransId="{E52BE868-C83F-49AE-AA58-084EBF5BF4A7}"/>
    <dgm:cxn modelId="{E260199B-C7B9-4535-8BDE-0D03C36A94A0}" type="presOf" srcId="{8C8E7555-CE14-4C67-8A3F-93E699CAC325}" destId="{B8BA4248-3113-4825-AA20-513B812C9EA6}" srcOrd="0" destOrd="0" presId="urn:microsoft.com/office/officeart/2008/layout/VerticalCurvedList"/>
    <dgm:cxn modelId="{A7E57318-3399-4FE4-A225-B1D55AB7112C}" srcId="{CBE8096C-1298-484F-BE53-84F10C6E9D67}" destId="{FB9A85FD-6B35-4E7C-A757-56638A87C559}" srcOrd="2" destOrd="0" parTransId="{783E8738-BB5E-4C75-98E7-6E50E9358661}" sibTransId="{D31DB4BA-975A-40CC-94E8-14166BC20662}"/>
    <dgm:cxn modelId="{96F6C648-0BEC-44AE-9030-7CFF9F71DB01}" srcId="{CBE8096C-1298-484F-BE53-84F10C6E9D67}" destId="{3D1BFE98-F7BB-4F32-9B91-2F7C5AC801D4}" srcOrd="3" destOrd="0" parTransId="{47F66131-4262-4687-8980-ADC1FF3CA9E5}" sibTransId="{12E610D2-AEBF-4384-97E8-1473803D8538}"/>
    <dgm:cxn modelId="{D2DCA01A-F03F-4FB4-8D89-95BD5BD58283}" type="presOf" srcId="{3D1BFE98-F7BB-4F32-9B91-2F7C5AC801D4}" destId="{68E54478-C234-48FA-845C-50200D08BB70}" srcOrd="0" destOrd="0" presId="urn:microsoft.com/office/officeart/2008/layout/VerticalCurvedList"/>
    <dgm:cxn modelId="{BC3513EF-F75B-42D2-861C-ECC315EE1643}" type="presOf" srcId="{CBE8096C-1298-484F-BE53-84F10C6E9D67}" destId="{BC27746B-62E8-4A17-B818-34DB536D1AEF}" srcOrd="0" destOrd="0" presId="urn:microsoft.com/office/officeart/2008/layout/VerticalCurvedList"/>
    <dgm:cxn modelId="{41EE43CC-5CB9-4045-B47F-7010CED32DBD}" type="presOf" srcId="{A424C45F-CD31-4711-9DA9-5C4117D7A32B}" destId="{FE0EB720-9119-4C0E-8FB1-D45438A1E908}" srcOrd="0" destOrd="0" presId="urn:microsoft.com/office/officeart/2008/layout/VerticalCurvedList"/>
    <dgm:cxn modelId="{F6FBCC20-E76D-4D55-AE19-E9EB855B60C1}" type="presOf" srcId="{FB9A85FD-6B35-4E7C-A757-56638A87C559}" destId="{ADA15B02-6404-4DD4-9661-EB441168F1C1}" srcOrd="0" destOrd="0" presId="urn:microsoft.com/office/officeart/2008/layout/VerticalCurvedList"/>
    <dgm:cxn modelId="{FA2E55A8-6B81-46AF-8782-02B1384F1C87}" type="presParOf" srcId="{BC27746B-62E8-4A17-B818-34DB536D1AEF}" destId="{CD14237E-36B8-4CB6-8D15-851A7F94446C}" srcOrd="0" destOrd="0" presId="urn:microsoft.com/office/officeart/2008/layout/VerticalCurvedList"/>
    <dgm:cxn modelId="{6BA4C90C-B4E8-42A6-9542-38EBADCD37DF}" type="presParOf" srcId="{CD14237E-36B8-4CB6-8D15-851A7F94446C}" destId="{30F342BE-8BAD-4D2A-9196-014D3755E17F}" srcOrd="0" destOrd="0" presId="urn:microsoft.com/office/officeart/2008/layout/VerticalCurvedList"/>
    <dgm:cxn modelId="{9FABB7BA-2BE5-4727-90D9-96DA0938C534}" type="presParOf" srcId="{30F342BE-8BAD-4D2A-9196-014D3755E17F}" destId="{9786D62E-4A65-4540-8604-5DC3C686854A}" srcOrd="0" destOrd="0" presId="urn:microsoft.com/office/officeart/2008/layout/VerticalCurvedList"/>
    <dgm:cxn modelId="{35E74A5E-1AE3-45BC-9C13-B242E9C54F38}" type="presParOf" srcId="{30F342BE-8BAD-4D2A-9196-014D3755E17F}" destId="{A9A02592-5022-4E84-ADDC-4FA043895601}" srcOrd="1" destOrd="0" presId="urn:microsoft.com/office/officeart/2008/layout/VerticalCurvedList"/>
    <dgm:cxn modelId="{81DB674B-137F-4B90-A509-5821EB09B557}" type="presParOf" srcId="{30F342BE-8BAD-4D2A-9196-014D3755E17F}" destId="{F86062D9-0757-4DA7-8C64-BCAC5966AF91}" srcOrd="2" destOrd="0" presId="urn:microsoft.com/office/officeart/2008/layout/VerticalCurvedList"/>
    <dgm:cxn modelId="{14FED5E9-D72A-43F1-99C1-A706C799428F}" type="presParOf" srcId="{30F342BE-8BAD-4D2A-9196-014D3755E17F}" destId="{F78900E5-CD3D-4CD7-BF70-98CF11BFB00E}" srcOrd="3" destOrd="0" presId="urn:microsoft.com/office/officeart/2008/layout/VerticalCurvedList"/>
    <dgm:cxn modelId="{B47D8365-04FA-4A65-81CD-A6638BFA540E}" type="presParOf" srcId="{CD14237E-36B8-4CB6-8D15-851A7F94446C}" destId="{B8BA4248-3113-4825-AA20-513B812C9EA6}" srcOrd="1" destOrd="0" presId="urn:microsoft.com/office/officeart/2008/layout/VerticalCurvedList"/>
    <dgm:cxn modelId="{722BB251-D404-4ACF-A9D6-57626739F9C4}" type="presParOf" srcId="{CD14237E-36B8-4CB6-8D15-851A7F94446C}" destId="{02AEAA73-363E-42F9-B9EF-201F5D1E3143}" srcOrd="2" destOrd="0" presId="urn:microsoft.com/office/officeart/2008/layout/VerticalCurvedList"/>
    <dgm:cxn modelId="{7D732301-AD33-4922-9839-AA0AF4A79918}" type="presParOf" srcId="{02AEAA73-363E-42F9-B9EF-201F5D1E3143}" destId="{7ACE5FDA-CA8C-4E70-BDDD-FA1E0CFD21C1}" srcOrd="0" destOrd="0" presId="urn:microsoft.com/office/officeart/2008/layout/VerticalCurvedList"/>
    <dgm:cxn modelId="{675D78C3-ECB9-490A-BAA4-E4CF374E1B07}" type="presParOf" srcId="{CD14237E-36B8-4CB6-8D15-851A7F94446C}" destId="{FE0EB720-9119-4C0E-8FB1-D45438A1E908}" srcOrd="3" destOrd="0" presId="urn:microsoft.com/office/officeart/2008/layout/VerticalCurvedList"/>
    <dgm:cxn modelId="{D5707A7B-81B1-4E2E-91DD-02203AE4080D}" type="presParOf" srcId="{CD14237E-36B8-4CB6-8D15-851A7F94446C}" destId="{FEE03A3B-49AF-47A5-BAD9-2EAF32BDB0BA}" srcOrd="4" destOrd="0" presId="urn:microsoft.com/office/officeart/2008/layout/VerticalCurvedList"/>
    <dgm:cxn modelId="{D11D2D7B-9118-4DF6-A981-6C9AA75FC2F9}" type="presParOf" srcId="{FEE03A3B-49AF-47A5-BAD9-2EAF32BDB0BA}" destId="{27A0D3E2-F40D-48BB-B95C-E06002566FF1}" srcOrd="0" destOrd="0" presId="urn:microsoft.com/office/officeart/2008/layout/VerticalCurvedList"/>
    <dgm:cxn modelId="{FA375FC0-55F6-4918-88FC-3A46AD88E5CF}" type="presParOf" srcId="{CD14237E-36B8-4CB6-8D15-851A7F94446C}" destId="{ADA15B02-6404-4DD4-9661-EB441168F1C1}" srcOrd="5" destOrd="0" presId="urn:microsoft.com/office/officeart/2008/layout/VerticalCurvedList"/>
    <dgm:cxn modelId="{746A2202-98F2-44E3-9D1A-7CEBED4751D9}" type="presParOf" srcId="{CD14237E-36B8-4CB6-8D15-851A7F94446C}" destId="{D869448E-8C45-4790-9D20-881884C97974}" srcOrd="6" destOrd="0" presId="urn:microsoft.com/office/officeart/2008/layout/VerticalCurvedList"/>
    <dgm:cxn modelId="{2870257D-B1F0-49DC-BB03-93626E1C441B}" type="presParOf" srcId="{D869448E-8C45-4790-9D20-881884C97974}" destId="{62740B73-37C7-4C53-918F-7C976B1DC187}" srcOrd="0" destOrd="0" presId="urn:microsoft.com/office/officeart/2008/layout/VerticalCurvedList"/>
    <dgm:cxn modelId="{9D9179B3-C3E6-443F-8EFA-76FE64047302}" type="presParOf" srcId="{CD14237E-36B8-4CB6-8D15-851A7F94446C}" destId="{68E54478-C234-48FA-845C-50200D08BB70}" srcOrd="7" destOrd="0" presId="urn:microsoft.com/office/officeart/2008/layout/VerticalCurvedList"/>
    <dgm:cxn modelId="{E61FFB8F-3017-4CA5-B0CA-DEC8CDA49F05}" type="presParOf" srcId="{CD14237E-36B8-4CB6-8D15-851A7F94446C}" destId="{1FAA8966-A05C-49CE-A78A-5F470E60DBB5}" srcOrd="8" destOrd="0" presId="urn:microsoft.com/office/officeart/2008/layout/VerticalCurvedList"/>
    <dgm:cxn modelId="{373E9CBE-90D3-4560-ADF7-CE633CEFE8A1}" type="presParOf" srcId="{1FAA8966-A05C-49CE-A78A-5F470E60DBB5}" destId="{340E95F8-91AE-44E3-BECD-B544910757EF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ADE8163-33A2-4E01-9A6F-E8AA9CFD953E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C"/>
        </a:p>
      </dgm:t>
    </dgm:pt>
    <dgm:pt modelId="{21C0F7E0-0F2C-4F09-9F1A-E5250713C47D}">
      <dgm:prSet phldrT="[Texto]"/>
      <dgm:spPr/>
      <dgm:t>
        <a:bodyPr/>
        <a:lstStyle/>
        <a:p>
          <a:r>
            <a:rPr lang="es-EC" dirty="0" smtClean="0"/>
            <a:t>Negativos</a:t>
          </a:r>
          <a:endParaRPr lang="es-EC" dirty="0"/>
        </a:p>
      </dgm:t>
    </dgm:pt>
    <dgm:pt modelId="{C30B2E43-2861-42BC-B621-4DEA58BB0D43}" type="parTrans" cxnId="{93622E8D-9D02-4392-B2A7-7DD613C5CA52}">
      <dgm:prSet/>
      <dgm:spPr/>
      <dgm:t>
        <a:bodyPr/>
        <a:lstStyle/>
        <a:p>
          <a:endParaRPr lang="es-EC"/>
        </a:p>
      </dgm:t>
    </dgm:pt>
    <dgm:pt modelId="{6364CA9D-FD5D-4B16-8D05-1C95AA8E0B29}" type="sibTrans" cxnId="{93622E8D-9D02-4392-B2A7-7DD613C5CA52}">
      <dgm:prSet/>
      <dgm:spPr/>
      <dgm:t>
        <a:bodyPr/>
        <a:lstStyle/>
        <a:p>
          <a:endParaRPr lang="es-EC"/>
        </a:p>
      </dgm:t>
    </dgm:pt>
    <dgm:pt modelId="{72879122-2787-4A23-8856-5F652C4E6977}">
      <dgm:prSet phldrT="[Texto]"/>
      <dgm:spPr/>
      <dgm:t>
        <a:bodyPr/>
        <a:lstStyle/>
        <a:p>
          <a:r>
            <a:rPr lang="es-EC" dirty="0" smtClean="0"/>
            <a:t>Transformación</a:t>
          </a:r>
          <a:endParaRPr lang="es-EC" dirty="0"/>
        </a:p>
      </dgm:t>
    </dgm:pt>
    <dgm:pt modelId="{DE0CCA5B-9FD4-4A5B-8F0D-F05F5962783C}" type="parTrans" cxnId="{6EE165CF-B941-41AB-A980-D5094C5B4E86}">
      <dgm:prSet/>
      <dgm:spPr/>
      <dgm:t>
        <a:bodyPr/>
        <a:lstStyle/>
        <a:p>
          <a:endParaRPr lang="es-EC"/>
        </a:p>
      </dgm:t>
    </dgm:pt>
    <dgm:pt modelId="{094D3328-155A-4A91-BA8C-87C167D771DD}" type="sibTrans" cxnId="{6EE165CF-B941-41AB-A980-D5094C5B4E86}">
      <dgm:prSet/>
      <dgm:spPr/>
      <dgm:t>
        <a:bodyPr/>
        <a:lstStyle/>
        <a:p>
          <a:endParaRPr lang="es-EC"/>
        </a:p>
      </dgm:t>
    </dgm:pt>
    <dgm:pt modelId="{30949A80-DCA0-4E42-B901-54F61879DDEB}">
      <dgm:prSet phldrT="[Texto]"/>
      <dgm:spPr/>
      <dgm:t>
        <a:bodyPr/>
        <a:lstStyle/>
        <a:p>
          <a:r>
            <a:rPr lang="es-EC" dirty="0" smtClean="0"/>
            <a:t>Falta de presupuesto </a:t>
          </a:r>
          <a:endParaRPr lang="es-EC" dirty="0"/>
        </a:p>
      </dgm:t>
    </dgm:pt>
    <dgm:pt modelId="{BC7CE34C-83F3-4DD0-A069-D13922F945E4}" type="parTrans" cxnId="{56BA3729-CC6A-4017-857D-36E0543B275C}">
      <dgm:prSet/>
      <dgm:spPr/>
      <dgm:t>
        <a:bodyPr/>
        <a:lstStyle/>
        <a:p>
          <a:endParaRPr lang="es-EC"/>
        </a:p>
      </dgm:t>
    </dgm:pt>
    <dgm:pt modelId="{FA649F80-0013-4DD1-822B-587071A0CC56}" type="sibTrans" cxnId="{56BA3729-CC6A-4017-857D-36E0543B275C}">
      <dgm:prSet/>
      <dgm:spPr/>
      <dgm:t>
        <a:bodyPr/>
        <a:lstStyle/>
        <a:p>
          <a:endParaRPr lang="es-EC"/>
        </a:p>
      </dgm:t>
    </dgm:pt>
    <dgm:pt modelId="{0CD50E2B-32F3-4798-9B5A-9E63CFFD70CF}">
      <dgm:prSet phldrT="[Texto]"/>
      <dgm:spPr/>
      <dgm:t>
        <a:bodyPr/>
        <a:lstStyle/>
        <a:p>
          <a:r>
            <a:rPr lang="es-EC" dirty="0" smtClean="0"/>
            <a:t>Positivos</a:t>
          </a:r>
          <a:endParaRPr lang="es-EC" dirty="0"/>
        </a:p>
      </dgm:t>
    </dgm:pt>
    <dgm:pt modelId="{7FF189F9-3FDB-4050-8B7E-678623266B4C}" type="parTrans" cxnId="{08486DFA-D466-4DB4-A4FB-F5064A11E970}">
      <dgm:prSet/>
      <dgm:spPr/>
      <dgm:t>
        <a:bodyPr/>
        <a:lstStyle/>
        <a:p>
          <a:endParaRPr lang="es-EC"/>
        </a:p>
      </dgm:t>
    </dgm:pt>
    <dgm:pt modelId="{A2974BBC-F535-47E7-9BEE-306E3A5F2F38}" type="sibTrans" cxnId="{08486DFA-D466-4DB4-A4FB-F5064A11E970}">
      <dgm:prSet/>
      <dgm:spPr/>
      <dgm:t>
        <a:bodyPr/>
        <a:lstStyle/>
        <a:p>
          <a:endParaRPr lang="es-EC"/>
        </a:p>
      </dgm:t>
    </dgm:pt>
    <dgm:pt modelId="{C4CF9B68-24C0-4E7B-B133-22AE999B2DEB}">
      <dgm:prSet phldrT="[Texto]"/>
      <dgm:spPr/>
      <dgm:t>
        <a:bodyPr/>
        <a:lstStyle/>
        <a:p>
          <a:r>
            <a:rPr lang="es-EC" dirty="0" smtClean="0"/>
            <a:t>Implementación y continuidad proyectos</a:t>
          </a:r>
          <a:endParaRPr lang="es-EC" dirty="0"/>
        </a:p>
      </dgm:t>
    </dgm:pt>
    <dgm:pt modelId="{1F4409EE-0D3A-4CD9-8242-0A580BBEAC40}" type="parTrans" cxnId="{4964A93A-ABEA-4F1E-9A6F-386AAEE75FF5}">
      <dgm:prSet/>
      <dgm:spPr/>
      <dgm:t>
        <a:bodyPr/>
        <a:lstStyle/>
        <a:p>
          <a:endParaRPr lang="es-EC"/>
        </a:p>
      </dgm:t>
    </dgm:pt>
    <dgm:pt modelId="{1D6EAF0B-8C28-4C39-BDFF-752345D6A871}" type="sibTrans" cxnId="{4964A93A-ABEA-4F1E-9A6F-386AAEE75FF5}">
      <dgm:prSet/>
      <dgm:spPr/>
      <dgm:t>
        <a:bodyPr/>
        <a:lstStyle/>
        <a:p>
          <a:endParaRPr lang="es-EC"/>
        </a:p>
      </dgm:t>
    </dgm:pt>
    <dgm:pt modelId="{2329EE10-8CDD-4789-8C45-42D802B8D50D}">
      <dgm:prSet phldrT="[Texto]"/>
      <dgm:spPr/>
      <dgm:t>
        <a:bodyPr/>
        <a:lstStyle/>
        <a:p>
          <a:r>
            <a:rPr lang="es-EC" dirty="0" smtClean="0"/>
            <a:t>ASTINAVE EP</a:t>
          </a:r>
          <a:endParaRPr lang="es-EC" dirty="0"/>
        </a:p>
      </dgm:t>
    </dgm:pt>
    <dgm:pt modelId="{BCC479C3-8B16-498A-81B5-941E77A5C78A}" type="parTrans" cxnId="{2BD20492-5B9F-4678-A1FE-38CDCD8B5B30}">
      <dgm:prSet/>
      <dgm:spPr/>
      <dgm:t>
        <a:bodyPr/>
        <a:lstStyle/>
        <a:p>
          <a:endParaRPr lang="es-EC"/>
        </a:p>
      </dgm:t>
    </dgm:pt>
    <dgm:pt modelId="{9573EB75-B74C-42B0-9186-113908398CE0}" type="sibTrans" cxnId="{2BD20492-5B9F-4678-A1FE-38CDCD8B5B30}">
      <dgm:prSet/>
      <dgm:spPr/>
      <dgm:t>
        <a:bodyPr/>
        <a:lstStyle/>
        <a:p>
          <a:endParaRPr lang="es-EC"/>
        </a:p>
      </dgm:t>
    </dgm:pt>
    <dgm:pt modelId="{032AB3FF-015E-48DA-8AED-FBC782731E2B}">
      <dgm:prSet phldrT="[Texto]"/>
      <dgm:spPr/>
      <dgm:t>
        <a:bodyPr/>
        <a:lstStyle/>
        <a:p>
          <a:r>
            <a:rPr lang="es-EC" dirty="0" smtClean="0"/>
            <a:t>R.H. insuficientes, tecnología limitada</a:t>
          </a:r>
          <a:endParaRPr lang="es-EC" dirty="0"/>
        </a:p>
      </dgm:t>
    </dgm:pt>
    <dgm:pt modelId="{E69976B3-050B-4F4C-97C5-FE62BE3E88D2}" type="parTrans" cxnId="{DFD6CAD1-DA45-487F-8E35-90F3F1596088}">
      <dgm:prSet/>
      <dgm:spPr/>
      <dgm:t>
        <a:bodyPr/>
        <a:lstStyle/>
        <a:p>
          <a:endParaRPr lang="es-EC"/>
        </a:p>
      </dgm:t>
    </dgm:pt>
    <dgm:pt modelId="{984741FB-680F-4766-86A1-AA96E8F184A0}" type="sibTrans" cxnId="{DFD6CAD1-DA45-487F-8E35-90F3F1596088}">
      <dgm:prSet/>
      <dgm:spPr/>
      <dgm:t>
        <a:bodyPr/>
        <a:lstStyle/>
        <a:p>
          <a:endParaRPr lang="es-EC"/>
        </a:p>
      </dgm:t>
    </dgm:pt>
    <dgm:pt modelId="{907D063C-A865-4891-95E1-D0A45ABF3750}">
      <dgm:prSet phldrT="[Texto]"/>
      <dgm:spPr/>
      <dgm:t>
        <a:bodyPr/>
        <a:lstStyle/>
        <a:p>
          <a:r>
            <a:rPr lang="es-EC" dirty="0" smtClean="0"/>
            <a:t>Proyección I.D – INCIERTA </a:t>
          </a:r>
          <a:endParaRPr lang="es-EC" dirty="0"/>
        </a:p>
      </dgm:t>
    </dgm:pt>
    <dgm:pt modelId="{4ECDD384-85B2-4902-A342-CD9C998A4E1E}" type="sibTrans" cxnId="{B7FDCD92-6B06-4485-8148-8EB38143DBE5}">
      <dgm:prSet/>
      <dgm:spPr/>
      <dgm:t>
        <a:bodyPr/>
        <a:lstStyle/>
        <a:p>
          <a:endParaRPr lang="es-EC"/>
        </a:p>
      </dgm:t>
    </dgm:pt>
    <dgm:pt modelId="{C81238AE-6439-4D73-B48C-617008900FF6}" type="parTrans" cxnId="{B7FDCD92-6B06-4485-8148-8EB38143DBE5}">
      <dgm:prSet/>
      <dgm:spPr/>
      <dgm:t>
        <a:bodyPr/>
        <a:lstStyle/>
        <a:p>
          <a:endParaRPr lang="es-EC"/>
        </a:p>
      </dgm:t>
    </dgm:pt>
    <dgm:pt modelId="{EFE0C8A7-C154-4381-804A-19CDD7043F75}">
      <dgm:prSet phldrT="[Texto]"/>
      <dgm:spPr/>
      <dgm:t>
        <a:bodyPr/>
        <a:lstStyle/>
        <a:p>
          <a:r>
            <a:rPr lang="es-EC" dirty="0" smtClean="0"/>
            <a:t>Planificación estratégica – cooperación multilateral</a:t>
          </a:r>
          <a:endParaRPr lang="es-EC" dirty="0"/>
        </a:p>
      </dgm:t>
    </dgm:pt>
    <dgm:pt modelId="{1CB224B6-952F-4B52-AB01-A42C90B8F982}" type="sibTrans" cxnId="{A8D16FA2-382E-4F3C-B7F2-0E7A094E8CD5}">
      <dgm:prSet/>
      <dgm:spPr/>
      <dgm:t>
        <a:bodyPr/>
        <a:lstStyle/>
        <a:p>
          <a:endParaRPr lang="es-EC"/>
        </a:p>
      </dgm:t>
    </dgm:pt>
    <dgm:pt modelId="{F0CA328F-83A0-4C52-9D2E-8B414B3C6C83}" type="parTrans" cxnId="{A8D16FA2-382E-4F3C-B7F2-0E7A094E8CD5}">
      <dgm:prSet/>
      <dgm:spPr/>
      <dgm:t>
        <a:bodyPr/>
        <a:lstStyle/>
        <a:p>
          <a:endParaRPr lang="es-EC"/>
        </a:p>
      </dgm:t>
    </dgm:pt>
    <dgm:pt modelId="{5C11E70A-6592-4349-939D-1288600A099F}">
      <dgm:prSet phldrT="[Texto]"/>
      <dgm:spPr/>
      <dgm:t>
        <a:bodyPr/>
        <a:lstStyle/>
        <a:p>
          <a:r>
            <a:rPr lang="es-EC" dirty="0" smtClean="0"/>
            <a:t>Realidad</a:t>
          </a:r>
          <a:endParaRPr lang="es-EC" dirty="0"/>
        </a:p>
      </dgm:t>
    </dgm:pt>
    <dgm:pt modelId="{C82696D7-1BDD-423E-ACE0-4F4BB27E1CD7}" type="sibTrans" cxnId="{5F0BD47A-5DF7-4754-A01C-8B9CB44E1CA3}">
      <dgm:prSet/>
      <dgm:spPr/>
      <dgm:t>
        <a:bodyPr/>
        <a:lstStyle/>
        <a:p>
          <a:endParaRPr lang="es-EC"/>
        </a:p>
      </dgm:t>
    </dgm:pt>
    <dgm:pt modelId="{B400A905-D0D5-49EC-9531-E9B3223CDF24}" type="parTrans" cxnId="{5F0BD47A-5DF7-4754-A01C-8B9CB44E1CA3}">
      <dgm:prSet/>
      <dgm:spPr/>
      <dgm:t>
        <a:bodyPr/>
        <a:lstStyle/>
        <a:p>
          <a:endParaRPr lang="es-EC"/>
        </a:p>
      </dgm:t>
    </dgm:pt>
    <dgm:pt modelId="{090ED26E-52D0-4746-91E9-C288FEB51CAC}" type="pres">
      <dgm:prSet presAssocID="{0ADE8163-33A2-4E01-9A6F-E8AA9CFD953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0B64E47-B930-4376-906B-0555FB5057A7}" type="pres">
      <dgm:prSet presAssocID="{0ADE8163-33A2-4E01-9A6F-E8AA9CFD953E}" presName="cycle" presStyleCnt="0"/>
      <dgm:spPr/>
    </dgm:pt>
    <dgm:pt modelId="{39B275B6-B370-4519-AC3D-8D176376B3F3}" type="pres">
      <dgm:prSet presAssocID="{0ADE8163-33A2-4E01-9A6F-E8AA9CFD953E}" presName="centerShape" presStyleCnt="0"/>
      <dgm:spPr/>
    </dgm:pt>
    <dgm:pt modelId="{B8EDAA01-5E6C-4E46-8E06-02D2DF76FCFE}" type="pres">
      <dgm:prSet presAssocID="{0ADE8163-33A2-4E01-9A6F-E8AA9CFD953E}" presName="connSite" presStyleLbl="node1" presStyleIdx="0" presStyleCnt="4"/>
      <dgm:spPr/>
    </dgm:pt>
    <dgm:pt modelId="{F8D7FC9F-AA01-4A25-9AD9-8501FF48BC59}" type="pres">
      <dgm:prSet presAssocID="{0ADE8163-33A2-4E01-9A6F-E8AA9CFD953E}" presName="visible" presStyleLbl="node1" presStyleIdx="0" presStyleCnt="4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3A587917-2A5C-4612-B9B0-E504CE9DB175}" type="pres">
      <dgm:prSet presAssocID="{C30B2E43-2861-42BC-B621-4DEA58BB0D43}" presName="Name25" presStyleLbl="parChTrans1D1" presStyleIdx="0" presStyleCnt="3"/>
      <dgm:spPr/>
      <dgm:t>
        <a:bodyPr/>
        <a:lstStyle/>
        <a:p>
          <a:endParaRPr lang="es-ES"/>
        </a:p>
      </dgm:t>
    </dgm:pt>
    <dgm:pt modelId="{9C7F5CE9-A3FB-49CB-804A-0719F1466BBC}" type="pres">
      <dgm:prSet presAssocID="{21C0F7E0-0F2C-4F09-9F1A-E5250713C47D}" presName="node" presStyleCnt="0"/>
      <dgm:spPr/>
    </dgm:pt>
    <dgm:pt modelId="{58BCEEAE-E39C-4F18-A617-496850AD2818}" type="pres">
      <dgm:prSet presAssocID="{21C0F7E0-0F2C-4F09-9F1A-E5250713C47D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69C69A-BC74-46C3-A301-973E814726F6}" type="pres">
      <dgm:prSet presAssocID="{21C0F7E0-0F2C-4F09-9F1A-E5250713C47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E56E9ED9-E509-4D39-B90C-43131D35E7C8}" type="pres">
      <dgm:prSet presAssocID="{7FF189F9-3FDB-4050-8B7E-678623266B4C}" presName="Name25" presStyleLbl="parChTrans1D1" presStyleIdx="1" presStyleCnt="3"/>
      <dgm:spPr/>
      <dgm:t>
        <a:bodyPr/>
        <a:lstStyle/>
        <a:p>
          <a:endParaRPr lang="es-ES"/>
        </a:p>
      </dgm:t>
    </dgm:pt>
    <dgm:pt modelId="{37B73141-8850-4D7E-960D-3A24FD479AEA}" type="pres">
      <dgm:prSet presAssocID="{0CD50E2B-32F3-4798-9B5A-9E63CFFD70CF}" presName="node" presStyleCnt="0"/>
      <dgm:spPr/>
    </dgm:pt>
    <dgm:pt modelId="{FE0935BA-B70E-403C-B52B-00CD02C0DBD1}" type="pres">
      <dgm:prSet presAssocID="{0CD50E2B-32F3-4798-9B5A-9E63CFFD70CF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1FEED6F-F73E-4FA0-8344-9CFB39D77183}" type="pres">
      <dgm:prSet presAssocID="{0CD50E2B-32F3-4798-9B5A-9E63CFFD70CF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2391173A-CD28-4780-BEE4-4A78B78D7433}" type="pres">
      <dgm:prSet presAssocID="{B400A905-D0D5-49EC-9531-E9B3223CDF24}" presName="Name25" presStyleLbl="parChTrans1D1" presStyleIdx="2" presStyleCnt="3"/>
      <dgm:spPr/>
      <dgm:t>
        <a:bodyPr/>
        <a:lstStyle/>
        <a:p>
          <a:endParaRPr lang="es-ES"/>
        </a:p>
      </dgm:t>
    </dgm:pt>
    <dgm:pt modelId="{1387E2A1-55D2-4788-8015-04503AEC6121}" type="pres">
      <dgm:prSet presAssocID="{5C11E70A-6592-4349-939D-1288600A099F}" presName="node" presStyleCnt="0"/>
      <dgm:spPr/>
    </dgm:pt>
    <dgm:pt modelId="{7F69E0ED-01D3-4237-B94C-9D9E640D7323}" type="pres">
      <dgm:prSet presAssocID="{5C11E70A-6592-4349-939D-1288600A099F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C"/>
        </a:p>
      </dgm:t>
    </dgm:pt>
    <dgm:pt modelId="{6DBF9D30-70B9-48E3-8FF9-661D348C260F}" type="pres">
      <dgm:prSet presAssocID="{5C11E70A-6592-4349-939D-1288600A099F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A2F7D46-3786-4769-BD20-40F18261EBA9}" type="presOf" srcId="{EFE0C8A7-C154-4381-804A-19CDD7043F75}" destId="{6DBF9D30-70B9-48E3-8FF9-661D348C260F}" srcOrd="0" destOrd="0" presId="urn:microsoft.com/office/officeart/2005/8/layout/radial2"/>
    <dgm:cxn modelId="{AD943BEE-C3C7-4CC9-B154-7C4C16878D4D}" type="presOf" srcId="{5C11E70A-6592-4349-939D-1288600A099F}" destId="{7F69E0ED-01D3-4237-B94C-9D9E640D7323}" srcOrd="0" destOrd="0" presId="urn:microsoft.com/office/officeart/2005/8/layout/radial2"/>
    <dgm:cxn modelId="{4964A93A-ABEA-4F1E-9A6F-386AAEE75FF5}" srcId="{0CD50E2B-32F3-4798-9B5A-9E63CFFD70CF}" destId="{C4CF9B68-24C0-4E7B-B133-22AE999B2DEB}" srcOrd="0" destOrd="0" parTransId="{1F4409EE-0D3A-4CD9-8242-0A580BBEAC40}" sibTransId="{1D6EAF0B-8C28-4C39-BDFF-752345D6A871}"/>
    <dgm:cxn modelId="{08486DFA-D466-4DB4-A4FB-F5064A11E970}" srcId="{0ADE8163-33A2-4E01-9A6F-E8AA9CFD953E}" destId="{0CD50E2B-32F3-4798-9B5A-9E63CFFD70CF}" srcOrd="1" destOrd="0" parTransId="{7FF189F9-3FDB-4050-8B7E-678623266B4C}" sibTransId="{A2974BBC-F535-47E7-9BEE-306E3A5F2F38}"/>
    <dgm:cxn modelId="{BE66CE5B-2D77-4FF5-AF19-A654A014F137}" type="presOf" srcId="{7FF189F9-3FDB-4050-8B7E-678623266B4C}" destId="{E56E9ED9-E509-4D39-B90C-43131D35E7C8}" srcOrd="0" destOrd="0" presId="urn:microsoft.com/office/officeart/2005/8/layout/radial2"/>
    <dgm:cxn modelId="{DFD6CAD1-DA45-487F-8E35-90F3F1596088}" srcId="{21C0F7E0-0F2C-4F09-9F1A-E5250713C47D}" destId="{032AB3FF-015E-48DA-8AED-FBC782731E2B}" srcOrd="2" destOrd="0" parTransId="{E69976B3-050B-4F4C-97C5-FE62BE3E88D2}" sibTransId="{984741FB-680F-4766-86A1-AA96E8F184A0}"/>
    <dgm:cxn modelId="{7EB91084-A8CA-4719-9FD6-816B011BB579}" type="presOf" srcId="{0CD50E2B-32F3-4798-9B5A-9E63CFFD70CF}" destId="{FE0935BA-B70E-403C-B52B-00CD02C0DBD1}" srcOrd="0" destOrd="0" presId="urn:microsoft.com/office/officeart/2005/8/layout/radial2"/>
    <dgm:cxn modelId="{5F0BD47A-5DF7-4754-A01C-8B9CB44E1CA3}" srcId="{0ADE8163-33A2-4E01-9A6F-E8AA9CFD953E}" destId="{5C11E70A-6592-4349-939D-1288600A099F}" srcOrd="2" destOrd="0" parTransId="{B400A905-D0D5-49EC-9531-E9B3223CDF24}" sibTransId="{C82696D7-1BDD-423E-ACE0-4F4BB27E1CD7}"/>
    <dgm:cxn modelId="{FDA7E7B5-0060-4ECE-80D8-B05DB0BA3B6B}" type="presOf" srcId="{907D063C-A865-4891-95E1-D0A45ABF3750}" destId="{6DBF9D30-70B9-48E3-8FF9-661D348C260F}" srcOrd="0" destOrd="1" presId="urn:microsoft.com/office/officeart/2005/8/layout/radial2"/>
    <dgm:cxn modelId="{52279E1F-9CB7-4917-B516-BF0EB2272561}" type="presOf" srcId="{21C0F7E0-0F2C-4F09-9F1A-E5250713C47D}" destId="{58BCEEAE-E39C-4F18-A617-496850AD2818}" srcOrd="0" destOrd="0" presId="urn:microsoft.com/office/officeart/2005/8/layout/radial2"/>
    <dgm:cxn modelId="{B7FDCD92-6B06-4485-8148-8EB38143DBE5}" srcId="{5C11E70A-6592-4349-939D-1288600A099F}" destId="{907D063C-A865-4891-95E1-D0A45ABF3750}" srcOrd="1" destOrd="0" parTransId="{C81238AE-6439-4D73-B48C-617008900FF6}" sibTransId="{4ECDD384-85B2-4902-A342-CD9C998A4E1E}"/>
    <dgm:cxn modelId="{04CBDCF7-9233-46CB-BA68-61E61B6E1BF9}" type="presOf" srcId="{C30B2E43-2861-42BC-B621-4DEA58BB0D43}" destId="{3A587917-2A5C-4612-B9B0-E504CE9DB175}" srcOrd="0" destOrd="0" presId="urn:microsoft.com/office/officeart/2005/8/layout/radial2"/>
    <dgm:cxn modelId="{2BD20492-5B9F-4678-A1FE-38CDCD8B5B30}" srcId="{0CD50E2B-32F3-4798-9B5A-9E63CFFD70CF}" destId="{2329EE10-8CDD-4789-8C45-42D802B8D50D}" srcOrd="1" destOrd="0" parTransId="{BCC479C3-8B16-498A-81B5-941E77A5C78A}" sibTransId="{9573EB75-B74C-42B0-9186-113908398CE0}"/>
    <dgm:cxn modelId="{6EE165CF-B941-41AB-A980-D5094C5B4E86}" srcId="{21C0F7E0-0F2C-4F09-9F1A-E5250713C47D}" destId="{72879122-2787-4A23-8856-5F652C4E6977}" srcOrd="0" destOrd="0" parTransId="{DE0CCA5B-9FD4-4A5B-8F0D-F05F5962783C}" sibTransId="{094D3328-155A-4A91-BA8C-87C167D771DD}"/>
    <dgm:cxn modelId="{1AD8C83A-3BB9-4BB5-A030-7C6513358529}" type="presOf" srcId="{032AB3FF-015E-48DA-8AED-FBC782731E2B}" destId="{5F69C69A-BC74-46C3-A301-973E814726F6}" srcOrd="0" destOrd="2" presId="urn:microsoft.com/office/officeart/2005/8/layout/radial2"/>
    <dgm:cxn modelId="{277C128A-4E1D-4C4A-92F8-F8606DDC44E0}" type="presOf" srcId="{C4CF9B68-24C0-4E7B-B133-22AE999B2DEB}" destId="{F1FEED6F-F73E-4FA0-8344-9CFB39D77183}" srcOrd="0" destOrd="0" presId="urn:microsoft.com/office/officeart/2005/8/layout/radial2"/>
    <dgm:cxn modelId="{93622E8D-9D02-4392-B2A7-7DD613C5CA52}" srcId="{0ADE8163-33A2-4E01-9A6F-E8AA9CFD953E}" destId="{21C0F7E0-0F2C-4F09-9F1A-E5250713C47D}" srcOrd="0" destOrd="0" parTransId="{C30B2E43-2861-42BC-B621-4DEA58BB0D43}" sibTransId="{6364CA9D-FD5D-4B16-8D05-1C95AA8E0B29}"/>
    <dgm:cxn modelId="{BA7741AD-79AE-4ACA-8143-865719B538BC}" type="presOf" srcId="{2329EE10-8CDD-4789-8C45-42D802B8D50D}" destId="{F1FEED6F-F73E-4FA0-8344-9CFB39D77183}" srcOrd="0" destOrd="1" presId="urn:microsoft.com/office/officeart/2005/8/layout/radial2"/>
    <dgm:cxn modelId="{85F14586-A7F1-43B4-BAFC-802105ED8E6F}" type="presOf" srcId="{30949A80-DCA0-4E42-B901-54F61879DDEB}" destId="{5F69C69A-BC74-46C3-A301-973E814726F6}" srcOrd="0" destOrd="1" presId="urn:microsoft.com/office/officeart/2005/8/layout/radial2"/>
    <dgm:cxn modelId="{56BA3729-CC6A-4017-857D-36E0543B275C}" srcId="{21C0F7E0-0F2C-4F09-9F1A-E5250713C47D}" destId="{30949A80-DCA0-4E42-B901-54F61879DDEB}" srcOrd="1" destOrd="0" parTransId="{BC7CE34C-83F3-4DD0-A069-D13922F945E4}" sibTransId="{FA649F80-0013-4DD1-822B-587071A0CC56}"/>
    <dgm:cxn modelId="{9AFC773C-D072-4191-ABC5-C4AD2401766E}" type="presOf" srcId="{72879122-2787-4A23-8856-5F652C4E6977}" destId="{5F69C69A-BC74-46C3-A301-973E814726F6}" srcOrd="0" destOrd="0" presId="urn:microsoft.com/office/officeart/2005/8/layout/radial2"/>
    <dgm:cxn modelId="{A8D16FA2-382E-4F3C-B7F2-0E7A094E8CD5}" srcId="{5C11E70A-6592-4349-939D-1288600A099F}" destId="{EFE0C8A7-C154-4381-804A-19CDD7043F75}" srcOrd="0" destOrd="0" parTransId="{F0CA328F-83A0-4C52-9D2E-8B414B3C6C83}" sibTransId="{1CB224B6-952F-4B52-AB01-A42C90B8F982}"/>
    <dgm:cxn modelId="{12ED58DC-2352-475A-A17A-021C31A7DE15}" type="presOf" srcId="{B400A905-D0D5-49EC-9531-E9B3223CDF24}" destId="{2391173A-CD28-4780-BEE4-4A78B78D7433}" srcOrd="0" destOrd="0" presId="urn:microsoft.com/office/officeart/2005/8/layout/radial2"/>
    <dgm:cxn modelId="{CEDFEC8D-4D29-4F55-B2A3-6BC968C2128A}" type="presOf" srcId="{0ADE8163-33A2-4E01-9A6F-E8AA9CFD953E}" destId="{090ED26E-52D0-4746-91E9-C288FEB51CAC}" srcOrd="0" destOrd="0" presId="urn:microsoft.com/office/officeart/2005/8/layout/radial2"/>
    <dgm:cxn modelId="{8C5422F9-A1C7-45F1-8ACA-3A1A97027382}" type="presParOf" srcId="{090ED26E-52D0-4746-91E9-C288FEB51CAC}" destId="{40B64E47-B930-4376-906B-0555FB5057A7}" srcOrd="0" destOrd="0" presId="urn:microsoft.com/office/officeart/2005/8/layout/radial2"/>
    <dgm:cxn modelId="{6D02AC83-EF36-4878-B798-043CED30CF05}" type="presParOf" srcId="{40B64E47-B930-4376-906B-0555FB5057A7}" destId="{39B275B6-B370-4519-AC3D-8D176376B3F3}" srcOrd="0" destOrd="0" presId="urn:microsoft.com/office/officeart/2005/8/layout/radial2"/>
    <dgm:cxn modelId="{74B007A2-55A9-45CA-AAAE-E32F3918EDDA}" type="presParOf" srcId="{39B275B6-B370-4519-AC3D-8D176376B3F3}" destId="{B8EDAA01-5E6C-4E46-8E06-02D2DF76FCFE}" srcOrd="0" destOrd="0" presId="urn:microsoft.com/office/officeart/2005/8/layout/radial2"/>
    <dgm:cxn modelId="{93D7BB66-5F0F-4671-AE9A-24D80E61407D}" type="presParOf" srcId="{39B275B6-B370-4519-AC3D-8D176376B3F3}" destId="{F8D7FC9F-AA01-4A25-9AD9-8501FF48BC59}" srcOrd="1" destOrd="0" presId="urn:microsoft.com/office/officeart/2005/8/layout/radial2"/>
    <dgm:cxn modelId="{12E1D166-162C-4F1D-BD21-DE58A23E3A78}" type="presParOf" srcId="{40B64E47-B930-4376-906B-0555FB5057A7}" destId="{3A587917-2A5C-4612-B9B0-E504CE9DB175}" srcOrd="1" destOrd="0" presId="urn:microsoft.com/office/officeart/2005/8/layout/radial2"/>
    <dgm:cxn modelId="{10361F52-E6B7-4A36-9102-15B9458A908A}" type="presParOf" srcId="{40B64E47-B930-4376-906B-0555FB5057A7}" destId="{9C7F5CE9-A3FB-49CB-804A-0719F1466BBC}" srcOrd="2" destOrd="0" presId="urn:microsoft.com/office/officeart/2005/8/layout/radial2"/>
    <dgm:cxn modelId="{8EBDFF13-E74A-488A-AE77-A2CC039730E4}" type="presParOf" srcId="{9C7F5CE9-A3FB-49CB-804A-0719F1466BBC}" destId="{58BCEEAE-E39C-4F18-A617-496850AD2818}" srcOrd="0" destOrd="0" presId="urn:microsoft.com/office/officeart/2005/8/layout/radial2"/>
    <dgm:cxn modelId="{DE036F2D-3FF6-4E46-B098-C4558E7C5204}" type="presParOf" srcId="{9C7F5CE9-A3FB-49CB-804A-0719F1466BBC}" destId="{5F69C69A-BC74-46C3-A301-973E814726F6}" srcOrd="1" destOrd="0" presId="urn:microsoft.com/office/officeart/2005/8/layout/radial2"/>
    <dgm:cxn modelId="{37B1655C-09F6-455C-8D7C-17B9F8C51072}" type="presParOf" srcId="{40B64E47-B930-4376-906B-0555FB5057A7}" destId="{E56E9ED9-E509-4D39-B90C-43131D35E7C8}" srcOrd="3" destOrd="0" presId="urn:microsoft.com/office/officeart/2005/8/layout/radial2"/>
    <dgm:cxn modelId="{6CCE3A0B-5315-451D-ADDC-48FDFDFA0FEB}" type="presParOf" srcId="{40B64E47-B930-4376-906B-0555FB5057A7}" destId="{37B73141-8850-4D7E-960D-3A24FD479AEA}" srcOrd="4" destOrd="0" presId="urn:microsoft.com/office/officeart/2005/8/layout/radial2"/>
    <dgm:cxn modelId="{0AC284A9-34B3-4A4A-BA3A-D059EE56E206}" type="presParOf" srcId="{37B73141-8850-4D7E-960D-3A24FD479AEA}" destId="{FE0935BA-B70E-403C-B52B-00CD02C0DBD1}" srcOrd="0" destOrd="0" presId="urn:microsoft.com/office/officeart/2005/8/layout/radial2"/>
    <dgm:cxn modelId="{E7EB5369-9EBD-4874-8E36-D949E1F888CC}" type="presParOf" srcId="{37B73141-8850-4D7E-960D-3A24FD479AEA}" destId="{F1FEED6F-F73E-4FA0-8344-9CFB39D77183}" srcOrd="1" destOrd="0" presId="urn:microsoft.com/office/officeart/2005/8/layout/radial2"/>
    <dgm:cxn modelId="{C4005723-881D-4FBB-AE5D-F91F2391B4B1}" type="presParOf" srcId="{40B64E47-B930-4376-906B-0555FB5057A7}" destId="{2391173A-CD28-4780-BEE4-4A78B78D7433}" srcOrd="5" destOrd="0" presId="urn:microsoft.com/office/officeart/2005/8/layout/radial2"/>
    <dgm:cxn modelId="{BF65CF1F-2798-4396-B739-546AF5BFFEDD}" type="presParOf" srcId="{40B64E47-B930-4376-906B-0555FB5057A7}" destId="{1387E2A1-55D2-4788-8015-04503AEC6121}" srcOrd="6" destOrd="0" presId="urn:microsoft.com/office/officeart/2005/8/layout/radial2"/>
    <dgm:cxn modelId="{A162A4BB-F731-43FB-B2A6-3D2DD7896FE8}" type="presParOf" srcId="{1387E2A1-55D2-4788-8015-04503AEC6121}" destId="{7F69E0ED-01D3-4237-B94C-9D9E640D7323}" srcOrd="0" destOrd="0" presId="urn:microsoft.com/office/officeart/2005/8/layout/radial2"/>
    <dgm:cxn modelId="{F51716F8-C198-4956-AB53-FC5423334467}" type="presParOf" srcId="{1387E2A1-55D2-4788-8015-04503AEC6121}" destId="{6DBF9D30-70B9-48E3-8FF9-661D348C260F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70306D-CAD3-4169-B654-96DB087BED69}">
      <dsp:nvSpPr>
        <dsp:cNvPr id="0" name=""/>
        <dsp:cNvSpPr/>
      </dsp:nvSpPr>
      <dsp:spPr>
        <a:xfrm rot="5400000">
          <a:off x="558455" y="1087129"/>
          <a:ext cx="1978222" cy="3291718"/>
        </a:xfrm>
        <a:prstGeom prst="corner">
          <a:avLst>
            <a:gd name="adj1" fmla="val 16120"/>
            <a:gd name="adj2" fmla="val 16110"/>
          </a:avLst>
        </a:prstGeom>
        <a:solidFill>
          <a:srgbClr val="FFC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470355-06B2-4778-9E28-2F0A6C81B152}">
      <dsp:nvSpPr>
        <dsp:cNvPr id="0" name=""/>
        <dsp:cNvSpPr/>
      </dsp:nvSpPr>
      <dsp:spPr>
        <a:xfrm>
          <a:off x="394574" y="2132661"/>
          <a:ext cx="2971781" cy="260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Fundamentación legal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Fundamentación conceptual</a:t>
          </a:r>
        </a:p>
      </dsp:txBody>
      <dsp:txXfrm>
        <a:off x="394574" y="2132661"/>
        <a:ext cx="2971781" cy="2604940"/>
      </dsp:txXfrm>
    </dsp:sp>
    <dsp:sp modelId="{CB586731-61FA-4392-A237-432B7637854C}">
      <dsp:nvSpPr>
        <dsp:cNvPr id="0" name=""/>
        <dsp:cNvSpPr/>
      </dsp:nvSpPr>
      <dsp:spPr>
        <a:xfrm>
          <a:off x="2932258" y="1089092"/>
          <a:ext cx="560713" cy="560713"/>
        </a:xfrm>
        <a:prstGeom prst="triangle">
          <a:avLst>
            <a:gd name="adj" fmla="val 10000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9BAE9D-B836-41D6-A831-92A5DF5BC79A}">
      <dsp:nvSpPr>
        <dsp:cNvPr id="0" name=""/>
        <dsp:cNvSpPr/>
      </dsp:nvSpPr>
      <dsp:spPr>
        <a:xfrm rot="5400000">
          <a:off x="4292515" y="145587"/>
          <a:ext cx="1978222" cy="32917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585893-0ABD-4E21-82B8-740E6BEFB5E7}">
      <dsp:nvSpPr>
        <dsp:cNvPr id="0" name=""/>
        <dsp:cNvSpPr/>
      </dsp:nvSpPr>
      <dsp:spPr>
        <a:xfrm>
          <a:off x="4119823" y="368911"/>
          <a:ext cx="2977695" cy="260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Gestión presupuestaria.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b="0" kern="1200" dirty="0" smtClean="0"/>
            <a:t>Situación de la industria de la defensa en el mundo.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b="0" kern="1200" dirty="0" smtClean="0"/>
        </a:p>
      </dsp:txBody>
      <dsp:txXfrm>
        <a:off x="4119823" y="368911"/>
        <a:ext cx="2977695" cy="2604940"/>
      </dsp:txXfrm>
    </dsp:sp>
    <dsp:sp modelId="{DFE94D38-7F92-4856-92E4-83DC8B27BA8E}">
      <dsp:nvSpPr>
        <dsp:cNvPr id="0" name=""/>
        <dsp:cNvSpPr/>
      </dsp:nvSpPr>
      <dsp:spPr>
        <a:xfrm>
          <a:off x="6485895" y="131831"/>
          <a:ext cx="560713" cy="56071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682A6B-A3ED-4AB0-A716-BF81FDFA2D99}">
      <dsp:nvSpPr>
        <dsp:cNvPr id="0" name=""/>
        <dsp:cNvSpPr/>
      </dsp:nvSpPr>
      <dsp:spPr>
        <a:xfrm rot="5400000">
          <a:off x="7986812" y="-656747"/>
          <a:ext cx="1978222" cy="3291718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AD7C1-2002-49B6-9806-3F3C251EC371}">
      <dsp:nvSpPr>
        <dsp:cNvPr id="0" name=""/>
        <dsp:cNvSpPr/>
      </dsp:nvSpPr>
      <dsp:spPr>
        <a:xfrm>
          <a:off x="7755055" y="488977"/>
          <a:ext cx="2971781" cy="26049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Importancia estratégica de la Industria de la Defensa Nacional.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Desarrollo: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err="1" smtClean="0"/>
            <a:t>Astinave</a:t>
          </a:r>
          <a:r>
            <a:rPr lang="es-ES" sz="2000" kern="1200" dirty="0" smtClean="0"/>
            <a:t> EP</a:t>
          </a:r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000" kern="1200" dirty="0" smtClean="0"/>
            <a:t>Santa Bárbara EP</a:t>
          </a:r>
          <a:endParaRPr lang="es-ES" sz="2000" kern="1200" dirty="0"/>
        </a:p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2000" kern="1200" dirty="0"/>
        </a:p>
      </dsp:txBody>
      <dsp:txXfrm>
        <a:off x="7755055" y="488977"/>
        <a:ext cx="2971781" cy="2604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88B150-1C23-4D47-8DD3-A18E026E859B}">
      <dsp:nvSpPr>
        <dsp:cNvPr id="0" name=""/>
        <dsp:cNvSpPr/>
      </dsp:nvSpPr>
      <dsp:spPr>
        <a:xfrm>
          <a:off x="1411427" y="264159"/>
          <a:ext cx="3413760" cy="3413760"/>
        </a:xfrm>
        <a:prstGeom prst="pie">
          <a:avLst>
            <a:gd name="adj1" fmla="val 16200000"/>
            <a:gd name="adj2" fmla="val 180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Metodología cualitativa</a:t>
          </a:r>
        </a:p>
      </dsp:txBody>
      <dsp:txXfrm>
        <a:off x="3210560" y="987551"/>
        <a:ext cx="1219200" cy="1016000"/>
      </dsp:txXfrm>
    </dsp:sp>
    <dsp:sp modelId="{6234FF4D-AB6E-46D0-9E17-A5A1389FE1F2}">
      <dsp:nvSpPr>
        <dsp:cNvPr id="0" name=""/>
        <dsp:cNvSpPr/>
      </dsp:nvSpPr>
      <dsp:spPr>
        <a:xfrm>
          <a:off x="1341120" y="386079"/>
          <a:ext cx="3413760" cy="3413760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Revisión bibliográfica y documental</a:t>
          </a:r>
        </a:p>
      </dsp:txBody>
      <dsp:txXfrm>
        <a:off x="2153920" y="2600960"/>
        <a:ext cx="1828800" cy="894080"/>
      </dsp:txXfrm>
    </dsp:sp>
    <dsp:sp modelId="{658BA3EB-2387-4D81-ABC2-C91A14E476B0}">
      <dsp:nvSpPr>
        <dsp:cNvPr id="0" name=""/>
        <dsp:cNvSpPr/>
      </dsp:nvSpPr>
      <dsp:spPr>
        <a:xfrm>
          <a:off x="1270812" y="264159"/>
          <a:ext cx="3413760" cy="3413760"/>
        </a:xfrm>
        <a:prstGeom prst="pie">
          <a:avLst>
            <a:gd name="adj1" fmla="val 9000000"/>
            <a:gd name="adj2" fmla="val 1620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Entrevistas a profundidad</a:t>
          </a:r>
        </a:p>
      </dsp:txBody>
      <dsp:txXfrm>
        <a:off x="1666240" y="987551"/>
        <a:ext cx="1219200" cy="1016000"/>
      </dsp:txXfrm>
    </dsp:sp>
    <dsp:sp modelId="{812E53D1-34E7-49D6-93D2-F2102196DE9A}">
      <dsp:nvSpPr>
        <dsp:cNvPr id="0" name=""/>
        <dsp:cNvSpPr/>
      </dsp:nvSpPr>
      <dsp:spPr>
        <a:xfrm>
          <a:off x="1200380" y="52831"/>
          <a:ext cx="3836416" cy="3836416"/>
        </a:xfrm>
        <a:prstGeom prst="circularArrow">
          <a:avLst>
            <a:gd name="adj1" fmla="val 5085"/>
            <a:gd name="adj2" fmla="val 327528"/>
            <a:gd name="adj3" fmla="val 1472472"/>
            <a:gd name="adj4" fmla="val 1619943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D3D02B-9E0C-4E27-8766-5A0BFDD327B1}">
      <dsp:nvSpPr>
        <dsp:cNvPr id="0" name=""/>
        <dsp:cNvSpPr/>
      </dsp:nvSpPr>
      <dsp:spPr>
        <a:xfrm>
          <a:off x="1129792" y="174536"/>
          <a:ext cx="3836416" cy="3836416"/>
        </a:xfrm>
        <a:prstGeom prst="circularArrow">
          <a:avLst>
            <a:gd name="adj1" fmla="val 5085"/>
            <a:gd name="adj2" fmla="val 327528"/>
            <a:gd name="adj3" fmla="val 8671970"/>
            <a:gd name="adj4" fmla="val 1800502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8567C-A041-4877-A4B1-8655F133D1EA}">
      <dsp:nvSpPr>
        <dsp:cNvPr id="0" name=""/>
        <dsp:cNvSpPr/>
      </dsp:nvSpPr>
      <dsp:spPr>
        <a:xfrm>
          <a:off x="1059203" y="52831"/>
          <a:ext cx="3836416" cy="3836416"/>
        </a:xfrm>
        <a:prstGeom prst="circularArrow">
          <a:avLst>
            <a:gd name="adj1" fmla="val 5085"/>
            <a:gd name="adj2" fmla="val 327528"/>
            <a:gd name="adj3" fmla="val 15873039"/>
            <a:gd name="adj4" fmla="val 9000000"/>
            <a:gd name="adj5" fmla="val 5932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018452-C4CA-486D-B5E1-F7597E6E64FB}">
      <dsp:nvSpPr>
        <dsp:cNvPr id="0" name=""/>
        <dsp:cNvSpPr/>
      </dsp:nvSpPr>
      <dsp:spPr>
        <a:xfrm rot="5400000">
          <a:off x="-101773" y="309087"/>
          <a:ext cx="1303161" cy="112193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FORTALEZAS</a:t>
          </a:r>
          <a:endParaRPr lang="es-ES" sz="1200" b="1" kern="1200" dirty="0"/>
        </a:p>
      </dsp:txBody>
      <dsp:txXfrm rot="-5400000">
        <a:off x="-11157" y="779436"/>
        <a:ext cx="1121930" cy="181231"/>
      </dsp:txXfrm>
    </dsp:sp>
    <dsp:sp modelId="{357EEC6C-6B05-4BF9-B390-2CB5C1D7A3B9}">
      <dsp:nvSpPr>
        <dsp:cNvPr id="0" name=""/>
        <dsp:cNvSpPr/>
      </dsp:nvSpPr>
      <dsp:spPr>
        <a:xfrm rot="5400000">
          <a:off x="4848390" y="-3724161"/>
          <a:ext cx="1132048" cy="863431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 I. D. en base a sus recursos humanos y tecnológicos  contribuyen al  fortalecimiento de las capacidades operativas de FF. AA.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 I. D. es muy importante dentro de la Política de la Defensa Nacional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Se articulan las necesidades entre el MIDENA y la I. D.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Disponibilidad de Subsecretaría de Apoyo al desarrollo, que articula desde la  D. I. D. los planes, programas y proyectos en beneficio institucional.</a:t>
          </a:r>
          <a:endParaRPr lang="es-ES" sz="1200" kern="1200" dirty="0"/>
        </a:p>
      </dsp:txBody>
      <dsp:txXfrm rot="-5400000">
        <a:off x="1097257" y="82234"/>
        <a:ext cx="8579052" cy="1021524"/>
      </dsp:txXfrm>
    </dsp:sp>
    <dsp:sp modelId="{09339D99-CD39-4C47-B78D-03FBED439838}">
      <dsp:nvSpPr>
        <dsp:cNvPr id="0" name=""/>
        <dsp:cNvSpPr/>
      </dsp:nvSpPr>
      <dsp:spPr>
        <a:xfrm rot="5400000">
          <a:off x="-113732" y="1590704"/>
          <a:ext cx="1303161" cy="1098012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DEBILIDADES</a:t>
          </a:r>
          <a:endParaRPr lang="es-ES" sz="1200" b="1" kern="1200" dirty="0"/>
        </a:p>
      </dsp:txBody>
      <dsp:txXfrm rot="-5400000">
        <a:off x="-11157" y="2037135"/>
        <a:ext cx="1098012" cy="205149"/>
      </dsp:txXfrm>
    </dsp:sp>
    <dsp:sp modelId="{C7AAE42A-6A90-46AF-BDBF-D4B2D3F805A2}">
      <dsp:nvSpPr>
        <dsp:cNvPr id="0" name=""/>
        <dsp:cNvSpPr/>
      </dsp:nvSpPr>
      <dsp:spPr>
        <a:xfrm rot="5400000">
          <a:off x="4813596" y="-2413391"/>
          <a:ext cx="1181141" cy="86500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No existe personal que cuente con una capacitación integral en planificación por capacidades a nivel político estratégico.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El desarrollo de la I. D. es muy limitado, cuenta con dos empresas que no cubren las necesidades de las FF. AA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Limitada gestión integral, por varios factores como: liderazgo empresarial, cooperación y presupuesto.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Falta de gestión estratégica, especialmente en la diversificación de oportunidades y segmentación del mercado.</a:t>
          </a:r>
          <a:endParaRPr lang="es-ES" sz="1200" kern="1200" dirty="0"/>
        </a:p>
      </dsp:txBody>
      <dsp:txXfrm rot="-5400000">
        <a:off x="1079119" y="1378745"/>
        <a:ext cx="8592438" cy="1065823"/>
      </dsp:txXfrm>
    </dsp:sp>
    <dsp:sp modelId="{254E6F52-7125-478D-9272-92B63922D6FF}">
      <dsp:nvSpPr>
        <dsp:cNvPr id="0" name=""/>
        <dsp:cNvSpPr/>
      </dsp:nvSpPr>
      <dsp:spPr>
        <a:xfrm rot="5400000">
          <a:off x="-103023" y="2922812"/>
          <a:ext cx="1303161" cy="1119431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OPORTUNIDADE</a:t>
          </a:r>
          <a:endParaRPr lang="es-ES" sz="1200" b="1" kern="1200" dirty="0"/>
        </a:p>
      </dsp:txBody>
      <dsp:txXfrm rot="-5400000">
        <a:off x="-11157" y="3390663"/>
        <a:ext cx="1119431" cy="183730"/>
      </dsp:txXfrm>
    </dsp:sp>
    <dsp:sp modelId="{62B05979-BF4A-450C-B769-4D746133D47C}">
      <dsp:nvSpPr>
        <dsp:cNvPr id="0" name=""/>
        <dsp:cNvSpPr/>
      </dsp:nvSpPr>
      <dsp:spPr>
        <a:xfrm rot="5400000">
          <a:off x="4822594" y="-1072733"/>
          <a:ext cx="1181141" cy="865441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Las FF. AA cuentan con las Direcciones de Cooperación internacional en cada una de sus Fuerzas.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MREMH, promulgan los requerimientos y necesidades de política exterior en varios campos, y es el MIDENA, quien articula sus necesidades.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Acceso a la información privilegiada en el contexto internacional.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Estrecha colaboración de entidades públicas dentro del Consejo Sectorial de Seguridad</a:t>
          </a:r>
          <a:endParaRPr lang="es-ES" sz="1200" kern="1200" dirty="0"/>
        </a:p>
      </dsp:txBody>
      <dsp:txXfrm rot="-5400000">
        <a:off x="1085957" y="2721563"/>
        <a:ext cx="8596758" cy="1065823"/>
      </dsp:txXfrm>
    </dsp:sp>
    <dsp:sp modelId="{45677826-7B24-4940-8A70-FD5EC8B9CCF9}">
      <dsp:nvSpPr>
        <dsp:cNvPr id="0" name=""/>
        <dsp:cNvSpPr/>
      </dsp:nvSpPr>
      <dsp:spPr>
        <a:xfrm rot="5400000">
          <a:off x="-97458" y="4260065"/>
          <a:ext cx="1303161" cy="1130560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b="1" kern="1200" dirty="0" smtClean="0"/>
            <a:t>AMENAZAS</a:t>
          </a:r>
          <a:endParaRPr lang="es-ES" sz="1200" b="1" kern="1200" dirty="0"/>
        </a:p>
      </dsp:txBody>
      <dsp:txXfrm rot="-5400000">
        <a:off x="-11157" y="4739044"/>
        <a:ext cx="1130560" cy="172601"/>
      </dsp:txXfrm>
    </dsp:sp>
    <dsp:sp modelId="{5883C689-1EB4-4937-AEE4-743E0BDEB466}">
      <dsp:nvSpPr>
        <dsp:cNvPr id="0" name=""/>
        <dsp:cNvSpPr/>
      </dsp:nvSpPr>
      <dsp:spPr>
        <a:xfrm rot="5400000">
          <a:off x="4828159" y="273464"/>
          <a:ext cx="1181141" cy="862373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7620" rIns="7620" bIns="76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la Asamblea Nacional no de paso a la firma de los nuevos acuerdos y convenios de cooperación internacional.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Que otras instituciones del Estado no permitan la aplicación por pugna de poder y de intereses.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Que la parte política disminuya la presencia de FFAA en el contexto internacional.</a:t>
          </a:r>
          <a:endParaRPr lang="es-ES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200" kern="1200" dirty="0" smtClean="0"/>
            <a:t>Resistencia al cambio por parte de las entidades públicas.</a:t>
          </a:r>
          <a:endParaRPr lang="es-ES" sz="1200" kern="1200" dirty="0"/>
        </a:p>
      </dsp:txBody>
      <dsp:txXfrm rot="-5400000">
        <a:off x="1106863" y="4052420"/>
        <a:ext cx="8566075" cy="10658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A02592-5022-4E84-ADDC-4FA043895601}">
      <dsp:nvSpPr>
        <dsp:cNvPr id="0" name=""/>
        <dsp:cNvSpPr/>
      </dsp:nvSpPr>
      <dsp:spPr>
        <a:xfrm>
          <a:off x="-4101642" y="-629505"/>
          <a:ext cx="4887532" cy="4887532"/>
        </a:xfrm>
        <a:prstGeom prst="blockArc">
          <a:avLst>
            <a:gd name="adj1" fmla="val 18900000"/>
            <a:gd name="adj2" fmla="val 2700000"/>
            <a:gd name="adj3" fmla="val 442"/>
          </a:avLst>
        </a:pr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BA4248-3113-4825-AA20-513B812C9EA6}">
      <dsp:nvSpPr>
        <dsp:cNvPr id="0" name=""/>
        <dsp:cNvSpPr/>
      </dsp:nvSpPr>
      <dsp:spPr>
        <a:xfrm>
          <a:off x="387357" y="278960"/>
          <a:ext cx="6200693" cy="55821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Reingeniería de procesos y de T.H</a:t>
          </a:r>
          <a:endParaRPr lang="es-EC" sz="2000" kern="1200" dirty="0"/>
        </a:p>
      </dsp:txBody>
      <dsp:txXfrm>
        <a:off x="387357" y="278960"/>
        <a:ext cx="6200693" cy="558211"/>
      </dsp:txXfrm>
    </dsp:sp>
    <dsp:sp modelId="{7ACE5FDA-CA8C-4E70-BDDD-FA1E0CFD21C1}">
      <dsp:nvSpPr>
        <dsp:cNvPr id="0" name=""/>
        <dsp:cNvSpPr/>
      </dsp:nvSpPr>
      <dsp:spPr>
        <a:xfrm>
          <a:off x="62905" y="209184"/>
          <a:ext cx="697764" cy="697764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0EB720-9119-4C0E-8FB1-D45438A1E908}">
      <dsp:nvSpPr>
        <dsp:cNvPr id="0" name=""/>
        <dsp:cNvSpPr/>
      </dsp:nvSpPr>
      <dsp:spPr>
        <a:xfrm>
          <a:off x="731823" y="1116423"/>
          <a:ext cx="5880657" cy="558211"/>
        </a:xfrm>
        <a:prstGeom prst="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Recuperar la capacidad instalada de la I.D.</a:t>
          </a:r>
          <a:endParaRPr lang="es-EC" sz="2000" kern="1200" dirty="0"/>
        </a:p>
      </dsp:txBody>
      <dsp:txXfrm>
        <a:off x="731823" y="1116423"/>
        <a:ext cx="5880657" cy="558211"/>
      </dsp:txXfrm>
    </dsp:sp>
    <dsp:sp modelId="{27A0D3E2-F40D-48BB-B95C-E06002566FF1}">
      <dsp:nvSpPr>
        <dsp:cNvPr id="0" name=""/>
        <dsp:cNvSpPr/>
      </dsp:nvSpPr>
      <dsp:spPr>
        <a:xfrm>
          <a:off x="382941" y="1046646"/>
          <a:ext cx="697764" cy="6977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A15B02-6404-4DD4-9661-EB441168F1C1}">
      <dsp:nvSpPr>
        <dsp:cNvPr id="0" name=""/>
        <dsp:cNvSpPr/>
      </dsp:nvSpPr>
      <dsp:spPr>
        <a:xfrm>
          <a:off x="731823" y="1953885"/>
          <a:ext cx="5880657" cy="558211"/>
        </a:xfrm>
        <a:prstGeom prst="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Oferta de servicios y productos a los usuarios finales</a:t>
          </a:r>
          <a:endParaRPr lang="es-EC" sz="2000" kern="1200" dirty="0"/>
        </a:p>
      </dsp:txBody>
      <dsp:txXfrm>
        <a:off x="731823" y="1953885"/>
        <a:ext cx="5880657" cy="558211"/>
      </dsp:txXfrm>
    </dsp:sp>
    <dsp:sp modelId="{62740B73-37C7-4C53-918F-7C976B1DC187}">
      <dsp:nvSpPr>
        <dsp:cNvPr id="0" name=""/>
        <dsp:cNvSpPr/>
      </dsp:nvSpPr>
      <dsp:spPr>
        <a:xfrm>
          <a:off x="382941" y="1884109"/>
          <a:ext cx="697764" cy="697764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E54478-C234-48FA-845C-50200D08BB70}">
      <dsp:nvSpPr>
        <dsp:cNvPr id="0" name=""/>
        <dsp:cNvSpPr/>
      </dsp:nvSpPr>
      <dsp:spPr>
        <a:xfrm>
          <a:off x="411787" y="2791348"/>
          <a:ext cx="6200693" cy="558211"/>
        </a:xfrm>
        <a:prstGeom prst="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43081" tIns="50800" rIns="50800" bIns="508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000" kern="1200" dirty="0" smtClean="0"/>
            <a:t>Potenciando las fortalezas y minimizando amenazas</a:t>
          </a:r>
          <a:endParaRPr lang="es-EC" sz="2000" kern="1200" dirty="0"/>
        </a:p>
      </dsp:txBody>
      <dsp:txXfrm>
        <a:off x="411787" y="2791348"/>
        <a:ext cx="6200693" cy="558211"/>
      </dsp:txXfrm>
    </dsp:sp>
    <dsp:sp modelId="{340E95F8-91AE-44E3-BECD-B544910757EF}">
      <dsp:nvSpPr>
        <dsp:cNvPr id="0" name=""/>
        <dsp:cNvSpPr/>
      </dsp:nvSpPr>
      <dsp:spPr>
        <a:xfrm>
          <a:off x="62905" y="2721572"/>
          <a:ext cx="697764" cy="697764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1173A-CD28-4780-BEE4-4A78B78D7433}">
      <dsp:nvSpPr>
        <dsp:cNvPr id="0" name=""/>
        <dsp:cNvSpPr/>
      </dsp:nvSpPr>
      <dsp:spPr>
        <a:xfrm rot="2561663">
          <a:off x="3520200" y="3805302"/>
          <a:ext cx="822394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822394" y="233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E9ED9-E509-4D39-B90C-43131D35E7C8}">
      <dsp:nvSpPr>
        <dsp:cNvPr id="0" name=""/>
        <dsp:cNvSpPr/>
      </dsp:nvSpPr>
      <dsp:spPr>
        <a:xfrm>
          <a:off x="3629175" y="2685954"/>
          <a:ext cx="914015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914015" y="233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587917-2A5C-4612-B9B0-E504CE9DB175}">
      <dsp:nvSpPr>
        <dsp:cNvPr id="0" name=""/>
        <dsp:cNvSpPr/>
      </dsp:nvSpPr>
      <dsp:spPr>
        <a:xfrm rot="19038337">
          <a:off x="3520200" y="1566606"/>
          <a:ext cx="822394" cy="46757"/>
        </a:xfrm>
        <a:custGeom>
          <a:avLst/>
          <a:gdLst/>
          <a:ahLst/>
          <a:cxnLst/>
          <a:rect l="0" t="0" r="0" b="0"/>
          <a:pathLst>
            <a:path>
              <a:moveTo>
                <a:pt x="0" y="23378"/>
              </a:moveTo>
              <a:lnTo>
                <a:pt x="822394" y="23378"/>
              </a:lnTo>
            </a:path>
          </a:pathLst>
        </a:custGeom>
        <a:noFill/>
        <a:ln w="127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7FC9F-AA01-4A25-9AD9-8501FF48BC59}">
      <dsp:nvSpPr>
        <dsp:cNvPr id="0" name=""/>
        <dsp:cNvSpPr/>
      </dsp:nvSpPr>
      <dsp:spPr>
        <a:xfrm>
          <a:off x="1416645" y="1407845"/>
          <a:ext cx="2602976" cy="2602976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BCEEAE-E39C-4F18-A617-496850AD2818}">
      <dsp:nvSpPr>
        <dsp:cNvPr id="0" name=""/>
        <dsp:cNvSpPr/>
      </dsp:nvSpPr>
      <dsp:spPr>
        <a:xfrm>
          <a:off x="4026668" y="751"/>
          <a:ext cx="1561785" cy="15617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Negativos</a:t>
          </a:r>
          <a:endParaRPr lang="es-EC" sz="2100" kern="1200" dirty="0"/>
        </a:p>
      </dsp:txBody>
      <dsp:txXfrm>
        <a:off x="4255386" y="229469"/>
        <a:ext cx="1104349" cy="1104349"/>
      </dsp:txXfrm>
    </dsp:sp>
    <dsp:sp modelId="{5F69C69A-BC74-46C3-A301-973E814726F6}">
      <dsp:nvSpPr>
        <dsp:cNvPr id="0" name=""/>
        <dsp:cNvSpPr/>
      </dsp:nvSpPr>
      <dsp:spPr>
        <a:xfrm>
          <a:off x="5744632" y="751"/>
          <a:ext cx="2342678" cy="156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Transformación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Falta de presupuesto 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R.H. insuficientes, tecnología limitada</a:t>
          </a:r>
          <a:endParaRPr lang="es-EC" sz="1800" kern="1200" dirty="0"/>
        </a:p>
      </dsp:txBody>
      <dsp:txXfrm>
        <a:off x="5744632" y="751"/>
        <a:ext cx="2342678" cy="1561785"/>
      </dsp:txXfrm>
    </dsp:sp>
    <dsp:sp modelId="{FE0935BA-B70E-403C-B52B-00CD02C0DBD1}">
      <dsp:nvSpPr>
        <dsp:cNvPr id="0" name=""/>
        <dsp:cNvSpPr/>
      </dsp:nvSpPr>
      <dsp:spPr>
        <a:xfrm>
          <a:off x="4543191" y="1928440"/>
          <a:ext cx="1561785" cy="15617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Positivos</a:t>
          </a:r>
          <a:endParaRPr lang="es-EC" sz="2100" kern="1200" dirty="0"/>
        </a:p>
      </dsp:txBody>
      <dsp:txXfrm>
        <a:off x="4771909" y="2157158"/>
        <a:ext cx="1104349" cy="1104349"/>
      </dsp:txXfrm>
    </dsp:sp>
    <dsp:sp modelId="{F1FEED6F-F73E-4FA0-8344-9CFB39D77183}">
      <dsp:nvSpPr>
        <dsp:cNvPr id="0" name=""/>
        <dsp:cNvSpPr/>
      </dsp:nvSpPr>
      <dsp:spPr>
        <a:xfrm>
          <a:off x="6261155" y="1928440"/>
          <a:ext cx="2342678" cy="156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Implementación y continuidad proyectos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ASTINAVE EP</a:t>
          </a:r>
          <a:endParaRPr lang="es-EC" sz="1800" kern="1200" dirty="0"/>
        </a:p>
      </dsp:txBody>
      <dsp:txXfrm>
        <a:off x="6261155" y="1928440"/>
        <a:ext cx="2342678" cy="1561785"/>
      </dsp:txXfrm>
    </dsp:sp>
    <dsp:sp modelId="{7F69E0ED-01D3-4237-B94C-9D9E640D7323}">
      <dsp:nvSpPr>
        <dsp:cNvPr id="0" name=""/>
        <dsp:cNvSpPr/>
      </dsp:nvSpPr>
      <dsp:spPr>
        <a:xfrm>
          <a:off x="4026668" y="3856129"/>
          <a:ext cx="1561785" cy="1561785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2100" kern="1200" dirty="0" smtClean="0"/>
            <a:t>Realidad</a:t>
          </a:r>
          <a:endParaRPr lang="es-EC" sz="2100" kern="1200" dirty="0"/>
        </a:p>
      </dsp:txBody>
      <dsp:txXfrm>
        <a:off x="4255386" y="4084847"/>
        <a:ext cx="1104349" cy="1104349"/>
      </dsp:txXfrm>
    </dsp:sp>
    <dsp:sp modelId="{6DBF9D30-70B9-48E3-8FF9-661D348C260F}">
      <dsp:nvSpPr>
        <dsp:cNvPr id="0" name=""/>
        <dsp:cNvSpPr/>
      </dsp:nvSpPr>
      <dsp:spPr>
        <a:xfrm>
          <a:off x="5744632" y="3856129"/>
          <a:ext cx="2342678" cy="15617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Planificación estratégica – cooperación multilateral</a:t>
          </a:r>
          <a:endParaRPr lang="es-EC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/>
            <a:t>Proyección I.D – INCIERTA </a:t>
          </a:r>
          <a:endParaRPr lang="es-EC" sz="1800" kern="1200" dirty="0"/>
        </a:p>
      </dsp:txBody>
      <dsp:txXfrm>
        <a:off x="5744632" y="3856129"/>
        <a:ext cx="2342678" cy="15617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A39CF2-07CF-C944-B8B2-FDFA615EC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5B6215-8CFA-C14E-A274-62A60F4AF2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FD39560-E7E9-C64A-BC8D-A84DFC30D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69E16C-FF33-C748-B920-040B63746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CA12FA0-F7EB-E447-90BA-F67ACFEA6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87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1CD155-7D56-234C-AAFF-16320F1BC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ADA342E9-56C6-B04B-AE96-5F19625AE8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B9D136-F28B-EB49-9304-3A0D85C84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0433CD-94F3-314D-9BCA-9A12B82A3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2A2F02-9307-2846-8987-C06F814B8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10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212CDF2-1852-8C4E-B50C-30A45BB13C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40C232E-6C03-0C47-A2EE-04DB3FDB58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F1BD305-C252-5E49-86EE-EE88D8B42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F41ED35-5991-214E-9F04-D952D3F2A2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3F95CA-8A1B-9C44-9703-D64415A059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270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101326-6597-D94C-9CE2-5D38575651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C168C83-F8CA-5048-A954-3437E0677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D30857F-3CD0-1247-A95A-219C8BB39F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9E1468C-4D70-2C47-9F53-33AD928B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AB3EA0-56C7-E544-A920-DE9C3C554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061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22451E-F6BA-964D-942E-3A26941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98B182-43AD-EB44-97B5-847C7867AE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F84EF59-D283-AA4B-91EE-C1C780D61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B04FF48-4252-684C-B6AA-8755BE58D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9B53F34-A70F-C044-9ACE-E3B617E6B7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474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FB603C3-C482-2A4A-A0B4-1F0CDB6D0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72438E8-96A0-854E-AA9E-79FF067F2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64C1BA2-C490-AE4E-AD81-4F70E87551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6CCD44-7B3A-0C4E-903E-8A380E9E68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D89298D-0D0B-234C-AB52-E7DA52121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03DC63B-26CF-A94E-A018-0000DE3D0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422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EAA371-FBB7-B441-97DB-D80F7CA10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6AC16D-BF7C-4645-BB5A-4D3D8709B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07B89A-6D01-1A49-9622-169182F47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BBB904-3002-CF4C-80E4-E500036D8C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2CD1188-D647-5A43-8041-F28703308B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E47BC2F-B3C1-DD47-BD12-A093E8F82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23E770EB-1360-0642-A60E-51ACB7BFDE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EB7D974-499F-7142-989B-7605603BE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685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22F863-32B5-E043-8B29-B2B42B09E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503C7F0-236D-1F41-A743-89B5BE352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08A0E5D-EDA8-E640-A4F0-7E5583224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30AA488-FC1E-F649-9ADD-2417DE8A9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668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318E160-FA5B-2244-8810-AD04240F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C21AB13-2DEF-0344-B1D7-B1F4AB601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863795B-19D2-AD43-9863-9B05A8A1C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9279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C95D86-35BD-8545-A3E0-41C64631F6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3A1EC2-4C7C-9F48-830A-C3B6272AE6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F7240-2900-D84E-BA26-4FC9FE1EC9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36B5B85-161C-904E-9207-186EBB251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469783A-774F-9244-97A8-8183B2FC7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DBEA04C-078E-9748-B3E9-0DC63A14A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9894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17830F-4AFE-D44A-87AB-12F619825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0E74663-3C3B-9C46-B131-4E91903028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C53015C-D6A5-4346-B392-3224F1038D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608FAE1-2E88-494E-974B-BF126FE93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7C9DE75-F967-4240-90C9-45FDD881D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C47412B-6343-E341-80F0-3B42EF5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94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5341551-D91D-DD4C-9019-575BBC73A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EC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90A3BEC-0F0A-2945-922F-1288E89F01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20204C7-0270-EA43-8408-ABA1431161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31DCAEE-8C7D-934C-9731-756F74428F35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22/9/2020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9078A95-3068-B648-A44E-9FF31274D7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94070A-9262-3E42-9371-AEF9FDA0F4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67973DA-7E5B-3245-A411-B52F02EF68FA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C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435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2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g"/><Relationship Id="rId4" Type="http://schemas.openxmlformats.org/officeDocument/2006/relationships/image" Target="../media/image3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jpg"/><Relationship Id="rId5" Type="http://schemas.openxmlformats.org/officeDocument/2006/relationships/image" Target="../media/image7.jpeg"/><Relationship Id="rId10" Type="http://schemas.openxmlformats.org/officeDocument/2006/relationships/image" Target="../media/image12.jp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7C5C8CE6-F51C-0649-93D3-8129F63B15DD}"/>
              </a:ext>
            </a:extLst>
          </p:cNvPr>
          <p:cNvSpPr/>
          <p:nvPr/>
        </p:nvSpPr>
        <p:spPr>
          <a:xfrm>
            <a:off x="1090571" y="2292485"/>
            <a:ext cx="1098567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EC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INDUSTRIA DE DEFENSA COMO ELEMENTO DEL FORTALECIMIENTO DE LAS CAPACIDADES OPERATIVAS DE FUERZAS ARMADAS”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BCE7088B-96EC-8841-A837-F44032347E3E}"/>
              </a:ext>
            </a:extLst>
          </p:cNvPr>
          <p:cNvCxnSpPr/>
          <p:nvPr/>
        </p:nvCxnSpPr>
        <p:spPr>
          <a:xfrm>
            <a:off x="1485900" y="198466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F24E8BE2-0783-824A-A337-74107E91AF45}"/>
              </a:ext>
            </a:extLst>
          </p:cNvPr>
          <p:cNvCxnSpPr/>
          <p:nvPr/>
        </p:nvCxnSpPr>
        <p:spPr>
          <a:xfrm>
            <a:off x="1485900" y="4059129"/>
            <a:ext cx="10195023" cy="2021"/>
          </a:xfrm>
          <a:prstGeom prst="line">
            <a:avLst/>
          </a:prstGeom>
          <a:ln w="57150"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" name="CuadroTexto 1">
            <a:extLst>
              <a:ext uri="{FF2B5EF4-FFF2-40B4-BE49-F238E27FC236}">
                <a16:creationId xmlns:a16="http://schemas.microsoft.com/office/drawing/2014/main" id="{3818474D-A86F-C244-AA31-418253F2C546}"/>
              </a:ext>
            </a:extLst>
          </p:cNvPr>
          <p:cNvSpPr txBox="1"/>
          <p:nvPr/>
        </p:nvSpPr>
        <p:spPr>
          <a:xfrm>
            <a:off x="3214948" y="1255600"/>
            <a:ext cx="6262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s-EC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MAESTRÍA EN ESTRATEGIA MILITAR TERRESTRE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D62C163-8FCA-404B-839C-BEA41DD0379B}"/>
              </a:ext>
            </a:extLst>
          </p:cNvPr>
          <p:cNvSpPr txBox="1"/>
          <p:nvPr/>
        </p:nvSpPr>
        <p:spPr>
          <a:xfrm>
            <a:off x="2986880" y="4500999"/>
            <a:ext cx="82127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TCRN. DE E.M  </a:t>
            </a:r>
            <a:r>
              <a:rPr lang="es-EC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PASTRANO  JEFFERSON Y  </a:t>
            </a: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TCRN DE E.M MEJÍA NELSON </a:t>
            </a:r>
          </a:p>
          <a:p>
            <a:pPr algn="ctr">
              <a:defRPr/>
            </a:pP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DIRECTOR: TCRN. EM. CRIOLLO MARCO</a:t>
            </a:r>
          </a:p>
        </p:txBody>
      </p:sp>
    </p:spTree>
    <p:extLst>
      <p:ext uri="{BB962C8B-B14F-4D97-AF65-F5344CB8AC3E}">
        <p14:creationId xmlns:p14="http://schemas.microsoft.com/office/powerpoint/2010/main" val="391996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HIPÓTESIS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25" y="4225981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1 CuadroTexto"/>
          <p:cNvSpPr txBox="1"/>
          <p:nvPr/>
        </p:nvSpPr>
        <p:spPr>
          <a:xfrm>
            <a:off x="2053571" y="2214200"/>
            <a:ext cx="8536907" cy="1569660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L</a:t>
            </a:r>
            <a:r>
              <a:rPr lang="es-EC" sz="2400" dirty="0" smtClean="0"/>
              <a:t>a </a:t>
            </a:r>
            <a:r>
              <a:rPr lang="es-EC" sz="2400" dirty="0"/>
              <a:t>Industria de la Defensa Nacional</a:t>
            </a:r>
            <a:r>
              <a:rPr lang="es-EC" sz="2400" dirty="0" smtClean="0"/>
              <a:t>, está orientada a la contribución del desarrollo tecnológico, investigación y sustento económico de las Fuerzas Armadas, con el fin de fortalecer las capacidades operativas de sus Fuerzas.</a:t>
            </a:r>
            <a:endParaRPr lang="es-EC" sz="2400" dirty="0"/>
          </a:p>
        </p:txBody>
      </p:sp>
    </p:spTree>
    <p:extLst>
      <p:ext uri="{BB962C8B-B14F-4D97-AF65-F5344CB8AC3E}">
        <p14:creationId xmlns:p14="http://schemas.microsoft.com/office/powerpoint/2010/main" val="604474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 VARIABLES INDEPENDIENTE Y DEPENDIENTES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25" y="4225981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Rectángulo 1"/>
          <p:cNvSpPr/>
          <p:nvPr/>
        </p:nvSpPr>
        <p:spPr>
          <a:xfrm>
            <a:off x="2376195" y="1847308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algn="just">
              <a:spcAft>
                <a:spcPts val="0"/>
              </a:spcAft>
            </a:pPr>
            <a:r>
              <a:rPr lang="es-BO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Variable Independiente.</a:t>
            </a:r>
          </a:p>
          <a:p>
            <a:pPr lvl="2" algn="just">
              <a:spcAft>
                <a:spcPts val="0"/>
              </a:spcAft>
            </a:pPr>
            <a:endParaRPr lang="es-EC" sz="24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90805" indent="449580" algn="just">
              <a:spcAft>
                <a:spcPts val="0"/>
              </a:spcAft>
            </a:pPr>
            <a:r>
              <a:rPr lang="es-EC" sz="24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La Industria de la Defensa.</a:t>
            </a:r>
            <a:endParaRPr lang="es-EC" sz="2400" dirty="0"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90805" indent="449580" algn="just">
              <a:spcAft>
                <a:spcPts val="0"/>
              </a:spcAft>
            </a:pPr>
            <a:endParaRPr lang="es-EC" sz="24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0805" indent="449580" algn="just">
              <a:spcAft>
                <a:spcPts val="0"/>
              </a:spcAft>
            </a:pPr>
            <a:r>
              <a:rPr lang="es-BO" sz="2400" b="1" dirty="0" smtClean="0">
                <a:solidFill>
                  <a:srgbClr val="000000"/>
                </a:solidFill>
                <a:effectLst/>
                <a:ea typeface="Times New Roman" panose="02020603050405020304" pitchFamily="18" charset="0"/>
              </a:rPr>
              <a:t>	Variable Dependiente.</a:t>
            </a:r>
          </a:p>
          <a:p>
            <a:pPr marL="90805" indent="449580" algn="just">
              <a:spcAft>
                <a:spcPts val="0"/>
              </a:spcAft>
            </a:pPr>
            <a:endParaRPr lang="es-EC" sz="24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449580" indent="90805" algn="just">
              <a:spcAft>
                <a:spcPts val="0"/>
              </a:spcAft>
            </a:pPr>
            <a:r>
              <a:rPr lang="es-EC" sz="2400" dirty="0" smtClean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	Capacidad Operativa de FF.AA. </a:t>
            </a:r>
            <a:endParaRPr lang="es-EC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702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 OPERACIONALIZACIÓN DE LAS VARIABLES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25" y="4225981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0499597"/>
              </p:ext>
            </p:extLst>
          </p:nvPr>
        </p:nvGraphicFramePr>
        <p:xfrm>
          <a:off x="1277471" y="950977"/>
          <a:ext cx="10775009" cy="57053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17469">
                  <a:extLst>
                    <a:ext uri="{9D8B030D-6E8A-4147-A177-3AD203B41FA5}">
                      <a16:colId xmlns:a16="http://schemas.microsoft.com/office/drawing/2014/main" val="760934841"/>
                    </a:ext>
                  </a:extLst>
                </a:gridCol>
                <a:gridCol w="1321774">
                  <a:extLst>
                    <a:ext uri="{9D8B030D-6E8A-4147-A177-3AD203B41FA5}">
                      <a16:colId xmlns:a16="http://schemas.microsoft.com/office/drawing/2014/main" val="1681597645"/>
                    </a:ext>
                  </a:extLst>
                </a:gridCol>
                <a:gridCol w="3567507">
                  <a:extLst>
                    <a:ext uri="{9D8B030D-6E8A-4147-A177-3AD203B41FA5}">
                      <a16:colId xmlns:a16="http://schemas.microsoft.com/office/drawing/2014/main" val="50383659"/>
                    </a:ext>
                  </a:extLst>
                </a:gridCol>
                <a:gridCol w="1668259">
                  <a:extLst>
                    <a:ext uri="{9D8B030D-6E8A-4147-A177-3AD203B41FA5}">
                      <a16:colId xmlns:a16="http://schemas.microsoft.com/office/drawing/2014/main" val="2631787125"/>
                    </a:ext>
                  </a:extLst>
                </a:gridCol>
              </a:tblGrid>
              <a:tr h="2400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VARIABLE </a:t>
                      </a:r>
                      <a:r>
                        <a:rPr lang="es-VE" sz="1400" dirty="0" smtClean="0">
                          <a:effectLst/>
                        </a:rPr>
                        <a:t>INDEPENDIENTE /DEPENDIENTE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DIMENSIÓN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INDICADORES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ITEM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extLst>
                  <a:ext uri="{0D108BD9-81ED-4DB2-BD59-A6C34878D82A}">
                    <a16:rowId xmlns:a16="http://schemas.microsoft.com/office/drawing/2014/main" val="4043840125"/>
                  </a:ext>
                </a:extLst>
              </a:tr>
              <a:tr h="2285665">
                <a:tc rowSpan="4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 </a:t>
                      </a:r>
                      <a:r>
                        <a:rPr lang="es-VE" sz="1400" dirty="0" smtClean="0">
                          <a:effectLst/>
                        </a:rPr>
                        <a:t>“</a:t>
                      </a:r>
                      <a:r>
                        <a:rPr lang="es-VE" sz="1400" dirty="0">
                          <a:effectLst/>
                        </a:rPr>
                        <a:t>La Industria de la Defensa”</a:t>
                      </a:r>
                      <a:endParaRPr lang="es-EC" sz="1400" dirty="0">
                        <a:effectLst/>
                      </a:endParaRPr>
                    </a:p>
                    <a:p>
                      <a:pPr marL="108585"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108585"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Conceptualización</a:t>
                      </a:r>
                      <a:r>
                        <a:rPr lang="es-BO" sz="1400" dirty="0" smtClean="0">
                          <a:effectLst/>
                        </a:rPr>
                        <a:t>:</a:t>
                      </a:r>
                      <a:endParaRPr lang="es-EC" sz="1400" dirty="0">
                        <a:effectLst/>
                      </a:endParaRP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Desde</a:t>
                      </a:r>
                      <a:r>
                        <a:rPr lang="es-EC" sz="1400" dirty="0">
                          <a:effectLst/>
                        </a:rPr>
                        <a:t> 2018: la Empresa Pública Astilleros Navales Ecuatorianos (ASTINAVE EP) y Santa Bárbara EP. </a:t>
                      </a: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Cuenta con institutos especializados adscritos al MIDENA - servicios especializados apoyan a las operaciones militares y al desarrollo en el sector civil - (IGM), (INOCAR) e (INAE).</a:t>
                      </a: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marL="108585" marR="111760"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“Capacidad Operativa de FF. AA”</a:t>
                      </a:r>
                      <a:endParaRPr lang="es-EC" sz="1400" dirty="0">
                        <a:effectLst/>
                      </a:endParaRP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 </a:t>
                      </a: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Conceptualización</a:t>
                      </a:r>
                      <a:r>
                        <a:rPr lang="es-BO" sz="1400" dirty="0" smtClean="0">
                          <a:effectLst/>
                        </a:rPr>
                        <a:t>:</a:t>
                      </a:r>
                      <a:endParaRPr lang="es-EC" sz="1400" dirty="0">
                        <a:effectLst/>
                      </a:endParaRPr>
                    </a:p>
                    <a:p>
                      <a:pPr marL="108585" marR="111760" algn="just">
                        <a:spcAft>
                          <a:spcPts val="0"/>
                        </a:spcAft>
                      </a:pPr>
                      <a:r>
                        <a:rPr lang="es-EC" sz="1400" dirty="0">
                          <a:effectLst/>
                        </a:rPr>
                        <a:t>FF. AA</a:t>
                      </a:r>
                      <a:r>
                        <a:rPr lang="es-BO" sz="1400" dirty="0">
                          <a:effectLst/>
                        </a:rPr>
                        <a:t> - efectivo </a:t>
                      </a:r>
                      <a:r>
                        <a:rPr lang="es-BO" sz="1400" dirty="0" err="1">
                          <a:effectLst/>
                        </a:rPr>
                        <a:t>aprox</a:t>
                      </a:r>
                      <a:r>
                        <a:rPr lang="es-BO" sz="1400" dirty="0">
                          <a:effectLst/>
                        </a:rPr>
                        <a:t> 42.000 militares, distribuidos a lo largo del territorio continental e insular nacional, para cumplir con la misión impuesta en la Constitución, necesita mantener capacidad operativa, para enfrentar amenazas, riesgos y desafíos propios del Estado, en los segmentos estratégico, logístico, operativo y de seguridad que le permita mantener la soberanía e integridad territorial.</a:t>
                      </a:r>
                      <a:endParaRPr lang="es-EC" sz="1400" dirty="0">
                        <a:effectLst/>
                      </a:endParaRPr>
                    </a:p>
                    <a:p>
                      <a:pPr marR="111760" algn="just">
                        <a:spcAft>
                          <a:spcPts val="0"/>
                        </a:spcAft>
                      </a:pPr>
                      <a:r>
                        <a:rPr lang="es-BO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POLÍTICA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481330" indent="-481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2.2.2.1 La industria de la defensa nacional</a:t>
                      </a:r>
                      <a:endParaRPr lang="es-EC" sz="1400" dirty="0">
                        <a:effectLst/>
                      </a:endParaRPr>
                    </a:p>
                    <a:p>
                      <a:pPr marL="481330" indent="-481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2.2.2.3 El desarrollo de la industria de la defensa nacional</a:t>
                      </a:r>
                      <a:endParaRPr lang="es-EC" sz="1400" dirty="0">
                        <a:effectLst/>
                      </a:endParaRPr>
                    </a:p>
                    <a:p>
                      <a:pPr marL="389890" indent="-389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2.3.1 La Constitución de la República del Ecuador.</a:t>
                      </a:r>
                      <a:endParaRPr lang="es-EC" sz="1400" dirty="0">
                        <a:effectLst/>
                      </a:endParaRPr>
                    </a:p>
                    <a:p>
                      <a:pPr marL="389890" indent="-38989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2.3.2 Ley orgánica de la defensa nacional.</a:t>
                      </a:r>
                      <a:endParaRPr lang="es-EC" sz="1400" dirty="0">
                        <a:effectLst/>
                      </a:endParaRPr>
                    </a:p>
                    <a:p>
                      <a:pPr marL="391160" indent="-391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2.3.3 Ley de seguridad Pública y del Estado.</a:t>
                      </a:r>
                      <a:endParaRPr lang="es-EC" sz="1400" dirty="0">
                        <a:effectLst/>
                      </a:endParaRPr>
                    </a:p>
                    <a:p>
                      <a:pPr marL="391160" indent="-39116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2.3.4 Decretos ejecutivos.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2286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 </a:t>
                      </a:r>
                      <a:endParaRPr lang="es-EC" sz="1400" dirty="0">
                        <a:effectLst/>
                      </a:endParaRPr>
                    </a:p>
                    <a:p>
                      <a:pPr marL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REVISIÓN BIBLIOGRÁFICA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extLst>
                  <a:ext uri="{0D108BD9-81ED-4DB2-BD59-A6C34878D82A}">
                    <a16:rowId xmlns:a16="http://schemas.microsoft.com/office/drawing/2014/main" val="3621651332"/>
                  </a:ext>
                </a:extLst>
              </a:tr>
              <a:tr h="102567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LINEAMIENTOS</a:t>
                      </a:r>
                      <a:endParaRPr lang="es-EC" sz="14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ESTRATÉGICOS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466090" indent="-46609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2.2.2.2 Importancia Estratégica de la Industria de la Defensa Nacional.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REVISIÓN BIBLIOGRÁFICA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extLst>
                  <a:ext uri="{0D108BD9-81ED-4DB2-BD59-A6C34878D82A}">
                    <a16:rowId xmlns:a16="http://schemas.microsoft.com/office/drawing/2014/main" val="2336307304"/>
                  </a:ext>
                </a:extLst>
              </a:tr>
              <a:tr h="87609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ECONÓMICA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481330" indent="-481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2.2.2.6 Economía versus capacidades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REVISIÓN BIBLIOGRÁFICA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extLst>
                  <a:ext uri="{0D108BD9-81ED-4DB2-BD59-A6C34878D82A}">
                    <a16:rowId xmlns:a16="http://schemas.microsoft.com/office/drawing/2014/main" val="3881166915"/>
                  </a:ext>
                </a:extLst>
              </a:tr>
              <a:tr h="127782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MILITAR 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480060" indent="-48006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2.2.2.4 Planificación basada en capacidades en las Fuerzas Armadas del Ecuador.</a:t>
                      </a:r>
                      <a:endParaRPr lang="es-EC" sz="1400">
                        <a:effectLst/>
                      </a:endParaRPr>
                    </a:p>
                    <a:p>
                      <a:pPr marL="481330" indent="-48133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VE" sz="1400">
                          <a:effectLst/>
                        </a:rPr>
                        <a:t>2.2.2.5 Fuerzas Armadas del Ecuador, organización y empleo</a:t>
                      </a:r>
                      <a:endParaRPr lang="es-EC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tc>
                  <a:txBody>
                    <a:bodyPr/>
                    <a:lstStyle/>
                    <a:p>
                      <a:pPr marL="218440" indent="-10414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ENCUESTA</a:t>
                      </a:r>
                      <a:endParaRPr lang="es-EC" sz="1400" dirty="0">
                        <a:effectLst/>
                      </a:endParaRPr>
                    </a:p>
                    <a:p>
                      <a:pPr marL="1143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VE" sz="1400" dirty="0">
                          <a:effectLst/>
                        </a:rPr>
                        <a:t>REVISIÓN BIBLIOGRÁFICA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7150" marR="17150" marT="0" marB="0" anchor="ctr"/>
                </a:tc>
                <a:extLst>
                  <a:ext uri="{0D108BD9-81ED-4DB2-BD59-A6C34878D82A}">
                    <a16:rowId xmlns:a16="http://schemas.microsoft.com/office/drawing/2014/main" val="3061025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019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10.  OBJETIVOS DE ESTUDIO Y CAMPOS DE ACCIÓN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25" y="4225981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998567"/>
              </p:ext>
            </p:extLst>
          </p:nvPr>
        </p:nvGraphicFramePr>
        <p:xfrm>
          <a:off x="1976718" y="1463042"/>
          <a:ext cx="9278470" cy="487052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2391">
                  <a:extLst>
                    <a:ext uri="{9D8B030D-6E8A-4147-A177-3AD203B41FA5}">
                      <a16:colId xmlns:a16="http://schemas.microsoft.com/office/drawing/2014/main" val="3531836198"/>
                    </a:ext>
                  </a:extLst>
                </a:gridCol>
                <a:gridCol w="3336079">
                  <a:extLst>
                    <a:ext uri="{9D8B030D-6E8A-4147-A177-3AD203B41FA5}">
                      <a16:colId xmlns:a16="http://schemas.microsoft.com/office/drawing/2014/main" val="3958161664"/>
                    </a:ext>
                  </a:extLst>
                </a:gridCol>
              </a:tblGrid>
              <a:tr h="4046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OBJETIVOS DE ESTUDIO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CAMPOS DE ACCIÓN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8228199"/>
                  </a:ext>
                </a:extLst>
              </a:tr>
              <a:tr h="809347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Determinar el presupuesto asignado al sector de defensa del en los últimos 5 años.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ECONÓMICO - FINANCIERO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15922301"/>
                  </a:ext>
                </a:extLst>
              </a:tr>
              <a:tr h="121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Establecer cuáles son los proyectos prioritarios asignados por el Ministerio de Defensa a las Industrias de la Defensa Nacional.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PLANIFICACIÓN - ECONÓMICO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75186531"/>
                  </a:ext>
                </a:extLst>
              </a:tr>
              <a:tr h="121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Determinar que contratos mantiene la Industria de la Defensa Nacional con otros Estados y Fuerzas Armadas a nivel mundial.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>
                          <a:effectLst/>
                        </a:rPr>
                        <a:t>POLÍTICO - ESTRATÉGICO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6244763"/>
                  </a:ext>
                </a:extLst>
              </a:tr>
              <a:tr h="121883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Determinar de qué manera la Industria de la Defensa Nacional ha contribuido al fortalecimiento de las capacidades operativas de las Fuerzas Armadas.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EC" sz="1600" dirty="0">
                          <a:effectLst/>
                        </a:rPr>
                        <a:t>ESTRATÉGICO - MILITAR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535212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0749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11.  DISEÑO DE LA INVESTIGACIÓN</a:t>
            </a:r>
          </a:p>
        </p:txBody>
      </p:sp>
      <p:graphicFrame>
        <p:nvGraphicFramePr>
          <p:cNvPr id="3" name="4 Diagrama"/>
          <p:cNvGraphicFramePr/>
          <p:nvPr>
            <p:extLst>
              <p:ext uri="{D42A27DB-BD31-4B8C-83A1-F6EECF244321}">
                <p14:modId xmlns:p14="http://schemas.microsoft.com/office/powerpoint/2010/main" val="3564831296"/>
              </p:ext>
            </p:extLst>
          </p:nvPr>
        </p:nvGraphicFramePr>
        <p:xfrm>
          <a:off x="873294" y="1785991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010" y="4133161"/>
            <a:ext cx="2960925" cy="2220694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softEdge rad="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9886361"/>
              </p:ext>
            </p:extLst>
          </p:nvPr>
        </p:nvGraphicFramePr>
        <p:xfrm>
          <a:off x="5962561" y="1499334"/>
          <a:ext cx="47879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3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93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TIPO</a:t>
                      </a:r>
                      <a:r>
                        <a:rPr lang="es-ES" sz="1200" baseline="0" dirty="0"/>
                        <a:t> DE INVESTIGACIÓN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CUALI/CUANTI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DISEÑO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INVESTIGACIÓN</a:t>
                      </a:r>
                      <a:r>
                        <a:rPr lang="es-ES" sz="1200" baseline="0" dirty="0" smtClean="0"/>
                        <a:t> APLICADA</a:t>
                      </a:r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NIVEL DE INVESTIGACIÓN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/>
                        <a:t>DESCRIPTIVO/ SE EVIDENCIA LOS HECHOS TAL Y COMO SON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ES" sz="1200" dirty="0"/>
                        <a:t>TÉCNICA DE RECOLECCIÓN</a:t>
                      </a:r>
                      <a:r>
                        <a:rPr lang="es-ES" sz="1200" baseline="0" dirty="0"/>
                        <a:t> DE DATOS</a:t>
                      </a:r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00" dirty="0" smtClean="0"/>
                        <a:t>ENTREVISTAS</a:t>
                      </a:r>
                    </a:p>
                    <a:p>
                      <a:r>
                        <a:rPr lang="es-ES" sz="1200" dirty="0" smtClean="0"/>
                        <a:t>REVISIÓN DOCUMENTAL BIBLIOGRÁFICA</a:t>
                      </a:r>
                      <a:endParaRPr lang="es-ES" sz="1200" dirty="0"/>
                    </a:p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cxnSp>
        <p:nvCxnSpPr>
          <p:cNvPr id="7" name="Conector angular 6"/>
          <p:cNvCxnSpPr>
            <a:stCxn id="4" idx="1"/>
          </p:cNvCxnSpPr>
          <p:nvPr/>
        </p:nvCxnSpPr>
        <p:spPr>
          <a:xfrm rot="10800000">
            <a:off x="5708561" y="4337527"/>
            <a:ext cx="2184448" cy="90598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angular 7"/>
          <p:cNvCxnSpPr/>
          <p:nvPr/>
        </p:nvCxnSpPr>
        <p:spPr>
          <a:xfrm rot="10800000" flipV="1">
            <a:off x="3927645" y="1342478"/>
            <a:ext cx="4428867" cy="28665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5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 DESARROLLO DE LOS OBJETIVOS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2025" y="4225981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8379" y="2061951"/>
            <a:ext cx="9557657" cy="4614774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4387102" y="939208"/>
            <a:ext cx="3425040" cy="11227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lnSpc>
                <a:spcPct val="200000"/>
              </a:lnSpc>
              <a:spcAft>
                <a:spcPts val="0"/>
              </a:spcAft>
            </a:pPr>
            <a:r>
              <a:rPr lang="es-EC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N. 1</a:t>
            </a:r>
          </a:p>
          <a:p>
            <a:pPr marL="449580" algn="ctr">
              <a:lnSpc>
                <a:spcPct val="200000"/>
              </a:lnSpc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Gastos de Defensa 2008-2018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18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 DESARROLLO DE LOS OBJETIVOS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95629" y="939208"/>
            <a:ext cx="2007986" cy="5687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lnSpc>
                <a:spcPct val="200000"/>
              </a:lnSpc>
              <a:spcAft>
                <a:spcPts val="0"/>
              </a:spcAft>
            </a:pPr>
            <a:r>
              <a:rPr lang="es-EC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N. 2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98" y="2029447"/>
            <a:ext cx="2423418" cy="1616318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7466781" y="1106117"/>
            <a:ext cx="397127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 “JUPITER”</a:t>
            </a: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Repotenciación 3 corbetas </a:t>
            </a:r>
            <a:r>
              <a:rPr lang="es-EC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misileras</a:t>
            </a:r>
            <a:endParaRPr lang="es-EC" i="1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71 millones dólares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398" y="4880735"/>
            <a:ext cx="2423418" cy="1616318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7040166" y="3825255"/>
            <a:ext cx="500098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de renovación </a:t>
            </a: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del primer buque multipropósito</a:t>
            </a: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42</a:t>
            </a: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millones dólares (mayo 2022)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4" name="Conector recto de flecha 13"/>
          <p:cNvCxnSpPr>
            <a:stCxn id="4" idx="3"/>
          </p:cNvCxnSpPr>
          <p:nvPr/>
        </p:nvCxnSpPr>
        <p:spPr>
          <a:xfrm flipV="1">
            <a:off x="5211760" y="2337734"/>
            <a:ext cx="3176336" cy="1339014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/>
          <p:cNvCxnSpPr/>
          <p:nvPr/>
        </p:nvCxnSpPr>
        <p:spPr>
          <a:xfrm>
            <a:off x="5045244" y="4184642"/>
            <a:ext cx="3184356" cy="1551592"/>
          </a:xfrm>
          <a:prstGeom prst="straightConnector1">
            <a:avLst/>
          </a:prstGeom>
          <a:ln w="476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760" y="1356315"/>
            <a:ext cx="3810000" cy="464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22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 DESARROLLO DE LOS OBJETIVOS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95629" y="939208"/>
            <a:ext cx="2007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lnSpc>
                <a:spcPct val="200000"/>
              </a:lnSpc>
              <a:spcAft>
                <a:spcPts val="0"/>
              </a:spcAft>
            </a:pPr>
            <a:r>
              <a:rPr lang="es-EC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N. 3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75" y="1700263"/>
            <a:ext cx="2815388" cy="2253795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6653499" y="1599866"/>
            <a:ext cx="521283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Proyecto “ESPARTA”</a:t>
            </a: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Construcción 3 lanchas de </a:t>
            </a:r>
            <a:r>
              <a:rPr lang="es-EC" i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trp</a:t>
            </a: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(Canal de Panamá)</a:t>
            </a:r>
          </a:p>
          <a:p>
            <a:pPr marL="449580" algn="ctr">
              <a:spcAft>
                <a:spcPts val="0"/>
              </a:spcAft>
            </a:pP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9720" y="2346734"/>
            <a:ext cx="3225834" cy="179213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075" y="4106579"/>
            <a:ext cx="2815388" cy="2253795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6871247" y="4912561"/>
            <a:ext cx="4825487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Fábrica de municiones, estructuras metálicas</a:t>
            </a: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 servicios logísticos para uso militar</a:t>
            </a: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Policial y civil</a:t>
            </a:r>
          </a:p>
          <a:p>
            <a:pPr marL="449580" algn="ctr">
              <a:spcAft>
                <a:spcPts val="0"/>
              </a:spcAft>
            </a:pPr>
            <a:endParaRPr lang="es-EC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 nivel nacional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4851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12.  DESARROLLO DE LOS OBJETIVOS</a:t>
            </a:r>
          </a:p>
        </p:txBody>
      </p:sp>
      <p:sp>
        <p:nvSpPr>
          <p:cNvPr id="7" name="Rectángulo 6"/>
          <p:cNvSpPr/>
          <p:nvPr/>
        </p:nvSpPr>
        <p:spPr>
          <a:xfrm>
            <a:off x="5095629" y="939208"/>
            <a:ext cx="20079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lnSpc>
                <a:spcPct val="200000"/>
              </a:lnSpc>
              <a:spcAft>
                <a:spcPts val="0"/>
              </a:spcAft>
            </a:pPr>
            <a:r>
              <a:rPr lang="es-EC" b="1" i="1" u="sng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OBJETIVO N. 4</a:t>
            </a: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9011" y="1610347"/>
            <a:ext cx="9753600" cy="2623516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68" y="2032992"/>
            <a:ext cx="641684" cy="496985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989" y="2673612"/>
            <a:ext cx="641684" cy="496985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536" y="3398740"/>
            <a:ext cx="641684" cy="496985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1" y="4594892"/>
            <a:ext cx="1127278" cy="90241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9221" y="5574065"/>
            <a:ext cx="1106906" cy="886109"/>
          </a:xfrm>
          <a:prstGeom prst="rect">
            <a:avLst/>
          </a:prstGeom>
        </p:spPr>
      </p:pic>
      <p:sp>
        <p:nvSpPr>
          <p:cNvPr id="11" name="Cerrar llave 10"/>
          <p:cNvSpPr/>
          <p:nvPr/>
        </p:nvSpPr>
        <p:spPr>
          <a:xfrm>
            <a:off x="3208421" y="4639168"/>
            <a:ext cx="288758" cy="1800775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Rectángulo 18"/>
          <p:cNvSpPr/>
          <p:nvPr/>
        </p:nvSpPr>
        <p:spPr>
          <a:xfrm>
            <a:off x="6531163" y="4415259"/>
            <a:ext cx="5505674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Gran reducción del Presupuesto al sector de defensa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199951" y="5295965"/>
            <a:ext cx="27834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Industria de la Defensa</a:t>
            </a:r>
            <a:endParaRPr lang="es-EC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6635140" y="5241423"/>
            <a:ext cx="5281702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49580" algn="ctr"/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Continua con la realización proyectos plurianuales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047171" y="6099671"/>
            <a:ext cx="450578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 marL="449580" algn="ctr"/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Aportando con desarrollo económico país</a:t>
            </a:r>
          </a:p>
          <a:p>
            <a:pPr marL="449580" algn="ctr"/>
            <a:r>
              <a:rPr lang="es-EC" i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(Generación plazas de empleo)</a:t>
            </a:r>
          </a:p>
        </p:txBody>
      </p:sp>
      <p:sp>
        <p:nvSpPr>
          <p:cNvPr id="23" name="Flecha abajo 22"/>
          <p:cNvSpPr/>
          <p:nvPr/>
        </p:nvSpPr>
        <p:spPr>
          <a:xfrm>
            <a:off x="9300063" y="5682530"/>
            <a:ext cx="304501" cy="3693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4" name="Flecha abajo 23"/>
          <p:cNvSpPr/>
          <p:nvPr/>
        </p:nvSpPr>
        <p:spPr>
          <a:xfrm>
            <a:off x="9324127" y="4840326"/>
            <a:ext cx="304501" cy="369332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965757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1767840" y="1146048"/>
          <a:ext cx="9729216" cy="54799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ángulo 4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 PROPUESTA</a:t>
            </a:r>
          </a:p>
        </p:txBody>
      </p:sp>
    </p:spTree>
    <p:extLst>
      <p:ext uri="{BB962C8B-B14F-4D97-AF65-F5344CB8AC3E}">
        <p14:creationId xmlns:p14="http://schemas.microsoft.com/office/powerpoint/2010/main" val="252755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s-EC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TEMARIO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AC222EB-CE0E-1D4E-BA24-831B2CB3AD74}"/>
              </a:ext>
            </a:extLst>
          </p:cNvPr>
          <p:cNvSpPr txBox="1"/>
          <p:nvPr/>
        </p:nvSpPr>
        <p:spPr>
          <a:xfrm>
            <a:off x="3187852" y="1168723"/>
            <a:ext cx="6065521" cy="513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ENUNCIADO DEL PROBLEMA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PREGUNTAS DE INVESTIGACIÓN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JUSTIFICACIÓN DE LA INVESTIGACIÓN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GENERAL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FUNDAMENTACIÓN TEÓRICA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HIPÓTESIS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VARIABLES INDEPENDIENTE Y DEPENDIENTES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OPERACIONALIZACIÓN DE LAS VARIABLES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OBJETO DE ESTUDIO Y CAMPO DE ACCIÓN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DISEÑO DE LA INVESTIGACIÓN</a:t>
            </a:r>
          </a:p>
          <a:p>
            <a:pPr marL="457200" indent="-457200">
              <a:lnSpc>
                <a:spcPct val="130000"/>
              </a:lnSpc>
              <a:buFontTx/>
              <a:buAutoNum type="arabicPeriod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DESARROLLO DE LOS OBJETIVOS</a:t>
            </a:r>
          </a:p>
          <a:p>
            <a:pPr>
              <a:lnSpc>
                <a:spcPct val="130000"/>
              </a:lnSpc>
              <a:defRPr/>
            </a:pPr>
            <a:r>
              <a:rPr lang="es-EC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 PROPUESTA</a:t>
            </a:r>
            <a:endParaRPr lang="es-EC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30000"/>
              </a:lnSpc>
              <a:buFontTx/>
              <a:buAutoNum type="arabicPeriod" startAt="14"/>
              <a:defRPr/>
            </a:pPr>
            <a:r>
              <a:rPr lang="es-EC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 Y RECOMENDACIONES</a:t>
            </a:r>
            <a:endParaRPr lang="es-EC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2657" y="4639773"/>
            <a:ext cx="5404093" cy="2539275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139996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931546582"/>
              </p:ext>
            </p:extLst>
          </p:nvPr>
        </p:nvGraphicFramePr>
        <p:xfrm>
          <a:off x="2978964" y="3188138"/>
          <a:ext cx="6660790" cy="36285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0733189"/>
              </p:ext>
            </p:extLst>
          </p:nvPr>
        </p:nvGraphicFramePr>
        <p:xfrm>
          <a:off x="3998974" y="1109474"/>
          <a:ext cx="4742689" cy="217318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83247">
                  <a:extLst>
                    <a:ext uri="{9D8B030D-6E8A-4147-A177-3AD203B41FA5}">
                      <a16:colId xmlns:a16="http://schemas.microsoft.com/office/drawing/2014/main" val="1397499905"/>
                    </a:ext>
                  </a:extLst>
                </a:gridCol>
                <a:gridCol w="1359826">
                  <a:extLst>
                    <a:ext uri="{9D8B030D-6E8A-4147-A177-3AD203B41FA5}">
                      <a16:colId xmlns:a16="http://schemas.microsoft.com/office/drawing/2014/main" val="431368725"/>
                    </a:ext>
                  </a:extLst>
                </a:gridCol>
                <a:gridCol w="1499616">
                  <a:extLst>
                    <a:ext uri="{9D8B030D-6E8A-4147-A177-3AD203B41FA5}">
                      <a16:colId xmlns:a16="http://schemas.microsoft.com/office/drawing/2014/main" val="2488254363"/>
                    </a:ext>
                  </a:extLst>
                </a:gridCol>
              </a:tblGrid>
              <a:tr h="314284">
                <a:tc>
                  <a:txBody>
                    <a:bodyPr/>
                    <a:lstStyle/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F.O.D.A.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Puntuación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Porcentaje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72391098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Debilidades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78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23,35  %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9040914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Amenazas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85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25,45  %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6416937"/>
                  </a:ext>
                </a:extLst>
              </a:tr>
              <a:tr h="601767">
                <a:tc>
                  <a:txBody>
                    <a:bodyPr/>
                    <a:lstStyle/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Oportunidades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82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24,55  %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6099084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marL="44958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Fortalezas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89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26,64  %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4596527"/>
                  </a:ext>
                </a:extLst>
              </a:tr>
              <a:tr h="314284"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Total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449580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>
                          <a:effectLst/>
                        </a:rPr>
                        <a:t>334</a:t>
                      </a:r>
                      <a:endParaRPr lang="es-EC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600" dirty="0">
                          <a:effectLst/>
                        </a:rPr>
                        <a:t>100 %</a:t>
                      </a:r>
                      <a:endParaRPr lang="es-EC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87679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264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13. PROPUESTA</a:t>
            </a:r>
            <a:endParaRPr lang="es-EC" sz="2800" b="1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257832"/>
              </p:ext>
            </p:extLst>
          </p:nvPr>
        </p:nvGraphicFramePr>
        <p:xfrm>
          <a:off x="2694432" y="999745"/>
          <a:ext cx="8656320" cy="543481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80416">
                  <a:extLst>
                    <a:ext uri="{9D8B030D-6E8A-4147-A177-3AD203B41FA5}">
                      <a16:colId xmlns:a16="http://schemas.microsoft.com/office/drawing/2014/main" val="628132515"/>
                    </a:ext>
                  </a:extLst>
                </a:gridCol>
                <a:gridCol w="4120896">
                  <a:extLst>
                    <a:ext uri="{9D8B030D-6E8A-4147-A177-3AD203B41FA5}">
                      <a16:colId xmlns:a16="http://schemas.microsoft.com/office/drawing/2014/main" val="308815437"/>
                    </a:ext>
                  </a:extLst>
                </a:gridCol>
                <a:gridCol w="4255008">
                  <a:extLst>
                    <a:ext uri="{9D8B030D-6E8A-4147-A177-3AD203B41FA5}">
                      <a16:colId xmlns:a16="http://schemas.microsoft.com/office/drawing/2014/main" val="1128021376"/>
                    </a:ext>
                  </a:extLst>
                </a:gridCol>
              </a:tblGrid>
              <a:tr h="283586">
                <a:tc>
                  <a:txBody>
                    <a:bodyPr/>
                    <a:lstStyle/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>
                          <a:effectLst/>
                        </a:rPr>
                        <a:t> </a:t>
                      </a:r>
                      <a:endParaRPr lang="es-EC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tc>
                  <a:txBody>
                    <a:bodyPr/>
                    <a:lstStyle/>
                    <a:p>
                      <a:pPr marL="21590" indent="-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FORTALEZAS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tc>
                  <a:txBody>
                    <a:bodyPr/>
                    <a:lstStyle/>
                    <a:p>
                      <a:pPr marL="21590" indent="63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400" dirty="0">
                          <a:effectLst/>
                        </a:rPr>
                        <a:t>DEBILIDADES</a:t>
                      </a:r>
                      <a:endParaRPr lang="es-EC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extLst>
                  <a:ext uri="{0D108BD9-81ED-4DB2-BD59-A6C34878D82A}">
                    <a16:rowId xmlns:a16="http://schemas.microsoft.com/office/drawing/2014/main" val="2372793020"/>
                  </a:ext>
                </a:extLst>
              </a:tr>
              <a:tr h="2642493">
                <a:tc>
                  <a:txBody>
                    <a:bodyPr/>
                    <a:lstStyle/>
                    <a:p>
                      <a:pPr marL="21590" marR="71755" indent="-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OPORTUNIDADES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tc>
                  <a:txBody>
                    <a:bodyPr/>
                    <a:lstStyle/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F-O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ESTRATEGIA (MAXI – MAXI)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UTILIZAN LAS FORTALEZAS </a:t>
                      </a:r>
                      <a:r>
                        <a:rPr lang="es-EC" sz="1200" dirty="0" smtClean="0">
                          <a:effectLst/>
                        </a:rPr>
                        <a:t>PARA MAXIMIZAR </a:t>
                      </a:r>
                      <a:r>
                        <a:rPr lang="es-EC" sz="1200" dirty="0">
                          <a:effectLst/>
                        </a:rPr>
                        <a:t>LAS OPORTUNIDADES.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Fortalecer la industria de la Defensa Nacional del Estado ecuatoriano, a fin de  satisfacer la demanda civil y militar, con proyectos estratégicos vinculados al fortalecimiento de la capacidad operativa de Fuerzas Armadas </a:t>
                      </a:r>
                      <a:r>
                        <a:rPr lang="es-EC" sz="1200" dirty="0" smtClean="0">
                          <a:effectLst/>
                        </a:rPr>
                        <a:t>que </a:t>
                      </a:r>
                      <a:r>
                        <a:rPr lang="es-EC" sz="1200" dirty="0">
                          <a:effectLst/>
                        </a:rPr>
                        <a:t>sostengan en el tiempo planes, programas y proyectos a nivel nacional e internacional.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tc>
                  <a:txBody>
                    <a:bodyPr/>
                    <a:lstStyle/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D-O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ESTRATEGIA (MINI – MAXI)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APROVECHA LAS OPORTUNIDADES PARA MINIMIZAR LAS DEBILIDADES 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Impulsar proyectos de vinculación con la sociedad y alianzas estratégicas público privadas que permitan solventar las necesidades urgentes de Fuerzas Armadas</a:t>
                      </a:r>
                      <a:r>
                        <a:rPr lang="es-EC" sz="1200" dirty="0" smtClean="0">
                          <a:effectLst/>
                        </a:rPr>
                        <a:t>.</a:t>
                      </a:r>
                      <a:endParaRPr lang="es-EC" sz="1200" dirty="0">
                        <a:effectLst/>
                      </a:endParaRPr>
                    </a:p>
                  </a:txBody>
                  <a:tcPr marL="50132" marR="50132" marT="0" marB="0"/>
                </a:tc>
                <a:extLst>
                  <a:ext uri="{0D108BD9-81ED-4DB2-BD59-A6C34878D82A}">
                    <a16:rowId xmlns:a16="http://schemas.microsoft.com/office/drawing/2014/main" val="3896810440"/>
                  </a:ext>
                </a:extLst>
              </a:tr>
              <a:tr h="2508736">
                <a:tc>
                  <a:txBody>
                    <a:bodyPr/>
                    <a:lstStyle/>
                    <a:p>
                      <a:pPr marL="21590" marR="71755" indent="-2095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AMENAZAS</a:t>
                      </a:r>
                    </a:p>
                    <a:p>
                      <a:pPr marL="21590" marR="71755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tc>
                  <a:txBody>
                    <a:bodyPr/>
                    <a:lstStyle/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F-A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 ESTRATEGIA (MAXI – MINI)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UTILIZAN LAS FORTALEZAS PARA MINIMIZAR LAS AMENAZAS</a:t>
                      </a:r>
                      <a:r>
                        <a:rPr lang="es-EC" sz="1200" dirty="0" smtClean="0">
                          <a:effectLst/>
                        </a:rPr>
                        <a:t>.</a:t>
                      </a:r>
                      <a:endParaRPr lang="es-EC" sz="1200" dirty="0">
                        <a:effectLst/>
                      </a:endParaRP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Actualizar  la Política pública de la Defensa Nacional, en espacios académicos con presencia de los principales actores de la sociedad civil, academia, grupos sociales y organizaciones no gubernamentales que socialicen la importancia de la presencia y fortalecimiento de la Industria de la Defensa para los intereses del Estado ecuatoriano.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tc>
                  <a:txBody>
                    <a:bodyPr/>
                    <a:lstStyle/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D-A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ESTRATEGIA (MINI – MINI)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PARA MINIMIZAR LAS DEBILIDADES EVITANDO LAS AMENAZAS.</a:t>
                      </a:r>
                    </a:p>
                    <a:p>
                      <a:pPr marL="21590" indent="-20955"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EC" sz="1200" dirty="0">
                          <a:effectLst/>
                        </a:rPr>
                        <a:t> </a:t>
                      </a:r>
                      <a:r>
                        <a:rPr lang="es-EC" sz="1200" dirty="0" smtClean="0">
                          <a:effectLst/>
                        </a:rPr>
                        <a:t>Exhortar </a:t>
                      </a:r>
                      <a:r>
                        <a:rPr lang="es-EC" sz="1200" dirty="0">
                          <a:effectLst/>
                        </a:rPr>
                        <a:t>el incremento de capacitación pública y privada en el ámbito de la Defensa Nacional, en los niveles político, estratégico y operativo, desde las industrias de la Defensa, así como en el Ministerio de Defensa Nacional y las Fuerzas Armadas, puesto se requiere una coordinación general en los planes, programas y proyectos vinculados al sector Defensa, salvaguardando los interés nacionales y en especial la economía del Estado.</a:t>
                      </a:r>
                      <a:endParaRPr lang="es-EC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50132" marR="50132" marT="0" marB="0"/>
                </a:tc>
                <a:extLst>
                  <a:ext uri="{0D108BD9-81ED-4DB2-BD59-A6C34878D82A}">
                    <a16:rowId xmlns:a16="http://schemas.microsoft.com/office/drawing/2014/main" val="6934579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85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  CONCLUSIONES Y RECOMENDACIONES</a:t>
            </a:r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 flipV="1">
            <a:off x="1201461" y="6545657"/>
            <a:ext cx="4717221" cy="51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>
              <a:solidFill>
                <a:prstClr val="black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/>
          </p:nvPr>
        </p:nvGraphicFramePr>
        <p:xfrm>
          <a:off x="1903663" y="1020695"/>
          <a:ext cx="1002048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74402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08978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FCDFADEF-BF79-46F5-9966-BF160A677067}"/>
              </a:ext>
            </a:extLst>
          </p:cNvPr>
          <p:cNvSpPr txBox="1">
            <a:spLocks/>
          </p:cNvSpPr>
          <p:nvPr/>
        </p:nvSpPr>
        <p:spPr bwMode="auto">
          <a:xfrm>
            <a:off x="2290134" y="321000"/>
            <a:ext cx="9006299" cy="783193"/>
          </a:xfrm>
          <a:prstGeom prst="roundRect">
            <a:avLst/>
          </a:prstGeom>
          <a:noFill/>
          <a:ln>
            <a:solidFill>
              <a:srgbClr val="FFFF00"/>
            </a:solidFill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0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POR SU ATENCIÓN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873157FF-CA13-4F08-8F81-307D9F16C16E}"/>
              </a:ext>
            </a:extLst>
          </p:cNvPr>
          <p:cNvSpPr/>
          <p:nvPr/>
        </p:nvSpPr>
        <p:spPr>
          <a:xfrm>
            <a:off x="3457005" y="1546203"/>
            <a:ext cx="783080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C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s-EC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INDUSTRIA DE DEFENSA COMO ELEMENTO DEL FORTALECIMIENTO DE LAS CAPACIDADES OPERATIVAS DE FUERZAS ARMADAS”</a:t>
            </a:r>
          </a:p>
          <a:p>
            <a:pPr algn="just"/>
            <a:endParaRPr lang="es-EC" b="1" dirty="0">
              <a:solidFill>
                <a:prstClr val="white">
                  <a:lumMod val="10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216105" y="5023902"/>
            <a:ext cx="608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1400" b="1" dirty="0">
                <a:solidFill>
                  <a:prstClr val="white">
                    <a:lumMod val="10000"/>
                  </a:prstClr>
                </a:solidFill>
                <a:cs typeface="Times New Roman" panose="02020603050405020304" pitchFamily="18" charset="0"/>
              </a:rPr>
              <a:t>Tcrn E-M </a:t>
            </a:r>
            <a:r>
              <a:rPr lang="es-MX" sz="1400" b="1" dirty="0" smtClean="0">
                <a:solidFill>
                  <a:prstClr val="white">
                    <a:lumMod val="10000"/>
                  </a:prstClr>
                </a:solidFill>
                <a:cs typeface="Times New Roman" panose="02020603050405020304" pitchFamily="18" charset="0"/>
              </a:rPr>
              <a:t>Mejía Nelson</a:t>
            </a:r>
            <a:endParaRPr lang="es-MX" sz="1400" b="1" dirty="0">
              <a:solidFill>
                <a:prstClr val="white">
                  <a:lumMod val="10000"/>
                </a:prstClr>
              </a:solidFill>
              <a:cs typeface="Times New Roman" panose="02020603050405020304" pitchFamily="18" charset="0"/>
            </a:endParaRPr>
          </a:p>
          <a:p>
            <a:pPr algn="r"/>
            <a:r>
              <a:rPr lang="pt-BR" sz="1400" b="1" dirty="0">
                <a:solidFill>
                  <a:prstClr val="white">
                    <a:lumMod val="10000"/>
                  </a:prstClr>
                </a:solidFill>
                <a:cs typeface="Times New Roman" panose="02020603050405020304" pitchFamily="18" charset="0"/>
              </a:rPr>
              <a:t>Tcrn E-M </a:t>
            </a:r>
            <a:r>
              <a:rPr lang="pt-BR" sz="1400" b="1" dirty="0" smtClean="0">
                <a:solidFill>
                  <a:prstClr val="white">
                    <a:lumMod val="10000"/>
                  </a:prstClr>
                </a:solidFill>
                <a:cs typeface="Times New Roman" panose="02020603050405020304" pitchFamily="18" charset="0"/>
              </a:rPr>
              <a:t>Pastrano Jefferson</a:t>
            </a:r>
            <a:endParaRPr lang="es-MX" sz="1400" b="1" dirty="0">
              <a:solidFill>
                <a:prstClr val="white">
                  <a:lumMod val="10000"/>
                </a:prst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055352" y="5702910"/>
            <a:ext cx="62410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C" sz="1200" dirty="0">
                <a:solidFill>
                  <a:prstClr val="black"/>
                </a:solidFill>
              </a:rPr>
              <a:t>Sangolquí, </a:t>
            </a:r>
            <a:r>
              <a:rPr lang="es-EC" sz="1200" dirty="0" smtClean="0">
                <a:solidFill>
                  <a:prstClr val="black"/>
                </a:solidFill>
              </a:rPr>
              <a:t>21 </a:t>
            </a:r>
            <a:r>
              <a:rPr lang="es-EC" sz="1200" dirty="0">
                <a:solidFill>
                  <a:prstClr val="black"/>
                </a:solidFill>
              </a:rPr>
              <a:t>de septiembre de 2020</a:t>
            </a:r>
          </a:p>
        </p:txBody>
      </p:sp>
      <p:pic>
        <p:nvPicPr>
          <p:cNvPr id="9" name="Picture 2" descr="Resultado de imagen para ESPE LOGO">
            <a:extLst>
              <a:ext uri="{FF2B5EF4-FFF2-40B4-BE49-F238E27FC236}">
                <a16:creationId xmlns:a16="http://schemas.microsoft.com/office/drawing/2014/main" id="{38DE7DC4-B3BF-4EE5-8EA2-04E153A54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1" y="6135697"/>
            <a:ext cx="1753805" cy="4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1542" y="2928504"/>
            <a:ext cx="4006269" cy="1939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03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ctr">
              <a:lnSpc>
                <a:spcPct val="130000"/>
              </a:lnSpc>
              <a:buFontTx/>
              <a:buAutoNum type="arabicPeriod"/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PLANTEAMIENTO DEL PROBLEMA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91738" y="5130135"/>
            <a:ext cx="2228968" cy="1479722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9108" y="3493671"/>
            <a:ext cx="5483377" cy="2654743"/>
          </a:xfrm>
          <a:prstGeom prst="rect">
            <a:avLst/>
          </a:prstGeom>
        </p:spPr>
      </p:pic>
      <p:sp>
        <p:nvSpPr>
          <p:cNvPr id="9" name="1 CuadroTexto"/>
          <p:cNvSpPr txBox="1"/>
          <p:nvPr/>
        </p:nvSpPr>
        <p:spPr>
          <a:xfrm>
            <a:off x="2016307" y="1943084"/>
            <a:ext cx="8853461" cy="83099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400" dirty="0">
                <a:solidFill>
                  <a:prstClr val="black"/>
                </a:solidFill>
              </a:rPr>
              <a:t>¿Cuál será </a:t>
            </a:r>
            <a:r>
              <a:rPr lang="es-EC" sz="2400" dirty="0" smtClean="0">
                <a:solidFill>
                  <a:prstClr val="black"/>
                </a:solidFill>
              </a:rPr>
              <a:t>la incidencia </a:t>
            </a:r>
            <a:r>
              <a:rPr lang="es-EC" sz="2400" dirty="0">
                <a:solidFill>
                  <a:prstClr val="black"/>
                </a:solidFill>
              </a:rPr>
              <a:t>de l</a:t>
            </a:r>
            <a:r>
              <a:rPr lang="es-EC" sz="2400" dirty="0" smtClean="0">
                <a:solidFill>
                  <a:prstClr val="black"/>
                </a:solidFill>
              </a:rPr>
              <a:t>a Industria de la Defensa Nacional en el fortalecimiento de las capacidades operativas de Fuerzas Armadas?</a:t>
            </a:r>
            <a:endParaRPr lang="es-EC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174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ENUNCIADO DEL PROBLEMA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0008" y="4834074"/>
            <a:ext cx="5030294" cy="2363635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4" name="Rectángulo 3"/>
          <p:cNvSpPr/>
          <p:nvPr/>
        </p:nvSpPr>
        <p:spPr>
          <a:xfrm>
            <a:off x="1630697" y="6015891"/>
            <a:ext cx="278313" cy="461665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endParaRPr lang="es-EC" sz="24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919" y="1147935"/>
            <a:ext cx="1836204" cy="1032865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621" y="2180800"/>
            <a:ext cx="1832502" cy="1032865"/>
          </a:xfrm>
          <a:prstGeom prst="rect">
            <a:avLst/>
          </a:prstGeom>
        </p:spPr>
      </p:pic>
      <p:grpSp>
        <p:nvGrpSpPr>
          <p:cNvPr id="17" name="Grupo 16"/>
          <p:cNvGrpSpPr/>
          <p:nvPr/>
        </p:nvGrpSpPr>
        <p:grpSpPr>
          <a:xfrm>
            <a:off x="3561348" y="1714948"/>
            <a:ext cx="2005870" cy="1076379"/>
            <a:chOff x="3593432" y="1795158"/>
            <a:chExt cx="2005870" cy="1076379"/>
          </a:xfrm>
        </p:grpSpPr>
        <p:sp>
          <p:nvSpPr>
            <p:cNvPr id="15" name="Flecha derecha 14"/>
            <p:cNvSpPr/>
            <p:nvPr/>
          </p:nvSpPr>
          <p:spPr>
            <a:xfrm>
              <a:off x="3593432" y="1795158"/>
              <a:ext cx="1780674" cy="1076379"/>
            </a:xfrm>
            <a:prstGeom prst="right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6" name="CuadroTexto 15"/>
            <p:cNvSpPr txBox="1"/>
            <p:nvPr/>
          </p:nvSpPr>
          <p:spPr>
            <a:xfrm>
              <a:off x="3645257" y="2144091"/>
              <a:ext cx="1954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PREOCUPACIÓN</a:t>
              </a:r>
              <a:endParaRPr lang="es-EC" sz="1600" b="1" dirty="0"/>
            </a:p>
          </p:txBody>
        </p:sp>
      </p:grpSp>
      <p:pic>
        <p:nvPicPr>
          <p:cNvPr id="18" name="Imagen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52" y="1616241"/>
            <a:ext cx="1884947" cy="1393411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724271" y="1864245"/>
            <a:ext cx="2005870" cy="1076379"/>
            <a:chOff x="3593432" y="1795158"/>
            <a:chExt cx="2005870" cy="1076379"/>
          </a:xfrm>
        </p:grpSpPr>
        <p:sp>
          <p:nvSpPr>
            <p:cNvPr id="20" name="Flecha derecha 19"/>
            <p:cNvSpPr/>
            <p:nvPr/>
          </p:nvSpPr>
          <p:spPr>
            <a:xfrm>
              <a:off x="3593432" y="1795158"/>
              <a:ext cx="1780674" cy="1076379"/>
            </a:xfrm>
            <a:prstGeom prst="right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3645257" y="2144091"/>
              <a:ext cx="1954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DESARROLLAR</a:t>
              </a:r>
              <a:endParaRPr lang="es-EC" sz="1600" b="1" dirty="0"/>
            </a:p>
          </p:txBody>
        </p:sp>
      </p:grpSp>
      <p:pic>
        <p:nvPicPr>
          <p:cNvPr id="22" name="Imagen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749274" y="1645197"/>
            <a:ext cx="2222996" cy="1474516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4467727" y="3470780"/>
            <a:ext cx="49008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SEGURIDAD Y DEFENSA – SUSTENTO – ECONÓMICO </a:t>
            </a:r>
            <a:endParaRPr lang="es-EC" sz="1600" b="1" dirty="0"/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375919" y="5097973"/>
            <a:ext cx="1836204" cy="1324140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45107" y="4077997"/>
            <a:ext cx="1485649" cy="2344116"/>
          </a:xfrm>
          <a:prstGeom prst="rect">
            <a:avLst/>
          </a:prstGeom>
        </p:spPr>
      </p:pic>
      <p:cxnSp>
        <p:nvCxnSpPr>
          <p:cNvPr id="27" name="Conector recto de flecha 26"/>
          <p:cNvCxnSpPr/>
          <p:nvPr/>
        </p:nvCxnSpPr>
        <p:spPr>
          <a:xfrm>
            <a:off x="3336758" y="5133474"/>
            <a:ext cx="57751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upo 28"/>
          <p:cNvGrpSpPr/>
          <p:nvPr/>
        </p:nvGrpSpPr>
        <p:grpSpPr>
          <a:xfrm>
            <a:off x="5381593" y="4654985"/>
            <a:ext cx="2005870" cy="1076379"/>
            <a:chOff x="3593432" y="1795158"/>
            <a:chExt cx="2005870" cy="1076379"/>
          </a:xfrm>
        </p:grpSpPr>
        <p:sp>
          <p:nvSpPr>
            <p:cNvPr id="30" name="Flecha derecha 29"/>
            <p:cNvSpPr/>
            <p:nvPr/>
          </p:nvSpPr>
          <p:spPr>
            <a:xfrm>
              <a:off x="3593432" y="1795158"/>
              <a:ext cx="1780674" cy="1076379"/>
            </a:xfrm>
            <a:prstGeom prst="right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3645257" y="2144091"/>
              <a:ext cx="1954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GENERAR R.E.</a:t>
              </a:r>
              <a:endParaRPr lang="es-EC" sz="1600" b="1" dirty="0"/>
            </a:p>
          </p:txBody>
        </p:sp>
      </p:grpSp>
      <p:pic>
        <p:nvPicPr>
          <p:cNvPr id="32" name="Imagen 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14092" y="3809334"/>
            <a:ext cx="1885313" cy="2888788"/>
          </a:xfrm>
          <a:prstGeom prst="rect">
            <a:avLst/>
          </a:prstGeom>
        </p:spPr>
      </p:pic>
      <p:grpSp>
        <p:nvGrpSpPr>
          <p:cNvPr id="35" name="Grupo 34"/>
          <p:cNvGrpSpPr/>
          <p:nvPr/>
        </p:nvGrpSpPr>
        <p:grpSpPr>
          <a:xfrm>
            <a:off x="9500090" y="4354218"/>
            <a:ext cx="2536348" cy="1750266"/>
            <a:chOff x="9500090" y="4354218"/>
            <a:chExt cx="2536348" cy="1750266"/>
          </a:xfrm>
        </p:grpSpPr>
        <p:pic>
          <p:nvPicPr>
            <p:cNvPr id="33" name="Imagen 32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945" y="4699626"/>
              <a:ext cx="2531493" cy="1404858"/>
            </a:xfrm>
            <a:prstGeom prst="rect">
              <a:avLst/>
            </a:prstGeom>
          </p:spPr>
        </p:pic>
        <p:sp>
          <p:nvSpPr>
            <p:cNvPr id="34" name="CuadroTexto 33"/>
            <p:cNvSpPr txBox="1"/>
            <p:nvPr/>
          </p:nvSpPr>
          <p:spPr>
            <a:xfrm>
              <a:off x="9500090" y="4354218"/>
              <a:ext cx="2536348" cy="345408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INDUSTRIA DE LA DEFENSA</a:t>
              </a:r>
              <a:endParaRPr lang="es-EC" sz="1600" b="1" dirty="0"/>
            </a:p>
          </p:txBody>
        </p:sp>
      </p:grpSp>
      <p:sp>
        <p:nvSpPr>
          <p:cNvPr id="37" name="CuadroTexto 36"/>
          <p:cNvSpPr txBox="1"/>
          <p:nvPr/>
        </p:nvSpPr>
        <p:spPr>
          <a:xfrm>
            <a:off x="7579967" y="3992927"/>
            <a:ext cx="11839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b="1" dirty="0" smtClean="0">
                <a:solidFill>
                  <a:srgbClr val="FFFF00"/>
                </a:solidFill>
              </a:rPr>
              <a:t>CAPACIDAD OPERATIVA</a:t>
            </a:r>
          </a:p>
          <a:p>
            <a:pPr algn="ctr"/>
            <a:r>
              <a:rPr lang="es-EC" sz="1400" b="1" dirty="0" smtClean="0">
                <a:solidFill>
                  <a:srgbClr val="FFFF00"/>
                </a:solidFill>
              </a:rPr>
              <a:t>FF.AA.</a:t>
            </a:r>
            <a:endParaRPr lang="es-EC" sz="1400" b="1" dirty="0">
              <a:solidFill>
                <a:srgbClr val="FFFF00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7856" y="3764924"/>
            <a:ext cx="1800819" cy="132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37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PREGUNTAS DE INVESTIGACIÓN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4620" y="5360979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2" name="Rectángulo 1"/>
          <p:cNvSpPr/>
          <p:nvPr/>
        </p:nvSpPr>
        <p:spPr>
          <a:xfrm>
            <a:off x="1631025" y="2084604"/>
            <a:ext cx="9867190" cy="3416320"/>
          </a:xfrm>
          <a:prstGeom prst="rect">
            <a:avLst/>
          </a:prstGeom>
          <a:ln w="127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ES" sz="24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¿Cuál es el presupuesto asignado al sector defensa del Estado ecuatoriano?</a:t>
            </a:r>
            <a:endParaRPr lang="es-EC" sz="24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ES" sz="24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¿Cuáles son los proyectos prioritarios asignados por el Ministerio de Defensa Nacional?</a:t>
            </a:r>
            <a:endParaRPr lang="es-EC" sz="24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ES" sz="24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¿Qué contratos mantiene la Industria de la Defensa Nacional con otros Estados y Fuerzas Armadas a nivel mundial, para diagnosticar la importancia y relevancia de la misma?</a:t>
            </a:r>
            <a:endParaRPr lang="es-EC" sz="2400" dirty="0" smtClean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lphaLcPeriod"/>
            </a:pPr>
            <a:r>
              <a:rPr lang="es-ES" sz="2400" dirty="0" smtClean="0">
                <a:solidFill>
                  <a:srgbClr val="333333"/>
                </a:solidFill>
                <a:effectLst/>
                <a:ea typeface="Times New Roman" panose="02020603050405020304" pitchFamily="18" charset="0"/>
              </a:rPr>
              <a:t>¿De qué manera la Industria de la Defensa Nacional ha contribuido al fortalecimiento de las capacidades operativas de las Fuerzas Armadas Ecuatorianas?</a:t>
            </a:r>
            <a:endParaRPr lang="es-EC" sz="2400" dirty="0">
              <a:solidFill>
                <a:srgbClr val="000000"/>
              </a:solidFill>
              <a:effectLst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80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JUSTIFICACIÓN DE LA INVESTIGACIÓN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989848" y="5744612"/>
            <a:ext cx="1996826" cy="369332"/>
          </a:xfrm>
          <a:prstGeom prst="rect">
            <a:avLst/>
          </a:prstGeom>
          <a:solidFill>
            <a:schemeClr val="dk1"/>
          </a:solidFill>
          <a:effectLst>
            <a:softEdge rad="889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C" dirty="0">
                <a:solidFill>
                  <a:prstClr val="white"/>
                </a:solidFill>
              </a:rPr>
              <a:t>ART. 158</a:t>
            </a:r>
          </a:p>
        </p:txBody>
      </p:sp>
      <p:cxnSp>
        <p:nvCxnSpPr>
          <p:cNvPr id="5" name="Conector angular 4"/>
          <p:cNvCxnSpPr/>
          <p:nvPr/>
        </p:nvCxnSpPr>
        <p:spPr>
          <a:xfrm flipV="1">
            <a:off x="1396715" y="6218602"/>
            <a:ext cx="10556410" cy="326577"/>
          </a:xfrm>
          <a:prstGeom prst="bentConnector3">
            <a:avLst>
              <a:gd name="adj1" fmla="val 50000"/>
            </a:avLst>
          </a:pr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lipse 16"/>
          <p:cNvSpPr/>
          <p:nvPr/>
        </p:nvSpPr>
        <p:spPr>
          <a:xfrm>
            <a:off x="8750371" y="5583141"/>
            <a:ext cx="1239477" cy="1270921"/>
          </a:xfrm>
          <a:prstGeom prst="ellipse">
            <a:avLst/>
          </a:prstGeom>
          <a:blipFill rotWithShape="1">
            <a:blip r:embed="rId2"/>
            <a:srcRect/>
            <a:stretch>
              <a:fillRect l="-17000" r="-17000"/>
            </a:stretch>
          </a:blipFill>
          <a:ln>
            <a:noFill/>
          </a:ln>
          <a:effectLst/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</p:sp>
      <p:grpSp>
        <p:nvGrpSpPr>
          <p:cNvPr id="8" name="Grupo 7"/>
          <p:cNvGrpSpPr/>
          <p:nvPr/>
        </p:nvGrpSpPr>
        <p:grpSpPr>
          <a:xfrm>
            <a:off x="1414870" y="1297287"/>
            <a:ext cx="1986058" cy="1445914"/>
            <a:chOff x="9500090" y="4373424"/>
            <a:chExt cx="2536348" cy="1731060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04945" y="4699626"/>
              <a:ext cx="2531493" cy="1404858"/>
            </a:xfrm>
            <a:prstGeom prst="rect">
              <a:avLst/>
            </a:prstGeom>
          </p:spPr>
        </p:pic>
        <p:sp>
          <p:nvSpPr>
            <p:cNvPr id="10" name="CuadroTexto 9"/>
            <p:cNvSpPr txBox="1"/>
            <p:nvPr/>
          </p:nvSpPr>
          <p:spPr>
            <a:xfrm>
              <a:off x="9500090" y="4373424"/>
              <a:ext cx="2536348" cy="33162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s-EC" sz="1200" b="1" dirty="0" smtClean="0"/>
                <a:t>INDUSTRIA DE LA DEFENSA</a:t>
              </a:r>
              <a:endParaRPr lang="es-EC" sz="1200" b="1" dirty="0"/>
            </a:p>
          </p:txBody>
        </p:sp>
      </p:grpSp>
      <p:pic>
        <p:nvPicPr>
          <p:cNvPr id="7" name="Imagen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9303" y="1202967"/>
            <a:ext cx="1886106" cy="1572047"/>
          </a:xfrm>
          <a:prstGeom prst="rect">
            <a:avLst/>
          </a:prstGeom>
        </p:spPr>
      </p:pic>
      <p:grpSp>
        <p:nvGrpSpPr>
          <p:cNvPr id="14" name="Grupo 13"/>
          <p:cNvGrpSpPr/>
          <p:nvPr/>
        </p:nvGrpSpPr>
        <p:grpSpPr>
          <a:xfrm>
            <a:off x="3593429" y="1522444"/>
            <a:ext cx="2134206" cy="1076379"/>
            <a:chOff x="3593432" y="1795158"/>
            <a:chExt cx="2134206" cy="1076379"/>
          </a:xfrm>
        </p:grpSpPr>
        <p:sp>
          <p:nvSpPr>
            <p:cNvPr id="15" name="Flecha derecha 14"/>
            <p:cNvSpPr/>
            <p:nvPr/>
          </p:nvSpPr>
          <p:spPr>
            <a:xfrm>
              <a:off x="3593432" y="1795158"/>
              <a:ext cx="1780674" cy="1076379"/>
            </a:xfrm>
            <a:prstGeom prst="right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18" name="CuadroTexto 17"/>
            <p:cNvSpPr txBox="1"/>
            <p:nvPr/>
          </p:nvSpPr>
          <p:spPr>
            <a:xfrm>
              <a:off x="3773593" y="2144091"/>
              <a:ext cx="1954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SEGMENTO</a:t>
              </a:r>
              <a:endParaRPr lang="es-EC" sz="1600" b="1" dirty="0"/>
            </a:p>
          </p:txBody>
        </p:sp>
      </p:grpSp>
      <p:pic>
        <p:nvPicPr>
          <p:cNvPr id="12" name="Imagen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15" y="1455039"/>
            <a:ext cx="2116293" cy="1370781"/>
          </a:xfrm>
          <a:prstGeom prst="rect">
            <a:avLst/>
          </a:prstGeom>
        </p:spPr>
      </p:pic>
      <p:grpSp>
        <p:nvGrpSpPr>
          <p:cNvPr id="19" name="Grupo 18"/>
          <p:cNvGrpSpPr/>
          <p:nvPr/>
        </p:nvGrpSpPr>
        <p:grpSpPr>
          <a:xfrm>
            <a:off x="7631410" y="1640130"/>
            <a:ext cx="1996675" cy="1076379"/>
            <a:chOff x="7928189" y="1760444"/>
            <a:chExt cx="1996675" cy="1076379"/>
          </a:xfrm>
        </p:grpSpPr>
        <p:sp>
          <p:nvSpPr>
            <p:cNvPr id="20" name="Flecha derecha 19"/>
            <p:cNvSpPr/>
            <p:nvPr/>
          </p:nvSpPr>
          <p:spPr>
            <a:xfrm>
              <a:off x="7928189" y="1760444"/>
              <a:ext cx="1780674" cy="1076379"/>
            </a:xfrm>
            <a:prstGeom prst="rightArrow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1" name="CuadroTexto 20"/>
            <p:cNvSpPr txBox="1"/>
            <p:nvPr/>
          </p:nvSpPr>
          <p:spPr>
            <a:xfrm>
              <a:off x="7970819" y="2109305"/>
              <a:ext cx="195404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sz="1600" b="1" dirty="0" smtClean="0"/>
                <a:t>CONTRIBUCIÓN</a:t>
              </a:r>
              <a:endParaRPr lang="es-EC" sz="1600" b="1" dirty="0"/>
            </a:p>
          </p:txBody>
        </p:sp>
      </p:grpSp>
      <p:pic>
        <p:nvPicPr>
          <p:cNvPr id="13" name="Imagen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715" y="3271278"/>
            <a:ext cx="2158923" cy="2207205"/>
          </a:xfrm>
          <a:prstGeom prst="rect">
            <a:avLst/>
          </a:prstGeom>
        </p:spPr>
      </p:pic>
      <p:pic>
        <p:nvPicPr>
          <p:cNvPr id="23" name="Imagen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3706" y="3769730"/>
            <a:ext cx="2743200" cy="1666875"/>
          </a:xfrm>
          <a:prstGeom prst="rect">
            <a:avLst/>
          </a:prstGeom>
        </p:spPr>
      </p:pic>
      <p:sp>
        <p:nvSpPr>
          <p:cNvPr id="25" name="Flecha derecha 24"/>
          <p:cNvSpPr/>
          <p:nvPr/>
        </p:nvSpPr>
        <p:spPr>
          <a:xfrm rot="10800000">
            <a:off x="3982749" y="3870523"/>
            <a:ext cx="1780674" cy="1076379"/>
          </a:xfrm>
          <a:prstGeom prst="rightArrow">
            <a:avLst/>
          </a:prstGeom>
          <a:ln w="28575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/>
          <p:cNvSpPr txBox="1"/>
          <p:nvPr/>
        </p:nvSpPr>
        <p:spPr>
          <a:xfrm>
            <a:off x="4355350" y="4237589"/>
            <a:ext cx="19540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b="1" dirty="0" smtClean="0"/>
              <a:t>GARANTIZAR</a:t>
            </a:r>
            <a:endParaRPr lang="es-EC" sz="1600" b="1" dirty="0"/>
          </a:p>
        </p:txBody>
      </p:sp>
      <p:cxnSp>
        <p:nvCxnSpPr>
          <p:cNvPr id="28" name="Conector recto de flecha 27"/>
          <p:cNvCxnSpPr/>
          <p:nvPr/>
        </p:nvCxnSpPr>
        <p:spPr>
          <a:xfrm flipH="1">
            <a:off x="9160038" y="4989095"/>
            <a:ext cx="577516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9256293" y="4656353"/>
            <a:ext cx="926059" cy="370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b="1" dirty="0" smtClean="0"/>
              <a:t>I.D</a:t>
            </a:r>
            <a:endParaRPr lang="es-EC" b="1" dirty="0"/>
          </a:p>
        </p:txBody>
      </p:sp>
      <p:pic>
        <p:nvPicPr>
          <p:cNvPr id="37" name="Imagen 3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509" y="3740493"/>
            <a:ext cx="1426535" cy="1561222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002894" y="4056146"/>
            <a:ext cx="198201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Sostenibilidad</a:t>
            </a:r>
          </a:p>
          <a:p>
            <a:pPr marL="449580" algn="ctr">
              <a:spcAft>
                <a:spcPts val="0"/>
              </a:spcAft>
            </a:pPr>
            <a:r>
              <a:rPr lang="es-EC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Continuidad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Rectángulo 38"/>
          <p:cNvSpPr/>
          <p:nvPr/>
        </p:nvSpPr>
        <p:spPr>
          <a:xfrm>
            <a:off x="84706" y="5405329"/>
            <a:ext cx="28959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49580" algn="ctr">
              <a:spcAft>
                <a:spcPts val="0"/>
              </a:spcAft>
            </a:pPr>
            <a:r>
              <a:rPr lang="es-EC" b="1" i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Transferencia e </a:t>
            </a:r>
          </a:p>
          <a:p>
            <a:pPr marL="449580" algn="ctr">
              <a:spcAft>
                <a:spcPts val="0"/>
              </a:spcAft>
            </a:pPr>
            <a:r>
              <a:rPr lang="es-EC" b="1" i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Innovación  tecnológica</a:t>
            </a:r>
            <a:endParaRPr lang="es-EC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2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OBJETIVO GENERAL</a:t>
            </a:r>
          </a:p>
        </p:txBody>
      </p:sp>
      <p:sp>
        <p:nvSpPr>
          <p:cNvPr id="3" name="5 CuadroTexto"/>
          <p:cNvSpPr txBox="1"/>
          <p:nvPr/>
        </p:nvSpPr>
        <p:spPr>
          <a:xfrm>
            <a:off x="2716578" y="1301382"/>
            <a:ext cx="1209030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</a:rPr>
              <a:t>GENERAL</a:t>
            </a:r>
          </a:p>
        </p:txBody>
      </p:sp>
      <p:sp>
        <p:nvSpPr>
          <p:cNvPr id="4" name="1 CuadroTexto"/>
          <p:cNvSpPr txBox="1"/>
          <p:nvPr/>
        </p:nvSpPr>
        <p:spPr>
          <a:xfrm>
            <a:off x="2672028" y="2026281"/>
            <a:ext cx="8536907" cy="1200329"/>
          </a:xfrm>
          <a:prstGeom prst="rect">
            <a:avLst/>
          </a:prstGeom>
          <a:noFill/>
          <a:ln w="22225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EC" sz="2400" dirty="0"/>
              <a:t>Establecer en qué medida la Industria de la Defensa Nacional, contribuye en el fortalecimiento de las capacidades operativas de las Fuerzas Armadas del Ecuador</a:t>
            </a:r>
            <a:r>
              <a:rPr lang="es-ES_tradnl" sz="2400" dirty="0"/>
              <a:t>.</a:t>
            </a:r>
            <a:endParaRPr lang="es-EC" sz="2400" dirty="0"/>
          </a:p>
        </p:txBody>
      </p:sp>
      <p:sp>
        <p:nvSpPr>
          <p:cNvPr id="5" name="9 CuadroTexto"/>
          <p:cNvSpPr txBox="1"/>
          <p:nvPr/>
        </p:nvSpPr>
        <p:spPr>
          <a:xfrm>
            <a:off x="2672028" y="3551399"/>
            <a:ext cx="1513830" cy="400110"/>
          </a:xfrm>
          <a:prstGeom prst="rect">
            <a:avLst/>
          </a:prstGeom>
          <a:solidFill>
            <a:schemeClr val="accent1">
              <a:alpha val="47000"/>
            </a:schemeClr>
          </a:solidFill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prstClr val="black"/>
                </a:solidFill>
              </a:rPr>
              <a:t>ESPECÍFICOS</a:t>
            </a:r>
          </a:p>
        </p:txBody>
      </p:sp>
      <p:cxnSp>
        <p:nvCxnSpPr>
          <p:cNvPr id="15" name="Conector recto 14"/>
          <p:cNvCxnSpPr>
            <a:stCxn id="3" idx="1"/>
          </p:cNvCxnSpPr>
          <p:nvPr/>
        </p:nvCxnSpPr>
        <p:spPr>
          <a:xfrm flipH="1">
            <a:off x="1876926" y="1501437"/>
            <a:ext cx="83965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16"/>
          <p:cNvCxnSpPr/>
          <p:nvPr/>
        </p:nvCxnSpPr>
        <p:spPr>
          <a:xfrm flipH="1">
            <a:off x="1876926" y="1501437"/>
            <a:ext cx="16042" cy="2250017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/>
          <p:cNvCxnSpPr>
            <a:endCxn id="5" idx="1"/>
          </p:cNvCxnSpPr>
          <p:nvPr/>
        </p:nvCxnSpPr>
        <p:spPr>
          <a:xfrm>
            <a:off x="1876926" y="3751454"/>
            <a:ext cx="795102" cy="0"/>
          </a:xfrm>
          <a:prstGeom prst="line">
            <a:avLst/>
          </a:prstGeom>
          <a:ln w="444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5977" y="4562832"/>
            <a:ext cx="932865" cy="761576"/>
          </a:xfrm>
          <a:prstGeom prst="rect">
            <a:avLst/>
          </a:prstGeom>
        </p:spPr>
      </p:pic>
      <p:grpSp>
        <p:nvGrpSpPr>
          <p:cNvPr id="24" name="Grupo 23"/>
          <p:cNvGrpSpPr/>
          <p:nvPr/>
        </p:nvGrpSpPr>
        <p:grpSpPr>
          <a:xfrm>
            <a:off x="1876928" y="4331371"/>
            <a:ext cx="2052258" cy="2021305"/>
            <a:chOff x="1876928" y="4331371"/>
            <a:chExt cx="2052258" cy="2021305"/>
          </a:xfrm>
        </p:grpSpPr>
        <p:sp>
          <p:nvSpPr>
            <p:cNvPr id="21" name="Elipse 20"/>
            <p:cNvSpPr/>
            <p:nvPr/>
          </p:nvSpPr>
          <p:spPr>
            <a:xfrm>
              <a:off x="1876928" y="4331371"/>
              <a:ext cx="2052258" cy="2021305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2435977" y="5555871"/>
              <a:ext cx="139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5 AÑOS</a:t>
              </a:r>
              <a:endParaRPr lang="es-EC" b="1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4355431" y="4323351"/>
            <a:ext cx="2052258" cy="2021305"/>
            <a:chOff x="1876928" y="4331371"/>
            <a:chExt cx="2052258" cy="2021305"/>
          </a:xfrm>
        </p:grpSpPr>
        <p:sp>
          <p:nvSpPr>
            <p:cNvPr id="26" name="Elipse 25"/>
            <p:cNvSpPr/>
            <p:nvPr/>
          </p:nvSpPr>
          <p:spPr>
            <a:xfrm>
              <a:off x="1876928" y="4331371"/>
              <a:ext cx="2052258" cy="2021305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2025772" y="4554810"/>
              <a:ext cx="174299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/>
                <a:t>PROYECTOS </a:t>
              </a:r>
            </a:p>
            <a:p>
              <a:pPr algn="ctr"/>
              <a:r>
                <a:rPr lang="es-EC" b="1" dirty="0" smtClean="0"/>
                <a:t>PRIORITARIOS</a:t>
              </a:r>
              <a:endParaRPr lang="es-EC" b="1" dirty="0"/>
            </a:p>
          </p:txBody>
        </p:sp>
      </p:grpSp>
      <p:pic>
        <p:nvPicPr>
          <p:cNvPr id="28" name="Imagen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12" y="5325917"/>
            <a:ext cx="1379621" cy="652411"/>
          </a:xfrm>
          <a:prstGeom prst="rect">
            <a:avLst/>
          </a:prstGeom>
        </p:spPr>
      </p:pic>
      <p:grpSp>
        <p:nvGrpSpPr>
          <p:cNvPr id="29" name="Grupo 28"/>
          <p:cNvGrpSpPr/>
          <p:nvPr/>
        </p:nvGrpSpPr>
        <p:grpSpPr>
          <a:xfrm>
            <a:off x="6777791" y="4307309"/>
            <a:ext cx="2052258" cy="2021305"/>
            <a:chOff x="1876928" y="4331371"/>
            <a:chExt cx="2052258" cy="2021305"/>
          </a:xfrm>
        </p:grpSpPr>
        <p:sp>
          <p:nvSpPr>
            <p:cNvPr id="30" name="Elipse 29"/>
            <p:cNvSpPr/>
            <p:nvPr/>
          </p:nvSpPr>
          <p:spPr>
            <a:xfrm>
              <a:off x="1876928" y="4331371"/>
              <a:ext cx="2052258" cy="2021305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2259515" y="5684207"/>
              <a:ext cx="139566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C" b="1" dirty="0" smtClean="0"/>
                <a:t>CONTRATOS</a:t>
              </a:r>
              <a:endParaRPr lang="es-EC" b="1" dirty="0"/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9176085" y="4315331"/>
            <a:ext cx="2052258" cy="2021305"/>
            <a:chOff x="1876928" y="4331371"/>
            <a:chExt cx="2052258" cy="2021305"/>
          </a:xfrm>
        </p:grpSpPr>
        <p:sp>
          <p:nvSpPr>
            <p:cNvPr id="33" name="Elipse 32"/>
            <p:cNvSpPr/>
            <p:nvPr/>
          </p:nvSpPr>
          <p:spPr>
            <a:xfrm>
              <a:off x="1876928" y="4331371"/>
              <a:ext cx="2052258" cy="2021305"/>
            </a:xfrm>
            <a:prstGeom prst="ellipse">
              <a:avLst/>
            </a:prstGeom>
            <a:noFill/>
            <a:ln w="444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C"/>
            </a:p>
          </p:txBody>
        </p:sp>
        <p:sp>
          <p:nvSpPr>
            <p:cNvPr id="34" name="CuadroTexto 33"/>
            <p:cNvSpPr txBox="1"/>
            <p:nvPr/>
          </p:nvSpPr>
          <p:spPr>
            <a:xfrm>
              <a:off x="1983434" y="4687670"/>
              <a:ext cx="18392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C" b="1" dirty="0" smtClean="0"/>
                <a:t>CONTRIBUCIÓN</a:t>
              </a:r>
            </a:p>
            <a:p>
              <a:pPr algn="ctr"/>
              <a:r>
                <a:rPr lang="es-EC" b="1" dirty="0" smtClean="0"/>
                <a:t>I.D</a:t>
              </a:r>
              <a:endParaRPr lang="es-EC" b="1" dirty="0"/>
            </a:p>
          </p:txBody>
        </p:sp>
      </p:grpSp>
      <p:pic>
        <p:nvPicPr>
          <p:cNvPr id="35" name="Imagen 3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7112251" y="4778185"/>
            <a:ext cx="1403091" cy="841855"/>
          </a:xfrm>
          <a:prstGeom prst="rect">
            <a:avLst/>
          </a:prstGeom>
        </p:spPr>
      </p:pic>
      <p:pic>
        <p:nvPicPr>
          <p:cNvPr id="36" name="Imagen 3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0528" y="5282318"/>
            <a:ext cx="1347537" cy="744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34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TEÓRICA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1820952007"/>
              </p:ext>
            </p:extLst>
          </p:nvPr>
        </p:nvGraphicFramePr>
        <p:xfrm>
          <a:off x="1332965" y="1470476"/>
          <a:ext cx="10991849" cy="4737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n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2025" y="4225981"/>
            <a:ext cx="6284726" cy="2953067"/>
          </a:xfrm>
          <a:prstGeom prst="rect">
            <a:avLst/>
          </a:prstGeom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4127318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F3E3CE28-1FC8-8E46-A07E-10CC378E0146}"/>
              </a:ext>
            </a:extLst>
          </p:cNvPr>
          <p:cNvSpPr/>
          <p:nvPr/>
        </p:nvSpPr>
        <p:spPr>
          <a:xfrm>
            <a:off x="139521" y="182881"/>
            <a:ext cx="11912959" cy="73152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6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6">
                  <a:lumMod val="60000"/>
                  <a:lumOff val="40000"/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  <a:defRPr/>
            </a:pPr>
            <a:r>
              <a:rPr lang="es-EC" sz="28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FUNDAMENTACIÓN TEÓRICA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666" y="5694693"/>
            <a:ext cx="6284726" cy="2953067"/>
          </a:xfrm>
          <a:prstGeom prst="rect">
            <a:avLst/>
          </a:prstGeom>
          <a:effectLst>
            <a:softEdge rad="1270000"/>
          </a:effectLst>
        </p:spPr>
      </p:pic>
      <p:pic>
        <p:nvPicPr>
          <p:cNvPr id="5" name="Imagen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952" y="1791478"/>
            <a:ext cx="7587400" cy="42469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01581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1004</TotalTime>
  <Words>1376</Words>
  <Application>Microsoft Office PowerPoint</Application>
  <PresentationFormat>Panorámica</PresentationFormat>
  <Paragraphs>248</Paragraphs>
  <Slides>23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23</vt:i4>
      </vt:variant>
    </vt:vector>
  </HeadingPairs>
  <TitlesOfParts>
    <vt:vector size="29" baseType="lpstr">
      <vt:lpstr>Arial</vt:lpstr>
      <vt:lpstr>Arial Black</vt:lpstr>
      <vt:lpstr>Calibri</vt:lpstr>
      <vt:lpstr>Calibri Light</vt:lpstr>
      <vt:lpstr>Times New Roman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Yady Proaño</dc:creator>
  <cp:lastModifiedBy>Mejía Nelson Tcrn.</cp:lastModifiedBy>
  <cp:revision>55</cp:revision>
  <dcterms:created xsi:type="dcterms:W3CDTF">2020-09-19T10:12:40Z</dcterms:created>
  <dcterms:modified xsi:type="dcterms:W3CDTF">2020-09-22T17:10:59Z</dcterms:modified>
</cp:coreProperties>
</file>