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31"/>
  </p:notesMasterIdLst>
  <p:handoutMasterIdLst>
    <p:handoutMasterId r:id="rId32"/>
  </p:handoutMasterIdLst>
  <p:sldIdLst>
    <p:sldId id="298" r:id="rId2"/>
    <p:sldId id="313" r:id="rId3"/>
    <p:sldId id="299" r:id="rId4"/>
    <p:sldId id="308" r:id="rId5"/>
    <p:sldId id="307" r:id="rId6"/>
    <p:sldId id="339" r:id="rId7"/>
    <p:sldId id="347" r:id="rId8"/>
    <p:sldId id="348" r:id="rId9"/>
    <p:sldId id="349" r:id="rId10"/>
    <p:sldId id="351" r:id="rId11"/>
    <p:sldId id="368" r:id="rId12"/>
    <p:sldId id="350" r:id="rId13"/>
    <p:sldId id="353" r:id="rId14"/>
    <p:sldId id="352" r:id="rId15"/>
    <p:sldId id="354" r:id="rId16"/>
    <p:sldId id="355" r:id="rId17"/>
    <p:sldId id="356" r:id="rId18"/>
    <p:sldId id="357" r:id="rId19"/>
    <p:sldId id="358" r:id="rId20"/>
    <p:sldId id="359" r:id="rId21"/>
    <p:sldId id="360" r:id="rId22"/>
    <p:sldId id="369" r:id="rId23"/>
    <p:sldId id="361" r:id="rId24"/>
    <p:sldId id="362" r:id="rId25"/>
    <p:sldId id="363" r:id="rId26"/>
    <p:sldId id="364" r:id="rId27"/>
    <p:sldId id="312" r:id="rId28"/>
    <p:sldId id="365" r:id="rId29"/>
    <p:sldId id="366" r:id="rId30"/>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A7"/>
    <a:srgbClr val="3494BA"/>
    <a:srgbClr val="8CC066"/>
    <a:srgbClr val="58B6C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4660"/>
  </p:normalViewPr>
  <p:slideViewPr>
    <p:cSldViewPr snapToGrid="0">
      <p:cViewPr varScale="1">
        <p:scale>
          <a:sx n="89" d="100"/>
          <a:sy n="89" d="100"/>
        </p:scale>
        <p:origin x="206" y="77"/>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DDEBB-88C5-480E-92BA-BC4D457E5801}" type="doc">
      <dgm:prSet loTypeId="urn:microsoft.com/office/officeart/2005/8/layout/gear1" loCatId="cycle" qsTypeId="urn:microsoft.com/office/officeart/2005/8/quickstyle/simple4" qsCatId="simple" csTypeId="urn:microsoft.com/office/officeart/2005/8/colors/colorful1" csCatId="colorful" phldr="1"/>
      <dgm:spPr/>
    </dgm:pt>
    <dgm:pt modelId="{94100A5D-A98C-4DD1-87B5-99823BD91483}">
      <dgm:prSet phldrT="[Texto]" custT="1"/>
      <dgm:spPr/>
      <dgm:t>
        <a:bodyPr/>
        <a:lstStyle/>
        <a:p>
          <a:r>
            <a:rPr lang="es-ES" sz="950" dirty="0" smtClean="0">
              <a:latin typeface="Century Gothic" panose="020B0502020202020204" pitchFamily="34" charset="0"/>
            </a:rPr>
            <a:t>Principios de producción orgánica:</a:t>
          </a:r>
        </a:p>
        <a:p>
          <a:r>
            <a:rPr lang="es-ES" sz="950" dirty="0" smtClean="0">
              <a:latin typeface="Century Gothic" panose="020B0502020202020204" pitchFamily="34" charset="0"/>
            </a:rPr>
            <a:t>Cuidado y preservación del suelo en todos los procesos.</a:t>
          </a:r>
        </a:p>
        <a:p>
          <a:r>
            <a:rPr lang="es-ES" sz="950" dirty="0" smtClean="0">
              <a:latin typeface="Century Gothic" panose="020B0502020202020204" pitchFamily="34" charset="0"/>
            </a:rPr>
            <a:t>Reducción del uso de recursos no renovables. </a:t>
          </a:r>
        </a:p>
        <a:p>
          <a:r>
            <a:rPr lang="es-ES" sz="950" dirty="0" smtClean="0">
              <a:latin typeface="Century Gothic" panose="020B0502020202020204" pitchFamily="34" charset="0"/>
            </a:rPr>
            <a:t>Reciclaje de los desechos generados para utilizarlos en procesos de producción vegetal y animal.</a:t>
          </a:r>
        </a:p>
        <a:p>
          <a:r>
            <a:rPr lang="es-ES" sz="950" dirty="0" smtClean="0">
              <a:latin typeface="Century Gothic" panose="020B0502020202020204" pitchFamily="34" charset="0"/>
            </a:rPr>
            <a:t>Actuar de acuerdo al equilibrio ecológico local y regional en base a modelos sostenibles.</a:t>
          </a:r>
        </a:p>
        <a:p>
          <a:r>
            <a:rPr lang="es-ES" sz="950" dirty="0" smtClean="0">
              <a:latin typeface="Century Gothic" panose="020B0502020202020204" pitchFamily="34" charset="0"/>
            </a:rPr>
            <a:t>Mantener la salud de los vegetales a través de medidas de prevención</a:t>
          </a:r>
          <a:endParaRPr lang="es-EC" sz="950" dirty="0">
            <a:latin typeface="Century Gothic" panose="020B0502020202020204" pitchFamily="34" charset="0"/>
          </a:endParaRPr>
        </a:p>
      </dgm:t>
    </dgm:pt>
    <dgm:pt modelId="{1BED3E3E-7EBA-40A6-8C7A-4DEA764EA4B3}" type="parTrans" cxnId="{40AB301F-FD57-4AAB-832C-B4B0C882E97D}">
      <dgm:prSet/>
      <dgm:spPr/>
      <dgm:t>
        <a:bodyPr/>
        <a:lstStyle/>
        <a:p>
          <a:endParaRPr lang="es-EC" sz="2400">
            <a:latin typeface="Century Gothic" panose="020B0502020202020204" pitchFamily="34" charset="0"/>
          </a:endParaRPr>
        </a:p>
      </dgm:t>
    </dgm:pt>
    <dgm:pt modelId="{0416E42B-5BDE-43FE-98CB-B949579A7049}" type="sibTrans" cxnId="{40AB301F-FD57-4AAB-832C-B4B0C882E97D}">
      <dgm:prSet/>
      <dgm:spPr/>
      <dgm:t>
        <a:bodyPr/>
        <a:lstStyle/>
        <a:p>
          <a:endParaRPr lang="es-EC" sz="2400">
            <a:latin typeface="Century Gothic" panose="020B0502020202020204" pitchFamily="34" charset="0"/>
          </a:endParaRPr>
        </a:p>
      </dgm:t>
    </dgm:pt>
    <dgm:pt modelId="{10DACB44-6382-4BE0-91AB-B7C932BF21B3}">
      <dgm:prSet phldrT="[Texto]" custT="1"/>
      <dgm:spPr/>
      <dgm:t>
        <a:bodyPr/>
        <a:lstStyle/>
        <a:p>
          <a:r>
            <a:rPr lang="es-ES" sz="1000" dirty="0" smtClean="0">
              <a:latin typeface="Century Gothic" panose="020B0502020202020204" pitchFamily="34" charset="0"/>
            </a:rPr>
            <a:t>La producción orgánica del aguacate se basa en principios que están directamente relacionados a las metas establecidas en el Objetivo de Desarrollo Sostenible 12. </a:t>
          </a:r>
          <a:endParaRPr lang="es-EC" sz="1000" dirty="0">
            <a:latin typeface="Century Gothic" panose="020B0502020202020204" pitchFamily="34" charset="0"/>
          </a:endParaRPr>
        </a:p>
      </dgm:t>
    </dgm:pt>
    <dgm:pt modelId="{21C7D796-B0DA-4A04-8A69-903460737042}" type="parTrans" cxnId="{761A1A69-4815-4860-BD41-1FF3C1EB66FD}">
      <dgm:prSet/>
      <dgm:spPr/>
      <dgm:t>
        <a:bodyPr/>
        <a:lstStyle/>
        <a:p>
          <a:endParaRPr lang="es-EC" sz="2400">
            <a:latin typeface="Century Gothic" panose="020B0502020202020204" pitchFamily="34" charset="0"/>
          </a:endParaRPr>
        </a:p>
      </dgm:t>
    </dgm:pt>
    <dgm:pt modelId="{1830AFDE-5548-4D45-B898-1A6D0F8DAFF2}" type="sibTrans" cxnId="{761A1A69-4815-4860-BD41-1FF3C1EB66FD}">
      <dgm:prSet/>
      <dgm:spPr/>
      <dgm:t>
        <a:bodyPr/>
        <a:lstStyle/>
        <a:p>
          <a:endParaRPr lang="es-EC" sz="2400">
            <a:latin typeface="Century Gothic" panose="020B0502020202020204" pitchFamily="34" charset="0"/>
          </a:endParaRPr>
        </a:p>
      </dgm:t>
    </dgm:pt>
    <dgm:pt modelId="{A01DC4E8-4B3E-4B1F-84AB-A4323A969C3B}">
      <dgm:prSet phldrT="[Texto]" custT="1"/>
      <dgm:spPr/>
      <dgm:t>
        <a:bodyPr/>
        <a:lstStyle/>
        <a:p>
          <a:r>
            <a:rPr lang="es-ES" sz="1100" dirty="0" smtClean="0">
              <a:latin typeface="Century Gothic" panose="020B0502020202020204" pitchFamily="34" charset="0"/>
            </a:rPr>
            <a:t>Instructivo de la Normativa General para promover y regular la producción orgánica, ecológica y biológica en Ecuador </a:t>
          </a:r>
          <a:endParaRPr lang="es-EC" sz="1100" dirty="0">
            <a:latin typeface="Century Gothic" panose="020B0502020202020204" pitchFamily="34" charset="0"/>
          </a:endParaRPr>
        </a:p>
      </dgm:t>
    </dgm:pt>
    <dgm:pt modelId="{C1289F39-F80C-4F72-B195-1416C4B24273}" type="parTrans" cxnId="{04648135-2854-4183-81BE-73D72E98697A}">
      <dgm:prSet/>
      <dgm:spPr/>
      <dgm:t>
        <a:bodyPr/>
        <a:lstStyle/>
        <a:p>
          <a:endParaRPr lang="es-EC" sz="2400">
            <a:latin typeface="Century Gothic" panose="020B0502020202020204" pitchFamily="34" charset="0"/>
          </a:endParaRPr>
        </a:p>
      </dgm:t>
    </dgm:pt>
    <dgm:pt modelId="{9FCCBA65-7245-475E-8BC3-F85F612A75A3}" type="sibTrans" cxnId="{04648135-2854-4183-81BE-73D72E98697A}">
      <dgm:prSet/>
      <dgm:spPr/>
      <dgm:t>
        <a:bodyPr/>
        <a:lstStyle/>
        <a:p>
          <a:endParaRPr lang="es-EC" sz="2400">
            <a:latin typeface="Century Gothic" panose="020B0502020202020204" pitchFamily="34" charset="0"/>
          </a:endParaRPr>
        </a:p>
      </dgm:t>
    </dgm:pt>
    <dgm:pt modelId="{4334D842-4602-451C-930E-1999C6CB7093}" type="pres">
      <dgm:prSet presAssocID="{783DDEBB-88C5-480E-92BA-BC4D457E5801}" presName="composite" presStyleCnt="0">
        <dgm:presLayoutVars>
          <dgm:chMax val="3"/>
          <dgm:animLvl val="lvl"/>
          <dgm:resizeHandles val="exact"/>
        </dgm:presLayoutVars>
      </dgm:prSet>
      <dgm:spPr/>
    </dgm:pt>
    <dgm:pt modelId="{3A8A4667-6FD4-49BE-805A-63CC9CA066B0}" type="pres">
      <dgm:prSet presAssocID="{94100A5D-A98C-4DD1-87B5-99823BD91483}" presName="gear1" presStyleLbl="node1" presStyleIdx="0" presStyleCnt="3">
        <dgm:presLayoutVars>
          <dgm:chMax val="1"/>
          <dgm:bulletEnabled val="1"/>
        </dgm:presLayoutVars>
      </dgm:prSet>
      <dgm:spPr/>
      <dgm:t>
        <a:bodyPr/>
        <a:lstStyle/>
        <a:p>
          <a:endParaRPr lang="es-EC"/>
        </a:p>
      </dgm:t>
    </dgm:pt>
    <dgm:pt modelId="{243E0615-46F0-46B2-9C08-C55A052CB180}" type="pres">
      <dgm:prSet presAssocID="{94100A5D-A98C-4DD1-87B5-99823BD91483}" presName="gear1srcNode" presStyleLbl="node1" presStyleIdx="0" presStyleCnt="3"/>
      <dgm:spPr/>
      <dgm:t>
        <a:bodyPr/>
        <a:lstStyle/>
        <a:p>
          <a:endParaRPr lang="es-EC"/>
        </a:p>
      </dgm:t>
    </dgm:pt>
    <dgm:pt modelId="{68EDE979-7781-4B6C-9D39-640EB4F59854}" type="pres">
      <dgm:prSet presAssocID="{94100A5D-A98C-4DD1-87B5-99823BD91483}" presName="gear1dstNode" presStyleLbl="node1" presStyleIdx="0" presStyleCnt="3"/>
      <dgm:spPr/>
      <dgm:t>
        <a:bodyPr/>
        <a:lstStyle/>
        <a:p>
          <a:endParaRPr lang="es-EC"/>
        </a:p>
      </dgm:t>
    </dgm:pt>
    <dgm:pt modelId="{B039BCC7-F0BA-4DAB-9D21-C2E094492FD0}" type="pres">
      <dgm:prSet presAssocID="{10DACB44-6382-4BE0-91AB-B7C932BF21B3}" presName="gear2" presStyleLbl="node1" presStyleIdx="1" presStyleCnt="3">
        <dgm:presLayoutVars>
          <dgm:chMax val="1"/>
          <dgm:bulletEnabled val="1"/>
        </dgm:presLayoutVars>
      </dgm:prSet>
      <dgm:spPr/>
      <dgm:t>
        <a:bodyPr/>
        <a:lstStyle/>
        <a:p>
          <a:endParaRPr lang="es-EC"/>
        </a:p>
      </dgm:t>
    </dgm:pt>
    <dgm:pt modelId="{243EE9F3-0C3E-4C69-B76A-AB3EFC590583}" type="pres">
      <dgm:prSet presAssocID="{10DACB44-6382-4BE0-91AB-B7C932BF21B3}" presName="gear2srcNode" presStyleLbl="node1" presStyleIdx="1" presStyleCnt="3"/>
      <dgm:spPr/>
      <dgm:t>
        <a:bodyPr/>
        <a:lstStyle/>
        <a:p>
          <a:endParaRPr lang="es-EC"/>
        </a:p>
      </dgm:t>
    </dgm:pt>
    <dgm:pt modelId="{7C35AEBD-2B9C-40CE-B964-F1F578136009}" type="pres">
      <dgm:prSet presAssocID="{10DACB44-6382-4BE0-91AB-B7C932BF21B3}" presName="gear2dstNode" presStyleLbl="node1" presStyleIdx="1" presStyleCnt="3"/>
      <dgm:spPr/>
      <dgm:t>
        <a:bodyPr/>
        <a:lstStyle/>
        <a:p>
          <a:endParaRPr lang="es-EC"/>
        </a:p>
      </dgm:t>
    </dgm:pt>
    <dgm:pt modelId="{BC278BC1-E25F-405C-8498-07A92121FDA5}" type="pres">
      <dgm:prSet presAssocID="{A01DC4E8-4B3E-4B1F-84AB-A4323A969C3B}" presName="gear3" presStyleLbl="node1" presStyleIdx="2" presStyleCnt="3"/>
      <dgm:spPr/>
      <dgm:t>
        <a:bodyPr/>
        <a:lstStyle/>
        <a:p>
          <a:endParaRPr lang="es-EC"/>
        </a:p>
      </dgm:t>
    </dgm:pt>
    <dgm:pt modelId="{47555730-C458-41CC-A6E5-A8BB1BE2EEEC}" type="pres">
      <dgm:prSet presAssocID="{A01DC4E8-4B3E-4B1F-84AB-A4323A969C3B}" presName="gear3tx" presStyleLbl="node1" presStyleIdx="2" presStyleCnt="3">
        <dgm:presLayoutVars>
          <dgm:chMax val="1"/>
          <dgm:bulletEnabled val="1"/>
        </dgm:presLayoutVars>
      </dgm:prSet>
      <dgm:spPr/>
      <dgm:t>
        <a:bodyPr/>
        <a:lstStyle/>
        <a:p>
          <a:endParaRPr lang="es-EC"/>
        </a:p>
      </dgm:t>
    </dgm:pt>
    <dgm:pt modelId="{A682B207-5891-4482-B363-8F34FD285D39}" type="pres">
      <dgm:prSet presAssocID="{A01DC4E8-4B3E-4B1F-84AB-A4323A969C3B}" presName="gear3srcNode" presStyleLbl="node1" presStyleIdx="2" presStyleCnt="3"/>
      <dgm:spPr/>
      <dgm:t>
        <a:bodyPr/>
        <a:lstStyle/>
        <a:p>
          <a:endParaRPr lang="es-EC"/>
        </a:p>
      </dgm:t>
    </dgm:pt>
    <dgm:pt modelId="{1E6D63C6-F88F-4817-B873-089EBC426686}" type="pres">
      <dgm:prSet presAssocID="{A01DC4E8-4B3E-4B1F-84AB-A4323A969C3B}" presName="gear3dstNode" presStyleLbl="node1" presStyleIdx="2" presStyleCnt="3"/>
      <dgm:spPr/>
      <dgm:t>
        <a:bodyPr/>
        <a:lstStyle/>
        <a:p>
          <a:endParaRPr lang="es-EC"/>
        </a:p>
      </dgm:t>
    </dgm:pt>
    <dgm:pt modelId="{74FB5666-F696-4FE0-A5CB-CC20D4F4001D}" type="pres">
      <dgm:prSet presAssocID="{0416E42B-5BDE-43FE-98CB-B949579A7049}" presName="connector1" presStyleLbl="sibTrans2D1" presStyleIdx="0" presStyleCnt="3"/>
      <dgm:spPr/>
      <dgm:t>
        <a:bodyPr/>
        <a:lstStyle/>
        <a:p>
          <a:endParaRPr lang="es-EC"/>
        </a:p>
      </dgm:t>
    </dgm:pt>
    <dgm:pt modelId="{21E45A18-6B9E-4470-993D-51191531CF1B}" type="pres">
      <dgm:prSet presAssocID="{1830AFDE-5548-4D45-B898-1A6D0F8DAFF2}" presName="connector2" presStyleLbl="sibTrans2D1" presStyleIdx="1" presStyleCnt="3"/>
      <dgm:spPr/>
      <dgm:t>
        <a:bodyPr/>
        <a:lstStyle/>
        <a:p>
          <a:endParaRPr lang="es-EC"/>
        </a:p>
      </dgm:t>
    </dgm:pt>
    <dgm:pt modelId="{1775183C-C5F8-485B-9F22-C9D2533D163C}" type="pres">
      <dgm:prSet presAssocID="{9FCCBA65-7245-475E-8BC3-F85F612A75A3}" presName="connector3" presStyleLbl="sibTrans2D1" presStyleIdx="2" presStyleCnt="3"/>
      <dgm:spPr/>
      <dgm:t>
        <a:bodyPr/>
        <a:lstStyle/>
        <a:p>
          <a:endParaRPr lang="es-EC"/>
        </a:p>
      </dgm:t>
    </dgm:pt>
  </dgm:ptLst>
  <dgm:cxnLst>
    <dgm:cxn modelId="{B7F8CB41-8594-4826-B0C1-824EAB036D41}" type="presOf" srcId="{10DACB44-6382-4BE0-91AB-B7C932BF21B3}" destId="{7C35AEBD-2B9C-40CE-B964-F1F578136009}" srcOrd="2" destOrd="0" presId="urn:microsoft.com/office/officeart/2005/8/layout/gear1"/>
    <dgm:cxn modelId="{790594B0-B1C6-4729-B2ED-3F1E9389C56A}" type="presOf" srcId="{94100A5D-A98C-4DD1-87B5-99823BD91483}" destId="{243E0615-46F0-46B2-9C08-C55A052CB180}" srcOrd="1" destOrd="0" presId="urn:microsoft.com/office/officeart/2005/8/layout/gear1"/>
    <dgm:cxn modelId="{86EFDA30-46A4-4439-9CC4-61F5D8B32CCD}" type="presOf" srcId="{1830AFDE-5548-4D45-B898-1A6D0F8DAFF2}" destId="{21E45A18-6B9E-4470-993D-51191531CF1B}" srcOrd="0" destOrd="0" presId="urn:microsoft.com/office/officeart/2005/8/layout/gear1"/>
    <dgm:cxn modelId="{F7371585-DCAF-4F5A-8649-3E045354A1BC}" type="presOf" srcId="{A01DC4E8-4B3E-4B1F-84AB-A4323A969C3B}" destId="{A682B207-5891-4482-B363-8F34FD285D39}" srcOrd="2" destOrd="0" presId="urn:microsoft.com/office/officeart/2005/8/layout/gear1"/>
    <dgm:cxn modelId="{246B35C2-AED7-4F1F-9499-A9C4E4635B8E}" type="presOf" srcId="{10DACB44-6382-4BE0-91AB-B7C932BF21B3}" destId="{B039BCC7-F0BA-4DAB-9D21-C2E094492FD0}" srcOrd="0" destOrd="0" presId="urn:microsoft.com/office/officeart/2005/8/layout/gear1"/>
    <dgm:cxn modelId="{9507FD0B-BB9C-42F4-A65F-F287FD362720}" type="presOf" srcId="{A01DC4E8-4B3E-4B1F-84AB-A4323A969C3B}" destId="{1E6D63C6-F88F-4817-B873-089EBC426686}" srcOrd="3" destOrd="0" presId="urn:microsoft.com/office/officeart/2005/8/layout/gear1"/>
    <dgm:cxn modelId="{B7484DBC-7C8A-4F51-AA2F-7BCD0BA64527}" type="presOf" srcId="{94100A5D-A98C-4DD1-87B5-99823BD91483}" destId="{3A8A4667-6FD4-49BE-805A-63CC9CA066B0}" srcOrd="0" destOrd="0" presId="urn:microsoft.com/office/officeart/2005/8/layout/gear1"/>
    <dgm:cxn modelId="{40AB301F-FD57-4AAB-832C-B4B0C882E97D}" srcId="{783DDEBB-88C5-480E-92BA-BC4D457E5801}" destId="{94100A5D-A98C-4DD1-87B5-99823BD91483}" srcOrd="0" destOrd="0" parTransId="{1BED3E3E-7EBA-40A6-8C7A-4DEA764EA4B3}" sibTransId="{0416E42B-5BDE-43FE-98CB-B949579A7049}"/>
    <dgm:cxn modelId="{761A1A69-4815-4860-BD41-1FF3C1EB66FD}" srcId="{783DDEBB-88C5-480E-92BA-BC4D457E5801}" destId="{10DACB44-6382-4BE0-91AB-B7C932BF21B3}" srcOrd="1" destOrd="0" parTransId="{21C7D796-B0DA-4A04-8A69-903460737042}" sibTransId="{1830AFDE-5548-4D45-B898-1A6D0F8DAFF2}"/>
    <dgm:cxn modelId="{1AC9D41F-732A-4E2C-A18A-687D99B3ECE2}" type="presOf" srcId="{0416E42B-5BDE-43FE-98CB-B949579A7049}" destId="{74FB5666-F696-4FE0-A5CB-CC20D4F4001D}" srcOrd="0" destOrd="0" presId="urn:microsoft.com/office/officeart/2005/8/layout/gear1"/>
    <dgm:cxn modelId="{2EAECD9C-C036-417C-A8AA-220B85C3B287}" type="presOf" srcId="{A01DC4E8-4B3E-4B1F-84AB-A4323A969C3B}" destId="{47555730-C458-41CC-A6E5-A8BB1BE2EEEC}" srcOrd="1" destOrd="0" presId="urn:microsoft.com/office/officeart/2005/8/layout/gear1"/>
    <dgm:cxn modelId="{04648135-2854-4183-81BE-73D72E98697A}" srcId="{783DDEBB-88C5-480E-92BA-BC4D457E5801}" destId="{A01DC4E8-4B3E-4B1F-84AB-A4323A969C3B}" srcOrd="2" destOrd="0" parTransId="{C1289F39-F80C-4F72-B195-1416C4B24273}" sibTransId="{9FCCBA65-7245-475E-8BC3-F85F612A75A3}"/>
    <dgm:cxn modelId="{3B2B8B3A-6CC7-4832-9BB5-9EE668CF4635}" type="presOf" srcId="{10DACB44-6382-4BE0-91AB-B7C932BF21B3}" destId="{243EE9F3-0C3E-4C69-B76A-AB3EFC590583}" srcOrd="1" destOrd="0" presId="urn:microsoft.com/office/officeart/2005/8/layout/gear1"/>
    <dgm:cxn modelId="{BEC888AB-8F2C-446F-983F-6720F5DE5A73}" type="presOf" srcId="{A01DC4E8-4B3E-4B1F-84AB-A4323A969C3B}" destId="{BC278BC1-E25F-405C-8498-07A92121FDA5}" srcOrd="0" destOrd="0" presId="urn:microsoft.com/office/officeart/2005/8/layout/gear1"/>
    <dgm:cxn modelId="{0BF92A4C-4193-4534-AF68-19C4050B3796}" type="presOf" srcId="{9FCCBA65-7245-475E-8BC3-F85F612A75A3}" destId="{1775183C-C5F8-485B-9F22-C9D2533D163C}" srcOrd="0" destOrd="0" presId="urn:microsoft.com/office/officeart/2005/8/layout/gear1"/>
    <dgm:cxn modelId="{CC46DC1B-08FA-42C6-9848-935D4804BF0F}" type="presOf" srcId="{94100A5D-A98C-4DD1-87B5-99823BD91483}" destId="{68EDE979-7781-4B6C-9D39-640EB4F59854}" srcOrd="2" destOrd="0" presId="urn:microsoft.com/office/officeart/2005/8/layout/gear1"/>
    <dgm:cxn modelId="{3473763D-C558-44BD-84A8-F563DF9DF357}" type="presOf" srcId="{783DDEBB-88C5-480E-92BA-BC4D457E5801}" destId="{4334D842-4602-451C-930E-1999C6CB7093}" srcOrd="0" destOrd="0" presId="urn:microsoft.com/office/officeart/2005/8/layout/gear1"/>
    <dgm:cxn modelId="{32F61315-AE5B-4C8F-B1E9-9CB712C66CCF}" type="presParOf" srcId="{4334D842-4602-451C-930E-1999C6CB7093}" destId="{3A8A4667-6FD4-49BE-805A-63CC9CA066B0}" srcOrd="0" destOrd="0" presId="urn:microsoft.com/office/officeart/2005/8/layout/gear1"/>
    <dgm:cxn modelId="{AE13AD1A-142C-4CC2-A349-E2D8C91018B4}" type="presParOf" srcId="{4334D842-4602-451C-930E-1999C6CB7093}" destId="{243E0615-46F0-46B2-9C08-C55A052CB180}" srcOrd="1" destOrd="0" presId="urn:microsoft.com/office/officeart/2005/8/layout/gear1"/>
    <dgm:cxn modelId="{CE7C5902-564E-47E8-991D-375374277EFF}" type="presParOf" srcId="{4334D842-4602-451C-930E-1999C6CB7093}" destId="{68EDE979-7781-4B6C-9D39-640EB4F59854}" srcOrd="2" destOrd="0" presId="urn:microsoft.com/office/officeart/2005/8/layout/gear1"/>
    <dgm:cxn modelId="{51B0BB8D-9E16-4056-B474-A4FB86689264}" type="presParOf" srcId="{4334D842-4602-451C-930E-1999C6CB7093}" destId="{B039BCC7-F0BA-4DAB-9D21-C2E094492FD0}" srcOrd="3" destOrd="0" presId="urn:microsoft.com/office/officeart/2005/8/layout/gear1"/>
    <dgm:cxn modelId="{E2240C93-6CC0-4213-9EA4-1697FB364B2B}" type="presParOf" srcId="{4334D842-4602-451C-930E-1999C6CB7093}" destId="{243EE9F3-0C3E-4C69-B76A-AB3EFC590583}" srcOrd="4" destOrd="0" presId="urn:microsoft.com/office/officeart/2005/8/layout/gear1"/>
    <dgm:cxn modelId="{69755896-810D-4713-BC49-80B57D838D9C}" type="presParOf" srcId="{4334D842-4602-451C-930E-1999C6CB7093}" destId="{7C35AEBD-2B9C-40CE-B964-F1F578136009}" srcOrd="5" destOrd="0" presId="urn:microsoft.com/office/officeart/2005/8/layout/gear1"/>
    <dgm:cxn modelId="{8D1F08EA-5F22-43FD-B9C7-FEB70882AD98}" type="presParOf" srcId="{4334D842-4602-451C-930E-1999C6CB7093}" destId="{BC278BC1-E25F-405C-8498-07A92121FDA5}" srcOrd="6" destOrd="0" presId="urn:microsoft.com/office/officeart/2005/8/layout/gear1"/>
    <dgm:cxn modelId="{1F4BB881-258F-40C0-81F7-85CCA30FFA3C}" type="presParOf" srcId="{4334D842-4602-451C-930E-1999C6CB7093}" destId="{47555730-C458-41CC-A6E5-A8BB1BE2EEEC}" srcOrd="7" destOrd="0" presId="urn:microsoft.com/office/officeart/2005/8/layout/gear1"/>
    <dgm:cxn modelId="{308F767A-949D-41C9-961D-F3CDA4DE77D6}" type="presParOf" srcId="{4334D842-4602-451C-930E-1999C6CB7093}" destId="{A682B207-5891-4482-B363-8F34FD285D39}" srcOrd="8" destOrd="0" presId="urn:microsoft.com/office/officeart/2005/8/layout/gear1"/>
    <dgm:cxn modelId="{4D22512C-47A7-4604-94AE-B15730F8B4EA}" type="presParOf" srcId="{4334D842-4602-451C-930E-1999C6CB7093}" destId="{1E6D63C6-F88F-4817-B873-089EBC426686}" srcOrd="9" destOrd="0" presId="urn:microsoft.com/office/officeart/2005/8/layout/gear1"/>
    <dgm:cxn modelId="{FA0E6E8F-0AAB-4307-AFB9-9714E8E394AE}" type="presParOf" srcId="{4334D842-4602-451C-930E-1999C6CB7093}" destId="{74FB5666-F696-4FE0-A5CB-CC20D4F4001D}" srcOrd="10" destOrd="0" presId="urn:microsoft.com/office/officeart/2005/8/layout/gear1"/>
    <dgm:cxn modelId="{99AA6361-9FD5-404F-A0AF-12EDDC6A6FAE}" type="presParOf" srcId="{4334D842-4602-451C-930E-1999C6CB7093}" destId="{21E45A18-6B9E-4470-993D-51191531CF1B}" srcOrd="11" destOrd="0" presId="urn:microsoft.com/office/officeart/2005/8/layout/gear1"/>
    <dgm:cxn modelId="{71BE43AC-4E6B-4F49-9D87-F4DDFFAEA40A}" type="presParOf" srcId="{4334D842-4602-451C-930E-1999C6CB7093}" destId="{1775183C-C5F8-485B-9F22-C9D2533D163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D2923-98FA-4BC3-9AB9-46AE043FF6BC}"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s-EC"/>
        </a:p>
      </dgm:t>
    </dgm:pt>
    <dgm:pt modelId="{EB8795E0-3CA1-4CF4-83A8-291649BD1BD7}">
      <dgm:prSet phldrT="[Texto]" custT="1"/>
      <dgm:spPr/>
      <dgm:t>
        <a:bodyPr/>
        <a:lstStyle/>
        <a:p>
          <a:r>
            <a:rPr lang="es-EC" sz="900" dirty="0" smtClean="0">
              <a:latin typeface="Century Gothic" panose="020B0502020202020204" pitchFamily="34" charset="0"/>
            </a:rPr>
            <a:t>Conocer y entender el Instructivo</a:t>
          </a:r>
          <a:endParaRPr lang="es-EC" sz="900" dirty="0">
            <a:latin typeface="Century Gothic" panose="020B0502020202020204" pitchFamily="34" charset="0"/>
          </a:endParaRPr>
        </a:p>
      </dgm:t>
    </dgm:pt>
    <dgm:pt modelId="{5AB47798-19F7-4177-B671-6A4F2D19F496}" type="parTrans" cxnId="{698A6A35-441E-4AAC-8BB4-D9F09F417A48}">
      <dgm:prSet/>
      <dgm:spPr/>
      <dgm:t>
        <a:bodyPr/>
        <a:lstStyle/>
        <a:p>
          <a:endParaRPr lang="es-EC" sz="2000">
            <a:latin typeface="Century Gothic" panose="020B0502020202020204" pitchFamily="34" charset="0"/>
          </a:endParaRPr>
        </a:p>
      </dgm:t>
    </dgm:pt>
    <dgm:pt modelId="{DBC7AEFC-F135-4DEB-BC79-8DD8E567E682}" type="sibTrans" cxnId="{698A6A35-441E-4AAC-8BB4-D9F09F417A48}">
      <dgm:prSet/>
      <dgm:spPr/>
      <dgm:t>
        <a:bodyPr/>
        <a:lstStyle/>
        <a:p>
          <a:endParaRPr lang="es-EC" sz="2000">
            <a:latin typeface="Century Gothic" panose="020B0502020202020204" pitchFamily="34" charset="0"/>
          </a:endParaRPr>
        </a:p>
      </dgm:t>
    </dgm:pt>
    <dgm:pt modelId="{E98683FA-1B79-4121-9ACF-620CE1FD8F1C}">
      <dgm:prSet phldrT="[Texto]" custT="1"/>
      <dgm:spPr/>
      <dgm:t>
        <a:bodyPr/>
        <a:lstStyle/>
        <a:p>
          <a:r>
            <a:rPr lang="es-EC" sz="900" dirty="0" smtClean="0">
              <a:latin typeface="Century Gothic" panose="020B0502020202020204" pitchFamily="34" charset="0"/>
            </a:rPr>
            <a:t>Cada operador debe pasar por una capacitación</a:t>
          </a:r>
          <a:endParaRPr lang="es-EC" sz="900" dirty="0">
            <a:latin typeface="Century Gothic" panose="020B0502020202020204" pitchFamily="34" charset="0"/>
          </a:endParaRPr>
        </a:p>
      </dgm:t>
    </dgm:pt>
    <dgm:pt modelId="{FB596E68-44D2-4899-8FA2-12C12CC5E38D}" type="parTrans" cxnId="{BCCE6839-0ECA-44BC-A561-60EC2EBE214A}">
      <dgm:prSet/>
      <dgm:spPr/>
      <dgm:t>
        <a:bodyPr/>
        <a:lstStyle/>
        <a:p>
          <a:endParaRPr lang="es-EC" sz="2000">
            <a:latin typeface="Century Gothic" panose="020B0502020202020204" pitchFamily="34" charset="0"/>
          </a:endParaRPr>
        </a:p>
      </dgm:t>
    </dgm:pt>
    <dgm:pt modelId="{EF0AA8E7-2967-4447-BCB6-CFF366FA90FE}" type="sibTrans" cxnId="{BCCE6839-0ECA-44BC-A561-60EC2EBE214A}">
      <dgm:prSet/>
      <dgm:spPr/>
      <dgm:t>
        <a:bodyPr/>
        <a:lstStyle/>
        <a:p>
          <a:endParaRPr lang="es-EC" sz="2000">
            <a:latin typeface="Century Gothic" panose="020B0502020202020204" pitchFamily="34" charset="0"/>
          </a:endParaRPr>
        </a:p>
      </dgm:t>
    </dgm:pt>
    <dgm:pt modelId="{9F34759C-9623-4AE0-8912-71A3BB469348}">
      <dgm:prSet phldrT="[Texto]" custT="1"/>
      <dgm:spPr/>
      <dgm:t>
        <a:bodyPr/>
        <a:lstStyle/>
        <a:p>
          <a:r>
            <a:rPr lang="es-ES" sz="900" dirty="0" smtClean="0">
              <a:latin typeface="Century Gothic" panose="020B0502020202020204" pitchFamily="34" charset="0"/>
            </a:rPr>
            <a:t>Se solicitará en las Direcciones Distritales o Jefaturas de cada provincia</a:t>
          </a:r>
          <a:endParaRPr lang="es-EC" sz="900" dirty="0">
            <a:latin typeface="Century Gothic" panose="020B0502020202020204" pitchFamily="34" charset="0"/>
          </a:endParaRPr>
        </a:p>
      </dgm:t>
    </dgm:pt>
    <dgm:pt modelId="{7FB31076-4B28-4DB6-9F31-CA4E09C5D97C}" type="parTrans" cxnId="{D1B2A570-86BE-460D-8E6D-1CC3F471A12D}">
      <dgm:prSet/>
      <dgm:spPr/>
      <dgm:t>
        <a:bodyPr/>
        <a:lstStyle/>
        <a:p>
          <a:endParaRPr lang="es-EC" sz="2000">
            <a:latin typeface="Century Gothic" panose="020B0502020202020204" pitchFamily="34" charset="0"/>
          </a:endParaRPr>
        </a:p>
      </dgm:t>
    </dgm:pt>
    <dgm:pt modelId="{1C2E2514-0658-478D-B4EA-E5CBBD448931}" type="sibTrans" cxnId="{D1B2A570-86BE-460D-8E6D-1CC3F471A12D}">
      <dgm:prSet/>
      <dgm:spPr/>
      <dgm:t>
        <a:bodyPr/>
        <a:lstStyle/>
        <a:p>
          <a:endParaRPr lang="es-EC" sz="2000">
            <a:latin typeface="Century Gothic" panose="020B0502020202020204" pitchFamily="34" charset="0"/>
          </a:endParaRPr>
        </a:p>
      </dgm:t>
    </dgm:pt>
    <dgm:pt modelId="{E17C76F6-26E9-42C8-86DA-3AE4BDFC880A}">
      <dgm:prSet phldrT="[Texto]" custT="1"/>
      <dgm:spPr/>
      <dgm:t>
        <a:bodyPr/>
        <a:lstStyle/>
        <a:p>
          <a:r>
            <a:rPr lang="es-ES" sz="900" dirty="0" smtClean="0">
              <a:latin typeface="Century Gothic" panose="020B0502020202020204" pitchFamily="34" charset="0"/>
            </a:rPr>
            <a:t>Se tendrá que contactar con un organismo de certificación acreditado y registrado en Agrocalidad</a:t>
          </a:r>
          <a:endParaRPr lang="es-EC" sz="900" dirty="0">
            <a:latin typeface="Century Gothic" panose="020B0502020202020204" pitchFamily="34" charset="0"/>
          </a:endParaRPr>
        </a:p>
      </dgm:t>
    </dgm:pt>
    <dgm:pt modelId="{E8BE0DDB-1498-4459-9C04-6E8A4E9625AA}" type="parTrans" cxnId="{CD4BC81C-5690-4EFF-9D86-9B78CA35EE90}">
      <dgm:prSet/>
      <dgm:spPr/>
      <dgm:t>
        <a:bodyPr/>
        <a:lstStyle/>
        <a:p>
          <a:endParaRPr lang="es-EC" sz="2000">
            <a:latin typeface="Century Gothic" panose="020B0502020202020204" pitchFamily="34" charset="0"/>
          </a:endParaRPr>
        </a:p>
      </dgm:t>
    </dgm:pt>
    <dgm:pt modelId="{22B20107-4198-4994-9B79-D6E4A8DDEA15}" type="sibTrans" cxnId="{CD4BC81C-5690-4EFF-9D86-9B78CA35EE90}">
      <dgm:prSet/>
      <dgm:spPr/>
      <dgm:t>
        <a:bodyPr/>
        <a:lstStyle/>
        <a:p>
          <a:endParaRPr lang="es-EC" sz="2000">
            <a:latin typeface="Century Gothic" panose="020B0502020202020204" pitchFamily="34" charset="0"/>
          </a:endParaRPr>
        </a:p>
      </dgm:t>
    </dgm:pt>
    <dgm:pt modelId="{FC1167D0-ED97-46F0-AFE3-0FF9103D5769}">
      <dgm:prSet phldrT="[Texto]" custT="1"/>
      <dgm:spPr/>
      <dgm:t>
        <a:bodyPr/>
        <a:lstStyle/>
        <a:p>
          <a:r>
            <a:rPr lang="es-ES" sz="900" dirty="0" smtClean="0">
              <a:latin typeface="Century Gothic" panose="020B0502020202020204" pitchFamily="34" charset="0"/>
            </a:rPr>
            <a:t>BSC OKO </a:t>
          </a:r>
          <a:r>
            <a:rPr lang="es-ES" sz="900" dirty="0" err="1" smtClean="0">
              <a:latin typeface="Century Gothic" panose="020B0502020202020204" pitchFamily="34" charset="0"/>
            </a:rPr>
            <a:t>Garantie</a:t>
          </a:r>
          <a:r>
            <a:rPr lang="es-ES" sz="900" dirty="0" smtClean="0">
              <a:latin typeface="Century Gothic" panose="020B0502020202020204" pitchFamily="34" charset="0"/>
            </a:rPr>
            <a:t> Cía. Ltda.</a:t>
          </a:r>
          <a:endParaRPr lang="es-EC" sz="900" dirty="0">
            <a:latin typeface="Century Gothic" panose="020B0502020202020204" pitchFamily="34" charset="0"/>
          </a:endParaRPr>
        </a:p>
      </dgm:t>
    </dgm:pt>
    <dgm:pt modelId="{70935A15-82C9-4802-98A7-A3C52FDCA678}" type="parTrans" cxnId="{B5C37BD2-5999-4C87-84D7-8D1B255ADF07}">
      <dgm:prSet/>
      <dgm:spPr/>
      <dgm:t>
        <a:bodyPr/>
        <a:lstStyle/>
        <a:p>
          <a:endParaRPr lang="es-EC" sz="2000">
            <a:latin typeface="Century Gothic" panose="020B0502020202020204" pitchFamily="34" charset="0"/>
          </a:endParaRPr>
        </a:p>
      </dgm:t>
    </dgm:pt>
    <dgm:pt modelId="{CA5563A6-16CA-476A-B865-C983A0CFF773}" type="sibTrans" cxnId="{B5C37BD2-5999-4C87-84D7-8D1B255ADF07}">
      <dgm:prSet/>
      <dgm:spPr/>
      <dgm:t>
        <a:bodyPr/>
        <a:lstStyle/>
        <a:p>
          <a:endParaRPr lang="es-EC" sz="2000">
            <a:latin typeface="Century Gothic" panose="020B0502020202020204" pitchFamily="34" charset="0"/>
          </a:endParaRPr>
        </a:p>
      </dgm:t>
    </dgm:pt>
    <dgm:pt modelId="{692E7EA9-7A22-48E4-A310-B15A21A1F2D4}">
      <dgm:prSet phldrT="[Texto]" custT="1"/>
      <dgm:spPr/>
      <dgm:t>
        <a:bodyPr/>
        <a:lstStyle/>
        <a:p>
          <a:r>
            <a:rPr lang="es-EC" sz="900" dirty="0" smtClean="0">
              <a:latin typeface="Century Gothic" panose="020B0502020202020204" pitchFamily="34" charset="0"/>
            </a:rPr>
            <a:t>El organismo suscribirá un contrato </a:t>
          </a:r>
          <a:r>
            <a:rPr lang="es-ES" sz="900" dirty="0" smtClean="0">
              <a:latin typeface="Century Gothic" panose="020B0502020202020204" pitchFamily="34" charset="0"/>
            </a:rPr>
            <a:t>para que pueda iniciar con el proceso de certificación</a:t>
          </a:r>
          <a:endParaRPr lang="es-EC" sz="900" dirty="0">
            <a:latin typeface="Century Gothic" panose="020B0502020202020204" pitchFamily="34" charset="0"/>
          </a:endParaRPr>
        </a:p>
      </dgm:t>
    </dgm:pt>
    <dgm:pt modelId="{F0690DE0-05C0-45B0-9065-EA0CA1625E56}" type="parTrans" cxnId="{14B6E8A8-E053-4207-A324-643DB4262425}">
      <dgm:prSet/>
      <dgm:spPr/>
      <dgm:t>
        <a:bodyPr/>
        <a:lstStyle/>
        <a:p>
          <a:endParaRPr lang="es-EC" sz="2000">
            <a:latin typeface="Century Gothic" panose="020B0502020202020204" pitchFamily="34" charset="0"/>
          </a:endParaRPr>
        </a:p>
      </dgm:t>
    </dgm:pt>
    <dgm:pt modelId="{0DEF629A-BAAF-445B-81A9-1322D1900695}" type="sibTrans" cxnId="{14B6E8A8-E053-4207-A324-643DB4262425}">
      <dgm:prSet/>
      <dgm:spPr/>
      <dgm:t>
        <a:bodyPr/>
        <a:lstStyle/>
        <a:p>
          <a:endParaRPr lang="es-EC" sz="2000">
            <a:latin typeface="Century Gothic" panose="020B0502020202020204" pitchFamily="34" charset="0"/>
          </a:endParaRPr>
        </a:p>
      </dgm:t>
    </dgm:pt>
    <dgm:pt modelId="{3407BD79-E240-40A2-BFA8-D85D9B669C7F}">
      <dgm:prSet phldrT="[Texto]" custT="1"/>
      <dgm:spPr/>
      <dgm:t>
        <a:bodyPr/>
        <a:lstStyle/>
        <a:p>
          <a:r>
            <a:rPr lang="es-ES" sz="900" dirty="0" smtClean="0">
              <a:latin typeface="Century Gothic" panose="020B0502020202020204" pitchFamily="34" charset="0"/>
            </a:rPr>
            <a:t>El organismo certificador entregará la documentación para poder registrarse en el Sistema Guía de Agrocalidad</a:t>
          </a:r>
          <a:endParaRPr lang="es-EC" sz="900" dirty="0">
            <a:latin typeface="Century Gothic" panose="020B0502020202020204" pitchFamily="34" charset="0"/>
          </a:endParaRPr>
        </a:p>
      </dgm:t>
    </dgm:pt>
    <dgm:pt modelId="{FA5649BA-37A3-4E7E-B473-B4815CC11508}" type="parTrans" cxnId="{C0729507-DB85-4B67-BAA9-4A05852055D3}">
      <dgm:prSet/>
      <dgm:spPr/>
      <dgm:t>
        <a:bodyPr/>
        <a:lstStyle/>
        <a:p>
          <a:endParaRPr lang="es-EC" sz="2000">
            <a:latin typeface="Century Gothic" panose="020B0502020202020204" pitchFamily="34" charset="0"/>
          </a:endParaRPr>
        </a:p>
      </dgm:t>
    </dgm:pt>
    <dgm:pt modelId="{20D26174-D7EB-4EDC-B2D7-B2904FC59028}" type="sibTrans" cxnId="{C0729507-DB85-4B67-BAA9-4A05852055D3}">
      <dgm:prSet/>
      <dgm:spPr/>
      <dgm:t>
        <a:bodyPr/>
        <a:lstStyle/>
        <a:p>
          <a:endParaRPr lang="es-EC" sz="2000">
            <a:latin typeface="Century Gothic" panose="020B0502020202020204" pitchFamily="34" charset="0"/>
          </a:endParaRPr>
        </a:p>
      </dgm:t>
    </dgm:pt>
    <dgm:pt modelId="{02F1F8A6-62DD-4BB4-A46D-A018886924BB}">
      <dgm:prSet phldrT="[Texto]" custT="1"/>
      <dgm:spPr/>
      <dgm:t>
        <a:bodyPr/>
        <a:lstStyle/>
        <a:p>
          <a:r>
            <a:rPr lang="es-ES" sz="900" dirty="0" smtClean="0">
              <a:latin typeface="Century Gothic" panose="020B0502020202020204" pitchFamily="34" charset="0"/>
            </a:rPr>
            <a:t>Se obtendrá el certificado con el código de operador orgánico POA</a:t>
          </a:r>
          <a:endParaRPr lang="es-EC" sz="900" dirty="0">
            <a:latin typeface="Century Gothic" panose="020B0502020202020204" pitchFamily="34" charset="0"/>
          </a:endParaRPr>
        </a:p>
      </dgm:t>
    </dgm:pt>
    <dgm:pt modelId="{9AA2D81A-5999-45A1-82C6-B96C08D3E117}" type="parTrans" cxnId="{89E74D46-901A-40B6-ACCE-4A494B711B72}">
      <dgm:prSet/>
      <dgm:spPr/>
      <dgm:t>
        <a:bodyPr/>
        <a:lstStyle/>
        <a:p>
          <a:endParaRPr lang="es-EC" sz="2000">
            <a:latin typeface="Century Gothic" panose="020B0502020202020204" pitchFamily="34" charset="0"/>
          </a:endParaRPr>
        </a:p>
      </dgm:t>
    </dgm:pt>
    <dgm:pt modelId="{BF87D572-9BF1-4BDC-89DC-1A73978B5090}" type="sibTrans" cxnId="{89E74D46-901A-40B6-ACCE-4A494B711B72}">
      <dgm:prSet/>
      <dgm:spPr/>
      <dgm:t>
        <a:bodyPr/>
        <a:lstStyle/>
        <a:p>
          <a:endParaRPr lang="es-EC" sz="2000">
            <a:latin typeface="Century Gothic" panose="020B0502020202020204" pitchFamily="34" charset="0"/>
          </a:endParaRPr>
        </a:p>
      </dgm:t>
    </dgm:pt>
    <dgm:pt modelId="{FEE0F70B-D680-4291-8DDA-2A28840F5E78}">
      <dgm:prSet phldrT="[Texto]" custT="1"/>
      <dgm:spPr/>
      <dgm:t>
        <a:bodyPr/>
        <a:lstStyle/>
        <a:p>
          <a:r>
            <a:rPr lang="es-ES" sz="900" dirty="0" smtClean="0">
              <a:latin typeface="Century Gothic" panose="020B0502020202020204" pitchFamily="34" charset="0"/>
            </a:rPr>
            <a:t>CERES Ecuador Cía. Ltda.</a:t>
          </a:r>
          <a:endParaRPr lang="es-EC" sz="900" dirty="0">
            <a:latin typeface="Century Gothic" panose="020B0502020202020204" pitchFamily="34" charset="0"/>
          </a:endParaRPr>
        </a:p>
      </dgm:t>
    </dgm:pt>
    <dgm:pt modelId="{BC823EC1-39E1-4D84-8CCD-D9AAD79785D9}" type="parTrans" cxnId="{D83BB64B-372E-4547-B326-794CE6B906D5}">
      <dgm:prSet/>
      <dgm:spPr/>
      <dgm:t>
        <a:bodyPr/>
        <a:lstStyle/>
        <a:p>
          <a:endParaRPr lang="es-EC" sz="2000"/>
        </a:p>
      </dgm:t>
    </dgm:pt>
    <dgm:pt modelId="{9F84611E-A1AE-46AB-94DC-996451F1CD97}" type="sibTrans" cxnId="{D83BB64B-372E-4547-B326-794CE6B906D5}">
      <dgm:prSet/>
      <dgm:spPr/>
      <dgm:t>
        <a:bodyPr/>
        <a:lstStyle/>
        <a:p>
          <a:endParaRPr lang="es-EC" sz="2000"/>
        </a:p>
      </dgm:t>
    </dgm:pt>
    <dgm:pt modelId="{16843E87-4496-4B84-95CA-3C0D86E9D5C4}">
      <dgm:prSet phldrT="[Texto]" custT="1"/>
      <dgm:spPr/>
      <dgm:t>
        <a:bodyPr/>
        <a:lstStyle/>
        <a:p>
          <a:r>
            <a:rPr lang="es-ES" sz="900" dirty="0" smtClean="0">
              <a:latin typeface="Century Gothic" panose="020B0502020202020204" pitchFamily="34" charset="0"/>
            </a:rPr>
            <a:t>Control Unión Perú</a:t>
          </a:r>
          <a:endParaRPr lang="es-EC" sz="900" dirty="0">
            <a:latin typeface="Century Gothic" panose="020B0502020202020204" pitchFamily="34" charset="0"/>
          </a:endParaRPr>
        </a:p>
      </dgm:t>
    </dgm:pt>
    <dgm:pt modelId="{5FEC3F35-F971-498B-809D-33E8798202B7}" type="parTrans" cxnId="{C4465A69-71D4-42D7-9A68-A6C019970E0F}">
      <dgm:prSet/>
      <dgm:spPr/>
      <dgm:t>
        <a:bodyPr/>
        <a:lstStyle/>
        <a:p>
          <a:endParaRPr lang="es-EC" sz="2000"/>
        </a:p>
      </dgm:t>
    </dgm:pt>
    <dgm:pt modelId="{25722D97-6970-4894-A623-5ECB2E518CAA}" type="sibTrans" cxnId="{C4465A69-71D4-42D7-9A68-A6C019970E0F}">
      <dgm:prSet/>
      <dgm:spPr/>
      <dgm:t>
        <a:bodyPr/>
        <a:lstStyle/>
        <a:p>
          <a:endParaRPr lang="es-EC" sz="2000"/>
        </a:p>
      </dgm:t>
    </dgm:pt>
    <dgm:pt modelId="{114DA9F1-8222-4665-B827-83AFE1571BC3}">
      <dgm:prSet phldrT="[Texto]" custT="1"/>
      <dgm:spPr/>
      <dgm:t>
        <a:bodyPr/>
        <a:lstStyle/>
        <a:p>
          <a:r>
            <a:rPr lang="es-ES" sz="900" dirty="0" err="1" smtClean="0">
              <a:latin typeface="Century Gothic" panose="020B0502020202020204" pitchFamily="34" charset="0"/>
            </a:rPr>
            <a:t>Quality</a:t>
          </a:r>
          <a:r>
            <a:rPr lang="es-ES" sz="900" dirty="0" smtClean="0">
              <a:latin typeface="Century Gothic" panose="020B0502020202020204" pitchFamily="34" charset="0"/>
            </a:rPr>
            <a:t> </a:t>
          </a:r>
          <a:r>
            <a:rPr lang="es-ES" sz="900" dirty="0" err="1" smtClean="0">
              <a:latin typeface="Century Gothic" panose="020B0502020202020204" pitchFamily="34" charset="0"/>
            </a:rPr>
            <a:t>Certification</a:t>
          </a:r>
          <a:r>
            <a:rPr lang="es-ES" sz="900" dirty="0" smtClean="0">
              <a:latin typeface="Century Gothic" panose="020B0502020202020204" pitchFamily="34" charset="0"/>
            </a:rPr>
            <a:t> </a:t>
          </a:r>
          <a:r>
            <a:rPr lang="es-ES" sz="900" dirty="0" err="1" smtClean="0">
              <a:latin typeface="Century Gothic" panose="020B0502020202020204" pitchFamily="34" charset="0"/>
            </a:rPr>
            <a:t>Services</a:t>
          </a:r>
          <a:r>
            <a:rPr lang="es-ES" sz="900" dirty="0" smtClean="0">
              <a:latin typeface="Century Gothic" panose="020B0502020202020204" pitchFamily="34" charset="0"/>
            </a:rPr>
            <a:t> QCS Cía. Ltda.</a:t>
          </a:r>
          <a:endParaRPr lang="es-EC" sz="900" dirty="0">
            <a:latin typeface="Century Gothic" panose="020B0502020202020204" pitchFamily="34" charset="0"/>
          </a:endParaRPr>
        </a:p>
      </dgm:t>
    </dgm:pt>
    <dgm:pt modelId="{DC4D532F-5249-4351-BDA9-737A9733C4AE}" type="parTrans" cxnId="{975CD5C4-914A-41C0-BE06-722BDA7CEF98}">
      <dgm:prSet/>
      <dgm:spPr/>
      <dgm:t>
        <a:bodyPr/>
        <a:lstStyle/>
        <a:p>
          <a:endParaRPr lang="es-EC" sz="2000"/>
        </a:p>
      </dgm:t>
    </dgm:pt>
    <dgm:pt modelId="{C8FF3BF4-7B12-4CF7-9055-B7DA1CE5663F}" type="sibTrans" cxnId="{975CD5C4-914A-41C0-BE06-722BDA7CEF98}">
      <dgm:prSet/>
      <dgm:spPr/>
      <dgm:t>
        <a:bodyPr/>
        <a:lstStyle/>
        <a:p>
          <a:endParaRPr lang="es-EC" sz="2000"/>
        </a:p>
      </dgm:t>
    </dgm:pt>
    <dgm:pt modelId="{4FEE7B37-383D-4684-A241-6A95E8F60440}">
      <dgm:prSet phldrT="[Texto]" custT="1"/>
      <dgm:spPr/>
      <dgm:t>
        <a:bodyPr/>
        <a:lstStyle/>
        <a:p>
          <a:r>
            <a:rPr lang="es-ES" sz="900" dirty="0" smtClean="0">
              <a:latin typeface="Century Gothic" panose="020B0502020202020204" pitchFamily="34" charset="0"/>
            </a:rPr>
            <a:t>Conservación y Desarrollo CYD </a:t>
          </a:r>
          <a:r>
            <a:rPr lang="es-ES" sz="900" dirty="0" err="1" smtClean="0">
              <a:latin typeface="Century Gothic" panose="020B0502020202020204" pitchFamily="34" charset="0"/>
            </a:rPr>
            <a:t>Certified</a:t>
          </a:r>
          <a:r>
            <a:rPr lang="es-ES" sz="900" dirty="0" smtClean="0">
              <a:latin typeface="Century Gothic" panose="020B0502020202020204" pitchFamily="34" charset="0"/>
            </a:rPr>
            <a:t> S.A.</a:t>
          </a:r>
          <a:endParaRPr lang="es-EC" sz="900" dirty="0">
            <a:latin typeface="Century Gothic" panose="020B0502020202020204" pitchFamily="34" charset="0"/>
          </a:endParaRPr>
        </a:p>
      </dgm:t>
    </dgm:pt>
    <dgm:pt modelId="{837B8BBB-D804-41AC-86B2-A6DEE7245EFA}" type="parTrans" cxnId="{8B1C8625-639F-43D7-967E-ABDBAC154C58}">
      <dgm:prSet/>
      <dgm:spPr/>
      <dgm:t>
        <a:bodyPr/>
        <a:lstStyle/>
        <a:p>
          <a:endParaRPr lang="es-EC" sz="2000"/>
        </a:p>
      </dgm:t>
    </dgm:pt>
    <dgm:pt modelId="{BB176896-B70B-47D1-B8B6-A5D7354CADBA}" type="sibTrans" cxnId="{8B1C8625-639F-43D7-967E-ABDBAC154C58}">
      <dgm:prSet/>
      <dgm:spPr/>
      <dgm:t>
        <a:bodyPr/>
        <a:lstStyle/>
        <a:p>
          <a:endParaRPr lang="es-EC" sz="2000"/>
        </a:p>
      </dgm:t>
    </dgm:pt>
    <dgm:pt modelId="{AED5A9A3-0A0B-4E90-AD5F-33D853794BB1}" type="pres">
      <dgm:prSet presAssocID="{BB9D2923-98FA-4BC3-9AB9-46AE043FF6BC}" presName="rootnode" presStyleCnt="0">
        <dgm:presLayoutVars>
          <dgm:chMax/>
          <dgm:chPref/>
          <dgm:dir/>
          <dgm:animLvl val="lvl"/>
        </dgm:presLayoutVars>
      </dgm:prSet>
      <dgm:spPr/>
      <dgm:t>
        <a:bodyPr/>
        <a:lstStyle/>
        <a:p>
          <a:endParaRPr lang="es-EC"/>
        </a:p>
      </dgm:t>
    </dgm:pt>
    <dgm:pt modelId="{31642D2D-5A74-465A-9DAD-4A1656749CA7}" type="pres">
      <dgm:prSet presAssocID="{EB8795E0-3CA1-4CF4-83A8-291649BD1BD7}" presName="composite" presStyleCnt="0"/>
      <dgm:spPr/>
    </dgm:pt>
    <dgm:pt modelId="{B0CD18A2-6DDA-44F0-8DE8-922CEBC71F7B}" type="pres">
      <dgm:prSet presAssocID="{EB8795E0-3CA1-4CF4-83A8-291649BD1BD7}" presName="bentUpArrow1" presStyleLbl="alignImgPlace1" presStyleIdx="0" presStyleCnt="5"/>
      <dgm:spPr/>
    </dgm:pt>
    <dgm:pt modelId="{B87BC18B-ADF5-449E-B927-D213281BD50A}" type="pres">
      <dgm:prSet presAssocID="{EB8795E0-3CA1-4CF4-83A8-291649BD1BD7}" presName="ParentText" presStyleLbl="node1" presStyleIdx="0" presStyleCnt="6">
        <dgm:presLayoutVars>
          <dgm:chMax val="1"/>
          <dgm:chPref val="1"/>
          <dgm:bulletEnabled val="1"/>
        </dgm:presLayoutVars>
      </dgm:prSet>
      <dgm:spPr/>
      <dgm:t>
        <a:bodyPr/>
        <a:lstStyle/>
        <a:p>
          <a:endParaRPr lang="es-EC"/>
        </a:p>
      </dgm:t>
    </dgm:pt>
    <dgm:pt modelId="{A5B0BF45-1042-47CD-A550-AC4CFCC7D7C2}" type="pres">
      <dgm:prSet presAssocID="{EB8795E0-3CA1-4CF4-83A8-291649BD1BD7}" presName="ChildText" presStyleLbl="revTx" presStyleIdx="0" presStyleCnt="5">
        <dgm:presLayoutVars>
          <dgm:chMax val="0"/>
          <dgm:chPref val="0"/>
          <dgm:bulletEnabled val="1"/>
        </dgm:presLayoutVars>
      </dgm:prSet>
      <dgm:spPr/>
      <dgm:t>
        <a:bodyPr/>
        <a:lstStyle/>
        <a:p>
          <a:endParaRPr lang="es-EC"/>
        </a:p>
      </dgm:t>
    </dgm:pt>
    <dgm:pt modelId="{BE561921-B540-44DE-BF48-9A7AE7A36F98}" type="pres">
      <dgm:prSet presAssocID="{DBC7AEFC-F135-4DEB-BC79-8DD8E567E682}" presName="sibTrans" presStyleCnt="0"/>
      <dgm:spPr/>
    </dgm:pt>
    <dgm:pt modelId="{6375BAC5-4E8F-4BDB-B68F-A82911EBACF1}" type="pres">
      <dgm:prSet presAssocID="{E98683FA-1B79-4121-9ACF-620CE1FD8F1C}" presName="composite" presStyleCnt="0"/>
      <dgm:spPr/>
    </dgm:pt>
    <dgm:pt modelId="{370A5188-72F8-4C8B-B8B4-A2F8C25866D2}" type="pres">
      <dgm:prSet presAssocID="{E98683FA-1B79-4121-9ACF-620CE1FD8F1C}" presName="bentUpArrow1" presStyleLbl="alignImgPlace1" presStyleIdx="1" presStyleCnt="5"/>
      <dgm:spPr/>
    </dgm:pt>
    <dgm:pt modelId="{32A1C115-B1BE-4134-B260-BF5C21007E10}" type="pres">
      <dgm:prSet presAssocID="{E98683FA-1B79-4121-9ACF-620CE1FD8F1C}" presName="ParentText" presStyleLbl="node1" presStyleIdx="1" presStyleCnt="6">
        <dgm:presLayoutVars>
          <dgm:chMax val="1"/>
          <dgm:chPref val="1"/>
          <dgm:bulletEnabled val="1"/>
        </dgm:presLayoutVars>
      </dgm:prSet>
      <dgm:spPr/>
      <dgm:t>
        <a:bodyPr/>
        <a:lstStyle/>
        <a:p>
          <a:endParaRPr lang="es-EC"/>
        </a:p>
      </dgm:t>
    </dgm:pt>
    <dgm:pt modelId="{7D68CFBD-FC77-4F72-BE59-3D42EDA74A1D}" type="pres">
      <dgm:prSet presAssocID="{E98683FA-1B79-4121-9ACF-620CE1FD8F1C}" presName="ChildText" presStyleLbl="revTx" presStyleIdx="1" presStyleCnt="5" custScaleX="139949" custLinFactNeighborX="21545">
        <dgm:presLayoutVars>
          <dgm:chMax val="0"/>
          <dgm:chPref val="0"/>
          <dgm:bulletEnabled val="1"/>
        </dgm:presLayoutVars>
      </dgm:prSet>
      <dgm:spPr/>
      <dgm:t>
        <a:bodyPr/>
        <a:lstStyle/>
        <a:p>
          <a:endParaRPr lang="es-EC"/>
        </a:p>
      </dgm:t>
    </dgm:pt>
    <dgm:pt modelId="{CC8B0210-9066-497B-8D67-CE67FB970E05}" type="pres">
      <dgm:prSet presAssocID="{EF0AA8E7-2967-4447-BCB6-CFF366FA90FE}" presName="sibTrans" presStyleCnt="0"/>
      <dgm:spPr/>
    </dgm:pt>
    <dgm:pt modelId="{441F31C1-51B3-4515-9968-915BF64CF1A4}" type="pres">
      <dgm:prSet presAssocID="{E17C76F6-26E9-42C8-86DA-3AE4BDFC880A}" presName="composite" presStyleCnt="0"/>
      <dgm:spPr/>
    </dgm:pt>
    <dgm:pt modelId="{D92FE8C2-9C6C-4BD3-9D50-5935D88B2820}" type="pres">
      <dgm:prSet presAssocID="{E17C76F6-26E9-42C8-86DA-3AE4BDFC880A}" presName="bentUpArrow1" presStyleLbl="alignImgPlace1" presStyleIdx="2" presStyleCnt="5"/>
      <dgm:spPr/>
    </dgm:pt>
    <dgm:pt modelId="{80598074-54CC-467B-98F2-EC2BC9D42447}" type="pres">
      <dgm:prSet presAssocID="{E17C76F6-26E9-42C8-86DA-3AE4BDFC880A}" presName="ParentText" presStyleLbl="node1" presStyleIdx="2" presStyleCnt="6">
        <dgm:presLayoutVars>
          <dgm:chMax val="1"/>
          <dgm:chPref val="1"/>
          <dgm:bulletEnabled val="1"/>
        </dgm:presLayoutVars>
      </dgm:prSet>
      <dgm:spPr/>
      <dgm:t>
        <a:bodyPr/>
        <a:lstStyle/>
        <a:p>
          <a:endParaRPr lang="es-EC"/>
        </a:p>
      </dgm:t>
    </dgm:pt>
    <dgm:pt modelId="{4E89F94B-767F-48D8-AFEA-92D2C279858B}" type="pres">
      <dgm:prSet presAssocID="{E17C76F6-26E9-42C8-86DA-3AE4BDFC880A}" presName="ChildText" presStyleLbl="revTx" presStyleIdx="2" presStyleCnt="5" custScaleX="301896" custLinFactX="6653" custLinFactNeighborX="100000" custLinFactNeighborY="4155">
        <dgm:presLayoutVars>
          <dgm:chMax val="0"/>
          <dgm:chPref val="0"/>
          <dgm:bulletEnabled val="1"/>
        </dgm:presLayoutVars>
      </dgm:prSet>
      <dgm:spPr/>
      <dgm:t>
        <a:bodyPr/>
        <a:lstStyle/>
        <a:p>
          <a:endParaRPr lang="es-EC"/>
        </a:p>
      </dgm:t>
    </dgm:pt>
    <dgm:pt modelId="{67A89B4E-093B-4D73-B484-922C18602BCE}" type="pres">
      <dgm:prSet presAssocID="{22B20107-4198-4994-9B79-D6E4A8DDEA15}" presName="sibTrans" presStyleCnt="0"/>
      <dgm:spPr/>
    </dgm:pt>
    <dgm:pt modelId="{BE336F65-57BC-44DB-A77E-F7EEE6A24693}" type="pres">
      <dgm:prSet presAssocID="{692E7EA9-7A22-48E4-A310-B15A21A1F2D4}" presName="composite" presStyleCnt="0"/>
      <dgm:spPr/>
    </dgm:pt>
    <dgm:pt modelId="{F13A671D-2712-4D9E-ABEA-FDEB3F4CA07D}" type="pres">
      <dgm:prSet presAssocID="{692E7EA9-7A22-48E4-A310-B15A21A1F2D4}" presName="bentUpArrow1" presStyleLbl="alignImgPlace1" presStyleIdx="3" presStyleCnt="5"/>
      <dgm:spPr/>
    </dgm:pt>
    <dgm:pt modelId="{774C030F-3550-49C0-98B1-B99B33655BD9}" type="pres">
      <dgm:prSet presAssocID="{692E7EA9-7A22-48E4-A310-B15A21A1F2D4}" presName="ParentText" presStyleLbl="node1" presStyleIdx="3" presStyleCnt="6">
        <dgm:presLayoutVars>
          <dgm:chMax val="1"/>
          <dgm:chPref val="1"/>
          <dgm:bulletEnabled val="1"/>
        </dgm:presLayoutVars>
      </dgm:prSet>
      <dgm:spPr/>
      <dgm:t>
        <a:bodyPr/>
        <a:lstStyle/>
        <a:p>
          <a:endParaRPr lang="es-EC"/>
        </a:p>
      </dgm:t>
    </dgm:pt>
    <dgm:pt modelId="{696EAFEC-FE57-4CDA-A59D-550B5E70A611}" type="pres">
      <dgm:prSet presAssocID="{692E7EA9-7A22-48E4-A310-B15A21A1F2D4}" presName="ChildText" presStyleLbl="revTx" presStyleIdx="3" presStyleCnt="5">
        <dgm:presLayoutVars>
          <dgm:chMax val="0"/>
          <dgm:chPref val="0"/>
          <dgm:bulletEnabled val="1"/>
        </dgm:presLayoutVars>
      </dgm:prSet>
      <dgm:spPr/>
    </dgm:pt>
    <dgm:pt modelId="{607BF35A-D3D2-4C65-B744-4B3C68A658A5}" type="pres">
      <dgm:prSet presAssocID="{0DEF629A-BAAF-445B-81A9-1322D1900695}" presName="sibTrans" presStyleCnt="0"/>
      <dgm:spPr/>
    </dgm:pt>
    <dgm:pt modelId="{256FA3C1-62CA-4CEC-888E-498DFE11B60C}" type="pres">
      <dgm:prSet presAssocID="{3407BD79-E240-40A2-BFA8-D85D9B669C7F}" presName="composite" presStyleCnt="0"/>
      <dgm:spPr/>
    </dgm:pt>
    <dgm:pt modelId="{5E93556F-01B0-464A-B7FC-684B65903289}" type="pres">
      <dgm:prSet presAssocID="{3407BD79-E240-40A2-BFA8-D85D9B669C7F}" presName="bentUpArrow1" presStyleLbl="alignImgPlace1" presStyleIdx="4" presStyleCnt="5"/>
      <dgm:spPr/>
    </dgm:pt>
    <dgm:pt modelId="{EEFE33E5-401B-4086-9AAC-B64342B2518D}" type="pres">
      <dgm:prSet presAssocID="{3407BD79-E240-40A2-BFA8-D85D9B669C7F}" presName="ParentText" presStyleLbl="node1" presStyleIdx="4" presStyleCnt="6">
        <dgm:presLayoutVars>
          <dgm:chMax val="1"/>
          <dgm:chPref val="1"/>
          <dgm:bulletEnabled val="1"/>
        </dgm:presLayoutVars>
      </dgm:prSet>
      <dgm:spPr/>
      <dgm:t>
        <a:bodyPr/>
        <a:lstStyle/>
        <a:p>
          <a:endParaRPr lang="es-EC"/>
        </a:p>
      </dgm:t>
    </dgm:pt>
    <dgm:pt modelId="{7C033A10-2662-4C28-8FFF-1CDA0F473888}" type="pres">
      <dgm:prSet presAssocID="{3407BD79-E240-40A2-BFA8-D85D9B669C7F}" presName="ChildText" presStyleLbl="revTx" presStyleIdx="4" presStyleCnt="5">
        <dgm:presLayoutVars>
          <dgm:chMax val="0"/>
          <dgm:chPref val="0"/>
          <dgm:bulletEnabled val="1"/>
        </dgm:presLayoutVars>
      </dgm:prSet>
      <dgm:spPr/>
    </dgm:pt>
    <dgm:pt modelId="{A4343366-0BA5-4B7E-BDB4-4413960B6A2D}" type="pres">
      <dgm:prSet presAssocID="{20D26174-D7EB-4EDC-B2D7-B2904FC59028}" presName="sibTrans" presStyleCnt="0"/>
      <dgm:spPr/>
    </dgm:pt>
    <dgm:pt modelId="{E03988E4-D3BA-4946-A657-CA0B6E684595}" type="pres">
      <dgm:prSet presAssocID="{02F1F8A6-62DD-4BB4-A46D-A018886924BB}" presName="composite" presStyleCnt="0"/>
      <dgm:spPr/>
    </dgm:pt>
    <dgm:pt modelId="{1ED0983E-6F02-42CE-8E3D-5D905A31E86D}" type="pres">
      <dgm:prSet presAssocID="{02F1F8A6-62DD-4BB4-A46D-A018886924BB}" presName="ParentText" presStyleLbl="node1" presStyleIdx="5" presStyleCnt="6">
        <dgm:presLayoutVars>
          <dgm:chMax val="1"/>
          <dgm:chPref val="1"/>
          <dgm:bulletEnabled val="1"/>
        </dgm:presLayoutVars>
      </dgm:prSet>
      <dgm:spPr/>
      <dgm:t>
        <a:bodyPr/>
        <a:lstStyle/>
        <a:p>
          <a:endParaRPr lang="es-EC"/>
        </a:p>
      </dgm:t>
    </dgm:pt>
  </dgm:ptLst>
  <dgm:cxnLst>
    <dgm:cxn modelId="{C0729507-DB85-4B67-BAA9-4A05852055D3}" srcId="{BB9D2923-98FA-4BC3-9AB9-46AE043FF6BC}" destId="{3407BD79-E240-40A2-BFA8-D85D9B669C7F}" srcOrd="4" destOrd="0" parTransId="{FA5649BA-37A3-4E7E-B473-B4815CC11508}" sibTransId="{20D26174-D7EB-4EDC-B2D7-B2904FC59028}"/>
    <dgm:cxn modelId="{975CD5C4-914A-41C0-BE06-722BDA7CEF98}" srcId="{E17C76F6-26E9-42C8-86DA-3AE4BDFC880A}" destId="{114DA9F1-8222-4665-B827-83AFE1571BC3}" srcOrd="3" destOrd="0" parTransId="{DC4D532F-5249-4351-BDA9-737A9733C4AE}" sibTransId="{C8FF3BF4-7B12-4CF7-9055-B7DA1CE5663F}"/>
    <dgm:cxn modelId="{C4465A69-71D4-42D7-9A68-A6C019970E0F}" srcId="{E17C76F6-26E9-42C8-86DA-3AE4BDFC880A}" destId="{16843E87-4496-4B84-95CA-3C0D86E9D5C4}" srcOrd="2" destOrd="0" parTransId="{5FEC3F35-F971-498B-809D-33E8798202B7}" sibTransId="{25722D97-6970-4894-A623-5ECB2E518CAA}"/>
    <dgm:cxn modelId="{9B2D2D5C-B8D1-4B84-AD52-18C94943632C}" type="presOf" srcId="{02F1F8A6-62DD-4BB4-A46D-A018886924BB}" destId="{1ED0983E-6F02-42CE-8E3D-5D905A31E86D}" srcOrd="0" destOrd="0" presId="urn:microsoft.com/office/officeart/2005/8/layout/StepDownProcess"/>
    <dgm:cxn modelId="{BCCE6839-0ECA-44BC-A561-60EC2EBE214A}" srcId="{BB9D2923-98FA-4BC3-9AB9-46AE043FF6BC}" destId="{E98683FA-1B79-4121-9ACF-620CE1FD8F1C}" srcOrd="1" destOrd="0" parTransId="{FB596E68-44D2-4899-8FA2-12C12CC5E38D}" sibTransId="{EF0AA8E7-2967-4447-BCB6-CFF366FA90FE}"/>
    <dgm:cxn modelId="{CD4BC81C-5690-4EFF-9D86-9B78CA35EE90}" srcId="{BB9D2923-98FA-4BC3-9AB9-46AE043FF6BC}" destId="{E17C76F6-26E9-42C8-86DA-3AE4BDFC880A}" srcOrd="2" destOrd="0" parTransId="{E8BE0DDB-1498-4459-9C04-6E8A4E9625AA}" sibTransId="{22B20107-4198-4994-9B79-D6E4A8DDEA15}"/>
    <dgm:cxn modelId="{D83BB64B-372E-4547-B326-794CE6B906D5}" srcId="{E17C76F6-26E9-42C8-86DA-3AE4BDFC880A}" destId="{FEE0F70B-D680-4291-8DDA-2A28840F5E78}" srcOrd="1" destOrd="0" parTransId="{BC823EC1-39E1-4D84-8CCD-D9AAD79785D9}" sibTransId="{9F84611E-A1AE-46AB-94DC-996451F1CD97}"/>
    <dgm:cxn modelId="{4A917EA9-49A3-4459-876F-28BDAEF1122F}" type="presOf" srcId="{3407BD79-E240-40A2-BFA8-D85D9B669C7F}" destId="{EEFE33E5-401B-4086-9AAC-B64342B2518D}" srcOrd="0" destOrd="0" presId="urn:microsoft.com/office/officeart/2005/8/layout/StepDownProcess"/>
    <dgm:cxn modelId="{89E74D46-901A-40B6-ACCE-4A494B711B72}" srcId="{BB9D2923-98FA-4BC3-9AB9-46AE043FF6BC}" destId="{02F1F8A6-62DD-4BB4-A46D-A018886924BB}" srcOrd="5" destOrd="0" parTransId="{9AA2D81A-5999-45A1-82C6-B96C08D3E117}" sibTransId="{BF87D572-9BF1-4BDC-89DC-1A73978B5090}"/>
    <dgm:cxn modelId="{052BC976-A80E-462B-B062-C164690899A9}" type="presOf" srcId="{16843E87-4496-4B84-95CA-3C0D86E9D5C4}" destId="{4E89F94B-767F-48D8-AFEA-92D2C279858B}" srcOrd="0" destOrd="2" presId="urn:microsoft.com/office/officeart/2005/8/layout/StepDownProcess"/>
    <dgm:cxn modelId="{8B1C8625-639F-43D7-967E-ABDBAC154C58}" srcId="{E17C76F6-26E9-42C8-86DA-3AE4BDFC880A}" destId="{4FEE7B37-383D-4684-A241-6A95E8F60440}" srcOrd="4" destOrd="0" parTransId="{837B8BBB-D804-41AC-86B2-A6DEE7245EFA}" sibTransId="{BB176896-B70B-47D1-B8B6-A5D7354CADBA}"/>
    <dgm:cxn modelId="{942CA112-96DF-4826-9544-73C8DEF9C03E}" type="presOf" srcId="{E98683FA-1B79-4121-9ACF-620CE1FD8F1C}" destId="{32A1C115-B1BE-4134-B260-BF5C21007E10}" srcOrd="0" destOrd="0" presId="urn:microsoft.com/office/officeart/2005/8/layout/StepDownProcess"/>
    <dgm:cxn modelId="{698A6A35-441E-4AAC-8BB4-D9F09F417A48}" srcId="{BB9D2923-98FA-4BC3-9AB9-46AE043FF6BC}" destId="{EB8795E0-3CA1-4CF4-83A8-291649BD1BD7}" srcOrd="0" destOrd="0" parTransId="{5AB47798-19F7-4177-B671-6A4F2D19F496}" sibTransId="{DBC7AEFC-F135-4DEB-BC79-8DD8E567E682}"/>
    <dgm:cxn modelId="{B5C37BD2-5999-4C87-84D7-8D1B255ADF07}" srcId="{E17C76F6-26E9-42C8-86DA-3AE4BDFC880A}" destId="{FC1167D0-ED97-46F0-AFE3-0FF9103D5769}" srcOrd="0" destOrd="0" parTransId="{70935A15-82C9-4802-98A7-A3C52FDCA678}" sibTransId="{CA5563A6-16CA-476A-B865-C983A0CFF773}"/>
    <dgm:cxn modelId="{E13E639F-245D-4A93-9D6C-39B9719B1187}" type="presOf" srcId="{EB8795E0-3CA1-4CF4-83A8-291649BD1BD7}" destId="{B87BC18B-ADF5-449E-B927-D213281BD50A}" srcOrd="0" destOrd="0" presId="urn:microsoft.com/office/officeart/2005/8/layout/StepDownProcess"/>
    <dgm:cxn modelId="{1A89F290-7DAA-46C3-831B-D3CA5B33537C}" type="presOf" srcId="{BB9D2923-98FA-4BC3-9AB9-46AE043FF6BC}" destId="{AED5A9A3-0A0B-4E90-AD5F-33D853794BB1}" srcOrd="0" destOrd="0" presId="urn:microsoft.com/office/officeart/2005/8/layout/StepDownProcess"/>
    <dgm:cxn modelId="{746AFD9D-6888-4203-AFE0-45B09726045D}" type="presOf" srcId="{9F34759C-9623-4AE0-8912-71A3BB469348}" destId="{7D68CFBD-FC77-4F72-BE59-3D42EDA74A1D}" srcOrd="0" destOrd="0" presId="urn:microsoft.com/office/officeart/2005/8/layout/StepDownProcess"/>
    <dgm:cxn modelId="{11D6D60F-7A0E-4DEC-8F19-04FFCE1A004B}" type="presOf" srcId="{FC1167D0-ED97-46F0-AFE3-0FF9103D5769}" destId="{4E89F94B-767F-48D8-AFEA-92D2C279858B}" srcOrd="0" destOrd="0" presId="urn:microsoft.com/office/officeart/2005/8/layout/StepDownProcess"/>
    <dgm:cxn modelId="{D1B2A570-86BE-460D-8E6D-1CC3F471A12D}" srcId="{E98683FA-1B79-4121-9ACF-620CE1FD8F1C}" destId="{9F34759C-9623-4AE0-8912-71A3BB469348}" srcOrd="0" destOrd="0" parTransId="{7FB31076-4B28-4DB6-9F31-CA4E09C5D97C}" sibTransId="{1C2E2514-0658-478D-B4EA-E5CBBD448931}"/>
    <dgm:cxn modelId="{DC8715BD-7D97-4F74-9681-D321832B3619}" type="presOf" srcId="{114DA9F1-8222-4665-B827-83AFE1571BC3}" destId="{4E89F94B-767F-48D8-AFEA-92D2C279858B}" srcOrd="0" destOrd="3" presId="urn:microsoft.com/office/officeart/2005/8/layout/StepDownProcess"/>
    <dgm:cxn modelId="{C9B5EE84-8909-44FA-9701-496743045EA5}" type="presOf" srcId="{FEE0F70B-D680-4291-8DDA-2A28840F5E78}" destId="{4E89F94B-767F-48D8-AFEA-92D2C279858B}" srcOrd="0" destOrd="1" presId="urn:microsoft.com/office/officeart/2005/8/layout/StepDownProcess"/>
    <dgm:cxn modelId="{C43001E0-A6A0-411C-B580-A21C3E4C3808}" type="presOf" srcId="{692E7EA9-7A22-48E4-A310-B15A21A1F2D4}" destId="{774C030F-3550-49C0-98B1-B99B33655BD9}" srcOrd="0" destOrd="0" presId="urn:microsoft.com/office/officeart/2005/8/layout/StepDownProcess"/>
    <dgm:cxn modelId="{14B6E8A8-E053-4207-A324-643DB4262425}" srcId="{BB9D2923-98FA-4BC3-9AB9-46AE043FF6BC}" destId="{692E7EA9-7A22-48E4-A310-B15A21A1F2D4}" srcOrd="3" destOrd="0" parTransId="{F0690DE0-05C0-45B0-9065-EA0CA1625E56}" sibTransId="{0DEF629A-BAAF-445B-81A9-1322D1900695}"/>
    <dgm:cxn modelId="{246F2565-9881-44CA-AA33-FAAFFEC5A47B}" type="presOf" srcId="{4FEE7B37-383D-4684-A241-6A95E8F60440}" destId="{4E89F94B-767F-48D8-AFEA-92D2C279858B}" srcOrd="0" destOrd="4" presId="urn:microsoft.com/office/officeart/2005/8/layout/StepDownProcess"/>
    <dgm:cxn modelId="{72EF24D0-9A49-47D9-B605-BFF24AC14E5F}" type="presOf" srcId="{E17C76F6-26E9-42C8-86DA-3AE4BDFC880A}" destId="{80598074-54CC-467B-98F2-EC2BC9D42447}" srcOrd="0" destOrd="0" presId="urn:microsoft.com/office/officeart/2005/8/layout/StepDownProcess"/>
    <dgm:cxn modelId="{8FB8595B-300F-470F-824B-F13F5626F553}" type="presParOf" srcId="{AED5A9A3-0A0B-4E90-AD5F-33D853794BB1}" destId="{31642D2D-5A74-465A-9DAD-4A1656749CA7}" srcOrd="0" destOrd="0" presId="urn:microsoft.com/office/officeart/2005/8/layout/StepDownProcess"/>
    <dgm:cxn modelId="{B695E802-6D38-47EC-81EB-19D828D8FF7B}" type="presParOf" srcId="{31642D2D-5A74-465A-9DAD-4A1656749CA7}" destId="{B0CD18A2-6DDA-44F0-8DE8-922CEBC71F7B}" srcOrd="0" destOrd="0" presId="urn:microsoft.com/office/officeart/2005/8/layout/StepDownProcess"/>
    <dgm:cxn modelId="{1890F621-E775-434B-A73F-0895A6E5F194}" type="presParOf" srcId="{31642D2D-5A74-465A-9DAD-4A1656749CA7}" destId="{B87BC18B-ADF5-449E-B927-D213281BD50A}" srcOrd="1" destOrd="0" presId="urn:microsoft.com/office/officeart/2005/8/layout/StepDownProcess"/>
    <dgm:cxn modelId="{08C96426-686F-45CF-80C3-2398B31EC07E}" type="presParOf" srcId="{31642D2D-5A74-465A-9DAD-4A1656749CA7}" destId="{A5B0BF45-1042-47CD-A550-AC4CFCC7D7C2}" srcOrd="2" destOrd="0" presId="urn:microsoft.com/office/officeart/2005/8/layout/StepDownProcess"/>
    <dgm:cxn modelId="{C816CA5F-726C-4940-B40C-83AC40A7412A}" type="presParOf" srcId="{AED5A9A3-0A0B-4E90-AD5F-33D853794BB1}" destId="{BE561921-B540-44DE-BF48-9A7AE7A36F98}" srcOrd="1" destOrd="0" presId="urn:microsoft.com/office/officeart/2005/8/layout/StepDownProcess"/>
    <dgm:cxn modelId="{4502CC4F-77D4-443D-B41D-D9E8334DA13D}" type="presParOf" srcId="{AED5A9A3-0A0B-4E90-AD5F-33D853794BB1}" destId="{6375BAC5-4E8F-4BDB-B68F-A82911EBACF1}" srcOrd="2" destOrd="0" presId="urn:microsoft.com/office/officeart/2005/8/layout/StepDownProcess"/>
    <dgm:cxn modelId="{387CDAD2-88AB-4AB6-BF88-27EEF951DA70}" type="presParOf" srcId="{6375BAC5-4E8F-4BDB-B68F-A82911EBACF1}" destId="{370A5188-72F8-4C8B-B8B4-A2F8C25866D2}" srcOrd="0" destOrd="0" presId="urn:microsoft.com/office/officeart/2005/8/layout/StepDownProcess"/>
    <dgm:cxn modelId="{361D7949-6C3C-45A2-AFFA-AA828BCC2816}" type="presParOf" srcId="{6375BAC5-4E8F-4BDB-B68F-A82911EBACF1}" destId="{32A1C115-B1BE-4134-B260-BF5C21007E10}" srcOrd="1" destOrd="0" presId="urn:microsoft.com/office/officeart/2005/8/layout/StepDownProcess"/>
    <dgm:cxn modelId="{6EABD856-7935-48C8-B397-078FF0E03161}" type="presParOf" srcId="{6375BAC5-4E8F-4BDB-B68F-A82911EBACF1}" destId="{7D68CFBD-FC77-4F72-BE59-3D42EDA74A1D}" srcOrd="2" destOrd="0" presId="urn:microsoft.com/office/officeart/2005/8/layout/StepDownProcess"/>
    <dgm:cxn modelId="{ADCE97D2-51A0-468C-BDDD-F613B6F7886D}" type="presParOf" srcId="{AED5A9A3-0A0B-4E90-AD5F-33D853794BB1}" destId="{CC8B0210-9066-497B-8D67-CE67FB970E05}" srcOrd="3" destOrd="0" presId="urn:microsoft.com/office/officeart/2005/8/layout/StepDownProcess"/>
    <dgm:cxn modelId="{0A9D026A-F8AA-4FEE-8E1F-6FFDF71EEFFE}" type="presParOf" srcId="{AED5A9A3-0A0B-4E90-AD5F-33D853794BB1}" destId="{441F31C1-51B3-4515-9968-915BF64CF1A4}" srcOrd="4" destOrd="0" presId="urn:microsoft.com/office/officeart/2005/8/layout/StepDownProcess"/>
    <dgm:cxn modelId="{D515102D-0C79-46D5-938B-768BD47C5883}" type="presParOf" srcId="{441F31C1-51B3-4515-9968-915BF64CF1A4}" destId="{D92FE8C2-9C6C-4BD3-9D50-5935D88B2820}" srcOrd="0" destOrd="0" presId="urn:microsoft.com/office/officeart/2005/8/layout/StepDownProcess"/>
    <dgm:cxn modelId="{AA9099C6-DBE5-4AD5-9009-DDBC693E175C}" type="presParOf" srcId="{441F31C1-51B3-4515-9968-915BF64CF1A4}" destId="{80598074-54CC-467B-98F2-EC2BC9D42447}" srcOrd="1" destOrd="0" presId="urn:microsoft.com/office/officeart/2005/8/layout/StepDownProcess"/>
    <dgm:cxn modelId="{88D05BB7-B39F-4E24-8105-368F45942687}" type="presParOf" srcId="{441F31C1-51B3-4515-9968-915BF64CF1A4}" destId="{4E89F94B-767F-48D8-AFEA-92D2C279858B}" srcOrd="2" destOrd="0" presId="urn:microsoft.com/office/officeart/2005/8/layout/StepDownProcess"/>
    <dgm:cxn modelId="{8568BD6D-EA57-400B-B52D-142A77B4C9A9}" type="presParOf" srcId="{AED5A9A3-0A0B-4E90-AD5F-33D853794BB1}" destId="{67A89B4E-093B-4D73-B484-922C18602BCE}" srcOrd="5" destOrd="0" presId="urn:microsoft.com/office/officeart/2005/8/layout/StepDownProcess"/>
    <dgm:cxn modelId="{51F2F612-3892-4380-B2D5-25AB38A6A1AA}" type="presParOf" srcId="{AED5A9A3-0A0B-4E90-AD5F-33D853794BB1}" destId="{BE336F65-57BC-44DB-A77E-F7EEE6A24693}" srcOrd="6" destOrd="0" presId="urn:microsoft.com/office/officeart/2005/8/layout/StepDownProcess"/>
    <dgm:cxn modelId="{8E542016-8DB7-4271-B644-E4B55A5B361D}" type="presParOf" srcId="{BE336F65-57BC-44DB-A77E-F7EEE6A24693}" destId="{F13A671D-2712-4D9E-ABEA-FDEB3F4CA07D}" srcOrd="0" destOrd="0" presId="urn:microsoft.com/office/officeart/2005/8/layout/StepDownProcess"/>
    <dgm:cxn modelId="{C7EA4726-BDED-41AE-977F-E69A63D1269A}" type="presParOf" srcId="{BE336F65-57BC-44DB-A77E-F7EEE6A24693}" destId="{774C030F-3550-49C0-98B1-B99B33655BD9}" srcOrd="1" destOrd="0" presId="urn:microsoft.com/office/officeart/2005/8/layout/StepDownProcess"/>
    <dgm:cxn modelId="{B6FAA018-3B01-478A-8489-89061BA1185E}" type="presParOf" srcId="{BE336F65-57BC-44DB-A77E-F7EEE6A24693}" destId="{696EAFEC-FE57-4CDA-A59D-550B5E70A611}" srcOrd="2" destOrd="0" presId="urn:microsoft.com/office/officeart/2005/8/layout/StepDownProcess"/>
    <dgm:cxn modelId="{AF0DBBFB-C588-4801-BE03-E894E9EB710D}" type="presParOf" srcId="{AED5A9A3-0A0B-4E90-AD5F-33D853794BB1}" destId="{607BF35A-D3D2-4C65-B744-4B3C68A658A5}" srcOrd="7" destOrd="0" presId="urn:microsoft.com/office/officeart/2005/8/layout/StepDownProcess"/>
    <dgm:cxn modelId="{BCC160EF-0D70-4C23-B438-2D77C3A3C907}" type="presParOf" srcId="{AED5A9A3-0A0B-4E90-AD5F-33D853794BB1}" destId="{256FA3C1-62CA-4CEC-888E-498DFE11B60C}" srcOrd="8" destOrd="0" presId="urn:microsoft.com/office/officeart/2005/8/layout/StepDownProcess"/>
    <dgm:cxn modelId="{3A8F926C-3342-471A-90E8-4E3DB05361F5}" type="presParOf" srcId="{256FA3C1-62CA-4CEC-888E-498DFE11B60C}" destId="{5E93556F-01B0-464A-B7FC-684B65903289}" srcOrd="0" destOrd="0" presId="urn:microsoft.com/office/officeart/2005/8/layout/StepDownProcess"/>
    <dgm:cxn modelId="{2419B127-2CB3-45AB-AE0C-E558AFEC89F5}" type="presParOf" srcId="{256FA3C1-62CA-4CEC-888E-498DFE11B60C}" destId="{EEFE33E5-401B-4086-9AAC-B64342B2518D}" srcOrd="1" destOrd="0" presId="urn:microsoft.com/office/officeart/2005/8/layout/StepDownProcess"/>
    <dgm:cxn modelId="{78DBE66C-062D-41DD-BB8D-2568E74980AA}" type="presParOf" srcId="{256FA3C1-62CA-4CEC-888E-498DFE11B60C}" destId="{7C033A10-2662-4C28-8FFF-1CDA0F473888}" srcOrd="2" destOrd="0" presId="urn:microsoft.com/office/officeart/2005/8/layout/StepDownProcess"/>
    <dgm:cxn modelId="{158E87D0-42C5-4929-86F6-632A1B9F25E6}" type="presParOf" srcId="{AED5A9A3-0A0B-4E90-AD5F-33D853794BB1}" destId="{A4343366-0BA5-4B7E-BDB4-4413960B6A2D}" srcOrd="9" destOrd="0" presId="urn:microsoft.com/office/officeart/2005/8/layout/StepDownProcess"/>
    <dgm:cxn modelId="{E429418F-B127-4DFD-853C-B35AD8332F97}" type="presParOf" srcId="{AED5A9A3-0A0B-4E90-AD5F-33D853794BB1}" destId="{E03988E4-D3BA-4946-A657-CA0B6E684595}" srcOrd="10" destOrd="0" presId="urn:microsoft.com/office/officeart/2005/8/layout/StepDownProcess"/>
    <dgm:cxn modelId="{287D79C8-E642-4FC8-8854-F133FE85EBB2}" type="presParOf" srcId="{E03988E4-D3BA-4946-A657-CA0B6E684595}" destId="{1ED0983E-6F02-42CE-8E3D-5D905A31E86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F7961-BE54-4A68-9AC4-EB9B35637C1D}"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es-EC"/>
        </a:p>
      </dgm:t>
    </dgm:pt>
    <dgm:pt modelId="{96A84D7F-F2F5-4716-AE36-CD8BF2B39344}">
      <dgm:prSet phldrT="[Texto]" custT="1"/>
      <dgm:spPr/>
      <dgm:t>
        <a:bodyPr/>
        <a:lstStyle/>
        <a:p>
          <a:r>
            <a:rPr lang="es-EC" sz="1400" dirty="0" smtClean="0">
              <a:latin typeface="Century Gothic" panose="020B0502020202020204" pitchFamily="34" charset="0"/>
            </a:rPr>
            <a:t>Documentación requerida para registrarse en línea</a:t>
          </a:r>
          <a:endParaRPr lang="es-EC" sz="1400" dirty="0">
            <a:latin typeface="Century Gothic" panose="020B0502020202020204" pitchFamily="34" charset="0"/>
          </a:endParaRPr>
        </a:p>
      </dgm:t>
    </dgm:pt>
    <dgm:pt modelId="{49535C70-0D27-4A90-853E-42DA8A8D0715}" type="parTrans" cxnId="{30501847-FC7B-41B7-AA9C-69EBC8F06428}">
      <dgm:prSet/>
      <dgm:spPr/>
      <dgm:t>
        <a:bodyPr/>
        <a:lstStyle/>
        <a:p>
          <a:endParaRPr lang="es-EC" sz="1000">
            <a:latin typeface="Century Gothic" panose="020B0502020202020204" pitchFamily="34" charset="0"/>
          </a:endParaRPr>
        </a:p>
      </dgm:t>
    </dgm:pt>
    <dgm:pt modelId="{FEEDCDE4-7767-41D0-9ED6-6FAE7C9B08F6}" type="sibTrans" cxnId="{30501847-FC7B-41B7-AA9C-69EBC8F06428}">
      <dgm:prSet/>
      <dgm:spPr/>
      <dgm:t>
        <a:bodyPr/>
        <a:lstStyle/>
        <a:p>
          <a:endParaRPr lang="es-EC" sz="1000">
            <a:latin typeface="Century Gothic" panose="020B0502020202020204" pitchFamily="34" charset="0"/>
          </a:endParaRPr>
        </a:p>
      </dgm:t>
    </dgm:pt>
    <dgm:pt modelId="{EE56E281-C5CC-4837-8988-5F12EC50F69A}">
      <dgm:prSet phldrT="[Texto]" custT="1"/>
      <dgm:spPr/>
      <dgm:t>
        <a:bodyPr/>
        <a:lstStyle/>
        <a:p>
          <a:r>
            <a:rPr lang="es-EC" sz="1050" dirty="0" smtClean="0">
              <a:latin typeface="Century Gothic" panose="020B0502020202020204" pitchFamily="34" charset="0"/>
            </a:rPr>
            <a:t>Certificado orgánico</a:t>
          </a:r>
          <a:endParaRPr lang="es-EC" sz="1050" dirty="0">
            <a:latin typeface="Century Gothic" panose="020B0502020202020204" pitchFamily="34" charset="0"/>
          </a:endParaRPr>
        </a:p>
      </dgm:t>
    </dgm:pt>
    <dgm:pt modelId="{5682679C-5221-4112-BD38-1400CF91F66A}" type="parTrans" cxnId="{4B80EB23-1C05-4488-B6F7-4684C0111F73}">
      <dgm:prSet/>
      <dgm:spPr/>
      <dgm:t>
        <a:bodyPr/>
        <a:lstStyle/>
        <a:p>
          <a:endParaRPr lang="es-EC" sz="1000">
            <a:latin typeface="Century Gothic" panose="020B0502020202020204" pitchFamily="34" charset="0"/>
          </a:endParaRPr>
        </a:p>
      </dgm:t>
    </dgm:pt>
    <dgm:pt modelId="{1A010E8F-CFC5-4144-87AE-57BF9EDDE7CC}" type="sibTrans" cxnId="{4B80EB23-1C05-4488-B6F7-4684C0111F73}">
      <dgm:prSet/>
      <dgm:spPr/>
      <dgm:t>
        <a:bodyPr/>
        <a:lstStyle/>
        <a:p>
          <a:endParaRPr lang="es-EC" sz="1000">
            <a:latin typeface="Century Gothic" panose="020B0502020202020204" pitchFamily="34" charset="0"/>
          </a:endParaRPr>
        </a:p>
      </dgm:t>
    </dgm:pt>
    <dgm:pt modelId="{D9720F62-D698-4931-8C0A-34A1EC30EB49}">
      <dgm:prSet phldrT="[Texto]" custT="1"/>
      <dgm:spPr/>
      <dgm:t>
        <a:bodyPr/>
        <a:lstStyle/>
        <a:p>
          <a:r>
            <a:rPr lang="es-EC" sz="1050" dirty="0" smtClean="0">
              <a:latin typeface="Century Gothic" panose="020B0502020202020204" pitchFamily="34" charset="0"/>
            </a:rPr>
            <a:t>Plan de manejo orgánico presentado por el operador</a:t>
          </a:r>
          <a:endParaRPr lang="es-EC" sz="1050" dirty="0">
            <a:latin typeface="Century Gothic" panose="020B0502020202020204" pitchFamily="34" charset="0"/>
          </a:endParaRPr>
        </a:p>
      </dgm:t>
    </dgm:pt>
    <dgm:pt modelId="{F56224EC-A34C-4189-A060-3A80B371544C}" type="parTrans" cxnId="{BA3883C0-D7EB-4968-8E77-B511D77756B2}">
      <dgm:prSet/>
      <dgm:spPr/>
      <dgm:t>
        <a:bodyPr/>
        <a:lstStyle/>
        <a:p>
          <a:endParaRPr lang="es-EC" sz="1000">
            <a:latin typeface="Century Gothic" panose="020B0502020202020204" pitchFamily="34" charset="0"/>
          </a:endParaRPr>
        </a:p>
      </dgm:t>
    </dgm:pt>
    <dgm:pt modelId="{981DD84B-9911-432C-B971-EA67868A4F6E}" type="sibTrans" cxnId="{BA3883C0-D7EB-4968-8E77-B511D77756B2}">
      <dgm:prSet/>
      <dgm:spPr/>
      <dgm:t>
        <a:bodyPr/>
        <a:lstStyle/>
        <a:p>
          <a:endParaRPr lang="es-EC" sz="1000">
            <a:latin typeface="Century Gothic" panose="020B0502020202020204" pitchFamily="34" charset="0"/>
          </a:endParaRPr>
        </a:p>
      </dgm:t>
    </dgm:pt>
    <dgm:pt modelId="{799A4A7F-6B9C-4F0E-B9F2-001E6D1D1ED2}">
      <dgm:prSet phldrT="[Texto]" custT="1"/>
      <dgm:spPr/>
      <dgm:t>
        <a:bodyPr/>
        <a:lstStyle/>
        <a:p>
          <a:r>
            <a:rPr lang="es-EC" sz="1050" dirty="0" smtClean="0">
              <a:latin typeface="Century Gothic" panose="020B0502020202020204" pitchFamily="34" charset="0"/>
            </a:rPr>
            <a:t>Informe de inspección presentado por el organismo certificador</a:t>
          </a:r>
          <a:endParaRPr lang="es-EC" sz="1050" dirty="0">
            <a:latin typeface="Century Gothic" panose="020B0502020202020204" pitchFamily="34" charset="0"/>
          </a:endParaRPr>
        </a:p>
      </dgm:t>
    </dgm:pt>
    <dgm:pt modelId="{1DE559FE-877A-44AA-8ACA-C982FD704C6D}" type="parTrans" cxnId="{07A5ABA2-317E-484D-AE41-A89AADF02999}">
      <dgm:prSet/>
      <dgm:spPr/>
      <dgm:t>
        <a:bodyPr/>
        <a:lstStyle/>
        <a:p>
          <a:endParaRPr lang="es-EC" sz="1000">
            <a:latin typeface="Century Gothic" panose="020B0502020202020204" pitchFamily="34" charset="0"/>
          </a:endParaRPr>
        </a:p>
      </dgm:t>
    </dgm:pt>
    <dgm:pt modelId="{E4AE74BF-65C5-4DA6-BCF7-CA658E1DB9A4}" type="sibTrans" cxnId="{07A5ABA2-317E-484D-AE41-A89AADF02999}">
      <dgm:prSet/>
      <dgm:spPr/>
      <dgm:t>
        <a:bodyPr/>
        <a:lstStyle/>
        <a:p>
          <a:endParaRPr lang="es-EC" sz="1000">
            <a:latin typeface="Century Gothic" panose="020B0502020202020204" pitchFamily="34" charset="0"/>
          </a:endParaRPr>
        </a:p>
      </dgm:t>
    </dgm:pt>
    <dgm:pt modelId="{45473C5C-2473-45AF-8EA6-276018CBB21F}">
      <dgm:prSet phldrT="[Texto]" custT="1"/>
      <dgm:spPr/>
      <dgm:t>
        <a:bodyPr/>
        <a:lstStyle/>
        <a:p>
          <a:r>
            <a:rPr lang="es-EC" sz="1050" dirty="0" smtClean="0">
              <a:latin typeface="Century Gothic" panose="020B0502020202020204" pitchFamily="34" charset="0"/>
            </a:rPr>
            <a:t>Declaración de stock de etiquetas</a:t>
          </a:r>
          <a:endParaRPr lang="es-EC" sz="1050" dirty="0">
            <a:latin typeface="Century Gothic" panose="020B0502020202020204" pitchFamily="34" charset="0"/>
          </a:endParaRPr>
        </a:p>
      </dgm:t>
    </dgm:pt>
    <dgm:pt modelId="{E3C990A8-F1B9-48E8-A2C9-85A880085F01}" type="parTrans" cxnId="{FE431F67-551A-444F-B432-93C072242097}">
      <dgm:prSet/>
      <dgm:spPr/>
      <dgm:t>
        <a:bodyPr/>
        <a:lstStyle/>
        <a:p>
          <a:endParaRPr lang="es-EC" sz="1000">
            <a:latin typeface="Century Gothic" panose="020B0502020202020204" pitchFamily="34" charset="0"/>
          </a:endParaRPr>
        </a:p>
      </dgm:t>
    </dgm:pt>
    <dgm:pt modelId="{24EE6DFE-0A1C-42E5-8536-B983E7A06AF7}" type="sibTrans" cxnId="{FE431F67-551A-444F-B432-93C072242097}">
      <dgm:prSet/>
      <dgm:spPr/>
      <dgm:t>
        <a:bodyPr/>
        <a:lstStyle/>
        <a:p>
          <a:endParaRPr lang="es-EC" sz="1000">
            <a:latin typeface="Century Gothic" panose="020B0502020202020204" pitchFamily="34" charset="0"/>
          </a:endParaRPr>
        </a:p>
      </dgm:t>
    </dgm:pt>
    <dgm:pt modelId="{BA5D4297-E5B4-4DDE-AF7E-529C7E262686}" type="pres">
      <dgm:prSet presAssocID="{50EF7961-BE54-4A68-9AC4-EB9B35637C1D}" presName="layout" presStyleCnt="0">
        <dgm:presLayoutVars>
          <dgm:chMax/>
          <dgm:chPref/>
          <dgm:dir/>
          <dgm:resizeHandles/>
        </dgm:presLayoutVars>
      </dgm:prSet>
      <dgm:spPr/>
      <dgm:t>
        <a:bodyPr/>
        <a:lstStyle/>
        <a:p>
          <a:endParaRPr lang="es-EC"/>
        </a:p>
      </dgm:t>
    </dgm:pt>
    <dgm:pt modelId="{A15617D5-E514-4390-9CC3-B1E3B67B0DE1}" type="pres">
      <dgm:prSet presAssocID="{96A84D7F-F2F5-4716-AE36-CD8BF2B39344}" presName="root" presStyleCnt="0">
        <dgm:presLayoutVars>
          <dgm:chMax/>
          <dgm:chPref/>
        </dgm:presLayoutVars>
      </dgm:prSet>
      <dgm:spPr/>
    </dgm:pt>
    <dgm:pt modelId="{3473BE0F-FE3D-4D25-BAD8-35861E094904}" type="pres">
      <dgm:prSet presAssocID="{96A84D7F-F2F5-4716-AE36-CD8BF2B39344}" presName="rootComposite" presStyleCnt="0">
        <dgm:presLayoutVars/>
      </dgm:prSet>
      <dgm:spPr/>
    </dgm:pt>
    <dgm:pt modelId="{789CCD80-5D76-4866-9AA5-EC31130E720A}" type="pres">
      <dgm:prSet presAssocID="{96A84D7F-F2F5-4716-AE36-CD8BF2B39344}" presName="ParentAccent" presStyleLbl="alignNode1" presStyleIdx="0" presStyleCnt="1"/>
      <dgm:spPr/>
    </dgm:pt>
    <dgm:pt modelId="{6E0FAE76-067B-4370-9C95-48E77C5CEAC2}" type="pres">
      <dgm:prSet presAssocID="{96A84D7F-F2F5-4716-AE36-CD8BF2B39344}" presName="ParentSmallAccent" presStyleLbl="fgAcc1" presStyleIdx="0" presStyleCnt="1"/>
      <dgm:spPr/>
    </dgm:pt>
    <dgm:pt modelId="{2A925360-3C3D-4C4E-9CF6-5854B15118ED}" type="pres">
      <dgm:prSet presAssocID="{96A84D7F-F2F5-4716-AE36-CD8BF2B39344}" presName="Parent" presStyleLbl="revTx" presStyleIdx="0" presStyleCnt="5">
        <dgm:presLayoutVars>
          <dgm:chMax/>
          <dgm:chPref val="4"/>
          <dgm:bulletEnabled val="1"/>
        </dgm:presLayoutVars>
      </dgm:prSet>
      <dgm:spPr/>
      <dgm:t>
        <a:bodyPr/>
        <a:lstStyle/>
        <a:p>
          <a:endParaRPr lang="es-EC"/>
        </a:p>
      </dgm:t>
    </dgm:pt>
    <dgm:pt modelId="{A3369BE8-4700-4CDB-943F-576DDCC6156D}" type="pres">
      <dgm:prSet presAssocID="{96A84D7F-F2F5-4716-AE36-CD8BF2B39344}" presName="childShape" presStyleCnt="0">
        <dgm:presLayoutVars>
          <dgm:chMax val="0"/>
          <dgm:chPref val="0"/>
        </dgm:presLayoutVars>
      </dgm:prSet>
      <dgm:spPr/>
    </dgm:pt>
    <dgm:pt modelId="{D7F40632-1007-4B27-8E6B-D0446C14FD55}" type="pres">
      <dgm:prSet presAssocID="{EE56E281-C5CC-4837-8988-5F12EC50F69A}" presName="childComposite" presStyleCnt="0">
        <dgm:presLayoutVars>
          <dgm:chMax val="0"/>
          <dgm:chPref val="0"/>
        </dgm:presLayoutVars>
      </dgm:prSet>
      <dgm:spPr/>
    </dgm:pt>
    <dgm:pt modelId="{2E1D2D39-FCB6-42C7-AC8C-E52599FFCA49}" type="pres">
      <dgm:prSet presAssocID="{EE56E281-C5CC-4837-8988-5F12EC50F69A}" presName="ChildAccent" presStyleLbl="solidFgAcc1" presStyleIdx="0" presStyleCnt="4"/>
      <dgm:spPr/>
    </dgm:pt>
    <dgm:pt modelId="{1EAE4C5C-8C2A-4420-A081-BB652B11403A}" type="pres">
      <dgm:prSet presAssocID="{EE56E281-C5CC-4837-8988-5F12EC50F69A}" presName="Child" presStyleLbl="revTx" presStyleIdx="1" presStyleCnt="5">
        <dgm:presLayoutVars>
          <dgm:chMax val="0"/>
          <dgm:chPref val="0"/>
          <dgm:bulletEnabled val="1"/>
        </dgm:presLayoutVars>
      </dgm:prSet>
      <dgm:spPr/>
      <dgm:t>
        <a:bodyPr/>
        <a:lstStyle/>
        <a:p>
          <a:endParaRPr lang="es-EC"/>
        </a:p>
      </dgm:t>
    </dgm:pt>
    <dgm:pt modelId="{534D9C88-1D22-4CF2-83DF-F43CB2FA2646}" type="pres">
      <dgm:prSet presAssocID="{D9720F62-D698-4931-8C0A-34A1EC30EB49}" presName="childComposite" presStyleCnt="0">
        <dgm:presLayoutVars>
          <dgm:chMax val="0"/>
          <dgm:chPref val="0"/>
        </dgm:presLayoutVars>
      </dgm:prSet>
      <dgm:spPr/>
    </dgm:pt>
    <dgm:pt modelId="{D3B3C333-7F55-4E0B-AA54-F4CF0BF8A96C}" type="pres">
      <dgm:prSet presAssocID="{D9720F62-D698-4931-8C0A-34A1EC30EB49}" presName="ChildAccent" presStyleLbl="solidFgAcc1" presStyleIdx="1" presStyleCnt="4"/>
      <dgm:spPr/>
    </dgm:pt>
    <dgm:pt modelId="{A721178E-0C6A-4B08-8995-81E6064865BF}" type="pres">
      <dgm:prSet presAssocID="{D9720F62-D698-4931-8C0A-34A1EC30EB49}" presName="Child" presStyleLbl="revTx" presStyleIdx="2" presStyleCnt="5">
        <dgm:presLayoutVars>
          <dgm:chMax val="0"/>
          <dgm:chPref val="0"/>
          <dgm:bulletEnabled val="1"/>
        </dgm:presLayoutVars>
      </dgm:prSet>
      <dgm:spPr/>
      <dgm:t>
        <a:bodyPr/>
        <a:lstStyle/>
        <a:p>
          <a:endParaRPr lang="es-EC"/>
        </a:p>
      </dgm:t>
    </dgm:pt>
    <dgm:pt modelId="{19032AAA-CB3C-4AE8-A472-834EF0CC0647}" type="pres">
      <dgm:prSet presAssocID="{799A4A7F-6B9C-4F0E-B9F2-001E6D1D1ED2}" presName="childComposite" presStyleCnt="0">
        <dgm:presLayoutVars>
          <dgm:chMax val="0"/>
          <dgm:chPref val="0"/>
        </dgm:presLayoutVars>
      </dgm:prSet>
      <dgm:spPr/>
    </dgm:pt>
    <dgm:pt modelId="{5359C03B-86D1-4A7F-934D-30763EE0F14E}" type="pres">
      <dgm:prSet presAssocID="{799A4A7F-6B9C-4F0E-B9F2-001E6D1D1ED2}" presName="ChildAccent" presStyleLbl="solidFgAcc1" presStyleIdx="2" presStyleCnt="4"/>
      <dgm:spPr/>
    </dgm:pt>
    <dgm:pt modelId="{EA4579D8-3E7F-47B0-865E-DD5E50647260}" type="pres">
      <dgm:prSet presAssocID="{799A4A7F-6B9C-4F0E-B9F2-001E6D1D1ED2}" presName="Child" presStyleLbl="revTx" presStyleIdx="3" presStyleCnt="5">
        <dgm:presLayoutVars>
          <dgm:chMax val="0"/>
          <dgm:chPref val="0"/>
          <dgm:bulletEnabled val="1"/>
        </dgm:presLayoutVars>
      </dgm:prSet>
      <dgm:spPr/>
      <dgm:t>
        <a:bodyPr/>
        <a:lstStyle/>
        <a:p>
          <a:endParaRPr lang="es-EC"/>
        </a:p>
      </dgm:t>
    </dgm:pt>
    <dgm:pt modelId="{D9AB3DEF-B4F9-4221-9C36-B7733134081C}" type="pres">
      <dgm:prSet presAssocID="{45473C5C-2473-45AF-8EA6-276018CBB21F}" presName="childComposite" presStyleCnt="0">
        <dgm:presLayoutVars>
          <dgm:chMax val="0"/>
          <dgm:chPref val="0"/>
        </dgm:presLayoutVars>
      </dgm:prSet>
      <dgm:spPr/>
    </dgm:pt>
    <dgm:pt modelId="{3DE889DA-0924-4926-9269-7C11B087105E}" type="pres">
      <dgm:prSet presAssocID="{45473C5C-2473-45AF-8EA6-276018CBB21F}" presName="ChildAccent" presStyleLbl="solidFgAcc1" presStyleIdx="3" presStyleCnt="4"/>
      <dgm:spPr/>
    </dgm:pt>
    <dgm:pt modelId="{796C23FE-0ED0-4380-A34F-9E751CE76EEB}" type="pres">
      <dgm:prSet presAssocID="{45473C5C-2473-45AF-8EA6-276018CBB21F}" presName="Child" presStyleLbl="revTx" presStyleIdx="4" presStyleCnt="5">
        <dgm:presLayoutVars>
          <dgm:chMax val="0"/>
          <dgm:chPref val="0"/>
          <dgm:bulletEnabled val="1"/>
        </dgm:presLayoutVars>
      </dgm:prSet>
      <dgm:spPr/>
      <dgm:t>
        <a:bodyPr/>
        <a:lstStyle/>
        <a:p>
          <a:endParaRPr lang="es-EC"/>
        </a:p>
      </dgm:t>
    </dgm:pt>
  </dgm:ptLst>
  <dgm:cxnLst>
    <dgm:cxn modelId="{30501847-FC7B-41B7-AA9C-69EBC8F06428}" srcId="{50EF7961-BE54-4A68-9AC4-EB9B35637C1D}" destId="{96A84D7F-F2F5-4716-AE36-CD8BF2B39344}" srcOrd="0" destOrd="0" parTransId="{49535C70-0D27-4A90-853E-42DA8A8D0715}" sibTransId="{FEEDCDE4-7767-41D0-9ED6-6FAE7C9B08F6}"/>
    <dgm:cxn modelId="{8D305FBF-BB5E-4DE0-9533-512279A00B0F}" type="presOf" srcId="{799A4A7F-6B9C-4F0E-B9F2-001E6D1D1ED2}" destId="{EA4579D8-3E7F-47B0-865E-DD5E50647260}" srcOrd="0" destOrd="0" presId="urn:microsoft.com/office/officeart/2008/layout/SquareAccentList"/>
    <dgm:cxn modelId="{4F7EBA59-CC71-4EEC-B0C8-75EE7BA11C89}" type="presOf" srcId="{45473C5C-2473-45AF-8EA6-276018CBB21F}" destId="{796C23FE-0ED0-4380-A34F-9E751CE76EEB}" srcOrd="0" destOrd="0" presId="urn:microsoft.com/office/officeart/2008/layout/SquareAccentList"/>
    <dgm:cxn modelId="{CF9D7B87-4778-4E0F-92A5-431BCD5AE85E}" type="presOf" srcId="{50EF7961-BE54-4A68-9AC4-EB9B35637C1D}" destId="{BA5D4297-E5B4-4DDE-AF7E-529C7E262686}" srcOrd="0" destOrd="0" presId="urn:microsoft.com/office/officeart/2008/layout/SquareAccentList"/>
    <dgm:cxn modelId="{31BFD1F3-BB6C-4DA2-832A-8115B1C7EF99}" type="presOf" srcId="{EE56E281-C5CC-4837-8988-5F12EC50F69A}" destId="{1EAE4C5C-8C2A-4420-A081-BB652B11403A}" srcOrd="0" destOrd="0" presId="urn:microsoft.com/office/officeart/2008/layout/SquareAccentList"/>
    <dgm:cxn modelId="{59656618-930C-4892-867D-646A4F286B1A}" type="presOf" srcId="{D9720F62-D698-4931-8C0A-34A1EC30EB49}" destId="{A721178E-0C6A-4B08-8995-81E6064865BF}" srcOrd="0" destOrd="0" presId="urn:microsoft.com/office/officeart/2008/layout/SquareAccentList"/>
    <dgm:cxn modelId="{4B80EB23-1C05-4488-B6F7-4684C0111F73}" srcId="{96A84D7F-F2F5-4716-AE36-CD8BF2B39344}" destId="{EE56E281-C5CC-4837-8988-5F12EC50F69A}" srcOrd="0" destOrd="0" parTransId="{5682679C-5221-4112-BD38-1400CF91F66A}" sibTransId="{1A010E8F-CFC5-4144-87AE-57BF9EDDE7CC}"/>
    <dgm:cxn modelId="{07A5ABA2-317E-484D-AE41-A89AADF02999}" srcId="{96A84D7F-F2F5-4716-AE36-CD8BF2B39344}" destId="{799A4A7F-6B9C-4F0E-B9F2-001E6D1D1ED2}" srcOrd="2" destOrd="0" parTransId="{1DE559FE-877A-44AA-8ACA-C982FD704C6D}" sibTransId="{E4AE74BF-65C5-4DA6-BCF7-CA658E1DB9A4}"/>
    <dgm:cxn modelId="{1AD08E00-BA48-44B4-A440-6C8FAB0DDC6A}" type="presOf" srcId="{96A84D7F-F2F5-4716-AE36-CD8BF2B39344}" destId="{2A925360-3C3D-4C4E-9CF6-5854B15118ED}" srcOrd="0" destOrd="0" presId="urn:microsoft.com/office/officeart/2008/layout/SquareAccentList"/>
    <dgm:cxn modelId="{FE431F67-551A-444F-B432-93C072242097}" srcId="{96A84D7F-F2F5-4716-AE36-CD8BF2B39344}" destId="{45473C5C-2473-45AF-8EA6-276018CBB21F}" srcOrd="3" destOrd="0" parTransId="{E3C990A8-F1B9-48E8-A2C9-85A880085F01}" sibTransId="{24EE6DFE-0A1C-42E5-8536-B983E7A06AF7}"/>
    <dgm:cxn modelId="{BA3883C0-D7EB-4968-8E77-B511D77756B2}" srcId="{96A84D7F-F2F5-4716-AE36-CD8BF2B39344}" destId="{D9720F62-D698-4931-8C0A-34A1EC30EB49}" srcOrd="1" destOrd="0" parTransId="{F56224EC-A34C-4189-A060-3A80B371544C}" sibTransId="{981DD84B-9911-432C-B971-EA67868A4F6E}"/>
    <dgm:cxn modelId="{1E5C8B18-9079-43BA-8F0A-0EBD0EE0A393}" type="presParOf" srcId="{BA5D4297-E5B4-4DDE-AF7E-529C7E262686}" destId="{A15617D5-E514-4390-9CC3-B1E3B67B0DE1}" srcOrd="0" destOrd="0" presId="urn:microsoft.com/office/officeart/2008/layout/SquareAccentList"/>
    <dgm:cxn modelId="{D0DBBB51-7D5B-428C-BBED-B8A70D021866}" type="presParOf" srcId="{A15617D5-E514-4390-9CC3-B1E3B67B0DE1}" destId="{3473BE0F-FE3D-4D25-BAD8-35861E094904}" srcOrd="0" destOrd="0" presId="urn:microsoft.com/office/officeart/2008/layout/SquareAccentList"/>
    <dgm:cxn modelId="{EEEC72E2-EA77-4463-A8C9-42FA2AAAA5C3}" type="presParOf" srcId="{3473BE0F-FE3D-4D25-BAD8-35861E094904}" destId="{789CCD80-5D76-4866-9AA5-EC31130E720A}" srcOrd="0" destOrd="0" presId="urn:microsoft.com/office/officeart/2008/layout/SquareAccentList"/>
    <dgm:cxn modelId="{C0DEF252-4BDB-437F-ABF2-3E8DA2E1317D}" type="presParOf" srcId="{3473BE0F-FE3D-4D25-BAD8-35861E094904}" destId="{6E0FAE76-067B-4370-9C95-48E77C5CEAC2}" srcOrd="1" destOrd="0" presId="urn:microsoft.com/office/officeart/2008/layout/SquareAccentList"/>
    <dgm:cxn modelId="{95F40908-1A12-4A1F-9180-276C6B5E834A}" type="presParOf" srcId="{3473BE0F-FE3D-4D25-BAD8-35861E094904}" destId="{2A925360-3C3D-4C4E-9CF6-5854B15118ED}" srcOrd="2" destOrd="0" presId="urn:microsoft.com/office/officeart/2008/layout/SquareAccentList"/>
    <dgm:cxn modelId="{0DA4BD24-D3CD-435F-AB43-3F0959AA2ACF}" type="presParOf" srcId="{A15617D5-E514-4390-9CC3-B1E3B67B0DE1}" destId="{A3369BE8-4700-4CDB-943F-576DDCC6156D}" srcOrd="1" destOrd="0" presId="urn:microsoft.com/office/officeart/2008/layout/SquareAccentList"/>
    <dgm:cxn modelId="{CD253461-4A03-499B-BDCB-1C750946EB61}" type="presParOf" srcId="{A3369BE8-4700-4CDB-943F-576DDCC6156D}" destId="{D7F40632-1007-4B27-8E6B-D0446C14FD55}" srcOrd="0" destOrd="0" presId="urn:microsoft.com/office/officeart/2008/layout/SquareAccentList"/>
    <dgm:cxn modelId="{14475357-5190-4B10-85AD-EE6FF4830C6D}" type="presParOf" srcId="{D7F40632-1007-4B27-8E6B-D0446C14FD55}" destId="{2E1D2D39-FCB6-42C7-AC8C-E52599FFCA49}" srcOrd="0" destOrd="0" presId="urn:microsoft.com/office/officeart/2008/layout/SquareAccentList"/>
    <dgm:cxn modelId="{A2002CEC-FFA5-4F4C-BF0C-B76AE2A4B9FD}" type="presParOf" srcId="{D7F40632-1007-4B27-8E6B-D0446C14FD55}" destId="{1EAE4C5C-8C2A-4420-A081-BB652B11403A}" srcOrd="1" destOrd="0" presId="urn:microsoft.com/office/officeart/2008/layout/SquareAccentList"/>
    <dgm:cxn modelId="{84E5B162-F877-48FD-9680-A8506CB1F9F2}" type="presParOf" srcId="{A3369BE8-4700-4CDB-943F-576DDCC6156D}" destId="{534D9C88-1D22-4CF2-83DF-F43CB2FA2646}" srcOrd="1" destOrd="0" presId="urn:microsoft.com/office/officeart/2008/layout/SquareAccentList"/>
    <dgm:cxn modelId="{2513EC2B-CBDC-492A-8644-133A29E622F3}" type="presParOf" srcId="{534D9C88-1D22-4CF2-83DF-F43CB2FA2646}" destId="{D3B3C333-7F55-4E0B-AA54-F4CF0BF8A96C}" srcOrd="0" destOrd="0" presId="urn:microsoft.com/office/officeart/2008/layout/SquareAccentList"/>
    <dgm:cxn modelId="{8FBCEBD5-BF52-415B-A17E-775C82F72C08}" type="presParOf" srcId="{534D9C88-1D22-4CF2-83DF-F43CB2FA2646}" destId="{A721178E-0C6A-4B08-8995-81E6064865BF}" srcOrd="1" destOrd="0" presId="urn:microsoft.com/office/officeart/2008/layout/SquareAccentList"/>
    <dgm:cxn modelId="{B3D60764-FD74-4537-A7EC-E41081603022}" type="presParOf" srcId="{A3369BE8-4700-4CDB-943F-576DDCC6156D}" destId="{19032AAA-CB3C-4AE8-A472-834EF0CC0647}" srcOrd="2" destOrd="0" presId="urn:microsoft.com/office/officeart/2008/layout/SquareAccentList"/>
    <dgm:cxn modelId="{A669D11E-FEB4-4E6E-A83B-55128CD77739}" type="presParOf" srcId="{19032AAA-CB3C-4AE8-A472-834EF0CC0647}" destId="{5359C03B-86D1-4A7F-934D-30763EE0F14E}" srcOrd="0" destOrd="0" presId="urn:microsoft.com/office/officeart/2008/layout/SquareAccentList"/>
    <dgm:cxn modelId="{C3AE1A88-213B-4BA4-B2C9-521C284D5544}" type="presParOf" srcId="{19032AAA-CB3C-4AE8-A472-834EF0CC0647}" destId="{EA4579D8-3E7F-47B0-865E-DD5E50647260}" srcOrd="1" destOrd="0" presId="urn:microsoft.com/office/officeart/2008/layout/SquareAccentList"/>
    <dgm:cxn modelId="{9A5A554F-ADE2-44A7-8EBD-8960A4EC5B20}" type="presParOf" srcId="{A3369BE8-4700-4CDB-943F-576DDCC6156D}" destId="{D9AB3DEF-B4F9-4221-9C36-B7733134081C}" srcOrd="3" destOrd="0" presId="urn:microsoft.com/office/officeart/2008/layout/SquareAccentList"/>
    <dgm:cxn modelId="{53CA0292-84BA-4D7B-9921-3EB6464DC2EA}" type="presParOf" srcId="{D9AB3DEF-B4F9-4221-9C36-B7733134081C}" destId="{3DE889DA-0924-4926-9269-7C11B087105E}" srcOrd="0" destOrd="0" presId="urn:microsoft.com/office/officeart/2008/layout/SquareAccentList"/>
    <dgm:cxn modelId="{C7F58C77-E6D2-4FE4-AC23-D1499AAD8004}" type="presParOf" srcId="{D9AB3DEF-B4F9-4221-9C36-B7733134081C}" destId="{796C23FE-0ED0-4380-A34F-9E751CE76EEB}"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E21D8-BEDE-42FC-97D4-B474A1AE4CDF}"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C"/>
        </a:p>
      </dgm:t>
    </dgm:pt>
    <dgm:pt modelId="{E2CED1BE-AEA6-4BBB-932D-580540503DA5}">
      <dgm:prSet phldrT="[Texto]" custT="1"/>
      <dgm:spPr/>
      <dgm:t>
        <a:bodyPr/>
        <a:lstStyle/>
        <a:p>
          <a:r>
            <a:rPr lang="es-EC" sz="1600" dirty="0" smtClean="0">
              <a:latin typeface="Century Gothic" panose="020B0502020202020204" pitchFamily="34" charset="0"/>
            </a:rPr>
            <a:t>Perfil del consumidor estadounidense</a:t>
          </a:r>
          <a:endParaRPr lang="es-EC" sz="1600" dirty="0">
            <a:latin typeface="Century Gothic" panose="020B0502020202020204" pitchFamily="34" charset="0"/>
          </a:endParaRPr>
        </a:p>
      </dgm:t>
    </dgm:pt>
    <dgm:pt modelId="{8FF88C52-5177-4FC3-A460-D55A2468C342}" type="parTrans" cxnId="{660E7AA5-FCA3-4621-B901-44218A01F57B}">
      <dgm:prSet/>
      <dgm:spPr/>
      <dgm:t>
        <a:bodyPr/>
        <a:lstStyle/>
        <a:p>
          <a:endParaRPr lang="es-EC" sz="1800">
            <a:latin typeface="Century Gothic" panose="020B0502020202020204" pitchFamily="34" charset="0"/>
          </a:endParaRPr>
        </a:p>
      </dgm:t>
    </dgm:pt>
    <dgm:pt modelId="{E28610E1-32DF-4D63-AA7A-01CD5E176E29}" type="sibTrans" cxnId="{660E7AA5-FCA3-4621-B901-44218A01F57B}">
      <dgm:prSet/>
      <dgm:spPr/>
      <dgm:t>
        <a:bodyPr/>
        <a:lstStyle/>
        <a:p>
          <a:endParaRPr lang="es-EC" sz="1800">
            <a:latin typeface="Century Gothic" panose="020B0502020202020204" pitchFamily="34" charset="0"/>
          </a:endParaRPr>
        </a:p>
      </dgm:t>
    </dgm:pt>
    <dgm:pt modelId="{F019E591-7A2B-48E5-97E1-735FD9D58338}">
      <dgm:prSet phldrT="[Texto]" custT="1"/>
      <dgm:spPr/>
      <dgm:t>
        <a:bodyPr/>
        <a:lstStyle/>
        <a:p>
          <a:r>
            <a:rPr lang="es-ES" sz="1200" dirty="0" smtClean="0">
              <a:latin typeface="Century Gothic" panose="020B0502020202020204" pitchFamily="34" charset="0"/>
            </a:rPr>
            <a:t>Existe preferencia por los alimentos frescos sobre los procesados.</a:t>
          </a:r>
          <a:endParaRPr lang="es-EC" sz="1200" dirty="0">
            <a:latin typeface="Century Gothic" panose="020B0502020202020204" pitchFamily="34" charset="0"/>
          </a:endParaRPr>
        </a:p>
      </dgm:t>
    </dgm:pt>
    <dgm:pt modelId="{1A79994B-2D8B-440A-870B-41CC1AC7FDB3}" type="parTrans" cxnId="{7CCC1DD1-9BF1-4CEB-B93A-E38F376C7898}">
      <dgm:prSet/>
      <dgm:spPr/>
      <dgm:t>
        <a:bodyPr/>
        <a:lstStyle/>
        <a:p>
          <a:endParaRPr lang="es-EC" sz="1800">
            <a:latin typeface="Century Gothic" panose="020B0502020202020204" pitchFamily="34" charset="0"/>
          </a:endParaRPr>
        </a:p>
      </dgm:t>
    </dgm:pt>
    <dgm:pt modelId="{64C0A341-E56E-4B54-95C2-9FF834D73768}" type="sibTrans" cxnId="{7CCC1DD1-9BF1-4CEB-B93A-E38F376C7898}">
      <dgm:prSet/>
      <dgm:spPr/>
      <dgm:t>
        <a:bodyPr/>
        <a:lstStyle/>
        <a:p>
          <a:endParaRPr lang="es-EC" sz="1800">
            <a:latin typeface="Century Gothic" panose="020B0502020202020204" pitchFamily="34" charset="0"/>
          </a:endParaRPr>
        </a:p>
      </dgm:t>
    </dgm:pt>
    <dgm:pt modelId="{8D3DA747-DBB2-4447-AF1D-1866D0752B36}">
      <dgm:prSet phldrT="[Texto]" custT="1"/>
      <dgm:spPr/>
      <dgm:t>
        <a:bodyPr/>
        <a:lstStyle/>
        <a:p>
          <a:r>
            <a:rPr lang="es-EC" sz="1600" dirty="0" smtClean="0">
              <a:latin typeface="Century Gothic" panose="020B0502020202020204" pitchFamily="34" charset="0"/>
            </a:rPr>
            <a:t>Perfil del consumidor europeo</a:t>
          </a:r>
          <a:endParaRPr lang="es-EC" sz="1600" dirty="0">
            <a:latin typeface="Century Gothic" panose="020B0502020202020204" pitchFamily="34" charset="0"/>
          </a:endParaRPr>
        </a:p>
      </dgm:t>
    </dgm:pt>
    <dgm:pt modelId="{BBE0B820-3167-4FE5-BA6F-DD0885310A2D}" type="parTrans" cxnId="{C43219CE-D7B4-4E92-9DDF-62F5A7363036}">
      <dgm:prSet/>
      <dgm:spPr/>
      <dgm:t>
        <a:bodyPr/>
        <a:lstStyle/>
        <a:p>
          <a:endParaRPr lang="es-EC" sz="1800">
            <a:latin typeface="Century Gothic" panose="020B0502020202020204" pitchFamily="34" charset="0"/>
          </a:endParaRPr>
        </a:p>
      </dgm:t>
    </dgm:pt>
    <dgm:pt modelId="{4BDAE786-1B29-41A5-A043-9514EABA3E44}" type="sibTrans" cxnId="{C43219CE-D7B4-4E92-9DDF-62F5A7363036}">
      <dgm:prSet/>
      <dgm:spPr/>
      <dgm:t>
        <a:bodyPr/>
        <a:lstStyle/>
        <a:p>
          <a:endParaRPr lang="es-EC" sz="1800">
            <a:latin typeface="Century Gothic" panose="020B0502020202020204" pitchFamily="34" charset="0"/>
          </a:endParaRPr>
        </a:p>
      </dgm:t>
    </dgm:pt>
    <dgm:pt modelId="{5D6EA040-9486-4E5E-8F32-9A0CB11959C4}">
      <dgm:prSet phldrT="[Texto]" custT="1"/>
      <dgm:spPr/>
      <dgm:t>
        <a:bodyPr/>
        <a:lstStyle/>
        <a:p>
          <a:r>
            <a:rPr lang="es-ES" sz="1200" dirty="0" smtClean="0">
              <a:latin typeface="Century Gothic" panose="020B0502020202020204" pitchFamily="34" charset="0"/>
            </a:rPr>
            <a:t>La demanda de alimentos orgánicos ha incrementado en consumidores europeos.</a:t>
          </a:r>
          <a:endParaRPr lang="es-EC" sz="1200" dirty="0">
            <a:latin typeface="Century Gothic" panose="020B0502020202020204" pitchFamily="34" charset="0"/>
          </a:endParaRPr>
        </a:p>
      </dgm:t>
    </dgm:pt>
    <dgm:pt modelId="{98B56030-A62F-41E2-84AE-56179786B158}" type="parTrans" cxnId="{963E2016-1C13-422B-A079-16A8B275F188}">
      <dgm:prSet/>
      <dgm:spPr/>
      <dgm:t>
        <a:bodyPr/>
        <a:lstStyle/>
        <a:p>
          <a:endParaRPr lang="es-EC" sz="1800">
            <a:latin typeface="Century Gothic" panose="020B0502020202020204" pitchFamily="34" charset="0"/>
          </a:endParaRPr>
        </a:p>
      </dgm:t>
    </dgm:pt>
    <dgm:pt modelId="{DAE927FE-670A-4A29-9C84-6B16198E44EC}" type="sibTrans" cxnId="{963E2016-1C13-422B-A079-16A8B275F188}">
      <dgm:prSet/>
      <dgm:spPr/>
      <dgm:t>
        <a:bodyPr/>
        <a:lstStyle/>
        <a:p>
          <a:endParaRPr lang="es-EC" sz="1800">
            <a:latin typeface="Century Gothic" panose="020B0502020202020204" pitchFamily="34" charset="0"/>
          </a:endParaRPr>
        </a:p>
      </dgm:t>
    </dgm:pt>
    <dgm:pt modelId="{96EF7C9B-D246-430D-93DE-D911D62A9EE9}">
      <dgm:prSet phldrT="[Texto]" custT="1"/>
      <dgm:spPr/>
      <dgm:t>
        <a:bodyPr/>
        <a:lstStyle/>
        <a:p>
          <a:r>
            <a:rPr lang="es-EC" sz="1600" dirty="0" smtClean="0">
              <a:latin typeface="Century Gothic" panose="020B0502020202020204" pitchFamily="34" charset="0"/>
            </a:rPr>
            <a:t>Perfil del consumidor de Emiratos Árabes Unidos</a:t>
          </a:r>
          <a:endParaRPr lang="es-EC" sz="1600" dirty="0">
            <a:latin typeface="Century Gothic" panose="020B0502020202020204" pitchFamily="34" charset="0"/>
          </a:endParaRPr>
        </a:p>
      </dgm:t>
    </dgm:pt>
    <dgm:pt modelId="{51146970-853D-46A2-9E9C-BD22D3DE5546}" type="parTrans" cxnId="{E6269009-B327-4F83-ACBC-9B7BD7E959B7}">
      <dgm:prSet/>
      <dgm:spPr/>
      <dgm:t>
        <a:bodyPr/>
        <a:lstStyle/>
        <a:p>
          <a:endParaRPr lang="es-EC" sz="1800">
            <a:latin typeface="Century Gothic" panose="020B0502020202020204" pitchFamily="34" charset="0"/>
          </a:endParaRPr>
        </a:p>
      </dgm:t>
    </dgm:pt>
    <dgm:pt modelId="{2943BC95-18FA-424E-9357-1262BC2E6FEA}" type="sibTrans" cxnId="{E6269009-B327-4F83-ACBC-9B7BD7E959B7}">
      <dgm:prSet/>
      <dgm:spPr/>
      <dgm:t>
        <a:bodyPr/>
        <a:lstStyle/>
        <a:p>
          <a:endParaRPr lang="es-EC" sz="1800">
            <a:latin typeface="Century Gothic" panose="020B0502020202020204" pitchFamily="34" charset="0"/>
          </a:endParaRPr>
        </a:p>
      </dgm:t>
    </dgm:pt>
    <dgm:pt modelId="{EAF0DF8B-F325-4011-96E8-B0B93E5F33CB}">
      <dgm:prSet phldrT="[Texto]" custT="1"/>
      <dgm:spPr/>
      <dgm:t>
        <a:bodyPr/>
        <a:lstStyle/>
        <a:p>
          <a:r>
            <a:rPr lang="es-ES" sz="1200" dirty="0" smtClean="0">
              <a:latin typeface="Century Gothic" panose="020B0502020202020204" pitchFamily="34" charset="0"/>
            </a:rPr>
            <a:t>Los consumidores en Emiratos Árabes Unidos gastan en promedio el 13,9% de sus ingresos en alimentación y bebida.</a:t>
          </a:r>
          <a:endParaRPr lang="es-EC" sz="1200" dirty="0">
            <a:latin typeface="Century Gothic" panose="020B0502020202020204" pitchFamily="34" charset="0"/>
          </a:endParaRPr>
        </a:p>
      </dgm:t>
    </dgm:pt>
    <dgm:pt modelId="{6EB75997-49C9-472B-A06F-030715D43730}" type="parTrans" cxnId="{CDDD7B18-5FAF-4186-860E-2C04FCE75FE5}">
      <dgm:prSet/>
      <dgm:spPr/>
      <dgm:t>
        <a:bodyPr/>
        <a:lstStyle/>
        <a:p>
          <a:endParaRPr lang="es-EC" sz="1800">
            <a:latin typeface="Century Gothic" panose="020B0502020202020204" pitchFamily="34" charset="0"/>
          </a:endParaRPr>
        </a:p>
      </dgm:t>
    </dgm:pt>
    <dgm:pt modelId="{75033E60-ED34-4EE3-B53C-5BA331214141}" type="sibTrans" cxnId="{CDDD7B18-5FAF-4186-860E-2C04FCE75FE5}">
      <dgm:prSet/>
      <dgm:spPr/>
      <dgm:t>
        <a:bodyPr/>
        <a:lstStyle/>
        <a:p>
          <a:endParaRPr lang="es-EC" sz="1800">
            <a:latin typeface="Century Gothic" panose="020B0502020202020204" pitchFamily="34" charset="0"/>
          </a:endParaRPr>
        </a:p>
      </dgm:t>
    </dgm:pt>
    <dgm:pt modelId="{7A3AF17D-B3D5-44BB-ACBB-75A33DCC59A9}">
      <dgm:prSet phldrT="[Texto]" custT="1"/>
      <dgm:spPr/>
      <dgm:t>
        <a:bodyPr/>
        <a:lstStyle/>
        <a:p>
          <a:r>
            <a:rPr lang="es-ES" sz="1200" dirty="0" smtClean="0">
              <a:latin typeface="Century Gothic" panose="020B0502020202020204" pitchFamily="34" charset="0"/>
            </a:rPr>
            <a:t>Ha incrementado el interés y consumo de alimentos orgánicos principalmente buscando productos que no contengan químicos en su cadena productiva.</a:t>
          </a:r>
          <a:endParaRPr lang="es-EC" sz="1200" dirty="0">
            <a:latin typeface="Century Gothic" panose="020B0502020202020204" pitchFamily="34" charset="0"/>
          </a:endParaRPr>
        </a:p>
      </dgm:t>
    </dgm:pt>
    <dgm:pt modelId="{9FAFBC3E-7838-4FBC-AE47-EE6BE2ECDA89}" type="parTrans" cxnId="{E94245F4-6C06-4DB4-A1F6-28E7D1B928BF}">
      <dgm:prSet/>
      <dgm:spPr/>
      <dgm:t>
        <a:bodyPr/>
        <a:lstStyle/>
        <a:p>
          <a:endParaRPr lang="es-EC" sz="1800"/>
        </a:p>
      </dgm:t>
    </dgm:pt>
    <dgm:pt modelId="{99EF9A10-165D-43A1-BF9B-8E0A6D41D163}" type="sibTrans" cxnId="{E94245F4-6C06-4DB4-A1F6-28E7D1B928BF}">
      <dgm:prSet/>
      <dgm:spPr/>
      <dgm:t>
        <a:bodyPr/>
        <a:lstStyle/>
        <a:p>
          <a:endParaRPr lang="es-EC" sz="1800"/>
        </a:p>
      </dgm:t>
    </dgm:pt>
    <dgm:pt modelId="{033ECAD9-A3C4-47FF-A442-566ED5486E58}">
      <dgm:prSet phldrT="[Texto]" custT="1"/>
      <dgm:spPr/>
      <dgm:t>
        <a:bodyPr/>
        <a:lstStyle/>
        <a:p>
          <a:r>
            <a:rPr lang="es-ES" sz="1200" dirty="0" smtClean="0">
              <a:latin typeface="Century Gothic" panose="020B0502020202020204" pitchFamily="34" charset="0"/>
            </a:rPr>
            <a:t>Ha incrementado el consumo de vegetales y hortalizas como respuesta al mayor porcentaje de personas veganas y vegetarianas.</a:t>
          </a:r>
          <a:endParaRPr lang="es-EC" sz="1200" dirty="0">
            <a:latin typeface="Century Gothic" panose="020B0502020202020204" pitchFamily="34" charset="0"/>
          </a:endParaRPr>
        </a:p>
      </dgm:t>
    </dgm:pt>
    <dgm:pt modelId="{E08BB7F3-C66C-46F6-998C-CB7594CB48C1}" type="parTrans" cxnId="{9180F548-4195-41EA-9837-52A2A7A5E629}">
      <dgm:prSet/>
      <dgm:spPr/>
      <dgm:t>
        <a:bodyPr/>
        <a:lstStyle/>
        <a:p>
          <a:endParaRPr lang="es-EC" sz="1800"/>
        </a:p>
      </dgm:t>
    </dgm:pt>
    <dgm:pt modelId="{C2AA1829-E832-4343-8FEF-881C1F00D340}" type="sibTrans" cxnId="{9180F548-4195-41EA-9837-52A2A7A5E629}">
      <dgm:prSet/>
      <dgm:spPr/>
      <dgm:t>
        <a:bodyPr/>
        <a:lstStyle/>
        <a:p>
          <a:endParaRPr lang="es-EC" sz="1800"/>
        </a:p>
      </dgm:t>
    </dgm:pt>
    <dgm:pt modelId="{97934EF9-15C1-4B95-B1E3-B5AB73026DBE}">
      <dgm:prSet phldrT="[Texto]" custT="1"/>
      <dgm:spPr/>
      <dgm:t>
        <a:bodyPr/>
        <a:lstStyle/>
        <a:p>
          <a:r>
            <a:rPr lang="es-ES" sz="1200" dirty="0" smtClean="0">
              <a:latin typeface="Century Gothic" panose="020B0502020202020204" pitchFamily="34" charset="0"/>
            </a:rPr>
            <a:t>Están interesados en alimentos sostenibles ya que buscan productos que estén en armonía con el cuidado ambiental y que se haya generado a través de trabajo ético.</a:t>
          </a:r>
          <a:endParaRPr lang="es-EC" sz="1200" dirty="0">
            <a:latin typeface="Century Gothic" panose="020B0502020202020204" pitchFamily="34" charset="0"/>
          </a:endParaRPr>
        </a:p>
      </dgm:t>
    </dgm:pt>
    <dgm:pt modelId="{34E3E6F0-8E9D-4A46-B254-6B4595A35CA1}" type="parTrans" cxnId="{9705FC8F-DC5D-42D1-A817-8656DC2A6324}">
      <dgm:prSet/>
      <dgm:spPr/>
      <dgm:t>
        <a:bodyPr/>
        <a:lstStyle/>
        <a:p>
          <a:endParaRPr lang="es-EC" sz="1800"/>
        </a:p>
      </dgm:t>
    </dgm:pt>
    <dgm:pt modelId="{CA9ED443-4150-4FF7-A07B-B5F11F87A2CF}" type="sibTrans" cxnId="{9705FC8F-DC5D-42D1-A817-8656DC2A6324}">
      <dgm:prSet/>
      <dgm:spPr/>
      <dgm:t>
        <a:bodyPr/>
        <a:lstStyle/>
        <a:p>
          <a:endParaRPr lang="es-EC" sz="1800"/>
        </a:p>
      </dgm:t>
    </dgm:pt>
    <dgm:pt modelId="{EF8E8259-3553-4BE2-B842-8A5299F62823}">
      <dgm:prSet phldrT="[Texto]" custT="1"/>
      <dgm:spPr/>
      <dgm:t>
        <a:bodyPr/>
        <a:lstStyle/>
        <a:p>
          <a:r>
            <a:rPr lang="es-ES" sz="1200" dirty="0" smtClean="0">
              <a:latin typeface="Century Gothic" panose="020B0502020202020204" pitchFamily="34" charset="0"/>
            </a:rPr>
            <a:t>Se ha visto una notable preferencia por los alimentos frescos ante los procesados.</a:t>
          </a:r>
          <a:endParaRPr lang="es-EC" sz="1200" dirty="0">
            <a:latin typeface="Century Gothic" panose="020B0502020202020204" pitchFamily="34" charset="0"/>
          </a:endParaRPr>
        </a:p>
      </dgm:t>
    </dgm:pt>
    <dgm:pt modelId="{48C6C6A5-4C9B-46E3-A6E8-225B1E273DB1}" type="parTrans" cxnId="{81CC52DE-1304-4F78-80A8-F9C2285E9518}">
      <dgm:prSet/>
      <dgm:spPr/>
      <dgm:t>
        <a:bodyPr/>
        <a:lstStyle/>
        <a:p>
          <a:endParaRPr lang="es-EC" sz="1800"/>
        </a:p>
      </dgm:t>
    </dgm:pt>
    <dgm:pt modelId="{172F9459-2576-440A-B17A-2AA7C1A460E1}" type="sibTrans" cxnId="{81CC52DE-1304-4F78-80A8-F9C2285E9518}">
      <dgm:prSet/>
      <dgm:spPr/>
      <dgm:t>
        <a:bodyPr/>
        <a:lstStyle/>
        <a:p>
          <a:endParaRPr lang="es-EC" sz="1800"/>
        </a:p>
      </dgm:t>
    </dgm:pt>
    <dgm:pt modelId="{00A79B9B-4233-4647-9735-BA01470747D0}">
      <dgm:prSet phldrT="[Texto]" custT="1"/>
      <dgm:spPr/>
      <dgm:t>
        <a:bodyPr/>
        <a:lstStyle/>
        <a:p>
          <a:r>
            <a:rPr lang="es-ES" sz="1200" dirty="0" smtClean="0">
              <a:latin typeface="Century Gothic" panose="020B0502020202020204" pitchFamily="34" charset="0"/>
            </a:rPr>
            <a:t>Los países líderes en consumo responsable en Europa son Dinamarca, Suecia, Austria, Alemania y Francia.</a:t>
          </a:r>
          <a:endParaRPr lang="es-EC" sz="1200" dirty="0">
            <a:latin typeface="Century Gothic" panose="020B0502020202020204" pitchFamily="34" charset="0"/>
          </a:endParaRPr>
        </a:p>
      </dgm:t>
    </dgm:pt>
    <dgm:pt modelId="{457620AB-6B38-44BE-B8BF-BCE98CA9ED53}" type="parTrans" cxnId="{C2527050-112F-4348-B05E-3F5E29B0B019}">
      <dgm:prSet/>
      <dgm:spPr/>
      <dgm:t>
        <a:bodyPr/>
        <a:lstStyle/>
        <a:p>
          <a:endParaRPr lang="es-EC" sz="1800"/>
        </a:p>
      </dgm:t>
    </dgm:pt>
    <dgm:pt modelId="{B569986A-1F39-4EDF-97F6-08ACB6B4A603}" type="sibTrans" cxnId="{C2527050-112F-4348-B05E-3F5E29B0B019}">
      <dgm:prSet/>
      <dgm:spPr/>
      <dgm:t>
        <a:bodyPr/>
        <a:lstStyle/>
        <a:p>
          <a:endParaRPr lang="es-EC" sz="1800"/>
        </a:p>
      </dgm:t>
    </dgm:pt>
    <dgm:pt modelId="{883E3326-F473-4840-A6FF-478AB62752A8}">
      <dgm:prSet phldrT="[Texto]" custT="1"/>
      <dgm:spPr/>
      <dgm:t>
        <a:bodyPr/>
        <a:lstStyle/>
        <a:p>
          <a:r>
            <a:rPr lang="es-ES" sz="1200" dirty="0" smtClean="0">
              <a:latin typeface="Century Gothic" panose="020B0502020202020204" pitchFamily="34" charset="0"/>
            </a:rPr>
            <a:t>El 10% de la población europea es vegetariana y ha crecido el “</a:t>
          </a:r>
          <a:r>
            <a:rPr lang="es-ES" sz="1200" dirty="0" err="1" smtClean="0">
              <a:latin typeface="Century Gothic" panose="020B0502020202020204" pitchFamily="34" charset="0"/>
            </a:rPr>
            <a:t>flexitarianismo</a:t>
          </a:r>
          <a:r>
            <a:rPr lang="es-ES" sz="1200" dirty="0" smtClean="0">
              <a:latin typeface="Century Gothic" panose="020B0502020202020204" pitchFamily="34" charset="0"/>
            </a:rPr>
            <a:t>” el cual consiste en una dieta vegetariana con consumo ocasional de productos animales.</a:t>
          </a:r>
          <a:endParaRPr lang="es-EC" sz="1200" dirty="0">
            <a:latin typeface="Century Gothic" panose="020B0502020202020204" pitchFamily="34" charset="0"/>
          </a:endParaRPr>
        </a:p>
      </dgm:t>
    </dgm:pt>
    <dgm:pt modelId="{B75A3125-4681-445E-8DD1-A31E186C04B0}" type="parTrans" cxnId="{5DA0F312-A85C-474D-B7AF-F72B07F1DB38}">
      <dgm:prSet/>
      <dgm:spPr/>
      <dgm:t>
        <a:bodyPr/>
        <a:lstStyle/>
        <a:p>
          <a:endParaRPr lang="es-EC" sz="1800"/>
        </a:p>
      </dgm:t>
    </dgm:pt>
    <dgm:pt modelId="{3266E683-7A10-41F4-84EF-166994C4EA14}" type="sibTrans" cxnId="{5DA0F312-A85C-474D-B7AF-F72B07F1DB38}">
      <dgm:prSet/>
      <dgm:spPr/>
      <dgm:t>
        <a:bodyPr/>
        <a:lstStyle/>
        <a:p>
          <a:endParaRPr lang="es-EC" sz="1800"/>
        </a:p>
      </dgm:t>
    </dgm:pt>
    <dgm:pt modelId="{087B7564-2262-4B04-8F1E-C18B7C7E3AF8}">
      <dgm:prSet phldrT="[Texto]" custT="1"/>
      <dgm:spPr/>
      <dgm:t>
        <a:bodyPr/>
        <a:lstStyle/>
        <a:p>
          <a:r>
            <a:rPr lang="es-ES" sz="1200" dirty="0" smtClean="0">
              <a:latin typeface="Century Gothic" panose="020B0502020202020204" pitchFamily="34" charset="0"/>
            </a:rPr>
            <a:t>Las empresas están en constante búsqueda de la sostenibilidad social y ambiental </a:t>
          </a:r>
          <a:endParaRPr lang="es-EC" sz="1200" dirty="0">
            <a:latin typeface="Century Gothic" panose="020B0502020202020204" pitchFamily="34" charset="0"/>
          </a:endParaRPr>
        </a:p>
      </dgm:t>
    </dgm:pt>
    <dgm:pt modelId="{8D49E582-39E8-4405-A33C-F0B832230677}" type="parTrans" cxnId="{AE857724-15C4-4380-9E94-1ACBE15373CB}">
      <dgm:prSet/>
      <dgm:spPr/>
      <dgm:t>
        <a:bodyPr/>
        <a:lstStyle/>
        <a:p>
          <a:endParaRPr lang="es-EC" sz="1800"/>
        </a:p>
      </dgm:t>
    </dgm:pt>
    <dgm:pt modelId="{71A7EAC2-A298-4152-A9B0-DC11A6195B37}" type="sibTrans" cxnId="{AE857724-15C4-4380-9E94-1ACBE15373CB}">
      <dgm:prSet/>
      <dgm:spPr/>
      <dgm:t>
        <a:bodyPr/>
        <a:lstStyle/>
        <a:p>
          <a:endParaRPr lang="es-EC" sz="1800"/>
        </a:p>
      </dgm:t>
    </dgm:pt>
    <dgm:pt modelId="{D62F7CE7-6FCA-4DAD-9D4C-BFC45664384F}">
      <dgm:prSet phldrT="[Texto]" custT="1"/>
      <dgm:spPr/>
      <dgm:t>
        <a:bodyPr/>
        <a:lstStyle/>
        <a:p>
          <a:r>
            <a:rPr lang="es-ES" sz="1200" dirty="0" smtClean="0">
              <a:latin typeface="Century Gothic" panose="020B0502020202020204" pitchFamily="34" charset="0"/>
            </a:rPr>
            <a:t>El sector de los productos orgánicos cada vez toma más importancia y es una de las industrias con mayor crecimiento principalmente en </a:t>
          </a:r>
          <a:r>
            <a:rPr lang="es-ES" sz="1200" dirty="0" err="1" smtClean="0">
              <a:latin typeface="Century Gothic" panose="020B0502020202020204" pitchFamily="34" charset="0"/>
            </a:rPr>
            <a:t>Dubai</a:t>
          </a:r>
          <a:r>
            <a:rPr lang="es-ES" sz="1200" dirty="0" smtClean="0">
              <a:latin typeface="Century Gothic" panose="020B0502020202020204" pitchFamily="34" charset="0"/>
            </a:rPr>
            <a:t>.</a:t>
          </a:r>
          <a:endParaRPr lang="es-EC" sz="1200" dirty="0">
            <a:latin typeface="Century Gothic" panose="020B0502020202020204" pitchFamily="34" charset="0"/>
          </a:endParaRPr>
        </a:p>
      </dgm:t>
    </dgm:pt>
    <dgm:pt modelId="{6EEA2517-96FF-4E23-B0DC-7B65D68DADE0}" type="parTrans" cxnId="{A2C793EE-9F5E-4F3C-95B6-CF19241E8418}">
      <dgm:prSet/>
      <dgm:spPr/>
      <dgm:t>
        <a:bodyPr/>
        <a:lstStyle/>
        <a:p>
          <a:endParaRPr lang="es-EC" sz="1800"/>
        </a:p>
      </dgm:t>
    </dgm:pt>
    <dgm:pt modelId="{384D5008-6FED-492D-BDEA-E2D438A05920}" type="sibTrans" cxnId="{A2C793EE-9F5E-4F3C-95B6-CF19241E8418}">
      <dgm:prSet/>
      <dgm:spPr/>
      <dgm:t>
        <a:bodyPr/>
        <a:lstStyle/>
        <a:p>
          <a:endParaRPr lang="es-EC" sz="1800"/>
        </a:p>
      </dgm:t>
    </dgm:pt>
    <dgm:pt modelId="{5E2A0B6E-039E-4F01-A49C-EEE90E829E0F}">
      <dgm:prSet phldrT="[Texto]" custT="1"/>
      <dgm:spPr/>
      <dgm:t>
        <a:bodyPr/>
        <a:lstStyle/>
        <a:p>
          <a:r>
            <a:rPr lang="es-ES" sz="1200" dirty="0" smtClean="0">
              <a:latin typeface="Century Gothic" panose="020B0502020202020204" pitchFamily="34" charset="0"/>
            </a:rPr>
            <a:t>Esta tendencia va de la mano del alto nivel de ingresos económicos en sus habitantes, lo que les permite pagar más por productos de alta calidad, orgánicos y frescos.</a:t>
          </a:r>
          <a:endParaRPr lang="es-EC" sz="1200" dirty="0">
            <a:latin typeface="Century Gothic" panose="020B0502020202020204" pitchFamily="34" charset="0"/>
          </a:endParaRPr>
        </a:p>
      </dgm:t>
    </dgm:pt>
    <dgm:pt modelId="{91C84C29-CB14-48B1-BA5D-9648744E9860}" type="parTrans" cxnId="{720F8814-2041-4DAF-859B-727A6837E37D}">
      <dgm:prSet/>
      <dgm:spPr/>
      <dgm:t>
        <a:bodyPr/>
        <a:lstStyle/>
        <a:p>
          <a:endParaRPr lang="es-EC" sz="1800"/>
        </a:p>
      </dgm:t>
    </dgm:pt>
    <dgm:pt modelId="{A36E031D-A013-4461-92AE-DE886AB68ACB}" type="sibTrans" cxnId="{720F8814-2041-4DAF-859B-727A6837E37D}">
      <dgm:prSet/>
      <dgm:spPr/>
      <dgm:t>
        <a:bodyPr/>
        <a:lstStyle/>
        <a:p>
          <a:endParaRPr lang="es-EC" sz="1800"/>
        </a:p>
      </dgm:t>
    </dgm:pt>
    <dgm:pt modelId="{4F7B080A-E20D-439C-9AF9-8369972F7630}">
      <dgm:prSet phldrT="[Texto]" custT="1"/>
      <dgm:spPr/>
      <dgm:t>
        <a:bodyPr/>
        <a:lstStyle/>
        <a:p>
          <a:r>
            <a:rPr lang="es-ES" sz="1200" dirty="0" smtClean="0">
              <a:latin typeface="Century Gothic" panose="020B0502020202020204" pitchFamily="34" charset="0"/>
            </a:rPr>
            <a:t>Son muy exigentes y buscan en sus alimentos un valor agregado</a:t>
          </a:r>
          <a:endParaRPr lang="es-EC" sz="1200" dirty="0">
            <a:latin typeface="Century Gothic" panose="020B0502020202020204" pitchFamily="34" charset="0"/>
          </a:endParaRPr>
        </a:p>
      </dgm:t>
    </dgm:pt>
    <dgm:pt modelId="{712AC040-E406-4C50-ABD1-F4CFC598A3E4}" type="parTrans" cxnId="{697BBE61-8E5F-4347-9507-06FC5792FE45}">
      <dgm:prSet/>
      <dgm:spPr/>
      <dgm:t>
        <a:bodyPr/>
        <a:lstStyle/>
        <a:p>
          <a:endParaRPr lang="es-EC" sz="1800"/>
        </a:p>
      </dgm:t>
    </dgm:pt>
    <dgm:pt modelId="{8452617B-A50C-4334-A0C3-C3A7089DD90F}" type="sibTrans" cxnId="{697BBE61-8E5F-4347-9507-06FC5792FE45}">
      <dgm:prSet/>
      <dgm:spPr/>
      <dgm:t>
        <a:bodyPr/>
        <a:lstStyle/>
        <a:p>
          <a:endParaRPr lang="es-EC" sz="1800"/>
        </a:p>
      </dgm:t>
    </dgm:pt>
    <dgm:pt modelId="{7139F6C0-1155-4ED2-9E89-EACF6A3E1831}" type="pres">
      <dgm:prSet presAssocID="{FFEE21D8-BEDE-42FC-97D4-B474A1AE4CDF}" presName="Name0" presStyleCnt="0">
        <dgm:presLayoutVars>
          <dgm:dir/>
          <dgm:animLvl val="lvl"/>
          <dgm:resizeHandles val="exact"/>
        </dgm:presLayoutVars>
      </dgm:prSet>
      <dgm:spPr/>
      <dgm:t>
        <a:bodyPr/>
        <a:lstStyle/>
        <a:p>
          <a:endParaRPr lang="es-EC"/>
        </a:p>
      </dgm:t>
    </dgm:pt>
    <dgm:pt modelId="{4C70D16F-D598-4D29-B277-C67EF99BCDCD}" type="pres">
      <dgm:prSet presAssocID="{E2CED1BE-AEA6-4BBB-932D-580540503DA5}" presName="composite" presStyleCnt="0"/>
      <dgm:spPr/>
    </dgm:pt>
    <dgm:pt modelId="{49D7755D-5402-4429-9266-ECF221BDFE80}" type="pres">
      <dgm:prSet presAssocID="{E2CED1BE-AEA6-4BBB-932D-580540503DA5}" presName="parTx" presStyleLbl="alignNode1" presStyleIdx="0" presStyleCnt="3">
        <dgm:presLayoutVars>
          <dgm:chMax val="0"/>
          <dgm:chPref val="0"/>
          <dgm:bulletEnabled val="1"/>
        </dgm:presLayoutVars>
      </dgm:prSet>
      <dgm:spPr/>
      <dgm:t>
        <a:bodyPr/>
        <a:lstStyle/>
        <a:p>
          <a:endParaRPr lang="es-EC"/>
        </a:p>
      </dgm:t>
    </dgm:pt>
    <dgm:pt modelId="{491FAAF3-AFD5-4DA6-9EC3-161A6C98C17A}" type="pres">
      <dgm:prSet presAssocID="{E2CED1BE-AEA6-4BBB-932D-580540503DA5}" presName="desTx" presStyleLbl="alignAccFollowNode1" presStyleIdx="0" presStyleCnt="3">
        <dgm:presLayoutVars>
          <dgm:bulletEnabled val="1"/>
        </dgm:presLayoutVars>
      </dgm:prSet>
      <dgm:spPr/>
      <dgm:t>
        <a:bodyPr/>
        <a:lstStyle/>
        <a:p>
          <a:endParaRPr lang="es-EC"/>
        </a:p>
      </dgm:t>
    </dgm:pt>
    <dgm:pt modelId="{88140AE5-C5DA-49B0-876A-92775D56FAEB}" type="pres">
      <dgm:prSet presAssocID="{E28610E1-32DF-4D63-AA7A-01CD5E176E29}" presName="space" presStyleCnt="0"/>
      <dgm:spPr/>
    </dgm:pt>
    <dgm:pt modelId="{D4E861C5-B773-4A83-BBBD-061EF503497E}" type="pres">
      <dgm:prSet presAssocID="{8D3DA747-DBB2-4447-AF1D-1866D0752B36}" presName="composite" presStyleCnt="0"/>
      <dgm:spPr/>
    </dgm:pt>
    <dgm:pt modelId="{A411E33F-C20C-4666-9667-6F0076F6894B}" type="pres">
      <dgm:prSet presAssocID="{8D3DA747-DBB2-4447-AF1D-1866D0752B36}" presName="parTx" presStyleLbl="alignNode1" presStyleIdx="1" presStyleCnt="3">
        <dgm:presLayoutVars>
          <dgm:chMax val="0"/>
          <dgm:chPref val="0"/>
          <dgm:bulletEnabled val="1"/>
        </dgm:presLayoutVars>
      </dgm:prSet>
      <dgm:spPr/>
      <dgm:t>
        <a:bodyPr/>
        <a:lstStyle/>
        <a:p>
          <a:endParaRPr lang="es-EC"/>
        </a:p>
      </dgm:t>
    </dgm:pt>
    <dgm:pt modelId="{285C6E44-4272-4065-A559-A9A11D8A7039}" type="pres">
      <dgm:prSet presAssocID="{8D3DA747-DBB2-4447-AF1D-1866D0752B36}" presName="desTx" presStyleLbl="alignAccFollowNode1" presStyleIdx="1" presStyleCnt="3">
        <dgm:presLayoutVars>
          <dgm:bulletEnabled val="1"/>
        </dgm:presLayoutVars>
      </dgm:prSet>
      <dgm:spPr/>
      <dgm:t>
        <a:bodyPr/>
        <a:lstStyle/>
        <a:p>
          <a:endParaRPr lang="es-EC"/>
        </a:p>
      </dgm:t>
    </dgm:pt>
    <dgm:pt modelId="{584E7E69-9630-477C-A03E-BA2CD65F1642}" type="pres">
      <dgm:prSet presAssocID="{4BDAE786-1B29-41A5-A043-9514EABA3E44}" presName="space" presStyleCnt="0"/>
      <dgm:spPr/>
    </dgm:pt>
    <dgm:pt modelId="{37715972-9074-4D2A-81FC-F463835878E3}" type="pres">
      <dgm:prSet presAssocID="{96EF7C9B-D246-430D-93DE-D911D62A9EE9}" presName="composite" presStyleCnt="0"/>
      <dgm:spPr/>
    </dgm:pt>
    <dgm:pt modelId="{0D2B8BAE-F3B8-4E4C-B701-C174F2AD338F}" type="pres">
      <dgm:prSet presAssocID="{96EF7C9B-D246-430D-93DE-D911D62A9EE9}" presName="parTx" presStyleLbl="alignNode1" presStyleIdx="2" presStyleCnt="3">
        <dgm:presLayoutVars>
          <dgm:chMax val="0"/>
          <dgm:chPref val="0"/>
          <dgm:bulletEnabled val="1"/>
        </dgm:presLayoutVars>
      </dgm:prSet>
      <dgm:spPr/>
      <dgm:t>
        <a:bodyPr/>
        <a:lstStyle/>
        <a:p>
          <a:endParaRPr lang="es-EC"/>
        </a:p>
      </dgm:t>
    </dgm:pt>
    <dgm:pt modelId="{8DFD4DF2-957E-4859-AC35-1E1D88AF4278}" type="pres">
      <dgm:prSet presAssocID="{96EF7C9B-D246-430D-93DE-D911D62A9EE9}" presName="desTx" presStyleLbl="alignAccFollowNode1" presStyleIdx="2" presStyleCnt="3">
        <dgm:presLayoutVars>
          <dgm:bulletEnabled val="1"/>
        </dgm:presLayoutVars>
      </dgm:prSet>
      <dgm:spPr/>
      <dgm:t>
        <a:bodyPr/>
        <a:lstStyle/>
        <a:p>
          <a:endParaRPr lang="es-EC"/>
        </a:p>
      </dgm:t>
    </dgm:pt>
  </dgm:ptLst>
  <dgm:cxnLst>
    <dgm:cxn modelId="{AE857724-15C4-4380-9E94-1ACBE15373CB}" srcId="{8D3DA747-DBB2-4447-AF1D-1866D0752B36}" destId="{087B7564-2262-4B04-8F1E-C18B7C7E3AF8}" srcOrd="4" destOrd="0" parTransId="{8D49E582-39E8-4405-A33C-F0B832230677}" sibTransId="{71A7EAC2-A298-4152-A9B0-DC11A6195B37}"/>
    <dgm:cxn modelId="{A2C793EE-9F5E-4F3C-95B6-CF19241E8418}" srcId="{96EF7C9B-D246-430D-93DE-D911D62A9EE9}" destId="{D62F7CE7-6FCA-4DAD-9D4C-BFC45664384F}" srcOrd="1" destOrd="0" parTransId="{6EEA2517-96FF-4E23-B0DC-7B65D68DADE0}" sibTransId="{384D5008-6FED-492D-BDEA-E2D438A05920}"/>
    <dgm:cxn modelId="{9180F548-4195-41EA-9837-52A2A7A5E629}" srcId="{E2CED1BE-AEA6-4BBB-932D-580540503DA5}" destId="{033ECAD9-A3C4-47FF-A442-566ED5486E58}" srcOrd="2" destOrd="0" parTransId="{E08BB7F3-C66C-46F6-998C-CB7594CB48C1}" sibTransId="{C2AA1829-E832-4343-8FEF-881C1F00D340}"/>
    <dgm:cxn modelId="{EA77FB21-EDF4-49B3-B0E3-293C4B4AB196}" type="presOf" srcId="{D62F7CE7-6FCA-4DAD-9D4C-BFC45664384F}" destId="{8DFD4DF2-957E-4859-AC35-1E1D88AF4278}" srcOrd="0" destOrd="1" presId="urn:microsoft.com/office/officeart/2005/8/layout/hList1"/>
    <dgm:cxn modelId="{873C59C5-36DE-4BFE-931A-4D1105196757}" type="presOf" srcId="{4F7B080A-E20D-439C-9AF9-8369972F7630}" destId="{8DFD4DF2-957E-4859-AC35-1E1D88AF4278}" srcOrd="0" destOrd="3" presId="urn:microsoft.com/office/officeart/2005/8/layout/hList1"/>
    <dgm:cxn modelId="{94D3504E-C8FD-4C49-94B5-A535A3DD6272}" type="presOf" srcId="{EAF0DF8B-F325-4011-96E8-B0B93E5F33CB}" destId="{8DFD4DF2-957E-4859-AC35-1E1D88AF4278}" srcOrd="0" destOrd="0" presId="urn:microsoft.com/office/officeart/2005/8/layout/hList1"/>
    <dgm:cxn modelId="{0322E479-1DE9-4CE5-8125-14730BC15BA9}" type="presOf" srcId="{E2CED1BE-AEA6-4BBB-932D-580540503DA5}" destId="{49D7755D-5402-4429-9266-ECF221BDFE80}" srcOrd="0" destOrd="0" presId="urn:microsoft.com/office/officeart/2005/8/layout/hList1"/>
    <dgm:cxn modelId="{DA12788A-D9DF-4219-A189-BFFD5C2D1E4E}" type="presOf" srcId="{8D3DA747-DBB2-4447-AF1D-1866D0752B36}" destId="{A411E33F-C20C-4666-9667-6F0076F6894B}" srcOrd="0" destOrd="0" presId="urn:microsoft.com/office/officeart/2005/8/layout/hList1"/>
    <dgm:cxn modelId="{C2527050-112F-4348-B05E-3F5E29B0B019}" srcId="{8D3DA747-DBB2-4447-AF1D-1866D0752B36}" destId="{00A79B9B-4233-4647-9735-BA01470747D0}" srcOrd="2" destOrd="0" parTransId="{457620AB-6B38-44BE-B8BF-BCE98CA9ED53}" sibTransId="{B569986A-1F39-4EDF-97F6-08ACB6B4A603}"/>
    <dgm:cxn modelId="{720F8814-2041-4DAF-859B-727A6837E37D}" srcId="{96EF7C9B-D246-430D-93DE-D911D62A9EE9}" destId="{5E2A0B6E-039E-4F01-A49C-EEE90E829E0F}" srcOrd="2" destOrd="0" parTransId="{91C84C29-CB14-48B1-BA5D-9648744E9860}" sibTransId="{A36E031D-A013-4461-92AE-DE886AB68ACB}"/>
    <dgm:cxn modelId="{8649FC44-C8EC-435D-8268-292F16D7E097}" type="presOf" srcId="{00A79B9B-4233-4647-9735-BA01470747D0}" destId="{285C6E44-4272-4065-A559-A9A11D8A7039}" srcOrd="0" destOrd="2" presId="urn:microsoft.com/office/officeart/2005/8/layout/hList1"/>
    <dgm:cxn modelId="{A494837B-D9DC-4C0E-9DE6-6E45B1771EF4}" type="presOf" srcId="{EF8E8259-3553-4BE2-B842-8A5299F62823}" destId="{285C6E44-4272-4065-A559-A9A11D8A7039}" srcOrd="0" destOrd="1" presId="urn:microsoft.com/office/officeart/2005/8/layout/hList1"/>
    <dgm:cxn modelId="{5DA0F312-A85C-474D-B7AF-F72B07F1DB38}" srcId="{8D3DA747-DBB2-4447-AF1D-1866D0752B36}" destId="{883E3326-F473-4840-A6FF-478AB62752A8}" srcOrd="3" destOrd="0" parTransId="{B75A3125-4681-445E-8DD1-A31E186C04B0}" sibTransId="{3266E683-7A10-41F4-84EF-166994C4EA14}"/>
    <dgm:cxn modelId="{660E7AA5-FCA3-4621-B901-44218A01F57B}" srcId="{FFEE21D8-BEDE-42FC-97D4-B474A1AE4CDF}" destId="{E2CED1BE-AEA6-4BBB-932D-580540503DA5}" srcOrd="0" destOrd="0" parTransId="{8FF88C52-5177-4FC3-A460-D55A2468C342}" sibTransId="{E28610E1-32DF-4D63-AA7A-01CD5E176E29}"/>
    <dgm:cxn modelId="{C43219CE-D7B4-4E92-9DDF-62F5A7363036}" srcId="{FFEE21D8-BEDE-42FC-97D4-B474A1AE4CDF}" destId="{8D3DA747-DBB2-4447-AF1D-1866D0752B36}" srcOrd="1" destOrd="0" parTransId="{BBE0B820-3167-4FE5-BA6F-DD0885310A2D}" sibTransId="{4BDAE786-1B29-41A5-A043-9514EABA3E44}"/>
    <dgm:cxn modelId="{697BBE61-8E5F-4347-9507-06FC5792FE45}" srcId="{96EF7C9B-D246-430D-93DE-D911D62A9EE9}" destId="{4F7B080A-E20D-439C-9AF9-8369972F7630}" srcOrd="3" destOrd="0" parTransId="{712AC040-E406-4C50-ABD1-F4CFC598A3E4}" sibTransId="{8452617B-A50C-4334-A0C3-C3A7089DD90F}"/>
    <dgm:cxn modelId="{CDDD7B18-5FAF-4186-860E-2C04FCE75FE5}" srcId="{96EF7C9B-D246-430D-93DE-D911D62A9EE9}" destId="{EAF0DF8B-F325-4011-96E8-B0B93E5F33CB}" srcOrd="0" destOrd="0" parTransId="{6EB75997-49C9-472B-A06F-030715D43730}" sibTransId="{75033E60-ED34-4EE3-B53C-5BA331214141}"/>
    <dgm:cxn modelId="{9705FC8F-DC5D-42D1-A817-8656DC2A6324}" srcId="{E2CED1BE-AEA6-4BBB-932D-580540503DA5}" destId="{97934EF9-15C1-4B95-B1E3-B5AB73026DBE}" srcOrd="3" destOrd="0" parTransId="{34E3E6F0-8E9D-4A46-B254-6B4595A35CA1}" sibTransId="{CA9ED443-4150-4FF7-A07B-B5F11F87A2CF}"/>
    <dgm:cxn modelId="{1123074E-9955-402E-A247-9586BE43214B}" type="presOf" srcId="{087B7564-2262-4B04-8F1E-C18B7C7E3AF8}" destId="{285C6E44-4272-4065-A559-A9A11D8A7039}" srcOrd="0" destOrd="4" presId="urn:microsoft.com/office/officeart/2005/8/layout/hList1"/>
    <dgm:cxn modelId="{E6269009-B327-4F83-ACBC-9B7BD7E959B7}" srcId="{FFEE21D8-BEDE-42FC-97D4-B474A1AE4CDF}" destId="{96EF7C9B-D246-430D-93DE-D911D62A9EE9}" srcOrd="2" destOrd="0" parTransId="{51146970-853D-46A2-9E9C-BD22D3DE5546}" sibTransId="{2943BC95-18FA-424E-9357-1262BC2E6FEA}"/>
    <dgm:cxn modelId="{963E2016-1C13-422B-A079-16A8B275F188}" srcId="{8D3DA747-DBB2-4447-AF1D-1866D0752B36}" destId="{5D6EA040-9486-4E5E-8F32-9A0CB11959C4}" srcOrd="0" destOrd="0" parTransId="{98B56030-A62F-41E2-84AE-56179786B158}" sibTransId="{DAE927FE-670A-4A29-9C84-6B16198E44EC}"/>
    <dgm:cxn modelId="{2F63108E-3F75-4DBD-98D4-0B67DAF04308}" type="presOf" srcId="{5E2A0B6E-039E-4F01-A49C-EEE90E829E0F}" destId="{8DFD4DF2-957E-4859-AC35-1E1D88AF4278}" srcOrd="0" destOrd="2" presId="urn:microsoft.com/office/officeart/2005/8/layout/hList1"/>
    <dgm:cxn modelId="{43B60D8F-74F9-4FA8-999E-C8C61DAEF94D}" type="presOf" srcId="{96EF7C9B-D246-430D-93DE-D911D62A9EE9}" destId="{0D2B8BAE-F3B8-4E4C-B701-C174F2AD338F}" srcOrd="0" destOrd="0" presId="urn:microsoft.com/office/officeart/2005/8/layout/hList1"/>
    <dgm:cxn modelId="{3419B6EB-4723-4F1C-A2D5-9A6675E1E98F}" type="presOf" srcId="{033ECAD9-A3C4-47FF-A442-566ED5486E58}" destId="{491FAAF3-AFD5-4DA6-9EC3-161A6C98C17A}" srcOrd="0" destOrd="2" presId="urn:microsoft.com/office/officeart/2005/8/layout/hList1"/>
    <dgm:cxn modelId="{62139B55-0BC2-4F2B-84B4-65AE16049200}" type="presOf" srcId="{FFEE21D8-BEDE-42FC-97D4-B474A1AE4CDF}" destId="{7139F6C0-1155-4ED2-9E89-EACF6A3E1831}" srcOrd="0" destOrd="0" presId="urn:microsoft.com/office/officeart/2005/8/layout/hList1"/>
    <dgm:cxn modelId="{61135400-FE51-434D-ABAD-C7F65E1ADF75}" type="presOf" srcId="{97934EF9-15C1-4B95-B1E3-B5AB73026DBE}" destId="{491FAAF3-AFD5-4DA6-9EC3-161A6C98C17A}" srcOrd="0" destOrd="3" presId="urn:microsoft.com/office/officeart/2005/8/layout/hList1"/>
    <dgm:cxn modelId="{FBF57BFB-B237-42F6-93E2-458691830756}" type="presOf" srcId="{F019E591-7A2B-48E5-97E1-735FD9D58338}" destId="{491FAAF3-AFD5-4DA6-9EC3-161A6C98C17A}" srcOrd="0" destOrd="0" presId="urn:microsoft.com/office/officeart/2005/8/layout/hList1"/>
    <dgm:cxn modelId="{7CCC1DD1-9BF1-4CEB-B93A-E38F376C7898}" srcId="{E2CED1BE-AEA6-4BBB-932D-580540503DA5}" destId="{F019E591-7A2B-48E5-97E1-735FD9D58338}" srcOrd="0" destOrd="0" parTransId="{1A79994B-2D8B-440A-870B-41CC1AC7FDB3}" sibTransId="{64C0A341-E56E-4B54-95C2-9FF834D73768}"/>
    <dgm:cxn modelId="{81CC52DE-1304-4F78-80A8-F9C2285E9518}" srcId="{8D3DA747-DBB2-4447-AF1D-1866D0752B36}" destId="{EF8E8259-3553-4BE2-B842-8A5299F62823}" srcOrd="1" destOrd="0" parTransId="{48C6C6A5-4C9B-46E3-A6E8-225B1E273DB1}" sibTransId="{172F9459-2576-440A-B17A-2AA7C1A460E1}"/>
    <dgm:cxn modelId="{FA22D982-F1B4-48A1-A4FC-7BF1CCE5C15A}" type="presOf" srcId="{7A3AF17D-B3D5-44BB-ACBB-75A33DCC59A9}" destId="{491FAAF3-AFD5-4DA6-9EC3-161A6C98C17A}" srcOrd="0" destOrd="1" presId="urn:microsoft.com/office/officeart/2005/8/layout/hList1"/>
    <dgm:cxn modelId="{A841E57F-0B05-4779-83FA-A9819CDA2C8F}" type="presOf" srcId="{5D6EA040-9486-4E5E-8F32-9A0CB11959C4}" destId="{285C6E44-4272-4065-A559-A9A11D8A7039}" srcOrd="0" destOrd="0" presId="urn:microsoft.com/office/officeart/2005/8/layout/hList1"/>
    <dgm:cxn modelId="{8DD72C49-15CD-489B-B333-221DE5A4D7B4}" type="presOf" srcId="{883E3326-F473-4840-A6FF-478AB62752A8}" destId="{285C6E44-4272-4065-A559-A9A11D8A7039}" srcOrd="0" destOrd="3" presId="urn:microsoft.com/office/officeart/2005/8/layout/hList1"/>
    <dgm:cxn modelId="{E94245F4-6C06-4DB4-A1F6-28E7D1B928BF}" srcId="{E2CED1BE-AEA6-4BBB-932D-580540503DA5}" destId="{7A3AF17D-B3D5-44BB-ACBB-75A33DCC59A9}" srcOrd="1" destOrd="0" parTransId="{9FAFBC3E-7838-4FBC-AE47-EE6BE2ECDA89}" sibTransId="{99EF9A10-165D-43A1-BF9B-8E0A6D41D163}"/>
    <dgm:cxn modelId="{09D719B7-3728-4BCB-AE7F-C20DD80C7084}" type="presParOf" srcId="{7139F6C0-1155-4ED2-9E89-EACF6A3E1831}" destId="{4C70D16F-D598-4D29-B277-C67EF99BCDCD}" srcOrd="0" destOrd="0" presId="urn:microsoft.com/office/officeart/2005/8/layout/hList1"/>
    <dgm:cxn modelId="{BDE2B7B4-FA9C-4465-B6E0-62F3BCAF4FC2}" type="presParOf" srcId="{4C70D16F-D598-4D29-B277-C67EF99BCDCD}" destId="{49D7755D-5402-4429-9266-ECF221BDFE80}" srcOrd="0" destOrd="0" presId="urn:microsoft.com/office/officeart/2005/8/layout/hList1"/>
    <dgm:cxn modelId="{542DED5B-47F3-4DA3-A3E2-BDAF9009311D}" type="presParOf" srcId="{4C70D16F-D598-4D29-B277-C67EF99BCDCD}" destId="{491FAAF3-AFD5-4DA6-9EC3-161A6C98C17A}" srcOrd="1" destOrd="0" presId="urn:microsoft.com/office/officeart/2005/8/layout/hList1"/>
    <dgm:cxn modelId="{FBB2FFD7-9DA4-4191-828E-66FCCB25FFC8}" type="presParOf" srcId="{7139F6C0-1155-4ED2-9E89-EACF6A3E1831}" destId="{88140AE5-C5DA-49B0-876A-92775D56FAEB}" srcOrd="1" destOrd="0" presId="urn:microsoft.com/office/officeart/2005/8/layout/hList1"/>
    <dgm:cxn modelId="{B4DD2C8F-CE90-4B05-A702-E854F6752182}" type="presParOf" srcId="{7139F6C0-1155-4ED2-9E89-EACF6A3E1831}" destId="{D4E861C5-B773-4A83-BBBD-061EF503497E}" srcOrd="2" destOrd="0" presId="urn:microsoft.com/office/officeart/2005/8/layout/hList1"/>
    <dgm:cxn modelId="{6B10E442-48F7-4087-A6B3-9512B75477ED}" type="presParOf" srcId="{D4E861C5-B773-4A83-BBBD-061EF503497E}" destId="{A411E33F-C20C-4666-9667-6F0076F6894B}" srcOrd="0" destOrd="0" presId="urn:microsoft.com/office/officeart/2005/8/layout/hList1"/>
    <dgm:cxn modelId="{E41C29F3-DC9B-4092-A06E-51408400ABA5}" type="presParOf" srcId="{D4E861C5-B773-4A83-BBBD-061EF503497E}" destId="{285C6E44-4272-4065-A559-A9A11D8A7039}" srcOrd="1" destOrd="0" presId="urn:microsoft.com/office/officeart/2005/8/layout/hList1"/>
    <dgm:cxn modelId="{64E85BE9-CF0C-48CF-943A-BE389543A1D0}" type="presParOf" srcId="{7139F6C0-1155-4ED2-9E89-EACF6A3E1831}" destId="{584E7E69-9630-477C-A03E-BA2CD65F1642}" srcOrd="3" destOrd="0" presId="urn:microsoft.com/office/officeart/2005/8/layout/hList1"/>
    <dgm:cxn modelId="{26749532-8DAC-4EC0-8D6D-654379C2F3DA}" type="presParOf" srcId="{7139F6C0-1155-4ED2-9E89-EACF6A3E1831}" destId="{37715972-9074-4D2A-81FC-F463835878E3}" srcOrd="4" destOrd="0" presId="urn:microsoft.com/office/officeart/2005/8/layout/hList1"/>
    <dgm:cxn modelId="{C642AB84-F67C-4908-BB9B-24081D7735F2}" type="presParOf" srcId="{37715972-9074-4D2A-81FC-F463835878E3}" destId="{0D2B8BAE-F3B8-4E4C-B701-C174F2AD338F}" srcOrd="0" destOrd="0" presId="urn:microsoft.com/office/officeart/2005/8/layout/hList1"/>
    <dgm:cxn modelId="{39EAE72B-0C16-43F5-B3C0-38B2AD8ABF5D}" type="presParOf" srcId="{37715972-9074-4D2A-81FC-F463835878E3}" destId="{8DFD4DF2-957E-4859-AC35-1E1D88AF42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8826D0-1253-4F5A-A46C-E0B879DC9446}" type="doc">
      <dgm:prSet loTypeId="urn:microsoft.com/office/officeart/2009/3/layout/SubStepProcess" loCatId="process" qsTypeId="urn:microsoft.com/office/officeart/2005/8/quickstyle/simple5" qsCatId="simple" csTypeId="urn:microsoft.com/office/officeart/2005/8/colors/colorful2" csCatId="colorful" phldr="1"/>
      <dgm:spPr/>
      <dgm:t>
        <a:bodyPr/>
        <a:lstStyle/>
        <a:p>
          <a:endParaRPr lang="es-EC"/>
        </a:p>
      </dgm:t>
    </dgm:pt>
    <dgm:pt modelId="{5CA43B33-1C8C-4B8D-8C58-3804FAE2818F}">
      <dgm:prSet phldrT="[Texto]" custT="1"/>
      <dgm:spPr/>
      <dgm:t>
        <a:bodyPr/>
        <a:lstStyle/>
        <a:p>
          <a:r>
            <a:rPr lang="es-EC" sz="800" dirty="0" smtClean="0">
              <a:latin typeface="Century Gothic" panose="020B0502020202020204" pitchFamily="34" charset="0"/>
            </a:rPr>
            <a:t>BPA</a:t>
          </a:r>
          <a:endParaRPr lang="es-EC" sz="800" dirty="0">
            <a:latin typeface="Century Gothic" panose="020B0502020202020204" pitchFamily="34" charset="0"/>
          </a:endParaRPr>
        </a:p>
      </dgm:t>
    </dgm:pt>
    <dgm:pt modelId="{48288507-DA4C-405B-852E-2FE50BA94274}" type="parTrans" cxnId="{E29BCB95-36FC-4F95-8780-8A86F85E42A6}">
      <dgm:prSet/>
      <dgm:spPr/>
      <dgm:t>
        <a:bodyPr/>
        <a:lstStyle/>
        <a:p>
          <a:endParaRPr lang="es-EC" sz="1800">
            <a:latin typeface="Century Gothic" panose="020B0502020202020204" pitchFamily="34" charset="0"/>
          </a:endParaRPr>
        </a:p>
      </dgm:t>
    </dgm:pt>
    <dgm:pt modelId="{66EA6888-95F6-428F-BF2B-E5748392C782}" type="sibTrans" cxnId="{E29BCB95-36FC-4F95-8780-8A86F85E42A6}">
      <dgm:prSet/>
      <dgm:spPr/>
      <dgm:t>
        <a:bodyPr/>
        <a:lstStyle/>
        <a:p>
          <a:endParaRPr lang="es-EC" sz="1800">
            <a:latin typeface="Century Gothic" panose="020B0502020202020204" pitchFamily="34" charset="0"/>
          </a:endParaRPr>
        </a:p>
      </dgm:t>
    </dgm:pt>
    <dgm:pt modelId="{BC78F043-BB63-490F-AD5A-3C0B371222B1}">
      <dgm:prSet phldrT="[Texto]" custT="1"/>
      <dgm:spPr/>
      <dgm:t>
        <a:bodyPr/>
        <a:lstStyle/>
        <a:p>
          <a:r>
            <a:rPr lang="es-EC" sz="1200" dirty="0" smtClean="0">
              <a:latin typeface="Century Gothic" panose="020B0502020202020204" pitchFamily="34" charset="0"/>
            </a:rPr>
            <a:t>Pilares</a:t>
          </a:r>
          <a:endParaRPr lang="es-EC" sz="1200" dirty="0">
            <a:latin typeface="Century Gothic" panose="020B0502020202020204" pitchFamily="34" charset="0"/>
          </a:endParaRPr>
        </a:p>
      </dgm:t>
    </dgm:pt>
    <dgm:pt modelId="{586546FA-5932-45EC-AFF3-2609C97F8F52}" type="parTrans" cxnId="{95D00020-E66A-48DE-BED8-C7808E9A9134}">
      <dgm:prSet/>
      <dgm:spPr/>
      <dgm:t>
        <a:bodyPr/>
        <a:lstStyle/>
        <a:p>
          <a:endParaRPr lang="es-EC" sz="1800">
            <a:latin typeface="Century Gothic" panose="020B0502020202020204" pitchFamily="34" charset="0"/>
          </a:endParaRPr>
        </a:p>
      </dgm:t>
    </dgm:pt>
    <dgm:pt modelId="{26C71528-DEB7-40D3-9845-339B715CD61A}" type="sibTrans" cxnId="{95D00020-E66A-48DE-BED8-C7808E9A9134}">
      <dgm:prSet/>
      <dgm:spPr/>
      <dgm:t>
        <a:bodyPr/>
        <a:lstStyle/>
        <a:p>
          <a:endParaRPr lang="es-EC" sz="1800">
            <a:latin typeface="Century Gothic" panose="020B0502020202020204" pitchFamily="34" charset="0"/>
          </a:endParaRPr>
        </a:p>
      </dgm:t>
    </dgm:pt>
    <dgm:pt modelId="{04C90371-AE17-492E-9761-8ACE9797282B}">
      <dgm:prSet phldrT="[Texto]" custT="1"/>
      <dgm:spPr/>
      <dgm:t>
        <a:bodyPr/>
        <a:lstStyle/>
        <a:p>
          <a:r>
            <a:rPr lang="es-EC" sz="800" dirty="0" smtClean="0">
              <a:latin typeface="Century Gothic" panose="020B0502020202020204" pitchFamily="34" charset="0"/>
            </a:rPr>
            <a:t>Inocuidad de alimentos</a:t>
          </a:r>
          <a:endParaRPr lang="es-EC" sz="800" dirty="0">
            <a:latin typeface="Century Gothic" panose="020B0502020202020204" pitchFamily="34" charset="0"/>
          </a:endParaRPr>
        </a:p>
      </dgm:t>
    </dgm:pt>
    <dgm:pt modelId="{61854AC7-7410-4F48-924C-A32E9DAA76F9}" type="parTrans" cxnId="{A9A222F8-C10C-419E-B5F1-9FC95A1C5B1E}">
      <dgm:prSet/>
      <dgm:spPr/>
      <dgm:t>
        <a:bodyPr/>
        <a:lstStyle/>
        <a:p>
          <a:endParaRPr lang="es-EC" sz="1800">
            <a:latin typeface="Century Gothic" panose="020B0502020202020204" pitchFamily="34" charset="0"/>
          </a:endParaRPr>
        </a:p>
      </dgm:t>
    </dgm:pt>
    <dgm:pt modelId="{1453C533-E826-414B-BAEA-4519A5CDBBB6}" type="sibTrans" cxnId="{A9A222F8-C10C-419E-B5F1-9FC95A1C5B1E}">
      <dgm:prSet/>
      <dgm:spPr/>
      <dgm:t>
        <a:bodyPr/>
        <a:lstStyle/>
        <a:p>
          <a:endParaRPr lang="es-EC" sz="1800">
            <a:latin typeface="Century Gothic" panose="020B0502020202020204" pitchFamily="34" charset="0"/>
          </a:endParaRPr>
        </a:p>
      </dgm:t>
    </dgm:pt>
    <dgm:pt modelId="{86C93608-8DD4-4226-9E5A-DE762471A163}">
      <dgm:prSet phldrT="[Texto]" custT="1"/>
      <dgm:spPr/>
      <dgm:t>
        <a:bodyPr/>
        <a:lstStyle/>
        <a:p>
          <a:r>
            <a:rPr lang="es-EC" sz="800" dirty="0" smtClean="0">
              <a:latin typeface="Century Gothic" panose="020B0502020202020204" pitchFamily="34" charset="0"/>
            </a:rPr>
            <a:t>Salud del trabajador</a:t>
          </a:r>
          <a:endParaRPr lang="es-EC" sz="800" dirty="0">
            <a:latin typeface="Century Gothic" panose="020B0502020202020204" pitchFamily="34" charset="0"/>
          </a:endParaRPr>
        </a:p>
      </dgm:t>
    </dgm:pt>
    <dgm:pt modelId="{CE76BBC6-3AE5-4F39-B278-A99D4FA54A91}" type="parTrans" cxnId="{49ABDD70-0D80-464A-874D-613AE57EA6E3}">
      <dgm:prSet/>
      <dgm:spPr/>
      <dgm:t>
        <a:bodyPr/>
        <a:lstStyle/>
        <a:p>
          <a:endParaRPr lang="es-EC" sz="1800">
            <a:latin typeface="Century Gothic" panose="020B0502020202020204" pitchFamily="34" charset="0"/>
          </a:endParaRPr>
        </a:p>
      </dgm:t>
    </dgm:pt>
    <dgm:pt modelId="{9E74A729-D254-4C7D-BC29-7D2E30E5170A}" type="sibTrans" cxnId="{49ABDD70-0D80-464A-874D-613AE57EA6E3}">
      <dgm:prSet/>
      <dgm:spPr/>
      <dgm:t>
        <a:bodyPr/>
        <a:lstStyle/>
        <a:p>
          <a:endParaRPr lang="es-EC" sz="1800">
            <a:latin typeface="Century Gothic" panose="020B0502020202020204" pitchFamily="34" charset="0"/>
          </a:endParaRPr>
        </a:p>
      </dgm:t>
    </dgm:pt>
    <dgm:pt modelId="{AEB03CE6-B600-49FE-B1C2-186B12147F35}">
      <dgm:prSet phldrT="[Texto]" custT="1"/>
      <dgm:spPr/>
      <dgm:t>
        <a:bodyPr/>
        <a:lstStyle/>
        <a:p>
          <a:r>
            <a:rPr lang="es-EC" sz="800" dirty="0" smtClean="0">
              <a:latin typeface="Century Gothic" panose="020B0502020202020204" pitchFamily="34" charset="0"/>
            </a:rPr>
            <a:t>Cuidado ambiental</a:t>
          </a:r>
          <a:endParaRPr lang="es-EC" sz="800" dirty="0">
            <a:latin typeface="Century Gothic" panose="020B0502020202020204" pitchFamily="34" charset="0"/>
          </a:endParaRPr>
        </a:p>
      </dgm:t>
    </dgm:pt>
    <dgm:pt modelId="{04882498-5DD3-46BD-9742-B02CD77B555C}" type="parTrans" cxnId="{5D937644-1D10-4F74-B68A-DD9F7CF12BC5}">
      <dgm:prSet/>
      <dgm:spPr/>
      <dgm:t>
        <a:bodyPr/>
        <a:lstStyle/>
        <a:p>
          <a:endParaRPr lang="es-EC" sz="1800">
            <a:latin typeface="Century Gothic" panose="020B0502020202020204" pitchFamily="34" charset="0"/>
          </a:endParaRPr>
        </a:p>
      </dgm:t>
    </dgm:pt>
    <dgm:pt modelId="{D323542C-D63C-40BD-865A-37973E772D6A}" type="sibTrans" cxnId="{5D937644-1D10-4F74-B68A-DD9F7CF12BC5}">
      <dgm:prSet/>
      <dgm:spPr/>
      <dgm:t>
        <a:bodyPr/>
        <a:lstStyle/>
        <a:p>
          <a:endParaRPr lang="es-EC" sz="1800">
            <a:latin typeface="Century Gothic" panose="020B0502020202020204" pitchFamily="34" charset="0"/>
          </a:endParaRPr>
        </a:p>
      </dgm:t>
    </dgm:pt>
    <dgm:pt modelId="{5A37C73F-6748-40ED-9CA0-8976F682A2DC}" type="pres">
      <dgm:prSet presAssocID="{E28826D0-1253-4F5A-A46C-E0B879DC9446}" presName="Name0" presStyleCnt="0">
        <dgm:presLayoutVars>
          <dgm:chMax val="7"/>
          <dgm:dir/>
          <dgm:animOne val="branch"/>
        </dgm:presLayoutVars>
      </dgm:prSet>
      <dgm:spPr/>
      <dgm:t>
        <a:bodyPr/>
        <a:lstStyle/>
        <a:p>
          <a:endParaRPr lang="es-EC"/>
        </a:p>
      </dgm:t>
    </dgm:pt>
    <dgm:pt modelId="{97FCA694-77AC-4FBE-BB20-D00051CEC3A6}" type="pres">
      <dgm:prSet presAssocID="{5CA43B33-1C8C-4B8D-8C58-3804FAE2818F}" presName="parTx1" presStyleLbl="node1" presStyleIdx="0" presStyleCnt="4"/>
      <dgm:spPr/>
      <dgm:t>
        <a:bodyPr/>
        <a:lstStyle/>
        <a:p>
          <a:endParaRPr lang="es-EC"/>
        </a:p>
      </dgm:t>
    </dgm:pt>
    <dgm:pt modelId="{7DE7DC39-F6F9-4902-A0D3-6159111B9950}" type="pres">
      <dgm:prSet presAssocID="{5CA43B33-1C8C-4B8D-8C58-3804FAE2818F}" presName="spPre1" presStyleCnt="0"/>
      <dgm:spPr/>
    </dgm:pt>
    <dgm:pt modelId="{1C156227-7FF3-4CAA-A914-28E52C96995D}" type="pres">
      <dgm:prSet presAssocID="{5CA43B33-1C8C-4B8D-8C58-3804FAE2818F}" presName="chLin1" presStyleCnt="0"/>
      <dgm:spPr/>
    </dgm:pt>
    <dgm:pt modelId="{C18935C0-30AF-4CA2-B6D6-5EEA5E48329C}" type="pres">
      <dgm:prSet presAssocID="{586546FA-5932-45EC-AFF3-2609C97F8F52}" presName="Name11" presStyleLbl="parChTrans1D1" presStyleIdx="0" presStyleCnt="4"/>
      <dgm:spPr/>
    </dgm:pt>
    <dgm:pt modelId="{D7EAF904-A541-4FBA-8B4C-FCBC3A19A483}" type="pres">
      <dgm:prSet presAssocID="{586546FA-5932-45EC-AFF3-2609C97F8F52}" presName="Name31" presStyleLbl="parChTrans1D1" presStyleIdx="1" presStyleCnt="4"/>
      <dgm:spPr/>
    </dgm:pt>
    <dgm:pt modelId="{8CD3AB6F-BA75-447E-9385-3215834FA026}" type="pres">
      <dgm:prSet presAssocID="{BC78F043-BB63-490F-AD5A-3C0B371222B1}" presName="top1" presStyleCnt="0"/>
      <dgm:spPr/>
    </dgm:pt>
    <dgm:pt modelId="{2B972068-DC9B-4906-AE01-46B2F41BF976}" type="pres">
      <dgm:prSet presAssocID="{BC78F043-BB63-490F-AD5A-3C0B371222B1}" presName="txAndLines1" presStyleCnt="0"/>
      <dgm:spPr/>
    </dgm:pt>
    <dgm:pt modelId="{CE344664-5D7F-488C-97B3-8555671817D5}" type="pres">
      <dgm:prSet presAssocID="{BC78F043-BB63-490F-AD5A-3C0B371222B1}" presName="anchor1" presStyleCnt="0"/>
      <dgm:spPr/>
    </dgm:pt>
    <dgm:pt modelId="{704A38A8-1C41-4A56-85D9-1B95D1A51843}" type="pres">
      <dgm:prSet presAssocID="{BC78F043-BB63-490F-AD5A-3C0B371222B1}" presName="backup1" presStyleCnt="0"/>
      <dgm:spPr/>
    </dgm:pt>
    <dgm:pt modelId="{46B314D1-58E1-49F2-A696-A9A2ECFF31C7}" type="pres">
      <dgm:prSet presAssocID="{BC78F043-BB63-490F-AD5A-3C0B371222B1}" presName="preLine1" presStyleLbl="parChTrans1D1" presStyleIdx="2" presStyleCnt="4"/>
      <dgm:spPr/>
    </dgm:pt>
    <dgm:pt modelId="{E47D5A1C-4023-4DA5-A1B0-1487840E387D}" type="pres">
      <dgm:prSet presAssocID="{BC78F043-BB63-490F-AD5A-3C0B371222B1}" presName="desTx1" presStyleLbl="revTx" presStyleIdx="0" presStyleCnt="0">
        <dgm:presLayoutVars>
          <dgm:bulletEnabled val="1"/>
        </dgm:presLayoutVars>
      </dgm:prSet>
      <dgm:spPr/>
      <dgm:t>
        <a:bodyPr/>
        <a:lstStyle/>
        <a:p>
          <a:endParaRPr lang="es-EC"/>
        </a:p>
      </dgm:t>
    </dgm:pt>
    <dgm:pt modelId="{4211303E-8ADE-45EA-8507-8AA61D001B23}" type="pres">
      <dgm:prSet presAssocID="{BC78F043-BB63-490F-AD5A-3C0B371222B1}" presName="postLine1" presStyleLbl="parChTrans1D1" presStyleIdx="3" presStyleCnt="4"/>
      <dgm:spPr/>
    </dgm:pt>
    <dgm:pt modelId="{64FFC72C-A05A-49B1-BE31-D1B68C7074F8}" type="pres">
      <dgm:prSet presAssocID="{5CA43B33-1C8C-4B8D-8C58-3804FAE2818F}" presName="spPost1" presStyleCnt="0"/>
      <dgm:spPr/>
    </dgm:pt>
    <dgm:pt modelId="{0C495CA4-17F3-4486-AA2E-917340AE22E6}" type="pres">
      <dgm:prSet presAssocID="{04C90371-AE17-492E-9761-8ACE9797282B}" presName="parTx2" presStyleLbl="node1" presStyleIdx="1" presStyleCnt="4"/>
      <dgm:spPr/>
      <dgm:t>
        <a:bodyPr/>
        <a:lstStyle/>
        <a:p>
          <a:endParaRPr lang="es-EC"/>
        </a:p>
      </dgm:t>
    </dgm:pt>
    <dgm:pt modelId="{D9FD4691-C546-48F8-8450-FF349B933D40}" type="pres">
      <dgm:prSet presAssocID="{AEB03CE6-B600-49FE-B1C2-186B12147F35}" presName="parTx3" presStyleLbl="node1" presStyleIdx="2" presStyleCnt="4"/>
      <dgm:spPr/>
      <dgm:t>
        <a:bodyPr/>
        <a:lstStyle/>
        <a:p>
          <a:endParaRPr lang="es-EC"/>
        </a:p>
      </dgm:t>
    </dgm:pt>
    <dgm:pt modelId="{14F645D8-B828-4EE0-8ABF-3EB179FDE39A}" type="pres">
      <dgm:prSet presAssocID="{86C93608-8DD4-4226-9E5A-DE762471A163}" presName="parTx4" presStyleLbl="node1" presStyleIdx="3" presStyleCnt="4"/>
      <dgm:spPr/>
      <dgm:t>
        <a:bodyPr/>
        <a:lstStyle/>
        <a:p>
          <a:endParaRPr lang="es-EC"/>
        </a:p>
      </dgm:t>
    </dgm:pt>
  </dgm:ptLst>
  <dgm:cxnLst>
    <dgm:cxn modelId="{4B07E1D0-7CF7-4122-9877-098066742D34}" type="presOf" srcId="{BC78F043-BB63-490F-AD5A-3C0B371222B1}" destId="{E47D5A1C-4023-4DA5-A1B0-1487840E387D}" srcOrd="0" destOrd="0" presId="urn:microsoft.com/office/officeart/2009/3/layout/SubStepProcess"/>
    <dgm:cxn modelId="{BC9FA5B0-00C3-41F2-8F6D-2F1B467EA64E}" type="presOf" srcId="{E28826D0-1253-4F5A-A46C-E0B879DC9446}" destId="{5A37C73F-6748-40ED-9CA0-8976F682A2DC}" srcOrd="0" destOrd="0" presId="urn:microsoft.com/office/officeart/2009/3/layout/SubStepProcess"/>
    <dgm:cxn modelId="{95D00020-E66A-48DE-BED8-C7808E9A9134}" srcId="{5CA43B33-1C8C-4B8D-8C58-3804FAE2818F}" destId="{BC78F043-BB63-490F-AD5A-3C0B371222B1}" srcOrd="0" destOrd="0" parTransId="{586546FA-5932-45EC-AFF3-2609C97F8F52}" sibTransId="{26C71528-DEB7-40D3-9845-339B715CD61A}"/>
    <dgm:cxn modelId="{E29BCB95-36FC-4F95-8780-8A86F85E42A6}" srcId="{E28826D0-1253-4F5A-A46C-E0B879DC9446}" destId="{5CA43B33-1C8C-4B8D-8C58-3804FAE2818F}" srcOrd="0" destOrd="0" parTransId="{48288507-DA4C-405B-852E-2FE50BA94274}" sibTransId="{66EA6888-95F6-428F-BF2B-E5748392C782}"/>
    <dgm:cxn modelId="{CF23A99A-DEB9-44A2-8623-C5A1FAD90F13}" type="presOf" srcId="{5CA43B33-1C8C-4B8D-8C58-3804FAE2818F}" destId="{97FCA694-77AC-4FBE-BB20-D00051CEC3A6}" srcOrd="0" destOrd="0" presId="urn:microsoft.com/office/officeart/2009/3/layout/SubStepProcess"/>
    <dgm:cxn modelId="{5D937644-1D10-4F74-B68A-DD9F7CF12BC5}" srcId="{E28826D0-1253-4F5A-A46C-E0B879DC9446}" destId="{AEB03CE6-B600-49FE-B1C2-186B12147F35}" srcOrd="2" destOrd="0" parTransId="{04882498-5DD3-46BD-9742-B02CD77B555C}" sibTransId="{D323542C-D63C-40BD-865A-37973E772D6A}"/>
    <dgm:cxn modelId="{49ABDD70-0D80-464A-874D-613AE57EA6E3}" srcId="{E28826D0-1253-4F5A-A46C-E0B879DC9446}" destId="{86C93608-8DD4-4226-9E5A-DE762471A163}" srcOrd="3" destOrd="0" parTransId="{CE76BBC6-3AE5-4F39-B278-A99D4FA54A91}" sibTransId="{9E74A729-D254-4C7D-BC29-7D2E30E5170A}"/>
    <dgm:cxn modelId="{A9A222F8-C10C-419E-B5F1-9FC95A1C5B1E}" srcId="{E28826D0-1253-4F5A-A46C-E0B879DC9446}" destId="{04C90371-AE17-492E-9761-8ACE9797282B}" srcOrd="1" destOrd="0" parTransId="{61854AC7-7410-4F48-924C-A32E9DAA76F9}" sibTransId="{1453C533-E826-414B-BAEA-4519A5CDBBB6}"/>
    <dgm:cxn modelId="{A3C8F04F-9F7D-4DB6-8EDB-75880C2F6928}" type="presOf" srcId="{AEB03CE6-B600-49FE-B1C2-186B12147F35}" destId="{D9FD4691-C546-48F8-8450-FF349B933D40}" srcOrd="0" destOrd="0" presId="urn:microsoft.com/office/officeart/2009/3/layout/SubStepProcess"/>
    <dgm:cxn modelId="{AA4E9388-F9CB-42DA-9CCB-1FD1AA3A9DF8}" type="presOf" srcId="{86C93608-8DD4-4226-9E5A-DE762471A163}" destId="{14F645D8-B828-4EE0-8ABF-3EB179FDE39A}" srcOrd="0" destOrd="0" presId="urn:microsoft.com/office/officeart/2009/3/layout/SubStepProcess"/>
    <dgm:cxn modelId="{6EC5DB8E-FDAD-4296-A1EE-8C15C391DB65}" type="presOf" srcId="{04C90371-AE17-492E-9761-8ACE9797282B}" destId="{0C495CA4-17F3-4486-AA2E-917340AE22E6}" srcOrd="0" destOrd="0" presId="urn:microsoft.com/office/officeart/2009/3/layout/SubStepProcess"/>
    <dgm:cxn modelId="{A3ADD68E-1DCF-4011-8428-8DA327BF2844}" type="presParOf" srcId="{5A37C73F-6748-40ED-9CA0-8976F682A2DC}" destId="{97FCA694-77AC-4FBE-BB20-D00051CEC3A6}" srcOrd="0" destOrd="0" presId="urn:microsoft.com/office/officeart/2009/3/layout/SubStepProcess"/>
    <dgm:cxn modelId="{2D44ABDA-2248-40CC-9074-0D3D573FF28C}" type="presParOf" srcId="{5A37C73F-6748-40ED-9CA0-8976F682A2DC}" destId="{7DE7DC39-F6F9-4902-A0D3-6159111B9950}" srcOrd="1" destOrd="0" presId="urn:microsoft.com/office/officeart/2009/3/layout/SubStepProcess"/>
    <dgm:cxn modelId="{8F8D1F2E-14FE-465B-A98B-4923193CBBC6}" type="presParOf" srcId="{5A37C73F-6748-40ED-9CA0-8976F682A2DC}" destId="{1C156227-7FF3-4CAA-A914-28E52C96995D}" srcOrd="2" destOrd="0" presId="urn:microsoft.com/office/officeart/2009/3/layout/SubStepProcess"/>
    <dgm:cxn modelId="{FDA3365B-E4C8-440F-8D53-76C04836C314}" type="presParOf" srcId="{1C156227-7FF3-4CAA-A914-28E52C96995D}" destId="{C18935C0-30AF-4CA2-B6D6-5EEA5E48329C}" srcOrd="0" destOrd="0" presId="urn:microsoft.com/office/officeart/2009/3/layout/SubStepProcess"/>
    <dgm:cxn modelId="{6E5925C7-B928-46E1-9484-CD1190FCB0F6}" type="presParOf" srcId="{1C156227-7FF3-4CAA-A914-28E52C96995D}" destId="{D7EAF904-A541-4FBA-8B4C-FCBC3A19A483}" srcOrd="1" destOrd="0" presId="urn:microsoft.com/office/officeart/2009/3/layout/SubStepProcess"/>
    <dgm:cxn modelId="{192B505F-7720-4E65-A6B9-AC8F5448C290}" type="presParOf" srcId="{1C156227-7FF3-4CAA-A914-28E52C96995D}" destId="{8CD3AB6F-BA75-447E-9385-3215834FA026}" srcOrd="2" destOrd="0" presId="urn:microsoft.com/office/officeart/2009/3/layout/SubStepProcess"/>
    <dgm:cxn modelId="{E4899EE1-5B96-47DD-8E23-0D9A55435DB1}" type="presParOf" srcId="{1C156227-7FF3-4CAA-A914-28E52C96995D}" destId="{2B972068-DC9B-4906-AE01-46B2F41BF976}" srcOrd="3" destOrd="0" presId="urn:microsoft.com/office/officeart/2009/3/layout/SubStepProcess"/>
    <dgm:cxn modelId="{E6C04C9B-5425-45E1-8E28-ECBD32079CCA}" type="presParOf" srcId="{2B972068-DC9B-4906-AE01-46B2F41BF976}" destId="{CE344664-5D7F-488C-97B3-8555671817D5}" srcOrd="0" destOrd="0" presId="urn:microsoft.com/office/officeart/2009/3/layout/SubStepProcess"/>
    <dgm:cxn modelId="{33498B85-9685-4734-83D6-481389CEDEAC}" type="presParOf" srcId="{2B972068-DC9B-4906-AE01-46B2F41BF976}" destId="{704A38A8-1C41-4A56-85D9-1B95D1A51843}" srcOrd="1" destOrd="0" presId="urn:microsoft.com/office/officeart/2009/3/layout/SubStepProcess"/>
    <dgm:cxn modelId="{9A2141B4-E746-4C62-A5CE-C3EBF99BA948}" type="presParOf" srcId="{2B972068-DC9B-4906-AE01-46B2F41BF976}" destId="{46B314D1-58E1-49F2-A696-A9A2ECFF31C7}" srcOrd="2" destOrd="0" presId="urn:microsoft.com/office/officeart/2009/3/layout/SubStepProcess"/>
    <dgm:cxn modelId="{4B500CDD-6886-46FB-A238-7EC94D58B021}" type="presParOf" srcId="{2B972068-DC9B-4906-AE01-46B2F41BF976}" destId="{E47D5A1C-4023-4DA5-A1B0-1487840E387D}" srcOrd="3" destOrd="0" presId="urn:microsoft.com/office/officeart/2009/3/layout/SubStepProcess"/>
    <dgm:cxn modelId="{E07697CA-95BA-48A3-8E31-A900B538A327}" type="presParOf" srcId="{2B972068-DC9B-4906-AE01-46B2F41BF976}" destId="{4211303E-8ADE-45EA-8507-8AA61D001B23}" srcOrd="4" destOrd="0" presId="urn:microsoft.com/office/officeart/2009/3/layout/SubStepProcess"/>
    <dgm:cxn modelId="{9247CE39-B0C8-4EEC-8D1B-74F327592922}" type="presParOf" srcId="{5A37C73F-6748-40ED-9CA0-8976F682A2DC}" destId="{64FFC72C-A05A-49B1-BE31-D1B68C7074F8}" srcOrd="3" destOrd="0" presId="urn:microsoft.com/office/officeart/2009/3/layout/SubStepProcess"/>
    <dgm:cxn modelId="{9D46E911-0B1C-46CD-9736-C2C9697B689A}" type="presParOf" srcId="{5A37C73F-6748-40ED-9CA0-8976F682A2DC}" destId="{0C495CA4-17F3-4486-AA2E-917340AE22E6}" srcOrd="4" destOrd="0" presId="urn:microsoft.com/office/officeart/2009/3/layout/SubStepProcess"/>
    <dgm:cxn modelId="{466C8477-88E2-4F87-A17A-91D1C7A4959B}" type="presParOf" srcId="{5A37C73F-6748-40ED-9CA0-8976F682A2DC}" destId="{D9FD4691-C546-48F8-8450-FF349B933D40}" srcOrd="5" destOrd="0" presId="urn:microsoft.com/office/officeart/2009/3/layout/SubStepProcess"/>
    <dgm:cxn modelId="{24C9F558-79F9-4652-8316-626D117A4B6E}" type="presParOf" srcId="{5A37C73F-6748-40ED-9CA0-8976F682A2DC}" destId="{14F645D8-B828-4EE0-8ABF-3EB179FDE39A}"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07276-219C-493C-A15A-76825D7A316A}"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EC"/>
        </a:p>
      </dgm:t>
    </dgm:pt>
    <dgm:pt modelId="{D8916B5F-17D4-4E5A-A03D-34C4BA481F30}">
      <dgm:prSet phldrT="[Texto]" custT="1"/>
      <dgm:spPr/>
      <dgm:t>
        <a:bodyPr/>
        <a:lstStyle/>
        <a:p>
          <a:r>
            <a:rPr lang="es-ES" sz="1400" dirty="0" smtClean="0">
              <a:latin typeface="Century Gothic" panose="020B0502020202020204" pitchFamily="34" charset="0"/>
            </a:rPr>
            <a:t>Ha existido un incremento constante durante el periodo 2015 – 2019, principalmente en el año 2019 donde las exportaciones crecieron en un 1990%, con respecto a lo exportado en el año 2018, lo que significó un valor de $4.799.979,10.</a:t>
          </a:r>
          <a:endParaRPr lang="es-EC" sz="1400" dirty="0">
            <a:latin typeface="Century Gothic" panose="020B0502020202020204" pitchFamily="34" charset="0"/>
          </a:endParaRPr>
        </a:p>
      </dgm:t>
    </dgm:pt>
    <dgm:pt modelId="{184CC295-5E24-4CD9-A9C7-DF1D64DEA58F}" type="parTrans" cxnId="{626CB510-39E2-48BA-8655-E42F37AA7FEE}">
      <dgm:prSet/>
      <dgm:spPr/>
      <dgm:t>
        <a:bodyPr/>
        <a:lstStyle/>
        <a:p>
          <a:endParaRPr lang="es-EC" sz="2000">
            <a:latin typeface="Century Gothic" panose="020B0502020202020204" pitchFamily="34" charset="0"/>
          </a:endParaRPr>
        </a:p>
      </dgm:t>
    </dgm:pt>
    <dgm:pt modelId="{28A4CC3F-B9A1-456F-A65B-195B20F44839}" type="sibTrans" cxnId="{626CB510-39E2-48BA-8655-E42F37AA7FEE}">
      <dgm:prSet custT="1"/>
      <dgm:spPr/>
      <dgm:t>
        <a:bodyPr/>
        <a:lstStyle/>
        <a:p>
          <a:endParaRPr lang="es-EC" sz="3600">
            <a:latin typeface="Century Gothic" panose="020B0502020202020204" pitchFamily="34" charset="0"/>
          </a:endParaRPr>
        </a:p>
      </dgm:t>
    </dgm:pt>
    <dgm:pt modelId="{71086EC7-BDB9-4C5C-B5BF-F698738DD000}">
      <dgm:prSet phldrT="[Texto]" custT="1"/>
      <dgm:spPr/>
      <dgm:t>
        <a:bodyPr/>
        <a:lstStyle/>
        <a:p>
          <a:r>
            <a:rPr lang="es-ES" sz="1400" dirty="0" smtClean="0">
              <a:latin typeface="Century Gothic" panose="020B0502020202020204" pitchFamily="34" charset="0"/>
            </a:rPr>
            <a:t>Durante el periodo 2015 – 2019, ha habido 31 empresas que han realizado procesos de exportación, con un crecimiento promedio anual de 15% en la cantidad de las mismas. Sin embargo, solamente 7 exportaron en más de un periodo, mientras que el 78% solamente exportaron en un año durante los cinco estudiados.</a:t>
          </a:r>
          <a:endParaRPr lang="es-EC" sz="1400" dirty="0">
            <a:latin typeface="Century Gothic" panose="020B0502020202020204" pitchFamily="34" charset="0"/>
          </a:endParaRPr>
        </a:p>
      </dgm:t>
    </dgm:pt>
    <dgm:pt modelId="{B236AD7A-6441-4C74-8C60-ABE2497DC839}" type="parTrans" cxnId="{CB4E6A16-D777-4D80-A4F0-13830F60E672}">
      <dgm:prSet/>
      <dgm:spPr/>
      <dgm:t>
        <a:bodyPr/>
        <a:lstStyle/>
        <a:p>
          <a:endParaRPr lang="es-EC" sz="2000">
            <a:latin typeface="Century Gothic" panose="020B0502020202020204" pitchFamily="34" charset="0"/>
          </a:endParaRPr>
        </a:p>
      </dgm:t>
    </dgm:pt>
    <dgm:pt modelId="{35BCFC1B-903A-4AD6-BB87-55921FE46317}" type="sibTrans" cxnId="{CB4E6A16-D777-4D80-A4F0-13830F60E672}">
      <dgm:prSet custT="1"/>
      <dgm:spPr/>
      <dgm:t>
        <a:bodyPr/>
        <a:lstStyle/>
        <a:p>
          <a:endParaRPr lang="es-EC" sz="3600">
            <a:latin typeface="Century Gothic" panose="020B0502020202020204" pitchFamily="34" charset="0"/>
          </a:endParaRPr>
        </a:p>
      </dgm:t>
    </dgm:pt>
    <dgm:pt modelId="{845B0C8A-5FFC-40AB-B754-805D5DB4E521}">
      <dgm:prSet phldrT="[Texto]" custT="1"/>
      <dgm:spPr/>
      <dgm:t>
        <a:bodyPr/>
        <a:lstStyle/>
        <a:p>
          <a:r>
            <a:rPr lang="es-ES" sz="1400" dirty="0" smtClean="0">
              <a:latin typeface="Century Gothic" panose="020B0502020202020204" pitchFamily="34" charset="0"/>
            </a:rPr>
            <a:t>A nivel mundial los países mayores productores son México, República Dominicana, Perú, Colombia e Indonesia. Esto demuestra el potencial que tiene el Ecuador de incrementar su nivel de producción de aguacate ya que países de la región con características similares están produciendo a mayor escala.</a:t>
          </a:r>
          <a:endParaRPr lang="es-EC" sz="1400" dirty="0">
            <a:latin typeface="Century Gothic" panose="020B0502020202020204" pitchFamily="34" charset="0"/>
          </a:endParaRPr>
        </a:p>
      </dgm:t>
    </dgm:pt>
    <dgm:pt modelId="{1103073C-C12E-4AE4-A988-3A54494FE462}" type="parTrans" cxnId="{63BFA03B-9274-421F-987E-E9F003B72A54}">
      <dgm:prSet/>
      <dgm:spPr/>
      <dgm:t>
        <a:bodyPr/>
        <a:lstStyle/>
        <a:p>
          <a:endParaRPr lang="es-EC" sz="2000">
            <a:latin typeface="Century Gothic" panose="020B0502020202020204" pitchFamily="34" charset="0"/>
          </a:endParaRPr>
        </a:p>
      </dgm:t>
    </dgm:pt>
    <dgm:pt modelId="{47E4605B-3B05-4A46-9606-B0FF10972827}" type="sibTrans" cxnId="{63BFA03B-9274-421F-987E-E9F003B72A54}">
      <dgm:prSet custT="1"/>
      <dgm:spPr/>
      <dgm:t>
        <a:bodyPr/>
        <a:lstStyle/>
        <a:p>
          <a:endParaRPr lang="es-EC" sz="3600">
            <a:latin typeface="Century Gothic" panose="020B0502020202020204" pitchFamily="34" charset="0"/>
          </a:endParaRPr>
        </a:p>
      </dgm:t>
    </dgm:pt>
    <dgm:pt modelId="{C6B47007-6AFD-4A23-93E8-1EF92823486A}">
      <dgm:prSet phldrT="[Texto]" custT="1"/>
      <dgm:spPr/>
      <dgm:t>
        <a:bodyPr/>
        <a:lstStyle/>
        <a:p>
          <a:r>
            <a:rPr lang="es-ES" sz="1300" dirty="0" smtClean="0">
              <a:latin typeface="Century Gothic" panose="020B0502020202020204" pitchFamily="34" charset="0"/>
            </a:rPr>
            <a:t>El Ecuador ha incrementado significativamente el nivel de producción de aguacate, teniendo en el año 2019 su mayor producción con 26 406 toneladas con un incremento del 92% con respecto a lo producido en el año 2018. Las provincias de la Sierra son las que mayor producción poseen debido a las características de su clima y suelo; Pichincha es la provincia con mayor producción, con el 34,34% de la producción.</a:t>
          </a:r>
          <a:endParaRPr lang="es-EC" sz="1300" dirty="0">
            <a:latin typeface="Century Gothic" panose="020B0502020202020204" pitchFamily="34" charset="0"/>
          </a:endParaRPr>
        </a:p>
      </dgm:t>
    </dgm:pt>
    <dgm:pt modelId="{D47D6EB9-0F63-415B-A075-8FB8958F3814}" type="parTrans" cxnId="{831431D6-E3BC-4820-B288-1CDC190B4A6A}">
      <dgm:prSet/>
      <dgm:spPr/>
      <dgm:t>
        <a:bodyPr/>
        <a:lstStyle/>
        <a:p>
          <a:endParaRPr lang="es-EC" sz="2000">
            <a:latin typeface="Century Gothic" panose="020B0502020202020204" pitchFamily="34" charset="0"/>
          </a:endParaRPr>
        </a:p>
      </dgm:t>
    </dgm:pt>
    <dgm:pt modelId="{F5087830-21C2-4420-BADF-0D605DCC0E49}" type="sibTrans" cxnId="{831431D6-E3BC-4820-B288-1CDC190B4A6A}">
      <dgm:prSet/>
      <dgm:spPr/>
      <dgm:t>
        <a:bodyPr/>
        <a:lstStyle/>
        <a:p>
          <a:endParaRPr lang="es-EC" sz="2000">
            <a:latin typeface="Century Gothic" panose="020B0502020202020204" pitchFamily="34" charset="0"/>
          </a:endParaRPr>
        </a:p>
      </dgm:t>
    </dgm:pt>
    <dgm:pt modelId="{2558879E-9A43-432E-80CC-C18152BCC779}" type="pres">
      <dgm:prSet presAssocID="{29107276-219C-493C-A15A-76825D7A316A}" presName="outerComposite" presStyleCnt="0">
        <dgm:presLayoutVars>
          <dgm:chMax val="5"/>
          <dgm:dir/>
          <dgm:resizeHandles val="exact"/>
        </dgm:presLayoutVars>
      </dgm:prSet>
      <dgm:spPr/>
      <dgm:t>
        <a:bodyPr/>
        <a:lstStyle/>
        <a:p>
          <a:endParaRPr lang="es-EC"/>
        </a:p>
      </dgm:t>
    </dgm:pt>
    <dgm:pt modelId="{69362BE5-E683-48A4-9E98-E4D09862E1CD}" type="pres">
      <dgm:prSet presAssocID="{29107276-219C-493C-A15A-76825D7A316A}" presName="dummyMaxCanvas" presStyleCnt="0">
        <dgm:presLayoutVars/>
      </dgm:prSet>
      <dgm:spPr/>
    </dgm:pt>
    <dgm:pt modelId="{A50D38BE-F02C-4F98-8F32-E43F62711CD6}" type="pres">
      <dgm:prSet presAssocID="{29107276-219C-493C-A15A-76825D7A316A}" presName="FourNodes_1" presStyleLbl="node1" presStyleIdx="0" presStyleCnt="4">
        <dgm:presLayoutVars>
          <dgm:bulletEnabled val="1"/>
        </dgm:presLayoutVars>
      </dgm:prSet>
      <dgm:spPr/>
      <dgm:t>
        <a:bodyPr/>
        <a:lstStyle/>
        <a:p>
          <a:endParaRPr lang="es-EC"/>
        </a:p>
      </dgm:t>
    </dgm:pt>
    <dgm:pt modelId="{E3A8DCD3-310F-485F-B769-57F2E6D5AE3E}" type="pres">
      <dgm:prSet presAssocID="{29107276-219C-493C-A15A-76825D7A316A}" presName="FourNodes_2" presStyleLbl="node1" presStyleIdx="1" presStyleCnt="4">
        <dgm:presLayoutVars>
          <dgm:bulletEnabled val="1"/>
        </dgm:presLayoutVars>
      </dgm:prSet>
      <dgm:spPr/>
      <dgm:t>
        <a:bodyPr/>
        <a:lstStyle/>
        <a:p>
          <a:endParaRPr lang="es-EC"/>
        </a:p>
      </dgm:t>
    </dgm:pt>
    <dgm:pt modelId="{8B933010-FBD9-4582-8A93-9236D7A956FD}" type="pres">
      <dgm:prSet presAssocID="{29107276-219C-493C-A15A-76825D7A316A}" presName="FourNodes_3" presStyleLbl="node1" presStyleIdx="2" presStyleCnt="4">
        <dgm:presLayoutVars>
          <dgm:bulletEnabled val="1"/>
        </dgm:presLayoutVars>
      </dgm:prSet>
      <dgm:spPr/>
      <dgm:t>
        <a:bodyPr/>
        <a:lstStyle/>
        <a:p>
          <a:endParaRPr lang="es-EC"/>
        </a:p>
      </dgm:t>
    </dgm:pt>
    <dgm:pt modelId="{5E333D9C-17E5-4372-B7A7-7F5CDD7E4AB1}" type="pres">
      <dgm:prSet presAssocID="{29107276-219C-493C-A15A-76825D7A316A}" presName="FourNodes_4" presStyleLbl="node1" presStyleIdx="3" presStyleCnt="4">
        <dgm:presLayoutVars>
          <dgm:bulletEnabled val="1"/>
        </dgm:presLayoutVars>
      </dgm:prSet>
      <dgm:spPr/>
      <dgm:t>
        <a:bodyPr/>
        <a:lstStyle/>
        <a:p>
          <a:endParaRPr lang="es-EC"/>
        </a:p>
      </dgm:t>
    </dgm:pt>
    <dgm:pt modelId="{38ED1616-41EC-4DC4-B67B-0F928D271070}" type="pres">
      <dgm:prSet presAssocID="{29107276-219C-493C-A15A-76825D7A316A}" presName="FourConn_1-2" presStyleLbl="fgAccFollowNode1" presStyleIdx="0" presStyleCnt="3">
        <dgm:presLayoutVars>
          <dgm:bulletEnabled val="1"/>
        </dgm:presLayoutVars>
      </dgm:prSet>
      <dgm:spPr/>
      <dgm:t>
        <a:bodyPr/>
        <a:lstStyle/>
        <a:p>
          <a:endParaRPr lang="es-EC"/>
        </a:p>
      </dgm:t>
    </dgm:pt>
    <dgm:pt modelId="{2EF2B4E5-0A44-4DA9-A0DF-878F2D779A31}" type="pres">
      <dgm:prSet presAssocID="{29107276-219C-493C-A15A-76825D7A316A}" presName="FourConn_2-3" presStyleLbl="fgAccFollowNode1" presStyleIdx="1" presStyleCnt="3">
        <dgm:presLayoutVars>
          <dgm:bulletEnabled val="1"/>
        </dgm:presLayoutVars>
      </dgm:prSet>
      <dgm:spPr/>
      <dgm:t>
        <a:bodyPr/>
        <a:lstStyle/>
        <a:p>
          <a:endParaRPr lang="es-EC"/>
        </a:p>
      </dgm:t>
    </dgm:pt>
    <dgm:pt modelId="{EC2096C3-B485-4450-B442-606721850074}" type="pres">
      <dgm:prSet presAssocID="{29107276-219C-493C-A15A-76825D7A316A}" presName="FourConn_3-4" presStyleLbl="fgAccFollowNode1" presStyleIdx="2" presStyleCnt="3">
        <dgm:presLayoutVars>
          <dgm:bulletEnabled val="1"/>
        </dgm:presLayoutVars>
      </dgm:prSet>
      <dgm:spPr/>
      <dgm:t>
        <a:bodyPr/>
        <a:lstStyle/>
        <a:p>
          <a:endParaRPr lang="es-EC"/>
        </a:p>
      </dgm:t>
    </dgm:pt>
    <dgm:pt modelId="{713565C5-9E08-48FE-924F-84CCACFFB53D}" type="pres">
      <dgm:prSet presAssocID="{29107276-219C-493C-A15A-76825D7A316A}" presName="FourNodes_1_text" presStyleLbl="node1" presStyleIdx="3" presStyleCnt="4">
        <dgm:presLayoutVars>
          <dgm:bulletEnabled val="1"/>
        </dgm:presLayoutVars>
      </dgm:prSet>
      <dgm:spPr/>
      <dgm:t>
        <a:bodyPr/>
        <a:lstStyle/>
        <a:p>
          <a:endParaRPr lang="es-EC"/>
        </a:p>
      </dgm:t>
    </dgm:pt>
    <dgm:pt modelId="{6F992412-9375-47A3-875F-931E67ACA28F}" type="pres">
      <dgm:prSet presAssocID="{29107276-219C-493C-A15A-76825D7A316A}" presName="FourNodes_2_text" presStyleLbl="node1" presStyleIdx="3" presStyleCnt="4">
        <dgm:presLayoutVars>
          <dgm:bulletEnabled val="1"/>
        </dgm:presLayoutVars>
      </dgm:prSet>
      <dgm:spPr/>
      <dgm:t>
        <a:bodyPr/>
        <a:lstStyle/>
        <a:p>
          <a:endParaRPr lang="es-EC"/>
        </a:p>
      </dgm:t>
    </dgm:pt>
    <dgm:pt modelId="{97A918C6-4440-4DF5-BE15-E27F94B578CB}" type="pres">
      <dgm:prSet presAssocID="{29107276-219C-493C-A15A-76825D7A316A}" presName="FourNodes_3_text" presStyleLbl="node1" presStyleIdx="3" presStyleCnt="4">
        <dgm:presLayoutVars>
          <dgm:bulletEnabled val="1"/>
        </dgm:presLayoutVars>
      </dgm:prSet>
      <dgm:spPr/>
      <dgm:t>
        <a:bodyPr/>
        <a:lstStyle/>
        <a:p>
          <a:endParaRPr lang="es-EC"/>
        </a:p>
      </dgm:t>
    </dgm:pt>
    <dgm:pt modelId="{AD5C641F-44D6-4DD8-BE7C-330C00D2C33E}" type="pres">
      <dgm:prSet presAssocID="{29107276-219C-493C-A15A-76825D7A316A}" presName="FourNodes_4_text" presStyleLbl="node1" presStyleIdx="3" presStyleCnt="4">
        <dgm:presLayoutVars>
          <dgm:bulletEnabled val="1"/>
        </dgm:presLayoutVars>
      </dgm:prSet>
      <dgm:spPr/>
      <dgm:t>
        <a:bodyPr/>
        <a:lstStyle/>
        <a:p>
          <a:endParaRPr lang="es-EC"/>
        </a:p>
      </dgm:t>
    </dgm:pt>
  </dgm:ptLst>
  <dgm:cxnLst>
    <dgm:cxn modelId="{08D48FEB-6353-4BDC-965E-51D8381E308B}" type="presOf" srcId="{845B0C8A-5FFC-40AB-B754-805D5DB4E521}" destId="{97A918C6-4440-4DF5-BE15-E27F94B578CB}" srcOrd="1" destOrd="0" presId="urn:microsoft.com/office/officeart/2005/8/layout/vProcess5"/>
    <dgm:cxn modelId="{CB4E6A16-D777-4D80-A4F0-13830F60E672}" srcId="{29107276-219C-493C-A15A-76825D7A316A}" destId="{71086EC7-BDB9-4C5C-B5BF-F698738DD000}" srcOrd="1" destOrd="0" parTransId="{B236AD7A-6441-4C74-8C60-ABE2497DC839}" sibTransId="{35BCFC1B-903A-4AD6-BB87-55921FE46317}"/>
    <dgm:cxn modelId="{5ACA3846-72C0-4767-81D1-45B7B39091F8}" type="presOf" srcId="{D8916B5F-17D4-4E5A-A03D-34C4BA481F30}" destId="{713565C5-9E08-48FE-924F-84CCACFFB53D}" srcOrd="1" destOrd="0" presId="urn:microsoft.com/office/officeart/2005/8/layout/vProcess5"/>
    <dgm:cxn modelId="{831431D6-E3BC-4820-B288-1CDC190B4A6A}" srcId="{29107276-219C-493C-A15A-76825D7A316A}" destId="{C6B47007-6AFD-4A23-93E8-1EF92823486A}" srcOrd="3" destOrd="0" parTransId="{D47D6EB9-0F63-415B-A075-8FB8958F3814}" sibTransId="{F5087830-21C2-4420-BADF-0D605DCC0E49}"/>
    <dgm:cxn modelId="{370F7F56-49AD-45D4-B505-8F39C8B9A480}" type="presOf" srcId="{845B0C8A-5FFC-40AB-B754-805D5DB4E521}" destId="{8B933010-FBD9-4582-8A93-9236D7A956FD}" srcOrd="0" destOrd="0" presId="urn:microsoft.com/office/officeart/2005/8/layout/vProcess5"/>
    <dgm:cxn modelId="{63BFA03B-9274-421F-987E-E9F003B72A54}" srcId="{29107276-219C-493C-A15A-76825D7A316A}" destId="{845B0C8A-5FFC-40AB-B754-805D5DB4E521}" srcOrd="2" destOrd="0" parTransId="{1103073C-C12E-4AE4-A988-3A54494FE462}" sibTransId="{47E4605B-3B05-4A46-9606-B0FF10972827}"/>
    <dgm:cxn modelId="{08152D7F-15ED-4FF1-935E-967430C51CD9}" type="presOf" srcId="{D8916B5F-17D4-4E5A-A03D-34C4BA481F30}" destId="{A50D38BE-F02C-4F98-8F32-E43F62711CD6}" srcOrd="0" destOrd="0" presId="urn:microsoft.com/office/officeart/2005/8/layout/vProcess5"/>
    <dgm:cxn modelId="{C80D20AF-EDDD-4124-960A-0064514DF10F}" type="presOf" srcId="{35BCFC1B-903A-4AD6-BB87-55921FE46317}" destId="{2EF2B4E5-0A44-4DA9-A0DF-878F2D779A31}" srcOrd="0" destOrd="0" presId="urn:microsoft.com/office/officeart/2005/8/layout/vProcess5"/>
    <dgm:cxn modelId="{B3854C05-A44F-4588-B6DA-C8F1C73F638B}" type="presOf" srcId="{47E4605B-3B05-4A46-9606-B0FF10972827}" destId="{EC2096C3-B485-4450-B442-606721850074}" srcOrd="0" destOrd="0" presId="urn:microsoft.com/office/officeart/2005/8/layout/vProcess5"/>
    <dgm:cxn modelId="{93708CDD-F395-475E-A32F-7AAED006DD9B}" type="presOf" srcId="{C6B47007-6AFD-4A23-93E8-1EF92823486A}" destId="{5E333D9C-17E5-4372-B7A7-7F5CDD7E4AB1}" srcOrd="0" destOrd="0" presId="urn:microsoft.com/office/officeart/2005/8/layout/vProcess5"/>
    <dgm:cxn modelId="{95D8CD7B-4552-4C93-9F8F-5F2A9774F42E}" type="presOf" srcId="{71086EC7-BDB9-4C5C-B5BF-F698738DD000}" destId="{6F992412-9375-47A3-875F-931E67ACA28F}" srcOrd="1" destOrd="0" presId="urn:microsoft.com/office/officeart/2005/8/layout/vProcess5"/>
    <dgm:cxn modelId="{626CB510-39E2-48BA-8655-E42F37AA7FEE}" srcId="{29107276-219C-493C-A15A-76825D7A316A}" destId="{D8916B5F-17D4-4E5A-A03D-34C4BA481F30}" srcOrd="0" destOrd="0" parTransId="{184CC295-5E24-4CD9-A9C7-DF1D64DEA58F}" sibTransId="{28A4CC3F-B9A1-456F-A65B-195B20F44839}"/>
    <dgm:cxn modelId="{9DFE2733-7451-4CC3-B8C3-43191E8A8532}" type="presOf" srcId="{29107276-219C-493C-A15A-76825D7A316A}" destId="{2558879E-9A43-432E-80CC-C18152BCC779}" srcOrd="0" destOrd="0" presId="urn:microsoft.com/office/officeart/2005/8/layout/vProcess5"/>
    <dgm:cxn modelId="{DE351FF1-1A6F-4C29-B330-2AB9EF02CE38}" type="presOf" srcId="{C6B47007-6AFD-4A23-93E8-1EF92823486A}" destId="{AD5C641F-44D6-4DD8-BE7C-330C00D2C33E}" srcOrd="1" destOrd="0" presId="urn:microsoft.com/office/officeart/2005/8/layout/vProcess5"/>
    <dgm:cxn modelId="{F23B1B1D-3298-4D70-B711-0B9666372DD2}" type="presOf" srcId="{71086EC7-BDB9-4C5C-B5BF-F698738DD000}" destId="{E3A8DCD3-310F-485F-B769-57F2E6D5AE3E}" srcOrd="0" destOrd="0" presId="urn:microsoft.com/office/officeart/2005/8/layout/vProcess5"/>
    <dgm:cxn modelId="{59C7D550-CB6C-4F1B-BCA3-13496CE99EC6}" type="presOf" srcId="{28A4CC3F-B9A1-456F-A65B-195B20F44839}" destId="{38ED1616-41EC-4DC4-B67B-0F928D271070}" srcOrd="0" destOrd="0" presId="urn:microsoft.com/office/officeart/2005/8/layout/vProcess5"/>
    <dgm:cxn modelId="{96B655AD-A5F5-4AF2-A829-A20C832705BC}" type="presParOf" srcId="{2558879E-9A43-432E-80CC-C18152BCC779}" destId="{69362BE5-E683-48A4-9E98-E4D09862E1CD}" srcOrd="0" destOrd="0" presId="urn:microsoft.com/office/officeart/2005/8/layout/vProcess5"/>
    <dgm:cxn modelId="{21F53F12-C6B5-4EA9-A57F-0C1EE8C280CF}" type="presParOf" srcId="{2558879E-9A43-432E-80CC-C18152BCC779}" destId="{A50D38BE-F02C-4F98-8F32-E43F62711CD6}" srcOrd="1" destOrd="0" presId="urn:microsoft.com/office/officeart/2005/8/layout/vProcess5"/>
    <dgm:cxn modelId="{0F419E46-7288-4F05-9F33-803ACFD289D7}" type="presParOf" srcId="{2558879E-9A43-432E-80CC-C18152BCC779}" destId="{E3A8DCD3-310F-485F-B769-57F2E6D5AE3E}" srcOrd="2" destOrd="0" presId="urn:microsoft.com/office/officeart/2005/8/layout/vProcess5"/>
    <dgm:cxn modelId="{C098728A-994A-429C-B3B9-0D3651AB24D8}" type="presParOf" srcId="{2558879E-9A43-432E-80CC-C18152BCC779}" destId="{8B933010-FBD9-4582-8A93-9236D7A956FD}" srcOrd="3" destOrd="0" presId="urn:microsoft.com/office/officeart/2005/8/layout/vProcess5"/>
    <dgm:cxn modelId="{EBAD8F06-F330-4013-91BF-0771B991088F}" type="presParOf" srcId="{2558879E-9A43-432E-80CC-C18152BCC779}" destId="{5E333D9C-17E5-4372-B7A7-7F5CDD7E4AB1}" srcOrd="4" destOrd="0" presId="urn:microsoft.com/office/officeart/2005/8/layout/vProcess5"/>
    <dgm:cxn modelId="{BC9A23A7-CF3B-4569-B9F1-0C90CD555961}" type="presParOf" srcId="{2558879E-9A43-432E-80CC-C18152BCC779}" destId="{38ED1616-41EC-4DC4-B67B-0F928D271070}" srcOrd="5" destOrd="0" presId="urn:microsoft.com/office/officeart/2005/8/layout/vProcess5"/>
    <dgm:cxn modelId="{14659D3B-8F7D-4768-9C01-93D97CDDAA5F}" type="presParOf" srcId="{2558879E-9A43-432E-80CC-C18152BCC779}" destId="{2EF2B4E5-0A44-4DA9-A0DF-878F2D779A31}" srcOrd="6" destOrd="0" presId="urn:microsoft.com/office/officeart/2005/8/layout/vProcess5"/>
    <dgm:cxn modelId="{2FB41850-CFA5-4A8A-AC86-DC076FB46A81}" type="presParOf" srcId="{2558879E-9A43-432E-80CC-C18152BCC779}" destId="{EC2096C3-B485-4450-B442-606721850074}" srcOrd="7" destOrd="0" presId="urn:microsoft.com/office/officeart/2005/8/layout/vProcess5"/>
    <dgm:cxn modelId="{556B6F08-4912-44A8-9B3B-91BFC83148DF}" type="presParOf" srcId="{2558879E-9A43-432E-80CC-C18152BCC779}" destId="{713565C5-9E08-48FE-924F-84CCACFFB53D}" srcOrd="8" destOrd="0" presId="urn:microsoft.com/office/officeart/2005/8/layout/vProcess5"/>
    <dgm:cxn modelId="{6459CD38-FBDD-4332-8192-D7A7F2D302A2}" type="presParOf" srcId="{2558879E-9A43-432E-80CC-C18152BCC779}" destId="{6F992412-9375-47A3-875F-931E67ACA28F}" srcOrd="9" destOrd="0" presId="urn:microsoft.com/office/officeart/2005/8/layout/vProcess5"/>
    <dgm:cxn modelId="{BFA8A63C-B5D0-4AAE-85DB-FAC393576C52}" type="presParOf" srcId="{2558879E-9A43-432E-80CC-C18152BCC779}" destId="{97A918C6-4440-4DF5-BE15-E27F94B578CB}" srcOrd="10" destOrd="0" presId="urn:microsoft.com/office/officeart/2005/8/layout/vProcess5"/>
    <dgm:cxn modelId="{29261D06-771C-41F8-9F6E-011F1EE8689C}" type="presParOf" srcId="{2558879E-9A43-432E-80CC-C18152BCC779}" destId="{AD5C641F-44D6-4DD8-BE7C-330C00D2C33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B9D65F-9183-4ED9-B41D-26C8C4AB2B9C}"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EC"/>
        </a:p>
      </dgm:t>
    </dgm:pt>
    <dgm:pt modelId="{F0B3E973-7010-4C1F-9D97-8FB9A213906B}">
      <dgm:prSet phldrT="[Texto]" custT="1"/>
      <dgm:spPr/>
      <dgm:t>
        <a:bodyPr/>
        <a:lstStyle/>
        <a:p>
          <a:r>
            <a:rPr lang="es-ES" sz="1400" dirty="0" smtClean="0">
              <a:latin typeface="Century Gothic" panose="020B0502020202020204" pitchFamily="34" charset="0"/>
            </a:rPr>
            <a:t>La producción sostenible de aguacate en Ecuador se ha visto principalmente reflejada en la producción orgánica ya que esta última busca los mismos objetivos que la producción sostenible en cuanto al cuidado del suelo, reducción del uso de recursos no renovables, reciclaje y buen manejo de desechos, equilibrio ecológico, entre otros.</a:t>
          </a:r>
          <a:endParaRPr lang="es-EC" sz="1400" dirty="0">
            <a:latin typeface="Century Gothic" panose="020B0502020202020204" pitchFamily="34" charset="0"/>
          </a:endParaRPr>
        </a:p>
      </dgm:t>
    </dgm:pt>
    <dgm:pt modelId="{69B2B442-5851-4885-9E28-BDA49495CFAA}" type="parTrans" cxnId="{C4DE203D-BB4C-42AF-9506-EFA5B8E47D88}">
      <dgm:prSet/>
      <dgm:spPr/>
      <dgm:t>
        <a:bodyPr/>
        <a:lstStyle/>
        <a:p>
          <a:endParaRPr lang="es-EC" sz="1400">
            <a:latin typeface="Century Gothic" panose="020B0502020202020204" pitchFamily="34" charset="0"/>
          </a:endParaRPr>
        </a:p>
      </dgm:t>
    </dgm:pt>
    <dgm:pt modelId="{897F1735-20B8-43E0-89C9-8FC7CE51F135}" type="sibTrans" cxnId="{C4DE203D-BB4C-42AF-9506-EFA5B8E47D88}">
      <dgm:prSet custT="1"/>
      <dgm:spPr/>
      <dgm:t>
        <a:bodyPr/>
        <a:lstStyle/>
        <a:p>
          <a:endParaRPr lang="es-EC" sz="1400">
            <a:latin typeface="Century Gothic" panose="020B0502020202020204" pitchFamily="34" charset="0"/>
          </a:endParaRPr>
        </a:p>
      </dgm:t>
    </dgm:pt>
    <dgm:pt modelId="{055557C3-A00C-47E7-A03B-6CE344D63BC8}">
      <dgm:prSet phldrT="[Texto]" custT="1"/>
      <dgm:spPr/>
      <dgm:t>
        <a:bodyPr/>
        <a:lstStyle/>
        <a:p>
          <a:r>
            <a:rPr lang="es-ES" sz="1300" dirty="0" smtClean="0">
              <a:latin typeface="Century Gothic" panose="020B0502020202020204" pitchFamily="34" charset="0"/>
            </a:rPr>
            <a:t>Los mercados a nivel mundial que están en busca de alimentos que presenten algún valor agregado sostenible. Países como Estados Unidos, Países Bajos, España y Emiratos Árabes Unidos, quienes son los principales destinos comerciales de la subpartida 080440 del Ecuador, tienen un perfil de cliente exigente hacia alimentos frescos, sin químicos y con buenas prácticas de producción. Por otro lado, el aguacate sostenible desde Ecuador tiene como principales destinos España, Nueva Zelanda e Israel.</a:t>
          </a:r>
          <a:endParaRPr lang="es-EC" sz="1300" dirty="0">
            <a:latin typeface="Century Gothic" panose="020B0502020202020204" pitchFamily="34" charset="0"/>
          </a:endParaRPr>
        </a:p>
      </dgm:t>
    </dgm:pt>
    <dgm:pt modelId="{797791BB-18C9-442C-84F2-6BA92E6EA825}" type="parTrans" cxnId="{78096C1E-4126-4C2F-AD7B-0FD7A885922F}">
      <dgm:prSet/>
      <dgm:spPr/>
      <dgm:t>
        <a:bodyPr/>
        <a:lstStyle/>
        <a:p>
          <a:endParaRPr lang="es-EC" sz="1400">
            <a:latin typeface="Century Gothic" panose="020B0502020202020204" pitchFamily="34" charset="0"/>
          </a:endParaRPr>
        </a:p>
      </dgm:t>
    </dgm:pt>
    <dgm:pt modelId="{8CA29BF5-550A-482E-AD70-CD365BC119ED}" type="sibTrans" cxnId="{78096C1E-4126-4C2F-AD7B-0FD7A885922F}">
      <dgm:prSet custT="1"/>
      <dgm:spPr/>
      <dgm:t>
        <a:bodyPr/>
        <a:lstStyle/>
        <a:p>
          <a:endParaRPr lang="es-EC" sz="1400">
            <a:latin typeface="Century Gothic" panose="020B0502020202020204" pitchFamily="34" charset="0"/>
          </a:endParaRPr>
        </a:p>
      </dgm:t>
    </dgm:pt>
    <dgm:pt modelId="{F0B26ED0-C9A6-43A0-AA00-DB324AE620FD}">
      <dgm:prSet phldrT="[Texto]" custT="1"/>
      <dgm:spPr/>
      <dgm:t>
        <a:bodyPr/>
        <a:lstStyle/>
        <a:p>
          <a:r>
            <a:rPr lang="es-ES" sz="1400" dirty="0" smtClean="0">
              <a:latin typeface="Century Gothic" panose="020B0502020202020204" pitchFamily="34" charset="0"/>
            </a:rPr>
            <a:t>El Ecuador, ante las nuevas necesidades del mercado de alimentos sostenibles, ha implementado varios programas y certificaciones que verifican que los alimentos exportados desde el país cuenten con prácticas sostenibles en su producción; estas certificaciones, entre otras, son Buenas Prácticas Agropecuarias, Punto Verde, certificados de Comercio Justo, y de Economía Popular y Solidaria.</a:t>
          </a:r>
          <a:endParaRPr lang="es-EC" sz="1400" dirty="0">
            <a:latin typeface="Century Gothic" panose="020B0502020202020204" pitchFamily="34" charset="0"/>
          </a:endParaRPr>
        </a:p>
      </dgm:t>
    </dgm:pt>
    <dgm:pt modelId="{A20CB078-F7C8-4C23-A5B0-9DAF6FA07CCA}" type="parTrans" cxnId="{AD18AB04-28CC-4D70-90E6-A8F836B22047}">
      <dgm:prSet/>
      <dgm:spPr/>
      <dgm:t>
        <a:bodyPr/>
        <a:lstStyle/>
        <a:p>
          <a:endParaRPr lang="es-EC" sz="1400">
            <a:latin typeface="Century Gothic" panose="020B0502020202020204" pitchFamily="34" charset="0"/>
          </a:endParaRPr>
        </a:p>
      </dgm:t>
    </dgm:pt>
    <dgm:pt modelId="{205ACA52-EB7F-46BC-AD6A-D31D4BAC85A4}" type="sibTrans" cxnId="{AD18AB04-28CC-4D70-90E6-A8F836B22047}">
      <dgm:prSet/>
      <dgm:spPr/>
      <dgm:t>
        <a:bodyPr/>
        <a:lstStyle/>
        <a:p>
          <a:endParaRPr lang="es-EC" sz="1400">
            <a:latin typeface="Century Gothic" panose="020B0502020202020204" pitchFamily="34" charset="0"/>
          </a:endParaRPr>
        </a:p>
      </dgm:t>
    </dgm:pt>
    <dgm:pt modelId="{543CE975-3F92-49B0-99CE-2BEEF9C50F29}">
      <dgm:prSet phldrT="[Texto]" custT="1"/>
      <dgm:spPr/>
      <dgm:t>
        <a:bodyPr/>
        <a:lstStyle/>
        <a:p>
          <a:r>
            <a:rPr lang="es-ES" sz="1400" dirty="0" smtClean="0">
              <a:latin typeface="Century Gothic" panose="020B0502020202020204" pitchFamily="34" charset="0"/>
            </a:rPr>
            <a:t>El Ecuador, con su Plan Nacional de Desarrollo 2017 – 2021 “Toda una Vida”, ha logrado implementar 11 políticas en sus tres ejes que están acorde con el cumplimiento del ODS 12 en sus metas e indicadores; de esta forma se evidencia que sí existe una ruta clara para poder llegar al cumplimiento de las mismas en Ecuador.</a:t>
          </a:r>
          <a:endParaRPr lang="es-EC" sz="1400" dirty="0">
            <a:latin typeface="Century Gothic" panose="020B0502020202020204" pitchFamily="34" charset="0"/>
          </a:endParaRPr>
        </a:p>
      </dgm:t>
    </dgm:pt>
    <dgm:pt modelId="{D97720A7-B59D-4FA1-9B44-A6570FF100D9}" type="parTrans" cxnId="{E7F81418-8BE6-40BB-A749-7452EA1E0320}">
      <dgm:prSet/>
      <dgm:spPr/>
      <dgm:t>
        <a:bodyPr/>
        <a:lstStyle/>
        <a:p>
          <a:endParaRPr lang="es-EC" sz="1400">
            <a:latin typeface="Century Gothic" panose="020B0502020202020204" pitchFamily="34" charset="0"/>
          </a:endParaRPr>
        </a:p>
      </dgm:t>
    </dgm:pt>
    <dgm:pt modelId="{CF6C3CD2-42C8-4754-BED2-643B6735342C}" type="sibTrans" cxnId="{E7F81418-8BE6-40BB-A749-7452EA1E0320}">
      <dgm:prSet custT="1"/>
      <dgm:spPr/>
      <dgm:t>
        <a:bodyPr/>
        <a:lstStyle/>
        <a:p>
          <a:endParaRPr lang="es-EC" sz="1400">
            <a:latin typeface="Century Gothic" panose="020B0502020202020204" pitchFamily="34" charset="0"/>
          </a:endParaRPr>
        </a:p>
      </dgm:t>
    </dgm:pt>
    <dgm:pt modelId="{46484ECE-9415-4C98-851E-D080E82E7ECA}" type="pres">
      <dgm:prSet presAssocID="{79B9D65F-9183-4ED9-B41D-26C8C4AB2B9C}" presName="outerComposite" presStyleCnt="0">
        <dgm:presLayoutVars>
          <dgm:chMax val="5"/>
          <dgm:dir/>
          <dgm:resizeHandles val="exact"/>
        </dgm:presLayoutVars>
      </dgm:prSet>
      <dgm:spPr/>
      <dgm:t>
        <a:bodyPr/>
        <a:lstStyle/>
        <a:p>
          <a:endParaRPr lang="es-EC"/>
        </a:p>
      </dgm:t>
    </dgm:pt>
    <dgm:pt modelId="{EBDDDE6F-AB37-4BB9-878E-87E5D5CE4D1F}" type="pres">
      <dgm:prSet presAssocID="{79B9D65F-9183-4ED9-B41D-26C8C4AB2B9C}" presName="dummyMaxCanvas" presStyleCnt="0">
        <dgm:presLayoutVars/>
      </dgm:prSet>
      <dgm:spPr/>
    </dgm:pt>
    <dgm:pt modelId="{810E689D-8814-4F66-8AB3-CFE43984431D}" type="pres">
      <dgm:prSet presAssocID="{79B9D65F-9183-4ED9-B41D-26C8C4AB2B9C}" presName="FourNodes_1" presStyleLbl="node1" presStyleIdx="0" presStyleCnt="4">
        <dgm:presLayoutVars>
          <dgm:bulletEnabled val="1"/>
        </dgm:presLayoutVars>
      </dgm:prSet>
      <dgm:spPr/>
      <dgm:t>
        <a:bodyPr/>
        <a:lstStyle/>
        <a:p>
          <a:endParaRPr lang="es-EC"/>
        </a:p>
      </dgm:t>
    </dgm:pt>
    <dgm:pt modelId="{1613E5C9-C7E2-4E6A-A4BF-EB7DF7BC1B5D}" type="pres">
      <dgm:prSet presAssocID="{79B9D65F-9183-4ED9-B41D-26C8C4AB2B9C}" presName="FourNodes_2" presStyleLbl="node1" presStyleIdx="1" presStyleCnt="4">
        <dgm:presLayoutVars>
          <dgm:bulletEnabled val="1"/>
        </dgm:presLayoutVars>
      </dgm:prSet>
      <dgm:spPr/>
      <dgm:t>
        <a:bodyPr/>
        <a:lstStyle/>
        <a:p>
          <a:endParaRPr lang="es-EC"/>
        </a:p>
      </dgm:t>
    </dgm:pt>
    <dgm:pt modelId="{FAD979FB-F398-4B15-8DF6-C833ED8B4A26}" type="pres">
      <dgm:prSet presAssocID="{79B9D65F-9183-4ED9-B41D-26C8C4AB2B9C}" presName="FourNodes_3" presStyleLbl="node1" presStyleIdx="2" presStyleCnt="4">
        <dgm:presLayoutVars>
          <dgm:bulletEnabled val="1"/>
        </dgm:presLayoutVars>
      </dgm:prSet>
      <dgm:spPr/>
      <dgm:t>
        <a:bodyPr/>
        <a:lstStyle/>
        <a:p>
          <a:endParaRPr lang="es-EC"/>
        </a:p>
      </dgm:t>
    </dgm:pt>
    <dgm:pt modelId="{B8D33411-5FA5-4BFE-914C-47769600CDA5}" type="pres">
      <dgm:prSet presAssocID="{79B9D65F-9183-4ED9-B41D-26C8C4AB2B9C}" presName="FourNodes_4" presStyleLbl="node1" presStyleIdx="3" presStyleCnt="4">
        <dgm:presLayoutVars>
          <dgm:bulletEnabled val="1"/>
        </dgm:presLayoutVars>
      </dgm:prSet>
      <dgm:spPr/>
      <dgm:t>
        <a:bodyPr/>
        <a:lstStyle/>
        <a:p>
          <a:endParaRPr lang="es-EC"/>
        </a:p>
      </dgm:t>
    </dgm:pt>
    <dgm:pt modelId="{321E730E-0E88-48FC-ACDA-0A2F2749E359}" type="pres">
      <dgm:prSet presAssocID="{79B9D65F-9183-4ED9-B41D-26C8C4AB2B9C}" presName="FourConn_1-2" presStyleLbl="fgAccFollowNode1" presStyleIdx="0" presStyleCnt="3">
        <dgm:presLayoutVars>
          <dgm:bulletEnabled val="1"/>
        </dgm:presLayoutVars>
      </dgm:prSet>
      <dgm:spPr/>
      <dgm:t>
        <a:bodyPr/>
        <a:lstStyle/>
        <a:p>
          <a:endParaRPr lang="es-EC"/>
        </a:p>
      </dgm:t>
    </dgm:pt>
    <dgm:pt modelId="{4C55BA13-E990-4BCC-A6B0-F431A25B84C5}" type="pres">
      <dgm:prSet presAssocID="{79B9D65F-9183-4ED9-B41D-26C8C4AB2B9C}" presName="FourConn_2-3" presStyleLbl="fgAccFollowNode1" presStyleIdx="1" presStyleCnt="3">
        <dgm:presLayoutVars>
          <dgm:bulletEnabled val="1"/>
        </dgm:presLayoutVars>
      </dgm:prSet>
      <dgm:spPr/>
      <dgm:t>
        <a:bodyPr/>
        <a:lstStyle/>
        <a:p>
          <a:endParaRPr lang="es-EC"/>
        </a:p>
      </dgm:t>
    </dgm:pt>
    <dgm:pt modelId="{A5A537C1-62CA-459C-B2E0-0B81D208EABE}" type="pres">
      <dgm:prSet presAssocID="{79B9D65F-9183-4ED9-B41D-26C8C4AB2B9C}" presName="FourConn_3-4" presStyleLbl="fgAccFollowNode1" presStyleIdx="2" presStyleCnt="3">
        <dgm:presLayoutVars>
          <dgm:bulletEnabled val="1"/>
        </dgm:presLayoutVars>
      </dgm:prSet>
      <dgm:spPr/>
      <dgm:t>
        <a:bodyPr/>
        <a:lstStyle/>
        <a:p>
          <a:endParaRPr lang="es-EC"/>
        </a:p>
      </dgm:t>
    </dgm:pt>
    <dgm:pt modelId="{7113046E-B59B-4B35-BE77-F43A0242129C}" type="pres">
      <dgm:prSet presAssocID="{79B9D65F-9183-4ED9-B41D-26C8C4AB2B9C}" presName="FourNodes_1_text" presStyleLbl="node1" presStyleIdx="3" presStyleCnt="4">
        <dgm:presLayoutVars>
          <dgm:bulletEnabled val="1"/>
        </dgm:presLayoutVars>
      </dgm:prSet>
      <dgm:spPr/>
      <dgm:t>
        <a:bodyPr/>
        <a:lstStyle/>
        <a:p>
          <a:endParaRPr lang="es-EC"/>
        </a:p>
      </dgm:t>
    </dgm:pt>
    <dgm:pt modelId="{EEB42F8E-AE43-46C7-8200-362F35AC82E3}" type="pres">
      <dgm:prSet presAssocID="{79B9D65F-9183-4ED9-B41D-26C8C4AB2B9C}" presName="FourNodes_2_text" presStyleLbl="node1" presStyleIdx="3" presStyleCnt="4">
        <dgm:presLayoutVars>
          <dgm:bulletEnabled val="1"/>
        </dgm:presLayoutVars>
      </dgm:prSet>
      <dgm:spPr/>
      <dgm:t>
        <a:bodyPr/>
        <a:lstStyle/>
        <a:p>
          <a:endParaRPr lang="es-EC"/>
        </a:p>
      </dgm:t>
    </dgm:pt>
    <dgm:pt modelId="{DD048F64-6EBD-46AD-B8A0-4763884110D5}" type="pres">
      <dgm:prSet presAssocID="{79B9D65F-9183-4ED9-B41D-26C8C4AB2B9C}" presName="FourNodes_3_text" presStyleLbl="node1" presStyleIdx="3" presStyleCnt="4">
        <dgm:presLayoutVars>
          <dgm:bulletEnabled val="1"/>
        </dgm:presLayoutVars>
      </dgm:prSet>
      <dgm:spPr/>
      <dgm:t>
        <a:bodyPr/>
        <a:lstStyle/>
        <a:p>
          <a:endParaRPr lang="es-EC"/>
        </a:p>
      </dgm:t>
    </dgm:pt>
    <dgm:pt modelId="{B606431D-1C17-4D60-9EBB-0BA548B15A9C}" type="pres">
      <dgm:prSet presAssocID="{79B9D65F-9183-4ED9-B41D-26C8C4AB2B9C}" presName="FourNodes_4_text" presStyleLbl="node1" presStyleIdx="3" presStyleCnt="4">
        <dgm:presLayoutVars>
          <dgm:bulletEnabled val="1"/>
        </dgm:presLayoutVars>
      </dgm:prSet>
      <dgm:spPr/>
      <dgm:t>
        <a:bodyPr/>
        <a:lstStyle/>
        <a:p>
          <a:endParaRPr lang="es-EC"/>
        </a:p>
      </dgm:t>
    </dgm:pt>
  </dgm:ptLst>
  <dgm:cxnLst>
    <dgm:cxn modelId="{C4DE203D-BB4C-42AF-9506-EFA5B8E47D88}" srcId="{79B9D65F-9183-4ED9-B41D-26C8C4AB2B9C}" destId="{F0B3E973-7010-4C1F-9D97-8FB9A213906B}" srcOrd="1" destOrd="0" parTransId="{69B2B442-5851-4885-9E28-BDA49495CFAA}" sibTransId="{897F1735-20B8-43E0-89C9-8FC7CE51F135}"/>
    <dgm:cxn modelId="{AD18AB04-28CC-4D70-90E6-A8F836B22047}" srcId="{79B9D65F-9183-4ED9-B41D-26C8C4AB2B9C}" destId="{F0B26ED0-C9A6-43A0-AA00-DB324AE620FD}" srcOrd="3" destOrd="0" parTransId="{A20CB078-F7C8-4C23-A5B0-9DAF6FA07CCA}" sibTransId="{205ACA52-EB7F-46BC-AD6A-D31D4BAC85A4}"/>
    <dgm:cxn modelId="{78096C1E-4126-4C2F-AD7B-0FD7A885922F}" srcId="{79B9D65F-9183-4ED9-B41D-26C8C4AB2B9C}" destId="{055557C3-A00C-47E7-A03B-6CE344D63BC8}" srcOrd="2" destOrd="0" parTransId="{797791BB-18C9-442C-84F2-6BA92E6EA825}" sibTransId="{8CA29BF5-550A-482E-AD70-CD365BC119ED}"/>
    <dgm:cxn modelId="{C529D685-249B-4753-ABCD-3A563D4EFAA5}" type="presOf" srcId="{055557C3-A00C-47E7-A03B-6CE344D63BC8}" destId="{DD048F64-6EBD-46AD-B8A0-4763884110D5}" srcOrd="1" destOrd="0" presId="urn:microsoft.com/office/officeart/2005/8/layout/vProcess5"/>
    <dgm:cxn modelId="{681F427B-994B-42A5-9FE5-0989D01E6DDF}" type="presOf" srcId="{055557C3-A00C-47E7-A03B-6CE344D63BC8}" destId="{FAD979FB-F398-4B15-8DF6-C833ED8B4A26}" srcOrd="0" destOrd="0" presId="urn:microsoft.com/office/officeart/2005/8/layout/vProcess5"/>
    <dgm:cxn modelId="{CC768266-F151-49F7-A945-1A91B1F479D1}" type="presOf" srcId="{897F1735-20B8-43E0-89C9-8FC7CE51F135}" destId="{4C55BA13-E990-4BCC-A6B0-F431A25B84C5}" srcOrd="0" destOrd="0" presId="urn:microsoft.com/office/officeart/2005/8/layout/vProcess5"/>
    <dgm:cxn modelId="{CFF5219F-30C8-4AE8-BFE8-5BC355991F91}" type="presOf" srcId="{CF6C3CD2-42C8-4754-BED2-643B6735342C}" destId="{321E730E-0E88-48FC-ACDA-0A2F2749E359}" srcOrd="0" destOrd="0" presId="urn:microsoft.com/office/officeart/2005/8/layout/vProcess5"/>
    <dgm:cxn modelId="{26C378DA-E6EE-45D3-9FA9-887F8D5B202A}" type="presOf" srcId="{F0B3E973-7010-4C1F-9D97-8FB9A213906B}" destId="{1613E5C9-C7E2-4E6A-A4BF-EB7DF7BC1B5D}" srcOrd="0" destOrd="0" presId="urn:microsoft.com/office/officeart/2005/8/layout/vProcess5"/>
    <dgm:cxn modelId="{DCB1B009-122A-41D1-BEF7-AFD41CAA465A}" type="presOf" srcId="{79B9D65F-9183-4ED9-B41D-26C8C4AB2B9C}" destId="{46484ECE-9415-4C98-851E-D080E82E7ECA}" srcOrd="0" destOrd="0" presId="urn:microsoft.com/office/officeart/2005/8/layout/vProcess5"/>
    <dgm:cxn modelId="{634BF2BB-23BF-45F5-883D-3A4561C148E0}" type="presOf" srcId="{543CE975-3F92-49B0-99CE-2BEEF9C50F29}" destId="{810E689D-8814-4F66-8AB3-CFE43984431D}" srcOrd="0" destOrd="0" presId="urn:microsoft.com/office/officeart/2005/8/layout/vProcess5"/>
    <dgm:cxn modelId="{E7F81418-8BE6-40BB-A749-7452EA1E0320}" srcId="{79B9D65F-9183-4ED9-B41D-26C8C4AB2B9C}" destId="{543CE975-3F92-49B0-99CE-2BEEF9C50F29}" srcOrd="0" destOrd="0" parTransId="{D97720A7-B59D-4FA1-9B44-A6570FF100D9}" sibTransId="{CF6C3CD2-42C8-4754-BED2-643B6735342C}"/>
    <dgm:cxn modelId="{0D9C5090-FDE8-4B6B-B185-B65294BC6703}" type="presOf" srcId="{F0B3E973-7010-4C1F-9D97-8FB9A213906B}" destId="{EEB42F8E-AE43-46C7-8200-362F35AC82E3}" srcOrd="1" destOrd="0" presId="urn:microsoft.com/office/officeart/2005/8/layout/vProcess5"/>
    <dgm:cxn modelId="{EF896056-D464-4798-B6C0-632D6F6CCD48}" type="presOf" srcId="{543CE975-3F92-49B0-99CE-2BEEF9C50F29}" destId="{7113046E-B59B-4B35-BE77-F43A0242129C}" srcOrd="1" destOrd="0" presId="urn:microsoft.com/office/officeart/2005/8/layout/vProcess5"/>
    <dgm:cxn modelId="{86D73102-DFDC-466B-B09F-7BB3D73330ED}" type="presOf" srcId="{F0B26ED0-C9A6-43A0-AA00-DB324AE620FD}" destId="{B8D33411-5FA5-4BFE-914C-47769600CDA5}" srcOrd="0" destOrd="0" presId="urn:microsoft.com/office/officeart/2005/8/layout/vProcess5"/>
    <dgm:cxn modelId="{92438987-7CED-4B7F-8FFC-E251E3040FFA}" type="presOf" srcId="{F0B26ED0-C9A6-43A0-AA00-DB324AE620FD}" destId="{B606431D-1C17-4D60-9EBB-0BA548B15A9C}" srcOrd="1" destOrd="0" presId="urn:microsoft.com/office/officeart/2005/8/layout/vProcess5"/>
    <dgm:cxn modelId="{15877218-6A80-4CBC-97D8-A03F281DC527}" type="presOf" srcId="{8CA29BF5-550A-482E-AD70-CD365BC119ED}" destId="{A5A537C1-62CA-459C-B2E0-0B81D208EABE}" srcOrd="0" destOrd="0" presId="urn:microsoft.com/office/officeart/2005/8/layout/vProcess5"/>
    <dgm:cxn modelId="{788DBC11-6B06-4718-BA74-6A47137B8C0A}" type="presParOf" srcId="{46484ECE-9415-4C98-851E-D080E82E7ECA}" destId="{EBDDDE6F-AB37-4BB9-878E-87E5D5CE4D1F}" srcOrd="0" destOrd="0" presId="urn:microsoft.com/office/officeart/2005/8/layout/vProcess5"/>
    <dgm:cxn modelId="{9C1EFC6A-BA24-4528-8976-6A239637BF85}" type="presParOf" srcId="{46484ECE-9415-4C98-851E-D080E82E7ECA}" destId="{810E689D-8814-4F66-8AB3-CFE43984431D}" srcOrd="1" destOrd="0" presId="urn:microsoft.com/office/officeart/2005/8/layout/vProcess5"/>
    <dgm:cxn modelId="{42095733-7BE8-4C98-8EE7-320BFC3E2C3F}" type="presParOf" srcId="{46484ECE-9415-4C98-851E-D080E82E7ECA}" destId="{1613E5C9-C7E2-4E6A-A4BF-EB7DF7BC1B5D}" srcOrd="2" destOrd="0" presId="urn:microsoft.com/office/officeart/2005/8/layout/vProcess5"/>
    <dgm:cxn modelId="{9D8967BA-D02A-4682-A46D-E75BEA2F15CD}" type="presParOf" srcId="{46484ECE-9415-4C98-851E-D080E82E7ECA}" destId="{FAD979FB-F398-4B15-8DF6-C833ED8B4A26}" srcOrd="3" destOrd="0" presId="urn:microsoft.com/office/officeart/2005/8/layout/vProcess5"/>
    <dgm:cxn modelId="{86110707-58CA-4285-915D-AC15AFB7D162}" type="presParOf" srcId="{46484ECE-9415-4C98-851E-D080E82E7ECA}" destId="{B8D33411-5FA5-4BFE-914C-47769600CDA5}" srcOrd="4" destOrd="0" presId="urn:microsoft.com/office/officeart/2005/8/layout/vProcess5"/>
    <dgm:cxn modelId="{9F484638-98F5-4FE4-AD52-B55DC33A47BB}" type="presParOf" srcId="{46484ECE-9415-4C98-851E-D080E82E7ECA}" destId="{321E730E-0E88-48FC-ACDA-0A2F2749E359}" srcOrd="5" destOrd="0" presId="urn:microsoft.com/office/officeart/2005/8/layout/vProcess5"/>
    <dgm:cxn modelId="{61CC93D5-4494-4776-9D44-32C595AF8A3D}" type="presParOf" srcId="{46484ECE-9415-4C98-851E-D080E82E7ECA}" destId="{4C55BA13-E990-4BCC-A6B0-F431A25B84C5}" srcOrd="6" destOrd="0" presId="urn:microsoft.com/office/officeart/2005/8/layout/vProcess5"/>
    <dgm:cxn modelId="{555698FB-5148-4E16-ACAB-1A41C86B692B}" type="presParOf" srcId="{46484ECE-9415-4C98-851E-D080E82E7ECA}" destId="{A5A537C1-62CA-459C-B2E0-0B81D208EABE}" srcOrd="7" destOrd="0" presId="urn:microsoft.com/office/officeart/2005/8/layout/vProcess5"/>
    <dgm:cxn modelId="{536C7F63-4591-49B9-8DF3-B13FD0743A54}" type="presParOf" srcId="{46484ECE-9415-4C98-851E-D080E82E7ECA}" destId="{7113046E-B59B-4B35-BE77-F43A0242129C}" srcOrd="8" destOrd="0" presId="urn:microsoft.com/office/officeart/2005/8/layout/vProcess5"/>
    <dgm:cxn modelId="{B292D750-F264-4E38-B9F2-19EF82524E7B}" type="presParOf" srcId="{46484ECE-9415-4C98-851E-D080E82E7ECA}" destId="{EEB42F8E-AE43-46C7-8200-362F35AC82E3}" srcOrd="9" destOrd="0" presId="urn:microsoft.com/office/officeart/2005/8/layout/vProcess5"/>
    <dgm:cxn modelId="{9EEB038E-EDDD-4352-8283-8ED6267E7441}" type="presParOf" srcId="{46484ECE-9415-4C98-851E-D080E82E7ECA}" destId="{DD048F64-6EBD-46AD-B8A0-4763884110D5}" srcOrd="10" destOrd="0" presId="urn:microsoft.com/office/officeart/2005/8/layout/vProcess5"/>
    <dgm:cxn modelId="{450BEAFE-1711-432F-A3CB-77CE4909CC76}" type="presParOf" srcId="{46484ECE-9415-4C98-851E-D080E82E7ECA}" destId="{B606431D-1C17-4D60-9EBB-0BA548B15A9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2B2A24-F4BE-40A1-92EA-675E3A100F59}"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C"/>
        </a:p>
      </dgm:t>
    </dgm:pt>
    <dgm:pt modelId="{AFCBC54F-9C20-4644-AA8E-A55D818E0AEF}">
      <dgm:prSet phldrT="[Texto]" custT="1"/>
      <dgm:spPr/>
      <dgm:t>
        <a:bodyPr/>
        <a:lstStyle/>
        <a:p>
          <a:r>
            <a:rPr lang="es-ES" sz="1400" dirty="0" smtClean="0">
              <a:latin typeface="Century Gothic" panose="020B0502020202020204" pitchFamily="34" charset="0"/>
            </a:rPr>
            <a:t>Se recomienda que instituciones como Banco Central del Ecuador, Instituto Ecuatoriano de Estadísticas y Censos, Agrocalidad, entre otras, puedan detallar de forma específica los datos correspondientes a esta fruta para un mejor análisis y estudio de futuras investigaciones.</a:t>
          </a:r>
          <a:endParaRPr lang="es-EC" sz="1400" dirty="0">
            <a:latin typeface="Century Gothic" panose="020B0502020202020204" pitchFamily="34" charset="0"/>
          </a:endParaRPr>
        </a:p>
      </dgm:t>
    </dgm:pt>
    <dgm:pt modelId="{CE6913ED-1F28-4551-9F58-B8D73487B7A0}" type="parTrans" cxnId="{FA79FDC2-B053-4489-903C-29945434F4FD}">
      <dgm:prSet/>
      <dgm:spPr/>
      <dgm:t>
        <a:bodyPr/>
        <a:lstStyle/>
        <a:p>
          <a:endParaRPr lang="es-EC" sz="1400">
            <a:latin typeface="Century Gothic" panose="020B0502020202020204" pitchFamily="34" charset="0"/>
          </a:endParaRPr>
        </a:p>
      </dgm:t>
    </dgm:pt>
    <dgm:pt modelId="{4291A81B-4F34-4785-A01D-BC9E63C72AFA}" type="sibTrans" cxnId="{FA79FDC2-B053-4489-903C-29945434F4FD}">
      <dgm:prSet/>
      <dgm:spPr/>
      <dgm:t>
        <a:bodyPr/>
        <a:lstStyle/>
        <a:p>
          <a:endParaRPr lang="es-EC" sz="1400">
            <a:latin typeface="Century Gothic" panose="020B0502020202020204" pitchFamily="34" charset="0"/>
          </a:endParaRPr>
        </a:p>
      </dgm:t>
    </dgm:pt>
    <dgm:pt modelId="{86F0D29C-B059-43A8-97CC-041C06526A02}">
      <dgm:prSet phldrT="[Texto]" custT="1"/>
      <dgm:spPr/>
      <dgm:t>
        <a:bodyPr/>
        <a:lstStyle/>
        <a:p>
          <a:r>
            <a:rPr lang="es-ES" sz="1400" dirty="0" smtClean="0">
              <a:latin typeface="Century Gothic" panose="020B0502020202020204" pitchFamily="34" charset="0"/>
            </a:rPr>
            <a:t>Se recomienda a las instituciones encargadas que se puedan plantear políticas más ambiciosas, pero a la vez reales, no solamente en relación al ODS 12, sino en la totalidad de la Agenda 2030 para el Desarrollo Sostenible.</a:t>
          </a:r>
          <a:endParaRPr lang="es-EC" sz="1400" dirty="0">
            <a:latin typeface="Century Gothic" panose="020B0502020202020204" pitchFamily="34" charset="0"/>
          </a:endParaRPr>
        </a:p>
      </dgm:t>
    </dgm:pt>
    <dgm:pt modelId="{C7240A39-F18B-4618-9A1D-E33BF8175324}" type="parTrans" cxnId="{7C67EE63-5874-40A8-B56C-F838D8F7FEEF}">
      <dgm:prSet/>
      <dgm:spPr/>
      <dgm:t>
        <a:bodyPr/>
        <a:lstStyle/>
        <a:p>
          <a:endParaRPr lang="es-EC" sz="1400">
            <a:latin typeface="Century Gothic" panose="020B0502020202020204" pitchFamily="34" charset="0"/>
          </a:endParaRPr>
        </a:p>
      </dgm:t>
    </dgm:pt>
    <dgm:pt modelId="{AD1DAE42-08F0-4D29-BD97-FA350290F179}" type="sibTrans" cxnId="{7C67EE63-5874-40A8-B56C-F838D8F7FEEF}">
      <dgm:prSet/>
      <dgm:spPr/>
      <dgm:t>
        <a:bodyPr/>
        <a:lstStyle/>
        <a:p>
          <a:endParaRPr lang="es-EC" sz="1400">
            <a:latin typeface="Century Gothic" panose="020B0502020202020204" pitchFamily="34" charset="0"/>
          </a:endParaRPr>
        </a:p>
      </dgm:t>
    </dgm:pt>
    <dgm:pt modelId="{335EBFC7-CE87-4D49-BC56-401F5D6718F5}">
      <dgm:prSet phldrT="[Texto]" custT="1"/>
      <dgm:spPr/>
      <dgm:t>
        <a:bodyPr/>
        <a:lstStyle/>
        <a:p>
          <a:r>
            <a:rPr lang="es-ES" sz="1400" dirty="0" smtClean="0">
              <a:latin typeface="Century Gothic" panose="020B0502020202020204" pitchFamily="34" charset="0"/>
            </a:rPr>
            <a:t>Se recomienda a las instituciones que corresponda, se realicen más programas de capacitación para productores agropecuarios. De igual forma, al Ministerio de Educación para que se </a:t>
          </a:r>
          <a:r>
            <a:rPr lang="es-ES" sz="1400" smtClean="0">
              <a:latin typeface="Century Gothic" panose="020B0502020202020204" pitchFamily="34" charset="0"/>
            </a:rPr>
            <a:t>pueda crear </a:t>
          </a:r>
          <a:r>
            <a:rPr lang="es-ES" sz="1400" dirty="0" smtClean="0">
              <a:latin typeface="Century Gothic" panose="020B0502020202020204" pitchFamily="34" charset="0"/>
            </a:rPr>
            <a:t>programas que permitan incrementar el índice de nivel de estudios en este sector. Por último, al Ministerio de Trabajo, se recomienda realizar inspecciones y controles rigurosos para disminuir el trabajo infantil en la agricultura, que es el sector en el que más se da este fenómeno.</a:t>
          </a:r>
          <a:endParaRPr lang="es-EC" sz="1400" dirty="0">
            <a:latin typeface="Century Gothic" panose="020B0502020202020204" pitchFamily="34" charset="0"/>
          </a:endParaRPr>
        </a:p>
      </dgm:t>
    </dgm:pt>
    <dgm:pt modelId="{F1290BE0-46D5-4D88-903E-CFA7ABAD0A64}" type="parTrans" cxnId="{1309BE37-C3FF-484F-BE14-F76CC2B9C610}">
      <dgm:prSet/>
      <dgm:spPr/>
      <dgm:t>
        <a:bodyPr/>
        <a:lstStyle/>
        <a:p>
          <a:endParaRPr lang="es-EC" sz="1400">
            <a:latin typeface="Century Gothic" panose="020B0502020202020204" pitchFamily="34" charset="0"/>
          </a:endParaRPr>
        </a:p>
      </dgm:t>
    </dgm:pt>
    <dgm:pt modelId="{A0C26229-764A-46AC-98D1-83440430C5DC}" type="sibTrans" cxnId="{1309BE37-C3FF-484F-BE14-F76CC2B9C610}">
      <dgm:prSet/>
      <dgm:spPr/>
      <dgm:t>
        <a:bodyPr/>
        <a:lstStyle/>
        <a:p>
          <a:endParaRPr lang="es-EC" sz="1400">
            <a:latin typeface="Century Gothic" panose="020B0502020202020204" pitchFamily="34" charset="0"/>
          </a:endParaRPr>
        </a:p>
      </dgm:t>
    </dgm:pt>
    <dgm:pt modelId="{13C4D4CD-ACE0-4942-A400-15A5E45A92EC}">
      <dgm:prSet phldrT="[Texto]" custT="1"/>
      <dgm:spPr/>
      <dgm:t>
        <a:bodyPr/>
        <a:lstStyle/>
        <a:p>
          <a:r>
            <a:rPr lang="es-ES" sz="1400" dirty="0" smtClean="0">
              <a:latin typeface="Century Gothic" panose="020B0502020202020204" pitchFamily="34" charset="0"/>
            </a:rPr>
            <a:t>Se recomienda a los productores de aguacate en Ecuador poder aplicar a las diferentes certificaciones que existen para lograr exportar aguacate con criterios sostenibles, entrar a nuevos mercados, e incrementar su rentabilidad ya que hay varios consumidores que están dispuestos a pagar más por alimentos sostenibles.</a:t>
          </a:r>
          <a:endParaRPr lang="es-EC" sz="1400" dirty="0">
            <a:latin typeface="Century Gothic" panose="020B0502020202020204" pitchFamily="34" charset="0"/>
          </a:endParaRPr>
        </a:p>
      </dgm:t>
    </dgm:pt>
    <dgm:pt modelId="{2B169DE9-3011-4AB2-99E3-F23284D7DDB2}" type="parTrans" cxnId="{6625487D-3DB7-43ED-97F5-02962A318712}">
      <dgm:prSet/>
      <dgm:spPr/>
      <dgm:t>
        <a:bodyPr/>
        <a:lstStyle/>
        <a:p>
          <a:endParaRPr lang="es-EC" sz="1400">
            <a:latin typeface="Century Gothic" panose="020B0502020202020204" pitchFamily="34" charset="0"/>
          </a:endParaRPr>
        </a:p>
      </dgm:t>
    </dgm:pt>
    <dgm:pt modelId="{3178B174-A2D2-44C8-9E10-418858C8D643}" type="sibTrans" cxnId="{6625487D-3DB7-43ED-97F5-02962A318712}">
      <dgm:prSet/>
      <dgm:spPr/>
      <dgm:t>
        <a:bodyPr/>
        <a:lstStyle/>
        <a:p>
          <a:endParaRPr lang="es-EC" sz="1400">
            <a:latin typeface="Century Gothic" panose="020B0502020202020204" pitchFamily="34" charset="0"/>
          </a:endParaRPr>
        </a:p>
      </dgm:t>
    </dgm:pt>
    <dgm:pt modelId="{6F7688CB-8B7C-4596-BD72-B981BBCB04BE}" type="pres">
      <dgm:prSet presAssocID="{9C2B2A24-F4BE-40A1-92EA-675E3A100F59}" presName="diagram" presStyleCnt="0">
        <dgm:presLayoutVars>
          <dgm:dir/>
          <dgm:resizeHandles val="exact"/>
        </dgm:presLayoutVars>
      </dgm:prSet>
      <dgm:spPr/>
      <dgm:t>
        <a:bodyPr/>
        <a:lstStyle/>
        <a:p>
          <a:endParaRPr lang="es-EC"/>
        </a:p>
      </dgm:t>
    </dgm:pt>
    <dgm:pt modelId="{52EBE7C2-BADC-4D49-A1DA-F98D2F75B6BD}" type="pres">
      <dgm:prSet presAssocID="{AFCBC54F-9C20-4644-AA8E-A55D818E0AEF}" presName="node" presStyleLbl="node1" presStyleIdx="0" presStyleCnt="4">
        <dgm:presLayoutVars>
          <dgm:bulletEnabled val="1"/>
        </dgm:presLayoutVars>
      </dgm:prSet>
      <dgm:spPr/>
      <dgm:t>
        <a:bodyPr/>
        <a:lstStyle/>
        <a:p>
          <a:endParaRPr lang="es-EC"/>
        </a:p>
      </dgm:t>
    </dgm:pt>
    <dgm:pt modelId="{9FBEED6C-B9C1-4C27-A8D1-C16F1EE339BE}" type="pres">
      <dgm:prSet presAssocID="{4291A81B-4F34-4785-A01D-BC9E63C72AFA}" presName="sibTrans" presStyleCnt="0"/>
      <dgm:spPr/>
    </dgm:pt>
    <dgm:pt modelId="{FD2CF613-D45A-44FA-A31C-477F4FB23B70}" type="pres">
      <dgm:prSet presAssocID="{86F0D29C-B059-43A8-97CC-041C06526A02}" presName="node" presStyleLbl="node1" presStyleIdx="1" presStyleCnt="4">
        <dgm:presLayoutVars>
          <dgm:bulletEnabled val="1"/>
        </dgm:presLayoutVars>
      </dgm:prSet>
      <dgm:spPr/>
      <dgm:t>
        <a:bodyPr/>
        <a:lstStyle/>
        <a:p>
          <a:endParaRPr lang="es-EC"/>
        </a:p>
      </dgm:t>
    </dgm:pt>
    <dgm:pt modelId="{68883357-E03F-4883-8090-8B2818EE177C}" type="pres">
      <dgm:prSet presAssocID="{AD1DAE42-08F0-4D29-BD97-FA350290F179}" presName="sibTrans" presStyleCnt="0"/>
      <dgm:spPr/>
    </dgm:pt>
    <dgm:pt modelId="{FDDB377E-14F5-4FFB-B026-0FE09246326C}" type="pres">
      <dgm:prSet presAssocID="{335EBFC7-CE87-4D49-BC56-401F5D6718F5}" presName="node" presStyleLbl="node1" presStyleIdx="2" presStyleCnt="4">
        <dgm:presLayoutVars>
          <dgm:bulletEnabled val="1"/>
        </dgm:presLayoutVars>
      </dgm:prSet>
      <dgm:spPr/>
      <dgm:t>
        <a:bodyPr/>
        <a:lstStyle/>
        <a:p>
          <a:endParaRPr lang="es-EC"/>
        </a:p>
      </dgm:t>
    </dgm:pt>
    <dgm:pt modelId="{416F4CAB-960E-403F-B67F-A33EF28C36FB}" type="pres">
      <dgm:prSet presAssocID="{A0C26229-764A-46AC-98D1-83440430C5DC}" presName="sibTrans" presStyleCnt="0"/>
      <dgm:spPr/>
    </dgm:pt>
    <dgm:pt modelId="{6FEE7A66-F3C3-4681-8779-7772E593353D}" type="pres">
      <dgm:prSet presAssocID="{13C4D4CD-ACE0-4942-A400-15A5E45A92EC}" presName="node" presStyleLbl="node1" presStyleIdx="3" presStyleCnt="4">
        <dgm:presLayoutVars>
          <dgm:bulletEnabled val="1"/>
        </dgm:presLayoutVars>
      </dgm:prSet>
      <dgm:spPr/>
      <dgm:t>
        <a:bodyPr/>
        <a:lstStyle/>
        <a:p>
          <a:endParaRPr lang="es-EC"/>
        </a:p>
      </dgm:t>
    </dgm:pt>
  </dgm:ptLst>
  <dgm:cxnLst>
    <dgm:cxn modelId="{6625487D-3DB7-43ED-97F5-02962A318712}" srcId="{9C2B2A24-F4BE-40A1-92EA-675E3A100F59}" destId="{13C4D4CD-ACE0-4942-A400-15A5E45A92EC}" srcOrd="3" destOrd="0" parTransId="{2B169DE9-3011-4AB2-99E3-F23284D7DDB2}" sibTransId="{3178B174-A2D2-44C8-9E10-418858C8D643}"/>
    <dgm:cxn modelId="{B52D8C36-96DA-44E6-8A4A-BC19D9AB3BC4}" type="presOf" srcId="{335EBFC7-CE87-4D49-BC56-401F5D6718F5}" destId="{FDDB377E-14F5-4FFB-B026-0FE09246326C}" srcOrd="0" destOrd="0" presId="urn:microsoft.com/office/officeart/2005/8/layout/default"/>
    <dgm:cxn modelId="{3AECC38D-E0E2-45FE-A4FD-DDDD2E00C358}" type="presOf" srcId="{86F0D29C-B059-43A8-97CC-041C06526A02}" destId="{FD2CF613-D45A-44FA-A31C-477F4FB23B70}" srcOrd="0" destOrd="0" presId="urn:microsoft.com/office/officeart/2005/8/layout/default"/>
    <dgm:cxn modelId="{FA79FDC2-B053-4489-903C-29945434F4FD}" srcId="{9C2B2A24-F4BE-40A1-92EA-675E3A100F59}" destId="{AFCBC54F-9C20-4644-AA8E-A55D818E0AEF}" srcOrd="0" destOrd="0" parTransId="{CE6913ED-1F28-4551-9F58-B8D73487B7A0}" sibTransId="{4291A81B-4F34-4785-A01D-BC9E63C72AFA}"/>
    <dgm:cxn modelId="{1309BE37-C3FF-484F-BE14-F76CC2B9C610}" srcId="{9C2B2A24-F4BE-40A1-92EA-675E3A100F59}" destId="{335EBFC7-CE87-4D49-BC56-401F5D6718F5}" srcOrd="2" destOrd="0" parTransId="{F1290BE0-46D5-4D88-903E-CFA7ABAD0A64}" sibTransId="{A0C26229-764A-46AC-98D1-83440430C5DC}"/>
    <dgm:cxn modelId="{7C67EE63-5874-40A8-B56C-F838D8F7FEEF}" srcId="{9C2B2A24-F4BE-40A1-92EA-675E3A100F59}" destId="{86F0D29C-B059-43A8-97CC-041C06526A02}" srcOrd="1" destOrd="0" parTransId="{C7240A39-F18B-4618-9A1D-E33BF8175324}" sibTransId="{AD1DAE42-08F0-4D29-BD97-FA350290F179}"/>
    <dgm:cxn modelId="{A5BFC424-A2E6-4BEF-A7ED-236074185973}" type="presOf" srcId="{AFCBC54F-9C20-4644-AA8E-A55D818E0AEF}" destId="{52EBE7C2-BADC-4D49-A1DA-F98D2F75B6BD}" srcOrd="0" destOrd="0" presId="urn:microsoft.com/office/officeart/2005/8/layout/default"/>
    <dgm:cxn modelId="{F448A737-FC98-44E4-AD65-C63A7DE358C7}" type="presOf" srcId="{13C4D4CD-ACE0-4942-A400-15A5E45A92EC}" destId="{6FEE7A66-F3C3-4681-8779-7772E593353D}" srcOrd="0" destOrd="0" presId="urn:microsoft.com/office/officeart/2005/8/layout/default"/>
    <dgm:cxn modelId="{6A8F6020-E766-4B28-927C-533D689CDBF9}" type="presOf" srcId="{9C2B2A24-F4BE-40A1-92EA-675E3A100F59}" destId="{6F7688CB-8B7C-4596-BD72-B981BBCB04BE}" srcOrd="0" destOrd="0" presId="urn:microsoft.com/office/officeart/2005/8/layout/default"/>
    <dgm:cxn modelId="{7895691F-BA64-4937-8012-ADC07049CA25}" type="presParOf" srcId="{6F7688CB-8B7C-4596-BD72-B981BBCB04BE}" destId="{52EBE7C2-BADC-4D49-A1DA-F98D2F75B6BD}" srcOrd="0" destOrd="0" presId="urn:microsoft.com/office/officeart/2005/8/layout/default"/>
    <dgm:cxn modelId="{A21C2BAE-FED1-455F-B9B4-8882DA4E46BE}" type="presParOf" srcId="{6F7688CB-8B7C-4596-BD72-B981BBCB04BE}" destId="{9FBEED6C-B9C1-4C27-A8D1-C16F1EE339BE}" srcOrd="1" destOrd="0" presId="urn:microsoft.com/office/officeart/2005/8/layout/default"/>
    <dgm:cxn modelId="{162E19D7-1815-4D57-8C50-05EAD47EAC99}" type="presParOf" srcId="{6F7688CB-8B7C-4596-BD72-B981BBCB04BE}" destId="{FD2CF613-D45A-44FA-A31C-477F4FB23B70}" srcOrd="2" destOrd="0" presId="urn:microsoft.com/office/officeart/2005/8/layout/default"/>
    <dgm:cxn modelId="{915C96E0-DBD6-45F5-9B7B-7AEE963D8A46}" type="presParOf" srcId="{6F7688CB-8B7C-4596-BD72-B981BBCB04BE}" destId="{68883357-E03F-4883-8090-8B2818EE177C}" srcOrd="3" destOrd="0" presId="urn:microsoft.com/office/officeart/2005/8/layout/default"/>
    <dgm:cxn modelId="{BDF260C8-3DE6-4EE5-850E-607332371647}" type="presParOf" srcId="{6F7688CB-8B7C-4596-BD72-B981BBCB04BE}" destId="{FDDB377E-14F5-4FFB-B026-0FE09246326C}" srcOrd="4" destOrd="0" presId="urn:microsoft.com/office/officeart/2005/8/layout/default"/>
    <dgm:cxn modelId="{3726F644-2C8F-4433-830B-D5CED55EEBAF}" type="presParOf" srcId="{6F7688CB-8B7C-4596-BD72-B981BBCB04BE}" destId="{416F4CAB-960E-403F-B67F-A33EF28C36FB}" srcOrd="5" destOrd="0" presId="urn:microsoft.com/office/officeart/2005/8/layout/default"/>
    <dgm:cxn modelId="{E68F9FD6-B0B0-457D-85A5-908312C266FD}" type="presParOf" srcId="{6F7688CB-8B7C-4596-BD72-B981BBCB04BE}" destId="{6FEE7A66-F3C3-4681-8779-7772E593353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A4667-6FD4-49BE-805A-63CC9CA066B0}">
      <dsp:nvSpPr>
        <dsp:cNvPr id="0" name=""/>
        <dsp:cNvSpPr/>
      </dsp:nvSpPr>
      <dsp:spPr>
        <a:xfrm>
          <a:off x="4276590" y="2903651"/>
          <a:ext cx="3548906" cy="3548906"/>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22275">
            <a:lnSpc>
              <a:spcPct val="90000"/>
            </a:lnSpc>
            <a:spcBef>
              <a:spcPct val="0"/>
            </a:spcBef>
            <a:spcAft>
              <a:spcPct val="35000"/>
            </a:spcAft>
          </a:pPr>
          <a:r>
            <a:rPr lang="es-ES" sz="950" kern="1200" dirty="0" smtClean="0">
              <a:latin typeface="Century Gothic" panose="020B0502020202020204" pitchFamily="34" charset="0"/>
            </a:rPr>
            <a:t>Principios de producción orgánica:</a:t>
          </a:r>
        </a:p>
        <a:p>
          <a:pPr lvl="0" algn="ctr" defTabSz="422275">
            <a:lnSpc>
              <a:spcPct val="90000"/>
            </a:lnSpc>
            <a:spcBef>
              <a:spcPct val="0"/>
            </a:spcBef>
            <a:spcAft>
              <a:spcPct val="35000"/>
            </a:spcAft>
          </a:pPr>
          <a:r>
            <a:rPr lang="es-ES" sz="950" kern="1200" dirty="0" smtClean="0">
              <a:latin typeface="Century Gothic" panose="020B0502020202020204" pitchFamily="34" charset="0"/>
            </a:rPr>
            <a:t>Cuidado y preservación del suelo en todos los procesos.</a:t>
          </a:r>
        </a:p>
        <a:p>
          <a:pPr lvl="0" algn="ctr" defTabSz="422275">
            <a:lnSpc>
              <a:spcPct val="90000"/>
            </a:lnSpc>
            <a:spcBef>
              <a:spcPct val="0"/>
            </a:spcBef>
            <a:spcAft>
              <a:spcPct val="35000"/>
            </a:spcAft>
          </a:pPr>
          <a:r>
            <a:rPr lang="es-ES" sz="950" kern="1200" dirty="0" smtClean="0">
              <a:latin typeface="Century Gothic" panose="020B0502020202020204" pitchFamily="34" charset="0"/>
            </a:rPr>
            <a:t>Reducción del uso de recursos no renovables. </a:t>
          </a:r>
        </a:p>
        <a:p>
          <a:pPr lvl="0" algn="ctr" defTabSz="422275">
            <a:lnSpc>
              <a:spcPct val="90000"/>
            </a:lnSpc>
            <a:spcBef>
              <a:spcPct val="0"/>
            </a:spcBef>
            <a:spcAft>
              <a:spcPct val="35000"/>
            </a:spcAft>
          </a:pPr>
          <a:r>
            <a:rPr lang="es-ES" sz="950" kern="1200" dirty="0" smtClean="0">
              <a:latin typeface="Century Gothic" panose="020B0502020202020204" pitchFamily="34" charset="0"/>
            </a:rPr>
            <a:t>Reciclaje de los desechos generados para utilizarlos en procesos de producción vegetal y animal.</a:t>
          </a:r>
        </a:p>
        <a:p>
          <a:pPr lvl="0" algn="ctr" defTabSz="422275">
            <a:lnSpc>
              <a:spcPct val="90000"/>
            </a:lnSpc>
            <a:spcBef>
              <a:spcPct val="0"/>
            </a:spcBef>
            <a:spcAft>
              <a:spcPct val="35000"/>
            </a:spcAft>
          </a:pPr>
          <a:r>
            <a:rPr lang="es-ES" sz="950" kern="1200" dirty="0" smtClean="0">
              <a:latin typeface="Century Gothic" panose="020B0502020202020204" pitchFamily="34" charset="0"/>
            </a:rPr>
            <a:t>Actuar de acuerdo al equilibrio ecológico local y regional en base a modelos sostenibles.</a:t>
          </a:r>
        </a:p>
        <a:p>
          <a:pPr lvl="0" algn="ctr" defTabSz="422275">
            <a:lnSpc>
              <a:spcPct val="90000"/>
            </a:lnSpc>
            <a:spcBef>
              <a:spcPct val="0"/>
            </a:spcBef>
            <a:spcAft>
              <a:spcPct val="35000"/>
            </a:spcAft>
          </a:pPr>
          <a:r>
            <a:rPr lang="es-ES" sz="950" kern="1200" dirty="0" smtClean="0">
              <a:latin typeface="Century Gothic" panose="020B0502020202020204" pitchFamily="34" charset="0"/>
            </a:rPr>
            <a:t>Mantener la salud de los vegetales a través de medidas de prevención</a:t>
          </a:r>
          <a:endParaRPr lang="es-EC" sz="950" kern="1200" dirty="0">
            <a:latin typeface="Century Gothic" panose="020B0502020202020204" pitchFamily="34" charset="0"/>
          </a:endParaRPr>
        </a:p>
      </dsp:txBody>
      <dsp:txXfrm>
        <a:off x="4990078" y="3734965"/>
        <a:ext cx="2121930" cy="1824211"/>
      </dsp:txXfrm>
    </dsp:sp>
    <dsp:sp modelId="{B039BCC7-F0BA-4DAB-9D21-C2E094492FD0}">
      <dsp:nvSpPr>
        <dsp:cNvPr id="0" name=""/>
        <dsp:cNvSpPr/>
      </dsp:nvSpPr>
      <dsp:spPr>
        <a:xfrm>
          <a:off x="2211771" y="2064818"/>
          <a:ext cx="2581023" cy="2581023"/>
        </a:xfrm>
        <a:prstGeom prst="gear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latin typeface="Century Gothic" panose="020B0502020202020204" pitchFamily="34" charset="0"/>
            </a:rPr>
            <a:t>La producción orgánica del aguacate se basa en principios que están directamente relacionados a las metas establecidas en el Objetivo de Desarrollo Sostenible 12. </a:t>
          </a:r>
          <a:endParaRPr lang="es-EC" sz="1000" kern="1200" dirty="0">
            <a:latin typeface="Century Gothic" panose="020B0502020202020204" pitchFamily="34" charset="0"/>
          </a:endParaRPr>
        </a:p>
      </dsp:txBody>
      <dsp:txXfrm>
        <a:off x="2861551" y="2718526"/>
        <a:ext cx="1281463" cy="1273607"/>
      </dsp:txXfrm>
    </dsp:sp>
    <dsp:sp modelId="{BC278BC1-E25F-405C-8498-07A92121FDA5}">
      <dsp:nvSpPr>
        <dsp:cNvPr id="0" name=""/>
        <dsp:cNvSpPr/>
      </dsp:nvSpPr>
      <dsp:spPr>
        <a:xfrm rot="20700000">
          <a:off x="3657407" y="284175"/>
          <a:ext cx="2528875" cy="2528875"/>
        </a:xfrm>
        <a:prstGeom prst="gear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Century Gothic" panose="020B0502020202020204" pitchFamily="34" charset="0"/>
            </a:rPr>
            <a:t>Instructivo de la Normativa General para promover y regular la producción orgánica, ecológica y biológica en Ecuador </a:t>
          </a:r>
          <a:endParaRPr lang="es-EC" sz="1100" kern="1200" dirty="0">
            <a:latin typeface="Century Gothic" panose="020B0502020202020204" pitchFamily="34" charset="0"/>
          </a:endParaRPr>
        </a:p>
      </dsp:txBody>
      <dsp:txXfrm rot="-20700000">
        <a:off x="4212064" y="838832"/>
        <a:ext cx="1419562" cy="1419562"/>
      </dsp:txXfrm>
    </dsp:sp>
    <dsp:sp modelId="{74FB5666-F696-4FE0-A5CB-CC20D4F4001D}">
      <dsp:nvSpPr>
        <dsp:cNvPr id="0" name=""/>
        <dsp:cNvSpPr/>
      </dsp:nvSpPr>
      <dsp:spPr>
        <a:xfrm>
          <a:off x="4029210" y="2353494"/>
          <a:ext cx="4542600" cy="4542600"/>
        </a:xfrm>
        <a:prstGeom prst="circularArrow">
          <a:avLst>
            <a:gd name="adj1" fmla="val 4688"/>
            <a:gd name="adj2" fmla="val 299029"/>
            <a:gd name="adj3" fmla="val 2552545"/>
            <a:gd name="adj4" fmla="val 15785022"/>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1E45A18-6B9E-4470-993D-51191531CF1B}">
      <dsp:nvSpPr>
        <dsp:cNvPr id="0" name=""/>
        <dsp:cNvSpPr/>
      </dsp:nvSpPr>
      <dsp:spPr>
        <a:xfrm>
          <a:off x="1754677" y="1484044"/>
          <a:ext cx="3300483" cy="330048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775183C-C5F8-485B-9F22-C9D2533D163C}">
      <dsp:nvSpPr>
        <dsp:cNvPr id="0" name=""/>
        <dsp:cNvSpPr/>
      </dsp:nvSpPr>
      <dsp:spPr>
        <a:xfrm>
          <a:off x="3072452" y="-279434"/>
          <a:ext cx="3558585" cy="3558585"/>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D18A2-6DDA-44F0-8DE8-922CEBC71F7B}">
      <dsp:nvSpPr>
        <dsp:cNvPr id="0" name=""/>
        <dsp:cNvSpPr/>
      </dsp:nvSpPr>
      <dsp:spPr>
        <a:xfrm rot="5400000">
          <a:off x="243293" y="807400"/>
          <a:ext cx="817572" cy="930777"/>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7BC18B-ADF5-449E-B927-D213281BD50A}">
      <dsp:nvSpPr>
        <dsp:cNvPr id="0" name=""/>
        <dsp:cNvSpPr/>
      </dsp:nvSpPr>
      <dsp:spPr>
        <a:xfrm>
          <a:off x="26686" y="-98894"/>
          <a:ext cx="1376311" cy="96337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Century Gothic" panose="020B0502020202020204" pitchFamily="34" charset="0"/>
            </a:rPr>
            <a:t>Conocer y entender el Instructivo</a:t>
          </a:r>
          <a:endParaRPr lang="es-EC" sz="900" kern="1200" dirty="0">
            <a:latin typeface="Century Gothic" panose="020B0502020202020204" pitchFamily="34" charset="0"/>
          </a:endParaRPr>
        </a:p>
      </dsp:txBody>
      <dsp:txXfrm>
        <a:off x="73722" y="-51858"/>
        <a:ext cx="1282239" cy="869301"/>
      </dsp:txXfrm>
    </dsp:sp>
    <dsp:sp modelId="{A5B0BF45-1042-47CD-A550-AC4CFCC7D7C2}">
      <dsp:nvSpPr>
        <dsp:cNvPr id="0" name=""/>
        <dsp:cNvSpPr/>
      </dsp:nvSpPr>
      <dsp:spPr>
        <a:xfrm>
          <a:off x="1402997" y="-7015"/>
          <a:ext cx="1000997" cy="778640"/>
        </a:xfrm>
        <a:prstGeom prst="rect">
          <a:avLst/>
        </a:prstGeom>
        <a:noFill/>
        <a:ln>
          <a:noFill/>
        </a:ln>
        <a:effectLst/>
      </dsp:spPr>
      <dsp:style>
        <a:lnRef idx="0">
          <a:scrgbClr r="0" g="0" b="0"/>
        </a:lnRef>
        <a:fillRef idx="0">
          <a:scrgbClr r="0" g="0" b="0"/>
        </a:fillRef>
        <a:effectRef idx="0">
          <a:scrgbClr r="0" g="0" b="0"/>
        </a:effectRef>
        <a:fontRef idx="minor"/>
      </dsp:style>
    </dsp:sp>
    <dsp:sp modelId="{370A5188-72F8-4C8B-B8B4-A2F8C25866D2}">
      <dsp:nvSpPr>
        <dsp:cNvPr id="0" name=""/>
        <dsp:cNvSpPr/>
      </dsp:nvSpPr>
      <dsp:spPr>
        <a:xfrm rot="5400000">
          <a:off x="1384401" y="1889586"/>
          <a:ext cx="817572" cy="930777"/>
        </a:xfrm>
        <a:prstGeom prst="bentUpArrow">
          <a:avLst>
            <a:gd name="adj1" fmla="val 32840"/>
            <a:gd name="adj2" fmla="val 25000"/>
            <a:gd name="adj3" fmla="val 35780"/>
          </a:avLst>
        </a:prstGeom>
        <a:solidFill>
          <a:schemeClr val="accent2">
            <a:tint val="50000"/>
            <a:hueOff val="-442956"/>
            <a:satOff val="-2218"/>
            <a:lumOff val="2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A1C115-B1BE-4134-B260-BF5C21007E10}">
      <dsp:nvSpPr>
        <dsp:cNvPr id="0" name=""/>
        <dsp:cNvSpPr/>
      </dsp:nvSpPr>
      <dsp:spPr>
        <a:xfrm>
          <a:off x="1167794" y="983291"/>
          <a:ext cx="1376311" cy="963373"/>
        </a:xfrm>
        <a:prstGeom prst="roundRect">
          <a:avLst>
            <a:gd name="adj" fmla="val 16670"/>
          </a:avLst>
        </a:prstGeom>
        <a:solidFill>
          <a:schemeClr val="accent2">
            <a:hueOff val="-289240"/>
            <a:satOff val="-1985"/>
            <a:lumOff val="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Century Gothic" panose="020B0502020202020204" pitchFamily="34" charset="0"/>
            </a:rPr>
            <a:t>Cada operador debe pasar por una capacitación</a:t>
          </a:r>
          <a:endParaRPr lang="es-EC" sz="900" kern="1200" dirty="0">
            <a:latin typeface="Century Gothic" panose="020B0502020202020204" pitchFamily="34" charset="0"/>
          </a:endParaRPr>
        </a:p>
      </dsp:txBody>
      <dsp:txXfrm>
        <a:off x="1214830" y="1030327"/>
        <a:ext cx="1282239" cy="869301"/>
      </dsp:txXfrm>
    </dsp:sp>
    <dsp:sp modelId="{7D68CFBD-FC77-4F72-BE59-3D42EDA74A1D}">
      <dsp:nvSpPr>
        <dsp:cNvPr id="0" name=""/>
        <dsp:cNvSpPr/>
      </dsp:nvSpPr>
      <dsp:spPr>
        <a:xfrm>
          <a:off x="2559826" y="1075170"/>
          <a:ext cx="1400886" cy="7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latin typeface="Century Gothic" panose="020B0502020202020204" pitchFamily="34" charset="0"/>
            </a:rPr>
            <a:t>Se solicitará en las Direcciones Distritales o Jefaturas de cada provincia</a:t>
          </a:r>
          <a:endParaRPr lang="es-EC" sz="900" kern="1200" dirty="0">
            <a:latin typeface="Century Gothic" panose="020B0502020202020204" pitchFamily="34" charset="0"/>
          </a:endParaRPr>
        </a:p>
      </dsp:txBody>
      <dsp:txXfrm>
        <a:off x="2559826" y="1075170"/>
        <a:ext cx="1400886" cy="778640"/>
      </dsp:txXfrm>
    </dsp:sp>
    <dsp:sp modelId="{D92FE8C2-9C6C-4BD3-9D50-5935D88B2820}">
      <dsp:nvSpPr>
        <dsp:cNvPr id="0" name=""/>
        <dsp:cNvSpPr/>
      </dsp:nvSpPr>
      <dsp:spPr>
        <a:xfrm rot="5400000">
          <a:off x="2525510" y="2971772"/>
          <a:ext cx="817572" cy="930777"/>
        </a:xfrm>
        <a:prstGeom prst="bentUpArrow">
          <a:avLst>
            <a:gd name="adj1" fmla="val 32840"/>
            <a:gd name="adj2" fmla="val 25000"/>
            <a:gd name="adj3" fmla="val 35780"/>
          </a:avLst>
        </a:prstGeom>
        <a:solidFill>
          <a:schemeClr val="accent2">
            <a:tint val="50000"/>
            <a:hueOff val="-885912"/>
            <a:satOff val="-4436"/>
            <a:lumOff val="5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98074-54CC-467B-98F2-EC2BC9D42447}">
      <dsp:nvSpPr>
        <dsp:cNvPr id="0" name=""/>
        <dsp:cNvSpPr/>
      </dsp:nvSpPr>
      <dsp:spPr>
        <a:xfrm>
          <a:off x="2308902" y="2065477"/>
          <a:ext cx="1376311" cy="963373"/>
        </a:xfrm>
        <a:prstGeom prst="roundRect">
          <a:avLst>
            <a:gd name="adj" fmla="val 16670"/>
          </a:avLst>
        </a:prstGeom>
        <a:solidFill>
          <a:schemeClr val="accent2">
            <a:hueOff val="-578480"/>
            <a:satOff val="-3970"/>
            <a:lumOff val="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latin typeface="Century Gothic" panose="020B0502020202020204" pitchFamily="34" charset="0"/>
            </a:rPr>
            <a:t>Se tendrá que contactar con un organismo de certificación acreditado y registrado en Agrocalidad</a:t>
          </a:r>
          <a:endParaRPr lang="es-EC" sz="900" kern="1200" dirty="0">
            <a:latin typeface="Century Gothic" panose="020B0502020202020204" pitchFamily="34" charset="0"/>
          </a:endParaRPr>
        </a:p>
      </dsp:txBody>
      <dsp:txXfrm>
        <a:off x="2355938" y="2112513"/>
        <a:ext cx="1282239" cy="869301"/>
      </dsp:txXfrm>
    </dsp:sp>
    <dsp:sp modelId="{4E89F94B-767F-48D8-AFEA-92D2C279858B}">
      <dsp:nvSpPr>
        <dsp:cNvPr id="0" name=""/>
        <dsp:cNvSpPr/>
      </dsp:nvSpPr>
      <dsp:spPr>
        <a:xfrm>
          <a:off x="3742320" y="2189709"/>
          <a:ext cx="3021971" cy="77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latin typeface="Century Gothic" panose="020B0502020202020204" pitchFamily="34" charset="0"/>
            </a:rPr>
            <a:t>BSC OKO </a:t>
          </a:r>
          <a:r>
            <a:rPr lang="es-ES" sz="900" kern="1200" dirty="0" err="1" smtClean="0">
              <a:latin typeface="Century Gothic" panose="020B0502020202020204" pitchFamily="34" charset="0"/>
            </a:rPr>
            <a:t>Garantie</a:t>
          </a:r>
          <a:r>
            <a:rPr lang="es-ES" sz="900" kern="1200" dirty="0" smtClean="0">
              <a:latin typeface="Century Gothic" panose="020B0502020202020204" pitchFamily="34" charset="0"/>
            </a:rPr>
            <a:t> Cía. Ltda.</a:t>
          </a:r>
          <a:endParaRPr lang="es-EC" sz="900"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es-ES" sz="900" kern="1200" dirty="0" smtClean="0">
              <a:latin typeface="Century Gothic" panose="020B0502020202020204" pitchFamily="34" charset="0"/>
            </a:rPr>
            <a:t>CERES Ecuador Cía. Ltda.</a:t>
          </a:r>
          <a:endParaRPr lang="es-EC" sz="900"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es-ES" sz="900" kern="1200" dirty="0" smtClean="0">
              <a:latin typeface="Century Gothic" panose="020B0502020202020204" pitchFamily="34" charset="0"/>
            </a:rPr>
            <a:t>Control Unión Perú</a:t>
          </a:r>
          <a:endParaRPr lang="es-EC" sz="900"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es-ES" sz="900" kern="1200" dirty="0" err="1" smtClean="0">
              <a:latin typeface="Century Gothic" panose="020B0502020202020204" pitchFamily="34" charset="0"/>
            </a:rPr>
            <a:t>Quality</a:t>
          </a:r>
          <a:r>
            <a:rPr lang="es-ES" sz="900" kern="1200" dirty="0" smtClean="0">
              <a:latin typeface="Century Gothic" panose="020B0502020202020204" pitchFamily="34" charset="0"/>
            </a:rPr>
            <a:t> </a:t>
          </a:r>
          <a:r>
            <a:rPr lang="es-ES" sz="900" kern="1200" dirty="0" err="1" smtClean="0">
              <a:latin typeface="Century Gothic" panose="020B0502020202020204" pitchFamily="34" charset="0"/>
            </a:rPr>
            <a:t>Certification</a:t>
          </a:r>
          <a:r>
            <a:rPr lang="es-ES" sz="900" kern="1200" dirty="0" smtClean="0">
              <a:latin typeface="Century Gothic" panose="020B0502020202020204" pitchFamily="34" charset="0"/>
            </a:rPr>
            <a:t> </a:t>
          </a:r>
          <a:r>
            <a:rPr lang="es-ES" sz="900" kern="1200" dirty="0" err="1" smtClean="0">
              <a:latin typeface="Century Gothic" panose="020B0502020202020204" pitchFamily="34" charset="0"/>
            </a:rPr>
            <a:t>Services</a:t>
          </a:r>
          <a:r>
            <a:rPr lang="es-ES" sz="900" kern="1200" dirty="0" smtClean="0">
              <a:latin typeface="Century Gothic" panose="020B0502020202020204" pitchFamily="34" charset="0"/>
            </a:rPr>
            <a:t> QCS Cía. Ltda.</a:t>
          </a:r>
          <a:endParaRPr lang="es-EC" sz="900" kern="1200" dirty="0">
            <a:latin typeface="Century Gothic" panose="020B0502020202020204" pitchFamily="34" charset="0"/>
          </a:endParaRPr>
        </a:p>
        <a:p>
          <a:pPr marL="57150" lvl="1" indent="-57150" algn="l" defTabSz="400050">
            <a:lnSpc>
              <a:spcPct val="90000"/>
            </a:lnSpc>
            <a:spcBef>
              <a:spcPct val="0"/>
            </a:spcBef>
            <a:spcAft>
              <a:spcPct val="15000"/>
            </a:spcAft>
            <a:buChar char="••"/>
          </a:pPr>
          <a:r>
            <a:rPr lang="es-ES" sz="900" kern="1200" dirty="0" smtClean="0">
              <a:latin typeface="Century Gothic" panose="020B0502020202020204" pitchFamily="34" charset="0"/>
            </a:rPr>
            <a:t>Conservación y Desarrollo CYD </a:t>
          </a:r>
          <a:r>
            <a:rPr lang="es-ES" sz="900" kern="1200" dirty="0" err="1" smtClean="0">
              <a:latin typeface="Century Gothic" panose="020B0502020202020204" pitchFamily="34" charset="0"/>
            </a:rPr>
            <a:t>Certified</a:t>
          </a:r>
          <a:r>
            <a:rPr lang="es-ES" sz="900" kern="1200" dirty="0" smtClean="0">
              <a:latin typeface="Century Gothic" panose="020B0502020202020204" pitchFamily="34" charset="0"/>
            </a:rPr>
            <a:t> S.A.</a:t>
          </a:r>
          <a:endParaRPr lang="es-EC" sz="900" kern="1200" dirty="0">
            <a:latin typeface="Century Gothic" panose="020B0502020202020204" pitchFamily="34" charset="0"/>
          </a:endParaRPr>
        </a:p>
      </dsp:txBody>
      <dsp:txXfrm>
        <a:off x="3742320" y="2189709"/>
        <a:ext cx="3021971" cy="778640"/>
      </dsp:txXfrm>
    </dsp:sp>
    <dsp:sp modelId="{F13A671D-2712-4D9E-ABEA-FDEB3F4CA07D}">
      <dsp:nvSpPr>
        <dsp:cNvPr id="0" name=""/>
        <dsp:cNvSpPr/>
      </dsp:nvSpPr>
      <dsp:spPr>
        <a:xfrm rot="5400000">
          <a:off x="3666618" y="4053958"/>
          <a:ext cx="817572" cy="930777"/>
        </a:xfrm>
        <a:prstGeom prst="bentUpArrow">
          <a:avLst>
            <a:gd name="adj1" fmla="val 32840"/>
            <a:gd name="adj2" fmla="val 25000"/>
            <a:gd name="adj3" fmla="val 35780"/>
          </a:avLst>
        </a:prstGeom>
        <a:solidFill>
          <a:schemeClr val="accent2">
            <a:tint val="50000"/>
            <a:hueOff val="-1328868"/>
            <a:satOff val="-6653"/>
            <a:lumOff val="8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C030F-3550-49C0-98B1-B99B33655BD9}">
      <dsp:nvSpPr>
        <dsp:cNvPr id="0" name=""/>
        <dsp:cNvSpPr/>
      </dsp:nvSpPr>
      <dsp:spPr>
        <a:xfrm>
          <a:off x="3450011" y="3147662"/>
          <a:ext cx="1376311" cy="963373"/>
        </a:xfrm>
        <a:prstGeom prst="roundRect">
          <a:avLst>
            <a:gd name="adj" fmla="val 16670"/>
          </a:avLst>
        </a:prstGeom>
        <a:solidFill>
          <a:schemeClr val="accent2">
            <a:hueOff val="-867720"/>
            <a:satOff val="-5954"/>
            <a:lumOff val="3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Century Gothic" panose="020B0502020202020204" pitchFamily="34" charset="0"/>
            </a:rPr>
            <a:t>El organismo suscribirá un contrato </a:t>
          </a:r>
          <a:r>
            <a:rPr lang="es-ES" sz="900" kern="1200" dirty="0" smtClean="0">
              <a:latin typeface="Century Gothic" panose="020B0502020202020204" pitchFamily="34" charset="0"/>
            </a:rPr>
            <a:t>para que pueda iniciar con el proceso de certificación</a:t>
          </a:r>
          <a:endParaRPr lang="es-EC" sz="900" kern="1200" dirty="0">
            <a:latin typeface="Century Gothic" panose="020B0502020202020204" pitchFamily="34" charset="0"/>
          </a:endParaRPr>
        </a:p>
      </dsp:txBody>
      <dsp:txXfrm>
        <a:off x="3497047" y="3194698"/>
        <a:ext cx="1282239" cy="869301"/>
      </dsp:txXfrm>
    </dsp:sp>
    <dsp:sp modelId="{696EAFEC-FE57-4CDA-A59D-550B5E70A611}">
      <dsp:nvSpPr>
        <dsp:cNvPr id="0" name=""/>
        <dsp:cNvSpPr/>
      </dsp:nvSpPr>
      <dsp:spPr>
        <a:xfrm>
          <a:off x="4826322" y="3239542"/>
          <a:ext cx="1000997" cy="778640"/>
        </a:xfrm>
        <a:prstGeom prst="rect">
          <a:avLst/>
        </a:prstGeom>
        <a:noFill/>
        <a:ln>
          <a:noFill/>
        </a:ln>
        <a:effectLst/>
      </dsp:spPr>
      <dsp:style>
        <a:lnRef idx="0">
          <a:scrgbClr r="0" g="0" b="0"/>
        </a:lnRef>
        <a:fillRef idx="0">
          <a:scrgbClr r="0" g="0" b="0"/>
        </a:fillRef>
        <a:effectRef idx="0">
          <a:scrgbClr r="0" g="0" b="0"/>
        </a:effectRef>
        <a:fontRef idx="minor"/>
      </dsp:style>
    </dsp:sp>
    <dsp:sp modelId="{5E93556F-01B0-464A-B7FC-684B65903289}">
      <dsp:nvSpPr>
        <dsp:cNvPr id="0" name=""/>
        <dsp:cNvSpPr/>
      </dsp:nvSpPr>
      <dsp:spPr>
        <a:xfrm rot="5400000">
          <a:off x="4807726" y="5136144"/>
          <a:ext cx="817572" cy="930777"/>
        </a:xfrm>
        <a:prstGeom prst="bentUpArrow">
          <a:avLst>
            <a:gd name="adj1" fmla="val 32840"/>
            <a:gd name="adj2" fmla="val 25000"/>
            <a:gd name="adj3" fmla="val 35780"/>
          </a:avLst>
        </a:prstGeom>
        <a:solidFill>
          <a:schemeClr val="accent2">
            <a:tint val="50000"/>
            <a:hueOff val="-1771824"/>
            <a:satOff val="-8871"/>
            <a:lumOff val="11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E33E5-401B-4086-9AAC-B64342B2518D}">
      <dsp:nvSpPr>
        <dsp:cNvPr id="0" name=""/>
        <dsp:cNvSpPr/>
      </dsp:nvSpPr>
      <dsp:spPr>
        <a:xfrm>
          <a:off x="4591119" y="4229848"/>
          <a:ext cx="1376311" cy="963373"/>
        </a:xfrm>
        <a:prstGeom prst="roundRect">
          <a:avLst>
            <a:gd name="adj" fmla="val 16670"/>
          </a:avLst>
        </a:prstGeom>
        <a:solidFill>
          <a:schemeClr val="accent2">
            <a:hueOff val="-1156960"/>
            <a:satOff val="-7939"/>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latin typeface="Century Gothic" panose="020B0502020202020204" pitchFamily="34" charset="0"/>
            </a:rPr>
            <a:t>El organismo certificador entregará la documentación para poder registrarse en el Sistema Guía de Agrocalidad</a:t>
          </a:r>
          <a:endParaRPr lang="es-EC" sz="900" kern="1200" dirty="0">
            <a:latin typeface="Century Gothic" panose="020B0502020202020204" pitchFamily="34" charset="0"/>
          </a:endParaRPr>
        </a:p>
      </dsp:txBody>
      <dsp:txXfrm>
        <a:off x="4638155" y="4276884"/>
        <a:ext cx="1282239" cy="869301"/>
      </dsp:txXfrm>
    </dsp:sp>
    <dsp:sp modelId="{7C033A10-2662-4C28-8FFF-1CDA0F473888}">
      <dsp:nvSpPr>
        <dsp:cNvPr id="0" name=""/>
        <dsp:cNvSpPr/>
      </dsp:nvSpPr>
      <dsp:spPr>
        <a:xfrm>
          <a:off x="5967430" y="4321728"/>
          <a:ext cx="1000997" cy="778640"/>
        </a:xfrm>
        <a:prstGeom prst="rect">
          <a:avLst/>
        </a:prstGeom>
        <a:noFill/>
        <a:ln>
          <a:noFill/>
        </a:ln>
        <a:effectLst/>
      </dsp:spPr>
      <dsp:style>
        <a:lnRef idx="0">
          <a:scrgbClr r="0" g="0" b="0"/>
        </a:lnRef>
        <a:fillRef idx="0">
          <a:scrgbClr r="0" g="0" b="0"/>
        </a:fillRef>
        <a:effectRef idx="0">
          <a:scrgbClr r="0" g="0" b="0"/>
        </a:effectRef>
        <a:fontRef idx="minor"/>
      </dsp:style>
    </dsp:sp>
    <dsp:sp modelId="{1ED0983E-6F02-42CE-8E3D-5D905A31E86D}">
      <dsp:nvSpPr>
        <dsp:cNvPr id="0" name=""/>
        <dsp:cNvSpPr/>
      </dsp:nvSpPr>
      <dsp:spPr>
        <a:xfrm>
          <a:off x="5732227" y="5312034"/>
          <a:ext cx="1376311" cy="963373"/>
        </a:xfrm>
        <a:prstGeom prst="roundRect">
          <a:avLst>
            <a:gd name="adj" fmla="val 1667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latin typeface="Century Gothic" panose="020B0502020202020204" pitchFamily="34" charset="0"/>
            </a:rPr>
            <a:t>Se obtendrá el certificado con el código de operador orgánico POA</a:t>
          </a:r>
          <a:endParaRPr lang="es-EC" sz="900" kern="1200" dirty="0">
            <a:latin typeface="Century Gothic" panose="020B0502020202020204" pitchFamily="34" charset="0"/>
          </a:endParaRPr>
        </a:p>
      </dsp:txBody>
      <dsp:txXfrm>
        <a:off x="5779263" y="5359070"/>
        <a:ext cx="1282239" cy="869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CCD80-5D76-4866-9AA5-EC31130E720A}">
      <dsp:nvSpPr>
        <dsp:cNvPr id="0" name=""/>
        <dsp:cNvSpPr/>
      </dsp:nvSpPr>
      <dsp:spPr>
        <a:xfrm>
          <a:off x="411316" y="523390"/>
          <a:ext cx="2476491" cy="29135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AE76-067B-4370-9C95-48E77C5CEAC2}">
      <dsp:nvSpPr>
        <dsp:cNvPr id="0" name=""/>
        <dsp:cNvSpPr/>
      </dsp:nvSpPr>
      <dsp:spPr>
        <a:xfrm>
          <a:off x="411316" y="632810"/>
          <a:ext cx="181932" cy="18193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925360-3C3D-4C4E-9CF6-5854B15118ED}">
      <dsp:nvSpPr>
        <dsp:cNvPr id="0" name=""/>
        <dsp:cNvSpPr/>
      </dsp:nvSpPr>
      <dsp:spPr>
        <a:xfrm>
          <a:off x="411316" y="0"/>
          <a:ext cx="2476491" cy="52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Documentación requerida para registrarse en línea</a:t>
          </a:r>
          <a:endParaRPr lang="es-EC" sz="1400" kern="1200" dirty="0">
            <a:latin typeface="Century Gothic" panose="020B0502020202020204" pitchFamily="34" charset="0"/>
          </a:endParaRPr>
        </a:p>
      </dsp:txBody>
      <dsp:txXfrm>
        <a:off x="411316" y="0"/>
        <a:ext cx="2476491" cy="523390"/>
      </dsp:txXfrm>
    </dsp:sp>
    <dsp:sp modelId="{2E1D2D39-FCB6-42C7-AC8C-E52599FFCA49}">
      <dsp:nvSpPr>
        <dsp:cNvPr id="0" name=""/>
        <dsp:cNvSpPr/>
      </dsp:nvSpPr>
      <dsp:spPr>
        <a:xfrm>
          <a:off x="411316" y="1056888"/>
          <a:ext cx="181927" cy="18192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E4C5C-8C2A-4420-A081-BB652B11403A}">
      <dsp:nvSpPr>
        <dsp:cNvPr id="0" name=""/>
        <dsp:cNvSpPr/>
      </dsp:nvSpPr>
      <dsp:spPr>
        <a:xfrm>
          <a:off x="584670" y="935815"/>
          <a:ext cx="2303137"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66725">
            <a:lnSpc>
              <a:spcPct val="90000"/>
            </a:lnSpc>
            <a:spcBef>
              <a:spcPct val="0"/>
            </a:spcBef>
            <a:spcAft>
              <a:spcPct val="35000"/>
            </a:spcAft>
          </a:pPr>
          <a:r>
            <a:rPr lang="es-EC" sz="1050" kern="1200" dirty="0" smtClean="0">
              <a:latin typeface="Century Gothic" panose="020B0502020202020204" pitchFamily="34" charset="0"/>
            </a:rPr>
            <a:t>Certificado orgánico</a:t>
          </a:r>
          <a:endParaRPr lang="es-EC" sz="1050" kern="1200" dirty="0">
            <a:latin typeface="Century Gothic" panose="020B0502020202020204" pitchFamily="34" charset="0"/>
          </a:endParaRPr>
        </a:p>
      </dsp:txBody>
      <dsp:txXfrm>
        <a:off x="584670" y="935815"/>
        <a:ext cx="2303137" cy="424073"/>
      </dsp:txXfrm>
    </dsp:sp>
    <dsp:sp modelId="{D3B3C333-7F55-4E0B-AA54-F4CF0BF8A96C}">
      <dsp:nvSpPr>
        <dsp:cNvPr id="0" name=""/>
        <dsp:cNvSpPr/>
      </dsp:nvSpPr>
      <dsp:spPr>
        <a:xfrm>
          <a:off x="411316" y="1480962"/>
          <a:ext cx="181927" cy="181927"/>
        </a:xfrm>
        <a:prstGeom prst="rect">
          <a:avLst/>
        </a:prstGeom>
        <a:solidFill>
          <a:schemeClr val="lt1">
            <a:hueOff val="0"/>
            <a:satOff val="0"/>
            <a:lumOff val="0"/>
            <a:alphaOff val="0"/>
          </a:schemeClr>
        </a:solidFill>
        <a:ln w="12700" cap="flat" cmpd="sng" algn="ctr">
          <a:solidFill>
            <a:schemeClr val="accent2">
              <a:hueOff val="-482067"/>
              <a:satOff val="-3308"/>
              <a:lumOff val="16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1178E-0C6A-4B08-8995-81E6064865BF}">
      <dsp:nvSpPr>
        <dsp:cNvPr id="0" name=""/>
        <dsp:cNvSpPr/>
      </dsp:nvSpPr>
      <dsp:spPr>
        <a:xfrm>
          <a:off x="584670" y="1359889"/>
          <a:ext cx="2303137"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66725">
            <a:lnSpc>
              <a:spcPct val="90000"/>
            </a:lnSpc>
            <a:spcBef>
              <a:spcPct val="0"/>
            </a:spcBef>
            <a:spcAft>
              <a:spcPct val="35000"/>
            </a:spcAft>
          </a:pPr>
          <a:r>
            <a:rPr lang="es-EC" sz="1050" kern="1200" dirty="0" smtClean="0">
              <a:latin typeface="Century Gothic" panose="020B0502020202020204" pitchFamily="34" charset="0"/>
            </a:rPr>
            <a:t>Plan de manejo orgánico presentado por el operador</a:t>
          </a:r>
          <a:endParaRPr lang="es-EC" sz="1050" kern="1200" dirty="0">
            <a:latin typeface="Century Gothic" panose="020B0502020202020204" pitchFamily="34" charset="0"/>
          </a:endParaRPr>
        </a:p>
      </dsp:txBody>
      <dsp:txXfrm>
        <a:off x="584670" y="1359889"/>
        <a:ext cx="2303137" cy="424073"/>
      </dsp:txXfrm>
    </dsp:sp>
    <dsp:sp modelId="{5359C03B-86D1-4A7F-934D-30763EE0F14E}">
      <dsp:nvSpPr>
        <dsp:cNvPr id="0" name=""/>
        <dsp:cNvSpPr/>
      </dsp:nvSpPr>
      <dsp:spPr>
        <a:xfrm>
          <a:off x="411316" y="1905035"/>
          <a:ext cx="181927" cy="181927"/>
        </a:xfrm>
        <a:prstGeom prst="rect">
          <a:avLst/>
        </a:prstGeom>
        <a:solidFill>
          <a:schemeClr val="lt1">
            <a:hueOff val="0"/>
            <a:satOff val="0"/>
            <a:lumOff val="0"/>
            <a:alphaOff val="0"/>
          </a:schemeClr>
        </a:solidFill>
        <a:ln w="12700" cap="flat" cmpd="sng" algn="ctr">
          <a:solidFill>
            <a:schemeClr val="accent2">
              <a:hueOff val="-964133"/>
              <a:satOff val="-6616"/>
              <a:lumOff val="33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579D8-3E7F-47B0-865E-DD5E50647260}">
      <dsp:nvSpPr>
        <dsp:cNvPr id="0" name=""/>
        <dsp:cNvSpPr/>
      </dsp:nvSpPr>
      <dsp:spPr>
        <a:xfrm>
          <a:off x="584670" y="1783962"/>
          <a:ext cx="2303137"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66725">
            <a:lnSpc>
              <a:spcPct val="90000"/>
            </a:lnSpc>
            <a:spcBef>
              <a:spcPct val="0"/>
            </a:spcBef>
            <a:spcAft>
              <a:spcPct val="35000"/>
            </a:spcAft>
          </a:pPr>
          <a:r>
            <a:rPr lang="es-EC" sz="1050" kern="1200" dirty="0" smtClean="0">
              <a:latin typeface="Century Gothic" panose="020B0502020202020204" pitchFamily="34" charset="0"/>
            </a:rPr>
            <a:t>Informe de inspección presentado por el organismo certificador</a:t>
          </a:r>
          <a:endParaRPr lang="es-EC" sz="1050" kern="1200" dirty="0">
            <a:latin typeface="Century Gothic" panose="020B0502020202020204" pitchFamily="34" charset="0"/>
          </a:endParaRPr>
        </a:p>
      </dsp:txBody>
      <dsp:txXfrm>
        <a:off x="584670" y="1783962"/>
        <a:ext cx="2303137" cy="424073"/>
      </dsp:txXfrm>
    </dsp:sp>
    <dsp:sp modelId="{3DE889DA-0924-4926-9269-7C11B087105E}">
      <dsp:nvSpPr>
        <dsp:cNvPr id="0" name=""/>
        <dsp:cNvSpPr/>
      </dsp:nvSpPr>
      <dsp:spPr>
        <a:xfrm>
          <a:off x="411316" y="2329109"/>
          <a:ext cx="181927" cy="181927"/>
        </a:xfrm>
        <a:prstGeom prst="rect">
          <a:avLst/>
        </a:prstGeom>
        <a:solidFill>
          <a:schemeClr val="lt1">
            <a:hueOff val="0"/>
            <a:satOff val="0"/>
            <a:lumOff val="0"/>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C23FE-0ED0-4380-A34F-9E751CE76EEB}">
      <dsp:nvSpPr>
        <dsp:cNvPr id="0" name=""/>
        <dsp:cNvSpPr/>
      </dsp:nvSpPr>
      <dsp:spPr>
        <a:xfrm>
          <a:off x="584670" y="2208036"/>
          <a:ext cx="2303137"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66725">
            <a:lnSpc>
              <a:spcPct val="90000"/>
            </a:lnSpc>
            <a:spcBef>
              <a:spcPct val="0"/>
            </a:spcBef>
            <a:spcAft>
              <a:spcPct val="35000"/>
            </a:spcAft>
          </a:pPr>
          <a:r>
            <a:rPr lang="es-EC" sz="1050" kern="1200" dirty="0" smtClean="0">
              <a:latin typeface="Century Gothic" panose="020B0502020202020204" pitchFamily="34" charset="0"/>
            </a:rPr>
            <a:t>Declaración de stock de etiquetas</a:t>
          </a:r>
          <a:endParaRPr lang="es-EC" sz="1050" kern="1200" dirty="0">
            <a:latin typeface="Century Gothic" panose="020B0502020202020204" pitchFamily="34" charset="0"/>
          </a:endParaRPr>
        </a:p>
      </dsp:txBody>
      <dsp:txXfrm>
        <a:off x="584670" y="2208036"/>
        <a:ext cx="2303137" cy="424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7755D-5402-4429-9266-ECF221BDFE80}">
      <dsp:nvSpPr>
        <dsp:cNvPr id="0" name=""/>
        <dsp:cNvSpPr/>
      </dsp:nvSpPr>
      <dsp:spPr>
        <a:xfrm>
          <a:off x="3025" y="19367"/>
          <a:ext cx="2949688" cy="864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anose="020B0502020202020204" pitchFamily="34" charset="0"/>
            </a:rPr>
            <a:t>Perfil del consumidor estadounidense</a:t>
          </a:r>
          <a:endParaRPr lang="es-EC" sz="1600" kern="1200" dirty="0">
            <a:latin typeface="Century Gothic" panose="020B0502020202020204" pitchFamily="34" charset="0"/>
          </a:endParaRPr>
        </a:p>
      </dsp:txBody>
      <dsp:txXfrm>
        <a:off x="3025" y="19367"/>
        <a:ext cx="2949688" cy="864000"/>
      </dsp:txXfrm>
    </dsp:sp>
    <dsp:sp modelId="{491FAAF3-AFD5-4DA6-9EC3-161A6C98C17A}">
      <dsp:nvSpPr>
        <dsp:cNvPr id="0" name=""/>
        <dsp:cNvSpPr/>
      </dsp:nvSpPr>
      <dsp:spPr>
        <a:xfrm>
          <a:off x="3025" y="883367"/>
          <a:ext cx="2949688" cy="352046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Existe preferencia por los alimentos frescos sobre los procesados.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Ha incrementado el interés y consumo de alimentos orgánicos principalmente buscando productos que no contengan químicos en su cadena productiva.</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Ha incrementado el consumo de vegetales y hortalizas como respuesta al mayor porcentaje de personas veganas y vegetarianas.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Están interesados en alimentos sostenibles ya que buscan productos que estén en armonía con el cuidado ambiental y que se haya generado a través de trabajo ético.</a:t>
          </a:r>
          <a:endParaRPr lang="es-EC" sz="1200" kern="1200" dirty="0">
            <a:latin typeface="Century Gothic" panose="020B0502020202020204" pitchFamily="34" charset="0"/>
          </a:endParaRPr>
        </a:p>
      </dsp:txBody>
      <dsp:txXfrm>
        <a:off x="3025" y="883367"/>
        <a:ext cx="2949688" cy="3520462"/>
      </dsp:txXfrm>
    </dsp:sp>
    <dsp:sp modelId="{A411E33F-C20C-4666-9667-6F0076F6894B}">
      <dsp:nvSpPr>
        <dsp:cNvPr id="0" name=""/>
        <dsp:cNvSpPr/>
      </dsp:nvSpPr>
      <dsp:spPr>
        <a:xfrm>
          <a:off x="3365670" y="19367"/>
          <a:ext cx="2949688" cy="864000"/>
        </a:xfrm>
        <a:prstGeom prst="rect">
          <a:avLst/>
        </a:prstGeom>
        <a:gradFill rotWithShape="0">
          <a:gsLst>
            <a:gs pos="0">
              <a:schemeClr val="accent2">
                <a:hueOff val="-723100"/>
                <a:satOff val="-4962"/>
                <a:lumOff val="2549"/>
                <a:alphaOff val="0"/>
                <a:satMod val="103000"/>
                <a:lumMod val="102000"/>
                <a:tint val="94000"/>
              </a:schemeClr>
            </a:gs>
            <a:gs pos="50000">
              <a:schemeClr val="accent2">
                <a:hueOff val="-723100"/>
                <a:satOff val="-4962"/>
                <a:lumOff val="2549"/>
                <a:alphaOff val="0"/>
                <a:satMod val="110000"/>
                <a:lumMod val="100000"/>
                <a:shade val="100000"/>
              </a:schemeClr>
            </a:gs>
            <a:gs pos="100000">
              <a:schemeClr val="accent2">
                <a:hueOff val="-723100"/>
                <a:satOff val="-4962"/>
                <a:lumOff val="2549"/>
                <a:alphaOff val="0"/>
                <a:lumMod val="99000"/>
                <a:satMod val="120000"/>
                <a:shade val="78000"/>
              </a:schemeClr>
            </a:gs>
          </a:gsLst>
          <a:lin ang="5400000" scaled="0"/>
        </a:gradFill>
        <a:ln w="6350" cap="flat" cmpd="sng" algn="ctr">
          <a:solidFill>
            <a:schemeClr val="accent2">
              <a:hueOff val="-723100"/>
              <a:satOff val="-4962"/>
              <a:lumOff val="254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anose="020B0502020202020204" pitchFamily="34" charset="0"/>
            </a:rPr>
            <a:t>Perfil del consumidor europeo</a:t>
          </a:r>
          <a:endParaRPr lang="es-EC" sz="1600" kern="1200" dirty="0">
            <a:latin typeface="Century Gothic" panose="020B0502020202020204" pitchFamily="34" charset="0"/>
          </a:endParaRPr>
        </a:p>
      </dsp:txBody>
      <dsp:txXfrm>
        <a:off x="3365670" y="19367"/>
        <a:ext cx="2949688" cy="864000"/>
      </dsp:txXfrm>
    </dsp:sp>
    <dsp:sp modelId="{285C6E44-4272-4065-A559-A9A11D8A7039}">
      <dsp:nvSpPr>
        <dsp:cNvPr id="0" name=""/>
        <dsp:cNvSpPr/>
      </dsp:nvSpPr>
      <dsp:spPr>
        <a:xfrm>
          <a:off x="3365670" y="883367"/>
          <a:ext cx="2949688" cy="3520462"/>
        </a:xfrm>
        <a:prstGeom prst="rect">
          <a:avLst/>
        </a:prstGeom>
        <a:solidFill>
          <a:schemeClr val="accent2">
            <a:tint val="40000"/>
            <a:alpha val="90000"/>
            <a:hueOff val="-878705"/>
            <a:satOff val="-3312"/>
            <a:lumOff val="361"/>
            <a:alphaOff val="0"/>
          </a:schemeClr>
        </a:solidFill>
        <a:ln w="6350" cap="flat" cmpd="sng" algn="ctr">
          <a:solidFill>
            <a:schemeClr val="accent2">
              <a:tint val="40000"/>
              <a:alpha val="90000"/>
              <a:hueOff val="-878705"/>
              <a:satOff val="-3312"/>
              <a:lumOff val="3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La demanda de alimentos orgánicos ha incrementado en consumidores europeos.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Se ha visto una notable preferencia por los alimentos frescos ante los procesados.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Los países líderes en consumo responsable en Europa son Dinamarca, Suecia, Austria, Alemania y Francia.</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El 10% de la población europea es vegetariana y ha crecido el “</a:t>
          </a:r>
          <a:r>
            <a:rPr lang="es-ES" sz="1200" kern="1200" dirty="0" err="1" smtClean="0">
              <a:latin typeface="Century Gothic" panose="020B0502020202020204" pitchFamily="34" charset="0"/>
            </a:rPr>
            <a:t>flexitarianismo</a:t>
          </a:r>
          <a:r>
            <a:rPr lang="es-ES" sz="1200" kern="1200" dirty="0" smtClean="0">
              <a:latin typeface="Century Gothic" panose="020B0502020202020204" pitchFamily="34" charset="0"/>
            </a:rPr>
            <a:t>” el cual consiste en una dieta vegetariana con consumo ocasional de productos animales.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Las empresas están en constante búsqueda de la sostenibilidad social y ambiental </a:t>
          </a:r>
          <a:endParaRPr lang="es-EC" sz="1200" kern="1200" dirty="0">
            <a:latin typeface="Century Gothic" panose="020B0502020202020204" pitchFamily="34" charset="0"/>
          </a:endParaRPr>
        </a:p>
      </dsp:txBody>
      <dsp:txXfrm>
        <a:off x="3365670" y="883367"/>
        <a:ext cx="2949688" cy="3520462"/>
      </dsp:txXfrm>
    </dsp:sp>
    <dsp:sp modelId="{0D2B8BAE-F3B8-4E4C-B701-C174F2AD338F}">
      <dsp:nvSpPr>
        <dsp:cNvPr id="0" name=""/>
        <dsp:cNvSpPr/>
      </dsp:nvSpPr>
      <dsp:spPr>
        <a:xfrm>
          <a:off x="6728315" y="19367"/>
          <a:ext cx="2949688" cy="864000"/>
        </a:xfrm>
        <a:prstGeom prst="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w="6350" cap="flat" cmpd="sng" algn="ctr">
          <a:solidFill>
            <a:schemeClr val="accent2">
              <a:hueOff val="-1446200"/>
              <a:satOff val="-9924"/>
              <a:lumOff val="50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anose="020B0502020202020204" pitchFamily="34" charset="0"/>
            </a:rPr>
            <a:t>Perfil del consumidor de Emiratos Árabes Unidos</a:t>
          </a:r>
          <a:endParaRPr lang="es-EC" sz="1600" kern="1200" dirty="0">
            <a:latin typeface="Century Gothic" panose="020B0502020202020204" pitchFamily="34" charset="0"/>
          </a:endParaRPr>
        </a:p>
      </dsp:txBody>
      <dsp:txXfrm>
        <a:off x="6728315" y="19367"/>
        <a:ext cx="2949688" cy="864000"/>
      </dsp:txXfrm>
    </dsp:sp>
    <dsp:sp modelId="{8DFD4DF2-957E-4859-AC35-1E1D88AF4278}">
      <dsp:nvSpPr>
        <dsp:cNvPr id="0" name=""/>
        <dsp:cNvSpPr/>
      </dsp:nvSpPr>
      <dsp:spPr>
        <a:xfrm>
          <a:off x="6728315" y="883367"/>
          <a:ext cx="2949688" cy="3520462"/>
        </a:xfrm>
        <a:prstGeom prst="rect">
          <a:avLst/>
        </a:prstGeom>
        <a:solidFill>
          <a:schemeClr val="accent2">
            <a:tint val="40000"/>
            <a:alpha val="90000"/>
            <a:hueOff val="-1757410"/>
            <a:satOff val="-6624"/>
            <a:lumOff val="722"/>
            <a:alphaOff val="0"/>
          </a:schemeClr>
        </a:solidFill>
        <a:ln w="6350" cap="flat" cmpd="sng" algn="ctr">
          <a:solidFill>
            <a:schemeClr val="accent2">
              <a:tint val="40000"/>
              <a:alpha val="90000"/>
              <a:hueOff val="-1757410"/>
              <a:satOff val="-6624"/>
              <a:lumOff val="7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Los consumidores en Emiratos Árabes Unidos gastan en promedio el 13,9% de sus ingresos en alimentación y bebida.</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El sector de los productos orgánicos cada vez toma más importancia y es una de las industrias con mayor crecimiento principalmente en </a:t>
          </a:r>
          <a:r>
            <a:rPr lang="es-ES" sz="1200" kern="1200" dirty="0" err="1" smtClean="0">
              <a:latin typeface="Century Gothic" panose="020B0502020202020204" pitchFamily="34" charset="0"/>
            </a:rPr>
            <a:t>Dubai</a:t>
          </a:r>
          <a:r>
            <a:rPr lang="es-ES" sz="1200" kern="1200" dirty="0" smtClean="0">
              <a:latin typeface="Century Gothic" panose="020B0502020202020204" pitchFamily="34" charset="0"/>
            </a:rPr>
            <a:t>.</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Esta tendencia va de la mano del alto nivel de ingresos económicos en sus habitantes, lo que les permite pagar más por productos de alta calidad, orgánicos y frescos.</a:t>
          </a:r>
          <a:endParaRPr lang="es-EC"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Century Gothic" panose="020B0502020202020204" pitchFamily="34" charset="0"/>
            </a:rPr>
            <a:t>Son muy exigentes y buscan en sus alimentos un valor agregado</a:t>
          </a:r>
          <a:endParaRPr lang="es-EC" sz="1200" kern="1200" dirty="0">
            <a:latin typeface="Century Gothic" panose="020B0502020202020204" pitchFamily="34" charset="0"/>
          </a:endParaRPr>
        </a:p>
      </dsp:txBody>
      <dsp:txXfrm>
        <a:off x="6728315" y="883367"/>
        <a:ext cx="2949688" cy="3520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CA694-77AC-4FBE-BB20-D00051CEC3A6}">
      <dsp:nvSpPr>
        <dsp:cNvPr id="0" name=""/>
        <dsp:cNvSpPr/>
      </dsp:nvSpPr>
      <dsp:spPr>
        <a:xfrm>
          <a:off x="283" y="1733671"/>
          <a:ext cx="831303" cy="8313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kern="1200" dirty="0" smtClean="0">
              <a:latin typeface="Century Gothic" panose="020B0502020202020204" pitchFamily="34" charset="0"/>
            </a:rPr>
            <a:t>BPA</a:t>
          </a:r>
          <a:endParaRPr lang="es-EC" sz="800" kern="1200" dirty="0">
            <a:latin typeface="Century Gothic" panose="020B0502020202020204" pitchFamily="34" charset="0"/>
          </a:endParaRPr>
        </a:p>
      </dsp:txBody>
      <dsp:txXfrm>
        <a:off x="122025" y="1855413"/>
        <a:ext cx="587819" cy="587819"/>
      </dsp:txXfrm>
    </dsp:sp>
    <dsp:sp modelId="{C18935C0-30AF-4CA2-B6D6-5EEA5E48329C}">
      <dsp:nvSpPr>
        <dsp:cNvPr id="0" name=""/>
        <dsp:cNvSpPr/>
      </dsp:nvSpPr>
      <dsp:spPr>
        <a:xfrm rot="2558555">
          <a:off x="820375" y="2264043"/>
          <a:ext cx="271565" cy="0"/>
        </a:xfrm>
        <a:custGeom>
          <a:avLst/>
          <a:gdLst/>
          <a:ahLst/>
          <a:cxnLst/>
          <a:rect l="0" t="0" r="0" b="0"/>
          <a:pathLst>
            <a:path>
              <a:moveTo>
                <a:pt x="0" y="0"/>
              </a:moveTo>
              <a:lnTo>
                <a:pt x="27156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AF904-A541-4FBA-8B4C-FCBC3A19A483}">
      <dsp:nvSpPr>
        <dsp:cNvPr id="0" name=""/>
        <dsp:cNvSpPr/>
      </dsp:nvSpPr>
      <dsp:spPr>
        <a:xfrm rot="8241445">
          <a:off x="1903480" y="2264043"/>
          <a:ext cx="271565" cy="0"/>
        </a:xfrm>
        <a:custGeom>
          <a:avLst/>
          <a:gdLst/>
          <a:ahLst/>
          <a:cxnLst/>
          <a:rect l="0" t="0" r="0" b="0"/>
          <a:pathLst>
            <a:path>
              <a:moveTo>
                <a:pt x="0" y="0"/>
              </a:moveTo>
              <a:lnTo>
                <a:pt x="27156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B314D1-58E1-49F2-A696-A9A2ECFF31C7}">
      <dsp:nvSpPr>
        <dsp:cNvPr id="0" name=""/>
        <dsp:cNvSpPr/>
      </dsp:nvSpPr>
      <dsp:spPr>
        <a:xfrm>
          <a:off x="1056039" y="2356025"/>
          <a:ext cx="97167"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D5A1C-4023-4DA5-A1B0-1487840E387D}">
      <dsp:nvSpPr>
        <dsp:cNvPr id="0" name=""/>
        <dsp:cNvSpPr/>
      </dsp:nvSpPr>
      <dsp:spPr>
        <a:xfrm>
          <a:off x="1153207" y="2149323"/>
          <a:ext cx="689007" cy="4134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anose="020B0502020202020204" pitchFamily="34" charset="0"/>
            </a:rPr>
            <a:t>Pilares</a:t>
          </a:r>
          <a:endParaRPr lang="es-EC" sz="1200" kern="1200" dirty="0">
            <a:latin typeface="Century Gothic" panose="020B0502020202020204" pitchFamily="34" charset="0"/>
          </a:endParaRPr>
        </a:p>
      </dsp:txBody>
      <dsp:txXfrm>
        <a:off x="1153207" y="2149323"/>
        <a:ext cx="689007" cy="413404"/>
      </dsp:txXfrm>
    </dsp:sp>
    <dsp:sp modelId="{4211303E-8ADE-45EA-8507-8AA61D001B23}">
      <dsp:nvSpPr>
        <dsp:cNvPr id="0" name=""/>
        <dsp:cNvSpPr/>
      </dsp:nvSpPr>
      <dsp:spPr>
        <a:xfrm>
          <a:off x="1842214" y="2356025"/>
          <a:ext cx="97167"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495CA4-17F3-4486-AA2E-917340AE22E6}">
      <dsp:nvSpPr>
        <dsp:cNvPr id="0" name=""/>
        <dsp:cNvSpPr/>
      </dsp:nvSpPr>
      <dsp:spPr>
        <a:xfrm>
          <a:off x="2163834" y="1733671"/>
          <a:ext cx="831303" cy="831303"/>
        </a:xfrm>
        <a:prstGeom prst="ellipse">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kern="1200" dirty="0" smtClean="0">
              <a:latin typeface="Century Gothic" panose="020B0502020202020204" pitchFamily="34" charset="0"/>
            </a:rPr>
            <a:t>Inocuidad de alimentos</a:t>
          </a:r>
          <a:endParaRPr lang="es-EC" sz="800" kern="1200" dirty="0">
            <a:latin typeface="Century Gothic" panose="020B0502020202020204" pitchFamily="34" charset="0"/>
          </a:endParaRPr>
        </a:p>
      </dsp:txBody>
      <dsp:txXfrm>
        <a:off x="2285576" y="1855413"/>
        <a:ext cx="587819" cy="587819"/>
      </dsp:txXfrm>
    </dsp:sp>
    <dsp:sp modelId="{D9FD4691-C546-48F8-8450-FF349B933D40}">
      <dsp:nvSpPr>
        <dsp:cNvPr id="0" name=""/>
        <dsp:cNvSpPr/>
      </dsp:nvSpPr>
      <dsp:spPr>
        <a:xfrm>
          <a:off x="2995138" y="1733671"/>
          <a:ext cx="831303" cy="831303"/>
        </a:xfrm>
        <a:prstGeom prst="ellipse">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kern="1200" dirty="0" smtClean="0">
              <a:latin typeface="Century Gothic" panose="020B0502020202020204" pitchFamily="34" charset="0"/>
            </a:rPr>
            <a:t>Cuidado ambiental</a:t>
          </a:r>
          <a:endParaRPr lang="es-EC" sz="800" kern="1200" dirty="0">
            <a:latin typeface="Century Gothic" panose="020B0502020202020204" pitchFamily="34" charset="0"/>
          </a:endParaRPr>
        </a:p>
      </dsp:txBody>
      <dsp:txXfrm>
        <a:off x="3116880" y="1855413"/>
        <a:ext cx="587819" cy="587819"/>
      </dsp:txXfrm>
    </dsp:sp>
    <dsp:sp modelId="{14F645D8-B828-4EE0-8ABF-3EB179FDE39A}">
      <dsp:nvSpPr>
        <dsp:cNvPr id="0" name=""/>
        <dsp:cNvSpPr/>
      </dsp:nvSpPr>
      <dsp:spPr>
        <a:xfrm>
          <a:off x="3826441" y="1733671"/>
          <a:ext cx="831303" cy="831303"/>
        </a:xfrm>
        <a:prstGeom prst="ellipse">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kern="1200" dirty="0" smtClean="0">
              <a:latin typeface="Century Gothic" panose="020B0502020202020204" pitchFamily="34" charset="0"/>
            </a:rPr>
            <a:t>Salud del trabajador</a:t>
          </a:r>
          <a:endParaRPr lang="es-EC" sz="800" kern="1200" dirty="0">
            <a:latin typeface="Century Gothic" panose="020B0502020202020204" pitchFamily="34" charset="0"/>
          </a:endParaRPr>
        </a:p>
      </dsp:txBody>
      <dsp:txXfrm>
        <a:off x="3948183" y="1855413"/>
        <a:ext cx="587819" cy="587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D38BE-F02C-4F98-8F32-E43F62711CD6}">
      <dsp:nvSpPr>
        <dsp:cNvPr id="0" name=""/>
        <dsp:cNvSpPr/>
      </dsp:nvSpPr>
      <dsp:spPr>
        <a:xfrm>
          <a:off x="0" y="0"/>
          <a:ext cx="7640320" cy="1192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Ha existido un incremento constante durante el periodo 2015 – 2019, principalmente en el año 2019 donde las exportaciones crecieron en un 1990%, con respecto a lo exportado en el año 2018, lo que significó un valor de $4.799.979,10.</a:t>
          </a:r>
          <a:endParaRPr lang="es-EC" sz="1400" kern="1200" dirty="0">
            <a:latin typeface="Century Gothic" panose="020B0502020202020204" pitchFamily="34" charset="0"/>
          </a:endParaRPr>
        </a:p>
      </dsp:txBody>
      <dsp:txXfrm>
        <a:off x="34916" y="34916"/>
        <a:ext cx="6253210" cy="1122274"/>
      </dsp:txXfrm>
    </dsp:sp>
    <dsp:sp modelId="{E3A8DCD3-310F-485F-B769-57F2E6D5AE3E}">
      <dsp:nvSpPr>
        <dsp:cNvPr id="0" name=""/>
        <dsp:cNvSpPr/>
      </dsp:nvSpPr>
      <dsp:spPr>
        <a:xfrm>
          <a:off x="639876" y="1408853"/>
          <a:ext cx="7640320" cy="1192106"/>
        </a:xfrm>
        <a:prstGeom prst="roundRect">
          <a:avLst>
            <a:gd name="adj" fmla="val 10000"/>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Durante el periodo 2015 – 2019, ha habido 31 empresas que han realizado procesos de exportación, con un crecimiento promedio anual de 15% en la cantidad de las mismas. Sin embargo, solamente 7 exportaron en más de un periodo, mientras que el 78% solamente exportaron en un año durante los cinco estudiados.</a:t>
          </a:r>
          <a:endParaRPr lang="es-EC" sz="1400" kern="1200" dirty="0">
            <a:latin typeface="Century Gothic" panose="020B0502020202020204" pitchFamily="34" charset="0"/>
          </a:endParaRPr>
        </a:p>
      </dsp:txBody>
      <dsp:txXfrm>
        <a:off x="674792" y="1443769"/>
        <a:ext cx="6155742" cy="1122274"/>
      </dsp:txXfrm>
    </dsp:sp>
    <dsp:sp modelId="{8B933010-FBD9-4582-8A93-9236D7A956FD}">
      <dsp:nvSpPr>
        <dsp:cNvPr id="0" name=""/>
        <dsp:cNvSpPr/>
      </dsp:nvSpPr>
      <dsp:spPr>
        <a:xfrm>
          <a:off x="1270203" y="2817706"/>
          <a:ext cx="7640320" cy="1192106"/>
        </a:xfrm>
        <a:prstGeom prst="roundRect">
          <a:avLst>
            <a:gd name="adj" fmla="val 10000"/>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A nivel mundial los países mayores productores son México, República Dominicana, Perú, Colombia e Indonesia. Esto demuestra el potencial que tiene el Ecuador de incrementar su nivel de producción de aguacate ya que países de la región con características similares están produciendo a mayor escala.</a:t>
          </a:r>
          <a:endParaRPr lang="es-EC" sz="1400" kern="1200" dirty="0">
            <a:latin typeface="Century Gothic" panose="020B0502020202020204" pitchFamily="34" charset="0"/>
          </a:endParaRPr>
        </a:p>
      </dsp:txBody>
      <dsp:txXfrm>
        <a:off x="1305119" y="2852622"/>
        <a:ext cx="6165292" cy="1122274"/>
      </dsp:txXfrm>
    </dsp:sp>
    <dsp:sp modelId="{5E333D9C-17E5-4372-B7A7-7F5CDD7E4AB1}">
      <dsp:nvSpPr>
        <dsp:cNvPr id="0" name=""/>
        <dsp:cNvSpPr/>
      </dsp:nvSpPr>
      <dsp:spPr>
        <a:xfrm>
          <a:off x="1910080" y="4226560"/>
          <a:ext cx="7640320" cy="1192106"/>
        </a:xfrm>
        <a:prstGeom prst="roundRect">
          <a:avLst>
            <a:gd name="adj" fmla="val 10000"/>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latin typeface="Century Gothic" panose="020B0502020202020204" pitchFamily="34" charset="0"/>
            </a:rPr>
            <a:t>El Ecuador ha incrementado significativamente el nivel de producción de aguacate, teniendo en el año 2019 su mayor producción con 26 406 toneladas con un incremento del 92% con respecto a lo producido en el año 2018. Las provincias de la Sierra son las que mayor producción poseen debido a las características de su clima y suelo; Pichincha es la provincia con mayor producción, con el 34,34% de la producción.</a:t>
          </a:r>
          <a:endParaRPr lang="es-EC" sz="1300" kern="1200" dirty="0">
            <a:latin typeface="Century Gothic" panose="020B0502020202020204" pitchFamily="34" charset="0"/>
          </a:endParaRPr>
        </a:p>
      </dsp:txBody>
      <dsp:txXfrm>
        <a:off x="1944996" y="4261476"/>
        <a:ext cx="6155742" cy="1122274"/>
      </dsp:txXfrm>
    </dsp:sp>
    <dsp:sp modelId="{38ED1616-41EC-4DC4-B67B-0F928D271070}">
      <dsp:nvSpPr>
        <dsp:cNvPr id="0" name=""/>
        <dsp:cNvSpPr/>
      </dsp:nvSpPr>
      <dsp:spPr>
        <a:xfrm>
          <a:off x="6865451" y="913045"/>
          <a:ext cx="774869" cy="77486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latin typeface="Century Gothic" panose="020B0502020202020204" pitchFamily="34" charset="0"/>
          </a:endParaRPr>
        </a:p>
      </dsp:txBody>
      <dsp:txXfrm>
        <a:off x="7039797" y="913045"/>
        <a:ext cx="426177" cy="583089"/>
      </dsp:txXfrm>
    </dsp:sp>
    <dsp:sp modelId="{2EF2B4E5-0A44-4DA9-A0DF-878F2D779A31}">
      <dsp:nvSpPr>
        <dsp:cNvPr id="0" name=""/>
        <dsp:cNvSpPr/>
      </dsp:nvSpPr>
      <dsp:spPr>
        <a:xfrm>
          <a:off x="7505328" y="2321898"/>
          <a:ext cx="774869" cy="774869"/>
        </a:xfrm>
        <a:prstGeom prst="downArrow">
          <a:avLst>
            <a:gd name="adj1" fmla="val 55000"/>
            <a:gd name="adj2" fmla="val 45000"/>
          </a:avLst>
        </a:prstGeom>
        <a:solidFill>
          <a:schemeClr val="accent2">
            <a:tint val="40000"/>
            <a:alpha val="90000"/>
            <a:hueOff val="-878705"/>
            <a:satOff val="-3312"/>
            <a:lumOff val="361"/>
            <a:alphaOff val="0"/>
          </a:schemeClr>
        </a:solidFill>
        <a:ln w="6350" cap="flat" cmpd="sng" algn="ctr">
          <a:solidFill>
            <a:schemeClr val="accent2">
              <a:tint val="40000"/>
              <a:alpha val="90000"/>
              <a:hueOff val="-878705"/>
              <a:satOff val="-3312"/>
              <a:lumOff val="3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latin typeface="Century Gothic" panose="020B0502020202020204" pitchFamily="34" charset="0"/>
          </a:endParaRPr>
        </a:p>
      </dsp:txBody>
      <dsp:txXfrm>
        <a:off x="7679674" y="2321898"/>
        <a:ext cx="426177" cy="583089"/>
      </dsp:txXfrm>
    </dsp:sp>
    <dsp:sp modelId="{EC2096C3-B485-4450-B442-606721850074}">
      <dsp:nvSpPr>
        <dsp:cNvPr id="0" name=""/>
        <dsp:cNvSpPr/>
      </dsp:nvSpPr>
      <dsp:spPr>
        <a:xfrm>
          <a:off x="8135654" y="3730752"/>
          <a:ext cx="774869" cy="774869"/>
        </a:xfrm>
        <a:prstGeom prst="downArrow">
          <a:avLst>
            <a:gd name="adj1" fmla="val 55000"/>
            <a:gd name="adj2" fmla="val 45000"/>
          </a:avLst>
        </a:prstGeom>
        <a:solidFill>
          <a:schemeClr val="accent2">
            <a:tint val="40000"/>
            <a:alpha val="90000"/>
            <a:hueOff val="-1757410"/>
            <a:satOff val="-6624"/>
            <a:lumOff val="722"/>
            <a:alphaOff val="0"/>
          </a:schemeClr>
        </a:solidFill>
        <a:ln w="6350" cap="flat" cmpd="sng" algn="ctr">
          <a:solidFill>
            <a:schemeClr val="accent2">
              <a:tint val="40000"/>
              <a:alpha val="90000"/>
              <a:hueOff val="-1757410"/>
              <a:satOff val="-6624"/>
              <a:lumOff val="7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latin typeface="Century Gothic" panose="020B0502020202020204" pitchFamily="34" charset="0"/>
          </a:endParaRPr>
        </a:p>
      </dsp:txBody>
      <dsp:txXfrm>
        <a:off x="8310000" y="3730752"/>
        <a:ext cx="426177" cy="583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689D-8814-4F66-8AB3-CFE43984431D}">
      <dsp:nvSpPr>
        <dsp:cNvPr id="0" name=""/>
        <dsp:cNvSpPr/>
      </dsp:nvSpPr>
      <dsp:spPr>
        <a:xfrm>
          <a:off x="0" y="0"/>
          <a:ext cx="8552038" cy="11921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El Ecuador, con su Plan Nacional de Desarrollo 2017 – 2021 “Toda una Vida”, ha logrado implementar 11 políticas en sus tres ejes que están acorde con el cumplimiento del ODS 12 en sus metas e indicadores; de esta forma se evidencia que sí existe una ruta clara para poder llegar al cumplimiento de las mismas en Ecuador.</a:t>
          </a:r>
          <a:endParaRPr lang="es-EC" sz="1400" kern="1200" dirty="0">
            <a:latin typeface="Century Gothic" panose="020B0502020202020204" pitchFamily="34" charset="0"/>
          </a:endParaRPr>
        </a:p>
      </dsp:txBody>
      <dsp:txXfrm>
        <a:off x="34916" y="34916"/>
        <a:ext cx="7164928" cy="1122274"/>
      </dsp:txXfrm>
    </dsp:sp>
    <dsp:sp modelId="{1613E5C9-C7E2-4E6A-A4BF-EB7DF7BC1B5D}">
      <dsp:nvSpPr>
        <dsp:cNvPr id="0" name=""/>
        <dsp:cNvSpPr/>
      </dsp:nvSpPr>
      <dsp:spPr>
        <a:xfrm>
          <a:off x="716233" y="1408853"/>
          <a:ext cx="8552038" cy="1192106"/>
        </a:xfrm>
        <a:prstGeom prst="roundRect">
          <a:avLst>
            <a:gd name="adj" fmla="val 10000"/>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La producción sostenible de aguacate en Ecuador se ha visto principalmente reflejada en la producción orgánica ya que esta última busca los mismos objetivos que la producción sostenible en cuanto al cuidado del suelo, reducción del uso de recursos no renovables, reciclaje y buen manejo de desechos, equilibrio ecológico, entre otros.</a:t>
          </a:r>
          <a:endParaRPr lang="es-EC" sz="1400" kern="1200" dirty="0">
            <a:latin typeface="Century Gothic" panose="020B0502020202020204" pitchFamily="34" charset="0"/>
          </a:endParaRPr>
        </a:p>
      </dsp:txBody>
      <dsp:txXfrm>
        <a:off x="751149" y="1443769"/>
        <a:ext cx="6991103" cy="1122274"/>
      </dsp:txXfrm>
    </dsp:sp>
    <dsp:sp modelId="{FAD979FB-F398-4B15-8DF6-C833ED8B4A26}">
      <dsp:nvSpPr>
        <dsp:cNvPr id="0" name=""/>
        <dsp:cNvSpPr/>
      </dsp:nvSpPr>
      <dsp:spPr>
        <a:xfrm>
          <a:off x="1421776" y="2817706"/>
          <a:ext cx="8552038" cy="1192106"/>
        </a:xfrm>
        <a:prstGeom prst="roundRect">
          <a:avLst>
            <a:gd name="adj" fmla="val 10000"/>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latin typeface="Century Gothic" panose="020B0502020202020204" pitchFamily="34" charset="0"/>
            </a:rPr>
            <a:t>Los mercados a nivel mundial que están en busca de alimentos que presenten algún valor agregado sostenible. Países como Estados Unidos, Países Bajos, España y Emiratos Árabes Unidos, quienes son los principales destinos comerciales de la subpartida 080440 del Ecuador, tienen un perfil de cliente exigente hacia alimentos frescos, sin químicos y con buenas prácticas de producción. Por otro lado, el aguacate sostenible desde Ecuador tiene como principales destinos España, Nueva Zelanda e Israel.</a:t>
          </a:r>
          <a:endParaRPr lang="es-EC" sz="1300" kern="1200" dirty="0">
            <a:latin typeface="Century Gothic" panose="020B0502020202020204" pitchFamily="34" charset="0"/>
          </a:endParaRPr>
        </a:p>
      </dsp:txBody>
      <dsp:txXfrm>
        <a:off x="1456692" y="2852622"/>
        <a:ext cx="7001793" cy="1122274"/>
      </dsp:txXfrm>
    </dsp:sp>
    <dsp:sp modelId="{B8D33411-5FA5-4BFE-914C-47769600CDA5}">
      <dsp:nvSpPr>
        <dsp:cNvPr id="0" name=""/>
        <dsp:cNvSpPr/>
      </dsp:nvSpPr>
      <dsp:spPr>
        <a:xfrm>
          <a:off x="2138009" y="4226560"/>
          <a:ext cx="8552038" cy="1192106"/>
        </a:xfrm>
        <a:prstGeom prst="roundRect">
          <a:avLst>
            <a:gd name="adj" fmla="val 10000"/>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Century Gothic" panose="020B0502020202020204" pitchFamily="34" charset="0"/>
            </a:rPr>
            <a:t>El Ecuador, ante las nuevas necesidades del mercado de alimentos sostenibles, ha implementado varios programas y certificaciones que verifican que los alimentos exportados desde el país cuenten con prácticas sostenibles en su producción; estas certificaciones, entre otras, son Buenas Prácticas Agropecuarias, Punto Verde, certificados de Comercio Justo, y de Economía Popular y Solidaria.</a:t>
          </a:r>
          <a:endParaRPr lang="es-EC" sz="1400" kern="1200" dirty="0">
            <a:latin typeface="Century Gothic" panose="020B0502020202020204" pitchFamily="34" charset="0"/>
          </a:endParaRPr>
        </a:p>
      </dsp:txBody>
      <dsp:txXfrm>
        <a:off x="2172925" y="4261476"/>
        <a:ext cx="6991103" cy="1122274"/>
      </dsp:txXfrm>
    </dsp:sp>
    <dsp:sp modelId="{321E730E-0E88-48FC-ACDA-0A2F2749E359}">
      <dsp:nvSpPr>
        <dsp:cNvPr id="0" name=""/>
        <dsp:cNvSpPr/>
      </dsp:nvSpPr>
      <dsp:spPr>
        <a:xfrm>
          <a:off x="7777169" y="913045"/>
          <a:ext cx="774869" cy="77486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kern="1200">
            <a:latin typeface="Century Gothic" panose="020B0502020202020204" pitchFamily="34" charset="0"/>
          </a:endParaRPr>
        </a:p>
      </dsp:txBody>
      <dsp:txXfrm>
        <a:off x="7951515" y="913045"/>
        <a:ext cx="426177" cy="583089"/>
      </dsp:txXfrm>
    </dsp:sp>
    <dsp:sp modelId="{4C55BA13-E990-4BCC-A6B0-F431A25B84C5}">
      <dsp:nvSpPr>
        <dsp:cNvPr id="0" name=""/>
        <dsp:cNvSpPr/>
      </dsp:nvSpPr>
      <dsp:spPr>
        <a:xfrm>
          <a:off x="8493402" y="2321898"/>
          <a:ext cx="774869" cy="774869"/>
        </a:xfrm>
        <a:prstGeom prst="downArrow">
          <a:avLst>
            <a:gd name="adj1" fmla="val 55000"/>
            <a:gd name="adj2" fmla="val 45000"/>
          </a:avLst>
        </a:prstGeom>
        <a:solidFill>
          <a:schemeClr val="accent2">
            <a:tint val="40000"/>
            <a:alpha val="90000"/>
            <a:hueOff val="-878705"/>
            <a:satOff val="-3312"/>
            <a:lumOff val="361"/>
            <a:alphaOff val="0"/>
          </a:schemeClr>
        </a:solidFill>
        <a:ln w="6350" cap="flat" cmpd="sng" algn="ctr">
          <a:solidFill>
            <a:schemeClr val="accent2">
              <a:tint val="40000"/>
              <a:alpha val="90000"/>
              <a:hueOff val="-878705"/>
              <a:satOff val="-3312"/>
              <a:lumOff val="3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kern="1200">
            <a:latin typeface="Century Gothic" panose="020B0502020202020204" pitchFamily="34" charset="0"/>
          </a:endParaRPr>
        </a:p>
      </dsp:txBody>
      <dsp:txXfrm>
        <a:off x="8667748" y="2321898"/>
        <a:ext cx="426177" cy="583089"/>
      </dsp:txXfrm>
    </dsp:sp>
    <dsp:sp modelId="{A5A537C1-62CA-459C-B2E0-0B81D208EABE}">
      <dsp:nvSpPr>
        <dsp:cNvPr id="0" name=""/>
        <dsp:cNvSpPr/>
      </dsp:nvSpPr>
      <dsp:spPr>
        <a:xfrm>
          <a:off x="9198945" y="3730752"/>
          <a:ext cx="774869" cy="774869"/>
        </a:xfrm>
        <a:prstGeom prst="downArrow">
          <a:avLst>
            <a:gd name="adj1" fmla="val 55000"/>
            <a:gd name="adj2" fmla="val 45000"/>
          </a:avLst>
        </a:prstGeom>
        <a:solidFill>
          <a:schemeClr val="accent2">
            <a:tint val="40000"/>
            <a:alpha val="90000"/>
            <a:hueOff val="-1757410"/>
            <a:satOff val="-6624"/>
            <a:lumOff val="722"/>
            <a:alphaOff val="0"/>
          </a:schemeClr>
        </a:solidFill>
        <a:ln w="6350" cap="flat" cmpd="sng" algn="ctr">
          <a:solidFill>
            <a:schemeClr val="accent2">
              <a:tint val="40000"/>
              <a:alpha val="90000"/>
              <a:hueOff val="-1757410"/>
              <a:satOff val="-6624"/>
              <a:lumOff val="7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kern="1200">
            <a:latin typeface="Century Gothic" panose="020B0502020202020204" pitchFamily="34" charset="0"/>
          </a:endParaRPr>
        </a:p>
      </dsp:txBody>
      <dsp:txXfrm>
        <a:off x="9373291" y="3730752"/>
        <a:ext cx="426177" cy="583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BE7C2-BADC-4D49-A1DA-F98D2F75B6BD}">
      <dsp:nvSpPr>
        <dsp:cNvPr id="0" name=""/>
        <dsp:cNvSpPr/>
      </dsp:nvSpPr>
      <dsp:spPr>
        <a:xfrm>
          <a:off x="262763" y="154"/>
          <a:ext cx="4167967" cy="25007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Se recomienda que instituciones como Banco Central del Ecuador, Instituto Ecuatoriano de Estadísticas y Censos, Agrocalidad, entre otras, puedan detallar de forma específica los datos correspondientes a esta fruta para un mejor análisis y estudio de futuras investigaciones.</a:t>
          </a:r>
          <a:endParaRPr lang="es-EC" sz="1400" kern="1200" dirty="0">
            <a:latin typeface="Century Gothic" panose="020B0502020202020204" pitchFamily="34" charset="0"/>
          </a:endParaRPr>
        </a:p>
      </dsp:txBody>
      <dsp:txXfrm>
        <a:off x="262763" y="154"/>
        <a:ext cx="4167967" cy="2500780"/>
      </dsp:txXfrm>
    </dsp:sp>
    <dsp:sp modelId="{FD2CF613-D45A-44FA-A31C-477F4FB23B70}">
      <dsp:nvSpPr>
        <dsp:cNvPr id="0" name=""/>
        <dsp:cNvSpPr/>
      </dsp:nvSpPr>
      <dsp:spPr>
        <a:xfrm>
          <a:off x="4847526" y="154"/>
          <a:ext cx="4167967" cy="2500780"/>
        </a:xfrm>
        <a:prstGeom prst="rect">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Se recomienda a las instituciones encargadas que se puedan plantear políticas más ambiciosas, pero a la vez reales, no solamente en relación al ODS 12, sino en la totalidad de la Agenda 2030 para el Desarrollo Sostenible.</a:t>
          </a:r>
          <a:endParaRPr lang="es-EC" sz="1400" kern="1200" dirty="0">
            <a:latin typeface="Century Gothic" panose="020B0502020202020204" pitchFamily="34" charset="0"/>
          </a:endParaRPr>
        </a:p>
      </dsp:txBody>
      <dsp:txXfrm>
        <a:off x="4847526" y="154"/>
        <a:ext cx="4167967" cy="2500780"/>
      </dsp:txXfrm>
    </dsp:sp>
    <dsp:sp modelId="{FDDB377E-14F5-4FFB-B026-0FE09246326C}">
      <dsp:nvSpPr>
        <dsp:cNvPr id="0" name=""/>
        <dsp:cNvSpPr/>
      </dsp:nvSpPr>
      <dsp:spPr>
        <a:xfrm>
          <a:off x="262763" y="2917731"/>
          <a:ext cx="4167967" cy="2500780"/>
        </a:xfrm>
        <a:prstGeom prst="rect">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Se recomienda a las instituciones que corresponda, se realicen más programas de capacitación para productores agropecuarios. De igual forma, al Ministerio de Educación para que se </a:t>
          </a:r>
          <a:r>
            <a:rPr lang="es-ES" sz="1400" kern="1200" smtClean="0">
              <a:latin typeface="Century Gothic" panose="020B0502020202020204" pitchFamily="34" charset="0"/>
            </a:rPr>
            <a:t>pueda crear </a:t>
          </a:r>
          <a:r>
            <a:rPr lang="es-ES" sz="1400" kern="1200" dirty="0" smtClean="0">
              <a:latin typeface="Century Gothic" panose="020B0502020202020204" pitchFamily="34" charset="0"/>
            </a:rPr>
            <a:t>programas que permitan incrementar el índice de nivel de estudios en este sector. Por último, al Ministerio de Trabajo, se recomienda realizar inspecciones y controles rigurosos para disminuir el trabajo infantil en la agricultura, que es el sector en el que más se da este fenómeno.</a:t>
          </a:r>
          <a:endParaRPr lang="es-EC" sz="1400" kern="1200" dirty="0">
            <a:latin typeface="Century Gothic" panose="020B0502020202020204" pitchFamily="34" charset="0"/>
          </a:endParaRPr>
        </a:p>
      </dsp:txBody>
      <dsp:txXfrm>
        <a:off x="262763" y="2917731"/>
        <a:ext cx="4167967" cy="2500780"/>
      </dsp:txXfrm>
    </dsp:sp>
    <dsp:sp modelId="{6FEE7A66-F3C3-4681-8779-7772E593353D}">
      <dsp:nvSpPr>
        <dsp:cNvPr id="0" name=""/>
        <dsp:cNvSpPr/>
      </dsp:nvSpPr>
      <dsp:spPr>
        <a:xfrm>
          <a:off x="4847526" y="2917731"/>
          <a:ext cx="4167967" cy="2500780"/>
        </a:xfrm>
        <a:prstGeom prst="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Se recomienda a los productores de aguacate en Ecuador poder aplicar a las diferentes certificaciones que existen para lograr exportar aguacate con criterios sostenibles, entrar a nuevos mercados, e incrementar su rentabilidad ya que hay varios consumidores que están dispuestos a pagar más por alimentos sostenibles.</a:t>
          </a:r>
          <a:endParaRPr lang="es-EC" sz="1400" kern="1200" dirty="0">
            <a:latin typeface="Century Gothic" panose="020B0502020202020204" pitchFamily="34" charset="0"/>
          </a:endParaRPr>
        </a:p>
      </dsp:txBody>
      <dsp:txXfrm>
        <a:off x="4847526" y="2917731"/>
        <a:ext cx="4167967" cy="250078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58E373BA-85BC-4523-9443-C0B6070F6F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a:extLst>
              <a:ext uri="{FF2B5EF4-FFF2-40B4-BE49-F238E27FC236}">
                <a16:creationId xmlns:a16="http://schemas.microsoft.com/office/drawing/2014/main" xmlns="" id="{75011DCB-FDF0-4AE6-8EDF-98D55BB3BD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3F9BAD-4A98-4ABD-98D9-29F3CB1CFFC5}" type="datetimeFigureOut">
              <a:rPr lang="es-PE" smtClean="0"/>
              <a:t>23/03/2021</a:t>
            </a:fld>
            <a:endParaRPr lang="es-PE" dirty="0"/>
          </a:p>
        </p:txBody>
      </p:sp>
      <p:sp>
        <p:nvSpPr>
          <p:cNvPr id="4" name="Marcador de pie de página 3">
            <a:extLst>
              <a:ext uri="{FF2B5EF4-FFF2-40B4-BE49-F238E27FC236}">
                <a16:creationId xmlns:a16="http://schemas.microsoft.com/office/drawing/2014/main" xmlns="" id="{F0D9A2B3-BC7D-4179-B139-7C1D386E2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5" name="Marcador de número de diapositiva 4">
            <a:extLst>
              <a:ext uri="{FF2B5EF4-FFF2-40B4-BE49-F238E27FC236}">
                <a16:creationId xmlns:a16="http://schemas.microsoft.com/office/drawing/2014/main" xmlns="" id="{CA75F451-8FDC-4921-910D-6331E857B2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7CA06-7EC5-4CE8-80DC-44637603D6B6}" type="slidenum">
              <a:rPr lang="es-PE" smtClean="0"/>
              <a:t>‹Nº›</a:t>
            </a:fld>
            <a:endParaRPr lang="es-PE" dirty="0"/>
          </a:p>
        </p:txBody>
      </p:sp>
    </p:spTree>
    <p:extLst>
      <p:ext uri="{BB962C8B-B14F-4D97-AF65-F5344CB8AC3E}">
        <p14:creationId xmlns:p14="http://schemas.microsoft.com/office/powerpoint/2010/main" val="4230766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‹Nº›</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99511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42772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1250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267959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83352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extLst>
      <p:ext uri="{BB962C8B-B14F-4D97-AF65-F5344CB8AC3E}">
        <p14:creationId xmlns:p14="http://schemas.microsoft.com/office/powerpoint/2010/main" val="210113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xmlns="" id="{6FBC8789-68AE-4915-A113-3B4F4DB93A19}"/>
              </a:ext>
            </a:extLst>
          </p:cNvPr>
          <p:cNvSpPr/>
          <p:nvPr userDrawn="1"/>
        </p:nvSpPr>
        <p:spPr>
          <a:xfrm flipV="1">
            <a:off x="-19048" y="931248"/>
            <a:ext cx="12209461" cy="787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2">
            <a:extLst>
              <a:ext uri="{FF2B5EF4-FFF2-40B4-BE49-F238E27FC236}">
                <a16:creationId xmlns:a16="http://schemas.microsoft.com/office/drawing/2014/main" xmlns="" id="{1B1957EB-E895-45FE-9BDC-F9A1E08A2131}"/>
              </a:ext>
            </a:extLst>
          </p:cNvPr>
          <p:cNvSpPr/>
          <p:nvPr userDrawn="1"/>
        </p:nvSpPr>
        <p:spPr>
          <a:xfrm rot="5400000">
            <a:off x="994227" y="381908"/>
            <a:ext cx="381645" cy="329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8">
            <a:extLst>
              <a:ext uri="{FF2B5EF4-FFF2-40B4-BE49-F238E27FC236}">
                <a16:creationId xmlns:a16="http://schemas.microsoft.com/office/drawing/2014/main" xmlns="" id="{C2EE5C8E-7D56-4092-94AC-8BB2C97EAFA0}"/>
              </a:ext>
            </a:extLst>
          </p:cNvPr>
          <p:cNvGrpSpPr/>
          <p:nvPr userDrawn="1"/>
        </p:nvGrpSpPr>
        <p:grpSpPr>
          <a:xfrm>
            <a:off x="4536" y="0"/>
            <a:ext cx="721182" cy="931248"/>
            <a:chOff x="0" y="532828"/>
            <a:chExt cx="498355" cy="568897"/>
          </a:xfrm>
        </p:grpSpPr>
        <p:sp>
          <p:nvSpPr>
            <p:cNvPr id="5" name="矩形 9">
              <a:extLst>
                <a:ext uri="{FF2B5EF4-FFF2-40B4-BE49-F238E27FC236}">
                  <a16:creationId xmlns:a16="http://schemas.microsoft.com/office/drawing/2014/main" xmlns="" id="{F64A5F79-9727-425F-8E67-274E617427C5}"/>
                </a:ext>
              </a:extLst>
            </p:cNvPr>
            <p:cNvSpPr/>
            <p:nvPr/>
          </p:nvSpPr>
          <p:spPr>
            <a:xfrm>
              <a:off x="0" y="532828"/>
              <a:ext cx="128433"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0">
              <a:extLst>
                <a:ext uri="{FF2B5EF4-FFF2-40B4-BE49-F238E27FC236}">
                  <a16:creationId xmlns:a16="http://schemas.microsoft.com/office/drawing/2014/main" xmlns="" id="{BE989FAD-1A28-4CF7-9D6B-50FE116E749E}"/>
                </a:ext>
              </a:extLst>
            </p:cNvPr>
            <p:cNvSpPr/>
            <p:nvPr/>
          </p:nvSpPr>
          <p:spPr>
            <a:xfrm>
              <a:off x="130533" y="532828"/>
              <a:ext cx="130259"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1">
              <a:extLst>
                <a:ext uri="{FF2B5EF4-FFF2-40B4-BE49-F238E27FC236}">
                  <a16:creationId xmlns:a16="http://schemas.microsoft.com/office/drawing/2014/main" xmlns="" id="{2E573C0A-7E9A-4B79-A2E7-7E23A7B2CBC1}"/>
                </a:ext>
              </a:extLst>
            </p:cNvPr>
            <p:cNvSpPr/>
            <p:nvPr/>
          </p:nvSpPr>
          <p:spPr>
            <a:xfrm>
              <a:off x="374250" y="532828"/>
              <a:ext cx="124105" cy="568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12">
              <a:extLst>
                <a:ext uri="{FF2B5EF4-FFF2-40B4-BE49-F238E27FC236}">
                  <a16:creationId xmlns:a16="http://schemas.microsoft.com/office/drawing/2014/main" xmlns="" id="{62E42EC7-5CC3-45D0-882D-008E29EBAFC4}"/>
                </a:ext>
              </a:extLst>
            </p:cNvPr>
            <p:cNvSpPr/>
            <p:nvPr/>
          </p:nvSpPr>
          <p:spPr>
            <a:xfrm>
              <a:off x="253744" y="532828"/>
              <a:ext cx="128433"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3">
            <a:extLst>
              <a:ext uri="{FF2B5EF4-FFF2-40B4-BE49-F238E27FC236}">
                <a16:creationId xmlns:a16="http://schemas.microsoft.com/office/drawing/2014/main" xmlns="" id="{65F83126-86E2-4795-BA92-2D5F35FD981F}"/>
              </a:ext>
            </a:extLst>
          </p:cNvPr>
          <p:cNvSpPr/>
          <p:nvPr userDrawn="1"/>
        </p:nvSpPr>
        <p:spPr>
          <a:xfrm>
            <a:off x="11563042" y="6283199"/>
            <a:ext cx="283369" cy="28290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Título 20">
            <a:extLst>
              <a:ext uri="{FF2B5EF4-FFF2-40B4-BE49-F238E27FC236}">
                <a16:creationId xmlns:a16="http://schemas.microsoft.com/office/drawing/2014/main" xmlns="" id="{8E685A7B-284B-49F0-B076-31AB5FBB726C}"/>
              </a:ext>
            </a:extLst>
          </p:cNvPr>
          <p:cNvSpPr>
            <a:spLocks noGrp="1"/>
          </p:cNvSpPr>
          <p:nvPr>
            <p:ph type="title" hasCustomPrompt="1"/>
          </p:nvPr>
        </p:nvSpPr>
        <p:spPr>
          <a:xfrm>
            <a:off x="1349552" y="271009"/>
            <a:ext cx="6460966" cy="544979"/>
          </a:xfrm>
          <a:prstGeom prst="rect">
            <a:avLst/>
          </a:prstGeom>
        </p:spPr>
        <p:txBody>
          <a:bodyPr/>
          <a:lstStyle>
            <a:lvl1pPr>
              <a:defRPr sz="3200"/>
            </a:lvl1pPr>
          </a:lstStyle>
          <a:p>
            <a:r>
              <a:rPr lang="en-US" dirty="0"/>
              <a:t>Click to enter the relevant text title</a:t>
            </a:r>
            <a:br>
              <a:rPr lang="en-US" dirty="0"/>
            </a:br>
            <a:endParaRPr lang="es-PE" dirty="0"/>
          </a:p>
        </p:txBody>
      </p:sp>
      <p:sp>
        <p:nvSpPr>
          <p:cNvPr id="26" name="Rectangle 578">
            <a:extLst>
              <a:ext uri="{FF2B5EF4-FFF2-40B4-BE49-F238E27FC236}">
                <a16:creationId xmlns:a16="http://schemas.microsoft.com/office/drawing/2014/main" xmlns="" id="{E7649288-EBF5-4D14-8F7A-1533F8F004B7}"/>
              </a:ext>
            </a:extLst>
          </p:cNvPr>
          <p:cNvSpPr>
            <a:spLocks noChangeArrowheads="1"/>
          </p:cNvSpPr>
          <p:nvPr userDrawn="1"/>
        </p:nvSpPr>
        <p:spPr bwMode="auto">
          <a:xfrm>
            <a:off x="11309196" y="6280820"/>
            <a:ext cx="173697" cy="468362"/>
          </a:xfrm>
          <a:prstGeom prst="rect">
            <a:avLst/>
          </a:prstGeom>
          <a:solidFill>
            <a:srgbClr val="75BDA7"/>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 name="Freeform 579">
            <a:extLst>
              <a:ext uri="{FF2B5EF4-FFF2-40B4-BE49-F238E27FC236}">
                <a16:creationId xmlns:a16="http://schemas.microsoft.com/office/drawing/2014/main" xmlns="" id="{45494489-E69F-4E02-BF13-11E110E69FCC}"/>
              </a:ext>
            </a:extLst>
          </p:cNvPr>
          <p:cNvSpPr>
            <a:spLocks/>
          </p:cNvSpPr>
          <p:nvPr userDrawn="1"/>
        </p:nvSpPr>
        <p:spPr bwMode="auto">
          <a:xfrm>
            <a:off x="11309196" y="5997012"/>
            <a:ext cx="792493" cy="752171"/>
          </a:xfrm>
          <a:custGeom>
            <a:avLst/>
            <a:gdLst>
              <a:gd name="T0" fmla="*/ 0 w 676"/>
              <a:gd name="T1" fmla="*/ 241 h 641"/>
              <a:gd name="T2" fmla="*/ 152 w 676"/>
              <a:gd name="T3" fmla="*/ 241 h 641"/>
              <a:gd name="T4" fmla="*/ 281 w 676"/>
              <a:gd name="T5" fmla="*/ 404 h 641"/>
              <a:gd name="T6" fmla="*/ 492 w 676"/>
              <a:gd name="T7" fmla="*/ 128 h 641"/>
              <a:gd name="T8" fmla="*/ 423 w 676"/>
              <a:gd name="T9" fmla="*/ 69 h 641"/>
              <a:gd name="T10" fmla="*/ 676 w 676"/>
              <a:gd name="T11" fmla="*/ 0 h 641"/>
              <a:gd name="T12" fmla="*/ 656 w 676"/>
              <a:gd name="T13" fmla="*/ 263 h 641"/>
              <a:gd name="T14" fmla="*/ 588 w 676"/>
              <a:gd name="T15" fmla="*/ 207 h 641"/>
              <a:gd name="T16" fmla="*/ 281 w 676"/>
              <a:gd name="T17" fmla="*/ 641 h 641"/>
              <a:gd name="T18" fmla="*/ 0 w 676"/>
              <a:gd name="T19" fmla="*/ 2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641">
                <a:moveTo>
                  <a:pt x="0" y="241"/>
                </a:moveTo>
                <a:cubicBezTo>
                  <a:pt x="51" y="241"/>
                  <a:pt x="101" y="241"/>
                  <a:pt x="152" y="241"/>
                </a:cubicBezTo>
                <a:cubicBezTo>
                  <a:pt x="195" y="295"/>
                  <a:pt x="238" y="350"/>
                  <a:pt x="281" y="404"/>
                </a:cubicBezTo>
                <a:cubicBezTo>
                  <a:pt x="351" y="312"/>
                  <a:pt x="422" y="220"/>
                  <a:pt x="492" y="128"/>
                </a:cubicBezTo>
                <a:cubicBezTo>
                  <a:pt x="469" y="108"/>
                  <a:pt x="446" y="89"/>
                  <a:pt x="423" y="69"/>
                </a:cubicBezTo>
                <a:cubicBezTo>
                  <a:pt x="507" y="46"/>
                  <a:pt x="592" y="23"/>
                  <a:pt x="676" y="0"/>
                </a:cubicBezTo>
                <a:cubicBezTo>
                  <a:pt x="669" y="87"/>
                  <a:pt x="663" y="175"/>
                  <a:pt x="656" y="263"/>
                </a:cubicBezTo>
                <a:cubicBezTo>
                  <a:pt x="633" y="244"/>
                  <a:pt x="611" y="225"/>
                  <a:pt x="588" y="207"/>
                </a:cubicBezTo>
                <a:cubicBezTo>
                  <a:pt x="486" y="351"/>
                  <a:pt x="383" y="496"/>
                  <a:pt x="281" y="641"/>
                </a:cubicBezTo>
                <a:cubicBezTo>
                  <a:pt x="187" y="508"/>
                  <a:pt x="94" y="374"/>
                  <a:pt x="0" y="241"/>
                </a:cubicBezTo>
                <a:close/>
              </a:path>
            </a:pathLst>
          </a:custGeom>
          <a:solidFill>
            <a:srgbClr val="58B6C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Freeform 580">
            <a:extLst>
              <a:ext uri="{FF2B5EF4-FFF2-40B4-BE49-F238E27FC236}">
                <a16:creationId xmlns:a16="http://schemas.microsoft.com/office/drawing/2014/main" xmlns="" id="{D9C41E3C-239A-461E-B13B-241E2D427202}"/>
              </a:ext>
            </a:extLst>
          </p:cNvPr>
          <p:cNvSpPr>
            <a:spLocks/>
          </p:cNvSpPr>
          <p:nvPr userDrawn="1"/>
        </p:nvSpPr>
        <p:spPr bwMode="auto">
          <a:xfrm>
            <a:off x="11822532" y="6280820"/>
            <a:ext cx="175248" cy="468362"/>
          </a:xfrm>
          <a:custGeom>
            <a:avLst/>
            <a:gdLst>
              <a:gd name="T0" fmla="*/ 0 w 150"/>
              <a:gd name="T1" fmla="*/ 209 h 399"/>
              <a:gd name="T2" fmla="*/ 150 w 150"/>
              <a:gd name="T3" fmla="*/ 0 h 399"/>
              <a:gd name="T4" fmla="*/ 150 w 150"/>
              <a:gd name="T5" fmla="*/ 399 h 399"/>
              <a:gd name="T6" fmla="*/ 0 w 150"/>
              <a:gd name="T7" fmla="*/ 399 h 399"/>
              <a:gd name="T8" fmla="*/ 0 w 150"/>
              <a:gd name="T9" fmla="*/ 209 h 399"/>
            </a:gdLst>
            <a:ahLst/>
            <a:cxnLst>
              <a:cxn ang="0">
                <a:pos x="T0" y="T1"/>
              </a:cxn>
              <a:cxn ang="0">
                <a:pos x="T2" y="T3"/>
              </a:cxn>
              <a:cxn ang="0">
                <a:pos x="T4" y="T5"/>
              </a:cxn>
              <a:cxn ang="0">
                <a:pos x="T6" y="T7"/>
              </a:cxn>
              <a:cxn ang="0">
                <a:pos x="T8" y="T9"/>
              </a:cxn>
            </a:cxnLst>
            <a:rect l="0" t="0" r="r" b="b"/>
            <a:pathLst>
              <a:path w="150" h="399">
                <a:moveTo>
                  <a:pt x="0" y="209"/>
                </a:moveTo>
                <a:cubicBezTo>
                  <a:pt x="50" y="140"/>
                  <a:pt x="100" y="70"/>
                  <a:pt x="150" y="0"/>
                </a:cubicBezTo>
                <a:cubicBezTo>
                  <a:pt x="150" y="133"/>
                  <a:pt x="150" y="266"/>
                  <a:pt x="150" y="399"/>
                </a:cubicBezTo>
                <a:cubicBezTo>
                  <a:pt x="100" y="399"/>
                  <a:pt x="50" y="399"/>
                  <a:pt x="0" y="399"/>
                </a:cubicBezTo>
                <a:cubicBezTo>
                  <a:pt x="0" y="336"/>
                  <a:pt x="0" y="273"/>
                  <a:pt x="0" y="209"/>
                </a:cubicBezTo>
                <a:close/>
              </a:path>
            </a:pathLst>
          </a:custGeom>
          <a:solidFill>
            <a:srgbClr val="75BDA7"/>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Freeform 581">
            <a:extLst>
              <a:ext uri="{FF2B5EF4-FFF2-40B4-BE49-F238E27FC236}">
                <a16:creationId xmlns:a16="http://schemas.microsoft.com/office/drawing/2014/main" xmlns="" id="{25E4434D-0B0E-4A66-BCF4-C91C4EEC5AA9}"/>
              </a:ext>
            </a:extLst>
          </p:cNvPr>
          <p:cNvSpPr>
            <a:spLocks/>
          </p:cNvSpPr>
          <p:nvPr userDrawn="1"/>
        </p:nvSpPr>
        <p:spPr bwMode="auto">
          <a:xfrm>
            <a:off x="11309196" y="6280820"/>
            <a:ext cx="173697" cy="356699"/>
          </a:xfrm>
          <a:custGeom>
            <a:avLst/>
            <a:gdLst>
              <a:gd name="T0" fmla="*/ 0 w 149"/>
              <a:gd name="T1" fmla="*/ 0 h 305"/>
              <a:gd name="T2" fmla="*/ 149 w 149"/>
              <a:gd name="T3" fmla="*/ 305 h 305"/>
              <a:gd name="T4" fmla="*/ 149 w 149"/>
              <a:gd name="T5" fmla="*/ 212 h 305"/>
              <a:gd name="T6" fmla="*/ 0 w 149"/>
              <a:gd name="T7" fmla="*/ 0 h 305"/>
            </a:gdLst>
            <a:ahLst/>
            <a:cxnLst>
              <a:cxn ang="0">
                <a:pos x="T0" y="T1"/>
              </a:cxn>
              <a:cxn ang="0">
                <a:pos x="T2" y="T3"/>
              </a:cxn>
              <a:cxn ang="0">
                <a:pos x="T4" y="T5"/>
              </a:cxn>
              <a:cxn ang="0">
                <a:pos x="T6" y="T7"/>
              </a:cxn>
            </a:cxnLst>
            <a:rect l="0" t="0" r="r" b="b"/>
            <a:pathLst>
              <a:path w="149" h="305">
                <a:moveTo>
                  <a:pt x="0" y="0"/>
                </a:moveTo>
                <a:cubicBezTo>
                  <a:pt x="50" y="102"/>
                  <a:pt x="100" y="204"/>
                  <a:pt x="149" y="305"/>
                </a:cubicBezTo>
                <a:cubicBezTo>
                  <a:pt x="149" y="274"/>
                  <a:pt x="149" y="243"/>
                  <a:pt x="149" y="212"/>
                </a:cubicBezTo>
                <a:cubicBezTo>
                  <a:pt x="99" y="142"/>
                  <a:pt x="50" y="71"/>
                  <a:pt x="0" y="0"/>
                </a:cubicBezTo>
                <a:close/>
              </a:path>
            </a:pathLst>
          </a:custGeom>
          <a:solidFill>
            <a:srgbClr val="3494B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0" name="Rectángulo 29">
            <a:extLst>
              <a:ext uri="{FF2B5EF4-FFF2-40B4-BE49-F238E27FC236}">
                <a16:creationId xmlns:a16="http://schemas.microsoft.com/office/drawing/2014/main" xmlns="" id="{72B0F827-A81B-4060-A691-4C1BB2E1601F}"/>
              </a:ext>
            </a:extLst>
          </p:cNvPr>
          <p:cNvSpPr/>
          <p:nvPr userDrawn="1"/>
        </p:nvSpPr>
        <p:spPr>
          <a:xfrm>
            <a:off x="1" y="6571641"/>
            <a:ext cx="11309196" cy="177540"/>
          </a:xfrm>
          <a:prstGeom prst="rect">
            <a:avLst/>
          </a:prstGeom>
          <a:solidFill>
            <a:srgbClr val="75BDA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B22F1847-CFC5-45DB-997A-5EFDECA57DB9}"/>
              </a:ext>
            </a:extLst>
          </p:cNvPr>
          <p:cNvGrpSpPr/>
          <p:nvPr userDrawn="1"/>
        </p:nvGrpSpPr>
        <p:grpSpPr>
          <a:xfrm>
            <a:off x="0" y="6572402"/>
            <a:ext cx="12154152" cy="176780"/>
            <a:chOff x="0" y="6640497"/>
            <a:chExt cx="12154152" cy="226331"/>
          </a:xfrm>
        </p:grpSpPr>
        <p:sp>
          <p:nvSpPr>
            <p:cNvPr id="26" name="Rectangle 36">
              <a:extLst>
                <a:ext uri="{FF2B5EF4-FFF2-40B4-BE49-F238E27FC236}">
                  <a16:creationId xmlns:a16="http://schemas.microsoft.com/office/drawing/2014/main" xmlns="" id="{DB929CA7-53E6-43F0-8FF8-CDF3DF758CDA}"/>
                </a:ext>
              </a:extLst>
            </p:cNvPr>
            <p:cNvSpPr>
              <a:spLocks noChangeArrowheads="1"/>
            </p:cNvSpPr>
            <p:nvPr userDrawn="1"/>
          </p:nvSpPr>
          <p:spPr bwMode="auto">
            <a:xfrm>
              <a:off x="0" y="6640497"/>
              <a:ext cx="5104067" cy="226331"/>
            </a:xfrm>
            <a:prstGeom prst="rect">
              <a:avLst/>
            </a:prstGeom>
            <a:solidFill>
              <a:srgbClr val="58B6C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 name="Rectangle 37">
              <a:extLst>
                <a:ext uri="{FF2B5EF4-FFF2-40B4-BE49-F238E27FC236}">
                  <a16:creationId xmlns:a16="http://schemas.microsoft.com/office/drawing/2014/main" xmlns="" id="{BD0A70F8-B4B1-408C-9791-B9B2284FFE65}"/>
                </a:ext>
              </a:extLst>
            </p:cNvPr>
            <p:cNvSpPr>
              <a:spLocks noChangeArrowheads="1"/>
            </p:cNvSpPr>
            <p:nvPr userDrawn="1"/>
          </p:nvSpPr>
          <p:spPr bwMode="auto">
            <a:xfrm>
              <a:off x="5082915" y="6640497"/>
              <a:ext cx="3633977" cy="226331"/>
            </a:xfrm>
            <a:prstGeom prst="rect">
              <a:avLst/>
            </a:prstGeom>
            <a:solidFill>
              <a:srgbClr val="8CC06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Rectangle 38">
              <a:extLst>
                <a:ext uri="{FF2B5EF4-FFF2-40B4-BE49-F238E27FC236}">
                  <a16:creationId xmlns:a16="http://schemas.microsoft.com/office/drawing/2014/main" xmlns="" id="{5A9B10AD-0719-40EA-9819-397122A37018}"/>
                </a:ext>
              </a:extLst>
            </p:cNvPr>
            <p:cNvSpPr>
              <a:spLocks noChangeArrowheads="1"/>
            </p:cNvSpPr>
            <p:nvPr userDrawn="1"/>
          </p:nvSpPr>
          <p:spPr bwMode="auto">
            <a:xfrm>
              <a:off x="8716892" y="6640497"/>
              <a:ext cx="2149081" cy="226331"/>
            </a:xfrm>
            <a:prstGeom prst="rect">
              <a:avLst/>
            </a:prstGeom>
            <a:solidFill>
              <a:srgbClr val="3494B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Rectangle 39">
              <a:extLst>
                <a:ext uri="{FF2B5EF4-FFF2-40B4-BE49-F238E27FC236}">
                  <a16:creationId xmlns:a16="http://schemas.microsoft.com/office/drawing/2014/main" xmlns="" id="{27D11D7E-5B0A-439D-9D57-0546D771CF8C}"/>
                </a:ext>
              </a:extLst>
            </p:cNvPr>
            <p:cNvSpPr>
              <a:spLocks noChangeArrowheads="1"/>
            </p:cNvSpPr>
            <p:nvPr userDrawn="1"/>
          </p:nvSpPr>
          <p:spPr bwMode="auto">
            <a:xfrm>
              <a:off x="10865972" y="6640497"/>
              <a:ext cx="1288180" cy="226331"/>
            </a:xfrm>
            <a:prstGeom prst="rect">
              <a:avLst/>
            </a:prstGeom>
            <a:solidFill>
              <a:srgbClr val="75BDA7"/>
            </a:solidFill>
            <a:ln>
              <a:noFill/>
            </a:ln>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9004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ED2DBC6C-DD6D-48BF-98C2-B6D09B71BCA2}"/>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a:extLst>
              <a:ext uri="{FF2B5EF4-FFF2-40B4-BE49-F238E27FC236}">
                <a16:creationId xmlns:a16="http://schemas.microsoft.com/office/drawing/2014/main" xmlns="" id="{28E335B3-E6C8-4C68-B320-5A11CD77B769}"/>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a:extLst>
              <a:ext uri="{FF2B5EF4-FFF2-40B4-BE49-F238E27FC236}">
                <a16:creationId xmlns:a16="http://schemas.microsoft.com/office/drawing/2014/main" xmlns="" id="{00D8302F-3B95-4D6C-8612-300A5D3E29C1}"/>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a:extLst>
              <a:ext uri="{FF2B5EF4-FFF2-40B4-BE49-F238E27FC236}">
                <a16:creationId xmlns:a16="http://schemas.microsoft.com/office/drawing/2014/main" xmlns="" id="{1FC8F613-E070-4AE7-9313-0DDC9F553451}"/>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6" name="TextBox 57">
            <a:extLst>
              <a:ext uri="{FF2B5EF4-FFF2-40B4-BE49-F238E27FC236}">
                <a16:creationId xmlns:a16="http://schemas.microsoft.com/office/drawing/2014/main" xmlns="" id="{B82A7FE8-1FB6-45BD-BF01-27DCAE0D0FAD}"/>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7" name="TextBox 58">
            <a:extLst>
              <a:ext uri="{FF2B5EF4-FFF2-40B4-BE49-F238E27FC236}">
                <a16:creationId xmlns:a16="http://schemas.microsoft.com/office/drawing/2014/main" xmlns="" id="{7840F394-0820-4BF8-A5C8-E994209710B0}"/>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 name="TextBox 60">
            <a:extLst>
              <a:ext uri="{FF2B5EF4-FFF2-40B4-BE49-F238E27FC236}">
                <a16:creationId xmlns:a16="http://schemas.microsoft.com/office/drawing/2014/main" xmlns="" id="{539B8B64-1121-4AE7-A6EF-FD1E7CAF1200}"/>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901180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54"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24443" r="12833"/>
          <a:stretch/>
        </p:blipFill>
        <p:spPr>
          <a:xfrm>
            <a:off x="8791" y="3628"/>
            <a:ext cx="6444763" cy="6850743"/>
          </a:xfrm>
          <a:prstGeom prst="rect">
            <a:avLst/>
          </a:prstGeom>
        </p:spPr>
      </p:pic>
      <p:sp>
        <p:nvSpPr>
          <p:cNvPr id="14" name="任意多边形: 形状 13">
            <a:extLst>
              <a:ext uri="{FF2B5EF4-FFF2-40B4-BE49-F238E27FC236}">
                <a16:creationId xmlns:a16="http://schemas.microsoft.com/office/drawing/2014/main" xmlns="" id="{1B4D21F5-DD21-4926-9418-6702EA44468B}"/>
              </a:ext>
            </a:extLst>
          </p:cNvPr>
          <p:cNvSpPr/>
          <p:nvPr/>
        </p:nvSpPr>
        <p:spPr>
          <a:xfrm flipH="1">
            <a:off x="6518294" y="5372743"/>
            <a:ext cx="1302443" cy="1491343"/>
          </a:xfrm>
          <a:custGeom>
            <a:avLst/>
            <a:gdLst>
              <a:gd name="connsiteX0" fmla="*/ 1302443 w 1302443"/>
              <a:gd name="connsiteY0" fmla="*/ 0 h 1491343"/>
              <a:gd name="connsiteX1" fmla="*/ 591643 w 1302443"/>
              <a:gd name="connsiteY1" fmla="*/ 0 h 1491343"/>
              <a:gd name="connsiteX2" fmla="*/ 0 w 1302443"/>
              <a:gd name="connsiteY2" fmla="*/ 1491343 h 1491343"/>
              <a:gd name="connsiteX3" fmla="*/ 710800 w 1302443"/>
              <a:gd name="connsiteY3" fmla="*/ 1491343 h 1491343"/>
            </a:gdLst>
            <a:ahLst/>
            <a:cxnLst>
              <a:cxn ang="0">
                <a:pos x="connsiteX0" y="connsiteY0"/>
              </a:cxn>
              <a:cxn ang="0">
                <a:pos x="connsiteX1" y="connsiteY1"/>
              </a:cxn>
              <a:cxn ang="0">
                <a:pos x="connsiteX2" y="connsiteY2"/>
              </a:cxn>
              <a:cxn ang="0">
                <a:pos x="connsiteX3" y="connsiteY3"/>
              </a:cxn>
            </a:cxnLst>
            <a:rect l="l" t="t" r="r" b="b"/>
            <a:pathLst>
              <a:path w="1302443" h="1491343">
                <a:moveTo>
                  <a:pt x="1302443" y="0"/>
                </a:moveTo>
                <a:lnTo>
                  <a:pt x="591643" y="0"/>
                </a:lnTo>
                <a:lnTo>
                  <a:pt x="0" y="1491343"/>
                </a:lnTo>
                <a:lnTo>
                  <a:pt x="710800" y="1491343"/>
                </a:lnTo>
                <a:close/>
              </a:path>
            </a:pathLst>
          </a:cu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xmlns="" id="{3D979C5D-6245-4597-AF73-005B56B26466}"/>
              </a:ext>
            </a:extLst>
          </p:cNvPr>
          <p:cNvSpPr/>
          <p:nvPr/>
        </p:nvSpPr>
        <p:spPr>
          <a:xfrm flipH="1">
            <a:off x="3837349" y="724542"/>
            <a:ext cx="2775903" cy="6129830"/>
          </a:xfrm>
          <a:custGeom>
            <a:avLst/>
            <a:gdLst>
              <a:gd name="connsiteX0" fmla="*/ 2775903 w 2775903"/>
              <a:gd name="connsiteY0" fmla="*/ 0 h 6129830"/>
              <a:gd name="connsiteX1" fmla="*/ 2431816 w 2775903"/>
              <a:gd name="connsiteY1" fmla="*/ 0 h 6129830"/>
              <a:gd name="connsiteX2" fmla="*/ 0 w 2775903"/>
              <a:gd name="connsiteY2" fmla="*/ 6129830 h 6129830"/>
              <a:gd name="connsiteX3" fmla="*/ 710800 w 2775903"/>
              <a:gd name="connsiteY3" fmla="*/ 6129830 h 6129830"/>
              <a:gd name="connsiteX4" fmla="*/ 2775903 w 2775903"/>
              <a:gd name="connsiteY4" fmla="*/ 924366 h 612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903" h="6129830">
                <a:moveTo>
                  <a:pt x="2775903" y="0"/>
                </a:moveTo>
                <a:lnTo>
                  <a:pt x="2431816" y="0"/>
                </a:lnTo>
                <a:lnTo>
                  <a:pt x="0" y="6129830"/>
                </a:lnTo>
                <a:lnTo>
                  <a:pt x="710800" y="6129830"/>
                </a:lnTo>
                <a:lnTo>
                  <a:pt x="2775903" y="924366"/>
                </a:lnTo>
                <a:close/>
              </a:path>
            </a:pathLst>
          </a:cu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3" name="等腰三角形 2">
            <a:extLst>
              <a:ext uri="{FF2B5EF4-FFF2-40B4-BE49-F238E27FC236}">
                <a16:creationId xmlns:a16="http://schemas.microsoft.com/office/drawing/2014/main" xmlns="" id="{470E4646-0874-4CDC-8638-A78E1FD639D4}"/>
              </a:ext>
            </a:extLst>
          </p:cNvPr>
          <p:cNvSpPr/>
          <p:nvPr/>
        </p:nvSpPr>
        <p:spPr>
          <a:xfrm flipV="1">
            <a:off x="3837348" y="3629"/>
            <a:ext cx="1105354" cy="1659537"/>
          </a:xfrm>
          <a:prstGeom prst="triangle">
            <a:avLst>
              <a:gd name="adj" fmla="val 0"/>
            </a:avLst>
          </a:pr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3" name="任意多边形: 形状 12">
            <a:extLst>
              <a:ext uri="{FF2B5EF4-FFF2-40B4-BE49-F238E27FC236}">
                <a16:creationId xmlns:a16="http://schemas.microsoft.com/office/drawing/2014/main" xmlns="" id="{23D40C57-23D3-4E1D-8F40-949CDDB159F6}"/>
              </a:ext>
            </a:extLst>
          </p:cNvPr>
          <p:cNvSpPr/>
          <p:nvPr/>
        </p:nvSpPr>
        <p:spPr>
          <a:xfrm>
            <a:off x="5916861" y="5372743"/>
            <a:ext cx="1302443" cy="1491343"/>
          </a:xfrm>
          <a:custGeom>
            <a:avLst/>
            <a:gdLst>
              <a:gd name="connsiteX0" fmla="*/ 591643 w 1302443"/>
              <a:gd name="connsiteY0" fmla="*/ 0 h 1491343"/>
              <a:gd name="connsiteX1" fmla="*/ 1302443 w 1302443"/>
              <a:gd name="connsiteY1" fmla="*/ 0 h 1491343"/>
              <a:gd name="connsiteX2" fmla="*/ 710800 w 1302443"/>
              <a:gd name="connsiteY2" fmla="*/ 1491343 h 1491343"/>
              <a:gd name="connsiteX3" fmla="*/ 0 w 1302443"/>
              <a:gd name="connsiteY3" fmla="*/ 1491343 h 1491343"/>
            </a:gdLst>
            <a:ahLst/>
            <a:cxnLst>
              <a:cxn ang="0">
                <a:pos x="connsiteX0" y="connsiteY0"/>
              </a:cxn>
              <a:cxn ang="0">
                <a:pos x="connsiteX1" y="connsiteY1"/>
              </a:cxn>
              <a:cxn ang="0">
                <a:pos x="connsiteX2" y="connsiteY2"/>
              </a:cxn>
              <a:cxn ang="0">
                <a:pos x="connsiteX3" y="connsiteY3"/>
              </a:cxn>
            </a:cxnLst>
            <a:rect l="l" t="t" r="r" b="b"/>
            <a:pathLst>
              <a:path w="1302443" h="1491343">
                <a:moveTo>
                  <a:pt x="591643" y="0"/>
                </a:moveTo>
                <a:lnTo>
                  <a:pt x="1302443" y="0"/>
                </a:lnTo>
                <a:lnTo>
                  <a:pt x="710800" y="1491343"/>
                </a:lnTo>
                <a:lnTo>
                  <a:pt x="0" y="1491343"/>
                </a:lnTo>
                <a:close/>
              </a:path>
            </a:pathLst>
          </a:custGeom>
          <a:solidFill>
            <a:schemeClr val="accent2">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xmlns="" id="{F0A5630F-E651-40A9-8C97-7B9BDB2CE2C0}"/>
              </a:ext>
            </a:extLst>
          </p:cNvPr>
          <p:cNvSpPr/>
          <p:nvPr/>
        </p:nvSpPr>
        <p:spPr>
          <a:xfrm>
            <a:off x="5169877" y="1428109"/>
            <a:ext cx="6374440" cy="2246769"/>
          </a:xfrm>
          <a:prstGeom prst="rect">
            <a:avLst/>
          </a:prstGeom>
        </p:spPr>
        <p:txBody>
          <a:bodyPr wrap="square">
            <a:spAutoFit/>
            <a:scene3d>
              <a:camera prst="orthographicFront"/>
              <a:lightRig rig="threePt" dir="t"/>
            </a:scene3d>
            <a:sp3d contourW="12700"/>
          </a:bodyPr>
          <a:lstStyle/>
          <a:p>
            <a:pPr algn="r"/>
            <a:r>
              <a:rPr lang="es-ES" sz="2800" dirty="0">
                <a:latin typeface="Century Gothic" panose="020B0502020202020204" pitchFamily="34" charset="0"/>
              </a:rPr>
              <a:t>Análisis del sector exportador de aguacate en Ecuador bajo criterios sostenibles en relación al cumplimiento del O</a:t>
            </a:r>
            <a:r>
              <a:rPr lang="es-ES" sz="2800" dirty="0" smtClean="0">
                <a:latin typeface="Century Gothic" panose="020B0502020202020204" pitchFamily="34" charset="0"/>
              </a:rPr>
              <a:t>bjetivo </a:t>
            </a:r>
            <a:r>
              <a:rPr lang="es-ES" sz="2800" dirty="0">
                <a:latin typeface="Century Gothic" panose="020B0502020202020204" pitchFamily="34" charset="0"/>
              </a:rPr>
              <a:t>de </a:t>
            </a:r>
            <a:r>
              <a:rPr lang="es-ES" sz="2800" dirty="0">
                <a:latin typeface="Century Gothic" panose="020B0502020202020204" pitchFamily="34" charset="0"/>
              </a:rPr>
              <a:t>D</a:t>
            </a:r>
            <a:r>
              <a:rPr lang="es-ES" sz="2800" dirty="0" smtClean="0">
                <a:latin typeface="Century Gothic" panose="020B0502020202020204" pitchFamily="34" charset="0"/>
              </a:rPr>
              <a:t>esarrollo </a:t>
            </a:r>
            <a:r>
              <a:rPr lang="es-ES" sz="2800" dirty="0" smtClean="0">
                <a:latin typeface="Century Gothic" panose="020B0502020202020204" pitchFamily="34" charset="0"/>
              </a:rPr>
              <a:t>Sostenible </a:t>
            </a:r>
            <a:r>
              <a:rPr lang="es-ES" sz="2800" dirty="0">
                <a:latin typeface="Century Gothic" panose="020B0502020202020204" pitchFamily="34" charset="0"/>
              </a:rPr>
              <a:t>12</a:t>
            </a:r>
            <a:endParaRPr lang="zh-CN" altLang="en-US" sz="2800" b="1" dirty="0">
              <a:gradFill>
                <a:gsLst>
                  <a:gs pos="0">
                    <a:schemeClr val="tx1">
                      <a:lumMod val="65000"/>
                      <a:lumOff val="35000"/>
                    </a:schemeClr>
                  </a:gs>
                  <a:gs pos="100000">
                    <a:schemeClr val="tx1"/>
                  </a:gs>
                </a:gsLst>
                <a:lin ang="5400000" scaled="1"/>
              </a:gradFill>
              <a:latin typeface="Century Gothic" panose="020B0502020202020204" pitchFamily="34" charset="0"/>
            </a:endParaRPr>
          </a:p>
        </p:txBody>
      </p:sp>
      <p:sp>
        <p:nvSpPr>
          <p:cNvPr id="38" name="矩形 37">
            <a:extLst>
              <a:ext uri="{FF2B5EF4-FFF2-40B4-BE49-F238E27FC236}">
                <a16:creationId xmlns:a16="http://schemas.microsoft.com/office/drawing/2014/main" xmlns="" id="{BB747D60-8C0E-4EBA-8083-9474CC005C3D}"/>
              </a:ext>
            </a:extLst>
          </p:cNvPr>
          <p:cNvSpPr/>
          <p:nvPr/>
        </p:nvSpPr>
        <p:spPr>
          <a:xfrm>
            <a:off x="8419744" y="4702981"/>
            <a:ext cx="3124573" cy="338554"/>
          </a:xfrm>
          <a:prstGeom prst="rect">
            <a:avLst/>
          </a:prstGeom>
        </p:spPr>
        <p:txBody>
          <a:bodyPr wrap="none">
            <a:spAutoFit/>
            <a:scene3d>
              <a:camera prst="orthographicFront"/>
              <a:lightRig rig="threePt" dir="t"/>
            </a:scene3d>
            <a:sp3d contourW="12700"/>
          </a:bodyPr>
          <a:lstStyle/>
          <a:p>
            <a:pPr algn="r"/>
            <a:r>
              <a:rPr lang="en-US" altLang="zh-CN" sz="1600" dirty="0" err="1" smtClean="0">
                <a:latin typeface="Century Gothic" panose="020B0502020202020204" pitchFamily="34" charset="0"/>
              </a:rPr>
              <a:t>Autor</a:t>
            </a:r>
            <a:r>
              <a:rPr lang="en-US" altLang="zh-CN" sz="1600" dirty="0" smtClean="0">
                <a:latin typeface="Century Gothic" panose="020B0502020202020204" pitchFamily="34" charset="0"/>
              </a:rPr>
              <a:t>: Luis Felipe </a:t>
            </a:r>
            <a:r>
              <a:rPr lang="en-US" altLang="zh-CN" sz="1600" dirty="0" err="1" smtClean="0">
                <a:latin typeface="Century Gothic" panose="020B0502020202020204" pitchFamily="34" charset="0"/>
              </a:rPr>
              <a:t>Loyo</a:t>
            </a:r>
            <a:r>
              <a:rPr lang="en-US" altLang="zh-CN" sz="1600" dirty="0" smtClean="0">
                <a:latin typeface="Century Gothic" panose="020B0502020202020204" pitchFamily="34" charset="0"/>
              </a:rPr>
              <a:t> Salazar</a:t>
            </a:r>
            <a:endParaRPr lang="zh-CN" altLang="en-US" sz="1600" dirty="0">
              <a:latin typeface="Century Gothic" panose="020B0502020202020204" pitchFamily="34" charset="0"/>
            </a:endParaRPr>
          </a:p>
        </p:txBody>
      </p:sp>
      <p:sp>
        <p:nvSpPr>
          <p:cNvPr id="39" name="矩形 38">
            <a:extLst>
              <a:ext uri="{FF2B5EF4-FFF2-40B4-BE49-F238E27FC236}">
                <a16:creationId xmlns:a16="http://schemas.microsoft.com/office/drawing/2014/main" xmlns="" id="{3EEDD476-4295-42D8-ADEA-052615A04BC9}"/>
              </a:ext>
            </a:extLst>
          </p:cNvPr>
          <p:cNvSpPr/>
          <p:nvPr/>
        </p:nvSpPr>
        <p:spPr>
          <a:xfrm>
            <a:off x="7647096" y="5095347"/>
            <a:ext cx="3897221" cy="338554"/>
          </a:xfrm>
          <a:prstGeom prst="rect">
            <a:avLst/>
          </a:prstGeom>
        </p:spPr>
        <p:txBody>
          <a:bodyPr wrap="none">
            <a:spAutoFit/>
            <a:scene3d>
              <a:camera prst="orthographicFront"/>
              <a:lightRig rig="threePt" dir="t"/>
            </a:scene3d>
            <a:sp3d contourW="12700"/>
          </a:bodyPr>
          <a:lstStyle/>
          <a:p>
            <a:pPr algn="r"/>
            <a:r>
              <a:rPr lang="en-US" altLang="zh-CN" sz="1600" dirty="0" err="1">
                <a:latin typeface="Century Gothic" panose="020B0502020202020204" pitchFamily="34" charset="0"/>
              </a:rPr>
              <a:t>Tutora</a:t>
            </a:r>
            <a:r>
              <a:rPr lang="en-US" altLang="zh-CN" sz="1600" dirty="0">
                <a:latin typeface="Century Gothic" panose="020B0502020202020204" pitchFamily="34" charset="0"/>
              </a:rPr>
              <a:t>: </a:t>
            </a:r>
            <a:r>
              <a:rPr lang="en-US" altLang="zh-CN" sz="1600" dirty="0" err="1" smtClean="0">
                <a:latin typeface="Century Gothic" panose="020B0502020202020204" pitchFamily="34" charset="0"/>
              </a:rPr>
              <a:t>Ing</a:t>
            </a:r>
            <a:r>
              <a:rPr lang="en-US" altLang="zh-CN" sz="1600" dirty="0" smtClean="0">
                <a:latin typeface="Century Gothic" panose="020B0502020202020204" pitchFamily="34" charset="0"/>
              </a:rPr>
              <a:t>. </a:t>
            </a:r>
            <a:r>
              <a:rPr lang="en-US" altLang="zh-CN" sz="1600" dirty="0" err="1">
                <a:latin typeface="Century Gothic" panose="020B0502020202020204" pitchFamily="34" charset="0"/>
              </a:rPr>
              <a:t>Digna</a:t>
            </a:r>
            <a:r>
              <a:rPr lang="en-US" altLang="zh-CN" sz="1600" dirty="0">
                <a:latin typeface="Century Gothic" panose="020B0502020202020204" pitchFamily="34" charset="0"/>
              </a:rPr>
              <a:t> Marcela </a:t>
            </a:r>
            <a:r>
              <a:rPr lang="en-US" altLang="zh-CN" sz="1600" dirty="0" err="1">
                <a:latin typeface="Century Gothic" panose="020B0502020202020204" pitchFamily="34" charset="0"/>
              </a:rPr>
              <a:t>Viteri</a:t>
            </a:r>
            <a:r>
              <a:rPr lang="en-US" altLang="zh-CN" sz="1600" dirty="0">
                <a:latin typeface="Century Gothic" panose="020B0502020202020204" pitchFamily="34" charset="0"/>
              </a:rPr>
              <a:t> Mgs</a:t>
            </a:r>
            <a:r>
              <a:rPr lang="en-US" altLang="zh-CN" sz="1600" b="1" dirty="0" smtClean="0">
                <a:latin typeface="Century Gothic" panose="020B0502020202020204" pitchFamily="34" charset="0"/>
              </a:rPr>
              <a:t>.</a:t>
            </a:r>
            <a:endParaRPr lang="zh-CN" altLang="en-US" sz="1600" b="1" dirty="0">
              <a:latin typeface="Century Gothic" panose="020B0502020202020204" pitchFamily="34" charset="0"/>
            </a:endParaRPr>
          </a:p>
        </p:txBody>
      </p:sp>
      <p:sp>
        <p:nvSpPr>
          <p:cNvPr id="40" name="矩形 39">
            <a:extLst>
              <a:ext uri="{FF2B5EF4-FFF2-40B4-BE49-F238E27FC236}">
                <a16:creationId xmlns:a16="http://schemas.microsoft.com/office/drawing/2014/main" xmlns="" id="{2EE728AF-0A98-436C-9065-02B18774E32B}"/>
              </a:ext>
            </a:extLst>
          </p:cNvPr>
          <p:cNvSpPr/>
          <p:nvPr/>
        </p:nvSpPr>
        <p:spPr>
          <a:xfrm>
            <a:off x="5521569" y="3838142"/>
            <a:ext cx="6374440" cy="683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dirty="0" err="1" smtClean="0">
                <a:latin typeface="Century Gothic" panose="020B0502020202020204" pitchFamily="34" charset="0"/>
              </a:rPr>
              <a:t>Trabajo</a:t>
            </a:r>
            <a:r>
              <a:rPr lang="en-US" altLang="zh-CN" sz="1600" dirty="0" smtClean="0">
                <a:latin typeface="Century Gothic" panose="020B0502020202020204" pitchFamily="34" charset="0"/>
              </a:rPr>
              <a:t> de </a:t>
            </a:r>
            <a:r>
              <a:rPr lang="en-US" altLang="zh-CN" sz="1600" dirty="0" err="1" smtClean="0">
                <a:latin typeface="Century Gothic" panose="020B0502020202020204" pitchFamily="34" charset="0"/>
              </a:rPr>
              <a:t>titulación</a:t>
            </a:r>
            <a:r>
              <a:rPr lang="en-US" altLang="zh-CN" sz="1600" dirty="0" smtClean="0">
                <a:latin typeface="Century Gothic" panose="020B0502020202020204" pitchFamily="34" charset="0"/>
              </a:rPr>
              <a:t> </a:t>
            </a:r>
            <a:r>
              <a:rPr lang="en-US" altLang="zh-CN" sz="1600" dirty="0" err="1" smtClean="0">
                <a:latin typeface="Century Gothic" panose="020B0502020202020204" pitchFamily="34" charset="0"/>
              </a:rPr>
              <a:t>previo</a:t>
            </a:r>
            <a:r>
              <a:rPr lang="en-US" altLang="zh-CN" sz="1600" dirty="0" smtClean="0">
                <a:latin typeface="Century Gothic" panose="020B0502020202020204" pitchFamily="34" charset="0"/>
              </a:rPr>
              <a:t> a la </a:t>
            </a:r>
            <a:r>
              <a:rPr lang="en-US" altLang="zh-CN" sz="1600" dirty="0" err="1" smtClean="0">
                <a:latin typeface="Century Gothic" panose="020B0502020202020204" pitchFamily="34" charset="0"/>
              </a:rPr>
              <a:t>obtención</a:t>
            </a:r>
            <a:r>
              <a:rPr lang="en-US" altLang="zh-CN" sz="1600" dirty="0" smtClean="0">
                <a:latin typeface="Century Gothic" panose="020B0502020202020204" pitchFamily="34" charset="0"/>
              </a:rPr>
              <a:t> del </a:t>
            </a:r>
            <a:r>
              <a:rPr lang="en-US" altLang="zh-CN" sz="1600" dirty="0" err="1" smtClean="0">
                <a:latin typeface="Century Gothic" panose="020B0502020202020204" pitchFamily="34" charset="0"/>
              </a:rPr>
              <a:t>título</a:t>
            </a:r>
            <a:r>
              <a:rPr lang="en-US" altLang="zh-CN" sz="1600" dirty="0" smtClean="0">
                <a:latin typeface="Century Gothic" panose="020B0502020202020204" pitchFamily="34" charset="0"/>
              </a:rPr>
              <a:t> de : </a:t>
            </a:r>
          </a:p>
          <a:p>
            <a:pPr algn="r">
              <a:lnSpc>
                <a:spcPct val="120000"/>
              </a:lnSpc>
            </a:pPr>
            <a:r>
              <a:rPr lang="en-US" altLang="zh-CN" sz="1600" dirty="0" err="1" smtClean="0">
                <a:latin typeface="Century Gothic" panose="020B0502020202020204" pitchFamily="34" charset="0"/>
              </a:rPr>
              <a:t>Licenciado</a:t>
            </a:r>
            <a:r>
              <a:rPr lang="en-US" altLang="zh-CN" sz="1600" dirty="0" smtClean="0">
                <a:latin typeface="Century Gothic" panose="020B0502020202020204" pitchFamily="34" charset="0"/>
              </a:rPr>
              <a:t> </a:t>
            </a:r>
            <a:r>
              <a:rPr lang="en-US" altLang="zh-CN" sz="1600" dirty="0" err="1" smtClean="0">
                <a:latin typeface="Century Gothic" panose="020B0502020202020204" pitchFamily="34" charset="0"/>
              </a:rPr>
              <a:t>en</a:t>
            </a:r>
            <a:r>
              <a:rPr lang="en-US" altLang="zh-CN" sz="1600" dirty="0" smtClean="0">
                <a:latin typeface="Century Gothic" panose="020B0502020202020204" pitchFamily="34" charset="0"/>
              </a:rPr>
              <a:t> </a:t>
            </a:r>
            <a:r>
              <a:rPr lang="en-US" altLang="zh-CN" sz="1600" dirty="0" err="1" smtClean="0">
                <a:latin typeface="Century Gothic" panose="020B0502020202020204" pitchFamily="34" charset="0"/>
              </a:rPr>
              <a:t>Comercio</a:t>
            </a:r>
            <a:r>
              <a:rPr lang="en-US" altLang="zh-CN" sz="1600" dirty="0" smtClean="0">
                <a:latin typeface="Century Gothic" panose="020B0502020202020204" pitchFamily="34" charset="0"/>
              </a:rPr>
              <a:t> Exterior y </a:t>
            </a:r>
            <a:r>
              <a:rPr lang="en-US" altLang="zh-CN" sz="1600" dirty="0" err="1" smtClean="0">
                <a:latin typeface="Century Gothic" panose="020B0502020202020204" pitchFamily="34" charset="0"/>
              </a:rPr>
              <a:t>Negociación</a:t>
            </a:r>
            <a:r>
              <a:rPr lang="en-US" altLang="zh-CN" sz="1600" dirty="0" smtClean="0">
                <a:latin typeface="Century Gothic" panose="020B0502020202020204" pitchFamily="34" charset="0"/>
              </a:rPr>
              <a:t> </a:t>
            </a:r>
            <a:r>
              <a:rPr lang="en-US" altLang="zh-CN" sz="1600" dirty="0" err="1" smtClean="0">
                <a:latin typeface="Century Gothic" panose="020B0502020202020204" pitchFamily="34" charset="0"/>
              </a:rPr>
              <a:t>Internacional</a:t>
            </a:r>
            <a:endParaRPr lang="en-US" altLang="zh-CN" sz="1600" dirty="0">
              <a:latin typeface="Century Gothic" panose="020B0502020202020204" pitchFamily="34" charset="0"/>
            </a:endParaRPr>
          </a:p>
        </p:txBody>
      </p:sp>
      <p:pic>
        <p:nvPicPr>
          <p:cNvPr id="1026" name="Picture 2" descr="ESPE | Universidad de las Fuerzas Armadas | Sangolqu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161" y="74351"/>
            <a:ext cx="3592059" cy="991409"/>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39">
            <a:extLst>
              <a:ext uri="{FF2B5EF4-FFF2-40B4-BE49-F238E27FC236}">
                <a16:creationId xmlns:a16="http://schemas.microsoft.com/office/drawing/2014/main" xmlns="" id="{2EE728AF-0A98-436C-9065-02B18774E32B}"/>
              </a:ext>
            </a:extLst>
          </p:cNvPr>
          <p:cNvSpPr/>
          <p:nvPr/>
        </p:nvSpPr>
        <p:spPr>
          <a:xfrm>
            <a:off x="8520590" y="5767549"/>
            <a:ext cx="1556451" cy="3260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400" dirty="0" smtClean="0">
                <a:latin typeface="Century Gothic" panose="020B0502020202020204" pitchFamily="34" charset="0"/>
              </a:rPr>
              <a:t>Sangolquí 2021</a:t>
            </a:r>
            <a:endParaRPr lang="en-US" altLang="zh-CN" sz="1400" dirty="0">
              <a:latin typeface="Century Gothic" panose="020B0502020202020204" pitchFamily="34" charset="0"/>
            </a:endParaRPr>
          </a:p>
        </p:txBody>
      </p:sp>
    </p:spTree>
    <p:extLst>
      <p:ext uri="{BB962C8B-B14F-4D97-AF65-F5344CB8AC3E}">
        <p14:creationId xmlns:p14="http://schemas.microsoft.com/office/powerpoint/2010/main" val="127273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FC36658-C640-4FD7-A20F-62A7EDE7D48F}"/>
              </a:ext>
            </a:extLst>
          </p:cNvPr>
          <p:cNvSpPr txBox="1"/>
          <p:nvPr/>
        </p:nvSpPr>
        <p:spPr>
          <a:xfrm>
            <a:off x="380360" y="176254"/>
            <a:ext cx="3116559" cy="76944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chemeClr val="accent1"/>
                </a:solidFill>
                <a:effectLst/>
                <a:uLnTx/>
                <a:uFillTx/>
                <a:latin typeface="Century Gothic" panose="020B0502020202020204" pitchFamily="34" charset="0"/>
                <a:ea typeface="微软雅黑"/>
              </a:rPr>
              <a:t>Resultados</a:t>
            </a:r>
            <a:endParaRPr kumimoji="0" lang="zh-CN" altLang="en-US"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xmlns="" id="{73390FFC-BBB0-4A1A-B791-78422E009A6D}"/>
              </a:ext>
            </a:extLst>
          </p:cNvPr>
          <p:cNvCxnSpPr/>
          <p:nvPr/>
        </p:nvCxnSpPr>
        <p:spPr>
          <a:xfrm>
            <a:off x="507779" y="945695"/>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xmlns="" id="{55F16A8B-0AB3-4BA8-8EC7-098AB43C4AED}"/>
              </a:ext>
            </a:extLst>
          </p:cNvPr>
          <p:cNvSpPr txBox="1"/>
          <p:nvPr/>
        </p:nvSpPr>
        <p:spPr>
          <a:xfrm>
            <a:off x="380360" y="945695"/>
            <a:ext cx="5873724"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Contexto</a:t>
            </a:r>
            <a:r>
              <a:rPr lang="en-US" altLang="zh-CN" sz="2800" b="1" dirty="0" smtClean="0">
                <a:solidFill>
                  <a:schemeClr val="tx1">
                    <a:lumMod val="75000"/>
                    <a:lumOff val="25000"/>
                  </a:schemeClr>
                </a:solidFill>
                <a:latin typeface="Century Gothic" panose="020B0502020202020204" pitchFamily="34" charset="0"/>
              </a:rPr>
              <a:t> del ODS 12 </a:t>
            </a:r>
            <a:r>
              <a:rPr lang="en-US" altLang="zh-CN" sz="2800" b="1" dirty="0" err="1" smtClean="0">
                <a:solidFill>
                  <a:schemeClr val="tx1">
                    <a:lumMod val="75000"/>
                    <a:lumOff val="25000"/>
                  </a:schemeClr>
                </a:solidFill>
                <a:latin typeface="Century Gothic" panose="020B0502020202020204" pitchFamily="34" charset="0"/>
              </a:rPr>
              <a:t>en</a:t>
            </a:r>
            <a:r>
              <a:rPr lang="en-US" altLang="zh-CN" sz="2800" b="1" dirty="0" smtClean="0">
                <a:solidFill>
                  <a:schemeClr val="tx1">
                    <a:lumMod val="75000"/>
                    <a:lumOff val="25000"/>
                  </a:schemeClr>
                </a:solidFill>
                <a:latin typeface="Century Gothic" panose="020B0502020202020204" pitchFamily="34" charset="0"/>
              </a:rPr>
              <a:t> Ecuador</a:t>
            </a:r>
            <a:endParaRPr lang="zh-CN" altLang="en-US" sz="2800" b="1" dirty="0">
              <a:solidFill>
                <a:schemeClr val="tx1">
                  <a:lumMod val="75000"/>
                  <a:lumOff val="25000"/>
                </a:schemeClr>
              </a:solidFill>
              <a:latin typeface="Century Gothic" panose="020B0502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549045678"/>
              </p:ext>
            </p:extLst>
          </p:nvPr>
        </p:nvGraphicFramePr>
        <p:xfrm>
          <a:off x="1156960" y="1468915"/>
          <a:ext cx="10194247" cy="4924587"/>
        </p:xfrm>
        <a:graphic>
          <a:graphicData uri="http://schemas.openxmlformats.org/drawingml/2006/table">
            <a:tbl>
              <a:tblPr firstRow="1" firstCol="1" bandRow="1">
                <a:tableStyleId>{0E3FDE45-AF77-4B5C-9715-49D594BDF05E}</a:tableStyleId>
              </a:tblPr>
              <a:tblGrid>
                <a:gridCol w="5643420"/>
                <a:gridCol w="4550827"/>
              </a:tblGrid>
              <a:tr h="104213">
                <a:tc>
                  <a:txBody>
                    <a:bodyPr/>
                    <a:lstStyle/>
                    <a:p>
                      <a:pPr algn="ctr">
                        <a:lnSpc>
                          <a:spcPct val="115000"/>
                        </a:lnSpc>
                        <a:spcAft>
                          <a:spcPts val="0"/>
                        </a:spcAft>
                      </a:pPr>
                      <a:r>
                        <a:rPr lang="es-ES" sz="800" dirty="0">
                          <a:effectLst/>
                          <a:latin typeface="Century Gothic" panose="020B0502020202020204" pitchFamily="34" charset="0"/>
                        </a:rPr>
                        <a:t>Meta</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gn="ctr">
                        <a:lnSpc>
                          <a:spcPct val="115000"/>
                        </a:lnSpc>
                        <a:spcAft>
                          <a:spcPts val="0"/>
                        </a:spcAft>
                      </a:pPr>
                      <a:r>
                        <a:rPr lang="es-ES" sz="800" dirty="0">
                          <a:effectLst/>
                          <a:latin typeface="Century Gothic" panose="020B0502020202020204" pitchFamily="34" charset="0"/>
                        </a:rPr>
                        <a:t>Indicador</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409594">
                <a:tc>
                  <a:txBody>
                    <a:bodyPr/>
                    <a:lstStyle/>
                    <a:p>
                      <a:pPr>
                        <a:lnSpc>
                          <a:spcPct val="115000"/>
                        </a:lnSpc>
                        <a:spcAft>
                          <a:spcPts val="0"/>
                        </a:spcAft>
                      </a:pPr>
                      <a:r>
                        <a:rPr lang="es-ES" sz="800" b="0" dirty="0">
                          <a:effectLst/>
                          <a:latin typeface="Century Gothic" panose="020B0502020202020204" pitchFamily="34" charset="0"/>
                        </a:rPr>
                        <a:t>12.1 Aplicar el Marco Decenal de Programas sobre Modalidades de Consumo y Producción Sostenibles, con la participación de todos los países y bajo el liderazgo de los países desarrollados</a:t>
                      </a:r>
                      <a:endParaRPr lang="es-EC" sz="8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12.1.1 Número de países que elaboran, adoptan o aplican instrumentos de política destinados a apoyar la transición hacia modalidades de consumo y producción sostenibles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245756">
                <a:tc rowSpan="2">
                  <a:txBody>
                    <a:bodyPr/>
                    <a:lstStyle/>
                    <a:p>
                      <a:pPr>
                        <a:lnSpc>
                          <a:spcPct val="115000"/>
                        </a:lnSpc>
                        <a:spcAft>
                          <a:spcPts val="0"/>
                        </a:spcAft>
                      </a:pPr>
                      <a:r>
                        <a:rPr lang="es-ES" sz="800" b="0">
                          <a:effectLst/>
                          <a:latin typeface="Century Gothic" panose="020B0502020202020204" pitchFamily="34" charset="0"/>
                        </a:rPr>
                        <a:t> </a:t>
                      </a:r>
                      <a:endParaRPr lang="es-EC" sz="800" b="0">
                        <a:effectLst/>
                        <a:latin typeface="Century Gothic" panose="020B0502020202020204" pitchFamily="34" charset="0"/>
                      </a:endParaRPr>
                    </a:p>
                    <a:p>
                      <a:pPr>
                        <a:lnSpc>
                          <a:spcPct val="115000"/>
                        </a:lnSpc>
                        <a:spcAft>
                          <a:spcPts val="0"/>
                        </a:spcAft>
                      </a:pPr>
                      <a:r>
                        <a:rPr lang="es-ES" sz="800" b="0">
                          <a:effectLst/>
                          <a:latin typeface="Century Gothic" panose="020B0502020202020204" pitchFamily="34" charset="0"/>
                        </a:rPr>
                        <a:t> </a:t>
                      </a:r>
                      <a:endParaRPr lang="es-EC" sz="800" b="0">
                        <a:effectLst/>
                        <a:latin typeface="Century Gothic" panose="020B0502020202020204" pitchFamily="34" charset="0"/>
                      </a:endParaRPr>
                    </a:p>
                    <a:p>
                      <a:pPr>
                        <a:lnSpc>
                          <a:spcPct val="115000"/>
                        </a:lnSpc>
                        <a:spcAft>
                          <a:spcPts val="0"/>
                        </a:spcAft>
                      </a:pPr>
                      <a:r>
                        <a:rPr lang="es-ES" sz="800" b="0">
                          <a:effectLst/>
                          <a:latin typeface="Century Gothic" panose="020B0502020202020204" pitchFamily="34" charset="0"/>
                        </a:rPr>
                        <a:t>12.2 De aquí a 2030, lograr la gestión sostenible y el uso eficiente de los recursos naturales.</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12.2.1 Huella material en términos absolutos, huella material per cápita y huella material por PIB</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327675">
                <a:tc vMerge="1">
                  <a:txBody>
                    <a:bodyPr/>
                    <a:lstStyle/>
                    <a:p>
                      <a:endParaRPr lang="es-EC"/>
                    </a:p>
                  </a:txBody>
                  <a:tcPr/>
                </a:tc>
                <a:tc>
                  <a:txBody>
                    <a:bodyPr/>
                    <a:lstStyle/>
                    <a:p>
                      <a:pPr>
                        <a:lnSpc>
                          <a:spcPct val="115000"/>
                        </a:lnSpc>
                        <a:spcAft>
                          <a:spcPts val="0"/>
                        </a:spcAft>
                      </a:pPr>
                      <a:r>
                        <a:rPr lang="es-ES" sz="800">
                          <a:effectLst/>
                          <a:latin typeface="Century Gothic" panose="020B0502020202020204" pitchFamily="34" charset="0"/>
                        </a:rPr>
                        <a:t>12.2.2 Consumo material interior en términos absolutos, consumo material interior per cápita y consumo material interior por PIB</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409594">
                <a:tc>
                  <a:txBody>
                    <a:bodyPr/>
                    <a:lstStyle/>
                    <a:p>
                      <a:pPr>
                        <a:lnSpc>
                          <a:spcPct val="115000"/>
                        </a:lnSpc>
                        <a:spcAft>
                          <a:spcPts val="0"/>
                        </a:spcAft>
                      </a:pPr>
                      <a:r>
                        <a:rPr lang="es-ES" sz="800" b="0">
                          <a:effectLst/>
                          <a:latin typeface="Century Gothic" panose="020B0502020202020204" pitchFamily="34" charset="0"/>
                        </a:rPr>
                        <a:t>12.3 Reducir a la mitad el desperdicio de alimentos per cápita mundial en la venta al por menor y a nivel de los consumidores y reducir las pérdidas de alimentos en las cadenas de producción y suministro</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12.3.1 a) Índice de pérdidas de alimentos y b) índice de desperdicio de alimentos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409594">
                <a:tc rowSpan="2">
                  <a:txBody>
                    <a:bodyPr/>
                    <a:lstStyle/>
                    <a:p>
                      <a:pPr>
                        <a:lnSpc>
                          <a:spcPct val="115000"/>
                        </a:lnSpc>
                        <a:spcAft>
                          <a:spcPts val="0"/>
                        </a:spcAft>
                      </a:pPr>
                      <a:r>
                        <a:rPr lang="es-ES" sz="800" b="0">
                          <a:effectLst/>
                          <a:latin typeface="Century Gothic" panose="020B0502020202020204" pitchFamily="34" charset="0"/>
                        </a:rPr>
                        <a:t>12.4 Lograr la gestión ecológicamente racional de los productos químicos y de todos los desechos a lo largo de su ciclo de vida, de conformidad con los marcos internacionales convenidos, y reducir significativamente su liberación a la atmósfera, el agua y el suelo a fin de minimizar sus efectos adversos en la salud humana y el medio ambiente.</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12.4.1 Número de partes en los acuerdos ambientales multilaterales internacionales relacionados con los desechos peligrosos y otros productos químicos.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327675">
                <a:tc vMerge="1">
                  <a:txBody>
                    <a:bodyPr/>
                    <a:lstStyle/>
                    <a:p>
                      <a:endParaRPr lang="es-EC"/>
                    </a:p>
                  </a:txBody>
                  <a:tcPr/>
                </a:tc>
                <a:tc>
                  <a:txBody>
                    <a:bodyPr/>
                    <a:lstStyle/>
                    <a:p>
                      <a:pPr>
                        <a:lnSpc>
                          <a:spcPct val="115000"/>
                        </a:lnSpc>
                        <a:spcAft>
                          <a:spcPts val="0"/>
                        </a:spcAft>
                      </a:pPr>
                      <a:r>
                        <a:rPr lang="es-ES" sz="800">
                          <a:effectLst/>
                          <a:latin typeface="Century Gothic" panose="020B0502020202020204" pitchFamily="34" charset="0"/>
                        </a:rPr>
                        <a:t>12.4.2 a) Desechos peligrosos generados per cápita y b) proporción de desechos peligrosos tratados, desglosados por tipo de tratamiento</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245756">
                <a:tc>
                  <a:txBody>
                    <a:bodyPr/>
                    <a:lstStyle/>
                    <a:p>
                      <a:pPr>
                        <a:lnSpc>
                          <a:spcPct val="115000"/>
                        </a:lnSpc>
                        <a:spcAft>
                          <a:spcPts val="0"/>
                        </a:spcAft>
                      </a:pPr>
                      <a:r>
                        <a:rPr lang="es-ES" sz="800" b="0">
                          <a:effectLst/>
                          <a:latin typeface="Century Gothic" panose="020B0502020202020204" pitchFamily="34" charset="0"/>
                        </a:rPr>
                        <a:t>12.5 Reducir considerablemente la generación de desechos mediante actividades de prevención, reducción, reciclado y reutilización.</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12.5.1 Tasa nacional de reciclado, toneladas de material reciclado</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327675">
                <a:tc>
                  <a:txBody>
                    <a:bodyPr/>
                    <a:lstStyle/>
                    <a:p>
                      <a:pPr>
                        <a:lnSpc>
                          <a:spcPct val="115000"/>
                        </a:lnSpc>
                        <a:spcAft>
                          <a:spcPts val="0"/>
                        </a:spcAft>
                      </a:pPr>
                      <a:r>
                        <a:rPr lang="es-ES" sz="800" b="0">
                          <a:effectLst/>
                          <a:latin typeface="Century Gothic" panose="020B0502020202020204" pitchFamily="34" charset="0"/>
                        </a:rPr>
                        <a:t>12.6 Alentar a las empresas a que adopten prácticas sostenibles e incorporen información sobre la sostenibilidad en su ciclo de presentación de informes.</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12.6.1 Número de empresas que publican informes sobre sostenibilidad</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245756">
                <a:tc>
                  <a:txBody>
                    <a:bodyPr/>
                    <a:lstStyle/>
                    <a:p>
                      <a:pPr>
                        <a:lnSpc>
                          <a:spcPct val="115000"/>
                        </a:lnSpc>
                        <a:spcAft>
                          <a:spcPts val="0"/>
                        </a:spcAft>
                      </a:pPr>
                      <a:r>
                        <a:rPr lang="es-ES" sz="800" b="0">
                          <a:effectLst/>
                          <a:latin typeface="Century Gothic" panose="020B0502020202020204" pitchFamily="34" charset="0"/>
                        </a:rPr>
                        <a:t>12.7 Promover prácticas de adquisición pública que sean sostenibles, de conformidad con las políticas y prioridades nacionales.</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12.7.1 Grado de aplicación de políticas y planes de acción sostenibles en materia de adquisiciones públicas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573431">
                <a:tc>
                  <a:txBody>
                    <a:bodyPr/>
                    <a:lstStyle/>
                    <a:p>
                      <a:pPr>
                        <a:lnSpc>
                          <a:spcPct val="115000"/>
                        </a:lnSpc>
                        <a:spcAft>
                          <a:spcPts val="0"/>
                        </a:spcAft>
                      </a:pPr>
                      <a:r>
                        <a:rPr lang="es-ES" sz="800" b="0">
                          <a:effectLst/>
                          <a:latin typeface="Century Gothic" panose="020B0502020202020204" pitchFamily="34" charset="0"/>
                        </a:rPr>
                        <a:t>12.8 Asegurar que las personas de todo el mundo tengan la información y los conocimientos pertinentes para el desarrollo sostenible y los estilos de vida en armonía con la naturaleza.</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12.8.1 Grado en que i) la educación cívica mundial y ii) la educación para el desarrollo sostenible se incorporan en: a) las políticas nacionales de educación; b) los planes de estudio; c) la formación del profesorado y d) la evaluación de los estudiantes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327675">
                <a:tc>
                  <a:txBody>
                    <a:bodyPr/>
                    <a:lstStyle/>
                    <a:p>
                      <a:pPr>
                        <a:lnSpc>
                          <a:spcPct val="115000"/>
                        </a:lnSpc>
                        <a:spcAft>
                          <a:spcPts val="0"/>
                        </a:spcAft>
                      </a:pPr>
                      <a:r>
                        <a:rPr lang="es-ES" sz="800" b="0">
                          <a:effectLst/>
                          <a:latin typeface="Century Gothic" panose="020B0502020202020204" pitchFamily="34" charset="0"/>
                        </a:rPr>
                        <a:t>12.a Ayudar a los países en desarrollo a fortalecer su capacidad científica y tecnológica para avanzar hacia modalidades de consumo y producción más sostenibles.</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12.a.1 Capacidad instalada de generación de energía renovable en los países en desarrollo (expresada en vatios per cápita)</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409594">
                <a:tc>
                  <a:txBody>
                    <a:bodyPr/>
                    <a:lstStyle/>
                    <a:p>
                      <a:pPr>
                        <a:lnSpc>
                          <a:spcPct val="115000"/>
                        </a:lnSpc>
                        <a:spcAft>
                          <a:spcPts val="0"/>
                        </a:spcAft>
                      </a:pPr>
                      <a:r>
                        <a:rPr lang="es-ES" sz="800" b="0">
                          <a:effectLst/>
                          <a:latin typeface="Century Gothic" panose="020B0502020202020204" pitchFamily="34" charset="0"/>
                        </a:rPr>
                        <a:t>12.b Elaborar y aplicar instrumentos para vigilar los efectos en el desarrollo sostenible, a fin de lograr un turismo sostenible que cree puestos de trabajo y promueva la cultura y los productos locales.</a:t>
                      </a:r>
                      <a:endParaRPr lang="es-EC" sz="800" b="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a:effectLst/>
                          <a:latin typeface="Century Gothic" panose="020B0502020202020204" pitchFamily="34" charset="0"/>
                        </a:rPr>
                        <a:t>12.b.1 Aplicación de instrumentos normalizados de contabilidad para hacer un seguimiento de los aspectos económicos y ambientales de la sostenibilidad del turismo</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r h="409594">
                <a:tc>
                  <a:txBody>
                    <a:bodyPr/>
                    <a:lstStyle/>
                    <a:p>
                      <a:pPr>
                        <a:lnSpc>
                          <a:spcPct val="115000"/>
                        </a:lnSpc>
                        <a:spcAft>
                          <a:spcPts val="0"/>
                        </a:spcAft>
                      </a:pPr>
                      <a:r>
                        <a:rPr lang="es-ES" sz="800" b="0" dirty="0">
                          <a:effectLst/>
                          <a:latin typeface="Century Gothic" panose="020B0502020202020204" pitchFamily="34" charset="0"/>
                        </a:rPr>
                        <a:t>12.c Racionalizar los subsidios ineficientes a los combustibles fósiles que fomentan el consumo antieconómico eliminando las distorsiones del mercado, de acuerdo con las circunstancias nacionales.</a:t>
                      </a:r>
                      <a:endParaRPr lang="es-EC" sz="8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c>
                  <a:txBody>
                    <a:bodyPr/>
                    <a:lstStyle/>
                    <a:p>
                      <a:pPr>
                        <a:lnSpc>
                          <a:spcPct val="115000"/>
                        </a:lnSpc>
                        <a:spcAft>
                          <a:spcPts val="0"/>
                        </a:spcAft>
                      </a:pPr>
                      <a:r>
                        <a:rPr lang="es-ES" sz="800" dirty="0">
                          <a:effectLst/>
                          <a:latin typeface="Century Gothic" panose="020B0502020202020204" pitchFamily="34" charset="0"/>
                        </a:rPr>
                        <a:t>12.c.1 Cuantía de subsidios a los combustibles fósiles por unidad de PIB (producción y consumo)</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6688" marR="26688" marT="0" marB="0"/>
                </a:tc>
              </a:tr>
            </a:tbl>
          </a:graphicData>
        </a:graphic>
      </p:graphicFrame>
    </p:spTree>
    <p:extLst>
      <p:ext uri="{BB962C8B-B14F-4D97-AF65-F5344CB8AC3E}">
        <p14:creationId xmlns:p14="http://schemas.microsoft.com/office/powerpoint/2010/main" val="59977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16920543"/>
              </p:ext>
            </p:extLst>
          </p:nvPr>
        </p:nvGraphicFramePr>
        <p:xfrm>
          <a:off x="448573" y="1014440"/>
          <a:ext cx="11197089" cy="4944171"/>
        </p:xfrm>
        <a:graphic>
          <a:graphicData uri="http://schemas.openxmlformats.org/drawingml/2006/table">
            <a:tbl>
              <a:tblPr firstRow="1" firstCol="1" bandRow="1">
                <a:tableStyleId>{0E3FDE45-AF77-4B5C-9715-49D594BDF05E}</a:tableStyleId>
              </a:tblPr>
              <a:tblGrid>
                <a:gridCol w="1130061"/>
                <a:gridCol w="2242868"/>
                <a:gridCol w="7099540"/>
                <a:gridCol w="724620"/>
              </a:tblGrid>
              <a:tr h="142699">
                <a:tc>
                  <a:txBody>
                    <a:bodyPr/>
                    <a:lstStyle/>
                    <a:p>
                      <a:pPr algn="ctr">
                        <a:lnSpc>
                          <a:spcPct val="107000"/>
                        </a:lnSpc>
                        <a:spcAft>
                          <a:spcPts val="0"/>
                        </a:spcAft>
                      </a:pPr>
                      <a:r>
                        <a:rPr lang="es-ES" sz="900" dirty="0">
                          <a:effectLst/>
                          <a:latin typeface="Century Gothic" panose="020B0502020202020204" pitchFamily="34" charset="0"/>
                        </a:rPr>
                        <a:t>Eje del Plan Nacional de Desarrollo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900" dirty="0">
                          <a:effectLst/>
                          <a:latin typeface="Century Gothic" panose="020B0502020202020204" pitchFamily="34" charset="0"/>
                        </a:rPr>
                        <a:t>Objetivos del Plan Nacional de Desarrollo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a:effectLst/>
                          <a:latin typeface="Century Gothic" panose="020B0502020202020204" pitchFamily="34" charset="0"/>
                        </a:rPr>
                        <a:t>Políticas de los objetivos del Plan Nacional de Desarrollo</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a:effectLst/>
                          <a:latin typeface="Century Gothic" panose="020B0502020202020204" pitchFamily="34" charset="0"/>
                        </a:rPr>
                        <a:t>Metas del Objetivo de Desarrollo Sostenible 12</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380531">
                <a:tc rowSpan="6">
                  <a:txBody>
                    <a:bodyPr/>
                    <a:lstStyle/>
                    <a:p>
                      <a:pPr>
                        <a:lnSpc>
                          <a:spcPct val="107000"/>
                        </a:lnSpc>
                        <a:spcAft>
                          <a:spcPts val="0"/>
                        </a:spcAft>
                      </a:pPr>
                      <a:r>
                        <a:rPr lang="es-ES" sz="900" dirty="0">
                          <a:effectLst/>
                          <a:latin typeface="Century Gothic" panose="020B0502020202020204" pitchFamily="34" charset="0"/>
                        </a:rPr>
                        <a:t>Eje 1: Derechos para Todos Durante Toda la vida</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900">
                          <a:effectLst/>
                          <a:latin typeface="Century Gothic" panose="020B0502020202020204" pitchFamily="34" charset="0"/>
                        </a:rPr>
                        <a:t>Objetivo 1: Garantizar una vida digna con iguales oportunidades para todas las personas</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800">
                          <a:effectLst/>
                          <a:latin typeface="Century Gothic" panose="020B0502020202020204" pitchFamily="34" charset="0"/>
                        </a:rPr>
                        <a:t>1.17 Garantizar el acceso, uso y aprovechamiento justo, equitativo y sostenible del agua; la protección de sus fuentes; la universalidad, disponibilidad y calidad para el consumo humano, saneamiento para todos y el desarrollo de sistemas integrales de riego.</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rowSpan="2">
                  <a:txBody>
                    <a:bodyPr/>
                    <a:lstStyle/>
                    <a:p>
                      <a:pPr algn="ctr">
                        <a:lnSpc>
                          <a:spcPct val="107000"/>
                        </a:lnSpc>
                        <a:spcAft>
                          <a:spcPts val="0"/>
                        </a:spcAft>
                      </a:pPr>
                      <a:endParaRPr lang="es-ES" sz="800" dirty="0" smtClean="0">
                        <a:effectLst/>
                        <a:latin typeface="Century Gothic" panose="020B0502020202020204" pitchFamily="34" charset="0"/>
                      </a:endParaRPr>
                    </a:p>
                    <a:p>
                      <a:pPr algn="ctr">
                        <a:lnSpc>
                          <a:spcPct val="107000"/>
                        </a:lnSpc>
                        <a:spcAft>
                          <a:spcPts val="0"/>
                        </a:spcAft>
                      </a:pPr>
                      <a:r>
                        <a:rPr lang="es-ES" sz="800" dirty="0" smtClean="0">
                          <a:effectLst/>
                          <a:latin typeface="Century Gothic" panose="020B0502020202020204" pitchFamily="34" charset="0"/>
                        </a:rPr>
                        <a:t>12.2</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190266">
                <a:tc vMerge="1">
                  <a:txBody>
                    <a:bodyPr/>
                    <a:lstStyle/>
                    <a:p>
                      <a:endParaRPr lang="es-EC"/>
                    </a:p>
                  </a:txBody>
                  <a:tcPr/>
                </a:tc>
                <a:tc rowSpan="5">
                  <a:txBody>
                    <a:bodyPr/>
                    <a:lstStyle/>
                    <a:p>
                      <a:pPr>
                        <a:lnSpc>
                          <a:spcPct val="107000"/>
                        </a:lnSpc>
                        <a:spcAft>
                          <a:spcPts val="0"/>
                        </a:spcAft>
                      </a:pPr>
                      <a:r>
                        <a:rPr lang="es-ES" sz="900" dirty="0">
                          <a:effectLst/>
                          <a:latin typeface="Century Gothic" panose="020B0502020202020204" pitchFamily="34" charset="0"/>
                        </a:rPr>
                        <a:t>Objetivo 3: Garantizar los derechos de la naturaleza para las actuales y futuras generaciones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800" dirty="0">
                          <a:effectLst/>
                          <a:latin typeface="Century Gothic" panose="020B0502020202020204" pitchFamily="34" charset="0"/>
                        </a:rPr>
                        <a:t>3.3 Precautelar el cuidado del patrimonio natural y la vida humana por sobre el uso y aprovechamiento de recursos naturales no renovables.</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vMerge="1">
                  <a:txBody>
                    <a:bodyPr/>
                    <a:lstStyle/>
                    <a:p>
                      <a:endParaRPr lang="es-EC"/>
                    </a:p>
                  </a:txBody>
                  <a:tcPr/>
                </a:tc>
              </a:tr>
              <a:tr h="380531">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a:effectLst/>
                          <a:latin typeface="Century Gothic" panose="020B0502020202020204" pitchFamily="34" charset="0"/>
                        </a:rPr>
                        <a:t>3.4 Promover buenas prácticas que aporten a la reducción de la contaminación, la conservación, la mitigación y la adaptación a los efectos del cambio climático, e impulsar las mismas en el ámbito global.</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endParaRPr lang="es-ES" sz="800" dirty="0" smtClean="0">
                        <a:effectLst/>
                        <a:latin typeface="Century Gothic" panose="020B0502020202020204" pitchFamily="34" charset="0"/>
                      </a:endParaRPr>
                    </a:p>
                    <a:p>
                      <a:pPr algn="ctr">
                        <a:lnSpc>
                          <a:spcPct val="107000"/>
                        </a:lnSpc>
                        <a:spcAft>
                          <a:spcPts val="0"/>
                        </a:spcAft>
                      </a:pPr>
                      <a:r>
                        <a:rPr lang="es-ES" sz="800" dirty="0" smtClean="0">
                          <a:effectLst/>
                          <a:latin typeface="Century Gothic" panose="020B0502020202020204" pitchFamily="34" charset="0"/>
                        </a:rPr>
                        <a:t>12.5</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285398">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a:effectLst/>
                          <a:latin typeface="Century Gothic" panose="020B0502020202020204" pitchFamily="34" charset="0"/>
                        </a:rPr>
                        <a:t>3.5 Impulsar la economía urbana y rural, basada en el uso sostenible y agregador de valor de recursos renovables, propiciando la corresponsabilidad social y el desarrollo de la bioeconomía.</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rowSpan="2">
                  <a:txBody>
                    <a:bodyPr/>
                    <a:lstStyle/>
                    <a:p>
                      <a:pPr algn="ctr">
                        <a:lnSpc>
                          <a:spcPct val="107000"/>
                        </a:lnSpc>
                        <a:spcAft>
                          <a:spcPts val="0"/>
                        </a:spcAft>
                      </a:pPr>
                      <a:r>
                        <a:rPr lang="es-ES" sz="800" dirty="0" smtClean="0">
                          <a:effectLst/>
                          <a:latin typeface="Century Gothic" panose="020B0502020202020204" pitchFamily="34" charset="0"/>
                        </a:rPr>
                        <a:t>12.A</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380531">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a:effectLst/>
                          <a:latin typeface="Century Gothic" panose="020B0502020202020204" pitchFamily="34" charset="0"/>
                        </a:rPr>
                        <a:t>3.6 Impulsar la generación de bioconocimiento como alternativa a la producción primario-exportadora, así como el desarrollo de un sistema de bioseguridad que precautele las condiciones ambientales que pudieran afectar a las personas y otros seres vivos.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vMerge="1">
                  <a:txBody>
                    <a:bodyPr/>
                    <a:lstStyle/>
                    <a:p>
                      <a:endParaRPr lang="es-EC"/>
                    </a:p>
                  </a:txBody>
                  <a:tcPr/>
                </a:tc>
              </a:tr>
              <a:tr h="319603">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dirty="0">
                          <a:effectLst/>
                          <a:latin typeface="Century Gothic" panose="020B0502020202020204" pitchFamily="34" charset="0"/>
                        </a:rPr>
                        <a:t>3.7 Incentivar la producción y consumo ambientalmente responsable, con base en los principios de la economía circular y </a:t>
                      </a:r>
                      <a:r>
                        <a:rPr lang="es-ES" sz="800" dirty="0" err="1">
                          <a:effectLst/>
                          <a:latin typeface="Century Gothic" panose="020B0502020202020204" pitchFamily="34" charset="0"/>
                        </a:rPr>
                        <a:t>bio</a:t>
                      </a:r>
                      <a:r>
                        <a:rPr lang="es-ES" sz="800" dirty="0">
                          <a:effectLst/>
                          <a:latin typeface="Century Gothic" panose="020B0502020202020204" pitchFamily="34" charset="0"/>
                        </a:rPr>
                        <a:t>-economía, fomentando el reciclaje y combatiendo la obsolescencia programada.</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endParaRPr lang="es-ES" sz="800" dirty="0" smtClean="0">
                        <a:effectLst/>
                        <a:latin typeface="Century Gothic" panose="020B0502020202020204" pitchFamily="34" charset="0"/>
                      </a:endParaRPr>
                    </a:p>
                    <a:p>
                      <a:pPr algn="ctr">
                        <a:lnSpc>
                          <a:spcPct val="107000"/>
                        </a:lnSpc>
                        <a:spcAft>
                          <a:spcPts val="0"/>
                        </a:spcAft>
                      </a:pPr>
                      <a:r>
                        <a:rPr lang="es-ES" sz="800" dirty="0" smtClean="0">
                          <a:effectLst/>
                          <a:latin typeface="Century Gothic" panose="020B0502020202020204" pitchFamily="34" charset="0"/>
                        </a:rPr>
                        <a:t>12.4 </a:t>
                      </a:r>
                      <a:r>
                        <a:rPr lang="es-ES" sz="800" dirty="0">
                          <a:effectLst/>
                          <a:latin typeface="Century Gothic" panose="020B0502020202020204" pitchFamily="34" charset="0"/>
                        </a:rPr>
                        <a:t> </a:t>
                      </a:r>
                      <a:endParaRPr lang="es-EC" sz="800" dirty="0">
                        <a:effectLst/>
                        <a:latin typeface="Century Gothic" panose="020B0502020202020204" pitchFamily="34" charset="0"/>
                      </a:endParaRPr>
                    </a:p>
                  </a:txBody>
                  <a:tcPr marL="17431" marR="17431" marT="0" marB="0"/>
                </a:tc>
              </a:tr>
              <a:tr h="475663">
                <a:tc rowSpan="4">
                  <a:txBody>
                    <a:bodyPr/>
                    <a:lstStyle/>
                    <a:p>
                      <a:pPr>
                        <a:lnSpc>
                          <a:spcPct val="107000"/>
                        </a:lnSpc>
                        <a:spcAft>
                          <a:spcPts val="0"/>
                        </a:spcAft>
                      </a:pPr>
                      <a:r>
                        <a:rPr lang="es-ES" sz="900" dirty="0">
                          <a:effectLst/>
                          <a:latin typeface="Century Gothic" panose="020B0502020202020204" pitchFamily="34" charset="0"/>
                        </a:rPr>
                        <a:t>Eje 2: Economía al Servicio de la sociedad</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rowSpan="2">
                  <a:txBody>
                    <a:bodyPr/>
                    <a:lstStyle/>
                    <a:p>
                      <a:pPr>
                        <a:lnSpc>
                          <a:spcPct val="107000"/>
                        </a:lnSpc>
                        <a:spcAft>
                          <a:spcPts val="0"/>
                        </a:spcAft>
                      </a:pPr>
                      <a:r>
                        <a:rPr lang="es-ES" sz="900" dirty="0">
                          <a:effectLst/>
                          <a:latin typeface="Century Gothic" panose="020B0502020202020204" pitchFamily="34" charset="0"/>
                        </a:rPr>
                        <a:t>Objetivo 5: Impulsar la productividad y competitividad para el crecimiento económico sostenible de manera redistributiva</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800">
                          <a:effectLst/>
                          <a:latin typeface="Century Gothic" panose="020B0502020202020204" pitchFamily="34" charset="0"/>
                        </a:rPr>
                        <a:t>5.8 Fomentar la producción nacional con responsabilidad social y ambiental, potenciando el manejo eficiente de los recursos naturales y el uso de tecnologías duraderas y ambientalmente limpias, para garantizar el abastecimiento de bienes y servicios de calidad.</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smtClean="0">
                          <a:effectLst/>
                          <a:latin typeface="Century Gothic" panose="020B0502020202020204" pitchFamily="34" charset="0"/>
                        </a:rPr>
                        <a:t>12.a.</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4280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a:effectLst/>
                          <a:latin typeface="Century Gothic" panose="020B0502020202020204" pitchFamily="34" charset="0"/>
                        </a:rPr>
                        <a:t>5.10 Fortalecer e incrementar la eficiencia de las empresas públicas para la provisión de bienes y servicios de calidad, el aprovechamiento responsable de los recursos naturales, la dinamización de la economía, y la intervención estratégica en mercados, maximizando su rentabilidad económica y social.</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smtClean="0">
                          <a:effectLst/>
                          <a:latin typeface="Century Gothic" panose="020B0502020202020204" pitchFamily="34" charset="0"/>
                        </a:rPr>
                        <a:t>12.7</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523229">
                <a:tc vMerge="1">
                  <a:txBody>
                    <a:bodyPr/>
                    <a:lstStyle/>
                    <a:p>
                      <a:endParaRPr lang="es-EC"/>
                    </a:p>
                  </a:txBody>
                  <a:tcPr/>
                </a:tc>
                <a:tc rowSpan="2">
                  <a:txBody>
                    <a:bodyPr/>
                    <a:lstStyle/>
                    <a:p>
                      <a:pPr>
                        <a:lnSpc>
                          <a:spcPct val="107000"/>
                        </a:lnSpc>
                        <a:spcAft>
                          <a:spcPts val="0"/>
                        </a:spcAft>
                      </a:pPr>
                      <a:r>
                        <a:rPr lang="es-ES" sz="900" dirty="0">
                          <a:effectLst/>
                          <a:latin typeface="Century Gothic" panose="020B0502020202020204" pitchFamily="34" charset="0"/>
                        </a:rPr>
                        <a:t>Objetivo 6: Desarrollar las capacidades productivas y del entorno para lograr la soberanía alimentaria y del Buen Vivir rural</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800">
                          <a:effectLst/>
                          <a:latin typeface="Century Gothic" panose="020B0502020202020204" pitchFamily="34" charset="0"/>
                        </a:rPr>
                        <a:t>6.5 Promover el comercio justo de productos, con énfasis en la economía familiar campesina y en la economía popular y solidaria, reduciendo la intermediación a nivel urbano y rural, e incentivando el cuidado del medioambiente y la recuperación de los suelos.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smtClean="0">
                          <a:effectLst/>
                          <a:latin typeface="Century Gothic" panose="020B0502020202020204" pitchFamily="34" charset="0"/>
                        </a:rPr>
                        <a:t>12.3</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475663">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S" sz="800">
                          <a:effectLst/>
                          <a:latin typeface="Century Gothic" panose="020B0502020202020204" pitchFamily="34" charset="0"/>
                        </a:rPr>
                        <a:t>6.7 Garantizar la participación plural, con enfoque de género y énfasis en las organizaciones de pueblos, nacionalidades, comunas, comunidades y colectivos, en el manejo sostenible de los recursos naturales y servicios ambientales.</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smtClean="0">
                          <a:effectLst/>
                          <a:latin typeface="Century Gothic" panose="020B0502020202020204" pitchFamily="34" charset="0"/>
                        </a:rPr>
                        <a:t>12.8</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r h="523229">
                <a:tc>
                  <a:txBody>
                    <a:bodyPr/>
                    <a:lstStyle/>
                    <a:p>
                      <a:pPr>
                        <a:lnSpc>
                          <a:spcPct val="107000"/>
                        </a:lnSpc>
                        <a:spcAft>
                          <a:spcPts val="0"/>
                        </a:spcAft>
                      </a:pPr>
                      <a:r>
                        <a:rPr lang="es-ES" sz="900">
                          <a:effectLst/>
                          <a:latin typeface="Century Gothic" panose="020B0502020202020204" pitchFamily="34" charset="0"/>
                        </a:rPr>
                        <a:t>Eje 3: Más sociedad, mejor Estado</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900" dirty="0">
                          <a:effectLst/>
                          <a:latin typeface="Century Gothic" panose="020B0502020202020204" pitchFamily="34" charset="0"/>
                        </a:rPr>
                        <a:t>Objetivo 9: Garantizar la soberanía y la paz, y posicionar estratégicamente el país en la región y el mundo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nSpc>
                          <a:spcPct val="107000"/>
                        </a:lnSpc>
                        <a:spcAft>
                          <a:spcPts val="0"/>
                        </a:spcAft>
                      </a:pPr>
                      <a:r>
                        <a:rPr lang="es-ES" sz="800">
                          <a:effectLst/>
                          <a:latin typeface="Century Gothic" panose="020B0502020202020204" pitchFamily="34" charset="0"/>
                        </a:rPr>
                        <a:t>9.4. Posicionar y potenciar a Ecuador como un país megadiverso, intercultural y multiétnico, desarrollando y fortaleciendo la oferta turística nacional y las industrias culturales, fomentando el turismo receptivo como fuente generadora de divisas y empleo, en un marco de protección del patrimonio natural y cultural.</a:t>
                      </a:r>
                      <a:endParaRPr lang="es-EC"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c>
                  <a:txBody>
                    <a:bodyPr/>
                    <a:lstStyle/>
                    <a:p>
                      <a:pPr algn="ctr">
                        <a:lnSpc>
                          <a:spcPct val="107000"/>
                        </a:lnSpc>
                        <a:spcAft>
                          <a:spcPts val="0"/>
                        </a:spcAft>
                      </a:pPr>
                      <a:r>
                        <a:rPr lang="es-ES" sz="800" dirty="0" smtClean="0">
                          <a:effectLst/>
                          <a:latin typeface="Century Gothic" panose="020B0502020202020204" pitchFamily="34" charset="0"/>
                        </a:rPr>
                        <a:t>12.b</a:t>
                      </a:r>
                      <a:endParaRPr lang="es-EC"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431" marR="17431" marT="0" marB="0"/>
                </a:tc>
              </a:tr>
            </a:tbl>
          </a:graphicData>
        </a:graphic>
      </p:graphicFrame>
      <p:sp>
        <p:nvSpPr>
          <p:cNvPr id="3" name="文本框 4">
            <a:extLst>
              <a:ext uri="{FF2B5EF4-FFF2-40B4-BE49-F238E27FC236}">
                <a16:creationId xmlns:a16="http://schemas.microsoft.com/office/drawing/2014/main" xmlns="" id="{55F16A8B-0AB3-4BA8-8EC7-098AB43C4AED}"/>
              </a:ext>
            </a:extLst>
          </p:cNvPr>
          <p:cNvSpPr txBox="1"/>
          <p:nvPr/>
        </p:nvSpPr>
        <p:spPr>
          <a:xfrm>
            <a:off x="259657" y="152065"/>
            <a:ext cx="6849952" cy="523220"/>
          </a:xfrm>
          <a:prstGeom prst="rect">
            <a:avLst/>
          </a:prstGeom>
          <a:noFill/>
        </p:spPr>
        <p:txBody>
          <a:bodyPr wrap="none" rtlCol="0">
            <a:spAutoFit/>
            <a:scene3d>
              <a:camera prst="orthographicFront"/>
              <a:lightRig rig="threePt" dir="t"/>
            </a:scene3d>
            <a:sp3d contourW="12700"/>
          </a:bodyPr>
          <a:lstStyle/>
          <a:p>
            <a:pPr lvl="0">
              <a:defRPr/>
            </a:pPr>
            <a:r>
              <a:rPr lang="es-EC" altLang="zh-CN" sz="2800" b="1" dirty="0">
                <a:solidFill>
                  <a:schemeClr val="tx1">
                    <a:lumMod val="75000"/>
                    <a:lumOff val="25000"/>
                  </a:schemeClr>
                </a:solidFill>
                <a:latin typeface="Century Gothic" panose="020B0502020202020204" pitchFamily="34" charset="0"/>
              </a:rPr>
              <a:t>Políticas del PND vinculadas al ODS 12</a:t>
            </a:r>
            <a:endParaRPr lang="zh-CN" altLang="en-US" sz="28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60969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259590" y="134812"/>
            <a:ext cx="6917278" cy="400110"/>
          </a:xfrm>
          <a:prstGeom prst="rect">
            <a:avLst/>
          </a:prstGeom>
          <a:noFill/>
        </p:spPr>
        <p:txBody>
          <a:bodyPr wrap="none" rtlCol="0">
            <a:spAutoFit/>
            <a:scene3d>
              <a:camera prst="orthographicFront"/>
              <a:lightRig rig="threePt" dir="t"/>
            </a:scene3d>
            <a:sp3d contourW="12700"/>
          </a:bodyPr>
          <a:lstStyle/>
          <a:p>
            <a:r>
              <a:rPr lang="es-EC" sz="2000" dirty="0">
                <a:latin typeface="Century Gothic" panose="020B0502020202020204" pitchFamily="34" charset="0"/>
              </a:rPr>
              <a:t>Avances del Ecuador para la consecución </a:t>
            </a:r>
            <a:r>
              <a:rPr lang="es-EC" sz="2000" dirty="0" smtClean="0">
                <a:latin typeface="Century Gothic" panose="020B0502020202020204" pitchFamily="34" charset="0"/>
              </a:rPr>
              <a:t>del ODS </a:t>
            </a:r>
            <a:r>
              <a:rPr lang="es-EC" sz="2000" dirty="0">
                <a:latin typeface="Century Gothic" panose="020B0502020202020204" pitchFamily="34" charset="0"/>
              </a:rPr>
              <a:t>12</a:t>
            </a:r>
            <a:endParaRPr lang="es-ES" sz="2000" dirty="0">
              <a:latin typeface="Century Gothic" panose="020B0502020202020204" pitchFamily="34" charset="0"/>
            </a:endParaRPr>
          </a:p>
        </p:txBody>
      </p:sp>
      <p:pic>
        <p:nvPicPr>
          <p:cNvPr id="3" name="Imagen 2"/>
          <p:cNvPicPr>
            <a:picLocks noChangeAspect="1"/>
          </p:cNvPicPr>
          <p:nvPr/>
        </p:nvPicPr>
        <p:blipFill>
          <a:blip r:embed="rId2"/>
          <a:stretch>
            <a:fillRect/>
          </a:stretch>
        </p:blipFill>
        <p:spPr>
          <a:xfrm>
            <a:off x="239837" y="932989"/>
            <a:ext cx="4895512" cy="1591194"/>
          </a:xfrm>
          <a:prstGeom prst="rect">
            <a:avLst/>
          </a:prstGeom>
        </p:spPr>
      </p:pic>
      <p:pic>
        <p:nvPicPr>
          <p:cNvPr id="5" name="Imagen 4"/>
          <p:cNvPicPr>
            <a:picLocks noChangeAspect="1"/>
          </p:cNvPicPr>
          <p:nvPr/>
        </p:nvPicPr>
        <p:blipFill>
          <a:blip r:embed="rId3"/>
          <a:stretch>
            <a:fillRect/>
          </a:stretch>
        </p:blipFill>
        <p:spPr>
          <a:xfrm>
            <a:off x="322140" y="4430934"/>
            <a:ext cx="4730906" cy="1956986"/>
          </a:xfrm>
          <a:prstGeom prst="rect">
            <a:avLst/>
          </a:prstGeom>
        </p:spPr>
      </p:pic>
      <p:pic>
        <p:nvPicPr>
          <p:cNvPr id="6" name="Imagen 5"/>
          <p:cNvPicPr>
            <a:picLocks noChangeAspect="1"/>
          </p:cNvPicPr>
          <p:nvPr/>
        </p:nvPicPr>
        <p:blipFill>
          <a:blip r:embed="rId4"/>
          <a:stretch>
            <a:fillRect/>
          </a:stretch>
        </p:blipFill>
        <p:spPr>
          <a:xfrm>
            <a:off x="7479600" y="677515"/>
            <a:ext cx="4348379" cy="2471127"/>
          </a:xfrm>
          <a:prstGeom prst="rect">
            <a:avLst/>
          </a:prstGeom>
        </p:spPr>
      </p:pic>
      <p:pic>
        <p:nvPicPr>
          <p:cNvPr id="8" name="Imagen 7"/>
          <p:cNvPicPr>
            <a:picLocks noChangeAspect="1"/>
          </p:cNvPicPr>
          <p:nvPr/>
        </p:nvPicPr>
        <p:blipFill>
          <a:blip r:embed="rId5"/>
          <a:stretch>
            <a:fillRect/>
          </a:stretch>
        </p:blipFill>
        <p:spPr>
          <a:xfrm>
            <a:off x="7580594" y="4023126"/>
            <a:ext cx="4112483" cy="2113284"/>
          </a:xfrm>
          <a:prstGeom prst="rect">
            <a:avLst/>
          </a:prstGeom>
        </p:spPr>
      </p:pic>
      <p:grpSp>
        <p:nvGrpSpPr>
          <p:cNvPr id="9" name="Grupo 8">
            <a:extLst>
              <a:ext uri="{FF2B5EF4-FFF2-40B4-BE49-F238E27FC236}">
                <a16:creationId xmlns:a16="http://schemas.microsoft.com/office/drawing/2014/main" xmlns="" id="{771B5052-AB7D-4686-9D11-6682C0341BE4}"/>
              </a:ext>
            </a:extLst>
          </p:cNvPr>
          <p:cNvGrpSpPr/>
          <p:nvPr/>
        </p:nvGrpSpPr>
        <p:grpSpPr>
          <a:xfrm>
            <a:off x="4355890" y="2569931"/>
            <a:ext cx="2923339" cy="1870985"/>
            <a:chOff x="4101277" y="2543180"/>
            <a:chExt cx="4014848" cy="2492366"/>
          </a:xfrm>
        </p:grpSpPr>
        <p:sp>
          <p:nvSpPr>
            <p:cNvPr id="10" name="椭圆 1333">
              <a:extLst>
                <a:ext uri="{FF2B5EF4-FFF2-40B4-BE49-F238E27FC236}">
                  <a16:creationId xmlns:a16="http://schemas.microsoft.com/office/drawing/2014/main" xmlns="" id="{E87746C0-9557-4673-ADFD-CA03A6CB0708}"/>
                </a:ext>
              </a:extLst>
            </p:cNvPr>
            <p:cNvSpPr/>
            <p:nvPr/>
          </p:nvSpPr>
          <p:spPr bwMode="auto">
            <a:xfrm>
              <a:off x="4856690" y="2543180"/>
              <a:ext cx="2492368" cy="2492366"/>
            </a:xfrm>
            <a:prstGeom prst="ellipse">
              <a:avLst/>
            </a:prstGeom>
            <a:gradFill flip="none" rotWithShape="1">
              <a:gsLst>
                <a:gs pos="100000">
                  <a:schemeClr val="accent1">
                    <a:lumMod val="60000"/>
                    <a:lumOff val="40000"/>
                  </a:schemeClr>
                </a:gs>
                <a:gs pos="0">
                  <a:schemeClr val="accent1"/>
                </a:gs>
              </a:gsLst>
              <a:lin ang="2700000" scaled="1"/>
              <a:tileRect/>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椭圆 1334">
              <a:extLst>
                <a:ext uri="{FF2B5EF4-FFF2-40B4-BE49-F238E27FC236}">
                  <a16:creationId xmlns:a16="http://schemas.microsoft.com/office/drawing/2014/main" xmlns="" id="{D500EBF2-665B-48A0-8F15-7488FC90435D}"/>
                </a:ext>
              </a:extLst>
            </p:cNvPr>
            <p:cNvSpPr/>
            <p:nvPr/>
          </p:nvSpPr>
          <p:spPr bwMode="auto">
            <a:xfrm>
              <a:off x="4965041" y="2651531"/>
              <a:ext cx="2275666" cy="2275664"/>
            </a:xfrm>
            <a:prstGeom prst="ellipse">
              <a:avLst/>
            </a:prstGeom>
            <a:gradFill>
              <a:gsLst>
                <a:gs pos="100000">
                  <a:schemeClr val="accent3"/>
                </a:gs>
                <a:gs pos="0">
                  <a:schemeClr val="accent3">
                    <a:lumMod val="60000"/>
                    <a:lumOff val="40000"/>
                  </a:schemeClr>
                </a:gs>
              </a:gsLst>
              <a:lin ang="2700000" scaled="1"/>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椭圆 1335">
              <a:extLst>
                <a:ext uri="{FF2B5EF4-FFF2-40B4-BE49-F238E27FC236}">
                  <a16:creationId xmlns:a16="http://schemas.microsoft.com/office/drawing/2014/main" xmlns="" id="{2BF48A79-D633-4690-8218-32C2233A3378}"/>
                </a:ext>
              </a:extLst>
            </p:cNvPr>
            <p:cNvSpPr/>
            <p:nvPr/>
          </p:nvSpPr>
          <p:spPr bwMode="auto">
            <a:xfrm>
              <a:off x="5086923" y="2773414"/>
              <a:ext cx="2031901" cy="2031900"/>
            </a:xfrm>
            <a:prstGeom prst="ellipse">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3" name="图片 1336">
              <a:extLst>
                <a:ext uri="{FF2B5EF4-FFF2-40B4-BE49-F238E27FC236}">
                  <a16:creationId xmlns:a16="http://schemas.microsoft.com/office/drawing/2014/main" xmlns="" id="{F774B7CA-1333-41A7-B101-22EE7ED3E22F}"/>
                </a:ext>
              </a:extLst>
            </p:cNvPr>
            <p:cNvPicPr>
              <a:picLocks noChangeAspect="1"/>
            </p:cNvPicPr>
            <p:nvPr/>
          </p:nvPicPr>
          <p:blipFill>
            <a:blip r:embed="rId6"/>
            <a:stretch>
              <a:fillRect/>
            </a:stretch>
          </p:blipFill>
          <p:spPr>
            <a:xfrm>
              <a:off x="5171769" y="2773596"/>
              <a:ext cx="1862209" cy="1846195"/>
            </a:xfrm>
            <a:prstGeom prst="rect">
              <a:avLst/>
            </a:prstGeom>
          </p:spPr>
        </p:pic>
        <p:grpSp>
          <p:nvGrpSpPr>
            <p:cNvPr id="14" name="组合 6">
              <a:extLst>
                <a:ext uri="{FF2B5EF4-FFF2-40B4-BE49-F238E27FC236}">
                  <a16:creationId xmlns:a16="http://schemas.microsoft.com/office/drawing/2014/main" xmlns="" id="{14F60274-EE9A-40BF-88FD-C4FCA00C1FA7}"/>
                </a:ext>
              </a:extLst>
            </p:cNvPr>
            <p:cNvGrpSpPr/>
            <p:nvPr/>
          </p:nvGrpSpPr>
          <p:grpSpPr>
            <a:xfrm>
              <a:off x="4101277" y="2743741"/>
              <a:ext cx="882040" cy="2098103"/>
              <a:chOff x="3644911" y="2639209"/>
              <a:chExt cx="978253" cy="2326965"/>
            </a:xfrm>
          </p:grpSpPr>
          <p:grpSp>
            <p:nvGrpSpPr>
              <p:cNvPr id="34" name="组合 1340">
                <a:extLst>
                  <a:ext uri="{FF2B5EF4-FFF2-40B4-BE49-F238E27FC236}">
                    <a16:creationId xmlns:a16="http://schemas.microsoft.com/office/drawing/2014/main" xmlns="" id="{5759D12A-D09A-4503-9858-A9CD6D08D7E2}"/>
                  </a:ext>
                </a:extLst>
              </p:cNvPr>
              <p:cNvGrpSpPr/>
              <p:nvPr/>
            </p:nvGrpSpPr>
            <p:grpSpPr>
              <a:xfrm>
                <a:off x="3644911" y="2639209"/>
                <a:ext cx="978253" cy="514511"/>
                <a:chOff x="3460804" y="2297101"/>
                <a:chExt cx="1073005" cy="564346"/>
              </a:xfrm>
            </p:grpSpPr>
            <p:cxnSp>
              <p:nvCxnSpPr>
                <p:cNvPr id="38" name="直接连接符 1350">
                  <a:extLst>
                    <a:ext uri="{FF2B5EF4-FFF2-40B4-BE49-F238E27FC236}">
                      <a16:creationId xmlns:a16="http://schemas.microsoft.com/office/drawing/2014/main" xmlns="" id="{78139134-9463-40DF-B436-F00A69BD2AE5}"/>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39" name="直接连接符 1351">
                  <a:extLst>
                    <a:ext uri="{FF2B5EF4-FFF2-40B4-BE49-F238E27FC236}">
                      <a16:creationId xmlns:a16="http://schemas.microsoft.com/office/drawing/2014/main" xmlns="" id="{EB7F6E1F-968C-4F31-BBCC-A14E4A666017}"/>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35" name="组合 1341">
                <a:extLst>
                  <a:ext uri="{FF2B5EF4-FFF2-40B4-BE49-F238E27FC236}">
                    <a16:creationId xmlns:a16="http://schemas.microsoft.com/office/drawing/2014/main" xmlns="" id="{D386B7FF-998D-4703-8684-1EF01D6506C1}"/>
                  </a:ext>
                </a:extLst>
              </p:cNvPr>
              <p:cNvGrpSpPr/>
              <p:nvPr/>
            </p:nvGrpSpPr>
            <p:grpSpPr>
              <a:xfrm flipV="1">
                <a:off x="3644911" y="4451663"/>
                <a:ext cx="978253" cy="514511"/>
                <a:chOff x="3460804" y="2297101"/>
                <a:chExt cx="1073005" cy="564346"/>
              </a:xfrm>
            </p:grpSpPr>
            <p:cxnSp>
              <p:nvCxnSpPr>
                <p:cNvPr id="36" name="直接连接符 1348">
                  <a:extLst>
                    <a:ext uri="{FF2B5EF4-FFF2-40B4-BE49-F238E27FC236}">
                      <a16:creationId xmlns:a16="http://schemas.microsoft.com/office/drawing/2014/main" xmlns="" id="{9260B1E6-70FE-4C07-8E24-A053169F5138}"/>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37" name="直接连接符 1349">
                  <a:extLst>
                    <a:ext uri="{FF2B5EF4-FFF2-40B4-BE49-F238E27FC236}">
                      <a16:creationId xmlns:a16="http://schemas.microsoft.com/office/drawing/2014/main" xmlns="" id="{947C10BB-EBEB-4C91-A43C-5B8B9EDD4999}"/>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grpSp>
          <p:nvGrpSpPr>
            <p:cNvPr id="15" name="组合 1352">
              <a:extLst>
                <a:ext uri="{FF2B5EF4-FFF2-40B4-BE49-F238E27FC236}">
                  <a16:creationId xmlns:a16="http://schemas.microsoft.com/office/drawing/2014/main" xmlns="" id="{0D379548-88DF-41D9-B77C-381040D699A0}"/>
                </a:ext>
              </a:extLst>
            </p:cNvPr>
            <p:cNvGrpSpPr/>
            <p:nvPr/>
          </p:nvGrpSpPr>
          <p:grpSpPr>
            <a:xfrm flipH="1">
              <a:off x="7234085" y="2743741"/>
              <a:ext cx="882040" cy="2098103"/>
              <a:chOff x="3644911" y="2639209"/>
              <a:chExt cx="978253" cy="2326965"/>
            </a:xfrm>
          </p:grpSpPr>
          <p:grpSp>
            <p:nvGrpSpPr>
              <p:cNvPr id="28" name="组合 1353">
                <a:extLst>
                  <a:ext uri="{FF2B5EF4-FFF2-40B4-BE49-F238E27FC236}">
                    <a16:creationId xmlns:a16="http://schemas.microsoft.com/office/drawing/2014/main" xmlns="" id="{044E2044-397F-4DFB-A37D-404F29F2E2ED}"/>
                  </a:ext>
                </a:extLst>
              </p:cNvPr>
              <p:cNvGrpSpPr/>
              <p:nvPr/>
            </p:nvGrpSpPr>
            <p:grpSpPr>
              <a:xfrm>
                <a:off x="3644911" y="2639209"/>
                <a:ext cx="978253" cy="514511"/>
                <a:chOff x="3460804" y="2297101"/>
                <a:chExt cx="1073005" cy="564346"/>
              </a:xfrm>
            </p:grpSpPr>
            <p:cxnSp>
              <p:nvCxnSpPr>
                <p:cNvPr id="32" name="直接连接符 1357">
                  <a:extLst>
                    <a:ext uri="{FF2B5EF4-FFF2-40B4-BE49-F238E27FC236}">
                      <a16:creationId xmlns:a16="http://schemas.microsoft.com/office/drawing/2014/main" xmlns="" id="{1AE3E79B-33DA-40D0-BC31-04E244856614}"/>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33" name="直接连接符 1358">
                  <a:extLst>
                    <a:ext uri="{FF2B5EF4-FFF2-40B4-BE49-F238E27FC236}">
                      <a16:creationId xmlns:a16="http://schemas.microsoft.com/office/drawing/2014/main" xmlns="" id="{418B9076-3CCE-4720-AC0F-78ED9D1280D0}"/>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nvGrpSpPr>
              <p:cNvPr id="29" name="组合 1354">
                <a:extLst>
                  <a:ext uri="{FF2B5EF4-FFF2-40B4-BE49-F238E27FC236}">
                    <a16:creationId xmlns:a16="http://schemas.microsoft.com/office/drawing/2014/main" xmlns="" id="{0A4D6BE2-22F3-492A-AA5A-7725292534E5}"/>
                  </a:ext>
                </a:extLst>
              </p:cNvPr>
              <p:cNvGrpSpPr/>
              <p:nvPr/>
            </p:nvGrpSpPr>
            <p:grpSpPr>
              <a:xfrm flipV="1">
                <a:off x="3644911" y="4451663"/>
                <a:ext cx="978253" cy="514511"/>
                <a:chOff x="3460804" y="2297101"/>
                <a:chExt cx="1073005" cy="564346"/>
              </a:xfrm>
            </p:grpSpPr>
            <p:cxnSp>
              <p:nvCxnSpPr>
                <p:cNvPr id="30" name="直接连接符 1355">
                  <a:extLst>
                    <a:ext uri="{FF2B5EF4-FFF2-40B4-BE49-F238E27FC236}">
                      <a16:creationId xmlns:a16="http://schemas.microsoft.com/office/drawing/2014/main" xmlns="" id="{A4FDF468-E001-4474-B553-DABB881BDE97}"/>
                    </a:ext>
                  </a:extLst>
                </p:cNvPr>
                <p:cNvCxnSpPr/>
                <p:nvPr/>
              </p:nvCxnSpPr>
              <p:spPr bwMode="auto">
                <a:xfrm>
                  <a:off x="3460804" y="2297101"/>
                  <a:ext cx="676281" cy="0"/>
                </a:xfrm>
                <a:prstGeom prst="line">
                  <a:avLst/>
                </a:prstGeom>
                <a:solidFill>
                  <a:schemeClr val="accent1"/>
                </a:solidFill>
                <a:ln w="9525" cap="flat" cmpd="sng" algn="ctr">
                  <a:solidFill>
                    <a:schemeClr val="tx1">
                      <a:lumMod val="50000"/>
                      <a:lumOff val="50000"/>
                    </a:schemeClr>
                  </a:solidFill>
                  <a:prstDash val="sysDash"/>
                  <a:round/>
                  <a:headEnd type="oval" w="med" len="med"/>
                  <a:tailEnd type="none" w="med" len="med"/>
                </a:ln>
              </p:spPr>
            </p:cxnSp>
            <p:cxnSp>
              <p:nvCxnSpPr>
                <p:cNvPr id="31" name="直接连接符 1356">
                  <a:extLst>
                    <a:ext uri="{FF2B5EF4-FFF2-40B4-BE49-F238E27FC236}">
                      <a16:creationId xmlns:a16="http://schemas.microsoft.com/office/drawing/2014/main" xmlns="" id="{9C5282D8-3B44-47F1-9137-9962B4574CB3}"/>
                    </a:ext>
                  </a:extLst>
                </p:cNvPr>
                <p:cNvCxnSpPr>
                  <a:cxnSpLocks/>
                </p:cNvCxnSpPr>
                <p:nvPr/>
              </p:nvCxnSpPr>
              <p:spPr bwMode="auto">
                <a:xfrm>
                  <a:off x="4137085" y="2297101"/>
                  <a:ext cx="396724" cy="564346"/>
                </a:xfrm>
                <a:prstGeom prst="line">
                  <a:avLst/>
                </a:prstGeom>
                <a:solidFill>
                  <a:schemeClr val="accent1"/>
                </a:solidFill>
                <a:ln w="9525" cap="flat" cmpd="sng" algn="ctr">
                  <a:gradFill>
                    <a:gsLst>
                      <a:gs pos="0">
                        <a:schemeClr val="tx1">
                          <a:lumMod val="50000"/>
                          <a:lumOff val="50000"/>
                        </a:schemeClr>
                      </a:gs>
                      <a:gs pos="100000">
                        <a:schemeClr val="accent2">
                          <a:lumMod val="25000"/>
                          <a:lumOff val="75000"/>
                          <a:alpha val="0"/>
                        </a:schemeClr>
                      </a:gs>
                    </a:gsLst>
                    <a:lin ang="5400000" scaled="1"/>
                  </a:gradFill>
                  <a:prstDash val="sysDash"/>
                  <a:round/>
                  <a:headEnd type="none" w="med" len="med"/>
                  <a:tailEnd type="none" w="med" len="med"/>
                </a:ln>
              </p:spPr>
            </p:cxnSp>
          </p:grpSp>
        </p:grpSp>
      </p:grpSp>
      <p:sp>
        <p:nvSpPr>
          <p:cNvPr id="40" name="CuadroTexto 39"/>
          <p:cNvSpPr txBox="1"/>
          <p:nvPr/>
        </p:nvSpPr>
        <p:spPr>
          <a:xfrm>
            <a:off x="6424074" y="6252758"/>
            <a:ext cx="5064207" cy="523220"/>
          </a:xfrm>
          <a:prstGeom prst="rect">
            <a:avLst/>
          </a:prstGeom>
          <a:noFill/>
        </p:spPr>
        <p:txBody>
          <a:bodyPr wrap="none" rtlCol="0">
            <a:spAutoFit/>
          </a:bodyPr>
          <a:lstStyle/>
          <a:p>
            <a:r>
              <a:rPr lang="es-ES" sz="1400" b="1" dirty="0" smtClean="0">
                <a:latin typeface="Century Gothic" panose="020B0502020202020204" pitchFamily="34" charset="0"/>
              </a:rPr>
              <a:t>Fuente</a:t>
            </a:r>
            <a:r>
              <a:rPr lang="es-ES" sz="1400" b="1" dirty="0">
                <a:latin typeface="Century Gothic" panose="020B0502020202020204" pitchFamily="34" charset="0"/>
              </a:rPr>
              <a:t>:</a:t>
            </a:r>
            <a:r>
              <a:rPr lang="es-ES" sz="1400" dirty="0">
                <a:latin typeface="Century Gothic" panose="020B0502020202020204" pitchFamily="34" charset="0"/>
              </a:rPr>
              <a:t> </a:t>
            </a:r>
            <a:r>
              <a:rPr lang="es-ES" sz="1400" dirty="0" smtClean="0">
                <a:latin typeface="Century Gothic" panose="020B0502020202020204" pitchFamily="34" charset="0"/>
              </a:rPr>
              <a:t>Instituto </a:t>
            </a:r>
            <a:r>
              <a:rPr lang="es-ES" sz="1400" dirty="0">
                <a:latin typeface="Century Gothic" panose="020B0502020202020204" pitchFamily="34" charset="0"/>
              </a:rPr>
              <a:t>Nacional de Estadísticas y Censos, </a:t>
            </a:r>
            <a:r>
              <a:rPr lang="es-ES" sz="1400" dirty="0" smtClean="0">
                <a:latin typeface="Century Gothic" panose="020B0502020202020204" pitchFamily="34" charset="0"/>
              </a:rPr>
              <a:t>2019.</a:t>
            </a:r>
            <a:endParaRPr lang="es-ES" sz="1400" dirty="0">
              <a:latin typeface="Century Gothic" panose="020B0502020202020204" pitchFamily="34" charset="0"/>
            </a:endParaRPr>
          </a:p>
          <a:p>
            <a:endParaRPr lang="es-EC" sz="1400" dirty="0">
              <a:latin typeface="Century Gothic" panose="020B0502020202020204" pitchFamily="34" charset="0"/>
            </a:endParaRPr>
          </a:p>
        </p:txBody>
      </p:sp>
    </p:spTree>
    <p:extLst>
      <p:ext uri="{BB962C8B-B14F-4D97-AF65-F5344CB8AC3E}">
        <p14:creationId xmlns:p14="http://schemas.microsoft.com/office/powerpoint/2010/main" val="2594794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FC36658-C640-4FD7-A20F-62A7EDE7D48F}"/>
              </a:ext>
            </a:extLst>
          </p:cNvPr>
          <p:cNvSpPr txBox="1"/>
          <p:nvPr/>
        </p:nvSpPr>
        <p:spPr>
          <a:xfrm>
            <a:off x="380360" y="176254"/>
            <a:ext cx="3116559" cy="76944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chemeClr val="accent1"/>
                </a:solidFill>
                <a:effectLst/>
                <a:uLnTx/>
                <a:uFillTx/>
                <a:latin typeface="Century Gothic" panose="020B0502020202020204" pitchFamily="34" charset="0"/>
                <a:ea typeface="微软雅黑"/>
              </a:rPr>
              <a:t>Resultados</a:t>
            </a:r>
            <a:endParaRPr kumimoji="0" lang="zh-CN" altLang="en-US"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xmlns="" id="{73390FFC-BBB0-4A1A-B791-78422E009A6D}"/>
              </a:ext>
            </a:extLst>
          </p:cNvPr>
          <p:cNvCxnSpPr/>
          <p:nvPr/>
        </p:nvCxnSpPr>
        <p:spPr>
          <a:xfrm>
            <a:off x="507779" y="945695"/>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xmlns="" id="{55F16A8B-0AB3-4BA8-8EC7-098AB43C4AED}"/>
              </a:ext>
            </a:extLst>
          </p:cNvPr>
          <p:cNvSpPr txBox="1"/>
          <p:nvPr/>
        </p:nvSpPr>
        <p:spPr>
          <a:xfrm>
            <a:off x="380360" y="945695"/>
            <a:ext cx="4036682"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Producción</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Sostenible</a:t>
            </a:r>
            <a:endParaRPr lang="zh-CN" altLang="en-US" sz="2800" b="1" dirty="0">
              <a:solidFill>
                <a:schemeClr val="tx1">
                  <a:lumMod val="75000"/>
                  <a:lumOff val="25000"/>
                </a:schemeClr>
              </a:solidFill>
              <a:latin typeface="Century Gothic" panose="020B0502020202020204" pitchFamily="34" charset="0"/>
            </a:endParaRPr>
          </a:p>
        </p:txBody>
      </p:sp>
      <p:graphicFrame>
        <p:nvGraphicFramePr>
          <p:cNvPr id="4" name="Diagrama 3"/>
          <p:cNvGraphicFramePr/>
          <p:nvPr>
            <p:extLst>
              <p:ext uri="{D42A27DB-BD31-4B8C-83A1-F6EECF244321}">
                <p14:modId xmlns:p14="http://schemas.microsoft.com/office/powerpoint/2010/main" val="1196593416"/>
              </p:ext>
            </p:extLst>
          </p:nvPr>
        </p:nvGraphicFramePr>
        <p:xfrm>
          <a:off x="2993564" y="-196559"/>
          <a:ext cx="9198436" cy="645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9279373" y="6195613"/>
            <a:ext cx="2813591" cy="338554"/>
          </a:xfrm>
          <a:prstGeom prst="rect">
            <a:avLst/>
          </a:prstGeom>
          <a:noFill/>
        </p:spPr>
        <p:txBody>
          <a:bodyPr wrap="none" rtlCol="0">
            <a:spAutoFit/>
          </a:bodyPr>
          <a:lstStyle/>
          <a:p>
            <a:r>
              <a:rPr lang="es-EC" sz="1600" b="1" dirty="0" smtClean="0">
                <a:latin typeface="Century Gothic" panose="020B0502020202020204" pitchFamily="34" charset="0"/>
              </a:rPr>
              <a:t>Fuente: </a:t>
            </a:r>
            <a:r>
              <a:rPr lang="es-EC" sz="1600" dirty="0" smtClean="0">
                <a:latin typeface="Century Gothic" panose="020B0502020202020204" pitchFamily="34" charset="0"/>
              </a:rPr>
              <a:t>Agrocalidad, 2019</a:t>
            </a:r>
            <a:endParaRPr lang="es-EC" sz="1600" dirty="0">
              <a:latin typeface="Century Gothic" panose="020B0502020202020204" pitchFamily="34" charset="0"/>
            </a:endParaRPr>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922" y="2611169"/>
            <a:ext cx="3484274" cy="2319220"/>
          </a:xfrm>
          <a:prstGeom prst="hexagon">
            <a:avLst/>
          </a:prstGeom>
        </p:spPr>
      </p:pic>
    </p:spTree>
    <p:extLst>
      <p:ext uri="{BB962C8B-B14F-4D97-AF65-F5344CB8AC3E}">
        <p14:creationId xmlns:p14="http://schemas.microsoft.com/office/powerpoint/2010/main" val="3350733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47862670"/>
              </p:ext>
            </p:extLst>
          </p:nvPr>
        </p:nvGraphicFramePr>
        <p:xfrm>
          <a:off x="499151" y="250167"/>
          <a:ext cx="7135225" cy="6176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4">
            <a:extLst>
              <a:ext uri="{FF2B5EF4-FFF2-40B4-BE49-F238E27FC236}">
                <a16:creationId xmlns:a16="http://schemas.microsoft.com/office/drawing/2014/main" xmlns="" id="{55F16A8B-0AB3-4BA8-8EC7-098AB43C4AED}"/>
              </a:ext>
            </a:extLst>
          </p:cNvPr>
          <p:cNvSpPr txBox="1"/>
          <p:nvPr/>
        </p:nvSpPr>
        <p:spPr>
          <a:xfrm>
            <a:off x="4066763" y="77639"/>
            <a:ext cx="5252689" cy="954107"/>
          </a:xfrm>
          <a:prstGeom prst="rect">
            <a:avLst/>
          </a:prstGeom>
          <a:noFill/>
        </p:spPr>
        <p:txBody>
          <a:bodyPr wrap="square" rtlCol="0">
            <a:spAutoFit/>
            <a:scene3d>
              <a:camera prst="orthographicFront"/>
              <a:lightRig rig="threePt" dir="t"/>
            </a:scene3d>
            <a:sp3d contourW="12700"/>
          </a:bodyPr>
          <a:lstStyle/>
          <a:p>
            <a:r>
              <a:rPr lang="es-EC" sz="2800" dirty="0" smtClean="0">
                <a:latin typeface="Century Gothic" panose="020B0502020202020204" pitchFamily="34" charset="0"/>
              </a:rPr>
              <a:t>Pasos para certificarse como operador orgánico</a:t>
            </a:r>
            <a:endParaRPr lang="es-ES" sz="2800" dirty="0">
              <a:latin typeface="Century Gothic" panose="020B0502020202020204" pitchFamily="34" charset="0"/>
            </a:endParaRPr>
          </a:p>
        </p:txBody>
      </p:sp>
      <p:graphicFrame>
        <p:nvGraphicFramePr>
          <p:cNvPr id="4" name="Diagrama 3"/>
          <p:cNvGraphicFramePr/>
          <p:nvPr>
            <p:extLst>
              <p:ext uri="{D42A27DB-BD31-4B8C-83A1-F6EECF244321}">
                <p14:modId xmlns:p14="http://schemas.microsoft.com/office/powerpoint/2010/main" val="3938271243"/>
              </p:ext>
            </p:extLst>
          </p:nvPr>
        </p:nvGraphicFramePr>
        <p:xfrm>
          <a:off x="8499414" y="1424928"/>
          <a:ext cx="3299125" cy="2636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p:cNvSpPr txBox="1"/>
          <p:nvPr/>
        </p:nvSpPr>
        <p:spPr>
          <a:xfrm>
            <a:off x="9049110" y="4454118"/>
            <a:ext cx="2199735" cy="1384995"/>
          </a:xfrm>
          <a:prstGeom prst="rect">
            <a:avLst/>
          </a:prstGeom>
          <a:noFill/>
          <a:ln w="19050">
            <a:solidFill>
              <a:schemeClr val="accent3"/>
            </a:solidFill>
            <a:prstDash val="dashDot"/>
          </a:ln>
        </p:spPr>
        <p:txBody>
          <a:bodyPr wrap="square" rtlCol="0">
            <a:spAutoFit/>
          </a:bodyPr>
          <a:lstStyle/>
          <a:p>
            <a:r>
              <a:rPr lang="es-ES" sz="1200" dirty="0">
                <a:latin typeface="Century Gothic" panose="020B0502020202020204" pitchFamily="34" charset="0"/>
              </a:rPr>
              <a:t>El certificado </a:t>
            </a:r>
            <a:r>
              <a:rPr lang="es-ES" sz="1200" dirty="0" smtClean="0">
                <a:latin typeface="Century Gothic" panose="020B0502020202020204" pitchFamily="34" charset="0"/>
              </a:rPr>
              <a:t>orgánico </a:t>
            </a:r>
            <a:r>
              <a:rPr lang="es-ES" sz="1200" dirty="0">
                <a:latin typeface="Century Gothic" panose="020B0502020202020204" pitchFamily="34" charset="0"/>
              </a:rPr>
              <a:t>incluirá el listado de productos por los que se certifica el operador así como el área y nivel de rendimiento con el que se registra</a:t>
            </a:r>
            <a:endParaRPr lang="es-EC" sz="1200" dirty="0">
              <a:latin typeface="Century Gothic" panose="020B0502020202020204" pitchFamily="34" charset="0"/>
            </a:endParaRPr>
          </a:p>
        </p:txBody>
      </p:sp>
      <p:sp>
        <p:nvSpPr>
          <p:cNvPr id="6" name="CuadroTexto 5"/>
          <p:cNvSpPr txBox="1"/>
          <p:nvPr/>
        </p:nvSpPr>
        <p:spPr>
          <a:xfrm>
            <a:off x="385745" y="6088126"/>
            <a:ext cx="2813591" cy="338554"/>
          </a:xfrm>
          <a:prstGeom prst="rect">
            <a:avLst/>
          </a:prstGeom>
          <a:noFill/>
        </p:spPr>
        <p:txBody>
          <a:bodyPr wrap="none" rtlCol="0">
            <a:spAutoFit/>
          </a:bodyPr>
          <a:lstStyle/>
          <a:p>
            <a:r>
              <a:rPr lang="es-EC" sz="1600" b="1" dirty="0" smtClean="0">
                <a:latin typeface="Century Gothic" panose="020B0502020202020204" pitchFamily="34" charset="0"/>
              </a:rPr>
              <a:t>Fuente: </a:t>
            </a:r>
            <a:r>
              <a:rPr lang="es-EC" sz="1600" dirty="0" smtClean="0">
                <a:latin typeface="Century Gothic" panose="020B0502020202020204" pitchFamily="34" charset="0"/>
              </a:rPr>
              <a:t>Agrocalidad, 2019</a:t>
            </a:r>
            <a:endParaRPr lang="es-EC" sz="1600" dirty="0">
              <a:latin typeface="Century Gothic" panose="020B0502020202020204" pitchFamily="34" charset="0"/>
            </a:endParaRPr>
          </a:p>
        </p:txBody>
      </p:sp>
    </p:spTree>
    <p:extLst>
      <p:ext uri="{BB962C8B-B14F-4D97-AF65-F5344CB8AC3E}">
        <p14:creationId xmlns:p14="http://schemas.microsoft.com/office/powerpoint/2010/main" val="3694404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78658448"/>
              </p:ext>
            </p:extLst>
          </p:nvPr>
        </p:nvGraphicFramePr>
        <p:xfrm>
          <a:off x="1864238" y="1099457"/>
          <a:ext cx="8379218" cy="4481752"/>
        </p:xfrm>
        <a:graphic>
          <a:graphicData uri="http://schemas.openxmlformats.org/drawingml/2006/table">
            <a:tbl>
              <a:tblPr firstRow="1" firstCol="1" bandRow="1">
                <a:tableStyleId>{0E3FDE45-AF77-4B5C-9715-49D594BDF05E}</a:tableStyleId>
              </a:tblPr>
              <a:tblGrid>
                <a:gridCol w="1665454"/>
                <a:gridCol w="1432768"/>
                <a:gridCol w="1627966"/>
                <a:gridCol w="1644627"/>
                <a:gridCol w="888613"/>
                <a:gridCol w="1119790"/>
              </a:tblGrid>
              <a:tr h="599741">
                <a:tc>
                  <a:txBody>
                    <a:bodyPr/>
                    <a:lstStyle/>
                    <a:p>
                      <a:pPr algn="ctr">
                        <a:lnSpc>
                          <a:spcPct val="115000"/>
                        </a:lnSpc>
                        <a:spcAft>
                          <a:spcPts val="0"/>
                        </a:spcAft>
                      </a:pPr>
                      <a:r>
                        <a:rPr lang="es-ES" sz="1100" dirty="0">
                          <a:effectLst/>
                          <a:latin typeface="Century Gothic" panose="020B0502020202020204" pitchFamily="34" charset="0"/>
                        </a:rPr>
                        <a:t>Nombre o razón social</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Tipo de operador</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Organismo de certificación</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Producción estimada anual (ton)</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Superficie (ha)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Provincia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456641">
                <a:tc>
                  <a:txBody>
                    <a:bodyPr/>
                    <a:lstStyle/>
                    <a:p>
                      <a:pPr algn="ctr">
                        <a:lnSpc>
                          <a:spcPct val="115000"/>
                        </a:lnSpc>
                        <a:spcAft>
                          <a:spcPts val="0"/>
                        </a:spcAft>
                      </a:pPr>
                      <a:r>
                        <a:rPr lang="es-ES" sz="1100">
                          <a:effectLst/>
                          <a:latin typeface="Century Gothic" panose="020B0502020202020204" pitchFamily="34" charset="0"/>
                        </a:rPr>
                        <a:t>Unión de organizaciones campesinas cacaoteras UNOCACE</a:t>
                      </a:r>
                    </a:p>
                    <a:p>
                      <a:pPr algn="ctr">
                        <a:lnSpc>
                          <a:spcPct val="115000"/>
                        </a:lnSpc>
                        <a:spcAft>
                          <a:spcPts val="0"/>
                        </a:spcAft>
                      </a:pPr>
                      <a:r>
                        <a:rPr lang="es-ES" sz="1100">
                          <a:effectLst/>
                          <a:latin typeface="Century Gothic" panose="020B0502020202020204" pitchFamily="34" charset="0"/>
                        </a:rPr>
                        <a:t>Crater Organics Craternics C.L.</a:t>
                      </a:r>
                    </a:p>
                    <a:p>
                      <a:pPr algn="ctr">
                        <a:lnSpc>
                          <a:spcPct val="115000"/>
                        </a:lnSpc>
                        <a:spcAft>
                          <a:spcPts val="0"/>
                        </a:spcAft>
                      </a:pPr>
                      <a:r>
                        <a:rPr lang="es-ES" sz="1100">
                          <a:effectLst/>
                          <a:latin typeface="Century Gothic" panose="020B0502020202020204" pitchFamily="34" charset="0"/>
                        </a:rPr>
                        <a:t>Rúales Concha Luis Fernando Adrián</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Chanove Zavala Roxana Maritza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Grupal</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r>
                        <a:rPr lang="es-ES" sz="1100" dirty="0" smtClean="0">
                          <a:effectLst/>
                          <a:latin typeface="Century Gothic" panose="020B0502020202020204" pitchFamily="34" charset="0"/>
                        </a:rPr>
                        <a:t>Individual</a:t>
                      </a:r>
                      <a:endParaRPr lang="es-ES" sz="1100" dirty="0">
                        <a:effectLst/>
                        <a:latin typeface="Century Gothic" panose="020B0502020202020204" pitchFamily="34" charset="0"/>
                      </a:endParaRP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Individual</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Individual</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QCS Ecuador  Quality Certification Services</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BCS ÖKO Garantie cia. ltda.</a:t>
                      </a:r>
                    </a:p>
                    <a:p>
                      <a:pPr algn="ctr">
                        <a:lnSpc>
                          <a:spcPct val="115000"/>
                        </a:lnSpc>
                        <a:spcAft>
                          <a:spcPts val="0"/>
                        </a:spcAft>
                      </a:pPr>
                      <a:r>
                        <a:rPr lang="es-ES" sz="1100" dirty="0" smtClean="0">
                          <a:effectLst/>
                          <a:latin typeface="Century Gothic" panose="020B0502020202020204" pitchFamily="34" charset="0"/>
                        </a:rPr>
                        <a:t>QCS </a:t>
                      </a:r>
                      <a:r>
                        <a:rPr lang="es-ES" sz="1100" dirty="0">
                          <a:effectLst/>
                          <a:latin typeface="Century Gothic" panose="020B0502020202020204" pitchFamily="34" charset="0"/>
                        </a:rPr>
                        <a:t>Ecuador  Quality Certification Services</a:t>
                      </a:r>
                    </a:p>
                    <a:p>
                      <a:pPr algn="ctr">
                        <a:lnSpc>
                          <a:spcPct val="115000"/>
                        </a:lnSpc>
                        <a:spcAft>
                          <a:spcPts val="0"/>
                        </a:spcAft>
                      </a:pPr>
                      <a:endParaRPr lang="es-ES" sz="1100" dirty="0" smtClean="0">
                        <a:effectLst/>
                        <a:latin typeface="Century Gothic" panose="020B0502020202020204" pitchFamily="34" charset="0"/>
                      </a:endParaRPr>
                    </a:p>
                    <a:p>
                      <a:pPr algn="ctr">
                        <a:lnSpc>
                          <a:spcPct val="115000"/>
                        </a:lnSpc>
                        <a:spcAft>
                          <a:spcPts val="0"/>
                        </a:spcAft>
                      </a:pPr>
                      <a:r>
                        <a:rPr lang="es-ES" sz="1100" dirty="0" smtClean="0">
                          <a:effectLst/>
                          <a:latin typeface="Century Gothic" panose="020B0502020202020204" pitchFamily="34" charset="0"/>
                        </a:rPr>
                        <a:t>BCS </a:t>
                      </a:r>
                      <a:r>
                        <a:rPr lang="es-ES" sz="1100" dirty="0">
                          <a:effectLst/>
                          <a:latin typeface="Century Gothic" panose="020B0502020202020204" pitchFamily="34" charset="0"/>
                        </a:rPr>
                        <a:t>ÖKO Garantie cia. ltda.</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51,80</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r>
                        <a:rPr lang="es-ES" sz="1100" dirty="0" smtClean="0">
                          <a:effectLst/>
                          <a:latin typeface="Century Gothic" panose="020B0502020202020204" pitchFamily="34" charset="0"/>
                        </a:rPr>
                        <a:t>24</a:t>
                      </a:r>
                      <a:endParaRPr lang="es-ES" sz="1100" dirty="0">
                        <a:effectLst/>
                        <a:latin typeface="Century Gothic" panose="020B0502020202020204" pitchFamily="34" charset="0"/>
                      </a:endParaRP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7,5</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5,78</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11,52</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r>
                        <a:rPr lang="es-ES" sz="1100" dirty="0" smtClean="0">
                          <a:effectLst/>
                          <a:latin typeface="Century Gothic" panose="020B0502020202020204" pitchFamily="34" charset="0"/>
                        </a:rPr>
                        <a:t>1</a:t>
                      </a:r>
                      <a:endParaRPr lang="es-ES" sz="1100" dirty="0">
                        <a:effectLst/>
                        <a:latin typeface="Century Gothic" panose="020B0502020202020204" pitchFamily="34" charset="0"/>
                      </a:endParaRP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1</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0,216</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Guayas / Los Ríos / El Oro</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r>
                        <a:rPr lang="es-ES" sz="1100" dirty="0" smtClean="0">
                          <a:effectLst/>
                          <a:latin typeface="Century Gothic" panose="020B0502020202020204" pitchFamily="34" charset="0"/>
                        </a:rPr>
                        <a:t>Pichincha</a:t>
                      </a:r>
                      <a:endParaRPr lang="es-ES" sz="1100" dirty="0">
                        <a:effectLst/>
                        <a:latin typeface="Century Gothic" panose="020B0502020202020204" pitchFamily="34" charset="0"/>
                      </a:endParaRP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Pichincha</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Pichincha</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425370">
                <a:tc>
                  <a:txBody>
                    <a:bodyPr/>
                    <a:lstStyle/>
                    <a:p>
                      <a:pPr algn="ctr">
                        <a:lnSpc>
                          <a:spcPct val="115000"/>
                        </a:lnSpc>
                        <a:spcAft>
                          <a:spcPts val="0"/>
                        </a:spcAft>
                      </a:pPr>
                      <a:r>
                        <a:rPr lang="es-ES" sz="1100">
                          <a:effectLst/>
                          <a:latin typeface="Century Gothic" panose="020B0502020202020204" pitchFamily="34" charset="0"/>
                        </a:rPr>
                        <a:t>Burneo Álvarez Rosa María del Carmen</a:t>
                      </a:r>
                    </a:p>
                    <a:p>
                      <a:pPr algn="ctr">
                        <a:lnSpc>
                          <a:spcPct val="115000"/>
                        </a:lnSpc>
                        <a:spcAft>
                          <a:spcPts val="0"/>
                        </a:spcAft>
                      </a:pPr>
                      <a:r>
                        <a:rPr lang="es-ES" sz="1100">
                          <a:effectLst/>
                          <a:latin typeface="Century Gothic" panose="020B0502020202020204" pitchFamily="34" charset="0"/>
                        </a:rPr>
                        <a:t>Tomaquet s.a.</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Romo Solines Alfonso Javier</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Individual</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Individual</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Individual</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BCS ÖKO Garantie cia. ltda.</a:t>
                      </a:r>
                    </a:p>
                    <a:p>
                      <a:pPr algn="ctr">
                        <a:lnSpc>
                          <a:spcPct val="115000"/>
                        </a:lnSpc>
                        <a:spcAft>
                          <a:spcPts val="0"/>
                        </a:spcAft>
                      </a:pPr>
                      <a:r>
                        <a:rPr lang="es-ES" sz="1100">
                          <a:effectLst/>
                          <a:latin typeface="Century Gothic" panose="020B0502020202020204" pitchFamily="34" charset="0"/>
                        </a:rPr>
                        <a:t>QCS Ecuador  Quality Certification Services</a:t>
                      </a:r>
                    </a:p>
                    <a:p>
                      <a:pPr algn="ctr">
                        <a:lnSpc>
                          <a:spcPct val="115000"/>
                        </a:lnSpc>
                        <a:spcAft>
                          <a:spcPts val="0"/>
                        </a:spcAft>
                      </a:pPr>
                      <a:r>
                        <a:rPr lang="es-ES" sz="1100">
                          <a:effectLst/>
                          <a:latin typeface="Century Gothic" panose="020B0502020202020204" pitchFamily="34" charset="0"/>
                        </a:rPr>
                        <a:t>BCS ÖKO Garantie cia. ltda.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1,3</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0,461</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latin typeface="Century Gothic" panose="020B0502020202020204" pitchFamily="34" charset="0"/>
                        </a:rPr>
                        <a:t>0,0625</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0,165</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 </a:t>
                      </a:r>
                    </a:p>
                    <a:p>
                      <a:pPr algn="ctr">
                        <a:lnSpc>
                          <a:spcPct val="115000"/>
                        </a:lnSpc>
                        <a:spcAft>
                          <a:spcPts val="0"/>
                        </a:spcAft>
                      </a:pPr>
                      <a:r>
                        <a:rPr lang="es-ES" sz="1100">
                          <a:effectLst/>
                          <a:latin typeface="Century Gothic" panose="020B0502020202020204" pitchFamily="34" charset="0"/>
                        </a:rPr>
                        <a:t>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dirty="0">
                          <a:effectLst/>
                          <a:latin typeface="Century Gothic" panose="020B0502020202020204" pitchFamily="34" charset="0"/>
                        </a:rPr>
                        <a:t>Loja</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Pichincha</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 </a:t>
                      </a:r>
                    </a:p>
                    <a:p>
                      <a:pPr algn="ctr">
                        <a:lnSpc>
                          <a:spcPct val="115000"/>
                        </a:lnSpc>
                        <a:spcAft>
                          <a:spcPts val="0"/>
                        </a:spcAft>
                      </a:pPr>
                      <a:r>
                        <a:rPr lang="es-ES" sz="1100" dirty="0">
                          <a:effectLst/>
                          <a:latin typeface="Century Gothic" panose="020B0502020202020204" pitchFamily="34" charset="0"/>
                        </a:rPr>
                        <a:t>Pichincha</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文本框 4">
            <a:extLst>
              <a:ext uri="{FF2B5EF4-FFF2-40B4-BE49-F238E27FC236}">
                <a16:creationId xmlns:a16="http://schemas.microsoft.com/office/drawing/2014/main" xmlns="" id="{55F16A8B-0AB3-4BA8-8EC7-098AB43C4AED}"/>
              </a:ext>
            </a:extLst>
          </p:cNvPr>
          <p:cNvSpPr txBox="1"/>
          <p:nvPr/>
        </p:nvSpPr>
        <p:spPr>
          <a:xfrm>
            <a:off x="481856" y="208267"/>
            <a:ext cx="10613571" cy="523220"/>
          </a:xfrm>
          <a:prstGeom prst="rect">
            <a:avLst/>
          </a:prstGeom>
          <a:noFill/>
        </p:spPr>
        <p:txBody>
          <a:bodyPr wrap="square" rtlCol="0">
            <a:spAutoFit/>
            <a:scene3d>
              <a:camera prst="orthographicFront"/>
              <a:lightRig rig="threePt" dir="t"/>
            </a:scene3d>
            <a:sp3d contourW="12700"/>
          </a:bodyPr>
          <a:lstStyle/>
          <a:p>
            <a:r>
              <a:rPr lang="es-EC" sz="2800" dirty="0">
                <a:latin typeface="Century Gothic" panose="020B0502020202020204" pitchFamily="34" charset="0"/>
              </a:rPr>
              <a:t>Empresas productoras de aguacate orgánico en Ecuador</a:t>
            </a:r>
            <a:endParaRPr lang="es-ES" sz="2800" dirty="0">
              <a:latin typeface="Century Gothic" panose="020B0502020202020204" pitchFamily="34" charset="0"/>
            </a:endParaRPr>
          </a:p>
        </p:txBody>
      </p:sp>
      <p:sp>
        <p:nvSpPr>
          <p:cNvPr id="4" name="CuadroTexto 3"/>
          <p:cNvSpPr txBox="1"/>
          <p:nvPr/>
        </p:nvSpPr>
        <p:spPr>
          <a:xfrm>
            <a:off x="9279373" y="6195613"/>
            <a:ext cx="2813591" cy="338554"/>
          </a:xfrm>
          <a:prstGeom prst="rect">
            <a:avLst/>
          </a:prstGeom>
          <a:noFill/>
        </p:spPr>
        <p:txBody>
          <a:bodyPr wrap="none" rtlCol="0">
            <a:spAutoFit/>
          </a:bodyPr>
          <a:lstStyle/>
          <a:p>
            <a:r>
              <a:rPr lang="es-EC" sz="1600" b="1" dirty="0" smtClean="0">
                <a:latin typeface="Century Gothic" panose="020B0502020202020204" pitchFamily="34" charset="0"/>
              </a:rPr>
              <a:t>Fuente: </a:t>
            </a:r>
            <a:r>
              <a:rPr lang="es-EC" sz="1600" dirty="0" smtClean="0">
                <a:latin typeface="Century Gothic" panose="020B0502020202020204" pitchFamily="34" charset="0"/>
              </a:rPr>
              <a:t>Agrocalidad, 2019</a:t>
            </a:r>
            <a:endParaRPr lang="es-EC" sz="1600" dirty="0">
              <a:latin typeface="Century Gothic" panose="020B0502020202020204" pitchFamily="34" charset="0"/>
            </a:endParaRPr>
          </a:p>
        </p:txBody>
      </p:sp>
    </p:spTree>
    <p:extLst>
      <p:ext uri="{BB962C8B-B14F-4D97-AF65-F5344CB8AC3E}">
        <p14:creationId xmlns:p14="http://schemas.microsoft.com/office/powerpoint/2010/main" val="2525220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0132" y="317074"/>
            <a:ext cx="10774103" cy="542200"/>
          </a:xfrm>
          <a:prstGeom prst="rect">
            <a:avLst/>
          </a:prstGeom>
        </p:spPr>
        <p:txBody>
          <a:bodyPr wrap="none">
            <a:spAutoFit/>
          </a:bodyPr>
          <a:lstStyle/>
          <a:p>
            <a:pPr>
              <a:lnSpc>
                <a:spcPct val="115000"/>
              </a:lnSpc>
              <a:spcAft>
                <a:spcPts val="1000"/>
              </a:spcAft>
            </a:pPr>
            <a:r>
              <a:rPr lang="es-EC" sz="2800" b="1" dirty="0">
                <a:solidFill>
                  <a:srgbClr val="44546A"/>
                </a:solidFill>
                <a:latin typeface="Century Gothic" panose="020B0502020202020204" pitchFamily="34" charset="0"/>
                <a:ea typeface="Calibri" panose="020F0502020204030204" pitchFamily="34" charset="0"/>
                <a:cs typeface="Times New Roman" panose="02020603050405020304" pitchFamily="18" charset="0"/>
              </a:rPr>
              <a:t>Huella de carbono generada en la producción de aguacate</a:t>
            </a:r>
            <a:endParaRPr lang="es-ES" b="1" dirty="0">
              <a:solidFill>
                <a:srgbClr val="44546A"/>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05755460"/>
              </p:ext>
            </p:extLst>
          </p:nvPr>
        </p:nvGraphicFramePr>
        <p:xfrm>
          <a:off x="2550453" y="1164774"/>
          <a:ext cx="6433459" cy="4794475"/>
        </p:xfrm>
        <a:graphic>
          <a:graphicData uri="http://schemas.openxmlformats.org/drawingml/2006/table">
            <a:tbl>
              <a:tblPr firstRow="1" firstCol="1" bandRow="1">
                <a:tableStyleId>{0E3FDE45-AF77-4B5C-9715-49D594BDF05E}</a:tableStyleId>
              </a:tblPr>
              <a:tblGrid>
                <a:gridCol w="1058991"/>
                <a:gridCol w="937996"/>
                <a:gridCol w="937996"/>
                <a:gridCol w="1268716"/>
                <a:gridCol w="1268716"/>
                <a:gridCol w="961044"/>
              </a:tblGrid>
              <a:tr h="709497">
                <a:tc>
                  <a:txBody>
                    <a:bodyPr/>
                    <a:lstStyle/>
                    <a:p>
                      <a:pPr algn="ctr">
                        <a:lnSpc>
                          <a:spcPct val="115000"/>
                        </a:lnSpc>
                        <a:spcAft>
                          <a:spcPts val="0"/>
                        </a:spcAft>
                        <a:tabLst>
                          <a:tab pos="4046220" algn="l"/>
                        </a:tabLst>
                      </a:pPr>
                      <a:r>
                        <a:rPr lang="es-ES" sz="1000" dirty="0">
                          <a:effectLst/>
                          <a:latin typeface="Century Gothic" panose="020B0502020202020204" pitchFamily="34" charset="0"/>
                        </a:rPr>
                        <a:t>Rubro</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Sub rubro</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Consumo año 2017</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Huella de Carbono de 19 hectáreas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Huella de carbono por hectárea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54748">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Consumo de combustibles fósiles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Gasolina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280,60 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634,15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278,51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54748">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Diesel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1.678,43 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4.380,70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354748">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Gas LP</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173,07 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276,91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354748">
                <a:tc rowSpan="2">
                  <a:txBody>
                    <a:bodyPr/>
                    <a:lstStyle/>
                    <a:p>
                      <a:pPr algn="ctr">
                        <a:lnSpc>
                          <a:spcPct val="115000"/>
                        </a:lnSpc>
                        <a:spcAft>
                          <a:spcPts val="0"/>
                        </a:spcAft>
                        <a:tabLst>
                          <a:tab pos="4046220" algn="l"/>
                        </a:tabLst>
                      </a:pPr>
                      <a:r>
                        <a:rPr lang="es-ES" sz="1000">
                          <a:effectLst/>
                          <a:latin typeface="Century Gothic" panose="020B0502020202020204" pitchFamily="34" charset="0"/>
                        </a:rPr>
                        <a:t>Consumo de energía eléctrica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Consumo de electricidad</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7.930,00</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4.615.260,00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rowSpan="2">
                  <a:txBody>
                    <a:bodyPr/>
                    <a:lstStyle/>
                    <a:p>
                      <a:pPr algn="ctr">
                        <a:lnSpc>
                          <a:spcPct val="115000"/>
                        </a:lnSpc>
                        <a:spcAft>
                          <a:spcPts val="0"/>
                        </a:spcAft>
                        <a:tabLst>
                          <a:tab pos="4046220" algn="l"/>
                        </a:tabLst>
                      </a:pPr>
                      <a:r>
                        <a:rPr lang="es-ES" sz="1000">
                          <a:effectLst/>
                          <a:latin typeface="Century Gothic" panose="020B0502020202020204" pitchFamily="34" charset="0"/>
                        </a:rPr>
                        <a:t>242.908,42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22499">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Celda solar</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354748">
                <a:tc>
                  <a:txBody>
                    <a:bodyPr/>
                    <a:lstStyle/>
                    <a:p>
                      <a:pPr algn="ctr">
                        <a:lnSpc>
                          <a:spcPct val="115000"/>
                        </a:lnSpc>
                        <a:spcAft>
                          <a:spcPts val="0"/>
                        </a:spcAft>
                        <a:tabLst>
                          <a:tab pos="4046220" algn="l"/>
                        </a:tabLst>
                      </a:pPr>
                      <a:r>
                        <a:rPr lang="es-ES" sz="1000">
                          <a:effectLst/>
                          <a:latin typeface="Century Gothic" panose="020B0502020202020204" pitchFamily="34" charset="0"/>
                        </a:rPr>
                        <a:t>Fertilizantes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Fertilizantes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8.896,40 Kg</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27.934,69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1.470,24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54748">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Manejo de residuos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Orgánicos y plásticos no reciclables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2.970,00 Kg</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599,94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715,58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54748">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Plásticos (envases vacíos)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49,5 Kg</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84,15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214999">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Cartón</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33,50 Kg</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31,49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177374">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Empaque</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rowSpan="2">
                  <a:txBody>
                    <a:bodyPr/>
                    <a:lstStyle/>
                    <a:p>
                      <a:pPr algn="ctr">
                        <a:lnSpc>
                          <a:spcPct val="115000"/>
                        </a:lnSpc>
                        <a:spcAft>
                          <a:spcPts val="0"/>
                        </a:spcAft>
                        <a:tabLst>
                          <a:tab pos="4046220" algn="l"/>
                        </a:tabLst>
                      </a:pPr>
                      <a:r>
                        <a:rPr lang="es-ES" sz="1000">
                          <a:effectLst/>
                          <a:latin typeface="Century Gothic" panose="020B0502020202020204" pitchFamily="34" charset="0"/>
                        </a:rPr>
                        <a:t>Plástico</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Malla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rowSpan="3">
                  <a:txBody>
                    <a:bodyPr/>
                    <a:lstStyle/>
                    <a:p>
                      <a:pPr algn="ctr">
                        <a:lnSpc>
                          <a:spcPct val="115000"/>
                        </a:lnSpc>
                        <a:spcAft>
                          <a:spcPts val="0"/>
                        </a:spcAft>
                        <a:tabLst>
                          <a:tab pos="4046220" algn="l"/>
                        </a:tabLst>
                      </a:pPr>
                      <a:r>
                        <a:rPr lang="es-ES" sz="1000">
                          <a:effectLst/>
                          <a:latin typeface="Century Gothic" panose="020B0502020202020204" pitchFamily="34" charset="0"/>
                        </a:rPr>
                        <a:t>3.266,66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r h="354748">
                <a:tc vMerge="1">
                  <a:txBody>
                    <a:bodyPr/>
                    <a:lstStyle/>
                    <a:p>
                      <a:endParaRPr lang="es-EC"/>
                    </a:p>
                  </a:txBody>
                  <a:tcPr/>
                </a:tc>
                <a:tc v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Caja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17.733,33 Kg</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62.066,65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177374">
                <a:tc vMerge="1">
                  <a:txBody>
                    <a:bodyPr/>
                    <a:lstStyle/>
                    <a:p>
                      <a:endParaRPr lang="es-EC"/>
                    </a:p>
                  </a:txBody>
                  <a:tcPr/>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Cartón</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NA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vMerge="1">
                  <a:txBody>
                    <a:bodyPr/>
                    <a:lstStyle/>
                    <a:p>
                      <a:endParaRPr lang="es-EC"/>
                    </a:p>
                  </a:txBody>
                  <a:tcPr/>
                </a:tc>
              </a:tr>
              <a:tr h="354748">
                <a:tc>
                  <a:txBody>
                    <a:bodyPr/>
                    <a:lstStyle/>
                    <a:p>
                      <a:pPr algn="ctr">
                        <a:lnSpc>
                          <a:spcPct val="115000"/>
                        </a:lnSpc>
                        <a:spcAft>
                          <a:spcPts val="0"/>
                        </a:spcAft>
                        <a:tabLst>
                          <a:tab pos="4046220" algn="l"/>
                        </a:tabLst>
                      </a:pPr>
                      <a:r>
                        <a:rPr lang="es-ES" sz="1000">
                          <a:effectLst/>
                          <a:latin typeface="Century Gothic" panose="020B0502020202020204" pitchFamily="34" charset="0"/>
                        </a:rPr>
                        <a:t>Total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gridSpan="2">
                  <a:txBody>
                    <a:bodyPr/>
                    <a:lstStyle/>
                    <a:p>
                      <a:pPr algn="ctr">
                        <a:lnSpc>
                          <a:spcPct val="115000"/>
                        </a:lnSpc>
                        <a:spcAft>
                          <a:spcPts val="0"/>
                        </a:spcAft>
                        <a:tabLst>
                          <a:tab pos="4046220" algn="l"/>
                        </a:tabLst>
                      </a:pPr>
                      <a:r>
                        <a:rPr lang="es-ES" sz="1000">
                          <a:effectLst/>
                          <a:latin typeface="Century Gothic" panose="020B0502020202020204" pitchFamily="34" charset="0"/>
                        </a:rPr>
                        <a:t> </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hMerge="1">
                  <a:txBody>
                    <a:bodyPr/>
                    <a:lstStyle/>
                    <a:p>
                      <a:endParaRPr lang="es-EC"/>
                    </a:p>
                  </a:txBody>
                  <a:tcPr/>
                </a:tc>
                <a:tc>
                  <a:txBody>
                    <a:bodyPr/>
                    <a:lstStyle/>
                    <a:p>
                      <a:pPr algn="ctr">
                        <a:lnSpc>
                          <a:spcPct val="115000"/>
                        </a:lnSpc>
                        <a:spcAft>
                          <a:spcPts val="0"/>
                        </a:spcAft>
                        <a:tabLst>
                          <a:tab pos="4046220" algn="l"/>
                        </a:tabLst>
                      </a:pPr>
                      <a:r>
                        <a:rPr lang="es-ES" sz="1000">
                          <a:effectLst/>
                          <a:latin typeface="Century Gothic" panose="020B0502020202020204" pitchFamily="34" charset="0"/>
                        </a:rPr>
                        <a:t> </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a:effectLst/>
                          <a:latin typeface="Century Gothic" panose="020B0502020202020204" pitchFamily="34" charset="0"/>
                        </a:rPr>
                        <a:t>4.711.268,68 KgCo2eq</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c>
                  <a:txBody>
                    <a:bodyPr/>
                    <a:lstStyle/>
                    <a:p>
                      <a:pPr algn="ctr">
                        <a:lnSpc>
                          <a:spcPct val="115000"/>
                        </a:lnSpc>
                        <a:spcAft>
                          <a:spcPts val="0"/>
                        </a:spcAft>
                        <a:tabLst>
                          <a:tab pos="4046220" algn="l"/>
                        </a:tabLst>
                      </a:pPr>
                      <a:r>
                        <a:rPr lang="es-ES" sz="1000" dirty="0">
                          <a:effectLst/>
                          <a:latin typeface="Century Gothic" panose="020B0502020202020204" pitchFamily="34" charset="0"/>
                        </a:rPr>
                        <a:t>247.961,50 KgCo2eq</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266" marR="57266" marT="0" marB="0"/>
                </a:tc>
              </a:tr>
            </a:tbl>
          </a:graphicData>
        </a:graphic>
      </p:graphicFrame>
      <p:sp>
        <p:nvSpPr>
          <p:cNvPr id="4" name="CuadroTexto 3"/>
          <p:cNvSpPr txBox="1"/>
          <p:nvPr/>
        </p:nvSpPr>
        <p:spPr>
          <a:xfrm>
            <a:off x="4118956" y="6264749"/>
            <a:ext cx="8073044" cy="307777"/>
          </a:xfrm>
          <a:prstGeom prst="rect">
            <a:avLst/>
          </a:prstGeom>
          <a:noFill/>
        </p:spPr>
        <p:txBody>
          <a:bodyPr wrap="none" rtlCol="0">
            <a:spAutoFit/>
          </a:bodyPr>
          <a:lstStyle/>
          <a:p>
            <a:r>
              <a:rPr lang="es-EC" sz="1400" b="1" dirty="0" smtClean="0">
                <a:latin typeface="Century Gothic" panose="020B0502020202020204" pitchFamily="34" charset="0"/>
              </a:rPr>
              <a:t>Fuente: </a:t>
            </a:r>
            <a:r>
              <a:rPr lang="es-ES" sz="1400" dirty="0">
                <a:latin typeface="Century Gothic" panose="020B0502020202020204" pitchFamily="34" charset="0"/>
              </a:rPr>
              <a:t>Estimación de la huella de carbono en el sistema producto aguacate en Zapotlán</a:t>
            </a:r>
            <a:endParaRPr lang="es-EC" sz="1400" dirty="0">
              <a:latin typeface="Century Gothic" panose="020B0502020202020204" pitchFamily="34" charset="0"/>
            </a:endParaRPr>
          </a:p>
        </p:txBody>
      </p:sp>
    </p:spTree>
    <p:extLst>
      <p:ext uri="{BB962C8B-B14F-4D97-AF65-F5344CB8AC3E}">
        <p14:creationId xmlns:p14="http://schemas.microsoft.com/office/powerpoint/2010/main" val="170229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0132" y="317074"/>
            <a:ext cx="8823249" cy="587853"/>
          </a:xfrm>
          <a:prstGeom prst="rect">
            <a:avLst/>
          </a:prstGeom>
        </p:spPr>
        <p:txBody>
          <a:bodyPr wrap="none">
            <a:spAutoFit/>
          </a:bodyPr>
          <a:lstStyle/>
          <a:p>
            <a:pPr>
              <a:lnSpc>
                <a:spcPct val="115000"/>
              </a:lnSpc>
              <a:spcAft>
                <a:spcPts val="1000"/>
              </a:spcAft>
            </a:pPr>
            <a:r>
              <a:rPr lang="es-EC" sz="2800" b="1" dirty="0" smtClean="0">
                <a:solidFill>
                  <a:srgbClr val="44546A"/>
                </a:solidFill>
                <a:latin typeface="Century Gothic" panose="020B0502020202020204" pitchFamily="34" charset="0"/>
                <a:ea typeface="Calibri" panose="020F0502020204030204" pitchFamily="34" charset="0"/>
                <a:cs typeface="Times New Roman" panose="02020603050405020304" pitchFamily="18" charset="0"/>
              </a:rPr>
              <a:t>Trabajo en la agricultura en Cultivos Permanentes</a:t>
            </a:r>
            <a:endParaRPr lang="es-ES" b="1" dirty="0">
              <a:solidFill>
                <a:srgbClr val="44546A"/>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80133" y="1013967"/>
            <a:ext cx="4932096" cy="298408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562675861"/>
              </p:ext>
            </p:extLst>
          </p:nvPr>
        </p:nvGraphicFramePr>
        <p:xfrm>
          <a:off x="947508" y="4587479"/>
          <a:ext cx="3884432" cy="1904689"/>
        </p:xfrm>
        <a:graphic>
          <a:graphicData uri="http://schemas.openxmlformats.org/drawingml/2006/table">
            <a:tbl>
              <a:tblPr firstRow="1" firstCol="1" bandRow="1">
                <a:tableStyleId>{0E3FDE45-AF77-4B5C-9715-49D594BDF05E}</a:tableStyleId>
              </a:tblPr>
              <a:tblGrid>
                <a:gridCol w="956074"/>
                <a:gridCol w="1220213"/>
                <a:gridCol w="1708145"/>
              </a:tblGrid>
              <a:tr h="533089">
                <a:tc>
                  <a:txBody>
                    <a:bodyPr/>
                    <a:lstStyle/>
                    <a:p>
                      <a:pPr>
                        <a:lnSpc>
                          <a:spcPct val="150000"/>
                        </a:lnSpc>
                        <a:spcAft>
                          <a:spcPts val="0"/>
                        </a:spcAft>
                      </a:pPr>
                      <a:r>
                        <a:rPr lang="es-ES" sz="1200" dirty="0">
                          <a:effectLst/>
                          <a:latin typeface="Century Gothic" panose="020B0502020202020204" pitchFamily="34" charset="0"/>
                        </a:rPr>
                        <a:t>Año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200">
                          <a:effectLst/>
                          <a:latin typeface="Century Gothic" panose="020B0502020202020204" pitchFamily="34" charset="0"/>
                        </a:rPr>
                        <a:t>Capacitación</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200">
                          <a:effectLst/>
                          <a:latin typeface="Century Gothic" panose="020B0502020202020204" pitchFamily="34" charset="0"/>
                        </a:rPr>
                        <a:t>Asistencia Técnica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332722">
                <a:tc>
                  <a:txBody>
                    <a:bodyPr/>
                    <a:lstStyle/>
                    <a:p>
                      <a:pPr>
                        <a:lnSpc>
                          <a:spcPct val="150000"/>
                        </a:lnSpc>
                        <a:spcAft>
                          <a:spcPts val="0"/>
                        </a:spcAft>
                      </a:pPr>
                      <a:r>
                        <a:rPr lang="es-ES" sz="1200">
                          <a:effectLst/>
                          <a:latin typeface="Century Gothic" panose="020B0502020202020204" pitchFamily="34" charset="0"/>
                        </a:rPr>
                        <a:t>2015</a:t>
                      </a:r>
                    </a:p>
                    <a:p>
                      <a:pPr>
                        <a:lnSpc>
                          <a:spcPct val="150000"/>
                        </a:lnSpc>
                        <a:spcAft>
                          <a:spcPts val="0"/>
                        </a:spcAft>
                      </a:pPr>
                      <a:r>
                        <a:rPr lang="es-ES" sz="1200">
                          <a:effectLst/>
                          <a:latin typeface="Century Gothic" panose="020B0502020202020204" pitchFamily="34" charset="0"/>
                        </a:rPr>
                        <a:t>2016</a:t>
                      </a:r>
                    </a:p>
                    <a:p>
                      <a:pPr>
                        <a:lnSpc>
                          <a:spcPct val="150000"/>
                        </a:lnSpc>
                        <a:spcAft>
                          <a:spcPts val="0"/>
                        </a:spcAft>
                      </a:pPr>
                      <a:r>
                        <a:rPr lang="es-ES" sz="1200">
                          <a:effectLst/>
                          <a:latin typeface="Century Gothic" panose="020B0502020202020204" pitchFamily="34" charset="0"/>
                        </a:rPr>
                        <a:t>2017</a:t>
                      </a:r>
                    </a:p>
                    <a:p>
                      <a:pPr>
                        <a:lnSpc>
                          <a:spcPct val="150000"/>
                        </a:lnSpc>
                        <a:spcAft>
                          <a:spcPts val="0"/>
                        </a:spcAft>
                      </a:pPr>
                      <a:r>
                        <a:rPr lang="es-ES" sz="1200">
                          <a:effectLst/>
                          <a:latin typeface="Century Gothic" panose="020B0502020202020204" pitchFamily="34" charset="0"/>
                        </a:rPr>
                        <a:t>2018</a:t>
                      </a:r>
                    </a:p>
                    <a:p>
                      <a:pPr>
                        <a:lnSpc>
                          <a:spcPct val="150000"/>
                        </a:lnSpc>
                        <a:spcAft>
                          <a:spcPts val="0"/>
                        </a:spcAft>
                      </a:pPr>
                      <a:r>
                        <a:rPr lang="es-ES" sz="1200">
                          <a:effectLst/>
                          <a:latin typeface="Century Gothic" panose="020B0502020202020204" pitchFamily="34" charset="0"/>
                        </a:rPr>
                        <a:t>2019</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latin typeface="Century Gothic" panose="020B0502020202020204" pitchFamily="34" charset="0"/>
                        </a:rPr>
                        <a:t>N/A</a:t>
                      </a:r>
                    </a:p>
                    <a:p>
                      <a:pPr algn="ctr">
                        <a:lnSpc>
                          <a:spcPct val="150000"/>
                        </a:lnSpc>
                        <a:spcAft>
                          <a:spcPts val="0"/>
                        </a:spcAft>
                      </a:pPr>
                      <a:r>
                        <a:rPr lang="es-ES" sz="1200">
                          <a:effectLst/>
                          <a:latin typeface="Century Gothic" panose="020B0502020202020204" pitchFamily="34" charset="0"/>
                        </a:rPr>
                        <a:t>N/A</a:t>
                      </a:r>
                    </a:p>
                    <a:p>
                      <a:pPr algn="ctr">
                        <a:lnSpc>
                          <a:spcPct val="150000"/>
                        </a:lnSpc>
                        <a:spcAft>
                          <a:spcPts val="0"/>
                        </a:spcAft>
                      </a:pPr>
                      <a:r>
                        <a:rPr lang="es-ES" sz="1200">
                          <a:effectLst/>
                          <a:latin typeface="Century Gothic" panose="020B0502020202020204" pitchFamily="34" charset="0"/>
                        </a:rPr>
                        <a:t>10,76%</a:t>
                      </a:r>
                    </a:p>
                    <a:p>
                      <a:pPr algn="ctr">
                        <a:lnSpc>
                          <a:spcPct val="150000"/>
                        </a:lnSpc>
                        <a:spcAft>
                          <a:spcPts val="0"/>
                        </a:spcAft>
                      </a:pPr>
                      <a:r>
                        <a:rPr lang="es-ES" sz="1200">
                          <a:effectLst/>
                          <a:latin typeface="Century Gothic" panose="020B0502020202020204" pitchFamily="34" charset="0"/>
                        </a:rPr>
                        <a:t>8,10%</a:t>
                      </a:r>
                    </a:p>
                    <a:p>
                      <a:pPr algn="ctr">
                        <a:lnSpc>
                          <a:spcPct val="150000"/>
                        </a:lnSpc>
                        <a:spcAft>
                          <a:spcPts val="0"/>
                        </a:spcAft>
                      </a:pPr>
                      <a:r>
                        <a:rPr lang="es-ES" sz="1200">
                          <a:effectLst/>
                          <a:latin typeface="Century Gothic" panose="020B0502020202020204" pitchFamily="34" charset="0"/>
                        </a:rPr>
                        <a:t>11,50%</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latin typeface="Century Gothic" panose="020B0502020202020204" pitchFamily="34" charset="0"/>
                        </a:rPr>
                        <a:t>22,75%</a:t>
                      </a:r>
                    </a:p>
                    <a:p>
                      <a:pPr algn="ctr">
                        <a:lnSpc>
                          <a:spcPct val="150000"/>
                        </a:lnSpc>
                        <a:spcAft>
                          <a:spcPts val="0"/>
                        </a:spcAft>
                      </a:pPr>
                      <a:r>
                        <a:rPr lang="es-ES" sz="1200" dirty="0">
                          <a:effectLst/>
                          <a:latin typeface="Century Gothic" panose="020B0502020202020204" pitchFamily="34" charset="0"/>
                        </a:rPr>
                        <a:t>17,34%</a:t>
                      </a:r>
                    </a:p>
                    <a:p>
                      <a:pPr algn="ctr">
                        <a:lnSpc>
                          <a:spcPct val="150000"/>
                        </a:lnSpc>
                        <a:spcAft>
                          <a:spcPts val="0"/>
                        </a:spcAft>
                      </a:pPr>
                      <a:r>
                        <a:rPr lang="es-ES" sz="1200" dirty="0">
                          <a:effectLst/>
                          <a:latin typeface="Century Gothic" panose="020B0502020202020204" pitchFamily="34" charset="0"/>
                        </a:rPr>
                        <a:t>51,13%</a:t>
                      </a:r>
                    </a:p>
                    <a:p>
                      <a:pPr algn="ctr">
                        <a:lnSpc>
                          <a:spcPct val="150000"/>
                        </a:lnSpc>
                        <a:spcAft>
                          <a:spcPts val="0"/>
                        </a:spcAft>
                      </a:pPr>
                      <a:r>
                        <a:rPr lang="es-ES" sz="1200" dirty="0">
                          <a:effectLst/>
                          <a:latin typeface="Century Gothic" panose="020B0502020202020204" pitchFamily="34" charset="0"/>
                        </a:rPr>
                        <a:t>22,70%</a:t>
                      </a:r>
                    </a:p>
                    <a:p>
                      <a:pPr algn="ctr">
                        <a:lnSpc>
                          <a:spcPct val="150000"/>
                        </a:lnSpc>
                        <a:spcAft>
                          <a:spcPts val="0"/>
                        </a:spcAft>
                      </a:pPr>
                      <a:r>
                        <a:rPr lang="es-ES" sz="1200" dirty="0">
                          <a:effectLst/>
                          <a:latin typeface="Century Gothic" panose="020B0502020202020204" pitchFamily="34" charset="0"/>
                        </a:rPr>
                        <a:t>10,10%</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CuadroTexto 5"/>
          <p:cNvSpPr txBox="1"/>
          <p:nvPr/>
        </p:nvSpPr>
        <p:spPr>
          <a:xfrm>
            <a:off x="380132" y="4107087"/>
            <a:ext cx="4583754" cy="523220"/>
          </a:xfrm>
          <a:prstGeom prst="rect">
            <a:avLst/>
          </a:prstGeom>
          <a:noFill/>
        </p:spPr>
        <p:txBody>
          <a:bodyPr wrap="square" rtlCol="0">
            <a:spAutoFit/>
          </a:bodyPr>
          <a:lstStyle/>
          <a:p>
            <a:pPr algn="ctr"/>
            <a:r>
              <a:rPr lang="es-ES" sz="1400" dirty="0">
                <a:latin typeface="Century Gothic" panose="020B0502020202020204" pitchFamily="34" charset="0"/>
              </a:rPr>
              <a:t>Asistencia y capacitación recibida por agricultores periodo 2015 – </a:t>
            </a:r>
            <a:r>
              <a:rPr lang="es-ES" sz="1400" dirty="0" smtClean="0">
                <a:latin typeface="Century Gothic" panose="020B0502020202020204" pitchFamily="34" charset="0"/>
              </a:rPr>
              <a:t>2019</a:t>
            </a:r>
            <a:endParaRPr lang="es-ES" sz="1400" dirty="0">
              <a:latin typeface="Century Gothic" panose="020B0502020202020204" pitchFamily="34" charset="0"/>
            </a:endParaRPr>
          </a:p>
        </p:txBody>
      </p:sp>
      <p:pic>
        <p:nvPicPr>
          <p:cNvPr id="7" name="Imagen 6"/>
          <p:cNvPicPr>
            <a:picLocks noChangeAspect="1"/>
          </p:cNvPicPr>
          <p:nvPr/>
        </p:nvPicPr>
        <p:blipFill>
          <a:blip r:embed="rId3"/>
          <a:stretch>
            <a:fillRect/>
          </a:stretch>
        </p:blipFill>
        <p:spPr>
          <a:xfrm>
            <a:off x="5989457" y="2273164"/>
            <a:ext cx="5572698" cy="3449766"/>
          </a:xfrm>
          <a:prstGeom prst="rect">
            <a:avLst/>
          </a:prstGeom>
        </p:spPr>
      </p:pic>
      <p:sp>
        <p:nvSpPr>
          <p:cNvPr id="8" name="CuadroTexto 7"/>
          <p:cNvSpPr txBox="1"/>
          <p:nvPr/>
        </p:nvSpPr>
        <p:spPr>
          <a:xfrm>
            <a:off x="5524755" y="1841120"/>
            <a:ext cx="6502101" cy="307777"/>
          </a:xfrm>
          <a:prstGeom prst="rect">
            <a:avLst/>
          </a:prstGeom>
          <a:noFill/>
        </p:spPr>
        <p:txBody>
          <a:bodyPr wrap="none" rtlCol="0">
            <a:spAutoFit/>
          </a:bodyPr>
          <a:lstStyle/>
          <a:p>
            <a:r>
              <a:rPr lang="es-EC" sz="1400" dirty="0">
                <a:latin typeface="Century Gothic" panose="020B0502020202020204" pitchFamily="34" charset="0"/>
              </a:rPr>
              <a:t>Nivel de estudios en los productores de cultivos permanentes 2016 - 2018</a:t>
            </a:r>
            <a:endParaRPr lang="es-ES" sz="1400" dirty="0">
              <a:latin typeface="Century Gothic" panose="020B0502020202020204" pitchFamily="34" charset="0"/>
            </a:endParaRPr>
          </a:p>
        </p:txBody>
      </p:sp>
      <p:sp>
        <p:nvSpPr>
          <p:cNvPr id="9" name="CuadroTexto 8"/>
          <p:cNvSpPr txBox="1"/>
          <p:nvPr/>
        </p:nvSpPr>
        <p:spPr>
          <a:xfrm>
            <a:off x="5697915" y="6184391"/>
            <a:ext cx="6494085" cy="307777"/>
          </a:xfrm>
          <a:prstGeom prst="rect">
            <a:avLst/>
          </a:prstGeom>
          <a:noFill/>
        </p:spPr>
        <p:txBody>
          <a:bodyPr wrap="none" rtlCol="0">
            <a:spAutoFit/>
          </a:bodyPr>
          <a:lstStyle/>
          <a:p>
            <a:r>
              <a:rPr lang="es-ES" sz="1400" b="1" dirty="0">
                <a:latin typeface="Century Gothic" panose="020B0502020202020204" pitchFamily="34" charset="0"/>
              </a:rPr>
              <a:t>Fuente:</a:t>
            </a:r>
            <a:r>
              <a:rPr lang="es-ES" sz="1400" dirty="0">
                <a:latin typeface="Century Gothic" panose="020B0502020202020204" pitchFamily="34" charset="0"/>
              </a:rPr>
              <a:t> Información Agroambiental y Tecnificación Agropecuaria</a:t>
            </a:r>
            <a:r>
              <a:rPr lang="es-ES" sz="1400" b="1" dirty="0">
                <a:latin typeface="Century Gothic" panose="020B0502020202020204" pitchFamily="34" charset="0"/>
              </a:rPr>
              <a:t> </a:t>
            </a:r>
            <a:r>
              <a:rPr lang="es-ES" sz="1400" dirty="0">
                <a:latin typeface="Century Gothic" panose="020B0502020202020204" pitchFamily="34" charset="0"/>
              </a:rPr>
              <a:t>(2020)</a:t>
            </a:r>
            <a:endParaRPr lang="es-EC" sz="1400" dirty="0">
              <a:latin typeface="Century Gothic" panose="020B0502020202020204" pitchFamily="34" charset="0"/>
            </a:endParaRPr>
          </a:p>
        </p:txBody>
      </p:sp>
    </p:spTree>
    <p:extLst>
      <p:ext uri="{BB962C8B-B14F-4D97-AF65-F5344CB8AC3E}">
        <p14:creationId xmlns:p14="http://schemas.microsoft.com/office/powerpoint/2010/main" val="58361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FC36658-C640-4FD7-A20F-62A7EDE7D48F}"/>
              </a:ext>
            </a:extLst>
          </p:cNvPr>
          <p:cNvSpPr txBox="1"/>
          <p:nvPr/>
        </p:nvSpPr>
        <p:spPr>
          <a:xfrm>
            <a:off x="380360" y="176254"/>
            <a:ext cx="3116559" cy="76944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chemeClr val="accent1"/>
                </a:solidFill>
                <a:effectLst/>
                <a:uLnTx/>
                <a:uFillTx/>
                <a:latin typeface="Century Gothic" panose="020B0502020202020204" pitchFamily="34" charset="0"/>
                <a:ea typeface="微软雅黑"/>
              </a:rPr>
              <a:t>Resultados</a:t>
            </a:r>
            <a:endParaRPr kumimoji="0" lang="zh-CN" altLang="en-US"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xmlns="" id="{73390FFC-BBB0-4A1A-B791-78422E009A6D}"/>
              </a:ext>
            </a:extLst>
          </p:cNvPr>
          <p:cNvCxnSpPr/>
          <p:nvPr/>
        </p:nvCxnSpPr>
        <p:spPr>
          <a:xfrm>
            <a:off x="507779" y="945695"/>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xmlns="" id="{55F16A8B-0AB3-4BA8-8EC7-098AB43C4AED}"/>
              </a:ext>
            </a:extLst>
          </p:cNvPr>
          <p:cNvSpPr txBox="1"/>
          <p:nvPr/>
        </p:nvSpPr>
        <p:spPr>
          <a:xfrm>
            <a:off x="380360" y="945695"/>
            <a:ext cx="4177747"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Consumo</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Responsable</a:t>
            </a:r>
            <a:endParaRPr lang="zh-CN" altLang="en-US" sz="2800" b="1" dirty="0">
              <a:solidFill>
                <a:schemeClr val="tx1">
                  <a:lumMod val="75000"/>
                  <a:lumOff val="25000"/>
                </a:schemeClr>
              </a:solidFill>
              <a:latin typeface="Century Gothic" panose="020B0502020202020204" pitchFamily="34" charset="0"/>
            </a:endParaRPr>
          </a:p>
        </p:txBody>
      </p:sp>
      <p:graphicFrame>
        <p:nvGraphicFramePr>
          <p:cNvPr id="4" name="Diagrama 3"/>
          <p:cNvGraphicFramePr/>
          <p:nvPr>
            <p:extLst>
              <p:ext uri="{D42A27DB-BD31-4B8C-83A1-F6EECF244321}">
                <p14:modId xmlns:p14="http://schemas.microsoft.com/office/powerpoint/2010/main" val="2182277238"/>
              </p:ext>
            </p:extLst>
          </p:nvPr>
        </p:nvGraphicFramePr>
        <p:xfrm>
          <a:off x="2031999" y="1715135"/>
          <a:ext cx="9681030" cy="4423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85057" y="6215275"/>
            <a:ext cx="2404826" cy="307777"/>
          </a:xfrm>
          <a:prstGeom prst="rect">
            <a:avLst/>
          </a:prstGeom>
          <a:noFill/>
        </p:spPr>
        <p:txBody>
          <a:bodyPr wrap="none" rtlCol="0">
            <a:spAutoFit/>
          </a:bodyPr>
          <a:lstStyle/>
          <a:p>
            <a:r>
              <a:rPr lang="es-EC" sz="1400" b="1" dirty="0" smtClean="0">
                <a:latin typeface="Century Gothic" panose="020B0502020202020204" pitchFamily="34" charset="0"/>
              </a:rPr>
              <a:t>Fuente: </a:t>
            </a:r>
            <a:r>
              <a:rPr lang="es-EC" sz="1400" dirty="0" smtClean="0">
                <a:latin typeface="Century Gothic" panose="020B0502020202020204" pitchFamily="34" charset="0"/>
              </a:rPr>
              <a:t>Proecuador, 2019</a:t>
            </a:r>
            <a:endParaRPr lang="es-EC" sz="1400" dirty="0">
              <a:latin typeface="Century Gothic" panose="020B0502020202020204" pitchFamily="34" charset="0"/>
            </a:endParaRPr>
          </a:p>
        </p:txBody>
      </p:sp>
    </p:spTree>
    <p:extLst>
      <p:ext uri="{BB962C8B-B14F-4D97-AF65-F5344CB8AC3E}">
        <p14:creationId xmlns:p14="http://schemas.microsoft.com/office/powerpoint/2010/main" val="2394458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173532" y="140153"/>
            <a:ext cx="6760184"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Exportaciones</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sostenibles</a:t>
            </a:r>
            <a:r>
              <a:rPr lang="en-US" altLang="zh-CN" sz="2800" b="1" dirty="0" smtClean="0">
                <a:solidFill>
                  <a:schemeClr val="tx1">
                    <a:lumMod val="75000"/>
                    <a:lumOff val="25000"/>
                  </a:schemeClr>
                </a:solidFill>
                <a:latin typeface="Century Gothic" panose="020B0502020202020204" pitchFamily="34" charset="0"/>
              </a:rPr>
              <a:t> de Ecuador</a:t>
            </a:r>
            <a:endParaRPr lang="zh-CN" altLang="en-US" sz="2800" b="1" dirty="0">
              <a:solidFill>
                <a:schemeClr val="tx1">
                  <a:lumMod val="75000"/>
                  <a:lumOff val="25000"/>
                </a:schemeClr>
              </a:solidFill>
              <a:latin typeface="Century Gothic" panose="020B0502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58716568"/>
              </p:ext>
            </p:extLst>
          </p:nvPr>
        </p:nvGraphicFramePr>
        <p:xfrm>
          <a:off x="499062" y="2284515"/>
          <a:ext cx="3050721" cy="2004678"/>
        </p:xfrm>
        <a:graphic>
          <a:graphicData uri="http://schemas.openxmlformats.org/drawingml/2006/table">
            <a:tbl>
              <a:tblPr firstRow="1" firstCol="1" bandRow="1">
                <a:tableStyleId>{0E3FDE45-AF77-4B5C-9715-49D594BDF05E}</a:tableStyleId>
              </a:tblPr>
              <a:tblGrid>
                <a:gridCol w="670096"/>
                <a:gridCol w="2380625"/>
              </a:tblGrid>
              <a:tr h="430465">
                <a:tc>
                  <a:txBody>
                    <a:bodyPr/>
                    <a:lstStyle/>
                    <a:p>
                      <a:pPr algn="ctr">
                        <a:lnSpc>
                          <a:spcPct val="115000"/>
                        </a:lnSpc>
                        <a:spcAft>
                          <a:spcPts val="0"/>
                        </a:spcAft>
                      </a:pPr>
                      <a:r>
                        <a:rPr lang="es-ES" sz="1200" dirty="0">
                          <a:effectLst/>
                          <a:latin typeface="Century Gothic" panose="020B0502020202020204" pitchFamily="34" charset="0"/>
                        </a:rPr>
                        <a:t>Año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Century Gothic" panose="020B0502020202020204" pitchFamily="34" charset="0"/>
                        </a:rPr>
                        <a:t>Exportaciones en toneladas</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208453">
                <a:tc>
                  <a:txBody>
                    <a:bodyPr/>
                    <a:lstStyle/>
                    <a:p>
                      <a:pPr algn="ctr">
                        <a:lnSpc>
                          <a:spcPct val="115000"/>
                        </a:lnSpc>
                        <a:spcAft>
                          <a:spcPts val="0"/>
                        </a:spcAft>
                      </a:pPr>
                      <a:r>
                        <a:rPr lang="es-ES" sz="1200">
                          <a:effectLst/>
                          <a:latin typeface="Century Gothic" panose="020B0502020202020204" pitchFamily="34" charset="0"/>
                        </a:rPr>
                        <a:t>2015</a:t>
                      </a:r>
                    </a:p>
                    <a:p>
                      <a:pPr algn="ctr">
                        <a:lnSpc>
                          <a:spcPct val="115000"/>
                        </a:lnSpc>
                        <a:spcAft>
                          <a:spcPts val="0"/>
                        </a:spcAft>
                      </a:pPr>
                      <a:r>
                        <a:rPr lang="es-ES" sz="1200">
                          <a:effectLst/>
                          <a:latin typeface="Century Gothic" panose="020B0502020202020204" pitchFamily="34" charset="0"/>
                        </a:rPr>
                        <a:t>2016</a:t>
                      </a:r>
                    </a:p>
                    <a:p>
                      <a:pPr algn="ctr">
                        <a:lnSpc>
                          <a:spcPct val="115000"/>
                        </a:lnSpc>
                        <a:spcAft>
                          <a:spcPts val="0"/>
                        </a:spcAft>
                      </a:pPr>
                      <a:r>
                        <a:rPr lang="es-ES" sz="1200">
                          <a:effectLst/>
                          <a:latin typeface="Century Gothic" panose="020B0502020202020204" pitchFamily="34" charset="0"/>
                        </a:rPr>
                        <a:t>2017</a:t>
                      </a:r>
                    </a:p>
                    <a:p>
                      <a:pPr algn="ctr">
                        <a:lnSpc>
                          <a:spcPct val="115000"/>
                        </a:lnSpc>
                        <a:spcAft>
                          <a:spcPts val="0"/>
                        </a:spcAft>
                      </a:pPr>
                      <a:r>
                        <a:rPr lang="es-ES" sz="1200">
                          <a:effectLst/>
                          <a:latin typeface="Century Gothic" panose="020B0502020202020204" pitchFamily="34" charset="0"/>
                        </a:rPr>
                        <a:t>2018</a:t>
                      </a:r>
                    </a:p>
                    <a:p>
                      <a:pPr algn="ctr">
                        <a:lnSpc>
                          <a:spcPct val="115000"/>
                        </a:lnSpc>
                        <a:spcAft>
                          <a:spcPts val="0"/>
                        </a:spcAft>
                      </a:pPr>
                      <a:r>
                        <a:rPr lang="es-ES" sz="1200">
                          <a:effectLst/>
                          <a:latin typeface="Century Gothic" panose="020B0502020202020204" pitchFamily="34" charset="0"/>
                        </a:rPr>
                        <a:t>2019</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latin typeface="Century Gothic" panose="020B0502020202020204" pitchFamily="34" charset="0"/>
                        </a:rPr>
                        <a:t>174.638,09</a:t>
                      </a:r>
                    </a:p>
                    <a:p>
                      <a:pPr algn="ctr">
                        <a:lnSpc>
                          <a:spcPct val="115000"/>
                        </a:lnSpc>
                        <a:spcAft>
                          <a:spcPts val="0"/>
                        </a:spcAft>
                      </a:pPr>
                      <a:r>
                        <a:rPr lang="es-ES" sz="1200" dirty="0">
                          <a:effectLst/>
                          <a:latin typeface="Century Gothic" panose="020B0502020202020204" pitchFamily="34" charset="0"/>
                        </a:rPr>
                        <a:t>176.177,88</a:t>
                      </a:r>
                    </a:p>
                    <a:p>
                      <a:pPr algn="ctr">
                        <a:lnSpc>
                          <a:spcPct val="115000"/>
                        </a:lnSpc>
                        <a:spcAft>
                          <a:spcPts val="0"/>
                        </a:spcAft>
                      </a:pPr>
                      <a:r>
                        <a:rPr lang="es-ES" sz="1200" dirty="0">
                          <a:effectLst/>
                          <a:latin typeface="Century Gothic" panose="020B0502020202020204" pitchFamily="34" charset="0"/>
                        </a:rPr>
                        <a:t>167.667,54</a:t>
                      </a:r>
                    </a:p>
                    <a:p>
                      <a:pPr algn="ctr">
                        <a:lnSpc>
                          <a:spcPct val="115000"/>
                        </a:lnSpc>
                        <a:spcAft>
                          <a:spcPts val="0"/>
                        </a:spcAft>
                      </a:pPr>
                      <a:r>
                        <a:rPr lang="es-ES" sz="1200" dirty="0">
                          <a:effectLst/>
                          <a:latin typeface="Century Gothic" panose="020B0502020202020204" pitchFamily="34" charset="0"/>
                        </a:rPr>
                        <a:t>247.163,43</a:t>
                      </a:r>
                    </a:p>
                    <a:p>
                      <a:pPr algn="ctr">
                        <a:lnSpc>
                          <a:spcPct val="115000"/>
                        </a:lnSpc>
                        <a:spcAft>
                          <a:spcPts val="0"/>
                        </a:spcAft>
                      </a:pPr>
                      <a:r>
                        <a:rPr lang="es-ES" sz="1200" dirty="0">
                          <a:effectLst/>
                          <a:latin typeface="Century Gothic" panose="020B0502020202020204" pitchFamily="34" charset="0"/>
                        </a:rPr>
                        <a:t>266.936,50</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352755">
                <a:tc>
                  <a:txBody>
                    <a:bodyPr/>
                    <a:lstStyle/>
                    <a:p>
                      <a:pPr algn="ctr">
                        <a:lnSpc>
                          <a:spcPct val="115000"/>
                        </a:lnSpc>
                        <a:spcAft>
                          <a:spcPts val="0"/>
                        </a:spcAft>
                      </a:pPr>
                      <a:r>
                        <a:rPr lang="es-ES" sz="1200">
                          <a:effectLst/>
                          <a:latin typeface="Century Gothic" panose="020B0502020202020204" pitchFamily="34" charset="0"/>
                        </a:rPr>
                        <a:t>Total</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b="1" dirty="0">
                          <a:effectLst/>
                          <a:latin typeface="Century Gothic" panose="020B0502020202020204" pitchFamily="34" charset="0"/>
                        </a:rPr>
                        <a:t>1.032.583,01</a:t>
                      </a:r>
                      <a:endParaRPr lang="es-E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CuadroTexto 3"/>
          <p:cNvSpPr txBox="1"/>
          <p:nvPr/>
        </p:nvSpPr>
        <p:spPr>
          <a:xfrm>
            <a:off x="173532" y="1418580"/>
            <a:ext cx="3701782" cy="584775"/>
          </a:xfrm>
          <a:prstGeom prst="rect">
            <a:avLst/>
          </a:prstGeom>
          <a:noFill/>
        </p:spPr>
        <p:txBody>
          <a:bodyPr wrap="square" rtlCol="0">
            <a:spAutoFit/>
          </a:bodyPr>
          <a:lstStyle/>
          <a:p>
            <a:r>
              <a:rPr lang="es-ES" sz="1600" dirty="0">
                <a:latin typeface="Century Gothic" panose="020B0502020202020204" pitchFamily="34" charset="0"/>
              </a:rPr>
              <a:t>Exportaciones orgánicas de Ecuador periodo </a:t>
            </a:r>
            <a:r>
              <a:rPr lang="es-ES" sz="1600" dirty="0" smtClean="0">
                <a:latin typeface="Century Gothic" panose="020B0502020202020204" pitchFamily="34" charset="0"/>
              </a:rPr>
              <a:t>2015-2019</a:t>
            </a:r>
          </a:p>
        </p:txBody>
      </p:sp>
      <p:sp>
        <p:nvSpPr>
          <p:cNvPr id="5" name="CuadroTexto 4"/>
          <p:cNvSpPr txBox="1"/>
          <p:nvPr/>
        </p:nvSpPr>
        <p:spPr>
          <a:xfrm>
            <a:off x="7769980" y="810315"/>
            <a:ext cx="4422020" cy="584775"/>
          </a:xfrm>
          <a:prstGeom prst="rect">
            <a:avLst/>
          </a:prstGeom>
          <a:noFill/>
        </p:spPr>
        <p:txBody>
          <a:bodyPr wrap="square" rtlCol="0">
            <a:spAutoFit/>
          </a:bodyPr>
          <a:lstStyle/>
          <a:p>
            <a:r>
              <a:rPr lang="es-EC" sz="1600" dirty="0">
                <a:latin typeface="Century Gothic" panose="020B0502020202020204" pitchFamily="34" charset="0"/>
              </a:rPr>
              <a:t>Principales destinos de las exportaciones orgánicas de Ecuador en el año </a:t>
            </a:r>
            <a:r>
              <a:rPr lang="es-EC" sz="1600" dirty="0" smtClean="0">
                <a:latin typeface="Century Gothic" panose="020B0502020202020204" pitchFamily="34" charset="0"/>
              </a:rPr>
              <a:t>2019</a:t>
            </a:r>
          </a:p>
        </p:txBody>
      </p:sp>
      <p:graphicFrame>
        <p:nvGraphicFramePr>
          <p:cNvPr id="6" name="Tabla 5"/>
          <p:cNvGraphicFramePr>
            <a:graphicFrameLocks noGrp="1"/>
          </p:cNvGraphicFramePr>
          <p:nvPr>
            <p:extLst>
              <p:ext uri="{D42A27DB-BD31-4B8C-83A1-F6EECF244321}">
                <p14:modId xmlns:p14="http://schemas.microsoft.com/office/powerpoint/2010/main" val="1844039041"/>
              </p:ext>
            </p:extLst>
          </p:nvPr>
        </p:nvGraphicFramePr>
        <p:xfrm>
          <a:off x="8324632" y="1542034"/>
          <a:ext cx="3312716" cy="3840480"/>
        </p:xfrm>
        <a:graphic>
          <a:graphicData uri="http://schemas.openxmlformats.org/drawingml/2006/table">
            <a:tbl>
              <a:tblPr firstRow="1" firstCol="1" bandRow="1">
                <a:tableStyleId>{0E3FDE45-AF77-4B5C-9715-49D594BDF05E}</a:tableStyleId>
              </a:tblPr>
              <a:tblGrid>
                <a:gridCol w="1053671"/>
                <a:gridCol w="2259045"/>
              </a:tblGrid>
              <a:tr h="469540">
                <a:tc>
                  <a:txBody>
                    <a:bodyPr/>
                    <a:lstStyle/>
                    <a:p>
                      <a:pPr algn="ctr">
                        <a:lnSpc>
                          <a:spcPct val="150000"/>
                        </a:lnSpc>
                        <a:spcAft>
                          <a:spcPts val="0"/>
                        </a:spcAft>
                      </a:pPr>
                      <a:r>
                        <a:rPr lang="es-ES" sz="1200" dirty="0">
                          <a:effectLst/>
                          <a:latin typeface="Century Gothic" panose="020B0502020202020204" pitchFamily="34" charset="0"/>
                        </a:rPr>
                        <a:t>País de destino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latin typeface="Century Gothic" panose="020B0502020202020204" pitchFamily="34" charset="0"/>
                        </a:rPr>
                        <a:t>Exportaciones en toneladas año 2019</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477807">
                <a:tc>
                  <a:txBody>
                    <a:bodyPr/>
                    <a:lstStyle/>
                    <a:p>
                      <a:pPr>
                        <a:lnSpc>
                          <a:spcPct val="150000"/>
                        </a:lnSpc>
                        <a:spcAft>
                          <a:spcPts val="0"/>
                        </a:spcAft>
                      </a:pPr>
                      <a:r>
                        <a:rPr lang="es-ES" sz="1200" dirty="0">
                          <a:effectLst/>
                          <a:latin typeface="Century Gothic" panose="020B0502020202020204" pitchFamily="34" charset="0"/>
                        </a:rPr>
                        <a:t>Suecia</a:t>
                      </a:r>
                    </a:p>
                    <a:p>
                      <a:pPr>
                        <a:lnSpc>
                          <a:spcPct val="150000"/>
                        </a:lnSpc>
                        <a:spcAft>
                          <a:spcPts val="0"/>
                        </a:spcAft>
                      </a:pPr>
                      <a:r>
                        <a:rPr lang="es-ES" sz="1200" dirty="0">
                          <a:effectLst/>
                          <a:latin typeface="Century Gothic" panose="020B0502020202020204" pitchFamily="34" charset="0"/>
                        </a:rPr>
                        <a:t>Alemania</a:t>
                      </a:r>
                    </a:p>
                    <a:p>
                      <a:pPr>
                        <a:lnSpc>
                          <a:spcPct val="150000"/>
                        </a:lnSpc>
                        <a:spcAft>
                          <a:spcPts val="0"/>
                        </a:spcAft>
                      </a:pPr>
                      <a:r>
                        <a:rPr lang="es-ES" sz="1200" dirty="0">
                          <a:effectLst/>
                          <a:latin typeface="Century Gothic" panose="020B0502020202020204" pitchFamily="34" charset="0"/>
                        </a:rPr>
                        <a:t>Holanda</a:t>
                      </a:r>
                    </a:p>
                    <a:p>
                      <a:pPr>
                        <a:lnSpc>
                          <a:spcPct val="150000"/>
                        </a:lnSpc>
                        <a:spcAft>
                          <a:spcPts val="0"/>
                        </a:spcAft>
                      </a:pPr>
                      <a:r>
                        <a:rPr lang="es-ES" sz="1200" dirty="0">
                          <a:effectLst/>
                          <a:latin typeface="Century Gothic" panose="020B0502020202020204" pitchFamily="34" charset="0"/>
                        </a:rPr>
                        <a:t>Bélgica</a:t>
                      </a:r>
                    </a:p>
                    <a:p>
                      <a:pPr>
                        <a:lnSpc>
                          <a:spcPct val="150000"/>
                        </a:lnSpc>
                        <a:spcAft>
                          <a:spcPts val="0"/>
                        </a:spcAft>
                      </a:pPr>
                      <a:r>
                        <a:rPr lang="es-ES" sz="1200" dirty="0">
                          <a:effectLst/>
                          <a:latin typeface="Century Gothic" panose="020B0502020202020204" pitchFamily="34" charset="0"/>
                        </a:rPr>
                        <a:t>Reino Unido</a:t>
                      </a:r>
                    </a:p>
                    <a:p>
                      <a:pPr>
                        <a:lnSpc>
                          <a:spcPct val="150000"/>
                        </a:lnSpc>
                        <a:spcAft>
                          <a:spcPts val="0"/>
                        </a:spcAft>
                      </a:pPr>
                      <a:r>
                        <a:rPr lang="es-ES" sz="1200" dirty="0">
                          <a:effectLst/>
                          <a:latin typeface="Century Gothic" panose="020B0502020202020204" pitchFamily="34" charset="0"/>
                        </a:rPr>
                        <a:t>Irlanda</a:t>
                      </a:r>
                    </a:p>
                    <a:p>
                      <a:pPr>
                        <a:lnSpc>
                          <a:spcPct val="150000"/>
                        </a:lnSpc>
                        <a:spcAft>
                          <a:spcPts val="0"/>
                        </a:spcAft>
                      </a:pPr>
                      <a:r>
                        <a:rPr lang="es-ES" sz="1200" dirty="0">
                          <a:effectLst/>
                          <a:latin typeface="Century Gothic" panose="020B0502020202020204" pitchFamily="34" charset="0"/>
                        </a:rPr>
                        <a:t>Italia</a:t>
                      </a:r>
                    </a:p>
                    <a:p>
                      <a:pPr>
                        <a:lnSpc>
                          <a:spcPct val="150000"/>
                        </a:lnSpc>
                        <a:spcAft>
                          <a:spcPts val="0"/>
                        </a:spcAft>
                      </a:pPr>
                      <a:r>
                        <a:rPr lang="es-ES" sz="1200" dirty="0">
                          <a:effectLst/>
                          <a:latin typeface="Century Gothic" panose="020B0502020202020204" pitchFamily="34" charset="0"/>
                        </a:rPr>
                        <a:t>Países Bajos</a:t>
                      </a:r>
                    </a:p>
                    <a:p>
                      <a:pPr>
                        <a:lnSpc>
                          <a:spcPct val="150000"/>
                        </a:lnSpc>
                        <a:spcAft>
                          <a:spcPts val="0"/>
                        </a:spcAft>
                      </a:pPr>
                      <a:r>
                        <a:rPr lang="es-ES" sz="1200" dirty="0">
                          <a:effectLst/>
                          <a:latin typeface="Century Gothic" panose="020B0502020202020204" pitchFamily="34" charset="0"/>
                        </a:rPr>
                        <a:t>España</a:t>
                      </a:r>
                    </a:p>
                    <a:p>
                      <a:pPr>
                        <a:lnSpc>
                          <a:spcPct val="150000"/>
                        </a:lnSpc>
                        <a:spcAft>
                          <a:spcPts val="0"/>
                        </a:spcAft>
                      </a:pPr>
                      <a:r>
                        <a:rPr lang="es-ES" sz="1200" dirty="0">
                          <a:effectLst/>
                          <a:latin typeface="Century Gothic" panose="020B0502020202020204" pitchFamily="34" charset="0"/>
                        </a:rPr>
                        <a:t>Estados Unidos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latin typeface="Century Gothic" panose="020B0502020202020204" pitchFamily="34" charset="0"/>
                        </a:rPr>
                        <a:t>51.965,65</a:t>
                      </a:r>
                    </a:p>
                    <a:p>
                      <a:pPr algn="ctr">
                        <a:lnSpc>
                          <a:spcPct val="150000"/>
                        </a:lnSpc>
                        <a:spcAft>
                          <a:spcPts val="0"/>
                        </a:spcAft>
                      </a:pPr>
                      <a:r>
                        <a:rPr lang="es-ES" sz="1200">
                          <a:effectLst/>
                          <a:latin typeface="Century Gothic" panose="020B0502020202020204" pitchFamily="34" charset="0"/>
                        </a:rPr>
                        <a:t>35.068,16</a:t>
                      </a:r>
                    </a:p>
                    <a:p>
                      <a:pPr algn="ctr">
                        <a:lnSpc>
                          <a:spcPct val="150000"/>
                        </a:lnSpc>
                        <a:spcAft>
                          <a:spcPts val="0"/>
                        </a:spcAft>
                      </a:pPr>
                      <a:r>
                        <a:rPr lang="es-ES" sz="1200">
                          <a:effectLst/>
                          <a:latin typeface="Century Gothic" panose="020B0502020202020204" pitchFamily="34" charset="0"/>
                        </a:rPr>
                        <a:t>30.117,74</a:t>
                      </a:r>
                    </a:p>
                    <a:p>
                      <a:pPr algn="ctr">
                        <a:lnSpc>
                          <a:spcPct val="150000"/>
                        </a:lnSpc>
                        <a:spcAft>
                          <a:spcPts val="0"/>
                        </a:spcAft>
                      </a:pPr>
                      <a:r>
                        <a:rPr lang="es-ES" sz="1200">
                          <a:effectLst/>
                          <a:latin typeface="Century Gothic" panose="020B0502020202020204" pitchFamily="34" charset="0"/>
                        </a:rPr>
                        <a:t>29.367,40</a:t>
                      </a:r>
                    </a:p>
                    <a:p>
                      <a:pPr algn="ctr">
                        <a:lnSpc>
                          <a:spcPct val="150000"/>
                        </a:lnSpc>
                        <a:spcAft>
                          <a:spcPts val="0"/>
                        </a:spcAft>
                      </a:pPr>
                      <a:r>
                        <a:rPr lang="es-ES" sz="1200">
                          <a:effectLst/>
                          <a:latin typeface="Century Gothic" panose="020B0502020202020204" pitchFamily="34" charset="0"/>
                        </a:rPr>
                        <a:t>23.902,42</a:t>
                      </a:r>
                    </a:p>
                    <a:p>
                      <a:pPr algn="ctr">
                        <a:lnSpc>
                          <a:spcPct val="150000"/>
                        </a:lnSpc>
                        <a:spcAft>
                          <a:spcPts val="0"/>
                        </a:spcAft>
                      </a:pPr>
                      <a:r>
                        <a:rPr lang="es-ES" sz="1200">
                          <a:effectLst/>
                          <a:latin typeface="Century Gothic" panose="020B0502020202020204" pitchFamily="34" charset="0"/>
                        </a:rPr>
                        <a:t>22.035,05</a:t>
                      </a:r>
                    </a:p>
                    <a:p>
                      <a:pPr algn="ctr">
                        <a:lnSpc>
                          <a:spcPct val="150000"/>
                        </a:lnSpc>
                        <a:spcAft>
                          <a:spcPts val="0"/>
                        </a:spcAft>
                      </a:pPr>
                      <a:r>
                        <a:rPr lang="es-ES" sz="1200">
                          <a:effectLst/>
                          <a:latin typeface="Century Gothic" panose="020B0502020202020204" pitchFamily="34" charset="0"/>
                        </a:rPr>
                        <a:t>14.556,10</a:t>
                      </a:r>
                    </a:p>
                    <a:p>
                      <a:pPr algn="ctr">
                        <a:lnSpc>
                          <a:spcPct val="150000"/>
                        </a:lnSpc>
                        <a:spcAft>
                          <a:spcPts val="0"/>
                        </a:spcAft>
                      </a:pPr>
                      <a:r>
                        <a:rPr lang="es-ES" sz="1200">
                          <a:effectLst/>
                          <a:latin typeface="Century Gothic" panose="020B0502020202020204" pitchFamily="34" charset="0"/>
                        </a:rPr>
                        <a:t>12.788,56</a:t>
                      </a:r>
                    </a:p>
                    <a:p>
                      <a:pPr algn="ctr">
                        <a:lnSpc>
                          <a:spcPct val="150000"/>
                        </a:lnSpc>
                        <a:spcAft>
                          <a:spcPts val="0"/>
                        </a:spcAft>
                      </a:pPr>
                      <a:r>
                        <a:rPr lang="es-ES" sz="1200">
                          <a:effectLst/>
                          <a:latin typeface="Century Gothic" panose="020B0502020202020204" pitchFamily="34" charset="0"/>
                        </a:rPr>
                        <a:t>7.596,96</a:t>
                      </a:r>
                    </a:p>
                    <a:p>
                      <a:pPr algn="ctr">
                        <a:lnSpc>
                          <a:spcPct val="150000"/>
                        </a:lnSpc>
                        <a:spcAft>
                          <a:spcPts val="0"/>
                        </a:spcAft>
                      </a:pPr>
                      <a:r>
                        <a:rPr lang="es-ES" sz="1200">
                          <a:effectLst/>
                          <a:latin typeface="Century Gothic" panose="020B0502020202020204" pitchFamily="34" charset="0"/>
                        </a:rPr>
                        <a:t>7.056,76</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19148">
                <a:tc>
                  <a:txBody>
                    <a:bodyPr/>
                    <a:lstStyle/>
                    <a:p>
                      <a:pPr algn="ctr">
                        <a:lnSpc>
                          <a:spcPct val="150000"/>
                        </a:lnSpc>
                        <a:spcAft>
                          <a:spcPts val="0"/>
                        </a:spcAft>
                      </a:pPr>
                      <a:r>
                        <a:rPr lang="es-ES" sz="1200" dirty="0">
                          <a:effectLst/>
                          <a:latin typeface="Century Gothic" panose="020B0502020202020204" pitchFamily="34" charset="0"/>
                        </a:rPr>
                        <a:t>Total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latin typeface="Century Gothic" panose="020B0502020202020204" pitchFamily="34" charset="0"/>
                        </a:rPr>
                        <a:t>266.936,50</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910061773"/>
              </p:ext>
            </p:extLst>
          </p:nvPr>
        </p:nvGraphicFramePr>
        <p:xfrm>
          <a:off x="3992033" y="1655921"/>
          <a:ext cx="3530600" cy="3359531"/>
        </p:xfrm>
        <a:graphic>
          <a:graphicData uri="http://schemas.openxmlformats.org/drawingml/2006/table">
            <a:tbl>
              <a:tblPr firstRow="1" firstCol="1" bandRow="1">
                <a:tableStyleId>{0E3FDE45-AF77-4B5C-9715-49D594BDF05E}</a:tableStyleId>
              </a:tblPr>
              <a:tblGrid>
                <a:gridCol w="1538605"/>
                <a:gridCol w="1991995"/>
              </a:tblGrid>
              <a:tr h="0">
                <a:tc>
                  <a:txBody>
                    <a:bodyPr/>
                    <a:lstStyle/>
                    <a:p>
                      <a:pPr algn="ctr">
                        <a:lnSpc>
                          <a:spcPct val="115000"/>
                        </a:lnSpc>
                        <a:spcAft>
                          <a:spcPts val="0"/>
                        </a:spcAft>
                      </a:pPr>
                      <a:r>
                        <a:rPr lang="es-ES" sz="1200" dirty="0">
                          <a:effectLst/>
                          <a:latin typeface="Century Gothic" panose="020B0502020202020204" pitchFamily="34" charset="0"/>
                        </a:rPr>
                        <a:t>Productos orgánicos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latin typeface="Century Gothic" panose="020B0502020202020204" pitchFamily="34" charset="0"/>
                        </a:rPr>
                        <a:t>Exportaciones en toneladas</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978025">
                <a:tc>
                  <a:txBody>
                    <a:bodyPr/>
                    <a:lstStyle/>
                    <a:p>
                      <a:pPr>
                        <a:lnSpc>
                          <a:spcPct val="150000"/>
                        </a:lnSpc>
                        <a:spcAft>
                          <a:spcPts val="0"/>
                        </a:spcAft>
                      </a:pPr>
                      <a:r>
                        <a:rPr lang="es-ES" sz="1200">
                          <a:effectLst/>
                          <a:latin typeface="Century Gothic" panose="020B0502020202020204" pitchFamily="34" charset="0"/>
                        </a:rPr>
                        <a:t>Banano</a:t>
                      </a:r>
                    </a:p>
                    <a:p>
                      <a:pPr>
                        <a:lnSpc>
                          <a:spcPct val="150000"/>
                        </a:lnSpc>
                        <a:spcAft>
                          <a:spcPts val="0"/>
                        </a:spcAft>
                      </a:pPr>
                      <a:r>
                        <a:rPr lang="es-ES" sz="1200">
                          <a:effectLst/>
                          <a:latin typeface="Century Gothic" panose="020B0502020202020204" pitchFamily="34" charset="0"/>
                        </a:rPr>
                        <a:t>Puré de banano</a:t>
                      </a:r>
                    </a:p>
                    <a:p>
                      <a:pPr>
                        <a:lnSpc>
                          <a:spcPct val="150000"/>
                        </a:lnSpc>
                        <a:spcAft>
                          <a:spcPts val="0"/>
                        </a:spcAft>
                      </a:pPr>
                      <a:r>
                        <a:rPr lang="es-ES" sz="1200">
                          <a:effectLst/>
                          <a:latin typeface="Century Gothic" panose="020B0502020202020204" pitchFamily="34" charset="0"/>
                        </a:rPr>
                        <a:t>Brócoli</a:t>
                      </a:r>
                    </a:p>
                    <a:p>
                      <a:pPr>
                        <a:lnSpc>
                          <a:spcPct val="150000"/>
                        </a:lnSpc>
                        <a:spcAft>
                          <a:spcPts val="0"/>
                        </a:spcAft>
                      </a:pPr>
                      <a:r>
                        <a:rPr lang="es-ES" sz="1200">
                          <a:effectLst/>
                          <a:latin typeface="Century Gothic" panose="020B0502020202020204" pitchFamily="34" charset="0"/>
                        </a:rPr>
                        <a:t>Camarón</a:t>
                      </a:r>
                    </a:p>
                    <a:p>
                      <a:pPr>
                        <a:lnSpc>
                          <a:spcPct val="150000"/>
                        </a:lnSpc>
                        <a:spcAft>
                          <a:spcPts val="0"/>
                        </a:spcAft>
                      </a:pPr>
                      <a:r>
                        <a:rPr lang="es-ES" sz="1200">
                          <a:effectLst/>
                          <a:latin typeface="Century Gothic" panose="020B0502020202020204" pitchFamily="34" charset="0"/>
                        </a:rPr>
                        <a:t>Granos de cacao</a:t>
                      </a:r>
                    </a:p>
                    <a:p>
                      <a:pPr>
                        <a:lnSpc>
                          <a:spcPct val="150000"/>
                        </a:lnSpc>
                        <a:spcAft>
                          <a:spcPts val="0"/>
                        </a:spcAft>
                      </a:pPr>
                      <a:r>
                        <a:rPr lang="es-ES" sz="1200">
                          <a:effectLst/>
                          <a:latin typeface="Century Gothic" panose="020B0502020202020204" pitchFamily="34" charset="0"/>
                        </a:rPr>
                        <a:t>Panela</a:t>
                      </a:r>
                    </a:p>
                    <a:p>
                      <a:pPr>
                        <a:lnSpc>
                          <a:spcPct val="150000"/>
                        </a:lnSpc>
                        <a:spcAft>
                          <a:spcPts val="0"/>
                        </a:spcAft>
                      </a:pPr>
                      <a:r>
                        <a:rPr lang="es-ES" sz="1200">
                          <a:effectLst/>
                          <a:latin typeface="Century Gothic" panose="020B0502020202020204" pitchFamily="34" charset="0"/>
                        </a:rPr>
                        <a:t>Palma</a:t>
                      </a:r>
                    </a:p>
                    <a:p>
                      <a:pPr>
                        <a:lnSpc>
                          <a:spcPct val="150000"/>
                        </a:lnSpc>
                        <a:spcAft>
                          <a:spcPts val="0"/>
                        </a:spcAft>
                      </a:pPr>
                      <a:r>
                        <a:rPr lang="es-ES" sz="1200">
                          <a:effectLst/>
                          <a:latin typeface="Century Gothic" panose="020B0502020202020204" pitchFamily="34" charset="0"/>
                        </a:rPr>
                        <a:t>Flakes de banano</a:t>
                      </a:r>
                    </a:p>
                    <a:p>
                      <a:pPr>
                        <a:lnSpc>
                          <a:spcPct val="150000"/>
                        </a:lnSpc>
                        <a:spcAft>
                          <a:spcPts val="0"/>
                        </a:spcAft>
                      </a:pPr>
                      <a:r>
                        <a:rPr lang="es-ES" sz="1200">
                          <a:effectLst/>
                          <a:latin typeface="Century Gothic" panose="020B0502020202020204" pitchFamily="34" charset="0"/>
                        </a:rPr>
                        <a:t>Quinua</a:t>
                      </a:r>
                    </a:p>
                    <a:p>
                      <a:pPr>
                        <a:lnSpc>
                          <a:spcPct val="150000"/>
                        </a:lnSpc>
                        <a:spcAft>
                          <a:spcPts val="0"/>
                        </a:spcAft>
                      </a:pPr>
                      <a:r>
                        <a:rPr lang="es-ES" sz="1200">
                          <a:effectLst/>
                          <a:latin typeface="Century Gothic" panose="020B0502020202020204" pitchFamily="34" charset="0"/>
                        </a:rPr>
                        <a:t>Café</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latin typeface="Century Gothic" panose="020B0502020202020204" pitchFamily="34" charset="0"/>
                        </a:rPr>
                        <a:t>211.947,77</a:t>
                      </a:r>
                    </a:p>
                    <a:p>
                      <a:pPr algn="ctr">
                        <a:lnSpc>
                          <a:spcPct val="150000"/>
                        </a:lnSpc>
                        <a:spcAft>
                          <a:spcPts val="0"/>
                        </a:spcAft>
                      </a:pPr>
                      <a:r>
                        <a:rPr lang="es-ES" sz="1200" dirty="0">
                          <a:effectLst/>
                          <a:latin typeface="Century Gothic" panose="020B0502020202020204" pitchFamily="34" charset="0"/>
                        </a:rPr>
                        <a:t>37.660,46</a:t>
                      </a:r>
                    </a:p>
                    <a:p>
                      <a:pPr algn="ctr">
                        <a:lnSpc>
                          <a:spcPct val="150000"/>
                        </a:lnSpc>
                        <a:spcAft>
                          <a:spcPts val="0"/>
                        </a:spcAft>
                      </a:pPr>
                      <a:r>
                        <a:rPr lang="es-ES" sz="1200" dirty="0">
                          <a:effectLst/>
                          <a:latin typeface="Century Gothic" panose="020B0502020202020204" pitchFamily="34" charset="0"/>
                        </a:rPr>
                        <a:t>3.186,95</a:t>
                      </a:r>
                    </a:p>
                    <a:p>
                      <a:pPr algn="ctr">
                        <a:lnSpc>
                          <a:spcPct val="150000"/>
                        </a:lnSpc>
                        <a:spcAft>
                          <a:spcPts val="0"/>
                        </a:spcAft>
                      </a:pPr>
                      <a:r>
                        <a:rPr lang="es-ES" sz="1200" dirty="0">
                          <a:effectLst/>
                          <a:latin typeface="Century Gothic" panose="020B0502020202020204" pitchFamily="34" charset="0"/>
                        </a:rPr>
                        <a:t>3.100,86</a:t>
                      </a:r>
                    </a:p>
                    <a:p>
                      <a:pPr algn="ctr">
                        <a:lnSpc>
                          <a:spcPct val="150000"/>
                        </a:lnSpc>
                        <a:spcAft>
                          <a:spcPts val="0"/>
                        </a:spcAft>
                      </a:pPr>
                      <a:r>
                        <a:rPr lang="es-ES" sz="1200" dirty="0">
                          <a:effectLst/>
                          <a:latin typeface="Century Gothic" panose="020B0502020202020204" pitchFamily="34" charset="0"/>
                        </a:rPr>
                        <a:t>2.878,55</a:t>
                      </a:r>
                    </a:p>
                    <a:p>
                      <a:pPr algn="ctr">
                        <a:lnSpc>
                          <a:spcPct val="150000"/>
                        </a:lnSpc>
                        <a:spcAft>
                          <a:spcPts val="0"/>
                        </a:spcAft>
                      </a:pPr>
                      <a:r>
                        <a:rPr lang="es-ES" sz="1200" dirty="0">
                          <a:effectLst/>
                          <a:latin typeface="Century Gothic" panose="020B0502020202020204" pitchFamily="34" charset="0"/>
                        </a:rPr>
                        <a:t>1.427,03</a:t>
                      </a:r>
                    </a:p>
                    <a:p>
                      <a:pPr algn="ctr">
                        <a:lnSpc>
                          <a:spcPct val="150000"/>
                        </a:lnSpc>
                        <a:spcAft>
                          <a:spcPts val="0"/>
                        </a:spcAft>
                      </a:pPr>
                      <a:r>
                        <a:rPr lang="es-ES" sz="1200" dirty="0">
                          <a:effectLst/>
                          <a:latin typeface="Century Gothic" panose="020B0502020202020204" pitchFamily="34" charset="0"/>
                        </a:rPr>
                        <a:t>1.209,79</a:t>
                      </a:r>
                    </a:p>
                    <a:p>
                      <a:pPr algn="ctr">
                        <a:lnSpc>
                          <a:spcPct val="150000"/>
                        </a:lnSpc>
                        <a:spcAft>
                          <a:spcPts val="0"/>
                        </a:spcAft>
                      </a:pPr>
                      <a:r>
                        <a:rPr lang="es-ES" sz="1200" dirty="0">
                          <a:effectLst/>
                          <a:latin typeface="Century Gothic" panose="020B0502020202020204" pitchFamily="34" charset="0"/>
                        </a:rPr>
                        <a:t>1.041,24</a:t>
                      </a:r>
                    </a:p>
                    <a:p>
                      <a:pPr algn="ctr">
                        <a:lnSpc>
                          <a:spcPct val="150000"/>
                        </a:lnSpc>
                        <a:spcAft>
                          <a:spcPts val="0"/>
                        </a:spcAft>
                      </a:pPr>
                      <a:r>
                        <a:rPr lang="es-ES" sz="1200" dirty="0">
                          <a:effectLst/>
                          <a:latin typeface="Century Gothic" panose="020B0502020202020204" pitchFamily="34" charset="0"/>
                        </a:rPr>
                        <a:t>463,87</a:t>
                      </a:r>
                    </a:p>
                    <a:p>
                      <a:pPr algn="ctr">
                        <a:lnSpc>
                          <a:spcPct val="150000"/>
                        </a:lnSpc>
                        <a:spcAft>
                          <a:spcPts val="0"/>
                        </a:spcAft>
                      </a:pPr>
                      <a:r>
                        <a:rPr lang="es-ES" sz="1200" dirty="0">
                          <a:effectLst/>
                          <a:latin typeface="Century Gothic" panose="020B0502020202020204" pitchFamily="34" charset="0"/>
                        </a:rPr>
                        <a:t>414,87</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ctr">
                        <a:lnSpc>
                          <a:spcPct val="107000"/>
                        </a:lnSpc>
                        <a:spcAft>
                          <a:spcPts val="0"/>
                        </a:spcAft>
                      </a:pPr>
                      <a:r>
                        <a:rPr lang="es-ES" sz="1200">
                          <a:effectLst/>
                          <a:latin typeface="Century Gothic" panose="020B0502020202020204" pitchFamily="34" charset="0"/>
                        </a:rPr>
                        <a:t>Total</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266.936,50</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CuadroTexto 7"/>
          <p:cNvSpPr txBox="1"/>
          <p:nvPr/>
        </p:nvSpPr>
        <p:spPr>
          <a:xfrm>
            <a:off x="4047973" y="879863"/>
            <a:ext cx="3418719" cy="584775"/>
          </a:xfrm>
          <a:prstGeom prst="rect">
            <a:avLst/>
          </a:prstGeom>
          <a:noFill/>
        </p:spPr>
        <p:txBody>
          <a:bodyPr wrap="square" rtlCol="0">
            <a:spAutoFit/>
          </a:bodyPr>
          <a:lstStyle/>
          <a:p>
            <a:r>
              <a:rPr lang="es-ES" sz="1600" dirty="0">
                <a:latin typeface="Century Gothic" panose="020B0502020202020204" pitchFamily="34" charset="0"/>
              </a:rPr>
              <a:t>Principales productos orgánicos exportados en el año </a:t>
            </a:r>
            <a:r>
              <a:rPr lang="es-ES" sz="1600" dirty="0" smtClean="0">
                <a:latin typeface="Century Gothic" panose="020B0502020202020204" pitchFamily="34" charset="0"/>
              </a:rPr>
              <a:t>2019</a:t>
            </a:r>
          </a:p>
        </p:txBody>
      </p:sp>
      <p:sp>
        <p:nvSpPr>
          <p:cNvPr id="9" name="CuadroTexto 8"/>
          <p:cNvSpPr txBox="1"/>
          <p:nvPr/>
        </p:nvSpPr>
        <p:spPr>
          <a:xfrm>
            <a:off x="402771" y="6204857"/>
            <a:ext cx="4649030" cy="307777"/>
          </a:xfrm>
          <a:prstGeom prst="rect">
            <a:avLst/>
          </a:prstGeom>
          <a:noFill/>
        </p:spPr>
        <p:txBody>
          <a:bodyPr wrap="none" rtlCol="0">
            <a:spAutoFit/>
          </a:bodyPr>
          <a:lstStyle/>
          <a:p>
            <a:r>
              <a:rPr lang="es-EC" sz="1400" b="1" dirty="0" smtClean="0">
                <a:latin typeface="Century Gothic" panose="020B0502020202020204" pitchFamily="34" charset="0"/>
              </a:rPr>
              <a:t>Fuente: </a:t>
            </a:r>
            <a:r>
              <a:rPr lang="es-ES" sz="1400" dirty="0">
                <a:latin typeface="Century Gothic" panose="020B0502020202020204" pitchFamily="34" charset="0"/>
              </a:rPr>
              <a:t>Dirección de orgánicos Agrocalidad (2021</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1089764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xmlns="" id="{1FE707FF-409A-4A6B-ABF3-983CC71F2F44}"/>
              </a:ext>
            </a:extLst>
          </p:cNvPr>
          <p:cNvGrpSpPr/>
          <p:nvPr/>
        </p:nvGrpSpPr>
        <p:grpSpPr>
          <a:xfrm>
            <a:off x="722276" y="1190334"/>
            <a:ext cx="11233936" cy="5287535"/>
            <a:chOff x="661667" y="1185482"/>
            <a:chExt cx="7899421" cy="3959627"/>
          </a:xfrm>
        </p:grpSpPr>
        <p:sp>
          <p:nvSpPr>
            <p:cNvPr id="3" name="Bent Arrow 65">
              <a:extLst>
                <a:ext uri="{FF2B5EF4-FFF2-40B4-BE49-F238E27FC236}">
                  <a16:creationId xmlns:a16="http://schemas.microsoft.com/office/drawing/2014/main" xmlns="" id="{52C59972-EC96-481D-9312-24AA2A48B251}"/>
                </a:ext>
              </a:extLst>
            </p:cNvPr>
            <p:cNvSpPr/>
            <p:nvPr/>
          </p:nvSpPr>
          <p:spPr>
            <a:xfrm>
              <a:off x="4337053" y="1456885"/>
              <a:ext cx="2337603" cy="3482291"/>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印品黑体" panose="00000500000000000000" pitchFamily="2" charset="-122"/>
              </a:endParaRPr>
            </a:p>
          </p:txBody>
        </p:sp>
        <p:sp>
          <p:nvSpPr>
            <p:cNvPr id="4" name="Bent Arrow 53">
              <a:extLst>
                <a:ext uri="{FF2B5EF4-FFF2-40B4-BE49-F238E27FC236}">
                  <a16:creationId xmlns:a16="http://schemas.microsoft.com/office/drawing/2014/main" xmlns="" id="{4067304E-BF04-46DC-9988-5904E4878F4B}"/>
                </a:ext>
              </a:extLst>
            </p:cNvPr>
            <p:cNvSpPr/>
            <p:nvPr/>
          </p:nvSpPr>
          <p:spPr>
            <a:xfrm flipH="1">
              <a:off x="2235193" y="2420099"/>
              <a:ext cx="2337603" cy="2725008"/>
            </a:xfrm>
            <a:prstGeom prst="bentArrow">
              <a:avLst>
                <a:gd name="adj1" fmla="val 8879"/>
                <a:gd name="adj2" fmla="val 9038"/>
                <a:gd name="adj3" fmla="val 15734"/>
                <a:gd name="adj4" fmla="val 194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印品黑体" panose="00000500000000000000" pitchFamily="2" charset="-122"/>
              </a:endParaRPr>
            </a:p>
          </p:txBody>
        </p:sp>
        <p:sp>
          <p:nvSpPr>
            <p:cNvPr id="5" name="Bent Arrow 50">
              <a:extLst>
                <a:ext uri="{FF2B5EF4-FFF2-40B4-BE49-F238E27FC236}">
                  <a16:creationId xmlns:a16="http://schemas.microsoft.com/office/drawing/2014/main" xmlns="" id="{E9FBEDD9-50D9-431F-8378-4EFB3F717528}"/>
                </a:ext>
              </a:extLst>
            </p:cNvPr>
            <p:cNvSpPr/>
            <p:nvPr/>
          </p:nvSpPr>
          <p:spPr>
            <a:xfrm>
              <a:off x="4339294" y="3094071"/>
              <a:ext cx="2074098" cy="2036276"/>
            </a:xfrm>
            <a:prstGeom prst="bentArrow">
              <a:avLst>
                <a:gd name="adj1" fmla="val 10194"/>
                <a:gd name="adj2" fmla="val 9038"/>
                <a:gd name="adj3" fmla="val 14263"/>
                <a:gd name="adj4" fmla="val 249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印品黑体" panose="00000500000000000000" pitchFamily="2" charset="-122"/>
              </a:endParaRPr>
            </a:p>
          </p:txBody>
        </p:sp>
        <p:sp>
          <p:nvSpPr>
            <p:cNvPr id="6" name="Bent Arrow 56">
              <a:extLst>
                <a:ext uri="{FF2B5EF4-FFF2-40B4-BE49-F238E27FC236}">
                  <a16:creationId xmlns:a16="http://schemas.microsoft.com/office/drawing/2014/main" xmlns="" id="{3FAAC3C0-A68A-406D-B520-3CCE0BCFE2A1}"/>
                </a:ext>
              </a:extLst>
            </p:cNvPr>
            <p:cNvSpPr/>
            <p:nvPr/>
          </p:nvSpPr>
          <p:spPr>
            <a:xfrm flipH="1">
              <a:off x="2790803" y="3396804"/>
              <a:ext cx="1781993" cy="1748305"/>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latin typeface="印品黑体" panose="00000500000000000000" pitchFamily="2" charset="-122"/>
              </a:endParaRPr>
            </a:p>
          </p:txBody>
        </p:sp>
        <p:sp>
          <p:nvSpPr>
            <p:cNvPr id="8" name="TextBox 68">
              <a:extLst>
                <a:ext uri="{FF2B5EF4-FFF2-40B4-BE49-F238E27FC236}">
                  <a16:creationId xmlns:a16="http://schemas.microsoft.com/office/drawing/2014/main" xmlns="" id="{A6631629-965B-4D3C-B665-2690A9EAA793}"/>
                </a:ext>
              </a:extLst>
            </p:cNvPr>
            <p:cNvSpPr txBox="1"/>
            <p:nvPr/>
          </p:nvSpPr>
          <p:spPr>
            <a:xfrm>
              <a:off x="661667" y="3285363"/>
              <a:ext cx="2101860" cy="1293777"/>
            </a:xfrm>
            <a:prstGeom prst="rect">
              <a:avLst/>
            </a:prstGeom>
            <a:noFill/>
          </p:spPr>
          <p:txBody>
            <a:bodyPr wrap="square" lIns="65032" tIns="32516" rIns="65032" bIns="32516" rtlCol="0">
              <a:spAutoFit/>
            </a:bodyPr>
            <a:lstStyle/>
            <a:p>
              <a:pPr algn="r">
                <a:lnSpc>
                  <a:spcPct val="150000"/>
                </a:lnSpc>
              </a:pPr>
              <a:r>
                <a:rPr lang="en-US" altLang="zh-CN" sz="1200" dirty="0" smtClean="0">
                  <a:latin typeface="Century Gothic" panose="020B0502020202020204" pitchFamily="34" charset="0"/>
                  <a:ea typeface="印品黑体" panose="00000500000000000000" pitchFamily="2" charset="-122"/>
                </a:rPr>
                <a:t>La </a:t>
              </a:r>
              <a:r>
                <a:rPr lang="en-US" altLang="zh-CN" sz="1200" dirty="0" err="1" smtClean="0">
                  <a:latin typeface="Century Gothic" panose="020B0502020202020204" pitchFamily="34" charset="0"/>
                  <a:ea typeface="印品黑体" panose="00000500000000000000" pitchFamily="2" charset="-122"/>
                </a:rPr>
                <a:t>producción</a:t>
              </a:r>
              <a:r>
                <a:rPr lang="en-US" altLang="zh-CN" sz="1200" dirty="0" smtClean="0">
                  <a:latin typeface="Century Gothic" panose="020B0502020202020204" pitchFamily="34" charset="0"/>
                  <a:ea typeface="印品黑体" panose="00000500000000000000" pitchFamily="2" charset="-122"/>
                </a:rPr>
                <a:t> y el </a:t>
              </a:r>
              <a:r>
                <a:rPr lang="en-US" altLang="zh-CN" sz="1200" dirty="0" err="1" smtClean="0">
                  <a:latin typeface="Century Gothic" panose="020B0502020202020204" pitchFamily="34" charset="0"/>
                  <a:ea typeface="印品黑体" panose="00000500000000000000" pitchFamily="2" charset="-122"/>
                </a:rPr>
                <a:t>consumo</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sostenible</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es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una</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tendencia</a:t>
              </a:r>
              <a:r>
                <a:rPr lang="en-US" altLang="zh-CN" sz="1200" dirty="0" smtClean="0">
                  <a:latin typeface="Century Gothic" panose="020B0502020202020204" pitchFamily="34" charset="0"/>
                  <a:ea typeface="印品黑体" panose="00000500000000000000" pitchFamily="2" charset="-122"/>
                </a:rPr>
                <a:t> que </a:t>
              </a:r>
              <a:r>
                <a:rPr lang="en-US" altLang="zh-CN" sz="1200" dirty="0" err="1" smtClean="0">
                  <a:latin typeface="Century Gothic" panose="020B0502020202020204" pitchFamily="34" charset="0"/>
                  <a:ea typeface="印品黑体" panose="00000500000000000000" pitchFamily="2" charset="-122"/>
                </a:rPr>
                <a:t>está</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en</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crecimiento</a:t>
              </a:r>
              <a:r>
                <a:rPr lang="en-US" altLang="zh-CN" sz="1200" dirty="0" smtClean="0">
                  <a:latin typeface="Century Gothic" panose="020B0502020202020204" pitchFamily="34" charset="0"/>
                  <a:ea typeface="印品黑体" panose="00000500000000000000" pitchFamily="2" charset="-122"/>
                </a:rPr>
                <a:t>, sin embargo, no </a:t>
              </a:r>
              <a:r>
                <a:rPr lang="en-US" altLang="zh-CN" sz="1200" dirty="0" err="1" smtClean="0">
                  <a:latin typeface="Century Gothic" panose="020B0502020202020204" pitchFamily="34" charset="0"/>
                  <a:ea typeface="印品黑体" panose="00000500000000000000" pitchFamily="2" charset="-122"/>
                </a:rPr>
                <a:t>todos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los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productores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ecuatorianos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están</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en</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capacidad</a:t>
              </a:r>
              <a:r>
                <a:rPr lang="en-US" altLang="zh-CN" sz="1200" dirty="0" smtClean="0">
                  <a:latin typeface="Century Gothic" panose="020B0502020202020204" pitchFamily="34" charset="0"/>
                  <a:ea typeface="印品黑体" panose="00000500000000000000" pitchFamily="2" charset="-122"/>
                </a:rPr>
                <a:t> de </a:t>
              </a:r>
              <a:r>
                <a:rPr lang="en-US" altLang="zh-CN" sz="1200" dirty="0" err="1" smtClean="0">
                  <a:latin typeface="Century Gothic" panose="020B0502020202020204" pitchFamily="34" charset="0"/>
                  <a:ea typeface="印品黑体" panose="00000500000000000000" pitchFamily="2" charset="-122"/>
                </a:rPr>
                <a:t>producir</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alimentos</a:t>
              </a:r>
              <a:r>
                <a:rPr lang="en-US" altLang="zh-CN" sz="1200" dirty="0" smtClean="0">
                  <a:latin typeface="Century Gothic" panose="020B0502020202020204" pitchFamily="34" charset="0"/>
                  <a:ea typeface="印品黑体" panose="00000500000000000000" pitchFamily="2" charset="-122"/>
                </a:rPr>
                <a:t> </a:t>
              </a:r>
              <a:r>
                <a:rPr lang="en-US" altLang="zh-CN" sz="1200" dirty="0" err="1" smtClean="0">
                  <a:latin typeface="Century Gothic" panose="020B0502020202020204" pitchFamily="34" charset="0"/>
                  <a:ea typeface="印品黑体" panose="00000500000000000000" pitchFamily="2" charset="-122"/>
                </a:rPr>
                <a:t>sostenibles</a:t>
              </a:r>
              <a:endParaRPr lang="en-US" altLang="zh-CN" sz="1200" dirty="0">
                <a:latin typeface="Century Gothic" panose="020B0502020202020204" pitchFamily="34" charset="0"/>
                <a:ea typeface="印品黑体" panose="00000500000000000000" pitchFamily="2" charset="-122"/>
              </a:endParaRPr>
            </a:p>
          </p:txBody>
        </p:sp>
        <p:sp>
          <p:nvSpPr>
            <p:cNvPr id="9" name="TextBox 69">
              <a:extLst>
                <a:ext uri="{FF2B5EF4-FFF2-40B4-BE49-F238E27FC236}">
                  <a16:creationId xmlns:a16="http://schemas.microsoft.com/office/drawing/2014/main" xmlns="" id="{8EB99324-DF09-42CA-92D2-235C79C29764}"/>
                </a:ext>
              </a:extLst>
            </p:cNvPr>
            <p:cNvSpPr txBox="1"/>
            <p:nvPr/>
          </p:nvSpPr>
          <p:spPr>
            <a:xfrm>
              <a:off x="6568400" y="3040209"/>
              <a:ext cx="1700415" cy="878910"/>
            </a:xfrm>
            <a:prstGeom prst="rect">
              <a:avLst/>
            </a:prstGeom>
            <a:noFill/>
          </p:spPr>
          <p:txBody>
            <a:bodyPr wrap="square" lIns="65032" tIns="32516" rIns="65032" bIns="32516" rtlCol="0">
              <a:spAutoFit/>
            </a:bodyPr>
            <a:lstStyle/>
            <a:p>
              <a:r>
                <a:rPr lang="en-US" altLang="zh-CN" sz="1200" dirty="0">
                  <a:latin typeface="Century Gothic" panose="020B0502020202020204" pitchFamily="34" charset="0"/>
                  <a:ea typeface="印品黑体" panose="00000500000000000000" pitchFamily="2" charset="-122"/>
                  <a:cs typeface="+mn-ea"/>
                </a:rPr>
                <a:t>Ecuador no ha </a:t>
              </a:r>
              <a:r>
                <a:rPr lang="en-US" altLang="zh-CN" sz="1200" dirty="0" err="1">
                  <a:latin typeface="Century Gothic" panose="020B0502020202020204" pitchFamily="34" charset="0"/>
                  <a:ea typeface="印品黑体" panose="00000500000000000000" pitchFamily="2" charset="-122"/>
                  <a:cs typeface="+mn-ea"/>
                </a:rPr>
                <a:t>explotado</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toda</a:t>
              </a:r>
              <a:r>
                <a:rPr lang="en-US" altLang="zh-CN" sz="1200" dirty="0">
                  <a:latin typeface="Century Gothic" panose="020B0502020202020204" pitchFamily="34" charset="0"/>
                  <a:ea typeface="印品黑体" panose="00000500000000000000" pitchFamily="2" charset="-122"/>
                  <a:cs typeface="+mn-ea"/>
                </a:rPr>
                <a:t> la </a:t>
              </a:r>
              <a:r>
                <a:rPr lang="en-US" altLang="zh-CN" sz="1200" dirty="0" err="1">
                  <a:latin typeface="Century Gothic" panose="020B0502020202020204" pitchFamily="34" charset="0"/>
                  <a:ea typeface="印品黑体" panose="00000500000000000000" pitchFamily="2" charset="-122"/>
                  <a:cs typeface="+mn-ea"/>
                </a:rPr>
                <a:t>capacidad</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productiva</a:t>
              </a:r>
              <a:r>
                <a:rPr lang="en-US" altLang="zh-CN" sz="1200" dirty="0">
                  <a:latin typeface="Century Gothic" panose="020B0502020202020204" pitchFamily="34" charset="0"/>
                  <a:ea typeface="印品黑体" panose="00000500000000000000" pitchFamily="2" charset="-122"/>
                  <a:cs typeface="+mn-ea"/>
                </a:rPr>
                <a:t> del </a:t>
              </a:r>
              <a:r>
                <a:rPr lang="en-US" altLang="zh-CN" sz="1200" dirty="0" err="1">
                  <a:latin typeface="Century Gothic" panose="020B0502020202020204" pitchFamily="34" charset="0"/>
                  <a:ea typeface="印品黑体" panose="00000500000000000000" pitchFamily="2" charset="-122"/>
                  <a:cs typeface="+mn-ea"/>
                </a:rPr>
                <a:t>aguacate</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mientras</a:t>
              </a:r>
              <a:r>
                <a:rPr lang="en-US" altLang="zh-CN" sz="1200" dirty="0">
                  <a:latin typeface="Century Gothic" panose="020B0502020202020204" pitchFamily="34" charset="0"/>
                  <a:ea typeface="印品黑体" panose="00000500000000000000" pitchFamily="2" charset="-122"/>
                  <a:cs typeface="+mn-ea"/>
                </a:rPr>
                <a:t> que </a:t>
              </a:r>
              <a:r>
                <a:rPr lang="en-US" altLang="zh-CN" sz="1200" dirty="0" err="1">
                  <a:latin typeface="Century Gothic" panose="020B0502020202020204" pitchFamily="34" charset="0"/>
                  <a:ea typeface="印品黑体" panose="00000500000000000000" pitchFamily="2" charset="-122"/>
                  <a:cs typeface="+mn-ea"/>
                </a:rPr>
                <a:t>los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países</a:t>
              </a:r>
              <a:r>
                <a:rPr lang="en-US" altLang="zh-CN" sz="1200" dirty="0">
                  <a:latin typeface="Century Gothic" panose="020B0502020202020204" pitchFamily="34" charset="0"/>
                  <a:ea typeface="印品黑体" panose="00000500000000000000" pitchFamily="2" charset="-122"/>
                  <a:cs typeface="+mn-ea"/>
                </a:rPr>
                <a:t> de la region </a:t>
              </a:r>
              <a:r>
                <a:rPr lang="en-US" altLang="zh-CN" sz="1200" dirty="0" err="1">
                  <a:latin typeface="Century Gothic" panose="020B0502020202020204" pitchFamily="34" charset="0"/>
                  <a:ea typeface="印品黑体" panose="00000500000000000000" pitchFamily="2" charset="-122"/>
                  <a:cs typeface="+mn-ea"/>
                </a:rPr>
                <a:t>si</a:t>
              </a:r>
              <a:r>
                <a:rPr lang="en-US" altLang="zh-CN" sz="1200" dirty="0">
                  <a:latin typeface="Century Gothic" panose="020B0502020202020204" pitchFamily="34" charset="0"/>
                  <a:ea typeface="印品黑体" panose="00000500000000000000" pitchFamily="2" charset="-122"/>
                  <a:cs typeface="+mn-ea"/>
                </a:rPr>
                <a:t> lo </a:t>
              </a:r>
              <a:r>
                <a:rPr lang="en-US" altLang="zh-CN" sz="1200" dirty="0" err="1">
                  <a:latin typeface="Century Gothic" panose="020B0502020202020204" pitchFamily="34" charset="0"/>
                  <a:ea typeface="印品黑体" panose="00000500000000000000" pitchFamily="2" charset="-122"/>
                  <a:cs typeface="+mn-ea"/>
                </a:rPr>
                <a:t>están</a:t>
              </a:r>
              <a:r>
                <a:rPr lang="en-US" altLang="zh-CN" sz="1200" dirty="0">
                  <a:latin typeface="Century Gothic" panose="020B0502020202020204" pitchFamily="34" charset="0"/>
                  <a:ea typeface="印品黑体" panose="00000500000000000000" pitchFamily="2" charset="-122"/>
                  <a:cs typeface="+mn-ea"/>
                </a:rPr>
                <a:t> y lo </a:t>
              </a:r>
              <a:r>
                <a:rPr lang="en-US" altLang="zh-CN" sz="1200" dirty="0" err="1">
                  <a:latin typeface="Century Gothic" panose="020B0502020202020204" pitchFamily="34" charset="0"/>
                  <a:ea typeface="印品黑体" panose="00000500000000000000" pitchFamily="2" charset="-122"/>
                  <a:cs typeface="+mn-ea"/>
                </a:rPr>
                <a:t>han</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estado</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haciendo</a:t>
              </a:r>
              <a:endParaRPr lang="en-US" altLang="zh-CN" sz="1200" dirty="0">
                <a:latin typeface="Century Gothic" panose="020B0502020202020204" pitchFamily="34" charset="0"/>
                <a:ea typeface="印品黑体" panose="00000500000000000000" pitchFamily="2" charset="-122"/>
                <a:cs typeface="+mn-ea"/>
              </a:endParaRPr>
            </a:p>
          </p:txBody>
        </p:sp>
        <p:sp>
          <p:nvSpPr>
            <p:cNvPr id="10" name="TextBox 70">
              <a:extLst>
                <a:ext uri="{FF2B5EF4-FFF2-40B4-BE49-F238E27FC236}">
                  <a16:creationId xmlns:a16="http://schemas.microsoft.com/office/drawing/2014/main" xmlns="" id="{5ADB4021-83D4-42BB-B0ED-BBD042A13E02}"/>
                </a:ext>
              </a:extLst>
            </p:cNvPr>
            <p:cNvSpPr txBox="1"/>
            <p:nvPr/>
          </p:nvSpPr>
          <p:spPr>
            <a:xfrm>
              <a:off x="661667" y="1707309"/>
              <a:ext cx="1547252" cy="1086344"/>
            </a:xfrm>
            <a:prstGeom prst="rect">
              <a:avLst/>
            </a:prstGeom>
            <a:noFill/>
          </p:spPr>
          <p:txBody>
            <a:bodyPr wrap="square" lIns="65032" tIns="32516" rIns="65032" bIns="32516" rtlCol="0">
              <a:spAutoFit/>
            </a:bodyPr>
            <a:lstStyle/>
            <a:p>
              <a:pPr algn="r">
                <a:lnSpc>
                  <a:spcPct val="150000"/>
                </a:lnSpc>
              </a:pPr>
              <a:r>
                <a:rPr lang="en-US" altLang="zh-CN" sz="1200" dirty="0" smtClean="0">
                  <a:latin typeface="Century Gothic" panose="020B0502020202020204" pitchFamily="34" charset="0"/>
                  <a:ea typeface="印品黑体" panose="00000500000000000000" pitchFamily="2" charset="-122"/>
                  <a:cs typeface="+mn-ea"/>
                  <a:sym typeface="+mn-lt"/>
                </a:rPr>
                <a:t>Ecuador </a:t>
              </a:r>
              <a:r>
                <a:rPr lang="en-US" altLang="zh-CN" sz="1200" dirty="0" err="1" smtClean="0">
                  <a:latin typeface="Century Gothic" panose="020B0502020202020204" pitchFamily="34" charset="0"/>
                  <a:ea typeface="印品黑体" panose="00000500000000000000" pitchFamily="2" charset="-122"/>
                  <a:cs typeface="+mn-ea"/>
                  <a:sym typeface="+mn-lt"/>
                </a:rPr>
                <a:t>está</a:t>
              </a:r>
              <a:r>
                <a:rPr lang="en-US" altLang="zh-CN" sz="1200" dirty="0" smtClean="0">
                  <a:latin typeface="Century Gothic" panose="020B0502020202020204" pitchFamily="34" charset="0"/>
                  <a:ea typeface="印品黑体" panose="00000500000000000000" pitchFamily="2" charset="-122"/>
                  <a:cs typeface="+mn-ea"/>
                  <a:sym typeface="+mn-lt"/>
                </a:rPr>
                <a:t> </a:t>
              </a:r>
              <a:r>
                <a:rPr lang="en-US" altLang="zh-CN" sz="1200" dirty="0" err="1" smtClean="0">
                  <a:latin typeface="Century Gothic" panose="020B0502020202020204" pitchFamily="34" charset="0"/>
                  <a:ea typeface="印品黑体" panose="00000500000000000000" pitchFamily="2" charset="-122"/>
                  <a:cs typeface="+mn-ea"/>
                  <a:sym typeface="+mn-lt"/>
                </a:rPr>
                <a:t>lejos</a:t>
              </a:r>
              <a:r>
                <a:rPr lang="en-US" altLang="zh-CN" sz="1200" dirty="0" smtClean="0">
                  <a:latin typeface="Century Gothic" panose="020B0502020202020204" pitchFamily="34" charset="0"/>
                  <a:ea typeface="印品黑体" panose="00000500000000000000" pitchFamily="2" charset="-122"/>
                  <a:cs typeface="+mn-ea"/>
                  <a:sym typeface="+mn-lt"/>
                </a:rPr>
                <a:t> del </a:t>
              </a:r>
              <a:r>
                <a:rPr lang="en-US" altLang="zh-CN" sz="1200" dirty="0" err="1" smtClean="0">
                  <a:latin typeface="Century Gothic" panose="020B0502020202020204" pitchFamily="34" charset="0"/>
                  <a:ea typeface="印品黑体" panose="00000500000000000000" pitchFamily="2" charset="-122"/>
                  <a:cs typeface="+mn-ea"/>
                  <a:sym typeface="+mn-lt"/>
                </a:rPr>
                <a:t>cumplimiento</a:t>
              </a:r>
              <a:r>
                <a:rPr lang="en-US" altLang="zh-CN" sz="1200" dirty="0" smtClean="0">
                  <a:latin typeface="Century Gothic" panose="020B0502020202020204" pitchFamily="34" charset="0"/>
                  <a:ea typeface="印品黑体" panose="00000500000000000000" pitchFamily="2" charset="-122"/>
                  <a:cs typeface="+mn-ea"/>
                  <a:sym typeface="+mn-lt"/>
                </a:rPr>
                <a:t> de las </a:t>
              </a:r>
              <a:r>
                <a:rPr lang="en-US" altLang="zh-CN" sz="1200" dirty="0" err="1" smtClean="0">
                  <a:latin typeface="Century Gothic" panose="020B0502020202020204" pitchFamily="34" charset="0"/>
                  <a:ea typeface="印品黑体" panose="00000500000000000000" pitchFamily="2" charset="-122"/>
                  <a:cs typeface="+mn-ea"/>
                  <a:sym typeface="+mn-lt"/>
                </a:rPr>
                <a:t>metas</a:t>
              </a:r>
              <a:r>
                <a:rPr lang="en-US" altLang="zh-CN" sz="1200" dirty="0" smtClean="0">
                  <a:latin typeface="Century Gothic" panose="020B0502020202020204" pitchFamily="34" charset="0"/>
                  <a:ea typeface="印品黑体" panose="00000500000000000000" pitchFamily="2" charset="-122"/>
                  <a:cs typeface="+mn-ea"/>
                  <a:sym typeface="+mn-lt"/>
                </a:rPr>
                <a:t> y </a:t>
              </a:r>
              <a:r>
                <a:rPr lang="en-US" altLang="zh-CN" sz="1200" dirty="0" err="1" smtClean="0">
                  <a:latin typeface="Century Gothic" panose="020B0502020202020204" pitchFamily="34" charset="0"/>
                  <a:ea typeface="印品黑体" panose="00000500000000000000" pitchFamily="2" charset="-122"/>
                  <a:cs typeface="+mn-ea"/>
                  <a:sym typeface="+mn-lt"/>
                </a:rPr>
                <a:t>objetivos</a:t>
              </a:r>
              <a:r>
                <a:rPr lang="en-US" altLang="zh-CN" sz="1200" dirty="0" smtClean="0">
                  <a:latin typeface="Century Gothic" panose="020B0502020202020204" pitchFamily="34" charset="0"/>
                  <a:ea typeface="印品黑体" panose="00000500000000000000" pitchFamily="2" charset="-122"/>
                  <a:cs typeface="+mn-ea"/>
                  <a:sym typeface="+mn-lt"/>
                </a:rPr>
                <a:t> </a:t>
              </a:r>
              <a:r>
                <a:rPr lang="en-US" altLang="zh-CN" sz="1200" dirty="0" err="1" smtClean="0">
                  <a:latin typeface="Century Gothic" panose="020B0502020202020204" pitchFamily="34" charset="0"/>
                  <a:ea typeface="印品黑体" panose="00000500000000000000" pitchFamily="2" charset="-122"/>
                  <a:cs typeface="+mn-ea"/>
                  <a:sym typeface="+mn-lt"/>
                </a:rPr>
                <a:t>planteados</a:t>
              </a:r>
              <a:r>
                <a:rPr lang="en-US" altLang="zh-CN" sz="1200" dirty="0" smtClean="0">
                  <a:latin typeface="Century Gothic" panose="020B0502020202020204" pitchFamily="34" charset="0"/>
                  <a:ea typeface="印品黑体" panose="00000500000000000000" pitchFamily="2" charset="-122"/>
                  <a:cs typeface="+mn-ea"/>
                  <a:sym typeface="+mn-lt"/>
                </a:rPr>
                <a:t> </a:t>
              </a:r>
              <a:r>
                <a:rPr lang="en-US" altLang="zh-CN" sz="1200" dirty="0" err="1" smtClean="0">
                  <a:latin typeface="Century Gothic" panose="020B0502020202020204" pitchFamily="34" charset="0"/>
                  <a:ea typeface="印品黑体" panose="00000500000000000000" pitchFamily="2" charset="-122"/>
                  <a:cs typeface="+mn-ea"/>
                  <a:sym typeface="+mn-lt"/>
                </a:rPr>
                <a:t>en</a:t>
              </a:r>
              <a:r>
                <a:rPr lang="en-US" altLang="zh-CN" sz="1200" dirty="0" smtClean="0">
                  <a:latin typeface="Century Gothic" panose="020B0502020202020204" pitchFamily="34" charset="0"/>
                  <a:ea typeface="印品黑体" panose="00000500000000000000" pitchFamily="2" charset="-122"/>
                  <a:cs typeface="+mn-ea"/>
                  <a:sym typeface="+mn-lt"/>
                </a:rPr>
                <a:t> la Agenda 2030 para el </a:t>
              </a:r>
              <a:r>
                <a:rPr lang="en-US" altLang="zh-CN" sz="1200" dirty="0" err="1" smtClean="0">
                  <a:latin typeface="Century Gothic" panose="020B0502020202020204" pitchFamily="34" charset="0"/>
                  <a:ea typeface="印品黑体" panose="00000500000000000000" pitchFamily="2" charset="-122"/>
                  <a:cs typeface="+mn-ea"/>
                  <a:sym typeface="+mn-lt"/>
                </a:rPr>
                <a:t>Desarrollo</a:t>
              </a:r>
              <a:r>
                <a:rPr lang="en-US" altLang="zh-CN" sz="1200" dirty="0" smtClean="0">
                  <a:latin typeface="Century Gothic" panose="020B0502020202020204" pitchFamily="34" charset="0"/>
                  <a:ea typeface="印品黑体" panose="00000500000000000000" pitchFamily="2" charset="-122"/>
                  <a:cs typeface="+mn-ea"/>
                  <a:sym typeface="+mn-lt"/>
                </a:rPr>
                <a:t> </a:t>
              </a:r>
              <a:r>
                <a:rPr lang="en-US" altLang="zh-CN" sz="1200" dirty="0" err="1" smtClean="0">
                  <a:latin typeface="Century Gothic" panose="020B0502020202020204" pitchFamily="34" charset="0"/>
                  <a:ea typeface="印品黑体" panose="00000500000000000000" pitchFamily="2" charset="-122"/>
                  <a:cs typeface="+mn-ea"/>
                  <a:sym typeface="+mn-lt"/>
                </a:rPr>
                <a:t>Sostenible</a:t>
              </a:r>
              <a:endParaRPr lang="en-US" altLang="zh-CN" sz="1200" dirty="0">
                <a:latin typeface="Century Gothic" panose="020B0502020202020204" pitchFamily="34" charset="0"/>
                <a:ea typeface="印品黑体" panose="00000500000000000000" pitchFamily="2" charset="-122"/>
              </a:endParaRPr>
            </a:p>
          </p:txBody>
        </p:sp>
        <p:sp>
          <p:nvSpPr>
            <p:cNvPr id="11" name="TextBox 71">
              <a:extLst>
                <a:ext uri="{FF2B5EF4-FFF2-40B4-BE49-F238E27FC236}">
                  <a16:creationId xmlns:a16="http://schemas.microsoft.com/office/drawing/2014/main" xmlns="" id="{26D5EFEF-C773-42D9-92A8-8CAFF1819E00}"/>
                </a:ext>
              </a:extLst>
            </p:cNvPr>
            <p:cNvSpPr txBox="1"/>
            <p:nvPr/>
          </p:nvSpPr>
          <p:spPr>
            <a:xfrm>
              <a:off x="6700930" y="1185482"/>
              <a:ext cx="1860158" cy="1293777"/>
            </a:xfrm>
            <a:prstGeom prst="rect">
              <a:avLst/>
            </a:prstGeom>
            <a:noFill/>
          </p:spPr>
          <p:txBody>
            <a:bodyPr wrap="square" lIns="65032" tIns="32516" rIns="65032" bIns="32516" rtlCol="0">
              <a:spAutoFit/>
            </a:bodyPr>
            <a:lstStyle/>
            <a:p>
              <a:r>
                <a:rPr lang="en-US" altLang="zh-CN" sz="1200" dirty="0" smtClean="0">
                  <a:latin typeface="Century Gothic" panose="020B0502020202020204" pitchFamily="34" charset="0"/>
                  <a:ea typeface="印品黑体" panose="00000500000000000000" pitchFamily="2" charset="-122"/>
                  <a:cs typeface="+mn-ea"/>
                </a:rPr>
                <a:t>El </a:t>
              </a:r>
              <a:r>
                <a:rPr lang="en-US" altLang="zh-CN" sz="1200" dirty="0" err="1">
                  <a:latin typeface="Century Gothic" panose="020B0502020202020204" pitchFamily="34" charset="0"/>
                  <a:ea typeface="印品黑体" panose="00000500000000000000" pitchFamily="2" charset="-122"/>
                  <a:cs typeface="+mn-ea"/>
                </a:rPr>
                <a:t>aguacate</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es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uno</a:t>
              </a:r>
              <a:r>
                <a:rPr lang="en-US" altLang="zh-CN" sz="1200" dirty="0">
                  <a:latin typeface="Century Gothic" panose="020B0502020202020204" pitchFamily="34" charset="0"/>
                  <a:ea typeface="印品黑体" panose="00000500000000000000" pitchFamily="2" charset="-122"/>
                  <a:cs typeface="+mn-ea"/>
                </a:rPr>
                <a:t> de </a:t>
              </a:r>
              <a:r>
                <a:rPr lang="en-US" altLang="zh-CN" sz="1200" dirty="0" err="1">
                  <a:latin typeface="Century Gothic" panose="020B0502020202020204" pitchFamily="34" charset="0"/>
                  <a:ea typeface="印品黑体" panose="00000500000000000000" pitchFamily="2" charset="-122"/>
                  <a:cs typeface="+mn-ea"/>
                </a:rPr>
                <a:t>los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productos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agrícolas</a:t>
              </a:r>
              <a:r>
                <a:rPr lang="en-US" altLang="zh-CN" sz="1200" dirty="0">
                  <a:latin typeface="Century Gothic" panose="020B0502020202020204" pitchFamily="34" charset="0"/>
                  <a:ea typeface="印品黑体" panose="00000500000000000000" pitchFamily="2" charset="-122"/>
                  <a:cs typeface="+mn-ea"/>
                </a:rPr>
                <a:t> con mayor </a:t>
              </a:r>
              <a:r>
                <a:rPr lang="en-US" altLang="zh-CN" sz="1200" dirty="0" err="1">
                  <a:latin typeface="Century Gothic" panose="020B0502020202020204" pitchFamily="34" charset="0"/>
                  <a:ea typeface="印品黑体" panose="00000500000000000000" pitchFamily="2" charset="-122"/>
                  <a:cs typeface="+mn-ea"/>
                </a:rPr>
                <a:t>crecimiento</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en</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sus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smtClean="0">
                  <a:latin typeface="Century Gothic" panose="020B0502020202020204" pitchFamily="34" charset="0"/>
                  <a:ea typeface="印品黑体" panose="00000500000000000000" pitchFamily="2" charset="-122"/>
                  <a:cs typeface="+mn-ea"/>
                </a:rPr>
                <a:t>exportaciones</a:t>
              </a:r>
              <a:r>
                <a:rPr lang="en-US" altLang="zh-CN" sz="1200" dirty="0" smtClean="0">
                  <a:latin typeface="Century Gothic" panose="020B0502020202020204" pitchFamily="34" charset="0"/>
                  <a:ea typeface="印品黑体" panose="00000500000000000000" pitchFamily="2" charset="-122"/>
                  <a:cs typeface="+mn-ea"/>
                </a:rPr>
                <a:t>; </a:t>
              </a:r>
              <a:r>
                <a:rPr lang="en-US" altLang="zh-CN" sz="1200" dirty="0">
                  <a:latin typeface="Century Gothic" panose="020B0502020202020204" pitchFamily="34" charset="0"/>
                  <a:ea typeface="印品黑体" panose="00000500000000000000" pitchFamily="2" charset="-122"/>
                  <a:cs typeface="+mn-ea"/>
                </a:rPr>
                <a:t>sin embargo, </a:t>
              </a:r>
              <a:r>
                <a:rPr lang="en-US" altLang="zh-CN" sz="1200" dirty="0" err="1">
                  <a:latin typeface="Century Gothic" panose="020B0502020202020204" pitchFamily="34" charset="0"/>
                  <a:ea typeface="印品黑体" panose="00000500000000000000" pitchFamily="2" charset="-122"/>
                  <a:cs typeface="+mn-ea"/>
                </a:rPr>
                <a:t>menos</a:t>
              </a:r>
              <a:r>
                <a:rPr lang="en-US" altLang="zh-CN" sz="1200" dirty="0">
                  <a:latin typeface="Century Gothic" panose="020B0502020202020204" pitchFamily="34" charset="0"/>
                  <a:ea typeface="印品黑体" panose="00000500000000000000" pitchFamily="2" charset="-122"/>
                  <a:cs typeface="+mn-ea"/>
                </a:rPr>
                <a:t> del 40% de las </a:t>
              </a:r>
              <a:r>
                <a:rPr lang="en-US" altLang="zh-CN" sz="1200" dirty="0" err="1">
                  <a:latin typeface="Century Gothic" panose="020B0502020202020204" pitchFamily="34" charset="0"/>
                  <a:ea typeface="印品黑体" panose="00000500000000000000" pitchFamily="2" charset="-122"/>
                  <a:cs typeface="+mn-ea"/>
                </a:rPr>
                <a:t>exportaciones</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en</a:t>
              </a:r>
              <a:r>
                <a:rPr lang="en-US" altLang="zh-CN" sz="1200" dirty="0">
                  <a:latin typeface="Century Gothic" panose="020B0502020202020204" pitchFamily="34" charset="0"/>
                  <a:ea typeface="印品黑体" panose="00000500000000000000" pitchFamily="2" charset="-122"/>
                  <a:cs typeface="+mn-ea"/>
                </a:rPr>
                <a:t> el 2019 </a:t>
              </a:r>
              <a:r>
                <a:rPr lang="en-US" altLang="zh-CN" sz="1200" dirty="0" err="1">
                  <a:latin typeface="Century Gothic" panose="020B0502020202020204" pitchFamily="34" charset="0"/>
                  <a:ea typeface="印品黑体" panose="00000500000000000000" pitchFamily="2" charset="-122"/>
                  <a:cs typeface="+mn-ea"/>
                </a:rPr>
                <a:t>tuvieron</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alguna</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certificación</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sostenible</a:t>
              </a:r>
              <a:r>
                <a:rPr lang="en-US" altLang="zh-CN" sz="1200" dirty="0">
                  <a:latin typeface="Century Gothic" panose="020B0502020202020204" pitchFamily="34" charset="0"/>
                  <a:ea typeface="印品黑体" panose="00000500000000000000" pitchFamily="2" charset="-122"/>
                  <a:cs typeface="+mn-ea"/>
                </a:rPr>
                <a:t> y, </a:t>
              </a:r>
              <a:r>
                <a:rPr lang="en-US" altLang="zh-CN" sz="1200" dirty="0" err="1">
                  <a:latin typeface="Century Gothic" panose="020B0502020202020204" pitchFamily="34" charset="0"/>
                  <a:ea typeface="印品黑体" panose="00000500000000000000" pitchFamily="2" charset="-122"/>
                  <a:cs typeface="+mn-ea"/>
                </a:rPr>
                <a:t>en</a:t>
              </a:r>
              <a:r>
                <a:rPr lang="en-US" altLang="zh-CN" sz="1200" dirty="0">
                  <a:latin typeface="Century Gothic" panose="020B0502020202020204" pitchFamily="34" charset="0"/>
                  <a:ea typeface="印品黑体" panose="00000500000000000000" pitchFamily="2" charset="-122"/>
                  <a:cs typeface="+mn-ea"/>
                </a:rPr>
                <a:t> </a:t>
              </a:r>
              <a:r>
                <a:rPr lang="en-US" altLang="zh-CN" sz="1200" dirty="0" err="1" smtClean="0">
                  <a:latin typeface="Century Gothic" panose="020B0502020202020204" pitchFamily="34" charset="0"/>
                  <a:ea typeface="印品黑体" panose="00000500000000000000" pitchFamily="2" charset="-122"/>
                  <a:cs typeface="+mn-ea"/>
                </a:rPr>
                <a:t>años</a:t>
              </a:r>
              <a:r>
                <a:rPr lang="en-US" altLang="zh-CN" sz="1200" dirty="0" smtClean="0">
                  <a:latin typeface="Century Gothic" panose="020B0502020202020204" pitchFamily="34" charset="0"/>
                  <a:ea typeface="印品黑体" panose="00000500000000000000" pitchFamily="2" charset="-122"/>
                  <a:cs typeface="+mn-ea"/>
                </a:rPr>
                <a:t> </a:t>
              </a:r>
              <a:r>
                <a:rPr lang="en-US" altLang="zh-CN" sz="1200" dirty="0" err="1">
                  <a:latin typeface="Century Gothic" panose="020B0502020202020204" pitchFamily="34" charset="0"/>
                  <a:ea typeface="印品黑体" panose="00000500000000000000" pitchFamily="2" charset="-122"/>
                  <a:cs typeface="+mn-ea"/>
                </a:rPr>
                <a:t>anteriores</a:t>
              </a:r>
              <a:r>
                <a:rPr lang="en-US" altLang="zh-CN" sz="1200" dirty="0">
                  <a:latin typeface="Century Gothic" panose="020B0502020202020204" pitchFamily="34" charset="0"/>
                  <a:ea typeface="印品黑体" panose="00000500000000000000" pitchFamily="2" charset="-122"/>
                  <a:cs typeface="+mn-ea"/>
                </a:rPr>
                <a:t>, no se </a:t>
              </a:r>
              <a:r>
                <a:rPr lang="en-US" altLang="zh-CN" sz="1200" dirty="0" err="1" smtClean="0">
                  <a:latin typeface="Century Gothic" panose="020B0502020202020204" pitchFamily="34" charset="0"/>
                  <a:ea typeface="印品黑体" panose="00000500000000000000" pitchFamily="2" charset="-122"/>
                  <a:cs typeface="+mn-ea"/>
                </a:rPr>
                <a:t>registraron</a:t>
              </a:r>
              <a:r>
                <a:rPr lang="en-US" altLang="zh-CN" sz="1200" dirty="0" smtClean="0">
                  <a:latin typeface="Century Gothic" panose="020B0502020202020204" pitchFamily="34" charset="0"/>
                  <a:ea typeface="印品黑体" panose="00000500000000000000" pitchFamily="2" charset="-122"/>
                  <a:cs typeface="+mn-ea"/>
                </a:rPr>
                <a:t> </a:t>
              </a:r>
              <a:r>
                <a:rPr lang="en-US" altLang="zh-CN" sz="1200" dirty="0" err="1" smtClean="0">
                  <a:latin typeface="Century Gothic" panose="020B0502020202020204" pitchFamily="34" charset="0"/>
                  <a:ea typeface="印品黑体" panose="00000500000000000000" pitchFamily="2" charset="-122"/>
                  <a:cs typeface="+mn-ea"/>
                </a:rPr>
                <a:t>exportaciones</a:t>
              </a:r>
              <a:r>
                <a:rPr lang="en-US" altLang="zh-CN" sz="1200" dirty="0" smtClean="0">
                  <a:latin typeface="Century Gothic" panose="020B0502020202020204" pitchFamily="34" charset="0"/>
                  <a:ea typeface="印品黑体" panose="00000500000000000000" pitchFamily="2" charset="-122"/>
                  <a:cs typeface="+mn-ea"/>
                </a:rPr>
                <a:t> </a:t>
              </a:r>
              <a:r>
                <a:rPr lang="en-US" altLang="zh-CN" sz="1200" dirty="0" err="1" smtClean="0">
                  <a:latin typeface="Century Gothic" panose="020B0502020202020204" pitchFamily="34" charset="0"/>
                  <a:ea typeface="印品黑体" panose="00000500000000000000" pitchFamily="2" charset="-122"/>
                  <a:cs typeface="+mn-ea"/>
                </a:rPr>
                <a:t>sostenibles</a:t>
              </a:r>
              <a:r>
                <a:rPr lang="en-US" altLang="zh-CN" sz="1200" dirty="0" smtClean="0">
                  <a:latin typeface="Century Gothic" panose="020B0502020202020204" pitchFamily="34" charset="0"/>
                  <a:ea typeface="印品黑体" panose="00000500000000000000" pitchFamily="2" charset="-122"/>
                  <a:cs typeface="+mn-ea"/>
                </a:rPr>
                <a:t>.</a:t>
              </a:r>
              <a:endParaRPr lang="en-US" altLang="zh-CN" sz="1200" dirty="0">
                <a:latin typeface="Century Gothic" panose="020B0502020202020204" pitchFamily="34" charset="0"/>
                <a:ea typeface="印品黑体" panose="00000500000000000000" pitchFamily="2" charset="-122"/>
                <a:cs typeface="+mn-ea"/>
              </a:endParaRPr>
            </a:p>
          </p:txBody>
        </p:sp>
        <p:sp>
          <p:nvSpPr>
            <p:cNvPr id="12" name="Freeform 245">
              <a:extLst>
                <a:ext uri="{FF2B5EF4-FFF2-40B4-BE49-F238E27FC236}">
                  <a16:creationId xmlns:a16="http://schemas.microsoft.com/office/drawing/2014/main" xmlns="" id="{B47CB738-40D7-466C-9522-C84FA3399B13}"/>
                </a:ext>
              </a:extLst>
            </p:cNvPr>
            <p:cNvSpPr>
              <a:spLocks/>
            </p:cNvSpPr>
            <p:nvPr/>
          </p:nvSpPr>
          <p:spPr bwMode="auto">
            <a:xfrm>
              <a:off x="3780077" y="3852852"/>
              <a:ext cx="331652" cy="3317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印品黑体" panose="00000500000000000000" pitchFamily="2" charset="-122"/>
                <a:ea typeface="印品黑体" panose="00000500000000000000" pitchFamily="2" charset="-122"/>
              </a:endParaRPr>
            </a:p>
          </p:txBody>
        </p:sp>
        <p:sp>
          <p:nvSpPr>
            <p:cNvPr id="13" name="Freeform 5">
              <a:extLst>
                <a:ext uri="{FF2B5EF4-FFF2-40B4-BE49-F238E27FC236}">
                  <a16:creationId xmlns:a16="http://schemas.microsoft.com/office/drawing/2014/main" xmlns="" id="{0AA5258A-FDD6-4D0D-8A5D-AB1F164A8393}"/>
                </a:ext>
              </a:extLst>
            </p:cNvPr>
            <p:cNvSpPr>
              <a:spLocks noEditPoints="1"/>
            </p:cNvSpPr>
            <p:nvPr/>
          </p:nvSpPr>
          <p:spPr bwMode="auto">
            <a:xfrm>
              <a:off x="3966639" y="1336825"/>
              <a:ext cx="370414" cy="37048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4"/>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印品黑体" panose="00000500000000000000" pitchFamily="2" charset="-122"/>
                <a:ea typeface="印品黑体" panose="00000500000000000000" pitchFamily="2" charset="-122"/>
              </a:endParaRPr>
            </a:p>
          </p:txBody>
        </p:sp>
        <p:sp>
          <p:nvSpPr>
            <p:cNvPr id="14" name="Freeform 217">
              <a:extLst>
                <a:ext uri="{FF2B5EF4-FFF2-40B4-BE49-F238E27FC236}">
                  <a16:creationId xmlns:a16="http://schemas.microsoft.com/office/drawing/2014/main" xmlns="" id="{829B101B-E821-4C69-B551-3542E8AD2C51}"/>
                </a:ext>
              </a:extLst>
            </p:cNvPr>
            <p:cNvSpPr>
              <a:spLocks noEditPoints="1"/>
            </p:cNvSpPr>
            <p:nvPr/>
          </p:nvSpPr>
          <p:spPr bwMode="auto">
            <a:xfrm>
              <a:off x="3831593" y="2898085"/>
              <a:ext cx="378925" cy="28424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2"/>
            </a:solidFill>
            <a:ln w="9525">
              <a:solidFill>
                <a:schemeClr val="bg1">
                  <a:lumMod val="65000"/>
                </a:schemeClr>
              </a:solidFill>
              <a:round/>
              <a:headEnd/>
              <a:tailEnd/>
            </a:ln>
          </p:spPr>
          <p:txBody>
            <a:bodyPr vert="horz" wrap="square" lIns="91446" tIns="45723" rIns="91446" bIns="45723" numCol="1" anchor="t" anchorCtr="0" compatLnSpc="1">
              <a:prstTxWarp prst="textNoShape">
                <a:avLst/>
              </a:prstTxWarp>
            </a:bodyPr>
            <a:lstStyle/>
            <a:p>
              <a:endParaRPr lang="en-US" dirty="0">
                <a:latin typeface="印品黑体" panose="00000500000000000000" pitchFamily="2" charset="-122"/>
                <a:ea typeface="印品黑体" panose="00000500000000000000" pitchFamily="2" charset="-122"/>
              </a:endParaRPr>
            </a:p>
          </p:txBody>
        </p:sp>
        <p:sp>
          <p:nvSpPr>
            <p:cNvPr id="15" name="Freeform 216">
              <a:extLst>
                <a:ext uri="{FF2B5EF4-FFF2-40B4-BE49-F238E27FC236}">
                  <a16:creationId xmlns:a16="http://schemas.microsoft.com/office/drawing/2014/main" xmlns="" id="{0D8B0664-D2B9-40A2-B516-6609DCB66B9F}"/>
                </a:ext>
              </a:extLst>
            </p:cNvPr>
            <p:cNvSpPr>
              <a:spLocks noEditPoints="1"/>
            </p:cNvSpPr>
            <p:nvPr/>
          </p:nvSpPr>
          <p:spPr bwMode="auto">
            <a:xfrm>
              <a:off x="4719761" y="3441098"/>
              <a:ext cx="339134" cy="34150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印品黑体" panose="00000500000000000000" pitchFamily="2" charset="-122"/>
                <a:ea typeface="印品黑体" panose="00000500000000000000" pitchFamily="2" charset="-122"/>
              </a:endParaRPr>
            </a:p>
          </p:txBody>
        </p:sp>
        <p:sp>
          <p:nvSpPr>
            <p:cNvPr id="16" name="Freeform 135">
              <a:extLst>
                <a:ext uri="{FF2B5EF4-FFF2-40B4-BE49-F238E27FC236}">
                  <a16:creationId xmlns:a16="http://schemas.microsoft.com/office/drawing/2014/main" xmlns="" id="{51D0C190-6A7A-490F-8279-0B31905D3388}"/>
                </a:ext>
              </a:extLst>
            </p:cNvPr>
            <p:cNvSpPr>
              <a:spLocks noEditPoints="1"/>
            </p:cNvSpPr>
            <p:nvPr/>
          </p:nvSpPr>
          <p:spPr bwMode="auto">
            <a:xfrm>
              <a:off x="4697471" y="2212074"/>
              <a:ext cx="303397" cy="28424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3"/>
            </a:solidFill>
            <a:ln w="9525">
              <a:noFill/>
              <a:round/>
              <a:headEnd/>
              <a:tailEnd/>
            </a:ln>
          </p:spPr>
          <p:txBody>
            <a:bodyPr vert="horz" wrap="square" lIns="91446" tIns="45723" rIns="91446" bIns="45723" numCol="1" anchor="t" anchorCtr="0" compatLnSpc="1">
              <a:prstTxWarp prst="textNoShape">
                <a:avLst/>
              </a:prstTxWarp>
            </a:bodyPr>
            <a:lstStyle/>
            <a:p>
              <a:endParaRPr lang="en-US" dirty="0">
                <a:latin typeface="印品黑体" panose="00000500000000000000" pitchFamily="2" charset="-122"/>
                <a:ea typeface="印品黑体" panose="00000500000000000000" pitchFamily="2" charset="-122"/>
              </a:endParaRPr>
            </a:p>
          </p:txBody>
        </p:sp>
      </p:grpSp>
      <p:sp>
        <p:nvSpPr>
          <p:cNvPr id="17" name="矩形 8">
            <a:extLst>
              <a:ext uri="{FF2B5EF4-FFF2-40B4-BE49-F238E27FC236}">
                <a16:creationId xmlns:a16="http://schemas.microsoft.com/office/drawing/2014/main" xmlns="" id="{BA8DADFA-F346-4263-BBE3-82C6223C2F6E}"/>
              </a:ext>
            </a:extLst>
          </p:cNvPr>
          <p:cNvSpPr/>
          <p:nvPr/>
        </p:nvSpPr>
        <p:spPr>
          <a:xfrm>
            <a:off x="1453371" y="181895"/>
            <a:ext cx="5946496" cy="683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err="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P</a:t>
            </a: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lanteamiento</a:t>
            </a:r>
            <a:r>
              <a:rPr lang="en-US" altLang="zh-CN" sz="3200" b="1" dirty="0"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 del </a:t>
            </a: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problema</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445977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96886" y="378108"/>
            <a:ext cx="8403772" cy="5637972"/>
          </a:xfrm>
          <a:prstGeom prst="rect">
            <a:avLst/>
          </a:prstGeom>
        </p:spPr>
      </p:pic>
      <p:sp>
        <p:nvSpPr>
          <p:cNvPr id="3" name="CuadroTexto 2"/>
          <p:cNvSpPr txBox="1"/>
          <p:nvPr/>
        </p:nvSpPr>
        <p:spPr>
          <a:xfrm>
            <a:off x="195304" y="144951"/>
            <a:ext cx="2983325" cy="923330"/>
          </a:xfrm>
          <a:prstGeom prst="rect">
            <a:avLst/>
          </a:prstGeom>
          <a:noFill/>
        </p:spPr>
        <p:txBody>
          <a:bodyPr wrap="square" rtlCol="0">
            <a:spAutoFit/>
          </a:bodyPr>
          <a:lstStyle/>
          <a:p>
            <a:r>
              <a:rPr lang="es-ES" b="1" dirty="0" smtClean="0">
                <a:latin typeface="Century Gothic" panose="020B0502020202020204" pitchFamily="34" charset="0"/>
              </a:rPr>
              <a:t>Proceso de exportación de Aguacate orgánico desde Ecuador</a:t>
            </a:r>
          </a:p>
        </p:txBody>
      </p:sp>
      <p:sp>
        <p:nvSpPr>
          <p:cNvPr id="4" name="CuadroTexto 3"/>
          <p:cNvSpPr txBox="1"/>
          <p:nvPr/>
        </p:nvSpPr>
        <p:spPr>
          <a:xfrm>
            <a:off x="7542970" y="6249237"/>
            <a:ext cx="4649030" cy="307777"/>
          </a:xfrm>
          <a:prstGeom prst="rect">
            <a:avLst/>
          </a:prstGeom>
          <a:noFill/>
        </p:spPr>
        <p:txBody>
          <a:bodyPr wrap="none" rtlCol="0">
            <a:spAutoFit/>
          </a:bodyPr>
          <a:lstStyle/>
          <a:p>
            <a:r>
              <a:rPr lang="es-ES" sz="1400" b="1" dirty="0">
                <a:latin typeface="Century Gothic" panose="020B0502020202020204" pitchFamily="34" charset="0"/>
              </a:rPr>
              <a:t>Fuente:</a:t>
            </a:r>
            <a:r>
              <a:rPr lang="es-ES" sz="1400" dirty="0">
                <a:latin typeface="Century Gothic" panose="020B0502020202020204" pitchFamily="34" charset="0"/>
              </a:rPr>
              <a:t> Guía del Exportador de Agrocalidad (2020</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3420223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xmlns="" id="{55F16A8B-0AB3-4BA8-8EC7-098AB43C4AED}"/>
              </a:ext>
            </a:extLst>
          </p:cNvPr>
          <p:cNvSpPr txBox="1"/>
          <p:nvPr/>
        </p:nvSpPr>
        <p:spPr>
          <a:xfrm>
            <a:off x="173532" y="140153"/>
            <a:ext cx="2826415"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Comercio</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justo</a:t>
            </a:r>
            <a:endParaRPr lang="zh-CN" altLang="en-US" sz="2800" b="1" dirty="0">
              <a:solidFill>
                <a:schemeClr val="tx1">
                  <a:lumMod val="75000"/>
                  <a:lumOff val="25000"/>
                </a:schemeClr>
              </a:solidFill>
              <a:latin typeface="Century Gothic" panose="020B0502020202020204" pitchFamily="34" charset="0"/>
            </a:endParaRPr>
          </a:p>
        </p:txBody>
      </p:sp>
      <p:pic>
        <p:nvPicPr>
          <p:cNvPr id="5" name="Imagen 4"/>
          <p:cNvPicPr>
            <a:picLocks noChangeAspect="1"/>
          </p:cNvPicPr>
          <p:nvPr/>
        </p:nvPicPr>
        <p:blipFill>
          <a:blip r:embed="rId2"/>
          <a:stretch>
            <a:fillRect/>
          </a:stretch>
        </p:blipFill>
        <p:spPr>
          <a:xfrm>
            <a:off x="173532" y="1765844"/>
            <a:ext cx="4746811" cy="3277821"/>
          </a:xfrm>
          <a:prstGeom prst="rect">
            <a:avLst/>
          </a:prstGeom>
        </p:spPr>
      </p:pic>
      <p:sp>
        <p:nvSpPr>
          <p:cNvPr id="6" name="CuadroTexto 5"/>
          <p:cNvSpPr txBox="1"/>
          <p:nvPr/>
        </p:nvSpPr>
        <p:spPr>
          <a:xfrm>
            <a:off x="173532" y="836925"/>
            <a:ext cx="3701782" cy="584775"/>
          </a:xfrm>
          <a:prstGeom prst="rect">
            <a:avLst/>
          </a:prstGeom>
          <a:noFill/>
        </p:spPr>
        <p:txBody>
          <a:bodyPr wrap="square" rtlCol="0">
            <a:spAutoFit/>
          </a:bodyPr>
          <a:lstStyle/>
          <a:p>
            <a:r>
              <a:rPr lang="es-EC" sz="1600" dirty="0">
                <a:latin typeface="Century Gothic" panose="020B0502020202020204" pitchFamily="34" charset="0"/>
              </a:rPr>
              <a:t>Exportaciones de comercio justo desde Ecuador periodo 2016 - 2018</a:t>
            </a:r>
            <a:endParaRPr lang="es-ES" sz="1600" dirty="0" smtClean="0">
              <a:latin typeface="Century Gothic" panose="020B0502020202020204" pitchFamily="34" charset="0"/>
            </a:endParaRPr>
          </a:p>
        </p:txBody>
      </p:sp>
      <p:pic>
        <p:nvPicPr>
          <p:cNvPr id="8" name="Imagen 7"/>
          <p:cNvPicPr>
            <a:picLocks noChangeAspect="1"/>
          </p:cNvPicPr>
          <p:nvPr/>
        </p:nvPicPr>
        <p:blipFill>
          <a:blip r:embed="rId3"/>
          <a:stretch>
            <a:fillRect/>
          </a:stretch>
        </p:blipFill>
        <p:spPr>
          <a:xfrm>
            <a:off x="5270382" y="1595252"/>
            <a:ext cx="6436802" cy="3619004"/>
          </a:xfrm>
          <a:prstGeom prst="rect">
            <a:avLst/>
          </a:prstGeom>
        </p:spPr>
      </p:pic>
      <p:sp>
        <p:nvSpPr>
          <p:cNvPr id="9" name="CuadroTexto 8"/>
          <p:cNvSpPr txBox="1"/>
          <p:nvPr/>
        </p:nvSpPr>
        <p:spPr>
          <a:xfrm>
            <a:off x="5270382" y="663373"/>
            <a:ext cx="5758542" cy="584775"/>
          </a:xfrm>
          <a:prstGeom prst="rect">
            <a:avLst/>
          </a:prstGeom>
          <a:noFill/>
        </p:spPr>
        <p:txBody>
          <a:bodyPr wrap="square" rtlCol="0">
            <a:spAutoFit/>
          </a:bodyPr>
          <a:lstStyle/>
          <a:p>
            <a:r>
              <a:rPr lang="es-ES" sz="1600" dirty="0">
                <a:latin typeface="Century Gothic" panose="020B0502020202020204" pitchFamily="34" charset="0"/>
              </a:rPr>
              <a:t>Principales destinos de las exportaciones con comercio justo de </a:t>
            </a:r>
            <a:r>
              <a:rPr lang="es-ES" sz="1600" dirty="0" smtClean="0">
                <a:latin typeface="Century Gothic" panose="020B0502020202020204" pitchFamily="34" charset="0"/>
              </a:rPr>
              <a:t>Ecuador</a:t>
            </a:r>
          </a:p>
        </p:txBody>
      </p:sp>
      <p:sp>
        <p:nvSpPr>
          <p:cNvPr id="10" name="CuadroTexto 9"/>
          <p:cNvSpPr txBox="1"/>
          <p:nvPr/>
        </p:nvSpPr>
        <p:spPr>
          <a:xfrm>
            <a:off x="173532" y="6193971"/>
            <a:ext cx="2486578" cy="307777"/>
          </a:xfrm>
          <a:prstGeom prst="rect">
            <a:avLst/>
          </a:prstGeom>
          <a:noFill/>
        </p:spPr>
        <p:txBody>
          <a:bodyPr wrap="none" rtlCol="0">
            <a:spAutoFit/>
          </a:bodyPr>
          <a:lstStyle/>
          <a:p>
            <a:r>
              <a:rPr lang="es-ES" sz="1400" b="1" dirty="0">
                <a:latin typeface="Century Gothic" panose="020B0502020202020204" pitchFamily="34" charset="0"/>
              </a:rPr>
              <a:t>Fuente:</a:t>
            </a:r>
            <a:r>
              <a:rPr lang="es-ES" sz="1400" dirty="0">
                <a:latin typeface="Century Gothic" panose="020B0502020202020204" pitchFamily="34" charset="0"/>
              </a:rPr>
              <a:t> Proecuador (2019</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3753969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10011" y="179658"/>
            <a:ext cx="5885714" cy="6257143"/>
          </a:xfrm>
          <a:prstGeom prst="rect">
            <a:avLst/>
          </a:prstGeom>
        </p:spPr>
      </p:pic>
      <p:sp>
        <p:nvSpPr>
          <p:cNvPr id="3" name="CuadroTexto 2"/>
          <p:cNvSpPr txBox="1"/>
          <p:nvPr/>
        </p:nvSpPr>
        <p:spPr>
          <a:xfrm>
            <a:off x="100396" y="2892730"/>
            <a:ext cx="3009615" cy="830997"/>
          </a:xfrm>
          <a:prstGeom prst="rect">
            <a:avLst/>
          </a:prstGeom>
          <a:noFill/>
        </p:spPr>
        <p:txBody>
          <a:bodyPr wrap="square" rtlCol="0">
            <a:spAutoFit/>
          </a:bodyPr>
          <a:lstStyle/>
          <a:p>
            <a:r>
              <a:rPr lang="es-EC" sz="1600" dirty="0">
                <a:latin typeface="Century Gothic" panose="020B0502020202020204" pitchFamily="34" charset="0"/>
              </a:rPr>
              <a:t>Pasos para obtener certificado de Comercio Justo</a:t>
            </a:r>
            <a:endParaRPr lang="es-ES" sz="1600" dirty="0" smtClean="0">
              <a:latin typeface="Century Gothic" panose="020B0502020202020204" pitchFamily="34" charset="0"/>
            </a:endParaRPr>
          </a:p>
        </p:txBody>
      </p:sp>
    </p:spTree>
    <p:extLst>
      <p:ext uri="{BB962C8B-B14F-4D97-AF65-F5344CB8AC3E}">
        <p14:creationId xmlns:p14="http://schemas.microsoft.com/office/powerpoint/2010/main" val="947866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xmlns="" id="{55F16A8B-0AB3-4BA8-8EC7-098AB43C4AED}"/>
              </a:ext>
            </a:extLst>
          </p:cNvPr>
          <p:cNvSpPr txBox="1"/>
          <p:nvPr/>
        </p:nvSpPr>
        <p:spPr>
          <a:xfrm>
            <a:off x="173532" y="140153"/>
            <a:ext cx="5269391"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Economía</a:t>
            </a:r>
            <a:r>
              <a:rPr lang="en-US" altLang="zh-CN" sz="2800" b="1" dirty="0" smtClean="0">
                <a:solidFill>
                  <a:schemeClr val="tx1">
                    <a:lumMod val="75000"/>
                    <a:lumOff val="25000"/>
                  </a:schemeClr>
                </a:solidFill>
                <a:latin typeface="Century Gothic" panose="020B0502020202020204" pitchFamily="34" charset="0"/>
              </a:rPr>
              <a:t> Popular y </a:t>
            </a:r>
            <a:r>
              <a:rPr lang="en-US" altLang="zh-CN" sz="2800" b="1" dirty="0" err="1" smtClean="0">
                <a:solidFill>
                  <a:schemeClr val="tx1">
                    <a:lumMod val="75000"/>
                    <a:lumOff val="25000"/>
                  </a:schemeClr>
                </a:solidFill>
                <a:latin typeface="Century Gothic" panose="020B0502020202020204" pitchFamily="34" charset="0"/>
              </a:rPr>
              <a:t>Solidaria</a:t>
            </a:r>
            <a:endParaRPr lang="zh-CN" altLang="en-US" sz="2800" b="1" dirty="0">
              <a:solidFill>
                <a:schemeClr val="tx1">
                  <a:lumMod val="75000"/>
                  <a:lumOff val="25000"/>
                </a:schemeClr>
              </a:solidFill>
              <a:latin typeface="Century Gothic" panose="020B0502020202020204" pitchFamily="34" charset="0"/>
            </a:endParaRPr>
          </a:p>
        </p:txBody>
      </p:sp>
      <p:sp>
        <p:nvSpPr>
          <p:cNvPr id="6" name="CuadroTexto 5"/>
          <p:cNvSpPr txBox="1"/>
          <p:nvPr/>
        </p:nvSpPr>
        <p:spPr>
          <a:xfrm>
            <a:off x="173532" y="836925"/>
            <a:ext cx="3701782" cy="830997"/>
          </a:xfrm>
          <a:prstGeom prst="rect">
            <a:avLst/>
          </a:prstGeom>
          <a:noFill/>
        </p:spPr>
        <p:txBody>
          <a:bodyPr wrap="square" rtlCol="0">
            <a:spAutoFit/>
          </a:bodyPr>
          <a:lstStyle/>
          <a:p>
            <a:r>
              <a:rPr lang="es-EC" sz="1600" dirty="0">
                <a:latin typeface="Century Gothic" panose="020B0502020202020204" pitchFamily="34" charset="0"/>
              </a:rPr>
              <a:t>Evolución de las exportaciones de la Economía Popular y Solidaria periodo 2014 - 2018</a:t>
            </a:r>
            <a:endParaRPr lang="es-ES" sz="1600" dirty="0" smtClean="0">
              <a:latin typeface="Century Gothic" panose="020B0502020202020204" pitchFamily="34" charset="0"/>
            </a:endParaRPr>
          </a:p>
        </p:txBody>
      </p:sp>
      <p:sp>
        <p:nvSpPr>
          <p:cNvPr id="9" name="CuadroTexto 8"/>
          <p:cNvSpPr txBox="1"/>
          <p:nvPr/>
        </p:nvSpPr>
        <p:spPr>
          <a:xfrm>
            <a:off x="5270382" y="836925"/>
            <a:ext cx="5758542" cy="584775"/>
          </a:xfrm>
          <a:prstGeom prst="rect">
            <a:avLst/>
          </a:prstGeom>
          <a:noFill/>
        </p:spPr>
        <p:txBody>
          <a:bodyPr wrap="square" rtlCol="0">
            <a:spAutoFit/>
          </a:bodyPr>
          <a:lstStyle/>
          <a:p>
            <a:r>
              <a:rPr lang="es-EC" sz="1600" dirty="0">
                <a:latin typeface="Century Gothic" panose="020B0502020202020204" pitchFamily="34" charset="0"/>
              </a:rPr>
              <a:t>Principales destinos de las exportaciones de EPS en el año 2018</a:t>
            </a:r>
            <a:endParaRPr lang="es-ES" sz="1600" dirty="0" smtClean="0">
              <a:latin typeface="Century Gothic" panose="020B0502020202020204" pitchFamily="34" charset="0"/>
            </a:endParaRPr>
          </a:p>
        </p:txBody>
      </p:sp>
      <p:sp>
        <p:nvSpPr>
          <p:cNvPr id="10" name="CuadroTexto 9"/>
          <p:cNvSpPr txBox="1"/>
          <p:nvPr/>
        </p:nvSpPr>
        <p:spPr>
          <a:xfrm>
            <a:off x="173532" y="6193971"/>
            <a:ext cx="2486578" cy="307777"/>
          </a:xfrm>
          <a:prstGeom prst="rect">
            <a:avLst/>
          </a:prstGeom>
          <a:noFill/>
        </p:spPr>
        <p:txBody>
          <a:bodyPr wrap="none" rtlCol="0">
            <a:spAutoFit/>
          </a:bodyPr>
          <a:lstStyle/>
          <a:p>
            <a:r>
              <a:rPr lang="es-ES" sz="1400" b="1" dirty="0">
                <a:latin typeface="Century Gothic" panose="020B0502020202020204" pitchFamily="34" charset="0"/>
              </a:rPr>
              <a:t>Fuente:</a:t>
            </a:r>
            <a:r>
              <a:rPr lang="es-ES" sz="1400" dirty="0">
                <a:latin typeface="Century Gothic" panose="020B0502020202020204" pitchFamily="34" charset="0"/>
              </a:rPr>
              <a:t> Proecuador (2019</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pic>
        <p:nvPicPr>
          <p:cNvPr id="2" name="Imagen 1"/>
          <p:cNvPicPr>
            <a:picLocks noChangeAspect="1"/>
          </p:cNvPicPr>
          <p:nvPr/>
        </p:nvPicPr>
        <p:blipFill>
          <a:blip r:embed="rId2"/>
          <a:stretch>
            <a:fillRect/>
          </a:stretch>
        </p:blipFill>
        <p:spPr>
          <a:xfrm>
            <a:off x="173532" y="1815757"/>
            <a:ext cx="4985968" cy="3177993"/>
          </a:xfrm>
          <a:prstGeom prst="rect">
            <a:avLst/>
          </a:prstGeom>
        </p:spPr>
      </p:pic>
      <p:pic>
        <p:nvPicPr>
          <p:cNvPr id="4" name="Imagen 3"/>
          <p:cNvPicPr>
            <a:picLocks noChangeAspect="1"/>
          </p:cNvPicPr>
          <p:nvPr/>
        </p:nvPicPr>
        <p:blipFill>
          <a:blip r:embed="rId3"/>
          <a:stretch>
            <a:fillRect/>
          </a:stretch>
        </p:blipFill>
        <p:spPr>
          <a:xfrm>
            <a:off x="5442923" y="1667922"/>
            <a:ext cx="6393588" cy="4182272"/>
          </a:xfrm>
          <a:prstGeom prst="rect">
            <a:avLst/>
          </a:prstGeom>
        </p:spPr>
      </p:pic>
    </p:spTree>
    <p:extLst>
      <p:ext uri="{BB962C8B-B14F-4D97-AF65-F5344CB8AC3E}">
        <p14:creationId xmlns:p14="http://schemas.microsoft.com/office/powerpoint/2010/main" val="388561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xmlns="" id="{55F16A8B-0AB3-4BA8-8EC7-098AB43C4AED}"/>
              </a:ext>
            </a:extLst>
          </p:cNvPr>
          <p:cNvSpPr txBox="1"/>
          <p:nvPr/>
        </p:nvSpPr>
        <p:spPr>
          <a:xfrm>
            <a:off x="173532" y="140153"/>
            <a:ext cx="8178842"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Certificación</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Buenas</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Prácticas</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Agropecuarias</a:t>
            </a:r>
            <a:endParaRPr lang="zh-CN" altLang="en-US" sz="2800" b="1" dirty="0">
              <a:solidFill>
                <a:schemeClr val="tx1">
                  <a:lumMod val="75000"/>
                  <a:lumOff val="25000"/>
                </a:schemeClr>
              </a:solidFill>
              <a:latin typeface="Century Gothic" panose="020B0502020202020204" pitchFamily="34" charset="0"/>
            </a:endParaRPr>
          </a:p>
        </p:txBody>
      </p:sp>
      <p:sp>
        <p:nvSpPr>
          <p:cNvPr id="9" name="CuadroTexto 8"/>
          <p:cNvSpPr txBox="1"/>
          <p:nvPr/>
        </p:nvSpPr>
        <p:spPr>
          <a:xfrm>
            <a:off x="5270382" y="836925"/>
            <a:ext cx="5758542" cy="584775"/>
          </a:xfrm>
          <a:prstGeom prst="rect">
            <a:avLst/>
          </a:prstGeom>
          <a:noFill/>
        </p:spPr>
        <p:txBody>
          <a:bodyPr wrap="square" rtlCol="0">
            <a:spAutoFit/>
          </a:bodyPr>
          <a:lstStyle/>
          <a:p>
            <a:r>
              <a:rPr lang="es-EC" sz="1600" dirty="0">
                <a:latin typeface="Century Gothic" panose="020B0502020202020204" pitchFamily="34" charset="0"/>
              </a:rPr>
              <a:t>Oferta exportable de los productos con certificación de BPA en el año 2019</a:t>
            </a:r>
            <a:endParaRPr lang="es-ES" sz="1600" dirty="0" smtClean="0">
              <a:latin typeface="Century Gothic" panose="020B0502020202020204" pitchFamily="34" charset="0"/>
            </a:endParaRPr>
          </a:p>
        </p:txBody>
      </p:sp>
      <p:sp>
        <p:nvSpPr>
          <p:cNvPr id="10" name="CuadroTexto 9"/>
          <p:cNvSpPr txBox="1"/>
          <p:nvPr/>
        </p:nvSpPr>
        <p:spPr>
          <a:xfrm>
            <a:off x="97332" y="6204857"/>
            <a:ext cx="5040162" cy="307777"/>
          </a:xfrm>
          <a:prstGeom prst="rect">
            <a:avLst/>
          </a:prstGeom>
          <a:noFill/>
        </p:spPr>
        <p:txBody>
          <a:bodyPr wrap="none" rtlCol="0">
            <a:spAutoFit/>
          </a:bodyPr>
          <a:lstStyle/>
          <a:p>
            <a:r>
              <a:rPr lang="es-ES" sz="1400" b="1" dirty="0" smtClean="0">
                <a:latin typeface="Century Gothic" panose="020B0502020202020204" pitchFamily="34" charset="0"/>
              </a:rPr>
              <a:t>Fuente:</a:t>
            </a:r>
            <a:r>
              <a:rPr lang="es-ES" sz="1400" dirty="0" smtClean="0">
                <a:latin typeface="Century Gothic" panose="020B0502020202020204" pitchFamily="34" charset="0"/>
              </a:rPr>
              <a:t> </a:t>
            </a:r>
            <a:r>
              <a:rPr lang="es-EC" sz="1400" dirty="0">
                <a:latin typeface="Century Gothic" panose="020B0502020202020204" pitchFamily="34" charset="0"/>
              </a:rPr>
              <a:t>Fuente: Buenas Prácticas Agropecuarias (2021</a:t>
            </a:r>
            <a:r>
              <a:rPr lang="es-EC" sz="1400" dirty="0" smtClean="0">
                <a:latin typeface="Century Gothic" panose="020B0502020202020204" pitchFamily="34" charset="0"/>
              </a:rPr>
              <a:t>)</a:t>
            </a:r>
            <a:endParaRPr lang="es-ES" sz="1400" dirty="0">
              <a:latin typeface="Century Gothic" panose="020B0502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263715378"/>
              </p:ext>
            </p:extLst>
          </p:nvPr>
        </p:nvGraphicFramePr>
        <p:xfrm>
          <a:off x="5270382" y="1667922"/>
          <a:ext cx="5722980" cy="4351337"/>
        </p:xfrm>
        <a:graphic>
          <a:graphicData uri="http://schemas.openxmlformats.org/drawingml/2006/table">
            <a:tbl>
              <a:tblPr firstRow="1" firstCol="1" bandRow="1">
                <a:tableStyleId>{0E3FDE45-AF77-4B5C-9715-49D594BDF05E}</a:tableStyleId>
              </a:tblPr>
              <a:tblGrid>
                <a:gridCol w="785153"/>
                <a:gridCol w="1132605"/>
                <a:gridCol w="966938"/>
                <a:gridCol w="966938"/>
                <a:gridCol w="975317"/>
                <a:gridCol w="896029"/>
              </a:tblGrid>
              <a:tr h="1087834">
                <a:tc>
                  <a:txBody>
                    <a:bodyPr/>
                    <a:lstStyle/>
                    <a:p>
                      <a:pPr>
                        <a:lnSpc>
                          <a:spcPct val="100000"/>
                        </a:lnSpc>
                        <a:spcAft>
                          <a:spcPts val="0"/>
                        </a:spcAft>
                      </a:pPr>
                      <a:r>
                        <a:rPr lang="es-ES" sz="1000" dirty="0">
                          <a:effectLst/>
                          <a:latin typeface="Century Gothic" panose="020B0502020202020204" pitchFamily="34" charset="0"/>
                        </a:rPr>
                        <a:t>Producto</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a:effectLst/>
                          <a:latin typeface="Century Gothic" panose="020B0502020202020204" pitchFamily="34" charset="0"/>
                        </a:rPr>
                        <a:t>Toneladas exportadas con certificaciones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a:effectLst/>
                          <a:latin typeface="Century Gothic" panose="020B0502020202020204" pitchFamily="34" charset="0"/>
                        </a:rPr>
                        <a:t>Cantidad de productores certificados con BPA</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a:effectLst/>
                          <a:latin typeface="Century Gothic" panose="020B0502020202020204" pitchFamily="34" charset="0"/>
                        </a:rPr>
                        <a:t>Cantidad de productores orgánicos certificados</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a:effectLst/>
                          <a:latin typeface="Century Gothic" panose="020B0502020202020204" pitchFamily="34" charset="0"/>
                        </a:rPr>
                        <a:t>Cantidad de destinos a los que puede entrar con la certificación</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a:effectLst/>
                          <a:latin typeface="Century Gothic" panose="020B0502020202020204" pitchFamily="34" charset="0"/>
                        </a:rPr>
                        <a:t>Principales países destino</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r>
              <a:tr h="3263503">
                <a:tc>
                  <a:txBody>
                    <a:bodyPr/>
                    <a:lstStyle/>
                    <a:p>
                      <a:pPr>
                        <a:lnSpc>
                          <a:spcPct val="100000"/>
                        </a:lnSpc>
                        <a:spcAft>
                          <a:spcPts val="0"/>
                        </a:spcAft>
                      </a:pPr>
                      <a:r>
                        <a:rPr lang="es-ES" sz="1000" dirty="0">
                          <a:effectLst/>
                          <a:latin typeface="Century Gothic" panose="020B0502020202020204" pitchFamily="34" charset="0"/>
                        </a:rPr>
                        <a:t>Uvilla</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Plátano</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r>
                        <a:rPr lang="es-ES" sz="1000" dirty="0" smtClean="0">
                          <a:effectLst/>
                          <a:latin typeface="Century Gothic" panose="020B0502020202020204" pitchFamily="34" charset="0"/>
                        </a:rPr>
                        <a:t>Banano</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Aguacate</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endParaRPr lang="es-ES" sz="1000" dirty="0" smtClean="0">
                        <a:effectLst/>
                        <a:latin typeface="Century Gothic" panose="020B0502020202020204" pitchFamily="34" charset="0"/>
                      </a:endParaRPr>
                    </a:p>
                    <a:p>
                      <a:pPr>
                        <a:lnSpc>
                          <a:spcPct val="100000"/>
                        </a:lnSpc>
                        <a:spcAft>
                          <a:spcPts val="0"/>
                        </a:spcAft>
                      </a:pPr>
                      <a:r>
                        <a:rPr lang="es-ES" sz="1000" dirty="0" smtClean="0">
                          <a:effectLst/>
                          <a:latin typeface="Century Gothic" panose="020B0502020202020204" pitchFamily="34" charset="0"/>
                        </a:rPr>
                        <a:t>Mango</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Tomate de árbol</a:t>
                      </a:r>
                    </a:p>
                    <a:p>
                      <a:pPr>
                        <a:lnSpc>
                          <a:spcPct val="100000"/>
                        </a:lnSpc>
                        <a:spcAft>
                          <a:spcPts val="0"/>
                        </a:spcAft>
                      </a:pPr>
                      <a:r>
                        <a:rPr lang="es-ES" sz="1000" dirty="0">
                          <a:effectLst/>
                          <a:latin typeface="Century Gothic" panose="020B0502020202020204" pitchFamily="34" charset="0"/>
                        </a:rPr>
                        <a:t>Pitahaya</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dirty="0">
                          <a:effectLst/>
                          <a:latin typeface="Century Gothic" panose="020B0502020202020204" pitchFamily="34" charset="0"/>
                        </a:rPr>
                        <a:t>19</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62.801</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r>
                        <a:rPr lang="es-ES" sz="1000" dirty="0" smtClean="0">
                          <a:effectLst/>
                          <a:latin typeface="Century Gothic" panose="020B0502020202020204" pitchFamily="34" charset="0"/>
                        </a:rPr>
                        <a:t>6.200.971</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539</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34.034</a:t>
                      </a:r>
                    </a:p>
                    <a:p>
                      <a:pPr>
                        <a:lnSpc>
                          <a:spcPct val="100000"/>
                        </a:lnSpc>
                        <a:spcAft>
                          <a:spcPts val="0"/>
                        </a:spcAft>
                      </a:pPr>
                      <a:r>
                        <a:rPr lang="es-ES" sz="1000" dirty="0">
                          <a:effectLst/>
                          <a:latin typeface="Century Gothic" panose="020B0502020202020204" pitchFamily="34" charset="0"/>
                        </a:rPr>
                        <a:t>54</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4.748</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dirty="0">
                          <a:effectLst/>
                          <a:latin typeface="Century Gothic" panose="020B0502020202020204" pitchFamily="34" charset="0"/>
                        </a:rPr>
                        <a:t>0</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8</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r>
                        <a:rPr lang="es-ES" sz="1000" dirty="0" smtClean="0">
                          <a:effectLst/>
                          <a:latin typeface="Century Gothic" panose="020B0502020202020204" pitchFamily="34" charset="0"/>
                        </a:rPr>
                        <a:t>225</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7</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18</a:t>
                      </a:r>
                    </a:p>
                    <a:p>
                      <a:pPr>
                        <a:lnSpc>
                          <a:spcPct val="100000"/>
                        </a:lnSpc>
                        <a:spcAft>
                          <a:spcPts val="0"/>
                        </a:spcAft>
                      </a:pPr>
                      <a:r>
                        <a:rPr lang="es-ES" sz="1000" dirty="0">
                          <a:effectLst/>
                          <a:latin typeface="Century Gothic" panose="020B0502020202020204" pitchFamily="34" charset="0"/>
                        </a:rPr>
                        <a:t>4</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70</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dirty="0">
                          <a:effectLst/>
                          <a:latin typeface="Century Gothic" panose="020B0502020202020204" pitchFamily="34" charset="0"/>
                        </a:rPr>
                        <a:t>969</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11</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r>
                        <a:rPr lang="es-ES" sz="1000" dirty="0" smtClean="0">
                          <a:effectLst/>
                          <a:latin typeface="Century Gothic" panose="020B0502020202020204" pitchFamily="34" charset="0"/>
                        </a:rPr>
                        <a:t>957</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14</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21</a:t>
                      </a:r>
                    </a:p>
                    <a:p>
                      <a:pPr>
                        <a:lnSpc>
                          <a:spcPct val="100000"/>
                        </a:lnSpc>
                        <a:spcAft>
                          <a:spcPts val="0"/>
                        </a:spcAft>
                      </a:pPr>
                      <a:r>
                        <a:rPr lang="es-ES" sz="1000" dirty="0">
                          <a:effectLst/>
                          <a:latin typeface="Century Gothic" panose="020B0502020202020204" pitchFamily="34" charset="0"/>
                        </a:rPr>
                        <a:t>4</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1</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dirty="0">
                          <a:effectLst/>
                          <a:latin typeface="Century Gothic" panose="020B0502020202020204" pitchFamily="34" charset="0"/>
                        </a:rPr>
                        <a:t>43</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26</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r>
                        <a:rPr lang="es-ES" sz="1000" dirty="0" smtClean="0">
                          <a:effectLst/>
                          <a:latin typeface="Century Gothic" panose="020B0502020202020204" pitchFamily="34" charset="0"/>
                        </a:rPr>
                        <a:t>87</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42</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55</a:t>
                      </a:r>
                    </a:p>
                    <a:p>
                      <a:pPr>
                        <a:lnSpc>
                          <a:spcPct val="100000"/>
                        </a:lnSpc>
                        <a:spcAft>
                          <a:spcPts val="0"/>
                        </a:spcAft>
                      </a:pPr>
                      <a:r>
                        <a:rPr lang="es-ES" sz="1000" dirty="0">
                          <a:effectLst/>
                          <a:latin typeface="Century Gothic" panose="020B0502020202020204" pitchFamily="34" charset="0"/>
                        </a:rPr>
                        <a:t>41</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23</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c>
                  <a:txBody>
                    <a:bodyPr/>
                    <a:lstStyle/>
                    <a:p>
                      <a:pPr>
                        <a:lnSpc>
                          <a:spcPct val="100000"/>
                        </a:lnSpc>
                        <a:spcAft>
                          <a:spcPts val="0"/>
                        </a:spcAft>
                      </a:pPr>
                      <a:r>
                        <a:rPr lang="es-ES" sz="1000" dirty="0">
                          <a:effectLst/>
                          <a:latin typeface="Century Gothic" panose="020B0502020202020204" pitchFamily="34" charset="0"/>
                        </a:rPr>
                        <a:t>Francia, Países Bajos y Polonia</a:t>
                      </a:r>
                    </a:p>
                    <a:p>
                      <a:pPr>
                        <a:lnSpc>
                          <a:spcPct val="100000"/>
                        </a:lnSpc>
                        <a:spcAft>
                          <a:spcPts val="0"/>
                        </a:spcAft>
                      </a:pPr>
                      <a:r>
                        <a:rPr lang="es-ES" sz="1000" dirty="0">
                          <a:effectLst/>
                          <a:latin typeface="Century Gothic" panose="020B0502020202020204" pitchFamily="34" charset="0"/>
                        </a:rPr>
                        <a:t>Colombia, Chile y España</a:t>
                      </a:r>
                    </a:p>
                    <a:p>
                      <a:pPr>
                        <a:lnSpc>
                          <a:spcPct val="100000"/>
                        </a:lnSpc>
                        <a:spcAft>
                          <a:spcPts val="0"/>
                        </a:spcAft>
                      </a:pPr>
                      <a:r>
                        <a:rPr lang="es-ES" sz="1000" dirty="0">
                          <a:effectLst/>
                          <a:latin typeface="Century Gothic" panose="020B0502020202020204" pitchFamily="34" charset="0"/>
                        </a:rPr>
                        <a:t>Rusia, Turquía e Irak</a:t>
                      </a:r>
                    </a:p>
                    <a:p>
                      <a:pPr>
                        <a:lnSpc>
                          <a:spcPct val="100000"/>
                        </a:lnSpc>
                        <a:spcAft>
                          <a:spcPts val="0"/>
                        </a:spcAft>
                      </a:pPr>
                      <a:r>
                        <a:rPr lang="es-ES" sz="1000" dirty="0">
                          <a:effectLst/>
                          <a:latin typeface="Century Gothic" panose="020B0502020202020204" pitchFamily="34" charset="0"/>
                        </a:rPr>
                        <a:t>España, Nueva Zelanda e Israel</a:t>
                      </a:r>
                    </a:p>
                    <a:p>
                      <a:pPr>
                        <a:lnSpc>
                          <a:spcPct val="100000"/>
                        </a:lnSpc>
                        <a:spcAft>
                          <a:spcPts val="0"/>
                        </a:spcAft>
                      </a:pPr>
                      <a:r>
                        <a:rPr lang="es-ES" sz="1000" dirty="0" smtClean="0">
                          <a:effectLst/>
                          <a:latin typeface="Century Gothic" panose="020B0502020202020204" pitchFamily="34" charset="0"/>
                        </a:rPr>
                        <a:t>N/A</a:t>
                      </a:r>
                      <a:endParaRPr lang="es-ES" sz="1000" dirty="0">
                        <a:effectLst/>
                        <a:latin typeface="Century Gothic" panose="020B0502020202020204" pitchFamily="34" charset="0"/>
                      </a:endParaRPr>
                    </a:p>
                    <a:p>
                      <a:pPr>
                        <a:lnSpc>
                          <a:spcPct val="100000"/>
                        </a:lnSpc>
                        <a:spcAft>
                          <a:spcPts val="0"/>
                        </a:spcAft>
                      </a:pPr>
                      <a:r>
                        <a:rPr lang="es-ES" sz="1000" dirty="0">
                          <a:effectLst/>
                          <a:latin typeface="Century Gothic" panose="020B0502020202020204" pitchFamily="34" charset="0"/>
                        </a:rPr>
                        <a:t>N/A</a:t>
                      </a:r>
                    </a:p>
                    <a:p>
                      <a:pPr>
                        <a:lnSpc>
                          <a:spcPct val="100000"/>
                        </a:lnSpc>
                        <a:spcAft>
                          <a:spcPts val="0"/>
                        </a:spcAft>
                      </a:pPr>
                      <a:r>
                        <a:rPr lang="es-ES" sz="1000" dirty="0">
                          <a:effectLst/>
                          <a:latin typeface="Century Gothic" panose="020B0502020202020204" pitchFamily="34" charset="0"/>
                        </a:rPr>
                        <a:t> </a:t>
                      </a:r>
                    </a:p>
                    <a:p>
                      <a:pPr>
                        <a:lnSpc>
                          <a:spcPct val="100000"/>
                        </a:lnSpc>
                        <a:spcAft>
                          <a:spcPts val="0"/>
                        </a:spcAft>
                      </a:pPr>
                      <a:r>
                        <a:rPr lang="es-ES" sz="1000" dirty="0">
                          <a:effectLst/>
                          <a:latin typeface="Century Gothic" panose="020B0502020202020204" pitchFamily="34" charset="0"/>
                        </a:rPr>
                        <a:t>Estados Unidos, Hong Kong y Singapur</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282" marR="55282" marT="0" marB="0"/>
                </a:tc>
              </a:tr>
            </a:tbl>
          </a:graphicData>
        </a:graphic>
      </p:graphicFrame>
      <p:graphicFrame>
        <p:nvGraphicFramePr>
          <p:cNvPr id="7" name="Diagrama 6"/>
          <p:cNvGraphicFramePr/>
          <p:nvPr>
            <p:extLst>
              <p:ext uri="{D42A27DB-BD31-4B8C-83A1-F6EECF244321}">
                <p14:modId xmlns:p14="http://schemas.microsoft.com/office/powerpoint/2010/main" val="3143742508"/>
              </p:ext>
            </p:extLst>
          </p:nvPr>
        </p:nvGraphicFramePr>
        <p:xfrm>
          <a:off x="97332" y="1129312"/>
          <a:ext cx="4658029" cy="429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893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173532" y="140153"/>
            <a:ext cx="5552354" cy="954107"/>
          </a:xfrm>
          <a:prstGeom prst="rect">
            <a:avLst/>
          </a:prstGeom>
          <a:noFill/>
        </p:spPr>
        <p:txBody>
          <a:bodyPr wrap="squar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Consumo</a:t>
            </a:r>
            <a:r>
              <a:rPr lang="en-US" altLang="zh-CN" sz="2800" b="1" dirty="0" smtClean="0">
                <a:solidFill>
                  <a:schemeClr val="tx1">
                    <a:lumMod val="75000"/>
                    <a:lumOff val="25000"/>
                  </a:schemeClr>
                </a:solidFill>
                <a:latin typeface="Century Gothic" panose="020B0502020202020204" pitchFamily="34" charset="0"/>
              </a:rPr>
              <a:t> </a:t>
            </a:r>
            <a:r>
              <a:rPr lang="en-US" altLang="zh-CN" sz="2800" b="1" dirty="0" err="1" smtClean="0">
                <a:solidFill>
                  <a:schemeClr val="tx1">
                    <a:lumMod val="75000"/>
                    <a:lumOff val="25000"/>
                  </a:schemeClr>
                </a:solidFill>
                <a:latin typeface="Century Gothic" panose="020B0502020202020204" pitchFamily="34" charset="0"/>
              </a:rPr>
              <a:t>Sostenible</a:t>
            </a:r>
            <a:r>
              <a:rPr lang="en-US" altLang="zh-CN" sz="2800" b="1" dirty="0" smtClean="0">
                <a:solidFill>
                  <a:schemeClr val="tx1">
                    <a:lumMod val="75000"/>
                    <a:lumOff val="25000"/>
                  </a:schemeClr>
                </a:solidFill>
                <a:latin typeface="Century Gothic" panose="020B0502020202020204" pitchFamily="34" charset="0"/>
              </a:rPr>
              <a:t> a </a:t>
            </a:r>
            <a:r>
              <a:rPr lang="en-US" altLang="zh-CN" sz="2800" b="1" dirty="0" err="1" smtClean="0">
                <a:solidFill>
                  <a:schemeClr val="tx1">
                    <a:lumMod val="75000"/>
                    <a:lumOff val="25000"/>
                  </a:schemeClr>
                </a:solidFill>
                <a:latin typeface="Century Gothic" panose="020B0502020202020204" pitchFamily="34" charset="0"/>
              </a:rPr>
              <a:t>Nivel</a:t>
            </a:r>
            <a:r>
              <a:rPr lang="en-US" altLang="zh-CN" sz="2800" b="1" dirty="0" smtClean="0">
                <a:solidFill>
                  <a:schemeClr val="tx1">
                    <a:lumMod val="75000"/>
                    <a:lumOff val="25000"/>
                  </a:schemeClr>
                </a:solidFill>
                <a:latin typeface="Century Gothic" panose="020B0502020202020204" pitchFamily="34" charset="0"/>
              </a:rPr>
              <a:t> Mundial</a:t>
            </a:r>
            <a:endParaRPr lang="zh-CN" altLang="en-US" sz="2800" b="1" dirty="0">
              <a:solidFill>
                <a:schemeClr val="tx1">
                  <a:lumMod val="75000"/>
                  <a:lumOff val="25000"/>
                </a:schemeClr>
              </a:solidFill>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173532" y="1191194"/>
            <a:ext cx="5323754" cy="3110441"/>
          </a:xfrm>
          <a:prstGeom prst="rect">
            <a:avLst/>
          </a:prstGeom>
        </p:spPr>
      </p:pic>
      <p:pic>
        <p:nvPicPr>
          <p:cNvPr id="5" name="Imagen 4"/>
          <p:cNvPicPr>
            <a:picLocks noChangeAspect="1"/>
          </p:cNvPicPr>
          <p:nvPr/>
        </p:nvPicPr>
        <p:blipFill>
          <a:blip r:embed="rId3"/>
          <a:stretch>
            <a:fillRect/>
          </a:stretch>
        </p:blipFill>
        <p:spPr>
          <a:xfrm>
            <a:off x="6231179" y="293259"/>
            <a:ext cx="5499069" cy="3212870"/>
          </a:xfrm>
          <a:prstGeom prst="rect">
            <a:avLst/>
          </a:prstGeom>
        </p:spPr>
      </p:pic>
      <p:pic>
        <p:nvPicPr>
          <p:cNvPr id="7" name="Imagen 6"/>
          <p:cNvPicPr>
            <a:picLocks noChangeAspect="1"/>
          </p:cNvPicPr>
          <p:nvPr/>
        </p:nvPicPr>
        <p:blipFill>
          <a:blip r:embed="rId4"/>
          <a:stretch>
            <a:fillRect/>
          </a:stretch>
        </p:blipFill>
        <p:spPr>
          <a:xfrm>
            <a:off x="6592600" y="3642913"/>
            <a:ext cx="4776226" cy="2790544"/>
          </a:xfrm>
          <a:prstGeom prst="rect">
            <a:avLst/>
          </a:prstGeom>
        </p:spPr>
      </p:pic>
    </p:spTree>
    <p:extLst>
      <p:ext uri="{BB962C8B-B14F-4D97-AF65-F5344CB8AC3E}">
        <p14:creationId xmlns:p14="http://schemas.microsoft.com/office/powerpoint/2010/main" val="506109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173532" y="140153"/>
            <a:ext cx="6423211" cy="523220"/>
          </a:xfrm>
          <a:prstGeom prst="rect">
            <a:avLst/>
          </a:prstGeom>
          <a:noFill/>
        </p:spPr>
        <p:txBody>
          <a:bodyPr wrap="squar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Pérdida</a:t>
            </a:r>
            <a:r>
              <a:rPr lang="en-US" altLang="zh-CN" sz="2800" b="1" dirty="0" smtClean="0">
                <a:solidFill>
                  <a:schemeClr val="tx1">
                    <a:lumMod val="75000"/>
                    <a:lumOff val="25000"/>
                  </a:schemeClr>
                </a:solidFill>
                <a:latin typeface="Century Gothic" panose="020B0502020202020204" pitchFamily="34" charset="0"/>
              </a:rPr>
              <a:t> y </a:t>
            </a:r>
            <a:r>
              <a:rPr lang="en-US" altLang="zh-CN" sz="2800" b="1" dirty="0" err="1" smtClean="0">
                <a:solidFill>
                  <a:schemeClr val="tx1">
                    <a:lumMod val="75000"/>
                    <a:lumOff val="25000"/>
                  </a:schemeClr>
                </a:solidFill>
                <a:latin typeface="Century Gothic" panose="020B0502020202020204" pitchFamily="34" charset="0"/>
              </a:rPr>
              <a:t>desperdicio</a:t>
            </a:r>
            <a:r>
              <a:rPr lang="en-US" altLang="zh-CN" sz="2800" b="1" dirty="0" smtClean="0">
                <a:solidFill>
                  <a:schemeClr val="tx1">
                    <a:lumMod val="75000"/>
                    <a:lumOff val="25000"/>
                  </a:schemeClr>
                </a:solidFill>
                <a:latin typeface="Century Gothic" panose="020B0502020202020204" pitchFamily="34" charset="0"/>
              </a:rPr>
              <a:t> de </a:t>
            </a:r>
            <a:r>
              <a:rPr lang="en-US" altLang="zh-CN" sz="2800" b="1" dirty="0" err="1" smtClean="0">
                <a:solidFill>
                  <a:schemeClr val="tx1">
                    <a:lumMod val="75000"/>
                    <a:lumOff val="25000"/>
                  </a:schemeClr>
                </a:solidFill>
                <a:latin typeface="Century Gothic" panose="020B0502020202020204" pitchFamily="34" charset="0"/>
              </a:rPr>
              <a:t>alimentos</a:t>
            </a:r>
            <a:endParaRPr lang="zh-CN" altLang="en-US" sz="2800" b="1" dirty="0">
              <a:solidFill>
                <a:schemeClr val="tx1">
                  <a:lumMod val="75000"/>
                  <a:lumOff val="25000"/>
                </a:schemeClr>
              </a:solidFill>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386413" y="1467178"/>
            <a:ext cx="5736833" cy="4968671"/>
          </a:xfrm>
          <a:prstGeom prst="rect">
            <a:avLst/>
          </a:prstGeom>
        </p:spPr>
      </p:pic>
      <p:sp>
        <p:nvSpPr>
          <p:cNvPr id="5" name="CuadroTexto 4"/>
          <p:cNvSpPr txBox="1"/>
          <p:nvPr/>
        </p:nvSpPr>
        <p:spPr>
          <a:xfrm>
            <a:off x="262953" y="663373"/>
            <a:ext cx="5758542" cy="584775"/>
          </a:xfrm>
          <a:prstGeom prst="rect">
            <a:avLst/>
          </a:prstGeom>
          <a:noFill/>
        </p:spPr>
        <p:txBody>
          <a:bodyPr wrap="square" rtlCol="0">
            <a:spAutoFit/>
          </a:bodyPr>
          <a:lstStyle/>
          <a:p>
            <a:r>
              <a:rPr lang="es-EC" sz="1600" dirty="0">
                <a:latin typeface="Century Gothic" panose="020B0502020202020204" pitchFamily="34" charset="0"/>
              </a:rPr>
              <a:t>Causas de la pérdida de alimentos durante la cadena agropecuaria</a:t>
            </a:r>
            <a:endParaRPr lang="es-ES" sz="1600" dirty="0" smtClean="0">
              <a:latin typeface="Century Gothic" panose="020B0502020202020204" pitchFamily="34" charset="0"/>
            </a:endParaRPr>
          </a:p>
        </p:txBody>
      </p:sp>
      <p:pic>
        <p:nvPicPr>
          <p:cNvPr id="8" name="Imagen 7"/>
          <p:cNvPicPr>
            <a:picLocks noChangeAspect="1"/>
          </p:cNvPicPr>
          <p:nvPr/>
        </p:nvPicPr>
        <p:blipFill>
          <a:blip r:embed="rId3"/>
          <a:stretch>
            <a:fillRect/>
          </a:stretch>
        </p:blipFill>
        <p:spPr>
          <a:xfrm>
            <a:off x="6448892" y="1467178"/>
            <a:ext cx="5499069" cy="3212870"/>
          </a:xfrm>
          <a:prstGeom prst="rect">
            <a:avLst/>
          </a:prstGeom>
        </p:spPr>
      </p:pic>
      <p:sp>
        <p:nvSpPr>
          <p:cNvPr id="9" name="CuadroTexto 8"/>
          <p:cNvSpPr txBox="1"/>
          <p:nvPr/>
        </p:nvSpPr>
        <p:spPr>
          <a:xfrm>
            <a:off x="6319155" y="895998"/>
            <a:ext cx="5758542" cy="338554"/>
          </a:xfrm>
          <a:prstGeom prst="rect">
            <a:avLst/>
          </a:prstGeom>
          <a:noFill/>
        </p:spPr>
        <p:txBody>
          <a:bodyPr wrap="square" rtlCol="0">
            <a:spAutoFit/>
          </a:bodyPr>
          <a:lstStyle/>
          <a:p>
            <a:r>
              <a:rPr lang="es-EC" sz="1600" dirty="0">
                <a:latin typeface="Century Gothic" panose="020B0502020202020204" pitchFamily="34" charset="0"/>
              </a:rPr>
              <a:t>Pérdida de alimentos a nivel mundial por regiones</a:t>
            </a:r>
            <a:endParaRPr lang="es-ES" sz="1600" dirty="0" smtClean="0">
              <a:latin typeface="Century Gothic" panose="020B0502020202020204" pitchFamily="34" charset="0"/>
            </a:endParaRPr>
          </a:p>
        </p:txBody>
      </p:sp>
      <p:sp>
        <p:nvSpPr>
          <p:cNvPr id="10" name="CuadroTexto 9"/>
          <p:cNvSpPr txBox="1"/>
          <p:nvPr/>
        </p:nvSpPr>
        <p:spPr>
          <a:xfrm>
            <a:off x="6596743" y="5953901"/>
            <a:ext cx="4676308" cy="738664"/>
          </a:xfrm>
          <a:prstGeom prst="rect">
            <a:avLst/>
          </a:prstGeom>
          <a:noFill/>
        </p:spPr>
        <p:txBody>
          <a:bodyPr wrap="square" rtlCol="0">
            <a:spAutoFit/>
          </a:bodyPr>
          <a:lstStyle/>
          <a:p>
            <a:r>
              <a:rPr lang="es-EC" sz="1400" b="1" dirty="0">
                <a:latin typeface="Century Gothic" panose="020B0502020202020204" pitchFamily="34" charset="0"/>
              </a:rPr>
              <a:t>Fuente: </a:t>
            </a:r>
            <a:r>
              <a:rPr lang="es-EC" sz="1400" dirty="0">
                <a:latin typeface="Century Gothic" panose="020B0502020202020204" pitchFamily="34" charset="0"/>
              </a:rPr>
              <a:t>Organización de las Naciones Unidas para la Alimentación y la </a:t>
            </a:r>
            <a:r>
              <a:rPr lang="es-EC" sz="1400" dirty="0" smtClean="0">
                <a:latin typeface="Century Gothic" panose="020B0502020202020204" pitchFamily="34" charset="0"/>
              </a:rPr>
              <a:t>Agricultura, 2021.</a:t>
            </a:r>
          </a:p>
          <a:p>
            <a:endParaRPr lang="es-ES" sz="1400" dirty="0">
              <a:latin typeface="Century Gothic" panose="020B0502020202020204" pitchFamily="34" charset="0"/>
            </a:endParaRPr>
          </a:p>
        </p:txBody>
      </p:sp>
    </p:spTree>
    <p:extLst>
      <p:ext uri="{BB962C8B-B14F-4D97-AF65-F5344CB8AC3E}">
        <p14:creationId xmlns:p14="http://schemas.microsoft.com/office/powerpoint/2010/main" val="1393845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8">
            <a:extLst>
              <a:ext uri="{FF2B5EF4-FFF2-40B4-BE49-F238E27FC236}">
                <a16:creationId xmlns:a16="http://schemas.microsoft.com/office/drawing/2014/main" xmlns="" id="{1CA40807-048B-41F0-9A96-32F50EE9F6FE}"/>
              </a:ext>
            </a:extLst>
          </p:cNvPr>
          <p:cNvSpPr/>
          <p:nvPr/>
        </p:nvSpPr>
        <p:spPr>
          <a:xfrm>
            <a:off x="1453372" y="181895"/>
            <a:ext cx="391882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Conclusiones</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graphicFrame>
        <p:nvGraphicFramePr>
          <p:cNvPr id="61" name="Diagrama 60"/>
          <p:cNvGraphicFramePr/>
          <p:nvPr>
            <p:extLst>
              <p:ext uri="{D42A27DB-BD31-4B8C-83A1-F6EECF244321}">
                <p14:modId xmlns:p14="http://schemas.microsoft.com/office/powerpoint/2010/main" val="3456266303"/>
              </p:ext>
            </p:extLst>
          </p:nvPr>
        </p:nvGraphicFramePr>
        <p:xfrm>
          <a:off x="1607456" y="1068009"/>
          <a:ext cx="955040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003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graphicFrame>
        <p:nvGraphicFramePr>
          <p:cNvPr id="3" name="Diagrama 2"/>
          <p:cNvGraphicFramePr/>
          <p:nvPr>
            <p:extLst>
              <p:ext uri="{D42A27DB-BD31-4B8C-83A1-F6EECF244321}">
                <p14:modId xmlns:p14="http://schemas.microsoft.com/office/powerpoint/2010/main" val="1005942611"/>
              </p:ext>
            </p:extLst>
          </p:nvPr>
        </p:nvGraphicFramePr>
        <p:xfrm>
          <a:off x="456923" y="1068008"/>
          <a:ext cx="106900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769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graphicFrame>
        <p:nvGraphicFramePr>
          <p:cNvPr id="3" name="Diagrama 2"/>
          <p:cNvGraphicFramePr/>
          <p:nvPr>
            <p:extLst>
              <p:ext uri="{D42A27DB-BD31-4B8C-83A1-F6EECF244321}">
                <p14:modId xmlns:p14="http://schemas.microsoft.com/office/powerpoint/2010/main" val="2109725925"/>
              </p:ext>
            </p:extLst>
          </p:nvPr>
        </p:nvGraphicFramePr>
        <p:xfrm>
          <a:off x="1574799" y="1078894"/>
          <a:ext cx="92782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95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67C5D94C-B388-4E74-9C5E-FD10C1EB90BF}"/>
              </a:ext>
            </a:extLst>
          </p:cNvPr>
          <p:cNvSpPr/>
          <p:nvPr/>
        </p:nvSpPr>
        <p:spPr>
          <a:xfrm>
            <a:off x="1453372" y="181895"/>
            <a:ext cx="6362160" cy="683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s-EC" altLang="zh-CN" sz="3200" b="1" dirty="0"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Objetivos</a:t>
            </a:r>
            <a:endParaRPr lang="es-EC"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grpSp>
        <p:nvGrpSpPr>
          <p:cNvPr id="4" name="Grupo 3">
            <a:extLst>
              <a:ext uri="{FF2B5EF4-FFF2-40B4-BE49-F238E27FC236}">
                <a16:creationId xmlns:a16="http://schemas.microsoft.com/office/drawing/2014/main" xmlns="" id="{8D2F5A5B-1BA7-490E-BD76-DD345AAA242D}"/>
              </a:ext>
            </a:extLst>
          </p:cNvPr>
          <p:cNvGrpSpPr/>
          <p:nvPr/>
        </p:nvGrpSpPr>
        <p:grpSpPr>
          <a:xfrm>
            <a:off x="834821" y="2434040"/>
            <a:ext cx="10404718" cy="4031881"/>
            <a:chOff x="1176004" y="2545772"/>
            <a:chExt cx="9855757" cy="3957841"/>
          </a:xfrm>
        </p:grpSpPr>
        <p:sp>
          <p:nvSpPr>
            <p:cNvPr id="12" name="六边形 11">
              <a:extLst>
                <a:ext uri="{FF2B5EF4-FFF2-40B4-BE49-F238E27FC236}">
                  <a16:creationId xmlns:a16="http://schemas.microsoft.com/office/drawing/2014/main" xmlns="" id="{C6D5DC55-0A98-4076-ACFC-55C9645B2DDE}"/>
                </a:ext>
              </a:extLst>
            </p:cNvPr>
            <p:cNvSpPr/>
            <p:nvPr/>
          </p:nvSpPr>
          <p:spPr>
            <a:xfrm rot="5400000">
              <a:off x="6707937" y="2647293"/>
              <a:ext cx="1371600" cy="1182414"/>
            </a:xfrm>
            <a:prstGeom prst="hexagon">
              <a:avLst>
                <a:gd name="adj" fmla="val 30523"/>
                <a:gd name="vf" fmla="val 11547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15" name="六边形 14">
              <a:extLst>
                <a:ext uri="{FF2B5EF4-FFF2-40B4-BE49-F238E27FC236}">
                  <a16:creationId xmlns:a16="http://schemas.microsoft.com/office/drawing/2014/main" xmlns="" id="{831CECED-D570-434B-AA89-A6E824B756A4}"/>
                </a:ext>
              </a:extLst>
            </p:cNvPr>
            <p:cNvSpPr/>
            <p:nvPr/>
          </p:nvSpPr>
          <p:spPr>
            <a:xfrm rot="5400000">
              <a:off x="1482437" y="2647293"/>
              <a:ext cx="1371600" cy="1182414"/>
            </a:xfrm>
            <a:prstGeom prst="hexagon">
              <a:avLst>
                <a:gd name="adj" fmla="val 30523"/>
                <a:gd name="vf" fmla="val 115470"/>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18" name="六边形 17">
              <a:extLst>
                <a:ext uri="{FF2B5EF4-FFF2-40B4-BE49-F238E27FC236}">
                  <a16:creationId xmlns:a16="http://schemas.microsoft.com/office/drawing/2014/main" xmlns="" id="{66B8E755-87E7-4021-9B87-E93167276725}"/>
                </a:ext>
              </a:extLst>
            </p:cNvPr>
            <p:cNvSpPr/>
            <p:nvPr/>
          </p:nvSpPr>
          <p:spPr>
            <a:xfrm rot="5400000">
              <a:off x="9320686" y="2640365"/>
              <a:ext cx="1371600" cy="1182414"/>
            </a:xfrm>
            <a:prstGeom prst="hexagon">
              <a:avLst>
                <a:gd name="adj" fmla="val 30523"/>
                <a:gd name="vf" fmla="val 11547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xmlns="" id="{F3E676A2-48A4-4E0D-8C2A-266815BDC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503" y="2865544"/>
              <a:ext cx="732056" cy="732056"/>
            </a:xfrm>
            <a:prstGeom prst="rect">
              <a:avLst/>
            </a:prstGeom>
          </p:spPr>
        </p:pic>
        <p:sp>
          <p:nvSpPr>
            <p:cNvPr id="21" name="六边形 20">
              <a:extLst>
                <a:ext uri="{FF2B5EF4-FFF2-40B4-BE49-F238E27FC236}">
                  <a16:creationId xmlns:a16="http://schemas.microsoft.com/office/drawing/2014/main" xmlns="" id="{D4188171-35E0-4365-8083-98AA8BC2AB78}"/>
                </a:ext>
              </a:extLst>
            </p:cNvPr>
            <p:cNvSpPr/>
            <p:nvPr/>
          </p:nvSpPr>
          <p:spPr>
            <a:xfrm rot="5400000">
              <a:off x="4095187" y="2647293"/>
              <a:ext cx="1371600" cy="1182414"/>
            </a:xfrm>
            <a:prstGeom prst="hexagon">
              <a:avLst>
                <a:gd name="adj" fmla="val 30523"/>
                <a:gd name="vf" fmla="val 11547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grpSp>
          <p:nvGrpSpPr>
            <p:cNvPr id="61" name="组合 60">
              <a:extLst>
                <a:ext uri="{FF2B5EF4-FFF2-40B4-BE49-F238E27FC236}">
                  <a16:creationId xmlns:a16="http://schemas.microsoft.com/office/drawing/2014/main" xmlns="" id="{F1F95E0E-CA1C-41EC-AC0C-F51F45BF7923}"/>
                </a:ext>
              </a:extLst>
            </p:cNvPr>
            <p:cNvGrpSpPr/>
            <p:nvPr/>
          </p:nvGrpSpPr>
          <p:grpSpPr>
            <a:xfrm>
              <a:off x="1176004" y="4152899"/>
              <a:ext cx="2050552" cy="2350714"/>
              <a:chOff x="1176004" y="4152899"/>
              <a:chExt cx="2050552" cy="2350714"/>
            </a:xfrm>
          </p:grpSpPr>
          <p:sp>
            <p:nvSpPr>
              <p:cNvPr id="36" name="矩形 35">
                <a:extLst>
                  <a:ext uri="{FF2B5EF4-FFF2-40B4-BE49-F238E27FC236}">
                    <a16:creationId xmlns:a16="http://schemas.microsoft.com/office/drawing/2014/main" xmlns="" id="{C76299B8-BD21-4B50-96DD-4E7FC187F963}"/>
                  </a:ext>
                </a:extLst>
              </p:cNvPr>
              <p:cNvSpPr/>
              <p:nvPr/>
            </p:nvSpPr>
            <p:spPr>
              <a:xfrm>
                <a:off x="1176004" y="4237678"/>
                <a:ext cx="2050552" cy="226593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200" dirty="0" smtClean="0">
                    <a:solidFill>
                      <a:schemeClr val="bg1">
                        <a:lumMod val="50000"/>
                      </a:schemeClr>
                    </a:solidFill>
                    <a:latin typeface="Century Gothic" panose="020B0502020202020204" pitchFamily="34" charset="0"/>
                  </a:rPr>
                  <a:t>• Analizar </a:t>
                </a:r>
                <a:r>
                  <a:rPr lang="es-ES" altLang="zh-CN" sz="1200" dirty="0">
                    <a:solidFill>
                      <a:schemeClr val="bg1">
                        <a:lumMod val="50000"/>
                      </a:schemeClr>
                    </a:solidFill>
                    <a:latin typeface="Century Gothic" panose="020B0502020202020204" pitchFamily="34" charset="0"/>
                  </a:rPr>
                  <a:t>el comportamiento de las exportaciones de aguacate </a:t>
                </a:r>
                <a:r>
                  <a:rPr lang="es-ES" altLang="zh-CN" sz="1200" dirty="0" smtClean="0">
                    <a:solidFill>
                      <a:schemeClr val="bg1">
                        <a:lumMod val="50000"/>
                      </a:schemeClr>
                    </a:solidFill>
                    <a:latin typeface="Century Gothic" panose="020B0502020202020204" pitchFamily="34" charset="0"/>
                  </a:rPr>
                  <a:t>ecuatoriano en </a:t>
                </a:r>
                <a:r>
                  <a:rPr lang="es-ES" altLang="zh-CN" sz="1200" dirty="0">
                    <a:solidFill>
                      <a:schemeClr val="bg1">
                        <a:lumMod val="50000"/>
                      </a:schemeClr>
                    </a:solidFill>
                    <a:latin typeface="Century Gothic" panose="020B0502020202020204" pitchFamily="34" charset="0"/>
                  </a:rPr>
                  <a:t>el periodo 2015 – 2019, las provincias productoras, empresas exportadoras, y el comercio internacional de este producto a nivel mundial.</a:t>
                </a:r>
                <a:endParaRPr lang="en-US" altLang="zh-CN" sz="1200" dirty="0">
                  <a:solidFill>
                    <a:schemeClr val="bg1">
                      <a:lumMod val="50000"/>
                    </a:schemeClr>
                  </a:solidFill>
                  <a:latin typeface="Century Gothic" panose="020B0502020202020204" pitchFamily="34" charset="0"/>
                </a:endParaRPr>
              </a:p>
            </p:txBody>
          </p:sp>
          <p:grpSp>
            <p:nvGrpSpPr>
              <p:cNvPr id="51" name="组合 50">
                <a:extLst>
                  <a:ext uri="{FF2B5EF4-FFF2-40B4-BE49-F238E27FC236}">
                    <a16:creationId xmlns:a16="http://schemas.microsoft.com/office/drawing/2014/main" xmlns="" id="{C0A87DA2-253B-45C3-A037-638BE48937C0}"/>
                  </a:ext>
                </a:extLst>
              </p:cNvPr>
              <p:cNvGrpSpPr/>
              <p:nvPr/>
            </p:nvGrpSpPr>
            <p:grpSpPr>
              <a:xfrm>
                <a:off x="1239201" y="4152899"/>
                <a:ext cx="1829673" cy="2312193"/>
                <a:chOff x="1226501" y="4218230"/>
                <a:chExt cx="1829673" cy="2024022"/>
              </a:xfrm>
            </p:grpSpPr>
            <p:cxnSp>
              <p:nvCxnSpPr>
                <p:cNvPr id="48" name="直接连接符 47">
                  <a:extLst>
                    <a:ext uri="{FF2B5EF4-FFF2-40B4-BE49-F238E27FC236}">
                      <a16:creationId xmlns:a16="http://schemas.microsoft.com/office/drawing/2014/main" xmlns="" id="{0BDB6701-B84B-4D42-B683-6B0DAB1DBEE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24D15A6D-5EDD-4EF0-8B8E-2409A364D260}"/>
                    </a:ext>
                  </a:extLst>
                </p:cNvPr>
                <p:cNvCxnSpPr>
                  <a:cxnSpLocks/>
                </p:cNvCxnSpPr>
                <p:nvPr/>
              </p:nvCxnSpPr>
              <p:spPr>
                <a:xfrm>
                  <a:off x="1226501" y="6242252"/>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2" name="组合 61">
              <a:extLst>
                <a:ext uri="{FF2B5EF4-FFF2-40B4-BE49-F238E27FC236}">
                  <a16:creationId xmlns:a16="http://schemas.microsoft.com/office/drawing/2014/main" xmlns="" id="{303B5254-B7FC-455B-8097-3DA381D21BF1}"/>
                </a:ext>
              </a:extLst>
            </p:cNvPr>
            <p:cNvGrpSpPr/>
            <p:nvPr/>
          </p:nvGrpSpPr>
          <p:grpSpPr>
            <a:xfrm>
              <a:off x="3755711" y="4152900"/>
              <a:ext cx="2050552" cy="2312191"/>
              <a:chOff x="3755711" y="4152900"/>
              <a:chExt cx="2050552" cy="2312191"/>
            </a:xfrm>
          </p:grpSpPr>
          <p:sp>
            <p:nvSpPr>
              <p:cNvPr id="39" name="矩形 38">
                <a:extLst>
                  <a:ext uri="{FF2B5EF4-FFF2-40B4-BE49-F238E27FC236}">
                    <a16:creationId xmlns:a16="http://schemas.microsoft.com/office/drawing/2014/main" xmlns="" id="{BCC3D1C5-E21A-422A-97B9-0657BEAC0678}"/>
                  </a:ext>
                </a:extLst>
              </p:cNvPr>
              <p:cNvSpPr/>
              <p:nvPr/>
            </p:nvSpPr>
            <p:spPr>
              <a:xfrm>
                <a:off x="3755711" y="4253433"/>
                <a:ext cx="2050552" cy="20484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200" dirty="0" smtClean="0">
                    <a:solidFill>
                      <a:schemeClr val="bg1">
                        <a:lumMod val="50000"/>
                      </a:schemeClr>
                    </a:solidFill>
                    <a:latin typeface="Century Gothic" panose="020B0502020202020204" pitchFamily="34" charset="0"/>
                  </a:rPr>
                  <a:t>• Analizar </a:t>
                </a:r>
                <a:r>
                  <a:rPr lang="es-ES" altLang="zh-CN" sz="1200" dirty="0">
                    <a:solidFill>
                      <a:schemeClr val="bg1">
                        <a:lumMod val="50000"/>
                      </a:schemeClr>
                    </a:solidFill>
                    <a:latin typeface="Century Gothic" panose="020B0502020202020204" pitchFamily="34" charset="0"/>
                  </a:rPr>
                  <a:t>la Agenda 2030 y la implementación y relación de la misma en las políticas públicas y privadas, proyectos y programas del Ecuador, principalmente </a:t>
                </a:r>
                <a:r>
                  <a:rPr lang="es-ES" altLang="zh-CN" sz="1200" dirty="0" smtClean="0">
                    <a:solidFill>
                      <a:schemeClr val="bg1">
                        <a:lumMod val="50000"/>
                      </a:schemeClr>
                    </a:solidFill>
                    <a:latin typeface="Century Gothic" panose="020B0502020202020204" pitchFamily="34" charset="0"/>
                  </a:rPr>
                  <a:t>en el contexto del </a:t>
                </a:r>
                <a:r>
                  <a:rPr lang="es-ES" altLang="zh-CN" sz="1200" dirty="0">
                    <a:solidFill>
                      <a:schemeClr val="bg1">
                        <a:lumMod val="50000"/>
                      </a:schemeClr>
                    </a:solidFill>
                    <a:latin typeface="Century Gothic" panose="020B0502020202020204" pitchFamily="34" charset="0"/>
                  </a:rPr>
                  <a:t>Objetivo de Desarrollo Sostenible 12.</a:t>
                </a:r>
                <a:endParaRPr lang="en-US" altLang="zh-CN" sz="1200" dirty="0">
                  <a:solidFill>
                    <a:schemeClr val="bg1">
                      <a:lumMod val="50000"/>
                    </a:schemeClr>
                  </a:solidFill>
                  <a:latin typeface="Century Gothic" panose="020B0502020202020204" pitchFamily="34" charset="0"/>
                </a:endParaRPr>
              </a:p>
            </p:txBody>
          </p:sp>
          <p:grpSp>
            <p:nvGrpSpPr>
              <p:cNvPr id="52" name="组合 51">
                <a:extLst>
                  <a:ext uri="{FF2B5EF4-FFF2-40B4-BE49-F238E27FC236}">
                    <a16:creationId xmlns:a16="http://schemas.microsoft.com/office/drawing/2014/main" xmlns="" id="{A0D4D972-845C-45C6-95F8-86FC7C5E2BB1}"/>
                  </a:ext>
                </a:extLst>
              </p:cNvPr>
              <p:cNvGrpSpPr/>
              <p:nvPr/>
            </p:nvGrpSpPr>
            <p:grpSpPr>
              <a:xfrm>
                <a:off x="3887225" y="4152900"/>
                <a:ext cx="1781699" cy="2312191"/>
                <a:chOff x="1274475" y="4218230"/>
                <a:chExt cx="1781699" cy="2024020"/>
              </a:xfrm>
            </p:grpSpPr>
            <p:cxnSp>
              <p:nvCxnSpPr>
                <p:cNvPr id="53" name="直接连接符 52">
                  <a:extLst>
                    <a:ext uri="{FF2B5EF4-FFF2-40B4-BE49-F238E27FC236}">
                      <a16:creationId xmlns:a16="http://schemas.microsoft.com/office/drawing/2014/main" xmlns="" id="{F18BC484-2801-4012-B1FA-7AEA192021CA}"/>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E73F580C-81E5-48DF-AFD8-F3076E221229}"/>
                    </a:ext>
                  </a:extLst>
                </p:cNvPr>
                <p:cNvCxnSpPr>
                  <a:cxnSpLocks/>
                </p:cNvCxnSpPr>
                <p:nvPr/>
              </p:nvCxnSpPr>
              <p:spPr>
                <a:xfrm>
                  <a:off x="1274475" y="624225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3" name="组合 62">
              <a:extLst>
                <a:ext uri="{FF2B5EF4-FFF2-40B4-BE49-F238E27FC236}">
                  <a16:creationId xmlns:a16="http://schemas.microsoft.com/office/drawing/2014/main" xmlns="" id="{A336BABD-2CF3-45F3-8884-0747C93BEC35}"/>
                </a:ext>
              </a:extLst>
            </p:cNvPr>
            <p:cNvGrpSpPr/>
            <p:nvPr/>
          </p:nvGrpSpPr>
          <p:grpSpPr>
            <a:xfrm>
              <a:off x="6335418" y="4152900"/>
              <a:ext cx="2050552" cy="2312192"/>
              <a:chOff x="6335418" y="4152900"/>
              <a:chExt cx="2050552" cy="2312192"/>
            </a:xfrm>
          </p:grpSpPr>
          <p:sp>
            <p:nvSpPr>
              <p:cNvPr id="42" name="矩形 41">
                <a:extLst>
                  <a:ext uri="{FF2B5EF4-FFF2-40B4-BE49-F238E27FC236}">
                    <a16:creationId xmlns:a16="http://schemas.microsoft.com/office/drawing/2014/main" xmlns="" id="{C695CB90-B6CE-4940-87DE-C58408F2411A}"/>
                  </a:ext>
                </a:extLst>
              </p:cNvPr>
              <p:cNvSpPr/>
              <p:nvPr/>
            </p:nvSpPr>
            <p:spPr>
              <a:xfrm>
                <a:off x="6335418" y="4237677"/>
                <a:ext cx="2050552" cy="221165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200" dirty="0" smtClean="0">
                    <a:solidFill>
                      <a:schemeClr val="bg1">
                        <a:lumMod val="50000"/>
                      </a:schemeClr>
                    </a:solidFill>
                    <a:latin typeface="Century Gothic" panose="020B0502020202020204" pitchFamily="34" charset="0"/>
                  </a:rPr>
                  <a:t>• Analizar </a:t>
                </a:r>
                <a:r>
                  <a:rPr lang="es-ES" altLang="zh-CN" sz="1200" dirty="0">
                    <a:solidFill>
                      <a:schemeClr val="bg1">
                        <a:lumMod val="50000"/>
                      </a:schemeClr>
                    </a:solidFill>
                    <a:latin typeface="Century Gothic" panose="020B0502020202020204" pitchFamily="34" charset="0"/>
                  </a:rPr>
                  <a:t>la producción sostenible del aguacate en Ecuador en lo referente a procesos productivos agropecuarios orgánicos, huella material generada, empresas productoras, y el ámbito laboral en la agricultura.</a:t>
                </a:r>
                <a:endParaRPr lang="en-US" altLang="zh-CN" sz="1200" dirty="0">
                  <a:solidFill>
                    <a:schemeClr val="bg1">
                      <a:lumMod val="50000"/>
                    </a:schemeClr>
                  </a:solidFill>
                  <a:latin typeface="Century Gothic" panose="020B0502020202020204" pitchFamily="34" charset="0"/>
                </a:endParaRPr>
              </a:p>
            </p:txBody>
          </p:sp>
          <p:grpSp>
            <p:nvGrpSpPr>
              <p:cNvPr id="55" name="组合 54">
                <a:extLst>
                  <a:ext uri="{FF2B5EF4-FFF2-40B4-BE49-F238E27FC236}">
                    <a16:creationId xmlns:a16="http://schemas.microsoft.com/office/drawing/2014/main" xmlns="" id="{56517DED-23DE-4119-A860-DEE88E819E9B}"/>
                  </a:ext>
                </a:extLst>
              </p:cNvPr>
              <p:cNvGrpSpPr/>
              <p:nvPr/>
            </p:nvGrpSpPr>
            <p:grpSpPr>
              <a:xfrm>
                <a:off x="6472755" y="4152900"/>
                <a:ext cx="1821619" cy="2312192"/>
                <a:chOff x="1234555" y="4218230"/>
                <a:chExt cx="1821619" cy="2024021"/>
              </a:xfrm>
            </p:grpSpPr>
            <p:cxnSp>
              <p:nvCxnSpPr>
                <p:cNvPr id="56" name="直接连接符 55">
                  <a:extLst>
                    <a:ext uri="{FF2B5EF4-FFF2-40B4-BE49-F238E27FC236}">
                      <a16:creationId xmlns:a16="http://schemas.microsoft.com/office/drawing/2014/main" xmlns="" id="{5E55D5EF-F6AF-43C6-B53F-C0A974236499}"/>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0B5217E1-B9A5-4FC4-A8BC-68F13379330A}"/>
                    </a:ext>
                  </a:extLst>
                </p:cNvPr>
                <p:cNvCxnSpPr>
                  <a:cxnSpLocks/>
                </p:cNvCxnSpPr>
                <p:nvPr/>
              </p:nvCxnSpPr>
              <p:spPr>
                <a:xfrm>
                  <a:off x="1234555" y="6242251"/>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xmlns="" id="{AB40986A-2968-492B-9051-EBAB33D3C0A3}"/>
                </a:ext>
              </a:extLst>
            </p:cNvPr>
            <p:cNvGrpSpPr/>
            <p:nvPr/>
          </p:nvGrpSpPr>
          <p:grpSpPr>
            <a:xfrm>
              <a:off x="8981209" y="4152900"/>
              <a:ext cx="2050552" cy="2312190"/>
              <a:chOff x="8981209" y="4152900"/>
              <a:chExt cx="2050552" cy="2312190"/>
            </a:xfrm>
          </p:grpSpPr>
          <p:sp>
            <p:nvSpPr>
              <p:cNvPr id="45" name="矩形 44">
                <a:extLst>
                  <a:ext uri="{FF2B5EF4-FFF2-40B4-BE49-F238E27FC236}">
                    <a16:creationId xmlns:a16="http://schemas.microsoft.com/office/drawing/2014/main" xmlns="" id="{D4D9BFBD-EF91-4E8A-81B6-0BA9A9EC10B9}"/>
                  </a:ext>
                </a:extLst>
              </p:cNvPr>
              <p:cNvSpPr/>
              <p:nvPr/>
            </p:nvSpPr>
            <p:spPr>
              <a:xfrm>
                <a:off x="8981209" y="4237145"/>
                <a:ext cx="2050552" cy="18308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ES" altLang="zh-CN" sz="1200" dirty="0" smtClean="0">
                    <a:solidFill>
                      <a:schemeClr val="bg1">
                        <a:lumMod val="50000"/>
                      </a:schemeClr>
                    </a:solidFill>
                    <a:latin typeface="Century Gothic" panose="020B0502020202020204" pitchFamily="34" charset="0"/>
                  </a:rPr>
                  <a:t>• Analizar </a:t>
                </a:r>
                <a:r>
                  <a:rPr lang="es-ES" altLang="zh-CN" sz="1200" dirty="0">
                    <a:solidFill>
                      <a:schemeClr val="bg1">
                        <a:lumMod val="50000"/>
                      </a:schemeClr>
                    </a:solidFill>
                    <a:latin typeface="Century Gothic" panose="020B0502020202020204" pitchFamily="34" charset="0"/>
                  </a:rPr>
                  <a:t>el consumo sostenible a nivel mundial de productos agrícolas del </a:t>
                </a:r>
                <a:r>
                  <a:rPr lang="es-ES" altLang="zh-CN" sz="1200" dirty="0" smtClean="0">
                    <a:solidFill>
                      <a:schemeClr val="bg1">
                        <a:lumMod val="50000"/>
                      </a:schemeClr>
                    </a:solidFill>
                    <a:latin typeface="Century Gothic" panose="020B0502020202020204" pitchFamily="34" charset="0"/>
                  </a:rPr>
                  <a:t>Ecuador; </a:t>
                </a:r>
                <a:r>
                  <a:rPr lang="es-ES" altLang="zh-CN" sz="1200" dirty="0">
                    <a:solidFill>
                      <a:schemeClr val="bg1">
                        <a:lumMod val="50000"/>
                      </a:schemeClr>
                    </a:solidFill>
                    <a:latin typeface="Century Gothic" panose="020B0502020202020204" pitchFamily="34" charset="0"/>
                  </a:rPr>
                  <a:t>las certificaciones, exportaciones y destinos sostenibles; y la pérdida y desperdicio de alimentos.</a:t>
                </a:r>
                <a:endParaRPr lang="en-US" altLang="zh-CN" sz="1200" dirty="0">
                  <a:solidFill>
                    <a:schemeClr val="bg1">
                      <a:lumMod val="50000"/>
                    </a:schemeClr>
                  </a:solidFill>
                  <a:latin typeface="Century Gothic" panose="020B0502020202020204" pitchFamily="34" charset="0"/>
                </a:endParaRPr>
              </a:p>
            </p:txBody>
          </p:sp>
          <p:grpSp>
            <p:nvGrpSpPr>
              <p:cNvPr id="58" name="组合 57">
                <a:extLst>
                  <a:ext uri="{FF2B5EF4-FFF2-40B4-BE49-F238E27FC236}">
                    <a16:creationId xmlns:a16="http://schemas.microsoft.com/office/drawing/2014/main" xmlns="" id="{41248E12-1627-4210-A65B-42354471FAA2}"/>
                  </a:ext>
                </a:extLst>
              </p:cNvPr>
              <p:cNvGrpSpPr/>
              <p:nvPr/>
            </p:nvGrpSpPr>
            <p:grpSpPr>
              <a:xfrm>
                <a:off x="9131249" y="4152900"/>
                <a:ext cx="1775875" cy="2312190"/>
                <a:chOff x="1280299" y="4218230"/>
                <a:chExt cx="1775875" cy="2024019"/>
              </a:xfrm>
            </p:grpSpPr>
            <p:cxnSp>
              <p:nvCxnSpPr>
                <p:cNvPr id="59" name="直接连接符 58">
                  <a:extLst>
                    <a:ext uri="{FF2B5EF4-FFF2-40B4-BE49-F238E27FC236}">
                      <a16:creationId xmlns:a16="http://schemas.microsoft.com/office/drawing/2014/main" xmlns="" id="{EF88035F-2264-4502-BC2A-579502D3A6DD}"/>
                    </a:ext>
                  </a:extLst>
                </p:cNvPr>
                <p:cNvCxnSpPr>
                  <a:cxnSpLocks/>
                </p:cNvCxnSpPr>
                <p:nvPr/>
              </p:nvCxnSpPr>
              <p:spPr>
                <a:xfrm>
                  <a:off x="1280299" y="4218230"/>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51986ACD-FB52-480B-AE02-FD2D31234402}"/>
                    </a:ext>
                  </a:extLst>
                </p:cNvPr>
                <p:cNvCxnSpPr>
                  <a:cxnSpLocks/>
                </p:cNvCxnSpPr>
                <p:nvPr/>
              </p:nvCxnSpPr>
              <p:spPr>
                <a:xfrm>
                  <a:off x="1280299" y="6242249"/>
                  <a:ext cx="177587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sp>
        <p:nvSpPr>
          <p:cNvPr id="2" name="CuadroTexto 1"/>
          <p:cNvSpPr txBox="1"/>
          <p:nvPr/>
        </p:nvSpPr>
        <p:spPr>
          <a:xfrm>
            <a:off x="3717057" y="1145296"/>
            <a:ext cx="4305959" cy="1015663"/>
          </a:xfrm>
          <a:prstGeom prst="rect">
            <a:avLst/>
          </a:prstGeom>
          <a:noFill/>
        </p:spPr>
        <p:txBody>
          <a:bodyPr wrap="square" rtlCol="0">
            <a:spAutoFit/>
          </a:bodyPr>
          <a:lstStyle/>
          <a:p>
            <a:pPr algn="ctr"/>
            <a:r>
              <a:rPr lang="es-ES" sz="1200" b="1" dirty="0">
                <a:solidFill>
                  <a:schemeClr val="bg1">
                    <a:lumMod val="50000"/>
                  </a:schemeClr>
                </a:solidFill>
                <a:latin typeface="Century Gothic" panose="020B0502020202020204" pitchFamily="34" charset="0"/>
              </a:rPr>
              <a:t>General</a:t>
            </a:r>
          </a:p>
          <a:p>
            <a:pPr algn="ctr"/>
            <a:r>
              <a:rPr lang="es-ES" sz="1200" dirty="0" smtClean="0">
                <a:solidFill>
                  <a:schemeClr val="bg1">
                    <a:lumMod val="50000"/>
                  </a:schemeClr>
                </a:solidFill>
                <a:latin typeface="Century Gothic" panose="020B0502020202020204" pitchFamily="34" charset="0"/>
              </a:rPr>
              <a:t>• </a:t>
            </a:r>
            <a:r>
              <a:rPr lang="es-ES" sz="1200" dirty="0">
                <a:solidFill>
                  <a:schemeClr val="bg1">
                    <a:lumMod val="50000"/>
                  </a:schemeClr>
                </a:solidFill>
                <a:latin typeface="Century Gothic" panose="020B0502020202020204" pitchFamily="34" charset="0"/>
              </a:rPr>
              <a:t>Analizar el sector exportador de aguacate en Ecuador bajo criterios sostenibles en relación al cumplimiento del Objetivo de Desarrollo Sostenible número 12 en el periodo 2015 – 2019.</a:t>
            </a:r>
          </a:p>
        </p:txBody>
      </p:sp>
      <p:pic>
        <p:nvPicPr>
          <p:cNvPr id="65" name="图片 18">
            <a:extLst>
              <a:ext uri="{FF2B5EF4-FFF2-40B4-BE49-F238E27FC236}">
                <a16:creationId xmlns:a16="http://schemas.microsoft.com/office/drawing/2014/main" xmlns="" id="{F3E676A2-48A4-4E0D-8C2A-266815BDC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701" y="2741456"/>
            <a:ext cx="772831" cy="745751"/>
          </a:xfrm>
          <a:prstGeom prst="rect">
            <a:avLst/>
          </a:prstGeom>
        </p:spPr>
      </p:pic>
      <p:pic>
        <p:nvPicPr>
          <p:cNvPr id="66" name="图片 18">
            <a:extLst>
              <a:ext uri="{FF2B5EF4-FFF2-40B4-BE49-F238E27FC236}">
                <a16:creationId xmlns:a16="http://schemas.microsoft.com/office/drawing/2014/main" xmlns="" id="{F3E676A2-48A4-4E0D-8C2A-266815BDC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978" y="2741456"/>
            <a:ext cx="772831" cy="745751"/>
          </a:xfrm>
          <a:prstGeom prst="rect">
            <a:avLst/>
          </a:prstGeom>
        </p:spPr>
      </p:pic>
      <p:pic>
        <p:nvPicPr>
          <p:cNvPr id="67" name="图片 18">
            <a:extLst>
              <a:ext uri="{FF2B5EF4-FFF2-40B4-BE49-F238E27FC236}">
                <a16:creationId xmlns:a16="http://schemas.microsoft.com/office/drawing/2014/main" xmlns="" id="{F3E676A2-48A4-4E0D-8C2A-266815BDC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788" y="2741456"/>
            <a:ext cx="772831" cy="745751"/>
          </a:xfrm>
          <a:prstGeom prst="rect">
            <a:avLst/>
          </a:prstGeom>
        </p:spPr>
      </p:pic>
    </p:spTree>
    <p:extLst>
      <p:ext uri="{BB962C8B-B14F-4D97-AF65-F5344CB8AC3E}">
        <p14:creationId xmlns:p14="http://schemas.microsoft.com/office/powerpoint/2010/main" val="228276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xmlns="" id="{E33215E0-FB9D-485C-8E3B-F80363B0F775}"/>
              </a:ext>
            </a:extLst>
          </p:cNvPr>
          <p:cNvGrpSpPr/>
          <p:nvPr/>
        </p:nvGrpSpPr>
        <p:grpSpPr>
          <a:xfrm>
            <a:off x="1270183" y="1542148"/>
            <a:ext cx="10921817" cy="4280682"/>
            <a:chOff x="1187656" y="1645666"/>
            <a:chExt cx="6268539" cy="2420844"/>
          </a:xfrm>
        </p:grpSpPr>
        <p:sp>
          <p:nvSpPr>
            <p:cNvPr id="2" name="Oval 2">
              <a:extLst>
                <a:ext uri="{FF2B5EF4-FFF2-40B4-BE49-F238E27FC236}">
                  <a16:creationId xmlns:a16="http://schemas.microsoft.com/office/drawing/2014/main" xmlns="" id="{0C3329C5-88B9-4B2C-A7DA-4C543F83AB64}"/>
                </a:ext>
              </a:extLst>
            </p:cNvPr>
            <p:cNvSpPr>
              <a:spLocks noChangeArrowheads="1"/>
            </p:cNvSpPr>
            <p:nvPr/>
          </p:nvSpPr>
          <p:spPr bwMode="auto">
            <a:xfrm>
              <a:off x="1451228" y="1852168"/>
              <a:ext cx="974894" cy="976916"/>
            </a:xfrm>
            <a:prstGeom prst="ellipse">
              <a:avLst/>
            </a:prstGeom>
            <a:solidFill>
              <a:schemeClr val="accent1"/>
            </a:solidFill>
            <a:ln>
              <a:noFill/>
            </a:ln>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3" name="Freeform 3">
              <a:extLst>
                <a:ext uri="{FF2B5EF4-FFF2-40B4-BE49-F238E27FC236}">
                  <a16:creationId xmlns:a16="http://schemas.microsoft.com/office/drawing/2014/main" xmlns="" id="{C65F1475-3377-4479-ABE1-8D2822A7F354}"/>
                </a:ext>
              </a:extLst>
            </p:cNvPr>
            <p:cNvSpPr>
              <a:spLocks/>
            </p:cNvSpPr>
            <p:nvPr/>
          </p:nvSpPr>
          <p:spPr bwMode="auto">
            <a:xfrm>
              <a:off x="1945026" y="1645666"/>
              <a:ext cx="689095" cy="694166"/>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tailEn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4" name="Oval 4">
              <a:extLst>
                <a:ext uri="{FF2B5EF4-FFF2-40B4-BE49-F238E27FC236}">
                  <a16:creationId xmlns:a16="http://schemas.microsoft.com/office/drawing/2014/main" xmlns="" id="{815A063D-35C8-441B-B19F-2A2DA6BE7CEA}"/>
                </a:ext>
              </a:extLst>
            </p:cNvPr>
            <p:cNvSpPr>
              <a:spLocks noChangeArrowheads="1"/>
            </p:cNvSpPr>
            <p:nvPr/>
          </p:nvSpPr>
          <p:spPr bwMode="auto">
            <a:xfrm>
              <a:off x="5004669" y="1852168"/>
              <a:ext cx="971719" cy="976916"/>
            </a:xfrm>
            <a:prstGeom prst="ellipse">
              <a:avLst/>
            </a:prstGeom>
            <a:solidFill>
              <a:schemeClr val="accent3"/>
            </a:solidFill>
            <a:ln>
              <a:noFill/>
            </a:ln>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5" name="Freeform 5">
              <a:extLst>
                <a:ext uri="{FF2B5EF4-FFF2-40B4-BE49-F238E27FC236}">
                  <a16:creationId xmlns:a16="http://schemas.microsoft.com/office/drawing/2014/main" xmlns="" id="{948874E0-E961-42F6-AD62-EC187988561A}"/>
                </a:ext>
              </a:extLst>
            </p:cNvPr>
            <p:cNvSpPr>
              <a:spLocks/>
            </p:cNvSpPr>
            <p:nvPr/>
          </p:nvSpPr>
          <p:spPr bwMode="auto">
            <a:xfrm>
              <a:off x="5500055" y="1645666"/>
              <a:ext cx="689095" cy="694166"/>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tailEn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6" name="Oval 6">
              <a:extLst>
                <a:ext uri="{FF2B5EF4-FFF2-40B4-BE49-F238E27FC236}">
                  <a16:creationId xmlns:a16="http://schemas.microsoft.com/office/drawing/2014/main" xmlns="" id="{7DCD4D74-AF89-4299-B35A-35ADFA2E074F}"/>
                </a:ext>
              </a:extLst>
            </p:cNvPr>
            <p:cNvSpPr>
              <a:spLocks noChangeArrowheads="1"/>
            </p:cNvSpPr>
            <p:nvPr/>
          </p:nvSpPr>
          <p:spPr bwMode="auto">
            <a:xfrm>
              <a:off x="3166025" y="2884681"/>
              <a:ext cx="974894" cy="975327"/>
            </a:xfrm>
            <a:prstGeom prst="ellipse">
              <a:avLst/>
            </a:prstGeom>
            <a:solidFill>
              <a:schemeClr val="accent2"/>
            </a:solidFill>
            <a:ln>
              <a:noFill/>
            </a:ln>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7" name="Freeform 7">
              <a:extLst>
                <a:ext uri="{FF2B5EF4-FFF2-40B4-BE49-F238E27FC236}">
                  <a16:creationId xmlns:a16="http://schemas.microsoft.com/office/drawing/2014/main" xmlns="" id="{9EDD41FB-4E42-4A6C-BEE3-AF47F35FF415}"/>
                </a:ext>
              </a:extLst>
            </p:cNvPr>
            <p:cNvSpPr>
              <a:spLocks/>
            </p:cNvSpPr>
            <p:nvPr/>
          </p:nvSpPr>
          <p:spPr bwMode="auto">
            <a:xfrm>
              <a:off x="3659824" y="3372345"/>
              <a:ext cx="693857" cy="694165"/>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headEnd/>
              <a:tailEnd type="triangle" w="med" len="me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sp>
          <p:nvSpPr>
            <p:cNvPr id="10" name="Freeform 10">
              <a:extLst>
                <a:ext uri="{FF2B5EF4-FFF2-40B4-BE49-F238E27FC236}">
                  <a16:creationId xmlns:a16="http://schemas.microsoft.com/office/drawing/2014/main" xmlns="" id="{26F3C010-C67B-4F6F-B28B-8010F5CA8668}"/>
                </a:ext>
              </a:extLst>
            </p:cNvPr>
            <p:cNvSpPr>
              <a:spLocks noEditPoints="1"/>
            </p:cNvSpPr>
            <p:nvPr/>
          </p:nvSpPr>
          <p:spPr bwMode="auto">
            <a:xfrm>
              <a:off x="7079893" y="3184904"/>
              <a:ext cx="376302" cy="374881"/>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latin typeface="印品黑体" panose="00000500000000000000" pitchFamily="2" charset="-122"/>
                <a:ea typeface="印品黑体" panose="00000500000000000000" pitchFamily="2" charset="-122"/>
              </a:endParaRPr>
            </a:p>
          </p:txBody>
        </p:sp>
        <p:grpSp>
          <p:nvGrpSpPr>
            <p:cNvPr id="11" name="Group 11">
              <a:extLst>
                <a:ext uri="{FF2B5EF4-FFF2-40B4-BE49-F238E27FC236}">
                  <a16:creationId xmlns:a16="http://schemas.microsoft.com/office/drawing/2014/main" xmlns="" id="{6135A74D-FC2B-4FA5-9533-31B9C54832F4}"/>
                </a:ext>
              </a:extLst>
            </p:cNvPr>
            <p:cNvGrpSpPr>
              <a:grpSpLocks/>
            </p:cNvGrpSpPr>
            <p:nvPr/>
          </p:nvGrpSpPr>
          <p:grpSpPr bwMode="auto">
            <a:xfrm>
              <a:off x="3472466" y="3207142"/>
              <a:ext cx="374715" cy="330404"/>
              <a:chOff x="0" y="0"/>
              <a:chExt cx="236" cy="208"/>
            </a:xfrm>
          </p:grpSpPr>
          <p:sp>
            <p:nvSpPr>
              <p:cNvPr id="12" name="Freeform 12">
                <a:extLst>
                  <a:ext uri="{FF2B5EF4-FFF2-40B4-BE49-F238E27FC236}">
                    <a16:creationId xmlns:a16="http://schemas.microsoft.com/office/drawing/2014/main" xmlns="" id="{973240D6-A031-4CE3-8E36-FAF15621F04B}"/>
                  </a:ext>
                </a:extLst>
              </p:cNvPr>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sp>
            <p:nvSpPr>
              <p:cNvPr id="13" name="Freeform 13">
                <a:extLst>
                  <a:ext uri="{FF2B5EF4-FFF2-40B4-BE49-F238E27FC236}">
                    <a16:creationId xmlns:a16="http://schemas.microsoft.com/office/drawing/2014/main" xmlns="" id="{55097B0C-BC64-447A-9611-7D0BA5968F85}"/>
                  </a:ext>
                </a:extLst>
              </p:cNvPr>
              <p:cNvSpPr>
                <a:spLocks/>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grpSp>
        <p:grpSp>
          <p:nvGrpSpPr>
            <p:cNvPr id="14" name="Group 14">
              <a:extLst>
                <a:ext uri="{FF2B5EF4-FFF2-40B4-BE49-F238E27FC236}">
                  <a16:creationId xmlns:a16="http://schemas.microsoft.com/office/drawing/2014/main" xmlns="" id="{FEAB4490-0C6B-4310-ADB6-7C88230B4617}"/>
                </a:ext>
              </a:extLst>
            </p:cNvPr>
            <p:cNvGrpSpPr>
              <a:grpSpLocks/>
            </p:cNvGrpSpPr>
            <p:nvPr/>
          </p:nvGrpSpPr>
          <p:grpSpPr bwMode="auto">
            <a:xfrm>
              <a:off x="5307935" y="2152392"/>
              <a:ext cx="379478" cy="376469"/>
              <a:chOff x="0" y="0"/>
              <a:chExt cx="239" cy="237"/>
            </a:xfrm>
          </p:grpSpPr>
          <p:sp>
            <p:nvSpPr>
              <p:cNvPr id="15" name="Freeform 15">
                <a:extLst>
                  <a:ext uri="{FF2B5EF4-FFF2-40B4-BE49-F238E27FC236}">
                    <a16:creationId xmlns:a16="http://schemas.microsoft.com/office/drawing/2014/main" xmlns="" id="{1EF1D74F-0D3C-490D-A5CE-6EDAF2C9980C}"/>
                  </a:ext>
                </a:extLst>
              </p:cNvPr>
              <p:cNvSpPr>
                <a:spLocks/>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sp>
            <p:nvSpPr>
              <p:cNvPr id="16" name="Freeform 16">
                <a:extLst>
                  <a:ext uri="{FF2B5EF4-FFF2-40B4-BE49-F238E27FC236}">
                    <a16:creationId xmlns:a16="http://schemas.microsoft.com/office/drawing/2014/main" xmlns="" id="{5879922E-953D-4A5D-A382-FD9AFDB9ECA2}"/>
                  </a:ext>
                </a:extLst>
              </p:cNvPr>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sp>
            <p:nvSpPr>
              <p:cNvPr id="17" name="Freeform 17">
                <a:extLst>
                  <a:ext uri="{FF2B5EF4-FFF2-40B4-BE49-F238E27FC236}">
                    <a16:creationId xmlns:a16="http://schemas.microsoft.com/office/drawing/2014/main" xmlns="" id="{46BEAFAF-62FA-4A63-A428-90655510A36E}"/>
                  </a:ext>
                </a:extLst>
              </p:cNvPr>
              <p:cNvSpPr>
                <a:spLocks/>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sp>
            <p:nvSpPr>
              <p:cNvPr id="18" name="Freeform 18">
                <a:extLst>
                  <a:ext uri="{FF2B5EF4-FFF2-40B4-BE49-F238E27FC236}">
                    <a16:creationId xmlns:a16="http://schemas.microsoft.com/office/drawing/2014/main" xmlns="" id="{552EC84E-B58A-429B-B553-209F0F55BC56}"/>
                  </a:ext>
                </a:extLst>
              </p:cNvPr>
              <p:cNvSpPr>
                <a:spLocks/>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grpSp>
        <p:grpSp>
          <p:nvGrpSpPr>
            <p:cNvPr id="19" name="Group 19">
              <a:extLst>
                <a:ext uri="{FF2B5EF4-FFF2-40B4-BE49-F238E27FC236}">
                  <a16:creationId xmlns:a16="http://schemas.microsoft.com/office/drawing/2014/main" xmlns="" id="{14478F76-92EE-43EC-8F41-F68B77EFDB28}"/>
                </a:ext>
              </a:extLst>
            </p:cNvPr>
            <p:cNvGrpSpPr>
              <a:grpSpLocks/>
            </p:cNvGrpSpPr>
            <p:nvPr/>
          </p:nvGrpSpPr>
          <p:grpSpPr bwMode="auto">
            <a:xfrm>
              <a:off x="1757668" y="2163510"/>
              <a:ext cx="374715" cy="376470"/>
              <a:chOff x="0" y="0"/>
              <a:chExt cx="236" cy="237"/>
            </a:xfrm>
          </p:grpSpPr>
          <p:sp>
            <p:nvSpPr>
              <p:cNvPr id="20" name="Freeform 20">
                <a:extLst>
                  <a:ext uri="{FF2B5EF4-FFF2-40B4-BE49-F238E27FC236}">
                    <a16:creationId xmlns:a16="http://schemas.microsoft.com/office/drawing/2014/main" xmlns="" id="{0CD851AD-6FBB-41E5-B7DF-783799590986}"/>
                  </a:ext>
                </a:extLst>
              </p:cNvPr>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sp>
            <p:nvSpPr>
              <p:cNvPr id="21" name="Freeform 21">
                <a:extLst>
                  <a:ext uri="{FF2B5EF4-FFF2-40B4-BE49-F238E27FC236}">
                    <a16:creationId xmlns:a16="http://schemas.microsoft.com/office/drawing/2014/main" xmlns="" id="{E5386E19-34B5-48F7-99F2-2DBB51E7AEDD}"/>
                  </a:ext>
                </a:extLst>
              </p:cNvPr>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印品黑体" panose="00000500000000000000" pitchFamily="2" charset="-122"/>
                  <a:ea typeface="印品黑体" panose="00000500000000000000" pitchFamily="2" charset="-122"/>
                </a:endParaRPr>
              </a:p>
            </p:txBody>
          </p:sp>
        </p:grpSp>
        <p:sp>
          <p:nvSpPr>
            <p:cNvPr id="22" name="Rectangle 22">
              <a:extLst>
                <a:ext uri="{FF2B5EF4-FFF2-40B4-BE49-F238E27FC236}">
                  <a16:creationId xmlns:a16="http://schemas.microsoft.com/office/drawing/2014/main" xmlns="" id="{224C9AFF-B893-4FA8-8B09-17E9054DA3D6}"/>
                </a:ext>
              </a:extLst>
            </p:cNvPr>
            <p:cNvSpPr>
              <a:spLocks noChangeArrowheads="1"/>
            </p:cNvSpPr>
            <p:nvPr/>
          </p:nvSpPr>
          <p:spPr bwMode="auto">
            <a:xfrm>
              <a:off x="2915156" y="2053905"/>
              <a:ext cx="1513151" cy="55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Teoría</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del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Desarrollo</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Sostenible</a:t>
              </a:r>
              <a:endParaRPr lang="en-US" altLang="zh-CN" sz="14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Cambio</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Social</a:t>
              </a:r>
            </a:p>
            <a:p>
              <a:pPr algn="ct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Cambio</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Económico</a:t>
              </a:r>
              <a:endParaRPr lang="en-US" altLang="zh-CN" sz="1200" dirty="0" smtClean="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Cambio</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Ambiental</a:t>
              </a:r>
              <a:endParaRPr lang="en-US" altLang="zh-CN" sz="12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3" name="Rectangle 23">
              <a:extLst>
                <a:ext uri="{FF2B5EF4-FFF2-40B4-BE49-F238E27FC236}">
                  <a16:creationId xmlns:a16="http://schemas.microsoft.com/office/drawing/2014/main" xmlns="" id="{D8EABC59-FB3A-4A54-8891-DCB1B715ABB4}"/>
                </a:ext>
              </a:extLst>
            </p:cNvPr>
            <p:cNvSpPr>
              <a:spLocks noChangeArrowheads="1"/>
            </p:cNvSpPr>
            <p:nvPr/>
          </p:nvSpPr>
          <p:spPr bwMode="auto">
            <a:xfrm>
              <a:off x="1187656" y="3134072"/>
              <a:ext cx="1513151" cy="66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Teoría</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de la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Ventaja</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Comparativa</a:t>
              </a:r>
              <a:endParaRPr lang="en-US" altLang="zh-CN" sz="14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Especializarse</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en</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la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producción</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y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exportación</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productos</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con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menor</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costo</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relativo</a:t>
              </a:r>
              <a:endParaRPr lang="en-US" altLang="zh-CN" sz="12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5" name="Rectangle 25">
              <a:extLst>
                <a:ext uri="{FF2B5EF4-FFF2-40B4-BE49-F238E27FC236}">
                  <a16:creationId xmlns:a16="http://schemas.microsoft.com/office/drawing/2014/main" xmlns="" id="{F55CC86B-17F2-4117-9B78-EDFB396D8D35}"/>
                </a:ext>
              </a:extLst>
            </p:cNvPr>
            <p:cNvSpPr>
              <a:spLocks noChangeArrowheads="1"/>
            </p:cNvSpPr>
            <p:nvPr/>
          </p:nvSpPr>
          <p:spPr bwMode="auto">
            <a:xfrm>
              <a:off x="4717282" y="3134072"/>
              <a:ext cx="1513150" cy="45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Producción</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y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Consumo</a:t>
              </a:r>
              <a:r>
                <a:rPr lang="en-US" altLang="zh-CN" sz="1400" b="1"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400" b="1" dirty="0" err="1" smtClean="0">
                  <a:solidFill>
                    <a:schemeClr val="bg1">
                      <a:lumMod val="50000"/>
                    </a:schemeClr>
                  </a:solidFill>
                  <a:latin typeface="印品黑体" panose="00000500000000000000" pitchFamily="2" charset="-122"/>
                  <a:ea typeface="印品黑体" panose="00000500000000000000" pitchFamily="2" charset="-122"/>
                </a:rPr>
                <a:t>Sostenible</a:t>
              </a:r>
              <a:endParaRPr lang="en-US" altLang="zh-CN" sz="14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Producir</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más</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y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mejor</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utilizando</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menos</a:t>
              </a:r>
              <a:r>
                <a:rPr lang="en-US" altLang="zh-CN" sz="12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200" dirty="0" err="1" smtClean="0">
                  <a:solidFill>
                    <a:schemeClr val="bg1">
                      <a:lumMod val="50000"/>
                    </a:schemeClr>
                  </a:solidFill>
                  <a:latin typeface="印品黑体" panose="00000500000000000000" pitchFamily="2" charset="-122"/>
                  <a:ea typeface="印品黑体" panose="00000500000000000000" pitchFamily="2" charset="-122"/>
                </a:rPr>
                <a:t>recursos</a:t>
              </a:r>
              <a:endParaRPr lang="en-US" altLang="zh-CN" sz="1200" dirty="0">
                <a:solidFill>
                  <a:schemeClr val="bg1">
                    <a:lumMod val="50000"/>
                  </a:schemeClr>
                </a:solidFill>
                <a:latin typeface="印品黑体" panose="00000500000000000000" pitchFamily="2" charset="-122"/>
                <a:ea typeface="印品黑体" panose="00000500000000000000" pitchFamily="2" charset="-122"/>
              </a:endParaRPr>
            </a:p>
          </p:txBody>
        </p:sp>
      </p:grpSp>
      <p:sp>
        <p:nvSpPr>
          <p:cNvPr id="26" name="矩形 8">
            <a:extLst>
              <a:ext uri="{FF2B5EF4-FFF2-40B4-BE49-F238E27FC236}">
                <a16:creationId xmlns:a16="http://schemas.microsoft.com/office/drawing/2014/main" xmlns="" id="{5A073539-402B-4F42-B997-2A8099A7F9A1}"/>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Marco </a:t>
            </a: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Teórico</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251536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7">
            <a:extLst>
              <a:ext uri="{FF2B5EF4-FFF2-40B4-BE49-F238E27FC236}">
                <a16:creationId xmlns:a16="http://schemas.microsoft.com/office/drawing/2014/main" xmlns="" id="{01E3311B-F0FE-419B-84C6-AF551C04F79E}"/>
              </a:ext>
            </a:extLst>
          </p:cNvPr>
          <p:cNvSpPr>
            <a:spLocks/>
          </p:cNvSpPr>
          <p:nvPr/>
        </p:nvSpPr>
        <p:spPr bwMode="auto">
          <a:xfrm>
            <a:off x="2284300" y="2271503"/>
            <a:ext cx="1435368" cy="1433542"/>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rgbClr val="FFFDEF"/>
          </a:solidFill>
          <a:ln w="9525" cmpd="sng">
            <a:solidFill>
              <a:schemeClr val="accent1"/>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6" name="Freeform 8">
            <a:extLst>
              <a:ext uri="{FF2B5EF4-FFF2-40B4-BE49-F238E27FC236}">
                <a16:creationId xmlns:a16="http://schemas.microsoft.com/office/drawing/2014/main" xmlns="" id="{F2A7C0B0-C475-4C1F-B1E2-A2FD78E3A13F}"/>
              </a:ext>
            </a:extLst>
          </p:cNvPr>
          <p:cNvSpPr>
            <a:spLocks/>
          </p:cNvSpPr>
          <p:nvPr/>
        </p:nvSpPr>
        <p:spPr bwMode="auto">
          <a:xfrm>
            <a:off x="757838" y="2281356"/>
            <a:ext cx="1432904" cy="1433542"/>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7" name="Freeform 9">
            <a:extLst>
              <a:ext uri="{FF2B5EF4-FFF2-40B4-BE49-F238E27FC236}">
                <a16:creationId xmlns:a16="http://schemas.microsoft.com/office/drawing/2014/main" xmlns="" id="{CBB0617D-9C98-4269-BD56-2EEEDC4E8D1D}"/>
              </a:ext>
            </a:extLst>
          </p:cNvPr>
          <p:cNvSpPr>
            <a:spLocks/>
          </p:cNvSpPr>
          <p:nvPr/>
        </p:nvSpPr>
        <p:spPr bwMode="auto">
          <a:xfrm>
            <a:off x="3810763" y="3798643"/>
            <a:ext cx="1435368" cy="1433542"/>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rgbClr val="FFFDEF"/>
          </a:solidFill>
          <a:ln w="9525" cmpd="sng">
            <a:solidFill>
              <a:schemeClr val="accent2"/>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8" name="Freeform 10">
            <a:extLst>
              <a:ext uri="{FF2B5EF4-FFF2-40B4-BE49-F238E27FC236}">
                <a16:creationId xmlns:a16="http://schemas.microsoft.com/office/drawing/2014/main" xmlns="" id="{88F81E3E-27D4-47F6-B312-70C735F8B6C3}"/>
              </a:ext>
            </a:extLst>
          </p:cNvPr>
          <p:cNvSpPr>
            <a:spLocks/>
          </p:cNvSpPr>
          <p:nvPr/>
        </p:nvSpPr>
        <p:spPr bwMode="auto">
          <a:xfrm>
            <a:off x="2284300" y="3808496"/>
            <a:ext cx="1435368" cy="1433542"/>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2"/>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29" name="Freeform 11">
            <a:extLst>
              <a:ext uri="{FF2B5EF4-FFF2-40B4-BE49-F238E27FC236}">
                <a16:creationId xmlns:a16="http://schemas.microsoft.com/office/drawing/2014/main" xmlns="" id="{23578578-40DF-43E8-A7E0-76FBCE8E048D}"/>
              </a:ext>
            </a:extLst>
          </p:cNvPr>
          <p:cNvSpPr>
            <a:spLocks/>
          </p:cNvSpPr>
          <p:nvPr/>
        </p:nvSpPr>
        <p:spPr bwMode="auto">
          <a:xfrm>
            <a:off x="5339689" y="2271503"/>
            <a:ext cx="1432904" cy="1433542"/>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rgbClr val="FFFDEF"/>
          </a:solidFill>
          <a:ln w="9525" cmpd="sng">
            <a:solidFill>
              <a:schemeClr val="accent3"/>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0" name="Freeform 12">
            <a:extLst>
              <a:ext uri="{FF2B5EF4-FFF2-40B4-BE49-F238E27FC236}">
                <a16:creationId xmlns:a16="http://schemas.microsoft.com/office/drawing/2014/main" xmlns="" id="{A73F9DDC-F3BA-4E99-81D6-9EA33FA3A847}"/>
              </a:ext>
            </a:extLst>
          </p:cNvPr>
          <p:cNvSpPr>
            <a:spLocks/>
          </p:cNvSpPr>
          <p:nvPr/>
        </p:nvSpPr>
        <p:spPr bwMode="auto">
          <a:xfrm>
            <a:off x="3810763" y="2281356"/>
            <a:ext cx="1435368" cy="1433542"/>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3"/>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1" name="Freeform 13">
            <a:extLst>
              <a:ext uri="{FF2B5EF4-FFF2-40B4-BE49-F238E27FC236}">
                <a16:creationId xmlns:a16="http://schemas.microsoft.com/office/drawing/2014/main" xmlns="" id="{173B2DB5-B393-4331-897F-5A10C375109B}"/>
              </a:ext>
            </a:extLst>
          </p:cNvPr>
          <p:cNvSpPr>
            <a:spLocks/>
          </p:cNvSpPr>
          <p:nvPr/>
        </p:nvSpPr>
        <p:spPr bwMode="auto">
          <a:xfrm>
            <a:off x="6871073" y="3798643"/>
            <a:ext cx="1427981" cy="1433542"/>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rgbClr val="FFFDEF"/>
          </a:solidFill>
          <a:ln w="9525" cmpd="sng">
            <a:solidFill>
              <a:schemeClr val="accent4"/>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2" name="Freeform 14">
            <a:extLst>
              <a:ext uri="{FF2B5EF4-FFF2-40B4-BE49-F238E27FC236}">
                <a16:creationId xmlns:a16="http://schemas.microsoft.com/office/drawing/2014/main" xmlns="" id="{C377F6A6-FA50-45BA-A2E3-6A1AEE443D4A}"/>
              </a:ext>
            </a:extLst>
          </p:cNvPr>
          <p:cNvSpPr>
            <a:spLocks/>
          </p:cNvSpPr>
          <p:nvPr/>
        </p:nvSpPr>
        <p:spPr bwMode="auto">
          <a:xfrm>
            <a:off x="5339689" y="3808496"/>
            <a:ext cx="1432904" cy="1433542"/>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4"/>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3" name="Freeform 15">
            <a:extLst>
              <a:ext uri="{FF2B5EF4-FFF2-40B4-BE49-F238E27FC236}">
                <a16:creationId xmlns:a16="http://schemas.microsoft.com/office/drawing/2014/main" xmlns="" id="{F922BBB8-1AC2-4468-BA7C-9809AC8AD383}"/>
              </a:ext>
            </a:extLst>
          </p:cNvPr>
          <p:cNvSpPr>
            <a:spLocks/>
          </p:cNvSpPr>
          <p:nvPr/>
        </p:nvSpPr>
        <p:spPr bwMode="auto">
          <a:xfrm>
            <a:off x="8402460" y="2281356"/>
            <a:ext cx="1430442" cy="1433542"/>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rgbClr val="FFFDEF"/>
          </a:solidFill>
          <a:ln w="9525" cmpd="sng">
            <a:solidFill>
              <a:schemeClr val="accent1"/>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4" name="Freeform 16">
            <a:extLst>
              <a:ext uri="{FF2B5EF4-FFF2-40B4-BE49-F238E27FC236}">
                <a16:creationId xmlns:a16="http://schemas.microsoft.com/office/drawing/2014/main" xmlns="" id="{C7778C2D-0FB6-491D-A186-B2EA7ABD559E}"/>
              </a:ext>
            </a:extLst>
          </p:cNvPr>
          <p:cNvSpPr>
            <a:spLocks/>
          </p:cNvSpPr>
          <p:nvPr/>
        </p:nvSpPr>
        <p:spPr bwMode="auto">
          <a:xfrm>
            <a:off x="6871073" y="2281356"/>
            <a:ext cx="1427981" cy="1433542"/>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chemeClr val="accent1"/>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5" name="Freeform 17">
            <a:extLst>
              <a:ext uri="{FF2B5EF4-FFF2-40B4-BE49-F238E27FC236}">
                <a16:creationId xmlns:a16="http://schemas.microsoft.com/office/drawing/2014/main" xmlns="" id="{EC2393E8-E106-4430-9D91-764EFE57C6F2}"/>
              </a:ext>
            </a:extLst>
          </p:cNvPr>
          <p:cNvSpPr>
            <a:spLocks/>
          </p:cNvSpPr>
          <p:nvPr/>
        </p:nvSpPr>
        <p:spPr bwMode="auto">
          <a:xfrm>
            <a:off x="9926459" y="3808496"/>
            <a:ext cx="1427981" cy="1433542"/>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rgbClr val="FFFDEF"/>
          </a:solidFill>
          <a:ln w="9525" cmpd="sng">
            <a:solidFill>
              <a:schemeClr val="accent2"/>
            </a:solid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6" name="Freeform 18">
            <a:extLst>
              <a:ext uri="{FF2B5EF4-FFF2-40B4-BE49-F238E27FC236}">
                <a16:creationId xmlns:a16="http://schemas.microsoft.com/office/drawing/2014/main" xmlns="" id="{533FECCF-426E-4DA1-AAC6-B1B0A1BC2B6E}"/>
              </a:ext>
            </a:extLst>
          </p:cNvPr>
          <p:cNvSpPr>
            <a:spLocks/>
          </p:cNvSpPr>
          <p:nvPr/>
        </p:nvSpPr>
        <p:spPr bwMode="auto">
          <a:xfrm>
            <a:off x="8397537" y="3808496"/>
            <a:ext cx="1430442" cy="1433542"/>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2"/>
          </a:solidFill>
          <a:ln w="9525" cmpd="sng">
            <a:noFill/>
            <a:round/>
            <a:headEnd/>
            <a:tailEnd/>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7" name="Freeform 19">
            <a:extLst>
              <a:ext uri="{FF2B5EF4-FFF2-40B4-BE49-F238E27FC236}">
                <a16:creationId xmlns:a16="http://schemas.microsoft.com/office/drawing/2014/main" xmlns="" id="{C4FC86FB-7DBC-47BA-AF3F-670F633515F0}"/>
              </a:ext>
            </a:extLst>
          </p:cNvPr>
          <p:cNvSpPr>
            <a:spLocks noEditPoints="1"/>
          </p:cNvSpPr>
          <p:nvPr/>
        </p:nvSpPr>
        <p:spPr bwMode="auto">
          <a:xfrm>
            <a:off x="10406559" y="4182891"/>
            <a:ext cx="329913" cy="310355"/>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accent2"/>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8" name="Freeform 20">
            <a:extLst>
              <a:ext uri="{FF2B5EF4-FFF2-40B4-BE49-F238E27FC236}">
                <a16:creationId xmlns:a16="http://schemas.microsoft.com/office/drawing/2014/main" xmlns="" id="{AB059A2B-A967-4BCD-96FF-5EF50258B3CE}"/>
              </a:ext>
            </a:extLst>
          </p:cNvPr>
          <p:cNvSpPr>
            <a:spLocks noEditPoints="1"/>
          </p:cNvSpPr>
          <p:nvPr/>
        </p:nvSpPr>
        <p:spPr bwMode="auto">
          <a:xfrm>
            <a:off x="5809935" y="2914379"/>
            <a:ext cx="384078" cy="394101"/>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accent3"/>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39" name="Freeform 21">
            <a:extLst>
              <a:ext uri="{FF2B5EF4-FFF2-40B4-BE49-F238E27FC236}">
                <a16:creationId xmlns:a16="http://schemas.microsoft.com/office/drawing/2014/main" xmlns="" id="{B28C3D17-2814-45B8-95E5-AE6DDEFE0155}"/>
              </a:ext>
            </a:extLst>
          </p:cNvPr>
          <p:cNvSpPr>
            <a:spLocks noEditPoints="1"/>
          </p:cNvSpPr>
          <p:nvPr/>
        </p:nvSpPr>
        <p:spPr bwMode="auto">
          <a:xfrm>
            <a:off x="8941647" y="4173040"/>
            <a:ext cx="260975" cy="330059"/>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0" name="Freeform 22">
            <a:extLst>
              <a:ext uri="{FF2B5EF4-FFF2-40B4-BE49-F238E27FC236}">
                <a16:creationId xmlns:a16="http://schemas.microsoft.com/office/drawing/2014/main" xmlns="" id="{5C42E90F-1C1A-42EA-855A-F91870EE82FB}"/>
              </a:ext>
            </a:extLst>
          </p:cNvPr>
          <p:cNvSpPr>
            <a:spLocks noEditPoints="1"/>
          </p:cNvSpPr>
          <p:nvPr/>
        </p:nvSpPr>
        <p:spPr bwMode="auto">
          <a:xfrm>
            <a:off x="4416422" y="2931623"/>
            <a:ext cx="354534" cy="359617"/>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1" name="Freeform 23">
            <a:extLst>
              <a:ext uri="{FF2B5EF4-FFF2-40B4-BE49-F238E27FC236}">
                <a16:creationId xmlns:a16="http://schemas.microsoft.com/office/drawing/2014/main" xmlns="" id="{71702B82-B497-4CEA-AB9F-2CF2036EC406}"/>
              </a:ext>
            </a:extLst>
          </p:cNvPr>
          <p:cNvSpPr>
            <a:spLocks noEditPoints="1"/>
          </p:cNvSpPr>
          <p:nvPr/>
        </p:nvSpPr>
        <p:spPr bwMode="auto">
          <a:xfrm>
            <a:off x="5824709" y="4175501"/>
            <a:ext cx="339761" cy="334985"/>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2" name="Freeform 24">
            <a:extLst>
              <a:ext uri="{FF2B5EF4-FFF2-40B4-BE49-F238E27FC236}">
                <a16:creationId xmlns:a16="http://schemas.microsoft.com/office/drawing/2014/main" xmlns="" id="{07747F05-B9CD-4598-B28A-E97F5727DFE6}"/>
              </a:ext>
            </a:extLst>
          </p:cNvPr>
          <p:cNvSpPr>
            <a:spLocks noEditPoints="1"/>
          </p:cNvSpPr>
          <p:nvPr/>
        </p:nvSpPr>
        <p:spPr bwMode="auto">
          <a:xfrm>
            <a:off x="2774247" y="2948863"/>
            <a:ext cx="334836" cy="330059"/>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accent1"/>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3" name="Freeform 25">
            <a:extLst>
              <a:ext uri="{FF2B5EF4-FFF2-40B4-BE49-F238E27FC236}">
                <a16:creationId xmlns:a16="http://schemas.microsoft.com/office/drawing/2014/main" xmlns="" id="{5355F6BE-BFA7-4B2B-B5F2-084B334A72A7}"/>
              </a:ext>
            </a:extLst>
          </p:cNvPr>
          <p:cNvSpPr>
            <a:spLocks noEditPoints="1"/>
          </p:cNvSpPr>
          <p:nvPr/>
        </p:nvSpPr>
        <p:spPr bwMode="auto">
          <a:xfrm>
            <a:off x="8951493" y="2948863"/>
            <a:ext cx="246204" cy="330059"/>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accent1"/>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4" name="Freeform 26">
            <a:extLst>
              <a:ext uri="{FF2B5EF4-FFF2-40B4-BE49-F238E27FC236}">
                <a16:creationId xmlns:a16="http://schemas.microsoft.com/office/drawing/2014/main" xmlns="" id="{54672EEE-9D2A-4E4B-9DAC-E7FB26305F0A}"/>
              </a:ext>
            </a:extLst>
          </p:cNvPr>
          <p:cNvSpPr>
            <a:spLocks noEditPoints="1"/>
          </p:cNvSpPr>
          <p:nvPr/>
        </p:nvSpPr>
        <p:spPr bwMode="auto">
          <a:xfrm>
            <a:off x="1402891" y="2971032"/>
            <a:ext cx="329913" cy="280797"/>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5" name="Freeform 27">
            <a:extLst>
              <a:ext uri="{FF2B5EF4-FFF2-40B4-BE49-F238E27FC236}">
                <a16:creationId xmlns:a16="http://schemas.microsoft.com/office/drawing/2014/main" xmlns="" id="{4CC4CA6B-5B20-454B-AAF2-40AEBF1BD388}"/>
              </a:ext>
            </a:extLst>
          </p:cNvPr>
          <p:cNvSpPr>
            <a:spLocks noEditPoints="1"/>
          </p:cNvSpPr>
          <p:nvPr/>
        </p:nvSpPr>
        <p:spPr bwMode="auto">
          <a:xfrm>
            <a:off x="7471811" y="2980883"/>
            <a:ext cx="334836" cy="266018"/>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6" name="Freeform 28">
            <a:extLst>
              <a:ext uri="{FF2B5EF4-FFF2-40B4-BE49-F238E27FC236}">
                <a16:creationId xmlns:a16="http://schemas.microsoft.com/office/drawing/2014/main" xmlns="" id="{1B6A58DE-C952-4E08-83B5-984426DF97F1}"/>
              </a:ext>
            </a:extLst>
          </p:cNvPr>
          <p:cNvSpPr>
            <a:spLocks noEditPoints="1"/>
          </p:cNvSpPr>
          <p:nvPr/>
        </p:nvSpPr>
        <p:spPr bwMode="auto">
          <a:xfrm>
            <a:off x="2786555" y="4182891"/>
            <a:ext cx="315140" cy="310355"/>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8" name="Freeform 29">
            <a:extLst>
              <a:ext uri="{FF2B5EF4-FFF2-40B4-BE49-F238E27FC236}">
                <a16:creationId xmlns:a16="http://schemas.microsoft.com/office/drawing/2014/main" xmlns="" id="{BBA9B035-1FFC-4BAA-B181-F13035309C6E}"/>
              </a:ext>
            </a:extLst>
          </p:cNvPr>
          <p:cNvSpPr>
            <a:spLocks noEditPoints="1"/>
          </p:cNvSpPr>
          <p:nvPr/>
        </p:nvSpPr>
        <p:spPr bwMode="auto">
          <a:xfrm>
            <a:off x="4445968" y="4173040"/>
            <a:ext cx="295444" cy="330059"/>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accent2"/>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0" name="Freeform 30">
            <a:extLst>
              <a:ext uri="{FF2B5EF4-FFF2-40B4-BE49-F238E27FC236}">
                <a16:creationId xmlns:a16="http://schemas.microsoft.com/office/drawing/2014/main" xmlns="" id="{CD2C2BC5-D2CB-4B65-B720-D80F7A43D89C}"/>
              </a:ext>
            </a:extLst>
          </p:cNvPr>
          <p:cNvSpPr>
            <a:spLocks noEditPoints="1"/>
          </p:cNvSpPr>
          <p:nvPr/>
        </p:nvSpPr>
        <p:spPr bwMode="auto">
          <a:xfrm>
            <a:off x="7508741" y="4175501"/>
            <a:ext cx="260975" cy="325132"/>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accent4"/>
          </a:solidFill>
          <a:ln>
            <a:noFill/>
          </a:ln>
        </p:spPr>
        <p:txBody>
          <a:bodyPr lIns="91467" tIns="45734" rIns="91467" bIns="45734"/>
          <a:lstStyle/>
          <a:p>
            <a:endParaRPr lang="zh-CN" altLang="en-US"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1" name="Rectangle 31">
            <a:extLst>
              <a:ext uri="{FF2B5EF4-FFF2-40B4-BE49-F238E27FC236}">
                <a16:creationId xmlns:a16="http://schemas.microsoft.com/office/drawing/2014/main" xmlns="" id="{D790E6AD-7748-458E-A528-B6AA9A48FE41}"/>
              </a:ext>
            </a:extLst>
          </p:cNvPr>
          <p:cNvSpPr>
            <a:spLocks noChangeArrowheads="1"/>
          </p:cNvSpPr>
          <p:nvPr/>
        </p:nvSpPr>
        <p:spPr bwMode="auto">
          <a:xfrm>
            <a:off x="1144380" y="1276399"/>
            <a:ext cx="1964703"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Enfoque</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la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investigación</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Mixto</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2" name="Rectangle 32">
            <a:extLst>
              <a:ext uri="{FF2B5EF4-FFF2-40B4-BE49-F238E27FC236}">
                <a16:creationId xmlns:a16="http://schemas.microsoft.com/office/drawing/2014/main" xmlns="" id="{49BF654E-F922-46DC-B0FF-1D7EBF637284}"/>
              </a:ext>
            </a:extLst>
          </p:cNvPr>
          <p:cNvSpPr>
            <a:spLocks noChangeArrowheads="1"/>
          </p:cNvSpPr>
          <p:nvPr/>
        </p:nvSpPr>
        <p:spPr bwMode="auto">
          <a:xfrm>
            <a:off x="4231772" y="1276399"/>
            <a:ext cx="2321428"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Tipo</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Investigación</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Exploratoria</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3" name="Rectangle 33">
            <a:extLst>
              <a:ext uri="{FF2B5EF4-FFF2-40B4-BE49-F238E27FC236}">
                <a16:creationId xmlns:a16="http://schemas.microsoft.com/office/drawing/2014/main" xmlns="" id="{52684D4B-8377-4999-A6F1-405ACCA14B94}"/>
              </a:ext>
            </a:extLst>
          </p:cNvPr>
          <p:cNvSpPr>
            <a:spLocks noChangeArrowheads="1"/>
          </p:cNvSpPr>
          <p:nvPr/>
        </p:nvSpPr>
        <p:spPr bwMode="auto">
          <a:xfrm>
            <a:off x="7277309" y="1276399"/>
            <a:ext cx="3255544" cy="7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Diseño</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la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Investigación</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No experimental</a:t>
            </a:r>
          </a:p>
          <a:p>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Transversal</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4" name="Rectangle 34">
            <a:extLst>
              <a:ext uri="{FF2B5EF4-FFF2-40B4-BE49-F238E27FC236}">
                <a16:creationId xmlns:a16="http://schemas.microsoft.com/office/drawing/2014/main" xmlns="" id="{D2BD59CE-0983-4600-B5D7-077FA8408312}"/>
              </a:ext>
            </a:extLst>
          </p:cNvPr>
          <p:cNvSpPr>
            <a:spLocks noChangeArrowheads="1"/>
          </p:cNvSpPr>
          <p:nvPr/>
        </p:nvSpPr>
        <p:spPr bwMode="auto">
          <a:xfrm>
            <a:off x="2707770" y="5471107"/>
            <a:ext cx="2119813"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Métodos</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Investigación</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Teórico</a:t>
            </a:r>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 documental</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5" name="Rectangle 35">
            <a:extLst>
              <a:ext uri="{FF2B5EF4-FFF2-40B4-BE49-F238E27FC236}">
                <a16:creationId xmlns:a16="http://schemas.microsoft.com/office/drawing/2014/main" xmlns="" id="{1BD0E303-E7AF-4EF4-808D-911E92627509}"/>
              </a:ext>
            </a:extLst>
          </p:cNvPr>
          <p:cNvSpPr>
            <a:spLocks noChangeArrowheads="1"/>
          </p:cNvSpPr>
          <p:nvPr/>
        </p:nvSpPr>
        <p:spPr bwMode="auto">
          <a:xfrm>
            <a:off x="5765619" y="5471107"/>
            <a:ext cx="2631917"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Instrumentos</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recolección</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datos</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Fuentes </a:t>
            </a: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secundarias</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56" name="Rectangle 36">
            <a:extLst>
              <a:ext uri="{FF2B5EF4-FFF2-40B4-BE49-F238E27FC236}">
                <a16:creationId xmlns:a16="http://schemas.microsoft.com/office/drawing/2014/main" xmlns="" id="{47062B4F-FE23-4FCC-9881-B0194FB0BA55}"/>
              </a:ext>
            </a:extLst>
          </p:cNvPr>
          <p:cNvSpPr>
            <a:spLocks noChangeArrowheads="1"/>
          </p:cNvSpPr>
          <p:nvPr/>
        </p:nvSpPr>
        <p:spPr bwMode="auto">
          <a:xfrm>
            <a:off x="8666588" y="5471107"/>
            <a:ext cx="2687852" cy="10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Procedimiento</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para la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recolección</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 de </a:t>
            </a:r>
            <a:r>
              <a:rPr lang="en-US" altLang="zh-CN" sz="1600" b="1" dirty="0" err="1" smtClean="0">
                <a:solidFill>
                  <a:schemeClr val="bg1">
                    <a:lumMod val="50000"/>
                  </a:schemeClr>
                </a:solidFill>
                <a:latin typeface="印品黑体" panose="00000500000000000000" pitchFamily="2" charset="-122"/>
                <a:ea typeface="印品黑体" panose="00000500000000000000" pitchFamily="2" charset="-122"/>
              </a:rPr>
              <a:t>datos</a:t>
            </a:r>
            <a:r>
              <a:rPr lang="en-US" altLang="zh-CN" sz="1600" b="1" dirty="0" smtClean="0">
                <a:solidFill>
                  <a:schemeClr val="bg1">
                    <a:lumMod val="50000"/>
                  </a:schemeClr>
                </a:solidFill>
                <a:latin typeface="印品黑体" panose="00000500000000000000" pitchFamily="2" charset="-122"/>
                <a:ea typeface="印品黑体" panose="00000500000000000000" pitchFamily="2" charset="-122"/>
              </a:rPr>
              <a:t>:</a:t>
            </a:r>
            <a:endParaRPr lang="en-US" altLang="zh-CN" sz="1600" b="1" dirty="0">
              <a:solidFill>
                <a:schemeClr val="bg1">
                  <a:lumMod val="50000"/>
                </a:schemeClr>
              </a:solidFill>
              <a:latin typeface="印品黑体" panose="00000500000000000000" pitchFamily="2" charset="-122"/>
              <a:ea typeface="印品黑体" panose="00000500000000000000" pitchFamily="2" charset="-122"/>
            </a:endParaRPr>
          </a:p>
          <a:p>
            <a:pPr algn="ct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Tecnologías</a:t>
            </a:r>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 y </a:t>
            </a: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herramientas</a:t>
            </a:r>
            <a:r>
              <a:rPr lang="en-US" altLang="zh-CN" sz="1400" dirty="0" smtClean="0">
                <a:solidFill>
                  <a:schemeClr val="bg1">
                    <a:lumMod val="50000"/>
                  </a:schemeClr>
                </a:solidFill>
                <a:latin typeface="印品黑体" panose="00000500000000000000" pitchFamily="2" charset="-122"/>
                <a:ea typeface="印品黑体" panose="00000500000000000000" pitchFamily="2" charset="-122"/>
              </a:rPr>
              <a:t> </a:t>
            </a:r>
            <a:r>
              <a:rPr lang="en-US" altLang="zh-CN" sz="1400" dirty="0" err="1" smtClean="0">
                <a:solidFill>
                  <a:schemeClr val="bg1">
                    <a:lumMod val="50000"/>
                  </a:schemeClr>
                </a:solidFill>
                <a:latin typeface="印品黑体" panose="00000500000000000000" pitchFamily="2" charset="-122"/>
                <a:ea typeface="印品黑体" panose="00000500000000000000" pitchFamily="2" charset="-122"/>
              </a:rPr>
              <a:t>digitales</a:t>
            </a:r>
            <a:endParaRPr lang="en-US" altLang="zh-CN" sz="1400" dirty="0">
              <a:solidFill>
                <a:schemeClr val="bg1">
                  <a:lumMod val="50000"/>
                </a:schemeClr>
              </a:solidFill>
              <a:latin typeface="印品黑体" panose="00000500000000000000" pitchFamily="2" charset="-122"/>
              <a:ea typeface="印品黑体" panose="00000500000000000000" pitchFamily="2" charset="-122"/>
            </a:endParaRPr>
          </a:p>
        </p:txBody>
      </p:sp>
      <p:sp>
        <p:nvSpPr>
          <p:cNvPr id="47" name="矩形 8">
            <a:extLst>
              <a:ext uri="{FF2B5EF4-FFF2-40B4-BE49-F238E27FC236}">
                <a16:creationId xmlns:a16="http://schemas.microsoft.com/office/drawing/2014/main" xmlns="" id="{F3038C5F-E599-4826-B54E-142274E8BE04}"/>
              </a:ext>
            </a:extLst>
          </p:cNvPr>
          <p:cNvSpPr/>
          <p:nvPr/>
        </p:nvSpPr>
        <p:spPr>
          <a:xfrm>
            <a:off x="1453371" y="181895"/>
            <a:ext cx="7095406" cy="683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Metodología</a:t>
            </a:r>
            <a:r>
              <a:rPr lang="en-US" altLang="zh-CN" sz="3200" b="1" dirty="0"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 de la </a:t>
            </a:r>
            <a:r>
              <a:rPr lang="en-US" altLang="zh-CN" sz="3200" b="1" dirty="0" err="1" smtClean="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Investigación</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124215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FC36658-C640-4FD7-A20F-62A7EDE7D48F}"/>
              </a:ext>
            </a:extLst>
          </p:cNvPr>
          <p:cNvSpPr txBox="1"/>
          <p:nvPr/>
        </p:nvSpPr>
        <p:spPr>
          <a:xfrm>
            <a:off x="380360" y="176254"/>
            <a:ext cx="3116559" cy="76944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chemeClr val="accent1"/>
                </a:solidFill>
                <a:effectLst/>
                <a:uLnTx/>
                <a:uFillTx/>
                <a:latin typeface="Century Gothic" panose="020B0502020202020204" pitchFamily="34" charset="0"/>
                <a:ea typeface="微软雅黑"/>
              </a:rPr>
              <a:t>Resultados</a:t>
            </a:r>
            <a:endParaRPr kumimoji="0" lang="zh-CN" altLang="en-US" sz="4400" b="1" i="0" u="none" strike="noStrike" kern="1200" cap="none" spc="0" normalizeH="0" baseline="0" noProof="0" dirty="0">
              <a:ln>
                <a:noFill/>
              </a:ln>
              <a:solidFill>
                <a:schemeClr val="accent1"/>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xmlns="" id="{73390FFC-BBB0-4A1A-B791-78422E009A6D}"/>
              </a:ext>
            </a:extLst>
          </p:cNvPr>
          <p:cNvCxnSpPr/>
          <p:nvPr/>
        </p:nvCxnSpPr>
        <p:spPr>
          <a:xfrm>
            <a:off x="507779" y="945695"/>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xmlns="" id="{55F16A8B-0AB3-4BA8-8EC7-098AB43C4AED}"/>
              </a:ext>
            </a:extLst>
          </p:cNvPr>
          <p:cNvSpPr txBox="1"/>
          <p:nvPr/>
        </p:nvSpPr>
        <p:spPr>
          <a:xfrm>
            <a:off x="380360" y="945695"/>
            <a:ext cx="8020144"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err="1" smtClean="0">
                <a:solidFill>
                  <a:schemeClr val="tx1">
                    <a:lumMod val="75000"/>
                    <a:lumOff val="25000"/>
                  </a:schemeClr>
                </a:solidFill>
                <a:latin typeface="Century Gothic" panose="020B0502020202020204" pitchFamily="34" charset="0"/>
              </a:rPr>
              <a:t>Comportamiento</a:t>
            </a:r>
            <a:r>
              <a:rPr lang="en-US" altLang="zh-CN" sz="2800" b="1" dirty="0" smtClean="0">
                <a:solidFill>
                  <a:schemeClr val="tx1">
                    <a:lumMod val="75000"/>
                    <a:lumOff val="25000"/>
                  </a:schemeClr>
                </a:solidFill>
                <a:latin typeface="Century Gothic" panose="020B0502020202020204" pitchFamily="34" charset="0"/>
              </a:rPr>
              <a:t> del </a:t>
            </a:r>
            <a:r>
              <a:rPr lang="en-US" altLang="zh-CN" sz="2800" b="1" dirty="0" err="1" smtClean="0">
                <a:solidFill>
                  <a:schemeClr val="tx1">
                    <a:lumMod val="75000"/>
                    <a:lumOff val="25000"/>
                  </a:schemeClr>
                </a:solidFill>
                <a:latin typeface="Century Gothic" panose="020B0502020202020204" pitchFamily="34" charset="0"/>
              </a:rPr>
              <a:t>mercado</a:t>
            </a:r>
            <a:r>
              <a:rPr lang="en-US" altLang="zh-CN" sz="2800" b="1" dirty="0" smtClean="0">
                <a:solidFill>
                  <a:schemeClr val="tx1">
                    <a:lumMod val="75000"/>
                    <a:lumOff val="25000"/>
                  </a:schemeClr>
                </a:solidFill>
                <a:latin typeface="Century Gothic" panose="020B0502020202020204" pitchFamily="34" charset="0"/>
              </a:rPr>
              <a:t> del </a:t>
            </a:r>
            <a:r>
              <a:rPr lang="en-US" altLang="zh-CN" sz="2800" b="1" dirty="0" err="1" smtClean="0">
                <a:solidFill>
                  <a:schemeClr val="tx1">
                    <a:lumMod val="75000"/>
                    <a:lumOff val="25000"/>
                  </a:schemeClr>
                </a:solidFill>
                <a:latin typeface="Century Gothic" panose="020B0502020202020204" pitchFamily="34" charset="0"/>
              </a:rPr>
              <a:t>aguacate</a:t>
            </a:r>
            <a:endParaRPr lang="zh-CN" altLang="en-US" sz="2800" b="1" dirty="0">
              <a:solidFill>
                <a:schemeClr val="tx1">
                  <a:lumMod val="75000"/>
                  <a:lumOff val="25000"/>
                </a:schemeClr>
              </a:solidFill>
              <a:latin typeface="Century Gothic" panose="020B0502020202020204" pitchFamily="34" charset="0"/>
            </a:endParaRPr>
          </a:p>
        </p:txBody>
      </p:sp>
      <p:pic>
        <p:nvPicPr>
          <p:cNvPr id="241" name="Imagen 240"/>
          <p:cNvPicPr>
            <a:picLocks noChangeAspect="1"/>
          </p:cNvPicPr>
          <p:nvPr/>
        </p:nvPicPr>
        <p:blipFill>
          <a:blip r:embed="rId2"/>
          <a:stretch>
            <a:fillRect/>
          </a:stretch>
        </p:blipFill>
        <p:spPr>
          <a:xfrm>
            <a:off x="2195786" y="1593294"/>
            <a:ext cx="7020815" cy="4101961"/>
          </a:xfrm>
          <a:prstGeom prst="rect">
            <a:avLst/>
          </a:prstGeom>
        </p:spPr>
      </p:pic>
      <p:sp>
        <p:nvSpPr>
          <p:cNvPr id="242" name="CuadroTexto 241"/>
          <p:cNvSpPr txBox="1"/>
          <p:nvPr/>
        </p:nvSpPr>
        <p:spPr>
          <a:xfrm>
            <a:off x="2310787" y="6280030"/>
            <a:ext cx="2372264" cy="307777"/>
          </a:xfrm>
          <a:prstGeom prst="rect">
            <a:avLst/>
          </a:prstGeom>
          <a:noFill/>
        </p:spPr>
        <p:txBody>
          <a:bodyPr wrap="square" rtlCol="0">
            <a:spAutoFit/>
          </a:bodyPr>
          <a:lstStyle/>
          <a:p>
            <a:r>
              <a:rPr lang="es-ES" sz="1400" b="1" dirty="0">
                <a:latin typeface="Century Gothic" panose="020B0502020202020204" pitchFamily="34" charset="0"/>
              </a:rPr>
              <a:t>Fuente: </a:t>
            </a:r>
            <a:r>
              <a:rPr lang="es-ES" sz="1400" dirty="0">
                <a:latin typeface="Century Gothic" panose="020B0502020202020204" pitchFamily="34" charset="0"/>
              </a:rPr>
              <a:t>FAO (2021</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376347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259590" y="134812"/>
            <a:ext cx="7603363"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err="1" smtClean="0">
                <a:solidFill>
                  <a:schemeClr val="tx1">
                    <a:lumMod val="75000"/>
                    <a:lumOff val="25000"/>
                  </a:schemeClr>
                </a:solidFill>
                <a:latin typeface="Century Gothic" panose="020B0502020202020204" pitchFamily="34" charset="0"/>
              </a:rPr>
              <a:t>Producción</a:t>
            </a:r>
            <a:r>
              <a:rPr lang="en-US" altLang="zh-CN" sz="3200" b="1" dirty="0" smtClean="0">
                <a:solidFill>
                  <a:schemeClr val="tx1">
                    <a:lumMod val="75000"/>
                    <a:lumOff val="25000"/>
                  </a:schemeClr>
                </a:solidFill>
                <a:latin typeface="Century Gothic" panose="020B0502020202020204" pitchFamily="34" charset="0"/>
              </a:rPr>
              <a:t> de </a:t>
            </a:r>
            <a:r>
              <a:rPr lang="en-US" altLang="zh-CN" sz="3200" b="1" dirty="0" err="1" smtClean="0">
                <a:solidFill>
                  <a:schemeClr val="tx1">
                    <a:lumMod val="75000"/>
                    <a:lumOff val="25000"/>
                  </a:schemeClr>
                </a:solidFill>
                <a:latin typeface="Century Gothic" panose="020B0502020202020204" pitchFamily="34" charset="0"/>
              </a:rPr>
              <a:t>aguacate</a:t>
            </a:r>
            <a:r>
              <a:rPr lang="en-US" altLang="zh-CN" sz="3200" b="1" dirty="0" smtClean="0">
                <a:solidFill>
                  <a:schemeClr val="tx1">
                    <a:lumMod val="75000"/>
                    <a:lumOff val="25000"/>
                  </a:schemeClr>
                </a:solidFill>
                <a:latin typeface="Century Gothic" panose="020B0502020202020204" pitchFamily="34" charset="0"/>
              </a:rPr>
              <a:t> </a:t>
            </a:r>
            <a:r>
              <a:rPr lang="en-US" altLang="zh-CN" sz="3200" b="1" dirty="0" err="1" smtClean="0">
                <a:solidFill>
                  <a:schemeClr val="tx1">
                    <a:lumMod val="75000"/>
                    <a:lumOff val="25000"/>
                  </a:schemeClr>
                </a:solidFill>
                <a:latin typeface="Century Gothic" panose="020B0502020202020204" pitchFamily="34" charset="0"/>
              </a:rPr>
              <a:t>en</a:t>
            </a:r>
            <a:r>
              <a:rPr lang="en-US" altLang="zh-CN" sz="3200" b="1" dirty="0" smtClean="0">
                <a:solidFill>
                  <a:schemeClr val="tx1">
                    <a:lumMod val="75000"/>
                    <a:lumOff val="25000"/>
                  </a:schemeClr>
                </a:solidFill>
                <a:latin typeface="Century Gothic" panose="020B0502020202020204" pitchFamily="34" charset="0"/>
              </a:rPr>
              <a:t> Ecuador</a:t>
            </a:r>
            <a:endParaRPr lang="zh-CN" altLang="en-US" sz="3200" b="1" dirty="0">
              <a:solidFill>
                <a:schemeClr val="tx1">
                  <a:lumMod val="75000"/>
                  <a:lumOff val="25000"/>
                </a:schemeClr>
              </a:solidFill>
              <a:latin typeface="Century Gothic" panose="020B0502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84159561"/>
              </p:ext>
            </p:extLst>
          </p:nvPr>
        </p:nvGraphicFramePr>
        <p:xfrm>
          <a:off x="2751826" y="1126886"/>
          <a:ext cx="5788324" cy="4652812"/>
        </p:xfrm>
        <a:graphic>
          <a:graphicData uri="http://schemas.openxmlformats.org/drawingml/2006/table">
            <a:tbl>
              <a:tblPr firstRow="1" firstCol="1" bandRow="1">
                <a:tableStyleId>{C083E6E3-FA7D-4D7B-A595-EF9225AFEA82}</a:tableStyleId>
              </a:tblPr>
              <a:tblGrid>
                <a:gridCol w="1275950"/>
                <a:gridCol w="900867"/>
                <a:gridCol w="901537"/>
                <a:gridCol w="901537"/>
                <a:gridCol w="901537"/>
                <a:gridCol w="906896"/>
              </a:tblGrid>
              <a:tr h="332344">
                <a:tc>
                  <a:txBody>
                    <a:bodyPr/>
                    <a:lstStyle/>
                    <a:p>
                      <a:pPr>
                        <a:lnSpc>
                          <a:spcPct val="200000"/>
                        </a:lnSpc>
                        <a:spcAft>
                          <a:spcPts val="0"/>
                        </a:spcAft>
                      </a:pPr>
                      <a:r>
                        <a:rPr lang="es-ES" sz="1000" dirty="0">
                          <a:effectLst/>
                          <a:latin typeface="Century Gothic" panose="020B0502020202020204" pitchFamily="34" charset="0"/>
                        </a:rPr>
                        <a:t>Provincia</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2016</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2017</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2018</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2019</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TOTAL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r>
              <a:tr h="3988124">
                <a:tc>
                  <a:txBody>
                    <a:bodyPr/>
                    <a:lstStyle/>
                    <a:p>
                      <a:pPr>
                        <a:lnSpc>
                          <a:spcPct val="200000"/>
                        </a:lnSpc>
                        <a:spcAft>
                          <a:spcPts val="0"/>
                        </a:spcAft>
                      </a:pPr>
                      <a:r>
                        <a:rPr lang="es-ES" sz="1000" dirty="0">
                          <a:effectLst/>
                          <a:latin typeface="Century Gothic" panose="020B0502020202020204" pitchFamily="34" charset="0"/>
                        </a:rPr>
                        <a:t>Pichincha</a:t>
                      </a:r>
                    </a:p>
                    <a:p>
                      <a:pPr>
                        <a:lnSpc>
                          <a:spcPct val="200000"/>
                        </a:lnSpc>
                        <a:spcAft>
                          <a:spcPts val="0"/>
                        </a:spcAft>
                      </a:pPr>
                      <a:r>
                        <a:rPr lang="es-ES" sz="1000" dirty="0">
                          <a:effectLst/>
                          <a:latin typeface="Century Gothic" panose="020B0502020202020204" pitchFamily="34" charset="0"/>
                        </a:rPr>
                        <a:t>Tungurahua</a:t>
                      </a:r>
                    </a:p>
                    <a:p>
                      <a:pPr>
                        <a:lnSpc>
                          <a:spcPct val="200000"/>
                        </a:lnSpc>
                        <a:spcAft>
                          <a:spcPts val="0"/>
                        </a:spcAft>
                      </a:pPr>
                      <a:r>
                        <a:rPr lang="es-ES" sz="1000" dirty="0">
                          <a:effectLst/>
                          <a:latin typeface="Century Gothic" panose="020B0502020202020204" pitchFamily="34" charset="0"/>
                        </a:rPr>
                        <a:t>Carchi</a:t>
                      </a:r>
                    </a:p>
                    <a:p>
                      <a:pPr>
                        <a:lnSpc>
                          <a:spcPct val="200000"/>
                        </a:lnSpc>
                        <a:spcAft>
                          <a:spcPts val="0"/>
                        </a:spcAft>
                      </a:pPr>
                      <a:r>
                        <a:rPr lang="es-ES" sz="1000" dirty="0">
                          <a:effectLst/>
                          <a:latin typeface="Century Gothic" panose="020B0502020202020204" pitchFamily="34" charset="0"/>
                        </a:rPr>
                        <a:t>Imbabura</a:t>
                      </a:r>
                    </a:p>
                    <a:p>
                      <a:pPr>
                        <a:lnSpc>
                          <a:spcPct val="200000"/>
                        </a:lnSpc>
                        <a:spcAft>
                          <a:spcPts val="0"/>
                        </a:spcAft>
                      </a:pPr>
                      <a:r>
                        <a:rPr lang="es-ES" sz="1000" dirty="0">
                          <a:effectLst/>
                          <a:latin typeface="Century Gothic" panose="020B0502020202020204" pitchFamily="34" charset="0"/>
                        </a:rPr>
                        <a:t>Esmeraldas</a:t>
                      </a:r>
                    </a:p>
                    <a:p>
                      <a:pPr>
                        <a:lnSpc>
                          <a:spcPct val="200000"/>
                        </a:lnSpc>
                        <a:spcAft>
                          <a:spcPts val="0"/>
                        </a:spcAft>
                      </a:pPr>
                      <a:r>
                        <a:rPr lang="es-ES" sz="1000" dirty="0">
                          <a:effectLst/>
                          <a:latin typeface="Century Gothic" panose="020B0502020202020204" pitchFamily="34" charset="0"/>
                        </a:rPr>
                        <a:t>Los Ríos</a:t>
                      </a:r>
                    </a:p>
                    <a:p>
                      <a:pPr>
                        <a:lnSpc>
                          <a:spcPct val="200000"/>
                        </a:lnSpc>
                        <a:spcAft>
                          <a:spcPts val="0"/>
                        </a:spcAft>
                      </a:pPr>
                      <a:r>
                        <a:rPr lang="es-ES" sz="1000" dirty="0">
                          <a:effectLst/>
                          <a:latin typeface="Century Gothic" panose="020B0502020202020204" pitchFamily="34" charset="0"/>
                        </a:rPr>
                        <a:t>Chimborazo</a:t>
                      </a:r>
                    </a:p>
                    <a:p>
                      <a:pPr>
                        <a:lnSpc>
                          <a:spcPct val="200000"/>
                        </a:lnSpc>
                        <a:spcAft>
                          <a:spcPts val="0"/>
                        </a:spcAft>
                      </a:pPr>
                      <a:r>
                        <a:rPr lang="es-ES" sz="1000" dirty="0">
                          <a:effectLst/>
                          <a:latin typeface="Century Gothic" panose="020B0502020202020204" pitchFamily="34" charset="0"/>
                        </a:rPr>
                        <a:t>Azuay</a:t>
                      </a:r>
                    </a:p>
                    <a:p>
                      <a:pPr>
                        <a:lnSpc>
                          <a:spcPct val="200000"/>
                        </a:lnSpc>
                        <a:spcAft>
                          <a:spcPts val="0"/>
                        </a:spcAft>
                      </a:pPr>
                      <a:r>
                        <a:rPr lang="es-ES" sz="1000" dirty="0">
                          <a:effectLst/>
                          <a:latin typeface="Century Gothic" panose="020B0502020202020204" pitchFamily="34" charset="0"/>
                        </a:rPr>
                        <a:t>El Oro</a:t>
                      </a:r>
                    </a:p>
                    <a:p>
                      <a:pPr>
                        <a:lnSpc>
                          <a:spcPct val="200000"/>
                        </a:lnSpc>
                        <a:spcAft>
                          <a:spcPts val="0"/>
                        </a:spcAft>
                      </a:pPr>
                      <a:r>
                        <a:rPr lang="es-ES" sz="1000" dirty="0">
                          <a:effectLst/>
                          <a:latin typeface="Century Gothic" panose="020B0502020202020204" pitchFamily="34" charset="0"/>
                        </a:rPr>
                        <a:t>Loja</a:t>
                      </a:r>
                    </a:p>
                    <a:p>
                      <a:pPr>
                        <a:lnSpc>
                          <a:spcPct val="200000"/>
                        </a:lnSpc>
                        <a:spcAft>
                          <a:spcPts val="0"/>
                        </a:spcAft>
                      </a:pPr>
                      <a:r>
                        <a:rPr lang="es-ES" sz="1000" dirty="0">
                          <a:effectLst/>
                          <a:latin typeface="Century Gothic" panose="020B0502020202020204" pitchFamily="34" charset="0"/>
                        </a:rPr>
                        <a:t>Guayas</a:t>
                      </a:r>
                    </a:p>
                    <a:p>
                      <a:pPr>
                        <a:lnSpc>
                          <a:spcPct val="200000"/>
                        </a:lnSpc>
                        <a:spcAft>
                          <a:spcPts val="0"/>
                        </a:spcAft>
                      </a:pPr>
                      <a:r>
                        <a:rPr lang="es-ES" sz="1000" dirty="0">
                          <a:effectLst/>
                          <a:latin typeface="Century Gothic" panose="020B0502020202020204" pitchFamily="34" charset="0"/>
                        </a:rPr>
                        <a:t>Manabí</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5.393</a:t>
                      </a:r>
                    </a:p>
                    <a:p>
                      <a:pPr algn="ctr">
                        <a:lnSpc>
                          <a:spcPct val="200000"/>
                        </a:lnSpc>
                        <a:spcAft>
                          <a:spcPts val="0"/>
                        </a:spcAft>
                      </a:pPr>
                      <a:r>
                        <a:rPr lang="es-ES" sz="1000">
                          <a:effectLst/>
                          <a:latin typeface="Century Gothic" panose="020B0502020202020204" pitchFamily="34" charset="0"/>
                        </a:rPr>
                        <a:t>4.964</a:t>
                      </a:r>
                    </a:p>
                    <a:p>
                      <a:pPr algn="ctr">
                        <a:lnSpc>
                          <a:spcPct val="200000"/>
                        </a:lnSpc>
                        <a:spcAft>
                          <a:spcPts val="0"/>
                        </a:spcAft>
                      </a:pPr>
                      <a:r>
                        <a:rPr lang="es-ES" sz="1000">
                          <a:effectLst/>
                          <a:latin typeface="Century Gothic" panose="020B0502020202020204" pitchFamily="34" charset="0"/>
                        </a:rPr>
                        <a:t>2.895</a:t>
                      </a:r>
                    </a:p>
                    <a:p>
                      <a:pPr algn="ctr">
                        <a:lnSpc>
                          <a:spcPct val="200000"/>
                        </a:lnSpc>
                        <a:spcAft>
                          <a:spcPts val="0"/>
                        </a:spcAft>
                      </a:pPr>
                      <a:r>
                        <a:rPr lang="es-ES" sz="1000">
                          <a:effectLst/>
                          <a:latin typeface="Century Gothic" panose="020B0502020202020204" pitchFamily="34" charset="0"/>
                        </a:rPr>
                        <a:t>2.682</a:t>
                      </a:r>
                    </a:p>
                    <a:p>
                      <a:pPr algn="ctr">
                        <a:lnSpc>
                          <a:spcPct val="200000"/>
                        </a:lnSpc>
                        <a:spcAft>
                          <a:spcPts val="0"/>
                        </a:spcAft>
                      </a:pPr>
                      <a:r>
                        <a:rPr lang="es-ES" sz="1000">
                          <a:effectLst/>
                          <a:latin typeface="Century Gothic" panose="020B0502020202020204" pitchFamily="34" charset="0"/>
                        </a:rPr>
                        <a:t>23</a:t>
                      </a:r>
                    </a:p>
                    <a:p>
                      <a:pPr algn="ctr">
                        <a:lnSpc>
                          <a:spcPct val="200000"/>
                        </a:lnSpc>
                        <a:spcAft>
                          <a:spcPts val="0"/>
                        </a:spcAft>
                      </a:pPr>
                      <a:r>
                        <a:rPr lang="es-ES" sz="1000">
                          <a:effectLst/>
                          <a:latin typeface="Century Gothic" panose="020B0502020202020204" pitchFamily="34" charset="0"/>
                        </a:rPr>
                        <a:t>142</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3</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4</a:t>
                      </a:r>
                    </a:p>
                    <a:p>
                      <a:pPr algn="ctr">
                        <a:lnSpc>
                          <a:spcPct val="200000"/>
                        </a:lnSpc>
                        <a:spcAft>
                          <a:spcPts val="0"/>
                        </a:spcAft>
                      </a:pPr>
                      <a:r>
                        <a:rPr lang="es-ES" sz="1000">
                          <a:effectLst/>
                          <a:latin typeface="Century Gothic" panose="020B0502020202020204" pitchFamily="34" charset="0"/>
                        </a:rPr>
                        <a:t>13</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9.127</a:t>
                      </a:r>
                    </a:p>
                    <a:p>
                      <a:pPr algn="ctr">
                        <a:lnSpc>
                          <a:spcPct val="200000"/>
                        </a:lnSpc>
                        <a:spcAft>
                          <a:spcPts val="0"/>
                        </a:spcAft>
                      </a:pPr>
                      <a:r>
                        <a:rPr lang="es-ES" sz="1000">
                          <a:effectLst/>
                          <a:latin typeface="Century Gothic" panose="020B0502020202020204" pitchFamily="34" charset="0"/>
                        </a:rPr>
                        <a:t>5.497</a:t>
                      </a:r>
                    </a:p>
                    <a:p>
                      <a:pPr algn="ctr">
                        <a:lnSpc>
                          <a:spcPct val="200000"/>
                        </a:lnSpc>
                        <a:spcAft>
                          <a:spcPts val="0"/>
                        </a:spcAft>
                      </a:pPr>
                      <a:r>
                        <a:rPr lang="es-ES" sz="1000">
                          <a:effectLst/>
                          <a:latin typeface="Century Gothic" panose="020B0502020202020204" pitchFamily="34" charset="0"/>
                        </a:rPr>
                        <a:t>3.257</a:t>
                      </a:r>
                    </a:p>
                    <a:p>
                      <a:pPr algn="ctr">
                        <a:lnSpc>
                          <a:spcPct val="200000"/>
                        </a:lnSpc>
                        <a:spcAft>
                          <a:spcPts val="0"/>
                        </a:spcAft>
                      </a:pPr>
                      <a:r>
                        <a:rPr lang="es-ES" sz="1000">
                          <a:effectLst/>
                          <a:latin typeface="Century Gothic" panose="020B0502020202020204" pitchFamily="34" charset="0"/>
                        </a:rPr>
                        <a:t>2.510</a:t>
                      </a:r>
                    </a:p>
                    <a:p>
                      <a:pPr algn="ctr">
                        <a:lnSpc>
                          <a:spcPct val="200000"/>
                        </a:lnSpc>
                        <a:spcAft>
                          <a:spcPts val="0"/>
                        </a:spcAft>
                      </a:pPr>
                      <a:r>
                        <a:rPr lang="es-ES" sz="1000">
                          <a:effectLst/>
                          <a:latin typeface="Century Gothic" panose="020B0502020202020204" pitchFamily="34" charset="0"/>
                        </a:rPr>
                        <a:t>589</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15</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2.959</a:t>
                      </a:r>
                    </a:p>
                    <a:p>
                      <a:pPr algn="ctr">
                        <a:lnSpc>
                          <a:spcPct val="200000"/>
                        </a:lnSpc>
                        <a:spcAft>
                          <a:spcPts val="0"/>
                        </a:spcAft>
                      </a:pPr>
                      <a:r>
                        <a:rPr lang="es-ES" sz="1000">
                          <a:effectLst/>
                          <a:latin typeface="Century Gothic" panose="020B0502020202020204" pitchFamily="34" charset="0"/>
                        </a:rPr>
                        <a:t>2.987</a:t>
                      </a:r>
                    </a:p>
                    <a:p>
                      <a:pPr algn="ctr">
                        <a:lnSpc>
                          <a:spcPct val="200000"/>
                        </a:lnSpc>
                        <a:spcAft>
                          <a:spcPts val="0"/>
                        </a:spcAft>
                      </a:pPr>
                      <a:r>
                        <a:rPr lang="es-ES" sz="1000">
                          <a:effectLst/>
                          <a:latin typeface="Century Gothic" panose="020B0502020202020204" pitchFamily="34" charset="0"/>
                        </a:rPr>
                        <a:t>4.703</a:t>
                      </a:r>
                    </a:p>
                    <a:p>
                      <a:pPr algn="ctr">
                        <a:lnSpc>
                          <a:spcPct val="200000"/>
                        </a:lnSpc>
                        <a:spcAft>
                          <a:spcPts val="0"/>
                        </a:spcAft>
                      </a:pPr>
                      <a:r>
                        <a:rPr lang="es-ES" sz="1000">
                          <a:effectLst/>
                          <a:latin typeface="Century Gothic" panose="020B0502020202020204" pitchFamily="34" charset="0"/>
                        </a:rPr>
                        <a:t>2.959</a:t>
                      </a:r>
                    </a:p>
                    <a:p>
                      <a:pPr algn="ctr">
                        <a:lnSpc>
                          <a:spcPct val="200000"/>
                        </a:lnSpc>
                        <a:spcAft>
                          <a:spcPts val="0"/>
                        </a:spcAft>
                      </a:pPr>
                      <a:r>
                        <a:rPr lang="es-ES" sz="1000">
                          <a:effectLst/>
                          <a:latin typeface="Century Gothic" panose="020B0502020202020204" pitchFamily="34" charset="0"/>
                        </a:rPr>
                        <a:t>31</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90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9</a:t>
                      </a:r>
                    </a:p>
                    <a:p>
                      <a:pPr algn="ctr">
                        <a:lnSpc>
                          <a:spcPct val="200000"/>
                        </a:lnSpc>
                        <a:spcAft>
                          <a:spcPts val="0"/>
                        </a:spcAft>
                      </a:pPr>
                      <a:r>
                        <a:rPr lang="es-ES" sz="1000">
                          <a:effectLst/>
                          <a:latin typeface="Century Gothic" panose="020B0502020202020204" pitchFamily="34" charset="0"/>
                        </a:rPr>
                        <a:t>0</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9.049</a:t>
                      </a:r>
                    </a:p>
                    <a:p>
                      <a:pPr algn="ctr">
                        <a:lnSpc>
                          <a:spcPct val="200000"/>
                        </a:lnSpc>
                        <a:spcAft>
                          <a:spcPts val="0"/>
                        </a:spcAft>
                      </a:pPr>
                      <a:r>
                        <a:rPr lang="es-ES" sz="1000">
                          <a:effectLst/>
                          <a:latin typeface="Century Gothic" panose="020B0502020202020204" pitchFamily="34" charset="0"/>
                        </a:rPr>
                        <a:t>8.653</a:t>
                      </a:r>
                    </a:p>
                    <a:p>
                      <a:pPr algn="ctr">
                        <a:lnSpc>
                          <a:spcPct val="200000"/>
                        </a:lnSpc>
                        <a:spcAft>
                          <a:spcPts val="0"/>
                        </a:spcAft>
                      </a:pPr>
                      <a:r>
                        <a:rPr lang="es-ES" sz="1000">
                          <a:effectLst/>
                          <a:latin typeface="Century Gothic" panose="020B0502020202020204" pitchFamily="34" charset="0"/>
                        </a:rPr>
                        <a:t>5.921</a:t>
                      </a:r>
                    </a:p>
                    <a:p>
                      <a:pPr algn="ctr">
                        <a:lnSpc>
                          <a:spcPct val="200000"/>
                        </a:lnSpc>
                        <a:spcAft>
                          <a:spcPts val="0"/>
                        </a:spcAft>
                      </a:pPr>
                      <a:r>
                        <a:rPr lang="es-ES" sz="1000">
                          <a:effectLst/>
                          <a:latin typeface="Century Gothic" panose="020B0502020202020204" pitchFamily="34" charset="0"/>
                        </a:rPr>
                        <a:t>2.570</a:t>
                      </a:r>
                    </a:p>
                    <a:p>
                      <a:pPr algn="ctr">
                        <a:lnSpc>
                          <a:spcPct val="200000"/>
                        </a:lnSpc>
                        <a:spcAft>
                          <a:spcPts val="0"/>
                        </a:spcAft>
                      </a:pPr>
                      <a:r>
                        <a:rPr lang="es-ES" sz="1000">
                          <a:effectLst/>
                          <a:latin typeface="Century Gothic" panose="020B0502020202020204" pitchFamily="34" charset="0"/>
                        </a:rPr>
                        <a:t>34</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113</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66</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p>
                    <a:p>
                      <a:pPr algn="ctr">
                        <a:lnSpc>
                          <a:spcPct val="200000"/>
                        </a:lnSpc>
                        <a:spcAft>
                          <a:spcPts val="0"/>
                        </a:spcAft>
                      </a:pPr>
                      <a:r>
                        <a:rPr lang="es-ES" sz="1000">
                          <a:effectLst/>
                          <a:latin typeface="Century Gothic" panose="020B0502020202020204" pitchFamily="34" charset="0"/>
                        </a:rPr>
                        <a:t>0</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gn="ctr">
                        <a:lnSpc>
                          <a:spcPct val="200000"/>
                        </a:lnSpc>
                        <a:spcAft>
                          <a:spcPts val="0"/>
                        </a:spcAft>
                      </a:pPr>
                      <a:r>
                        <a:rPr lang="es-ES" sz="1000">
                          <a:effectLst/>
                          <a:latin typeface="Century Gothic" panose="020B0502020202020204" pitchFamily="34" charset="0"/>
                        </a:rPr>
                        <a:t>26.528</a:t>
                      </a:r>
                    </a:p>
                    <a:p>
                      <a:pPr algn="ctr">
                        <a:lnSpc>
                          <a:spcPct val="200000"/>
                        </a:lnSpc>
                        <a:spcAft>
                          <a:spcPts val="0"/>
                        </a:spcAft>
                      </a:pPr>
                      <a:r>
                        <a:rPr lang="es-ES" sz="1000">
                          <a:effectLst/>
                          <a:latin typeface="Century Gothic" panose="020B0502020202020204" pitchFamily="34" charset="0"/>
                        </a:rPr>
                        <a:t>22.101</a:t>
                      </a:r>
                    </a:p>
                    <a:p>
                      <a:pPr algn="ctr">
                        <a:lnSpc>
                          <a:spcPct val="200000"/>
                        </a:lnSpc>
                        <a:spcAft>
                          <a:spcPts val="0"/>
                        </a:spcAft>
                      </a:pPr>
                      <a:r>
                        <a:rPr lang="es-ES" sz="1000">
                          <a:effectLst/>
                          <a:latin typeface="Century Gothic" panose="020B0502020202020204" pitchFamily="34" charset="0"/>
                        </a:rPr>
                        <a:t>16.776</a:t>
                      </a:r>
                    </a:p>
                    <a:p>
                      <a:pPr algn="ctr">
                        <a:lnSpc>
                          <a:spcPct val="200000"/>
                        </a:lnSpc>
                        <a:spcAft>
                          <a:spcPts val="0"/>
                        </a:spcAft>
                      </a:pPr>
                      <a:r>
                        <a:rPr lang="es-ES" sz="1000">
                          <a:effectLst/>
                          <a:latin typeface="Century Gothic" panose="020B0502020202020204" pitchFamily="34" charset="0"/>
                        </a:rPr>
                        <a:t>10.721</a:t>
                      </a:r>
                    </a:p>
                    <a:p>
                      <a:pPr algn="ctr">
                        <a:lnSpc>
                          <a:spcPct val="200000"/>
                        </a:lnSpc>
                        <a:spcAft>
                          <a:spcPts val="0"/>
                        </a:spcAft>
                      </a:pPr>
                      <a:r>
                        <a:rPr lang="es-ES" sz="1000">
                          <a:effectLst/>
                          <a:latin typeface="Century Gothic" panose="020B0502020202020204" pitchFamily="34" charset="0"/>
                        </a:rPr>
                        <a:t>677</a:t>
                      </a:r>
                    </a:p>
                    <a:p>
                      <a:pPr algn="ctr">
                        <a:lnSpc>
                          <a:spcPct val="200000"/>
                        </a:lnSpc>
                        <a:spcAft>
                          <a:spcPts val="0"/>
                        </a:spcAft>
                      </a:pPr>
                      <a:r>
                        <a:rPr lang="es-ES" sz="1000">
                          <a:effectLst/>
                          <a:latin typeface="Century Gothic" panose="020B0502020202020204" pitchFamily="34" charset="0"/>
                        </a:rPr>
                        <a:t>142</a:t>
                      </a:r>
                    </a:p>
                    <a:p>
                      <a:pPr algn="ctr">
                        <a:lnSpc>
                          <a:spcPct val="200000"/>
                        </a:lnSpc>
                        <a:spcAft>
                          <a:spcPts val="0"/>
                        </a:spcAft>
                      </a:pPr>
                      <a:r>
                        <a:rPr lang="es-ES" sz="1000">
                          <a:effectLst/>
                          <a:latin typeface="Century Gothic" panose="020B0502020202020204" pitchFamily="34" charset="0"/>
                        </a:rPr>
                        <a:t>113</a:t>
                      </a:r>
                    </a:p>
                    <a:p>
                      <a:pPr algn="ctr">
                        <a:lnSpc>
                          <a:spcPct val="200000"/>
                        </a:lnSpc>
                        <a:spcAft>
                          <a:spcPts val="0"/>
                        </a:spcAft>
                      </a:pPr>
                      <a:r>
                        <a:rPr lang="es-ES" sz="1000">
                          <a:effectLst/>
                          <a:latin typeface="Century Gothic" panose="020B0502020202020204" pitchFamily="34" charset="0"/>
                        </a:rPr>
                        <a:t>90</a:t>
                      </a:r>
                    </a:p>
                    <a:p>
                      <a:pPr algn="ctr">
                        <a:lnSpc>
                          <a:spcPct val="200000"/>
                        </a:lnSpc>
                        <a:spcAft>
                          <a:spcPts val="0"/>
                        </a:spcAft>
                      </a:pPr>
                      <a:r>
                        <a:rPr lang="es-ES" sz="1000">
                          <a:effectLst/>
                          <a:latin typeface="Century Gothic" panose="020B0502020202020204" pitchFamily="34" charset="0"/>
                        </a:rPr>
                        <a:t>69</a:t>
                      </a:r>
                    </a:p>
                    <a:p>
                      <a:pPr algn="ctr">
                        <a:lnSpc>
                          <a:spcPct val="200000"/>
                        </a:lnSpc>
                        <a:spcAft>
                          <a:spcPts val="0"/>
                        </a:spcAft>
                      </a:pPr>
                      <a:r>
                        <a:rPr lang="es-ES" sz="1000">
                          <a:effectLst/>
                          <a:latin typeface="Century Gothic" panose="020B0502020202020204" pitchFamily="34" charset="0"/>
                        </a:rPr>
                        <a:t>15</a:t>
                      </a:r>
                    </a:p>
                    <a:p>
                      <a:pPr algn="ctr">
                        <a:lnSpc>
                          <a:spcPct val="200000"/>
                        </a:lnSpc>
                        <a:spcAft>
                          <a:spcPts val="0"/>
                        </a:spcAft>
                      </a:pPr>
                      <a:r>
                        <a:rPr lang="es-ES" sz="1000">
                          <a:effectLst/>
                          <a:latin typeface="Century Gothic" panose="020B0502020202020204" pitchFamily="34" charset="0"/>
                        </a:rPr>
                        <a:t>13</a:t>
                      </a:r>
                    </a:p>
                    <a:p>
                      <a:pPr algn="ctr">
                        <a:lnSpc>
                          <a:spcPct val="200000"/>
                        </a:lnSpc>
                        <a:spcAft>
                          <a:spcPts val="0"/>
                        </a:spcAft>
                      </a:pPr>
                      <a:r>
                        <a:rPr lang="es-ES" sz="1000">
                          <a:effectLst/>
                          <a:latin typeface="Century Gothic" panose="020B0502020202020204" pitchFamily="34" charset="0"/>
                        </a:rPr>
                        <a:t>13</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r>
              <a:tr h="332344">
                <a:tc>
                  <a:txBody>
                    <a:bodyPr/>
                    <a:lstStyle/>
                    <a:p>
                      <a:pPr>
                        <a:lnSpc>
                          <a:spcPct val="200000"/>
                        </a:lnSpc>
                        <a:spcAft>
                          <a:spcPts val="0"/>
                        </a:spcAft>
                      </a:pPr>
                      <a:r>
                        <a:rPr lang="es-ES" sz="1000">
                          <a:effectLst/>
                          <a:latin typeface="Century Gothic" panose="020B0502020202020204" pitchFamily="34" charset="0"/>
                        </a:rPr>
                        <a:t>Total</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S" sz="1000">
                          <a:effectLst/>
                          <a:latin typeface="Century Gothic" panose="020B0502020202020204" pitchFamily="34" charset="0"/>
                        </a:rPr>
                        <a:t>16.119</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S" sz="1000">
                          <a:effectLst/>
                          <a:latin typeface="Century Gothic" panose="020B0502020202020204" pitchFamily="34" charset="0"/>
                        </a:rPr>
                        <a:t>20.995</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S" sz="1000">
                          <a:effectLst/>
                          <a:latin typeface="Century Gothic" panose="020B0502020202020204" pitchFamily="34" charset="0"/>
                        </a:rPr>
                        <a:t>13.738</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S" sz="1000">
                          <a:effectLst/>
                          <a:latin typeface="Century Gothic" panose="020B0502020202020204" pitchFamily="34" charset="0"/>
                        </a:rPr>
                        <a:t>26.406</a:t>
                      </a:r>
                      <a:endParaRPr lang="es-E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S" sz="1000" dirty="0">
                          <a:effectLst/>
                          <a:latin typeface="Century Gothic" panose="020B0502020202020204" pitchFamily="34" charset="0"/>
                        </a:rPr>
                        <a:t>77.258</a:t>
                      </a:r>
                      <a:endParaRPr lang="es-E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575" marR="63575" marT="0" marB="0"/>
                </a:tc>
              </a:tr>
            </a:tbl>
          </a:graphicData>
        </a:graphic>
      </p:graphicFrame>
      <p:sp>
        <p:nvSpPr>
          <p:cNvPr id="6" name="CuadroTexto 5"/>
          <p:cNvSpPr txBox="1"/>
          <p:nvPr/>
        </p:nvSpPr>
        <p:spPr>
          <a:xfrm>
            <a:off x="2751826" y="6202392"/>
            <a:ext cx="2091726" cy="307777"/>
          </a:xfrm>
          <a:prstGeom prst="rect">
            <a:avLst/>
          </a:prstGeom>
          <a:noFill/>
        </p:spPr>
        <p:txBody>
          <a:bodyPr wrap="none" rtlCol="0">
            <a:spAutoFit/>
          </a:bodyPr>
          <a:lstStyle/>
          <a:p>
            <a:r>
              <a:rPr lang="es-ES" sz="1400" b="1" dirty="0">
                <a:latin typeface="Century Gothic" panose="020B0502020202020204" pitchFamily="34" charset="0"/>
              </a:rPr>
              <a:t>Fuente:</a:t>
            </a:r>
            <a:r>
              <a:rPr lang="es-ES" sz="1400" dirty="0">
                <a:latin typeface="Century Gothic" panose="020B0502020202020204" pitchFamily="34" charset="0"/>
              </a:rPr>
              <a:t> (ESPAC, 2019</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
        <p:nvSpPr>
          <p:cNvPr id="7" name="CuadroTexto 6"/>
          <p:cNvSpPr txBox="1"/>
          <p:nvPr/>
        </p:nvSpPr>
        <p:spPr>
          <a:xfrm>
            <a:off x="1378633" y="738570"/>
            <a:ext cx="8534709" cy="369332"/>
          </a:xfrm>
          <a:prstGeom prst="rect">
            <a:avLst/>
          </a:prstGeom>
          <a:noFill/>
        </p:spPr>
        <p:txBody>
          <a:bodyPr wrap="none" rtlCol="0">
            <a:spAutoFit/>
          </a:bodyPr>
          <a:lstStyle/>
          <a:p>
            <a:r>
              <a:rPr lang="es-ES" i="1" dirty="0">
                <a:latin typeface="Century Gothic" panose="020B0502020202020204" pitchFamily="34" charset="0"/>
              </a:rPr>
              <a:t>Provincias productoras de aguacate en Ecuador en Tm periodo </a:t>
            </a:r>
            <a:r>
              <a:rPr lang="es-ES" i="1" dirty="0" smtClean="0">
                <a:latin typeface="Century Gothic" panose="020B0502020202020204" pitchFamily="34" charset="0"/>
              </a:rPr>
              <a:t>2016-2019</a:t>
            </a:r>
            <a:endParaRPr lang="es-ES" i="1" dirty="0">
              <a:latin typeface="Century Gothic" panose="020B0502020202020204" pitchFamily="34" charset="0"/>
            </a:endParaRPr>
          </a:p>
        </p:txBody>
      </p:sp>
    </p:spTree>
    <p:extLst>
      <p:ext uri="{BB962C8B-B14F-4D97-AF65-F5344CB8AC3E}">
        <p14:creationId xmlns:p14="http://schemas.microsoft.com/office/powerpoint/2010/main" val="1913052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xmlns="" id="{55F16A8B-0AB3-4BA8-8EC7-098AB43C4AED}"/>
              </a:ext>
            </a:extLst>
          </p:cNvPr>
          <p:cNvSpPr txBox="1"/>
          <p:nvPr/>
        </p:nvSpPr>
        <p:spPr>
          <a:xfrm>
            <a:off x="259590" y="134812"/>
            <a:ext cx="10567316" cy="584775"/>
          </a:xfrm>
          <a:prstGeom prst="rect">
            <a:avLst/>
          </a:prstGeom>
          <a:noFill/>
        </p:spPr>
        <p:txBody>
          <a:bodyPr wrap="none" rtlCol="0">
            <a:spAutoFit/>
            <a:scene3d>
              <a:camera prst="orthographicFront"/>
              <a:lightRig rig="threePt" dir="t"/>
            </a:scene3d>
            <a:sp3d contourW="12700"/>
          </a:bodyPr>
          <a:lstStyle/>
          <a:p>
            <a:r>
              <a:rPr lang="es-ES" sz="3200" b="1" dirty="0">
                <a:latin typeface="Century Gothic" panose="020B0502020202020204" pitchFamily="34" charset="0"/>
              </a:rPr>
              <a:t>Movimiento de la subpartida 080440 a nivel mundial</a:t>
            </a:r>
          </a:p>
        </p:txBody>
      </p:sp>
      <p:graphicFrame>
        <p:nvGraphicFramePr>
          <p:cNvPr id="4" name="Tabla 3"/>
          <p:cNvGraphicFramePr>
            <a:graphicFrameLocks noGrp="1"/>
          </p:cNvGraphicFramePr>
          <p:nvPr>
            <p:extLst>
              <p:ext uri="{D42A27DB-BD31-4B8C-83A1-F6EECF244321}">
                <p14:modId xmlns:p14="http://schemas.microsoft.com/office/powerpoint/2010/main" val="1407516502"/>
              </p:ext>
            </p:extLst>
          </p:nvPr>
        </p:nvGraphicFramePr>
        <p:xfrm>
          <a:off x="259590" y="1135176"/>
          <a:ext cx="6417254" cy="2240677"/>
        </p:xfrm>
        <a:graphic>
          <a:graphicData uri="http://schemas.openxmlformats.org/drawingml/2006/table">
            <a:tbl>
              <a:tblPr firstRow="1" firstCol="1" bandRow="1">
                <a:tableStyleId>{0E3FDE45-AF77-4B5C-9715-49D594BDF05E}</a:tableStyleId>
              </a:tblPr>
              <a:tblGrid>
                <a:gridCol w="948856"/>
                <a:gridCol w="898221"/>
                <a:gridCol w="898221"/>
                <a:gridCol w="898221"/>
                <a:gridCol w="898221"/>
                <a:gridCol w="898221"/>
                <a:gridCol w="977293"/>
              </a:tblGrid>
              <a:tr h="260462">
                <a:tc>
                  <a:txBody>
                    <a:bodyPr/>
                    <a:lstStyle/>
                    <a:p>
                      <a:pPr>
                        <a:lnSpc>
                          <a:spcPct val="150000"/>
                        </a:lnSpc>
                        <a:spcAft>
                          <a:spcPts val="0"/>
                        </a:spcAft>
                      </a:pPr>
                      <a:r>
                        <a:rPr lang="es-ES" sz="1100" dirty="0">
                          <a:effectLst/>
                          <a:latin typeface="Century Gothic" panose="020B0502020202020204" pitchFamily="34" charset="0"/>
                        </a:rPr>
                        <a:t>País</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2015</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2016</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2017</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2018</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2019</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TOTAL</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719753">
                <a:tc>
                  <a:txBody>
                    <a:bodyPr/>
                    <a:lstStyle/>
                    <a:p>
                      <a:pPr>
                        <a:lnSpc>
                          <a:spcPct val="150000"/>
                        </a:lnSpc>
                        <a:spcAft>
                          <a:spcPts val="0"/>
                        </a:spcAft>
                      </a:pPr>
                      <a:r>
                        <a:rPr lang="es-ES" sz="1100" dirty="0">
                          <a:effectLst/>
                          <a:latin typeface="Century Gothic" panose="020B0502020202020204" pitchFamily="34" charset="0"/>
                        </a:rPr>
                        <a:t>México</a:t>
                      </a:r>
                    </a:p>
                    <a:p>
                      <a:pPr>
                        <a:lnSpc>
                          <a:spcPct val="150000"/>
                        </a:lnSpc>
                        <a:spcAft>
                          <a:spcPts val="0"/>
                        </a:spcAft>
                      </a:pPr>
                      <a:r>
                        <a:rPr lang="es-ES" sz="1100" dirty="0" smtClean="0">
                          <a:effectLst/>
                          <a:latin typeface="Century Gothic" panose="020B0502020202020204" pitchFamily="34" charset="0"/>
                        </a:rPr>
                        <a:t>Perú</a:t>
                      </a:r>
                      <a:endParaRPr lang="es-ES" sz="1100" dirty="0">
                        <a:effectLst/>
                        <a:latin typeface="Century Gothic" panose="020B0502020202020204" pitchFamily="34" charset="0"/>
                      </a:endParaRPr>
                    </a:p>
                    <a:p>
                      <a:pPr>
                        <a:lnSpc>
                          <a:spcPct val="150000"/>
                        </a:lnSpc>
                        <a:spcAft>
                          <a:spcPts val="0"/>
                        </a:spcAft>
                      </a:pPr>
                      <a:r>
                        <a:rPr lang="es-ES" sz="1100" dirty="0">
                          <a:effectLst/>
                          <a:latin typeface="Century Gothic" panose="020B0502020202020204" pitchFamily="34" charset="0"/>
                        </a:rPr>
                        <a:t>Países Bajos</a:t>
                      </a:r>
                    </a:p>
                    <a:p>
                      <a:pPr>
                        <a:lnSpc>
                          <a:spcPct val="150000"/>
                        </a:lnSpc>
                        <a:spcAft>
                          <a:spcPts val="0"/>
                        </a:spcAft>
                      </a:pPr>
                      <a:r>
                        <a:rPr lang="es-ES" sz="1100" dirty="0">
                          <a:effectLst/>
                          <a:latin typeface="Century Gothic" panose="020B0502020202020204" pitchFamily="34" charset="0"/>
                        </a:rPr>
                        <a:t>Chile</a:t>
                      </a:r>
                    </a:p>
                    <a:p>
                      <a:pPr>
                        <a:lnSpc>
                          <a:spcPct val="150000"/>
                        </a:lnSpc>
                        <a:spcAft>
                          <a:spcPts val="0"/>
                        </a:spcAft>
                      </a:pPr>
                      <a:r>
                        <a:rPr lang="es-ES" sz="1100" dirty="0">
                          <a:effectLst/>
                          <a:latin typeface="Century Gothic" panose="020B0502020202020204" pitchFamily="34" charset="0"/>
                        </a:rPr>
                        <a:t>España</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863.503</a:t>
                      </a:r>
                    </a:p>
                    <a:p>
                      <a:pPr>
                        <a:lnSpc>
                          <a:spcPct val="150000"/>
                        </a:lnSpc>
                        <a:spcAft>
                          <a:spcPts val="0"/>
                        </a:spcAft>
                      </a:pPr>
                      <a:r>
                        <a:rPr lang="es-ES" sz="1100" dirty="0">
                          <a:effectLst/>
                          <a:latin typeface="Century Gothic" panose="020B0502020202020204" pitchFamily="34" charset="0"/>
                        </a:rPr>
                        <a:t>175.640</a:t>
                      </a:r>
                    </a:p>
                    <a:p>
                      <a:pPr>
                        <a:lnSpc>
                          <a:spcPct val="150000"/>
                        </a:lnSpc>
                        <a:spcAft>
                          <a:spcPts val="0"/>
                        </a:spcAft>
                      </a:pPr>
                      <a:r>
                        <a:rPr lang="es-ES" sz="1100" dirty="0">
                          <a:effectLst/>
                          <a:latin typeface="Century Gothic" panose="020B0502020202020204" pitchFamily="34" charset="0"/>
                        </a:rPr>
                        <a:t>108.446</a:t>
                      </a:r>
                    </a:p>
                    <a:p>
                      <a:pPr>
                        <a:lnSpc>
                          <a:spcPct val="150000"/>
                        </a:lnSpc>
                        <a:spcAft>
                          <a:spcPts val="0"/>
                        </a:spcAft>
                      </a:pPr>
                      <a:r>
                        <a:rPr lang="es-ES" sz="1100" dirty="0">
                          <a:effectLst/>
                          <a:latin typeface="Century Gothic" panose="020B0502020202020204" pitchFamily="34" charset="0"/>
                        </a:rPr>
                        <a:t> </a:t>
                      </a:r>
                    </a:p>
                    <a:p>
                      <a:pPr>
                        <a:lnSpc>
                          <a:spcPct val="150000"/>
                        </a:lnSpc>
                        <a:spcAft>
                          <a:spcPts val="0"/>
                        </a:spcAft>
                      </a:pPr>
                      <a:r>
                        <a:rPr lang="es-ES" sz="1100" dirty="0">
                          <a:effectLst/>
                          <a:latin typeface="Century Gothic" panose="020B0502020202020204" pitchFamily="34" charset="0"/>
                        </a:rPr>
                        <a:t>97.768</a:t>
                      </a:r>
                    </a:p>
                    <a:p>
                      <a:pPr>
                        <a:lnSpc>
                          <a:spcPct val="150000"/>
                        </a:lnSpc>
                        <a:spcAft>
                          <a:spcPts val="0"/>
                        </a:spcAft>
                      </a:pPr>
                      <a:r>
                        <a:rPr lang="es-ES" sz="1100" dirty="0">
                          <a:effectLst/>
                          <a:latin typeface="Century Gothic" panose="020B0502020202020204" pitchFamily="34" charset="0"/>
                        </a:rPr>
                        <a:t>84.384</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926.597</a:t>
                      </a:r>
                    </a:p>
                    <a:p>
                      <a:pPr>
                        <a:lnSpc>
                          <a:spcPct val="150000"/>
                        </a:lnSpc>
                        <a:spcAft>
                          <a:spcPts val="0"/>
                        </a:spcAft>
                      </a:pPr>
                      <a:r>
                        <a:rPr lang="es-ES" sz="1100" dirty="0">
                          <a:effectLst/>
                          <a:latin typeface="Century Gothic" panose="020B0502020202020204" pitchFamily="34" charset="0"/>
                        </a:rPr>
                        <a:t>194.098</a:t>
                      </a:r>
                    </a:p>
                    <a:p>
                      <a:pPr>
                        <a:lnSpc>
                          <a:spcPct val="150000"/>
                        </a:lnSpc>
                        <a:spcAft>
                          <a:spcPts val="0"/>
                        </a:spcAft>
                      </a:pPr>
                      <a:r>
                        <a:rPr lang="es-ES" sz="1100" dirty="0">
                          <a:effectLst/>
                          <a:latin typeface="Century Gothic" panose="020B0502020202020204" pitchFamily="34" charset="0"/>
                        </a:rPr>
                        <a:t>149.420</a:t>
                      </a:r>
                    </a:p>
                    <a:p>
                      <a:pPr>
                        <a:lnSpc>
                          <a:spcPct val="150000"/>
                        </a:lnSpc>
                        <a:spcAft>
                          <a:spcPts val="0"/>
                        </a:spcAft>
                      </a:pPr>
                      <a:r>
                        <a:rPr lang="es-ES" sz="1100" dirty="0">
                          <a:effectLst/>
                          <a:latin typeface="Century Gothic" panose="020B0502020202020204" pitchFamily="34" charset="0"/>
                        </a:rPr>
                        <a:t> </a:t>
                      </a:r>
                    </a:p>
                    <a:p>
                      <a:pPr>
                        <a:lnSpc>
                          <a:spcPct val="150000"/>
                        </a:lnSpc>
                        <a:spcAft>
                          <a:spcPts val="0"/>
                        </a:spcAft>
                      </a:pPr>
                      <a:r>
                        <a:rPr lang="es-ES" sz="1100" dirty="0">
                          <a:effectLst/>
                          <a:latin typeface="Century Gothic" panose="020B0502020202020204" pitchFamily="34" charset="0"/>
                        </a:rPr>
                        <a:t>160.740</a:t>
                      </a:r>
                    </a:p>
                    <a:p>
                      <a:pPr>
                        <a:lnSpc>
                          <a:spcPct val="150000"/>
                        </a:lnSpc>
                        <a:spcAft>
                          <a:spcPts val="0"/>
                        </a:spcAft>
                      </a:pPr>
                      <a:r>
                        <a:rPr lang="es-ES" sz="1100" dirty="0">
                          <a:effectLst/>
                          <a:latin typeface="Century Gothic" panose="020B0502020202020204" pitchFamily="34" charset="0"/>
                        </a:rPr>
                        <a:t>91.665</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897.748</a:t>
                      </a:r>
                    </a:p>
                    <a:p>
                      <a:pPr>
                        <a:lnSpc>
                          <a:spcPct val="150000"/>
                        </a:lnSpc>
                        <a:spcAft>
                          <a:spcPts val="0"/>
                        </a:spcAft>
                      </a:pPr>
                      <a:r>
                        <a:rPr lang="es-ES" sz="1100">
                          <a:effectLst/>
                          <a:latin typeface="Century Gothic" panose="020B0502020202020204" pitchFamily="34" charset="0"/>
                        </a:rPr>
                        <a:t>247.364</a:t>
                      </a:r>
                    </a:p>
                    <a:p>
                      <a:pPr>
                        <a:lnSpc>
                          <a:spcPct val="150000"/>
                        </a:lnSpc>
                        <a:spcAft>
                          <a:spcPts val="0"/>
                        </a:spcAft>
                      </a:pPr>
                      <a:r>
                        <a:rPr lang="es-ES" sz="1100">
                          <a:effectLst/>
                          <a:latin typeface="Century Gothic" panose="020B0502020202020204" pitchFamily="34" charset="0"/>
                        </a:rPr>
                        <a:t>189.257</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193.309</a:t>
                      </a:r>
                    </a:p>
                    <a:p>
                      <a:pPr>
                        <a:lnSpc>
                          <a:spcPct val="150000"/>
                        </a:lnSpc>
                        <a:spcAft>
                          <a:spcPts val="0"/>
                        </a:spcAft>
                      </a:pPr>
                      <a:r>
                        <a:rPr lang="es-ES" sz="1100">
                          <a:effectLst/>
                          <a:latin typeface="Century Gothic" panose="020B0502020202020204" pitchFamily="34" charset="0"/>
                        </a:rPr>
                        <a:t>107.098</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1.091.936</a:t>
                      </a:r>
                    </a:p>
                    <a:p>
                      <a:pPr>
                        <a:lnSpc>
                          <a:spcPct val="150000"/>
                        </a:lnSpc>
                        <a:spcAft>
                          <a:spcPts val="0"/>
                        </a:spcAft>
                      </a:pPr>
                      <a:r>
                        <a:rPr lang="es-ES" sz="1100" dirty="0">
                          <a:effectLst/>
                          <a:latin typeface="Century Gothic" panose="020B0502020202020204" pitchFamily="34" charset="0"/>
                        </a:rPr>
                        <a:t>359.428</a:t>
                      </a:r>
                    </a:p>
                    <a:p>
                      <a:pPr>
                        <a:lnSpc>
                          <a:spcPct val="150000"/>
                        </a:lnSpc>
                        <a:spcAft>
                          <a:spcPts val="0"/>
                        </a:spcAft>
                      </a:pPr>
                      <a:r>
                        <a:rPr lang="es-ES" sz="1100" dirty="0">
                          <a:effectLst/>
                          <a:latin typeface="Century Gothic" panose="020B0502020202020204" pitchFamily="34" charset="0"/>
                        </a:rPr>
                        <a:t>245.776</a:t>
                      </a:r>
                    </a:p>
                    <a:p>
                      <a:pPr>
                        <a:lnSpc>
                          <a:spcPct val="150000"/>
                        </a:lnSpc>
                        <a:spcAft>
                          <a:spcPts val="0"/>
                        </a:spcAft>
                      </a:pPr>
                      <a:r>
                        <a:rPr lang="es-ES" sz="1100" dirty="0">
                          <a:effectLst/>
                          <a:latin typeface="Century Gothic" panose="020B0502020202020204" pitchFamily="34" charset="0"/>
                        </a:rPr>
                        <a:t> </a:t>
                      </a:r>
                    </a:p>
                    <a:p>
                      <a:pPr>
                        <a:lnSpc>
                          <a:spcPct val="150000"/>
                        </a:lnSpc>
                        <a:spcAft>
                          <a:spcPts val="0"/>
                        </a:spcAft>
                      </a:pPr>
                      <a:r>
                        <a:rPr lang="es-ES" sz="1100" dirty="0">
                          <a:effectLst/>
                          <a:latin typeface="Century Gothic" panose="020B0502020202020204" pitchFamily="34" charset="0"/>
                        </a:rPr>
                        <a:t>144.422</a:t>
                      </a:r>
                    </a:p>
                    <a:p>
                      <a:pPr>
                        <a:lnSpc>
                          <a:spcPct val="150000"/>
                        </a:lnSpc>
                        <a:spcAft>
                          <a:spcPts val="0"/>
                        </a:spcAft>
                      </a:pPr>
                      <a:r>
                        <a:rPr lang="es-ES" sz="1100" dirty="0">
                          <a:effectLst/>
                          <a:latin typeface="Century Gothic" panose="020B0502020202020204" pitchFamily="34" charset="0"/>
                        </a:rPr>
                        <a:t>108.891</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1.152.977</a:t>
                      </a:r>
                    </a:p>
                    <a:p>
                      <a:pPr>
                        <a:lnSpc>
                          <a:spcPct val="150000"/>
                        </a:lnSpc>
                        <a:spcAft>
                          <a:spcPts val="0"/>
                        </a:spcAft>
                      </a:pPr>
                      <a:r>
                        <a:rPr lang="es-ES" sz="1100" dirty="0">
                          <a:effectLst/>
                          <a:latin typeface="Century Gothic" panose="020B0502020202020204" pitchFamily="34" charset="0"/>
                        </a:rPr>
                        <a:t>312.073</a:t>
                      </a:r>
                    </a:p>
                    <a:p>
                      <a:pPr>
                        <a:lnSpc>
                          <a:spcPct val="150000"/>
                        </a:lnSpc>
                        <a:spcAft>
                          <a:spcPts val="0"/>
                        </a:spcAft>
                      </a:pPr>
                      <a:r>
                        <a:rPr lang="es-ES" sz="1100" dirty="0">
                          <a:effectLst/>
                          <a:latin typeface="Century Gothic" panose="020B0502020202020204" pitchFamily="34" charset="0"/>
                        </a:rPr>
                        <a:t>270.108</a:t>
                      </a:r>
                    </a:p>
                    <a:p>
                      <a:pPr>
                        <a:lnSpc>
                          <a:spcPct val="150000"/>
                        </a:lnSpc>
                        <a:spcAft>
                          <a:spcPts val="0"/>
                        </a:spcAft>
                      </a:pPr>
                      <a:r>
                        <a:rPr lang="es-ES" sz="1100" dirty="0">
                          <a:effectLst/>
                          <a:latin typeface="Century Gothic" panose="020B0502020202020204" pitchFamily="34" charset="0"/>
                        </a:rPr>
                        <a:t> </a:t>
                      </a:r>
                    </a:p>
                    <a:p>
                      <a:pPr>
                        <a:lnSpc>
                          <a:spcPct val="150000"/>
                        </a:lnSpc>
                        <a:spcAft>
                          <a:spcPts val="0"/>
                        </a:spcAft>
                      </a:pPr>
                      <a:r>
                        <a:rPr lang="es-ES" sz="1100" dirty="0">
                          <a:effectLst/>
                          <a:latin typeface="Century Gothic" panose="020B0502020202020204" pitchFamily="34" charset="0"/>
                        </a:rPr>
                        <a:t>156.973</a:t>
                      </a:r>
                    </a:p>
                    <a:p>
                      <a:pPr>
                        <a:lnSpc>
                          <a:spcPct val="150000"/>
                        </a:lnSpc>
                        <a:spcAft>
                          <a:spcPts val="0"/>
                        </a:spcAft>
                      </a:pPr>
                      <a:r>
                        <a:rPr lang="es-ES" sz="1100" dirty="0">
                          <a:effectLst/>
                          <a:latin typeface="Century Gothic" panose="020B0502020202020204" pitchFamily="34" charset="0"/>
                        </a:rPr>
                        <a:t>119.144</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4.932.761</a:t>
                      </a:r>
                    </a:p>
                    <a:p>
                      <a:pPr>
                        <a:lnSpc>
                          <a:spcPct val="150000"/>
                        </a:lnSpc>
                        <a:spcAft>
                          <a:spcPts val="0"/>
                        </a:spcAft>
                      </a:pPr>
                      <a:r>
                        <a:rPr lang="es-ES" sz="1100" dirty="0">
                          <a:effectLst/>
                          <a:latin typeface="Century Gothic" panose="020B0502020202020204" pitchFamily="34" charset="0"/>
                        </a:rPr>
                        <a:t>1.288.603</a:t>
                      </a:r>
                    </a:p>
                    <a:p>
                      <a:pPr>
                        <a:lnSpc>
                          <a:spcPct val="150000"/>
                        </a:lnSpc>
                        <a:spcAft>
                          <a:spcPts val="0"/>
                        </a:spcAft>
                      </a:pPr>
                      <a:r>
                        <a:rPr lang="es-ES" sz="1100" dirty="0">
                          <a:effectLst/>
                          <a:latin typeface="Century Gothic" panose="020B0502020202020204" pitchFamily="34" charset="0"/>
                        </a:rPr>
                        <a:t>963.007</a:t>
                      </a:r>
                    </a:p>
                    <a:p>
                      <a:pPr>
                        <a:lnSpc>
                          <a:spcPct val="150000"/>
                        </a:lnSpc>
                        <a:spcAft>
                          <a:spcPts val="0"/>
                        </a:spcAft>
                      </a:pPr>
                      <a:r>
                        <a:rPr lang="es-ES" sz="1100" dirty="0">
                          <a:effectLst/>
                          <a:latin typeface="Century Gothic" panose="020B0502020202020204" pitchFamily="34" charset="0"/>
                        </a:rPr>
                        <a:t> </a:t>
                      </a:r>
                    </a:p>
                    <a:p>
                      <a:pPr>
                        <a:lnSpc>
                          <a:spcPct val="150000"/>
                        </a:lnSpc>
                        <a:spcAft>
                          <a:spcPts val="0"/>
                        </a:spcAft>
                      </a:pPr>
                      <a:r>
                        <a:rPr lang="es-ES" sz="1100" dirty="0">
                          <a:effectLst/>
                          <a:latin typeface="Century Gothic" panose="020B0502020202020204" pitchFamily="34" charset="0"/>
                        </a:rPr>
                        <a:t>753.212</a:t>
                      </a:r>
                    </a:p>
                    <a:p>
                      <a:pPr>
                        <a:lnSpc>
                          <a:spcPct val="150000"/>
                        </a:lnSpc>
                        <a:spcAft>
                          <a:spcPts val="0"/>
                        </a:spcAft>
                      </a:pPr>
                      <a:r>
                        <a:rPr lang="es-ES" sz="1100" dirty="0">
                          <a:effectLst/>
                          <a:latin typeface="Century Gothic" panose="020B0502020202020204" pitchFamily="34" charset="0"/>
                        </a:rPr>
                        <a:t>511.182</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60462">
                <a:tc>
                  <a:txBody>
                    <a:bodyPr/>
                    <a:lstStyle/>
                    <a:p>
                      <a:pPr>
                        <a:lnSpc>
                          <a:spcPct val="150000"/>
                        </a:lnSpc>
                        <a:spcAft>
                          <a:spcPts val="0"/>
                        </a:spcAft>
                      </a:pPr>
                      <a:r>
                        <a:rPr lang="es-ES" sz="1100" dirty="0">
                          <a:effectLst/>
                          <a:latin typeface="Century Gothic" panose="020B0502020202020204" pitchFamily="34" charset="0"/>
                        </a:rPr>
                        <a:t>TOTAL</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1.598.831</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1.886.415</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2.007.421</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2.427.560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4.494.453</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12.414.680</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259590" y="788882"/>
            <a:ext cx="8406468" cy="276999"/>
          </a:xfrm>
          <a:prstGeom prst="rect">
            <a:avLst/>
          </a:prstGeom>
          <a:noFill/>
        </p:spPr>
        <p:txBody>
          <a:bodyPr wrap="none" rtlCol="0">
            <a:spAutoFit/>
          </a:bodyPr>
          <a:lstStyle/>
          <a:p>
            <a:r>
              <a:rPr lang="es-ES" sz="1200" i="1" dirty="0">
                <a:latin typeface="Century Gothic" panose="020B0502020202020204" pitchFamily="34" charset="0"/>
              </a:rPr>
              <a:t>Principales países exportadores de la subpartida 080440 a nivel mundial en el periodo 2015–2019 en </a:t>
            </a:r>
            <a:r>
              <a:rPr lang="es-ES" sz="1200" i="1" dirty="0" smtClean="0">
                <a:latin typeface="Century Gothic" panose="020B0502020202020204" pitchFamily="34" charset="0"/>
              </a:rPr>
              <a:t>toneladas</a:t>
            </a:r>
            <a:endParaRPr lang="es-ES" sz="1200" i="1" dirty="0">
              <a:latin typeface="Century Gothic" panose="020B0502020202020204" pitchFamily="34" charset="0"/>
            </a:endParaRPr>
          </a:p>
        </p:txBody>
      </p:sp>
      <p:sp>
        <p:nvSpPr>
          <p:cNvPr id="6" name="CuadroTexto 5"/>
          <p:cNvSpPr txBox="1"/>
          <p:nvPr/>
        </p:nvSpPr>
        <p:spPr>
          <a:xfrm>
            <a:off x="3007887" y="3535290"/>
            <a:ext cx="8408071" cy="276999"/>
          </a:xfrm>
          <a:prstGeom prst="rect">
            <a:avLst/>
          </a:prstGeom>
          <a:noFill/>
        </p:spPr>
        <p:txBody>
          <a:bodyPr wrap="none" rtlCol="0">
            <a:spAutoFit/>
          </a:bodyPr>
          <a:lstStyle/>
          <a:p>
            <a:pPr algn="r"/>
            <a:r>
              <a:rPr lang="es-ES" sz="1200" i="1" dirty="0">
                <a:latin typeface="Century Gothic" panose="020B0502020202020204" pitchFamily="34" charset="0"/>
              </a:rPr>
              <a:t>Principales países </a:t>
            </a:r>
            <a:r>
              <a:rPr lang="es-ES" sz="1200" i="1" dirty="0" smtClean="0">
                <a:latin typeface="Century Gothic" panose="020B0502020202020204" pitchFamily="34" charset="0"/>
              </a:rPr>
              <a:t>importadores de </a:t>
            </a:r>
            <a:r>
              <a:rPr lang="es-ES" sz="1200" i="1" dirty="0">
                <a:latin typeface="Century Gothic" panose="020B0502020202020204" pitchFamily="34" charset="0"/>
              </a:rPr>
              <a:t>la subpartida 080440 a nivel mundial en el periodo 2015–2019 en </a:t>
            </a:r>
            <a:r>
              <a:rPr lang="es-ES" sz="1200" i="1" dirty="0" smtClean="0">
                <a:latin typeface="Century Gothic" panose="020B0502020202020204" pitchFamily="34" charset="0"/>
              </a:rPr>
              <a:t>toneladas</a:t>
            </a:r>
            <a:endParaRPr lang="es-ES" sz="1200" i="1" dirty="0">
              <a:latin typeface="Century Gothic" panose="020B0502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75085650"/>
              </p:ext>
            </p:extLst>
          </p:nvPr>
        </p:nvGraphicFramePr>
        <p:xfrm>
          <a:off x="5098209" y="3971727"/>
          <a:ext cx="6317749" cy="2519134"/>
        </p:xfrm>
        <a:graphic>
          <a:graphicData uri="http://schemas.openxmlformats.org/drawingml/2006/table">
            <a:tbl>
              <a:tblPr firstRow="1" firstCol="1" bandRow="1">
                <a:tableStyleId>{0E3FDE45-AF77-4B5C-9715-49D594BDF05E}</a:tableStyleId>
              </a:tblPr>
              <a:tblGrid>
                <a:gridCol w="1036187"/>
                <a:gridCol w="881167"/>
                <a:gridCol w="881167"/>
                <a:gridCol w="881167"/>
                <a:gridCol w="881167"/>
                <a:gridCol w="881167"/>
                <a:gridCol w="875727"/>
              </a:tblGrid>
              <a:tr h="211888">
                <a:tc>
                  <a:txBody>
                    <a:bodyPr/>
                    <a:lstStyle/>
                    <a:p>
                      <a:pPr>
                        <a:lnSpc>
                          <a:spcPct val="115000"/>
                        </a:lnSpc>
                        <a:spcAft>
                          <a:spcPts val="0"/>
                        </a:spcAft>
                      </a:pPr>
                      <a:r>
                        <a:rPr lang="es-ES" sz="1100" dirty="0">
                          <a:effectLst/>
                          <a:latin typeface="Century Gothic" panose="020B0502020202020204" pitchFamily="34" charset="0"/>
                        </a:rPr>
                        <a:t>País</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2015</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2016</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2017</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2018</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2019</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dirty="0">
                          <a:effectLst/>
                          <a:latin typeface="Century Gothic" panose="020B0502020202020204" pitchFamily="34" charset="0"/>
                        </a:rPr>
                        <a:t>TOTAL</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035640">
                <a:tc>
                  <a:txBody>
                    <a:bodyPr/>
                    <a:lstStyle/>
                    <a:p>
                      <a:pPr>
                        <a:lnSpc>
                          <a:spcPct val="150000"/>
                        </a:lnSpc>
                        <a:spcAft>
                          <a:spcPts val="0"/>
                        </a:spcAft>
                      </a:pPr>
                      <a:r>
                        <a:rPr lang="es-ES" sz="1100" dirty="0">
                          <a:effectLst/>
                          <a:latin typeface="Century Gothic" panose="020B0502020202020204" pitchFamily="34" charset="0"/>
                        </a:rPr>
                        <a:t>Estados Unidos</a:t>
                      </a:r>
                    </a:p>
                    <a:p>
                      <a:pPr>
                        <a:lnSpc>
                          <a:spcPct val="150000"/>
                        </a:lnSpc>
                        <a:spcAft>
                          <a:spcPts val="0"/>
                        </a:spcAft>
                      </a:pPr>
                      <a:r>
                        <a:rPr lang="es-ES" sz="1100" dirty="0">
                          <a:effectLst/>
                          <a:latin typeface="Century Gothic" panose="020B0502020202020204" pitchFamily="34" charset="0"/>
                        </a:rPr>
                        <a:t>Países Bajos</a:t>
                      </a:r>
                    </a:p>
                    <a:p>
                      <a:pPr>
                        <a:lnSpc>
                          <a:spcPct val="150000"/>
                        </a:lnSpc>
                        <a:spcAft>
                          <a:spcPts val="0"/>
                        </a:spcAft>
                      </a:pPr>
                      <a:r>
                        <a:rPr lang="es-ES" sz="1100" dirty="0">
                          <a:effectLst/>
                          <a:latin typeface="Century Gothic" panose="020B0502020202020204" pitchFamily="34" charset="0"/>
                        </a:rPr>
                        <a:t>Francia</a:t>
                      </a:r>
                    </a:p>
                    <a:p>
                      <a:pPr>
                        <a:lnSpc>
                          <a:spcPct val="150000"/>
                        </a:lnSpc>
                        <a:spcAft>
                          <a:spcPts val="0"/>
                        </a:spcAft>
                      </a:pPr>
                      <a:r>
                        <a:rPr lang="es-ES" sz="1100" dirty="0">
                          <a:effectLst/>
                          <a:latin typeface="Century Gothic" panose="020B0502020202020204" pitchFamily="34" charset="0"/>
                        </a:rPr>
                        <a:t>Reino Unido</a:t>
                      </a:r>
                    </a:p>
                    <a:p>
                      <a:pPr>
                        <a:lnSpc>
                          <a:spcPct val="150000"/>
                        </a:lnSpc>
                        <a:spcAft>
                          <a:spcPts val="0"/>
                        </a:spcAft>
                      </a:pPr>
                      <a:r>
                        <a:rPr lang="es-ES" sz="1100" dirty="0">
                          <a:effectLst/>
                          <a:latin typeface="Century Gothic" panose="020B0502020202020204" pitchFamily="34" charset="0"/>
                        </a:rPr>
                        <a:t>España</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867.383</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144.346</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116.627</a:t>
                      </a:r>
                    </a:p>
                    <a:p>
                      <a:pPr>
                        <a:lnSpc>
                          <a:spcPct val="150000"/>
                        </a:lnSpc>
                        <a:spcAft>
                          <a:spcPts val="0"/>
                        </a:spcAft>
                      </a:pPr>
                      <a:r>
                        <a:rPr lang="es-ES" sz="1100">
                          <a:effectLst/>
                          <a:latin typeface="Century Gothic" panose="020B0502020202020204" pitchFamily="34" charset="0"/>
                        </a:rPr>
                        <a:t>77.391</a:t>
                      </a:r>
                    </a:p>
                    <a:p>
                      <a:pPr>
                        <a:lnSpc>
                          <a:spcPct val="150000"/>
                        </a:lnSpc>
                        <a:spcAft>
                          <a:spcPts val="0"/>
                        </a:spcAft>
                      </a:pPr>
                      <a:r>
                        <a:rPr lang="es-ES" sz="1100">
                          <a:effectLst/>
                          <a:latin typeface="Century Gothic" panose="020B0502020202020204" pitchFamily="34" charset="0"/>
                        </a:rPr>
                        <a:t>60.989</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859.606</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184.419</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134.988</a:t>
                      </a:r>
                    </a:p>
                    <a:p>
                      <a:pPr>
                        <a:lnSpc>
                          <a:spcPct val="150000"/>
                        </a:lnSpc>
                        <a:spcAft>
                          <a:spcPts val="0"/>
                        </a:spcAft>
                      </a:pPr>
                      <a:r>
                        <a:rPr lang="es-ES" sz="1100">
                          <a:effectLst/>
                          <a:latin typeface="Century Gothic" panose="020B0502020202020204" pitchFamily="34" charset="0"/>
                        </a:rPr>
                        <a:t>99.882</a:t>
                      </a:r>
                    </a:p>
                    <a:p>
                      <a:pPr>
                        <a:lnSpc>
                          <a:spcPct val="150000"/>
                        </a:lnSpc>
                        <a:spcAft>
                          <a:spcPts val="0"/>
                        </a:spcAft>
                      </a:pPr>
                      <a:r>
                        <a:rPr lang="es-ES" sz="1100">
                          <a:effectLst/>
                          <a:latin typeface="Century Gothic" panose="020B0502020202020204" pitchFamily="34" charset="0"/>
                        </a:rPr>
                        <a:t>88.363</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900.198</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207.296</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146.034</a:t>
                      </a:r>
                    </a:p>
                    <a:p>
                      <a:pPr>
                        <a:lnSpc>
                          <a:spcPct val="150000"/>
                        </a:lnSpc>
                        <a:spcAft>
                          <a:spcPts val="0"/>
                        </a:spcAft>
                      </a:pPr>
                      <a:r>
                        <a:rPr lang="es-ES" sz="1100">
                          <a:effectLst/>
                          <a:latin typeface="Century Gothic" panose="020B0502020202020204" pitchFamily="34" charset="0"/>
                        </a:rPr>
                        <a:t>105.023</a:t>
                      </a:r>
                    </a:p>
                    <a:p>
                      <a:pPr>
                        <a:lnSpc>
                          <a:spcPct val="150000"/>
                        </a:lnSpc>
                        <a:spcAft>
                          <a:spcPts val="0"/>
                        </a:spcAft>
                      </a:pPr>
                      <a:r>
                        <a:rPr lang="es-ES" sz="1100">
                          <a:effectLst/>
                          <a:latin typeface="Century Gothic" panose="020B0502020202020204" pitchFamily="34" charset="0"/>
                        </a:rPr>
                        <a:t>98.902</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1.038.111</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258.741</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157.370</a:t>
                      </a:r>
                    </a:p>
                    <a:p>
                      <a:pPr>
                        <a:lnSpc>
                          <a:spcPct val="150000"/>
                        </a:lnSpc>
                        <a:spcAft>
                          <a:spcPts val="0"/>
                        </a:spcAft>
                      </a:pPr>
                      <a:r>
                        <a:rPr lang="es-ES" sz="1100">
                          <a:effectLst/>
                          <a:latin typeface="Century Gothic" panose="020B0502020202020204" pitchFamily="34" charset="0"/>
                        </a:rPr>
                        <a:t>117.667</a:t>
                      </a:r>
                    </a:p>
                    <a:p>
                      <a:pPr>
                        <a:lnSpc>
                          <a:spcPct val="150000"/>
                        </a:lnSpc>
                        <a:spcAft>
                          <a:spcPts val="0"/>
                        </a:spcAft>
                      </a:pPr>
                      <a:r>
                        <a:rPr lang="es-ES" sz="1100">
                          <a:effectLst/>
                          <a:latin typeface="Century Gothic" panose="020B0502020202020204" pitchFamily="34" charset="0"/>
                        </a:rPr>
                        <a:t>129.323</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1.105.375</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278.913</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164.970</a:t>
                      </a:r>
                    </a:p>
                    <a:p>
                      <a:pPr>
                        <a:lnSpc>
                          <a:spcPct val="150000"/>
                        </a:lnSpc>
                        <a:spcAft>
                          <a:spcPts val="0"/>
                        </a:spcAft>
                      </a:pPr>
                      <a:r>
                        <a:rPr lang="es-ES" sz="1100">
                          <a:effectLst/>
                          <a:latin typeface="Century Gothic" panose="020B0502020202020204" pitchFamily="34" charset="0"/>
                        </a:rPr>
                        <a:t>116.303</a:t>
                      </a:r>
                    </a:p>
                    <a:p>
                      <a:pPr>
                        <a:lnSpc>
                          <a:spcPct val="150000"/>
                        </a:lnSpc>
                        <a:spcAft>
                          <a:spcPts val="0"/>
                        </a:spcAft>
                      </a:pPr>
                      <a:r>
                        <a:rPr lang="es-ES" sz="1100">
                          <a:effectLst/>
                          <a:latin typeface="Century Gothic" panose="020B0502020202020204" pitchFamily="34" charset="0"/>
                        </a:rPr>
                        <a:t>136.013</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4.770.673</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1.073.715</a:t>
                      </a:r>
                    </a:p>
                    <a:p>
                      <a:pPr>
                        <a:lnSpc>
                          <a:spcPct val="150000"/>
                        </a:lnSpc>
                        <a:spcAft>
                          <a:spcPts val="0"/>
                        </a:spcAft>
                      </a:pPr>
                      <a:r>
                        <a:rPr lang="es-ES" sz="1100">
                          <a:effectLst/>
                          <a:latin typeface="Century Gothic" panose="020B0502020202020204" pitchFamily="34" charset="0"/>
                        </a:rPr>
                        <a:t> </a:t>
                      </a:r>
                    </a:p>
                    <a:p>
                      <a:pPr>
                        <a:lnSpc>
                          <a:spcPct val="150000"/>
                        </a:lnSpc>
                        <a:spcAft>
                          <a:spcPts val="0"/>
                        </a:spcAft>
                      </a:pPr>
                      <a:r>
                        <a:rPr lang="es-ES" sz="1100">
                          <a:effectLst/>
                          <a:latin typeface="Century Gothic" panose="020B0502020202020204" pitchFamily="34" charset="0"/>
                        </a:rPr>
                        <a:t>719.989</a:t>
                      </a:r>
                    </a:p>
                    <a:p>
                      <a:pPr>
                        <a:lnSpc>
                          <a:spcPct val="150000"/>
                        </a:lnSpc>
                        <a:spcAft>
                          <a:spcPts val="0"/>
                        </a:spcAft>
                      </a:pPr>
                      <a:r>
                        <a:rPr lang="es-ES" sz="1100">
                          <a:effectLst/>
                          <a:latin typeface="Century Gothic" panose="020B0502020202020204" pitchFamily="34" charset="0"/>
                        </a:rPr>
                        <a:t>516.266</a:t>
                      </a:r>
                    </a:p>
                    <a:p>
                      <a:pPr>
                        <a:lnSpc>
                          <a:spcPct val="150000"/>
                        </a:lnSpc>
                        <a:spcAft>
                          <a:spcPts val="0"/>
                        </a:spcAft>
                      </a:pPr>
                      <a:r>
                        <a:rPr lang="es-ES" sz="1100">
                          <a:effectLst/>
                          <a:latin typeface="Century Gothic" panose="020B0502020202020204" pitchFamily="34" charset="0"/>
                        </a:rPr>
                        <a:t>513.590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71606">
                <a:tc>
                  <a:txBody>
                    <a:bodyPr/>
                    <a:lstStyle/>
                    <a:p>
                      <a:pPr>
                        <a:lnSpc>
                          <a:spcPct val="150000"/>
                        </a:lnSpc>
                        <a:spcAft>
                          <a:spcPts val="0"/>
                        </a:spcAft>
                      </a:pPr>
                      <a:r>
                        <a:rPr lang="es-ES" sz="1100">
                          <a:effectLst/>
                          <a:latin typeface="Century Gothic" panose="020B0502020202020204" pitchFamily="34" charset="0"/>
                        </a:rPr>
                        <a:t>TOTAL</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1.767.104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1.959.512</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2.097.234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2.515.204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a:effectLst/>
                          <a:latin typeface="Century Gothic" panose="020B0502020202020204" pitchFamily="34" charset="0"/>
                        </a:rPr>
                        <a:t>2.612.974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100" dirty="0">
                          <a:effectLst/>
                          <a:latin typeface="Century Gothic" panose="020B0502020202020204" pitchFamily="34" charset="0"/>
                        </a:rPr>
                        <a:t> </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8" name="Google Shape;3908;p38">
            <a:extLst>
              <a:ext uri="{FF2B5EF4-FFF2-40B4-BE49-F238E27FC236}">
                <a16:creationId xmlns:a16="http://schemas.microsoft.com/office/drawing/2014/main" xmlns="" id="{FD8BF5BA-9C01-4244-99D1-CFE495E15F96}"/>
              </a:ext>
            </a:extLst>
          </p:cNvPr>
          <p:cNvGrpSpPr/>
          <p:nvPr/>
        </p:nvGrpSpPr>
        <p:grpSpPr>
          <a:xfrm>
            <a:off x="1467606" y="4037163"/>
            <a:ext cx="1741422" cy="1899581"/>
            <a:chOff x="2183550" y="65875"/>
            <a:chExt cx="4483981" cy="4807045"/>
          </a:xfrm>
        </p:grpSpPr>
        <p:sp>
          <p:nvSpPr>
            <p:cNvPr id="9" name="Google Shape;3909;p38">
              <a:extLst>
                <a:ext uri="{FF2B5EF4-FFF2-40B4-BE49-F238E27FC236}">
                  <a16:creationId xmlns:a16="http://schemas.microsoft.com/office/drawing/2014/main" xmlns="" id="{BF177EB7-F718-421F-8B8C-3F19BE9E64FA}"/>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3910;p38">
              <a:extLst>
                <a:ext uri="{FF2B5EF4-FFF2-40B4-BE49-F238E27FC236}">
                  <a16:creationId xmlns:a16="http://schemas.microsoft.com/office/drawing/2014/main" xmlns="" id="{713CEB69-91DE-44EC-9561-3CBF1149E88C}"/>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3911;p38">
              <a:extLst>
                <a:ext uri="{FF2B5EF4-FFF2-40B4-BE49-F238E27FC236}">
                  <a16:creationId xmlns:a16="http://schemas.microsoft.com/office/drawing/2014/main" xmlns="" id="{A07CCA00-56D5-4EF6-B3E4-639C1AD36422}"/>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3912;p38">
              <a:extLst>
                <a:ext uri="{FF2B5EF4-FFF2-40B4-BE49-F238E27FC236}">
                  <a16:creationId xmlns:a16="http://schemas.microsoft.com/office/drawing/2014/main" xmlns="" id="{149A1D4C-F738-4425-9261-06B7D7D9BB4F}"/>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3913;p38">
              <a:extLst>
                <a:ext uri="{FF2B5EF4-FFF2-40B4-BE49-F238E27FC236}">
                  <a16:creationId xmlns:a16="http://schemas.microsoft.com/office/drawing/2014/main" xmlns="" id="{DEC0EEB1-40DA-46D2-9CCC-AC246636DFCE}"/>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3914;p38">
              <a:extLst>
                <a:ext uri="{FF2B5EF4-FFF2-40B4-BE49-F238E27FC236}">
                  <a16:creationId xmlns:a16="http://schemas.microsoft.com/office/drawing/2014/main" xmlns="" id="{974D5851-34B8-4098-9647-22F14BE529BA}"/>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3915;p38">
              <a:extLst>
                <a:ext uri="{FF2B5EF4-FFF2-40B4-BE49-F238E27FC236}">
                  <a16:creationId xmlns:a16="http://schemas.microsoft.com/office/drawing/2014/main" xmlns="" id="{20DF1012-FE71-41B0-9DAC-6298EA96BD40}"/>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3916;p38">
              <a:extLst>
                <a:ext uri="{FF2B5EF4-FFF2-40B4-BE49-F238E27FC236}">
                  <a16:creationId xmlns:a16="http://schemas.microsoft.com/office/drawing/2014/main" xmlns="" id="{468F78C8-B44A-4448-AB77-52A5BAAAC9D2}"/>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3917;p38">
              <a:extLst>
                <a:ext uri="{FF2B5EF4-FFF2-40B4-BE49-F238E27FC236}">
                  <a16:creationId xmlns:a16="http://schemas.microsoft.com/office/drawing/2014/main" xmlns="" id="{74CAECA8-57AE-43AE-B06A-540373DBABDF}"/>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3918;p38">
              <a:extLst>
                <a:ext uri="{FF2B5EF4-FFF2-40B4-BE49-F238E27FC236}">
                  <a16:creationId xmlns:a16="http://schemas.microsoft.com/office/drawing/2014/main" xmlns="" id="{B5754018-6792-4169-8D49-2F2C6FF61FDA}"/>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3919;p38">
              <a:extLst>
                <a:ext uri="{FF2B5EF4-FFF2-40B4-BE49-F238E27FC236}">
                  <a16:creationId xmlns:a16="http://schemas.microsoft.com/office/drawing/2014/main" xmlns="" id="{15E185BA-ECA0-4C46-B5D7-16ABEE60331C}"/>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3920;p38">
              <a:extLst>
                <a:ext uri="{FF2B5EF4-FFF2-40B4-BE49-F238E27FC236}">
                  <a16:creationId xmlns:a16="http://schemas.microsoft.com/office/drawing/2014/main" xmlns="" id="{22F965AE-6815-412A-ACFE-F7D6E69995AD}"/>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3921;p38">
              <a:extLst>
                <a:ext uri="{FF2B5EF4-FFF2-40B4-BE49-F238E27FC236}">
                  <a16:creationId xmlns:a16="http://schemas.microsoft.com/office/drawing/2014/main" xmlns="" id="{A0EFA061-FAD8-477D-9D1E-53A3F5F85933}"/>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3922;p38">
              <a:extLst>
                <a:ext uri="{FF2B5EF4-FFF2-40B4-BE49-F238E27FC236}">
                  <a16:creationId xmlns:a16="http://schemas.microsoft.com/office/drawing/2014/main" xmlns="" id="{AA863519-FF2E-4F26-9F1E-18D4F15F7AA9}"/>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3923;p38">
              <a:extLst>
                <a:ext uri="{FF2B5EF4-FFF2-40B4-BE49-F238E27FC236}">
                  <a16:creationId xmlns:a16="http://schemas.microsoft.com/office/drawing/2014/main" xmlns="" id="{0694066B-3F90-4BEF-A7E1-BCC1B505A395}"/>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3924;p38">
              <a:extLst>
                <a:ext uri="{FF2B5EF4-FFF2-40B4-BE49-F238E27FC236}">
                  <a16:creationId xmlns:a16="http://schemas.microsoft.com/office/drawing/2014/main" xmlns="" id="{3FD3800C-3C23-47A2-968E-7506A8988330}"/>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3925;p38">
              <a:extLst>
                <a:ext uri="{FF2B5EF4-FFF2-40B4-BE49-F238E27FC236}">
                  <a16:creationId xmlns:a16="http://schemas.microsoft.com/office/drawing/2014/main" xmlns="" id="{1981802D-9B07-4C81-A629-2EE8F722B659}"/>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3926;p38">
              <a:extLst>
                <a:ext uri="{FF2B5EF4-FFF2-40B4-BE49-F238E27FC236}">
                  <a16:creationId xmlns:a16="http://schemas.microsoft.com/office/drawing/2014/main" xmlns="" id="{74D19942-D59F-4F48-9437-C3D9133A3A86}"/>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3927;p38">
              <a:extLst>
                <a:ext uri="{FF2B5EF4-FFF2-40B4-BE49-F238E27FC236}">
                  <a16:creationId xmlns:a16="http://schemas.microsoft.com/office/drawing/2014/main" xmlns="" id="{4C20183A-405F-46CC-ADCD-6BA436570AD7}"/>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3928;p38">
              <a:extLst>
                <a:ext uri="{FF2B5EF4-FFF2-40B4-BE49-F238E27FC236}">
                  <a16:creationId xmlns:a16="http://schemas.microsoft.com/office/drawing/2014/main" xmlns="" id="{9CA733C6-164F-49DB-B240-F30B6A100534}"/>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3929;p38">
              <a:extLst>
                <a:ext uri="{FF2B5EF4-FFF2-40B4-BE49-F238E27FC236}">
                  <a16:creationId xmlns:a16="http://schemas.microsoft.com/office/drawing/2014/main" xmlns="" id="{59D140E1-6C1A-4EEC-A661-182CAB025E77}"/>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930;p38">
              <a:extLst>
                <a:ext uri="{FF2B5EF4-FFF2-40B4-BE49-F238E27FC236}">
                  <a16:creationId xmlns:a16="http://schemas.microsoft.com/office/drawing/2014/main" xmlns="" id="{96470527-DC2F-4F46-8325-3CE943BFB6D5}"/>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31" name="Google Shape;3931;p38">
              <a:extLst>
                <a:ext uri="{FF2B5EF4-FFF2-40B4-BE49-F238E27FC236}">
                  <a16:creationId xmlns:a16="http://schemas.microsoft.com/office/drawing/2014/main" xmlns="" id="{40157979-E78A-4783-82ED-EDB062BA4380}"/>
                </a:ext>
              </a:extLst>
            </p:cNvPr>
            <p:cNvGrpSpPr/>
            <p:nvPr/>
          </p:nvGrpSpPr>
          <p:grpSpPr>
            <a:xfrm>
              <a:off x="2428704" y="3970322"/>
              <a:ext cx="350131" cy="370523"/>
              <a:chOff x="4512354" y="4952197"/>
              <a:chExt cx="350131" cy="370523"/>
            </a:xfrm>
          </p:grpSpPr>
          <p:grpSp>
            <p:nvGrpSpPr>
              <p:cNvPr id="67" name="Google Shape;3932;p38">
                <a:extLst>
                  <a:ext uri="{FF2B5EF4-FFF2-40B4-BE49-F238E27FC236}">
                    <a16:creationId xmlns:a16="http://schemas.microsoft.com/office/drawing/2014/main" xmlns="" id="{57D4F0E0-BC9A-4108-A7E7-2E0AD1EE30B5}"/>
                  </a:ext>
                </a:extLst>
              </p:cNvPr>
              <p:cNvGrpSpPr/>
              <p:nvPr/>
            </p:nvGrpSpPr>
            <p:grpSpPr>
              <a:xfrm>
                <a:off x="4512354" y="5116449"/>
                <a:ext cx="343196" cy="206271"/>
                <a:chOff x="4512354" y="5116449"/>
                <a:chExt cx="343196" cy="206271"/>
              </a:xfrm>
            </p:grpSpPr>
            <p:sp>
              <p:nvSpPr>
                <p:cNvPr id="78" name="Google Shape;3933;p38">
                  <a:extLst>
                    <a:ext uri="{FF2B5EF4-FFF2-40B4-BE49-F238E27FC236}">
                      <a16:creationId xmlns:a16="http://schemas.microsoft.com/office/drawing/2014/main" xmlns="" id="{BBB5E8EB-48AC-4D53-A07C-D8791649A50C}"/>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 name="Google Shape;3934;p38">
                  <a:extLst>
                    <a:ext uri="{FF2B5EF4-FFF2-40B4-BE49-F238E27FC236}">
                      <a16:creationId xmlns:a16="http://schemas.microsoft.com/office/drawing/2014/main" xmlns="" id="{099BAC6E-DB9D-4E3A-BBDC-A9D6875D0CE9}"/>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 name="Google Shape;3935;p38">
                  <a:extLst>
                    <a:ext uri="{FF2B5EF4-FFF2-40B4-BE49-F238E27FC236}">
                      <a16:creationId xmlns:a16="http://schemas.microsoft.com/office/drawing/2014/main" xmlns="" id="{D09DBA4D-2DE6-4589-B8FE-5AD62314DC34}"/>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81" name="Google Shape;3936;p38">
                  <a:extLst>
                    <a:ext uri="{FF2B5EF4-FFF2-40B4-BE49-F238E27FC236}">
                      <a16:creationId xmlns:a16="http://schemas.microsoft.com/office/drawing/2014/main" xmlns="" id="{1907EF45-3165-435F-B956-B84B53100A28}"/>
                    </a:ext>
                  </a:extLst>
                </p:cNvPr>
                <p:cNvGrpSpPr/>
                <p:nvPr/>
              </p:nvGrpSpPr>
              <p:grpSpPr>
                <a:xfrm>
                  <a:off x="4592868" y="5212556"/>
                  <a:ext cx="96807" cy="56007"/>
                  <a:chOff x="4592868" y="5212556"/>
                  <a:chExt cx="96807" cy="56007"/>
                </a:xfrm>
              </p:grpSpPr>
              <p:sp>
                <p:nvSpPr>
                  <p:cNvPr id="146" name="Google Shape;3937;p38">
                    <a:extLst>
                      <a:ext uri="{FF2B5EF4-FFF2-40B4-BE49-F238E27FC236}">
                        <a16:creationId xmlns:a16="http://schemas.microsoft.com/office/drawing/2014/main" xmlns="" id="{F0DD803D-46A7-42F1-B39C-11BB3E1E7ECB}"/>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7" name="Google Shape;3938;p38">
                    <a:extLst>
                      <a:ext uri="{FF2B5EF4-FFF2-40B4-BE49-F238E27FC236}">
                        <a16:creationId xmlns:a16="http://schemas.microsoft.com/office/drawing/2014/main" xmlns="" id="{50F0D63E-A39D-4F9B-9B1C-BBBDD92B1638}"/>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82" name="Google Shape;3939;p38">
                  <a:extLst>
                    <a:ext uri="{FF2B5EF4-FFF2-40B4-BE49-F238E27FC236}">
                      <a16:creationId xmlns:a16="http://schemas.microsoft.com/office/drawing/2014/main" xmlns="" id="{2B2C09AE-B353-4A97-8743-C82183FA0DC4}"/>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 name="Google Shape;3940;p38">
                  <a:extLst>
                    <a:ext uri="{FF2B5EF4-FFF2-40B4-BE49-F238E27FC236}">
                      <a16:creationId xmlns:a16="http://schemas.microsoft.com/office/drawing/2014/main" xmlns="" id="{DC5C9611-9A88-4E42-8442-AFA82D2B3C17}"/>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 name="Google Shape;3941;p38">
                  <a:extLst>
                    <a:ext uri="{FF2B5EF4-FFF2-40B4-BE49-F238E27FC236}">
                      <a16:creationId xmlns:a16="http://schemas.microsoft.com/office/drawing/2014/main" xmlns="" id="{D7F7DE0B-2790-4E38-8F87-672FD1175E11}"/>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 name="Google Shape;3942;p38">
                  <a:extLst>
                    <a:ext uri="{FF2B5EF4-FFF2-40B4-BE49-F238E27FC236}">
                      <a16:creationId xmlns:a16="http://schemas.microsoft.com/office/drawing/2014/main" xmlns="" id="{1213FC4A-204E-4DCA-9D12-AA213BF3A2A0}"/>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 name="Google Shape;3943;p38">
                  <a:extLst>
                    <a:ext uri="{FF2B5EF4-FFF2-40B4-BE49-F238E27FC236}">
                      <a16:creationId xmlns:a16="http://schemas.microsoft.com/office/drawing/2014/main" xmlns="" id="{C81F0967-78AD-45FB-82FC-99D242C03359}"/>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7" name="Google Shape;3944;p38">
                  <a:extLst>
                    <a:ext uri="{FF2B5EF4-FFF2-40B4-BE49-F238E27FC236}">
                      <a16:creationId xmlns:a16="http://schemas.microsoft.com/office/drawing/2014/main" xmlns="" id="{E6907A64-E031-4E31-ADC0-8A92953A3ABF}"/>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 name="Google Shape;3945;p38">
                  <a:extLst>
                    <a:ext uri="{FF2B5EF4-FFF2-40B4-BE49-F238E27FC236}">
                      <a16:creationId xmlns:a16="http://schemas.microsoft.com/office/drawing/2014/main" xmlns="" id="{DA3485D3-70F3-4506-8CE4-9790C4355306}"/>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 name="Google Shape;3946;p38">
                  <a:extLst>
                    <a:ext uri="{FF2B5EF4-FFF2-40B4-BE49-F238E27FC236}">
                      <a16:creationId xmlns:a16="http://schemas.microsoft.com/office/drawing/2014/main" xmlns="" id="{BF2EB656-88D0-4632-BE3B-ED9BA35A8CD7}"/>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 name="Google Shape;3947;p38">
                  <a:extLst>
                    <a:ext uri="{FF2B5EF4-FFF2-40B4-BE49-F238E27FC236}">
                      <a16:creationId xmlns:a16="http://schemas.microsoft.com/office/drawing/2014/main" xmlns="" id="{F9D9B565-A088-4A6F-B6C8-C67FD5B45187}"/>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 name="Google Shape;3948;p38">
                  <a:extLst>
                    <a:ext uri="{FF2B5EF4-FFF2-40B4-BE49-F238E27FC236}">
                      <a16:creationId xmlns:a16="http://schemas.microsoft.com/office/drawing/2014/main" xmlns="" id="{E972794B-433C-4FFC-9B05-9AE33C3E7030}"/>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3949;p38">
                  <a:extLst>
                    <a:ext uri="{FF2B5EF4-FFF2-40B4-BE49-F238E27FC236}">
                      <a16:creationId xmlns:a16="http://schemas.microsoft.com/office/drawing/2014/main" xmlns="" id="{E27114C5-2147-4489-B4FE-41E942052F8B}"/>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3950;p38">
                  <a:extLst>
                    <a:ext uri="{FF2B5EF4-FFF2-40B4-BE49-F238E27FC236}">
                      <a16:creationId xmlns:a16="http://schemas.microsoft.com/office/drawing/2014/main" xmlns="" id="{D28410C8-923C-41F7-BDCA-DF22E491FB44}"/>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3951;p38">
                  <a:extLst>
                    <a:ext uri="{FF2B5EF4-FFF2-40B4-BE49-F238E27FC236}">
                      <a16:creationId xmlns:a16="http://schemas.microsoft.com/office/drawing/2014/main" xmlns="" id="{85D46408-6241-40F0-82E1-4EAFF27AEF70}"/>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3952;p38">
                  <a:extLst>
                    <a:ext uri="{FF2B5EF4-FFF2-40B4-BE49-F238E27FC236}">
                      <a16:creationId xmlns:a16="http://schemas.microsoft.com/office/drawing/2014/main" xmlns="" id="{9CFD69EA-4679-46FD-AEF8-1F350F714DA5}"/>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 name="Google Shape;3953;p38">
                  <a:extLst>
                    <a:ext uri="{FF2B5EF4-FFF2-40B4-BE49-F238E27FC236}">
                      <a16:creationId xmlns:a16="http://schemas.microsoft.com/office/drawing/2014/main" xmlns="" id="{B3B8E69B-93CA-40E6-B870-662F16D5B04F}"/>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 name="Google Shape;3954;p38">
                  <a:extLst>
                    <a:ext uri="{FF2B5EF4-FFF2-40B4-BE49-F238E27FC236}">
                      <a16:creationId xmlns:a16="http://schemas.microsoft.com/office/drawing/2014/main" xmlns="" id="{85F7C7EF-8DA3-4DEE-AC03-7CD7233F5265}"/>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 name="Google Shape;3955;p38">
                  <a:extLst>
                    <a:ext uri="{FF2B5EF4-FFF2-40B4-BE49-F238E27FC236}">
                      <a16:creationId xmlns:a16="http://schemas.microsoft.com/office/drawing/2014/main" xmlns="" id="{9105D1CE-039B-47EE-A9C4-3C3CCC087A24}"/>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9" name="Google Shape;3956;p38">
                  <a:extLst>
                    <a:ext uri="{FF2B5EF4-FFF2-40B4-BE49-F238E27FC236}">
                      <a16:creationId xmlns:a16="http://schemas.microsoft.com/office/drawing/2014/main" xmlns="" id="{09EBF576-F5CA-417D-92AC-BFDCC3CFFF05}"/>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0" name="Google Shape;3957;p38">
                  <a:extLst>
                    <a:ext uri="{FF2B5EF4-FFF2-40B4-BE49-F238E27FC236}">
                      <a16:creationId xmlns:a16="http://schemas.microsoft.com/office/drawing/2014/main" xmlns="" id="{61C4B1E4-8D73-448C-987A-12FF3334A303}"/>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 name="Google Shape;3958;p38">
                  <a:extLst>
                    <a:ext uri="{FF2B5EF4-FFF2-40B4-BE49-F238E27FC236}">
                      <a16:creationId xmlns:a16="http://schemas.microsoft.com/office/drawing/2014/main" xmlns="" id="{A0A6B782-6E11-41A4-A2BC-C1B45B23D1DE}"/>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 name="Google Shape;3959;p38">
                  <a:extLst>
                    <a:ext uri="{FF2B5EF4-FFF2-40B4-BE49-F238E27FC236}">
                      <a16:creationId xmlns:a16="http://schemas.microsoft.com/office/drawing/2014/main" xmlns="" id="{6161068E-D0DC-4EAF-94ED-52BC63E3A2AF}"/>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 name="Google Shape;3960;p38">
                  <a:extLst>
                    <a:ext uri="{FF2B5EF4-FFF2-40B4-BE49-F238E27FC236}">
                      <a16:creationId xmlns:a16="http://schemas.microsoft.com/office/drawing/2014/main" xmlns="" id="{96A92432-C9C7-44DC-B6B2-99C4174009DD}"/>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 name="Google Shape;3961;p38">
                  <a:extLst>
                    <a:ext uri="{FF2B5EF4-FFF2-40B4-BE49-F238E27FC236}">
                      <a16:creationId xmlns:a16="http://schemas.microsoft.com/office/drawing/2014/main" xmlns="" id="{9B6D3F60-D94F-43F8-BF75-9950149AB75A}"/>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 name="Google Shape;3962;p38">
                  <a:extLst>
                    <a:ext uri="{FF2B5EF4-FFF2-40B4-BE49-F238E27FC236}">
                      <a16:creationId xmlns:a16="http://schemas.microsoft.com/office/drawing/2014/main" xmlns="" id="{FDFEAFE2-DADE-4A88-9110-B79168C2D7F3}"/>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 name="Google Shape;3963;p38">
                  <a:extLst>
                    <a:ext uri="{FF2B5EF4-FFF2-40B4-BE49-F238E27FC236}">
                      <a16:creationId xmlns:a16="http://schemas.microsoft.com/office/drawing/2014/main" xmlns="" id="{7FE9DC48-BB82-4B99-BDC2-5337F098D63B}"/>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3964;p38">
                  <a:extLst>
                    <a:ext uri="{FF2B5EF4-FFF2-40B4-BE49-F238E27FC236}">
                      <a16:creationId xmlns:a16="http://schemas.microsoft.com/office/drawing/2014/main" xmlns="" id="{77A0B688-E7B4-4D11-A50F-84EE185ECE8C}"/>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 name="Google Shape;3965;p38">
                  <a:extLst>
                    <a:ext uri="{FF2B5EF4-FFF2-40B4-BE49-F238E27FC236}">
                      <a16:creationId xmlns:a16="http://schemas.microsoft.com/office/drawing/2014/main" xmlns="" id="{DF438726-FAB9-4E53-A07D-0B00034B555E}"/>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 name="Google Shape;3966;p38">
                  <a:extLst>
                    <a:ext uri="{FF2B5EF4-FFF2-40B4-BE49-F238E27FC236}">
                      <a16:creationId xmlns:a16="http://schemas.microsoft.com/office/drawing/2014/main" xmlns="" id="{592184FF-76BF-4413-B16D-C89A4F8AE807}"/>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 name="Google Shape;3967;p38">
                  <a:extLst>
                    <a:ext uri="{FF2B5EF4-FFF2-40B4-BE49-F238E27FC236}">
                      <a16:creationId xmlns:a16="http://schemas.microsoft.com/office/drawing/2014/main" xmlns="" id="{FE889EFC-53A3-416B-886E-71A199172233}"/>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 name="Google Shape;3968;p38">
                  <a:extLst>
                    <a:ext uri="{FF2B5EF4-FFF2-40B4-BE49-F238E27FC236}">
                      <a16:creationId xmlns:a16="http://schemas.microsoft.com/office/drawing/2014/main" xmlns="" id="{DD16D8BD-64BB-4734-B9C0-F4626C4A43AB}"/>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 name="Google Shape;3969;p38">
                  <a:extLst>
                    <a:ext uri="{FF2B5EF4-FFF2-40B4-BE49-F238E27FC236}">
                      <a16:creationId xmlns:a16="http://schemas.microsoft.com/office/drawing/2014/main" xmlns="" id="{FBB22119-EB55-49A0-9346-2416DECEF219}"/>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 name="Google Shape;3970;p38">
                  <a:extLst>
                    <a:ext uri="{FF2B5EF4-FFF2-40B4-BE49-F238E27FC236}">
                      <a16:creationId xmlns:a16="http://schemas.microsoft.com/office/drawing/2014/main" xmlns="" id="{C5A63667-73C7-4EA9-90BF-8BB705BCFC4A}"/>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4" name="Google Shape;3971;p38">
                  <a:extLst>
                    <a:ext uri="{FF2B5EF4-FFF2-40B4-BE49-F238E27FC236}">
                      <a16:creationId xmlns:a16="http://schemas.microsoft.com/office/drawing/2014/main" xmlns="" id="{197221B2-5FC4-4FC3-9ABC-E6C414F5B5C3}"/>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5" name="Google Shape;3972;p38">
                  <a:extLst>
                    <a:ext uri="{FF2B5EF4-FFF2-40B4-BE49-F238E27FC236}">
                      <a16:creationId xmlns:a16="http://schemas.microsoft.com/office/drawing/2014/main" xmlns="" id="{6C04B7C0-49F6-4657-A9B6-729DE5FDE4CD}"/>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 name="Google Shape;3973;p38">
                  <a:extLst>
                    <a:ext uri="{FF2B5EF4-FFF2-40B4-BE49-F238E27FC236}">
                      <a16:creationId xmlns:a16="http://schemas.microsoft.com/office/drawing/2014/main" xmlns="" id="{B56B293A-57D8-4FC8-A8EB-678662D5BAA3}"/>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 name="Google Shape;3974;p38">
                  <a:extLst>
                    <a:ext uri="{FF2B5EF4-FFF2-40B4-BE49-F238E27FC236}">
                      <a16:creationId xmlns:a16="http://schemas.microsoft.com/office/drawing/2014/main" xmlns="" id="{47BC25E6-1EB3-4DA0-9875-43875BC78FE8}"/>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 name="Google Shape;3975;p38">
                  <a:extLst>
                    <a:ext uri="{FF2B5EF4-FFF2-40B4-BE49-F238E27FC236}">
                      <a16:creationId xmlns:a16="http://schemas.microsoft.com/office/drawing/2014/main" xmlns="" id="{FA6A33A8-23C5-47BA-B3D0-76FC1A159101}"/>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9" name="Google Shape;3976;p38">
                  <a:extLst>
                    <a:ext uri="{FF2B5EF4-FFF2-40B4-BE49-F238E27FC236}">
                      <a16:creationId xmlns:a16="http://schemas.microsoft.com/office/drawing/2014/main" xmlns="" id="{33488846-67C5-4F98-A173-69A2B23B9001}"/>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 name="Google Shape;3977;p38">
                  <a:extLst>
                    <a:ext uri="{FF2B5EF4-FFF2-40B4-BE49-F238E27FC236}">
                      <a16:creationId xmlns:a16="http://schemas.microsoft.com/office/drawing/2014/main" xmlns="" id="{49E6A224-C377-4ADD-976B-DD9A34C4519F}"/>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 name="Google Shape;3978;p38">
                  <a:extLst>
                    <a:ext uri="{FF2B5EF4-FFF2-40B4-BE49-F238E27FC236}">
                      <a16:creationId xmlns:a16="http://schemas.microsoft.com/office/drawing/2014/main" xmlns="" id="{086DD355-1E4A-418E-94A3-BB5F43CB4AB7}"/>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 name="Google Shape;3979;p38">
                  <a:extLst>
                    <a:ext uri="{FF2B5EF4-FFF2-40B4-BE49-F238E27FC236}">
                      <a16:creationId xmlns:a16="http://schemas.microsoft.com/office/drawing/2014/main" xmlns="" id="{6D4F6089-A477-49D8-B683-3CDCBB2D7D98}"/>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 name="Google Shape;3980;p38">
                  <a:extLst>
                    <a:ext uri="{FF2B5EF4-FFF2-40B4-BE49-F238E27FC236}">
                      <a16:creationId xmlns:a16="http://schemas.microsoft.com/office/drawing/2014/main" xmlns="" id="{46E098EC-6425-4A4B-93FB-13081CB95E21}"/>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 name="Google Shape;3981;p38">
                  <a:extLst>
                    <a:ext uri="{FF2B5EF4-FFF2-40B4-BE49-F238E27FC236}">
                      <a16:creationId xmlns:a16="http://schemas.microsoft.com/office/drawing/2014/main" xmlns="" id="{09295DEC-D462-4A9F-9C9C-7A1004F25BF0}"/>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3982;p38">
                  <a:extLst>
                    <a:ext uri="{FF2B5EF4-FFF2-40B4-BE49-F238E27FC236}">
                      <a16:creationId xmlns:a16="http://schemas.microsoft.com/office/drawing/2014/main" xmlns="" id="{D21090CD-0077-4A29-8843-2577EDBC33AF}"/>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 name="Google Shape;3983;p38">
                  <a:extLst>
                    <a:ext uri="{FF2B5EF4-FFF2-40B4-BE49-F238E27FC236}">
                      <a16:creationId xmlns:a16="http://schemas.microsoft.com/office/drawing/2014/main" xmlns="" id="{645AC5CF-3060-4BF7-B384-BA34F879A1AF}"/>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 name="Google Shape;3984;p38">
                  <a:extLst>
                    <a:ext uri="{FF2B5EF4-FFF2-40B4-BE49-F238E27FC236}">
                      <a16:creationId xmlns:a16="http://schemas.microsoft.com/office/drawing/2014/main" xmlns="" id="{662C7F5C-31AE-4C09-B13A-724055098E29}"/>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 name="Google Shape;3985;p38">
                  <a:extLst>
                    <a:ext uri="{FF2B5EF4-FFF2-40B4-BE49-F238E27FC236}">
                      <a16:creationId xmlns:a16="http://schemas.microsoft.com/office/drawing/2014/main" xmlns="" id="{EB63AF75-76BC-4584-9F77-445FCA1FDEFA}"/>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9" name="Google Shape;3986;p38">
                  <a:extLst>
                    <a:ext uri="{FF2B5EF4-FFF2-40B4-BE49-F238E27FC236}">
                      <a16:creationId xmlns:a16="http://schemas.microsoft.com/office/drawing/2014/main" xmlns="" id="{D86DAE14-FD7C-486F-AB94-AE03CF83D3A7}"/>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0" name="Google Shape;3987;p38">
                  <a:extLst>
                    <a:ext uri="{FF2B5EF4-FFF2-40B4-BE49-F238E27FC236}">
                      <a16:creationId xmlns:a16="http://schemas.microsoft.com/office/drawing/2014/main" xmlns="" id="{6DE21997-1806-4C27-AFF0-9C9950B95474}"/>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1" name="Google Shape;3988;p38">
                  <a:extLst>
                    <a:ext uri="{FF2B5EF4-FFF2-40B4-BE49-F238E27FC236}">
                      <a16:creationId xmlns:a16="http://schemas.microsoft.com/office/drawing/2014/main" xmlns="" id="{D60D5963-74DF-47DE-B1BD-EE53E8B16F09}"/>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2" name="Google Shape;3989;p38">
                  <a:extLst>
                    <a:ext uri="{FF2B5EF4-FFF2-40B4-BE49-F238E27FC236}">
                      <a16:creationId xmlns:a16="http://schemas.microsoft.com/office/drawing/2014/main" xmlns="" id="{3BD97454-06CD-4CD1-8A1E-1F8A7EC8D687}"/>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3" name="Google Shape;3990;p38">
                  <a:extLst>
                    <a:ext uri="{FF2B5EF4-FFF2-40B4-BE49-F238E27FC236}">
                      <a16:creationId xmlns:a16="http://schemas.microsoft.com/office/drawing/2014/main" xmlns="" id="{DEFE8875-E20D-474C-9AED-827B241E8AC5}"/>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4" name="Google Shape;3991;p38">
                  <a:extLst>
                    <a:ext uri="{FF2B5EF4-FFF2-40B4-BE49-F238E27FC236}">
                      <a16:creationId xmlns:a16="http://schemas.microsoft.com/office/drawing/2014/main" xmlns="" id="{4E43B0DD-EAF5-4800-8507-EAA525040676}"/>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5" name="Google Shape;3992;p38">
                  <a:extLst>
                    <a:ext uri="{FF2B5EF4-FFF2-40B4-BE49-F238E27FC236}">
                      <a16:creationId xmlns:a16="http://schemas.microsoft.com/office/drawing/2014/main" xmlns="" id="{D368DDFC-D074-4630-85A4-F603D97C5729}"/>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6" name="Google Shape;3993;p38">
                  <a:extLst>
                    <a:ext uri="{FF2B5EF4-FFF2-40B4-BE49-F238E27FC236}">
                      <a16:creationId xmlns:a16="http://schemas.microsoft.com/office/drawing/2014/main" xmlns="" id="{DB50FF37-3926-404A-8A6A-6ADCDDF83DC4}"/>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7" name="Google Shape;3994;p38">
                  <a:extLst>
                    <a:ext uri="{FF2B5EF4-FFF2-40B4-BE49-F238E27FC236}">
                      <a16:creationId xmlns:a16="http://schemas.microsoft.com/office/drawing/2014/main" xmlns="" id="{2B1ECCDA-F5DD-4235-AE26-30E9869978C0}"/>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8" name="Google Shape;3995;p38">
                  <a:extLst>
                    <a:ext uri="{FF2B5EF4-FFF2-40B4-BE49-F238E27FC236}">
                      <a16:creationId xmlns:a16="http://schemas.microsoft.com/office/drawing/2014/main" xmlns="" id="{B2EE8AD5-D278-410E-BD07-7F97C9A26E39}"/>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9" name="Google Shape;3996;p38">
                  <a:extLst>
                    <a:ext uri="{FF2B5EF4-FFF2-40B4-BE49-F238E27FC236}">
                      <a16:creationId xmlns:a16="http://schemas.microsoft.com/office/drawing/2014/main" xmlns="" id="{11639AF5-4F88-42C3-970D-F2D31238471C}"/>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0" name="Google Shape;3997;p38">
                  <a:extLst>
                    <a:ext uri="{FF2B5EF4-FFF2-40B4-BE49-F238E27FC236}">
                      <a16:creationId xmlns:a16="http://schemas.microsoft.com/office/drawing/2014/main" xmlns="" id="{27098D55-E61E-4887-A2BE-B2745CF5DF09}"/>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1" name="Google Shape;3998;p38">
                  <a:extLst>
                    <a:ext uri="{FF2B5EF4-FFF2-40B4-BE49-F238E27FC236}">
                      <a16:creationId xmlns:a16="http://schemas.microsoft.com/office/drawing/2014/main" xmlns="" id="{0C5161EF-53EA-451D-BD33-D13EA261372D}"/>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2" name="Google Shape;3999;p38">
                  <a:extLst>
                    <a:ext uri="{FF2B5EF4-FFF2-40B4-BE49-F238E27FC236}">
                      <a16:creationId xmlns:a16="http://schemas.microsoft.com/office/drawing/2014/main" xmlns="" id="{892E09ED-4FBE-4BB4-92C6-44648BB13E9E}"/>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3" name="Google Shape;4000;p38">
                  <a:extLst>
                    <a:ext uri="{FF2B5EF4-FFF2-40B4-BE49-F238E27FC236}">
                      <a16:creationId xmlns:a16="http://schemas.microsoft.com/office/drawing/2014/main" xmlns="" id="{84719F78-6C18-4098-805E-8F9B2DDE7811}"/>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4" name="Google Shape;4001;p38">
                  <a:extLst>
                    <a:ext uri="{FF2B5EF4-FFF2-40B4-BE49-F238E27FC236}">
                      <a16:creationId xmlns:a16="http://schemas.microsoft.com/office/drawing/2014/main" xmlns="" id="{88C24831-5EBF-4086-A8D0-74A7934185C2}"/>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4002;p38">
                  <a:extLst>
                    <a:ext uri="{FF2B5EF4-FFF2-40B4-BE49-F238E27FC236}">
                      <a16:creationId xmlns:a16="http://schemas.microsoft.com/office/drawing/2014/main" xmlns="" id="{E4B4752A-BCC5-42D1-8D13-0A1738666962}"/>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8" name="Google Shape;4003;p38">
                <a:extLst>
                  <a:ext uri="{FF2B5EF4-FFF2-40B4-BE49-F238E27FC236}">
                    <a16:creationId xmlns:a16="http://schemas.microsoft.com/office/drawing/2014/main" xmlns="" id="{247281EB-C262-4CD0-B3BB-63FCAD6F2553}"/>
                  </a:ext>
                </a:extLst>
              </p:cNvPr>
              <p:cNvGrpSpPr/>
              <p:nvPr/>
            </p:nvGrpSpPr>
            <p:grpSpPr>
              <a:xfrm>
                <a:off x="4655095" y="4952197"/>
                <a:ext cx="207390" cy="280361"/>
                <a:chOff x="4655095" y="4952197"/>
                <a:chExt cx="207390" cy="280361"/>
              </a:xfrm>
            </p:grpSpPr>
            <p:grpSp>
              <p:nvGrpSpPr>
                <p:cNvPr id="69" name="Google Shape;4004;p38">
                  <a:extLst>
                    <a:ext uri="{FF2B5EF4-FFF2-40B4-BE49-F238E27FC236}">
                      <a16:creationId xmlns:a16="http://schemas.microsoft.com/office/drawing/2014/main" xmlns="" id="{DEF12075-1AA0-48F5-9756-C9FBB1312B50}"/>
                    </a:ext>
                  </a:extLst>
                </p:cNvPr>
                <p:cNvGrpSpPr/>
                <p:nvPr/>
              </p:nvGrpSpPr>
              <p:grpSpPr>
                <a:xfrm>
                  <a:off x="4655095" y="4952197"/>
                  <a:ext cx="207390" cy="280361"/>
                  <a:chOff x="4655095" y="4952197"/>
                  <a:chExt cx="207390" cy="280361"/>
                </a:xfrm>
              </p:grpSpPr>
              <p:sp>
                <p:nvSpPr>
                  <p:cNvPr id="73" name="Google Shape;4005;p38">
                    <a:extLst>
                      <a:ext uri="{FF2B5EF4-FFF2-40B4-BE49-F238E27FC236}">
                        <a16:creationId xmlns:a16="http://schemas.microsoft.com/office/drawing/2014/main" xmlns="" id="{DCB36B3C-AC0B-4765-8222-4F2D962ED6EF}"/>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 name="Google Shape;4006;p38">
                    <a:extLst>
                      <a:ext uri="{FF2B5EF4-FFF2-40B4-BE49-F238E27FC236}">
                        <a16:creationId xmlns:a16="http://schemas.microsoft.com/office/drawing/2014/main" xmlns="" id="{5E361B0A-23C6-4389-B4FE-AFFE44E55426}"/>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 name="Google Shape;4007;p38">
                    <a:extLst>
                      <a:ext uri="{FF2B5EF4-FFF2-40B4-BE49-F238E27FC236}">
                        <a16:creationId xmlns:a16="http://schemas.microsoft.com/office/drawing/2014/main" xmlns="" id="{390019D7-8C7F-41F5-9730-05E535B3033D}"/>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 name="Google Shape;4008;p38">
                    <a:extLst>
                      <a:ext uri="{FF2B5EF4-FFF2-40B4-BE49-F238E27FC236}">
                        <a16:creationId xmlns:a16="http://schemas.microsoft.com/office/drawing/2014/main" xmlns="" id="{83E89510-8DB4-4FD3-9929-DEE13B8E6DF1}"/>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 name="Google Shape;4009;p38">
                    <a:extLst>
                      <a:ext uri="{FF2B5EF4-FFF2-40B4-BE49-F238E27FC236}">
                        <a16:creationId xmlns:a16="http://schemas.microsoft.com/office/drawing/2014/main" xmlns="" id="{DB4A79BB-FB35-4762-BFD3-4931E0B0FCCD}"/>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70" name="Google Shape;4010;p38">
                  <a:extLst>
                    <a:ext uri="{FF2B5EF4-FFF2-40B4-BE49-F238E27FC236}">
                      <a16:creationId xmlns:a16="http://schemas.microsoft.com/office/drawing/2014/main" xmlns="" id="{039C8325-9E1C-4207-A013-F283B0315AD3}"/>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 name="Google Shape;4011;p38">
                  <a:extLst>
                    <a:ext uri="{FF2B5EF4-FFF2-40B4-BE49-F238E27FC236}">
                      <a16:creationId xmlns:a16="http://schemas.microsoft.com/office/drawing/2014/main" xmlns="" id="{F17B7825-47FC-45C8-B74A-004C4E0E75BB}"/>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 name="Google Shape;4012;p38">
                  <a:extLst>
                    <a:ext uri="{FF2B5EF4-FFF2-40B4-BE49-F238E27FC236}">
                      <a16:creationId xmlns:a16="http://schemas.microsoft.com/office/drawing/2014/main" xmlns="" id="{E56853F9-303D-440E-AACF-97EFB05F02BF}"/>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32" name="Google Shape;4013;p38">
              <a:extLst>
                <a:ext uri="{FF2B5EF4-FFF2-40B4-BE49-F238E27FC236}">
                  <a16:creationId xmlns:a16="http://schemas.microsoft.com/office/drawing/2014/main" xmlns="" id="{D4072E3F-E395-44F4-AE32-705A26DD924F}"/>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4014;p38">
              <a:extLst>
                <a:ext uri="{FF2B5EF4-FFF2-40B4-BE49-F238E27FC236}">
                  <a16:creationId xmlns:a16="http://schemas.microsoft.com/office/drawing/2014/main" xmlns="" id="{FCF5399D-4ED8-4878-8EE0-D01B2112A0A7}"/>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4015;p38">
              <a:extLst>
                <a:ext uri="{FF2B5EF4-FFF2-40B4-BE49-F238E27FC236}">
                  <a16:creationId xmlns:a16="http://schemas.microsoft.com/office/drawing/2014/main" xmlns="" id="{F4356FF3-E025-45AD-AC21-40F4FA2BD2EA}"/>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4016;p38">
              <a:extLst>
                <a:ext uri="{FF2B5EF4-FFF2-40B4-BE49-F238E27FC236}">
                  <a16:creationId xmlns:a16="http://schemas.microsoft.com/office/drawing/2014/main" xmlns="" id="{D7223856-EC8B-4D4D-86DC-F396621C3AF9}"/>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 name="Google Shape;4017;p38">
              <a:extLst>
                <a:ext uri="{FF2B5EF4-FFF2-40B4-BE49-F238E27FC236}">
                  <a16:creationId xmlns:a16="http://schemas.microsoft.com/office/drawing/2014/main" xmlns="" id="{8163B706-78A6-4B61-975C-E52008F2BCA5}"/>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 name="Google Shape;4018;p38">
              <a:extLst>
                <a:ext uri="{FF2B5EF4-FFF2-40B4-BE49-F238E27FC236}">
                  <a16:creationId xmlns:a16="http://schemas.microsoft.com/office/drawing/2014/main" xmlns="" id="{B64A85B9-A269-488B-AFD6-421C4CCCB625}"/>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4019;p38">
              <a:extLst>
                <a:ext uri="{FF2B5EF4-FFF2-40B4-BE49-F238E27FC236}">
                  <a16:creationId xmlns:a16="http://schemas.microsoft.com/office/drawing/2014/main" xmlns="" id="{F772FDED-C555-4AA0-806E-FDB12C1487EE}"/>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4020;p38">
              <a:extLst>
                <a:ext uri="{FF2B5EF4-FFF2-40B4-BE49-F238E27FC236}">
                  <a16:creationId xmlns:a16="http://schemas.microsoft.com/office/drawing/2014/main" xmlns="" id="{237505D1-65BF-4A84-992D-AE9AA596E2B6}"/>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4021;p38">
              <a:extLst>
                <a:ext uri="{FF2B5EF4-FFF2-40B4-BE49-F238E27FC236}">
                  <a16:creationId xmlns:a16="http://schemas.microsoft.com/office/drawing/2014/main" xmlns="" id="{E650DFD2-D5B3-418A-AED0-396905C4102E}"/>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4022;p38">
              <a:extLst>
                <a:ext uri="{FF2B5EF4-FFF2-40B4-BE49-F238E27FC236}">
                  <a16:creationId xmlns:a16="http://schemas.microsoft.com/office/drawing/2014/main" xmlns="" id="{E6262ED5-7EEE-4934-8DF6-259B50B5CCC6}"/>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4023;p38">
              <a:extLst>
                <a:ext uri="{FF2B5EF4-FFF2-40B4-BE49-F238E27FC236}">
                  <a16:creationId xmlns:a16="http://schemas.microsoft.com/office/drawing/2014/main" xmlns="" id="{F14440C4-267F-4E1A-983F-59CD2A082A8B}"/>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4024;p38">
              <a:extLst>
                <a:ext uri="{FF2B5EF4-FFF2-40B4-BE49-F238E27FC236}">
                  <a16:creationId xmlns:a16="http://schemas.microsoft.com/office/drawing/2014/main" xmlns="" id="{5DB3796B-C9B5-4B39-A024-5E50842EA162}"/>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4025;p38">
              <a:extLst>
                <a:ext uri="{FF2B5EF4-FFF2-40B4-BE49-F238E27FC236}">
                  <a16:creationId xmlns:a16="http://schemas.microsoft.com/office/drawing/2014/main" xmlns="" id="{399EAD21-D268-4759-B8E3-CD790FA803E9}"/>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 name="Google Shape;4026;p38">
              <a:extLst>
                <a:ext uri="{FF2B5EF4-FFF2-40B4-BE49-F238E27FC236}">
                  <a16:creationId xmlns:a16="http://schemas.microsoft.com/office/drawing/2014/main" xmlns="" id="{3D357F76-8099-427B-BE6D-56887AF99EA5}"/>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 name="Google Shape;4027;p38">
              <a:extLst>
                <a:ext uri="{FF2B5EF4-FFF2-40B4-BE49-F238E27FC236}">
                  <a16:creationId xmlns:a16="http://schemas.microsoft.com/office/drawing/2014/main" xmlns="" id="{B1194833-FF50-4ECA-A74F-7011D856AE71}"/>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 name="Google Shape;4028;p38">
              <a:extLst>
                <a:ext uri="{FF2B5EF4-FFF2-40B4-BE49-F238E27FC236}">
                  <a16:creationId xmlns:a16="http://schemas.microsoft.com/office/drawing/2014/main" xmlns="" id="{4F5FCC7F-73CC-453E-81CF-43F9A1A27633}"/>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8" name="Google Shape;4029;p38">
              <a:extLst>
                <a:ext uri="{FF2B5EF4-FFF2-40B4-BE49-F238E27FC236}">
                  <a16:creationId xmlns:a16="http://schemas.microsoft.com/office/drawing/2014/main" xmlns="" id="{80492711-72E3-4D27-9B1B-EB8B5D1F9B4F}"/>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4030;p38">
              <a:extLst>
                <a:ext uri="{FF2B5EF4-FFF2-40B4-BE49-F238E27FC236}">
                  <a16:creationId xmlns:a16="http://schemas.microsoft.com/office/drawing/2014/main" xmlns="" id="{1B4739E2-ABF7-4ACD-BCC2-C5ABB2158A84}"/>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 name="Google Shape;4031;p38">
              <a:extLst>
                <a:ext uri="{FF2B5EF4-FFF2-40B4-BE49-F238E27FC236}">
                  <a16:creationId xmlns:a16="http://schemas.microsoft.com/office/drawing/2014/main" xmlns="" id="{496E4DDF-139A-432E-8DE4-6AD01516CC29}"/>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 name="Google Shape;4032;p38">
              <a:extLst>
                <a:ext uri="{FF2B5EF4-FFF2-40B4-BE49-F238E27FC236}">
                  <a16:creationId xmlns:a16="http://schemas.microsoft.com/office/drawing/2014/main" xmlns="" id="{09A39A8C-3F2A-4BDE-BDD9-BADDF476F5C9}"/>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 name="Google Shape;4033;p38">
              <a:extLst>
                <a:ext uri="{FF2B5EF4-FFF2-40B4-BE49-F238E27FC236}">
                  <a16:creationId xmlns:a16="http://schemas.microsoft.com/office/drawing/2014/main" xmlns="" id="{D3F6E154-BF87-45C8-8855-3150EFA4360C}"/>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4034;p38">
              <a:extLst>
                <a:ext uri="{FF2B5EF4-FFF2-40B4-BE49-F238E27FC236}">
                  <a16:creationId xmlns:a16="http://schemas.microsoft.com/office/drawing/2014/main" xmlns="" id="{B4DDA78F-0BC4-47EE-B9BB-C469287F637B}"/>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4035;p38">
              <a:extLst>
                <a:ext uri="{FF2B5EF4-FFF2-40B4-BE49-F238E27FC236}">
                  <a16:creationId xmlns:a16="http://schemas.microsoft.com/office/drawing/2014/main" xmlns="" id="{1CD407C0-04EA-4A3A-BAF9-209328E16112}"/>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5" name="Google Shape;4036;p38">
              <a:extLst>
                <a:ext uri="{FF2B5EF4-FFF2-40B4-BE49-F238E27FC236}">
                  <a16:creationId xmlns:a16="http://schemas.microsoft.com/office/drawing/2014/main" xmlns="" id="{863C67EF-B1D2-4E2A-B599-13CE2D788BC6}"/>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 name="Google Shape;4037;p38">
              <a:extLst>
                <a:ext uri="{FF2B5EF4-FFF2-40B4-BE49-F238E27FC236}">
                  <a16:creationId xmlns:a16="http://schemas.microsoft.com/office/drawing/2014/main" xmlns="" id="{586A9D20-C457-4554-A23D-A6A65D6887EC}"/>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 name="Google Shape;4038;p38">
              <a:extLst>
                <a:ext uri="{FF2B5EF4-FFF2-40B4-BE49-F238E27FC236}">
                  <a16:creationId xmlns:a16="http://schemas.microsoft.com/office/drawing/2014/main" xmlns="" id="{09F31B90-23F9-4EF3-8301-7A96FA509B5B}"/>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 name="Google Shape;4039;p38">
              <a:extLst>
                <a:ext uri="{FF2B5EF4-FFF2-40B4-BE49-F238E27FC236}">
                  <a16:creationId xmlns:a16="http://schemas.microsoft.com/office/drawing/2014/main" xmlns="" id="{85727E1A-0E80-404F-B065-DC6AC8802011}"/>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 name="Google Shape;4040;p38">
              <a:extLst>
                <a:ext uri="{FF2B5EF4-FFF2-40B4-BE49-F238E27FC236}">
                  <a16:creationId xmlns:a16="http://schemas.microsoft.com/office/drawing/2014/main" xmlns="" id="{A63531CD-681B-415F-AE1B-D610C938E14B}"/>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 name="Google Shape;4041;p38">
              <a:extLst>
                <a:ext uri="{FF2B5EF4-FFF2-40B4-BE49-F238E27FC236}">
                  <a16:creationId xmlns:a16="http://schemas.microsoft.com/office/drawing/2014/main" xmlns="" id="{CA9BE397-5907-40EA-9CE0-EE81D943E68E}"/>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61" name="Google Shape;4042;p38">
              <a:extLst>
                <a:ext uri="{FF2B5EF4-FFF2-40B4-BE49-F238E27FC236}">
                  <a16:creationId xmlns:a16="http://schemas.microsoft.com/office/drawing/2014/main" xmlns="" id="{A608080E-588B-4E13-A206-CC001B13F287}"/>
                </a:ext>
              </a:extLst>
            </p:cNvPr>
            <p:cNvGrpSpPr/>
            <p:nvPr/>
          </p:nvGrpSpPr>
          <p:grpSpPr>
            <a:xfrm>
              <a:off x="6161836" y="4215479"/>
              <a:ext cx="350682" cy="265782"/>
              <a:chOff x="6621095" y="1452181"/>
              <a:chExt cx="330894" cy="250785"/>
            </a:xfrm>
          </p:grpSpPr>
          <p:sp>
            <p:nvSpPr>
              <p:cNvPr id="62" name="Google Shape;4043;p38">
                <a:extLst>
                  <a:ext uri="{FF2B5EF4-FFF2-40B4-BE49-F238E27FC236}">
                    <a16:creationId xmlns:a16="http://schemas.microsoft.com/office/drawing/2014/main" xmlns="" id="{55CC2188-1837-4A24-B848-32CF69230C3B}"/>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 name="Google Shape;4044;p38">
                <a:extLst>
                  <a:ext uri="{FF2B5EF4-FFF2-40B4-BE49-F238E27FC236}">
                    <a16:creationId xmlns:a16="http://schemas.microsoft.com/office/drawing/2014/main" xmlns="" id="{EE456BA3-D308-4F55-B9CF-3EC195065A2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4" name="Google Shape;4045;p38">
                <a:extLst>
                  <a:ext uri="{FF2B5EF4-FFF2-40B4-BE49-F238E27FC236}">
                    <a16:creationId xmlns:a16="http://schemas.microsoft.com/office/drawing/2014/main" xmlns="" id="{3A908CAD-7913-4BAC-8956-F94C0A3FAD5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5" name="Google Shape;4046;p38">
                <a:extLst>
                  <a:ext uri="{FF2B5EF4-FFF2-40B4-BE49-F238E27FC236}">
                    <a16:creationId xmlns:a16="http://schemas.microsoft.com/office/drawing/2014/main" xmlns="" id="{D5B424D4-0870-4C28-BAEC-9DDA4E367FA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6" name="Google Shape;4047;p38">
                <a:extLst>
                  <a:ext uri="{FF2B5EF4-FFF2-40B4-BE49-F238E27FC236}">
                    <a16:creationId xmlns:a16="http://schemas.microsoft.com/office/drawing/2014/main" xmlns="" id="{8EFAD63A-6AFB-4961-9E60-60AFE51B712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148" name="CuadroTexto 147"/>
          <p:cNvSpPr txBox="1"/>
          <p:nvPr/>
        </p:nvSpPr>
        <p:spPr>
          <a:xfrm>
            <a:off x="805881" y="6258660"/>
            <a:ext cx="2417650" cy="307777"/>
          </a:xfrm>
          <a:prstGeom prst="rect">
            <a:avLst/>
          </a:prstGeom>
          <a:noFill/>
        </p:spPr>
        <p:txBody>
          <a:bodyPr wrap="none" rtlCol="0">
            <a:spAutoFit/>
          </a:bodyPr>
          <a:lstStyle/>
          <a:p>
            <a:r>
              <a:rPr lang="es-EC" sz="1400" dirty="0" smtClean="0">
                <a:latin typeface="Century Gothic" panose="020B0502020202020204" pitchFamily="34" charset="0"/>
              </a:rPr>
              <a:t>Fuente: Trade Map (2020)</a:t>
            </a:r>
            <a:endParaRPr lang="es-EC" sz="1400" dirty="0">
              <a:latin typeface="Century Gothic" panose="020B0502020202020204" pitchFamily="34" charset="0"/>
            </a:endParaRPr>
          </a:p>
        </p:txBody>
      </p:sp>
    </p:spTree>
    <p:extLst>
      <p:ext uri="{BB962C8B-B14F-4D97-AF65-F5344CB8AC3E}">
        <p14:creationId xmlns:p14="http://schemas.microsoft.com/office/powerpoint/2010/main" val="266932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37932" y="661109"/>
            <a:ext cx="5346655" cy="3103133"/>
          </a:xfrm>
          <a:prstGeom prst="rect">
            <a:avLst/>
          </a:prstGeom>
        </p:spPr>
      </p:pic>
      <p:sp>
        <p:nvSpPr>
          <p:cNvPr id="4" name="文本框 4">
            <a:extLst>
              <a:ext uri="{FF2B5EF4-FFF2-40B4-BE49-F238E27FC236}">
                <a16:creationId xmlns:a16="http://schemas.microsoft.com/office/drawing/2014/main" xmlns="" id="{55F16A8B-0AB3-4BA8-8EC7-098AB43C4AED}"/>
              </a:ext>
            </a:extLst>
          </p:cNvPr>
          <p:cNvSpPr txBox="1"/>
          <p:nvPr/>
        </p:nvSpPr>
        <p:spPr>
          <a:xfrm>
            <a:off x="259590" y="134812"/>
            <a:ext cx="10918374" cy="400110"/>
          </a:xfrm>
          <a:prstGeom prst="rect">
            <a:avLst/>
          </a:prstGeom>
          <a:noFill/>
        </p:spPr>
        <p:txBody>
          <a:bodyPr wrap="none" rtlCol="0">
            <a:spAutoFit/>
            <a:scene3d>
              <a:camera prst="orthographicFront"/>
              <a:lightRig rig="threePt" dir="t"/>
            </a:scene3d>
            <a:sp3d contourW="12700"/>
          </a:bodyPr>
          <a:lstStyle/>
          <a:p>
            <a:r>
              <a:rPr lang="es-ES" sz="2000" dirty="0">
                <a:latin typeface="Century Gothic" panose="020B0502020202020204" pitchFamily="34" charset="0"/>
              </a:rPr>
              <a:t>Exportaciones anuales de la subpartida </a:t>
            </a:r>
            <a:r>
              <a:rPr lang="es-ES" sz="2000" dirty="0" smtClean="0">
                <a:latin typeface="Century Gothic" panose="020B0502020202020204" pitchFamily="34" charset="0"/>
              </a:rPr>
              <a:t>080440 </a:t>
            </a:r>
            <a:r>
              <a:rPr lang="es-ES" sz="2000" dirty="0">
                <a:latin typeface="Century Gothic" panose="020B0502020202020204" pitchFamily="34" charset="0"/>
              </a:rPr>
              <a:t>del Ecuador en el periodo 2015 – 2019</a:t>
            </a:r>
          </a:p>
        </p:txBody>
      </p:sp>
      <p:graphicFrame>
        <p:nvGraphicFramePr>
          <p:cNvPr id="5" name="Tabla 4"/>
          <p:cNvGraphicFramePr>
            <a:graphicFrameLocks noGrp="1"/>
          </p:cNvGraphicFramePr>
          <p:nvPr>
            <p:extLst>
              <p:ext uri="{D42A27DB-BD31-4B8C-83A1-F6EECF244321}">
                <p14:modId xmlns:p14="http://schemas.microsoft.com/office/powerpoint/2010/main" val="740412586"/>
              </p:ext>
            </p:extLst>
          </p:nvPr>
        </p:nvGraphicFramePr>
        <p:xfrm>
          <a:off x="6918383" y="3692107"/>
          <a:ext cx="4735904" cy="2331141"/>
        </p:xfrm>
        <a:graphic>
          <a:graphicData uri="http://schemas.openxmlformats.org/drawingml/2006/table">
            <a:tbl>
              <a:tblPr firstRow="1" firstCol="1" bandRow="1">
                <a:tableStyleId>{0E3FDE45-AF77-4B5C-9715-49D594BDF05E}</a:tableStyleId>
              </a:tblPr>
              <a:tblGrid>
                <a:gridCol w="1708249"/>
                <a:gridCol w="605531"/>
                <a:gridCol w="605531"/>
                <a:gridCol w="605531"/>
                <a:gridCol w="605531"/>
                <a:gridCol w="605531"/>
              </a:tblGrid>
              <a:tr h="233016">
                <a:tc>
                  <a:txBody>
                    <a:bodyPr/>
                    <a:lstStyle/>
                    <a:p>
                      <a:pPr algn="ctr">
                        <a:lnSpc>
                          <a:spcPct val="115000"/>
                        </a:lnSpc>
                        <a:spcAft>
                          <a:spcPts val="0"/>
                        </a:spcAft>
                      </a:pPr>
                      <a:r>
                        <a:rPr lang="es-ES" sz="1100" dirty="0">
                          <a:effectLst/>
                          <a:latin typeface="Century Gothic" panose="020B0502020202020204" pitchFamily="34" charset="0"/>
                        </a:rPr>
                        <a:t>País</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2015</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2016</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2017</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2018</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2019</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1727072">
                <a:tc>
                  <a:txBody>
                    <a:bodyPr/>
                    <a:lstStyle/>
                    <a:p>
                      <a:pPr>
                        <a:lnSpc>
                          <a:spcPct val="115000"/>
                        </a:lnSpc>
                        <a:spcAft>
                          <a:spcPts val="0"/>
                        </a:spcAft>
                      </a:pPr>
                      <a:r>
                        <a:rPr lang="es-ES" sz="1100">
                          <a:effectLst/>
                          <a:latin typeface="Century Gothic" panose="020B0502020202020204" pitchFamily="34" charset="0"/>
                        </a:rPr>
                        <a:t>Estados unidos de América</a:t>
                      </a:r>
                    </a:p>
                    <a:p>
                      <a:pPr>
                        <a:lnSpc>
                          <a:spcPct val="115000"/>
                        </a:lnSpc>
                        <a:spcAft>
                          <a:spcPts val="0"/>
                        </a:spcAft>
                      </a:pPr>
                      <a:r>
                        <a:rPr lang="es-ES" sz="1100">
                          <a:effectLst/>
                          <a:latin typeface="Century Gothic" panose="020B0502020202020204" pitchFamily="34" charset="0"/>
                        </a:rPr>
                        <a:t>España</a:t>
                      </a:r>
                    </a:p>
                    <a:p>
                      <a:pPr>
                        <a:lnSpc>
                          <a:spcPct val="115000"/>
                        </a:lnSpc>
                        <a:spcAft>
                          <a:spcPts val="0"/>
                        </a:spcAft>
                      </a:pPr>
                      <a:r>
                        <a:rPr lang="es-ES" sz="1100">
                          <a:effectLst/>
                          <a:latin typeface="Century Gothic" panose="020B0502020202020204" pitchFamily="34" charset="0"/>
                        </a:rPr>
                        <a:t>Emiratos Árabes Unidos</a:t>
                      </a:r>
                    </a:p>
                    <a:p>
                      <a:pPr>
                        <a:lnSpc>
                          <a:spcPct val="115000"/>
                        </a:lnSpc>
                        <a:spcAft>
                          <a:spcPts val="0"/>
                        </a:spcAft>
                      </a:pPr>
                      <a:r>
                        <a:rPr lang="es-ES" sz="1100">
                          <a:effectLst/>
                          <a:latin typeface="Century Gothic" panose="020B0502020202020204" pitchFamily="34" charset="0"/>
                        </a:rPr>
                        <a:t>Países Bajos</a:t>
                      </a:r>
                    </a:p>
                    <a:p>
                      <a:pPr>
                        <a:lnSpc>
                          <a:spcPct val="115000"/>
                        </a:lnSpc>
                        <a:spcAft>
                          <a:spcPts val="0"/>
                        </a:spcAft>
                      </a:pPr>
                      <a:r>
                        <a:rPr lang="es-ES" sz="1100">
                          <a:effectLst/>
                          <a:latin typeface="Century Gothic" panose="020B0502020202020204" pitchFamily="34" charset="0"/>
                        </a:rPr>
                        <a:t>Colombia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2</a:t>
                      </a:r>
                    </a:p>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1</a:t>
                      </a:r>
                    </a:p>
                    <a:p>
                      <a:pPr>
                        <a:lnSpc>
                          <a:spcPct val="115000"/>
                        </a:lnSpc>
                        <a:spcAft>
                          <a:spcPts val="0"/>
                        </a:spcAft>
                      </a:pPr>
                      <a:r>
                        <a:rPr lang="es-ES" sz="1100">
                          <a:effectLst/>
                          <a:latin typeface="Century Gothic" panose="020B0502020202020204" pitchFamily="34" charset="0"/>
                        </a:rPr>
                        <a:t>1.080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1</a:t>
                      </a:r>
                    </a:p>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217</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82</a:t>
                      </a:r>
                    </a:p>
                    <a:p>
                      <a:pPr>
                        <a:lnSpc>
                          <a:spcPct val="115000"/>
                        </a:lnSpc>
                        <a:spcAft>
                          <a:spcPts val="0"/>
                        </a:spcAft>
                      </a:pPr>
                      <a:r>
                        <a:rPr lang="es-ES" sz="1100">
                          <a:effectLst/>
                          <a:latin typeface="Century Gothic" panose="020B0502020202020204" pitchFamily="34" charset="0"/>
                        </a:rPr>
                        <a:t>4</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222</a:t>
                      </a:r>
                    </a:p>
                    <a:p>
                      <a:pPr>
                        <a:lnSpc>
                          <a:spcPct val="115000"/>
                        </a:lnSpc>
                        <a:spcAft>
                          <a:spcPts val="0"/>
                        </a:spcAft>
                      </a:pPr>
                      <a:r>
                        <a:rPr lang="es-ES" sz="1100">
                          <a:effectLst/>
                          <a:latin typeface="Century Gothic" panose="020B0502020202020204" pitchFamily="34" charset="0"/>
                        </a:rPr>
                        <a:t>15</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55</a:t>
                      </a:r>
                    </a:p>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0</a:t>
                      </a:r>
                    </a:p>
                    <a:p>
                      <a:pPr>
                        <a:lnSpc>
                          <a:spcPct val="115000"/>
                        </a:lnSpc>
                        <a:spcAft>
                          <a:spcPts val="0"/>
                        </a:spcAft>
                      </a:pPr>
                      <a:r>
                        <a:rPr lang="es-ES" sz="1100">
                          <a:effectLst/>
                          <a:latin typeface="Century Gothic" panose="020B0502020202020204" pitchFamily="34" charset="0"/>
                        </a:rPr>
                        <a:t>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latin typeface="Century Gothic" panose="020B0502020202020204" pitchFamily="34" charset="0"/>
                        </a:rPr>
                        <a:t>800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440</a:t>
                      </a:r>
                    </a:p>
                    <a:p>
                      <a:pPr>
                        <a:lnSpc>
                          <a:spcPct val="115000"/>
                        </a:lnSpc>
                        <a:spcAft>
                          <a:spcPts val="0"/>
                        </a:spcAft>
                      </a:pPr>
                      <a:r>
                        <a:rPr lang="es-ES" sz="1100">
                          <a:effectLst/>
                          <a:latin typeface="Century Gothic" panose="020B0502020202020204" pitchFamily="34" charset="0"/>
                        </a:rPr>
                        <a:t>10</a:t>
                      </a:r>
                    </a:p>
                    <a:p>
                      <a:pPr>
                        <a:lnSpc>
                          <a:spcPct val="115000"/>
                        </a:lnSpc>
                        <a:spcAft>
                          <a:spcPts val="0"/>
                        </a:spcAft>
                      </a:pPr>
                      <a:r>
                        <a:rPr lang="es-ES" sz="1100">
                          <a:effectLst/>
                          <a:latin typeface="Century Gothic" panose="020B0502020202020204" pitchFamily="34" charset="0"/>
                        </a:rPr>
                        <a:t> </a:t>
                      </a:r>
                    </a:p>
                    <a:p>
                      <a:pPr>
                        <a:lnSpc>
                          <a:spcPct val="115000"/>
                        </a:lnSpc>
                        <a:spcAft>
                          <a:spcPts val="0"/>
                        </a:spcAft>
                      </a:pPr>
                      <a:r>
                        <a:rPr lang="es-ES" sz="1100">
                          <a:effectLst/>
                          <a:latin typeface="Century Gothic" panose="020B0502020202020204" pitchFamily="34" charset="0"/>
                        </a:rPr>
                        <a:t>6</a:t>
                      </a:r>
                    </a:p>
                    <a:p>
                      <a:pPr>
                        <a:lnSpc>
                          <a:spcPct val="115000"/>
                        </a:lnSpc>
                        <a:spcAft>
                          <a:spcPts val="0"/>
                        </a:spcAft>
                      </a:pPr>
                      <a:r>
                        <a:rPr lang="es-ES" sz="1100">
                          <a:effectLst/>
                          <a:latin typeface="Century Gothic" panose="020B0502020202020204" pitchFamily="34" charset="0"/>
                        </a:rPr>
                        <a:t>0</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371053">
                <a:tc>
                  <a:txBody>
                    <a:bodyPr/>
                    <a:lstStyle/>
                    <a:p>
                      <a:pPr>
                        <a:lnSpc>
                          <a:spcPct val="200000"/>
                        </a:lnSpc>
                        <a:spcAft>
                          <a:spcPts val="0"/>
                        </a:spcAft>
                      </a:pPr>
                      <a:r>
                        <a:rPr lang="es-ES" sz="1100">
                          <a:effectLst/>
                          <a:latin typeface="Century Gothic" panose="020B0502020202020204" pitchFamily="34" charset="0"/>
                        </a:rPr>
                        <a:t>TOTAL</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S" sz="1100">
                          <a:effectLst/>
                          <a:latin typeface="Century Gothic" panose="020B0502020202020204" pitchFamily="34" charset="0"/>
                        </a:rPr>
                        <a:t>1.084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S" sz="1100">
                          <a:effectLst/>
                          <a:latin typeface="Century Gothic" panose="020B0502020202020204" pitchFamily="34" charset="0"/>
                        </a:rPr>
                        <a:t>218</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S" sz="1100">
                          <a:effectLst/>
                          <a:latin typeface="Century Gothic" panose="020B0502020202020204" pitchFamily="34" charset="0"/>
                        </a:rPr>
                        <a:t>374</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S" sz="1100">
                          <a:effectLst/>
                          <a:latin typeface="Century Gothic" panose="020B0502020202020204" pitchFamily="34" charset="0"/>
                        </a:rPr>
                        <a:t>67</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S" sz="1100" dirty="0">
                          <a:effectLst/>
                          <a:latin typeface="Century Gothic" panose="020B0502020202020204" pitchFamily="34" charset="0"/>
                        </a:rPr>
                        <a:t>1.258</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CuadroTexto 5"/>
          <p:cNvSpPr txBox="1"/>
          <p:nvPr/>
        </p:nvSpPr>
        <p:spPr>
          <a:xfrm>
            <a:off x="6764620" y="2707831"/>
            <a:ext cx="5201582" cy="646331"/>
          </a:xfrm>
          <a:prstGeom prst="rect">
            <a:avLst/>
          </a:prstGeom>
          <a:noFill/>
        </p:spPr>
        <p:txBody>
          <a:bodyPr wrap="square" rtlCol="0">
            <a:spAutoFit/>
          </a:bodyPr>
          <a:lstStyle/>
          <a:p>
            <a:r>
              <a:rPr lang="es-ES" i="1" dirty="0">
                <a:latin typeface="Century Gothic" panose="020B0502020202020204" pitchFamily="34" charset="0"/>
              </a:rPr>
              <a:t>Principales destinos de las exportaciones de aguacate de Ecuador en </a:t>
            </a:r>
            <a:r>
              <a:rPr lang="es-ES" i="1" dirty="0" smtClean="0">
                <a:latin typeface="Century Gothic" panose="020B0502020202020204" pitchFamily="34" charset="0"/>
              </a:rPr>
              <a:t>toneladas</a:t>
            </a:r>
            <a:endParaRPr lang="es-ES" i="1" dirty="0">
              <a:latin typeface="Century Gothic" panose="020B0502020202020204" pitchFamily="34" charset="0"/>
            </a:endParaRPr>
          </a:p>
        </p:txBody>
      </p:sp>
      <p:sp>
        <p:nvSpPr>
          <p:cNvPr id="7" name="CuadroTexto 6"/>
          <p:cNvSpPr txBox="1"/>
          <p:nvPr/>
        </p:nvSpPr>
        <p:spPr>
          <a:xfrm>
            <a:off x="805881" y="6258660"/>
            <a:ext cx="2417650" cy="307777"/>
          </a:xfrm>
          <a:prstGeom prst="rect">
            <a:avLst/>
          </a:prstGeom>
          <a:noFill/>
        </p:spPr>
        <p:txBody>
          <a:bodyPr wrap="none" rtlCol="0">
            <a:spAutoFit/>
          </a:bodyPr>
          <a:lstStyle/>
          <a:p>
            <a:r>
              <a:rPr lang="es-EC" sz="1400" dirty="0" smtClean="0">
                <a:latin typeface="Century Gothic" panose="020B0502020202020204" pitchFamily="34" charset="0"/>
              </a:rPr>
              <a:t>Fuente: Trade Map (2020)</a:t>
            </a:r>
            <a:endParaRPr lang="es-EC" sz="1400" dirty="0">
              <a:latin typeface="Century Gothic" panose="020B0502020202020204" pitchFamily="34" charset="0"/>
            </a:endParaRPr>
          </a:p>
        </p:txBody>
      </p:sp>
      <p:sp>
        <p:nvSpPr>
          <p:cNvPr id="8" name="Block Arc 41">
            <a:extLst>
              <a:ext uri="{FF2B5EF4-FFF2-40B4-BE49-F238E27FC236}">
                <a16:creationId xmlns:a16="http://schemas.microsoft.com/office/drawing/2014/main" xmlns="" id="{4A0D60BA-6428-481E-86B8-C6B94A832B67}"/>
              </a:ext>
            </a:extLst>
          </p:cNvPr>
          <p:cNvSpPr/>
          <p:nvPr/>
        </p:nvSpPr>
        <p:spPr>
          <a:xfrm>
            <a:off x="6327180" y="1860440"/>
            <a:ext cx="591203" cy="70447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9679323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3711</TotalTime>
  <Words>3840</Words>
  <Application>Microsoft Office PowerPoint</Application>
  <PresentationFormat>Panorámica</PresentationFormat>
  <Paragraphs>806</Paragraphs>
  <Slides>29</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微软雅黑</vt:lpstr>
      <vt:lpstr>宋体</vt:lpstr>
      <vt:lpstr>Arial</vt:lpstr>
      <vt:lpstr>Calibri</vt:lpstr>
      <vt:lpstr>Century Gothic</vt:lpstr>
      <vt:lpstr>等线</vt:lpstr>
      <vt:lpstr>Times New Roman</vt:lpstr>
      <vt:lpstr>印品黑体</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luisloyo1021@gmail.com</cp:lastModifiedBy>
  <cp:revision>117</cp:revision>
  <dcterms:created xsi:type="dcterms:W3CDTF">2017-08-18T03:02:00Z</dcterms:created>
  <dcterms:modified xsi:type="dcterms:W3CDTF">2021-03-24T03:08:40Z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