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307" r:id="rId2"/>
    <p:sldId id="258" r:id="rId3"/>
    <p:sldId id="308" r:id="rId4"/>
    <p:sldId id="288" r:id="rId5"/>
    <p:sldId id="262" r:id="rId6"/>
    <p:sldId id="263" r:id="rId7"/>
    <p:sldId id="323" r:id="rId8"/>
    <p:sldId id="324" r:id="rId9"/>
    <p:sldId id="325" r:id="rId10"/>
    <p:sldId id="310" r:id="rId11"/>
    <p:sldId id="327" r:id="rId12"/>
    <p:sldId id="341" r:id="rId13"/>
    <p:sldId id="338" r:id="rId14"/>
    <p:sldId id="329" r:id="rId15"/>
    <p:sldId id="316" r:id="rId16"/>
    <p:sldId id="330" r:id="rId17"/>
    <p:sldId id="331" r:id="rId18"/>
    <p:sldId id="333" r:id="rId19"/>
    <p:sldId id="342" r:id="rId20"/>
    <p:sldId id="344" r:id="rId21"/>
    <p:sldId id="343" r:id="rId22"/>
    <p:sldId id="345" r:id="rId23"/>
    <p:sldId id="346" r:id="rId24"/>
    <p:sldId id="336" r:id="rId25"/>
    <p:sldId id="347" r:id="rId26"/>
    <p:sldId id="339" r:id="rId27"/>
    <p:sldId id="337" r:id="rId28"/>
    <p:sldId id="294" r:id="rId29"/>
  </p:sldIdLst>
  <p:sldSz cx="9144000" cy="6858000" type="screen4x3"/>
  <p:notesSz cx="7102475" cy="938847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Estilo medio 3 - Énfasis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8258" autoAdjust="0"/>
  </p:normalViewPr>
  <p:slideViewPr>
    <p:cSldViewPr>
      <p:cViewPr varScale="1">
        <p:scale>
          <a:sx n="36" d="100"/>
          <a:sy n="36" d="100"/>
        </p:scale>
        <p:origin x="979" y="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84659F-D68D-4510-B092-C75A785B48D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9F9F4DA2-06CB-4E92-B61B-2A2C940EB34E}">
      <dgm:prSet phldrT="[Texto]" custT="1">
        <dgm:style>
          <a:lnRef idx="1">
            <a:schemeClr val="accent1"/>
          </a:lnRef>
          <a:fillRef idx="2">
            <a:schemeClr val="accent1"/>
          </a:fillRef>
          <a:effectRef idx="1">
            <a:schemeClr val="accent1"/>
          </a:effectRef>
          <a:fontRef idx="minor">
            <a:schemeClr val="dk1"/>
          </a:fontRef>
        </dgm:style>
      </dgm:prSet>
      <dgm:spPr/>
      <dgm:t>
        <a:bodyPr/>
        <a:lstStyle/>
        <a:p>
          <a:r>
            <a:rPr lang="en-US" sz="2800" b="1" dirty="0" smtClean="0"/>
            <a:t>TIPOS DE INVESTIGACIÓN</a:t>
          </a:r>
          <a:endParaRPr lang="en-US" sz="2800" b="1" dirty="0"/>
        </a:p>
      </dgm:t>
    </dgm:pt>
    <dgm:pt modelId="{073DBE92-1995-408B-A335-E858DFFCA2A0}" type="parTrans" cxnId="{6826984C-BAE7-4DD3-881A-B2ED88B4A043}">
      <dgm:prSet/>
      <dgm:spPr/>
      <dgm:t>
        <a:bodyPr/>
        <a:lstStyle/>
        <a:p>
          <a:endParaRPr lang="en-US"/>
        </a:p>
      </dgm:t>
    </dgm:pt>
    <dgm:pt modelId="{7D4E332F-B432-4AFA-854E-904D2476DC22}" type="sibTrans" cxnId="{6826984C-BAE7-4DD3-881A-B2ED88B4A043}">
      <dgm:prSet/>
      <dgm:spPr/>
      <dgm:t>
        <a:bodyPr/>
        <a:lstStyle/>
        <a:p>
          <a:endParaRPr lang="en-US"/>
        </a:p>
      </dgm:t>
    </dgm:pt>
    <dgm:pt modelId="{ACEF4BE8-4B12-4B94-9FE4-3618F5A599E1}">
      <dgm:prSet phldrT="[Texto]" custT="1">
        <dgm:style>
          <a:lnRef idx="1">
            <a:schemeClr val="dk1"/>
          </a:lnRef>
          <a:fillRef idx="2">
            <a:schemeClr val="dk1"/>
          </a:fillRef>
          <a:effectRef idx="1">
            <a:schemeClr val="dk1"/>
          </a:effectRef>
          <a:fontRef idx="minor">
            <a:schemeClr val="dk1"/>
          </a:fontRef>
        </dgm:style>
      </dgm:prSet>
      <dgm:spPr/>
      <dgm:t>
        <a:bodyPr/>
        <a:lstStyle/>
        <a:p>
          <a:pPr algn="just"/>
          <a:r>
            <a:rPr lang="es-ES" sz="1400" b="1" dirty="0" smtClean="0"/>
            <a:t>Investigación descriptiva.- </a:t>
          </a:r>
          <a:r>
            <a:rPr lang="es-EC" sz="1400" dirty="0" smtClean="0"/>
            <a:t>Se le puede considerar como una variante de la investigación exploratoria muchos casos.  Esta</a:t>
          </a:r>
          <a:r>
            <a:rPr lang="es-ES" sz="1400" dirty="0" smtClean="0"/>
            <a:t> se utilizó al momento de realizar la recopilación, procesamiento y análisis de los datos obtenidos en la investigación</a:t>
          </a:r>
          <a:endParaRPr lang="en-US" sz="1400" dirty="0"/>
        </a:p>
      </dgm:t>
    </dgm:pt>
    <dgm:pt modelId="{C60F7469-FAA8-47BE-9872-440E1E9839C7}" type="parTrans" cxnId="{D0899B45-CFC3-4E5B-A471-E3E88E04BB96}">
      <dgm:prSet/>
      <dgm:spPr/>
      <dgm:t>
        <a:bodyPr/>
        <a:lstStyle/>
        <a:p>
          <a:endParaRPr lang="en-US"/>
        </a:p>
      </dgm:t>
    </dgm:pt>
    <dgm:pt modelId="{7C60FFBB-62F8-4963-A6C8-A5CDA1F3A2AC}" type="sibTrans" cxnId="{D0899B45-CFC3-4E5B-A471-E3E88E04BB96}">
      <dgm:prSet/>
      <dgm:spPr/>
      <dgm:t>
        <a:bodyPr/>
        <a:lstStyle/>
        <a:p>
          <a:endParaRPr lang="en-US"/>
        </a:p>
      </dgm:t>
    </dgm:pt>
    <dgm:pt modelId="{5DA3D07A-4056-4104-A713-8E27EC9AFE8A}">
      <dgm:prSet phldrT="[Texto]" custT="1">
        <dgm:style>
          <a:lnRef idx="1">
            <a:schemeClr val="accent1"/>
          </a:lnRef>
          <a:fillRef idx="2">
            <a:schemeClr val="accent1"/>
          </a:fillRef>
          <a:effectRef idx="1">
            <a:schemeClr val="accent1"/>
          </a:effectRef>
          <a:fontRef idx="minor">
            <a:schemeClr val="dk1"/>
          </a:fontRef>
        </dgm:style>
      </dgm:prSet>
      <dgm:spPr/>
      <dgm:t>
        <a:bodyPr/>
        <a:lstStyle/>
        <a:p>
          <a:r>
            <a:rPr lang="en-US" sz="2800" b="1" dirty="0" smtClean="0"/>
            <a:t>POBLACIÓN</a:t>
          </a:r>
          <a:endParaRPr lang="en-US" sz="2800" b="1" dirty="0"/>
        </a:p>
      </dgm:t>
    </dgm:pt>
    <dgm:pt modelId="{2C80D908-3C96-4A43-A4E5-9330D6CB7456}" type="parTrans" cxnId="{50176881-3ADD-47A8-8406-FBE554577199}">
      <dgm:prSet/>
      <dgm:spPr/>
      <dgm:t>
        <a:bodyPr/>
        <a:lstStyle/>
        <a:p>
          <a:endParaRPr lang="en-US"/>
        </a:p>
      </dgm:t>
    </dgm:pt>
    <dgm:pt modelId="{C7D47769-8C02-4898-BD9C-9ED8A4EBB7D8}" type="sibTrans" cxnId="{50176881-3ADD-47A8-8406-FBE554577199}">
      <dgm:prSet/>
      <dgm:spPr/>
      <dgm:t>
        <a:bodyPr/>
        <a:lstStyle/>
        <a:p>
          <a:endParaRPr lang="en-US"/>
        </a:p>
      </dgm:t>
    </dgm:pt>
    <dgm:pt modelId="{F0F255EF-28DC-4604-BF90-E5B63FE43D82}">
      <dgm:prSet phldrT="[Texto]">
        <dgm:style>
          <a:lnRef idx="1">
            <a:schemeClr val="dk1"/>
          </a:lnRef>
          <a:fillRef idx="2">
            <a:schemeClr val="dk1"/>
          </a:fillRef>
          <a:effectRef idx="1">
            <a:schemeClr val="dk1"/>
          </a:effectRef>
          <a:fontRef idx="minor">
            <a:schemeClr val="dk1"/>
          </a:fontRef>
        </dgm:style>
      </dgm:prSet>
      <dgm:spPr/>
      <dgm:t>
        <a:bodyPr/>
        <a:lstStyle/>
        <a:p>
          <a:pPr algn="just"/>
          <a:r>
            <a:rPr lang="es-EC" dirty="0" smtClean="0"/>
            <a:t>la población serán los docente, ofíciales del área académica y  alumnos de los Cursos de Estado Mayor de Arma y Servicios de la Academia de Guerra del Ejército.</a:t>
          </a:r>
          <a:endParaRPr lang="en-US" dirty="0"/>
        </a:p>
      </dgm:t>
    </dgm:pt>
    <dgm:pt modelId="{D1A5467E-F65E-4536-82C0-D2C70EE263F3}" type="parTrans" cxnId="{B7388E17-7993-46F3-B9CF-B1796242B3F6}">
      <dgm:prSet/>
      <dgm:spPr/>
      <dgm:t>
        <a:bodyPr/>
        <a:lstStyle/>
        <a:p>
          <a:endParaRPr lang="en-US"/>
        </a:p>
      </dgm:t>
    </dgm:pt>
    <dgm:pt modelId="{062C46D1-8D35-43AE-A5CC-B9BAF8487C01}" type="sibTrans" cxnId="{B7388E17-7993-46F3-B9CF-B1796242B3F6}">
      <dgm:prSet/>
      <dgm:spPr/>
      <dgm:t>
        <a:bodyPr/>
        <a:lstStyle/>
        <a:p>
          <a:endParaRPr lang="en-US"/>
        </a:p>
      </dgm:t>
    </dgm:pt>
    <dgm:pt modelId="{E0CDD965-9FEE-4CB7-A9E2-03DC44F4C988}">
      <dgm:prSet phldrT="[Texto]" custT="1">
        <dgm:style>
          <a:lnRef idx="1">
            <a:schemeClr val="dk1"/>
          </a:lnRef>
          <a:fillRef idx="2">
            <a:schemeClr val="dk1"/>
          </a:fillRef>
          <a:effectRef idx="1">
            <a:schemeClr val="dk1"/>
          </a:effectRef>
          <a:fontRef idx="minor">
            <a:schemeClr val="dk1"/>
          </a:fontRef>
        </dgm:style>
      </dgm:prSet>
      <dgm:spPr/>
      <dgm:t>
        <a:bodyPr/>
        <a:lstStyle/>
        <a:p>
          <a:pPr algn="just"/>
          <a:r>
            <a:rPr lang="es-EC" sz="1400" b="1" dirty="0" smtClean="0"/>
            <a:t>Investigación documental</a:t>
          </a:r>
          <a:r>
            <a:rPr lang="es-EC" sz="1400" dirty="0" smtClean="0"/>
            <a:t>..-</a:t>
          </a:r>
          <a:r>
            <a:rPr lang="es-ES" sz="1400" dirty="0" smtClean="0"/>
            <a:t>Puede definirse la investigación documental como una estrategia de comprensión y análisis de realidades teóricas o empíricas mediante la revisión, cotejo, comparación o comprensión de distintos tipos de fuentes documentales referentes </a:t>
          </a:r>
          <a:r>
            <a:rPr lang="es-EC" sz="1400" dirty="0" smtClean="0"/>
            <a:t>Esta</a:t>
          </a:r>
          <a:r>
            <a:rPr lang="es-ES" sz="1400" dirty="0" smtClean="0"/>
            <a:t> se empleó al momento de estructurar el marco teórico relacionado con el tema de investigación.</a:t>
          </a:r>
          <a:endParaRPr lang="en-US" sz="1400" dirty="0"/>
        </a:p>
      </dgm:t>
    </dgm:pt>
    <dgm:pt modelId="{573B786E-578B-45D6-A6BD-D9893E37927B}" type="parTrans" cxnId="{49FBBC57-C1D5-4D8D-A2D0-1B298ABB4D6B}">
      <dgm:prSet/>
      <dgm:spPr/>
      <dgm:t>
        <a:bodyPr/>
        <a:lstStyle/>
        <a:p>
          <a:endParaRPr lang="en-US"/>
        </a:p>
      </dgm:t>
    </dgm:pt>
    <dgm:pt modelId="{2CFFFEF2-4F26-434F-8DDD-B268147FC5CF}" type="sibTrans" cxnId="{49FBBC57-C1D5-4D8D-A2D0-1B298ABB4D6B}">
      <dgm:prSet/>
      <dgm:spPr/>
      <dgm:t>
        <a:bodyPr/>
        <a:lstStyle/>
        <a:p>
          <a:endParaRPr lang="en-US"/>
        </a:p>
      </dgm:t>
    </dgm:pt>
    <dgm:pt modelId="{5DD29CC3-09BD-4122-AD70-D023C421CACB}" type="pres">
      <dgm:prSet presAssocID="{CA84659F-D68D-4510-B092-C75A785B48DD}" presName="Name0" presStyleCnt="0">
        <dgm:presLayoutVars>
          <dgm:dir/>
          <dgm:animLvl val="lvl"/>
          <dgm:resizeHandles val="exact"/>
        </dgm:presLayoutVars>
      </dgm:prSet>
      <dgm:spPr/>
      <dgm:t>
        <a:bodyPr/>
        <a:lstStyle/>
        <a:p>
          <a:endParaRPr lang="es-ES"/>
        </a:p>
      </dgm:t>
    </dgm:pt>
    <dgm:pt modelId="{2D7A8A78-384B-4D13-A4AC-3A2A93BA9EA2}" type="pres">
      <dgm:prSet presAssocID="{9F9F4DA2-06CB-4E92-B61B-2A2C940EB34E}" presName="linNode" presStyleCnt="0"/>
      <dgm:spPr/>
    </dgm:pt>
    <dgm:pt modelId="{01D3D8B7-8C87-43A8-9561-0F60BEAEAF8E}" type="pres">
      <dgm:prSet presAssocID="{9F9F4DA2-06CB-4E92-B61B-2A2C940EB34E}" presName="parentText" presStyleLbl="node1" presStyleIdx="0" presStyleCnt="2" custScaleY="39430">
        <dgm:presLayoutVars>
          <dgm:chMax val="1"/>
          <dgm:bulletEnabled val="1"/>
        </dgm:presLayoutVars>
      </dgm:prSet>
      <dgm:spPr/>
      <dgm:t>
        <a:bodyPr/>
        <a:lstStyle/>
        <a:p>
          <a:endParaRPr lang="en-US"/>
        </a:p>
      </dgm:t>
    </dgm:pt>
    <dgm:pt modelId="{A84629CA-2776-4A8F-AFCE-244C6CD4159A}" type="pres">
      <dgm:prSet presAssocID="{9F9F4DA2-06CB-4E92-B61B-2A2C940EB34E}" presName="descendantText" presStyleLbl="alignAccFollowNode1" presStyleIdx="0" presStyleCnt="2" custScaleY="69355">
        <dgm:presLayoutVars>
          <dgm:bulletEnabled val="1"/>
        </dgm:presLayoutVars>
      </dgm:prSet>
      <dgm:spPr/>
      <dgm:t>
        <a:bodyPr/>
        <a:lstStyle/>
        <a:p>
          <a:endParaRPr lang="en-US"/>
        </a:p>
      </dgm:t>
    </dgm:pt>
    <dgm:pt modelId="{C9F894C7-1E27-4608-8D97-5E303D260F6E}" type="pres">
      <dgm:prSet presAssocID="{7D4E332F-B432-4AFA-854E-904D2476DC22}" presName="sp" presStyleCnt="0"/>
      <dgm:spPr/>
    </dgm:pt>
    <dgm:pt modelId="{BCADD737-EB26-48E6-826E-EA39ED8A5A9A}" type="pres">
      <dgm:prSet presAssocID="{5DA3D07A-4056-4104-A713-8E27EC9AFE8A}" presName="linNode" presStyleCnt="0"/>
      <dgm:spPr/>
    </dgm:pt>
    <dgm:pt modelId="{8FE3C711-FDD3-480B-A1B6-7C9359C1B4F5}" type="pres">
      <dgm:prSet presAssocID="{5DA3D07A-4056-4104-A713-8E27EC9AFE8A}" presName="parentText" presStyleLbl="node1" presStyleIdx="1" presStyleCnt="2" custScaleY="29998">
        <dgm:presLayoutVars>
          <dgm:chMax val="1"/>
          <dgm:bulletEnabled val="1"/>
        </dgm:presLayoutVars>
      </dgm:prSet>
      <dgm:spPr/>
      <dgm:t>
        <a:bodyPr/>
        <a:lstStyle/>
        <a:p>
          <a:endParaRPr lang="en-US"/>
        </a:p>
      </dgm:t>
    </dgm:pt>
    <dgm:pt modelId="{0E19ADA4-0CCC-45E6-831F-F204BF1A6A7B}" type="pres">
      <dgm:prSet presAssocID="{5DA3D07A-4056-4104-A713-8E27EC9AFE8A}" presName="descendantText" presStyleLbl="alignAccFollowNode1" presStyleIdx="1" presStyleCnt="2" custScaleY="44954" custLinFactNeighborX="2377" custLinFactNeighborY="1250">
        <dgm:presLayoutVars>
          <dgm:bulletEnabled val="1"/>
        </dgm:presLayoutVars>
      </dgm:prSet>
      <dgm:spPr/>
      <dgm:t>
        <a:bodyPr/>
        <a:lstStyle/>
        <a:p>
          <a:endParaRPr lang="en-US"/>
        </a:p>
      </dgm:t>
    </dgm:pt>
  </dgm:ptLst>
  <dgm:cxnLst>
    <dgm:cxn modelId="{49FBBC57-C1D5-4D8D-A2D0-1B298ABB4D6B}" srcId="{9F9F4DA2-06CB-4E92-B61B-2A2C940EB34E}" destId="{E0CDD965-9FEE-4CB7-A9E2-03DC44F4C988}" srcOrd="1" destOrd="0" parTransId="{573B786E-578B-45D6-A6BD-D9893E37927B}" sibTransId="{2CFFFEF2-4F26-434F-8DDD-B268147FC5CF}"/>
    <dgm:cxn modelId="{B7388E17-7993-46F3-B9CF-B1796242B3F6}" srcId="{5DA3D07A-4056-4104-A713-8E27EC9AFE8A}" destId="{F0F255EF-28DC-4604-BF90-E5B63FE43D82}" srcOrd="0" destOrd="0" parTransId="{D1A5467E-F65E-4536-82C0-D2C70EE263F3}" sibTransId="{062C46D1-8D35-43AE-A5CC-B9BAF8487C01}"/>
    <dgm:cxn modelId="{562B397F-8868-4929-943B-0A51E87AFEC6}" type="presOf" srcId="{F0F255EF-28DC-4604-BF90-E5B63FE43D82}" destId="{0E19ADA4-0CCC-45E6-831F-F204BF1A6A7B}" srcOrd="0" destOrd="0" presId="urn:microsoft.com/office/officeart/2005/8/layout/vList5"/>
    <dgm:cxn modelId="{64834F95-57B7-4364-A486-72251331B4DA}" type="presOf" srcId="{CA84659F-D68D-4510-B092-C75A785B48DD}" destId="{5DD29CC3-09BD-4122-AD70-D023C421CACB}" srcOrd="0" destOrd="0" presId="urn:microsoft.com/office/officeart/2005/8/layout/vList5"/>
    <dgm:cxn modelId="{50176881-3ADD-47A8-8406-FBE554577199}" srcId="{CA84659F-D68D-4510-B092-C75A785B48DD}" destId="{5DA3D07A-4056-4104-A713-8E27EC9AFE8A}" srcOrd="1" destOrd="0" parTransId="{2C80D908-3C96-4A43-A4E5-9330D6CB7456}" sibTransId="{C7D47769-8C02-4898-BD9C-9ED8A4EBB7D8}"/>
    <dgm:cxn modelId="{D0899B45-CFC3-4E5B-A471-E3E88E04BB96}" srcId="{9F9F4DA2-06CB-4E92-B61B-2A2C940EB34E}" destId="{ACEF4BE8-4B12-4B94-9FE4-3618F5A599E1}" srcOrd="0" destOrd="0" parTransId="{C60F7469-FAA8-47BE-9872-440E1E9839C7}" sibTransId="{7C60FFBB-62F8-4963-A6C8-A5CDA1F3A2AC}"/>
    <dgm:cxn modelId="{0C8D3C3A-E78B-4950-A180-087FC621CC59}" type="presOf" srcId="{5DA3D07A-4056-4104-A713-8E27EC9AFE8A}" destId="{8FE3C711-FDD3-480B-A1B6-7C9359C1B4F5}" srcOrd="0" destOrd="0" presId="urn:microsoft.com/office/officeart/2005/8/layout/vList5"/>
    <dgm:cxn modelId="{C722E6DB-FA4C-4D60-9AF6-7CE6EEBFD4CA}" type="presOf" srcId="{9F9F4DA2-06CB-4E92-B61B-2A2C940EB34E}" destId="{01D3D8B7-8C87-43A8-9561-0F60BEAEAF8E}" srcOrd="0" destOrd="0" presId="urn:microsoft.com/office/officeart/2005/8/layout/vList5"/>
    <dgm:cxn modelId="{6117E1D5-CED5-453B-8678-8AA6287AED2E}" type="presOf" srcId="{E0CDD965-9FEE-4CB7-A9E2-03DC44F4C988}" destId="{A84629CA-2776-4A8F-AFCE-244C6CD4159A}" srcOrd="0" destOrd="1" presId="urn:microsoft.com/office/officeart/2005/8/layout/vList5"/>
    <dgm:cxn modelId="{B9005762-FB55-4E54-B9A8-BA711D4931EA}" type="presOf" srcId="{ACEF4BE8-4B12-4B94-9FE4-3618F5A599E1}" destId="{A84629CA-2776-4A8F-AFCE-244C6CD4159A}" srcOrd="0" destOrd="0" presId="urn:microsoft.com/office/officeart/2005/8/layout/vList5"/>
    <dgm:cxn modelId="{6826984C-BAE7-4DD3-881A-B2ED88B4A043}" srcId="{CA84659F-D68D-4510-B092-C75A785B48DD}" destId="{9F9F4DA2-06CB-4E92-B61B-2A2C940EB34E}" srcOrd="0" destOrd="0" parTransId="{073DBE92-1995-408B-A335-E858DFFCA2A0}" sibTransId="{7D4E332F-B432-4AFA-854E-904D2476DC22}"/>
    <dgm:cxn modelId="{E26E8AE7-A283-4FC9-A12B-956CCBA04EF3}" type="presParOf" srcId="{5DD29CC3-09BD-4122-AD70-D023C421CACB}" destId="{2D7A8A78-384B-4D13-A4AC-3A2A93BA9EA2}" srcOrd="0" destOrd="0" presId="urn:microsoft.com/office/officeart/2005/8/layout/vList5"/>
    <dgm:cxn modelId="{2CEE45B8-5C7B-49FD-BB80-9047E5CAD35E}" type="presParOf" srcId="{2D7A8A78-384B-4D13-A4AC-3A2A93BA9EA2}" destId="{01D3D8B7-8C87-43A8-9561-0F60BEAEAF8E}" srcOrd="0" destOrd="0" presId="urn:microsoft.com/office/officeart/2005/8/layout/vList5"/>
    <dgm:cxn modelId="{865477B9-D925-4FC8-9F4A-3DF274C1B498}" type="presParOf" srcId="{2D7A8A78-384B-4D13-A4AC-3A2A93BA9EA2}" destId="{A84629CA-2776-4A8F-AFCE-244C6CD4159A}" srcOrd="1" destOrd="0" presId="urn:microsoft.com/office/officeart/2005/8/layout/vList5"/>
    <dgm:cxn modelId="{AC1A026C-F149-40A5-A610-2B818D41AF7E}" type="presParOf" srcId="{5DD29CC3-09BD-4122-AD70-D023C421CACB}" destId="{C9F894C7-1E27-4608-8D97-5E303D260F6E}" srcOrd="1" destOrd="0" presId="urn:microsoft.com/office/officeart/2005/8/layout/vList5"/>
    <dgm:cxn modelId="{D09D7284-5056-44F6-87D9-078998089A26}" type="presParOf" srcId="{5DD29CC3-09BD-4122-AD70-D023C421CACB}" destId="{BCADD737-EB26-48E6-826E-EA39ED8A5A9A}" srcOrd="2" destOrd="0" presId="urn:microsoft.com/office/officeart/2005/8/layout/vList5"/>
    <dgm:cxn modelId="{8760D233-C723-4D5D-9633-3DE49846399C}" type="presParOf" srcId="{BCADD737-EB26-48E6-826E-EA39ED8A5A9A}" destId="{8FE3C711-FDD3-480B-A1B6-7C9359C1B4F5}" srcOrd="0" destOrd="0" presId="urn:microsoft.com/office/officeart/2005/8/layout/vList5"/>
    <dgm:cxn modelId="{D09AC5EE-9189-4A77-A68B-8415C514B63E}" type="presParOf" srcId="{BCADD737-EB26-48E6-826E-EA39ED8A5A9A}" destId="{0E19ADA4-0CCC-45E6-831F-F204BF1A6A7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850AED-4901-4B0F-8217-66279B9E81E3}"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s-EC"/>
        </a:p>
      </dgm:t>
    </dgm:pt>
    <dgm:pt modelId="{48B29EEA-77CB-4B55-A926-8F210D96ECD4}" type="pres">
      <dgm:prSet presAssocID="{AA850AED-4901-4B0F-8217-66279B9E81E3}" presName="Name0" presStyleCnt="0">
        <dgm:presLayoutVars>
          <dgm:chMax/>
          <dgm:chPref/>
          <dgm:dir/>
        </dgm:presLayoutVars>
      </dgm:prSet>
      <dgm:spPr/>
      <dgm:t>
        <a:bodyPr/>
        <a:lstStyle/>
        <a:p>
          <a:endParaRPr lang="es-EC"/>
        </a:p>
      </dgm:t>
    </dgm:pt>
  </dgm:ptLst>
  <dgm:cxnLst>
    <dgm:cxn modelId="{5ABD8629-D33D-4A76-9391-160BB8B0608B}" type="presOf" srcId="{AA850AED-4901-4B0F-8217-66279B9E81E3}" destId="{48B29EEA-77CB-4B55-A926-8F210D96ECD4}" srcOrd="0"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850AED-4901-4B0F-8217-66279B9E81E3}"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s-EC"/>
        </a:p>
      </dgm:t>
    </dgm:pt>
    <dgm:pt modelId="{48B29EEA-77CB-4B55-A926-8F210D96ECD4}" type="pres">
      <dgm:prSet presAssocID="{AA850AED-4901-4B0F-8217-66279B9E81E3}" presName="Name0" presStyleCnt="0">
        <dgm:presLayoutVars>
          <dgm:chMax/>
          <dgm:chPref/>
          <dgm:dir/>
        </dgm:presLayoutVars>
      </dgm:prSet>
      <dgm:spPr/>
      <dgm:t>
        <a:bodyPr/>
        <a:lstStyle/>
        <a:p>
          <a:endParaRPr lang="es-EC"/>
        </a:p>
      </dgm:t>
    </dgm:pt>
  </dgm:ptLst>
  <dgm:cxnLst>
    <dgm:cxn modelId="{538339FC-DE7B-4069-9629-3EFB26EA87F2}" type="presOf" srcId="{AA850AED-4901-4B0F-8217-66279B9E81E3}" destId="{48B29EEA-77CB-4B55-A926-8F210D96ECD4}" srcOrd="0"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850AED-4901-4B0F-8217-66279B9E81E3}"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s-EC"/>
        </a:p>
      </dgm:t>
    </dgm:pt>
    <dgm:pt modelId="{48B29EEA-77CB-4B55-A926-8F210D96ECD4}" type="pres">
      <dgm:prSet presAssocID="{AA850AED-4901-4B0F-8217-66279B9E81E3}" presName="Name0" presStyleCnt="0">
        <dgm:presLayoutVars>
          <dgm:chMax/>
          <dgm:chPref/>
          <dgm:dir/>
        </dgm:presLayoutVars>
      </dgm:prSet>
      <dgm:spPr/>
      <dgm:t>
        <a:bodyPr/>
        <a:lstStyle/>
        <a:p>
          <a:endParaRPr lang="es-EC"/>
        </a:p>
      </dgm:t>
    </dgm:pt>
  </dgm:ptLst>
  <dgm:cxnLst>
    <dgm:cxn modelId="{36B855F0-2294-4AAA-ACDB-97CB7D223AFB}" type="presOf" srcId="{AA850AED-4901-4B0F-8217-66279B9E81E3}" destId="{48B29EEA-77CB-4B55-A926-8F210D96ECD4}" srcOrd="0"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850AED-4901-4B0F-8217-66279B9E81E3}"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s-EC"/>
        </a:p>
      </dgm:t>
    </dgm:pt>
    <dgm:pt modelId="{48B29EEA-77CB-4B55-A926-8F210D96ECD4}" type="pres">
      <dgm:prSet presAssocID="{AA850AED-4901-4B0F-8217-66279B9E81E3}" presName="Name0" presStyleCnt="0">
        <dgm:presLayoutVars>
          <dgm:chMax/>
          <dgm:chPref/>
          <dgm:dir/>
        </dgm:presLayoutVars>
      </dgm:prSet>
      <dgm:spPr/>
      <dgm:t>
        <a:bodyPr/>
        <a:lstStyle/>
        <a:p>
          <a:endParaRPr lang="es-EC"/>
        </a:p>
      </dgm:t>
    </dgm:pt>
  </dgm:ptLst>
  <dgm:cxnLst>
    <dgm:cxn modelId="{020F5E46-91F7-4815-8CB3-2CC5DD8AA601}" type="presOf" srcId="{AA850AED-4901-4B0F-8217-66279B9E81E3}" destId="{48B29EEA-77CB-4B55-A926-8F210D96ECD4}" srcOrd="0"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A850AED-4901-4B0F-8217-66279B9E81E3}"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s-EC"/>
        </a:p>
      </dgm:t>
    </dgm:pt>
    <dgm:pt modelId="{48B29EEA-77CB-4B55-A926-8F210D96ECD4}" type="pres">
      <dgm:prSet presAssocID="{AA850AED-4901-4B0F-8217-66279B9E81E3}" presName="Name0" presStyleCnt="0">
        <dgm:presLayoutVars>
          <dgm:chMax/>
          <dgm:chPref/>
          <dgm:dir/>
        </dgm:presLayoutVars>
      </dgm:prSet>
      <dgm:spPr/>
      <dgm:t>
        <a:bodyPr/>
        <a:lstStyle/>
        <a:p>
          <a:endParaRPr lang="es-EC"/>
        </a:p>
      </dgm:t>
    </dgm:pt>
  </dgm:ptLst>
  <dgm:cxnLst>
    <dgm:cxn modelId="{4525962F-DD2B-47B8-AE0D-9D9ED1A8197D}" type="presOf" srcId="{AA850AED-4901-4B0F-8217-66279B9E81E3}" destId="{48B29EEA-77CB-4B55-A926-8F210D96ECD4}" srcOrd="0"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A850AED-4901-4B0F-8217-66279B9E81E3}"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s-EC"/>
        </a:p>
      </dgm:t>
    </dgm:pt>
    <dgm:pt modelId="{48B29EEA-77CB-4B55-A926-8F210D96ECD4}" type="pres">
      <dgm:prSet presAssocID="{AA850AED-4901-4B0F-8217-66279B9E81E3}" presName="Name0" presStyleCnt="0">
        <dgm:presLayoutVars>
          <dgm:chMax/>
          <dgm:chPref/>
          <dgm:dir/>
        </dgm:presLayoutVars>
      </dgm:prSet>
      <dgm:spPr/>
      <dgm:t>
        <a:bodyPr/>
        <a:lstStyle/>
        <a:p>
          <a:endParaRPr lang="es-EC"/>
        </a:p>
      </dgm:t>
    </dgm:pt>
  </dgm:ptLst>
  <dgm:cxnLst>
    <dgm:cxn modelId="{8B01C102-A32A-4CFA-9D85-9DB950BB2604}" type="presOf" srcId="{AA850AED-4901-4B0F-8217-66279B9E81E3}" destId="{48B29EEA-77CB-4B55-A926-8F210D96ECD4}" srcOrd="0"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A850AED-4901-4B0F-8217-66279B9E81E3}"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s-EC"/>
        </a:p>
      </dgm:t>
    </dgm:pt>
    <dgm:pt modelId="{48B29EEA-77CB-4B55-A926-8F210D96ECD4}" type="pres">
      <dgm:prSet presAssocID="{AA850AED-4901-4B0F-8217-66279B9E81E3}" presName="Name0" presStyleCnt="0">
        <dgm:presLayoutVars>
          <dgm:chMax/>
          <dgm:chPref/>
          <dgm:dir/>
        </dgm:presLayoutVars>
      </dgm:prSet>
      <dgm:spPr/>
      <dgm:t>
        <a:bodyPr/>
        <a:lstStyle/>
        <a:p>
          <a:endParaRPr lang="es-EC"/>
        </a:p>
      </dgm:t>
    </dgm:pt>
  </dgm:ptLst>
  <dgm:cxnLst>
    <dgm:cxn modelId="{DB92A184-5755-4DA4-B655-188374274CEE}" type="presOf" srcId="{AA850AED-4901-4B0F-8217-66279B9E81E3}" destId="{48B29EEA-77CB-4B55-A926-8F210D96ECD4}" srcOrd="0"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A850AED-4901-4B0F-8217-66279B9E81E3}"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s-EC"/>
        </a:p>
      </dgm:t>
    </dgm:pt>
    <dgm:pt modelId="{48B29EEA-77CB-4B55-A926-8F210D96ECD4}" type="pres">
      <dgm:prSet presAssocID="{AA850AED-4901-4B0F-8217-66279B9E81E3}" presName="Name0" presStyleCnt="0">
        <dgm:presLayoutVars>
          <dgm:chMax/>
          <dgm:chPref/>
          <dgm:dir/>
        </dgm:presLayoutVars>
      </dgm:prSet>
      <dgm:spPr/>
      <dgm:t>
        <a:bodyPr/>
        <a:lstStyle/>
        <a:p>
          <a:endParaRPr lang="es-EC"/>
        </a:p>
      </dgm:t>
    </dgm:pt>
  </dgm:ptLst>
  <dgm:cxnLst>
    <dgm:cxn modelId="{1F430BA8-6828-46F3-8739-6E81F2A19D93}" type="presOf" srcId="{AA850AED-4901-4B0F-8217-66279B9E81E3}" destId="{48B29EEA-77CB-4B55-A926-8F210D96ECD4}" srcOrd="0"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B2354C32-A056-4DCE-82FB-6AC169D19C38}" type="datetimeFigureOut">
              <a:rPr lang="es-ES" smtClean="0"/>
              <a:t>26/03/2021</a:t>
            </a:fld>
            <a:endParaRPr lang="es-ES"/>
          </a:p>
        </p:txBody>
      </p:sp>
      <p:sp>
        <p:nvSpPr>
          <p:cNvPr id="4" name="3 Marcador de pie de página"/>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1F52F39B-CDF3-4DF6-B62D-FAF5B78C2A10}" type="slidenum">
              <a:rPr lang="es-ES" smtClean="0"/>
              <a:t>‹Nº›</a:t>
            </a:fld>
            <a:endParaRPr lang="es-ES"/>
          </a:p>
        </p:txBody>
      </p:sp>
    </p:spTree>
    <p:extLst>
      <p:ext uri="{BB962C8B-B14F-4D97-AF65-F5344CB8AC3E}">
        <p14:creationId xmlns:p14="http://schemas.microsoft.com/office/powerpoint/2010/main" val="1314905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s-ES"/>
          </a:p>
        </p:txBody>
      </p:sp>
      <p:sp>
        <p:nvSpPr>
          <p:cNvPr id="3" name="2 Marcador de fecha"/>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540F3662-8091-4BB6-9F16-4B97DE4BB591}" type="datetimeFigureOut">
              <a:rPr lang="es-ES" smtClean="0"/>
              <a:pPr/>
              <a:t>26/03/2021</a:t>
            </a:fld>
            <a:endParaRPr lang="es-ES"/>
          </a:p>
        </p:txBody>
      </p:sp>
      <p:sp>
        <p:nvSpPr>
          <p:cNvPr id="4" name="3 Marcador de imagen de diapositiva"/>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s-ES"/>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CF5A5561-7465-406B-9A9C-135EF242D066}" type="slidenum">
              <a:rPr lang="es-ES" smtClean="0"/>
              <a:pPr/>
              <a:t>‹Nº›</a:t>
            </a:fld>
            <a:endParaRPr lang="es-ES"/>
          </a:p>
        </p:txBody>
      </p:sp>
    </p:spTree>
    <p:extLst>
      <p:ext uri="{BB962C8B-B14F-4D97-AF65-F5344CB8AC3E}">
        <p14:creationId xmlns:p14="http://schemas.microsoft.com/office/powerpoint/2010/main" val="100647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A418424-515A-4ACA-964E-5172705E10E4}" type="datetimeFigureOut">
              <a:rPr lang="es-ES" smtClean="0"/>
              <a:pPr/>
              <a:t>26/03/2021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0D2E587-891A-420D-832D-E16DA4228116}" type="slidenum">
              <a:rPr lang="es-ES" smtClean="0"/>
              <a:pPr/>
              <a:t>‹Nº›</a:t>
            </a:fld>
            <a:endParaRPr lang="es-ES"/>
          </a:p>
        </p:txBody>
      </p:sp>
    </p:spTree>
    <p:extLst>
      <p:ext uri="{BB962C8B-B14F-4D97-AF65-F5344CB8AC3E}">
        <p14:creationId xmlns:p14="http://schemas.microsoft.com/office/powerpoint/2010/main" val="1412006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A418424-515A-4ACA-964E-5172705E10E4}" type="datetimeFigureOut">
              <a:rPr lang="es-ES" smtClean="0"/>
              <a:pPr/>
              <a:t>26/03/2021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0D2E587-891A-420D-832D-E16DA4228116}" type="slidenum">
              <a:rPr lang="es-ES" smtClean="0"/>
              <a:pPr/>
              <a:t>‹Nº›</a:t>
            </a:fld>
            <a:endParaRPr lang="es-ES"/>
          </a:p>
        </p:txBody>
      </p:sp>
    </p:spTree>
    <p:extLst>
      <p:ext uri="{BB962C8B-B14F-4D97-AF65-F5344CB8AC3E}">
        <p14:creationId xmlns:p14="http://schemas.microsoft.com/office/powerpoint/2010/main" val="2867160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A418424-515A-4ACA-964E-5172705E10E4}" type="datetimeFigureOut">
              <a:rPr lang="es-ES" smtClean="0"/>
              <a:pPr/>
              <a:t>26/03/2021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0D2E587-891A-420D-832D-E16DA4228116}" type="slidenum">
              <a:rPr lang="es-ES" smtClean="0"/>
              <a:pPr/>
              <a:t>‹Nº›</a:t>
            </a:fld>
            <a:endParaRPr lang="es-ES"/>
          </a:p>
        </p:txBody>
      </p:sp>
    </p:spTree>
    <p:extLst>
      <p:ext uri="{BB962C8B-B14F-4D97-AF65-F5344CB8AC3E}">
        <p14:creationId xmlns:p14="http://schemas.microsoft.com/office/powerpoint/2010/main" val="4285892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A418424-515A-4ACA-964E-5172705E10E4}" type="datetimeFigureOut">
              <a:rPr lang="es-ES" smtClean="0"/>
              <a:pPr/>
              <a:t>26/03/2021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0D2E587-891A-420D-832D-E16DA4228116}" type="slidenum">
              <a:rPr lang="es-ES" smtClean="0"/>
              <a:pPr/>
              <a:t>‹Nº›</a:t>
            </a:fld>
            <a:endParaRPr lang="es-ES"/>
          </a:p>
        </p:txBody>
      </p:sp>
    </p:spTree>
    <p:extLst>
      <p:ext uri="{BB962C8B-B14F-4D97-AF65-F5344CB8AC3E}">
        <p14:creationId xmlns:p14="http://schemas.microsoft.com/office/powerpoint/2010/main" val="2617318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A418424-515A-4ACA-964E-5172705E10E4}" type="datetimeFigureOut">
              <a:rPr lang="es-ES" smtClean="0"/>
              <a:pPr/>
              <a:t>26/03/2021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0D2E587-891A-420D-832D-E16DA4228116}" type="slidenum">
              <a:rPr lang="es-ES" smtClean="0"/>
              <a:pPr/>
              <a:t>‹Nº›</a:t>
            </a:fld>
            <a:endParaRPr lang="es-ES"/>
          </a:p>
        </p:txBody>
      </p:sp>
    </p:spTree>
    <p:extLst>
      <p:ext uri="{BB962C8B-B14F-4D97-AF65-F5344CB8AC3E}">
        <p14:creationId xmlns:p14="http://schemas.microsoft.com/office/powerpoint/2010/main" val="98879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A418424-515A-4ACA-964E-5172705E10E4}" type="datetimeFigureOut">
              <a:rPr lang="es-ES" smtClean="0"/>
              <a:pPr/>
              <a:t>26/03/2021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0D2E587-891A-420D-832D-E16DA4228116}" type="slidenum">
              <a:rPr lang="es-ES" smtClean="0"/>
              <a:pPr/>
              <a:t>‹Nº›</a:t>
            </a:fld>
            <a:endParaRPr lang="es-ES"/>
          </a:p>
        </p:txBody>
      </p:sp>
    </p:spTree>
    <p:extLst>
      <p:ext uri="{BB962C8B-B14F-4D97-AF65-F5344CB8AC3E}">
        <p14:creationId xmlns:p14="http://schemas.microsoft.com/office/powerpoint/2010/main" val="3348138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A418424-515A-4ACA-964E-5172705E10E4}" type="datetimeFigureOut">
              <a:rPr lang="es-ES" smtClean="0"/>
              <a:pPr/>
              <a:t>26/03/2021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0D2E587-891A-420D-832D-E16DA4228116}" type="slidenum">
              <a:rPr lang="es-ES" smtClean="0"/>
              <a:pPr/>
              <a:t>‹Nº›</a:t>
            </a:fld>
            <a:endParaRPr lang="es-ES"/>
          </a:p>
        </p:txBody>
      </p:sp>
    </p:spTree>
    <p:extLst>
      <p:ext uri="{BB962C8B-B14F-4D97-AF65-F5344CB8AC3E}">
        <p14:creationId xmlns:p14="http://schemas.microsoft.com/office/powerpoint/2010/main" val="1947945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A418424-515A-4ACA-964E-5172705E10E4}" type="datetimeFigureOut">
              <a:rPr lang="es-ES" smtClean="0"/>
              <a:pPr/>
              <a:t>26/03/2021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0D2E587-891A-420D-832D-E16DA4228116}" type="slidenum">
              <a:rPr lang="es-ES" smtClean="0"/>
              <a:pPr/>
              <a:t>‹Nº›</a:t>
            </a:fld>
            <a:endParaRPr lang="es-ES"/>
          </a:p>
        </p:txBody>
      </p:sp>
    </p:spTree>
    <p:extLst>
      <p:ext uri="{BB962C8B-B14F-4D97-AF65-F5344CB8AC3E}">
        <p14:creationId xmlns:p14="http://schemas.microsoft.com/office/powerpoint/2010/main" val="2157890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A418424-515A-4ACA-964E-5172705E10E4}" type="datetimeFigureOut">
              <a:rPr lang="es-ES" smtClean="0"/>
              <a:pPr/>
              <a:t>26/03/2021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0D2E587-891A-420D-832D-E16DA4228116}" type="slidenum">
              <a:rPr lang="es-ES" smtClean="0"/>
              <a:pPr/>
              <a:t>‹Nº›</a:t>
            </a:fld>
            <a:endParaRPr lang="es-ES"/>
          </a:p>
        </p:txBody>
      </p:sp>
    </p:spTree>
    <p:extLst>
      <p:ext uri="{BB962C8B-B14F-4D97-AF65-F5344CB8AC3E}">
        <p14:creationId xmlns:p14="http://schemas.microsoft.com/office/powerpoint/2010/main" val="1848697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A418424-515A-4ACA-964E-5172705E10E4}" type="datetimeFigureOut">
              <a:rPr lang="es-ES" smtClean="0"/>
              <a:pPr/>
              <a:t>26/03/2021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0D2E587-891A-420D-832D-E16DA4228116}" type="slidenum">
              <a:rPr lang="es-ES" smtClean="0"/>
              <a:pPr/>
              <a:t>‹Nº›</a:t>
            </a:fld>
            <a:endParaRPr lang="es-ES"/>
          </a:p>
        </p:txBody>
      </p:sp>
    </p:spTree>
    <p:extLst>
      <p:ext uri="{BB962C8B-B14F-4D97-AF65-F5344CB8AC3E}">
        <p14:creationId xmlns:p14="http://schemas.microsoft.com/office/powerpoint/2010/main" val="3844901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A418424-515A-4ACA-964E-5172705E10E4}" type="datetimeFigureOut">
              <a:rPr lang="es-ES" smtClean="0"/>
              <a:pPr/>
              <a:t>26/03/2021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0D2E587-891A-420D-832D-E16DA4228116}" type="slidenum">
              <a:rPr lang="es-ES" smtClean="0"/>
              <a:pPr/>
              <a:t>‹Nº›</a:t>
            </a:fld>
            <a:endParaRPr lang="es-ES"/>
          </a:p>
        </p:txBody>
      </p:sp>
    </p:spTree>
    <p:extLst>
      <p:ext uri="{BB962C8B-B14F-4D97-AF65-F5344CB8AC3E}">
        <p14:creationId xmlns:p14="http://schemas.microsoft.com/office/powerpoint/2010/main" val="2586485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18424-515A-4ACA-964E-5172705E10E4}" type="datetimeFigureOut">
              <a:rPr lang="es-ES" smtClean="0"/>
              <a:pPr/>
              <a:t>26/03/2021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2E587-891A-420D-832D-E16DA4228116}" type="slidenum">
              <a:rPr lang="es-ES" smtClean="0"/>
              <a:pPr/>
              <a:t>‹Nº›</a:t>
            </a:fld>
            <a:endParaRPr lang="es-ES"/>
          </a:p>
        </p:txBody>
      </p:sp>
    </p:spTree>
    <p:extLst>
      <p:ext uri="{BB962C8B-B14F-4D97-AF65-F5344CB8AC3E}">
        <p14:creationId xmlns:p14="http://schemas.microsoft.com/office/powerpoint/2010/main" val="3353527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hyperlink" Target="file:///C:\Users\Usuario\Downloads\LEY%20DE%20SEGURIDAD%20P&#218;BLICA%20Y%20DEL%20ESTADO%20(2).docx#ASAMBLEALEYDESEGURIDADP&#218;BLICAYDELESTADO"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7.pn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8.pn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9.png"/><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0.png"/><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0.png"/><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14946" y="90040"/>
            <a:ext cx="7817494" cy="1077218"/>
          </a:xfrm>
          <a:prstGeom prst="rect">
            <a:avLst/>
          </a:prstGeom>
        </p:spPr>
        <p:txBody>
          <a:bodyPr wrap="square">
            <a:spAutoFit/>
          </a:bodyPr>
          <a:lstStyle/>
          <a:p>
            <a:pPr marR="86360" algn="ctr" eaLnBrk="0" hangingPunct="0">
              <a:spcAft>
                <a:spcPts val="0"/>
              </a:spcAft>
            </a:pPr>
            <a:r>
              <a:rPr lang="es-BO" sz="3200" b="1" dirty="0" smtClean="0">
                <a:latin typeface="Arial" panose="020B0604020202020204" pitchFamily="34" charset="0"/>
                <a:ea typeface="Times New Roman" panose="02020603050405020304" pitchFamily="18" charset="0"/>
              </a:rPr>
              <a:t>MAESTRÍA EN DEFENSA Y SEGURIDAD</a:t>
            </a:r>
            <a:endParaRPr lang="es-EC" sz="2400" dirty="0">
              <a:latin typeface="Times New Roman" panose="02020603050405020304" pitchFamily="18" charset="0"/>
              <a:ea typeface="Times New Roman" panose="02020603050405020304" pitchFamily="18" charset="0"/>
            </a:endParaRPr>
          </a:p>
        </p:txBody>
      </p:sp>
      <p:sp>
        <p:nvSpPr>
          <p:cNvPr id="3" name="Rectángulo 2"/>
          <p:cNvSpPr/>
          <p:nvPr/>
        </p:nvSpPr>
        <p:spPr>
          <a:xfrm>
            <a:off x="4043725" y="3491758"/>
            <a:ext cx="1159933" cy="461665"/>
          </a:xfrm>
          <a:prstGeom prst="rect">
            <a:avLst/>
          </a:prstGeom>
        </p:spPr>
        <p:txBody>
          <a:bodyPr wrap="none">
            <a:spAutoFit/>
          </a:bodyPr>
          <a:lstStyle/>
          <a:p>
            <a:pPr marR="86360" algn="ctr" eaLnBrk="0" hangingPunct="0">
              <a:spcBef>
                <a:spcPts val="1800"/>
              </a:spcBef>
              <a:spcAft>
                <a:spcPts val="1800"/>
              </a:spcAft>
            </a:pPr>
            <a:r>
              <a:rPr lang="es-BO" sz="2400" b="1" dirty="0" smtClean="0">
                <a:latin typeface="Arial" panose="020B0604020202020204" pitchFamily="34" charset="0"/>
                <a:ea typeface="Times New Roman" panose="02020603050405020304" pitchFamily="18" charset="0"/>
              </a:rPr>
              <a:t>TESIS</a:t>
            </a:r>
            <a:endParaRPr lang="es-EC" dirty="0">
              <a:effectLst/>
              <a:latin typeface="Times New Roman" panose="02020603050405020304" pitchFamily="18" charset="0"/>
              <a:ea typeface="Times New Roman" panose="02020603050405020304" pitchFamily="18" charset="0"/>
            </a:endParaRPr>
          </a:p>
        </p:txBody>
      </p:sp>
      <p:sp>
        <p:nvSpPr>
          <p:cNvPr id="4" name="Rectángulo 3"/>
          <p:cNvSpPr/>
          <p:nvPr/>
        </p:nvSpPr>
        <p:spPr>
          <a:xfrm>
            <a:off x="475742" y="3980446"/>
            <a:ext cx="8511926" cy="2708434"/>
          </a:xfrm>
          <a:prstGeom prst="rect">
            <a:avLst/>
          </a:prstGeom>
        </p:spPr>
        <p:txBody>
          <a:bodyPr wrap="square">
            <a:spAutoFit/>
          </a:bodyPr>
          <a:lstStyle/>
          <a:p>
            <a:pPr marR="86360" algn="ctr" eaLnBrk="0" hangingPunct="0">
              <a:spcBef>
                <a:spcPts val="1800"/>
              </a:spcBef>
              <a:spcAft>
                <a:spcPts val="1800"/>
              </a:spcAft>
              <a:tabLst>
                <a:tab pos="5490845" algn="l"/>
              </a:tabLst>
            </a:pPr>
            <a:r>
              <a:rPr lang="es-BO" sz="2400" b="1" dirty="0" smtClean="0">
                <a:latin typeface="Arial" panose="020B0604020202020204" pitchFamily="34" charset="0"/>
                <a:ea typeface="Times New Roman" panose="02020603050405020304" pitchFamily="18" charset="0"/>
              </a:rPr>
              <a:t>“</a:t>
            </a:r>
            <a:r>
              <a:rPr lang="es-EC" sz="2800" b="1" dirty="0"/>
              <a:t>ESTRATEGIAS PARA EL EMPLEO DE TECNOLOGÍAS DE APRENDIZAJE Y CONOCIMIENTO DE LOS ALUMNOS DE LOS CURSOS DE ESTADO MAYOR DE ARMA Y SERVICIOS DE LA ACADEMIA DE GUERRA DEL EJÉRCITO</a:t>
            </a:r>
            <a:endParaRPr lang="en-US" sz="2800" dirty="0"/>
          </a:p>
          <a:p>
            <a:pPr marR="86360" algn="ctr" eaLnBrk="0" hangingPunct="0">
              <a:spcBef>
                <a:spcPts val="1800"/>
              </a:spcBef>
              <a:spcAft>
                <a:spcPts val="1800"/>
              </a:spcAft>
              <a:tabLst>
                <a:tab pos="5490845" algn="l"/>
              </a:tabLst>
            </a:pPr>
            <a:r>
              <a:rPr lang="es-EC" sz="2800" b="1" dirty="0" smtClean="0"/>
              <a:t> </a:t>
            </a:r>
            <a:r>
              <a:rPr lang="es-EC" sz="2800" b="1" dirty="0" smtClean="0">
                <a:latin typeface="Arial" panose="020B0604020202020204" pitchFamily="34" charset="0"/>
                <a:ea typeface="Times New Roman" panose="02020603050405020304" pitchFamily="18" charset="0"/>
              </a:rPr>
              <a:t>“</a:t>
            </a:r>
            <a:endParaRPr lang="en-US" sz="2800" b="1" dirty="0">
              <a:latin typeface="Arial" panose="020B0604020202020204" pitchFamily="34" charset="0"/>
              <a:ea typeface="Times New Roman" panose="02020603050405020304" pitchFamily="18" charset="0"/>
            </a:endParaRPr>
          </a:p>
        </p:txBody>
      </p:sp>
      <p:sp>
        <p:nvSpPr>
          <p:cNvPr id="7" name="Rectángulo 6"/>
          <p:cNvSpPr/>
          <p:nvPr/>
        </p:nvSpPr>
        <p:spPr>
          <a:xfrm>
            <a:off x="483233" y="6165304"/>
            <a:ext cx="8496944" cy="369332"/>
          </a:xfrm>
          <a:prstGeom prst="rect">
            <a:avLst/>
          </a:prstGeom>
        </p:spPr>
        <p:txBody>
          <a:bodyPr wrap="square">
            <a:spAutoFit/>
          </a:bodyPr>
          <a:lstStyle/>
          <a:p>
            <a:pPr marL="90170" marR="572770" indent="90170" algn="ctr" eaLnBrk="0" hangingPunct="0">
              <a:spcBef>
                <a:spcPts val="1800"/>
              </a:spcBef>
              <a:spcAft>
                <a:spcPts val="1800"/>
              </a:spcAft>
            </a:pPr>
            <a:endParaRPr lang="es-EC" dirty="0">
              <a:effectLst/>
              <a:latin typeface="Times New Roman" panose="02020603050405020304" pitchFamily="18" charset="0"/>
              <a:ea typeface="Times New Roman" panose="02020603050405020304" pitchFamily="18" charset="0"/>
            </a:endParaRPr>
          </a:p>
        </p:txBody>
      </p:sp>
      <p:pic>
        <p:nvPicPr>
          <p:cNvPr id="6" name="Imagen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54986" y="1354348"/>
            <a:ext cx="2137410" cy="2137410"/>
          </a:xfrm>
          <a:prstGeom prst="rect">
            <a:avLst/>
          </a:prstGeom>
          <a:noFill/>
          <a:ln>
            <a:noFill/>
          </a:ln>
        </p:spPr>
      </p:pic>
    </p:spTree>
    <p:extLst>
      <p:ext uri="{BB962C8B-B14F-4D97-AF65-F5344CB8AC3E}">
        <p14:creationId xmlns:p14="http://schemas.microsoft.com/office/powerpoint/2010/main" val="124070995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Placa"/>
          <p:cNvSpPr/>
          <p:nvPr/>
        </p:nvSpPr>
        <p:spPr>
          <a:xfrm>
            <a:off x="865917" y="370895"/>
            <a:ext cx="6874435"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3200" b="1" dirty="0">
                <a:solidFill>
                  <a:schemeClr val="bg1"/>
                </a:solidFill>
                <a:effectLst>
                  <a:outerShdw blurRad="38100" dist="38100" dir="2700000" algn="tl">
                    <a:srgbClr val="000000">
                      <a:alpha val="43137"/>
                    </a:srgbClr>
                  </a:outerShdw>
                </a:effectLst>
              </a:rPr>
              <a:t>6</a:t>
            </a:r>
            <a:r>
              <a:rPr lang="es-BO" sz="3200" b="1" dirty="0" smtClean="0">
                <a:solidFill>
                  <a:schemeClr val="bg1"/>
                </a:solidFill>
                <a:effectLst>
                  <a:outerShdw blurRad="38100" dist="38100" dir="2700000" algn="tl">
                    <a:srgbClr val="000000">
                      <a:alpha val="43137"/>
                    </a:srgbClr>
                  </a:outerShdw>
                </a:effectLst>
              </a:rPr>
              <a:t>.- </a:t>
            </a:r>
            <a:r>
              <a:rPr lang="es-ES" sz="3200" b="1" i="1" dirty="0"/>
              <a:t>SISTENSIS DE LA INVESTIGACIÓN</a:t>
            </a:r>
            <a:endParaRPr lang="es-BO" sz="3200" b="1" dirty="0">
              <a:solidFill>
                <a:schemeClr val="bg1"/>
              </a:solidFill>
              <a:effectLst>
                <a:outerShdw blurRad="38100" dist="38100" dir="2700000" algn="tl">
                  <a:srgbClr val="000000">
                    <a:alpha val="43137"/>
                  </a:srgbClr>
                </a:outerShdw>
              </a:effectLst>
            </a:endParaRPr>
          </a:p>
        </p:txBody>
      </p:sp>
      <p:sp>
        <p:nvSpPr>
          <p:cNvPr id="3" name="CuadroTexto 2"/>
          <p:cNvSpPr txBox="1"/>
          <p:nvPr/>
        </p:nvSpPr>
        <p:spPr>
          <a:xfrm>
            <a:off x="548686" y="1700808"/>
            <a:ext cx="7465987" cy="3631763"/>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es-EC" sz="2800" dirty="0"/>
              <a:t>Implementar Tecnologías del Aprendizaje y Conocimiento a los alumnos de la Academia de Guerra del Fuerza Terrestre a fin de obtener un aprendizaje de calidad </a:t>
            </a:r>
            <a:endParaRPr lang="en-US" sz="2800" dirty="0"/>
          </a:p>
          <a:p>
            <a:pPr algn="just"/>
            <a:endParaRPr lang="es-EC" sz="2800" dirty="0" smtClean="0"/>
          </a:p>
          <a:p>
            <a:pPr algn="just"/>
            <a:r>
              <a:rPr lang="es-EC" dirty="0" smtClean="0"/>
              <a:t>Este estudio se cumplió en base a un análisis de los instrumentos como encuestas y entrevistas que permitirán desarrollar el Capitulo V donde se plantaran las tecnología del aprendizaje y conocimiento /TAC), el empleo de una plataforma virtual que se ajuste a las necesidades institucionales y planes de capacitación para docentes y estudiantes</a:t>
            </a:r>
            <a:endParaRPr lang="es-EC" dirty="0"/>
          </a:p>
        </p:txBody>
      </p:sp>
      <p:pic>
        <p:nvPicPr>
          <p:cNvPr id="5" name="Picture 2"/>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62" t="1390" r="1538" b="1445"/>
          <a:stretch/>
        </p:blipFill>
        <p:spPr bwMode="auto">
          <a:xfrm>
            <a:off x="35496" y="116632"/>
            <a:ext cx="800006" cy="938059"/>
          </a:xfrm>
          <a:prstGeom prst="rect">
            <a:avLst/>
          </a:prstGeom>
          <a:noFill/>
          <a:ln w="0">
            <a:noFill/>
            <a:miter lim="800000"/>
            <a:headEnd/>
            <a:tailEnd/>
          </a:ln>
          <a:effectLst/>
        </p:spPr>
      </p:pic>
      <p:pic>
        <p:nvPicPr>
          <p:cNvPr id="6" name="Imagen 5"/>
          <p:cNvPicPr>
            <a:picLocks noChangeAspect="1"/>
          </p:cNvPicPr>
          <p:nvPr/>
        </p:nvPicPr>
        <p:blipFill rotWithShape="1">
          <a:blip r:embed="rId3"/>
          <a:srcRect r="73688"/>
          <a:stretch/>
        </p:blipFill>
        <p:spPr>
          <a:xfrm>
            <a:off x="7920611" y="275590"/>
            <a:ext cx="1213226" cy="921162"/>
          </a:xfrm>
          <a:prstGeom prst="rect">
            <a:avLst/>
          </a:prstGeom>
        </p:spPr>
      </p:pic>
    </p:spTree>
    <p:extLst>
      <p:ext uri="{BB962C8B-B14F-4D97-AF65-F5344CB8AC3E}">
        <p14:creationId xmlns:p14="http://schemas.microsoft.com/office/powerpoint/2010/main" val="3749764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377950" y="26336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n-US" sz="12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r>
            <a:br>
              <a:rPr kumimoji="0" lang="es-EC" altLang="en-US" sz="12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es-EC" altLang="en-US" sz="1800" b="0" i="0" u="none" strike="noStrike" cap="none" normalizeH="0" baseline="0" smtClean="0">
              <a:ln>
                <a:noFill/>
              </a:ln>
              <a:solidFill>
                <a:schemeClr val="tx1"/>
              </a:solidFill>
              <a:effectLst/>
              <a:latin typeface="Arial" panose="020B0604020202020204" pitchFamily="34" charset="0"/>
            </a:endParaRPr>
          </a:p>
        </p:txBody>
      </p:sp>
      <p:sp>
        <p:nvSpPr>
          <p:cNvPr id="5" name="4 Placa"/>
          <p:cNvSpPr/>
          <p:nvPr/>
        </p:nvSpPr>
        <p:spPr>
          <a:xfrm>
            <a:off x="1141924" y="404664"/>
            <a:ext cx="6535325" cy="737502"/>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2400" b="1" dirty="0" smtClean="0">
                <a:solidFill>
                  <a:schemeClr val="bg1"/>
                </a:solidFill>
                <a:effectLst>
                  <a:outerShdw blurRad="38100" dist="38100" dir="2700000" algn="tl">
                    <a:srgbClr val="000000">
                      <a:alpha val="43137"/>
                    </a:srgbClr>
                  </a:outerShdw>
                </a:effectLst>
              </a:rPr>
              <a:t>7  OPERACIONALIZACIÓN DE LAS VARIABLES </a:t>
            </a:r>
            <a:endParaRPr lang="es-BO" sz="2400" b="1" dirty="0">
              <a:solidFill>
                <a:schemeClr val="bg1"/>
              </a:solidFill>
              <a:effectLst>
                <a:outerShdw blurRad="38100" dist="38100" dir="2700000" algn="tl">
                  <a:srgbClr val="000000">
                    <a:alpha val="43137"/>
                  </a:srgbClr>
                </a:outerShdw>
              </a:effectLst>
            </a:endParaRPr>
          </a:p>
        </p:txBody>
      </p:sp>
      <p:pic>
        <p:nvPicPr>
          <p:cNvPr id="7" name="Picture 2"/>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62" t="1390" r="1538" b="1445"/>
          <a:stretch/>
        </p:blipFill>
        <p:spPr bwMode="auto">
          <a:xfrm>
            <a:off x="107504" y="198608"/>
            <a:ext cx="800006" cy="938059"/>
          </a:xfrm>
          <a:prstGeom prst="rect">
            <a:avLst/>
          </a:prstGeom>
          <a:noFill/>
          <a:ln w="0">
            <a:noFill/>
            <a:miter lim="800000"/>
            <a:headEnd/>
            <a:tailEnd/>
          </a:ln>
          <a:effectLst/>
        </p:spPr>
      </p:pic>
      <p:pic>
        <p:nvPicPr>
          <p:cNvPr id="8" name="Imagen 7"/>
          <p:cNvPicPr>
            <a:picLocks noChangeAspect="1"/>
          </p:cNvPicPr>
          <p:nvPr/>
        </p:nvPicPr>
        <p:blipFill rotWithShape="1">
          <a:blip r:embed="rId3"/>
          <a:srcRect r="73688"/>
          <a:stretch/>
        </p:blipFill>
        <p:spPr>
          <a:xfrm>
            <a:off x="7812360" y="312834"/>
            <a:ext cx="1213226" cy="921162"/>
          </a:xfrm>
          <a:prstGeom prst="rect">
            <a:avLst/>
          </a:prstGeom>
        </p:spPr>
      </p:pic>
      <p:graphicFrame>
        <p:nvGraphicFramePr>
          <p:cNvPr id="3" name="Tabla 2"/>
          <p:cNvGraphicFramePr>
            <a:graphicFrameLocks noGrp="1"/>
          </p:cNvGraphicFramePr>
          <p:nvPr>
            <p:extLst>
              <p:ext uri="{D42A27DB-BD31-4B8C-83A1-F6EECF244321}">
                <p14:modId xmlns:p14="http://schemas.microsoft.com/office/powerpoint/2010/main" val="3070785124"/>
              </p:ext>
            </p:extLst>
          </p:nvPr>
        </p:nvGraphicFramePr>
        <p:xfrm>
          <a:off x="467543" y="1444888"/>
          <a:ext cx="8064897" cy="4993460"/>
        </p:xfrm>
        <a:graphic>
          <a:graphicData uri="http://schemas.openxmlformats.org/drawingml/2006/table">
            <a:tbl>
              <a:tblPr firstRow="1" firstCol="1" bandRow="1">
                <a:tableStyleId>{F5AB1C69-6EDB-4FF4-983F-18BD219EF322}</a:tableStyleId>
              </a:tblPr>
              <a:tblGrid>
                <a:gridCol w="2455430"/>
                <a:gridCol w="1866523"/>
                <a:gridCol w="1868173"/>
                <a:gridCol w="1874771"/>
              </a:tblGrid>
              <a:tr h="277704">
                <a:tc>
                  <a:txBody>
                    <a:bodyPr/>
                    <a:lstStyle/>
                    <a:p>
                      <a:pPr algn="ctr">
                        <a:lnSpc>
                          <a:spcPct val="115000"/>
                        </a:lnSpc>
                        <a:spcAft>
                          <a:spcPts val="1000"/>
                        </a:spcAft>
                      </a:pPr>
                      <a:r>
                        <a:rPr lang="es-ES" sz="1200" dirty="0">
                          <a:solidFill>
                            <a:schemeClr val="tx1"/>
                          </a:solidFill>
                          <a:effectLst/>
                        </a:rPr>
                        <a:t>VARIABLE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9" marR="44889" marT="0" marB="0"/>
                </a:tc>
                <a:tc>
                  <a:txBody>
                    <a:bodyPr/>
                    <a:lstStyle/>
                    <a:p>
                      <a:pPr algn="ctr">
                        <a:lnSpc>
                          <a:spcPct val="115000"/>
                        </a:lnSpc>
                        <a:spcAft>
                          <a:spcPts val="1000"/>
                        </a:spcAft>
                      </a:pPr>
                      <a:r>
                        <a:rPr lang="es-ES" sz="1200" dirty="0">
                          <a:solidFill>
                            <a:schemeClr val="tx1"/>
                          </a:solidFill>
                          <a:effectLst/>
                        </a:rPr>
                        <a:t>DIMENSIONES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9" marR="44889" marT="0" marB="0"/>
                </a:tc>
                <a:tc>
                  <a:txBody>
                    <a:bodyPr/>
                    <a:lstStyle/>
                    <a:p>
                      <a:pPr algn="ctr">
                        <a:lnSpc>
                          <a:spcPct val="115000"/>
                        </a:lnSpc>
                        <a:spcAft>
                          <a:spcPts val="1000"/>
                        </a:spcAft>
                      </a:pPr>
                      <a:r>
                        <a:rPr lang="es-ES" sz="1200">
                          <a:solidFill>
                            <a:schemeClr val="tx1"/>
                          </a:solidFill>
                          <a:effectLst/>
                        </a:rPr>
                        <a:t>INDICADORES</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9" marR="44889" marT="0" marB="0"/>
                </a:tc>
                <a:tc>
                  <a:txBody>
                    <a:bodyPr/>
                    <a:lstStyle/>
                    <a:p>
                      <a:pPr algn="ctr">
                        <a:lnSpc>
                          <a:spcPct val="115000"/>
                        </a:lnSpc>
                        <a:spcAft>
                          <a:spcPts val="1000"/>
                        </a:spcAft>
                      </a:pPr>
                      <a:r>
                        <a:rPr lang="es-ES" sz="1200">
                          <a:solidFill>
                            <a:schemeClr val="tx1"/>
                          </a:solidFill>
                          <a:effectLst/>
                        </a:rPr>
                        <a:t>ITEM</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9" marR="44889" marT="0" marB="0"/>
                </a:tc>
              </a:tr>
              <a:tr h="1922318">
                <a:tc>
                  <a:txBody>
                    <a:bodyPr/>
                    <a:lstStyle/>
                    <a:p>
                      <a:pPr algn="ctr">
                        <a:lnSpc>
                          <a:spcPct val="115000"/>
                        </a:lnSpc>
                        <a:spcAft>
                          <a:spcPts val="1000"/>
                        </a:spcAft>
                      </a:pPr>
                      <a:r>
                        <a:rPr lang="es-EC" sz="1200" dirty="0">
                          <a:solidFill>
                            <a:schemeClr val="tx1"/>
                          </a:solidFill>
                          <a:effectLst/>
                        </a:rPr>
                        <a:t>“Tecnologías de Aprendizaje y Conocimientos”</a:t>
                      </a:r>
                      <a:endParaRPr lang="en-US" sz="1200" dirty="0">
                        <a:solidFill>
                          <a:schemeClr val="tx1"/>
                        </a:solidFill>
                        <a:effectLst/>
                      </a:endParaRPr>
                    </a:p>
                    <a:p>
                      <a:pPr algn="just">
                        <a:lnSpc>
                          <a:spcPct val="115000"/>
                        </a:lnSpc>
                        <a:spcAft>
                          <a:spcPts val="1000"/>
                        </a:spcAft>
                      </a:pPr>
                      <a:r>
                        <a:rPr lang="es-EC" sz="1200" dirty="0">
                          <a:solidFill>
                            <a:schemeClr val="tx1"/>
                          </a:solidFill>
                          <a:effectLst/>
                        </a:rPr>
                        <a:t> </a:t>
                      </a:r>
                      <a:endParaRPr lang="en-US" sz="1200" dirty="0">
                        <a:solidFill>
                          <a:schemeClr val="tx1"/>
                        </a:solidFill>
                        <a:effectLst/>
                      </a:endParaRPr>
                    </a:p>
                    <a:p>
                      <a:pPr algn="ctr">
                        <a:lnSpc>
                          <a:spcPct val="115000"/>
                        </a:lnSpc>
                        <a:spcAft>
                          <a:spcPts val="1000"/>
                        </a:spcAft>
                      </a:pPr>
                      <a:r>
                        <a:rPr lang="es-EC"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9" marR="44889" marT="0" marB="0"/>
                </a:tc>
                <a:tc>
                  <a:txBody>
                    <a:bodyPr/>
                    <a:lstStyle/>
                    <a:p>
                      <a:pPr algn="just">
                        <a:lnSpc>
                          <a:spcPct val="115000"/>
                        </a:lnSpc>
                        <a:spcAft>
                          <a:spcPts val="1000"/>
                        </a:spcAft>
                      </a:pPr>
                      <a:r>
                        <a:rPr lang="es-EC" sz="1200" dirty="0">
                          <a:solidFill>
                            <a:schemeClr val="tx1"/>
                          </a:solidFill>
                          <a:effectLst/>
                        </a:rPr>
                        <a:t> </a:t>
                      </a:r>
                      <a:endParaRPr lang="en-US" sz="1200" dirty="0">
                        <a:solidFill>
                          <a:schemeClr val="tx1"/>
                        </a:solidFill>
                        <a:effectLst/>
                      </a:endParaRPr>
                    </a:p>
                    <a:p>
                      <a:pPr algn="just">
                        <a:lnSpc>
                          <a:spcPct val="115000"/>
                        </a:lnSpc>
                        <a:spcAft>
                          <a:spcPts val="1000"/>
                        </a:spcAft>
                      </a:pPr>
                      <a:r>
                        <a:rPr lang="es-ES" sz="1200" dirty="0">
                          <a:solidFill>
                            <a:schemeClr val="tx1"/>
                          </a:solidFill>
                          <a:effectLst/>
                        </a:rPr>
                        <a:t>Modulo Educativo</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9" marR="44889" marT="0" marB="0"/>
                </a:tc>
                <a:tc>
                  <a:txBody>
                    <a:bodyPr/>
                    <a:lstStyle/>
                    <a:p>
                      <a:pPr marL="342900" lvl="0" indent="-342900" algn="just">
                        <a:lnSpc>
                          <a:spcPct val="115000"/>
                        </a:lnSpc>
                        <a:spcAft>
                          <a:spcPts val="0"/>
                        </a:spcAft>
                        <a:buFont typeface="Symbol" panose="05050102010706020507" pitchFamily="18" charset="2"/>
                        <a:buChar char=""/>
                      </a:pPr>
                      <a:r>
                        <a:rPr lang="es-EC" sz="1200" dirty="0">
                          <a:solidFill>
                            <a:schemeClr val="tx1"/>
                          </a:solidFill>
                          <a:effectLst/>
                        </a:rPr>
                        <a:t>Tecnología Educativa</a:t>
                      </a:r>
                      <a:endParaRPr lang="en-US" sz="1200" dirty="0">
                        <a:solidFill>
                          <a:schemeClr val="tx1"/>
                        </a:solidFill>
                        <a:effectLst/>
                      </a:endParaRPr>
                    </a:p>
                    <a:p>
                      <a:pPr marL="342900" lvl="0" indent="-342900" algn="just">
                        <a:lnSpc>
                          <a:spcPct val="115000"/>
                        </a:lnSpc>
                        <a:spcAft>
                          <a:spcPts val="0"/>
                        </a:spcAft>
                        <a:buFont typeface="Symbol" panose="05050102010706020507" pitchFamily="18" charset="2"/>
                        <a:buChar char=""/>
                      </a:pPr>
                      <a:r>
                        <a:rPr lang="es-EC" sz="1200" dirty="0">
                          <a:solidFill>
                            <a:schemeClr val="tx1"/>
                          </a:solidFill>
                          <a:effectLst/>
                        </a:rPr>
                        <a:t>Plan curricular</a:t>
                      </a:r>
                      <a:endParaRPr lang="en-US" sz="1200" dirty="0">
                        <a:solidFill>
                          <a:schemeClr val="tx1"/>
                        </a:solidFill>
                        <a:effectLst/>
                      </a:endParaRPr>
                    </a:p>
                    <a:p>
                      <a:pPr marL="342900" lvl="0" indent="-342900" algn="just">
                        <a:lnSpc>
                          <a:spcPct val="115000"/>
                        </a:lnSpc>
                        <a:spcAft>
                          <a:spcPts val="0"/>
                        </a:spcAft>
                        <a:buFont typeface="Symbol" panose="05050102010706020507" pitchFamily="18" charset="2"/>
                        <a:buChar char=""/>
                      </a:pPr>
                      <a:r>
                        <a:rPr lang="es-EC" sz="1200" dirty="0">
                          <a:solidFill>
                            <a:schemeClr val="tx1"/>
                          </a:solidFill>
                          <a:effectLst/>
                        </a:rPr>
                        <a:t>Carpeta del docente</a:t>
                      </a:r>
                      <a:endParaRPr lang="en-US" sz="1200" dirty="0">
                        <a:solidFill>
                          <a:schemeClr val="tx1"/>
                        </a:solidFill>
                        <a:effectLst/>
                      </a:endParaRPr>
                    </a:p>
                    <a:p>
                      <a:pPr marL="342900" lvl="0" indent="-342900" algn="just">
                        <a:lnSpc>
                          <a:spcPct val="115000"/>
                        </a:lnSpc>
                        <a:spcAft>
                          <a:spcPts val="0"/>
                        </a:spcAft>
                        <a:buFont typeface="Symbol" panose="05050102010706020507" pitchFamily="18" charset="2"/>
                        <a:buChar char=""/>
                      </a:pPr>
                      <a:r>
                        <a:rPr lang="es-EC" sz="1200" dirty="0">
                          <a:solidFill>
                            <a:schemeClr val="tx1"/>
                          </a:solidFill>
                          <a:effectLst/>
                        </a:rPr>
                        <a:t>Evaluación del aprendizaje</a:t>
                      </a:r>
                      <a:endParaRPr lang="en-US" sz="1200" dirty="0">
                        <a:solidFill>
                          <a:schemeClr val="tx1"/>
                        </a:solidFill>
                        <a:effectLst/>
                      </a:endParaRPr>
                    </a:p>
                    <a:p>
                      <a:pPr marL="342900" lvl="0" indent="-342900" algn="just">
                        <a:lnSpc>
                          <a:spcPct val="115000"/>
                        </a:lnSpc>
                        <a:spcAft>
                          <a:spcPts val="0"/>
                        </a:spcAft>
                        <a:buFont typeface="Symbol" panose="05050102010706020507" pitchFamily="18" charset="2"/>
                        <a:buChar char=""/>
                      </a:pPr>
                      <a:r>
                        <a:rPr lang="es-EC" sz="1200" dirty="0">
                          <a:solidFill>
                            <a:schemeClr val="tx1"/>
                          </a:solidFill>
                          <a:effectLst/>
                        </a:rPr>
                        <a:t>Evaluación docente</a:t>
                      </a:r>
                      <a:endParaRPr lang="en-US" sz="1200" dirty="0">
                        <a:solidFill>
                          <a:schemeClr val="tx1"/>
                        </a:solidFill>
                        <a:effectLst/>
                      </a:endParaRPr>
                    </a:p>
                    <a:p>
                      <a:pPr marL="342900" lvl="0" indent="-342900" algn="just">
                        <a:lnSpc>
                          <a:spcPct val="115000"/>
                        </a:lnSpc>
                        <a:spcAft>
                          <a:spcPts val="0"/>
                        </a:spcAft>
                        <a:buFont typeface="Symbol" panose="05050102010706020507" pitchFamily="18" charset="2"/>
                        <a:buChar char=""/>
                      </a:pPr>
                      <a:r>
                        <a:rPr lang="es-EC" sz="1200" dirty="0">
                          <a:solidFill>
                            <a:schemeClr val="tx1"/>
                          </a:solidFill>
                          <a:effectLst/>
                        </a:rPr>
                        <a:t>Evaluación del diseño curricular</a:t>
                      </a:r>
                      <a:endParaRPr lang="en-US" sz="1200" dirty="0">
                        <a:solidFill>
                          <a:schemeClr val="tx1"/>
                        </a:solidFill>
                        <a:effectLst/>
                      </a:endParaRPr>
                    </a:p>
                    <a:p>
                      <a:pPr marL="27305" algn="just">
                        <a:lnSpc>
                          <a:spcPct val="115000"/>
                        </a:lnSpc>
                        <a:spcAft>
                          <a:spcPts val="0"/>
                        </a:spcAft>
                      </a:pPr>
                      <a:r>
                        <a:rPr lang="es-EC"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9" marR="44889" marT="0" marB="0"/>
                </a:tc>
                <a:tc>
                  <a:txBody>
                    <a:bodyPr/>
                    <a:lstStyle/>
                    <a:p>
                      <a:pPr algn="just">
                        <a:lnSpc>
                          <a:spcPct val="115000"/>
                        </a:lnSpc>
                        <a:spcAft>
                          <a:spcPts val="1000"/>
                        </a:spcAft>
                      </a:pPr>
                      <a:r>
                        <a:rPr lang="es-ES" sz="1200" dirty="0">
                          <a:solidFill>
                            <a:schemeClr val="tx1"/>
                          </a:solidFill>
                          <a:effectLst/>
                        </a:rPr>
                        <a:t>Encuestas</a:t>
                      </a:r>
                      <a:endParaRPr lang="en-US" sz="1200" dirty="0">
                        <a:solidFill>
                          <a:schemeClr val="tx1"/>
                        </a:solidFill>
                        <a:effectLst/>
                      </a:endParaRPr>
                    </a:p>
                    <a:p>
                      <a:pPr algn="just">
                        <a:lnSpc>
                          <a:spcPct val="115000"/>
                        </a:lnSpc>
                        <a:spcAft>
                          <a:spcPts val="1000"/>
                        </a:spcAft>
                      </a:pPr>
                      <a:r>
                        <a:rPr lang="es-ES" sz="1200" dirty="0">
                          <a:solidFill>
                            <a:schemeClr val="tx1"/>
                          </a:solidFill>
                          <a:effectLst/>
                        </a:rPr>
                        <a:t>Entrevistas</a:t>
                      </a:r>
                      <a:endParaRPr lang="en-US" sz="1200" dirty="0">
                        <a:solidFill>
                          <a:schemeClr val="tx1"/>
                        </a:solidFill>
                        <a:effectLst/>
                      </a:endParaRPr>
                    </a:p>
                    <a:p>
                      <a:pPr algn="just">
                        <a:lnSpc>
                          <a:spcPct val="115000"/>
                        </a:lnSpc>
                        <a:spcAft>
                          <a:spcPts val="1000"/>
                        </a:spcAft>
                      </a:pPr>
                      <a:r>
                        <a:rPr lang="es-ES" sz="1200" dirty="0" err="1">
                          <a:solidFill>
                            <a:schemeClr val="tx1"/>
                          </a:solidFill>
                          <a:effectLst/>
                        </a:rPr>
                        <a:t>Revision</a:t>
                      </a:r>
                      <a:r>
                        <a:rPr lang="es-ES" sz="1200" dirty="0">
                          <a:solidFill>
                            <a:schemeClr val="tx1"/>
                          </a:solidFill>
                          <a:effectLst/>
                        </a:rPr>
                        <a:t> bibliográfica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9" marR="44889" marT="0" marB="0"/>
                </a:tc>
              </a:tr>
              <a:tr h="1330836">
                <a:tc>
                  <a:txBody>
                    <a:bodyPr/>
                    <a:lstStyle/>
                    <a:p>
                      <a:pPr algn="ctr">
                        <a:lnSpc>
                          <a:spcPct val="115000"/>
                        </a:lnSpc>
                        <a:spcAft>
                          <a:spcPts val="1000"/>
                        </a:spcAft>
                      </a:pPr>
                      <a:r>
                        <a:rPr lang="es-EC" sz="1200">
                          <a:solidFill>
                            <a:schemeClr val="tx1"/>
                          </a:solidFill>
                          <a:effectLst/>
                        </a:rPr>
                        <a:t>Conceptualización</a:t>
                      </a:r>
                      <a:endParaRPr lang="en-US" sz="1200">
                        <a:solidFill>
                          <a:schemeClr val="tx1"/>
                        </a:solidFill>
                        <a:effectLst/>
                      </a:endParaRPr>
                    </a:p>
                    <a:p>
                      <a:pPr algn="ctr">
                        <a:lnSpc>
                          <a:spcPct val="115000"/>
                        </a:lnSpc>
                        <a:spcAft>
                          <a:spcPts val="1000"/>
                        </a:spcAft>
                      </a:pPr>
                      <a:r>
                        <a:rPr lang="es-EC" sz="1200">
                          <a:solidFill>
                            <a:schemeClr val="tx1"/>
                          </a:solidFill>
                          <a:effectLst/>
                        </a:rPr>
                        <a:t>Se define como la tecnología educativa empleada para trasmitir los conocimientos a los estudiantes</a:t>
                      </a:r>
                      <a:endParaRPr lang="en-US" sz="1200">
                        <a:solidFill>
                          <a:schemeClr val="tx1"/>
                        </a:solidFill>
                        <a:effectLst/>
                      </a:endParaRPr>
                    </a:p>
                    <a:p>
                      <a:pPr algn="just">
                        <a:lnSpc>
                          <a:spcPct val="115000"/>
                        </a:lnSpc>
                        <a:spcAft>
                          <a:spcPts val="1000"/>
                        </a:spcAft>
                      </a:pPr>
                      <a:r>
                        <a:rPr lang="es-EC"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9" marR="44889" marT="0" marB="0"/>
                </a:tc>
                <a:tc>
                  <a:txBody>
                    <a:bodyPr/>
                    <a:lstStyle/>
                    <a:p>
                      <a:pPr algn="just">
                        <a:lnSpc>
                          <a:spcPct val="115000"/>
                        </a:lnSpc>
                        <a:spcAft>
                          <a:spcPts val="1000"/>
                        </a:spcAft>
                      </a:pPr>
                      <a:r>
                        <a:rPr lang="es-EC" sz="1200">
                          <a:solidFill>
                            <a:schemeClr val="tx1"/>
                          </a:solidFill>
                          <a:effectLst/>
                        </a:rPr>
                        <a:t> </a:t>
                      </a:r>
                      <a:endParaRPr lang="en-US" sz="1200">
                        <a:solidFill>
                          <a:schemeClr val="tx1"/>
                        </a:solidFill>
                        <a:effectLst/>
                      </a:endParaRPr>
                    </a:p>
                    <a:p>
                      <a:pPr algn="just">
                        <a:lnSpc>
                          <a:spcPct val="115000"/>
                        </a:lnSpc>
                        <a:spcAft>
                          <a:spcPts val="1000"/>
                        </a:spcAft>
                      </a:pPr>
                      <a:r>
                        <a:rPr lang="es-EC" sz="1200">
                          <a:solidFill>
                            <a:schemeClr val="tx1"/>
                          </a:solidFill>
                          <a:effectLst/>
                        </a:rPr>
                        <a:t> </a:t>
                      </a:r>
                      <a:endParaRPr lang="en-US" sz="1200">
                        <a:solidFill>
                          <a:schemeClr val="tx1"/>
                        </a:solidFill>
                        <a:effectLst/>
                      </a:endParaRPr>
                    </a:p>
                    <a:p>
                      <a:pPr algn="just">
                        <a:lnSpc>
                          <a:spcPct val="115000"/>
                        </a:lnSpc>
                        <a:spcAft>
                          <a:spcPts val="1000"/>
                        </a:spcAft>
                      </a:pPr>
                      <a:r>
                        <a:rPr lang="es-EC" sz="1200">
                          <a:solidFill>
                            <a:schemeClr val="tx1"/>
                          </a:solidFill>
                          <a:effectLst/>
                        </a:rPr>
                        <a:t>Software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9" marR="44889" marT="0" marB="0"/>
                </a:tc>
                <a:tc>
                  <a:txBody>
                    <a:bodyPr/>
                    <a:lstStyle/>
                    <a:p>
                      <a:pPr marL="342900" lvl="0" indent="-342900" algn="just">
                        <a:lnSpc>
                          <a:spcPct val="115000"/>
                        </a:lnSpc>
                        <a:spcAft>
                          <a:spcPts val="0"/>
                        </a:spcAft>
                        <a:buFont typeface="Symbol" panose="05050102010706020507" pitchFamily="18" charset="2"/>
                        <a:buChar char=""/>
                      </a:pPr>
                      <a:r>
                        <a:rPr lang="es-EC" sz="1200">
                          <a:solidFill>
                            <a:schemeClr val="tx1"/>
                          </a:solidFill>
                          <a:effectLst/>
                        </a:rPr>
                        <a:t>Software empleado para dictar las asignaturas</a:t>
                      </a:r>
                      <a:endParaRPr lang="en-US" sz="1200">
                        <a:solidFill>
                          <a:schemeClr val="tx1"/>
                        </a:solidFill>
                        <a:effectLst/>
                      </a:endParaRPr>
                    </a:p>
                    <a:p>
                      <a:pPr marL="342900" lvl="0" indent="-342900" algn="just">
                        <a:lnSpc>
                          <a:spcPct val="115000"/>
                        </a:lnSpc>
                        <a:spcAft>
                          <a:spcPts val="0"/>
                        </a:spcAft>
                        <a:buFont typeface="Symbol" panose="05050102010706020507" pitchFamily="18" charset="2"/>
                        <a:buChar char=""/>
                      </a:pPr>
                      <a:r>
                        <a:rPr lang="es-EC" sz="1200">
                          <a:solidFill>
                            <a:schemeClr val="tx1"/>
                          </a:solidFill>
                          <a:effectLst/>
                        </a:rPr>
                        <a:t>Plataforma virtual</a:t>
                      </a:r>
                      <a:endParaRPr lang="en-US" sz="1200">
                        <a:solidFill>
                          <a:schemeClr val="tx1"/>
                        </a:solidFill>
                        <a:effectLst/>
                      </a:endParaRPr>
                    </a:p>
                    <a:p>
                      <a:pPr marL="342900" lvl="0" indent="-342900" algn="just">
                        <a:lnSpc>
                          <a:spcPct val="115000"/>
                        </a:lnSpc>
                        <a:spcAft>
                          <a:spcPts val="0"/>
                        </a:spcAft>
                        <a:buFont typeface="Symbol" panose="05050102010706020507" pitchFamily="18" charset="2"/>
                        <a:buChar char=""/>
                      </a:pPr>
                      <a:r>
                        <a:rPr lang="es-EC" sz="1200">
                          <a:solidFill>
                            <a:schemeClr val="tx1"/>
                          </a:solidFill>
                          <a:effectLst/>
                        </a:rPr>
                        <a:t>Doctrina de la asignatura</a:t>
                      </a:r>
                      <a:endParaRPr lang="en-US" sz="1200">
                        <a:solidFill>
                          <a:schemeClr val="tx1"/>
                        </a:solidFill>
                        <a:effectLst/>
                      </a:endParaRPr>
                    </a:p>
                    <a:p>
                      <a:pPr marL="342900" lvl="0" indent="-342900" algn="just">
                        <a:lnSpc>
                          <a:spcPct val="115000"/>
                        </a:lnSpc>
                        <a:spcAft>
                          <a:spcPts val="0"/>
                        </a:spcAft>
                        <a:buFont typeface="Symbol" panose="05050102010706020507" pitchFamily="18" charset="2"/>
                        <a:buChar char=""/>
                      </a:pPr>
                      <a:r>
                        <a:rPr lang="es-EC" sz="1200">
                          <a:solidFill>
                            <a:schemeClr val="tx1"/>
                          </a:solidFill>
                          <a:effectLst/>
                        </a:rPr>
                        <a:t>Reportes</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9" marR="44889" marT="0" marB="0"/>
                </a:tc>
                <a:tc>
                  <a:txBody>
                    <a:bodyPr/>
                    <a:lstStyle/>
                    <a:p>
                      <a:pPr algn="just">
                        <a:lnSpc>
                          <a:spcPct val="115000"/>
                        </a:lnSpc>
                        <a:spcAft>
                          <a:spcPts val="1000"/>
                        </a:spcAft>
                      </a:pPr>
                      <a:r>
                        <a:rPr lang="es-ES" sz="1200" dirty="0">
                          <a:solidFill>
                            <a:schemeClr val="tx1"/>
                          </a:solidFill>
                          <a:effectLst/>
                        </a:rPr>
                        <a:t>Encuestas</a:t>
                      </a:r>
                      <a:endParaRPr lang="en-US" sz="1200" dirty="0">
                        <a:solidFill>
                          <a:schemeClr val="tx1"/>
                        </a:solidFill>
                        <a:effectLst/>
                      </a:endParaRPr>
                    </a:p>
                    <a:p>
                      <a:pPr algn="just">
                        <a:lnSpc>
                          <a:spcPct val="115000"/>
                        </a:lnSpc>
                        <a:spcAft>
                          <a:spcPts val="1000"/>
                        </a:spcAft>
                      </a:pPr>
                      <a:r>
                        <a:rPr lang="es-ES" sz="1200" dirty="0">
                          <a:solidFill>
                            <a:schemeClr val="tx1"/>
                          </a:solidFill>
                          <a:effectLst/>
                        </a:rPr>
                        <a:t>Entrevistas</a:t>
                      </a:r>
                      <a:endParaRPr lang="en-US" sz="1200" dirty="0">
                        <a:solidFill>
                          <a:schemeClr val="tx1"/>
                        </a:solidFill>
                        <a:effectLst/>
                      </a:endParaRPr>
                    </a:p>
                    <a:p>
                      <a:pPr algn="just">
                        <a:lnSpc>
                          <a:spcPct val="115000"/>
                        </a:lnSpc>
                        <a:spcAft>
                          <a:spcPts val="1000"/>
                        </a:spcAft>
                      </a:pPr>
                      <a:r>
                        <a:rPr lang="es-EC" sz="1200" dirty="0">
                          <a:solidFill>
                            <a:schemeClr val="tx1"/>
                          </a:solidFill>
                          <a:effectLst/>
                        </a:rPr>
                        <a:t>Revisión </a:t>
                      </a:r>
                      <a:r>
                        <a:rPr lang="es-EC" sz="1200" dirty="0" err="1">
                          <a:solidFill>
                            <a:schemeClr val="tx1"/>
                          </a:solidFill>
                          <a:effectLst/>
                        </a:rPr>
                        <a:t>bi</a:t>
                      </a:r>
                      <a:r>
                        <a:rPr lang="es-ES" sz="1200" dirty="0" err="1">
                          <a:solidFill>
                            <a:schemeClr val="tx1"/>
                          </a:solidFill>
                          <a:effectLst/>
                        </a:rPr>
                        <a:t>bliográfica</a:t>
                      </a:r>
                      <a:endParaRPr lang="en-US" sz="1200" dirty="0">
                        <a:solidFill>
                          <a:schemeClr val="tx1"/>
                        </a:solidFill>
                        <a:effectLst/>
                      </a:endParaRPr>
                    </a:p>
                    <a:p>
                      <a:pPr algn="just">
                        <a:lnSpc>
                          <a:spcPct val="115000"/>
                        </a:lnSpc>
                        <a:spcAft>
                          <a:spcPts val="1000"/>
                        </a:spcAft>
                      </a:pPr>
                      <a:r>
                        <a:rPr lang="es-E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9" marR="44889" marT="0" marB="0"/>
                </a:tc>
              </a:tr>
              <a:tr h="1182965">
                <a:tc>
                  <a:txBody>
                    <a:bodyPr/>
                    <a:lstStyle/>
                    <a:p>
                      <a:pPr algn="just">
                        <a:lnSpc>
                          <a:spcPct val="115000"/>
                        </a:lnSpc>
                        <a:spcAft>
                          <a:spcPts val="1000"/>
                        </a:spcAft>
                      </a:pPr>
                      <a:r>
                        <a:rPr lang="es-EC"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9" marR="44889" marT="0" marB="0"/>
                </a:tc>
                <a:tc>
                  <a:txBody>
                    <a:bodyPr/>
                    <a:lstStyle/>
                    <a:p>
                      <a:pPr algn="just">
                        <a:lnSpc>
                          <a:spcPct val="115000"/>
                        </a:lnSpc>
                        <a:spcAft>
                          <a:spcPts val="1000"/>
                        </a:spcAft>
                      </a:pPr>
                      <a:r>
                        <a:rPr lang="es-EC" sz="1200">
                          <a:solidFill>
                            <a:schemeClr val="tx1"/>
                          </a:solidFill>
                          <a:effectLst/>
                        </a:rPr>
                        <a:t> </a:t>
                      </a:r>
                      <a:endParaRPr lang="en-US" sz="1200">
                        <a:solidFill>
                          <a:schemeClr val="tx1"/>
                        </a:solidFill>
                        <a:effectLst/>
                      </a:endParaRPr>
                    </a:p>
                    <a:p>
                      <a:pPr algn="just">
                        <a:lnSpc>
                          <a:spcPct val="115000"/>
                        </a:lnSpc>
                        <a:spcAft>
                          <a:spcPts val="1000"/>
                        </a:spcAft>
                      </a:pPr>
                      <a:r>
                        <a:rPr lang="es-EC" sz="1200">
                          <a:solidFill>
                            <a:schemeClr val="tx1"/>
                          </a:solidFill>
                          <a:effectLst/>
                        </a:rPr>
                        <a:t>Normativas legales</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9" marR="44889" marT="0" marB="0"/>
                </a:tc>
                <a:tc>
                  <a:txBody>
                    <a:bodyPr/>
                    <a:lstStyle/>
                    <a:p>
                      <a:pPr marL="342900" lvl="0" indent="-342900" algn="just">
                        <a:lnSpc>
                          <a:spcPct val="115000"/>
                        </a:lnSpc>
                        <a:spcAft>
                          <a:spcPts val="0"/>
                        </a:spcAft>
                        <a:buFont typeface="Symbol" panose="05050102010706020507" pitchFamily="18" charset="2"/>
                        <a:buChar char=""/>
                      </a:pPr>
                      <a:r>
                        <a:rPr lang="es-EC" sz="1200">
                          <a:solidFill>
                            <a:schemeClr val="tx1"/>
                          </a:solidFill>
                          <a:effectLst/>
                        </a:rPr>
                        <a:t>La Constitución Política de la Republica </a:t>
                      </a:r>
                      <a:endParaRPr lang="en-US" sz="1200">
                        <a:solidFill>
                          <a:schemeClr val="tx1"/>
                        </a:solidFill>
                        <a:effectLst/>
                      </a:endParaRPr>
                    </a:p>
                    <a:p>
                      <a:pPr marL="342900" lvl="0" indent="-342900" algn="just">
                        <a:lnSpc>
                          <a:spcPct val="115000"/>
                        </a:lnSpc>
                        <a:spcAft>
                          <a:spcPts val="0"/>
                        </a:spcAft>
                        <a:buFont typeface="Symbol" panose="05050102010706020507" pitchFamily="18" charset="2"/>
                        <a:buChar char=""/>
                      </a:pPr>
                      <a:r>
                        <a:rPr lang="es-EC" sz="1200" u="none" strike="noStrike">
                          <a:solidFill>
                            <a:schemeClr val="tx1"/>
                          </a:solidFill>
                          <a:effectLst/>
                          <a:hlinkClick r:id="rId4"/>
                        </a:rPr>
                        <a:t>Ley Orgánica </a:t>
                      </a:r>
                      <a:r>
                        <a:rPr lang="es-EC" sz="1200">
                          <a:solidFill>
                            <a:schemeClr val="tx1"/>
                          </a:solidFill>
                          <a:effectLst/>
                        </a:rPr>
                        <a:t> de Educación Superior </a:t>
                      </a:r>
                      <a:endParaRPr lang="en-US" sz="1200">
                        <a:solidFill>
                          <a:schemeClr val="tx1"/>
                        </a:solidFill>
                        <a:effectLst/>
                      </a:endParaRPr>
                    </a:p>
                    <a:p>
                      <a:pPr algn="just">
                        <a:lnSpc>
                          <a:spcPct val="115000"/>
                        </a:lnSpc>
                        <a:spcAft>
                          <a:spcPts val="0"/>
                        </a:spcAft>
                      </a:pPr>
                      <a:r>
                        <a:rPr lang="es-E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9" marR="44889" marT="0" marB="0"/>
                </a:tc>
                <a:tc>
                  <a:txBody>
                    <a:bodyPr/>
                    <a:lstStyle/>
                    <a:p>
                      <a:pPr algn="just">
                        <a:lnSpc>
                          <a:spcPct val="115000"/>
                        </a:lnSpc>
                        <a:spcAft>
                          <a:spcPts val="1000"/>
                        </a:spcAft>
                      </a:pPr>
                      <a:r>
                        <a:rPr lang="es-EC" sz="1200" dirty="0">
                          <a:solidFill>
                            <a:schemeClr val="tx1"/>
                          </a:solidFill>
                          <a:effectLst/>
                        </a:rPr>
                        <a:t>Encuestas </a:t>
                      </a:r>
                      <a:endParaRPr lang="en-US" sz="1200" dirty="0">
                        <a:solidFill>
                          <a:schemeClr val="tx1"/>
                        </a:solidFill>
                        <a:effectLst/>
                      </a:endParaRPr>
                    </a:p>
                    <a:p>
                      <a:pPr algn="just">
                        <a:lnSpc>
                          <a:spcPct val="115000"/>
                        </a:lnSpc>
                        <a:spcAft>
                          <a:spcPts val="1000"/>
                        </a:spcAft>
                      </a:pPr>
                      <a:r>
                        <a:rPr lang="es-EC" sz="1200" dirty="0">
                          <a:solidFill>
                            <a:schemeClr val="tx1"/>
                          </a:solidFill>
                          <a:effectLst/>
                        </a:rPr>
                        <a:t>Entrevistas</a:t>
                      </a:r>
                      <a:endParaRPr lang="en-US" sz="1200" dirty="0">
                        <a:solidFill>
                          <a:schemeClr val="tx1"/>
                        </a:solidFill>
                        <a:effectLst/>
                      </a:endParaRPr>
                    </a:p>
                    <a:p>
                      <a:pPr algn="just">
                        <a:lnSpc>
                          <a:spcPct val="115000"/>
                        </a:lnSpc>
                        <a:spcAft>
                          <a:spcPts val="1000"/>
                        </a:spcAft>
                      </a:pPr>
                      <a:r>
                        <a:rPr lang="es-EC" sz="1200" dirty="0">
                          <a:solidFill>
                            <a:schemeClr val="tx1"/>
                          </a:solidFill>
                          <a:effectLst/>
                        </a:rPr>
                        <a:t>Revisión </a:t>
                      </a:r>
                      <a:r>
                        <a:rPr lang="es-EC" sz="1200" dirty="0" err="1">
                          <a:solidFill>
                            <a:schemeClr val="tx1"/>
                          </a:solidFill>
                          <a:effectLst/>
                        </a:rPr>
                        <a:t>bi</a:t>
                      </a:r>
                      <a:r>
                        <a:rPr lang="es-ES" sz="1200" dirty="0" err="1">
                          <a:solidFill>
                            <a:schemeClr val="tx1"/>
                          </a:solidFill>
                          <a:effectLst/>
                        </a:rPr>
                        <a:t>bliográfica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89" marR="44889" marT="0" marB="0"/>
                </a:tc>
              </a:tr>
              <a:tr h="150608">
                <a:tc>
                  <a:txBody>
                    <a:bodyPr/>
                    <a:lstStyle/>
                    <a:p>
                      <a:pPr algn="ctr">
                        <a:lnSpc>
                          <a:spcPct val="115000"/>
                        </a:lnSpc>
                        <a:spcAft>
                          <a:spcPts val="1000"/>
                        </a:spcAft>
                      </a:pP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4889" marR="44889" marT="0" marB="0"/>
                </a:tc>
                <a:tc>
                  <a:txBody>
                    <a:bodyPr/>
                    <a:lstStyle/>
                    <a:p>
                      <a:pPr algn="ctr">
                        <a:lnSpc>
                          <a:spcPct val="115000"/>
                        </a:lnSpc>
                        <a:spcAft>
                          <a:spcPts val="1000"/>
                        </a:spcAft>
                      </a:pP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4889" marR="44889" marT="0" marB="0"/>
                </a:tc>
                <a:tc>
                  <a:txBody>
                    <a:bodyPr/>
                    <a:lstStyle/>
                    <a:p>
                      <a:pPr algn="ctr">
                        <a:lnSpc>
                          <a:spcPct val="115000"/>
                        </a:lnSpc>
                        <a:spcAft>
                          <a:spcPts val="1000"/>
                        </a:spcAft>
                      </a:pP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4889" marR="44889" marT="0" marB="0"/>
                </a:tc>
                <a:tc>
                  <a:txBody>
                    <a:bodyPr/>
                    <a:lstStyle/>
                    <a:p>
                      <a:pPr algn="ctr">
                        <a:lnSpc>
                          <a:spcPct val="115000"/>
                        </a:lnSpc>
                        <a:spcAft>
                          <a:spcPts val="1000"/>
                        </a:spcAft>
                      </a:pP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4889" marR="44889" marT="0" marB="0"/>
                </a:tc>
              </a:tr>
            </a:tbl>
          </a:graphicData>
        </a:graphic>
      </p:graphicFrame>
    </p:spTree>
    <p:extLst>
      <p:ext uri="{BB962C8B-B14F-4D97-AF65-F5344CB8AC3E}">
        <p14:creationId xmlns:p14="http://schemas.microsoft.com/office/powerpoint/2010/main" val="8334049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4 Placa"/>
          <p:cNvSpPr/>
          <p:nvPr/>
        </p:nvSpPr>
        <p:spPr>
          <a:xfrm>
            <a:off x="1115616" y="502496"/>
            <a:ext cx="6624736" cy="737502"/>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2400" b="1" dirty="0" smtClean="0">
                <a:solidFill>
                  <a:schemeClr val="bg1"/>
                </a:solidFill>
                <a:effectLst>
                  <a:outerShdw blurRad="38100" dist="38100" dir="2700000" algn="tl">
                    <a:srgbClr val="000000">
                      <a:alpha val="43137"/>
                    </a:srgbClr>
                  </a:outerShdw>
                </a:effectLst>
              </a:rPr>
              <a:t>7  OPERACIONALIZACIÓN DE LAS VARIABLES </a:t>
            </a:r>
            <a:endParaRPr lang="es-BO" sz="2400" b="1" dirty="0">
              <a:solidFill>
                <a:schemeClr val="bg1"/>
              </a:solidFill>
              <a:effectLst>
                <a:outerShdw blurRad="38100" dist="38100" dir="2700000" algn="tl">
                  <a:srgbClr val="000000">
                    <a:alpha val="43137"/>
                  </a:srgbClr>
                </a:outerShdw>
              </a:effectLst>
            </a:endParaRPr>
          </a:p>
        </p:txBody>
      </p:sp>
      <p:pic>
        <p:nvPicPr>
          <p:cNvPr id="6" name="Picture 2"/>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62" t="1390" r="1538" b="1445"/>
          <a:stretch/>
        </p:blipFill>
        <p:spPr bwMode="auto">
          <a:xfrm>
            <a:off x="107504" y="301939"/>
            <a:ext cx="800006" cy="938059"/>
          </a:xfrm>
          <a:prstGeom prst="rect">
            <a:avLst/>
          </a:prstGeom>
          <a:noFill/>
          <a:ln w="0">
            <a:noFill/>
            <a:miter lim="800000"/>
            <a:headEnd/>
            <a:tailEnd/>
          </a:ln>
          <a:effectLst/>
        </p:spPr>
      </p:pic>
      <p:pic>
        <p:nvPicPr>
          <p:cNvPr id="7" name="Imagen 6"/>
          <p:cNvPicPr>
            <a:picLocks noChangeAspect="1"/>
          </p:cNvPicPr>
          <p:nvPr/>
        </p:nvPicPr>
        <p:blipFill rotWithShape="1">
          <a:blip r:embed="rId3"/>
          <a:srcRect r="73688"/>
          <a:stretch/>
        </p:blipFill>
        <p:spPr>
          <a:xfrm>
            <a:off x="7818526" y="419606"/>
            <a:ext cx="1213226" cy="921162"/>
          </a:xfrm>
          <a:prstGeom prst="rect">
            <a:avLst/>
          </a:prstGeom>
        </p:spPr>
      </p:pic>
      <p:graphicFrame>
        <p:nvGraphicFramePr>
          <p:cNvPr id="2" name="Tabla 1"/>
          <p:cNvGraphicFramePr>
            <a:graphicFrameLocks noGrp="1"/>
          </p:cNvGraphicFramePr>
          <p:nvPr>
            <p:extLst>
              <p:ext uri="{D42A27DB-BD31-4B8C-83A1-F6EECF244321}">
                <p14:modId xmlns:p14="http://schemas.microsoft.com/office/powerpoint/2010/main" val="1325369274"/>
              </p:ext>
            </p:extLst>
          </p:nvPr>
        </p:nvGraphicFramePr>
        <p:xfrm>
          <a:off x="907510" y="1484784"/>
          <a:ext cx="7624929" cy="4699164"/>
        </p:xfrm>
        <a:graphic>
          <a:graphicData uri="http://schemas.openxmlformats.org/drawingml/2006/table">
            <a:tbl>
              <a:tblPr firstRow="1" firstCol="1" bandRow="1">
                <a:tableStyleId>{F5AB1C69-6EDB-4FF4-983F-18BD219EF322}</a:tableStyleId>
              </a:tblPr>
              <a:tblGrid>
                <a:gridCol w="2319106"/>
                <a:gridCol w="1764453"/>
                <a:gridCol w="1770685"/>
                <a:gridCol w="1770685"/>
              </a:tblGrid>
              <a:tr h="313409">
                <a:tc>
                  <a:txBody>
                    <a:bodyPr/>
                    <a:lstStyle/>
                    <a:p>
                      <a:pPr algn="ctr">
                        <a:lnSpc>
                          <a:spcPct val="115000"/>
                        </a:lnSpc>
                        <a:spcAft>
                          <a:spcPts val="1000"/>
                        </a:spcAft>
                      </a:pPr>
                      <a:r>
                        <a:rPr lang="es-ES" sz="1200" dirty="0">
                          <a:solidFill>
                            <a:schemeClr val="tx1"/>
                          </a:solidFill>
                          <a:effectLst/>
                        </a:rPr>
                        <a:t>VARIABLE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34" marR="59034" marT="0" marB="0"/>
                </a:tc>
                <a:tc>
                  <a:txBody>
                    <a:bodyPr/>
                    <a:lstStyle/>
                    <a:p>
                      <a:pPr algn="ctr">
                        <a:lnSpc>
                          <a:spcPct val="115000"/>
                        </a:lnSpc>
                        <a:spcAft>
                          <a:spcPts val="1000"/>
                        </a:spcAft>
                      </a:pPr>
                      <a:r>
                        <a:rPr lang="es-ES" sz="1200" dirty="0">
                          <a:solidFill>
                            <a:schemeClr val="tx1"/>
                          </a:solidFill>
                          <a:effectLst/>
                        </a:rPr>
                        <a:t>DIMENSIONES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34" marR="59034" marT="0" marB="0"/>
                </a:tc>
                <a:tc>
                  <a:txBody>
                    <a:bodyPr/>
                    <a:lstStyle/>
                    <a:p>
                      <a:pPr algn="ctr">
                        <a:lnSpc>
                          <a:spcPct val="115000"/>
                        </a:lnSpc>
                        <a:spcAft>
                          <a:spcPts val="1000"/>
                        </a:spcAft>
                      </a:pPr>
                      <a:r>
                        <a:rPr lang="es-ES" sz="1200">
                          <a:solidFill>
                            <a:schemeClr val="tx1"/>
                          </a:solidFill>
                          <a:effectLst/>
                        </a:rPr>
                        <a:t>INDICADORES</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34" marR="59034" marT="0" marB="0"/>
                </a:tc>
                <a:tc>
                  <a:txBody>
                    <a:bodyPr/>
                    <a:lstStyle/>
                    <a:p>
                      <a:pPr algn="ctr">
                        <a:lnSpc>
                          <a:spcPct val="115000"/>
                        </a:lnSpc>
                        <a:spcAft>
                          <a:spcPts val="1000"/>
                        </a:spcAft>
                      </a:pPr>
                      <a:r>
                        <a:rPr lang="es-ES" sz="1200">
                          <a:solidFill>
                            <a:schemeClr val="tx1"/>
                          </a:solidFill>
                          <a:effectLst/>
                        </a:rPr>
                        <a:t>ITEM</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34" marR="59034" marT="0" marB="0"/>
                </a:tc>
              </a:tr>
              <a:tr h="1629347">
                <a:tc rowSpan="2">
                  <a:txBody>
                    <a:bodyPr/>
                    <a:lstStyle/>
                    <a:p>
                      <a:pPr algn="ctr">
                        <a:lnSpc>
                          <a:spcPct val="115000"/>
                        </a:lnSpc>
                        <a:spcAft>
                          <a:spcPts val="1000"/>
                        </a:spcAft>
                      </a:pPr>
                      <a:r>
                        <a:rPr lang="es-EC" sz="1200" dirty="0">
                          <a:solidFill>
                            <a:schemeClr val="tx1"/>
                          </a:solidFill>
                          <a:effectLst/>
                        </a:rPr>
                        <a:t>“Estudiantes capacitados”</a:t>
                      </a:r>
                      <a:endParaRPr lang="en-US" sz="1200" dirty="0">
                        <a:solidFill>
                          <a:schemeClr val="tx1"/>
                        </a:solidFill>
                        <a:effectLst/>
                      </a:endParaRPr>
                    </a:p>
                    <a:p>
                      <a:pPr algn="just">
                        <a:lnSpc>
                          <a:spcPct val="115000"/>
                        </a:lnSpc>
                        <a:spcAft>
                          <a:spcPts val="1000"/>
                        </a:spcAft>
                      </a:pPr>
                      <a:r>
                        <a:rPr lang="es-EC" sz="1200" dirty="0">
                          <a:solidFill>
                            <a:schemeClr val="tx1"/>
                          </a:solidFill>
                          <a:effectLst/>
                        </a:rPr>
                        <a:t> </a:t>
                      </a:r>
                      <a:endParaRPr lang="en-US" sz="1200" dirty="0">
                        <a:solidFill>
                          <a:schemeClr val="tx1"/>
                        </a:solidFill>
                        <a:effectLst/>
                      </a:endParaRPr>
                    </a:p>
                    <a:p>
                      <a:pPr algn="ctr">
                        <a:lnSpc>
                          <a:spcPct val="115000"/>
                        </a:lnSpc>
                        <a:spcAft>
                          <a:spcPts val="1000"/>
                        </a:spcAft>
                      </a:pPr>
                      <a:r>
                        <a:rPr lang="es-EC" sz="1200" dirty="0">
                          <a:solidFill>
                            <a:schemeClr val="tx1"/>
                          </a:solidFill>
                          <a:effectLst/>
                        </a:rPr>
                        <a:t>Conceptualización</a:t>
                      </a:r>
                      <a:endParaRPr lang="en-US" sz="1200" dirty="0">
                        <a:solidFill>
                          <a:schemeClr val="tx1"/>
                        </a:solidFill>
                        <a:effectLst/>
                      </a:endParaRPr>
                    </a:p>
                    <a:p>
                      <a:pPr algn="ctr">
                        <a:lnSpc>
                          <a:spcPct val="115000"/>
                        </a:lnSpc>
                        <a:spcAft>
                          <a:spcPts val="1000"/>
                        </a:spcAft>
                      </a:pPr>
                      <a:r>
                        <a:rPr lang="es-EC" sz="1200" dirty="0">
                          <a:solidFill>
                            <a:schemeClr val="tx1"/>
                          </a:solidFill>
                          <a:effectLst/>
                        </a:rPr>
                        <a:t>Se refiere a la capacitación que requieren los alumnos  para aplicar la tecnología educativa</a:t>
                      </a:r>
                      <a:endParaRPr lang="en-US" sz="1200" dirty="0">
                        <a:solidFill>
                          <a:schemeClr val="tx1"/>
                        </a:solidFill>
                        <a:effectLst/>
                      </a:endParaRPr>
                    </a:p>
                    <a:p>
                      <a:pPr algn="ctr">
                        <a:lnSpc>
                          <a:spcPct val="115000"/>
                        </a:lnSpc>
                        <a:spcAft>
                          <a:spcPts val="1000"/>
                        </a:spcAft>
                      </a:pPr>
                      <a:r>
                        <a:rPr lang="es-EC"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34" marR="59034" marT="0" marB="0"/>
                </a:tc>
                <a:tc>
                  <a:txBody>
                    <a:bodyPr/>
                    <a:lstStyle/>
                    <a:p>
                      <a:pPr algn="just">
                        <a:lnSpc>
                          <a:spcPct val="115000"/>
                        </a:lnSpc>
                        <a:spcAft>
                          <a:spcPts val="1000"/>
                        </a:spcAft>
                      </a:pPr>
                      <a:r>
                        <a:rPr lang="es-EC" sz="1200" dirty="0">
                          <a:solidFill>
                            <a:schemeClr val="tx1"/>
                          </a:solidFill>
                          <a:effectLst/>
                        </a:rPr>
                        <a:t> </a:t>
                      </a:r>
                      <a:endParaRPr lang="en-US" sz="1200" dirty="0">
                        <a:solidFill>
                          <a:schemeClr val="tx1"/>
                        </a:solidFill>
                        <a:effectLst/>
                      </a:endParaRPr>
                    </a:p>
                    <a:p>
                      <a:pPr algn="just">
                        <a:lnSpc>
                          <a:spcPct val="115000"/>
                        </a:lnSpc>
                        <a:spcAft>
                          <a:spcPts val="1000"/>
                        </a:spcAft>
                      </a:pPr>
                      <a:r>
                        <a:rPr lang="es-EC" sz="1200" dirty="0">
                          <a:solidFill>
                            <a:schemeClr val="tx1"/>
                          </a:solidFill>
                          <a:effectLst/>
                        </a:rPr>
                        <a:t> </a:t>
                      </a:r>
                      <a:endParaRPr lang="en-US" sz="1200" dirty="0">
                        <a:solidFill>
                          <a:schemeClr val="tx1"/>
                        </a:solidFill>
                        <a:effectLst/>
                      </a:endParaRPr>
                    </a:p>
                    <a:p>
                      <a:pPr algn="just">
                        <a:lnSpc>
                          <a:spcPct val="115000"/>
                        </a:lnSpc>
                        <a:spcAft>
                          <a:spcPts val="1000"/>
                        </a:spcAft>
                      </a:pPr>
                      <a:r>
                        <a:rPr lang="es-EC" sz="1200" dirty="0">
                          <a:solidFill>
                            <a:schemeClr val="tx1"/>
                          </a:solidFill>
                          <a:effectLst/>
                        </a:rPr>
                        <a:t>Ventajas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34" marR="59034" marT="0" marB="0"/>
                </a:tc>
                <a:tc>
                  <a:txBody>
                    <a:bodyPr/>
                    <a:lstStyle/>
                    <a:p>
                      <a:pPr marL="342900" lvl="0" indent="-342900" algn="just">
                        <a:lnSpc>
                          <a:spcPct val="115000"/>
                        </a:lnSpc>
                        <a:spcAft>
                          <a:spcPts val="0"/>
                        </a:spcAft>
                        <a:buFont typeface="Symbol" panose="05050102010706020507" pitchFamily="18" charset="2"/>
                        <a:buChar char=""/>
                      </a:pPr>
                      <a:r>
                        <a:rPr lang="es-ES" sz="1200" dirty="0">
                          <a:solidFill>
                            <a:schemeClr val="tx1"/>
                          </a:solidFill>
                          <a:effectLst/>
                        </a:rPr>
                        <a:t>Empleo de la tecnología</a:t>
                      </a:r>
                      <a:endParaRPr lang="en-US" sz="1200" dirty="0">
                        <a:solidFill>
                          <a:schemeClr val="tx1"/>
                        </a:solidFill>
                        <a:effectLst/>
                      </a:endParaRPr>
                    </a:p>
                    <a:p>
                      <a:pPr marL="342900" lvl="0" indent="-342900" algn="just">
                        <a:lnSpc>
                          <a:spcPct val="115000"/>
                        </a:lnSpc>
                        <a:spcAft>
                          <a:spcPts val="0"/>
                        </a:spcAft>
                        <a:buFont typeface="Symbol" panose="05050102010706020507" pitchFamily="18" charset="2"/>
                        <a:buChar char=""/>
                      </a:pPr>
                      <a:r>
                        <a:rPr lang="es-ES" sz="1200" dirty="0">
                          <a:solidFill>
                            <a:schemeClr val="tx1"/>
                          </a:solidFill>
                          <a:effectLst/>
                        </a:rPr>
                        <a:t>Ahorro de recursos</a:t>
                      </a:r>
                      <a:endParaRPr lang="en-US" sz="1200" dirty="0">
                        <a:solidFill>
                          <a:schemeClr val="tx1"/>
                        </a:solidFill>
                        <a:effectLst/>
                      </a:endParaRPr>
                    </a:p>
                    <a:p>
                      <a:pPr marL="342900" lvl="0" indent="-342900" algn="just">
                        <a:lnSpc>
                          <a:spcPct val="115000"/>
                        </a:lnSpc>
                        <a:spcAft>
                          <a:spcPts val="0"/>
                        </a:spcAft>
                        <a:buFont typeface="Symbol" panose="05050102010706020507" pitchFamily="18" charset="2"/>
                        <a:buChar char=""/>
                      </a:pPr>
                      <a:r>
                        <a:rPr lang="es-ES" sz="1200" dirty="0">
                          <a:solidFill>
                            <a:schemeClr val="tx1"/>
                          </a:solidFill>
                          <a:effectLst/>
                        </a:rPr>
                        <a:t>Reportes automáticos de calificación</a:t>
                      </a:r>
                      <a:endParaRPr lang="en-US" sz="1200" dirty="0">
                        <a:solidFill>
                          <a:schemeClr val="tx1"/>
                        </a:solidFill>
                        <a:effectLst/>
                      </a:endParaRPr>
                    </a:p>
                    <a:p>
                      <a:pPr marL="342900" lvl="0" indent="-342900" algn="just">
                        <a:lnSpc>
                          <a:spcPct val="115000"/>
                        </a:lnSpc>
                        <a:spcAft>
                          <a:spcPts val="0"/>
                        </a:spcAft>
                        <a:buFont typeface="Symbol" panose="05050102010706020507" pitchFamily="18" charset="2"/>
                        <a:buChar char=""/>
                      </a:pPr>
                      <a:r>
                        <a:rPr lang="es-ES" sz="1200" dirty="0">
                          <a:solidFill>
                            <a:schemeClr val="tx1"/>
                          </a:solidFill>
                          <a:effectLst/>
                        </a:rPr>
                        <a:t>Capacitación continua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34" marR="59034" marT="0" marB="0"/>
                </a:tc>
                <a:tc>
                  <a:txBody>
                    <a:bodyPr/>
                    <a:lstStyle/>
                    <a:p>
                      <a:pPr algn="just">
                        <a:lnSpc>
                          <a:spcPct val="115000"/>
                        </a:lnSpc>
                        <a:spcAft>
                          <a:spcPts val="1000"/>
                        </a:spcAft>
                      </a:pPr>
                      <a:r>
                        <a:rPr lang="es-ES" sz="1200" dirty="0">
                          <a:solidFill>
                            <a:schemeClr val="tx1"/>
                          </a:solidFill>
                          <a:effectLst/>
                        </a:rPr>
                        <a:t>Encuestas</a:t>
                      </a:r>
                      <a:endParaRPr lang="en-US" sz="1200" dirty="0">
                        <a:solidFill>
                          <a:schemeClr val="tx1"/>
                        </a:solidFill>
                        <a:effectLst/>
                      </a:endParaRPr>
                    </a:p>
                    <a:p>
                      <a:pPr algn="just">
                        <a:lnSpc>
                          <a:spcPct val="115000"/>
                        </a:lnSpc>
                        <a:spcAft>
                          <a:spcPts val="1000"/>
                        </a:spcAft>
                      </a:pPr>
                      <a:r>
                        <a:rPr lang="es-ES" sz="1200" dirty="0">
                          <a:solidFill>
                            <a:schemeClr val="tx1"/>
                          </a:solidFill>
                          <a:effectLst/>
                        </a:rPr>
                        <a:t>Entrevistas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34" marR="59034" marT="0" marB="0"/>
                </a:tc>
              </a:tr>
              <a:tr h="2715578">
                <a:tc vMerge="1">
                  <a:txBody>
                    <a:bodyPr/>
                    <a:lstStyle/>
                    <a:p>
                      <a:endParaRPr lang="en-US"/>
                    </a:p>
                  </a:txBody>
                  <a:tcPr/>
                </a:tc>
                <a:tc>
                  <a:txBody>
                    <a:bodyPr/>
                    <a:lstStyle/>
                    <a:p>
                      <a:pPr algn="just">
                        <a:lnSpc>
                          <a:spcPct val="115000"/>
                        </a:lnSpc>
                        <a:spcAft>
                          <a:spcPts val="1000"/>
                        </a:spcAft>
                      </a:pPr>
                      <a:r>
                        <a:rPr lang="es-EC" sz="1200">
                          <a:solidFill>
                            <a:schemeClr val="tx1"/>
                          </a:solidFill>
                          <a:effectLst/>
                        </a:rPr>
                        <a:t> </a:t>
                      </a:r>
                      <a:endParaRPr lang="en-US" sz="1200">
                        <a:solidFill>
                          <a:schemeClr val="tx1"/>
                        </a:solidFill>
                        <a:effectLst/>
                      </a:endParaRPr>
                    </a:p>
                    <a:p>
                      <a:pPr algn="just">
                        <a:lnSpc>
                          <a:spcPct val="115000"/>
                        </a:lnSpc>
                        <a:spcAft>
                          <a:spcPts val="1000"/>
                        </a:spcAft>
                      </a:pPr>
                      <a:r>
                        <a:rPr lang="es-EC" sz="1200">
                          <a:solidFill>
                            <a:schemeClr val="tx1"/>
                          </a:solidFill>
                          <a:effectLst/>
                        </a:rPr>
                        <a:t> </a:t>
                      </a:r>
                      <a:endParaRPr lang="en-US" sz="1200">
                        <a:solidFill>
                          <a:schemeClr val="tx1"/>
                        </a:solidFill>
                        <a:effectLst/>
                      </a:endParaRPr>
                    </a:p>
                    <a:p>
                      <a:pPr algn="just">
                        <a:lnSpc>
                          <a:spcPct val="115000"/>
                        </a:lnSpc>
                        <a:spcAft>
                          <a:spcPts val="1000"/>
                        </a:spcAft>
                      </a:pPr>
                      <a:r>
                        <a:rPr lang="es-EC" sz="1200">
                          <a:solidFill>
                            <a:schemeClr val="tx1"/>
                          </a:solidFill>
                          <a:effectLst/>
                        </a:rPr>
                        <a:t>Desventajas</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34" marR="59034" marT="0" marB="0"/>
                </a:tc>
                <a:tc>
                  <a:txBody>
                    <a:bodyPr/>
                    <a:lstStyle/>
                    <a:p>
                      <a:pPr marL="342900" lvl="0" indent="-342900" algn="just">
                        <a:lnSpc>
                          <a:spcPct val="115000"/>
                        </a:lnSpc>
                        <a:spcAft>
                          <a:spcPts val="0"/>
                        </a:spcAft>
                        <a:buFont typeface="Symbol" panose="05050102010706020507" pitchFamily="18" charset="2"/>
                        <a:buChar char=""/>
                      </a:pPr>
                      <a:r>
                        <a:rPr lang="es-ES" sz="1200">
                          <a:solidFill>
                            <a:schemeClr val="tx1"/>
                          </a:solidFill>
                          <a:effectLst/>
                        </a:rPr>
                        <a:t>Disminuye la interactuación entre el instructor y el estudiante</a:t>
                      </a:r>
                      <a:endParaRPr lang="en-US" sz="1200">
                        <a:solidFill>
                          <a:schemeClr val="tx1"/>
                        </a:solidFill>
                        <a:effectLst/>
                      </a:endParaRPr>
                    </a:p>
                    <a:p>
                      <a:pPr marL="342900" lvl="0" indent="-342900" algn="just">
                        <a:lnSpc>
                          <a:spcPct val="115000"/>
                        </a:lnSpc>
                        <a:spcAft>
                          <a:spcPts val="0"/>
                        </a:spcAft>
                        <a:buFont typeface="Symbol" panose="05050102010706020507" pitchFamily="18" charset="2"/>
                        <a:buChar char=""/>
                      </a:pPr>
                      <a:r>
                        <a:rPr lang="es-ES" sz="1200">
                          <a:solidFill>
                            <a:schemeClr val="tx1"/>
                          </a:solidFill>
                          <a:effectLst/>
                        </a:rPr>
                        <a:t>Pocas oportunidades para los estudiantes</a:t>
                      </a:r>
                      <a:endParaRPr lang="en-US" sz="1200">
                        <a:solidFill>
                          <a:schemeClr val="tx1"/>
                        </a:solidFill>
                        <a:effectLst/>
                      </a:endParaRPr>
                    </a:p>
                    <a:p>
                      <a:pPr marL="342900" lvl="0" indent="-342900" algn="just">
                        <a:lnSpc>
                          <a:spcPct val="115000"/>
                        </a:lnSpc>
                        <a:spcAft>
                          <a:spcPts val="0"/>
                        </a:spcAft>
                        <a:buFont typeface="Symbol" panose="05050102010706020507" pitchFamily="18" charset="2"/>
                        <a:buChar char=""/>
                      </a:pPr>
                      <a:r>
                        <a:rPr lang="es-EC" sz="1200">
                          <a:solidFill>
                            <a:schemeClr val="tx1"/>
                          </a:solidFill>
                          <a:effectLst/>
                        </a:rPr>
                        <a:t>Desconocimiento de la tecnología por parte de algunos estudiantes</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34" marR="59034" marT="0" marB="0"/>
                </a:tc>
                <a:tc>
                  <a:txBody>
                    <a:bodyPr/>
                    <a:lstStyle/>
                    <a:p>
                      <a:pPr algn="just">
                        <a:lnSpc>
                          <a:spcPct val="115000"/>
                        </a:lnSpc>
                        <a:spcAft>
                          <a:spcPts val="1000"/>
                        </a:spcAft>
                      </a:pPr>
                      <a:r>
                        <a:rPr lang="es-ES" sz="1200" dirty="0">
                          <a:solidFill>
                            <a:schemeClr val="tx1"/>
                          </a:solidFill>
                          <a:effectLst/>
                        </a:rPr>
                        <a:t>Encuestas</a:t>
                      </a:r>
                      <a:endParaRPr lang="en-US" sz="1200" dirty="0">
                        <a:solidFill>
                          <a:schemeClr val="tx1"/>
                        </a:solidFill>
                        <a:effectLst/>
                      </a:endParaRPr>
                    </a:p>
                    <a:p>
                      <a:pPr algn="just">
                        <a:lnSpc>
                          <a:spcPct val="115000"/>
                        </a:lnSpc>
                        <a:spcAft>
                          <a:spcPts val="1000"/>
                        </a:spcAft>
                      </a:pPr>
                      <a:r>
                        <a:rPr lang="es-ES" sz="1200" dirty="0">
                          <a:solidFill>
                            <a:schemeClr val="tx1"/>
                          </a:solidFill>
                          <a:effectLst/>
                        </a:rPr>
                        <a:t>Entrevistas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034" marR="59034" marT="0" marB="0"/>
                </a:tc>
              </a:tr>
            </a:tbl>
          </a:graphicData>
        </a:graphic>
      </p:graphicFrame>
    </p:spTree>
    <p:extLst>
      <p:ext uri="{BB962C8B-B14F-4D97-AF65-F5344CB8AC3E}">
        <p14:creationId xmlns:p14="http://schemas.microsoft.com/office/powerpoint/2010/main" val="3456649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Placa"/>
          <p:cNvSpPr/>
          <p:nvPr/>
        </p:nvSpPr>
        <p:spPr>
          <a:xfrm>
            <a:off x="1187624" y="332656"/>
            <a:ext cx="6408712"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BO" sz="2400" b="1" dirty="0" smtClean="0">
                <a:solidFill>
                  <a:schemeClr val="bg1"/>
                </a:solidFill>
                <a:effectLst>
                  <a:outerShdw blurRad="38100" dist="38100" dir="2700000" algn="tl">
                    <a:srgbClr val="000000">
                      <a:alpha val="43137"/>
                    </a:srgbClr>
                  </a:outerShdw>
                </a:effectLst>
              </a:rPr>
              <a:t>8. </a:t>
            </a:r>
            <a:r>
              <a:rPr lang="es-ES" sz="2400" b="1" i="1" dirty="0"/>
              <a:t>DISEÑOS DE LA </a:t>
            </a:r>
            <a:r>
              <a:rPr lang="es-ES" sz="2400" b="1" i="1" dirty="0" smtClean="0"/>
              <a:t>INVESTIGACIÓN</a:t>
            </a:r>
            <a:endParaRPr lang="es-ES" sz="2400" b="1" i="1" dirty="0"/>
          </a:p>
        </p:txBody>
      </p:sp>
      <p:graphicFrame>
        <p:nvGraphicFramePr>
          <p:cNvPr id="13" name="Diagrama 12"/>
          <p:cNvGraphicFramePr/>
          <p:nvPr>
            <p:extLst>
              <p:ext uri="{D42A27DB-BD31-4B8C-83A1-F6EECF244321}">
                <p14:modId xmlns:p14="http://schemas.microsoft.com/office/powerpoint/2010/main" val="3900104317"/>
              </p:ext>
            </p:extLst>
          </p:nvPr>
        </p:nvGraphicFramePr>
        <p:xfrm>
          <a:off x="395536" y="1124744"/>
          <a:ext cx="8424936"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4" name="Picture 2"/>
          <p:cNvPicPr>
            <a:picLocks noChangeAspect="1" noChangeArrowheads="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l="1962" t="1390" r="1538" b="1445"/>
          <a:stretch/>
        </p:blipFill>
        <p:spPr bwMode="auto">
          <a:xfrm>
            <a:off x="251520" y="76393"/>
            <a:ext cx="800006" cy="938059"/>
          </a:xfrm>
          <a:prstGeom prst="rect">
            <a:avLst/>
          </a:prstGeom>
          <a:noFill/>
          <a:ln w="0">
            <a:noFill/>
            <a:miter lim="800000"/>
            <a:headEnd/>
            <a:tailEnd/>
          </a:ln>
          <a:effectLst/>
        </p:spPr>
      </p:pic>
      <p:pic>
        <p:nvPicPr>
          <p:cNvPr id="15" name="Imagen 14"/>
          <p:cNvPicPr>
            <a:picLocks noChangeAspect="1"/>
          </p:cNvPicPr>
          <p:nvPr/>
        </p:nvPicPr>
        <p:blipFill rotWithShape="1">
          <a:blip r:embed="rId8"/>
          <a:srcRect r="73688"/>
          <a:stretch/>
        </p:blipFill>
        <p:spPr>
          <a:xfrm>
            <a:off x="7674145" y="157827"/>
            <a:ext cx="1213226" cy="921162"/>
          </a:xfrm>
          <a:prstGeom prst="rect">
            <a:avLst/>
          </a:prstGeom>
        </p:spPr>
      </p:pic>
    </p:spTree>
    <p:extLst>
      <p:ext uri="{BB962C8B-B14F-4D97-AF65-F5344CB8AC3E}">
        <p14:creationId xmlns:p14="http://schemas.microsoft.com/office/powerpoint/2010/main" val="16007094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Placa"/>
          <p:cNvSpPr/>
          <p:nvPr/>
        </p:nvSpPr>
        <p:spPr>
          <a:xfrm>
            <a:off x="683568" y="188640"/>
            <a:ext cx="7632848"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BO" sz="2400" b="1" dirty="0" smtClean="0">
                <a:solidFill>
                  <a:schemeClr val="bg1"/>
                </a:solidFill>
                <a:effectLst>
                  <a:outerShdw blurRad="38100" dist="38100" dir="2700000" algn="tl">
                    <a:srgbClr val="000000">
                      <a:alpha val="43137"/>
                    </a:srgbClr>
                  </a:outerShdw>
                </a:effectLst>
              </a:rPr>
              <a:t>8. </a:t>
            </a:r>
            <a:r>
              <a:rPr lang="es-ES" sz="2400" b="1" i="1" dirty="0"/>
              <a:t>DISEÑOS DE LA </a:t>
            </a:r>
            <a:r>
              <a:rPr lang="es-ES" sz="2400" b="1" i="1" dirty="0" smtClean="0"/>
              <a:t>INVESTIGACIÓN</a:t>
            </a:r>
            <a:endParaRPr lang="es-ES" sz="2400" b="1" i="1" dirty="0"/>
          </a:p>
        </p:txBody>
      </p:sp>
      <p:pic>
        <p:nvPicPr>
          <p:cNvPr id="1028" name="Picture 4" descr="Resultado de imagen de problema de la investigació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4917224"/>
            <a:ext cx="1584176" cy="1353151"/>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p:cNvSpPr/>
          <p:nvPr/>
        </p:nvSpPr>
        <p:spPr>
          <a:xfrm>
            <a:off x="2771800" y="1039926"/>
            <a:ext cx="3528392" cy="43204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s-EC" dirty="0" smtClean="0"/>
              <a:t>POBLACIÓN Y MUESTRA</a:t>
            </a:r>
            <a:endParaRPr lang="en-US" dirty="0"/>
          </a:p>
        </p:txBody>
      </p:sp>
      <p:graphicFrame>
        <p:nvGraphicFramePr>
          <p:cNvPr id="4" name="Tabla 3"/>
          <p:cNvGraphicFramePr>
            <a:graphicFrameLocks noGrp="1"/>
          </p:cNvGraphicFramePr>
          <p:nvPr>
            <p:extLst>
              <p:ext uri="{D42A27DB-BD31-4B8C-83A1-F6EECF244321}">
                <p14:modId xmlns:p14="http://schemas.microsoft.com/office/powerpoint/2010/main" val="3333086470"/>
              </p:ext>
            </p:extLst>
          </p:nvPr>
        </p:nvGraphicFramePr>
        <p:xfrm>
          <a:off x="1701482" y="1823561"/>
          <a:ext cx="5741035" cy="3967734"/>
        </p:xfrm>
        <a:graphic>
          <a:graphicData uri="http://schemas.openxmlformats.org/drawingml/2006/table">
            <a:tbl>
              <a:tblPr firstRow="1" firstCol="1" bandRow="1">
                <a:tableStyleId>{7DF18680-E054-41AD-8BC1-D1AEF772440D}</a:tableStyleId>
              </a:tblPr>
              <a:tblGrid>
                <a:gridCol w="2228850"/>
                <a:gridCol w="1060450"/>
                <a:gridCol w="1281430"/>
                <a:gridCol w="1170305"/>
              </a:tblGrid>
              <a:tr h="391160">
                <a:tc>
                  <a:txBody>
                    <a:bodyPr/>
                    <a:lstStyle/>
                    <a:p>
                      <a:pPr algn="ctr">
                        <a:lnSpc>
                          <a:spcPct val="200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SUJETOS</a:t>
                      </a:r>
                      <a:endParaRPr lang="en-US"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200000"/>
                        </a:lnSpc>
                        <a:spcAft>
                          <a:spcPts val="1000"/>
                        </a:spcAft>
                      </a:pPr>
                      <a:r>
                        <a:rPr lang="es-ES_tradnl" sz="1200">
                          <a:solidFill>
                            <a:schemeClr val="tx1"/>
                          </a:solidFill>
                          <a:effectLst/>
                          <a:latin typeface="Times New Roman" panose="02020603050405020304" pitchFamily="18" charset="0"/>
                          <a:cs typeface="Times New Roman" panose="02020603050405020304" pitchFamily="18" charset="0"/>
                        </a:rPr>
                        <a:t>POBLACIÓN</a:t>
                      </a:r>
                      <a:endParaRPr lang="en-US"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200000"/>
                        </a:lnSpc>
                        <a:spcAft>
                          <a:spcPts val="1000"/>
                        </a:spcAft>
                      </a:pPr>
                      <a:r>
                        <a:rPr lang="es-ES_tradnl" sz="1200">
                          <a:solidFill>
                            <a:schemeClr val="tx1"/>
                          </a:solidFill>
                          <a:effectLst/>
                          <a:latin typeface="Times New Roman" panose="02020603050405020304" pitchFamily="18" charset="0"/>
                          <a:cs typeface="Times New Roman" panose="02020603050405020304" pitchFamily="18" charset="0"/>
                        </a:rPr>
                        <a:t>MUESTRA</a:t>
                      </a:r>
                      <a:endParaRPr lang="en-US"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200000"/>
                        </a:lnSpc>
                        <a:spcAft>
                          <a:spcPts val="1000"/>
                        </a:spcAft>
                      </a:pPr>
                      <a:r>
                        <a:rPr lang="es-ES_tradnl" sz="1200">
                          <a:solidFill>
                            <a:schemeClr val="tx1"/>
                          </a:solidFill>
                          <a:effectLst/>
                          <a:latin typeface="Times New Roman" panose="02020603050405020304" pitchFamily="18" charset="0"/>
                          <a:cs typeface="Times New Roman" panose="02020603050405020304" pitchFamily="18" charset="0"/>
                        </a:rPr>
                        <a:t>PORCENTAJE</a:t>
                      </a:r>
                      <a:endParaRPr lang="en-US"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0">
                <a:tc>
                  <a:txBody>
                    <a:bodyPr/>
                    <a:lstStyle/>
                    <a:p>
                      <a:pPr algn="just">
                        <a:lnSpc>
                          <a:spcPct val="200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Subdirector de la A.G.E</a:t>
                      </a:r>
                      <a:endParaRPr lang="en-US" sz="1100" dirty="0">
                        <a:solidFill>
                          <a:schemeClr val="tx1"/>
                        </a:solidFill>
                        <a:effectLst/>
                        <a:latin typeface="Times New Roman" panose="02020603050405020304" pitchFamily="18" charset="0"/>
                        <a:cs typeface="Times New Roman" panose="02020603050405020304" pitchFamily="18" charset="0"/>
                      </a:endParaRPr>
                    </a:p>
                    <a:p>
                      <a:pPr algn="just">
                        <a:lnSpc>
                          <a:spcPct val="200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Jefe De evaluación </a:t>
                      </a:r>
                      <a:endParaRPr lang="en-US" sz="1100" dirty="0">
                        <a:solidFill>
                          <a:schemeClr val="tx1"/>
                        </a:solidFill>
                        <a:effectLst/>
                        <a:latin typeface="Times New Roman" panose="02020603050405020304" pitchFamily="18" charset="0"/>
                        <a:cs typeface="Times New Roman" panose="02020603050405020304" pitchFamily="18" charset="0"/>
                      </a:endParaRPr>
                    </a:p>
                    <a:p>
                      <a:pPr algn="just">
                        <a:lnSpc>
                          <a:spcPct val="200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Jefes de Módulos </a:t>
                      </a:r>
                      <a:endParaRPr lang="en-US" sz="1100" dirty="0">
                        <a:solidFill>
                          <a:schemeClr val="tx1"/>
                        </a:solidFill>
                        <a:effectLst/>
                        <a:latin typeface="Times New Roman" panose="02020603050405020304" pitchFamily="18" charset="0"/>
                        <a:cs typeface="Times New Roman" panose="02020603050405020304" pitchFamily="18" charset="0"/>
                      </a:endParaRPr>
                    </a:p>
                    <a:p>
                      <a:pPr algn="just">
                        <a:lnSpc>
                          <a:spcPct val="200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Alumnos del  Curso de Estado Mayor  de Arma y Servicios de primero y segundo año   de la         Academia de Guerra del            Ejército.                                                                                                                                                                                                                                      </a:t>
                      </a:r>
                      <a:endParaRPr lang="en-US"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nSpc>
                          <a:spcPct val="200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         1</a:t>
                      </a:r>
                      <a:endParaRPr lang="en-US" sz="1100" dirty="0">
                        <a:solidFill>
                          <a:schemeClr val="tx1"/>
                        </a:solidFill>
                        <a:effectLst/>
                        <a:latin typeface="Times New Roman" panose="02020603050405020304" pitchFamily="18" charset="0"/>
                        <a:cs typeface="Times New Roman" panose="02020603050405020304" pitchFamily="18" charset="0"/>
                      </a:endParaRPr>
                    </a:p>
                    <a:p>
                      <a:pPr>
                        <a:lnSpc>
                          <a:spcPct val="200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         1</a:t>
                      </a:r>
                      <a:endParaRPr lang="en-US" sz="1100" dirty="0">
                        <a:solidFill>
                          <a:schemeClr val="tx1"/>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         14  </a:t>
                      </a:r>
                      <a:endParaRPr lang="en-US" sz="1100" dirty="0">
                        <a:solidFill>
                          <a:schemeClr val="tx1"/>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 </a:t>
                      </a:r>
                      <a:endParaRPr lang="en-US" sz="1100" dirty="0">
                        <a:solidFill>
                          <a:schemeClr val="tx1"/>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 </a:t>
                      </a:r>
                      <a:endParaRPr lang="en-US" sz="1100" dirty="0">
                        <a:solidFill>
                          <a:schemeClr val="tx1"/>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152</a:t>
                      </a:r>
                      <a:endParaRPr lang="en-US" sz="1100" dirty="0">
                        <a:solidFill>
                          <a:schemeClr val="tx1"/>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                                                </a:t>
                      </a:r>
                      <a:endParaRPr lang="en-US"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nSpc>
                          <a:spcPct val="200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            1</a:t>
                      </a:r>
                      <a:endParaRPr lang="en-US" sz="1100" dirty="0">
                        <a:solidFill>
                          <a:schemeClr val="tx1"/>
                        </a:solidFill>
                        <a:effectLst/>
                        <a:latin typeface="Times New Roman" panose="02020603050405020304" pitchFamily="18" charset="0"/>
                        <a:cs typeface="Times New Roman" panose="02020603050405020304" pitchFamily="18" charset="0"/>
                      </a:endParaRPr>
                    </a:p>
                    <a:p>
                      <a:pPr>
                        <a:lnSpc>
                          <a:spcPct val="200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            1</a:t>
                      </a:r>
                      <a:endParaRPr lang="en-US" sz="1100" dirty="0">
                        <a:solidFill>
                          <a:schemeClr val="tx1"/>
                        </a:solidFill>
                        <a:effectLst/>
                        <a:latin typeface="Times New Roman" panose="02020603050405020304" pitchFamily="18" charset="0"/>
                        <a:cs typeface="Times New Roman" panose="02020603050405020304" pitchFamily="18" charset="0"/>
                      </a:endParaRPr>
                    </a:p>
                    <a:p>
                      <a:pPr>
                        <a:lnSpc>
                          <a:spcPct val="200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           14</a:t>
                      </a:r>
                      <a:endParaRPr lang="en-US" sz="1100" dirty="0">
                        <a:solidFill>
                          <a:schemeClr val="tx1"/>
                        </a:solidFill>
                        <a:effectLst/>
                        <a:latin typeface="Times New Roman" panose="02020603050405020304" pitchFamily="18" charset="0"/>
                        <a:cs typeface="Times New Roman" panose="02020603050405020304" pitchFamily="18" charset="0"/>
                      </a:endParaRPr>
                    </a:p>
                    <a:p>
                      <a:pPr>
                        <a:lnSpc>
                          <a:spcPct val="200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 </a:t>
                      </a:r>
                      <a:endParaRPr lang="en-US" sz="1100" dirty="0">
                        <a:solidFill>
                          <a:schemeClr val="tx1"/>
                        </a:solidFill>
                        <a:effectLst/>
                        <a:latin typeface="Times New Roman" panose="02020603050405020304" pitchFamily="18" charset="0"/>
                        <a:cs typeface="Times New Roman" panose="02020603050405020304" pitchFamily="18" charset="0"/>
                      </a:endParaRPr>
                    </a:p>
                    <a:p>
                      <a:pPr algn="ctr">
                        <a:lnSpc>
                          <a:spcPct val="200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110</a:t>
                      </a:r>
                      <a:endParaRPr lang="en-US" sz="1100" dirty="0">
                        <a:solidFill>
                          <a:schemeClr val="tx1"/>
                        </a:solidFill>
                        <a:effectLst/>
                        <a:latin typeface="Times New Roman" panose="02020603050405020304" pitchFamily="18" charset="0"/>
                        <a:cs typeface="Times New Roman" panose="02020603050405020304" pitchFamily="18" charset="0"/>
                      </a:endParaRPr>
                    </a:p>
                    <a:p>
                      <a:pPr algn="ctr">
                        <a:lnSpc>
                          <a:spcPct val="200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 </a:t>
                      </a:r>
                      <a:endParaRPr lang="en-US" sz="1100" dirty="0">
                        <a:solidFill>
                          <a:schemeClr val="tx1"/>
                        </a:solidFill>
                        <a:effectLst/>
                        <a:latin typeface="Times New Roman" panose="02020603050405020304" pitchFamily="18" charset="0"/>
                        <a:cs typeface="Times New Roman" panose="02020603050405020304" pitchFamily="18" charset="0"/>
                      </a:endParaRPr>
                    </a:p>
                    <a:p>
                      <a:pPr>
                        <a:lnSpc>
                          <a:spcPct val="200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 </a:t>
                      </a:r>
                      <a:endParaRPr lang="en-US"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200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0,60%</a:t>
                      </a:r>
                      <a:endParaRPr lang="en-US" sz="1100" dirty="0">
                        <a:solidFill>
                          <a:schemeClr val="tx1"/>
                        </a:solidFill>
                        <a:effectLst/>
                        <a:latin typeface="Times New Roman" panose="02020603050405020304" pitchFamily="18" charset="0"/>
                        <a:cs typeface="Times New Roman" panose="02020603050405020304" pitchFamily="18" charset="0"/>
                      </a:endParaRPr>
                    </a:p>
                    <a:p>
                      <a:pPr algn="ctr">
                        <a:lnSpc>
                          <a:spcPct val="200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0,60% </a:t>
                      </a:r>
                      <a:endParaRPr lang="en-US" sz="1100" dirty="0">
                        <a:solidFill>
                          <a:schemeClr val="tx1"/>
                        </a:solidFill>
                        <a:effectLst/>
                        <a:latin typeface="Times New Roman" panose="02020603050405020304" pitchFamily="18" charset="0"/>
                        <a:cs typeface="Times New Roman" panose="02020603050405020304" pitchFamily="18" charset="0"/>
                      </a:endParaRPr>
                    </a:p>
                    <a:p>
                      <a:pPr algn="ctr">
                        <a:lnSpc>
                          <a:spcPct val="200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8,33%</a:t>
                      </a:r>
                      <a:endParaRPr lang="en-US" sz="1100" dirty="0">
                        <a:solidFill>
                          <a:schemeClr val="tx1"/>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 </a:t>
                      </a:r>
                      <a:endParaRPr lang="en-US" sz="1100" dirty="0">
                        <a:solidFill>
                          <a:schemeClr val="tx1"/>
                        </a:solidFill>
                        <a:effectLst/>
                        <a:latin typeface="Times New Roman" panose="02020603050405020304" pitchFamily="18" charset="0"/>
                        <a:cs typeface="Times New Roman" panose="02020603050405020304" pitchFamily="18" charset="0"/>
                      </a:endParaRPr>
                    </a:p>
                    <a:p>
                      <a:pPr>
                        <a:lnSpc>
                          <a:spcPct val="115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 </a:t>
                      </a:r>
                      <a:endParaRPr lang="en-US" sz="1100" dirty="0">
                        <a:solidFill>
                          <a:schemeClr val="tx1"/>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65,48%</a:t>
                      </a:r>
                      <a:endParaRPr lang="en-US" sz="1100" dirty="0">
                        <a:solidFill>
                          <a:schemeClr val="tx1"/>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 </a:t>
                      </a:r>
                      <a:endParaRPr lang="en-US"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0">
                <a:tc>
                  <a:txBody>
                    <a:bodyPr/>
                    <a:lstStyle/>
                    <a:p>
                      <a:pPr algn="just">
                        <a:lnSpc>
                          <a:spcPct val="200000"/>
                        </a:lnSpc>
                        <a:spcAft>
                          <a:spcPts val="1000"/>
                        </a:spcAft>
                      </a:pPr>
                      <a:r>
                        <a:rPr lang="es-ES_tradnl" sz="1200">
                          <a:solidFill>
                            <a:schemeClr val="tx1"/>
                          </a:solidFill>
                          <a:effectLst/>
                          <a:latin typeface="Times New Roman" panose="02020603050405020304" pitchFamily="18" charset="0"/>
                          <a:cs typeface="Times New Roman" panose="02020603050405020304" pitchFamily="18" charset="0"/>
                        </a:rPr>
                        <a:t>TOTAL</a:t>
                      </a:r>
                      <a:endParaRPr lang="en-US"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200000"/>
                        </a:lnSpc>
                        <a:spcAft>
                          <a:spcPts val="1000"/>
                        </a:spcAft>
                      </a:pPr>
                      <a:r>
                        <a:rPr lang="es-ES_tradnl" sz="1200">
                          <a:solidFill>
                            <a:schemeClr val="tx1"/>
                          </a:solidFill>
                          <a:effectLst/>
                          <a:latin typeface="Times New Roman" panose="02020603050405020304" pitchFamily="18" charset="0"/>
                          <a:cs typeface="Times New Roman" panose="02020603050405020304" pitchFamily="18" charset="0"/>
                        </a:rPr>
                        <a:t>168</a:t>
                      </a:r>
                      <a:endParaRPr lang="en-US" sz="1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200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168</a:t>
                      </a:r>
                      <a:endParaRPr lang="en-US"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200000"/>
                        </a:lnSpc>
                        <a:spcAft>
                          <a:spcPts val="1000"/>
                        </a:spcAft>
                      </a:pPr>
                      <a:r>
                        <a:rPr lang="es-ES_tradnl" sz="1200" dirty="0">
                          <a:solidFill>
                            <a:schemeClr val="tx1"/>
                          </a:solidFill>
                          <a:effectLst/>
                          <a:latin typeface="Times New Roman" panose="02020603050405020304" pitchFamily="18" charset="0"/>
                          <a:cs typeface="Times New Roman" panose="02020603050405020304" pitchFamily="18" charset="0"/>
                        </a:rPr>
                        <a:t>100%</a:t>
                      </a:r>
                      <a:endParaRPr lang="en-US"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spTree>
    <p:extLst>
      <p:ext uri="{BB962C8B-B14F-4D97-AF65-F5344CB8AC3E}">
        <p14:creationId xmlns:p14="http://schemas.microsoft.com/office/powerpoint/2010/main" val="14429479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4 Placa"/>
          <p:cNvSpPr/>
          <p:nvPr/>
        </p:nvSpPr>
        <p:spPr>
          <a:xfrm>
            <a:off x="395536" y="404664"/>
            <a:ext cx="8352927"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3600" b="1" dirty="0">
                <a:solidFill>
                  <a:schemeClr val="bg1"/>
                </a:solidFill>
                <a:effectLst>
                  <a:outerShdw blurRad="38100" dist="38100" dir="2700000" algn="tl">
                    <a:srgbClr val="000000">
                      <a:alpha val="43137"/>
                    </a:srgbClr>
                  </a:outerShdw>
                </a:effectLst>
              </a:rPr>
              <a:t>5</a:t>
            </a:r>
            <a:r>
              <a:rPr lang="es-BO" sz="3600" b="1" dirty="0" smtClean="0">
                <a:solidFill>
                  <a:schemeClr val="bg1"/>
                </a:solidFill>
                <a:effectLst>
                  <a:outerShdw blurRad="38100" dist="38100" dir="2700000" algn="tl">
                    <a:srgbClr val="000000">
                      <a:alpha val="43137"/>
                    </a:srgbClr>
                  </a:outerShdw>
                </a:effectLst>
              </a:rPr>
              <a:t>.- JUSTIFICACIÓN DE LA INVESTIGACIÓN</a:t>
            </a:r>
            <a:endParaRPr lang="es-BO" sz="3600" b="1" dirty="0">
              <a:solidFill>
                <a:schemeClr val="bg1"/>
              </a:solidFill>
              <a:effectLst>
                <a:outerShdw blurRad="38100" dist="38100" dir="2700000" algn="tl">
                  <a:srgbClr val="000000">
                    <a:alpha val="43137"/>
                  </a:srgbClr>
                </a:outerShdw>
              </a:effectLst>
            </a:endParaRPr>
          </a:p>
        </p:txBody>
      </p:sp>
      <p:graphicFrame>
        <p:nvGraphicFramePr>
          <p:cNvPr id="5" name="Diagrama 4"/>
          <p:cNvGraphicFramePr/>
          <p:nvPr>
            <p:extLst>
              <p:ext uri="{D42A27DB-BD31-4B8C-83A1-F6EECF244321}">
                <p14:modId xmlns:p14="http://schemas.microsoft.com/office/powerpoint/2010/main" val="2224837308"/>
              </p:ext>
            </p:extLst>
          </p:nvPr>
        </p:nvGraphicFramePr>
        <p:xfrm>
          <a:off x="179512" y="404664"/>
          <a:ext cx="8748463" cy="6165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4 Placa"/>
          <p:cNvSpPr/>
          <p:nvPr/>
        </p:nvSpPr>
        <p:spPr>
          <a:xfrm>
            <a:off x="323528" y="404664"/>
            <a:ext cx="8424935"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2400" b="1" dirty="0" smtClean="0">
                <a:solidFill>
                  <a:schemeClr val="bg1"/>
                </a:solidFill>
                <a:effectLst>
                  <a:outerShdw blurRad="38100" dist="38100" dir="2700000" algn="tl">
                    <a:srgbClr val="000000">
                      <a:alpha val="43137"/>
                    </a:srgbClr>
                  </a:outerShdw>
                </a:effectLst>
              </a:rPr>
              <a:t>9.</a:t>
            </a:r>
            <a:r>
              <a:rPr lang="es-ES" sz="2400" b="1" i="1" dirty="0" smtClean="0"/>
              <a:t>   </a:t>
            </a:r>
            <a:r>
              <a:rPr lang="es-ES" sz="2400" b="1" i="1" dirty="0"/>
              <a:t>PRESENTACION Y ANALISIS DE </a:t>
            </a:r>
            <a:r>
              <a:rPr lang="es-ES" sz="2400" b="1" i="1" dirty="0" smtClean="0"/>
              <a:t>DATOS</a:t>
            </a:r>
            <a:endParaRPr lang="es-BO" sz="2400" b="1" dirty="0">
              <a:solidFill>
                <a:schemeClr val="bg1"/>
              </a:solidFill>
              <a:effectLst>
                <a:outerShdw blurRad="38100" dist="38100" dir="2700000" algn="tl">
                  <a:srgbClr val="000000">
                    <a:alpha val="43137"/>
                  </a:srgbClr>
                </a:outerShdw>
              </a:effectLst>
            </a:endParaRPr>
          </a:p>
        </p:txBody>
      </p:sp>
      <p:sp>
        <p:nvSpPr>
          <p:cNvPr id="2" name="Rectángulo 1"/>
          <p:cNvSpPr/>
          <p:nvPr/>
        </p:nvSpPr>
        <p:spPr>
          <a:xfrm>
            <a:off x="827584" y="1178992"/>
            <a:ext cx="7632848" cy="1754326"/>
          </a:xfrm>
          <a:prstGeom prst="rect">
            <a:avLst/>
          </a:prstGeom>
        </p:spPr>
        <p:txBody>
          <a:bodyPr wrap="square">
            <a:spAutoFit/>
          </a:bodyPr>
          <a:lstStyle/>
          <a:p>
            <a:pPr algn="just" fontAlgn="base">
              <a:lnSpc>
                <a:spcPct val="200000"/>
              </a:lnSpc>
            </a:pPr>
            <a:r>
              <a:rPr lang="es-EC" b="1" dirty="0" smtClean="0"/>
              <a:t>¿</a:t>
            </a:r>
            <a:r>
              <a:rPr lang="es-EC" b="1" dirty="0"/>
              <a:t>¿Ha utilizado alguna herramienta de tecnología de aprendizaje y conocimiento (TAC) Coloque el </a:t>
            </a:r>
            <a:r>
              <a:rPr lang="es-EC" b="1" dirty="0" smtClean="0"/>
              <a:t>nombre?</a:t>
            </a:r>
            <a:endParaRPr lang="en-US" dirty="0"/>
          </a:p>
          <a:p>
            <a:pPr marL="342900" indent="-342900" algn="just" fontAlgn="base">
              <a:lnSpc>
                <a:spcPct val="200000"/>
              </a:lnSpc>
              <a:buFont typeface="+mj-lt"/>
              <a:buAutoNum type="arabicPeriod"/>
            </a:pPr>
            <a:endParaRPr lang="en-US" dirty="0"/>
          </a:p>
        </p:txBody>
      </p:sp>
      <p:sp>
        <p:nvSpPr>
          <p:cNvPr id="3" name="Rectángulo 2"/>
          <p:cNvSpPr/>
          <p:nvPr/>
        </p:nvSpPr>
        <p:spPr>
          <a:xfrm>
            <a:off x="987206" y="2876094"/>
            <a:ext cx="3728810" cy="199273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ES_tradnl" dirty="0" smtClean="0"/>
              <a:t>Se concluyo que </a:t>
            </a:r>
            <a:r>
              <a:rPr lang="es-ES_tradnl" dirty="0"/>
              <a:t>no </a:t>
            </a:r>
            <a:r>
              <a:rPr lang="es-ES" dirty="0"/>
              <a:t>han utilizado alguna herramienta de tecnología de aprendizaje y conocimiento (TAC).</a:t>
            </a:r>
            <a:endParaRPr lang="en-US" dirty="0"/>
          </a:p>
          <a:p>
            <a:pPr algn="just"/>
            <a:r>
              <a:rPr lang="es-ES_tradnl" dirty="0" smtClean="0"/>
              <a:t>.</a:t>
            </a:r>
            <a:endParaRPr lang="en-US" dirty="0"/>
          </a:p>
          <a:p>
            <a:pPr algn="just"/>
            <a:endParaRPr lang="en-US" dirty="0"/>
          </a:p>
        </p:txBody>
      </p:sp>
      <p:pic>
        <p:nvPicPr>
          <p:cNvPr id="9" name="Imagen 8"/>
          <p:cNvPicPr/>
          <p:nvPr/>
        </p:nvPicPr>
        <p:blipFill rotWithShape="1">
          <a:blip r:embed="rId7">
            <a:extLst>
              <a:ext uri="{28A0092B-C50C-407E-A947-70E740481C1C}">
                <a14:useLocalDpi xmlns:a14="http://schemas.microsoft.com/office/drawing/2010/main" val="0"/>
              </a:ext>
            </a:extLst>
          </a:blip>
          <a:srcRect b="12658"/>
          <a:stretch/>
        </p:blipFill>
        <p:spPr bwMode="auto">
          <a:xfrm>
            <a:off x="5724128" y="2381494"/>
            <a:ext cx="2416180" cy="248411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31979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4 Placa"/>
          <p:cNvSpPr/>
          <p:nvPr/>
        </p:nvSpPr>
        <p:spPr>
          <a:xfrm>
            <a:off x="395536" y="404664"/>
            <a:ext cx="8352927"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3600" b="1" dirty="0">
                <a:solidFill>
                  <a:schemeClr val="bg1"/>
                </a:solidFill>
                <a:effectLst>
                  <a:outerShdw blurRad="38100" dist="38100" dir="2700000" algn="tl">
                    <a:srgbClr val="000000">
                      <a:alpha val="43137"/>
                    </a:srgbClr>
                  </a:outerShdw>
                </a:effectLst>
              </a:rPr>
              <a:t>5</a:t>
            </a:r>
            <a:r>
              <a:rPr lang="es-BO" sz="3600" b="1" dirty="0" smtClean="0">
                <a:solidFill>
                  <a:schemeClr val="bg1"/>
                </a:solidFill>
                <a:effectLst>
                  <a:outerShdw blurRad="38100" dist="38100" dir="2700000" algn="tl">
                    <a:srgbClr val="000000">
                      <a:alpha val="43137"/>
                    </a:srgbClr>
                  </a:outerShdw>
                </a:effectLst>
              </a:rPr>
              <a:t>.- JUSTIFICACIÓN DE LA INVESTIGACIÓN</a:t>
            </a:r>
            <a:endParaRPr lang="es-BO" sz="3600" b="1" dirty="0">
              <a:solidFill>
                <a:schemeClr val="bg1"/>
              </a:solidFill>
              <a:effectLst>
                <a:outerShdw blurRad="38100" dist="38100" dir="2700000" algn="tl">
                  <a:srgbClr val="000000">
                    <a:alpha val="43137"/>
                  </a:srgbClr>
                </a:outerShdw>
              </a:effectLst>
            </a:endParaRPr>
          </a:p>
        </p:txBody>
      </p:sp>
      <p:graphicFrame>
        <p:nvGraphicFramePr>
          <p:cNvPr id="5" name="Diagrama 4"/>
          <p:cNvGraphicFramePr/>
          <p:nvPr>
            <p:extLst/>
          </p:nvPr>
        </p:nvGraphicFramePr>
        <p:xfrm>
          <a:off x="179512" y="404664"/>
          <a:ext cx="8748463" cy="6165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4 Placa"/>
          <p:cNvSpPr/>
          <p:nvPr/>
        </p:nvSpPr>
        <p:spPr>
          <a:xfrm>
            <a:off x="323528" y="404664"/>
            <a:ext cx="8424935"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2400" b="1" dirty="0" smtClean="0">
                <a:solidFill>
                  <a:schemeClr val="bg1"/>
                </a:solidFill>
                <a:effectLst>
                  <a:outerShdw blurRad="38100" dist="38100" dir="2700000" algn="tl">
                    <a:srgbClr val="000000">
                      <a:alpha val="43137"/>
                    </a:srgbClr>
                  </a:outerShdw>
                </a:effectLst>
              </a:rPr>
              <a:t>9.</a:t>
            </a:r>
            <a:r>
              <a:rPr lang="es-ES" sz="2400" b="1" i="1" dirty="0" smtClean="0"/>
              <a:t>   </a:t>
            </a:r>
            <a:r>
              <a:rPr lang="es-ES" sz="2400" b="1" i="1" dirty="0"/>
              <a:t>PRESENTACION Y ANALISIS DE </a:t>
            </a:r>
            <a:r>
              <a:rPr lang="es-ES" sz="2400" b="1" i="1" dirty="0" smtClean="0"/>
              <a:t>DATOS</a:t>
            </a:r>
            <a:endParaRPr lang="es-BO" sz="2400" b="1" dirty="0">
              <a:solidFill>
                <a:schemeClr val="bg1"/>
              </a:solidFill>
              <a:effectLst>
                <a:outerShdw blurRad="38100" dist="38100" dir="2700000" algn="tl">
                  <a:srgbClr val="000000">
                    <a:alpha val="43137"/>
                  </a:srgbClr>
                </a:outerShdw>
              </a:effectLst>
            </a:endParaRPr>
          </a:p>
        </p:txBody>
      </p:sp>
      <p:sp>
        <p:nvSpPr>
          <p:cNvPr id="2" name="Rectángulo 1"/>
          <p:cNvSpPr/>
          <p:nvPr/>
        </p:nvSpPr>
        <p:spPr>
          <a:xfrm>
            <a:off x="827584" y="1178992"/>
            <a:ext cx="7632848" cy="1569660"/>
          </a:xfrm>
          <a:prstGeom prst="rect">
            <a:avLst/>
          </a:prstGeom>
        </p:spPr>
        <p:txBody>
          <a:bodyPr wrap="square">
            <a:spAutoFit/>
          </a:bodyPr>
          <a:lstStyle/>
          <a:p>
            <a:pPr algn="just" fontAlgn="base">
              <a:lnSpc>
                <a:spcPct val="200000"/>
              </a:lnSpc>
            </a:pPr>
            <a:r>
              <a:rPr lang="es-EC" sz="1600" b="1" dirty="0" smtClean="0"/>
              <a:t>¿</a:t>
            </a:r>
            <a:r>
              <a:rPr lang="es-ES" sz="1600" b="1" dirty="0"/>
              <a:t>Considera Ud. que la tecnología educativa es parte importante para el desarrollo de la educación superior</a:t>
            </a:r>
            <a:r>
              <a:rPr lang="es-EC" sz="1600" b="1" dirty="0" smtClean="0"/>
              <a:t>?</a:t>
            </a:r>
            <a:endParaRPr lang="en-US" sz="1600" dirty="0"/>
          </a:p>
          <a:p>
            <a:pPr algn="just" fontAlgn="base">
              <a:lnSpc>
                <a:spcPct val="200000"/>
              </a:lnSpc>
            </a:pPr>
            <a:endParaRPr lang="en-US" sz="160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ángulo 9"/>
          <p:cNvSpPr/>
          <p:nvPr/>
        </p:nvSpPr>
        <p:spPr>
          <a:xfrm>
            <a:off x="1040793" y="2631539"/>
            <a:ext cx="2807339" cy="199273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ES_tradnl" dirty="0"/>
              <a:t>Se concluyo </a:t>
            </a:r>
            <a:r>
              <a:rPr lang="es-ES" dirty="0" smtClean="0"/>
              <a:t>que </a:t>
            </a:r>
            <a:r>
              <a:rPr lang="es-ES" dirty="0"/>
              <a:t>la tecnología educativa es parte importante para el desarrollo de la educación superior.</a:t>
            </a:r>
            <a:endParaRPr lang="en-US" dirty="0"/>
          </a:p>
          <a:p>
            <a:pPr algn="just"/>
            <a:endParaRPr lang="en-US" dirty="0"/>
          </a:p>
        </p:txBody>
      </p:sp>
      <p:pic>
        <p:nvPicPr>
          <p:cNvPr id="11" name="Imagen 10"/>
          <p:cNvPicPr/>
          <p:nvPr/>
        </p:nvPicPr>
        <p:blipFill rotWithShape="1">
          <a:blip r:embed="rId7">
            <a:extLst>
              <a:ext uri="{28A0092B-C50C-407E-A947-70E740481C1C}">
                <a14:useLocalDpi xmlns:a14="http://schemas.microsoft.com/office/drawing/2010/main" val="0"/>
              </a:ext>
            </a:extLst>
          </a:blip>
          <a:srcRect b="12296"/>
          <a:stretch/>
        </p:blipFill>
        <p:spPr bwMode="auto">
          <a:xfrm>
            <a:off x="5154340" y="2293360"/>
            <a:ext cx="3162076" cy="279182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15274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4 Placa"/>
          <p:cNvSpPr/>
          <p:nvPr/>
        </p:nvSpPr>
        <p:spPr>
          <a:xfrm>
            <a:off x="395536" y="404664"/>
            <a:ext cx="8352927"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3600" b="1" dirty="0">
                <a:solidFill>
                  <a:schemeClr val="bg1"/>
                </a:solidFill>
                <a:effectLst>
                  <a:outerShdw blurRad="38100" dist="38100" dir="2700000" algn="tl">
                    <a:srgbClr val="000000">
                      <a:alpha val="43137"/>
                    </a:srgbClr>
                  </a:outerShdw>
                </a:effectLst>
              </a:rPr>
              <a:t>5</a:t>
            </a:r>
            <a:r>
              <a:rPr lang="es-BO" sz="3600" b="1" dirty="0" smtClean="0">
                <a:solidFill>
                  <a:schemeClr val="bg1"/>
                </a:solidFill>
                <a:effectLst>
                  <a:outerShdw blurRad="38100" dist="38100" dir="2700000" algn="tl">
                    <a:srgbClr val="000000">
                      <a:alpha val="43137"/>
                    </a:srgbClr>
                  </a:outerShdw>
                </a:effectLst>
              </a:rPr>
              <a:t>.- JUSTIFICACIÓN DE LA INVESTIGACIÓN</a:t>
            </a:r>
            <a:endParaRPr lang="es-BO" sz="3600" b="1" dirty="0">
              <a:solidFill>
                <a:schemeClr val="bg1"/>
              </a:solidFill>
              <a:effectLst>
                <a:outerShdw blurRad="38100" dist="38100" dir="2700000" algn="tl">
                  <a:srgbClr val="000000">
                    <a:alpha val="43137"/>
                  </a:srgbClr>
                </a:outerShdw>
              </a:effectLst>
            </a:endParaRPr>
          </a:p>
        </p:txBody>
      </p:sp>
      <p:graphicFrame>
        <p:nvGraphicFramePr>
          <p:cNvPr id="5" name="Diagrama 4"/>
          <p:cNvGraphicFramePr/>
          <p:nvPr>
            <p:extLst/>
          </p:nvPr>
        </p:nvGraphicFramePr>
        <p:xfrm>
          <a:off x="179512" y="404664"/>
          <a:ext cx="8748463" cy="6165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4 Placa"/>
          <p:cNvSpPr/>
          <p:nvPr/>
        </p:nvSpPr>
        <p:spPr>
          <a:xfrm>
            <a:off x="323528" y="404664"/>
            <a:ext cx="8424935"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2400" b="1" dirty="0" smtClean="0">
                <a:solidFill>
                  <a:schemeClr val="bg1"/>
                </a:solidFill>
                <a:effectLst>
                  <a:outerShdw blurRad="38100" dist="38100" dir="2700000" algn="tl">
                    <a:srgbClr val="000000">
                      <a:alpha val="43137"/>
                    </a:srgbClr>
                  </a:outerShdw>
                </a:effectLst>
              </a:rPr>
              <a:t>9.</a:t>
            </a:r>
            <a:r>
              <a:rPr lang="es-ES" sz="2400" b="1" i="1" dirty="0" smtClean="0"/>
              <a:t>   </a:t>
            </a:r>
            <a:r>
              <a:rPr lang="es-ES" sz="2400" b="1" i="1" dirty="0"/>
              <a:t>PRESENTACION Y ANALISIS DE </a:t>
            </a:r>
            <a:r>
              <a:rPr lang="es-ES" sz="2400" b="1" i="1" dirty="0" smtClean="0"/>
              <a:t>DATOS</a:t>
            </a:r>
            <a:endParaRPr lang="es-BO" sz="2400" b="1" dirty="0">
              <a:solidFill>
                <a:schemeClr val="bg1"/>
              </a:solidFill>
              <a:effectLst>
                <a:outerShdw blurRad="38100" dist="38100" dir="2700000" algn="tl">
                  <a:srgbClr val="000000">
                    <a:alpha val="43137"/>
                  </a:srgbClr>
                </a:outerShdw>
              </a:effectLst>
            </a:endParaRPr>
          </a:p>
        </p:txBody>
      </p:sp>
      <p:sp>
        <p:nvSpPr>
          <p:cNvPr id="2" name="Rectángulo 1"/>
          <p:cNvSpPr/>
          <p:nvPr/>
        </p:nvSpPr>
        <p:spPr>
          <a:xfrm>
            <a:off x="827584" y="1178992"/>
            <a:ext cx="7632848" cy="1569660"/>
          </a:xfrm>
          <a:prstGeom prst="rect">
            <a:avLst/>
          </a:prstGeom>
        </p:spPr>
        <p:txBody>
          <a:bodyPr wrap="square">
            <a:spAutoFit/>
          </a:bodyPr>
          <a:lstStyle/>
          <a:p>
            <a:pPr algn="just" fontAlgn="base">
              <a:lnSpc>
                <a:spcPct val="200000"/>
              </a:lnSpc>
            </a:pPr>
            <a:r>
              <a:rPr lang="es-EC" sz="1600" b="1" dirty="0" smtClean="0"/>
              <a:t>¿</a:t>
            </a:r>
            <a:r>
              <a:rPr lang="es-ES" sz="1600" b="1" dirty="0"/>
              <a:t>Considera Ud. que el personal de docentes tiene conocimientos acerca de tecnologías de aprendizaje y conocimiento (TAC)?</a:t>
            </a:r>
            <a:r>
              <a:rPr lang="es-EC" sz="1600" b="1" dirty="0" smtClean="0"/>
              <a:t>?</a:t>
            </a:r>
            <a:endParaRPr lang="en-US" sz="1600" dirty="0"/>
          </a:p>
          <a:p>
            <a:pPr algn="just" fontAlgn="base">
              <a:lnSpc>
                <a:spcPct val="200000"/>
              </a:lnSpc>
            </a:pPr>
            <a:endParaRPr lang="en-US" sz="1600" dirty="0"/>
          </a:p>
        </p:txBody>
      </p:sp>
      <p:sp>
        <p:nvSpPr>
          <p:cNvPr id="11" name="Rectángulo 10"/>
          <p:cNvSpPr/>
          <p:nvPr/>
        </p:nvSpPr>
        <p:spPr>
          <a:xfrm>
            <a:off x="971599" y="3016698"/>
            <a:ext cx="3600400" cy="199273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ES_tradnl" dirty="0"/>
              <a:t>Se </a:t>
            </a:r>
            <a:r>
              <a:rPr lang="es-ES_tradnl" dirty="0" smtClean="0"/>
              <a:t>concluyo </a:t>
            </a:r>
            <a:r>
              <a:rPr lang="es-ES" dirty="0" smtClean="0"/>
              <a:t>que </a:t>
            </a:r>
            <a:r>
              <a:rPr lang="es-ES" dirty="0"/>
              <a:t>el personal de docentes tiene conocimientos acerca de tecnologías de aprendizaje y conocimiento (TAC).</a:t>
            </a:r>
            <a:endParaRPr lang="en-US" dirty="0"/>
          </a:p>
        </p:txBody>
      </p:sp>
      <p:pic>
        <p:nvPicPr>
          <p:cNvPr id="10" name="Imagen 9"/>
          <p:cNvPicPr/>
          <p:nvPr/>
        </p:nvPicPr>
        <p:blipFill rotWithShape="1">
          <a:blip r:embed="rId7">
            <a:extLst>
              <a:ext uri="{28A0092B-C50C-407E-A947-70E740481C1C}">
                <a14:useLocalDpi xmlns:a14="http://schemas.microsoft.com/office/drawing/2010/main" val="0"/>
              </a:ext>
            </a:extLst>
          </a:blip>
          <a:srcRect b="12296"/>
          <a:stretch/>
        </p:blipFill>
        <p:spPr bwMode="auto">
          <a:xfrm>
            <a:off x="5505308" y="2207580"/>
            <a:ext cx="2981642" cy="24517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999825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4 Placa"/>
          <p:cNvSpPr/>
          <p:nvPr/>
        </p:nvSpPr>
        <p:spPr>
          <a:xfrm>
            <a:off x="395536" y="404664"/>
            <a:ext cx="8352927"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3600" b="1" dirty="0">
                <a:solidFill>
                  <a:schemeClr val="bg1"/>
                </a:solidFill>
                <a:effectLst>
                  <a:outerShdw blurRad="38100" dist="38100" dir="2700000" algn="tl">
                    <a:srgbClr val="000000">
                      <a:alpha val="43137"/>
                    </a:srgbClr>
                  </a:outerShdw>
                </a:effectLst>
              </a:rPr>
              <a:t>5</a:t>
            </a:r>
            <a:r>
              <a:rPr lang="es-BO" sz="3600" b="1" dirty="0" smtClean="0">
                <a:solidFill>
                  <a:schemeClr val="bg1"/>
                </a:solidFill>
                <a:effectLst>
                  <a:outerShdw blurRad="38100" dist="38100" dir="2700000" algn="tl">
                    <a:srgbClr val="000000">
                      <a:alpha val="43137"/>
                    </a:srgbClr>
                  </a:outerShdw>
                </a:effectLst>
              </a:rPr>
              <a:t>.- JUSTIFICACIÓN DE LA INVESTIGACIÓN</a:t>
            </a:r>
            <a:endParaRPr lang="es-BO" sz="3600" b="1" dirty="0">
              <a:solidFill>
                <a:schemeClr val="bg1"/>
              </a:solidFill>
              <a:effectLst>
                <a:outerShdw blurRad="38100" dist="38100" dir="2700000" algn="tl">
                  <a:srgbClr val="000000">
                    <a:alpha val="43137"/>
                  </a:srgbClr>
                </a:outerShdw>
              </a:effectLst>
            </a:endParaRPr>
          </a:p>
        </p:txBody>
      </p:sp>
      <p:graphicFrame>
        <p:nvGraphicFramePr>
          <p:cNvPr id="5" name="Diagrama 4"/>
          <p:cNvGraphicFramePr/>
          <p:nvPr>
            <p:extLst/>
          </p:nvPr>
        </p:nvGraphicFramePr>
        <p:xfrm>
          <a:off x="179512" y="404664"/>
          <a:ext cx="8748463" cy="6165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4 Placa"/>
          <p:cNvSpPr/>
          <p:nvPr/>
        </p:nvSpPr>
        <p:spPr>
          <a:xfrm>
            <a:off x="323528" y="404664"/>
            <a:ext cx="8424935"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2400" b="1" dirty="0" smtClean="0">
                <a:solidFill>
                  <a:schemeClr val="bg1"/>
                </a:solidFill>
                <a:effectLst>
                  <a:outerShdw blurRad="38100" dist="38100" dir="2700000" algn="tl">
                    <a:srgbClr val="000000">
                      <a:alpha val="43137"/>
                    </a:srgbClr>
                  </a:outerShdw>
                </a:effectLst>
              </a:rPr>
              <a:t>9.</a:t>
            </a:r>
            <a:r>
              <a:rPr lang="es-ES" sz="2400" b="1" i="1" dirty="0" smtClean="0"/>
              <a:t>   </a:t>
            </a:r>
            <a:r>
              <a:rPr lang="es-ES" sz="2400" b="1" i="1" dirty="0"/>
              <a:t>PRESENTACION Y ANALISIS DE </a:t>
            </a:r>
            <a:r>
              <a:rPr lang="es-ES" sz="2400" b="1" i="1" dirty="0" smtClean="0"/>
              <a:t>DATOS</a:t>
            </a:r>
            <a:endParaRPr lang="es-BO" sz="2400" b="1" dirty="0">
              <a:solidFill>
                <a:schemeClr val="bg1"/>
              </a:solidFill>
              <a:effectLst>
                <a:outerShdw blurRad="38100" dist="38100" dir="2700000" algn="tl">
                  <a:srgbClr val="000000">
                    <a:alpha val="43137"/>
                  </a:srgbClr>
                </a:outerShdw>
              </a:effectLst>
            </a:endParaRPr>
          </a:p>
        </p:txBody>
      </p:sp>
      <p:sp>
        <p:nvSpPr>
          <p:cNvPr id="2" name="Rectángulo 1"/>
          <p:cNvSpPr/>
          <p:nvPr/>
        </p:nvSpPr>
        <p:spPr>
          <a:xfrm>
            <a:off x="719571" y="1055293"/>
            <a:ext cx="7632848" cy="1569660"/>
          </a:xfrm>
          <a:prstGeom prst="rect">
            <a:avLst/>
          </a:prstGeom>
        </p:spPr>
        <p:txBody>
          <a:bodyPr wrap="square">
            <a:spAutoFit/>
          </a:bodyPr>
          <a:lstStyle/>
          <a:p>
            <a:pPr algn="just" fontAlgn="base">
              <a:lnSpc>
                <a:spcPct val="200000"/>
              </a:lnSpc>
            </a:pPr>
            <a:r>
              <a:rPr lang="es-EC" sz="1600" b="1" dirty="0" smtClean="0"/>
              <a:t>¿</a:t>
            </a:r>
            <a:r>
              <a:rPr lang="es-ES" sz="1600" b="1" dirty="0"/>
              <a:t>Los docentes aplican sus contenidos considerando las tecnologías de la información y comunicación (TAC)</a:t>
            </a:r>
            <a:r>
              <a:rPr lang="es-EC" sz="1600" b="1" dirty="0" smtClean="0"/>
              <a:t>?</a:t>
            </a:r>
            <a:endParaRPr lang="en-US" sz="1600" dirty="0"/>
          </a:p>
          <a:p>
            <a:pPr algn="just" fontAlgn="base">
              <a:lnSpc>
                <a:spcPct val="200000"/>
              </a:lnSpc>
            </a:pPr>
            <a:endParaRPr lang="es-EC" sz="1600" b="1" dirty="0" smtClean="0"/>
          </a:p>
        </p:txBody>
      </p:sp>
      <p:sp>
        <p:nvSpPr>
          <p:cNvPr id="11" name="Rectángulo 10"/>
          <p:cNvSpPr/>
          <p:nvPr/>
        </p:nvSpPr>
        <p:spPr>
          <a:xfrm>
            <a:off x="881335" y="2635085"/>
            <a:ext cx="3672408" cy="209005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ES_tradnl" dirty="0"/>
              <a:t>Se concluyo </a:t>
            </a:r>
            <a:r>
              <a:rPr lang="es-ES_tradnl" dirty="0" smtClean="0"/>
              <a:t>que </a:t>
            </a:r>
            <a:r>
              <a:rPr lang="es-ES" dirty="0"/>
              <a:t>los docentes no aplican sus contenidos considerando las tecnologías de la información y comunicación (TAC)</a:t>
            </a:r>
            <a:endParaRPr lang="en-US" dirty="0"/>
          </a:p>
        </p:txBody>
      </p:sp>
      <p:pic>
        <p:nvPicPr>
          <p:cNvPr id="10" name="Imagen 9"/>
          <p:cNvPicPr/>
          <p:nvPr/>
        </p:nvPicPr>
        <p:blipFill rotWithShape="1">
          <a:blip r:embed="rId7">
            <a:extLst>
              <a:ext uri="{28A0092B-C50C-407E-A947-70E740481C1C}">
                <a14:useLocalDpi xmlns:a14="http://schemas.microsoft.com/office/drawing/2010/main" val="0"/>
              </a:ext>
            </a:extLst>
          </a:blip>
          <a:srcRect b="14828"/>
          <a:stretch/>
        </p:blipFill>
        <p:spPr bwMode="auto">
          <a:xfrm>
            <a:off x="5364088" y="2324544"/>
            <a:ext cx="3071652" cy="239140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812590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4 Placa"/>
          <p:cNvSpPr/>
          <p:nvPr/>
        </p:nvSpPr>
        <p:spPr>
          <a:xfrm>
            <a:off x="395536" y="404664"/>
            <a:ext cx="8352927"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3600" b="1" dirty="0">
                <a:solidFill>
                  <a:schemeClr val="bg1"/>
                </a:solidFill>
                <a:effectLst>
                  <a:outerShdw blurRad="38100" dist="38100" dir="2700000" algn="tl">
                    <a:srgbClr val="000000">
                      <a:alpha val="43137"/>
                    </a:srgbClr>
                  </a:outerShdw>
                </a:effectLst>
              </a:rPr>
              <a:t>5</a:t>
            </a:r>
            <a:r>
              <a:rPr lang="es-BO" sz="3600" b="1" dirty="0" smtClean="0">
                <a:solidFill>
                  <a:schemeClr val="bg1"/>
                </a:solidFill>
                <a:effectLst>
                  <a:outerShdw blurRad="38100" dist="38100" dir="2700000" algn="tl">
                    <a:srgbClr val="000000">
                      <a:alpha val="43137"/>
                    </a:srgbClr>
                  </a:outerShdw>
                </a:effectLst>
              </a:rPr>
              <a:t>.- JUSTIFICACIÓN DE LA INVESTIGACIÓN</a:t>
            </a:r>
            <a:endParaRPr lang="es-BO" sz="3600" b="1" dirty="0">
              <a:solidFill>
                <a:schemeClr val="bg1"/>
              </a:solidFill>
              <a:effectLst>
                <a:outerShdw blurRad="38100" dist="38100" dir="2700000" algn="tl">
                  <a:srgbClr val="000000">
                    <a:alpha val="43137"/>
                  </a:srgbClr>
                </a:outerShdw>
              </a:effectLst>
            </a:endParaRPr>
          </a:p>
        </p:txBody>
      </p:sp>
      <p:graphicFrame>
        <p:nvGraphicFramePr>
          <p:cNvPr id="5" name="Diagrama 4"/>
          <p:cNvGraphicFramePr/>
          <p:nvPr>
            <p:extLst/>
          </p:nvPr>
        </p:nvGraphicFramePr>
        <p:xfrm>
          <a:off x="179512" y="404664"/>
          <a:ext cx="8748463" cy="6165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4 Placa"/>
          <p:cNvSpPr/>
          <p:nvPr/>
        </p:nvSpPr>
        <p:spPr>
          <a:xfrm>
            <a:off x="323528" y="404664"/>
            <a:ext cx="8424935"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2400" b="1" dirty="0" smtClean="0">
                <a:solidFill>
                  <a:schemeClr val="bg1"/>
                </a:solidFill>
                <a:effectLst>
                  <a:outerShdw blurRad="38100" dist="38100" dir="2700000" algn="tl">
                    <a:srgbClr val="000000">
                      <a:alpha val="43137"/>
                    </a:srgbClr>
                  </a:outerShdw>
                </a:effectLst>
              </a:rPr>
              <a:t>9.</a:t>
            </a:r>
            <a:r>
              <a:rPr lang="es-ES" sz="2400" b="1" i="1" dirty="0" smtClean="0"/>
              <a:t>   </a:t>
            </a:r>
            <a:r>
              <a:rPr lang="es-ES" sz="2400" b="1" i="1" dirty="0"/>
              <a:t>PRESENTACION Y ANALISIS DE </a:t>
            </a:r>
            <a:r>
              <a:rPr lang="es-ES" sz="2400" b="1" i="1" dirty="0" smtClean="0"/>
              <a:t>DATOS</a:t>
            </a:r>
            <a:endParaRPr lang="es-BO" sz="2400" b="1" dirty="0">
              <a:solidFill>
                <a:schemeClr val="bg1"/>
              </a:solidFill>
              <a:effectLst>
                <a:outerShdw blurRad="38100" dist="38100" dir="2700000" algn="tl">
                  <a:srgbClr val="000000">
                    <a:alpha val="43137"/>
                  </a:srgbClr>
                </a:outerShdw>
              </a:effectLst>
            </a:endParaRPr>
          </a:p>
        </p:txBody>
      </p:sp>
      <p:sp>
        <p:nvSpPr>
          <p:cNvPr id="2" name="Rectángulo 1"/>
          <p:cNvSpPr/>
          <p:nvPr/>
        </p:nvSpPr>
        <p:spPr>
          <a:xfrm>
            <a:off x="719571" y="1055293"/>
            <a:ext cx="7632848" cy="1569660"/>
          </a:xfrm>
          <a:prstGeom prst="rect">
            <a:avLst/>
          </a:prstGeom>
        </p:spPr>
        <p:txBody>
          <a:bodyPr wrap="square">
            <a:spAutoFit/>
          </a:bodyPr>
          <a:lstStyle/>
          <a:p>
            <a:pPr algn="just" fontAlgn="base">
              <a:lnSpc>
                <a:spcPct val="200000"/>
              </a:lnSpc>
            </a:pPr>
            <a:r>
              <a:rPr lang="es-EC" sz="1600" b="1" dirty="0" smtClean="0"/>
              <a:t>¿</a:t>
            </a:r>
            <a:r>
              <a:rPr lang="es-ES" sz="1600" b="1" dirty="0"/>
              <a:t>Considera que la utilización de tecnologías de aprendizaje y conocimiento (TAC) permiten el ahorro de recursos</a:t>
            </a:r>
            <a:r>
              <a:rPr lang="es-EC" sz="1600" b="1" dirty="0" smtClean="0"/>
              <a:t>?</a:t>
            </a:r>
            <a:endParaRPr lang="en-US" sz="1600" dirty="0"/>
          </a:p>
          <a:p>
            <a:pPr algn="just" fontAlgn="base">
              <a:lnSpc>
                <a:spcPct val="200000"/>
              </a:lnSpc>
            </a:pPr>
            <a:endParaRPr lang="es-EC" sz="1600" b="1" dirty="0" smtClean="0"/>
          </a:p>
        </p:txBody>
      </p:sp>
      <p:sp>
        <p:nvSpPr>
          <p:cNvPr id="11" name="Rectángulo 10"/>
          <p:cNvSpPr/>
          <p:nvPr/>
        </p:nvSpPr>
        <p:spPr>
          <a:xfrm>
            <a:off x="881335" y="2635085"/>
            <a:ext cx="3672408" cy="209005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ES_tradnl" dirty="0"/>
              <a:t>Se </a:t>
            </a:r>
            <a:r>
              <a:rPr lang="es-ES_tradnl" dirty="0" smtClean="0"/>
              <a:t>concluyo </a:t>
            </a:r>
            <a:r>
              <a:rPr lang="es-ES_tradnl" dirty="0"/>
              <a:t>que si consideran que la utilización de tecnologías de aprendizaje y conocimiento (TAC) permiten el ahorro de recursos</a:t>
            </a:r>
            <a:endParaRPr lang="en-US" dirty="0"/>
          </a:p>
        </p:txBody>
      </p:sp>
      <p:pic>
        <p:nvPicPr>
          <p:cNvPr id="12" name="Imagen 11"/>
          <p:cNvPicPr/>
          <p:nvPr/>
        </p:nvPicPr>
        <p:blipFill rotWithShape="1">
          <a:blip r:embed="rId7">
            <a:extLst>
              <a:ext uri="{28A0092B-C50C-407E-A947-70E740481C1C}">
                <a14:useLocalDpi xmlns:a14="http://schemas.microsoft.com/office/drawing/2010/main" val="0"/>
              </a:ext>
            </a:extLst>
          </a:blip>
          <a:srcRect b="12296"/>
          <a:stretch/>
        </p:blipFill>
        <p:spPr bwMode="auto">
          <a:xfrm>
            <a:off x="5202974" y="2382241"/>
            <a:ext cx="3557707" cy="259574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80206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1 CuadroTexto"/>
          <p:cNvSpPr txBox="1">
            <a:spLocks noChangeArrowheads="1"/>
          </p:cNvSpPr>
          <p:nvPr/>
        </p:nvSpPr>
        <p:spPr bwMode="auto">
          <a:xfrm>
            <a:off x="683568" y="1484784"/>
            <a:ext cx="8045472" cy="4893647"/>
          </a:xfrm>
          <a:prstGeom prst="rect">
            <a:avLst/>
          </a:prstGeom>
          <a:ln/>
          <a:extLst/>
        </p:spPr>
        <p:style>
          <a:lnRef idx="1">
            <a:schemeClr val="accent1"/>
          </a:lnRef>
          <a:fillRef idx="2">
            <a:schemeClr val="accent1"/>
          </a:fillRef>
          <a:effectRef idx="1">
            <a:schemeClr val="accent1"/>
          </a:effectRef>
          <a:fontRef idx="minor">
            <a:schemeClr val="dk1"/>
          </a:fontRef>
        </p:style>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ES" sz="2600" b="1" i="1" dirty="0" smtClean="0"/>
              <a:t>1.   IDENTIFICACIOM DEL PROBLEMA.</a:t>
            </a:r>
          </a:p>
          <a:p>
            <a:r>
              <a:rPr lang="es-ES" sz="2600" b="1" i="1" dirty="0" smtClean="0"/>
              <a:t>2.   ENUNCIADO DEL PROBLEMA.</a:t>
            </a:r>
          </a:p>
          <a:p>
            <a:r>
              <a:rPr lang="es-ES" sz="2600" b="1" i="1" dirty="0" smtClean="0"/>
              <a:t>3.   PREGUNTAS DE INVESTIGACIÓN.</a:t>
            </a:r>
          </a:p>
          <a:p>
            <a:r>
              <a:rPr lang="es-ES" sz="2600" b="1" i="1" dirty="0" smtClean="0"/>
              <a:t>4.   OBJETIVO GENERAL Y ESPECIFICOS</a:t>
            </a:r>
          </a:p>
          <a:p>
            <a:r>
              <a:rPr lang="es-ES" sz="2600" b="1" i="1" dirty="0" smtClean="0"/>
              <a:t>5.   HIPOTESIS </a:t>
            </a:r>
          </a:p>
          <a:p>
            <a:r>
              <a:rPr lang="es-ES" sz="2600" b="1" i="1" dirty="0" smtClean="0"/>
              <a:t>6.   SISTENSIS DE LA INVESTIGACIÓN</a:t>
            </a:r>
          </a:p>
          <a:p>
            <a:r>
              <a:rPr lang="es-ES" sz="2600" b="1" i="1" dirty="0" smtClean="0"/>
              <a:t>7.   OPERACIONALIZACION DE LAS VARIABLES</a:t>
            </a:r>
          </a:p>
          <a:p>
            <a:r>
              <a:rPr lang="es-ES" sz="2600" b="1" i="1" dirty="0" smtClean="0"/>
              <a:t>8.   DISEÑOS DE LA INVESTIGACIÓN</a:t>
            </a:r>
          </a:p>
          <a:p>
            <a:r>
              <a:rPr lang="es-ES" sz="2600" b="1" i="1" dirty="0" smtClean="0"/>
              <a:t>9.   PRESENTACION Y ANALISIS DE DATOS.</a:t>
            </a:r>
          </a:p>
          <a:p>
            <a:r>
              <a:rPr lang="es-ES" sz="2600" b="1" i="1" dirty="0" smtClean="0"/>
              <a:t>10. CUMPLIMIENTO Y DESARROLLO DE LOS OBJETIVOS</a:t>
            </a:r>
          </a:p>
          <a:p>
            <a:r>
              <a:rPr lang="es-ES" sz="2600" b="1" i="1" dirty="0" smtClean="0"/>
              <a:t>.</a:t>
            </a:r>
            <a:endParaRPr lang="es-ES" sz="2600" b="1" i="1" dirty="0"/>
          </a:p>
        </p:txBody>
      </p:sp>
      <p:sp>
        <p:nvSpPr>
          <p:cNvPr id="5" name="4 Placa"/>
          <p:cNvSpPr/>
          <p:nvPr/>
        </p:nvSpPr>
        <p:spPr>
          <a:xfrm>
            <a:off x="1619672" y="404664"/>
            <a:ext cx="5832648" cy="571504"/>
          </a:xfrm>
          <a:prstGeom prst="plaque">
            <a:avLst/>
          </a:prstGeom>
          <a:solidFill>
            <a:srgbClr val="002060"/>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3600" b="1" dirty="0" smtClean="0">
                <a:solidFill>
                  <a:schemeClr val="bg1"/>
                </a:solidFill>
                <a:effectLst>
                  <a:outerShdw blurRad="38100" dist="38100" dir="2700000" algn="tl">
                    <a:srgbClr val="000000">
                      <a:alpha val="43137"/>
                    </a:srgbClr>
                  </a:outerShdw>
                </a:effectLst>
              </a:rPr>
              <a:t>TEMARIO</a:t>
            </a:r>
            <a:endParaRPr lang="es-BO" sz="3600" b="1" dirty="0">
              <a:solidFill>
                <a:schemeClr val="bg1"/>
              </a:solidFill>
              <a:effectLst>
                <a:outerShdw blurRad="38100" dist="38100" dir="2700000" algn="tl">
                  <a:srgbClr val="000000">
                    <a:alpha val="43137"/>
                  </a:srgbClr>
                </a:outerShdw>
              </a:effectLst>
            </a:endParaRPr>
          </a:p>
        </p:txBody>
      </p:sp>
      <p:pic>
        <p:nvPicPr>
          <p:cNvPr id="7" name="Picture 2"/>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62" t="1390" r="1538" b="1445"/>
          <a:stretch/>
        </p:blipFill>
        <p:spPr bwMode="auto">
          <a:xfrm>
            <a:off x="376176" y="202793"/>
            <a:ext cx="800006" cy="938059"/>
          </a:xfrm>
          <a:prstGeom prst="rect">
            <a:avLst/>
          </a:prstGeom>
          <a:noFill/>
          <a:ln w="0">
            <a:noFill/>
            <a:miter lim="800000"/>
            <a:headEnd/>
            <a:tailEnd/>
          </a:ln>
          <a:effectLst/>
        </p:spPr>
      </p:pic>
      <p:pic>
        <p:nvPicPr>
          <p:cNvPr id="8" name="Imagen 7"/>
          <p:cNvPicPr>
            <a:picLocks noChangeAspect="1"/>
          </p:cNvPicPr>
          <p:nvPr/>
        </p:nvPicPr>
        <p:blipFill rotWithShape="1">
          <a:blip r:embed="rId3"/>
          <a:srcRect r="73688"/>
          <a:stretch/>
        </p:blipFill>
        <p:spPr>
          <a:xfrm>
            <a:off x="7712813" y="220320"/>
            <a:ext cx="1213226" cy="921162"/>
          </a:xfrm>
          <a:prstGeom prst="rect">
            <a:avLst/>
          </a:prstGeom>
        </p:spPr>
      </p:pic>
    </p:spTree>
    <p:extLst>
      <p:ext uri="{BB962C8B-B14F-4D97-AF65-F5344CB8AC3E}">
        <p14:creationId xmlns:p14="http://schemas.microsoft.com/office/powerpoint/2010/main" val="412307537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4 Placa"/>
          <p:cNvSpPr/>
          <p:nvPr/>
        </p:nvSpPr>
        <p:spPr>
          <a:xfrm>
            <a:off x="395536" y="404664"/>
            <a:ext cx="8352927"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3600" b="1" dirty="0">
                <a:solidFill>
                  <a:schemeClr val="bg1"/>
                </a:solidFill>
                <a:effectLst>
                  <a:outerShdw blurRad="38100" dist="38100" dir="2700000" algn="tl">
                    <a:srgbClr val="000000">
                      <a:alpha val="43137"/>
                    </a:srgbClr>
                  </a:outerShdw>
                </a:effectLst>
              </a:rPr>
              <a:t>5</a:t>
            </a:r>
            <a:r>
              <a:rPr lang="es-BO" sz="3600" b="1" dirty="0" smtClean="0">
                <a:solidFill>
                  <a:schemeClr val="bg1"/>
                </a:solidFill>
                <a:effectLst>
                  <a:outerShdw blurRad="38100" dist="38100" dir="2700000" algn="tl">
                    <a:srgbClr val="000000">
                      <a:alpha val="43137"/>
                    </a:srgbClr>
                  </a:outerShdw>
                </a:effectLst>
              </a:rPr>
              <a:t>.- JUSTIFICACIÓN DE LA INVESTIGACIÓN</a:t>
            </a:r>
            <a:endParaRPr lang="es-BO" sz="3600" b="1" dirty="0">
              <a:solidFill>
                <a:schemeClr val="bg1"/>
              </a:solidFill>
              <a:effectLst>
                <a:outerShdw blurRad="38100" dist="38100" dir="2700000" algn="tl">
                  <a:srgbClr val="000000">
                    <a:alpha val="43137"/>
                  </a:srgbClr>
                </a:outerShdw>
              </a:effectLst>
            </a:endParaRPr>
          </a:p>
        </p:txBody>
      </p:sp>
      <p:graphicFrame>
        <p:nvGraphicFramePr>
          <p:cNvPr id="5" name="Diagrama 4"/>
          <p:cNvGraphicFramePr/>
          <p:nvPr>
            <p:extLst/>
          </p:nvPr>
        </p:nvGraphicFramePr>
        <p:xfrm>
          <a:off x="179512" y="404664"/>
          <a:ext cx="8748463" cy="6165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4 Placa"/>
          <p:cNvSpPr/>
          <p:nvPr/>
        </p:nvSpPr>
        <p:spPr>
          <a:xfrm>
            <a:off x="323528" y="404664"/>
            <a:ext cx="8424935"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2400" b="1" dirty="0" smtClean="0">
                <a:solidFill>
                  <a:schemeClr val="bg1"/>
                </a:solidFill>
                <a:effectLst>
                  <a:outerShdw blurRad="38100" dist="38100" dir="2700000" algn="tl">
                    <a:srgbClr val="000000">
                      <a:alpha val="43137"/>
                    </a:srgbClr>
                  </a:outerShdw>
                </a:effectLst>
              </a:rPr>
              <a:t>9.</a:t>
            </a:r>
            <a:r>
              <a:rPr lang="es-ES" sz="2400" b="1" i="1" dirty="0" smtClean="0"/>
              <a:t>   </a:t>
            </a:r>
            <a:r>
              <a:rPr lang="es-ES" sz="2400" b="1" i="1" dirty="0"/>
              <a:t>PRESENTACION Y ANALISIS DE </a:t>
            </a:r>
            <a:r>
              <a:rPr lang="es-ES" sz="2400" b="1" i="1" dirty="0" smtClean="0"/>
              <a:t>DATOS</a:t>
            </a:r>
            <a:endParaRPr lang="es-BO" sz="2400" b="1" dirty="0">
              <a:solidFill>
                <a:schemeClr val="bg1"/>
              </a:solidFill>
              <a:effectLst>
                <a:outerShdw blurRad="38100" dist="38100" dir="2700000" algn="tl">
                  <a:srgbClr val="000000">
                    <a:alpha val="43137"/>
                  </a:srgbClr>
                </a:outerShdw>
              </a:effectLst>
            </a:endParaRPr>
          </a:p>
        </p:txBody>
      </p:sp>
      <p:sp>
        <p:nvSpPr>
          <p:cNvPr id="2" name="Rectángulo 1"/>
          <p:cNvSpPr/>
          <p:nvPr/>
        </p:nvSpPr>
        <p:spPr>
          <a:xfrm>
            <a:off x="719571" y="1055293"/>
            <a:ext cx="7632848" cy="1569660"/>
          </a:xfrm>
          <a:prstGeom prst="rect">
            <a:avLst/>
          </a:prstGeom>
        </p:spPr>
        <p:txBody>
          <a:bodyPr wrap="square">
            <a:spAutoFit/>
          </a:bodyPr>
          <a:lstStyle/>
          <a:p>
            <a:pPr algn="just" fontAlgn="base">
              <a:lnSpc>
                <a:spcPct val="200000"/>
              </a:lnSpc>
            </a:pPr>
            <a:r>
              <a:rPr lang="es-EC" sz="1600" b="1" dirty="0" smtClean="0"/>
              <a:t>¿</a:t>
            </a:r>
            <a:r>
              <a:rPr lang="es-ES" sz="1600" b="1" dirty="0"/>
              <a:t>Cómo estudiantes en el periodo presencial ha recibido capacitación acerca del aprendizaje y conocimiento (TAC</a:t>
            </a:r>
            <a:r>
              <a:rPr lang="es-EC" sz="1600" b="1" dirty="0" smtClean="0"/>
              <a:t>?</a:t>
            </a:r>
            <a:endParaRPr lang="en-US" sz="1600" dirty="0"/>
          </a:p>
          <a:p>
            <a:pPr algn="just" fontAlgn="base">
              <a:lnSpc>
                <a:spcPct val="200000"/>
              </a:lnSpc>
            </a:pPr>
            <a:endParaRPr lang="es-EC" sz="1600" b="1" dirty="0" smtClean="0"/>
          </a:p>
        </p:txBody>
      </p:sp>
      <p:sp>
        <p:nvSpPr>
          <p:cNvPr id="11" name="Rectángulo 10"/>
          <p:cNvSpPr/>
          <p:nvPr/>
        </p:nvSpPr>
        <p:spPr>
          <a:xfrm>
            <a:off x="881335" y="2635085"/>
            <a:ext cx="3672408" cy="209005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ES_tradnl" dirty="0"/>
              <a:t>Se </a:t>
            </a:r>
            <a:r>
              <a:rPr lang="es-ES_tradnl" dirty="0" smtClean="0"/>
              <a:t>concluyo </a:t>
            </a:r>
            <a:r>
              <a:rPr lang="es-ES_tradnl" dirty="0"/>
              <a:t>que cómo estudiantes en el periodo presencial no han recibido capacitación acerca del aprendizaje y conocimiento (TAC). </a:t>
            </a:r>
            <a:endParaRPr lang="en-US" dirty="0"/>
          </a:p>
        </p:txBody>
      </p:sp>
      <p:pic>
        <p:nvPicPr>
          <p:cNvPr id="12" name="Imagen 11"/>
          <p:cNvPicPr/>
          <p:nvPr/>
        </p:nvPicPr>
        <p:blipFill rotWithShape="1">
          <a:blip r:embed="rId7">
            <a:extLst>
              <a:ext uri="{28A0092B-C50C-407E-A947-70E740481C1C}">
                <a14:useLocalDpi xmlns:a14="http://schemas.microsoft.com/office/drawing/2010/main" val="0"/>
              </a:ext>
            </a:extLst>
          </a:blip>
          <a:srcRect b="12296"/>
          <a:stretch/>
        </p:blipFill>
        <p:spPr bwMode="auto">
          <a:xfrm>
            <a:off x="5202974" y="2382241"/>
            <a:ext cx="3557707" cy="259574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974635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25351" y="1375362"/>
            <a:ext cx="7056784" cy="646331"/>
          </a:xfrm>
          <a:prstGeom prst="rect">
            <a:avLst/>
          </a:prstGeom>
        </p:spPr>
        <p:txBody>
          <a:bodyPr wrap="square">
            <a:spAutoFit/>
          </a:bodyPr>
          <a:lstStyle/>
          <a:p>
            <a:pPr algn="just"/>
            <a:r>
              <a:rPr lang="es-ES" b="1" dirty="0">
                <a:latin typeface="Times New Roman" panose="02020603050405020304" pitchFamily="18" charset="0"/>
                <a:ea typeface="Calibri" panose="020F0502020204030204" pitchFamily="34" charset="0"/>
              </a:rPr>
              <a:t>La AGE dispone para el personal de estudiantes de una plataforma de tecnologías de aprendizaje y conocimiento (TAC)?</a:t>
            </a:r>
            <a:endParaRPr lang="en-US" dirty="0"/>
          </a:p>
        </p:txBody>
      </p:sp>
      <p:sp>
        <p:nvSpPr>
          <p:cNvPr id="4" name="4 Placa"/>
          <p:cNvSpPr/>
          <p:nvPr/>
        </p:nvSpPr>
        <p:spPr>
          <a:xfrm>
            <a:off x="323528" y="404664"/>
            <a:ext cx="8424935"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2400" b="1" dirty="0" smtClean="0">
                <a:solidFill>
                  <a:schemeClr val="bg1"/>
                </a:solidFill>
                <a:effectLst>
                  <a:outerShdw blurRad="38100" dist="38100" dir="2700000" algn="tl">
                    <a:srgbClr val="000000">
                      <a:alpha val="43137"/>
                    </a:srgbClr>
                  </a:outerShdw>
                </a:effectLst>
              </a:rPr>
              <a:t>9.</a:t>
            </a:r>
            <a:r>
              <a:rPr lang="es-ES" sz="2400" b="1" i="1" dirty="0" smtClean="0"/>
              <a:t>   </a:t>
            </a:r>
            <a:r>
              <a:rPr lang="es-ES" sz="2400" b="1" i="1" dirty="0"/>
              <a:t>PRESENTACION Y ANALISIS DE </a:t>
            </a:r>
            <a:r>
              <a:rPr lang="es-ES" sz="2400" b="1" i="1" dirty="0" smtClean="0"/>
              <a:t>DATOS</a:t>
            </a:r>
            <a:endParaRPr lang="es-BO" sz="2400" b="1" dirty="0">
              <a:solidFill>
                <a:schemeClr val="bg1"/>
              </a:solidFill>
              <a:effectLst>
                <a:outerShdw blurRad="38100" dist="38100" dir="2700000" algn="tl">
                  <a:srgbClr val="000000">
                    <a:alpha val="43137"/>
                  </a:srgbClr>
                </a:outerShdw>
              </a:effectLst>
            </a:endParaRPr>
          </a:p>
        </p:txBody>
      </p:sp>
      <p:sp>
        <p:nvSpPr>
          <p:cNvPr id="5" name="Rectángulo 4"/>
          <p:cNvSpPr/>
          <p:nvPr/>
        </p:nvSpPr>
        <p:spPr>
          <a:xfrm>
            <a:off x="881335" y="2635085"/>
            <a:ext cx="3672408" cy="209005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ES_tradnl" dirty="0"/>
              <a:t>Se </a:t>
            </a:r>
            <a:r>
              <a:rPr lang="es-ES_tradnl" dirty="0" smtClean="0"/>
              <a:t>concluyo que </a:t>
            </a:r>
            <a:r>
              <a:rPr lang="es-ES_tradnl" dirty="0"/>
              <a:t>la AGE no dispone para el personal de estudiantes de una plataforma de tecnologías de aprendizaje y conocimiento (TAC).</a:t>
            </a:r>
            <a:endParaRPr lang="en-US" dirty="0"/>
          </a:p>
        </p:txBody>
      </p:sp>
      <p:pic>
        <p:nvPicPr>
          <p:cNvPr id="6" name="Imagen 5"/>
          <p:cNvPicPr/>
          <p:nvPr/>
        </p:nvPicPr>
        <p:blipFill rotWithShape="1">
          <a:blip r:embed="rId2">
            <a:extLst>
              <a:ext uri="{28A0092B-C50C-407E-A947-70E740481C1C}">
                <a14:useLocalDpi xmlns:a14="http://schemas.microsoft.com/office/drawing/2010/main" val="0"/>
              </a:ext>
            </a:extLst>
          </a:blip>
          <a:srcRect b="14105"/>
          <a:stretch/>
        </p:blipFill>
        <p:spPr bwMode="auto">
          <a:xfrm>
            <a:off x="5097292" y="2420888"/>
            <a:ext cx="3651171" cy="268241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46788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5516" y="934807"/>
            <a:ext cx="8352928" cy="1200329"/>
          </a:xfrm>
          <a:prstGeom prst="rect">
            <a:avLst/>
          </a:prstGeom>
        </p:spPr>
        <p:txBody>
          <a:bodyPr wrap="square">
            <a:spAutoFit/>
          </a:bodyPr>
          <a:lstStyle/>
          <a:p>
            <a:pPr lvl="0" algn="just">
              <a:lnSpc>
                <a:spcPct val="200000"/>
              </a:lnSpc>
              <a:spcAft>
                <a:spcPts val="800"/>
              </a:spcAft>
            </a:pPr>
            <a:r>
              <a:rPr lang="es-EC" b="1" dirty="0">
                <a:latin typeface="Times New Roman" panose="02020603050405020304" pitchFamily="18" charset="0"/>
                <a:ea typeface="Calibri" panose="020F0502020204030204" pitchFamily="34" charset="0"/>
                <a:cs typeface="Times New Roman" panose="02020603050405020304" pitchFamily="18" charset="0"/>
              </a:rPr>
              <a:t>¿De ser el caso, que herramienta virtual recomendaría aplicar a los estudiantes de la AGE  Coloque el nombre?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063850662"/>
              </p:ext>
            </p:extLst>
          </p:nvPr>
        </p:nvGraphicFramePr>
        <p:xfrm>
          <a:off x="503548" y="2564904"/>
          <a:ext cx="4176464" cy="2869258"/>
        </p:xfrm>
        <a:graphic>
          <a:graphicData uri="http://schemas.openxmlformats.org/drawingml/2006/table">
            <a:tbl>
              <a:tblPr>
                <a:tableStyleId>{5C22544A-7EE6-4342-B048-85BDC9FD1C3A}</a:tableStyleId>
              </a:tblPr>
              <a:tblGrid>
                <a:gridCol w="1278201"/>
                <a:gridCol w="1098063"/>
                <a:gridCol w="918422"/>
                <a:gridCol w="881778"/>
              </a:tblGrid>
              <a:tr h="430858">
                <a:tc gridSpan="2">
                  <a:txBody>
                    <a:bodyPr/>
                    <a:lstStyle/>
                    <a:p>
                      <a:pPr algn="just">
                        <a:lnSpc>
                          <a:spcPct val="115000"/>
                        </a:lnSpc>
                        <a:spcAft>
                          <a:spcPts val="0"/>
                        </a:spcAft>
                      </a:pPr>
                      <a:r>
                        <a:rPr lang="es-E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a:txBody>
                    <a:bodyPr/>
                    <a:lstStyle/>
                    <a:p>
                      <a:pPr marL="38100" marR="38100" algn="ctr">
                        <a:lnSpc>
                          <a:spcPts val="1600"/>
                        </a:lnSpc>
                        <a:spcAft>
                          <a:spcPts val="0"/>
                        </a:spcAft>
                      </a:pPr>
                      <a:r>
                        <a:rPr lang="es-ES" sz="1200">
                          <a:effectLst/>
                        </a:rPr>
                        <a:t>Frecuencia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Aft>
                          <a:spcPts val="0"/>
                        </a:spcAft>
                      </a:pPr>
                      <a:r>
                        <a:rPr lang="es-ES" sz="1200">
                          <a:effectLst/>
                        </a:rPr>
                        <a:t>Porcentaje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r>
              <a:tr h="349938">
                <a:tc rowSpan="8">
                  <a:txBody>
                    <a:bodyPr/>
                    <a:lstStyle/>
                    <a:p>
                      <a:pPr marL="38100" marR="38100" algn="just">
                        <a:lnSpc>
                          <a:spcPts val="1600"/>
                        </a:lnSpc>
                        <a:spcAft>
                          <a:spcPts val="0"/>
                        </a:spcAft>
                      </a:pPr>
                      <a:r>
                        <a:rPr lang="es-ES" sz="1200" dirty="0">
                          <a:effectLst/>
                        </a:rPr>
                        <a:t>Válido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just">
                        <a:lnSpc>
                          <a:spcPts val="1600"/>
                        </a:lnSpc>
                        <a:spcAft>
                          <a:spcPts val="0"/>
                        </a:spcAft>
                      </a:pPr>
                      <a:r>
                        <a:rPr lang="es-ES" sz="1200">
                          <a:effectLst/>
                        </a:rPr>
                        <a:t>Sistema de acuerdo a la asignatura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S" sz="1200">
                          <a:effectLst/>
                        </a:rPr>
                        <a:t>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S" sz="1200" dirty="0">
                          <a:effectLst/>
                        </a:rPr>
                        <a:t>68,2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0310">
                <a:tc vMerge="1">
                  <a:txBody>
                    <a:bodyPr/>
                    <a:lstStyle/>
                    <a:p>
                      <a:endParaRPr lang="en-US"/>
                    </a:p>
                  </a:txBody>
                  <a:tcPr/>
                </a:tc>
                <a:tc>
                  <a:txBody>
                    <a:bodyPr/>
                    <a:lstStyle/>
                    <a:p>
                      <a:pPr marL="38100" marR="38100" algn="just">
                        <a:lnSpc>
                          <a:spcPts val="1600"/>
                        </a:lnSpc>
                        <a:spcAft>
                          <a:spcPts val="0"/>
                        </a:spcAft>
                      </a:pPr>
                      <a:r>
                        <a:rPr lang="es-ES" sz="1200">
                          <a:effectLst/>
                        </a:rPr>
                        <a:t>Biblioteca virtual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S" sz="1200">
                          <a:effectLst/>
                        </a:rPr>
                        <a:t>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0310">
                <a:tc vMerge="1">
                  <a:txBody>
                    <a:bodyPr/>
                    <a:lstStyle/>
                    <a:p>
                      <a:endParaRPr lang="en-US"/>
                    </a:p>
                  </a:txBody>
                  <a:tcPr/>
                </a:tc>
                <a:tc>
                  <a:txBody>
                    <a:bodyPr/>
                    <a:lstStyle/>
                    <a:p>
                      <a:pPr marL="38100" marR="38100" algn="just">
                        <a:lnSpc>
                          <a:spcPts val="1600"/>
                        </a:lnSpc>
                        <a:spcAft>
                          <a:spcPts val="0"/>
                        </a:spcAft>
                      </a:pPr>
                      <a:r>
                        <a:rPr lang="es-ES" sz="1200">
                          <a:effectLst/>
                        </a:rPr>
                        <a:t>Google drive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S" sz="12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S" sz="1200">
                          <a:effectLst/>
                        </a:rPr>
                        <a:t>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0310">
                <a:tc vMerge="1">
                  <a:txBody>
                    <a:bodyPr/>
                    <a:lstStyle/>
                    <a:p>
                      <a:endParaRPr lang="en-US"/>
                    </a:p>
                  </a:txBody>
                  <a:tcPr/>
                </a:tc>
                <a:tc>
                  <a:txBody>
                    <a:bodyPr/>
                    <a:lstStyle/>
                    <a:p>
                      <a:pPr marL="38100" marR="38100" algn="just">
                        <a:lnSpc>
                          <a:spcPts val="1600"/>
                        </a:lnSpc>
                        <a:spcAft>
                          <a:spcPts val="0"/>
                        </a:spcAft>
                      </a:pPr>
                      <a:r>
                        <a:rPr lang="es-ES" sz="1200">
                          <a:effectLst/>
                        </a:rPr>
                        <a:t>Video conferencia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S" sz="12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S" sz="1200">
                          <a:effectLst/>
                        </a:rPr>
                        <a:t>5,5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0310">
                <a:tc vMerge="1">
                  <a:txBody>
                    <a:bodyPr/>
                    <a:lstStyle/>
                    <a:p>
                      <a:endParaRPr lang="en-US"/>
                    </a:p>
                  </a:txBody>
                  <a:tcPr/>
                </a:tc>
                <a:tc>
                  <a:txBody>
                    <a:bodyPr/>
                    <a:lstStyle/>
                    <a:p>
                      <a:pPr marL="38100" marR="38100" algn="just">
                        <a:lnSpc>
                          <a:spcPts val="1600"/>
                        </a:lnSpc>
                        <a:spcAft>
                          <a:spcPts val="0"/>
                        </a:spcAft>
                      </a:pPr>
                      <a:r>
                        <a:rPr lang="es-ES" sz="1200">
                          <a:effectLst/>
                        </a:rPr>
                        <a:t>Skype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S" sz="12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S" sz="1200">
                          <a:effectLst/>
                        </a:rPr>
                        <a:t>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0310">
                <a:tc vMerge="1">
                  <a:txBody>
                    <a:bodyPr/>
                    <a:lstStyle/>
                    <a:p>
                      <a:endParaRPr lang="en-US"/>
                    </a:p>
                  </a:txBody>
                  <a:tcPr/>
                </a:tc>
                <a:tc>
                  <a:txBody>
                    <a:bodyPr/>
                    <a:lstStyle/>
                    <a:p>
                      <a:pPr marL="38100" marR="38100" algn="just">
                        <a:lnSpc>
                          <a:spcPts val="1600"/>
                        </a:lnSpc>
                        <a:spcAft>
                          <a:spcPts val="0"/>
                        </a:spcAft>
                      </a:pPr>
                      <a:r>
                        <a:rPr lang="es-ES" sz="1200">
                          <a:effectLst/>
                        </a:rPr>
                        <a:t>Zoom y Google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S" sz="12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S" sz="1200" dirty="0">
                          <a:effectLst/>
                        </a:rPr>
                        <a:t>4,5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0310">
                <a:tc vMerge="1">
                  <a:txBody>
                    <a:bodyPr/>
                    <a:lstStyle/>
                    <a:p>
                      <a:endParaRPr lang="en-US"/>
                    </a:p>
                  </a:txBody>
                  <a:tcPr/>
                </a:tc>
                <a:tc>
                  <a:txBody>
                    <a:bodyPr/>
                    <a:lstStyle/>
                    <a:p>
                      <a:pPr marL="38100" marR="38100" algn="just">
                        <a:lnSpc>
                          <a:spcPts val="1600"/>
                        </a:lnSpc>
                        <a:spcAft>
                          <a:spcPts val="0"/>
                        </a:spcAft>
                      </a:pPr>
                      <a:r>
                        <a:rPr lang="es-ES" sz="1200">
                          <a:effectLst/>
                        </a:rPr>
                        <a:t>Ninguna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S" sz="12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S" sz="1200">
                          <a:effectLst/>
                        </a:rPr>
                        <a:t>9,1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0310">
                <a:tc vMerge="1">
                  <a:txBody>
                    <a:bodyPr/>
                    <a:lstStyle/>
                    <a:p>
                      <a:endParaRPr lang="en-US"/>
                    </a:p>
                  </a:txBody>
                  <a:tcPr/>
                </a:tc>
                <a:tc>
                  <a:txBody>
                    <a:bodyPr/>
                    <a:lstStyle/>
                    <a:p>
                      <a:pPr marL="38100" marR="38100" algn="just">
                        <a:lnSpc>
                          <a:spcPts val="1600"/>
                        </a:lnSpc>
                        <a:spcAft>
                          <a:spcPts val="0"/>
                        </a:spcAft>
                      </a:pPr>
                      <a:r>
                        <a:rPr lang="es-ES" sz="1200">
                          <a:effectLst/>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S" sz="1200">
                          <a:effectLst/>
                        </a:rPr>
                        <a:t>110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S" sz="1200" dirty="0">
                          <a:effectLst/>
                        </a:rPr>
                        <a:t>100,0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pic>
        <p:nvPicPr>
          <p:cNvPr id="4" name="Imagen 3"/>
          <p:cNvPicPr/>
          <p:nvPr/>
        </p:nvPicPr>
        <p:blipFill rotWithShape="1">
          <a:blip r:embed="rId2">
            <a:extLst>
              <a:ext uri="{28A0092B-C50C-407E-A947-70E740481C1C}">
                <a14:useLocalDpi xmlns:a14="http://schemas.microsoft.com/office/drawing/2010/main" val="0"/>
              </a:ext>
            </a:extLst>
          </a:blip>
          <a:srcRect b="13562"/>
          <a:stretch/>
        </p:blipFill>
        <p:spPr bwMode="auto">
          <a:xfrm>
            <a:off x="5652120" y="1844824"/>
            <a:ext cx="2686239" cy="2405752"/>
          </a:xfrm>
          <a:prstGeom prst="rect">
            <a:avLst/>
          </a:prstGeom>
          <a:noFill/>
          <a:ln>
            <a:noFill/>
          </a:ln>
          <a:extLst>
            <a:ext uri="{53640926-AAD7-44D8-BBD7-CCE9431645EC}">
              <a14:shadowObscured xmlns:a14="http://schemas.microsoft.com/office/drawing/2010/main"/>
            </a:ext>
          </a:extLst>
        </p:spPr>
      </p:pic>
      <p:sp>
        <p:nvSpPr>
          <p:cNvPr id="6" name="Rectángulo 5"/>
          <p:cNvSpPr/>
          <p:nvPr/>
        </p:nvSpPr>
        <p:spPr>
          <a:xfrm>
            <a:off x="5004048" y="4149080"/>
            <a:ext cx="3168352" cy="175950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ES_tradnl" dirty="0"/>
              <a:t>Se </a:t>
            </a:r>
            <a:r>
              <a:rPr lang="es-ES_tradnl" dirty="0" smtClean="0"/>
              <a:t>concluyo </a:t>
            </a:r>
            <a:r>
              <a:rPr lang="es-ES_tradnl" dirty="0"/>
              <a:t>que una herramienta virtual que recomendaría aplicar a los estudiantes de la AGE es utilizar un sistema de acuerdo a la asignatura</a:t>
            </a:r>
            <a:endParaRPr lang="en-US" dirty="0"/>
          </a:p>
        </p:txBody>
      </p:sp>
      <p:sp>
        <p:nvSpPr>
          <p:cNvPr id="7" name="4 Placa"/>
          <p:cNvSpPr/>
          <p:nvPr/>
        </p:nvSpPr>
        <p:spPr>
          <a:xfrm>
            <a:off x="251521" y="266348"/>
            <a:ext cx="8424935"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2400" b="1" dirty="0" smtClean="0">
                <a:solidFill>
                  <a:schemeClr val="bg1"/>
                </a:solidFill>
                <a:effectLst>
                  <a:outerShdw blurRad="38100" dist="38100" dir="2700000" algn="tl">
                    <a:srgbClr val="000000">
                      <a:alpha val="43137"/>
                    </a:srgbClr>
                  </a:outerShdw>
                </a:effectLst>
              </a:rPr>
              <a:t>9.</a:t>
            </a:r>
            <a:r>
              <a:rPr lang="es-ES" sz="2400" b="1" i="1" dirty="0" smtClean="0"/>
              <a:t>   </a:t>
            </a:r>
            <a:r>
              <a:rPr lang="es-ES" sz="2400" b="1" i="1" dirty="0"/>
              <a:t>PRESENTACION Y ANALISIS DE </a:t>
            </a:r>
            <a:r>
              <a:rPr lang="es-ES" sz="2400" b="1" i="1" dirty="0" smtClean="0"/>
              <a:t>DATOS</a:t>
            </a:r>
            <a:endParaRPr lang="es-BO" sz="2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82984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Placa"/>
          <p:cNvSpPr/>
          <p:nvPr/>
        </p:nvSpPr>
        <p:spPr>
          <a:xfrm>
            <a:off x="323528" y="404664"/>
            <a:ext cx="8424935"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2400" b="1" dirty="0" smtClean="0">
                <a:solidFill>
                  <a:schemeClr val="bg1"/>
                </a:solidFill>
                <a:effectLst>
                  <a:outerShdw blurRad="38100" dist="38100" dir="2700000" algn="tl">
                    <a:srgbClr val="000000">
                      <a:alpha val="43137"/>
                    </a:srgbClr>
                  </a:outerShdw>
                </a:effectLst>
              </a:rPr>
              <a:t>9.</a:t>
            </a:r>
            <a:r>
              <a:rPr lang="es-ES" sz="2400" b="1" i="1" dirty="0" smtClean="0"/>
              <a:t>   </a:t>
            </a:r>
            <a:r>
              <a:rPr lang="es-ES" sz="2400" b="1" i="1" dirty="0"/>
              <a:t>PRESENTACION Y ANALISIS DE </a:t>
            </a:r>
            <a:r>
              <a:rPr lang="es-ES" sz="2400" b="1" i="1" dirty="0" smtClean="0"/>
              <a:t>DATOS</a:t>
            </a:r>
            <a:endParaRPr lang="es-BO" sz="2400" b="1" dirty="0">
              <a:solidFill>
                <a:schemeClr val="bg1"/>
              </a:solidFill>
              <a:effectLst>
                <a:outerShdw blurRad="38100" dist="38100" dir="2700000" algn="tl">
                  <a:srgbClr val="000000">
                    <a:alpha val="43137"/>
                  </a:srgbClr>
                </a:outerShdw>
              </a:effectLst>
            </a:endParaRPr>
          </a:p>
        </p:txBody>
      </p:sp>
      <p:sp>
        <p:nvSpPr>
          <p:cNvPr id="3" name="Rectángulo 2"/>
          <p:cNvSpPr/>
          <p:nvPr/>
        </p:nvSpPr>
        <p:spPr>
          <a:xfrm>
            <a:off x="683568" y="1268760"/>
            <a:ext cx="7488832" cy="396005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lnSpc>
                <a:spcPct val="150000"/>
              </a:lnSpc>
              <a:spcAft>
                <a:spcPts val="1000"/>
              </a:spcAft>
            </a:pPr>
            <a:r>
              <a:rPr lang="es-ES" b="1" dirty="0">
                <a:latin typeface="Times New Roman" panose="02020603050405020304" pitchFamily="18" charset="0"/>
                <a:ea typeface="Calibri" panose="020F0502020204030204" pitchFamily="34" charset="0"/>
                <a:cs typeface="Times New Roman" panose="02020603050405020304" pitchFamily="18" charset="0"/>
              </a:rPr>
              <a:t>ENTREVISTAS REALIZADAS AL COMANDANTE Y OFICIALES  DE LA ACADEMIA GENERAL DEL EJÉRCITO</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ES_tradnl" dirty="0">
                <a:latin typeface="Times New Roman" panose="02020603050405020304" pitchFamily="18" charset="0"/>
                <a:ea typeface="Calibri" panose="020F0502020204030204" pitchFamily="34" charset="0"/>
              </a:rPr>
              <a:t>Durante las entrevistas realizadas se mencionó que no todos los docentes e instructores conocen de las tecnologías </a:t>
            </a:r>
            <a:r>
              <a:rPr lang="es-ES" dirty="0">
                <a:latin typeface="Times New Roman" panose="02020603050405020304" pitchFamily="18" charset="0"/>
                <a:ea typeface="Calibri" panose="020F0502020204030204" pitchFamily="34" charset="0"/>
              </a:rPr>
              <a:t>de aprendizaje y conocimiento (TAC), actualmente la institución posee una plataforma a través de la ESPE</a:t>
            </a:r>
            <a:r>
              <a:rPr lang="es-ES" dirty="0" smtClean="0">
                <a:latin typeface="Times New Roman" panose="02020603050405020304" pitchFamily="18" charset="0"/>
                <a:ea typeface="Calibri" panose="020F0502020204030204" pitchFamily="34" charset="0"/>
              </a:rPr>
              <a:t>, para las fases a distancia. </a:t>
            </a:r>
            <a:r>
              <a:rPr lang="es-ES" dirty="0">
                <a:latin typeface="Times New Roman" panose="02020603050405020304" pitchFamily="18" charset="0"/>
                <a:ea typeface="Calibri" panose="020F0502020204030204" pitchFamily="34" charset="0"/>
              </a:rPr>
              <a:t>pero no una propia que permita desarrollar totalmente las actividades educativas, además sugieren el empleo de las siguientes plataformas gratuitas como: (Zoom, </a:t>
            </a:r>
            <a:r>
              <a:rPr lang="es-ES" dirty="0" err="1">
                <a:latin typeface="Times New Roman" panose="02020603050405020304" pitchFamily="18" charset="0"/>
                <a:ea typeface="Calibri" panose="020F0502020204030204" pitchFamily="34" charset="0"/>
              </a:rPr>
              <a:t>Edmodo</a:t>
            </a:r>
            <a:r>
              <a:rPr lang="es-ES" dirty="0">
                <a:latin typeface="Times New Roman" panose="02020603050405020304" pitchFamily="18" charset="0"/>
                <a:ea typeface="Calibri" panose="020F0502020204030204" pitchFamily="34" charset="0"/>
              </a:rPr>
              <a:t> y otras), donde Zoom consideran que es la mejor opción ya que brinda muchas más opciones. </a:t>
            </a:r>
            <a:endParaRPr lang="en-US" dirty="0"/>
          </a:p>
        </p:txBody>
      </p:sp>
    </p:spTree>
    <p:extLst>
      <p:ext uri="{BB962C8B-B14F-4D97-AF65-F5344CB8AC3E}">
        <p14:creationId xmlns:p14="http://schemas.microsoft.com/office/powerpoint/2010/main" val="33906219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4 Placa"/>
          <p:cNvSpPr/>
          <p:nvPr/>
        </p:nvSpPr>
        <p:spPr>
          <a:xfrm>
            <a:off x="395536" y="404664"/>
            <a:ext cx="8352927"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3600" b="1" dirty="0">
                <a:solidFill>
                  <a:schemeClr val="bg1"/>
                </a:solidFill>
                <a:effectLst>
                  <a:outerShdw blurRad="38100" dist="38100" dir="2700000" algn="tl">
                    <a:srgbClr val="000000">
                      <a:alpha val="43137"/>
                    </a:srgbClr>
                  </a:outerShdw>
                </a:effectLst>
              </a:rPr>
              <a:t>5</a:t>
            </a:r>
            <a:r>
              <a:rPr lang="es-BO" sz="3600" b="1" dirty="0" smtClean="0">
                <a:solidFill>
                  <a:schemeClr val="bg1"/>
                </a:solidFill>
                <a:effectLst>
                  <a:outerShdw blurRad="38100" dist="38100" dir="2700000" algn="tl">
                    <a:srgbClr val="000000">
                      <a:alpha val="43137"/>
                    </a:srgbClr>
                  </a:outerShdw>
                </a:effectLst>
              </a:rPr>
              <a:t>.- JUSTIFICACIÓN DE LA INVESTIGACIÓN</a:t>
            </a:r>
            <a:endParaRPr lang="es-BO" sz="3600" b="1" dirty="0">
              <a:solidFill>
                <a:schemeClr val="bg1"/>
              </a:solidFill>
              <a:effectLst>
                <a:outerShdw blurRad="38100" dist="38100" dir="2700000" algn="tl">
                  <a:srgbClr val="000000">
                    <a:alpha val="43137"/>
                  </a:srgbClr>
                </a:outerShdw>
              </a:effectLst>
            </a:endParaRPr>
          </a:p>
        </p:txBody>
      </p:sp>
      <p:graphicFrame>
        <p:nvGraphicFramePr>
          <p:cNvPr id="5" name="Diagrama 4"/>
          <p:cNvGraphicFramePr/>
          <p:nvPr>
            <p:extLst/>
          </p:nvPr>
        </p:nvGraphicFramePr>
        <p:xfrm>
          <a:off x="179512" y="404664"/>
          <a:ext cx="8748463" cy="6165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4 Placa"/>
          <p:cNvSpPr/>
          <p:nvPr/>
        </p:nvSpPr>
        <p:spPr>
          <a:xfrm>
            <a:off x="323528" y="404664"/>
            <a:ext cx="8424935"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BO" sz="2400" b="1" dirty="0">
                <a:solidFill>
                  <a:schemeClr val="bg1"/>
                </a:solidFill>
                <a:effectLst>
                  <a:outerShdw blurRad="38100" dist="38100" dir="2700000" algn="tl">
                    <a:srgbClr val="000000">
                      <a:alpha val="43137"/>
                    </a:srgbClr>
                  </a:outerShdw>
                </a:effectLst>
              </a:rPr>
              <a:t>10.</a:t>
            </a:r>
            <a:r>
              <a:rPr lang="es-ES" sz="2400" b="1" i="1" dirty="0"/>
              <a:t>   CUMPLIMIENTO Y DESARROLLO DE SUS </a:t>
            </a:r>
            <a:r>
              <a:rPr lang="es-ES" sz="2400" b="1" i="1" dirty="0" smtClean="0"/>
              <a:t>OBJETIVOS</a:t>
            </a:r>
            <a:endParaRPr lang="es-BO" sz="2400" b="1" dirty="0">
              <a:solidFill>
                <a:schemeClr val="bg1"/>
              </a:solidFill>
              <a:effectLst>
                <a:outerShdw blurRad="38100" dist="38100" dir="2700000" algn="tl">
                  <a:srgbClr val="000000">
                    <a:alpha val="43137"/>
                  </a:srgbClr>
                </a:outerShdw>
              </a:effectLst>
            </a:endParaRPr>
          </a:p>
        </p:txBody>
      </p:sp>
      <p:sp>
        <p:nvSpPr>
          <p:cNvPr id="6" name="CuadroTexto 5"/>
          <p:cNvSpPr txBox="1"/>
          <p:nvPr/>
        </p:nvSpPr>
        <p:spPr>
          <a:xfrm>
            <a:off x="578547" y="1249300"/>
            <a:ext cx="7914895" cy="5047536"/>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just" fontAlgn="base"/>
            <a:r>
              <a:rPr lang="es-EC" b="1" dirty="0" smtClean="0"/>
              <a:t>OBJETIVO 1</a:t>
            </a:r>
          </a:p>
          <a:p>
            <a:pPr marL="285750" lvl="0" indent="-285750" algn="just" fontAlgn="base">
              <a:buFont typeface="Arial" panose="020B0604020202020204" pitchFamily="34" charset="0"/>
              <a:buChar char="•"/>
            </a:pPr>
            <a:r>
              <a:rPr lang="es-EC" dirty="0" smtClean="0"/>
              <a:t>Verificar </a:t>
            </a:r>
            <a:r>
              <a:rPr lang="es-EC" dirty="0"/>
              <a:t>cual es el nivel de aprendizaje de los alumnos de los Cursos de Estado Mayor, tanto de arma como de servicios de la Academia de Guerra del Ejercito sin la utilización de Tecnologías del Aprendizaje y del Conocimiento,</a:t>
            </a:r>
            <a:endParaRPr lang="en-US" sz="1600" dirty="0"/>
          </a:p>
          <a:p>
            <a:pPr algn="just"/>
            <a:r>
              <a:rPr lang="es-EC" dirty="0"/>
              <a:t>Dentro del marco teórico se plantearon algunos conceptos importantes relacionados con la utilización de la tecnología siendo esta parte importante del cumplimiento de es este objetivo 1 como:</a:t>
            </a:r>
            <a:endParaRPr lang="en-US" sz="1600" dirty="0"/>
          </a:p>
          <a:p>
            <a:pPr marL="742950" lvl="1" indent="-285750">
              <a:buFont typeface="Arial" panose="020B0604020202020204" pitchFamily="34" charset="0"/>
              <a:buChar char="•"/>
            </a:pPr>
            <a:r>
              <a:rPr lang="es-EC" dirty="0"/>
              <a:t>Tecnologías de Aprendizaje y Conocimientos</a:t>
            </a:r>
            <a:endParaRPr lang="en-US" sz="2000" b="1" dirty="0"/>
          </a:p>
          <a:p>
            <a:pPr marL="742950" lvl="1" indent="-285750">
              <a:buFont typeface="Arial" panose="020B0604020202020204" pitchFamily="34" charset="0"/>
              <a:buChar char="•"/>
            </a:pPr>
            <a:r>
              <a:rPr lang="es-EC" dirty="0"/>
              <a:t>Modelo Educativo</a:t>
            </a:r>
            <a:endParaRPr lang="en-US" sz="1600" dirty="0"/>
          </a:p>
          <a:p>
            <a:pPr marL="742950" lvl="1" indent="-285750">
              <a:buFont typeface="Arial" panose="020B0604020202020204" pitchFamily="34" charset="0"/>
              <a:buChar char="•"/>
            </a:pPr>
            <a:r>
              <a:rPr lang="es-EC" dirty="0"/>
              <a:t>Evaluación del aprendizaje</a:t>
            </a:r>
            <a:endParaRPr lang="en-US" sz="1600" dirty="0"/>
          </a:p>
          <a:p>
            <a:pPr marL="742950" lvl="1" indent="-285750">
              <a:buFont typeface="Arial" panose="020B0604020202020204" pitchFamily="34" charset="0"/>
              <a:buChar char="•"/>
            </a:pPr>
            <a:r>
              <a:rPr lang="es-EC" dirty="0"/>
              <a:t>Evaluación docente</a:t>
            </a:r>
            <a:endParaRPr lang="en-US" sz="1600" dirty="0"/>
          </a:p>
          <a:p>
            <a:pPr marL="742950" lvl="1" indent="-285750">
              <a:buFont typeface="Arial" panose="020B0604020202020204" pitchFamily="34" charset="0"/>
              <a:buChar char="•"/>
            </a:pPr>
            <a:r>
              <a:rPr lang="es-EC" dirty="0"/>
              <a:t>Evaluación del diseño curricular</a:t>
            </a:r>
            <a:endParaRPr lang="en-US" sz="1600" dirty="0"/>
          </a:p>
          <a:p>
            <a:pPr marL="742950" lvl="1" indent="-285750">
              <a:buFont typeface="Arial" panose="020B0604020202020204" pitchFamily="34" charset="0"/>
              <a:buChar char="•"/>
            </a:pPr>
            <a:r>
              <a:rPr lang="es-EC" dirty="0"/>
              <a:t>Software de asignaturas</a:t>
            </a:r>
            <a:endParaRPr lang="en-US" sz="1600" dirty="0"/>
          </a:p>
          <a:p>
            <a:pPr marL="742950" lvl="1" indent="-285750">
              <a:buFont typeface="Arial" panose="020B0604020202020204" pitchFamily="34" charset="0"/>
              <a:buChar char="•"/>
            </a:pPr>
            <a:r>
              <a:rPr lang="es-EC" dirty="0"/>
              <a:t>Plataforma virtual</a:t>
            </a:r>
            <a:endParaRPr lang="en-US" sz="1600" dirty="0"/>
          </a:p>
          <a:p>
            <a:pPr marL="742950" lvl="1" indent="-285750">
              <a:buFont typeface="Arial" panose="020B0604020202020204" pitchFamily="34" charset="0"/>
              <a:buChar char="•"/>
            </a:pPr>
            <a:r>
              <a:rPr lang="es-EC" dirty="0"/>
              <a:t>Doctrina de la asignatura</a:t>
            </a:r>
            <a:endParaRPr lang="en-US" sz="1600" dirty="0"/>
          </a:p>
          <a:p>
            <a:pPr marL="742950" lvl="1" indent="-285750">
              <a:buFont typeface="Arial" panose="020B0604020202020204" pitchFamily="34" charset="0"/>
              <a:buChar char="•"/>
            </a:pPr>
            <a:r>
              <a:rPr lang="es-EC" dirty="0"/>
              <a:t>Reportes</a:t>
            </a:r>
            <a:endParaRPr lang="en-US" sz="1600" dirty="0"/>
          </a:p>
          <a:p>
            <a:pPr marL="742950" lvl="1" indent="-285750">
              <a:buFont typeface="Arial" panose="020B0604020202020204" pitchFamily="34" charset="0"/>
              <a:buChar char="•"/>
            </a:pPr>
            <a:r>
              <a:rPr lang="es-EC" dirty="0"/>
              <a:t>Normativas legales</a:t>
            </a:r>
            <a:endParaRPr lang="en-US" sz="1600" dirty="0"/>
          </a:p>
          <a:p>
            <a:pPr algn="just"/>
            <a:endParaRPr lang="en-US" sz="1600" dirty="0"/>
          </a:p>
        </p:txBody>
      </p:sp>
    </p:spTree>
    <p:extLst>
      <p:ext uri="{BB962C8B-B14F-4D97-AF65-F5344CB8AC3E}">
        <p14:creationId xmlns:p14="http://schemas.microsoft.com/office/powerpoint/2010/main" val="19137184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27584" y="1124744"/>
            <a:ext cx="7272808" cy="310854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es-EC" dirty="0"/>
              <a:t>Además se establecieron las siguientes preguntas dentro de las encuestas que contribuyeron al cumplimiento de este objetivo obteniéndose los siguientes resultados</a:t>
            </a:r>
            <a:r>
              <a:rPr lang="es-EC" dirty="0" smtClean="0"/>
              <a:t>:</a:t>
            </a:r>
          </a:p>
          <a:p>
            <a:pPr algn="just"/>
            <a:endParaRPr lang="en-US" sz="1600" dirty="0"/>
          </a:p>
          <a:p>
            <a:pPr marL="285750" indent="-285750" algn="just">
              <a:buFont typeface="Arial" panose="020B0604020202020204" pitchFamily="34" charset="0"/>
              <a:buChar char="•"/>
            </a:pPr>
            <a:r>
              <a:rPr lang="es-EC" dirty="0"/>
              <a:t>Donde </a:t>
            </a:r>
            <a:r>
              <a:rPr lang="es-ES_tradnl" dirty="0"/>
              <a:t>manifestaron los estudiantes  </a:t>
            </a:r>
            <a:r>
              <a:rPr lang="es-ES_tradnl" dirty="0" smtClean="0"/>
              <a:t>que no </a:t>
            </a:r>
            <a:r>
              <a:rPr lang="es-ES_tradnl" dirty="0"/>
              <a:t>han utilizado en un 58.20 % </a:t>
            </a:r>
            <a:r>
              <a:rPr lang="es-ES" dirty="0"/>
              <a:t>alguna herramienta de tecnología de aprendizaje y conocimiento (TAC</a:t>
            </a:r>
            <a:r>
              <a:rPr lang="es-ES" dirty="0" smtClean="0"/>
              <a:t>).</a:t>
            </a:r>
          </a:p>
          <a:p>
            <a:pPr algn="just"/>
            <a:r>
              <a:rPr lang="es-ES" dirty="0" smtClean="0"/>
              <a:t> </a:t>
            </a:r>
            <a:endParaRPr lang="en-US" sz="1600" dirty="0"/>
          </a:p>
          <a:p>
            <a:pPr marL="285750" indent="-285750" algn="just">
              <a:buFont typeface="Arial" panose="020B0604020202020204" pitchFamily="34" charset="0"/>
              <a:buChar char="•"/>
            </a:pPr>
            <a:r>
              <a:rPr lang="es-EC" dirty="0"/>
              <a:t>Donde</a:t>
            </a:r>
            <a:r>
              <a:rPr lang="es-ES_tradnl" dirty="0"/>
              <a:t> los estudiantes manifestaron en un 97,30% </a:t>
            </a:r>
            <a:r>
              <a:rPr lang="es-ES" dirty="0" smtClean="0"/>
              <a:t>que </a:t>
            </a:r>
            <a:r>
              <a:rPr lang="es-ES" dirty="0"/>
              <a:t>la tecnología educativa </a:t>
            </a:r>
            <a:r>
              <a:rPr lang="es-ES" dirty="0" smtClean="0"/>
              <a:t>son </a:t>
            </a:r>
            <a:r>
              <a:rPr lang="es-ES" dirty="0"/>
              <a:t>parte importante para el desarrollo de la educación superior en la Academia de Guerra del Ejército especialmente por los nuevos acontecimientos que se han venido </a:t>
            </a:r>
            <a:r>
              <a:rPr lang="es-ES" dirty="0" err="1" smtClean="0"/>
              <a:t>desarrollandose</a:t>
            </a:r>
            <a:r>
              <a:rPr lang="es-ES" dirty="0" smtClean="0"/>
              <a:t> </a:t>
            </a:r>
            <a:r>
              <a:rPr lang="es-ES" dirty="0"/>
              <a:t>en el país.</a:t>
            </a:r>
            <a:endParaRPr lang="en-US" sz="1600" dirty="0"/>
          </a:p>
        </p:txBody>
      </p:sp>
    </p:spTree>
    <p:extLst>
      <p:ext uri="{BB962C8B-B14F-4D97-AF65-F5344CB8AC3E}">
        <p14:creationId xmlns:p14="http://schemas.microsoft.com/office/powerpoint/2010/main" val="36393735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4 Placa"/>
          <p:cNvSpPr/>
          <p:nvPr/>
        </p:nvSpPr>
        <p:spPr>
          <a:xfrm>
            <a:off x="395536" y="404664"/>
            <a:ext cx="8352927"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3600" b="1" dirty="0">
                <a:solidFill>
                  <a:schemeClr val="bg1"/>
                </a:solidFill>
                <a:effectLst>
                  <a:outerShdw blurRad="38100" dist="38100" dir="2700000" algn="tl">
                    <a:srgbClr val="000000">
                      <a:alpha val="43137"/>
                    </a:srgbClr>
                  </a:outerShdw>
                </a:effectLst>
              </a:rPr>
              <a:t>5</a:t>
            </a:r>
            <a:r>
              <a:rPr lang="es-BO" sz="3600" b="1" dirty="0" smtClean="0">
                <a:solidFill>
                  <a:schemeClr val="bg1"/>
                </a:solidFill>
                <a:effectLst>
                  <a:outerShdw blurRad="38100" dist="38100" dir="2700000" algn="tl">
                    <a:srgbClr val="000000">
                      <a:alpha val="43137"/>
                    </a:srgbClr>
                  </a:outerShdw>
                </a:effectLst>
              </a:rPr>
              <a:t>.- JUSTIFICACIÓN DE LA INVESTIGACIÓN</a:t>
            </a:r>
            <a:endParaRPr lang="es-BO" sz="3600" b="1" dirty="0">
              <a:solidFill>
                <a:schemeClr val="bg1"/>
              </a:solidFill>
              <a:effectLst>
                <a:outerShdw blurRad="38100" dist="38100" dir="2700000" algn="tl">
                  <a:srgbClr val="000000">
                    <a:alpha val="43137"/>
                  </a:srgbClr>
                </a:outerShdw>
              </a:effectLst>
            </a:endParaRPr>
          </a:p>
        </p:txBody>
      </p:sp>
      <p:graphicFrame>
        <p:nvGraphicFramePr>
          <p:cNvPr id="5" name="Diagrama 4"/>
          <p:cNvGraphicFramePr/>
          <p:nvPr>
            <p:extLst/>
          </p:nvPr>
        </p:nvGraphicFramePr>
        <p:xfrm>
          <a:off x="179512" y="404664"/>
          <a:ext cx="8748463" cy="6165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4 Placa"/>
          <p:cNvSpPr/>
          <p:nvPr/>
        </p:nvSpPr>
        <p:spPr>
          <a:xfrm>
            <a:off x="323528" y="404664"/>
            <a:ext cx="8424935"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BO" sz="2400" b="1" dirty="0">
                <a:solidFill>
                  <a:schemeClr val="bg1"/>
                </a:solidFill>
                <a:effectLst>
                  <a:outerShdw blurRad="38100" dist="38100" dir="2700000" algn="tl">
                    <a:srgbClr val="000000">
                      <a:alpha val="43137"/>
                    </a:srgbClr>
                  </a:outerShdw>
                </a:effectLst>
              </a:rPr>
              <a:t>10.</a:t>
            </a:r>
            <a:r>
              <a:rPr lang="es-ES" sz="2400" b="1" i="1" dirty="0"/>
              <a:t>   CUMPLIMIENTO Y DESARROLLO DE SUS </a:t>
            </a:r>
            <a:r>
              <a:rPr lang="es-ES" sz="2400" b="1" i="1" dirty="0" smtClean="0"/>
              <a:t>OBJETIVOS</a:t>
            </a:r>
            <a:endParaRPr lang="es-BO" sz="2400" b="1" dirty="0">
              <a:solidFill>
                <a:schemeClr val="bg1"/>
              </a:solidFill>
              <a:effectLst>
                <a:outerShdw blurRad="38100" dist="38100" dir="2700000" algn="tl">
                  <a:srgbClr val="000000">
                    <a:alpha val="43137"/>
                  </a:srgbClr>
                </a:outerShdw>
              </a:effectLst>
            </a:endParaRPr>
          </a:p>
        </p:txBody>
      </p:sp>
      <p:sp>
        <p:nvSpPr>
          <p:cNvPr id="6" name="CuadroTexto 5"/>
          <p:cNvSpPr txBox="1"/>
          <p:nvPr/>
        </p:nvSpPr>
        <p:spPr>
          <a:xfrm>
            <a:off x="791579" y="1245433"/>
            <a:ext cx="7488831" cy="4801314"/>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just" fontAlgn="base"/>
            <a:r>
              <a:rPr lang="es-EC" b="1" dirty="0" smtClean="0"/>
              <a:t>OBJETIVO 2</a:t>
            </a:r>
          </a:p>
          <a:p>
            <a:pPr marL="285750" lvl="0" indent="-285750" algn="just" fontAlgn="base">
              <a:buFont typeface="Arial" panose="020B0604020202020204" pitchFamily="34" charset="0"/>
              <a:buChar char="•"/>
            </a:pPr>
            <a:r>
              <a:rPr lang="es-EC" dirty="0" smtClean="0"/>
              <a:t>Identificar </a:t>
            </a:r>
            <a:r>
              <a:rPr lang="es-EC" dirty="0"/>
              <a:t>los beneficios del uso las Tecnologías del Aprendizaje y del Conocimiento en los alumnos de los Cursos de Estado Mayor, tanto de arma como de servicios de la Academia de Guerra del Fuerza Terrestre.</a:t>
            </a:r>
            <a:endParaRPr lang="en-US" sz="1600" dirty="0"/>
          </a:p>
          <a:p>
            <a:pPr algn="just"/>
            <a:r>
              <a:rPr lang="es-EC" dirty="0"/>
              <a:t>Dentro de las principales ventajas que consideran tendrá el empleo de las Tecnologías del Aprendizaje y del Conocimiento (TAC), se mencionan:</a:t>
            </a:r>
            <a:endParaRPr lang="en-US" sz="1600" dirty="0"/>
          </a:p>
          <a:p>
            <a:pPr marL="1200150" lvl="2" indent="-285750" algn="just">
              <a:buFont typeface="Arial" panose="020B0604020202020204" pitchFamily="34" charset="0"/>
              <a:buChar char="•"/>
            </a:pPr>
            <a:r>
              <a:rPr lang="es-EC" dirty="0"/>
              <a:t>Modernización de la educación y Se optimiza recursos y tiempo</a:t>
            </a:r>
            <a:endParaRPr lang="en-US" sz="1600" dirty="0"/>
          </a:p>
          <a:p>
            <a:pPr marL="1200150" lvl="2" indent="-285750" algn="just">
              <a:buFont typeface="Arial" panose="020B0604020202020204" pitchFamily="34" charset="0"/>
              <a:buChar char="•"/>
            </a:pPr>
            <a:r>
              <a:rPr lang="es-EC" dirty="0"/>
              <a:t>Ahorros de recursos  y tiempo, mayor conocimiento y aprendizaje</a:t>
            </a:r>
            <a:endParaRPr lang="en-US" sz="1600" dirty="0"/>
          </a:p>
          <a:p>
            <a:pPr marL="1200150" lvl="2" indent="-285750" algn="just">
              <a:buFont typeface="Arial" panose="020B0604020202020204" pitchFamily="34" charset="0"/>
              <a:buChar char="•"/>
            </a:pPr>
            <a:r>
              <a:rPr lang="es-EC" dirty="0"/>
              <a:t>Tienes más tiempo para hacer tus labores escolares y puedes buscar en internet las respuestas a lecciones.</a:t>
            </a:r>
            <a:endParaRPr lang="en-US" sz="1600" dirty="0"/>
          </a:p>
          <a:p>
            <a:pPr marL="1200150" lvl="2" indent="-285750" algn="just">
              <a:buFont typeface="Arial" panose="020B0604020202020204" pitchFamily="34" charset="0"/>
              <a:buChar char="•"/>
            </a:pPr>
            <a:r>
              <a:rPr lang="es-EC" dirty="0"/>
              <a:t>Optimizar el tiempo en las unidades militares.</a:t>
            </a:r>
            <a:endParaRPr lang="en-US" sz="1600" dirty="0"/>
          </a:p>
          <a:p>
            <a:pPr marL="1200150" lvl="2" indent="-285750" algn="just">
              <a:buFont typeface="Arial" panose="020B0604020202020204" pitchFamily="34" charset="0"/>
              <a:buChar char="•"/>
            </a:pPr>
            <a:r>
              <a:rPr lang="es-EC" dirty="0"/>
              <a:t>Mayor recolección de datos</a:t>
            </a:r>
            <a:endParaRPr lang="en-US" sz="1600" dirty="0"/>
          </a:p>
          <a:p>
            <a:pPr algn="just"/>
            <a:r>
              <a:rPr lang="es-EC" dirty="0"/>
              <a:t>Con lo cual se está contestando al objetivo 2 en base a los datos obtenidos en las encuestas aplicadas que nos dan un criterio más preciso sobre las ventajas que tiene un estudiante con el uso de las Tecnologías del Aprendizaje y del Conocimiento (TAC), con lo cual se obtendrá mejores resultados en el ámbito educativo</a:t>
            </a:r>
            <a:r>
              <a:rPr lang="es-EC" dirty="0" smtClean="0"/>
              <a:t>.</a:t>
            </a:r>
            <a:endParaRPr lang="es-EC" sz="1600" b="1" dirty="0" smtClean="0"/>
          </a:p>
        </p:txBody>
      </p:sp>
    </p:spTree>
    <p:extLst>
      <p:ext uri="{BB962C8B-B14F-4D97-AF65-F5344CB8AC3E}">
        <p14:creationId xmlns:p14="http://schemas.microsoft.com/office/powerpoint/2010/main" val="6103090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4 Placa"/>
          <p:cNvSpPr/>
          <p:nvPr/>
        </p:nvSpPr>
        <p:spPr>
          <a:xfrm>
            <a:off x="395536" y="404664"/>
            <a:ext cx="8352927"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BO" sz="2400" b="1" dirty="0">
                <a:solidFill>
                  <a:schemeClr val="bg1"/>
                </a:solidFill>
                <a:effectLst>
                  <a:outerShdw blurRad="38100" dist="38100" dir="2700000" algn="tl">
                    <a:srgbClr val="000000">
                      <a:alpha val="43137"/>
                    </a:srgbClr>
                  </a:outerShdw>
                </a:effectLst>
              </a:rPr>
              <a:t>10.</a:t>
            </a:r>
            <a:r>
              <a:rPr lang="es-ES" sz="2400" b="1" i="1" dirty="0"/>
              <a:t>   CUMPLIMIENTO Y DESARROLLO DE SUS OBJETIVOS</a:t>
            </a:r>
            <a:endParaRPr lang="es-BO" sz="2400" b="1" dirty="0">
              <a:solidFill>
                <a:schemeClr val="bg1"/>
              </a:solidFill>
              <a:effectLst>
                <a:outerShdw blurRad="38100" dist="38100" dir="2700000" algn="tl">
                  <a:srgbClr val="000000">
                    <a:alpha val="43137"/>
                  </a:srgbClr>
                </a:outerShdw>
              </a:effectLst>
            </a:endParaRPr>
          </a:p>
        </p:txBody>
      </p:sp>
      <p:sp>
        <p:nvSpPr>
          <p:cNvPr id="6" name="CuadroTexto 5"/>
          <p:cNvSpPr txBox="1"/>
          <p:nvPr/>
        </p:nvSpPr>
        <p:spPr>
          <a:xfrm>
            <a:off x="469814" y="1196752"/>
            <a:ext cx="8244407" cy="4524315"/>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es-EC" b="1" dirty="0" smtClean="0"/>
              <a:t>OBJETIVO 3</a:t>
            </a:r>
          </a:p>
          <a:p>
            <a:pPr marL="742950" lvl="1" indent="-285750" algn="just">
              <a:buFont typeface="Arial" panose="020B0604020202020204" pitchFamily="34" charset="0"/>
              <a:buChar char="•"/>
            </a:pPr>
            <a:r>
              <a:rPr lang="es-EC" dirty="0" smtClean="0"/>
              <a:t>Determinar </a:t>
            </a:r>
            <a:r>
              <a:rPr lang="es-EC" dirty="0"/>
              <a:t>la importancia de utilizar las Tecnologías del Aprendizaje y del Conocimiento durante el proceso de aprendizaje de los alumnos de los Cursos de Estado Mayor, tanto de arma como de servicios de la Academia de Guerra del Fuerza Terrestre.</a:t>
            </a:r>
            <a:endParaRPr lang="en-US" sz="1600" dirty="0"/>
          </a:p>
          <a:p>
            <a:pPr algn="just"/>
            <a:r>
              <a:rPr lang="es-EC" dirty="0"/>
              <a:t>Este objetivo estará guiado en la propuesta donde se determinara la importancia y el empleo de estas herramientas y donde se considerara los siguientes aspectos:</a:t>
            </a:r>
            <a:endParaRPr lang="en-US" sz="1600" dirty="0"/>
          </a:p>
          <a:p>
            <a:pPr marL="1200150" lvl="2" indent="-285750" algn="just">
              <a:buFont typeface="Arial" panose="020B0604020202020204" pitchFamily="34" charset="0"/>
              <a:buChar char="•"/>
            </a:pPr>
            <a:r>
              <a:rPr lang="es-EC" dirty="0"/>
              <a:t>Objetivo</a:t>
            </a:r>
            <a:endParaRPr lang="en-US" sz="1600" dirty="0"/>
          </a:p>
          <a:p>
            <a:pPr marL="1200150" lvl="2" indent="-285750" algn="just">
              <a:buFont typeface="Arial" panose="020B0604020202020204" pitchFamily="34" charset="0"/>
              <a:buChar char="•"/>
            </a:pPr>
            <a:r>
              <a:rPr lang="es-EC" dirty="0"/>
              <a:t>Importancias de las TAC</a:t>
            </a:r>
            <a:endParaRPr lang="en-US" sz="1600" dirty="0"/>
          </a:p>
          <a:p>
            <a:pPr marL="1200150" lvl="2" indent="-285750" algn="just">
              <a:buFont typeface="Arial" panose="020B0604020202020204" pitchFamily="34" charset="0"/>
              <a:buChar char="•"/>
            </a:pPr>
            <a:r>
              <a:rPr lang="es-EC" dirty="0"/>
              <a:t>Las nuevas tecnologías del Aprendizaje y del Conocimiento (TAC),</a:t>
            </a:r>
            <a:endParaRPr lang="en-US" sz="1600" dirty="0"/>
          </a:p>
          <a:p>
            <a:pPr marL="1200150" lvl="2" indent="-285750" algn="just">
              <a:buFont typeface="Arial" panose="020B0604020202020204" pitchFamily="34" charset="0"/>
              <a:buChar char="•"/>
            </a:pPr>
            <a:r>
              <a:rPr lang="es-EC" dirty="0"/>
              <a:t>Propuesta del nuevo formato del syllabus</a:t>
            </a:r>
            <a:endParaRPr lang="en-US" sz="1600" dirty="0"/>
          </a:p>
          <a:p>
            <a:pPr marL="1200150" lvl="2" indent="-285750" algn="just">
              <a:buFont typeface="Arial" panose="020B0604020202020204" pitchFamily="34" charset="0"/>
              <a:buChar char="•"/>
            </a:pPr>
            <a:r>
              <a:rPr lang="es-EC" dirty="0"/>
              <a:t>Plataforma </a:t>
            </a:r>
            <a:r>
              <a:rPr lang="es-EC" dirty="0" smtClean="0"/>
              <a:t>- Zoom</a:t>
            </a:r>
            <a:endParaRPr lang="en-US" sz="1600" dirty="0"/>
          </a:p>
          <a:p>
            <a:pPr marL="1200150" lvl="2" indent="-285750" algn="just">
              <a:buFont typeface="Arial" panose="020B0604020202020204" pitchFamily="34" charset="0"/>
              <a:buChar char="•"/>
            </a:pPr>
            <a:r>
              <a:rPr lang="es-EC" dirty="0"/>
              <a:t>Requerimientos de tecnología</a:t>
            </a:r>
            <a:endParaRPr lang="en-US" sz="1600" dirty="0"/>
          </a:p>
          <a:p>
            <a:pPr marL="1200150" lvl="2" indent="-285750" algn="just">
              <a:buFont typeface="Arial" panose="020B0604020202020204" pitchFamily="34" charset="0"/>
              <a:buChar char="•"/>
            </a:pPr>
            <a:r>
              <a:rPr lang="es-EC" dirty="0"/>
              <a:t>Plan de capacitación docente</a:t>
            </a:r>
            <a:endParaRPr lang="en-US" sz="1600" dirty="0"/>
          </a:p>
          <a:p>
            <a:pPr marL="1200150" lvl="2" indent="-285750" algn="just">
              <a:buFont typeface="Arial" panose="020B0604020202020204" pitchFamily="34" charset="0"/>
              <a:buChar char="•"/>
            </a:pPr>
            <a:r>
              <a:rPr lang="es-EC" dirty="0"/>
              <a:t>Plan de capacitación estudiantes</a:t>
            </a:r>
            <a:endParaRPr lang="en-US" sz="1600" dirty="0"/>
          </a:p>
          <a:p>
            <a:pPr algn="just"/>
            <a:r>
              <a:rPr lang="es-EC" dirty="0" smtClean="0"/>
              <a:t>Temas </a:t>
            </a:r>
            <a:r>
              <a:rPr lang="es-EC" dirty="0"/>
              <a:t>que serán abarcados dentro de la propuesta del capítulo </a:t>
            </a:r>
            <a:r>
              <a:rPr lang="es-EC" dirty="0" smtClean="0"/>
              <a:t>V</a:t>
            </a:r>
            <a:endParaRPr lang="en-US" sz="1600" dirty="0"/>
          </a:p>
        </p:txBody>
      </p:sp>
    </p:spTree>
    <p:extLst>
      <p:ext uri="{BB962C8B-B14F-4D97-AF65-F5344CB8AC3E}">
        <p14:creationId xmlns:p14="http://schemas.microsoft.com/office/powerpoint/2010/main" val="40011610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1" y="1"/>
            <a:ext cx="1087717" cy="134076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7 Rectángulo redondeado"/>
          <p:cNvSpPr/>
          <p:nvPr/>
        </p:nvSpPr>
        <p:spPr>
          <a:xfrm>
            <a:off x="1087716" y="1"/>
            <a:ext cx="8056284" cy="62068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 name="1 Rectángulo"/>
          <p:cNvSpPr/>
          <p:nvPr/>
        </p:nvSpPr>
        <p:spPr>
          <a:xfrm>
            <a:off x="323528" y="2060848"/>
            <a:ext cx="8640960" cy="2646878"/>
          </a:xfrm>
          <a:prstGeom prst="rect">
            <a:avLst/>
          </a:prstGeom>
          <a:solidFill>
            <a:schemeClr val="tx1">
              <a:lumMod val="85000"/>
              <a:lumOff val="15000"/>
            </a:schemeClr>
          </a:solidFill>
          <a:effectLst>
            <a:innerShdw blurRad="63500" dist="50800" dir="8100000">
              <a:prstClr val="black">
                <a:alpha val="50000"/>
              </a:prstClr>
            </a:innerShdw>
          </a:effectLst>
        </p:spPr>
        <p:txBody>
          <a:bodyPr wrap="square" lIns="91440" tIns="45720" rIns="91440" bIns="45720">
            <a:spAutoFit/>
          </a:bodyPr>
          <a:lstStyle/>
          <a:p>
            <a:pPr algn="ctr"/>
            <a:r>
              <a:rPr lang="es-ES" sz="16600" b="1" cap="none" spc="0" dirty="0" smtClean="0">
                <a:ln w="17780" cmpd="sng">
                  <a:solidFill>
                    <a:srgbClr val="FFFFFF"/>
                  </a:solidFill>
                  <a:prstDash val="solid"/>
                  <a:miter lim="800000"/>
                </a:ln>
                <a:solidFill>
                  <a:schemeClr val="bg1">
                    <a:lumMod val="95000"/>
                  </a:schemeClr>
                </a:solidFill>
                <a:effectLst>
                  <a:outerShdw blurRad="50800" algn="tl" rotWithShape="0">
                    <a:srgbClr val="000000"/>
                  </a:outerShdw>
                </a:effectLst>
              </a:rPr>
              <a:t>GRACIAS</a:t>
            </a:r>
            <a:endParaRPr lang="es-ES" sz="16600" b="1" cap="none" spc="0" dirty="0">
              <a:ln w="17780" cmpd="sng">
                <a:solidFill>
                  <a:srgbClr val="FFFFFF"/>
                </a:solidFill>
                <a:prstDash val="solid"/>
                <a:miter lim="800000"/>
              </a:ln>
              <a:solidFill>
                <a:schemeClr val="bg1">
                  <a:lumMod val="95000"/>
                </a:schemeClr>
              </a:solidFill>
              <a:effectLst>
                <a:outerShdw blurRad="50800" algn="tl" rotWithShape="0">
                  <a:srgbClr val="000000"/>
                </a:outerShdw>
              </a:effectLst>
            </a:endParaRPr>
          </a:p>
        </p:txBody>
      </p:sp>
    </p:spTree>
    <p:extLst>
      <p:ext uri="{BB962C8B-B14F-4D97-AF65-F5344CB8AC3E}">
        <p14:creationId xmlns:p14="http://schemas.microsoft.com/office/powerpoint/2010/main" val="3037173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Placa"/>
          <p:cNvSpPr/>
          <p:nvPr/>
        </p:nvSpPr>
        <p:spPr>
          <a:xfrm>
            <a:off x="1619671" y="241926"/>
            <a:ext cx="5760641"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2400" b="1" dirty="0" smtClean="0">
                <a:solidFill>
                  <a:schemeClr val="bg1"/>
                </a:solidFill>
                <a:effectLst>
                  <a:outerShdw blurRad="38100" dist="38100" dir="2700000" algn="tl">
                    <a:srgbClr val="000000">
                      <a:alpha val="43137"/>
                    </a:srgbClr>
                  </a:outerShdw>
                </a:effectLst>
              </a:rPr>
              <a:t>1. IDENTIFICACIÓN DEL PROBLEMA </a:t>
            </a:r>
            <a:endParaRPr lang="es-BO" sz="2400" b="1" dirty="0">
              <a:solidFill>
                <a:schemeClr val="bg1"/>
              </a:solidFill>
              <a:effectLst>
                <a:outerShdw blurRad="38100" dist="38100" dir="2700000" algn="tl">
                  <a:srgbClr val="000000">
                    <a:alpha val="43137"/>
                  </a:srgbClr>
                </a:outerShdw>
              </a:effectLst>
            </a:endParaRPr>
          </a:p>
        </p:txBody>
      </p:sp>
      <p:pic>
        <p:nvPicPr>
          <p:cNvPr id="6" name="Picture 2"/>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62" t="1390" r="1538" b="1445"/>
          <a:stretch/>
        </p:blipFill>
        <p:spPr bwMode="auto">
          <a:xfrm>
            <a:off x="376176" y="202793"/>
            <a:ext cx="800006" cy="938059"/>
          </a:xfrm>
          <a:prstGeom prst="rect">
            <a:avLst/>
          </a:prstGeom>
          <a:noFill/>
          <a:ln w="0">
            <a:noFill/>
            <a:miter lim="800000"/>
            <a:headEnd/>
            <a:tailEnd/>
          </a:ln>
          <a:effectLst/>
        </p:spPr>
      </p:pic>
      <p:pic>
        <p:nvPicPr>
          <p:cNvPr id="8" name="Imagen 7"/>
          <p:cNvPicPr>
            <a:picLocks noChangeAspect="1"/>
          </p:cNvPicPr>
          <p:nvPr/>
        </p:nvPicPr>
        <p:blipFill rotWithShape="1">
          <a:blip r:embed="rId3"/>
          <a:srcRect r="73688"/>
          <a:stretch/>
        </p:blipFill>
        <p:spPr>
          <a:xfrm>
            <a:off x="7712813" y="220320"/>
            <a:ext cx="1213226" cy="921162"/>
          </a:xfrm>
          <a:prstGeom prst="rect">
            <a:avLst/>
          </a:prstGeom>
        </p:spPr>
      </p:pic>
      <p:sp>
        <p:nvSpPr>
          <p:cNvPr id="2" name="Rectángulo 1"/>
          <p:cNvSpPr/>
          <p:nvPr/>
        </p:nvSpPr>
        <p:spPr>
          <a:xfrm>
            <a:off x="539552" y="1412776"/>
            <a:ext cx="7848872" cy="263944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indent="450215" algn="just">
              <a:lnSpc>
                <a:spcPct val="150000"/>
              </a:lnSpc>
            </a:pPr>
            <a:r>
              <a:rPr lang="es-EC" sz="1600" dirty="0"/>
              <a:t>Las herramientas tecnológicas pueden mejorar la calidad de la educación, ya que son medios que aportan al proceso pedagógico para la transferencia de conocimiento y por ende mejorar el rendimiento del estudiante; sin embargo, en la Academia de Guerra del Ejercito  se observa que las</a:t>
            </a:r>
            <a:r>
              <a:rPr lang="es-EC" sz="1600" b="1" dirty="0"/>
              <a:t> </a:t>
            </a:r>
            <a:r>
              <a:rPr lang="es-EC" sz="1600" dirty="0"/>
              <a:t>nuevas tecnologías son usadas de manera reducida en el proceso de enseñanza aprendizaje debido a que los alumnos no se encuentran capacitados para su aplicación metodológica y las herramientas y equipo informático  son escasos.</a:t>
            </a:r>
            <a:endParaRPr lang="en-US" sz="1600" dirty="0"/>
          </a:p>
          <a:p>
            <a:pPr indent="450215" algn="just">
              <a:lnSpc>
                <a:spcPct val="150000"/>
              </a:lnSpc>
            </a:pPr>
            <a:endParaRPr lang="en-US" sz="1600" dirty="0"/>
          </a:p>
        </p:txBody>
      </p:sp>
    </p:spTree>
    <p:extLst>
      <p:ext uri="{BB962C8B-B14F-4D97-AF65-F5344CB8AC3E}">
        <p14:creationId xmlns:p14="http://schemas.microsoft.com/office/powerpoint/2010/main" val="4198612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Placa"/>
          <p:cNvSpPr/>
          <p:nvPr/>
        </p:nvSpPr>
        <p:spPr>
          <a:xfrm>
            <a:off x="1420734" y="476595"/>
            <a:ext cx="6192688"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2800" b="1" dirty="0" smtClean="0">
                <a:solidFill>
                  <a:schemeClr val="bg1"/>
                </a:solidFill>
                <a:effectLst>
                  <a:outerShdw blurRad="38100" dist="38100" dir="2700000" algn="tl">
                    <a:srgbClr val="000000">
                      <a:alpha val="43137"/>
                    </a:srgbClr>
                  </a:outerShdw>
                </a:effectLst>
              </a:rPr>
              <a:t>1.- IDENTIFICACIÓN DEL PROBLEMA </a:t>
            </a:r>
            <a:endParaRPr lang="es-BO" sz="2800" b="1" dirty="0">
              <a:solidFill>
                <a:schemeClr val="bg1"/>
              </a:solidFill>
              <a:effectLst>
                <a:outerShdw blurRad="38100" dist="38100" dir="2700000" algn="tl">
                  <a:srgbClr val="000000">
                    <a:alpha val="43137"/>
                  </a:srgbClr>
                </a:outerShdw>
              </a:effectLst>
            </a:endParaRPr>
          </a:p>
        </p:txBody>
      </p:sp>
      <p:sp>
        <p:nvSpPr>
          <p:cNvPr id="3" name="AutoShape 2" descr="Resultado de imagen de WannaC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4" name="AutoShape 2" descr="Resultado de imagen de wannacry español"/>
          <p:cNvSpPr>
            <a:spLocks noChangeAspect="1" noChangeArrowheads="1"/>
          </p:cNvSpPr>
          <p:nvPr/>
        </p:nvSpPr>
        <p:spPr bwMode="auto">
          <a:xfrm>
            <a:off x="307975" y="140834"/>
            <a:ext cx="171903" cy="17190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pic>
        <p:nvPicPr>
          <p:cNvPr id="29" name="Picture 2"/>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62" t="1390" r="1538" b="1445"/>
          <a:stretch/>
        </p:blipFill>
        <p:spPr bwMode="auto">
          <a:xfrm>
            <a:off x="376176" y="202793"/>
            <a:ext cx="800006" cy="938059"/>
          </a:xfrm>
          <a:prstGeom prst="rect">
            <a:avLst/>
          </a:prstGeom>
          <a:noFill/>
          <a:ln w="0">
            <a:noFill/>
            <a:miter lim="800000"/>
            <a:headEnd/>
            <a:tailEnd/>
          </a:ln>
          <a:effectLst/>
        </p:spPr>
      </p:pic>
      <p:pic>
        <p:nvPicPr>
          <p:cNvPr id="30" name="Imagen 29"/>
          <p:cNvPicPr>
            <a:picLocks noChangeAspect="1"/>
          </p:cNvPicPr>
          <p:nvPr/>
        </p:nvPicPr>
        <p:blipFill rotWithShape="1">
          <a:blip r:embed="rId3"/>
          <a:srcRect r="73688"/>
          <a:stretch/>
        </p:blipFill>
        <p:spPr>
          <a:xfrm>
            <a:off x="7857974" y="295232"/>
            <a:ext cx="1213226" cy="921162"/>
          </a:xfrm>
          <a:prstGeom prst="rect">
            <a:avLst/>
          </a:prstGeom>
        </p:spPr>
      </p:pic>
      <p:sp>
        <p:nvSpPr>
          <p:cNvPr id="25" name="8 Rectángulo redondeado"/>
          <p:cNvSpPr/>
          <p:nvPr/>
        </p:nvSpPr>
        <p:spPr>
          <a:xfrm>
            <a:off x="193096" y="1648193"/>
            <a:ext cx="1512168" cy="72008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EC" dirty="0">
                <a:solidFill>
                  <a:schemeClr val="tx1"/>
                </a:solidFill>
              </a:rPr>
              <a:t>EFECTOS</a:t>
            </a:r>
          </a:p>
        </p:txBody>
      </p:sp>
      <p:sp>
        <p:nvSpPr>
          <p:cNvPr id="26" name="9 Rectángulo redondeado"/>
          <p:cNvSpPr/>
          <p:nvPr/>
        </p:nvSpPr>
        <p:spPr>
          <a:xfrm>
            <a:off x="173903" y="5032569"/>
            <a:ext cx="1512168" cy="72008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EC" dirty="0">
                <a:solidFill>
                  <a:schemeClr val="tx1"/>
                </a:solidFill>
              </a:rPr>
              <a:t>CAUSAS</a:t>
            </a:r>
          </a:p>
        </p:txBody>
      </p:sp>
      <p:sp>
        <p:nvSpPr>
          <p:cNvPr id="27" name="10 Rectángulo redondeado"/>
          <p:cNvSpPr/>
          <p:nvPr/>
        </p:nvSpPr>
        <p:spPr>
          <a:xfrm>
            <a:off x="181520" y="3023008"/>
            <a:ext cx="1512168" cy="72008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EC" dirty="0" smtClean="0">
                <a:solidFill>
                  <a:schemeClr val="tx1"/>
                </a:solidFill>
              </a:rPr>
              <a:t>PROBLEMA CENTRAL</a:t>
            </a:r>
            <a:endParaRPr lang="es-EC" dirty="0">
              <a:solidFill>
                <a:schemeClr val="tx1"/>
              </a:solidFill>
            </a:endParaRPr>
          </a:p>
        </p:txBody>
      </p:sp>
      <p:sp>
        <p:nvSpPr>
          <p:cNvPr id="28" name="1 Rectángulo"/>
          <p:cNvSpPr/>
          <p:nvPr/>
        </p:nvSpPr>
        <p:spPr>
          <a:xfrm>
            <a:off x="3037814" y="2944337"/>
            <a:ext cx="4752528" cy="11521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EC" dirty="0" smtClean="0">
                <a:solidFill>
                  <a:schemeClr val="bg1"/>
                </a:solidFill>
              </a:rPr>
              <a:t>EVALUACION A TRAVES DEL GPR QUE NO CUMPLE LAS ESPECTATIVAS REQUERIDAS</a:t>
            </a:r>
            <a:endParaRPr lang="es-EC" dirty="0">
              <a:solidFill>
                <a:schemeClr val="bg1"/>
              </a:solidFill>
            </a:endParaRPr>
          </a:p>
        </p:txBody>
      </p:sp>
      <p:sp>
        <p:nvSpPr>
          <p:cNvPr id="31" name="5 Rectángulo"/>
          <p:cNvSpPr/>
          <p:nvPr/>
        </p:nvSpPr>
        <p:spPr>
          <a:xfrm>
            <a:off x="2701434" y="4672529"/>
            <a:ext cx="2632186" cy="1496518"/>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EC" dirty="0" smtClean="0">
                <a:solidFill>
                  <a:schemeClr val="bg1"/>
                </a:solidFill>
              </a:rPr>
              <a:t>AUSENCIA DE ESTRATEGIAS PARA LA EVALUACIÓN DEL GPR</a:t>
            </a:r>
            <a:endParaRPr lang="es-EC" dirty="0">
              <a:solidFill>
                <a:schemeClr val="bg1"/>
              </a:solidFill>
            </a:endParaRPr>
          </a:p>
        </p:txBody>
      </p:sp>
      <p:sp>
        <p:nvSpPr>
          <p:cNvPr id="32" name="6 Rectángulo"/>
          <p:cNvSpPr/>
          <p:nvPr/>
        </p:nvSpPr>
        <p:spPr>
          <a:xfrm>
            <a:off x="5956261" y="4672529"/>
            <a:ext cx="2642578" cy="1484548"/>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EC" dirty="0" smtClean="0">
                <a:solidFill>
                  <a:schemeClr val="bg1"/>
                </a:solidFill>
              </a:rPr>
              <a:t>ACTIVIDADES DE EVALUACION DEL GPR NO CORRECTAMENTE ESTABLECIDAS</a:t>
            </a:r>
            <a:endParaRPr lang="es-EC" dirty="0">
              <a:solidFill>
                <a:schemeClr val="bg1"/>
              </a:solidFill>
            </a:endParaRPr>
          </a:p>
        </p:txBody>
      </p:sp>
      <p:sp>
        <p:nvSpPr>
          <p:cNvPr id="33" name="7 Rectángulo"/>
          <p:cNvSpPr/>
          <p:nvPr/>
        </p:nvSpPr>
        <p:spPr>
          <a:xfrm>
            <a:off x="5704588" y="1432169"/>
            <a:ext cx="2267898"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bg1"/>
                </a:solidFill>
              </a:rPr>
              <a:t>ERRORES EN EL PROCEDIMIENTO DE EVALUACIÓN DEL GPR</a:t>
            </a:r>
            <a:endParaRPr lang="es-EC" dirty="0">
              <a:solidFill>
                <a:schemeClr val="bg1"/>
              </a:solidFill>
            </a:endParaRPr>
          </a:p>
        </p:txBody>
      </p:sp>
      <p:sp>
        <p:nvSpPr>
          <p:cNvPr id="52" name="11 Rectángulo"/>
          <p:cNvSpPr/>
          <p:nvPr/>
        </p:nvSpPr>
        <p:spPr>
          <a:xfrm>
            <a:off x="2302387" y="1412776"/>
            <a:ext cx="2552036"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bg1"/>
                </a:solidFill>
              </a:rPr>
              <a:t>RESULTADOS DE LA EVALUACION NO EFICACES</a:t>
            </a:r>
            <a:endParaRPr lang="es-EC" dirty="0">
              <a:solidFill>
                <a:schemeClr val="bg1"/>
              </a:solidFill>
            </a:endParaRPr>
          </a:p>
        </p:txBody>
      </p:sp>
    </p:spTree>
    <p:extLst>
      <p:ext uri="{BB962C8B-B14F-4D97-AF65-F5344CB8AC3E}">
        <p14:creationId xmlns:p14="http://schemas.microsoft.com/office/powerpoint/2010/main" val="1404857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Placa"/>
          <p:cNvSpPr/>
          <p:nvPr/>
        </p:nvSpPr>
        <p:spPr>
          <a:xfrm>
            <a:off x="1115616" y="188640"/>
            <a:ext cx="6696744"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3600" b="1" dirty="0" smtClean="0">
                <a:solidFill>
                  <a:schemeClr val="bg1"/>
                </a:solidFill>
                <a:effectLst>
                  <a:outerShdw blurRad="38100" dist="38100" dir="2700000" algn="tl">
                    <a:srgbClr val="000000">
                      <a:alpha val="43137"/>
                    </a:srgbClr>
                  </a:outerShdw>
                </a:effectLst>
              </a:rPr>
              <a:t>2.- ENUNCIADO DEL PROBLEMA </a:t>
            </a:r>
            <a:endParaRPr lang="es-BO" sz="3600" b="1" dirty="0">
              <a:solidFill>
                <a:schemeClr val="bg1"/>
              </a:solidFill>
              <a:effectLst>
                <a:outerShdw blurRad="38100" dist="38100" dir="2700000" algn="tl">
                  <a:srgbClr val="000000">
                    <a:alpha val="43137"/>
                  </a:srgbClr>
                </a:outerShdw>
              </a:effectLst>
            </a:endParaRPr>
          </a:p>
        </p:txBody>
      </p:sp>
      <p:sp>
        <p:nvSpPr>
          <p:cNvPr id="3" name="CuadroTexto 2"/>
          <p:cNvSpPr txBox="1"/>
          <p:nvPr/>
        </p:nvSpPr>
        <p:spPr>
          <a:xfrm>
            <a:off x="579515" y="1124744"/>
            <a:ext cx="8096941" cy="3539430"/>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endParaRPr lang="es-EC" sz="2800" dirty="0" smtClean="0"/>
          </a:p>
          <a:p>
            <a:pPr algn="just"/>
            <a:r>
              <a:rPr lang="es-EC" sz="2800" b="1" dirty="0" smtClean="0"/>
              <a:t>¿</a:t>
            </a:r>
            <a:r>
              <a:rPr lang="es-ES" sz="2800" dirty="0"/>
              <a:t>La falta de acceso para el personal de alumnos de los cursos de estado mayor, tanto de arma como de servicios de la Academia de Guerra del Fuerza Terrestre hacia la utilización de Tecnologías del Aprendizaje y del Conocimiento incide en el proceso enseñanza aprendizaje</a:t>
            </a:r>
            <a:r>
              <a:rPr lang="es-ES" sz="2800" dirty="0" smtClean="0"/>
              <a:t>?</a:t>
            </a:r>
          </a:p>
          <a:p>
            <a:pPr algn="just"/>
            <a:endParaRPr lang="es-EC" sz="2800" b="1" dirty="0"/>
          </a:p>
        </p:txBody>
      </p:sp>
      <p:pic>
        <p:nvPicPr>
          <p:cNvPr id="1028" name="Picture 4" descr="Resultado de imagen de problema de la investigació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3013" y="4898136"/>
            <a:ext cx="1952058" cy="166738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62" t="1390" r="1538" b="1445"/>
          <a:stretch/>
        </p:blipFill>
        <p:spPr bwMode="auto">
          <a:xfrm>
            <a:off x="179512" y="-51877"/>
            <a:ext cx="800006" cy="938059"/>
          </a:xfrm>
          <a:prstGeom prst="rect">
            <a:avLst/>
          </a:prstGeom>
          <a:noFill/>
          <a:ln w="0">
            <a:noFill/>
            <a:miter lim="800000"/>
            <a:headEnd/>
            <a:tailEnd/>
          </a:ln>
          <a:effectLst/>
        </p:spPr>
      </p:pic>
      <p:pic>
        <p:nvPicPr>
          <p:cNvPr id="7" name="Imagen 6"/>
          <p:cNvPicPr>
            <a:picLocks noChangeAspect="1"/>
          </p:cNvPicPr>
          <p:nvPr/>
        </p:nvPicPr>
        <p:blipFill rotWithShape="1">
          <a:blip r:embed="rId4"/>
          <a:srcRect r="73688"/>
          <a:stretch/>
        </p:blipFill>
        <p:spPr>
          <a:xfrm>
            <a:off x="7948458" y="-51877"/>
            <a:ext cx="1213226" cy="921162"/>
          </a:xfrm>
          <a:prstGeom prst="rect">
            <a:avLst/>
          </a:prstGeom>
        </p:spPr>
      </p:pic>
    </p:spTree>
    <p:extLst>
      <p:ext uri="{BB962C8B-B14F-4D97-AF65-F5344CB8AC3E}">
        <p14:creationId xmlns:p14="http://schemas.microsoft.com/office/powerpoint/2010/main" val="2151285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Placa"/>
          <p:cNvSpPr/>
          <p:nvPr/>
        </p:nvSpPr>
        <p:spPr>
          <a:xfrm>
            <a:off x="971600" y="476672"/>
            <a:ext cx="6984776" cy="761231"/>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3600" b="1" dirty="0" smtClean="0">
                <a:solidFill>
                  <a:schemeClr val="bg1"/>
                </a:solidFill>
                <a:effectLst>
                  <a:outerShdw blurRad="38100" dist="38100" dir="2700000" algn="tl">
                    <a:srgbClr val="000000">
                      <a:alpha val="43137"/>
                    </a:srgbClr>
                  </a:outerShdw>
                </a:effectLst>
              </a:rPr>
              <a:t>3. PREGUNTAS DE INVESTIGACIÓN </a:t>
            </a:r>
            <a:endParaRPr lang="es-BO" sz="3600" b="1" dirty="0">
              <a:solidFill>
                <a:schemeClr val="bg1"/>
              </a:solidFill>
              <a:effectLst>
                <a:outerShdw blurRad="38100" dist="38100" dir="2700000" algn="tl">
                  <a:srgbClr val="000000">
                    <a:alpha val="43137"/>
                  </a:srgbClr>
                </a:outerShdw>
              </a:effectLst>
            </a:endParaRPr>
          </a:p>
        </p:txBody>
      </p:sp>
      <p:pic>
        <p:nvPicPr>
          <p:cNvPr id="5" name="Picture 2"/>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62" t="1390" r="1538" b="1445"/>
          <a:stretch/>
        </p:blipFill>
        <p:spPr bwMode="auto">
          <a:xfrm>
            <a:off x="155357" y="333678"/>
            <a:ext cx="800006" cy="938059"/>
          </a:xfrm>
          <a:prstGeom prst="rect">
            <a:avLst/>
          </a:prstGeom>
          <a:noFill/>
          <a:ln w="0">
            <a:noFill/>
            <a:miter lim="800000"/>
            <a:headEnd/>
            <a:tailEnd/>
          </a:ln>
          <a:effectLst/>
        </p:spPr>
      </p:pic>
      <p:pic>
        <p:nvPicPr>
          <p:cNvPr id="6" name="Imagen 5"/>
          <p:cNvPicPr>
            <a:picLocks noChangeAspect="1"/>
          </p:cNvPicPr>
          <p:nvPr/>
        </p:nvPicPr>
        <p:blipFill rotWithShape="1">
          <a:blip r:embed="rId3"/>
          <a:srcRect r="73688"/>
          <a:stretch/>
        </p:blipFill>
        <p:spPr>
          <a:xfrm>
            <a:off x="7972613" y="388978"/>
            <a:ext cx="1213226" cy="921162"/>
          </a:xfrm>
          <a:prstGeom prst="rect">
            <a:avLst/>
          </a:prstGeom>
        </p:spPr>
      </p:pic>
      <p:graphicFrame>
        <p:nvGraphicFramePr>
          <p:cNvPr id="3" name="Tabla 2"/>
          <p:cNvGraphicFramePr>
            <a:graphicFrameLocks noGrp="1"/>
          </p:cNvGraphicFramePr>
          <p:nvPr>
            <p:extLst>
              <p:ext uri="{D42A27DB-BD31-4B8C-83A1-F6EECF244321}">
                <p14:modId xmlns:p14="http://schemas.microsoft.com/office/powerpoint/2010/main" val="3488147527"/>
              </p:ext>
            </p:extLst>
          </p:nvPr>
        </p:nvGraphicFramePr>
        <p:xfrm>
          <a:off x="548514" y="1484784"/>
          <a:ext cx="8214240" cy="4696584"/>
        </p:xfrm>
        <a:graphic>
          <a:graphicData uri="http://schemas.openxmlformats.org/drawingml/2006/table">
            <a:tbl>
              <a:tblPr firstRow="1" bandRow="1">
                <a:tableStyleId>{F5AB1C69-6EDB-4FF4-983F-18BD219EF322}</a:tableStyleId>
              </a:tblPr>
              <a:tblGrid>
                <a:gridCol w="4107120"/>
                <a:gridCol w="4107120"/>
              </a:tblGrid>
              <a:tr h="581784">
                <a:tc>
                  <a:txBody>
                    <a:bodyPr/>
                    <a:lstStyle/>
                    <a:p>
                      <a:pPr algn="ctr"/>
                      <a:r>
                        <a:rPr lang="es-EC" dirty="0" smtClean="0"/>
                        <a:t>OBJETIVOS DE LA INVESTIGACIÓN</a:t>
                      </a:r>
                      <a:endParaRPr lang="en-US" dirty="0"/>
                    </a:p>
                  </a:txBody>
                  <a:tcPr/>
                </a:tc>
                <a:tc>
                  <a:txBody>
                    <a:bodyPr/>
                    <a:lstStyle/>
                    <a:p>
                      <a:pPr algn="ctr"/>
                      <a:r>
                        <a:rPr lang="es-EC" dirty="0" smtClean="0"/>
                        <a:t>OBJETIVOS </a:t>
                      </a:r>
                      <a:r>
                        <a:rPr lang="es-EC" baseline="0" dirty="0" smtClean="0"/>
                        <a:t> ESPECIFICOS</a:t>
                      </a:r>
                      <a:endParaRPr lang="en-US" dirty="0"/>
                    </a:p>
                  </a:txBody>
                  <a:tcPr/>
                </a:tc>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C" sz="1400" kern="1200" dirty="0" smtClean="0">
                          <a:solidFill>
                            <a:schemeClr val="dk1"/>
                          </a:solidFill>
                          <a:effectLst/>
                          <a:latin typeface="+mn-lt"/>
                          <a:ea typeface="+mn-ea"/>
                          <a:cs typeface="+mn-cs"/>
                        </a:rPr>
                        <a:t>¿Cuáles son los beneficios  de poder acceder a las herramientas de las  tecnologías  del aprendizaje y conocimiento para obtener información y compartirla   mediante el  trabajo colaborativo durante el  proceso de aprendizaje?</a:t>
                      </a:r>
                      <a:endParaRPr lang="en-US" sz="1400" kern="1200" dirty="0" smtClean="0">
                        <a:solidFill>
                          <a:schemeClr val="dk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C" sz="1400" kern="1200" dirty="0" smtClean="0">
                          <a:solidFill>
                            <a:schemeClr val="dk1"/>
                          </a:solidFill>
                          <a:effectLst/>
                          <a:latin typeface="+mn-lt"/>
                          <a:ea typeface="+mn-ea"/>
                          <a:cs typeface="+mn-cs"/>
                        </a:rPr>
                        <a:t>Verificar cual es el nivel de aprendizaje de los alumnos de los Cursos de Estado Mayor, tanto de arma como de servicios de la Academia de Guerra del Ejercito sin la utilización de Tecnologías del Aprendizaje y del Conocimiento</a:t>
                      </a:r>
                      <a:endParaRPr lang="en-US" sz="1400" kern="1200" dirty="0" smtClean="0">
                        <a:solidFill>
                          <a:schemeClr val="dk1"/>
                        </a:solidFill>
                        <a:effectLst/>
                        <a:latin typeface="+mn-lt"/>
                        <a:ea typeface="+mn-ea"/>
                        <a:cs typeface="+mn-cs"/>
                      </a:endParaRPr>
                    </a:p>
                    <a:p>
                      <a:pPr algn="just"/>
                      <a:endParaRPr lang="en-US" sz="1400" dirty="0"/>
                    </a:p>
                  </a:txBody>
                  <a:tcPr/>
                </a:tc>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C" sz="1400" kern="1200" dirty="0" smtClean="0">
                          <a:solidFill>
                            <a:schemeClr val="dk1"/>
                          </a:solidFill>
                          <a:effectLst/>
                          <a:latin typeface="+mn-lt"/>
                          <a:ea typeface="+mn-ea"/>
                          <a:cs typeface="+mn-cs"/>
                        </a:rPr>
                        <a:t>¿Cuáles son los resultados de utilizar las Tecnologías del Aprendizaje y del Conocimiento en la investigación  durante el  proceso de enseñanza   aprendizaje</a:t>
                      </a:r>
                      <a:endParaRPr lang="en-US" sz="1400" kern="1200" dirty="0" smtClean="0">
                        <a:solidFill>
                          <a:schemeClr val="dk1"/>
                        </a:solidFill>
                        <a:effectLst/>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C" sz="1400" kern="1200" dirty="0" smtClean="0">
                          <a:solidFill>
                            <a:schemeClr val="dk1"/>
                          </a:solidFill>
                          <a:effectLst/>
                          <a:latin typeface="+mn-lt"/>
                          <a:ea typeface="+mn-ea"/>
                          <a:cs typeface="+mn-cs"/>
                        </a:rPr>
                        <a:t>Identificar los beneficios del uso las Tecnologías del Aprendizaje y del Conocimiento en los alumnos de los Cursos de Estado Mayor, tanto de arma como de servicios de la Academia de Guerra del Fuerza Terrestre.</a:t>
                      </a:r>
                      <a:endParaRPr lang="en-US" sz="1400" kern="1200" dirty="0" smtClean="0">
                        <a:solidFill>
                          <a:schemeClr val="dk1"/>
                        </a:solidFill>
                        <a:effectLst/>
                        <a:latin typeface="+mn-lt"/>
                        <a:ea typeface="+mn-ea"/>
                        <a:cs typeface="+mn-cs"/>
                      </a:endParaRPr>
                    </a:p>
                    <a:p>
                      <a:pPr algn="just"/>
                      <a:endParaRPr lang="en-US" sz="1400" dirty="0"/>
                    </a:p>
                  </a:txBody>
                  <a:tcPr/>
                </a:tc>
              </a:tr>
              <a:tr h="370840">
                <a:tc>
                  <a:txBody>
                    <a:bodyPr/>
                    <a:lstStyle/>
                    <a:p>
                      <a:pPr algn="just"/>
                      <a:endParaRPr lang="en-US"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C" sz="1400" kern="1200" dirty="0" smtClean="0">
                          <a:solidFill>
                            <a:schemeClr val="dk1"/>
                          </a:solidFill>
                          <a:effectLst/>
                          <a:latin typeface="+mn-lt"/>
                          <a:ea typeface="+mn-ea"/>
                          <a:cs typeface="+mn-cs"/>
                        </a:rPr>
                        <a:t>Determinar la importancia de utilizar las Tecnologías del Aprendizaje y del Conocimiento durante el proceso de aprendizaje de los alumnos de los Cursos de Estado Mayor, tanto de arma como de servicios de la Academia de Guerra del Fuerza Terrestre.</a:t>
                      </a:r>
                      <a:endParaRPr lang="en-US" sz="1400" kern="1200" dirty="0" smtClean="0">
                        <a:solidFill>
                          <a:schemeClr val="dk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533837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27584" y="1620451"/>
            <a:ext cx="7488832" cy="3046988"/>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pPr algn="just" eaLnBrk="0" hangingPunct="0"/>
            <a:r>
              <a:rPr lang="es-EC" sz="3200" dirty="0"/>
              <a:t>Determinar la influencia de las Tecnologías de Aprendizaje y Conocimiento en el proceso de aprendizaje de los alumnos de los cursos de Estado Mayor de primero y segundo año  de arma como de servicios de la Academia de Guerra del Fuerza Terrestre</a:t>
            </a:r>
            <a:r>
              <a:rPr lang="es-EC" sz="3200" dirty="0" smtClean="0"/>
              <a:t>.</a:t>
            </a:r>
            <a:endParaRPr lang="en-US" sz="3200" dirty="0"/>
          </a:p>
        </p:txBody>
      </p:sp>
      <p:sp>
        <p:nvSpPr>
          <p:cNvPr id="5" name="4 Placa"/>
          <p:cNvSpPr/>
          <p:nvPr/>
        </p:nvSpPr>
        <p:spPr>
          <a:xfrm>
            <a:off x="1306291" y="468198"/>
            <a:ext cx="6375245" cy="571504"/>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3600" b="1" dirty="0" smtClean="0">
                <a:solidFill>
                  <a:schemeClr val="bg1"/>
                </a:solidFill>
                <a:effectLst>
                  <a:outerShdw blurRad="38100" dist="38100" dir="2700000" algn="tl">
                    <a:srgbClr val="000000">
                      <a:alpha val="43137"/>
                    </a:srgbClr>
                  </a:outerShdw>
                </a:effectLst>
              </a:rPr>
              <a:t>4.   OBJETIVO GENERAL  </a:t>
            </a:r>
            <a:endParaRPr lang="es-BO" sz="3600" b="1" dirty="0">
              <a:solidFill>
                <a:schemeClr val="bg1"/>
              </a:solidFill>
              <a:effectLst>
                <a:outerShdw blurRad="38100" dist="38100" dir="2700000" algn="tl">
                  <a:srgbClr val="000000">
                    <a:alpha val="43137"/>
                  </a:srgbClr>
                </a:outerShdw>
              </a:effectLst>
            </a:endParaRPr>
          </a:p>
        </p:txBody>
      </p:sp>
      <p:pic>
        <p:nvPicPr>
          <p:cNvPr id="5122" name="Picture 2" descr="objetivo smart - Posted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3880" y="5301208"/>
            <a:ext cx="1336936" cy="119469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62" t="1390" r="1538" b="1445"/>
          <a:stretch/>
        </p:blipFill>
        <p:spPr bwMode="auto">
          <a:xfrm>
            <a:off x="215209" y="150400"/>
            <a:ext cx="800006" cy="938059"/>
          </a:xfrm>
          <a:prstGeom prst="rect">
            <a:avLst/>
          </a:prstGeom>
          <a:noFill/>
          <a:ln w="0">
            <a:noFill/>
            <a:miter lim="800000"/>
            <a:headEnd/>
            <a:tailEnd/>
          </a:ln>
          <a:effectLst/>
        </p:spPr>
      </p:pic>
      <p:pic>
        <p:nvPicPr>
          <p:cNvPr id="7" name="Imagen 6"/>
          <p:cNvPicPr>
            <a:picLocks noChangeAspect="1"/>
          </p:cNvPicPr>
          <p:nvPr/>
        </p:nvPicPr>
        <p:blipFill rotWithShape="1">
          <a:blip r:embed="rId4"/>
          <a:srcRect r="73688"/>
          <a:stretch/>
        </p:blipFill>
        <p:spPr>
          <a:xfrm>
            <a:off x="7902348" y="269073"/>
            <a:ext cx="1213226" cy="921162"/>
          </a:xfrm>
          <a:prstGeom prst="rect">
            <a:avLst/>
          </a:prstGeom>
        </p:spPr>
      </p:pic>
    </p:spTree>
    <p:extLst>
      <p:ext uri="{BB962C8B-B14F-4D97-AF65-F5344CB8AC3E}">
        <p14:creationId xmlns:p14="http://schemas.microsoft.com/office/powerpoint/2010/main" val="3180108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Placa"/>
          <p:cNvSpPr/>
          <p:nvPr/>
        </p:nvSpPr>
        <p:spPr>
          <a:xfrm>
            <a:off x="1202217" y="299707"/>
            <a:ext cx="6674435" cy="761231"/>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BO" sz="3600" b="1" dirty="0" smtClean="0">
                <a:solidFill>
                  <a:schemeClr val="bg1"/>
                </a:solidFill>
                <a:effectLst>
                  <a:outerShdw blurRad="38100" dist="38100" dir="2700000" algn="tl">
                    <a:srgbClr val="000000">
                      <a:alpha val="43137"/>
                    </a:srgbClr>
                  </a:outerShdw>
                </a:effectLst>
              </a:rPr>
              <a:t>4.  OBJETIVOS ESPECIFICOS </a:t>
            </a:r>
            <a:endParaRPr lang="es-BO" sz="3600" b="1" dirty="0">
              <a:solidFill>
                <a:schemeClr val="bg1"/>
              </a:solidFill>
              <a:effectLst>
                <a:outerShdw blurRad="38100" dist="38100" dir="2700000" algn="tl">
                  <a:srgbClr val="000000">
                    <a:alpha val="43137"/>
                  </a:srgbClr>
                </a:outerShdw>
              </a:effectLst>
            </a:endParaRPr>
          </a:p>
        </p:txBody>
      </p:sp>
      <p:graphicFrame>
        <p:nvGraphicFramePr>
          <p:cNvPr id="3" name="Tabla 2"/>
          <p:cNvGraphicFramePr>
            <a:graphicFrameLocks noGrp="1"/>
          </p:cNvGraphicFramePr>
          <p:nvPr>
            <p:extLst>
              <p:ext uri="{D42A27DB-BD31-4B8C-83A1-F6EECF244321}">
                <p14:modId xmlns:p14="http://schemas.microsoft.com/office/powerpoint/2010/main" val="1956133852"/>
              </p:ext>
            </p:extLst>
          </p:nvPr>
        </p:nvGraphicFramePr>
        <p:xfrm>
          <a:off x="831022" y="1772816"/>
          <a:ext cx="7416824" cy="3892812"/>
        </p:xfrm>
        <a:graphic>
          <a:graphicData uri="http://schemas.openxmlformats.org/drawingml/2006/table">
            <a:tbl>
              <a:tblPr firstRow="1" bandRow="1">
                <a:tableStyleId>{F5AB1C69-6EDB-4FF4-983F-18BD219EF322}</a:tableStyleId>
              </a:tblPr>
              <a:tblGrid>
                <a:gridCol w="7416824"/>
              </a:tblGrid>
              <a:tr h="6009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BO" sz="2400" kern="1200" dirty="0" smtClean="0">
                          <a:effectLst>
                            <a:outerShdw blurRad="38100" dist="38100" dir="2700000" algn="tl">
                              <a:srgbClr val="000000">
                                <a:alpha val="43137"/>
                              </a:srgbClr>
                            </a:outerShdw>
                          </a:effectLst>
                        </a:rPr>
                        <a:t>OBJETIVO</a:t>
                      </a:r>
                      <a:r>
                        <a:rPr lang="es-BO" sz="2400" kern="1200" baseline="0" dirty="0" smtClean="0">
                          <a:effectLst>
                            <a:outerShdw blurRad="38100" dist="38100" dir="2700000" algn="tl">
                              <a:srgbClr val="000000">
                                <a:alpha val="43137"/>
                              </a:srgbClr>
                            </a:outerShdw>
                          </a:effectLst>
                        </a:rPr>
                        <a:t> </a:t>
                      </a:r>
                      <a:r>
                        <a:rPr lang="es-BO" sz="2400" kern="1200" dirty="0" smtClean="0">
                          <a:effectLst>
                            <a:outerShdw blurRad="38100" dist="38100" dir="2700000" algn="tl">
                              <a:srgbClr val="000000">
                                <a:alpha val="43137"/>
                              </a:srgbClr>
                            </a:outerShdw>
                          </a:effectLst>
                        </a:rPr>
                        <a:t>ESPECÍFICO</a:t>
                      </a:r>
                      <a:endParaRPr lang="es-BO" sz="2400" b="1" kern="1200" dirty="0" smtClean="0">
                        <a:solidFill>
                          <a:schemeClr val="bg1"/>
                        </a:solidFill>
                        <a:effectLst>
                          <a:outerShdw blurRad="38100" dist="38100" dir="2700000" algn="tl">
                            <a:srgbClr val="000000">
                              <a:alpha val="43137"/>
                            </a:srgbClr>
                          </a:outerShdw>
                        </a:effectLst>
                        <a:latin typeface="+mn-lt"/>
                        <a:ea typeface="+mn-ea"/>
                        <a:cs typeface="+mn-cs"/>
                      </a:endParaRPr>
                    </a:p>
                  </a:txBody>
                  <a:tcPr anchor="ctr"/>
                </a:tc>
              </a:tr>
              <a:tr h="526794">
                <a:tc>
                  <a:txBody>
                    <a:bodyPr/>
                    <a:lstStyle/>
                    <a:p>
                      <a:pPr marL="85725" marR="0" lvl="0" indent="0" algn="just" defTabSz="914400" rtl="0" eaLnBrk="1" fontAlgn="auto" latinLnBrk="0" hangingPunct="1">
                        <a:lnSpc>
                          <a:spcPct val="100000"/>
                        </a:lnSpc>
                        <a:spcBef>
                          <a:spcPts val="0"/>
                        </a:spcBef>
                        <a:spcAft>
                          <a:spcPts val="0"/>
                        </a:spcAft>
                        <a:buClrTx/>
                        <a:buSzTx/>
                        <a:buFontTx/>
                        <a:buNone/>
                        <a:tabLst/>
                        <a:defRPr/>
                      </a:pPr>
                      <a:r>
                        <a:rPr lang="es-EC" sz="1800" kern="1200" dirty="0" smtClean="0">
                          <a:solidFill>
                            <a:schemeClr val="dk1"/>
                          </a:solidFill>
                          <a:effectLst/>
                          <a:latin typeface="+mn-lt"/>
                          <a:ea typeface="+mn-ea"/>
                          <a:cs typeface="+mn-cs"/>
                        </a:rPr>
                        <a:t>Verificar cual es el nivel de aprendizaje de los alumnos de los Cursos de Estado Mayor, tanto de arma como de servicios de la Academia de Guerra del Ejercito sin la utilización de Tecnologías del Aprendizaje y del Conocimiento</a:t>
                      </a:r>
                      <a:endParaRPr lang="en-US" sz="1800" kern="1200" dirty="0" smtClean="0">
                        <a:solidFill>
                          <a:schemeClr val="dk1"/>
                        </a:solidFill>
                        <a:effectLst/>
                        <a:latin typeface="+mn-lt"/>
                        <a:ea typeface="+mn-ea"/>
                        <a:cs typeface="+mn-cs"/>
                      </a:endParaRPr>
                    </a:p>
                  </a:txBody>
                  <a:tcPr/>
                </a:tc>
              </a:tr>
              <a:tr h="52679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C" sz="1800" kern="1200" dirty="0" smtClean="0">
                          <a:solidFill>
                            <a:schemeClr val="dk1"/>
                          </a:solidFill>
                          <a:effectLst/>
                          <a:latin typeface="+mn-lt"/>
                          <a:ea typeface="+mn-ea"/>
                          <a:cs typeface="+mn-cs"/>
                        </a:rPr>
                        <a:t>Identificar los beneficios del uso las Tecnologías del Aprendizaje y del Conocimiento en los alumnos de los Cursos de Estado Mayor, tanto de arma como de servicios de la Academia de Guerra del Fuerza Terrestre.</a:t>
                      </a:r>
                      <a:endParaRPr lang="en-US" sz="1800" kern="1200" dirty="0" smtClean="0">
                        <a:solidFill>
                          <a:schemeClr val="dk1"/>
                        </a:solidFill>
                        <a:effectLst/>
                        <a:latin typeface="+mn-lt"/>
                        <a:ea typeface="+mn-ea"/>
                        <a:cs typeface="+mn-cs"/>
                      </a:endParaRPr>
                    </a:p>
                  </a:txBody>
                  <a:tcPr/>
                </a:tc>
              </a:tr>
              <a:tr h="526794">
                <a:tc>
                  <a:txBody>
                    <a:bodyPr/>
                    <a:lstStyle/>
                    <a:p>
                      <a:pPr marL="0" marR="0" lvl="0" indent="0" algn="just" defTabSz="914400" rtl="0" eaLnBrk="0" fontAlgn="auto" latinLnBrk="0" hangingPunct="0">
                        <a:lnSpc>
                          <a:spcPct val="100000"/>
                        </a:lnSpc>
                        <a:spcBef>
                          <a:spcPts val="0"/>
                        </a:spcBef>
                        <a:spcAft>
                          <a:spcPts val="0"/>
                        </a:spcAft>
                        <a:buClrTx/>
                        <a:buSzTx/>
                        <a:buFontTx/>
                        <a:buNone/>
                        <a:tabLst/>
                        <a:defRPr/>
                      </a:pPr>
                      <a:r>
                        <a:rPr lang="es-EC" sz="1800" kern="1200" dirty="0" smtClean="0">
                          <a:solidFill>
                            <a:schemeClr val="dk1"/>
                          </a:solidFill>
                          <a:effectLst/>
                          <a:latin typeface="+mn-lt"/>
                          <a:ea typeface="+mn-ea"/>
                          <a:cs typeface="+mn-cs"/>
                        </a:rPr>
                        <a:t>Determinar la importancia de utilizar las Tecnologías del Aprendizaje y del Conocimiento durante el proceso de aprendizaje de los alumnos de los Cursos de Estado Mayor, tanto de arma como de servicios de la Academia de Guerra del Fuerza Terrestre</a:t>
                      </a:r>
                      <a:endParaRPr lang="es-EC" sz="1600" b="1" kern="1200" dirty="0">
                        <a:solidFill>
                          <a:schemeClr val="tx1"/>
                        </a:solidFill>
                        <a:latin typeface="+mn-lt"/>
                        <a:ea typeface="+mn-ea"/>
                        <a:cs typeface="+mn-cs"/>
                      </a:endParaRPr>
                    </a:p>
                  </a:txBody>
                  <a:tcPr/>
                </a:tc>
              </a:tr>
            </a:tbl>
          </a:graphicData>
        </a:graphic>
      </p:graphicFrame>
      <p:pic>
        <p:nvPicPr>
          <p:cNvPr id="4" name="Picture 2"/>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62" t="1390" r="1538" b="1445"/>
          <a:stretch/>
        </p:blipFill>
        <p:spPr bwMode="auto">
          <a:xfrm>
            <a:off x="240160" y="122879"/>
            <a:ext cx="800006" cy="938059"/>
          </a:xfrm>
          <a:prstGeom prst="rect">
            <a:avLst/>
          </a:prstGeom>
          <a:noFill/>
          <a:ln w="0">
            <a:noFill/>
            <a:miter lim="800000"/>
            <a:headEnd/>
            <a:tailEnd/>
          </a:ln>
          <a:effectLst/>
        </p:spPr>
      </p:pic>
      <p:pic>
        <p:nvPicPr>
          <p:cNvPr id="5" name="Imagen 4"/>
          <p:cNvPicPr>
            <a:picLocks noChangeAspect="1"/>
          </p:cNvPicPr>
          <p:nvPr/>
        </p:nvPicPr>
        <p:blipFill rotWithShape="1">
          <a:blip r:embed="rId3"/>
          <a:srcRect r="73688"/>
          <a:stretch/>
        </p:blipFill>
        <p:spPr>
          <a:xfrm>
            <a:off x="7902348" y="269073"/>
            <a:ext cx="1213226" cy="921162"/>
          </a:xfrm>
          <a:prstGeom prst="rect">
            <a:avLst/>
          </a:prstGeom>
        </p:spPr>
      </p:pic>
    </p:spTree>
    <p:extLst>
      <p:ext uri="{BB962C8B-B14F-4D97-AF65-F5344CB8AC3E}">
        <p14:creationId xmlns:p14="http://schemas.microsoft.com/office/powerpoint/2010/main" val="1404677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2846230" y="4855302"/>
            <a:ext cx="3600400" cy="2554545"/>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eaLnBrk="0" hangingPunct="0"/>
            <a:r>
              <a:rPr lang="es-EC" sz="1600" dirty="0"/>
              <a:t>No disponer de capacitación para el uso de las Tecnologías de Aprendizaje y Conocimiento limita obtener los beneficios del  proceso enseñanza aprendizaje en los alumnos de los Cursos de Estado Mayor, tanto de arma como de servicios de la Academia de Guerra de la Fuerza Terrestre.</a:t>
            </a:r>
            <a:endParaRPr lang="en-US" sz="1600" dirty="0"/>
          </a:p>
          <a:p>
            <a:pPr algn="ctr" eaLnBrk="0" hangingPunct="0"/>
            <a:endParaRPr lang="es-EC" sz="1600" b="1" dirty="0" smtClean="0"/>
          </a:p>
          <a:p>
            <a:pPr algn="ctr" eaLnBrk="0" hangingPunct="0"/>
            <a:r>
              <a:rPr lang="es-EC" sz="1600" b="1" dirty="0" smtClean="0"/>
              <a:t>HIPOTESIS</a:t>
            </a:r>
            <a:endParaRPr lang="en-US" sz="1600" b="1" dirty="0"/>
          </a:p>
        </p:txBody>
      </p:sp>
      <p:sp>
        <p:nvSpPr>
          <p:cNvPr id="8" name="4 Placa"/>
          <p:cNvSpPr/>
          <p:nvPr/>
        </p:nvSpPr>
        <p:spPr>
          <a:xfrm>
            <a:off x="1043608" y="243226"/>
            <a:ext cx="6768752" cy="1097542"/>
          </a:xfrm>
          <a:prstGeom prst="plaque">
            <a:avLst/>
          </a:prstGeom>
          <a:solidFill>
            <a:schemeClr val="accent1">
              <a:lumMod val="50000"/>
            </a:schemeClr>
          </a:solidFill>
          <a:ln>
            <a:noFill/>
          </a:ln>
          <a:effectLst>
            <a:glow rad="228600">
              <a:schemeClr val="bg1">
                <a:lumMod val="8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BO" sz="3600" b="1" dirty="0" smtClean="0">
                <a:solidFill>
                  <a:schemeClr val="bg1"/>
                </a:solidFill>
                <a:effectLst>
                  <a:outerShdw blurRad="38100" dist="38100" dir="2700000" algn="tl">
                    <a:srgbClr val="000000">
                      <a:alpha val="43137"/>
                    </a:srgbClr>
                  </a:outerShdw>
                </a:effectLst>
              </a:rPr>
              <a:t>5. HIPOTESIS</a:t>
            </a:r>
            <a:endParaRPr lang="es-BO" sz="3600" b="1" dirty="0">
              <a:solidFill>
                <a:schemeClr val="bg1"/>
              </a:solidFill>
              <a:effectLst>
                <a:outerShdw blurRad="38100" dist="38100" dir="2700000" algn="tl">
                  <a:srgbClr val="000000">
                    <a:alpha val="43137"/>
                  </a:srgbClr>
                </a:outerShdw>
              </a:effectLst>
            </a:endParaRPr>
          </a:p>
        </p:txBody>
      </p:sp>
      <p:sp>
        <p:nvSpPr>
          <p:cNvPr id="4" name="CuadroTexto 3"/>
          <p:cNvSpPr txBox="1"/>
          <p:nvPr/>
        </p:nvSpPr>
        <p:spPr>
          <a:xfrm>
            <a:off x="755576" y="1759168"/>
            <a:ext cx="2880320" cy="2554545"/>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s-EC" sz="1600" dirty="0"/>
              <a:t>¿La falta de acceso para el personal de alumnos de los cursos de estado mayor, tanto de arma como de servicios de la Academia de Guerra del Fuerza Terrestre hacia la utilización de Tecnologías del Aprendizaje y del Conocimiento incide en el proceso enseñanza aprendizaje?</a:t>
            </a:r>
            <a:endParaRPr lang="en-US" sz="1600" dirty="0"/>
          </a:p>
          <a:p>
            <a:pPr algn="just"/>
            <a:r>
              <a:rPr lang="es-EC" sz="1600" b="1" dirty="0" smtClean="0"/>
              <a:t>FORMULACION DEL PROBLEMA</a:t>
            </a:r>
            <a:endParaRPr lang="es-EC" sz="1600" b="1" dirty="0"/>
          </a:p>
        </p:txBody>
      </p:sp>
      <p:sp>
        <p:nvSpPr>
          <p:cNvPr id="6" name="Rectángulo 5"/>
          <p:cNvSpPr/>
          <p:nvPr/>
        </p:nvSpPr>
        <p:spPr>
          <a:xfrm>
            <a:off x="5040052" y="1728390"/>
            <a:ext cx="3384376" cy="2308324"/>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pPr algn="just" eaLnBrk="0" hangingPunct="0"/>
            <a:r>
              <a:rPr lang="es-EC" sz="1600" dirty="0"/>
              <a:t>Determinar la influencia de las Tecnologías de Aprendizaje y Conocimiento en el proceso de aprendizaje de los alumnos de los cursos de Estado Mayor de primero y segundo año  de arma como de servicios de la Academia de Guerra del Fuerza Terrestre</a:t>
            </a:r>
            <a:r>
              <a:rPr lang="es-EC" sz="1600" dirty="0" smtClean="0"/>
              <a:t>.</a:t>
            </a:r>
            <a:endParaRPr lang="es-ES" sz="1600" b="1" dirty="0" smtClean="0"/>
          </a:p>
          <a:p>
            <a:pPr algn="just" eaLnBrk="0" hangingPunct="0"/>
            <a:r>
              <a:rPr lang="es-ES" sz="1600" b="1" dirty="0" smtClean="0"/>
              <a:t>SITUACION A RESOLVER</a:t>
            </a:r>
            <a:endParaRPr lang="en-US" sz="1600" b="1" dirty="0"/>
          </a:p>
        </p:txBody>
      </p:sp>
      <p:sp>
        <p:nvSpPr>
          <p:cNvPr id="7" name="Flecha arriba y abajo 6"/>
          <p:cNvSpPr/>
          <p:nvPr/>
        </p:nvSpPr>
        <p:spPr>
          <a:xfrm rot="16200000">
            <a:off x="4013940" y="1931931"/>
            <a:ext cx="612068" cy="1224134"/>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echa arriba y abajo 8"/>
          <p:cNvSpPr/>
          <p:nvPr/>
        </p:nvSpPr>
        <p:spPr>
          <a:xfrm rot="13374467">
            <a:off x="7067068" y="4320220"/>
            <a:ext cx="612068" cy="1224134"/>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echa arriba y abajo 9"/>
          <p:cNvSpPr/>
          <p:nvPr/>
        </p:nvSpPr>
        <p:spPr>
          <a:xfrm rot="8168685">
            <a:off x="1820115" y="4313120"/>
            <a:ext cx="612068" cy="1224134"/>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62" t="1390" r="1538" b="1445"/>
          <a:stretch/>
        </p:blipFill>
        <p:spPr bwMode="auto">
          <a:xfrm>
            <a:off x="169725" y="261791"/>
            <a:ext cx="800006" cy="938059"/>
          </a:xfrm>
          <a:prstGeom prst="rect">
            <a:avLst/>
          </a:prstGeom>
          <a:noFill/>
          <a:ln w="0">
            <a:noFill/>
            <a:miter lim="800000"/>
            <a:headEnd/>
            <a:tailEnd/>
          </a:ln>
          <a:effectLst/>
        </p:spPr>
      </p:pic>
      <p:pic>
        <p:nvPicPr>
          <p:cNvPr id="12" name="Imagen 11"/>
          <p:cNvPicPr>
            <a:picLocks noChangeAspect="1"/>
          </p:cNvPicPr>
          <p:nvPr/>
        </p:nvPicPr>
        <p:blipFill rotWithShape="1">
          <a:blip r:embed="rId3"/>
          <a:srcRect r="73688"/>
          <a:stretch/>
        </p:blipFill>
        <p:spPr>
          <a:xfrm>
            <a:off x="7930774" y="339391"/>
            <a:ext cx="1213226" cy="921162"/>
          </a:xfrm>
          <a:prstGeom prst="rect">
            <a:avLst/>
          </a:prstGeom>
        </p:spPr>
      </p:pic>
    </p:spTree>
    <p:extLst>
      <p:ext uri="{BB962C8B-B14F-4D97-AF65-F5344CB8AC3E}">
        <p14:creationId xmlns:p14="http://schemas.microsoft.com/office/powerpoint/2010/main" val="4150552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8924</TotalTime>
  <Words>2248</Words>
  <Application>Microsoft Office PowerPoint</Application>
  <PresentationFormat>Presentación en pantalla (4:3)</PresentationFormat>
  <Paragraphs>275</Paragraphs>
  <Slides>28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28</vt:i4>
      </vt:variant>
    </vt:vector>
  </HeadingPairs>
  <TitlesOfParts>
    <vt:vector size="33" baseType="lpstr">
      <vt:lpstr>Arial</vt:lpstr>
      <vt:lpstr>Calibri</vt:lpstr>
      <vt:lpstr>Symbol</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DIAC</dc:creator>
  <cp:lastModifiedBy>David Calderón</cp:lastModifiedBy>
  <cp:revision>296</cp:revision>
  <cp:lastPrinted>2017-08-31T12:56:59Z</cp:lastPrinted>
  <dcterms:created xsi:type="dcterms:W3CDTF">2016-03-22T13:22:09Z</dcterms:created>
  <dcterms:modified xsi:type="dcterms:W3CDTF">2021-03-26T21:42:44Z</dcterms:modified>
</cp:coreProperties>
</file>