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13">
  <p:sldMasterIdLst>
    <p:sldMasterId id="2147483648" r:id="rId1"/>
    <p:sldMasterId id="2147483650" r:id="rId2"/>
  </p:sldMasterIdLst>
  <p:notesMasterIdLst>
    <p:notesMasterId r:id="rId42"/>
  </p:notesMasterIdLst>
  <p:sldIdLst>
    <p:sldId id="256" r:id="rId3"/>
    <p:sldId id="303" r:id="rId4"/>
    <p:sldId id="316" r:id="rId5"/>
    <p:sldId id="305" r:id="rId6"/>
    <p:sldId id="311" r:id="rId7"/>
    <p:sldId id="350" r:id="rId8"/>
    <p:sldId id="385" r:id="rId9"/>
    <p:sldId id="357" r:id="rId10"/>
    <p:sldId id="358" r:id="rId11"/>
    <p:sldId id="359" r:id="rId12"/>
    <p:sldId id="360" r:id="rId13"/>
    <p:sldId id="363" r:id="rId14"/>
    <p:sldId id="362" r:id="rId15"/>
    <p:sldId id="365" r:id="rId16"/>
    <p:sldId id="364" r:id="rId17"/>
    <p:sldId id="366" r:id="rId18"/>
    <p:sldId id="368" r:id="rId19"/>
    <p:sldId id="369" r:id="rId20"/>
    <p:sldId id="386" r:id="rId21"/>
    <p:sldId id="370" r:id="rId22"/>
    <p:sldId id="372" r:id="rId23"/>
    <p:sldId id="373" r:id="rId24"/>
    <p:sldId id="375" r:id="rId25"/>
    <p:sldId id="376" r:id="rId26"/>
    <p:sldId id="377" r:id="rId27"/>
    <p:sldId id="378" r:id="rId28"/>
    <p:sldId id="379" r:id="rId29"/>
    <p:sldId id="380" r:id="rId30"/>
    <p:sldId id="381" r:id="rId31"/>
    <p:sldId id="382" r:id="rId32"/>
    <p:sldId id="384" r:id="rId33"/>
    <p:sldId id="387" r:id="rId34"/>
    <p:sldId id="388" r:id="rId35"/>
    <p:sldId id="389" r:id="rId36"/>
    <p:sldId id="390" r:id="rId37"/>
    <p:sldId id="391" r:id="rId38"/>
    <p:sldId id="392" r:id="rId39"/>
    <p:sldId id="393" r:id="rId40"/>
    <p:sldId id="394" r:id="rId4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3840" userDrawn="1">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3" roundtripDataSignature="AMtx7mgB4n1qzl0y4tBznLjSvcuieCZR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7E53"/>
    <a:srgbClr val="006633"/>
    <a:srgbClr val="3F4E63"/>
    <a:srgbClr val="5D3D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21" autoAdjust="0"/>
    <p:restoredTop sz="94270" autoAdjust="0"/>
  </p:normalViewPr>
  <p:slideViewPr>
    <p:cSldViewPr snapToGrid="0">
      <p:cViewPr>
        <p:scale>
          <a:sx n="66" d="100"/>
          <a:sy n="66" d="100"/>
        </p:scale>
        <p:origin x="888" y="2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53"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9CAD05-0766-40A1-9BE6-81856827E0C8}" type="doc">
      <dgm:prSet loTypeId="urn:microsoft.com/office/officeart/2005/8/layout/arrow2" loCatId="process" qsTypeId="urn:microsoft.com/office/officeart/2005/8/quickstyle/simple1" qsCatId="simple" csTypeId="urn:microsoft.com/office/officeart/2005/8/colors/accent1_2" csCatId="accent1" phldr="1"/>
      <dgm:spPr/>
    </dgm:pt>
    <dgm:pt modelId="{D1F8458B-E98C-4EA3-946F-EC6772968F8E}">
      <dgm:prSet phldrT="[Texto]" custT="1">
        <dgm:style>
          <a:lnRef idx="2">
            <a:schemeClr val="dk1"/>
          </a:lnRef>
          <a:fillRef idx="1">
            <a:schemeClr val="lt1"/>
          </a:fillRef>
          <a:effectRef idx="0">
            <a:schemeClr val="dk1"/>
          </a:effectRef>
          <a:fontRef idx="minor">
            <a:schemeClr val="dk1"/>
          </a:fontRef>
        </dgm:style>
      </dgm:prSet>
      <dgm:spPr>
        <a:solidFill>
          <a:srgbClr val="006633"/>
        </a:solidFill>
        <a:ln>
          <a:noFill/>
        </a:ln>
      </dgm:spPr>
      <dgm:t>
        <a:bodyPr anchor="ctr"/>
        <a:lstStyle/>
        <a:p>
          <a:pPr algn="ctr">
            <a:buClr>
              <a:schemeClr val="dk1"/>
            </a:buClr>
            <a:buSzPts val="1100"/>
          </a:pPr>
          <a:r>
            <a:rPr lang="es-EC" sz="1400" dirty="0">
              <a:solidFill>
                <a:schemeClr val="bg1"/>
              </a:solidFill>
            </a:rPr>
            <a:t>La sobrecarga de esfuerzos en los carriles de la vía en razón de que las principales </a:t>
          </a:r>
          <a:r>
            <a:rPr lang="es-EC" sz="1400" b="1" dirty="0">
              <a:solidFill>
                <a:schemeClr val="bg1"/>
              </a:solidFill>
            </a:rPr>
            <a:t>canteras</a:t>
          </a:r>
          <a:r>
            <a:rPr lang="es-EC" sz="1400" dirty="0">
              <a:solidFill>
                <a:schemeClr val="bg1"/>
              </a:solidFill>
            </a:rPr>
            <a:t> de la ciudad de Santo Domingo utilizan este tramo a diario</a:t>
          </a:r>
        </a:p>
      </dgm:t>
    </dgm:pt>
    <dgm:pt modelId="{5A7649BB-12F6-4D29-9945-6D2806EAA9AF}" type="parTrans" cxnId="{06ED03C5-BD75-420E-9FAB-A69AE72F00A5}">
      <dgm:prSet/>
      <dgm:spPr/>
      <dgm:t>
        <a:bodyPr/>
        <a:lstStyle/>
        <a:p>
          <a:endParaRPr lang="es-EC"/>
        </a:p>
      </dgm:t>
    </dgm:pt>
    <dgm:pt modelId="{30D28D9A-D9CF-4E80-8460-FEA20964905D}" type="sibTrans" cxnId="{06ED03C5-BD75-420E-9FAB-A69AE72F00A5}">
      <dgm:prSet/>
      <dgm:spPr/>
      <dgm:t>
        <a:bodyPr/>
        <a:lstStyle/>
        <a:p>
          <a:endParaRPr lang="es-EC"/>
        </a:p>
      </dgm:t>
    </dgm:pt>
    <dgm:pt modelId="{ED716A82-EA07-451B-81B4-A12F4E55F853}">
      <dgm:prSet phldrT="[Texto]" custT="1">
        <dgm:style>
          <a:lnRef idx="2">
            <a:schemeClr val="accent6"/>
          </a:lnRef>
          <a:fillRef idx="1">
            <a:schemeClr val="lt1"/>
          </a:fillRef>
          <a:effectRef idx="0">
            <a:schemeClr val="accent6"/>
          </a:effectRef>
          <a:fontRef idx="minor">
            <a:schemeClr val="dk1"/>
          </a:fontRef>
        </dgm:style>
      </dgm:prSet>
      <dgm:spPr>
        <a:solidFill>
          <a:srgbClr val="006633"/>
        </a:solidFill>
        <a:ln>
          <a:noFill/>
        </a:ln>
      </dgm:spPr>
      <dgm:t>
        <a:bodyPr anchor="ctr"/>
        <a:lstStyle/>
        <a:p>
          <a:pPr algn="ctr">
            <a:buClr>
              <a:schemeClr val="dk1"/>
            </a:buClr>
            <a:buSzPts val="1100"/>
          </a:pPr>
          <a:r>
            <a:rPr lang="es-EC" sz="1400" dirty="0">
              <a:solidFill>
                <a:schemeClr val="bg1"/>
              </a:solidFill>
            </a:rPr>
            <a:t>El aumento progresivo de la población en los últimos años en los recintos que conecta esta vía</a:t>
          </a:r>
        </a:p>
      </dgm:t>
    </dgm:pt>
    <dgm:pt modelId="{7706A445-1B71-470A-B0D7-0DF601BB3956}" type="sibTrans" cxnId="{A7D67729-6D5D-4DCA-B8B4-AA0C214D7A4E}">
      <dgm:prSet/>
      <dgm:spPr/>
      <dgm:t>
        <a:bodyPr/>
        <a:lstStyle/>
        <a:p>
          <a:endParaRPr lang="es-EC"/>
        </a:p>
      </dgm:t>
    </dgm:pt>
    <dgm:pt modelId="{8E905D26-1D5F-4ABA-B6B4-92757B5D0656}" type="parTrans" cxnId="{A7D67729-6D5D-4DCA-B8B4-AA0C214D7A4E}">
      <dgm:prSet/>
      <dgm:spPr/>
      <dgm:t>
        <a:bodyPr/>
        <a:lstStyle/>
        <a:p>
          <a:endParaRPr lang="es-EC"/>
        </a:p>
      </dgm:t>
    </dgm:pt>
    <dgm:pt modelId="{93FF2DE7-09AF-47AC-89BA-2D4B35410E54}">
      <dgm:prSet phldrT="[Texto]" custT="1"/>
      <dgm:spPr>
        <a:solidFill>
          <a:srgbClr val="006633"/>
        </a:solidFill>
      </dgm:spPr>
      <dgm:t>
        <a:bodyPr anchor="ctr"/>
        <a:lstStyle/>
        <a:p>
          <a:pPr algn="ctr"/>
          <a:r>
            <a:rPr lang="es-EC" sz="1400" b="0" dirty="0">
              <a:solidFill>
                <a:schemeClr val="bg1"/>
              </a:solidFill>
              <a:latin typeface="Arial" panose="020B0604020202020204" pitchFamily="34" charset="0"/>
              <a:cs typeface="Arial" panose="020B0604020202020204" pitchFamily="34" charset="0"/>
            </a:rPr>
            <a:t>La fatiga del material granular de la vía, dado que este proyecto fuer realizado hace 10 años.</a:t>
          </a:r>
        </a:p>
      </dgm:t>
    </dgm:pt>
    <dgm:pt modelId="{56E97814-9588-49C4-B017-44CDAD78E000}" type="sibTrans" cxnId="{72298F6E-EE5C-4415-8974-0EFD7E847213}">
      <dgm:prSet/>
      <dgm:spPr/>
      <dgm:t>
        <a:bodyPr/>
        <a:lstStyle/>
        <a:p>
          <a:endParaRPr lang="es-EC"/>
        </a:p>
      </dgm:t>
    </dgm:pt>
    <dgm:pt modelId="{8826F2D9-8D03-4EBB-B034-44617CF35B6E}" type="parTrans" cxnId="{72298F6E-EE5C-4415-8974-0EFD7E847213}">
      <dgm:prSet/>
      <dgm:spPr/>
      <dgm:t>
        <a:bodyPr/>
        <a:lstStyle/>
        <a:p>
          <a:endParaRPr lang="es-EC"/>
        </a:p>
      </dgm:t>
    </dgm:pt>
    <dgm:pt modelId="{F7434C44-1429-461E-AF91-D7ABB04D8B11}" type="pres">
      <dgm:prSet presAssocID="{A19CAD05-0766-40A1-9BE6-81856827E0C8}" presName="arrowDiagram" presStyleCnt="0">
        <dgm:presLayoutVars>
          <dgm:chMax val="5"/>
          <dgm:dir/>
          <dgm:resizeHandles val="exact"/>
        </dgm:presLayoutVars>
      </dgm:prSet>
      <dgm:spPr/>
    </dgm:pt>
    <dgm:pt modelId="{9FE152A7-FC8B-4FF0-8806-22CC48C5886D}" type="pres">
      <dgm:prSet presAssocID="{A19CAD05-0766-40A1-9BE6-81856827E0C8}" presName="arrow" presStyleLbl="bgShp" presStyleIdx="0" presStyleCnt="1" custFlipHor="1" custScaleX="863" custLinFactNeighborX="3666" custLinFactNeighborY="-9478"/>
      <dgm:spPr/>
    </dgm:pt>
    <dgm:pt modelId="{2A6ED879-CC47-4818-822A-B0FEF38366D6}" type="pres">
      <dgm:prSet presAssocID="{A19CAD05-0766-40A1-9BE6-81856827E0C8}" presName="arrowDiagram3" presStyleCnt="0"/>
      <dgm:spPr/>
    </dgm:pt>
    <dgm:pt modelId="{7FEF1B9A-9171-4F58-80F2-5896B7391D55}" type="pres">
      <dgm:prSet presAssocID="{D1F8458B-E98C-4EA3-946F-EC6772968F8E}" presName="bullet3a" presStyleLbl="node1" presStyleIdx="0" presStyleCnt="3"/>
      <dgm:spPr/>
    </dgm:pt>
    <dgm:pt modelId="{9803125F-F774-44A2-9852-5D37D148B0B3}" type="pres">
      <dgm:prSet presAssocID="{D1F8458B-E98C-4EA3-946F-EC6772968F8E}" presName="textBox3a" presStyleLbl="revTx" presStyleIdx="0" presStyleCnt="3" custScaleX="157085" custScaleY="85169" custLinFactX="-19753" custLinFactY="-100000" custLinFactNeighborX="-100000" custLinFactNeighborY="-128632">
        <dgm:presLayoutVars>
          <dgm:bulletEnabled val="1"/>
        </dgm:presLayoutVars>
      </dgm:prSet>
      <dgm:spPr>
        <a:prstGeom prst="snip2DiagRect">
          <a:avLst/>
        </a:prstGeom>
      </dgm:spPr>
    </dgm:pt>
    <dgm:pt modelId="{50E1D863-DDD6-4961-9137-34A625DB17B4}" type="pres">
      <dgm:prSet presAssocID="{ED716A82-EA07-451B-81B4-A12F4E55F853}" presName="bullet3b" presStyleLbl="node1" presStyleIdx="1" presStyleCnt="3"/>
      <dgm:spPr/>
    </dgm:pt>
    <dgm:pt modelId="{0C510BF7-E456-4AB1-8B29-37D1919EDB25}" type="pres">
      <dgm:prSet presAssocID="{ED716A82-EA07-451B-81B4-A12F4E55F853}" presName="textBox3b" presStyleLbl="revTx" presStyleIdx="1" presStyleCnt="3" custScaleX="149023" custScaleY="39557" custLinFactNeighborX="-11110" custLinFactNeighborY="4770">
        <dgm:presLayoutVars>
          <dgm:bulletEnabled val="1"/>
        </dgm:presLayoutVars>
      </dgm:prSet>
      <dgm:spPr>
        <a:prstGeom prst="snip2DiagRect">
          <a:avLst/>
        </a:prstGeom>
      </dgm:spPr>
    </dgm:pt>
    <dgm:pt modelId="{09F08C47-3DA9-4F92-87E4-37E1B3221078}" type="pres">
      <dgm:prSet presAssocID="{93FF2DE7-09AF-47AC-89BA-2D4B35410E54}" presName="bullet3c" presStyleLbl="node1" presStyleIdx="2" presStyleCnt="3"/>
      <dgm:spPr/>
    </dgm:pt>
    <dgm:pt modelId="{0E1488FF-F03C-4594-9E53-6FC482F9A66A}" type="pres">
      <dgm:prSet presAssocID="{93FF2DE7-09AF-47AC-89BA-2D4B35410E54}" presName="textBox3c" presStyleLbl="revTx" presStyleIdx="2" presStyleCnt="3" custScaleX="117487" custScaleY="31521" custLinFactNeighborX="64899" custLinFactNeighborY="-64948">
        <dgm:presLayoutVars>
          <dgm:bulletEnabled val="1"/>
        </dgm:presLayoutVars>
      </dgm:prSet>
      <dgm:spPr>
        <a:prstGeom prst="snip2DiagRect">
          <a:avLst/>
        </a:prstGeom>
      </dgm:spPr>
    </dgm:pt>
  </dgm:ptLst>
  <dgm:cxnLst>
    <dgm:cxn modelId="{C88B1013-8C52-4919-8023-2160E6CBC8F1}" type="presOf" srcId="{A19CAD05-0766-40A1-9BE6-81856827E0C8}" destId="{F7434C44-1429-461E-AF91-D7ABB04D8B11}" srcOrd="0" destOrd="0" presId="urn:microsoft.com/office/officeart/2005/8/layout/arrow2"/>
    <dgm:cxn modelId="{A7D67729-6D5D-4DCA-B8B4-AA0C214D7A4E}" srcId="{A19CAD05-0766-40A1-9BE6-81856827E0C8}" destId="{ED716A82-EA07-451B-81B4-A12F4E55F853}" srcOrd="1" destOrd="0" parTransId="{8E905D26-1D5F-4ABA-B6B4-92757B5D0656}" sibTransId="{7706A445-1B71-470A-B0D7-0DF601BB3956}"/>
    <dgm:cxn modelId="{72298F6E-EE5C-4415-8974-0EFD7E847213}" srcId="{A19CAD05-0766-40A1-9BE6-81856827E0C8}" destId="{93FF2DE7-09AF-47AC-89BA-2D4B35410E54}" srcOrd="2" destOrd="0" parTransId="{8826F2D9-8D03-4EBB-B034-44617CF35B6E}" sibTransId="{56E97814-9588-49C4-B017-44CDAD78E000}"/>
    <dgm:cxn modelId="{06ED03C5-BD75-420E-9FAB-A69AE72F00A5}" srcId="{A19CAD05-0766-40A1-9BE6-81856827E0C8}" destId="{D1F8458B-E98C-4EA3-946F-EC6772968F8E}" srcOrd="0" destOrd="0" parTransId="{5A7649BB-12F6-4D29-9945-6D2806EAA9AF}" sibTransId="{30D28D9A-D9CF-4E80-8460-FEA20964905D}"/>
    <dgm:cxn modelId="{D735B9E0-38D6-4005-BA87-48D0EE5CD090}" type="presOf" srcId="{93FF2DE7-09AF-47AC-89BA-2D4B35410E54}" destId="{0E1488FF-F03C-4594-9E53-6FC482F9A66A}" srcOrd="0" destOrd="0" presId="urn:microsoft.com/office/officeart/2005/8/layout/arrow2"/>
    <dgm:cxn modelId="{92DDB5E1-4205-40FE-8D8C-E1FE5406290C}" type="presOf" srcId="{D1F8458B-E98C-4EA3-946F-EC6772968F8E}" destId="{9803125F-F774-44A2-9852-5D37D148B0B3}" srcOrd="0" destOrd="0" presId="urn:microsoft.com/office/officeart/2005/8/layout/arrow2"/>
    <dgm:cxn modelId="{8D9A11F5-2774-46A2-9B38-BAA31AFB2C3E}" type="presOf" srcId="{ED716A82-EA07-451B-81B4-A12F4E55F853}" destId="{0C510BF7-E456-4AB1-8B29-37D1919EDB25}" srcOrd="0" destOrd="0" presId="urn:microsoft.com/office/officeart/2005/8/layout/arrow2"/>
    <dgm:cxn modelId="{AD8B27A4-853F-4EFF-9E4B-4A116FAA1FC6}" type="presParOf" srcId="{F7434C44-1429-461E-AF91-D7ABB04D8B11}" destId="{9FE152A7-FC8B-4FF0-8806-22CC48C5886D}" srcOrd="0" destOrd="0" presId="urn:microsoft.com/office/officeart/2005/8/layout/arrow2"/>
    <dgm:cxn modelId="{AB31AA2C-D2AA-4C7B-83B2-31F0C87197F0}" type="presParOf" srcId="{F7434C44-1429-461E-AF91-D7ABB04D8B11}" destId="{2A6ED879-CC47-4818-822A-B0FEF38366D6}" srcOrd="1" destOrd="0" presId="urn:microsoft.com/office/officeart/2005/8/layout/arrow2"/>
    <dgm:cxn modelId="{FF74D50B-68A2-4A25-ABBA-DECEC2ADFF88}" type="presParOf" srcId="{2A6ED879-CC47-4818-822A-B0FEF38366D6}" destId="{7FEF1B9A-9171-4F58-80F2-5896B7391D55}" srcOrd="0" destOrd="0" presId="urn:microsoft.com/office/officeart/2005/8/layout/arrow2"/>
    <dgm:cxn modelId="{AE8E31FB-B506-4641-8353-4602CFAA2E68}" type="presParOf" srcId="{2A6ED879-CC47-4818-822A-B0FEF38366D6}" destId="{9803125F-F774-44A2-9852-5D37D148B0B3}" srcOrd="1" destOrd="0" presId="urn:microsoft.com/office/officeart/2005/8/layout/arrow2"/>
    <dgm:cxn modelId="{0540C13A-9637-4788-B12B-2B1F3BEE333C}" type="presParOf" srcId="{2A6ED879-CC47-4818-822A-B0FEF38366D6}" destId="{50E1D863-DDD6-4961-9137-34A625DB17B4}" srcOrd="2" destOrd="0" presId="urn:microsoft.com/office/officeart/2005/8/layout/arrow2"/>
    <dgm:cxn modelId="{9E7E9473-085D-4A95-A308-DAD69B14FA0E}" type="presParOf" srcId="{2A6ED879-CC47-4818-822A-B0FEF38366D6}" destId="{0C510BF7-E456-4AB1-8B29-37D1919EDB25}" srcOrd="3" destOrd="0" presId="urn:microsoft.com/office/officeart/2005/8/layout/arrow2"/>
    <dgm:cxn modelId="{E5FA0BA1-6F05-45C8-AFFF-534074A8F0CD}" type="presParOf" srcId="{2A6ED879-CC47-4818-822A-B0FEF38366D6}" destId="{09F08C47-3DA9-4F92-87E4-37E1B3221078}" srcOrd="4" destOrd="0" presId="urn:microsoft.com/office/officeart/2005/8/layout/arrow2"/>
    <dgm:cxn modelId="{D21DDA9B-487F-48DB-954A-09466640C21E}" type="presParOf" srcId="{2A6ED879-CC47-4818-822A-B0FEF38366D6}" destId="{0E1488FF-F03C-4594-9E53-6FC482F9A66A}" srcOrd="5"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BE6993-A664-4DD7-A285-91F5E7BB06EC}" type="doc">
      <dgm:prSet loTypeId="urn:microsoft.com/office/officeart/2005/8/layout/arrow2" loCatId="process" qsTypeId="urn:microsoft.com/office/officeart/2005/8/quickstyle/simple1" qsCatId="simple" csTypeId="urn:microsoft.com/office/officeart/2005/8/colors/accent0_2" csCatId="mainScheme" phldr="1"/>
      <dgm:spPr/>
      <dgm:t>
        <a:bodyPr/>
        <a:lstStyle/>
        <a:p>
          <a:endParaRPr lang="es-EC"/>
        </a:p>
      </dgm:t>
    </dgm:pt>
    <dgm:pt modelId="{5C256EFA-A0B0-4EEC-B7AE-612253F14B57}">
      <dgm:prSet phldrT="[Texto]" custT="1"/>
      <dgm:spPr/>
      <dgm:t>
        <a:bodyPr/>
        <a:lstStyle/>
        <a:p>
          <a:r>
            <a:rPr lang="es-EC" sz="1600" dirty="0"/>
            <a:t>Granulometría</a:t>
          </a:r>
        </a:p>
        <a:p>
          <a:endParaRPr lang="es-EC" sz="1600" dirty="0"/>
        </a:p>
        <a:p>
          <a:r>
            <a:rPr lang="es-EC" sz="1200" b="1" dirty="0"/>
            <a:t>(ASTM D 422)</a:t>
          </a:r>
        </a:p>
      </dgm:t>
    </dgm:pt>
    <dgm:pt modelId="{F301DBA7-551C-4DB4-B24D-DA9B24139641}" type="parTrans" cxnId="{A6EC1347-F5DD-4AEB-A4CB-39DB2F65C0AE}">
      <dgm:prSet/>
      <dgm:spPr/>
      <dgm:t>
        <a:bodyPr/>
        <a:lstStyle/>
        <a:p>
          <a:endParaRPr lang="es-EC"/>
        </a:p>
      </dgm:t>
    </dgm:pt>
    <dgm:pt modelId="{D2170ACE-77A5-4603-912A-7D1F3AA18B45}" type="sibTrans" cxnId="{A6EC1347-F5DD-4AEB-A4CB-39DB2F65C0AE}">
      <dgm:prSet/>
      <dgm:spPr/>
      <dgm:t>
        <a:bodyPr/>
        <a:lstStyle/>
        <a:p>
          <a:endParaRPr lang="es-EC"/>
        </a:p>
      </dgm:t>
    </dgm:pt>
    <dgm:pt modelId="{E68FE886-2D69-4715-9BCB-D3490DAA4F62}">
      <dgm:prSet phldrT="[Texto]" custT="1"/>
      <dgm:spPr/>
      <dgm:t>
        <a:bodyPr/>
        <a:lstStyle/>
        <a:p>
          <a:r>
            <a:rPr lang="es-MX" sz="1600" dirty="0"/>
            <a:t>Contenido de humedad</a:t>
          </a:r>
        </a:p>
        <a:p>
          <a:endParaRPr lang="es-MX" sz="1600" dirty="0"/>
        </a:p>
        <a:p>
          <a:r>
            <a:rPr lang="es-MX" sz="1200" b="1" dirty="0"/>
            <a:t>(ASTM D 2216)</a:t>
          </a:r>
          <a:endParaRPr lang="es-EC" sz="1600" b="1" dirty="0"/>
        </a:p>
      </dgm:t>
    </dgm:pt>
    <dgm:pt modelId="{71EA5B23-5E68-4AA4-8EC2-61944545683F}" type="parTrans" cxnId="{3BD67C1D-D753-4594-AF62-A0F4631D34E2}">
      <dgm:prSet/>
      <dgm:spPr/>
      <dgm:t>
        <a:bodyPr/>
        <a:lstStyle/>
        <a:p>
          <a:endParaRPr lang="es-EC"/>
        </a:p>
      </dgm:t>
    </dgm:pt>
    <dgm:pt modelId="{F73FC75F-941C-4B75-AEFF-BC079D78EE8A}" type="sibTrans" cxnId="{3BD67C1D-D753-4594-AF62-A0F4631D34E2}">
      <dgm:prSet/>
      <dgm:spPr/>
      <dgm:t>
        <a:bodyPr/>
        <a:lstStyle/>
        <a:p>
          <a:endParaRPr lang="es-EC"/>
        </a:p>
      </dgm:t>
    </dgm:pt>
    <dgm:pt modelId="{D280DAB7-9F60-4DE5-807D-E8FE335DCD4A}">
      <dgm:prSet phldrT="[Texto]" custT="1"/>
      <dgm:spPr/>
      <dgm:t>
        <a:bodyPr/>
        <a:lstStyle/>
        <a:p>
          <a:r>
            <a:rPr lang="es-EC" sz="1600" dirty="0"/>
            <a:t>Límites de Attemberg</a:t>
          </a:r>
        </a:p>
        <a:p>
          <a:endParaRPr lang="es-EC" sz="1600" dirty="0"/>
        </a:p>
        <a:p>
          <a:r>
            <a:rPr lang="es-EC" sz="1200" b="1" dirty="0"/>
            <a:t>(ASTM D 4318 – 84)</a:t>
          </a:r>
          <a:endParaRPr lang="es-EC" sz="1200" dirty="0"/>
        </a:p>
      </dgm:t>
    </dgm:pt>
    <dgm:pt modelId="{300E8C7F-EA92-416E-A74A-4E54D4D63E5F}" type="parTrans" cxnId="{8F7641CA-68C5-4416-8849-6D83C183D4F9}">
      <dgm:prSet/>
      <dgm:spPr/>
      <dgm:t>
        <a:bodyPr/>
        <a:lstStyle/>
        <a:p>
          <a:endParaRPr lang="es-EC"/>
        </a:p>
      </dgm:t>
    </dgm:pt>
    <dgm:pt modelId="{7D9C0E35-40D8-4EBF-90B8-C7360FE968C7}" type="sibTrans" cxnId="{8F7641CA-68C5-4416-8849-6D83C183D4F9}">
      <dgm:prSet/>
      <dgm:spPr/>
      <dgm:t>
        <a:bodyPr/>
        <a:lstStyle/>
        <a:p>
          <a:endParaRPr lang="es-EC"/>
        </a:p>
      </dgm:t>
    </dgm:pt>
    <dgm:pt modelId="{31290213-1CB7-469A-BD96-AF0BF987372C}">
      <dgm:prSet phldrT="[Texto]" custT="1"/>
      <dgm:spPr/>
      <dgm:t>
        <a:bodyPr/>
        <a:lstStyle/>
        <a:p>
          <a:r>
            <a:rPr lang="es-EC" sz="1600" dirty="0"/>
            <a:t>Proctor modificado</a:t>
          </a:r>
        </a:p>
        <a:p>
          <a:endParaRPr lang="es-EC" sz="1600" dirty="0"/>
        </a:p>
        <a:p>
          <a:r>
            <a:rPr lang="es-EC" sz="1600" dirty="0"/>
            <a:t> </a:t>
          </a:r>
          <a:r>
            <a:rPr lang="es-EC" sz="1200" b="1" dirty="0"/>
            <a:t>(ASTM D – 1557)</a:t>
          </a:r>
        </a:p>
      </dgm:t>
    </dgm:pt>
    <dgm:pt modelId="{D2CECF68-2EE8-4F14-B9C7-97FC8E47E851}" type="parTrans" cxnId="{0BFC62FA-14C0-49FF-B2BF-6FB7CF0F4C6D}">
      <dgm:prSet/>
      <dgm:spPr/>
      <dgm:t>
        <a:bodyPr/>
        <a:lstStyle/>
        <a:p>
          <a:endParaRPr lang="es-EC"/>
        </a:p>
      </dgm:t>
    </dgm:pt>
    <dgm:pt modelId="{BE119F36-97D9-4E32-B8E9-63F069E6937F}" type="sibTrans" cxnId="{0BFC62FA-14C0-49FF-B2BF-6FB7CF0F4C6D}">
      <dgm:prSet/>
      <dgm:spPr/>
      <dgm:t>
        <a:bodyPr/>
        <a:lstStyle/>
        <a:p>
          <a:endParaRPr lang="es-EC"/>
        </a:p>
      </dgm:t>
    </dgm:pt>
    <dgm:pt modelId="{50FCB546-F04E-49E7-A3B5-94A4D41DF710}">
      <dgm:prSet phldrT="[Texto]" custT="1"/>
      <dgm:spPr/>
      <dgm:t>
        <a:bodyPr/>
        <a:lstStyle/>
        <a:p>
          <a:r>
            <a:rPr lang="es-EC" sz="1600" dirty="0"/>
            <a:t>Capacidad de soporte CBR</a:t>
          </a:r>
        </a:p>
        <a:p>
          <a:endParaRPr lang="es-EC" sz="1600" dirty="0"/>
        </a:p>
        <a:p>
          <a:r>
            <a:rPr lang="es-EC" sz="1200" b="1" dirty="0"/>
            <a:t>(ASTM D-1883)</a:t>
          </a:r>
          <a:endParaRPr lang="es-EC" sz="1600" b="1" dirty="0"/>
        </a:p>
      </dgm:t>
    </dgm:pt>
    <dgm:pt modelId="{81E715B7-6AA1-43DA-808C-E46377B7270B}" type="parTrans" cxnId="{C04846ED-A0BE-495E-84F3-0596F6AF1C85}">
      <dgm:prSet/>
      <dgm:spPr/>
      <dgm:t>
        <a:bodyPr/>
        <a:lstStyle/>
        <a:p>
          <a:endParaRPr lang="es-EC"/>
        </a:p>
      </dgm:t>
    </dgm:pt>
    <dgm:pt modelId="{C313D119-61AD-4EEC-9B86-BBD384F7B136}" type="sibTrans" cxnId="{C04846ED-A0BE-495E-84F3-0596F6AF1C85}">
      <dgm:prSet/>
      <dgm:spPr/>
      <dgm:t>
        <a:bodyPr/>
        <a:lstStyle/>
        <a:p>
          <a:endParaRPr lang="es-EC"/>
        </a:p>
      </dgm:t>
    </dgm:pt>
    <dgm:pt modelId="{40CE1CFE-BE73-4200-85E9-81C924547C54}">
      <dgm:prSet phldrT="[Texto]"/>
      <dgm:spPr/>
      <dgm:t>
        <a:bodyPr/>
        <a:lstStyle/>
        <a:p>
          <a:endParaRPr lang="es-EC" dirty="0"/>
        </a:p>
      </dgm:t>
    </dgm:pt>
    <dgm:pt modelId="{A83FB812-C7BF-47C4-81CB-9EC69DCC2769}" type="parTrans" cxnId="{53A03458-40DE-4ACA-BC79-2BB71F62A5AD}">
      <dgm:prSet/>
      <dgm:spPr/>
      <dgm:t>
        <a:bodyPr/>
        <a:lstStyle/>
        <a:p>
          <a:endParaRPr lang="es-EC"/>
        </a:p>
      </dgm:t>
    </dgm:pt>
    <dgm:pt modelId="{37EA8A0B-4F88-4CC7-ACFC-C420090419A4}" type="sibTrans" cxnId="{53A03458-40DE-4ACA-BC79-2BB71F62A5AD}">
      <dgm:prSet/>
      <dgm:spPr/>
      <dgm:t>
        <a:bodyPr/>
        <a:lstStyle/>
        <a:p>
          <a:endParaRPr lang="es-EC"/>
        </a:p>
      </dgm:t>
    </dgm:pt>
    <dgm:pt modelId="{2F11C80D-7E5C-4E2C-8623-C1DE627D7B45}" type="pres">
      <dgm:prSet presAssocID="{A5BE6993-A664-4DD7-A285-91F5E7BB06EC}" presName="arrowDiagram" presStyleCnt="0">
        <dgm:presLayoutVars>
          <dgm:chMax val="5"/>
          <dgm:dir/>
          <dgm:resizeHandles val="exact"/>
        </dgm:presLayoutVars>
      </dgm:prSet>
      <dgm:spPr/>
    </dgm:pt>
    <dgm:pt modelId="{C6CC3AEC-E367-4461-A095-47E7C49A4EF3}" type="pres">
      <dgm:prSet presAssocID="{A5BE6993-A664-4DD7-A285-91F5E7BB06EC}" presName="arrow" presStyleLbl="bgShp" presStyleIdx="0" presStyleCnt="1"/>
      <dgm:spPr>
        <a:solidFill>
          <a:srgbClr val="92D050"/>
        </a:solidFill>
      </dgm:spPr>
    </dgm:pt>
    <dgm:pt modelId="{F14D4168-1E3F-4773-AE9C-A64E3714D09D}" type="pres">
      <dgm:prSet presAssocID="{A5BE6993-A664-4DD7-A285-91F5E7BB06EC}" presName="arrowDiagram5" presStyleCnt="0"/>
      <dgm:spPr/>
    </dgm:pt>
    <dgm:pt modelId="{9ED3E221-F181-4793-A458-F825BBA46499}" type="pres">
      <dgm:prSet presAssocID="{5C256EFA-A0B0-4EEC-B7AE-612253F14B57}" presName="bullet5a" presStyleLbl="node1" presStyleIdx="0" presStyleCnt="5"/>
      <dgm:spPr/>
    </dgm:pt>
    <dgm:pt modelId="{A7FE2441-C416-4C74-80B7-E0FC636D7E17}" type="pres">
      <dgm:prSet presAssocID="{5C256EFA-A0B0-4EEC-B7AE-612253F14B57}" presName="textBox5a" presStyleLbl="revTx" presStyleIdx="0" presStyleCnt="5" custScaleX="142994" custLinFactNeighborX="21209" custLinFactNeighborY="9713">
        <dgm:presLayoutVars>
          <dgm:bulletEnabled val="1"/>
        </dgm:presLayoutVars>
      </dgm:prSet>
      <dgm:spPr/>
    </dgm:pt>
    <dgm:pt modelId="{A36CC04E-3874-4D70-93F9-60722B20E662}" type="pres">
      <dgm:prSet presAssocID="{E68FE886-2D69-4715-9BCB-D3490DAA4F62}" presName="bullet5b" presStyleLbl="node1" presStyleIdx="1" presStyleCnt="5"/>
      <dgm:spPr/>
    </dgm:pt>
    <dgm:pt modelId="{15E6933C-A842-4E0F-AD60-633ABB45CF92}" type="pres">
      <dgm:prSet presAssocID="{E68FE886-2D69-4715-9BCB-D3490DAA4F62}" presName="textBox5b" presStyleLbl="revTx" presStyleIdx="1" presStyleCnt="5">
        <dgm:presLayoutVars>
          <dgm:bulletEnabled val="1"/>
        </dgm:presLayoutVars>
      </dgm:prSet>
      <dgm:spPr/>
    </dgm:pt>
    <dgm:pt modelId="{E665D73A-4F00-4B94-B7A7-7016D8FA8B01}" type="pres">
      <dgm:prSet presAssocID="{D280DAB7-9F60-4DE5-807D-E8FE335DCD4A}" presName="bullet5c" presStyleLbl="node1" presStyleIdx="2" presStyleCnt="5"/>
      <dgm:spPr/>
    </dgm:pt>
    <dgm:pt modelId="{1CF0BFA4-FC93-4C66-AEF3-A26D5A4D2840}" type="pres">
      <dgm:prSet presAssocID="{D280DAB7-9F60-4DE5-807D-E8FE335DCD4A}" presName="textBox5c" presStyleLbl="revTx" presStyleIdx="2" presStyleCnt="5" custLinFactNeighborX="6297" custLinFactNeighborY="-1263">
        <dgm:presLayoutVars>
          <dgm:bulletEnabled val="1"/>
        </dgm:presLayoutVars>
      </dgm:prSet>
      <dgm:spPr/>
    </dgm:pt>
    <dgm:pt modelId="{CAF891B6-94EB-4988-89CB-14C9714BD381}" type="pres">
      <dgm:prSet presAssocID="{31290213-1CB7-469A-BD96-AF0BF987372C}" presName="bullet5d" presStyleLbl="node1" presStyleIdx="3" presStyleCnt="5"/>
      <dgm:spPr/>
    </dgm:pt>
    <dgm:pt modelId="{82205034-A286-4E23-8CCA-C333D5F5F8B5}" type="pres">
      <dgm:prSet presAssocID="{31290213-1CB7-469A-BD96-AF0BF987372C}" presName="textBox5d" presStyleLbl="revTx" presStyleIdx="3" presStyleCnt="5" custLinFactNeighborX="2604" custLinFactNeighborY="863">
        <dgm:presLayoutVars>
          <dgm:bulletEnabled val="1"/>
        </dgm:presLayoutVars>
      </dgm:prSet>
      <dgm:spPr/>
    </dgm:pt>
    <dgm:pt modelId="{1C12FB82-8A1D-4FB6-8811-8E018C4BBC5E}" type="pres">
      <dgm:prSet presAssocID="{50FCB546-F04E-49E7-A3B5-94A4D41DF710}" presName="bullet5e" presStyleLbl="node1" presStyleIdx="4" presStyleCnt="5"/>
      <dgm:spPr/>
    </dgm:pt>
    <dgm:pt modelId="{ACF38114-3407-480A-9B37-09B5614BF6A1}" type="pres">
      <dgm:prSet presAssocID="{50FCB546-F04E-49E7-A3B5-94A4D41DF710}" presName="textBox5e" presStyleLbl="revTx" presStyleIdx="4" presStyleCnt="5">
        <dgm:presLayoutVars>
          <dgm:bulletEnabled val="1"/>
        </dgm:presLayoutVars>
      </dgm:prSet>
      <dgm:spPr/>
    </dgm:pt>
  </dgm:ptLst>
  <dgm:cxnLst>
    <dgm:cxn modelId="{44473005-26B7-432F-929E-D5C78EC13C2D}" type="presOf" srcId="{D280DAB7-9F60-4DE5-807D-E8FE335DCD4A}" destId="{1CF0BFA4-FC93-4C66-AEF3-A26D5A4D2840}" srcOrd="0" destOrd="0" presId="urn:microsoft.com/office/officeart/2005/8/layout/arrow2"/>
    <dgm:cxn modelId="{84A9981A-D27D-43B7-BE86-13093B6E01D2}" type="presOf" srcId="{5C256EFA-A0B0-4EEC-B7AE-612253F14B57}" destId="{A7FE2441-C416-4C74-80B7-E0FC636D7E17}" srcOrd="0" destOrd="0" presId="urn:microsoft.com/office/officeart/2005/8/layout/arrow2"/>
    <dgm:cxn modelId="{3BD67C1D-D753-4594-AF62-A0F4631D34E2}" srcId="{A5BE6993-A664-4DD7-A285-91F5E7BB06EC}" destId="{E68FE886-2D69-4715-9BCB-D3490DAA4F62}" srcOrd="1" destOrd="0" parTransId="{71EA5B23-5E68-4AA4-8EC2-61944545683F}" sibTransId="{F73FC75F-941C-4B75-AEFF-BC079D78EE8A}"/>
    <dgm:cxn modelId="{60C21D25-F9D6-4442-936D-948F90D0F006}" type="presOf" srcId="{E68FE886-2D69-4715-9BCB-D3490DAA4F62}" destId="{15E6933C-A842-4E0F-AD60-633ABB45CF92}" srcOrd="0" destOrd="0" presId="urn:microsoft.com/office/officeart/2005/8/layout/arrow2"/>
    <dgm:cxn modelId="{A6EC1347-F5DD-4AEB-A4CB-39DB2F65C0AE}" srcId="{A5BE6993-A664-4DD7-A285-91F5E7BB06EC}" destId="{5C256EFA-A0B0-4EEC-B7AE-612253F14B57}" srcOrd="0" destOrd="0" parTransId="{F301DBA7-551C-4DB4-B24D-DA9B24139641}" sibTransId="{D2170ACE-77A5-4603-912A-7D1F3AA18B45}"/>
    <dgm:cxn modelId="{0930CB4E-CA83-441A-89E5-C1CB8A44364C}" type="presOf" srcId="{31290213-1CB7-469A-BD96-AF0BF987372C}" destId="{82205034-A286-4E23-8CCA-C333D5F5F8B5}" srcOrd="0" destOrd="0" presId="urn:microsoft.com/office/officeart/2005/8/layout/arrow2"/>
    <dgm:cxn modelId="{53A03458-40DE-4ACA-BC79-2BB71F62A5AD}" srcId="{A5BE6993-A664-4DD7-A285-91F5E7BB06EC}" destId="{40CE1CFE-BE73-4200-85E9-81C924547C54}" srcOrd="5" destOrd="0" parTransId="{A83FB812-C7BF-47C4-81CB-9EC69DCC2769}" sibTransId="{37EA8A0B-4F88-4CC7-ACFC-C420090419A4}"/>
    <dgm:cxn modelId="{F9CECC8C-CE5B-4429-BA00-E2C43CFB1722}" type="presOf" srcId="{A5BE6993-A664-4DD7-A285-91F5E7BB06EC}" destId="{2F11C80D-7E5C-4E2C-8623-C1DE627D7B45}" srcOrd="0" destOrd="0" presId="urn:microsoft.com/office/officeart/2005/8/layout/arrow2"/>
    <dgm:cxn modelId="{8F7641CA-68C5-4416-8849-6D83C183D4F9}" srcId="{A5BE6993-A664-4DD7-A285-91F5E7BB06EC}" destId="{D280DAB7-9F60-4DE5-807D-E8FE335DCD4A}" srcOrd="2" destOrd="0" parTransId="{300E8C7F-EA92-416E-A74A-4E54D4D63E5F}" sibTransId="{7D9C0E35-40D8-4EBF-90B8-C7360FE968C7}"/>
    <dgm:cxn modelId="{C04846ED-A0BE-495E-84F3-0596F6AF1C85}" srcId="{A5BE6993-A664-4DD7-A285-91F5E7BB06EC}" destId="{50FCB546-F04E-49E7-A3B5-94A4D41DF710}" srcOrd="4" destOrd="0" parTransId="{81E715B7-6AA1-43DA-808C-E46377B7270B}" sibTransId="{C313D119-61AD-4EEC-9B86-BBD384F7B136}"/>
    <dgm:cxn modelId="{9F7D5BFA-0044-4F86-9CA5-DC0B46F2011A}" type="presOf" srcId="{50FCB546-F04E-49E7-A3B5-94A4D41DF710}" destId="{ACF38114-3407-480A-9B37-09B5614BF6A1}" srcOrd="0" destOrd="0" presId="urn:microsoft.com/office/officeart/2005/8/layout/arrow2"/>
    <dgm:cxn modelId="{0BFC62FA-14C0-49FF-B2BF-6FB7CF0F4C6D}" srcId="{A5BE6993-A664-4DD7-A285-91F5E7BB06EC}" destId="{31290213-1CB7-469A-BD96-AF0BF987372C}" srcOrd="3" destOrd="0" parTransId="{D2CECF68-2EE8-4F14-B9C7-97FC8E47E851}" sibTransId="{BE119F36-97D9-4E32-B8E9-63F069E6937F}"/>
    <dgm:cxn modelId="{2AC9CE9B-B8FA-4972-A475-B796C754A6A7}" type="presParOf" srcId="{2F11C80D-7E5C-4E2C-8623-C1DE627D7B45}" destId="{C6CC3AEC-E367-4461-A095-47E7C49A4EF3}" srcOrd="0" destOrd="0" presId="urn:microsoft.com/office/officeart/2005/8/layout/arrow2"/>
    <dgm:cxn modelId="{3E1E1285-42B9-47AE-9392-86F976529DF8}" type="presParOf" srcId="{2F11C80D-7E5C-4E2C-8623-C1DE627D7B45}" destId="{F14D4168-1E3F-4773-AE9C-A64E3714D09D}" srcOrd="1" destOrd="0" presId="urn:microsoft.com/office/officeart/2005/8/layout/arrow2"/>
    <dgm:cxn modelId="{0A79C1EF-5DA2-4503-8128-54108D4B7650}" type="presParOf" srcId="{F14D4168-1E3F-4773-AE9C-A64E3714D09D}" destId="{9ED3E221-F181-4793-A458-F825BBA46499}" srcOrd="0" destOrd="0" presId="urn:microsoft.com/office/officeart/2005/8/layout/arrow2"/>
    <dgm:cxn modelId="{002C4A9E-D651-4BA4-B658-062589B39121}" type="presParOf" srcId="{F14D4168-1E3F-4773-AE9C-A64E3714D09D}" destId="{A7FE2441-C416-4C74-80B7-E0FC636D7E17}" srcOrd="1" destOrd="0" presId="urn:microsoft.com/office/officeart/2005/8/layout/arrow2"/>
    <dgm:cxn modelId="{1534F2E2-8E3E-4CA0-B366-2D43A532D440}" type="presParOf" srcId="{F14D4168-1E3F-4773-AE9C-A64E3714D09D}" destId="{A36CC04E-3874-4D70-93F9-60722B20E662}" srcOrd="2" destOrd="0" presId="urn:microsoft.com/office/officeart/2005/8/layout/arrow2"/>
    <dgm:cxn modelId="{10F23F36-E96A-4D4A-9B1F-F88D3D8A8C9C}" type="presParOf" srcId="{F14D4168-1E3F-4773-AE9C-A64E3714D09D}" destId="{15E6933C-A842-4E0F-AD60-633ABB45CF92}" srcOrd="3" destOrd="0" presId="urn:microsoft.com/office/officeart/2005/8/layout/arrow2"/>
    <dgm:cxn modelId="{71BAD603-58EF-4B0B-82C1-4BA2245AC983}" type="presParOf" srcId="{F14D4168-1E3F-4773-AE9C-A64E3714D09D}" destId="{E665D73A-4F00-4B94-B7A7-7016D8FA8B01}" srcOrd="4" destOrd="0" presId="urn:microsoft.com/office/officeart/2005/8/layout/arrow2"/>
    <dgm:cxn modelId="{3AD68506-2905-4E13-BC7F-10C03BBDE340}" type="presParOf" srcId="{F14D4168-1E3F-4773-AE9C-A64E3714D09D}" destId="{1CF0BFA4-FC93-4C66-AEF3-A26D5A4D2840}" srcOrd="5" destOrd="0" presId="urn:microsoft.com/office/officeart/2005/8/layout/arrow2"/>
    <dgm:cxn modelId="{1433E376-F70B-4E83-970D-22CBEB2CD83A}" type="presParOf" srcId="{F14D4168-1E3F-4773-AE9C-A64E3714D09D}" destId="{CAF891B6-94EB-4988-89CB-14C9714BD381}" srcOrd="6" destOrd="0" presId="urn:microsoft.com/office/officeart/2005/8/layout/arrow2"/>
    <dgm:cxn modelId="{4DE49E68-AC0A-4DB6-B7F2-C2E9A4CFA14C}" type="presParOf" srcId="{F14D4168-1E3F-4773-AE9C-A64E3714D09D}" destId="{82205034-A286-4E23-8CCA-C333D5F5F8B5}" srcOrd="7" destOrd="0" presId="urn:microsoft.com/office/officeart/2005/8/layout/arrow2"/>
    <dgm:cxn modelId="{25E208CE-B158-4BC8-B92C-73F3F700A1F5}" type="presParOf" srcId="{F14D4168-1E3F-4773-AE9C-A64E3714D09D}" destId="{1C12FB82-8A1D-4FB6-8811-8E018C4BBC5E}" srcOrd="8" destOrd="0" presId="urn:microsoft.com/office/officeart/2005/8/layout/arrow2"/>
    <dgm:cxn modelId="{BC221CFE-F7E3-4F26-85D4-C61713107956}" type="presParOf" srcId="{F14D4168-1E3F-4773-AE9C-A64E3714D09D}" destId="{ACF38114-3407-480A-9B37-09B5614BF6A1}" srcOrd="9" destOrd="0" presId="urn:microsoft.com/office/officeart/2005/8/layout/arrow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152A7-FC8B-4FF0-8806-22CC48C5886D}">
      <dsp:nvSpPr>
        <dsp:cNvPr id="0" name=""/>
        <dsp:cNvSpPr/>
      </dsp:nvSpPr>
      <dsp:spPr>
        <a:xfrm flipH="1">
          <a:off x="5990813" y="0"/>
          <a:ext cx="70122" cy="507838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EF1B9A-9171-4F58-80F2-5896B7391D55}">
      <dsp:nvSpPr>
        <dsp:cNvPr id="0" name=""/>
        <dsp:cNvSpPr/>
      </dsp:nvSpPr>
      <dsp:spPr>
        <a:xfrm>
          <a:off x="2697215" y="3505102"/>
          <a:ext cx="211260" cy="2112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03125F-F774-44A2-9852-5D37D148B0B3}">
      <dsp:nvSpPr>
        <dsp:cNvPr id="0" name=""/>
        <dsp:cNvSpPr/>
      </dsp:nvSpPr>
      <dsp:spPr>
        <a:xfrm>
          <a:off x="0" y="364040"/>
          <a:ext cx="2973968" cy="1249985"/>
        </a:xfrm>
        <a:prstGeom prst="snip2DiagRect">
          <a:avLst/>
        </a:prstGeom>
        <a:solidFill>
          <a:srgbClr val="006633"/>
        </a:solidFill>
        <a:ln w="25400" cap="flat" cmpd="sng" algn="ctr">
          <a:no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11943" tIns="0" rIns="0" bIns="0" numCol="1" spcCol="1270" anchor="ctr" anchorCtr="0">
          <a:noAutofit/>
        </a:bodyPr>
        <a:lstStyle/>
        <a:p>
          <a:pPr marL="0" lvl="0" indent="0" algn="ctr" defTabSz="622300">
            <a:lnSpc>
              <a:spcPct val="90000"/>
            </a:lnSpc>
            <a:spcBef>
              <a:spcPct val="0"/>
            </a:spcBef>
            <a:spcAft>
              <a:spcPct val="35000"/>
            </a:spcAft>
            <a:buClr>
              <a:schemeClr val="dk1"/>
            </a:buClr>
            <a:buSzPts val="1100"/>
            <a:buNone/>
          </a:pPr>
          <a:r>
            <a:rPr lang="es-EC" sz="1400" kern="1200" dirty="0">
              <a:solidFill>
                <a:schemeClr val="bg1"/>
              </a:solidFill>
            </a:rPr>
            <a:t>La sobrecarga de esfuerzos en los carriles de la vía en razón de que las principales </a:t>
          </a:r>
          <a:r>
            <a:rPr lang="es-EC" sz="1400" b="1" kern="1200" dirty="0">
              <a:solidFill>
                <a:schemeClr val="bg1"/>
              </a:solidFill>
            </a:rPr>
            <a:t>canteras</a:t>
          </a:r>
          <a:r>
            <a:rPr lang="es-EC" sz="1400" kern="1200" dirty="0">
              <a:solidFill>
                <a:schemeClr val="bg1"/>
              </a:solidFill>
            </a:rPr>
            <a:t> de la ciudad de Santo Domingo utilizan este tramo a diario</a:t>
          </a:r>
        </a:p>
      </dsp:txBody>
      <dsp:txXfrm>
        <a:off x="104167" y="468207"/>
        <a:ext cx="2765634" cy="1041651"/>
      </dsp:txXfrm>
    </dsp:sp>
    <dsp:sp modelId="{50E1D863-DDD6-4961-9137-34A625DB17B4}">
      <dsp:nvSpPr>
        <dsp:cNvPr id="0" name=""/>
        <dsp:cNvSpPr/>
      </dsp:nvSpPr>
      <dsp:spPr>
        <a:xfrm>
          <a:off x="4561999" y="2124796"/>
          <a:ext cx="381894" cy="3818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510BF7-E456-4AB1-8B29-37D1919EDB25}">
      <dsp:nvSpPr>
        <dsp:cNvPr id="0" name=""/>
        <dsp:cNvSpPr/>
      </dsp:nvSpPr>
      <dsp:spPr>
        <a:xfrm>
          <a:off x="4058291" y="3282433"/>
          <a:ext cx="2906097" cy="1092818"/>
        </a:xfrm>
        <a:prstGeom prst="snip2DiagRect">
          <a:avLst/>
        </a:prstGeom>
        <a:solidFill>
          <a:srgbClr val="006633"/>
        </a:solidFill>
        <a:ln w="25400" cap="flat" cmpd="sng" algn="ctr">
          <a:no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02358" tIns="0" rIns="0" bIns="0" numCol="1" spcCol="1270" anchor="ctr" anchorCtr="0">
          <a:noAutofit/>
        </a:bodyPr>
        <a:lstStyle/>
        <a:p>
          <a:pPr marL="0" lvl="0" indent="0" algn="ctr" defTabSz="622300">
            <a:lnSpc>
              <a:spcPct val="90000"/>
            </a:lnSpc>
            <a:spcBef>
              <a:spcPct val="0"/>
            </a:spcBef>
            <a:spcAft>
              <a:spcPct val="35000"/>
            </a:spcAft>
            <a:buClr>
              <a:schemeClr val="dk1"/>
            </a:buClr>
            <a:buSzPts val="1100"/>
            <a:buNone/>
          </a:pPr>
          <a:r>
            <a:rPr lang="es-EC" sz="1400" kern="1200" dirty="0">
              <a:solidFill>
                <a:schemeClr val="bg1"/>
              </a:solidFill>
            </a:rPr>
            <a:t>El aumento progresivo de la población en los últimos años en los recintos que conecta esta vía</a:t>
          </a:r>
        </a:p>
      </dsp:txBody>
      <dsp:txXfrm>
        <a:off x="4149361" y="3373503"/>
        <a:ext cx="2723957" cy="910678"/>
      </dsp:txXfrm>
    </dsp:sp>
    <dsp:sp modelId="{09F08C47-3DA9-4F92-87E4-37E1B3221078}">
      <dsp:nvSpPr>
        <dsp:cNvPr id="0" name=""/>
        <dsp:cNvSpPr/>
      </dsp:nvSpPr>
      <dsp:spPr>
        <a:xfrm>
          <a:off x="6804614" y="1284831"/>
          <a:ext cx="528152" cy="52815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1488FF-F03C-4594-9E53-6FC482F9A66A}">
      <dsp:nvSpPr>
        <dsp:cNvPr id="0" name=""/>
        <dsp:cNvSpPr/>
      </dsp:nvSpPr>
      <dsp:spPr>
        <a:xfrm>
          <a:off x="8163779" y="465057"/>
          <a:ext cx="2291114" cy="1112526"/>
        </a:xfrm>
        <a:prstGeom prst="snip2DiagRect">
          <a:avLst/>
        </a:prstGeom>
        <a:solidFill>
          <a:srgbClr val="006633"/>
        </a:solidFill>
        <a:ln>
          <a:noFill/>
        </a:ln>
        <a:effectLst/>
      </dsp:spPr>
      <dsp:style>
        <a:lnRef idx="0">
          <a:scrgbClr r="0" g="0" b="0"/>
        </a:lnRef>
        <a:fillRef idx="0">
          <a:scrgbClr r="0" g="0" b="0"/>
        </a:fillRef>
        <a:effectRef idx="0">
          <a:scrgbClr r="0" g="0" b="0"/>
        </a:effectRef>
        <a:fontRef idx="minor"/>
      </dsp:style>
      <dsp:txBody>
        <a:bodyPr spcFirstLastPara="0" vert="horz" wrap="square" lIns="279857" tIns="0" rIns="0" bIns="0" numCol="1" spcCol="1270" anchor="ctr" anchorCtr="0">
          <a:noAutofit/>
        </a:bodyPr>
        <a:lstStyle/>
        <a:p>
          <a:pPr marL="0" lvl="0" indent="0" algn="ctr" defTabSz="622300">
            <a:lnSpc>
              <a:spcPct val="90000"/>
            </a:lnSpc>
            <a:spcBef>
              <a:spcPct val="0"/>
            </a:spcBef>
            <a:spcAft>
              <a:spcPct val="35000"/>
            </a:spcAft>
            <a:buNone/>
          </a:pPr>
          <a:r>
            <a:rPr lang="es-EC" sz="1400" b="0" kern="1200" dirty="0">
              <a:solidFill>
                <a:schemeClr val="bg1"/>
              </a:solidFill>
              <a:latin typeface="Arial" panose="020B0604020202020204" pitchFamily="34" charset="0"/>
              <a:cs typeface="Arial" panose="020B0604020202020204" pitchFamily="34" charset="0"/>
            </a:rPr>
            <a:t>La fatiga del material granular de la vía, dado que este proyecto fuer realizado hace 10 años.</a:t>
          </a:r>
        </a:p>
      </dsp:txBody>
      <dsp:txXfrm>
        <a:off x="8256491" y="557769"/>
        <a:ext cx="2105690" cy="927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C3AEC-E367-4461-A095-47E7C49A4EF3}">
      <dsp:nvSpPr>
        <dsp:cNvPr id="0" name=""/>
        <dsp:cNvSpPr/>
      </dsp:nvSpPr>
      <dsp:spPr>
        <a:xfrm>
          <a:off x="0" y="54786"/>
          <a:ext cx="8494550" cy="5309093"/>
        </a:xfrm>
        <a:prstGeom prst="swooshArrow">
          <a:avLst>
            <a:gd name="adj1" fmla="val 25000"/>
            <a:gd name="adj2" fmla="val 25000"/>
          </a:avLst>
        </a:prstGeom>
        <a:solidFill>
          <a:srgbClr val="92D050"/>
        </a:solidFill>
        <a:ln>
          <a:noFill/>
        </a:ln>
        <a:effectLst/>
      </dsp:spPr>
      <dsp:style>
        <a:lnRef idx="0">
          <a:scrgbClr r="0" g="0" b="0"/>
        </a:lnRef>
        <a:fillRef idx="1">
          <a:scrgbClr r="0" g="0" b="0"/>
        </a:fillRef>
        <a:effectRef idx="0">
          <a:scrgbClr r="0" g="0" b="0"/>
        </a:effectRef>
        <a:fontRef idx="minor"/>
      </dsp:style>
    </dsp:sp>
    <dsp:sp modelId="{9ED3E221-F181-4793-A458-F825BBA46499}">
      <dsp:nvSpPr>
        <dsp:cNvPr id="0" name=""/>
        <dsp:cNvSpPr/>
      </dsp:nvSpPr>
      <dsp:spPr>
        <a:xfrm>
          <a:off x="836713" y="4002628"/>
          <a:ext cx="195374" cy="195374"/>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FE2441-C416-4C74-80B7-E0FC636D7E17}">
      <dsp:nvSpPr>
        <dsp:cNvPr id="0" name=""/>
        <dsp:cNvSpPr/>
      </dsp:nvSpPr>
      <dsp:spPr>
        <a:xfrm>
          <a:off x="931195" y="4155102"/>
          <a:ext cx="1591217" cy="1263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25" tIns="0" rIns="0" bIns="0" numCol="1" spcCol="1270" anchor="t" anchorCtr="0">
          <a:noAutofit/>
        </a:bodyPr>
        <a:lstStyle/>
        <a:p>
          <a:pPr marL="0" lvl="0" indent="0" algn="l" defTabSz="711200">
            <a:lnSpc>
              <a:spcPct val="90000"/>
            </a:lnSpc>
            <a:spcBef>
              <a:spcPct val="0"/>
            </a:spcBef>
            <a:spcAft>
              <a:spcPct val="35000"/>
            </a:spcAft>
            <a:buNone/>
          </a:pPr>
          <a:r>
            <a:rPr lang="es-EC" sz="1600" kern="1200" dirty="0"/>
            <a:t>Granulometría</a:t>
          </a:r>
        </a:p>
        <a:p>
          <a:pPr marL="0" lvl="0" indent="0" algn="l" defTabSz="711200">
            <a:lnSpc>
              <a:spcPct val="90000"/>
            </a:lnSpc>
            <a:spcBef>
              <a:spcPct val="0"/>
            </a:spcBef>
            <a:spcAft>
              <a:spcPct val="35000"/>
            </a:spcAft>
            <a:buNone/>
          </a:pPr>
          <a:endParaRPr lang="es-EC" sz="1600" kern="1200" dirty="0"/>
        </a:p>
        <a:p>
          <a:pPr marL="0" lvl="0" indent="0" algn="l" defTabSz="711200">
            <a:lnSpc>
              <a:spcPct val="90000"/>
            </a:lnSpc>
            <a:spcBef>
              <a:spcPct val="0"/>
            </a:spcBef>
            <a:spcAft>
              <a:spcPct val="35000"/>
            </a:spcAft>
            <a:buNone/>
          </a:pPr>
          <a:r>
            <a:rPr lang="es-EC" sz="1200" b="1" kern="1200" dirty="0"/>
            <a:t>(ASTM D 422)</a:t>
          </a:r>
        </a:p>
      </dsp:txBody>
      <dsp:txXfrm>
        <a:off x="931195" y="4155102"/>
        <a:ext cx="1591217" cy="1263564"/>
      </dsp:txXfrm>
    </dsp:sp>
    <dsp:sp modelId="{A36CC04E-3874-4D70-93F9-60722B20E662}">
      <dsp:nvSpPr>
        <dsp:cNvPr id="0" name=""/>
        <dsp:cNvSpPr/>
      </dsp:nvSpPr>
      <dsp:spPr>
        <a:xfrm>
          <a:off x="1894284" y="2986468"/>
          <a:ext cx="305803" cy="305803"/>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E6933C-A842-4E0F-AD60-633ABB45CF92}">
      <dsp:nvSpPr>
        <dsp:cNvPr id="0" name=""/>
        <dsp:cNvSpPr/>
      </dsp:nvSpPr>
      <dsp:spPr>
        <a:xfrm>
          <a:off x="2047186" y="3139370"/>
          <a:ext cx="1410095" cy="2224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9" tIns="0" rIns="0" bIns="0" numCol="1" spcCol="1270" anchor="t" anchorCtr="0">
          <a:noAutofit/>
        </a:bodyPr>
        <a:lstStyle/>
        <a:p>
          <a:pPr marL="0" lvl="0" indent="0" algn="l" defTabSz="711200">
            <a:lnSpc>
              <a:spcPct val="90000"/>
            </a:lnSpc>
            <a:spcBef>
              <a:spcPct val="0"/>
            </a:spcBef>
            <a:spcAft>
              <a:spcPct val="35000"/>
            </a:spcAft>
            <a:buNone/>
          </a:pPr>
          <a:r>
            <a:rPr lang="es-MX" sz="1600" kern="1200" dirty="0"/>
            <a:t>Contenido de humedad</a:t>
          </a:r>
        </a:p>
        <a:p>
          <a:pPr marL="0" lvl="0" indent="0" algn="l" defTabSz="711200">
            <a:lnSpc>
              <a:spcPct val="90000"/>
            </a:lnSpc>
            <a:spcBef>
              <a:spcPct val="0"/>
            </a:spcBef>
            <a:spcAft>
              <a:spcPct val="35000"/>
            </a:spcAft>
            <a:buNone/>
          </a:pPr>
          <a:endParaRPr lang="es-MX" sz="1600" kern="1200" dirty="0"/>
        </a:p>
        <a:p>
          <a:pPr marL="0" lvl="0" indent="0" algn="l" defTabSz="711200">
            <a:lnSpc>
              <a:spcPct val="90000"/>
            </a:lnSpc>
            <a:spcBef>
              <a:spcPct val="0"/>
            </a:spcBef>
            <a:spcAft>
              <a:spcPct val="35000"/>
            </a:spcAft>
            <a:buNone/>
          </a:pPr>
          <a:r>
            <a:rPr lang="es-MX" sz="1200" b="1" kern="1200" dirty="0"/>
            <a:t>(ASTM D 2216)</a:t>
          </a:r>
          <a:endParaRPr lang="es-EC" sz="1600" b="1" kern="1200" dirty="0"/>
        </a:p>
      </dsp:txBody>
      <dsp:txXfrm>
        <a:off x="2047186" y="3139370"/>
        <a:ext cx="1410095" cy="2224510"/>
      </dsp:txXfrm>
    </dsp:sp>
    <dsp:sp modelId="{E665D73A-4F00-4B94-B7A7-7016D8FA8B01}">
      <dsp:nvSpPr>
        <dsp:cNvPr id="0" name=""/>
        <dsp:cNvSpPr/>
      </dsp:nvSpPr>
      <dsp:spPr>
        <a:xfrm>
          <a:off x="3253412" y="2176300"/>
          <a:ext cx="407738" cy="40773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F0BFA4-FC93-4C66-AEF3-A26D5A4D2840}">
      <dsp:nvSpPr>
        <dsp:cNvPr id="0" name=""/>
        <dsp:cNvSpPr/>
      </dsp:nvSpPr>
      <dsp:spPr>
        <a:xfrm>
          <a:off x="3560517" y="2342485"/>
          <a:ext cx="1639448" cy="2983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052" tIns="0" rIns="0" bIns="0" numCol="1" spcCol="1270" anchor="t" anchorCtr="0">
          <a:noAutofit/>
        </a:bodyPr>
        <a:lstStyle/>
        <a:p>
          <a:pPr marL="0" lvl="0" indent="0" algn="l" defTabSz="711200">
            <a:lnSpc>
              <a:spcPct val="90000"/>
            </a:lnSpc>
            <a:spcBef>
              <a:spcPct val="0"/>
            </a:spcBef>
            <a:spcAft>
              <a:spcPct val="35000"/>
            </a:spcAft>
            <a:buNone/>
          </a:pPr>
          <a:r>
            <a:rPr lang="es-EC" sz="1600" kern="1200" dirty="0"/>
            <a:t>Límites de Attemberg</a:t>
          </a:r>
        </a:p>
        <a:p>
          <a:pPr marL="0" lvl="0" indent="0" algn="l" defTabSz="711200">
            <a:lnSpc>
              <a:spcPct val="90000"/>
            </a:lnSpc>
            <a:spcBef>
              <a:spcPct val="0"/>
            </a:spcBef>
            <a:spcAft>
              <a:spcPct val="35000"/>
            </a:spcAft>
            <a:buNone/>
          </a:pPr>
          <a:endParaRPr lang="es-EC" sz="1600" kern="1200" dirty="0"/>
        </a:p>
        <a:p>
          <a:pPr marL="0" lvl="0" indent="0" algn="l" defTabSz="711200">
            <a:lnSpc>
              <a:spcPct val="90000"/>
            </a:lnSpc>
            <a:spcBef>
              <a:spcPct val="0"/>
            </a:spcBef>
            <a:spcAft>
              <a:spcPct val="35000"/>
            </a:spcAft>
            <a:buNone/>
          </a:pPr>
          <a:r>
            <a:rPr lang="es-EC" sz="1200" b="1" kern="1200" dirty="0"/>
            <a:t>(ASTM D 4318 – 84)</a:t>
          </a:r>
          <a:endParaRPr lang="es-EC" sz="1200" kern="1200" dirty="0"/>
        </a:p>
      </dsp:txBody>
      <dsp:txXfrm>
        <a:off x="3560517" y="2342485"/>
        <a:ext cx="1639448" cy="2983710"/>
      </dsp:txXfrm>
    </dsp:sp>
    <dsp:sp modelId="{CAF891B6-94EB-4988-89CB-14C9714BD381}">
      <dsp:nvSpPr>
        <dsp:cNvPr id="0" name=""/>
        <dsp:cNvSpPr/>
      </dsp:nvSpPr>
      <dsp:spPr>
        <a:xfrm>
          <a:off x="4833398" y="1543456"/>
          <a:ext cx="526662" cy="526662"/>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205034-A286-4E23-8CCA-C333D5F5F8B5}">
      <dsp:nvSpPr>
        <dsp:cNvPr id="0" name=""/>
        <dsp:cNvSpPr/>
      </dsp:nvSpPr>
      <dsp:spPr>
        <a:xfrm>
          <a:off x="5140969" y="1837485"/>
          <a:ext cx="1698910" cy="3557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067" tIns="0" rIns="0" bIns="0" numCol="1" spcCol="1270" anchor="t" anchorCtr="0">
          <a:noAutofit/>
        </a:bodyPr>
        <a:lstStyle/>
        <a:p>
          <a:pPr marL="0" lvl="0" indent="0" algn="l" defTabSz="711200">
            <a:lnSpc>
              <a:spcPct val="90000"/>
            </a:lnSpc>
            <a:spcBef>
              <a:spcPct val="0"/>
            </a:spcBef>
            <a:spcAft>
              <a:spcPct val="35000"/>
            </a:spcAft>
            <a:buNone/>
          </a:pPr>
          <a:r>
            <a:rPr lang="es-EC" sz="1600" kern="1200" dirty="0"/>
            <a:t>Proctor modificado</a:t>
          </a:r>
        </a:p>
        <a:p>
          <a:pPr marL="0" lvl="0" indent="0" algn="l" defTabSz="711200">
            <a:lnSpc>
              <a:spcPct val="90000"/>
            </a:lnSpc>
            <a:spcBef>
              <a:spcPct val="0"/>
            </a:spcBef>
            <a:spcAft>
              <a:spcPct val="35000"/>
            </a:spcAft>
            <a:buNone/>
          </a:pPr>
          <a:endParaRPr lang="es-EC" sz="1600" kern="1200" dirty="0"/>
        </a:p>
        <a:p>
          <a:pPr marL="0" lvl="0" indent="0" algn="l" defTabSz="711200">
            <a:lnSpc>
              <a:spcPct val="90000"/>
            </a:lnSpc>
            <a:spcBef>
              <a:spcPct val="0"/>
            </a:spcBef>
            <a:spcAft>
              <a:spcPct val="35000"/>
            </a:spcAft>
            <a:buNone/>
          </a:pPr>
          <a:r>
            <a:rPr lang="es-EC" sz="1600" kern="1200" dirty="0"/>
            <a:t> </a:t>
          </a:r>
          <a:r>
            <a:rPr lang="es-EC" sz="1200" b="1" kern="1200" dirty="0"/>
            <a:t>(ASTM D – 1557)</a:t>
          </a:r>
        </a:p>
      </dsp:txBody>
      <dsp:txXfrm>
        <a:off x="5140969" y="1837485"/>
        <a:ext cx="1698910" cy="3557092"/>
      </dsp:txXfrm>
    </dsp:sp>
    <dsp:sp modelId="{1C12FB82-8A1D-4FB6-8811-8E018C4BBC5E}">
      <dsp:nvSpPr>
        <dsp:cNvPr id="0" name=""/>
        <dsp:cNvSpPr/>
      </dsp:nvSpPr>
      <dsp:spPr>
        <a:xfrm>
          <a:off x="6460105" y="1120852"/>
          <a:ext cx="671069" cy="671069"/>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F38114-3407-480A-9B37-09B5614BF6A1}">
      <dsp:nvSpPr>
        <dsp:cNvPr id="0" name=""/>
        <dsp:cNvSpPr/>
      </dsp:nvSpPr>
      <dsp:spPr>
        <a:xfrm>
          <a:off x="6795640" y="1456387"/>
          <a:ext cx="1698910" cy="3907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586" tIns="0" rIns="0" bIns="0" numCol="1" spcCol="1270" anchor="t" anchorCtr="0">
          <a:noAutofit/>
        </a:bodyPr>
        <a:lstStyle/>
        <a:p>
          <a:pPr marL="0" lvl="0" indent="0" algn="l" defTabSz="711200">
            <a:lnSpc>
              <a:spcPct val="90000"/>
            </a:lnSpc>
            <a:spcBef>
              <a:spcPct val="0"/>
            </a:spcBef>
            <a:spcAft>
              <a:spcPct val="35000"/>
            </a:spcAft>
            <a:buNone/>
          </a:pPr>
          <a:r>
            <a:rPr lang="es-EC" sz="1600" kern="1200" dirty="0"/>
            <a:t>Capacidad de soporte CBR</a:t>
          </a:r>
        </a:p>
        <a:p>
          <a:pPr marL="0" lvl="0" indent="0" algn="l" defTabSz="711200">
            <a:lnSpc>
              <a:spcPct val="90000"/>
            </a:lnSpc>
            <a:spcBef>
              <a:spcPct val="0"/>
            </a:spcBef>
            <a:spcAft>
              <a:spcPct val="35000"/>
            </a:spcAft>
            <a:buNone/>
          </a:pPr>
          <a:endParaRPr lang="es-EC" sz="1600" kern="1200" dirty="0"/>
        </a:p>
        <a:p>
          <a:pPr marL="0" lvl="0" indent="0" algn="l" defTabSz="711200">
            <a:lnSpc>
              <a:spcPct val="90000"/>
            </a:lnSpc>
            <a:spcBef>
              <a:spcPct val="0"/>
            </a:spcBef>
            <a:spcAft>
              <a:spcPct val="35000"/>
            </a:spcAft>
            <a:buNone/>
          </a:pPr>
          <a:r>
            <a:rPr lang="es-EC" sz="1200" b="1" kern="1200" dirty="0"/>
            <a:t>(ASTM D-1883)</a:t>
          </a:r>
          <a:endParaRPr lang="es-EC" sz="1600" b="1" kern="1200" dirty="0"/>
        </a:p>
      </dsp:txBody>
      <dsp:txXfrm>
        <a:off x="6795640" y="1456387"/>
        <a:ext cx="1698910" cy="390749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image" Target="../media/image118.png"/><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716105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0201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450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54748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020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3145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6788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7437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0130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23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250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8356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294900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8081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2772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2643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4474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35373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3149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44613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9015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2899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354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1373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4910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07960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3039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5270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749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963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7705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5773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9312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64864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ca4d809e0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ca4d809e0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33139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675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93351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742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86825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ca4d809e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ca4d809e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13346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23" name="Google Shape;23;p1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025035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23" name="Google Shape;23;p1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39"/>
        <p:cNvGrpSpPr/>
        <p:nvPr/>
      </p:nvGrpSpPr>
      <p:grpSpPr>
        <a:xfrm>
          <a:off x="0" y="0"/>
          <a:ext cx="0" cy="0"/>
          <a:chOff x="0" y="0"/>
          <a:chExt cx="0" cy="0"/>
        </a:xfrm>
      </p:grpSpPr>
      <p:sp>
        <p:nvSpPr>
          <p:cNvPr id="40" name="Google Shape;40;p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1"/>
        <p:cNvGrpSpPr/>
        <p:nvPr/>
      </p:nvGrpSpPr>
      <p:grpSpPr>
        <a:xfrm>
          <a:off x="0" y="0"/>
          <a:ext cx="0" cy="0"/>
          <a:chOff x="0" y="0"/>
          <a:chExt cx="0" cy="0"/>
        </a:xfrm>
      </p:grpSpPr>
      <p:sp>
        <p:nvSpPr>
          <p:cNvPr id="42" name="Google Shape;42;p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43" name="Google Shape;43;p1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lt1"/>
              </a:buClr>
              <a:buSzPts val="2400"/>
              <a:buFont typeface="Arial"/>
              <a:buNone/>
              <a:defRPr sz="2400" b="1">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4" name="Google Shape;44;p1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45" name="Google Shape;45;p1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lt1"/>
              </a:buClr>
              <a:buSzPts val="2400"/>
              <a:buFont typeface="Arial"/>
              <a:buNone/>
              <a:defRPr sz="2400" b="1">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6" name="Google Shape;46;p1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49" name="Google Shape;49;p1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Arial"/>
              <a:buChar char="•"/>
              <a:defRPr sz="2800">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50" name="Google Shape;50;p1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Arial"/>
              <a:buChar char="•"/>
              <a:defRPr sz="2800">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51"/>
        <p:cNvGrpSpPr/>
        <p:nvPr/>
      </p:nvGrpSpPr>
      <p:grpSpPr>
        <a:xfrm>
          <a:off x="0" y="0"/>
          <a:ext cx="0" cy="0"/>
          <a:chOff x="0" y="0"/>
          <a:chExt cx="0" cy="0"/>
        </a:xfrm>
      </p:grpSpPr>
      <p:sp>
        <p:nvSpPr>
          <p:cNvPr id="52" name="Google Shape;52;p20"/>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53" name="Google Shape;53;p20"/>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lt1"/>
              </a:buClr>
              <a:buSzPts val="2000"/>
              <a:buFont typeface="Arial"/>
              <a:buNone/>
              <a:defRPr sz="2000">
                <a:solidFill>
                  <a:schemeClr val="lt1"/>
                </a:solidFill>
                <a:latin typeface="Arial"/>
                <a:ea typeface="Arial"/>
                <a:cs typeface="Arial"/>
                <a:sym typeface="Arial"/>
              </a:defRPr>
            </a:lvl1pPr>
            <a:lvl2pPr marL="914400" marR="0" lvl="1" indent="-228600" algn="l"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spcBef>
                <a:spcPts val="32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aphicFrame>
        <p:nvGraphicFramePr>
          <p:cNvPr id="6" name="Google Shape;6;p8"/>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r:id="rId4" imgW="9144000" imgH="5616575" progId="CorelDRAW.Graphic.12">
                  <p:embed/>
                </p:oleObj>
              </mc:Choice>
              <mc:Fallback>
                <p:oleObj r:id="rId4" imgW="9144000" imgH="5616575" progId="CorelDRAW.Graphic.12">
                  <p:embed/>
                  <p:pic>
                    <p:nvPicPr>
                      <p:cNvPr id="6" name="Google Shape;6;p8"/>
                      <p:cNvPicPr preferRelativeResize="0"/>
                      <p:nvPr/>
                    </p:nvPicPr>
                    <p:blipFill rotWithShape="1">
                      <a:blip r:embed="rId5">
                        <a:alphaModFix/>
                      </a:blip>
                      <a:srcRect/>
                      <a:stretch/>
                    </p:blipFill>
                    <p:spPr>
                      <a:xfrm>
                        <a:off x="0" y="981075"/>
                        <a:ext cx="12192000" cy="5616575"/>
                      </a:xfrm>
                      <a:prstGeom prst="rect">
                        <a:avLst/>
                      </a:prstGeom>
                      <a:noFill/>
                      <a:ln>
                        <a:noFill/>
                      </a:ln>
                    </p:spPr>
                  </p:pic>
                </p:oleObj>
              </mc:Fallback>
            </mc:AlternateContent>
          </a:graphicData>
        </a:graphic>
      </p:graphicFrame>
      <p:sp>
        <p:nvSpPr>
          <p:cNvPr id="7" name="Google Shape;7;p8"/>
          <p:cNvSpPr txBox="1"/>
          <p:nvPr/>
        </p:nvSpPr>
        <p:spPr>
          <a:xfrm>
            <a:off x="609600" y="6245225"/>
            <a:ext cx="2844800"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sp>
        <p:nvSpPr>
          <p:cNvPr id="8" name="Google Shape;8;p8"/>
          <p:cNvSpPr txBox="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sp>
        <p:nvSpPr>
          <p:cNvPr id="9" name="Google Shape;9;p8"/>
          <p:cNvSpPr txBox="1"/>
          <p:nvPr/>
        </p:nvSpPr>
        <p:spPr>
          <a:xfrm>
            <a:off x="609600" y="6245225"/>
            <a:ext cx="2844800"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sp>
        <p:nvSpPr>
          <p:cNvPr id="10" name="Google Shape;10;p8"/>
          <p:cNvSpPr txBox="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pic>
        <p:nvPicPr>
          <p:cNvPr id="11" name="Google Shape;11;p8" descr="bannner 2"/>
          <p:cNvPicPr preferRelativeResize="0"/>
          <p:nvPr/>
        </p:nvPicPr>
        <p:blipFill rotWithShape="1">
          <a:blip r:embed="rId6">
            <a:alphaModFix/>
          </a:blip>
          <a:srcRect/>
          <a:stretch/>
        </p:blipFill>
        <p:spPr>
          <a:xfrm>
            <a:off x="0" y="5722937"/>
            <a:ext cx="12192000" cy="1135062"/>
          </a:xfrm>
          <a:prstGeom prst="rect">
            <a:avLst/>
          </a:prstGeom>
          <a:noFill/>
          <a:ln>
            <a:noFill/>
          </a:ln>
        </p:spPr>
      </p:pic>
      <p:sp>
        <p:nvSpPr>
          <p:cNvPr id="12" name="Google Shape;12;p8"/>
          <p:cNvSpPr/>
          <p:nvPr/>
        </p:nvSpPr>
        <p:spPr>
          <a:xfrm>
            <a:off x="289983" y="260350"/>
            <a:ext cx="1056216" cy="79216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pic>
        <p:nvPicPr>
          <p:cNvPr id="13" name="Google Shape;13;p8" descr="LOGO ESPE ORIGINAL copia"/>
          <p:cNvPicPr preferRelativeResize="0"/>
          <p:nvPr/>
        </p:nvPicPr>
        <p:blipFill rotWithShape="1">
          <a:blip r:embed="rId7">
            <a:alphaModFix/>
          </a:blip>
          <a:srcRect/>
          <a:stretch/>
        </p:blipFill>
        <p:spPr>
          <a:xfrm>
            <a:off x="143933" y="115887"/>
            <a:ext cx="4417483" cy="88741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6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10"/>
          <p:cNvSpPr txBox="1"/>
          <p:nvPr/>
        </p:nvSpPr>
        <p:spPr>
          <a:xfrm>
            <a:off x="0" y="0"/>
            <a:ext cx="12192000" cy="620712"/>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sp>
        <p:nvSpPr>
          <p:cNvPr id="17" name="Google Shape;17;p10"/>
          <p:cNvSpPr txBox="1"/>
          <p:nvPr/>
        </p:nvSpPr>
        <p:spPr>
          <a:xfrm rot="10800000">
            <a:off x="-2" y="6308726"/>
            <a:ext cx="10513483" cy="549275"/>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Arial"/>
              <a:ea typeface="Arial"/>
              <a:cs typeface="Arial"/>
              <a:sym typeface="Arial"/>
            </a:endParaRPr>
          </a:p>
        </p:txBody>
      </p:sp>
      <p:cxnSp>
        <p:nvCxnSpPr>
          <p:cNvPr id="18" name="Google Shape;18;p10"/>
          <p:cNvCxnSpPr/>
          <p:nvPr/>
        </p:nvCxnSpPr>
        <p:spPr>
          <a:xfrm>
            <a:off x="33867" y="6296025"/>
            <a:ext cx="8879416" cy="0"/>
          </a:xfrm>
          <a:prstGeom prst="straightConnector1">
            <a:avLst/>
          </a:prstGeom>
          <a:noFill/>
          <a:ln w="38100" cap="flat" cmpd="sng">
            <a:solidFill>
              <a:srgbClr val="FF0000"/>
            </a:solidFill>
            <a:prstDash val="solid"/>
            <a:miter lim="800000"/>
            <a:headEnd type="none" w="med" len="med"/>
            <a:tailEnd type="none" w="med" len="med"/>
          </a:ln>
        </p:spPr>
      </p:cxnSp>
      <p:cxnSp>
        <p:nvCxnSpPr>
          <p:cNvPr id="19" name="Google Shape;19;p10"/>
          <p:cNvCxnSpPr/>
          <p:nvPr/>
        </p:nvCxnSpPr>
        <p:spPr>
          <a:xfrm>
            <a:off x="33867" y="6245225"/>
            <a:ext cx="8879416" cy="0"/>
          </a:xfrm>
          <a:prstGeom prst="straightConnector1">
            <a:avLst/>
          </a:prstGeom>
          <a:noFill/>
          <a:ln w="38100" cap="flat" cmpd="sng">
            <a:solidFill>
              <a:srgbClr val="006600"/>
            </a:solidFill>
            <a:prstDash val="solid"/>
            <a:miter lim="800000"/>
            <a:headEnd type="none" w="med" len="med"/>
            <a:tailEnd type="none" w="med" len="med"/>
          </a:ln>
        </p:spPr>
      </p:cxnSp>
      <p:pic>
        <p:nvPicPr>
          <p:cNvPr id="20" name="Google Shape;20;p10" descr="LOGO ESPE ORIGINAL copia"/>
          <p:cNvPicPr preferRelativeResize="0"/>
          <p:nvPr/>
        </p:nvPicPr>
        <p:blipFill rotWithShape="1">
          <a:blip r:embed="rId7">
            <a:alphaModFix/>
          </a:blip>
          <a:srcRect l="3070"/>
          <a:stretch/>
        </p:blipFill>
        <p:spPr>
          <a:xfrm>
            <a:off x="8976783" y="5949951"/>
            <a:ext cx="3073400" cy="6365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7" r:id="rId2"/>
    <p:sldLayoutId id="2147483658" r:id="rId3"/>
    <p:sldLayoutId id="2147483659" r:id="rId4"/>
    <p:sldLayoutId id="214748366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image" Target="../media/image210.pn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0.png"/><Relationship Id="rId11" Type="http://schemas.openxmlformats.org/officeDocument/2006/relationships/image" Target="../media/image25.png"/><Relationship Id="rId5" Type="http://schemas.openxmlformats.org/officeDocument/2006/relationships/image" Target="../media/image190.pn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0.png"/><Relationship Id="rId11" Type="http://schemas.microsoft.com/office/2007/relationships/hdphoto" Target="../media/hdphoto8.wdp"/><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microsoft.com/office/2007/relationships/hdphoto" Target="../media/hdphoto9.wdp"/><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microsoft.com/office/2007/relationships/hdphoto" Target="../media/hdphoto11.wdp"/><Relationship Id="rId5" Type="http://schemas.openxmlformats.org/officeDocument/2006/relationships/image" Target="../media/image37.png"/><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10" Type="http://schemas.microsoft.com/office/2007/relationships/hdphoto" Target="../media/hdphoto12.wdp"/><Relationship Id="rId4" Type="http://schemas.microsoft.com/office/2007/relationships/hdphoto" Target="../media/hdphoto10.wdp"/><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13" Type="http://schemas.microsoft.com/office/2007/relationships/hdphoto" Target="../media/hdphoto13.wdp"/><Relationship Id="rId3" Type="http://schemas.openxmlformats.org/officeDocument/2006/relationships/image" Target="../media/image36.png"/><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microsoft.com/office/2007/relationships/hdphoto" Target="../media/hdphoto10.wdp"/><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6.png"/><Relationship Id="rId7"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53.jpeg"/><Relationship Id="rId4" Type="http://schemas.microsoft.com/office/2007/relationships/hdphoto" Target="../media/hdphoto10.wdp"/><Relationship Id="rId9" Type="http://schemas.microsoft.com/office/2007/relationships/hdphoto" Target="../media/hdphoto14.wdp"/></Relationships>
</file>

<file path=ppt/slides/_rels/slide1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microsoft.com/office/2007/relationships/hdphoto" Target="../media/hdphoto15.wdp"/><Relationship Id="rId11" Type="http://schemas.openxmlformats.org/officeDocument/2006/relationships/image" Target="../media/image5.png"/><Relationship Id="rId5" Type="http://schemas.openxmlformats.org/officeDocument/2006/relationships/image" Target="../media/image58.png"/><Relationship Id="rId10" Type="http://schemas.openxmlformats.org/officeDocument/2006/relationships/image" Target="../media/image51.jpeg"/><Relationship Id="rId4" Type="http://schemas.microsoft.com/office/2007/relationships/hdphoto" Target="../media/hdphoto10.wdp"/><Relationship Id="rId9" Type="http://schemas.openxmlformats.org/officeDocument/2006/relationships/image" Target="../media/image60.jpeg"/></Relationships>
</file>

<file path=ppt/slides/_rels/slide1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36.png"/><Relationship Id="rId7"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6.png"/><Relationship Id="rId4" Type="http://schemas.microsoft.com/office/2007/relationships/hdphoto" Target="../media/hdphoto10.wdp"/><Relationship Id="rId9" Type="http://schemas.openxmlformats.org/officeDocument/2006/relationships/image" Target="../media/image65.jpeg"/></Relationships>
</file>

<file path=ppt/slides/_rels/slide19.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microsoft.com/office/2007/relationships/hdphoto" Target="../media/hdphoto18.wdp"/><Relationship Id="rId5" Type="http://schemas.openxmlformats.org/officeDocument/2006/relationships/image" Target="../media/image68.png"/><Relationship Id="rId4" Type="http://schemas.microsoft.com/office/2007/relationships/hdphoto" Target="../media/hdphoto17.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57.png"/><Relationship Id="rId7" Type="http://schemas.openxmlformats.org/officeDocument/2006/relationships/diagramLayout" Target="../diagrams/layout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Data" Target="../diagrams/data2.xml"/><Relationship Id="rId11" Type="http://schemas.openxmlformats.org/officeDocument/2006/relationships/image" Target="../media/image5.png"/><Relationship Id="rId5" Type="http://schemas.openxmlformats.org/officeDocument/2006/relationships/image" Target="../media/image36.png"/><Relationship Id="rId10" Type="http://schemas.microsoft.com/office/2007/relationships/diagramDrawing" Target="../diagrams/drawing2.xml"/><Relationship Id="rId4" Type="http://schemas.microsoft.com/office/2007/relationships/hdphoto" Target="../media/hdphoto10.wdp"/><Relationship Id="rId9" Type="http://schemas.openxmlformats.org/officeDocument/2006/relationships/diagramColors" Target="../diagrams/colors2.xml"/></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6.png"/><Relationship Id="rId7" Type="http://schemas.microsoft.com/office/2007/relationships/hdphoto" Target="../media/hdphoto20.wdp"/><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10.wdp"/><Relationship Id="rId9" Type="http://schemas.microsoft.com/office/2007/relationships/hdphoto" Target="../media/hdphoto21.wdp"/></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6.png"/><Relationship Id="rId7" Type="http://schemas.openxmlformats.org/officeDocument/2006/relationships/image" Target="../media/image74.png"/><Relationship Id="rId12" Type="http://schemas.microsoft.com/office/2007/relationships/hdphoto" Target="../media/hdphoto23.wdp"/><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3.emf"/><Relationship Id="rId11" Type="http://schemas.openxmlformats.org/officeDocument/2006/relationships/image" Target="../media/image77.png"/><Relationship Id="rId5" Type="http://schemas.openxmlformats.org/officeDocument/2006/relationships/image" Target="../media/image5.png"/><Relationship Id="rId10" Type="http://schemas.microsoft.com/office/2007/relationships/hdphoto" Target="../media/hdphoto22.wdp"/><Relationship Id="rId4" Type="http://schemas.microsoft.com/office/2007/relationships/hdphoto" Target="../media/hdphoto10.wdp"/><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6.png"/><Relationship Id="rId7" Type="http://schemas.microsoft.com/office/2007/relationships/hdphoto" Target="../media/hdphoto24.wdp"/><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3.jpeg"/><Relationship Id="rId5" Type="http://schemas.openxmlformats.org/officeDocument/2006/relationships/image" Target="../media/image78.png"/><Relationship Id="rId10" Type="http://schemas.openxmlformats.org/officeDocument/2006/relationships/image" Target="../media/image82.jpeg"/><Relationship Id="rId4" Type="http://schemas.microsoft.com/office/2007/relationships/hdphoto" Target="../media/hdphoto10.wdp"/><Relationship Id="rId9"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57.png"/><Relationship Id="rId7"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microsoft.com/office/2007/relationships/hdphoto" Target="../media/hdphoto10.wdp"/><Relationship Id="rId9"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89.emf"/><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36.png"/><Relationship Id="rId7"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microsoft.com/office/2007/relationships/hdphoto" Target="../media/hdphoto10.wdp"/><Relationship Id="rId9" Type="http://schemas.openxmlformats.org/officeDocument/2006/relationships/image" Target="../media/image94.png"/></Relationships>
</file>

<file path=ppt/slides/_rels/slide2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36.png"/><Relationship Id="rId7"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96.png"/><Relationship Id="rId11" Type="http://schemas.openxmlformats.org/officeDocument/2006/relationships/image" Target="../media/image100.png"/><Relationship Id="rId5" Type="http://schemas.openxmlformats.org/officeDocument/2006/relationships/image" Target="../media/image95.png"/><Relationship Id="rId10" Type="http://schemas.openxmlformats.org/officeDocument/2006/relationships/image" Target="../media/image99.png"/><Relationship Id="rId4" Type="http://schemas.microsoft.com/office/2007/relationships/hdphoto" Target="../media/hdphoto10.wdp"/><Relationship Id="rId9" Type="http://schemas.microsoft.com/office/2007/relationships/hdphoto" Target="../media/hdphoto25.wdp"/></Relationships>
</file>

<file path=ppt/slides/_rels/slide28.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36.png"/><Relationship Id="rId7" Type="http://schemas.openxmlformats.org/officeDocument/2006/relationships/image" Target="../media/image102.png"/><Relationship Id="rId12"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microsoft.com/office/2007/relationships/hdphoto" Target="../media/hdphoto26.wdp"/><Relationship Id="rId11" Type="http://schemas.openxmlformats.org/officeDocument/2006/relationships/image" Target="../media/image104.png"/><Relationship Id="rId5" Type="http://schemas.openxmlformats.org/officeDocument/2006/relationships/image" Target="../media/image101.png"/><Relationship Id="rId10" Type="http://schemas.microsoft.com/office/2007/relationships/hdphoto" Target="../media/hdphoto28.wdp"/><Relationship Id="rId4" Type="http://schemas.microsoft.com/office/2007/relationships/hdphoto" Target="../media/hdphoto10.wdp"/><Relationship Id="rId9" Type="http://schemas.openxmlformats.org/officeDocument/2006/relationships/image" Target="../media/image103.png"/></Relationships>
</file>

<file path=ppt/slides/_rels/slide29.xml.rels><?xml version="1.0" encoding="UTF-8" standalone="yes"?>
<Relationships xmlns="http://schemas.openxmlformats.org/package/2006/relationships"><Relationship Id="rId8" Type="http://schemas.microsoft.com/office/2007/relationships/hdphoto" Target="../media/hdphoto29.wdp"/><Relationship Id="rId13" Type="http://schemas.openxmlformats.org/officeDocument/2006/relationships/image" Target="../media/image113.png"/><Relationship Id="rId3" Type="http://schemas.openxmlformats.org/officeDocument/2006/relationships/image" Target="../media/image36.png"/><Relationship Id="rId7" Type="http://schemas.openxmlformats.org/officeDocument/2006/relationships/image" Target="../media/image108.png"/><Relationship Id="rId12"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07.png"/><Relationship Id="rId11" Type="http://schemas.openxmlformats.org/officeDocument/2006/relationships/image" Target="../media/image111.png"/><Relationship Id="rId5" Type="http://schemas.openxmlformats.org/officeDocument/2006/relationships/image" Target="../media/image106.png"/><Relationship Id="rId10" Type="http://schemas.openxmlformats.org/officeDocument/2006/relationships/image" Target="../media/image110.png"/><Relationship Id="rId4" Type="http://schemas.microsoft.com/office/2007/relationships/hdphoto" Target="../media/hdphoto10.wdp"/><Relationship Id="rId9" Type="http://schemas.openxmlformats.org/officeDocument/2006/relationships/image" Target="../media/image10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microsoft.com/office/2007/relationships/hdphoto" Target="../media/hdphoto30.wdp"/><Relationship Id="rId5" Type="http://schemas.openxmlformats.org/officeDocument/2006/relationships/image" Target="../media/image114.png"/><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17.png"/><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8" Type="http://schemas.openxmlformats.org/officeDocument/2006/relationships/image" Target="../media/image131.emf"/><Relationship Id="rId3" Type="http://schemas.openxmlformats.org/officeDocument/2006/relationships/notesSlide" Target="../notesSlides/notesSlide32.xml"/><Relationship Id="rId7" Type="http://schemas.openxmlformats.org/officeDocument/2006/relationships/image" Target="../media/image130.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29.emf"/><Relationship Id="rId5" Type="http://schemas.microsoft.com/office/2007/relationships/hdphoto" Target="../media/hdphoto10.wdp"/><Relationship Id="rId10" Type="http://schemas.microsoft.com/office/2007/relationships/hdphoto" Target="../media/hdphoto31.wdp"/><Relationship Id="rId4" Type="http://schemas.openxmlformats.org/officeDocument/2006/relationships/image" Target="../media/image36.png"/><Relationship Id="rId9" Type="http://schemas.openxmlformats.org/officeDocument/2006/relationships/image" Target="../media/image132.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133.emf"/><Relationship Id="rId4" Type="http://schemas.microsoft.com/office/2007/relationships/hdphoto" Target="../media/hdphoto10.wdp"/></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134.emf"/><Relationship Id="rId4" Type="http://schemas.microsoft.com/office/2007/relationships/hdphoto" Target="../media/hdphoto10.wdp"/></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microsoft.com/office/2007/relationships/hdphoto" Target="../media/hdphoto10.wdp"/></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microsoft.com/office/2007/relationships/hdphoto" Target="../media/hdphoto10.wdp"/></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microsoft.com/office/2007/relationships/hdphoto" Target="../media/hdphoto10.wdp"/></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microsoft.com/office/2007/relationships/hdphoto" Target="../media/hdphoto10.wdp"/></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10.png"/><Relationship Id="rId4" Type="http://schemas.microsoft.com/office/2007/relationships/hdphoto" Target="../media/hdphoto10.wdp"/></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diagramQuickStyle" Target="../diagrams/quickStyle1.xml"/><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Layout" Target="../diagrams/layout1.xml"/><Relationship Id="rId11" Type="http://schemas.openxmlformats.org/officeDocument/2006/relationships/image" Target="../media/image12.jpg"/><Relationship Id="rId5" Type="http://schemas.openxmlformats.org/officeDocument/2006/relationships/diagramData" Target="../diagrams/data1.xml"/><Relationship Id="rId10" Type="http://schemas.openxmlformats.org/officeDocument/2006/relationships/image" Target="../media/image11.jpg"/><Relationship Id="rId4" Type="http://schemas.openxmlformats.org/officeDocument/2006/relationships/image" Target="../media/image5.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5.png"/><Relationship Id="rId10"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1"/>
          <p:cNvPicPr preferRelativeResize="0"/>
          <p:nvPr/>
        </p:nvPicPr>
        <p:blipFill rotWithShape="1">
          <a:blip r:embed="rId3">
            <a:alphaModFix/>
          </a:blip>
          <a:srcRect/>
          <a:stretch/>
        </p:blipFill>
        <p:spPr>
          <a:xfrm>
            <a:off x="300038" y="68963"/>
            <a:ext cx="4112418" cy="1090612"/>
          </a:xfrm>
          <a:prstGeom prst="rect">
            <a:avLst/>
          </a:prstGeom>
          <a:noFill/>
          <a:ln>
            <a:noFill/>
          </a:ln>
        </p:spPr>
      </p:pic>
      <p:sp>
        <p:nvSpPr>
          <p:cNvPr id="59" name="Google Shape;59;p1"/>
          <p:cNvSpPr txBox="1"/>
          <p:nvPr/>
        </p:nvSpPr>
        <p:spPr>
          <a:xfrm>
            <a:off x="2616200" y="2750074"/>
            <a:ext cx="7737475" cy="1015622"/>
          </a:xfrm>
          <a:prstGeom prst="rect">
            <a:avLst/>
          </a:prstGeom>
          <a:noFill/>
          <a:ln>
            <a:noFill/>
          </a:ln>
        </p:spPr>
        <p:txBody>
          <a:bodyPr spcFirstLastPara="1" wrap="square" lIns="91425" tIns="45700" rIns="91425" bIns="45700" anchor="t" anchorCtr="0">
            <a:spAutoFit/>
          </a:bodyPr>
          <a:lstStyle/>
          <a:p>
            <a:pPr algn="ctr">
              <a:buClr>
                <a:schemeClr val="dk1"/>
              </a:buClr>
              <a:buSzPts val="2800"/>
            </a:pPr>
            <a:r>
              <a:rPr lang="es-MX" sz="2000" b="1" dirty="0">
                <a:solidFill>
                  <a:schemeClr val="dk1"/>
                </a:solidFill>
                <a:latin typeface="Arial" panose="020B0604020202020204" pitchFamily="34" charset="0"/>
                <a:ea typeface="Times New Roman"/>
                <a:cs typeface="Arial" panose="020B0604020202020204" pitchFamily="34" charset="0"/>
                <a:sym typeface="Times New Roman"/>
              </a:rPr>
              <a:t>“</a:t>
            </a:r>
            <a:r>
              <a:rPr lang="es-MX" sz="2000" b="1" dirty="0">
                <a:latin typeface="Arial" panose="020B0604020202020204" pitchFamily="34" charset="0"/>
                <a:ea typeface="Calibri" panose="020F0502020204030204" pitchFamily="34" charset="0"/>
                <a:cs typeface="Arial" panose="020B0604020202020204" pitchFamily="34" charset="0"/>
              </a:rPr>
              <a:t>EVALUACIÓN FUNCIONAL Y EVALUACIÓN ESTRUCTURAL DEL CORREDOR VIAL SANTO DOMINGO - 10 DE AGOSTO (E25) DEL TRAMO KM 1+500 HASTA EL KM 3+000</a:t>
            </a:r>
            <a:r>
              <a:rPr lang="es-MX" sz="2000" b="1" dirty="0">
                <a:solidFill>
                  <a:schemeClr val="dk1"/>
                </a:solidFill>
                <a:latin typeface="Arial" panose="020B0604020202020204" pitchFamily="34" charset="0"/>
                <a:ea typeface="Times New Roman"/>
                <a:cs typeface="Arial" panose="020B0604020202020204" pitchFamily="34" charset="0"/>
                <a:sym typeface="Times New Roman"/>
              </a:rPr>
              <a:t>”</a:t>
            </a:r>
            <a:endParaRPr lang="es-MX" sz="2000" dirty="0">
              <a:latin typeface="Arial" panose="020B0604020202020204" pitchFamily="34" charset="0"/>
              <a:cs typeface="Arial" panose="020B0604020202020204" pitchFamily="34" charset="0"/>
            </a:endParaRPr>
          </a:p>
        </p:txBody>
      </p:sp>
      <p:sp>
        <p:nvSpPr>
          <p:cNvPr id="60" name="Google Shape;60;p1"/>
          <p:cNvSpPr/>
          <p:nvPr/>
        </p:nvSpPr>
        <p:spPr>
          <a:xfrm>
            <a:off x="2601536" y="4866741"/>
            <a:ext cx="7484228" cy="738623"/>
          </a:xfrm>
          <a:prstGeom prst="rect">
            <a:avLst/>
          </a:prstGeom>
          <a:noFill/>
          <a:ln>
            <a:noFill/>
          </a:ln>
        </p:spPr>
        <p:txBody>
          <a:bodyPr spcFirstLastPara="1" wrap="square" lIns="91425" tIns="45700" rIns="91425" bIns="45700" anchor="t" anchorCtr="0">
            <a:spAutoFit/>
          </a:bodyPr>
          <a:lstStyle/>
          <a:p>
            <a:pPr algn="ctr">
              <a:buClr>
                <a:srgbClr val="262626"/>
              </a:buClr>
              <a:buSzPts val="2800"/>
            </a:pPr>
            <a:r>
              <a:rPr lang="pt-BR" b="1" dirty="0">
                <a:latin typeface="Arial" panose="020B0604020202020204" pitchFamily="34" charset="0"/>
                <a:ea typeface="Times New Roman"/>
                <a:cs typeface="Arial" panose="020B0604020202020204" pitchFamily="34" charset="0"/>
                <a:sym typeface="Times New Roman"/>
              </a:rPr>
              <a:t>AUTOR: QUISHPE MUELA. LUIS EDUARDO.</a:t>
            </a:r>
            <a:br>
              <a:rPr lang="pt-BR" sz="2800" b="1" dirty="0">
                <a:latin typeface="Times New Roman"/>
                <a:ea typeface="Times New Roman"/>
                <a:cs typeface="Times New Roman"/>
                <a:sym typeface="Times New Roman"/>
              </a:rPr>
            </a:br>
            <a:endParaRPr lang="pt-BR" sz="2800" b="1" dirty="0">
              <a:latin typeface="Times New Roman"/>
              <a:ea typeface="Times New Roman"/>
              <a:cs typeface="Times New Roman"/>
              <a:sym typeface="Times New Roman"/>
            </a:endParaRPr>
          </a:p>
        </p:txBody>
      </p:sp>
      <p:sp>
        <p:nvSpPr>
          <p:cNvPr id="6" name="CuadroTexto 5">
            <a:extLst>
              <a:ext uri="{FF2B5EF4-FFF2-40B4-BE49-F238E27FC236}">
                <a16:creationId xmlns:a16="http://schemas.microsoft.com/office/drawing/2014/main" id="{08962FB9-5082-4368-8639-C1AA5E4783F4}"/>
              </a:ext>
            </a:extLst>
          </p:cNvPr>
          <p:cNvSpPr txBox="1"/>
          <p:nvPr/>
        </p:nvSpPr>
        <p:spPr>
          <a:xfrm>
            <a:off x="3185668" y="1252636"/>
            <a:ext cx="6598538" cy="523220"/>
          </a:xfrm>
          <a:prstGeom prst="rect">
            <a:avLst/>
          </a:prstGeom>
          <a:noFill/>
        </p:spPr>
        <p:txBody>
          <a:bodyPr wrap="square">
            <a:spAutoFit/>
          </a:bodyPr>
          <a:lstStyle/>
          <a:p>
            <a:pPr algn="ctr"/>
            <a:r>
              <a:rPr lang="es-EC" b="1" dirty="0"/>
              <a:t>DEPARTAMENTO DE CIENCIAS DE LA TIERRA Y DE LA CONSTRUCCIÓN </a:t>
            </a:r>
            <a:br>
              <a:rPr lang="es-EC" b="1" dirty="0"/>
            </a:br>
            <a:r>
              <a:rPr lang="es-EC" b="1" dirty="0"/>
              <a:t>CARRERA DE INGENIERÍA GEOGRÁFICA Y DEL MEDIO AMBIENTE </a:t>
            </a:r>
          </a:p>
        </p:txBody>
      </p:sp>
      <p:sp>
        <p:nvSpPr>
          <p:cNvPr id="8" name="CuadroTexto 7">
            <a:extLst>
              <a:ext uri="{FF2B5EF4-FFF2-40B4-BE49-F238E27FC236}">
                <a16:creationId xmlns:a16="http://schemas.microsoft.com/office/drawing/2014/main" id="{E8C9C679-553B-4360-9446-5729E615494E}"/>
              </a:ext>
            </a:extLst>
          </p:cNvPr>
          <p:cNvSpPr txBox="1"/>
          <p:nvPr/>
        </p:nvSpPr>
        <p:spPr>
          <a:xfrm>
            <a:off x="2616200" y="2112646"/>
            <a:ext cx="7737475" cy="307777"/>
          </a:xfrm>
          <a:prstGeom prst="rect">
            <a:avLst/>
          </a:prstGeom>
          <a:noFill/>
        </p:spPr>
        <p:txBody>
          <a:bodyPr wrap="square">
            <a:spAutoFit/>
          </a:bodyPr>
          <a:lstStyle/>
          <a:p>
            <a:pPr algn="ctr"/>
            <a:r>
              <a:rPr lang="es-EC" b="1" dirty="0"/>
              <a:t>TRABAJO DE TITULACIÓN PREVIO A LA OBTENCIÓN DEL TÍTULO DE INGENIERO CIVIL</a:t>
            </a:r>
          </a:p>
        </p:txBody>
      </p:sp>
      <p:sp>
        <p:nvSpPr>
          <p:cNvPr id="9" name="CuadroTexto 8">
            <a:extLst>
              <a:ext uri="{FF2B5EF4-FFF2-40B4-BE49-F238E27FC236}">
                <a16:creationId xmlns:a16="http://schemas.microsoft.com/office/drawing/2014/main" id="{89A29095-7F0E-43C4-9F36-63AFE6EB50D3}"/>
              </a:ext>
            </a:extLst>
          </p:cNvPr>
          <p:cNvSpPr txBox="1"/>
          <p:nvPr/>
        </p:nvSpPr>
        <p:spPr>
          <a:xfrm>
            <a:off x="4057650" y="4239300"/>
            <a:ext cx="4572000" cy="307777"/>
          </a:xfrm>
          <a:prstGeom prst="rect">
            <a:avLst/>
          </a:prstGeom>
          <a:noFill/>
        </p:spPr>
        <p:txBody>
          <a:bodyPr wrap="square">
            <a:spAutoFit/>
          </a:bodyPr>
          <a:lstStyle/>
          <a:p>
            <a:pPr algn="ctr">
              <a:buClr>
                <a:srgbClr val="262626"/>
              </a:buClr>
              <a:buSzPts val="2800"/>
            </a:pPr>
            <a:r>
              <a:rPr lang="pt-BR" b="1" dirty="0">
                <a:latin typeface="Arial" panose="020B0604020202020204" pitchFamily="34" charset="0"/>
                <a:ea typeface="Times New Roman"/>
                <a:cs typeface="Arial" panose="020B0604020202020204" pitchFamily="34" charset="0"/>
                <a:sym typeface="Times New Roman"/>
              </a:rPr>
              <a:t>TUTOR: ING. BYRON MORALES MUÑOZ MSC.</a:t>
            </a:r>
            <a:endParaRPr lang="es-EC"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7" name="Picture 6" descr="Download Free png Highway Asphalt Road surface Road trip - Cement road  1200*675 ... - DLPNG.com">
            <a:extLst>
              <a:ext uri="{FF2B5EF4-FFF2-40B4-BE49-F238E27FC236}">
                <a16:creationId xmlns:a16="http://schemas.microsoft.com/office/drawing/2014/main" id="{18E40902-520E-44C9-ACF3-699B642CAB3F}"/>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t="51622"/>
          <a:stretch/>
        </p:blipFill>
        <p:spPr bwMode="auto">
          <a:xfrm>
            <a:off x="0" y="3647243"/>
            <a:ext cx="12143301" cy="3304544"/>
          </a:xfrm>
          <a:prstGeom prst="rect">
            <a:avLst/>
          </a:prstGeom>
          <a:noFill/>
          <a:extLst>
            <a:ext uri="{909E8E84-426E-40DD-AFC4-6F175D3DCCD1}">
              <a14:hiddenFill xmlns:a14="http://schemas.microsoft.com/office/drawing/2010/main">
                <a:solidFill>
                  <a:srgbClr val="FFFFFF"/>
                </a:solidFill>
              </a14:hiddenFill>
            </a:ext>
          </a:extLst>
        </p:spPr>
      </p:pic>
      <p:pic>
        <p:nvPicPr>
          <p:cNvPr id="118" name="Google Shape;118;g5ca4d809e0_0_415"/>
          <p:cNvPicPr preferRelativeResize="0"/>
          <p:nvPr/>
        </p:nvPicPr>
        <p:blipFill rotWithShape="1">
          <a:blip r:embed="rId4">
            <a:alphaModFix/>
          </a:blip>
          <a:srcRect/>
          <a:stretch/>
        </p:blipFill>
        <p:spPr>
          <a:xfrm>
            <a:off x="9821863" y="6232650"/>
            <a:ext cx="2370137" cy="719137"/>
          </a:xfrm>
          <a:prstGeom prst="rect">
            <a:avLst/>
          </a:prstGeom>
          <a:noFill/>
          <a:ln>
            <a:noFill/>
          </a:ln>
        </p:spPr>
      </p:pic>
      <p:sp>
        <p:nvSpPr>
          <p:cNvPr id="8" name="Google Shape;117;g5ca4d809e0_0_415">
            <a:extLst>
              <a:ext uri="{FF2B5EF4-FFF2-40B4-BE49-F238E27FC236}">
                <a16:creationId xmlns:a16="http://schemas.microsoft.com/office/drawing/2014/main" id="{54AC5863-22EE-4C9B-91AB-D860CD925F2A}"/>
              </a:ext>
            </a:extLst>
          </p:cNvPr>
          <p:cNvSpPr txBox="1">
            <a:spLocks/>
          </p:cNvSpPr>
          <p:nvPr/>
        </p:nvSpPr>
        <p:spPr>
          <a:xfrm>
            <a:off x="5923505" y="3292610"/>
            <a:ext cx="3743325" cy="2762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r>
              <a:rPr lang="es-EC"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endParaRPr lang="es-ES" sz="1200" dirty="0">
              <a:solidFill>
                <a:schemeClr val="dk1"/>
              </a:solidFill>
              <a:latin typeface="Times New Roman"/>
              <a:ea typeface="Times New Roman"/>
              <a:cs typeface="Times New Roman"/>
              <a:sym typeface="Times New Roman"/>
            </a:endParaRPr>
          </a:p>
        </p:txBody>
      </p:sp>
      <p:sp>
        <p:nvSpPr>
          <p:cNvPr id="10" name="Google Shape;117;g5ca4d809e0_0_415">
            <a:extLst>
              <a:ext uri="{FF2B5EF4-FFF2-40B4-BE49-F238E27FC236}">
                <a16:creationId xmlns:a16="http://schemas.microsoft.com/office/drawing/2014/main" id="{01280E4B-9F23-4FBF-BFDF-D7C897A28FD4}"/>
              </a:ext>
            </a:extLst>
          </p:cNvPr>
          <p:cNvSpPr txBox="1">
            <a:spLocks/>
          </p:cNvSpPr>
          <p:nvPr/>
        </p:nvSpPr>
        <p:spPr>
          <a:xfrm>
            <a:off x="5902878" y="813622"/>
            <a:ext cx="3743325" cy="2762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r>
              <a:rPr lang="es-EC"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endParaRPr lang="es-ES" sz="1200" dirty="0">
              <a:solidFill>
                <a:schemeClr val="dk1"/>
              </a:solidFill>
              <a:latin typeface="Times New Roman"/>
              <a:ea typeface="Times New Roman"/>
              <a:cs typeface="Times New Roman"/>
              <a:sym typeface="Times New Roman"/>
            </a:endParaRPr>
          </a:p>
        </p:txBody>
      </p:sp>
      <p:sp>
        <p:nvSpPr>
          <p:cNvPr id="6" name="Rectángulo redondeado 47">
            <a:extLst>
              <a:ext uri="{FF2B5EF4-FFF2-40B4-BE49-F238E27FC236}">
                <a16:creationId xmlns:a16="http://schemas.microsoft.com/office/drawing/2014/main" id="{01E4C4B0-F847-4B1D-86A8-B39E47F2453F}"/>
              </a:ext>
            </a:extLst>
          </p:cNvPr>
          <p:cNvSpPr/>
          <p:nvPr/>
        </p:nvSpPr>
        <p:spPr>
          <a:xfrm>
            <a:off x="-1031396" y="5460"/>
            <a:ext cx="652294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ESTUDIO DE TRÁFICO</a:t>
            </a:r>
          </a:p>
        </p:txBody>
      </p:sp>
      <p:sp>
        <p:nvSpPr>
          <p:cNvPr id="9" name="CuadroTexto 8">
            <a:extLst>
              <a:ext uri="{FF2B5EF4-FFF2-40B4-BE49-F238E27FC236}">
                <a16:creationId xmlns:a16="http://schemas.microsoft.com/office/drawing/2014/main" id="{13C2DCE0-F942-47E4-8F83-FD86D8F81AAD}"/>
              </a:ext>
            </a:extLst>
          </p:cNvPr>
          <p:cNvSpPr txBox="1"/>
          <p:nvPr/>
        </p:nvSpPr>
        <p:spPr>
          <a:xfrm>
            <a:off x="28577" y="-1270100"/>
            <a:ext cx="11049594" cy="738664"/>
          </a:xfrm>
          <a:prstGeom prst="rect">
            <a:avLst/>
          </a:prstGeom>
          <a:noFill/>
        </p:spPr>
        <p:txBody>
          <a:bodyPr wrap="square">
            <a:spAutoFit/>
          </a:bodyPr>
          <a:lstStyle/>
          <a:p>
            <a:r>
              <a:rPr lang="es-EC" sz="1400" dirty="0">
                <a:effectLst/>
                <a:latin typeface="Arial" panose="020B0604020202020204" pitchFamily="34" charset="0"/>
                <a:ea typeface="Calibri" panose="020F0502020204030204" pitchFamily="34" charset="0"/>
                <a:cs typeface="Times New Roman" panose="02020603050405020304" pitchFamily="18" charset="0"/>
              </a:rPr>
              <a:t>El presente conteo vehicular se lo realizó en el tramo de estudio en los 2 sentidos (Santo Domingo – 10 de agosto y 10 de agosto – Santo Domingo), durante 7 días continuos desde el lunes 10 de febrero del 2020 hasta el Domingo 16 de febrero del 2020 en horario desde 6h00 hasta 18h00 horas</a:t>
            </a:r>
            <a:endParaRPr lang="es-EC" dirty="0"/>
          </a:p>
        </p:txBody>
      </p:sp>
      <p:sp>
        <p:nvSpPr>
          <p:cNvPr id="14" name="Rectángulo redondeado 47">
            <a:extLst>
              <a:ext uri="{FF2B5EF4-FFF2-40B4-BE49-F238E27FC236}">
                <a16:creationId xmlns:a16="http://schemas.microsoft.com/office/drawing/2014/main" id="{C34A7A51-DD31-46A1-B02A-CD7F2302892D}"/>
              </a:ext>
            </a:extLst>
          </p:cNvPr>
          <p:cNvSpPr/>
          <p:nvPr/>
        </p:nvSpPr>
        <p:spPr>
          <a:xfrm>
            <a:off x="328903" y="3798473"/>
            <a:ext cx="5573975"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Tránsito Promedio Diario Mensual (TPDM)</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17" name="Rectángulo redondeado 47">
            <a:extLst>
              <a:ext uri="{FF2B5EF4-FFF2-40B4-BE49-F238E27FC236}">
                <a16:creationId xmlns:a16="http://schemas.microsoft.com/office/drawing/2014/main" id="{C0E07EE9-C8D2-4266-B14F-2BE9A6A41450}"/>
              </a:ext>
            </a:extLst>
          </p:cNvPr>
          <p:cNvSpPr/>
          <p:nvPr/>
        </p:nvSpPr>
        <p:spPr>
          <a:xfrm>
            <a:off x="370374" y="1299020"/>
            <a:ext cx="5532504"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Tránsito Promedio Diario Semanal (TPDS)</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293BC92D-AFFE-4A5E-BA01-E66F6F8F3E1D}"/>
                  </a:ext>
                </a:extLst>
              </p:cNvPr>
              <p:cNvSpPr txBox="1"/>
              <p:nvPr/>
            </p:nvSpPr>
            <p:spPr>
              <a:xfrm>
                <a:off x="370373" y="1823363"/>
                <a:ext cx="5725627" cy="1708160"/>
              </a:xfrm>
              <a:prstGeom prst="rect">
                <a:avLst/>
              </a:prstGeom>
              <a:noFill/>
            </p:spPr>
            <p:txBody>
              <a:bodyPr wrap="square">
                <a:spAutoFit/>
              </a:bodyPr>
              <a:lstStyle/>
              <a:p>
                <a:pPr indent="450215" algn="ctr">
                  <a:lnSpc>
                    <a:spcPct val="200000"/>
                  </a:lnSpc>
                </a:pPr>
                <a14:m>
                  <m:oMathPara xmlns:m="http://schemas.openxmlformats.org/officeDocument/2006/math">
                    <m:oMathParaPr>
                      <m:jc m:val="center"/>
                    </m:oMathParaPr>
                    <m:oMath xmlns:m="http://schemas.openxmlformats.org/officeDocument/2006/math">
                      <m:r>
                        <m:rPr>
                          <m:sty m:val="p"/>
                        </m:rPr>
                        <a:rPr lang="es-SV" sz="140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TPDS</m:t>
                      </m:r>
                      <m:r>
                        <a:rPr lang="es-SV"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s-EC"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s-SV" sz="14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TS</m:t>
                          </m:r>
                        </m:num>
                        <m:den>
                          <m:r>
                            <a:rPr lang="es-SV" sz="14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7</m:t>
                          </m:r>
                        </m:den>
                      </m:f>
                    </m:oMath>
                  </m:oMathPara>
                </a14:m>
                <a:endParaRPr lang="es-EC" sz="14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endParaRPr>
              </a:p>
              <a:p>
                <a:pPr indent="450215" algn="ctr">
                  <a:lnSpc>
                    <a:spcPct val="200000"/>
                  </a:lnSpc>
                </a:pPr>
                <a14:m>
                  <m:oMathPara xmlns:m="http://schemas.openxmlformats.org/officeDocument/2006/math">
                    <m:oMathParaPr>
                      <m:jc m:val="center"/>
                    </m:oMathParaPr>
                    <m:oMath xmlns:m="http://schemas.openxmlformats.org/officeDocument/2006/math">
                      <m:r>
                        <a:rPr lang="es-SV"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𝑇𝑃𝐷𝑆</m:t>
                      </m:r>
                      <m:r>
                        <a:rPr lang="es-SV" sz="14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f>
                        <m:fPr>
                          <m:ctrlPr>
                            <a:rPr lang="es-EC"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SV" sz="14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26 719</m:t>
                          </m:r>
                        </m:num>
                        <m:den>
                          <m:r>
                            <a:rPr lang="es-SV" sz="14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7</m:t>
                          </m:r>
                        </m:den>
                      </m:f>
                      <m:r>
                        <a:rPr lang="es-SV" sz="14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=3 817 </m:t>
                      </m:r>
                      <m:r>
                        <a:rPr lang="es-SV"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𝑣𝑒h</m:t>
                      </m:r>
                      <m:r>
                        <a:rPr lang="es-SV" sz="14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s-SV"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𝑑</m:t>
                      </m:r>
                      <m:r>
                        <a:rPr lang="es-SV"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í</m:t>
                      </m:r>
                      <m:r>
                        <a:rPr lang="es-SV"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oMath>
                  </m:oMathPara>
                </a14:m>
                <a:endParaRPr lang="es-EC" sz="140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p:txBody>
          </p:sp>
        </mc:Choice>
        <mc:Fallback xmlns="">
          <p:sp>
            <p:nvSpPr>
              <p:cNvPr id="16" name="CuadroTexto 15">
                <a:extLst>
                  <a:ext uri="{FF2B5EF4-FFF2-40B4-BE49-F238E27FC236}">
                    <a16:creationId xmlns:a16="http://schemas.microsoft.com/office/drawing/2014/main" id="{293BC92D-AFFE-4A5E-BA01-E66F6F8F3E1D}"/>
                  </a:ext>
                </a:extLst>
              </p:cNvPr>
              <p:cNvSpPr txBox="1">
                <a:spLocks noRot="1" noChangeAspect="1" noMove="1" noResize="1" noEditPoints="1" noAdjustHandles="1" noChangeArrowheads="1" noChangeShapeType="1" noTextEdit="1"/>
              </p:cNvSpPr>
              <p:nvPr/>
            </p:nvSpPr>
            <p:spPr>
              <a:xfrm>
                <a:off x="370373" y="1823363"/>
                <a:ext cx="5725627" cy="1708160"/>
              </a:xfrm>
              <a:prstGeom prst="rect">
                <a:avLst/>
              </a:prstGeom>
              <a:blipFill>
                <a:blip r:embed="rId5"/>
                <a:stretch>
                  <a:fillRect/>
                </a:stretch>
              </a:blipFill>
            </p:spPr>
            <p:txBody>
              <a:bodyPr/>
              <a:lstStyle/>
              <a:p>
                <a:r>
                  <a:rPr lang="es-EC">
                    <a:noFill/>
                  </a:rPr>
                  <a:t> </a:t>
                </a:r>
              </a:p>
            </p:txBody>
          </p:sp>
        </mc:Fallback>
      </mc:AlternateContent>
      <p:sp>
        <p:nvSpPr>
          <p:cNvPr id="19" name="Rectángulo redondeado 47">
            <a:extLst>
              <a:ext uri="{FF2B5EF4-FFF2-40B4-BE49-F238E27FC236}">
                <a16:creationId xmlns:a16="http://schemas.microsoft.com/office/drawing/2014/main" id="{8C93A9BF-0CEA-4DA9-85A0-D46DDA167997}"/>
              </a:ext>
            </a:extLst>
          </p:cNvPr>
          <p:cNvSpPr/>
          <p:nvPr/>
        </p:nvSpPr>
        <p:spPr>
          <a:xfrm>
            <a:off x="6342219" y="1292510"/>
            <a:ext cx="5532504"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Tránsito Promedio Diario Anual (TPDA)</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92695772-8854-41F0-B6CD-45C368CC3A69}"/>
                  </a:ext>
                </a:extLst>
              </p:cNvPr>
              <p:cNvSpPr txBox="1"/>
              <p:nvPr/>
            </p:nvSpPr>
            <p:spPr>
              <a:xfrm>
                <a:off x="420145" y="4167771"/>
                <a:ext cx="5482733" cy="1708416"/>
              </a:xfrm>
              <a:prstGeom prst="rect">
                <a:avLst/>
              </a:prstGeom>
              <a:noFill/>
            </p:spPr>
            <p:txBody>
              <a:bodyPr wrap="square">
                <a:spAutoFit/>
              </a:bodyPr>
              <a:lstStyle/>
              <a:p>
                <a:pPr indent="450215">
                  <a:lnSpc>
                    <a:spcPct val="200000"/>
                  </a:lnSpc>
                </a:pPr>
                <a14:m>
                  <m:oMathPara xmlns:m="http://schemas.openxmlformats.org/officeDocument/2006/math">
                    <m:oMathParaPr>
                      <m:jc m:val="centerGroup"/>
                    </m:oMathParaPr>
                    <m:oMath xmlns:m="http://schemas.openxmlformats.org/officeDocument/2006/math">
                      <m:r>
                        <m:rPr>
                          <m:sty m:val="p"/>
                        </m:rPr>
                        <a:rPr lang="es-SV" sz="1400" smtClean="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TPDM</m:t>
                      </m:r>
                      <m:r>
                        <a:rPr lang="es-SV" sz="14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m:t>
                      </m:r>
                      <m:f>
                        <m:fPr>
                          <m:ctrlPr>
                            <a:rPr lang="es-EC" sz="14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ctrlPr>
                        </m:fPr>
                        <m:num>
                          <m:r>
                            <m:rPr>
                              <m:sty m:val="p"/>
                            </m:rPr>
                            <a:rPr lang="es-SV" sz="14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TM</m:t>
                          </m:r>
                        </m:num>
                        <m:den>
                          <m:r>
                            <a:rPr lang="es-SV" sz="14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31</m:t>
                          </m:r>
                        </m:den>
                      </m:f>
                    </m:oMath>
                  </m:oMathPara>
                </a14:m>
                <a:endParaRPr lang="es-EC" sz="140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p>
                <a:pPr indent="450215">
                  <a:lnSpc>
                    <a:spcPct val="200000"/>
                  </a:lnSpc>
                </a:pPr>
                <a14:m>
                  <m:oMathPara xmlns:m="http://schemas.openxmlformats.org/officeDocument/2006/math">
                    <m:oMathParaPr>
                      <m:jc m:val="centerGroup"/>
                    </m:oMathParaPr>
                    <m:oMath xmlns:m="http://schemas.openxmlformats.org/officeDocument/2006/math">
                      <m:r>
                        <m:rPr>
                          <m:sty m:val="p"/>
                        </m:rPr>
                        <a:rPr lang="es-SV" sz="14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Enero</m:t>
                      </m:r>
                      <m:r>
                        <a:rPr lang="es-SV" sz="14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 </m:t>
                      </m:r>
                      <m:r>
                        <m:rPr>
                          <m:sty m:val="p"/>
                        </m:rPr>
                        <a:rPr lang="es-SV" sz="14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TPDM</m:t>
                      </m:r>
                      <m:r>
                        <a:rPr lang="es-SV" sz="14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m:t>
                      </m:r>
                      <m:f>
                        <m:fPr>
                          <m:ctrlPr>
                            <a:rPr lang="es-EC" sz="14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ctrlPr>
                        </m:fPr>
                        <m:num>
                          <m:r>
                            <a:rPr lang="es-SV" sz="14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121 762</m:t>
                          </m:r>
                        </m:num>
                        <m:den>
                          <m:r>
                            <a:rPr lang="es-SV" sz="14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31</m:t>
                          </m:r>
                        </m:den>
                      </m:f>
                      <m:r>
                        <a:rPr lang="es-SV" sz="14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=3 927.80=3 928  </m:t>
                      </m:r>
                      <m:r>
                        <a:rPr lang="es-SV" sz="14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𝑣𝑒h</m:t>
                      </m:r>
                      <m:r>
                        <a:rPr lang="es-SV" sz="14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m:t>
                      </m:r>
                      <m:r>
                        <a:rPr lang="es-SV" sz="14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𝑑</m:t>
                      </m:r>
                      <m:r>
                        <a:rPr lang="es-SV" sz="14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í</m:t>
                      </m:r>
                      <m:r>
                        <a:rPr lang="es-SV" sz="14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𝑎</m:t>
                      </m:r>
                    </m:oMath>
                  </m:oMathPara>
                </a14:m>
                <a:endParaRPr lang="es-EC" sz="140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p:txBody>
          </p:sp>
        </mc:Choice>
        <mc:Fallback xmlns="">
          <p:sp>
            <p:nvSpPr>
              <p:cNvPr id="20" name="CuadroTexto 19">
                <a:extLst>
                  <a:ext uri="{FF2B5EF4-FFF2-40B4-BE49-F238E27FC236}">
                    <a16:creationId xmlns:a16="http://schemas.microsoft.com/office/drawing/2014/main" id="{92695772-8854-41F0-B6CD-45C368CC3A69}"/>
                  </a:ext>
                </a:extLst>
              </p:cNvPr>
              <p:cNvSpPr txBox="1">
                <a:spLocks noRot="1" noChangeAspect="1" noMove="1" noResize="1" noEditPoints="1" noAdjustHandles="1" noChangeArrowheads="1" noChangeShapeType="1" noTextEdit="1"/>
              </p:cNvSpPr>
              <p:nvPr/>
            </p:nvSpPr>
            <p:spPr>
              <a:xfrm>
                <a:off x="420145" y="4167771"/>
                <a:ext cx="5482733" cy="1708416"/>
              </a:xfrm>
              <a:prstGeom prst="rect">
                <a:avLst/>
              </a:prstGeom>
              <a:blipFill>
                <a:blip r:embed="rId6"/>
                <a:stretch>
                  <a:fillRect/>
                </a:stretch>
              </a:blipFill>
            </p:spPr>
            <p:txBody>
              <a:bodyPr/>
              <a:lstStyle/>
              <a:p>
                <a:r>
                  <a:rPr lang="es-EC">
                    <a:noFill/>
                  </a:rPr>
                  <a:t> </a:t>
                </a:r>
              </a:p>
            </p:txBody>
          </p:sp>
        </mc:Fallback>
      </mc:AlternateContent>
      <p:sp>
        <p:nvSpPr>
          <p:cNvPr id="21" name="CuadroTexto 20">
            <a:extLst>
              <a:ext uri="{FF2B5EF4-FFF2-40B4-BE49-F238E27FC236}">
                <a16:creationId xmlns:a16="http://schemas.microsoft.com/office/drawing/2014/main" id="{B9EB611F-D21D-42CC-87CA-DB29F65F1A02}"/>
              </a:ext>
            </a:extLst>
          </p:cNvPr>
          <p:cNvSpPr txBox="1"/>
          <p:nvPr/>
        </p:nvSpPr>
        <p:spPr>
          <a:xfrm>
            <a:off x="3525571" y="1720373"/>
            <a:ext cx="2466803" cy="276999"/>
          </a:xfrm>
          <a:prstGeom prst="rect">
            <a:avLst/>
          </a:prstGeom>
          <a:noFill/>
        </p:spPr>
        <p:txBody>
          <a:bodyPr wrap="square">
            <a:spAutoFit/>
          </a:bodyPr>
          <a:lstStyle/>
          <a:p>
            <a:r>
              <a:rPr lang="es-EC" sz="1200" b="1" dirty="0">
                <a:effectLst/>
                <a:latin typeface="Arial" panose="020B0604020202020204" pitchFamily="34" charset="0"/>
                <a:ea typeface="Calibri" panose="020F0502020204030204" pitchFamily="34" charset="0"/>
                <a:cs typeface="Times New Roman" panose="02020603050405020304" pitchFamily="18" charset="0"/>
              </a:rPr>
              <a:t>(Cal y Mayor &amp; Cárdenas, 2007)</a:t>
            </a:r>
            <a:endParaRPr lang="es-EC" sz="1200" b="1" dirty="0"/>
          </a:p>
        </p:txBody>
      </p:sp>
      <p:sp>
        <p:nvSpPr>
          <p:cNvPr id="22" name="CuadroTexto 21">
            <a:extLst>
              <a:ext uri="{FF2B5EF4-FFF2-40B4-BE49-F238E27FC236}">
                <a16:creationId xmlns:a16="http://schemas.microsoft.com/office/drawing/2014/main" id="{8861A99A-AA4F-4DF2-980B-A304375054F5}"/>
              </a:ext>
            </a:extLst>
          </p:cNvPr>
          <p:cNvSpPr txBox="1"/>
          <p:nvPr/>
        </p:nvSpPr>
        <p:spPr>
          <a:xfrm>
            <a:off x="3541344" y="4180152"/>
            <a:ext cx="2466803" cy="276999"/>
          </a:xfrm>
          <a:prstGeom prst="rect">
            <a:avLst/>
          </a:prstGeom>
          <a:noFill/>
        </p:spPr>
        <p:txBody>
          <a:bodyPr wrap="square">
            <a:spAutoFit/>
          </a:bodyPr>
          <a:lstStyle/>
          <a:p>
            <a:r>
              <a:rPr lang="es-EC" sz="1200" b="1" dirty="0">
                <a:effectLst/>
                <a:latin typeface="Arial" panose="020B0604020202020204" pitchFamily="34" charset="0"/>
                <a:ea typeface="Calibri" panose="020F0502020204030204" pitchFamily="34" charset="0"/>
                <a:cs typeface="Times New Roman" panose="02020603050405020304" pitchFamily="18" charset="0"/>
              </a:rPr>
              <a:t>(Cal y Mayor &amp; Cárdenas, 2007)</a:t>
            </a:r>
            <a:endParaRPr lang="es-EC" sz="1200" b="1" dirty="0"/>
          </a:p>
        </p:txBody>
      </p:sp>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A7076240-9ECC-4E3E-B4DC-CAEBA0881B5B}"/>
                  </a:ext>
                </a:extLst>
              </p:cNvPr>
              <p:cNvSpPr txBox="1"/>
              <p:nvPr/>
            </p:nvSpPr>
            <p:spPr>
              <a:xfrm>
                <a:off x="6218724" y="1997372"/>
                <a:ext cx="553250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𝑇𝑃𝐷𝐴</m:t>
                      </m:r>
                      <m:r>
                        <a:rPr lang="es-EC" i="0">
                          <a:latin typeface="Cambria Math" panose="02040503050406030204" pitchFamily="18" charset="0"/>
                        </a:rPr>
                        <m:t>=</m:t>
                      </m:r>
                      <m:r>
                        <a:rPr lang="es-EC" i="1">
                          <a:latin typeface="Cambria Math" panose="02040503050406030204" pitchFamily="18" charset="0"/>
                        </a:rPr>
                        <m:t>𝑇𝑃𝐷𝑆</m:t>
                      </m:r>
                      <m:r>
                        <a:rPr lang="es-EC" b="0" i="0" smtClean="0">
                          <a:latin typeface="Cambria Math" panose="02040503050406030204" pitchFamily="18" charset="0"/>
                        </a:rPr>
                        <m:t>+</m:t>
                      </m:r>
                      <m:r>
                        <a:rPr lang="es-EC" i="1">
                          <a:latin typeface="Cambria Math" panose="02040503050406030204" pitchFamily="18" charset="0"/>
                        </a:rPr>
                        <m:t>𝑍𝑐</m:t>
                      </m:r>
                      <m:r>
                        <a:rPr lang="es-EC" i="0">
                          <a:latin typeface="Cambria Math" panose="02040503050406030204" pitchFamily="18" charset="0"/>
                        </a:rPr>
                        <m:t>∗</m:t>
                      </m:r>
                      <m:r>
                        <a:rPr lang="es-EC" i="1">
                          <a:latin typeface="Cambria Math" panose="02040503050406030204" pitchFamily="18" charset="0"/>
                        </a:rPr>
                        <m:t>𝜎</m:t>
                      </m:r>
                    </m:oMath>
                  </m:oMathPara>
                </a14:m>
                <a:endParaRPr lang="es-EC" dirty="0"/>
              </a:p>
            </p:txBody>
          </p:sp>
        </mc:Choice>
        <mc:Fallback xmlns="">
          <p:sp>
            <p:nvSpPr>
              <p:cNvPr id="23" name="CuadroTexto 22">
                <a:extLst>
                  <a:ext uri="{FF2B5EF4-FFF2-40B4-BE49-F238E27FC236}">
                    <a16:creationId xmlns:a16="http://schemas.microsoft.com/office/drawing/2014/main" id="{A7076240-9ECC-4E3E-B4DC-CAEBA0881B5B}"/>
                  </a:ext>
                </a:extLst>
              </p:cNvPr>
              <p:cNvSpPr txBox="1">
                <a:spLocks noRot="1" noChangeAspect="1" noMove="1" noResize="1" noEditPoints="1" noAdjustHandles="1" noChangeArrowheads="1" noChangeShapeType="1" noTextEdit="1"/>
              </p:cNvSpPr>
              <p:nvPr/>
            </p:nvSpPr>
            <p:spPr>
              <a:xfrm>
                <a:off x="6218724" y="1997372"/>
                <a:ext cx="5532504" cy="307777"/>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EAEF031A-B15E-4171-A1E8-B4CC07F5AA1B}"/>
                  </a:ext>
                </a:extLst>
              </p:cNvPr>
              <p:cNvSpPr txBox="1"/>
              <p:nvPr/>
            </p:nvSpPr>
            <p:spPr>
              <a:xfrm>
                <a:off x="6218724" y="2656413"/>
                <a:ext cx="2624619" cy="7288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𝑆</m:t>
                      </m:r>
                      <m:r>
                        <a:rPr lang="es-EC" i="0">
                          <a:latin typeface="Cambria Math" panose="02040503050406030204" pitchFamily="18" charset="0"/>
                        </a:rPr>
                        <m:t>=</m:t>
                      </m:r>
                      <m:rad>
                        <m:radPr>
                          <m:degHide m:val="on"/>
                          <m:ctrlPr>
                            <a:rPr lang="es-EC" i="1">
                              <a:solidFill>
                                <a:srgbClr val="836967"/>
                              </a:solidFill>
                              <a:latin typeface="Cambria Math" panose="02040503050406030204" pitchFamily="18" charset="0"/>
                            </a:rPr>
                          </m:ctrlPr>
                        </m:radPr>
                        <m:deg/>
                        <m:e>
                          <m:f>
                            <m:fPr>
                              <m:ctrlPr>
                                <a:rPr lang="es-EC" i="1">
                                  <a:solidFill>
                                    <a:srgbClr val="836967"/>
                                  </a:solidFill>
                                  <a:latin typeface="Cambria Math" panose="02040503050406030204" pitchFamily="18" charset="0"/>
                                </a:rPr>
                              </m:ctrlPr>
                            </m:fPr>
                            <m:num>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𝑖</m:t>
                                  </m:r>
                                  <m:r>
                                    <a:rPr lang="es-EC" i="0">
                                      <a:latin typeface="Cambria Math" panose="02040503050406030204" pitchFamily="18" charset="0"/>
                                    </a:rPr>
                                    <m:t>=1</m:t>
                                  </m:r>
                                </m:sub>
                                <m:sup>
                                  <m:r>
                                    <a:rPr lang="es-EC" i="1">
                                      <a:latin typeface="Cambria Math" panose="02040503050406030204" pitchFamily="18" charset="0"/>
                                    </a:rPr>
                                    <m:t>𝑛</m:t>
                                  </m:r>
                                </m:sup>
                                <m:e>
                                  <m:sSup>
                                    <m:sSupPr>
                                      <m:ctrlPr>
                                        <a:rPr lang="es-EC" i="1">
                                          <a:solidFill>
                                            <a:srgbClr val="836967"/>
                                          </a:solidFill>
                                          <a:latin typeface="Cambria Math" panose="02040503050406030204" pitchFamily="18" charset="0"/>
                                        </a:rPr>
                                      </m:ctrlPr>
                                    </m:sSupPr>
                                    <m:e>
                                      <m:d>
                                        <m:dPr>
                                          <m:ctrlPr>
                                            <a:rPr lang="es-EC" i="1">
                                              <a:latin typeface="Cambria Math" panose="02040503050406030204" pitchFamily="18" charset="0"/>
                                            </a:rPr>
                                          </m:ctrlPr>
                                        </m:dPr>
                                        <m:e>
                                          <m:r>
                                            <a:rPr lang="es-EC" i="1">
                                              <a:latin typeface="Cambria Math" panose="02040503050406030204" pitchFamily="18" charset="0"/>
                                            </a:rPr>
                                            <m:t>𝑇𝐷𝑖</m:t>
                                          </m:r>
                                          <m:r>
                                            <a:rPr lang="es-EC" i="0">
                                              <a:latin typeface="Cambria Math" panose="02040503050406030204" pitchFamily="18" charset="0"/>
                                            </a:rPr>
                                            <m:t>−</m:t>
                                          </m:r>
                                          <m:r>
                                            <a:rPr lang="es-EC" i="1">
                                              <a:latin typeface="Cambria Math" panose="02040503050406030204" pitchFamily="18" charset="0"/>
                                            </a:rPr>
                                            <m:t>𝑇𝑃𝐷𝑆</m:t>
                                          </m:r>
                                        </m:e>
                                      </m:d>
                                    </m:e>
                                    <m:sup>
                                      <m:r>
                                        <a:rPr lang="es-EC" i="0">
                                          <a:latin typeface="Cambria Math" panose="02040503050406030204" pitchFamily="18" charset="0"/>
                                        </a:rPr>
                                        <m:t>2</m:t>
                                      </m:r>
                                    </m:sup>
                                  </m:sSup>
                                </m:e>
                              </m:nary>
                            </m:num>
                            <m:den>
                              <m:r>
                                <a:rPr lang="es-EC" i="1">
                                  <a:latin typeface="Cambria Math" panose="02040503050406030204" pitchFamily="18" charset="0"/>
                                </a:rPr>
                                <m:t>𝑛</m:t>
                              </m:r>
                              <m:r>
                                <a:rPr lang="es-EC" i="0">
                                  <a:latin typeface="Cambria Math" panose="02040503050406030204" pitchFamily="18" charset="0"/>
                                </a:rPr>
                                <m:t>−1</m:t>
                              </m:r>
                            </m:den>
                          </m:f>
                        </m:e>
                      </m:rad>
                    </m:oMath>
                  </m:oMathPara>
                </a14:m>
                <a:endParaRPr lang="es-EC" dirty="0"/>
              </a:p>
            </p:txBody>
          </p:sp>
        </mc:Choice>
        <mc:Fallback xmlns="">
          <p:sp>
            <p:nvSpPr>
              <p:cNvPr id="25" name="CuadroTexto 24">
                <a:extLst>
                  <a:ext uri="{FF2B5EF4-FFF2-40B4-BE49-F238E27FC236}">
                    <a16:creationId xmlns:a16="http://schemas.microsoft.com/office/drawing/2014/main" id="{EAEF031A-B15E-4171-A1E8-B4CC07F5AA1B}"/>
                  </a:ext>
                </a:extLst>
              </p:cNvPr>
              <p:cNvSpPr txBox="1">
                <a:spLocks noRot="1" noChangeAspect="1" noMove="1" noResize="1" noEditPoints="1" noAdjustHandles="1" noChangeArrowheads="1" noChangeShapeType="1" noTextEdit="1"/>
              </p:cNvSpPr>
              <p:nvPr/>
            </p:nvSpPr>
            <p:spPr>
              <a:xfrm>
                <a:off x="6218724" y="2656413"/>
                <a:ext cx="2624619" cy="728854"/>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6601D6C5-E184-455A-8952-41A5CF4BC5E6}"/>
                  </a:ext>
                </a:extLst>
              </p:cNvPr>
              <p:cNvSpPr txBox="1"/>
              <p:nvPr/>
            </p:nvSpPr>
            <p:spPr>
              <a:xfrm>
                <a:off x="9442797" y="2616114"/>
                <a:ext cx="2308432" cy="7288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𝑆</m:t>
                      </m:r>
                      <m:r>
                        <a:rPr lang="es-EC" i="0">
                          <a:latin typeface="Cambria Math" panose="02040503050406030204" pitchFamily="18" charset="0"/>
                        </a:rPr>
                        <m:t>=</m:t>
                      </m:r>
                      <m:rad>
                        <m:radPr>
                          <m:degHide m:val="on"/>
                          <m:ctrlPr>
                            <a:rPr lang="es-EC" i="1">
                              <a:solidFill>
                                <a:srgbClr val="836967"/>
                              </a:solidFill>
                              <a:latin typeface="Cambria Math" panose="02040503050406030204" pitchFamily="18" charset="0"/>
                            </a:rPr>
                          </m:ctrlPr>
                        </m:radPr>
                        <m:deg/>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3 659 988</m:t>
                              </m:r>
                            </m:num>
                            <m:den>
                              <m:r>
                                <a:rPr lang="es-EC" i="0">
                                  <a:latin typeface="Cambria Math" panose="02040503050406030204" pitchFamily="18" charset="0"/>
                                </a:rPr>
                                <m:t>7−1</m:t>
                              </m:r>
                            </m:den>
                          </m:f>
                        </m:e>
                      </m:rad>
                      <m:r>
                        <a:rPr lang="es-EC" i="0">
                          <a:latin typeface="Cambria Math" panose="02040503050406030204" pitchFamily="18" charset="0"/>
                        </a:rPr>
                        <m:t>=781.02</m:t>
                      </m:r>
                    </m:oMath>
                  </m:oMathPara>
                </a14:m>
                <a:endParaRPr lang="es-EC" dirty="0"/>
              </a:p>
            </p:txBody>
          </p:sp>
        </mc:Choice>
        <mc:Fallback xmlns="">
          <p:sp>
            <p:nvSpPr>
              <p:cNvPr id="27" name="CuadroTexto 26">
                <a:extLst>
                  <a:ext uri="{FF2B5EF4-FFF2-40B4-BE49-F238E27FC236}">
                    <a16:creationId xmlns:a16="http://schemas.microsoft.com/office/drawing/2014/main" id="{6601D6C5-E184-455A-8952-41A5CF4BC5E6}"/>
                  </a:ext>
                </a:extLst>
              </p:cNvPr>
              <p:cNvSpPr txBox="1">
                <a:spLocks noRot="1" noChangeAspect="1" noMove="1" noResize="1" noEditPoints="1" noAdjustHandles="1" noChangeArrowheads="1" noChangeShapeType="1" noTextEdit="1"/>
              </p:cNvSpPr>
              <p:nvPr/>
            </p:nvSpPr>
            <p:spPr>
              <a:xfrm>
                <a:off x="9442797" y="2616114"/>
                <a:ext cx="2308432" cy="728854"/>
              </a:xfrm>
              <a:prstGeom prst="rect">
                <a:avLst/>
              </a:prstGeom>
              <a:blipFill>
                <a:blip r:embed="rId9"/>
                <a:stretch>
                  <a:fillRect/>
                </a:stretch>
              </a:blipFill>
            </p:spPr>
            <p:txBody>
              <a:bodyPr/>
              <a:lstStyle/>
              <a:p>
                <a:r>
                  <a:rPr lang="es-EC">
                    <a:noFill/>
                  </a:rPr>
                  <a:t> </a:t>
                </a:r>
              </a:p>
            </p:txBody>
          </p:sp>
        </mc:Fallback>
      </mc:AlternateContent>
      <p:sp>
        <p:nvSpPr>
          <p:cNvPr id="26" name="Flecha: a la derecha 25">
            <a:extLst>
              <a:ext uri="{FF2B5EF4-FFF2-40B4-BE49-F238E27FC236}">
                <a16:creationId xmlns:a16="http://schemas.microsoft.com/office/drawing/2014/main" id="{E0E94815-0CD2-4285-834B-5EC3FCE27A3C}"/>
              </a:ext>
            </a:extLst>
          </p:cNvPr>
          <p:cNvSpPr/>
          <p:nvPr/>
        </p:nvSpPr>
        <p:spPr>
          <a:xfrm>
            <a:off x="8701088" y="2843213"/>
            <a:ext cx="600075" cy="370989"/>
          </a:xfrm>
          <a:prstGeom prst="rightArrow">
            <a:avLst/>
          </a:prstGeom>
          <a:solidFill>
            <a:srgbClr val="1F7E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9651809A-7CEF-4EA5-83A1-658980447E30}"/>
                  </a:ext>
                </a:extLst>
              </p:cNvPr>
              <p:cNvSpPr txBox="1"/>
              <p:nvPr/>
            </p:nvSpPr>
            <p:spPr>
              <a:xfrm>
                <a:off x="6289123" y="3684069"/>
                <a:ext cx="2240515" cy="7913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𝜎</m:t>
                      </m:r>
                      <m:r>
                        <a:rPr lang="es-EC" i="0">
                          <a:latin typeface="Cambria Math" panose="02040503050406030204" pitchFamily="18" charset="0"/>
                        </a:rPr>
                        <m:t>=</m:t>
                      </m:r>
                      <m:d>
                        <m:dPr>
                          <m:ctrlPr>
                            <a:rPr lang="es-EC" i="1">
                              <a:solidFill>
                                <a:srgbClr val="836967"/>
                              </a:solidFill>
                              <a:latin typeface="Cambria Math" panose="02040503050406030204" pitchFamily="18" charset="0"/>
                            </a:rPr>
                          </m:ctrlPr>
                        </m:dPr>
                        <m:e>
                          <m:rad>
                            <m:radPr>
                              <m:degHide m:val="on"/>
                              <m:ctrlPr>
                                <a:rPr lang="es-EC" i="1">
                                  <a:solidFill>
                                    <a:srgbClr val="836967"/>
                                  </a:solidFill>
                                  <a:latin typeface="Cambria Math" panose="02040503050406030204" pitchFamily="18" charset="0"/>
                                </a:rPr>
                              </m:ctrlPr>
                            </m:radPr>
                            <m:deg/>
                            <m:e>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𝑁</m:t>
                                  </m:r>
                                  <m:r>
                                    <a:rPr lang="es-EC" i="0">
                                      <a:latin typeface="Cambria Math" panose="02040503050406030204" pitchFamily="18" charset="0"/>
                                    </a:rPr>
                                    <m:t>−</m:t>
                                  </m:r>
                                  <m:r>
                                    <a:rPr lang="es-EC" i="1">
                                      <a:latin typeface="Cambria Math" panose="02040503050406030204" pitchFamily="18" charset="0"/>
                                    </a:rPr>
                                    <m:t>𝑛</m:t>
                                  </m:r>
                                </m:num>
                                <m:den>
                                  <m:r>
                                    <a:rPr lang="es-EC" i="1">
                                      <a:latin typeface="Cambria Math" panose="02040503050406030204" pitchFamily="18" charset="0"/>
                                    </a:rPr>
                                    <m:t>𝑁</m:t>
                                  </m:r>
                                  <m:r>
                                    <a:rPr lang="es-EC" i="0">
                                      <a:latin typeface="Cambria Math" panose="02040503050406030204" pitchFamily="18" charset="0"/>
                                    </a:rPr>
                                    <m:t>−1</m:t>
                                  </m:r>
                                </m:den>
                              </m:f>
                            </m:e>
                          </m:rad>
                        </m:e>
                      </m:d>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𝑆</m:t>
                          </m:r>
                        </m:num>
                        <m:den>
                          <m:rad>
                            <m:radPr>
                              <m:degHide m:val="on"/>
                              <m:ctrlPr>
                                <a:rPr lang="es-EC" i="1">
                                  <a:solidFill>
                                    <a:srgbClr val="836967"/>
                                  </a:solidFill>
                                  <a:latin typeface="Cambria Math" panose="02040503050406030204" pitchFamily="18" charset="0"/>
                                </a:rPr>
                              </m:ctrlPr>
                            </m:radPr>
                            <m:deg/>
                            <m:e>
                              <m:r>
                                <a:rPr lang="es-EC" i="1">
                                  <a:latin typeface="Cambria Math" panose="02040503050406030204" pitchFamily="18" charset="0"/>
                                </a:rPr>
                                <m:t>𝑛</m:t>
                              </m:r>
                            </m:e>
                          </m:rad>
                        </m:den>
                      </m:f>
                    </m:oMath>
                  </m:oMathPara>
                </a14:m>
                <a:endParaRPr lang="es-EC" dirty="0"/>
              </a:p>
            </p:txBody>
          </p:sp>
        </mc:Choice>
        <mc:Fallback xmlns="">
          <p:sp>
            <p:nvSpPr>
              <p:cNvPr id="30" name="CuadroTexto 29">
                <a:extLst>
                  <a:ext uri="{FF2B5EF4-FFF2-40B4-BE49-F238E27FC236}">
                    <a16:creationId xmlns:a16="http://schemas.microsoft.com/office/drawing/2014/main" id="{9651809A-7CEF-4EA5-83A1-658980447E30}"/>
                  </a:ext>
                </a:extLst>
              </p:cNvPr>
              <p:cNvSpPr txBox="1">
                <a:spLocks noRot="1" noChangeAspect="1" noMove="1" noResize="1" noEditPoints="1" noAdjustHandles="1" noChangeArrowheads="1" noChangeShapeType="1" noTextEdit="1"/>
              </p:cNvSpPr>
              <p:nvPr/>
            </p:nvSpPr>
            <p:spPr>
              <a:xfrm>
                <a:off x="6289123" y="3684069"/>
                <a:ext cx="2240515" cy="791307"/>
              </a:xfrm>
              <a:prstGeom prst="rect">
                <a:avLst/>
              </a:prstGeom>
              <a:blipFill>
                <a:blip r:embed="rId10"/>
                <a:stretch>
                  <a:fillRect/>
                </a:stretch>
              </a:blipFill>
            </p:spPr>
            <p:txBody>
              <a:bodyPr/>
              <a:lstStyle/>
              <a:p>
                <a:r>
                  <a:rPr lang="es-EC">
                    <a:noFill/>
                  </a:rPr>
                  <a:t> </a:t>
                </a:r>
              </a:p>
            </p:txBody>
          </p:sp>
        </mc:Fallback>
      </mc:AlternateContent>
      <p:sp>
        <p:nvSpPr>
          <p:cNvPr id="31" name="Flecha: a la derecha 30">
            <a:extLst>
              <a:ext uri="{FF2B5EF4-FFF2-40B4-BE49-F238E27FC236}">
                <a16:creationId xmlns:a16="http://schemas.microsoft.com/office/drawing/2014/main" id="{8661FE97-C54B-4DCB-B150-1802A829DCB2}"/>
              </a:ext>
            </a:extLst>
          </p:cNvPr>
          <p:cNvSpPr/>
          <p:nvPr/>
        </p:nvSpPr>
        <p:spPr>
          <a:xfrm>
            <a:off x="8684938" y="3959312"/>
            <a:ext cx="600075" cy="370989"/>
          </a:xfrm>
          <a:prstGeom prst="rightArrow">
            <a:avLst/>
          </a:prstGeom>
          <a:solidFill>
            <a:srgbClr val="1F7E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EF51C4FB-6D7C-44DF-A1F8-374833F442C6}"/>
                  </a:ext>
                </a:extLst>
              </p:cNvPr>
              <p:cNvSpPr txBox="1"/>
              <p:nvPr/>
            </p:nvSpPr>
            <p:spPr>
              <a:xfrm>
                <a:off x="9044537" y="3684069"/>
                <a:ext cx="3123114" cy="10089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s-EC" i="1">
                              <a:solidFill>
                                <a:srgbClr val="836967"/>
                              </a:solidFill>
                              <a:latin typeface="Cambria Math" panose="02040503050406030204" pitchFamily="18" charset="0"/>
                            </a:rPr>
                          </m:ctrlPr>
                        </m:dPr>
                        <m:e>
                          <m:rad>
                            <m:radPr>
                              <m:degHide m:val="on"/>
                              <m:ctrlPr>
                                <a:rPr lang="es-EC" i="1">
                                  <a:solidFill>
                                    <a:srgbClr val="836967"/>
                                  </a:solidFill>
                                  <a:latin typeface="Cambria Math" panose="02040503050406030204" pitchFamily="18" charset="0"/>
                                </a:rPr>
                              </m:ctrlPr>
                            </m:radPr>
                            <m:deg/>
                            <m:e>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365−7</m:t>
                                  </m:r>
                                </m:num>
                                <m:den>
                                  <m:r>
                                    <a:rPr lang="es-EC" i="0">
                                      <a:latin typeface="Cambria Math" panose="02040503050406030204" pitchFamily="18" charset="0"/>
                                    </a:rPr>
                                    <m:t>365−1</m:t>
                                  </m:r>
                                </m:den>
                              </m:f>
                            </m:e>
                          </m:rad>
                        </m:e>
                      </m:d>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781.02</m:t>
                          </m:r>
                        </m:num>
                        <m:den>
                          <m:rad>
                            <m:radPr>
                              <m:degHide m:val="on"/>
                              <m:ctrlPr>
                                <a:rPr lang="es-EC" i="1">
                                  <a:solidFill>
                                    <a:srgbClr val="836967"/>
                                  </a:solidFill>
                                  <a:latin typeface="Cambria Math" panose="02040503050406030204" pitchFamily="18" charset="0"/>
                                </a:rPr>
                              </m:ctrlPr>
                            </m:radPr>
                            <m:deg/>
                            <m:e>
                              <m:r>
                                <a:rPr lang="es-EC" i="0">
                                  <a:latin typeface="Cambria Math" panose="02040503050406030204" pitchFamily="18" charset="0"/>
                                </a:rPr>
                                <m:t>7</m:t>
                              </m:r>
                            </m:e>
                          </m:rad>
                        </m:den>
                      </m:f>
                      <m:r>
                        <a:rPr lang="es-EC" i="1">
                          <a:latin typeface="Cambria Math" panose="02040503050406030204" pitchFamily="18" charset="0"/>
                        </a:rPr>
                        <m:t>=292.75</m:t>
                      </m:r>
                    </m:oMath>
                  </m:oMathPara>
                </a14:m>
                <a:endParaRPr lang="es-EC" dirty="0"/>
              </a:p>
              <a:p>
                <a:endParaRPr lang="es-EC" dirty="0"/>
              </a:p>
            </p:txBody>
          </p:sp>
        </mc:Choice>
        <mc:Fallback xmlns="">
          <p:sp>
            <p:nvSpPr>
              <p:cNvPr id="33" name="CuadroTexto 32">
                <a:extLst>
                  <a:ext uri="{FF2B5EF4-FFF2-40B4-BE49-F238E27FC236}">
                    <a16:creationId xmlns:a16="http://schemas.microsoft.com/office/drawing/2014/main" id="{EF51C4FB-6D7C-44DF-A1F8-374833F442C6}"/>
                  </a:ext>
                </a:extLst>
              </p:cNvPr>
              <p:cNvSpPr txBox="1">
                <a:spLocks noRot="1" noChangeAspect="1" noMove="1" noResize="1" noEditPoints="1" noAdjustHandles="1" noChangeArrowheads="1" noChangeShapeType="1" noTextEdit="1"/>
              </p:cNvSpPr>
              <p:nvPr/>
            </p:nvSpPr>
            <p:spPr>
              <a:xfrm>
                <a:off x="9044537" y="3684069"/>
                <a:ext cx="3123114" cy="1008931"/>
              </a:xfrm>
              <a:prstGeom prst="rect">
                <a:avLst/>
              </a:prstGeom>
              <a:blipFill>
                <a:blip r:embed="rId11"/>
                <a:stretch>
                  <a:fillRect/>
                </a:stretch>
              </a:blipFill>
            </p:spPr>
            <p:txBody>
              <a:bodyPr/>
              <a:lstStyle/>
              <a:p>
                <a:r>
                  <a:rPr lang="es-EC">
                    <a:noFill/>
                  </a:rPr>
                  <a:t> </a:t>
                </a:r>
              </a:p>
            </p:txBody>
          </p:sp>
        </mc:Fallback>
      </mc:AlternateContent>
      <p:sp>
        <p:nvSpPr>
          <p:cNvPr id="35" name="CuadroTexto 34">
            <a:extLst>
              <a:ext uri="{FF2B5EF4-FFF2-40B4-BE49-F238E27FC236}">
                <a16:creationId xmlns:a16="http://schemas.microsoft.com/office/drawing/2014/main" id="{74D17EEC-02C0-4F11-B619-777C664200F0}"/>
              </a:ext>
            </a:extLst>
          </p:cNvPr>
          <p:cNvSpPr txBox="1"/>
          <p:nvPr/>
        </p:nvSpPr>
        <p:spPr>
          <a:xfrm>
            <a:off x="6342219" y="4632576"/>
            <a:ext cx="5409009" cy="539963"/>
          </a:xfrm>
          <a:prstGeom prst="rect">
            <a:avLst/>
          </a:prstGeom>
          <a:noFill/>
        </p:spPr>
        <p:txBody>
          <a:bodyPr wrap="square">
            <a:spAutoFit/>
          </a:bodyPr>
          <a:lstStyle/>
          <a:p>
            <a:r>
              <a:rPr lang="es-EC" sz="1400" dirty="0">
                <a:effectLst/>
                <a:latin typeface="Arial" panose="020B0604020202020204" pitchFamily="34" charset="0"/>
                <a:ea typeface="Calibri" panose="020F0502020204030204" pitchFamily="34" charset="0"/>
                <a:cs typeface="Times New Roman" panose="02020603050405020304" pitchFamily="18" charset="0"/>
              </a:rPr>
              <a:t>Para un nivel de confiabilidad del 95% en una distribución normal, los valores de la constante Zc es de 1.96. (NEVI-12, 2012).</a:t>
            </a:r>
            <a:endParaRPr lang="es-EC" dirty="0"/>
          </a:p>
        </p:txBody>
      </p:sp>
      <mc:AlternateContent xmlns:mc="http://schemas.openxmlformats.org/markup-compatibility/2006" xmlns:a14="http://schemas.microsoft.com/office/drawing/2010/main">
        <mc:Choice Requires="a14">
          <p:sp>
            <p:nvSpPr>
              <p:cNvPr id="37" name="CuadroTexto 36">
                <a:extLst>
                  <a:ext uri="{FF2B5EF4-FFF2-40B4-BE49-F238E27FC236}">
                    <a16:creationId xmlns:a16="http://schemas.microsoft.com/office/drawing/2014/main" id="{E5306D5C-9F25-4E43-B478-B3EBC506B821}"/>
                  </a:ext>
                </a:extLst>
              </p:cNvPr>
              <p:cNvSpPr txBox="1"/>
              <p:nvPr/>
            </p:nvSpPr>
            <p:spPr>
              <a:xfrm>
                <a:off x="6318585" y="5249271"/>
                <a:ext cx="540900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𝑇𝑃𝐷𝐴</m:t>
                      </m:r>
                      <m:r>
                        <a:rPr lang="es-EC" i="0">
                          <a:latin typeface="Cambria Math" panose="02040503050406030204" pitchFamily="18" charset="0"/>
                        </a:rPr>
                        <m:t>=38</m:t>
                      </m:r>
                      <m:r>
                        <a:rPr lang="es-EC" b="0" i="0" smtClean="0">
                          <a:latin typeface="Cambria Math" panose="02040503050406030204" pitchFamily="18" charset="0"/>
                        </a:rPr>
                        <m:t>17+</m:t>
                      </m:r>
                      <m:r>
                        <a:rPr lang="es-EC" i="0">
                          <a:latin typeface="Cambria Math" panose="02040503050406030204" pitchFamily="18" charset="0"/>
                        </a:rPr>
                        <m:t>1.96∗292.75</m:t>
                      </m:r>
                    </m:oMath>
                  </m:oMathPara>
                </a14:m>
                <a:endParaRPr lang="es-EC" dirty="0"/>
              </a:p>
            </p:txBody>
          </p:sp>
        </mc:Choice>
        <mc:Fallback xmlns="">
          <p:sp>
            <p:nvSpPr>
              <p:cNvPr id="37" name="CuadroTexto 36">
                <a:extLst>
                  <a:ext uri="{FF2B5EF4-FFF2-40B4-BE49-F238E27FC236}">
                    <a16:creationId xmlns:a16="http://schemas.microsoft.com/office/drawing/2014/main" id="{E5306D5C-9F25-4E43-B478-B3EBC506B821}"/>
                  </a:ext>
                </a:extLst>
              </p:cNvPr>
              <p:cNvSpPr txBox="1">
                <a:spLocks noRot="1" noChangeAspect="1" noMove="1" noResize="1" noEditPoints="1" noAdjustHandles="1" noChangeArrowheads="1" noChangeShapeType="1" noTextEdit="1"/>
              </p:cNvSpPr>
              <p:nvPr/>
            </p:nvSpPr>
            <p:spPr>
              <a:xfrm>
                <a:off x="6318585" y="5249271"/>
                <a:ext cx="5409009" cy="307777"/>
              </a:xfrm>
              <a:prstGeom prst="rect">
                <a:avLst/>
              </a:prstGeom>
              <a:blipFill>
                <a:blip r:embed="rId1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9" name="CuadroTexto 38">
                <a:extLst>
                  <a:ext uri="{FF2B5EF4-FFF2-40B4-BE49-F238E27FC236}">
                    <a16:creationId xmlns:a16="http://schemas.microsoft.com/office/drawing/2014/main" id="{2B843348-888F-4BBD-B521-C252E40999F9}"/>
                  </a:ext>
                </a:extLst>
              </p:cNvPr>
              <p:cNvSpPr txBox="1"/>
              <p:nvPr/>
            </p:nvSpPr>
            <p:spPr>
              <a:xfrm>
                <a:off x="6096000" y="5620784"/>
                <a:ext cx="5675855" cy="50135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𝑇𝑃𝐷𝐴</m:t>
                      </m:r>
                      <m:r>
                        <a:rPr lang="es-EC" i="0">
                          <a:latin typeface="Cambria Math" panose="02040503050406030204" pitchFamily="18" charset="0"/>
                        </a:rPr>
                        <m:t>=4 467</m:t>
                      </m:r>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𝑣𝑒h</m:t>
                          </m:r>
                        </m:num>
                        <m:den>
                          <m:r>
                            <a:rPr lang="es-EC" i="1">
                              <a:latin typeface="Cambria Math" panose="02040503050406030204" pitchFamily="18" charset="0"/>
                            </a:rPr>
                            <m:t>𝑑</m:t>
                          </m:r>
                          <m:r>
                            <a:rPr lang="es-EC" i="0">
                              <a:latin typeface="Cambria Math" panose="02040503050406030204" pitchFamily="18" charset="0"/>
                            </a:rPr>
                            <m:t>í</m:t>
                          </m:r>
                          <m:r>
                            <a:rPr lang="es-EC" i="1">
                              <a:latin typeface="Cambria Math" panose="02040503050406030204" pitchFamily="18" charset="0"/>
                            </a:rPr>
                            <m:t>𝑎</m:t>
                          </m:r>
                        </m:den>
                      </m:f>
                    </m:oMath>
                  </m:oMathPara>
                </a14:m>
                <a:endParaRPr lang="es-EC" dirty="0"/>
              </a:p>
            </p:txBody>
          </p:sp>
        </mc:Choice>
        <mc:Fallback xmlns="">
          <p:sp>
            <p:nvSpPr>
              <p:cNvPr id="39" name="CuadroTexto 38">
                <a:extLst>
                  <a:ext uri="{FF2B5EF4-FFF2-40B4-BE49-F238E27FC236}">
                    <a16:creationId xmlns:a16="http://schemas.microsoft.com/office/drawing/2014/main" id="{2B843348-888F-4BBD-B521-C252E40999F9}"/>
                  </a:ext>
                </a:extLst>
              </p:cNvPr>
              <p:cNvSpPr txBox="1">
                <a:spLocks noRot="1" noChangeAspect="1" noMove="1" noResize="1" noEditPoints="1" noAdjustHandles="1" noChangeArrowheads="1" noChangeShapeType="1" noTextEdit="1"/>
              </p:cNvSpPr>
              <p:nvPr/>
            </p:nvSpPr>
            <p:spPr>
              <a:xfrm>
                <a:off x="6096000" y="5620784"/>
                <a:ext cx="5675855" cy="501356"/>
              </a:xfrm>
              <a:prstGeom prst="rect">
                <a:avLst/>
              </a:prstGeom>
              <a:blipFill>
                <a:blip r:embed="rId13"/>
                <a:stretch>
                  <a:fillRect b="-2439"/>
                </a:stretch>
              </a:blipFill>
            </p:spPr>
            <p:txBody>
              <a:bodyPr/>
              <a:lstStyle/>
              <a:p>
                <a:r>
                  <a:rPr lang="es-EC">
                    <a:noFill/>
                  </a:rPr>
                  <a:t> </a:t>
                </a:r>
              </a:p>
            </p:txBody>
          </p:sp>
        </mc:Fallback>
      </mc:AlternateContent>
    </p:spTree>
    <p:extLst>
      <p:ext uri="{BB962C8B-B14F-4D97-AF65-F5344CB8AC3E}">
        <p14:creationId xmlns:p14="http://schemas.microsoft.com/office/powerpoint/2010/main" val="195091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7" name="Picture 6" descr="Download Free png Highway Asphalt Road surface Road trip - Cement road  1200*675 ... - DLPNG.com">
            <a:extLst>
              <a:ext uri="{FF2B5EF4-FFF2-40B4-BE49-F238E27FC236}">
                <a16:creationId xmlns:a16="http://schemas.microsoft.com/office/drawing/2014/main" id="{18E40902-520E-44C9-ACF3-699B642CAB3F}"/>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t="51622"/>
          <a:stretch/>
        </p:blipFill>
        <p:spPr bwMode="auto">
          <a:xfrm>
            <a:off x="0" y="357644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17;g5ca4d809e0_0_415">
            <a:extLst>
              <a:ext uri="{FF2B5EF4-FFF2-40B4-BE49-F238E27FC236}">
                <a16:creationId xmlns:a16="http://schemas.microsoft.com/office/drawing/2014/main" id="{01280E4B-9F23-4FBF-BFDF-D7C897A28FD4}"/>
              </a:ext>
            </a:extLst>
          </p:cNvPr>
          <p:cNvSpPr txBox="1">
            <a:spLocks/>
          </p:cNvSpPr>
          <p:nvPr/>
        </p:nvSpPr>
        <p:spPr>
          <a:xfrm>
            <a:off x="5902878" y="813622"/>
            <a:ext cx="3743325" cy="2762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r>
              <a:rPr lang="es-EC"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endParaRPr lang="es-ES" sz="1200" dirty="0">
              <a:solidFill>
                <a:schemeClr val="dk1"/>
              </a:solidFill>
              <a:latin typeface="Times New Roman"/>
              <a:ea typeface="Times New Roman"/>
              <a:cs typeface="Times New Roman"/>
              <a:sym typeface="Times New Roman"/>
            </a:endParaRPr>
          </a:p>
        </p:txBody>
      </p:sp>
      <p:sp>
        <p:nvSpPr>
          <p:cNvPr id="6" name="Rectángulo redondeado 47">
            <a:extLst>
              <a:ext uri="{FF2B5EF4-FFF2-40B4-BE49-F238E27FC236}">
                <a16:creationId xmlns:a16="http://schemas.microsoft.com/office/drawing/2014/main" id="{01E4C4B0-F847-4B1D-86A8-B39E47F2453F}"/>
              </a:ext>
            </a:extLst>
          </p:cNvPr>
          <p:cNvSpPr/>
          <p:nvPr/>
        </p:nvSpPr>
        <p:spPr>
          <a:xfrm>
            <a:off x="-1031396" y="5460"/>
            <a:ext cx="652294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ESTUDIO DE TRÁFICO</a:t>
            </a:r>
          </a:p>
        </p:txBody>
      </p:sp>
      <p:sp>
        <p:nvSpPr>
          <p:cNvPr id="17" name="Rectángulo redondeado 47">
            <a:extLst>
              <a:ext uri="{FF2B5EF4-FFF2-40B4-BE49-F238E27FC236}">
                <a16:creationId xmlns:a16="http://schemas.microsoft.com/office/drawing/2014/main" id="{C0E07EE9-C8D2-4266-B14F-2BE9A6A41450}"/>
              </a:ext>
            </a:extLst>
          </p:cNvPr>
          <p:cNvSpPr/>
          <p:nvPr/>
        </p:nvSpPr>
        <p:spPr>
          <a:xfrm>
            <a:off x="370374" y="941833"/>
            <a:ext cx="5532504"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Proyección de tráfico futuro (TF)</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19" name="Rectángulo redondeado 47">
            <a:extLst>
              <a:ext uri="{FF2B5EF4-FFF2-40B4-BE49-F238E27FC236}">
                <a16:creationId xmlns:a16="http://schemas.microsoft.com/office/drawing/2014/main" id="{8C93A9BF-0CEA-4DA9-85A0-D46DDA167997}"/>
              </a:ext>
            </a:extLst>
          </p:cNvPr>
          <p:cNvSpPr/>
          <p:nvPr/>
        </p:nvSpPr>
        <p:spPr>
          <a:xfrm>
            <a:off x="370374" y="4195357"/>
            <a:ext cx="5532504" cy="408623"/>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es-MX" sz="1800" b="1" dirty="0">
                <a:ln w="12700" cmpd="sng">
                  <a:noFill/>
                  <a:prstDash val="solid"/>
                </a:ln>
                <a:solidFill>
                  <a:schemeClr val="tx1"/>
                </a:solidFill>
                <a:latin typeface="+mj-lt"/>
                <a:ea typeface="Batang" panose="02030600000101010101" pitchFamily="18" charset="-127"/>
                <a:cs typeface="Times New Roman" panose="02020603050405020304" pitchFamily="18" charset="0"/>
              </a:rPr>
              <a:t>Método Aritmético</a:t>
            </a:r>
            <a:endParaRPr lang="es-ES" sz="1800" b="1"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p:txBody>
      </p:sp>
      <p:sp>
        <p:nvSpPr>
          <p:cNvPr id="21" name="CuadroTexto 20">
            <a:extLst>
              <a:ext uri="{FF2B5EF4-FFF2-40B4-BE49-F238E27FC236}">
                <a16:creationId xmlns:a16="http://schemas.microsoft.com/office/drawing/2014/main" id="{B9EB611F-D21D-42CC-87CA-DB29F65F1A02}"/>
              </a:ext>
            </a:extLst>
          </p:cNvPr>
          <p:cNvSpPr txBox="1"/>
          <p:nvPr/>
        </p:nvSpPr>
        <p:spPr>
          <a:xfrm>
            <a:off x="1428751" y="1360962"/>
            <a:ext cx="4949387" cy="276999"/>
          </a:xfrm>
          <a:prstGeom prst="rect">
            <a:avLst/>
          </a:prstGeom>
          <a:noFill/>
        </p:spPr>
        <p:txBody>
          <a:bodyPr wrap="square">
            <a:spAutoFit/>
          </a:bodyPr>
          <a:lstStyle/>
          <a:p>
            <a:r>
              <a:rPr lang="es-EC" sz="1200" b="1" dirty="0">
                <a:effectLst/>
                <a:latin typeface="Arial" panose="020B0604020202020204" pitchFamily="34" charset="0"/>
                <a:ea typeface="Calibri" panose="020F0502020204030204" pitchFamily="34" charset="0"/>
                <a:cs typeface="Times New Roman" panose="02020603050405020304" pitchFamily="18" charset="0"/>
              </a:rPr>
              <a:t>(Normas de Diseño Geométrico de Carreteras – MTOP,2003)</a:t>
            </a:r>
            <a:endParaRPr lang="es-EC" sz="1200" b="1" dirty="0"/>
          </a:p>
        </p:txBody>
      </p:sp>
      <p:sp>
        <p:nvSpPr>
          <p:cNvPr id="36" name="Rectángulo redondeado 47">
            <a:extLst>
              <a:ext uri="{FF2B5EF4-FFF2-40B4-BE49-F238E27FC236}">
                <a16:creationId xmlns:a16="http://schemas.microsoft.com/office/drawing/2014/main" id="{7C1D01D5-DF1E-4B15-895D-A4A7A270DACD}"/>
              </a:ext>
            </a:extLst>
          </p:cNvPr>
          <p:cNvSpPr/>
          <p:nvPr/>
        </p:nvSpPr>
        <p:spPr>
          <a:xfrm>
            <a:off x="370374" y="1889447"/>
            <a:ext cx="5532504" cy="408623"/>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es-MX" sz="1800" b="1" dirty="0">
                <a:ln w="12700" cmpd="sng">
                  <a:noFill/>
                  <a:prstDash val="solid"/>
                </a:ln>
                <a:solidFill>
                  <a:schemeClr val="tx1"/>
                </a:solidFill>
                <a:latin typeface="+mj-lt"/>
                <a:ea typeface="Batang" panose="02030600000101010101" pitchFamily="18" charset="-127"/>
                <a:cs typeface="Times New Roman" panose="02020603050405020304" pitchFamily="18" charset="0"/>
              </a:rPr>
              <a:t>Método Geométrico</a:t>
            </a:r>
            <a:endParaRPr lang="es-ES" sz="1800" b="1"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1" name="CuadroTexto 40">
                <a:extLst>
                  <a:ext uri="{FF2B5EF4-FFF2-40B4-BE49-F238E27FC236}">
                    <a16:creationId xmlns:a16="http://schemas.microsoft.com/office/drawing/2014/main" id="{570CCA8D-1A09-44EC-A757-75E0361105EF}"/>
                  </a:ext>
                </a:extLst>
              </p:cNvPr>
              <p:cNvSpPr txBox="1"/>
              <p:nvPr/>
            </p:nvSpPr>
            <p:spPr>
              <a:xfrm>
                <a:off x="-688852" y="4418933"/>
                <a:ext cx="7650956" cy="1811137"/>
              </a:xfrm>
              <a:prstGeom prst="rect">
                <a:avLst/>
              </a:prstGeom>
              <a:noFill/>
            </p:spPr>
            <p:txBody>
              <a:bodyPr wrap="square">
                <a:spAutoFit/>
              </a:bodyPr>
              <a:lstStyle/>
              <a:p>
                <a:pPr>
                  <a:lnSpc>
                    <a:spcPct val="200000"/>
                  </a:lnSpc>
                </a:pPr>
                <a14:m>
                  <m:oMathPara xmlns:m="http://schemas.openxmlformats.org/officeDocument/2006/math">
                    <m:oMathParaPr>
                      <m:jc m:val="centerGroup"/>
                    </m:oMathParaPr>
                    <m:oMath xmlns:m="http://schemas.openxmlformats.org/officeDocument/2006/math">
                      <m:sSub>
                        <m:sSubPr>
                          <m:ctrlPr>
                            <a:rPr lang="es-EC" sz="140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s-EC" sz="1400" i="1">
                              <a:effectLst/>
                              <a:latin typeface="Cambria Math" panose="02040503050406030204" pitchFamily="18" charset="0"/>
                              <a:ea typeface="Calibri" panose="020F0502020204030204" pitchFamily="34" charset="0"/>
                              <a:cs typeface="Times New Roman" panose="02020603050405020304" pitchFamily="18" charset="0"/>
                            </a:rPr>
                            <m:t>𝑇𝑃𝐷𝐴</m:t>
                          </m:r>
                        </m:e>
                        <m:sub>
                          <m:r>
                            <a:rPr lang="es-EC" sz="1400" i="1">
                              <a:effectLst/>
                              <a:latin typeface="Cambria Math" panose="02040503050406030204" pitchFamily="18" charset="0"/>
                              <a:ea typeface="Calibri" panose="020F0502020204030204" pitchFamily="34" charset="0"/>
                              <a:cs typeface="Times New Roman" panose="02020603050405020304" pitchFamily="18" charset="0"/>
                            </a:rPr>
                            <m:t>𝑓</m:t>
                          </m:r>
                        </m:sub>
                      </m:sSub>
                      <m:r>
                        <a:rPr lang="es-EC" sz="1400" i="1">
                          <a:effectLst/>
                          <a:latin typeface="Cambria Math" panose="02040503050406030204" pitchFamily="18" charset="0"/>
                          <a:ea typeface="Calibri" panose="020F0502020204030204" pitchFamily="34" charset="0"/>
                          <a:cs typeface="Times New Roman" panose="02020603050405020304" pitchFamily="18" charset="0"/>
                        </a:rPr>
                        <m:t>=4 467∗</m:t>
                      </m:r>
                      <m:sSup>
                        <m:sSup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dPr>
                            <m:e>
                              <m:r>
                                <a:rPr lang="es-EC" sz="14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7</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100</m:t>
                                  </m:r>
                                </m:den>
                              </m:f>
                            </m:e>
                          </m:d>
                        </m:e>
                        <m:sup>
                          <m:r>
                            <a:rPr lang="es-EC" sz="1400" i="1">
                              <a:effectLst/>
                              <a:latin typeface="Cambria Math" panose="02040503050406030204" pitchFamily="18" charset="0"/>
                              <a:ea typeface="Calibri" panose="020F0502020204030204" pitchFamily="34" charset="0"/>
                              <a:cs typeface="Times New Roman" panose="02020603050405020304" pitchFamily="18" charset="0"/>
                            </a:rPr>
                            <m:t>20</m:t>
                          </m:r>
                        </m:sup>
                      </m:sSup>
                    </m:oMath>
                  </m:oMathPara>
                </a14:m>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200000"/>
                  </a:lnSpc>
                </a:pPr>
                <a14:m>
                  <m:oMathPara xmlns:m="http://schemas.openxmlformats.org/officeDocument/2006/math">
                    <m:oMathParaPr>
                      <m:jc m:val="centerGroup"/>
                    </m:oMathParaPr>
                    <m:oMath xmlns:m="http://schemas.openxmlformats.org/officeDocument/2006/math">
                      <m:sSub>
                        <m:sSubPr>
                          <m:ctrlPr>
                            <a:rPr lang="es-EC" sz="1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𝑇𝑃𝐷𝐴</m:t>
                          </m:r>
                        </m:e>
                        <m:sub>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𝑓</m:t>
                          </m:r>
                        </m:sub>
                      </m:sSub>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=17 286 </m:t>
                      </m:r>
                      <m:f>
                        <m:fPr>
                          <m:ctrlPr>
                            <a:rPr lang="es-EC"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𝑣𝑒h</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𝑑</m:t>
                          </m:r>
                          <m:r>
                            <a:rPr lang="es-EC" sz="1400" i="1">
                              <a:effectLst/>
                              <a:latin typeface="Cambria Math" panose="02040503050406030204" pitchFamily="18" charset="0"/>
                              <a:ea typeface="Calibri" panose="020F0502020204030204" pitchFamily="34" charset="0"/>
                              <a:cs typeface="Times New Roman" panose="02020603050405020304" pitchFamily="18" charset="0"/>
                            </a:rPr>
                            <m:t>í</m:t>
                          </m:r>
                          <m:r>
                            <a:rPr lang="es-EC" sz="1400" i="1">
                              <a:effectLst/>
                              <a:latin typeface="Cambria Math" panose="02040503050406030204" pitchFamily="18" charset="0"/>
                              <a:ea typeface="Calibri" panose="020F0502020204030204" pitchFamily="34" charset="0"/>
                              <a:cs typeface="Times New Roman" panose="02020603050405020304" pitchFamily="18" charset="0"/>
                            </a:rPr>
                            <m:t>𝑎</m:t>
                          </m:r>
                        </m:den>
                      </m:f>
                    </m:oMath>
                  </m:oMathPara>
                </a14:m>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41" name="CuadroTexto 40">
                <a:extLst>
                  <a:ext uri="{FF2B5EF4-FFF2-40B4-BE49-F238E27FC236}">
                    <a16:creationId xmlns:a16="http://schemas.microsoft.com/office/drawing/2014/main" id="{570CCA8D-1A09-44EC-A757-75E0361105EF}"/>
                  </a:ext>
                </a:extLst>
              </p:cNvPr>
              <p:cNvSpPr txBox="1">
                <a:spLocks noRot="1" noChangeAspect="1" noMove="1" noResize="1" noEditPoints="1" noAdjustHandles="1" noChangeArrowheads="1" noChangeShapeType="1" noTextEdit="1"/>
              </p:cNvSpPr>
              <p:nvPr/>
            </p:nvSpPr>
            <p:spPr>
              <a:xfrm>
                <a:off x="-688852" y="4418933"/>
                <a:ext cx="7650956" cy="1811137"/>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2" name="CuadroTexto 41">
                <a:extLst>
                  <a:ext uri="{FF2B5EF4-FFF2-40B4-BE49-F238E27FC236}">
                    <a16:creationId xmlns:a16="http://schemas.microsoft.com/office/drawing/2014/main" id="{F3C5934A-F171-4944-A406-53B0D8CB3F8F}"/>
                  </a:ext>
                </a:extLst>
              </p:cNvPr>
              <p:cNvSpPr txBox="1"/>
              <p:nvPr/>
            </p:nvSpPr>
            <p:spPr>
              <a:xfrm>
                <a:off x="-429856" y="2321199"/>
                <a:ext cx="6807994" cy="1595565"/>
              </a:xfrm>
              <a:prstGeom prst="rect">
                <a:avLst/>
              </a:prstGeom>
              <a:noFill/>
            </p:spPr>
            <p:txBody>
              <a:bodyPr wrap="square">
                <a:spAutoFit/>
              </a:bodyPr>
              <a:lstStyle/>
              <a:p>
                <a:pPr algn="ctr">
                  <a:lnSpc>
                    <a:spcPct val="200000"/>
                  </a:lnSpc>
                </a:pPr>
                <a14:m>
                  <m:oMathPara xmlns:m="http://schemas.openxmlformats.org/officeDocument/2006/math">
                    <m:oMathParaPr>
                      <m:jc m:val="centerGroup"/>
                    </m:oMathParaPr>
                    <m:oMath xmlns:m="http://schemas.openxmlformats.org/officeDocument/2006/math">
                      <m:sSub>
                        <m:sSubPr>
                          <m:ctrlPr>
                            <a:rPr lang="es-EC"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𝑇𝑃𝐷𝐴</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𝑓</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=4 467∗</m:t>
                      </m:r>
                      <m:sSup>
                        <m:sSup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i="1">
                              <a:effectLst/>
                              <a:latin typeface="Cambria Math" panose="02040503050406030204" pitchFamily="18" charset="0"/>
                              <a:ea typeface="Calibri" panose="020F0502020204030204" pitchFamily="34" charset="0"/>
                              <a:cs typeface="Times New Roman" panose="02020603050405020304" pitchFamily="18" charset="0"/>
                            </a:rPr>
                            <m:t>𝑒</m:t>
                          </m:r>
                        </m:e>
                        <m:sup>
                          <m:d>
                            <m:dPr>
                              <m:ctrlPr>
                                <a:rPr lang="es-EC"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7∗</m:t>
                                  </m:r>
                                  <m:r>
                                    <a:rPr lang="es-EC" b="0" i="1" smtClean="0">
                                      <a:effectLst/>
                                      <a:latin typeface="Cambria Math" panose="02040503050406030204" pitchFamily="18" charset="0"/>
                                      <a:ea typeface="Calibri" panose="020F0502020204030204" pitchFamily="34" charset="0"/>
                                      <a:cs typeface="Times New Roman" panose="02020603050405020304" pitchFamily="18" charset="0"/>
                                    </a:rPr>
                                    <m:t>20</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100</m:t>
                                  </m:r>
                                </m:den>
                              </m:f>
                            </m:e>
                          </m:d>
                        </m:sup>
                      </m:sSup>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a:p>
                <a:pPr>
                  <a:lnSpc>
                    <a:spcPct val="200000"/>
                  </a:lnSpc>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𝑇𝑃𝐷𝐴</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𝑓</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=12 765 </m:t>
                      </m:r>
                      <m:f>
                        <m:fPr>
                          <m:ctrlPr>
                            <a:rPr lang="es-EC" i="1">
                              <a:effectLst/>
                              <a:latin typeface="Cambria Math" panose="02040503050406030204" pitchFamily="18" charset="0"/>
                              <a:ea typeface="Calibri" panose="020F0502020204030204" pitchFamily="34"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𝑣𝑒h</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𝑑</m:t>
                          </m:r>
                          <m:r>
                            <a:rPr lang="es-EC" i="1">
                              <a:effectLst/>
                              <a:latin typeface="Cambria Math" panose="02040503050406030204" pitchFamily="18" charset="0"/>
                              <a:ea typeface="Calibri" panose="020F0502020204030204" pitchFamily="34" charset="0"/>
                              <a:cs typeface="Times New Roman" panose="02020603050405020304" pitchFamily="18" charset="0"/>
                            </a:rPr>
                            <m:t>í</m:t>
                          </m:r>
                          <m:r>
                            <a:rPr lang="es-EC" i="1">
                              <a:effectLst/>
                              <a:latin typeface="Cambria Math" panose="02040503050406030204" pitchFamily="18" charset="0"/>
                              <a:ea typeface="Calibri" panose="020F0502020204030204" pitchFamily="34" charset="0"/>
                              <a:cs typeface="Times New Roman" panose="02020603050405020304" pitchFamily="18" charset="0"/>
                            </a:rPr>
                            <m:t>𝑎</m:t>
                          </m:r>
                        </m:den>
                      </m:f>
                    </m:oMath>
                  </m:oMathPara>
                </a14:m>
                <a:endParaRPr lang="es-EC"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42" name="CuadroTexto 41">
                <a:extLst>
                  <a:ext uri="{FF2B5EF4-FFF2-40B4-BE49-F238E27FC236}">
                    <a16:creationId xmlns:a16="http://schemas.microsoft.com/office/drawing/2014/main" id="{F3C5934A-F171-4944-A406-53B0D8CB3F8F}"/>
                  </a:ext>
                </a:extLst>
              </p:cNvPr>
              <p:cNvSpPr txBox="1">
                <a:spLocks noRot="1" noChangeAspect="1" noMove="1" noResize="1" noEditPoints="1" noAdjustHandles="1" noChangeArrowheads="1" noChangeShapeType="1" noTextEdit="1"/>
              </p:cNvSpPr>
              <p:nvPr/>
            </p:nvSpPr>
            <p:spPr>
              <a:xfrm>
                <a:off x="-429856" y="2321199"/>
                <a:ext cx="6807994" cy="1595565"/>
              </a:xfrm>
              <a:prstGeom prst="rect">
                <a:avLst/>
              </a:prstGeom>
              <a:blipFill>
                <a:blip r:embed="rId5"/>
                <a:stretch>
                  <a:fillRect/>
                </a:stretch>
              </a:blipFill>
            </p:spPr>
            <p:txBody>
              <a:bodyPr/>
              <a:lstStyle/>
              <a:p>
                <a:r>
                  <a:rPr lang="es-EC">
                    <a:noFill/>
                  </a:rPr>
                  <a:t> </a:t>
                </a:r>
              </a:p>
            </p:txBody>
          </p:sp>
        </mc:Fallback>
      </mc:AlternateContent>
      <p:sp>
        <p:nvSpPr>
          <p:cNvPr id="44" name="Rectángulo redondeado 47">
            <a:extLst>
              <a:ext uri="{FF2B5EF4-FFF2-40B4-BE49-F238E27FC236}">
                <a16:creationId xmlns:a16="http://schemas.microsoft.com/office/drawing/2014/main" id="{68BE087E-AEC1-4AC6-80D6-A8CAD03123C3}"/>
              </a:ext>
            </a:extLst>
          </p:cNvPr>
          <p:cNvSpPr/>
          <p:nvPr/>
        </p:nvSpPr>
        <p:spPr>
          <a:xfrm>
            <a:off x="6289122" y="956299"/>
            <a:ext cx="5532504"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Factor horario de máxima demanda (FHMD)</a:t>
            </a:r>
          </a:p>
        </p:txBody>
      </p:sp>
      <mc:AlternateContent xmlns:mc="http://schemas.openxmlformats.org/markup-compatibility/2006" xmlns:a14="http://schemas.microsoft.com/office/drawing/2010/main">
        <mc:Choice Requires="a14">
          <p:sp>
            <p:nvSpPr>
              <p:cNvPr id="45" name="CuadroTexto 44">
                <a:extLst>
                  <a:ext uri="{FF2B5EF4-FFF2-40B4-BE49-F238E27FC236}">
                    <a16:creationId xmlns:a16="http://schemas.microsoft.com/office/drawing/2014/main" id="{618A72D7-6892-489D-80CD-2C10A8D04B42}"/>
                  </a:ext>
                </a:extLst>
              </p:cNvPr>
              <p:cNvSpPr txBox="1"/>
              <p:nvPr/>
            </p:nvSpPr>
            <p:spPr>
              <a:xfrm>
                <a:off x="6017478" y="2410164"/>
                <a:ext cx="5303747" cy="5319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𝐹𝐻𝑀𝐷</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𝑉𝐻𝑀𝐷</m:t>
                          </m:r>
                        </m:num>
                        <m:den>
                          <m:r>
                            <a:rPr lang="es-EC" i="1">
                              <a:latin typeface="Cambria Math" panose="02040503050406030204" pitchFamily="18" charset="0"/>
                            </a:rPr>
                            <m:t>𝑁</m:t>
                          </m:r>
                          <m:r>
                            <a:rPr lang="es-EC" i="0">
                              <a:latin typeface="Cambria Math" panose="02040503050406030204" pitchFamily="18" charset="0"/>
                            </a:rPr>
                            <m:t>∗</m:t>
                          </m:r>
                          <m:r>
                            <a:rPr lang="es-EC" i="1">
                              <a:latin typeface="Cambria Math" panose="02040503050406030204" pitchFamily="18" charset="0"/>
                            </a:rPr>
                            <m:t>𝑞𝑚𝑎𝑥</m:t>
                          </m:r>
                        </m:den>
                      </m:f>
                    </m:oMath>
                  </m:oMathPara>
                </a14:m>
                <a:endParaRPr lang="es-EC" dirty="0"/>
              </a:p>
            </p:txBody>
          </p:sp>
        </mc:Choice>
        <mc:Fallback xmlns="">
          <p:sp>
            <p:nvSpPr>
              <p:cNvPr id="45" name="CuadroTexto 44">
                <a:extLst>
                  <a:ext uri="{FF2B5EF4-FFF2-40B4-BE49-F238E27FC236}">
                    <a16:creationId xmlns:a16="http://schemas.microsoft.com/office/drawing/2014/main" id="{618A72D7-6892-489D-80CD-2C10A8D04B42}"/>
                  </a:ext>
                </a:extLst>
              </p:cNvPr>
              <p:cNvSpPr txBox="1">
                <a:spLocks noRot="1" noChangeAspect="1" noMove="1" noResize="1" noEditPoints="1" noAdjustHandles="1" noChangeArrowheads="1" noChangeShapeType="1" noTextEdit="1"/>
              </p:cNvSpPr>
              <p:nvPr/>
            </p:nvSpPr>
            <p:spPr>
              <a:xfrm>
                <a:off x="6017478" y="2410164"/>
                <a:ext cx="5303747" cy="531940"/>
              </a:xfrm>
              <a:prstGeom prst="rect">
                <a:avLst/>
              </a:prstGeom>
              <a:blipFill>
                <a:blip r:embed="rId6"/>
                <a:stretch>
                  <a:fillRect b="-113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7" name="CuadroTexto 46">
                <a:extLst>
                  <a:ext uri="{FF2B5EF4-FFF2-40B4-BE49-F238E27FC236}">
                    <a16:creationId xmlns:a16="http://schemas.microsoft.com/office/drawing/2014/main" id="{BEDB6F63-6C31-4A89-8B2F-7DFC988E979C}"/>
                  </a:ext>
                </a:extLst>
              </p:cNvPr>
              <p:cNvSpPr txBox="1"/>
              <p:nvPr/>
            </p:nvSpPr>
            <p:spPr>
              <a:xfrm>
                <a:off x="7650956" y="2631901"/>
                <a:ext cx="5400000" cy="1117229"/>
              </a:xfrm>
              <a:prstGeom prst="rect">
                <a:avLst/>
              </a:prstGeom>
              <a:noFill/>
            </p:spPr>
            <p:txBody>
              <a:bodyPr wrap="square">
                <a:spAutoFit/>
              </a:bodyPr>
              <a:lstStyle/>
              <a:p>
                <a:pPr indent="228600" algn="ctr">
                  <a:lnSpc>
                    <a:spcPct val="200000"/>
                  </a:lnSpc>
                </a:pPr>
                <a14:m>
                  <m:oMathPara xmlns:m="http://schemas.openxmlformats.org/officeDocument/2006/math">
                    <m:oMathParaPr>
                      <m:jc m:val="left"/>
                    </m:oMathParaPr>
                    <m:oMath xmlns:m="http://schemas.openxmlformats.org/officeDocument/2006/math">
                      <m:r>
                        <a:rPr lang="es-EC" sz="1400" b="0" i="1" smtClean="0">
                          <a:effectLst/>
                          <a:latin typeface="Cambria Math" panose="02040503050406030204" pitchFamily="18" charset="0"/>
                          <a:ea typeface="Calibri" panose="020F0502020204030204" pitchFamily="34" charset="0"/>
                          <a:cs typeface="Times New Roman" panose="02020603050405020304" pitchFamily="18" charset="0"/>
                        </a:rPr>
                        <m:t>𝐹</m:t>
                      </m:r>
                      <m:r>
                        <a:rPr lang="es-EC" sz="1400" i="1" smtClean="0">
                          <a:effectLst/>
                          <a:latin typeface="Cambria Math" panose="02040503050406030204" pitchFamily="18" charset="0"/>
                          <a:ea typeface="Calibri" panose="020F0502020204030204" pitchFamily="34" charset="0"/>
                          <a:cs typeface="Times New Roman" panose="02020603050405020304" pitchFamily="18" charset="0"/>
                        </a:rPr>
                        <m:t>𝐻𝑀𝐷</m:t>
                      </m:r>
                      <m:r>
                        <a:rPr lang="es-EC" sz="140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sz="14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s-EC" sz="1400" i="1">
                              <a:effectLst/>
                              <a:latin typeface="Cambria Math" panose="02040503050406030204" pitchFamily="18" charset="0"/>
                              <a:ea typeface="Calibri" panose="020F0502020204030204" pitchFamily="34" charset="0"/>
                              <a:cs typeface="Times New Roman" panose="02020603050405020304" pitchFamily="18" charset="0"/>
                            </a:rPr>
                            <m:t>492</m:t>
                          </m:r>
                        </m:num>
                        <m:den>
                          <m:r>
                            <a:rPr lang="es-EC" sz="1400" i="1">
                              <a:effectLst/>
                              <a:latin typeface="Cambria Math" panose="02040503050406030204" pitchFamily="18" charset="0"/>
                              <a:ea typeface="Calibri" panose="020F0502020204030204" pitchFamily="34" charset="0"/>
                              <a:cs typeface="Times New Roman" panose="02020603050405020304" pitchFamily="18" charset="0"/>
                            </a:rPr>
                            <m:t>4∗135</m:t>
                          </m:r>
                        </m:den>
                      </m:f>
                    </m:oMath>
                  </m:oMathPara>
                </a14:m>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p>
                <a:r>
                  <a:rPr lang="es-EC" sz="1400" dirty="0">
                    <a:effectLst/>
                    <a:ea typeface="Calibri" panose="020F0502020204030204" pitchFamily="34" charset="0"/>
                    <a:cs typeface="Times New Roman" panose="02020603050405020304" pitchFamily="18" charset="0"/>
                  </a:rPr>
                  <a:t>    </a:t>
                </a:r>
                <a14:m>
                  <m:oMath xmlns:m="http://schemas.openxmlformats.org/officeDocument/2006/math">
                    <m:r>
                      <a:rPr lang="es-EC" sz="1400" i="1">
                        <a:effectLst/>
                        <a:latin typeface="Cambria Math" panose="02040503050406030204" pitchFamily="18" charset="0"/>
                        <a:ea typeface="Calibri" panose="020F0502020204030204" pitchFamily="34" charset="0"/>
                        <a:cs typeface="Times New Roman" panose="02020603050405020304" pitchFamily="18" charset="0"/>
                      </a:rPr>
                      <m:t>𝐹𝐻𝑀𝐷</m:t>
                    </m:r>
                    <m:r>
                      <a:rPr lang="es-EC" sz="1400" i="1">
                        <a:effectLst/>
                        <a:latin typeface="Cambria Math" panose="02040503050406030204" pitchFamily="18" charset="0"/>
                        <a:ea typeface="Calibri" panose="020F0502020204030204" pitchFamily="34" charset="0"/>
                        <a:cs typeface="Times New Roman" panose="02020603050405020304" pitchFamily="18" charset="0"/>
                      </a:rPr>
                      <m:t>=0.911 </m:t>
                    </m:r>
                    <m:f>
                      <m:fPr>
                        <m:type m:val="lin"/>
                        <m:ctrlPr>
                          <a:rPr lang="es-EC" i="1">
                            <a:effectLst/>
                            <a:latin typeface="Cambria Math" panose="02040503050406030204" pitchFamily="18" charset="0"/>
                            <a:ea typeface="Times New Roman" panose="02020603050405020304" pitchFamily="18" charset="0"/>
                          </a:rPr>
                        </m:ctrlPr>
                      </m:fPr>
                      <m:num>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𝑣𝑒h</m:t>
                        </m:r>
                      </m:num>
                      <m:den>
                        <m:r>
                          <a:rPr lang="es-EC" sz="1400" i="1">
                            <a:effectLst/>
                            <a:latin typeface="Cambria Math" panose="02040503050406030204" pitchFamily="18" charset="0"/>
                            <a:ea typeface="Times New Roman" panose="02020603050405020304" pitchFamily="18" charset="0"/>
                            <a:cs typeface="Times New Roman" panose="02020603050405020304" pitchFamily="18" charset="0"/>
                          </a:rPr>
                          <m:t>h𝑜𝑟𝑎</m:t>
                        </m:r>
                      </m:den>
                    </m:f>
                  </m:oMath>
                </a14:m>
                <a:endParaRPr lang="es-EC" dirty="0"/>
              </a:p>
            </p:txBody>
          </p:sp>
        </mc:Choice>
        <mc:Fallback xmlns="">
          <p:sp>
            <p:nvSpPr>
              <p:cNvPr id="47" name="CuadroTexto 46">
                <a:extLst>
                  <a:ext uri="{FF2B5EF4-FFF2-40B4-BE49-F238E27FC236}">
                    <a16:creationId xmlns:a16="http://schemas.microsoft.com/office/drawing/2014/main" id="{BEDB6F63-6C31-4A89-8B2F-7DFC988E979C}"/>
                  </a:ext>
                </a:extLst>
              </p:cNvPr>
              <p:cNvSpPr txBox="1">
                <a:spLocks noRot="1" noChangeAspect="1" noMove="1" noResize="1" noEditPoints="1" noAdjustHandles="1" noChangeArrowheads="1" noChangeShapeType="1" noTextEdit="1"/>
              </p:cNvSpPr>
              <p:nvPr/>
            </p:nvSpPr>
            <p:spPr>
              <a:xfrm>
                <a:off x="7650956" y="2631901"/>
                <a:ext cx="5400000" cy="1117229"/>
              </a:xfrm>
              <a:prstGeom prst="rect">
                <a:avLst/>
              </a:prstGeom>
              <a:blipFill>
                <a:blip r:embed="rId7"/>
                <a:stretch>
                  <a:fillRect b="-42623"/>
                </a:stretch>
              </a:blipFill>
            </p:spPr>
            <p:txBody>
              <a:bodyPr/>
              <a:lstStyle/>
              <a:p>
                <a:r>
                  <a:rPr lang="es-EC">
                    <a:noFill/>
                  </a:rPr>
                  <a:t> </a:t>
                </a:r>
              </a:p>
            </p:txBody>
          </p:sp>
        </mc:Fallback>
      </mc:AlternateContent>
      <p:pic>
        <p:nvPicPr>
          <p:cNvPr id="49" name="Imagen 48">
            <a:extLst>
              <a:ext uri="{FF2B5EF4-FFF2-40B4-BE49-F238E27FC236}">
                <a16:creationId xmlns:a16="http://schemas.microsoft.com/office/drawing/2014/main" id="{038D97D0-096B-4A5C-93FD-68FCE30A3799}"/>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260044" y="1629282"/>
            <a:ext cx="5532504" cy="755473"/>
          </a:xfrm>
          <a:prstGeom prst="rect">
            <a:avLst/>
          </a:prstGeom>
        </p:spPr>
      </p:pic>
      <p:sp>
        <p:nvSpPr>
          <p:cNvPr id="52" name="CuadroTexto 51">
            <a:extLst>
              <a:ext uri="{FF2B5EF4-FFF2-40B4-BE49-F238E27FC236}">
                <a16:creationId xmlns:a16="http://schemas.microsoft.com/office/drawing/2014/main" id="{3AB6A7D7-93D9-422D-964D-7469D8D166D7}"/>
              </a:ext>
            </a:extLst>
          </p:cNvPr>
          <p:cNvSpPr txBox="1"/>
          <p:nvPr/>
        </p:nvSpPr>
        <p:spPr>
          <a:xfrm>
            <a:off x="10697973" y="1364179"/>
            <a:ext cx="1445328" cy="276999"/>
          </a:xfrm>
          <a:prstGeom prst="rect">
            <a:avLst/>
          </a:prstGeom>
          <a:noFill/>
        </p:spPr>
        <p:txBody>
          <a:bodyPr wrap="square">
            <a:spAutoFit/>
          </a:bodyPr>
          <a:lstStyle/>
          <a:p>
            <a:r>
              <a:rPr lang="es-EC" sz="1200" b="1" dirty="0">
                <a:effectLst/>
                <a:latin typeface="Arial" panose="020B0604020202020204" pitchFamily="34" charset="0"/>
                <a:ea typeface="Calibri" panose="020F0502020204030204" pitchFamily="34" charset="0"/>
                <a:cs typeface="Times New Roman" panose="02020603050405020304" pitchFamily="18" charset="0"/>
              </a:rPr>
              <a:t>(Guillén, 2016)</a:t>
            </a:r>
            <a:endParaRPr lang="es-EC" sz="1200" b="1" dirty="0"/>
          </a:p>
        </p:txBody>
      </p:sp>
      <p:grpSp>
        <p:nvGrpSpPr>
          <p:cNvPr id="55" name="Grupo 54">
            <a:extLst>
              <a:ext uri="{FF2B5EF4-FFF2-40B4-BE49-F238E27FC236}">
                <a16:creationId xmlns:a16="http://schemas.microsoft.com/office/drawing/2014/main" id="{D2CD2BD6-535E-4FB9-AA2B-C7725F69EA99}"/>
              </a:ext>
            </a:extLst>
          </p:cNvPr>
          <p:cNvGrpSpPr/>
          <p:nvPr/>
        </p:nvGrpSpPr>
        <p:grpSpPr>
          <a:xfrm>
            <a:off x="6752121" y="4544811"/>
            <a:ext cx="4739007" cy="1985152"/>
            <a:chOff x="6594105" y="4552543"/>
            <a:chExt cx="5227521" cy="2255895"/>
          </a:xfrm>
        </p:grpSpPr>
        <p:pic>
          <p:nvPicPr>
            <p:cNvPr id="54" name="Imagen 53">
              <a:extLst>
                <a:ext uri="{FF2B5EF4-FFF2-40B4-BE49-F238E27FC236}">
                  <a16:creationId xmlns:a16="http://schemas.microsoft.com/office/drawing/2014/main" id="{7B2D4945-4F29-4CA4-BB6A-60B2573E329F}"/>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Lst>
            </a:blip>
            <a:srcRect t="9481"/>
            <a:stretch/>
          </p:blipFill>
          <p:spPr>
            <a:xfrm>
              <a:off x="6594105" y="4552543"/>
              <a:ext cx="5227521" cy="2255895"/>
            </a:xfrm>
            <a:prstGeom prst="rect">
              <a:avLst/>
            </a:prstGeom>
          </p:spPr>
        </p:pic>
        <p:sp>
          <p:nvSpPr>
            <p:cNvPr id="51" name="Rectángulo 50">
              <a:extLst>
                <a:ext uri="{FF2B5EF4-FFF2-40B4-BE49-F238E27FC236}">
                  <a16:creationId xmlns:a16="http://schemas.microsoft.com/office/drawing/2014/main" id="{E32B626F-2B16-4E4E-8FCB-8A4426E6774E}"/>
                </a:ext>
              </a:extLst>
            </p:cNvPr>
            <p:cNvSpPr/>
            <p:nvPr/>
          </p:nvSpPr>
          <p:spPr>
            <a:xfrm>
              <a:off x="9026296" y="6129338"/>
              <a:ext cx="2503717" cy="3143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57" name="Rectángulo redondeado 47">
            <a:extLst>
              <a:ext uri="{FF2B5EF4-FFF2-40B4-BE49-F238E27FC236}">
                <a16:creationId xmlns:a16="http://schemas.microsoft.com/office/drawing/2014/main" id="{ABCD5BC2-14CF-493E-9FB1-7F600B0FB6F0}"/>
              </a:ext>
            </a:extLst>
          </p:cNvPr>
          <p:cNvSpPr/>
          <p:nvPr/>
        </p:nvSpPr>
        <p:spPr>
          <a:xfrm>
            <a:off x="6289122" y="3795955"/>
            <a:ext cx="5532504"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Clasificación funcional de la Vía</a:t>
            </a:r>
          </a:p>
        </p:txBody>
      </p:sp>
      <p:sp>
        <p:nvSpPr>
          <p:cNvPr id="59" name="CuadroTexto 58">
            <a:extLst>
              <a:ext uri="{FF2B5EF4-FFF2-40B4-BE49-F238E27FC236}">
                <a16:creationId xmlns:a16="http://schemas.microsoft.com/office/drawing/2014/main" id="{02269049-CB6D-40BD-AC97-5C732CBD408F}"/>
              </a:ext>
            </a:extLst>
          </p:cNvPr>
          <p:cNvSpPr txBox="1"/>
          <p:nvPr/>
        </p:nvSpPr>
        <p:spPr>
          <a:xfrm>
            <a:off x="7650956" y="4203573"/>
            <a:ext cx="4214282" cy="276601"/>
          </a:xfrm>
          <a:prstGeom prst="rect">
            <a:avLst/>
          </a:prstGeom>
          <a:noFill/>
        </p:spPr>
        <p:txBody>
          <a:bodyPr wrap="square">
            <a:spAutoFit/>
          </a:bodyPr>
          <a:lstStyle/>
          <a:p>
            <a:r>
              <a:rPr lang="es-EC" sz="1200" b="1" dirty="0">
                <a:effectLst/>
                <a:latin typeface="Arial" panose="020B0604020202020204" pitchFamily="34" charset="0"/>
                <a:ea typeface="Calibri" panose="020F0502020204030204" pitchFamily="34" charset="0"/>
                <a:cs typeface="Times New Roman" panose="02020603050405020304" pitchFamily="18" charset="0"/>
              </a:rPr>
              <a:t>(Ministerio de transporte y obras públicas MTOP, 2012)</a:t>
            </a:r>
            <a:endParaRPr lang="es-EC" sz="1200" b="1" dirty="0"/>
          </a:p>
        </p:txBody>
      </p:sp>
    </p:spTree>
    <p:extLst>
      <p:ext uri="{BB962C8B-B14F-4D97-AF65-F5344CB8AC3E}">
        <p14:creationId xmlns:p14="http://schemas.microsoft.com/office/powerpoint/2010/main" val="243529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7" name="Picture 6" descr="Download Free png Highway Asphalt Road surface Road trip - Cement road  1200*675 ... - DLPNG.com">
            <a:extLst>
              <a:ext uri="{FF2B5EF4-FFF2-40B4-BE49-F238E27FC236}">
                <a16:creationId xmlns:a16="http://schemas.microsoft.com/office/drawing/2014/main" id="{18E40902-520E-44C9-ACF3-699B642CAB3F}"/>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t="51622"/>
          <a:stretch/>
        </p:blipFill>
        <p:spPr bwMode="auto">
          <a:xfrm>
            <a:off x="0" y="357644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17;g5ca4d809e0_0_415">
            <a:extLst>
              <a:ext uri="{FF2B5EF4-FFF2-40B4-BE49-F238E27FC236}">
                <a16:creationId xmlns:a16="http://schemas.microsoft.com/office/drawing/2014/main" id="{01280E4B-9F23-4FBF-BFDF-D7C897A28FD4}"/>
              </a:ext>
            </a:extLst>
          </p:cNvPr>
          <p:cNvSpPr txBox="1">
            <a:spLocks/>
          </p:cNvSpPr>
          <p:nvPr/>
        </p:nvSpPr>
        <p:spPr>
          <a:xfrm>
            <a:off x="5902878" y="813622"/>
            <a:ext cx="3743325" cy="2762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r>
              <a:rPr lang="es-EC"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endParaRPr lang="es-ES" sz="1200" dirty="0">
              <a:solidFill>
                <a:schemeClr val="dk1"/>
              </a:solidFill>
              <a:latin typeface="Times New Roman"/>
              <a:ea typeface="Times New Roman"/>
              <a:cs typeface="Times New Roman"/>
              <a:sym typeface="Times New Roman"/>
            </a:endParaRPr>
          </a:p>
        </p:txBody>
      </p:sp>
      <p:sp>
        <p:nvSpPr>
          <p:cNvPr id="6" name="Rectángulo redondeado 47">
            <a:extLst>
              <a:ext uri="{FF2B5EF4-FFF2-40B4-BE49-F238E27FC236}">
                <a16:creationId xmlns:a16="http://schemas.microsoft.com/office/drawing/2014/main" id="{01E4C4B0-F847-4B1D-86A8-B39E47F2453F}"/>
              </a:ext>
            </a:extLst>
          </p:cNvPr>
          <p:cNvSpPr/>
          <p:nvPr/>
        </p:nvSpPr>
        <p:spPr>
          <a:xfrm>
            <a:off x="-1031396" y="5460"/>
            <a:ext cx="652294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ESTUDIO DE TRÁFICO</a:t>
            </a:r>
          </a:p>
        </p:txBody>
      </p:sp>
      <p:sp>
        <p:nvSpPr>
          <p:cNvPr id="17" name="Rectángulo redondeado 47">
            <a:extLst>
              <a:ext uri="{FF2B5EF4-FFF2-40B4-BE49-F238E27FC236}">
                <a16:creationId xmlns:a16="http://schemas.microsoft.com/office/drawing/2014/main" id="{C0E07EE9-C8D2-4266-B14F-2BE9A6A41450}"/>
              </a:ext>
            </a:extLst>
          </p:cNvPr>
          <p:cNvSpPr/>
          <p:nvPr/>
        </p:nvSpPr>
        <p:spPr>
          <a:xfrm>
            <a:off x="370374" y="941833"/>
            <a:ext cx="5532504"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Velocidad de Proyecto</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21" name="CuadroTexto 20">
            <a:extLst>
              <a:ext uri="{FF2B5EF4-FFF2-40B4-BE49-F238E27FC236}">
                <a16:creationId xmlns:a16="http://schemas.microsoft.com/office/drawing/2014/main" id="{B9EB611F-D21D-42CC-87CA-DB29F65F1A02}"/>
              </a:ext>
            </a:extLst>
          </p:cNvPr>
          <p:cNvSpPr txBox="1"/>
          <p:nvPr/>
        </p:nvSpPr>
        <p:spPr>
          <a:xfrm>
            <a:off x="1397794" y="1361580"/>
            <a:ext cx="4949387" cy="276999"/>
          </a:xfrm>
          <a:prstGeom prst="rect">
            <a:avLst/>
          </a:prstGeom>
          <a:noFill/>
        </p:spPr>
        <p:txBody>
          <a:bodyPr wrap="square">
            <a:spAutoFit/>
          </a:bodyPr>
          <a:lstStyle/>
          <a:p>
            <a:r>
              <a:rPr lang="es-EC" sz="1200" b="1" dirty="0">
                <a:effectLst/>
                <a:latin typeface="Arial" panose="020B0604020202020204" pitchFamily="34" charset="0"/>
                <a:ea typeface="Calibri" panose="020F0502020204030204" pitchFamily="34" charset="0"/>
                <a:cs typeface="Times New Roman" panose="02020603050405020304" pitchFamily="18" charset="0"/>
              </a:rPr>
              <a:t>(Normas de Diseño Geométrico de Carreteras – MTOP, 2003)</a:t>
            </a:r>
            <a:endParaRPr lang="es-EC" sz="1200" b="1" dirty="0"/>
          </a:p>
        </p:txBody>
      </p:sp>
      <p:sp>
        <p:nvSpPr>
          <p:cNvPr id="44" name="Rectángulo redondeado 47">
            <a:extLst>
              <a:ext uri="{FF2B5EF4-FFF2-40B4-BE49-F238E27FC236}">
                <a16:creationId xmlns:a16="http://schemas.microsoft.com/office/drawing/2014/main" id="{68BE087E-AEC1-4AC6-80D6-A8CAD03123C3}"/>
              </a:ext>
            </a:extLst>
          </p:cNvPr>
          <p:cNvSpPr/>
          <p:nvPr/>
        </p:nvSpPr>
        <p:spPr>
          <a:xfrm>
            <a:off x="6289122" y="956299"/>
            <a:ext cx="5532504"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Límites de Velocidad</a:t>
            </a:r>
          </a:p>
        </p:txBody>
      </p:sp>
      <p:sp>
        <p:nvSpPr>
          <p:cNvPr id="59" name="CuadroTexto 58">
            <a:extLst>
              <a:ext uri="{FF2B5EF4-FFF2-40B4-BE49-F238E27FC236}">
                <a16:creationId xmlns:a16="http://schemas.microsoft.com/office/drawing/2014/main" id="{02269049-CB6D-40BD-AC97-5C732CBD408F}"/>
              </a:ext>
            </a:extLst>
          </p:cNvPr>
          <p:cNvSpPr txBox="1"/>
          <p:nvPr/>
        </p:nvSpPr>
        <p:spPr>
          <a:xfrm>
            <a:off x="6540303" y="1369099"/>
            <a:ext cx="5651697" cy="276999"/>
          </a:xfrm>
          <a:prstGeom prst="rect">
            <a:avLst/>
          </a:prstGeom>
          <a:noFill/>
        </p:spPr>
        <p:txBody>
          <a:bodyPr wrap="square">
            <a:spAutoFit/>
          </a:bodyPr>
          <a:lstStyle/>
          <a:p>
            <a:r>
              <a:rPr lang="es-EC" sz="1200" b="1" dirty="0">
                <a:effectLst/>
                <a:latin typeface="Arial" panose="020B0604020202020204" pitchFamily="34" charset="0"/>
                <a:ea typeface="Calibri" panose="020F0502020204030204" pitchFamily="34" charset="0"/>
                <a:cs typeface="Times New Roman" panose="02020603050405020304" pitchFamily="18" charset="0"/>
              </a:rPr>
              <a:t>(</a:t>
            </a:r>
            <a:r>
              <a:rPr lang="es-MX" sz="1200" b="1" dirty="0">
                <a:latin typeface="Arial" panose="020B0604020202020204" pitchFamily="34" charset="0"/>
                <a:ea typeface="Calibri" panose="020F0502020204030204" pitchFamily="34" charset="0"/>
                <a:cs typeface="Times New Roman" panose="02020603050405020304" pitchFamily="18" charset="0"/>
              </a:rPr>
              <a:t>L</a:t>
            </a:r>
            <a:r>
              <a:rPr lang="es-MX" sz="1200" b="1" dirty="0">
                <a:effectLst/>
                <a:latin typeface="Arial" panose="020B0604020202020204" pitchFamily="34" charset="0"/>
                <a:ea typeface="Calibri" panose="020F0502020204030204" pitchFamily="34" charset="0"/>
                <a:cs typeface="Times New Roman" panose="02020603050405020304" pitchFamily="18" charset="0"/>
              </a:rPr>
              <a:t>ey Orgánica de Transporte Terrestre, Tránsito y Seguridad vial</a:t>
            </a:r>
            <a:r>
              <a:rPr lang="es-EC" sz="1200" b="1" dirty="0">
                <a:effectLst/>
                <a:latin typeface="Arial" panose="020B0604020202020204" pitchFamily="34" charset="0"/>
                <a:ea typeface="Calibri" panose="020F0502020204030204" pitchFamily="34" charset="0"/>
                <a:cs typeface="Times New Roman" panose="02020603050405020304" pitchFamily="18" charset="0"/>
              </a:rPr>
              <a:t>, 2012)</a:t>
            </a:r>
            <a:endParaRPr lang="es-EC" sz="1200" b="1" dirty="0"/>
          </a:p>
        </p:txBody>
      </p:sp>
      <p:pic>
        <p:nvPicPr>
          <p:cNvPr id="23" name="Imagen 22">
            <a:extLst>
              <a:ext uri="{FF2B5EF4-FFF2-40B4-BE49-F238E27FC236}">
                <a16:creationId xmlns:a16="http://schemas.microsoft.com/office/drawing/2014/main" id="{2FEE44AE-A98D-4A68-B88E-13FCBC81DB4C}"/>
              </a:ext>
            </a:extLst>
          </p:cNvPr>
          <p:cNvPicPr/>
          <p:nvPr/>
        </p:nvPicPr>
        <p:blipFill>
          <a:blip r:embed="rId4"/>
          <a:stretch>
            <a:fillRect/>
          </a:stretch>
        </p:blipFill>
        <p:spPr>
          <a:xfrm>
            <a:off x="1469806" y="2522942"/>
            <a:ext cx="3221312" cy="2290737"/>
          </a:xfrm>
          <a:prstGeom prst="rect">
            <a:avLst/>
          </a:prstGeom>
        </p:spPr>
      </p:pic>
      <p:pic>
        <p:nvPicPr>
          <p:cNvPr id="3" name="Imagen 2">
            <a:extLst>
              <a:ext uri="{FF2B5EF4-FFF2-40B4-BE49-F238E27FC236}">
                <a16:creationId xmlns:a16="http://schemas.microsoft.com/office/drawing/2014/main" id="{0EB3D133-F3EC-4265-845F-B95306C6750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250261" y="2963460"/>
            <a:ext cx="5610225" cy="1409700"/>
          </a:xfrm>
          <a:prstGeom prst="rect">
            <a:avLst/>
          </a:prstGeom>
        </p:spPr>
      </p:pic>
      <p:sp>
        <p:nvSpPr>
          <p:cNvPr id="26" name="CuadroTexto 25">
            <a:extLst>
              <a:ext uri="{FF2B5EF4-FFF2-40B4-BE49-F238E27FC236}">
                <a16:creationId xmlns:a16="http://schemas.microsoft.com/office/drawing/2014/main" id="{52518D03-7A09-4C15-9C8E-F08F90D151CD}"/>
              </a:ext>
            </a:extLst>
          </p:cNvPr>
          <p:cNvSpPr txBox="1"/>
          <p:nvPr/>
        </p:nvSpPr>
        <p:spPr>
          <a:xfrm>
            <a:off x="6186739" y="1941287"/>
            <a:ext cx="5610225" cy="307777"/>
          </a:xfrm>
          <a:prstGeom prst="rect">
            <a:avLst/>
          </a:prstGeom>
          <a:noFill/>
        </p:spPr>
        <p:txBody>
          <a:bodyPr wrap="square">
            <a:spAutoFit/>
          </a:bodyPr>
          <a:lstStyle/>
          <a:p>
            <a:r>
              <a:rPr lang="es-EC" sz="1400" b="1" dirty="0">
                <a:effectLst/>
                <a:latin typeface="Arial" panose="020B0604020202020204" pitchFamily="34" charset="0"/>
                <a:ea typeface="Calibri" panose="020F0502020204030204" pitchFamily="34" charset="0"/>
                <a:cs typeface="Times New Roman" panose="02020603050405020304" pitchFamily="18" charset="0"/>
              </a:rPr>
              <a:t>Límite de velocidad en vías rurales</a:t>
            </a:r>
            <a:endParaRPr lang="es-EC" dirty="0"/>
          </a:p>
        </p:txBody>
      </p:sp>
      <p:sp>
        <p:nvSpPr>
          <p:cNvPr id="27" name="CuadroTexto 26">
            <a:extLst>
              <a:ext uri="{FF2B5EF4-FFF2-40B4-BE49-F238E27FC236}">
                <a16:creationId xmlns:a16="http://schemas.microsoft.com/office/drawing/2014/main" id="{C8ADA360-F96B-4560-A10A-49680B582C3D}"/>
              </a:ext>
            </a:extLst>
          </p:cNvPr>
          <p:cNvSpPr txBox="1"/>
          <p:nvPr/>
        </p:nvSpPr>
        <p:spPr>
          <a:xfrm>
            <a:off x="670663" y="1938874"/>
            <a:ext cx="5232215" cy="307777"/>
          </a:xfrm>
          <a:prstGeom prst="rect">
            <a:avLst/>
          </a:prstGeom>
          <a:noFill/>
        </p:spPr>
        <p:txBody>
          <a:bodyPr wrap="square">
            <a:spAutoFit/>
          </a:bodyPr>
          <a:lstStyle/>
          <a:p>
            <a:r>
              <a:rPr lang="es-EC" b="1" dirty="0"/>
              <a:t>Carretera convencional básica </a:t>
            </a:r>
          </a:p>
        </p:txBody>
      </p:sp>
      <p:sp>
        <p:nvSpPr>
          <p:cNvPr id="28" name="CuadroTexto 27">
            <a:extLst>
              <a:ext uri="{FF2B5EF4-FFF2-40B4-BE49-F238E27FC236}">
                <a16:creationId xmlns:a16="http://schemas.microsoft.com/office/drawing/2014/main" id="{826420E3-3AC2-4860-9FF0-6F32C05CE40E}"/>
              </a:ext>
            </a:extLst>
          </p:cNvPr>
          <p:cNvSpPr txBox="1"/>
          <p:nvPr/>
        </p:nvSpPr>
        <p:spPr>
          <a:xfrm>
            <a:off x="1397794" y="5157866"/>
            <a:ext cx="3221312" cy="338554"/>
          </a:xfrm>
          <a:prstGeom prst="rect">
            <a:avLst/>
          </a:prstGeom>
          <a:noFill/>
        </p:spPr>
        <p:txBody>
          <a:bodyPr wrap="square">
            <a:spAutoFit/>
          </a:bodyPr>
          <a:lstStyle/>
          <a:p>
            <a:r>
              <a:rPr lang="es-EC" sz="1600" b="1" dirty="0"/>
              <a:t>Velocidad del proyecto: 80 km </a:t>
            </a:r>
          </a:p>
        </p:txBody>
      </p:sp>
      <p:pic>
        <p:nvPicPr>
          <p:cNvPr id="29" name="Google Shape;118;g5ca4d809e0_0_415">
            <a:extLst>
              <a:ext uri="{FF2B5EF4-FFF2-40B4-BE49-F238E27FC236}">
                <a16:creationId xmlns:a16="http://schemas.microsoft.com/office/drawing/2014/main" id="{61EB7FE4-A2D2-4A73-AA4A-5D880DA90965}"/>
              </a:ext>
            </a:extLst>
          </p:cNvPr>
          <p:cNvPicPr preferRelativeResize="0"/>
          <p:nvPr/>
        </p:nvPicPr>
        <p:blipFill rotWithShape="1">
          <a:blip r:embed="rId7">
            <a:alphaModFix/>
          </a:blip>
          <a:srcRect/>
          <a:stretch/>
        </p:blipFill>
        <p:spPr>
          <a:xfrm>
            <a:off x="9821863" y="6161853"/>
            <a:ext cx="2370137" cy="719137"/>
          </a:xfrm>
          <a:prstGeom prst="rect">
            <a:avLst/>
          </a:prstGeom>
          <a:noFill/>
          <a:ln>
            <a:noFill/>
          </a:ln>
        </p:spPr>
      </p:pic>
    </p:spTree>
    <p:extLst>
      <p:ext uri="{BB962C8B-B14F-4D97-AF65-F5344CB8AC3E}">
        <p14:creationId xmlns:p14="http://schemas.microsoft.com/office/powerpoint/2010/main" val="355762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7" name="Picture 6" descr="Download Free png Highway Asphalt Road surface Road trip - Cement road  1200*675 ... - DLPNG.com">
            <a:extLst>
              <a:ext uri="{FF2B5EF4-FFF2-40B4-BE49-F238E27FC236}">
                <a16:creationId xmlns:a16="http://schemas.microsoft.com/office/drawing/2014/main" id="{18E40902-520E-44C9-ACF3-699B642CAB3F}"/>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7644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1031396" y="5460"/>
            <a:ext cx="652294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ESTUDIO DE TRÁFICO</a:t>
            </a:r>
          </a:p>
        </p:txBody>
      </p:sp>
      <p:sp>
        <p:nvSpPr>
          <p:cNvPr id="19" name="Rectángulo redondeado 47">
            <a:extLst>
              <a:ext uri="{FF2B5EF4-FFF2-40B4-BE49-F238E27FC236}">
                <a16:creationId xmlns:a16="http://schemas.microsoft.com/office/drawing/2014/main" id="{8C93A9BF-0CEA-4DA9-85A0-D46DDA167997}"/>
              </a:ext>
            </a:extLst>
          </p:cNvPr>
          <p:cNvSpPr/>
          <p:nvPr/>
        </p:nvSpPr>
        <p:spPr>
          <a:xfrm>
            <a:off x="3296681" y="1990565"/>
            <a:ext cx="4570968" cy="248578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marL="342900" lvl="0" indent="-342900">
              <a:buFont typeface="Symbol" panose="05050102010706020507" pitchFamily="18" charset="2"/>
              <a:buChar char=""/>
            </a:pPr>
            <a:r>
              <a:rPr lang="es-SV"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Segmento de 1.50 Km </a:t>
            </a:r>
            <a:endParaRPr lang="es-EC"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s-SV"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Volumen de demanda: 492 Veh/hora.</a:t>
            </a:r>
            <a:endParaRPr lang="es-EC"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s-SV"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Distribución direccional: 50/50</a:t>
            </a:r>
            <a:endParaRPr lang="es-EC"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s-SV"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Factor de hora pico (PHF): 0.911</a:t>
            </a:r>
            <a:endParaRPr lang="es-EC"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s-SV"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Zona de no adelantamiento 100%</a:t>
            </a:r>
            <a:endParaRPr lang="es-EC"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s-SV"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Terreno ondulado</a:t>
            </a:r>
            <a:endParaRPr lang="es-EC"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s-SV"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31% camiones</a:t>
            </a:r>
            <a:endParaRPr lang="es-EC"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s-SV"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Velocidad de flujo libre: 24.85 millas/h</a:t>
            </a:r>
            <a:endParaRPr lang="es-EC"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s-SV"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Ancho de carril: 18 ft; Ancho de la berma: 6 ft</a:t>
            </a:r>
            <a:endParaRPr lang="es-EC"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s-SV"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3 puntos de acceso por km</a:t>
            </a:r>
            <a:endParaRPr lang="es-EC"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p:txBody>
      </p:sp>
      <p:sp>
        <p:nvSpPr>
          <p:cNvPr id="22" name="Rectángulo redondeado 47">
            <a:extLst>
              <a:ext uri="{FF2B5EF4-FFF2-40B4-BE49-F238E27FC236}">
                <a16:creationId xmlns:a16="http://schemas.microsoft.com/office/drawing/2014/main" id="{D9FE51CC-1351-4A8A-A4F4-5EF8C3D3ED86}"/>
              </a:ext>
            </a:extLst>
          </p:cNvPr>
          <p:cNvSpPr/>
          <p:nvPr/>
        </p:nvSpPr>
        <p:spPr>
          <a:xfrm>
            <a:off x="-1031396" y="5460"/>
            <a:ext cx="652294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ESTUDIO DE TRÁFICO</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370374" y="910423"/>
            <a:ext cx="11659700"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Nivel de Servicio </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24" name="CuadroTexto 23">
            <a:extLst>
              <a:ext uri="{FF2B5EF4-FFF2-40B4-BE49-F238E27FC236}">
                <a16:creationId xmlns:a16="http://schemas.microsoft.com/office/drawing/2014/main" id="{22B19E2D-CF33-40FD-98B2-9B9127C55D0D}"/>
              </a:ext>
            </a:extLst>
          </p:cNvPr>
          <p:cNvSpPr txBox="1"/>
          <p:nvPr/>
        </p:nvSpPr>
        <p:spPr>
          <a:xfrm>
            <a:off x="9120188" y="1005632"/>
            <a:ext cx="3071812" cy="282613"/>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s-EC" sz="1200" b="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Highway</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s-EC" sz="1200" b="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Capacity</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Manual HCM,2010)</a:t>
            </a:r>
            <a:endParaRPr lang="es-EC" sz="1200" b="1" dirty="0">
              <a:solidFill>
                <a:schemeClr val="bg1"/>
              </a:solidFill>
            </a:endParaRPr>
          </a:p>
        </p:txBody>
      </p:sp>
      <p:pic>
        <p:nvPicPr>
          <p:cNvPr id="25" name="Imagen 24">
            <a:extLst>
              <a:ext uri="{FF2B5EF4-FFF2-40B4-BE49-F238E27FC236}">
                <a16:creationId xmlns:a16="http://schemas.microsoft.com/office/drawing/2014/main" id="{2592F6CB-0A79-495B-82EB-FBE36B9C03FC}"/>
              </a:ext>
            </a:extLst>
          </p:cNvPr>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13666" y="1615994"/>
            <a:ext cx="2828925" cy="4943475"/>
          </a:xfrm>
          <a:prstGeom prst="rect">
            <a:avLst/>
          </a:prstGeom>
        </p:spPr>
      </p:pic>
      <p:pic>
        <p:nvPicPr>
          <p:cNvPr id="26" name="Imagen 25">
            <a:extLst>
              <a:ext uri="{FF2B5EF4-FFF2-40B4-BE49-F238E27FC236}">
                <a16:creationId xmlns:a16="http://schemas.microsoft.com/office/drawing/2014/main" id="{4126BAE4-63ED-462D-B05A-BF8B9E585F14}"/>
              </a:ext>
            </a:extLst>
          </p:cNvPr>
          <p:cNvPicPr/>
          <p:nvPr/>
        </p:nvPicPr>
        <p:blipFill>
          <a:blip r:embed="rId7"/>
          <a:stretch>
            <a:fillRect/>
          </a:stretch>
        </p:blipFill>
        <p:spPr>
          <a:xfrm>
            <a:off x="8439149" y="1981882"/>
            <a:ext cx="3535093" cy="2496865"/>
          </a:xfrm>
          <a:prstGeom prst="rect">
            <a:avLst/>
          </a:prstGeom>
        </p:spPr>
      </p:pic>
      <p:sp>
        <p:nvSpPr>
          <p:cNvPr id="27" name="Rectángulo redondeado 47">
            <a:extLst>
              <a:ext uri="{FF2B5EF4-FFF2-40B4-BE49-F238E27FC236}">
                <a16:creationId xmlns:a16="http://schemas.microsoft.com/office/drawing/2014/main" id="{B15BAF65-6935-4B98-AD97-5AE8EB85D293}"/>
              </a:ext>
            </a:extLst>
          </p:cNvPr>
          <p:cNvSpPr/>
          <p:nvPr/>
        </p:nvSpPr>
        <p:spPr>
          <a:xfrm>
            <a:off x="3296681" y="1538415"/>
            <a:ext cx="4570968"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Identificación de las características de la vía </a:t>
            </a:r>
            <a:endParaRPr lang="es-ES" sz="1600" b="1"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p:txBody>
      </p:sp>
      <p:sp>
        <p:nvSpPr>
          <p:cNvPr id="28" name="Rectángulo redondeado 47">
            <a:extLst>
              <a:ext uri="{FF2B5EF4-FFF2-40B4-BE49-F238E27FC236}">
                <a16:creationId xmlns:a16="http://schemas.microsoft.com/office/drawing/2014/main" id="{B1690EFD-D4B1-4729-BCAE-E816130A6DBB}"/>
              </a:ext>
            </a:extLst>
          </p:cNvPr>
          <p:cNvSpPr/>
          <p:nvPr/>
        </p:nvSpPr>
        <p:spPr>
          <a:xfrm>
            <a:off x="8439149" y="1542514"/>
            <a:ext cx="3535093"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Intersección</a:t>
            </a:r>
            <a:endParaRPr lang="es-ES" sz="1600" b="1"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p:txBody>
      </p:sp>
      <p:sp>
        <p:nvSpPr>
          <p:cNvPr id="29" name="Rectángulo redondeado 47">
            <a:extLst>
              <a:ext uri="{FF2B5EF4-FFF2-40B4-BE49-F238E27FC236}">
                <a16:creationId xmlns:a16="http://schemas.microsoft.com/office/drawing/2014/main" id="{1877A05D-C469-46D8-9626-4E811FF5E097}"/>
              </a:ext>
            </a:extLst>
          </p:cNvPr>
          <p:cNvSpPr/>
          <p:nvPr/>
        </p:nvSpPr>
        <p:spPr>
          <a:xfrm>
            <a:off x="3296681" y="5006081"/>
            <a:ext cx="5142468" cy="1770698"/>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marL="342900" lvl="0" indent="-342900">
              <a:buFont typeface="Symbol" panose="05050102010706020507" pitchFamily="18" charset="2"/>
              <a:buChar char=""/>
            </a:pPr>
            <a:r>
              <a:rPr lang="es-SV"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Factor de </a:t>
            </a:r>
            <a:r>
              <a:rPr lang="es-MX" dirty="0">
                <a:solidFill>
                  <a:srgbClr val="000000"/>
                </a:solidFill>
                <a:latin typeface="Arial" panose="020B0604020202020204" pitchFamily="34" charset="0"/>
                <a:ea typeface="Times New Roman" panose="02020603050405020304" pitchFamily="18" charset="0"/>
                <a:cs typeface="Calibri" panose="020F0502020204030204" pitchFamily="34" charset="0"/>
              </a:rPr>
              <a:t>a</a:t>
            </a:r>
            <a:r>
              <a:rPr lang="es-MX"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juste para ancho de carril y ancho de berma.</a:t>
            </a:r>
          </a:p>
          <a:p>
            <a:pPr marL="342900" lvl="0" indent="-342900">
              <a:buFont typeface="Symbol" panose="05050102010706020507" pitchFamily="18" charset="2"/>
              <a:buChar char=""/>
            </a:pPr>
            <a:r>
              <a:rPr lang="es-MX"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Factor de ajuste por densidad de puntos de acceso</a:t>
            </a:r>
            <a:r>
              <a:rPr lang="es-MX" dirty="0">
                <a:solidFill>
                  <a:srgbClr val="000000"/>
                </a:solidFill>
                <a:latin typeface="Arial" panose="020B0604020202020204" pitchFamily="34" charset="0"/>
                <a:ea typeface="Times New Roman" panose="02020603050405020304" pitchFamily="18" charset="0"/>
                <a:cs typeface="Calibri" panose="020F0502020204030204" pitchFamily="34" charset="0"/>
              </a:rPr>
              <a:t>.</a:t>
            </a:r>
          </a:p>
          <a:p>
            <a:pPr marL="342900" lvl="0" indent="-342900">
              <a:buFont typeface="Symbol" panose="05050102010706020507" pitchFamily="18" charset="2"/>
              <a:buChar char=""/>
            </a:pPr>
            <a:r>
              <a:rPr lang="pt-BR"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Factor de ajuste por terreno</a:t>
            </a:r>
          </a:p>
          <a:p>
            <a:pPr marL="342900" lvl="0" indent="-342900">
              <a:buFont typeface="Symbol" panose="05050102010706020507" pitchFamily="18" charset="2"/>
              <a:buChar char=""/>
            </a:pPr>
            <a:r>
              <a:rPr lang="es-EC"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Factor de ajuste por vehículos pesados</a:t>
            </a:r>
            <a:endParaRPr lang="pt-BR" dirty="0">
              <a:solidFill>
                <a:srgbClr val="000000"/>
              </a:solidFill>
              <a:latin typeface="Arial" panose="020B060402020202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s-EC" dirty="0">
                <a:solidFill>
                  <a:srgbClr val="000000"/>
                </a:solidFill>
                <a:latin typeface="Arial" panose="020B0604020202020204" pitchFamily="34" charset="0"/>
                <a:ea typeface="Times New Roman" panose="02020603050405020304" pitchFamily="18" charset="0"/>
                <a:cs typeface="Calibri" panose="020F0502020204030204" pitchFamily="34" charset="0"/>
              </a:rPr>
              <a:t>F</a:t>
            </a:r>
            <a:r>
              <a:rPr lang="es-EC"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actor de ajuste por zona de no rebasar </a:t>
            </a:r>
          </a:p>
          <a:p>
            <a:pPr marL="342900" lvl="0" indent="-342900">
              <a:buFont typeface="Symbol" panose="05050102010706020507" pitchFamily="18" charset="2"/>
              <a:buChar char=""/>
            </a:pPr>
            <a:r>
              <a:rPr lang="es-EC" dirty="0">
                <a:solidFill>
                  <a:srgbClr val="000000"/>
                </a:solidFill>
                <a:latin typeface="Arial" panose="020B0604020202020204" pitchFamily="34" charset="0"/>
                <a:ea typeface="Times New Roman" panose="02020603050405020304" pitchFamily="18" charset="0"/>
                <a:cs typeface="Calibri" panose="020F0502020204030204" pitchFamily="34" charset="0"/>
              </a:rPr>
              <a:t>Factor de ajuste del flujo.</a:t>
            </a:r>
          </a:p>
          <a:p>
            <a:pPr marL="342900" lvl="0" indent="-342900">
              <a:buFont typeface="Symbol" panose="05050102010706020507" pitchFamily="18" charset="2"/>
              <a:buChar char=""/>
            </a:pPr>
            <a:r>
              <a:rPr lang="es-EC"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rPr>
              <a:t>Factor de ajuste por pendiente </a:t>
            </a:r>
          </a:p>
        </p:txBody>
      </p:sp>
      <p:sp>
        <p:nvSpPr>
          <p:cNvPr id="30" name="Rectángulo redondeado 47">
            <a:extLst>
              <a:ext uri="{FF2B5EF4-FFF2-40B4-BE49-F238E27FC236}">
                <a16:creationId xmlns:a16="http://schemas.microsoft.com/office/drawing/2014/main" id="{3E0B9D01-1CAD-402C-B72A-96D903848A7D}"/>
              </a:ext>
            </a:extLst>
          </p:cNvPr>
          <p:cNvSpPr/>
          <p:nvPr/>
        </p:nvSpPr>
        <p:spPr>
          <a:xfrm>
            <a:off x="3296681" y="4553931"/>
            <a:ext cx="5142468"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Identificación de factores de ajuste</a:t>
            </a:r>
            <a:endParaRPr lang="es-ES" sz="1600" b="1"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p:txBody>
      </p:sp>
      <p:sp>
        <p:nvSpPr>
          <p:cNvPr id="31" name="Rectángulo redondeado 47">
            <a:extLst>
              <a:ext uri="{FF2B5EF4-FFF2-40B4-BE49-F238E27FC236}">
                <a16:creationId xmlns:a16="http://schemas.microsoft.com/office/drawing/2014/main" id="{B58AADD2-0DC0-456A-8849-F31DDE6B7CD3}"/>
              </a:ext>
            </a:extLst>
          </p:cNvPr>
          <p:cNvSpPr/>
          <p:nvPr/>
        </p:nvSpPr>
        <p:spPr>
          <a:xfrm>
            <a:off x="8673025" y="6059862"/>
            <a:ext cx="3062803" cy="646986"/>
          </a:xfrm>
          <a:prstGeom prst="roundRect">
            <a:avLst/>
          </a:prstGeom>
          <a:solidFill>
            <a:srgbClr val="006633"/>
          </a:solidFill>
          <a:ln/>
        </p:spPr>
        <p:style>
          <a:lnRef idx="2">
            <a:schemeClr val="dk1"/>
          </a:lnRef>
          <a:fillRef idx="1">
            <a:schemeClr val="lt1"/>
          </a:fillRef>
          <a:effectRef idx="0">
            <a:schemeClr val="dk1"/>
          </a:effectRef>
          <a:fontRef idx="minor">
            <a:schemeClr val="dk1"/>
          </a:fontRef>
        </p:style>
        <p:txBody>
          <a:bodyPr wrap="square">
            <a:spAutoFit/>
          </a:bodyPr>
          <a:lstStyle/>
          <a:p>
            <a:pPr lvl="0" algn="ctr"/>
            <a:r>
              <a:rPr lang="es-EC"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Nivel de servicio que presenta la vía es tipo E.</a:t>
            </a:r>
            <a:endParaRPr lang="es-EC" sz="1200" b="1" dirty="0">
              <a:solidFill>
                <a:schemeClr val="bg1"/>
              </a:solidFill>
              <a:effectLst/>
              <a:latin typeface="Arial" panose="020B0604020202020204" pitchFamily="34" charset="0"/>
              <a:ea typeface="Times New Roman" panose="02020603050405020304" pitchFamily="18" charset="0"/>
              <a:cs typeface="Calibri" panose="020F0502020204030204" pitchFamily="34" charset="0"/>
            </a:endParaRPr>
          </a:p>
        </p:txBody>
      </p:sp>
      <p:pic>
        <p:nvPicPr>
          <p:cNvPr id="32" name="Imagen 31">
            <a:extLst>
              <a:ext uri="{FF2B5EF4-FFF2-40B4-BE49-F238E27FC236}">
                <a16:creationId xmlns:a16="http://schemas.microsoft.com/office/drawing/2014/main" id="{F525AC81-1944-45BA-ACF2-CFD9B74F0056}"/>
              </a:ext>
            </a:extLst>
          </p:cNvPr>
          <p:cNvPicPr/>
          <p:nvPr/>
        </p:nvPicPr>
        <p:blipFill>
          <a:blip r:embed="rId8"/>
          <a:stretch>
            <a:fillRect/>
          </a:stretch>
        </p:blipFill>
        <p:spPr>
          <a:xfrm>
            <a:off x="8700057" y="4617847"/>
            <a:ext cx="3062803" cy="1346616"/>
          </a:xfrm>
          <a:prstGeom prst="rect">
            <a:avLst/>
          </a:prstGeom>
        </p:spPr>
      </p:pic>
      <p:sp>
        <p:nvSpPr>
          <p:cNvPr id="2" name="Rectángulo 1">
            <a:extLst>
              <a:ext uri="{FF2B5EF4-FFF2-40B4-BE49-F238E27FC236}">
                <a16:creationId xmlns:a16="http://schemas.microsoft.com/office/drawing/2014/main" id="{278FE48B-1185-43EB-9EC4-0E30035BDB05}"/>
              </a:ext>
            </a:extLst>
          </p:cNvPr>
          <p:cNvSpPr/>
          <p:nvPr/>
        </p:nvSpPr>
        <p:spPr>
          <a:xfrm>
            <a:off x="8687314" y="5715001"/>
            <a:ext cx="3062803" cy="26115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549945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7" name="Picture 6" descr="Download Free png Highway Asphalt Road surface Road trip - Cement road  1200*675 ... - DLPNG.com">
            <a:extLst>
              <a:ext uri="{FF2B5EF4-FFF2-40B4-BE49-F238E27FC236}">
                <a16:creationId xmlns:a16="http://schemas.microsoft.com/office/drawing/2014/main" id="{18E40902-520E-44C9-ACF3-699B642CAB3F}"/>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1031396" y="5460"/>
            <a:ext cx="652294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ESTUDIO DE TRÁFICO</a:t>
            </a:r>
          </a:p>
        </p:txBody>
      </p:sp>
      <p:sp>
        <p:nvSpPr>
          <p:cNvPr id="22" name="Rectángulo redondeado 47">
            <a:extLst>
              <a:ext uri="{FF2B5EF4-FFF2-40B4-BE49-F238E27FC236}">
                <a16:creationId xmlns:a16="http://schemas.microsoft.com/office/drawing/2014/main" id="{D9FE51CC-1351-4A8A-A4F4-5EF8C3D3ED86}"/>
              </a:ext>
            </a:extLst>
          </p:cNvPr>
          <p:cNvSpPr/>
          <p:nvPr/>
        </p:nvSpPr>
        <p:spPr>
          <a:xfrm>
            <a:off x="-1031396" y="5460"/>
            <a:ext cx="652294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ESTUDIO DE TRÁFICO</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370374" y="910423"/>
            <a:ext cx="11659700"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Ejes Equivalentes</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24" name="CuadroTexto 23">
            <a:extLst>
              <a:ext uri="{FF2B5EF4-FFF2-40B4-BE49-F238E27FC236}">
                <a16:creationId xmlns:a16="http://schemas.microsoft.com/office/drawing/2014/main" id="{22B19E2D-CF33-40FD-98B2-9B9127C55D0D}"/>
              </a:ext>
            </a:extLst>
          </p:cNvPr>
          <p:cNvSpPr txBox="1"/>
          <p:nvPr/>
        </p:nvSpPr>
        <p:spPr>
          <a:xfrm>
            <a:off x="7621032" y="1005632"/>
            <a:ext cx="4570968"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Guide for Design of Pavement Structures AASHTO, 1993)</a:t>
            </a:r>
            <a:endParaRPr lang="es-EC" sz="1200" b="1" dirty="0">
              <a:solidFill>
                <a:schemeClr val="bg1"/>
              </a:solidFill>
            </a:endParaRPr>
          </a:p>
        </p:txBody>
      </p:sp>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405F0450-9F28-4D6E-8407-C2D4FEAF7670}"/>
                  </a:ext>
                </a:extLst>
              </p:cNvPr>
              <p:cNvSpPr txBox="1"/>
              <p:nvPr/>
            </p:nvSpPr>
            <p:spPr>
              <a:xfrm>
                <a:off x="885825" y="1623111"/>
                <a:ext cx="4177269" cy="5763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b="1" i="1" smtClean="0">
                          <a:latin typeface="Cambria Math" panose="02040503050406030204" pitchFamily="18" charset="0"/>
                        </a:rPr>
                        <m:t>𝑵</m:t>
                      </m:r>
                      <m:d>
                        <m:dPr>
                          <m:ctrlPr>
                            <a:rPr lang="es-EC" b="1" i="1">
                              <a:solidFill>
                                <a:srgbClr val="836967"/>
                              </a:solidFill>
                              <a:latin typeface="Cambria Math" panose="02040503050406030204" pitchFamily="18" charset="0"/>
                            </a:rPr>
                          </m:ctrlPr>
                        </m:dPr>
                        <m:e>
                          <m:r>
                            <a:rPr lang="es-EC" b="1" i="0">
                              <a:latin typeface="Cambria Math" panose="02040503050406030204" pitchFamily="18" charset="0"/>
                            </a:rPr>
                            <m:t>𝟖</m:t>
                          </m:r>
                          <m:r>
                            <a:rPr lang="es-EC" b="1" i="0">
                              <a:latin typeface="Cambria Math" panose="02040503050406030204" pitchFamily="18" charset="0"/>
                            </a:rPr>
                            <m:t>.</m:t>
                          </m:r>
                          <m:r>
                            <a:rPr lang="es-EC" b="1" i="0">
                              <a:latin typeface="Cambria Math" panose="02040503050406030204" pitchFamily="18" charset="0"/>
                            </a:rPr>
                            <m:t>𝟐</m:t>
                          </m:r>
                          <m:r>
                            <a:rPr lang="es-EC" b="1" i="1">
                              <a:latin typeface="Cambria Math" panose="02040503050406030204" pitchFamily="18" charset="0"/>
                            </a:rPr>
                            <m:t>𝑻</m:t>
                          </m:r>
                        </m:e>
                      </m:d>
                      <m:r>
                        <a:rPr lang="es-EC" b="1" i="0">
                          <a:latin typeface="Cambria Math" panose="02040503050406030204" pitchFamily="18" charset="0"/>
                        </a:rPr>
                        <m:t>=</m:t>
                      </m:r>
                      <m:d>
                        <m:dPr>
                          <m:ctrlPr>
                            <a:rPr lang="es-EC" b="1" i="1">
                              <a:solidFill>
                                <a:srgbClr val="836967"/>
                              </a:solidFill>
                              <a:latin typeface="Cambria Math" panose="02040503050406030204" pitchFamily="18" charset="0"/>
                            </a:rPr>
                          </m:ctrlPr>
                        </m:dPr>
                        <m:e>
                          <m:r>
                            <a:rPr lang="es-EC" b="1" i="1">
                              <a:latin typeface="Cambria Math" panose="02040503050406030204" pitchFamily="18" charset="0"/>
                            </a:rPr>
                            <m:t>𝑵𝒅</m:t>
                          </m:r>
                          <m:r>
                            <a:rPr lang="es-EC" b="1" i="0">
                              <a:latin typeface="Cambria Math" panose="02040503050406030204" pitchFamily="18" charset="0"/>
                            </a:rPr>
                            <m:t>∗</m:t>
                          </m:r>
                          <m:r>
                            <a:rPr lang="es-EC" b="1" i="0">
                              <a:latin typeface="Cambria Math" panose="02040503050406030204" pitchFamily="18" charset="0"/>
                            </a:rPr>
                            <m:t>𝟑𝟔𝟓</m:t>
                          </m:r>
                          <m:r>
                            <a:rPr lang="es-EC" b="1" i="0">
                              <a:latin typeface="Cambria Math" panose="02040503050406030204" pitchFamily="18" charset="0"/>
                            </a:rPr>
                            <m:t>∗</m:t>
                          </m:r>
                          <m:r>
                            <a:rPr lang="es-EC" b="1" i="1">
                              <a:latin typeface="Cambria Math" panose="02040503050406030204" pitchFamily="18" charset="0"/>
                            </a:rPr>
                            <m:t>𝑭𝒅</m:t>
                          </m:r>
                          <m:r>
                            <a:rPr lang="es-EC" b="1" i="0">
                              <a:latin typeface="Cambria Math" panose="02040503050406030204" pitchFamily="18" charset="0"/>
                            </a:rPr>
                            <m:t>∗</m:t>
                          </m:r>
                          <m:r>
                            <a:rPr lang="es-EC" b="1" i="1">
                              <a:latin typeface="Cambria Math" panose="02040503050406030204" pitchFamily="18" charset="0"/>
                            </a:rPr>
                            <m:t>𝒇𝒄</m:t>
                          </m:r>
                        </m:e>
                      </m:d>
                      <m:r>
                        <a:rPr lang="es-EC" b="1" i="0">
                          <a:latin typeface="Cambria Math" panose="02040503050406030204" pitchFamily="18" charset="0"/>
                        </a:rPr>
                        <m:t>∗</m:t>
                      </m:r>
                      <m:d>
                        <m:dPr>
                          <m:ctrlPr>
                            <a:rPr lang="es-EC" b="1" i="1">
                              <a:solidFill>
                                <a:srgbClr val="836967"/>
                              </a:solidFill>
                              <a:latin typeface="Cambria Math" panose="02040503050406030204" pitchFamily="18" charset="0"/>
                            </a:rPr>
                          </m:ctrlPr>
                        </m:dPr>
                        <m:e>
                          <m:f>
                            <m:fPr>
                              <m:ctrlPr>
                                <a:rPr lang="es-EC" b="1" i="1">
                                  <a:solidFill>
                                    <a:srgbClr val="836967"/>
                                  </a:solidFill>
                                  <a:latin typeface="Cambria Math" panose="02040503050406030204" pitchFamily="18" charset="0"/>
                                </a:rPr>
                              </m:ctrlPr>
                            </m:fPr>
                            <m:num>
                              <m:sSup>
                                <m:sSupPr>
                                  <m:ctrlPr>
                                    <a:rPr lang="es-EC" b="1" i="1">
                                      <a:solidFill>
                                        <a:srgbClr val="836967"/>
                                      </a:solidFill>
                                      <a:latin typeface="Cambria Math" panose="02040503050406030204" pitchFamily="18" charset="0"/>
                                    </a:rPr>
                                  </m:ctrlPr>
                                </m:sSupPr>
                                <m:e>
                                  <m:d>
                                    <m:dPr>
                                      <m:ctrlPr>
                                        <a:rPr lang="es-EC" b="1" i="1">
                                          <a:latin typeface="Cambria Math" panose="02040503050406030204" pitchFamily="18" charset="0"/>
                                        </a:rPr>
                                      </m:ctrlPr>
                                    </m:dPr>
                                    <m:e>
                                      <m:r>
                                        <a:rPr lang="es-EC" b="1" i="0">
                                          <a:latin typeface="Cambria Math" panose="02040503050406030204" pitchFamily="18" charset="0"/>
                                        </a:rPr>
                                        <m:t>𝟏</m:t>
                                      </m:r>
                                      <m:r>
                                        <a:rPr lang="es-EC" b="1" i="0">
                                          <a:latin typeface="Cambria Math" panose="02040503050406030204" pitchFamily="18" charset="0"/>
                                        </a:rPr>
                                        <m:t>+</m:t>
                                      </m:r>
                                      <m:r>
                                        <a:rPr lang="es-EC" b="1" i="1">
                                          <a:latin typeface="Cambria Math" panose="02040503050406030204" pitchFamily="18" charset="0"/>
                                        </a:rPr>
                                        <m:t>𝒓</m:t>
                                      </m:r>
                                    </m:e>
                                  </m:d>
                                </m:e>
                                <m:sup>
                                  <m:r>
                                    <a:rPr lang="es-EC" b="1" i="1">
                                      <a:latin typeface="Cambria Math" panose="02040503050406030204" pitchFamily="18" charset="0"/>
                                    </a:rPr>
                                    <m:t>𝒏</m:t>
                                  </m:r>
                                </m:sup>
                              </m:sSup>
                              <m:r>
                                <a:rPr lang="es-EC" b="1" i="0">
                                  <a:latin typeface="Cambria Math" panose="02040503050406030204" pitchFamily="18" charset="0"/>
                                </a:rPr>
                                <m:t>−</m:t>
                              </m:r>
                              <m:r>
                                <a:rPr lang="es-EC" b="1" i="0">
                                  <a:latin typeface="Cambria Math" panose="02040503050406030204" pitchFamily="18" charset="0"/>
                                </a:rPr>
                                <m:t>𝟏</m:t>
                              </m:r>
                            </m:num>
                            <m:den>
                              <m:r>
                                <a:rPr lang="es-EC" b="1" i="1">
                                  <a:latin typeface="Cambria Math" panose="02040503050406030204" pitchFamily="18" charset="0"/>
                                </a:rPr>
                                <m:t>𝒓</m:t>
                              </m:r>
                            </m:den>
                          </m:f>
                        </m:e>
                      </m:d>
                    </m:oMath>
                  </m:oMathPara>
                </a14:m>
                <a:endParaRPr lang="es-EC" b="1" dirty="0"/>
              </a:p>
            </p:txBody>
          </p:sp>
        </mc:Choice>
        <mc:Fallback xmlns="">
          <p:sp>
            <p:nvSpPr>
              <p:cNvPr id="33" name="CuadroTexto 32">
                <a:extLst>
                  <a:ext uri="{FF2B5EF4-FFF2-40B4-BE49-F238E27FC236}">
                    <a16:creationId xmlns:a16="http://schemas.microsoft.com/office/drawing/2014/main" id="{405F0450-9F28-4D6E-8407-C2D4FEAF7670}"/>
                  </a:ext>
                </a:extLst>
              </p:cNvPr>
              <p:cNvSpPr txBox="1">
                <a:spLocks noRot="1" noChangeAspect="1" noMove="1" noResize="1" noEditPoints="1" noAdjustHandles="1" noChangeArrowheads="1" noChangeShapeType="1" noTextEdit="1"/>
              </p:cNvSpPr>
              <p:nvPr/>
            </p:nvSpPr>
            <p:spPr>
              <a:xfrm>
                <a:off x="885825" y="1623111"/>
                <a:ext cx="4177269" cy="576376"/>
              </a:xfrm>
              <a:prstGeom prst="rect">
                <a:avLst/>
              </a:prstGeom>
              <a:blipFill>
                <a:blip r:embed="rId5"/>
                <a:stretch>
                  <a:fillRect/>
                </a:stretch>
              </a:blipFill>
            </p:spPr>
            <p:txBody>
              <a:bodyPr/>
              <a:lstStyle/>
              <a:p>
                <a:r>
                  <a:rPr lang="es-EC">
                    <a:noFill/>
                  </a:rPr>
                  <a:t> </a:t>
                </a:r>
              </a:p>
            </p:txBody>
          </p:sp>
        </mc:Fallback>
      </mc:AlternateContent>
      <p:grpSp>
        <p:nvGrpSpPr>
          <p:cNvPr id="8" name="Grupo 7">
            <a:extLst>
              <a:ext uri="{FF2B5EF4-FFF2-40B4-BE49-F238E27FC236}">
                <a16:creationId xmlns:a16="http://schemas.microsoft.com/office/drawing/2014/main" id="{CCA68336-EC7D-45CC-B568-B36DE75CC735}"/>
              </a:ext>
            </a:extLst>
          </p:cNvPr>
          <p:cNvGrpSpPr/>
          <p:nvPr/>
        </p:nvGrpSpPr>
        <p:grpSpPr>
          <a:xfrm>
            <a:off x="813729" y="2443547"/>
            <a:ext cx="4967620" cy="788855"/>
            <a:chOff x="705012" y="3176524"/>
            <a:chExt cx="5052851" cy="562748"/>
          </a:xfrm>
        </p:grpSpPr>
        <p:grpSp>
          <p:nvGrpSpPr>
            <p:cNvPr id="4" name="Grupo 3">
              <a:extLst>
                <a:ext uri="{FF2B5EF4-FFF2-40B4-BE49-F238E27FC236}">
                  <a16:creationId xmlns:a16="http://schemas.microsoft.com/office/drawing/2014/main" id="{026EE3AA-0271-40D7-9265-214220F6C881}"/>
                </a:ext>
              </a:extLst>
            </p:cNvPr>
            <p:cNvGrpSpPr/>
            <p:nvPr/>
          </p:nvGrpSpPr>
          <p:grpSpPr>
            <a:xfrm>
              <a:off x="705012" y="3176524"/>
              <a:ext cx="5052851" cy="374510"/>
              <a:chOff x="705012" y="3176524"/>
              <a:chExt cx="5052851" cy="374510"/>
            </a:xfrm>
          </p:grpSpPr>
          <p:sp>
            <p:nvSpPr>
              <p:cNvPr id="18" name="CuadroTexto 17">
                <a:extLst>
                  <a:ext uri="{FF2B5EF4-FFF2-40B4-BE49-F238E27FC236}">
                    <a16:creationId xmlns:a16="http://schemas.microsoft.com/office/drawing/2014/main" id="{A5A0BCAA-741C-4137-A15F-90B3F046407D}"/>
                  </a:ext>
                </a:extLst>
              </p:cNvPr>
              <p:cNvSpPr txBox="1"/>
              <p:nvPr/>
            </p:nvSpPr>
            <p:spPr>
              <a:xfrm>
                <a:off x="705012" y="3176524"/>
                <a:ext cx="3149201" cy="219560"/>
              </a:xfrm>
              <a:prstGeom prst="rect">
                <a:avLst/>
              </a:prstGeom>
              <a:noFill/>
            </p:spPr>
            <p:txBody>
              <a:bodyPr wrap="square">
                <a:spAutoFit/>
              </a:bodyPr>
              <a:lstStyle/>
              <a:p>
                <a:pPr marL="285750" indent="-285750">
                  <a:buFont typeface="Arial" panose="020B0604020202020204" pitchFamily="34" charset="0"/>
                  <a:buChar char="•"/>
                </a:pPr>
                <a:r>
                  <a:rPr lang="es-EC" dirty="0">
                    <a:latin typeface="Arial" panose="020B0604020202020204" pitchFamily="34" charset="0"/>
                    <a:ea typeface="Calibri" panose="020F0502020204030204" pitchFamily="34" charset="0"/>
                    <a:cs typeface="Times New Roman" panose="02020603050405020304" pitchFamily="18" charset="0"/>
                  </a:rPr>
                  <a:t>T</a:t>
                </a:r>
                <a:r>
                  <a:rPr lang="es-EC" sz="1400" dirty="0">
                    <a:effectLst/>
                    <a:latin typeface="Arial" panose="020B0604020202020204" pitchFamily="34" charset="0"/>
                    <a:ea typeface="Calibri" panose="020F0502020204030204" pitchFamily="34" charset="0"/>
                    <a:cs typeface="Times New Roman" panose="02020603050405020304" pitchFamily="18" charset="0"/>
                  </a:rPr>
                  <a:t>asa de crecimiento de 4.61% </a:t>
                </a:r>
                <a:endParaRPr lang="es-EC" dirty="0"/>
              </a:p>
            </p:txBody>
          </p:sp>
          <p:sp>
            <p:nvSpPr>
              <p:cNvPr id="20" name="CuadroTexto 19">
                <a:extLst>
                  <a:ext uri="{FF2B5EF4-FFF2-40B4-BE49-F238E27FC236}">
                    <a16:creationId xmlns:a16="http://schemas.microsoft.com/office/drawing/2014/main" id="{31C8EE4C-B902-420E-9B32-E3E23A685904}"/>
                  </a:ext>
                </a:extLst>
              </p:cNvPr>
              <p:cNvSpPr txBox="1"/>
              <p:nvPr/>
            </p:nvSpPr>
            <p:spPr>
              <a:xfrm>
                <a:off x="3612038" y="3243651"/>
                <a:ext cx="2145825" cy="307383"/>
              </a:xfrm>
              <a:prstGeom prst="rect">
                <a:avLst/>
              </a:prstGeom>
              <a:noFill/>
            </p:spPr>
            <p:txBody>
              <a:bodyPr wrap="square">
                <a:spAutoFit/>
              </a:bodyPr>
              <a:lstStyle/>
              <a:p>
                <a:pPr algn="ctr"/>
                <a:r>
                  <a:rPr lang="es-EC"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(Departamento de</a:t>
                </a:r>
              </a:p>
              <a:p>
                <a:pPr algn="ctr"/>
                <a:r>
                  <a:rPr lang="es-EC"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factibilidad del </a:t>
                </a:r>
                <a:r>
                  <a:rPr lang="en-US"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MOP, 2018</a:t>
                </a:r>
                <a:r>
                  <a:rPr lang="es-EC"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100" b="1" dirty="0">
                  <a:solidFill>
                    <a:schemeClr val="tx1"/>
                  </a:solidFill>
                </a:endParaRPr>
              </a:p>
            </p:txBody>
          </p:sp>
        </p:grpSp>
        <p:sp>
          <p:nvSpPr>
            <p:cNvPr id="34" name="CuadroTexto 33">
              <a:extLst>
                <a:ext uri="{FF2B5EF4-FFF2-40B4-BE49-F238E27FC236}">
                  <a16:creationId xmlns:a16="http://schemas.microsoft.com/office/drawing/2014/main" id="{338B0BDD-3BA8-4E54-96F2-5FCC7AA12262}"/>
                </a:ext>
              </a:extLst>
            </p:cNvPr>
            <p:cNvSpPr txBox="1"/>
            <p:nvPr/>
          </p:nvSpPr>
          <p:spPr>
            <a:xfrm>
              <a:off x="705012" y="3519712"/>
              <a:ext cx="2007275" cy="219560"/>
            </a:xfrm>
            <a:prstGeom prst="rect">
              <a:avLst/>
            </a:prstGeom>
            <a:noFill/>
          </p:spPr>
          <p:txBody>
            <a:bodyPr wrap="square">
              <a:spAutoFit/>
            </a:bodyPr>
            <a:lstStyle/>
            <a:p>
              <a:pPr marL="285750" indent="-285750">
                <a:buFont typeface="Arial" panose="020B0604020202020204" pitchFamily="34" charset="0"/>
                <a:buChar char="•"/>
              </a:pPr>
              <a:r>
                <a:rPr lang="es-EC" dirty="0">
                  <a:latin typeface="Arial" panose="020B0604020202020204" pitchFamily="34" charset="0"/>
                  <a:ea typeface="Calibri" panose="020F0502020204030204" pitchFamily="34" charset="0"/>
                  <a:cs typeface="Times New Roman" panose="02020603050405020304" pitchFamily="18" charset="0"/>
                </a:rPr>
                <a:t>20 Años</a:t>
              </a:r>
              <a:endParaRPr lang="es-EC" dirty="0"/>
            </a:p>
          </p:txBody>
        </p:sp>
      </p:grpSp>
      <p:sp>
        <p:nvSpPr>
          <p:cNvPr id="36" name="Rectángulo redondeado 47">
            <a:extLst>
              <a:ext uri="{FF2B5EF4-FFF2-40B4-BE49-F238E27FC236}">
                <a16:creationId xmlns:a16="http://schemas.microsoft.com/office/drawing/2014/main" id="{69EB8670-F3F8-478D-9D57-E0713A765DCD}"/>
              </a:ext>
            </a:extLst>
          </p:cNvPr>
          <p:cNvSpPr/>
          <p:nvPr/>
        </p:nvSpPr>
        <p:spPr>
          <a:xfrm>
            <a:off x="5986009" y="1441220"/>
            <a:ext cx="4523089"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LEF (factor de carga equivalente)</a:t>
            </a:r>
          </a:p>
        </p:txBody>
      </p:sp>
      <mc:AlternateContent xmlns:mc="http://schemas.openxmlformats.org/markup-compatibility/2006" xmlns:a14="http://schemas.microsoft.com/office/drawing/2010/main">
        <mc:Choice Requires="a14">
          <p:sp>
            <p:nvSpPr>
              <p:cNvPr id="37" name="CuadroTexto 36">
                <a:extLst>
                  <a:ext uri="{FF2B5EF4-FFF2-40B4-BE49-F238E27FC236}">
                    <a16:creationId xmlns:a16="http://schemas.microsoft.com/office/drawing/2014/main" id="{A6444033-F3AF-41F2-982B-45F35137968F}"/>
                  </a:ext>
                </a:extLst>
              </p:cNvPr>
              <p:cNvSpPr txBox="1"/>
              <p:nvPr/>
            </p:nvSpPr>
            <p:spPr>
              <a:xfrm>
                <a:off x="7308618" y="1936244"/>
                <a:ext cx="4523089" cy="5054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100" i="1" smtClean="0">
                          <a:latin typeface="Cambria Math" panose="02040503050406030204" pitchFamily="18" charset="0"/>
                        </a:rPr>
                        <m:t>𝐿𝐸𝐹</m:t>
                      </m:r>
                      <m:r>
                        <a:rPr lang="es-EC" sz="1100" i="0">
                          <a:latin typeface="Cambria Math" panose="02040503050406030204" pitchFamily="18" charset="0"/>
                        </a:rPr>
                        <m:t>=</m:t>
                      </m:r>
                      <m:sSup>
                        <m:sSupPr>
                          <m:ctrlPr>
                            <a:rPr lang="es-EC" sz="1100" i="1">
                              <a:solidFill>
                                <a:srgbClr val="836967"/>
                              </a:solidFill>
                              <a:latin typeface="Cambria Math" panose="02040503050406030204" pitchFamily="18" charset="0"/>
                            </a:rPr>
                          </m:ctrlPr>
                        </m:sSupPr>
                        <m:e>
                          <m:d>
                            <m:dPr>
                              <m:ctrlPr>
                                <a:rPr lang="es-EC" sz="1100" i="1">
                                  <a:solidFill>
                                    <a:srgbClr val="836967"/>
                                  </a:solidFill>
                                  <a:latin typeface="Cambria Math" panose="02040503050406030204" pitchFamily="18" charset="0"/>
                                </a:rPr>
                              </m:ctrlPr>
                            </m:dPr>
                            <m:e>
                              <m:f>
                                <m:fPr>
                                  <m:ctrlPr>
                                    <a:rPr lang="es-EC" sz="1100" i="1">
                                      <a:solidFill>
                                        <a:srgbClr val="836967"/>
                                      </a:solidFill>
                                      <a:latin typeface="Cambria Math" panose="02040503050406030204" pitchFamily="18" charset="0"/>
                                    </a:rPr>
                                  </m:ctrlPr>
                                </m:fPr>
                                <m:num>
                                  <m:r>
                                    <a:rPr lang="es-EC" sz="1100" i="0">
                                      <a:latin typeface="Cambria Math" panose="02040503050406030204" pitchFamily="18" charset="0"/>
                                    </a:rPr>
                                    <m:t>3</m:t>
                                  </m:r>
                                </m:num>
                                <m:den>
                                  <m:r>
                                    <a:rPr lang="es-EC" sz="1100" i="0">
                                      <a:latin typeface="Cambria Math" panose="02040503050406030204" pitchFamily="18" charset="0"/>
                                    </a:rPr>
                                    <m:t>6.66</m:t>
                                  </m:r>
                                </m:den>
                              </m:f>
                            </m:e>
                          </m:d>
                        </m:e>
                        <m:sup>
                          <m:r>
                            <a:rPr lang="es-EC" sz="1100" i="0">
                              <a:latin typeface="Cambria Math" panose="02040503050406030204" pitchFamily="18" charset="0"/>
                            </a:rPr>
                            <m:t>4</m:t>
                          </m:r>
                        </m:sup>
                      </m:sSup>
                      <m:r>
                        <a:rPr lang="es-EC" sz="1100" i="0">
                          <a:latin typeface="Cambria Math" panose="02040503050406030204" pitchFamily="18" charset="0"/>
                        </a:rPr>
                        <m:t>+</m:t>
                      </m:r>
                      <m:sSup>
                        <m:sSupPr>
                          <m:ctrlPr>
                            <a:rPr lang="es-EC" sz="1100" i="1">
                              <a:solidFill>
                                <a:srgbClr val="836967"/>
                              </a:solidFill>
                              <a:latin typeface="Cambria Math" panose="02040503050406030204" pitchFamily="18" charset="0"/>
                            </a:rPr>
                          </m:ctrlPr>
                        </m:sSupPr>
                        <m:e>
                          <m:d>
                            <m:dPr>
                              <m:ctrlPr>
                                <a:rPr lang="es-EC" sz="1100" i="1">
                                  <a:solidFill>
                                    <a:srgbClr val="836967"/>
                                  </a:solidFill>
                                  <a:latin typeface="Cambria Math" panose="02040503050406030204" pitchFamily="18" charset="0"/>
                                </a:rPr>
                              </m:ctrlPr>
                            </m:dPr>
                            <m:e>
                              <m:f>
                                <m:fPr>
                                  <m:ctrlPr>
                                    <a:rPr lang="es-EC" sz="1100" i="1">
                                      <a:solidFill>
                                        <a:srgbClr val="836967"/>
                                      </a:solidFill>
                                      <a:latin typeface="Cambria Math" panose="02040503050406030204" pitchFamily="18" charset="0"/>
                                    </a:rPr>
                                  </m:ctrlPr>
                                </m:fPr>
                                <m:num>
                                  <m:r>
                                    <a:rPr lang="es-EC" sz="1100" i="0">
                                      <a:latin typeface="Cambria Math" panose="02040503050406030204" pitchFamily="18" charset="0"/>
                                    </a:rPr>
                                    <m:t>7</m:t>
                                  </m:r>
                                </m:num>
                                <m:den>
                                  <m:r>
                                    <a:rPr lang="es-EC" sz="1100" i="0">
                                      <a:latin typeface="Cambria Math" panose="02040503050406030204" pitchFamily="18" charset="0"/>
                                    </a:rPr>
                                    <m:t>6.66</m:t>
                                  </m:r>
                                </m:den>
                              </m:f>
                            </m:e>
                          </m:d>
                        </m:e>
                        <m:sup>
                          <m:r>
                            <a:rPr lang="es-EC" sz="1100" i="0">
                              <a:latin typeface="Cambria Math" panose="02040503050406030204" pitchFamily="18" charset="0"/>
                            </a:rPr>
                            <m:t>4</m:t>
                          </m:r>
                        </m:sup>
                      </m:sSup>
                      <m:r>
                        <a:rPr lang="es-EC" sz="1100" i="0">
                          <a:latin typeface="Cambria Math" panose="02040503050406030204" pitchFamily="18" charset="0"/>
                        </a:rPr>
                        <m:t>=1.26</m:t>
                      </m:r>
                    </m:oMath>
                  </m:oMathPara>
                </a14:m>
                <a:endParaRPr lang="es-EC" sz="1100" dirty="0"/>
              </a:p>
            </p:txBody>
          </p:sp>
        </mc:Choice>
        <mc:Fallback xmlns="">
          <p:sp>
            <p:nvSpPr>
              <p:cNvPr id="37" name="CuadroTexto 36">
                <a:extLst>
                  <a:ext uri="{FF2B5EF4-FFF2-40B4-BE49-F238E27FC236}">
                    <a16:creationId xmlns:a16="http://schemas.microsoft.com/office/drawing/2014/main" id="{A6444033-F3AF-41F2-982B-45F35137968F}"/>
                  </a:ext>
                </a:extLst>
              </p:cNvPr>
              <p:cNvSpPr txBox="1">
                <a:spLocks noRot="1" noChangeAspect="1" noMove="1" noResize="1" noEditPoints="1" noAdjustHandles="1" noChangeArrowheads="1" noChangeShapeType="1" noTextEdit="1"/>
              </p:cNvSpPr>
              <p:nvPr/>
            </p:nvSpPr>
            <p:spPr>
              <a:xfrm>
                <a:off x="7308618" y="1936244"/>
                <a:ext cx="4523089" cy="505459"/>
              </a:xfrm>
              <a:prstGeom prst="rect">
                <a:avLst/>
              </a:prstGeom>
              <a:blipFill>
                <a:blip r:embed="rId6"/>
                <a:stretch>
                  <a:fillRect/>
                </a:stretch>
              </a:blipFill>
            </p:spPr>
            <p:txBody>
              <a:bodyPr/>
              <a:lstStyle/>
              <a:p>
                <a:r>
                  <a:rPr lang="es-EC">
                    <a:noFill/>
                  </a:rPr>
                  <a:t> </a:t>
                </a:r>
              </a:p>
            </p:txBody>
          </p:sp>
        </mc:Fallback>
      </mc:AlternateContent>
      <p:sp>
        <p:nvSpPr>
          <p:cNvPr id="38" name="CuadroTexto 37">
            <a:extLst>
              <a:ext uri="{FF2B5EF4-FFF2-40B4-BE49-F238E27FC236}">
                <a16:creationId xmlns:a16="http://schemas.microsoft.com/office/drawing/2014/main" id="{88BEFF6A-7621-4E39-B4A0-58D5E06FB4C9}"/>
              </a:ext>
            </a:extLst>
          </p:cNvPr>
          <p:cNvSpPr txBox="1"/>
          <p:nvPr/>
        </p:nvSpPr>
        <p:spPr>
          <a:xfrm>
            <a:off x="5986008" y="1961325"/>
            <a:ext cx="2123348" cy="276999"/>
          </a:xfrm>
          <a:prstGeom prst="rect">
            <a:avLst/>
          </a:prstGeom>
          <a:noFill/>
        </p:spPr>
        <p:txBody>
          <a:bodyPr wrap="square">
            <a:spAutoFit/>
          </a:bodyPr>
          <a:lstStyle/>
          <a:p>
            <a:r>
              <a:rPr lang="es-EC"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Buses</a:t>
            </a:r>
            <a:endParaRPr lang="es-EC" sz="1200" b="1" dirty="0">
              <a:solidFill>
                <a:schemeClr val="tx1"/>
              </a:solidFill>
            </a:endParaRPr>
          </a:p>
        </p:txBody>
      </p:sp>
      <p:sp>
        <p:nvSpPr>
          <p:cNvPr id="39" name="CuadroTexto 38">
            <a:extLst>
              <a:ext uri="{FF2B5EF4-FFF2-40B4-BE49-F238E27FC236}">
                <a16:creationId xmlns:a16="http://schemas.microsoft.com/office/drawing/2014/main" id="{65F09534-2502-43CA-AB89-B8CCBDAC70C2}"/>
              </a:ext>
            </a:extLst>
          </p:cNvPr>
          <p:cNvSpPr txBox="1"/>
          <p:nvPr/>
        </p:nvSpPr>
        <p:spPr>
          <a:xfrm>
            <a:off x="5987573" y="2559197"/>
            <a:ext cx="3266918" cy="276999"/>
          </a:xfrm>
          <a:prstGeom prst="rect">
            <a:avLst/>
          </a:prstGeom>
          <a:noFill/>
        </p:spPr>
        <p:txBody>
          <a:bodyPr wrap="square">
            <a:spAutoFit/>
          </a:bodyPr>
          <a:lstStyle/>
          <a:p>
            <a:r>
              <a:rPr lang="es-MX" sz="1200" b="1" dirty="0">
                <a:solidFill>
                  <a:schemeClr val="tx1"/>
                </a:solidFill>
                <a:latin typeface="Arial" panose="020B0604020202020204" pitchFamily="34" charset="0"/>
                <a:ea typeface="Calibri" panose="020F0502020204030204" pitchFamily="34" charset="0"/>
                <a:cs typeface="Times New Roman" panose="02020603050405020304" pitchFamily="18" charset="0"/>
              </a:rPr>
              <a:t>V</a:t>
            </a:r>
            <a:r>
              <a:rPr lang="es-MX"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ehículos pesados de 2 ejes</a:t>
            </a:r>
            <a:endParaRPr lang="es-EC" sz="1200" b="1" dirty="0">
              <a:solidFill>
                <a:schemeClr val="tx1"/>
              </a:solidFill>
            </a:endParaRPr>
          </a:p>
        </p:txBody>
      </p:sp>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00B33127-0AFD-4A60-9A4D-2AEF7DF7ACFA}"/>
                  </a:ext>
                </a:extLst>
              </p:cNvPr>
              <p:cNvSpPr txBox="1"/>
              <p:nvPr/>
            </p:nvSpPr>
            <p:spPr>
              <a:xfrm>
                <a:off x="7936703" y="2452216"/>
                <a:ext cx="3266918" cy="5054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100" i="1" smtClean="0">
                          <a:latin typeface="Cambria Math" panose="02040503050406030204" pitchFamily="18" charset="0"/>
                        </a:rPr>
                        <m:t>𝐿𝐸𝐹</m:t>
                      </m:r>
                      <m:r>
                        <a:rPr lang="es-EC" sz="1100" i="0">
                          <a:latin typeface="Cambria Math" panose="02040503050406030204" pitchFamily="18" charset="0"/>
                        </a:rPr>
                        <m:t>=</m:t>
                      </m:r>
                      <m:sSup>
                        <m:sSupPr>
                          <m:ctrlPr>
                            <a:rPr lang="es-EC" sz="1100" i="1">
                              <a:solidFill>
                                <a:srgbClr val="836967"/>
                              </a:solidFill>
                              <a:latin typeface="Cambria Math" panose="02040503050406030204" pitchFamily="18" charset="0"/>
                            </a:rPr>
                          </m:ctrlPr>
                        </m:sSupPr>
                        <m:e>
                          <m:d>
                            <m:dPr>
                              <m:ctrlPr>
                                <a:rPr lang="es-EC" sz="1100" i="1">
                                  <a:solidFill>
                                    <a:srgbClr val="836967"/>
                                  </a:solidFill>
                                  <a:latin typeface="Cambria Math" panose="02040503050406030204" pitchFamily="18" charset="0"/>
                                </a:rPr>
                              </m:ctrlPr>
                            </m:dPr>
                            <m:e>
                              <m:f>
                                <m:fPr>
                                  <m:ctrlPr>
                                    <a:rPr lang="es-EC" sz="1100" i="1">
                                      <a:solidFill>
                                        <a:srgbClr val="836967"/>
                                      </a:solidFill>
                                      <a:latin typeface="Cambria Math" panose="02040503050406030204" pitchFamily="18" charset="0"/>
                                    </a:rPr>
                                  </m:ctrlPr>
                                </m:fPr>
                                <m:num>
                                  <m:r>
                                    <a:rPr lang="es-EC" sz="1100" i="0">
                                      <a:latin typeface="Cambria Math" panose="02040503050406030204" pitchFamily="18" charset="0"/>
                                    </a:rPr>
                                    <m:t>7</m:t>
                                  </m:r>
                                </m:num>
                                <m:den>
                                  <m:r>
                                    <a:rPr lang="es-EC" sz="1100" i="0">
                                      <a:latin typeface="Cambria Math" panose="02040503050406030204" pitchFamily="18" charset="0"/>
                                    </a:rPr>
                                    <m:t>6.66</m:t>
                                  </m:r>
                                </m:den>
                              </m:f>
                            </m:e>
                          </m:d>
                        </m:e>
                        <m:sup>
                          <m:r>
                            <a:rPr lang="es-EC" sz="1100" i="0">
                              <a:latin typeface="Cambria Math" panose="02040503050406030204" pitchFamily="18" charset="0"/>
                            </a:rPr>
                            <m:t>4</m:t>
                          </m:r>
                        </m:sup>
                      </m:sSup>
                      <m:r>
                        <a:rPr lang="es-EC" sz="1100" i="0">
                          <a:latin typeface="Cambria Math" panose="02040503050406030204" pitchFamily="18" charset="0"/>
                        </a:rPr>
                        <m:t>+</m:t>
                      </m:r>
                      <m:sSup>
                        <m:sSupPr>
                          <m:ctrlPr>
                            <a:rPr lang="es-EC" sz="1100" i="1">
                              <a:solidFill>
                                <a:srgbClr val="836967"/>
                              </a:solidFill>
                              <a:latin typeface="Cambria Math" panose="02040503050406030204" pitchFamily="18" charset="0"/>
                            </a:rPr>
                          </m:ctrlPr>
                        </m:sSupPr>
                        <m:e>
                          <m:d>
                            <m:dPr>
                              <m:ctrlPr>
                                <a:rPr lang="es-EC" sz="1100" i="1">
                                  <a:solidFill>
                                    <a:srgbClr val="836967"/>
                                  </a:solidFill>
                                  <a:latin typeface="Cambria Math" panose="02040503050406030204" pitchFamily="18" charset="0"/>
                                </a:rPr>
                              </m:ctrlPr>
                            </m:dPr>
                            <m:e>
                              <m:f>
                                <m:fPr>
                                  <m:ctrlPr>
                                    <a:rPr lang="es-EC" sz="1100" i="1">
                                      <a:solidFill>
                                        <a:srgbClr val="836967"/>
                                      </a:solidFill>
                                      <a:latin typeface="Cambria Math" panose="02040503050406030204" pitchFamily="18" charset="0"/>
                                    </a:rPr>
                                  </m:ctrlPr>
                                </m:fPr>
                                <m:num>
                                  <m:r>
                                    <a:rPr lang="es-EC" sz="1100" i="0">
                                      <a:latin typeface="Cambria Math" panose="02040503050406030204" pitchFamily="18" charset="0"/>
                                    </a:rPr>
                                    <m:t>11</m:t>
                                  </m:r>
                                </m:num>
                                <m:den>
                                  <m:r>
                                    <a:rPr lang="es-EC" sz="1100" i="0">
                                      <a:latin typeface="Cambria Math" panose="02040503050406030204" pitchFamily="18" charset="0"/>
                                    </a:rPr>
                                    <m:t>8.2</m:t>
                                  </m:r>
                                </m:den>
                              </m:f>
                            </m:e>
                          </m:d>
                        </m:e>
                        <m:sup>
                          <m:r>
                            <a:rPr lang="es-EC" sz="1100" i="0">
                              <a:latin typeface="Cambria Math" panose="02040503050406030204" pitchFamily="18" charset="0"/>
                            </a:rPr>
                            <m:t>4</m:t>
                          </m:r>
                        </m:sup>
                      </m:sSup>
                      <m:r>
                        <a:rPr lang="es-EC" sz="1100" i="0">
                          <a:latin typeface="Cambria Math" panose="02040503050406030204" pitchFamily="18" charset="0"/>
                        </a:rPr>
                        <m:t>=4.46</m:t>
                      </m:r>
                    </m:oMath>
                  </m:oMathPara>
                </a14:m>
                <a:endParaRPr lang="es-EC" sz="1100" dirty="0"/>
              </a:p>
            </p:txBody>
          </p:sp>
        </mc:Choice>
        <mc:Fallback xmlns="">
          <p:sp>
            <p:nvSpPr>
              <p:cNvPr id="40" name="CuadroTexto 39">
                <a:extLst>
                  <a:ext uri="{FF2B5EF4-FFF2-40B4-BE49-F238E27FC236}">
                    <a16:creationId xmlns:a16="http://schemas.microsoft.com/office/drawing/2014/main" id="{00B33127-0AFD-4A60-9A4D-2AEF7DF7ACFA}"/>
                  </a:ext>
                </a:extLst>
              </p:cNvPr>
              <p:cNvSpPr txBox="1">
                <a:spLocks noRot="1" noChangeAspect="1" noMove="1" noResize="1" noEditPoints="1" noAdjustHandles="1" noChangeArrowheads="1" noChangeShapeType="1" noTextEdit="1"/>
              </p:cNvSpPr>
              <p:nvPr/>
            </p:nvSpPr>
            <p:spPr>
              <a:xfrm>
                <a:off x="7936703" y="2452216"/>
                <a:ext cx="3266918" cy="505459"/>
              </a:xfrm>
              <a:prstGeom prst="rect">
                <a:avLst/>
              </a:prstGeom>
              <a:blipFill>
                <a:blip r:embed="rId7"/>
                <a:stretch>
                  <a:fillRect/>
                </a:stretch>
              </a:blipFill>
            </p:spPr>
            <p:txBody>
              <a:bodyPr/>
              <a:lstStyle/>
              <a:p>
                <a:r>
                  <a:rPr lang="es-EC">
                    <a:noFill/>
                  </a:rPr>
                  <a:t> </a:t>
                </a:r>
              </a:p>
            </p:txBody>
          </p:sp>
        </mc:Fallback>
      </mc:AlternateContent>
      <p:sp>
        <p:nvSpPr>
          <p:cNvPr id="42" name="CuadroTexto 41">
            <a:extLst>
              <a:ext uri="{FF2B5EF4-FFF2-40B4-BE49-F238E27FC236}">
                <a16:creationId xmlns:a16="http://schemas.microsoft.com/office/drawing/2014/main" id="{F9A93227-3D9A-4ED1-8CF5-3892B0E4C84A}"/>
              </a:ext>
            </a:extLst>
          </p:cNvPr>
          <p:cNvSpPr txBox="1"/>
          <p:nvPr/>
        </p:nvSpPr>
        <p:spPr>
          <a:xfrm>
            <a:off x="5987573" y="3037341"/>
            <a:ext cx="3266918" cy="276999"/>
          </a:xfrm>
          <a:prstGeom prst="rect">
            <a:avLst/>
          </a:prstGeom>
          <a:noFill/>
        </p:spPr>
        <p:txBody>
          <a:bodyPr wrap="square">
            <a:spAutoFit/>
          </a:bodyPr>
          <a:lstStyle/>
          <a:p>
            <a:r>
              <a:rPr lang="es-MX" sz="1200" b="1" dirty="0">
                <a:solidFill>
                  <a:schemeClr val="tx1"/>
                </a:solidFill>
                <a:latin typeface="Arial" panose="020B0604020202020204" pitchFamily="34" charset="0"/>
                <a:ea typeface="Calibri" panose="020F0502020204030204" pitchFamily="34" charset="0"/>
                <a:cs typeface="Times New Roman" panose="02020603050405020304" pitchFamily="18" charset="0"/>
              </a:rPr>
              <a:t>Vehículos pesados de 3 ejes</a:t>
            </a:r>
          </a:p>
        </p:txBody>
      </p:sp>
      <mc:AlternateContent xmlns:mc="http://schemas.openxmlformats.org/markup-compatibility/2006" xmlns:a14="http://schemas.microsoft.com/office/drawing/2010/main">
        <mc:Choice Requires="a14">
          <p:sp>
            <p:nvSpPr>
              <p:cNvPr id="43" name="CuadroTexto 42">
                <a:extLst>
                  <a:ext uri="{FF2B5EF4-FFF2-40B4-BE49-F238E27FC236}">
                    <a16:creationId xmlns:a16="http://schemas.microsoft.com/office/drawing/2014/main" id="{9D452A0B-65E5-4341-A9A7-43A673F953A1}"/>
                  </a:ext>
                </a:extLst>
              </p:cNvPr>
              <p:cNvSpPr txBox="1"/>
              <p:nvPr/>
            </p:nvSpPr>
            <p:spPr>
              <a:xfrm>
                <a:off x="8109356" y="2930360"/>
                <a:ext cx="3797128" cy="5061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100" i="1" smtClean="0">
                          <a:latin typeface="Cambria Math" panose="02040503050406030204" pitchFamily="18" charset="0"/>
                        </a:rPr>
                        <m:t>𝐿𝐸𝐹</m:t>
                      </m:r>
                      <m:r>
                        <a:rPr lang="es-EC" sz="1100" i="0">
                          <a:latin typeface="Cambria Math" panose="02040503050406030204" pitchFamily="18" charset="0"/>
                        </a:rPr>
                        <m:t>=</m:t>
                      </m:r>
                      <m:sSup>
                        <m:sSupPr>
                          <m:ctrlPr>
                            <a:rPr lang="es-EC" sz="1100" i="1">
                              <a:solidFill>
                                <a:srgbClr val="836967"/>
                              </a:solidFill>
                              <a:latin typeface="Cambria Math" panose="02040503050406030204" pitchFamily="18" charset="0"/>
                            </a:rPr>
                          </m:ctrlPr>
                        </m:sSupPr>
                        <m:e>
                          <m:d>
                            <m:dPr>
                              <m:ctrlPr>
                                <a:rPr lang="es-EC" sz="1100" i="1">
                                  <a:solidFill>
                                    <a:srgbClr val="836967"/>
                                  </a:solidFill>
                                  <a:latin typeface="Cambria Math" panose="02040503050406030204" pitchFamily="18" charset="0"/>
                                </a:rPr>
                              </m:ctrlPr>
                            </m:dPr>
                            <m:e>
                              <m:f>
                                <m:fPr>
                                  <m:ctrlPr>
                                    <a:rPr lang="es-EC" sz="1100" i="1">
                                      <a:solidFill>
                                        <a:srgbClr val="836967"/>
                                      </a:solidFill>
                                      <a:latin typeface="Cambria Math" panose="02040503050406030204" pitchFamily="18" charset="0"/>
                                    </a:rPr>
                                  </m:ctrlPr>
                                </m:fPr>
                                <m:num>
                                  <m:r>
                                    <a:rPr lang="es-EC" sz="1100" i="0">
                                      <a:latin typeface="Cambria Math" panose="02040503050406030204" pitchFamily="18" charset="0"/>
                                    </a:rPr>
                                    <m:t>7</m:t>
                                  </m:r>
                                </m:num>
                                <m:den>
                                  <m:r>
                                    <a:rPr lang="es-EC" sz="1100" i="0">
                                      <a:latin typeface="Cambria Math" panose="02040503050406030204" pitchFamily="18" charset="0"/>
                                    </a:rPr>
                                    <m:t>6.66</m:t>
                                  </m:r>
                                </m:den>
                              </m:f>
                            </m:e>
                          </m:d>
                        </m:e>
                        <m:sup>
                          <m:r>
                            <a:rPr lang="es-EC" sz="1100" i="0">
                              <a:latin typeface="Cambria Math" panose="02040503050406030204" pitchFamily="18" charset="0"/>
                            </a:rPr>
                            <m:t>4</m:t>
                          </m:r>
                        </m:sup>
                      </m:sSup>
                      <m:r>
                        <a:rPr lang="es-EC" sz="1100" i="0">
                          <a:latin typeface="Cambria Math" panose="02040503050406030204" pitchFamily="18" charset="0"/>
                        </a:rPr>
                        <m:t>+</m:t>
                      </m:r>
                      <m:sSup>
                        <m:sSupPr>
                          <m:ctrlPr>
                            <a:rPr lang="es-EC" sz="1100" i="1">
                              <a:solidFill>
                                <a:srgbClr val="836967"/>
                              </a:solidFill>
                              <a:latin typeface="Cambria Math" panose="02040503050406030204" pitchFamily="18" charset="0"/>
                            </a:rPr>
                          </m:ctrlPr>
                        </m:sSupPr>
                        <m:e>
                          <m:d>
                            <m:dPr>
                              <m:ctrlPr>
                                <a:rPr lang="es-EC" sz="1100" i="1">
                                  <a:solidFill>
                                    <a:srgbClr val="836967"/>
                                  </a:solidFill>
                                  <a:latin typeface="Cambria Math" panose="02040503050406030204" pitchFamily="18" charset="0"/>
                                </a:rPr>
                              </m:ctrlPr>
                            </m:dPr>
                            <m:e>
                              <m:f>
                                <m:fPr>
                                  <m:ctrlPr>
                                    <a:rPr lang="es-EC" sz="1100" i="1">
                                      <a:solidFill>
                                        <a:srgbClr val="836967"/>
                                      </a:solidFill>
                                      <a:latin typeface="Cambria Math" panose="02040503050406030204" pitchFamily="18" charset="0"/>
                                    </a:rPr>
                                  </m:ctrlPr>
                                </m:fPr>
                                <m:num>
                                  <m:r>
                                    <a:rPr lang="es-EC" sz="1100" i="0">
                                      <a:latin typeface="Cambria Math" panose="02040503050406030204" pitchFamily="18" charset="0"/>
                                    </a:rPr>
                                    <m:t>11</m:t>
                                  </m:r>
                                </m:num>
                                <m:den>
                                  <m:r>
                                    <a:rPr lang="es-EC" sz="1100" i="0">
                                      <a:latin typeface="Cambria Math" panose="02040503050406030204" pitchFamily="18" charset="0"/>
                                    </a:rPr>
                                    <m:t>14.8</m:t>
                                  </m:r>
                                </m:den>
                              </m:f>
                            </m:e>
                          </m:d>
                        </m:e>
                        <m:sup>
                          <m:r>
                            <a:rPr lang="es-EC" sz="1100" i="0">
                              <a:latin typeface="Cambria Math" panose="02040503050406030204" pitchFamily="18" charset="0"/>
                            </a:rPr>
                            <m:t>4</m:t>
                          </m:r>
                        </m:sup>
                      </m:sSup>
                      <m:r>
                        <a:rPr lang="es-EC" sz="1100" i="0">
                          <a:latin typeface="Cambria Math" panose="02040503050406030204" pitchFamily="18" charset="0"/>
                        </a:rPr>
                        <m:t>+</m:t>
                      </m:r>
                      <m:sSup>
                        <m:sSupPr>
                          <m:ctrlPr>
                            <a:rPr lang="es-EC" sz="1100" i="1">
                              <a:solidFill>
                                <a:srgbClr val="836967"/>
                              </a:solidFill>
                              <a:latin typeface="Cambria Math" panose="02040503050406030204" pitchFamily="18" charset="0"/>
                            </a:rPr>
                          </m:ctrlPr>
                        </m:sSupPr>
                        <m:e>
                          <m:d>
                            <m:dPr>
                              <m:ctrlPr>
                                <a:rPr lang="es-EC" sz="1100" i="1">
                                  <a:solidFill>
                                    <a:srgbClr val="836967"/>
                                  </a:solidFill>
                                  <a:latin typeface="Cambria Math" panose="02040503050406030204" pitchFamily="18" charset="0"/>
                                </a:rPr>
                              </m:ctrlPr>
                            </m:dPr>
                            <m:e>
                              <m:f>
                                <m:fPr>
                                  <m:ctrlPr>
                                    <a:rPr lang="es-EC" sz="1100" i="1">
                                      <a:solidFill>
                                        <a:srgbClr val="836967"/>
                                      </a:solidFill>
                                      <a:latin typeface="Cambria Math" panose="02040503050406030204" pitchFamily="18" charset="0"/>
                                    </a:rPr>
                                  </m:ctrlPr>
                                </m:fPr>
                                <m:num>
                                  <m:r>
                                    <a:rPr lang="es-EC" sz="1100" i="0">
                                      <a:latin typeface="Cambria Math" panose="02040503050406030204" pitchFamily="18" charset="0"/>
                                    </a:rPr>
                                    <m:t>11</m:t>
                                  </m:r>
                                </m:num>
                                <m:den>
                                  <m:r>
                                    <a:rPr lang="es-EC" sz="1100" i="0">
                                      <a:latin typeface="Cambria Math" panose="02040503050406030204" pitchFamily="18" charset="0"/>
                                    </a:rPr>
                                    <m:t>20.7</m:t>
                                  </m:r>
                                </m:den>
                              </m:f>
                            </m:e>
                          </m:d>
                        </m:e>
                        <m:sup>
                          <m:r>
                            <a:rPr lang="es-EC" sz="1100" i="0">
                              <a:latin typeface="Cambria Math" panose="02040503050406030204" pitchFamily="18" charset="0"/>
                            </a:rPr>
                            <m:t>3.90</m:t>
                          </m:r>
                        </m:sup>
                      </m:sSup>
                      <m:r>
                        <a:rPr lang="es-EC" sz="1100" i="0">
                          <a:latin typeface="Cambria Math" panose="02040503050406030204" pitchFamily="18" charset="0"/>
                        </a:rPr>
                        <m:t>=1.61</m:t>
                      </m:r>
                    </m:oMath>
                  </m:oMathPara>
                </a14:m>
                <a:endParaRPr lang="es-EC" sz="1100" dirty="0"/>
              </a:p>
            </p:txBody>
          </p:sp>
        </mc:Choice>
        <mc:Fallback xmlns="">
          <p:sp>
            <p:nvSpPr>
              <p:cNvPr id="43" name="CuadroTexto 42">
                <a:extLst>
                  <a:ext uri="{FF2B5EF4-FFF2-40B4-BE49-F238E27FC236}">
                    <a16:creationId xmlns:a16="http://schemas.microsoft.com/office/drawing/2014/main" id="{9D452A0B-65E5-4341-A9A7-43A673F953A1}"/>
                  </a:ext>
                </a:extLst>
              </p:cNvPr>
              <p:cNvSpPr txBox="1">
                <a:spLocks noRot="1" noChangeAspect="1" noMove="1" noResize="1" noEditPoints="1" noAdjustHandles="1" noChangeArrowheads="1" noChangeShapeType="1" noTextEdit="1"/>
              </p:cNvSpPr>
              <p:nvPr/>
            </p:nvSpPr>
            <p:spPr>
              <a:xfrm>
                <a:off x="8109356" y="2930360"/>
                <a:ext cx="3797128" cy="506164"/>
              </a:xfrm>
              <a:prstGeom prst="rect">
                <a:avLst/>
              </a:prstGeom>
              <a:blipFill>
                <a:blip r:embed="rId8"/>
                <a:stretch>
                  <a:fillRect/>
                </a:stretch>
              </a:blipFill>
            </p:spPr>
            <p:txBody>
              <a:bodyPr/>
              <a:lstStyle/>
              <a:p>
                <a:r>
                  <a:rPr lang="es-EC">
                    <a:noFill/>
                  </a:rPr>
                  <a:t> </a:t>
                </a:r>
              </a:p>
            </p:txBody>
          </p:sp>
        </mc:Fallback>
      </mc:AlternateContent>
      <p:pic>
        <p:nvPicPr>
          <p:cNvPr id="15" name="Imagen 14">
            <a:extLst>
              <a:ext uri="{FF2B5EF4-FFF2-40B4-BE49-F238E27FC236}">
                <a16:creationId xmlns:a16="http://schemas.microsoft.com/office/drawing/2014/main" id="{DCE2896B-16C4-4033-800A-EDB021E9C3A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885825" y="3475349"/>
            <a:ext cx="10420350" cy="3209925"/>
          </a:xfrm>
          <a:prstGeom prst="rect">
            <a:avLst/>
          </a:prstGeom>
        </p:spPr>
      </p:pic>
      <p:sp>
        <p:nvSpPr>
          <p:cNvPr id="31" name="Rectángulo redondeado 47">
            <a:extLst>
              <a:ext uri="{FF2B5EF4-FFF2-40B4-BE49-F238E27FC236}">
                <a16:creationId xmlns:a16="http://schemas.microsoft.com/office/drawing/2014/main" id="{B58AADD2-0DC0-456A-8849-F31DDE6B7CD3}"/>
              </a:ext>
            </a:extLst>
          </p:cNvPr>
          <p:cNvSpPr/>
          <p:nvPr/>
        </p:nvSpPr>
        <p:spPr>
          <a:xfrm>
            <a:off x="7936703" y="6260860"/>
            <a:ext cx="3248359" cy="340519"/>
          </a:xfrm>
          <a:prstGeom prst="roundRect">
            <a:avLst/>
          </a:prstGeom>
          <a:solidFill>
            <a:srgbClr val="006633"/>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lvl="0" algn="ctr"/>
            <a:r>
              <a:rPr lang="es-EC"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Esals de diseño: </a:t>
            </a:r>
            <a:r>
              <a:rPr lang="es-EC" b="1"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38 880 282</a:t>
            </a:r>
            <a:endParaRPr lang="es-EC" sz="1100" b="1" dirty="0">
              <a:solidFill>
                <a:schemeClr val="bg1"/>
              </a:solidFill>
              <a:effectLst/>
              <a:latin typeface="Arial" panose="020B060402020202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097582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7" name="Picture 6" descr="Download Free png Highway Asphalt Road surface Road trip - Cement road  1200*675 ... - DLPNG.com">
            <a:extLst>
              <a:ext uri="{FF2B5EF4-FFF2-40B4-BE49-F238E27FC236}">
                <a16:creationId xmlns:a16="http://schemas.microsoft.com/office/drawing/2014/main" id="{18E40902-520E-44C9-ACF3-699B642CAB3F}"/>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0" y="5460"/>
            <a:ext cx="5491544"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EVALUACIÓN FUNCIONAL</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370374" y="910423"/>
            <a:ext cx="11659700"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Inventario de Daños en el Corredor Vial </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24" name="CuadroTexto 23">
            <a:extLst>
              <a:ext uri="{FF2B5EF4-FFF2-40B4-BE49-F238E27FC236}">
                <a16:creationId xmlns:a16="http://schemas.microsoft.com/office/drawing/2014/main" id="{22B19E2D-CF33-40FD-98B2-9B9127C55D0D}"/>
              </a:ext>
            </a:extLst>
          </p:cNvPr>
          <p:cNvSpPr txBox="1"/>
          <p:nvPr/>
        </p:nvSpPr>
        <p:spPr>
          <a:xfrm>
            <a:off x="8865144" y="982471"/>
            <a:ext cx="3164930"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Instituto Nacional de Vías INVIAS, 2004</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b="1" dirty="0">
              <a:solidFill>
                <a:schemeClr val="bg1"/>
              </a:solidFill>
            </a:endParaRPr>
          </a:p>
        </p:txBody>
      </p:sp>
      <p:sp>
        <p:nvSpPr>
          <p:cNvPr id="36" name="Rectángulo redondeado 47">
            <a:extLst>
              <a:ext uri="{FF2B5EF4-FFF2-40B4-BE49-F238E27FC236}">
                <a16:creationId xmlns:a16="http://schemas.microsoft.com/office/drawing/2014/main" id="{69EB8670-F3F8-478D-9D57-E0713A765DCD}"/>
              </a:ext>
            </a:extLst>
          </p:cNvPr>
          <p:cNvSpPr/>
          <p:nvPr/>
        </p:nvSpPr>
        <p:spPr>
          <a:xfrm>
            <a:off x="437917" y="1497297"/>
            <a:ext cx="3915876"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Fisuras longitudinales y transversales</a:t>
            </a:r>
          </a:p>
        </p:txBody>
      </p:sp>
      <p:pic>
        <p:nvPicPr>
          <p:cNvPr id="44" name="Imagen 43">
            <a:extLst>
              <a:ext uri="{FF2B5EF4-FFF2-40B4-BE49-F238E27FC236}">
                <a16:creationId xmlns:a16="http://schemas.microsoft.com/office/drawing/2014/main" id="{988E5897-EFA1-4211-B807-33560621E37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917" y="2054500"/>
            <a:ext cx="1890395" cy="2519680"/>
          </a:xfrm>
          <a:prstGeom prst="rect">
            <a:avLst/>
          </a:prstGeom>
          <a:noFill/>
          <a:ln w="12700">
            <a:solidFill>
              <a:schemeClr val="tx1"/>
            </a:solidFill>
          </a:ln>
        </p:spPr>
      </p:pic>
      <p:pic>
        <p:nvPicPr>
          <p:cNvPr id="45" name="Imagen 44">
            <a:extLst>
              <a:ext uri="{FF2B5EF4-FFF2-40B4-BE49-F238E27FC236}">
                <a16:creationId xmlns:a16="http://schemas.microsoft.com/office/drawing/2014/main" id="{6EAFBE0B-ADFD-4A67-8993-E05C403B90A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7933" y="2035681"/>
            <a:ext cx="1889760" cy="2519680"/>
          </a:xfrm>
          <a:prstGeom prst="rect">
            <a:avLst/>
          </a:prstGeom>
          <a:noFill/>
          <a:ln>
            <a:solidFill>
              <a:schemeClr val="tx1"/>
            </a:solidFill>
          </a:ln>
        </p:spPr>
      </p:pic>
      <p:sp>
        <p:nvSpPr>
          <p:cNvPr id="46" name="Rectángulo redondeado 47">
            <a:extLst>
              <a:ext uri="{FF2B5EF4-FFF2-40B4-BE49-F238E27FC236}">
                <a16:creationId xmlns:a16="http://schemas.microsoft.com/office/drawing/2014/main" id="{C08FCB06-CDEE-4E1D-B60F-46F62916091C}"/>
              </a:ext>
            </a:extLst>
          </p:cNvPr>
          <p:cNvSpPr/>
          <p:nvPr/>
        </p:nvSpPr>
        <p:spPr>
          <a:xfrm>
            <a:off x="4705985" y="1515168"/>
            <a:ext cx="2081446"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Fisura media luna</a:t>
            </a:r>
          </a:p>
        </p:txBody>
      </p:sp>
      <p:pic>
        <p:nvPicPr>
          <p:cNvPr id="47" name="Imagen 46">
            <a:extLst>
              <a:ext uri="{FF2B5EF4-FFF2-40B4-BE49-F238E27FC236}">
                <a16:creationId xmlns:a16="http://schemas.microsoft.com/office/drawing/2014/main" id="{E08D556E-AFE9-4F15-A188-4BA74582CFAB}"/>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1710" y="2014068"/>
            <a:ext cx="1889761" cy="2519680"/>
          </a:xfrm>
          <a:prstGeom prst="rect">
            <a:avLst/>
          </a:prstGeom>
          <a:noFill/>
          <a:ln>
            <a:solidFill>
              <a:schemeClr val="tx1"/>
            </a:solidFill>
          </a:ln>
        </p:spPr>
      </p:pic>
      <p:sp>
        <p:nvSpPr>
          <p:cNvPr id="49" name="Rectángulo redondeado 47">
            <a:extLst>
              <a:ext uri="{FF2B5EF4-FFF2-40B4-BE49-F238E27FC236}">
                <a16:creationId xmlns:a16="http://schemas.microsoft.com/office/drawing/2014/main" id="{1530E37F-0375-47B0-A0D2-35384FD23776}"/>
              </a:ext>
            </a:extLst>
          </p:cNvPr>
          <p:cNvSpPr/>
          <p:nvPr/>
        </p:nvSpPr>
        <p:spPr>
          <a:xfrm>
            <a:off x="7250034" y="1505420"/>
            <a:ext cx="1890395"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Fisura de borde </a:t>
            </a:r>
          </a:p>
        </p:txBody>
      </p:sp>
      <p:pic>
        <p:nvPicPr>
          <p:cNvPr id="50" name="Imagen 49">
            <a:extLst>
              <a:ext uri="{FF2B5EF4-FFF2-40B4-BE49-F238E27FC236}">
                <a16:creationId xmlns:a16="http://schemas.microsoft.com/office/drawing/2014/main" id="{E51B5A5D-6F70-4032-9E42-37C330378DD7}"/>
              </a:ext>
            </a:extLst>
          </p:cNvPr>
          <p:cNvPicPr/>
          <p:nvPr/>
        </p:nvPicPr>
        <p:blipFill rotWithShape="1">
          <a:blip r:embed="rId8" cstate="print">
            <a:extLst>
              <a:ext uri="{28A0092B-C50C-407E-A947-70E740481C1C}">
                <a14:useLocalDpi xmlns:a14="http://schemas.microsoft.com/office/drawing/2010/main" val="0"/>
              </a:ext>
            </a:extLst>
          </a:blip>
          <a:srcRect t="25570"/>
          <a:stretch/>
        </p:blipFill>
        <p:spPr bwMode="auto">
          <a:xfrm>
            <a:off x="7250429" y="2007272"/>
            <a:ext cx="1890000" cy="2520000"/>
          </a:xfrm>
          <a:prstGeom prst="rect">
            <a:avLst/>
          </a:prstGeom>
          <a:noFill/>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sp>
        <p:nvSpPr>
          <p:cNvPr id="51" name="Rectángulo redondeado 47">
            <a:extLst>
              <a:ext uri="{FF2B5EF4-FFF2-40B4-BE49-F238E27FC236}">
                <a16:creationId xmlns:a16="http://schemas.microsoft.com/office/drawing/2014/main" id="{11EE8563-80F4-4C28-AB2F-9CC0B26472D7}"/>
              </a:ext>
            </a:extLst>
          </p:cNvPr>
          <p:cNvSpPr/>
          <p:nvPr/>
        </p:nvSpPr>
        <p:spPr>
          <a:xfrm>
            <a:off x="207534" y="5292444"/>
            <a:ext cx="1492680" cy="646986"/>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Fisuras piel de cocodrilo</a:t>
            </a:r>
          </a:p>
        </p:txBody>
      </p:sp>
      <p:pic>
        <p:nvPicPr>
          <p:cNvPr id="52" name="Imagen 51">
            <a:extLst>
              <a:ext uri="{FF2B5EF4-FFF2-40B4-BE49-F238E27FC236}">
                <a16:creationId xmlns:a16="http://schemas.microsoft.com/office/drawing/2014/main" id="{F8206B73-136C-4A15-93FB-09CF476E8F5A}"/>
              </a:ext>
            </a:extLst>
          </p:cNvPr>
          <p:cNvPicPr/>
          <p:nvPr/>
        </p:nvPicPr>
        <p:blipFill rotWithShape="1">
          <a:blip r:embed="rId9" cstate="print">
            <a:extLst>
              <a:ext uri="{28A0092B-C50C-407E-A947-70E740481C1C}">
                <a14:useLocalDpi xmlns:a14="http://schemas.microsoft.com/office/drawing/2010/main" val="0"/>
              </a:ext>
            </a:extLst>
          </a:blip>
          <a:srcRect l="34541"/>
          <a:stretch/>
        </p:blipFill>
        <p:spPr bwMode="auto">
          <a:xfrm rot="5400000">
            <a:off x="1845772" y="4837683"/>
            <a:ext cx="1800000" cy="1800000"/>
          </a:xfrm>
          <a:prstGeom prst="rect">
            <a:avLst/>
          </a:prstGeom>
          <a:noFill/>
          <a:ln>
            <a:solidFill>
              <a:schemeClr val="tx1"/>
            </a:solidFill>
          </a:ln>
          <a:extLst>
            <a:ext uri="{53640926-AAD7-44D8-BBD7-CCE9431645EC}">
              <a14:shadowObscured xmlns:a14="http://schemas.microsoft.com/office/drawing/2010/main"/>
            </a:ext>
          </a:extLst>
        </p:spPr>
      </p:pic>
      <p:sp>
        <p:nvSpPr>
          <p:cNvPr id="53" name="Rectángulo redondeado 47">
            <a:extLst>
              <a:ext uri="{FF2B5EF4-FFF2-40B4-BE49-F238E27FC236}">
                <a16:creationId xmlns:a16="http://schemas.microsoft.com/office/drawing/2014/main" id="{DF76F561-BCDF-4088-83EE-AF3C9E2C0E67}"/>
              </a:ext>
            </a:extLst>
          </p:cNvPr>
          <p:cNvSpPr/>
          <p:nvPr/>
        </p:nvSpPr>
        <p:spPr>
          <a:xfrm>
            <a:off x="3836735" y="5458629"/>
            <a:ext cx="1651946"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Abultamiento</a:t>
            </a:r>
          </a:p>
        </p:txBody>
      </p:sp>
      <p:pic>
        <p:nvPicPr>
          <p:cNvPr id="54" name="Imagen 53">
            <a:extLst>
              <a:ext uri="{FF2B5EF4-FFF2-40B4-BE49-F238E27FC236}">
                <a16:creationId xmlns:a16="http://schemas.microsoft.com/office/drawing/2014/main" id="{D4A29CF9-FFFB-4A74-8FFB-A321B2885BB3}"/>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7729" y="4795874"/>
            <a:ext cx="1800000" cy="1800000"/>
          </a:xfrm>
          <a:prstGeom prst="rect">
            <a:avLst/>
          </a:prstGeom>
          <a:noFill/>
          <a:ln>
            <a:solidFill>
              <a:schemeClr val="tx1"/>
            </a:solidFill>
          </a:ln>
        </p:spPr>
      </p:pic>
      <p:sp>
        <p:nvSpPr>
          <p:cNvPr id="55" name="Rectángulo redondeado 47">
            <a:extLst>
              <a:ext uri="{FF2B5EF4-FFF2-40B4-BE49-F238E27FC236}">
                <a16:creationId xmlns:a16="http://schemas.microsoft.com/office/drawing/2014/main" id="{E5B7DC89-A8FD-426B-8DD0-8D348232F53F}"/>
              </a:ext>
            </a:extLst>
          </p:cNvPr>
          <p:cNvSpPr/>
          <p:nvPr/>
        </p:nvSpPr>
        <p:spPr>
          <a:xfrm>
            <a:off x="9683672" y="1505161"/>
            <a:ext cx="1890395"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Hundimiento</a:t>
            </a:r>
          </a:p>
        </p:txBody>
      </p:sp>
      <p:pic>
        <p:nvPicPr>
          <p:cNvPr id="56" name="Imagen 55">
            <a:extLst>
              <a:ext uri="{FF2B5EF4-FFF2-40B4-BE49-F238E27FC236}">
                <a16:creationId xmlns:a16="http://schemas.microsoft.com/office/drawing/2014/main" id="{643088EC-E286-4652-A204-9F1A693412F0}"/>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84067" y="2020317"/>
            <a:ext cx="1890000" cy="2520000"/>
          </a:xfrm>
          <a:prstGeom prst="rect">
            <a:avLst/>
          </a:prstGeom>
          <a:noFill/>
          <a:ln>
            <a:solidFill>
              <a:schemeClr val="tx1"/>
            </a:solidFill>
          </a:ln>
        </p:spPr>
      </p:pic>
      <p:sp>
        <p:nvSpPr>
          <p:cNvPr id="57" name="Rectángulo redondeado 47">
            <a:extLst>
              <a:ext uri="{FF2B5EF4-FFF2-40B4-BE49-F238E27FC236}">
                <a16:creationId xmlns:a16="http://schemas.microsoft.com/office/drawing/2014/main" id="{17BB0DE1-2D54-43B9-B27B-65158964B783}"/>
              </a:ext>
            </a:extLst>
          </p:cNvPr>
          <p:cNvSpPr/>
          <p:nvPr/>
        </p:nvSpPr>
        <p:spPr>
          <a:xfrm>
            <a:off x="7654840" y="5458628"/>
            <a:ext cx="1890395"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Ahuellamiento</a:t>
            </a:r>
          </a:p>
        </p:txBody>
      </p:sp>
      <p:pic>
        <p:nvPicPr>
          <p:cNvPr id="58" name="Imagen 57">
            <a:extLst>
              <a:ext uri="{FF2B5EF4-FFF2-40B4-BE49-F238E27FC236}">
                <a16:creationId xmlns:a16="http://schemas.microsoft.com/office/drawing/2014/main" id="{9D00E90A-956A-4130-AC15-974536B5F845}"/>
              </a:ext>
            </a:extLst>
          </p:cNvPr>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757385" y="4837683"/>
            <a:ext cx="1800000" cy="1800000"/>
          </a:xfrm>
          <a:prstGeom prst="rect">
            <a:avLst/>
          </a:prstGeom>
          <a:noFill/>
          <a:ln>
            <a:solidFill>
              <a:schemeClr val="tx1"/>
            </a:solidFill>
          </a:ln>
        </p:spPr>
      </p:pic>
    </p:spTree>
    <p:extLst>
      <p:ext uri="{BB962C8B-B14F-4D97-AF65-F5344CB8AC3E}">
        <p14:creationId xmlns:p14="http://schemas.microsoft.com/office/powerpoint/2010/main" val="2658459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7" name="Picture 6" descr="Download Free png Highway Asphalt Road surface Road trip - Cement road  1200*675 ... - DLPNG.com">
            <a:extLst>
              <a:ext uri="{FF2B5EF4-FFF2-40B4-BE49-F238E27FC236}">
                <a16:creationId xmlns:a16="http://schemas.microsoft.com/office/drawing/2014/main" id="{18E40902-520E-44C9-ACF3-699B642CAB3F}"/>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0" y="5460"/>
            <a:ext cx="5491544"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EVALUACIÓN FUNCIONAL</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370374" y="910423"/>
            <a:ext cx="11659700"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Inventario de Daños en el Corredor Vial </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46" name="Rectángulo redondeado 47">
            <a:extLst>
              <a:ext uri="{FF2B5EF4-FFF2-40B4-BE49-F238E27FC236}">
                <a16:creationId xmlns:a16="http://schemas.microsoft.com/office/drawing/2014/main" id="{C08FCB06-CDEE-4E1D-B60F-46F62916091C}"/>
              </a:ext>
            </a:extLst>
          </p:cNvPr>
          <p:cNvSpPr/>
          <p:nvPr/>
        </p:nvSpPr>
        <p:spPr>
          <a:xfrm>
            <a:off x="370374" y="1564885"/>
            <a:ext cx="2081446"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Descascaramiento </a:t>
            </a:r>
          </a:p>
        </p:txBody>
      </p:sp>
      <p:sp>
        <p:nvSpPr>
          <p:cNvPr id="49" name="Rectángulo redondeado 47">
            <a:extLst>
              <a:ext uri="{FF2B5EF4-FFF2-40B4-BE49-F238E27FC236}">
                <a16:creationId xmlns:a16="http://schemas.microsoft.com/office/drawing/2014/main" id="{1530E37F-0375-47B0-A0D2-35384FD23776}"/>
              </a:ext>
            </a:extLst>
          </p:cNvPr>
          <p:cNvSpPr/>
          <p:nvPr/>
        </p:nvSpPr>
        <p:spPr>
          <a:xfrm>
            <a:off x="2833372" y="1561613"/>
            <a:ext cx="1890395"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Baches </a:t>
            </a:r>
          </a:p>
        </p:txBody>
      </p:sp>
      <p:sp>
        <p:nvSpPr>
          <p:cNvPr id="51" name="Rectángulo redondeado 47">
            <a:extLst>
              <a:ext uri="{FF2B5EF4-FFF2-40B4-BE49-F238E27FC236}">
                <a16:creationId xmlns:a16="http://schemas.microsoft.com/office/drawing/2014/main" id="{11EE8563-80F4-4C28-AB2F-9CC0B26472D7}"/>
              </a:ext>
            </a:extLst>
          </p:cNvPr>
          <p:cNvSpPr/>
          <p:nvPr/>
        </p:nvSpPr>
        <p:spPr>
          <a:xfrm>
            <a:off x="466097" y="5080795"/>
            <a:ext cx="1972012" cy="646986"/>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Pérdida de agregado </a:t>
            </a:r>
          </a:p>
        </p:txBody>
      </p:sp>
      <p:pic>
        <p:nvPicPr>
          <p:cNvPr id="21" name="Imagen 20">
            <a:extLst>
              <a:ext uri="{FF2B5EF4-FFF2-40B4-BE49-F238E27FC236}">
                <a16:creationId xmlns:a16="http://schemas.microsoft.com/office/drawing/2014/main" id="{269DF5FC-A1AB-4C3E-A62B-6285D3600B7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097" y="2075373"/>
            <a:ext cx="1890000" cy="2318886"/>
          </a:xfrm>
          <a:prstGeom prst="rect">
            <a:avLst/>
          </a:prstGeom>
          <a:noFill/>
          <a:ln>
            <a:solidFill>
              <a:schemeClr val="tx1"/>
            </a:solidFill>
          </a:ln>
        </p:spPr>
      </p:pic>
      <p:pic>
        <p:nvPicPr>
          <p:cNvPr id="26" name="Imagen 25">
            <a:extLst>
              <a:ext uri="{FF2B5EF4-FFF2-40B4-BE49-F238E27FC236}">
                <a16:creationId xmlns:a16="http://schemas.microsoft.com/office/drawing/2014/main" id="{2B4A5BD5-3AC6-487B-9F41-4AA77DAE195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2737" y="4460892"/>
            <a:ext cx="1891030" cy="2318886"/>
          </a:xfrm>
          <a:prstGeom prst="rect">
            <a:avLst/>
          </a:prstGeom>
          <a:noFill/>
          <a:ln>
            <a:solidFill>
              <a:schemeClr val="tx1"/>
            </a:solidFill>
          </a:ln>
        </p:spPr>
      </p:pic>
      <p:pic>
        <p:nvPicPr>
          <p:cNvPr id="27" name="Imagen 26">
            <a:extLst>
              <a:ext uri="{FF2B5EF4-FFF2-40B4-BE49-F238E27FC236}">
                <a16:creationId xmlns:a16="http://schemas.microsoft.com/office/drawing/2014/main" id="{D22E6055-566F-4152-B076-7DE7DD28A9CD}"/>
              </a:ext>
            </a:extLst>
          </p:cNvPr>
          <p:cNvPicPr/>
          <p:nvPr/>
        </p:nvPicPr>
        <p:blipFill rotWithShape="1">
          <a:blip r:embed="rId7" cstate="print">
            <a:extLst>
              <a:ext uri="{28A0092B-C50C-407E-A947-70E740481C1C}">
                <a14:useLocalDpi xmlns:a14="http://schemas.microsoft.com/office/drawing/2010/main" val="0"/>
              </a:ext>
            </a:extLst>
          </a:blip>
          <a:srcRect l="5571" r="18919"/>
          <a:stretch/>
        </p:blipFill>
        <p:spPr bwMode="auto">
          <a:xfrm>
            <a:off x="2873848" y="2063785"/>
            <a:ext cx="1890000" cy="2318886"/>
          </a:xfrm>
          <a:prstGeom prst="rect">
            <a:avLst/>
          </a:prstGeom>
          <a:noFill/>
          <a:ln>
            <a:solidFill>
              <a:schemeClr val="tx1"/>
            </a:solid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9562B3BE-3FC6-4CF8-847F-4E43A5793015}"/>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b="9494"/>
          <a:stretch/>
        </p:blipFill>
        <p:spPr>
          <a:xfrm>
            <a:off x="5639428" y="1319046"/>
            <a:ext cx="6086475" cy="5310354"/>
          </a:xfrm>
          <a:prstGeom prst="rect">
            <a:avLst/>
          </a:prstGeom>
        </p:spPr>
      </p:pic>
      <p:sp>
        <p:nvSpPr>
          <p:cNvPr id="30" name="CuadroTexto 29">
            <a:extLst>
              <a:ext uri="{FF2B5EF4-FFF2-40B4-BE49-F238E27FC236}">
                <a16:creationId xmlns:a16="http://schemas.microsoft.com/office/drawing/2014/main" id="{1AAA836E-29C1-466F-9366-0ABBEDE8918C}"/>
              </a:ext>
            </a:extLst>
          </p:cNvPr>
          <p:cNvSpPr txBox="1"/>
          <p:nvPr/>
        </p:nvSpPr>
        <p:spPr>
          <a:xfrm>
            <a:off x="8865144" y="982471"/>
            <a:ext cx="3164930"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Instituto Nacional de Vías INVIAS, 2004</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b="1" dirty="0">
              <a:solidFill>
                <a:schemeClr val="bg1"/>
              </a:solidFill>
            </a:endParaRPr>
          </a:p>
        </p:txBody>
      </p:sp>
    </p:spTree>
    <p:extLst>
      <p:ext uri="{BB962C8B-B14F-4D97-AF65-F5344CB8AC3E}">
        <p14:creationId xmlns:p14="http://schemas.microsoft.com/office/powerpoint/2010/main" val="1827925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9" name="Picture 6" descr="Download Free png Highway Asphalt Road surface Road trip - Cement road  1200*675 ... - DLPNG.com">
            <a:extLst>
              <a:ext uri="{FF2B5EF4-FFF2-40B4-BE49-F238E27FC236}">
                <a16:creationId xmlns:a16="http://schemas.microsoft.com/office/drawing/2014/main" id="{DB296FE9-2E7C-44CD-A9AA-D97AE2DF9CA8}"/>
              </a:ext>
            </a:extLst>
          </p:cNvPr>
          <p:cNvPicPr>
            <a:picLocks noChangeAspect="1" noChangeArrowheads="1"/>
          </p:cNvPicPr>
          <p:nvPr/>
        </p:nvPicPr>
        <p:blipFill>
          <a:blip r:embed="rId3">
            <a:clrChange>
              <a:clrFrom>
                <a:srgbClr val="000000">
                  <a:alpha val="0"/>
                </a:srgbClr>
              </a:clrFrom>
              <a:clrTo>
                <a:srgbClr val="000000">
                  <a:alpha val="0"/>
                </a:srgbClr>
              </a:clrTo>
            </a:clrChange>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21933"/>
            <a:ext cx="12143301" cy="683060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0" y="5460"/>
            <a:ext cx="5491544"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EVALUACIÓN FUNCIONAL</a:t>
            </a:r>
          </a:p>
        </p:txBody>
      </p:sp>
      <p:sp>
        <p:nvSpPr>
          <p:cNvPr id="46" name="Rectángulo redondeado 47">
            <a:extLst>
              <a:ext uri="{FF2B5EF4-FFF2-40B4-BE49-F238E27FC236}">
                <a16:creationId xmlns:a16="http://schemas.microsoft.com/office/drawing/2014/main" id="{C08FCB06-CDEE-4E1D-B60F-46F62916091C}"/>
              </a:ext>
            </a:extLst>
          </p:cNvPr>
          <p:cNvSpPr/>
          <p:nvPr/>
        </p:nvSpPr>
        <p:spPr>
          <a:xfrm>
            <a:off x="3826622" y="1288613"/>
            <a:ext cx="4269942"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Área afectada según el tipo de daño </a:t>
            </a:r>
          </a:p>
        </p:txBody>
      </p:sp>
      <p:sp>
        <p:nvSpPr>
          <p:cNvPr id="49" name="Rectángulo redondeado 47">
            <a:extLst>
              <a:ext uri="{FF2B5EF4-FFF2-40B4-BE49-F238E27FC236}">
                <a16:creationId xmlns:a16="http://schemas.microsoft.com/office/drawing/2014/main" id="{1530E37F-0375-47B0-A0D2-35384FD23776}"/>
              </a:ext>
            </a:extLst>
          </p:cNvPr>
          <p:cNvSpPr/>
          <p:nvPr/>
        </p:nvSpPr>
        <p:spPr>
          <a:xfrm>
            <a:off x="3614737" y="5360928"/>
            <a:ext cx="4962526"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Resumen total área afectada </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668380"/>
            <a:ext cx="11659700"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Inventario de Daños en el Corredor Vial </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30" name="CuadroTexto 29">
            <a:extLst>
              <a:ext uri="{FF2B5EF4-FFF2-40B4-BE49-F238E27FC236}">
                <a16:creationId xmlns:a16="http://schemas.microsoft.com/office/drawing/2014/main" id="{1AAA836E-29C1-466F-9366-0ABBEDE8918C}"/>
              </a:ext>
            </a:extLst>
          </p:cNvPr>
          <p:cNvSpPr txBox="1"/>
          <p:nvPr/>
        </p:nvSpPr>
        <p:spPr>
          <a:xfrm>
            <a:off x="8806025" y="758219"/>
            <a:ext cx="3164930"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Instituto Nacional de Vías INVIAS, 2004</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b="1" dirty="0">
              <a:solidFill>
                <a:schemeClr val="bg1"/>
              </a:solidFill>
            </a:endParaRPr>
          </a:p>
        </p:txBody>
      </p:sp>
      <p:pic>
        <p:nvPicPr>
          <p:cNvPr id="11" name="Imagen 10">
            <a:extLst>
              <a:ext uri="{FF2B5EF4-FFF2-40B4-BE49-F238E27FC236}">
                <a16:creationId xmlns:a16="http://schemas.microsoft.com/office/drawing/2014/main" id="{98BD15AD-744A-4136-B84A-805ABA41A6D4}"/>
              </a:ext>
            </a:extLst>
          </p:cNvPr>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826622" y="1794251"/>
            <a:ext cx="4269942" cy="3304544"/>
          </a:xfrm>
          <a:prstGeom prst="rect">
            <a:avLst/>
          </a:prstGeom>
        </p:spPr>
      </p:pic>
      <p:pic>
        <p:nvPicPr>
          <p:cNvPr id="12" name="Imagen 11">
            <a:extLst>
              <a:ext uri="{FF2B5EF4-FFF2-40B4-BE49-F238E27FC236}">
                <a16:creationId xmlns:a16="http://schemas.microsoft.com/office/drawing/2014/main" id="{0F2DFF15-BBFC-414E-87DB-862547C707EF}"/>
              </a:ext>
            </a:extLst>
          </p:cNvPr>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tretch>
            <a:fillRect/>
          </a:stretch>
        </p:blipFill>
        <p:spPr>
          <a:xfrm>
            <a:off x="3614737" y="5816043"/>
            <a:ext cx="4962526" cy="795994"/>
          </a:xfrm>
          <a:prstGeom prst="rect">
            <a:avLst/>
          </a:prstGeom>
        </p:spPr>
      </p:pic>
      <p:pic>
        <p:nvPicPr>
          <p:cNvPr id="17" name="Imagen 16">
            <a:extLst>
              <a:ext uri="{FF2B5EF4-FFF2-40B4-BE49-F238E27FC236}">
                <a16:creationId xmlns:a16="http://schemas.microsoft.com/office/drawing/2014/main" id="{86106F6B-95C6-4B11-A620-CAF4BBB89C63}"/>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7613" y="1958167"/>
            <a:ext cx="2312762" cy="3190578"/>
          </a:xfrm>
          <a:prstGeom prst="rect">
            <a:avLst/>
          </a:prstGeom>
          <a:noFill/>
          <a:ln>
            <a:solidFill>
              <a:schemeClr val="tx1"/>
            </a:solidFill>
          </a:ln>
        </p:spPr>
      </p:pic>
      <p:pic>
        <p:nvPicPr>
          <p:cNvPr id="18" name="Imagen 17">
            <a:extLst>
              <a:ext uri="{FF2B5EF4-FFF2-40B4-BE49-F238E27FC236}">
                <a16:creationId xmlns:a16="http://schemas.microsoft.com/office/drawing/2014/main" id="{B1BB0CF8-8DD2-4644-A6A4-5C93770A4D8F}"/>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22811" y="1959145"/>
            <a:ext cx="2311200" cy="3189600"/>
          </a:xfrm>
          <a:prstGeom prst="rect">
            <a:avLst/>
          </a:prstGeom>
          <a:noFill/>
          <a:ln>
            <a:solidFill>
              <a:schemeClr val="tx1"/>
            </a:solidFill>
          </a:ln>
        </p:spPr>
      </p:pic>
      <p:pic>
        <p:nvPicPr>
          <p:cNvPr id="20" name="Google Shape;118;g5ca4d809e0_0_415">
            <a:extLst>
              <a:ext uri="{FF2B5EF4-FFF2-40B4-BE49-F238E27FC236}">
                <a16:creationId xmlns:a16="http://schemas.microsoft.com/office/drawing/2014/main" id="{5DC683F3-3706-4D9E-B366-CA5BB70B4ADC}"/>
              </a:ext>
            </a:extLst>
          </p:cNvPr>
          <p:cNvPicPr preferRelativeResize="0"/>
          <p:nvPr/>
        </p:nvPicPr>
        <p:blipFill rotWithShape="1">
          <a:blip r:embed="rId11">
            <a:alphaModFix/>
          </a:blip>
          <a:srcRect/>
          <a:stretch/>
        </p:blipFill>
        <p:spPr>
          <a:xfrm>
            <a:off x="9821863" y="6142645"/>
            <a:ext cx="2370137" cy="719137"/>
          </a:xfrm>
          <a:prstGeom prst="rect">
            <a:avLst/>
          </a:prstGeom>
          <a:noFill/>
          <a:ln>
            <a:noFill/>
          </a:ln>
        </p:spPr>
      </p:pic>
    </p:spTree>
    <p:extLst>
      <p:ext uri="{BB962C8B-B14F-4D97-AF65-F5344CB8AC3E}">
        <p14:creationId xmlns:p14="http://schemas.microsoft.com/office/powerpoint/2010/main" val="416840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4" name="Picture 6" descr="Download Free png Highway Asphalt Road surface Road trip - Cement road  1200*675 ... - DLPNG.com">
            <a:extLst>
              <a:ext uri="{FF2B5EF4-FFF2-40B4-BE49-F238E27FC236}">
                <a16:creationId xmlns:a16="http://schemas.microsoft.com/office/drawing/2014/main" id="{1C9A2E8E-EFE4-4814-BBC8-E013344CAD58}"/>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171450" y="21933"/>
            <a:ext cx="641930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EVALUACIÓN ESTRUCTURAL</a:t>
            </a:r>
          </a:p>
        </p:txBody>
      </p:sp>
      <p:sp>
        <p:nvSpPr>
          <p:cNvPr id="46" name="Rectángulo redondeado 47">
            <a:extLst>
              <a:ext uri="{FF2B5EF4-FFF2-40B4-BE49-F238E27FC236}">
                <a16:creationId xmlns:a16="http://schemas.microsoft.com/office/drawing/2014/main" id="{C08FCB06-CDEE-4E1D-B60F-46F62916091C}"/>
              </a:ext>
            </a:extLst>
          </p:cNvPr>
          <p:cNvSpPr/>
          <p:nvPr/>
        </p:nvSpPr>
        <p:spPr>
          <a:xfrm>
            <a:off x="624952" y="1344660"/>
            <a:ext cx="3239770"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6 Calicatas </a:t>
            </a:r>
          </a:p>
        </p:txBody>
      </p:sp>
      <p:sp>
        <p:nvSpPr>
          <p:cNvPr id="49" name="Rectángulo redondeado 47">
            <a:extLst>
              <a:ext uri="{FF2B5EF4-FFF2-40B4-BE49-F238E27FC236}">
                <a16:creationId xmlns:a16="http://schemas.microsoft.com/office/drawing/2014/main" id="{1530E37F-0375-47B0-A0D2-35384FD23776}"/>
              </a:ext>
            </a:extLst>
          </p:cNvPr>
          <p:cNvSpPr/>
          <p:nvPr/>
        </p:nvSpPr>
        <p:spPr>
          <a:xfrm>
            <a:off x="8287285" y="1430102"/>
            <a:ext cx="3339264"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Toma de muestras</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668380"/>
            <a:ext cx="11659700"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Toma de muestras de pavimento existente</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pic>
        <p:nvPicPr>
          <p:cNvPr id="13" name="Imagen 12">
            <a:extLst>
              <a:ext uri="{FF2B5EF4-FFF2-40B4-BE49-F238E27FC236}">
                <a16:creationId xmlns:a16="http://schemas.microsoft.com/office/drawing/2014/main" id="{77184E88-0AA7-41FE-BF29-18C79E72942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952" y="1813107"/>
            <a:ext cx="3239770" cy="2430780"/>
          </a:xfrm>
          <a:prstGeom prst="rect">
            <a:avLst/>
          </a:prstGeom>
          <a:noFill/>
          <a:ln>
            <a:noFill/>
          </a:ln>
        </p:spPr>
      </p:pic>
      <p:pic>
        <p:nvPicPr>
          <p:cNvPr id="15" name="Imagen 14">
            <a:extLst>
              <a:ext uri="{FF2B5EF4-FFF2-40B4-BE49-F238E27FC236}">
                <a16:creationId xmlns:a16="http://schemas.microsoft.com/office/drawing/2014/main" id="{76930181-9ED9-47BA-8362-9BD8977FB69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6372" y="1270415"/>
            <a:ext cx="3239770" cy="2430780"/>
          </a:xfrm>
          <a:prstGeom prst="rect">
            <a:avLst/>
          </a:prstGeom>
          <a:noFill/>
          <a:ln>
            <a:noFill/>
          </a:ln>
        </p:spPr>
      </p:pic>
      <p:pic>
        <p:nvPicPr>
          <p:cNvPr id="16" name="Imagen 15">
            <a:extLst>
              <a:ext uri="{FF2B5EF4-FFF2-40B4-BE49-F238E27FC236}">
                <a16:creationId xmlns:a16="http://schemas.microsoft.com/office/drawing/2014/main" id="{A7CA6F85-D4AE-4E1C-ADC7-7BA441212C8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952" y="4327661"/>
            <a:ext cx="3239770" cy="2430780"/>
          </a:xfrm>
          <a:prstGeom prst="rect">
            <a:avLst/>
          </a:prstGeom>
          <a:noFill/>
          <a:ln>
            <a:noFill/>
          </a:ln>
        </p:spPr>
      </p:pic>
      <p:pic>
        <p:nvPicPr>
          <p:cNvPr id="20" name="Imagen 19">
            <a:extLst>
              <a:ext uri="{FF2B5EF4-FFF2-40B4-BE49-F238E27FC236}">
                <a16:creationId xmlns:a16="http://schemas.microsoft.com/office/drawing/2014/main" id="{E4984308-9C5F-477D-8A8B-CEF9BFBE1FEC}"/>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6779" y="1901608"/>
            <a:ext cx="3239770" cy="2430780"/>
          </a:xfrm>
          <a:prstGeom prst="rect">
            <a:avLst/>
          </a:prstGeom>
          <a:noFill/>
          <a:ln>
            <a:noFill/>
          </a:ln>
        </p:spPr>
      </p:pic>
      <p:pic>
        <p:nvPicPr>
          <p:cNvPr id="21" name="Imagen 20">
            <a:extLst>
              <a:ext uri="{FF2B5EF4-FFF2-40B4-BE49-F238E27FC236}">
                <a16:creationId xmlns:a16="http://schemas.microsoft.com/office/drawing/2014/main" id="{A7AEAF45-642B-4B94-BB1E-B11532FBE1E9}"/>
              </a:ext>
            </a:extLst>
          </p:cNvPr>
          <p:cNvPicPr/>
          <p:nvPr/>
        </p:nvPicPr>
        <p:blipFill rotWithShape="1">
          <a:blip r:embed="rId9" cstate="print">
            <a:extLst>
              <a:ext uri="{28A0092B-C50C-407E-A947-70E740481C1C}">
                <a14:useLocalDpi xmlns:a14="http://schemas.microsoft.com/office/drawing/2010/main" val="0"/>
              </a:ext>
            </a:extLst>
          </a:blip>
          <a:srcRect t="46420"/>
          <a:stretch/>
        </p:blipFill>
        <p:spPr bwMode="auto">
          <a:xfrm>
            <a:off x="8440103" y="4428129"/>
            <a:ext cx="3186446" cy="2229845"/>
          </a:xfrm>
          <a:prstGeom prst="rect">
            <a:avLst/>
          </a:prstGeom>
          <a:noFill/>
          <a:ln>
            <a:noFill/>
          </a:ln>
          <a:extLst>
            <a:ext uri="{53640926-AAD7-44D8-BBD7-CCE9431645EC}">
              <a14:shadowObscured xmlns:a14="http://schemas.microsoft.com/office/drawing/2010/main"/>
            </a:ext>
          </a:extLst>
        </p:spPr>
      </p:pic>
      <p:sp>
        <p:nvSpPr>
          <p:cNvPr id="25" name="Rectángulo redondeado 47">
            <a:extLst>
              <a:ext uri="{FF2B5EF4-FFF2-40B4-BE49-F238E27FC236}">
                <a16:creationId xmlns:a16="http://schemas.microsoft.com/office/drawing/2014/main" id="{4002DD70-9653-4E93-B7BB-7E5AA1E6375E}"/>
              </a:ext>
            </a:extLst>
          </p:cNvPr>
          <p:cNvSpPr/>
          <p:nvPr/>
        </p:nvSpPr>
        <p:spPr>
          <a:xfrm>
            <a:off x="4531763" y="3893437"/>
            <a:ext cx="3339264"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Espesores inspección </a:t>
            </a:r>
            <a:r>
              <a:rPr lang="es-MX" sz="1600" b="1" dirty="0" err="1">
                <a:ln w="12700" cmpd="sng">
                  <a:noFill/>
                  <a:prstDash val="solid"/>
                </a:ln>
                <a:solidFill>
                  <a:schemeClr val="tx1"/>
                </a:solidFill>
                <a:latin typeface="+mj-lt"/>
                <a:ea typeface="Batang" panose="02030600000101010101" pitchFamily="18" charset="-127"/>
                <a:cs typeface="Times New Roman" panose="02020603050405020304" pitchFamily="18" charset="0"/>
              </a:rPr>
              <a:t>insitu</a:t>
            </a:r>
            <a:endPar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p:txBody>
      </p:sp>
      <p:pic>
        <p:nvPicPr>
          <p:cNvPr id="5" name="Imagen 4">
            <a:extLst>
              <a:ext uri="{FF2B5EF4-FFF2-40B4-BE49-F238E27FC236}">
                <a16:creationId xmlns:a16="http://schemas.microsoft.com/office/drawing/2014/main" id="{328A746F-5731-4FD5-9B5B-FB82D8EBBFCB}"/>
              </a:ext>
            </a:extLst>
          </p:cNvPr>
          <p:cNvPicPr>
            <a:picLocks noChangeAspect="1"/>
          </p:cNvPicPr>
          <p:nvPr/>
        </p:nvPicPr>
        <p:blipFill>
          <a:blip r:embed="rId10"/>
          <a:stretch>
            <a:fillRect/>
          </a:stretch>
        </p:blipFill>
        <p:spPr>
          <a:xfrm>
            <a:off x="4489674" y="4327661"/>
            <a:ext cx="3464655" cy="2394891"/>
          </a:xfrm>
          <a:prstGeom prst="rect">
            <a:avLst/>
          </a:prstGeom>
        </p:spPr>
      </p:pic>
    </p:spTree>
    <p:extLst>
      <p:ext uri="{BB962C8B-B14F-4D97-AF65-F5344CB8AC3E}">
        <p14:creationId xmlns:p14="http://schemas.microsoft.com/office/powerpoint/2010/main" val="846008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26" name="Rectángulo 25">
            <a:extLst>
              <a:ext uri="{FF2B5EF4-FFF2-40B4-BE49-F238E27FC236}">
                <a16:creationId xmlns:a16="http://schemas.microsoft.com/office/drawing/2014/main" id="{A565A7EE-B4B0-480E-929E-C19A17343FEF}"/>
              </a:ext>
            </a:extLst>
          </p:cNvPr>
          <p:cNvSpPr/>
          <p:nvPr/>
        </p:nvSpPr>
        <p:spPr>
          <a:xfrm>
            <a:off x="0" y="1357841"/>
            <a:ext cx="12251304" cy="5500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redondeado 47">
            <a:extLst>
              <a:ext uri="{FF2B5EF4-FFF2-40B4-BE49-F238E27FC236}">
                <a16:creationId xmlns:a16="http://schemas.microsoft.com/office/drawing/2014/main" id="{01E4C4B0-F847-4B1D-86A8-B39E47F2453F}"/>
              </a:ext>
            </a:extLst>
          </p:cNvPr>
          <p:cNvSpPr/>
          <p:nvPr/>
        </p:nvSpPr>
        <p:spPr>
          <a:xfrm>
            <a:off x="-171450" y="21933"/>
            <a:ext cx="641930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EVALUACIÓN ESTRUCTURAL</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668380"/>
            <a:ext cx="11659700"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Ubicación de Calicatas de Excavación</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pic>
        <p:nvPicPr>
          <p:cNvPr id="3" name="Imagen 2">
            <a:extLst>
              <a:ext uri="{FF2B5EF4-FFF2-40B4-BE49-F238E27FC236}">
                <a16:creationId xmlns:a16="http://schemas.microsoft.com/office/drawing/2014/main" id="{F451BEF7-CAFB-4D5A-BBF9-AC251286A1D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rot="1356845">
            <a:off x="-365379" y="2226180"/>
            <a:ext cx="6145180" cy="2456579"/>
          </a:xfrm>
          <a:prstGeom prst="rect">
            <a:avLst/>
          </a:prstGeom>
        </p:spPr>
      </p:pic>
      <p:pic>
        <p:nvPicPr>
          <p:cNvPr id="5" name="Imagen 4">
            <a:extLst>
              <a:ext uri="{FF2B5EF4-FFF2-40B4-BE49-F238E27FC236}">
                <a16:creationId xmlns:a16="http://schemas.microsoft.com/office/drawing/2014/main" id="{FB26B434-2EED-4B54-B8A8-CF384B31BF9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884633" y="1958777"/>
            <a:ext cx="6241812" cy="2030127"/>
          </a:xfrm>
          <a:prstGeom prst="rect">
            <a:avLst/>
          </a:prstGeom>
        </p:spPr>
      </p:pic>
      <p:pic>
        <p:nvPicPr>
          <p:cNvPr id="8" name="Imagen 7">
            <a:extLst>
              <a:ext uri="{FF2B5EF4-FFF2-40B4-BE49-F238E27FC236}">
                <a16:creationId xmlns:a16="http://schemas.microsoft.com/office/drawing/2014/main" id="{07C5F7C7-0195-4498-9C8B-350E2EA9ECB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3173003" y="4608075"/>
            <a:ext cx="5845960" cy="2249925"/>
          </a:xfrm>
          <a:prstGeom prst="rect">
            <a:avLst/>
          </a:prstGeom>
        </p:spPr>
      </p:pic>
      <p:cxnSp>
        <p:nvCxnSpPr>
          <p:cNvPr id="27" name="Conector recto 26">
            <a:extLst>
              <a:ext uri="{FF2B5EF4-FFF2-40B4-BE49-F238E27FC236}">
                <a16:creationId xmlns:a16="http://schemas.microsoft.com/office/drawing/2014/main" id="{C5BCF190-ABF7-4878-9067-3A1D79A83AA8}"/>
              </a:ext>
            </a:extLst>
          </p:cNvPr>
          <p:cNvCxnSpPr/>
          <p:nvPr/>
        </p:nvCxnSpPr>
        <p:spPr>
          <a:xfrm>
            <a:off x="0" y="4601713"/>
            <a:ext cx="12251304"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9" name="Flecha: hacia la izquierda 28">
            <a:extLst>
              <a:ext uri="{FF2B5EF4-FFF2-40B4-BE49-F238E27FC236}">
                <a16:creationId xmlns:a16="http://schemas.microsoft.com/office/drawing/2014/main" id="{B6C959DF-F1AF-4BFC-9EB9-8C507D51524C}"/>
              </a:ext>
            </a:extLst>
          </p:cNvPr>
          <p:cNvSpPr/>
          <p:nvPr/>
        </p:nvSpPr>
        <p:spPr>
          <a:xfrm rot="20670572">
            <a:off x="910508" y="1428908"/>
            <a:ext cx="357280" cy="125055"/>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30" name="Flecha: hacia la izquierda 29">
            <a:extLst>
              <a:ext uri="{FF2B5EF4-FFF2-40B4-BE49-F238E27FC236}">
                <a16:creationId xmlns:a16="http://schemas.microsoft.com/office/drawing/2014/main" id="{6576D0D2-5FBE-47CD-A299-7436DD3952E6}"/>
              </a:ext>
            </a:extLst>
          </p:cNvPr>
          <p:cNvSpPr/>
          <p:nvPr/>
        </p:nvSpPr>
        <p:spPr>
          <a:xfrm rot="16200000">
            <a:off x="5592372" y="3028355"/>
            <a:ext cx="538145" cy="168875"/>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33" name="Flecha: hacia la izquierda 32">
            <a:extLst>
              <a:ext uri="{FF2B5EF4-FFF2-40B4-BE49-F238E27FC236}">
                <a16:creationId xmlns:a16="http://schemas.microsoft.com/office/drawing/2014/main" id="{57859312-88B7-4583-A2C4-A6957C4FB6B3}"/>
              </a:ext>
            </a:extLst>
          </p:cNvPr>
          <p:cNvSpPr/>
          <p:nvPr/>
        </p:nvSpPr>
        <p:spPr>
          <a:xfrm rot="20670572">
            <a:off x="889442" y="2214670"/>
            <a:ext cx="538145" cy="168875"/>
          </a:xfrm>
          <a:prstGeom prst="leftArrow">
            <a:avLst>
              <a:gd name="adj1" fmla="val 60000"/>
              <a:gd name="adj2" fmla="val 50000"/>
            </a:avLst>
          </a:prstGeom>
          <a:solidFill>
            <a:schemeClr val="accent1">
              <a:lumMod val="90000"/>
            </a:schemeClr>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28" name="Rectángulo redondeado 47">
            <a:extLst>
              <a:ext uri="{FF2B5EF4-FFF2-40B4-BE49-F238E27FC236}">
                <a16:creationId xmlns:a16="http://schemas.microsoft.com/office/drawing/2014/main" id="{4429EA7F-0C84-4ADD-9CE7-1DA3C976386D}"/>
              </a:ext>
            </a:extLst>
          </p:cNvPr>
          <p:cNvSpPr/>
          <p:nvPr/>
        </p:nvSpPr>
        <p:spPr>
          <a:xfrm>
            <a:off x="1171639" y="1268081"/>
            <a:ext cx="1006657" cy="272415"/>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000" b="1" dirty="0">
                <a:ln w="12700" cmpd="sng">
                  <a:noFill/>
                  <a:prstDash val="solid"/>
                </a:ln>
                <a:solidFill>
                  <a:schemeClr val="tx1"/>
                </a:solidFill>
                <a:latin typeface="+mj-lt"/>
                <a:ea typeface="Batang" panose="02030600000101010101" pitchFamily="18" charset="-127"/>
                <a:cs typeface="Times New Roman" panose="02020603050405020304" pitchFamily="18" charset="0"/>
              </a:rPr>
              <a:t>km 1+500</a:t>
            </a:r>
          </a:p>
        </p:txBody>
      </p:sp>
      <p:sp>
        <p:nvSpPr>
          <p:cNvPr id="32" name="Rectángulo redondeado 47">
            <a:extLst>
              <a:ext uri="{FF2B5EF4-FFF2-40B4-BE49-F238E27FC236}">
                <a16:creationId xmlns:a16="http://schemas.microsoft.com/office/drawing/2014/main" id="{9DA98E2D-330F-4CAD-A7F4-FA46723C6830}"/>
              </a:ext>
            </a:extLst>
          </p:cNvPr>
          <p:cNvSpPr/>
          <p:nvPr/>
        </p:nvSpPr>
        <p:spPr>
          <a:xfrm>
            <a:off x="1196011" y="1943680"/>
            <a:ext cx="1417319" cy="476726"/>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100" b="1" dirty="0">
                <a:ln w="12700" cmpd="sng">
                  <a:noFill/>
                  <a:prstDash val="solid"/>
                </a:ln>
                <a:solidFill>
                  <a:schemeClr val="tx1"/>
                </a:solidFill>
                <a:latin typeface="+mj-lt"/>
                <a:ea typeface="Batang" panose="02030600000101010101" pitchFamily="18" charset="-127"/>
                <a:cs typeface="Times New Roman" panose="02020603050405020304" pitchFamily="18" charset="0"/>
              </a:rPr>
              <a:t>Calicata 1</a:t>
            </a:r>
          </a:p>
          <a:p>
            <a:pPr algn="ctr"/>
            <a:r>
              <a:rPr lang="es-MX" sz="1100" b="1" dirty="0">
                <a:ln w="12700" cmpd="sng">
                  <a:noFill/>
                  <a:prstDash val="solid"/>
                </a:ln>
                <a:solidFill>
                  <a:schemeClr val="tx1"/>
                </a:solidFill>
                <a:latin typeface="+mj-lt"/>
                <a:ea typeface="Batang" panose="02030600000101010101" pitchFamily="18" charset="-127"/>
                <a:cs typeface="Times New Roman" panose="02020603050405020304" pitchFamily="18" charset="0"/>
              </a:rPr>
              <a:t>Abscisa 1+560 </a:t>
            </a:r>
          </a:p>
        </p:txBody>
      </p:sp>
      <p:sp>
        <p:nvSpPr>
          <p:cNvPr id="34" name="Rectángulo redondeado 47">
            <a:extLst>
              <a:ext uri="{FF2B5EF4-FFF2-40B4-BE49-F238E27FC236}">
                <a16:creationId xmlns:a16="http://schemas.microsoft.com/office/drawing/2014/main" id="{4484CD91-E516-4DA2-8F1F-6E76D01F500B}"/>
              </a:ext>
            </a:extLst>
          </p:cNvPr>
          <p:cNvSpPr/>
          <p:nvPr/>
        </p:nvSpPr>
        <p:spPr>
          <a:xfrm>
            <a:off x="5358115" y="2750185"/>
            <a:ext cx="1006657" cy="272415"/>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000" b="1" dirty="0">
                <a:ln w="12700" cmpd="sng">
                  <a:noFill/>
                  <a:prstDash val="solid"/>
                </a:ln>
                <a:solidFill>
                  <a:schemeClr val="tx1"/>
                </a:solidFill>
                <a:latin typeface="+mj-lt"/>
                <a:ea typeface="Batang" panose="02030600000101010101" pitchFamily="18" charset="-127"/>
                <a:cs typeface="Times New Roman" panose="02020603050405020304" pitchFamily="18" charset="0"/>
              </a:rPr>
              <a:t>km 2+000</a:t>
            </a:r>
          </a:p>
        </p:txBody>
      </p:sp>
      <p:sp>
        <p:nvSpPr>
          <p:cNvPr id="35" name="Flecha: hacia la izquierda 34">
            <a:extLst>
              <a:ext uri="{FF2B5EF4-FFF2-40B4-BE49-F238E27FC236}">
                <a16:creationId xmlns:a16="http://schemas.microsoft.com/office/drawing/2014/main" id="{8D6F78FC-9E2C-4451-95E2-DFC8938AF831}"/>
              </a:ext>
            </a:extLst>
          </p:cNvPr>
          <p:cNvSpPr/>
          <p:nvPr/>
        </p:nvSpPr>
        <p:spPr>
          <a:xfrm rot="16200000">
            <a:off x="3302604" y="3263500"/>
            <a:ext cx="538145" cy="168875"/>
          </a:xfrm>
          <a:prstGeom prst="leftArrow">
            <a:avLst>
              <a:gd name="adj1" fmla="val 60000"/>
              <a:gd name="adj2" fmla="val 50000"/>
            </a:avLst>
          </a:prstGeom>
          <a:solidFill>
            <a:schemeClr val="accent1">
              <a:lumMod val="90000"/>
            </a:schemeClr>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36" name="Rectángulo redondeado 47">
            <a:extLst>
              <a:ext uri="{FF2B5EF4-FFF2-40B4-BE49-F238E27FC236}">
                <a16:creationId xmlns:a16="http://schemas.microsoft.com/office/drawing/2014/main" id="{EED17A98-98C0-4025-9D51-388948AEE7E0}"/>
              </a:ext>
            </a:extLst>
          </p:cNvPr>
          <p:cNvSpPr/>
          <p:nvPr/>
        </p:nvSpPr>
        <p:spPr>
          <a:xfrm>
            <a:off x="2863018" y="2809078"/>
            <a:ext cx="1417319" cy="476726"/>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100" b="1" dirty="0">
                <a:ln w="12700" cmpd="sng">
                  <a:noFill/>
                  <a:prstDash val="solid"/>
                </a:ln>
                <a:solidFill>
                  <a:schemeClr val="tx1"/>
                </a:solidFill>
                <a:latin typeface="+mj-lt"/>
                <a:ea typeface="Batang" panose="02030600000101010101" pitchFamily="18" charset="-127"/>
                <a:cs typeface="Times New Roman" panose="02020603050405020304" pitchFamily="18" charset="0"/>
              </a:rPr>
              <a:t>Calicata 2</a:t>
            </a:r>
          </a:p>
          <a:p>
            <a:pPr algn="ctr"/>
            <a:r>
              <a:rPr lang="es-MX" sz="1100" b="1" dirty="0">
                <a:ln w="12700" cmpd="sng">
                  <a:noFill/>
                  <a:prstDash val="solid"/>
                </a:ln>
                <a:solidFill>
                  <a:schemeClr val="tx1"/>
                </a:solidFill>
                <a:latin typeface="+mj-lt"/>
                <a:ea typeface="Batang" panose="02030600000101010101" pitchFamily="18" charset="-127"/>
                <a:cs typeface="Times New Roman" panose="02020603050405020304" pitchFamily="18" charset="0"/>
              </a:rPr>
              <a:t>Abscisa 1+850 </a:t>
            </a:r>
          </a:p>
        </p:txBody>
      </p:sp>
      <p:sp>
        <p:nvSpPr>
          <p:cNvPr id="37" name="Flecha: hacia la izquierda 36">
            <a:extLst>
              <a:ext uri="{FF2B5EF4-FFF2-40B4-BE49-F238E27FC236}">
                <a16:creationId xmlns:a16="http://schemas.microsoft.com/office/drawing/2014/main" id="{83FD2C79-2448-4056-8B1A-CE3366B4E46B}"/>
              </a:ext>
            </a:extLst>
          </p:cNvPr>
          <p:cNvSpPr/>
          <p:nvPr/>
        </p:nvSpPr>
        <p:spPr>
          <a:xfrm rot="19090075">
            <a:off x="6176215" y="3271935"/>
            <a:ext cx="538145" cy="168875"/>
          </a:xfrm>
          <a:prstGeom prst="leftArrow">
            <a:avLst>
              <a:gd name="adj1" fmla="val 60000"/>
              <a:gd name="adj2" fmla="val 50000"/>
            </a:avLst>
          </a:prstGeom>
          <a:solidFill>
            <a:schemeClr val="accent1">
              <a:lumMod val="90000"/>
            </a:schemeClr>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38" name="Rectángulo redondeado 47">
            <a:extLst>
              <a:ext uri="{FF2B5EF4-FFF2-40B4-BE49-F238E27FC236}">
                <a16:creationId xmlns:a16="http://schemas.microsoft.com/office/drawing/2014/main" id="{40C9FB7D-7F92-4E39-86EF-A7EA955DD0A0}"/>
              </a:ext>
            </a:extLst>
          </p:cNvPr>
          <p:cNvSpPr/>
          <p:nvPr/>
        </p:nvSpPr>
        <p:spPr>
          <a:xfrm>
            <a:off x="6444123" y="2731861"/>
            <a:ext cx="1417319" cy="476726"/>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100" b="1" dirty="0">
                <a:ln w="12700" cmpd="sng">
                  <a:noFill/>
                  <a:prstDash val="solid"/>
                </a:ln>
                <a:solidFill>
                  <a:schemeClr val="tx1"/>
                </a:solidFill>
                <a:latin typeface="+mj-lt"/>
                <a:ea typeface="Batang" panose="02030600000101010101" pitchFamily="18" charset="-127"/>
                <a:cs typeface="Times New Roman" panose="02020603050405020304" pitchFamily="18" charset="0"/>
              </a:rPr>
              <a:t>Calicata 3</a:t>
            </a:r>
          </a:p>
          <a:p>
            <a:pPr algn="ctr"/>
            <a:r>
              <a:rPr lang="es-MX" sz="1100" b="1" dirty="0">
                <a:ln w="12700" cmpd="sng">
                  <a:noFill/>
                  <a:prstDash val="solid"/>
                </a:ln>
                <a:solidFill>
                  <a:schemeClr val="tx1"/>
                </a:solidFill>
                <a:latin typeface="+mj-lt"/>
                <a:ea typeface="Batang" panose="02030600000101010101" pitchFamily="18" charset="-127"/>
                <a:cs typeface="Times New Roman" panose="02020603050405020304" pitchFamily="18" charset="0"/>
              </a:rPr>
              <a:t>Abscisa 2+020 </a:t>
            </a:r>
          </a:p>
        </p:txBody>
      </p:sp>
      <p:sp>
        <p:nvSpPr>
          <p:cNvPr id="39" name="Flecha: hacia la izquierda 38">
            <a:extLst>
              <a:ext uri="{FF2B5EF4-FFF2-40B4-BE49-F238E27FC236}">
                <a16:creationId xmlns:a16="http://schemas.microsoft.com/office/drawing/2014/main" id="{C1664805-69FB-481D-9F9A-350FAACACF5A}"/>
              </a:ext>
            </a:extLst>
          </p:cNvPr>
          <p:cNvSpPr/>
          <p:nvPr/>
        </p:nvSpPr>
        <p:spPr>
          <a:xfrm rot="16995668">
            <a:off x="8525048" y="2335968"/>
            <a:ext cx="538145" cy="168875"/>
          </a:xfrm>
          <a:prstGeom prst="leftArrow">
            <a:avLst>
              <a:gd name="adj1" fmla="val 60000"/>
              <a:gd name="adj2" fmla="val 50000"/>
            </a:avLst>
          </a:prstGeom>
          <a:solidFill>
            <a:schemeClr val="accent1">
              <a:lumMod val="90000"/>
            </a:schemeClr>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40" name="Rectángulo redondeado 47">
            <a:extLst>
              <a:ext uri="{FF2B5EF4-FFF2-40B4-BE49-F238E27FC236}">
                <a16:creationId xmlns:a16="http://schemas.microsoft.com/office/drawing/2014/main" id="{06905BE4-28B9-406A-AC53-92BACC8F6D9F}"/>
              </a:ext>
            </a:extLst>
          </p:cNvPr>
          <p:cNvSpPr/>
          <p:nvPr/>
        </p:nvSpPr>
        <p:spPr>
          <a:xfrm>
            <a:off x="8229369" y="1790996"/>
            <a:ext cx="1417319" cy="476726"/>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100" b="1" dirty="0">
                <a:ln w="12700" cmpd="sng">
                  <a:noFill/>
                  <a:prstDash val="solid"/>
                </a:ln>
                <a:solidFill>
                  <a:schemeClr val="tx1"/>
                </a:solidFill>
                <a:latin typeface="+mj-lt"/>
                <a:ea typeface="Batang" panose="02030600000101010101" pitchFamily="18" charset="-127"/>
                <a:cs typeface="Times New Roman" panose="02020603050405020304" pitchFamily="18" charset="0"/>
              </a:rPr>
              <a:t>Calicata 4</a:t>
            </a:r>
          </a:p>
          <a:p>
            <a:pPr algn="ctr"/>
            <a:r>
              <a:rPr lang="es-MX" sz="1100" b="1" dirty="0">
                <a:ln w="12700" cmpd="sng">
                  <a:noFill/>
                  <a:prstDash val="solid"/>
                </a:ln>
                <a:solidFill>
                  <a:schemeClr val="tx1"/>
                </a:solidFill>
                <a:latin typeface="+mj-lt"/>
                <a:ea typeface="Batang" panose="02030600000101010101" pitchFamily="18" charset="-127"/>
                <a:cs typeface="Times New Roman" panose="02020603050405020304" pitchFamily="18" charset="0"/>
              </a:rPr>
              <a:t>Abscisa 2+240 </a:t>
            </a:r>
          </a:p>
        </p:txBody>
      </p:sp>
      <p:sp>
        <p:nvSpPr>
          <p:cNvPr id="41" name="Flecha: hacia la izquierda 40">
            <a:extLst>
              <a:ext uri="{FF2B5EF4-FFF2-40B4-BE49-F238E27FC236}">
                <a16:creationId xmlns:a16="http://schemas.microsoft.com/office/drawing/2014/main" id="{9E19DCDF-9F79-4EBA-9B78-C5A0750B9E3B}"/>
              </a:ext>
            </a:extLst>
          </p:cNvPr>
          <p:cNvSpPr/>
          <p:nvPr/>
        </p:nvSpPr>
        <p:spPr>
          <a:xfrm rot="10800000">
            <a:off x="3173003" y="5276700"/>
            <a:ext cx="538145" cy="168875"/>
          </a:xfrm>
          <a:prstGeom prst="leftArrow">
            <a:avLst>
              <a:gd name="adj1" fmla="val 60000"/>
              <a:gd name="adj2" fmla="val 50000"/>
            </a:avLst>
          </a:prstGeom>
          <a:solidFill>
            <a:schemeClr val="accent1">
              <a:lumMod val="90000"/>
            </a:schemeClr>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42" name="Rectángulo redondeado 47">
            <a:extLst>
              <a:ext uri="{FF2B5EF4-FFF2-40B4-BE49-F238E27FC236}">
                <a16:creationId xmlns:a16="http://schemas.microsoft.com/office/drawing/2014/main" id="{A93AB099-C505-43F3-994F-4EE710F75D83}"/>
              </a:ext>
            </a:extLst>
          </p:cNvPr>
          <p:cNvSpPr/>
          <p:nvPr/>
        </p:nvSpPr>
        <p:spPr>
          <a:xfrm>
            <a:off x="1816698" y="5097453"/>
            <a:ext cx="1417319" cy="476726"/>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100" b="1" dirty="0">
                <a:ln w="12700" cmpd="sng">
                  <a:noFill/>
                  <a:prstDash val="solid"/>
                </a:ln>
                <a:solidFill>
                  <a:schemeClr val="tx1"/>
                </a:solidFill>
                <a:latin typeface="+mj-lt"/>
                <a:ea typeface="Batang" panose="02030600000101010101" pitchFamily="18" charset="-127"/>
                <a:cs typeface="Times New Roman" panose="02020603050405020304" pitchFamily="18" charset="0"/>
              </a:rPr>
              <a:t>Calicata 5</a:t>
            </a:r>
          </a:p>
          <a:p>
            <a:pPr algn="ctr"/>
            <a:r>
              <a:rPr lang="es-MX" sz="1100" b="1" dirty="0">
                <a:ln w="12700" cmpd="sng">
                  <a:noFill/>
                  <a:prstDash val="solid"/>
                </a:ln>
                <a:solidFill>
                  <a:schemeClr val="tx1"/>
                </a:solidFill>
                <a:latin typeface="+mj-lt"/>
                <a:ea typeface="Batang" panose="02030600000101010101" pitchFamily="18" charset="-127"/>
                <a:cs typeface="Times New Roman" panose="02020603050405020304" pitchFamily="18" charset="0"/>
              </a:rPr>
              <a:t>Abscisa 2+240 </a:t>
            </a:r>
          </a:p>
        </p:txBody>
      </p:sp>
      <p:sp>
        <p:nvSpPr>
          <p:cNvPr id="43" name="Flecha: hacia la izquierda 42">
            <a:extLst>
              <a:ext uri="{FF2B5EF4-FFF2-40B4-BE49-F238E27FC236}">
                <a16:creationId xmlns:a16="http://schemas.microsoft.com/office/drawing/2014/main" id="{90F48807-EC34-49F5-9F82-87E55614A6EA}"/>
              </a:ext>
            </a:extLst>
          </p:cNvPr>
          <p:cNvSpPr/>
          <p:nvPr/>
        </p:nvSpPr>
        <p:spPr>
          <a:xfrm rot="5400000">
            <a:off x="7831213" y="5385649"/>
            <a:ext cx="538145" cy="168875"/>
          </a:xfrm>
          <a:prstGeom prst="leftArrow">
            <a:avLst>
              <a:gd name="adj1" fmla="val 60000"/>
              <a:gd name="adj2" fmla="val 50000"/>
            </a:avLst>
          </a:prstGeom>
          <a:solidFill>
            <a:schemeClr val="accent1">
              <a:lumMod val="90000"/>
            </a:schemeClr>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44" name="Rectángulo redondeado 47">
            <a:extLst>
              <a:ext uri="{FF2B5EF4-FFF2-40B4-BE49-F238E27FC236}">
                <a16:creationId xmlns:a16="http://schemas.microsoft.com/office/drawing/2014/main" id="{1F5EEE61-4185-4D13-9D1C-79EB13C4ACF3}"/>
              </a:ext>
            </a:extLst>
          </p:cNvPr>
          <p:cNvSpPr/>
          <p:nvPr/>
        </p:nvSpPr>
        <p:spPr>
          <a:xfrm>
            <a:off x="7477703" y="5661549"/>
            <a:ext cx="1417319" cy="476726"/>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100" b="1" dirty="0">
                <a:ln w="12700" cmpd="sng">
                  <a:noFill/>
                  <a:prstDash val="solid"/>
                </a:ln>
                <a:solidFill>
                  <a:schemeClr val="tx1"/>
                </a:solidFill>
                <a:latin typeface="+mj-lt"/>
                <a:ea typeface="Batang" panose="02030600000101010101" pitchFamily="18" charset="-127"/>
                <a:cs typeface="Times New Roman" panose="02020603050405020304" pitchFamily="18" charset="0"/>
              </a:rPr>
              <a:t>Calicata 6</a:t>
            </a:r>
          </a:p>
          <a:p>
            <a:pPr algn="ctr"/>
            <a:r>
              <a:rPr lang="es-MX" sz="1100" b="1" dirty="0">
                <a:ln w="12700" cmpd="sng">
                  <a:noFill/>
                  <a:prstDash val="solid"/>
                </a:ln>
                <a:solidFill>
                  <a:schemeClr val="tx1"/>
                </a:solidFill>
                <a:latin typeface="+mj-lt"/>
                <a:ea typeface="Batang" panose="02030600000101010101" pitchFamily="18" charset="-127"/>
                <a:cs typeface="Times New Roman" panose="02020603050405020304" pitchFamily="18" charset="0"/>
              </a:rPr>
              <a:t>Abscisa 2+940 </a:t>
            </a:r>
          </a:p>
        </p:txBody>
      </p:sp>
      <p:sp>
        <p:nvSpPr>
          <p:cNvPr id="45" name="Flecha: hacia la izquierda 44">
            <a:extLst>
              <a:ext uri="{FF2B5EF4-FFF2-40B4-BE49-F238E27FC236}">
                <a16:creationId xmlns:a16="http://schemas.microsoft.com/office/drawing/2014/main" id="{ACE206EC-AE92-4EE3-819A-FE598CB931B7}"/>
              </a:ext>
            </a:extLst>
          </p:cNvPr>
          <p:cNvSpPr/>
          <p:nvPr/>
        </p:nvSpPr>
        <p:spPr>
          <a:xfrm rot="16200000">
            <a:off x="11580564" y="3087248"/>
            <a:ext cx="538145" cy="168875"/>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47" name="Rectángulo redondeado 47">
            <a:extLst>
              <a:ext uri="{FF2B5EF4-FFF2-40B4-BE49-F238E27FC236}">
                <a16:creationId xmlns:a16="http://schemas.microsoft.com/office/drawing/2014/main" id="{1ABAF86B-98B9-4AAE-8B7F-2DDF19EF8087}"/>
              </a:ext>
            </a:extLst>
          </p:cNvPr>
          <p:cNvSpPr/>
          <p:nvPr/>
        </p:nvSpPr>
        <p:spPr>
          <a:xfrm>
            <a:off x="11346307" y="2809078"/>
            <a:ext cx="1006657" cy="272415"/>
          </a:xfrm>
          <a:prstGeom prst="roundRect">
            <a:avLst/>
          </a:prstGeom>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000" b="1" dirty="0">
                <a:ln w="12700" cmpd="sng">
                  <a:noFill/>
                  <a:prstDash val="solid"/>
                </a:ln>
                <a:solidFill>
                  <a:schemeClr val="tx1"/>
                </a:solidFill>
                <a:latin typeface="+mj-lt"/>
                <a:ea typeface="Batang" panose="02030600000101010101" pitchFamily="18" charset="-127"/>
                <a:cs typeface="Times New Roman" panose="02020603050405020304" pitchFamily="18" charset="0"/>
              </a:rPr>
              <a:t>km 2+500</a:t>
            </a:r>
          </a:p>
        </p:txBody>
      </p:sp>
      <p:sp>
        <p:nvSpPr>
          <p:cNvPr id="48" name="Flecha: hacia la izquierda 47">
            <a:extLst>
              <a:ext uri="{FF2B5EF4-FFF2-40B4-BE49-F238E27FC236}">
                <a16:creationId xmlns:a16="http://schemas.microsoft.com/office/drawing/2014/main" id="{ADAAFC95-0FBA-4740-A138-E6CA141943BD}"/>
              </a:ext>
            </a:extLst>
          </p:cNvPr>
          <p:cNvSpPr/>
          <p:nvPr/>
        </p:nvSpPr>
        <p:spPr>
          <a:xfrm>
            <a:off x="9018963" y="4947992"/>
            <a:ext cx="538145" cy="168875"/>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50" name="Rectángulo redondeado 47">
            <a:extLst>
              <a:ext uri="{FF2B5EF4-FFF2-40B4-BE49-F238E27FC236}">
                <a16:creationId xmlns:a16="http://schemas.microsoft.com/office/drawing/2014/main" id="{6C2335A0-D167-481B-94F2-58AB2087EE50}"/>
              </a:ext>
            </a:extLst>
          </p:cNvPr>
          <p:cNvSpPr/>
          <p:nvPr/>
        </p:nvSpPr>
        <p:spPr>
          <a:xfrm>
            <a:off x="9389101" y="4882552"/>
            <a:ext cx="1006657" cy="272415"/>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000" b="1" dirty="0">
                <a:ln w="12700" cmpd="sng">
                  <a:noFill/>
                  <a:prstDash val="solid"/>
                </a:ln>
                <a:solidFill>
                  <a:schemeClr val="tx1"/>
                </a:solidFill>
                <a:latin typeface="+mj-lt"/>
                <a:ea typeface="Batang" panose="02030600000101010101" pitchFamily="18" charset="-127"/>
                <a:cs typeface="Times New Roman" panose="02020603050405020304" pitchFamily="18" charset="0"/>
              </a:rPr>
              <a:t>km 3+000</a:t>
            </a:r>
          </a:p>
        </p:txBody>
      </p:sp>
      <p:sp>
        <p:nvSpPr>
          <p:cNvPr id="51" name="Flecha: hacia la izquierda 50">
            <a:extLst>
              <a:ext uri="{FF2B5EF4-FFF2-40B4-BE49-F238E27FC236}">
                <a16:creationId xmlns:a16="http://schemas.microsoft.com/office/drawing/2014/main" id="{B6E3D2AD-DA5B-4172-AC1B-893D250D6619}"/>
              </a:ext>
            </a:extLst>
          </p:cNvPr>
          <p:cNvSpPr/>
          <p:nvPr/>
        </p:nvSpPr>
        <p:spPr>
          <a:xfrm rot="11447779">
            <a:off x="2813920" y="4772675"/>
            <a:ext cx="538145" cy="168875"/>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52" name="Rectángulo redondeado 47">
            <a:extLst>
              <a:ext uri="{FF2B5EF4-FFF2-40B4-BE49-F238E27FC236}">
                <a16:creationId xmlns:a16="http://schemas.microsoft.com/office/drawing/2014/main" id="{F8C4AC13-4AB8-4931-9B58-ECD0B69402B8}"/>
              </a:ext>
            </a:extLst>
          </p:cNvPr>
          <p:cNvSpPr/>
          <p:nvPr/>
        </p:nvSpPr>
        <p:spPr>
          <a:xfrm>
            <a:off x="2042510" y="4708327"/>
            <a:ext cx="1006657" cy="272415"/>
          </a:xfrm>
          <a:prstGeom prst="roundRect">
            <a:avLst/>
          </a:prstGeom>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000" b="1" dirty="0">
                <a:ln w="12700" cmpd="sng">
                  <a:noFill/>
                  <a:prstDash val="solid"/>
                </a:ln>
                <a:solidFill>
                  <a:schemeClr val="tx1"/>
                </a:solidFill>
                <a:latin typeface="+mj-lt"/>
                <a:ea typeface="Batang" panose="02030600000101010101" pitchFamily="18" charset="-127"/>
                <a:cs typeface="Times New Roman" panose="02020603050405020304" pitchFamily="18" charset="0"/>
              </a:rPr>
              <a:t>km 2+500</a:t>
            </a:r>
          </a:p>
        </p:txBody>
      </p:sp>
    </p:spTree>
    <p:extLst>
      <p:ext uri="{BB962C8B-B14F-4D97-AF65-F5344CB8AC3E}">
        <p14:creationId xmlns:p14="http://schemas.microsoft.com/office/powerpoint/2010/main" val="3569595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Download Free png Highway Asphalt Road surface Road trip - Cement road  1200*675 ... - DLPNG.com">
            <a:extLst>
              <a:ext uri="{FF2B5EF4-FFF2-40B4-BE49-F238E27FC236}">
                <a16:creationId xmlns:a16="http://schemas.microsoft.com/office/drawing/2014/main" id="{A4BBF9BB-71C5-4DA1-A710-30DC88C7D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6" y="797884"/>
            <a:ext cx="12143301" cy="68306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8">
            <a:extLst>
              <a:ext uri="{FF2B5EF4-FFF2-40B4-BE49-F238E27FC236}">
                <a16:creationId xmlns:a16="http://schemas.microsoft.com/office/drawing/2014/main" id="{4757391B-CB77-40C0-A2E5-590BE7A8D118}"/>
              </a:ext>
            </a:extLst>
          </p:cNvPr>
          <p:cNvSpPr txBox="1"/>
          <p:nvPr/>
        </p:nvSpPr>
        <p:spPr>
          <a:xfrm>
            <a:off x="2577914" y="1270757"/>
            <a:ext cx="7023286" cy="44267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s-ES" sz="2000" b="1" spc="67" dirty="0">
                <a:ln w="13500">
                  <a:solidFill>
                    <a:srgbClr val="1D9A78">
                      <a:shade val="2500"/>
                      <a:alpha val="6500"/>
                    </a:srgbClr>
                  </a:solidFill>
                  <a:prstDash val="solid"/>
                </a:ln>
                <a:solidFill>
                  <a:srgbClr val="1F7E53"/>
                </a:solidFill>
                <a:effectLst>
                  <a:innerShdw blurRad="50900" dist="38500" dir="13500000">
                    <a:srgbClr val="000000">
                      <a:alpha val="60000"/>
                    </a:srgbClr>
                  </a:innerShdw>
                </a:effectLst>
                <a:latin typeface="Oswald" panose="02000503000000000000" pitchFamily="2" charset="0"/>
                <a:ea typeface="Batang" panose="02030600000101010101" pitchFamily="18" charset="-127"/>
              </a:rPr>
              <a:t>ANTECEDENTES</a:t>
            </a:r>
          </a:p>
        </p:txBody>
      </p:sp>
      <p:sp>
        <p:nvSpPr>
          <p:cNvPr id="7" name="Rectángulo 6">
            <a:extLst>
              <a:ext uri="{FF2B5EF4-FFF2-40B4-BE49-F238E27FC236}">
                <a16:creationId xmlns:a16="http://schemas.microsoft.com/office/drawing/2014/main" id="{FFDE62EB-0AB4-4825-A375-B51243997C98}"/>
              </a:ext>
            </a:extLst>
          </p:cNvPr>
          <p:cNvSpPr/>
          <p:nvPr/>
        </p:nvSpPr>
        <p:spPr>
          <a:xfrm>
            <a:off x="1845702" y="1269718"/>
            <a:ext cx="342270" cy="477054"/>
          </a:xfrm>
          <a:prstGeom prst="rect">
            <a:avLst/>
          </a:prstGeom>
        </p:spPr>
        <p:txBody>
          <a:bodyPr wrap="square">
            <a:spAutoFit/>
          </a:bodyPr>
          <a:lstStyle/>
          <a:p>
            <a:pPr algn="ctr"/>
            <a:r>
              <a:rPr lang="es-ES" sz="2400" b="1" spc="67" dirty="0">
                <a:ln w="13500">
                  <a:solidFill>
                    <a:srgbClr val="FFC000">
                      <a:alpha val="6500"/>
                    </a:srgbClr>
                  </a:solidFill>
                  <a:prstDash val="solid"/>
                </a:ln>
                <a:solidFill>
                  <a:srgbClr val="00B050"/>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1</a:t>
            </a:r>
          </a:p>
        </p:txBody>
      </p:sp>
      <p:sp>
        <p:nvSpPr>
          <p:cNvPr id="8" name="Cheurón 19">
            <a:extLst>
              <a:ext uri="{FF2B5EF4-FFF2-40B4-BE49-F238E27FC236}">
                <a16:creationId xmlns:a16="http://schemas.microsoft.com/office/drawing/2014/main" id="{75D2FC0E-CB79-4B09-995F-19B1993F7E30}"/>
              </a:ext>
            </a:extLst>
          </p:cNvPr>
          <p:cNvSpPr/>
          <p:nvPr/>
        </p:nvSpPr>
        <p:spPr>
          <a:xfrm>
            <a:off x="2067375" y="1195958"/>
            <a:ext cx="562771" cy="412992"/>
          </a:xfrm>
          <a:prstGeom prst="chevron">
            <a:avLst/>
          </a:prstGeom>
          <a:solidFill>
            <a:srgbClr val="006633"/>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sz="1200">
              <a:solidFill>
                <a:schemeClr val="tx1"/>
              </a:solidFill>
            </a:endParaRPr>
          </a:p>
        </p:txBody>
      </p:sp>
      <p:sp>
        <p:nvSpPr>
          <p:cNvPr id="9" name="TextBox 8">
            <a:extLst>
              <a:ext uri="{FF2B5EF4-FFF2-40B4-BE49-F238E27FC236}">
                <a16:creationId xmlns:a16="http://schemas.microsoft.com/office/drawing/2014/main" id="{4DF110E3-00F4-49FE-914B-5FFAD9BD6402}"/>
              </a:ext>
            </a:extLst>
          </p:cNvPr>
          <p:cNvSpPr txBox="1"/>
          <p:nvPr/>
        </p:nvSpPr>
        <p:spPr>
          <a:xfrm>
            <a:off x="2577914" y="1783333"/>
            <a:ext cx="7023286" cy="44267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s-ES" sz="2000" b="1" spc="67" dirty="0">
                <a:ln w="13500">
                  <a:solidFill>
                    <a:srgbClr val="1D9A78">
                      <a:shade val="2500"/>
                      <a:alpha val="6500"/>
                    </a:srgbClr>
                  </a:solidFill>
                  <a:prstDash val="solid"/>
                </a:ln>
                <a:solidFill>
                  <a:srgbClr val="1F7E53"/>
                </a:solidFill>
                <a:effectLst>
                  <a:innerShdw blurRad="50900" dist="38500" dir="13500000">
                    <a:srgbClr val="000000">
                      <a:alpha val="60000"/>
                    </a:srgbClr>
                  </a:innerShdw>
                </a:effectLst>
                <a:latin typeface="Oswald" panose="02000503000000000000" pitchFamily="2" charset="0"/>
                <a:ea typeface="Batang" panose="02030600000101010101" pitchFamily="18" charset="-127"/>
              </a:rPr>
              <a:t>PLANTEAMIENTO DEL PROBLEMA</a:t>
            </a:r>
          </a:p>
        </p:txBody>
      </p:sp>
      <p:sp>
        <p:nvSpPr>
          <p:cNvPr id="10" name="Rectángulo 9">
            <a:extLst>
              <a:ext uri="{FF2B5EF4-FFF2-40B4-BE49-F238E27FC236}">
                <a16:creationId xmlns:a16="http://schemas.microsoft.com/office/drawing/2014/main" id="{14C8CF79-AAEB-40DD-B217-0335A35F09E3}"/>
              </a:ext>
            </a:extLst>
          </p:cNvPr>
          <p:cNvSpPr/>
          <p:nvPr/>
        </p:nvSpPr>
        <p:spPr>
          <a:xfrm>
            <a:off x="1845702" y="1782294"/>
            <a:ext cx="342270" cy="477054"/>
          </a:xfrm>
          <a:prstGeom prst="rect">
            <a:avLst/>
          </a:prstGeom>
        </p:spPr>
        <p:txBody>
          <a:bodyPr wrap="square">
            <a:spAutoFit/>
          </a:bodyPr>
          <a:lstStyle/>
          <a:p>
            <a:pPr algn="ctr"/>
            <a:r>
              <a:rPr lang="es-ES" sz="2400" b="1" spc="67" dirty="0">
                <a:ln w="13500">
                  <a:solidFill>
                    <a:srgbClr val="1D9A78">
                      <a:shade val="2500"/>
                      <a:alpha val="6500"/>
                    </a:srgbClr>
                  </a:solidFill>
                  <a:prstDash val="solid"/>
                </a:ln>
                <a:solidFill>
                  <a:srgbClr val="00B050"/>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2</a:t>
            </a:r>
          </a:p>
        </p:txBody>
      </p:sp>
      <p:sp>
        <p:nvSpPr>
          <p:cNvPr id="11" name="Cheurón 22">
            <a:extLst>
              <a:ext uri="{FF2B5EF4-FFF2-40B4-BE49-F238E27FC236}">
                <a16:creationId xmlns:a16="http://schemas.microsoft.com/office/drawing/2014/main" id="{0AECEBD5-B46A-4B75-B45C-C524DF730809}"/>
              </a:ext>
            </a:extLst>
          </p:cNvPr>
          <p:cNvSpPr/>
          <p:nvPr/>
        </p:nvSpPr>
        <p:spPr>
          <a:xfrm>
            <a:off x="2067375" y="1708534"/>
            <a:ext cx="562771" cy="412992"/>
          </a:xfrm>
          <a:prstGeom prst="chevron">
            <a:avLst/>
          </a:prstGeom>
          <a:solidFill>
            <a:srgbClr val="006633"/>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sz="1200">
              <a:solidFill>
                <a:schemeClr val="tx1"/>
              </a:solidFill>
            </a:endParaRPr>
          </a:p>
        </p:txBody>
      </p:sp>
      <p:sp>
        <p:nvSpPr>
          <p:cNvPr id="12" name="TextBox 8">
            <a:extLst>
              <a:ext uri="{FF2B5EF4-FFF2-40B4-BE49-F238E27FC236}">
                <a16:creationId xmlns:a16="http://schemas.microsoft.com/office/drawing/2014/main" id="{8F14A8D1-4BA4-4D5A-A152-719C87AF1833}"/>
              </a:ext>
            </a:extLst>
          </p:cNvPr>
          <p:cNvSpPr txBox="1"/>
          <p:nvPr/>
        </p:nvSpPr>
        <p:spPr>
          <a:xfrm>
            <a:off x="2577913" y="2301393"/>
            <a:ext cx="7023286" cy="44267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s-ES" sz="2000" b="1" spc="67" dirty="0">
                <a:ln w="13500">
                  <a:solidFill>
                    <a:srgbClr val="1D9A78">
                      <a:shade val="2500"/>
                      <a:alpha val="6500"/>
                    </a:srgbClr>
                  </a:solidFill>
                  <a:prstDash val="solid"/>
                </a:ln>
                <a:solidFill>
                  <a:srgbClr val="1F7E53"/>
                </a:solidFill>
                <a:effectLst>
                  <a:innerShdw blurRad="50900" dist="38500" dir="13500000">
                    <a:srgbClr val="000000">
                      <a:alpha val="60000"/>
                    </a:srgbClr>
                  </a:innerShdw>
                </a:effectLst>
                <a:latin typeface="Oswald" panose="02000503000000000000" pitchFamily="2" charset="0"/>
                <a:ea typeface="Batang" panose="02030600000101010101" pitchFamily="18" charset="-127"/>
              </a:rPr>
              <a:t>OBJETIVOS DE LA INVESTIGACIÓN</a:t>
            </a:r>
          </a:p>
        </p:txBody>
      </p:sp>
      <p:sp>
        <p:nvSpPr>
          <p:cNvPr id="13" name="Rectángulo 12">
            <a:extLst>
              <a:ext uri="{FF2B5EF4-FFF2-40B4-BE49-F238E27FC236}">
                <a16:creationId xmlns:a16="http://schemas.microsoft.com/office/drawing/2014/main" id="{FD1812A3-4DF8-4436-8BA8-02DCEBE72280}"/>
              </a:ext>
            </a:extLst>
          </p:cNvPr>
          <p:cNvSpPr/>
          <p:nvPr/>
        </p:nvSpPr>
        <p:spPr>
          <a:xfrm>
            <a:off x="1845701" y="2300354"/>
            <a:ext cx="342270" cy="477054"/>
          </a:xfrm>
          <a:prstGeom prst="rect">
            <a:avLst/>
          </a:prstGeom>
          <a:noFill/>
        </p:spPr>
        <p:txBody>
          <a:bodyPr wrap="square">
            <a:spAutoFit/>
          </a:bodyPr>
          <a:lstStyle/>
          <a:p>
            <a:pPr algn="ctr"/>
            <a:r>
              <a:rPr lang="es-ES" sz="2400" b="1" spc="67" dirty="0">
                <a:ln w="13500">
                  <a:solidFill>
                    <a:srgbClr val="1D9A78">
                      <a:shade val="2500"/>
                      <a:alpha val="6500"/>
                    </a:srgbClr>
                  </a:solidFill>
                  <a:prstDash val="solid"/>
                </a:ln>
                <a:solidFill>
                  <a:srgbClr val="00B050"/>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3</a:t>
            </a:r>
          </a:p>
        </p:txBody>
      </p:sp>
      <p:sp>
        <p:nvSpPr>
          <p:cNvPr id="14" name="Cheurón 25">
            <a:extLst>
              <a:ext uri="{FF2B5EF4-FFF2-40B4-BE49-F238E27FC236}">
                <a16:creationId xmlns:a16="http://schemas.microsoft.com/office/drawing/2014/main" id="{DC178318-49B4-4DE6-89E0-B65D6852CF4C}"/>
              </a:ext>
            </a:extLst>
          </p:cNvPr>
          <p:cNvSpPr/>
          <p:nvPr/>
        </p:nvSpPr>
        <p:spPr>
          <a:xfrm>
            <a:off x="2067374" y="2226594"/>
            <a:ext cx="562771" cy="412992"/>
          </a:xfrm>
          <a:prstGeom prst="chevron">
            <a:avLst/>
          </a:prstGeom>
          <a:solidFill>
            <a:srgbClr val="006633"/>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sz="1200">
              <a:solidFill>
                <a:schemeClr val="tx1"/>
              </a:solidFill>
            </a:endParaRPr>
          </a:p>
        </p:txBody>
      </p:sp>
      <p:sp>
        <p:nvSpPr>
          <p:cNvPr id="15" name="TextBox 8">
            <a:extLst>
              <a:ext uri="{FF2B5EF4-FFF2-40B4-BE49-F238E27FC236}">
                <a16:creationId xmlns:a16="http://schemas.microsoft.com/office/drawing/2014/main" id="{62761EDC-976F-4B41-9674-B9B46BE68FAE}"/>
              </a:ext>
            </a:extLst>
          </p:cNvPr>
          <p:cNvSpPr txBox="1"/>
          <p:nvPr/>
        </p:nvSpPr>
        <p:spPr>
          <a:xfrm>
            <a:off x="2577913" y="2803256"/>
            <a:ext cx="7023286" cy="44267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s-ES" sz="2000" b="1" spc="67" dirty="0">
                <a:ln w="13500">
                  <a:solidFill>
                    <a:srgbClr val="1D9A78">
                      <a:shade val="2500"/>
                      <a:alpha val="6500"/>
                    </a:srgbClr>
                  </a:solidFill>
                  <a:prstDash val="solid"/>
                </a:ln>
                <a:solidFill>
                  <a:srgbClr val="1F7E53"/>
                </a:solidFill>
                <a:effectLst>
                  <a:innerShdw blurRad="50900" dist="38500" dir="13500000">
                    <a:srgbClr val="000000">
                      <a:alpha val="60000"/>
                    </a:srgbClr>
                  </a:innerShdw>
                </a:effectLst>
                <a:latin typeface="Oswald" panose="02000503000000000000" pitchFamily="2" charset="0"/>
                <a:ea typeface="Batang" panose="02030600000101010101" pitchFamily="18" charset="-127"/>
              </a:rPr>
              <a:t>UBICACIÓN DEL PROYECTO</a:t>
            </a:r>
          </a:p>
        </p:txBody>
      </p:sp>
      <p:sp>
        <p:nvSpPr>
          <p:cNvPr id="17" name="Rectángulo 16">
            <a:extLst>
              <a:ext uri="{FF2B5EF4-FFF2-40B4-BE49-F238E27FC236}">
                <a16:creationId xmlns:a16="http://schemas.microsoft.com/office/drawing/2014/main" id="{D9B324D8-79D9-46E0-80F6-966D199E66D4}"/>
              </a:ext>
            </a:extLst>
          </p:cNvPr>
          <p:cNvSpPr/>
          <p:nvPr/>
        </p:nvSpPr>
        <p:spPr>
          <a:xfrm>
            <a:off x="1834138" y="2773157"/>
            <a:ext cx="342270" cy="477054"/>
          </a:xfrm>
          <a:prstGeom prst="rect">
            <a:avLst/>
          </a:prstGeom>
        </p:spPr>
        <p:txBody>
          <a:bodyPr wrap="square">
            <a:spAutoFit/>
          </a:bodyPr>
          <a:lstStyle/>
          <a:p>
            <a:pPr algn="ctr"/>
            <a:r>
              <a:rPr lang="es-ES" sz="2400" b="1" spc="67" dirty="0">
                <a:ln w="13500">
                  <a:solidFill>
                    <a:srgbClr val="1D9A78">
                      <a:shade val="2500"/>
                      <a:alpha val="6500"/>
                    </a:srgbClr>
                  </a:solidFill>
                  <a:prstDash val="solid"/>
                </a:ln>
                <a:solidFill>
                  <a:srgbClr val="00B050"/>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4</a:t>
            </a:r>
          </a:p>
        </p:txBody>
      </p:sp>
      <p:sp>
        <p:nvSpPr>
          <p:cNvPr id="18" name="Cheurón 28">
            <a:extLst>
              <a:ext uri="{FF2B5EF4-FFF2-40B4-BE49-F238E27FC236}">
                <a16:creationId xmlns:a16="http://schemas.microsoft.com/office/drawing/2014/main" id="{8677FFCC-33FD-4632-94C3-C198BB29C8DF}"/>
              </a:ext>
            </a:extLst>
          </p:cNvPr>
          <p:cNvSpPr/>
          <p:nvPr/>
        </p:nvSpPr>
        <p:spPr>
          <a:xfrm>
            <a:off x="2067374" y="2742399"/>
            <a:ext cx="562771" cy="412992"/>
          </a:xfrm>
          <a:prstGeom prst="chevron">
            <a:avLst/>
          </a:prstGeom>
          <a:solidFill>
            <a:srgbClr val="006633"/>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sz="1200">
              <a:solidFill>
                <a:schemeClr val="tx1"/>
              </a:solidFill>
            </a:endParaRPr>
          </a:p>
        </p:txBody>
      </p:sp>
      <p:sp>
        <p:nvSpPr>
          <p:cNvPr id="19" name="TextBox 8">
            <a:extLst>
              <a:ext uri="{FF2B5EF4-FFF2-40B4-BE49-F238E27FC236}">
                <a16:creationId xmlns:a16="http://schemas.microsoft.com/office/drawing/2014/main" id="{096787DC-2328-4623-9AC2-A0BAA9A43E6B}"/>
              </a:ext>
            </a:extLst>
          </p:cNvPr>
          <p:cNvSpPr txBox="1"/>
          <p:nvPr/>
        </p:nvSpPr>
        <p:spPr>
          <a:xfrm>
            <a:off x="2529017" y="3314173"/>
            <a:ext cx="7023286" cy="44267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s-ES" sz="2000" b="1" spc="67" dirty="0">
                <a:ln w="13500">
                  <a:solidFill>
                    <a:srgbClr val="1D9A78">
                      <a:shade val="2500"/>
                      <a:alpha val="6500"/>
                    </a:srgbClr>
                  </a:solidFill>
                  <a:prstDash val="solid"/>
                </a:ln>
                <a:solidFill>
                  <a:srgbClr val="1F7E53"/>
                </a:solidFill>
                <a:effectLst>
                  <a:innerShdw blurRad="50900" dist="38500" dir="13500000">
                    <a:srgbClr val="000000">
                      <a:alpha val="60000"/>
                    </a:srgbClr>
                  </a:innerShdw>
                </a:effectLst>
                <a:latin typeface="Oswald" panose="02000503000000000000" pitchFamily="2" charset="0"/>
                <a:ea typeface="Batang" panose="02030600000101010101" pitchFamily="18" charset="-127"/>
              </a:rPr>
              <a:t>ESTUDIO DE TRÁFICO</a:t>
            </a:r>
          </a:p>
        </p:txBody>
      </p:sp>
      <p:sp>
        <p:nvSpPr>
          <p:cNvPr id="20" name="Rectángulo 19">
            <a:extLst>
              <a:ext uri="{FF2B5EF4-FFF2-40B4-BE49-F238E27FC236}">
                <a16:creationId xmlns:a16="http://schemas.microsoft.com/office/drawing/2014/main" id="{6586F443-2276-43A5-9CF5-B67CBD25BC8C}"/>
              </a:ext>
            </a:extLst>
          </p:cNvPr>
          <p:cNvSpPr/>
          <p:nvPr/>
        </p:nvSpPr>
        <p:spPr>
          <a:xfrm>
            <a:off x="1845701" y="3283339"/>
            <a:ext cx="342270" cy="477054"/>
          </a:xfrm>
          <a:prstGeom prst="rect">
            <a:avLst/>
          </a:prstGeom>
        </p:spPr>
        <p:txBody>
          <a:bodyPr wrap="square">
            <a:spAutoFit/>
          </a:bodyPr>
          <a:lstStyle/>
          <a:p>
            <a:pPr algn="ctr"/>
            <a:r>
              <a:rPr lang="es-ES" sz="2400" b="1" spc="67" dirty="0">
                <a:ln w="13500">
                  <a:solidFill>
                    <a:srgbClr val="1D9A78">
                      <a:shade val="2500"/>
                      <a:alpha val="6500"/>
                    </a:srgbClr>
                  </a:solidFill>
                  <a:prstDash val="solid"/>
                </a:ln>
                <a:solidFill>
                  <a:srgbClr val="00B050"/>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5</a:t>
            </a:r>
          </a:p>
        </p:txBody>
      </p:sp>
      <p:sp>
        <p:nvSpPr>
          <p:cNvPr id="21" name="Cheurón 31">
            <a:extLst>
              <a:ext uri="{FF2B5EF4-FFF2-40B4-BE49-F238E27FC236}">
                <a16:creationId xmlns:a16="http://schemas.microsoft.com/office/drawing/2014/main" id="{A462BC07-48E4-4559-9E9D-48366287B59F}"/>
              </a:ext>
            </a:extLst>
          </p:cNvPr>
          <p:cNvSpPr/>
          <p:nvPr/>
        </p:nvSpPr>
        <p:spPr>
          <a:xfrm>
            <a:off x="2067373" y="3302445"/>
            <a:ext cx="562771" cy="412992"/>
          </a:xfrm>
          <a:prstGeom prst="chevron">
            <a:avLst/>
          </a:prstGeom>
          <a:solidFill>
            <a:srgbClr val="006633"/>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sz="1200">
              <a:solidFill>
                <a:schemeClr val="tx1"/>
              </a:solidFill>
            </a:endParaRPr>
          </a:p>
        </p:txBody>
      </p:sp>
      <p:sp>
        <p:nvSpPr>
          <p:cNvPr id="22" name="TextBox 8">
            <a:extLst>
              <a:ext uri="{FF2B5EF4-FFF2-40B4-BE49-F238E27FC236}">
                <a16:creationId xmlns:a16="http://schemas.microsoft.com/office/drawing/2014/main" id="{2505D2AC-9C30-46D9-8546-E9E436DD1154}"/>
              </a:ext>
            </a:extLst>
          </p:cNvPr>
          <p:cNvSpPr txBox="1"/>
          <p:nvPr/>
        </p:nvSpPr>
        <p:spPr>
          <a:xfrm>
            <a:off x="2529017" y="3832241"/>
            <a:ext cx="7023286" cy="44267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s-ES" sz="2000" b="1" spc="67" dirty="0">
                <a:ln w="13500">
                  <a:solidFill>
                    <a:srgbClr val="1D9A78">
                      <a:shade val="2500"/>
                      <a:alpha val="6500"/>
                    </a:srgbClr>
                  </a:solidFill>
                  <a:prstDash val="solid"/>
                </a:ln>
                <a:solidFill>
                  <a:srgbClr val="1F7E53"/>
                </a:solidFill>
                <a:effectLst>
                  <a:innerShdw blurRad="50900" dist="38500" dir="13500000">
                    <a:srgbClr val="000000">
                      <a:alpha val="60000"/>
                    </a:srgbClr>
                  </a:innerShdw>
                </a:effectLst>
                <a:latin typeface="Oswald" panose="02000503000000000000" pitchFamily="2" charset="0"/>
                <a:ea typeface="Batang" panose="02030600000101010101" pitchFamily="18" charset="-127"/>
              </a:rPr>
              <a:t>EVALUACIÓN FUNCIONAL</a:t>
            </a:r>
          </a:p>
        </p:txBody>
      </p:sp>
      <p:sp>
        <p:nvSpPr>
          <p:cNvPr id="23" name="Rectángulo 22">
            <a:extLst>
              <a:ext uri="{FF2B5EF4-FFF2-40B4-BE49-F238E27FC236}">
                <a16:creationId xmlns:a16="http://schemas.microsoft.com/office/drawing/2014/main" id="{F039DC2B-DF51-45AC-BD5B-2508EF54C338}"/>
              </a:ext>
            </a:extLst>
          </p:cNvPr>
          <p:cNvSpPr/>
          <p:nvPr/>
        </p:nvSpPr>
        <p:spPr>
          <a:xfrm>
            <a:off x="1845701" y="3790288"/>
            <a:ext cx="342270" cy="477054"/>
          </a:xfrm>
          <a:prstGeom prst="rect">
            <a:avLst/>
          </a:prstGeom>
          <a:noFill/>
        </p:spPr>
        <p:txBody>
          <a:bodyPr wrap="square">
            <a:spAutoFit/>
          </a:bodyPr>
          <a:lstStyle/>
          <a:p>
            <a:pPr algn="ctr"/>
            <a:r>
              <a:rPr lang="es-ES" sz="2400" b="1" spc="67" dirty="0">
                <a:ln w="13500">
                  <a:solidFill>
                    <a:srgbClr val="1D9A78">
                      <a:shade val="2500"/>
                      <a:alpha val="6500"/>
                    </a:srgbClr>
                  </a:solidFill>
                  <a:prstDash val="solid"/>
                </a:ln>
                <a:solidFill>
                  <a:srgbClr val="006633"/>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6</a:t>
            </a:r>
          </a:p>
        </p:txBody>
      </p:sp>
      <p:sp>
        <p:nvSpPr>
          <p:cNvPr id="24" name="Cheurón 34">
            <a:extLst>
              <a:ext uri="{FF2B5EF4-FFF2-40B4-BE49-F238E27FC236}">
                <a16:creationId xmlns:a16="http://schemas.microsoft.com/office/drawing/2014/main" id="{7FDA91D3-E491-48D3-812D-552E915C3307}"/>
              </a:ext>
            </a:extLst>
          </p:cNvPr>
          <p:cNvSpPr/>
          <p:nvPr/>
        </p:nvSpPr>
        <p:spPr>
          <a:xfrm>
            <a:off x="2067373" y="3782621"/>
            <a:ext cx="562771" cy="412992"/>
          </a:xfrm>
          <a:prstGeom prst="chevron">
            <a:avLst/>
          </a:prstGeom>
          <a:solidFill>
            <a:srgbClr val="006633"/>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sz="1200">
              <a:solidFill>
                <a:schemeClr val="tx1"/>
              </a:solidFill>
            </a:endParaRPr>
          </a:p>
        </p:txBody>
      </p:sp>
      <p:sp>
        <p:nvSpPr>
          <p:cNvPr id="25" name="TextBox 8">
            <a:extLst>
              <a:ext uri="{FF2B5EF4-FFF2-40B4-BE49-F238E27FC236}">
                <a16:creationId xmlns:a16="http://schemas.microsoft.com/office/drawing/2014/main" id="{8D6FF5F2-4F0E-497A-8E32-F531EA09B484}"/>
              </a:ext>
            </a:extLst>
          </p:cNvPr>
          <p:cNvSpPr txBox="1"/>
          <p:nvPr/>
        </p:nvSpPr>
        <p:spPr>
          <a:xfrm>
            <a:off x="2529017" y="4373681"/>
            <a:ext cx="7023286" cy="44267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s-ES" sz="2000" b="1" spc="67" dirty="0">
                <a:ln w="13500">
                  <a:solidFill>
                    <a:srgbClr val="1D9A78">
                      <a:shade val="2500"/>
                      <a:alpha val="6500"/>
                    </a:srgbClr>
                  </a:solidFill>
                  <a:prstDash val="solid"/>
                </a:ln>
                <a:solidFill>
                  <a:srgbClr val="1F7E53"/>
                </a:solidFill>
                <a:effectLst>
                  <a:innerShdw blurRad="50900" dist="38500" dir="13500000">
                    <a:srgbClr val="000000">
                      <a:alpha val="60000"/>
                    </a:srgbClr>
                  </a:innerShdw>
                </a:effectLst>
                <a:latin typeface="Oswald" panose="02000503000000000000" pitchFamily="2" charset="0"/>
                <a:ea typeface="Batang" panose="02030600000101010101" pitchFamily="18" charset="-127"/>
              </a:rPr>
              <a:t>EVALUACIÓN ESTRUCTURAL</a:t>
            </a:r>
          </a:p>
        </p:txBody>
      </p:sp>
      <p:sp>
        <p:nvSpPr>
          <p:cNvPr id="26" name="Rectángulo 25">
            <a:extLst>
              <a:ext uri="{FF2B5EF4-FFF2-40B4-BE49-F238E27FC236}">
                <a16:creationId xmlns:a16="http://schemas.microsoft.com/office/drawing/2014/main" id="{870C43F8-734C-41F9-B2D7-86EC8BE24710}"/>
              </a:ext>
            </a:extLst>
          </p:cNvPr>
          <p:cNvSpPr/>
          <p:nvPr/>
        </p:nvSpPr>
        <p:spPr>
          <a:xfrm>
            <a:off x="1834138" y="4356650"/>
            <a:ext cx="342270" cy="477054"/>
          </a:xfrm>
          <a:prstGeom prst="rect">
            <a:avLst/>
          </a:prstGeom>
        </p:spPr>
        <p:txBody>
          <a:bodyPr wrap="square">
            <a:spAutoFit/>
          </a:bodyPr>
          <a:lstStyle/>
          <a:p>
            <a:pPr algn="ctr"/>
            <a:r>
              <a:rPr lang="es-ES" sz="2400" b="1" spc="67" dirty="0">
                <a:ln w="13500">
                  <a:solidFill>
                    <a:srgbClr val="1D9A78">
                      <a:shade val="2500"/>
                      <a:alpha val="6500"/>
                    </a:srgbClr>
                  </a:solidFill>
                  <a:prstDash val="solid"/>
                </a:ln>
                <a:solidFill>
                  <a:srgbClr val="00B050"/>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7</a:t>
            </a:r>
          </a:p>
        </p:txBody>
      </p:sp>
      <p:sp>
        <p:nvSpPr>
          <p:cNvPr id="27" name="Cheurón 37">
            <a:extLst>
              <a:ext uri="{FF2B5EF4-FFF2-40B4-BE49-F238E27FC236}">
                <a16:creationId xmlns:a16="http://schemas.microsoft.com/office/drawing/2014/main" id="{6F9CB1B7-9DCC-494E-B5CB-D5F2A13D3B11}"/>
              </a:ext>
            </a:extLst>
          </p:cNvPr>
          <p:cNvSpPr/>
          <p:nvPr/>
        </p:nvSpPr>
        <p:spPr>
          <a:xfrm>
            <a:off x="2061615" y="4361884"/>
            <a:ext cx="562771" cy="412992"/>
          </a:xfrm>
          <a:prstGeom prst="chevron">
            <a:avLst/>
          </a:prstGeom>
          <a:solidFill>
            <a:srgbClr val="006633"/>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sz="1200">
              <a:solidFill>
                <a:schemeClr val="tx1"/>
              </a:solidFill>
            </a:endParaRPr>
          </a:p>
        </p:txBody>
      </p:sp>
      <p:sp>
        <p:nvSpPr>
          <p:cNvPr id="28" name="TextBox 8">
            <a:extLst>
              <a:ext uri="{FF2B5EF4-FFF2-40B4-BE49-F238E27FC236}">
                <a16:creationId xmlns:a16="http://schemas.microsoft.com/office/drawing/2014/main" id="{228A2B4F-DB3C-41F7-83A4-88E8E1C678B9}"/>
              </a:ext>
            </a:extLst>
          </p:cNvPr>
          <p:cNvSpPr txBox="1"/>
          <p:nvPr/>
        </p:nvSpPr>
        <p:spPr>
          <a:xfrm>
            <a:off x="2529017" y="4892168"/>
            <a:ext cx="7023287" cy="44267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s-ES" sz="20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DISEÑO DE PAVIMENTO ASFÁLTICO MÉTODO AASHTO 93</a:t>
            </a:r>
            <a:endParaRPr lang="es-ES" sz="2000" b="1" spc="67" dirty="0">
              <a:ln w="13500">
                <a:solidFill>
                  <a:srgbClr val="1D9A78">
                    <a:shade val="2500"/>
                    <a:alpha val="6500"/>
                  </a:srgbClr>
                </a:solidFill>
                <a:prstDash val="solid"/>
              </a:ln>
              <a:solidFill>
                <a:srgbClr val="1F7E53"/>
              </a:solidFill>
              <a:effectLst>
                <a:innerShdw blurRad="50900" dist="38500" dir="13500000">
                  <a:srgbClr val="000000">
                    <a:alpha val="60000"/>
                  </a:srgbClr>
                </a:innerShdw>
              </a:effectLst>
              <a:latin typeface="Oswald" panose="02000503000000000000" pitchFamily="2" charset="0"/>
              <a:ea typeface="Batang" panose="02030600000101010101" pitchFamily="18" charset="-127"/>
            </a:endParaRPr>
          </a:p>
        </p:txBody>
      </p:sp>
      <p:sp>
        <p:nvSpPr>
          <p:cNvPr id="29" name="Rectángulo 28">
            <a:extLst>
              <a:ext uri="{FF2B5EF4-FFF2-40B4-BE49-F238E27FC236}">
                <a16:creationId xmlns:a16="http://schemas.microsoft.com/office/drawing/2014/main" id="{F07125BA-C26B-4294-AA86-29139F0F948D}"/>
              </a:ext>
            </a:extLst>
          </p:cNvPr>
          <p:cNvSpPr/>
          <p:nvPr/>
        </p:nvSpPr>
        <p:spPr>
          <a:xfrm>
            <a:off x="1845701" y="4899550"/>
            <a:ext cx="342270" cy="477054"/>
          </a:xfrm>
          <a:prstGeom prst="rect">
            <a:avLst/>
          </a:prstGeom>
        </p:spPr>
        <p:txBody>
          <a:bodyPr wrap="square">
            <a:spAutoFit/>
          </a:bodyPr>
          <a:lstStyle/>
          <a:p>
            <a:pPr algn="ctr"/>
            <a:r>
              <a:rPr lang="es-ES" sz="2400" b="1" spc="67" dirty="0">
                <a:ln w="13500">
                  <a:solidFill>
                    <a:srgbClr val="1D9A78">
                      <a:shade val="2500"/>
                      <a:alpha val="6500"/>
                    </a:srgbClr>
                  </a:solidFill>
                  <a:prstDash val="solid"/>
                </a:ln>
                <a:solidFill>
                  <a:srgbClr val="00B050"/>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8</a:t>
            </a:r>
          </a:p>
        </p:txBody>
      </p:sp>
      <p:sp>
        <p:nvSpPr>
          <p:cNvPr id="30" name="Cheurón 40">
            <a:extLst>
              <a:ext uri="{FF2B5EF4-FFF2-40B4-BE49-F238E27FC236}">
                <a16:creationId xmlns:a16="http://schemas.microsoft.com/office/drawing/2014/main" id="{3B08B85F-06B2-4832-8C10-1D503BCAB805}"/>
              </a:ext>
            </a:extLst>
          </p:cNvPr>
          <p:cNvSpPr/>
          <p:nvPr/>
        </p:nvSpPr>
        <p:spPr>
          <a:xfrm>
            <a:off x="2061615" y="4904113"/>
            <a:ext cx="562771" cy="412992"/>
          </a:xfrm>
          <a:prstGeom prst="chevron">
            <a:avLst/>
          </a:prstGeom>
          <a:solidFill>
            <a:srgbClr val="006633"/>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sz="1200">
              <a:solidFill>
                <a:schemeClr val="tx1"/>
              </a:solidFill>
            </a:endParaRPr>
          </a:p>
        </p:txBody>
      </p:sp>
      <p:grpSp>
        <p:nvGrpSpPr>
          <p:cNvPr id="43" name="Grupo 42">
            <a:extLst>
              <a:ext uri="{FF2B5EF4-FFF2-40B4-BE49-F238E27FC236}">
                <a16:creationId xmlns:a16="http://schemas.microsoft.com/office/drawing/2014/main" id="{7EB30698-B73E-49A9-B8A1-46116C9683D2}"/>
              </a:ext>
            </a:extLst>
          </p:cNvPr>
          <p:cNvGrpSpPr/>
          <p:nvPr/>
        </p:nvGrpSpPr>
        <p:grpSpPr>
          <a:xfrm>
            <a:off x="34413" y="41184"/>
            <a:ext cx="4479530" cy="959489"/>
            <a:chOff x="34413" y="41184"/>
            <a:chExt cx="4479530" cy="959489"/>
          </a:xfrm>
        </p:grpSpPr>
        <p:sp>
          <p:nvSpPr>
            <p:cNvPr id="41" name="Rectángulo 40">
              <a:extLst>
                <a:ext uri="{FF2B5EF4-FFF2-40B4-BE49-F238E27FC236}">
                  <a16:creationId xmlns:a16="http://schemas.microsoft.com/office/drawing/2014/main" id="{D4B4D8B4-B26E-4F5A-AF18-212ED391891D}"/>
                </a:ext>
              </a:extLst>
            </p:cNvPr>
            <p:cNvSpPr/>
            <p:nvPr/>
          </p:nvSpPr>
          <p:spPr>
            <a:xfrm>
              <a:off x="34413" y="41184"/>
              <a:ext cx="4479530" cy="945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Google Shape;58;p1">
              <a:extLst>
                <a:ext uri="{FF2B5EF4-FFF2-40B4-BE49-F238E27FC236}">
                  <a16:creationId xmlns:a16="http://schemas.microsoft.com/office/drawing/2014/main" id="{77050533-C591-4096-9774-9785F50821D7}"/>
                </a:ext>
              </a:extLst>
            </p:cNvPr>
            <p:cNvPicPr preferRelativeResize="0"/>
            <p:nvPr/>
          </p:nvPicPr>
          <p:blipFill rotWithShape="1">
            <a:blip r:embed="rId4">
              <a:alphaModFix/>
            </a:blip>
            <a:srcRect/>
            <a:stretch/>
          </p:blipFill>
          <p:spPr>
            <a:xfrm>
              <a:off x="442903" y="262118"/>
              <a:ext cx="2530801" cy="738555"/>
            </a:xfrm>
            <a:prstGeom prst="rect">
              <a:avLst/>
            </a:prstGeom>
            <a:noFill/>
            <a:ln>
              <a:noFill/>
            </a:ln>
          </p:spPr>
        </p:pic>
      </p:grpSp>
      <p:sp>
        <p:nvSpPr>
          <p:cNvPr id="36" name="TextBox 8">
            <a:extLst>
              <a:ext uri="{FF2B5EF4-FFF2-40B4-BE49-F238E27FC236}">
                <a16:creationId xmlns:a16="http://schemas.microsoft.com/office/drawing/2014/main" id="{6CBF4589-4C59-435B-BA40-93A76BD024A7}"/>
              </a:ext>
            </a:extLst>
          </p:cNvPr>
          <p:cNvSpPr txBox="1"/>
          <p:nvPr/>
        </p:nvSpPr>
        <p:spPr>
          <a:xfrm>
            <a:off x="2529016" y="5376604"/>
            <a:ext cx="7023287" cy="44267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s-ES" sz="20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ESTUDIO DE DRENAJE</a:t>
            </a:r>
            <a:endParaRPr lang="es-ES" sz="2000" b="1" spc="67" dirty="0">
              <a:ln w="13500">
                <a:solidFill>
                  <a:srgbClr val="1D9A78">
                    <a:shade val="2500"/>
                    <a:alpha val="6500"/>
                  </a:srgbClr>
                </a:solidFill>
                <a:prstDash val="solid"/>
              </a:ln>
              <a:solidFill>
                <a:srgbClr val="1F7E53"/>
              </a:solidFill>
              <a:effectLst>
                <a:innerShdw blurRad="50900" dist="38500" dir="13500000">
                  <a:srgbClr val="000000">
                    <a:alpha val="60000"/>
                  </a:srgbClr>
                </a:innerShdw>
              </a:effectLst>
              <a:latin typeface="Oswald" panose="02000503000000000000" pitchFamily="2" charset="0"/>
              <a:ea typeface="Batang" panose="02030600000101010101" pitchFamily="18" charset="-127"/>
            </a:endParaRPr>
          </a:p>
        </p:txBody>
      </p:sp>
      <p:sp>
        <p:nvSpPr>
          <p:cNvPr id="37" name="Rectángulo 36">
            <a:extLst>
              <a:ext uri="{FF2B5EF4-FFF2-40B4-BE49-F238E27FC236}">
                <a16:creationId xmlns:a16="http://schemas.microsoft.com/office/drawing/2014/main" id="{C7C41D32-C0D1-4913-84E8-7A8AC736B3A2}"/>
              </a:ext>
            </a:extLst>
          </p:cNvPr>
          <p:cNvSpPr/>
          <p:nvPr/>
        </p:nvSpPr>
        <p:spPr>
          <a:xfrm>
            <a:off x="1845089" y="5423138"/>
            <a:ext cx="342270" cy="477054"/>
          </a:xfrm>
          <a:prstGeom prst="rect">
            <a:avLst/>
          </a:prstGeom>
        </p:spPr>
        <p:txBody>
          <a:bodyPr wrap="square">
            <a:spAutoFit/>
          </a:bodyPr>
          <a:lstStyle/>
          <a:p>
            <a:pPr algn="ctr"/>
            <a:r>
              <a:rPr lang="es-ES" sz="2400" b="1" spc="67" dirty="0">
                <a:ln w="13500">
                  <a:solidFill>
                    <a:srgbClr val="1D9A78">
                      <a:shade val="2500"/>
                      <a:alpha val="6500"/>
                    </a:srgbClr>
                  </a:solidFill>
                  <a:prstDash val="solid"/>
                </a:ln>
                <a:solidFill>
                  <a:srgbClr val="00B050"/>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9</a:t>
            </a:r>
          </a:p>
        </p:txBody>
      </p:sp>
      <p:sp>
        <p:nvSpPr>
          <p:cNvPr id="38" name="Cheurón 40">
            <a:extLst>
              <a:ext uri="{FF2B5EF4-FFF2-40B4-BE49-F238E27FC236}">
                <a16:creationId xmlns:a16="http://schemas.microsoft.com/office/drawing/2014/main" id="{356197D9-034E-40E8-ABB6-70589DF9DD4D}"/>
              </a:ext>
            </a:extLst>
          </p:cNvPr>
          <p:cNvSpPr/>
          <p:nvPr/>
        </p:nvSpPr>
        <p:spPr>
          <a:xfrm>
            <a:off x="2063753" y="5403532"/>
            <a:ext cx="562771" cy="412992"/>
          </a:xfrm>
          <a:prstGeom prst="chevron">
            <a:avLst/>
          </a:prstGeom>
          <a:solidFill>
            <a:srgbClr val="006633"/>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sz="1200">
              <a:solidFill>
                <a:schemeClr val="tx1"/>
              </a:solidFill>
            </a:endParaRPr>
          </a:p>
        </p:txBody>
      </p:sp>
      <p:sp>
        <p:nvSpPr>
          <p:cNvPr id="45" name="TextBox 8">
            <a:extLst>
              <a:ext uri="{FF2B5EF4-FFF2-40B4-BE49-F238E27FC236}">
                <a16:creationId xmlns:a16="http://schemas.microsoft.com/office/drawing/2014/main" id="{6EE477FD-E254-4D55-A3ED-0335FDE9EDCF}"/>
              </a:ext>
            </a:extLst>
          </p:cNvPr>
          <p:cNvSpPr txBox="1"/>
          <p:nvPr/>
        </p:nvSpPr>
        <p:spPr>
          <a:xfrm>
            <a:off x="2554416" y="5885214"/>
            <a:ext cx="7023287" cy="44267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s-ES" sz="20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SEGURIDAD VIAL</a:t>
            </a:r>
            <a:endParaRPr lang="es-ES" sz="2000" b="1" spc="67" dirty="0">
              <a:ln w="13500">
                <a:solidFill>
                  <a:srgbClr val="1D9A78">
                    <a:shade val="2500"/>
                    <a:alpha val="6500"/>
                  </a:srgbClr>
                </a:solidFill>
                <a:prstDash val="solid"/>
              </a:ln>
              <a:solidFill>
                <a:srgbClr val="1F7E53"/>
              </a:solidFill>
              <a:effectLst>
                <a:innerShdw blurRad="50900" dist="38500" dir="13500000">
                  <a:srgbClr val="000000">
                    <a:alpha val="60000"/>
                  </a:srgbClr>
                </a:innerShdw>
              </a:effectLst>
              <a:latin typeface="Oswald" panose="02000503000000000000" pitchFamily="2" charset="0"/>
              <a:ea typeface="Batang" panose="02030600000101010101" pitchFamily="18" charset="-127"/>
            </a:endParaRPr>
          </a:p>
        </p:txBody>
      </p:sp>
      <p:sp>
        <p:nvSpPr>
          <p:cNvPr id="46" name="Rectángulo 45">
            <a:extLst>
              <a:ext uri="{FF2B5EF4-FFF2-40B4-BE49-F238E27FC236}">
                <a16:creationId xmlns:a16="http://schemas.microsoft.com/office/drawing/2014/main" id="{B46A4CDD-02C6-4BFE-BDDC-9FB24D0B42F4}"/>
              </a:ext>
            </a:extLst>
          </p:cNvPr>
          <p:cNvSpPr/>
          <p:nvPr/>
        </p:nvSpPr>
        <p:spPr>
          <a:xfrm>
            <a:off x="1708303" y="5900192"/>
            <a:ext cx="562771" cy="477054"/>
          </a:xfrm>
          <a:prstGeom prst="rect">
            <a:avLst/>
          </a:prstGeom>
        </p:spPr>
        <p:txBody>
          <a:bodyPr wrap="square">
            <a:spAutoFit/>
          </a:bodyPr>
          <a:lstStyle/>
          <a:p>
            <a:pPr algn="ctr"/>
            <a:r>
              <a:rPr lang="es-ES" sz="2400" b="1" spc="67" dirty="0">
                <a:ln w="13500">
                  <a:solidFill>
                    <a:srgbClr val="1D9A78">
                      <a:shade val="2500"/>
                      <a:alpha val="6500"/>
                    </a:srgbClr>
                  </a:solidFill>
                  <a:prstDash val="solid"/>
                </a:ln>
                <a:solidFill>
                  <a:srgbClr val="00B050"/>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10</a:t>
            </a:r>
          </a:p>
        </p:txBody>
      </p:sp>
      <p:sp>
        <p:nvSpPr>
          <p:cNvPr id="47" name="Cheurón 40">
            <a:extLst>
              <a:ext uri="{FF2B5EF4-FFF2-40B4-BE49-F238E27FC236}">
                <a16:creationId xmlns:a16="http://schemas.microsoft.com/office/drawing/2014/main" id="{A4F2C422-3D59-489B-9FB1-EAE449D57C08}"/>
              </a:ext>
            </a:extLst>
          </p:cNvPr>
          <p:cNvSpPr/>
          <p:nvPr/>
        </p:nvSpPr>
        <p:spPr>
          <a:xfrm>
            <a:off x="2077817" y="5910197"/>
            <a:ext cx="562771" cy="412992"/>
          </a:xfrm>
          <a:prstGeom prst="chevron">
            <a:avLst/>
          </a:prstGeom>
          <a:solidFill>
            <a:srgbClr val="006633"/>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sz="1200">
              <a:solidFill>
                <a:schemeClr val="tx1"/>
              </a:solidFill>
            </a:endParaRPr>
          </a:p>
        </p:txBody>
      </p:sp>
      <p:sp>
        <p:nvSpPr>
          <p:cNvPr id="48" name="TextBox 8">
            <a:extLst>
              <a:ext uri="{FF2B5EF4-FFF2-40B4-BE49-F238E27FC236}">
                <a16:creationId xmlns:a16="http://schemas.microsoft.com/office/drawing/2014/main" id="{74DA8DD9-FF93-4F9F-B1FC-5645CC78B5B7}"/>
              </a:ext>
            </a:extLst>
          </p:cNvPr>
          <p:cNvSpPr txBox="1"/>
          <p:nvPr/>
        </p:nvSpPr>
        <p:spPr>
          <a:xfrm>
            <a:off x="2577912" y="6380451"/>
            <a:ext cx="7023287" cy="44267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s-ES" sz="20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PRESUPUESTO REFERENCIAL</a:t>
            </a:r>
            <a:endParaRPr lang="es-ES" sz="2000" b="1" spc="67" dirty="0">
              <a:ln w="13500">
                <a:solidFill>
                  <a:srgbClr val="1D9A78">
                    <a:shade val="2500"/>
                    <a:alpha val="6500"/>
                  </a:srgbClr>
                </a:solidFill>
                <a:prstDash val="solid"/>
              </a:ln>
              <a:solidFill>
                <a:srgbClr val="1F7E53"/>
              </a:solidFill>
              <a:effectLst>
                <a:innerShdw blurRad="50900" dist="38500" dir="13500000">
                  <a:srgbClr val="000000">
                    <a:alpha val="60000"/>
                  </a:srgbClr>
                </a:innerShdw>
              </a:effectLst>
              <a:latin typeface="Oswald" panose="02000503000000000000" pitchFamily="2" charset="0"/>
              <a:ea typeface="Batang" panose="02030600000101010101" pitchFamily="18" charset="-127"/>
            </a:endParaRPr>
          </a:p>
        </p:txBody>
      </p:sp>
      <p:sp>
        <p:nvSpPr>
          <p:cNvPr id="49" name="Rectángulo 48">
            <a:extLst>
              <a:ext uri="{FF2B5EF4-FFF2-40B4-BE49-F238E27FC236}">
                <a16:creationId xmlns:a16="http://schemas.microsoft.com/office/drawing/2014/main" id="{F225ABEB-54D4-4734-B219-01412956CBE1}"/>
              </a:ext>
            </a:extLst>
          </p:cNvPr>
          <p:cNvSpPr/>
          <p:nvPr/>
        </p:nvSpPr>
        <p:spPr>
          <a:xfrm>
            <a:off x="1731799" y="6395429"/>
            <a:ext cx="562771" cy="477054"/>
          </a:xfrm>
          <a:prstGeom prst="rect">
            <a:avLst/>
          </a:prstGeom>
        </p:spPr>
        <p:txBody>
          <a:bodyPr wrap="square">
            <a:spAutoFit/>
          </a:bodyPr>
          <a:lstStyle/>
          <a:p>
            <a:pPr algn="ctr"/>
            <a:r>
              <a:rPr lang="es-ES" sz="2400" b="1" spc="67" dirty="0">
                <a:ln w="13500">
                  <a:solidFill>
                    <a:srgbClr val="1D9A78">
                      <a:shade val="2500"/>
                      <a:alpha val="6500"/>
                    </a:srgbClr>
                  </a:solidFill>
                  <a:prstDash val="solid"/>
                </a:ln>
                <a:solidFill>
                  <a:srgbClr val="00B050"/>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11</a:t>
            </a:r>
          </a:p>
        </p:txBody>
      </p:sp>
      <p:sp>
        <p:nvSpPr>
          <p:cNvPr id="50" name="Cheurón 40">
            <a:extLst>
              <a:ext uri="{FF2B5EF4-FFF2-40B4-BE49-F238E27FC236}">
                <a16:creationId xmlns:a16="http://schemas.microsoft.com/office/drawing/2014/main" id="{704FC964-72C9-4ECF-9571-70BF0F1D3BD2}"/>
              </a:ext>
            </a:extLst>
          </p:cNvPr>
          <p:cNvSpPr/>
          <p:nvPr/>
        </p:nvSpPr>
        <p:spPr>
          <a:xfrm>
            <a:off x="2101313" y="6405434"/>
            <a:ext cx="562771" cy="412992"/>
          </a:xfrm>
          <a:prstGeom prst="chevron">
            <a:avLst/>
          </a:prstGeom>
          <a:solidFill>
            <a:srgbClr val="006633"/>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sz="1200">
              <a:solidFill>
                <a:schemeClr val="tx1"/>
              </a:solidFill>
            </a:endParaRPr>
          </a:p>
        </p:txBody>
      </p:sp>
      <p:sp>
        <p:nvSpPr>
          <p:cNvPr id="51" name="TextBox 8">
            <a:extLst>
              <a:ext uri="{FF2B5EF4-FFF2-40B4-BE49-F238E27FC236}">
                <a16:creationId xmlns:a16="http://schemas.microsoft.com/office/drawing/2014/main" id="{6D6E66D7-71ED-4A35-928C-AD1E8133FD46}"/>
              </a:ext>
            </a:extLst>
          </p:cNvPr>
          <p:cNvSpPr txBox="1"/>
          <p:nvPr/>
        </p:nvSpPr>
        <p:spPr>
          <a:xfrm>
            <a:off x="2590801" y="6887460"/>
            <a:ext cx="7023287" cy="44267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s-ES" sz="20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CONCLUSIONES Y RECOMENDACIONES</a:t>
            </a:r>
            <a:endParaRPr lang="es-ES" sz="2000" b="1" spc="67" dirty="0">
              <a:ln w="13500">
                <a:solidFill>
                  <a:srgbClr val="1D9A78">
                    <a:shade val="2500"/>
                    <a:alpha val="6500"/>
                  </a:srgbClr>
                </a:solidFill>
                <a:prstDash val="solid"/>
              </a:ln>
              <a:solidFill>
                <a:srgbClr val="1F7E53"/>
              </a:solidFill>
              <a:effectLst>
                <a:innerShdw blurRad="50900" dist="38500" dir="13500000">
                  <a:srgbClr val="000000">
                    <a:alpha val="60000"/>
                  </a:srgbClr>
                </a:innerShdw>
              </a:effectLst>
              <a:latin typeface="Oswald" panose="02000503000000000000" pitchFamily="2" charset="0"/>
              <a:ea typeface="Batang" panose="02030600000101010101" pitchFamily="18" charset="-127"/>
            </a:endParaRPr>
          </a:p>
        </p:txBody>
      </p:sp>
      <p:sp>
        <p:nvSpPr>
          <p:cNvPr id="52" name="Rectángulo 51">
            <a:extLst>
              <a:ext uri="{FF2B5EF4-FFF2-40B4-BE49-F238E27FC236}">
                <a16:creationId xmlns:a16="http://schemas.microsoft.com/office/drawing/2014/main" id="{B9690F28-96FA-4604-8519-D99894658086}"/>
              </a:ext>
            </a:extLst>
          </p:cNvPr>
          <p:cNvSpPr/>
          <p:nvPr/>
        </p:nvSpPr>
        <p:spPr>
          <a:xfrm>
            <a:off x="1744688" y="6902438"/>
            <a:ext cx="562771" cy="477054"/>
          </a:xfrm>
          <a:prstGeom prst="rect">
            <a:avLst/>
          </a:prstGeom>
        </p:spPr>
        <p:txBody>
          <a:bodyPr wrap="square">
            <a:spAutoFit/>
          </a:bodyPr>
          <a:lstStyle/>
          <a:p>
            <a:pPr algn="ctr"/>
            <a:r>
              <a:rPr lang="es-ES" sz="2400" b="1" spc="67" dirty="0">
                <a:ln w="13500">
                  <a:solidFill>
                    <a:srgbClr val="1D9A78">
                      <a:shade val="2500"/>
                      <a:alpha val="6500"/>
                    </a:srgbClr>
                  </a:solidFill>
                  <a:prstDash val="solid"/>
                </a:ln>
                <a:solidFill>
                  <a:srgbClr val="00B050"/>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12</a:t>
            </a:r>
          </a:p>
        </p:txBody>
      </p:sp>
      <p:sp>
        <p:nvSpPr>
          <p:cNvPr id="53" name="Cheurón 40">
            <a:extLst>
              <a:ext uri="{FF2B5EF4-FFF2-40B4-BE49-F238E27FC236}">
                <a16:creationId xmlns:a16="http://schemas.microsoft.com/office/drawing/2014/main" id="{8FF962E2-DBB0-489C-A95A-C0C025E34C8A}"/>
              </a:ext>
            </a:extLst>
          </p:cNvPr>
          <p:cNvSpPr/>
          <p:nvPr/>
        </p:nvSpPr>
        <p:spPr>
          <a:xfrm>
            <a:off x="2114202" y="6912443"/>
            <a:ext cx="562771" cy="412992"/>
          </a:xfrm>
          <a:prstGeom prst="chevron">
            <a:avLst/>
          </a:prstGeom>
          <a:solidFill>
            <a:srgbClr val="006633"/>
          </a:solidFill>
          <a:ln>
            <a:solidFill>
              <a:schemeClr val="bg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sz="1200">
              <a:solidFill>
                <a:schemeClr val="tx1"/>
              </a:solidFill>
            </a:endParaRPr>
          </a:p>
        </p:txBody>
      </p:sp>
      <p:sp>
        <p:nvSpPr>
          <p:cNvPr id="42" name="Rectángulo redondeado 47">
            <a:extLst>
              <a:ext uri="{FF2B5EF4-FFF2-40B4-BE49-F238E27FC236}">
                <a16:creationId xmlns:a16="http://schemas.microsoft.com/office/drawing/2014/main" id="{855C753E-D82D-4965-8E4B-B4BEC104BB23}"/>
              </a:ext>
            </a:extLst>
          </p:cNvPr>
          <p:cNvSpPr/>
          <p:nvPr/>
        </p:nvSpPr>
        <p:spPr>
          <a:xfrm>
            <a:off x="3243673" y="458088"/>
            <a:ext cx="4971413"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TABLA DE CONTENIDO</a:t>
            </a:r>
          </a:p>
        </p:txBody>
      </p:sp>
    </p:spTree>
    <p:extLst>
      <p:ext uri="{BB962C8B-B14F-4D97-AF65-F5344CB8AC3E}">
        <p14:creationId xmlns:p14="http://schemas.microsoft.com/office/powerpoint/2010/main" val="1310764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8" name="Picture 6" descr="Download Free png Highway Asphalt Road surface Road trip - Cement road  1200*675 ... - DLPNG.com">
            <a:extLst>
              <a:ext uri="{FF2B5EF4-FFF2-40B4-BE49-F238E27FC236}">
                <a16:creationId xmlns:a16="http://schemas.microsoft.com/office/drawing/2014/main" id="{546EBB04-3145-49E9-B8E0-F39373B59B03}"/>
              </a:ext>
            </a:extLst>
          </p:cNvPr>
          <p:cNvPicPr>
            <a:picLocks noChangeAspect="1" noChangeArrowheads="1"/>
          </p:cNvPicPr>
          <p:nvPr/>
        </p:nvPicPr>
        <p:blipFill>
          <a:blip r:embed="rId3">
            <a:clrChange>
              <a:clrFrom>
                <a:srgbClr val="000000">
                  <a:alpha val="0"/>
                </a:srgbClr>
              </a:clrFrom>
              <a:clrTo>
                <a:srgbClr val="000000">
                  <a:alpha val="0"/>
                </a:srgbClr>
              </a:clrTo>
            </a:clrChange>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21933"/>
            <a:ext cx="12143301" cy="68306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Download Free png Highway Asphalt Road surface Road trip - Cement road  1200*675 ... - DLPNG.com">
            <a:extLst>
              <a:ext uri="{FF2B5EF4-FFF2-40B4-BE49-F238E27FC236}">
                <a16:creationId xmlns:a16="http://schemas.microsoft.com/office/drawing/2014/main" id="{1C9A2E8E-EFE4-4814-BBC8-E013344CAD58}"/>
              </a:ext>
            </a:extLst>
          </p:cNvPr>
          <p:cNvPicPr>
            <a:picLocks noChangeAspect="1" noChangeArrowheads="1"/>
          </p:cNvPicPr>
          <p:nvPr/>
        </p:nvPicPr>
        <p:blipFill rotWithShape="1">
          <a:blip r:embed="rId5">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171450" y="21933"/>
            <a:ext cx="641930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EVALUACIÓN ESTRUCTURAL</a:t>
            </a:r>
          </a:p>
        </p:txBody>
      </p:sp>
      <p:sp>
        <p:nvSpPr>
          <p:cNvPr id="49" name="Rectángulo redondeado 47">
            <a:extLst>
              <a:ext uri="{FF2B5EF4-FFF2-40B4-BE49-F238E27FC236}">
                <a16:creationId xmlns:a16="http://schemas.microsoft.com/office/drawing/2014/main" id="{1530E37F-0375-47B0-A0D2-35384FD23776}"/>
              </a:ext>
            </a:extLst>
          </p:cNvPr>
          <p:cNvSpPr/>
          <p:nvPr/>
        </p:nvSpPr>
        <p:spPr>
          <a:xfrm>
            <a:off x="9594184" y="2028949"/>
            <a:ext cx="2176207" cy="715089"/>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800" b="1" dirty="0">
                <a:ln w="12700" cmpd="sng">
                  <a:noFill/>
                  <a:prstDash val="solid"/>
                </a:ln>
                <a:solidFill>
                  <a:schemeClr val="tx1"/>
                </a:solidFill>
                <a:latin typeface="+mj-lt"/>
                <a:ea typeface="Batang" panose="02030600000101010101" pitchFamily="18" charset="-127"/>
                <a:cs typeface="Times New Roman" panose="02020603050405020304" pitchFamily="18" charset="0"/>
              </a:rPr>
              <a:t>Características </a:t>
            </a:r>
          </a:p>
          <a:p>
            <a:pPr algn="ctr"/>
            <a:r>
              <a:rPr lang="es-MX" sz="1800" b="1" dirty="0">
                <a:ln w="12700" cmpd="sng">
                  <a:noFill/>
                  <a:prstDash val="solid"/>
                </a:ln>
                <a:solidFill>
                  <a:schemeClr val="tx1"/>
                </a:solidFill>
                <a:latin typeface="+mj-lt"/>
                <a:ea typeface="Batang" panose="02030600000101010101" pitchFamily="18" charset="-127"/>
                <a:cs typeface="Times New Roman" panose="02020603050405020304" pitchFamily="18" charset="0"/>
              </a:rPr>
              <a:t>Geotécnicas</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846854"/>
            <a:ext cx="11659700"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Caracterización del Material Granular</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30" name="CuadroTexto 29">
            <a:extLst>
              <a:ext uri="{FF2B5EF4-FFF2-40B4-BE49-F238E27FC236}">
                <a16:creationId xmlns:a16="http://schemas.microsoft.com/office/drawing/2014/main" id="{1AAA836E-29C1-466F-9366-0ABBEDE8918C}"/>
              </a:ext>
            </a:extLst>
          </p:cNvPr>
          <p:cNvSpPr txBox="1"/>
          <p:nvPr/>
        </p:nvSpPr>
        <p:spPr>
          <a:xfrm>
            <a:off x="7985327" y="912665"/>
            <a:ext cx="4206673"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American Society for Testing and Materials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ASTM )</a:t>
            </a:r>
            <a:endParaRPr lang="es-EC" sz="1200" b="1" dirty="0">
              <a:solidFill>
                <a:schemeClr val="bg1"/>
              </a:solidFill>
            </a:endParaRPr>
          </a:p>
        </p:txBody>
      </p:sp>
      <p:graphicFrame>
        <p:nvGraphicFramePr>
          <p:cNvPr id="2" name="Diagrama 1">
            <a:extLst>
              <a:ext uri="{FF2B5EF4-FFF2-40B4-BE49-F238E27FC236}">
                <a16:creationId xmlns:a16="http://schemas.microsoft.com/office/drawing/2014/main" id="{B936159C-A503-4441-B90B-878B27FA4AE7}"/>
              </a:ext>
            </a:extLst>
          </p:cNvPr>
          <p:cNvGraphicFramePr/>
          <p:nvPr>
            <p:extLst>
              <p:ext uri="{D42A27DB-BD31-4B8C-83A1-F6EECF244321}">
                <p14:modId xmlns:p14="http://schemas.microsoft.com/office/powerpoint/2010/main" val="4029319753"/>
              </p:ext>
            </p:extLst>
          </p:nvPr>
        </p:nvGraphicFramePr>
        <p:xfrm>
          <a:off x="678025" y="1371388"/>
          <a:ext cx="849455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6" name="Rectángulo redondeado 47">
            <a:extLst>
              <a:ext uri="{FF2B5EF4-FFF2-40B4-BE49-F238E27FC236}">
                <a16:creationId xmlns:a16="http://schemas.microsoft.com/office/drawing/2014/main" id="{C08FCB06-CDEE-4E1D-B60F-46F62916091C}"/>
              </a:ext>
            </a:extLst>
          </p:cNvPr>
          <p:cNvSpPr/>
          <p:nvPr/>
        </p:nvSpPr>
        <p:spPr>
          <a:xfrm>
            <a:off x="678025" y="2489066"/>
            <a:ext cx="2738155"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ENSAYOS</a:t>
            </a:r>
          </a:p>
        </p:txBody>
      </p:sp>
      <p:pic>
        <p:nvPicPr>
          <p:cNvPr id="17" name="Google Shape;118;g5ca4d809e0_0_415">
            <a:extLst>
              <a:ext uri="{FF2B5EF4-FFF2-40B4-BE49-F238E27FC236}">
                <a16:creationId xmlns:a16="http://schemas.microsoft.com/office/drawing/2014/main" id="{9E85A850-3750-40C2-AACE-316FB8AFF5B9}"/>
              </a:ext>
            </a:extLst>
          </p:cNvPr>
          <p:cNvPicPr preferRelativeResize="0"/>
          <p:nvPr/>
        </p:nvPicPr>
        <p:blipFill rotWithShape="1">
          <a:blip r:embed="rId11">
            <a:alphaModFix/>
          </a:blip>
          <a:srcRect/>
          <a:stretch/>
        </p:blipFill>
        <p:spPr>
          <a:xfrm>
            <a:off x="9821863" y="6118346"/>
            <a:ext cx="2370137" cy="719137"/>
          </a:xfrm>
          <a:prstGeom prst="rect">
            <a:avLst/>
          </a:prstGeom>
          <a:noFill/>
          <a:ln>
            <a:noFill/>
          </a:ln>
        </p:spPr>
      </p:pic>
    </p:spTree>
    <p:extLst>
      <p:ext uri="{BB962C8B-B14F-4D97-AF65-F5344CB8AC3E}">
        <p14:creationId xmlns:p14="http://schemas.microsoft.com/office/powerpoint/2010/main" val="2746163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4" name="Picture 6" descr="Download Free png Highway Asphalt Road surface Road trip - Cement road  1200*675 ... - DLPNG.com">
            <a:extLst>
              <a:ext uri="{FF2B5EF4-FFF2-40B4-BE49-F238E27FC236}">
                <a16:creationId xmlns:a16="http://schemas.microsoft.com/office/drawing/2014/main" id="{1C9A2E8E-EFE4-4814-BBC8-E013344CAD58}"/>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171450" y="21933"/>
            <a:ext cx="641930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EVALUACIÓN ESTRUCTURAL</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846854"/>
            <a:ext cx="11659700"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Caracterización del Material Granular</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30" name="CuadroTexto 29">
            <a:extLst>
              <a:ext uri="{FF2B5EF4-FFF2-40B4-BE49-F238E27FC236}">
                <a16:creationId xmlns:a16="http://schemas.microsoft.com/office/drawing/2014/main" id="{1AAA836E-29C1-466F-9366-0ABBEDE8918C}"/>
              </a:ext>
            </a:extLst>
          </p:cNvPr>
          <p:cNvSpPr txBox="1"/>
          <p:nvPr/>
        </p:nvSpPr>
        <p:spPr>
          <a:xfrm>
            <a:off x="7750629" y="912665"/>
            <a:ext cx="4441371"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American Society for Testing and Materials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ASTM D422)</a:t>
            </a:r>
            <a:endParaRPr lang="es-EC" sz="1200" b="1" dirty="0">
              <a:solidFill>
                <a:schemeClr val="bg1"/>
              </a:solidFill>
            </a:endParaRPr>
          </a:p>
        </p:txBody>
      </p:sp>
      <p:sp>
        <p:nvSpPr>
          <p:cNvPr id="46" name="Rectángulo redondeado 47">
            <a:extLst>
              <a:ext uri="{FF2B5EF4-FFF2-40B4-BE49-F238E27FC236}">
                <a16:creationId xmlns:a16="http://schemas.microsoft.com/office/drawing/2014/main" id="{C08FCB06-CDEE-4E1D-B60F-46F62916091C}"/>
              </a:ext>
            </a:extLst>
          </p:cNvPr>
          <p:cNvSpPr/>
          <p:nvPr/>
        </p:nvSpPr>
        <p:spPr>
          <a:xfrm>
            <a:off x="418000" y="1365309"/>
            <a:ext cx="5031195"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Granulometría</a:t>
            </a:r>
          </a:p>
        </p:txBody>
      </p:sp>
      <p:pic>
        <p:nvPicPr>
          <p:cNvPr id="3" name="Imagen 2">
            <a:extLst>
              <a:ext uri="{FF2B5EF4-FFF2-40B4-BE49-F238E27FC236}">
                <a16:creationId xmlns:a16="http://schemas.microsoft.com/office/drawing/2014/main" id="{6746F708-E2F8-48FA-815D-B74150436CCD}"/>
              </a:ext>
            </a:extLst>
          </p:cNvPr>
          <p:cNvPicPr>
            <a:picLocks noChangeAspect="1"/>
          </p:cNvPicPr>
          <p:nvPr/>
        </p:nvPicPr>
        <p:blipFill>
          <a:blip r:embed="rId5"/>
          <a:stretch>
            <a:fillRect/>
          </a:stretch>
        </p:blipFill>
        <p:spPr>
          <a:xfrm>
            <a:off x="418000" y="1849712"/>
            <a:ext cx="7693613" cy="4901838"/>
          </a:xfrm>
          <a:prstGeom prst="rect">
            <a:avLst/>
          </a:prstGeom>
        </p:spPr>
      </p:pic>
      <p:pic>
        <p:nvPicPr>
          <p:cNvPr id="13" name="Imagen 12">
            <a:extLst>
              <a:ext uri="{FF2B5EF4-FFF2-40B4-BE49-F238E27FC236}">
                <a16:creationId xmlns:a16="http://schemas.microsoft.com/office/drawing/2014/main" id="{66B977D7-555C-438C-AE49-84890B75090B}"/>
              </a:ext>
            </a:extLst>
          </p:cNvPr>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t="23150"/>
          <a:stretch/>
        </p:blipFill>
        <p:spPr bwMode="auto">
          <a:xfrm>
            <a:off x="9169876" y="2168552"/>
            <a:ext cx="1602876" cy="2032408"/>
          </a:xfrm>
          <a:prstGeom prst="rect">
            <a:avLst/>
          </a:prstGeom>
          <a:solidFill>
            <a:srgbClr val="FFFFFF">
              <a:shade val="85000"/>
            </a:srgbClr>
          </a:solidFill>
          <a:ln>
            <a:no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6" name="CuadroTexto 15">
            <a:extLst>
              <a:ext uri="{FF2B5EF4-FFF2-40B4-BE49-F238E27FC236}">
                <a16:creationId xmlns:a16="http://schemas.microsoft.com/office/drawing/2014/main" id="{7C358550-B0FC-4593-92D8-0373E083A9A9}"/>
              </a:ext>
            </a:extLst>
          </p:cNvPr>
          <p:cNvSpPr txBox="1"/>
          <p:nvPr/>
        </p:nvSpPr>
        <p:spPr>
          <a:xfrm>
            <a:off x="5449195" y="1365309"/>
            <a:ext cx="6628505" cy="276999"/>
          </a:xfrm>
          <a:prstGeom prst="rect">
            <a:avLst/>
          </a:prstGeom>
          <a:noFill/>
        </p:spPr>
        <p:txBody>
          <a:bodyPr wrap="square">
            <a:spAutoFit/>
          </a:bodyPr>
          <a:lstStyle/>
          <a:p>
            <a:pPr algn="r"/>
            <a:r>
              <a:rPr lang="es-EC"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s-MX"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Ministerio de Obras Publicas y Comunicaciones MOP -001-F 2002</a:t>
            </a:r>
            <a:r>
              <a:rPr lang="es-EC"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b="1" dirty="0">
              <a:solidFill>
                <a:schemeClr val="tx1"/>
              </a:solidFill>
            </a:endParaRPr>
          </a:p>
        </p:txBody>
      </p:sp>
      <p:pic>
        <p:nvPicPr>
          <p:cNvPr id="18" name="Imagen 17">
            <a:extLst>
              <a:ext uri="{FF2B5EF4-FFF2-40B4-BE49-F238E27FC236}">
                <a16:creationId xmlns:a16="http://schemas.microsoft.com/office/drawing/2014/main" id="{06B9A4B8-21D6-4131-B686-1296B2D1C00F}"/>
              </a:ext>
            </a:extLst>
          </p:cNvPr>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32677" b="16995"/>
          <a:stretch/>
        </p:blipFill>
        <p:spPr bwMode="auto">
          <a:xfrm>
            <a:off x="8930467" y="4466531"/>
            <a:ext cx="2519680" cy="2052320"/>
          </a:xfrm>
          <a:prstGeom prst="rect">
            <a:avLst/>
          </a:prstGeom>
          <a:solidFill>
            <a:srgbClr val="FFFFFF">
              <a:shade val="85000"/>
            </a:srgbClr>
          </a:solidFill>
          <a:ln>
            <a:no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200957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4" name="Picture 6" descr="Download Free png Highway Asphalt Road surface Road trip - Cement road  1200*675 ... - DLPNG.com">
            <a:extLst>
              <a:ext uri="{FF2B5EF4-FFF2-40B4-BE49-F238E27FC236}">
                <a16:creationId xmlns:a16="http://schemas.microsoft.com/office/drawing/2014/main" id="{1C9A2E8E-EFE4-4814-BBC8-E013344CAD58}"/>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171450" y="21933"/>
            <a:ext cx="641930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EVALUACIÓN ESTRUCTURAL</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846854"/>
            <a:ext cx="11659700"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Caracterización del Material Granular</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30" name="CuadroTexto 29">
            <a:extLst>
              <a:ext uri="{FF2B5EF4-FFF2-40B4-BE49-F238E27FC236}">
                <a16:creationId xmlns:a16="http://schemas.microsoft.com/office/drawing/2014/main" id="{1AAA836E-29C1-466F-9366-0ABBEDE8918C}"/>
              </a:ext>
            </a:extLst>
          </p:cNvPr>
          <p:cNvSpPr txBox="1"/>
          <p:nvPr/>
        </p:nvSpPr>
        <p:spPr>
          <a:xfrm>
            <a:off x="7601177" y="912665"/>
            <a:ext cx="4441371"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American Society for Testing and Materials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ASTM D 2216)</a:t>
            </a:r>
            <a:endParaRPr lang="es-EC" sz="1200" b="1" dirty="0">
              <a:solidFill>
                <a:schemeClr val="bg1"/>
              </a:solidFill>
            </a:endParaRPr>
          </a:p>
        </p:txBody>
      </p:sp>
      <p:sp>
        <p:nvSpPr>
          <p:cNvPr id="46" name="Rectángulo redondeado 47">
            <a:extLst>
              <a:ext uri="{FF2B5EF4-FFF2-40B4-BE49-F238E27FC236}">
                <a16:creationId xmlns:a16="http://schemas.microsoft.com/office/drawing/2014/main" id="{C08FCB06-CDEE-4E1D-B60F-46F62916091C}"/>
              </a:ext>
            </a:extLst>
          </p:cNvPr>
          <p:cNvSpPr/>
          <p:nvPr/>
        </p:nvSpPr>
        <p:spPr>
          <a:xfrm>
            <a:off x="418000" y="1365309"/>
            <a:ext cx="5031195"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Contenido de Humedad</a:t>
            </a:r>
          </a:p>
        </p:txBody>
      </p:sp>
      <p:pic>
        <p:nvPicPr>
          <p:cNvPr id="17" name="Google Shape;118;g5ca4d809e0_0_415">
            <a:extLst>
              <a:ext uri="{FF2B5EF4-FFF2-40B4-BE49-F238E27FC236}">
                <a16:creationId xmlns:a16="http://schemas.microsoft.com/office/drawing/2014/main" id="{9E85A850-3750-40C2-AACE-316FB8AFF5B9}"/>
              </a:ext>
            </a:extLst>
          </p:cNvPr>
          <p:cNvPicPr preferRelativeResize="0"/>
          <p:nvPr/>
        </p:nvPicPr>
        <p:blipFill rotWithShape="1">
          <a:blip r:embed="rId5">
            <a:alphaModFix/>
          </a:blip>
          <a:srcRect/>
          <a:stretch/>
        </p:blipFill>
        <p:spPr>
          <a:xfrm>
            <a:off x="9821863" y="6118346"/>
            <a:ext cx="2370137" cy="719137"/>
          </a:xfrm>
          <a:prstGeom prst="rect">
            <a:avLst/>
          </a:prstGeom>
          <a:noFill/>
          <a:ln>
            <a:noFill/>
          </a:ln>
        </p:spPr>
      </p:pic>
      <p:pic>
        <p:nvPicPr>
          <p:cNvPr id="2" name="Imagen 1">
            <a:extLst>
              <a:ext uri="{FF2B5EF4-FFF2-40B4-BE49-F238E27FC236}">
                <a16:creationId xmlns:a16="http://schemas.microsoft.com/office/drawing/2014/main" id="{265ABFD4-5C23-4133-BE7B-D853EBC571EE}"/>
              </a:ext>
            </a:extLst>
          </p:cNvPr>
          <p:cNvPicPr>
            <a:picLocks noChangeAspect="1"/>
          </p:cNvPicPr>
          <p:nvPr/>
        </p:nvPicPr>
        <p:blipFill>
          <a:blip r:embed="rId6"/>
          <a:stretch>
            <a:fillRect/>
          </a:stretch>
        </p:blipFill>
        <p:spPr>
          <a:xfrm>
            <a:off x="380794" y="4556315"/>
            <a:ext cx="7053822" cy="2279752"/>
          </a:xfrm>
          <a:prstGeom prst="rect">
            <a:avLst/>
          </a:prstGeom>
        </p:spPr>
      </p:pic>
      <p:pic>
        <p:nvPicPr>
          <p:cNvPr id="4" name="Imagen 3">
            <a:extLst>
              <a:ext uri="{FF2B5EF4-FFF2-40B4-BE49-F238E27FC236}">
                <a16:creationId xmlns:a16="http://schemas.microsoft.com/office/drawing/2014/main" id="{8CAAA148-B934-4C89-A34C-C9CFDE20C373}"/>
              </a:ext>
            </a:extLst>
          </p:cNvPr>
          <p:cNvPicPr>
            <a:picLocks noChangeAspect="1"/>
          </p:cNvPicPr>
          <p:nvPr/>
        </p:nvPicPr>
        <p:blipFill>
          <a:blip r:embed="rId7"/>
          <a:stretch>
            <a:fillRect/>
          </a:stretch>
        </p:blipFill>
        <p:spPr>
          <a:xfrm>
            <a:off x="7218767" y="3956052"/>
            <a:ext cx="4858933" cy="2901948"/>
          </a:xfrm>
          <a:prstGeom prst="rect">
            <a:avLst/>
          </a:prstGeom>
        </p:spPr>
      </p:pic>
      <p:pic>
        <p:nvPicPr>
          <p:cNvPr id="7" name="Imagen 6">
            <a:extLst>
              <a:ext uri="{FF2B5EF4-FFF2-40B4-BE49-F238E27FC236}">
                <a16:creationId xmlns:a16="http://schemas.microsoft.com/office/drawing/2014/main" id="{8EF67C84-668F-484C-827A-D2E01078DB84}"/>
              </a:ext>
            </a:extLst>
          </p:cNvPr>
          <p:cNvPicPr>
            <a:picLocks noChangeAspect="1"/>
          </p:cNvPicPr>
          <p:nvPr/>
        </p:nvPicPr>
        <p:blipFill>
          <a:blip r:embed="rId8"/>
          <a:stretch>
            <a:fillRect/>
          </a:stretch>
        </p:blipFill>
        <p:spPr>
          <a:xfrm>
            <a:off x="418000" y="1900538"/>
            <a:ext cx="5031194" cy="2478050"/>
          </a:xfrm>
          <a:prstGeom prst="rect">
            <a:avLst/>
          </a:prstGeom>
        </p:spPr>
      </p:pic>
      <p:pic>
        <p:nvPicPr>
          <p:cNvPr id="18" name="Imagen 17">
            <a:extLst>
              <a:ext uri="{FF2B5EF4-FFF2-40B4-BE49-F238E27FC236}">
                <a16:creationId xmlns:a16="http://schemas.microsoft.com/office/drawing/2014/main" id="{2CFA06F3-54B5-4C97-AF5F-681EA793535D}"/>
              </a:ext>
            </a:extLst>
          </p:cNvPr>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026148" y="1795731"/>
            <a:ext cx="1529761" cy="1965962"/>
          </a:xfrm>
          <a:prstGeom prst="rect">
            <a:avLst/>
          </a:prstGeom>
          <a:noFill/>
          <a:ln>
            <a:noFill/>
          </a:ln>
        </p:spPr>
      </p:pic>
      <p:pic>
        <p:nvPicPr>
          <p:cNvPr id="19" name="Imagen 18">
            <a:extLst>
              <a:ext uri="{FF2B5EF4-FFF2-40B4-BE49-F238E27FC236}">
                <a16:creationId xmlns:a16="http://schemas.microsoft.com/office/drawing/2014/main" id="{D868BEEE-9C73-4C92-9686-818BE05F6FC4}"/>
              </a:ext>
            </a:extLst>
          </p:cNvPr>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712372" y="1781693"/>
            <a:ext cx="2420086" cy="1980000"/>
          </a:xfrm>
          <a:prstGeom prst="rect">
            <a:avLst/>
          </a:prstGeom>
          <a:noFill/>
          <a:ln>
            <a:noFill/>
          </a:ln>
        </p:spPr>
      </p:pic>
    </p:spTree>
    <p:extLst>
      <p:ext uri="{BB962C8B-B14F-4D97-AF65-F5344CB8AC3E}">
        <p14:creationId xmlns:p14="http://schemas.microsoft.com/office/powerpoint/2010/main" val="95467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4" name="Picture 6" descr="Download Free png Highway Asphalt Road surface Road trip - Cement road  1200*675 ... - DLPNG.com">
            <a:extLst>
              <a:ext uri="{FF2B5EF4-FFF2-40B4-BE49-F238E27FC236}">
                <a16:creationId xmlns:a16="http://schemas.microsoft.com/office/drawing/2014/main" id="{1C9A2E8E-EFE4-4814-BBC8-E013344CAD58}"/>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171450" y="21933"/>
            <a:ext cx="641930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EVALUACIÓN ESTRUCTURAL</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846854"/>
            <a:ext cx="11659700"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Caracterización del Material Granular</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30" name="CuadroTexto 29">
            <a:extLst>
              <a:ext uri="{FF2B5EF4-FFF2-40B4-BE49-F238E27FC236}">
                <a16:creationId xmlns:a16="http://schemas.microsoft.com/office/drawing/2014/main" id="{1AAA836E-29C1-466F-9366-0ABBEDE8918C}"/>
              </a:ext>
            </a:extLst>
          </p:cNvPr>
          <p:cNvSpPr txBox="1"/>
          <p:nvPr/>
        </p:nvSpPr>
        <p:spPr>
          <a:xfrm>
            <a:off x="7257143" y="912665"/>
            <a:ext cx="4785405"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American Society for Testing and Materials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ASTM D 4318 – 84)</a:t>
            </a:r>
            <a:endParaRPr lang="es-EC" sz="1200" b="1" dirty="0">
              <a:solidFill>
                <a:schemeClr val="bg1"/>
              </a:solidFill>
            </a:endParaRPr>
          </a:p>
        </p:txBody>
      </p:sp>
      <p:sp>
        <p:nvSpPr>
          <p:cNvPr id="46" name="Rectángulo redondeado 47">
            <a:extLst>
              <a:ext uri="{FF2B5EF4-FFF2-40B4-BE49-F238E27FC236}">
                <a16:creationId xmlns:a16="http://schemas.microsoft.com/office/drawing/2014/main" id="{C08FCB06-CDEE-4E1D-B60F-46F62916091C}"/>
              </a:ext>
            </a:extLst>
          </p:cNvPr>
          <p:cNvSpPr/>
          <p:nvPr/>
        </p:nvSpPr>
        <p:spPr>
          <a:xfrm>
            <a:off x="418000" y="1452331"/>
            <a:ext cx="3950800"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Límites de Attemberg</a:t>
            </a:r>
          </a:p>
        </p:txBody>
      </p:sp>
      <p:pic>
        <p:nvPicPr>
          <p:cNvPr id="5" name="Imagen 4">
            <a:extLst>
              <a:ext uri="{FF2B5EF4-FFF2-40B4-BE49-F238E27FC236}">
                <a16:creationId xmlns:a16="http://schemas.microsoft.com/office/drawing/2014/main" id="{D0B4ED77-30A7-42B6-930C-935206325117}"/>
              </a:ext>
            </a:extLst>
          </p:cNvPr>
          <p:cNvPicPr>
            <a:picLocks noChangeAspect="1"/>
          </p:cNvPicPr>
          <p:nvPr/>
        </p:nvPicPr>
        <p:blipFill>
          <a:blip r:embed="rId5"/>
          <a:stretch>
            <a:fillRect/>
          </a:stretch>
        </p:blipFill>
        <p:spPr>
          <a:xfrm>
            <a:off x="418001" y="2023756"/>
            <a:ext cx="3950799" cy="4135744"/>
          </a:xfrm>
          <a:prstGeom prst="rect">
            <a:avLst/>
          </a:prstGeom>
        </p:spPr>
      </p:pic>
      <p:pic>
        <p:nvPicPr>
          <p:cNvPr id="15" name="Imagen 14">
            <a:extLst>
              <a:ext uri="{FF2B5EF4-FFF2-40B4-BE49-F238E27FC236}">
                <a16:creationId xmlns:a16="http://schemas.microsoft.com/office/drawing/2014/main" id="{1CB75C5C-588F-4DC3-A307-22D6039C94D2}"/>
              </a:ext>
            </a:extLst>
          </p:cNvPr>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4573999" y="1759436"/>
            <a:ext cx="3600000" cy="2160000"/>
          </a:xfrm>
          <a:prstGeom prst="rect">
            <a:avLst/>
          </a:prstGeom>
        </p:spPr>
      </p:pic>
      <p:pic>
        <p:nvPicPr>
          <p:cNvPr id="16" name="Imagen 15">
            <a:extLst>
              <a:ext uri="{FF2B5EF4-FFF2-40B4-BE49-F238E27FC236}">
                <a16:creationId xmlns:a16="http://schemas.microsoft.com/office/drawing/2014/main" id="{1578F0C5-B18E-4020-BA1B-0CACEB6AE897}"/>
              </a:ext>
            </a:extLst>
          </p:cNvPr>
          <p:cNvPicPr/>
          <p:nvPr/>
        </p:nvPicPr>
        <p:blipFill>
          <a:blip r:embed="rId8"/>
          <a:stretch>
            <a:fillRect/>
          </a:stretch>
        </p:blipFill>
        <p:spPr>
          <a:xfrm>
            <a:off x="8442548" y="1794789"/>
            <a:ext cx="3600000" cy="2160000"/>
          </a:xfrm>
          <a:prstGeom prst="rect">
            <a:avLst/>
          </a:prstGeom>
        </p:spPr>
      </p:pic>
      <p:pic>
        <p:nvPicPr>
          <p:cNvPr id="20" name="Imagen 19">
            <a:extLst>
              <a:ext uri="{FF2B5EF4-FFF2-40B4-BE49-F238E27FC236}">
                <a16:creationId xmlns:a16="http://schemas.microsoft.com/office/drawing/2014/main" id="{05199A00-5AD9-4B41-844C-6649862EBFC2}"/>
              </a:ext>
            </a:extLst>
          </p:cNvPr>
          <p:cNvPicPr/>
          <p:nvPr/>
        </p:nvPicPr>
        <p:blipFill>
          <a:blip r:embed="rId9"/>
          <a:stretch>
            <a:fillRect/>
          </a:stretch>
        </p:blipFill>
        <p:spPr>
          <a:xfrm>
            <a:off x="4573999" y="4611508"/>
            <a:ext cx="3600000" cy="2133190"/>
          </a:xfrm>
          <a:prstGeom prst="rect">
            <a:avLst/>
          </a:prstGeom>
        </p:spPr>
      </p:pic>
      <p:sp>
        <p:nvSpPr>
          <p:cNvPr id="21" name="Rectángulo redondeado 47">
            <a:extLst>
              <a:ext uri="{FF2B5EF4-FFF2-40B4-BE49-F238E27FC236}">
                <a16:creationId xmlns:a16="http://schemas.microsoft.com/office/drawing/2014/main" id="{4487A010-B6BA-4B2C-A9E3-E2ED4926FA18}"/>
              </a:ext>
            </a:extLst>
          </p:cNvPr>
          <p:cNvSpPr/>
          <p:nvPr/>
        </p:nvSpPr>
        <p:spPr>
          <a:xfrm>
            <a:off x="4724245" y="1452332"/>
            <a:ext cx="3449754"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Base</a:t>
            </a:r>
          </a:p>
        </p:txBody>
      </p:sp>
      <p:sp>
        <p:nvSpPr>
          <p:cNvPr id="22" name="Rectángulo redondeado 47">
            <a:extLst>
              <a:ext uri="{FF2B5EF4-FFF2-40B4-BE49-F238E27FC236}">
                <a16:creationId xmlns:a16="http://schemas.microsoft.com/office/drawing/2014/main" id="{AA6408E4-DEEB-40F9-9150-023C3DC9E77D}"/>
              </a:ext>
            </a:extLst>
          </p:cNvPr>
          <p:cNvSpPr/>
          <p:nvPr/>
        </p:nvSpPr>
        <p:spPr>
          <a:xfrm>
            <a:off x="8529444" y="1452331"/>
            <a:ext cx="3357756"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Sub base</a:t>
            </a:r>
          </a:p>
        </p:txBody>
      </p:sp>
      <p:sp>
        <p:nvSpPr>
          <p:cNvPr id="25" name="Rectángulo redondeado 47">
            <a:extLst>
              <a:ext uri="{FF2B5EF4-FFF2-40B4-BE49-F238E27FC236}">
                <a16:creationId xmlns:a16="http://schemas.microsoft.com/office/drawing/2014/main" id="{62946CAF-A342-453A-9321-F3C2248DA969}"/>
              </a:ext>
            </a:extLst>
          </p:cNvPr>
          <p:cNvSpPr/>
          <p:nvPr/>
        </p:nvSpPr>
        <p:spPr>
          <a:xfrm>
            <a:off x="4724246" y="4209143"/>
            <a:ext cx="3449754" cy="30582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Sub rasante</a:t>
            </a:r>
          </a:p>
        </p:txBody>
      </p:sp>
      <p:pic>
        <p:nvPicPr>
          <p:cNvPr id="26" name="Imagen 25">
            <a:extLst>
              <a:ext uri="{FF2B5EF4-FFF2-40B4-BE49-F238E27FC236}">
                <a16:creationId xmlns:a16="http://schemas.microsoft.com/office/drawing/2014/main" id="{13837CB3-80C7-48F6-AB91-7DD48C48125E}"/>
              </a:ext>
            </a:extLst>
          </p:cNvPr>
          <p:cNvPicPr/>
          <p:nvPr/>
        </p:nvPicPr>
        <p:blipFill rotWithShape="1">
          <a:blip r:embed="rId10" cstate="print">
            <a:extLst>
              <a:ext uri="{28A0092B-C50C-407E-A947-70E740481C1C}">
                <a14:useLocalDpi xmlns:a14="http://schemas.microsoft.com/office/drawing/2010/main" val="0"/>
              </a:ext>
            </a:extLst>
          </a:blip>
          <a:srcRect l="-1484" t="41275" r="25230" b="15229"/>
          <a:stretch/>
        </p:blipFill>
        <p:spPr bwMode="auto">
          <a:xfrm>
            <a:off x="8529444" y="4514970"/>
            <a:ext cx="1831752" cy="2036581"/>
          </a:xfrm>
          <a:prstGeom prst="rect">
            <a:avLst/>
          </a:prstGeom>
          <a:noFill/>
          <a:ln>
            <a:noFill/>
          </a:ln>
          <a:extLst>
            <a:ext uri="{53640926-AAD7-44D8-BBD7-CCE9431645EC}">
              <a14:shadowObscured xmlns:a14="http://schemas.microsoft.com/office/drawing/2010/main"/>
            </a:ext>
          </a:extLst>
        </p:spPr>
      </p:pic>
      <p:pic>
        <p:nvPicPr>
          <p:cNvPr id="27" name="Imagen 26">
            <a:extLst>
              <a:ext uri="{FF2B5EF4-FFF2-40B4-BE49-F238E27FC236}">
                <a16:creationId xmlns:a16="http://schemas.microsoft.com/office/drawing/2014/main" id="{C11396EB-F89A-4897-8EFE-CEB57571A030}"/>
              </a:ext>
            </a:extLst>
          </p:cNvPr>
          <p:cNvPicPr/>
          <p:nvPr/>
        </p:nvPicPr>
        <p:blipFill rotWithShape="1">
          <a:blip r:embed="rId11" cstate="print">
            <a:extLst>
              <a:ext uri="{28A0092B-C50C-407E-A947-70E740481C1C}">
                <a14:useLocalDpi xmlns:a14="http://schemas.microsoft.com/office/drawing/2010/main" val="0"/>
              </a:ext>
            </a:extLst>
          </a:blip>
          <a:srcRect l="-1596" t="10946" r="1596" b="9950"/>
          <a:stretch/>
        </p:blipFill>
        <p:spPr bwMode="auto">
          <a:xfrm>
            <a:off x="10514794" y="4494101"/>
            <a:ext cx="1523608" cy="20365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52692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1" name="Picture 6" descr="Download Free png Highway Asphalt Road surface Road trip - Cement road  1200*675 ... - DLPNG.com">
            <a:extLst>
              <a:ext uri="{FF2B5EF4-FFF2-40B4-BE49-F238E27FC236}">
                <a16:creationId xmlns:a16="http://schemas.microsoft.com/office/drawing/2014/main" id="{91E59BDA-36BC-4083-A133-4F2597A988C9}"/>
              </a:ext>
            </a:extLst>
          </p:cNvPr>
          <p:cNvPicPr>
            <a:picLocks noChangeAspect="1" noChangeArrowheads="1"/>
          </p:cNvPicPr>
          <p:nvPr/>
        </p:nvPicPr>
        <p:blipFill>
          <a:blip r:embed="rId3">
            <a:clrChange>
              <a:clrFrom>
                <a:srgbClr val="000000">
                  <a:alpha val="0"/>
                </a:srgbClr>
              </a:clrFrom>
              <a:clrTo>
                <a:srgbClr val="000000">
                  <a:alpha val="0"/>
                </a:srgbClr>
              </a:clrTo>
            </a:clrChange>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58220"/>
            <a:ext cx="12192000" cy="683060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171450" y="21933"/>
            <a:ext cx="641930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EVALUACIÓN ESTRUCTURAL</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846854"/>
            <a:ext cx="11659700"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Caracterización del Material Granular</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30" name="CuadroTexto 29">
            <a:extLst>
              <a:ext uri="{FF2B5EF4-FFF2-40B4-BE49-F238E27FC236}">
                <a16:creationId xmlns:a16="http://schemas.microsoft.com/office/drawing/2014/main" id="{1AAA836E-29C1-466F-9366-0ABBEDE8918C}"/>
              </a:ext>
            </a:extLst>
          </p:cNvPr>
          <p:cNvSpPr txBox="1"/>
          <p:nvPr/>
        </p:nvSpPr>
        <p:spPr>
          <a:xfrm>
            <a:off x="7257143" y="912665"/>
            <a:ext cx="4785405"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American Society for Testing and Materials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ASTM D-1883)</a:t>
            </a:r>
            <a:endParaRPr lang="es-EC" sz="1200" b="1" dirty="0">
              <a:solidFill>
                <a:schemeClr val="bg1"/>
              </a:solidFill>
            </a:endParaRPr>
          </a:p>
        </p:txBody>
      </p:sp>
      <p:sp>
        <p:nvSpPr>
          <p:cNvPr id="46" name="Rectángulo redondeado 47">
            <a:extLst>
              <a:ext uri="{FF2B5EF4-FFF2-40B4-BE49-F238E27FC236}">
                <a16:creationId xmlns:a16="http://schemas.microsoft.com/office/drawing/2014/main" id="{C08FCB06-CDEE-4E1D-B60F-46F62916091C}"/>
              </a:ext>
            </a:extLst>
          </p:cNvPr>
          <p:cNvSpPr/>
          <p:nvPr/>
        </p:nvSpPr>
        <p:spPr>
          <a:xfrm>
            <a:off x="418000" y="1457566"/>
            <a:ext cx="3950800" cy="374571"/>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Ensayo de capacidad de soporte CBR</a:t>
            </a:r>
          </a:p>
        </p:txBody>
      </p:sp>
      <p:sp>
        <p:nvSpPr>
          <p:cNvPr id="21" name="Rectángulo redondeado 47">
            <a:extLst>
              <a:ext uri="{FF2B5EF4-FFF2-40B4-BE49-F238E27FC236}">
                <a16:creationId xmlns:a16="http://schemas.microsoft.com/office/drawing/2014/main" id="{4487A010-B6BA-4B2C-A9E3-E2ED4926FA18}"/>
              </a:ext>
            </a:extLst>
          </p:cNvPr>
          <p:cNvSpPr/>
          <p:nvPr/>
        </p:nvSpPr>
        <p:spPr>
          <a:xfrm>
            <a:off x="4565948" y="1356828"/>
            <a:ext cx="3316549"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Gráfica penetración vs esfuerzo</a:t>
            </a:r>
          </a:p>
        </p:txBody>
      </p:sp>
      <p:sp>
        <p:nvSpPr>
          <p:cNvPr id="22" name="Rectángulo redondeado 47">
            <a:extLst>
              <a:ext uri="{FF2B5EF4-FFF2-40B4-BE49-F238E27FC236}">
                <a16:creationId xmlns:a16="http://schemas.microsoft.com/office/drawing/2014/main" id="{AA6408E4-DEEB-40F9-9150-023C3DC9E77D}"/>
              </a:ext>
            </a:extLst>
          </p:cNvPr>
          <p:cNvSpPr/>
          <p:nvPr/>
        </p:nvSpPr>
        <p:spPr>
          <a:xfrm>
            <a:off x="4557046" y="4087468"/>
            <a:ext cx="3315600"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Relación humedad – densidad</a:t>
            </a:r>
          </a:p>
        </p:txBody>
      </p:sp>
      <p:sp>
        <p:nvSpPr>
          <p:cNvPr id="25" name="Rectángulo redondeado 47">
            <a:extLst>
              <a:ext uri="{FF2B5EF4-FFF2-40B4-BE49-F238E27FC236}">
                <a16:creationId xmlns:a16="http://schemas.microsoft.com/office/drawing/2014/main" id="{62946CAF-A342-453A-9321-F3C2248DA969}"/>
              </a:ext>
            </a:extLst>
          </p:cNvPr>
          <p:cNvSpPr/>
          <p:nvPr/>
        </p:nvSpPr>
        <p:spPr>
          <a:xfrm>
            <a:off x="553669" y="4179472"/>
            <a:ext cx="3316549"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Gráfica CBR Calicata 1</a:t>
            </a:r>
          </a:p>
        </p:txBody>
      </p:sp>
      <p:pic>
        <p:nvPicPr>
          <p:cNvPr id="3" name="Imagen 2">
            <a:extLst>
              <a:ext uri="{FF2B5EF4-FFF2-40B4-BE49-F238E27FC236}">
                <a16:creationId xmlns:a16="http://schemas.microsoft.com/office/drawing/2014/main" id="{FEDFB27E-7BA0-4B8E-98F2-0A45A6BFB4A8}"/>
              </a:ext>
            </a:extLst>
          </p:cNvPr>
          <p:cNvPicPr>
            <a:picLocks noChangeAspect="1"/>
          </p:cNvPicPr>
          <p:nvPr/>
        </p:nvPicPr>
        <p:blipFill>
          <a:blip r:embed="rId5"/>
          <a:stretch>
            <a:fillRect/>
          </a:stretch>
        </p:blipFill>
        <p:spPr>
          <a:xfrm>
            <a:off x="1187524" y="1881493"/>
            <a:ext cx="2046851" cy="2241789"/>
          </a:xfrm>
          <a:prstGeom prst="rect">
            <a:avLst/>
          </a:prstGeom>
        </p:spPr>
      </p:pic>
      <p:pic>
        <p:nvPicPr>
          <p:cNvPr id="18" name="Imagen 17">
            <a:extLst>
              <a:ext uri="{FF2B5EF4-FFF2-40B4-BE49-F238E27FC236}">
                <a16:creationId xmlns:a16="http://schemas.microsoft.com/office/drawing/2014/main" id="{28298B3C-5C72-4159-A192-D6E46233E7E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7046" y="1709627"/>
            <a:ext cx="3240000" cy="2304000"/>
          </a:xfrm>
          <a:prstGeom prst="rect">
            <a:avLst/>
          </a:prstGeom>
          <a:noFill/>
        </p:spPr>
      </p:pic>
      <p:pic>
        <p:nvPicPr>
          <p:cNvPr id="19" name="Imagen 18">
            <a:extLst>
              <a:ext uri="{FF2B5EF4-FFF2-40B4-BE49-F238E27FC236}">
                <a16:creationId xmlns:a16="http://schemas.microsoft.com/office/drawing/2014/main" id="{D18406C4-8B3C-4DBE-8809-A18BBE6D4AD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594846" y="4467776"/>
            <a:ext cx="3240000" cy="2304000"/>
          </a:xfrm>
          <a:prstGeom prst="rect">
            <a:avLst/>
          </a:prstGeom>
          <a:noFill/>
        </p:spPr>
      </p:pic>
      <p:pic>
        <p:nvPicPr>
          <p:cNvPr id="28" name="Imagen 27">
            <a:extLst>
              <a:ext uri="{FF2B5EF4-FFF2-40B4-BE49-F238E27FC236}">
                <a16:creationId xmlns:a16="http://schemas.microsoft.com/office/drawing/2014/main" id="{4CE2CD99-BF97-4F33-B676-D69F24FF907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076" y="4543065"/>
            <a:ext cx="3343749" cy="2254534"/>
          </a:xfrm>
          <a:prstGeom prst="rect">
            <a:avLst/>
          </a:prstGeom>
          <a:noFill/>
        </p:spPr>
      </p:pic>
      <p:sp>
        <p:nvSpPr>
          <p:cNvPr id="29" name="Flecha: hacia la izquierda 28">
            <a:extLst>
              <a:ext uri="{FF2B5EF4-FFF2-40B4-BE49-F238E27FC236}">
                <a16:creationId xmlns:a16="http://schemas.microsoft.com/office/drawing/2014/main" id="{8975702A-B49C-4CF0-A589-E39DA80CF852}"/>
              </a:ext>
            </a:extLst>
          </p:cNvPr>
          <p:cNvSpPr/>
          <p:nvPr/>
        </p:nvSpPr>
        <p:spPr>
          <a:xfrm rot="10800000">
            <a:off x="-1656241" y="4097451"/>
            <a:ext cx="739748" cy="360917"/>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pic>
        <p:nvPicPr>
          <p:cNvPr id="9" name="Imagen 8">
            <a:extLst>
              <a:ext uri="{FF2B5EF4-FFF2-40B4-BE49-F238E27FC236}">
                <a16:creationId xmlns:a16="http://schemas.microsoft.com/office/drawing/2014/main" id="{0CD5C6E7-62D6-404C-B2AE-3021D3E93146}"/>
              </a:ext>
            </a:extLst>
          </p:cNvPr>
          <p:cNvPicPr>
            <a:picLocks noChangeAspect="1"/>
          </p:cNvPicPr>
          <p:nvPr/>
        </p:nvPicPr>
        <p:blipFill>
          <a:blip r:embed="rId9"/>
          <a:stretch>
            <a:fillRect/>
          </a:stretch>
        </p:blipFill>
        <p:spPr>
          <a:xfrm>
            <a:off x="8069793" y="1308899"/>
            <a:ext cx="3827493" cy="5462877"/>
          </a:xfrm>
          <a:prstGeom prst="rect">
            <a:avLst/>
          </a:prstGeom>
        </p:spPr>
      </p:pic>
    </p:spTree>
    <p:extLst>
      <p:ext uri="{BB962C8B-B14F-4D97-AF65-F5344CB8AC3E}">
        <p14:creationId xmlns:p14="http://schemas.microsoft.com/office/powerpoint/2010/main" val="3723480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1" name="Picture 6" descr="Download Free png Highway Asphalt Road surface Road trip - Cement road  1200*675 ... - DLPNG.com">
            <a:extLst>
              <a:ext uri="{FF2B5EF4-FFF2-40B4-BE49-F238E27FC236}">
                <a16:creationId xmlns:a16="http://schemas.microsoft.com/office/drawing/2014/main" id="{91E59BDA-36BC-4083-A133-4F2597A988C9}"/>
              </a:ext>
            </a:extLst>
          </p:cNvPr>
          <p:cNvPicPr>
            <a:picLocks noChangeAspect="1" noChangeArrowheads="1"/>
          </p:cNvPicPr>
          <p:nvPr/>
        </p:nvPicPr>
        <p:blipFill>
          <a:blip r:embed="rId3">
            <a:clrChange>
              <a:clrFrom>
                <a:srgbClr val="000000">
                  <a:alpha val="0"/>
                </a:srgbClr>
              </a:clrFrom>
              <a:clrTo>
                <a:srgbClr val="000000">
                  <a:alpha val="0"/>
                </a:srgbClr>
              </a:clrTo>
            </a:clrChange>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58220"/>
            <a:ext cx="12192000" cy="683060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171450" y="21933"/>
            <a:ext cx="641930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EVALUACIÓN ESTRUCTURAL</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846854"/>
            <a:ext cx="6200514" cy="715089"/>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Caracterización del </a:t>
            </a:r>
          </a:p>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Material Granular</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30" name="CuadroTexto 29">
            <a:extLst>
              <a:ext uri="{FF2B5EF4-FFF2-40B4-BE49-F238E27FC236}">
                <a16:creationId xmlns:a16="http://schemas.microsoft.com/office/drawing/2014/main" id="{1AAA836E-29C1-466F-9366-0ABBEDE8918C}"/>
              </a:ext>
            </a:extLst>
          </p:cNvPr>
          <p:cNvSpPr txBox="1"/>
          <p:nvPr/>
        </p:nvSpPr>
        <p:spPr>
          <a:xfrm>
            <a:off x="7257143" y="912665"/>
            <a:ext cx="4785405"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American Society for Testing and Materials </a:t>
            </a:r>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ASTM D-1883)</a:t>
            </a:r>
            <a:endParaRPr lang="es-EC" sz="1200" b="1" dirty="0">
              <a:solidFill>
                <a:schemeClr val="bg1"/>
              </a:solidFill>
            </a:endParaRPr>
          </a:p>
        </p:txBody>
      </p:sp>
      <p:sp>
        <p:nvSpPr>
          <p:cNvPr id="46" name="Rectángulo redondeado 47">
            <a:extLst>
              <a:ext uri="{FF2B5EF4-FFF2-40B4-BE49-F238E27FC236}">
                <a16:creationId xmlns:a16="http://schemas.microsoft.com/office/drawing/2014/main" id="{C08FCB06-CDEE-4E1D-B60F-46F62916091C}"/>
              </a:ext>
            </a:extLst>
          </p:cNvPr>
          <p:cNvSpPr/>
          <p:nvPr/>
        </p:nvSpPr>
        <p:spPr>
          <a:xfrm>
            <a:off x="433291" y="1671775"/>
            <a:ext cx="2789657" cy="646986"/>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Ensayo de capacidad </a:t>
            </a:r>
          </a:p>
          <a:p>
            <a:pPr algn="ctr"/>
            <a:r>
              <a:rPr lang="es-MX" sz="1600" b="1" dirty="0">
                <a:ln w="12700" cmpd="sng">
                  <a:noFill/>
                  <a:prstDash val="solid"/>
                </a:ln>
                <a:solidFill>
                  <a:schemeClr val="tx1"/>
                </a:solidFill>
                <a:latin typeface="+mj-lt"/>
                <a:ea typeface="Batang" panose="02030600000101010101" pitchFamily="18" charset="-127"/>
                <a:cs typeface="Times New Roman" panose="02020603050405020304" pitchFamily="18" charset="0"/>
              </a:rPr>
              <a:t>de soporte CBR</a:t>
            </a:r>
          </a:p>
        </p:txBody>
      </p:sp>
      <p:grpSp>
        <p:nvGrpSpPr>
          <p:cNvPr id="16" name="Grupo 15">
            <a:extLst>
              <a:ext uri="{FF2B5EF4-FFF2-40B4-BE49-F238E27FC236}">
                <a16:creationId xmlns:a16="http://schemas.microsoft.com/office/drawing/2014/main" id="{002C1B77-510C-4D83-8441-90E73D256CF3}"/>
              </a:ext>
            </a:extLst>
          </p:cNvPr>
          <p:cNvGrpSpPr/>
          <p:nvPr/>
        </p:nvGrpSpPr>
        <p:grpSpPr>
          <a:xfrm>
            <a:off x="3324225" y="600075"/>
            <a:ext cx="9039225" cy="6553200"/>
            <a:chOff x="4188601" y="-525316"/>
            <a:chExt cx="9076303" cy="6858000"/>
          </a:xfrm>
        </p:grpSpPr>
        <p:sp>
          <p:nvSpPr>
            <p:cNvPr id="7" name="Rectángulo 6">
              <a:extLst>
                <a:ext uri="{FF2B5EF4-FFF2-40B4-BE49-F238E27FC236}">
                  <a16:creationId xmlns:a16="http://schemas.microsoft.com/office/drawing/2014/main" id="{6F2DDCF6-C03B-4174-9F41-D273E83D1DBC}"/>
                </a:ext>
              </a:extLst>
            </p:cNvPr>
            <p:cNvSpPr/>
            <p:nvPr/>
          </p:nvSpPr>
          <p:spPr>
            <a:xfrm>
              <a:off x="4188601" y="-244350"/>
              <a:ext cx="8322713" cy="62554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5" name="Imagen 14">
              <a:extLst>
                <a:ext uri="{FF2B5EF4-FFF2-40B4-BE49-F238E27FC236}">
                  <a16:creationId xmlns:a16="http://schemas.microsoft.com/office/drawing/2014/main" id="{C3E00FF9-E01D-43E1-A71E-142643CEC87A}"/>
                </a:ext>
              </a:extLst>
            </p:cNvPr>
            <p:cNvPicPr>
              <a:picLocks noChangeAspect="1"/>
            </p:cNvPicPr>
            <p:nvPr/>
          </p:nvPicPr>
          <p:blipFill>
            <a:blip r:embed="rId5"/>
            <a:stretch>
              <a:fillRect/>
            </a:stretch>
          </p:blipFill>
          <p:spPr>
            <a:xfrm>
              <a:off x="4210295" y="-525316"/>
              <a:ext cx="9054609" cy="6858000"/>
            </a:xfrm>
            <a:prstGeom prst="rect">
              <a:avLst/>
            </a:prstGeom>
          </p:spPr>
        </p:pic>
      </p:grpSp>
    </p:spTree>
    <p:extLst>
      <p:ext uri="{BB962C8B-B14F-4D97-AF65-F5344CB8AC3E}">
        <p14:creationId xmlns:p14="http://schemas.microsoft.com/office/powerpoint/2010/main" val="3927863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7" name="Picture 6" descr="Download Free png Highway Asphalt Road surface Road trip - Cement road  1200*675 ... - DLPNG.com">
            <a:extLst>
              <a:ext uri="{FF2B5EF4-FFF2-40B4-BE49-F238E27FC236}">
                <a16:creationId xmlns:a16="http://schemas.microsoft.com/office/drawing/2014/main" id="{453B42D3-EE38-415B-B1AE-0CD516C58CC6}"/>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768825" y="58220"/>
            <a:ext cx="10752364" cy="646986"/>
          </a:xfrm>
          <a:prstGeom prst="roundRect">
            <a:avLst/>
          </a:prstGeom>
          <a:ln w="19050">
            <a:solidFill>
              <a:schemeClr val="bg1">
                <a:lumMod val="95000"/>
              </a:schemeClr>
            </a:solidFill>
          </a:ln>
        </p:spPr>
        <p:txBody>
          <a:bodyPr wrap="square">
            <a:spAutoFit/>
          </a:bodyPr>
          <a:lstStyle/>
          <a:p>
            <a:pPr algn="ctr"/>
            <a:r>
              <a:rPr lang="es-ES" sz="32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Diseño de pavimento asfáltico método AASHTO 93.</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846854"/>
            <a:ext cx="11659700" cy="408623"/>
          </a:xfrm>
          <a:prstGeom prst="roundRect">
            <a:avLst/>
          </a:prstGeom>
          <a:solidFill>
            <a:srgbClr val="006633"/>
          </a:solidFill>
          <a:ln w="19050">
            <a:solidFill>
              <a:schemeClr val="bg1">
                <a:lumMod val="95000"/>
              </a:schemeClr>
            </a:solidFill>
          </a:ln>
        </p:spPr>
        <p:txBody>
          <a:bodyPr wrap="square">
            <a:spAutoFit/>
          </a:bodyPr>
          <a:lstStyle/>
          <a:p>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46" name="Rectángulo redondeado 47">
            <a:extLst>
              <a:ext uri="{FF2B5EF4-FFF2-40B4-BE49-F238E27FC236}">
                <a16:creationId xmlns:a16="http://schemas.microsoft.com/office/drawing/2014/main" id="{C08FCB06-CDEE-4E1D-B60F-46F62916091C}"/>
              </a:ext>
            </a:extLst>
          </p:cNvPr>
          <p:cNvSpPr/>
          <p:nvPr/>
        </p:nvSpPr>
        <p:spPr>
          <a:xfrm>
            <a:off x="418000" y="1457566"/>
            <a:ext cx="3905250"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Nivel de confianza</a:t>
            </a:r>
          </a:p>
        </p:txBody>
      </p:sp>
      <p:sp>
        <p:nvSpPr>
          <p:cNvPr id="21" name="Rectángulo redondeado 47">
            <a:extLst>
              <a:ext uri="{FF2B5EF4-FFF2-40B4-BE49-F238E27FC236}">
                <a16:creationId xmlns:a16="http://schemas.microsoft.com/office/drawing/2014/main" id="{4487A010-B6BA-4B2C-A9E3-E2ED4926FA18}"/>
              </a:ext>
            </a:extLst>
          </p:cNvPr>
          <p:cNvSpPr/>
          <p:nvPr/>
        </p:nvSpPr>
        <p:spPr>
          <a:xfrm>
            <a:off x="5042554" y="2376726"/>
            <a:ext cx="739749"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90 %</a:t>
            </a:r>
          </a:p>
        </p:txBody>
      </p:sp>
      <p:sp>
        <p:nvSpPr>
          <p:cNvPr id="25" name="Rectángulo redondeado 47">
            <a:extLst>
              <a:ext uri="{FF2B5EF4-FFF2-40B4-BE49-F238E27FC236}">
                <a16:creationId xmlns:a16="http://schemas.microsoft.com/office/drawing/2014/main" id="{62946CAF-A342-453A-9321-F3C2248DA969}"/>
              </a:ext>
            </a:extLst>
          </p:cNvPr>
          <p:cNvSpPr/>
          <p:nvPr/>
        </p:nvSpPr>
        <p:spPr>
          <a:xfrm>
            <a:off x="418000" y="3182681"/>
            <a:ext cx="3905250"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Desviación estándar (So)</a:t>
            </a:r>
          </a:p>
        </p:txBody>
      </p:sp>
      <p:sp>
        <p:nvSpPr>
          <p:cNvPr id="29" name="Flecha: hacia la izquierda 28">
            <a:extLst>
              <a:ext uri="{FF2B5EF4-FFF2-40B4-BE49-F238E27FC236}">
                <a16:creationId xmlns:a16="http://schemas.microsoft.com/office/drawing/2014/main" id="{8975702A-B49C-4CF0-A589-E39DA80CF852}"/>
              </a:ext>
            </a:extLst>
          </p:cNvPr>
          <p:cNvSpPr/>
          <p:nvPr/>
        </p:nvSpPr>
        <p:spPr>
          <a:xfrm rot="10800000">
            <a:off x="4187172" y="2349501"/>
            <a:ext cx="739748" cy="360917"/>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pic>
        <p:nvPicPr>
          <p:cNvPr id="4" name="Imagen 3">
            <a:extLst>
              <a:ext uri="{FF2B5EF4-FFF2-40B4-BE49-F238E27FC236}">
                <a16:creationId xmlns:a16="http://schemas.microsoft.com/office/drawing/2014/main" id="{281C6378-CBFF-46FE-B2E7-55CF8922D6B8}"/>
              </a:ext>
            </a:extLst>
          </p:cNvPr>
          <p:cNvPicPr>
            <a:picLocks noChangeAspect="1"/>
          </p:cNvPicPr>
          <p:nvPr/>
        </p:nvPicPr>
        <p:blipFill>
          <a:blip r:embed="rId5"/>
          <a:stretch>
            <a:fillRect/>
          </a:stretch>
        </p:blipFill>
        <p:spPr>
          <a:xfrm>
            <a:off x="418000" y="1909631"/>
            <a:ext cx="3905250" cy="1123950"/>
          </a:xfrm>
          <a:prstGeom prst="rect">
            <a:avLst/>
          </a:prstGeom>
        </p:spPr>
      </p:pic>
      <p:sp>
        <p:nvSpPr>
          <p:cNvPr id="20" name="CuadroTexto 19">
            <a:extLst>
              <a:ext uri="{FF2B5EF4-FFF2-40B4-BE49-F238E27FC236}">
                <a16:creationId xmlns:a16="http://schemas.microsoft.com/office/drawing/2014/main" id="{2AA50CE9-1FA7-4004-B75C-3AA54BAD8574}"/>
              </a:ext>
            </a:extLst>
          </p:cNvPr>
          <p:cNvSpPr txBox="1"/>
          <p:nvPr/>
        </p:nvSpPr>
        <p:spPr>
          <a:xfrm>
            <a:off x="7698055" y="912665"/>
            <a:ext cx="4570968"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Guide for Design of Pavement Structures AASHTO, 1993)</a:t>
            </a:r>
            <a:endParaRPr lang="es-EC" sz="1200" b="1" dirty="0">
              <a:solidFill>
                <a:schemeClr val="bg1"/>
              </a:solidFill>
            </a:endParaRPr>
          </a:p>
        </p:txBody>
      </p:sp>
      <p:sp>
        <p:nvSpPr>
          <p:cNvPr id="16" name="Rectángulo redondeado 47">
            <a:extLst>
              <a:ext uri="{FF2B5EF4-FFF2-40B4-BE49-F238E27FC236}">
                <a16:creationId xmlns:a16="http://schemas.microsoft.com/office/drawing/2014/main" id="{ACDD882C-1D82-4B57-8093-98D616B1AF6B}"/>
              </a:ext>
            </a:extLst>
          </p:cNvPr>
          <p:cNvSpPr/>
          <p:nvPr/>
        </p:nvSpPr>
        <p:spPr>
          <a:xfrm>
            <a:off x="5042554" y="4118597"/>
            <a:ext cx="739749"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0.45</a:t>
            </a:r>
          </a:p>
        </p:txBody>
      </p:sp>
      <p:sp>
        <p:nvSpPr>
          <p:cNvPr id="17" name="Flecha: hacia la izquierda 16">
            <a:extLst>
              <a:ext uri="{FF2B5EF4-FFF2-40B4-BE49-F238E27FC236}">
                <a16:creationId xmlns:a16="http://schemas.microsoft.com/office/drawing/2014/main" id="{D6071215-933E-441B-8FF8-6F4E6C60B0A9}"/>
              </a:ext>
            </a:extLst>
          </p:cNvPr>
          <p:cNvSpPr/>
          <p:nvPr/>
        </p:nvSpPr>
        <p:spPr>
          <a:xfrm rot="10800000">
            <a:off x="4187172" y="4091372"/>
            <a:ext cx="739748" cy="360917"/>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pic>
        <p:nvPicPr>
          <p:cNvPr id="7" name="Imagen 6">
            <a:extLst>
              <a:ext uri="{FF2B5EF4-FFF2-40B4-BE49-F238E27FC236}">
                <a16:creationId xmlns:a16="http://schemas.microsoft.com/office/drawing/2014/main" id="{636EA449-E8F4-424E-B3FF-6179EBADEC1E}"/>
              </a:ext>
            </a:extLst>
          </p:cNvPr>
          <p:cNvPicPr>
            <a:picLocks noChangeAspect="1"/>
          </p:cNvPicPr>
          <p:nvPr/>
        </p:nvPicPr>
        <p:blipFill>
          <a:blip r:embed="rId6"/>
          <a:stretch>
            <a:fillRect/>
          </a:stretch>
        </p:blipFill>
        <p:spPr>
          <a:xfrm>
            <a:off x="418001" y="3588787"/>
            <a:ext cx="3905250" cy="1244937"/>
          </a:xfrm>
          <a:prstGeom prst="rect">
            <a:avLst/>
          </a:prstGeom>
        </p:spPr>
      </p:pic>
      <p:sp>
        <p:nvSpPr>
          <p:cNvPr id="18" name="Rectángulo redondeado 47">
            <a:extLst>
              <a:ext uri="{FF2B5EF4-FFF2-40B4-BE49-F238E27FC236}">
                <a16:creationId xmlns:a16="http://schemas.microsoft.com/office/drawing/2014/main" id="{E24B2D6B-82A0-48A2-943E-6D135E0B4448}"/>
              </a:ext>
            </a:extLst>
          </p:cNvPr>
          <p:cNvSpPr/>
          <p:nvPr/>
        </p:nvSpPr>
        <p:spPr>
          <a:xfrm>
            <a:off x="418000" y="4954874"/>
            <a:ext cx="3905250"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Desviación normal</a:t>
            </a:r>
          </a:p>
        </p:txBody>
      </p:sp>
      <p:sp>
        <p:nvSpPr>
          <p:cNvPr id="24" name="Rectángulo redondeado 47">
            <a:extLst>
              <a:ext uri="{FF2B5EF4-FFF2-40B4-BE49-F238E27FC236}">
                <a16:creationId xmlns:a16="http://schemas.microsoft.com/office/drawing/2014/main" id="{2C999AF7-4F45-4006-8A67-D493E9F2E9C4}"/>
              </a:ext>
            </a:extLst>
          </p:cNvPr>
          <p:cNvSpPr/>
          <p:nvPr/>
        </p:nvSpPr>
        <p:spPr>
          <a:xfrm>
            <a:off x="2529707" y="5894625"/>
            <a:ext cx="1315668"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ZR = -1.282</a:t>
            </a:r>
          </a:p>
        </p:txBody>
      </p:sp>
      <p:sp>
        <p:nvSpPr>
          <p:cNvPr id="26" name="Flecha: hacia la izquierda 25">
            <a:extLst>
              <a:ext uri="{FF2B5EF4-FFF2-40B4-BE49-F238E27FC236}">
                <a16:creationId xmlns:a16="http://schemas.microsoft.com/office/drawing/2014/main" id="{2C03BBBB-D2FC-4162-B0EB-3CAF79297E37}"/>
              </a:ext>
            </a:extLst>
          </p:cNvPr>
          <p:cNvSpPr/>
          <p:nvPr/>
        </p:nvSpPr>
        <p:spPr>
          <a:xfrm rot="10800000">
            <a:off x="1674325" y="5867400"/>
            <a:ext cx="739748" cy="360917"/>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pic>
        <p:nvPicPr>
          <p:cNvPr id="9" name="Imagen 8">
            <a:extLst>
              <a:ext uri="{FF2B5EF4-FFF2-40B4-BE49-F238E27FC236}">
                <a16:creationId xmlns:a16="http://schemas.microsoft.com/office/drawing/2014/main" id="{F996D50A-67A5-4E1D-BB65-1A281A607FFD}"/>
              </a:ext>
            </a:extLst>
          </p:cNvPr>
          <p:cNvPicPr>
            <a:picLocks noChangeAspect="1"/>
          </p:cNvPicPr>
          <p:nvPr/>
        </p:nvPicPr>
        <p:blipFill>
          <a:blip r:embed="rId7"/>
          <a:stretch>
            <a:fillRect/>
          </a:stretch>
        </p:blipFill>
        <p:spPr>
          <a:xfrm>
            <a:off x="418000" y="5353169"/>
            <a:ext cx="1315668" cy="1420921"/>
          </a:xfrm>
          <a:prstGeom prst="rect">
            <a:avLst/>
          </a:prstGeom>
        </p:spPr>
      </p:pic>
      <p:sp>
        <p:nvSpPr>
          <p:cNvPr id="27" name="Rectángulo redondeado 47">
            <a:extLst>
              <a:ext uri="{FF2B5EF4-FFF2-40B4-BE49-F238E27FC236}">
                <a16:creationId xmlns:a16="http://schemas.microsoft.com/office/drawing/2014/main" id="{5ED1EE1C-3A18-4647-A6B6-AB1C75FD4613}"/>
              </a:ext>
            </a:extLst>
          </p:cNvPr>
          <p:cNvSpPr/>
          <p:nvPr/>
        </p:nvSpPr>
        <p:spPr>
          <a:xfrm>
            <a:off x="5916127" y="1457566"/>
            <a:ext cx="3449099"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Módulo de resiliente de la carpeta asfáltica</a:t>
            </a:r>
          </a:p>
        </p:txBody>
      </p:sp>
      <p:sp>
        <p:nvSpPr>
          <p:cNvPr id="30" name="Rectángulo redondeado 47">
            <a:extLst>
              <a:ext uri="{FF2B5EF4-FFF2-40B4-BE49-F238E27FC236}">
                <a16:creationId xmlns:a16="http://schemas.microsoft.com/office/drawing/2014/main" id="{1572FC5E-08A8-4C04-AACA-DA5C623735D7}"/>
              </a:ext>
            </a:extLst>
          </p:cNvPr>
          <p:cNvSpPr/>
          <p:nvPr/>
        </p:nvSpPr>
        <p:spPr>
          <a:xfrm>
            <a:off x="9691957" y="2565140"/>
            <a:ext cx="1828928" cy="510778"/>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450000 psi</a:t>
            </a:r>
          </a:p>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a1 es 0.45</a:t>
            </a:r>
          </a:p>
        </p:txBody>
      </p:sp>
      <p:sp>
        <p:nvSpPr>
          <p:cNvPr id="32" name="Flecha: hacia la izquierda 31">
            <a:extLst>
              <a:ext uri="{FF2B5EF4-FFF2-40B4-BE49-F238E27FC236}">
                <a16:creationId xmlns:a16="http://schemas.microsoft.com/office/drawing/2014/main" id="{3E8EEC58-7F91-4EC0-BE73-E4AE69D06594}"/>
              </a:ext>
            </a:extLst>
          </p:cNvPr>
          <p:cNvSpPr/>
          <p:nvPr/>
        </p:nvSpPr>
        <p:spPr>
          <a:xfrm rot="10800000">
            <a:off x="8794228" y="2640070"/>
            <a:ext cx="739748" cy="360917"/>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pic>
        <p:nvPicPr>
          <p:cNvPr id="28" name="Imagen 27">
            <a:extLst>
              <a:ext uri="{FF2B5EF4-FFF2-40B4-BE49-F238E27FC236}">
                <a16:creationId xmlns:a16="http://schemas.microsoft.com/office/drawing/2014/main" id="{7BB8FC30-8C9E-4C16-BEA9-A9D92BB80081}"/>
              </a:ext>
            </a:extLst>
          </p:cNvPr>
          <p:cNvPicPr/>
          <p:nvPr/>
        </p:nvPicPr>
        <p:blipFill>
          <a:blip r:embed="rId8"/>
          <a:stretch>
            <a:fillRect/>
          </a:stretch>
        </p:blipFill>
        <p:spPr>
          <a:xfrm>
            <a:off x="6268038" y="1887341"/>
            <a:ext cx="2745275" cy="2292480"/>
          </a:xfrm>
          <a:prstGeom prst="rect">
            <a:avLst/>
          </a:prstGeom>
        </p:spPr>
      </p:pic>
      <p:sp>
        <p:nvSpPr>
          <p:cNvPr id="33" name="Rectángulo redondeado 47">
            <a:extLst>
              <a:ext uri="{FF2B5EF4-FFF2-40B4-BE49-F238E27FC236}">
                <a16:creationId xmlns:a16="http://schemas.microsoft.com/office/drawing/2014/main" id="{C99C3D87-0C73-41CD-BEB9-F52FC1D17B83}"/>
              </a:ext>
            </a:extLst>
          </p:cNvPr>
          <p:cNvSpPr/>
          <p:nvPr/>
        </p:nvSpPr>
        <p:spPr>
          <a:xfrm>
            <a:off x="5916127" y="4162665"/>
            <a:ext cx="3449099"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Módulo resiliente de la base</a:t>
            </a:r>
          </a:p>
        </p:txBody>
      </p:sp>
      <p:sp>
        <p:nvSpPr>
          <p:cNvPr id="35" name="Rectángulo redondeado 47">
            <a:extLst>
              <a:ext uri="{FF2B5EF4-FFF2-40B4-BE49-F238E27FC236}">
                <a16:creationId xmlns:a16="http://schemas.microsoft.com/office/drawing/2014/main" id="{BFD91DAE-8F5D-4423-90CA-C7DB12AC2A73}"/>
              </a:ext>
            </a:extLst>
          </p:cNvPr>
          <p:cNvSpPr/>
          <p:nvPr/>
        </p:nvSpPr>
        <p:spPr>
          <a:xfrm>
            <a:off x="9709036" y="5273119"/>
            <a:ext cx="1828928" cy="510778"/>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CBR de 90%</a:t>
            </a:r>
          </a:p>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a2 = 0.135</a:t>
            </a:r>
          </a:p>
        </p:txBody>
      </p:sp>
      <p:sp>
        <p:nvSpPr>
          <p:cNvPr id="36" name="Flecha: hacia la izquierda 35">
            <a:extLst>
              <a:ext uri="{FF2B5EF4-FFF2-40B4-BE49-F238E27FC236}">
                <a16:creationId xmlns:a16="http://schemas.microsoft.com/office/drawing/2014/main" id="{3C2EF789-CFF1-4B84-AA27-920CDC791F8D}"/>
              </a:ext>
            </a:extLst>
          </p:cNvPr>
          <p:cNvSpPr/>
          <p:nvPr/>
        </p:nvSpPr>
        <p:spPr>
          <a:xfrm rot="10800000">
            <a:off x="8811307" y="5348049"/>
            <a:ext cx="739748" cy="360917"/>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pic>
        <p:nvPicPr>
          <p:cNvPr id="34" name="Imagen 33">
            <a:extLst>
              <a:ext uri="{FF2B5EF4-FFF2-40B4-BE49-F238E27FC236}">
                <a16:creationId xmlns:a16="http://schemas.microsoft.com/office/drawing/2014/main" id="{45F9E1C2-7B84-4605-BB29-7BDD678A612E}"/>
              </a:ext>
            </a:extLst>
          </p:cNvPr>
          <p:cNvPicPr/>
          <p:nvPr/>
        </p:nvPicPr>
        <p:blipFill>
          <a:blip r:embed="rId9"/>
          <a:stretch>
            <a:fillRect/>
          </a:stretch>
        </p:blipFill>
        <p:spPr>
          <a:xfrm>
            <a:off x="6513771" y="4502988"/>
            <a:ext cx="2499542" cy="2351982"/>
          </a:xfrm>
          <a:prstGeom prst="rect">
            <a:avLst/>
          </a:prstGeom>
        </p:spPr>
      </p:pic>
    </p:spTree>
    <p:extLst>
      <p:ext uri="{BB962C8B-B14F-4D97-AF65-F5344CB8AC3E}">
        <p14:creationId xmlns:p14="http://schemas.microsoft.com/office/powerpoint/2010/main" val="2573529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47" name="Picture 6" descr="Download Free png Highway Asphalt Road surface Road trip - Cement road  1200*675 ... - DLPNG.com">
            <a:extLst>
              <a:ext uri="{FF2B5EF4-FFF2-40B4-BE49-F238E27FC236}">
                <a16:creationId xmlns:a16="http://schemas.microsoft.com/office/drawing/2014/main" id="{A454B72B-3993-4AEE-960F-F51E00BD92AE}"/>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768825" y="58220"/>
            <a:ext cx="10752364" cy="646986"/>
          </a:xfrm>
          <a:prstGeom prst="roundRect">
            <a:avLst/>
          </a:prstGeom>
          <a:ln w="19050">
            <a:noFill/>
          </a:ln>
        </p:spPr>
        <p:txBody>
          <a:bodyPr wrap="square">
            <a:spAutoFit/>
          </a:bodyPr>
          <a:lstStyle/>
          <a:p>
            <a:pPr algn="ctr"/>
            <a:r>
              <a:rPr lang="es-ES" sz="32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Diseño de pavimento asfáltico método AASHTO 93.</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846854"/>
            <a:ext cx="11659700" cy="408623"/>
          </a:xfrm>
          <a:prstGeom prst="roundRect">
            <a:avLst/>
          </a:prstGeom>
          <a:solidFill>
            <a:srgbClr val="006633"/>
          </a:solidFill>
          <a:ln w="19050">
            <a:solidFill>
              <a:schemeClr val="bg1">
                <a:lumMod val="95000"/>
              </a:schemeClr>
            </a:solidFill>
          </a:ln>
        </p:spPr>
        <p:txBody>
          <a:bodyPr wrap="square">
            <a:spAutoFit/>
          </a:bodyPr>
          <a:lstStyle/>
          <a:p>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20" name="CuadroTexto 19">
            <a:extLst>
              <a:ext uri="{FF2B5EF4-FFF2-40B4-BE49-F238E27FC236}">
                <a16:creationId xmlns:a16="http://schemas.microsoft.com/office/drawing/2014/main" id="{2AA50CE9-1FA7-4004-B75C-3AA54BAD8574}"/>
              </a:ext>
            </a:extLst>
          </p:cNvPr>
          <p:cNvSpPr txBox="1"/>
          <p:nvPr/>
        </p:nvSpPr>
        <p:spPr>
          <a:xfrm>
            <a:off x="7698055" y="912665"/>
            <a:ext cx="4570968"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Guide for Design of Pavement Structures AASHTO, 1993)</a:t>
            </a:r>
            <a:endParaRPr lang="es-EC" sz="1200" b="1" dirty="0">
              <a:solidFill>
                <a:schemeClr val="bg1"/>
              </a:solidFill>
            </a:endParaRPr>
          </a:p>
        </p:txBody>
      </p:sp>
      <p:sp>
        <p:nvSpPr>
          <p:cNvPr id="27" name="Rectángulo redondeado 47">
            <a:extLst>
              <a:ext uri="{FF2B5EF4-FFF2-40B4-BE49-F238E27FC236}">
                <a16:creationId xmlns:a16="http://schemas.microsoft.com/office/drawing/2014/main" id="{5ED1EE1C-3A18-4647-A6B6-AB1C75FD4613}"/>
              </a:ext>
            </a:extLst>
          </p:cNvPr>
          <p:cNvSpPr/>
          <p:nvPr/>
        </p:nvSpPr>
        <p:spPr>
          <a:xfrm>
            <a:off x="621456" y="1402376"/>
            <a:ext cx="3449099"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Módulo resiliente de la sub base</a:t>
            </a:r>
          </a:p>
        </p:txBody>
      </p:sp>
      <p:sp>
        <p:nvSpPr>
          <p:cNvPr id="30" name="Rectángulo redondeado 47">
            <a:extLst>
              <a:ext uri="{FF2B5EF4-FFF2-40B4-BE49-F238E27FC236}">
                <a16:creationId xmlns:a16="http://schemas.microsoft.com/office/drawing/2014/main" id="{1572FC5E-08A8-4C04-AACA-DA5C623735D7}"/>
              </a:ext>
            </a:extLst>
          </p:cNvPr>
          <p:cNvSpPr/>
          <p:nvPr/>
        </p:nvSpPr>
        <p:spPr>
          <a:xfrm>
            <a:off x="4418922" y="2952700"/>
            <a:ext cx="1259207" cy="510778"/>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CBR del 34%,</a:t>
            </a:r>
          </a:p>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a3 es 0.112 </a:t>
            </a:r>
          </a:p>
        </p:txBody>
      </p:sp>
      <p:sp>
        <p:nvSpPr>
          <p:cNvPr id="32" name="Flecha: hacia la izquierda 31">
            <a:extLst>
              <a:ext uri="{FF2B5EF4-FFF2-40B4-BE49-F238E27FC236}">
                <a16:creationId xmlns:a16="http://schemas.microsoft.com/office/drawing/2014/main" id="{3E8EEC58-7F91-4EC0-BE73-E4AE69D06594}"/>
              </a:ext>
            </a:extLst>
          </p:cNvPr>
          <p:cNvSpPr/>
          <p:nvPr/>
        </p:nvSpPr>
        <p:spPr>
          <a:xfrm rot="10800000">
            <a:off x="3521193" y="3027630"/>
            <a:ext cx="739748" cy="360917"/>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33" name="Rectángulo redondeado 47">
            <a:extLst>
              <a:ext uri="{FF2B5EF4-FFF2-40B4-BE49-F238E27FC236}">
                <a16:creationId xmlns:a16="http://schemas.microsoft.com/office/drawing/2014/main" id="{C99C3D87-0C73-41CD-BEB9-F52FC1D17B83}"/>
              </a:ext>
            </a:extLst>
          </p:cNvPr>
          <p:cNvSpPr/>
          <p:nvPr/>
        </p:nvSpPr>
        <p:spPr>
          <a:xfrm>
            <a:off x="621455" y="5002258"/>
            <a:ext cx="3449099"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Módulo resiliente de la subrasante</a:t>
            </a:r>
          </a:p>
        </p:txBody>
      </p:sp>
      <mc:AlternateContent xmlns:mc="http://schemas.openxmlformats.org/markup-compatibility/2006">
        <mc:Choice xmlns:a14="http://schemas.microsoft.com/office/drawing/2010/main" Requires="a14">
          <p:sp>
            <p:nvSpPr>
              <p:cNvPr id="35" name="Rectángulo redondeado 47">
                <a:extLst>
                  <a:ext uri="{FF2B5EF4-FFF2-40B4-BE49-F238E27FC236}">
                    <a16:creationId xmlns:a16="http://schemas.microsoft.com/office/drawing/2014/main" id="{BFD91DAE-8F5D-4423-90CA-C7DB12AC2A73}"/>
                  </a:ext>
                </a:extLst>
              </p:cNvPr>
              <p:cNvSpPr/>
              <p:nvPr/>
            </p:nvSpPr>
            <p:spPr>
              <a:xfrm>
                <a:off x="621455" y="5455624"/>
                <a:ext cx="3449099" cy="928765"/>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indent="450215">
                  <a:lnSpc>
                    <a:spcPct val="200000"/>
                  </a:lnSpc>
                </a:pPr>
                <a14:m>
                  <m:oMathPara xmlns:m="http://schemas.openxmlformats.org/officeDocument/2006/math">
                    <m:oMathParaPr>
                      <m:jc m:val="centerGroup"/>
                    </m:oMathParaPr>
                    <m:oMath xmlns:m="http://schemas.openxmlformats.org/officeDocument/2006/math">
                      <m:r>
                        <a:rPr lang="es-SV" sz="1200" i="1" smtClean="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𝑀𝑟</m:t>
                      </m:r>
                      <m:d>
                        <m:dPr>
                          <m:ctrlPr>
                            <a:rPr lang="es-EC" sz="12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ctrlPr>
                        </m:dPr>
                        <m:e>
                          <m:r>
                            <a:rPr lang="es-SV" sz="12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𝑝𝑠𝑖</m:t>
                          </m:r>
                        </m:e>
                      </m:d>
                      <m:r>
                        <a:rPr lang="es-SV" sz="12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=3000</m:t>
                      </m:r>
                      <m:r>
                        <a:rPr lang="es-SV" sz="12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m:t>
                      </m:r>
                      <m:sSup>
                        <m:sSupPr>
                          <m:ctrlPr>
                            <a:rPr lang="es-EC" sz="12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ctrlPr>
                        </m:sSupPr>
                        <m:e>
                          <m:r>
                            <m:rPr>
                              <m:sty m:val="p"/>
                            </m:rPr>
                            <a:rPr lang="es-SV" sz="12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CBR</m:t>
                          </m:r>
                        </m:e>
                        <m:sup>
                          <m:r>
                            <a:rPr lang="es-SV" sz="12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0.65</m:t>
                          </m:r>
                        </m:sup>
                      </m:sSup>
                    </m:oMath>
                  </m:oMathPara>
                </a14:m>
                <a:endParaRPr lang="es-EC" sz="120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a:p>
                <a:pPr indent="450215">
                  <a:lnSpc>
                    <a:spcPct val="200000"/>
                  </a:lnSpc>
                </a:pPr>
                <a14:m>
                  <m:oMathPara xmlns:m="http://schemas.openxmlformats.org/officeDocument/2006/math">
                    <m:oMathParaPr>
                      <m:jc m:val="centerGroup"/>
                    </m:oMathParaPr>
                    <m:oMath xmlns:m="http://schemas.openxmlformats.org/officeDocument/2006/math">
                      <m:r>
                        <a:rPr lang="es-SV" sz="12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𝑀𝑟</m:t>
                      </m:r>
                      <m:d>
                        <m:dPr>
                          <m:ctrlPr>
                            <a:rPr lang="es-EC" sz="12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ctrlPr>
                        </m:dPr>
                        <m:e>
                          <m:r>
                            <a:rPr lang="es-SV" sz="12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𝑝𝑠𝑖</m:t>
                          </m:r>
                        </m:e>
                      </m:d>
                      <m:r>
                        <a:rPr lang="es-SV" sz="12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=3000</m:t>
                      </m:r>
                      <m:r>
                        <a:rPr lang="es-SV" sz="12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m:t>
                      </m:r>
                      <m:sSup>
                        <m:sSupPr>
                          <m:ctrlPr>
                            <a:rPr lang="es-EC" sz="1200" i="1">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ctrlPr>
                        </m:sSupPr>
                        <m:e>
                          <m:r>
                            <a:rPr lang="es-SV" sz="12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12</m:t>
                          </m:r>
                        </m:e>
                        <m:sup>
                          <m:r>
                            <a:rPr lang="es-SV" sz="12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0.65</m:t>
                          </m:r>
                        </m:sup>
                      </m:sSup>
                      <m:r>
                        <a:rPr lang="es-SV" sz="1200">
                          <a:solidFill>
                            <a:srgbClr val="000000"/>
                          </a:solidFill>
                          <a:effectLst/>
                          <a:latin typeface="Cambria Math" panose="02040503050406030204" pitchFamily="18" charset="0"/>
                          <a:ea typeface="Times New Roman" panose="02020603050405020304" pitchFamily="18" charset="0"/>
                          <a:cs typeface="Calibri" panose="020F0502020204030204" pitchFamily="34" charset="0"/>
                        </a:rPr>
                        <m:t>=15 086.51</m:t>
                      </m:r>
                    </m:oMath>
                  </m:oMathPara>
                </a14:m>
                <a:endParaRPr lang="es-EC" sz="1200" dirty="0">
                  <a:solidFill>
                    <a:srgbClr val="000000"/>
                  </a:solidFill>
                  <a:effectLst/>
                  <a:latin typeface="Arial" panose="020B0604020202020204" pitchFamily="34" charset="0"/>
                  <a:ea typeface="Times New Roman" panose="02020603050405020304" pitchFamily="18" charset="0"/>
                  <a:cs typeface="Calibri" panose="020F0502020204030204" pitchFamily="34" charset="0"/>
                </a:endParaRPr>
              </a:p>
            </p:txBody>
          </p:sp>
        </mc:Choice>
        <mc:Fallback>
          <p:sp>
            <p:nvSpPr>
              <p:cNvPr id="35" name="Rectángulo redondeado 47">
                <a:extLst>
                  <a:ext uri="{FF2B5EF4-FFF2-40B4-BE49-F238E27FC236}">
                    <a16:creationId xmlns:a16="http://schemas.microsoft.com/office/drawing/2014/main" id="{BFD91DAE-8F5D-4423-90CA-C7DB12AC2A73}"/>
                  </a:ext>
                </a:extLst>
              </p:cNvPr>
              <p:cNvSpPr>
                <a:spLocks noRot="1" noChangeAspect="1" noMove="1" noResize="1" noEditPoints="1" noAdjustHandles="1" noChangeArrowheads="1" noChangeShapeType="1" noTextEdit="1"/>
              </p:cNvSpPr>
              <p:nvPr/>
            </p:nvSpPr>
            <p:spPr>
              <a:xfrm>
                <a:off x="621455" y="5455624"/>
                <a:ext cx="3449099" cy="928765"/>
              </a:xfrm>
              <a:prstGeom prst="roundRect">
                <a:avLst/>
              </a:prstGeom>
              <a:blipFill>
                <a:blip r:embed="rId5"/>
                <a:stretch>
                  <a:fillRect/>
                </a:stretch>
              </a:blipFill>
              <a:ln/>
            </p:spPr>
            <p:txBody>
              <a:bodyPr/>
              <a:lstStyle/>
              <a:p>
                <a:r>
                  <a:rPr lang="es-EC">
                    <a:noFill/>
                  </a:rPr>
                  <a:t> </a:t>
                </a:r>
              </a:p>
            </p:txBody>
          </p:sp>
        </mc:Fallback>
      </mc:AlternateContent>
      <p:pic>
        <p:nvPicPr>
          <p:cNvPr id="37" name="Imagen 36">
            <a:extLst>
              <a:ext uri="{FF2B5EF4-FFF2-40B4-BE49-F238E27FC236}">
                <a16:creationId xmlns:a16="http://schemas.microsoft.com/office/drawing/2014/main" id="{66DF9478-3B8E-47F7-9E55-D4EA4E7B146B}"/>
              </a:ext>
            </a:extLst>
          </p:cNvPr>
          <p:cNvPicPr/>
          <p:nvPr/>
        </p:nvPicPr>
        <p:blipFill>
          <a:blip r:embed="rId6"/>
          <a:stretch>
            <a:fillRect/>
          </a:stretch>
        </p:blipFill>
        <p:spPr>
          <a:xfrm>
            <a:off x="911832" y="1903591"/>
            <a:ext cx="2868343" cy="2835637"/>
          </a:xfrm>
          <a:prstGeom prst="rect">
            <a:avLst/>
          </a:prstGeom>
        </p:spPr>
      </p:pic>
      <p:sp>
        <p:nvSpPr>
          <p:cNvPr id="39" name="Rectángulo redondeado 47">
            <a:extLst>
              <a:ext uri="{FF2B5EF4-FFF2-40B4-BE49-F238E27FC236}">
                <a16:creationId xmlns:a16="http://schemas.microsoft.com/office/drawing/2014/main" id="{747818AD-C113-4D4E-8AB6-C539F849996C}"/>
              </a:ext>
            </a:extLst>
          </p:cNvPr>
          <p:cNvSpPr/>
          <p:nvPr/>
        </p:nvSpPr>
        <p:spPr>
          <a:xfrm>
            <a:off x="6092812" y="1392475"/>
            <a:ext cx="4861343"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Índice de serviciabilidad</a:t>
            </a:r>
          </a:p>
        </p:txBody>
      </p:sp>
      <p:sp>
        <p:nvSpPr>
          <p:cNvPr id="41" name="Rectángulo redondeado 47">
            <a:extLst>
              <a:ext uri="{FF2B5EF4-FFF2-40B4-BE49-F238E27FC236}">
                <a16:creationId xmlns:a16="http://schemas.microsoft.com/office/drawing/2014/main" id="{44055BD1-D1B3-49C0-956F-62436D88C2FE}"/>
              </a:ext>
            </a:extLst>
          </p:cNvPr>
          <p:cNvSpPr/>
          <p:nvPr/>
        </p:nvSpPr>
        <p:spPr>
          <a:xfrm>
            <a:off x="6043003" y="1811051"/>
            <a:ext cx="3449100" cy="306467"/>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r>
              <a:rPr lang="pt-BR"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Pavimento flexible</a:t>
            </a:r>
          </a:p>
        </p:txBody>
      </p:sp>
      <p:pic>
        <p:nvPicPr>
          <p:cNvPr id="8" name="Imagen 7">
            <a:extLst>
              <a:ext uri="{FF2B5EF4-FFF2-40B4-BE49-F238E27FC236}">
                <a16:creationId xmlns:a16="http://schemas.microsoft.com/office/drawing/2014/main" id="{4A2217D9-A82A-4CCB-947E-42E34D9E4164}"/>
              </a:ext>
            </a:extLst>
          </p:cNvPr>
          <p:cNvPicPr>
            <a:picLocks noChangeAspect="1"/>
          </p:cNvPicPr>
          <p:nvPr/>
        </p:nvPicPr>
        <p:blipFill>
          <a:blip r:embed="rId7"/>
          <a:stretch>
            <a:fillRect/>
          </a:stretch>
        </p:blipFill>
        <p:spPr>
          <a:xfrm>
            <a:off x="6092812" y="2117518"/>
            <a:ext cx="4100871" cy="422148"/>
          </a:xfrm>
          <a:prstGeom prst="rect">
            <a:avLst/>
          </a:prstGeom>
        </p:spPr>
      </p:pic>
      <p:pic>
        <p:nvPicPr>
          <p:cNvPr id="11" name="Imagen 10">
            <a:extLst>
              <a:ext uri="{FF2B5EF4-FFF2-40B4-BE49-F238E27FC236}">
                <a16:creationId xmlns:a16="http://schemas.microsoft.com/office/drawing/2014/main" id="{4DCE56C7-9932-4C83-9F96-2F9B87F24B62}"/>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043003" y="3208089"/>
            <a:ext cx="4911152" cy="764675"/>
          </a:xfrm>
          <a:prstGeom prst="rect">
            <a:avLst/>
          </a:prstGeom>
        </p:spPr>
      </p:pic>
      <p:sp>
        <p:nvSpPr>
          <p:cNvPr id="42" name="CuadroTexto 41">
            <a:extLst>
              <a:ext uri="{FF2B5EF4-FFF2-40B4-BE49-F238E27FC236}">
                <a16:creationId xmlns:a16="http://schemas.microsoft.com/office/drawing/2014/main" id="{AFDFA50A-4D14-40AB-86E6-CEA6ED84EA0A}"/>
              </a:ext>
            </a:extLst>
          </p:cNvPr>
          <p:cNvSpPr txBox="1"/>
          <p:nvPr/>
        </p:nvSpPr>
        <p:spPr>
          <a:xfrm>
            <a:off x="6092812" y="2569049"/>
            <a:ext cx="1019188" cy="276999"/>
          </a:xfrm>
          <a:prstGeom prst="rect">
            <a:avLst/>
          </a:prstGeom>
          <a:noFill/>
        </p:spPr>
        <p:txBody>
          <a:bodyPr wrap="square">
            <a:spAutoFit/>
          </a:bodyPr>
          <a:lstStyle/>
          <a:p>
            <a:r>
              <a:rPr lang="es-EC" sz="1200" b="1" dirty="0">
                <a:effectLst/>
                <a:latin typeface="Arial" panose="020B0604020202020204" pitchFamily="34" charset="0"/>
                <a:ea typeface="Calibri" panose="020F0502020204030204" pitchFamily="34" charset="0"/>
                <a:cs typeface="Times New Roman" panose="02020603050405020304" pitchFamily="18" charset="0"/>
              </a:rPr>
              <a:t>C = 3.81</a:t>
            </a:r>
            <a:endParaRPr lang="es-EC" sz="1200" dirty="0"/>
          </a:p>
        </p:txBody>
      </p:sp>
      <p:sp>
        <p:nvSpPr>
          <p:cNvPr id="43" name="CuadroTexto 42">
            <a:extLst>
              <a:ext uri="{FF2B5EF4-FFF2-40B4-BE49-F238E27FC236}">
                <a16:creationId xmlns:a16="http://schemas.microsoft.com/office/drawing/2014/main" id="{4E73C04B-A783-4131-9EF7-AD1FB835DFA7}"/>
              </a:ext>
            </a:extLst>
          </p:cNvPr>
          <p:cNvSpPr txBox="1"/>
          <p:nvPr/>
        </p:nvSpPr>
        <p:spPr>
          <a:xfrm>
            <a:off x="6092812" y="2846048"/>
            <a:ext cx="1412888" cy="276999"/>
          </a:xfrm>
          <a:prstGeom prst="rect">
            <a:avLst/>
          </a:prstGeom>
          <a:noFill/>
        </p:spPr>
        <p:txBody>
          <a:bodyPr wrap="square">
            <a:spAutoFit/>
          </a:bodyPr>
          <a:lstStyle/>
          <a:p>
            <a:r>
              <a:rPr lang="es-EC" sz="1200" b="1" dirty="0">
                <a:effectLst/>
                <a:latin typeface="Arial" panose="020B0604020202020204" pitchFamily="34" charset="0"/>
                <a:ea typeface="Calibri" panose="020F0502020204030204" pitchFamily="34" charset="0"/>
                <a:cs typeface="Times New Roman" panose="02020603050405020304" pitchFamily="18" charset="0"/>
              </a:rPr>
              <a:t>Sv = 2</a:t>
            </a:r>
            <a:endParaRPr lang="es-EC" sz="1200" dirty="0"/>
          </a:p>
        </p:txBody>
      </p:sp>
      <p:sp>
        <p:nvSpPr>
          <p:cNvPr id="44" name="CuadroTexto 43">
            <a:extLst>
              <a:ext uri="{FF2B5EF4-FFF2-40B4-BE49-F238E27FC236}">
                <a16:creationId xmlns:a16="http://schemas.microsoft.com/office/drawing/2014/main" id="{579133B0-F62E-4BC5-B0C2-161F1759A40E}"/>
              </a:ext>
            </a:extLst>
          </p:cNvPr>
          <p:cNvSpPr txBox="1"/>
          <p:nvPr/>
        </p:nvSpPr>
        <p:spPr>
          <a:xfrm>
            <a:off x="7490100" y="2547010"/>
            <a:ext cx="1019188" cy="276999"/>
          </a:xfrm>
          <a:prstGeom prst="rect">
            <a:avLst/>
          </a:prstGeom>
          <a:noFill/>
        </p:spPr>
        <p:txBody>
          <a:bodyPr wrap="square">
            <a:spAutoFit/>
          </a:bodyPr>
          <a:lstStyle/>
          <a:p>
            <a:r>
              <a:rPr lang="es-EC" sz="1200" b="1" dirty="0">
                <a:effectLst/>
                <a:latin typeface="Arial" panose="020B0604020202020204" pitchFamily="34" charset="0"/>
                <a:ea typeface="Calibri" panose="020F0502020204030204" pitchFamily="34" charset="0"/>
                <a:cs typeface="Times New Roman" panose="02020603050405020304" pitchFamily="18" charset="0"/>
              </a:rPr>
              <a:t>P = 3.76</a:t>
            </a:r>
            <a:endParaRPr lang="es-EC" sz="1200" dirty="0"/>
          </a:p>
        </p:txBody>
      </p:sp>
      <p:sp>
        <p:nvSpPr>
          <p:cNvPr id="45" name="CuadroTexto 44">
            <a:extLst>
              <a:ext uri="{FF2B5EF4-FFF2-40B4-BE49-F238E27FC236}">
                <a16:creationId xmlns:a16="http://schemas.microsoft.com/office/drawing/2014/main" id="{FB6FCAFF-CBA8-489C-AC68-E554B4CC81A2}"/>
              </a:ext>
            </a:extLst>
          </p:cNvPr>
          <p:cNvSpPr txBox="1"/>
          <p:nvPr/>
        </p:nvSpPr>
        <p:spPr>
          <a:xfrm>
            <a:off x="7505700" y="2824009"/>
            <a:ext cx="1019188" cy="276999"/>
          </a:xfrm>
          <a:prstGeom prst="rect">
            <a:avLst/>
          </a:prstGeom>
          <a:noFill/>
        </p:spPr>
        <p:txBody>
          <a:bodyPr wrap="square">
            <a:spAutoFit/>
          </a:bodyPr>
          <a:lstStyle/>
          <a:p>
            <a:r>
              <a:rPr lang="es-EC" sz="1200" b="1" dirty="0">
                <a:effectLst/>
                <a:latin typeface="Arial" panose="020B0604020202020204" pitchFamily="34" charset="0"/>
                <a:ea typeface="Calibri" panose="020F0502020204030204" pitchFamily="34" charset="0"/>
                <a:cs typeface="Times New Roman" panose="02020603050405020304" pitchFamily="18" charset="0"/>
              </a:rPr>
              <a:t>RD = 1.10</a:t>
            </a:r>
            <a:endParaRPr lang="es-EC" sz="1200" dirty="0"/>
          </a:p>
        </p:txBody>
      </p:sp>
      <mc:AlternateContent xmlns:mc="http://schemas.openxmlformats.org/markup-compatibility/2006">
        <mc:Choice xmlns:a14="http://schemas.microsoft.com/office/drawing/2010/main" Requires="a14">
          <p:sp>
            <p:nvSpPr>
              <p:cNvPr id="48" name="CuadroTexto 47">
                <a:extLst>
                  <a:ext uri="{FF2B5EF4-FFF2-40B4-BE49-F238E27FC236}">
                    <a16:creationId xmlns:a16="http://schemas.microsoft.com/office/drawing/2014/main" id="{CF0F891A-895B-45ED-B284-D06CD88203D7}"/>
                  </a:ext>
                </a:extLst>
              </p:cNvPr>
              <p:cNvSpPr txBox="1"/>
              <p:nvPr/>
            </p:nvSpPr>
            <p:spPr>
              <a:xfrm>
                <a:off x="7284210" y="3665190"/>
                <a:ext cx="2931685" cy="1200329"/>
              </a:xfrm>
              <a:prstGeom prst="rect">
                <a:avLst/>
              </a:prstGeom>
              <a:noFill/>
            </p:spPr>
            <p:txBody>
              <a:bodyPr wrap="square">
                <a:spAutoFit/>
              </a:bodyPr>
              <a:lstStyle/>
              <a:p>
                <a:pPr marL="636905" indent="262255">
                  <a:lnSpc>
                    <a:spcPct val="150000"/>
                  </a:lnSpc>
                </a:pPr>
                <a:endParaRPr lang="es-EC" sz="1200" i="1" dirty="0">
                  <a:effectLst/>
                  <a:latin typeface="Cambria Math" panose="02040503050406030204" pitchFamily="18" charset="0"/>
                  <a:ea typeface="Calibri" panose="020F0502020204030204" pitchFamily="34" charset="0"/>
                  <a:cs typeface="Times New Roman" panose="02020603050405020304" pitchFamily="18" charset="0"/>
                </a:endParaRPr>
              </a:p>
              <a:p>
                <a:pPr marL="636905" indent="262255">
                  <a:lnSpc>
                    <a:spcPct val="150000"/>
                  </a:lnSpc>
                </a:pPr>
                <a14:m>
                  <m:oMathPara xmlns:m="http://schemas.openxmlformats.org/officeDocument/2006/math">
                    <m:oMathParaPr>
                      <m:jc m:val="centerGroup"/>
                    </m:oMathParaPr>
                    <m:oMath xmlns:m="http://schemas.openxmlformats.org/officeDocument/2006/math">
                      <m:r>
                        <a:rPr lang="es-EC" sz="1200" i="1" smtClean="0">
                          <a:effectLst/>
                          <a:latin typeface="Cambria Math" panose="02040503050406030204" pitchFamily="18" charset="0"/>
                          <a:ea typeface="Calibri" panose="020F0502020204030204" pitchFamily="34" charset="0"/>
                          <a:cs typeface="Times New Roman" panose="02020603050405020304" pitchFamily="18" charset="0"/>
                        </a:rPr>
                        <m:t>𝑃𝑆𝐼</m:t>
                      </m:r>
                      <m:r>
                        <a:rPr lang="es-EC" sz="1200" i="1" smtClean="0">
                          <a:effectLst/>
                          <a:latin typeface="Cambria Math" panose="02040503050406030204" pitchFamily="18" charset="0"/>
                          <a:ea typeface="Calibri" panose="020F0502020204030204" pitchFamily="34" charset="0"/>
                          <a:cs typeface="Times New Roman" panose="02020603050405020304" pitchFamily="18" charset="0"/>
                        </a:rPr>
                        <m:t>=</m:t>
                      </m:r>
                      <m:r>
                        <a:rPr lang="es-EC" sz="1200" i="1" smtClean="0">
                          <a:effectLst/>
                          <a:latin typeface="Cambria Math" panose="02040503050406030204" pitchFamily="18" charset="0"/>
                          <a:ea typeface="Calibri" panose="020F0502020204030204" pitchFamily="34" charset="0"/>
                          <a:cs typeface="Times New Roman" panose="02020603050405020304" pitchFamily="18" charset="0"/>
                        </a:rPr>
                        <m:t>𝑃𝑜</m:t>
                      </m:r>
                      <m:r>
                        <a:rPr lang="es-EC" sz="1200" i="1" smtClean="0">
                          <a:effectLst/>
                          <a:latin typeface="Cambria Math" panose="02040503050406030204" pitchFamily="18" charset="0"/>
                          <a:ea typeface="Calibri" panose="020F0502020204030204" pitchFamily="34" charset="0"/>
                          <a:cs typeface="Times New Roman" panose="02020603050405020304" pitchFamily="18" charset="0"/>
                        </a:rPr>
                        <m:t>−</m:t>
                      </m:r>
                      <m:r>
                        <a:rPr lang="es-EC" sz="1200" i="1" smtClean="0">
                          <a:effectLst/>
                          <a:latin typeface="Cambria Math" panose="02040503050406030204" pitchFamily="18" charset="0"/>
                          <a:ea typeface="Calibri" panose="020F0502020204030204" pitchFamily="34" charset="0"/>
                          <a:cs typeface="Times New Roman" panose="02020603050405020304" pitchFamily="18" charset="0"/>
                        </a:rPr>
                        <m:t>𝑃𝑡</m:t>
                      </m:r>
                    </m:oMath>
                  </m:oMathPara>
                </a14:m>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pPr marL="636905" indent="262255">
                  <a:lnSpc>
                    <a:spcPct val="150000"/>
                  </a:lnSpc>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𝑃𝑆𝐼</m:t>
                      </m:r>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=4.2−2.42</m:t>
                      </m:r>
                    </m:oMath>
                  </m:oMathPara>
                </a14:m>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pPr marL="636905" indent="262255">
                  <a:lnSpc>
                    <a:spcPct val="150000"/>
                  </a:lnSpc>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𝑃𝑆𝐼</m:t>
                      </m:r>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=1.78</m:t>
                      </m:r>
                    </m:oMath>
                  </m:oMathPara>
                </a14:m>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48" name="CuadroTexto 47">
                <a:extLst>
                  <a:ext uri="{FF2B5EF4-FFF2-40B4-BE49-F238E27FC236}">
                    <a16:creationId xmlns:a16="http://schemas.microsoft.com/office/drawing/2014/main" id="{CF0F891A-895B-45ED-B284-D06CD88203D7}"/>
                  </a:ext>
                </a:extLst>
              </p:cNvPr>
              <p:cNvSpPr txBox="1">
                <a:spLocks noRot="1" noChangeAspect="1" noMove="1" noResize="1" noEditPoints="1" noAdjustHandles="1" noChangeArrowheads="1" noChangeShapeType="1" noTextEdit="1"/>
              </p:cNvSpPr>
              <p:nvPr/>
            </p:nvSpPr>
            <p:spPr>
              <a:xfrm>
                <a:off x="7284210" y="3665190"/>
                <a:ext cx="2931685" cy="1200329"/>
              </a:xfrm>
              <a:prstGeom prst="rect">
                <a:avLst/>
              </a:prstGeom>
              <a:blipFill>
                <a:blip r:embed="rId10"/>
                <a:stretch>
                  <a:fillRect/>
                </a:stretch>
              </a:blipFill>
            </p:spPr>
            <p:txBody>
              <a:bodyPr/>
              <a:lstStyle/>
              <a:p>
                <a:r>
                  <a:rPr lang="es-EC">
                    <a:noFill/>
                  </a:rPr>
                  <a:t> </a:t>
                </a:r>
              </a:p>
            </p:txBody>
          </p:sp>
        </mc:Fallback>
      </mc:AlternateContent>
      <p:grpSp>
        <p:nvGrpSpPr>
          <p:cNvPr id="50" name="Grupo 49">
            <a:extLst>
              <a:ext uri="{FF2B5EF4-FFF2-40B4-BE49-F238E27FC236}">
                <a16:creationId xmlns:a16="http://schemas.microsoft.com/office/drawing/2014/main" id="{986728BB-A8EB-47A9-A2C4-D6AB48FC8DDD}"/>
              </a:ext>
            </a:extLst>
          </p:cNvPr>
          <p:cNvGrpSpPr/>
          <p:nvPr/>
        </p:nvGrpSpPr>
        <p:grpSpPr>
          <a:xfrm>
            <a:off x="7698055" y="4977253"/>
            <a:ext cx="1816504" cy="1553365"/>
            <a:chOff x="7675599" y="4865519"/>
            <a:chExt cx="1816504" cy="1370788"/>
          </a:xfrm>
        </p:grpSpPr>
        <p:pic>
          <p:nvPicPr>
            <p:cNvPr id="22" name="Imagen 21">
              <a:extLst>
                <a:ext uri="{FF2B5EF4-FFF2-40B4-BE49-F238E27FC236}">
                  <a16:creationId xmlns:a16="http://schemas.microsoft.com/office/drawing/2014/main" id="{28C7029A-9BFA-4E17-B1C4-7E1819A23B14}"/>
                </a:ext>
              </a:extLst>
            </p:cNvPr>
            <p:cNvPicPr>
              <a:picLocks noChangeAspect="1"/>
            </p:cNvPicPr>
            <p:nvPr/>
          </p:nvPicPr>
          <p:blipFill>
            <a:blip r:embed="rId11"/>
            <a:stretch>
              <a:fillRect/>
            </a:stretch>
          </p:blipFill>
          <p:spPr>
            <a:xfrm>
              <a:off x="7675599" y="4865519"/>
              <a:ext cx="1816504" cy="1370788"/>
            </a:xfrm>
            <a:prstGeom prst="rect">
              <a:avLst/>
            </a:prstGeom>
          </p:spPr>
        </p:pic>
        <p:sp>
          <p:nvSpPr>
            <p:cNvPr id="49" name="Rectángulo 48">
              <a:extLst>
                <a:ext uri="{FF2B5EF4-FFF2-40B4-BE49-F238E27FC236}">
                  <a16:creationId xmlns:a16="http://schemas.microsoft.com/office/drawing/2014/main" id="{DBB16CAA-6414-45BD-8090-DFFFA2A4A697}"/>
                </a:ext>
              </a:extLst>
            </p:cNvPr>
            <p:cNvSpPr/>
            <p:nvPr/>
          </p:nvSpPr>
          <p:spPr>
            <a:xfrm>
              <a:off x="7767553" y="5338763"/>
              <a:ext cx="1592347" cy="2111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Tree>
    <p:extLst>
      <p:ext uri="{BB962C8B-B14F-4D97-AF65-F5344CB8AC3E}">
        <p14:creationId xmlns:p14="http://schemas.microsoft.com/office/powerpoint/2010/main" val="2185983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47" name="Picture 6" descr="Download Free png Highway Asphalt Road surface Road trip - Cement road  1200*675 ... - DLPNG.com">
            <a:extLst>
              <a:ext uri="{FF2B5EF4-FFF2-40B4-BE49-F238E27FC236}">
                <a16:creationId xmlns:a16="http://schemas.microsoft.com/office/drawing/2014/main" id="{A454B72B-3993-4AEE-960F-F51E00BD92AE}"/>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768825" y="58220"/>
            <a:ext cx="10752364" cy="646986"/>
          </a:xfrm>
          <a:prstGeom prst="roundRect">
            <a:avLst/>
          </a:prstGeom>
          <a:ln w="19050">
            <a:noFill/>
          </a:ln>
        </p:spPr>
        <p:txBody>
          <a:bodyPr wrap="square">
            <a:spAutoFit/>
          </a:bodyPr>
          <a:lstStyle/>
          <a:p>
            <a:pPr algn="ctr"/>
            <a:r>
              <a:rPr lang="es-ES" sz="32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Diseño de pavimento asfáltico método AASHTO 93.</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846854"/>
            <a:ext cx="11659700" cy="408623"/>
          </a:xfrm>
          <a:prstGeom prst="roundRect">
            <a:avLst/>
          </a:prstGeom>
          <a:solidFill>
            <a:srgbClr val="006633"/>
          </a:solidFill>
          <a:ln w="19050">
            <a:solidFill>
              <a:schemeClr val="bg1">
                <a:lumMod val="95000"/>
              </a:schemeClr>
            </a:solidFill>
          </a:ln>
        </p:spPr>
        <p:txBody>
          <a:bodyPr wrap="square">
            <a:spAutoFit/>
          </a:bodyPr>
          <a:lstStyle/>
          <a:p>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20" name="CuadroTexto 19">
            <a:extLst>
              <a:ext uri="{FF2B5EF4-FFF2-40B4-BE49-F238E27FC236}">
                <a16:creationId xmlns:a16="http://schemas.microsoft.com/office/drawing/2014/main" id="{2AA50CE9-1FA7-4004-B75C-3AA54BAD8574}"/>
              </a:ext>
            </a:extLst>
          </p:cNvPr>
          <p:cNvSpPr txBox="1"/>
          <p:nvPr/>
        </p:nvSpPr>
        <p:spPr>
          <a:xfrm>
            <a:off x="7698055" y="912665"/>
            <a:ext cx="4570968"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Guide for Design of Pavement Structures AASHTO, 1993)</a:t>
            </a:r>
            <a:endParaRPr lang="es-EC" sz="1200" b="1" dirty="0">
              <a:solidFill>
                <a:schemeClr val="bg1"/>
              </a:solidFill>
            </a:endParaRPr>
          </a:p>
        </p:txBody>
      </p:sp>
      <p:sp>
        <p:nvSpPr>
          <p:cNvPr id="27" name="Rectángulo redondeado 47">
            <a:extLst>
              <a:ext uri="{FF2B5EF4-FFF2-40B4-BE49-F238E27FC236}">
                <a16:creationId xmlns:a16="http://schemas.microsoft.com/office/drawing/2014/main" id="{5ED1EE1C-3A18-4647-A6B6-AB1C75FD4613}"/>
              </a:ext>
            </a:extLst>
          </p:cNvPr>
          <p:cNvSpPr/>
          <p:nvPr/>
        </p:nvSpPr>
        <p:spPr>
          <a:xfrm>
            <a:off x="621456" y="1432020"/>
            <a:ext cx="5056673"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Coeficiente de drenaje</a:t>
            </a:r>
          </a:p>
        </p:txBody>
      </p:sp>
      <p:sp>
        <p:nvSpPr>
          <p:cNvPr id="30" name="Rectángulo redondeado 47">
            <a:extLst>
              <a:ext uri="{FF2B5EF4-FFF2-40B4-BE49-F238E27FC236}">
                <a16:creationId xmlns:a16="http://schemas.microsoft.com/office/drawing/2014/main" id="{1572FC5E-08A8-4C04-AACA-DA5C623735D7}"/>
              </a:ext>
            </a:extLst>
          </p:cNvPr>
          <p:cNvSpPr/>
          <p:nvPr/>
        </p:nvSpPr>
        <p:spPr>
          <a:xfrm>
            <a:off x="2520187" y="4053341"/>
            <a:ext cx="1259207" cy="510778"/>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m2 = 1.00</a:t>
            </a:r>
          </a:p>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m3 = 1.00</a:t>
            </a:r>
          </a:p>
        </p:txBody>
      </p:sp>
      <p:sp>
        <p:nvSpPr>
          <p:cNvPr id="32" name="Flecha: hacia la izquierda 31">
            <a:extLst>
              <a:ext uri="{FF2B5EF4-FFF2-40B4-BE49-F238E27FC236}">
                <a16:creationId xmlns:a16="http://schemas.microsoft.com/office/drawing/2014/main" id="{3E8EEC58-7F91-4EC0-BE73-E4AE69D06594}"/>
              </a:ext>
            </a:extLst>
          </p:cNvPr>
          <p:cNvSpPr/>
          <p:nvPr/>
        </p:nvSpPr>
        <p:spPr>
          <a:xfrm rot="16200000">
            <a:off x="2779917" y="3397905"/>
            <a:ext cx="739748" cy="360917"/>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33" name="Rectángulo redondeado 47">
            <a:extLst>
              <a:ext uri="{FF2B5EF4-FFF2-40B4-BE49-F238E27FC236}">
                <a16:creationId xmlns:a16="http://schemas.microsoft.com/office/drawing/2014/main" id="{C99C3D87-0C73-41CD-BEB9-F52FC1D17B83}"/>
              </a:ext>
            </a:extLst>
          </p:cNvPr>
          <p:cNvSpPr/>
          <p:nvPr/>
        </p:nvSpPr>
        <p:spPr>
          <a:xfrm>
            <a:off x="600266" y="4737991"/>
            <a:ext cx="5124451"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Número estructural SN de la sub rasante</a:t>
            </a:r>
          </a:p>
        </p:txBody>
      </p:sp>
      <p:sp>
        <p:nvSpPr>
          <p:cNvPr id="39" name="Rectángulo redondeado 47">
            <a:extLst>
              <a:ext uri="{FF2B5EF4-FFF2-40B4-BE49-F238E27FC236}">
                <a16:creationId xmlns:a16="http://schemas.microsoft.com/office/drawing/2014/main" id="{747818AD-C113-4D4E-8AB6-C539F849996C}"/>
              </a:ext>
            </a:extLst>
          </p:cNvPr>
          <p:cNvSpPr/>
          <p:nvPr/>
        </p:nvSpPr>
        <p:spPr>
          <a:xfrm>
            <a:off x="6513873" y="1432020"/>
            <a:ext cx="4861343"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Espesores Mínimos</a:t>
            </a:r>
          </a:p>
        </p:txBody>
      </p:sp>
      <p:pic>
        <p:nvPicPr>
          <p:cNvPr id="3" name="Imagen 2">
            <a:extLst>
              <a:ext uri="{FF2B5EF4-FFF2-40B4-BE49-F238E27FC236}">
                <a16:creationId xmlns:a16="http://schemas.microsoft.com/office/drawing/2014/main" id="{FC366E71-7EB2-4EE0-991E-B774F15CF35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21455" y="1875485"/>
            <a:ext cx="5124450" cy="1647825"/>
          </a:xfrm>
          <a:prstGeom prst="rect">
            <a:avLst/>
          </a:prstGeom>
        </p:spPr>
      </p:pic>
      <p:sp>
        <p:nvSpPr>
          <p:cNvPr id="28" name="Rectángulo redondeado 47">
            <a:extLst>
              <a:ext uri="{FF2B5EF4-FFF2-40B4-BE49-F238E27FC236}">
                <a16:creationId xmlns:a16="http://schemas.microsoft.com/office/drawing/2014/main" id="{43399E1E-4215-4317-A296-CD32D2E05FDF}"/>
              </a:ext>
            </a:extLst>
          </p:cNvPr>
          <p:cNvSpPr/>
          <p:nvPr/>
        </p:nvSpPr>
        <p:spPr>
          <a:xfrm>
            <a:off x="1204876" y="6371560"/>
            <a:ext cx="841828" cy="340519"/>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b="1" dirty="0">
                <a:ln w="12700" cmpd="sng">
                  <a:noFill/>
                  <a:prstDash val="solid"/>
                </a:ln>
                <a:solidFill>
                  <a:schemeClr val="tx1"/>
                </a:solidFill>
                <a:latin typeface="+mj-lt"/>
                <a:ea typeface="Batang" panose="02030600000101010101" pitchFamily="18" charset="-127"/>
                <a:cs typeface="Times New Roman" panose="02020603050405020304" pitchFamily="18" charset="0"/>
              </a:rPr>
              <a:t>4.57</a:t>
            </a:r>
          </a:p>
        </p:txBody>
      </p:sp>
      <p:sp>
        <p:nvSpPr>
          <p:cNvPr id="29" name="Flecha: hacia la izquierda 28">
            <a:extLst>
              <a:ext uri="{FF2B5EF4-FFF2-40B4-BE49-F238E27FC236}">
                <a16:creationId xmlns:a16="http://schemas.microsoft.com/office/drawing/2014/main" id="{4441EE4A-D6D6-456E-8077-D8BB13C96CEF}"/>
              </a:ext>
            </a:extLst>
          </p:cNvPr>
          <p:cNvSpPr/>
          <p:nvPr/>
        </p:nvSpPr>
        <p:spPr>
          <a:xfrm rot="16200000">
            <a:off x="1255916" y="5714917"/>
            <a:ext cx="739748" cy="360917"/>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pic>
        <p:nvPicPr>
          <p:cNvPr id="5" name="Imagen 4">
            <a:extLst>
              <a:ext uri="{FF2B5EF4-FFF2-40B4-BE49-F238E27FC236}">
                <a16:creationId xmlns:a16="http://schemas.microsoft.com/office/drawing/2014/main" id="{EC2CF5FC-41B7-455F-A8C6-89FF85BB376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00266" y="5202164"/>
            <a:ext cx="5210175" cy="619125"/>
          </a:xfrm>
          <a:prstGeom prst="rect">
            <a:avLst/>
          </a:prstGeom>
        </p:spPr>
      </p:pic>
      <p:grpSp>
        <p:nvGrpSpPr>
          <p:cNvPr id="14" name="Grupo 13">
            <a:extLst>
              <a:ext uri="{FF2B5EF4-FFF2-40B4-BE49-F238E27FC236}">
                <a16:creationId xmlns:a16="http://schemas.microsoft.com/office/drawing/2014/main" id="{8EED1FA3-2E30-4AE4-B4E7-30DE6BA84B9A}"/>
              </a:ext>
            </a:extLst>
          </p:cNvPr>
          <p:cNvGrpSpPr/>
          <p:nvPr/>
        </p:nvGrpSpPr>
        <p:grpSpPr>
          <a:xfrm>
            <a:off x="6513873" y="1820348"/>
            <a:ext cx="4861343" cy="1838466"/>
            <a:chOff x="6092812" y="1780803"/>
            <a:chExt cx="4861343" cy="1957886"/>
          </a:xfrm>
        </p:grpSpPr>
        <p:pic>
          <p:nvPicPr>
            <p:cNvPr id="9" name="Imagen 8">
              <a:extLst>
                <a:ext uri="{FF2B5EF4-FFF2-40B4-BE49-F238E27FC236}">
                  <a16:creationId xmlns:a16="http://schemas.microsoft.com/office/drawing/2014/main" id="{74B1BAF1-8776-4E82-BF23-59BEEA8FC213}"/>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6092812" y="1780803"/>
              <a:ext cx="4861343" cy="1957886"/>
            </a:xfrm>
            <a:prstGeom prst="rect">
              <a:avLst/>
            </a:prstGeom>
          </p:spPr>
        </p:pic>
        <p:sp>
          <p:nvSpPr>
            <p:cNvPr id="10" name="Rectángulo 9">
              <a:extLst>
                <a:ext uri="{FF2B5EF4-FFF2-40B4-BE49-F238E27FC236}">
                  <a16:creationId xmlns:a16="http://schemas.microsoft.com/office/drawing/2014/main" id="{802B9570-C6E9-4E27-A169-262A383BF705}"/>
                </a:ext>
              </a:extLst>
            </p:cNvPr>
            <p:cNvSpPr/>
            <p:nvPr/>
          </p:nvSpPr>
          <p:spPr>
            <a:xfrm>
              <a:off x="6092812" y="3429000"/>
              <a:ext cx="4861343" cy="30968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pic>
        <p:nvPicPr>
          <p:cNvPr id="13" name="Imagen 12">
            <a:extLst>
              <a:ext uri="{FF2B5EF4-FFF2-40B4-BE49-F238E27FC236}">
                <a16:creationId xmlns:a16="http://schemas.microsoft.com/office/drawing/2014/main" id="{ADE4662E-029E-4F29-92EF-D7B8D2977D66}"/>
              </a:ext>
            </a:extLst>
          </p:cNvPr>
          <p:cNvPicPr>
            <a:picLocks noChangeAspect="1"/>
          </p:cNvPicPr>
          <p:nvPr/>
        </p:nvPicPr>
        <p:blipFill>
          <a:blip r:embed="rId11"/>
          <a:stretch>
            <a:fillRect/>
          </a:stretch>
        </p:blipFill>
        <p:spPr>
          <a:xfrm>
            <a:off x="3251580" y="5964750"/>
            <a:ext cx="2466975" cy="828675"/>
          </a:xfrm>
          <a:prstGeom prst="rect">
            <a:avLst/>
          </a:prstGeom>
        </p:spPr>
      </p:pic>
      <p:sp>
        <p:nvSpPr>
          <p:cNvPr id="36" name="Flecha: hacia la izquierda 35">
            <a:extLst>
              <a:ext uri="{FF2B5EF4-FFF2-40B4-BE49-F238E27FC236}">
                <a16:creationId xmlns:a16="http://schemas.microsoft.com/office/drawing/2014/main" id="{DA8B5A1F-DDC6-4F33-8F89-58F4D463A0F0}"/>
              </a:ext>
            </a:extLst>
          </p:cNvPr>
          <p:cNvSpPr/>
          <p:nvPr/>
        </p:nvSpPr>
        <p:spPr>
          <a:xfrm rot="10800000">
            <a:off x="2262039" y="6310346"/>
            <a:ext cx="739748" cy="360917"/>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pic>
        <p:nvPicPr>
          <p:cNvPr id="16" name="Imagen 15">
            <a:extLst>
              <a:ext uri="{FF2B5EF4-FFF2-40B4-BE49-F238E27FC236}">
                <a16:creationId xmlns:a16="http://schemas.microsoft.com/office/drawing/2014/main" id="{1C2EB7D9-9073-4A83-B831-75C3A1E3DDAE}"/>
              </a:ext>
            </a:extLst>
          </p:cNvPr>
          <p:cNvPicPr>
            <a:picLocks noChangeAspect="1"/>
          </p:cNvPicPr>
          <p:nvPr/>
        </p:nvPicPr>
        <p:blipFill>
          <a:blip r:embed="rId12"/>
          <a:stretch>
            <a:fillRect/>
          </a:stretch>
        </p:blipFill>
        <p:spPr>
          <a:xfrm>
            <a:off x="6357490" y="3818061"/>
            <a:ext cx="5227006" cy="3039939"/>
          </a:xfrm>
          <a:prstGeom prst="rect">
            <a:avLst/>
          </a:prstGeom>
        </p:spPr>
      </p:pic>
    </p:spTree>
    <p:extLst>
      <p:ext uri="{BB962C8B-B14F-4D97-AF65-F5344CB8AC3E}">
        <p14:creationId xmlns:p14="http://schemas.microsoft.com/office/powerpoint/2010/main" val="1924930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47" name="Picture 6" descr="Download Free png Highway Asphalt Road surface Road trip - Cement road  1200*675 ... - DLPNG.com">
            <a:extLst>
              <a:ext uri="{FF2B5EF4-FFF2-40B4-BE49-F238E27FC236}">
                <a16:creationId xmlns:a16="http://schemas.microsoft.com/office/drawing/2014/main" id="{A454B72B-3993-4AEE-960F-F51E00BD92AE}"/>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718081"/>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0" y="58220"/>
            <a:ext cx="4209144" cy="646986"/>
          </a:xfrm>
          <a:prstGeom prst="roundRect">
            <a:avLst/>
          </a:prstGeom>
          <a:noFill/>
          <a:ln w="19050">
            <a:noFill/>
          </a:ln>
        </p:spPr>
        <p:txBody>
          <a:bodyPr wrap="square">
            <a:spAutoFit/>
          </a:bodyPr>
          <a:lstStyle/>
          <a:p>
            <a:pPr algn="ctr"/>
            <a:r>
              <a:rPr lang="es-ES" sz="32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ESTUDIO DE DRENAJE </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846854"/>
            <a:ext cx="11659700" cy="408623"/>
          </a:xfrm>
          <a:prstGeom prst="roundRect">
            <a:avLst/>
          </a:prstGeom>
          <a:solidFill>
            <a:srgbClr val="006633"/>
          </a:solidFill>
          <a:ln w="19050">
            <a:solidFill>
              <a:schemeClr val="bg1">
                <a:lumMod val="95000"/>
              </a:schemeClr>
            </a:solidFill>
          </a:ln>
        </p:spPr>
        <p:txBody>
          <a:bodyPr wrap="square">
            <a:spAutoFit/>
          </a:bodyPr>
          <a:lstStyle/>
          <a:p>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20" name="CuadroTexto 19">
            <a:extLst>
              <a:ext uri="{FF2B5EF4-FFF2-40B4-BE49-F238E27FC236}">
                <a16:creationId xmlns:a16="http://schemas.microsoft.com/office/drawing/2014/main" id="{2AA50CE9-1FA7-4004-B75C-3AA54BAD8574}"/>
              </a:ext>
            </a:extLst>
          </p:cNvPr>
          <p:cNvSpPr txBox="1"/>
          <p:nvPr/>
        </p:nvSpPr>
        <p:spPr>
          <a:xfrm>
            <a:off x="7698055" y="912665"/>
            <a:ext cx="4570968"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Guide for Design of Pavement Structures AASHTO, 1993)</a:t>
            </a:r>
            <a:endParaRPr lang="es-EC" sz="1200" b="1" dirty="0">
              <a:solidFill>
                <a:schemeClr val="bg1"/>
              </a:solidFill>
            </a:endParaRPr>
          </a:p>
        </p:txBody>
      </p:sp>
      <p:sp>
        <p:nvSpPr>
          <p:cNvPr id="27" name="Rectángulo redondeado 47">
            <a:extLst>
              <a:ext uri="{FF2B5EF4-FFF2-40B4-BE49-F238E27FC236}">
                <a16:creationId xmlns:a16="http://schemas.microsoft.com/office/drawing/2014/main" id="{5ED1EE1C-3A18-4647-A6B6-AB1C75FD4613}"/>
              </a:ext>
            </a:extLst>
          </p:cNvPr>
          <p:cNvSpPr/>
          <p:nvPr/>
        </p:nvSpPr>
        <p:spPr>
          <a:xfrm>
            <a:off x="747248" y="1416215"/>
            <a:ext cx="2653030"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Estación Meteorológica M0025</a:t>
            </a:r>
          </a:p>
        </p:txBody>
      </p:sp>
      <p:sp>
        <p:nvSpPr>
          <p:cNvPr id="32" name="Flecha: hacia la izquierda 31">
            <a:extLst>
              <a:ext uri="{FF2B5EF4-FFF2-40B4-BE49-F238E27FC236}">
                <a16:creationId xmlns:a16="http://schemas.microsoft.com/office/drawing/2014/main" id="{3E8EEC58-7F91-4EC0-BE73-E4AE69D06594}"/>
              </a:ext>
            </a:extLst>
          </p:cNvPr>
          <p:cNvSpPr/>
          <p:nvPr/>
        </p:nvSpPr>
        <p:spPr>
          <a:xfrm rot="16200000">
            <a:off x="6646909" y="2280742"/>
            <a:ext cx="739748" cy="360917"/>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33" name="Rectángulo redondeado 47">
            <a:extLst>
              <a:ext uri="{FF2B5EF4-FFF2-40B4-BE49-F238E27FC236}">
                <a16:creationId xmlns:a16="http://schemas.microsoft.com/office/drawing/2014/main" id="{C99C3D87-0C73-41CD-BEB9-F52FC1D17B83}"/>
              </a:ext>
            </a:extLst>
          </p:cNvPr>
          <p:cNvSpPr/>
          <p:nvPr/>
        </p:nvSpPr>
        <p:spPr>
          <a:xfrm>
            <a:off x="4055464" y="2856215"/>
            <a:ext cx="6043556"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Intensidad de lluvia diaria máxima en 24 horas (TR25) = 9,18 mm/h.</a:t>
            </a:r>
          </a:p>
        </p:txBody>
      </p:sp>
      <p:sp>
        <p:nvSpPr>
          <p:cNvPr id="39" name="Rectángulo redondeado 47">
            <a:extLst>
              <a:ext uri="{FF2B5EF4-FFF2-40B4-BE49-F238E27FC236}">
                <a16:creationId xmlns:a16="http://schemas.microsoft.com/office/drawing/2014/main" id="{747818AD-C113-4D4E-8AB6-C539F849996C}"/>
              </a:ext>
            </a:extLst>
          </p:cNvPr>
          <p:cNvSpPr/>
          <p:nvPr/>
        </p:nvSpPr>
        <p:spPr>
          <a:xfrm>
            <a:off x="3656372" y="1505495"/>
            <a:ext cx="6841741"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Datos Históricos INAMHI</a:t>
            </a:r>
          </a:p>
        </p:txBody>
      </p:sp>
      <mc:AlternateContent xmlns:mc="http://schemas.openxmlformats.org/markup-compatibility/2006">
        <mc:Choice xmlns:a14="http://schemas.microsoft.com/office/drawing/2010/main" Requires="a14">
          <p:sp>
            <p:nvSpPr>
              <p:cNvPr id="28" name="Rectángulo redondeado 47">
                <a:extLst>
                  <a:ext uri="{FF2B5EF4-FFF2-40B4-BE49-F238E27FC236}">
                    <a16:creationId xmlns:a16="http://schemas.microsoft.com/office/drawing/2014/main" id="{43399E1E-4215-4317-A296-CD32D2E05FDF}"/>
                  </a:ext>
                </a:extLst>
              </p:cNvPr>
              <p:cNvSpPr/>
              <p:nvPr/>
            </p:nvSpPr>
            <p:spPr>
              <a:xfrm>
                <a:off x="6969833" y="6066981"/>
                <a:ext cx="1500763" cy="835619"/>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s-EC" b="1" i="1" smtClean="0">
                              <a:solidFill>
                                <a:srgbClr val="836967"/>
                              </a:solidFill>
                              <a:latin typeface="Cambria Math" panose="02040503050406030204" pitchFamily="18" charset="0"/>
                            </a:rPr>
                          </m:ctrlPr>
                        </m:sSubPr>
                        <m:e>
                          <m:r>
                            <a:rPr lang="es-EC" b="1" i="1">
                              <a:latin typeface="Cambria Math" panose="02040503050406030204" pitchFamily="18" charset="0"/>
                            </a:rPr>
                            <m:t>𝑸</m:t>
                          </m:r>
                        </m:e>
                        <m:sub>
                          <m:r>
                            <a:rPr lang="es-EC" b="1" i="1">
                              <a:latin typeface="Cambria Math" panose="02040503050406030204" pitchFamily="18" charset="0"/>
                            </a:rPr>
                            <m:t>𝒑</m:t>
                          </m:r>
                        </m:sub>
                      </m:sSub>
                      <m:r>
                        <a:rPr lang="es-EC" b="1" i="0">
                          <a:latin typeface="Cambria Math" panose="02040503050406030204" pitchFamily="18" charset="0"/>
                        </a:rPr>
                        <m:t>&lt;</m:t>
                      </m:r>
                      <m:sSub>
                        <m:sSubPr>
                          <m:ctrlPr>
                            <a:rPr lang="es-EC" b="1" i="1">
                              <a:solidFill>
                                <a:srgbClr val="836967"/>
                              </a:solidFill>
                              <a:latin typeface="Cambria Math" panose="02040503050406030204" pitchFamily="18" charset="0"/>
                            </a:rPr>
                          </m:ctrlPr>
                        </m:sSubPr>
                        <m:e>
                          <m:r>
                            <a:rPr lang="es-EC" b="1" i="1">
                              <a:latin typeface="Cambria Math" panose="02040503050406030204" pitchFamily="18" charset="0"/>
                            </a:rPr>
                            <m:t>𝑸</m:t>
                          </m:r>
                        </m:e>
                        <m:sub>
                          <m:r>
                            <a:rPr lang="es-EC" b="1" i="1">
                              <a:latin typeface="Cambria Math" panose="02040503050406030204" pitchFamily="18" charset="0"/>
                            </a:rPr>
                            <m:t>𝒅</m:t>
                          </m:r>
                        </m:sub>
                      </m:sSub>
                    </m:oMath>
                  </m:oMathPara>
                </a14:m>
                <a:endParaRPr lang="es-EC" b="1" dirty="0"/>
              </a:p>
              <a:p>
                <a:pPr algn="ctr"/>
                <a:endParaRPr lang="es-MX" b="1"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a:p>
                <a:pPr algn="ctr"/>
                <a:r>
                  <a:rPr lang="es-MX" b="1" dirty="0">
                    <a:ln w="12700" cmpd="sng">
                      <a:noFill/>
                      <a:prstDash val="solid"/>
                    </a:ln>
                    <a:solidFill>
                      <a:schemeClr val="tx1"/>
                    </a:solidFill>
                    <a:latin typeface="+mj-lt"/>
                    <a:ea typeface="Batang" panose="02030600000101010101" pitchFamily="18" charset="-127"/>
                    <a:cs typeface="Times New Roman" panose="02020603050405020304" pitchFamily="18" charset="0"/>
                  </a:rPr>
                  <a:t>0.75 &lt; 0.80</a:t>
                </a:r>
              </a:p>
            </p:txBody>
          </p:sp>
        </mc:Choice>
        <mc:Fallback>
          <p:sp>
            <p:nvSpPr>
              <p:cNvPr id="28" name="Rectángulo redondeado 47">
                <a:extLst>
                  <a:ext uri="{FF2B5EF4-FFF2-40B4-BE49-F238E27FC236}">
                    <a16:creationId xmlns:a16="http://schemas.microsoft.com/office/drawing/2014/main" id="{43399E1E-4215-4317-A296-CD32D2E05FDF}"/>
                  </a:ext>
                </a:extLst>
              </p:cNvPr>
              <p:cNvSpPr>
                <a:spLocks noRot="1" noChangeAspect="1" noMove="1" noResize="1" noEditPoints="1" noAdjustHandles="1" noChangeArrowheads="1" noChangeShapeType="1" noTextEdit="1"/>
              </p:cNvSpPr>
              <p:nvPr/>
            </p:nvSpPr>
            <p:spPr>
              <a:xfrm>
                <a:off x="6969833" y="6066981"/>
                <a:ext cx="1500763" cy="835619"/>
              </a:xfrm>
              <a:prstGeom prst="roundRect">
                <a:avLst/>
              </a:prstGeom>
              <a:blipFill>
                <a:blip r:embed="rId5"/>
                <a:stretch>
                  <a:fillRect b="-1418"/>
                </a:stretch>
              </a:blipFill>
              <a:ln/>
            </p:spPr>
            <p:txBody>
              <a:bodyPr/>
              <a:lstStyle/>
              <a:p>
                <a:r>
                  <a:rPr lang="es-EC">
                    <a:noFill/>
                  </a:rPr>
                  <a:t> </a:t>
                </a:r>
              </a:p>
            </p:txBody>
          </p:sp>
        </mc:Fallback>
      </mc:AlternateContent>
      <p:sp>
        <p:nvSpPr>
          <p:cNvPr id="29" name="Flecha: hacia la izquierda 28">
            <a:extLst>
              <a:ext uri="{FF2B5EF4-FFF2-40B4-BE49-F238E27FC236}">
                <a16:creationId xmlns:a16="http://schemas.microsoft.com/office/drawing/2014/main" id="{4441EE4A-D6D6-456E-8077-D8BB13C96CEF}"/>
              </a:ext>
            </a:extLst>
          </p:cNvPr>
          <p:cNvSpPr/>
          <p:nvPr/>
        </p:nvSpPr>
        <p:spPr>
          <a:xfrm rot="16200000">
            <a:off x="4987559" y="4671522"/>
            <a:ext cx="497058" cy="360917"/>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36" name="Flecha: hacia la izquierda 35">
            <a:extLst>
              <a:ext uri="{FF2B5EF4-FFF2-40B4-BE49-F238E27FC236}">
                <a16:creationId xmlns:a16="http://schemas.microsoft.com/office/drawing/2014/main" id="{DA8B5A1F-DDC6-4F33-8F89-58F4D463A0F0}"/>
              </a:ext>
            </a:extLst>
          </p:cNvPr>
          <p:cNvSpPr/>
          <p:nvPr/>
        </p:nvSpPr>
        <p:spPr>
          <a:xfrm rot="16200000">
            <a:off x="9668066" y="5964084"/>
            <a:ext cx="340520" cy="198346"/>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pic>
        <p:nvPicPr>
          <p:cNvPr id="21" name="Imagen 20">
            <a:extLst>
              <a:ext uri="{FF2B5EF4-FFF2-40B4-BE49-F238E27FC236}">
                <a16:creationId xmlns:a16="http://schemas.microsoft.com/office/drawing/2014/main" id="{C4FDC171-28F0-47B2-9666-21EC091BC2AB}"/>
              </a:ext>
            </a:extLst>
          </p:cNvPr>
          <p:cNvPicPr/>
          <p:nvPr/>
        </p:nvPicPr>
        <p:blipFill rotWithShape="1">
          <a:blip r:embed="rId6" cstate="print">
            <a:extLst>
              <a:ext uri="{28A0092B-C50C-407E-A947-70E740481C1C}">
                <a14:useLocalDpi xmlns:a14="http://schemas.microsoft.com/office/drawing/2010/main" val="0"/>
              </a:ext>
            </a:extLst>
          </a:blip>
          <a:srcRect l="3033" t="3217" r="2501" b="4340"/>
          <a:stretch/>
        </p:blipFill>
        <p:spPr bwMode="auto">
          <a:xfrm>
            <a:off x="747248" y="1840829"/>
            <a:ext cx="2653030" cy="3670300"/>
          </a:xfrm>
          <a:prstGeom prst="rect">
            <a:avLst/>
          </a:prstGeom>
          <a:noFill/>
          <a:ln>
            <a:noFill/>
          </a:ln>
          <a:extLst>
            <a:ext uri="{53640926-AAD7-44D8-BBD7-CCE9431645EC}">
              <a14:shadowObscured xmlns:a14="http://schemas.microsoft.com/office/drawing/2010/main"/>
            </a:ext>
          </a:extLst>
        </p:spPr>
      </p:pic>
      <p:sp>
        <p:nvSpPr>
          <p:cNvPr id="24" name="CuadroTexto 23">
            <a:extLst>
              <a:ext uri="{FF2B5EF4-FFF2-40B4-BE49-F238E27FC236}">
                <a16:creationId xmlns:a16="http://schemas.microsoft.com/office/drawing/2014/main" id="{8F5BBD68-DBD9-4B7B-AF64-349BC4CEEA80}"/>
              </a:ext>
            </a:extLst>
          </p:cNvPr>
          <p:cNvSpPr txBox="1"/>
          <p:nvPr/>
        </p:nvSpPr>
        <p:spPr>
          <a:xfrm>
            <a:off x="418000" y="5634353"/>
            <a:ext cx="3364273" cy="646331"/>
          </a:xfrm>
          <a:prstGeom prst="rect">
            <a:avLst/>
          </a:prstGeom>
          <a:noFill/>
        </p:spPr>
        <p:txBody>
          <a:bodyPr wrap="square">
            <a:spAutoFit/>
          </a:bodyPr>
          <a:lstStyle/>
          <a:p>
            <a:pPr algn="just"/>
            <a:r>
              <a:rPr lang="es-EC" sz="1200" dirty="0">
                <a:effectLst/>
                <a:latin typeface="Arial" panose="020B0604020202020204" pitchFamily="34" charset="0"/>
                <a:ea typeface="Calibri" panose="020F0502020204030204" pitchFamily="34" charset="0"/>
                <a:cs typeface="Times New Roman" panose="02020603050405020304" pitchFamily="18" charset="0"/>
              </a:rPr>
              <a:t>La Concordia de latitud 00º01’28’’ S, 79º22’49’’ W de una elevación 0379 msnm ubicado en la provincia de Santo Domingo de los Tsáchilas.</a:t>
            </a:r>
            <a:endParaRPr lang="es-EC" sz="1200" dirty="0"/>
          </a:p>
        </p:txBody>
      </p:sp>
      <p:pic>
        <p:nvPicPr>
          <p:cNvPr id="12" name="Imagen 11">
            <a:extLst>
              <a:ext uri="{FF2B5EF4-FFF2-40B4-BE49-F238E27FC236}">
                <a16:creationId xmlns:a16="http://schemas.microsoft.com/office/drawing/2014/main" id="{8E45765D-AC57-42E3-8D53-A55EFBFCF42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3656372" y="1980651"/>
            <a:ext cx="6841741" cy="353579"/>
          </a:xfrm>
          <a:prstGeom prst="rect">
            <a:avLst/>
          </a:prstGeom>
        </p:spPr>
      </p:pic>
      <p:sp>
        <p:nvSpPr>
          <p:cNvPr id="7" name="Rectángulo 6">
            <a:extLst>
              <a:ext uri="{FF2B5EF4-FFF2-40B4-BE49-F238E27FC236}">
                <a16:creationId xmlns:a16="http://schemas.microsoft.com/office/drawing/2014/main" id="{AC59AA19-F830-4F15-BBD4-D3147AC56864}"/>
              </a:ext>
            </a:extLst>
          </p:cNvPr>
          <p:cNvSpPr/>
          <p:nvPr/>
        </p:nvSpPr>
        <p:spPr>
          <a:xfrm>
            <a:off x="9350375" y="1911021"/>
            <a:ext cx="396875" cy="49786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CuadroTexto 33">
            <a:extLst>
              <a:ext uri="{FF2B5EF4-FFF2-40B4-BE49-F238E27FC236}">
                <a16:creationId xmlns:a16="http://schemas.microsoft.com/office/drawing/2014/main" id="{B015209C-5883-4E07-BC3C-C59A2A64CAB2}"/>
              </a:ext>
            </a:extLst>
          </p:cNvPr>
          <p:cNvSpPr txBox="1"/>
          <p:nvPr/>
        </p:nvSpPr>
        <p:spPr>
          <a:xfrm>
            <a:off x="9326514" y="2365713"/>
            <a:ext cx="1314050" cy="261610"/>
          </a:xfrm>
          <a:prstGeom prst="rect">
            <a:avLst/>
          </a:prstGeom>
          <a:noFill/>
        </p:spPr>
        <p:txBody>
          <a:bodyPr wrap="square">
            <a:spAutoFit/>
          </a:bodyPr>
          <a:lstStyle/>
          <a:p>
            <a:r>
              <a:rPr lang="es-EC"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n-US"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INAMHI, 2015)</a:t>
            </a:r>
            <a:endParaRPr lang="es-EC" sz="1100" b="1" dirty="0">
              <a:solidFill>
                <a:schemeClr val="tx1"/>
              </a:solidFill>
            </a:endParaRPr>
          </a:p>
        </p:txBody>
      </p:sp>
      <p:sp>
        <p:nvSpPr>
          <p:cNvPr id="30" name="Rectángulo redondeado 47">
            <a:extLst>
              <a:ext uri="{FF2B5EF4-FFF2-40B4-BE49-F238E27FC236}">
                <a16:creationId xmlns:a16="http://schemas.microsoft.com/office/drawing/2014/main" id="{1572FC5E-08A8-4C04-AACA-DA5C623735D7}"/>
              </a:ext>
            </a:extLst>
          </p:cNvPr>
          <p:cNvSpPr/>
          <p:nvPr/>
        </p:nvSpPr>
        <p:spPr>
          <a:xfrm>
            <a:off x="4343431" y="4374790"/>
            <a:ext cx="1827390"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Método racional</a:t>
            </a:r>
          </a:p>
        </p:txBody>
      </p:sp>
      <mc:AlternateContent xmlns:mc="http://schemas.openxmlformats.org/markup-compatibility/2006">
        <mc:Choice xmlns:a14="http://schemas.microsoft.com/office/drawing/2010/main" Requires="a14">
          <p:sp>
            <p:nvSpPr>
              <p:cNvPr id="35" name="CuadroTexto 34">
                <a:extLst>
                  <a:ext uri="{FF2B5EF4-FFF2-40B4-BE49-F238E27FC236}">
                    <a16:creationId xmlns:a16="http://schemas.microsoft.com/office/drawing/2014/main" id="{33BD54F4-7DC5-4108-A54E-8218FB6FA30F}"/>
                  </a:ext>
                </a:extLst>
              </p:cNvPr>
              <p:cNvSpPr txBox="1"/>
              <p:nvPr/>
            </p:nvSpPr>
            <p:spPr>
              <a:xfrm>
                <a:off x="4111740" y="5148577"/>
                <a:ext cx="1992983" cy="4970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b="0" i="1" smtClean="0">
                              <a:latin typeface="Cambria Math" panose="02040503050406030204" pitchFamily="18" charset="0"/>
                            </a:rPr>
                            <m:t>𝑄</m:t>
                          </m:r>
                        </m:e>
                        <m:sub>
                          <m:r>
                            <a:rPr lang="es-EC" b="0" i="1" smtClean="0">
                              <a:latin typeface="Cambria Math" panose="02040503050406030204" pitchFamily="18" charset="0"/>
                            </a:rPr>
                            <m:t>𝑝</m:t>
                          </m:r>
                        </m:sub>
                      </m:sSub>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1">
                              <a:latin typeface="Cambria Math" panose="02040503050406030204" pitchFamily="18" charset="0"/>
                            </a:rPr>
                            <m:t>𝐶</m:t>
                          </m:r>
                          <m:r>
                            <a:rPr lang="es-EC" i="0">
                              <a:latin typeface="Cambria Math" panose="02040503050406030204" pitchFamily="18" charset="0"/>
                            </a:rPr>
                            <m:t>∗</m:t>
                          </m:r>
                          <m:r>
                            <a:rPr lang="es-EC" i="1">
                              <a:latin typeface="Cambria Math" panose="02040503050406030204" pitchFamily="18" charset="0"/>
                            </a:rPr>
                            <m:t>𝐼</m:t>
                          </m:r>
                          <m:r>
                            <a:rPr lang="es-EC" i="0">
                              <a:latin typeface="Cambria Math" panose="02040503050406030204" pitchFamily="18" charset="0"/>
                            </a:rPr>
                            <m:t>∗</m:t>
                          </m:r>
                          <m:r>
                            <a:rPr lang="es-EC" i="1">
                              <a:latin typeface="Cambria Math" panose="02040503050406030204" pitchFamily="18" charset="0"/>
                            </a:rPr>
                            <m:t>𝐴𝑝</m:t>
                          </m:r>
                        </m:num>
                        <m:den>
                          <m:r>
                            <a:rPr lang="es-EC" i="0">
                              <a:latin typeface="Cambria Math" panose="02040503050406030204" pitchFamily="18" charset="0"/>
                            </a:rPr>
                            <m:t>3.60</m:t>
                          </m:r>
                        </m:den>
                      </m:f>
                    </m:oMath>
                  </m:oMathPara>
                </a14:m>
                <a:endParaRPr lang="es-EC" dirty="0"/>
              </a:p>
            </p:txBody>
          </p:sp>
        </mc:Choice>
        <mc:Fallback>
          <p:sp>
            <p:nvSpPr>
              <p:cNvPr id="35" name="CuadroTexto 34">
                <a:extLst>
                  <a:ext uri="{FF2B5EF4-FFF2-40B4-BE49-F238E27FC236}">
                    <a16:creationId xmlns:a16="http://schemas.microsoft.com/office/drawing/2014/main" id="{33BD54F4-7DC5-4108-A54E-8218FB6FA30F}"/>
                  </a:ext>
                </a:extLst>
              </p:cNvPr>
              <p:cNvSpPr txBox="1">
                <a:spLocks noRot="1" noChangeAspect="1" noMove="1" noResize="1" noEditPoints="1" noAdjustHandles="1" noChangeArrowheads="1" noChangeShapeType="1" noTextEdit="1"/>
              </p:cNvSpPr>
              <p:nvPr/>
            </p:nvSpPr>
            <p:spPr>
              <a:xfrm>
                <a:off x="4111740" y="5148577"/>
                <a:ext cx="1992983" cy="497059"/>
              </a:xfrm>
              <a:prstGeom prst="rect">
                <a:avLst/>
              </a:prstGeom>
              <a:blipFill>
                <a:blip r:embed="rId9"/>
                <a:stretch>
                  <a:fillRect b="-1235"/>
                </a:stretch>
              </a:blipFill>
            </p:spPr>
            <p:txBody>
              <a:bodyPr/>
              <a:lstStyle/>
              <a:p>
                <a:r>
                  <a:rPr lang="es-EC">
                    <a:noFill/>
                  </a:rPr>
                  <a:t> </a:t>
                </a:r>
              </a:p>
            </p:txBody>
          </p:sp>
        </mc:Fallback>
      </mc:AlternateContent>
      <p:sp>
        <p:nvSpPr>
          <p:cNvPr id="38" name="CuadroTexto 37">
            <a:extLst>
              <a:ext uri="{FF2B5EF4-FFF2-40B4-BE49-F238E27FC236}">
                <a16:creationId xmlns:a16="http://schemas.microsoft.com/office/drawing/2014/main" id="{194BE682-E18B-442B-A162-D31BF14F2889}"/>
              </a:ext>
            </a:extLst>
          </p:cNvPr>
          <p:cNvSpPr txBox="1"/>
          <p:nvPr/>
        </p:nvSpPr>
        <p:spPr>
          <a:xfrm>
            <a:off x="6693390" y="3163378"/>
            <a:ext cx="3554412" cy="261610"/>
          </a:xfrm>
          <a:prstGeom prst="rect">
            <a:avLst/>
          </a:prstGeom>
          <a:noFill/>
        </p:spPr>
        <p:txBody>
          <a:bodyPr wrap="square">
            <a:spAutoFit/>
          </a:bodyPr>
          <a:lstStyle/>
          <a:p>
            <a:r>
              <a:rPr lang="es-EC"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n-US" sz="1100" b="1"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Ministerio</a:t>
            </a:r>
            <a:r>
              <a:rPr lang="en-US"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de </a:t>
            </a:r>
            <a:r>
              <a:rPr lang="en-US" sz="1100" b="1"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Obras</a:t>
            </a:r>
            <a:r>
              <a:rPr lang="en-US"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US" sz="1100" b="1"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Públicas</a:t>
            </a:r>
            <a:r>
              <a:rPr lang="en-US"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y </a:t>
            </a:r>
            <a:r>
              <a:rPr lang="en-US" sz="1100" b="1"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Urbanismo</a:t>
            </a:r>
            <a:r>
              <a:rPr lang="en-US"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 2015)</a:t>
            </a:r>
            <a:endParaRPr lang="es-EC" sz="1100" b="1" dirty="0">
              <a:solidFill>
                <a:schemeClr val="tx1"/>
              </a:solidFill>
            </a:endParaRPr>
          </a:p>
        </p:txBody>
      </p:sp>
      <p:sp>
        <p:nvSpPr>
          <p:cNvPr id="40" name="CuadroTexto 39">
            <a:extLst>
              <a:ext uri="{FF2B5EF4-FFF2-40B4-BE49-F238E27FC236}">
                <a16:creationId xmlns:a16="http://schemas.microsoft.com/office/drawing/2014/main" id="{D383C4BA-EAC9-49AC-984C-66A5C1F895B8}"/>
              </a:ext>
            </a:extLst>
          </p:cNvPr>
          <p:cNvSpPr txBox="1"/>
          <p:nvPr/>
        </p:nvSpPr>
        <p:spPr>
          <a:xfrm>
            <a:off x="5588915" y="4810945"/>
            <a:ext cx="1992984" cy="261610"/>
          </a:xfrm>
          <a:prstGeom prst="rect">
            <a:avLst/>
          </a:prstGeom>
          <a:noFill/>
        </p:spPr>
        <p:txBody>
          <a:bodyPr wrap="square">
            <a:spAutoFit/>
          </a:bodyPr>
          <a:lstStyle/>
          <a:p>
            <a:r>
              <a:rPr lang="es-EC"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n-US"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Keller and </a:t>
            </a:r>
            <a:r>
              <a:rPr lang="en-US" sz="1100" b="1"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Sherar</a:t>
            </a:r>
            <a:r>
              <a:rPr lang="en-US" sz="1100" b="1"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r>
              <a:rPr lang="en-US"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2008)</a:t>
            </a:r>
            <a:endParaRPr lang="es-EC" sz="1100" b="1" dirty="0">
              <a:solidFill>
                <a:schemeClr val="tx1"/>
              </a:solidFill>
            </a:endParaRPr>
          </a:p>
        </p:txBody>
      </p:sp>
      <mc:AlternateContent xmlns:mc="http://schemas.openxmlformats.org/markup-compatibility/2006">
        <mc:Choice xmlns:a14="http://schemas.microsoft.com/office/drawing/2010/main" Requires="a14">
          <p:sp>
            <p:nvSpPr>
              <p:cNvPr id="41" name="CuadroTexto 40">
                <a:extLst>
                  <a:ext uri="{FF2B5EF4-FFF2-40B4-BE49-F238E27FC236}">
                    <a16:creationId xmlns:a16="http://schemas.microsoft.com/office/drawing/2014/main" id="{A98DBDD3-CB44-4ED6-90ED-949A900DACF5}"/>
                  </a:ext>
                </a:extLst>
              </p:cNvPr>
              <p:cNvSpPr txBox="1"/>
              <p:nvPr/>
            </p:nvSpPr>
            <p:spPr>
              <a:xfrm>
                <a:off x="3782273" y="5668123"/>
                <a:ext cx="2907629" cy="3247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𝑝𝑟𝑜𝑦𝑒𝑐𝑡𝑜</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𝑝𝑎𝑣𝑖𝑚𝑒𝑛𝑡𝑜</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𝑡𝑎𝑙𝑢𝑑</m:t>
                          </m:r>
                        </m:sub>
                      </m:sSub>
                    </m:oMath>
                  </m:oMathPara>
                </a14:m>
                <a:endParaRPr lang="es-EC" dirty="0"/>
              </a:p>
            </p:txBody>
          </p:sp>
        </mc:Choice>
        <mc:Fallback>
          <p:sp>
            <p:nvSpPr>
              <p:cNvPr id="41" name="CuadroTexto 40">
                <a:extLst>
                  <a:ext uri="{FF2B5EF4-FFF2-40B4-BE49-F238E27FC236}">
                    <a16:creationId xmlns:a16="http://schemas.microsoft.com/office/drawing/2014/main" id="{A98DBDD3-CB44-4ED6-90ED-949A900DACF5}"/>
                  </a:ext>
                </a:extLst>
              </p:cNvPr>
              <p:cNvSpPr txBox="1">
                <a:spLocks noRot="1" noChangeAspect="1" noMove="1" noResize="1" noEditPoints="1" noAdjustHandles="1" noChangeArrowheads="1" noChangeShapeType="1" noTextEdit="1"/>
              </p:cNvSpPr>
              <p:nvPr/>
            </p:nvSpPr>
            <p:spPr>
              <a:xfrm>
                <a:off x="3782273" y="5668123"/>
                <a:ext cx="2907629" cy="324769"/>
              </a:xfrm>
              <a:prstGeom prst="rect">
                <a:avLst/>
              </a:prstGeom>
              <a:blipFill>
                <a:blip r:embed="rId10"/>
                <a:stretch>
                  <a:fillRect b="-3774"/>
                </a:stretch>
              </a:blipFill>
            </p:spPr>
            <p:txBody>
              <a:bodyPr/>
              <a:lstStyle/>
              <a:p>
                <a:r>
                  <a:rPr lang="es-EC">
                    <a:noFill/>
                  </a:rPr>
                  <a:t> </a:t>
                </a:r>
              </a:p>
            </p:txBody>
          </p:sp>
        </mc:Fallback>
      </mc:AlternateContent>
      <p:sp>
        <p:nvSpPr>
          <p:cNvPr id="42" name="Flecha: hacia la izquierda 41">
            <a:extLst>
              <a:ext uri="{FF2B5EF4-FFF2-40B4-BE49-F238E27FC236}">
                <a16:creationId xmlns:a16="http://schemas.microsoft.com/office/drawing/2014/main" id="{094DEDAC-0529-427F-A076-9B8E4C3FACB7}"/>
              </a:ext>
            </a:extLst>
          </p:cNvPr>
          <p:cNvSpPr/>
          <p:nvPr/>
        </p:nvSpPr>
        <p:spPr>
          <a:xfrm rot="16200000">
            <a:off x="9573071" y="4669784"/>
            <a:ext cx="497058" cy="360917"/>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43" name="Rectángulo redondeado 47">
            <a:extLst>
              <a:ext uri="{FF2B5EF4-FFF2-40B4-BE49-F238E27FC236}">
                <a16:creationId xmlns:a16="http://schemas.microsoft.com/office/drawing/2014/main" id="{CE576D1D-9788-40F3-9202-26B2196D735F}"/>
              </a:ext>
            </a:extLst>
          </p:cNvPr>
          <p:cNvSpPr/>
          <p:nvPr/>
        </p:nvSpPr>
        <p:spPr>
          <a:xfrm>
            <a:off x="8928943" y="4373052"/>
            <a:ext cx="1827390"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Método Manning</a:t>
            </a:r>
          </a:p>
        </p:txBody>
      </p:sp>
      <mc:AlternateContent xmlns:mc="http://schemas.openxmlformats.org/markup-compatibility/2006">
        <mc:Choice xmlns:a14="http://schemas.microsoft.com/office/drawing/2010/main" Requires="a14">
          <p:sp>
            <p:nvSpPr>
              <p:cNvPr id="44" name="CuadroTexto 43">
                <a:extLst>
                  <a:ext uri="{FF2B5EF4-FFF2-40B4-BE49-F238E27FC236}">
                    <a16:creationId xmlns:a16="http://schemas.microsoft.com/office/drawing/2014/main" id="{C9A9F28D-DF3D-4FD1-B3A4-B4B2C4DAAD8B}"/>
                  </a:ext>
                </a:extLst>
              </p:cNvPr>
              <p:cNvSpPr txBox="1"/>
              <p:nvPr/>
            </p:nvSpPr>
            <p:spPr>
              <a:xfrm>
                <a:off x="8644649" y="5098772"/>
                <a:ext cx="1992983" cy="6758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𝐶𝐻</m:t>
                          </m:r>
                        </m:sub>
                      </m:sSub>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𝐽</m:t>
                              </m:r>
                            </m:e>
                            <m:sup>
                              <m:f>
                                <m:fPr>
                                  <m:type m:val="lin"/>
                                  <m:ctrlPr>
                                    <a:rPr lang="es-EC" i="1">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2</m:t>
                                  </m:r>
                                </m:den>
                              </m:f>
                            </m:sup>
                          </m:sSup>
                          <m:r>
                            <a:rPr lang="es-EC" i="0">
                              <a:latin typeface="Cambria Math" panose="02040503050406030204" pitchFamily="18" charset="0"/>
                            </a:rPr>
                            <m:t>∗</m:t>
                          </m:r>
                          <m:sSubSup>
                            <m:sSubSupPr>
                              <m:ctrlPr>
                                <a:rPr lang="es-EC" i="1">
                                  <a:solidFill>
                                    <a:srgbClr val="836967"/>
                                  </a:solidFill>
                                  <a:latin typeface="Cambria Math" panose="02040503050406030204" pitchFamily="18" charset="0"/>
                                </a:rPr>
                              </m:ctrlPr>
                            </m:sSubSupPr>
                            <m:e>
                              <m:r>
                                <a:rPr lang="es-EC" i="1">
                                  <a:latin typeface="Cambria Math" panose="02040503050406030204" pitchFamily="18" charset="0"/>
                                </a:rPr>
                                <m:t>𝑅</m:t>
                              </m:r>
                            </m:e>
                            <m:sub>
                              <m:r>
                                <a:rPr lang="es-EC" i="1">
                                  <a:latin typeface="Cambria Math" panose="02040503050406030204" pitchFamily="18" charset="0"/>
                                </a:rPr>
                                <m:t>𝐻</m:t>
                              </m:r>
                            </m:sub>
                            <m:sup>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2</m:t>
                                  </m:r>
                                </m:num>
                                <m:den>
                                  <m:r>
                                    <a:rPr lang="es-EC" i="0">
                                      <a:latin typeface="Cambria Math" panose="02040503050406030204" pitchFamily="18" charset="0"/>
                                    </a:rPr>
                                    <m:t>3</m:t>
                                  </m:r>
                                </m:den>
                              </m:f>
                            </m:sup>
                          </m:sSubSup>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𝑚𝑎𝑥</m:t>
                              </m:r>
                            </m:sub>
                          </m:sSub>
                        </m:num>
                        <m:den>
                          <m:r>
                            <a:rPr lang="es-EC" i="1">
                              <a:latin typeface="Cambria Math" panose="02040503050406030204" pitchFamily="18" charset="0"/>
                            </a:rPr>
                            <m:t>𝑛</m:t>
                          </m:r>
                        </m:den>
                      </m:f>
                    </m:oMath>
                  </m:oMathPara>
                </a14:m>
                <a:endParaRPr lang="es-EC" dirty="0"/>
              </a:p>
            </p:txBody>
          </p:sp>
        </mc:Choice>
        <mc:Fallback>
          <p:sp>
            <p:nvSpPr>
              <p:cNvPr id="44" name="CuadroTexto 43">
                <a:extLst>
                  <a:ext uri="{FF2B5EF4-FFF2-40B4-BE49-F238E27FC236}">
                    <a16:creationId xmlns:a16="http://schemas.microsoft.com/office/drawing/2014/main" id="{C9A9F28D-DF3D-4FD1-B3A4-B4B2C4DAAD8B}"/>
                  </a:ext>
                </a:extLst>
              </p:cNvPr>
              <p:cNvSpPr txBox="1">
                <a:spLocks noRot="1" noChangeAspect="1" noMove="1" noResize="1" noEditPoints="1" noAdjustHandles="1" noChangeArrowheads="1" noChangeShapeType="1" noTextEdit="1"/>
              </p:cNvSpPr>
              <p:nvPr/>
            </p:nvSpPr>
            <p:spPr>
              <a:xfrm>
                <a:off x="8644649" y="5098772"/>
                <a:ext cx="1992983" cy="675891"/>
              </a:xfrm>
              <a:prstGeom prst="rect">
                <a:avLst/>
              </a:prstGeom>
              <a:blipFill>
                <a:blip r:embed="rId11"/>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46" name="CuadroTexto 45">
                <a:extLst>
                  <a:ext uri="{FF2B5EF4-FFF2-40B4-BE49-F238E27FC236}">
                    <a16:creationId xmlns:a16="http://schemas.microsoft.com/office/drawing/2014/main" id="{3000F9C4-F121-4F55-9EFC-6CCA1D322898}"/>
                  </a:ext>
                </a:extLst>
              </p:cNvPr>
              <p:cNvSpPr txBox="1"/>
              <p:nvPr/>
            </p:nvSpPr>
            <p:spPr>
              <a:xfrm>
                <a:off x="4303168" y="6040363"/>
                <a:ext cx="1504922" cy="5246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𝑄</m:t>
                          </m:r>
                        </m:e>
                        <m:sub>
                          <m:r>
                            <a:rPr lang="es-EC" i="1">
                              <a:latin typeface="Cambria Math" panose="02040503050406030204" pitchFamily="18" charset="0"/>
                            </a:rPr>
                            <m:t>𝑝</m:t>
                          </m:r>
                        </m:sub>
                      </m:sSub>
                      <m:r>
                        <a:rPr lang="es-EC">
                          <a:latin typeface="Cambria Math" panose="02040503050406030204" pitchFamily="18" charset="0"/>
                        </a:rPr>
                        <m:t>=0.75 </m:t>
                      </m:r>
                      <m:f>
                        <m:fPr>
                          <m:ctrlPr>
                            <a:rPr lang="es-EC" i="1">
                              <a:solidFill>
                                <a:srgbClr val="836967"/>
                              </a:solidFill>
                              <a:latin typeface="Cambria Math" panose="02040503050406030204" pitchFamily="18" charset="0"/>
                            </a:rPr>
                          </m:ctrlPr>
                        </m:fPr>
                        <m:num>
                          <m:sSup>
                            <m:sSupPr>
                              <m:ctrlPr>
                                <a:rPr lang="es-EC" i="1">
                                  <a:solidFill>
                                    <a:srgbClr val="836967"/>
                                  </a:solidFill>
                                  <a:latin typeface="Cambria Math" panose="02040503050406030204" pitchFamily="18" charset="0"/>
                                </a:rPr>
                              </m:ctrlPr>
                            </m:sSupPr>
                            <m:e>
                              <m:r>
                                <a:rPr lang="es-EC" i="1">
                                  <a:latin typeface="Cambria Math" panose="02040503050406030204" pitchFamily="18" charset="0"/>
                                </a:rPr>
                                <m:t>𝑚</m:t>
                              </m:r>
                            </m:e>
                            <m:sup>
                              <m:r>
                                <a:rPr lang="es-EC" i="0">
                                  <a:latin typeface="Cambria Math" panose="02040503050406030204" pitchFamily="18" charset="0"/>
                                </a:rPr>
                                <m:t>3</m:t>
                              </m:r>
                            </m:sup>
                          </m:sSup>
                        </m:num>
                        <m:den>
                          <m:r>
                            <a:rPr lang="es-EC" i="1">
                              <a:latin typeface="Cambria Math" panose="02040503050406030204" pitchFamily="18" charset="0"/>
                            </a:rPr>
                            <m:t>𝑠</m:t>
                          </m:r>
                        </m:den>
                      </m:f>
                    </m:oMath>
                  </m:oMathPara>
                </a14:m>
                <a:endParaRPr lang="es-EC" dirty="0"/>
              </a:p>
            </p:txBody>
          </p:sp>
        </mc:Choice>
        <mc:Fallback>
          <p:sp>
            <p:nvSpPr>
              <p:cNvPr id="46" name="CuadroTexto 45">
                <a:extLst>
                  <a:ext uri="{FF2B5EF4-FFF2-40B4-BE49-F238E27FC236}">
                    <a16:creationId xmlns:a16="http://schemas.microsoft.com/office/drawing/2014/main" id="{3000F9C4-F121-4F55-9EFC-6CCA1D322898}"/>
                  </a:ext>
                </a:extLst>
              </p:cNvPr>
              <p:cNvSpPr txBox="1">
                <a:spLocks noRot="1" noChangeAspect="1" noMove="1" noResize="1" noEditPoints="1" noAdjustHandles="1" noChangeArrowheads="1" noChangeShapeType="1" noTextEdit="1"/>
              </p:cNvSpPr>
              <p:nvPr/>
            </p:nvSpPr>
            <p:spPr>
              <a:xfrm>
                <a:off x="4303168" y="6040363"/>
                <a:ext cx="1504922" cy="524631"/>
              </a:xfrm>
              <a:prstGeom prst="rect">
                <a:avLst/>
              </a:prstGeom>
              <a:blipFill>
                <a:blip r:embed="rId12"/>
                <a:stretch>
                  <a:fillRect/>
                </a:stretch>
              </a:blipFill>
            </p:spPr>
            <p:txBody>
              <a:bodyPr/>
              <a:lstStyle/>
              <a:p>
                <a:r>
                  <a:rPr lang="es-EC">
                    <a:noFill/>
                  </a:rPr>
                  <a:t> </a:t>
                </a:r>
              </a:p>
            </p:txBody>
          </p:sp>
        </mc:Fallback>
      </mc:AlternateContent>
      <p:sp>
        <p:nvSpPr>
          <p:cNvPr id="48" name="Rectángulo redondeado 47">
            <a:extLst>
              <a:ext uri="{FF2B5EF4-FFF2-40B4-BE49-F238E27FC236}">
                <a16:creationId xmlns:a16="http://schemas.microsoft.com/office/drawing/2014/main" id="{95632FEC-178D-4012-ADCB-483C38C2C363}"/>
              </a:ext>
            </a:extLst>
          </p:cNvPr>
          <p:cNvSpPr/>
          <p:nvPr/>
        </p:nvSpPr>
        <p:spPr>
          <a:xfrm>
            <a:off x="4055464" y="3604862"/>
            <a:ext cx="6043556" cy="510778"/>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Intensidad máxima de precipitación para un tiempo de concentración de 5 min, = 490,22 mm/h.</a:t>
            </a:r>
          </a:p>
        </p:txBody>
      </p:sp>
      <mc:AlternateContent xmlns:mc="http://schemas.openxmlformats.org/markup-compatibility/2006">
        <mc:Choice xmlns:a14="http://schemas.microsoft.com/office/drawing/2010/main" Requires="a14">
          <p:sp>
            <p:nvSpPr>
              <p:cNvPr id="49" name="CuadroTexto 48">
                <a:extLst>
                  <a:ext uri="{FF2B5EF4-FFF2-40B4-BE49-F238E27FC236}">
                    <a16:creationId xmlns:a16="http://schemas.microsoft.com/office/drawing/2014/main" id="{393A1352-32E0-43C2-AA80-85B8F998FBD9}"/>
                  </a:ext>
                </a:extLst>
              </p:cNvPr>
              <p:cNvSpPr txBox="1"/>
              <p:nvPr/>
            </p:nvSpPr>
            <p:spPr>
              <a:xfrm>
                <a:off x="9315438" y="6302678"/>
                <a:ext cx="104577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h</m:t>
                      </m:r>
                      <m:r>
                        <a:rPr lang="es-EC" i="0">
                          <a:latin typeface="Cambria Math" panose="02040503050406030204" pitchFamily="18" charset="0"/>
                        </a:rPr>
                        <m:t>=0.3</m:t>
                      </m:r>
                      <m:r>
                        <a:rPr lang="es-EC" b="0" i="0" smtClean="0">
                          <a:latin typeface="Cambria Math" panose="02040503050406030204" pitchFamily="18" charset="0"/>
                        </a:rPr>
                        <m:t>0 </m:t>
                      </m:r>
                      <m:r>
                        <m:rPr>
                          <m:sty m:val="p"/>
                        </m:rPr>
                        <a:rPr lang="es-EC" b="0" i="0" smtClean="0">
                          <a:latin typeface="Cambria Math" panose="02040503050406030204" pitchFamily="18" charset="0"/>
                        </a:rPr>
                        <m:t>m</m:t>
                      </m:r>
                    </m:oMath>
                  </m:oMathPara>
                </a14:m>
                <a:endParaRPr lang="es-EC" dirty="0"/>
              </a:p>
            </p:txBody>
          </p:sp>
        </mc:Choice>
        <mc:Fallback>
          <p:sp>
            <p:nvSpPr>
              <p:cNvPr id="49" name="CuadroTexto 48">
                <a:extLst>
                  <a:ext uri="{FF2B5EF4-FFF2-40B4-BE49-F238E27FC236}">
                    <a16:creationId xmlns:a16="http://schemas.microsoft.com/office/drawing/2014/main" id="{393A1352-32E0-43C2-AA80-85B8F998FBD9}"/>
                  </a:ext>
                </a:extLst>
              </p:cNvPr>
              <p:cNvSpPr txBox="1">
                <a:spLocks noRot="1" noChangeAspect="1" noMove="1" noResize="1" noEditPoints="1" noAdjustHandles="1" noChangeArrowheads="1" noChangeShapeType="1" noTextEdit="1"/>
              </p:cNvSpPr>
              <p:nvPr/>
            </p:nvSpPr>
            <p:spPr>
              <a:xfrm>
                <a:off x="9315438" y="6302678"/>
                <a:ext cx="1045775" cy="307777"/>
              </a:xfrm>
              <a:prstGeom prst="rect">
                <a:avLst/>
              </a:prstGeom>
              <a:blipFill>
                <a:blip r:embed="rId1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444083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50" name="Picture 6" descr="Download Free png Highway Asphalt Road surface Road trip - Cement road  1200*675 ... - DLPNG.com">
            <a:extLst>
              <a:ext uri="{FF2B5EF4-FFF2-40B4-BE49-F238E27FC236}">
                <a16:creationId xmlns:a16="http://schemas.microsoft.com/office/drawing/2014/main" id="{F61BA20E-8EB0-4B36-9A75-EFB6970E3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6" y="541504"/>
            <a:ext cx="12143301" cy="6830607"/>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upo 21">
            <a:extLst>
              <a:ext uri="{FF2B5EF4-FFF2-40B4-BE49-F238E27FC236}">
                <a16:creationId xmlns:a16="http://schemas.microsoft.com/office/drawing/2014/main" id="{39F06C98-14F6-42CE-A810-4719E049445C}"/>
              </a:ext>
            </a:extLst>
          </p:cNvPr>
          <p:cNvGrpSpPr/>
          <p:nvPr/>
        </p:nvGrpSpPr>
        <p:grpSpPr>
          <a:xfrm>
            <a:off x="2855352" y="1519603"/>
            <a:ext cx="7582623" cy="1691782"/>
            <a:chOff x="2581594" y="502523"/>
            <a:chExt cx="6200592" cy="1483797"/>
          </a:xfrm>
        </p:grpSpPr>
        <p:sp>
          <p:nvSpPr>
            <p:cNvPr id="41" name="Rectángulo 20">
              <a:extLst>
                <a:ext uri="{FF2B5EF4-FFF2-40B4-BE49-F238E27FC236}">
                  <a16:creationId xmlns:a16="http://schemas.microsoft.com/office/drawing/2014/main" id="{B63380DA-BCBA-41C0-8421-F908FEEECF49}"/>
                </a:ext>
              </a:extLst>
            </p:cNvPr>
            <p:cNvSpPr/>
            <p:nvPr/>
          </p:nvSpPr>
          <p:spPr>
            <a:xfrm>
              <a:off x="2737373" y="502523"/>
              <a:ext cx="6044813" cy="1464304"/>
            </a:xfrm>
            <a:prstGeom prst="flowChartAlternateProcess">
              <a:avLst/>
            </a:prstGeom>
            <a:solidFill>
              <a:schemeClr val="bg2">
                <a:lumMod val="25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42" name="Rectángulo 21">
              <a:extLst>
                <a:ext uri="{FF2B5EF4-FFF2-40B4-BE49-F238E27FC236}">
                  <a16:creationId xmlns:a16="http://schemas.microsoft.com/office/drawing/2014/main" id="{0B918627-CD0D-4DF0-AC9D-D67F3A235AC4}"/>
                </a:ext>
              </a:extLst>
            </p:cNvPr>
            <p:cNvSpPr/>
            <p:nvPr/>
          </p:nvSpPr>
          <p:spPr>
            <a:xfrm>
              <a:off x="2581594" y="522016"/>
              <a:ext cx="6044813" cy="1464304"/>
            </a:xfrm>
            <a:prstGeom prst="flowChartAlternateProcess">
              <a:avLst/>
            </a:prstGeom>
          </p:spPr>
          <p:style>
            <a:lnRef idx="0">
              <a:scrgbClr r="0" g="0" b="0"/>
            </a:lnRef>
            <a:fillRef idx="0">
              <a:scrgbClr r="0" g="0" b="0"/>
            </a:fillRef>
            <a:effectRef idx="0">
              <a:scrgbClr r="0" g="0" b="0"/>
            </a:effectRef>
            <a:fontRef idx="minor">
              <a:schemeClr val="lt1"/>
            </a:fontRef>
          </p:style>
          <p:txBody>
            <a:bodyPr spcFirstLastPara="0" vert="horz" wrap="square" lIns="1204060" tIns="43180" rIns="43180" bIns="43180" numCol="1" spcCol="1270" anchor="ctr" anchorCtr="0">
              <a:noAutofit/>
            </a:bodyPr>
            <a:lstStyle/>
            <a:p>
              <a:pPr defTabSz="755650">
                <a:lnSpc>
                  <a:spcPct val="90000"/>
                </a:lnSpc>
                <a:spcBef>
                  <a:spcPct val="0"/>
                </a:spcBef>
                <a:spcAft>
                  <a:spcPct val="35000"/>
                </a:spcAft>
              </a:pPr>
              <a:r>
                <a:rPr lang="es-MX" sz="18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estructura del pavimento se encuentra sometida a la acción perpetua del tráfico y de los cambios climáticos. Estos factores, contiguo con la degeneración natural de los materiales, producen deterioro de la estructura, esta sufre una reducción gradual en el índice se serviciabilidad y confort del tráfico</a:t>
              </a:r>
              <a:r>
                <a:rPr lang="es-MX" sz="17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s-EC" sz="17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43" name="Flecha derecha 6">
            <a:extLst>
              <a:ext uri="{FF2B5EF4-FFF2-40B4-BE49-F238E27FC236}">
                <a16:creationId xmlns:a16="http://schemas.microsoft.com/office/drawing/2014/main" id="{C398A975-D316-469D-8E5B-3B6740535059}"/>
              </a:ext>
            </a:extLst>
          </p:cNvPr>
          <p:cNvSpPr/>
          <p:nvPr/>
        </p:nvSpPr>
        <p:spPr>
          <a:xfrm>
            <a:off x="3324749" y="1982953"/>
            <a:ext cx="634806" cy="667546"/>
          </a:xfrm>
          <a:prstGeom prst="rightArrow">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4" name="Rectángulo 43">
            <a:extLst>
              <a:ext uri="{FF2B5EF4-FFF2-40B4-BE49-F238E27FC236}">
                <a16:creationId xmlns:a16="http://schemas.microsoft.com/office/drawing/2014/main" id="{F8AAE86C-FFD7-460F-94B1-5996819D02A6}"/>
              </a:ext>
            </a:extLst>
          </p:cNvPr>
          <p:cNvSpPr/>
          <p:nvPr/>
        </p:nvSpPr>
        <p:spPr>
          <a:xfrm>
            <a:off x="8427746" y="3243486"/>
            <a:ext cx="1819729" cy="272382"/>
          </a:xfrm>
          <a:prstGeom prst="rect">
            <a:avLst/>
          </a:prstGeom>
        </p:spPr>
        <p:txBody>
          <a:bodyPr wrap="none">
            <a:spAutoFit/>
          </a:bodyPr>
          <a:lstStyle/>
          <a:p>
            <a:pPr defTabSz="755650">
              <a:lnSpc>
                <a:spcPct val="90000"/>
              </a:lnSpc>
              <a:spcBef>
                <a:spcPct val="0"/>
              </a:spcBef>
              <a:spcAft>
                <a:spcPct val="35000"/>
              </a:spcAft>
            </a:pPr>
            <a:r>
              <a:rPr lang="es-EC" sz="13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(López Castillo, 2014 ).</a:t>
            </a:r>
          </a:p>
        </p:txBody>
      </p:sp>
      <p:pic>
        <p:nvPicPr>
          <p:cNvPr id="45" name="Imagen 44">
            <a:extLst>
              <a:ext uri="{FF2B5EF4-FFF2-40B4-BE49-F238E27FC236}">
                <a16:creationId xmlns:a16="http://schemas.microsoft.com/office/drawing/2014/main" id="{A12FF059-0DBE-4C1D-AA67-2A2D7D3C431C}"/>
              </a:ext>
            </a:extLst>
          </p:cNvPr>
          <p:cNvPicPr>
            <a:picLocks noChangeAspect="1"/>
          </p:cNvPicPr>
          <p:nvPr/>
        </p:nvPicPr>
        <p:blipFill>
          <a:blip r:embed="rId4"/>
          <a:srcRect t="14770" b="14770"/>
          <a:stretch/>
        </p:blipFill>
        <p:spPr>
          <a:xfrm>
            <a:off x="897313" y="1192895"/>
            <a:ext cx="2520000" cy="2367425"/>
          </a:xfrm>
          <a:prstGeom prst="ellipse">
            <a:avLst/>
          </a:prstGeom>
          <a:ln>
            <a:solidFill>
              <a:schemeClr val="tx2">
                <a:lumMod val="50000"/>
              </a:schemeClr>
            </a:solidFill>
          </a:ln>
        </p:spPr>
      </p:pic>
      <p:sp>
        <p:nvSpPr>
          <p:cNvPr id="2" name="AutoShape 2">
            <a:extLst>
              <a:ext uri="{FF2B5EF4-FFF2-40B4-BE49-F238E27FC236}">
                <a16:creationId xmlns:a16="http://schemas.microsoft.com/office/drawing/2014/main" id="{F2B463F4-F981-4CA9-8D94-3CF073FA930B}"/>
              </a:ext>
            </a:extLst>
          </p:cNvPr>
          <p:cNvSpPr>
            <a:spLocks noChangeAspect="1" noChangeArrowheads="1"/>
          </p:cNvSpPr>
          <p:nvPr/>
        </p:nvSpPr>
        <p:spPr bwMode="auto">
          <a:xfrm>
            <a:off x="3562350" y="57340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52" name="Picture 4" descr="Colección de Gifs ®: IMÁGENES DE PISTAS Y CARRETERAS | Pisto, Carretera">
            <a:extLst>
              <a:ext uri="{FF2B5EF4-FFF2-40B4-BE49-F238E27FC236}">
                <a16:creationId xmlns:a16="http://schemas.microsoft.com/office/drawing/2014/main" id="{2BD8488A-6B82-4C8E-908F-A5BCB7008A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458" y="-707251"/>
            <a:ext cx="1242928" cy="507115"/>
          </a:xfrm>
          <a:prstGeom prst="rect">
            <a:avLst/>
          </a:prstGeom>
          <a:noFill/>
          <a:extLst>
            <a:ext uri="{909E8E84-426E-40DD-AFC4-6F175D3DCCD1}">
              <a14:hiddenFill xmlns:a14="http://schemas.microsoft.com/office/drawing/2010/main">
                <a:solidFill>
                  <a:srgbClr val="FFFFFF"/>
                </a:solidFill>
              </a14:hiddenFill>
            </a:ext>
          </a:extLst>
        </p:spPr>
      </p:pic>
      <p:sp>
        <p:nvSpPr>
          <p:cNvPr id="46" name="Rectángulo redondeado 2">
            <a:extLst>
              <a:ext uri="{FF2B5EF4-FFF2-40B4-BE49-F238E27FC236}">
                <a16:creationId xmlns:a16="http://schemas.microsoft.com/office/drawing/2014/main" id="{9A09114F-1FE9-48B4-8715-FF6C1EF84FBD}"/>
              </a:ext>
            </a:extLst>
          </p:cNvPr>
          <p:cNvSpPr/>
          <p:nvPr/>
        </p:nvSpPr>
        <p:spPr>
          <a:xfrm>
            <a:off x="1544125" y="4193655"/>
            <a:ext cx="7392124" cy="1845195"/>
          </a:xfrm>
          <a:prstGeom prst="roundRect">
            <a:avLst/>
          </a:prstGeom>
          <a:solidFill>
            <a:schemeClr val="bg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defTabSz="755650">
              <a:spcBef>
                <a:spcPct val="0"/>
              </a:spcBef>
              <a:spcAft>
                <a:spcPts val="200"/>
              </a:spcAft>
            </a:pPr>
            <a:r>
              <a:rPr lang="es-MX" sz="1800" kern="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infraestructura vial en el Ecuador, ha mantenido una historia de incidentes reiterados, como colapso y estancamiento de caminos, formadas por el riesgo sísmico o por los diferentes factores climáticos a los que por varios años los gobiernos han tenido que afrontar con soluciones inmediatistas</a:t>
            </a:r>
            <a:endParaRPr lang="es-EC" sz="17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7" name="Rectángulo 46">
            <a:extLst>
              <a:ext uri="{FF2B5EF4-FFF2-40B4-BE49-F238E27FC236}">
                <a16:creationId xmlns:a16="http://schemas.microsoft.com/office/drawing/2014/main" id="{DAD0ED95-AB29-421A-B147-2A45002260DA}"/>
              </a:ext>
            </a:extLst>
          </p:cNvPr>
          <p:cNvSpPr/>
          <p:nvPr/>
        </p:nvSpPr>
        <p:spPr>
          <a:xfrm>
            <a:off x="5046783" y="6140276"/>
            <a:ext cx="4412654" cy="272382"/>
          </a:xfrm>
          <a:prstGeom prst="rect">
            <a:avLst/>
          </a:prstGeom>
        </p:spPr>
        <p:txBody>
          <a:bodyPr wrap="square">
            <a:spAutoFit/>
          </a:bodyPr>
          <a:lstStyle/>
          <a:p>
            <a:pPr defTabSz="755650">
              <a:lnSpc>
                <a:spcPct val="90000"/>
              </a:lnSpc>
              <a:spcBef>
                <a:spcPct val="0"/>
              </a:spcBef>
              <a:spcAft>
                <a:spcPct val="35000"/>
              </a:spcAft>
            </a:pPr>
            <a:r>
              <a:rPr lang="es-EC" sz="1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(Ministerio de Transportes y Obras Públicas (2013) ).</a:t>
            </a:r>
          </a:p>
        </p:txBody>
      </p:sp>
      <p:sp>
        <p:nvSpPr>
          <p:cNvPr id="48" name="Flecha derecha 27">
            <a:extLst>
              <a:ext uri="{FF2B5EF4-FFF2-40B4-BE49-F238E27FC236}">
                <a16:creationId xmlns:a16="http://schemas.microsoft.com/office/drawing/2014/main" id="{B058C574-9E8C-4819-AB82-F6A66748923A}"/>
              </a:ext>
            </a:extLst>
          </p:cNvPr>
          <p:cNvSpPr/>
          <p:nvPr/>
        </p:nvSpPr>
        <p:spPr>
          <a:xfrm flipH="1">
            <a:off x="8636148" y="4705396"/>
            <a:ext cx="584051" cy="720895"/>
          </a:xfrm>
          <a:prstGeom prst="rightArrow">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Elipse 48">
            <a:extLst>
              <a:ext uri="{FF2B5EF4-FFF2-40B4-BE49-F238E27FC236}">
                <a16:creationId xmlns:a16="http://schemas.microsoft.com/office/drawing/2014/main" id="{DE76B7E9-0A11-4A3C-8C10-6A4127E016E8}"/>
              </a:ext>
            </a:extLst>
          </p:cNvPr>
          <p:cNvSpPr/>
          <p:nvPr/>
        </p:nvSpPr>
        <p:spPr>
          <a:xfrm>
            <a:off x="9085297" y="3668841"/>
            <a:ext cx="2705356" cy="2568866"/>
          </a:xfrm>
          <a:prstGeom prst="ellipse">
            <a:avLst/>
          </a:prstGeom>
          <a:blipFill>
            <a:blip r:embed="rId6"/>
            <a:stretch>
              <a:fillRect/>
            </a:stretch>
          </a:blipFill>
        </p:spPr>
        <p:style>
          <a:lnRef idx="2">
            <a:schemeClr val="dk2">
              <a:hueOff val="0"/>
              <a:satOff val="0"/>
              <a:lumOff val="0"/>
              <a:alphaOff val="0"/>
            </a:schemeClr>
          </a:lnRef>
          <a:fillRef idx="1">
            <a:scrgbClr r="0" g="0" b="0"/>
          </a:fillRef>
          <a:effectRef idx="0">
            <a:schemeClr val="lt2">
              <a:hueOff val="0"/>
              <a:satOff val="0"/>
              <a:lumOff val="0"/>
              <a:alphaOff val="0"/>
            </a:schemeClr>
          </a:effectRef>
          <a:fontRef idx="minor">
            <a:schemeClr val="dk1">
              <a:hueOff val="0"/>
              <a:satOff val="0"/>
              <a:lumOff val="0"/>
              <a:alphaOff val="0"/>
            </a:schemeClr>
          </a:fontRef>
        </p:style>
        <p:txBody>
          <a:bodyPr/>
          <a:lstStyle/>
          <a:p>
            <a:endParaRPr lang="es-EC" dirty="0"/>
          </a:p>
        </p:txBody>
      </p:sp>
      <p:sp>
        <p:nvSpPr>
          <p:cNvPr id="56" name="Rectángulo redondeado 47">
            <a:extLst>
              <a:ext uri="{FF2B5EF4-FFF2-40B4-BE49-F238E27FC236}">
                <a16:creationId xmlns:a16="http://schemas.microsoft.com/office/drawing/2014/main" id="{6E2C9A34-A6C2-4382-8A4F-A4B40F7C9114}"/>
              </a:ext>
            </a:extLst>
          </p:cNvPr>
          <p:cNvSpPr/>
          <p:nvPr/>
        </p:nvSpPr>
        <p:spPr>
          <a:xfrm>
            <a:off x="373160" y="50527"/>
            <a:ext cx="374845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ANTECEDENTES</a:t>
            </a:r>
          </a:p>
        </p:txBody>
      </p:sp>
    </p:spTree>
    <p:extLst>
      <p:ext uri="{BB962C8B-B14F-4D97-AF65-F5344CB8AC3E}">
        <p14:creationId xmlns:p14="http://schemas.microsoft.com/office/powerpoint/2010/main" val="947482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47" name="Picture 6" descr="Download Free png Highway Asphalt Road surface Road trip - Cement road  1200*675 ... - DLPNG.com">
            <a:extLst>
              <a:ext uri="{FF2B5EF4-FFF2-40B4-BE49-F238E27FC236}">
                <a16:creationId xmlns:a16="http://schemas.microsoft.com/office/drawing/2014/main" id="{A454B72B-3993-4AEE-960F-F51E00BD92AE}"/>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718081"/>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0" y="58220"/>
            <a:ext cx="4209144" cy="646986"/>
          </a:xfrm>
          <a:prstGeom prst="roundRect">
            <a:avLst/>
          </a:prstGeom>
          <a:noFill/>
          <a:ln w="19050">
            <a:noFill/>
          </a:ln>
        </p:spPr>
        <p:txBody>
          <a:bodyPr wrap="square">
            <a:spAutoFit/>
          </a:bodyPr>
          <a:lstStyle/>
          <a:p>
            <a:pPr algn="ctr"/>
            <a:r>
              <a:rPr lang="es-ES" sz="32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ESTUDIO DE DRENAJE </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846854"/>
            <a:ext cx="11659700" cy="408623"/>
          </a:xfrm>
          <a:prstGeom prst="roundRect">
            <a:avLst/>
          </a:prstGeom>
          <a:solidFill>
            <a:srgbClr val="006633"/>
          </a:solidFill>
          <a:ln w="19050">
            <a:solidFill>
              <a:schemeClr val="bg1">
                <a:lumMod val="95000"/>
              </a:schemeClr>
            </a:solidFill>
          </a:ln>
        </p:spPr>
        <p:txBody>
          <a:bodyPr wrap="square">
            <a:spAutoFit/>
          </a:bodyPr>
          <a:lstStyle/>
          <a:p>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20" name="CuadroTexto 19">
            <a:extLst>
              <a:ext uri="{FF2B5EF4-FFF2-40B4-BE49-F238E27FC236}">
                <a16:creationId xmlns:a16="http://schemas.microsoft.com/office/drawing/2014/main" id="{2AA50CE9-1FA7-4004-B75C-3AA54BAD8574}"/>
              </a:ext>
            </a:extLst>
          </p:cNvPr>
          <p:cNvSpPr txBox="1"/>
          <p:nvPr/>
        </p:nvSpPr>
        <p:spPr>
          <a:xfrm>
            <a:off x="7698055" y="912665"/>
            <a:ext cx="4570968"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pt-B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Ministerio de Obras Públicas – Santo Domingo, 2010</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b="1" dirty="0">
              <a:solidFill>
                <a:schemeClr val="bg1"/>
              </a:solidFill>
            </a:endParaRPr>
          </a:p>
        </p:txBody>
      </p:sp>
      <p:sp>
        <p:nvSpPr>
          <p:cNvPr id="39" name="Rectángulo redondeado 47">
            <a:extLst>
              <a:ext uri="{FF2B5EF4-FFF2-40B4-BE49-F238E27FC236}">
                <a16:creationId xmlns:a16="http://schemas.microsoft.com/office/drawing/2014/main" id="{747818AD-C113-4D4E-8AB6-C539F849996C}"/>
              </a:ext>
            </a:extLst>
          </p:cNvPr>
          <p:cNvSpPr/>
          <p:nvPr/>
        </p:nvSpPr>
        <p:spPr>
          <a:xfrm>
            <a:off x="2522464" y="1739739"/>
            <a:ext cx="7789755" cy="340519"/>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b="1" dirty="0">
                <a:ln w="12700" cmpd="sng">
                  <a:noFill/>
                  <a:prstDash val="solid"/>
                </a:ln>
                <a:solidFill>
                  <a:schemeClr val="tx1"/>
                </a:solidFill>
                <a:latin typeface="+mj-lt"/>
                <a:ea typeface="Batang" panose="02030600000101010101" pitchFamily="18" charset="-127"/>
                <a:cs typeface="Times New Roman" panose="02020603050405020304" pitchFamily="18" charset="0"/>
              </a:rPr>
              <a:t>Geometría Cuneta Actual</a:t>
            </a:r>
          </a:p>
        </p:txBody>
      </p:sp>
      <p:pic>
        <p:nvPicPr>
          <p:cNvPr id="31" name="Imagen 30">
            <a:extLst>
              <a:ext uri="{FF2B5EF4-FFF2-40B4-BE49-F238E27FC236}">
                <a16:creationId xmlns:a16="http://schemas.microsoft.com/office/drawing/2014/main" id="{57E4DAD9-DD9D-479B-9870-DF2490C3E2C8}"/>
              </a:ext>
            </a:extLst>
          </p:cNvPr>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522463" y="2426911"/>
            <a:ext cx="7789755" cy="3551256"/>
          </a:xfrm>
          <a:prstGeom prst="rect">
            <a:avLst/>
          </a:prstGeom>
        </p:spPr>
      </p:pic>
    </p:spTree>
    <p:extLst>
      <p:ext uri="{BB962C8B-B14F-4D97-AF65-F5344CB8AC3E}">
        <p14:creationId xmlns:p14="http://schemas.microsoft.com/office/powerpoint/2010/main" val="2720062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3" name="Rectángulo 12">
            <a:extLst>
              <a:ext uri="{FF2B5EF4-FFF2-40B4-BE49-F238E27FC236}">
                <a16:creationId xmlns:a16="http://schemas.microsoft.com/office/drawing/2014/main" id="{24BE709F-2DDB-481C-9BC3-4D25BF846701}"/>
              </a:ext>
            </a:extLst>
          </p:cNvPr>
          <p:cNvSpPr/>
          <p:nvPr/>
        </p:nvSpPr>
        <p:spPr>
          <a:xfrm>
            <a:off x="0" y="1357841"/>
            <a:ext cx="12251304" cy="5500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redondeado 47">
            <a:extLst>
              <a:ext uri="{FF2B5EF4-FFF2-40B4-BE49-F238E27FC236}">
                <a16:creationId xmlns:a16="http://schemas.microsoft.com/office/drawing/2014/main" id="{01E4C4B0-F847-4B1D-86A8-B39E47F2453F}"/>
              </a:ext>
            </a:extLst>
          </p:cNvPr>
          <p:cNvSpPr/>
          <p:nvPr/>
        </p:nvSpPr>
        <p:spPr>
          <a:xfrm>
            <a:off x="-426871" y="62989"/>
            <a:ext cx="4209144" cy="646986"/>
          </a:xfrm>
          <a:prstGeom prst="roundRect">
            <a:avLst/>
          </a:prstGeom>
          <a:noFill/>
          <a:ln w="19050">
            <a:noFill/>
          </a:ln>
        </p:spPr>
        <p:txBody>
          <a:bodyPr wrap="square">
            <a:spAutoFit/>
          </a:bodyPr>
          <a:lstStyle/>
          <a:p>
            <a:pPr algn="ctr"/>
            <a:r>
              <a:rPr lang="es-ES" sz="32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SEGURIDAD VIAL</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846854"/>
            <a:ext cx="11659700" cy="408623"/>
          </a:xfrm>
          <a:prstGeom prst="roundRect">
            <a:avLst/>
          </a:prstGeom>
          <a:solidFill>
            <a:srgbClr val="006633"/>
          </a:solidFill>
          <a:ln w="19050">
            <a:solidFill>
              <a:schemeClr val="bg1">
                <a:lumMod val="95000"/>
              </a:schemeClr>
            </a:solidFill>
          </a:ln>
        </p:spPr>
        <p:txBody>
          <a:bodyPr wrap="square">
            <a:spAutoFit/>
          </a:bodyPr>
          <a:lstStyle/>
          <a:p>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20" name="CuadroTexto 19">
            <a:extLst>
              <a:ext uri="{FF2B5EF4-FFF2-40B4-BE49-F238E27FC236}">
                <a16:creationId xmlns:a16="http://schemas.microsoft.com/office/drawing/2014/main" id="{2AA50CE9-1FA7-4004-B75C-3AA54BAD8574}"/>
              </a:ext>
            </a:extLst>
          </p:cNvPr>
          <p:cNvSpPr txBox="1"/>
          <p:nvPr/>
        </p:nvSpPr>
        <p:spPr>
          <a:xfrm>
            <a:off x="8845930" y="918229"/>
            <a:ext cx="3405374" cy="284790"/>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s-MX"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RTE INEN 004-1 y RTE INEN 004-2 </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2011)</a:t>
            </a:r>
            <a:endParaRPr lang="es-EC" sz="1200" b="1" dirty="0">
              <a:solidFill>
                <a:schemeClr val="bg1"/>
              </a:solidFill>
            </a:endParaRPr>
          </a:p>
        </p:txBody>
      </p:sp>
      <p:sp>
        <p:nvSpPr>
          <p:cNvPr id="29" name="Flecha: hacia la izquierda 28">
            <a:extLst>
              <a:ext uri="{FF2B5EF4-FFF2-40B4-BE49-F238E27FC236}">
                <a16:creationId xmlns:a16="http://schemas.microsoft.com/office/drawing/2014/main" id="{4441EE4A-D6D6-456E-8077-D8BB13C96CEF}"/>
              </a:ext>
            </a:extLst>
          </p:cNvPr>
          <p:cNvSpPr/>
          <p:nvPr/>
        </p:nvSpPr>
        <p:spPr>
          <a:xfrm rot="16200000">
            <a:off x="9518648" y="3008830"/>
            <a:ext cx="497058" cy="360917"/>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34" name="CuadroTexto 33">
            <a:extLst>
              <a:ext uri="{FF2B5EF4-FFF2-40B4-BE49-F238E27FC236}">
                <a16:creationId xmlns:a16="http://schemas.microsoft.com/office/drawing/2014/main" id="{B015209C-5883-4E07-BC3C-C59A2A64CAB2}"/>
              </a:ext>
            </a:extLst>
          </p:cNvPr>
          <p:cNvSpPr txBox="1"/>
          <p:nvPr/>
        </p:nvSpPr>
        <p:spPr>
          <a:xfrm>
            <a:off x="9326514" y="2365713"/>
            <a:ext cx="1314050" cy="261610"/>
          </a:xfrm>
          <a:prstGeom prst="rect">
            <a:avLst/>
          </a:prstGeom>
          <a:noFill/>
        </p:spPr>
        <p:txBody>
          <a:bodyPr wrap="square">
            <a:spAutoFit/>
          </a:bodyPr>
          <a:lstStyle/>
          <a:p>
            <a:r>
              <a:rPr lang="es-EC"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n-US" sz="11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INAMHI, 2015)</a:t>
            </a:r>
            <a:endParaRPr lang="es-EC" sz="1100" b="1" dirty="0">
              <a:solidFill>
                <a:schemeClr val="tx1"/>
              </a:solidFill>
            </a:endParaRPr>
          </a:p>
        </p:txBody>
      </p:sp>
      <p:pic>
        <p:nvPicPr>
          <p:cNvPr id="3" name="Imagen 2">
            <a:extLst>
              <a:ext uri="{FF2B5EF4-FFF2-40B4-BE49-F238E27FC236}">
                <a16:creationId xmlns:a16="http://schemas.microsoft.com/office/drawing/2014/main" id="{EA5965FA-614F-45AC-A48A-F3B63117562E}"/>
              </a:ext>
            </a:extLst>
          </p:cNvPr>
          <p:cNvPicPr>
            <a:picLocks noChangeAspect="1"/>
          </p:cNvPicPr>
          <p:nvPr/>
        </p:nvPicPr>
        <p:blipFill>
          <a:blip r:embed="rId3"/>
          <a:stretch>
            <a:fillRect/>
          </a:stretch>
        </p:blipFill>
        <p:spPr>
          <a:xfrm>
            <a:off x="4506743" y="1731103"/>
            <a:ext cx="6818038" cy="2565478"/>
          </a:xfrm>
          <a:prstGeom prst="rect">
            <a:avLst/>
          </a:prstGeom>
        </p:spPr>
      </p:pic>
      <p:pic>
        <p:nvPicPr>
          <p:cNvPr id="9" name="Imagen 8">
            <a:extLst>
              <a:ext uri="{FF2B5EF4-FFF2-40B4-BE49-F238E27FC236}">
                <a16:creationId xmlns:a16="http://schemas.microsoft.com/office/drawing/2014/main" id="{EAB36EE3-3422-4287-9C2C-1E602BDC8F03}"/>
              </a:ext>
            </a:extLst>
          </p:cNvPr>
          <p:cNvPicPr>
            <a:picLocks noChangeAspect="1"/>
          </p:cNvPicPr>
          <p:nvPr/>
        </p:nvPicPr>
        <p:blipFill>
          <a:blip r:embed="rId4"/>
          <a:stretch>
            <a:fillRect/>
          </a:stretch>
        </p:blipFill>
        <p:spPr>
          <a:xfrm rot="1684775">
            <a:off x="-578739" y="1975322"/>
            <a:ext cx="5381319" cy="2175427"/>
          </a:xfrm>
          <a:prstGeom prst="rect">
            <a:avLst/>
          </a:prstGeom>
        </p:spPr>
      </p:pic>
      <p:pic>
        <p:nvPicPr>
          <p:cNvPr id="11" name="Imagen 10">
            <a:extLst>
              <a:ext uri="{FF2B5EF4-FFF2-40B4-BE49-F238E27FC236}">
                <a16:creationId xmlns:a16="http://schemas.microsoft.com/office/drawing/2014/main" id="{7C4ACB6D-951A-4EB7-9882-B8803DFED575}"/>
              </a:ext>
            </a:extLst>
          </p:cNvPr>
          <p:cNvPicPr>
            <a:picLocks noChangeAspect="1"/>
          </p:cNvPicPr>
          <p:nvPr/>
        </p:nvPicPr>
        <p:blipFill>
          <a:blip r:embed="rId5"/>
          <a:stretch>
            <a:fillRect/>
          </a:stretch>
        </p:blipFill>
        <p:spPr>
          <a:xfrm>
            <a:off x="3559350" y="4764418"/>
            <a:ext cx="5910470" cy="2099089"/>
          </a:xfrm>
          <a:prstGeom prst="rect">
            <a:avLst/>
          </a:prstGeom>
        </p:spPr>
      </p:pic>
      <p:sp>
        <p:nvSpPr>
          <p:cNvPr id="39" name="Rectángulo redondeado 47">
            <a:extLst>
              <a:ext uri="{FF2B5EF4-FFF2-40B4-BE49-F238E27FC236}">
                <a16:creationId xmlns:a16="http://schemas.microsoft.com/office/drawing/2014/main" id="{747818AD-C113-4D4E-8AB6-C539F849996C}"/>
              </a:ext>
            </a:extLst>
          </p:cNvPr>
          <p:cNvSpPr/>
          <p:nvPr/>
        </p:nvSpPr>
        <p:spPr>
          <a:xfrm>
            <a:off x="1403260" y="977914"/>
            <a:ext cx="1417319"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km 1+500</a:t>
            </a:r>
          </a:p>
        </p:txBody>
      </p:sp>
      <p:sp>
        <p:nvSpPr>
          <p:cNvPr id="32" name="Flecha: hacia la izquierda 31">
            <a:extLst>
              <a:ext uri="{FF2B5EF4-FFF2-40B4-BE49-F238E27FC236}">
                <a16:creationId xmlns:a16="http://schemas.microsoft.com/office/drawing/2014/main" id="{3E8EEC58-7F91-4EC0-BE73-E4AE69D06594}"/>
              </a:ext>
            </a:extLst>
          </p:cNvPr>
          <p:cNvSpPr/>
          <p:nvPr/>
        </p:nvSpPr>
        <p:spPr>
          <a:xfrm rot="20670572">
            <a:off x="840408" y="1174802"/>
            <a:ext cx="538145" cy="168875"/>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18" name="Flecha: hacia la izquierda 17">
            <a:extLst>
              <a:ext uri="{FF2B5EF4-FFF2-40B4-BE49-F238E27FC236}">
                <a16:creationId xmlns:a16="http://schemas.microsoft.com/office/drawing/2014/main" id="{19661B0B-E932-4861-A484-025B4F6983F4}"/>
              </a:ext>
            </a:extLst>
          </p:cNvPr>
          <p:cNvSpPr/>
          <p:nvPr/>
        </p:nvSpPr>
        <p:spPr>
          <a:xfrm rot="16200000">
            <a:off x="4579774" y="3037894"/>
            <a:ext cx="538145" cy="168875"/>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17" name="Rectángulo redondeado 47">
            <a:extLst>
              <a:ext uri="{FF2B5EF4-FFF2-40B4-BE49-F238E27FC236}">
                <a16:creationId xmlns:a16="http://schemas.microsoft.com/office/drawing/2014/main" id="{02A7B72F-DD45-4B3E-9182-D6C77CA3F38E}"/>
              </a:ext>
            </a:extLst>
          </p:cNvPr>
          <p:cNvSpPr/>
          <p:nvPr/>
        </p:nvSpPr>
        <p:spPr>
          <a:xfrm>
            <a:off x="4224624" y="2688920"/>
            <a:ext cx="1417319"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km 2+000</a:t>
            </a:r>
          </a:p>
        </p:txBody>
      </p:sp>
      <p:sp>
        <p:nvSpPr>
          <p:cNvPr id="19" name="Flecha: hacia la izquierda 18">
            <a:extLst>
              <a:ext uri="{FF2B5EF4-FFF2-40B4-BE49-F238E27FC236}">
                <a16:creationId xmlns:a16="http://schemas.microsoft.com/office/drawing/2014/main" id="{516C7848-04CE-4F6D-848C-BB44FD1DC368}"/>
              </a:ext>
            </a:extLst>
          </p:cNvPr>
          <p:cNvSpPr/>
          <p:nvPr/>
        </p:nvSpPr>
        <p:spPr>
          <a:xfrm rot="17834307">
            <a:off x="10897203" y="2857860"/>
            <a:ext cx="538145" cy="168875"/>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21" name="Rectángulo redondeado 47">
            <a:extLst>
              <a:ext uri="{FF2B5EF4-FFF2-40B4-BE49-F238E27FC236}">
                <a16:creationId xmlns:a16="http://schemas.microsoft.com/office/drawing/2014/main" id="{8A0A063B-759D-488A-A027-58CE461C420B}"/>
              </a:ext>
            </a:extLst>
          </p:cNvPr>
          <p:cNvSpPr/>
          <p:nvPr/>
        </p:nvSpPr>
        <p:spPr>
          <a:xfrm>
            <a:off x="10556730" y="2535372"/>
            <a:ext cx="1417319" cy="306467"/>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km 2+500</a:t>
            </a:r>
          </a:p>
        </p:txBody>
      </p:sp>
      <p:sp>
        <p:nvSpPr>
          <p:cNvPr id="22" name="Flecha: hacia la izquierda 21">
            <a:extLst>
              <a:ext uri="{FF2B5EF4-FFF2-40B4-BE49-F238E27FC236}">
                <a16:creationId xmlns:a16="http://schemas.microsoft.com/office/drawing/2014/main" id="{BD924863-3F12-4249-89A5-F57762E9E114}"/>
              </a:ext>
            </a:extLst>
          </p:cNvPr>
          <p:cNvSpPr/>
          <p:nvPr/>
        </p:nvSpPr>
        <p:spPr>
          <a:xfrm rot="8645510">
            <a:off x="3175966" y="5118612"/>
            <a:ext cx="538145" cy="168875"/>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24" name="Rectángulo redondeado 47">
            <a:extLst>
              <a:ext uri="{FF2B5EF4-FFF2-40B4-BE49-F238E27FC236}">
                <a16:creationId xmlns:a16="http://schemas.microsoft.com/office/drawing/2014/main" id="{E6AFE731-99B6-4B46-9F14-BC0ACEEA79A7}"/>
              </a:ext>
            </a:extLst>
          </p:cNvPr>
          <p:cNvSpPr/>
          <p:nvPr/>
        </p:nvSpPr>
        <p:spPr>
          <a:xfrm>
            <a:off x="1949518" y="5306486"/>
            <a:ext cx="1417319" cy="306467"/>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km 2+500</a:t>
            </a:r>
          </a:p>
        </p:txBody>
      </p:sp>
      <p:sp>
        <p:nvSpPr>
          <p:cNvPr id="25" name="Flecha: hacia la izquierda 24">
            <a:extLst>
              <a:ext uri="{FF2B5EF4-FFF2-40B4-BE49-F238E27FC236}">
                <a16:creationId xmlns:a16="http://schemas.microsoft.com/office/drawing/2014/main" id="{E1FC6B7B-F20B-4F02-A9E6-67FD93B787E8}"/>
              </a:ext>
            </a:extLst>
          </p:cNvPr>
          <p:cNvSpPr/>
          <p:nvPr/>
        </p:nvSpPr>
        <p:spPr>
          <a:xfrm rot="6852171">
            <a:off x="8921979" y="5652756"/>
            <a:ext cx="538145" cy="168875"/>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26" name="Rectángulo redondeado 47">
            <a:extLst>
              <a:ext uri="{FF2B5EF4-FFF2-40B4-BE49-F238E27FC236}">
                <a16:creationId xmlns:a16="http://schemas.microsoft.com/office/drawing/2014/main" id="{7E63A757-D48B-48C1-8EF0-1A001C0D668A}"/>
              </a:ext>
            </a:extLst>
          </p:cNvPr>
          <p:cNvSpPr/>
          <p:nvPr/>
        </p:nvSpPr>
        <p:spPr>
          <a:xfrm>
            <a:off x="7860730" y="5931469"/>
            <a:ext cx="1417319"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km 3+000</a:t>
            </a:r>
          </a:p>
        </p:txBody>
      </p:sp>
      <p:cxnSp>
        <p:nvCxnSpPr>
          <p:cNvPr id="4" name="Conector recto 3">
            <a:extLst>
              <a:ext uri="{FF2B5EF4-FFF2-40B4-BE49-F238E27FC236}">
                <a16:creationId xmlns:a16="http://schemas.microsoft.com/office/drawing/2014/main" id="{7379A470-F14C-4328-9A58-67EAEE286E19}"/>
              </a:ext>
            </a:extLst>
          </p:cNvPr>
          <p:cNvCxnSpPr/>
          <p:nvPr/>
        </p:nvCxnSpPr>
        <p:spPr>
          <a:xfrm>
            <a:off x="0" y="4601713"/>
            <a:ext cx="12251304"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31" name="CuadroTexto 30">
            <a:extLst>
              <a:ext uri="{FF2B5EF4-FFF2-40B4-BE49-F238E27FC236}">
                <a16:creationId xmlns:a16="http://schemas.microsoft.com/office/drawing/2014/main" id="{E346EABC-1D53-4759-8846-A95BC3259FCB}"/>
              </a:ext>
            </a:extLst>
          </p:cNvPr>
          <p:cNvSpPr txBox="1"/>
          <p:nvPr/>
        </p:nvSpPr>
        <p:spPr>
          <a:xfrm>
            <a:off x="6825370" y="1286636"/>
            <a:ext cx="5288899" cy="276999"/>
          </a:xfrm>
          <a:prstGeom prst="rect">
            <a:avLst/>
          </a:prstGeom>
          <a:noFill/>
        </p:spPr>
        <p:txBody>
          <a:bodyPr wrap="square">
            <a:spAutoFit/>
          </a:bodyPr>
          <a:lstStyle/>
          <a:p>
            <a:r>
              <a:rPr lang="es-MX" sz="1200" b="1" dirty="0">
                <a:solidFill>
                  <a:schemeClr val="tx1"/>
                </a:solidFill>
                <a:latin typeface="Arial" panose="020B0604020202020204" pitchFamily="34" charset="0"/>
                <a:ea typeface="Calibri" panose="020F0502020204030204" pitchFamily="34" charset="0"/>
                <a:cs typeface="Times New Roman" panose="02020603050405020304" pitchFamily="18" charset="0"/>
              </a:rPr>
              <a:t>L</a:t>
            </a:r>
            <a:r>
              <a:rPr lang="es-MX"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ey Orgánica de Transporte Terrestre, Tránsito y Seguridad vial</a:t>
            </a:r>
            <a:r>
              <a:rPr lang="en-US"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2012)</a:t>
            </a:r>
            <a:endParaRPr lang="es-EC" sz="1200" b="1" dirty="0">
              <a:solidFill>
                <a:schemeClr val="tx1"/>
              </a:solidFill>
            </a:endParaRPr>
          </a:p>
        </p:txBody>
      </p:sp>
    </p:spTree>
    <p:extLst>
      <p:ext uri="{BB962C8B-B14F-4D97-AF65-F5344CB8AC3E}">
        <p14:creationId xmlns:p14="http://schemas.microsoft.com/office/powerpoint/2010/main" val="1484726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7" name="Picture 6" descr="Download Free png Highway Asphalt Road surface Road trip - Cement road  1200*675 ... - DLPNG.com">
            <a:extLst>
              <a:ext uri="{FF2B5EF4-FFF2-40B4-BE49-F238E27FC236}">
                <a16:creationId xmlns:a16="http://schemas.microsoft.com/office/drawing/2014/main" id="{0F47D5F9-2962-4798-A1AF-EB9F71CAB5E9}"/>
              </a:ext>
            </a:extLst>
          </p:cNvPr>
          <p:cNvPicPr>
            <a:picLocks noChangeAspect="1" noChangeArrowheads="1"/>
          </p:cNvPicPr>
          <p:nvPr/>
        </p:nvPicPr>
        <p:blipFill rotWithShape="1">
          <a:blip r:embed="rId4">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426871" y="62989"/>
            <a:ext cx="4209144" cy="646986"/>
          </a:xfrm>
          <a:prstGeom prst="roundRect">
            <a:avLst/>
          </a:prstGeom>
          <a:noFill/>
          <a:ln w="19050">
            <a:noFill/>
          </a:ln>
        </p:spPr>
        <p:txBody>
          <a:bodyPr wrap="square">
            <a:spAutoFit/>
          </a:bodyPr>
          <a:lstStyle/>
          <a:p>
            <a:pPr algn="ctr"/>
            <a:r>
              <a:rPr lang="es-ES" sz="32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SEGURIDAD VIAL</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846854"/>
            <a:ext cx="11659700" cy="408623"/>
          </a:xfrm>
          <a:prstGeom prst="roundRect">
            <a:avLst/>
          </a:prstGeom>
          <a:solidFill>
            <a:srgbClr val="006633"/>
          </a:solidFill>
          <a:ln w="19050">
            <a:solidFill>
              <a:schemeClr val="bg1">
                <a:lumMod val="95000"/>
              </a:schemeClr>
            </a:solidFill>
          </a:ln>
        </p:spPr>
        <p:txBody>
          <a:bodyPr wrap="square">
            <a:spAutoFit/>
          </a:bodyPr>
          <a:lstStyle/>
          <a:p>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20" name="CuadroTexto 19">
            <a:extLst>
              <a:ext uri="{FF2B5EF4-FFF2-40B4-BE49-F238E27FC236}">
                <a16:creationId xmlns:a16="http://schemas.microsoft.com/office/drawing/2014/main" id="{2AA50CE9-1FA7-4004-B75C-3AA54BAD8574}"/>
              </a:ext>
            </a:extLst>
          </p:cNvPr>
          <p:cNvSpPr txBox="1"/>
          <p:nvPr/>
        </p:nvSpPr>
        <p:spPr>
          <a:xfrm>
            <a:off x="8845930" y="918229"/>
            <a:ext cx="3405374" cy="284790"/>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s-MX"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RTE INEN 004-1 y RTE INEN 004-2 </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2011)</a:t>
            </a:r>
            <a:endParaRPr lang="es-EC" sz="1200" b="1" dirty="0">
              <a:solidFill>
                <a:schemeClr val="bg1"/>
              </a:solidFill>
            </a:endParaRPr>
          </a:p>
        </p:txBody>
      </p:sp>
      <p:sp>
        <p:nvSpPr>
          <p:cNvPr id="29" name="Flecha: hacia la izquierda 28">
            <a:extLst>
              <a:ext uri="{FF2B5EF4-FFF2-40B4-BE49-F238E27FC236}">
                <a16:creationId xmlns:a16="http://schemas.microsoft.com/office/drawing/2014/main" id="{4441EE4A-D6D6-456E-8077-D8BB13C96CEF}"/>
              </a:ext>
            </a:extLst>
          </p:cNvPr>
          <p:cNvSpPr/>
          <p:nvPr/>
        </p:nvSpPr>
        <p:spPr>
          <a:xfrm rot="16200000">
            <a:off x="10651150" y="2438753"/>
            <a:ext cx="497058" cy="360917"/>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25" name="Flecha: hacia la izquierda 24">
            <a:extLst>
              <a:ext uri="{FF2B5EF4-FFF2-40B4-BE49-F238E27FC236}">
                <a16:creationId xmlns:a16="http://schemas.microsoft.com/office/drawing/2014/main" id="{E1FC6B7B-F20B-4F02-A9E6-67FD93B787E8}"/>
              </a:ext>
            </a:extLst>
          </p:cNvPr>
          <p:cNvSpPr/>
          <p:nvPr/>
        </p:nvSpPr>
        <p:spPr>
          <a:xfrm rot="6852171">
            <a:off x="8921979" y="5652756"/>
            <a:ext cx="538145" cy="168875"/>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26" name="Rectángulo redondeado 47">
            <a:extLst>
              <a:ext uri="{FF2B5EF4-FFF2-40B4-BE49-F238E27FC236}">
                <a16:creationId xmlns:a16="http://schemas.microsoft.com/office/drawing/2014/main" id="{7E63A757-D48B-48C1-8EF0-1A001C0D668A}"/>
              </a:ext>
            </a:extLst>
          </p:cNvPr>
          <p:cNvSpPr/>
          <p:nvPr/>
        </p:nvSpPr>
        <p:spPr>
          <a:xfrm>
            <a:off x="10191020" y="1693274"/>
            <a:ext cx="1417319" cy="715089"/>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Señalética </a:t>
            </a:r>
          </a:p>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Vertical </a:t>
            </a:r>
          </a:p>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Existente</a:t>
            </a:r>
          </a:p>
        </p:txBody>
      </p:sp>
      <p:grpSp>
        <p:nvGrpSpPr>
          <p:cNvPr id="8" name="Grupo 7">
            <a:extLst>
              <a:ext uri="{FF2B5EF4-FFF2-40B4-BE49-F238E27FC236}">
                <a16:creationId xmlns:a16="http://schemas.microsoft.com/office/drawing/2014/main" id="{8C26C9CB-0E85-4107-BCB4-D78622C038D7}"/>
              </a:ext>
            </a:extLst>
          </p:cNvPr>
          <p:cNvGrpSpPr/>
          <p:nvPr/>
        </p:nvGrpSpPr>
        <p:grpSpPr>
          <a:xfrm>
            <a:off x="365125" y="1996557"/>
            <a:ext cx="4636394" cy="4197348"/>
            <a:chOff x="4308026" y="19051"/>
            <a:chExt cx="4636394" cy="4197348"/>
          </a:xfrm>
        </p:grpSpPr>
        <p:sp>
          <p:nvSpPr>
            <p:cNvPr id="7" name="Rectángulo 6">
              <a:extLst>
                <a:ext uri="{FF2B5EF4-FFF2-40B4-BE49-F238E27FC236}">
                  <a16:creationId xmlns:a16="http://schemas.microsoft.com/office/drawing/2014/main" id="{BF4C2310-C2BA-4176-BF4F-3C9CC08B6EA7}"/>
                </a:ext>
              </a:extLst>
            </p:cNvPr>
            <p:cNvSpPr/>
            <p:nvPr/>
          </p:nvSpPr>
          <p:spPr>
            <a:xfrm>
              <a:off x="4488000" y="19051"/>
              <a:ext cx="4357930" cy="41973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Imagen 4">
              <a:extLst>
                <a:ext uri="{FF2B5EF4-FFF2-40B4-BE49-F238E27FC236}">
                  <a16:creationId xmlns:a16="http://schemas.microsoft.com/office/drawing/2014/main" id="{49E5CC01-9BBC-4DEC-9637-F80FC404C27E}"/>
                </a:ext>
              </a:extLst>
            </p:cNvPr>
            <p:cNvPicPr>
              <a:picLocks noChangeAspect="1"/>
            </p:cNvPicPr>
            <p:nvPr/>
          </p:nvPicPr>
          <p:blipFill rotWithShape="1">
            <a:blip r:embed="rId6"/>
            <a:srcRect b="40046"/>
            <a:stretch/>
          </p:blipFill>
          <p:spPr>
            <a:xfrm>
              <a:off x="4308026" y="104775"/>
              <a:ext cx="4636394" cy="4111623"/>
            </a:xfrm>
            <a:prstGeom prst="rect">
              <a:avLst/>
            </a:prstGeom>
          </p:spPr>
        </p:pic>
      </p:grpSp>
      <p:grpSp>
        <p:nvGrpSpPr>
          <p:cNvPr id="31" name="Grupo 30">
            <a:extLst>
              <a:ext uri="{FF2B5EF4-FFF2-40B4-BE49-F238E27FC236}">
                <a16:creationId xmlns:a16="http://schemas.microsoft.com/office/drawing/2014/main" id="{B79EBCE0-5830-44CA-9EEB-2442BA77DFA5}"/>
              </a:ext>
            </a:extLst>
          </p:cNvPr>
          <p:cNvGrpSpPr/>
          <p:nvPr/>
        </p:nvGrpSpPr>
        <p:grpSpPr>
          <a:xfrm>
            <a:off x="4996708" y="2024501"/>
            <a:ext cx="4648408" cy="2911361"/>
            <a:chOff x="5455544" y="2308637"/>
            <a:chExt cx="4648408" cy="2911361"/>
          </a:xfrm>
        </p:grpSpPr>
        <p:grpSp>
          <p:nvGrpSpPr>
            <p:cNvPr id="30" name="Grupo 29">
              <a:extLst>
                <a:ext uri="{FF2B5EF4-FFF2-40B4-BE49-F238E27FC236}">
                  <a16:creationId xmlns:a16="http://schemas.microsoft.com/office/drawing/2014/main" id="{67E17574-212F-4F86-912D-12BE53837313}"/>
                </a:ext>
              </a:extLst>
            </p:cNvPr>
            <p:cNvGrpSpPr/>
            <p:nvPr/>
          </p:nvGrpSpPr>
          <p:grpSpPr>
            <a:xfrm>
              <a:off x="5467558" y="2308637"/>
              <a:ext cx="4636394" cy="2911361"/>
              <a:chOff x="5467558" y="2308637"/>
              <a:chExt cx="4636394" cy="2911361"/>
            </a:xfrm>
          </p:grpSpPr>
          <p:sp>
            <p:nvSpPr>
              <p:cNvPr id="14" name="Rectángulo 13">
                <a:extLst>
                  <a:ext uri="{FF2B5EF4-FFF2-40B4-BE49-F238E27FC236}">
                    <a16:creationId xmlns:a16="http://schemas.microsoft.com/office/drawing/2014/main" id="{22DF31E9-78A1-4A3A-9536-72F67230169B}"/>
                  </a:ext>
                </a:extLst>
              </p:cNvPr>
              <p:cNvSpPr/>
              <p:nvPr/>
            </p:nvSpPr>
            <p:spPr>
              <a:xfrm>
                <a:off x="5611861" y="2308637"/>
                <a:ext cx="4480078" cy="29113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Imagen 11">
                <a:extLst>
                  <a:ext uri="{FF2B5EF4-FFF2-40B4-BE49-F238E27FC236}">
                    <a16:creationId xmlns:a16="http://schemas.microsoft.com/office/drawing/2014/main" id="{5BC8576F-2580-49C2-8BA9-5FF5A88DBECB}"/>
                  </a:ext>
                </a:extLst>
              </p:cNvPr>
              <p:cNvPicPr>
                <a:picLocks noChangeAspect="1"/>
              </p:cNvPicPr>
              <p:nvPr/>
            </p:nvPicPr>
            <p:blipFill rotWithShape="1">
              <a:blip r:embed="rId7"/>
              <a:srcRect t="59698" b="3687"/>
              <a:stretch/>
            </p:blipFill>
            <p:spPr>
              <a:xfrm>
                <a:off x="5467558" y="2684706"/>
                <a:ext cx="4636394" cy="2511030"/>
              </a:xfrm>
              <a:prstGeom prst="rect">
                <a:avLst/>
              </a:prstGeom>
            </p:spPr>
          </p:pic>
        </p:grpSp>
        <p:pic>
          <p:nvPicPr>
            <p:cNvPr id="28" name="Imagen 27">
              <a:extLst>
                <a:ext uri="{FF2B5EF4-FFF2-40B4-BE49-F238E27FC236}">
                  <a16:creationId xmlns:a16="http://schemas.microsoft.com/office/drawing/2014/main" id="{745405F7-1BFC-42C6-9DF7-685941715ACD}"/>
                </a:ext>
              </a:extLst>
            </p:cNvPr>
            <p:cNvPicPr>
              <a:picLocks noChangeAspect="1"/>
            </p:cNvPicPr>
            <p:nvPr/>
          </p:nvPicPr>
          <p:blipFill rotWithShape="1">
            <a:blip r:embed="rId8"/>
            <a:srcRect b="94862"/>
            <a:stretch/>
          </p:blipFill>
          <p:spPr>
            <a:xfrm>
              <a:off x="5455544" y="2308637"/>
              <a:ext cx="4636394" cy="352354"/>
            </a:xfrm>
            <a:prstGeom prst="rect">
              <a:avLst/>
            </a:prstGeom>
          </p:spPr>
        </p:pic>
      </p:grpSp>
      <p:pic>
        <p:nvPicPr>
          <p:cNvPr id="35" name="Imagen 34">
            <a:extLst>
              <a:ext uri="{FF2B5EF4-FFF2-40B4-BE49-F238E27FC236}">
                <a16:creationId xmlns:a16="http://schemas.microsoft.com/office/drawing/2014/main" id="{418374DA-F66D-40AF-92D0-892FE659EF8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5174803" y="5501694"/>
            <a:ext cx="4456527" cy="560077"/>
          </a:xfrm>
          <a:prstGeom prst="rect">
            <a:avLst/>
          </a:prstGeom>
        </p:spPr>
      </p:pic>
      <p:sp>
        <p:nvSpPr>
          <p:cNvPr id="85" name="Rectángulo redondeado 47">
            <a:extLst>
              <a:ext uri="{FF2B5EF4-FFF2-40B4-BE49-F238E27FC236}">
                <a16:creationId xmlns:a16="http://schemas.microsoft.com/office/drawing/2014/main" id="{DA2E7769-605B-450E-87E4-48EF6C6E496C}"/>
              </a:ext>
            </a:extLst>
          </p:cNvPr>
          <p:cNvSpPr/>
          <p:nvPr/>
        </p:nvSpPr>
        <p:spPr>
          <a:xfrm>
            <a:off x="612775" y="1579719"/>
            <a:ext cx="9018555"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Señalética Vertical</a:t>
            </a:r>
          </a:p>
        </p:txBody>
      </p:sp>
      <p:sp>
        <p:nvSpPr>
          <p:cNvPr id="86" name="Rectángulo redondeado 47">
            <a:extLst>
              <a:ext uri="{FF2B5EF4-FFF2-40B4-BE49-F238E27FC236}">
                <a16:creationId xmlns:a16="http://schemas.microsoft.com/office/drawing/2014/main" id="{1F900095-3416-46DC-A1F1-967F5005C678}"/>
              </a:ext>
            </a:extLst>
          </p:cNvPr>
          <p:cNvSpPr/>
          <p:nvPr/>
        </p:nvSpPr>
        <p:spPr>
          <a:xfrm>
            <a:off x="5181493" y="5134860"/>
            <a:ext cx="4449836"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Señalética Horizontal</a:t>
            </a:r>
          </a:p>
        </p:txBody>
      </p:sp>
      <p:sp>
        <p:nvSpPr>
          <p:cNvPr id="36" name="Rombo 35">
            <a:extLst>
              <a:ext uri="{FF2B5EF4-FFF2-40B4-BE49-F238E27FC236}">
                <a16:creationId xmlns:a16="http://schemas.microsoft.com/office/drawing/2014/main" id="{77E28E4A-4377-4D80-8ABE-83A3FBC6C056}"/>
              </a:ext>
            </a:extLst>
          </p:cNvPr>
          <p:cNvSpPr/>
          <p:nvPr/>
        </p:nvSpPr>
        <p:spPr>
          <a:xfrm>
            <a:off x="10495499" y="2959003"/>
            <a:ext cx="817883" cy="776808"/>
          </a:xfrm>
          <a:prstGeom prst="diamond">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34" name="CuadroTexto 33">
            <a:extLst>
              <a:ext uri="{FF2B5EF4-FFF2-40B4-BE49-F238E27FC236}">
                <a16:creationId xmlns:a16="http://schemas.microsoft.com/office/drawing/2014/main" id="{B015209C-5883-4E07-BC3C-C59A2A64CAB2}"/>
              </a:ext>
            </a:extLst>
          </p:cNvPr>
          <p:cNvSpPr txBox="1"/>
          <p:nvPr/>
        </p:nvSpPr>
        <p:spPr>
          <a:xfrm>
            <a:off x="10700058" y="3183692"/>
            <a:ext cx="760159" cy="338554"/>
          </a:xfrm>
          <a:prstGeom prst="rect">
            <a:avLst/>
          </a:prstGeom>
          <a:noFill/>
        </p:spPr>
        <p:txBody>
          <a:bodyPr wrap="square">
            <a:spAutoFit/>
          </a:bodyPr>
          <a:lstStyle/>
          <a:p>
            <a:r>
              <a:rPr lang="es-EC" sz="1600" b="1" dirty="0">
                <a:solidFill>
                  <a:schemeClr val="tx1"/>
                </a:solidFill>
                <a:latin typeface="Arial" panose="020B0604020202020204" pitchFamily="34" charset="0"/>
                <a:cs typeface="Times New Roman" panose="02020603050405020304" pitchFamily="18" charset="0"/>
              </a:rPr>
              <a:t>18</a:t>
            </a:r>
            <a:endParaRPr lang="es-EC" sz="1600" b="1" dirty="0">
              <a:solidFill>
                <a:schemeClr val="tx1"/>
              </a:solidFill>
            </a:endParaRPr>
          </a:p>
        </p:txBody>
      </p:sp>
      <p:sp>
        <p:nvSpPr>
          <p:cNvPr id="88" name="Flecha: hacia la izquierda 87">
            <a:extLst>
              <a:ext uri="{FF2B5EF4-FFF2-40B4-BE49-F238E27FC236}">
                <a16:creationId xmlns:a16="http://schemas.microsoft.com/office/drawing/2014/main" id="{4B132CC5-70CA-43E0-A05A-A56B620E8978}"/>
              </a:ext>
            </a:extLst>
          </p:cNvPr>
          <p:cNvSpPr/>
          <p:nvPr/>
        </p:nvSpPr>
        <p:spPr>
          <a:xfrm rot="16200000">
            <a:off x="10692823" y="4748979"/>
            <a:ext cx="497058" cy="360917"/>
          </a:xfrm>
          <a:prstGeom prst="leftArrow">
            <a:avLst>
              <a:gd name="adj1" fmla="val 60000"/>
              <a:gd name="adj2" fmla="val 50000"/>
            </a:avLst>
          </a:prstGeom>
          <a:solidFill>
            <a:srgbClr val="92D050"/>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89" name="Rectángulo redondeado 47">
            <a:extLst>
              <a:ext uri="{FF2B5EF4-FFF2-40B4-BE49-F238E27FC236}">
                <a16:creationId xmlns:a16="http://schemas.microsoft.com/office/drawing/2014/main" id="{F3EB4E95-1453-49B6-B0B6-09B2BFBCB3CF}"/>
              </a:ext>
            </a:extLst>
          </p:cNvPr>
          <p:cNvSpPr/>
          <p:nvPr/>
        </p:nvSpPr>
        <p:spPr>
          <a:xfrm>
            <a:off x="10232693" y="4003500"/>
            <a:ext cx="1417319" cy="715089"/>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Señalética </a:t>
            </a:r>
          </a:p>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Horizontal </a:t>
            </a:r>
          </a:p>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Existente</a:t>
            </a:r>
          </a:p>
        </p:txBody>
      </p:sp>
      <p:sp>
        <p:nvSpPr>
          <p:cNvPr id="92" name="Rectángulo redondeado 47">
            <a:extLst>
              <a:ext uri="{FF2B5EF4-FFF2-40B4-BE49-F238E27FC236}">
                <a16:creationId xmlns:a16="http://schemas.microsoft.com/office/drawing/2014/main" id="{AB7FC0BE-9D43-487E-AAEE-DAAB95DC294B}"/>
              </a:ext>
            </a:extLst>
          </p:cNvPr>
          <p:cNvSpPr/>
          <p:nvPr/>
        </p:nvSpPr>
        <p:spPr>
          <a:xfrm>
            <a:off x="10375983" y="5270954"/>
            <a:ext cx="1130737" cy="510778"/>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Marcas del Pavimento</a:t>
            </a:r>
          </a:p>
        </p:txBody>
      </p:sp>
    </p:spTree>
    <p:extLst>
      <p:ext uri="{BB962C8B-B14F-4D97-AF65-F5344CB8AC3E}">
        <p14:creationId xmlns:p14="http://schemas.microsoft.com/office/powerpoint/2010/main" val="223993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7" name="Picture 6" descr="Download Free png Highway Asphalt Road surface Road trip - Cement road  1200*675 ... - DLPNG.com">
            <a:extLst>
              <a:ext uri="{FF2B5EF4-FFF2-40B4-BE49-F238E27FC236}">
                <a16:creationId xmlns:a16="http://schemas.microsoft.com/office/drawing/2014/main" id="{0F47D5F9-2962-4798-A1AF-EB9F71CAB5E9}"/>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55008" y="37747"/>
            <a:ext cx="5558143" cy="646986"/>
          </a:xfrm>
          <a:prstGeom prst="roundRect">
            <a:avLst/>
          </a:prstGeom>
          <a:noFill/>
          <a:ln w="19050">
            <a:noFill/>
          </a:ln>
        </p:spPr>
        <p:txBody>
          <a:bodyPr wrap="square">
            <a:spAutoFit/>
          </a:bodyPr>
          <a:lstStyle/>
          <a:p>
            <a:pPr algn="ctr"/>
            <a:r>
              <a:rPr lang="es-ES" sz="32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PRESUPUESTO REFERENCIAL</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731920"/>
            <a:ext cx="11659700" cy="408623"/>
          </a:xfrm>
          <a:prstGeom prst="roundRect">
            <a:avLst/>
          </a:prstGeom>
          <a:solidFill>
            <a:srgbClr val="006633"/>
          </a:solidFill>
          <a:ln w="19050">
            <a:solidFill>
              <a:schemeClr val="bg1">
                <a:lumMod val="95000"/>
              </a:schemeClr>
            </a:solidFill>
          </a:ln>
        </p:spPr>
        <p:txBody>
          <a:bodyPr wrap="square">
            <a:spAutoFit/>
          </a:bodyPr>
          <a:lstStyle/>
          <a:p>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20" name="CuadroTexto 19">
            <a:extLst>
              <a:ext uri="{FF2B5EF4-FFF2-40B4-BE49-F238E27FC236}">
                <a16:creationId xmlns:a16="http://schemas.microsoft.com/office/drawing/2014/main" id="{2AA50CE9-1FA7-4004-B75C-3AA54BAD8574}"/>
              </a:ext>
            </a:extLst>
          </p:cNvPr>
          <p:cNvSpPr txBox="1"/>
          <p:nvPr/>
        </p:nvSpPr>
        <p:spPr>
          <a:xfrm>
            <a:off x="8229600" y="803295"/>
            <a:ext cx="4021704"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(Ministerio de Transportes y Obras Públicas, 2010</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b="1" dirty="0">
              <a:solidFill>
                <a:schemeClr val="bg1"/>
              </a:solidFill>
            </a:endParaRPr>
          </a:p>
        </p:txBody>
      </p:sp>
      <p:sp>
        <p:nvSpPr>
          <p:cNvPr id="26" name="Rectángulo redondeado 47">
            <a:extLst>
              <a:ext uri="{FF2B5EF4-FFF2-40B4-BE49-F238E27FC236}">
                <a16:creationId xmlns:a16="http://schemas.microsoft.com/office/drawing/2014/main" id="{7E63A757-D48B-48C1-8EF0-1A001C0D668A}"/>
              </a:ext>
            </a:extLst>
          </p:cNvPr>
          <p:cNvSpPr/>
          <p:nvPr/>
        </p:nvSpPr>
        <p:spPr>
          <a:xfrm>
            <a:off x="8645707" y="2663177"/>
            <a:ext cx="2667675" cy="2145268"/>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El precio unitario de cada rubro especificado, está calculado por el valor del costo de la maquinaria o el equipo utilizado, la mano de obra del operador se alinea al formulario de la Contraloría General del Estado (CGE) 2021 y se considera los materiales utilizados</a:t>
            </a:r>
          </a:p>
        </p:txBody>
      </p:sp>
      <p:sp>
        <p:nvSpPr>
          <p:cNvPr id="85" name="Rectángulo redondeado 47">
            <a:extLst>
              <a:ext uri="{FF2B5EF4-FFF2-40B4-BE49-F238E27FC236}">
                <a16:creationId xmlns:a16="http://schemas.microsoft.com/office/drawing/2014/main" id="{DA2E7769-605B-450E-87E4-48EF6C6E496C}"/>
              </a:ext>
            </a:extLst>
          </p:cNvPr>
          <p:cNvSpPr/>
          <p:nvPr/>
        </p:nvSpPr>
        <p:spPr>
          <a:xfrm>
            <a:off x="418000" y="1279186"/>
            <a:ext cx="7049599" cy="30646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Dimensión de calzada con berma es de 10.30 m. y la longitud del tramo vial es de 1362 metros</a:t>
            </a:r>
          </a:p>
        </p:txBody>
      </p:sp>
      <p:grpSp>
        <p:nvGrpSpPr>
          <p:cNvPr id="15" name="Grupo 14">
            <a:extLst>
              <a:ext uri="{FF2B5EF4-FFF2-40B4-BE49-F238E27FC236}">
                <a16:creationId xmlns:a16="http://schemas.microsoft.com/office/drawing/2014/main" id="{7B83788A-40C1-46BA-8F42-303CE36A74C9}"/>
              </a:ext>
            </a:extLst>
          </p:cNvPr>
          <p:cNvGrpSpPr/>
          <p:nvPr/>
        </p:nvGrpSpPr>
        <p:grpSpPr>
          <a:xfrm>
            <a:off x="418000" y="1667874"/>
            <a:ext cx="6908800" cy="5261618"/>
            <a:chOff x="685280" y="1693274"/>
            <a:chExt cx="6908800" cy="5261618"/>
          </a:xfrm>
        </p:grpSpPr>
        <p:sp>
          <p:nvSpPr>
            <p:cNvPr id="9" name="Rectángulo 8">
              <a:extLst>
                <a:ext uri="{FF2B5EF4-FFF2-40B4-BE49-F238E27FC236}">
                  <a16:creationId xmlns:a16="http://schemas.microsoft.com/office/drawing/2014/main" id="{29485592-7759-49CE-892E-1A6E66ED4E50}"/>
                </a:ext>
              </a:extLst>
            </p:cNvPr>
            <p:cNvSpPr/>
            <p:nvPr/>
          </p:nvSpPr>
          <p:spPr>
            <a:xfrm>
              <a:off x="685280" y="1693274"/>
              <a:ext cx="6908800" cy="4974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a:extLst>
                <a:ext uri="{FF2B5EF4-FFF2-40B4-BE49-F238E27FC236}">
                  <a16:creationId xmlns:a16="http://schemas.microsoft.com/office/drawing/2014/main" id="{B704FC90-9C5D-49CB-AFAC-1B62A5E3D681}"/>
                </a:ext>
              </a:extLst>
            </p:cNvPr>
            <p:cNvPicPr>
              <a:picLocks noChangeAspect="1"/>
            </p:cNvPicPr>
            <p:nvPr/>
          </p:nvPicPr>
          <p:blipFill>
            <a:blip r:embed="rId5"/>
            <a:stretch>
              <a:fillRect/>
            </a:stretch>
          </p:blipFill>
          <p:spPr>
            <a:xfrm>
              <a:off x="702739" y="1767196"/>
              <a:ext cx="6856476" cy="5187696"/>
            </a:xfrm>
            <a:prstGeom prst="rect">
              <a:avLst/>
            </a:prstGeom>
          </p:spPr>
        </p:pic>
      </p:grpSp>
      <p:sp>
        <p:nvSpPr>
          <p:cNvPr id="82" name="Rectángulo redondeado 47">
            <a:extLst>
              <a:ext uri="{FF2B5EF4-FFF2-40B4-BE49-F238E27FC236}">
                <a16:creationId xmlns:a16="http://schemas.microsoft.com/office/drawing/2014/main" id="{164F550C-ABA7-48A3-AEB2-5C0C08A929B3}"/>
              </a:ext>
            </a:extLst>
          </p:cNvPr>
          <p:cNvSpPr/>
          <p:nvPr/>
        </p:nvSpPr>
        <p:spPr>
          <a:xfrm>
            <a:off x="8629232" y="2024046"/>
            <a:ext cx="2684150" cy="578882"/>
          </a:xfrm>
          <a:prstGeom prst="roundRect">
            <a:avLst/>
          </a:prstGeom>
          <a:solidFill>
            <a:srgbClr val="006633"/>
          </a:solidFill>
          <a:ln w="19050">
            <a:solidFill>
              <a:schemeClr val="bg1">
                <a:lumMod val="95000"/>
              </a:schemeClr>
            </a:solidFill>
          </a:ln>
        </p:spPr>
        <p:txBody>
          <a:bodyPr wrap="square">
            <a:spAutoFit/>
          </a:bodyPr>
          <a:lstStyle/>
          <a:p>
            <a:pPr algn="ctr"/>
            <a:r>
              <a:rPr lang="es-MX" b="1" dirty="0">
                <a:ln w="12700" cmpd="sng">
                  <a:noFill/>
                  <a:prstDash val="solid"/>
                </a:ln>
                <a:solidFill>
                  <a:schemeClr val="bg1"/>
                </a:solidFill>
                <a:latin typeface="+mj-lt"/>
                <a:ea typeface="Batang" panose="02030600000101010101" pitchFamily="18" charset="-127"/>
                <a:cs typeface="Times New Roman" panose="02020603050405020304" pitchFamily="18" charset="0"/>
              </a:rPr>
              <a:t>Análisis de Precios Unitarios</a:t>
            </a:r>
          </a:p>
          <a:p>
            <a:pPr algn="ctr"/>
            <a:r>
              <a:rPr lang="es-MX" b="1" dirty="0">
                <a:ln w="12700" cmpd="sng">
                  <a:noFill/>
                  <a:prstDash val="solid"/>
                </a:ln>
                <a:solidFill>
                  <a:schemeClr val="bg1"/>
                </a:solidFill>
                <a:latin typeface="+mj-lt"/>
                <a:ea typeface="Batang" panose="02030600000101010101" pitchFamily="18" charset="-127"/>
                <a:cs typeface="Times New Roman" panose="02020603050405020304" pitchFamily="18" charset="0"/>
              </a:rPr>
              <a:t>(</a:t>
            </a:r>
            <a:r>
              <a:rPr lang="es-MX" b="1" dirty="0" err="1">
                <a:ln w="12700" cmpd="sng">
                  <a:noFill/>
                  <a:prstDash val="solid"/>
                </a:ln>
                <a:solidFill>
                  <a:schemeClr val="bg1"/>
                </a:solidFill>
                <a:latin typeface="+mj-lt"/>
                <a:ea typeface="Batang" panose="02030600000101010101" pitchFamily="18" charset="-127"/>
                <a:cs typeface="Times New Roman" panose="02020603050405020304" pitchFamily="18" charset="0"/>
              </a:rPr>
              <a:t>APUs</a:t>
            </a:r>
            <a:r>
              <a:rPr lang="es-MX" b="1" dirty="0">
                <a:ln w="12700" cmpd="sng">
                  <a:noFill/>
                  <a:prstDash val="solid"/>
                </a:ln>
                <a:solidFill>
                  <a:schemeClr val="bg1"/>
                </a:solidFill>
                <a:latin typeface="+mj-lt"/>
                <a:ea typeface="Batang" panose="02030600000101010101" pitchFamily="18" charset="-127"/>
                <a:cs typeface="Times New Roman" panose="02020603050405020304" pitchFamily="18" charset="0"/>
              </a:rPr>
              <a:t>)</a:t>
            </a:r>
            <a:endParaRPr lang="es-ES"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83" name="Rectángulo redondeado 47">
            <a:extLst>
              <a:ext uri="{FF2B5EF4-FFF2-40B4-BE49-F238E27FC236}">
                <a16:creationId xmlns:a16="http://schemas.microsoft.com/office/drawing/2014/main" id="{776807A6-7688-40B4-903D-B9A64E05AC49}"/>
              </a:ext>
            </a:extLst>
          </p:cNvPr>
          <p:cNvSpPr/>
          <p:nvPr/>
        </p:nvSpPr>
        <p:spPr>
          <a:xfrm>
            <a:off x="8645707" y="4960873"/>
            <a:ext cx="2667675" cy="510778"/>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No se considera el transporte en los </a:t>
            </a:r>
            <a:r>
              <a:rPr lang="es-MX" sz="1200" b="1" dirty="0" err="1">
                <a:ln w="12700" cmpd="sng">
                  <a:noFill/>
                  <a:prstDash val="solid"/>
                </a:ln>
                <a:solidFill>
                  <a:schemeClr val="tx1"/>
                </a:solidFill>
                <a:latin typeface="+mj-lt"/>
                <a:ea typeface="Batang" panose="02030600000101010101" pitchFamily="18" charset="-127"/>
                <a:cs typeface="Times New Roman" panose="02020603050405020304" pitchFamily="18" charset="0"/>
              </a:rPr>
              <a:t>APUs</a:t>
            </a:r>
            <a:r>
              <a:rPr lang="es-MX" sz="1200" b="1" dirty="0">
                <a:ln w="12700" cmpd="sng">
                  <a:noFill/>
                  <a:prstDash val="solid"/>
                </a:ln>
                <a:solidFill>
                  <a:schemeClr val="tx1"/>
                </a:solidFill>
                <a:latin typeface="+mj-lt"/>
                <a:ea typeface="Batang" panose="02030600000101010101" pitchFamily="18" charset="-127"/>
                <a:cs typeface="Times New Roman" panose="02020603050405020304" pitchFamily="18" charset="0"/>
              </a:rPr>
              <a:t>.</a:t>
            </a:r>
          </a:p>
        </p:txBody>
      </p:sp>
    </p:spTree>
    <p:extLst>
      <p:ext uri="{BB962C8B-B14F-4D97-AF65-F5344CB8AC3E}">
        <p14:creationId xmlns:p14="http://schemas.microsoft.com/office/powerpoint/2010/main" val="4177719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7" name="Picture 6" descr="Download Free png Highway Asphalt Road surface Road trip - Cement road  1200*675 ... - DLPNG.com">
            <a:extLst>
              <a:ext uri="{FF2B5EF4-FFF2-40B4-BE49-F238E27FC236}">
                <a16:creationId xmlns:a16="http://schemas.microsoft.com/office/drawing/2014/main" id="{0F47D5F9-2962-4798-A1AF-EB9F71CAB5E9}"/>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0" y="49247"/>
            <a:ext cx="5558143" cy="646986"/>
          </a:xfrm>
          <a:prstGeom prst="roundRect">
            <a:avLst/>
          </a:prstGeom>
          <a:noFill/>
          <a:ln w="19050">
            <a:noFill/>
          </a:ln>
        </p:spPr>
        <p:txBody>
          <a:bodyPr wrap="square">
            <a:spAutoFit/>
          </a:bodyPr>
          <a:lstStyle/>
          <a:p>
            <a:pPr algn="ctr"/>
            <a:r>
              <a:rPr lang="es-ES" sz="32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PRESUPUESTO REFERENCIAL</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731920"/>
            <a:ext cx="11659700" cy="408623"/>
          </a:xfrm>
          <a:prstGeom prst="roundRect">
            <a:avLst/>
          </a:prstGeom>
          <a:solidFill>
            <a:srgbClr val="006633"/>
          </a:solidFill>
          <a:ln w="19050">
            <a:solidFill>
              <a:schemeClr val="bg1">
                <a:lumMod val="95000"/>
              </a:schemeClr>
            </a:solidFill>
          </a:ln>
        </p:spPr>
        <p:txBody>
          <a:bodyPr wrap="square">
            <a:spAutoFit/>
          </a:bodyPr>
          <a:lstStyle/>
          <a:p>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20" name="CuadroTexto 19">
            <a:extLst>
              <a:ext uri="{FF2B5EF4-FFF2-40B4-BE49-F238E27FC236}">
                <a16:creationId xmlns:a16="http://schemas.microsoft.com/office/drawing/2014/main" id="{2AA50CE9-1FA7-4004-B75C-3AA54BAD8574}"/>
              </a:ext>
            </a:extLst>
          </p:cNvPr>
          <p:cNvSpPr txBox="1"/>
          <p:nvPr/>
        </p:nvSpPr>
        <p:spPr>
          <a:xfrm>
            <a:off x="8229600" y="803295"/>
            <a:ext cx="4021704" cy="276999"/>
          </a:xfrm>
          <a:prstGeom prst="rect">
            <a:avLst/>
          </a:prstGeom>
          <a:noFill/>
        </p:spPr>
        <p:txBody>
          <a:bodyPr wrap="square">
            <a:spAutoFit/>
          </a:bodyPr>
          <a:lstStyle/>
          <a:p>
            <a:r>
              <a:rPr lang="es-EC"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(Ministerio de Transportes y Obras Públicas, 2010</a:t>
            </a: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s-EC" sz="1200" b="1" dirty="0">
              <a:solidFill>
                <a:schemeClr val="bg1"/>
              </a:solidFill>
            </a:endParaRPr>
          </a:p>
        </p:txBody>
      </p:sp>
      <p:grpSp>
        <p:nvGrpSpPr>
          <p:cNvPr id="5" name="Grupo 4">
            <a:extLst>
              <a:ext uri="{FF2B5EF4-FFF2-40B4-BE49-F238E27FC236}">
                <a16:creationId xmlns:a16="http://schemas.microsoft.com/office/drawing/2014/main" id="{1C79BAFE-3AAB-4AA9-A51E-A3F2026827B0}"/>
              </a:ext>
            </a:extLst>
          </p:cNvPr>
          <p:cNvGrpSpPr/>
          <p:nvPr/>
        </p:nvGrpSpPr>
        <p:grpSpPr>
          <a:xfrm>
            <a:off x="2563277" y="1211918"/>
            <a:ext cx="7065445" cy="5835370"/>
            <a:chOff x="1505924" y="1635261"/>
            <a:chExt cx="6569759" cy="5388404"/>
          </a:xfrm>
        </p:grpSpPr>
        <p:sp>
          <p:nvSpPr>
            <p:cNvPr id="4" name="Rectángulo 3">
              <a:extLst>
                <a:ext uri="{FF2B5EF4-FFF2-40B4-BE49-F238E27FC236}">
                  <a16:creationId xmlns:a16="http://schemas.microsoft.com/office/drawing/2014/main" id="{E78FB5E1-BB6A-4211-A12E-5837752D9861}"/>
                </a:ext>
              </a:extLst>
            </p:cNvPr>
            <p:cNvSpPr/>
            <p:nvPr/>
          </p:nvSpPr>
          <p:spPr>
            <a:xfrm>
              <a:off x="1505924" y="1635261"/>
              <a:ext cx="6188687" cy="5095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 name="Imagen 2">
              <a:extLst>
                <a:ext uri="{FF2B5EF4-FFF2-40B4-BE49-F238E27FC236}">
                  <a16:creationId xmlns:a16="http://schemas.microsoft.com/office/drawing/2014/main" id="{2F8AAD4B-428B-4611-9ED6-B96A8697C3A3}"/>
                </a:ext>
              </a:extLst>
            </p:cNvPr>
            <p:cNvPicPr>
              <a:picLocks noChangeAspect="1"/>
            </p:cNvPicPr>
            <p:nvPr/>
          </p:nvPicPr>
          <p:blipFill>
            <a:blip r:embed="rId5"/>
            <a:stretch>
              <a:fillRect/>
            </a:stretch>
          </p:blipFill>
          <p:spPr>
            <a:xfrm>
              <a:off x="1518697" y="1686549"/>
              <a:ext cx="6556986" cy="5337116"/>
            </a:xfrm>
            <a:prstGeom prst="rect">
              <a:avLst/>
            </a:prstGeom>
          </p:spPr>
        </p:pic>
      </p:grpSp>
    </p:spTree>
    <p:extLst>
      <p:ext uri="{BB962C8B-B14F-4D97-AF65-F5344CB8AC3E}">
        <p14:creationId xmlns:p14="http://schemas.microsoft.com/office/powerpoint/2010/main" val="429010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7" name="Picture 6" descr="Download Free png Highway Asphalt Road surface Road trip - Cement road  1200*675 ... - DLPNG.com">
            <a:extLst>
              <a:ext uri="{FF2B5EF4-FFF2-40B4-BE49-F238E27FC236}">
                <a16:creationId xmlns:a16="http://schemas.microsoft.com/office/drawing/2014/main" id="{0F47D5F9-2962-4798-A1AF-EB9F71CAB5E9}"/>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1" y="84934"/>
            <a:ext cx="3568700" cy="646986"/>
          </a:xfrm>
          <a:prstGeom prst="roundRect">
            <a:avLst/>
          </a:prstGeom>
          <a:noFill/>
          <a:ln w="19050">
            <a:noFill/>
          </a:ln>
        </p:spPr>
        <p:txBody>
          <a:bodyPr wrap="square">
            <a:spAutoFit/>
          </a:bodyPr>
          <a:lstStyle/>
          <a:p>
            <a:pPr algn="ctr"/>
            <a:r>
              <a:rPr lang="es-ES" sz="32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CONCLUSIONES</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731920"/>
            <a:ext cx="11659700" cy="408623"/>
          </a:xfrm>
          <a:prstGeom prst="roundRect">
            <a:avLst/>
          </a:prstGeom>
          <a:solidFill>
            <a:srgbClr val="006633"/>
          </a:solidFill>
          <a:ln w="19050">
            <a:solidFill>
              <a:schemeClr val="bg1">
                <a:lumMod val="95000"/>
              </a:schemeClr>
            </a:solidFill>
          </a:ln>
        </p:spPr>
        <p:txBody>
          <a:bodyPr wrap="square">
            <a:spAutoFit/>
          </a:bodyPr>
          <a:lstStyle/>
          <a:p>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9" name="Rectángulo redondeado 47">
            <a:extLst>
              <a:ext uri="{FF2B5EF4-FFF2-40B4-BE49-F238E27FC236}">
                <a16:creationId xmlns:a16="http://schemas.microsoft.com/office/drawing/2014/main" id="{63982E96-C0FB-4E35-B242-3B9A86F356DF}"/>
              </a:ext>
            </a:extLst>
          </p:cNvPr>
          <p:cNvSpPr/>
          <p:nvPr/>
        </p:nvSpPr>
        <p:spPr>
          <a:xfrm>
            <a:off x="985837" y="1378906"/>
            <a:ext cx="10220325" cy="5005626"/>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a:r>
              <a:rPr lang="es-MX" sz="1600" dirty="0">
                <a:ln w="12700" cmpd="sng">
                  <a:noFill/>
                  <a:prstDash val="solid"/>
                </a:ln>
                <a:solidFill>
                  <a:schemeClr val="tx1"/>
                </a:solidFill>
                <a:latin typeface="+mj-lt"/>
                <a:ea typeface="Batang" panose="02030600000101010101" pitchFamily="18" charset="-127"/>
                <a:cs typeface="Times New Roman" panose="02020603050405020304" pitchFamily="18" charset="0"/>
              </a:rPr>
              <a:t>• El estudio de tráfico proporcionó un tráfico promedio diario anual (TPDA) actual de 4467 veh/día, con una clasificación funcional C1 y se estima, mediante el método geométrico un TPDA futuro en 20 años sea de 12765 veh/día.</a:t>
            </a:r>
          </a:p>
          <a:p>
            <a:pPr algn="just"/>
            <a:endParaRPr lang="es-MX" sz="1600"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a:p>
            <a:pPr algn="just"/>
            <a:r>
              <a:rPr lang="es-MX" sz="1600" dirty="0">
                <a:ln w="12700" cmpd="sng">
                  <a:noFill/>
                  <a:prstDash val="solid"/>
                </a:ln>
                <a:solidFill>
                  <a:schemeClr val="tx1"/>
                </a:solidFill>
                <a:latin typeface="+mj-lt"/>
                <a:ea typeface="Batang" panose="02030600000101010101" pitchFamily="18" charset="-127"/>
                <a:cs typeface="Times New Roman" panose="02020603050405020304" pitchFamily="18" charset="0"/>
              </a:rPr>
              <a:t>• El estudio del tráfico logró determinar un ESAL de diseño para un periodo de 20 años con una tasa de crecimiento de 4.61% (MTOP, 2018) de 38880282 ejes equivalentes de 8.2 Ton.</a:t>
            </a:r>
          </a:p>
          <a:p>
            <a:pPr algn="just"/>
            <a:r>
              <a:rPr lang="es-MX" sz="1600" dirty="0">
                <a:ln w="12700" cmpd="sng">
                  <a:noFill/>
                  <a:prstDash val="solid"/>
                </a:ln>
                <a:solidFill>
                  <a:schemeClr val="tx1"/>
                </a:solidFill>
                <a:latin typeface="+mj-lt"/>
                <a:ea typeface="Batang" panose="02030600000101010101" pitchFamily="18" charset="-127"/>
                <a:cs typeface="Times New Roman" panose="02020603050405020304" pitchFamily="18" charset="0"/>
              </a:rPr>
              <a:t>• Mediante el análisis de la metodología </a:t>
            </a:r>
            <a:r>
              <a:rPr lang="es-MX" sz="1600" dirty="0" err="1">
                <a:ln w="12700" cmpd="sng">
                  <a:noFill/>
                  <a:prstDash val="solid"/>
                </a:ln>
                <a:solidFill>
                  <a:schemeClr val="tx1"/>
                </a:solidFill>
                <a:latin typeface="+mj-lt"/>
                <a:ea typeface="Batang" panose="02030600000101010101" pitchFamily="18" charset="-127"/>
                <a:cs typeface="Times New Roman" panose="02020603050405020304" pitchFamily="18" charset="0"/>
              </a:rPr>
              <a:t>Highway</a:t>
            </a:r>
            <a:r>
              <a:rPr lang="es-MX" sz="1600" dirty="0">
                <a:ln w="12700" cmpd="sng">
                  <a:noFill/>
                  <a:prstDash val="solid"/>
                </a:ln>
                <a:solidFill>
                  <a:schemeClr val="tx1"/>
                </a:solidFill>
                <a:latin typeface="+mj-lt"/>
                <a:ea typeface="Batang" panose="02030600000101010101" pitchFamily="18" charset="-127"/>
                <a:cs typeface="Times New Roman" panose="02020603050405020304" pitchFamily="18" charset="0"/>
              </a:rPr>
              <a:t> </a:t>
            </a:r>
            <a:r>
              <a:rPr lang="es-MX" sz="1600" dirty="0" err="1">
                <a:ln w="12700" cmpd="sng">
                  <a:noFill/>
                  <a:prstDash val="solid"/>
                </a:ln>
                <a:solidFill>
                  <a:schemeClr val="tx1"/>
                </a:solidFill>
                <a:latin typeface="+mj-lt"/>
                <a:ea typeface="Batang" panose="02030600000101010101" pitchFamily="18" charset="-127"/>
                <a:cs typeface="Times New Roman" panose="02020603050405020304" pitchFamily="18" charset="0"/>
              </a:rPr>
              <a:t>Capacity</a:t>
            </a:r>
            <a:r>
              <a:rPr lang="es-MX" sz="1600" dirty="0">
                <a:ln w="12700" cmpd="sng">
                  <a:noFill/>
                  <a:prstDash val="solid"/>
                </a:ln>
                <a:solidFill>
                  <a:schemeClr val="tx1"/>
                </a:solidFill>
                <a:latin typeface="+mj-lt"/>
                <a:ea typeface="Batang" panose="02030600000101010101" pitchFamily="18" charset="-127"/>
                <a:cs typeface="Times New Roman" panose="02020603050405020304" pitchFamily="18" charset="0"/>
              </a:rPr>
              <a:t> Manual 2010 (HCM), se determinó un nivel de servicio tipo E.</a:t>
            </a:r>
          </a:p>
          <a:p>
            <a:pPr algn="just"/>
            <a:endParaRPr lang="es-MX" sz="1600"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a:p>
            <a:pPr algn="just"/>
            <a:r>
              <a:rPr lang="es-MX" sz="1600" dirty="0">
                <a:ln w="12700" cmpd="sng">
                  <a:noFill/>
                  <a:prstDash val="solid"/>
                </a:ln>
                <a:solidFill>
                  <a:schemeClr val="tx1"/>
                </a:solidFill>
                <a:latin typeface="+mj-lt"/>
                <a:ea typeface="Batang" panose="02030600000101010101" pitchFamily="18" charset="-127"/>
                <a:cs typeface="Times New Roman" panose="02020603050405020304" pitchFamily="18" charset="0"/>
              </a:rPr>
              <a:t>• Mediante la metodología de inventario de patologías de daños, fallas y deterioros del pavimento se determinó que las afectaciones representan un 26.11% del área de la superficie del tramo en estudio, siendo la pérdida de agregado el mayor daño detectado.</a:t>
            </a:r>
          </a:p>
          <a:p>
            <a:pPr algn="just"/>
            <a:endParaRPr lang="es-MX" sz="1600"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a:p>
            <a:pPr algn="just"/>
            <a:r>
              <a:rPr lang="es-MX" sz="1600" dirty="0">
                <a:ln w="12700" cmpd="sng">
                  <a:noFill/>
                  <a:prstDash val="solid"/>
                </a:ln>
                <a:solidFill>
                  <a:schemeClr val="tx1"/>
                </a:solidFill>
                <a:latin typeface="+mj-lt"/>
                <a:ea typeface="Batang" panose="02030600000101010101" pitchFamily="18" charset="-127"/>
                <a:cs typeface="Times New Roman" panose="02020603050405020304" pitchFamily="18" charset="0"/>
              </a:rPr>
              <a:t>• Según el análisis de las afectaciones el índice de serviciabilidad del pavimento actual es de 1.78, siendo clasificado en una categoría de regular a pobre.</a:t>
            </a:r>
          </a:p>
          <a:p>
            <a:pPr algn="just"/>
            <a:endParaRPr lang="es-MX" sz="1600"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a:p>
            <a:pPr algn="just"/>
            <a:r>
              <a:rPr lang="es-MX" sz="1600" dirty="0">
                <a:ln w="12700" cmpd="sng">
                  <a:noFill/>
                  <a:prstDash val="solid"/>
                </a:ln>
                <a:solidFill>
                  <a:schemeClr val="tx1"/>
                </a:solidFill>
                <a:latin typeface="+mj-lt"/>
                <a:ea typeface="Batang" panose="02030600000101010101" pitchFamily="18" charset="-127"/>
                <a:cs typeface="Times New Roman" panose="02020603050405020304" pitchFamily="18" charset="0"/>
              </a:rPr>
              <a:t>• Al realizar la exploración de la estructura del pavimento mediante calicatas de excavación, se identificó los siguientes espesores: capa de rodadura asfáltica de 8 cm, 15 cm. de base y 25 cm de sub base</a:t>
            </a:r>
          </a:p>
        </p:txBody>
      </p:sp>
    </p:spTree>
    <p:extLst>
      <p:ext uri="{BB962C8B-B14F-4D97-AF65-F5344CB8AC3E}">
        <p14:creationId xmlns:p14="http://schemas.microsoft.com/office/powerpoint/2010/main" val="548532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7" name="Picture 6" descr="Download Free png Highway Asphalt Road surface Road trip - Cement road  1200*675 ... - DLPNG.com">
            <a:extLst>
              <a:ext uri="{FF2B5EF4-FFF2-40B4-BE49-F238E27FC236}">
                <a16:creationId xmlns:a16="http://schemas.microsoft.com/office/drawing/2014/main" id="{0F47D5F9-2962-4798-A1AF-EB9F71CAB5E9}"/>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1" y="84934"/>
            <a:ext cx="3568700" cy="646986"/>
          </a:xfrm>
          <a:prstGeom prst="roundRect">
            <a:avLst/>
          </a:prstGeom>
          <a:noFill/>
          <a:ln w="19050">
            <a:noFill/>
          </a:ln>
        </p:spPr>
        <p:txBody>
          <a:bodyPr wrap="square">
            <a:spAutoFit/>
          </a:bodyPr>
          <a:lstStyle/>
          <a:p>
            <a:pPr algn="ctr"/>
            <a:r>
              <a:rPr lang="es-ES" sz="32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CONCLUSIONES</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731920"/>
            <a:ext cx="11659700" cy="408623"/>
          </a:xfrm>
          <a:prstGeom prst="roundRect">
            <a:avLst/>
          </a:prstGeom>
          <a:solidFill>
            <a:srgbClr val="006633"/>
          </a:solidFill>
          <a:ln w="19050">
            <a:solidFill>
              <a:schemeClr val="bg1">
                <a:lumMod val="95000"/>
              </a:schemeClr>
            </a:solidFill>
          </a:ln>
        </p:spPr>
        <p:txBody>
          <a:bodyPr wrap="square">
            <a:spAutoFit/>
          </a:bodyPr>
          <a:lstStyle/>
          <a:p>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9" name="Rectángulo redondeado 47">
            <a:extLst>
              <a:ext uri="{FF2B5EF4-FFF2-40B4-BE49-F238E27FC236}">
                <a16:creationId xmlns:a16="http://schemas.microsoft.com/office/drawing/2014/main" id="{63982E96-C0FB-4E35-B242-3B9A86F356DF}"/>
              </a:ext>
            </a:extLst>
          </p:cNvPr>
          <p:cNvSpPr/>
          <p:nvPr/>
        </p:nvSpPr>
        <p:spPr>
          <a:xfrm>
            <a:off x="615400" y="1378906"/>
            <a:ext cx="11264899" cy="5209937"/>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a:r>
              <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rPr>
              <a:t>• La caracterización del material granular de la base que conforma el pavimento existente, no cumple con las especificaciones técnicas de CBR y granulometrías expuestas por la normativa MTOP F001, capitulo 403, por lo tanto, se sugiere el retiro de la capa de material granular existente y conformación de una base granular calificada, adicional, se verificó que el material granular de sub base cumple de acuerdo a  las especificaciones técnicas como clase 3 y sub rasante cumple con una sub rasante S1 y un CBR mayor a 10% en cumplimiento de la normativa vigente.</a:t>
            </a:r>
          </a:p>
          <a:p>
            <a:pPr algn="just"/>
            <a:endPar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a:p>
            <a:pPr algn="just"/>
            <a:r>
              <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rPr>
              <a:t>• Mediante el análisis y diseño de la estructura de pavimento se comprobó que los espesores actuales de la estructura del pavimento son insuficientes para el volumen vehicular actual y futuro de la vía.</a:t>
            </a:r>
          </a:p>
          <a:p>
            <a:pPr algn="just"/>
            <a:endPar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a:p>
            <a:pPr algn="just"/>
            <a:r>
              <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rPr>
              <a:t>• Se diseñó como alternativa de reposición los siguientes espesores: 10 cm. (4 plg.) de carpeta asfáltica, 15 cm de base clase 2 (6 plg), 48 cm de sub base clase 3 (19 plg).</a:t>
            </a:r>
          </a:p>
          <a:p>
            <a:pPr algn="just"/>
            <a:endPar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a:p>
            <a:pPr algn="just"/>
            <a:r>
              <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rPr>
              <a:t>• De acuerdo al estudio de drenaje vial, para un periodo de retorno de 25 años, mediante el método racional se determinó un caudal de proyecto de 0.75 m3/s, una altura de tirante de 0.20 m, se determinó que la geometría de la cuneta actual conforma las dimensiones adecuadas para el correcto drenaje de la vía con las siguientes características: cuneta triangular, altura de canal de 0.30 m, 0.10 m de borde libre, un ancho de coronación de 1.20 m, talud 1:3/4 y revestimiento de hormigón 210 kg/cm2.</a:t>
            </a:r>
          </a:p>
          <a:p>
            <a:pPr algn="just"/>
            <a:r>
              <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rPr>
              <a:t> </a:t>
            </a:r>
          </a:p>
          <a:p>
            <a:pPr algn="just"/>
            <a:r>
              <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rPr>
              <a:t>• De acuerdo al análisis de precios unitarios el presupuesto estimado para la reposición de la estructura del pavimento, incluye obras complementarias con un valor de $ 455700.52 dólares</a:t>
            </a:r>
          </a:p>
        </p:txBody>
      </p:sp>
    </p:spTree>
    <p:extLst>
      <p:ext uri="{BB962C8B-B14F-4D97-AF65-F5344CB8AC3E}">
        <p14:creationId xmlns:p14="http://schemas.microsoft.com/office/powerpoint/2010/main" val="1039440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7" name="Picture 6" descr="Download Free png Highway Asphalt Road surface Road trip - Cement road  1200*675 ... - DLPNG.com">
            <a:extLst>
              <a:ext uri="{FF2B5EF4-FFF2-40B4-BE49-F238E27FC236}">
                <a16:creationId xmlns:a16="http://schemas.microsoft.com/office/drawing/2014/main" id="{0F47D5F9-2962-4798-A1AF-EB9F71CAB5E9}"/>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304801" y="84934"/>
            <a:ext cx="3568700" cy="646986"/>
          </a:xfrm>
          <a:prstGeom prst="roundRect">
            <a:avLst/>
          </a:prstGeom>
          <a:noFill/>
          <a:ln w="19050">
            <a:noFill/>
          </a:ln>
        </p:spPr>
        <p:txBody>
          <a:bodyPr wrap="square">
            <a:spAutoFit/>
          </a:bodyPr>
          <a:lstStyle/>
          <a:p>
            <a:pPr algn="ctr"/>
            <a:r>
              <a:rPr lang="es-ES" sz="32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RECOMENDACIONES</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731920"/>
            <a:ext cx="11659700" cy="408623"/>
          </a:xfrm>
          <a:prstGeom prst="roundRect">
            <a:avLst/>
          </a:prstGeom>
          <a:solidFill>
            <a:srgbClr val="006633"/>
          </a:solidFill>
          <a:ln w="19050">
            <a:solidFill>
              <a:schemeClr val="bg1">
                <a:lumMod val="95000"/>
              </a:schemeClr>
            </a:solidFill>
          </a:ln>
        </p:spPr>
        <p:txBody>
          <a:bodyPr wrap="square">
            <a:spAutoFit/>
          </a:bodyPr>
          <a:lstStyle/>
          <a:p>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9" name="Rectángulo redondeado 47">
            <a:extLst>
              <a:ext uri="{FF2B5EF4-FFF2-40B4-BE49-F238E27FC236}">
                <a16:creationId xmlns:a16="http://schemas.microsoft.com/office/drawing/2014/main" id="{63982E96-C0FB-4E35-B242-3B9A86F356DF}"/>
              </a:ext>
            </a:extLst>
          </p:cNvPr>
          <p:cNvSpPr/>
          <p:nvPr/>
        </p:nvSpPr>
        <p:spPr>
          <a:xfrm>
            <a:off x="615400" y="1378906"/>
            <a:ext cx="11264899" cy="4699159"/>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a:r>
              <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rPr>
              <a:t>• Se recomienda realizar una intervención de mantenimiento de las estructuras contiguas, como es cuneta y bordillos.</a:t>
            </a:r>
          </a:p>
          <a:p>
            <a:pPr algn="just"/>
            <a:endPar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a:p>
            <a:pPr algn="just"/>
            <a:r>
              <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rPr>
              <a:t>• Se recomienda implementar un programa de conservación y mantenimiento, periódico o rutinario, con la finalidad de preservar la vida útil de la vía.</a:t>
            </a:r>
          </a:p>
          <a:p>
            <a:pPr algn="just"/>
            <a:endPar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a:p>
            <a:pPr algn="just"/>
            <a:r>
              <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rPr>
              <a:t>• Se recomienda realizar un estudio de cargas de tráfico mediante básculas colocadas estratégicamente en la localidad, a fin de evitar deterioros prematuros en la vía.</a:t>
            </a:r>
          </a:p>
          <a:p>
            <a:pPr algn="just"/>
            <a:endPar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a:p>
            <a:pPr algn="just"/>
            <a:r>
              <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rPr>
              <a:t>• Se sugiere que los materiales granulares sean elaborados mediante trituración y clasificación en plantas estandarizadas.</a:t>
            </a:r>
          </a:p>
          <a:p>
            <a:pPr algn="just"/>
            <a:endPar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a:p>
            <a:pPr algn="just"/>
            <a:r>
              <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rPr>
              <a:t>• Se recomienda que el cemento asfáltico a emplearse deberá cumplir los requisitos y ensayos que se presentan en la tabla 810.2.1 de la normativa vigente MOP-001F 2002 sección 810 para asfaltos y productos asfálticos.</a:t>
            </a:r>
          </a:p>
          <a:p>
            <a:pPr algn="just"/>
            <a:endPar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a:p>
            <a:pPr algn="just"/>
            <a:r>
              <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rPr>
              <a:t>• Se recomienda que los agregados para hormigón asfáltico mezclados en planta a colocarse en la estructura, debe tener el estricto cumplimiento de los requisitos de la sección 811-2.02 de la normativa MOP-001F 2002 sección 811.</a:t>
            </a:r>
          </a:p>
          <a:p>
            <a:pPr algn="just"/>
            <a:endPar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a:p>
            <a:pPr algn="just"/>
            <a:r>
              <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rPr>
              <a:t>• Se sugiere que el material bituminoso a utilizarse en la capa de rodadura tenga fiel cumplimiento de los requisitos expuestos en la normativa MOP-001F 2002 sección 812 agregados para tratamientos superficiales y sellos bituminosos.</a:t>
            </a:r>
          </a:p>
        </p:txBody>
      </p:sp>
    </p:spTree>
    <p:extLst>
      <p:ext uri="{BB962C8B-B14F-4D97-AF65-F5344CB8AC3E}">
        <p14:creationId xmlns:p14="http://schemas.microsoft.com/office/powerpoint/2010/main" val="3830455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7" name="Picture 6" descr="Download Free png Highway Asphalt Road surface Road trip - Cement road  1200*675 ... - DLPNG.com">
            <a:extLst>
              <a:ext uri="{FF2B5EF4-FFF2-40B4-BE49-F238E27FC236}">
                <a16:creationId xmlns:a16="http://schemas.microsoft.com/office/drawing/2014/main" id="{0F47D5F9-2962-4798-A1AF-EB9F71CAB5E9}"/>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redondeado 47">
            <a:extLst>
              <a:ext uri="{FF2B5EF4-FFF2-40B4-BE49-F238E27FC236}">
                <a16:creationId xmlns:a16="http://schemas.microsoft.com/office/drawing/2014/main" id="{01E4C4B0-F847-4B1D-86A8-B39E47F2453F}"/>
              </a:ext>
            </a:extLst>
          </p:cNvPr>
          <p:cNvSpPr/>
          <p:nvPr/>
        </p:nvSpPr>
        <p:spPr>
          <a:xfrm>
            <a:off x="304801" y="84934"/>
            <a:ext cx="3568700" cy="646986"/>
          </a:xfrm>
          <a:prstGeom prst="roundRect">
            <a:avLst/>
          </a:prstGeom>
          <a:noFill/>
          <a:ln w="19050">
            <a:noFill/>
          </a:ln>
        </p:spPr>
        <p:txBody>
          <a:bodyPr wrap="square">
            <a:spAutoFit/>
          </a:bodyPr>
          <a:lstStyle/>
          <a:p>
            <a:pPr algn="ctr"/>
            <a:r>
              <a:rPr lang="es-ES" sz="32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RECOMENDACIONES</a:t>
            </a:r>
          </a:p>
        </p:txBody>
      </p:sp>
      <p:sp>
        <p:nvSpPr>
          <p:cNvPr id="23" name="Rectángulo redondeado 47">
            <a:extLst>
              <a:ext uri="{FF2B5EF4-FFF2-40B4-BE49-F238E27FC236}">
                <a16:creationId xmlns:a16="http://schemas.microsoft.com/office/drawing/2014/main" id="{72841783-F6CC-4FE6-8447-7D1F1CBEC815}"/>
              </a:ext>
            </a:extLst>
          </p:cNvPr>
          <p:cNvSpPr/>
          <p:nvPr/>
        </p:nvSpPr>
        <p:spPr>
          <a:xfrm>
            <a:off x="418000" y="731920"/>
            <a:ext cx="11659700" cy="408623"/>
          </a:xfrm>
          <a:prstGeom prst="roundRect">
            <a:avLst/>
          </a:prstGeom>
          <a:solidFill>
            <a:srgbClr val="006633"/>
          </a:solidFill>
          <a:ln w="19050">
            <a:solidFill>
              <a:schemeClr val="bg1">
                <a:lumMod val="95000"/>
              </a:schemeClr>
            </a:solidFill>
          </a:ln>
        </p:spPr>
        <p:txBody>
          <a:bodyPr wrap="square">
            <a:spAutoFit/>
          </a:bodyPr>
          <a:lstStyle/>
          <a:p>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9" name="Rectángulo redondeado 47">
            <a:extLst>
              <a:ext uri="{FF2B5EF4-FFF2-40B4-BE49-F238E27FC236}">
                <a16:creationId xmlns:a16="http://schemas.microsoft.com/office/drawing/2014/main" id="{63982E96-C0FB-4E35-B242-3B9A86F356DF}"/>
              </a:ext>
            </a:extLst>
          </p:cNvPr>
          <p:cNvSpPr/>
          <p:nvPr/>
        </p:nvSpPr>
        <p:spPr>
          <a:xfrm>
            <a:off x="615400" y="1539121"/>
            <a:ext cx="11264899" cy="1889879"/>
          </a:xfrm>
          <a:prstGeom prst="round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just"/>
            <a:r>
              <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rPr>
              <a:t>• Se recomienda instalar la respectiva y necesaria señalización vertical y horizontal para mejorar la seguridad y comodidad del usuario en cumplimiento a la normativa INEN 004-1 e INEN 004-2 incluyendo la base de datos de georreferenciación.</a:t>
            </a:r>
          </a:p>
          <a:p>
            <a:pPr algn="just"/>
            <a:endPar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a:p>
            <a:pPr algn="just"/>
            <a:r>
              <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rPr>
              <a:t>• Se recomienda incluir una geomalla biaxial para refuerzo debido a las cargas de transitabilidad de vehículos pesados sobre la estructura de pavimento.</a:t>
            </a:r>
          </a:p>
          <a:p>
            <a:pPr algn="just"/>
            <a:endPar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endParaRPr>
          </a:p>
          <a:p>
            <a:pPr algn="just"/>
            <a:r>
              <a:rPr lang="es-MX" sz="1500" dirty="0">
                <a:ln w="12700" cmpd="sng">
                  <a:noFill/>
                  <a:prstDash val="solid"/>
                </a:ln>
                <a:solidFill>
                  <a:schemeClr val="tx1"/>
                </a:solidFill>
                <a:latin typeface="+mj-lt"/>
                <a:ea typeface="Batang" panose="02030600000101010101" pitchFamily="18" charset="-127"/>
                <a:cs typeface="Times New Roman" panose="02020603050405020304" pitchFamily="18" charset="0"/>
              </a:rPr>
              <a:t>• Se recomienda establecer un sistema para la gestión y mantenimiento vial rutinario, en el área de influencia rural</a:t>
            </a:r>
          </a:p>
        </p:txBody>
      </p:sp>
    </p:spTree>
    <p:extLst>
      <p:ext uri="{BB962C8B-B14F-4D97-AF65-F5344CB8AC3E}">
        <p14:creationId xmlns:p14="http://schemas.microsoft.com/office/powerpoint/2010/main" val="3240643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7" name="Picture 6" descr="Download Free png Highway Asphalt Road surface Road trip - Cement road  1200*675 ... - DLPNG.com">
            <a:extLst>
              <a:ext uri="{FF2B5EF4-FFF2-40B4-BE49-F238E27FC236}">
                <a16:creationId xmlns:a16="http://schemas.microsoft.com/office/drawing/2014/main" id="{0F47D5F9-2962-4798-A1AF-EB9F71CAB5E9}"/>
              </a:ext>
            </a:extLst>
          </p:cNvPr>
          <p:cNvPicPr>
            <a:picLocks noChangeAspect="1" noChangeArrowheads="1"/>
          </p:cNvPicPr>
          <p:nvPr/>
        </p:nvPicPr>
        <p:blipFill rotWithShape="1">
          <a:blip r:embed="rId3">
            <a:clrChange>
              <a:clrFrom>
                <a:srgbClr val="000000">
                  <a:alpha val="0"/>
                </a:srgbClr>
              </a:clrFrom>
              <a:clrTo>
                <a:srgbClr val="000000">
                  <a:alpha val="0"/>
                </a:srgbClr>
              </a:clrTo>
            </a:clrChange>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5682"/>
                    </a14:imgEffect>
                    <a14:imgEffect>
                      <a14:saturation sat="97000"/>
                    </a14:imgEffect>
                  </a14:imgLayer>
                </a14:imgProps>
              </a:ext>
              <a:ext uri="{28A0092B-C50C-407E-A947-70E740481C1C}">
                <a14:useLocalDpi xmlns:a14="http://schemas.microsoft.com/office/drawing/2010/main" val="0"/>
              </a:ext>
            </a:extLst>
          </a:blip>
          <a:srcRect t="51622"/>
          <a:stretch/>
        </p:blipFill>
        <p:spPr bwMode="auto">
          <a:xfrm>
            <a:off x="0" y="3553456"/>
            <a:ext cx="12192000" cy="33045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ownload Free png Highway Asphalt Road surface Road trip - Cement road  1200*675 ... - DLPNG.com">
            <a:extLst>
              <a:ext uri="{FF2B5EF4-FFF2-40B4-BE49-F238E27FC236}">
                <a16:creationId xmlns:a16="http://schemas.microsoft.com/office/drawing/2014/main" id="{FD4E1F96-43D6-459B-BB3F-C2DD21A28F9A}"/>
              </a:ext>
            </a:extLst>
          </p:cNvPr>
          <p:cNvPicPr>
            <a:picLocks noChangeAspect="1" noChangeArrowheads="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121180"/>
            <a:ext cx="12143301" cy="6830607"/>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redondeado 47">
            <a:extLst>
              <a:ext uri="{FF2B5EF4-FFF2-40B4-BE49-F238E27FC236}">
                <a16:creationId xmlns:a16="http://schemas.microsoft.com/office/drawing/2014/main" id="{D37E1DA3-B0CF-4B60-8334-EC741AD3F022}"/>
              </a:ext>
            </a:extLst>
          </p:cNvPr>
          <p:cNvSpPr/>
          <p:nvPr/>
        </p:nvSpPr>
        <p:spPr>
          <a:xfrm>
            <a:off x="3353850" y="2742688"/>
            <a:ext cx="5435599" cy="1123712"/>
          </a:xfrm>
          <a:prstGeom prst="roundRect">
            <a:avLst/>
          </a:prstGeom>
          <a:noFill/>
          <a:ln w="19050">
            <a:noFill/>
          </a:ln>
        </p:spPr>
        <p:txBody>
          <a:bodyPr wrap="square">
            <a:spAutoFit/>
          </a:bodyPr>
          <a:lstStyle/>
          <a:p>
            <a:pPr algn="ctr"/>
            <a:r>
              <a:rPr lang="es-ES" sz="60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GRACIAS.</a:t>
            </a:r>
          </a:p>
        </p:txBody>
      </p:sp>
    </p:spTree>
    <p:extLst>
      <p:ext uri="{BB962C8B-B14F-4D97-AF65-F5344CB8AC3E}">
        <p14:creationId xmlns:p14="http://schemas.microsoft.com/office/powerpoint/2010/main" val="2342034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9" name="Picture 6" descr="Download Free png Highway Asphalt Road surface Road trip - Cement road  1200*675 ... - DLPNG.com">
            <a:extLst>
              <a:ext uri="{FF2B5EF4-FFF2-40B4-BE49-F238E27FC236}">
                <a16:creationId xmlns:a16="http://schemas.microsoft.com/office/drawing/2014/main" id="{D0F3D92C-36EE-4462-894D-7CB67E561DD3}"/>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4286" y="541504"/>
            <a:ext cx="12143301" cy="6830607"/>
          </a:xfrm>
          <a:prstGeom prst="rect">
            <a:avLst/>
          </a:prstGeom>
          <a:noFill/>
          <a:extLst>
            <a:ext uri="{909E8E84-426E-40DD-AFC4-6F175D3DCCD1}">
              <a14:hiddenFill xmlns:a14="http://schemas.microsoft.com/office/drawing/2010/main">
                <a:solidFill>
                  <a:srgbClr val="FFFFFF"/>
                </a:solidFill>
              </a14:hiddenFill>
            </a:ext>
          </a:extLst>
        </p:spPr>
      </p:pic>
      <p:pic>
        <p:nvPicPr>
          <p:cNvPr id="94" name="Google Shape;94;g5ca4d809e0_0_135"/>
          <p:cNvPicPr preferRelativeResize="0"/>
          <p:nvPr/>
        </p:nvPicPr>
        <p:blipFill rotWithShape="1">
          <a:blip r:embed="rId4">
            <a:alphaModFix/>
          </a:blip>
          <a:srcRect/>
          <a:stretch/>
        </p:blipFill>
        <p:spPr>
          <a:xfrm>
            <a:off x="9821863" y="6498431"/>
            <a:ext cx="2370137" cy="719137"/>
          </a:xfrm>
          <a:prstGeom prst="rect">
            <a:avLst/>
          </a:prstGeom>
          <a:noFill/>
          <a:ln>
            <a:noFill/>
          </a:ln>
        </p:spPr>
      </p:pic>
      <p:graphicFrame>
        <p:nvGraphicFramePr>
          <p:cNvPr id="4" name="Diagrama 3">
            <a:extLst>
              <a:ext uri="{FF2B5EF4-FFF2-40B4-BE49-F238E27FC236}">
                <a16:creationId xmlns:a16="http://schemas.microsoft.com/office/drawing/2014/main" id="{D27FA6FC-F922-4AD1-8DED-02FD7754DA57}"/>
              </a:ext>
            </a:extLst>
          </p:cNvPr>
          <p:cNvGraphicFramePr/>
          <p:nvPr>
            <p:extLst>
              <p:ext uri="{D42A27DB-BD31-4B8C-83A1-F6EECF244321}">
                <p14:modId xmlns:p14="http://schemas.microsoft.com/office/powerpoint/2010/main" val="1236580657"/>
              </p:ext>
            </p:extLst>
          </p:nvPr>
        </p:nvGraphicFramePr>
        <p:xfrm>
          <a:off x="290286" y="1593630"/>
          <a:ext cx="11451771" cy="50783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ángulo redondeado 47">
            <a:extLst>
              <a:ext uri="{FF2B5EF4-FFF2-40B4-BE49-F238E27FC236}">
                <a16:creationId xmlns:a16="http://schemas.microsoft.com/office/drawing/2014/main" id="{1B763C28-8843-45A6-A121-7679B2DC703E}"/>
              </a:ext>
            </a:extLst>
          </p:cNvPr>
          <p:cNvSpPr/>
          <p:nvPr/>
        </p:nvSpPr>
        <p:spPr>
          <a:xfrm>
            <a:off x="-355575" y="0"/>
            <a:ext cx="652294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Planteamiento del problema</a:t>
            </a:r>
          </a:p>
        </p:txBody>
      </p:sp>
      <p:sp>
        <p:nvSpPr>
          <p:cNvPr id="11" name="CuadroTexto 10">
            <a:extLst>
              <a:ext uri="{FF2B5EF4-FFF2-40B4-BE49-F238E27FC236}">
                <a16:creationId xmlns:a16="http://schemas.microsoft.com/office/drawing/2014/main" id="{C14E1178-75F8-4BD8-93D4-F3A45739C41B}"/>
              </a:ext>
            </a:extLst>
          </p:cNvPr>
          <p:cNvSpPr txBox="1"/>
          <p:nvPr/>
        </p:nvSpPr>
        <p:spPr>
          <a:xfrm>
            <a:off x="2235200" y="1023058"/>
            <a:ext cx="8147050" cy="584775"/>
          </a:xfrm>
          <a:prstGeom prst="rect">
            <a:avLst/>
          </a:prstGeom>
          <a:noFill/>
          <a:ln>
            <a:noFill/>
          </a:ln>
        </p:spPr>
        <p:txBody>
          <a:bodyPr wrap="square">
            <a:spAutoFit/>
          </a:bodyPr>
          <a:lstStyle/>
          <a:p>
            <a:pPr lvl="0" algn="ctr"/>
            <a:r>
              <a:rPr lang="es-EC" sz="1600" b="1" dirty="0"/>
              <a:t>La vía Santo Domingo – 10 de agosto, presenta signos de deformaciones, daños o fallas en la carpeta asfáltica, como causantes se presume: </a:t>
            </a:r>
          </a:p>
        </p:txBody>
      </p:sp>
      <p:pic>
        <p:nvPicPr>
          <p:cNvPr id="8" name="Imagen 7">
            <a:extLst>
              <a:ext uri="{FF2B5EF4-FFF2-40B4-BE49-F238E27FC236}">
                <a16:creationId xmlns:a16="http://schemas.microsoft.com/office/drawing/2014/main" id="{72E62896-C8D5-4434-ABE9-8D11001B87DA}"/>
              </a:ext>
            </a:extLst>
          </p:cNvPr>
          <p:cNvPicPr>
            <a:picLocks noChangeAspect="1"/>
          </p:cNvPicPr>
          <p:nvPr/>
        </p:nvPicPr>
        <p:blipFill>
          <a:blip r:embed="rId10"/>
          <a:stretch>
            <a:fillRect/>
          </a:stretch>
        </p:blipFill>
        <p:spPr>
          <a:xfrm>
            <a:off x="8447528" y="3234079"/>
            <a:ext cx="2370137" cy="3160182"/>
          </a:xfrm>
          <a:prstGeom prst="rect">
            <a:avLst/>
          </a:prstGeom>
        </p:spPr>
      </p:pic>
      <p:pic>
        <p:nvPicPr>
          <p:cNvPr id="14" name="Imagen 13">
            <a:extLst>
              <a:ext uri="{FF2B5EF4-FFF2-40B4-BE49-F238E27FC236}">
                <a16:creationId xmlns:a16="http://schemas.microsoft.com/office/drawing/2014/main" id="{A0F1CE18-548A-4B7C-AE21-89E0DBDC3426}"/>
              </a:ext>
            </a:extLst>
          </p:cNvPr>
          <p:cNvPicPr>
            <a:picLocks noChangeAspect="1"/>
          </p:cNvPicPr>
          <p:nvPr/>
        </p:nvPicPr>
        <p:blipFill>
          <a:blip r:embed="rId11"/>
          <a:stretch>
            <a:fillRect/>
          </a:stretch>
        </p:blipFill>
        <p:spPr>
          <a:xfrm>
            <a:off x="290288" y="3314942"/>
            <a:ext cx="3360001" cy="2520000"/>
          </a:xfrm>
          <a:prstGeom prst="rect">
            <a:avLst/>
          </a:prstGeom>
        </p:spPr>
      </p:pic>
      <p:pic>
        <p:nvPicPr>
          <p:cNvPr id="21" name="Imagen 20">
            <a:extLst>
              <a:ext uri="{FF2B5EF4-FFF2-40B4-BE49-F238E27FC236}">
                <a16:creationId xmlns:a16="http://schemas.microsoft.com/office/drawing/2014/main" id="{E2D12E2B-67C9-49E2-B333-554B10216437}"/>
              </a:ext>
            </a:extLst>
          </p:cNvPr>
          <p:cNvPicPr>
            <a:picLocks noChangeAspect="1"/>
          </p:cNvPicPr>
          <p:nvPr/>
        </p:nvPicPr>
        <p:blipFill>
          <a:blip r:embed="rId12"/>
          <a:stretch>
            <a:fillRect/>
          </a:stretch>
        </p:blipFill>
        <p:spPr>
          <a:xfrm>
            <a:off x="4163136" y="1974079"/>
            <a:ext cx="3360000" cy="2520000"/>
          </a:xfrm>
          <a:prstGeom prst="rect">
            <a:avLst/>
          </a:prstGeom>
        </p:spPr>
      </p:pic>
    </p:spTree>
    <p:extLst>
      <p:ext uri="{BB962C8B-B14F-4D97-AF65-F5344CB8AC3E}">
        <p14:creationId xmlns:p14="http://schemas.microsoft.com/office/powerpoint/2010/main" val="2560774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5" name="Picture 6" descr="Download Free png Highway Asphalt Road surface Road trip - Cement road  1200*675 ... - DLPNG.com">
            <a:extLst>
              <a:ext uri="{FF2B5EF4-FFF2-40B4-BE49-F238E27FC236}">
                <a16:creationId xmlns:a16="http://schemas.microsoft.com/office/drawing/2014/main" id="{07876FE5-7C82-42C8-BEBA-8ED497EB98C6}"/>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349" y="121180"/>
            <a:ext cx="12143301" cy="6830607"/>
          </a:xfrm>
          <a:prstGeom prst="rect">
            <a:avLst/>
          </a:prstGeom>
          <a:noFill/>
          <a:extLst>
            <a:ext uri="{909E8E84-426E-40DD-AFC4-6F175D3DCCD1}">
              <a14:hiddenFill xmlns:a14="http://schemas.microsoft.com/office/drawing/2010/main">
                <a:solidFill>
                  <a:srgbClr val="FFFFFF"/>
                </a:solidFill>
              </a14:hiddenFill>
            </a:ext>
          </a:extLst>
        </p:spPr>
      </p:pic>
      <p:sp>
        <p:nvSpPr>
          <p:cNvPr id="42" name="Flecha: hacia la izquierda 41">
            <a:extLst>
              <a:ext uri="{FF2B5EF4-FFF2-40B4-BE49-F238E27FC236}">
                <a16:creationId xmlns:a16="http://schemas.microsoft.com/office/drawing/2014/main" id="{7F8CB467-7970-40DB-B57C-DD075CD7B878}"/>
              </a:ext>
            </a:extLst>
          </p:cNvPr>
          <p:cNvSpPr/>
          <p:nvPr/>
        </p:nvSpPr>
        <p:spPr>
          <a:xfrm rot="20946605">
            <a:off x="8232054" y="3115359"/>
            <a:ext cx="1799574" cy="360917"/>
          </a:xfrm>
          <a:prstGeom prst="leftArrow">
            <a:avLst>
              <a:gd name="adj1" fmla="val 60000"/>
              <a:gd name="adj2" fmla="val 50000"/>
            </a:avLst>
          </a:prstGeom>
          <a:solidFill>
            <a:schemeClr val="bg1"/>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41" name="Flecha: hacia la izquierda 40">
            <a:extLst>
              <a:ext uri="{FF2B5EF4-FFF2-40B4-BE49-F238E27FC236}">
                <a16:creationId xmlns:a16="http://schemas.microsoft.com/office/drawing/2014/main" id="{42555E9D-F56A-4057-9E4E-B0054DE34927}"/>
              </a:ext>
            </a:extLst>
          </p:cNvPr>
          <p:cNvSpPr/>
          <p:nvPr/>
        </p:nvSpPr>
        <p:spPr>
          <a:xfrm rot="1656024">
            <a:off x="8195377" y="4525275"/>
            <a:ext cx="1799574" cy="360917"/>
          </a:xfrm>
          <a:prstGeom prst="leftArrow">
            <a:avLst>
              <a:gd name="adj1" fmla="val 60000"/>
              <a:gd name="adj2" fmla="val 50000"/>
            </a:avLst>
          </a:prstGeom>
          <a:solidFill>
            <a:schemeClr val="bg1"/>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40" name="Flecha: hacia la izquierda 39">
            <a:extLst>
              <a:ext uri="{FF2B5EF4-FFF2-40B4-BE49-F238E27FC236}">
                <a16:creationId xmlns:a16="http://schemas.microsoft.com/office/drawing/2014/main" id="{9D1EA5B7-1944-49D4-9478-74F4F7F6E2E7}"/>
              </a:ext>
            </a:extLst>
          </p:cNvPr>
          <p:cNvSpPr/>
          <p:nvPr/>
        </p:nvSpPr>
        <p:spPr>
          <a:xfrm rot="3497189">
            <a:off x="7295551" y="5109124"/>
            <a:ext cx="1799574" cy="360917"/>
          </a:xfrm>
          <a:prstGeom prst="leftArrow">
            <a:avLst>
              <a:gd name="adj1" fmla="val 60000"/>
              <a:gd name="adj2" fmla="val 50000"/>
            </a:avLst>
          </a:prstGeom>
          <a:solidFill>
            <a:schemeClr val="bg1"/>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39" name="Flecha: hacia la izquierda 38">
            <a:extLst>
              <a:ext uri="{FF2B5EF4-FFF2-40B4-BE49-F238E27FC236}">
                <a16:creationId xmlns:a16="http://schemas.microsoft.com/office/drawing/2014/main" id="{8D3E249B-2BF2-4678-A877-8ACD20ABDFFA}"/>
              </a:ext>
            </a:extLst>
          </p:cNvPr>
          <p:cNvSpPr/>
          <p:nvPr/>
        </p:nvSpPr>
        <p:spPr>
          <a:xfrm rot="5400000">
            <a:off x="5284200" y="5245512"/>
            <a:ext cx="1799574" cy="360917"/>
          </a:xfrm>
          <a:prstGeom prst="leftArrow">
            <a:avLst>
              <a:gd name="adj1" fmla="val 60000"/>
              <a:gd name="adj2" fmla="val 50000"/>
            </a:avLst>
          </a:prstGeom>
          <a:solidFill>
            <a:schemeClr val="bg1"/>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38" name="Flecha: hacia la izquierda 37">
            <a:extLst>
              <a:ext uri="{FF2B5EF4-FFF2-40B4-BE49-F238E27FC236}">
                <a16:creationId xmlns:a16="http://schemas.microsoft.com/office/drawing/2014/main" id="{87D6590D-1465-4FF3-BA05-D1615FBF40BA}"/>
              </a:ext>
            </a:extLst>
          </p:cNvPr>
          <p:cNvSpPr/>
          <p:nvPr/>
        </p:nvSpPr>
        <p:spPr>
          <a:xfrm rot="7149649">
            <a:off x="3173364" y="5175623"/>
            <a:ext cx="1799574" cy="360917"/>
          </a:xfrm>
          <a:prstGeom prst="leftArrow">
            <a:avLst>
              <a:gd name="adj1" fmla="val 60000"/>
              <a:gd name="adj2" fmla="val 50000"/>
            </a:avLst>
          </a:prstGeom>
          <a:solidFill>
            <a:schemeClr val="bg1"/>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37" name="Flecha: hacia la izquierda 36">
            <a:extLst>
              <a:ext uri="{FF2B5EF4-FFF2-40B4-BE49-F238E27FC236}">
                <a16:creationId xmlns:a16="http://schemas.microsoft.com/office/drawing/2014/main" id="{1DEF2853-16D1-4407-A3AA-471CCC410749}"/>
              </a:ext>
            </a:extLst>
          </p:cNvPr>
          <p:cNvSpPr/>
          <p:nvPr/>
        </p:nvSpPr>
        <p:spPr>
          <a:xfrm rot="9400355">
            <a:off x="2227031" y="4569140"/>
            <a:ext cx="1799574" cy="360917"/>
          </a:xfrm>
          <a:prstGeom prst="leftArrow">
            <a:avLst>
              <a:gd name="adj1" fmla="val 60000"/>
              <a:gd name="adj2" fmla="val 50000"/>
            </a:avLst>
          </a:prstGeom>
          <a:solidFill>
            <a:schemeClr val="bg1"/>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sp>
        <p:nvSpPr>
          <p:cNvPr id="36" name="Flecha: hacia la izquierda 35">
            <a:extLst>
              <a:ext uri="{FF2B5EF4-FFF2-40B4-BE49-F238E27FC236}">
                <a16:creationId xmlns:a16="http://schemas.microsoft.com/office/drawing/2014/main" id="{EAF28390-4D2B-4E3A-A1E9-767AB4BA5DD8}"/>
              </a:ext>
            </a:extLst>
          </p:cNvPr>
          <p:cNvSpPr/>
          <p:nvPr/>
        </p:nvSpPr>
        <p:spPr>
          <a:xfrm rot="12326816">
            <a:off x="2188017" y="3136919"/>
            <a:ext cx="1799574" cy="360917"/>
          </a:xfrm>
          <a:prstGeom prst="leftArrow">
            <a:avLst>
              <a:gd name="adj1" fmla="val 60000"/>
              <a:gd name="adj2" fmla="val 50000"/>
            </a:avLst>
          </a:prstGeom>
          <a:solidFill>
            <a:schemeClr val="bg1"/>
          </a:solidFill>
          <a:ln>
            <a:solidFill>
              <a:srgbClr val="006633"/>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p:style>
      </p:sp>
      <p:pic>
        <p:nvPicPr>
          <p:cNvPr id="118" name="Google Shape;118;g5ca4d809e0_0_415"/>
          <p:cNvPicPr preferRelativeResize="0"/>
          <p:nvPr/>
        </p:nvPicPr>
        <p:blipFill rotWithShape="1">
          <a:blip r:embed="rId4">
            <a:alphaModFix/>
          </a:blip>
          <a:srcRect/>
          <a:stretch/>
        </p:blipFill>
        <p:spPr>
          <a:xfrm>
            <a:off x="9797513" y="6209720"/>
            <a:ext cx="2370137" cy="719137"/>
          </a:xfrm>
          <a:prstGeom prst="rect">
            <a:avLst/>
          </a:prstGeom>
          <a:noFill/>
          <a:ln>
            <a:noFill/>
          </a:ln>
        </p:spPr>
      </p:pic>
      <p:sp>
        <p:nvSpPr>
          <p:cNvPr id="8" name="Rectángulo redondeado 47">
            <a:extLst>
              <a:ext uri="{FF2B5EF4-FFF2-40B4-BE49-F238E27FC236}">
                <a16:creationId xmlns:a16="http://schemas.microsoft.com/office/drawing/2014/main" id="{299EEE12-3DC7-4DB7-928E-AAC46448883E}"/>
              </a:ext>
            </a:extLst>
          </p:cNvPr>
          <p:cNvSpPr/>
          <p:nvPr/>
        </p:nvSpPr>
        <p:spPr>
          <a:xfrm>
            <a:off x="283054" y="-3291"/>
            <a:ext cx="652294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OBJETIVOS DE LA INVESTIGACIÓN </a:t>
            </a:r>
          </a:p>
        </p:txBody>
      </p:sp>
      <p:sp>
        <p:nvSpPr>
          <p:cNvPr id="9" name="Rectángulo redondeado 18">
            <a:extLst>
              <a:ext uri="{FF2B5EF4-FFF2-40B4-BE49-F238E27FC236}">
                <a16:creationId xmlns:a16="http://schemas.microsoft.com/office/drawing/2014/main" id="{2A4CB0E5-AF14-4A76-8C71-ABDB980B4BFF}"/>
              </a:ext>
            </a:extLst>
          </p:cNvPr>
          <p:cNvSpPr/>
          <p:nvPr/>
        </p:nvSpPr>
        <p:spPr>
          <a:xfrm>
            <a:off x="4662004" y="1035256"/>
            <a:ext cx="2867992" cy="442674"/>
          </a:xfrm>
          <a:prstGeom prst="roundRect">
            <a:avLst/>
          </a:prstGeom>
          <a:solidFill>
            <a:srgbClr val="006633"/>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txBody>
          <a:bodyPr wrap="none">
            <a:spAutoFit/>
          </a:bodyPr>
          <a:lstStyle/>
          <a:p>
            <a:r>
              <a:rPr lang="es-419"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OBJETIVO GENERAL</a:t>
            </a:r>
            <a:endParaRPr lang="es-EC"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ángulo 9">
            <a:extLst>
              <a:ext uri="{FF2B5EF4-FFF2-40B4-BE49-F238E27FC236}">
                <a16:creationId xmlns:a16="http://schemas.microsoft.com/office/drawing/2014/main" id="{AA165677-D942-434C-8473-F3C086CFF5C6}"/>
              </a:ext>
            </a:extLst>
          </p:cNvPr>
          <p:cNvSpPr/>
          <p:nvPr/>
        </p:nvSpPr>
        <p:spPr>
          <a:xfrm>
            <a:off x="796398" y="1552363"/>
            <a:ext cx="10599204" cy="707886"/>
          </a:xfrm>
          <a:prstGeom prst="rect">
            <a:avLst/>
          </a:prstGeom>
        </p:spPr>
        <p:txBody>
          <a:bodyPr wrap="square">
            <a:spAutoFit/>
          </a:bodyPr>
          <a:lstStyle/>
          <a:p>
            <a:pPr lvl="0" algn="ctr"/>
            <a:r>
              <a:rPr lang="es-MX" sz="2000" dirty="0">
                <a:effectLst>
                  <a:outerShdw blurRad="38100" dist="38100" dir="2700000" algn="tl">
                    <a:srgbClr val="000000">
                      <a:alpha val="43137"/>
                    </a:srgbClr>
                  </a:outerShdw>
                </a:effectLst>
                <a:latin typeface="+mj-lt"/>
              </a:rPr>
              <a:t>Desarrollar una evaluación funcional, evaluación estructural del corredor vial Santo Domingo 10 de agosto (E25) del tramo km 1+500 hasta el km 3+000.</a:t>
            </a:r>
            <a:endParaRPr lang="es-EC" sz="2000" dirty="0">
              <a:latin typeface="+mj-lt"/>
            </a:endParaRPr>
          </a:p>
        </p:txBody>
      </p:sp>
      <p:sp>
        <p:nvSpPr>
          <p:cNvPr id="11" name="Rectángulo redondeado 18">
            <a:extLst>
              <a:ext uri="{FF2B5EF4-FFF2-40B4-BE49-F238E27FC236}">
                <a16:creationId xmlns:a16="http://schemas.microsoft.com/office/drawing/2014/main" id="{62BB3656-CFF6-48A8-9368-5E8ACD725F8E}"/>
              </a:ext>
            </a:extLst>
          </p:cNvPr>
          <p:cNvSpPr/>
          <p:nvPr/>
        </p:nvSpPr>
        <p:spPr>
          <a:xfrm>
            <a:off x="4364846" y="3735470"/>
            <a:ext cx="3462308" cy="442674"/>
          </a:xfrm>
          <a:prstGeom prst="roundRect">
            <a:avLst/>
          </a:prstGeom>
          <a:solidFill>
            <a:srgbClr val="006633"/>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txBody>
          <a:bodyPr wrap="none">
            <a:spAutoFit/>
          </a:bodyPr>
          <a:lstStyle/>
          <a:p>
            <a:r>
              <a:rPr lang="es-419"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OBJETIVOS ESPECÍFICOS</a:t>
            </a:r>
            <a:endParaRPr lang="es-EC"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3" name="Grupo 12">
            <a:extLst>
              <a:ext uri="{FF2B5EF4-FFF2-40B4-BE49-F238E27FC236}">
                <a16:creationId xmlns:a16="http://schemas.microsoft.com/office/drawing/2014/main" id="{4D7B7816-3F89-4A97-8281-D0D5A53025DB}"/>
              </a:ext>
            </a:extLst>
          </p:cNvPr>
          <p:cNvGrpSpPr/>
          <p:nvPr/>
        </p:nvGrpSpPr>
        <p:grpSpPr>
          <a:xfrm>
            <a:off x="912434" y="2543388"/>
            <a:ext cx="1946879" cy="1420426"/>
            <a:chOff x="998523" y="1075027"/>
            <a:chExt cx="1107016" cy="885612"/>
          </a:xfrm>
          <a:solidFill>
            <a:schemeClr val="accent4">
              <a:lumMod val="85000"/>
              <a:lumOff val="15000"/>
            </a:schemeClr>
          </a:solidFill>
          <a:scene3d>
            <a:camera prst="orthographicFront">
              <a:rot lat="0" lon="0" rev="0"/>
            </a:camera>
            <a:lightRig rig="contrasting" dir="t">
              <a:rot lat="0" lon="0" rev="1200000"/>
            </a:lightRig>
          </a:scene3d>
        </p:grpSpPr>
        <p:sp>
          <p:nvSpPr>
            <p:cNvPr id="14" name="Rectángulo: esquinas redondeadas 13">
              <a:extLst>
                <a:ext uri="{FF2B5EF4-FFF2-40B4-BE49-F238E27FC236}">
                  <a16:creationId xmlns:a16="http://schemas.microsoft.com/office/drawing/2014/main" id="{4B27D9DC-CDD6-4C93-92B2-5F2EA0C28AC9}"/>
                </a:ext>
              </a:extLst>
            </p:cNvPr>
            <p:cNvSpPr/>
            <p:nvPr/>
          </p:nvSpPr>
          <p:spPr>
            <a:xfrm>
              <a:off x="998523" y="1075027"/>
              <a:ext cx="1107016" cy="885612"/>
            </a:xfrm>
            <a:prstGeom prst="roundRect">
              <a:avLst>
                <a:gd name="adj" fmla="val 10000"/>
              </a:avLst>
            </a:prstGeom>
            <a:grpFill/>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5" name="Rectángulo: esquinas redondeadas 4">
              <a:extLst>
                <a:ext uri="{FF2B5EF4-FFF2-40B4-BE49-F238E27FC236}">
                  <a16:creationId xmlns:a16="http://schemas.microsoft.com/office/drawing/2014/main" id="{9E66669F-C5BA-4157-B3DF-1A93733F0C7B}"/>
                </a:ext>
              </a:extLst>
            </p:cNvPr>
            <p:cNvSpPr txBox="1"/>
            <p:nvPr/>
          </p:nvSpPr>
          <p:spPr>
            <a:xfrm>
              <a:off x="1024462" y="1100966"/>
              <a:ext cx="1055138" cy="8337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MX" b="1" kern="1200" dirty="0">
                  <a:solidFill>
                    <a:schemeClr val="bg1"/>
                  </a:solidFill>
                  <a:effectLst>
                    <a:outerShdw blurRad="38100" dist="38100" dir="2700000" algn="tl">
                      <a:srgbClr val="000000">
                        <a:alpha val="43137"/>
                      </a:srgbClr>
                    </a:outerShdw>
                  </a:effectLst>
                </a:rPr>
                <a:t>Caracterizar las patologías de la capa de rodadura</a:t>
              </a:r>
              <a:endParaRPr lang="es-EC" b="1" kern="1200" dirty="0">
                <a:solidFill>
                  <a:schemeClr val="bg1"/>
                </a:solidFill>
                <a:effectLst>
                  <a:outerShdw blurRad="38100" dist="38100" dir="2700000" algn="tl">
                    <a:srgbClr val="000000">
                      <a:alpha val="43137"/>
                    </a:srgbClr>
                  </a:outerShdw>
                </a:effectLst>
              </a:endParaRPr>
            </a:p>
          </p:txBody>
        </p:sp>
      </p:grpSp>
      <p:grpSp>
        <p:nvGrpSpPr>
          <p:cNvPr id="16" name="Grupo 15">
            <a:extLst>
              <a:ext uri="{FF2B5EF4-FFF2-40B4-BE49-F238E27FC236}">
                <a16:creationId xmlns:a16="http://schemas.microsoft.com/office/drawing/2014/main" id="{7551743F-C781-4118-9020-BDD83E706C78}"/>
              </a:ext>
            </a:extLst>
          </p:cNvPr>
          <p:cNvGrpSpPr/>
          <p:nvPr/>
        </p:nvGrpSpPr>
        <p:grpSpPr>
          <a:xfrm>
            <a:off x="912433" y="4178144"/>
            <a:ext cx="1946879" cy="1420426"/>
            <a:chOff x="998523" y="1075027"/>
            <a:chExt cx="1107016" cy="885612"/>
          </a:xfrm>
          <a:solidFill>
            <a:schemeClr val="accent4">
              <a:lumMod val="85000"/>
              <a:lumOff val="15000"/>
            </a:schemeClr>
          </a:solidFill>
          <a:scene3d>
            <a:camera prst="orthographicFront">
              <a:rot lat="0" lon="0" rev="0"/>
            </a:camera>
            <a:lightRig rig="contrasting" dir="t">
              <a:rot lat="0" lon="0" rev="1200000"/>
            </a:lightRig>
          </a:scene3d>
        </p:grpSpPr>
        <p:sp>
          <p:nvSpPr>
            <p:cNvPr id="17" name="Rectángulo: esquinas redondeadas 16">
              <a:extLst>
                <a:ext uri="{FF2B5EF4-FFF2-40B4-BE49-F238E27FC236}">
                  <a16:creationId xmlns:a16="http://schemas.microsoft.com/office/drawing/2014/main" id="{06327D0A-7D89-4ECC-8A38-1D1B89705976}"/>
                </a:ext>
              </a:extLst>
            </p:cNvPr>
            <p:cNvSpPr/>
            <p:nvPr/>
          </p:nvSpPr>
          <p:spPr>
            <a:xfrm>
              <a:off x="998523" y="1075027"/>
              <a:ext cx="1107016" cy="885612"/>
            </a:xfrm>
            <a:prstGeom prst="roundRect">
              <a:avLst>
                <a:gd name="adj" fmla="val 10000"/>
              </a:avLst>
            </a:prstGeom>
            <a:grpFill/>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8" name="Rectángulo: esquinas redondeadas 4">
              <a:extLst>
                <a:ext uri="{FF2B5EF4-FFF2-40B4-BE49-F238E27FC236}">
                  <a16:creationId xmlns:a16="http://schemas.microsoft.com/office/drawing/2014/main" id="{684441A6-842C-4ABC-B5AB-2C3C268B77A5}"/>
                </a:ext>
              </a:extLst>
            </p:cNvPr>
            <p:cNvSpPr txBox="1"/>
            <p:nvPr/>
          </p:nvSpPr>
          <p:spPr>
            <a:xfrm>
              <a:off x="1024462" y="1100966"/>
              <a:ext cx="1055138" cy="8337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MX" b="1" kern="1200" dirty="0">
                  <a:solidFill>
                    <a:schemeClr val="bg1"/>
                  </a:solidFill>
                  <a:effectLst>
                    <a:outerShdw blurRad="38100" dist="38100" dir="2700000" algn="tl">
                      <a:srgbClr val="000000">
                        <a:alpha val="43137"/>
                      </a:srgbClr>
                    </a:outerShdw>
                  </a:effectLst>
                </a:rPr>
                <a:t>Determinar el índice de serviciabilidad</a:t>
              </a:r>
              <a:endParaRPr lang="es-EC" b="1" kern="1200" dirty="0">
                <a:solidFill>
                  <a:schemeClr val="bg1"/>
                </a:solidFill>
                <a:effectLst>
                  <a:outerShdw blurRad="38100" dist="38100" dir="2700000" algn="tl">
                    <a:srgbClr val="000000">
                      <a:alpha val="43137"/>
                    </a:srgbClr>
                  </a:outerShdw>
                </a:effectLst>
              </a:endParaRPr>
            </a:p>
          </p:txBody>
        </p:sp>
      </p:grpSp>
      <p:grpSp>
        <p:nvGrpSpPr>
          <p:cNvPr id="19" name="Grupo 18">
            <a:extLst>
              <a:ext uri="{FF2B5EF4-FFF2-40B4-BE49-F238E27FC236}">
                <a16:creationId xmlns:a16="http://schemas.microsoft.com/office/drawing/2014/main" id="{802A6C32-F7F4-41BF-918E-773A4CD359F3}"/>
              </a:ext>
            </a:extLst>
          </p:cNvPr>
          <p:cNvGrpSpPr/>
          <p:nvPr/>
        </p:nvGrpSpPr>
        <p:grpSpPr>
          <a:xfrm>
            <a:off x="2916174" y="5167203"/>
            <a:ext cx="1946879" cy="1420426"/>
            <a:chOff x="998523" y="1075027"/>
            <a:chExt cx="1107016" cy="885612"/>
          </a:xfrm>
          <a:solidFill>
            <a:schemeClr val="accent4">
              <a:lumMod val="85000"/>
              <a:lumOff val="15000"/>
            </a:schemeClr>
          </a:solidFill>
          <a:scene3d>
            <a:camera prst="orthographicFront">
              <a:rot lat="0" lon="0" rev="0"/>
            </a:camera>
            <a:lightRig rig="contrasting" dir="t">
              <a:rot lat="0" lon="0" rev="1200000"/>
            </a:lightRig>
          </a:scene3d>
        </p:grpSpPr>
        <p:sp>
          <p:nvSpPr>
            <p:cNvPr id="20" name="Rectángulo: esquinas redondeadas 19">
              <a:extLst>
                <a:ext uri="{FF2B5EF4-FFF2-40B4-BE49-F238E27FC236}">
                  <a16:creationId xmlns:a16="http://schemas.microsoft.com/office/drawing/2014/main" id="{8F2F5758-0C81-43BE-8EAD-156657EA52E7}"/>
                </a:ext>
              </a:extLst>
            </p:cNvPr>
            <p:cNvSpPr/>
            <p:nvPr/>
          </p:nvSpPr>
          <p:spPr>
            <a:xfrm>
              <a:off x="998523" y="1075027"/>
              <a:ext cx="1107016" cy="885612"/>
            </a:xfrm>
            <a:prstGeom prst="roundRect">
              <a:avLst>
                <a:gd name="adj" fmla="val 10000"/>
              </a:avLst>
            </a:prstGeom>
            <a:grpFill/>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1" name="Rectángulo: esquinas redondeadas 4">
              <a:extLst>
                <a:ext uri="{FF2B5EF4-FFF2-40B4-BE49-F238E27FC236}">
                  <a16:creationId xmlns:a16="http://schemas.microsoft.com/office/drawing/2014/main" id="{6B02C7AB-33E9-4E80-B2F5-CA4778D7EFB9}"/>
                </a:ext>
              </a:extLst>
            </p:cNvPr>
            <p:cNvSpPr txBox="1"/>
            <p:nvPr/>
          </p:nvSpPr>
          <p:spPr>
            <a:xfrm>
              <a:off x="1024462" y="1100966"/>
              <a:ext cx="1055138" cy="8337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MX" b="1" kern="1200" dirty="0">
                  <a:solidFill>
                    <a:schemeClr val="bg1"/>
                  </a:solidFill>
                  <a:effectLst>
                    <a:outerShdw blurRad="38100" dist="38100" dir="2700000" algn="tl">
                      <a:srgbClr val="000000">
                        <a:alpha val="43137"/>
                      </a:srgbClr>
                    </a:outerShdw>
                  </a:effectLst>
                </a:rPr>
                <a:t>Caracterizar los materiales que componen la estructura de pavimento</a:t>
              </a:r>
              <a:endParaRPr lang="es-EC" b="1" kern="1200" dirty="0">
                <a:solidFill>
                  <a:schemeClr val="bg1"/>
                </a:solidFill>
                <a:effectLst>
                  <a:outerShdw blurRad="38100" dist="38100" dir="2700000" algn="tl">
                    <a:srgbClr val="000000">
                      <a:alpha val="43137"/>
                    </a:srgbClr>
                  </a:outerShdw>
                </a:effectLst>
              </a:endParaRPr>
            </a:p>
          </p:txBody>
        </p:sp>
      </p:grpSp>
      <p:grpSp>
        <p:nvGrpSpPr>
          <p:cNvPr id="22" name="Grupo 21">
            <a:extLst>
              <a:ext uri="{FF2B5EF4-FFF2-40B4-BE49-F238E27FC236}">
                <a16:creationId xmlns:a16="http://schemas.microsoft.com/office/drawing/2014/main" id="{AF3F9817-0E50-44C6-B6EB-14FE4DA6E260}"/>
              </a:ext>
            </a:extLst>
          </p:cNvPr>
          <p:cNvGrpSpPr/>
          <p:nvPr/>
        </p:nvGrpSpPr>
        <p:grpSpPr>
          <a:xfrm>
            <a:off x="7384055" y="5148863"/>
            <a:ext cx="1946879" cy="1420426"/>
            <a:chOff x="998523" y="1075027"/>
            <a:chExt cx="1107016" cy="885612"/>
          </a:xfrm>
          <a:solidFill>
            <a:schemeClr val="accent4">
              <a:lumMod val="85000"/>
              <a:lumOff val="15000"/>
            </a:schemeClr>
          </a:solidFill>
          <a:scene3d>
            <a:camera prst="orthographicFront">
              <a:rot lat="0" lon="0" rev="0"/>
            </a:camera>
            <a:lightRig rig="contrasting" dir="t">
              <a:rot lat="0" lon="0" rev="1200000"/>
            </a:lightRig>
          </a:scene3d>
        </p:grpSpPr>
        <p:sp>
          <p:nvSpPr>
            <p:cNvPr id="23" name="Rectángulo: esquinas redondeadas 22">
              <a:extLst>
                <a:ext uri="{FF2B5EF4-FFF2-40B4-BE49-F238E27FC236}">
                  <a16:creationId xmlns:a16="http://schemas.microsoft.com/office/drawing/2014/main" id="{4D419064-3F1E-414D-90DF-707E0A0F4D82}"/>
                </a:ext>
              </a:extLst>
            </p:cNvPr>
            <p:cNvSpPr/>
            <p:nvPr/>
          </p:nvSpPr>
          <p:spPr>
            <a:xfrm>
              <a:off x="998523" y="1075027"/>
              <a:ext cx="1107016" cy="885612"/>
            </a:xfrm>
            <a:prstGeom prst="roundRect">
              <a:avLst>
                <a:gd name="adj" fmla="val 10000"/>
              </a:avLst>
            </a:prstGeom>
            <a:grpFill/>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4" name="Rectángulo: esquinas redondeadas 4">
              <a:extLst>
                <a:ext uri="{FF2B5EF4-FFF2-40B4-BE49-F238E27FC236}">
                  <a16:creationId xmlns:a16="http://schemas.microsoft.com/office/drawing/2014/main" id="{094CBDAB-4663-4CF1-8ED4-9C4254D4CB82}"/>
                </a:ext>
              </a:extLst>
            </p:cNvPr>
            <p:cNvSpPr txBox="1"/>
            <p:nvPr/>
          </p:nvSpPr>
          <p:spPr>
            <a:xfrm>
              <a:off x="1024462" y="1100966"/>
              <a:ext cx="1055138" cy="8337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MX" b="1" kern="1200" dirty="0">
                  <a:solidFill>
                    <a:schemeClr val="bg1"/>
                  </a:solidFill>
                  <a:effectLst>
                    <a:outerShdw blurRad="38100" dist="38100" dir="2700000" algn="tl">
                      <a:srgbClr val="000000">
                        <a:alpha val="43137"/>
                      </a:srgbClr>
                    </a:outerShdw>
                  </a:effectLst>
                </a:rPr>
                <a:t>Evaluar la sub rasante mediante ensayos</a:t>
              </a:r>
              <a:endParaRPr lang="es-EC" b="1" kern="1200" dirty="0">
                <a:solidFill>
                  <a:schemeClr val="bg1"/>
                </a:solidFill>
                <a:effectLst>
                  <a:outerShdw blurRad="38100" dist="38100" dir="2700000" algn="tl">
                    <a:srgbClr val="000000">
                      <a:alpha val="43137"/>
                    </a:srgbClr>
                  </a:outerShdw>
                </a:effectLst>
              </a:endParaRPr>
            </a:p>
          </p:txBody>
        </p:sp>
      </p:grpSp>
      <p:grpSp>
        <p:nvGrpSpPr>
          <p:cNvPr id="25" name="Grupo 24">
            <a:extLst>
              <a:ext uri="{FF2B5EF4-FFF2-40B4-BE49-F238E27FC236}">
                <a16:creationId xmlns:a16="http://schemas.microsoft.com/office/drawing/2014/main" id="{C1A4FBC1-554B-452F-B5DB-BC65A4521662}"/>
              </a:ext>
            </a:extLst>
          </p:cNvPr>
          <p:cNvGrpSpPr/>
          <p:nvPr/>
        </p:nvGrpSpPr>
        <p:grpSpPr>
          <a:xfrm>
            <a:off x="9477491" y="4241996"/>
            <a:ext cx="1946879" cy="1420426"/>
            <a:chOff x="998523" y="1075027"/>
            <a:chExt cx="1107016" cy="885612"/>
          </a:xfrm>
          <a:solidFill>
            <a:schemeClr val="accent4">
              <a:lumMod val="85000"/>
              <a:lumOff val="15000"/>
            </a:schemeClr>
          </a:solidFill>
          <a:scene3d>
            <a:camera prst="orthographicFront">
              <a:rot lat="0" lon="0" rev="0"/>
            </a:camera>
            <a:lightRig rig="contrasting" dir="t">
              <a:rot lat="0" lon="0" rev="1200000"/>
            </a:lightRig>
          </a:scene3d>
        </p:grpSpPr>
        <p:sp>
          <p:nvSpPr>
            <p:cNvPr id="26" name="Rectángulo: esquinas redondeadas 25">
              <a:extLst>
                <a:ext uri="{FF2B5EF4-FFF2-40B4-BE49-F238E27FC236}">
                  <a16:creationId xmlns:a16="http://schemas.microsoft.com/office/drawing/2014/main" id="{1903FFB6-34D8-4D17-97A5-C15B9AC73F08}"/>
                </a:ext>
              </a:extLst>
            </p:cNvPr>
            <p:cNvSpPr/>
            <p:nvPr/>
          </p:nvSpPr>
          <p:spPr>
            <a:xfrm>
              <a:off x="998523" y="1075027"/>
              <a:ext cx="1107016" cy="885612"/>
            </a:xfrm>
            <a:prstGeom prst="roundRect">
              <a:avLst>
                <a:gd name="adj" fmla="val 10000"/>
              </a:avLst>
            </a:prstGeom>
            <a:grpFill/>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7" name="Rectángulo: esquinas redondeadas 4">
              <a:extLst>
                <a:ext uri="{FF2B5EF4-FFF2-40B4-BE49-F238E27FC236}">
                  <a16:creationId xmlns:a16="http://schemas.microsoft.com/office/drawing/2014/main" id="{A460230E-B4E4-4207-962D-4D0B6D293337}"/>
                </a:ext>
              </a:extLst>
            </p:cNvPr>
            <p:cNvSpPr txBox="1"/>
            <p:nvPr/>
          </p:nvSpPr>
          <p:spPr>
            <a:xfrm>
              <a:off x="1013630" y="1100966"/>
              <a:ext cx="1055138" cy="8337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MX" b="1" kern="1200" dirty="0">
                  <a:solidFill>
                    <a:schemeClr val="bg1"/>
                  </a:solidFill>
                  <a:effectLst>
                    <a:outerShdw blurRad="38100" dist="38100" dir="2700000" algn="tl">
                      <a:srgbClr val="000000">
                        <a:alpha val="43137"/>
                      </a:srgbClr>
                    </a:outerShdw>
                  </a:effectLst>
                </a:rPr>
                <a:t>Determinar las proyecciones de estudio de tráfico </a:t>
              </a:r>
              <a:endParaRPr lang="es-EC" b="1" kern="1200" dirty="0">
                <a:solidFill>
                  <a:schemeClr val="bg1"/>
                </a:solidFill>
                <a:effectLst>
                  <a:outerShdw blurRad="38100" dist="38100" dir="2700000" algn="tl">
                    <a:srgbClr val="000000">
                      <a:alpha val="43137"/>
                    </a:srgbClr>
                  </a:outerShdw>
                </a:effectLst>
              </a:endParaRPr>
            </a:p>
          </p:txBody>
        </p:sp>
      </p:grpSp>
      <p:grpSp>
        <p:nvGrpSpPr>
          <p:cNvPr id="28" name="Grupo 27">
            <a:extLst>
              <a:ext uri="{FF2B5EF4-FFF2-40B4-BE49-F238E27FC236}">
                <a16:creationId xmlns:a16="http://schemas.microsoft.com/office/drawing/2014/main" id="{68C7BD9F-D5FC-45C8-A266-1C1EF2D3E640}"/>
              </a:ext>
            </a:extLst>
          </p:cNvPr>
          <p:cNvGrpSpPr/>
          <p:nvPr/>
        </p:nvGrpSpPr>
        <p:grpSpPr>
          <a:xfrm>
            <a:off x="9557617" y="2544127"/>
            <a:ext cx="1946879" cy="1420426"/>
            <a:chOff x="998523" y="1075027"/>
            <a:chExt cx="1107016" cy="885612"/>
          </a:xfrm>
          <a:solidFill>
            <a:schemeClr val="accent4">
              <a:lumMod val="85000"/>
              <a:lumOff val="15000"/>
            </a:schemeClr>
          </a:solidFill>
          <a:scene3d>
            <a:camera prst="orthographicFront">
              <a:rot lat="0" lon="0" rev="0"/>
            </a:camera>
            <a:lightRig rig="contrasting" dir="t">
              <a:rot lat="0" lon="0" rev="1200000"/>
            </a:lightRig>
          </a:scene3d>
        </p:grpSpPr>
        <p:sp>
          <p:nvSpPr>
            <p:cNvPr id="29" name="Rectángulo: esquinas redondeadas 28">
              <a:extLst>
                <a:ext uri="{FF2B5EF4-FFF2-40B4-BE49-F238E27FC236}">
                  <a16:creationId xmlns:a16="http://schemas.microsoft.com/office/drawing/2014/main" id="{75F42506-12E2-4329-B54C-4E848635DC1C}"/>
                </a:ext>
              </a:extLst>
            </p:cNvPr>
            <p:cNvSpPr/>
            <p:nvPr/>
          </p:nvSpPr>
          <p:spPr>
            <a:xfrm>
              <a:off x="998523" y="1075027"/>
              <a:ext cx="1107016" cy="885612"/>
            </a:xfrm>
            <a:prstGeom prst="roundRect">
              <a:avLst>
                <a:gd name="adj" fmla="val 10000"/>
              </a:avLst>
            </a:prstGeom>
            <a:grpFill/>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0" name="Rectángulo: esquinas redondeadas 4">
              <a:extLst>
                <a:ext uri="{FF2B5EF4-FFF2-40B4-BE49-F238E27FC236}">
                  <a16:creationId xmlns:a16="http://schemas.microsoft.com/office/drawing/2014/main" id="{4C8BC93C-59AA-468B-8867-2041F50E2973}"/>
                </a:ext>
              </a:extLst>
            </p:cNvPr>
            <p:cNvSpPr txBox="1"/>
            <p:nvPr/>
          </p:nvSpPr>
          <p:spPr>
            <a:xfrm>
              <a:off x="1013630" y="1100966"/>
              <a:ext cx="1055138" cy="8337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MX" b="1" kern="1200" dirty="0">
                  <a:solidFill>
                    <a:schemeClr val="bg1"/>
                  </a:solidFill>
                  <a:effectLst>
                    <a:outerShdw blurRad="38100" dist="38100" dir="2700000" algn="tl">
                      <a:srgbClr val="000000">
                        <a:alpha val="43137"/>
                      </a:srgbClr>
                    </a:outerShdw>
                  </a:effectLst>
                </a:rPr>
                <a:t>Analizar una  alternativa de reposición de la estructura de pavimento</a:t>
              </a:r>
              <a:endParaRPr lang="es-EC" b="1" kern="1200" dirty="0">
                <a:solidFill>
                  <a:schemeClr val="bg1"/>
                </a:solidFill>
                <a:effectLst>
                  <a:outerShdw blurRad="38100" dist="38100" dir="2700000" algn="tl">
                    <a:srgbClr val="000000">
                      <a:alpha val="43137"/>
                    </a:srgbClr>
                  </a:outerShdw>
                </a:effectLst>
              </a:endParaRPr>
            </a:p>
          </p:txBody>
        </p:sp>
      </p:grpSp>
      <p:grpSp>
        <p:nvGrpSpPr>
          <p:cNvPr id="31" name="Grupo 30">
            <a:extLst>
              <a:ext uri="{FF2B5EF4-FFF2-40B4-BE49-F238E27FC236}">
                <a16:creationId xmlns:a16="http://schemas.microsoft.com/office/drawing/2014/main" id="{D1C40E6D-383B-4938-BA84-CC5DB0589A59}"/>
              </a:ext>
            </a:extLst>
          </p:cNvPr>
          <p:cNvGrpSpPr/>
          <p:nvPr/>
        </p:nvGrpSpPr>
        <p:grpSpPr>
          <a:xfrm>
            <a:off x="5130550" y="5161705"/>
            <a:ext cx="1946879" cy="1420426"/>
            <a:chOff x="998523" y="1075027"/>
            <a:chExt cx="1107016" cy="885612"/>
          </a:xfrm>
          <a:solidFill>
            <a:schemeClr val="accent4">
              <a:lumMod val="85000"/>
              <a:lumOff val="15000"/>
            </a:schemeClr>
          </a:solidFill>
          <a:scene3d>
            <a:camera prst="orthographicFront">
              <a:rot lat="0" lon="0" rev="0"/>
            </a:camera>
            <a:lightRig rig="contrasting" dir="t">
              <a:rot lat="0" lon="0" rev="1200000"/>
            </a:lightRig>
          </a:scene3d>
        </p:grpSpPr>
        <p:sp>
          <p:nvSpPr>
            <p:cNvPr id="32" name="Rectángulo: esquinas redondeadas 31">
              <a:extLst>
                <a:ext uri="{FF2B5EF4-FFF2-40B4-BE49-F238E27FC236}">
                  <a16:creationId xmlns:a16="http://schemas.microsoft.com/office/drawing/2014/main" id="{2903E9DD-9939-43C1-BD9F-F25200C7B48B}"/>
                </a:ext>
              </a:extLst>
            </p:cNvPr>
            <p:cNvSpPr/>
            <p:nvPr/>
          </p:nvSpPr>
          <p:spPr>
            <a:xfrm>
              <a:off x="998523" y="1075027"/>
              <a:ext cx="1107016" cy="885612"/>
            </a:xfrm>
            <a:prstGeom prst="roundRect">
              <a:avLst>
                <a:gd name="adj" fmla="val 10000"/>
              </a:avLst>
            </a:prstGeom>
            <a:grpFill/>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3" name="Rectángulo: esquinas redondeadas 4">
              <a:extLst>
                <a:ext uri="{FF2B5EF4-FFF2-40B4-BE49-F238E27FC236}">
                  <a16:creationId xmlns:a16="http://schemas.microsoft.com/office/drawing/2014/main" id="{BD28CC5C-1A60-43CA-AA01-3FB15B221E66}"/>
                </a:ext>
              </a:extLst>
            </p:cNvPr>
            <p:cNvSpPr txBox="1"/>
            <p:nvPr/>
          </p:nvSpPr>
          <p:spPr>
            <a:xfrm>
              <a:off x="1013630" y="1100966"/>
              <a:ext cx="1055138" cy="8337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MX" b="1" kern="1200" dirty="0">
                  <a:solidFill>
                    <a:schemeClr val="bg1"/>
                  </a:solidFill>
                  <a:effectLst>
                    <a:outerShdw blurRad="38100" dist="38100" dir="2700000" algn="tl">
                      <a:srgbClr val="000000">
                        <a:alpha val="43137"/>
                      </a:srgbClr>
                    </a:outerShdw>
                  </a:effectLst>
                </a:rPr>
                <a:t>Analizar la seguridad vial del tramo</a:t>
              </a:r>
              <a:endParaRPr lang="es-EC" b="1" kern="12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663061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7" name="Picture 6" descr="Download Free png Highway Asphalt Road surface Road trip - Cement road  1200*675 ... - DLPNG.com">
            <a:extLst>
              <a:ext uri="{FF2B5EF4-FFF2-40B4-BE49-F238E27FC236}">
                <a16:creationId xmlns:a16="http://schemas.microsoft.com/office/drawing/2014/main" id="{18E40902-520E-44C9-ACF3-699B642CAB3F}"/>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349" y="121180"/>
            <a:ext cx="12143301" cy="6830607"/>
          </a:xfrm>
          <a:prstGeom prst="rect">
            <a:avLst/>
          </a:prstGeom>
          <a:noFill/>
          <a:extLst>
            <a:ext uri="{909E8E84-426E-40DD-AFC4-6F175D3DCCD1}">
              <a14:hiddenFill xmlns:a14="http://schemas.microsoft.com/office/drawing/2010/main">
                <a:solidFill>
                  <a:srgbClr val="FFFFFF"/>
                </a:solidFill>
              </a14:hiddenFill>
            </a:ext>
          </a:extLst>
        </p:spPr>
      </p:pic>
      <p:pic>
        <p:nvPicPr>
          <p:cNvPr id="118" name="Google Shape;118;g5ca4d809e0_0_415"/>
          <p:cNvPicPr preferRelativeResize="0"/>
          <p:nvPr/>
        </p:nvPicPr>
        <p:blipFill rotWithShape="1">
          <a:blip r:embed="rId4">
            <a:alphaModFix/>
          </a:blip>
          <a:srcRect/>
          <a:stretch/>
        </p:blipFill>
        <p:spPr>
          <a:xfrm>
            <a:off x="9821863" y="6232650"/>
            <a:ext cx="2370137" cy="719137"/>
          </a:xfrm>
          <a:prstGeom prst="rect">
            <a:avLst/>
          </a:prstGeom>
          <a:noFill/>
          <a:ln>
            <a:noFill/>
          </a:ln>
        </p:spPr>
      </p:pic>
      <p:sp>
        <p:nvSpPr>
          <p:cNvPr id="8" name="Google Shape;117;g5ca4d809e0_0_415">
            <a:extLst>
              <a:ext uri="{FF2B5EF4-FFF2-40B4-BE49-F238E27FC236}">
                <a16:creationId xmlns:a16="http://schemas.microsoft.com/office/drawing/2014/main" id="{54AC5863-22EE-4C9B-91AB-D860CD925F2A}"/>
              </a:ext>
            </a:extLst>
          </p:cNvPr>
          <p:cNvSpPr txBox="1">
            <a:spLocks/>
          </p:cNvSpPr>
          <p:nvPr/>
        </p:nvSpPr>
        <p:spPr>
          <a:xfrm>
            <a:off x="5923505" y="3292610"/>
            <a:ext cx="3743325" cy="2762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r>
              <a:rPr lang="es-EC"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endParaRPr lang="es-ES" sz="1200" dirty="0">
              <a:solidFill>
                <a:schemeClr val="dk1"/>
              </a:solidFill>
              <a:latin typeface="Times New Roman"/>
              <a:ea typeface="Times New Roman"/>
              <a:cs typeface="Times New Roman"/>
              <a:sym typeface="Times New Roman"/>
            </a:endParaRPr>
          </a:p>
        </p:txBody>
      </p:sp>
      <p:sp>
        <p:nvSpPr>
          <p:cNvPr id="10" name="Google Shape;117;g5ca4d809e0_0_415">
            <a:extLst>
              <a:ext uri="{FF2B5EF4-FFF2-40B4-BE49-F238E27FC236}">
                <a16:creationId xmlns:a16="http://schemas.microsoft.com/office/drawing/2014/main" id="{01280E4B-9F23-4FBF-BFDF-D7C897A28FD4}"/>
              </a:ext>
            </a:extLst>
          </p:cNvPr>
          <p:cNvSpPr txBox="1">
            <a:spLocks/>
          </p:cNvSpPr>
          <p:nvPr/>
        </p:nvSpPr>
        <p:spPr>
          <a:xfrm>
            <a:off x="5902878" y="813622"/>
            <a:ext cx="3743325" cy="2762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r>
              <a:rPr lang="es-EC"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endParaRPr lang="es-ES" sz="1200" dirty="0">
              <a:solidFill>
                <a:schemeClr val="dk1"/>
              </a:solidFill>
              <a:latin typeface="Times New Roman"/>
              <a:ea typeface="Times New Roman"/>
              <a:cs typeface="Times New Roman"/>
              <a:sym typeface="Times New Roman"/>
            </a:endParaRPr>
          </a:p>
        </p:txBody>
      </p:sp>
      <p:sp>
        <p:nvSpPr>
          <p:cNvPr id="6" name="Rectángulo redondeado 47">
            <a:extLst>
              <a:ext uri="{FF2B5EF4-FFF2-40B4-BE49-F238E27FC236}">
                <a16:creationId xmlns:a16="http://schemas.microsoft.com/office/drawing/2014/main" id="{01E4C4B0-F847-4B1D-86A8-B39E47F2453F}"/>
              </a:ext>
            </a:extLst>
          </p:cNvPr>
          <p:cNvSpPr/>
          <p:nvPr/>
        </p:nvSpPr>
        <p:spPr>
          <a:xfrm>
            <a:off x="-1031396" y="5460"/>
            <a:ext cx="652294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UBICACIÓN </a:t>
            </a:r>
          </a:p>
        </p:txBody>
      </p:sp>
      <p:sp>
        <p:nvSpPr>
          <p:cNvPr id="11" name="CuadroTexto 10">
            <a:extLst>
              <a:ext uri="{FF2B5EF4-FFF2-40B4-BE49-F238E27FC236}">
                <a16:creationId xmlns:a16="http://schemas.microsoft.com/office/drawing/2014/main" id="{EDB8599F-8568-4823-93B4-7F63C21E86BD}"/>
              </a:ext>
            </a:extLst>
          </p:cNvPr>
          <p:cNvSpPr txBox="1"/>
          <p:nvPr/>
        </p:nvSpPr>
        <p:spPr>
          <a:xfrm>
            <a:off x="847129" y="918215"/>
            <a:ext cx="10497740" cy="887231"/>
          </a:xfrm>
          <a:prstGeom prst="rect">
            <a:avLst/>
          </a:prstGeom>
          <a:effectLst>
            <a:glow rad="635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wrap="square">
            <a:spAutoFit/>
          </a:bodyPr>
          <a:lstStyle/>
          <a:p>
            <a:pPr indent="450215">
              <a:lnSpc>
                <a:spcPct val="200000"/>
              </a:lnSpc>
            </a:pPr>
            <a:r>
              <a:rPr lang="es-MX" dirty="0">
                <a:latin typeface="Arial" panose="020B0604020202020204" pitchFamily="34" charset="0"/>
                <a:ea typeface="Times New Roman" panose="02020603050405020304" pitchFamily="18" charset="0"/>
              </a:rPr>
              <a:t>El corredor vial de estudio se encuentra ubicada en la parroquia Santa María del Toachi, en la provincia de Santo Domingo de los Tsáchilas, en la ciudad de Santo Domingo, en la red estatal E25 el tramo del km 1+500 hasta el km 3+000</a:t>
            </a:r>
            <a:endParaRPr lang="es-EC" sz="1400" dirty="0">
              <a:solidFill>
                <a:srgbClr val="000000"/>
              </a:solidFill>
              <a:effectLst/>
              <a:latin typeface="Arial" panose="020B0604020202020204" pitchFamily="34" charset="0"/>
              <a:ea typeface="Times New Roman" panose="02020603050405020304" pitchFamily="18" charset="0"/>
            </a:endParaRPr>
          </a:p>
        </p:txBody>
      </p:sp>
      <p:pic>
        <p:nvPicPr>
          <p:cNvPr id="9" name="Imagen 8">
            <a:extLst>
              <a:ext uri="{FF2B5EF4-FFF2-40B4-BE49-F238E27FC236}">
                <a16:creationId xmlns:a16="http://schemas.microsoft.com/office/drawing/2014/main" id="{D274EC29-211F-4156-B4B6-E85B2F32ADC0}"/>
              </a:ext>
            </a:extLst>
          </p:cNvPr>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5170" y="2003112"/>
            <a:ext cx="6365286" cy="4134339"/>
          </a:xfrm>
          <a:prstGeom prst="rect">
            <a:avLst/>
          </a:prstGeom>
          <a:noFill/>
          <a:ln>
            <a:noFill/>
          </a:ln>
        </p:spPr>
      </p:pic>
      <p:sp>
        <p:nvSpPr>
          <p:cNvPr id="12" name="CuadroTexto 11">
            <a:extLst>
              <a:ext uri="{FF2B5EF4-FFF2-40B4-BE49-F238E27FC236}">
                <a16:creationId xmlns:a16="http://schemas.microsoft.com/office/drawing/2014/main" id="{DF23787E-E0AD-4A82-B244-CC1852528D21}"/>
              </a:ext>
            </a:extLst>
          </p:cNvPr>
          <p:cNvSpPr txBox="1"/>
          <p:nvPr/>
        </p:nvSpPr>
        <p:spPr>
          <a:xfrm>
            <a:off x="2188274" y="6138221"/>
            <a:ext cx="6606540" cy="307777"/>
          </a:xfrm>
          <a:prstGeom prst="rect">
            <a:avLst/>
          </a:prstGeom>
          <a:noFill/>
        </p:spPr>
        <p:txBody>
          <a:bodyPr wrap="square">
            <a:spAutoFit/>
          </a:bodyPr>
          <a:lstStyle/>
          <a:p>
            <a:r>
              <a:rPr lang="es-EC" sz="1400" dirty="0">
                <a:effectLst/>
                <a:latin typeface="Arial" panose="020B0604020202020204" pitchFamily="34" charset="0"/>
                <a:ea typeface="Calibri" panose="020F0502020204030204" pitchFamily="34" charset="0"/>
                <a:cs typeface="Times New Roman" panose="02020603050405020304" pitchFamily="18" charset="0"/>
              </a:rPr>
              <a:t>Nota: Recuperado de Google maps, red estatal Santo Domingo de los Colorados.</a:t>
            </a:r>
            <a:endParaRPr lang="es-EC" dirty="0"/>
          </a:p>
        </p:txBody>
      </p:sp>
    </p:spTree>
    <p:extLst>
      <p:ext uri="{BB962C8B-B14F-4D97-AF65-F5344CB8AC3E}">
        <p14:creationId xmlns:p14="http://schemas.microsoft.com/office/powerpoint/2010/main" val="257645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7" name="Picture 6" descr="Download Free png Highway Asphalt Road surface Road trip - Cement road  1200*675 ... - DLPNG.com">
            <a:extLst>
              <a:ext uri="{FF2B5EF4-FFF2-40B4-BE49-F238E27FC236}">
                <a16:creationId xmlns:a16="http://schemas.microsoft.com/office/drawing/2014/main" id="{18E40902-520E-44C9-ACF3-699B642CAB3F}"/>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349" y="121180"/>
            <a:ext cx="12143301" cy="6830607"/>
          </a:xfrm>
          <a:prstGeom prst="rect">
            <a:avLst/>
          </a:prstGeom>
          <a:noFill/>
          <a:extLst>
            <a:ext uri="{909E8E84-426E-40DD-AFC4-6F175D3DCCD1}">
              <a14:hiddenFill xmlns:a14="http://schemas.microsoft.com/office/drawing/2010/main">
                <a:solidFill>
                  <a:srgbClr val="FFFFFF"/>
                </a:solidFill>
              </a14:hiddenFill>
            </a:ext>
          </a:extLst>
        </p:spPr>
      </p:pic>
      <p:pic>
        <p:nvPicPr>
          <p:cNvPr id="118" name="Google Shape;118;g5ca4d809e0_0_415"/>
          <p:cNvPicPr preferRelativeResize="0"/>
          <p:nvPr/>
        </p:nvPicPr>
        <p:blipFill rotWithShape="1">
          <a:blip r:embed="rId4">
            <a:alphaModFix/>
          </a:blip>
          <a:srcRect/>
          <a:stretch/>
        </p:blipFill>
        <p:spPr>
          <a:xfrm>
            <a:off x="9821863" y="6232650"/>
            <a:ext cx="2370137" cy="719137"/>
          </a:xfrm>
          <a:prstGeom prst="rect">
            <a:avLst/>
          </a:prstGeom>
          <a:noFill/>
          <a:ln>
            <a:noFill/>
          </a:ln>
        </p:spPr>
      </p:pic>
      <p:sp>
        <p:nvSpPr>
          <p:cNvPr id="8" name="Google Shape;117;g5ca4d809e0_0_415">
            <a:extLst>
              <a:ext uri="{FF2B5EF4-FFF2-40B4-BE49-F238E27FC236}">
                <a16:creationId xmlns:a16="http://schemas.microsoft.com/office/drawing/2014/main" id="{54AC5863-22EE-4C9B-91AB-D860CD925F2A}"/>
              </a:ext>
            </a:extLst>
          </p:cNvPr>
          <p:cNvSpPr txBox="1">
            <a:spLocks/>
          </p:cNvSpPr>
          <p:nvPr/>
        </p:nvSpPr>
        <p:spPr>
          <a:xfrm>
            <a:off x="5923505" y="3292610"/>
            <a:ext cx="3743325" cy="2762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r>
              <a:rPr lang="es-EC"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endParaRPr lang="es-ES" sz="1200" dirty="0">
              <a:solidFill>
                <a:schemeClr val="dk1"/>
              </a:solidFill>
              <a:latin typeface="Times New Roman"/>
              <a:ea typeface="Times New Roman"/>
              <a:cs typeface="Times New Roman"/>
              <a:sym typeface="Times New Roman"/>
            </a:endParaRPr>
          </a:p>
        </p:txBody>
      </p:sp>
      <p:sp>
        <p:nvSpPr>
          <p:cNvPr id="6" name="Rectángulo redondeado 47">
            <a:extLst>
              <a:ext uri="{FF2B5EF4-FFF2-40B4-BE49-F238E27FC236}">
                <a16:creationId xmlns:a16="http://schemas.microsoft.com/office/drawing/2014/main" id="{01E4C4B0-F847-4B1D-86A8-B39E47F2453F}"/>
              </a:ext>
            </a:extLst>
          </p:cNvPr>
          <p:cNvSpPr/>
          <p:nvPr/>
        </p:nvSpPr>
        <p:spPr>
          <a:xfrm>
            <a:off x="-1031396" y="5460"/>
            <a:ext cx="652294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UBICACIÓN </a:t>
            </a:r>
          </a:p>
        </p:txBody>
      </p:sp>
      <p:pic>
        <p:nvPicPr>
          <p:cNvPr id="3" name="Imagen 2">
            <a:extLst>
              <a:ext uri="{FF2B5EF4-FFF2-40B4-BE49-F238E27FC236}">
                <a16:creationId xmlns:a16="http://schemas.microsoft.com/office/drawing/2014/main" id="{9B2375D0-5F20-45A2-BD15-04F6B6DFFAB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30000"/>
                    </a14:imgEffect>
                  </a14:imgLayer>
                </a14:imgProps>
              </a:ext>
            </a:extLst>
          </a:blip>
          <a:stretch>
            <a:fillRect/>
          </a:stretch>
        </p:blipFill>
        <p:spPr>
          <a:xfrm>
            <a:off x="85084" y="1272540"/>
            <a:ext cx="3941577" cy="5580000"/>
          </a:xfrm>
          <a:prstGeom prst="rect">
            <a:avLst/>
          </a:prstGeom>
        </p:spPr>
      </p:pic>
      <p:pic>
        <p:nvPicPr>
          <p:cNvPr id="5" name="Imagen 4">
            <a:extLst>
              <a:ext uri="{FF2B5EF4-FFF2-40B4-BE49-F238E27FC236}">
                <a16:creationId xmlns:a16="http://schemas.microsoft.com/office/drawing/2014/main" id="{58F0ECAA-A9E4-48A3-B930-461E0716E3C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50000"/>
                    </a14:imgEffect>
                  </a14:imgLayer>
                </a14:imgProps>
              </a:ext>
            </a:extLst>
          </a:blip>
          <a:stretch>
            <a:fillRect/>
          </a:stretch>
        </p:blipFill>
        <p:spPr>
          <a:xfrm>
            <a:off x="4075096" y="1278000"/>
            <a:ext cx="3941577" cy="5580000"/>
          </a:xfrm>
          <a:prstGeom prst="rect">
            <a:avLst/>
          </a:prstGeom>
        </p:spPr>
      </p:pic>
      <p:pic>
        <p:nvPicPr>
          <p:cNvPr id="14" name="Imagen 13">
            <a:extLst>
              <a:ext uri="{FF2B5EF4-FFF2-40B4-BE49-F238E27FC236}">
                <a16:creationId xmlns:a16="http://schemas.microsoft.com/office/drawing/2014/main" id="{6672CB44-918A-487E-A920-F07D726CF27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50000"/>
                    </a14:imgEffect>
                  </a14:imgLayer>
                </a14:imgProps>
              </a:ext>
            </a:extLst>
          </a:blip>
          <a:stretch>
            <a:fillRect/>
          </a:stretch>
        </p:blipFill>
        <p:spPr>
          <a:xfrm>
            <a:off x="8077408" y="1278000"/>
            <a:ext cx="3941577" cy="5580000"/>
          </a:xfrm>
          <a:prstGeom prst="rect">
            <a:avLst/>
          </a:prstGeom>
        </p:spPr>
      </p:pic>
      <p:sp>
        <p:nvSpPr>
          <p:cNvPr id="16" name="Rectángulo redondeado 47">
            <a:extLst>
              <a:ext uri="{FF2B5EF4-FFF2-40B4-BE49-F238E27FC236}">
                <a16:creationId xmlns:a16="http://schemas.microsoft.com/office/drawing/2014/main" id="{B7478E73-CD17-465B-88F5-8CCF8A8CC6A9}"/>
              </a:ext>
            </a:extLst>
          </p:cNvPr>
          <p:cNvSpPr/>
          <p:nvPr/>
        </p:nvSpPr>
        <p:spPr>
          <a:xfrm>
            <a:off x="252120" y="896281"/>
            <a:ext cx="3533428" cy="408623"/>
          </a:xfrm>
          <a:prstGeom prst="roundRect">
            <a:avLst/>
          </a:prstGeom>
          <a:solidFill>
            <a:srgbClr val="006633"/>
          </a:solidFill>
          <a:ln w="19050">
            <a:solidFill>
              <a:schemeClr val="bg1">
                <a:lumMod val="95000"/>
              </a:schemeClr>
            </a:solidFill>
          </a:ln>
        </p:spPr>
        <p:txBody>
          <a:bodyPr wrap="square">
            <a:spAutoFit/>
          </a:bodyPr>
          <a:lstStyle/>
          <a:p>
            <a:pPr algn="ctr"/>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km 1+500 a 2+000</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17" name="Rectángulo redondeado 47">
            <a:extLst>
              <a:ext uri="{FF2B5EF4-FFF2-40B4-BE49-F238E27FC236}">
                <a16:creationId xmlns:a16="http://schemas.microsoft.com/office/drawing/2014/main" id="{76FD8566-ABB5-407B-9E52-5FBE5B651489}"/>
              </a:ext>
            </a:extLst>
          </p:cNvPr>
          <p:cNvSpPr/>
          <p:nvPr/>
        </p:nvSpPr>
        <p:spPr>
          <a:xfrm>
            <a:off x="4254432" y="890753"/>
            <a:ext cx="3533428" cy="408623"/>
          </a:xfrm>
          <a:prstGeom prst="roundRect">
            <a:avLst/>
          </a:prstGeom>
          <a:solidFill>
            <a:srgbClr val="006633"/>
          </a:solidFill>
          <a:ln w="19050">
            <a:solidFill>
              <a:schemeClr val="bg1">
                <a:lumMod val="95000"/>
              </a:schemeClr>
            </a:solidFill>
          </a:ln>
        </p:spPr>
        <p:txBody>
          <a:bodyPr wrap="square">
            <a:spAutoFit/>
          </a:bodyPr>
          <a:lstStyle/>
          <a:p>
            <a:pPr algn="ctr"/>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km 2+000 a 2+500</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18" name="Rectángulo redondeado 47">
            <a:extLst>
              <a:ext uri="{FF2B5EF4-FFF2-40B4-BE49-F238E27FC236}">
                <a16:creationId xmlns:a16="http://schemas.microsoft.com/office/drawing/2014/main" id="{FD7B069A-50C5-48E4-9C4C-F59030B75357}"/>
              </a:ext>
            </a:extLst>
          </p:cNvPr>
          <p:cNvSpPr/>
          <p:nvPr/>
        </p:nvSpPr>
        <p:spPr>
          <a:xfrm>
            <a:off x="8244444" y="927623"/>
            <a:ext cx="3533428" cy="408623"/>
          </a:xfrm>
          <a:prstGeom prst="roundRect">
            <a:avLst/>
          </a:prstGeom>
          <a:solidFill>
            <a:srgbClr val="006633"/>
          </a:solidFill>
          <a:ln w="19050">
            <a:solidFill>
              <a:schemeClr val="bg1">
                <a:lumMod val="95000"/>
              </a:schemeClr>
            </a:solidFill>
          </a:ln>
        </p:spPr>
        <p:txBody>
          <a:bodyPr wrap="square">
            <a:spAutoFit/>
          </a:bodyPr>
          <a:lstStyle/>
          <a:p>
            <a:pPr algn="ctr"/>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km 2+500 a 3+000</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19" name="CuadroTexto 18">
            <a:extLst>
              <a:ext uri="{FF2B5EF4-FFF2-40B4-BE49-F238E27FC236}">
                <a16:creationId xmlns:a16="http://schemas.microsoft.com/office/drawing/2014/main" id="{407C02F2-B479-4296-BF45-D0300B6F6D84}"/>
              </a:ext>
            </a:extLst>
          </p:cNvPr>
          <p:cNvSpPr txBox="1"/>
          <p:nvPr/>
        </p:nvSpPr>
        <p:spPr>
          <a:xfrm>
            <a:off x="8356440" y="328515"/>
            <a:ext cx="3941577" cy="276999"/>
          </a:xfrm>
          <a:prstGeom prst="rect">
            <a:avLst/>
          </a:prstGeom>
          <a:noFill/>
        </p:spPr>
        <p:txBody>
          <a:bodyPr wrap="square">
            <a:spAutoFit/>
          </a:bodyPr>
          <a:lstStyle/>
          <a:p>
            <a:r>
              <a:rPr lang="es-EC"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(Ministerio de Transportes y Obras Públicas, 2010)</a:t>
            </a:r>
            <a:endParaRPr lang="es-EC" sz="1200" b="1" dirty="0">
              <a:solidFill>
                <a:schemeClr val="tx1"/>
              </a:solidFill>
            </a:endParaRPr>
          </a:p>
        </p:txBody>
      </p:sp>
    </p:spTree>
    <p:extLst>
      <p:ext uri="{BB962C8B-B14F-4D97-AF65-F5344CB8AC3E}">
        <p14:creationId xmlns:p14="http://schemas.microsoft.com/office/powerpoint/2010/main" val="29693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7" name="Picture 6" descr="Download Free png Highway Asphalt Road surface Road trip - Cement road  1200*675 ... - DLPNG.com">
            <a:extLst>
              <a:ext uri="{FF2B5EF4-FFF2-40B4-BE49-F238E27FC236}">
                <a16:creationId xmlns:a16="http://schemas.microsoft.com/office/drawing/2014/main" id="{18E40902-520E-44C9-ACF3-699B642CAB3F}"/>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349" y="121180"/>
            <a:ext cx="12143301" cy="6830607"/>
          </a:xfrm>
          <a:prstGeom prst="rect">
            <a:avLst/>
          </a:prstGeom>
          <a:noFill/>
          <a:extLst>
            <a:ext uri="{909E8E84-426E-40DD-AFC4-6F175D3DCCD1}">
              <a14:hiddenFill xmlns:a14="http://schemas.microsoft.com/office/drawing/2010/main">
                <a:solidFill>
                  <a:srgbClr val="FFFFFF"/>
                </a:solidFill>
              </a14:hiddenFill>
            </a:ext>
          </a:extLst>
        </p:spPr>
      </p:pic>
      <p:pic>
        <p:nvPicPr>
          <p:cNvPr id="118" name="Google Shape;118;g5ca4d809e0_0_415"/>
          <p:cNvPicPr preferRelativeResize="0"/>
          <p:nvPr/>
        </p:nvPicPr>
        <p:blipFill rotWithShape="1">
          <a:blip r:embed="rId4">
            <a:alphaModFix/>
          </a:blip>
          <a:srcRect/>
          <a:stretch/>
        </p:blipFill>
        <p:spPr>
          <a:xfrm>
            <a:off x="9821863" y="6232650"/>
            <a:ext cx="2370137" cy="719137"/>
          </a:xfrm>
          <a:prstGeom prst="rect">
            <a:avLst/>
          </a:prstGeom>
          <a:noFill/>
          <a:ln>
            <a:noFill/>
          </a:ln>
        </p:spPr>
      </p:pic>
      <p:sp>
        <p:nvSpPr>
          <p:cNvPr id="8" name="Google Shape;117;g5ca4d809e0_0_415">
            <a:extLst>
              <a:ext uri="{FF2B5EF4-FFF2-40B4-BE49-F238E27FC236}">
                <a16:creationId xmlns:a16="http://schemas.microsoft.com/office/drawing/2014/main" id="{54AC5863-22EE-4C9B-91AB-D860CD925F2A}"/>
              </a:ext>
            </a:extLst>
          </p:cNvPr>
          <p:cNvSpPr txBox="1">
            <a:spLocks/>
          </p:cNvSpPr>
          <p:nvPr/>
        </p:nvSpPr>
        <p:spPr>
          <a:xfrm>
            <a:off x="5923505" y="3292610"/>
            <a:ext cx="3743325" cy="2762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r>
              <a:rPr lang="es-EC"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endParaRPr lang="es-ES" sz="1200" dirty="0">
              <a:solidFill>
                <a:schemeClr val="dk1"/>
              </a:solidFill>
              <a:latin typeface="Times New Roman"/>
              <a:ea typeface="Times New Roman"/>
              <a:cs typeface="Times New Roman"/>
              <a:sym typeface="Times New Roman"/>
            </a:endParaRPr>
          </a:p>
        </p:txBody>
      </p:sp>
      <p:sp>
        <p:nvSpPr>
          <p:cNvPr id="10" name="Google Shape;117;g5ca4d809e0_0_415">
            <a:extLst>
              <a:ext uri="{FF2B5EF4-FFF2-40B4-BE49-F238E27FC236}">
                <a16:creationId xmlns:a16="http://schemas.microsoft.com/office/drawing/2014/main" id="{01280E4B-9F23-4FBF-BFDF-D7C897A28FD4}"/>
              </a:ext>
            </a:extLst>
          </p:cNvPr>
          <p:cNvSpPr txBox="1">
            <a:spLocks/>
          </p:cNvSpPr>
          <p:nvPr/>
        </p:nvSpPr>
        <p:spPr>
          <a:xfrm>
            <a:off x="5902878" y="813622"/>
            <a:ext cx="3743325" cy="2762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r>
              <a:rPr lang="es-EC"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endParaRPr lang="es-ES" sz="1200" dirty="0">
              <a:solidFill>
                <a:schemeClr val="dk1"/>
              </a:solidFill>
              <a:latin typeface="Times New Roman"/>
              <a:ea typeface="Times New Roman"/>
              <a:cs typeface="Times New Roman"/>
              <a:sym typeface="Times New Roman"/>
            </a:endParaRPr>
          </a:p>
        </p:txBody>
      </p:sp>
      <p:sp>
        <p:nvSpPr>
          <p:cNvPr id="6" name="Rectángulo redondeado 47">
            <a:extLst>
              <a:ext uri="{FF2B5EF4-FFF2-40B4-BE49-F238E27FC236}">
                <a16:creationId xmlns:a16="http://schemas.microsoft.com/office/drawing/2014/main" id="{01E4C4B0-F847-4B1D-86A8-B39E47F2453F}"/>
              </a:ext>
            </a:extLst>
          </p:cNvPr>
          <p:cNvSpPr/>
          <p:nvPr/>
        </p:nvSpPr>
        <p:spPr>
          <a:xfrm>
            <a:off x="-1031396" y="5460"/>
            <a:ext cx="652294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ESTUDIO DE TRÁFICO</a:t>
            </a:r>
          </a:p>
        </p:txBody>
      </p:sp>
      <p:sp>
        <p:nvSpPr>
          <p:cNvPr id="11" name="CuadroTexto 10">
            <a:extLst>
              <a:ext uri="{FF2B5EF4-FFF2-40B4-BE49-F238E27FC236}">
                <a16:creationId xmlns:a16="http://schemas.microsoft.com/office/drawing/2014/main" id="{EDB8599F-8568-4823-93B4-7F63C21E86BD}"/>
              </a:ext>
            </a:extLst>
          </p:cNvPr>
          <p:cNvSpPr txBox="1"/>
          <p:nvPr/>
        </p:nvSpPr>
        <p:spPr>
          <a:xfrm>
            <a:off x="847129" y="787206"/>
            <a:ext cx="10497740" cy="1021883"/>
          </a:xfrm>
          <a:prstGeom prst="rect">
            <a:avLst/>
          </a:prstGeom>
          <a:solidFill>
            <a:srgbClr val="006633"/>
          </a:solidFill>
          <a:effectLst>
            <a:glow rad="635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wrap="square">
            <a:spAutoFit/>
          </a:bodyPr>
          <a:lstStyle/>
          <a:p>
            <a:pPr indent="450215">
              <a:lnSpc>
                <a:spcPct val="150000"/>
              </a:lnSpc>
            </a:pPr>
            <a:r>
              <a:rPr lang="es-EC" dirty="0">
                <a:solidFill>
                  <a:schemeClr val="bg1"/>
                </a:solidFill>
                <a:latin typeface="Arial" panose="020B0604020202020204" pitchFamily="34" charset="0"/>
                <a:ea typeface="Times New Roman" panose="02020603050405020304" pitchFamily="18" charset="0"/>
              </a:rPr>
              <a:t>Se realizó</a:t>
            </a:r>
            <a:r>
              <a:rPr lang="es-EC" sz="1400" dirty="0">
                <a:solidFill>
                  <a:schemeClr val="bg1"/>
                </a:solidFill>
                <a:effectLst/>
                <a:latin typeface="Arial" panose="020B0604020202020204" pitchFamily="34" charset="0"/>
                <a:ea typeface="Times New Roman" panose="02020603050405020304" pitchFamily="18" charset="0"/>
              </a:rPr>
              <a:t> el análisis necesario para conocer el flujo de tránsito que circula en la actualidad, es preciso conocer el volumen y clasificación de los vehículos ya que influyen en el diseño geométrico, el peso y número de ejes de los vehículos son factores importantes en el diseño de la estructura de pavimento.</a:t>
            </a:r>
          </a:p>
        </p:txBody>
      </p:sp>
      <p:sp>
        <p:nvSpPr>
          <p:cNvPr id="9" name="CuadroTexto 8">
            <a:extLst>
              <a:ext uri="{FF2B5EF4-FFF2-40B4-BE49-F238E27FC236}">
                <a16:creationId xmlns:a16="http://schemas.microsoft.com/office/drawing/2014/main" id="{13C2DCE0-F942-47E4-8F83-FD86D8F81AAD}"/>
              </a:ext>
            </a:extLst>
          </p:cNvPr>
          <p:cNvSpPr txBox="1"/>
          <p:nvPr/>
        </p:nvSpPr>
        <p:spPr>
          <a:xfrm>
            <a:off x="28577" y="-1270100"/>
            <a:ext cx="11049594" cy="738664"/>
          </a:xfrm>
          <a:prstGeom prst="rect">
            <a:avLst/>
          </a:prstGeom>
          <a:noFill/>
        </p:spPr>
        <p:txBody>
          <a:bodyPr wrap="square">
            <a:spAutoFit/>
          </a:bodyPr>
          <a:lstStyle/>
          <a:p>
            <a:r>
              <a:rPr lang="es-EC" sz="1400" dirty="0">
                <a:effectLst/>
                <a:latin typeface="Arial" panose="020B0604020202020204" pitchFamily="34" charset="0"/>
                <a:ea typeface="Calibri" panose="020F0502020204030204" pitchFamily="34" charset="0"/>
                <a:cs typeface="Times New Roman" panose="02020603050405020304" pitchFamily="18" charset="0"/>
              </a:rPr>
              <a:t>El presente conteo vehicular se lo realizó en el tramo de estudio en los 2 sentidos (Santo Domingo – 10 de agosto y 10 de agosto – Santo Domingo), durante 7 días continuos desde el lunes 10 de febrero del 2020 hasta el Domingo 16 de febrero del 2020 en horario desde 6h00 hasta 18h00 horas</a:t>
            </a:r>
            <a:endParaRPr lang="es-EC" dirty="0"/>
          </a:p>
        </p:txBody>
      </p:sp>
      <p:pic>
        <p:nvPicPr>
          <p:cNvPr id="12" name="Imagen 11">
            <a:extLst>
              <a:ext uri="{FF2B5EF4-FFF2-40B4-BE49-F238E27FC236}">
                <a16:creationId xmlns:a16="http://schemas.microsoft.com/office/drawing/2014/main" id="{1D4345E0-2865-46C4-AD49-2F7DF1ABCED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001458" y="2641630"/>
            <a:ext cx="7414394" cy="3892557"/>
          </a:xfrm>
          <a:prstGeom prst="rect">
            <a:avLst/>
          </a:prstGeom>
        </p:spPr>
      </p:pic>
      <p:sp>
        <p:nvSpPr>
          <p:cNvPr id="14" name="Rectángulo redondeado 47">
            <a:extLst>
              <a:ext uri="{FF2B5EF4-FFF2-40B4-BE49-F238E27FC236}">
                <a16:creationId xmlns:a16="http://schemas.microsoft.com/office/drawing/2014/main" id="{C34A7A51-DD31-46A1-B02A-CD7F2302892D}"/>
              </a:ext>
            </a:extLst>
          </p:cNvPr>
          <p:cNvSpPr/>
          <p:nvPr/>
        </p:nvSpPr>
        <p:spPr>
          <a:xfrm>
            <a:off x="-510839" y="2254641"/>
            <a:ext cx="9497021" cy="408623"/>
          </a:xfrm>
          <a:prstGeom prst="roundRect">
            <a:avLst/>
          </a:prstGeom>
          <a:ln w="19050">
            <a:solidFill>
              <a:schemeClr val="bg1">
                <a:lumMod val="95000"/>
              </a:schemeClr>
            </a:solidFill>
          </a:ln>
        </p:spPr>
        <p:txBody>
          <a:bodyPr wrap="square">
            <a:spAutoFit/>
          </a:bodyPr>
          <a:lstStyle/>
          <a:p>
            <a:pPr algn="ctr"/>
            <a:r>
              <a:rPr lang="es-MX" sz="18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Conteo vehicular lunes 10 de febrero del 2020</a:t>
            </a:r>
            <a:endParaRPr lang="es-ES" sz="18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endParaRPr>
          </a:p>
        </p:txBody>
      </p:sp>
    </p:spTree>
    <p:extLst>
      <p:ext uri="{BB962C8B-B14F-4D97-AF65-F5344CB8AC3E}">
        <p14:creationId xmlns:p14="http://schemas.microsoft.com/office/powerpoint/2010/main" val="175667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7" name="Picture 6" descr="Download Free png Highway Asphalt Road surface Road trip - Cement road  1200*675 ... - DLPNG.com">
            <a:extLst>
              <a:ext uri="{FF2B5EF4-FFF2-40B4-BE49-F238E27FC236}">
                <a16:creationId xmlns:a16="http://schemas.microsoft.com/office/drawing/2014/main" id="{18E40902-520E-44C9-ACF3-699B642CAB3F}"/>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121180"/>
            <a:ext cx="12143301" cy="6830607"/>
          </a:xfrm>
          <a:prstGeom prst="rect">
            <a:avLst/>
          </a:prstGeom>
          <a:noFill/>
          <a:extLst>
            <a:ext uri="{909E8E84-426E-40DD-AFC4-6F175D3DCCD1}">
              <a14:hiddenFill xmlns:a14="http://schemas.microsoft.com/office/drawing/2010/main">
                <a:solidFill>
                  <a:srgbClr val="FFFFFF"/>
                </a:solidFill>
              </a14:hiddenFill>
            </a:ext>
          </a:extLst>
        </p:spPr>
      </p:pic>
      <p:pic>
        <p:nvPicPr>
          <p:cNvPr id="118" name="Google Shape;118;g5ca4d809e0_0_415"/>
          <p:cNvPicPr preferRelativeResize="0"/>
          <p:nvPr/>
        </p:nvPicPr>
        <p:blipFill rotWithShape="1">
          <a:blip r:embed="rId4">
            <a:alphaModFix/>
          </a:blip>
          <a:srcRect/>
          <a:stretch/>
        </p:blipFill>
        <p:spPr>
          <a:xfrm>
            <a:off x="9821863" y="6232650"/>
            <a:ext cx="2370137" cy="719137"/>
          </a:xfrm>
          <a:prstGeom prst="rect">
            <a:avLst/>
          </a:prstGeom>
          <a:noFill/>
          <a:ln>
            <a:noFill/>
          </a:ln>
        </p:spPr>
      </p:pic>
      <p:sp>
        <p:nvSpPr>
          <p:cNvPr id="8" name="Google Shape;117;g5ca4d809e0_0_415">
            <a:extLst>
              <a:ext uri="{FF2B5EF4-FFF2-40B4-BE49-F238E27FC236}">
                <a16:creationId xmlns:a16="http://schemas.microsoft.com/office/drawing/2014/main" id="{54AC5863-22EE-4C9B-91AB-D860CD925F2A}"/>
              </a:ext>
            </a:extLst>
          </p:cNvPr>
          <p:cNvSpPr txBox="1">
            <a:spLocks/>
          </p:cNvSpPr>
          <p:nvPr/>
        </p:nvSpPr>
        <p:spPr>
          <a:xfrm>
            <a:off x="5923505" y="3292610"/>
            <a:ext cx="3743325" cy="2762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r>
              <a:rPr lang="es-EC"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endParaRPr lang="es-ES" sz="1200" dirty="0">
              <a:solidFill>
                <a:schemeClr val="dk1"/>
              </a:solidFill>
              <a:latin typeface="Times New Roman"/>
              <a:ea typeface="Times New Roman"/>
              <a:cs typeface="Times New Roman"/>
              <a:sym typeface="Times New Roman"/>
            </a:endParaRPr>
          </a:p>
        </p:txBody>
      </p:sp>
      <p:sp>
        <p:nvSpPr>
          <p:cNvPr id="10" name="Google Shape;117;g5ca4d809e0_0_415">
            <a:extLst>
              <a:ext uri="{FF2B5EF4-FFF2-40B4-BE49-F238E27FC236}">
                <a16:creationId xmlns:a16="http://schemas.microsoft.com/office/drawing/2014/main" id="{01280E4B-9F23-4FBF-BFDF-D7C897A28FD4}"/>
              </a:ext>
            </a:extLst>
          </p:cNvPr>
          <p:cNvSpPr txBox="1">
            <a:spLocks/>
          </p:cNvSpPr>
          <p:nvPr/>
        </p:nvSpPr>
        <p:spPr>
          <a:xfrm>
            <a:off x="5902878" y="813622"/>
            <a:ext cx="3743325" cy="2762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r>
              <a:rPr lang="es-EC" sz="1200" dirty="0">
                <a:solidFill>
                  <a:schemeClr val="tx1"/>
                </a:solidFill>
                <a:latin typeface="Arial" panose="020B0604020202020204" pitchFamily="34" charset="0"/>
                <a:ea typeface="Calibri" panose="020F0502020204030204" pitchFamily="34" charset="0"/>
                <a:cs typeface="Times New Roman" panose="02020603050405020304" pitchFamily="18" charset="0"/>
              </a:rPr>
              <a:t>	</a:t>
            </a:r>
            <a:endParaRPr lang="es-ES" sz="1200" dirty="0">
              <a:solidFill>
                <a:schemeClr val="dk1"/>
              </a:solidFill>
              <a:latin typeface="Times New Roman"/>
              <a:ea typeface="Times New Roman"/>
              <a:cs typeface="Times New Roman"/>
              <a:sym typeface="Times New Roman"/>
            </a:endParaRPr>
          </a:p>
        </p:txBody>
      </p:sp>
      <p:sp>
        <p:nvSpPr>
          <p:cNvPr id="6" name="Rectángulo redondeado 47">
            <a:extLst>
              <a:ext uri="{FF2B5EF4-FFF2-40B4-BE49-F238E27FC236}">
                <a16:creationId xmlns:a16="http://schemas.microsoft.com/office/drawing/2014/main" id="{01E4C4B0-F847-4B1D-86A8-B39E47F2453F}"/>
              </a:ext>
            </a:extLst>
          </p:cNvPr>
          <p:cNvSpPr/>
          <p:nvPr/>
        </p:nvSpPr>
        <p:spPr>
          <a:xfrm>
            <a:off x="-1031396" y="5460"/>
            <a:ext cx="6522940" cy="715089"/>
          </a:xfrm>
          <a:prstGeom prst="roundRect">
            <a:avLst/>
          </a:prstGeom>
          <a:ln w="19050">
            <a:solidFill>
              <a:schemeClr val="bg1">
                <a:lumMod val="95000"/>
              </a:schemeClr>
            </a:solidFill>
          </a:ln>
        </p:spPr>
        <p:txBody>
          <a:bodyPr wrap="square">
            <a:spAutoFit/>
          </a:bodyPr>
          <a:lstStyle/>
          <a:p>
            <a:pPr algn="ctr"/>
            <a:r>
              <a:rPr lang="es-ES" sz="3600" b="1" spc="67" dirty="0">
                <a:ln w="13500">
                  <a:solidFill>
                    <a:srgbClr val="1D9A78">
                      <a:shade val="2500"/>
                      <a:alpha val="6500"/>
                    </a:srgbClr>
                  </a:solidFill>
                  <a:prstDash val="solid"/>
                </a:ln>
                <a:solidFill>
                  <a:srgbClr val="006633">
                    <a:alpha val="95000"/>
                  </a:srgbClr>
                </a:solidFill>
                <a:effectLst>
                  <a:innerShdw blurRad="50900" dist="38500" dir="13500000">
                    <a:srgbClr val="000000">
                      <a:alpha val="60000"/>
                    </a:srgbClr>
                  </a:innerShdw>
                </a:effectLst>
                <a:latin typeface="Oswald" panose="02000503000000000000" pitchFamily="2" charset="0"/>
                <a:ea typeface="Batang" panose="02030600000101010101" pitchFamily="18" charset="-127"/>
                <a:cs typeface="Times New Roman" panose="02020603050405020304" pitchFamily="18" charset="0"/>
              </a:rPr>
              <a:t>ESTUDIO DE TRÁFICO</a:t>
            </a:r>
          </a:p>
        </p:txBody>
      </p:sp>
      <p:sp>
        <p:nvSpPr>
          <p:cNvPr id="9" name="CuadroTexto 8">
            <a:extLst>
              <a:ext uri="{FF2B5EF4-FFF2-40B4-BE49-F238E27FC236}">
                <a16:creationId xmlns:a16="http://schemas.microsoft.com/office/drawing/2014/main" id="{13C2DCE0-F942-47E4-8F83-FD86D8F81AAD}"/>
              </a:ext>
            </a:extLst>
          </p:cNvPr>
          <p:cNvSpPr txBox="1"/>
          <p:nvPr/>
        </p:nvSpPr>
        <p:spPr>
          <a:xfrm>
            <a:off x="28577" y="-1270100"/>
            <a:ext cx="11049594" cy="738664"/>
          </a:xfrm>
          <a:prstGeom prst="rect">
            <a:avLst/>
          </a:prstGeom>
          <a:noFill/>
        </p:spPr>
        <p:txBody>
          <a:bodyPr wrap="square">
            <a:spAutoFit/>
          </a:bodyPr>
          <a:lstStyle/>
          <a:p>
            <a:r>
              <a:rPr lang="es-EC" sz="1400" dirty="0">
                <a:effectLst/>
                <a:latin typeface="Arial" panose="020B0604020202020204" pitchFamily="34" charset="0"/>
                <a:ea typeface="Calibri" panose="020F0502020204030204" pitchFamily="34" charset="0"/>
                <a:cs typeface="Times New Roman" panose="02020603050405020304" pitchFamily="18" charset="0"/>
              </a:rPr>
              <a:t>El presente conteo vehicular se lo realizó en el tramo de estudio en los 2 sentidos (Santo Domingo – 10 de agosto y 10 de agosto – Santo Domingo), durante 7 días continuos desde el lunes 10 de febrero del 2020 hasta el Domingo 16 de febrero del 2020 en horario desde 6h00 hasta 18h00 horas</a:t>
            </a:r>
            <a:endParaRPr lang="es-EC" dirty="0"/>
          </a:p>
        </p:txBody>
      </p:sp>
      <p:sp>
        <p:nvSpPr>
          <p:cNvPr id="14" name="Rectángulo redondeado 47">
            <a:extLst>
              <a:ext uri="{FF2B5EF4-FFF2-40B4-BE49-F238E27FC236}">
                <a16:creationId xmlns:a16="http://schemas.microsoft.com/office/drawing/2014/main" id="{C34A7A51-DD31-46A1-B02A-CD7F2302892D}"/>
              </a:ext>
            </a:extLst>
          </p:cNvPr>
          <p:cNvSpPr/>
          <p:nvPr/>
        </p:nvSpPr>
        <p:spPr>
          <a:xfrm>
            <a:off x="370374" y="4851203"/>
            <a:ext cx="5848350"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Conteo vehicular  diario</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pic>
        <p:nvPicPr>
          <p:cNvPr id="3" name="Imagen 2">
            <a:extLst>
              <a:ext uri="{FF2B5EF4-FFF2-40B4-BE49-F238E27FC236}">
                <a16:creationId xmlns:a16="http://schemas.microsoft.com/office/drawing/2014/main" id="{4BFF5960-F25C-4F2D-AE7B-83075AB887BB}"/>
              </a:ext>
            </a:extLst>
          </p:cNvPr>
          <p:cNvPicPr>
            <a:picLocks noChangeAspect="1"/>
          </p:cNvPicPr>
          <p:nvPr/>
        </p:nvPicPr>
        <p:blipFill>
          <a:blip r:embed="rId5"/>
          <a:stretch>
            <a:fillRect/>
          </a:stretch>
        </p:blipFill>
        <p:spPr>
          <a:xfrm>
            <a:off x="6548699" y="1782289"/>
            <a:ext cx="5223156" cy="2491171"/>
          </a:xfrm>
          <a:prstGeom prst="rect">
            <a:avLst/>
          </a:prstGeom>
        </p:spPr>
      </p:pic>
      <p:pic>
        <p:nvPicPr>
          <p:cNvPr id="5" name="Imagen 4">
            <a:extLst>
              <a:ext uri="{FF2B5EF4-FFF2-40B4-BE49-F238E27FC236}">
                <a16:creationId xmlns:a16="http://schemas.microsoft.com/office/drawing/2014/main" id="{9C3E47EF-2817-4B16-84C2-91136F9D409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70374" y="5328604"/>
            <a:ext cx="5848350" cy="614501"/>
          </a:xfrm>
          <a:prstGeom prst="rect">
            <a:avLst/>
          </a:prstGeom>
        </p:spPr>
      </p:pic>
      <p:pic>
        <p:nvPicPr>
          <p:cNvPr id="15" name="Imagen 14">
            <a:extLst>
              <a:ext uri="{FF2B5EF4-FFF2-40B4-BE49-F238E27FC236}">
                <a16:creationId xmlns:a16="http://schemas.microsoft.com/office/drawing/2014/main" id="{8F5941D1-8A32-46B5-8079-65DB5A54FD44}"/>
              </a:ext>
            </a:extLst>
          </p:cNvPr>
          <p:cNvPicPr>
            <a:picLocks noChangeAspect="1"/>
          </p:cNvPicPr>
          <p:nvPr/>
        </p:nvPicPr>
        <p:blipFill>
          <a:blip r:embed="rId8"/>
          <a:stretch>
            <a:fillRect/>
          </a:stretch>
        </p:blipFill>
        <p:spPr>
          <a:xfrm>
            <a:off x="370374" y="1742463"/>
            <a:ext cx="5848350" cy="2343245"/>
          </a:xfrm>
          <a:prstGeom prst="rect">
            <a:avLst/>
          </a:prstGeom>
        </p:spPr>
      </p:pic>
      <p:sp>
        <p:nvSpPr>
          <p:cNvPr id="17" name="Rectángulo redondeado 47">
            <a:extLst>
              <a:ext uri="{FF2B5EF4-FFF2-40B4-BE49-F238E27FC236}">
                <a16:creationId xmlns:a16="http://schemas.microsoft.com/office/drawing/2014/main" id="{C0E07EE9-C8D2-4266-B14F-2BE9A6A41450}"/>
              </a:ext>
            </a:extLst>
          </p:cNvPr>
          <p:cNvSpPr/>
          <p:nvPr/>
        </p:nvSpPr>
        <p:spPr>
          <a:xfrm>
            <a:off x="370374" y="1299020"/>
            <a:ext cx="5848350"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Resumen volumen vehicular</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
        <p:nvSpPr>
          <p:cNvPr id="18" name="Rectángulo redondeado 47">
            <a:extLst>
              <a:ext uri="{FF2B5EF4-FFF2-40B4-BE49-F238E27FC236}">
                <a16:creationId xmlns:a16="http://schemas.microsoft.com/office/drawing/2014/main" id="{0B76CFA6-5AD5-4331-BC80-0A6D73CEF14E}"/>
              </a:ext>
            </a:extLst>
          </p:cNvPr>
          <p:cNvSpPr/>
          <p:nvPr/>
        </p:nvSpPr>
        <p:spPr>
          <a:xfrm>
            <a:off x="6589098" y="1299019"/>
            <a:ext cx="5232528" cy="408623"/>
          </a:xfrm>
          <a:prstGeom prst="roundRect">
            <a:avLst/>
          </a:prstGeom>
          <a:solidFill>
            <a:srgbClr val="006633"/>
          </a:solidFill>
          <a:ln w="19050">
            <a:solidFill>
              <a:schemeClr val="bg1">
                <a:lumMod val="95000"/>
              </a:schemeClr>
            </a:solidFill>
          </a:ln>
        </p:spPr>
        <p:txBody>
          <a:bodyPr wrap="square">
            <a:spAutoFit/>
          </a:bodyPr>
          <a:lstStyle/>
          <a:p>
            <a:r>
              <a:rPr lang="es-MX" sz="1800" b="1" dirty="0">
                <a:ln w="12700" cmpd="sng">
                  <a:noFill/>
                  <a:prstDash val="solid"/>
                </a:ln>
                <a:solidFill>
                  <a:schemeClr val="bg1"/>
                </a:solidFill>
                <a:latin typeface="+mj-lt"/>
                <a:ea typeface="Batang" panose="02030600000101010101" pitchFamily="18" charset="-127"/>
                <a:cs typeface="Times New Roman" panose="02020603050405020304" pitchFamily="18" charset="0"/>
              </a:rPr>
              <a:t>Volúmenes promedio por hora</a:t>
            </a:r>
            <a:endParaRPr lang="es-ES" sz="1800" b="1" dirty="0">
              <a:ln w="12700" cmpd="sng">
                <a:noFill/>
                <a:prstDash val="solid"/>
              </a:ln>
              <a:solidFill>
                <a:schemeClr val="bg1"/>
              </a:solidFill>
              <a:latin typeface="+mj-lt"/>
              <a:ea typeface="Batang" panose="02030600000101010101" pitchFamily="18" charset="-127"/>
              <a:cs typeface="Times New Roman" panose="02020603050405020304" pitchFamily="18" charset="0"/>
            </a:endParaRPr>
          </a:p>
        </p:txBody>
      </p:sp>
    </p:spTree>
    <p:extLst>
      <p:ext uri="{BB962C8B-B14F-4D97-AF65-F5344CB8AC3E}">
        <p14:creationId xmlns:p14="http://schemas.microsoft.com/office/powerpoint/2010/main" val="143156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Lst>
  </p:timing>
</p:sld>
</file>

<file path=ppt/theme/theme1.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8578</TotalTime>
  <Words>2965</Words>
  <Application>Microsoft Office PowerPoint</Application>
  <PresentationFormat>Panorámica</PresentationFormat>
  <Paragraphs>394</Paragraphs>
  <Slides>39</Slides>
  <Notes>39</Notes>
  <HiddenSlides>0</HiddenSlides>
  <MMClips>0</MMClips>
  <ScaleCrop>false</ScaleCrop>
  <HeadingPairs>
    <vt:vector size="8" baseType="variant">
      <vt:variant>
        <vt:lpstr>Fuentes usadas</vt:lpstr>
      </vt:variant>
      <vt:variant>
        <vt:i4>5</vt:i4>
      </vt:variant>
      <vt:variant>
        <vt:lpstr>Tema</vt:lpstr>
      </vt:variant>
      <vt:variant>
        <vt:i4>2</vt:i4>
      </vt:variant>
      <vt:variant>
        <vt:lpstr>Servidores OLE incrustados</vt:lpstr>
      </vt:variant>
      <vt:variant>
        <vt:i4>1</vt:i4>
      </vt:variant>
      <vt:variant>
        <vt:lpstr>Títulos de diapositiva</vt:lpstr>
      </vt:variant>
      <vt:variant>
        <vt:i4>39</vt:i4>
      </vt:variant>
    </vt:vector>
  </HeadingPairs>
  <TitlesOfParts>
    <vt:vector size="47" baseType="lpstr">
      <vt:lpstr>Arial</vt:lpstr>
      <vt:lpstr>Cambria Math</vt:lpstr>
      <vt:lpstr>Oswald</vt:lpstr>
      <vt:lpstr>Symbol</vt:lpstr>
      <vt:lpstr>Times New Roman</vt:lpstr>
      <vt:lpstr>1_Diseño predeterminado</vt:lpstr>
      <vt:lpstr>Diseño predeterminado</vt:lpstr>
      <vt:lpstr>CorelDRAW.Graphic.12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Eduardo Quishpe</dc:creator>
  <cp:lastModifiedBy>Luis Eduardo Quishpe</cp:lastModifiedBy>
  <cp:revision>272</cp:revision>
  <dcterms:created xsi:type="dcterms:W3CDTF">2008-02-13T16:07:44Z</dcterms:created>
  <dcterms:modified xsi:type="dcterms:W3CDTF">2021-03-17T19:44:32Z</dcterms:modified>
</cp:coreProperties>
</file>