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720" r:id="rId2"/>
  </p:sldMasterIdLst>
  <p:notesMasterIdLst>
    <p:notesMasterId r:id="rId27"/>
  </p:notesMasterIdLst>
  <p:handoutMasterIdLst>
    <p:handoutMasterId r:id="rId28"/>
  </p:handoutMasterIdLst>
  <p:sldIdLst>
    <p:sldId id="269" r:id="rId3"/>
    <p:sldId id="308" r:id="rId4"/>
    <p:sldId id="297" r:id="rId5"/>
    <p:sldId id="302" r:id="rId6"/>
    <p:sldId id="298" r:id="rId7"/>
    <p:sldId id="299" r:id="rId8"/>
    <p:sldId id="300" r:id="rId9"/>
    <p:sldId id="319" r:id="rId10"/>
    <p:sldId id="301" r:id="rId11"/>
    <p:sldId id="303" r:id="rId12"/>
    <p:sldId id="318" r:id="rId13"/>
    <p:sldId id="315" r:id="rId14"/>
    <p:sldId id="304" r:id="rId15"/>
    <p:sldId id="309" r:id="rId16"/>
    <p:sldId id="310" r:id="rId17"/>
    <p:sldId id="311" r:id="rId18"/>
    <p:sldId id="313" r:id="rId19"/>
    <p:sldId id="314" r:id="rId20"/>
    <p:sldId id="316" r:id="rId21"/>
    <p:sldId id="317" r:id="rId22"/>
    <p:sldId id="305" r:id="rId23"/>
    <p:sldId id="312" r:id="rId24"/>
    <p:sldId id="306" r:id="rId25"/>
    <p:sldId id="307"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582" y="96"/>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68" d="100"/>
          <a:sy n="68" d="100"/>
        </p:scale>
        <p:origin x="-277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ser\AppData\Roaming\Microsoft\Excel\datos_infostat%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ser\Downloads\ESTE%20SI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ser\Downloads\ESTE%20SI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ser\Downloads\ESTE%20SII.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ser\Downloads\ESTE%20SII.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ser\AppData\Roaming\Microsoft\Excel\datos_infostat%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ser\AppData\Roaming\Microsoft\Excel\datos_infostat%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ser\AppData\Roaming\Microsoft\Excel\datos_infostat%20(version%201).xlsb"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ser\AppData\Roaming\Microsoft\Excel\datos_infostat%20(version%201).xlsb"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ser\Documents\Universidad%20de%20las%20Fuerzas%20Armadas%20ESPE\Tesis\DATOS\datos_infosta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ser\Documents\Universidad%20de%20las%20Fuerzas%20Armadas%20ESPE\Tesis\DATOS\datos_infosta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ser\Downloads\ESTE%20SI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ser\Downloads\ESTE%20SI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s-ES"/>
              <a:t>Aparición de Individuos nuevos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'Capacidad de rebrot'!$M$7</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dLbls>
            <c:delete val="1"/>
          </c:dLbls>
          <c:trendline>
            <c:spPr>
              <a:ln w="9525" cap="rnd">
                <a:solidFill>
                  <a:schemeClr val="accent1"/>
                </a:solidFill>
              </a:ln>
              <a:effectLst/>
            </c:spPr>
            <c:trendlineType val="linear"/>
            <c:dispRSqr val="1"/>
            <c:dispEq val="1"/>
            <c:trendlineLbl>
              <c:layout>
                <c:manualLayout>
                  <c:x val="6.2928151888716991E-2"/>
                  <c:y val="-0.36221045594330792"/>
                </c:manualLayout>
              </c:layout>
              <c:numFmt formatCode="General" sourceLinked="0"/>
              <c:spPr>
                <a:noFill/>
                <a:ln w="28575">
                  <a:solidFill>
                    <a:schemeClr val="accent1">
                      <a:lumMod val="60000"/>
                      <a:lumOff val="4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'Capacidad de rebrot'!$L$8:$L$14</c:f>
              <c:numCache>
                <c:formatCode>General</c:formatCode>
                <c:ptCount val="7"/>
                <c:pt idx="0">
                  <c:v>14</c:v>
                </c:pt>
                <c:pt idx="1">
                  <c:v>21</c:v>
                </c:pt>
                <c:pt idx="2">
                  <c:v>28</c:v>
                </c:pt>
                <c:pt idx="3">
                  <c:v>35</c:v>
                </c:pt>
                <c:pt idx="4">
                  <c:v>42</c:v>
                </c:pt>
                <c:pt idx="5">
                  <c:v>49</c:v>
                </c:pt>
                <c:pt idx="6">
                  <c:v>56</c:v>
                </c:pt>
              </c:numCache>
            </c:numRef>
          </c:xVal>
          <c:yVal>
            <c:numRef>
              <c:f>'Capacidad de rebrot'!$M$8:$M$14</c:f>
              <c:numCache>
                <c:formatCode>0.00</c:formatCode>
                <c:ptCount val="7"/>
                <c:pt idx="0" formatCode="General">
                  <c:v>7</c:v>
                </c:pt>
                <c:pt idx="1">
                  <c:v>9.2857142857142865</c:v>
                </c:pt>
                <c:pt idx="2">
                  <c:v>5.5714285714285712</c:v>
                </c:pt>
                <c:pt idx="3">
                  <c:v>4.5714285714285712</c:v>
                </c:pt>
                <c:pt idx="4">
                  <c:v>2.5714285714285716</c:v>
                </c:pt>
                <c:pt idx="5">
                  <c:v>0</c:v>
                </c:pt>
                <c:pt idx="6">
                  <c:v>0</c:v>
                </c:pt>
              </c:numCache>
            </c:numRef>
          </c:yVal>
          <c:smooth val="0"/>
          <c:extLst xmlns:c16r2="http://schemas.microsoft.com/office/drawing/2015/06/chart">
            <c:ext xmlns:c16="http://schemas.microsoft.com/office/drawing/2014/chart" uri="{C3380CC4-5D6E-409C-BE32-E72D297353CC}">
              <c16:uniqueId val="{00000000-0E9A-456D-92BD-FDC6713273AB}"/>
            </c:ext>
          </c:extLst>
        </c:ser>
        <c:ser>
          <c:idx val="1"/>
          <c:order val="1"/>
          <c:tx>
            <c:strRef>
              <c:f>'Capacidad de rebrot'!$N$7</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dLbls>
            <c:dLbl>
              <c:idx val="0"/>
              <c:layout>
                <c:manualLayout>
                  <c:x val="-4.7688523048282562E-2"/>
                  <c:y val="-5.71402593929669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E9A-456D-92BD-FDC6713273A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0E9A-456D-92BD-FDC6713273A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0E9A-456D-92BD-FDC6713273AB}"/>
                </c:ext>
                <c:ext xmlns:c15="http://schemas.microsoft.com/office/drawing/2012/chart" uri="{CE6537A1-D6FC-4f65-9D91-7224C49458BB}"/>
              </c:extLst>
            </c:dLbl>
            <c:dLbl>
              <c:idx val="3"/>
              <c:layout>
                <c:manualLayout>
                  <c:x val="-0.2176295928725947"/>
                  <c:y val="-0.26469314079422385"/>
                </c:manualLayout>
              </c:layout>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9,29</a:t>
                    </a:r>
                  </a:p>
                </c:rich>
              </c:tx>
              <c:spPr>
                <a:solidFill>
                  <a:srgbClr val="CCFFCC"/>
                </a:solidFill>
                <a:ln>
                  <a:solidFill>
                    <a:srgbClr val="CCFFCC"/>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E9A-456D-92BD-FDC6713273A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0E9A-456D-92BD-FDC6713273A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6-0E9A-456D-92BD-FDC6713273A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0E9A-456D-92BD-FDC6713273AB}"/>
                </c:ext>
                <c:ext xmlns:c15="http://schemas.microsoft.com/office/drawing/2012/chart" uri="{CE6537A1-D6FC-4f65-9D91-7224C49458BB}"/>
              </c:extLst>
            </c:dLbl>
            <c:spPr>
              <a:solidFill>
                <a:schemeClr val="accent2">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9525" cap="rnd">
                <a:solidFill>
                  <a:schemeClr val="accent2"/>
                </a:solidFill>
              </a:ln>
              <a:effectLst/>
            </c:spPr>
            <c:trendlineType val="linear"/>
            <c:dispRSqr val="1"/>
            <c:dispEq val="1"/>
            <c:trendlineLbl>
              <c:layout>
                <c:manualLayout>
                  <c:x val="6.086867684404098E-2"/>
                  <c:y val="-0.5370570931942773"/>
                </c:manualLayout>
              </c:layout>
              <c:numFmt formatCode="General" sourceLinked="0"/>
              <c:spPr>
                <a:noFill/>
                <a:ln w="28575">
                  <a:solidFill>
                    <a:schemeClr val="accent2">
                      <a:lumMod val="40000"/>
                      <a:lumOff val="6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'Capacidad de rebrot'!$L$8:$L$14</c:f>
              <c:numCache>
                <c:formatCode>General</c:formatCode>
                <c:ptCount val="7"/>
                <c:pt idx="0">
                  <c:v>14</c:v>
                </c:pt>
                <c:pt idx="1">
                  <c:v>21</c:v>
                </c:pt>
                <c:pt idx="2">
                  <c:v>28</c:v>
                </c:pt>
                <c:pt idx="3">
                  <c:v>35</c:v>
                </c:pt>
                <c:pt idx="4">
                  <c:v>42</c:v>
                </c:pt>
                <c:pt idx="5">
                  <c:v>49</c:v>
                </c:pt>
                <c:pt idx="6">
                  <c:v>56</c:v>
                </c:pt>
              </c:numCache>
            </c:numRef>
          </c:xVal>
          <c:yVal>
            <c:numRef>
              <c:f>'Capacidad de rebrot'!$N$8:$N$14</c:f>
              <c:numCache>
                <c:formatCode>0.00</c:formatCode>
                <c:ptCount val="7"/>
                <c:pt idx="0">
                  <c:v>10.857142857142858</c:v>
                </c:pt>
                <c:pt idx="1">
                  <c:v>8.2857142857142865</c:v>
                </c:pt>
                <c:pt idx="2">
                  <c:v>8.8571428571428577</c:v>
                </c:pt>
                <c:pt idx="3">
                  <c:v>4.8571428571428568</c:v>
                </c:pt>
                <c:pt idx="4">
                  <c:v>2.5714285714285716</c:v>
                </c:pt>
                <c:pt idx="5">
                  <c:v>0</c:v>
                </c:pt>
                <c:pt idx="6">
                  <c:v>0</c:v>
                </c:pt>
              </c:numCache>
            </c:numRef>
          </c:yVal>
          <c:smooth val="0"/>
          <c:extLst xmlns:c16r2="http://schemas.microsoft.com/office/drawing/2015/06/chart">
            <c:ext xmlns:c16="http://schemas.microsoft.com/office/drawing/2014/chart" uri="{C3380CC4-5D6E-409C-BE32-E72D297353CC}">
              <c16:uniqueId val="{00000008-0E9A-456D-92BD-FDC6713273AB}"/>
            </c:ext>
          </c:extLst>
        </c:ser>
        <c:dLbls>
          <c:dLblPos val="t"/>
          <c:showLegendKey val="0"/>
          <c:showVal val="1"/>
          <c:showCatName val="0"/>
          <c:showSerName val="0"/>
          <c:showPercent val="0"/>
          <c:showBubbleSize val="0"/>
        </c:dLbls>
        <c:axId val="322673488"/>
        <c:axId val="322669176"/>
      </c:scatterChart>
      <c:valAx>
        <c:axId val="32267348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Días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2669176"/>
        <c:crosses val="autoZero"/>
        <c:crossBetween val="midCat"/>
      </c:valAx>
      <c:valAx>
        <c:axId val="3226691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Individuos nuevos (#)</a:t>
                </a:r>
              </a:p>
              <a:p>
                <a:pPr>
                  <a:defRPr/>
                </a:pPr>
                <a:endParaRPr lang="es-ES"/>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267348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zero"/>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t>EXTRACTO ETÉREO</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manualLayout>
          <c:layoutTarget val="inner"/>
          <c:xMode val="edge"/>
          <c:yMode val="edge"/>
          <c:x val="8.115048118985127E-2"/>
          <c:y val="0.16245370370370371"/>
          <c:w val="0.88396062992125979"/>
          <c:h val="0.61498432487605714"/>
        </c:manualLayout>
      </c:layout>
      <c:scatterChart>
        <c:scatterStyle val="lineMarker"/>
        <c:varyColors val="0"/>
        <c:ser>
          <c:idx val="0"/>
          <c:order val="0"/>
          <c:tx>
            <c:strRef>
              <c:f>'[ESTE SII.xlsx]E.E.'!$C$2</c:f>
              <c:strCache>
                <c:ptCount val="1"/>
                <c:pt idx="0">
                  <c:v>T1 </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3"/>
            <c:dispRSqr val="1"/>
            <c:dispEq val="1"/>
            <c:trendlineLbl>
              <c:layout>
                <c:manualLayout>
                  <c:x val="-7.568161122716803E-2"/>
                  <c:y val="0.15121468926553672"/>
                </c:manualLayout>
              </c:layout>
              <c:numFmt formatCode="General" sourceLinked="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SII.xlsx]E.E.'!$B$3:$B$9</c:f>
              <c:numCache>
                <c:formatCode>General</c:formatCode>
                <c:ptCount val="7"/>
                <c:pt idx="0">
                  <c:v>14</c:v>
                </c:pt>
                <c:pt idx="1">
                  <c:v>21</c:v>
                </c:pt>
                <c:pt idx="2">
                  <c:v>28</c:v>
                </c:pt>
                <c:pt idx="3">
                  <c:v>35</c:v>
                </c:pt>
                <c:pt idx="4">
                  <c:v>42</c:v>
                </c:pt>
                <c:pt idx="5">
                  <c:v>49</c:v>
                </c:pt>
                <c:pt idx="6">
                  <c:v>56</c:v>
                </c:pt>
              </c:numCache>
            </c:numRef>
          </c:xVal>
          <c:yVal>
            <c:numRef>
              <c:f>'[ESTE SII.xlsx]E.E.'!$C$3:$C$9</c:f>
              <c:numCache>
                <c:formatCode>General</c:formatCode>
                <c:ptCount val="7"/>
                <c:pt idx="0">
                  <c:v>2.2799999999999998</c:v>
                </c:pt>
                <c:pt idx="1">
                  <c:v>2.1</c:v>
                </c:pt>
                <c:pt idx="2">
                  <c:v>1.03</c:v>
                </c:pt>
                <c:pt idx="3">
                  <c:v>2.61</c:v>
                </c:pt>
                <c:pt idx="4">
                  <c:v>2.42</c:v>
                </c:pt>
                <c:pt idx="5">
                  <c:v>1.28</c:v>
                </c:pt>
                <c:pt idx="6">
                  <c:v>1.74</c:v>
                </c:pt>
              </c:numCache>
            </c:numRef>
          </c:yVal>
          <c:smooth val="0"/>
          <c:extLst xmlns:c16r2="http://schemas.microsoft.com/office/drawing/2015/06/chart">
            <c:ext xmlns:c16="http://schemas.microsoft.com/office/drawing/2014/chart" uri="{C3380CC4-5D6E-409C-BE32-E72D297353CC}">
              <c16:uniqueId val="{00000000-68C6-4F94-931B-215D02735A3B}"/>
            </c:ext>
          </c:extLst>
        </c:ser>
        <c:ser>
          <c:idx val="1"/>
          <c:order val="1"/>
          <c:tx>
            <c:strRef>
              <c:f>'[ESTE SII.xlsx]E.E.'!$D$2</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3"/>
            <c:dispRSqr val="1"/>
            <c:dispEq val="1"/>
            <c:trendlineLbl>
              <c:layout>
                <c:manualLayout>
                  <c:x val="-0.29563625975324515"/>
                  <c:y val="-0.23587059032875127"/>
                </c:manualLayout>
              </c:layout>
              <c:numFmt formatCode="General" sourceLinked="0"/>
              <c:spPr>
                <a:noFill/>
                <a:ln>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SII.xlsx]E.E.'!$B$3:$B$9</c:f>
              <c:numCache>
                <c:formatCode>General</c:formatCode>
                <c:ptCount val="7"/>
                <c:pt idx="0">
                  <c:v>14</c:v>
                </c:pt>
                <c:pt idx="1">
                  <c:v>21</c:v>
                </c:pt>
                <c:pt idx="2">
                  <c:v>28</c:v>
                </c:pt>
                <c:pt idx="3">
                  <c:v>35</c:v>
                </c:pt>
                <c:pt idx="4">
                  <c:v>42</c:v>
                </c:pt>
                <c:pt idx="5">
                  <c:v>49</c:v>
                </c:pt>
                <c:pt idx="6">
                  <c:v>56</c:v>
                </c:pt>
              </c:numCache>
            </c:numRef>
          </c:xVal>
          <c:yVal>
            <c:numRef>
              <c:f>'[ESTE SII.xlsx]E.E.'!$D$3:$D$9</c:f>
              <c:numCache>
                <c:formatCode>General</c:formatCode>
                <c:ptCount val="7"/>
                <c:pt idx="0">
                  <c:v>1.9</c:v>
                </c:pt>
                <c:pt idx="1">
                  <c:v>2.23</c:v>
                </c:pt>
                <c:pt idx="2">
                  <c:v>1.2</c:v>
                </c:pt>
                <c:pt idx="3">
                  <c:v>1.83</c:v>
                </c:pt>
                <c:pt idx="4">
                  <c:v>2.61</c:v>
                </c:pt>
                <c:pt idx="5">
                  <c:v>1.36</c:v>
                </c:pt>
                <c:pt idx="6">
                  <c:v>1.67</c:v>
                </c:pt>
              </c:numCache>
            </c:numRef>
          </c:yVal>
          <c:smooth val="0"/>
          <c:extLst xmlns:c16r2="http://schemas.microsoft.com/office/drawing/2015/06/chart">
            <c:ext xmlns:c16="http://schemas.microsoft.com/office/drawing/2014/chart" uri="{C3380CC4-5D6E-409C-BE32-E72D297353CC}">
              <c16:uniqueId val="{00000001-68C6-4F94-931B-215D02735A3B}"/>
            </c:ext>
          </c:extLst>
        </c:ser>
        <c:dLbls>
          <c:showLegendKey val="0"/>
          <c:showVal val="0"/>
          <c:showCatName val="0"/>
          <c:showSerName val="0"/>
          <c:showPercent val="0"/>
          <c:showBubbleSize val="0"/>
        </c:dLbls>
        <c:axId val="324990352"/>
        <c:axId val="324986824"/>
      </c:scatterChart>
      <c:valAx>
        <c:axId val="32499035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Dias</a:t>
                </a:r>
              </a:p>
            </c:rich>
          </c:tx>
          <c:layout>
            <c:manualLayout>
              <c:xMode val="edge"/>
              <c:yMode val="edge"/>
              <c:x val="0.44155424321959758"/>
              <c:y val="0.838541119860017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86824"/>
        <c:crosses val="autoZero"/>
        <c:crossBetween val="midCat"/>
      </c:valAx>
      <c:valAx>
        <c:axId val="3249868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Extracto Etereo (%)</a:t>
                </a:r>
              </a:p>
            </c:rich>
          </c:tx>
          <c:layout>
            <c:manualLayout>
              <c:xMode val="edge"/>
              <c:yMode val="edge"/>
              <c:x val="0"/>
              <c:y val="0.33398512685914256"/>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903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t>PROTEÍNA</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'[ESTE SII.xlsx]Proteina'!$C$2</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3"/>
            <c:dispRSqr val="1"/>
            <c:dispEq val="1"/>
            <c:trendlineLbl>
              <c:layout>
                <c:manualLayout>
                  <c:x val="4.5271216097987751E-3"/>
                  <c:y val="0.12523804316127152"/>
                </c:manualLayout>
              </c:layout>
              <c:numFmt formatCode="General" sourceLinked="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SII.xlsx]Proteina'!$B$3:$B$9</c:f>
              <c:numCache>
                <c:formatCode>General</c:formatCode>
                <c:ptCount val="7"/>
                <c:pt idx="0">
                  <c:v>14</c:v>
                </c:pt>
                <c:pt idx="1">
                  <c:v>21</c:v>
                </c:pt>
                <c:pt idx="2">
                  <c:v>28</c:v>
                </c:pt>
                <c:pt idx="3">
                  <c:v>35</c:v>
                </c:pt>
                <c:pt idx="4">
                  <c:v>42</c:v>
                </c:pt>
                <c:pt idx="5">
                  <c:v>49</c:v>
                </c:pt>
                <c:pt idx="6">
                  <c:v>56</c:v>
                </c:pt>
              </c:numCache>
            </c:numRef>
          </c:xVal>
          <c:yVal>
            <c:numRef>
              <c:f>'[ESTE SII.xlsx]Proteina'!$C$3:$C$9</c:f>
              <c:numCache>
                <c:formatCode>General</c:formatCode>
                <c:ptCount val="7"/>
                <c:pt idx="0">
                  <c:v>15.83</c:v>
                </c:pt>
                <c:pt idx="1">
                  <c:v>14.54</c:v>
                </c:pt>
                <c:pt idx="2">
                  <c:v>10.6</c:v>
                </c:pt>
                <c:pt idx="3">
                  <c:v>10.83</c:v>
                </c:pt>
                <c:pt idx="4">
                  <c:v>11.08</c:v>
                </c:pt>
                <c:pt idx="5">
                  <c:v>15.57</c:v>
                </c:pt>
                <c:pt idx="6">
                  <c:v>10.16</c:v>
                </c:pt>
              </c:numCache>
            </c:numRef>
          </c:yVal>
          <c:smooth val="0"/>
          <c:extLst xmlns:c16r2="http://schemas.microsoft.com/office/drawing/2015/06/chart">
            <c:ext xmlns:c16="http://schemas.microsoft.com/office/drawing/2014/chart" uri="{C3380CC4-5D6E-409C-BE32-E72D297353CC}">
              <c16:uniqueId val="{00000000-557E-42C6-B20B-1D26254E155B}"/>
            </c:ext>
          </c:extLst>
        </c:ser>
        <c:ser>
          <c:idx val="1"/>
          <c:order val="1"/>
          <c:tx>
            <c:strRef>
              <c:f>'[ESTE SII.xlsx]Proteina'!$D$2</c:f>
              <c:strCache>
                <c:ptCount val="1"/>
                <c:pt idx="0">
                  <c:v>T2 </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3"/>
            <c:dispRSqr val="1"/>
            <c:dispEq val="1"/>
            <c:trendlineLbl>
              <c:layout>
                <c:manualLayout>
                  <c:x val="-1.6139545056867943E-2"/>
                  <c:y val="-0.15410032079323419"/>
                </c:manualLayout>
              </c:layout>
              <c:numFmt formatCode="General" sourceLinked="0"/>
              <c:spPr>
                <a:noFill/>
                <a:ln>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SII.xlsx]Proteina'!$B$3:$B$9</c:f>
              <c:numCache>
                <c:formatCode>General</c:formatCode>
                <c:ptCount val="7"/>
                <c:pt idx="0">
                  <c:v>14</c:v>
                </c:pt>
                <c:pt idx="1">
                  <c:v>21</c:v>
                </c:pt>
                <c:pt idx="2">
                  <c:v>28</c:v>
                </c:pt>
                <c:pt idx="3">
                  <c:v>35</c:v>
                </c:pt>
                <c:pt idx="4">
                  <c:v>42</c:v>
                </c:pt>
                <c:pt idx="5">
                  <c:v>49</c:v>
                </c:pt>
                <c:pt idx="6">
                  <c:v>56</c:v>
                </c:pt>
              </c:numCache>
            </c:numRef>
          </c:xVal>
          <c:yVal>
            <c:numRef>
              <c:f>'[ESTE SII.xlsx]Proteina'!$D$3:$D$9</c:f>
              <c:numCache>
                <c:formatCode>General</c:formatCode>
                <c:ptCount val="7"/>
                <c:pt idx="0">
                  <c:v>18.93</c:v>
                </c:pt>
                <c:pt idx="1">
                  <c:v>16.149999999999999</c:v>
                </c:pt>
                <c:pt idx="2">
                  <c:v>13.51</c:v>
                </c:pt>
                <c:pt idx="3">
                  <c:v>12.88</c:v>
                </c:pt>
                <c:pt idx="4">
                  <c:v>13.45</c:v>
                </c:pt>
                <c:pt idx="5">
                  <c:v>18.11</c:v>
                </c:pt>
                <c:pt idx="6">
                  <c:v>11.97</c:v>
                </c:pt>
              </c:numCache>
            </c:numRef>
          </c:yVal>
          <c:smooth val="0"/>
          <c:extLst xmlns:c16r2="http://schemas.microsoft.com/office/drawing/2015/06/chart">
            <c:ext xmlns:c16="http://schemas.microsoft.com/office/drawing/2014/chart" uri="{C3380CC4-5D6E-409C-BE32-E72D297353CC}">
              <c16:uniqueId val="{00000001-557E-42C6-B20B-1D26254E155B}"/>
            </c:ext>
          </c:extLst>
        </c:ser>
        <c:dLbls>
          <c:showLegendKey val="0"/>
          <c:showVal val="0"/>
          <c:showCatName val="0"/>
          <c:showSerName val="0"/>
          <c:showPercent val="0"/>
          <c:showBubbleSize val="0"/>
        </c:dLbls>
        <c:axId val="324991136"/>
        <c:axId val="324984864"/>
      </c:scatterChart>
      <c:valAx>
        <c:axId val="32499113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Dias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84864"/>
        <c:crosses val="autoZero"/>
        <c:crossBetween val="midCat"/>
      </c:valAx>
      <c:valAx>
        <c:axId val="3249848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Proteina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9113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t>FIBRA</a:t>
            </a:r>
          </a:p>
        </c:rich>
      </c:tx>
      <c:layout>
        <c:manualLayout>
          <c:xMode val="edge"/>
          <c:yMode val="edge"/>
          <c:x val="0.50100678040244973"/>
          <c:y val="2.7777777777777776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'[ESTE SII.xlsx]Fibra'!$C$2</c:f>
              <c:strCache>
                <c:ptCount val="1"/>
                <c:pt idx="0">
                  <c:v>T1 </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3"/>
            <c:dispRSqr val="1"/>
            <c:dispEq val="1"/>
            <c:trendlineLbl>
              <c:layout>
                <c:manualLayout>
                  <c:x val="-0.25977796816848669"/>
                  <c:y val="-5.2354625884530409E-2"/>
                </c:manualLayout>
              </c:layout>
              <c:numFmt formatCode="General" sourceLinked="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SII.xlsx]Fibra'!$B$3:$B$9</c:f>
              <c:numCache>
                <c:formatCode>General</c:formatCode>
                <c:ptCount val="7"/>
                <c:pt idx="0">
                  <c:v>14</c:v>
                </c:pt>
                <c:pt idx="1">
                  <c:v>21</c:v>
                </c:pt>
                <c:pt idx="2">
                  <c:v>28</c:v>
                </c:pt>
                <c:pt idx="3">
                  <c:v>35</c:v>
                </c:pt>
                <c:pt idx="4">
                  <c:v>42</c:v>
                </c:pt>
                <c:pt idx="5">
                  <c:v>49</c:v>
                </c:pt>
                <c:pt idx="6">
                  <c:v>56</c:v>
                </c:pt>
              </c:numCache>
            </c:numRef>
          </c:xVal>
          <c:yVal>
            <c:numRef>
              <c:f>'[ESTE SII.xlsx]Fibra'!$C$3:$C$9</c:f>
              <c:numCache>
                <c:formatCode>General</c:formatCode>
                <c:ptCount val="7"/>
                <c:pt idx="0">
                  <c:v>28.52</c:v>
                </c:pt>
                <c:pt idx="1">
                  <c:v>29.13</c:v>
                </c:pt>
                <c:pt idx="2">
                  <c:v>34.92</c:v>
                </c:pt>
                <c:pt idx="3">
                  <c:v>38.630000000000003</c:v>
                </c:pt>
                <c:pt idx="4">
                  <c:v>36.159999999999997</c:v>
                </c:pt>
                <c:pt idx="5">
                  <c:v>37.130000000000003</c:v>
                </c:pt>
                <c:pt idx="6">
                  <c:v>37.590000000000003</c:v>
                </c:pt>
              </c:numCache>
            </c:numRef>
          </c:yVal>
          <c:smooth val="0"/>
          <c:extLst xmlns:c16r2="http://schemas.microsoft.com/office/drawing/2015/06/chart">
            <c:ext xmlns:c16="http://schemas.microsoft.com/office/drawing/2014/chart" uri="{C3380CC4-5D6E-409C-BE32-E72D297353CC}">
              <c16:uniqueId val="{00000000-69D6-4856-998A-7C4FAABBBFCB}"/>
            </c:ext>
          </c:extLst>
        </c:ser>
        <c:ser>
          <c:idx val="1"/>
          <c:order val="1"/>
          <c:tx>
            <c:strRef>
              <c:f>'[ESTE SII.xlsx]Fibra'!$D$2</c:f>
              <c:strCache>
                <c:ptCount val="1"/>
                <c:pt idx="0">
                  <c:v>T2 </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3"/>
            <c:dispRSqr val="1"/>
            <c:dispEq val="1"/>
            <c:trendlineLbl>
              <c:layout>
                <c:manualLayout>
                  <c:x val="1.2075678040244461E-3"/>
                  <c:y val="0.18407662583843687"/>
                </c:manualLayout>
              </c:layout>
              <c:numFmt formatCode="General" sourceLinked="0"/>
              <c:spPr>
                <a:noFill/>
                <a:ln>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SII.xlsx]Fibra'!$B$3:$B$9</c:f>
              <c:numCache>
                <c:formatCode>General</c:formatCode>
                <c:ptCount val="7"/>
                <c:pt idx="0">
                  <c:v>14</c:v>
                </c:pt>
                <c:pt idx="1">
                  <c:v>21</c:v>
                </c:pt>
                <c:pt idx="2">
                  <c:v>28</c:v>
                </c:pt>
                <c:pt idx="3">
                  <c:v>35</c:v>
                </c:pt>
                <c:pt idx="4">
                  <c:v>42</c:v>
                </c:pt>
                <c:pt idx="5">
                  <c:v>49</c:v>
                </c:pt>
                <c:pt idx="6">
                  <c:v>56</c:v>
                </c:pt>
              </c:numCache>
            </c:numRef>
          </c:xVal>
          <c:yVal>
            <c:numRef>
              <c:f>'[ESTE SII.xlsx]Fibra'!$D$3:$D$9</c:f>
              <c:numCache>
                <c:formatCode>General</c:formatCode>
                <c:ptCount val="7"/>
                <c:pt idx="0">
                  <c:v>26.89</c:v>
                </c:pt>
                <c:pt idx="1">
                  <c:v>28.95</c:v>
                </c:pt>
                <c:pt idx="2">
                  <c:v>34.24</c:v>
                </c:pt>
                <c:pt idx="3">
                  <c:v>36.49</c:v>
                </c:pt>
                <c:pt idx="4">
                  <c:v>33.770000000000003</c:v>
                </c:pt>
                <c:pt idx="5">
                  <c:v>36.11</c:v>
                </c:pt>
                <c:pt idx="6">
                  <c:v>37.17</c:v>
                </c:pt>
              </c:numCache>
            </c:numRef>
          </c:yVal>
          <c:smooth val="0"/>
          <c:extLst xmlns:c16r2="http://schemas.microsoft.com/office/drawing/2015/06/chart">
            <c:ext xmlns:c16="http://schemas.microsoft.com/office/drawing/2014/chart" uri="{C3380CC4-5D6E-409C-BE32-E72D297353CC}">
              <c16:uniqueId val="{00000001-69D6-4856-998A-7C4FAABBBFCB}"/>
            </c:ext>
          </c:extLst>
        </c:ser>
        <c:dLbls>
          <c:showLegendKey val="0"/>
          <c:showVal val="0"/>
          <c:showCatName val="0"/>
          <c:showSerName val="0"/>
          <c:showPercent val="0"/>
          <c:showBubbleSize val="0"/>
        </c:dLbls>
        <c:axId val="324987216"/>
        <c:axId val="324988784"/>
      </c:scatterChart>
      <c:valAx>
        <c:axId val="32498721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Dias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88784"/>
        <c:crosses val="autoZero"/>
        <c:crossBetween val="midCat"/>
      </c:valAx>
      <c:valAx>
        <c:axId val="32498878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Fibra</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8721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t>ELEMENTO LIBRES DE NITROGENO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'[ESTE SII.xlsx]E.L.N.'!$C$2</c:f>
              <c:strCache>
                <c:ptCount val="1"/>
                <c:pt idx="0">
                  <c:v>T1 </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3"/>
            <c:dispRSqr val="1"/>
            <c:dispEq val="1"/>
            <c:trendlineLbl>
              <c:layout>
                <c:manualLayout>
                  <c:x val="9.5409011373578309E-3"/>
                  <c:y val="-4.6712962962962963E-2"/>
                </c:manualLayout>
              </c:layout>
              <c:numFmt formatCode="General" sourceLinked="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SII.xlsx]E.L.N.'!$B$3:$B$9</c:f>
              <c:numCache>
                <c:formatCode>General</c:formatCode>
                <c:ptCount val="7"/>
                <c:pt idx="0">
                  <c:v>14</c:v>
                </c:pt>
                <c:pt idx="1">
                  <c:v>21</c:v>
                </c:pt>
                <c:pt idx="2">
                  <c:v>28</c:v>
                </c:pt>
                <c:pt idx="3">
                  <c:v>35</c:v>
                </c:pt>
                <c:pt idx="4">
                  <c:v>42</c:v>
                </c:pt>
                <c:pt idx="5">
                  <c:v>49</c:v>
                </c:pt>
                <c:pt idx="6">
                  <c:v>56</c:v>
                </c:pt>
              </c:numCache>
            </c:numRef>
          </c:xVal>
          <c:yVal>
            <c:numRef>
              <c:f>'[ESTE SII.xlsx]E.L.N.'!$C$3:$C$9</c:f>
              <c:numCache>
                <c:formatCode>General</c:formatCode>
                <c:ptCount val="7"/>
                <c:pt idx="0">
                  <c:v>39.130000000000003</c:v>
                </c:pt>
                <c:pt idx="1">
                  <c:v>41.66</c:v>
                </c:pt>
                <c:pt idx="2">
                  <c:v>37.86</c:v>
                </c:pt>
                <c:pt idx="3">
                  <c:v>34.659999999999997</c:v>
                </c:pt>
                <c:pt idx="4">
                  <c:v>37.5</c:v>
                </c:pt>
                <c:pt idx="5">
                  <c:v>33.1</c:v>
                </c:pt>
                <c:pt idx="6">
                  <c:v>39.729999999999997</c:v>
                </c:pt>
              </c:numCache>
            </c:numRef>
          </c:yVal>
          <c:smooth val="0"/>
          <c:extLst xmlns:c16r2="http://schemas.microsoft.com/office/drawing/2015/06/chart">
            <c:ext xmlns:c16="http://schemas.microsoft.com/office/drawing/2014/chart" uri="{C3380CC4-5D6E-409C-BE32-E72D297353CC}">
              <c16:uniqueId val="{00000000-488D-432C-831B-62ACCF37EE31}"/>
            </c:ext>
          </c:extLst>
        </c:ser>
        <c:ser>
          <c:idx val="1"/>
          <c:order val="1"/>
          <c:tx>
            <c:strRef>
              <c:f>'[ESTE SII.xlsx]E.L.N.'!$D$2</c:f>
              <c:strCache>
                <c:ptCount val="1"/>
                <c:pt idx="0">
                  <c:v>T2 </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3"/>
            <c:dispRSqr val="1"/>
            <c:dispEq val="1"/>
            <c:trendlineLbl>
              <c:layout>
                <c:manualLayout>
                  <c:x val="2.429790026246719E-3"/>
                  <c:y val="0.14651902887139107"/>
                </c:manualLayout>
              </c:layout>
              <c:numFmt formatCode="General" sourceLinked="0"/>
              <c:spPr>
                <a:noFill/>
                <a:ln>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SII.xlsx]E.L.N.'!$B$3:$B$9</c:f>
              <c:numCache>
                <c:formatCode>General</c:formatCode>
                <c:ptCount val="7"/>
                <c:pt idx="0">
                  <c:v>14</c:v>
                </c:pt>
                <c:pt idx="1">
                  <c:v>21</c:v>
                </c:pt>
                <c:pt idx="2">
                  <c:v>28</c:v>
                </c:pt>
                <c:pt idx="3">
                  <c:v>35</c:v>
                </c:pt>
                <c:pt idx="4">
                  <c:v>42</c:v>
                </c:pt>
                <c:pt idx="5">
                  <c:v>49</c:v>
                </c:pt>
                <c:pt idx="6">
                  <c:v>56</c:v>
                </c:pt>
              </c:numCache>
            </c:numRef>
          </c:xVal>
          <c:yVal>
            <c:numRef>
              <c:f>'[ESTE SII.xlsx]E.L.N.'!$D$3:$D$9</c:f>
              <c:numCache>
                <c:formatCode>General</c:formatCode>
                <c:ptCount val="7"/>
                <c:pt idx="0">
                  <c:v>36.35</c:v>
                </c:pt>
                <c:pt idx="1">
                  <c:v>38.200000000000003</c:v>
                </c:pt>
                <c:pt idx="2">
                  <c:v>35.340000000000003</c:v>
                </c:pt>
                <c:pt idx="3">
                  <c:v>34.82</c:v>
                </c:pt>
                <c:pt idx="4">
                  <c:v>37.39</c:v>
                </c:pt>
                <c:pt idx="5">
                  <c:v>32.049999999999997</c:v>
                </c:pt>
                <c:pt idx="6">
                  <c:v>37.67</c:v>
                </c:pt>
              </c:numCache>
            </c:numRef>
          </c:yVal>
          <c:smooth val="0"/>
          <c:extLst xmlns:c16r2="http://schemas.microsoft.com/office/drawing/2015/06/chart">
            <c:ext xmlns:c16="http://schemas.microsoft.com/office/drawing/2014/chart" uri="{C3380CC4-5D6E-409C-BE32-E72D297353CC}">
              <c16:uniqueId val="{00000001-488D-432C-831B-62ACCF37EE31}"/>
            </c:ext>
          </c:extLst>
        </c:ser>
        <c:dLbls>
          <c:showLegendKey val="0"/>
          <c:showVal val="0"/>
          <c:showCatName val="0"/>
          <c:showSerName val="0"/>
          <c:showPercent val="0"/>
          <c:showBubbleSize val="0"/>
        </c:dLbls>
        <c:axId val="324991920"/>
        <c:axId val="324991528"/>
      </c:scatterChart>
      <c:valAx>
        <c:axId val="32499192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Dias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91528"/>
        <c:crosses val="autoZero"/>
        <c:crossBetween val="midCat"/>
      </c:valAx>
      <c:valAx>
        <c:axId val="32499152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Elementos Libre de Nitrogeno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499192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s-ES"/>
              <a:t>Aparición de Hojas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'Aparicion Hojas G'!$B$20</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dLbls>
            <c:dLbl>
              <c:idx val="0"/>
              <c:layout>
                <c:manualLayout>
                  <c:x val="-0.1379015223379739"/>
                  <c:y val="-1.36439363551277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E5E-43C2-BA32-7599AAE3C97D}"/>
                </c:ext>
                <c:ext xmlns:c15="http://schemas.microsoft.com/office/drawing/2012/chart" uri="{CE6537A1-D6FC-4f65-9D91-7224C49458BB}">
                  <c15:layout>
                    <c:manualLayout>
                      <c:w val="7.9083449417301208E-2"/>
                      <c:h val="6.4646343093996528E-2"/>
                    </c:manualLayout>
                  </c15:layout>
                </c:ext>
              </c:extLst>
            </c:dLbl>
            <c:dLbl>
              <c:idx val="1"/>
              <c:delete val="1"/>
              <c:extLst xmlns:c16r2="http://schemas.microsoft.com/office/drawing/2015/06/chart">
                <c:ext xmlns:c16="http://schemas.microsoft.com/office/drawing/2014/chart" uri="{C3380CC4-5D6E-409C-BE32-E72D297353CC}">
                  <c16:uniqueId val="{00000008-4E5E-43C2-BA32-7599AAE3C97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4E5E-43C2-BA32-7599AAE3C97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4-4E5E-43C2-BA32-7599AAE3C97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4E5E-43C2-BA32-7599AAE3C97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6-4E5E-43C2-BA32-7599AAE3C97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4E5E-43C2-BA32-7599AAE3C97D}"/>
                </c:ext>
                <c:ext xmlns:c15="http://schemas.microsoft.com/office/drawing/2012/chart" uri="{CE6537A1-D6FC-4f65-9D91-7224C49458BB}"/>
              </c:extLst>
            </c:dLbl>
            <c:spPr>
              <a:solidFill>
                <a:srgbClr val="CCFFCC"/>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trendline>
            <c:spPr>
              <a:ln w="9525" cap="rnd">
                <a:solidFill>
                  <a:schemeClr val="accent1"/>
                </a:solidFill>
              </a:ln>
              <a:effectLst/>
            </c:spPr>
            <c:trendlineType val="linear"/>
            <c:dispRSqr val="1"/>
            <c:dispEq val="1"/>
            <c:trendlineLbl>
              <c:layout>
                <c:manualLayout>
                  <c:x val="6.5320377507912225E-2"/>
                  <c:y val="0.38380478673619467"/>
                </c:manualLayout>
              </c:layout>
              <c:numFmt formatCode="General" sourceLinked="0"/>
              <c:spPr>
                <a:noFill/>
                <a:ln w="28575">
                  <a:solidFill>
                    <a:schemeClr val="accent1">
                      <a:lumMod val="60000"/>
                      <a:lumOff val="4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'Aparicion Hojas G'!$A$21:$A$27</c:f>
              <c:numCache>
                <c:formatCode>General</c:formatCode>
                <c:ptCount val="7"/>
                <c:pt idx="0">
                  <c:v>14</c:v>
                </c:pt>
                <c:pt idx="1">
                  <c:v>21</c:v>
                </c:pt>
                <c:pt idx="2">
                  <c:v>28</c:v>
                </c:pt>
                <c:pt idx="3">
                  <c:v>35</c:v>
                </c:pt>
                <c:pt idx="4">
                  <c:v>42</c:v>
                </c:pt>
                <c:pt idx="5">
                  <c:v>49</c:v>
                </c:pt>
                <c:pt idx="6">
                  <c:v>56</c:v>
                </c:pt>
              </c:numCache>
            </c:numRef>
          </c:xVal>
          <c:yVal>
            <c:numRef>
              <c:f>'Aparicion Hojas G'!$B$21:$B$27</c:f>
              <c:numCache>
                <c:formatCode>0.00</c:formatCode>
                <c:ptCount val="7"/>
                <c:pt idx="0">
                  <c:v>22.285714285714285</c:v>
                </c:pt>
                <c:pt idx="1">
                  <c:v>38.142857142857146</c:v>
                </c:pt>
                <c:pt idx="2">
                  <c:v>37.142857142857146</c:v>
                </c:pt>
                <c:pt idx="3">
                  <c:v>41.714285714285715</c:v>
                </c:pt>
                <c:pt idx="4">
                  <c:v>44.285714285714285</c:v>
                </c:pt>
                <c:pt idx="5">
                  <c:v>46.857142857142854</c:v>
                </c:pt>
                <c:pt idx="6">
                  <c:v>46.857142857142854</c:v>
                </c:pt>
              </c:numCache>
            </c:numRef>
          </c:yVal>
          <c:smooth val="0"/>
          <c:extLst xmlns:c16r2="http://schemas.microsoft.com/office/drawing/2015/06/chart">
            <c:ext xmlns:c16="http://schemas.microsoft.com/office/drawing/2014/chart" uri="{C3380CC4-5D6E-409C-BE32-E72D297353CC}">
              <c16:uniqueId val="{00000000-4E5E-43C2-BA32-7599AAE3C97D}"/>
            </c:ext>
          </c:extLst>
        </c:ser>
        <c:ser>
          <c:idx val="1"/>
          <c:order val="1"/>
          <c:tx>
            <c:strRef>
              <c:f>'Aparicion Hojas G'!$C$20</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dLbls>
            <c:dLbl>
              <c:idx val="0"/>
              <c:layout>
                <c:manualLayout>
                  <c:x val="-0.14016266711106176"/>
                  <c:y val="-6.4586709453135452E-2"/>
                </c:manualLayout>
              </c:layout>
              <c:spPr>
                <a:solidFill>
                  <a:schemeClr val="accent2">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E5E-43C2-BA32-7599AAE3C97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A-4E5E-43C2-BA32-7599AAE3C97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B-4E5E-43C2-BA32-7599AAE3C97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C-4E5E-43C2-BA32-7599AAE3C97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D-4E5E-43C2-BA32-7599AAE3C97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E-4E5E-43C2-BA32-7599AAE3C97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trendline>
            <c:spPr>
              <a:ln w="9525" cap="rnd">
                <a:solidFill>
                  <a:schemeClr val="accent2"/>
                </a:solidFill>
              </a:ln>
              <a:effectLst/>
            </c:spPr>
            <c:trendlineType val="linear"/>
            <c:dispRSqr val="1"/>
            <c:dispEq val="1"/>
            <c:trendlineLbl>
              <c:layout>
                <c:manualLayout>
                  <c:x val="6.5320377507912225E-2"/>
                  <c:y val="0.26174408343361411"/>
                </c:manualLayout>
              </c:layout>
              <c:numFmt formatCode="General" sourceLinked="0"/>
              <c:spPr>
                <a:noFill/>
                <a:ln w="28575">
                  <a:solidFill>
                    <a:schemeClr val="accent2">
                      <a:lumMod val="60000"/>
                      <a:lumOff val="4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'Aparicion Hojas G'!$A$21:$A$27</c:f>
              <c:numCache>
                <c:formatCode>General</c:formatCode>
                <c:ptCount val="7"/>
                <c:pt idx="0">
                  <c:v>14</c:v>
                </c:pt>
                <c:pt idx="1">
                  <c:v>21</c:v>
                </c:pt>
                <c:pt idx="2">
                  <c:v>28</c:v>
                </c:pt>
                <c:pt idx="3">
                  <c:v>35</c:v>
                </c:pt>
                <c:pt idx="4">
                  <c:v>42</c:v>
                </c:pt>
                <c:pt idx="5">
                  <c:v>49</c:v>
                </c:pt>
                <c:pt idx="6">
                  <c:v>56</c:v>
                </c:pt>
              </c:numCache>
            </c:numRef>
          </c:xVal>
          <c:yVal>
            <c:numRef>
              <c:f>'Aparicion Hojas G'!$C$21:$C$27</c:f>
              <c:numCache>
                <c:formatCode>0.00</c:formatCode>
                <c:ptCount val="7"/>
                <c:pt idx="0">
                  <c:v>28.142857142857142</c:v>
                </c:pt>
                <c:pt idx="1">
                  <c:v>35.571428571428569</c:v>
                </c:pt>
                <c:pt idx="2">
                  <c:v>37.571428571428569</c:v>
                </c:pt>
                <c:pt idx="3">
                  <c:v>42.428571428571431</c:v>
                </c:pt>
                <c:pt idx="4">
                  <c:v>45</c:v>
                </c:pt>
                <c:pt idx="5">
                  <c:v>47.571428571428569</c:v>
                </c:pt>
                <c:pt idx="6">
                  <c:v>47.571428571428569</c:v>
                </c:pt>
              </c:numCache>
            </c:numRef>
          </c:yVal>
          <c:smooth val="0"/>
          <c:extLst xmlns:c16r2="http://schemas.microsoft.com/office/drawing/2015/06/chart">
            <c:ext xmlns:c16="http://schemas.microsoft.com/office/drawing/2014/chart" uri="{C3380CC4-5D6E-409C-BE32-E72D297353CC}">
              <c16:uniqueId val="{00000001-4E5E-43C2-BA32-7599AAE3C97D}"/>
            </c:ext>
          </c:extLst>
        </c:ser>
        <c:dLbls>
          <c:showLegendKey val="0"/>
          <c:showVal val="0"/>
          <c:showCatName val="0"/>
          <c:showSerName val="0"/>
          <c:showPercent val="0"/>
          <c:showBubbleSize val="0"/>
        </c:dLbls>
        <c:axId val="322669960"/>
        <c:axId val="322670352"/>
      </c:scatterChart>
      <c:valAx>
        <c:axId val="32266996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Días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2670352"/>
        <c:crosses val="autoZero"/>
        <c:crossBetween val="midCat"/>
      </c:valAx>
      <c:valAx>
        <c:axId val="32267035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Aparición de Hojas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266996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s-ES"/>
              <a:t>Hojas por tallo</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 Hojas Tallo G'!$C$21</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linear"/>
            <c:dispRSqr val="1"/>
            <c:dispEq val="1"/>
            <c:trendlineLbl>
              <c:layout>
                <c:manualLayout>
                  <c:x val="6.9972238856929173E-2"/>
                  <c:y val="0.39056477699059078"/>
                </c:manualLayout>
              </c:layout>
              <c:numFmt formatCode="General" sourceLinked="0"/>
              <c:spPr>
                <a:noFill/>
                <a:ln w="28575">
                  <a:solidFill>
                    <a:schemeClr val="accent1">
                      <a:lumMod val="60000"/>
                      <a:lumOff val="4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 Hojas Tallo G'!$B$22:$B$28</c:f>
              <c:numCache>
                <c:formatCode>General</c:formatCode>
                <c:ptCount val="7"/>
                <c:pt idx="0">
                  <c:v>14</c:v>
                </c:pt>
                <c:pt idx="1">
                  <c:v>21</c:v>
                </c:pt>
                <c:pt idx="2">
                  <c:v>28</c:v>
                </c:pt>
                <c:pt idx="3">
                  <c:v>35</c:v>
                </c:pt>
                <c:pt idx="4">
                  <c:v>42</c:v>
                </c:pt>
                <c:pt idx="5">
                  <c:v>49</c:v>
                </c:pt>
                <c:pt idx="6">
                  <c:v>56</c:v>
                </c:pt>
              </c:numCache>
            </c:numRef>
          </c:xVal>
          <c:yVal>
            <c:numRef>
              <c:f>' Hojas Tallo G'!$C$22:$C$28</c:f>
              <c:numCache>
                <c:formatCode>0.00</c:formatCode>
                <c:ptCount val="7"/>
                <c:pt idx="0">
                  <c:v>5.8571428571428568</c:v>
                </c:pt>
                <c:pt idx="1">
                  <c:v>5.4</c:v>
                </c:pt>
                <c:pt idx="2">
                  <c:v>6.833333333333333</c:v>
                </c:pt>
                <c:pt idx="3">
                  <c:v>7.3285714285714283</c:v>
                </c:pt>
                <c:pt idx="4">
                  <c:v>7.2857142857142856</c:v>
                </c:pt>
                <c:pt idx="5">
                  <c:v>7.8571428571428568</c:v>
                </c:pt>
                <c:pt idx="6">
                  <c:v>7.8571428571428568</c:v>
                </c:pt>
              </c:numCache>
            </c:numRef>
          </c:yVal>
          <c:smooth val="0"/>
          <c:extLst xmlns:c16r2="http://schemas.microsoft.com/office/drawing/2015/06/chart">
            <c:ext xmlns:c16="http://schemas.microsoft.com/office/drawing/2014/chart" uri="{C3380CC4-5D6E-409C-BE32-E72D297353CC}">
              <c16:uniqueId val="{00000000-5845-4BFF-9A07-240AEF55628A}"/>
            </c:ext>
          </c:extLst>
        </c:ser>
        <c:ser>
          <c:idx val="1"/>
          <c:order val="1"/>
          <c:tx>
            <c:strRef>
              <c:f>' Hojas Tallo G'!$D$21</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dLbls>
            <c:dLbl>
              <c:idx val="1"/>
              <c:delete val="1"/>
              <c:extLst xmlns:c16r2="http://schemas.microsoft.com/office/drawing/2015/06/chart">
                <c:ext xmlns:c16="http://schemas.microsoft.com/office/drawing/2014/chart" uri="{C3380CC4-5D6E-409C-BE32-E72D297353CC}">
                  <c16:uniqueId val="{00000002-5845-4BFF-9A07-240AEF55628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5845-4BFF-9A07-240AEF55628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4-5845-4BFF-9A07-240AEF55628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5845-4BFF-9A07-240AEF55628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6-5845-4BFF-9A07-240AEF55628A}"/>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5845-4BFF-9A07-240AEF55628A}"/>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trendline>
            <c:spPr>
              <a:ln w="9525" cap="rnd">
                <a:solidFill>
                  <a:schemeClr val="accent2"/>
                </a:solidFill>
              </a:ln>
              <a:effectLst/>
            </c:spPr>
            <c:trendlineType val="linear"/>
            <c:dispRSqr val="1"/>
            <c:dispEq val="1"/>
            <c:trendlineLbl>
              <c:layout>
                <c:manualLayout>
                  <c:x val="7.1327101866730261E-2"/>
                  <c:y val="0.23454578764752634"/>
                </c:manualLayout>
              </c:layout>
              <c:numFmt formatCode="General" sourceLinked="0"/>
              <c:spPr>
                <a:noFill/>
                <a:ln w="28575">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 Hojas Tallo G'!$B$22:$B$28</c:f>
              <c:numCache>
                <c:formatCode>General</c:formatCode>
                <c:ptCount val="7"/>
                <c:pt idx="0">
                  <c:v>14</c:v>
                </c:pt>
                <c:pt idx="1">
                  <c:v>21</c:v>
                </c:pt>
                <c:pt idx="2">
                  <c:v>28</c:v>
                </c:pt>
                <c:pt idx="3">
                  <c:v>35</c:v>
                </c:pt>
                <c:pt idx="4">
                  <c:v>42</c:v>
                </c:pt>
                <c:pt idx="5">
                  <c:v>49</c:v>
                </c:pt>
                <c:pt idx="6">
                  <c:v>56</c:v>
                </c:pt>
              </c:numCache>
            </c:numRef>
          </c:xVal>
          <c:yVal>
            <c:numRef>
              <c:f>' Hojas Tallo G'!$D$22:$D$28</c:f>
              <c:numCache>
                <c:formatCode>0.00</c:formatCode>
                <c:ptCount val="7"/>
                <c:pt idx="0">
                  <c:v>5.8571428571428568</c:v>
                </c:pt>
                <c:pt idx="1">
                  <c:v>5.2857142857142856</c:v>
                </c:pt>
                <c:pt idx="2">
                  <c:v>6.5714285714285712</c:v>
                </c:pt>
                <c:pt idx="3">
                  <c:v>7.4285714285714288</c:v>
                </c:pt>
                <c:pt idx="4">
                  <c:v>7</c:v>
                </c:pt>
                <c:pt idx="5">
                  <c:v>8</c:v>
                </c:pt>
                <c:pt idx="6">
                  <c:v>8.2857142857142865</c:v>
                </c:pt>
              </c:numCache>
            </c:numRef>
          </c:yVal>
          <c:smooth val="0"/>
          <c:extLst xmlns:c16r2="http://schemas.microsoft.com/office/drawing/2015/06/chart">
            <c:ext xmlns:c16="http://schemas.microsoft.com/office/drawing/2014/chart" uri="{C3380CC4-5D6E-409C-BE32-E72D297353CC}">
              <c16:uniqueId val="{00000001-5845-4BFF-9A07-240AEF55628A}"/>
            </c:ext>
          </c:extLst>
        </c:ser>
        <c:dLbls>
          <c:showLegendKey val="0"/>
          <c:showVal val="0"/>
          <c:showCatName val="0"/>
          <c:showSerName val="0"/>
          <c:showPercent val="0"/>
          <c:showBubbleSize val="0"/>
        </c:dLbls>
        <c:axId val="323548224"/>
        <c:axId val="323548616"/>
      </c:scatterChart>
      <c:valAx>
        <c:axId val="32354822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Días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8616"/>
        <c:crosses val="autoZero"/>
        <c:crossBetween val="midCat"/>
      </c:valAx>
      <c:valAx>
        <c:axId val="32354861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Hojas por tallo</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822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s-ES"/>
              <a:t>Largo de Hoja</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Hoja7!$B$20</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dLbls>
            <c:dLbl>
              <c:idx val="0"/>
              <c:delete val="1"/>
              <c:extLst xmlns:c16r2="http://schemas.microsoft.com/office/drawing/2015/06/chart">
                <c:ext xmlns:c16="http://schemas.microsoft.com/office/drawing/2014/chart" uri="{C3380CC4-5D6E-409C-BE32-E72D297353CC}">
                  <c16:uniqueId val="{0000000C-31D5-43EA-B6D4-B749FA61CA56}"/>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B-31D5-43EA-B6D4-B749FA61CA56}"/>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31D5-43EA-B6D4-B749FA61CA5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31D5-43EA-B6D4-B749FA61CA5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31D5-43EA-B6D4-B749FA61CA56}"/>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31D5-43EA-B6D4-B749FA61CA5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trendline>
            <c:spPr>
              <a:ln w="9525" cap="rnd">
                <a:solidFill>
                  <a:schemeClr val="accent1"/>
                </a:solidFill>
              </a:ln>
              <a:effectLst/>
            </c:spPr>
            <c:trendlineType val="linear"/>
            <c:dispRSqr val="1"/>
            <c:dispEq val="1"/>
            <c:trendlineLbl>
              <c:layout>
                <c:manualLayout>
                  <c:x val="6.680941700922112E-2"/>
                  <c:y val="0.19366090733508243"/>
                </c:manualLayout>
              </c:layout>
              <c:numFmt formatCode="General" sourceLinked="0"/>
              <c:spPr>
                <a:noFill/>
                <a:ln w="28575">
                  <a:solidFill>
                    <a:schemeClr val="accent1">
                      <a:lumMod val="40000"/>
                      <a:lumOff val="6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Hoja7!$A$21:$A$27</c:f>
              <c:numCache>
                <c:formatCode>General</c:formatCode>
                <c:ptCount val="7"/>
                <c:pt idx="0">
                  <c:v>14</c:v>
                </c:pt>
                <c:pt idx="1">
                  <c:v>21</c:v>
                </c:pt>
                <c:pt idx="2">
                  <c:v>28</c:v>
                </c:pt>
                <c:pt idx="3">
                  <c:v>35</c:v>
                </c:pt>
                <c:pt idx="4">
                  <c:v>42</c:v>
                </c:pt>
                <c:pt idx="5">
                  <c:v>49</c:v>
                </c:pt>
                <c:pt idx="6">
                  <c:v>56</c:v>
                </c:pt>
              </c:numCache>
            </c:numRef>
          </c:xVal>
          <c:yVal>
            <c:numRef>
              <c:f>Hoja7!$B$21:$B$27</c:f>
              <c:numCache>
                <c:formatCode>0.0</c:formatCode>
                <c:ptCount val="7"/>
                <c:pt idx="0">
                  <c:v>80.428571428571431</c:v>
                </c:pt>
                <c:pt idx="1">
                  <c:v>89.55714285714285</c:v>
                </c:pt>
                <c:pt idx="2">
                  <c:v>93.142857142857153</c:v>
                </c:pt>
                <c:pt idx="3" formatCode="General">
                  <c:v>95.9</c:v>
                </c:pt>
                <c:pt idx="4" formatCode="General">
                  <c:v>95.9</c:v>
                </c:pt>
                <c:pt idx="5" formatCode="General">
                  <c:v>95.9</c:v>
                </c:pt>
                <c:pt idx="6" formatCode="General">
                  <c:v>95.9</c:v>
                </c:pt>
              </c:numCache>
            </c:numRef>
          </c:yVal>
          <c:smooth val="0"/>
          <c:extLst xmlns:c16r2="http://schemas.microsoft.com/office/drawing/2015/06/chart">
            <c:ext xmlns:c16="http://schemas.microsoft.com/office/drawing/2014/chart" uri="{C3380CC4-5D6E-409C-BE32-E72D297353CC}">
              <c16:uniqueId val="{00000000-31D5-43EA-B6D4-B749FA61CA56}"/>
            </c:ext>
          </c:extLst>
        </c:ser>
        <c:ser>
          <c:idx val="1"/>
          <c:order val="1"/>
          <c:tx>
            <c:strRef>
              <c:f>Hoja7!$C$20</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dLbls>
            <c:delete val="1"/>
          </c:dLbls>
          <c:trendline>
            <c:spPr>
              <a:ln w="9525" cap="rnd">
                <a:solidFill>
                  <a:schemeClr val="accent2"/>
                </a:solidFill>
              </a:ln>
              <a:effectLst/>
            </c:spPr>
            <c:trendlineType val="linear"/>
            <c:dispRSqr val="1"/>
            <c:dispEq val="1"/>
            <c:trendlineLbl>
              <c:layout>
                <c:manualLayout>
                  <c:x val="6.680941700922112E-2"/>
                  <c:y val="0.32744865955064828"/>
                </c:manualLayout>
              </c:layout>
              <c:numFmt formatCode="General" sourceLinked="0"/>
              <c:spPr>
                <a:noFill/>
                <a:ln w="28575">
                  <a:solidFill>
                    <a:schemeClr val="accent2">
                      <a:lumMod val="20000"/>
                      <a:lumOff val="8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Hoja7!$A$21:$A$27</c:f>
              <c:numCache>
                <c:formatCode>General</c:formatCode>
                <c:ptCount val="7"/>
                <c:pt idx="0">
                  <c:v>14</c:v>
                </c:pt>
                <c:pt idx="1">
                  <c:v>21</c:v>
                </c:pt>
                <c:pt idx="2">
                  <c:v>28</c:v>
                </c:pt>
                <c:pt idx="3">
                  <c:v>35</c:v>
                </c:pt>
                <c:pt idx="4">
                  <c:v>42</c:v>
                </c:pt>
                <c:pt idx="5">
                  <c:v>49</c:v>
                </c:pt>
                <c:pt idx="6">
                  <c:v>56</c:v>
                </c:pt>
              </c:numCache>
            </c:numRef>
          </c:xVal>
          <c:yVal>
            <c:numRef>
              <c:f>Hoja7!$C$21:$C$27</c:f>
              <c:numCache>
                <c:formatCode>0.00</c:formatCode>
                <c:ptCount val="7"/>
                <c:pt idx="0">
                  <c:v>85.371428571428581</c:v>
                </c:pt>
                <c:pt idx="1">
                  <c:v>90.928571428571416</c:v>
                </c:pt>
                <c:pt idx="2">
                  <c:v>93.614285714285728</c:v>
                </c:pt>
                <c:pt idx="3">
                  <c:v>94.685714285714283</c:v>
                </c:pt>
                <c:pt idx="4">
                  <c:v>94.685714285714283</c:v>
                </c:pt>
                <c:pt idx="5">
                  <c:v>94.685714285714283</c:v>
                </c:pt>
                <c:pt idx="6">
                  <c:v>94.685714285714283</c:v>
                </c:pt>
              </c:numCache>
            </c:numRef>
          </c:yVal>
          <c:smooth val="0"/>
          <c:extLst xmlns:c16r2="http://schemas.microsoft.com/office/drawing/2015/06/chart">
            <c:ext xmlns:c16="http://schemas.microsoft.com/office/drawing/2014/chart" uri="{C3380CC4-5D6E-409C-BE32-E72D297353CC}">
              <c16:uniqueId val="{00000001-31D5-43EA-B6D4-B749FA61CA56}"/>
            </c:ext>
          </c:extLst>
        </c:ser>
        <c:dLbls>
          <c:dLblPos val="t"/>
          <c:showLegendKey val="0"/>
          <c:showVal val="1"/>
          <c:showCatName val="0"/>
          <c:showSerName val="0"/>
          <c:showPercent val="0"/>
          <c:showBubbleSize val="0"/>
        </c:dLbls>
        <c:axId val="323547440"/>
        <c:axId val="323549400"/>
      </c:scatterChart>
      <c:valAx>
        <c:axId val="32354744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Días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9400"/>
        <c:crosses val="autoZero"/>
        <c:crossBetween val="midCat"/>
      </c:valAx>
      <c:valAx>
        <c:axId val="32354940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Largo de Hoja (cm)</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744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s-ES"/>
              <a:t>Número de macollos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'Macollo G'!$C$23</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dLbls>
            <c:dLbl>
              <c:idx val="1"/>
              <c:delete val="1"/>
              <c:extLst xmlns:c16r2="http://schemas.microsoft.com/office/drawing/2015/06/chart">
                <c:ext xmlns:c16="http://schemas.microsoft.com/office/drawing/2014/chart" uri="{C3380CC4-5D6E-409C-BE32-E72D297353CC}">
                  <c16:uniqueId val="{0000000D-3C01-4EFC-A3F5-941EB768C19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3C01-4EFC-A3F5-941EB768C19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7-3C01-4EFC-A3F5-941EB768C19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3C01-4EFC-A3F5-941EB768C19B}"/>
                </c:ext>
                <c:ext xmlns:c15="http://schemas.microsoft.com/office/drawing/2012/chart" uri="{CE6537A1-D6FC-4f65-9D91-7224C49458BB}"/>
              </c:extLst>
            </c:dLbl>
            <c:dLbl>
              <c:idx val="6"/>
              <c:layout>
                <c:manualLayout>
                  <c:x val="-1.6502400817253366E-2"/>
                  <c:y val="-4.7296828130207753E-2"/>
                </c:manualLayout>
              </c:layout>
              <c:spPr>
                <a:solidFill>
                  <a:srgbClr val="CCFFCC"/>
                </a:solidFill>
                <a:ln>
                  <a:solidFill>
                    <a:srgbClr val="CCFFCC"/>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01-4EFC-A3F5-941EB768C19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trendline>
            <c:spPr>
              <a:ln w="9525" cap="rnd">
                <a:solidFill>
                  <a:schemeClr val="accent1"/>
                </a:solidFill>
              </a:ln>
              <a:effectLst/>
            </c:spPr>
            <c:trendlineType val="linear"/>
            <c:dispRSqr val="1"/>
            <c:dispEq val="1"/>
            <c:trendlineLbl>
              <c:layout>
                <c:manualLayout>
                  <c:x val="2.7976159230096238E-2"/>
                  <c:y val="0.32828703703703704"/>
                </c:manualLayout>
              </c:layout>
              <c:numFmt formatCode="General" sourceLinked="0"/>
              <c:spPr>
                <a:noFill/>
                <a:ln w="28575">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'Macollo G'!$B$24:$B$30</c:f>
              <c:numCache>
                <c:formatCode>General</c:formatCode>
                <c:ptCount val="7"/>
                <c:pt idx="0">
                  <c:v>14</c:v>
                </c:pt>
                <c:pt idx="1">
                  <c:v>21</c:v>
                </c:pt>
                <c:pt idx="2">
                  <c:v>28</c:v>
                </c:pt>
                <c:pt idx="3">
                  <c:v>35</c:v>
                </c:pt>
                <c:pt idx="4">
                  <c:v>42</c:v>
                </c:pt>
                <c:pt idx="5">
                  <c:v>49</c:v>
                </c:pt>
                <c:pt idx="6">
                  <c:v>56</c:v>
                </c:pt>
              </c:numCache>
            </c:numRef>
          </c:xVal>
          <c:yVal>
            <c:numRef>
              <c:f>'Macollo G'!$C$24:$C$30</c:f>
              <c:numCache>
                <c:formatCode>General</c:formatCode>
                <c:ptCount val="7"/>
                <c:pt idx="0">
                  <c:v>0</c:v>
                </c:pt>
                <c:pt idx="1">
                  <c:v>1</c:v>
                </c:pt>
                <c:pt idx="2">
                  <c:v>1</c:v>
                </c:pt>
                <c:pt idx="3" formatCode="0.00">
                  <c:v>2</c:v>
                </c:pt>
                <c:pt idx="4" formatCode="0.00">
                  <c:v>3.1666666666666665</c:v>
                </c:pt>
                <c:pt idx="5" formatCode="0.00">
                  <c:v>4.1428571428571432</c:v>
                </c:pt>
                <c:pt idx="6" formatCode="0.00">
                  <c:v>4.2857142857142856</c:v>
                </c:pt>
              </c:numCache>
            </c:numRef>
          </c:yVal>
          <c:smooth val="0"/>
          <c:extLst xmlns:c16r2="http://schemas.microsoft.com/office/drawing/2015/06/chart">
            <c:ext xmlns:c16="http://schemas.microsoft.com/office/drawing/2014/chart" uri="{C3380CC4-5D6E-409C-BE32-E72D297353CC}">
              <c16:uniqueId val="{00000000-3C01-4EFC-A3F5-941EB768C19B}"/>
            </c:ext>
          </c:extLst>
        </c:ser>
        <c:ser>
          <c:idx val="1"/>
          <c:order val="1"/>
          <c:tx>
            <c:strRef>
              <c:f>'Macollo G'!$D$23</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dLbls>
            <c:dLbl>
              <c:idx val="1"/>
              <c:delete val="1"/>
              <c:extLst xmlns:c16r2="http://schemas.microsoft.com/office/drawing/2015/06/chart">
                <c:ext xmlns:c16="http://schemas.microsoft.com/office/drawing/2014/chart" uri="{C3380CC4-5D6E-409C-BE32-E72D297353CC}">
                  <c16:uniqueId val="{0000000C-3C01-4EFC-A3F5-941EB768C19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3C01-4EFC-A3F5-941EB768C19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8-3C01-4EFC-A3F5-941EB768C19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3C01-4EFC-A3F5-941EB768C19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4-3C01-4EFC-A3F5-941EB768C19B}"/>
                </c:ext>
                <c:ext xmlns:c15="http://schemas.microsoft.com/office/drawing/2012/chart" uri="{CE6537A1-D6FC-4f65-9D91-7224C49458BB}"/>
              </c:extLst>
            </c:dLbl>
            <c:dLbl>
              <c:idx val="6"/>
              <c:layout>
                <c:manualLayout>
                  <c:x val="-1.988939287716435E-2"/>
                  <c:y val="4.5716911083953635E-2"/>
                </c:manualLayout>
              </c:layout>
              <c:spPr>
                <a:solidFill>
                  <a:schemeClr val="accent2">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01-4EFC-A3F5-941EB768C19B}"/>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trendline>
            <c:spPr>
              <a:ln w="9525" cap="rnd">
                <a:solidFill>
                  <a:schemeClr val="accent2"/>
                </a:solidFill>
              </a:ln>
              <a:effectLst/>
            </c:spPr>
            <c:trendlineType val="linear"/>
            <c:dispRSqr val="1"/>
            <c:dispEq val="1"/>
            <c:trendlineLbl>
              <c:layout>
                <c:manualLayout>
                  <c:x val="-0.41802384076990379"/>
                  <c:y val="4.1250000000000002E-2"/>
                </c:manualLayout>
              </c:layout>
              <c:numFmt formatCode="General" sourceLinked="0"/>
              <c:spPr>
                <a:noFill/>
                <a:ln w="28575">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'Macollo G'!$B$24:$B$30</c:f>
              <c:numCache>
                <c:formatCode>General</c:formatCode>
                <c:ptCount val="7"/>
                <c:pt idx="0">
                  <c:v>14</c:v>
                </c:pt>
                <c:pt idx="1">
                  <c:v>21</c:v>
                </c:pt>
                <c:pt idx="2">
                  <c:v>28</c:v>
                </c:pt>
                <c:pt idx="3">
                  <c:v>35</c:v>
                </c:pt>
                <c:pt idx="4">
                  <c:v>42</c:v>
                </c:pt>
                <c:pt idx="5">
                  <c:v>49</c:v>
                </c:pt>
                <c:pt idx="6">
                  <c:v>56</c:v>
                </c:pt>
              </c:numCache>
            </c:numRef>
          </c:xVal>
          <c:yVal>
            <c:numRef>
              <c:f>'Macollo G'!$D$24:$D$30</c:f>
              <c:numCache>
                <c:formatCode>General</c:formatCode>
                <c:ptCount val="7"/>
                <c:pt idx="0">
                  <c:v>0</c:v>
                </c:pt>
                <c:pt idx="1">
                  <c:v>1</c:v>
                </c:pt>
                <c:pt idx="2">
                  <c:v>1</c:v>
                </c:pt>
                <c:pt idx="3" formatCode="0.00">
                  <c:v>1.8571428571428572</c:v>
                </c:pt>
                <c:pt idx="4" formatCode="0.00">
                  <c:v>3.2857142857142856</c:v>
                </c:pt>
                <c:pt idx="5" formatCode="0.00">
                  <c:v>4.1428571428571432</c:v>
                </c:pt>
                <c:pt idx="6" formatCode="0.00">
                  <c:v>4</c:v>
                </c:pt>
              </c:numCache>
            </c:numRef>
          </c:yVal>
          <c:smooth val="0"/>
          <c:extLst xmlns:c16r2="http://schemas.microsoft.com/office/drawing/2015/06/chart">
            <c:ext xmlns:c16="http://schemas.microsoft.com/office/drawing/2014/chart" uri="{C3380CC4-5D6E-409C-BE32-E72D297353CC}">
              <c16:uniqueId val="{00000001-3C01-4EFC-A3F5-941EB768C19B}"/>
            </c:ext>
          </c:extLst>
        </c:ser>
        <c:dLbls>
          <c:dLblPos val="t"/>
          <c:showLegendKey val="0"/>
          <c:showVal val="1"/>
          <c:showCatName val="0"/>
          <c:showSerName val="0"/>
          <c:showPercent val="0"/>
          <c:showBubbleSize val="0"/>
        </c:dLbls>
        <c:axId val="323551360"/>
        <c:axId val="323545088"/>
      </c:scatterChart>
      <c:valAx>
        <c:axId val="32355136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Días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5088"/>
        <c:crosses val="autoZero"/>
        <c:crossBetween val="midCat"/>
      </c:valAx>
      <c:valAx>
        <c:axId val="32354508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Macollos</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5136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0.18316274478987429"/>
          <c:y val="0.91214716222007086"/>
          <c:w val="0.59759067775538166"/>
          <c:h val="5.8480076287819871E-2"/>
        </c:manualLayout>
      </c:layout>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s-ES"/>
              <a:t>Inflorescencia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Inflorescencia!$B$2</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2"/>
            <c:dispRSqr val="1"/>
            <c:dispEq val="1"/>
            <c:trendlineLbl>
              <c:layout>
                <c:manualLayout>
                  <c:x val="-0.25730140471354385"/>
                  <c:y val="-0.16890673592563477"/>
                </c:manualLayout>
              </c:layout>
              <c:numFmt formatCode="General" sourceLinked="0"/>
              <c:spPr>
                <a:noFill/>
                <a:ln w="28575">
                  <a:solidFill>
                    <a:schemeClr val="accent1">
                      <a:lumMod val="60000"/>
                      <a:lumOff val="4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Inflorescencia!$A$3:$A$8</c:f>
              <c:numCache>
                <c:formatCode>General</c:formatCode>
                <c:ptCount val="6"/>
                <c:pt idx="1">
                  <c:v>21</c:v>
                </c:pt>
                <c:pt idx="2">
                  <c:v>28</c:v>
                </c:pt>
                <c:pt idx="3">
                  <c:v>35</c:v>
                </c:pt>
                <c:pt idx="5">
                  <c:v>49</c:v>
                </c:pt>
              </c:numCache>
            </c:numRef>
          </c:xVal>
          <c:yVal>
            <c:numRef>
              <c:f>Inflorescencia!$B$3:$B$8</c:f>
              <c:numCache>
                <c:formatCode>General</c:formatCode>
                <c:ptCount val="6"/>
                <c:pt idx="1">
                  <c:v>30</c:v>
                </c:pt>
                <c:pt idx="2">
                  <c:v>50</c:v>
                </c:pt>
                <c:pt idx="3">
                  <c:v>100</c:v>
                </c:pt>
                <c:pt idx="5">
                  <c:v>10</c:v>
                </c:pt>
              </c:numCache>
            </c:numRef>
          </c:yVal>
          <c:smooth val="0"/>
          <c:extLst xmlns:c16r2="http://schemas.microsoft.com/office/drawing/2015/06/chart">
            <c:ext xmlns:c16="http://schemas.microsoft.com/office/drawing/2014/chart" uri="{C3380CC4-5D6E-409C-BE32-E72D297353CC}">
              <c16:uniqueId val="{00000000-429A-4D47-AFAC-0C49F93472B0}"/>
            </c:ext>
          </c:extLst>
        </c:ser>
        <c:ser>
          <c:idx val="1"/>
          <c:order val="1"/>
          <c:tx>
            <c:strRef>
              <c:f>Inflorescencia!$C$2</c:f>
              <c:strCache>
                <c:ptCount val="1"/>
                <c:pt idx="0">
                  <c:v>T2</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2"/>
            <c:dispRSqr val="1"/>
            <c:dispEq val="1"/>
            <c:trendlineLbl>
              <c:layout>
                <c:manualLayout>
                  <c:x val="-0.30240171640318592"/>
                  <c:y val="0.17772967778626678"/>
                </c:manualLayout>
              </c:layout>
              <c:numFmt formatCode="General" sourceLinked="0"/>
              <c:spPr>
                <a:noFill/>
                <a:ln w="28575">
                  <a:solidFill>
                    <a:schemeClr val="accent2">
                      <a:lumMod val="60000"/>
                      <a:lumOff val="4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Inflorescencia!$A$3:$A$8</c:f>
              <c:numCache>
                <c:formatCode>General</c:formatCode>
                <c:ptCount val="6"/>
                <c:pt idx="1">
                  <c:v>21</c:v>
                </c:pt>
                <c:pt idx="2">
                  <c:v>28</c:v>
                </c:pt>
                <c:pt idx="3">
                  <c:v>35</c:v>
                </c:pt>
                <c:pt idx="5">
                  <c:v>49</c:v>
                </c:pt>
              </c:numCache>
            </c:numRef>
          </c:xVal>
          <c:yVal>
            <c:numRef>
              <c:f>Inflorescencia!$C$3:$C$8</c:f>
              <c:numCache>
                <c:formatCode>General</c:formatCode>
                <c:ptCount val="6"/>
                <c:pt idx="1">
                  <c:v>20</c:v>
                </c:pt>
                <c:pt idx="2">
                  <c:v>40</c:v>
                </c:pt>
                <c:pt idx="3">
                  <c:v>100</c:v>
                </c:pt>
              </c:numCache>
            </c:numRef>
          </c:yVal>
          <c:smooth val="0"/>
          <c:extLst xmlns:c16r2="http://schemas.microsoft.com/office/drawing/2015/06/chart">
            <c:ext xmlns:c16="http://schemas.microsoft.com/office/drawing/2014/chart" uri="{C3380CC4-5D6E-409C-BE32-E72D297353CC}">
              <c16:uniqueId val="{00000001-429A-4D47-AFAC-0C49F93472B0}"/>
            </c:ext>
          </c:extLst>
        </c:ser>
        <c:dLbls>
          <c:showLegendKey val="0"/>
          <c:showVal val="0"/>
          <c:showCatName val="0"/>
          <c:showSerName val="0"/>
          <c:showPercent val="0"/>
          <c:showBubbleSize val="0"/>
        </c:dLbls>
        <c:axId val="323544304"/>
        <c:axId val="323550184"/>
      </c:scatterChart>
      <c:valAx>
        <c:axId val="32354430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Días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50184"/>
        <c:crosses val="autoZero"/>
        <c:crossBetween val="midCat"/>
      </c:valAx>
      <c:valAx>
        <c:axId val="32355018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s-ES"/>
                  <a:t>Inflorescencia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430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ysClr val="windowText" lastClr="000000"/>
                </a:solidFill>
                <a:latin typeface="SansSerif" panose="00000400000000000000" pitchFamily="2" charset="2"/>
                <a:ea typeface="+mn-ea"/>
                <a:cs typeface="+mn-cs"/>
              </a:defRPr>
            </a:pPr>
            <a:r>
              <a:rPr lang="en-US"/>
              <a:t>Vida media foliar</a:t>
            </a:r>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ysClr val="windowText" lastClr="000000"/>
              </a:solidFill>
              <a:latin typeface="SansSerif" panose="00000400000000000000" pitchFamily="2" charset="2"/>
              <a:ea typeface="+mn-ea"/>
              <a:cs typeface="+mn-cs"/>
            </a:defRPr>
          </a:pPr>
          <a:endParaRPr lang="es-EC"/>
        </a:p>
      </c:txPr>
    </c:title>
    <c:autoTitleDeleted val="0"/>
    <c:plotArea>
      <c:layout/>
      <c:lineChart>
        <c:grouping val="standard"/>
        <c:varyColors val="0"/>
        <c:ser>
          <c:idx val="0"/>
          <c:order val="0"/>
          <c:tx>
            <c:strRef>
              <c:f>'Vida media foliar'!$B$10</c:f>
              <c:strCache>
                <c:ptCount val="1"/>
                <c:pt idx="0">
                  <c:v>Día</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Pt>
            <c:idx val="2"/>
            <c:marker>
              <c:symbol val="diamond"/>
              <c:size val="6"/>
              <c:spPr>
                <a:solidFill>
                  <a:srgbClr val="FF0000"/>
                </a:solidFill>
                <a:ln w="9525">
                  <a:solidFill>
                    <a:schemeClr val="accent1"/>
                  </a:solidFill>
                  <a:round/>
                </a:ln>
                <a:effectLst/>
              </c:spPr>
            </c:marker>
            <c:bubble3D val="0"/>
            <c:extLst xmlns:c16r2="http://schemas.microsoft.com/office/drawing/2015/06/chart">
              <c:ext xmlns:c16="http://schemas.microsoft.com/office/drawing/2014/chart" uri="{C3380CC4-5D6E-409C-BE32-E72D297353CC}">
                <c16:uniqueId val="{00000000-C040-4773-AB3D-353E8FDD4BCB}"/>
              </c:ext>
            </c:extLst>
          </c:dPt>
          <c:dLbls>
            <c:dLbl>
              <c:idx val="2"/>
              <c:spPr>
                <a:solidFill>
                  <a:schemeClr val="accent4">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ansSerif" panose="00000400000000000000" pitchFamily="2" charset="2"/>
                      <a:ea typeface="+mn-ea"/>
                      <a:cs typeface="+mn-cs"/>
                    </a:defRPr>
                  </a:pPr>
                  <a:endParaRPr lang="es-EC"/>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ansSerif" panose="00000400000000000000" pitchFamily="2" charset="2"/>
                    <a:ea typeface="+mn-ea"/>
                    <a:cs typeface="+mn-cs"/>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'Vida media foliar'!$A$11:$A$17</c:f>
              <c:numCache>
                <c:formatCode>General</c:formatCode>
                <c:ptCount val="7"/>
                <c:pt idx="0">
                  <c:v>1</c:v>
                </c:pt>
                <c:pt idx="1">
                  <c:v>2</c:v>
                </c:pt>
                <c:pt idx="2">
                  <c:v>3</c:v>
                </c:pt>
                <c:pt idx="3">
                  <c:v>4</c:v>
                </c:pt>
                <c:pt idx="4">
                  <c:v>5</c:v>
                </c:pt>
                <c:pt idx="5">
                  <c:v>6</c:v>
                </c:pt>
                <c:pt idx="6">
                  <c:v>7</c:v>
                </c:pt>
              </c:numCache>
            </c:numRef>
          </c:cat>
          <c:val>
            <c:numRef>
              <c:f>'Vida media foliar'!$B$11:$B$17</c:f>
              <c:numCache>
                <c:formatCode>General</c:formatCode>
                <c:ptCount val="7"/>
                <c:pt idx="0">
                  <c:v>14</c:v>
                </c:pt>
                <c:pt idx="1">
                  <c:v>21</c:v>
                </c:pt>
                <c:pt idx="2">
                  <c:v>28</c:v>
                </c:pt>
                <c:pt idx="3">
                  <c:v>35</c:v>
                </c:pt>
                <c:pt idx="4">
                  <c:v>42</c:v>
                </c:pt>
                <c:pt idx="5">
                  <c:v>49</c:v>
                </c:pt>
                <c:pt idx="6">
                  <c:v>56</c:v>
                </c:pt>
              </c:numCache>
            </c:numRef>
          </c:val>
          <c:smooth val="0"/>
          <c:extLst xmlns:c16r2="http://schemas.microsoft.com/office/drawing/2015/06/chart">
            <c:ext xmlns:c16="http://schemas.microsoft.com/office/drawing/2014/chart" uri="{C3380CC4-5D6E-409C-BE32-E72D297353CC}">
              <c16:uniqueId val="{00000001-C040-4773-AB3D-353E8FDD4BCB}"/>
            </c:ext>
          </c:extLst>
        </c:ser>
        <c:dLbls>
          <c:dLblPos val="t"/>
          <c:showLegendKey val="0"/>
          <c:showVal val="1"/>
          <c:showCatName val="0"/>
          <c:showSerName val="0"/>
          <c:showPercent val="0"/>
          <c:showBubbleSize val="0"/>
        </c:dLbls>
        <c:marker val="1"/>
        <c:smooth val="0"/>
        <c:axId val="323544696"/>
        <c:axId val="323550968"/>
      </c:lineChart>
      <c:catAx>
        <c:axId val="323544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all" baseline="0">
                    <a:solidFill>
                      <a:sysClr val="windowText" lastClr="000000"/>
                    </a:solidFill>
                    <a:latin typeface="SansSerif" panose="00000400000000000000" pitchFamily="2" charset="2"/>
                    <a:ea typeface="+mn-ea"/>
                    <a:cs typeface="+mn-cs"/>
                  </a:defRPr>
                </a:pPr>
                <a:r>
                  <a:rPr lang="es-ES"/>
                  <a:t>Semanas</a:t>
                </a:r>
              </a:p>
            </c:rich>
          </c:tx>
          <c:overlay val="0"/>
          <c:spPr>
            <a:noFill/>
            <a:ln>
              <a:noFill/>
            </a:ln>
            <a:effectLst/>
          </c:spPr>
          <c:txPr>
            <a:bodyPr rot="0" spcFirstLastPara="1" vertOverflow="ellipsis" vert="horz" wrap="square" anchor="ctr" anchorCtr="1"/>
            <a:lstStyle/>
            <a:p>
              <a:pPr>
                <a:defRPr sz="1000" b="0" i="0" u="none" strike="noStrike" kern="1200" cap="all" baseline="0">
                  <a:solidFill>
                    <a:sysClr val="windowText" lastClr="000000"/>
                  </a:solidFill>
                  <a:latin typeface="SansSerif" panose="00000400000000000000" pitchFamily="2" charset="2"/>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ysClr val="windowText" lastClr="000000"/>
                </a:solidFill>
                <a:latin typeface="SansSerif" panose="00000400000000000000" pitchFamily="2" charset="2"/>
                <a:ea typeface="+mn-ea"/>
                <a:cs typeface="+mn-cs"/>
              </a:defRPr>
            </a:pPr>
            <a:endParaRPr lang="es-EC"/>
          </a:p>
        </c:txPr>
        <c:crossAx val="323550968"/>
        <c:crosses val="autoZero"/>
        <c:auto val="1"/>
        <c:lblAlgn val="ctr"/>
        <c:lblOffset val="100"/>
        <c:noMultiLvlLbl val="0"/>
      </c:catAx>
      <c:valAx>
        <c:axId val="323550968"/>
        <c:scaling>
          <c:orientation val="minMax"/>
        </c:scaling>
        <c:delete val="0"/>
        <c:axPos val="l"/>
        <c:title>
          <c:tx>
            <c:rich>
              <a:bodyPr rot="-5400000" spcFirstLastPara="1" vertOverflow="ellipsis" vert="horz" wrap="square" anchor="ctr" anchorCtr="1"/>
              <a:lstStyle/>
              <a:p>
                <a:pPr>
                  <a:defRPr sz="1000" b="0" i="0" u="none" strike="noStrike" kern="1200" cap="all" baseline="0">
                    <a:solidFill>
                      <a:sysClr val="windowText" lastClr="000000"/>
                    </a:solidFill>
                    <a:latin typeface="SansSerif" panose="00000400000000000000" pitchFamily="2" charset="2"/>
                    <a:ea typeface="+mn-ea"/>
                    <a:cs typeface="+mn-cs"/>
                  </a:defRPr>
                </a:pPr>
                <a:r>
                  <a:rPr lang="es-ES"/>
                  <a:t>Días </a:t>
                </a:r>
              </a:p>
            </c:rich>
          </c:tx>
          <c:overlay val="0"/>
          <c:spPr>
            <a:noFill/>
            <a:ln>
              <a:noFill/>
            </a:ln>
            <a:effectLst/>
          </c:spPr>
          <c:txPr>
            <a:bodyPr rot="-5400000" spcFirstLastPara="1" vertOverflow="ellipsis" vert="horz" wrap="square" anchor="ctr" anchorCtr="1"/>
            <a:lstStyle/>
            <a:p>
              <a:pPr>
                <a:defRPr sz="1000" b="0" i="0" u="none" strike="noStrike" kern="1200" cap="all" baseline="0">
                  <a:solidFill>
                    <a:sysClr val="windowText" lastClr="000000"/>
                  </a:solidFill>
                  <a:latin typeface="SansSerif" panose="00000400000000000000" pitchFamily="2" charset="2"/>
                  <a:ea typeface="+mn-ea"/>
                  <a:cs typeface="+mn-cs"/>
                </a:defRPr>
              </a:pPr>
              <a:endParaRPr lang="es-EC"/>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ansSerif" panose="00000400000000000000" pitchFamily="2" charset="2"/>
                <a:ea typeface="+mn-ea"/>
                <a:cs typeface="+mn-cs"/>
              </a:defRPr>
            </a:pPr>
            <a:endParaRPr lang="es-EC"/>
          </a:p>
        </c:txPr>
        <c:crossAx val="32354469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ysClr val="windowText" lastClr="000000"/>
          </a:solidFill>
          <a:latin typeface="SansSerif" panose="00000400000000000000" pitchFamily="2" charset="2"/>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t>CENIZAS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'[ESTE SII.xlsx]Cenizas'!$C$3</c:f>
              <c:strCache>
                <c:ptCount val="1"/>
                <c:pt idx="0">
                  <c:v>T1 </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3"/>
            <c:dispRSqr val="1"/>
            <c:dispEq val="1"/>
            <c:trendlineLbl>
              <c:layout>
                <c:manualLayout>
                  <c:x val="5.2864184659844347E-2"/>
                  <c:y val="0.22090291810868773"/>
                </c:manualLayout>
              </c:layout>
              <c:numFmt formatCode="General" sourceLinked="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SII.xlsx]Cenizas'!$B$4:$B$10</c:f>
              <c:numCache>
                <c:formatCode>General</c:formatCode>
                <c:ptCount val="7"/>
                <c:pt idx="0">
                  <c:v>14</c:v>
                </c:pt>
                <c:pt idx="1">
                  <c:v>21</c:v>
                </c:pt>
                <c:pt idx="2">
                  <c:v>28</c:v>
                </c:pt>
                <c:pt idx="3">
                  <c:v>35</c:v>
                </c:pt>
                <c:pt idx="4">
                  <c:v>42</c:v>
                </c:pt>
                <c:pt idx="5">
                  <c:v>49</c:v>
                </c:pt>
                <c:pt idx="6">
                  <c:v>56</c:v>
                </c:pt>
              </c:numCache>
            </c:numRef>
          </c:xVal>
          <c:yVal>
            <c:numRef>
              <c:f>'[ESTE SII.xlsx]Cenizas'!$C$4:$C$10</c:f>
              <c:numCache>
                <c:formatCode>General</c:formatCode>
                <c:ptCount val="7"/>
                <c:pt idx="0">
                  <c:v>14.25</c:v>
                </c:pt>
                <c:pt idx="1">
                  <c:v>12.57</c:v>
                </c:pt>
                <c:pt idx="2">
                  <c:v>15.59</c:v>
                </c:pt>
                <c:pt idx="3">
                  <c:v>13.26</c:v>
                </c:pt>
                <c:pt idx="4">
                  <c:v>12.83</c:v>
                </c:pt>
                <c:pt idx="5">
                  <c:v>12.92</c:v>
                </c:pt>
                <c:pt idx="6">
                  <c:v>10.79</c:v>
                </c:pt>
              </c:numCache>
            </c:numRef>
          </c:yVal>
          <c:smooth val="0"/>
          <c:extLst xmlns:c16r2="http://schemas.microsoft.com/office/drawing/2015/06/chart">
            <c:ext xmlns:c16="http://schemas.microsoft.com/office/drawing/2014/chart" uri="{C3380CC4-5D6E-409C-BE32-E72D297353CC}">
              <c16:uniqueId val="{00000000-7CDE-4DFD-852F-F82DB17A8BFD}"/>
            </c:ext>
          </c:extLst>
        </c:ser>
        <c:ser>
          <c:idx val="1"/>
          <c:order val="1"/>
          <c:tx>
            <c:strRef>
              <c:f>'[ESTE SII.xlsx]Cenizas'!$D$3</c:f>
              <c:strCache>
                <c:ptCount val="1"/>
                <c:pt idx="0">
                  <c:v>T2 </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3"/>
            <c:dispRSqr val="1"/>
            <c:dispEq val="1"/>
            <c:trendlineLbl>
              <c:layout>
                <c:manualLayout>
                  <c:x val="7.005468066491688E-2"/>
                  <c:y val="-0.16005577427821521"/>
                </c:manualLayout>
              </c:layout>
              <c:numFmt formatCode="General" sourceLinked="0"/>
              <c:spPr>
                <a:noFill/>
                <a:ln>
                  <a:solidFill>
                    <a:schemeClr val="accent2"/>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SII.xlsx]Cenizas'!$B$4:$B$10</c:f>
              <c:numCache>
                <c:formatCode>General</c:formatCode>
                <c:ptCount val="7"/>
                <c:pt idx="0">
                  <c:v>14</c:v>
                </c:pt>
                <c:pt idx="1">
                  <c:v>21</c:v>
                </c:pt>
                <c:pt idx="2">
                  <c:v>28</c:v>
                </c:pt>
                <c:pt idx="3">
                  <c:v>35</c:v>
                </c:pt>
                <c:pt idx="4">
                  <c:v>42</c:v>
                </c:pt>
                <c:pt idx="5">
                  <c:v>49</c:v>
                </c:pt>
                <c:pt idx="6">
                  <c:v>56</c:v>
                </c:pt>
              </c:numCache>
            </c:numRef>
          </c:xVal>
          <c:yVal>
            <c:numRef>
              <c:f>'[ESTE SII.xlsx]Cenizas'!$D$4:$D$10</c:f>
              <c:numCache>
                <c:formatCode>General</c:formatCode>
                <c:ptCount val="7"/>
                <c:pt idx="0">
                  <c:v>15.93</c:v>
                </c:pt>
                <c:pt idx="1">
                  <c:v>14.48</c:v>
                </c:pt>
                <c:pt idx="2">
                  <c:v>15.71</c:v>
                </c:pt>
                <c:pt idx="3">
                  <c:v>13.98</c:v>
                </c:pt>
                <c:pt idx="4">
                  <c:v>12.77</c:v>
                </c:pt>
                <c:pt idx="5">
                  <c:v>12.37</c:v>
                </c:pt>
                <c:pt idx="6">
                  <c:v>11.52</c:v>
                </c:pt>
              </c:numCache>
            </c:numRef>
          </c:yVal>
          <c:smooth val="0"/>
          <c:extLst xmlns:c16r2="http://schemas.microsoft.com/office/drawing/2015/06/chart">
            <c:ext xmlns:c16="http://schemas.microsoft.com/office/drawing/2014/chart" uri="{C3380CC4-5D6E-409C-BE32-E72D297353CC}">
              <c16:uniqueId val="{00000001-7CDE-4DFD-852F-F82DB17A8BFD}"/>
            </c:ext>
          </c:extLst>
        </c:ser>
        <c:dLbls>
          <c:showLegendKey val="0"/>
          <c:showVal val="0"/>
          <c:showCatName val="0"/>
          <c:showSerName val="0"/>
          <c:showPercent val="0"/>
          <c:showBubbleSize val="0"/>
        </c:dLbls>
        <c:axId val="323551752"/>
        <c:axId val="323545480"/>
      </c:scatterChart>
      <c:valAx>
        <c:axId val="32355175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Dias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5480"/>
        <c:crosses val="autoZero"/>
        <c:crossBetween val="midCat"/>
      </c:valAx>
      <c:valAx>
        <c:axId val="3235454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Cenizas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517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r>
              <a:rPr lang="en-US"/>
              <a:t>HUMEDAD</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tx>
            <c:strRef>
              <c:f>'[ESTE SII.xlsx]Humedad'!$C$2</c:f>
              <c:strCache>
                <c:ptCount val="1"/>
                <c:pt idx="0">
                  <c:v>T1</c:v>
                </c:pt>
              </c:strCache>
            </c:strRef>
          </c:tx>
          <c:spPr>
            <a:ln w="25400" cap="flat" cmpd="sng" algn="ctr">
              <a:noFill/>
              <a:prstDash val="sysDot"/>
              <a:round/>
            </a:ln>
            <a:effectLst/>
          </c:spPr>
          <c:marker>
            <c:symbol val="circle"/>
            <c:size val="5"/>
            <c:spPr>
              <a:gradFill rotWithShape="1">
                <a:gsLst>
                  <a:gs pos="0">
                    <a:schemeClr val="accent1">
                      <a:tint val="60000"/>
                      <a:satMod val="250000"/>
                    </a:schemeClr>
                  </a:gs>
                  <a:gs pos="35000">
                    <a:schemeClr val="accent1">
                      <a:tint val="47000"/>
                      <a:satMod val="275000"/>
                    </a:schemeClr>
                  </a:gs>
                  <a:gs pos="100000">
                    <a:schemeClr val="accent1">
                      <a:tint val="25000"/>
                      <a:satMod val="300000"/>
                    </a:schemeClr>
                  </a:gs>
                </a:gsLst>
                <a:lin ang="16200000" scaled="1"/>
              </a:gradFill>
              <a:ln w="9525" cap="flat" cmpd="sng" algn="ctr">
                <a:solidFill>
                  <a:schemeClr val="accent1">
                    <a:shade val="95000"/>
                  </a:schemeClr>
                </a:solidFill>
                <a:round/>
              </a:ln>
              <a:effectLst/>
            </c:spPr>
          </c:marker>
          <c:trendline>
            <c:spPr>
              <a:ln w="9525" cap="rnd">
                <a:solidFill>
                  <a:schemeClr val="accent1"/>
                </a:solidFill>
              </a:ln>
              <a:effectLst/>
            </c:spPr>
            <c:trendlineType val="poly"/>
            <c:order val="3"/>
            <c:dispRSqr val="1"/>
            <c:dispEq val="1"/>
            <c:trendlineLbl>
              <c:layout>
                <c:manualLayout>
                  <c:x val="6.3461700393252884E-2"/>
                  <c:y val="0.30119190056197931"/>
                </c:manualLayout>
              </c:layout>
              <c:numFmt formatCode="General" sourceLinked="0"/>
              <c:spPr>
                <a:no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SII.xlsx]Humedad'!$B$3:$B$9</c:f>
              <c:numCache>
                <c:formatCode>General</c:formatCode>
                <c:ptCount val="7"/>
                <c:pt idx="0">
                  <c:v>14</c:v>
                </c:pt>
                <c:pt idx="1">
                  <c:v>21</c:v>
                </c:pt>
                <c:pt idx="2">
                  <c:v>28</c:v>
                </c:pt>
                <c:pt idx="3">
                  <c:v>35</c:v>
                </c:pt>
                <c:pt idx="4">
                  <c:v>42</c:v>
                </c:pt>
                <c:pt idx="5">
                  <c:v>49</c:v>
                </c:pt>
                <c:pt idx="6">
                  <c:v>56</c:v>
                </c:pt>
              </c:numCache>
            </c:numRef>
          </c:xVal>
          <c:yVal>
            <c:numRef>
              <c:f>'[ESTE SII.xlsx]Humedad'!$C$3:$C$9</c:f>
              <c:numCache>
                <c:formatCode>General</c:formatCode>
                <c:ptCount val="7"/>
                <c:pt idx="0">
                  <c:v>82.93</c:v>
                </c:pt>
                <c:pt idx="1">
                  <c:v>83.12</c:v>
                </c:pt>
                <c:pt idx="2">
                  <c:v>81.33</c:v>
                </c:pt>
                <c:pt idx="3">
                  <c:v>79.12</c:v>
                </c:pt>
                <c:pt idx="4">
                  <c:v>69.33</c:v>
                </c:pt>
                <c:pt idx="5">
                  <c:v>75.08</c:v>
                </c:pt>
                <c:pt idx="6">
                  <c:v>76.400000000000006</c:v>
                </c:pt>
              </c:numCache>
            </c:numRef>
          </c:yVal>
          <c:smooth val="0"/>
          <c:extLst xmlns:c16r2="http://schemas.microsoft.com/office/drawing/2015/06/chart">
            <c:ext xmlns:c16="http://schemas.microsoft.com/office/drawing/2014/chart" uri="{C3380CC4-5D6E-409C-BE32-E72D297353CC}">
              <c16:uniqueId val="{00000000-B328-4B08-8BEC-8C6375D51F2D}"/>
            </c:ext>
          </c:extLst>
        </c:ser>
        <c:ser>
          <c:idx val="1"/>
          <c:order val="1"/>
          <c:tx>
            <c:strRef>
              <c:f>'[ESTE SII.xlsx]Humedad'!$D$2</c:f>
              <c:strCache>
                <c:ptCount val="1"/>
                <c:pt idx="0">
                  <c:v>T2 </c:v>
                </c:pt>
              </c:strCache>
            </c:strRef>
          </c:tx>
          <c:spPr>
            <a:ln w="25400" cap="flat" cmpd="sng" algn="ctr">
              <a:noFill/>
              <a:prstDash val="sysDot"/>
              <a:round/>
            </a:ln>
            <a:effectLst/>
          </c:spPr>
          <c:marker>
            <c:symbol val="circle"/>
            <c:size val="5"/>
            <c:spPr>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9525" cap="flat" cmpd="sng" algn="ctr">
                <a:solidFill>
                  <a:schemeClr val="accent2">
                    <a:shade val="95000"/>
                  </a:schemeClr>
                </a:solidFill>
                <a:round/>
              </a:ln>
              <a:effectLst/>
            </c:spPr>
          </c:marker>
          <c:trendline>
            <c:spPr>
              <a:ln w="9525" cap="rnd">
                <a:solidFill>
                  <a:schemeClr val="accent2"/>
                </a:solidFill>
              </a:ln>
              <a:effectLst/>
            </c:spPr>
            <c:trendlineType val="poly"/>
            <c:order val="3"/>
            <c:dispRSqr val="1"/>
            <c:dispEq val="1"/>
            <c:trendlineLbl>
              <c:layout>
                <c:manualLayout>
                  <c:x val="6.209651267994231E-2"/>
                  <c:y val="0.17357294302176193"/>
                </c:manualLayout>
              </c:layout>
              <c:numFmt formatCode="General" sourceLinked="0"/>
              <c:spPr>
                <a:noFill/>
                <a:ln>
                  <a:solidFill>
                    <a:schemeClr val="accent2">
                      <a:lumMod val="20000"/>
                      <a:lumOff val="8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rendlineLbl>
          </c:trendline>
          <c:xVal>
            <c:numRef>
              <c:f>'[ESTE SII.xlsx]Humedad'!$B$3:$B$9</c:f>
              <c:numCache>
                <c:formatCode>General</c:formatCode>
                <c:ptCount val="7"/>
                <c:pt idx="0">
                  <c:v>14</c:v>
                </c:pt>
                <c:pt idx="1">
                  <c:v>21</c:v>
                </c:pt>
                <c:pt idx="2">
                  <c:v>28</c:v>
                </c:pt>
                <c:pt idx="3">
                  <c:v>35</c:v>
                </c:pt>
                <c:pt idx="4">
                  <c:v>42</c:v>
                </c:pt>
                <c:pt idx="5">
                  <c:v>49</c:v>
                </c:pt>
                <c:pt idx="6">
                  <c:v>56</c:v>
                </c:pt>
              </c:numCache>
            </c:numRef>
          </c:xVal>
          <c:yVal>
            <c:numRef>
              <c:f>'[ESTE SII.xlsx]Humedad'!$D$3:$D$9</c:f>
              <c:numCache>
                <c:formatCode>General</c:formatCode>
                <c:ptCount val="7"/>
                <c:pt idx="0">
                  <c:v>84.75</c:v>
                </c:pt>
                <c:pt idx="1">
                  <c:v>84.15</c:v>
                </c:pt>
                <c:pt idx="2">
                  <c:v>85.3</c:v>
                </c:pt>
                <c:pt idx="3">
                  <c:v>81.13</c:v>
                </c:pt>
                <c:pt idx="4">
                  <c:v>79.400000000000006</c:v>
                </c:pt>
                <c:pt idx="5">
                  <c:v>77.19</c:v>
                </c:pt>
                <c:pt idx="6">
                  <c:v>75.88</c:v>
                </c:pt>
              </c:numCache>
            </c:numRef>
          </c:yVal>
          <c:smooth val="0"/>
          <c:extLst xmlns:c16r2="http://schemas.microsoft.com/office/drawing/2015/06/chart">
            <c:ext xmlns:c16="http://schemas.microsoft.com/office/drawing/2014/chart" uri="{C3380CC4-5D6E-409C-BE32-E72D297353CC}">
              <c16:uniqueId val="{00000001-B328-4B08-8BEC-8C6375D51F2D}"/>
            </c:ext>
          </c:extLst>
        </c:ser>
        <c:dLbls>
          <c:showLegendKey val="0"/>
          <c:showVal val="0"/>
          <c:showCatName val="0"/>
          <c:showSerName val="0"/>
          <c:showPercent val="0"/>
          <c:showBubbleSize val="0"/>
        </c:dLbls>
        <c:axId val="323546656"/>
        <c:axId val="323547832"/>
      </c:scatterChart>
      <c:valAx>
        <c:axId val="32354665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Dias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7832"/>
        <c:crosses val="autoZero"/>
        <c:crossBetween val="midCat"/>
      </c:valAx>
      <c:valAx>
        <c:axId val="32354783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Humedad (%)</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C"/>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crossAx val="32354665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s-EC"/>
        </a:p>
      </c:txPr>
    </c:legend>
    <c:plotVisOnly val="1"/>
    <c:dispBlanksAs val="gap"/>
    <c:showDLblsOverMax val="0"/>
  </c:chart>
  <c:spPr>
    <a:solidFill>
      <a:schemeClr val="lt1"/>
    </a:solidFill>
    <a:ln>
      <a:noFill/>
    </a:ln>
    <a:effectLst/>
  </c:spPr>
  <c:txPr>
    <a:bodyPr/>
    <a:lstStyle/>
    <a:p>
      <a:pPr>
        <a:defRPr>
          <a:solidFill>
            <a:schemeClr val="tx1"/>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53457-8A7E-4DF8-888B-753E706460A7}"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s-ES"/>
        </a:p>
      </dgm:t>
    </dgm:pt>
    <dgm:pt modelId="{B628A7E9-FA36-4B84-B1D4-653797A64B48}">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MX" sz="1700" dirty="0" smtClean="0">
              <a:latin typeface="+mn-lt"/>
              <a:ea typeface="Calibri" panose="020F0502020204030204" pitchFamily="34" charset="0"/>
            </a:rPr>
            <a:t>Superficie plantada de pastos cultivados fue de 1 998 473 has</a:t>
          </a:r>
        </a:p>
        <a:p>
          <a:r>
            <a:rPr lang="es-MX" sz="1700" dirty="0" smtClean="0">
              <a:latin typeface="+mn-lt"/>
              <a:ea typeface="Calibri" panose="020F0502020204030204" pitchFamily="34" charset="0"/>
            </a:rPr>
            <a:t>Variedades Saboya mayormente difundida </a:t>
          </a:r>
          <a:r>
            <a:rPr lang="es-MX" sz="1700" dirty="0" smtClean="0">
              <a:latin typeface="+mn-lt"/>
            </a:rPr>
            <a:t>ocupando el 40,08% </a:t>
          </a:r>
          <a:endParaRPr lang="es-ES" sz="1700" dirty="0">
            <a:latin typeface="+mn-lt"/>
          </a:endParaRPr>
        </a:p>
      </dgm:t>
    </dgm:pt>
    <dgm:pt modelId="{2373AFA6-99A4-4E5E-BB7C-2E371DB70BC3}" type="parTrans" cxnId="{DA6D18B9-4650-4066-B2E1-077FFA36DB3E}">
      <dgm:prSet/>
      <dgm:spPr/>
      <dgm:t>
        <a:bodyPr/>
        <a:lstStyle/>
        <a:p>
          <a:endParaRPr lang="es-ES"/>
        </a:p>
      </dgm:t>
    </dgm:pt>
    <dgm:pt modelId="{2352DE7A-61D4-4FA6-A4BD-4C38F7EC2941}" type="sibTrans" cxnId="{DA6D18B9-4650-4066-B2E1-077FFA36DB3E}">
      <dgm:prSet/>
      <dgm:spPr/>
      <dgm:t>
        <a:bodyPr/>
        <a:lstStyle/>
        <a:p>
          <a:endParaRPr lang="es-ES"/>
        </a:p>
      </dgm:t>
    </dgm:pt>
    <dgm:pt modelId="{4BC955BA-001E-4710-8F60-69700A284CE7}">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MX" sz="1700" dirty="0" smtClean="0">
              <a:latin typeface="+mn-lt"/>
            </a:rPr>
            <a:t>Fuente que mejor se adaptada requerimientos </a:t>
          </a:r>
        </a:p>
        <a:p>
          <a:r>
            <a:rPr lang="es-MX" sz="1700" dirty="0" smtClean="0">
              <a:latin typeface="+mn-lt"/>
            </a:rPr>
            <a:t>Patrones de crecimiento y valor nutricional</a:t>
          </a:r>
        </a:p>
        <a:p>
          <a:r>
            <a:rPr lang="es-MX" sz="1700" dirty="0" smtClean="0">
              <a:latin typeface="+mn-lt"/>
            </a:rPr>
            <a:t>Edad presentan mayor contenido nutricional</a:t>
          </a:r>
          <a:endParaRPr lang="es-ES" sz="1700" dirty="0">
            <a:latin typeface="+mn-lt"/>
          </a:endParaRPr>
        </a:p>
      </dgm:t>
    </dgm:pt>
    <dgm:pt modelId="{44ACABD8-2831-4030-860D-BA920CE3D551}" type="parTrans" cxnId="{FD1C5BFC-3955-4C64-8E53-F60AB4968F35}">
      <dgm:prSet/>
      <dgm:spPr/>
      <dgm:t>
        <a:bodyPr/>
        <a:lstStyle/>
        <a:p>
          <a:endParaRPr lang="es-ES"/>
        </a:p>
      </dgm:t>
    </dgm:pt>
    <dgm:pt modelId="{3564D3B2-6EDB-4EE4-A6C6-D799A8732C12}" type="sibTrans" cxnId="{FD1C5BFC-3955-4C64-8E53-F60AB4968F35}">
      <dgm:prSet/>
      <dgm:spPr/>
      <dgm:t>
        <a:bodyPr/>
        <a:lstStyle/>
        <a:p>
          <a:endParaRPr lang="es-ES"/>
        </a:p>
      </dgm:t>
    </dgm:pt>
    <dgm:pt modelId="{977EEE96-2BFF-483A-BE63-80C0D6F27829}">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MX" sz="1700" dirty="0" err="1" smtClean="0">
              <a:latin typeface="+mn-lt"/>
            </a:rPr>
            <a:t>Weende</a:t>
          </a:r>
          <a:r>
            <a:rPr lang="es-MX" sz="1700" dirty="0" smtClean="0">
              <a:latin typeface="+mn-lt"/>
            </a:rPr>
            <a:t>, análisis proximal de los componentes nutricionales</a:t>
          </a:r>
        </a:p>
        <a:p>
          <a:r>
            <a:rPr lang="es-MX" sz="1700" dirty="0" smtClean="0">
              <a:latin typeface="+mn-lt"/>
            </a:rPr>
            <a:t>Edad tienen mayor capacidad de ser digeribles y de proporcionar los nutrientes necesarios </a:t>
          </a:r>
          <a:endParaRPr lang="es-ES" sz="1700" dirty="0">
            <a:latin typeface="+mn-lt"/>
          </a:endParaRPr>
        </a:p>
      </dgm:t>
    </dgm:pt>
    <dgm:pt modelId="{87BF12BD-2CD9-4D10-8666-96F73FD63A28}" type="parTrans" cxnId="{DB35AE92-20BC-49EE-BD03-4FF705B1C4B5}">
      <dgm:prSet/>
      <dgm:spPr/>
      <dgm:t>
        <a:bodyPr/>
        <a:lstStyle/>
        <a:p>
          <a:endParaRPr lang="es-ES"/>
        </a:p>
      </dgm:t>
    </dgm:pt>
    <dgm:pt modelId="{12687E89-0566-453C-9A36-75932CFB5A6A}" type="sibTrans" cxnId="{DB35AE92-20BC-49EE-BD03-4FF705B1C4B5}">
      <dgm:prSet/>
      <dgm:spPr/>
      <dgm:t>
        <a:bodyPr/>
        <a:lstStyle/>
        <a:p>
          <a:endParaRPr lang="es-ES"/>
        </a:p>
      </dgm:t>
    </dgm:pt>
    <dgm:pt modelId="{80B5371F-57CA-4D69-AB02-F36BCDEB8F48}" type="pres">
      <dgm:prSet presAssocID="{0AE53457-8A7E-4DF8-888B-753E706460A7}" presName="Name0" presStyleCnt="0">
        <dgm:presLayoutVars>
          <dgm:dir/>
          <dgm:resizeHandles val="exact"/>
        </dgm:presLayoutVars>
      </dgm:prSet>
      <dgm:spPr/>
      <dgm:t>
        <a:bodyPr/>
        <a:lstStyle/>
        <a:p>
          <a:endParaRPr lang="es-ES"/>
        </a:p>
      </dgm:t>
    </dgm:pt>
    <dgm:pt modelId="{9C5CBD70-4817-4FC8-B811-94D60F726A6A}" type="pres">
      <dgm:prSet presAssocID="{B628A7E9-FA36-4B84-B1D4-653797A64B48}" presName="node" presStyleLbl="node1" presStyleIdx="0" presStyleCnt="3" custScaleX="215625" custScaleY="49848">
        <dgm:presLayoutVars>
          <dgm:bulletEnabled val="1"/>
        </dgm:presLayoutVars>
      </dgm:prSet>
      <dgm:spPr/>
      <dgm:t>
        <a:bodyPr/>
        <a:lstStyle/>
        <a:p>
          <a:endParaRPr lang="es-ES"/>
        </a:p>
      </dgm:t>
    </dgm:pt>
    <dgm:pt modelId="{C8F6F2F6-20CF-4E3D-A85D-486AE18C1CAB}" type="pres">
      <dgm:prSet presAssocID="{2352DE7A-61D4-4FA6-A4BD-4C38F7EC2941}" presName="sibTrans" presStyleLbl="sibTrans2D1" presStyleIdx="0" presStyleCnt="3" custLinFactY="-47564" custLinFactNeighborX="20048" custLinFactNeighborY="-100000"/>
      <dgm:spPr/>
      <dgm:t>
        <a:bodyPr/>
        <a:lstStyle/>
        <a:p>
          <a:endParaRPr lang="es-ES"/>
        </a:p>
      </dgm:t>
    </dgm:pt>
    <dgm:pt modelId="{5E6B8165-8017-4BEC-AABA-9452675D6BDC}" type="pres">
      <dgm:prSet presAssocID="{2352DE7A-61D4-4FA6-A4BD-4C38F7EC2941}" presName="connectorText" presStyleLbl="sibTrans2D1" presStyleIdx="0" presStyleCnt="3"/>
      <dgm:spPr/>
      <dgm:t>
        <a:bodyPr/>
        <a:lstStyle/>
        <a:p>
          <a:endParaRPr lang="es-ES"/>
        </a:p>
      </dgm:t>
    </dgm:pt>
    <dgm:pt modelId="{E905F7DD-03F1-48BA-A50D-D37E8C1F113A}" type="pres">
      <dgm:prSet presAssocID="{4BC955BA-001E-4710-8F60-69700A284CE7}" presName="node" presStyleLbl="node1" presStyleIdx="1" presStyleCnt="3" custScaleX="171669" custRadScaleRad="133195" custRadScaleInc="-12052">
        <dgm:presLayoutVars>
          <dgm:bulletEnabled val="1"/>
        </dgm:presLayoutVars>
      </dgm:prSet>
      <dgm:spPr/>
      <dgm:t>
        <a:bodyPr/>
        <a:lstStyle/>
        <a:p>
          <a:endParaRPr lang="es-ES"/>
        </a:p>
      </dgm:t>
    </dgm:pt>
    <dgm:pt modelId="{42901656-AD70-4532-BB86-F50833E09BF9}" type="pres">
      <dgm:prSet presAssocID="{3564D3B2-6EDB-4EE4-A6C6-D799A8732C12}" presName="sibTrans" presStyleLbl="sibTrans2D1" presStyleIdx="1" presStyleCnt="3"/>
      <dgm:spPr/>
      <dgm:t>
        <a:bodyPr/>
        <a:lstStyle/>
        <a:p>
          <a:endParaRPr lang="es-ES"/>
        </a:p>
      </dgm:t>
    </dgm:pt>
    <dgm:pt modelId="{9B30AFF3-F574-44A6-B630-FCEA8E2277F5}" type="pres">
      <dgm:prSet presAssocID="{3564D3B2-6EDB-4EE4-A6C6-D799A8732C12}" presName="connectorText" presStyleLbl="sibTrans2D1" presStyleIdx="1" presStyleCnt="3"/>
      <dgm:spPr/>
      <dgm:t>
        <a:bodyPr/>
        <a:lstStyle/>
        <a:p>
          <a:endParaRPr lang="es-ES"/>
        </a:p>
      </dgm:t>
    </dgm:pt>
    <dgm:pt modelId="{DC916480-2E3F-4710-8569-7F8CC4B40504}" type="pres">
      <dgm:prSet presAssocID="{977EEE96-2BFF-483A-BE63-80C0D6F27829}" presName="node" presStyleLbl="node1" presStyleIdx="2" presStyleCnt="3" custScaleX="165001" custRadScaleRad="137004" custRadScaleInc="12825">
        <dgm:presLayoutVars>
          <dgm:bulletEnabled val="1"/>
        </dgm:presLayoutVars>
      </dgm:prSet>
      <dgm:spPr/>
      <dgm:t>
        <a:bodyPr/>
        <a:lstStyle/>
        <a:p>
          <a:endParaRPr lang="es-ES"/>
        </a:p>
      </dgm:t>
    </dgm:pt>
    <dgm:pt modelId="{3081FB01-00EB-4D47-BDE7-59BA4E51D3E5}" type="pres">
      <dgm:prSet presAssocID="{12687E89-0566-453C-9A36-75932CFB5A6A}" presName="sibTrans" presStyleLbl="sibTrans2D1" presStyleIdx="2" presStyleCnt="3" custLinFactY="-65445" custLinFactNeighborX="-15411" custLinFactNeighborY="-100000"/>
      <dgm:spPr/>
      <dgm:t>
        <a:bodyPr/>
        <a:lstStyle/>
        <a:p>
          <a:endParaRPr lang="es-ES"/>
        </a:p>
      </dgm:t>
    </dgm:pt>
    <dgm:pt modelId="{A9CC8A18-AEB0-4806-859F-B45F10DA53F6}" type="pres">
      <dgm:prSet presAssocID="{12687E89-0566-453C-9A36-75932CFB5A6A}" presName="connectorText" presStyleLbl="sibTrans2D1" presStyleIdx="2" presStyleCnt="3"/>
      <dgm:spPr/>
      <dgm:t>
        <a:bodyPr/>
        <a:lstStyle/>
        <a:p>
          <a:endParaRPr lang="es-ES"/>
        </a:p>
      </dgm:t>
    </dgm:pt>
  </dgm:ptLst>
  <dgm:cxnLst>
    <dgm:cxn modelId="{8A252E13-2563-4105-9910-EA844528B52D}" type="presOf" srcId="{3564D3B2-6EDB-4EE4-A6C6-D799A8732C12}" destId="{9B30AFF3-F574-44A6-B630-FCEA8E2277F5}" srcOrd="1" destOrd="0" presId="urn:microsoft.com/office/officeart/2005/8/layout/cycle7"/>
    <dgm:cxn modelId="{FD1C5BFC-3955-4C64-8E53-F60AB4968F35}" srcId="{0AE53457-8A7E-4DF8-888B-753E706460A7}" destId="{4BC955BA-001E-4710-8F60-69700A284CE7}" srcOrd="1" destOrd="0" parTransId="{44ACABD8-2831-4030-860D-BA920CE3D551}" sibTransId="{3564D3B2-6EDB-4EE4-A6C6-D799A8732C12}"/>
    <dgm:cxn modelId="{2BE3AE35-4CF2-4712-B562-0F770B1967E2}" type="presOf" srcId="{4BC955BA-001E-4710-8F60-69700A284CE7}" destId="{E905F7DD-03F1-48BA-A50D-D37E8C1F113A}" srcOrd="0" destOrd="0" presId="urn:microsoft.com/office/officeart/2005/8/layout/cycle7"/>
    <dgm:cxn modelId="{85FAC930-0616-4940-9436-44EA2A2D4F6D}" type="presOf" srcId="{12687E89-0566-453C-9A36-75932CFB5A6A}" destId="{3081FB01-00EB-4D47-BDE7-59BA4E51D3E5}" srcOrd="0" destOrd="0" presId="urn:microsoft.com/office/officeart/2005/8/layout/cycle7"/>
    <dgm:cxn modelId="{DB35AE92-20BC-49EE-BD03-4FF705B1C4B5}" srcId="{0AE53457-8A7E-4DF8-888B-753E706460A7}" destId="{977EEE96-2BFF-483A-BE63-80C0D6F27829}" srcOrd="2" destOrd="0" parTransId="{87BF12BD-2CD9-4D10-8666-96F73FD63A28}" sibTransId="{12687E89-0566-453C-9A36-75932CFB5A6A}"/>
    <dgm:cxn modelId="{7E825DB4-2F3D-48D3-9745-B093240FC905}" type="presOf" srcId="{12687E89-0566-453C-9A36-75932CFB5A6A}" destId="{A9CC8A18-AEB0-4806-859F-B45F10DA53F6}" srcOrd="1" destOrd="0" presId="urn:microsoft.com/office/officeart/2005/8/layout/cycle7"/>
    <dgm:cxn modelId="{18151BBD-F772-4F73-B501-054CCD6CEE3D}" type="presOf" srcId="{2352DE7A-61D4-4FA6-A4BD-4C38F7EC2941}" destId="{C8F6F2F6-20CF-4E3D-A85D-486AE18C1CAB}" srcOrd="0" destOrd="0" presId="urn:microsoft.com/office/officeart/2005/8/layout/cycle7"/>
    <dgm:cxn modelId="{1D9E1D4C-029C-48A8-843D-1724A362C26A}" type="presOf" srcId="{2352DE7A-61D4-4FA6-A4BD-4C38F7EC2941}" destId="{5E6B8165-8017-4BEC-AABA-9452675D6BDC}" srcOrd="1" destOrd="0" presId="urn:microsoft.com/office/officeart/2005/8/layout/cycle7"/>
    <dgm:cxn modelId="{3CD40411-C7D5-4260-9DE5-0B4A32E31712}" type="presOf" srcId="{977EEE96-2BFF-483A-BE63-80C0D6F27829}" destId="{DC916480-2E3F-4710-8569-7F8CC4B40504}" srcOrd="0" destOrd="0" presId="urn:microsoft.com/office/officeart/2005/8/layout/cycle7"/>
    <dgm:cxn modelId="{E0216EC1-3479-462D-8711-3D0BE120E6CF}" type="presOf" srcId="{3564D3B2-6EDB-4EE4-A6C6-D799A8732C12}" destId="{42901656-AD70-4532-BB86-F50833E09BF9}" srcOrd="0" destOrd="0" presId="urn:microsoft.com/office/officeart/2005/8/layout/cycle7"/>
    <dgm:cxn modelId="{DA6D18B9-4650-4066-B2E1-077FFA36DB3E}" srcId="{0AE53457-8A7E-4DF8-888B-753E706460A7}" destId="{B628A7E9-FA36-4B84-B1D4-653797A64B48}" srcOrd="0" destOrd="0" parTransId="{2373AFA6-99A4-4E5E-BB7C-2E371DB70BC3}" sibTransId="{2352DE7A-61D4-4FA6-A4BD-4C38F7EC2941}"/>
    <dgm:cxn modelId="{490B9A98-0DE0-4CE0-8C75-F5726713E6B0}" type="presOf" srcId="{B628A7E9-FA36-4B84-B1D4-653797A64B48}" destId="{9C5CBD70-4817-4FC8-B811-94D60F726A6A}" srcOrd="0" destOrd="0" presId="urn:microsoft.com/office/officeart/2005/8/layout/cycle7"/>
    <dgm:cxn modelId="{26B3C3E6-704D-44CD-BB18-8220021688CA}" type="presOf" srcId="{0AE53457-8A7E-4DF8-888B-753E706460A7}" destId="{80B5371F-57CA-4D69-AB02-F36BCDEB8F48}" srcOrd="0" destOrd="0" presId="urn:microsoft.com/office/officeart/2005/8/layout/cycle7"/>
    <dgm:cxn modelId="{B64A4C2D-9818-478F-9409-DE66F73F0C7D}" type="presParOf" srcId="{80B5371F-57CA-4D69-AB02-F36BCDEB8F48}" destId="{9C5CBD70-4817-4FC8-B811-94D60F726A6A}" srcOrd="0" destOrd="0" presId="urn:microsoft.com/office/officeart/2005/8/layout/cycle7"/>
    <dgm:cxn modelId="{AA84205A-A34C-4696-9C84-AD5544098013}" type="presParOf" srcId="{80B5371F-57CA-4D69-AB02-F36BCDEB8F48}" destId="{C8F6F2F6-20CF-4E3D-A85D-486AE18C1CAB}" srcOrd="1" destOrd="0" presId="urn:microsoft.com/office/officeart/2005/8/layout/cycle7"/>
    <dgm:cxn modelId="{51F94639-F011-421E-9E62-32B8386CF19E}" type="presParOf" srcId="{C8F6F2F6-20CF-4E3D-A85D-486AE18C1CAB}" destId="{5E6B8165-8017-4BEC-AABA-9452675D6BDC}" srcOrd="0" destOrd="0" presId="urn:microsoft.com/office/officeart/2005/8/layout/cycle7"/>
    <dgm:cxn modelId="{804C3C19-2D6F-40C6-9D4E-6776F8DDDBF9}" type="presParOf" srcId="{80B5371F-57CA-4D69-AB02-F36BCDEB8F48}" destId="{E905F7DD-03F1-48BA-A50D-D37E8C1F113A}" srcOrd="2" destOrd="0" presId="urn:microsoft.com/office/officeart/2005/8/layout/cycle7"/>
    <dgm:cxn modelId="{7699308B-F181-43AC-B12C-37D0A6C55F20}" type="presParOf" srcId="{80B5371F-57CA-4D69-AB02-F36BCDEB8F48}" destId="{42901656-AD70-4532-BB86-F50833E09BF9}" srcOrd="3" destOrd="0" presId="urn:microsoft.com/office/officeart/2005/8/layout/cycle7"/>
    <dgm:cxn modelId="{6D19404F-C6ED-4FC0-802C-EC3BBB9EE969}" type="presParOf" srcId="{42901656-AD70-4532-BB86-F50833E09BF9}" destId="{9B30AFF3-F574-44A6-B630-FCEA8E2277F5}" srcOrd="0" destOrd="0" presId="urn:microsoft.com/office/officeart/2005/8/layout/cycle7"/>
    <dgm:cxn modelId="{ECC84752-C0DE-4049-8DED-78A2C6E0A71D}" type="presParOf" srcId="{80B5371F-57CA-4D69-AB02-F36BCDEB8F48}" destId="{DC916480-2E3F-4710-8569-7F8CC4B40504}" srcOrd="4" destOrd="0" presId="urn:microsoft.com/office/officeart/2005/8/layout/cycle7"/>
    <dgm:cxn modelId="{A63BA172-14F6-4399-B951-0952CC6DA6C9}" type="presParOf" srcId="{80B5371F-57CA-4D69-AB02-F36BCDEB8F48}" destId="{3081FB01-00EB-4D47-BDE7-59BA4E51D3E5}" srcOrd="5" destOrd="0" presId="urn:microsoft.com/office/officeart/2005/8/layout/cycle7"/>
    <dgm:cxn modelId="{E976C156-5428-4A7B-BE58-2B866754EA74}" type="presParOf" srcId="{3081FB01-00EB-4D47-BDE7-59BA4E51D3E5}" destId="{A9CC8A18-AEB0-4806-859F-B45F10DA53F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D425D-8CA7-4F81-8098-9A4205ED1AEA}"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s-ES"/>
        </a:p>
      </dgm:t>
    </dgm:pt>
    <dgm:pt modelId="{7B45D194-F91D-4080-83D8-EF48744ABA90}">
      <dgm:prSet phldrT="[Texto]"/>
      <dgm:spPr/>
      <dgm:t>
        <a:bodyPr/>
        <a:lstStyle/>
        <a:p>
          <a:r>
            <a:rPr lang="es-MX" b="1" i="1" dirty="0" smtClean="0">
              <a:solidFill>
                <a:schemeClr val="tx2">
                  <a:lumMod val="95000"/>
                  <a:lumOff val="5000"/>
                </a:schemeClr>
              </a:solidFill>
            </a:rPr>
            <a:t>Contenido Nutricional</a:t>
          </a:r>
          <a:endParaRPr lang="es-ES" dirty="0">
            <a:solidFill>
              <a:schemeClr val="tx2">
                <a:lumMod val="95000"/>
                <a:lumOff val="5000"/>
              </a:schemeClr>
            </a:solidFill>
          </a:endParaRPr>
        </a:p>
      </dgm:t>
    </dgm:pt>
    <dgm:pt modelId="{5BBB38CE-A647-4975-9C06-CF0D3F73B4FF}" type="parTrans" cxnId="{995604CC-39E1-4729-B7C9-4218F04C7E9F}">
      <dgm:prSet/>
      <dgm:spPr/>
      <dgm:t>
        <a:bodyPr/>
        <a:lstStyle/>
        <a:p>
          <a:endParaRPr lang="es-ES">
            <a:solidFill>
              <a:schemeClr val="tx2">
                <a:lumMod val="95000"/>
                <a:lumOff val="5000"/>
              </a:schemeClr>
            </a:solidFill>
          </a:endParaRPr>
        </a:p>
      </dgm:t>
    </dgm:pt>
    <dgm:pt modelId="{AA9B48BA-D092-44F8-A846-06F3112DEF22}" type="sibTrans" cxnId="{995604CC-39E1-4729-B7C9-4218F04C7E9F}">
      <dgm:prSet/>
      <dgm:spPr/>
      <dgm:t>
        <a:bodyPr/>
        <a:lstStyle/>
        <a:p>
          <a:endParaRPr lang="es-ES">
            <a:solidFill>
              <a:schemeClr val="tx2">
                <a:lumMod val="95000"/>
                <a:lumOff val="5000"/>
              </a:schemeClr>
            </a:solidFill>
          </a:endParaRPr>
        </a:p>
      </dgm:t>
    </dgm:pt>
    <dgm:pt modelId="{59B425CC-44EC-4994-8974-CD939A677C1B}">
      <dgm:prSet phldrT="[Texto]"/>
      <dgm:spPr/>
      <dgm:t>
        <a:bodyPr/>
        <a:lstStyle/>
        <a:p>
          <a:r>
            <a:rPr lang="es-MX" b="1" dirty="0" smtClean="0">
              <a:solidFill>
                <a:schemeClr val="tx2">
                  <a:lumMod val="95000"/>
                  <a:lumOff val="5000"/>
                </a:schemeClr>
              </a:solidFill>
            </a:rPr>
            <a:t>Ho:</a:t>
          </a:r>
          <a:r>
            <a:rPr lang="es-MX" dirty="0" smtClean="0">
              <a:solidFill>
                <a:schemeClr val="tx2">
                  <a:lumMod val="95000"/>
                  <a:lumOff val="5000"/>
                </a:schemeClr>
              </a:solidFill>
            </a:rPr>
            <a:t> El manejo de fertilización en el pasto saboya (</a:t>
          </a:r>
          <a:r>
            <a:rPr lang="es-MX" i="1" dirty="0" err="1" smtClean="0">
              <a:solidFill>
                <a:schemeClr val="tx2">
                  <a:lumMod val="95000"/>
                  <a:lumOff val="5000"/>
                </a:schemeClr>
              </a:solidFill>
            </a:rPr>
            <a:t>Panicum</a:t>
          </a:r>
          <a:r>
            <a:rPr lang="es-MX" i="1" dirty="0" smtClean="0">
              <a:solidFill>
                <a:schemeClr val="tx2">
                  <a:lumMod val="95000"/>
                  <a:lumOff val="5000"/>
                </a:schemeClr>
              </a:solidFill>
            </a:rPr>
            <a:t> máximum </a:t>
          </a:r>
          <a:r>
            <a:rPr lang="es-MX" dirty="0" err="1" smtClean="0">
              <a:solidFill>
                <a:schemeClr val="tx2">
                  <a:lumMod val="95000"/>
                  <a:lumOff val="5000"/>
                </a:schemeClr>
              </a:solidFill>
            </a:rPr>
            <a:t>Jacq</a:t>
          </a:r>
          <a:r>
            <a:rPr lang="es-MX" dirty="0" smtClean="0">
              <a:solidFill>
                <a:schemeClr val="tx2">
                  <a:lumMod val="95000"/>
                  <a:lumOff val="5000"/>
                </a:schemeClr>
              </a:solidFill>
            </a:rPr>
            <a:t>.) no influirá en el resultado del contenido nutricional</a:t>
          </a:r>
          <a:endParaRPr lang="es-ES" dirty="0">
            <a:solidFill>
              <a:schemeClr val="tx2">
                <a:lumMod val="95000"/>
                <a:lumOff val="5000"/>
              </a:schemeClr>
            </a:solidFill>
          </a:endParaRPr>
        </a:p>
      </dgm:t>
    </dgm:pt>
    <dgm:pt modelId="{4A4460CF-1A03-41D1-ACC7-75F329082C83}" type="parTrans" cxnId="{1B37F44C-3362-4E7C-89A6-08871AB83D4F}">
      <dgm:prSet/>
      <dgm:spPr/>
      <dgm:t>
        <a:bodyPr/>
        <a:lstStyle/>
        <a:p>
          <a:endParaRPr lang="es-ES">
            <a:solidFill>
              <a:schemeClr val="tx2">
                <a:lumMod val="95000"/>
                <a:lumOff val="5000"/>
              </a:schemeClr>
            </a:solidFill>
          </a:endParaRPr>
        </a:p>
      </dgm:t>
    </dgm:pt>
    <dgm:pt modelId="{BE5509BC-0EAC-4353-A657-15720DFD3EAB}" type="sibTrans" cxnId="{1B37F44C-3362-4E7C-89A6-08871AB83D4F}">
      <dgm:prSet/>
      <dgm:spPr/>
      <dgm:t>
        <a:bodyPr/>
        <a:lstStyle/>
        <a:p>
          <a:endParaRPr lang="es-ES">
            <a:solidFill>
              <a:schemeClr val="tx2">
                <a:lumMod val="95000"/>
                <a:lumOff val="5000"/>
              </a:schemeClr>
            </a:solidFill>
          </a:endParaRPr>
        </a:p>
      </dgm:t>
    </dgm:pt>
    <dgm:pt modelId="{2B81F761-6758-4CB6-A516-8A4068D4D5D8}">
      <dgm:prSet phldrT="[Texto]"/>
      <dgm:spPr/>
      <dgm:t>
        <a:bodyPr/>
        <a:lstStyle/>
        <a:p>
          <a:r>
            <a:rPr lang="es-MX" b="1" smtClean="0">
              <a:solidFill>
                <a:schemeClr val="tx2">
                  <a:lumMod val="95000"/>
                  <a:lumOff val="5000"/>
                </a:schemeClr>
              </a:solidFill>
            </a:rPr>
            <a:t>Ha:</a:t>
          </a:r>
          <a:r>
            <a:rPr lang="es-MX" smtClean="0">
              <a:solidFill>
                <a:schemeClr val="tx2">
                  <a:lumMod val="95000"/>
                  <a:lumOff val="5000"/>
                </a:schemeClr>
              </a:solidFill>
            </a:rPr>
            <a:t> El manejo de fertilización en el pasto saboya (</a:t>
          </a:r>
          <a:r>
            <a:rPr lang="es-MX" i="1" smtClean="0">
              <a:solidFill>
                <a:schemeClr val="tx2">
                  <a:lumMod val="95000"/>
                  <a:lumOff val="5000"/>
                </a:schemeClr>
              </a:solidFill>
            </a:rPr>
            <a:t>Panicum máximum </a:t>
          </a:r>
          <a:r>
            <a:rPr lang="es-MX" smtClean="0">
              <a:solidFill>
                <a:schemeClr val="tx2">
                  <a:lumMod val="95000"/>
                  <a:lumOff val="5000"/>
                </a:schemeClr>
              </a:solidFill>
            </a:rPr>
            <a:t>Jacq.) influirá en el resultado del contenido nutricional.</a:t>
          </a:r>
          <a:endParaRPr lang="es-ES" dirty="0">
            <a:solidFill>
              <a:schemeClr val="tx2">
                <a:lumMod val="95000"/>
                <a:lumOff val="5000"/>
              </a:schemeClr>
            </a:solidFill>
          </a:endParaRPr>
        </a:p>
      </dgm:t>
    </dgm:pt>
    <dgm:pt modelId="{42F383DE-56F1-44CB-991F-0F898749F534}" type="parTrans" cxnId="{9C177D09-32B4-4757-8432-BDFD2283EA18}">
      <dgm:prSet/>
      <dgm:spPr/>
      <dgm:t>
        <a:bodyPr/>
        <a:lstStyle/>
        <a:p>
          <a:endParaRPr lang="es-ES">
            <a:solidFill>
              <a:schemeClr val="tx2">
                <a:lumMod val="95000"/>
                <a:lumOff val="5000"/>
              </a:schemeClr>
            </a:solidFill>
          </a:endParaRPr>
        </a:p>
      </dgm:t>
    </dgm:pt>
    <dgm:pt modelId="{38B33AF9-9DB1-4033-894E-685C0F47AF3A}" type="sibTrans" cxnId="{9C177D09-32B4-4757-8432-BDFD2283EA18}">
      <dgm:prSet/>
      <dgm:spPr/>
      <dgm:t>
        <a:bodyPr/>
        <a:lstStyle/>
        <a:p>
          <a:endParaRPr lang="es-ES">
            <a:solidFill>
              <a:schemeClr val="tx2">
                <a:lumMod val="95000"/>
                <a:lumOff val="5000"/>
              </a:schemeClr>
            </a:solidFill>
          </a:endParaRPr>
        </a:p>
      </dgm:t>
    </dgm:pt>
    <dgm:pt modelId="{74F02315-53F5-47E9-9DA7-891359584A20}">
      <dgm:prSet phldrT="[Texto]"/>
      <dgm:spPr/>
      <dgm:t>
        <a:bodyPr/>
        <a:lstStyle/>
        <a:p>
          <a:r>
            <a:rPr lang="es-MX" b="1" i="1" dirty="0" smtClean="0">
              <a:solidFill>
                <a:schemeClr val="tx2">
                  <a:lumMod val="95000"/>
                  <a:lumOff val="5000"/>
                </a:schemeClr>
              </a:solidFill>
            </a:rPr>
            <a:t>Variables Eco fisiológicas</a:t>
          </a:r>
          <a:endParaRPr lang="es-ES" dirty="0">
            <a:solidFill>
              <a:schemeClr val="tx2">
                <a:lumMod val="95000"/>
                <a:lumOff val="5000"/>
              </a:schemeClr>
            </a:solidFill>
          </a:endParaRPr>
        </a:p>
      </dgm:t>
    </dgm:pt>
    <dgm:pt modelId="{F92BF41B-844F-4DBC-9765-4FCD17712F71}" type="parTrans" cxnId="{E9AD8639-D051-449E-99D8-BFF8BA2ED00F}">
      <dgm:prSet/>
      <dgm:spPr/>
      <dgm:t>
        <a:bodyPr/>
        <a:lstStyle/>
        <a:p>
          <a:endParaRPr lang="es-ES">
            <a:solidFill>
              <a:schemeClr val="tx2">
                <a:lumMod val="95000"/>
                <a:lumOff val="5000"/>
              </a:schemeClr>
            </a:solidFill>
          </a:endParaRPr>
        </a:p>
      </dgm:t>
    </dgm:pt>
    <dgm:pt modelId="{7613478F-206B-464C-8A64-52CB578805A2}" type="sibTrans" cxnId="{E9AD8639-D051-449E-99D8-BFF8BA2ED00F}">
      <dgm:prSet/>
      <dgm:spPr/>
      <dgm:t>
        <a:bodyPr/>
        <a:lstStyle/>
        <a:p>
          <a:endParaRPr lang="es-ES">
            <a:solidFill>
              <a:schemeClr val="tx2">
                <a:lumMod val="95000"/>
                <a:lumOff val="5000"/>
              </a:schemeClr>
            </a:solidFill>
          </a:endParaRPr>
        </a:p>
      </dgm:t>
    </dgm:pt>
    <dgm:pt modelId="{05B3C25D-D4BE-4E43-82B3-CF1F41D8A3ED}">
      <dgm:prSet phldrT="[Texto]"/>
      <dgm:spPr/>
      <dgm:t>
        <a:bodyPr/>
        <a:lstStyle/>
        <a:p>
          <a:r>
            <a:rPr lang="es-MX" b="1" dirty="0" smtClean="0">
              <a:solidFill>
                <a:schemeClr val="tx2">
                  <a:lumMod val="95000"/>
                  <a:lumOff val="5000"/>
                </a:schemeClr>
              </a:solidFill>
            </a:rPr>
            <a:t>Ho:</a:t>
          </a:r>
          <a:r>
            <a:rPr lang="es-MX" dirty="0" smtClean="0">
              <a:solidFill>
                <a:schemeClr val="tx2">
                  <a:lumMod val="95000"/>
                  <a:lumOff val="5000"/>
                </a:schemeClr>
              </a:solidFill>
            </a:rPr>
            <a:t> La fertilización del pasto saboya (</a:t>
          </a:r>
          <a:r>
            <a:rPr lang="es-MX" i="1" dirty="0" err="1" smtClean="0">
              <a:solidFill>
                <a:schemeClr val="tx2">
                  <a:lumMod val="95000"/>
                  <a:lumOff val="5000"/>
                </a:schemeClr>
              </a:solidFill>
            </a:rPr>
            <a:t>Panicum</a:t>
          </a:r>
          <a:r>
            <a:rPr lang="es-MX" i="1" dirty="0" smtClean="0">
              <a:solidFill>
                <a:schemeClr val="tx2">
                  <a:lumMod val="95000"/>
                  <a:lumOff val="5000"/>
                </a:schemeClr>
              </a:solidFill>
            </a:rPr>
            <a:t> máximum </a:t>
          </a:r>
          <a:r>
            <a:rPr lang="es-MX" dirty="0" err="1" smtClean="0">
              <a:solidFill>
                <a:schemeClr val="tx2">
                  <a:lumMod val="95000"/>
                  <a:lumOff val="5000"/>
                </a:schemeClr>
              </a:solidFill>
            </a:rPr>
            <a:t>Jacq</a:t>
          </a:r>
          <a:r>
            <a:rPr lang="es-MX" dirty="0" smtClean="0">
              <a:solidFill>
                <a:schemeClr val="tx2">
                  <a:lumMod val="95000"/>
                  <a:lumOff val="5000"/>
                </a:schemeClr>
              </a:solidFill>
            </a:rPr>
            <a:t>.) no influirá en las variables eco fisiológicas. </a:t>
          </a:r>
          <a:endParaRPr lang="es-ES" dirty="0">
            <a:solidFill>
              <a:schemeClr val="tx2">
                <a:lumMod val="95000"/>
                <a:lumOff val="5000"/>
              </a:schemeClr>
            </a:solidFill>
          </a:endParaRPr>
        </a:p>
      </dgm:t>
    </dgm:pt>
    <dgm:pt modelId="{F3900DBB-89BA-464A-A0BB-7E8973314812}" type="parTrans" cxnId="{F7D67B8A-3937-4905-8FDA-12D3B572728B}">
      <dgm:prSet/>
      <dgm:spPr/>
      <dgm:t>
        <a:bodyPr/>
        <a:lstStyle/>
        <a:p>
          <a:endParaRPr lang="es-ES">
            <a:solidFill>
              <a:schemeClr val="tx2">
                <a:lumMod val="95000"/>
                <a:lumOff val="5000"/>
              </a:schemeClr>
            </a:solidFill>
          </a:endParaRPr>
        </a:p>
      </dgm:t>
    </dgm:pt>
    <dgm:pt modelId="{519AC6B3-1152-4B22-8742-114EC8C681A9}" type="sibTrans" cxnId="{F7D67B8A-3937-4905-8FDA-12D3B572728B}">
      <dgm:prSet/>
      <dgm:spPr/>
      <dgm:t>
        <a:bodyPr/>
        <a:lstStyle/>
        <a:p>
          <a:endParaRPr lang="es-ES">
            <a:solidFill>
              <a:schemeClr val="tx2">
                <a:lumMod val="95000"/>
                <a:lumOff val="5000"/>
              </a:schemeClr>
            </a:solidFill>
          </a:endParaRPr>
        </a:p>
      </dgm:t>
    </dgm:pt>
    <dgm:pt modelId="{6AA6F115-6ADE-4A4E-A49D-1EDA0EA285C7}">
      <dgm:prSet phldrT="[Texto]"/>
      <dgm:spPr/>
      <dgm:t>
        <a:bodyPr/>
        <a:lstStyle/>
        <a:p>
          <a:r>
            <a:rPr lang="es-MX" b="1" dirty="0" smtClean="0">
              <a:solidFill>
                <a:schemeClr val="tx2">
                  <a:lumMod val="95000"/>
                  <a:lumOff val="5000"/>
                </a:schemeClr>
              </a:solidFill>
            </a:rPr>
            <a:t>Efecto de la fertilización </a:t>
          </a:r>
          <a:endParaRPr lang="es-ES" dirty="0">
            <a:solidFill>
              <a:schemeClr val="tx2">
                <a:lumMod val="95000"/>
                <a:lumOff val="5000"/>
              </a:schemeClr>
            </a:solidFill>
          </a:endParaRPr>
        </a:p>
      </dgm:t>
    </dgm:pt>
    <dgm:pt modelId="{FAB9EEEF-3413-4493-851F-A4B1A87C99AE}" type="parTrans" cxnId="{DC0BE477-53F6-4700-AD2F-501E479AEF64}">
      <dgm:prSet/>
      <dgm:spPr/>
      <dgm:t>
        <a:bodyPr/>
        <a:lstStyle/>
        <a:p>
          <a:endParaRPr lang="es-ES">
            <a:solidFill>
              <a:schemeClr val="tx2">
                <a:lumMod val="95000"/>
                <a:lumOff val="5000"/>
              </a:schemeClr>
            </a:solidFill>
          </a:endParaRPr>
        </a:p>
      </dgm:t>
    </dgm:pt>
    <dgm:pt modelId="{B5965C08-4A21-4B8C-9F6A-844322B21E3D}" type="sibTrans" cxnId="{DC0BE477-53F6-4700-AD2F-501E479AEF64}">
      <dgm:prSet/>
      <dgm:spPr/>
      <dgm:t>
        <a:bodyPr/>
        <a:lstStyle/>
        <a:p>
          <a:endParaRPr lang="es-ES">
            <a:solidFill>
              <a:schemeClr val="tx2">
                <a:lumMod val="95000"/>
                <a:lumOff val="5000"/>
              </a:schemeClr>
            </a:solidFill>
          </a:endParaRPr>
        </a:p>
      </dgm:t>
    </dgm:pt>
    <dgm:pt modelId="{ED079907-6317-4CF9-AF84-EE65789DDCE6}">
      <dgm:prSet phldrT="[Texto]"/>
      <dgm:spPr/>
      <dgm:t>
        <a:bodyPr/>
        <a:lstStyle/>
        <a:p>
          <a:r>
            <a:rPr lang="es-MX" b="1" dirty="0" smtClean="0">
              <a:solidFill>
                <a:schemeClr val="tx2">
                  <a:lumMod val="95000"/>
                  <a:lumOff val="5000"/>
                </a:schemeClr>
              </a:solidFill>
            </a:rPr>
            <a:t>Ho:</a:t>
          </a:r>
          <a:r>
            <a:rPr lang="es-MX" dirty="0" smtClean="0">
              <a:solidFill>
                <a:schemeClr val="tx2">
                  <a:lumMod val="95000"/>
                  <a:lumOff val="5000"/>
                </a:schemeClr>
              </a:solidFill>
            </a:rPr>
            <a:t> El efecto de la fertilización del pasto saboya (</a:t>
          </a:r>
          <a:r>
            <a:rPr lang="es-MX" i="1" dirty="0" err="1" smtClean="0">
              <a:solidFill>
                <a:schemeClr val="tx2">
                  <a:lumMod val="95000"/>
                  <a:lumOff val="5000"/>
                </a:schemeClr>
              </a:solidFill>
            </a:rPr>
            <a:t>Panicum</a:t>
          </a:r>
          <a:r>
            <a:rPr lang="es-MX" i="1" dirty="0" smtClean="0">
              <a:solidFill>
                <a:schemeClr val="tx2">
                  <a:lumMod val="95000"/>
                  <a:lumOff val="5000"/>
                </a:schemeClr>
              </a:solidFill>
            </a:rPr>
            <a:t> máximum </a:t>
          </a:r>
          <a:r>
            <a:rPr lang="es-MX" dirty="0" err="1" smtClean="0">
              <a:solidFill>
                <a:schemeClr val="tx2">
                  <a:lumMod val="95000"/>
                  <a:lumOff val="5000"/>
                </a:schemeClr>
              </a:solidFill>
            </a:rPr>
            <a:t>Jacq</a:t>
          </a:r>
          <a:r>
            <a:rPr lang="es-MX" dirty="0" smtClean="0">
              <a:solidFill>
                <a:schemeClr val="tx2">
                  <a:lumMod val="95000"/>
                  <a:lumOff val="5000"/>
                </a:schemeClr>
              </a:solidFill>
            </a:rPr>
            <a:t>.) es independiente del día de rebrote. </a:t>
          </a:r>
          <a:endParaRPr lang="es-ES" dirty="0">
            <a:solidFill>
              <a:schemeClr val="tx2">
                <a:lumMod val="95000"/>
                <a:lumOff val="5000"/>
              </a:schemeClr>
            </a:solidFill>
          </a:endParaRPr>
        </a:p>
      </dgm:t>
    </dgm:pt>
    <dgm:pt modelId="{4D1B743F-9A05-4527-9B0E-FF23B0AAD361}" type="parTrans" cxnId="{C5C266F5-8AD9-4F95-97CE-924BBE6EEE4A}">
      <dgm:prSet/>
      <dgm:spPr/>
      <dgm:t>
        <a:bodyPr/>
        <a:lstStyle/>
        <a:p>
          <a:endParaRPr lang="es-ES">
            <a:solidFill>
              <a:schemeClr val="tx2">
                <a:lumMod val="95000"/>
                <a:lumOff val="5000"/>
              </a:schemeClr>
            </a:solidFill>
          </a:endParaRPr>
        </a:p>
      </dgm:t>
    </dgm:pt>
    <dgm:pt modelId="{5DB3F526-753F-472F-B687-AA9960F0C1DC}" type="sibTrans" cxnId="{C5C266F5-8AD9-4F95-97CE-924BBE6EEE4A}">
      <dgm:prSet/>
      <dgm:spPr/>
      <dgm:t>
        <a:bodyPr/>
        <a:lstStyle/>
        <a:p>
          <a:endParaRPr lang="es-ES">
            <a:solidFill>
              <a:schemeClr val="tx2">
                <a:lumMod val="95000"/>
                <a:lumOff val="5000"/>
              </a:schemeClr>
            </a:solidFill>
          </a:endParaRPr>
        </a:p>
      </dgm:t>
    </dgm:pt>
    <dgm:pt modelId="{D9D6C76C-8AD5-409D-AE4B-7340F426EFA1}">
      <dgm:prSet phldrT="[Texto]" phldr="1"/>
      <dgm:spPr/>
      <dgm:t>
        <a:bodyPr/>
        <a:lstStyle/>
        <a:p>
          <a:endParaRPr lang="es-ES">
            <a:solidFill>
              <a:schemeClr val="tx2">
                <a:lumMod val="95000"/>
                <a:lumOff val="5000"/>
              </a:schemeClr>
            </a:solidFill>
          </a:endParaRPr>
        </a:p>
      </dgm:t>
    </dgm:pt>
    <dgm:pt modelId="{3AD428E6-C657-4D78-8E45-94D9062567F4}" type="parTrans" cxnId="{7163EDD8-6F0A-4AF2-B7E7-CE4C1754D573}">
      <dgm:prSet/>
      <dgm:spPr/>
      <dgm:t>
        <a:bodyPr/>
        <a:lstStyle/>
        <a:p>
          <a:endParaRPr lang="es-ES">
            <a:solidFill>
              <a:schemeClr val="tx2">
                <a:lumMod val="95000"/>
                <a:lumOff val="5000"/>
              </a:schemeClr>
            </a:solidFill>
          </a:endParaRPr>
        </a:p>
      </dgm:t>
    </dgm:pt>
    <dgm:pt modelId="{E36F0176-07EF-4408-BDBE-DA8C38D873CF}" type="sibTrans" cxnId="{7163EDD8-6F0A-4AF2-B7E7-CE4C1754D573}">
      <dgm:prSet/>
      <dgm:spPr/>
      <dgm:t>
        <a:bodyPr/>
        <a:lstStyle/>
        <a:p>
          <a:endParaRPr lang="es-ES">
            <a:solidFill>
              <a:schemeClr val="tx2">
                <a:lumMod val="95000"/>
                <a:lumOff val="5000"/>
              </a:schemeClr>
            </a:solidFill>
          </a:endParaRPr>
        </a:p>
      </dgm:t>
    </dgm:pt>
    <dgm:pt modelId="{998F5EF8-B8B5-4E8E-884E-9DC473E74F5F}">
      <dgm:prSet/>
      <dgm:spPr/>
      <dgm:t>
        <a:bodyPr/>
        <a:lstStyle/>
        <a:p>
          <a:r>
            <a:rPr lang="es-MX" b="1" smtClean="0">
              <a:solidFill>
                <a:schemeClr val="tx2">
                  <a:lumMod val="95000"/>
                  <a:lumOff val="5000"/>
                </a:schemeClr>
              </a:solidFill>
            </a:rPr>
            <a:t>Ha:</a:t>
          </a:r>
          <a:r>
            <a:rPr lang="es-MX" smtClean="0">
              <a:solidFill>
                <a:schemeClr val="tx2">
                  <a:lumMod val="95000"/>
                  <a:lumOff val="5000"/>
                </a:schemeClr>
              </a:solidFill>
            </a:rPr>
            <a:t> La fertilización del pasto saboya (</a:t>
          </a:r>
          <a:r>
            <a:rPr lang="es-MX" i="1" smtClean="0">
              <a:solidFill>
                <a:schemeClr val="tx2">
                  <a:lumMod val="95000"/>
                  <a:lumOff val="5000"/>
                </a:schemeClr>
              </a:solidFill>
            </a:rPr>
            <a:t>Panicum máximum </a:t>
          </a:r>
          <a:r>
            <a:rPr lang="es-MX" smtClean="0">
              <a:solidFill>
                <a:schemeClr val="tx2">
                  <a:lumMod val="95000"/>
                  <a:lumOff val="5000"/>
                </a:schemeClr>
              </a:solidFill>
            </a:rPr>
            <a:t>Jacq.) influirá en las variables eco fisiológicas. </a:t>
          </a:r>
          <a:endParaRPr lang="es-ES">
            <a:solidFill>
              <a:schemeClr val="tx2">
                <a:lumMod val="95000"/>
                <a:lumOff val="5000"/>
              </a:schemeClr>
            </a:solidFill>
          </a:endParaRPr>
        </a:p>
      </dgm:t>
    </dgm:pt>
    <dgm:pt modelId="{EC9EF053-819B-401A-B758-20512C354B1E}" type="parTrans" cxnId="{168FE0F4-3F98-48EA-AFD1-CB714A0A8F81}">
      <dgm:prSet/>
      <dgm:spPr/>
      <dgm:t>
        <a:bodyPr/>
        <a:lstStyle/>
        <a:p>
          <a:endParaRPr lang="es-ES">
            <a:solidFill>
              <a:schemeClr val="tx2">
                <a:lumMod val="95000"/>
                <a:lumOff val="5000"/>
              </a:schemeClr>
            </a:solidFill>
          </a:endParaRPr>
        </a:p>
      </dgm:t>
    </dgm:pt>
    <dgm:pt modelId="{3C6BB77B-EE1A-474B-A48F-1A94A3D05B9F}" type="sibTrans" cxnId="{168FE0F4-3F98-48EA-AFD1-CB714A0A8F81}">
      <dgm:prSet/>
      <dgm:spPr/>
      <dgm:t>
        <a:bodyPr/>
        <a:lstStyle/>
        <a:p>
          <a:endParaRPr lang="es-ES">
            <a:solidFill>
              <a:schemeClr val="tx2">
                <a:lumMod val="95000"/>
                <a:lumOff val="5000"/>
              </a:schemeClr>
            </a:solidFill>
          </a:endParaRPr>
        </a:p>
      </dgm:t>
    </dgm:pt>
    <dgm:pt modelId="{7C27DAE0-3611-41FD-A40F-D22E00F2F35A}">
      <dgm:prSet/>
      <dgm:spPr/>
      <dgm:t>
        <a:bodyPr/>
        <a:lstStyle/>
        <a:p>
          <a:r>
            <a:rPr lang="es-MX" b="1" smtClean="0">
              <a:solidFill>
                <a:schemeClr val="tx2">
                  <a:lumMod val="95000"/>
                  <a:lumOff val="5000"/>
                </a:schemeClr>
              </a:solidFill>
            </a:rPr>
            <a:t>Ha:</a:t>
          </a:r>
          <a:r>
            <a:rPr lang="es-MX" smtClean="0">
              <a:solidFill>
                <a:schemeClr val="tx2">
                  <a:lumMod val="95000"/>
                  <a:lumOff val="5000"/>
                </a:schemeClr>
              </a:solidFill>
            </a:rPr>
            <a:t> El efecto de la fertilización del pasto saboya (</a:t>
          </a:r>
          <a:r>
            <a:rPr lang="es-MX" i="1" smtClean="0">
              <a:solidFill>
                <a:schemeClr val="tx2">
                  <a:lumMod val="95000"/>
                  <a:lumOff val="5000"/>
                </a:schemeClr>
              </a:solidFill>
            </a:rPr>
            <a:t>Panicum máximum </a:t>
          </a:r>
          <a:r>
            <a:rPr lang="es-MX" smtClean="0">
              <a:solidFill>
                <a:schemeClr val="tx2">
                  <a:lumMod val="95000"/>
                  <a:lumOff val="5000"/>
                </a:schemeClr>
              </a:solidFill>
            </a:rPr>
            <a:t>Jacq.) es dependiente del día de rebrote. </a:t>
          </a:r>
          <a:endParaRPr lang="es-ES">
            <a:solidFill>
              <a:schemeClr val="tx2">
                <a:lumMod val="95000"/>
                <a:lumOff val="5000"/>
              </a:schemeClr>
            </a:solidFill>
          </a:endParaRPr>
        </a:p>
      </dgm:t>
    </dgm:pt>
    <dgm:pt modelId="{CEFBF30F-A055-4450-9CCE-A1E5AF508D1D}" type="parTrans" cxnId="{B6DF6DA3-B930-456A-A0AA-0BB0AE0971A0}">
      <dgm:prSet/>
      <dgm:spPr/>
      <dgm:t>
        <a:bodyPr/>
        <a:lstStyle/>
        <a:p>
          <a:endParaRPr lang="es-ES">
            <a:solidFill>
              <a:schemeClr val="tx2">
                <a:lumMod val="95000"/>
                <a:lumOff val="5000"/>
              </a:schemeClr>
            </a:solidFill>
          </a:endParaRPr>
        </a:p>
      </dgm:t>
    </dgm:pt>
    <dgm:pt modelId="{2DE33436-74A5-4758-8219-91AE82DE184B}" type="sibTrans" cxnId="{B6DF6DA3-B930-456A-A0AA-0BB0AE0971A0}">
      <dgm:prSet/>
      <dgm:spPr/>
      <dgm:t>
        <a:bodyPr/>
        <a:lstStyle/>
        <a:p>
          <a:endParaRPr lang="es-ES">
            <a:solidFill>
              <a:schemeClr val="tx2">
                <a:lumMod val="95000"/>
                <a:lumOff val="5000"/>
              </a:schemeClr>
            </a:solidFill>
          </a:endParaRPr>
        </a:p>
      </dgm:t>
    </dgm:pt>
    <dgm:pt modelId="{566F439C-2C91-4921-9F51-D012A3ADBA5A}" type="pres">
      <dgm:prSet presAssocID="{B81D425D-8CA7-4F81-8098-9A4205ED1AEA}" presName="Name0" presStyleCnt="0">
        <dgm:presLayoutVars>
          <dgm:dir/>
          <dgm:animLvl val="lvl"/>
          <dgm:resizeHandles val="exact"/>
        </dgm:presLayoutVars>
      </dgm:prSet>
      <dgm:spPr/>
      <dgm:t>
        <a:bodyPr/>
        <a:lstStyle/>
        <a:p>
          <a:endParaRPr lang="es-ES"/>
        </a:p>
      </dgm:t>
    </dgm:pt>
    <dgm:pt modelId="{8224BC95-DFF9-4E66-93F6-BA84E654A7C7}" type="pres">
      <dgm:prSet presAssocID="{7B45D194-F91D-4080-83D8-EF48744ABA90}" presName="composite" presStyleCnt="0"/>
      <dgm:spPr/>
    </dgm:pt>
    <dgm:pt modelId="{D62B715F-24C6-4632-ABA3-FC718A430F5C}" type="pres">
      <dgm:prSet presAssocID="{7B45D194-F91D-4080-83D8-EF48744ABA90}" presName="parTx" presStyleLbl="alignNode1" presStyleIdx="0" presStyleCnt="3">
        <dgm:presLayoutVars>
          <dgm:chMax val="0"/>
          <dgm:chPref val="0"/>
          <dgm:bulletEnabled val="1"/>
        </dgm:presLayoutVars>
      </dgm:prSet>
      <dgm:spPr/>
      <dgm:t>
        <a:bodyPr/>
        <a:lstStyle/>
        <a:p>
          <a:endParaRPr lang="es-ES"/>
        </a:p>
      </dgm:t>
    </dgm:pt>
    <dgm:pt modelId="{E4EDC090-B398-4ECE-B238-09E7A2E85281}" type="pres">
      <dgm:prSet presAssocID="{7B45D194-F91D-4080-83D8-EF48744ABA90}" presName="desTx" presStyleLbl="alignAccFollowNode1" presStyleIdx="0" presStyleCnt="3">
        <dgm:presLayoutVars>
          <dgm:bulletEnabled val="1"/>
        </dgm:presLayoutVars>
      </dgm:prSet>
      <dgm:spPr/>
      <dgm:t>
        <a:bodyPr/>
        <a:lstStyle/>
        <a:p>
          <a:endParaRPr lang="es-ES"/>
        </a:p>
      </dgm:t>
    </dgm:pt>
    <dgm:pt modelId="{D3E42B37-5CC3-49F8-BFE4-54A53AA02BE7}" type="pres">
      <dgm:prSet presAssocID="{AA9B48BA-D092-44F8-A846-06F3112DEF22}" presName="space" presStyleCnt="0"/>
      <dgm:spPr/>
    </dgm:pt>
    <dgm:pt modelId="{A7CE168D-FCCB-412D-A56F-6059DE294CCC}" type="pres">
      <dgm:prSet presAssocID="{74F02315-53F5-47E9-9DA7-891359584A20}" presName="composite" presStyleCnt="0"/>
      <dgm:spPr/>
    </dgm:pt>
    <dgm:pt modelId="{58C83852-A407-4E7C-B87A-C7E10944849F}" type="pres">
      <dgm:prSet presAssocID="{74F02315-53F5-47E9-9DA7-891359584A20}" presName="parTx" presStyleLbl="alignNode1" presStyleIdx="1" presStyleCnt="3">
        <dgm:presLayoutVars>
          <dgm:chMax val="0"/>
          <dgm:chPref val="0"/>
          <dgm:bulletEnabled val="1"/>
        </dgm:presLayoutVars>
      </dgm:prSet>
      <dgm:spPr/>
      <dgm:t>
        <a:bodyPr/>
        <a:lstStyle/>
        <a:p>
          <a:endParaRPr lang="es-ES"/>
        </a:p>
      </dgm:t>
    </dgm:pt>
    <dgm:pt modelId="{6B1B5871-08E8-4BC5-8E0C-287BA598CC71}" type="pres">
      <dgm:prSet presAssocID="{74F02315-53F5-47E9-9DA7-891359584A20}" presName="desTx" presStyleLbl="alignAccFollowNode1" presStyleIdx="1" presStyleCnt="3">
        <dgm:presLayoutVars>
          <dgm:bulletEnabled val="1"/>
        </dgm:presLayoutVars>
      </dgm:prSet>
      <dgm:spPr/>
      <dgm:t>
        <a:bodyPr/>
        <a:lstStyle/>
        <a:p>
          <a:endParaRPr lang="es-ES"/>
        </a:p>
      </dgm:t>
    </dgm:pt>
    <dgm:pt modelId="{7D16EAB6-3947-4F43-AF59-C6D8760C6020}" type="pres">
      <dgm:prSet presAssocID="{7613478F-206B-464C-8A64-52CB578805A2}" presName="space" presStyleCnt="0"/>
      <dgm:spPr/>
    </dgm:pt>
    <dgm:pt modelId="{6D5E01BA-B42F-4D1C-B2ED-4D6E0B45572A}" type="pres">
      <dgm:prSet presAssocID="{6AA6F115-6ADE-4A4E-A49D-1EDA0EA285C7}" presName="composite" presStyleCnt="0"/>
      <dgm:spPr/>
    </dgm:pt>
    <dgm:pt modelId="{05283CE3-6069-435C-8770-A83C5EE3AC6C}" type="pres">
      <dgm:prSet presAssocID="{6AA6F115-6ADE-4A4E-A49D-1EDA0EA285C7}" presName="parTx" presStyleLbl="alignNode1" presStyleIdx="2" presStyleCnt="3">
        <dgm:presLayoutVars>
          <dgm:chMax val="0"/>
          <dgm:chPref val="0"/>
          <dgm:bulletEnabled val="1"/>
        </dgm:presLayoutVars>
      </dgm:prSet>
      <dgm:spPr/>
      <dgm:t>
        <a:bodyPr/>
        <a:lstStyle/>
        <a:p>
          <a:endParaRPr lang="es-ES"/>
        </a:p>
      </dgm:t>
    </dgm:pt>
    <dgm:pt modelId="{CB7EE5E6-245C-4F07-9381-C76EE2CE3C4A}" type="pres">
      <dgm:prSet presAssocID="{6AA6F115-6ADE-4A4E-A49D-1EDA0EA285C7}" presName="desTx" presStyleLbl="alignAccFollowNode1" presStyleIdx="2" presStyleCnt="3">
        <dgm:presLayoutVars>
          <dgm:bulletEnabled val="1"/>
        </dgm:presLayoutVars>
      </dgm:prSet>
      <dgm:spPr/>
      <dgm:t>
        <a:bodyPr/>
        <a:lstStyle/>
        <a:p>
          <a:endParaRPr lang="es-ES"/>
        </a:p>
      </dgm:t>
    </dgm:pt>
  </dgm:ptLst>
  <dgm:cxnLst>
    <dgm:cxn modelId="{995604CC-39E1-4729-B7C9-4218F04C7E9F}" srcId="{B81D425D-8CA7-4F81-8098-9A4205ED1AEA}" destId="{7B45D194-F91D-4080-83D8-EF48744ABA90}" srcOrd="0" destOrd="0" parTransId="{5BBB38CE-A647-4975-9C06-CF0D3F73B4FF}" sibTransId="{AA9B48BA-D092-44F8-A846-06F3112DEF22}"/>
    <dgm:cxn modelId="{B822C712-72B5-4068-AF07-DBA1950BF6D1}" type="presOf" srcId="{B81D425D-8CA7-4F81-8098-9A4205ED1AEA}" destId="{566F439C-2C91-4921-9F51-D012A3ADBA5A}" srcOrd="0" destOrd="0" presId="urn:microsoft.com/office/officeart/2005/8/layout/hList1"/>
    <dgm:cxn modelId="{F738E2BB-EF6D-4011-94E0-7652A0160ADC}" type="presOf" srcId="{6AA6F115-6ADE-4A4E-A49D-1EDA0EA285C7}" destId="{05283CE3-6069-435C-8770-A83C5EE3AC6C}" srcOrd="0" destOrd="0" presId="urn:microsoft.com/office/officeart/2005/8/layout/hList1"/>
    <dgm:cxn modelId="{72FCD525-3013-4E3A-BC80-FFDD15BF246B}" type="presOf" srcId="{74F02315-53F5-47E9-9DA7-891359584A20}" destId="{58C83852-A407-4E7C-B87A-C7E10944849F}" srcOrd="0" destOrd="0" presId="urn:microsoft.com/office/officeart/2005/8/layout/hList1"/>
    <dgm:cxn modelId="{053441E4-2912-439C-A489-0A1751735B00}" type="presOf" srcId="{7B45D194-F91D-4080-83D8-EF48744ABA90}" destId="{D62B715F-24C6-4632-ABA3-FC718A430F5C}" srcOrd="0" destOrd="0" presId="urn:microsoft.com/office/officeart/2005/8/layout/hList1"/>
    <dgm:cxn modelId="{7163EDD8-6F0A-4AF2-B7E7-CE4C1754D573}" srcId="{6AA6F115-6ADE-4A4E-A49D-1EDA0EA285C7}" destId="{D9D6C76C-8AD5-409D-AE4B-7340F426EFA1}" srcOrd="2" destOrd="0" parTransId="{3AD428E6-C657-4D78-8E45-94D9062567F4}" sibTransId="{E36F0176-07EF-4408-BDBE-DA8C38D873CF}"/>
    <dgm:cxn modelId="{DC0BE477-53F6-4700-AD2F-501E479AEF64}" srcId="{B81D425D-8CA7-4F81-8098-9A4205ED1AEA}" destId="{6AA6F115-6ADE-4A4E-A49D-1EDA0EA285C7}" srcOrd="2" destOrd="0" parTransId="{FAB9EEEF-3413-4493-851F-A4B1A87C99AE}" sibTransId="{B5965C08-4A21-4B8C-9F6A-844322B21E3D}"/>
    <dgm:cxn modelId="{378E3F34-1B64-43B3-86F9-AD393046193C}" type="presOf" srcId="{7C27DAE0-3611-41FD-A40F-D22E00F2F35A}" destId="{CB7EE5E6-245C-4F07-9381-C76EE2CE3C4A}" srcOrd="0" destOrd="1" presId="urn:microsoft.com/office/officeart/2005/8/layout/hList1"/>
    <dgm:cxn modelId="{C5C266F5-8AD9-4F95-97CE-924BBE6EEE4A}" srcId="{6AA6F115-6ADE-4A4E-A49D-1EDA0EA285C7}" destId="{ED079907-6317-4CF9-AF84-EE65789DDCE6}" srcOrd="0" destOrd="0" parTransId="{4D1B743F-9A05-4527-9B0E-FF23B0AAD361}" sibTransId="{5DB3F526-753F-472F-B687-AA9960F0C1DC}"/>
    <dgm:cxn modelId="{B3CD1BD1-A781-424B-B51F-681BB826BA8A}" type="presOf" srcId="{D9D6C76C-8AD5-409D-AE4B-7340F426EFA1}" destId="{CB7EE5E6-245C-4F07-9381-C76EE2CE3C4A}" srcOrd="0" destOrd="2" presId="urn:microsoft.com/office/officeart/2005/8/layout/hList1"/>
    <dgm:cxn modelId="{38E402F5-3F1D-4F3F-814B-CBF400AB6BCC}" type="presOf" srcId="{998F5EF8-B8B5-4E8E-884E-9DC473E74F5F}" destId="{6B1B5871-08E8-4BC5-8E0C-287BA598CC71}" srcOrd="0" destOrd="1" presId="urn:microsoft.com/office/officeart/2005/8/layout/hList1"/>
    <dgm:cxn modelId="{B74D15E2-2F6A-47E0-AFA9-128817C6CEEE}" type="presOf" srcId="{05B3C25D-D4BE-4E43-82B3-CF1F41D8A3ED}" destId="{6B1B5871-08E8-4BC5-8E0C-287BA598CC71}" srcOrd="0" destOrd="0" presId="urn:microsoft.com/office/officeart/2005/8/layout/hList1"/>
    <dgm:cxn modelId="{F7D67B8A-3937-4905-8FDA-12D3B572728B}" srcId="{74F02315-53F5-47E9-9DA7-891359584A20}" destId="{05B3C25D-D4BE-4E43-82B3-CF1F41D8A3ED}" srcOrd="0" destOrd="0" parTransId="{F3900DBB-89BA-464A-A0BB-7E8973314812}" sibTransId="{519AC6B3-1152-4B22-8742-114EC8C681A9}"/>
    <dgm:cxn modelId="{8E7BA963-3AD1-4FD7-A205-17D7913C9CAA}" type="presOf" srcId="{ED079907-6317-4CF9-AF84-EE65789DDCE6}" destId="{CB7EE5E6-245C-4F07-9381-C76EE2CE3C4A}" srcOrd="0" destOrd="0" presId="urn:microsoft.com/office/officeart/2005/8/layout/hList1"/>
    <dgm:cxn modelId="{168FE0F4-3F98-48EA-AFD1-CB714A0A8F81}" srcId="{74F02315-53F5-47E9-9DA7-891359584A20}" destId="{998F5EF8-B8B5-4E8E-884E-9DC473E74F5F}" srcOrd="1" destOrd="0" parTransId="{EC9EF053-819B-401A-B758-20512C354B1E}" sibTransId="{3C6BB77B-EE1A-474B-A48F-1A94A3D05B9F}"/>
    <dgm:cxn modelId="{30EDEB62-5673-4495-8DDE-13DC305D3BB5}" type="presOf" srcId="{59B425CC-44EC-4994-8974-CD939A677C1B}" destId="{E4EDC090-B398-4ECE-B238-09E7A2E85281}" srcOrd="0" destOrd="0" presId="urn:microsoft.com/office/officeart/2005/8/layout/hList1"/>
    <dgm:cxn modelId="{9C177D09-32B4-4757-8432-BDFD2283EA18}" srcId="{7B45D194-F91D-4080-83D8-EF48744ABA90}" destId="{2B81F761-6758-4CB6-A516-8A4068D4D5D8}" srcOrd="1" destOrd="0" parTransId="{42F383DE-56F1-44CB-991F-0F898749F534}" sibTransId="{38B33AF9-9DB1-4033-894E-685C0F47AF3A}"/>
    <dgm:cxn modelId="{1B37F44C-3362-4E7C-89A6-08871AB83D4F}" srcId="{7B45D194-F91D-4080-83D8-EF48744ABA90}" destId="{59B425CC-44EC-4994-8974-CD939A677C1B}" srcOrd="0" destOrd="0" parTransId="{4A4460CF-1A03-41D1-ACC7-75F329082C83}" sibTransId="{BE5509BC-0EAC-4353-A657-15720DFD3EAB}"/>
    <dgm:cxn modelId="{B6DF6DA3-B930-456A-A0AA-0BB0AE0971A0}" srcId="{6AA6F115-6ADE-4A4E-A49D-1EDA0EA285C7}" destId="{7C27DAE0-3611-41FD-A40F-D22E00F2F35A}" srcOrd="1" destOrd="0" parTransId="{CEFBF30F-A055-4450-9CCE-A1E5AF508D1D}" sibTransId="{2DE33436-74A5-4758-8219-91AE82DE184B}"/>
    <dgm:cxn modelId="{E9AD8639-D051-449E-99D8-BFF8BA2ED00F}" srcId="{B81D425D-8CA7-4F81-8098-9A4205ED1AEA}" destId="{74F02315-53F5-47E9-9DA7-891359584A20}" srcOrd="1" destOrd="0" parTransId="{F92BF41B-844F-4DBC-9765-4FCD17712F71}" sibTransId="{7613478F-206B-464C-8A64-52CB578805A2}"/>
    <dgm:cxn modelId="{689965CB-5AD2-4635-9354-4F0AF4463896}" type="presOf" srcId="{2B81F761-6758-4CB6-A516-8A4068D4D5D8}" destId="{E4EDC090-B398-4ECE-B238-09E7A2E85281}" srcOrd="0" destOrd="1" presId="urn:microsoft.com/office/officeart/2005/8/layout/hList1"/>
    <dgm:cxn modelId="{32451A28-04DD-4A68-AB98-818D40048CF2}" type="presParOf" srcId="{566F439C-2C91-4921-9F51-D012A3ADBA5A}" destId="{8224BC95-DFF9-4E66-93F6-BA84E654A7C7}" srcOrd="0" destOrd="0" presId="urn:microsoft.com/office/officeart/2005/8/layout/hList1"/>
    <dgm:cxn modelId="{27B0BDEB-F663-4C1B-A9F1-8000002111AC}" type="presParOf" srcId="{8224BC95-DFF9-4E66-93F6-BA84E654A7C7}" destId="{D62B715F-24C6-4632-ABA3-FC718A430F5C}" srcOrd="0" destOrd="0" presId="urn:microsoft.com/office/officeart/2005/8/layout/hList1"/>
    <dgm:cxn modelId="{DFB49182-F9C5-4ED5-8A9D-B521CCF550EB}" type="presParOf" srcId="{8224BC95-DFF9-4E66-93F6-BA84E654A7C7}" destId="{E4EDC090-B398-4ECE-B238-09E7A2E85281}" srcOrd="1" destOrd="0" presId="urn:microsoft.com/office/officeart/2005/8/layout/hList1"/>
    <dgm:cxn modelId="{6213A67E-4028-4AFE-96EC-C3EAC33629A2}" type="presParOf" srcId="{566F439C-2C91-4921-9F51-D012A3ADBA5A}" destId="{D3E42B37-5CC3-49F8-BFE4-54A53AA02BE7}" srcOrd="1" destOrd="0" presId="urn:microsoft.com/office/officeart/2005/8/layout/hList1"/>
    <dgm:cxn modelId="{DE350BF8-C7B7-4E69-89BD-26D0C6C72214}" type="presParOf" srcId="{566F439C-2C91-4921-9F51-D012A3ADBA5A}" destId="{A7CE168D-FCCB-412D-A56F-6059DE294CCC}" srcOrd="2" destOrd="0" presId="urn:microsoft.com/office/officeart/2005/8/layout/hList1"/>
    <dgm:cxn modelId="{F831EA2D-7253-4294-B158-925CBCBCC751}" type="presParOf" srcId="{A7CE168D-FCCB-412D-A56F-6059DE294CCC}" destId="{58C83852-A407-4E7C-B87A-C7E10944849F}" srcOrd="0" destOrd="0" presId="urn:microsoft.com/office/officeart/2005/8/layout/hList1"/>
    <dgm:cxn modelId="{C9006987-4F73-4BD3-9755-FE4C15A7AF17}" type="presParOf" srcId="{A7CE168D-FCCB-412D-A56F-6059DE294CCC}" destId="{6B1B5871-08E8-4BC5-8E0C-287BA598CC71}" srcOrd="1" destOrd="0" presId="urn:microsoft.com/office/officeart/2005/8/layout/hList1"/>
    <dgm:cxn modelId="{387546D8-2B47-466F-8427-3E85FF332D99}" type="presParOf" srcId="{566F439C-2C91-4921-9F51-D012A3ADBA5A}" destId="{7D16EAB6-3947-4F43-AF59-C6D8760C6020}" srcOrd="3" destOrd="0" presId="urn:microsoft.com/office/officeart/2005/8/layout/hList1"/>
    <dgm:cxn modelId="{A5FD6DCF-0BEF-45FF-B4D9-0FB25B274849}" type="presParOf" srcId="{566F439C-2C91-4921-9F51-D012A3ADBA5A}" destId="{6D5E01BA-B42F-4D1C-B2ED-4D6E0B45572A}" srcOrd="4" destOrd="0" presId="urn:microsoft.com/office/officeart/2005/8/layout/hList1"/>
    <dgm:cxn modelId="{D3BCFF50-7611-4DA8-85F8-93979B481C5B}" type="presParOf" srcId="{6D5E01BA-B42F-4D1C-B2ED-4D6E0B45572A}" destId="{05283CE3-6069-435C-8770-A83C5EE3AC6C}" srcOrd="0" destOrd="0" presId="urn:microsoft.com/office/officeart/2005/8/layout/hList1"/>
    <dgm:cxn modelId="{D5C3E428-6488-419D-8894-064C9EBC277B}" type="presParOf" srcId="{6D5E01BA-B42F-4D1C-B2ED-4D6E0B45572A}" destId="{CB7EE5E6-245C-4F07-9381-C76EE2CE3C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s-ES"/>
              <a:t>08/04/2021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‹Nº›</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s-ES"/>
              <a:t>08/04/2021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‹Nº›</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S"/>
              <a:pPr/>
              <a:t>08/04/2021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s-ES" smtClean="0"/>
              <a:t>Haga clic para modificar el estilo de título del patrón</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s-ES"/>
              <a:pPr/>
              <a:t>08/04/2021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‹Nº›</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08/04/2021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08/04/2021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08/04/2021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S"/>
              <a:pPr/>
              <a:t>08/04/2021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s-ES" smtClean="0"/>
              <a:t>Haga clic en el icono para agregar una imagen</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36636D-D922-432D-A958-524484B5923D}" type="datetimeFigureOut">
              <a:rPr lang="es-ES"/>
              <a:pPr/>
              <a:t>08/04/2021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8E36636D-D922-432D-A958-524484B5923D}" type="datetimeFigureOut">
              <a:rPr lang="es-ES"/>
              <a:pPr/>
              <a:t>08/04/2021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8E36636D-D922-432D-A958-524484B5923D}" type="datetimeFigureOut">
              <a:rPr lang="es-ES"/>
              <a:pPr/>
              <a:t>08/04/2021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lang="es-ES"/>
              <a:pPr/>
              <a:t>08/04/2021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s-ES"/>
              <a:pPr/>
              <a:t>08/04/2021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s-ES"/>
              <a:pPr/>
              <a:t>08/04/2021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s-ES"/>
              <a:pPr/>
              <a:t>08/04/2021</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5498" y="2020200"/>
            <a:ext cx="11953327" cy="1410237"/>
          </a:xfrm>
        </p:spPr>
        <p:txBody>
          <a:bodyPr>
            <a:normAutofit/>
          </a:bodyPr>
          <a:lstStyle/>
          <a:p>
            <a:pPr algn="ctr"/>
            <a:r>
              <a:rPr lang="es-MX" sz="2800" b="1" dirty="0">
                <a:solidFill>
                  <a:schemeClr val="tx2">
                    <a:lumMod val="95000"/>
                    <a:lumOff val="5000"/>
                  </a:schemeClr>
                </a:solidFill>
                <a:effectLst/>
              </a:rPr>
              <a:t>“</a:t>
            </a:r>
            <a:r>
              <a:rPr lang="es-ES" sz="2800" b="1" dirty="0">
                <a:solidFill>
                  <a:schemeClr val="tx2">
                    <a:lumMod val="95000"/>
                    <a:lumOff val="5000"/>
                  </a:schemeClr>
                </a:solidFill>
                <a:effectLst/>
              </a:rPr>
              <a:t>Estudio de la incidencia de la fertilización en las características bromatológicas del pasto saboya (</a:t>
            </a:r>
            <a:r>
              <a:rPr lang="es-ES" sz="2800" b="1" i="1" dirty="0" err="1">
                <a:solidFill>
                  <a:schemeClr val="tx2">
                    <a:lumMod val="95000"/>
                    <a:lumOff val="5000"/>
                  </a:schemeClr>
                </a:solidFill>
                <a:effectLst/>
              </a:rPr>
              <a:t>Panicum</a:t>
            </a:r>
            <a:r>
              <a:rPr lang="es-ES" sz="2800" b="1" i="1" dirty="0">
                <a:solidFill>
                  <a:schemeClr val="tx2">
                    <a:lumMod val="95000"/>
                    <a:lumOff val="5000"/>
                  </a:schemeClr>
                </a:solidFill>
                <a:effectLst/>
              </a:rPr>
              <a:t> máximum </a:t>
            </a:r>
            <a:r>
              <a:rPr lang="es-ES" sz="2800" b="1" dirty="0" err="1">
                <a:solidFill>
                  <a:schemeClr val="tx2">
                    <a:lumMod val="95000"/>
                    <a:lumOff val="5000"/>
                  </a:schemeClr>
                </a:solidFill>
                <a:effectLst/>
              </a:rPr>
              <a:t>Jacq</a:t>
            </a:r>
            <a:r>
              <a:rPr lang="es-ES" sz="2800" b="1" dirty="0">
                <a:solidFill>
                  <a:schemeClr val="tx2">
                    <a:lumMod val="95000"/>
                    <a:lumOff val="5000"/>
                  </a:schemeClr>
                </a:solidFill>
                <a:effectLst/>
              </a:rPr>
              <a:t>.) en Santo Domingo De Los Tsáchilas</a:t>
            </a:r>
            <a:r>
              <a:rPr lang="es-MX" sz="2800" b="1" dirty="0">
                <a:solidFill>
                  <a:schemeClr val="tx2">
                    <a:lumMod val="95000"/>
                    <a:lumOff val="5000"/>
                  </a:schemeClr>
                </a:solidFill>
                <a:effectLst/>
              </a:rPr>
              <a:t>”</a:t>
            </a:r>
            <a:endParaRPr lang="es-ES" sz="2800" dirty="0">
              <a:solidFill>
                <a:schemeClr val="tx2">
                  <a:lumMod val="95000"/>
                  <a:lumOff val="5000"/>
                </a:schemeClr>
              </a:solidFill>
              <a:effectLst/>
            </a:endParaRPr>
          </a:p>
        </p:txBody>
      </p:sp>
      <p:sp>
        <p:nvSpPr>
          <p:cNvPr id="3" name="Subtítulo 2"/>
          <p:cNvSpPr>
            <a:spLocks noGrp="1"/>
          </p:cNvSpPr>
          <p:nvPr>
            <p:ph type="subTitle" idx="1"/>
          </p:nvPr>
        </p:nvSpPr>
        <p:spPr>
          <a:xfrm>
            <a:off x="1701924" y="4221088"/>
            <a:ext cx="8664965" cy="1952236"/>
          </a:xfrm>
        </p:spPr>
        <p:txBody>
          <a:bodyPr>
            <a:normAutofit/>
          </a:bodyPr>
          <a:lstStyle/>
          <a:p>
            <a:pPr marL="0" indent="0" algn="ctr">
              <a:spcBef>
                <a:spcPts val="0"/>
              </a:spcBef>
              <a:buNone/>
            </a:pPr>
            <a:r>
              <a:rPr lang="es-ES" noProof="1" smtClean="0">
                <a:solidFill>
                  <a:schemeClr val="tx2">
                    <a:lumMod val="95000"/>
                    <a:lumOff val="5000"/>
                  </a:schemeClr>
                </a:solidFill>
              </a:rPr>
              <a:t>Autoras: Yadira Valeria Arias Guamán &amp; Mabelyn Mishell Mendoza Matute</a:t>
            </a:r>
          </a:p>
          <a:p>
            <a:pPr marL="0" indent="0" algn="ctr">
              <a:spcBef>
                <a:spcPts val="0"/>
              </a:spcBef>
              <a:buNone/>
            </a:pPr>
            <a:endParaRPr lang="es-ES" sz="2000" b="0" i="0" noProof="1">
              <a:solidFill>
                <a:schemeClr val="tx2">
                  <a:lumMod val="95000"/>
                  <a:lumOff val="5000"/>
                </a:schemeClr>
              </a:solidFill>
            </a:endParaRPr>
          </a:p>
          <a:p>
            <a:pPr marL="0" indent="0" algn="ctr">
              <a:spcBef>
                <a:spcPts val="0"/>
              </a:spcBef>
              <a:buNone/>
            </a:pPr>
            <a:r>
              <a:rPr lang="es-ES" noProof="1" smtClean="0">
                <a:solidFill>
                  <a:schemeClr val="tx2">
                    <a:lumMod val="95000"/>
                    <a:lumOff val="5000"/>
                  </a:schemeClr>
                </a:solidFill>
              </a:rPr>
              <a:t>Director: Mcs. Gelacio Antonio Goméz Mendoza</a:t>
            </a:r>
          </a:p>
          <a:p>
            <a:pPr marL="0" indent="0" algn="ctr">
              <a:spcBef>
                <a:spcPts val="0"/>
              </a:spcBef>
              <a:buNone/>
            </a:pPr>
            <a:endParaRPr lang="es-ES" sz="2000" b="0" i="0" noProof="1">
              <a:solidFill>
                <a:schemeClr val="tx2">
                  <a:lumMod val="95000"/>
                  <a:lumOff val="5000"/>
                </a:schemeClr>
              </a:solidFill>
            </a:endParaRPr>
          </a:p>
          <a:p>
            <a:pPr marL="0" indent="0" algn="ctr">
              <a:spcBef>
                <a:spcPts val="0"/>
              </a:spcBef>
              <a:buNone/>
            </a:pPr>
            <a:endParaRPr lang="es-ES" noProof="1" smtClean="0">
              <a:solidFill>
                <a:schemeClr val="tx2">
                  <a:lumMod val="95000"/>
                  <a:lumOff val="5000"/>
                </a:schemeClr>
              </a:solidFill>
            </a:endParaRPr>
          </a:p>
          <a:p>
            <a:pPr marL="0" indent="0" algn="ctr">
              <a:spcBef>
                <a:spcPts val="0"/>
              </a:spcBef>
              <a:buNone/>
            </a:pPr>
            <a:r>
              <a:rPr lang="es-ES" sz="2000" b="0" i="0" noProof="1" smtClean="0">
                <a:solidFill>
                  <a:schemeClr val="tx2">
                    <a:lumMod val="95000"/>
                    <a:lumOff val="5000"/>
                  </a:schemeClr>
                </a:solidFill>
              </a:rPr>
              <a:t>Santo Domingo de los Tsáchilas - 2021</a:t>
            </a:r>
            <a:endParaRPr lang="es-ES" sz="2000" b="0" i="0" noProof="1">
              <a:solidFill>
                <a:schemeClr val="tx2">
                  <a:lumMod val="95000"/>
                  <a:lumOff val="5000"/>
                </a:schemeClr>
              </a:solidFill>
            </a:endParaRPr>
          </a:p>
        </p:txBody>
      </p:sp>
      <p:pic>
        <p:nvPicPr>
          <p:cNvPr id="6" name="Picture 2" descr="C:\Users\Usuario\Desktop\ESPE\imagenes\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884" y="189852"/>
            <a:ext cx="7221455" cy="1344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Usuario\Desktop\ESPE\imagenes\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724" y="2993"/>
            <a:ext cx="1872208" cy="1718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4172" y="-171400"/>
            <a:ext cx="9601200" cy="1189038"/>
          </a:xfrm>
        </p:spPr>
        <p:txBody>
          <a:bodyPr/>
          <a:lstStyle/>
          <a:p>
            <a:r>
              <a:rPr lang="es-ES" dirty="0" smtClean="0"/>
              <a:t>PROCEDIMIENTO</a:t>
            </a:r>
            <a:endParaRPr lang="es-ES" dirty="0"/>
          </a:p>
        </p:txBody>
      </p:sp>
      <p:sp>
        <p:nvSpPr>
          <p:cNvPr id="3" name="Rectángulo 2"/>
          <p:cNvSpPr/>
          <p:nvPr/>
        </p:nvSpPr>
        <p:spPr>
          <a:xfrm>
            <a:off x="18447" y="1017638"/>
            <a:ext cx="11639028" cy="507831"/>
          </a:xfrm>
          <a:prstGeom prst="rect">
            <a:avLst/>
          </a:prstGeom>
        </p:spPr>
        <p:txBody>
          <a:bodyPr wrap="square">
            <a:spAutoFit/>
          </a:bodyPr>
          <a:lstStyle/>
          <a:p>
            <a:pPr marL="457200" indent="457200">
              <a:lnSpc>
                <a:spcPct val="150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El ensayo comprendió en dos fases, una en campo y otra en el laboratorio </a:t>
            </a:r>
            <a:r>
              <a:rPr lang="es-ES" dirty="0" smtClean="0">
                <a:latin typeface="Arial" panose="020B0604020202020204" pitchFamily="34" charset="0"/>
                <a:ea typeface="Calibri" panose="020F0502020204030204" pitchFamily="34" charset="0"/>
                <a:cs typeface="Times New Roman" panose="02020603050405020304" pitchFamily="18" charset="0"/>
              </a:rPr>
              <a:t>del INIAP Santa Catalina.</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88" y="1628800"/>
            <a:ext cx="3456384" cy="259228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709" y="1628800"/>
            <a:ext cx="3051815" cy="259228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061" y="1628800"/>
            <a:ext cx="3411855" cy="2558891"/>
          </a:xfrm>
          <a:prstGeom prst="rect">
            <a:avLst/>
          </a:prstGeom>
        </p:spPr>
      </p:pic>
      <p:sp>
        <p:nvSpPr>
          <p:cNvPr id="11" name="CuadroTexto 10"/>
          <p:cNvSpPr txBox="1"/>
          <p:nvPr/>
        </p:nvSpPr>
        <p:spPr>
          <a:xfrm>
            <a:off x="477788" y="4328282"/>
            <a:ext cx="3456384" cy="590931"/>
          </a:xfrm>
          <a:prstGeom prst="rect">
            <a:avLst/>
          </a:prstGeom>
          <a:noFill/>
        </p:spPr>
        <p:txBody>
          <a:bodyPr wrap="square" rtlCol="0">
            <a:spAutoFit/>
          </a:bodyPr>
          <a:lstStyle/>
          <a:p>
            <a:pPr>
              <a:lnSpc>
                <a:spcPct val="90000"/>
              </a:lnSpc>
            </a:pPr>
            <a:r>
              <a:rPr lang="es-ES" dirty="0" smtClean="0"/>
              <a:t>Delimitación de parcelas de 4 x 3m y corte a 15cm </a:t>
            </a:r>
            <a:endParaRPr lang="es-ES" sz="1600" dirty="0"/>
          </a:p>
        </p:txBody>
      </p:sp>
      <p:sp>
        <p:nvSpPr>
          <p:cNvPr id="12" name="CuadroTexto 11"/>
          <p:cNvSpPr txBox="1"/>
          <p:nvPr/>
        </p:nvSpPr>
        <p:spPr>
          <a:xfrm>
            <a:off x="3934172" y="4355554"/>
            <a:ext cx="3456384" cy="590931"/>
          </a:xfrm>
          <a:prstGeom prst="rect">
            <a:avLst/>
          </a:prstGeom>
          <a:noFill/>
        </p:spPr>
        <p:txBody>
          <a:bodyPr wrap="square" rtlCol="0">
            <a:spAutoFit/>
          </a:bodyPr>
          <a:lstStyle/>
          <a:p>
            <a:pPr>
              <a:lnSpc>
                <a:spcPct val="90000"/>
              </a:lnSpc>
            </a:pPr>
            <a:r>
              <a:rPr lang="es-ES" dirty="0" smtClean="0"/>
              <a:t>Fertilización (</a:t>
            </a:r>
            <a:r>
              <a:rPr lang="es-ES" dirty="0" err="1" smtClean="0"/>
              <a:t>Kieserite</a:t>
            </a:r>
            <a:r>
              <a:rPr lang="es-ES" dirty="0" smtClean="0"/>
              <a:t> 0,378kg + </a:t>
            </a:r>
            <a:r>
              <a:rPr lang="es-ES" dirty="0" err="1" smtClean="0"/>
              <a:t>Fertiforraje</a:t>
            </a:r>
            <a:r>
              <a:rPr lang="es-ES" dirty="0" smtClean="0"/>
              <a:t> 3kg)</a:t>
            </a:r>
            <a:endParaRPr lang="es-ES" dirty="0"/>
          </a:p>
        </p:txBody>
      </p:sp>
      <p:sp>
        <p:nvSpPr>
          <p:cNvPr id="13" name="CuadroTexto 12"/>
          <p:cNvSpPr txBox="1"/>
          <p:nvPr/>
        </p:nvSpPr>
        <p:spPr>
          <a:xfrm>
            <a:off x="7390556" y="4355554"/>
            <a:ext cx="3168352" cy="590931"/>
          </a:xfrm>
          <a:prstGeom prst="rect">
            <a:avLst/>
          </a:prstGeom>
          <a:noFill/>
        </p:spPr>
        <p:txBody>
          <a:bodyPr wrap="square" rtlCol="0">
            <a:spAutoFit/>
          </a:bodyPr>
          <a:lstStyle/>
          <a:p>
            <a:pPr>
              <a:lnSpc>
                <a:spcPct val="90000"/>
              </a:lnSpc>
            </a:pPr>
            <a:r>
              <a:rPr lang="es-ES" dirty="0" smtClean="0"/>
              <a:t>Rebrote de pasto Saboya (14 días)</a:t>
            </a:r>
            <a:endParaRPr lang="es-ES" dirty="0"/>
          </a:p>
        </p:txBody>
      </p:sp>
    </p:spTree>
    <p:extLst>
      <p:ext uri="{BB962C8B-B14F-4D97-AF65-F5344CB8AC3E}">
        <p14:creationId xmlns:p14="http://schemas.microsoft.com/office/powerpoint/2010/main" val="132319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82" y="788491"/>
            <a:ext cx="2859782" cy="3813043"/>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276" y="788491"/>
            <a:ext cx="2808312" cy="374441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0676" y="788491"/>
            <a:ext cx="2808312" cy="3744416"/>
          </a:xfrm>
          <a:prstGeom prst="rect">
            <a:avLst/>
          </a:prstGeom>
        </p:spPr>
      </p:pic>
      <p:sp>
        <p:nvSpPr>
          <p:cNvPr id="7" name="CuadroTexto 6"/>
          <p:cNvSpPr txBox="1"/>
          <p:nvPr/>
        </p:nvSpPr>
        <p:spPr>
          <a:xfrm>
            <a:off x="1219182" y="4869160"/>
            <a:ext cx="2664296" cy="590931"/>
          </a:xfrm>
          <a:prstGeom prst="rect">
            <a:avLst/>
          </a:prstGeom>
          <a:noFill/>
        </p:spPr>
        <p:txBody>
          <a:bodyPr wrap="square" rtlCol="0">
            <a:spAutoFit/>
          </a:bodyPr>
          <a:lstStyle/>
          <a:p>
            <a:pPr>
              <a:lnSpc>
                <a:spcPct val="90000"/>
              </a:lnSpc>
            </a:pPr>
            <a:r>
              <a:rPr lang="es-ES" dirty="0" smtClean="0"/>
              <a:t>Toma de datos de variables eco </a:t>
            </a:r>
            <a:r>
              <a:rPr lang="es-ES" dirty="0" err="1" smtClean="0"/>
              <a:t>fisiologicas</a:t>
            </a:r>
            <a:r>
              <a:rPr lang="es-ES" dirty="0" smtClean="0"/>
              <a:t>.</a:t>
            </a:r>
            <a:endParaRPr lang="es-ES" dirty="0"/>
          </a:p>
        </p:txBody>
      </p:sp>
      <p:sp>
        <p:nvSpPr>
          <p:cNvPr id="8" name="CuadroTexto 7"/>
          <p:cNvSpPr txBox="1"/>
          <p:nvPr/>
        </p:nvSpPr>
        <p:spPr>
          <a:xfrm>
            <a:off x="4762264" y="4869159"/>
            <a:ext cx="3024336" cy="590931"/>
          </a:xfrm>
          <a:prstGeom prst="rect">
            <a:avLst/>
          </a:prstGeom>
          <a:noFill/>
        </p:spPr>
        <p:txBody>
          <a:bodyPr wrap="square" rtlCol="0">
            <a:spAutoFit/>
          </a:bodyPr>
          <a:lstStyle/>
          <a:p>
            <a:pPr>
              <a:lnSpc>
                <a:spcPct val="90000"/>
              </a:lnSpc>
            </a:pPr>
            <a:r>
              <a:rPr lang="es-ES" dirty="0" smtClean="0"/>
              <a:t>Corte de pasto saboya para muestra (1kg)</a:t>
            </a:r>
            <a:endParaRPr lang="es-ES" dirty="0"/>
          </a:p>
        </p:txBody>
      </p:sp>
      <p:sp>
        <p:nvSpPr>
          <p:cNvPr id="9" name="Flecha curvada hacia arriba 8"/>
          <p:cNvSpPr/>
          <p:nvPr/>
        </p:nvSpPr>
        <p:spPr>
          <a:xfrm rot="20833988">
            <a:off x="7358706" y="4349097"/>
            <a:ext cx="1688034" cy="731520"/>
          </a:xfrm>
          <a:prstGeom prst="curvedUp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sz="2400">
              <a:solidFill>
                <a:schemeClr val="tx1"/>
              </a:solidFill>
            </a:endParaRPr>
          </a:p>
        </p:txBody>
      </p:sp>
      <p:sp>
        <p:nvSpPr>
          <p:cNvPr id="10" name="CuadroTexto 9"/>
          <p:cNvSpPr txBox="1"/>
          <p:nvPr/>
        </p:nvSpPr>
        <p:spPr>
          <a:xfrm>
            <a:off x="8639276" y="4916458"/>
            <a:ext cx="3024336" cy="341632"/>
          </a:xfrm>
          <a:prstGeom prst="rect">
            <a:avLst/>
          </a:prstGeom>
          <a:noFill/>
        </p:spPr>
        <p:txBody>
          <a:bodyPr wrap="square" rtlCol="0">
            <a:spAutoFit/>
          </a:bodyPr>
          <a:lstStyle/>
          <a:p>
            <a:pPr>
              <a:lnSpc>
                <a:spcPct val="90000"/>
              </a:lnSpc>
            </a:pPr>
            <a:r>
              <a:rPr lang="es-ES" dirty="0" smtClean="0"/>
              <a:t>Pesado de muestra (1kg)</a:t>
            </a:r>
            <a:endParaRPr lang="es-ES" dirty="0"/>
          </a:p>
        </p:txBody>
      </p:sp>
    </p:spTree>
    <p:extLst>
      <p:ext uri="{BB962C8B-B14F-4D97-AF65-F5344CB8AC3E}">
        <p14:creationId xmlns:p14="http://schemas.microsoft.com/office/powerpoint/2010/main" val="4067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83178756"/>
              </p:ext>
            </p:extLst>
          </p:nvPr>
        </p:nvGraphicFramePr>
        <p:xfrm>
          <a:off x="1415416" y="3067219"/>
          <a:ext cx="9505056" cy="3273591"/>
        </p:xfrm>
        <a:graphic>
          <a:graphicData uri="http://schemas.openxmlformats.org/drawingml/2006/table">
            <a:tbl>
              <a:tblPr firstRow="1" firstCol="1" bandRow="1">
                <a:tableStyleId>{5940675A-B579-460E-94D1-54222C63F5DA}</a:tableStyleId>
              </a:tblPr>
              <a:tblGrid>
                <a:gridCol w="3167979">
                  <a:extLst>
                    <a:ext uri="{9D8B030D-6E8A-4147-A177-3AD203B41FA5}">
                      <a16:colId xmlns="" xmlns:a16="http://schemas.microsoft.com/office/drawing/2014/main" val="1503223511"/>
                    </a:ext>
                  </a:extLst>
                </a:gridCol>
                <a:gridCol w="3167979">
                  <a:extLst>
                    <a:ext uri="{9D8B030D-6E8A-4147-A177-3AD203B41FA5}">
                      <a16:colId xmlns="" xmlns:a16="http://schemas.microsoft.com/office/drawing/2014/main" val="4239086373"/>
                    </a:ext>
                  </a:extLst>
                </a:gridCol>
                <a:gridCol w="3169098">
                  <a:extLst>
                    <a:ext uri="{9D8B030D-6E8A-4147-A177-3AD203B41FA5}">
                      <a16:colId xmlns="" xmlns:a16="http://schemas.microsoft.com/office/drawing/2014/main" val="1930289469"/>
                    </a:ext>
                  </a:extLst>
                </a:gridCol>
              </a:tblGrid>
              <a:tr h="247745">
                <a:tc>
                  <a:txBody>
                    <a:bodyPr/>
                    <a:lstStyle/>
                    <a:p>
                      <a:pPr algn="just">
                        <a:lnSpc>
                          <a:spcPct val="150000"/>
                        </a:lnSpc>
                        <a:spcAft>
                          <a:spcPts val="0"/>
                        </a:spcAft>
                      </a:pPr>
                      <a:r>
                        <a:rPr lang="es-MX" sz="2000" dirty="0">
                          <a:effectLst/>
                        </a:rPr>
                        <a:t>Parámetros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Método</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Método de referencia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0878434"/>
                  </a:ext>
                </a:extLst>
              </a:tr>
              <a:tr h="247745">
                <a:tc>
                  <a:txBody>
                    <a:bodyPr/>
                    <a:lstStyle/>
                    <a:p>
                      <a:pPr algn="just">
                        <a:lnSpc>
                          <a:spcPct val="150000"/>
                        </a:lnSpc>
                        <a:spcAft>
                          <a:spcPts val="0"/>
                        </a:spcAft>
                      </a:pPr>
                      <a:r>
                        <a:rPr lang="es-MX" sz="2000" dirty="0">
                          <a:effectLst/>
                        </a:rPr>
                        <a:t>Humedad</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MO-LSAIA-01.01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U. FLORIDA 1970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85090329"/>
                  </a:ext>
                </a:extLst>
              </a:tr>
              <a:tr h="247745">
                <a:tc>
                  <a:txBody>
                    <a:bodyPr/>
                    <a:lstStyle/>
                    <a:p>
                      <a:pPr algn="just">
                        <a:lnSpc>
                          <a:spcPct val="150000"/>
                        </a:lnSpc>
                        <a:spcAft>
                          <a:spcPts val="0"/>
                        </a:spcAft>
                      </a:pPr>
                      <a:r>
                        <a:rPr lang="es-MX" sz="2000" dirty="0">
                          <a:effectLst/>
                        </a:rPr>
                        <a:t>Cenizas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dirty="0">
                          <a:effectLst/>
                        </a:rPr>
                        <a:t>MO-LSAIA-01.02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U. FLORIDA 1970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83722811"/>
                  </a:ext>
                </a:extLst>
              </a:tr>
              <a:tr h="247745">
                <a:tc>
                  <a:txBody>
                    <a:bodyPr/>
                    <a:lstStyle/>
                    <a:p>
                      <a:pPr algn="just">
                        <a:lnSpc>
                          <a:spcPct val="150000"/>
                        </a:lnSpc>
                        <a:spcAft>
                          <a:spcPts val="0"/>
                        </a:spcAft>
                      </a:pPr>
                      <a:r>
                        <a:rPr lang="es-MX" sz="2000" dirty="0">
                          <a:effectLst/>
                        </a:rPr>
                        <a:t>Extracto etéreo</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dirty="0">
                          <a:effectLst/>
                        </a:rPr>
                        <a:t>MO-LSAIA-01.03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dirty="0">
                          <a:effectLst/>
                        </a:rPr>
                        <a:t>U. FLORIDA 1970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88206738"/>
                  </a:ext>
                </a:extLst>
              </a:tr>
              <a:tr h="247745">
                <a:tc>
                  <a:txBody>
                    <a:bodyPr/>
                    <a:lstStyle/>
                    <a:p>
                      <a:pPr algn="just">
                        <a:lnSpc>
                          <a:spcPct val="150000"/>
                        </a:lnSpc>
                        <a:spcAft>
                          <a:spcPts val="0"/>
                        </a:spcAft>
                      </a:pPr>
                      <a:r>
                        <a:rPr lang="es-MX" sz="2000">
                          <a:effectLst/>
                        </a:rPr>
                        <a:t>Proteína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MO-LSAIA-01.04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dirty="0">
                          <a:effectLst/>
                        </a:rPr>
                        <a:t>U. FLORIDA 1970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22690849"/>
                  </a:ext>
                </a:extLst>
              </a:tr>
              <a:tr h="247745">
                <a:tc>
                  <a:txBody>
                    <a:bodyPr/>
                    <a:lstStyle/>
                    <a:p>
                      <a:pPr algn="just">
                        <a:lnSpc>
                          <a:spcPct val="150000"/>
                        </a:lnSpc>
                        <a:spcAft>
                          <a:spcPts val="0"/>
                        </a:spcAft>
                      </a:pPr>
                      <a:r>
                        <a:rPr lang="es-MX" sz="2000">
                          <a:effectLst/>
                        </a:rPr>
                        <a:t>Fibra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MO-LSAIA-01.05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dirty="0">
                          <a:effectLst/>
                        </a:rPr>
                        <a:t>U. FLORIDA 1970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95888269"/>
                  </a:ext>
                </a:extLst>
              </a:tr>
              <a:tr h="530391">
                <a:tc>
                  <a:txBody>
                    <a:bodyPr/>
                    <a:lstStyle/>
                    <a:p>
                      <a:pPr algn="just">
                        <a:lnSpc>
                          <a:spcPct val="150000"/>
                        </a:lnSpc>
                        <a:spcAft>
                          <a:spcPts val="0"/>
                        </a:spcAft>
                      </a:pPr>
                      <a:r>
                        <a:rPr lang="es-MX" sz="2000">
                          <a:effectLst/>
                        </a:rPr>
                        <a:t>Energía libre de nitrógeno</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a:effectLst/>
                        </a:rPr>
                        <a:t>MO-LSAIA-01.06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2000" dirty="0">
                          <a:effectLst/>
                        </a:rPr>
                        <a:t>U. FLORIDA 1970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22643260"/>
                  </a:ext>
                </a:extLst>
              </a:tr>
            </a:tbl>
          </a:graphicData>
        </a:graphic>
      </p:graphicFrame>
      <p:sp>
        <p:nvSpPr>
          <p:cNvPr id="3" name="Rectangle 1"/>
          <p:cNvSpPr>
            <a:spLocks noChangeArrowheads="1"/>
          </p:cNvSpPr>
          <p:nvPr/>
        </p:nvSpPr>
        <p:spPr bwMode="auto">
          <a:xfrm>
            <a:off x="261605" y="495463"/>
            <a:ext cx="11521280" cy="16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242" tIns="25392" rIns="91440" bIns="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s-ES" altLang="en-US" sz="2000" b="1" i="1" u="none" strike="noStrike" cap="none" normalizeH="0" baseline="0" dirty="0" smtClean="0" bmk="_Toc67250367">
                <a:ln>
                  <a:noFill/>
                </a:ln>
                <a:solidFill>
                  <a:schemeClr val="tx1"/>
                </a:solidFill>
                <a:effectLst/>
                <a:latin typeface="+mj-lt"/>
                <a:ea typeface="Times New Roman" panose="02020603050405020304" pitchFamily="18" charset="0"/>
                <a:cs typeface="Arial" panose="020B0604020202020204" pitchFamily="34" charset="0"/>
              </a:rPr>
              <a:t>Laboratorio</a:t>
            </a:r>
            <a:r>
              <a:rPr kumimoji="0" lang="es-ES" altLang="en-US" sz="2000" b="1" i="1" u="none" strike="noStrike" cap="none" normalizeH="0" baseline="0" dirty="0" smtClean="0" bmk="">
                <a:ln>
                  <a:noFill/>
                </a:ln>
                <a:solidFill>
                  <a:schemeClr val="tx1"/>
                </a:solidFill>
                <a:effectLst/>
                <a:latin typeface="+mj-lt"/>
                <a:ea typeface="Times New Roman" panose="02020603050405020304" pitchFamily="18" charset="0"/>
                <a:cs typeface="Arial" panose="020B0604020202020204" pitchFamily="34" charset="0"/>
              </a:rPr>
              <a:t> </a:t>
            </a:r>
          </a:p>
          <a:p>
            <a:pPr marL="0" marR="0" lvl="0" indent="457200" algn="just" defTabSz="914400" rtl="0" eaLnBrk="0" fontAlgn="base" latinLnBrk="0" hangingPunct="0">
              <a:lnSpc>
                <a:spcPct val="100000"/>
              </a:lnSpc>
              <a:spcBef>
                <a:spcPct val="0"/>
              </a:spcBef>
              <a:spcAft>
                <a:spcPct val="0"/>
              </a:spcAft>
              <a:buClrTx/>
              <a:buSzTx/>
              <a:buFontTx/>
              <a:buNone/>
              <a:tabLst/>
            </a:pPr>
            <a:endParaRPr lang="es-ES" altLang="en-US" sz="1400" dirty="0" bmk="">
              <a:latin typeface="+mn-lt"/>
              <a:ea typeface="Calibri" panose="020F0502020204030204" pitchFamily="34" charset="0"/>
              <a:cs typeface="Arial" panose="020B0604020202020204"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dirty="0" smtClean="0" bmk="">
                <a:ln>
                  <a:noFill/>
                </a:ln>
                <a:solidFill>
                  <a:schemeClr val="tx1"/>
                </a:solidFill>
                <a:effectLst/>
                <a:latin typeface="+mn-lt"/>
                <a:ea typeface="Calibri" panose="020F0502020204030204" pitchFamily="34" charset="0"/>
                <a:cs typeface="Arial" panose="020B0604020202020204" pitchFamily="34" charset="0"/>
              </a:rPr>
              <a:t>Las muestras tomadas semanalmente a partir del día catorce, fue de un kilogramo, las cuales fueron enviadas al Laboratorio del INIAP</a:t>
            </a:r>
            <a:r>
              <a:rPr kumimoji="0" lang="es-ES" altLang="en-US" b="0" i="0" u="none" strike="noStrike" cap="none" normalizeH="0" dirty="0" smtClean="0" bmk="">
                <a:ln>
                  <a:noFill/>
                </a:ln>
                <a:solidFill>
                  <a:schemeClr val="tx1"/>
                </a:solidFill>
                <a:effectLst/>
                <a:latin typeface="+mn-lt"/>
                <a:ea typeface="Calibri" panose="020F0502020204030204" pitchFamily="34" charset="0"/>
                <a:cs typeface="Arial" panose="020B0604020202020204" pitchFamily="34" charset="0"/>
              </a:rPr>
              <a:t> </a:t>
            </a:r>
            <a:r>
              <a:rPr kumimoji="0" lang="es-ES" altLang="en-US" b="0" i="0" u="none" strike="noStrike" cap="none" normalizeH="0" baseline="0" dirty="0" smtClean="0" bmk="">
                <a:ln>
                  <a:noFill/>
                </a:ln>
                <a:solidFill>
                  <a:schemeClr val="tx1"/>
                </a:solidFill>
                <a:effectLst/>
                <a:latin typeface="+mn-lt"/>
                <a:ea typeface="Calibri" panose="020F0502020204030204" pitchFamily="34" charset="0"/>
                <a:cs typeface="Arial" panose="020B0604020202020204" pitchFamily="34" charset="0"/>
              </a:rPr>
              <a:t>estación Santa Catalina, donde se realizó los respectivos análisis proximales (Humedad, Ceniza, Fibra, Extracto etéreo, Proteína, Energía libre de Nitrógeno)  de acuerdo a los siguientes métodos</a:t>
            </a:r>
            <a:r>
              <a:rPr kumimoji="0" lang="es-MX" altLang="en-US" b="0" i="0" u="none" strike="noStrike" cap="none" normalizeH="0" baseline="0" dirty="0" smtClean="0" bmk="">
                <a:ln>
                  <a:noFill/>
                </a:ln>
                <a:solidFill>
                  <a:schemeClr val="tx1"/>
                </a:solidFill>
                <a:effectLst/>
                <a:latin typeface="+mn-lt"/>
                <a:ea typeface="Calibri" panose="020F0502020204030204" pitchFamily="34" charset="0"/>
                <a:cs typeface="Arial" panose="020B0604020202020204" pitchFamily="34" charset="0"/>
              </a:rPr>
              <a:t>: </a:t>
            </a:r>
            <a:endParaRPr kumimoji="0" lang="en-US" altLang="en-US" b="0" i="0" u="none" strike="noStrike" cap="none" normalizeH="0" baseline="0" dirty="0" smtClean="0" bmk="">
              <a:ln>
                <a:noFill/>
              </a:ln>
              <a:solidFill>
                <a:schemeClr val="tx1"/>
              </a:solidFill>
              <a:effectLst/>
              <a:latin typeface="+mn-lt"/>
            </a:endParaRPr>
          </a:p>
        </p:txBody>
      </p:sp>
      <p:sp>
        <p:nvSpPr>
          <p:cNvPr id="4" name="Rectángulo 3"/>
          <p:cNvSpPr/>
          <p:nvPr/>
        </p:nvSpPr>
        <p:spPr>
          <a:xfrm>
            <a:off x="693812" y="2420888"/>
            <a:ext cx="10369152" cy="646331"/>
          </a:xfrm>
          <a:prstGeom prst="rect">
            <a:avLst/>
          </a:prstGeom>
        </p:spPr>
        <p:txBody>
          <a:bodyPr wrap="square">
            <a:spAutoFit/>
          </a:bodyPr>
          <a:lstStyle/>
          <a:p>
            <a:pPr lvl="0" indent="457200" algn="just" eaLnBrk="0" fontAlgn="base" hangingPunct="0">
              <a:spcBef>
                <a:spcPct val="0"/>
              </a:spcBef>
              <a:spcAft>
                <a:spcPct val="0"/>
              </a:spcAft>
            </a:pPr>
            <a:r>
              <a:rPr lang="es-ES" altLang="en-US" b="1" dirty="0" smtClean="0" bmk="">
                <a:ea typeface="Calibri" panose="020F0502020204030204" pitchFamily="34" charset="0"/>
                <a:cs typeface="Arial" panose="020B0604020202020204" pitchFamily="34" charset="0"/>
              </a:rPr>
              <a:t>Tabla 3</a:t>
            </a:r>
            <a:r>
              <a:rPr lang="es-ES" altLang="en-US" b="1" dirty="0" smtClean="0" bmk="_Toc67243654">
                <a:ea typeface="Calibri" panose="020F0502020204030204" pitchFamily="34" charset="0"/>
                <a:cs typeface="Arial" panose="020B0604020202020204" pitchFamily="34" charset="0"/>
              </a:rPr>
              <a:t>.  </a:t>
            </a:r>
            <a:r>
              <a:rPr lang="es-ES" altLang="en-US" i="1" dirty="0" bmk="_Toc67243654">
                <a:ea typeface="Calibri" panose="020F0502020204030204" pitchFamily="34" charset="0"/>
                <a:cs typeface="Arial" panose="020B0604020202020204" pitchFamily="34" charset="0"/>
              </a:rPr>
              <a:t>Métodos utilizados en análisis proximal de Pasto Saboya (</a:t>
            </a:r>
            <a:r>
              <a:rPr lang="es-ES" altLang="en-US" i="1" dirty="0" err="1" bmk="_Toc67243654">
                <a:ea typeface="Calibri" panose="020F0502020204030204" pitchFamily="34" charset="0"/>
                <a:cs typeface="Arial" panose="020B0604020202020204" pitchFamily="34" charset="0"/>
              </a:rPr>
              <a:t>Panicum</a:t>
            </a:r>
            <a:r>
              <a:rPr lang="es-ES" altLang="en-US" i="1" dirty="0" bmk="_Toc67243654">
                <a:ea typeface="Calibri" panose="020F0502020204030204" pitchFamily="34" charset="0"/>
                <a:cs typeface="Arial" panose="020B0604020202020204" pitchFamily="34" charset="0"/>
              </a:rPr>
              <a:t> </a:t>
            </a:r>
            <a:r>
              <a:rPr lang="es-ES" altLang="en-US" i="1" dirty="0" err="1" bmk="_Toc67243654">
                <a:ea typeface="Calibri" panose="020F0502020204030204" pitchFamily="34" charset="0"/>
                <a:cs typeface="Arial" panose="020B0604020202020204" pitchFamily="34" charset="0"/>
              </a:rPr>
              <a:t>maximum</a:t>
            </a:r>
            <a:r>
              <a:rPr lang="es-ES" altLang="en-US" i="1" dirty="0" bmk="_Toc67243654">
                <a:ea typeface="Calibri" panose="020F0502020204030204" pitchFamily="34" charset="0"/>
                <a:cs typeface="Arial" panose="020B0604020202020204" pitchFamily="34" charset="0"/>
              </a:rPr>
              <a:t> </a:t>
            </a:r>
            <a:r>
              <a:rPr lang="es-ES" altLang="en-US" i="1" dirty="0" err="1" bmk="_Toc67243654">
                <a:ea typeface="Calibri" panose="020F0502020204030204" pitchFamily="34" charset="0"/>
                <a:cs typeface="Arial" panose="020B0604020202020204" pitchFamily="34" charset="0"/>
              </a:rPr>
              <a:t>Jacq</a:t>
            </a:r>
            <a:r>
              <a:rPr lang="es-ES" altLang="en-US" i="1" dirty="0" bmk="_Toc67243654">
                <a:ea typeface="Calibri" panose="020F0502020204030204" pitchFamily="34" charset="0"/>
                <a:cs typeface="Arial" panose="020B0604020202020204" pitchFamily="34" charset="0"/>
              </a:rPr>
              <a:t>.)</a:t>
            </a:r>
            <a:endParaRPr lang="en-US" altLang="en-US" dirty="0"/>
          </a:p>
          <a:p>
            <a:pPr lvl="0" indent="457200" algn="just" eaLnBrk="0" fontAlgn="base" hangingPunct="0">
              <a:spcBef>
                <a:spcPct val="0"/>
              </a:spcBef>
              <a:spcAft>
                <a:spcPct val="0"/>
              </a:spcAft>
            </a:pPr>
            <a:r>
              <a:rPr lang="es-MX" altLang="en-US" dirty="0">
                <a:ea typeface="Calibri" panose="020F0502020204030204" pitchFamily="34" charset="0"/>
                <a:cs typeface="Arial" panose="020B0604020202020204" pitchFamily="34" charset="0"/>
              </a:rPr>
              <a:t>Nota: Laboratorio de servicio de análisis e investigación en alimentos. (INIAP)</a:t>
            </a:r>
            <a:endParaRPr lang="es-MX" altLang="en-US" sz="3200" dirty="0"/>
          </a:p>
        </p:txBody>
      </p:sp>
    </p:spTree>
    <p:extLst>
      <p:ext uri="{BB962C8B-B14F-4D97-AF65-F5344CB8AC3E}">
        <p14:creationId xmlns:p14="http://schemas.microsoft.com/office/powerpoint/2010/main" val="20817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6020" y="116632"/>
            <a:ext cx="6960839" cy="777206"/>
          </a:xfrm>
        </p:spPr>
        <p:txBody>
          <a:bodyPr/>
          <a:lstStyle/>
          <a:p>
            <a:r>
              <a:rPr lang="es-ES" dirty="0" smtClean="0"/>
              <a:t>RESULTADOS Y DISCUSIONES</a:t>
            </a:r>
            <a:endParaRPr lang="es-ES" dirty="0"/>
          </a:p>
        </p:txBody>
      </p:sp>
      <p:graphicFrame>
        <p:nvGraphicFramePr>
          <p:cNvPr id="5" name="Gráfico 4"/>
          <p:cNvGraphicFramePr/>
          <p:nvPr>
            <p:extLst>
              <p:ext uri="{D42A27DB-BD31-4B8C-83A1-F6EECF244321}">
                <p14:modId xmlns:p14="http://schemas.microsoft.com/office/powerpoint/2010/main" val="4250016540"/>
              </p:ext>
            </p:extLst>
          </p:nvPr>
        </p:nvGraphicFramePr>
        <p:xfrm>
          <a:off x="17503" y="1633715"/>
          <a:ext cx="6166620" cy="37395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359840" y="1111840"/>
            <a:ext cx="2997359" cy="369332"/>
          </a:xfrm>
          <a:prstGeom prst="rect">
            <a:avLst/>
          </a:prstGeom>
        </p:spPr>
        <p:txBody>
          <a:bodyPr wrap="none">
            <a:spAutoFit/>
          </a:bodyPr>
          <a:lstStyle/>
          <a:p>
            <a:r>
              <a:rPr lang="es-MX" b="1" i="1" dirty="0" smtClean="0">
                <a:latin typeface="Arial" panose="020B0604020202020204" pitchFamily="34" charset="0"/>
                <a:ea typeface="Calibri" panose="020F0502020204030204" pitchFamily="34" charset="0"/>
              </a:rPr>
              <a:t>Variables </a:t>
            </a:r>
            <a:r>
              <a:rPr lang="es-MX" b="1" i="1" dirty="0">
                <a:latin typeface="Arial" panose="020B0604020202020204" pitchFamily="34" charset="0"/>
                <a:ea typeface="Calibri" panose="020F0502020204030204" pitchFamily="34" charset="0"/>
              </a:rPr>
              <a:t>eco fisiológicas</a:t>
            </a:r>
            <a:endParaRPr lang="en-US" dirty="0"/>
          </a:p>
        </p:txBody>
      </p:sp>
      <p:graphicFrame>
        <p:nvGraphicFramePr>
          <p:cNvPr id="8" name="Gráfico 7"/>
          <p:cNvGraphicFramePr/>
          <p:nvPr>
            <p:extLst>
              <p:ext uri="{D42A27DB-BD31-4B8C-83A1-F6EECF244321}">
                <p14:modId xmlns:p14="http://schemas.microsoft.com/office/powerpoint/2010/main" val="2806597406"/>
              </p:ext>
            </p:extLst>
          </p:nvPr>
        </p:nvGraphicFramePr>
        <p:xfrm>
          <a:off x="6310436" y="1633715"/>
          <a:ext cx="5616624" cy="373950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17503" y="5396188"/>
            <a:ext cx="6119211" cy="923330"/>
          </a:xfrm>
          <a:prstGeom prst="rect">
            <a:avLst/>
          </a:prstGeom>
          <a:noFill/>
          <a:ln>
            <a:noFill/>
          </a:ln>
        </p:spPr>
        <p:txBody>
          <a:bodyPr wrap="square" rtlCol="0">
            <a:spAutoFit/>
          </a:bodyPr>
          <a:lstStyle/>
          <a:p>
            <a:pPr algn="just"/>
            <a:r>
              <a:rPr lang="es-EC" dirty="0" smtClean="0"/>
              <a:t>González, </a:t>
            </a:r>
            <a:r>
              <a:rPr lang="es-EC" dirty="0"/>
              <a:t>(2017)</a:t>
            </a:r>
            <a:r>
              <a:rPr lang="es-ES" dirty="0"/>
              <a:t> </a:t>
            </a:r>
            <a:r>
              <a:rPr lang="es-ES" dirty="0" smtClean="0"/>
              <a:t>los </a:t>
            </a:r>
            <a:r>
              <a:rPr lang="es-ES" dirty="0"/>
              <a:t>primeros días después del </a:t>
            </a:r>
            <a:r>
              <a:rPr lang="es-ES" dirty="0" smtClean="0"/>
              <a:t>corte</a:t>
            </a:r>
            <a:r>
              <a:rPr lang="es-MX" dirty="0" smtClean="0"/>
              <a:t>, época </a:t>
            </a:r>
            <a:r>
              <a:rPr lang="es-MX" dirty="0"/>
              <a:t>crítica </a:t>
            </a:r>
            <a:r>
              <a:rPr lang="es-MX" dirty="0" smtClean="0"/>
              <a:t>por </a:t>
            </a:r>
            <a:r>
              <a:rPr lang="es-MX" dirty="0"/>
              <a:t>lo que la planta recurre a las reservas de las raíces y base de los tallos necesarias para la </a:t>
            </a:r>
            <a:r>
              <a:rPr lang="es-MX" dirty="0" smtClean="0"/>
              <a:t>supervivencia.</a:t>
            </a:r>
            <a:endParaRPr lang="en-US" sz="2400" dirty="0"/>
          </a:p>
        </p:txBody>
      </p:sp>
      <p:sp>
        <p:nvSpPr>
          <p:cNvPr id="10" name="Rectángulo 9"/>
          <p:cNvSpPr/>
          <p:nvPr/>
        </p:nvSpPr>
        <p:spPr>
          <a:xfrm>
            <a:off x="6247279" y="5396188"/>
            <a:ext cx="5742937" cy="1200329"/>
          </a:xfrm>
          <a:prstGeom prst="rect">
            <a:avLst/>
          </a:prstGeom>
          <a:ln w="9525">
            <a:noFill/>
          </a:ln>
        </p:spPr>
        <p:txBody>
          <a:bodyPr wrap="square">
            <a:spAutoFit/>
          </a:bodyPr>
          <a:lstStyle/>
          <a:p>
            <a:pPr algn="just"/>
            <a:r>
              <a:rPr lang="es-MX" dirty="0">
                <a:latin typeface="Arial" panose="020B0604020202020204" pitchFamily="34" charset="0"/>
                <a:ea typeface="Calibri" panose="020F0502020204030204" pitchFamily="34" charset="0"/>
              </a:rPr>
              <a:t> </a:t>
            </a:r>
            <a:r>
              <a:rPr lang="es-MX" dirty="0">
                <a:ea typeface="Calibri" panose="020F0502020204030204" pitchFamily="34" charset="0"/>
              </a:rPr>
              <a:t>González, (2017)</a:t>
            </a:r>
            <a:r>
              <a:rPr lang="es-ES" dirty="0">
                <a:ea typeface="Calibri" panose="020F0502020204030204" pitchFamily="34" charset="0"/>
              </a:rPr>
              <a:t> </a:t>
            </a:r>
            <a:r>
              <a:rPr lang="es-MX" dirty="0">
                <a:ea typeface="Calibri" panose="020F0502020204030204" pitchFamily="34" charset="0"/>
              </a:rPr>
              <a:t>los primeros días </a:t>
            </a:r>
            <a:r>
              <a:rPr lang="es-MX" dirty="0" smtClean="0">
                <a:ea typeface="Calibri" panose="020F0502020204030204" pitchFamily="34" charset="0"/>
              </a:rPr>
              <a:t>existe escaso </a:t>
            </a:r>
            <a:r>
              <a:rPr lang="es-MX" dirty="0">
                <a:ea typeface="Calibri" panose="020F0502020204030204" pitchFamily="34" charset="0"/>
              </a:rPr>
              <a:t>desarrollo de la parte aérea, debido que la planta ha sido cortada </a:t>
            </a:r>
            <a:r>
              <a:rPr lang="es-MX" dirty="0" smtClean="0">
                <a:ea typeface="Calibri" panose="020F0502020204030204" pitchFamily="34" charset="0"/>
              </a:rPr>
              <a:t>recurren </a:t>
            </a:r>
            <a:r>
              <a:rPr lang="es-MX" dirty="0">
                <a:ea typeface="Calibri" panose="020F0502020204030204" pitchFamily="34" charset="0"/>
              </a:rPr>
              <a:t>a las </a:t>
            </a:r>
            <a:r>
              <a:rPr lang="es-MX" dirty="0" smtClean="0">
                <a:ea typeface="Calibri" panose="020F0502020204030204" pitchFamily="34" charset="0"/>
              </a:rPr>
              <a:t>reservas, </a:t>
            </a:r>
            <a:r>
              <a:rPr lang="es-MX" dirty="0">
                <a:ea typeface="Calibri" panose="020F0502020204030204" pitchFamily="34" charset="0"/>
              </a:rPr>
              <a:t>siendo mejor la aparición de hojas con un suelo fertilizado.</a:t>
            </a:r>
            <a:endParaRPr lang="en-US" dirty="0"/>
          </a:p>
        </p:txBody>
      </p:sp>
    </p:spTree>
    <p:extLst>
      <p:ext uri="{BB962C8B-B14F-4D97-AF65-F5344CB8AC3E}">
        <p14:creationId xmlns:p14="http://schemas.microsoft.com/office/powerpoint/2010/main" val="36225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723991458"/>
              </p:ext>
            </p:extLst>
          </p:nvPr>
        </p:nvGraphicFramePr>
        <p:xfrm>
          <a:off x="15906" y="260648"/>
          <a:ext cx="5904656"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3444195306"/>
              </p:ext>
            </p:extLst>
          </p:nvPr>
        </p:nvGraphicFramePr>
        <p:xfrm>
          <a:off x="6022404" y="260648"/>
          <a:ext cx="576064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1" y="4005064"/>
            <a:ext cx="5920562" cy="2133918"/>
          </a:xfrm>
          <a:prstGeom prst="rect">
            <a:avLst/>
          </a:prstGeom>
        </p:spPr>
        <p:txBody>
          <a:bodyPr wrap="square">
            <a:spAutoFit/>
          </a:bodyPr>
          <a:lstStyle/>
          <a:p>
            <a:pPr marL="457200" indent="457200" algn="just">
              <a:spcAft>
                <a:spcPts val="800"/>
              </a:spcAft>
            </a:pPr>
            <a:r>
              <a:rPr lang="es-MX" dirty="0" smtClean="0"/>
              <a:t>Bustillos</a:t>
            </a:r>
            <a:r>
              <a:rPr lang="es-MX" dirty="0"/>
              <a:t>, </a:t>
            </a:r>
            <a:r>
              <a:rPr lang="es-MX" dirty="0" smtClean="0"/>
              <a:t>(2001) </a:t>
            </a:r>
            <a:r>
              <a:rPr lang="es-MX" dirty="0"/>
              <a:t>explica que el número de hojas por tallo tiene muy poca variación, la tasa de aparición y muerte de hojas es similar, y está influenciada por las temperaturas</a:t>
            </a:r>
            <a:r>
              <a:rPr lang="es-MX" dirty="0" smtClean="0"/>
              <a:t>.</a:t>
            </a:r>
          </a:p>
          <a:p>
            <a:pPr marL="457200" indent="457200" algn="just">
              <a:spcAft>
                <a:spcPts val="800"/>
              </a:spcAft>
            </a:pPr>
            <a:r>
              <a:rPr lang="es-MX" dirty="0" smtClean="0">
                <a:ea typeface="Calibri" panose="020F0502020204030204" pitchFamily="34" charset="0"/>
                <a:cs typeface="Arial" panose="020B0604020202020204" pitchFamily="34" charset="0"/>
              </a:rPr>
              <a:t>Clarke</a:t>
            </a:r>
            <a:r>
              <a:rPr lang="es-MX" dirty="0">
                <a:ea typeface="Calibri" panose="020F0502020204030204" pitchFamily="34" charset="0"/>
                <a:cs typeface="Arial" panose="020B0604020202020204" pitchFamily="34" charset="0"/>
              </a:rPr>
              <a:t>, (1983) </a:t>
            </a:r>
            <a:r>
              <a:rPr lang="es-MX" dirty="0" smtClean="0">
                <a:solidFill>
                  <a:srgbClr val="000000"/>
                </a:solidFill>
                <a:ea typeface="Calibri" panose="020F0502020204030204" pitchFamily="34" charset="0"/>
                <a:cs typeface="Arial" panose="020B0604020202020204" pitchFamily="34" charset="0"/>
              </a:rPr>
              <a:t>menciona </a:t>
            </a:r>
            <a:r>
              <a:rPr lang="es-MX" dirty="0">
                <a:solidFill>
                  <a:srgbClr val="000000"/>
                </a:solidFill>
                <a:ea typeface="Calibri" panose="020F0502020204030204" pitchFamily="34" charset="0"/>
                <a:cs typeface="Arial" panose="020B0604020202020204" pitchFamily="34" charset="0"/>
              </a:rPr>
              <a:t>que el desarrollo de hojas por tallo es ideal en temperaturas de 18 – 40° C, además que exista una adecuada humedad en el suelo.</a:t>
            </a:r>
            <a:endParaRPr lang="en-US" dirty="0">
              <a:ea typeface="Calibri" panose="020F0502020204030204" pitchFamily="34" charset="0"/>
              <a:cs typeface="Times New Roman" panose="02020603050405020304" pitchFamily="18" charset="0"/>
            </a:endParaRPr>
          </a:p>
        </p:txBody>
      </p:sp>
      <p:sp>
        <p:nvSpPr>
          <p:cNvPr id="6" name="Rectángulo 5"/>
          <p:cNvSpPr/>
          <p:nvPr/>
        </p:nvSpPr>
        <p:spPr>
          <a:xfrm>
            <a:off x="5943473" y="4038437"/>
            <a:ext cx="6092825" cy="1754326"/>
          </a:xfrm>
          <a:prstGeom prst="rect">
            <a:avLst/>
          </a:prstGeom>
        </p:spPr>
        <p:txBody>
          <a:bodyPr>
            <a:spAutoFit/>
          </a:bodyPr>
          <a:lstStyle/>
          <a:p>
            <a:pPr algn="just"/>
            <a:r>
              <a:rPr lang="es-ES" dirty="0"/>
              <a:t>E</a:t>
            </a:r>
            <a:r>
              <a:rPr lang="es-ES" dirty="0" smtClean="0"/>
              <a:t>l </a:t>
            </a:r>
            <a:r>
              <a:rPr lang="es-ES" dirty="0"/>
              <a:t>pasto Saboya es una variedad que se desarrolla </a:t>
            </a:r>
            <a:r>
              <a:rPr lang="es-ES" dirty="0" smtClean="0"/>
              <a:t>abundantemente</a:t>
            </a:r>
            <a:r>
              <a:rPr lang="es-MX" dirty="0" smtClean="0"/>
              <a:t>. </a:t>
            </a:r>
            <a:r>
              <a:rPr lang="es-MX" dirty="0" smtClean="0">
                <a:ea typeface="Calibri" panose="020F0502020204030204" pitchFamily="34" charset="0"/>
              </a:rPr>
              <a:t>Ledesma</a:t>
            </a:r>
            <a:r>
              <a:rPr lang="es-MX" dirty="0">
                <a:ea typeface="Calibri" panose="020F0502020204030204" pitchFamily="34" charset="0"/>
              </a:rPr>
              <a:t>, </a:t>
            </a:r>
            <a:r>
              <a:rPr lang="es-MX" dirty="0" smtClean="0">
                <a:ea typeface="Calibri" panose="020F0502020204030204" pitchFamily="34" charset="0"/>
              </a:rPr>
              <a:t>(2006</a:t>
            </a:r>
            <a:r>
              <a:rPr lang="es-MX" dirty="0">
                <a:ea typeface="Calibri" panose="020F0502020204030204" pitchFamily="34" charset="0"/>
              </a:rPr>
              <a:t>)</a:t>
            </a:r>
            <a:r>
              <a:rPr lang="es-ES" dirty="0">
                <a:ea typeface="Calibri" panose="020F0502020204030204" pitchFamily="34" charset="0"/>
              </a:rPr>
              <a:t> </a:t>
            </a:r>
            <a:r>
              <a:rPr lang="es-MX" dirty="0" smtClean="0">
                <a:ea typeface="Calibri" panose="020F0502020204030204" pitchFamily="34" charset="0"/>
              </a:rPr>
              <a:t>produce </a:t>
            </a:r>
            <a:r>
              <a:rPr lang="es-MX" dirty="0">
                <a:ea typeface="Calibri" panose="020F0502020204030204" pitchFamily="34" charset="0"/>
              </a:rPr>
              <a:t>abundantes hojas </a:t>
            </a:r>
            <a:r>
              <a:rPr lang="es-MX" dirty="0" smtClean="0">
                <a:ea typeface="Calibri" panose="020F0502020204030204" pitchFamily="34" charset="0"/>
              </a:rPr>
              <a:t>de </a:t>
            </a:r>
            <a:r>
              <a:rPr lang="es-MX" dirty="0">
                <a:ea typeface="Calibri" panose="020F0502020204030204" pitchFamily="34" charset="0"/>
              </a:rPr>
              <a:t>aproximadamente 90cm de largo y 3.5 cm de ancho, las cuales se vuelven ásperas con la madurez, llegando a una altura de hasta 250 cm y vigorosa, esta producción no es afectada notoriamente por la sombra.</a:t>
            </a:r>
            <a:endParaRPr lang="en-US" dirty="0"/>
          </a:p>
        </p:txBody>
      </p:sp>
    </p:spTree>
    <p:extLst>
      <p:ext uri="{BB962C8B-B14F-4D97-AF65-F5344CB8AC3E}">
        <p14:creationId xmlns:p14="http://schemas.microsoft.com/office/powerpoint/2010/main" val="110765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555734742"/>
              </p:ext>
            </p:extLst>
          </p:nvPr>
        </p:nvGraphicFramePr>
        <p:xfrm>
          <a:off x="117748" y="260648"/>
          <a:ext cx="604867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17748" y="4149080"/>
            <a:ext cx="6264696" cy="369332"/>
          </a:xfrm>
          <a:prstGeom prst="rect">
            <a:avLst/>
          </a:prstGeom>
        </p:spPr>
        <p:txBody>
          <a:bodyPr wrap="square">
            <a:spAutoFit/>
          </a:bodyPr>
          <a:lstStyle/>
          <a:p>
            <a:pPr marL="457200" indent="457200" algn="just">
              <a:spcAft>
                <a:spcPts val="800"/>
              </a:spcAft>
            </a:pPr>
            <a:r>
              <a:rPr lang="es-MX" dirty="0" smtClean="0">
                <a:ea typeface="Calibri" panose="020F0502020204030204" pitchFamily="34" charset="0"/>
                <a:cs typeface="Arial" panose="020B0604020202020204" pitchFamily="34" charset="0"/>
              </a:rPr>
              <a:t>. </a:t>
            </a:r>
            <a:endParaRPr lang="en-US" dirty="0">
              <a:ea typeface="Calibri" panose="020F0502020204030204" pitchFamily="34" charset="0"/>
              <a:cs typeface="Times New Roman" panose="02020603050405020304" pitchFamily="18" charset="0"/>
            </a:endParaRPr>
          </a:p>
        </p:txBody>
      </p:sp>
      <p:sp>
        <p:nvSpPr>
          <p:cNvPr id="4" name="Rectángulo 3"/>
          <p:cNvSpPr/>
          <p:nvPr/>
        </p:nvSpPr>
        <p:spPr>
          <a:xfrm>
            <a:off x="25705" y="4581128"/>
            <a:ext cx="6140716" cy="1754326"/>
          </a:xfrm>
          <a:prstGeom prst="rect">
            <a:avLst/>
          </a:prstGeom>
        </p:spPr>
        <p:txBody>
          <a:bodyPr wrap="square">
            <a:spAutoFit/>
          </a:bodyPr>
          <a:lstStyle/>
          <a:p>
            <a:pPr algn="just"/>
            <a:r>
              <a:rPr lang="es-MX" dirty="0">
                <a:ea typeface="Calibri" panose="020F0502020204030204" pitchFamily="34" charset="0"/>
                <a:cs typeface="Arial" panose="020B0604020202020204" pitchFamily="34" charset="0"/>
              </a:rPr>
              <a:t>Bustillos, (2001) </a:t>
            </a:r>
            <a:r>
              <a:rPr lang="es-MX" dirty="0" smtClean="0">
                <a:ea typeface="Calibri" panose="020F0502020204030204" pitchFamily="34" charset="0"/>
                <a:cs typeface="Arial" panose="020B0604020202020204" pitchFamily="34" charset="0"/>
              </a:rPr>
              <a:t>los </a:t>
            </a:r>
            <a:r>
              <a:rPr lang="es-MX" dirty="0">
                <a:ea typeface="Calibri" panose="020F0502020204030204" pitchFamily="34" charset="0"/>
                <a:cs typeface="Arial" panose="020B0604020202020204" pitchFamily="34" charset="0"/>
              </a:rPr>
              <a:t>macollos se desarrollan las nuevas hojas, que a su vez tienen yemas en sus axilas que van a producir más macollos. Está influenciado por factores ambientales como lo son: temperatura, disponibilidad de agua y nutrientes las cuales fueron optimas en los meses realizado el trabajo</a:t>
            </a:r>
            <a:endParaRPr lang="en-US" dirty="0"/>
          </a:p>
        </p:txBody>
      </p:sp>
      <p:sp>
        <p:nvSpPr>
          <p:cNvPr id="5" name="Rectángulo 4"/>
          <p:cNvSpPr/>
          <p:nvPr/>
        </p:nvSpPr>
        <p:spPr>
          <a:xfrm>
            <a:off x="5878388" y="4518411"/>
            <a:ext cx="6048672" cy="1754326"/>
          </a:xfrm>
          <a:prstGeom prst="rect">
            <a:avLst/>
          </a:prstGeom>
        </p:spPr>
        <p:txBody>
          <a:bodyPr wrap="square">
            <a:spAutoFit/>
          </a:bodyPr>
          <a:lstStyle/>
          <a:p>
            <a:pPr marL="457200" indent="457200" algn="just">
              <a:spcAft>
                <a:spcPts val="800"/>
              </a:spcAft>
            </a:pPr>
            <a:r>
              <a:rPr lang="es-MX" dirty="0" err="1">
                <a:ea typeface="Calibri" panose="020F0502020204030204" pitchFamily="34" charset="0"/>
                <a:cs typeface="Arial" panose="020B0604020202020204" pitchFamily="34" charset="0"/>
              </a:rPr>
              <a:t>Moreta</a:t>
            </a:r>
            <a:r>
              <a:rPr lang="es-MX" dirty="0">
                <a:ea typeface="Calibri" panose="020F0502020204030204" pitchFamily="34" charset="0"/>
                <a:cs typeface="Arial" panose="020B0604020202020204" pitchFamily="34" charset="0"/>
              </a:rPr>
              <a:t> </a:t>
            </a:r>
            <a:r>
              <a:rPr lang="es-MX" dirty="0" err="1">
                <a:ea typeface="Calibri" panose="020F0502020204030204" pitchFamily="34" charset="0"/>
                <a:cs typeface="Arial" panose="020B0604020202020204" pitchFamily="34" charset="0"/>
              </a:rPr>
              <a:t>Gaibor</a:t>
            </a:r>
            <a:r>
              <a:rPr lang="es-MX" dirty="0">
                <a:ea typeface="Calibri" panose="020F0502020204030204" pitchFamily="34" charset="0"/>
                <a:cs typeface="Arial" panose="020B0604020202020204" pitchFamily="34" charset="0"/>
              </a:rPr>
              <a:t>, (2011) menciona que el periodo de inflorescencia se presenta a partir del día 32, dependiendo del ambiente donde se encuentre el pasto, por lo que los rendimientos de semilla del pasto Saboya son muy variables (entre 200 y 250 kg ha-1año-1).</a:t>
            </a:r>
            <a:endParaRPr lang="en-US" dirty="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2145754522"/>
              </p:ext>
            </p:extLst>
          </p:nvPr>
        </p:nvGraphicFramePr>
        <p:xfrm>
          <a:off x="6382442" y="268468"/>
          <a:ext cx="5544618" cy="4249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3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812" y="4725144"/>
            <a:ext cx="10513168" cy="1754326"/>
          </a:xfrm>
          <a:prstGeom prst="rect">
            <a:avLst/>
          </a:prstGeom>
        </p:spPr>
        <p:txBody>
          <a:bodyPr wrap="square">
            <a:spAutoFit/>
          </a:bodyPr>
          <a:lstStyle/>
          <a:p>
            <a:pPr marL="457200" indent="457200" algn="just">
              <a:lnSpc>
                <a:spcPct val="150000"/>
              </a:lnSpc>
              <a:spcAft>
                <a:spcPts val="800"/>
              </a:spcAft>
            </a:pPr>
            <a:r>
              <a:rPr lang="es-MX" dirty="0" err="1">
                <a:ea typeface="Calibri" panose="020F0502020204030204" pitchFamily="34" charset="0"/>
                <a:cs typeface="Arial" panose="020B0604020202020204" pitchFamily="34" charset="0"/>
              </a:rPr>
              <a:t>Gualavisí</a:t>
            </a:r>
            <a:r>
              <a:rPr lang="es-MX" dirty="0">
                <a:ea typeface="Calibri" panose="020F0502020204030204" pitchFamily="34" charset="0"/>
                <a:cs typeface="Arial" panose="020B0604020202020204" pitchFamily="34" charset="0"/>
              </a:rPr>
              <a:t>, (2014)</a:t>
            </a:r>
            <a:r>
              <a:rPr lang="es-EC" dirty="0">
                <a:ea typeface="Calibri" panose="020F0502020204030204" pitchFamily="34" charset="0"/>
                <a:cs typeface="Arial" panose="020B0604020202020204" pitchFamily="34" charset="0"/>
              </a:rPr>
              <a:t> explica que las primeras hojas en morir son aquellas producidas al principio del período de rebrote; estas hojas son en general más chicas que aquellas producidas en forma sucesiva, por lo tanto la tasa de senescencia de hojas en términos de flujo de masa inicialmente se retrasa respecto a la tasa de producción de nuevo tejido. </a:t>
            </a:r>
            <a:endParaRPr lang="en-US" dirty="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2643702632"/>
              </p:ext>
            </p:extLst>
          </p:nvPr>
        </p:nvGraphicFramePr>
        <p:xfrm>
          <a:off x="2998068" y="332656"/>
          <a:ext cx="6264696"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18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804" y="620688"/>
            <a:ext cx="9601200" cy="1189038"/>
          </a:xfrm>
        </p:spPr>
        <p:txBody>
          <a:bodyPr/>
          <a:lstStyle/>
          <a:p>
            <a:r>
              <a:rPr lang="es-MX" sz="3200" b="1" i="1" dirty="0"/>
              <a:t>Análisis Bromatológicos</a:t>
            </a:r>
            <a:r>
              <a:rPr lang="en-US" b="1" dirty="0"/>
              <a:t/>
            </a:r>
            <a:br>
              <a:rPr lang="en-US" b="1" dirty="0"/>
            </a:br>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4263969995"/>
              </p:ext>
            </p:extLst>
          </p:nvPr>
        </p:nvGraphicFramePr>
        <p:xfrm>
          <a:off x="333772" y="2420888"/>
          <a:ext cx="11089234" cy="2935224"/>
        </p:xfrm>
        <a:graphic>
          <a:graphicData uri="http://schemas.openxmlformats.org/drawingml/2006/table">
            <a:tbl>
              <a:tblPr firstRow="1" firstCol="1" bandRow="1">
                <a:tableStyleId>{5940675A-B579-460E-94D1-54222C63F5DA}</a:tableStyleId>
              </a:tblPr>
              <a:tblGrid>
                <a:gridCol w="836256">
                  <a:extLst>
                    <a:ext uri="{9D8B030D-6E8A-4147-A177-3AD203B41FA5}">
                      <a16:colId xmlns="" xmlns:a16="http://schemas.microsoft.com/office/drawing/2014/main" val="852576150"/>
                    </a:ext>
                  </a:extLst>
                </a:gridCol>
                <a:gridCol w="836256">
                  <a:extLst>
                    <a:ext uri="{9D8B030D-6E8A-4147-A177-3AD203B41FA5}">
                      <a16:colId xmlns="" xmlns:a16="http://schemas.microsoft.com/office/drawing/2014/main" val="1567634307"/>
                    </a:ext>
                  </a:extLst>
                </a:gridCol>
                <a:gridCol w="836256">
                  <a:extLst>
                    <a:ext uri="{9D8B030D-6E8A-4147-A177-3AD203B41FA5}">
                      <a16:colId xmlns="" xmlns:a16="http://schemas.microsoft.com/office/drawing/2014/main" val="3561412160"/>
                    </a:ext>
                  </a:extLst>
                </a:gridCol>
                <a:gridCol w="836256">
                  <a:extLst>
                    <a:ext uri="{9D8B030D-6E8A-4147-A177-3AD203B41FA5}">
                      <a16:colId xmlns="" xmlns:a16="http://schemas.microsoft.com/office/drawing/2014/main" val="2195226973"/>
                    </a:ext>
                  </a:extLst>
                </a:gridCol>
                <a:gridCol w="836256">
                  <a:extLst>
                    <a:ext uri="{9D8B030D-6E8A-4147-A177-3AD203B41FA5}">
                      <a16:colId xmlns="" xmlns:a16="http://schemas.microsoft.com/office/drawing/2014/main" val="2108948511"/>
                    </a:ext>
                  </a:extLst>
                </a:gridCol>
                <a:gridCol w="836256">
                  <a:extLst>
                    <a:ext uri="{9D8B030D-6E8A-4147-A177-3AD203B41FA5}">
                      <a16:colId xmlns="" xmlns:a16="http://schemas.microsoft.com/office/drawing/2014/main" val="3561862635"/>
                    </a:ext>
                  </a:extLst>
                </a:gridCol>
                <a:gridCol w="836256">
                  <a:extLst>
                    <a:ext uri="{9D8B030D-6E8A-4147-A177-3AD203B41FA5}">
                      <a16:colId xmlns="" xmlns:a16="http://schemas.microsoft.com/office/drawing/2014/main" val="4049943861"/>
                    </a:ext>
                  </a:extLst>
                </a:gridCol>
                <a:gridCol w="836256">
                  <a:extLst>
                    <a:ext uri="{9D8B030D-6E8A-4147-A177-3AD203B41FA5}">
                      <a16:colId xmlns="" xmlns:a16="http://schemas.microsoft.com/office/drawing/2014/main" val="4083046961"/>
                    </a:ext>
                  </a:extLst>
                </a:gridCol>
                <a:gridCol w="836256">
                  <a:extLst>
                    <a:ext uri="{9D8B030D-6E8A-4147-A177-3AD203B41FA5}">
                      <a16:colId xmlns="" xmlns:a16="http://schemas.microsoft.com/office/drawing/2014/main" val="3520666862"/>
                    </a:ext>
                  </a:extLst>
                </a:gridCol>
                <a:gridCol w="836256">
                  <a:extLst>
                    <a:ext uri="{9D8B030D-6E8A-4147-A177-3AD203B41FA5}">
                      <a16:colId xmlns="" xmlns:a16="http://schemas.microsoft.com/office/drawing/2014/main" val="505897283"/>
                    </a:ext>
                  </a:extLst>
                </a:gridCol>
                <a:gridCol w="836256">
                  <a:extLst>
                    <a:ext uri="{9D8B030D-6E8A-4147-A177-3AD203B41FA5}">
                      <a16:colId xmlns="" xmlns:a16="http://schemas.microsoft.com/office/drawing/2014/main" val="3622012602"/>
                    </a:ext>
                  </a:extLst>
                </a:gridCol>
                <a:gridCol w="836256">
                  <a:extLst>
                    <a:ext uri="{9D8B030D-6E8A-4147-A177-3AD203B41FA5}">
                      <a16:colId xmlns="" xmlns:a16="http://schemas.microsoft.com/office/drawing/2014/main" val="2065746387"/>
                    </a:ext>
                  </a:extLst>
                </a:gridCol>
                <a:gridCol w="1054162">
                  <a:extLst>
                    <a:ext uri="{9D8B030D-6E8A-4147-A177-3AD203B41FA5}">
                      <a16:colId xmlns="" xmlns:a16="http://schemas.microsoft.com/office/drawing/2014/main" val="1192050017"/>
                    </a:ext>
                  </a:extLst>
                </a:gridCol>
              </a:tblGrid>
              <a:tr h="190500">
                <a:tc>
                  <a:txBody>
                    <a:bodyPr/>
                    <a:lstStyle/>
                    <a:p>
                      <a:endParaRPr lang="en-US" sz="2000" dirty="0">
                        <a:effectLst/>
                        <a:latin typeface="+mn-lt"/>
                        <a:ea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b="1" dirty="0">
                          <a:effectLst/>
                        </a:rPr>
                        <a:t>CENIZA</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es-ES" sz="2000" b="1" dirty="0">
                          <a:effectLst/>
                        </a:rPr>
                        <a:t>HUMEDAD</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es-ES" sz="2000" b="1">
                          <a:effectLst/>
                        </a:rPr>
                        <a:t>E.E</a:t>
                      </a:r>
                      <a:endParaRPr lang="en-US" sz="1800" b="1">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es-ES" sz="2000" b="1" dirty="0">
                          <a:effectLst/>
                        </a:rPr>
                        <a:t>PROTEINA</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es-ES" sz="2000" b="1" dirty="0">
                          <a:effectLst/>
                        </a:rPr>
                        <a:t>FIBRA</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es-ES" sz="2000" b="1" dirty="0">
                          <a:effectLst/>
                        </a:rPr>
                        <a:t>E.L.N</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3918667517"/>
                  </a:ext>
                </a:extLst>
              </a:tr>
              <a:tr h="190500">
                <a:tc>
                  <a:txBody>
                    <a:bodyPr/>
                    <a:lstStyle/>
                    <a:p>
                      <a:pPr algn="ctr">
                        <a:lnSpc>
                          <a:spcPct val="107000"/>
                        </a:lnSpc>
                        <a:spcAft>
                          <a:spcPts val="0"/>
                        </a:spcAft>
                      </a:pPr>
                      <a:r>
                        <a:rPr lang="es-ES" sz="2000" b="1" dirty="0" smtClean="0">
                          <a:effectLst/>
                        </a:rPr>
                        <a:t>Días</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T1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T2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T1</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T2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T1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T2</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T1</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T2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T1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T2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T1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2000" i="1" dirty="0">
                          <a:effectLst/>
                        </a:rPr>
                        <a:t>T2 </a:t>
                      </a:r>
                      <a:endParaRPr lang="en-US" sz="1800" i="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86451534"/>
                  </a:ext>
                </a:extLst>
              </a:tr>
              <a:tr h="190500">
                <a:tc>
                  <a:txBody>
                    <a:bodyPr/>
                    <a:lstStyle/>
                    <a:p>
                      <a:pPr algn="ctr">
                        <a:lnSpc>
                          <a:spcPct val="107000"/>
                        </a:lnSpc>
                        <a:spcAft>
                          <a:spcPts val="0"/>
                        </a:spcAft>
                      </a:pPr>
                      <a:r>
                        <a:rPr lang="es-ES" sz="2000" b="1" dirty="0">
                          <a:effectLst/>
                        </a:rPr>
                        <a:t>14</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000">
                          <a:effectLst/>
                        </a:rPr>
                        <a:t>14,25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15,93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82,93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84,75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2,28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15,83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18,93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28,52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26,89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39,13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36,35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07181958"/>
                  </a:ext>
                </a:extLst>
              </a:tr>
              <a:tr h="190500">
                <a:tc>
                  <a:txBody>
                    <a:bodyPr/>
                    <a:lstStyle/>
                    <a:p>
                      <a:pPr algn="ctr">
                        <a:lnSpc>
                          <a:spcPct val="107000"/>
                        </a:lnSpc>
                        <a:spcAft>
                          <a:spcPts val="0"/>
                        </a:spcAft>
                      </a:pPr>
                      <a:r>
                        <a:rPr lang="es-ES" sz="2000" b="1" dirty="0">
                          <a:effectLst/>
                        </a:rPr>
                        <a:t>21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000">
                          <a:effectLst/>
                        </a:rPr>
                        <a:t>12,57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14,48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83,12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84,15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2,23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14,54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16,15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29,13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28,95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41,66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38,2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10850788"/>
                  </a:ext>
                </a:extLst>
              </a:tr>
              <a:tr h="190500">
                <a:tc>
                  <a:txBody>
                    <a:bodyPr/>
                    <a:lstStyle/>
                    <a:p>
                      <a:pPr algn="ctr">
                        <a:lnSpc>
                          <a:spcPct val="107000"/>
                        </a:lnSpc>
                        <a:spcAft>
                          <a:spcPts val="0"/>
                        </a:spcAft>
                      </a:pPr>
                      <a:r>
                        <a:rPr lang="es-ES" sz="2000" b="1">
                          <a:effectLst/>
                        </a:rPr>
                        <a:t>28</a:t>
                      </a:r>
                      <a:endParaRPr lang="en-US"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rPr>
                        <a:t>15,59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15,71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81,33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85,3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1,03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1,2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10,6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13,51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34,92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34,24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37,86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35,34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55411775"/>
                  </a:ext>
                </a:extLst>
              </a:tr>
              <a:tr h="190500">
                <a:tc>
                  <a:txBody>
                    <a:bodyPr/>
                    <a:lstStyle/>
                    <a:p>
                      <a:pPr algn="ctr">
                        <a:lnSpc>
                          <a:spcPct val="107000"/>
                        </a:lnSpc>
                        <a:spcAft>
                          <a:spcPts val="0"/>
                        </a:spcAft>
                      </a:pPr>
                      <a:r>
                        <a:rPr lang="es-ES" sz="2000" b="1">
                          <a:effectLst/>
                        </a:rPr>
                        <a:t>35</a:t>
                      </a:r>
                      <a:endParaRPr lang="en-US"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rPr>
                        <a:t>13,26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13,98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79,12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81,13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2,61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1,83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10,83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12,88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38,63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36,49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34,66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34,82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80582085"/>
                  </a:ext>
                </a:extLst>
              </a:tr>
              <a:tr h="190500">
                <a:tc>
                  <a:txBody>
                    <a:bodyPr/>
                    <a:lstStyle/>
                    <a:p>
                      <a:pPr algn="ctr">
                        <a:lnSpc>
                          <a:spcPct val="107000"/>
                        </a:lnSpc>
                        <a:spcAft>
                          <a:spcPts val="0"/>
                        </a:spcAft>
                      </a:pPr>
                      <a:r>
                        <a:rPr lang="es-ES" sz="2000" b="1" dirty="0">
                          <a:effectLst/>
                        </a:rPr>
                        <a:t>42</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rPr>
                        <a:t>12,83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12,77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69,33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79,4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2,42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2,61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11,08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13,45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36,16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33,77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37,5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37,39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52619436"/>
                  </a:ext>
                </a:extLst>
              </a:tr>
              <a:tr h="190500">
                <a:tc>
                  <a:txBody>
                    <a:bodyPr/>
                    <a:lstStyle/>
                    <a:p>
                      <a:pPr algn="ctr">
                        <a:lnSpc>
                          <a:spcPct val="107000"/>
                        </a:lnSpc>
                        <a:spcAft>
                          <a:spcPts val="0"/>
                        </a:spcAft>
                      </a:pPr>
                      <a:r>
                        <a:rPr lang="es-ES" sz="2000" b="1" dirty="0">
                          <a:effectLst/>
                        </a:rPr>
                        <a:t>49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rPr>
                        <a:t>12,92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12,37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75,08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77,19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1,28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1,36</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15,57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18,11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37,13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36,11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33,1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32,05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70495559"/>
                  </a:ext>
                </a:extLst>
              </a:tr>
              <a:tr h="190500">
                <a:tc>
                  <a:txBody>
                    <a:bodyPr/>
                    <a:lstStyle/>
                    <a:p>
                      <a:pPr algn="ctr">
                        <a:lnSpc>
                          <a:spcPct val="107000"/>
                        </a:lnSpc>
                        <a:spcAft>
                          <a:spcPts val="0"/>
                        </a:spcAft>
                      </a:pPr>
                      <a:r>
                        <a:rPr lang="es-ES" sz="2000" b="1" dirty="0">
                          <a:effectLst/>
                        </a:rPr>
                        <a:t>56</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ES" sz="2000">
                          <a:effectLst/>
                        </a:rPr>
                        <a:t>10,79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11,52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76,4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75,88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1,74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1,67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10,16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11,97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37,59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37,17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a:effectLst/>
                        </a:rPr>
                        <a:t>39,73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2000" dirty="0">
                          <a:effectLst/>
                        </a:rPr>
                        <a:t>37,67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96067603"/>
                  </a:ext>
                </a:extLst>
              </a:tr>
            </a:tbl>
          </a:graphicData>
        </a:graphic>
      </p:graphicFrame>
    </p:spTree>
    <p:extLst>
      <p:ext uri="{BB962C8B-B14F-4D97-AF65-F5344CB8AC3E}">
        <p14:creationId xmlns:p14="http://schemas.microsoft.com/office/powerpoint/2010/main" val="176194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399911615"/>
              </p:ext>
            </p:extLst>
          </p:nvPr>
        </p:nvGraphicFramePr>
        <p:xfrm>
          <a:off x="372" y="260648"/>
          <a:ext cx="6022032"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130925015"/>
              </p:ext>
            </p:extLst>
          </p:nvPr>
        </p:nvGraphicFramePr>
        <p:xfrm>
          <a:off x="6166420" y="244588"/>
          <a:ext cx="5616623" cy="38324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45696" y="4293096"/>
            <a:ext cx="6092825" cy="1754326"/>
          </a:xfrm>
          <a:prstGeom prst="rect">
            <a:avLst/>
          </a:prstGeom>
        </p:spPr>
        <p:txBody>
          <a:bodyPr>
            <a:spAutoFit/>
          </a:bodyPr>
          <a:lstStyle/>
          <a:p>
            <a:pPr algn="just"/>
            <a:r>
              <a:rPr lang="es-MX" dirty="0">
                <a:ea typeface="Calibri" panose="020F0502020204030204" pitchFamily="34" charset="0"/>
              </a:rPr>
              <a:t>McDonald &amp; EDWARDS, (1993)</a:t>
            </a:r>
            <a:r>
              <a:rPr lang="es-MX" dirty="0">
                <a:ea typeface="Calibri" panose="020F0502020204030204" pitchFamily="34" charset="0"/>
                <a:cs typeface="Times New Roman" panose="02020603050405020304" pitchFamily="18" charset="0"/>
              </a:rPr>
              <a:t> señalan que el contenido de cenizas o minerales presentes en los pastos son indispensables en el desarrollo de la vida. Dado que cumplen funciones fundamentales para el proceso de metabolismo de los nutrientes y formar la materia orgánica en los vegetales</a:t>
            </a:r>
            <a:endParaRPr lang="es-ES" dirty="0"/>
          </a:p>
        </p:txBody>
      </p:sp>
      <p:sp>
        <p:nvSpPr>
          <p:cNvPr id="5" name="Rectángulo 4"/>
          <p:cNvSpPr/>
          <p:nvPr/>
        </p:nvSpPr>
        <p:spPr>
          <a:xfrm>
            <a:off x="6161586" y="4323210"/>
            <a:ext cx="5621457" cy="1477328"/>
          </a:xfrm>
          <a:prstGeom prst="rect">
            <a:avLst/>
          </a:prstGeom>
        </p:spPr>
        <p:txBody>
          <a:bodyPr wrap="square">
            <a:spAutoFit/>
          </a:bodyPr>
          <a:lstStyle/>
          <a:p>
            <a:pPr algn="just"/>
            <a:r>
              <a:rPr lang="es-ES" dirty="0">
                <a:ea typeface="Calibri" panose="020F0502020204030204" pitchFamily="34" charset="0"/>
                <a:cs typeface="Times New Roman" panose="02020603050405020304" pitchFamily="18" charset="0"/>
              </a:rPr>
              <a:t>Woods, A. y </a:t>
            </a:r>
            <a:r>
              <a:rPr lang="es-ES" dirty="0" err="1">
                <a:ea typeface="Calibri" panose="020F0502020204030204" pitchFamily="34" charset="0"/>
                <a:cs typeface="Times New Roman" panose="02020603050405020304" pitchFamily="18" charset="0"/>
              </a:rPr>
              <a:t>Aurand</a:t>
            </a:r>
            <a:r>
              <a:rPr lang="es-ES" dirty="0">
                <a:ea typeface="Calibri" panose="020F0502020204030204" pitchFamily="34" charset="0"/>
                <a:cs typeface="Times New Roman" panose="02020603050405020304" pitchFamily="18" charset="0"/>
              </a:rPr>
              <a:t>, L. (1977) menciona que los forrajes van perdiendo la humedad de acuerdo a su madurez fisiológica, por lo cual su contenido es elevado cuando son forrajes jóvenes y con muy poca humedad cuando envejecen</a:t>
            </a:r>
            <a:endParaRPr lang="es-ES" dirty="0"/>
          </a:p>
        </p:txBody>
      </p:sp>
    </p:spTree>
    <p:extLst>
      <p:ext uri="{BB962C8B-B14F-4D97-AF65-F5344CB8AC3E}">
        <p14:creationId xmlns:p14="http://schemas.microsoft.com/office/powerpoint/2010/main" val="10501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66731897"/>
              </p:ext>
            </p:extLst>
          </p:nvPr>
        </p:nvGraphicFramePr>
        <p:xfrm>
          <a:off x="25196" y="260648"/>
          <a:ext cx="5997207"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2181334929"/>
              </p:ext>
            </p:extLst>
          </p:nvPr>
        </p:nvGraphicFramePr>
        <p:xfrm>
          <a:off x="6054714" y="260648"/>
          <a:ext cx="5728330"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117748" y="4509120"/>
            <a:ext cx="6092825" cy="1477328"/>
          </a:xfrm>
          <a:prstGeom prst="rect">
            <a:avLst/>
          </a:prstGeom>
        </p:spPr>
        <p:txBody>
          <a:bodyPr>
            <a:spAutoFit/>
          </a:bodyPr>
          <a:lstStyle/>
          <a:p>
            <a:pPr algn="just"/>
            <a:r>
              <a:rPr lang="es-MX" dirty="0">
                <a:ea typeface="Calibri" panose="020F0502020204030204" pitchFamily="34" charset="0"/>
              </a:rPr>
              <a:t>McDonald &amp; EDWARDS, (1993)</a:t>
            </a:r>
            <a:r>
              <a:rPr lang="es-ES" dirty="0">
                <a:ea typeface="Calibri" panose="020F0502020204030204" pitchFamily="34" charset="0"/>
                <a:cs typeface="Times New Roman" panose="02020603050405020304" pitchFamily="18" charset="0"/>
              </a:rPr>
              <a:t> indica que los organismos vivos también poseen </a:t>
            </a:r>
            <a:r>
              <a:rPr lang="es-ES" dirty="0" smtClean="0">
                <a:ea typeface="Calibri" panose="020F0502020204030204" pitchFamily="34" charset="0"/>
                <a:cs typeface="Times New Roman" panose="02020603050405020304" pitchFamily="18" charset="0"/>
              </a:rPr>
              <a:t>grasa, siendo </a:t>
            </a:r>
            <a:r>
              <a:rPr lang="es-ES" dirty="0">
                <a:ea typeface="Calibri" panose="020F0502020204030204" pitchFamily="34" charset="0"/>
                <a:cs typeface="Times New Roman" panose="02020603050405020304" pitchFamily="18" charset="0"/>
              </a:rPr>
              <a:t>así las gramíneas presentan en forma general 1,3% de </a:t>
            </a:r>
            <a:r>
              <a:rPr lang="es-ES" dirty="0" smtClean="0">
                <a:ea typeface="Calibri" panose="020F0502020204030204" pitchFamily="34" charset="0"/>
                <a:cs typeface="Times New Roman" panose="02020603050405020304" pitchFamily="18" charset="0"/>
              </a:rPr>
              <a:t>grasa. </a:t>
            </a:r>
            <a:r>
              <a:rPr lang="es-ES" dirty="0">
                <a:ea typeface="Calibri" panose="020F0502020204030204" pitchFamily="34" charset="0"/>
                <a:cs typeface="Times New Roman" panose="02020603050405020304" pitchFamily="18" charset="0"/>
              </a:rPr>
              <a:t>Siendo este compuesto como fuente de energía en la alimentación </a:t>
            </a:r>
            <a:r>
              <a:rPr lang="es-ES" dirty="0" smtClean="0">
                <a:ea typeface="Calibri" panose="020F0502020204030204" pitchFamily="34" charset="0"/>
                <a:cs typeface="Times New Roman" panose="02020603050405020304" pitchFamily="18" charset="0"/>
              </a:rPr>
              <a:t>animal</a:t>
            </a:r>
            <a:r>
              <a:rPr lang="es-ES" dirty="0">
                <a:ea typeface="Calibri" panose="020F0502020204030204" pitchFamily="34" charset="0"/>
                <a:cs typeface="Times New Roman" panose="02020603050405020304" pitchFamily="18" charset="0"/>
              </a:rPr>
              <a:t>.</a:t>
            </a:r>
            <a:endParaRPr lang="es-ES" dirty="0"/>
          </a:p>
        </p:txBody>
      </p:sp>
      <p:sp>
        <p:nvSpPr>
          <p:cNvPr id="5" name="Rectángulo 4"/>
          <p:cNvSpPr/>
          <p:nvPr/>
        </p:nvSpPr>
        <p:spPr>
          <a:xfrm>
            <a:off x="6409033" y="4509120"/>
            <a:ext cx="5356447" cy="1477328"/>
          </a:xfrm>
          <a:prstGeom prst="rect">
            <a:avLst/>
          </a:prstGeom>
        </p:spPr>
        <p:txBody>
          <a:bodyPr wrap="square">
            <a:spAutoFit/>
          </a:bodyPr>
          <a:lstStyle/>
          <a:p>
            <a:pPr algn="just"/>
            <a:r>
              <a:rPr lang="es-MX" dirty="0">
                <a:ea typeface="Calibri" panose="020F0502020204030204" pitchFamily="34" charset="0"/>
              </a:rPr>
              <a:t>Núñez, (2017)</a:t>
            </a:r>
            <a:r>
              <a:rPr lang="es-EC" dirty="0">
                <a:ea typeface="Calibri" panose="020F0502020204030204" pitchFamily="34" charset="0"/>
              </a:rPr>
              <a:t> explica </a:t>
            </a:r>
            <a:r>
              <a:rPr lang="es-EC" dirty="0" smtClean="0">
                <a:ea typeface="Calibri" panose="020F0502020204030204" pitchFamily="34" charset="0"/>
              </a:rPr>
              <a:t>que </a:t>
            </a:r>
            <a:r>
              <a:rPr lang="es-EC" dirty="0">
                <a:ea typeface="Calibri" panose="020F0502020204030204" pitchFamily="34" charset="0"/>
              </a:rPr>
              <a:t>existe una buena digestibilidad del pasto entre 60-70%, los porcentajes de proteína que deben ser consumidos entre el rango de 14-16%, </a:t>
            </a:r>
            <a:r>
              <a:rPr lang="es-MX" dirty="0">
                <a:ea typeface="Calibri" panose="020F0502020204030204" pitchFamily="34" charset="0"/>
              </a:rPr>
              <a:t>30 días de rebrote de acuerdo a la época del año</a:t>
            </a:r>
            <a:endParaRPr lang="es-ES" dirty="0"/>
          </a:p>
        </p:txBody>
      </p:sp>
    </p:spTree>
    <p:extLst>
      <p:ext uri="{BB962C8B-B14F-4D97-AF65-F5344CB8AC3E}">
        <p14:creationId xmlns:p14="http://schemas.microsoft.com/office/powerpoint/2010/main" val="39005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024052" y="162900"/>
            <a:ext cx="4008511" cy="843880"/>
          </a:xfrm>
          <a:prstGeom prst="rect">
            <a:avLst/>
          </a:prstGeom>
        </p:spPr>
        <p:txBody>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600" dirty="0" smtClean="0">
                <a:solidFill>
                  <a:schemeClr val="tx2">
                    <a:lumMod val="95000"/>
                    <a:lumOff val="5000"/>
                  </a:schemeClr>
                </a:solidFill>
              </a:rPr>
              <a:t>INTRODUCCIÓN</a:t>
            </a:r>
            <a:endParaRPr lang="es-ES" sz="3600" dirty="0">
              <a:solidFill>
                <a:schemeClr val="tx2">
                  <a:lumMod val="95000"/>
                  <a:lumOff val="5000"/>
                </a:schemeClr>
              </a:solidFill>
            </a:endParaRPr>
          </a:p>
        </p:txBody>
      </p:sp>
      <p:graphicFrame>
        <p:nvGraphicFramePr>
          <p:cNvPr id="3" name="Diagrama 2"/>
          <p:cNvGraphicFramePr/>
          <p:nvPr>
            <p:extLst>
              <p:ext uri="{D42A27DB-BD31-4B8C-83A1-F6EECF244321}">
                <p14:modId xmlns:p14="http://schemas.microsoft.com/office/powerpoint/2010/main" val="36427702"/>
              </p:ext>
            </p:extLst>
          </p:nvPr>
        </p:nvGraphicFramePr>
        <p:xfrm>
          <a:off x="117748" y="794668"/>
          <a:ext cx="11797964" cy="541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927187" y="823459"/>
            <a:ext cx="1429622" cy="369332"/>
          </a:xfrm>
          <a:prstGeom prst="rect">
            <a:avLst/>
          </a:prstGeom>
        </p:spPr>
        <p:txBody>
          <a:bodyPr wrap="none">
            <a:spAutoFit/>
          </a:bodyPr>
          <a:lstStyle/>
          <a:p>
            <a:r>
              <a:rPr lang="es-MX" i="1" dirty="0">
                <a:latin typeface="+mj-lt"/>
                <a:ea typeface="Calibri" panose="020F0502020204030204" pitchFamily="34" charset="0"/>
              </a:rPr>
              <a:t>ESPAC, </a:t>
            </a:r>
            <a:r>
              <a:rPr lang="es-MX" i="1" dirty="0" smtClean="0">
                <a:latin typeface="+mj-lt"/>
                <a:ea typeface="Calibri" panose="020F0502020204030204" pitchFamily="34" charset="0"/>
              </a:rPr>
              <a:t>2019</a:t>
            </a:r>
            <a:endParaRPr lang="en-US" i="1" dirty="0">
              <a:latin typeface="+mj-lt"/>
            </a:endParaRPr>
          </a:p>
        </p:txBody>
      </p:sp>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6501" y="1852593"/>
            <a:ext cx="3886102" cy="3304599"/>
          </a:xfrm>
          <a:prstGeom prst="ellipse">
            <a:avLst/>
          </a:prstGeom>
          <a:ln>
            <a:noFill/>
          </a:ln>
          <a:effectLst>
            <a:softEdge rad="112500"/>
          </a:effectLst>
        </p:spPr>
      </p:pic>
      <p:sp>
        <p:nvSpPr>
          <p:cNvPr id="6" name="Rectángulo 5"/>
          <p:cNvSpPr/>
          <p:nvPr/>
        </p:nvSpPr>
        <p:spPr>
          <a:xfrm>
            <a:off x="7036136" y="4487635"/>
            <a:ext cx="1992853" cy="369332"/>
          </a:xfrm>
          <a:prstGeom prst="rect">
            <a:avLst/>
          </a:prstGeom>
        </p:spPr>
        <p:txBody>
          <a:bodyPr wrap="none">
            <a:spAutoFit/>
          </a:bodyPr>
          <a:lstStyle/>
          <a:p>
            <a:r>
              <a:rPr lang="es-MX" i="1" dirty="0" smtClean="0">
                <a:latin typeface="+mj-lt"/>
                <a:ea typeface="Calibri" panose="020F0502020204030204" pitchFamily="34" charset="0"/>
              </a:rPr>
              <a:t>Plantas forrajeras</a:t>
            </a:r>
            <a:endParaRPr lang="en-US" i="1" dirty="0">
              <a:latin typeface="+mj-lt"/>
            </a:endParaRPr>
          </a:p>
        </p:txBody>
      </p:sp>
      <p:pic>
        <p:nvPicPr>
          <p:cNvPr id="7" name="Imagen 6"/>
          <p:cNvPicPr/>
          <p:nvPr/>
        </p:nvPicPr>
        <p:blipFill>
          <a:blip r:embed="rId8">
            <a:extLst>
              <a:ext uri="{28A0092B-C50C-407E-A947-70E740481C1C}">
                <a14:useLocalDpi xmlns:a14="http://schemas.microsoft.com/office/drawing/2010/main" val="0"/>
              </a:ext>
            </a:extLst>
          </a:blip>
          <a:stretch>
            <a:fillRect/>
          </a:stretch>
        </p:blipFill>
        <p:spPr>
          <a:xfrm>
            <a:off x="8264913" y="1852593"/>
            <a:ext cx="3650799" cy="2584519"/>
          </a:xfrm>
          <a:prstGeom prst="rect">
            <a:avLst/>
          </a:prstGeom>
        </p:spPr>
      </p:pic>
      <p:sp>
        <p:nvSpPr>
          <p:cNvPr id="8" name="Rectángulo 7"/>
          <p:cNvSpPr/>
          <p:nvPr/>
        </p:nvSpPr>
        <p:spPr>
          <a:xfrm>
            <a:off x="482723" y="4487635"/>
            <a:ext cx="6092825" cy="369332"/>
          </a:xfrm>
          <a:prstGeom prst="rect">
            <a:avLst/>
          </a:prstGeom>
        </p:spPr>
        <p:txBody>
          <a:bodyPr>
            <a:spAutoFit/>
          </a:bodyPr>
          <a:lstStyle/>
          <a:p>
            <a:r>
              <a:rPr lang="es-MX" i="1" dirty="0" smtClean="0">
                <a:latin typeface="+mj-lt"/>
                <a:ea typeface="Calibri" panose="020F0502020204030204" pitchFamily="34" charset="0"/>
              </a:rPr>
              <a:t>Métodos </a:t>
            </a:r>
            <a:r>
              <a:rPr lang="es-MX" i="1" dirty="0">
                <a:latin typeface="+mj-lt"/>
                <a:ea typeface="Calibri" panose="020F0502020204030204" pitchFamily="34" charset="0"/>
              </a:rPr>
              <a:t>químicos </a:t>
            </a:r>
            <a:r>
              <a:rPr lang="es-MX" i="1" dirty="0" smtClean="0">
                <a:latin typeface="+mj-lt"/>
                <a:ea typeface="Calibri" panose="020F0502020204030204" pitchFamily="34" charset="0"/>
              </a:rPr>
              <a:t>evaluar </a:t>
            </a:r>
            <a:r>
              <a:rPr lang="es-MX" i="1" dirty="0">
                <a:latin typeface="+mj-lt"/>
                <a:ea typeface="Calibri" panose="020F0502020204030204" pitchFamily="34" charset="0"/>
              </a:rPr>
              <a:t>la </a:t>
            </a:r>
            <a:r>
              <a:rPr lang="es-MX" i="1" dirty="0" smtClean="0">
                <a:latin typeface="+mj-lt"/>
                <a:ea typeface="Calibri" panose="020F0502020204030204" pitchFamily="34" charset="0"/>
              </a:rPr>
              <a:t>calidad</a:t>
            </a:r>
            <a:endParaRPr lang="en-US" i="1" dirty="0">
              <a:latin typeface="+mj-lt"/>
            </a:endParaRPr>
          </a:p>
        </p:txBody>
      </p:sp>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48" y="1944701"/>
            <a:ext cx="3524250" cy="2542933"/>
          </a:xfrm>
          <a:prstGeom prst="rect">
            <a:avLst/>
          </a:prstGeom>
        </p:spPr>
      </p:pic>
    </p:spTree>
    <p:extLst>
      <p:ext uri="{BB962C8B-B14F-4D97-AF65-F5344CB8AC3E}">
        <p14:creationId xmlns:p14="http://schemas.microsoft.com/office/powerpoint/2010/main" val="54608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826793839"/>
              </p:ext>
            </p:extLst>
          </p:nvPr>
        </p:nvGraphicFramePr>
        <p:xfrm>
          <a:off x="0" y="260648"/>
          <a:ext cx="6022404"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2810964189"/>
              </p:ext>
            </p:extLst>
          </p:nvPr>
        </p:nvGraphicFramePr>
        <p:xfrm>
          <a:off x="6238428" y="260648"/>
          <a:ext cx="5616623"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175053" y="4293096"/>
            <a:ext cx="6092825" cy="1477328"/>
          </a:xfrm>
          <a:prstGeom prst="rect">
            <a:avLst/>
          </a:prstGeom>
        </p:spPr>
        <p:txBody>
          <a:bodyPr>
            <a:spAutoFit/>
          </a:bodyPr>
          <a:lstStyle/>
          <a:p>
            <a:pPr algn="just"/>
            <a:r>
              <a:rPr lang="es-MX" dirty="0" err="1" smtClean="0">
                <a:ea typeface="Calibri" panose="020F0502020204030204" pitchFamily="34" charset="0"/>
              </a:rPr>
              <a:t>Guamaní</a:t>
            </a:r>
            <a:r>
              <a:rPr lang="es-MX" dirty="0">
                <a:ea typeface="Calibri" panose="020F0502020204030204" pitchFamily="34" charset="0"/>
              </a:rPr>
              <a:t>, </a:t>
            </a:r>
            <a:r>
              <a:rPr lang="es-MX" dirty="0" smtClean="0">
                <a:ea typeface="Calibri" panose="020F0502020204030204" pitchFamily="34" charset="0"/>
              </a:rPr>
              <a:t>(2009</a:t>
            </a:r>
            <a:r>
              <a:rPr lang="es-MX" dirty="0">
                <a:ea typeface="Calibri" panose="020F0502020204030204" pitchFamily="34" charset="0"/>
              </a:rPr>
              <a:t>) donde menciona que la fibra cruda aumenta paulatinamente mientras aumenta la edad de la planta, cabe recalcar que la FDN al llegar la planta a la madurez esta se eleva considerablemente ocasionando en los rumiantes menor consumo</a:t>
            </a:r>
            <a:endParaRPr lang="es-ES" dirty="0"/>
          </a:p>
        </p:txBody>
      </p:sp>
      <p:sp>
        <p:nvSpPr>
          <p:cNvPr id="5" name="Rectángulo 4"/>
          <p:cNvSpPr/>
          <p:nvPr/>
        </p:nvSpPr>
        <p:spPr>
          <a:xfrm>
            <a:off x="6382445" y="4293096"/>
            <a:ext cx="5328592" cy="923330"/>
          </a:xfrm>
          <a:prstGeom prst="rect">
            <a:avLst/>
          </a:prstGeom>
        </p:spPr>
        <p:txBody>
          <a:bodyPr wrap="square">
            <a:spAutoFit/>
          </a:bodyPr>
          <a:lstStyle/>
          <a:p>
            <a:pPr algn="just"/>
            <a:r>
              <a:rPr lang="es-ES" dirty="0">
                <a:ea typeface="Calibri" panose="020F0502020204030204" pitchFamily="34" charset="0"/>
                <a:cs typeface="Times New Roman" panose="02020603050405020304" pitchFamily="18" charset="0"/>
              </a:rPr>
              <a:t>Villota González (2012), determino que los ENN tienden a reducir con la edad hasta los 27 días con un mínimo aumento a los días 34 y 41</a:t>
            </a:r>
            <a:endParaRPr lang="es-ES" dirty="0"/>
          </a:p>
        </p:txBody>
      </p:sp>
    </p:spTree>
    <p:extLst>
      <p:ext uri="{BB962C8B-B14F-4D97-AF65-F5344CB8AC3E}">
        <p14:creationId xmlns:p14="http://schemas.microsoft.com/office/powerpoint/2010/main" val="87878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1844" y="-315416"/>
            <a:ext cx="9601200" cy="1189038"/>
          </a:xfrm>
        </p:spPr>
        <p:txBody>
          <a:bodyPr/>
          <a:lstStyle/>
          <a:p>
            <a:pPr algn="ctr"/>
            <a:r>
              <a:rPr lang="es-ES" dirty="0" smtClean="0"/>
              <a:t>CONCLUSIONES</a:t>
            </a:r>
            <a:endParaRPr lang="es-ES" dirty="0"/>
          </a:p>
        </p:txBody>
      </p:sp>
      <p:sp>
        <p:nvSpPr>
          <p:cNvPr id="3" name="Rectángulo 2"/>
          <p:cNvSpPr/>
          <p:nvPr/>
        </p:nvSpPr>
        <p:spPr>
          <a:xfrm>
            <a:off x="212784" y="954309"/>
            <a:ext cx="11498251" cy="5873403"/>
          </a:xfrm>
          <a:prstGeom prst="rect">
            <a:avLst/>
          </a:prstGeom>
        </p:spPr>
        <p:txBody>
          <a:bodyPr wrap="square">
            <a:spAutoFit/>
          </a:bodyPr>
          <a:lstStyle/>
          <a:p>
            <a:pPr marL="742950" indent="-285750" algn="just">
              <a:lnSpc>
                <a:spcPct val="150000"/>
              </a:lnSpc>
              <a:spcAft>
                <a:spcPts val="800"/>
              </a:spcAft>
              <a:buFont typeface="Wingdings" panose="05000000000000000000" pitchFamily="2" charset="2"/>
              <a:buChar char="ü"/>
            </a:pPr>
            <a:r>
              <a:rPr lang="es-ES" dirty="0">
                <a:ea typeface="Calibri" panose="020F0502020204030204" pitchFamily="34" charset="0"/>
                <a:cs typeface="Arial" panose="020B0604020202020204" pitchFamily="34" charset="0"/>
              </a:rPr>
              <a:t>Se debe realizar el pastoreo, a una altura entre 15 a 20 cm, para que el pasto Saboya almacene nutrientes de reservas en las raíces y en las bases de los tallos, de esta manera el pasto tenga un correcto desarrollo fisiológico</a:t>
            </a:r>
            <a:r>
              <a:rPr lang="es-ES" dirty="0" smtClean="0">
                <a:ea typeface="Calibri" panose="020F0502020204030204" pitchFamily="34" charset="0"/>
                <a:cs typeface="Arial" panose="020B0604020202020204" pitchFamily="34" charset="0"/>
              </a:rPr>
              <a:t>.</a:t>
            </a:r>
          </a:p>
          <a:p>
            <a:pPr algn="just">
              <a:lnSpc>
                <a:spcPct val="150000"/>
              </a:lnSpc>
            </a:pPr>
            <a:endParaRPr lang="es-ES" dirty="0" smtClean="0"/>
          </a:p>
          <a:p>
            <a:pPr marL="742950" lvl="1" indent="-285750" algn="just">
              <a:lnSpc>
                <a:spcPct val="150000"/>
              </a:lnSpc>
              <a:buFont typeface="Wingdings" panose="05000000000000000000" pitchFamily="2" charset="2"/>
              <a:buChar char="ü"/>
            </a:pPr>
            <a:r>
              <a:rPr lang="es-ES" dirty="0" smtClean="0"/>
              <a:t>El </a:t>
            </a:r>
            <a:r>
              <a:rPr lang="es-ES" dirty="0"/>
              <a:t>uso de 3 kg de </a:t>
            </a:r>
            <a:r>
              <a:rPr lang="es-ES" dirty="0" err="1"/>
              <a:t>Fertiforraje</a:t>
            </a:r>
            <a:r>
              <a:rPr lang="es-ES" dirty="0"/>
              <a:t> más 0,378 kg de Kieserita, permitieron observar una diferencia visual entre los pastizales, adicional que en el pasto fertilizado se obtuvo mejores resultados en ciertos variables ecos fisiológicos y bromatológicos. </a:t>
            </a:r>
            <a:endParaRPr lang="en-US" dirty="0"/>
          </a:p>
          <a:p>
            <a:pPr algn="just">
              <a:lnSpc>
                <a:spcPct val="150000"/>
              </a:lnSpc>
            </a:pPr>
            <a:endParaRPr lang="es-ES" dirty="0" smtClean="0"/>
          </a:p>
          <a:p>
            <a:pPr marL="742950" lvl="1" indent="-285750" algn="just">
              <a:lnSpc>
                <a:spcPct val="150000"/>
              </a:lnSpc>
              <a:buFont typeface="Wingdings" panose="05000000000000000000" pitchFamily="2" charset="2"/>
              <a:buChar char="ü"/>
            </a:pPr>
            <a:r>
              <a:rPr lang="es-ES" dirty="0" smtClean="0"/>
              <a:t>El </a:t>
            </a:r>
            <a:r>
              <a:rPr lang="es-ES" dirty="0"/>
              <a:t>pasto Saboya fertilizado presento mejores resultados para la presencia de individuos nuevos, aparición de hojas y largo de hoja, permitiendo expresar todo su potencial productivo. De acuerdo a los análisis bromatológicos en cuanto al pasto no fertilizado presenta similar composición nutricional que el fertilizado, sin embargo, el pasto no fertilizado no es recomendado debido que tiene mayor cantidad de fibra la cual va ligada con la lignina, teniendo como consecuencia menor digestibilidad. </a:t>
            </a:r>
            <a:endParaRPr lang="en-US" dirty="0"/>
          </a:p>
          <a:p>
            <a:endParaRPr lang="es-ES" dirty="0" smtClean="0"/>
          </a:p>
        </p:txBody>
      </p:sp>
    </p:spTree>
    <p:extLst>
      <p:ext uri="{BB962C8B-B14F-4D97-AF65-F5344CB8AC3E}">
        <p14:creationId xmlns:p14="http://schemas.microsoft.com/office/powerpoint/2010/main" val="19846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796" y="764704"/>
            <a:ext cx="10384976" cy="5488682"/>
          </a:xfrm>
          <a:prstGeom prst="rect">
            <a:avLst/>
          </a:prstGeom>
        </p:spPr>
        <p:txBody>
          <a:bodyPr wrap="square">
            <a:spAutoFit/>
          </a:bodyPr>
          <a:lstStyle/>
          <a:p>
            <a:pPr marL="742950" indent="-285750" algn="just">
              <a:lnSpc>
                <a:spcPct val="150000"/>
              </a:lnSpc>
              <a:spcAft>
                <a:spcPts val="800"/>
              </a:spcAft>
              <a:buFont typeface="Wingdings" panose="05000000000000000000" pitchFamily="2" charset="2"/>
              <a:buChar char="ü"/>
            </a:pPr>
            <a:r>
              <a:rPr lang="es-ES" dirty="0" smtClean="0">
                <a:ea typeface="Calibri" panose="020F0502020204030204" pitchFamily="34" charset="0"/>
                <a:cs typeface="Arial" panose="020B0604020202020204" pitchFamily="34" charset="0"/>
              </a:rPr>
              <a:t>El </a:t>
            </a:r>
            <a:r>
              <a:rPr lang="es-ES" dirty="0">
                <a:ea typeface="Calibri" panose="020F0502020204030204" pitchFamily="34" charset="0"/>
                <a:cs typeface="Arial" panose="020B0604020202020204" pitchFamily="34" charset="0"/>
              </a:rPr>
              <a:t>mejor momento para el consumo del pasto Saboya es a partir del día 21 y 28 debido que presenta mayor contenido de proteína entre el 14 – 16% lo cual le permite tener una digestibilidad entre el 60 – 70% y el contenido de fibra es menor por lo que el animal no consumirá un pasto muy maduro</a:t>
            </a:r>
            <a:r>
              <a:rPr lang="es-ES" dirty="0" smtClean="0">
                <a:ea typeface="Calibri" panose="020F0502020204030204" pitchFamily="34" charset="0"/>
                <a:cs typeface="Arial" panose="020B0604020202020204" pitchFamily="34" charset="0"/>
              </a:rPr>
              <a:t>.</a:t>
            </a:r>
          </a:p>
          <a:p>
            <a:pPr marL="457200" algn="just">
              <a:lnSpc>
                <a:spcPct val="150000"/>
              </a:lnSpc>
              <a:spcAft>
                <a:spcPts val="800"/>
              </a:spcAft>
            </a:pPr>
            <a:endParaRPr lang="en-US" dirty="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Wingdings" panose="05000000000000000000" pitchFamily="2" charset="2"/>
              <a:buChar char="ü"/>
            </a:pPr>
            <a:r>
              <a:rPr lang="es-ES" dirty="0">
                <a:ea typeface="Calibri" panose="020F0502020204030204" pitchFamily="34" charset="0"/>
                <a:cs typeface="Arial" panose="020B0604020202020204" pitchFamily="34" charset="0"/>
              </a:rPr>
              <a:t>El pasto </a:t>
            </a:r>
            <a:r>
              <a:rPr lang="es-ES" dirty="0" err="1">
                <a:ea typeface="Calibri" panose="020F0502020204030204" pitchFamily="34" charset="0"/>
                <a:cs typeface="Arial" panose="020B0604020202020204" pitchFamily="34" charset="0"/>
              </a:rPr>
              <a:t>saboya</a:t>
            </a:r>
            <a:r>
              <a:rPr lang="es-ES" dirty="0">
                <a:ea typeface="Calibri" panose="020F0502020204030204" pitchFamily="34" charset="0"/>
                <a:cs typeface="Arial" panose="020B0604020202020204" pitchFamily="34" charset="0"/>
              </a:rPr>
              <a:t> presento una doble inflorescencia en el tiempo de ensayo, siendo el día 35 la primera inflorescencia al 100% del primer ciclo e iniciando uno nuevo al día 49 presentando en el día 56 un 25% en el T1 y 10% en el T2  de inflorescencia en su segundo ciclo. </a:t>
            </a:r>
            <a:endParaRPr lang="es-ES" dirty="0" smtClean="0">
              <a:ea typeface="Calibri" panose="020F0502020204030204" pitchFamily="34" charset="0"/>
              <a:cs typeface="Arial" panose="020B0604020202020204" pitchFamily="34" charset="0"/>
            </a:endParaRPr>
          </a:p>
          <a:p>
            <a:pPr marL="457200" algn="just">
              <a:lnSpc>
                <a:spcPct val="150000"/>
              </a:lnSpc>
              <a:spcAft>
                <a:spcPts val="800"/>
              </a:spcAft>
            </a:pPr>
            <a:endParaRPr lang="en-US" dirty="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Wingdings" panose="05000000000000000000" pitchFamily="2" charset="2"/>
              <a:buChar char="ü"/>
            </a:pPr>
            <a:r>
              <a:rPr lang="es-ES" dirty="0">
                <a:ea typeface="Calibri" panose="020F0502020204030204" pitchFamily="34" charset="0"/>
                <a:cs typeface="Arial" panose="020B0604020202020204" pitchFamily="34" charset="0"/>
              </a:rPr>
              <a:t>El extracto etéreo se presentó dentro del rango adecuado para consumo en los días 21 a 28, el cual es de 1,3%, por lo cual </a:t>
            </a:r>
            <a:r>
              <a:rPr lang="es-ES" dirty="0">
                <a:ea typeface="Calibri" panose="020F0502020204030204" pitchFamily="34" charset="0"/>
                <a:cs typeface="Times New Roman" panose="02020603050405020304" pitchFamily="18" charset="0"/>
              </a:rPr>
              <a:t>este compuesto sirve como fuente de energía en la alimentación animal</a:t>
            </a:r>
            <a:r>
              <a:rPr lang="es-E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9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Rectángulo 2"/>
          <p:cNvSpPr/>
          <p:nvPr/>
        </p:nvSpPr>
        <p:spPr>
          <a:xfrm>
            <a:off x="333774" y="1844824"/>
            <a:ext cx="10801197" cy="4037003"/>
          </a:xfrm>
          <a:prstGeom prst="rect">
            <a:avLst/>
          </a:prstGeom>
        </p:spPr>
        <p:txBody>
          <a:bodyPr wrap="square">
            <a:spAutoFit/>
          </a:bodyPr>
          <a:lstStyle/>
          <a:p>
            <a:pPr marL="742950" indent="-285750" algn="just">
              <a:lnSpc>
                <a:spcPct val="150000"/>
              </a:lnSpc>
              <a:spcAft>
                <a:spcPts val="0"/>
              </a:spcAft>
              <a:buFont typeface="Wingdings" panose="05000000000000000000" pitchFamily="2" charset="2"/>
              <a:buChar char="ü"/>
            </a:pPr>
            <a:r>
              <a:rPr lang="es-ES" dirty="0">
                <a:ea typeface="Calibri" panose="020F0502020204030204" pitchFamily="34" charset="0"/>
                <a:cs typeface="Times New Roman" panose="02020603050405020304" pitchFamily="18" charset="0"/>
              </a:rPr>
              <a:t>Realizar prácticas de fertilización, ya que permiten la mejoría de la bromatología del pasto y el rendimiento del mismo por lo cual se recomienda </a:t>
            </a:r>
            <a:r>
              <a:rPr lang="es-ES" dirty="0" err="1">
                <a:ea typeface="Calibri" panose="020F0502020204030204" pitchFamily="34" charset="0"/>
                <a:cs typeface="Times New Roman" panose="02020603050405020304" pitchFamily="18" charset="0"/>
              </a:rPr>
              <a:t>Fertiforraje</a:t>
            </a:r>
            <a:r>
              <a:rPr lang="es-ES" dirty="0">
                <a:ea typeface="Calibri" panose="020F0502020204030204" pitchFamily="34" charset="0"/>
                <a:cs typeface="Times New Roman" panose="02020603050405020304" pitchFamily="18" charset="0"/>
              </a:rPr>
              <a:t> y Kieserita, considerando que la fertilización se la realiza dos veces en el año en entrada y salida de época lluviosa.  </a:t>
            </a:r>
            <a:endParaRPr lang="en-US" dirty="0">
              <a:ea typeface="Calibri" panose="020F0502020204030204" pitchFamily="34" charset="0"/>
              <a:cs typeface="Times New Roman" panose="02020603050405020304" pitchFamily="18" charset="0"/>
            </a:endParaRPr>
          </a:p>
          <a:p>
            <a:pPr marL="457200" algn="just">
              <a:lnSpc>
                <a:spcPct val="150000"/>
              </a:lnSpc>
              <a:spcAft>
                <a:spcPts val="0"/>
              </a:spcAft>
            </a:pPr>
            <a:r>
              <a:rPr lang="es-ES"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Wingdings" panose="05000000000000000000" pitchFamily="2" charset="2"/>
              <a:buChar char="ü"/>
            </a:pPr>
            <a:r>
              <a:rPr lang="es-ES" dirty="0">
                <a:ea typeface="Calibri" panose="020F0502020204030204" pitchFamily="34" charset="0"/>
                <a:cs typeface="Times New Roman" panose="02020603050405020304" pitchFamily="18" charset="0"/>
              </a:rPr>
              <a:t>La edad para que los animales consuman el pasto </a:t>
            </a:r>
            <a:r>
              <a:rPr lang="es-ES" dirty="0" smtClean="0">
                <a:ea typeface="Calibri" panose="020F0502020204030204" pitchFamily="34" charset="0"/>
                <a:cs typeface="Times New Roman" panose="02020603050405020304" pitchFamily="18" charset="0"/>
              </a:rPr>
              <a:t>Saboya </a:t>
            </a:r>
            <a:r>
              <a:rPr lang="es-ES" dirty="0">
                <a:ea typeface="Calibri" panose="020F0502020204030204" pitchFamily="34" charset="0"/>
                <a:cs typeface="Times New Roman" panose="02020603050405020304" pitchFamily="18" charset="0"/>
              </a:rPr>
              <a:t>es entre los días 21 a 28, dado que dispone mayor contenido de nutrientes. </a:t>
            </a:r>
            <a:endParaRPr lang="en-US" dirty="0">
              <a:ea typeface="Calibri" panose="020F0502020204030204" pitchFamily="34" charset="0"/>
              <a:cs typeface="Times New Roman" panose="02020603050405020304" pitchFamily="18" charset="0"/>
            </a:endParaRPr>
          </a:p>
          <a:p>
            <a:pPr marL="457200" algn="just">
              <a:lnSpc>
                <a:spcPct val="150000"/>
              </a:lnSpc>
              <a:spcAft>
                <a:spcPts val="800"/>
              </a:spcAft>
            </a:pPr>
            <a:endParaRPr lang="en-US" dirty="0">
              <a:ea typeface="Calibri" panose="020F0502020204030204" pitchFamily="34" charset="0"/>
              <a:cs typeface="Times New Roman" panose="02020603050405020304" pitchFamily="18" charset="0"/>
            </a:endParaRPr>
          </a:p>
          <a:p>
            <a:pPr marL="742950" indent="-285750" algn="just">
              <a:lnSpc>
                <a:spcPct val="150000"/>
              </a:lnSpc>
              <a:spcAft>
                <a:spcPts val="800"/>
              </a:spcAft>
              <a:buFont typeface="Wingdings" panose="05000000000000000000" pitchFamily="2" charset="2"/>
              <a:buChar char="ü"/>
            </a:pPr>
            <a:r>
              <a:rPr lang="es-ES" dirty="0">
                <a:ea typeface="Calibri" panose="020F0502020204030204" pitchFamily="34" charset="0"/>
                <a:cs typeface="Times New Roman" panose="02020603050405020304" pitchFamily="18" charset="0"/>
              </a:rPr>
              <a:t>Realizar un ensayo similar en época seca, para observar la respuesta agronómica del pasto </a:t>
            </a:r>
            <a:r>
              <a:rPr lang="es-ES" dirty="0" err="1">
                <a:ea typeface="Calibri" panose="020F0502020204030204" pitchFamily="34" charset="0"/>
                <a:cs typeface="Times New Roman" panose="02020603050405020304" pitchFamily="18" charset="0"/>
              </a:rPr>
              <a:t>saboya</a:t>
            </a:r>
            <a:r>
              <a:rPr lang="es-ES" dirty="0">
                <a:ea typeface="Calibri" panose="020F0502020204030204" pitchFamily="34" charset="0"/>
                <a:cs typeface="Times New Roman" panose="02020603050405020304" pitchFamily="18" charset="0"/>
              </a:rPr>
              <a:t> (</a:t>
            </a:r>
            <a:r>
              <a:rPr lang="es-ES" i="1" dirty="0" err="1">
                <a:ea typeface="Calibri" panose="020F0502020204030204" pitchFamily="34" charset="0"/>
                <a:cs typeface="Times New Roman" panose="02020603050405020304" pitchFamily="18" charset="0"/>
              </a:rPr>
              <a:t>Panicum</a:t>
            </a:r>
            <a:r>
              <a:rPr lang="es-ES" i="1" dirty="0">
                <a:ea typeface="Calibri" panose="020F0502020204030204" pitchFamily="34" charset="0"/>
                <a:cs typeface="Times New Roman" panose="02020603050405020304" pitchFamily="18" charset="0"/>
              </a:rPr>
              <a:t> máximum </a:t>
            </a:r>
            <a:r>
              <a:rPr lang="es-ES" dirty="0" err="1">
                <a:ea typeface="Calibri" panose="020F0502020204030204" pitchFamily="34" charset="0"/>
                <a:cs typeface="Times New Roman" panose="02020603050405020304" pitchFamily="18" charset="0"/>
              </a:rPr>
              <a:t>Jacq</a:t>
            </a:r>
            <a:r>
              <a:rPr lang="es-ES" dirty="0">
                <a:ea typeface="Calibri" panose="020F0502020204030204" pitchFamily="34" charset="0"/>
                <a:cs typeface="Times New Roman" panose="02020603050405020304" pitchFamily="18" charset="0"/>
              </a:rPr>
              <a:t>.) para presentarles una ficha informativa a los ganaderos de la zona.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12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 enorme GRACIAS por fin de año | Clase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40" y="332656"/>
            <a:ext cx="8136904" cy="617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0236" y="188364"/>
            <a:ext cx="2784375" cy="771872"/>
          </a:xfrm>
        </p:spPr>
        <p:txBody>
          <a:bodyPr/>
          <a:lstStyle/>
          <a:p>
            <a:r>
              <a:rPr lang="es-ES" dirty="0" smtClean="0">
                <a:solidFill>
                  <a:schemeClr val="tx2">
                    <a:lumMod val="95000"/>
                    <a:lumOff val="5000"/>
                  </a:schemeClr>
                </a:solidFill>
              </a:rPr>
              <a:t>OBJETIVOS</a:t>
            </a:r>
            <a:endParaRPr lang="es-ES" dirty="0">
              <a:solidFill>
                <a:schemeClr val="tx2">
                  <a:lumMod val="95000"/>
                  <a:lumOff val="5000"/>
                </a:schemeClr>
              </a:solidFill>
            </a:endParaRPr>
          </a:p>
        </p:txBody>
      </p:sp>
      <p:sp>
        <p:nvSpPr>
          <p:cNvPr id="3" name="Marcador de contenido 2"/>
          <p:cNvSpPr>
            <a:spLocks noGrp="1"/>
          </p:cNvSpPr>
          <p:nvPr>
            <p:ph sz="half" idx="1"/>
          </p:nvPr>
        </p:nvSpPr>
        <p:spPr>
          <a:xfrm>
            <a:off x="261764" y="2060848"/>
            <a:ext cx="4648201" cy="4191000"/>
          </a:xfrm>
        </p:spPr>
        <p:txBody>
          <a:bodyPr>
            <a:normAutofit/>
          </a:bodyPr>
          <a:lstStyle/>
          <a:p>
            <a:pPr algn="just"/>
            <a:r>
              <a:rPr lang="es-MX" sz="2000" dirty="0"/>
              <a:t>Estudiar la incidencia de la fertilización en las características bromatológicas del pasto saboya (</a:t>
            </a:r>
            <a:r>
              <a:rPr lang="es-MX" sz="2000" i="1" dirty="0" err="1"/>
              <a:t>Panicum</a:t>
            </a:r>
            <a:r>
              <a:rPr lang="es-MX" sz="2000" i="1" dirty="0"/>
              <a:t> máximum </a:t>
            </a:r>
            <a:r>
              <a:rPr lang="es-MX" sz="2000" dirty="0" err="1"/>
              <a:t>Jacq</a:t>
            </a:r>
            <a:r>
              <a:rPr lang="es-MX" sz="2000" dirty="0"/>
              <a:t>.), en Santo Domingo de los Tsáchilas.</a:t>
            </a:r>
            <a:endParaRPr lang="es-ES" sz="2000" dirty="0"/>
          </a:p>
          <a:p>
            <a:endParaRPr lang="es-ES" dirty="0"/>
          </a:p>
        </p:txBody>
      </p:sp>
      <p:sp>
        <p:nvSpPr>
          <p:cNvPr id="4" name="Marcador de contenido 3"/>
          <p:cNvSpPr>
            <a:spLocks noGrp="1"/>
          </p:cNvSpPr>
          <p:nvPr>
            <p:ph sz="half" idx="2"/>
          </p:nvPr>
        </p:nvSpPr>
        <p:spPr>
          <a:xfrm>
            <a:off x="6238428" y="2060848"/>
            <a:ext cx="5224267" cy="4191000"/>
          </a:xfrm>
        </p:spPr>
        <p:txBody>
          <a:bodyPr>
            <a:normAutofit/>
          </a:bodyPr>
          <a:lstStyle/>
          <a:p>
            <a:pPr lvl="0" algn="just"/>
            <a:r>
              <a:rPr lang="es-MX" sz="2000" dirty="0"/>
              <a:t>Determinar la etapa fenológica en que el Pasto Saboya (</a:t>
            </a:r>
            <a:r>
              <a:rPr lang="es-MX" sz="2000" i="1" dirty="0" err="1"/>
              <a:t>Panicum</a:t>
            </a:r>
            <a:r>
              <a:rPr lang="es-MX" sz="2000" i="1" dirty="0"/>
              <a:t> máximum </a:t>
            </a:r>
            <a:r>
              <a:rPr lang="es-MX" sz="2000" dirty="0" err="1"/>
              <a:t>Jacq</a:t>
            </a:r>
            <a:r>
              <a:rPr lang="es-MX" sz="2000" dirty="0"/>
              <a:t>.) alcanza los mejores valores nutricionales para el consumo de ganado.</a:t>
            </a:r>
            <a:endParaRPr lang="es-ES" sz="2000" dirty="0"/>
          </a:p>
          <a:p>
            <a:pPr lvl="0" algn="just"/>
            <a:r>
              <a:rPr lang="es-MX" sz="2000" dirty="0"/>
              <a:t>Analizar la respuesta agronómica del Pasto Saboya (</a:t>
            </a:r>
            <a:r>
              <a:rPr lang="es-MX" sz="2000" i="1" dirty="0" err="1"/>
              <a:t>Panicum</a:t>
            </a:r>
            <a:r>
              <a:rPr lang="es-MX" sz="2000" i="1" dirty="0"/>
              <a:t> máximum </a:t>
            </a:r>
            <a:r>
              <a:rPr lang="es-MX" sz="2000" dirty="0" err="1"/>
              <a:t>Jacq</a:t>
            </a:r>
            <a:r>
              <a:rPr lang="es-MX" sz="2000" dirty="0"/>
              <a:t>.) con y sin fertilización. </a:t>
            </a:r>
            <a:endParaRPr lang="es-ES" sz="2000" dirty="0"/>
          </a:p>
          <a:p>
            <a:pPr lvl="0" algn="just"/>
            <a:r>
              <a:rPr lang="es-MX" sz="2000" dirty="0"/>
              <a:t>Registro del tiempo en días del rebrote en el pasto Saboya (</a:t>
            </a:r>
            <a:r>
              <a:rPr lang="es-MX" sz="2000" i="1" dirty="0" err="1"/>
              <a:t>Panicum</a:t>
            </a:r>
            <a:r>
              <a:rPr lang="es-MX" sz="2000" i="1" dirty="0"/>
              <a:t> máximum </a:t>
            </a:r>
            <a:r>
              <a:rPr lang="es-MX" sz="2000" dirty="0" err="1"/>
              <a:t>Jacq</a:t>
            </a:r>
            <a:r>
              <a:rPr lang="es-MX" sz="2000" dirty="0"/>
              <a:t>.) con y sin fertilización.  </a:t>
            </a:r>
            <a:endParaRPr lang="es-ES" sz="2000" dirty="0"/>
          </a:p>
        </p:txBody>
      </p:sp>
      <p:sp>
        <p:nvSpPr>
          <p:cNvPr id="5" name="Título 1"/>
          <p:cNvSpPr txBox="1">
            <a:spLocks/>
          </p:cNvSpPr>
          <p:nvPr/>
        </p:nvSpPr>
        <p:spPr>
          <a:xfrm>
            <a:off x="6926054" y="1124606"/>
            <a:ext cx="4536504" cy="7718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tx2">
                    <a:lumMod val="95000"/>
                    <a:lumOff val="5000"/>
                  </a:schemeClr>
                </a:solidFill>
              </a:rPr>
              <a:t>OBJETIVOS ESPECÍFICOS</a:t>
            </a:r>
            <a:endParaRPr lang="es-ES" sz="3200" dirty="0">
              <a:solidFill>
                <a:schemeClr val="tx2">
                  <a:lumMod val="95000"/>
                  <a:lumOff val="5000"/>
                </a:schemeClr>
              </a:solidFill>
            </a:endParaRPr>
          </a:p>
        </p:txBody>
      </p:sp>
      <p:sp>
        <p:nvSpPr>
          <p:cNvPr id="6" name="Título 1"/>
          <p:cNvSpPr txBox="1">
            <a:spLocks/>
          </p:cNvSpPr>
          <p:nvPr/>
        </p:nvSpPr>
        <p:spPr>
          <a:xfrm>
            <a:off x="461628" y="1124606"/>
            <a:ext cx="4248472" cy="7718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solidFill>
                  <a:schemeClr val="tx2">
                    <a:lumMod val="95000"/>
                    <a:lumOff val="5000"/>
                  </a:schemeClr>
                </a:solidFill>
              </a:rPr>
              <a:t>OBJETIVO GENERAL</a:t>
            </a:r>
            <a:endParaRPr lang="es-ES" sz="3200" dirty="0">
              <a:solidFill>
                <a:schemeClr val="tx2">
                  <a:lumMod val="95000"/>
                  <a:lumOff val="5000"/>
                </a:schemeClr>
              </a:solidFill>
            </a:endParaRPr>
          </a:p>
        </p:txBody>
      </p:sp>
    </p:spTree>
    <p:extLst>
      <p:ext uri="{BB962C8B-B14F-4D97-AF65-F5344CB8AC3E}">
        <p14:creationId xmlns:p14="http://schemas.microsoft.com/office/powerpoint/2010/main" val="30080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38924" y="-137995"/>
            <a:ext cx="3411672" cy="1189038"/>
          </a:xfrm>
        </p:spPr>
        <p:txBody>
          <a:bodyPr/>
          <a:lstStyle/>
          <a:p>
            <a:r>
              <a:rPr lang="es-ES" dirty="0" smtClean="0">
                <a:solidFill>
                  <a:schemeClr val="tx2">
                    <a:lumMod val="95000"/>
                    <a:lumOff val="5000"/>
                  </a:schemeClr>
                </a:solidFill>
              </a:rPr>
              <a:t>HIPÓTESIS</a:t>
            </a:r>
            <a:endParaRPr lang="es-ES" dirty="0">
              <a:solidFill>
                <a:schemeClr val="tx2">
                  <a:lumMod val="95000"/>
                  <a:lumOff val="5000"/>
                </a:schemeClr>
              </a:solidFill>
            </a:endParaRPr>
          </a:p>
        </p:txBody>
      </p:sp>
      <p:graphicFrame>
        <p:nvGraphicFramePr>
          <p:cNvPr id="8" name="Diagrama 7"/>
          <p:cNvGraphicFramePr/>
          <p:nvPr>
            <p:extLst>
              <p:ext uri="{D42A27DB-BD31-4B8C-83A1-F6EECF244321}">
                <p14:modId xmlns:p14="http://schemas.microsoft.com/office/powerpoint/2010/main" val="2371753566"/>
              </p:ext>
            </p:extLst>
          </p:nvPr>
        </p:nvGraphicFramePr>
        <p:xfrm>
          <a:off x="549796" y="1124744"/>
          <a:ext cx="10873208"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74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05661" y="260648"/>
            <a:ext cx="3360439" cy="915888"/>
          </a:xfrm>
        </p:spPr>
        <p:txBody>
          <a:bodyPr/>
          <a:lstStyle/>
          <a:p>
            <a:r>
              <a:rPr lang="es-ES" dirty="0" smtClean="0"/>
              <a:t>UBICACIÓN</a:t>
            </a:r>
            <a:endParaRPr lang="es-ES" dirty="0"/>
          </a:p>
        </p:txBody>
      </p:sp>
      <p:sp>
        <p:nvSpPr>
          <p:cNvPr id="3" name="Marcador de contenido 2"/>
          <p:cNvSpPr>
            <a:spLocks noGrp="1"/>
          </p:cNvSpPr>
          <p:nvPr>
            <p:ph idx="1"/>
          </p:nvPr>
        </p:nvSpPr>
        <p:spPr>
          <a:xfrm>
            <a:off x="6526460" y="1227991"/>
            <a:ext cx="5040560" cy="4191000"/>
          </a:xfrm>
        </p:spPr>
        <p:txBody>
          <a:bodyPr>
            <a:normAutofit/>
          </a:bodyPr>
          <a:lstStyle/>
          <a:p>
            <a:r>
              <a:rPr lang="es-ES" sz="1600" b="1" i="1" dirty="0"/>
              <a:t>Ubicación Política </a:t>
            </a:r>
            <a:endParaRPr lang="es-ES" sz="1600" b="1" dirty="0"/>
          </a:p>
          <a:p>
            <a:pPr lvl="0"/>
            <a:r>
              <a:rPr lang="es-MX" sz="1600" dirty="0"/>
              <a:t>País: 		Ecuador</a:t>
            </a:r>
            <a:endParaRPr lang="es-ES" sz="1600" b="1" dirty="0"/>
          </a:p>
          <a:p>
            <a:pPr lvl="0"/>
            <a:r>
              <a:rPr lang="es-MX" sz="1600" dirty="0"/>
              <a:t>Provincia:  	Santo Domingo de los Tsáchilas</a:t>
            </a:r>
            <a:endParaRPr lang="es-ES" sz="1600" b="1" dirty="0"/>
          </a:p>
          <a:p>
            <a:pPr lvl="0"/>
            <a:r>
              <a:rPr lang="es-MX" sz="1600" dirty="0"/>
              <a:t>Cantón: 	</a:t>
            </a:r>
            <a:r>
              <a:rPr lang="es-MX" sz="1600" dirty="0" smtClean="0"/>
              <a:t>Santo </a:t>
            </a:r>
            <a:r>
              <a:rPr lang="es-MX" sz="1600" dirty="0"/>
              <a:t>Domingo</a:t>
            </a:r>
            <a:endParaRPr lang="es-ES" sz="1600" b="1" dirty="0"/>
          </a:p>
          <a:p>
            <a:pPr lvl="0"/>
            <a:r>
              <a:rPr lang="es-MX" sz="1600" dirty="0"/>
              <a:t>Parroquia: 	Luz de América </a:t>
            </a:r>
            <a:endParaRPr lang="es-ES" sz="1600" b="1" dirty="0"/>
          </a:p>
          <a:p>
            <a:pPr lvl="0"/>
            <a:r>
              <a:rPr lang="es-MX" sz="1600" dirty="0"/>
              <a:t>Sector: 		km 24 Vía Quevedo </a:t>
            </a:r>
            <a:endParaRPr lang="es-ES" sz="1600" b="1" dirty="0"/>
          </a:p>
          <a:p>
            <a:endParaRPr lang="es-ES" sz="1600"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0" y="1232756"/>
            <a:ext cx="6310436" cy="4392488"/>
          </a:xfrm>
          <a:prstGeom prst="rect">
            <a:avLst/>
          </a:prstGeom>
        </p:spPr>
      </p:pic>
      <p:sp>
        <p:nvSpPr>
          <p:cNvPr id="5" name="Rectángulo 4"/>
          <p:cNvSpPr/>
          <p:nvPr/>
        </p:nvSpPr>
        <p:spPr>
          <a:xfrm>
            <a:off x="6526460" y="3994028"/>
            <a:ext cx="5256584" cy="1631216"/>
          </a:xfrm>
          <a:prstGeom prst="rect">
            <a:avLst/>
          </a:prstGeom>
        </p:spPr>
        <p:txBody>
          <a:bodyPr wrap="square">
            <a:spAutoFit/>
          </a:bodyPr>
          <a:lstStyle/>
          <a:p>
            <a:pPr marL="630555" indent="-540385">
              <a:lnSpc>
                <a:spcPct val="200000"/>
              </a:lnSpc>
              <a:spcBef>
                <a:spcPts val="1200"/>
              </a:spcBef>
              <a:spcAft>
                <a:spcPts val="0"/>
              </a:spcAft>
            </a:pPr>
            <a:r>
              <a:rPr lang="es-ES" b="1" i="1" dirty="0">
                <a:latin typeface="+mj-lt"/>
                <a:ea typeface="Times New Roman" panose="02020603050405020304" pitchFamily="18" charset="0"/>
                <a:cs typeface="Times New Roman" panose="02020603050405020304" pitchFamily="18" charset="0"/>
              </a:rPr>
              <a:t>Ubicación Geográfica </a:t>
            </a:r>
            <a:endParaRPr lang="en-US" sz="2000" b="1" dirty="0">
              <a:latin typeface="+mj-lt"/>
              <a:ea typeface="Times New Roman" panose="02020603050405020304" pitchFamily="18" charset="0"/>
              <a:cs typeface="Times New Roman" panose="02020603050405020304" pitchFamily="18" charset="0"/>
            </a:endParaRPr>
          </a:p>
          <a:p>
            <a:pPr algn="just"/>
            <a:r>
              <a:rPr lang="es-MX" sz="1600" dirty="0">
                <a:ea typeface="Calibri" panose="020F0502020204030204" pitchFamily="34" charset="0"/>
              </a:rPr>
              <a:t>Este estudio se realizó en la provincia de Santo Domingo de los Tsáchilas, las pruebas bromatológicas, se realizó en los laboratorios del Instituto Nacional de Investigaciones Agropecuarias- INIAP Santa Catalina</a:t>
            </a:r>
            <a:endParaRPr lang="en-US" sz="1600" dirty="0"/>
          </a:p>
        </p:txBody>
      </p:sp>
    </p:spTree>
    <p:extLst>
      <p:ext uri="{BB962C8B-B14F-4D97-AF65-F5344CB8AC3E}">
        <p14:creationId xmlns:p14="http://schemas.microsoft.com/office/powerpoint/2010/main" val="34918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6139" y="290296"/>
            <a:ext cx="6168751" cy="915888"/>
          </a:xfrm>
        </p:spPr>
        <p:txBody>
          <a:bodyPr/>
          <a:lstStyle/>
          <a:p>
            <a:r>
              <a:rPr lang="es-ES" dirty="0" smtClean="0"/>
              <a:t>DISEÑO MATEMÁTICO</a:t>
            </a:r>
            <a:endParaRPr lang="es-ES" dirty="0"/>
          </a:p>
        </p:txBody>
      </p:sp>
      <p:sp>
        <p:nvSpPr>
          <p:cNvPr id="11" name="Rectángulo 10"/>
          <p:cNvSpPr/>
          <p:nvPr/>
        </p:nvSpPr>
        <p:spPr>
          <a:xfrm>
            <a:off x="189756" y="2873910"/>
            <a:ext cx="4874924" cy="456535"/>
          </a:xfrm>
          <a:prstGeom prst="rect">
            <a:avLst/>
          </a:prstGeom>
        </p:spPr>
        <p:txBody>
          <a:bodyPr wrap="none">
            <a:spAutoFit/>
          </a:bodyPr>
          <a:lstStyle/>
          <a:p>
            <a:pPr marL="539750" algn="just">
              <a:lnSpc>
                <a:spcPct val="150000"/>
              </a:lnSpc>
              <a:spcAft>
                <a:spcPts val="0"/>
              </a:spcAft>
            </a:pPr>
            <a:r>
              <a:rPr lang="es-ES" b="1" i="1" dirty="0">
                <a:latin typeface="+mj-lt"/>
                <a:ea typeface="Calibri" panose="020F0502020204030204" pitchFamily="34" charset="0"/>
                <a:cs typeface="Times New Roman" panose="02020603050405020304" pitchFamily="18" charset="0"/>
              </a:rPr>
              <a:t>Distribución de la prueba de T (</a:t>
            </a:r>
            <a:r>
              <a:rPr lang="es-ES" b="1" i="1" dirty="0" err="1">
                <a:latin typeface="+mj-lt"/>
                <a:ea typeface="Calibri" panose="020F0502020204030204" pitchFamily="34" charset="0"/>
                <a:cs typeface="Times New Roman" panose="02020603050405020304" pitchFamily="18" charset="0"/>
              </a:rPr>
              <a:t>Student</a:t>
            </a:r>
            <a:r>
              <a:rPr lang="es-ES" b="1" i="1" dirty="0">
                <a:latin typeface="Arial" panose="020B0604020202020204" pitchFamily="34" charset="0"/>
                <a:ea typeface="Calibri" panose="020F0502020204030204" pitchFamily="34" charset="0"/>
                <a:cs typeface="Times New Roman" panose="02020603050405020304" pitchFamily="18" charset="0"/>
              </a:rPr>
              <a:t>)</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uadroTexto 11"/>
              <p:cNvSpPr txBox="1"/>
              <p:nvPr/>
            </p:nvSpPr>
            <p:spPr>
              <a:xfrm>
                <a:off x="5662364" y="3452881"/>
                <a:ext cx="1940414" cy="1001043"/>
              </a:xfrm>
              <a:prstGeom prst="rect">
                <a:avLst/>
              </a:prstGeom>
              <a:noFill/>
            </p:spPr>
            <p:txBody>
              <a:bodyPr wrap="square" lIns="0" tIns="0" rIns="0" bIns="0" rtlCol="0">
                <a:spAutoFit/>
              </a:bodyPr>
              <a:lstStyle/>
              <a:p>
                <a:pPr>
                  <a:lnSpc>
                    <a:spcPct val="90000"/>
                  </a:lnSpc>
                </a:pPr>
                <a:r>
                  <a:rPr lang="en-US" sz="2400" dirty="0" smtClean="0"/>
                  <a:t>t= </a:t>
                </a:r>
                <a14:m>
                  <m:oMath xmlns:m="http://schemas.openxmlformats.org/officeDocument/2006/math">
                    <m:f>
                      <m:fPr>
                        <m:ctrlPr>
                          <a:rPr lang="en-US" sz="2400" i="1" smtClean="0">
                            <a:latin typeface="Cambria Math" panose="02040503050406030204" pitchFamily="18" charset="0"/>
                          </a:rPr>
                        </m:ctrlPr>
                      </m:fPr>
                      <m:num>
                        <m:sSubSup>
                          <m:sSubSupPr>
                            <m:ctrlPr>
                              <a:rPr lang="en-US" sz="2400" i="1" smtClean="0">
                                <a:latin typeface="Cambria Math" panose="02040503050406030204" pitchFamily="18" charset="0"/>
                              </a:rPr>
                            </m:ctrlPr>
                          </m:sSubSupPr>
                          <m:e>
                            <m:r>
                              <a:rPr lang="es-EC" sz="2400" b="0" i="1" smtClean="0">
                                <a:latin typeface="Cambria Math" panose="02040503050406030204" pitchFamily="18" charset="0"/>
                              </a:rPr>
                              <m:t>𝑥</m:t>
                            </m:r>
                          </m:e>
                          <m:sub>
                            <m:r>
                              <a:rPr lang="es-EC" sz="2400" b="0" i="1" smtClean="0">
                                <a:latin typeface="Cambria Math" panose="02040503050406030204" pitchFamily="18" charset="0"/>
                              </a:rPr>
                              <m:t>1</m:t>
                            </m:r>
                          </m:sub>
                          <m:sup>
                            <m:r>
                              <a:rPr lang="es-EC" sz="2400" b="0" i="1" smtClean="0">
                                <a:latin typeface="Cambria Math" panose="02040503050406030204" pitchFamily="18" charset="0"/>
                              </a:rPr>
                              <m:t>−</m:t>
                            </m:r>
                          </m:sup>
                        </m:sSubSup>
                        <m:r>
                          <a:rPr lang="es-EC" sz="2400" b="0" i="1" smtClean="0">
                            <a:latin typeface="Cambria Math" panose="02040503050406030204" pitchFamily="18" charset="0"/>
                          </a:rPr>
                          <m:t>−</m:t>
                        </m:r>
                        <m:sSubSup>
                          <m:sSubSupPr>
                            <m:ctrlPr>
                              <a:rPr lang="es-EC" sz="2400" b="0" i="1" smtClean="0">
                                <a:latin typeface="Cambria Math" panose="02040503050406030204" pitchFamily="18" charset="0"/>
                              </a:rPr>
                            </m:ctrlPr>
                          </m:sSubSupPr>
                          <m:e>
                            <m:r>
                              <a:rPr lang="es-EC" sz="2400" b="0" i="1" smtClean="0">
                                <a:latin typeface="Cambria Math" panose="02040503050406030204" pitchFamily="18" charset="0"/>
                              </a:rPr>
                              <m:t>𝑥</m:t>
                            </m:r>
                          </m:e>
                          <m:sub>
                            <m:r>
                              <a:rPr lang="es-EC" sz="2400" b="0" i="1" smtClean="0">
                                <a:latin typeface="Cambria Math" panose="02040503050406030204" pitchFamily="18" charset="0"/>
                              </a:rPr>
                              <m:t>2</m:t>
                            </m:r>
                          </m:sub>
                          <m:sup>
                            <m:r>
                              <a:rPr lang="es-EC" sz="2400" b="0" i="1" smtClean="0">
                                <a:latin typeface="Cambria Math" panose="02040503050406030204" pitchFamily="18" charset="0"/>
                              </a:rPr>
                              <m:t>−</m:t>
                            </m:r>
                          </m:sup>
                        </m:sSubSup>
                      </m:num>
                      <m:den>
                        <m:rad>
                          <m:radPr>
                            <m:degHide m:val="on"/>
                            <m:ctrlPr>
                              <a:rPr lang="en-US" sz="2400" i="1" smtClean="0">
                                <a:latin typeface="Cambria Math" panose="02040503050406030204" pitchFamily="18" charset="0"/>
                              </a:rPr>
                            </m:ctrlPr>
                          </m:radPr>
                          <m:deg/>
                          <m:e>
                            <m:box>
                              <m:boxPr>
                                <m:ctrlPr>
                                  <a:rPr lang="en-US" sz="2400" i="1" smtClean="0">
                                    <a:latin typeface="Cambria Math" panose="02040503050406030204" pitchFamily="18" charset="0"/>
                                  </a:rPr>
                                </m:ctrlPr>
                              </m:boxPr>
                              <m:e>
                                <m:argPr>
                                  <m:argSz m:val="-1"/>
                                </m:argPr>
                                <m:f>
                                  <m:fPr>
                                    <m:ctrlPr>
                                      <a:rPr lang="en-US" sz="2400" i="1" smtClean="0">
                                        <a:latin typeface="Cambria Math" panose="02040503050406030204" pitchFamily="18" charset="0"/>
                                      </a:rPr>
                                    </m:ctrlPr>
                                  </m:fPr>
                                  <m:num>
                                    <m:sSubSup>
                                      <m:sSubSupPr>
                                        <m:ctrlPr>
                                          <a:rPr lang="en-US" sz="2400" i="1" smtClean="0">
                                            <a:latin typeface="Cambria Math" panose="02040503050406030204" pitchFamily="18" charset="0"/>
                                          </a:rPr>
                                        </m:ctrlPr>
                                      </m:sSubSupPr>
                                      <m:e>
                                        <m:r>
                                          <a:rPr lang="es-EC" sz="2400" b="0" i="1" smtClean="0">
                                            <a:latin typeface="Cambria Math" panose="02040503050406030204" pitchFamily="18" charset="0"/>
                                          </a:rPr>
                                          <m:t>𝑆</m:t>
                                        </m:r>
                                      </m:e>
                                      <m:sub>
                                        <m:r>
                                          <a:rPr lang="es-EC" sz="2400" b="0" i="1" smtClean="0">
                                            <a:latin typeface="Cambria Math" panose="02040503050406030204" pitchFamily="18" charset="0"/>
                                          </a:rPr>
                                          <m:t>𝑐</m:t>
                                        </m:r>
                                      </m:sub>
                                      <m:sup>
                                        <m:r>
                                          <a:rPr lang="es-EC" sz="2400" b="0" i="1" smtClean="0">
                                            <a:latin typeface="Cambria Math" panose="02040503050406030204" pitchFamily="18" charset="0"/>
                                          </a:rPr>
                                          <m:t>2</m:t>
                                        </m:r>
                                      </m:sup>
                                    </m:sSubSup>
                                  </m:num>
                                  <m:den>
                                    <m:sSub>
                                      <m:sSubPr>
                                        <m:ctrlPr>
                                          <a:rPr lang="en-US" sz="2400" i="1" smtClean="0">
                                            <a:latin typeface="Cambria Math" panose="02040503050406030204" pitchFamily="18" charset="0"/>
                                          </a:rPr>
                                        </m:ctrlPr>
                                      </m:sSubPr>
                                      <m:e>
                                        <m:r>
                                          <a:rPr lang="es-EC" sz="2400" b="0" i="1" smtClean="0">
                                            <a:latin typeface="Cambria Math" panose="02040503050406030204" pitchFamily="18" charset="0"/>
                                          </a:rPr>
                                          <m:t>𝑛</m:t>
                                        </m:r>
                                      </m:e>
                                      <m:sub>
                                        <m:r>
                                          <a:rPr lang="es-EC" sz="2400" b="0" i="1" smtClean="0">
                                            <a:latin typeface="Cambria Math" panose="02040503050406030204" pitchFamily="18" charset="0"/>
                                          </a:rPr>
                                          <m:t>1</m:t>
                                        </m:r>
                                      </m:sub>
                                    </m:sSub>
                                  </m:den>
                                </m:f>
                              </m:e>
                            </m:box>
                          </m:e>
                        </m:rad>
                        <m:r>
                          <a:rPr lang="es-EC" sz="2400" b="0" i="1" smtClean="0">
                            <a:latin typeface="Cambria Math" panose="02040503050406030204" pitchFamily="18" charset="0"/>
                          </a:rPr>
                          <m:t>+</m:t>
                        </m:r>
                        <m:box>
                          <m:boxPr>
                            <m:ctrlPr>
                              <a:rPr lang="es-EC" sz="2400" b="0" i="1" smtClean="0">
                                <a:latin typeface="Cambria Math" panose="02040503050406030204" pitchFamily="18" charset="0"/>
                              </a:rPr>
                            </m:ctrlPr>
                          </m:boxPr>
                          <m:e>
                            <m:argPr>
                              <m:argSz m:val="-1"/>
                            </m:argPr>
                            <m:f>
                              <m:fPr>
                                <m:ctrlPr>
                                  <a:rPr lang="es-EC" sz="2400" b="0" i="1" smtClean="0">
                                    <a:latin typeface="Cambria Math" panose="02040503050406030204" pitchFamily="18" charset="0"/>
                                  </a:rPr>
                                </m:ctrlPr>
                              </m:fPr>
                              <m:num>
                                <m:sSubSup>
                                  <m:sSubSupPr>
                                    <m:ctrlPr>
                                      <a:rPr lang="es-EC" sz="2400" b="0" i="1" smtClean="0">
                                        <a:latin typeface="Cambria Math" panose="02040503050406030204" pitchFamily="18" charset="0"/>
                                      </a:rPr>
                                    </m:ctrlPr>
                                  </m:sSubSupPr>
                                  <m:e>
                                    <m:r>
                                      <a:rPr lang="es-EC" sz="2400" b="0" i="1" smtClean="0">
                                        <a:latin typeface="Cambria Math" panose="02040503050406030204" pitchFamily="18" charset="0"/>
                                      </a:rPr>
                                      <m:t>𝑆</m:t>
                                    </m:r>
                                  </m:e>
                                  <m:sub>
                                    <m:r>
                                      <a:rPr lang="es-EC" sz="2400" b="0" i="1" smtClean="0">
                                        <a:latin typeface="Cambria Math" panose="02040503050406030204" pitchFamily="18" charset="0"/>
                                      </a:rPr>
                                      <m:t>𝑐</m:t>
                                    </m:r>
                                  </m:sub>
                                  <m:sup>
                                    <m:r>
                                      <a:rPr lang="es-EC" sz="2400" b="0" i="1" smtClean="0">
                                        <a:latin typeface="Cambria Math" panose="02040503050406030204" pitchFamily="18" charset="0"/>
                                      </a:rPr>
                                      <m:t>2</m:t>
                                    </m:r>
                                  </m:sup>
                                </m:sSubSup>
                              </m:num>
                              <m:den>
                                <m:sSub>
                                  <m:sSubPr>
                                    <m:ctrlPr>
                                      <a:rPr lang="es-EC" sz="2400" b="0" i="1" smtClean="0">
                                        <a:latin typeface="Cambria Math" panose="02040503050406030204" pitchFamily="18" charset="0"/>
                                      </a:rPr>
                                    </m:ctrlPr>
                                  </m:sSubPr>
                                  <m:e>
                                    <m:r>
                                      <a:rPr lang="es-EC" sz="2400" b="0" i="1" smtClean="0">
                                        <a:latin typeface="Cambria Math" panose="02040503050406030204" pitchFamily="18" charset="0"/>
                                      </a:rPr>
                                      <m:t>𝑛</m:t>
                                    </m:r>
                                  </m:e>
                                  <m:sub>
                                    <m:r>
                                      <a:rPr lang="es-EC" sz="2400" b="0" i="1" smtClean="0">
                                        <a:latin typeface="Cambria Math" panose="02040503050406030204" pitchFamily="18" charset="0"/>
                                      </a:rPr>
                                      <m:t>2</m:t>
                                    </m:r>
                                  </m:sub>
                                </m:sSub>
                              </m:den>
                            </m:f>
                          </m:e>
                        </m:box>
                      </m:den>
                    </m:f>
                  </m:oMath>
                </a14:m>
                <a:endParaRPr lang="en-US" sz="24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662364" y="3452881"/>
                <a:ext cx="1940414" cy="1001043"/>
              </a:xfrm>
              <a:prstGeom prst="rect">
                <a:avLst/>
              </a:prstGeom>
              <a:blipFill>
                <a:blip r:embed="rId2"/>
                <a:stretch>
                  <a:fillRect l="-9748" t="-9697"/>
                </a:stretch>
              </a:blipFill>
            </p:spPr>
            <p:txBody>
              <a:bodyPr/>
              <a:lstStyle/>
              <a:p>
                <a:r>
                  <a:rPr lang="en-US">
                    <a:noFill/>
                  </a:rPr>
                  <a:t> </a:t>
                </a:r>
              </a:p>
            </p:txBody>
          </p:sp>
        </mc:Fallback>
      </mc:AlternateContent>
      <p:sp>
        <p:nvSpPr>
          <p:cNvPr id="19" name="CuadroTexto 18"/>
          <p:cNvSpPr txBox="1"/>
          <p:nvPr/>
        </p:nvSpPr>
        <p:spPr>
          <a:xfrm>
            <a:off x="873116" y="4453924"/>
            <a:ext cx="1296144" cy="424732"/>
          </a:xfrm>
          <a:prstGeom prst="rect">
            <a:avLst/>
          </a:prstGeom>
          <a:noFill/>
        </p:spPr>
        <p:txBody>
          <a:bodyPr wrap="square" rtlCol="0">
            <a:spAutoFit/>
          </a:bodyPr>
          <a:lstStyle/>
          <a:p>
            <a:pPr>
              <a:lnSpc>
                <a:spcPct val="90000"/>
              </a:lnSpc>
            </a:pPr>
            <a:r>
              <a:rPr lang="es-EC" sz="2400" dirty="0" smtClean="0"/>
              <a:t>Donde</a:t>
            </a:r>
            <a:endParaRPr lang="en-US" sz="2400" dirty="0"/>
          </a:p>
        </p:txBody>
      </p:sp>
      <p:sp>
        <p:nvSpPr>
          <p:cNvPr id="20" name="CuadroTexto 19"/>
          <p:cNvSpPr txBox="1"/>
          <p:nvPr/>
        </p:nvSpPr>
        <p:spPr>
          <a:xfrm>
            <a:off x="909836" y="5089277"/>
            <a:ext cx="2072683" cy="221599"/>
          </a:xfrm>
          <a:prstGeom prst="rect">
            <a:avLst/>
          </a:prstGeom>
          <a:noFill/>
        </p:spPr>
        <p:txBody>
          <a:bodyPr wrap="none" lIns="0" tIns="0" rIns="0" bIns="0" rtlCol="0">
            <a:spAutoFit/>
          </a:bodyPr>
          <a:lstStyle/>
          <a:p>
            <a:pPr>
              <a:lnSpc>
                <a:spcPct val="90000"/>
              </a:lnSpc>
            </a:pPr>
            <a:r>
              <a:rPr lang="es-EC" sz="1600" dirty="0"/>
              <a:t>t</a:t>
            </a:r>
            <a:r>
              <a:rPr lang="es-EC" sz="1600" dirty="0" smtClean="0"/>
              <a:t>= Estadístico a calcular</a:t>
            </a:r>
            <a:endParaRPr lang="en-US" sz="1600" dirty="0"/>
          </a:p>
        </p:txBody>
      </p:sp>
      <mc:AlternateContent xmlns:mc="http://schemas.openxmlformats.org/markup-compatibility/2006" xmlns:a14="http://schemas.microsoft.com/office/drawing/2010/main">
        <mc:Choice Requires="a14">
          <p:sp>
            <p:nvSpPr>
              <p:cNvPr id="21" name="CuadroTexto 20"/>
              <p:cNvSpPr txBox="1"/>
              <p:nvPr/>
            </p:nvSpPr>
            <p:spPr>
              <a:xfrm>
                <a:off x="862727" y="5454708"/>
                <a:ext cx="2686505"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s-EC" sz="1600" b="0" i="1" smtClean="0">
                              <a:latin typeface="Cambria Math" panose="02040503050406030204" pitchFamily="18" charset="0"/>
                            </a:rPr>
                            <m:t>𝑥</m:t>
                          </m:r>
                        </m:e>
                        <m:sub>
                          <m:r>
                            <a:rPr lang="es-EC" sz="1600" b="0" i="1" smtClean="0">
                              <a:latin typeface="Cambria Math" panose="02040503050406030204" pitchFamily="18" charset="0"/>
                            </a:rPr>
                            <m:t>1</m:t>
                          </m:r>
                        </m:sub>
                        <m:sup>
                          <m:r>
                            <a:rPr lang="es-EC" sz="1600" b="0" i="1" smtClean="0">
                              <a:latin typeface="Cambria Math" panose="02040503050406030204" pitchFamily="18" charset="0"/>
                            </a:rPr>
                            <m:t>−</m:t>
                          </m:r>
                        </m:sup>
                      </m:sSubSup>
                      <m:r>
                        <a:rPr lang="es-EC" sz="1600" b="0" i="1" smtClean="0">
                          <a:latin typeface="Cambria Math" panose="02040503050406030204" pitchFamily="18" charset="0"/>
                        </a:rPr>
                        <m:t>−</m:t>
                      </m:r>
                      <m:sSubSup>
                        <m:sSubSupPr>
                          <m:ctrlPr>
                            <a:rPr lang="en-US" sz="1600" i="1" smtClean="0">
                              <a:latin typeface="Cambria Math" panose="02040503050406030204" pitchFamily="18" charset="0"/>
                            </a:rPr>
                          </m:ctrlPr>
                        </m:sSubSupPr>
                        <m:e>
                          <m:r>
                            <a:rPr lang="es-EC" sz="1600" b="0" i="1" smtClean="0">
                              <a:latin typeface="Cambria Math" panose="02040503050406030204" pitchFamily="18" charset="0"/>
                            </a:rPr>
                            <m:t>𝑥</m:t>
                          </m:r>
                        </m:e>
                        <m:sub>
                          <m:r>
                            <a:rPr lang="es-EC" sz="1600" b="0" i="1" smtClean="0">
                              <a:latin typeface="Cambria Math" panose="02040503050406030204" pitchFamily="18" charset="0"/>
                            </a:rPr>
                            <m:t>2</m:t>
                          </m:r>
                        </m:sub>
                        <m:sup>
                          <m:r>
                            <a:rPr lang="es-EC" sz="1600" b="0" i="1" smtClean="0">
                              <a:latin typeface="Cambria Math" panose="02040503050406030204" pitchFamily="18" charset="0"/>
                            </a:rPr>
                            <m:t>−</m:t>
                          </m:r>
                        </m:sup>
                      </m:sSubSup>
                      <m:r>
                        <a:rPr lang="es-EC" sz="1600" b="0" i="1" smtClean="0">
                          <a:latin typeface="Cambria Math" panose="02040503050406030204" pitchFamily="18" charset="0"/>
                        </a:rPr>
                        <m:t>=</m:t>
                      </m:r>
                      <m:r>
                        <a:rPr lang="es-EC" sz="1600" b="0" i="1" smtClean="0">
                          <a:latin typeface="Cambria Math" panose="02040503050406030204" pitchFamily="18" charset="0"/>
                        </a:rPr>
                        <m:t>𝑀𝑒𝑑𝑖𝑎𝑠</m:t>
                      </m:r>
                      <m:r>
                        <a:rPr lang="es-EC" sz="1600" b="0" i="1" smtClean="0">
                          <a:latin typeface="Cambria Math" panose="02040503050406030204" pitchFamily="18" charset="0"/>
                        </a:rPr>
                        <m:t> </m:t>
                      </m:r>
                      <m:r>
                        <a:rPr lang="es-EC" sz="1600" b="0" i="1" smtClean="0">
                          <a:latin typeface="Cambria Math" panose="02040503050406030204" pitchFamily="18" charset="0"/>
                        </a:rPr>
                        <m:t>𝑚𝑜𝑠𝑡𝑟𝑎𝑙𝑒𝑠</m:t>
                      </m:r>
                    </m:oMath>
                  </m:oMathPara>
                </a14:m>
                <a:endParaRPr lang="en-US" sz="240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862727" y="5454708"/>
                <a:ext cx="2686505" cy="221599"/>
              </a:xfrm>
              <a:prstGeom prst="rect">
                <a:avLst/>
              </a:prstGeom>
              <a:blipFill>
                <a:blip r:embed="rId3"/>
                <a:stretch>
                  <a:fillRect l="-682" t="-2778" r="-1136"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902004" y="5886928"/>
                <a:ext cx="1946110"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s-EC" sz="1600" b="0" i="1" smtClean="0">
                              <a:latin typeface="Cambria Math" panose="02040503050406030204" pitchFamily="18" charset="0"/>
                            </a:rPr>
                            <m:t>𝑆</m:t>
                          </m:r>
                        </m:e>
                        <m:sub>
                          <m:r>
                            <a:rPr lang="es-EC" sz="1600" b="0" i="1" smtClean="0">
                              <a:latin typeface="Cambria Math" panose="02040503050406030204" pitchFamily="18" charset="0"/>
                            </a:rPr>
                            <m:t>𝑐</m:t>
                          </m:r>
                        </m:sub>
                        <m:sup>
                          <m:r>
                            <a:rPr lang="es-EC" sz="1600" b="0" i="1" smtClean="0">
                              <a:latin typeface="Cambria Math" panose="02040503050406030204" pitchFamily="18" charset="0"/>
                            </a:rPr>
                            <m:t>2</m:t>
                          </m:r>
                        </m:sup>
                      </m:sSubSup>
                      <m:r>
                        <a:rPr lang="es-EC" sz="1600" b="0" i="0" smtClean="0">
                          <a:latin typeface="Cambria Math" panose="02040503050406030204" pitchFamily="18" charset="0"/>
                        </a:rPr>
                        <m:t>=</m:t>
                      </m:r>
                      <m:r>
                        <m:rPr>
                          <m:sty m:val="p"/>
                        </m:rPr>
                        <a:rPr lang="es-EC" sz="1600" b="0" i="0" smtClean="0">
                          <a:latin typeface="Cambria Math" panose="02040503050406030204" pitchFamily="18" charset="0"/>
                        </a:rPr>
                        <m:t>Varianza</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com</m:t>
                      </m:r>
                      <m:r>
                        <a:rPr lang="es-EC" sz="1600" b="0" i="0" smtClean="0">
                          <a:latin typeface="Cambria Math" panose="02040503050406030204" pitchFamily="18" charset="0"/>
                        </a:rPr>
                        <m:t>ú</m:t>
                      </m:r>
                      <m:r>
                        <m:rPr>
                          <m:sty m:val="p"/>
                        </m:rPr>
                        <a:rPr lang="es-EC" sz="1600" b="0" i="0" smtClean="0">
                          <a:latin typeface="Cambria Math" panose="02040503050406030204" pitchFamily="18" charset="0"/>
                        </a:rPr>
                        <m:t>n</m:t>
                      </m:r>
                    </m:oMath>
                  </m:oMathPara>
                </a14:m>
                <a:endParaRPr lang="en-US" sz="2400"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902004" y="5886928"/>
                <a:ext cx="1946110" cy="221599"/>
              </a:xfrm>
              <a:prstGeom prst="rect">
                <a:avLst/>
              </a:prstGeom>
              <a:blipFill>
                <a:blip r:embed="rId4"/>
                <a:stretch>
                  <a:fillRect l="-2194" t="-11111" r="-1881"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4654252" y="5661248"/>
                <a:ext cx="3203249" cy="6978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𝑐</m:t>
                          </m:r>
                        </m:sub>
                        <m:sup>
                          <m:r>
                            <a:rPr lang="en-US" i="0">
                              <a:latin typeface="Cambria Math" panose="02040503050406030204" pitchFamily="18" charset="0"/>
                            </a:rPr>
                            <m:t>2</m:t>
                          </m:r>
                        </m:sup>
                      </m:sSub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0">
                                      <a:latin typeface="Cambria Math" panose="02040503050406030204" pitchFamily="18" charset="0"/>
                                    </a:rPr>
                                    <m:t>1</m:t>
                                  </m:r>
                                </m:sub>
                              </m:sSub>
                              <m:r>
                                <a:rPr lang="en-US" i="0">
                                  <a:latin typeface="Cambria Math" panose="02040503050406030204" pitchFamily="18" charset="0"/>
                                </a:rPr>
                                <m:t>−1</m:t>
                              </m:r>
                            </m:e>
                          </m:d>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0">
                                  <a:latin typeface="Cambria Math" panose="02040503050406030204" pitchFamily="18" charset="0"/>
                                </a:rPr>
                                <m:t>1</m:t>
                              </m:r>
                            </m:sub>
                            <m:sup>
                              <m:r>
                                <a:rPr lang="en-US" i="0">
                                  <a:latin typeface="Cambria Math" panose="02040503050406030204" pitchFamily="18" charset="0"/>
                                </a:rPr>
                                <m:t>2</m:t>
                              </m:r>
                            </m:sup>
                          </m:sSub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0">
                                  <a:latin typeface="Cambria Math" panose="02040503050406030204" pitchFamily="18" charset="0"/>
                                </a:rPr>
                                <m:t>2</m:t>
                              </m:r>
                            </m:sub>
                          </m:sSub>
                          <m:r>
                            <a:rPr lang="en-US" i="0">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0">
                                  <a:latin typeface="Cambria Math" panose="02040503050406030204" pitchFamily="18" charset="0"/>
                                </a:rPr>
                                <m:t>2</m:t>
                              </m:r>
                            </m:sub>
                            <m:sup>
                              <m:r>
                                <a:rPr lang="en-US" i="0">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0">
                                  <a:latin typeface="Cambria Math" panose="02040503050406030204" pitchFamily="18" charset="0"/>
                                </a:rPr>
                                <m:t>2</m:t>
                              </m:r>
                            </m:sub>
                          </m:sSub>
                          <m:r>
                            <a:rPr lang="en-US" i="0">
                              <a:latin typeface="Cambria Math" panose="02040503050406030204" pitchFamily="18" charset="0"/>
                            </a:rPr>
                            <m:t>−2</m:t>
                          </m:r>
                        </m:den>
                      </m:f>
                    </m:oMath>
                  </m:oMathPara>
                </a14:m>
                <a:endParaRPr lang="en-US" dirty="0"/>
              </a:p>
            </p:txBody>
          </p:sp>
        </mc:Choice>
        <mc:Fallback xmlns="">
          <p:sp>
            <p:nvSpPr>
              <p:cNvPr id="24" name="Rectángulo 23"/>
              <p:cNvSpPr>
                <a:spLocks noRot="1" noChangeAspect="1" noMove="1" noResize="1" noEditPoints="1" noAdjustHandles="1" noChangeArrowheads="1" noChangeShapeType="1" noTextEdit="1"/>
              </p:cNvSpPr>
              <p:nvPr/>
            </p:nvSpPr>
            <p:spPr>
              <a:xfrm>
                <a:off x="4654252" y="5661248"/>
                <a:ext cx="3203249" cy="697820"/>
              </a:xfrm>
              <a:prstGeom prst="rect">
                <a:avLst/>
              </a:prstGeom>
              <a:blipFill>
                <a:blip r:embed="rId5"/>
                <a:stretch>
                  <a:fillRect/>
                </a:stretch>
              </a:blipFill>
            </p:spPr>
            <p:txBody>
              <a:bodyPr/>
              <a:lstStyle/>
              <a:p>
                <a:r>
                  <a:rPr lang="en-US">
                    <a:noFill/>
                  </a:rPr>
                  <a:t> </a:t>
                </a:r>
              </a:p>
            </p:txBody>
          </p:sp>
        </mc:Fallback>
      </mc:AlternateContent>
      <p:sp>
        <p:nvSpPr>
          <p:cNvPr id="25" name="Rectángulo 24"/>
          <p:cNvSpPr/>
          <p:nvPr/>
        </p:nvSpPr>
        <p:spPr>
          <a:xfrm>
            <a:off x="859907" y="1331189"/>
            <a:ext cx="3534622" cy="369332"/>
          </a:xfrm>
          <a:prstGeom prst="rect">
            <a:avLst/>
          </a:prstGeom>
        </p:spPr>
        <p:txBody>
          <a:bodyPr wrap="none">
            <a:spAutoFit/>
          </a:bodyPr>
          <a:lstStyle/>
          <a:p>
            <a:pPr>
              <a:spcAft>
                <a:spcPts val="1000"/>
              </a:spcAft>
            </a:pPr>
            <a:r>
              <a:rPr lang="es-ES" b="1" i="1" dirty="0" smtClean="0">
                <a:ea typeface="Calibri" panose="020F0502020204030204" pitchFamily="34" charset="0"/>
                <a:cs typeface="Times New Roman" panose="02020603050405020304" pitchFamily="18" charset="0"/>
              </a:rPr>
              <a:t>Tabla 1: </a:t>
            </a:r>
            <a:r>
              <a:rPr lang="es-ES" i="1" dirty="0" smtClean="0">
                <a:ea typeface="Calibri" panose="020F0502020204030204" pitchFamily="34" charset="0"/>
                <a:cs typeface="Times New Roman" panose="02020603050405020304" pitchFamily="18" charset="0"/>
              </a:rPr>
              <a:t>Esquema </a:t>
            </a:r>
            <a:r>
              <a:rPr lang="es-ES" i="1" dirty="0">
                <a:ea typeface="Calibri" panose="020F0502020204030204" pitchFamily="34" charset="0"/>
                <a:cs typeface="Times New Roman" panose="02020603050405020304" pitchFamily="18" charset="0"/>
              </a:rPr>
              <a:t>del Análisis de T</a:t>
            </a:r>
            <a:endParaRPr lang="en-US" sz="1200" i="1" dirty="0">
              <a:effectLst/>
              <a:ea typeface="Calibri" panose="020F0502020204030204" pitchFamily="34" charset="0"/>
              <a:cs typeface="Times New Roman" panose="02020603050405020304" pitchFamily="18" charset="0"/>
            </a:endParaRPr>
          </a:p>
        </p:txBody>
      </p:sp>
      <p:graphicFrame>
        <p:nvGraphicFramePr>
          <p:cNvPr id="26" name="Tabla 25"/>
          <p:cNvGraphicFramePr>
            <a:graphicFrameLocks noGrp="1"/>
          </p:cNvGraphicFramePr>
          <p:nvPr>
            <p:extLst>
              <p:ext uri="{D42A27DB-BD31-4B8C-83A1-F6EECF244321}">
                <p14:modId xmlns:p14="http://schemas.microsoft.com/office/powerpoint/2010/main" val="2881397770"/>
              </p:ext>
            </p:extLst>
          </p:nvPr>
        </p:nvGraphicFramePr>
        <p:xfrm>
          <a:off x="4006180" y="1824837"/>
          <a:ext cx="4000916" cy="960120"/>
        </p:xfrm>
        <a:graphic>
          <a:graphicData uri="http://schemas.openxmlformats.org/drawingml/2006/table">
            <a:tbl>
              <a:tblPr>
                <a:tableStyleId>{5940675A-B579-460E-94D1-54222C63F5DA}</a:tableStyleId>
              </a:tblPr>
              <a:tblGrid>
                <a:gridCol w="2000458">
                  <a:extLst>
                    <a:ext uri="{9D8B030D-6E8A-4147-A177-3AD203B41FA5}">
                      <a16:colId xmlns="" xmlns:a16="http://schemas.microsoft.com/office/drawing/2014/main" val="1225319659"/>
                    </a:ext>
                  </a:extLst>
                </a:gridCol>
                <a:gridCol w="2000458">
                  <a:extLst>
                    <a:ext uri="{9D8B030D-6E8A-4147-A177-3AD203B41FA5}">
                      <a16:colId xmlns="" xmlns:a16="http://schemas.microsoft.com/office/drawing/2014/main" val="1545227091"/>
                    </a:ext>
                  </a:extLst>
                </a:gridCol>
              </a:tblGrid>
              <a:tr h="0">
                <a:tc>
                  <a:txBody>
                    <a:bodyPr/>
                    <a:lstStyle/>
                    <a:p>
                      <a:pPr algn="ctr">
                        <a:lnSpc>
                          <a:spcPct val="150000"/>
                        </a:lnSpc>
                        <a:spcAft>
                          <a:spcPts val="0"/>
                        </a:spcAft>
                      </a:pPr>
                      <a:r>
                        <a:rPr lang="es-ES" sz="1400" dirty="0">
                          <a:effectLst/>
                        </a:rPr>
                        <a:t>Fuente de Variación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Prueba de  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25627990"/>
                  </a:ext>
                </a:extLst>
              </a:tr>
              <a:tr h="0">
                <a:tc>
                  <a:txBody>
                    <a:bodyPr/>
                    <a:lstStyle/>
                    <a:p>
                      <a:pPr algn="ctr">
                        <a:lnSpc>
                          <a:spcPct val="150000"/>
                        </a:lnSpc>
                        <a:spcAft>
                          <a:spcPts val="0"/>
                        </a:spcAft>
                      </a:pPr>
                      <a:r>
                        <a:rPr lang="es-ES" sz="1400" dirty="0">
                          <a:effectLst/>
                        </a:rPr>
                        <a:t>Total (n)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a:effectLst/>
                        </a:rPr>
                        <a:t>14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325725"/>
                  </a:ext>
                </a:extLst>
              </a:tr>
              <a:tr h="0">
                <a:tc>
                  <a:txBody>
                    <a:bodyPr/>
                    <a:lstStyle/>
                    <a:p>
                      <a:pPr algn="ctr">
                        <a:lnSpc>
                          <a:spcPct val="150000"/>
                        </a:lnSpc>
                        <a:spcAft>
                          <a:spcPts val="0"/>
                        </a:spcAft>
                      </a:pPr>
                      <a:r>
                        <a:rPr lang="es-ES" sz="1400" dirty="0">
                          <a:effectLst/>
                        </a:rPr>
                        <a:t>Tratamiento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400" dirty="0">
                          <a:effectLst/>
                        </a:rPr>
                        <a:t>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09499276"/>
                  </a:ext>
                </a:extLst>
              </a:tr>
            </a:tbl>
          </a:graphicData>
        </a:graphic>
      </p:graphicFrame>
    </p:spTree>
    <p:extLst>
      <p:ext uri="{BB962C8B-B14F-4D97-AF65-F5344CB8AC3E}">
        <p14:creationId xmlns:p14="http://schemas.microsoft.com/office/powerpoint/2010/main" val="28385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6180" y="-243408"/>
            <a:ext cx="9601200" cy="1189038"/>
          </a:xfrm>
        </p:spPr>
        <p:txBody>
          <a:bodyPr/>
          <a:lstStyle/>
          <a:p>
            <a:r>
              <a:rPr lang="es-ES" dirty="0" smtClean="0"/>
              <a:t>TRATAMIENTOS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487641116"/>
              </p:ext>
            </p:extLst>
          </p:nvPr>
        </p:nvGraphicFramePr>
        <p:xfrm>
          <a:off x="3028576" y="1556792"/>
          <a:ext cx="5778204" cy="5486400"/>
        </p:xfrm>
        <a:graphic>
          <a:graphicData uri="http://schemas.openxmlformats.org/drawingml/2006/table">
            <a:tbl>
              <a:tblPr>
                <a:tableStyleId>{5C22544A-7EE6-4342-B048-85BDC9FD1C3A}</a:tableStyleId>
              </a:tblPr>
              <a:tblGrid>
                <a:gridCol w="1926068">
                  <a:extLst>
                    <a:ext uri="{9D8B030D-6E8A-4147-A177-3AD203B41FA5}">
                      <a16:colId xmlns="" xmlns:a16="http://schemas.microsoft.com/office/drawing/2014/main" val="1574459741"/>
                    </a:ext>
                  </a:extLst>
                </a:gridCol>
                <a:gridCol w="1926068">
                  <a:extLst>
                    <a:ext uri="{9D8B030D-6E8A-4147-A177-3AD203B41FA5}">
                      <a16:colId xmlns="" xmlns:a16="http://schemas.microsoft.com/office/drawing/2014/main" val="4253080790"/>
                    </a:ext>
                  </a:extLst>
                </a:gridCol>
                <a:gridCol w="1926068">
                  <a:extLst>
                    <a:ext uri="{9D8B030D-6E8A-4147-A177-3AD203B41FA5}">
                      <a16:colId xmlns="" xmlns:a16="http://schemas.microsoft.com/office/drawing/2014/main" val="3535621253"/>
                    </a:ext>
                  </a:extLst>
                </a:gridCol>
              </a:tblGrid>
              <a:tr h="281201">
                <a:tc>
                  <a:txBody>
                    <a:bodyPr/>
                    <a:lstStyle/>
                    <a:p>
                      <a:pPr algn="just">
                        <a:lnSpc>
                          <a:spcPct val="150000"/>
                        </a:lnSpc>
                        <a:spcAft>
                          <a:spcPts val="0"/>
                        </a:spcAft>
                      </a:pPr>
                      <a:r>
                        <a:rPr lang="es-ES" sz="1600" dirty="0">
                          <a:effectLst/>
                        </a:rPr>
                        <a:t>Cortes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Simbología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Pasto Experimental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93595354"/>
                  </a:ext>
                </a:extLst>
              </a:tr>
              <a:tr h="281201">
                <a:tc>
                  <a:txBody>
                    <a:bodyPr/>
                    <a:lstStyle/>
                    <a:p>
                      <a:pPr algn="just">
                        <a:lnSpc>
                          <a:spcPct val="150000"/>
                        </a:lnSpc>
                        <a:spcAft>
                          <a:spcPts val="0"/>
                        </a:spcAft>
                      </a:pPr>
                      <a:r>
                        <a:rPr lang="es-ES" sz="1600" dirty="0">
                          <a:effectLst/>
                        </a:rPr>
                        <a:t>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Sin Fertilización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22303575"/>
                  </a:ext>
                </a:extLst>
              </a:tr>
              <a:tr h="281201">
                <a:tc>
                  <a:txBody>
                    <a:bodyPr/>
                    <a:lstStyle/>
                    <a:p>
                      <a:pPr algn="just">
                        <a:lnSpc>
                          <a:spcPct val="150000"/>
                        </a:lnSpc>
                        <a:spcAft>
                          <a:spcPts val="0"/>
                        </a:spcAft>
                      </a:pPr>
                      <a:r>
                        <a:rPr lang="es-ES" sz="1600">
                          <a:effectLst/>
                        </a:rPr>
                        <a: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T1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Sin Fertilización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79694983"/>
                  </a:ext>
                </a:extLst>
              </a:tr>
              <a:tr h="281201">
                <a:tc>
                  <a:txBody>
                    <a:bodyPr/>
                    <a:lstStyle/>
                    <a:p>
                      <a:pPr algn="just">
                        <a:lnSpc>
                          <a:spcPct val="150000"/>
                        </a:lnSpc>
                        <a:spcAft>
                          <a:spcPts val="0"/>
                        </a:spcAft>
                      </a:pPr>
                      <a:r>
                        <a:rPr lang="es-ES" sz="1600">
                          <a:effectLst/>
                        </a:rPr>
                        <a:t>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Sin Fertilización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97605949"/>
                  </a:ext>
                </a:extLst>
              </a:tr>
              <a:tr h="281201">
                <a:tc>
                  <a:txBody>
                    <a:bodyPr/>
                    <a:lstStyle/>
                    <a:p>
                      <a:pPr algn="just">
                        <a:lnSpc>
                          <a:spcPct val="150000"/>
                        </a:lnSpc>
                        <a:spcAft>
                          <a:spcPts val="0"/>
                        </a:spcAft>
                      </a:pPr>
                      <a:r>
                        <a:rPr lang="es-ES" sz="1600">
                          <a:effectLst/>
                        </a:rPr>
                        <a:t>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T1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Sin Fertilización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39767535"/>
                  </a:ext>
                </a:extLst>
              </a:tr>
              <a:tr h="281201">
                <a:tc>
                  <a:txBody>
                    <a:bodyPr/>
                    <a:lstStyle/>
                    <a:p>
                      <a:pPr algn="just">
                        <a:lnSpc>
                          <a:spcPct val="150000"/>
                        </a:lnSpc>
                        <a:spcAft>
                          <a:spcPts val="0"/>
                        </a:spcAft>
                      </a:pPr>
                      <a:r>
                        <a:rPr lang="es-ES" sz="1600">
                          <a:effectLst/>
                        </a:rPr>
                        <a:t>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Sin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24036365"/>
                  </a:ext>
                </a:extLst>
              </a:tr>
              <a:tr h="281201">
                <a:tc>
                  <a:txBody>
                    <a:bodyPr/>
                    <a:lstStyle/>
                    <a:p>
                      <a:pPr algn="just">
                        <a:lnSpc>
                          <a:spcPct val="150000"/>
                        </a:lnSpc>
                        <a:spcAft>
                          <a:spcPts val="0"/>
                        </a:spcAft>
                      </a:pPr>
                      <a:r>
                        <a:rPr lang="es-ES" sz="1600">
                          <a:effectLst/>
                        </a:rPr>
                        <a:t>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Sin Fertilización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68079231"/>
                  </a:ext>
                </a:extLst>
              </a:tr>
              <a:tr h="281201">
                <a:tc>
                  <a:txBody>
                    <a:bodyPr/>
                    <a:lstStyle/>
                    <a:p>
                      <a:pPr algn="just">
                        <a:lnSpc>
                          <a:spcPct val="150000"/>
                        </a:lnSpc>
                        <a:spcAft>
                          <a:spcPts val="0"/>
                        </a:spcAft>
                      </a:pPr>
                      <a:r>
                        <a:rPr lang="es-ES" sz="1600">
                          <a:effectLst/>
                        </a:rPr>
                        <a:t>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Sin Fertilización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4361888"/>
                  </a:ext>
                </a:extLst>
              </a:tr>
              <a:tr h="281201">
                <a:tc>
                  <a:txBody>
                    <a:bodyPr/>
                    <a:lstStyle/>
                    <a:p>
                      <a:pPr algn="just">
                        <a:lnSpc>
                          <a:spcPct val="150000"/>
                        </a:lnSpc>
                        <a:spcAft>
                          <a:spcPts val="0"/>
                        </a:spcAft>
                      </a:pPr>
                      <a:r>
                        <a:rPr lang="es-ES" sz="1600">
                          <a:effectLst/>
                        </a:rPr>
                        <a:t>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72773329"/>
                  </a:ext>
                </a:extLst>
              </a:tr>
              <a:tr h="281201">
                <a:tc>
                  <a:txBody>
                    <a:bodyPr/>
                    <a:lstStyle/>
                    <a:p>
                      <a:pPr algn="just">
                        <a:lnSpc>
                          <a:spcPct val="150000"/>
                        </a:lnSpc>
                        <a:spcAft>
                          <a:spcPts val="0"/>
                        </a:spcAft>
                      </a:pPr>
                      <a:r>
                        <a:rPr lang="es-ES" sz="1600">
                          <a:effectLst/>
                        </a:rPr>
                        <a: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5343155"/>
                  </a:ext>
                </a:extLst>
              </a:tr>
              <a:tr h="281201">
                <a:tc>
                  <a:txBody>
                    <a:bodyPr/>
                    <a:lstStyle/>
                    <a:p>
                      <a:pPr algn="just">
                        <a:lnSpc>
                          <a:spcPct val="150000"/>
                        </a:lnSpc>
                        <a:spcAft>
                          <a:spcPts val="0"/>
                        </a:spcAft>
                      </a:pPr>
                      <a:r>
                        <a:rPr lang="es-ES" sz="1600">
                          <a:effectLst/>
                        </a:rPr>
                        <a:t>3</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50836377"/>
                  </a:ext>
                </a:extLst>
              </a:tr>
              <a:tr h="281201">
                <a:tc>
                  <a:txBody>
                    <a:bodyPr/>
                    <a:lstStyle/>
                    <a:p>
                      <a:pPr algn="just">
                        <a:lnSpc>
                          <a:spcPct val="150000"/>
                        </a:lnSpc>
                        <a:spcAft>
                          <a:spcPts val="0"/>
                        </a:spcAft>
                      </a:pPr>
                      <a:r>
                        <a:rPr lang="es-ES" sz="1600">
                          <a:effectLst/>
                        </a:rPr>
                        <a:t>4</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Con Fertilización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28297522"/>
                  </a:ext>
                </a:extLst>
              </a:tr>
              <a:tr h="281201">
                <a:tc>
                  <a:txBody>
                    <a:bodyPr/>
                    <a:lstStyle/>
                    <a:p>
                      <a:pPr algn="just">
                        <a:lnSpc>
                          <a:spcPct val="150000"/>
                        </a:lnSpc>
                        <a:spcAft>
                          <a:spcPts val="0"/>
                        </a:spcAft>
                      </a:pPr>
                      <a:r>
                        <a:rPr lang="es-ES" sz="1600">
                          <a:effectLst/>
                        </a:rPr>
                        <a:t>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38988802"/>
                  </a:ext>
                </a:extLst>
              </a:tr>
              <a:tr h="281201">
                <a:tc>
                  <a:txBody>
                    <a:bodyPr/>
                    <a:lstStyle/>
                    <a:p>
                      <a:pPr algn="just">
                        <a:lnSpc>
                          <a:spcPct val="150000"/>
                        </a:lnSpc>
                        <a:spcAft>
                          <a:spcPts val="0"/>
                        </a:spcAft>
                      </a:pPr>
                      <a:r>
                        <a:rPr lang="es-ES" sz="1600">
                          <a:effectLst/>
                        </a:rPr>
                        <a:t>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44124002"/>
                  </a:ext>
                </a:extLst>
              </a:tr>
              <a:tr h="281201">
                <a:tc>
                  <a:txBody>
                    <a:bodyPr/>
                    <a:lstStyle/>
                    <a:p>
                      <a:pPr algn="just">
                        <a:lnSpc>
                          <a:spcPct val="150000"/>
                        </a:lnSpc>
                        <a:spcAft>
                          <a:spcPts val="0"/>
                        </a:spcAft>
                      </a:pPr>
                      <a:r>
                        <a:rPr lang="es-ES" sz="1600">
                          <a:effectLst/>
                        </a:rPr>
                        <a:t>7</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T2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Con Fertilización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64848028"/>
                  </a:ext>
                </a:extLst>
              </a:tr>
            </a:tbl>
          </a:graphicData>
        </a:graphic>
      </p:graphicFrame>
      <p:sp>
        <p:nvSpPr>
          <p:cNvPr id="4" name="Rectángulo 3"/>
          <p:cNvSpPr/>
          <p:nvPr/>
        </p:nvSpPr>
        <p:spPr>
          <a:xfrm>
            <a:off x="1269876" y="945630"/>
            <a:ext cx="2420278" cy="456535"/>
          </a:xfrm>
          <a:prstGeom prst="rect">
            <a:avLst/>
          </a:prstGeom>
        </p:spPr>
        <p:txBody>
          <a:bodyPr wrap="none">
            <a:spAutoFit/>
          </a:bodyPr>
          <a:lstStyle/>
          <a:p>
            <a:pPr algn="just">
              <a:lnSpc>
                <a:spcPct val="150000"/>
              </a:lnSpc>
              <a:spcAft>
                <a:spcPts val="0"/>
              </a:spcAft>
            </a:pPr>
            <a:r>
              <a:rPr lang="es-ES" b="1" dirty="0">
                <a:ea typeface="Calibri" panose="020F0502020204030204" pitchFamily="34" charset="0"/>
                <a:cs typeface="Times New Roman" panose="02020603050405020304" pitchFamily="18" charset="0"/>
              </a:rPr>
              <a:t>Tabla </a:t>
            </a:r>
            <a:r>
              <a:rPr lang="es-ES" b="1" dirty="0" smtClean="0">
                <a:ea typeface="Calibri" panose="020F0502020204030204" pitchFamily="34" charset="0"/>
                <a:cs typeface="Times New Roman" panose="02020603050405020304" pitchFamily="18" charset="0"/>
              </a:rPr>
              <a:t>2. </a:t>
            </a:r>
            <a:r>
              <a:rPr lang="es-ES" i="1" dirty="0">
                <a:ea typeface="Calibri" panose="020F0502020204030204" pitchFamily="34" charset="0"/>
                <a:cs typeface="Times New Roman" panose="02020603050405020304" pitchFamily="18" charset="0"/>
              </a:rPr>
              <a:t>Tratamientos</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52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CROQUIS</a:t>
            </a:r>
            <a:endParaRPr lang="es-ES" dirty="0"/>
          </a:p>
        </p:txBody>
      </p:sp>
      <p:pic>
        <p:nvPicPr>
          <p:cNvPr id="5" name="Imagen 4" descr="C:\Users\Usser\Documents\Universidad de las Fuerzas Armadas ESPE\Tesis\CROQUIS FINAL .png"/>
          <p:cNvPicPr/>
          <p:nvPr/>
        </p:nvPicPr>
        <p:blipFill>
          <a:blip r:embed="rId2">
            <a:extLst>
              <a:ext uri="{28A0092B-C50C-407E-A947-70E740481C1C}">
                <a14:useLocalDpi xmlns:a14="http://schemas.microsoft.com/office/drawing/2010/main" val="0"/>
              </a:ext>
            </a:extLst>
          </a:blip>
          <a:srcRect/>
          <a:stretch>
            <a:fillRect/>
          </a:stretch>
        </p:blipFill>
        <p:spPr bwMode="auto">
          <a:xfrm>
            <a:off x="1197868" y="2132856"/>
            <a:ext cx="9337102" cy="3384376"/>
          </a:xfrm>
          <a:prstGeom prst="rect">
            <a:avLst/>
          </a:prstGeom>
          <a:noFill/>
          <a:ln>
            <a:noFill/>
          </a:ln>
        </p:spPr>
      </p:pic>
      <p:sp>
        <p:nvSpPr>
          <p:cNvPr id="6" name="Rectángulo 5"/>
          <p:cNvSpPr/>
          <p:nvPr/>
        </p:nvSpPr>
        <p:spPr>
          <a:xfrm rot="16200000">
            <a:off x="1449896" y="3212976"/>
            <a:ext cx="792088"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3</a:t>
            </a:r>
            <a:r>
              <a:rPr lang="es-ES" sz="1400" dirty="0" smtClean="0"/>
              <a:t>m</a:t>
            </a:r>
            <a:endParaRPr lang="es-ES" sz="1400" dirty="0"/>
          </a:p>
        </p:txBody>
      </p:sp>
      <p:sp>
        <p:nvSpPr>
          <p:cNvPr id="7" name="Rectángulo 6"/>
          <p:cNvSpPr/>
          <p:nvPr/>
        </p:nvSpPr>
        <p:spPr>
          <a:xfrm>
            <a:off x="2422004" y="2492896"/>
            <a:ext cx="792088"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4m</a:t>
            </a:r>
            <a:endParaRPr lang="es-ES" sz="1400" dirty="0"/>
          </a:p>
        </p:txBody>
      </p:sp>
    </p:spTree>
    <p:extLst>
      <p:ext uri="{BB962C8B-B14F-4D97-AF65-F5344CB8AC3E}">
        <p14:creationId xmlns:p14="http://schemas.microsoft.com/office/powerpoint/2010/main" val="17847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VARIABLES EVALUADAS</a:t>
            </a:r>
            <a:endParaRPr lang="es-ES" dirty="0"/>
          </a:p>
        </p:txBody>
      </p:sp>
      <p:sp>
        <p:nvSpPr>
          <p:cNvPr id="3" name="Marcador de contenido 2"/>
          <p:cNvSpPr>
            <a:spLocks noGrp="1"/>
          </p:cNvSpPr>
          <p:nvPr>
            <p:ph sz="half" idx="1"/>
          </p:nvPr>
        </p:nvSpPr>
        <p:spPr>
          <a:xfrm>
            <a:off x="1053852" y="2004811"/>
            <a:ext cx="4648201" cy="4191000"/>
          </a:xfrm>
        </p:spPr>
        <p:txBody>
          <a:bodyPr>
            <a:normAutofit lnSpcReduction="10000"/>
          </a:bodyPr>
          <a:lstStyle/>
          <a:p>
            <a:pPr marL="0" indent="0">
              <a:buNone/>
            </a:pPr>
            <a:r>
              <a:rPr lang="es-ES" b="1" dirty="0" smtClean="0">
                <a:solidFill>
                  <a:schemeClr val="tx1">
                    <a:lumMod val="50000"/>
                  </a:schemeClr>
                </a:solidFill>
              </a:rPr>
              <a:t>Eco fisiológicas </a:t>
            </a:r>
          </a:p>
          <a:p>
            <a:r>
              <a:rPr lang="es-ES" dirty="0" smtClean="0"/>
              <a:t>Individuos nuevos</a:t>
            </a:r>
          </a:p>
          <a:p>
            <a:r>
              <a:rPr lang="es-ES" dirty="0" smtClean="0"/>
              <a:t>Tasa de aparición de hojas</a:t>
            </a:r>
          </a:p>
          <a:p>
            <a:r>
              <a:rPr lang="es-ES" dirty="0" smtClean="0"/>
              <a:t>Número de hojas por tallo</a:t>
            </a:r>
          </a:p>
          <a:p>
            <a:r>
              <a:rPr lang="es-ES" dirty="0" smtClean="0"/>
              <a:t>Largo de hoja</a:t>
            </a:r>
          </a:p>
          <a:p>
            <a:r>
              <a:rPr lang="es-ES" dirty="0" smtClean="0"/>
              <a:t>Número de macollos</a:t>
            </a:r>
          </a:p>
          <a:p>
            <a:r>
              <a:rPr lang="es-ES" dirty="0" smtClean="0"/>
              <a:t>Porcentaje de inflorescencia</a:t>
            </a:r>
          </a:p>
          <a:p>
            <a:r>
              <a:rPr lang="es-ES" dirty="0" smtClean="0"/>
              <a:t>Vida media foliar</a:t>
            </a:r>
          </a:p>
          <a:p>
            <a:endParaRPr lang="es-ES" dirty="0" smtClean="0"/>
          </a:p>
        </p:txBody>
      </p:sp>
      <p:sp>
        <p:nvSpPr>
          <p:cNvPr id="4" name="Marcador de contenido 3"/>
          <p:cNvSpPr>
            <a:spLocks noGrp="1"/>
          </p:cNvSpPr>
          <p:nvPr>
            <p:ph sz="half" idx="2"/>
          </p:nvPr>
        </p:nvSpPr>
        <p:spPr/>
        <p:txBody>
          <a:bodyPr>
            <a:normAutofit lnSpcReduction="10000"/>
          </a:bodyPr>
          <a:lstStyle/>
          <a:p>
            <a:pPr marL="0" indent="0">
              <a:buNone/>
            </a:pPr>
            <a:r>
              <a:rPr lang="es-ES" b="1" dirty="0" smtClean="0">
                <a:solidFill>
                  <a:schemeClr val="tx1">
                    <a:lumMod val="50000"/>
                  </a:schemeClr>
                </a:solidFill>
              </a:rPr>
              <a:t>Bromatología</a:t>
            </a:r>
          </a:p>
          <a:p>
            <a:r>
              <a:rPr lang="es-ES" dirty="0" smtClean="0"/>
              <a:t>Cenizas</a:t>
            </a:r>
          </a:p>
          <a:p>
            <a:r>
              <a:rPr lang="es-ES" dirty="0" smtClean="0"/>
              <a:t>Humedad</a:t>
            </a:r>
          </a:p>
          <a:p>
            <a:r>
              <a:rPr lang="es-ES" dirty="0" smtClean="0"/>
              <a:t>Extracto etéreo </a:t>
            </a:r>
          </a:p>
          <a:p>
            <a:r>
              <a:rPr lang="es-ES" dirty="0" smtClean="0"/>
              <a:t>Proteína</a:t>
            </a:r>
          </a:p>
          <a:p>
            <a:r>
              <a:rPr lang="es-ES" dirty="0" smtClean="0"/>
              <a:t>Fibra</a:t>
            </a:r>
          </a:p>
          <a:p>
            <a:r>
              <a:rPr lang="es-ES" dirty="0" smtClean="0"/>
              <a:t>Elementos libres de nitrógeno </a:t>
            </a:r>
            <a:endParaRPr lang="es-ES" dirty="0"/>
          </a:p>
        </p:txBody>
      </p:sp>
    </p:spTree>
    <p:extLst>
      <p:ext uri="{BB962C8B-B14F-4D97-AF65-F5344CB8AC3E}">
        <p14:creationId xmlns:p14="http://schemas.microsoft.com/office/powerpoint/2010/main" val="30876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982DA8-EA6C-4E78-95DD-332D1E54B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Naturaleza (pantalla panorámica)</Template>
  <TotalTime>0</TotalTime>
  <Words>1940</Words>
  <Application>Microsoft Office PowerPoint</Application>
  <PresentationFormat>Personalizado</PresentationFormat>
  <Paragraphs>344</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Cambria</vt:lpstr>
      <vt:lpstr>Cambria Math</vt:lpstr>
      <vt:lpstr>SansSerif</vt:lpstr>
      <vt:lpstr>Times New Roman</vt:lpstr>
      <vt:lpstr>Wingdings</vt:lpstr>
      <vt:lpstr>EcoLiving_16x9</vt:lpstr>
      <vt:lpstr>“Estudio de la incidencia de la fertilización en las características bromatológicas del pasto saboya (Panicum máximum Jacq.) en Santo Domingo De Los Tsáchilas”</vt:lpstr>
      <vt:lpstr>Presentación de PowerPoint</vt:lpstr>
      <vt:lpstr>OBJETIVOS</vt:lpstr>
      <vt:lpstr>HIPÓTESIS</vt:lpstr>
      <vt:lpstr>UBICACIÓN</vt:lpstr>
      <vt:lpstr>DISEÑO MATEMÁTICO</vt:lpstr>
      <vt:lpstr>TRATAMIENTOS</vt:lpstr>
      <vt:lpstr>CROQUIS</vt:lpstr>
      <vt:lpstr>VARIABLES EVALUADAS</vt:lpstr>
      <vt:lpstr>PROCEDIMIENTO</vt:lpstr>
      <vt:lpstr>Presentación de PowerPoint</vt:lpstr>
      <vt:lpstr>Presentación de PowerPoint</vt:lpstr>
      <vt:lpstr>RESULTADOS Y DISCUSIONES</vt:lpstr>
      <vt:lpstr>Presentación de PowerPoint</vt:lpstr>
      <vt:lpstr>Presentación de PowerPoint</vt:lpstr>
      <vt:lpstr>Presentación de PowerPoint</vt:lpstr>
      <vt:lpstr>Análisis Bromatológicos </vt:lpstr>
      <vt:lpstr>Presentación de PowerPoint</vt:lpstr>
      <vt:lpstr>Presentación de PowerPoint</vt:lpstr>
      <vt:lpstr>Presentación de PowerPoint</vt:lpstr>
      <vt:lpstr>CONCLUSIONES</vt:lpstr>
      <vt:lpstr>Presentación de PowerPoint</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2020-08-25T06:10:57Z</dcterms:created>
  <dcterms:modified xsi:type="dcterms:W3CDTF">2021-04-08T12:30:01Z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