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68" r:id="rId1"/>
  </p:sldMasterIdLst>
  <p:sldIdLst>
    <p:sldId id="257" r:id="rId2"/>
    <p:sldId id="258" r:id="rId3"/>
    <p:sldId id="266" r:id="rId4"/>
    <p:sldId id="267" r:id="rId5"/>
    <p:sldId id="268" r:id="rId6"/>
    <p:sldId id="270" r:id="rId7"/>
    <p:sldId id="271" r:id="rId8"/>
    <p:sldId id="289"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91" r:id="rId26"/>
    <p:sldId id="290" r:id="rId27"/>
    <p:sldId id="288" r:id="rId28"/>
    <p:sldId id="265" r:id="rId29"/>
  </p:sldIdLst>
  <p:sldSz cx="12190413"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varScale="1">
        <p:scale>
          <a:sx n="85" d="100"/>
          <a:sy n="85" d="100"/>
        </p:scale>
        <p:origin x="8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723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723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137" y="758952"/>
            <a:ext cx="10057091" cy="3566160"/>
          </a:xfrm>
        </p:spPr>
        <p:txBody>
          <a:bodyPr anchor="b">
            <a:normAutofit/>
          </a:bodyPr>
          <a:lstStyle>
            <a:lvl1pPr algn="l">
              <a:lnSpc>
                <a:spcPct val="85000"/>
              </a:lnSpc>
              <a:defRPr sz="7999"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99908" y="4455621"/>
            <a:ext cx="10057091" cy="1143000"/>
          </a:xfrm>
        </p:spPr>
        <p:txBody>
          <a:bodyPr lIns="91440" rIns="91440">
            <a:normAutofit/>
          </a:bodyPr>
          <a:lstStyle>
            <a:lvl1pPr marL="0" indent="0" algn="l">
              <a:buNone/>
              <a:defRPr sz="2400" cap="all" spc="200" baseline="0">
                <a:solidFill>
                  <a:schemeClr val="tx2"/>
                </a:solidFill>
                <a:latin typeface="+mj-lt"/>
              </a:defRPr>
            </a:lvl1pPr>
            <a:lvl2pPr marL="457154" indent="0" algn="ctr">
              <a:buNone/>
              <a:defRPr sz="2400"/>
            </a:lvl2pPr>
            <a:lvl3pPr marL="914309" indent="0" algn="ctr">
              <a:buNone/>
              <a:defRPr sz="2400"/>
            </a:lvl3pPr>
            <a:lvl4pPr marL="1371463" indent="0" algn="ctr">
              <a:buNone/>
              <a:defRPr sz="2000"/>
            </a:lvl4pPr>
            <a:lvl5pPr marL="1828617" indent="0" algn="ctr">
              <a:buNone/>
              <a:defRPr sz="2000"/>
            </a:lvl5pPr>
            <a:lvl6pPr marL="2285771" indent="0" algn="ctr">
              <a:buNone/>
              <a:defRPr sz="2000"/>
            </a:lvl6pPr>
            <a:lvl7pPr marL="2742926" indent="0" algn="ctr">
              <a:buNone/>
              <a:defRPr sz="2000"/>
            </a:lvl7pPr>
            <a:lvl8pPr marL="3200080" indent="0" algn="ctr">
              <a:buNone/>
              <a:defRPr sz="2000"/>
            </a:lvl8pPr>
            <a:lvl9pPr marL="3657234"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D19581C-7418-4519-9F51-71A536F394CD}"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05D40E-2AAA-4453-A501-19DFA7407770}" type="slidenum">
              <a:rPr lang="es-EC" smtClean="0"/>
              <a:t>‹Nº›</a:t>
            </a:fld>
            <a:endParaRPr lang="es-EC"/>
          </a:p>
        </p:txBody>
      </p:sp>
      <p:cxnSp>
        <p:nvCxnSpPr>
          <p:cNvPr id="9" name="Straight Connector 8"/>
          <p:cNvCxnSpPr/>
          <p:nvPr/>
        </p:nvCxnSpPr>
        <p:spPr>
          <a:xfrm>
            <a:off x="1207501" y="4343400"/>
            <a:ext cx="987423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0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19581C-7418-4519-9F51-71A536F394CD}"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24442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723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723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3764" y="412302"/>
            <a:ext cx="2628558"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091" y="412302"/>
            <a:ext cx="7733293"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19581C-7418-4519-9F51-71A536F394CD}"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271871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19581C-7418-4519-9F51-71A536F394CD}"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66938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723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723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137" y="758952"/>
            <a:ext cx="10057091" cy="3566160"/>
          </a:xfrm>
        </p:spPr>
        <p:txBody>
          <a:bodyPr anchor="b" anchorCtr="0">
            <a:normAutofit/>
          </a:bodyPr>
          <a:lstStyle>
            <a:lvl1pPr>
              <a:lnSpc>
                <a:spcPct val="85000"/>
              </a:lnSpc>
              <a:defRPr sz="7999"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137" y="4453128"/>
            <a:ext cx="10057091" cy="1143000"/>
          </a:xfrm>
        </p:spPr>
        <p:txBody>
          <a:bodyPr lIns="91440" rIns="91440" anchor="t" anchorCtr="0">
            <a:normAutofit/>
          </a:bodyPr>
          <a:lstStyle>
            <a:lvl1pPr marL="0" indent="0">
              <a:buNone/>
              <a:defRPr sz="2400" cap="all" spc="200" baseline="0">
                <a:solidFill>
                  <a:schemeClr val="tx2"/>
                </a:solidFill>
                <a:latin typeface="+mj-lt"/>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D19581C-7418-4519-9F51-71A536F394CD}"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05D40E-2AAA-4453-A501-19DFA7407770}" type="slidenum">
              <a:rPr lang="es-EC" smtClean="0"/>
              <a:t>‹Nº›</a:t>
            </a:fld>
            <a:endParaRPr lang="es-EC"/>
          </a:p>
        </p:txBody>
      </p:sp>
      <p:cxnSp>
        <p:nvCxnSpPr>
          <p:cNvPr id="9" name="Straight Connector 8"/>
          <p:cNvCxnSpPr/>
          <p:nvPr/>
        </p:nvCxnSpPr>
        <p:spPr>
          <a:xfrm>
            <a:off x="1207501" y="4343400"/>
            <a:ext cx="987423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7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137" y="286604"/>
            <a:ext cx="10057091"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135" y="1845734"/>
            <a:ext cx="4937117"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111" y="1845735"/>
            <a:ext cx="4937117"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D19581C-7418-4519-9F51-71A536F394CD}"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350710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137" y="286604"/>
            <a:ext cx="10057091"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137" y="1846052"/>
            <a:ext cx="4937117" cy="736282"/>
          </a:xfrm>
        </p:spPr>
        <p:txBody>
          <a:bodyPr lIns="91440" rIns="91440" anchor="ctr">
            <a:normAutofit/>
          </a:bodyPr>
          <a:lstStyle>
            <a:lvl1pPr marL="0" indent="0">
              <a:buNone/>
              <a:defRPr sz="2000" b="0" cap="all"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137" y="2582334"/>
            <a:ext cx="4937117"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111" y="1846052"/>
            <a:ext cx="4937117" cy="736282"/>
          </a:xfrm>
        </p:spPr>
        <p:txBody>
          <a:bodyPr lIns="91440" rIns="91440" anchor="ctr">
            <a:normAutofit/>
          </a:bodyPr>
          <a:lstStyle>
            <a:lvl1pPr marL="0" indent="0">
              <a:buNone/>
              <a:defRPr sz="2000" b="0" cap="all"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111" y="2582334"/>
            <a:ext cx="4937117"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D19581C-7418-4519-9F51-71A536F394CD}"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38718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D19581C-7418-4519-9F51-71A536F394CD}"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363542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723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723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19581C-7418-4519-9F51-71A536F394CD}" type="datetimeFigureOut">
              <a:rPr lang="es-EC" smtClean="0"/>
              <a:t>7/4/2021</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58925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545" y="0"/>
            <a:ext cx="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141" y="594359"/>
            <a:ext cx="3199983"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99975" y="731520"/>
            <a:ext cx="6491395"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141" y="2926080"/>
            <a:ext cx="3199983" cy="3379124"/>
          </a:xfrm>
        </p:spPr>
        <p:txBody>
          <a:bodyPr lIns="91440" rIns="91440">
            <a:normAutofit/>
          </a:bodyPr>
          <a:lstStyle>
            <a:lvl1pPr marL="0" indent="0">
              <a:buNone/>
              <a:defRPr sz="1500">
                <a:solidFill>
                  <a:srgbClr val="FFFFFF"/>
                </a:solidFill>
              </a:defRPr>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451" y="6459786"/>
            <a:ext cx="2618169" cy="365125"/>
          </a:xfrm>
        </p:spPr>
        <p:txBody>
          <a:bodyPr/>
          <a:lstStyle>
            <a:lvl1pPr algn="l">
              <a:defRPr/>
            </a:lvl1pPr>
          </a:lstStyle>
          <a:p>
            <a:fld id="{5D19581C-7418-4519-9F51-71A536F394CD}" type="datetimeFigureOut">
              <a:rPr lang="es-EC" smtClean="0"/>
              <a:t>7/4/2021</a:t>
            </a:fld>
            <a:endParaRPr lang="es-EC"/>
          </a:p>
        </p:txBody>
      </p:sp>
      <p:sp>
        <p:nvSpPr>
          <p:cNvPr id="6" name="Footer Placeholder 5"/>
          <p:cNvSpPr>
            <a:spLocks noGrp="1"/>
          </p:cNvSpPr>
          <p:nvPr>
            <p:ph type="ftr" sz="quarter" idx="11"/>
          </p:nvPr>
        </p:nvSpPr>
        <p:spPr>
          <a:xfrm>
            <a:off x="4799975" y="6459786"/>
            <a:ext cx="4647595"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05D40E-2AAA-4453-A501-19DFA7407770}" type="slidenum">
              <a:rPr lang="es-EC" smtClean="0"/>
              <a:t>‹Nº›</a:t>
            </a:fld>
            <a:endParaRPr lang="es-EC"/>
          </a:p>
        </p:txBody>
      </p:sp>
    </p:spTree>
    <p:extLst>
      <p:ext uri="{BB962C8B-B14F-4D97-AF65-F5344CB8AC3E}">
        <p14:creationId xmlns:p14="http://schemas.microsoft.com/office/powerpoint/2010/main" val="33057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1" y="4953000"/>
            <a:ext cx="1218723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723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137" y="5074920"/>
            <a:ext cx="10112329"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0398" cy="4915076"/>
          </a:xfrm>
          <a:solidFill>
            <a:schemeClr val="bg2">
              <a:lumMod val="90000"/>
            </a:schemeClr>
          </a:solidFill>
        </p:spPr>
        <p:txBody>
          <a:bodyPr lIns="457200" tIns="457200"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137" y="5907024"/>
            <a:ext cx="10111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D19581C-7418-4519-9F51-71A536F394CD}"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C05D40E-2AAA-4453-A501-19DFA7407770}" type="slidenum">
              <a:rPr lang="es-EC" smtClean="0"/>
              <a:t>‹Nº›</a:t>
            </a:fld>
            <a:endParaRPr lang="es-EC"/>
          </a:p>
        </p:txBody>
      </p:sp>
    </p:spTree>
    <p:extLst>
      <p:ext uri="{BB962C8B-B14F-4D97-AF65-F5344CB8AC3E}">
        <p14:creationId xmlns:p14="http://schemas.microsoft.com/office/powerpoint/2010/main" val="340017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039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137" y="286604"/>
            <a:ext cx="10057091"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137" y="1845734"/>
            <a:ext cx="10057091"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138" y="6459786"/>
            <a:ext cx="2471949" cy="365125"/>
          </a:xfrm>
          <a:prstGeom prst="rect">
            <a:avLst/>
          </a:prstGeom>
        </p:spPr>
        <p:txBody>
          <a:bodyPr vert="horz" lIns="91440" tIns="45720" rIns="91440" bIns="45720" rtlCol="0" anchor="ctr"/>
          <a:lstStyle>
            <a:lvl1pPr algn="l">
              <a:defRPr sz="900">
                <a:solidFill>
                  <a:srgbClr val="FFFFFF"/>
                </a:solidFill>
              </a:defRPr>
            </a:lvl1pPr>
          </a:lstStyle>
          <a:p>
            <a:fld id="{5D19581C-7418-4519-9F51-71A536F394CD}" type="datetimeFigureOut">
              <a:rPr lang="es-EC" smtClean="0"/>
              <a:t>7/4/2021</a:t>
            </a:fld>
            <a:endParaRPr lang="es-EC"/>
          </a:p>
        </p:txBody>
      </p:sp>
      <p:sp>
        <p:nvSpPr>
          <p:cNvPr id="5" name="Footer Placeholder 4"/>
          <p:cNvSpPr>
            <a:spLocks noGrp="1"/>
          </p:cNvSpPr>
          <p:nvPr>
            <p:ph type="ftr" sz="quarter" idx="3"/>
          </p:nvPr>
        </p:nvSpPr>
        <p:spPr>
          <a:xfrm>
            <a:off x="3685705" y="6459786"/>
            <a:ext cx="4822176"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899170" y="6459786"/>
            <a:ext cx="1311854" cy="365125"/>
          </a:xfrm>
          <a:prstGeom prst="rect">
            <a:avLst/>
          </a:prstGeom>
        </p:spPr>
        <p:txBody>
          <a:bodyPr vert="horz" lIns="91440" tIns="45720" rIns="91440" bIns="45720" rtlCol="0" anchor="ctr"/>
          <a:lstStyle>
            <a:lvl1pPr algn="r">
              <a:defRPr sz="1050">
                <a:solidFill>
                  <a:srgbClr val="FFFFFF"/>
                </a:solidFill>
              </a:defRPr>
            </a:lvl1pPr>
          </a:lstStyle>
          <a:p>
            <a:fld id="{BC05D40E-2AAA-4453-A501-19DFA7407770}" type="slidenum">
              <a:rPr lang="es-EC" smtClean="0"/>
              <a:t>‹Nº›</a:t>
            </a:fld>
            <a:endParaRPr lang="es-EC"/>
          </a:p>
        </p:txBody>
      </p:sp>
      <p:cxnSp>
        <p:nvCxnSpPr>
          <p:cNvPr id="10" name="Straight Connector 9"/>
          <p:cNvCxnSpPr/>
          <p:nvPr/>
        </p:nvCxnSpPr>
        <p:spPr>
          <a:xfrm>
            <a:off x="1193376" y="1737845"/>
            <a:ext cx="99656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3674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309"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31" indent="-91431" algn="l" defTabSz="914309"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10" indent="-182862" algn="l" defTabSz="914309"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71" indent="-182862"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33" indent="-182862"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595" indent="-182862"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890" indent="-228577"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870" indent="-228577"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50" indent="-228577"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30" indent="-228577" algn="l" defTabSz="914309"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0"/>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79582" y="184622"/>
            <a:ext cx="2016225" cy="15881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10" descr="Descripción: Comunicado-2-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315" y="217961"/>
            <a:ext cx="9305196" cy="15548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704367" y="3989074"/>
            <a:ext cx="10791440" cy="1261884"/>
          </a:xfrm>
          <a:prstGeom prst="rect">
            <a:avLst/>
          </a:prstGeom>
          <a:noFill/>
        </p:spPr>
        <p:txBody>
          <a:bodyPr wrap="square" rtlCol="0">
            <a:spAutoFit/>
          </a:bodyPr>
          <a:lstStyle/>
          <a:p>
            <a:r>
              <a:rPr lang="es-EC" sz="2000" b="1" dirty="0">
                <a:latin typeface="Calibri" pitchFamily="34" charset="0"/>
                <a:cs typeface="Calibri" pitchFamily="34" charset="0"/>
              </a:rPr>
              <a:t>AUTORES: 	</a:t>
            </a:r>
            <a:r>
              <a:rPr lang="es-ES" dirty="0"/>
              <a:t>ZAMBRANO CEDEÑO, JOSE GREGORIO</a:t>
            </a:r>
            <a:endParaRPr lang="es-EC" dirty="0"/>
          </a:p>
          <a:p>
            <a:r>
              <a:rPr lang="es-ES" dirty="0"/>
              <a:t>			MARTÍNEZ RAMOS, CARLOS LUIS</a:t>
            </a:r>
            <a:endParaRPr lang="es-EC" dirty="0"/>
          </a:p>
          <a:p>
            <a:r>
              <a:rPr lang="es-ES" dirty="0"/>
              <a:t>		</a:t>
            </a:r>
            <a:endParaRPr lang="es-EC" sz="2000" dirty="0">
              <a:latin typeface="Calibri" pitchFamily="34" charset="0"/>
              <a:cs typeface="Calibri" pitchFamily="34" charset="0"/>
            </a:endParaRPr>
          </a:p>
          <a:p>
            <a:pPr algn="just"/>
            <a:r>
              <a:rPr lang="es-EC" sz="2000" b="1" dirty="0">
                <a:latin typeface="Calibri" pitchFamily="34" charset="0"/>
                <a:cs typeface="Calibri" pitchFamily="34" charset="0"/>
              </a:rPr>
              <a:t>DIRECTOR:	</a:t>
            </a:r>
            <a:r>
              <a:rPr lang="es-EC" sz="2000" dirty="0">
                <a:latin typeface="Calibri" pitchFamily="34" charset="0"/>
                <a:cs typeface="Calibri" pitchFamily="34" charset="0"/>
              </a:rPr>
              <a:t> NEIRA MOSQUERA, JUAN ALEJANDRO </a:t>
            </a:r>
            <a:r>
              <a:rPr lang="es-EC" sz="2000" dirty="0" err="1">
                <a:latin typeface="Calibri" pitchFamily="34" charset="0"/>
                <a:cs typeface="Calibri" pitchFamily="34" charset="0"/>
              </a:rPr>
              <a:t>P.h</a:t>
            </a:r>
            <a:r>
              <a:rPr lang="es-EC" sz="2000" dirty="0">
                <a:latin typeface="Calibri" pitchFamily="34" charset="0"/>
                <a:cs typeface="Calibri" pitchFamily="34" charset="0"/>
              </a:rPr>
              <a:t> D.</a:t>
            </a:r>
            <a:endParaRPr lang="es-EC" sz="2000" b="1" dirty="0">
              <a:latin typeface="Calibri" pitchFamily="34" charset="0"/>
              <a:cs typeface="Calibri" pitchFamily="34" charset="0"/>
            </a:endParaRPr>
          </a:p>
        </p:txBody>
      </p:sp>
      <p:sp>
        <p:nvSpPr>
          <p:cNvPr id="8" name="7 CuadroTexto"/>
          <p:cNvSpPr txBox="1"/>
          <p:nvPr/>
        </p:nvSpPr>
        <p:spPr>
          <a:xfrm>
            <a:off x="431315" y="2415177"/>
            <a:ext cx="11327784" cy="1754326"/>
          </a:xfrm>
          <a:prstGeom prst="rect">
            <a:avLst/>
          </a:prstGeom>
          <a:noFill/>
        </p:spPr>
        <p:txBody>
          <a:bodyPr wrap="square" rtlCol="0">
            <a:spAutoFit/>
          </a:bodyPr>
          <a:lstStyle/>
          <a:p>
            <a:pPr algn="ctr"/>
            <a:r>
              <a:rPr lang="es-EC" sz="2800" dirty="0">
                <a:latin typeface="Calibri" pitchFamily="34" charset="0"/>
                <a:cs typeface="Calibri" pitchFamily="34" charset="0"/>
              </a:rPr>
              <a:t>“</a:t>
            </a:r>
            <a:r>
              <a:rPr lang="es-MX" sz="2800" dirty="0">
                <a:latin typeface="Calibri" pitchFamily="34" charset="0"/>
                <a:cs typeface="Calibri" pitchFamily="34" charset="0"/>
              </a:rPr>
              <a:t>DETERMINACION DE LA CALIDAD DE LOS QUESOS </a:t>
            </a:r>
            <a:r>
              <a:rPr lang="es-MX" sz="2800">
                <a:latin typeface="Calibri" pitchFamily="34" charset="0"/>
                <a:cs typeface="Calibri" pitchFamily="34" charset="0"/>
              </a:rPr>
              <a:t>EN TRES </a:t>
            </a:r>
            <a:r>
              <a:rPr lang="es-MX" sz="2800" dirty="0">
                <a:latin typeface="Calibri" pitchFamily="34" charset="0"/>
                <a:cs typeface="Calibri" pitchFamily="34" charset="0"/>
              </a:rPr>
              <a:t>PARROQUIAS DE SANTO DOMINGO DE LOS TSACHILAS CONSIDERANDO SUS PROCESOS DE PRODUCCIÓN</a:t>
            </a:r>
            <a:r>
              <a:rPr lang="es-EC" sz="2800" dirty="0">
                <a:latin typeface="Calibri" pitchFamily="34" charset="0"/>
                <a:cs typeface="Calibri" pitchFamily="34" charset="0"/>
              </a:rPr>
              <a:t>”</a:t>
            </a:r>
          </a:p>
          <a:p>
            <a:endParaRPr lang="es-EC" sz="2400" dirty="0">
              <a:latin typeface="Times New Roman" pitchFamily="18" charset="0"/>
              <a:cs typeface="Times New Roman" pitchFamily="18" charset="0"/>
            </a:endParaRPr>
          </a:p>
        </p:txBody>
      </p:sp>
      <p:sp>
        <p:nvSpPr>
          <p:cNvPr id="9" name="8 CuadroTexto"/>
          <p:cNvSpPr txBox="1"/>
          <p:nvPr/>
        </p:nvSpPr>
        <p:spPr>
          <a:xfrm>
            <a:off x="2036018" y="5805264"/>
            <a:ext cx="8159846" cy="707886"/>
          </a:xfrm>
          <a:prstGeom prst="rect">
            <a:avLst/>
          </a:prstGeom>
          <a:noFill/>
        </p:spPr>
        <p:txBody>
          <a:bodyPr wrap="square" rtlCol="0">
            <a:spAutoFit/>
          </a:bodyPr>
          <a:lstStyle/>
          <a:p>
            <a:pPr algn="ctr"/>
            <a:r>
              <a:rPr lang="es-EC" sz="2000" b="1" dirty="0">
                <a:latin typeface="Calibri" pitchFamily="34" charset="0"/>
                <a:cs typeface="Calibri" pitchFamily="34" charset="0"/>
              </a:rPr>
              <a:t>SANTO DOMINGO – ECUADOR</a:t>
            </a:r>
          </a:p>
          <a:p>
            <a:pPr algn="ctr"/>
            <a:r>
              <a:rPr lang="es-EC" sz="2000" b="1" dirty="0">
                <a:latin typeface="Calibri" pitchFamily="34" charset="0"/>
                <a:cs typeface="Calibri" pitchFamily="34" charset="0"/>
              </a:rPr>
              <a:t>2021</a:t>
            </a:r>
          </a:p>
        </p:txBody>
      </p:sp>
    </p:spTree>
    <p:extLst>
      <p:ext uri="{BB962C8B-B14F-4D97-AF65-F5344CB8AC3E}">
        <p14:creationId xmlns:p14="http://schemas.microsoft.com/office/powerpoint/2010/main" val="406513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r>
              <a:rPr lang="es-EC" b="1" dirty="0"/>
              <a:t>Análisis de varianza del pH de la leche</a:t>
            </a:r>
            <a:endParaRPr lang="es-EC" dirty="0"/>
          </a:p>
        </p:txBody>
      </p:sp>
      <p:pic>
        <p:nvPicPr>
          <p:cNvPr id="7" name="Marcador de contenido 6">
            <a:extLst>
              <a:ext uri="{FF2B5EF4-FFF2-40B4-BE49-F238E27FC236}">
                <a16:creationId xmlns:a16="http://schemas.microsoft.com/office/drawing/2014/main" id="{2C1E4B65-01DB-454E-81F6-411AC6ACC851}"/>
              </a:ext>
            </a:extLst>
          </p:cNvPr>
          <p:cNvPicPr>
            <a:picLocks noGrp="1" noChangeAspect="1"/>
          </p:cNvPicPr>
          <p:nvPr>
            <p:ph idx="1"/>
          </p:nvPr>
        </p:nvPicPr>
        <p:blipFill>
          <a:blip r:embed="rId2"/>
          <a:stretch>
            <a:fillRect/>
          </a:stretch>
        </p:blipFill>
        <p:spPr>
          <a:xfrm>
            <a:off x="7391350" y="1349524"/>
            <a:ext cx="4361615" cy="4343003"/>
          </a:xfrm>
          <a:prstGeom prst="rect">
            <a:avLst/>
          </a:prstGeom>
        </p:spPr>
      </p:pic>
      <p:pic>
        <p:nvPicPr>
          <p:cNvPr id="6" name="Imagen 5">
            <a:extLst>
              <a:ext uri="{FF2B5EF4-FFF2-40B4-BE49-F238E27FC236}">
                <a16:creationId xmlns:a16="http://schemas.microsoft.com/office/drawing/2014/main" id="{C51BF594-459E-4D7B-BF4B-D92586616131}"/>
              </a:ext>
            </a:extLst>
          </p:cNvPr>
          <p:cNvPicPr>
            <a:picLocks noChangeAspect="1"/>
          </p:cNvPicPr>
          <p:nvPr/>
        </p:nvPicPr>
        <p:blipFill>
          <a:blip r:embed="rId3"/>
          <a:stretch>
            <a:fillRect/>
          </a:stretch>
        </p:blipFill>
        <p:spPr>
          <a:xfrm>
            <a:off x="622598" y="1349524"/>
            <a:ext cx="6336704" cy="2640293"/>
          </a:xfrm>
          <a:prstGeom prst="rect">
            <a:avLst/>
          </a:prstGeom>
        </p:spPr>
      </p:pic>
      <p:sp>
        <p:nvSpPr>
          <p:cNvPr id="8" name="Rectángulo 7">
            <a:extLst>
              <a:ext uri="{FF2B5EF4-FFF2-40B4-BE49-F238E27FC236}">
                <a16:creationId xmlns:a16="http://schemas.microsoft.com/office/drawing/2014/main" id="{A475FC27-9484-4E8A-8A68-75F3EAD5D8C8}"/>
              </a:ext>
            </a:extLst>
          </p:cNvPr>
          <p:cNvSpPr/>
          <p:nvPr/>
        </p:nvSpPr>
        <p:spPr>
          <a:xfrm>
            <a:off x="437448" y="4293095"/>
            <a:ext cx="6521854" cy="2038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Según </a:t>
            </a:r>
            <a:r>
              <a:rPr lang="es-ES" dirty="0"/>
              <a:t>(INEN, 2011),</a:t>
            </a:r>
            <a:r>
              <a:rPr lang="es-EC" dirty="0"/>
              <a:t> la leche debe contener un pH que oscila en rangos de 6.5 a 6.8.</a:t>
            </a:r>
          </a:p>
          <a:p>
            <a:r>
              <a:rPr lang="es-MX" b="1" dirty="0"/>
              <a:t>Ca</a:t>
            </a:r>
            <a:r>
              <a:rPr lang="es-EC" b="1" dirty="0"/>
              <a:t>usas de variabilidad del pH</a:t>
            </a:r>
          </a:p>
          <a:p>
            <a:pPr marL="285750" indent="-285750">
              <a:buFont typeface="Arial" panose="020B0604020202020204" pitchFamily="34" charset="0"/>
              <a:buChar char="•"/>
            </a:pPr>
            <a:r>
              <a:rPr lang="es-MX" dirty="0"/>
              <a:t>Factores</a:t>
            </a:r>
            <a:r>
              <a:rPr lang="es-EC" dirty="0"/>
              <a:t> ambientales provocan crecimiento de bacterias.</a:t>
            </a:r>
          </a:p>
          <a:p>
            <a:pPr marL="285750" indent="-285750">
              <a:buFont typeface="Arial" panose="020B0604020202020204" pitchFamily="34" charset="0"/>
              <a:buChar char="•"/>
            </a:pPr>
            <a:r>
              <a:rPr lang="es-MX" dirty="0"/>
              <a:t>Higiene en equipos de ordeño.</a:t>
            </a:r>
          </a:p>
          <a:p>
            <a:pPr marL="285750" indent="-285750">
              <a:buFont typeface="Arial" panose="020B0604020202020204" pitchFamily="34" charset="0"/>
              <a:buChar char="•"/>
            </a:pPr>
            <a:r>
              <a:rPr lang="es-MX" dirty="0"/>
              <a:t>Recolección y traslado de la leche.</a:t>
            </a:r>
            <a:endParaRPr lang="es-EC" dirty="0"/>
          </a:p>
          <a:p>
            <a:pPr algn="ctr"/>
            <a:endParaRPr lang="es-EC" dirty="0"/>
          </a:p>
        </p:txBody>
      </p:sp>
    </p:spTree>
    <p:extLst>
      <p:ext uri="{BB962C8B-B14F-4D97-AF65-F5344CB8AC3E}">
        <p14:creationId xmlns:p14="http://schemas.microsoft.com/office/powerpoint/2010/main" val="207455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r>
              <a:rPr lang="es-EC" b="1" dirty="0"/>
              <a:t>Análisis de varianza de la acidez de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4293095"/>
            <a:ext cx="6521854" cy="2038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 </a:t>
            </a:r>
            <a:r>
              <a:rPr lang="es-ES" sz="2000" dirty="0"/>
              <a:t>(Romero, 2009)</a:t>
            </a:r>
            <a:r>
              <a:rPr lang="es-EC" sz="2000" dirty="0"/>
              <a:t> menciona que la producción se ácido láctico se produce de forma natural debido a condiciones ambientales favorables.</a:t>
            </a:r>
          </a:p>
          <a:p>
            <a:endParaRPr lang="es-MX" sz="2000" dirty="0"/>
          </a:p>
          <a:p>
            <a:r>
              <a:rPr lang="es-MX" sz="2000" dirty="0"/>
              <a:t>Quesos elaborados con leche acida, se desueran fácilmente.</a:t>
            </a:r>
          </a:p>
          <a:p>
            <a:r>
              <a:rPr lang="es-MX" dirty="0"/>
              <a:t>.</a:t>
            </a:r>
            <a:endParaRPr lang="es-EC" dirty="0"/>
          </a:p>
        </p:txBody>
      </p:sp>
      <p:pic>
        <p:nvPicPr>
          <p:cNvPr id="9" name="Marcador de contenido 8">
            <a:extLst>
              <a:ext uri="{FF2B5EF4-FFF2-40B4-BE49-F238E27FC236}">
                <a16:creationId xmlns:a16="http://schemas.microsoft.com/office/drawing/2014/main" id="{73DFD007-83B2-4684-8A9E-4B3016CBAFB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40400" t="11669" r="12678" b="23729"/>
          <a:stretch/>
        </p:blipFill>
        <p:spPr bwMode="auto">
          <a:xfrm>
            <a:off x="7607374" y="1779502"/>
            <a:ext cx="4032448" cy="4104456"/>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1690EEE8-0D8D-4B24-8863-B45F0023D626}"/>
              </a:ext>
            </a:extLst>
          </p:cNvPr>
          <p:cNvPicPr>
            <a:picLocks noChangeAspect="1"/>
          </p:cNvPicPr>
          <p:nvPr/>
        </p:nvPicPr>
        <p:blipFill>
          <a:blip r:embed="rId3"/>
          <a:stretch>
            <a:fillRect/>
          </a:stretch>
        </p:blipFill>
        <p:spPr>
          <a:xfrm>
            <a:off x="740862" y="1402845"/>
            <a:ext cx="5915025" cy="2533650"/>
          </a:xfrm>
          <a:prstGeom prst="rect">
            <a:avLst/>
          </a:prstGeom>
        </p:spPr>
      </p:pic>
    </p:spTree>
    <p:extLst>
      <p:ext uri="{BB962C8B-B14F-4D97-AF65-F5344CB8AC3E}">
        <p14:creationId xmlns:p14="http://schemas.microsoft.com/office/powerpoint/2010/main" val="42289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r>
              <a:rPr lang="es-EC" b="1" dirty="0"/>
              <a:t>Análisis de varianza de cenizas de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3603492"/>
            <a:ext cx="6521854" cy="2728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Según </a:t>
            </a:r>
            <a:r>
              <a:rPr lang="es-ES" dirty="0"/>
              <a:t>(INEN, 2011)</a:t>
            </a:r>
            <a:r>
              <a:rPr lang="es-EC" dirty="0"/>
              <a:t> el porcentaje de cenizas en la leche es de 0.63% con lo cual la leche proveniente de El Esfuerzo  (0,63%) está dentro del rango aceptado, siendo mayor en Luz de América con 0,83%.</a:t>
            </a:r>
          </a:p>
          <a:p>
            <a:r>
              <a:rPr lang="es-MX" sz="2000" b="1" dirty="0"/>
              <a:t>Concentración de cenizas esta en función de:</a:t>
            </a:r>
          </a:p>
          <a:p>
            <a:r>
              <a:rPr lang="es-MX" sz="2000" dirty="0"/>
              <a:t>-Alimentación.</a:t>
            </a:r>
          </a:p>
          <a:p>
            <a:r>
              <a:rPr lang="es-MX" sz="2000" dirty="0"/>
              <a:t>-Tipo de pasto.</a:t>
            </a:r>
          </a:p>
          <a:p>
            <a:r>
              <a:rPr lang="es-MX" sz="2000" dirty="0"/>
              <a:t>-Época del año.</a:t>
            </a:r>
          </a:p>
        </p:txBody>
      </p:sp>
      <p:pic>
        <p:nvPicPr>
          <p:cNvPr id="3" name="Imagen 2">
            <a:extLst>
              <a:ext uri="{FF2B5EF4-FFF2-40B4-BE49-F238E27FC236}">
                <a16:creationId xmlns:a16="http://schemas.microsoft.com/office/drawing/2014/main" id="{8BE5C3FD-A045-4916-A5E9-277287500E51}"/>
              </a:ext>
            </a:extLst>
          </p:cNvPr>
          <p:cNvPicPr>
            <a:picLocks noChangeAspect="1"/>
          </p:cNvPicPr>
          <p:nvPr/>
        </p:nvPicPr>
        <p:blipFill>
          <a:blip r:embed="rId2"/>
          <a:stretch>
            <a:fillRect/>
          </a:stretch>
        </p:blipFill>
        <p:spPr>
          <a:xfrm>
            <a:off x="550591" y="1229494"/>
            <a:ext cx="6391275" cy="2190750"/>
          </a:xfrm>
          <a:prstGeom prst="rect">
            <a:avLst/>
          </a:prstGeom>
        </p:spPr>
      </p:pic>
      <p:pic>
        <p:nvPicPr>
          <p:cNvPr id="10" name="Marcador de contenido 9">
            <a:extLst>
              <a:ext uri="{FF2B5EF4-FFF2-40B4-BE49-F238E27FC236}">
                <a16:creationId xmlns:a16="http://schemas.microsoft.com/office/drawing/2014/main" id="{1FF6BE36-7B3C-4EFE-9F43-CD3E540EF605}"/>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4007" t="16501" r="29964" b="10811"/>
          <a:stretch/>
        </p:blipFill>
        <p:spPr bwMode="auto">
          <a:xfrm>
            <a:off x="7463358" y="1916832"/>
            <a:ext cx="4289607" cy="3960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870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r>
              <a:rPr lang="es-EC" b="1" dirty="0"/>
              <a:t>Análisis de varianza de proteína de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3603492"/>
            <a:ext cx="6521854" cy="2728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Según </a:t>
            </a:r>
            <a:r>
              <a:rPr lang="es-ES" dirty="0"/>
              <a:t>(INEN, 2011)</a:t>
            </a:r>
            <a:r>
              <a:rPr lang="es-EC" dirty="0"/>
              <a:t> el promedio de la proteína en las leches es de 2.9, siendo el promedio de las leches 2.83 en Luz de América y 2.73 en El Esfuerzo.</a:t>
            </a:r>
          </a:p>
          <a:p>
            <a:endParaRPr lang="es-MX" sz="2000" dirty="0"/>
          </a:p>
          <a:p>
            <a:r>
              <a:rPr lang="es-MX" sz="2000" dirty="0"/>
              <a:t>A</a:t>
            </a:r>
            <a:r>
              <a:rPr lang="es-EC" sz="2000" dirty="0"/>
              <a:t> mayor acidez mayor merma de proteínas.</a:t>
            </a:r>
            <a:endParaRPr lang="es-MX" sz="2000" dirty="0"/>
          </a:p>
        </p:txBody>
      </p:sp>
      <p:pic>
        <p:nvPicPr>
          <p:cNvPr id="4" name="Imagen 3">
            <a:extLst>
              <a:ext uri="{FF2B5EF4-FFF2-40B4-BE49-F238E27FC236}">
                <a16:creationId xmlns:a16="http://schemas.microsoft.com/office/drawing/2014/main" id="{9E85B5EF-D59F-43DD-BBC1-32057234DF75}"/>
              </a:ext>
            </a:extLst>
          </p:cNvPr>
          <p:cNvPicPr>
            <a:picLocks noChangeAspect="1"/>
          </p:cNvPicPr>
          <p:nvPr/>
        </p:nvPicPr>
        <p:blipFill>
          <a:blip r:embed="rId2"/>
          <a:stretch>
            <a:fillRect/>
          </a:stretch>
        </p:blipFill>
        <p:spPr>
          <a:xfrm>
            <a:off x="262558" y="1054233"/>
            <a:ext cx="6496050" cy="2200275"/>
          </a:xfrm>
          <a:prstGeom prst="rect">
            <a:avLst/>
          </a:prstGeom>
        </p:spPr>
      </p:pic>
      <p:pic>
        <p:nvPicPr>
          <p:cNvPr id="7" name="Marcador de contenido 6">
            <a:extLst>
              <a:ext uri="{FF2B5EF4-FFF2-40B4-BE49-F238E27FC236}">
                <a16:creationId xmlns:a16="http://schemas.microsoft.com/office/drawing/2014/main" id="{DD7DC3A7-BA8D-465E-AC04-CBC5A4C502C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37823" t="24487" r="25511" b="28021"/>
          <a:stretch/>
        </p:blipFill>
        <p:spPr bwMode="auto">
          <a:xfrm>
            <a:off x="7355813" y="1423990"/>
            <a:ext cx="4392488" cy="43876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938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r>
              <a:rPr lang="es-EC" b="1" dirty="0"/>
              <a:t>Análisis de varianza de densidad de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3603492"/>
            <a:ext cx="6521854" cy="2728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Según </a:t>
            </a:r>
            <a:r>
              <a:rPr lang="es-ES" dirty="0"/>
              <a:t>(INEN, 2011)</a:t>
            </a:r>
            <a:r>
              <a:rPr lang="es-EC" dirty="0"/>
              <a:t> la densidad de la leche oscila en un rango de 1,029 a 1,033 a una temperatura de 15ºC, en donde se obtienen densidades de 1.0294 y 1.0292 para El Esfuerzo y Luz de América respectivamente con lo cual indica que estas se encuentran dentro de la normativa con lo cual son aptas para ser procesadas.</a:t>
            </a:r>
          </a:p>
        </p:txBody>
      </p:sp>
      <p:pic>
        <p:nvPicPr>
          <p:cNvPr id="9" name="Marcador de contenido 8">
            <a:extLst>
              <a:ext uri="{FF2B5EF4-FFF2-40B4-BE49-F238E27FC236}">
                <a16:creationId xmlns:a16="http://schemas.microsoft.com/office/drawing/2014/main" id="{09E4A2F2-1E6C-412B-AAE2-98EF2A24FC9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9788" t="18361" r="33039" b="11583"/>
          <a:stretch/>
        </p:blipFill>
        <p:spPr bwMode="auto">
          <a:xfrm>
            <a:off x="7391350" y="1700808"/>
            <a:ext cx="4536505" cy="4248472"/>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5A84CD39-0F1C-416B-A0C9-96CD86D4F299}"/>
              </a:ext>
            </a:extLst>
          </p:cNvPr>
          <p:cNvPicPr>
            <a:picLocks noChangeAspect="1"/>
          </p:cNvPicPr>
          <p:nvPr/>
        </p:nvPicPr>
        <p:blipFill>
          <a:blip r:embed="rId3"/>
          <a:stretch>
            <a:fillRect/>
          </a:stretch>
        </p:blipFill>
        <p:spPr>
          <a:xfrm>
            <a:off x="262558" y="1219200"/>
            <a:ext cx="6419850" cy="2209800"/>
          </a:xfrm>
          <a:prstGeom prst="rect">
            <a:avLst/>
          </a:prstGeom>
        </p:spPr>
      </p:pic>
    </p:spTree>
    <p:extLst>
      <p:ext uri="{BB962C8B-B14F-4D97-AF65-F5344CB8AC3E}">
        <p14:creationId xmlns:p14="http://schemas.microsoft.com/office/powerpoint/2010/main" val="52980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0" y="344488"/>
            <a:ext cx="10056813" cy="701675"/>
          </a:xfrm>
        </p:spPr>
        <p:txBody>
          <a:bodyPr>
            <a:normAutofit fontScale="90000"/>
          </a:bodyPr>
          <a:lstStyle/>
          <a:p>
            <a:pPr algn="ctr"/>
            <a:r>
              <a:rPr lang="es-EC" b="1" dirty="0"/>
              <a:t>Análisis de residuos antibióticos en leche</a:t>
            </a:r>
          </a:p>
        </p:txBody>
      </p:sp>
      <p:sp>
        <p:nvSpPr>
          <p:cNvPr id="5" name="Marcador de contenido 4">
            <a:extLst>
              <a:ext uri="{FF2B5EF4-FFF2-40B4-BE49-F238E27FC236}">
                <a16:creationId xmlns:a16="http://schemas.microsoft.com/office/drawing/2014/main" id="{7EB6F0D2-B34E-4852-898D-5DBE7EDEF7E8}"/>
              </a:ext>
            </a:extLst>
          </p:cNvPr>
          <p:cNvSpPr>
            <a:spLocks noGrp="1"/>
          </p:cNvSpPr>
          <p:nvPr>
            <p:ph idx="4294967295"/>
          </p:nvPr>
        </p:nvSpPr>
        <p:spPr>
          <a:xfrm>
            <a:off x="10012363" y="3284538"/>
            <a:ext cx="2178050" cy="2584450"/>
          </a:xfrm>
        </p:spPr>
        <p:txBody>
          <a:bodyPr/>
          <a:lstStyle/>
          <a:p>
            <a:r>
              <a:rPr lang="es-MX" dirty="0"/>
              <a:t>.</a:t>
            </a:r>
          </a:p>
          <a:p>
            <a:endParaRPr lang="es-EC" dirty="0"/>
          </a:p>
        </p:txBody>
      </p:sp>
      <p:sp>
        <p:nvSpPr>
          <p:cNvPr id="8" name="Rectángulo 7">
            <a:extLst>
              <a:ext uri="{FF2B5EF4-FFF2-40B4-BE49-F238E27FC236}">
                <a16:creationId xmlns:a16="http://schemas.microsoft.com/office/drawing/2014/main" id="{A475FC27-9484-4E8A-8A68-75F3EAD5D8C8}"/>
              </a:ext>
            </a:extLst>
          </p:cNvPr>
          <p:cNvSpPr/>
          <p:nvPr/>
        </p:nvSpPr>
        <p:spPr>
          <a:xfrm>
            <a:off x="627835" y="1908370"/>
            <a:ext cx="4073582" cy="558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Residuos antibióticos es negativo.</a:t>
            </a:r>
          </a:p>
          <a:p>
            <a:r>
              <a:rPr lang="es-EC" dirty="0"/>
              <a:t> </a:t>
            </a:r>
          </a:p>
        </p:txBody>
      </p:sp>
      <p:pic>
        <p:nvPicPr>
          <p:cNvPr id="7" name="Imagen 6">
            <a:extLst>
              <a:ext uri="{FF2B5EF4-FFF2-40B4-BE49-F238E27FC236}">
                <a16:creationId xmlns:a16="http://schemas.microsoft.com/office/drawing/2014/main" id="{289463AE-19CA-49CE-9589-18B16415C70B}"/>
              </a:ext>
            </a:extLst>
          </p:cNvPr>
          <p:cNvPicPr>
            <a:picLocks noChangeAspect="1"/>
          </p:cNvPicPr>
          <p:nvPr/>
        </p:nvPicPr>
        <p:blipFill>
          <a:blip r:embed="rId2"/>
          <a:stretch>
            <a:fillRect/>
          </a:stretch>
        </p:blipFill>
        <p:spPr>
          <a:xfrm>
            <a:off x="5303118" y="1217212"/>
            <a:ext cx="6060381" cy="4876084"/>
          </a:xfrm>
          <a:prstGeom prst="rect">
            <a:avLst/>
          </a:prstGeom>
        </p:spPr>
      </p:pic>
      <p:pic>
        <p:nvPicPr>
          <p:cNvPr id="11" name="Imagen 10">
            <a:extLst>
              <a:ext uri="{FF2B5EF4-FFF2-40B4-BE49-F238E27FC236}">
                <a16:creationId xmlns:a16="http://schemas.microsoft.com/office/drawing/2014/main" id="{52825C3D-8B77-442F-ABA6-502C2FE653FF}"/>
              </a:ext>
            </a:extLst>
          </p:cNvPr>
          <p:cNvPicPr>
            <a:picLocks noChangeAspect="1"/>
          </p:cNvPicPr>
          <p:nvPr/>
        </p:nvPicPr>
        <p:blipFill>
          <a:blip r:embed="rId3"/>
          <a:stretch>
            <a:fillRect/>
          </a:stretch>
        </p:blipFill>
        <p:spPr>
          <a:xfrm>
            <a:off x="402621" y="2942017"/>
            <a:ext cx="2194159" cy="2934715"/>
          </a:xfrm>
          <a:prstGeom prst="rect">
            <a:avLst/>
          </a:prstGeom>
        </p:spPr>
      </p:pic>
      <p:pic>
        <p:nvPicPr>
          <p:cNvPr id="13" name="Imagen 12">
            <a:extLst>
              <a:ext uri="{FF2B5EF4-FFF2-40B4-BE49-F238E27FC236}">
                <a16:creationId xmlns:a16="http://schemas.microsoft.com/office/drawing/2014/main" id="{D2A1BBA5-93A2-429B-A0ED-61D6A47C93E6}"/>
              </a:ext>
            </a:extLst>
          </p:cNvPr>
          <p:cNvPicPr>
            <a:picLocks noChangeAspect="1"/>
          </p:cNvPicPr>
          <p:nvPr/>
        </p:nvPicPr>
        <p:blipFill>
          <a:blip r:embed="rId4"/>
          <a:stretch>
            <a:fillRect/>
          </a:stretch>
        </p:blipFill>
        <p:spPr>
          <a:xfrm>
            <a:off x="2834112" y="2942017"/>
            <a:ext cx="2262004" cy="3025460"/>
          </a:xfrm>
          <a:prstGeom prst="rect">
            <a:avLst/>
          </a:prstGeom>
        </p:spPr>
      </p:pic>
    </p:spTree>
    <p:extLst>
      <p:ext uri="{BB962C8B-B14F-4D97-AF65-F5344CB8AC3E}">
        <p14:creationId xmlns:p14="http://schemas.microsoft.com/office/powerpoint/2010/main" val="220826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pPr algn="ctr"/>
            <a:r>
              <a:rPr lang="es-EC" b="1" dirty="0"/>
              <a:t>Análisis de la reductasa en leche</a:t>
            </a:r>
            <a:endParaRPr lang="es-EC" dirty="0"/>
          </a:p>
        </p:txBody>
      </p:sp>
      <p:sp>
        <p:nvSpPr>
          <p:cNvPr id="8" name="Rectángulo 7">
            <a:extLst>
              <a:ext uri="{FF2B5EF4-FFF2-40B4-BE49-F238E27FC236}">
                <a16:creationId xmlns:a16="http://schemas.microsoft.com/office/drawing/2014/main" id="{A475FC27-9484-4E8A-8A68-75F3EAD5D8C8}"/>
              </a:ext>
            </a:extLst>
          </p:cNvPr>
          <p:cNvSpPr/>
          <p:nvPr/>
        </p:nvSpPr>
        <p:spPr>
          <a:xfrm>
            <a:off x="460326" y="1320602"/>
            <a:ext cx="4464496" cy="1944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a:t>Generalmente</a:t>
            </a:r>
            <a:r>
              <a:rPr lang="es-EC" dirty="0"/>
              <a:t> </a:t>
            </a:r>
          </a:p>
          <a:p>
            <a:r>
              <a:rPr lang="es-EC" dirty="0"/>
              <a:t>Periodos de 5 horas indican una buena calidad de leche</a:t>
            </a:r>
          </a:p>
          <a:p>
            <a:r>
              <a:rPr lang="es-EC" dirty="0"/>
              <a:t>Periodos de 2-4 horas una leche regular </a:t>
            </a:r>
          </a:p>
          <a:p>
            <a:r>
              <a:rPr lang="es-EC" dirty="0"/>
              <a:t>Periodos menores a 2 horas indican una leche de mala calidad. </a:t>
            </a:r>
          </a:p>
        </p:txBody>
      </p:sp>
      <p:sp>
        <p:nvSpPr>
          <p:cNvPr id="5" name="Marcador de contenido 4">
            <a:extLst>
              <a:ext uri="{FF2B5EF4-FFF2-40B4-BE49-F238E27FC236}">
                <a16:creationId xmlns:a16="http://schemas.microsoft.com/office/drawing/2014/main" id="{7EB6F0D2-B34E-4852-898D-5DBE7EDEF7E8}"/>
              </a:ext>
            </a:extLst>
          </p:cNvPr>
          <p:cNvSpPr>
            <a:spLocks noGrp="1"/>
          </p:cNvSpPr>
          <p:nvPr>
            <p:ph idx="1"/>
          </p:nvPr>
        </p:nvSpPr>
        <p:spPr>
          <a:xfrm>
            <a:off x="8975526" y="3284984"/>
            <a:ext cx="2178702" cy="2584110"/>
          </a:xfrm>
        </p:spPr>
        <p:txBody>
          <a:bodyPr/>
          <a:lstStyle/>
          <a:p>
            <a:r>
              <a:rPr lang="es-MX" dirty="0"/>
              <a:t>.</a:t>
            </a:r>
          </a:p>
          <a:p>
            <a:endParaRPr lang="es-EC" dirty="0"/>
          </a:p>
        </p:txBody>
      </p:sp>
      <p:pic>
        <p:nvPicPr>
          <p:cNvPr id="6" name="Imagen 5">
            <a:extLst>
              <a:ext uri="{FF2B5EF4-FFF2-40B4-BE49-F238E27FC236}">
                <a16:creationId xmlns:a16="http://schemas.microsoft.com/office/drawing/2014/main" id="{44D133F7-BC7E-4850-88C6-36F76FF0E294}"/>
              </a:ext>
            </a:extLst>
          </p:cNvPr>
          <p:cNvPicPr>
            <a:picLocks noChangeAspect="1"/>
          </p:cNvPicPr>
          <p:nvPr/>
        </p:nvPicPr>
        <p:blipFill>
          <a:blip r:embed="rId2"/>
          <a:stretch>
            <a:fillRect/>
          </a:stretch>
        </p:blipFill>
        <p:spPr>
          <a:xfrm>
            <a:off x="5231110" y="1046246"/>
            <a:ext cx="6652113" cy="4822848"/>
          </a:xfrm>
          <a:prstGeom prst="rect">
            <a:avLst/>
          </a:prstGeom>
        </p:spPr>
      </p:pic>
      <p:pic>
        <p:nvPicPr>
          <p:cNvPr id="9" name="Imagen 8">
            <a:extLst>
              <a:ext uri="{FF2B5EF4-FFF2-40B4-BE49-F238E27FC236}">
                <a16:creationId xmlns:a16="http://schemas.microsoft.com/office/drawing/2014/main" id="{6C18E297-44D2-4437-8C1C-B8DB5ADDBB42}"/>
              </a:ext>
            </a:extLst>
          </p:cNvPr>
          <p:cNvPicPr>
            <a:picLocks noChangeAspect="1"/>
          </p:cNvPicPr>
          <p:nvPr/>
        </p:nvPicPr>
        <p:blipFill>
          <a:blip r:embed="rId3"/>
          <a:stretch>
            <a:fillRect/>
          </a:stretch>
        </p:blipFill>
        <p:spPr>
          <a:xfrm>
            <a:off x="1066660" y="3429000"/>
            <a:ext cx="2686443" cy="2717827"/>
          </a:xfrm>
          <a:prstGeom prst="rect">
            <a:avLst/>
          </a:prstGeom>
        </p:spPr>
      </p:pic>
    </p:spTree>
    <p:extLst>
      <p:ext uri="{BB962C8B-B14F-4D97-AF65-F5344CB8AC3E}">
        <p14:creationId xmlns:p14="http://schemas.microsoft.com/office/powerpoint/2010/main" val="359206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p:nvPr>
        </p:nvSpPr>
        <p:spPr>
          <a:xfrm>
            <a:off x="1066660" y="343945"/>
            <a:ext cx="10057091" cy="702301"/>
          </a:xfrm>
        </p:spPr>
        <p:txBody>
          <a:bodyPr>
            <a:normAutofit fontScale="90000"/>
          </a:bodyPr>
          <a:lstStyle/>
          <a:p>
            <a:pPr algn="ctr"/>
            <a:r>
              <a:rPr lang="es-EC" b="1" dirty="0"/>
              <a:t>Estabilidad con alcohol al 68º</a:t>
            </a:r>
          </a:p>
        </p:txBody>
      </p:sp>
      <p:sp>
        <p:nvSpPr>
          <p:cNvPr id="8" name="Rectángulo 7">
            <a:extLst>
              <a:ext uri="{FF2B5EF4-FFF2-40B4-BE49-F238E27FC236}">
                <a16:creationId xmlns:a16="http://schemas.microsoft.com/office/drawing/2014/main" id="{A475FC27-9484-4E8A-8A68-75F3EAD5D8C8}"/>
              </a:ext>
            </a:extLst>
          </p:cNvPr>
          <p:cNvSpPr/>
          <p:nvPr/>
        </p:nvSpPr>
        <p:spPr>
          <a:xfrm>
            <a:off x="460326" y="1484784"/>
            <a:ext cx="4464496" cy="3816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Según </a:t>
            </a:r>
            <a:r>
              <a:rPr lang="es-ES" dirty="0"/>
              <a:t>(Bernal &amp; Rojas, 2007)</a:t>
            </a:r>
            <a:r>
              <a:rPr lang="es-EC" dirty="0"/>
              <a:t> mencionan que la esta prueba indica problema de </a:t>
            </a:r>
            <a:r>
              <a:rPr lang="es-EC" dirty="0" err="1"/>
              <a:t>termoestabilidad</a:t>
            </a:r>
            <a:r>
              <a:rPr lang="es-EC" dirty="0"/>
              <a:t> de la leche frente a la aplicación de altas temperaturas , produciendo la formación de coágulos en la leche y no sea posible su procesamiento.</a:t>
            </a:r>
          </a:p>
          <a:p>
            <a:endParaRPr lang="es-MX" dirty="0"/>
          </a:p>
          <a:p>
            <a:r>
              <a:rPr lang="es-EC" dirty="0"/>
              <a:t>sin embargo la leche es aceptada puesto que para la elaboración del queso esta no es sometida a altas temperaturas con lo cual se procede a su utilización.</a:t>
            </a:r>
          </a:p>
          <a:p>
            <a:endParaRPr lang="es-EC" dirty="0"/>
          </a:p>
        </p:txBody>
      </p:sp>
      <p:sp>
        <p:nvSpPr>
          <p:cNvPr id="5" name="Marcador de contenido 4">
            <a:extLst>
              <a:ext uri="{FF2B5EF4-FFF2-40B4-BE49-F238E27FC236}">
                <a16:creationId xmlns:a16="http://schemas.microsoft.com/office/drawing/2014/main" id="{7EB6F0D2-B34E-4852-898D-5DBE7EDEF7E8}"/>
              </a:ext>
            </a:extLst>
          </p:cNvPr>
          <p:cNvSpPr>
            <a:spLocks noGrp="1"/>
          </p:cNvSpPr>
          <p:nvPr>
            <p:ph idx="1"/>
          </p:nvPr>
        </p:nvSpPr>
        <p:spPr>
          <a:xfrm>
            <a:off x="8975526" y="3284984"/>
            <a:ext cx="2178702" cy="2584110"/>
          </a:xfrm>
        </p:spPr>
        <p:txBody>
          <a:bodyPr/>
          <a:lstStyle/>
          <a:p>
            <a:r>
              <a:rPr lang="es-MX" dirty="0"/>
              <a:t>.</a:t>
            </a:r>
          </a:p>
          <a:p>
            <a:endParaRPr lang="es-EC" dirty="0"/>
          </a:p>
        </p:txBody>
      </p:sp>
      <p:pic>
        <p:nvPicPr>
          <p:cNvPr id="11" name="Imagen 10">
            <a:extLst>
              <a:ext uri="{FF2B5EF4-FFF2-40B4-BE49-F238E27FC236}">
                <a16:creationId xmlns:a16="http://schemas.microsoft.com/office/drawing/2014/main" id="{3E39C11D-F17B-4B74-A2CE-2E35428E772B}"/>
              </a:ext>
            </a:extLst>
          </p:cNvPr>
          <p:cNvPicPr>
            <a:picLocks noChangeAspect="1"/>
          </p:cNvPicPr>
          <p:nvPr/>
        </p:nvPicPr>
        <p:blipFill>
          <a:blip r:embed="rId2"/>
          <a:stretch>
            <a:fillRect/>
          </a:stretch>
        </p:blipFill>
        <p:spPr>
          <a:xfrm>
            <a:off x="5215526" y="1268761"/>
            <a:ext cx="6671649" cy="4673182"/>
          </a:xfrm>
          <a:prstGeom prst="rect">
            <a:avLst/>
          </a:prstGeom>
        </p:spPr>
      </p:pic>
    </p:spTree>
    <p:extLst>
      <p:ext uri="{BB962C8B-B14F-4D97-AF65-F5344CB8AC3E}">
        <p14:creationId xmlns:p14="http://schemas.microsoft.com/office/powerpoint/2010/main" val="177616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r>
              <a:rPr lang="es-EC" sz="3600" b="1" dirty="0"/>
              <a:t>Análisis de varianza de mohos y levaduras presentes en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3789040"/>
            <a:ext cx="6521854" cy="18348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según </a:t>
            </a:r>
            <a:r>
              <a:rPr lang="es-ES" dirty="0"/>
              <a:t>(INEN, 2011)</a:t>
            </a:r>
            <a:r>
              <a:rPr lang="es-EC" dirty="0"/>
              <a:t> indica que el promedio mohos y levaduras es de 200 UFC/g; siendo severamente afectada la calidad de la leche microbiológicamente.</a:t>
            </a:r>
          </a:p>
        </p:txBody>
      </p:sp>
      <p:pic>
        <p:nvPicPr>
          <p:cNvPr id="3" name="Imagen 2">
            <a:extLst>
              <a:ext uri="{FF2B5EF4-FFF2-40B4-BE49-F238E27FC236}">
                <a16:creationId xmlns:a16="http://schemas.microsoft.com/office/drawing/2014/main" id="{E48C4DD8-2D90-47AB-AAAF-AA8C00069EBF}"/>
              </a:ext>
            </a:extLst>
          </p:cNvPr>
          <p:cNvPicPr>
            <a:picLocks noChangeAspect="1"/>
          </p:cNvPicPr>
          <p:nvPr/>
        </p:nvPicPr>
        <p:blipFill>
          <a:blip r:embed="rId2"/>
          <a:stretch>
            <a:fillRect/>
          </a:stretch>
        </p:blipFill>
        <p:spPr>
          <a:xfrm>
            <a:off x="432884" y="1234083"/>
            <a:ext cx="6515100" cy="2219325"/>
          </a:xfrm>
          <a:prstGeom prst="rect">
            <a:avLst/>
          </a:prstGeom>
        </p:spPr>
      </p:pic>
      <p:pic>
        <p:nvPicPr>
          <p:cNvPr id="10" name="Imagen 9">
            <a:extLst>
              <a:ext uri="{FF2B5EF4-FFF2-40B4-BE49-F238E27FC236}">
                <a16:creationId xmlns:a16="http://schemas.microsoft.com/office/drawing/2014/main" id="{A9B521BE-D3C2-43D3-BC5D-4939757AB5BE}"/>
              </a:ext>
            </a:extLst>
          </p:cNvPr>
          <p:cNvPicPr/>
          <p:nvPr/>
        </p:nvPicPr>
        <p:blipFill rotWithShape="1">
          <a:blip r:embed="rId3">
            <a:extLst>
              <a:ext uri="{28A0092B-C50C-407E-A947-70E740481C1C}">
                <a14:useLocalDpi xmlns:a14="http://schemas.microsoft.com/office/drawing/2010/main" val="0"/>
              </a:ext>
            </a:extLst>
          </a:blip>
          <a:srcRect l="9186" t="15254" r="35513" b="10452"/>
          <a:stretch/>
        </p:blipFill>
        <p:spPr bwMode="auto">
          <a:xfrm>
            <a:off x="7319341" y="1337149"/>
            <a:ext cx="4433623" cy="44681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57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pPr algn="ctr"/>
            <a:r>
              <a:rPr lang="es-EC" sz="3600" b="1" dirty="0"/>
              <a:t>Análisis de varianza de bacterias activas presentes en la leche</a:t>
            </a:r>
          </a:p>
        </p:txBody>
      </p:sp>
      <p:pic>
        <p:nvPicPr>
          <p:cNvPr id="4" name="Imagen 3">
            <a:extLst>
              <a:ext uri="{FF2B5EF4-FFF2-40B4-BE49-F238E27FC236}">
                <a16:creationId xmlns:a16="http://schemas.microsoft.com/office/drawing/2014/main" id="{7F24DB2F-23AE-4C90-8F6C-5F16CCD19C47}"/>
              </a:ext>
            </a:extLst>
          </p:cNvPr>
          <p:cNvPicPr>
            <a:picLocks noChangeAspect="1"/>
          </p:cNvPicPr>
          <p:nvPr/>
        </p:nvPicPr>
        <p:blipFill>
          <a:blip r:embed="rId2"/>
          <a:stretch>
            <a:fillRect/>
          </a:stretch>
        </p:blipFill>
        <p:spPr>
          <a:xfrm>
            <a:off x="261937" y="1064840"/>
            <a:ext cx="6934325" cy="2724199"/>
          </a:xfrm>
          <a:prstGeom prst="rect">
            <a:avLst/>
          </a:prstGeom>
        </p:spPr>
      </p:pic>
      <p:pic>
        <p:nvPicPr>
          <p:cNvPr id="6" name="Imagen 5">
            <a:extLst>
              <a:ext uri="{FF2B5EF4-FFF2-40B4-BE49-F238E27FC236}">
                <a16:creationId xmlns:a16="http://schemas.microsoft.com/office/drawing/2014/main" id="{876F829E-2594-4720-85DF-A1CD8F4A84BE}"/>
              </a:ext>
            </a:extLst>
          </p:cNvPr>
          <p:cNvPicPr/>
          <p:nvPr/>
        </p:nvPicPr>
        <p:blipFill rotWithShape="1">
          <a:blip r:embed="rId3">
            <a:extLst>
              <a:ext uri="{28A0092B-C50C-407E-A947-70E740481C1C}">
                <a14:useLocalDpi xmlns:a14="http://schemas.microsoft.com/office/drawing/2010/main" val="0"/>
              </a:ext>
            </a:extLst>
          </a:blip>
          <a:srcRect l="12142" t="14815" r="33852" b="12121"/>
          <a:stretch/>
        </p:blipFill>
        <p:spPr bwMode="auto">
          <a:xfrm>
            <a:off x="7679382" y="1196752"/>
            <a:ext cx="4073582" cy="4680520"/>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A255BE4B-F411-4EF1-851A-A28D9EDBA63F}"/>
              </a:ext>
            </a:extLst>
          </p:cNvPr>
          <p:cNvPicPr>
            <a:picLocks noChangeAspect="1"/>
          </p:cNvPicPr>
          <p:nvPr/>
        </p:nvPicPr>
        <p:blipFill rotWithShape="1">
          <a:blip r:embed="rId4"/>
          <a:srcRect b="21215"/>
          <a:stretch/>
        </p:blipFill>
        <p:spPr>
          <a:xfrm rot="16200000">
            <a:off x="4088454" y="3552093"/>
            <a:ext cx="2466633" cy="3205654"/>
          </a:xfrm>
          <a:prstGeom prst="rect">
            <a:avLst/>
          </a:prstGeom>
        </p:spPr>
      </p:pic>
      <p:pic>
        <p:nvPicPr>
          <p:cNvPr id="11" name="Imagen 10">
            <a:extLst>
              <a:ext uri="{FF2B5EF4-FFF2-40B4-BE49-F238E27FC236}">
                <a16:creationId xmlns:a16="http://schemas.microsoft.com/office/drawing/2014/main" id="{B282C24C-8D36-487E-AFAD-89D38EBD0908}"/>
              </a:ext>
            </a:extLst>
          </p:cNvPr>
          <p:cNvPicPr>
            <a:picLocks noChangeAspect="1"/>
          </p:cNvPicPr>
          <p:nvPr/>
        </p:nvPicPr>
        <p:blipFill>
          <a:blip r:embed="rId5"/>
          <a:stretch>
            <a:fillRect/>
          </a:stretch>
        </p:blipFill>
        <p:spPr>
          <a:xfrm>
            <a:off x="454917" y="3921603"/>
            <a:ext cx="2975993" cy="2466634"/>
          </a:xfrm>
          <a:prstGeom prst="rect">
            <a:avLst/>
          </a:prstGeom>
        </p:spPr>
      </p:pic>
    </p:spTree>
    <p:extLst>
      <p:ext uri="{BB962C8B-B14F-4D97-AF65-F5344CB8AC3E}">
        <p14:creationId xmlns:p14="http://schemas.microsoft.com/office/powerpoint/2010/main" val="44391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15888"/>
            <a:ext cx="9955213" cy="792162"/>
          </a:xfrm>
        </p:spPr>
        <p:txBody>
          <a:bodyPr>
            <a:noAutofit/>
          </a:bodyPr>
          <a:lstStyle/>
          <a:p>
            <a:pPr algn="ctr"/>
            <a:r>
              <a:rPr lang="es-EC" sz="5400" b="1" u="sng" dirty="0">
                <a:latin typeface="Calibri" pitchFamily="34" charset="0"/>
                <a:cs typeface="Calibri" pitchFamily="34" charset="0"/>
              </a:rPr>
              <a:t>INTRODUCCIÓN</a:t>
            </a:r>
          </a:p>
        </p:txBody>
      </p:sp>
      <p:sp>
        <p:nvSpPr>
          <p:cNvPr id="3" name="2 Rectángulo redondeado"/>
          <p:cNvSpPr/>
          <p:nvPr/>
        </p:nvSpPr>
        <p:spPr>
          <a:xfrm>
            <a:off x="3539639" y="1097433"/>
            <a:ext cx="3857891" cy="8893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b="1" dirty="0">
                <a:latin typeface="Calibri" pitchFamily="34" charset="0"/>
                <a:cs typeface="Calibri" pitchFamily="34" charset="0"/>
              </a:rPr>
              <a:t>Alimento:*</a:t>
            </a:r>
            <a:r>
              <a:rPr lang="es-EC" dirty="0">
                <a:latin typeface="Calibri" pitchFamily="34" charset="0"/>
                <a:cs typeface="Calibri" pitchFamily="34" charset="0"/>
              </a:rPr>
              <a:t>Rica en minerales y 			vitaminas.</a:t>
            </a:r>
          </a:p>
          <a:p>
            <a:r>
              <a:rPr lang="es-EC" dirty="0">
                <a:latin typeface="Calibri" pitchFamily="34" charset="0"/>
                <a:cs typeface="Calibri" pitchFamily="34" charset="0"/>
              </a:rPr>
              <a:t>		 *Lactosa.</a:t>
            </a:r>
          </a:p>
        </p:txBody>
      </p:sp>
      <p:sp>
        <p:nvSpPr>
          <p:cNvPr id="4" name="3 Flecha derecha"/>
          <p:cNvSpPr/>
          <p:nvPr/>
        </p:nvSpPr>
        <p:spPr>
          <a:xfrm>
            <a:off x="2638822" y="149739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7967414" y="980273"/>
            <a:ext cx="3689514" cy="923330"/>
          </a:xfrm>
          <a:prstGeom prst="rect">
            <a:avLst/>
          </a:prstGeom>
        </p:spPr>
        <p:txBody>
          <a:bodyPr wrap="square">
            <a:spAutoFit/>
          </a:bodyPr>
          <a:lstStyle/>
          <a:p>
            <a:r>
              <a:rPr lang="es-MX" dirty="0">
                <a:latin typeface="Calibri" pitchFamily="34" charset="0"/>
                <a:cs typeface="Calibri" pitchFamily="34" charset="0"/>
              </a:rPr>
              <a:t>*La </a:t>
            </a:r>
            <a:r>
              <a:rPr lang="es-MX" dirty="0" err="1">
                <a:latin typeface="Calibri" pitchFamily="34" charset="0"/>
                <a:cs typeface="Calibri" pitchFamily="34" charset="0"/>
              </a:rPr>
              <a:t>produccion</a:t>
            </a:r>
            <a:r>
              <a:rPr lang="es-MX" dirty="0">
                <a:latin typeface="Calibri" pitchFamily="34" charset="0"/>
                <a:cs typeface="Calibri" pitchFamily="34" charset="0"/>
              </a:rPr>
              <a:t> nacional es de 5,3 millones y 1/3 destinado a la elaboración de queso ( Orozco, 2015)</a:t>
            </a:r>
            <a:endParaRPr lang="es-EC" dirty="0">
              <a:latin typeface="Calibri" pitchFamily="34" charset="0"/>
              <a:cs typeface="Calibri" pitchFamily="34" charset="0"/>
            </a:endParaRPr>
          </a:p>
        </p:txBody>
      </p:sp>
      <p:sp>
        <p:nvSpPr>
          <p:cNvPr id="6" name="5 Abrir llave"/>
          <p:cNvSpPr/>
          <p:nvPr/>
        </p:nvSpPr>
        <p:spPr>
          <a:xfrm>
            <a:off x="7662276" y="1114776"/>
            <a:ext cx="150196" cy="776426"/>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7" name="6 Rectángulo redondeado"/>
          <p:cNvSpPr/>
          <p:nvPr/>
        </p:nvSpPr>
        <p:spPr>
          <a:xfrm>
            <a:off x="450566" y="2688535"/>
            <a:ext cx="8280919" cy="11469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dirty="0">
                <a:latin typeface="Calibri" pitchFamily="34" charset="0"/>
                <a:cs typeface="Calibri" pitchFamily="34" charset="0"/>
              </a:rPr>
              <a:t>Industrias monitoreadas en base a SGC para evaluar toda la cadena productiva.</a:t>
            </a:r>
          </a:p>
          <a:p>
            <a:pPr marL="285750" indent="-285750">
              <a:buFont typeface="Arial" panose="020B0604020202020204" pitchFamily="34" charset="0"/>
              <a:buChar char="•"/>
            </a:pPr>
            <a:r>
              <a:rPr lang="es-MX" dirty="0">
                <a:latin typeface="Calibri" pitchFamily="34" charset="0"/>
                <a:cs typeface="Calibri" pitchFamily="34" charset="0"/>
              </a:rPr>
              <a:t>Recabar información para determinar la calidad de producto que adquieren los consumidores.</a:t>
            </a:r>
          </a:p>
        </p:txBody>
      </p:sp>
      <p:sp>
        <p:nvSpPr>
          <p:cNvPr id="11" name="10 Flecha derecha"/>
          <p:cNvSpPr/>
          <p:nvPr/>
        </p:nvSpPr>
        <p:spPr>
          <a:xfrm>
            <a:off x="2638822" y="4701159"/>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8399462" y="3909368"/>
            <a:ext cx="3456384" cy="646331"/>
          </a:xfrm>
          <a:prstGeom prst="rect">
            <a:avLst/>
          </a:prstGeom>
        </p:spPr>
        <p:txBody>
          <a:bodyPr wrap="square">
            <a:spAutoFit/>
          </a:bodyPr>
          <a:lstStyle/>
          <a:p>
            <a:r>
              <a:rPr lang="es-MX" dirty="0">
                <a:latin typeface="Calibri" pitchFamily="34" charset="0"/>
                <a:cs typeface="Calibri" pitchFamily="34" charset="0"/>
              </a:rPr>
              <a:t>Resultando:</a:t>
            </a:r>
          </a:p>
          <a:p>
            <a:r>
              <a:rPr lang="es-MX" dirty="0">
                <a:latin typeface="Calibri" pitchFamily="34" charset="0"/>
                <a:cs typeface="Calibri" pitchFamily="34" charset="0"/>
              </a:rPr>
              <a:t>*Aumento de oferta queso fresco.</a:t>
            </a:r>
            <a:endParaRPr lang="es-EC" dirty="0">
              <a:latin typeface="Calibri" pitchFamily="34" charset="0"/>
              <a:cs typeface="Calibri" pitchFamily="34" charset="0"/>
            </a:endParaRPr>
          </a:p>
        </p:txBody>
      </p:sp>
      <p:sp>
        <p:nvSpPr>
          <p:cNvPr id="14" name="13 Rectángulo redondeado"/>
          <p:cNvSpPr/>
          <p:nvPr/>
        </p:nvSpPr>
        <p:spPr>
          <a:xfrm>
            <a:off x="3467101" y="4501817"/>
            <a:ext cx="4423029" cy="8893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*Elaboración de subproductos.</a:t>
            </a:r>
          </a:p>
          <a:p>
            <a:pPr algn="ctr"/>
            <a:r>
              <a:rPr lang="es-EC" dirty="0"/>
              <a:t>*Incremento de ganancias.</a:t>
            </a:r>
            <a:endParaRPr lang="es-EC" dirty="0">
              <a:latin typeface="Calibri" pitchFamily="34" charset="0"/>
              <a:cs typeface="Calibri" pitchFamily="34" charset="0"/>
            </a:endParaRPr>
          </a:p>
        </p:txBody>
      </p:sp>
      <p:sp>
        <p:nvSpPr>
          <p:cNvPr id="15" name="14 Abrir llave"/>
          <p:cNvSpPr/>
          <p:nvPr/>
        </p:nvSpPr>
        <p:spPr>
          <a:xfrm>
            <a:off x="7967414" y="3752288"/>
            <a:ext cx="432048" cy="2465404"/>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pic>
        <p:nvPicPr>
          <p:cNvPr id="8" name="Picture 2" descr="Realmente son más saludables las &quot;leches vegetales&quot; que la leche de vaca? -  BBC News Mundo">
            <a:extLst>
              <a:ext uri="{FF2B5EF4-FFF2-40B4-BE49-F238E27FC236}">
                <a16:creationId xmlns:a16="http://schemas.microsoft.com/office/drawing/2014/main" id="{934B8126-37D2-41A2-84C6-0E0030BBCA5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201"/>
          <a:stretch/>
        </p:blipFill>
        <p:spPr bwMode="auto">
          <a:xfrm>
            <a:off x="196278" y="886317"/>
            <a:ext cx="2442544" cy="1462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 Control - ADMINISTRACION DE EMPRESAS">
            <a:extLst>
              <a:ext uri="{FF2B5EF4-FFF2-40B4-BE49-F238E27FC236}">
                <a16:creationId xmlns:a16="http://schemas.microsoft.com/office/drawing/2014/main" id="{1FAA18FB-2CB4-4234-9567-8D3604C25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130" y="1940998"/>
            <a:ext cx="2177798" cy="1717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cio del oro cae a su punto más bajo en casi seis años | CNN">
            <a:extLst>
              <a:ext uri="{FF2B5EF4-FFF2-40B4-BE49-F238E27FC236}">
                <a16:creationId xmlns:a16="http://schemas.microsoft.com/office/drawing/2014/main" id="{1EC054A1-9DF7-4309-97AF-1512E991EB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54" t="4545" r="12389" b="4634"/>
          <a:stretch/>
        </p:blipFill>
        <p:spPr bwMode="auto">
          <a:xfrm>
            <a:off x="193073" y="4229118"/>
            <a:ext cx="2368465" cy="1715875"/>
          </a:xfrm>
          <a:prstGeom prst="rect">
            <a:avLst/>
          </a:prstGeom>
          <a:noFill/>
          <a:extLst>
            <a:ext uri="{909E8E84-426E-40DD-AFC4-6F175D3DCCD1}">
              <a14:hiddenFill xmlns:a14="http://schemas.microsoft.com/office/drawing/2010/main">
                <a:solidFill>
                  <a:srgbClr val="FFFFFF"/>
                </a:solidFill>
              </a14:hiddenFill>
            </a:ext>
          </a:extLst>
        </p:spPr>
      </p:pic>
      <p:sp>
        <p:nvSpPr>
          <p:cNvPr id="18" name="8 Rectángulo">
            <a:extLst>
              <a:ext uri="{FF2B5EF4-FFF2-40B4-BE49-F238E27FC236}">
                <a16:creationId xmlns:a16="http://schemas.microsoft.com/office/drawing/2014/main" id="{B7A68815-424F-467C-A6D7-E699A2C98BB6}"/>
              </a:ext>
            </a:extLst>
          </p:cNvPr>
          <p:cNvSpPr/>
          <p:nvPr/>
        </p:nvSpPr>
        <p:spPr>
          <a:xfrm>
            <a:off x="8476746" y="4984990"/>
            <a:ext cx="3456384" cy="1200329"/>
          </a:xfrm>
          <a:prstGeom prst="rect">
            <a:avLst/>
          </a:prstGeom>
        </p:spPr>
        <p:txBody>
          <a:bodyPr wrap="square">
            <a:spAutoFit/>
          </a:bodyPr>
          <a:lstStyle/>
          <a:p>
            <a:r>
              <a:rPr lang="es-MX" dirty="0">
                <a:latin typeface="Calibri" pitchFamily="34" charset="0"/>
                <a:cs typeface="Calibri" pitchFamily="34" charset="0"/>
              </a:rPr>
              <a:t>*Desconocimiento de normas de  calidad.</a:t>
            </a:r>
          </a:p>
          <a:p>
            <a:r>
              <a:rPr lang="es-MX" dirty="0">
                <a:latin typeface="Calibri" pitchFamily="34" charset="0"/>
                <a:cs typeface="Calibri" pitchFamily="34" charset="0"/>
              </a:rPr>
              <a:t>*Bajo manejo de antibióticos.</a:t>
            </a:r>
          </a:p>
          <a:p>
            <a:r>
              <a:rPr lang="es-MX" dirty="0">
                <a:latin typeface="Calibri" pitchFamily="34" charset="0"/>
                <a:cs typeface="Calibri" pitchFamily="34" charset="0"/>
              </a:rPr>
              <a:t>* Poca higiene en el ordeño.</a:t>
            </a:r>
          </a:p>
        </p:txBody>
      </p:sp>
      <p:sp>
        <p:nvSpPr>
          <p:cNvPr id="19" name="10 Flecha derecha">
            <a:extLst>
              <a:ext uri="{FF2B5EF4-FFF2-40B4-BE49-F238E27FC236}">
                <a16:creationId xmlns:a16="http://schemas.microsoft.com/office/drawing/2014/main" id="{8D55B606-99F6-460A-8D16-EED6FA0D64F8}"/>
              </a:ext>
            </a:extLst>
          </p:cNvPr>
          <p:cNvSpPr/>
          <p:nvPr/>
        </p:nvSpPr>
        <p:spPr>
          <a:xfrm rot="5400000">
            <a:off x="9844898" y="4576514"/>
            <a:ext cx="332420" cy="387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5801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pPr algn="ctr"/>
            <a:r>
              <a:rPr lang="es-EC" sz="3600" b="1" dirty="0"/>
              <a:t>Análisis de varianza de bacterias fecales presentes en la leche</a:t>
            </a:r>
          </a:p>
        </p:txBody>
      </p:sp>
      <p:sp>
        <p:nvSpPr>
          <p:cNvPr id="8" name="Rectángulo 7">
            <a:extLst>
              <a:ext uri="{FF2B5EF4-FFF2-40B4-BE49-F238E27FC236}">
                <a16:creationId xmlns:a16="http://schemas.microsoft.com/office/drawing/2014/main" id="{A475FC27-9484-4E8A-8A68-75F3EAD5D8C8}"/>
              </a:ext>
            </a:extLst>
          </p:cNvPr>
          <p:cNvSpPr/>
          <p:nvPr/>
        </p:nvSpPr>
        <p:spPr>
          <a:xfrm>
            <a:off x="437448" y="4221088"/>
            <a:ext cx="6521854" cy="1402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a:t>según </a:t>
            </a:r>
            <a:r>
              <a:rPr lang="es-ES"/>
              <a:t>(INEN, 2011)</a:t>
            </a:r>
            <a:r>
              <a:rPr lang="es-EC"/>
              <a:t> indica que el promedio de coliformes totales aceptado es 10 UFC/g, </a:t>
            </a:r>
            <a:r>
              <a:rPr lang="es-EC" i="1"/>
              <a:t>E. coli</a:t>
            </a:r>
            <a:r>
              <a:rPr lang="es-EC"/>
              <a:t> &lt;1 UFC/g </a:t>
            </a:r>
            <a:endParaRPr lang="es-EC" dirty="0"/>
          </a:p>
        </p:txBody>
      </p:sp>
      <p:pic>
        <p:nvPicPr>
          <p:cNvPr id="3" name="Imagen 2">
            <a:extLst>
              <a:ext uri="{FF2B5EF4-FFF2-40B4-BE49-F238E27FC236}">
                <a16:creationId xmlns:a16="http://schemas.microsoft.com/office/drawing/2014/main" id="{A412843D-C3AF-4B08-9E23-07A2A65AA11B}"/>
              </a:ext>
            </a:extLst>
          </p:cNvPr>
          <p:cNvPicPr>
            <a:picLocks noChangeAspect="1"/>
          </p:cNvPicPr>
          <p:nvPr/>
        </p:nvPicPr>
        <p:blipFill>
          <a:blip r:embed="rId2"/>
          <a:stretch>
            <a:fillRect/>
          </a:stretch>
        </p:blipFill>
        <p:spPr>
          <a:xfrm>
            <a:off x="283270" y="1247775"/>
            <a:ext cx="6892056" cy="2613273"/>
          </a:xfrm>
          <a:prstGeom prst="rect">
            <a:avLst/>
          </a:prstGeom>
        </p:spPr>
      </p:pic>
      <p:pic>
        <p:nvPicPr>
          <p:cNvPr id="6" name="Imagen 5">
            <a:extLst>
              <a:ext uri="{FF2B5EF4-FFF2-40B4-BE49-F238E27FC236}">
                <a16:creationId xmlns:a16="http://schemas.microsoft.com/office/drawing/2014/main" id="{34B7143B-B24C-452B-8130-AD88A85A2239}"/>
              </a:ext>
            </a:extLst>
          </p:cNvPr>
          <p:cNvPicPr/>
          <p:nvPr/>
        </p:nvPicPr>
        <p:blipFill rotWithShape="1">
          <a:blip r:embed="rId3">
            <a:extLst>
              <a:ext uri="{28A0092B-C50C-407E-A947-70E740481C1C}">
                <a14:useLocalDpi xmlns:a14="http://schemas.microsoft.com/office/drawing/2010/main" val="0"/>
              </a:ext>
            </a:extLst>
          </a:blip>
          <a:srcRect l="10070" t="16102" r="40106" b="12995"/>
          <a:stretch/>
        </p:blipFill>
        <p:spPr bwMode="auto">
          <a:xfrm>
            <a:off x="7535365" y="1359023"/>
            <a:ext cx="4217599" cy="42648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835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pPr algn="ctr"/>
            <a:r>
              <a:rPr lang="es-EC" sz="3600" b="1" dirty="0"/>
              <a:t>Análisis de varianza </a:t>
            </a:r>
            <a:r>
              <a:rPr lang="es-MX" sz="3600" b="1" dirty="0"/>
              <a:t>del extracto seco en el queso</a:t>
            </a:r>
            <a:endParaRPr lang="es-EC" sz="3600" b="1" dirty="0"/>
          </a:p>
        </p:txBody>
      </p:sp>
      <p:sp>
        <p:nvSpPr>
          <p:cNvPr id="8" name="Rectángulo 7">
            <a:extLst>
              <a:ext uri="{FF2B5EF4-FFF2-40B4-BE49-F238E27FC236}">
                <a16:creationId xmlns:a16="http://schemas.microsoft.com/office/drawing/2014/main" id="{A475FC27-9484-4E8A-8A68-75F3EAD5D8C8}"/>
              </a:ext>
            </a:extLst>
          </p:cNvPr>
          <p:cNvSpPr/>
          <p:nvPr/>
        </p:nvSpPr>
        <p:spPr>
          <a:xfrm>
            <a:off x="503151" y="5056503"/>
            <a:ext cx="10410286" cy="1212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2000" dirty="0"/>
              <a:t>Según el </a:t>
            </a:r>
            <a:r>
              <a:rPr lang="es-ES" sz="2000" dirty="0"/>
              <a:t>(INEN, 2011)</a:t>
            </a:r>
            <a:r>
              <a:rPr lang="es-EC" sz="2000" dirty="0"/>
              <a:t> indica que el nivel de humedad que posee el queso suave es de 80% y el queso duro es de 40%.</a:t>
            </a:r>
          </a:p>
          <a:p>
            <a:r>
              <a:rPr lang="es-ES" sz="2000" dirty="0"/>
              <a:t>(Pastorino, 2003)</a:t>
            </a:r>
            <a:r>
              <a:rPr lang="es-EC" sz="2000" dirty="0"/>
              <a:t> menciona que la acidez tiene un efecto directo sobre la disponibilidad de calcio </a:t>
            </a:r>
          </a:p>
        </p:txBody>
      </p:sp>
      <p:pic>
        <p:nvPicPr>
          <p:cNvPr id="7" name="Imagen 6">
            <a:extLst>
              <a:ext uri="{FF2B5EF4-FFF2-40B4-BE49-F238E27FC236}">
                <a16:creationId xmlns:a16="http://schemas.microsoft.com/office/drawing/2014/main" id="{E1149218-9E0B-4756-9F81-0F369C26F07C}"/>
              </a:ext>
            </a:extLst>
          </p:cNvPr>
          <p:cNvPicPr/>
          <p:nvPr/>
        </p:nvPicPr>
        <p:blipFill rotWithShape="1">
          <a:blip r:embed="rId2">
            <a:extLst>
              <a:ext uri="{28A0092B-C50C-407E-A947-70E740481C1C}">
                <a14:useLocalDpi xmlns:a14="http://schemas.microsoft.com/office/drawing/2010/main" val="0"/>
              </a:ext>
            </a:extLst>
          </a:blip>
          <a:srcRect l="13783" t="18228" r="29613" b="10615"/>
          <a:stretch/>
        </p:blipFill>
        <p:spPr bwMode="auto">
          <a:xfrm>
            <a:off x="6982019" y="1203419"/>
            <a:ext cx="4741061" cy="3665742"/>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5C46EE81-F8C7-4FBF-8EF2-B8223575503B}"/>
              </a:ext>
            </a:extLst>
          </p:cNvPr>
          <p:cNvPicPr>
            <a:picLocks noChangeAspect="1"/>
          </p:cNvPicPr>
          <p:nvPr/>
        </p:nvPicPr>
        <p:blipFill>
          <a:blip r:embed="rId3"/>
          <a:stretch>
            <a:fillRect/>
          </a:stretch>
        </p:blipFill>
        <p:spPr>
          <a:xfrm>
            <a:off x="503151" y="1393915"/>
            <a:ext cx="5619759" cy="3284749"/>
          </a:xfrm>
          <a:prstGeom prst="rect">
            <a:avLst/>
          </a:prstGeom>
        </p:spPr>
      </p:pic>
    </p:spTree>
    <p:extLst>
      <p:ext uri="{BB962C8B-B14F-4D97-AF65-F5344CB8AC3E}">
        <p14:creationId xmlns:p14="http://schemas.microsoft.com/office/powerpoint/2010/main" val="108786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pPr algn="ctr"/>
            <a:r>
              <a:rPr lang="es-EC" sz="3600" b="1" dirty="0"/>
              <a:t>Análisis de varianza </a:t>
            </a:r>
            <a:r>
              <a:rPr lang="es-MX" sz="3600" b="1" dirty="0"/>
              <a:t>del porcentaje de grasa en el queso</a:t>
            </a:r>
            <a:endParaRPr lang="es-EC" sz="3600" b="1" dirty="0"/>
          </a:p>
        </p:txBody>
      </p:sp>
      <p:sp>
        <p:nvSpPr>
          <p:cNvPr id="8" name="Rectángulo 7">
            <a:extLst>
              <a:ext uri="{FF2B5EF4-FFF2-40B4-BE49-F238E27FC236}">
                <a16:creationId xmlns:a16="http://schemas.microsoft.com/office/drawing/2014/main" id="{A475FC27-9484-4E8A-8A68-75F3EAD5D8C8}"/>
              </a:ext>
            </a:extLst>
          </p:cNvPr>
          <p:cNvSpPr/>
          <p:nvPr/>
        </p:nvSpPr>
        <p:spPr>
          <a:xfrm>
            <a:off x="287090" y="4869160"/>
            <a:ext cx="6168156" cy="18543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 </a:t>
            </a:r>
            <a:r>
              <a:rPr lang="es-ES" dirty="0"/>
              <a:t>(Lopez, 2012)</a:t>
            </a:r>
            <a:r>
              <a:rPr lang="es-EC" dirty="0"/>
              <a:t> indica que el proceso de elaboración de quesos es diferente según el resultado que se busca, siendo el queso suave sometido a la cuajada y molde con lo cual el contenido de humedad es alto a diferencia del queso duro en donde este luego de la cuajada es sometido a un prensado por mayor tiempo.</a:t>
            </a:r>
            <a:endParaRPr lang="es-EC" sz="2000" dirty="0"/>
          </a:p>
        </p:txBody>
      </p:sp>
      <p:pic>
        <p:nvPicPr>
          <p:cNvPr id="10" name="Imagen 9">
            <a:extLst>
              <a:ext uri="{FF2B5EF4-FFF2-40B4-BE49-F238E27FC236}">
                <a16:creationId xmlns:a16="http://schemas.microsoft.com/office/drawing/2014/main" id="{780D701B-5A40-4A51-8AC2-5DFE57670BA2}"/>
              </a:ext>
            </a:extLst>
          </p:cNvPr>
          <p:cNvPicPr/>
          <p:nvPr/>
        </p:nvPicPr>
        <p:blipFill rotWithShape="1">
          <a:blip r:embed="rId2">
            <a:extLst>
              <a:ext uri="{28A0092B-C50C-407E-A947-70E740481C1C}">
                <a14:useLocalDpi xmlns:a14="http://schemas.microsoft.com/office/drawing/2010/main" val="0"/>
              </a:ext>
            </a:extLst>
          </a:blip>
          <a:srcRect l="15234" t="18382" r="33596" b="13132"/>
          <a:stretch/>
        </p:blipFill>
        <p:spPr bwMode="auto">
          <a:xfrm>
            <a:off x="6947816" y="1045791"/>
            <a:ext cx="4248472" cy="2562225"/>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27522834-08B0-48C2-9EFD-30A21A36E130}"/>
              </a:ext>
            </a:extLst>
          </p:cNvPr>
          <p:cNvPicPr/>
          <p:nvPr/>
        </p:nvPicPr>
        <p:blipFill rotWithShape="1">
          <a:blip r:embed="rId3">
            <a:extLst>
              <a:ext uri="{28A0092B-C50C-407E-A947-70E740481C1C}">
                <a14:useLocalDpi xmlns:a14="http://schemas.microsoft.com/office/drawing/2010/main" val="0"/>
              </a:ext>
            </a:extLst>
          </a:blip>
          <a:srcRect l="14319" t="18095" r="31861" b="13951"/>
          <a:stretch/>
        </p:blipFill>
        <p:spPr bwMode="auto">
          <a:xfrm>
            <a:off x="6947816" y="3804616"/>
            <a:ext cx="4248472" cy="2918867"/>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7721CDE5-818C-4D30-A34F-3DBD13BC4851}"/>
              </a:ext>
            </a:extLst>
          </p:cNvPr>
          <p:cNvPicPr>
            <a:picLocks noChangeAspect="1"/>
          </p:cNvPicPr>
          <p:nvPr/>
        </p:nvPicPr>
        <p:blipFill>
          <a:blip r:embed="rId4"/>
          <a:stretch>
            <a:fillRect/>
          </a:stretch>
        </p:blipFill>
        <p:spPr>
          <a:xfrm>
            <a:off x="327697" y="1345828"/>
            <a:ext cx="6417998" cy="3163292"/>
          </a:xfrm>
          <a:prstGeom prst="rect">
            <a:avLst/>
          </a:prstGeom>
        </p:spPr>
      </p:pic>
    </p:spTree>
    <p:extLst>
      <p:ext uri="{BB962C8B-B14F-4D97-AF65-F5344CB8AC3E}">
        <p14:creationId xmlns:p14="http://schemas.microsoft.com/office/powerpoint/2010/main" val="197363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869-31A6-482E-B298-2B662DDB9F06}"/>
              </a:ext>
            </a:extLst>
          </p:cNvPr>
          <p:cNvSpPr>
            <a:spLocks noGrp="1"/>
          </p:cNvSpPr>
          <p:nvPr>
            <p:ph type="title" idx="4294967295"/>
          </p:nvPr>
        </p:nvSpPr>
        <p:spPr>
          <a:xfrm>
            <a:off x="261938" y="344488"/>
            <a:ext cx="11928475" cy="701675"/>
          </a:xfrm>
        </p:spPr>
        <p:txBody>
          <a:bodyPr>
            <a:noAutofit/>
          </a:bodyPr>
          <a:lstStyle/>
          <a:p>
            <a:pPr algn="ctr"/>
            <a:r>
              <a:rPr lang="es-EC" sz="3600" b="1" dirty="0"/>
              <a:t>Análisis de varianza </a:t>
            </a:r>
            <a:r>
              <a:rPr lang="es-MX" sz="3600" b="1" dirty="0"/>
              <a:t>de </a:t>
            </a:r>
            <a:r>
              <a:rPr lang="es-MX" sz="3600" b="1" i="1" dirty="0"/>
              <a:t>E. </a:t>
            </a:r>
            <a:r>
              <a:rPr lang="es-MX" sz="3600" b="1" i="1" dirty="0" err="1"/>
              <a:t>coli</a:t>
            </a:r>
            <a:r>
              <a:rPr lang="es-MX" sz="3600" b="1" i="1" dirty="0"/>
              <a:t>   </a:t>
            </a:r>
            <a:r>
              <a:rPr lang="es-MX" sz="3600" b="1" dirty="0"/>
              <a:t>en el queso</a:t>
            </a:r>
            <a:endParaRPr lang="es-EC" sz="3600" b="1"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A475FC27-9484-4E8A-8A68-75F3EAD5D8C8}"/>
                  </a:ext>
                </a:extLst>
              </p:cNvPr>
              <p:cNvSpPr/>
              <p:nvPr/>
            </p:nvSpPr>
            <p:spPr>
              <a:xfrm>
                <a:off x="287090" y="5264050"/>
                <a:ext cx="11262916" cy="10285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Los quesos no cumplen con el nivel exigido por </a:t>
                </a:r>
                <a:r>
                  <a:rPr lang="es-ES" dirty="0"/>
                  <a:t>(INEN, 2011)</a:t>
                </a:r>
                <a:r>
                  <a:rPr lang="es-EC" dirty="0"/>
                  <a:t> en donde indica que el nivel aceptado es de </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2</m:t>
                        </m:r>
                      </m:sup>
                    </m:sSup>
                    <m:f>
                      <m:fPr>
                        <m:ctrlPr>
                          <a:rPr lang="es-MX" b="0" i="1" smtClean="0">
                            <a:latin typeface="Cambria Math" panose="02040503050406030204" pitchFamily="18" charset="0"/>
                          </a:rPr>
                        </m:ctrlPr>
                      </m:fPr>
                      <m:num>
                        <m:r>
                          <a:rPr lang="es-MX" b="0" i="1" smtClean="0">
                            <a:latin typeface="Cambria Math" panose="02040503050406030204" pitchFamily="18" charset="0"/>
                          </a:rPr>
                          <m:t>𝑈𝐹𝐶</m:t>
                        </m:r>
                      </m:num>
                      <m:den>
                        <m:r>
                          <a:rPr lang="es-MX" b="0" i="1" smtClean="0">
                            <a:latin typeface="Cambria Math" panose="02040503050406030204" pitchFamily="18" charset="0"/>
                          </a:rPr>
                          <m:t>𝑔</m:t>
                        </m:r>
                      </m:den>
                    </m:f>
                    <m:r>
                      <a:rPr lang="es-MX" b="0" i="1" smtClean="0">
                        <a:latin typeface="Cambria Math" panose="02040503050406030204" pitchFamily="18" charset="0"/>
                      </a:rPr>
                      <m:t>.</m:t>
                    </m:r>
                  </m:oMath>
                </a14:m>
                <a:endParaRPr lang="es-MX" b="0" dirty="0"/>
              </a:p>
              <a:p>
                <a:r>
                  <a:rPr lang="es-ES" dirty="0"/>
                  <a:t>(</a:t>
                </a:r>
                <a:r>
                  <a:rPr lang="es-ES" dirty="0" err="1"/>
                  <a:t>Welthagen</a:t>
                </a:r>
                <a:r>
                  <a:rPr lang="es-ES" dirty="0"/>
                  <a:t>, 1999)</a:t>
                </a:r>
                <a:r>
                  <a:rPr lang="es-EC" dirty="0"/>
                  <a:t> menciona que durante la elaboración de un análisis de riesgos realizado en queserías se pudo identificar puntos críticos en la recepción de la leche, manejo de utensilios y el almacenamiento.</a:t>
                </a:r>
                <a:endParaRPr lang="es-EC" sz="2000" dirty="0"/>
              </a:p>
            </p:txBody>
          </p:sp>
        </mc:Choice>
        <mc:Fallback xmlns="">
          <p:sp>
            <p:nvSpPr>
              <p:cNvPr id="8" name="Rectángulo 7">
                <a:extLst>
                  <a:ext uri="{FF2B5EF4-FFF2-40B4-BE49-F238E27FC236}">
                    <a16:creationId xmlns:a16="http://schemas.microsoft.com/office/drawing/2014/main" id="{A475FC27-9484-4E8A-8A68-75F3EAD5D8C8}"/>
                  </a:ext>
                </a:extLst>
              </p:cNvPr>
              <p:cNvSpPr>
                <a:spLocks noRot="1" noChangeAspect="1" noMove="1" noResize="1" noEditPoints="1" noAdjustHandles="1" noChangeArrowheads="1" noChangeShapeType="1" noTextEdit="1"/>
              </p:cNvSpPr>
              <p:nvPr/>
            </p:nvSpPr>
            <p:spPr>
              <a:xfrm>
                <a:off x="287090" y="5264050"/>
                <a:ext cx="11262916" cy="1028501"/>
              </a:xfrm>
              <a:prstGeom prst="rect">
                <a:avLst/>
              </a:prstGeom>
              <a:blipFill>
                <a:blip r:embed="rId2"/>
                <a:stretch>
                  <a:fillRect l="-378" b="-9942"/>
                </a:stretch>
              </a:blipFill>
            </p:spPr>
            <p:txBody>
              <a:bodyPr/>
              <a:lstStyle/>
              <a:p>
                <a:r>
                  <a:rPr lang="es-EC">
                    <a:noFill/>
                  </a:rPr>
                  <a:t> </a:t>
                </a:r>
              </a:p>
            </p:txBody>
          </p:sp>
        </mc:Fallback>
      </mc:AlternateContent>
      <p:pic>
        <p:nvPicPr>
          <p:cNvPr id="6" name="Imagen 5">
            <a:extLst>
              <a:ext uri="{FF2B5EF4-FFF2-40B4-BE49-F238E27FC236}">
                <a16:creationId xmlns:a16="http://schemas.microsoft.com/office/drawing/2014/main" id="{A378455D-FECE-4F3D-B599-F70B444F5555}"/>
              </a:ext>
            </a:extLst>
          </p:cNvPr>
          <p:cNvPicPr/>
          <p:nvPr/>
        </p:nvPicPr>
        <p:blipFill rotWithShape="1">
          <a:blip r:embed="rId3">
            <a:extLst>
              <a:ext uri="{28A0092B-C50C-407E-A947-70E740481C1C}">
                <a14:useLocalDpi xmlns:a14="http://schemas.microsoft.com/office/drawing/2010/main" val="0"/>
              </a:ext>
            </a:extLst>
          </a:blip>
          <a:srcRect l="8166" t="15387" r="31169" b="11399"/>
          <a:stretch/>
        </p:blipFill>
        <p:spPr bwMode="auto">
          <a:xfrm>
            <a:off x="6013004" y="1079699"/>
            <a:ext cx="5591174" cy="4004667"/>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A9B255E9-9091-43DA-9635-616EFEF0C01F}"/>
              </a:ext>
            </a:extLst>
          </p:cNvPr>
          <p:cNvPicPr>
            <a:picLocks noChangeAspect="1"/>
          </p:cNvPicPr>
          <p:nvPr/>
        </p:nvPicPr>
        <p:blipFill>
          <a:blip r:embed="rId4"/>
          <a:stretch>
            <a:fillRect/>
          </a:stretch>
        </p:blipFill>
        <p:spPr>
          <a:xfrm>
            <a:off x="-19051" y="1231577"/>
            <a:ext cx="5916963" cy="3133527"/>
          </a:xfrm>
          <a:prstGeom prst="rect">
            <a:avLst/>
          </a:prstGeom>
        </p:spPr>
      </p:pic>
    </p:spTree>
    <p:extLst>
      <p:ext uri="{BB962C8B-B14F-4D97-AF65-F5344CB8AC3E}">
        <p14:creationId xmlns:p14="http://schemas.microsoft.com/office/powerpoint/2010/main" val="50733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B437-E545-4778-8F58-F6EB09F6FB14}"/>
              </a:ext>
            </a:extLst>
          </p:cNvPr>
          <p:cNvSpPr>
            <a:spLocks noGrp="1"/>
          </p:cNvSpPr>
          <p:nvPr>
            <p:ph type="title" idx="4294967295"/>
          </p:nvPr>
        </p:nvSpPr>
        <p:spPr>
          <a:xfrm>
            <a:off x="766614" y="-320156"/>
            <a:ext cx="10056813" cy="1450976"/>
          </a:xfrm>
        </p:spPr>
        <p:txBody>
          <a:bodyPr/>
          <a:lstStyle/>
          <a:p>
            <a:pPr algn="ctr"/>
            <a:r>
              <a:rPr lang="es-MX" dirty="0"/>
              <a:t>CONCLUSIONES</a:t>
            </a:r>
            <a:endParaRPr lang="es-EC" dirty="0"/>
          </a:p>
        </p:txBody>
      </p:sp>
      <p:sp>
        <p:nvSpPr>
          <p:cNvPr id="3" name="Marcador de contenido 2">
            <a:extLst>
              <a:ext uri="{FF2B5EF4-FFF2-40B4-BE49-F238E27FC236}">
                <a16:creationId xmlns:a16="http://schemas.microsoft.com/office/drawing/2014/main" id="{03A2A3D9-0DC3-4558-BA96-070662D2A394}"/>
              </a:ext>
            </a:extLst>
          </p:cNvPr>
          <p:cNvSpPr>
            <a:spLocks noGrp="1"/>
          </p:cNvSpPr>
          <p:nvPr>
            <p:ph idx="4294967295"/>
          </p:nvPr>
        </p:nvSpPr>
        <p:spPr>
          <a:xfrm>
            <a:off x="334566" y="1417118"/>
            <a:ext cx="11449271" cy="5035550"/>
          </a:xfrm>
        </p:spPr>
        <p:txBody>
          <a:bodyPr>
            <a:noAutofit/>
          </a:bodyPr>
          <a:lstStyle/>
          <a:p>
            <a:pPr marL="0" indent="0">
              <a:buNone/>
            </a:pPr>
            <a:r>
              <a:rPr lang="es-EC" sz="1800" dirty="0"/>
              <a:t>El pH de la leche de ambas parroquias que utilizan el ordeño mecánico es más ácida lo cual indica que no existe un adecuado manejo de la higiene lo cual incrementa la carga bacteriana y la leche tiende a acidificarse más que mediante ordeño manual; el problema se acentúa más en la parroquia El Esfuerzo en donde el método de recolección y traslado de la leche es ineficiente.</a:t>
            </a:r>
          </a:p>
          <a:p>
            <a:pPr marL="0" indent="0">
              <a:buNone/>
            </a:pPr>
            <a:r>
              <a:rPr lang="es-EC" sz="1800" dirty="0"/>
              <a:t>La acidez de la leche de ambas parroquias que utilizan ordeño mecánico es mayor que cuando se utiliza ordeño manual esto debido a que no existe un adecuado manejo de la higiene, falta de uso de desengrasantes y ácidos para lavar el sistema de ordeño mecánico y por ello la leche tiende a acidificarse más que mediante ordeño manual.</a:t>
            </a:r>
          </a:p>
          <a:p>
            <a:pPr marL="0" indent="0">
              <a:buNone/>
            </a:pPr>
            <a:r>
              <a:rPr lang="es-EC" sz="1800" dirty="0"/>
              <a:t>Las cenizas de la leche de ambas parroquias que utilizan ordeño mecánico es mayor que cuando se utiliza ordeño manual; esto porque los productores que poseen ordeño mecánico complementaban la alimentación del ganado con balanceado, el cual es consumido por las vacas a la hora del ordeño.</a:t>
            </a:r>
          </a:p>
          <a:p>
            <a:pPr marL="0" indent="0">
              <a:buNone/>
            </a:pPr>
            <a:r>
              <a:rPr lang="es-EC" sz="1800" dirty="0"/>
              <a:t>El porcentaje de proteína contenido en la leche de ambas parroquias que utilizan ordeño mecánico es mayor que cuando se utiliza ordeño manual; esto porque los productores que poseen ordeño mecánico complementaban la alimentación del ganado con balanceado y con otras materias de mejor calidad, el cual es consumido por las vacas a la hora del ordeño.</a:t>
            </a:r>
          </a:p>
          <a:p>
            <a:pPr marL="0" indent="0">
              <a:buNone/>
            </a:pPr>
            <a:r>
              <a:rPr lang="es-EC" sz="1800" dirty="0"/>
              <a:t>La mayor densidad de la leche que existe proviene de ordeño mecánico de la parroquia El Esfuerzo, esto por la mejor alimentación que reciben los animales de esta parroquia.</a:t>
            </a:r>
          </a:p>
          <a:p>
            <a:pPr marL="0" indent="0">
              <a:buNone/>
            </a:pPr>
            <a:endParaRPr lang="es-EC" sz="2600" dirty="0"/>
          </a:p>
        </p:txBody>
      </p:sp>
    </p:spTree>
    <p:extLst>
      <p:ext uri="{BB962C8B-B14F-4D97-AF65-F5344CB8AC3E}">
        <p14:creationId xmlns:p14="http://schemas.microsoft.com/office/powerpoint/2010/main" val="256396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B437-E545-4778-8F58-F6EB09F6FB14}"/>
              </a:ext>
            </a:extLst>
          </p:cNvPr>
          <p:cNvSpPr>
            <a:spLocks noGrp="1"/>
          </p:cNvSpPr>
          <p:nvPr>
            <p:ph type="title" idx="4294967295"/>
          </p:nvPr>
        </p:nvSpPr>
        <p:spPr>
          <a:xfrm>
            <a:off x="766614" y="-320156"/>
            <a:ext cx="10056813" cy="1450976"/>
          </a:xfrm>
        </p:spPr>
        <p:txBody>
          <a:bodyPr/>
          <a:lstStyle/>
          <a:p>
            <a:pPr algn="ctr"/>
            <a:r>
              <a:rPr lang="es-MX" dirty="0"/>
              <a:t>CONCLUSIONES</a:t>
            </a:r>
            <a:endParaRPr lang="es-EC" dirty="0"/>
          </a:p>
        </p:txBody>
      </p:sp>
      <p:sp>
        <p:nvSpPr>
          <p:cNvPr id="3" name="Marcador de contenido 2">
            <a:extLst>
              <a:ext uri="{FF2B5EF4-FFF2-40B4-BE49-F238E27FC236}">
                <a16:creationId xmlns:a16="http://schemas.microsoft.com/office/drawing/2014/main" id="{03A2A3D9-0DC3-4558-BA96-070662D2A394}"/>
              </a:ext>
            </a:extLst>
          </p:cNvPr>
          <p:cNvSpPr>
            <a:spLocks noGrp="1"/>
          </p:cNvSpPr>
          <p:nvPr>
            <p:ph idx="4294967295"/>
          </p:nvPr>
        </p:nvSpPr>
        <p:spPr>
          <a:xfrm>
            <a:off x="118542" y="1417118"/>
            <a:ext cx="11665295" cy="5035550"/>
          </a:xfrm>
        </p:spPr>
        <p:txBody>
          <a:bodyPr>
            <a:noAutofit/>
          </a:bodyPr>
          <a:lstStyle/>
          <a:p>
            <a:r>
              <a:rPr lang="es-EC" sz="1800" dirty="0"/>
              <a:t>La mayor cantidad de UFC/g de mohos y levaduras se determinó en la leche obtenida con ordeño manual seguido del ordeño mecánico, más aún en la leche proveniente de la parroquia Luz de América y seguido de la parroquia El Esfuerzo, situándose fuera de los parámetros y viéndose severamente afectada la calidad de la leche.</a:t>
            </a:r>
          </a:p>
          <a:p>
            <a:r>
              <a:rPr lang="es-EC" sz="1800" dirty="0"/>
              <a:t>La mayor cantidad de UFC/g de bacterias activas se determinó en la leche obtenida con ordeño mecánico seguido del ordeño manual, más aún en la leche proveniente de la parroquia Luz de América y seguida de la parroquia El Esfuerzo, situándose fuera de los parámetros y viéndose severamente afectada la calidad de la leche.</a:t>
            </a:r>
          </a:p>
          <a:p>
            <a:r>
              <a:rPr lang="es-EC" sz="1800" dirty="0"/>
              <a:t>La mayor cantidad de UFC/g de </a:t>
            </a:r>
            <a:r>
              <a:rPr lang="es-EC" sz="1800" i="1" dirty="0"/>
              <a:t>E. </a:t>
            </a:r>
            <a:r>
              <a:rPr lang="es-EC" sz="1800" i="1" dirty="0" err="1"/>
              <a:t>Coli</a:t>
            </a:r>
            <a:r>
              <a:rPr lang="es-EC" sz="1800" dirty="0"/>
              <a:t> se determinó en la leche obtenida con ordeño manual seguido del ordeño mecánico, más aún en la leche proveniente de la parroquia Luz de América y seguido de la parroquia El Esfuerzo, situándose fuera de los parámetros y viéndose severamente afectada la calidad de la leche microbiológicamente con ambos tipos de ordeño en los dos sectores de estudio.</a:t>
            </a:r>
          </a:p>
          <a:p>
            <a:r>
              <a:rPr lang="es-EC" sz="1800" dirty="0"/>
              <a:t>Para los resultados de reductasa se concluye que la leche proveniente de Luz de América presenta una menor carga bacteriana, en cambio la leche proveniente de El Esfuerzo presentó mayor carga bacteriana esto debido a que mientras mayor acidez en la leche, es mayor la carga bacteriana.</a:t>
            </a:r>
          </a:p>
          <a:p>
            <a:r>
              <a:rPr lang="es-EC" sz="1800" dirty="0"/>
              <a:t>Para los resultados de estabilidad de la leche con alcohol al 68% se concluye que la leche que proviene de Luz de América no presenta problemas en cuanto a estabilidad, sin embargo, la leche que proviene de El Esfuerzo presentó formación de hilachas en una repetición; por lo tanto, la leche es aceptada para la elaboración de quesos.</a:t>
            </a:r>
          </a:p>
          <a:p>
            <a:endParaRPr lang="es-EC" dirty="0"/>
          </a:p>
          <a:p>
            <a:endParaRPr lang="es-EC" sz="2600" dirty="0"/>
          </a:p>
        </p:txBody>
      </p:sp>
    </p:spTree>
    <p:extLst>
      <p:ext uri="{BB962C8B-B14F-4D97-AF65-F5344CB8AC3E}">
        <p14:creationId xmlns:p14="http://schemas.microsoft.com/office/powerpoint/2010/main" val="296809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B437-E545-4778-8F58-F6EB09F6FB14}"/>
              </a:ext>
            </a:extLst>
          </p:cNvPr>
          <p:cNvSpPr>
            <a:spLocks noGrp="1"/>
          </p:cNvSpPr>
          <p:nvPr>
            <p:ph type="title" idx="4294967295"/>
          </p:nvPr>
        </p:nvSpPr>
        <p:spPr>
          <a:xfrm>
            <a:off x="766614" y="-320156"/>
            <a:ext cx="10056813" cy="1450976"/>
          </a:xfrm>
        </p:spPr>
        <p:txBody>
          <a:bodyPr/>
          <a:lstStyle/>
          <a:p>
            <a:pPr algn="ctr"/>
            <a:r>
              <a:rPr lang="es-MX" dirty="0"/>
              <a:t>CONCLUSIONES</a:t>
            </a:r>
            <a:endParaRPr lang="es-EC" dirty="0"/>
          </a:p>
        </p:txBody>
      </p:sp>
      <p:sp>
        <p:nvSpPr>
          <p:cNvPr id="3" name="Marcador de contenido 2">
            <a:extLst>
              <a:ext uri="{FF2B5EF4-FFF2-40B4-BE49-F238E27FC236}">
                <a16:creationId xmlns:a16="http://schemas.microsoft.com/office/drawing/2014/main" id="{03A2A3D9-0DC3-4558-BA96-070662D2A394}"/>
              </a:ext>
            </a:extLst>
          </p:cNvPr>
          <p:cNvSpPr>
            <a:spLocks noGrp="1"/>
          </p:cNvSpPr>
          <p:nvPr>
            <p:ph idx="4294967295"/>
          </p:nvPr>
        </p:nvSpPr>
        <p:spPr>
          <a:xfrm>
            <a:off x="550590" y="1417118"/>
            <a:ext cx="11233247" cy="5035550"/>
          </a:xfrm>
        </p:spPr>
        <p:txBody>
          <a:bodyPr>
            <a:noAutofit/>
          </a:bodyPr>
          <a:lstStyle/>
          <a:p>
            <a:r>
              <a:rPr lang="es-EC" sz="1600" dirty="0"/>
              <a:t>La calidad de la leche que se utiliza para la elaboración de quesos es aceptable desde un punto de vista físico y químico, sin embargo, microbiológicamente la leche no es aceptable para la producción de quesos indistintamente del sistema que se utilice para la extracción de la leche.</a:t>
            </a:r>
          </a:p>
          <a:p>
            <a:r>
              <a:rPr lang="es-EC" sz="1600" dirty="0"/>
              <a:t>Se determinó que el extracto seco del queso fresco duro elaborado en ambas parroquias es alto, siendo mayor en el queso de la parroquia El Esfuerzo y están dentro de los parámetros establecidos por la norma</a:t>
            </a:r>
            <a:r>
              <a:rPr lang="es-EC" sz="1600" b="1" i="1" dirty="0"/>
              <a:t> </a:t>
            </a:r>
            <a:r>
              <a:rPr lang="es-ES" sz="1600" dirty="0"/>
              <a:t>(INEN, 2011)</a:t>
            </a:r>
            <a:r>
              <a:rPr lang="es-EC" sz="1600" b="1" i="1" dirty="0"/>
              <a:t>, </a:t>
            </a:r>
            <a:r>
              <a:rPr lang="es-EC" sz="1600" dirty="0"/>
              <a:t>concluyendo que poseen adecuadas cualidades fisicoquímicas.</a:t>
            </a:r>
          </a:p>
          <a:p>
            <a:r>
              <a:rPr lang="es-EC" sz="1600" dirty="0"/>
              <a:t>Se determinó que la grasa del queso fresco duro elaborado de forma artesanal e industrial en ambas parroquias es alta, y según la norma </a:t>
            </a:r>
            <a:r>
              <a:rPr lang="es-ES" sz="1600" dirty="0"/>
              <a:t>(INEN, 2011)</a:t>
            </a:r>
            <a:r>
              <a:rPr lang="es-EC" sz="1600" dirty="0"/>
              <a:t> son quesos altos en grasa, concluyendo que poseen adecuadas cualidades fisicoquímicas.</a:t>
            </a:r>
          </a:p>
          <a:p>
            <a:r>
              <a:rPr lang="es-EC" sz="1600" dirty="0"/>
              <a:t>Se determinó que el contenido de </a:t>
            </a:r>
            <a:r>
              <a:rPr lang="es-EC" sz="1600" i="1" dirty="0"/>
              <a:t>E. </a:t>
            </a:r>
            <a:r>
              <a:rPr lang="es-EC" sz="1600" i="1" dirty="0" err="1"/>
              <a:t>Coli</a:t>
            </a:r>
            <a:r>
              <a:rPr lang="es-EC" sz="1600" i="1" dirty="0"/>
              <a:t> </a:t>
            </a:r>
            <a:r>
              <a:rPr lang="es-EC" sz="1600" dirty="0"/>
              <a:t> del queso fresco suave elaborado de forma industrial y artesanal en ambas parroquias es alto, superando los niveles permitidos por la norma </a:t>
            </a:r>
            <a:r>
              <a:rPr lang="es-ES" sz="1600" dirty="0"/>
              <a:t>(INEN, 2011)</a:t>
            </a:r>
            <a:r>
              <a:rPr lang="es-EC" sz="1600" dirty="0"/>
              <a:t>, concluyendo que microbiológicamente los quesos producidos en la parroquia Luz de América y El Esfuerzo son de baja calidad y conforman un riesgo para la salud de los consumidores.</a:t>
            </a:r>
          </a:p>
          <a:p>
            <a:r>
              <a:rPr lang="es-EC" sz="1600" dirty="0"/>
              <a:t>Los quesos producidos en Santo Domingo poseen adecuadas cualidades físicas y químicas con un excelente contenido de cenizas y materia grasa que le proporciona consistencia y sabor; pero dentro de la calidad microbiológica el queso representa un riesgo para el consumo debido a la alta carga de </a:t>
            </a:r>
            <a:r>
              <a:rPr lang="es-EC" sz="1600" i="1" dirty="0"/>
              <a:t>E. </a:t>
            </a:r>
            <a:r>
              <a:rPr lang="es-EC" sz="1600" i="1" dirty="0" err="1"/>
              <a:t>coli</a:t>
            </a:r>
            <a:r>
              <a:rPr lang="es-EC" sz="1600" dirty="0"/>
              <a:t> con lo cual este no debe ser comercializado.</a:t>
            </a:r>
          </a:p>
        </p:txBody>
      </p:sp>
    </p:spTree>
    <p:extLst>
      <p:ext uri="{BB962C8B-B14F-4D97-AF65-F5344CB8AC3E}">
        <p14:creationId xmlns:p14="http://schemas.microsoft.com/office/powerpoint/2010/main" val="127615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B437-E545-4778-8F58-F6EB09F6FB14}"/>
              </a:ext>
            </a:extLst>
          </p:cNvPr>
          <p:cNvSpPr>
            <a:spLocks noGrp="1"/>
          </p:cNvSpPr>
          <p:nvPr>
            <p:ph type="title" idx="4294967295"/>
          </p:nvPr>
        </p:nvSpPr>
        <p:spPr>
          <a:xfrm>
            <a:off x="766614" y="-320156"/>
            <a:ext cx="10056813" cy="1450976"/>
          </a:xfrm>
        </p:spPr>
        <p:txBody>
          <a:bodyPr/>
          <a:lstStyle/>
          <a:p>
            <a:pPr algn="ctr"/>
            <a:r>
              <a:rPr lang="es-MX" dirty="0"/>
              <a:t>RECOMENDACIONES</a:t>
            </a:r>
            <a:endParaRPr lang="es-EC" dirty="0"/>
          </a:p>
        </p:txBody>
      </p:sp>
      <p:sp>
        <p:nvSpPr>
          <p:cNvPr id="3" name="Marcador de contenido 2">
            <a:extLst>
              <a:ext uri="{FF2B5EF4-FFF2-40B4-BE49-F238E27FC236}">
                <a16:creationId xmlns:a16="http://schemas.microsoft.com/office/drawing/2014/main" id="{03A2A3D9-0DC3-4558-BA96-070662D2A394}"/>
              </a:ext>
            </a:extLst>
          </p:cNvPr>
          <p:cNvSpPr>
            <a:spLocks noGrp="1"/>
          </p:cNvSpPr>
          <p:nvPr>
            <p:ph idx="4294967295"/>
          </p:nvPr>
        </p:nvSpPr>
        <p:spPr>
          <a:xfrm>
            <a:off x="478582" y="1340768"/>
            <a:ext cx="11233247" cy="4832870"/>
          </a:xfrm>
        </p:spPr>
        <p:txBody>
          <a:bodyPr>
            <a:noAutofit/>
          </a:bodyPr>
          <a:lstStyle/>
          <a:p>
            <a:r>
              <a:rPr lang="es-EC" dirty="0"/>
              <a:t>Realizar una mejora en cuanto a los equipos e instalaciones en donde se extrae la leche, así como una mejora de la higiene dentro del proceso de extracción considerando la calidad del agua que se utiliza para el lavado en general y mejorar el lavado de equipos y utensilios mediante el uso de desengrasantes, detergentes y ácidos.</a:t>
            </a:r>
          </a:p>
          <a:p>
            <a:r>
              <a:rPr lang="es-EC" dirty="0"/>
              <a:t>Realizar un análisis de riesgos dentro de las queseras para poder identificar puntos críticos, así como las posibles medidas que se pueden tomar para poder producir los quesos adecuadamente y que estos no representen un riesgo para el consumidor. </a:t>
            </a:r>
          </a:p>
          <a:p>
            <a:r>
              <a:rPr lang="es-EC" dirty="0"/>
              <a:t>Realizar controles por parte de autoridades en toda la cadena de producción de quesos en donde se realicen capacitaciones desde la producción de la leche como sistemas de alimentación, tecnificación de la finca y manejo de la leche durante el almacenamiento.</a:t>
            </a:r>
          </a:p>
        </p:txBody>
      </p:sp>
    </p:spTree>
    <p:extLst>
      <p:ext uri="{BB962C8B-B14F-4D97-AF65-F5344CB8AC3E}">
        <p14:creationId xmlns:p14="http://schemas.microsoft.com/office/powerpoint/2010/main" val="266472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46734" y="2708920"/>
            <a:ext cx="8064896" cy="923330"/>
          </a:xfrm>
          <a:prstGeom prst="rect">
            <a:avLst/>
          </a:prstGeom>
          <a:noFill/>
        </p:spPr>
        <p:txBody>
          <a:bodyPr wrap="square" rtlCol="0">
            <a:spAutoFit/>
          </a:bodyPr>
          <a:lstStyle/>
          <a:p>
            <a:pPr algn="ctr"/>
            <a:r>
              <a:rPr lang="es-EC" sz="5400" b="1" dirty="0">
                <a:latin typeface="Calibri" pitchFamily="34" charset="0"/>
                <a:cs typeface="Calibri" pitchFamily="34" charset="0"/>
              </a:rPr>
              <a:t>¡MUCHAS GRACIAS!</a:t>
            </a:r>
          </a:p>
        </p:txBody>
      </p:sp>
    </p:spTree>
    <p:extLst>
      <p:ext uri="{BB962C8B-B14F-4D97-AF65-F5344CB8AC3E}">
        <p14:creationId xmlns:p14="http://schemas.microsoft.com/office/powerpoint/2010/main" val="391067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13535-8818-4E2E-A621-5C813E5703A9}"/>
              </a:ext>
            </a:extLst>
          </p:cNvPr>
          <p:cNvSpPr>
            <a:spLocks noGrp="1"/>
          </p:cNvSpPr>
          <p:nvPr>
            <p:ph type="title"/>
          </p:nvPr>
        </p:nvSpPr>
        <p:spPr>
          <a:xfrm>
            <a:off x="1097137" y="286605"/>
            <a:ext cx="10057091" cy="1054164"/>
          </a:xfrm>
        </p:spPr>
        <p:txBody>
          <a:bodyPr/>
          <a:lstStyle/>
          <a:p>
            <a:r>
              <a:rPr lang="es-MX" b="1" dirty="0"/>
              <a:t>Objetivos</a:t>
            </a:r>
            <a:endParaRPr lang="es-EC" b="1" dirty="0"/>
          </a:p>
        </p:txBody>
      </p:sp>
      <p:sp>
        <p:nvSpPr>
          <p:cNvPr id="3" name="Marcador de contenido 2">
            <a:extLst>
              <a:ext uri="{FF2B5EF4-FFF2-40B4-BE49-F238E27FC236}">
                <a16:creationId xmlns:a16="http://schemas.microsoft.com/office/drawing/2014/main" id="{E2B604EF-4EC7-4FD9-938C-664B5881B984}"/>
              </a:ext>
            </a:extLst>
          </p:cNvPr>
          <p:cNvSpPr>
            <a:spLocks noGrp="1"/>
          </p:cNvSpPr>
          <p:nvPr>
            <p:ph idx="1"/>
          </p:nvPr>
        </p:nvSpPr>
        <p:spPr>
          <a:xfrm>
            <a:off x="550591" y="1916832"/>
            <a:ext cx="8158658" cy="4023360"/>
          </a:xfrm>
        </p:spPr>
        <p:txBody>
          <a:bodyPr>
            <a:normAutofit/>
          </a:bodyPr>
          <a:lstStyle/>
          <a:p>
            <a:r>
              <a:rPr lang="es-EC" b="1" dirty="0"/>
              <a:t>Objetivo general</a:t>
            </a:r>
          </a:p>
          <a:p>
            <a:r>
              <a:rPr lang="es-EC" dirty="0"/>
              <a:t>Determinar la calidad de los quesos en dos parroquias de Santo Domingo de los Tsáchilas considerando sus procesos de producción</a:t>
            </a:r>
          </a:p>
          <a:p>
            <a:r>
              <a:rPr lang="es-EC" b="1" dirty="0"/>
              <a:t>Objetivos específicos</a:t>
            </a:r>
          </a:p>
          <a:p>
            <a:pPr lvl="0"/>
            <a:r>
              <a:rPr lang="es-EC" dirty="0"/>
              <a:t>Evaluar la calidad de la leche utilizada para la elaboración de queso en las parroquias de Luz de América y El Esfuerzo.</a:t>
            </a:r>
          </a:p>
          <a:p>
            <a:pPr lvl="0"/>
            <a:r>
              <a:rPr lang="es-EC" dirty="0"/>
              <a:t>Identificar las características fisicoquímicas y microbiológicas de los quesos producidos en las parroquias Luz de América y El Esfuerzo.</a:t>
            </a:r>
          </a:p>
          <a:p>
            <a:pPr lvl="0"/>
            <a:r>
              <a:rPr lang="es-EC" dirty="0"/>
              <a:t>Estudiar la influencia de los procesos de producción y tipo de queso que se producen en las parroquias Luz de América y El Esfuerzo.</a:t>
            </a:r>
          </a:p>
          <a:p>
            <a:endParaRPr lang="es-EC" dirty="0"/>
          </a:p>
        </p:txBody>
      </p:sp>
      <p:pic>
        <p:nvPicPr>
          <p:cNvPr id="2052" name="Picture 4" descr="ALIADO COMERCIAL DE CLARO: LA IMPORTANCIA DE LA MISIÓN, VISIÓN Y OBJETIVOS  EN LOS NEGOCIOS">
            <a:extLst>
              <a:ext uri="{FF2B5EF4-FFF2-40B4-BE49-F238E27FC236}">
                <a16:creationId xmlns:a16="http://schemas.microsoft.com/office/drawing/2014/main" id="{267E0306-F326-4F0B-9AF4-0A4FE6881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249" y="1700808"/>
            <a:ext cx="3481164" cy="448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A9674-AC46-41CE-8522-2EB48BD185B1}"/>
              </a:ext>
            </a:extLst>
          </p:cNvPr>
          <p:cNvSpPr>
            <a:spLocks noGrp="1"/>
          </p:cNvSpPr>
          <p:nvPr>
            <p:ph type="title" idx="4294967295"/>
          </p:nvPr>
        </p:nvSpPr>
        <p:spPr>
          <a:xfrm>
            <a:off x="1066799" y="241287"/>
            <a:ext cx="10056813" cy="701675"/>
          </a:xfrm>
        </p:spPr>
        <p:txBody>
          <a:bodyPr>
            <a:normAutofit fontScale="90000"/>
          </a:bodyPr>
          <a:lstStyle/>
          <a:p>
            <a:pPr algn="ctr"/>
            <a:r>
              <a:rPr lang="es-MX" dirty="0"/>
              <a:t>Metodología</a:t>
            </a:r>
            <a:endParaRPr lang="es-EC" dirty="0"/>
          </a:p>
        </p:txBody>
      </p:sp>
      <p:pic>
        <p:nvPicPr>
          <p:cNvPr id="4" name="Marcador de contenido 3" descr="D:\noveno\tesis queso\MAPA PARA UDAY.PNG">
            <a:extLst>
              <a:ext uri="{FF2B5EF4-FFF2-40B4-BE49-F238E27FC236}">
                <a16:creationId xmlns:a16="http://schemas.microsoft.com/office/drawing/2014/main" id="{2886F154-523E-4F9B-9E21-ACFB9491F3CF}"/>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727054" y="1793823"/>
            <a:ext cx="7463359" cy="4456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CF064133-2918-4EF0-80D9-AFF3391865B5}"/>
              </a:ext>
            </a:extLst>
          </p:cNvPr>
          <p:cNvPicPr>
            <a:picLocks noChangeAspect="1"/>
          </p:cNvPicPr>
          <p:nvPr/>
        </p:nvPicPr>
        <p:blipFill>
          <a:blip r:embed="rId3"/>
          <a:stretch>
            <a:fillRect/>
          </a:stretch>
        </p:blipFill>
        <p:spPr>
          <a:xfrm>
            <a:off x="262558" y="1793823"/>
            <a:ext cx="3809587" cy="3441353"/>
          </a:xfrm>
          <a:prstGeom prst="rect">
            <a:avLst/>
          </a:prstGeom>
        </p:spPr>
      </p:pic>
      <p:sp>
        <p:nvSpPr>
          <p:cNvPr id="6" name="Rectángulo 5">
            <a:extLst>
              <a:ext uri="{FF2B5EF4-FFF2-40B4-BE49-F238E27FC236}">
                <a16:creationId xmlns:a16="http://schemas.microsoft.com/office/drawing/2014/main" id="{1CAADD35-C6DF-4E62-AD48-4849E72EFBC3}"/>
              </a:ext>
            </a:extLst>
          </p:cNvPr>
          <p:cNvSpPr/>
          <p:nvPr/>
        </p:nvSpPr>
        <p:spPr>
          <a:xfrm>
            <a:off x="262558" y="1074912"/>
            <a:ext cx="2911544" cy="567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UBICACIÓN POLITICA</a:t>
            </a:r>
            <a:endParaRPr lang="es-EC" dirty="0"/>
          </a:p>
        </p:txBody>
      </p:sp>
      <p:sp>
        <p:nvSpPr>
          <p:cNvPr id="7" name="Rectángulo 6">
            <a:extLst>
              <a:ext uri="{FF2B5EF4-FFF2-40B4-BE49-F238E27FC236}">
                <a16:creationId xmlns:a16="http://schemas.microsoft.com/office/drawing/2014/main" id="{9CC9C340-9543-427A-823A-D1A98B0FA4EE}"/>
              </a:ext>
            </a:extLst>
          </p:cNvPr>
          <p:cNvSpPr/>
          <p:nvPr/>
        </p:nvSpPr>
        <p:spPr>
          <a:xfrm>
            <a:off x="4702646" y="1072138"/>
            <a:ext cx="3960440" cy="567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UBICACIÓN GEOGRAFICA</a:t>
            </a:r>
            <a:endParaRPr lang="es-EC" dirty="0"/>
          </a:p>
        </p:txBody>
      </p:sp>
    </p:spTree>
    <p:extLst>
      <p:ext uri="{BB962C8B-B14F-4D97-AF65-F5344CB8AC3E}">
        <p14:creationId xmlns:p14="http://schemas.microsoft.com/office/powerpoint/2010/main" val="25212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1AC2B-0D0E-4374-8F7C-7A9623671D10}"/>
              </a:ext>
            </a:extLst>
          </p:cNvPr>
          <p:cNvSpPr>
            <a:spLocks noGrp="1"/>
          </p:cNvSpPr>
          <p:nvPr>
            <p:ph type="title" idx="4294967295"/>
          </p:nvPr>
        </p:nvSpPr>
        <p:spPr>
          <a:xfrm>
            <a:off x="3028270" y="241236"/>
            <a:ext cx="6365875" cy="701675"/>
          </a:xfrm>
        </p:spPr>
        <p:txBody>
          <a:bodyPr>
            <a:normAutofit fontScale="90000"/>
          </a:bodyPr>
          <a:lstStyle/>
          <a:p>
            <a:r>
              <a:rPr lang="es-MX" dirty="0"/>
              <a:t>Diseño experimental</a:t>
            </a:r>
            <a:endParaRPr lang="es-EC" dirty="0"/>
          </a:p>
        </p:txBody>
      </p:sp>
      <p:sp>
        <p:nvSpPr>
          <p:cNvPr id="6" name="Rectángulo 5">
            <a:extLst>
              <a:ext uri="{FF2B5EF4-FFF2-40B4-BE49-F238E27FC236}">
                <a16:creationId xmlns:a16="http://schemas.microsoft.com/office/drawing/2014/main" id="{B352A9BB-3858-492B-89C2-DEB56383245B}"/>
              </a:ext>
            </a:extLst>
          </p:cNvPr>
          <p:cNvSpPr/>
          <p:nvPr/>
        </p:nvSpPr>
        <p:spPr>
          <a:xfrm>
            <a:off x="6080812" y="1412776"/>
            <a:ext cx="5054953"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S" b="1"/>
              <a:t>Factores y niveles a probar en los tipos quesos y la tecnología de elaboración.</a:t>
            </a:r>
            <a:endParaRPr lang="es-EC" b="1"/>
          </a:p>
        </p:txBody>
      </p:sp>
      <p:sp>
        <p:nvSpPr>
          <p:cNvPr id="7" name="Rectángulo 6">
            <a:extLst>
              <a:ext uri="{FF2B5EF4-FFF2-40B4-BE49-F238E27FC236}">
                <a16:creationId xmlns:a16="http://schemas.microsoft.com/office/drawing/2014/main" id="{568AB382-269B-47A0-9DC6-13C77B3BA309}"/>
              </a:ext>
            </a:extLst>
          </p:cNvPr>
          <p:cNvSpPr/>
          <p:nvPr/>
        </p:nvSpPr>
        <p:spPr>
          <a:xfrm>
            <a:off x="577358" y="1412776"/>
            <a:ext cx="4869776"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S" b="1" dirty="0"/>
              <a:t>Factores y niveles a probar en la leche utilizada para la elaboración de los quesos.</a:t>
            </a:r>
            <a:endParaRPr lang="es-EC" b="1" dirty="0"/>
          </a:p>
        </p:txBody>
      </p:sp>
      <p:pic>
        <p:nvPicPr>
          <p:cNvPr id="3" name="Imagen 2">
            <a:extLst>
              <a:ext uri="{FF2B5EF4-FFF2-40B4-BE49-F238E27FC236}">
                <a16:creationId xmlns:a16="http://schemas.microsoft.com/office/drawing/2014/main" id="{D5FDD0D1-DFCE-4296-A60E-B8347E9422F9}"/>
              </a:ext>
            </a:extLst>
          </p:cNvPr>
          <p:cNvPicPr>
            <a:picLocks noChangeAspect="1"/>
          </p:cNvPicPr>
          <p:nvPr/>
        </p:nvPicPr>
        <p:blipFill>
          <a:blip r:embed="rId2"/>
          <a:stretch>
            <a:fillRect/>
          </a:stretch>
        </p:blipFill>
        <p:spPr>
          <a:xfrm>
            <a:off x="262558" y="3254984"/>
            <a:ext cx="5328592" cy="2190239"/>
          </a:xfrm>
          <a:prstGeom prst="rect">
            <a:avLst/>
          </a:prstGeom>
        </p:spPr>
      </p:pic>
      <p:pic>
        <p:nvPicPr>
          <p:cNvPr id="8" name="Imagen 7">
            <a:extLst>
              <a:ext uri="{FF2B5EF4-FFF2-40B4-BE49-F238E27FC236}">
                <a16:creationId xmlns:a16="http://schemas.microsoft.com/office/drawing/2014/main" id="{2C9B0232-DD4A-4827-9D4F-9626C57DF255}"/>
              </a:ext>
            </a:extLst>
          </p:cNvPr>
          <p:cNvPicPr>
            <a:picLocks noChangeAspect="1"/>
          </p:cNvPicPr>
          <p:nvPr/>
        </p:nvPicPr>
        <p:blipFill>
          <a:blip r:embed="rId3"/>
          <a:stretch>
            <a:fillRect/>
          </a:stretch>
        </p:blipFill>
        <p:spPr>
          <a:xfrm>
            <a:off x="6080812" y="3254984"/>
            <a:ext cx="5381063" cy="2694296"/>
          </a:xfrm>
          <a:prstGeom prst="rect">
            <a:avLst/>
          </a:prstGeom>
        </p:spPr>
      </p:pic>
    </p:spTree>
    <p:extLst>
      <p:ext uri="{BB962C8B-B14F-4D97-AF65-F5344CB8AC3E}">
        <p14:creationId xmlns:p14="http://schemas.microsoft.com/office/powerpoint/2010/main" val="219629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68AB382-269B-47A0-9DC6-13C77B3BA309}"/>
              </a:ext>
            </a:extLst>
          </p:cNvPr>
          <p:cNvSpPr/>
          <p:nvPr/>
        </p:nvSpPr>
        <p:spPr>
          <a:xfrm>
            <a:off x="577358" y="258012"/>
            <a:ext cx="8614192" cy="732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t>Tratamientos a comparar en la leche utilizada para la elaboración de los quesos.</a:t>
            </a:r>
            <a:endParaRPr lang="es-EC" b="1" dirty="0"/>
          </a:p>
        </p:txBody>
      </p:sp>
      <p:sp>
        <p:nvSpPr>
          <p:cNvPr id="2" name="Rectángulo 1">
            <a:extLst>
              <a:ext uri="{FF2B5EF4-FFF2-40B4-BE49-F238E27FC236}">
                <a16:creationId xmlns:a16="http://schemas.microsoft.com/office/drawing/2014/main" id="{785BAFB6-6606-4AB5-940E-EB9D7504DF97}"/>
              </a:ext>
            </a:extLst>
          </p:cNvPr>
          <p:cNvSpPr/>
          <p:nvPr/>
        </p:nvSpPr>
        <p:spPr>
          <a:xfrm>
            <a:off x="1918742" y="5011813"/>
            <a:ext cx="19894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TIPO DE DISEÑO</a:t>
            </a:r>
            <a:endParaRPr lang="es-EC" dirty="0"/>
          </a:p>
        </p:txBody>
      </p:sp>
      <p:sp>
        <p:nvSpPr>
          <p:cNvPr id="9" name="Rectángulo 8">
            <a:extLst>
              <a:ext uri="{FF2B5EF4-FFF2-40B4-BE49-F238E27FC236}">
                <a16:creationId xmlns:a16="http://schemas.microsoft.com/office/drawing/2014/main" id="{843F8A89-C534-4AC9-B84B-DABACB87DC34}"/>
              </a:ext>
            </a:extLst>
          </p:cNvPr>
          <p:cNvSpPr/>
          <p:nvPr/>
        </p:nvSpPr>
        <p:spPr>
          <a:xfrm>
            <a:off x="577358" y="5670929"/>
            <a:ext cx="4797768" cy="732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Se utilizó  esquema bifactorial  </a:t>
            </a:r>
            <a:r>
              <a:rPr lang="es-EC" dirty="0" err="1"/>
              <a:t>AxB</a:t>
            </a:r>
            <a:r>
              <a:rPr lang="es-EC" dirty="0"/>
              <a:t> conducido en DBCA .</a:t>
            </a:r>
          </a:p>
        </p:txBody>
      </p:sp>
      <p:sp>
        <p:nvSpPr>
          <p:cNvPr id="13" name="Rectángulo 12">
            <a:extLst>
              <a:ext uri="{FF2B5EF4-FFF2-40B4-BE49-F238E27FC236}">
                <a16:creationId xmlns:a16="http://schemas.microsoft.com/office/drawing/2014/main" id="{0D66C760-6737-40F3-A7D9-21261BD327E3}"/>
              </a:ext>
            </a:extLst>
          </p:cNvPr>
          <p:cNvSpPr/>
          <p:nvPr/>
        </p:nvSpPr>
        <p:spPr>
          <a:xfrm>
            <a:off x="7246531" y="1202646"/>
            <a:ext cx="35283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Esquema del análisis de varianza</a:t>
            </a:r>
            <a:endParaRPr lang="es-EC" dirty="0"/>
          </a:p>
        </p:txBody>
      </p:sp>
      <p:pic>
        <p:nvPicPr>
          <p:cNvPr id="4" name="Imagen 3">
            <a:extLst>
              <a:ext uri="{FF2B5EF4-FFF2-40B4-BE49-F238E27FC236}">
                <a16:creationId xmlns:a16="http://schemas.microsoft.com/office/drawing/2014/main" id="{875ACC52-5892-42EA-960B-04EA51C7FEFB}"/>
              </a:ext>
            </a:extLst>
          </p:cNvPr>
          <p:cNvPicPr>
            <a:picLocks noChangeAspect="1"/>
          </p:cNvPicPr>
          <p:nvPr/>
        </p:nvPicPr>
        <p:blipFill>
          <a:blip r:embed="rId2"/>
          <a:stretch>
            <a:fillRect/>
          </a:stretch>
        </p:blipFill>
        <p:spPr>
          <a:xfrm>
            <a:off x="6125616" y="1944278"/>
            <a:ext cx="5615098" cy="4149018"/>
          </a:xfrm>
          <a:prstGeom prst="rect">
            <a:avLst/>
          </a:prstGeom>
        </p:spPr>
      </p:pic>
      <p:pic>
        <p:nvPicPr>
          <p:cNvPr id="5" name="Imagen 4">
            <a:extLst>
              <a:ext uri="{FF2B5EF4-FFF2-40B4-BE49-F238E27FC236}">
                <a16:creationId xmlns:a16="http://schemas.microsoft.com/office/drawing/2014/main" id="{2FD5E6A8-7499-4B2B-8EEC-C6A2D3224D5E}"/>
              </a:ext>
            </a:extLst>
          </p:cNvPr>
          <p:cNvPicPr>
            <a:picLocks noChangeAspect="1"/>
          </p:cNvPicPr>
          <p:nvPr/>
        </p:nvPicPr>
        <p:blipFill>
          <a:blip r:embed="rId3"/>
          <a:stretch>
            <a:fillRect/>
          </a:stretch>
        </p:blipFill>
        <p:spPr>
          <a:xfrm>
            <a:off x="262558" y="1230080"/>
            <a:ext cx="5389930" cy="3311169"/>
          </a:xfrm>
          <a:prstGeom prst="rect">
            <a:avLst/>
          </a:prstGeom>
        </p:spPr>
      </p:pic>
    </p:spTree>
    <p:extLst>
      <p:ext uri="{BB962C8B-B14F-4D97-AF65-F5344CB8AC3E}">
        <p14:creationId xmlns:p14="http://schemas.microsoft.com/office/powerpoint/2010/main" val="72980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68AB382-269B-47A0-9DC6-13C77B3BA309}"/>
              </a:ext>
            </a:extLst>
          </p:cNvPr>
          <p:cNvSpPr/>
          <p:nvPr/>
        </p:nvSpPr>
        <p:spPr>
          <a:xfrm>
            <a:off x="577358" y="258012"/>
            <a:ext cx="8614192" cy="732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a:t>Tratamientos a comparar en los tipos quesos y la tecnología de elaboración.</a:t>
            </a:r>
            <a:endParaRPr lang="es-EC" dirty="0"/>
          </a:p>
        </p:txBody>
      </p:sp>
      <p:sp>
        <p:nvSpPr>
          <p:cNvPr id="2" name="Rectángulo 1">
            <a:extLst>
              <a:ext uri="{FF2B5EF4-FFF2-40B4-BE49-F238E27FC236}">
                <a16:creationId xmlns:a16="http://schemas.microsoft.com/office/drawing/2014/main" id="{785BAFB6-6606-4AB5-940E-EB9D7504DF97}"/>
              </a:ext>
            </a:extLst>
          </p:cNvPr>
          <p:cNvSpPr/>
          <p:nvPr/>
        </p:nvSpPr>
        <p:spPr>
          <a:xfrm>
            <a:off x="1774726" y="4919731"/>
            <a:ext cx="19894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TIPO DE DISEÑO</a:t>
            </a:r>
            <a:endParaRPr lang="es-EC" dirty="0"/>
          </a:p>
        </p:txBody>
      </p:sp>
      <p:sp>
        <p:nvSpPr>
          <p:cNvPr id="9" name="Rectángulo 8">
            <a:extLst>
              <a:ext uri="{FF2B5EF4-FFF2-40B4-BE49-F238E27FC236}">
                <a16:creationId xmlns:a16="http://schemas.microsoft.com/office/drawing/2014/main" id="{843F8A89-C534-4AC9-B84B-DABACB87DC34}"/>
              </a:ext>
            </a:extLst>
          </p:cNvPr>
          <p:cNvSpPr/>
          <p:nvPr/>
        </p:nvSpPr>
        <p:spPr>
          <a:xfrm>
            <a:off x="974397" y="5635022"/>
            <a:ext cx="3933672" cy="732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Se utilizó  esquema trifactorial  </a:t>
            </a:r>
            <a:r>
              <a:rPr lang="es-EC" dirty="0" err="1"/>
              <a:t>AxBxC</a:t>
            </a:r>
            <a:r>
              <a:rPr lang="es-EC" dirty="0"/>
              <a:t> conducido en DCA .</a:t>
            </a:r>
          </a:p>
        </p:txBody>
      </p:sp>
      <p:sp>
        <p:nvSpPr>
          <p:cNvPr id="13" name="Rectángulo 12">
            <a:extLst>
              <a:ext uri="{FF2B5EF4-FFF2-40B4-BE49-F238E27FC236}">
                <a16:creationId xmlns:a16="http://schemas.microsoft.com/office/drawing/2014/main" id="{0D66C760-6737-40F3-A7D9-21261BD327E3}"/>
              </a:ext>
            </a:extLst>
          </p:cNvPr>
          <p:cNvSpPr/>
          <p:nvPr/>
        </p:nvSpPr>
        <p:spPr>
          <a:xfrm>
            <a:off x="6945693" y="1207078"/>
            <a:ext cx="374441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Esquema del análisis de varianza</a:t>
            </a:r>
            <a:endParaRPr lang="es-EC" dirty="0"/>
          </a:p>
        </p:txBody>
      </p:sp>
      <p:pic>
        <p:nvPicPr>
          <p:cNvPr id="3" name="Imagen 2">
            <a:extLst>
              <a:ext uri="{FF2B5EF4-FFF2-40B4-BE49-F238E27FC236}">
                <a16:creationId xmlns:a16="http://schemas.microsoft.com/office/drawing/2014/main" id="{E449EC64-AFB4-4C44-BCA4-359D9E46B20D}"/>
              </a:ext>
            </a:extLst>
          </p:cNvPr>
          <p:cNvPicPr>
            <a:picLocks noChangeAspect="1"/>
          </p:cNvPicPr>
          <p:nvPr/>
        </p:nvPicPr>
        <p:blipFill>
          <a:blip r:embed="rId2"/>
          <a:stretch>
            <a:fillRect/>
          </a:stretch>
        </p:blipFill>
        <p:spPr>
          <a:xfrm>
            <a:off x="6129436" y="1889518"/>
            <a:ext cx="4934322" cy="4223814"/>
          </a:xfrm>
          <a:prstGeom prst="rect">
            <a:avLst/>
          </a:prstGeom>
        </p:spPr>
      </p:pic>
      <p:pic>
        <p:nvPicPr>
          <p:cNvPr id="5" name="Imagen 4">
            <a:extLst>
              <a:ext uri="{FF2B5EF4-FFF2-40B4-BE49-F238E27FC236}">
                <a16:creationId xmlns:a16="http://schemas.microsoft.com/office/drawing/2014/main" id="{5458517A-EBF2-4B12-A750-624086B3A6DA}"/>
              </a:ext>
            </a:extLst>
          </p:cNvPr>
          <p:cNvPicPr>
            <a:picLocks noChangeAspect="1"/>
          </p:cNvPicPr>
          <p:nvPr/>
        </p:nvPicPr>
        <p:blipFill>
          <a:blip r:embed="rId3"/>
          <a:stretch>
            <a:fillRect/>
          </a:stretch>
        </p:blipFill>
        <p:spPr>
          <a:xfrm>
            <a:off x="556549" y="1097787"/>
            <a:ext cx="4934322" cy="3714750"/>
          </a:xfrm>
          <a:prstGeom prst="rect">
            <a:avLst/>
          </a:prstGeom>
        </p:spPr>
      </p:pic>
    </p:spTree>
    <p:extLst>
      <p:ext uri="{BB962C8B-B14F-4D97-AF65-F5344CB8AC3E}">
        <p14:creationId xmlns:p14="http://schemas.microsoft.com/office/powerpoint/2010/main" val="167558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456B1-8BD3-4B07-833C-A22DD131326C}"/>
              </a:ext>
            </a:extLst>
          </p:cNvPr>
          <p:cNvSpPr>
            <a:spLocks noGrp="1"/>
          </p:cNvSpPr>
          <p:nvPr>
            <p:ph type="title"/>
          </p:nvPr>
        </p:nvSpPr>
        <p:spPr>
          <a:xfrm>
            <a:off x="1097137" y="286605"/>
            <a:ext cx="10057091" cy="1054164"/>
          </a:xfrm>
        </p:spPr>
        <p:txBody>
          <a:bodyPr/>
          <a:lstStyle/>
          <a:p>
            <a:r>
              <a:rPr lang="es-MX" dirty="0"/>
              <a:t>Variables a evaluar</a:t>
            </a:r>
            <a:endParaRPr lang="es-EC" dirty="0"/>
          </a:p>
        </p:txBody>
      </p:sp>
      <p:sp>
        <p:nvSpPr>
          <p:cNvPr id="3" name="Marcador de contenido 2">
            <a:extLst>
              <a:ext uri="{FF2B5EF4-FFF2-40B4-BE49-F238E27FC236}">
                <a16:creationId xmlns:a16="http://schemas.microsoft.com/office/drawing/2014/main" id="{D97F7C4B-C6CE-40CF-9DA4-3B17780B4CDF}"/>
              </a:ext>
            </a:extLst>
          </p:cNvPr>
          <p:cNvSpPr>
            <a:spLocks noGrp="1"/>
          </p:cNvSpPr>
          <p:nvPr>
            <p:ph idx="1"/>
          </p:nvPr>
        </p:nvSpPr>
        <p:spPr>
          <a:xfrm>
            <a:off x="1097137" y="1845734"/>
            <a:ext cx="5790157" cy="4247562"/>
          </a:xfrm>
        </p:spPr>
        <p:txBody>
          <a:bodyPr>
            <a:normAutofit fontScale="85000" lnSpcReduction="20000"/>
          </a:bodyPr>
          <a:lstStyle/>
          <a:p>
            <a:r>
              <a:rPr lang="es-EC" dirty="0"/>
              <a:t>Determinación de pH</a:t>
            </a:r>
          </a:p>
          <a:p>
            <a:r>
              <a:rPr lang="es-EC" dirty="0"/>
              <a:t>Determinación de acidez</a:t>
            </a:r>
          </a:p>
          <a:p>
            <a:r>
              <a:rPr lang="es-EC" dirty="0"/>
              <a:t>Determinación de sólidos totales y cenizas</a:t>
            </a:r>
          </a:p>
          <a:p>
            <a:r>
              <a:rPr lang="es-EC" dirty="0"/>
              <a:t>Determinación de Proteína</a:t>
            </a:r>
          </a:p>
          <a:p>
            <a:r>
              <a:rPr lang="es-EC" dirty="0"/>
              <a:t>Densidad de la leche</a:t>
            </a:r>
          </a:p>
          <a:p>
            <a:r>
              <a:rPr lang="es-MX" dirty="0"/>
              <a:t>Análisis de residuos antibióticos en leche</a:t>
            </a:r>
            <a:endParaRPr lang="es-EC" dirty="0"/>
          </a:p>
          <a:p>
            <a:r>
              <a:rPr lang="es-EC" dirty="0"/>
              <a:t>Ensayo de reductasa</a:t>
            </a:r>
          </a:p>
          <a:p>
            <a:r>
              <a:rPr lang="es-EC" dirty="0"/>
              <a:t>Estabilidad con alcohol a 68°</a:t>
            </a:r>
          </a:p>
          <a:p>
            <a:r>
              <a:rPr lang="es-EC" dirty="0"/>
              <a:t>Determinación de bacterias activas</a:t>
            </a:r>
          </a:p>
          <a:p>
            <a:r>
              <a:rPr lang="es-EC" dirty="0"/>
              <a:t>Determinación de Humedad en el queso</a:t>
            </a:r>
          </a:p>
          <a:p>
            <a:r>
              <a:rPr lang="es-EC" dirty="0"/>
              <a:t>Determinación del porcentaje de grasa en queso</a:t>
            </a:r>
          </a:p>
          <a:p>
            <a:r>
              <a:rPr lang="es-EC" dirty="0"/>
              <a:t>Determinación de enterobacterias en queso</a:t>
            </a:r>
          </a:p>
        </p:txBody>
      </p:sp>
      <p:pic>
        <p:nvPicPr>
          <p:cNvPr id="6148" name="Picture 4" descr="Variable cuantitativa - ¿Qué es?, características, ejemplos y más">
            <a:extLst>
              <a:ext uri="{FF2B5EF4-FFF2-40B4-BE49-F238E27FC236}">
                <a16:creationId xmlns:a16="http://schemas.microsoft.com/office/drawing/2014/main" id="{23C70D9F-E590-4DE5-BF1E-D7C2CF302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294" y="2067008"/>
            <a:ext cx="4130824" cy="380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1D5F84-12E9-484F-AA45-EC2DD4314211}"/>
              </a:ext>
            </a:extLst>
          </p:cNvPr>
          <p:cNvSpPr>
            <a:spLocks noGrp="1"/>
          </p:cNvSpPr>
          <p:nvPr>
            <p:ph type="title"/>
          </p:nvPr>
        </p:nvSpPr>
        <p:spPr>
          <a:xfrm rot="20534265">
            <a:off x="1097137" y="758952"/>
            <a:ext cx="10057091" cy="3566160"/>
          </a:xfrm>
        </p:spPr>
        <p:txBody>
          <a:bodyPr>
            <a:normAutofit/>
          </a:bodyPr>
          <a:lstStyle/>
          <a:p>
            <a:r>
              <a:rPr lang="es-MX" sz="13800" dirty="0"/>
              <a:t>RESULTADOS</a:t>
            </a:r>
            <a:endParaRPr lang="es-EC" sz="13800" dirty="0"/>
          </a:p>
        </p:txBody>
      </p:sp>
      <p:sp>
        <p:nvSpPr>
          <p:cNvPr id="5" name="Marcador de texto 4">
            <a:extLst>
              <a:ext uri="{FF2B5EF4-FFF2-40B4-BE49-F238E27FC236}">
                <a16:creationId xmlns:a16="http://schemas.microsoft.com/office/drawing/2014/main" id="{29BA1693-0981-4FB1-8E4D-A54388EF6F75}"/>
              </a:ext>
            </a:extLst>
          </p:cNvPr>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81569877"/>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1053</TotalTime>
  <Words>2090</Words>
  <Application>Microsoft Office PowerPoint</Application>
  <PresentationFormat>Personalizado</PresentationFormat>
  <Paragraphs>129</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Cambria Math</vt:lpstr>
      <vt:lpstr>Times New Roman</vt:lpstr>
      <vt:lpstr>Retrospección</vt:lpstr>
      <vt:lpstr>Presentación de PowerPoint</vt:lpstr>
      <vt:lpstr>INTRODUCCIÓN</vt:lpstr>
      <vt:lpstr>Objetivos</vt:lpstr>
      <vt:lpstr>Metodología</vt:lpstr>
      <vt:lpstr>Diseño experimental</vt:lpstr>
      <vt:lpstr>Presentación de PowerPoint</vt:lpstr>
      <vt:lpstr>Presentación de PowerPoint</vt:lpstr>
      <vt:lpstr>Variables a evaluar</vt:lpstr>
      <vt:lpstr>RESULTADOS</vt:lpstr>
      <vt:lpstr>Análisis de varianza del pH de la leche</vt:lpstr>
      <vt:lpstr>Análisis de varianza de la acidez de la leche</vt:lpstr>
      <vt:lpstr>Análisis de varianza de cenizas de la leche</vt:lpstr>
      <vt:lpstr>Análisis de varianza de proteína de la leche</vt:lpstr>
      <vt:lpstr>Análisis de varianza de densidad de la leche</vt:lpstr>
      <vt:lpstr>Análisis de residuos antibióticos en leche</vt:lpstr>
      <vt:lpstr>Análisis de la reductasa en leche</vt:lpstr>
      <vt:lpstr>Estabilidad con alcohol al 68º</vt:lpstr>
      <vt:lpstr>Análisis de varianza de mohos y levaduras presentes en la leche</vt:lpstr>
      <vt:lpstr>Análisis de varianza de bacterias activas presentes en la leche</vt:lpstr>
      <vt:lpstr>Análisis de varianza de bacterias fecales presentes en la leche</vt:lpstr>
      <vt:lpstr>Análisis de varianza del extracto seco en el queso</vt:lpstr>
      <vt:lpstr>Análisis de varianza del porcentaje de grasa en el queso</vt:lpstr>
      <vt:lpstr>Análisis de varianza de E. coli   en el queso</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WELCOME</dc:creator>
  <cp:lastModifiedBy>gregorio zambrano cedeño</cp:lastModifiedBy>
  <cp:revision>98</cp:revision>
  <dcterms:created xsi:type="dcterms:W3CDTF">2020-10-19T23:22:20Z</dcterms:created>
  <dcterms:modified xsi:type="dcterms:W3CDTF">2021-04-07T17:44:29Z</dcterms:modified>
</cp:coreProperties>
</file>