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4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9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616710-CEA0-4709-A3F8-BFD5E41B3A87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708F1965-72CE-42C1-AB88-1F764FD19EAC}">
      <dgm:prSet phldrT="[Texto]" custT="1"/>
      <dgm:spPr/>
      <dgm:t>
        <a:bodyPr/>
        <a:lstStyle/>
        <a:p>
          <a:r>
            <a:rPr lang="es-EC" sz="1400" dirty="0" smtClean="0"/>
            <a:t>Puéllaro, Perucho, Chavezpamba, Atahualpa y San José de Minas son parte de la Ruta Escondida, parroquias rurales del cantón Quito, cuentan con un clima placido, hermosos paisajes, producción de frutas exóticas, y una variedad de atractivos. </a:t>
          </a:r>
          <a:endParaRPr lang="es-ES" sz="1400" dirty="0"/>
        </a:p>
      </dgm:t>
    </dgm:pt>
    <dgm:pt modelId="{88F1BC7A-4E76-4320-958B-B8F810422A9A}" type="parTrans" cxnId="{1569200D-9BCC-46A7-934E-181F44B4B992}">
      <dgm:prSet/>
      <dgm:spPr/>
      <dgm:t>
        <a:bodyPr/>
        <a:lstStyle/>
        <a:p>
          <a:endParaRPr lang="es-ES" sz="2000"/>
        </a:p>
      </dgm:t>
    </dgm:pt>
    <dgm:pt modelId="{7BFDFC76-3DED-426E-B5E6-9776A6852131}" type="sibTrans" cxnId="{1569200D-9BCC-46A7-934E-181F44B4B992}">
      <dgm:prSet/>
      <dgm:spPr/>
      <dgm:t>
        <a:bodyPr/>
        <a:lstStyle/>
        <a:p>
          <a:endParaRPr lang="es-ES" sz="2000"/>
        </a:p>
      </dgm:t>
    </dgm:pt>
    <dgm:pt modelId="{F1DA9447-5859-4BCE-9B68-F5357E855F57}">
      <dgm:prSet phldrT="[Texto]" custT="1"/>
      <dgm:spPr/>
      <dgm:t>
        <a:bodyPr/>
        <a:lstStyle/>
        <a:p>
          <a:r>
            <a:rPr lang="es-EC" sz="1400" dirty="0" smtClean="0"/>
            <a:t>Su producción agrícola y ganadera, posee lugares emblemáticos para desarrollar el turismo, en donde se puede realizar actividades como cabalgata, caminata, parapente, ciclismo, camping, agroturismo, entre otras</a:t>
          </a:r>
          <a:endParaRPr lang="es-ES" sz="1400" dirty="0"/>
        </a:p>
      </dgm:t>
    </dgm:pt>
    <dgm:pt modelId="{CF7473BE-54EC-4BDB-9A33-6B05D3B3AE1D}" type="parTrans" cxnId="{86A40E72-9CCA-4E0D-BC84-9B25B05FC9BE}">
      <dgm:prSet/>
      <dgm:spPr/>
      <dgm:t>
        <a:bodyPr/>
        <a:lstStyle/>
        <a:p>
          <a:endParaRPr lang="es-ES" sz="2000"/>
        </a:p>
      </dgm:t>
    </dgm:pt>
    <dgm:pt modelId="{F13B595F-6DAE-46B7-B8B3-062B0DA06CC1}" type="sibTrans" cxnId="{86A40E72-9CCA-4E0D-BC84-9B25B05FC9BE}">
      <dgm:prSet/>
      <dgm:spPr/>
      <dgm:t>
        <a:bodyPr/>
        <a:lstStyle/>
        <a:p>
          <a:endParaRPr lang="es-ES" sz="2000"/>
        </a:p>
      </dgm:t>
    </dgm:pt>
    <dgm:pt modelId="{04234441-C19F-4EF9-A936-A0A3923D005E}">
      <dgm:prSet phldrT="[Texto]" custT="1"/>
      <dgm:spPr/>
      <dgm:t>
        <a:bodyPr/>
        <a:lstStyle/>
        <a:p>
          <a:r>
            <a:rPr lang="es-EC" sz="1400" dirty="0" smtClean="0"/>
            <a:t>Se logró identificar las características que definen el perfil de los potenciales turistas, el 100% determinó que serán ecuatorianos, hombres y mujeres solteros de entre 18 a 28 años de edad, el 40,5% serán estudiantes y el 33,3% empleados.</a:t>
          </a:r>
          <a:endParaRPr lang="es-ES" sz="1400" dirty="0"/>
        </a:p>
      </dgm:t>
    </dgm:pt>
    <dgm:pt modelId="{33D8E738-EDA0-42C3-88D7-030D500704AE}" type="parTrans" cxnId="{D84A791D-426F-4565-9BC2-A11864F60161}">
      <dgm:prSet/>
      <dgm:spPr/>
      <dgm:t>
        <a:bodyPr/>
        <a:lstStyle/>
        <a:p>
          <a:endParaRPr lang="es-ES" sz="2000"/>
        </a:p>
      </dgm:t>
    </dgm:pt>
    <dgm:pt modelId="{ABC34F6A-A0D3-4CBF-B4D4-A0E0774EE8B2}" type="sibTrans" cxnId="{D84A791D-426F-4565-9BC2-A11864F60161}">
      <dgm:prSet/>
      <dgm:spPr/>
      <dgm:t>
        <a:bodyPr/>
        <a:lstStyle/>
        <a:p>
          <a:endParaRPr lang="es-ES" sz="2000"/>
        </a:p>
      </dgm:t>
    </dgm:pt>
    <dgm:pt modelId="{44348952-2E69-4AF3-B682-82FDB47D061B}">
      <dgm:prSet phldrT="[Texto]" custT="1"/>
      <dgm:spPr/>
      <dgm:t>
        <a:bodyPr/>
        <a:lstStyle/>
        <a:p>
          <a:r>
            <a:rPr lang="es-EC" sz="1600" dirty="0" smtClean="0"/>
            <a:t>La escasa señalética turística de los atractivos naturales, hace que las facilidades al momento de querer visitarlos sean limitadas. </a:t>
          </a:r>
          <a:endParaRPr lang="es-ES" sz="1600" dirty="0"/>
        </a:p>
      </dgm:t>
    </dgm:pt>
    <dgm:pt modelId="{F73CB79F-F790-4D07-BE03-BBBEA38AB396}" type="parTrans" cxnId="{AC9B6192-3A70-4E72-BA1B-0F5C6DE1A21E}">
      <dgm:prSet/>
      <dgm:spPr/>
      <dgm:t>
        <a:bodyPr/>
        <a:lstStyle/>
        <a:p>
          <a:endParaRPr lang="es-ES" sz="2000"/>
        </a:p>
      </dgm:t>
    </dgm:pt>
    <dgm:pt modelId="{12D5D0D6-7DBC-49AC-B7D7-D34593899A72}" type="sibTrans" cxnId="{AC9B6192-3A70-4E72-BA1B-0F5C6DE1A21E}">
      <dgm:prSet/>
      <dgm:spPr/>
      <dgm:t>
        <a:bodyPr/>
        <a:lstStyle/>
        <a:p>
          <a:endParaRPr lang="es-ES" sz="2000"/>
        </a:p>
      </dgm:t>
    </dgm:pt>
    <dgm:pt modelId="{21FE3E71-31F0-48B3-B7D1-B7058DB30F45}">
      <dgm:prSet phldrT="[Texto]" custT="1"/>
      <dgm:spPr/>
      <dgm:t>
        <a:bodyPr/>
        <a:lstStyle/>
        <a:p>
          <a:r>
            <a:rPr lang="es-EC" sz="1600" dirty="0" smtClean="0"/>
            <a:t>Impactos ambientales y sociales negativos, como es la contaminación del aire, suelo, agua, por ruido, la desculturización</a:t>
          </a:r>
          <a:endParaRPr lang="es-ES" sz="1600" dirty="0"/>
        </a:p>
      </dgm:t>
    </dgm:pt>
    <dgm:pt modelId="{37FB4DC9-CE24-473E-A475-28716A23C42B}" type="parTrans" cxnId="{80B3ABD3-7504-4A65-821A-0E1F5E78C729}">
      <dgm:prSet/>
      <dgm:spPr/>
      <dgm:t>
        <a:bodyPr/>
        <a:lstStyle/>
        <a:p>
          <a:endParaRPr lang="es-ES" sz="2000"/>
        </a:p>
      </dgm:t>
    </dgm:pt>
    <dgm:pt modelId="{75981BF2-9BDD-4A6B-8AF8-38C580E46B4B}" type="sibTrans" cxnId="{80B3ABD3-7504-4A65-821A-0E1F5E78C729}">
      <dgm:prSet/>
      <dgm:spPr/>
      <dgm:t>
        <a:bodyPr/>
        <a:lstStyle/>
        <a:p>
          <a:endParaRPr lang="es-ES" sz="2000"/>
        </a:p>
      </dgm:t>
    </dgm:pt>
    <dgm:pt modelId="{17555F5B-9CF7-4EBB-9B1C-BF6687196CC3}" type="pres">
      <dgm:prSet presAssocID="{AF616710-CEA0-4709-A3F8-BFD5E41B3A8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43E6F04-5821-42BE-BB66-7204900F2EAA}" type="pres">
      <dgm:prSet presAssocID="{708F1965-72CE-42C1-AB88-1F764FD19EA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CDF5014-2E86-429D-A3A4-A9E8803663D0}" type="pres">
      <dgm:prSet presAssocID="{7BFDFC76-3DED-426E-B5E6-9776A6852131}" presName="sibTrans" presStyleCnt="0"/>
      <dgm:spPr/>
    </dgm:pt>
    <dgm:pt modelId="{AB58AAE3-0E7C-4AC6-B26E-3CFF17F2A170}" type="pres">
      <dgm:prSet presAssocID="{F1DA9447-5859-4BCE-9B68-F5357E855F5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18AD949-2ED3-44F6-9567-40A0B2BB6F25}" type="pres">
      <dgm:prSet presAssocID="{F13B595F-6DAE-46B7-B8B3-062B0DA06CC1}" presName="sibTrans" presStyleCnt="0"/>
      <dgm:spPr/>
    </dgm:pt>
    <dgm:pt modelId="{A53601E7-0F29-4A84-91FD-F9BC742A7AA2}" type="pres">
      <dgm:prSet presAssocID="{04234441-C19F-4EF9-A936-A0A3923D005E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345AE76-1E25-4A9D-8EB2-BBD43790D2B8}" type="pres">
      <dgm:prSet presAssocID="{ABC34F6A-A0D3-4CBF-B4D4-A0E0774EE8B2}" presName="sibTrans" presStyleCnt="0"/>
      <dgm:spPr/>
    </dgm:pt>
    <dgm:pt modelId="{93964558-7194-4B22-9FFB-1E9551715E05}" type="pres">
      <dgm:prSet presAssocID="{44348952-2E69-4AF3-B682-82FDB47D061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2103A4-93DB-4E4B-8D15-893692B0ED63}" type="pres">
      <dgm:prSet presAssocID="{12D5D0D6-7DBC-49AC-B7D7-D34593899A72}" presName="sibTrans" presStyleCnt="0"/>
      <dgm:spPr/>
    </dgm:pt>
    <dgm:pt modelId="{A7F773D6-A20B-4257-833F-ED42FDB7C497}" type="pres">
      <dgm:prSet presAssocID="{21FE3E71-31F0-48B3-B7D1-B7058DB30F4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899A6F5-2898-490B-9EEC-C74E5D27834F}" type="presOf" srcId="{44348952-2E69-4AF3-B682-82FDB47D061B}" destId="{93964558-7194-4B22-9FFB-1E9551715E05}" srcOrd="0" destOrd="0" presId="urn:microsoft.com/office/officeart/2005/8/layout/default"/>
    <dgm:cxn modelId="{35B47F0A-783F-4F48-8477-8EB9BFD5A206}" type="presOf" srcId="{21FE3E71-31F0-48B3-B7D1-B7058DB30F45}" destId="{A7F773D6-A20B-4257-833F-ED42FDB7C497}" srcOrd="0" destOrd="0" presId="urn:microsoft.com/office/officeart/2005/8/layout/default"/>
    <dgm:cxn modelId="{AC9B6192-3A70-4E72-BA1B-0F5C6DE1A21E}" srcId="{AF616710-CEA0-4709-A3F8-BFD5E41B3A87}" destId="{44348952-2E69-4AF3-B682-82FDB47D061B}" srcOrd="3" destOrd="0" parTransId="{F73CB79F-F790-4D07-BE03-BBBEA38AB396}" sibTransId="{12D5D0D6-7DBC-49AC-B7D7-D34593899A72}"/>
    <dgm:cxn modelId="{86A40E72-9CCA-4E0D-BC84-9B25B05FC9BE}" srcId="{AF616710-CEA0-4709-A3F8-BFD5E41B3A87}" destId="{F1DA9447-5859-4BCE-9B68-F5357E855F57}" srcOrd="1" destOrd="0" parTransId="{CF7473BE-54EC-4BDB-9A33-6B05D3B3AE1D}" sibTransId="{F13B595F-6DAE-46B7-B8B3-062B0DA06CC1}"/>
    <dgm:cxn modelId="{796EAB76-79A4-4F86-91CE-C7A7DD7517FB}" type="presOf" srcId="{F1DA9447-5859-4BCE-9B68-F5357E855F57}" destId="{AB58AAE3-0E7C-4AC6-B26E-3CFF17F2A170}" srcOrd="0" destOrd="0" presId="urn:microsoft.com/office/officeart/2005/8/layout/default"/>
    <dgm:cxn modelId="{6717E306-6F8C-4D19-BD37-0CBD74FC1266}" type="presOf" srcId="{708F1965-72CE-42C1-AB88-1F764FD19EAC}" destId="{143E6F04-5821-42BE-BB66-7204900F2EAA}" srcOrd="0" destOrd="0" presId="urn:microsoft.com/office/officeart/2005/8/layout/default"/>
    <dgm:cxn modelId="{1569200D-9BCC-46A7-934E-181F44B4B992}" srcId="{AF616710-CEA0-4709-A3F8-BFD5E41B3A87}" destId="{708F1965-72CE-42C1-AB88-1F764FD19EAC}" srcOrd="0" destOrd="0" parTransId="{88F1BC7A-4E76-4320-958B-B8F810422A9A}" sibTransId="{7BFDFC76-3DED-426E-B5E6-9776A6852131}"/>
    <dgm:cxn modelId="{D84A791D-426F-4565-9BC2-A11864F60161}" srcId="{AF616710-CEA0-4709-A3F8-BFD5E41B3A87}" destId="{04234441-C19F-4EF9-A936-A0A3923D005E}" srcOrd="2" destOrd="0" parTransId="{33D8E738-EDA0-42C3-88D7-030D500704AE}" sibTransId="{ABC34F6A-A0D3-4CBF-B4D4-A0E0774EE8B2}"/>
    <dgm:cxn modelId="{67DE7CD9-5E16-4C6C-9A72-FA16B6223AC8}" type="presOf" srcId="{AF616710-CEA0-4709-A3F8-BFD5E41B3A87}" destId="{17555F5B-9CF7-4EBB-9B1C-BF6687196CC3}" srcOrd="0" destOrd="0" presId="urn:microsoft.com/office/officeart/2005/8/layout/default"/>
    <dgm:cxn modelId="{80B3ABD3-7504-4A65-821A-0E1F5E78C729}" srcId="{AF616710-CEA0-4709-A3F8-BFD5E41B3A87}" destId="{21FE3E71-31F0-48B3-B7D1-B7058DB30F45}" srcOrd="4" destOrd="0" parTransId="{37FB4DC9-CE24-473E-A475-28716A23C42B}" sibTransId="{75981BF2-9BDD-4A6B-8AF8-38C580E46B4B}"/>
    <dgm:cxn modelId="{7990AD2B-B4D1-4C5C-8E9D-7925B953C39C}" type="presOf" srcId="{04234441-C19F-4EF9-A936-A0A3923D005E}" destId="{A53601E7-0F29-4A84-91FD-F9BC742A7AA2}" srcOrd="0" destOrd="0" presId="urn:microsoft.com/office/officeart/2005/8/layout/default"/>
    <dgm:cxn modelId="{B3B9E0B7-54ED-4728-A1F8-702CACD43C13}" type="presParOf" srcId="{17555F5B-9CF7-4EBB-9B1C-BF6687196CC3}" destId="{143E6F04-5821-42BE-BB66-7204900F2EAA}" srcOrd="0" destOrd="0" presId="urn:microsoft.com/office/officeart/2005/8/layout/default"/>
    <dgm:cxn modelId="{AA40D261-8D08-4B99-A725-DD47BB15D9CA}" type="presParOf" srcId="{17555F5B-9CF7-4EBB-9B1C-BF6687196CC3}" destId="{4CDF5014-2E86-429D-A3A4-A9E8803663D0}" srcOrd="1" destOrd="0" presId="urn:microsoft.com/office/officeart/2005/8/layout/default"/>
    <dgm:cxn modelId="{5FA6AC68-1CCD-490A-B86E-713280B58442}" type="presParOf" srcId="{17555F5B-9CF7-4EBB-9B1C-BF6687196CC3}" destId="{AB58AAE3-0E7C-4AC6-B26E-3CFF17F2A170}" srcOrd="2" destOrd="0" presId="urn:microsoft.com/office/officeart/2005/8/layout/default"/>
    <dgm:cxn modelId="{182C9583-2974-4778-84DF-A3934DAF5701}" type="presParOf" srcId="{17555F5B-9CF7-4EBB-9B1C-BF6687196CC3}" destId="{318AD949-2ED3-44F6-9567-40A0B2BB6F25}" srcOrd="3" destOrd="0" presId="urn:microsoft.com/office/officeart/2005/8/layout/default"/>
    <dgm:cxn modelId="{A3AE4BD7-B69B-4D60-A417-76AF13B1EA75}" type="presParOf" srcId="{17555F5B-9CF7-4EBB-9B1C-BF6687196CC3}" destId="{A53601E7-0F29-4A84-91FD-F9BC742A7AA2}" srcOrd="4" destOrd="0" presId="urn:microsoft.com/office/officeart/2005/8/layout/default"/>
    <dgm:cxn modelId="{A2105871-B689-4641-94CA-9B4239638546}" type="presParOf" srcId="{17555F5B-9CF7-4EBB-9B1C-BF6687196CC3}" destId="{2345AE76-1E25-4A9D-8EB2-BBD43790D2B8}" srcOrd="5" destOrd="0" presId="urn:microsoft.com/office/officeart/2005/8/layout/default"/>
    <dgm:cxn modelId="{B076DEA3-D812-4663-9561-B7CAE6CE22C9}" type="presParOf" srcId="{17555F5B-9CF7-4EBB-9B1C-BF6687196CC3}" destId="{93964558-7194-4B22-9FFB-1E9551715E05}" srcOrd="6" destOrd="0" presId="urn:microsoft.com/office/officeart/2005/8/layout/default"/>
    <dgm:cxn modelId="{A09815C7-DC15-4BD1-9274-3EFD9B1718FC}" type="presParOf" srcId="{17555F5B-9CF7-4EBB-9B1C-BF6687196CC3}" destId="{302103A4-93DB-4E4B-8D15-893692B0ED63}" srcOrd="7" destOrd="0" presId="urn:microsoft.com/office/officeart/2005/8/layout/default"/>
    <dgm:cxn modelId="{A6AD9EE8-D766-4B35-B554-76AE276DA42D}" type="presParOf" srcId="{17555F5B-9CF7-4EBB-9B1C-BF6687196CC3}" destId="{A7F773D6-A20B-4257-833F-ED42FDB7C497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9B7F17-43FC-4B97-B83C-389A5FC95FB3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C5AF82AD-BCCC-4675-BE44-3CB944C60BE7}">
      <dgm:prSet phldrT="[Texto]"/>
      <dgm:spPr/>
      <dgm:t>
        <a:bodyPr/>
        <a:lstStyle/>
        <a:p>
          <a:r>
            <a:rPr lang="es-EC" dirty="0" smtClean="0"/>
            <a:t>Fomentar el desarrollo del turismo por parte de los actores sociales de la parroquia a través de los prestadores turísticos</a:t>
          </a:r>
          <a:endParaRPr lang="es-ES" dirty="0"/>
        </a:p>
      </dgm:t>
    </dgm:pt>
    <dgm:pt modelId="{F64080CF-0F4C-4CCA-9189-802496FE765E}" type="parTrans" cxnId="{73270449-2B1D-4D96-AB0B-E31640F5F453}">
      <dgm:prSet/>
      <dgm:spPr/>
      <dgm:t>
        <a:bodyPr/>
        <a:lstStyle/>
        <a:p>
          <a:endParaRPr lang="es-ES"/>
        </a:p>
      </dgm:t>
    </dgm:pt>
    <dgm:pt modelId="{0C99C12A-92DA-4A06-B834-C8FAB85C8851}" type="sibTrans" cxnId="{73270449-2B1D-4D96-AB0B-E31640F5F453}">
      <dgm:prSet/>
      <dgm:spPr/>
      <dgm:t>
        <a:bodyPr/>
        <a:lstStyle/>
        <a:p>
          <a:endParaRPr lang="es-ES"/>
        </a:p>
      </dgm:t>
    </dgm:pt>
    <dgm:pt modelId="{6867978A-A7C0-425D-A6B0-92572FB7E607}">
      <dgm:prSet phldrT="[Texto]"/>
      <dgm:spPr/>
      <dgm:t>
        <a:bodyPr/>
        <a:lstStyle/>
        <a:p>
          <a:r>
            <a:rPr lang="es-EC" dirty="0" smtClean="0"/>
            <a:t>Las autoridades parroquiales y comunitarias se deben preocupar por contratar el personal técnico calificado para la implementación de este proyecto tomando en cuenta los gustos y preferencias de los visitantes</a:t>
          </a:r>
          <a:endParaRPr lang="es-ES" dirty="0"/>
        </a:p>
      </dgm:t>
    </dgm:pt>
    <dgm:pt modelId="{722CF8F9-6EEC-4598-82E6-D416A798DBA6}" type="parTrans" cxnId="{96D90D3C-107A-43EF-9676-AAEEC9F09E07}">
      <dgm:prSet/>
      <dgm:spPr/>
      <dgm:t>
        <a:bodyPr/>
        <a:lstStyle/>
        <a:p>
          <a:endParaRPr lang="es-ES"/>
        </a:p>
      </dgm:t>
    </dgm:pt>
    <dgm:pt modelId="{11B04EFC-1207-4A11-93A6-A87E40EE3A27}" type="sibTrans" cxnId="{96D90D3C-107A-43EF-9676-AAEEC9F09E07}">
      <dgm:prSet/>
      <dgm:spPr/>
      <dgm:t>
        <a:bodyPr/>
        <a:lstStyle/>
        <a:p>
          <a:endParaRPr lang="es-ES"/>
        </a:p>
      </dgm:t>
    </dgm:pt>
    <dgm:pt modelId="{6C3ED64F-040E-4975-8DC0-053F44F5A409}">
      <dgm:prSet phldrT="[Texto]"/>
      <dgm:spPr/>
      <dgm:t>
        <a:bodyPr/>
        <a:lstStyle/>
        <a:p>
          <a:r>
            <a:rPr lang="es-EC" dirty="0" smtClean="0"/>
            <a:t>Implementación de señalización en los atractivos para que los visitantes puedan llegar a los mismos, la cual deberá ser clara y precisa </a:t>
          </a:r>
          <a:endParaRPr lang="es-ES" dirty="0"/>
        </a:p>
      </dgm:t>
    </dgm:pt>
    <dgm:pt modelId="{A97EA808-2047-4B67-9AB7-5B4D69313DCE}" type="parTrans" cxnId="{D62CB083-07F9-4969-8E26-39C2B04C0BCF}">
      <dgm:prSet/>
      <dgm:spPr/>
      <dgm:t>
        <a:bodyPr/>
        <a:lstStyle/>
        <a:p>
          <a:endParaRPr lang="es-ES"/>
        </a:p>
      </dgm:t>
    </dgm:pt>
    <dgm:pt modelId="{E09F1A02-C868-480B-B4BA-14AC8946EF5C}" type="sibTrans" cxnId="{D62CB083-07F9-4969-8E26-39C2B04C0BCF}">
      <dgm:prSet/>
      <dgm:spPr/>
      <dgm:t>
        <a:bodyPr/>
        <a:lstStyle/>
        <a:p>
          <a:endParaRPr lang="es-ES"/>
        </a:p>
      </dgm:t>
    </dgm:pt>
    <dgm:pt modelId="{581842FB-86E8-4318-A4F2-1613C677EC14}">
      <dgm:prSet phldrT="[Texto]"/>
      <dgm:spPr/>
      <dgm:t>
        <a:bodyPr/>
        <a:lstStyle/>
        <a:p>
          <a:r>
            <a:rPr lang="es-EC" dirty="0" smtClean="0"/>
            <a:t>Implementar capacitaciones a los moradores interesados en proyectos de emprendimientos a fines al sector turístico. </a:t>
          </a:r>
          <a:endParaRPr lang="es-ES" dirty="0"/>
        </a:p>
      </dgm:t>
    </dgm:pt>
    <dgm:pt modelId="{C50D6F1D-6102-4DFB-9C7A-49D8A73DEABB}" type="parTrans" cxnId="{120D7AFE-30E2-4F8C-A1B6-EBDE3B9720EC}">
      <dgm:prSet/>
      <dgm:spPr/>
      <dgm:t>
        <a:bodyPr/>
        <a:lstStyle/>
        <a:p>
          <a:endParaRPr lang="es-ES"/>
        </a:p>
      </dgm:t>
    </dgm:pt>
    <dgm:pt modelId="{F1D4670A-3E7C-45DD-BBD6-1DA712D40782}" type="sibTrans" cxnId="{120D7AFE-30E2-4F8C-A1B6-EBDE3B9720EC}">
      <dgm:prSet/>
      <dgm:spPr/>
      <dgm:t>
        <a:bodyPr/>
        <a:lstStyle/>
        <a:p>
          <a:endParaRPr lang="es-ES"/>
        </a:p>
      </dgm:t>
    </dgm:pt>
    <dgm:pt modelId="{B27F458A-BBE5-48F4-9947-66509D8A54D1}">
      <dgm:prSet phldrT="[Texto]"/>
      <dgm:spPr/>
      <dgm:t>
        <a:bodyPr/>
        <a:lstStyle/>
        <a:p>
          <a:r>
            <a:rPr lang="es-EC" dirty="0" smtClean="0"/>
            <a:t>Énfasis en el arreglo y pavimentación de las vías de acceso a los atractivos ya que este se encuentra bajo su jurisdicción, considerando que muchas se encuentran en mal estado</a:t>
          </a:r>
          <a:endParaRPr lang="es-ES" dirty="0"/>
        </a:p>
      </dgm:t>
    </dgm:pt>
    <dgm:pt modelId="{D861E9DB-5358-46CC-B8BA-F384B0706CA2}" type="parTrans" cxnId="{300172BD-9B99-4DEF-88A7-2FA6D1956008}">
      <dgm:prSet/>
      <dgm:spPr/>
      <dgm:t>
        <a:bodyPr/>
        <a:lstStyle/>
        <a:p>
          <a:endParaRPr lang="es-ES"/>
        </a:p>
      </dgm:t>
    </dgm:pt>
    <dgm:pt modelId="{B81E2EDC-2E68-465C-8520-FA2F72457C19}" type="sibTrans" cxnId="{300172BD-9B99-4DEF-88A7-2FA6D1956008}">
      <dgm:prSet/>
      <dgm:spPr/>
      <dgm:t>
        <a:bodyPr/>
        <a:lstStyle/>
        <a:p>
          <a:endParaRPr lang="es-ES"/>
        </a:p>
      </dgm:t>
    </dgm:pt>
    <dgm:pt modelId="{FD9734B6-48C3-48F8-8AEB-B93FE675EEF3}" type="pres">
      <dgm:prSet presAssocID="{B69B7F17-43FC-4B97-B83C-389A5FC95FB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A6E1DBB-9647-419F-85CC-69E556CE19D2}" type="pres">
      <dgm:prSet presAssocID="{C5AF82AD-BCCC-4675-BE44-3CB944C60BE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6B70613-8C60-4231-9780-8E2B73F5EA9F}" type="pres">
      <dgm:prSet presAssocID="{0C99C12A-92DA-4A06-B834-C8FAB85C8851}" presName="sibTrans" presStyleCnt="0"/>
      <dgm:spPr/>
    </dgm:pt>
    <dgm:pt modelId="{5D5CB701-7CBC-46EE-935C-4EC87B83F4D8}" type="pres">
      <dgm:prSet presAssocID="{6867978A-A7C0-425D-A6B0-92572FB7E60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C4E333F-16B5-4C7D-AEFD-79AAAD42768A}" type="pres">
      <dgm:prSet presAssocID="{11B04EFC-1207-4A11-93A6-A87E40EE3A27}" presName="sibTrans" presStyleCnt="0"/>
      <dgm:spPr/>
    </dgm:pt>
    <dgm:pt modelId="{CAAB1245-B56B-4620-B0DF-8AE99216AA3A}" type="pres">
      <dgm:prSet presAssocID="{6C3ED64F-040E-4975-8DC0-053F44F5A40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6EFCB66-02AF-47C4-8997-350DBB633BBD}" type="pres">
      <dgm:prSet presAssocID="{E09F1A02-C868-480B-B4BA-14AC8946EF5C}" presName="sibTrans" presStyleCnt="0"/>
      <dgm:spPr/>
    </dgm:pt>
    <dgm:pt modelId="{87882555-CF88-4B7F-A53D-4D76AA3FE946}" type="pres">
      <dgm:prSet presAssocID="{581842FB-86E8-4318-A4F2-1613C677EC1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2219D5B-42E0-4C35-9ED6-A214D73A9740}" type="pres">
      <dgm:prSet presAssocID="{F1D4670A-3E7C-45DD-BBD6-1DA712D40782}" presName="sibTrans" presStyleCnt="0"/>
      <dgm:spPr/>
    </dgm:pt>
    <dgm:pt modelId="{A33D3439-1FFD-43C2-8733-7BBDAC34B012}" type="pres">
      <dgm:prSet presAssocID="{B27F458A-BBE5-48F4-9947-66509D8A54D1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6D90D3C-107A-43EF-9676-AAEEC9F09E07}" srcId="{B69B7F17-43FC-4B97-B83C-389A5FC95FB3}" destId="{6867978A-A7C0-425D-A6B0-92572FB7E607}" srcOrd="1" destOrd="0" parTransId="{722CF8F9-6EEC-4598-82E6-D416A798DBA6}" sibTransId="{11B04EFC-1207-4A11-93A6-A87E40EE3A27}"/>
    <dgm:cxn modelId="{120D7AFE-30E2-4F8C-A1B6-EBDE3B9720EC}" srcId="{B69B7F17-43FC-4B97-B83C-389A5FC95FB3}" destId="{581842FB-86E8-4318-A4F2-1613C677EC14}" srcOrd="3" destOrd="0" parTransId="{C50D6F1D-6102-4DFB-9C7A-49D8A73DEABB}" sibTransId="{F1D4670A-3E7C-45DD-BBD6-1DA712D40782}"/>
    <dgm:cxn modelId="{C2AF5D8B-7128-43E6-93E9-44C02FF29DEA}" type="presOf" srcId="{B69B7F17-43FC-4B97-B83C-389A5FC95FB3}" destId="{FD9734B6-48C3-48F8-8AEB-B93FE675EEF3}" srcOrd="0" destOrd="0" presId="urn:microsoft.com/office/officeart/2005/8/layout/default"/>
    <dgm:cxn modelId="{D62CB083-07F9-4969-8E26-39C2B04C0BCF}" srcId="{B69B7F17-43FC-4B97-B83C-389A5FC95FB3}" destId="{6C3ED64F-040E-4975-8DC0-053F44F5A409}" srcOrd="2" destOrd="0" parTransId="{A97EA808-2047-4B67-9AB7-5B4D69313DCE}" sibTransId="{E09F1A02-C868-480B-B4BA-14AC8946EF5C}"/>
    <dgm:cxn modelId="{300172BD-9B99-4DEF-88A7-2FA6D1956008}" srcId="{B69B7F17-43FC-4B97-B83C-389A5FC95FB3}" destId="{B27F458A-BBE5-48F4-9947-66509D8A54D1}" srcOrd="4" destOrd="0" parTransId="{D861E9DB-5358-46CC-B8BA-F384B0706CA2}" sibTransId="{B81E2EDC-2E68-465C-8520-FA2F72457C19}"/>
    <dgm:cxn modelId="{C1C89A23-2F4A-41AA-BF30-CBC573C94F87}" type="presOf" srcId="{6C3ED64F-040E-4975-8DC0-053F44F5A409}" destId="{CAAB1245-B56B-4620-B0DF-8AE99216AA3A}" srcOrd="0" destOrd="0" presId="urn:microsoft.com/office/officeart/2005/8/layout/default"/>
    <dgm:cxn modelId="{87A0FE67-7ACE-4ACB-AA53-9D1B3B465FA9}" type="presOf" srcId="{581842FB-86E8-4318-A4F2-1613C677EC14}" destId="{87882555-CF88-4B7F-A53D-4D76AA3FE946}" srcOrd="0" destOrd="0" presId="urn:microsoft.com/office/officeart/2005/8/layout/default"/>
    <dgm:cxn modelId="{8C4C7FBA-A76D-4746-9D6A-FE5DA3A0775B}" type="presOf" srcId="{B27F458A-BBE5-48F4-9947-66509D8A54D1}" destId="{A33D3439-1FFD-43C2-8733-7BBDAC34B012}" srcOrd="0" destOrd="0" presId="urn:microsoft.com/office/officeart/2005/8/layout/default"/>
    <dgm:cxn modelId="{18C06E32-2135-4965-ADC9-33ACFA1DD097}" type="presOf" srcId="{C5AF82AD-BCCC-4675-BE44-3CB944C60BE7}" destId="{FA6E1DBB-9647-419F-85CC-69E556CE19D2}" srcOrd="0" destOrd="0" presId="urn:microsoft.com/office/officeart/2005/8/layout/default"/>
    <dgm:cxn modelId="{73270449-2B1D-4D96-AB0B-E31640F5F453}" srcId="{B69B7F17-43FC-4B97-B83C-389A5FC95FB3}" destId="{C5AF82AD-BCCC-4675-BE44-3CB944C60BE7}" srcOrd="0" destOrd="0" parTransId="{F64080CF-0F4C-4CCA-9189-802496FE765E}" sibTransId="{0C99C12A-92DA-4A06-B834-C8FAB85C8851}"/>
    <dgm:cxn modelId="{E87A2BF8-B9B2-4FEE-A6AE-D4898C213DEB}" type="presOf" srcId="{6867978A-A7C0-425D-A6B0-92572FB7E607}" destId="{5D5CB701-7CBC-46EE-935C-4EC87B83F4D8}" srcOrd="0" destOrd="0" presId="urn:microsoft.com/office/officeart/2005/8/layout/default"/>
    <dgm:cxn modelId="{EC51ADEB-D3DF-4066-8FAD-EEAC669A6F24}" type="presParOf" srcId="{FD9734B6-48C3-48F8-8AEB-B93FE675EEF3}" destId="{FA6E1DBB-9647-419F-85CC-69E556CE19D2}" srcOrd="0" destOrd="0" presId="urn:microsoft.com/office/officeart/2005/8/layout/default"/>
    <dgm:cxn modelId="{A39481F6-84BA-4B80-8CA9-23D8C2FE88AC}" type="presParOf" srcId="{FD9734B6-48C3-48F8-8AEB-B93FE675EEF3}" destId="{86B70613-8C60-4231-9780-8E2B73F5EA9F}" srcOrd="1" destOrd="0" presId="urn:microsoft.com/office/officeart/2005/8/layout/default"/>
    <dgm:cxn modelId="{FAD5AC43-3936-4423-ABBC-1C398EF01818}" type="presParOf" srcId="{FD9734B6-48C3-48F8-8AEB-B93FE675EEF3}" destId="{5D5CB701-7CBC-46EE-935C-4EC87B83F4D8}" srcOrd="2" destOrd="0" presId="urn:microsoft.com/office/officeart/2005/8/layout/default"/>
    <dgm:cxn modelId="{62AEDB57-9A4C-4C39-9EC1-C721F7F0DD5C}" type="presParOf" srcId="{FD9734B6-48C3-48F8-8AEB-B93FE675EEF3}" destId="{8C4E333F-16B5-4C7D-AEFD-79AAAD42768A}" srcOrd="3" destOrd="0" presId="urn:microsoft.com/office/officeart/2005/8/layout/default"/>
    <dgm:cxn modelId="{3465F496-DE3E-4D34-AF48-8F9D0CE1878E}" type="presParOf" srcId="{FD9734B6-48C3-48F8-8AEB-B93FE675EEF3}" destId="{CAAB1245-B56B-4620-B0DF-8AE99216AA3A}" srcOrd="4" destOrd="0" presId="urn:microsoft.com/office/officeart/2005/8/layout/default"/>
    <dgm:cxn modelId="{D71A6A98-8E7A-4442-9F86-070FE9D65CF8}" type="presParOf" srcId="{FD9734B6-48C3-48F8-8AEB-B93FE675EEF3}" destId="{66EFCB66-02AF-47C4-8997-350DBB633BBD}" srcOrd="5" destOrd="0" presId="urn:microsoft.com/office/officeart/2005/8/layout/default"/>
    <dgm:cxn modelId="{C901E532-8598-4C6F-987C-41C7D8FCEA41}" type="presParOf" srcId="{FD9734B6-48C3-48F8-8AEB-B93FE675EEF3}" destId="{87882555-CF88-4B7F-A53D-4D76AA3FE946}" srcOrd="6" destOrd="0" presId="urn:microsoft.com/office/officeart/2005/8/layout/default"/>
    <dgm:cxn modelId="{7FEC6E32-74EC-4F21-8940-192B5ABB2816}" type="presParOf" srcId="{FD9734B6-48C3-48F8-8AEB-B93FE675EEF3}" destId="{42219D5B-42E0-4C35-9ED6-A214D73A9740}" srcOrd="7" destOrd="0" presId="urn:microsoft.com/office/officeart/2005/8/layout/default"/>
    <dgm:cxn modelId="{BB3B1673-81AA-4EFC-89E2-128537F88D01}" type="presParOf" srcId="{FD9734B6-48C3-48F8-8AEB-B93FE675EEF3}" destId="{A33D3439-1FFD-43C2-8733-7BBDAC34B012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3E6F04-5821-42BE-BB66-7204900F2EAA}">
      <dsp:nvSpPr>
        <dsp:cNvPr id="0" name=""/>
        <dsp:cNvSpPr/>
      </dsp:nvSpPr>
      <dsp:spPr>
        <a:xfrm>
          <a:off x="764024" y="2598"/>
          <a:ext cx="2808609" cy="168516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Puéllaro, Perucho, Chavezpamba, Atahualpa y San José de Minas son parte de la Ruta Escondida, parroquias rurales del cantón Quito, cuentan con un clima placido, hermosos paisajes, producción de frutas exóticas, y una variedad de atractivos. </a:t>
          </a:r>
          <a:endParaRPr lang="es-ES" sz="1400" kern="1200" dirty="0"/>
        </a:p>
      </dsp:txBody>
      <dsp:txXfrm>
        <a:off x="764024" y="2598"/>
        <a:ext cx="2808609" cy="1685165"/>
      </dsp:txXfrm>
    </dsp:sp>
    <dsp:sp modelId="{AB58AAE3-0E7C-4AC6-B26E-3CFF17F2A170}">
      <dsp:nvSpPr>
        <dsp:cNvPr id="0" name=""/>
        <dsp:cNvSpPr/>
      </dsp:nvSpPr>
      <dsp:spPr>
        <a:xfrm>
          <a:off x="3853495" y="2598"/>
          <a:ext cx="2808609" cy="1685165"/>
        </a:xfrm>
        <a:prstGeom prst="rect">
          <a:avLst/>
        </a:prstGeom>
        <a:solidFill>
          <a:schemeClr val="accent4">
            <a:hueOff val="333754"/>
            <a:satOff val="4461"/>
            <a:lumOff val="215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Su producción agrícola y ganadera, posee lugares emblemáticos para desarrollar el turismo, en donde se puede realizar actividades como cabalgata, caminata, parapente, ciclismo, camping, agroturismo, entre otras</a:t>
          </a:r>
          <a:endParaRPr lang="es-ES" sz="1400" kern="1200" dirty="0"/>
        </a:p>
      </dsp:txBody>
      <dsp:txXfrm>
        <a:off x="3853495" y="2598"/>
        <a:ext cx="2808609" cy="1685165"/>
      </dsp:txXfrm>
    </dsp:sp>
    <dsp:sp modelId="{A53601E7-0F29-4A84-91FD-F9BC742A7AA2}">
      <dsp:nvSpPr>
        <dsp:cNvPr id="0" name=""/>
        <dsp:cNvSpPr/>
      </dsp:nvSpPr>
      <dsp:spPr>
        <a:xfrm>
          <a:off x="6942965" y="2598"/>
          <a:ext cx="2808609" cy="1685165"/>
        </a:xfrm>
        <a:prstGeom prst="rect">
          <a:avLst/>
        </a:prstGeom>
        <a:solidFill>
          <a:schemeClr val="accent4">
            <a:hueOff val="667507"/>
            <a:satOff val="8922"/>
            <a:lumOff val="431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Se logró identificar las características que definen el perfil de los potenciales turistas, el 100% determinó que serán ecuatorianos, hombres y mujeres solteros de entre 18 a 28 años de edad, el 40,5% serán estudiantes y el 33,3% empleados.</a:t>
          </a:r>
          <a:endParaRPr lang="es-ES" sz="1400" kern="1200" dirty="0"/>
        </a:p>
      </dsp:txBody>
      <dsp:txXfrm>
        <a:off x="6942965" y="2598"/>
        <a:ext cx="2808609" cy="1685165"/>
      </dsp:txXfrm>
    </dsp:sp>
    <dsp:sp modelId="{93964558-7194-4B22-9FFB-1E9551715E05}">
      <dsp:nvSpPr>
        <dsp:cNvPr id="0" name=""/>
        <dsp:cNvSpPr/>
      </dsp:nvSpPr>
      <dsp:spPr>
        <a:xfrm>
          <a:off x="2308759" y="1968625"/>
          <a:ext cx="2808609" cy="1685165"/>
        </a:xfrm>
        <a:prstGeom prst="rect">
          <a:avLst/>
        </a:prstGeom>
        <a:solidFill>
          <a:schemeClr val="accent4">
            <a:hueOff val="1001261"/>
            <a:satOff val="13383"/>
            <a:lumOff val="647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La escasa señalética turística de los atractivos naturales, hace que las facilidades al momento de querer visitarlos sean limitadas. </a:t>
          </a:r>
          <a:endParaRPr lang="es-ES" sz="1600" kern="1200" dirty="0"/>
        </a:p>
      </dsp:txBody>
      <dsp:txXfrm>
        <a:off x="2308759" y="1968625"/>
        <a:ext cx="2808609" cy="1685165"/>
      </dsp:txXfrm>
    </dsp:sp>
    <dsp:sp modelId="{A7F773D6-A20B-4257-833F-ED42FDB7C497}">
      <dsp:nvSpPr>
        <dsp:cNvPr id="0" name=""/>
        <dsp:cNvSpPr/>
      </dsp:nvSpPr>
      <dsp:spPr>
        <a:xfrm>
          <a:off x="5398230" y="1968625"/>
          <a:ext cx="2808609" cy="1685165"/>
        </a:xfrm>
        <a:prstGeom prst="rect">
          <a:avLst/>
        </a:prstGeom>
        <a:solidFill>
          <a:schemeClr val="accent4">
            <a:hueOff val="1335015"/>
            <a:satOff val="17844"/>
            <a:lumOff val="862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Impactos ambientales y sociales negativos, como es la contaminación del aire, suelo, agua, por ruido, la desculturización</a:t>
          </a:r>
          <a:endParaRPr lang="es-ES" sz="1600" kern="1200" dirty="0"/>
        </a:p>
      </dsp:txBody>
      <dsp:txXfrm>
        <a:off x="5398230" y="1968625"/>
        <a:ext cx="2808609" cy="16851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6E1DBB-9647-419F-85CC-69E556CE19D2}">
      <dsp:nvSpPr>
        <dsp:cNvPr id="0" name=""/>
        <dsp:cNvSpPr/>
      </dsp:nvSpPr>
      <dsp:spPr>
        <a:xfrm>
          <a:off x="807100" y="1728"/>
          <a:ext cx="2789851" cy="16739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Fomentar el desarrollo del turismo por parte de los actores sociales de la parroquia a través de los prestadores turísticos</a:t>
          </a:r>
          <a:endParaRPr lang="es-ES" sz="1600" kern="1200" dirty="0"/>
        </a:p>
      </dsp:txBody>
      <dsp:txXfrm>
        <a:off x="807100" y="1728"/>
        <a:ext cx="2789851" cy="1673910"/>
      </dsp:txXfrm>
    </dsp:sp>
    <dsp:sp modelId="{5D5CB701-7CBC-46EE-935C-4EC87B83F4D8}">
      <dsp:nvSpPr>
        <dsp:cNvPr id="0" name=""/>
        <dsp:cNvSpPr/>
      </dsp:nvSpPr>
      <dsp:spPr>
        <a:xfrm>
          <a:off x="3875936" y="1728"/>
          <a:ext cx="2789851" cy="1673910"/>
        </a:xfrm>
        <a:prstGeom prst="rect">
          <a:avLst/>
        </a:prstGeom>
        <a:solidFill>
          <a:schemeClr val="accent5">
            <a:hueOff val="248291"/>
            <a:satOff val="144"/>
            <a:lumOff val="142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Las autoridades parroquiales y comunitarias se deben preocupar por contratar el personal técnico calificado para la implementación de este proyecto tomando en cuenta los gustos y preferencias de los visitantes</a:t>
          </a:r>
          <a:endParaRPr lang="es-ES" sz="1600" kern="1200" dirty="0"/>
        </a:p>
      </dsp:txBody>
      <dsp:txXfrm>
        <a:off x="3875936" y="1728"/>
        <a:ext cx="2789851" cy="1673910"/>
      </dsp:txXfrm>
    </dsp:sp>
    <dsp:sp modelId="{CAAB1245-B56B-4620-B0DF-8AE99216AA3A}">
      <dsp:nvSpPr>
        <dsp:cNvPr id="0" name=""/>
        <dsp:cNvSpPr/>
      </dsp:nvSpPr>
      <dsp:spPr>
        <a:xfrm>
          <a:off x="6944773" y="1728"/>
          <a:ext cx="2789851" cy="1673910"/>
        </a:xfrm>
        <a:prstGeom prst="rect">
          <a:avLst/>
        </a:prstGeom>
        <a:solidFill>
          <a:schemeClr val="accent5">
            <a:hueOff val="496582"/>
            <a:satOff val="288"/>
            <a:lumOff val="284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Implementación de señalización en los atractivos para que los visitantes puedan llegar a los mismos, la cual deberá ser clara y precisa </a:t>
          </a:r>
          <a:endParaRPr lang="es-ES" sz="1600" kern="1200" dirty="0"/>
        </a:p>
      </dsp:txBody>
      <dsp:txXfrm>
        <a:off x="6944773" y="1728"/>
        <a:ext cx="2789851" cy="1673910"/>
      </dsp:txXfrm>
    </dsp:sp>
    <dsp:sp modelId="{87882555-CF88-4B7F-A53D-4D76AA3FE946}">
      <dsp:nvSpPr>
        <dsp:cNvPr id="0" name=""/>
        <dsp:cNvSpPr/>
      </dsp:nvSpPr>
      <dsp:spPr>
        <a:xfrm>
          <a:off x="2341518" y="1954624"/>
          <a:ext cx="2789851" cy="1673910"/>
        </a:xfrm>
        <a:prstGeom prst="rect">
          <a:avLst/>
        </a:prstGeom>
        <a:solidFill>
          <a:schemeClr val="accent5">
            <a:hueOff val="744874"/>
            <a:satOff val="432"/>
            <a:lumOff val="426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Implementar capacitaciones a los moradores interesados en proyectos de emprendimientos a fines al sector turístico. </a:t>
          </a:r>
          <a:endParaRPr lang="es-ES" sz="1600" kern="1200" dirty="0"/>
        </a:p>
      </dsp:txBody>
      <dsp:txXfrm>
        <a:off x="2341518" y="1954624"/>
        <a:ext cx="2789851" cy="1673910"/>
      </dsp:txXfrm>
    </dsp:sp>
    <dsp:sp modelId="{A33D3439-1FFD-43C2-8733-7BBDAC34B012}">
      <dsp:nvSpPr>
        <dsp:cNvPr id="0" name=""/>
        <dsp:cNvSpPr/>
      </dsp:nvSpPr>
      <dsp:spPr>
        <a:xfrm>
          <a:off x="5410355" y="1954624"/>
          <a:ext cx="2789851" cy="1673910"/>
        </a:xfrm>
        <a:prstGeom prst="rect">
          <a:avLst/>
        </a:prstGeom>
        <a:solidFill>
          <a:schemeClr val="accent5">
            <a:hueOff val="993165"/>
            <a:satOff val="576"/>
            <a:lumOff val="568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Énfasis en el arreglo y pavimentación de las vías de acceso a los atractivos ya que este se encuentra bajo su jurisdicción, considerando que muchas se encuentran en mal estado</a:t>
          </a:r>
          <a:endParaRPr lang="es-ES" sz="1600" kern="1200" dirty="0"/>
        </a:p>
      </dsp:txBody>
      <dsp:txXfrm>
        <a:off x="5410355" y="1954624"/>
        <a:ext cx="2789851" cy="16739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4/1/2021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933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137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4242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51701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450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55187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532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84058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7291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4/1/2021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938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4812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4/1/2021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993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9328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8079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845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5607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080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4/1/2021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89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665926" y="1654694"/>
            <a:ext cx="6815669" cy="1515533"/>
          </a:xfrm>
        </p:spPr>
        <p:txBody>
          <a:bodyPr/>
          <a:lstStyle/>
          <a:p>
            <a:r>
              <a:rPr lang="es-ES" sz="2000" dirty="0" smtClean="0">
                <a:latin typeface="Calibri" panose="020F0502020204030204" pitchFamily="34" charset="0"/>
              </a:rPr>
              <a:t> 	</a:t>
            </a:r>
            <a:r>
              <a:rPr lang="es-EC" sz="2000" b="1" dirty="0" smtClean="0">
                <a:latin typeface="Calibri" panose="020F0502020204030204" pitchFamily="34" charset="0"/>
              </a:rPr>
              <a:t>Promoción de la “Ruta </a:t>
            </a:r>
            <a:r>
              <a:rPr lang="es-EC" sz="2000" b="1" dirty="0">
                <a:latin typeface="Calibri" panose="020F0502020204030204" pitchFamily="34" charset="0"/>
              </a:rPr>
              <a:t>E</a:t>
            </a:r>
            <a:r>
              <a:rPr lang="es-EC" sz="2000" b="1" dirty="0" smtClean="0">
                <a:latin typeface="Calibri" panose="020F0502020204030204" pitchFamily="34" charset="0"/>
              </a:rPr>
              <a:t>scondida” para el desarrollo turístico de las parroquias N</a:t>
            </a:r>
            <a:r>
              <a:rPr lang="es-EC" sz="2000" b="1" dirty="0" smtClean="0">
                <a:latin typeface="Calibri" panose="020F0502020204030204" pitchFamily="34" charset="0"/>
              </a:rPr>
              <a:t>or-centrales </a:t>
            </a:r>
            <a:r>
              <a:rPr lang="es-EC" sz="2000" b="1" dirty="0" smtClean="0">
                <a:latin typeface="Calibri" panose="020F0502020204030204" pitchFamily="34" charset="0"/>
              </a:rPr>
              <a:t>de la provincia de Pichincha, cantón Quito.</a:t>
            </a:r>
            <a:r>
              <a:rPr lang="es-ES" sz="2000" dirty="0"/>
              <a:t/>
            </a:r>
            <a:br>
              <a:rPr lang="es-ES" sz="2000" dirty="0"/>
            </a:br>
            <a:endParaRPr lang="es-ES" sz="20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80125" y="4226927"/>
            <a:ext cx="6815669" cy="1320802"/>
          </a:xfrm>
        </p:spPr>
        <p:txBody>
          <a:bodyPr>
            <a:normAutofit/>
          </a:bodyPr>
          <a:lstStyle/>
          <a:p>
            <a:r>
              <a:rPr lang="es-EC" sz="1400" dirty="0">
                <a:latin typeface="Calibri" panose="020F0502020204030204" pitchFamily="34" charset="0"/>
              </a:rPr>
              <a:t>AUTOR: DAYSI VERÓNICA HERRERA MONAR</a:t>
            </a:r>
            <a:endParaRPr lang="es-ES" sz="1400" dirty="0">
              <a:latin typeface="Calibri" panose="020F0502020204030204" pitchFamily="34" charset="0"/>
            </a:endParaRPr>
          </a:p>
          <a:p>
            <a:r>
              <a:rPr lang="es-EC" sz="1400" dirty="0">
                <a:latin typeface="Calibri" panose="020F0502020204030204" pitchFamily="34" charset="0"/>
              </a:rPr>
              <a:t> </a:t>
            </a:r>
            <a:r>
              <a:rPr lang="es-EC" sz="1400" dirty="0" smtClean="0">
                <a:latin typeface="Calibri" panose="020F0502020204030204" pitchFamily="34" charset="0"/>
              </a:rPr>
              <a:t>DIRECTOR</a:t>
            </a:r>
            <a:r>
              <a:rPr lang="es-EC" sz="1400" dirty="0">
                <a:latin typeface="Calibri" panose="020F0502020204030204" pitchFamily="34" charset="0"/>
              </a:rPr>
              <a:t>: ING. JULIO YACELGA</a:t>
            </a:r>
            <a:endParaRPr lang="es-ES" sz="1400" dirty="0">
              <a:latin typeface="Calibri" panose="020F0502020204030204" pitchFamily="34" charset="0"/>
            </a:endParaRPr>
          </a:p>
          <a:p>
            <a:endParaRPr lang="es-ES" sz="2000" dirty="0"/>
          </a:p>
        </p:txBody>
      </p:sp>
      <p:pic>
        <p:nvPicPr>
          <p:cNvPr id="4" name="Imagen 3" descr="Resultado de imagen para universidad de las fuerzas armadas esp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490" y="0"/>
            <a:ext cx="4644390" cy="14465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ángulo 5"/>
          <p:cNvSpPr/>
          <p:nvPr/>
        </p:nvSpPr>
        <p:spPr>
          <a:xfrm>
            <a:off x="3145484" y="2962063"/>
            <a:ext cx="6284952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Aft>
                <a:spcPts val="800"/>
              </a:spcAft>
            </a:pPr>
            <a:r>
              <a:rPr lang="es-EC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DEPARTAMENTO DE CIENCIAS ECONÓMICAS, ADMINSITRATIVAS Y DE COMERCIO</a:t>
            </a: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  <a:spcAft>
                <a:spcPts val="800"/>
              </a:spcAft>
            </a:pPr>
            <a:r>
              <a:rPr lang="es-EC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CARRERA DE </a:t>
            </a:r>
            <a:r>
              <a:rPr lang="es-EC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ADMINISTRACIÓN </a:t>
            </a:r>
            <a:r>
              <a:rPr lang="es-EC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TURÍSTICA Y HOTELERA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763" y="4676840"/>
            <a:ext cx="2465711" cy="203818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0972800" y="6284889"/>
            <a:ext cx="6697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</a:t>
            </a:r>
            <a:endParaRPr lang="es-ES" sz="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559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36" y="805751"/>
            <a:ext cx="4745220" cy="2392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011" y="3361210"/>
            <a:ext cx="2781708" cy="2784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938" y="1496721"/>
            <a:ext cx="3370216" cy="3911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2116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81" y="863235"/>
            <a:ext cx="3014108" cy="2263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531" y="747935"/>
            <a:ext cx="2493919" cy="2493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 descr="No hay ninguna descripción de la foto disponible.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788" y="2171021"/>
            <a:ext cx="2469289" cy="3106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4" t="27232" r="22656" b="33623"/>
          <a:stretch>
            <a:fillRect/>
          </a:stretch>
        </p:blipFill>
        <p:spPr bwMode="auto">
          <a:xfrm>
            <a:off x="2610394" y="3503022"/>
            <a:ext cx="4665617" cy="2597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5475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 smtClean="0"/>
              <a:t>FODA</a:t>
            </a:r>
            <a:endParaRPr lang="es-CO" b="1" dirty="0"/>
          </a:p>
        </p:txBody>
      </p:sp>
      <p:sp>
        <p:nvSpPr>
          <p:cNvPr id="3" name="Elipse 2"/>
          <p:cNvSpPr/>
          <p:nvPr/>
        </p:nvSpPr>
        <p:spPr>
          <a:xfrm>
            <a:off x="1295402" y="1920240"/>
            <a:ext cx="2325189" cy="22990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Elipse 3"/>
          <p:cNvSpPr/>
          <p:nvPr/>
        </p:nvSpPr>
        <p:spPr>
          <a:xfrm>
            <a:off x="3236323" y="3722913"/>
            <a:ext cx="2325189" cy="22990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Elipse 4"/>
          <p:cNvSpPr/>
          <p:nvPr/>
        </p:nvSpPr>
        <p:spPr>
          <a:xfrm>
            <a:off x="6096000" y="3722912"/>
            <a:ext cx="2325189" cy="22990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Elipse 5"/>
          <p:cNvSpPr/>
          <p:nvPr/>
        </p:nvSpPr>
        <p:spPr>
          <a:xfrm>
            <a:off x="8571409" y="1959426"/>
            <a:ext cx="2325189" cy="22990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07448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1744" y="590175"/>
            <a:ext cx="9601196" cy="1303867"/>
          </a:xfrm>
        </p:spPr>
        <p:txBody>
          <a:bodyPr/>
          <a:lstStyle/>
          <a:p>
            <a:r>
              <a:rPr lang="es-CO" b="1" dirty="0" smtClean="0"/>
              <a:t>MARCO METODOLÓGICO</a:t>
            </a:r>
            <a:endParaRPr lang="es-CO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7" y="1776550"/>
            <a:ext cx="5002688" cy="2521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973" y="3892731"/>
            <a:ext cx="4195579" cy="2161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313" y="1776550"/>
            <a:ext cx="3529627" cy="1964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ángulo 10"/>
          <p:cNvSpPr/>
          <p:nvPr/>
        </p:nvSpPr>
        <p:spPr>
          <a:xfrm>
            <a:off x="1064715" y="4489952"/>
            <a:ext cx="616505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Encuestas a turistas y pobladores</a:t>
            </a:r>
            <a:endParaRPr lang="es-ES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4175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41154" y="968998"/>
            <a:ext cx="9601196" cy="1303867"/>
          </a:xfrm>
        </p:spPr>
        <p:txBody>
          <a:bodyPr/>
          <a:lstStyle/>
          <a:p>
            <a:r>
              <a:rPr lang="es-CO" b="1" dirty="0" smtClean="0"/>
              <a:t>PROPUESTA</a:t>
            </a:r>
            <a:endParaRPr lang="es-CO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55857" t="27468" r="6896" b="33425"/>
          <a:stretch/>
        </p:blipFill>
        <p:spPr>
          <a:xfrm>
            <a:off x="1441154" y="2194488"/>
            <a:ext cx="3275141" cy="1933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046" y="4236359"/>
            <a:ext cx="3137822" cy="1873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811" y="2194488"/>
            <a:ext cx="4612604" cy="218378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527" y="983198"/>
            <a:ext cx="1648823" cy="927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7098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249" y="836022"/>
            <a:ext cx="7309956" cy="5239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0220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2" r="1607" b="5540"/>
          <a:stretch>
            <a:fillRect/>
          </a:stretch>
        </p:blipFill>
        <p:spPr bwMode="auto">
          <a:xfrm>
            <a:off x="953588" y="757645"/>
            <a:ext cx="5799909" cy="3435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6" r="1924" b="5824"/>
          <a:stretch>
            <a:fillRect/>
          </a:stretch>
        </p:blipFill>
        <p:spPr bwMode="auto">
          <a:xfrm>
            <a:off x="6096000" y="2834639"/>
            <a:ext cx="5328148" cy="3357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5346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161552631002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17" y="1005841"/>
            <a:ext cx="10110652" cy="4898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5697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0" t="21785" r="43716" b="22285"/>
          <a:stretch>
            <a:fillRect/>
          </a:stretch>
        </p:blipFill>
        <p:spPr bwMode="auto">
          <a:xfrm>
            <a:off x="1543597" y="1352276"/>
            <a:ext cx="2667000" cy="4342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 descr="161552084938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1" b="18205"/>
          <a:stretch>
            <a:fillRect/>
          </a:stretch>
        </p:blipFill>
        <p:spPr bwMode="auto">
          <a:xfrm>
            <a:off x="5124995" y="996358"/>
            <a:ext cx="4876800" cy="2527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1" t="27231" r="18393" b="22488"/>
          <a:stretch>
            <a:fillRect/>
          </a:stretch>
        </p:blipFill>
        <p:spPr bwMode="auto">
          <a:xfrm>
            <a:off x="7158446" y="3866606"/>
            <a:ext cx="3684406" cy="2085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6972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4" t="32918" r="18391" b="30560"/>
          <a:stretch>
            <a:fillRect/>
          </a:stretch>
        </p:blipFill>
        <p:spPr bwMode="auto">
          <a:xfrm>
            <a:off x="1271996" y="765582"/>
            <a:ext cx="5676900" cy="2635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9" t="25246" r="31058" b="50604"/>
          <a:stretch>
            <a:fillRect/>
          </a:stretch>
        </p:blipFill>
        <p:spPr bwMode="auto">
          <a:xfrm>
            <a:off x="4950822" y="3579223"/>
            <a:ext cx="6142673" cy="2495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7483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5876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3" name="Imagen 2" descr="161664467392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89" y="731520"/>
            <a:ext cx="10345782" cy="5394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76506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 smtClean="0"/>
              <a:t>CONCLUSIONES</a:t>
            </a:r>
            <a:endParaRPr lang="es-CO" b="1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406579413"/>
              </p:ext>
            </p:extLst>
          </p:nvPr>
        </p:nvGraphicFramePr>
        <p:xfrm>
          <a:off x="901337" y="2481943"/>
          <a:ext cx="10515600" cy="3656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1430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 smtClean="0"/>
              <a:t>RECOMENDACIONES</a:t>
            </a:r>
            <a:endParaRPr lang="es-CO" b="1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321717128"/>
              </p:ext>
            </p:extLst>
          </p:nvPr>
        </p:nvGraphicFramePr>
        <p:xfrm>
          <a:off x="809897" y="2508069"/>
          <a:ext cx="10541725" cy="3630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4699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54" y="618565"/>
            <a:ext cx="10998926" cy="565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11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1" y="287388"/>
            <a:ext cx="9601196" cy="1303867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Calibri" panose="020F0502020204030204" pitchFamily="34" charset="0"/>
              </a:rPr>
              <a:t>INTRODUCCIÓN</a:t>
            </a:r>
            <a:endParaRPr lang="es-ES" dirty="0">
              <a:latin typeface="Calibri" panose="020F0502020204030204" pitchFamily="34" charset="0"/>
            </a:endParaRPr>
          </a:p>
        </p:txBody>
      </p:sp>
      <p:pic>
        <p:nvPicPr>
          <p:cNvPr id="1038" name="Picture 14" descr="Mauricio Rodas on Twitter: &quot;También entregamos el parque y la Iglesia de  Chavezpamba totalmente rehabilitados! http://t.co/EaGV9zN6Jp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813" y="9469730"/>
            <a:ext cx="1166649" cy="55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508" y="1221210"/>
            <a:ext cx="5321353" cy="2328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56158" t="27768" r="8201" b="22233"/>
          <a:stretch/>
        </p:blipFill>
        <p:spPr>
          <a:xfrm>
            <a:off x="1931473" y="1299948"/>
            <a:ext cx="2718906" cy="2144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/>
        </p:blipFill>
        <p:spPr>
          <a:xfrm>
            <a:off x="2397245" y="3806217"/>
            <a:ext cx="3698754" cy="2297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4"/>
          <a:stretch/>
        </p:blipFill>
        <p:spPr>
          <a:xfrm>
            <a:off x="7530526" y="3806217"/>
            <a:ext cx="3285729" cy="2306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6069" r="50869" b="53771"/>
          <a:stretch/>
        </p:blipFill>
        <p:spPr>
          <a:xfrm>
            <a:off x="6678800" y="3640743"/>
            <a:ext cx="2939943" cy="42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543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redondeado 7"/>
          <p:cNvSpPr/>
          <p:nvPr/>
        </p:nvSpPr>
        <p:spPr>
          <a:xfrm>
            <a:off x="6457948" y="5221505"/>
            <a:ext cx="4842163" cy="62345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Calibri" panose="020F0502020204030204" pitchFamily="34" charset="0"/>
              </a:rPr>
              <a:t>No tienen apoyo por parte de las autoridades lo que impide el desarrollo turístico de la Ruta.</a:t>
            </a:r>
            <a:endParaRPr lang="es-ES" dirty="0">
              <a:latin typeface="Calibri" panose="020F0502020204030204" pitchFamily="34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6457948" y="4339955"/>
            <a:ext cx="4842163" cy="62345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Calibri" panose="020F0502020204030204" pitchFamily="34" charset="0"/>
              </a:rPr>
              <a:t>Recursos naturales y culturales que no son bien aprovechados. </a:t>
            </a:r>
            <a:endParaRPr lang="es-ES" dirty="0">
              <a:latin typeface="Calibri" panose="020F0502020204030204" pitchFamily="34" charset="0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990594" y="5221505"/>
            <a:ext cx="4842163" cy="62345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Calibri" panose="020F0502020204030204" pitchFamily="34" charset="0"/>
              </a:rPr>
              <a:t>No cuentan con promoción a través de medios de comunicación.</a:t>
            </a:r>
            <a:endParaRPr lang="es-ES" dirty="0">
              <a:latin typeface="Calibri" panose="020F0502020204030204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1" y="3181704"/>
            <a:ext cx="9601196" cy="1303867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Calibri" panose="020F0502020204030204" pitchFamily="34" charset="0"/>
              </a:rPr>
              <a:t>PROBLEMA</a:t>
            </a:r>
            <a:endParaRPr lang="es-ES" dirty="0">
              <a:latin typeface="Calibri" panose="020F0502020204030204" pitchFamily="34" charset="0"/>
            </a:endParaRPr>
          </a:p>
        </p:txBody>
      </p:sp>
      <p:pic>
        <p:nvPicPr>
          <p:cNvPr id="4" name="Picture 16" descr="Minas (parroquia) - Wikipedia, la enciclopedia lib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71" y="166254"/>
            <a:ext cx="11215256" cy="323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redondeado 4"/>
          <p:cNvSpPr/>
          <p:nvPr/>
        </p:nvSpPr>
        <p:spPr>
          <a:xfrm>
            <a:off x="990593" y="4339955"/>
            <a:ext cx="4842163" cy="62345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Calibri" panose="020F0502020204030204" pitchFamily="34" charset="0"/>
              </a:rPr>
              <a:t>Escasa difusión turística  = ocasiona perdidas económicas para el sector.</a:t>
            </a:r>
            <a:endParaRPr lang="es-E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92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/>
          <p:cNvSpPr/>
          <p:nvPr/>
        </p:nvSpPr>
        <p:spPr>
          <a:xfrm>
            <a:off x="8229590" y="2677391"/>
            <a:ext cx="3214262" cy="307007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5400" dirty="0" smtClean="0">
                <a:latin typeface="Calibri" panose="020F0502020204030204" pitchFamily="34" charset="0"/>
              </a:rPr>
              <a:t>OBJETIVOS</a:t>
            </a:r>
            <a:endParaRPr lang="es-ES" sz="5400" dirty="0">
              <a:latin typeface="Calibri" panose="020F0502020204030204" pitchFamily="34" charset="0"/>
            </a:endParaRPr>
          </a:p>
        </p:txBody>
      </p:sp>
      <p:sp>
        <p:nvSpPr>
          <p:cNvPr id="4" name="Elipse 3"/>
          <p:cNvSpPr/>
          <p:nvPr/>
        </p:nvSpPr>
        <p:spPr>
          <a:xfrm>
            <a:off x="955957" y="2521370"/>
            <a:ext cx="637309" cy="62345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Elipse 4"/>
          <p:cNvSpPr/>
          <p:nvPr/>
        </p:nvSpPr>
        <p:spPr>
          <a:xfrm>
            <a:off x="955960" y="3519054"/>
            <a:ext cx="637309" cy="62345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Elipse 5"/>
          <p:cNvSpPr/>
          <p:nvPr/>
        </p:nvSpPr>
        <p:spPr>
          <a:xfrm>
            <a:off x="955957" y="4465447"/>
            <a:ext cx="637309" cy="62345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Elipse 6"/>
          <p:cNvSpPr/>
          <p:nvPr/>
        </p:nvSpPr>
        <p:spPr>
          <a:xfrm>
            <a:off x="955958" y="5353936"/>
            <a:ext cx="637309" cy="62345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Elipse 7"/>
          <p:cNvSpPr/>
          <p:nvPr/>
        </p:nvSpPr>
        <p:spPr>
          <a:xfrm>
            <a:off x="7897091" y="2901869"/>
            <a:ext cx="3241963" cy="303414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 smtClean="0">
              <a:latin typeface="Calibri" panose="020F0502020204030204" pitchFamily="34" charset="0"/>
            </a:endParaRPr>
          </a:p>
          <a:p>
            <a:pPr algn="ctr"/>
            <a:r>
              <a:rPr lang="es-EC" dirty="0" smtClean="0">
                <a:latin typeface="Calibri" panose="020F0502020204030204" pitchFamily="34" charset="0"/>
              </a:rPr>
              <a:t>Proponer </a:t>
            </a:r>
            <a:r>
              <a:rPr lang="es-EC" dirty="0">
                <a:latin typeface="Calibri" panose="020F0502020204030204" pitchFamily="34" charset="0"/>
              </a:rPr>
              <a:t>estrategias de promoción de la “Ruta Escondida” para el desarrollo turístico de las parroquias del noreste de la provincia de pichincha.</a:t>
            </a:r>
            <a:endParaRPr lang="es-ES" dirty="0">
              <a:latin typeface="Calibri" panose="020F0502020204030204" pitchFamily="34" charset="0"/>
            </a:endParaRPr>
          </a:p>
          <a:p>
            <a:pPr algn="ctr"/>
            <a:endParaRPr lang="es-ES" sz="20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1066805" y="2450945"/>
            <a:ext cx="637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chemeClr val="bg1"/>
                </a:solidFill>
              </a:rPr>
              <a:t>1</a:t>
            </a:r>
            <a:endParaRPr lang="es-ES" sz="4000" b="1" dirty="0">
              <a:solidFill>
                <a:schemeClr val="bg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066802" y="3463575"/>
            <a:ext cx="637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1052949" y="4405747"/>
            <a:ext cx="637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chemeClr val="bg1"/>
                </a:solidFill>
              </a:rPr>
              <a:t>3</a:t>
            </a:r>
            <a:endParaRPr lang="es-ES" sz="4000" b="1" dirty="0">
              <a:solidFill>
                <a:schemeClr val="bg1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052949" y="5271518"/>
            <a:ext cx="637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chemeClr val="bg1"/>
                </a:solidFill>
              </a:rPr>
              <a:t>4</a:t>
            </a:r>
            <a:endParaRPr lang="es-ES" sz="4000" b="1" dirty="0">
              <a:solidFill>
                <a:schemeClr val="bg1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444328" y="2546281"/>
            <a:ext cx="70311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dirty="0">
                <a:latin typeface="Calibri" panose="020F0502020204030204" pitchFamily="34" charset="0"/>
              </a:rPr>
              <a:t>Analizar la organización y los procesos que se llevan a cabo para el desarrollo turístico de las parroquias que corresponden al recorrido de la Ruta Escondida a través de entrevistas a los directivos de los GADS.</a:t>
            </a:r>
            <a:endParaRPr lang="es-ES" sz="1600" dirty="0">
              <a:latin typeface="Calibri" panose="020F0502020204030204" pitchFamily="34" charset="0"/>
            </a:endParaRPr>
          </a:p>
          <a:p>
            <a:endParaRPr lang="es-ES" dirty="0"/>
          </a:p>
        </p:txBody>
      </p:sp>
      <p:sp>
        <p:nvSpPr>
          <p:cNvPr id="15" name="CuadroTexto 14"/>
          <p:cNvSpPr txBox="1"/>
          <p:nvPr/>
        </p:nvSpPr>
        <p:spPr>
          <a:xfrm>
            <a:off x="1593267" y="3475762"/>
            <a:ext cx="63176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dirty="0">
                <a:latin typeface="Calibri" panose="020F0502020204030204" pitchFamily="34" charset="0"/>
              </a:rPr>
              <a:t>Diagnosticar el mercado potencial, el perfil del turista y sus necesidades para el desarrollo turístico de las parroquias mediante la aplicación de encuestas a moradores y turistas.</a:t>
            </a:r>
            <a:endParaRPr lang="es-ES" sz="1600" dirty="0">
              <a:latin typeface="Calibri" panose="020F0502020204030204" pitchFamily="34" charset="0"/>
            </a:endParaRPr>
          </a:p>
          <a:p>
            <a:pPr algn="ctr"/>
            <a:endParaRPr lang="es-ES" dirty="0"/>
          </a:p>
        </p:txBody>
      </p:sp>
      <p:sp>
        <p:nvSpPr>
          <p:cNvPr id="16" name="CuadroTexto 15"/>
          <p:cNvSpPr txBox="1"/>
          <p:nvPr/>
        </p:nvSpPr>
        <p:spPr>
          <a:xfrm>
            <a:off x="1579414" y="4457753"/>
            <a:ext cx="63176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dirty="0">
                <a:latin typeface="Calibri" panose="020F0502020204030204" pitchFamily="34" charset="0"/>
              </a:rPr>
              <a:t>Identificar los parámetros a tomar del producto turístico mediante fichas técnicas, y un censo que permitan satisfacer las exigencias de la demanda turística.</a:t>
            </a:r>
            <a:endParaRPr lang="es-ES" sz="1600" dirty="0">
              <a:latin typeface="Calibri" panose="020F0502020204030204" pitchFamily="34" charset="0"/>
            </a:endParaRPr>
          </a:p>
          <a:p>
            <a:pPr algn="ctr"/>
            <a:endParaRPr lang="es-ES" dirty="0"/>
          </a:p>
        </p:txBody>
      </p:sp>
      <p:sp>
        <p:nvSpPr>
          <p:cNvPr id="17" name="CuadroTexto 16"/>
          <p:cNvSpPr txBox="1"/>
          <p:nvPr/>
        </p:nvSpPr>
        <p:spPr>
          <a:xfrm>
            <a:off x="1607116" y="5429894"/>
            <a:ext cx="63176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C" sz="1600" dirty="0">
                <a:latin typeface="Calibri" panose="020F0502020204030204" pitchFamily="34" charset="0"/>
              </a:rPr>
              <a:t>Proponer estrategias de promoción turística para la comercialización de la Ruta Escondida.</a:t>
            </a:r>
            <a:endParaRPr lang="es-ES" sz="1600" dirty="0">
              <a:latin typeface="Calibri" panose="020F0502020204030204" pitchFamily="34" charset="0"/>
            </a:endParaRPr>
          </a:p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64818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230088" y="551057"/>
            <a:ext cx="9601196" cy="1303867"/>
          </a:xfrm>
        </p:spPr>
        <p:txBody>
          <a:bodyPr>
            <a:normAutofit/>
          </a:bodyPr>
          <a:lstStyle/>
          <a:p>
            <a:r>
              <a:rPr lang="es-ES" sz="4800" dirty="0" smtClean="0">
                <a:latin typeface="Calibri" panose="020F0502020204030204" pitchFamily="34" charset="0"/>
              </a:rPr>
              <a:t>MARCO TEÓRICO</a:t>
            </a:r>
            <a:endParaRPr lang="es-ES" sz="4800" dirty="0">
              <a:latin typeface="Calibri" panose="020F050202020403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701476" y="1811186"/>
            <a:ext cx="270176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2400" b="1" dirty="0" smtClean="0">
                <a:ln/>
                <a:solidFill>
                  <a:schemeClr val="accent4"/>
                </a:solidFill>
              </a:rPr>
              <a:t>Desarrollo turístico</a:t>
            </a:r>
            <a:endParaRPr lang="es-ES" sz="2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7688929" y="1811185"/>
            <a:ext cx="276210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2400" b="1" dirty="0" smtClean="0">
                <a:ln/>
                <a:solidFill>
                  <a:schemeClr val="accent4"/>
                </a:solidFill>
              </a:rPr>
              <a:t>Promoción turística</a:t>
            </a:r>
            <a:endParaRPr lang="es-ES" sz="2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" y="2899954"/>
            <a:ext cx="4593228" cy="2296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536" y="2782388"/>
            <a:ext cx="4385668" cy="2805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3024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1744" y="590175"/>
            <a:ext cx="9601196" cy="1303867"/>
          </a:xfrm>
        </p:spPr>
        <p:txBody>
          <a:bodyPr/>
          <a:lstStyle/>
          <a:p>
            <a:r>
              <a:rPr lang="es-CO" b="1" dirty="0" smtClean="0"/>
              <a:t>DIAGNÓSTICO SITUACIONAL</a:t>
            </a:r>
            <a:endParaRPr lang="es-CO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226" y="2599508"/>
            <a:ext cx="2775632" cy="1639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209" y="4031048"/>
            <a:ext cx="2430133" cy="2000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920" y="2599508"/>
            <a:ext cx="3100147" cy="1937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071" y="3891451"/>
            <a:ext cx="2128058" cy="2140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ángulo 6"/>
          <p:cNvSpPr/>
          <p:nvPr/>
        </p:nvSpPr>
        <p:spPr>
          <a:xfrm>
            <a:off x="725277" y="1734868"/>
            <a:ext cx="579386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MACRO ENTORNO</a:t>
            </a:r>
            <a:endParaRPr lang="es-E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20933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725277" y="1104629"/>
            <a:ext cx="579386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MICRO ENTORNO</a:t>
            </a:r>
            <a:endParaRPr lang="es-E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4" y="2127069"/>
            <a:ext cx="2026920" cy="2026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777" y="3140529"/>
            <a:ext cx="2069825" cy="2071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745" y="1985555"/>
            <a:ext cx="2594933" cy="1947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821" y="2883081"/>
            <a:ext cx="2795986" cy="2100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604" y="4349251"/>
            <a:ext cx="2299074" cy="1725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5693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129" y="1280160"/>
            <a:ext cx="4728752" cy="236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3"/>
          <a:stretch/>
        </p:blipFill>
        <p:spPr>
          <a:xfrm>
            <a:off x="967467" y="825066"/>
            <a:ext cx="4767126" cy="2921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34889" r="39241" b="16321"/>
          <a:stretch>
            <a:fillRect/>
          </a:stretch>
        </p:blipFill>
        <p:spPr bwMode="auto">
          <a:xfrm>
            <a:off x="3801291" y="3918857"/>
            <a:ext cx="4489270" cy="2214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06558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ánico">
  <a:themeElements>
    <a:clrScheme name="Orgá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á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á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517</TotalTime>
  <Words>554</Words>
  <Application>Microsoft Office PowerPoint</Application>
  <PresentationFormat>Panorámica</PresentationFormat>
  <Paragraphs>45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8" baseType="lpstr">
      <vt:lpstr>Arial</vt:lpstr>
      <vt:lpstr>Calibri</vt:lpstr>
      <vt:lpstr>Garamond</vt:lpstr>
      <vt:lpstr>Times New Roman</vt:lpstr>
      <vt:lpstr>Orgánico</vt:lpstr>
      <vt:lpstr>  Promoción de la “Ruta Escondida” para el desarrollo turístico de las parroquias Nor-centrales de la provincia de Pichincha, cantón Quito. </vt:lpstr>
      <vt:lpstr>Presentación de PowerPoint</vt:lpstr>
      <vt:lpstr>INTRODUCCIÓN</vt:lpstr>
      <vt:lpstr>PROBLEMA</vt:lpstr>
      <vt:lpstr>OBJETIVOS</vt:lpstr>
      <vt:lpstr>MARCO TEÓRICO</vt:lpstr>
      <vt:lpstr>DIAGNÓSTICO SITUACIONAL</vt:lpstr>
      <vt:lpstr>Presentación de PowerPoint</vt:lpstr>
      <vt:lpstr>Presentación de PowerPoint</vt:lpstr>
      <vt:lpstr>Presentación de PowerPoint</vt:lpstr>
      <vt:lpstr>Presentación de PowerPoint</vt:lpstr>
      <vt:lpstr>FODA</vt:lpstr>
      <vt:lpstr>MARCO METODOLÓGICO</vt:lpstr>
      <vt:lpstr>PROPUESTA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</vt:lpstr>
      <vt:lpstr>RECOMENDACIONES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PROMOCIÓN DE LA “RUTA ESCONDIDA” PARA EL DESARROLLO TURÍSTICO DE LAS PARROQUIAS NORCENTRALES DE LA PROVINCIA DE PICHINCHA, CANTÓN QUITO.</dc:title>
  <dc:creator>PERSONAL</dc:creator>
  <cp:lastModifiedBy>Verito Herrera</cp:lastModifiedBy>
  <cp:revision>26</cp:revision>
  <dcterms:created xsi:type="dcterms:W3CDTF">2021-03-24T20:36:57Z</dcterms:created>
  <dcterms:modified xsi:type="dcterms:W3CDTF">2021-04-01T21:13:17Z</dcterms:modified>
</cp:coreProperties>
</file>