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7" r:id="rId2"/>
  </p:sldMasterIdLst>
  <p:notesMasterIdLst>
    <p:notesMasterId r:id="rId27"/>
  </p:notesMasterIdLst>
  <p:sldIdLst>
    <p:sldId id="257" r:id="rId3"/>
    <p:sldId id="283" r:id="rId4"/>
    <p:sldId id="284" r:id="rId5"/>
    <p:sldId id="285" r:id="rId6"/>
    <p:sldId id="294" r:id="rId7"/>
    <p:sldId id="286" r:id="rId8"/>
    <p:sldId id="287" r:id="rId9"/>
    <p:sldId id="310" r:id="rId10"/>
    <p:sldId id="288" r:id="rId11"/>
    <p:sldId id="289" r:id="rId12"/>
    <p:sldId id="309" r:id="rId13"/>
    <p:sldId id="290" r:id="rId14"/>
    <p:sldId id="291" r:id="rId15"/>
    <p:sldId id="292" r:id="rId16"/>
    <p:sldId id="299" r:id="rId17"/>
    <p:sldId id="300" r:id="rId18"/>
    <p:sldId id="302" r:id="rId19"/>
    <p:sldId id="303" r:id="rId20"/>
    <p:sldId id="305" r:id="rId21"/>
    <p:sldId id="304" r:id="rId22"/>
    <p:sldId id="311" r:id="rId23"/>
    <p:sldId id="296" r:id="rId24"/>
    <p:sldId id="295" r:id="rId25"/>
    <p:sldId id="293"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8" d="100"/>
          <a:sy n="58" d="100"/>
        </p:scale>
        <p:origin x="96" y="12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descargas\papers%202020\ReporteRanking%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F:\Documentos\Alternativas%20de%20Financiamiento%20para%20las%20pymes%20comerciales%20de%20Quito%20(respuestas)(Recuperado%20autom&#225;ticament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F:\Documentos\Alternativas%20de%20Financiamiento%20para%20las%20pymes%20comerciales%20de%20Quito%20(respuestas)(Recuperado%20autom&#225;ticament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Documentos\Alternativas%20de%20Financiamiento%20para%20las%20pymes%20comerciales%20de%20Quito%20(respuestas)(Recuperado%20autom&#225;ticamen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Oferta de Creditos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lineChart>
        <c:grouping val="standard"/>
        <c:varyColors val="0"/>
        <c:ser>
          <c:idx val="0"/>
          <c:order val="0"/>
          <c:tx>
            <c:strRef>
              <c:f>Hoja3!$B$6</c:f>
              <c:strCache>
                <c:ptCount val="1"/>
                <c:pt idx="0">
                  <c:v>Banco</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Hoja3!$C$5:$M$5</c:f>
              <c:strCache>
                <c:ptCount val="11"/>
                <c:pt idx="0">
                  <c:v>2018 I</c:v>
                </c:pt>
                <c:pt idx="1">
                  <c:v>2018 II</c:v>
                </c:pt>
                <c:pt idx="2">
                  <c:v>2018 III</c:v>
                </c:pt>
                <c:pt idx="3">
                  <c:v>2018 IV</c:v>
                </c:pt>
                <c:pt idx="4">
                  <c:v>2019 I</c:v>
                </c:pt>
                <c:pt idx="5">
                  <c:v>2019 II</c:v>
                </c:pt>
                <c:pt idx="6">
                  <c:v>2019 III</c:v>
                </c:pt>
                <c:pt idx="7">
                  <c:v>2019 IV</c:v>
                </c:pt>
                <c:pt idx="8">
                  <c:v>2020 I</c:v>
                </c:pt>
                <c:pt idx="9">
                  <c:v>2020 II</c:v>
                </c:pt>
                <c:pt idx="10">
                  <c:v>2020 III</c:v>
                </c:pt>
              </c:strCache>
            </c:strRef>
          </c:cat>
          <c:val>
            <c:numRef>
              <c:f>Hoja3!$C$6:$M$6</c:f>
              <c:numCache>
                <c:formatCode>0%</c:formatCode>
                <c:ptCount val="11"/>
                <c:pt idx="0">
                  <c:v>0.21</c:v>
                </c:pt>
                <c:pt idx="1">
                  <c:v>0</c:v>
                </c:pt>
                <c:pt idx="2">
                  <c:v>-0.12</c:v>
                </c:pt>
                <c:pt idx="3">
                  <c:v>0</c:v>
                </c:pt>
                <c:pt idx="4">
                  <c:v>0</c:v>
                </c:pt>
                <c:pt idx="5">
                  <c:v>0</c:v>
                </c:pt>
                <c:pt idx="6">
                  <c:v>0</c:v>
                </c:pt>
                <c:pt idx="7">
                  <c:v>0</c:v>
                </c:pt>
                <c:pt idx="8">
                  <c:v>-0.21</c:v>
                </c:pt>
                <c:pt idx="9">
                  <c:v>0</c:v>
                </c:pt>
                <c:pt idx="10">
                  <c:v>0.11</c:v>
                </c:pt>
              </c:numCache>
            </c:numRef>
          </c:val>
          <c:smooth val="1"/>
          <c:extLst>
            <c:ext xmlns:c16="http://schemas.microsoft.com/office/drawing/2014/chart" uri="{C3380CC4-5D6E-409C-BE32-E72D297353CC}">
              <c16:uniqueId val="{00000000-FD22-4E7D-A8A5-7AB9AC13C8A2}"/>
            </c:ext>
          </c:extLst>
        </c:ser>
        <c:ser>
          <c:idx val="1"/>
          <c:order val="1"/>
          <c:tx>
            <c:strRef>
              <c:f>Hoja3!$B$7</c:f>
              <c:strCache>
                <c:ptCount val="1"/>
                <c:pt idx="0">
                  <c:v>Cooperativas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Hoja3!$C$5:$M$5</c:f>
              <c:strCache>
                <c:ptCount val="11"/>
                <c:pt idx="0">
                  <c:v>2018 I</c:v>
                </c:pt>
                <c:pt idx="1">
                  <c:v>2018 II</c:v>
                </c:pt>
                <c:pt idx="2">
                  <c:v>2018 III</c:v>
                </c:pt>
                <c:pt idx="3">
                  <c:v>2018 IV</c:v>
                </c:pt>
                <c:pt idx="4">
                  <c:v>2019 I</c:v>
                </c:pt>
                <c:pt idx="5">
                  <c:v>2019 II</c:v>
                </c:pt>
                <c:pt idx="6">
                  <c:v>2019 III</c:v>
                </c:pt>
                <c:pt idx="7">
                  <c:v>2019 IV</c:v>
                </c:pt>
                <c:pt idx="8">
                  <c:v>2020 I</c:v>
                </c:pt>
                <c:pt idx="9">
                  <c:v>2020 II</c:v>
                </c:pt>
                <c:pt idx="10">
                  <c:v>2020 III</c:v>
                </c:pt>
              </c:strCache>
            </c:strRef>
          </c:cat>
          <c:val>
            <c:numRef>
              <c:f>Hoja3!$C$7:$M$7</c:f>
              <c:numCache>
                <c:formatCode>0%</c:formatCode>
                <c:ptCount val="11"/>
                <c:pt idx="0">
                  <c:v>0.11</c:v>
                </c:pt>
                <c:pt idx="1">
                  <c:v>0</c:v>
                </c:pt>
                <c:pt idx="2">
                  <c:v>0</c:v>
                </c:pt>
                <c:pt idx="3">
                  <c:v>0</c:v>
                </c:pt>
                <c:pt idx="4">
                  <c:v>-0.14000000000000001</c:v>
                </c:pt>
                <c:pt idx="5">
                  <c:v>0.13</c:v>
                </c:pt>
                <c:pt idx="6">
                  <c:v>0.17</c:v>
                </c:pt>
                <c:pt idx="7">
                  <c:v>0</c:v>
                </c:pt>
                <c:pt idx="8">
                  <c:v>0</c:v>
                </c:pt>
                <c:pt idx="9">
                  <c:v>-0.14000000000000001</c:v>
                </c:pt>
                <c:pt idx="10">
                  <c:v>0</c:v>
                </c:pt>
              </c:numCache>
            </c:numRef>
          </c:val>
          <c:smooth val="1"/>
          <c:extLst>
            <c:ext xmlns:c16="http://schemas.microsoft.com/office/drawing/2014/chart" uri="{C3380CC4-5D6E-409C-BE32-E72D297353CC}">
              <c16:uniqueId val="{00000001-FD22-4E7D-A8A5-7AB9AC13C8A2}"/>
            </c:ext>
          </c:extLst>
        </c:ser>
        <c:dLbls>
          <c:showLegendKey val="0"/>
          <c:showVal val="0"/>
          <c:showCatName val="0"/>
          <c:showSerName val="0"/>
          <c:showPercent val="0"/>
          <c:showBubbleSize val="0"/>
        </c:dLbls>
        <c:marker val="1"/>
        <c:smooth val="0"/>
        <c:axId val="938081295"/>
        <c:axId val="938124143"/>
      </c:lineChart>
      <c:catAx>
        <c:axId val="938081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38124143"/>
        <c:crosses val="autoZero"/>
        <c:auto val="1"/>
        <c:lblAlgn val="ctr"/>
        <c:lblOffset val="100"/>
        <c:noMultiLvlLbl val="0"/>
      </c:catAx>
      <c:valAx>
        <c:axId val="938124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a:t>Mas</a:t>
                </a:r>
                <a:r>
                  <a:rPr lang="es-EC" baseline="0" dirty="0"/>
                  <a:t> restrictivos         Menos Restrictivos    </a:t>
                </a:r>
                <a:endParaRPr lang="es-EC" dirty="0"/>
              </a:p>
            </c:rich>
          </c:tx>
          <c:layout>
            <c:manualLayout>
              <c:xMode val="edge"/>
              <c:yMode val="edge"/>
              <c:x val="2.3350846468184472E-2"/>
              <c:y val="9.5592469545957917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938081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100"/>
            </a:pPr>
            <a:r>
              <a:rPr lang="es-EC" sz="1100"/>
              <a:t>Alternativa de Financiamiento – Nivel de ingresos mensuales Promedio </a:t>
            </a:r>
          </a:p>
        </c:rich>
      </c:tx>
      <c:overlay val="0"/>
      <c:spPr>
        <a:noFill/>
        <a:ln>
          <a:noFill/>
        </a:ln>
        <a:effectLst/>
      </c:spPr>
    </c:title>
    <c:autoTitleDeleted val="0"/>
    <c:plotArea>
      <c:layout/>
      <c:barChart>
        <c:barDir val="col"/>
        <c:grouping val="clustered"/>
        <c:varyColors val="0"/>
        <c:ser>
          <c:idx val="0"/>
          <c:order val="0"/>
          <c:tx>
            <c:strRef>
              <c:f>Hoja2!$T$39</c:f>
              <c:strCache>
                <c:ptCount val="1"/>
                <c:pt idx="0">
                  <c:v>Fondos Propios</c:v>
                </c:pt>
              </c:strCache>
            </c:strRef>
          </c:tx>
          <c:spPr>
            <a:solidFill>
              <a:schemeClr val="accent1"/>
            </a:solidFill>
            <a:ln>
              <a:noFill/>
            </a:ln>
            <a:effectLst/>
          </c:spPr>
          <c:invertIfNegative val="0"/>
          <c:cat>
            <c:strRef>
              <c:f>Hoja2!$I$38:$P$38</c:f>
              <c:strCache>
                <c:ptCount val="8"/>
                <c:pt idx="0">
                  <c:v>Menos a $500</c:v>
                </c:pt>
                <c:pt idx="1">
                  <c:v>$ 500 - $ 1.000</c:v>
                </c:pt>
                <c:pt idx="2">
                  <c:v>$ 1.001 -$ 2.000</c:v>
                </c:pt>
                <c:pt idx="3">
                  <c:v>$ 2.001 - $ 4.000</c:v>
                </c:pt>
                <c:pt idx="4">
                  <c:v>$ 4000.1 - $ 10.000</c:v>
                </c:pt>
                <c:pt idx="5">
                  <c:v>$ 10.001 - $ 30.000</c:v>
                </c:pt>
                <c:pt idx="6">
                  <c:v>$ 30.001 - $ 50.000</c:v>
                </c:pt>
                <c:pt idx="7">
                  <c:v>más de $ 50.000</c:v>
                </c:pt>
              </c:strCache>
            </c:strRef>
          </c:cat>
          <c:val>
            <c:numRef>
              <c:f>Hoja2!$U$39:$AB$39</c:f>
              <c:numCache>
                <c:formatCode>###0</c:formatCode>
                <c:ptCount val="8"/>
                <c:pt idx="0">
                  <c:v>0</c:v>
                </c:pt>
                <c:pt idx="1">
                  <c:v>2</c:v>
                </c:pt>
                <c:pt idx="2">
                  <c:v>5</c:v>
                </c:pt>
                <c:pt idx="3">
                  <c:v>6</c:v>
                </c:pt>
                <c:pt idx="4">
                  <c:v>9</c:v>
                </c:pt>
                <c:pt idx="5">
                  <c:v>12</c:v>
                </c:pt>
                <c:pt idx="6">
                  <c:v>8</c:v>
                </c:pt>
                <c:pt idx="7">
                  <c:v>39</c:v>
                </c:pt>
              </c:numCache>
            </c:numRef>
          </c:val>
          <c:extLst>
            <c:ext xmlns:c16="http://schemas.microsoft.com/office/drawing/2014/chart" uri="{C3380CC4-5D6E-409C-BE32-E72D297353CC}">
              <c16:uniqueId val="{00000000-96F5-442F-B40B-A86CD8500322}"/>
            </c:ext>
          </c:extLst>
        </c:ser>
        <c:ser>
          <c:idx val="1"/>
          <c:order val="1"/>
          <c:tx>
            <c:strRef>
              <c:f>Hoja2!$T$40</c:f>
              <c:strCache>
                <c:ptCount val="1"/>
                <c:pt idx="0">
                  <c:v>Instituciones Bancarias</c:v>
                </c:pt>
              </c:strCache>
            </c:strRef>
          </c:tx>
          <c:spPr>
            <a:solidFill>
              <a:schemeClr val="accent2"/>
            </a:solidFill>
            <a:ln>
              <a:noFill/>
            </a:ln>
            <a:effectLst/>
          </c:spPr>
          <c:invertIfNegative val="0"/>
          <c:dLbls>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Hoja2!$I$38:$P$38</c:f>
              <c:strCache>
                <c:ptCount val="8"/>
                <c:pt idx="0">
                  <c:v>Menos a $500</c:v>
                </c:pt>
                <c:pt idx="1">
                  <c:v>$ 500 - $ 1.000</c:v>
                </c:pt>
                <c:pt idx="2">
                  <c:v>$ 1.001 -$ 2.000</c:v>
                </c:pt>
                <c:pt idx="3">
                  <c:v>$ 2.001 - $ 4.000</c:v>
                </c:pt>
                <c:pt idx="4">
                  <c:v>$ 4000.1 - $ 10.000</c:v>
                </c:pt>
                <c:pt idx="5">
                  <c:v>$ 10.001 - $ 30.000</c:v>
                </c:pt>
                <c:pt idx="6">
                  <c:v>$ 30.001 - $ 50.000</c:v>
                </c:pt>
                <c:pt idx="7">
                  <c:v>más de $ 50.000</c:v>
                </c:pt>
              </c:strCache>
            </c:strRef>
          </c:cat>
          <c:val>
            <c:numRef>
              <c:f>Hoja2!$U$40:$AB$40</c:f>
              <c:numCache>
                <c:formatCode>###0</c:formatCode>
                <c:ptCount val="8"/>
                <c:pt idx="0">
                  <c:v>2</c:v>
                </c:pt>
                <c:pt idx="1">
                  <c:v>2</c:v>
                </c:pt>
                <c:pt idx="2">
                  <c:v>2</c:v>
                </c:pt>
                <c:pt idx="3">
                  <c:v>5</c:v>
                </c:pt>
                <c:pt idx="4">
                  <c:v>6</c:v>
                </c:pt>
                <c:pt idx="5">
                  <c:v>15</c:v>
                </c:pt>
                <c:pt idx="6">
                  <c:v>13</c:v>
                </c:pt>
                <c:pt idx="7">
                  <c:v>85</c:v>
                </c:pt>
              </c:numCache>
            </c:numRef>
          </c:val>
          <c:extLst>
            <c:ext xmlns:c16="http://schemas.microsoft.com/office/drawing/2014/chart" uri="{C3380CC4-5D6E-409C-BE32-E72D297353CC}">
              <c16:uniqueId val="{00000001-96F5-442F-B40B-A86CD8500322}"/>
            </c:ext>
          </c:extLst>
        </c:ser>
        <c:ser>
          <c:idx val="2"/>
          <c:order val="2"/>
          <c:tx>
            <c:strRef>
              <c:f>Hoja2!$T$41</c:f>
              <c:strCache>
                <c:ptCount val="1"/>
                <c:pt idx="0">
                  <c:v>Prestamos a familiares, Amigos</c:v>
                </c:pt>
              </c:strCache>
            </c:strRef>
          </c:tx>
          <c:spPr>
            <a:solidFill>
              <a:schemeClr val="accent3"/>
            </a:solidFill>
            <a:ln>
              <a:noFill/>
            </a:ln>
            <a:effectLst/>
          </c:spPr>
          <c:invertIfNegative val="0"/>
          <c:cat>
            <c:strRef>
              <c:f>Hoja2!$I$38:$P$38</c:f>
              <c:strCache>
                <c:ptCount val="8"/>
                <c:pt idx="0">
                  <c:v>Menos a $500</c:v>
                </c:pt>
                <c:pt idx="1">
                  <c:v>$ 500 - $ 1.000</c:v>
                </c:pt>
                <c:pt idx="2">
                  <c:v>$ 1.001 -$ 2.000</c:v>
                </c:pt>
                <c:pt idx="3">
                  <c:v>$ 2.001 - $ 4.000</c:v>
                </c:pt>
                <c:pt idx="4">
                  <c:v>$ 4000.1 - $ 10.000</c:v>
                </c:pt>
                <c:pt idx="5">
                  <c:v>$ 10.001 - $ 30.000</c:v>
                </c:pt>
                <c:pt idx="6">
                  <c:v>$ 30.001 - $ 50.000</c:v>
                </c:pt>
                <c:pt idx="7">
                  <c:v>más de $ 50.000</c:v>
                </c:pt>
              </c:strCache>
            </c:strRef>
          </c:cat>
          <c:val>
            <c:numRef>
              <c:f>Hoja2!$U$41:$AB$41</c:f>
              <c:numCache>
                <c:formatCode>###0</c:formatCode>
                <c:ptCount val="8"/>
                <c:pt idx="0">
                  <c:v>2</c:v>
                </c:pt>
                <c:pt idx="1">
                  <c:v>0</c:v>
                </c:pt>
                <c:pt idx="2">
                  <c:v>2</c:v>
                </c:pt>
                <c:pt idx="3">
                  <c:v>0</c:v>
                </c:pt>
                <c:pt idx="4">
                  <c:v>3</c:v>
                </c:pt>
                <c:pt idx="5">
                  <c:v>4</c:v>
                </c:pt>
                <c:pt idx="6">
                  <c:v>0</c:v>
                </c:pt>
                <c:pt idx="7">
                  <c:v>2</c:v>
                </c:pt>
              </c:numCache>
            </c:numRef>
          </c:val>
          <c:extLst>
            <c:ext xmlns:c16="http://schemas.microsoft.com/office/drawing/2014/chart" uri="{C3380CC4-5D6E-409C-BE32-E72D297353CC}">
              <c16:uniqueId val="{00000002-96F5-442F-B40B-A86CD8500322}"/>
            </c:ext>
          </c:extLst>
        </c:ser>
        <c:dLbls>
          <c:showLegendKey val="0"/>
          <c:showVal val="0"/>
          <c:showCatName val="0"/>
          <c:showSerName val="0"/>
          <c:showPercent val="0"/>
          <c:showBubbleSize val="0"/>
        </c:dLbls>
        <c:gapWidth val="219"/>
        <c:overlap val="-27"/>
        <c:axId val="521938944"/>
        <c:axId val="527969088"/>
      </c:barChart>
      <c:catAx>
        <c:axId val="521938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527969088"/>
        <c:crosses val="autoZero"/>
        <c:auto val="1"/>
        <c:lblAlgn val="ctr"/>
        <c:lblOffset val="100"/>
        <c:noMultiLvlLbl val="0"/>
      </c:catAx>
      <c:valAx>
        <c:axId val="527969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EC"/>
                  <a:t>Frecuencia </a:t>
                </a:r>
              </a:p>
            </c:rich>
          </c:tx>
          <c:overlay val="0"/>
          <c:spPr>
            <a:noFill/>
            <a:ln>
              <a:noFill/>
            </a:ln>
            <a:effectLst/>
          </c:spPr>
        </c:title>
        <c:numFmt formatCode="###0" sourceLinked="1"/>
        <c:majorTickMark val="none"/>
        <c:minorTickMark val="none"/>
        <c:tickLblPos val="nextTo"/>
        <c:spPr>
          <a:noFill/>
          <a:ln>
            <a:noFill/>
          </a:ln>
          <a:effectLst/>
        </c:spPr>
        <c:txPr>
          <a:bodyPr rot="-60000000" vert="horz"/>
          <a:lstStyle/>
          <a:p>
            <a:pPr>
              <a:defRPr/>
            </a:pPr>
            <a:endParaRPr lang="es-EC"/>
          </a:p>
        </c:txPr>
        <c:crossAx val="521938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legend>
      <c:legendPos val="b"/>
      <c:overlay val="0"/>
      <c:spPr>
        <a:noFill/>
        <a:ln>
          <a:noFill/>
        </a:ln>
        <a:effectLst/>
      </c:spPr>
      <c:txPr>
        <a:bodyPr rot="0" vert="horz"/>
        <a:lstStyle/>
        <a:p>
          <a:pPr>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100"/>
            </a:pPr>
            <a:r>
              <a:rPr lang="es-EC" sz="1100"/>
              <a:t>Alternativas de Financiamiento – Numero de Colaboradores </a:t>
            </a:r>
          </a:p>
        </c:rich>
      </c:tx>
      <c:overlay val="0"/>
      <c:spPr>
        <a:noFill/>
        <a:ln>
          <a:noFill/>
        </a:ln>
        <a:effectLst/>
      </c:spPr>
    </c:title>
    <c:autoTitleDeleted val="0"/>
    <c:plotArea>
      <c:layout/>
      <c:barChart>
        <c:barDir val="col"/>
        <c:grouping val="clustered"/>
        <c:varyColors val="0"/>
        <c:ser>
          <c:idx val="0"/>
          <c:order val="0"/>
          <c:tx>
            <c:strRef>
              <c:f>Hoja2!$G$90</c:f>
              <c:strCache>
                <c:ptCount val="1"/>
                <c:pt idx="0">
                  <c:v>Fondos Propios</c:v>
                </c:pt>
              </c:strCache>
            </c:strRef>
          </c:tx>
          <c:spPr>
            <a:solidFill>
              <a:schemeClr val="accent1"/>
            </a:solidFill>
            <a:ln>
              <a:noFill/>
            </a:ln>
            <a:effectLst/>
          </c:spPr>
          <c:invertIfNegative val="0"/>
          <c:cat>
            <c:strRef>
              <c:f>Hoja2!$I$89:$K$89</c:f>
              <c:strCache>
                <c:ptCount val="3"/>
                <c:pt idx="0">
                  <c:v>1 hasta 9</c:v>
                </c:pt>
                <c:pt idx="1">
                  <c:v>10 hasta 49</c:v>
                </c:pt>
                <c:pt idx="2">
                  <c:v>50 hasta 199</c:v>
                </c:pt>
              </c:strCache>
            </c:strRef>
          </c:cat>
          <c:val>
            <c:numRef>
              <c:f>Hoja2!$I$90:$K$90</c:f>
              <c:numCache>
                <c:formatCode>General</c:formatCode>
                <c:ptCount val="3"/>
                <c:pt idx="0">
                  <c:v>31</c:v>
                </c:pt>
                <c:pt idx="1">
                  <c:v>44</c:v>
                </c:pt>
                <c:pt idx="2">
                  <c:v>6</c:v>
                </c:pt>
              </c:numCache>
            </c:numRef>
          </c:val>
          <c:extLst>
            <c:ext xmlns:c16="http://schemas.microsoft.com/office/drawing/2014/chart" uri="{C3380CC4-5D6E-409C-BE32-E72D297353CC}">
              <c16:uniqueId val="{00000000-6166-407A-89CC-6666BE0DD7E0}"/>
            </c:ext>
          </c:extLst>
        </c:ser>
        <c:ser>
          <c:idx val="1"/>
          <c:order val="1"/>
          <c:tx>
            <c:strRef>
              <c:f>Hoja2!$G$91</c:f>
              <c:strCache>
                <c:ptCount val="1"/>
                <c:pt idx="0">
                  <c:v>Instituciones Bancarias</c:v>
                </c:pt>
              </c:strCache>
            </c:strRef>
          </c:tx>
          <c:spPr>
            <a:solidFill>
              <a:schemeClr val="accent2"/>
            </a:solidFill>
            <a:ln>
              <a:noFill/>
            </a:ln>
            <a:effectLst/>
          </c:spPr>
          <c:invertIfNegative val="0"/>
          <c:dLbls>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Hoja2!$I$89:$K$89</c:f>
              <c:strCache>
                <c:ptCount val="3"/>
                <c:pt idx="0">
                  <c:v>1 hasta 9</c:v>
                </c:pt>
                <c:pt idx="1">
                  <c:v>10 hasta 49</c:v>
                </c:pt>
                <c:pt idx="2">
                  <c:v>50 hasta 199</c:v>
                </c:pt>
              </c:strCache>
            </c:strRef>
          </c:cat>
          <c:val>
            <c:numRef>
              <c:f>Hoja2!$I$91:$K$91</c:f>
              <c:numCache>
                <c:formatCode>General</c:formatCode>
                <c:ptCount val="3"/>
                <c:pt idx="0">
                  <c:v>37</c:v>
                </c:pt>
                <c:pt idx="1">
                  <c:v>76</c:v>
                </c:pt>
                <c:pt idx="2">
                  <c:v>17</c:v>
                </c:pt>
              </c:numCache>
            </c:numRef>
          </c:val>
          <c:extLst>
            <c:ext xmlns:c16="http://schemas.microsoft.com/office/drawing/2014/chart" uri="{C3380CC4-5D6E-409C-BE32-E72D297353CC}">
              <c16:uniqueId val="{00000001-6166-407A-89CC-6666BE0DD7E0}"/>
            </c:ext>
          </c:extLst>
        </c:ser>
        <c:ser>
          <c:idx val="2"/>
          <c:order val="2"/>
          <c:tx>
            <c:strRef>
              <c:f>Hoja2!$G$92</c:f>
              <c:strCache>
                <c:ptCount val="1"/>
                <c:pt idx="0">
                  <c:v>Préstamos a familiares, Amigos</c:v>
                </c:pt>
              </c:strCache>
            </c:strRef>
          </c:tx>
          <c:spPr>
            <a:solidFill>
              <a:schemeClr val="accent3"/>
            </a:solidFill>
            <a:ln>
              <a:noFill/>
            </a:ln>
            <a:effectLst/>
          </c:spPr>
          <c:invertIfNegative val="0"/>
          <c:cat>
            <c:strRef>
              <c:f>Hoja2!$I$89:$K$89</c:f>
              <c:strCache>
                <c:ptCount val="3"/>
                <c:pt idx="0">
                  <c:v>1 hasta 9</c:v>
                </c:pt>
                <c:pt idx="1">
                  <c:v>10 hasta 49</c:v>
                </c:pt>
                <c:pt idx="2">
                  <c:v>50 hasta 199</c:v>
                </c:pt>
              </c:strCache>
            </c:strRef>
          </c:cat>
          <c:val>
            <c:numRef>
              <c:f>Hoja2!$I$92:$K$92</c:f>
              <c:numCache>
                <c:formatCode>General</c:formatCode>
                <c:ptCount val="3"/>
                <c:pt idx="0">
                  <c:v>9</c:v>
                </c:pt>
                <c:pt idx="1">
                  <c:v>4</c:v>
                </c:pt>
                <c:pt idx="2">
                  <c:v>0</c:v>
                </c:pt>
              </c:numCache>
            </c:numRef>
          </c:val>
          <c:extLst>
            <c:ext xmlns:c16="http://schemas.microsoft.com/office/drawing/2014/chart" uri="{C3380CC4-5D6E-409C-BE32-E72D297353CC}">
              <c16:uniqueId val="{00000002-6166-407A-89CC-6666BE0DD7E0}"/>
            </c:ext>
          </c:extLst>
        </c:ser>
        <c:dLbls>
          <c:showLegendKey val="0"/>
          <c:showVal val="0"/>
          <c:showCatName val="0"/>
          <c:showSerName val="0"/>
          <c:showPercent val="0"/>
          <c:showBubbleSize val="0"/>
        </c:dLbls>
        <c:gapWidth val="219"/>
        <c:overlap val="-27"/>
        <c:axId val="521939968"/>
        <c:axId val="527972544"/>
      </c:barChart>
      <c:catAx>
        <c:axId val="521939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527972544"/>
        <c:crosses val="autoZero"/>
        <c:auto val="1"/>
        <c:lblAlgn val="ctr"/>
        <c:lblOffset val="100"/>
        <c:noMultiLvlLbl val="0"/>
      </c:catAx>
      <c:valAx>
        <c:axId val="527972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EC"/>
                  <a:t>Frecuencia</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s-EC"/>
          </a:p>
        </c:txPr>
        <c:crossAx val="521939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100"/>
            </a:pPr>
            <a:r>
              <a:rPr lang="es-EC" sz="1100"/>
              <a:t>Alternativas de Financiamiento- Inversión  </a:t>
            </a:r>
          </a:p>
        </c:rich>
      </c:tx>
      <c:overlay val="0"/>
      <c:spPr>
        <a:noFill/>
        <a:ln>
          <a:noFill/>
        </a:ln>
        <a:effectLst/>
      </c:spPr>
    </c:title>
    <c:autoTitleDeleted val="0"/>
    <c:plotArea>
      <c:layout/>
      <c:barChart>
        <c:barDir val="col"/>
        <c:grouping val="clustered"/>
        <c:varyColors val="0"/>
        <c:ser>
          <c:idx val="0"/>
          <c:order val="0"/>
          <c:tx>
            <c:strRef>
              <c:f>Hoja2!$F$142</c:f>
              <c:strCache>
                <c:ptCount val="1"/>
                <c:pt idx="0">
                  <c:v>Fondos Propios</c:v>
                </c:pt>
              </c:strCache>
            </c:strRef>
          </c:tx>
          <c:spPr>
            <a:solidFill>
              <a:schemeClr val="accent1"/>
            </a:solidFill>
            <a:ln>
              <a:noFill/>
            </a:ln>
            <a:effectLst/>
          </c:spPr>
          <c:invertIfNegative val="0"/>
          <c:cat>
            <c:strRef>
              <c:f>Hoja2!$H$141:$K$141</c:f>
              <c:strCache>
                <c:ptCount val="4"/>
                <c:pt idx="0">
                  <c:v>Capital de trabajo</c:v>
                </c:pt>
                <c:pt idx="1">
                  <c:v>Inversión Adquisición de activos</c:v>
                </c:pt>
                <c:pt idx="2">
                  <c:v>Operaciones de comercio exterior</c:v>
                </c:pt>
                <c:pt idx="3">
                  <c:v>Reestructuración- pago de deudas</c:v>
                </c:pt>
              </c:strCache>
            </c:strRef>
          </c:cat>
          <c:val>
            <c:numRef>
              <c:f>Hoja2!$H$142:$K$142</c:f>
              <c:numCache>
                <c:formatCode>General</c:formatCode>
                <c:ptCount val="4"/>
                <c:pt idx="0">
                  <c:v>51</c:v>
                </c:pt>
                <c:pt idx="1">
                  <c:v>8</c:v>
                </c:pt>
                <c:pt idx="2">
                  <c:v>13</c:v>
                </c:pt>
                <c:pt idx="3">
                  <c:v>9</c:v>
                </c:pt>
              </c:numCache>
            </c:numRef>
          </c:val>
          <c:extLst>
            <c:ext xmlns:c16="http://schemas.microsoft.com/office/drawing/2014/chart" uri="{C3380CC4-5D6E-409C-BE32-E72D297353CC}">
              <c16:uniqueId val="{00000000-80C1-41FD-9A54-58BD872E2020}"/>
            </c:ext>
          </c:extLst>
        </c:ser>
        <c:ser>
          <c:idx val="1"/>
          <c:order val="1"/>
          <c:tx>
            <c:strRef>
              <c:f>Hoja2!$F$143</c:f>
              <c:strCache>
                <c:ptCount val="1"/>
                <c:pt idx="0">
                  <c:v>Instituciones Bancarias</c:v>
                </c:pt>
              </c:strCache>
            </c:strRef>
          </c:tx>
          <c:spPr>
            <a:solidFill>
              <a:schemeClr val="accent2"/>
            </a:solidFill>
            <a:ln>
              <a:noFill/>
            </a:ln>
            <a:effectLst/>
          </c:spPr>
          <c:invertIfNegative val="0"/>
          <c:dLbls>
            <c:spPr>
              <a:noFill/>
              <a:ln>
                <a:noFill/>
              </a:ln>
              <a:effectLst/>
            </c:spPr>
            <c:txPr>
              <a:bodyPr rot="0" vert="horz"/>
              <a:lstStyle/>
              <a:p>
                <a:pPr>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Hoja2!$H$141:$K$141</c:f>
              <c:strCache>
                <c:ptCount val="4"/>
                <c:pt idx="0">
                  <c:v>Capital de trabajo</c:v>
                </c:pt>
                <c:pt idx="1">
                  <c:v>Inversión Adquisición de activos</c:v>
                </c:pt>
                <c:pt idx="2">
                  <c:v>Operaciones de comercio exterior</c:v>
                </c:pt>
                <c:pt idx="3">
                  <c:v>Reestructuración- pago de deudas</c:v>
                </c:pt>
              </c:strCache>
            </c:strRef>
          </c:cat>
          <c:val>
            <c:numRef>
              <c:f>Hoja2!$H$143:$K$143</c:f>
              <c:numCache>
                <c:formatCode>General</c:formatCode>
                <c:ptCount val="4"/>
                <c:pt idx="0">
                  <c:v>99</c:v>
                </c:pt>
                <c:pt idx="1">
                  <c:v>2</c:v>
                </c:pt>
                <c:pt idx="2">
                  <c:v>8</c:v>
                </c:pt>
                <c:pt idx="3">
                  <c:v>21</c:v>
                </c:pt>
              </c:numCache>
            </c:numRef>
          </c:val>
          <c:extLst>
            <c:ext xmlns:c16="http://schemas.microsoft.com/office/drawing/2014/chart" uri="{C3380CC4-5D6E-409C-BE32-E72D297353CC}">
              <c16:uniqueId val="{00000001-80C1-41FD-9A54-58BD872E2020}"/>
            </c:ext>
          </c:extLst>
        </c:ser>
        <c:ser>
          <c:idx val="2"/>
          <c:order val="2"/>
          <c:tx>
            <c:strRef>
              <c:f>Hoja2!$F$144</c:f>
              <c:strCache>
                <c:ptCount val="1"/>
                <c:pt idx="0">
                  <c:v>Préstamos a familiares, Amigos</c:v>
                </c:pt>
              </c:strCache>
            </c:strRef>
          </c:tx>
          <c:spPr>
            <a:solidFill>
              <a:schemeClr val="accent3"/>
            </a:solidFill>
            <a:ln>
              <a:noFill/>
            </a:ln>
            <a:effectLst/>
          </c:spPr>
          <c:invertIfNegative val="0"/>
          <c:cat>
            <c:strRef>
              <c:f>Hoja2!$H$141:$K$141</c:f>
              <c:strCache>
                <c:ptCount val="4"/>
                <c:pt idx="0">
                  <c:v>Capital de trabajo</c:v>
                </c:pt>
                <c:pt idx="1">
                  <c:v>Inversión Adquisición de activos</c:v>
                </c:pt>
                <c:pt idx="2">
                  <c:v>Operaciones de comercio exterior</c:v>
                </c:pt>
                <c:pt idx="3">
                  <c:v>Reestructuración- pago de deudas</c:v>
                </c:pt>
              </c:strCache>
            </c:strRef>
          </c:cat>
          <c:val>
            <c:numRef>
              <c:f>Hoja2!$H$144:$K$144</c:f>
              <c:numCache>
                <c:formatCode>General</c:formatCode>
                <c:ptCount val="4"/>
                <c:pt idx="0">
                  <c:v>11</c:v>
                </c:pt>
                <c:pt idx="1">
                  <c:v>0</c:v>
                </c:pt>
                <c:pt idx="2">
                  <c:v>0</c:v>
                </c:pt>
                <c:pt idx="3">
                  <c:v>2</c:v>
                </c:pt>
              </c:numCache>
            </c:numRef>
          </c:val>
          <c:extLst>
            <c:ext xmlns:c16="http://schemas.microsoft.com/office/drawing/2014/chart" uri="{C3380CC4-5D6E-409C-BE32-E72D297353CC}">
              <c16:uniqueId val="{00000002-80C1-41FD-9A54-58BD872E2020}"/>
            </c:ext>
          </c:extLst>
        </c:ser>
        <c:dLbls>
          <c:showLegendKey val="0"/>
          <c:showVal val="0"/>
          <c:showCatName val="0"/>
          <c:showSerName val="0"/>
          <c:showPercent val="0"/>
          <c:showBubbleSize val="0"/>
        </c:dLbls>
        <c:gapWidth val="219"/>
        <c:overlap val="-27"/>
        <c:axId val="521945088"/>
        <c:axId val="521538944"/>
      </c:barChart>
      <c:catAx>
        <c:axId val="52194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s-EC"/>
          </a:p>
        </c:txPr>
        <c:crossAx val="521538944"/>
        <c:crosses val="autoZero"/>
        <c:auto val="1"/>
        <c:lblAlgn val="ctr"/>
        <c:lblOffset val="100"/>
        <c:noMultiLvlLbl val="0"/>
      </c:catAx>
      <c:valAx>
        <c:axId val="5215389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s-EC"/>
                  <a:t>Frecuencia</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s-EC"/>
          </a:p>
        </c:txPr>
        <c:crossAx val="52194508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latin typeface="Arial" panose="020B0604020202020204" pitchFamily="34" charset="0"/>
          <a:cs typeface="Arial" panose="020B0604020202020204" pitchFamily="34" charset="0"/>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B134D4-9710-46E1-B650-24D85ED49A93}" type="doc">
      <dgm:prSet loTypeId="urn:microsoft.com/office/officeart/2009/layout/ReverseList" loCatId="relationship" qsTypeId="urn:microsoft.com/office/officeart/2005/8/quickstyle/simple1" qsCatId="simple" csTypeId="urn:microsoft.com/office/officeart/2005/8/colors/colorful4" csCatId="colorful" phldr="1"/>
      <dgm:spPr/>
      <dgm:t>
        <a:bodyPr/>
        <a:lstStyle/>
        <a:p>
          <a:endParaRPr lang="es-EC"/>
        </a:p>
      </dgm:t>
    </dgm:pt>
    <dgm:pt modelId="{259D8F84-FDCE-40FB-84CB-65679803A9F8}">
      <dgm:prSet phldrT="[Texto]" custT="1"/>
      <dgm:spPr/>
      <dgm:t>
        <a:bodyPr/>
        <a:lstStyle/>
        <a:p>
          <a:r>
            <a:rPr lang="es-EC" sz="2800" dirty="0"/>
            <a:t>Problemática</a:t>
          </a:r>
        </a:p>
      </dgm:t>
    </dgm:pt>
    <dgm:pt modelId="{014D7A18-AC16-41E7-8BDD-CFAB20F3D606}" type="parTrans" cxnId="{0076B497-02F5-4804-BFC0-9B7EF66B57E0}">
      <dgm:prSet/>
      <dgm:spPr/>
      <dgm:t>
        <a:bodyPr/>
        <a:lstStyle/>
        <a:p>
          <a:endParaRPr lang="es-EC"/>
        </a:p>
      </dgm:t>
    </dgm:pt>
    <dgm:pt modelId="{AC659392-B27C-4026-89C0-33BAD26125C2}" type="sibTrans" cxnId="{0076B497-02F5-4804-BFC0-9B7EF66B57E0}">
      <dgm:prSet/>
      <dgm:spPr/>
      <dgm:t>
        <a:bodyPr/>
        <a:lstStyle/>
        <a:p>
          <a:endParaRPr lang="es-EC"/>
        </a:p>
      </dgm:t>
    </dgm:pt>
    <dgm:pt modelId="{DDDD463D-A08E-4C9D-9D19-10638BA51AA0}">
      <dgm:prSet phldrT="[Texto]" custT="1"/>
      <dgm:spPr/>
      <dgm:t>
        <a:bodyPr/>
        <a:lstStyle/>
        <a:p>
          <a:r>
            <a:rPr lang="es-EC" sz="2800" dirty="0"/>
            <a:t> </a:t>
          </a:r>
        </a:p>
      </dgm:t>
    </dgm:pt>
    <dgm:pt modelId="{25B368B2-C176-44ED-9301-694FD212567A}" type="parTrans" cxnId="{112B855D-DD86-4672-B01C-E8899E6F52C2}">
      <dgm:prSet/>
      <dgm:spPr/>
      <dgm:t>
        <a:bodyPr/>
        <a:lstStyle/>
        <a:p>
          <a:endParaRPr lang="es-EC"/>
        </a:p>
      </dgm:t>
    </dgm:pt>
    <dgm:pt modelId="{A2D5E2AE-AA4C-43DD-8E2A-7DC96E104AFC}" type="sibTrans" cxnId="{112B855D-DD86-4672-B01C-E8899E6F52C2}">
      <dgm:prSet/>
      <dgm:spPr/>
      <dgm:t>
        <a:bodyPr/>
        <a:lstStyle/>
        <a:p>
          <a:endParaRPr lang="es-EC"/>
        </a:p>
      </dgm:t>
    </dgm:pt>
    <dgm:pt modelId="{C4946CA4-4F58-4467-A17D-8D5167FFBFF6}" type="pres">
      <dgm:prSet presAssocID="{57B134D4-9710-46E1-B650-24D85ED49A93}" presName="Name0" presStyleCnt="0">
        <dgm:presLayoutVars>
          <dgm:chMax val="2"/>
          <dgm:chPref val="2"/>
          <dgm:animLvl val="lvl"/>
        </dgm:presLayoutVars>
      </dgm:prSet>
      <dgm:spPr/>
    </dgm:pt>
    <dgm:pt modelId="{5E801452-DB28-4F79-857F-9F3B7D428262}" type="pres">
      <dgm:prSet presAssocID="{57B134D4-9710-46E1-B650-24D85ED49A93}" presName="LeftText" presStyleLbl="revTx" presStyleIdx="0" presStyleCnt="0">
        <dgm:presLayoutVars>
          <dgm:bulletEnabled val="1"/>
        </dgm:presLayoutVars>
      </dgm:prSet>
      <dgm:spPr/>
    </dgm:pt>
    <dgm:pt modelId="{D460248A-9177-4C9D-A8B1-CCDAE668BFB2}" type="pres">
      <dgm:prSet presAssocID="{57B134D4-9710-46E1-B650-24D85ED49A93}" presName="LeftNode" presStyleLbl="bgImgPlace1" presStyleIdx="0" presStyleCnt="2" custScaleX="178712" custScaleY="132052" custLinFactNeighborX="-47909" custLinFactNeighborY="-4191">
        <dgm:presLayoutVars>
          <dgm:chMax val="2"/>
          <dgm:chPref val="2"/>
        </dgm:presLayoutVars>
      </dgm:prSet>
      <dgm:spPr/>
    </dgm:pt>
    <dgm:pt modelId="{FED02DD9-8288-4551-89A1-153803C9D87A}" type="pres">
      <dgm:prSet presAssocID="{57B134D4-9710-46E1-B650-24D85ED49A93}" presName="RightText" presStyleLbl="revTx" presStyleIdx="0" presStyleCnt="0">
        <dgm:presLayoutVars>
          <dgm:bulletEnabled val="1"/>
        </dgm:presLayoutVars>
      </dgm:prSet>
      <dgm:spPr/>
    </dgm:pt>
    <dgm:pt modelId="{12E47AD0-4E69-4C71-9DC1-426073B82E59}" type="pres">
      <dgm:prSet presAssocID="{57B134D4-9710-46E1-B650-24D85ED49A93}" presName="RightNode" presStyleLbl="bgImgPlace1" presStyleIdx="1" presStyleCnt="2" custScaleX="166626" custScaleY="130277" custLinFactNeighborX="51058" custLinFactNeighborY="-6684">
        <dgm:presLayoutVars>
          <dgm:chMax val="0"/>
          <dgm:chPref val="0"/>
        </dgm:presLayoutVars>
      </dgm:prSet>
      <dgm:spPr/>
    </dgm:pt>
    <dgm:pt modelId="{6D12A8A5-7919-4024-9A88-3D3F5B5B06DD}" type="pres">
      <dgm:prSet presAssocID="{57B134D4-9710-46E1-B650-24D85ED49A93}" presName="TopArrow" presStyleLbl="node1" presStyleIdx="0" presStyleCnt="2" custScaleX="65352" custScaleY="72647"/>
      <dgm:spPr/>
    </dgm:pt>
    <dgm:pt modelId="{FAA96EC0-1940-4D4E-BAFD-3D46A88990C2}" type="pres">
      <dgm:prSet presAssocID="{57B134D4-9710-46E1-B650-24D85ED49A93}" presName="BottomArrow" presStyleLbl="node1" presStyleIdx="1" presStyleCnt="2" custScaleX="58063" custScaleY="72044"/>
      <dgm:spPr>
        <a:solidFill>
          <a:schemeClr val="accent5">
            <a:lumMod val="20000"/>
            <a:lumOff val="80000"/>
          </a:schemeClr>
        </a:solidFill>
      </dgm:spPr>
    </dgm:pt>
  </dgm:ptLst>
  <dgm:cxnLst>
    <dgm:cxn modelId="{6F1A8E13-98CA-4A53-B0C6-B0B97F33D1F5}" type="presOf" srcId="{DDDD463D-A08E-4C9D-9D19-10638BA51AA0}" destId="{12E47AD0-4E69-4C71-9DC1-426073B82E59}" srcOrd="1" destOrd="0" presId="urn:microsoft.com/office/officeart/2009/layout/ReverseList"/>
    <dgm:cxn modelId="{1622D336-FDFF-4588-860F-4D6B82C57873}" type="presOf" srcId="{57B134D4-9710-46E1-B650-24D85ED49A93}" destId="{C4946CA4-4F58-4467-A17D-8D5167FFBFF6}" srcOrd="0" destOrd="0" presId="urn:microsoft.com/office/officeart/2009/layout/ReverseList"/>
    <dgm:cxn modelId="{112B855D-DD86-4672-B01C-E8899E6F52C2}" srcId="{57B134D4-9710-46E1-B650-24D85ED49A93}" destId="{DDDD463D-A08E-4C9D-9D19-10638BA51AA0}" srcOrd="1" destOrd="0" parTransId="{25B368B2-C176-44ED-9301-694FD212567A}" sibTransId="{A2D5E2AE-AA4C-43DD-8E2A-7DC96E104AFC}"/>
    <dgm:cxn modelId="{C06D9A79-A076-48EF-89E5-CD49CCB771AE}" type="presOf" srcId="{259D8F84-FDCE-40FB-84CB-65679803A9F8}" destId="{5E801452-DB28-4F79-857F-9F3B7D428262}" srcOrd="0" destOrd="0" presId="urn:microsoft.com/office/officeart/2009/layout/ReverseList"/>
    <dgm:cxn modelId="{0076B497-02F5-4804-BFC0-9B7EF66B57E0}" srcId="{57B134D4-9710-46E1-B650-24D85ED49A93}" destId="{259D8F84-FDCE-40FB-84CB-65679803A9F8}" srcOrd="0" destOrd="0" parTransId="{014D7A18-AC16-41E7-8BDD-CFAB20F3D606}" sibTransId="{AC659392-B27C-4026-89C0-33BAD26125C2}"/>
    <dgm:cxn modelId="{F52147D0-DC4E-4FD7-8D25-D4794BC888E4}" type="presOf" srcId="{DDDD463D-A08E-4C9D-9D19-10638BA51AA0}" destId="{FED02DD9-8288-4551-89A1-153803C9D87A}" srcOrd="0" destOrd="0" presId="urn:microsoft.com/office/officeart/2009/layout/ReverseList"/>
    <dgm:cxn modelId="{ADC27BF2-D97D-4F67-B218-5F91A387CE9A}" type="presOf" srcId="{259D8F84-FDCE-40FB-84CB-65679803A9F8}" destId="{D460248A-9177-4C9D-A8B1-CCDAE668BFB2}" srcOrd="1" destOrd="0" presId="urn:microsoft.com/office/officeart/2009/layout/ReverseList"/>
    <dgm:cxn modelId="{EDAEF170-8C0F-4669-B4D0-7A0D8EC64E50}" type="presParOf" srcId="{C4946CA4-4F58-4467-A17D-8D5167FFBFF6}" destId="{5E801452-DB28-4F79-857F-9F3B7D428262}" srcOrd="0" destOrd="0" presId="urn:microsoft.com/office/officeart/2009/layout/ReverseList"/>
    <dgm:cxn modelId="{8755E71F-34C3-4694-BB6D-983E2B26078B}" type="presParOf" srcId="{C4946CA4-4F58-4467-A17D-8D5167FFBFF6}" destId="{D460248A-9177-4C9D-A8B1-CCDAE668BFB2}" srcOrd="1" destOrd="0" presId="urn:microsoft.com/office/officeart/2009/layout/ReverseList"/>
    <dgm:cxn modelId="{63408E63-09F7-4883-9235-E6CCF2C15C9B}" type="presParOf" srcId="{C4946CA4-4F58-4467-A17D-8D5167FFBFF6}" destId="{FED02DD9-8288-4551-89A1-153803C9D87A}" srcOrd="2" destOrd="0" presId="urn:microsoft.com/office/officeart/2009/layout/ReverseList"/>
    <dgm:cxn modelId="{90BAADBA-5828-4D2C-8161-10493217CA4C}" type="presParOf" srcId="{C4946CA4-4F58-4467-A17D-8D5167FFBFF6}" destId="{12E47AD0-4E69-4C71-9DC1-426073B82E59}" srcOrd="3" destOrd="0" presId="urn:microsoft.com/office/officeart/2009/layout/ReverseList"/>
    <dgm:cxn modelId="{302AED11-95B3-4F4C-BE42-573DF2A7B26A}" type="presParOf" srcId="{C4946CA4-4F58-4467-A17D-8D5167FFBFF6}" destId="{6D12A8A5-7919-4024-9A88-3D3F5B5B06DD}" srcOrd="4" destOrd="0" presId="urn:microsoft.com/office/officeart/2009/layout/ReverseList"/>
    <dgm:cxn modelId="{5FEE3AC3-ED82-4712-9619-EDBDE13C3058}" type="presParOf" srcId="{C4946CA4-4F58-4467-A17D-8D5167FFBFF6}" destId="{FAA96EC0-1940-4D4E-BAFD-3D46A88990C2}"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8078A5-3B8B-46A1-B56F-7DFAA28EEEF0}" type="doc">
      <dgm:prSet loTypeId="urn:microsoft.com/office/officeart/2005/8/layout/venn1" loCatId="relationship" qsTypeId="urn:microsoft.com/office/officeart/2005/8/quickstyle/simple1" qsCatId="simple" csTypeId="urn:microsoft.com/office/officeart/2005/8/colors/colorful4" csCatId="colorful" phldr="1"/>
      <dgm:spPr/>
    </dgm:pt>
    <dgm:pt modelId="{3D280D87-0996-4E5C-94B0-06AB6FFD0247}">
      <dgm:prSet phldrT="[Texto]" custT="1"/>
      <dgm:spPr/>
      <dgm:t>
        <a:bodyPr/>
        <a:lstStyle/>
        <a:p>
          <a:r>
            <a:rPr lang="es-EC" sz="2000" dirty="0">
              <a:effectLst/>
            </a:rPr>
            <a:t>VI: Alternativas de financiamiento</a:t>
          </a:r>
          <a:endParaRPr lang="es-EC" sz="2000" dirty="0"/>
        </a:p>
      </dgm:t>
    </dgm:pt>
    <dgm:pt modelId="{E8D2D574-46D9-4506-87BD-39C7CED75378}" type="parTrans" cxnId="{4BD4E5B3-1E39-4849-98B9-4AB2C1D26123}">
      <dgm:prSet/>
      <dgm:spPr/>
      <dgm:t>
        <a:bodyPr/>
        <a:lstStyle/>
        <a:p>
          <a:endParaRPr lang="es-EC" sz="1600"/>
        </a:p>
      </dgm:t>
    </dgm:pt>
    <dgm:pt modelId="{F477A10B-6588-48CB-9B1E-2D37A36946F5}" type="sibTrans" cxnId="{4BD4E5B3-1E39-4849-98B9-4AB2C1D26123}">
      <dgm:prSet/>
      <dgm:spPr/>
      <dgm:t>
        <a:bodyPr/>
        <a:lstStyle/>
        <a:p>
          <a:endParaRPr lang="es-EC" sz="1600"/>
        </a:p>
      </dgm:t>
    </dgm:pt>
    <dgm:pt modelId="{2E71BE6F-186B-4E9E-B05B-A3BC55916129}">
      <dgm:prSet phldrT="[Texto]" custT="1"/>
      <dgm:spPr/>
      <dgm:t>
        <a:bodyPr/>
        <a:lstStyle/>
        <a:p>
          <a:r>
            <a:rPr lang="es-EC" sz="2000" dirty="0">
              <a:effectLst/>
            </a:rPr>
            <a:t>VD: Reactivación de las PYMES</a:t>
          </a:r>
          <a:endParaRPr lang="es-EC" sz="2000" dirty="0"/>
        </a:p>
      </dgm:t>
    </dgm:pt>
    <dgm:pt modelId="{70968692-A734-434F-8F38-159A70A1CAFB}" type="parTrans" cxnId="{BFF16C64-00D3-4D5A-8F63-B4017BA29FAC}">
      <dgm:prSet/>
      <dgm:spPr/>
      <dgm:t>
        <a:bodyPr/>
        <a:lstStyle/>
        <a:p>
          <a:endParaRPr lang="es-EC" sz="1600"/>
        </a:p>
      </dgm:t>
    </dgm:pt>
    <dgm:pt modelId="{42140BBA-E32F-4A0A-92BB-0CD6E8A31674}" type="sibTrans" cxnId="{BFF16C64-00D3-4D5A-8F63-B4017BA29FAC}">
      <dgm:prSet/>
      <dgm:spPr/>
      <dgm:t>
        <a:bodyPr/>
        <a:lstStyle/>
        <a:p>
          <a:endParaRPr lang="es-EC" sz="1600"/>
        </a:p>
      </dgm:t>
    </dgm:pt>
    <dgm:pt modelId="{17BE6654-7D02-449E-AB2A-3B79B30CC29E}" type="pres">
      <dgm:prSet presAssocID="{0D8078A5-3B8B-46A1-B56F-7DFAA28EEEF0}" presName="compositeShape" presStyleCnt="0">
        <dgm:presLayoutVars>
          <dgm:chMax val="7"/>
          <dgm:dir/>
          <dgm:resizeHandles val="exact"/>
        </dgm:presLayoutVars>
      </dgm:prSet>
      <dgm:spPr/>
    </dgm:pt>
    <dgm:pt modelId="{466AF5A2-919F-420E-BDEC-7C50DBD1F230}" type="pres">
      <dgm:prSet presAssocID="{3D280D87-0996-4E5C-94B0-06AB6FFD0247}" presName="circ1" presStyleLbl="vennNode1" presStyleIdx="0" presStyleCnt="2"/>
      <dgm:spPr/>
    </dgm:pt>
    <dgm:pt modelId="{58C26111-693A-4C96-A1E9-8045B2C278F4}" type="pres">
      <dgm:prSet presAssocID="{3D280D87-0996-4E5C-94B0-06AB6FFD0247}" presName="circ1Tx" presStyleLbl="revTx" presStyleIdx="0" presStyleCnt="0">
        <dgm:presLayoutVars>
          <dgm:chMax val="0"/>
          <dgm:chPref val="0"/>
          <dgm:bulletEnabled val="1"/>
        </dgm:presLayoutVars>
      </dgm:prSet>
      <dgm:spPr/>
    </dgm:pt>
    <dgm:pt modelId="{A90A4A53-947D-4AFA-97D0-CC0EFB382E19}" type="pres">
      <dgm:prSet presAssocID="{2E71BE6F-186B-4E9E-B05B-A3BC55916129}" presName="circ2" presStyleLbl="vennNode1" presStyleIdx="1" presStyleCnt="2"/>
      <dgm:spPr/>
    </dgm:pt>
    <dgm:pt modelId="{EE17F917-ACB4-488D-8CFE-76383953E8D1}" type="pres">
      <dgm:prSet presAssocID="{2E71BE6F-186B-4E9E-B05B-A3BC55916129}" presName="circ2Tx" presStyleLbl="revTx" presStyleIdx="0" presStyleCnt="0">
        <dgm:presLayoutVars>
          <dgm:chMax val="0"/>
          <dgm:chPref val="0"/>
          <dgm:bulletEnabled val="1"/>
        </dgm:presLayoutVars>
      </dgm:prSet>
      <dgm:spPr/>
    </dgm:pt>
  </dgm:ptLst>
  <dgm:cxnLst>
    <dgm:cxn modelId="{3C680E19-0582-4723-9385-3DD4D64A37F2}" type="presOf" srcId="{2E71BE6F-186B-4E9E-B05B-A3BC55916129}" destId="{EE17F917-ACB4-488D-8CFE-76383953E8D1}" srcOrd="1" destOrd="0" presId="urn:microsoft.com/office/officeart/2005/8/layout/venn1"/>
    <dgm:cxn modelId="{F70D8D63-CBAB-4B60-8D09-BEAD096F4CB6}" type="presOf" srcId="{3D280D87-0996-4E5C-94B0-06AB6FFD0247}" destId="{466AF5A2-919F-420E-BDEC-7C50DBD1F230}" srcOrd="0" destOrd="0" presId="urn:microsoft.com/office/officeart/2005/8/layout/venn1"/>
    <dgm:cxn modelId="{BFF16C64-00D3-4D5A-8F63-B4017BA29FAC}" srcId="{0D8078A5-3B8B-46A1-B56F-7DFAA28EEEF0}" destId="{2E71BE6F-186B-4E9E-B05B-A3BC55916129}" srcOrd="1" destOrd="0" parTransId="{70968692-A734-434F-8F38-159A70A1CAFB}" sibTransId="{42140BBA-E32F-4A0A-92BB-0CD6E8A31674}"/>
    <dgm:cxn modelId="{E96D1974-BDF8-4B2B-ABAC-43501CC97EBB}" type="presOf" srcId="{0D8078A5-3B8B-46A1-B56F-7DFAA28EEEF0}" destId="{17BE6654-7D02-449E-AB2A-3B79B30CC29E}" srcOrd="0" destOrd="0" presId="urn:microsoft.com/office/officeart/2005/8/layout/venn1"/>
    <dgm:cxn modelId="{831EFDAA-133A-45AA-8979-8A3E60F25A38}" type="presOf" srcId="{3D280D87-0996-4E5C-94B0-06AB6FFD0247}" destId="{58C26111-693A-4C96-A1E9-8045B2C278F4}" srcOrd="1" destOrd="0" presId="urn:microsoft.com/office/officeart/2005/8/layout/venn1"/>
    <dgm:cxn modelId="{4BD4E5B3-1E39-4849-98B9-4AB2C1D26123}" srcId="{0D8078A5-3B8B-46A1-B56F-7DFAA28EEEF0}" destId="{3D280D87-0996-4E5C-94B0-06AB6FFD0247}" srcOrd="0" destOrd="0" parTransId="{E8D2D574-46D9-4506-87BD-39C7CED75378}" sibTransId="{F477A10B-6588-48CB-9B1E-2D37A36946F5}"/>
    <dgm:cxn modelId="{8DD5BAF2-2BE4-44CE-A57A-408D41666FA6}" type="presOf" srcId="{2E71BE6F-186B-4E9E-B05B-A3BC55916129}" destId="{A90A4A53-947D-4AFA-97D0-CC0EFB382E19}" srcOrd="0" destOrd="0" presId="urn:microsoft.com/office/officeart/2005/8/layout/venn1"/>
    <dgm:cxn modelId="{845AB235-E3B5-44C0-89D0-5E6D74FFA763}" type="presParOf" srcId="{17BE6654-7D02-449E-AB2A-3B79B30CC29E}" destId="{466AF5A2-919F-420E-BDEC-7C50DBD1F230}" srcOrd="0" destOrd="0" presId="urn:microsoft.com/office/officeart/2005/8/layout/venn1"/>
    <dgm:cxn modelId="{B71C5653-2056-4DBD-8F3B-67172358B89C}" type="presParOf" srcId="{17BE6654-7D02-449E-AB2A-3B79B30CC29E}" destId="{58C26111-693A-4C96-A1E9-8045B2C278F4}" srcOrd="1" destOrd="0" presId="urn:microsoft.com/office/officeart/2005/8/layout/venn1"/>
    <dgm:cxn modelId="{2EA07747-71B5-4BA9-BD94-FFD0F3BEFDB8}" type="presParOf" srcId="{17BE6654-7D02-449E-AB2A-3B79B30CC29E}" destId="{A90A4A53-947D-4AFA-97D0-CC0EFB382E19}" srcOrd="2" destOrd="0" presId="urn:microsoft.com/office/officeart/2005/8/layout/venn1"/>
    <dgm:cxn modelId="{E7AAE9D5-E03B-48D4-A9B8-EA6F7C4D8B06}" type="presParOf" srcId="{17BE6654-7D02-449E-AB2A-3B79B30CC29E}" destId="{EE17F917-ACB4-488D-8CFE-76383953E8D1}"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1D5082-65B1-4DBE-9CA2-7A13B2F237F6}"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S"/>
        </a:p>
      </dgm:t>
    </dgm:pt>
    <dgm:pt modelId="{440C0A9E-1A2A-4266-8860-43B0032B0DF3}">
      <dgm:prSet phldrT="[Texto]" custT="1"/>
      <dgm:spPr/>
      <dgm:t>
        <a:bodyPr/>
        <a:lstStyle/>
        <a:p>
          <a:r>
            <a:rPr lang="es-ES" sz="1600" dirty="0"/>
            <a:t>Myers y </a:t>
          </a:r>
          <a:r>
            <a:rPr lang="es-ES" sz="1600" dirty="0" err="1"/>
            <a:t>Majluf</a:t>
          </a:r>
          <a:endParaRPr lang="es-ES" sz="1600" dirty="0"/>
        </a:p>
      </dgm:t>
    </dgm:pt>
    <dgm:pt modelId="{83A2E9BF-D421-4DB3-A76A-4BA24B012097}" type="parTrans" cxnId="{84DC2FC3-1E63-4AD2-8607-C30E9B6F4976}">
      <dgm:prSet/>
      <dgm:spPr/>
      <dgm:t>
        <a:bodyPr/>
        <a:lstStyle/>
        <a:p>
          <a:endParaRPr lang="es-ES" sz="1600"/>
        </a:p>
      </dgm:t>
    </dgm:pt>
    <dgm:pt modelId="{08673ECB-A7E5-4AD8-80D0-081A74E9A909}" type="sibTrans" cxnId="{84DC2FC3-1E63-4AD2-8607-C30E9B6F4976}">
      <dgm:prSet/>
      <dgm:spPr/>
      <dgm:t>
        <a:bodyPr/>
        <a:lstStyle/>
        <a:p>
          <a:endParaRPr lang="es-ES" sz="1600"/>
        </a:p>
      </dgm:t>
    </dgm:pt>
    <dgm:pt modelId="{1ED027E3-6903-4104-A56E-7C013BC12752}">
      <dgm:prSet phldrT="[Texto]" custT="1"/>
      <dgm:spPr/>
      <dgm:t>
        <a:bodyPr/>
        <a:lstStyle/>
        <a:p>
          <a:r>
            <a:rPr lang="es-ES" sz="1600" b="1" dirty="0"/>
            <a:t>Teoría de la Jerarquía financiera </a:t>
          </a:r>
        </a:p>
      </dgm:t>
    </dgm:pt>
    <dgm:pt modelId="{E2D4C10E-DA21-49B8-8AF1-17FC0ADD5A10}" type="parTrans" cxnId="{05DFAD83-AF41-479D-B3A5-F937061CEF5E}">
      <dgm:prSet/>
      <dgm:spPr/>
      <dgm:t>
        <a:bodyPr/>
        <a:lstStyle/>
        <a:p>
          <a:endParaRPr lang="es-ES" sz="1600"/>
        </a:p>
      </dgm:t>
    </dgm:pt>
    <dgm:pt modelId="{5E2E6D08-9F65-4587-97C8-DAECD1D56374}" type="sibTrans" cxnId="{05DFAD83-AF41-479D-B3A5-F937061CEF5E}">
      <dgm:prSet/>
      <dgm:spPr/>
      <dgm:t>
        <a:bodyPr/>
        <a:lstStyle/>
        <a:p>
          <a:endParaRPr lang="es-ES" sz="1600"/>
        </a:p>
      </dgm:t>
    </dgm:pt>
    <dgm:pt modelId="{9CE6ADF5-8C3F-4F6E-806F-6CC0426B71DF}">
      <dgm:prSet phldrT="[Texto]" custT="1"/>
      <dgm:spPr/>
      <dgm:t>
        <a:bodyPr/>
        <a:lstStyle/>
        <a:p>
          <a:r>
            <a:rPr lang="es-EC" sz="1600" dirty="0"/>
            <a:t>Bergel y </a:t>
          </a:r>
          <a:r>
            <a:rPr lang="es-EC" sz="1600" dirty="0" err="1"/>
            <a:t>Udell</a:t>
          </a:r>
          <a:r>
            <a:rPr lang="es-EC" sz="1600" dirty="0"/>
            <a:t>, </a:t>
          </a:r>
          <a:endParaRPr lang="es-ES" sz="1600" dirty="0"/>
        </a:p>
      </dgm:t>
    </dgm:pt>
    <dgm:pt modelId="{BFF9FA7D-A801-4498-AC05-E620AD43543E}" type="parTrans" cxnId="{3E5CC43C-4EFF-499C-B1EA-C65F1451F884}">
      <dgm:prSet/>
      <dgm:spPr/>
      <dgm:t>
        <a:bodyPr/>
        <a:lstStyle/>
        <a:p>
          <a:endParaRPr lang="es-ES" sz="1600"/>
        </a:p>
      </dgm:t>
    </dgm:pt>
    <dgm:pt modelId="{2F18AEE5-0F3D-4719-9B43-79F31C7E3CB7}" type="sibTrans" cxnId="{3E5CC43C-4EFF-499C-B1EA-C65F1451F884}">
      <dgm:prSet/>
      <dgm:spPr/>
      <dgm:t>
        <a:bodyPr/>
        <a:lstStyle/>
        <a:p>
          <a:endParaRPr lang="es-ES" sz="1600"/>
        </a:p>
      </dgm:t>
    </dgm:pt>
    <dgm:pt modelId="{1EC8EA5C-4D53-42E4-8138-626E3BA879B3}">
      <dgm:prSet phldrT="[Texto]" custT="1"/>
      <dgm:spPr/>
      <dgm:t>
        <a:bodyPr/>
        <a:lstStyle/>
        <a:p>
          <a:r>
            <a:rPr lang="es-MX" sz="1600" b="1" i="1" dirty="0"/>
            <a:t>Enfoque de ciclo de vida </a:t>
          </a:r>
          <a:endParaRPr lang="es-ES" sz="1600" b="1" dirty="0"/>
        </a:p>
      </dgm:t>
    </dgm:pt>
    <dgm:pt modelId="{AB6AD5A0-4C48-4BAA-A20C-500E40EAFC95}" type="parTrans" cxnId="{91770F84-1D73-4073-9D14-761A7B985384}">
      <dgm:prSet/>
      <dgm:spPr/>
      <dgm:t>
        <a:bodyPr/>
        <a:lstStyle/>
        <a:p>
          <a:endParaRPr lang="es-ES" sz="1600"/>
        </a:p>
      </dgm:t>
    </dgm:pt>
    <dgm:pt modelId="{3121C6AF-DE97-4F78-97F9-30899DFB05D3}" type="sibTrans" cxnId="{91770F84-1D73-4073-9D14-761A7B985384}">
      <dgm:prSet/>
      <dgm:spPr/>
      <dgm:t>
        <a:bodyPr/>
        <a:lstStyle/>
        <a:p>
          <a:endParaRPr lang="es-ES" sz="1600"/>
        </a:p>
      </dgm:t>
    </dgm:pt>
    <dgm:pt modelId="{084C2572-5C91-4D4E-B081-DFBD7A0D788C}">
      <dgm:prSet custT="1"/>
      <dgm:spPr/>
      <dgm:t>
        <a:bodyPr/>
        <a:lstStyle/>
        <a:p>
          <a:r>
            <a:rPr lang="es-EC" sz="1600" dirty="0"/>
            <a:t>Jensen y </a:t>
          </a:r>
          <a:r>
            <a:rPr lang="es-EC" sz="1600" dirty="0" err="1"/>
            <a:t>Meckling</a:t>
          </a:r>
          <a:r>
            <a:rPr lang="es-EC" sz="1600" dirty="0"/>
            <a:t> </a:t>
          </a:r>
          <a:endParaRPr lang="es-ES" sz="1600" dirty="0"/>
        </a:p>
      </dgm:t>
    </dgm:pt>
    <dgm:pt modelId="{111EC856-6532-4F4A-B73E-7FC8C4AAF21B}" type="parTrans" cxnId="{B4E079C6-A631-4E41-978F-1185B09E18AB}">
      <dgm:prSet/>
      <dgm:spPr/>
      <dgm:t>
        <a:bodyPr/>
        <a:lstStyle/>
        <a:p>
          <a:endParaRPr lang="es-ES" sz="1600"/>
        </a:p>
      </dgm:t>
    </dgm:pt>
    <dgm:pt modelId="{2E5EED16-B2E4-4867-BABA-0C08D3A25249}" type="sibTrans" cxnId="{B4E079C6-A631-4E41-978F-1185B09E18AB}">
      <dgm:prSet/>
      <dgm:spPr/>
      <dgm:t>
        <a:bodyPr/>
        <a:lstStyle/>
        <a:p>
          <a:endParaRPr lang="es-ES" sz="1600"/>
        </a:p>
      </dgm:t>
    </dgm:pt>
    <dgm:pt modelId="{7B96098A-AF47-4B5D-AFBB-31BDEDD3A426}">
      <dgm:prSet custT="1"/>
      <dgm:spPr/>
      <dgm:t>
        <a:bodyPr/>
        <a:lstStyle/>
        <a:p>
          <a:r>
            <a:rPr lang="es-MX" sz="1600" b="1" i="1" dirty="0"/>
            <a:t>Teoría de los costos de agencia de la deuda (</a:t>
          </a:r>
          <a:r>
            <a:rPr lang="es-MX" sz="1600" b="1" i="1" dirty="0" err="1"/>
            <a:t>Trade</a:t>
          </a:r>
          <a:r>
            <a:rPr lang="es-MX" sz="1600" b="1" i="1" dirty="0"/>
            <a:t>-off)</a:t>
          </a:r>
          <a:endParaRPr lang="es-ES" sz="1600" b="1" dirty="0"/>
        </a:p>
      </dgm:t>
    </dgm:pt>
    <dgm:pt modelId="{891507A6-894A-4388-9307-67E1D51EAA69}" type="sibTrans" cxnId="{DFEC8B00-A364-41F9-9E01-79745923D1B8}">
      <dgm:prSet/>
      <dgm:spPr/>
      <dgm:t>
        <a:bodyPr/>
        <a:lstStyle/>
        <a:p>
          <a:endParaRPr lang="es-ES" sz="1600"/>
        </a:p>
      </dgm:t>
    </dgm:pt>
    <dgm:pt modelId="{246D30B5-277F-41CA-80AA-34E61E2E1F11}" type="parTrans" cxnId="{DFEC8B00-A364-41F9-9E01-79745923D1B8}">
      <dgm:prSet/>
      <dgm:spPr/>
      <dgm:t>
        <a:bodyPr/>
        <a:lstStyle/>
        <a:p>
          <a:endParaRPr lang="es-ES" sz="1600"/>
        </a:p>
      </dgm:t>
    </dgm:pt>
    <dgm:pt modelId="{4AF6D59A-29F7-4FF2-92A7-C6B03C71A970}">
      <dgm:prSet phldrT="[Texto]" custT="1"/>
      <dgm:spPr/>
      <dgm:t>
        <a:bodyPr/>
        <a:lstStyle/>
        <a:p>
          <a:r>
            <a:rPr lang="es-EC" sz="1400" dirty="0"/>
            <a:t>El costo de financiar aumenta con información asimétrica. Financiación interna, emisión de deuda y nuevo capital como ultima opción, </a:t>
          </a:r>
          <a:endParaRPr lang="es-ES" sz="1400" dirty="0"/>
        </a:p>
      </dgm:t>
    </dgm:pt>
    <dgm:pt modelId="{B446833C-8A7A-4D95-93BC-D7F073C6C645}" type="parTrans" cxnId="{2B81B620-8529-45DF-88AE-E19402B05394}">
      <dgm:prSet/>
      <dgm:spPr/>
      <dgm:t>
        <a:bodyPr/>
        <a:lstStyle/>
        <a:p>
          <a:endParaRPr lang="es-ES"/>
        </a:p>
      </dgm:t>
    </dgm:pt>
    <dgm:pt modelId="{6CF90B07-2334-42CF-A085-EAAFF7E0628B}" type="sibTrans" cxnId="{2B81B620-8529-45DF-88AE-E19402B05394}">
      <dgm:prSet/>
      <dgm:spPr/>
      <dgm:t>
        <a:bodyPr/>
        <a:lstStyle/>
        <a:p>
          <a:endParaRPr lang="es-ES"/>
        </a:p>
      </dgm:t>
    </dgm:pt>
    <dgm:pt modelId="{57E1DE90-46F2-40F4-A6EC-1383E311D587}">
      <dgm:prSet custT="1"/>
      <dgm:spPr/>
      <dgm:t>
        <a:bodyPr/>
        <a:lstStyle/>
        <a:p>
          <a:r>
            <a:rPr lang="es-EC" sz="1400" dirty="0"/>
            <a:t>estructura óptimo es aquel que minimice los costos de agencia y maximice el valor de la riqueza- compensa la ventaja fiscal </a:t>
          </a:r>
          <a:endParaRPr lang="es-ES" sz="1400" dirty="0"/>
        </a:p>
      </dgm:t>
    </dgm:pt>
    <dgm:pt modelId="{663091C2-F20D-4DBC-9142-F3B7699B0BD8}" type="parTrans" cxnId="{9F9E3F6C-3CBF-488E-8219-970934F7D389}">
      <dgm:prSet/>
      <dgm:spPr/>
      <dgm:t>
        <a:bodyPr/>
        <a:lstStyle/>
        <a:p>
          <a:endParaRPr lang="es-ES"/>
        </a:p>
      </dgm:t>
    </dgm:pt>
    <dgm:pt modelId="{66B76567-7108-47A0-929E-5AB45CA10889}" type="sibTrans" cxnId="{9F9E3F6C-3CBF-488E-8219-970934F7D389}">
      <dgm:prSet/>
      <dgm:spPr/>
      <dgm:t>
        <a:bodyPr/>
        <a:lstStyle/>
        <a:p>
          <a:endParaRPr lang="es-ES"/>
        </a:p>
      </dgm:t>
    </dgm:pt>
    <dgm:pt modelId="{51B867E0-EE49-441A-A320-99BA8A75BDC3}">
      <dgm:prSet phldrT="[Texto]" custT="1"/>
      <dgm:spPr/>
      <dgm:t>
        <a:bodyPr/>
        <a:lstStyle/>
        <a:p>
          <a:r>
            <a:rPr lang="es-EC" sz="1400" dirty="0"/>
            <a:t>Asimetría de la información- decisiones de financiamiento conforme al tiempo, tamaño, conocimiento del mercado </a:t>
          </a:r>
          <a:endParaRPr lang="es-ES" sz="1400" dirty="0"/>
        </a:p>
      </dgm:t>
    </dgm:pt>
    <dgm:pt modelId="{E054723F-EE0D-4ACC-8578-BCDDF9796AED}" type="parTrans" cxnId="{673B7A0E-C74F-4A9D-9E70-FFBAEF6C55E9}">
      <dgm:prSet/>
      <dgm:spPr/>
      <dgm:t>
        <a:bodyPr/>
        <a:lstStyle/>
        <a:p>
          <a:endParaRPr lang="es-ES"/>
        </a:p>
      </dgm:t>
    </dgm:pt>
    <dgm:pt modelId="{36B7931C-2B75-4E4A-AAD2-91F9C0434232}" type="sibTrans" cxnId="{673B7A0E-C74F-4A9D-9E70-FFBAEF6C55E9}">
      <dgm:prSet/>
      <dgm:spPr/>
      <dgm:t>
        <a:bodyPr/>
        <a:lstStyle/>
        <a:p>
          <a:endParaRPr lang="es-ES"/>
        </a:p>
      </dgm:t>
    </dgm:pt>
    <dgm:pt modelId="{FD3B42E7-CAD7-4600-BD8F-CC82F5969C9C}" type="pres">
      <dgm:prSet presAssocID="{FD1D5082-65B1-4DBE-9CA2-7A13B2F237F6}" presName="linearFlow" presStyleCnt="0">
        <dgm:presLayoutVars>
          <dgm:dir/>
          <dgm:animLvl val="lvl"/>
          <dgm:resizeHandles val="exact"/>
        </dgm:presLayoutVars>
      </dgm:prSet>
      <dgm:spPr/>
    </dgm:pt>
    <dgm:pt modelId="{1AC998C4-AE81-4156-A780-ADFE61602308}" type="pres">
      <dgm:prSet presAssocID="{440C0A9E-1A2A-4266-8860-43B0032B0DF3}" presName="composite" presStyleCnt="0"/>
      <dgm:spPr/>
    </dgm:pt>
    <dgm:pt modelId="{35495037-4C7A-4A0E-944A-92AE635C6891}" type="pres">
      <dgm:prSet presAssocID="{440C0A9E-1A2A-4266-8860-43B0032B0DF3}" presName="parentText" presStyleLbl="alignNode1" presStyleIdx="0" presStyleCnt="3">
        <dgm:presLayoutVars>
          <dgm:chMax val="1"/>
          <dgm:bulletEnabled val="1"/>
        </dgm:presLayoutVars>
      </dgm:prSet>
      <dgm:spPr/>
    </dgm:pt>
    <dgm:pt modelId="{AD0FBC38-D161-459E-9C63-9CA02185BF91}" type="pres">
      <dgm:prSet presAssocID="{440C0A9E-1A2A-4266-8860-43B0032B0DF3}" presName="descendantText" presStyleLbl="alignAcc1" presStyleIdx="0" presStyleCnt="3">
        <dgm:presLayoutVars>
          <dgm:bulletEnabled val="1"/>
        </dgm:presLayoutVars>
      </dgm:prSet>
      <dgm:spPr/>
    </dgm:pt>
    <dgm:pt modelId="{07DF54BB-FD48-4053-BF0E-D400FDB32934}" type="pres">
      <dgm:prSet presAssocID="{08673ECB-A7E5-4AD8-80D0-081A74E9A909}" presName="sp" presStyleCnt="0"/>
      <dgm:spPr/>
    </dgm:pt>
    <dgm:pt modelId="{CCEF9C35-0E70-4EB7-8882-B22828EA21CE}" type="pres">
      <dgm:prSet presAssocID="{084C2572-5C91-4D4E-B081-DFBD7A0D788C}" presName="composite" presStyleCnt="0"/>
      <dgm:spPr/>
    </dgm:pt>
    <dgm:pt modelId="{3BE59D8E-1246-4B4A-B2E7-E6C0874657D2}" type="pres">
      <dgm:prSet presAssocID="{084C2572-5C91-4D4E-B081-DFBD7A0D788C}" presName="parentText" presStyleLbl="alignNode1" presStyleIdx="1" presStyleCnt="3">
        <dgm:presLayoutVars>
          <dgm:chMax val="1"/>
          <dgm:bulletEnabled val="1"/>
        </dgm:presLayoutVars>
      </dgm:prSet>
      <dgm:spPr/>
    </dgm:pt>
    <dgm:pt modelId="{CE69188C-8666-463D-B5DC-180552BBA817}" type="pres">
      <dgm:prSet presAssocID="{084C2572-5C91-4D4E-B081-DFBD7A0D788C}" presName="descendantText" presStyleLbl="alignAcc1" presStyleIdx="1" presStyleCnt="3">
        <dgm:presLayoutVars>
          <dgm:bulletEnabled val="1"/>
        </dgm:presLayoutVars>
      </dgm:prSet>
      <dgm:spPr/>
    </dgm:pt>
    <dgm:pt modelId="{C68966E6-93A8-4C2A-B89E-5A8FBBB77D5D}" type="pres">
      <dgm:prSet presAssocID="{2E5EED16-B2E4-4867-BABA-0C08D3A25249}" presName="sp" presStyleCnt="0"/>
      <dgm:spPr/>
    </dgm:pt>
    <dgm:pt modelId="{70FF06C2-B608-4912-BD9A-CA6313E424EA}" type="pres">
      <dgm:prSet presAssocID="{9CE6ADF5-8C3F-4F6E-806F-6CC0426B71DF}" presName="composite" presStyleCnt="0"/>
      <dgm:spPr/>
    </dgm:pt>
    <dgm:pt modelId="{E78E1F39-4929-44C6-B831-3D1AEFE8A104}" type="pres">
      <dgm:prSet presAssocID="{9CE6ADF5-8C3F-4F6E-806F-6CC0426B71DF}" presName="parentText" presStyleLbl="alignNode1" presStyleIdx="2" presStyleCnt="3">
        <dgm:presLayoutVars>
          <dgm:chMax val="1"/>
          <dgm:bulletEnabled val="1"/>
        </dgm:presLayoutVars>
      </dgm:prSet>
      <dgm:spPr/>
    </dgm:pt>
    <dgm:pt modelId="{F02FF029-3700-490F-B969-93DC728B142B}" type="pres">
      <dgm:prSet presAssocID="{9CE6ADF5-8C3F-4F6E-806F-6CC0426B71DF}" presName="descendantText" presStyleLbl="alignAcc1" presStyleIdx="2" presStyleCnt="3">
        <dgm:presLayoutVars>
          <dgm:bulletEnabled val="1"/>
        </dgm:presLayoutVars>
      </dgm:prSet>
      <dgm:spPr/>
    </dgm:pt>
  </dgm:ptLst>
  <dgm:cxnLst>
    <dgm:cxn modelId="{DFEC8B00-A364-41F9-9E01-79745923D1B8}" srcId="{084C2572-5C91-4D4E-B081-DFBD7A0D788C}" destId="{7B96098A-AF47-4B5D-AFBB-31BDEDD3A426}" srcOrd="0" destOrd="0" parTransId="{246D30B5-277F-41CA-80AA-34E61E2E1F11}" sibTransId="{891507A6-894A-4388-9307-67E1D51EAA69}"/>
    <dgm:cxn modelId="{CAC53B0A-2375-49E9-B5F5-EAEC5320FEDA}" type="presOf" srcId="{9CE6ADF5-8C3F-4F6E-806F-6CC0426B71DF}" destId="{E78E1F39-4929-44C6-B831-3D1AEFE8A104}" srcOrd="0" destOrd="0" presId="urn:microsoft.com/office/officeart/2005/8/layout/chevron2"/>
    <dgm:cxn modelId="{673B7A0E-C74F-4A9D-9E70-FFBAEF6C55E9}" srcId="{9CE6ADF5-8C3F-4F6E-806F-6CC0426B71DF}" destId="{51B867E0-EE49-441A-A320-99BA8A75BDC3}" srcOrd="1" destOrd="0" parTransId="{E054723F-EE0D-4ACC-8578-BCDDF9796AED}" sibTransId="{36B7931C-2B75-4E4A-AAD2-91F9C0434232}"/>
    <dgm:cxn modelId="{2B81B620-8529-45DF-88AE-E19402B05394}" srcId="{440C0A9E-1A2A-4266-8860-43B0032B0DF3}" destId="{4AF6D59A-29F7-4FF2-92A7-C6B03C71A970}" srcOrd="1" destOrd="0" parTransId="{B446833C-8A7A-4D95-93BC-D7F073C6C645}" sibTransId="{6CF90B07-2334-42CF-A085-EAAFF7E0628B}"/>
    <dgm:cxn modelId="{3E5CC43C-4EFF-499C-B1EA-C65F1451F884}" srcId="{FD1D5082-65B1-4DBE-9CA2-7A13B2F237F6}" destId="{9CE6ADF5-8C3F-4F6E-806F-6CC0426B71DF}" srcOrd="2" destOrd="0" parTransId="{BFF9FA7D-A801-4498-AC05-E620AD43543E}" sibTransId="{2F18AEE5-0F3D-4719-9B43-79F31C7E3CB7}"/>
    <dgm:cxn modelId="{9CBFBF64-0D6A-4A08-8834-6BD2B9A6F83C}" type="presOf" srcId="{4AF6D59A-29F7-4FF2-92A7-C6B03C71A970}" destId="{AD0FBC38-D161-459E-9C63-9CA02185BF91}" srcOrd="0" destOrd="1" presId="urn:microsoft.com/office/officeart/2005/8/layout/chevron2"/>
    <dgm:cxn modelId="{3CA96065-7D83-4863-B6BC-1F6A800ED2D4}" type="presOf" srcId="{7B96098A-AF47-4B5D-AFBB-31BDEDD3A426}" destId="{CE69188C-8666-463D-B5DC-180552BBA817}" srcOrd="0" destOrd="0" presId="urn:microsoft.com/office/officeart/2005/8/layout/chevron2"/>
    <dgm:cxn modelId="{0E7D976B-9D48-47B7-A477-D157B4A5FE27}" type="presOf" srcId="{57E1DE90-46F2-40F4-A6EC-1383E311D587}" destId="{CE69188C-8666-463D-B5DC-180552BBA817}" srcOrd="0" destOrd="1" presId="urn:microsoft.com/office/officeart/2005/8/layout/chevron2"/>
    <dgm:cxn modelId="{9F9E3F6C-3CBF-488E-8219-970934F7D389}" srcId="{084C2572-5C91-4D4E-B081-DFBD7A0D788C}" destId="{57E1DE90-46F2-40F4-A6EC-1383E311D587}" srcOrd="1" destOrd="0" parTransId="{663091C2-F20D-4DBC-9142-F3B7699B0BD8}" sibTransId="{66B76567-7108-47A0-929E-5AB45CA10889}"/>
    <dgm:cxn modelId="{3A142A50-A662-41E2-8F53-5BBBDF475CA0}" type="presOf" srcId="{51B867E0-EE49-441A-A320-99BA8A75BDC3}" destId="{F02FF029-3700-490F-B969-93DC728B142B}" srcOrd="0" destOrd="1" presId="urn:microsoft.com/office/officeart/2005/8/layout/chevron2"/>
    <dgm:cxn modelId="{76974583-EF44-4236-8469-6C35D190F9BB}" type="presOf" srcId="{1EC8EA5C-4D53-42E4-8138-626E3BA879B3}" destId="{F02FF029-3700-490F-B969-93DC728B142B}" srcOrd="0" destOrd="0" presId="urn:microsoft.com/office/officeart/2005/8/layout/chevron2"/>
    <dgm:cxn modelId="{05DFAD83-AF41-479D-B3A5-F937061CEF5E}" srcId="{440C0A9E-1A2A-4266-8860-43B0032B0DF3}" destId="{1ED027E3-6903-4104-A56E-7C013BC12752}" srcOrd="0" destOrd="0" parTransId="{E2D4C10E-DA21-49B8-8AF1-17FC0ADD5A10}" sibTransId="{5E2E6D08-9F65-4587-97C8-DAECD1D56374}"/>
    <dgm:cxn modelId="{91770F84-1D73-4073-9D14-761A7B985384}" srcId="{9CE6ADF5-8C3F-4F6E-806F-6CC0426B71DF}" destId="{1EC8EA5C-4D53-42E4-8138-626E3BA879B3}" srcOrd="0" destOrd="0" parTransId="{AB6AD5A0-4C48-4BAA-A20C-500E40EAFC95}" sibTransId="{3121C6AF-DE97-4F78-97F9-30899DFB05D3}"/>
    <dgm:cxn modelId="{E1CBE4A7-E86F-43FE-A94D-C6E6E06AD91C}" type="presOf" srcId="{FD1D5082-65B1-4DBE-9CA2-7A13B2F237F6}" destId="{FD3B42E7-CAD7-4600-BD8F-CC82F5969C9C}" srcOrd="0" destOrd="0" presId="urn:microsoft.com/office/officeart/2005/8/layout/chevron2"/>
    <dgm:cxn modelId="{867E48B7-982C-4250-BB15-E613D110756B}" type="presOf" srcId="{440C0A9E-1A2A-4266-8860-43B0032B0DF3}" destId="{35495037-4C7A-4A0E-944A-92AE635C6891}" srcOrd="0" destOrd="0" presId="urn:microsoft.com/office/officeart/2005/8/layout/chevron2"/>
    <dgm:cxn modelId="{84DC2FC3-1E63-4AD2-8607-C30E9B6F4976}" srcId="{FD1D5082-65B1-4DBE-9CA2-7A13B2F237F6}" destId="{440C0A9E-1A2A-4266-8860-43B0032B0DF3}" srcOrd="0" destOrd="0" parTransId="{83A2E9BF-D421-4DB3-A76A-4BA24B012097}" sibTransId="{08673ECB-A7E5-4AD8-80D0-081A74E9A909}"/>
    <dgm:cxn modelId="{B4E079C6-A631-4E41-978F-1185B09E18AB}" srcId="{FD1D5082-65B1-4DBE-9CA2-7A13B2F237F6}" destId="{084C2572-5C91-4D4E-B081-DFBD7A0D788C}" srcOrd="1" destOrd="0" parTransId="{111EC856-6532-4F4A-B73E-7FC8C4AAF21B}" sibTransId="{2E5EED16-B2E4-4867-BABA-0C08D3A25249}"/>
    <dgm:cxn modelId="{A24F6EE4-FD31-41CB-A2DD-277BFDEA1A24}" type="presOf" srcId="{084C2572-5C91-4D4E-B081-DFBD7A0D788C}" destId="{3BE59D8E-1246-4B4A-B2E7-E6C0874657D2}" srcOrd="0" destOrd="0" presId="urn:microsoft.com/office/officeart/2005/8/layout/chevron2"/>
    <dgm:cxn modelId="{B9E8ADF5-75AF-4A2F-8B50-C2B65CA1EE3C}" type="presOf" srcId="{1ED027E3-6903-4104-A56E-7C013BC12752}" destId="{AD0FBC38-D161-459E-9C63-9CA02185BF91}" srcOrd="0" destOrd="0" presId="urn:microsoft.com/office/officeart/2005/8/layout/chevron2"/>
    <dgm:cxn modelId="{922B7730-5A25-4E32-877C-F3DCD55735B7}" type="presParOf" srcId="{FD3B42E7-CAD7-4600-BD8F-CC82F5969C9C}" destId="{1AC998C4-AE81-4156-A780-ADFE61602308}" srcOrd="0" destOrd="0" presId="urn:microsoft.com/office/officeart/2005/8/layout/chevron2"/>
    <dgm:cxn modelId="{E4947156-48B5-4EBB-89F0-BC9406780341}" type="presParOf" srcId="{1AC998C4-AE81-4156-A780-ADFE61602308}" destId="{35495037-4C7A-4A0E-944A-92AE635C6891}" srcOrd="0" destOrd="0" presId="urn:microsoft.com/office/officeart/2005/8/layout/chevron2"/>
    <dgm:cxn modelId="{62B97EEF-5E34-4B83-8998-7D1C76689AC1}" type="presParOf" srcId="{1AC998C4-AE81-4156-A780-ADFE61602308}" destId="{AD0FBC38-D161-459E-9C63-9CA02185BF91}" srcOrd="1" destOrd="0" presId="urn:microsoft.com/office/officeart/2005/8/layout/chevron2"/>
    <dgm:cxn modelId="{0AB6EDE2-B921-4FDE-A880-5615E9704447}" type="presParOf" srcId="{FD3B42E7-CAD7-4600-BD8F-CC82F5969C9C}" destId="{07DF54BB-FD48-4053-BF0E-D400FDB32934}" srcOrd="1" destOrd="0" presId="urn:microsoft.com/office/officeart/2005/8/layout/chevron2"/>
    <dgm:cxn modelId="{D9A06656-29A7-4C1C-B4CD-CC552B5425CF}" type="presParOf" srcId="{FD3B42E7-CAD7-4600-BD8F-CC82F5969C9C}" destId="{CCEF9C35-0E70-4EB7-8882-B22828EA21CE}" srcOrd="2" destOrd="0" presId="urn:microsoft.com/office/officeart/2005/8/layout/chevron2"/>
    <dgm:cxn modelId="{6BA970B7-59E8-47CB-8E2F-7C7958D875F8}" type="presParOf" srcId="{CCEF9C35-0E70-4EB7-8882-B22828EA21CE}" destId="{3BE59D8E-1246-4B4A-B2E7-E6C0874657D2}" srcOrd="0" destOrd="0" presId="urn:microsoft.com/office/officeart/2005/8/layout/chevron2"/>
    <dgm:cxn modelId="{E8760BDF-8316-43CD-9029-6AEA9B1DEA96}" type="presParOf" srcId="{CCEF9C35-0E70-4EB7-8882-B22828EA21CE}" destId="{CE69188C-8666-463D-B5DC-180552BBA817}" srcOrd="1" destOrd="0" presId="urn:microsoft.com/office/officeart/2005/8/layout/chevron2"/>
    <dgm:cxn modelId="{A73CB3A6-FA9B-4ADC-8A82-EDC474DC0C5B}" type="presParOf" srcId="{FD3B42E7-CAD7-4600-BD8F-CC82F5969C9C}" destId="{C68966E6-93A8-4C2A-B89E-5A8FBBB77D5D}" srcOrd="3" destOrd="0" presId="urn:microsoft.com/office/officeart/2005/8/layout/chevron2"/>
    <dgm:cxn modelId="{8EE4D2C0-5612-4514-A8A2-798BD0554DF2}" type="presParOf" srcId="{FD3B42E7-CAD7-4600-BD8F-CC82F5969C9C}" destId="{70FF06C2-B608-4912-BD9A-CA6313E424EA}" srcOrd="4" destOrd="0" presId="urn:microsoft.com/office/officeart/2005/8/layout/chevron2"/>
    <dgm:cxn modelId="{6CD5090E-D420-4654-82EE-674F2571CD37}" type="presParOf" srcId="{70FF06C2-B608-4912-BD9A-CA6313E424EA}" destId="{E78E1F39-4929-44C6-B831-3D1AEFE8A104}" srcOrd="0" destOrd="0" presId="urn:microsoft.com/office/officeart/2005/8/layout/chevron2"/>
    <dgm:cxn modelId="{05BC355E-9D3D-4620-A21A-70CAD00C7F75}" type="presParOf" srcId="{70FF06C2-B608-4912-BD9A-CA6313E424EA}" destId="{F02FF029-3700-490F-B969-93DC728B142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1D5082-65B1-4DBE-9CA2-7A13B2F237F6}"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s-ES"/>
        </a:p>
      </dgm:t>
    </dgm:pt>
    <dgm:pt modelId="{440C0A9E-1A2A-4266-8860-43B0032B0DF3}">
      <dgm:prSet phldrT="[Texto]" custT="1"/>
      <dgm:spPr/>
      <dgm:t>
        <a:bodyPr/>
        <a:lstStyle/>
        <a:p>
          <a:r>
            <a:rPr lang="es-EC" sz="1400" dirty="0" err="1"/>
            <a:t>Stiqlitz</a:t>
          </a:r>
          <a:r>
            <a:rPr lang="es-EC" sz="1400" dirty="0"/>
            <a:t> y Weiss</a:t>
          </a:r>
          <a:endParaRPr lang="es-ES" sz="1400" dirty="0"/>
        </a:p>
      </dgm:t>
    </dgm:pt>
    <dgm:pt modelId="{83A2E9BF-D421-4DB3-A76A-4BA24B012097}" type="parTrans" cxnId="{84DC2FC3-1E63-4AD2-8607-C30E9B6F4976}">
      <dgm:prSet/>
      <dgm:spPr/>
      <dgm:t>
        <a:bodyPr/>
        <a:lstStyle/>
        <a:p>
          <a:endParaRPr lang="es-ES" sz="1400"/>
        </a:p>
      </dgm:t>
    </dgm:pt>
    <dgm:pt modelId="{08673ECB-A7E5-4AD8-80D0-081A74E9A909}" type="sibTrans" cxnId="{84DC2FC3-1E63-4AD2-8607-C30E9B6F4976}">
      <dgm:prSet/>
      <dgm:spPr/>
      <dgm:t>
        <a:bodyPr/>
        <a:lstStyle/>
        <a:p>
          <a:endParaRPr lang="es-ES" sz="1400"/>
        </a:p>
      </dgm:t>
    </dgm:pt>
    <dgm:pt modelId="{1ED027E3-6903-4104-A56E-7C013BC12752}">
      <dgm:prSet phldrT="[Texto]" custT="1"/>
      <dgm:spPr/>
      <dgm:t>
        <a:bodyPr/>
        <a:lstStyle/>
        <a:p>
          <a:r>
            <a:rPr lang="es-MX" sz="1400" b="1" i="1" dirty="0"/>
            <a:t>Teoría de Razonamiento de Crediticio </a:t>
          </a:r>
          <a:endParaRPr lang="es-ES" sz="1400" b="1" dirty="0"/>
        </a:p>
      </dgm:t>
    </dgm:pt>
    <dgm:pt modelId="{E2D4C10E-DA21-49B8-8AF1-17FC0ADD5A10}" type="parTrans" cxnId="{05DFAD83-AF41-479D-B3A5-F937061CEF5E}">
      <dgm:prSet/>
      <dgm:spPr/>
      <dgm:t>
        <a:bodyPr/>
        <a:lstStyle/>
        <a:p>
          <a:endParaRPr lang="es-ES" sz="1400"/>
        </a:p>
      </dgm:t>
    </dgm:pt>
    <dgm:pt modelId="{5E2E6D08-9F65-4587-97C8-DAECD1D56374}" type="sibTrans" cxnId="{05DFAD83-AF41-479D-B3A5-F937061CEF5E}">
      <dgm:prSet/>
      <dgm:spPr/>
      <dgm:t>
        <a:bodyPr/>
        <a:lstStyle/>
        <a:p>
          <a:endParaRPr lang="es-ES" sz="1400"/>
        </a:p>
      </dgm:t>
    </dgm:pt>
    <dgm:pt modelId="{084C2572-5C91-4D4E-B081-DFBD7A0D788C}">
      <dgm:prSet custT="1"/>
      <dgm:spPr/>
      <dgm:t>
        <a:bodyPr/>
        <a:lstStyle/>
        <a:p>
          <a:r>
            <a:rPr lang="es-EC" sz="1400" dirty="0"/>
            <a:t>Pereira </a:t>
          </a:r>
          <a:endParaRPr lang="es-ES" sz="1400" dirty="0"/>
        </a:p>
      </dgm:t>
    </dgm:pt>
    <dgm:pt modelId="{111EC856-6532-4F4A-B73E-7FC8C4AAF21B}" type="parTrans" cxnId="{B4E079C6-A631-4E41-978F-1185B09E18AB}">
      <dgm:prSet/>
      <dgm:spPr/>
      <dgm:t>
        <a:bodyPr/>
        <a:lstStyle/>
        <a:p>
          <a:endParaRPr lang="es-ES" sz="1400"/>
        </a:p>
      </dgm:t>
    </dgm:pt>
    <dgm:pt modelId="{2E5EED16-B2E4-4867-BABA-0C08D3A25249}" type="sibTrans" cxnId="{B4E079C6-A631-4E41-978F-1185B09E18AB}">
      <dgm:prSet/>
      <dgm:spPr/>
      <dgm:t>
        <a:bodyPr/>
        <a:lstStyle/>
        <a:p>
          <a:endParaRPr lang="es-ES" sz="1400"/>
        </a:p>
      </dgm:t>
    </dgm:pt>
    <dgm:pt modelId="{7B96098A-AF47-4B5D-AFBB-31BDEDD3A426}">
      <dgm:prSet custT="1"/>
      <dgm:spPr/>
      <dgm:t>
        <a:bodyPr/>
        <a:lstStyle/>
        <a:p>
          <a:r>
            <a:rPr lang="es-MX" sz="1400" b="1" i="1" dirty="0"/>
            <a:t>Intermediación financiera </a:t>
          </a:r>
          <a:endParaRPr lang="es-ES" sz="1400" b="1" dirty="0"/>
        </a:p>
      </dgm:t>
    </dgm:pt>
    <dgm:pt modelId="{891507A6-894A-4388-9307-67E1D51EAA69}" type="sibTrans" cxnId="{DFEC8B00-A364-41F9-9E01-79745923D1B8}">
      <dgm:prSet/>
      <dgm:spPr/>
      <dgm:t>
        <a:bodyPr/>
        <a:lstStyle/>
        <a:p>
          <a:endParaRPr lang="es-ES" sz="1400"/>
        </a:p>
      </dgm:t>
    </dgm:pt>
    <dgm:pt modelId="{246D30B5-277F-41CA-80AA-34E61E2E1F11}" type="parTrans" cxnId="{DFEC8B00-A364-41F9-9E01-79745923D1B8}">
      <dgm:prSet/>
      <dgm:spPr/>
      <dgm:t>
        <a:bodyPr/>
        <a:lstStyle/>
        <a:p>
          <a:endParaRPr lang="es-ES" sz="1400"/>
        </a:p>
      </dgm:t>
    </dgm:pt>
    <dgm:pt modelId="{4AF6D59A-29F7-4FF2-92A7-C6B03C71A970}">
      <dgm:prSet phldrT="[Texto]" custT="1"/>
      <dgm:spPr/>
      <dgm:t>
        <a:bodyPr/>
        <a:lstStyle/>
        <a:p>
          <a:r>
            <a:rPr lang="es-EC" sz="1400" dirty="0"/>
            <a:t>Cuando se niega el dinero a un prestatario, aunque el prestatario esté dispuesto a cumplir con todos los requerimientos que se encuentren en el contrato del préstamo, Riesgo- Interés, criterio, rentabilidad </a:t>
          </a:r>
          <a:endParaRPr lang="es-ES" sz="1400" dirty="0"/>
        </a:p>
      </dgm:t>
    </dgm:pt>
    <dgm:pt modelId="{B446833C-8A7A-4D95-93BC-D7F073C6C645}" type="parTrans" cxnId="{2B81B620-8529-45DF-88AE-E19402B05394}">
      <dgm:prSet/>
      <dgm:spPr/>
      <dgm:t>
        <a:bodyPr/>
        <a:lstStyle/>
        <a:p>
          <a:endParaRPr lang="es-ES" sz="1400"/>
        </a:p>
      </dgm:t>
    </dgm:pt>
    <dgm:pt modelId="{6CF90B07-2334-42CF-A085-EAAFF7E0628B}" type="sibTrans" cxnId="{2B81B620-8529-45DF-88AE-E19402B05394}">
      <dgm:prSet/>
      <dgm:spPr/>
      <dgm:t>
        <a:bodyPr/>
        <a:lstStyle/>
        <a:p>
          <a:endParaRPr lang="es-ES" sz="1400"/>
        </a:p>
      </dgm:t>
    </dgm:pt>
    <dgm:pt modelId="{57E1DE90-46F2-40F4-A6EC-1383E311D587}">
      <dgm:prSet custT="1"/>
      <dgm:spPr/>
      <dgm:t>
        <a:bodyPr/>
        <a:lstStyle/>
        <a:p>
          <a:r>
            <a:rPr lang="es-EC" sz="1400" dirty="0"/>
            <a:t>pagar algunos costes por la diversificación del riesgo</a:t>
          </a:r>
          <a:endParaRPr lang="es-ES" sz="1400" dirty="0"/>
        </a:p>
      </dgm:t>
    </dgm:pt>
    <dgm:pt modelId="{663091C2-F20D-4DBC-9142-F3B7699B0BD8}" type="parTrans" cxnId="{9F9E3F6C-3CBF-488E-8219-970934F7D389}">
      <dgm:prSet/>
      <dgm:spPr/>
      <dgm:t>
        <a:bodyPr/>
        <a:lstStyle/>
        <a:p>
          <a:endParaRPr lang="es-ES" sz="1400"/>
        </a:p>
      </dgm:t>
    </dgm:pt>
    <dgm:pt modelId="{66B76567-7108-47A0-929E-5AB45CA10889}" type="sibTrans" cxnId="{9F9E3F6C-3CBF-488E-8219-970934F7D389}">
      <dgm:prSet/>
      <dgm:spPr/>
      <dgm:t>
        <a:bodyPr/>
        <a:lstStyle/>
        <a:p>
          <a:endParaRPr lang="es-ES" sz="1400"/>
        </a:p>
      </dgm:t>
    </dgm:pt>
    <dgm:pt modelId="{FD3B42E7-CAD7-4600-BD8F-CC82F5969C9C}" type="pres">
      <dgm:prSet presAssocID="{FD1D5082-65B1-4DBE-9CA2-7A13B2F237F6}" presName="linearFlow" presStyleCnt="0">
        <dgm:presLayoutVars>
          <dgm:dir/>
          <dgm:animLvl val="lvl"/>
          <dgm:resizeHandles val="exact"/>
        </dgm:presLayoutVars>
      </dgm:prSet>
      <dgm:spPr/>
    </dgm:pt>
    <dgm:pt modelId="{1AC998C4-AE81-4156-A780-ADFE61602308}" type="pres">
      <dgm:prSet presAssocID="{440C0A9E-1A2A-4266-8860-43B0032B0DF3}" presName="composite" presStyleCnt="0"/>
      <dgm:spPr/>
    </dgm:pt>
    <dgm:pt modelId="{35495037-4C7A-4A0E-944A-92AE635C6891}" type="pres">
      <dgm:prSet presAssocID="{440C0A9E-1A2A-4266-8860-43B0032B0DF3}" presName="parentText" presStyleLbl="alignNode1" presStyleIdx="0" presStyleCnt="2">
        <dgm:presLayoutVars>
          <dgm:chMax val="1"/>
          <dgm:bulletEnabled val="1"/>
        </dgm:presLayoutVars>
      </dgm:prSet>
      <dgm:spPr/>
    </dgm:pt>
    <dgm:pt modelId="{AD0FBC38-D161-459E-9C63-9CA02185BF91}" type="pres">
      <dgm:prSet presAssocID="{440C0A9E-1A2A-4266-8860-43B0032B0DF3}" presName="descendantText" presStyleLbl="alignAcc1" presStyleIdx="0" presStyleCnt="2">
        <dgm:presLayoutVars>
          <dgm:bulletEnabled val="1"/>
        </dgm:presLayoutVars>
      </dgm:prSet>
      <dgm:spPr/>
    </dgm:pt>
    <dgm:pt modelId="{07DF54BB-FD48-4053-BF0E-D400FDB32934}" type="pres">
      <dgm:prSet presAssocID="{08673ECB-A7E5-4AD8-80D0-081A74E9A909}" presName="sp" presStyleCnt="0"/>
      <dgm:spPr/>
    </dgm:pt>
    <dgm:pt modelId="{CCEF9C35-0E70-4EB7-8882-B22828EA21CE}" type="pres">
      <dgm:prSet presAssocID="{084C2572-5C91-4D4E-B081-DFBD7A0D788C}" presName="composite" presStyleCnt="0"/>
      <dgm:spPr/>
    </dgm:pt>
    <dgm:pt modelId="{3BE59D8E-1246-4B4A-B2E7-E6C0874657D2}" type="pres">
      <dgm:prSet presAssocID="{084C2572-5C91-4D4E-B081-DFBD7A0D788C}" presName="parentText" presStyleLbl="alignNode1" presStyleIdx="1" presStyleCnt="2">
        <dgm:presLayoutVars>
          <dgm:chMax val="1"/>
          <dgm:bulletEnabled val="1"/>
        </dgm:presLayoutVars>
      </dgm:prSet>
      <dgm:spPr/>
    </dgm:pt>
    <dgm:pt modelId="{CE69188C-8666-463D-B5DC-180552BBA817}" type="pres">
      <dgm:prSet presAssocID="{084C2572-5C91-4D4E-B081-DFBD7A0D788C}" presName="descendantText" presStyleLbl="alignAcc1" presStyleIdx="1" presStyleCnt="2">
        <dgm:presLayoutVars>
          <dgm:bulletEnabled val="1"/>
        </dgm:presLayoutVars>
      </dgm:prSet>
      <dgm:spPr/>
    </dgm:pt>
  </dgm:ptLst>
  <dgm:cxnLst>
    <dgm:cxn modelId="{DFEC8B00-A364-41F9-9E01-79745923D1B8}" srcId="{084C2572-5C91-4D4E-B081-DFBD7A0D788C}" destId="{7B96098A-AF47-4B5D-AFBB-31BDEDD3A426}" srcOrd="0" destOrd="0" parTransId="{246D30B5-277F-41CA-80AA-34E61E2E1F11}" sibTransId="{891507A6-894A-4388-9307-67E1D51EAA69}"/>
    <dgm:cxn modelId="{2B81B620-8529-45DF-88AE-E19402B05394}" srcId="{440C0A9E-1A2A-4266-8860-43B0032B0DF3}" destId="{4AF6D59A-29F7-4FF2-92A7-C6B03C71A970}" srcOrd="1" destOrd="0" parTransId="{B446833C-8A7A-4D95-93BC-D7F073C6C645}" sibTransId="{6CF90B07-2334-42CF-A085-EAAFF7E0628B}"/>
    <dgm:cxn modelId="{9CBFBF64-0D6A-4A08-8834-6BD2B9A6F83C}" type="presOf" srcId="{4AF6D59A-29F7-4FF2-92A7-C6B03C71A970}" destId="{AD0FBC38-D161-459E-9C63-9CA02185BF91}" srcOrd="0" destOrd="1" presId="urn:microsoft.com/office/officeart/2005/8/layout/chevron2"/>
    <dgm:cxn modelId="{3CA96065-7D83-4863-B6BC-1F6A800ED2D4}" type="presOf" srcId="{7B96098A-AF47-4B5D-AFBB-31BDEDD3A426}" destId="{CE69188C-8666-463D-B5DC-180552BBA817}" srcOrd="0" destOrd="0" presId="urn:microsoft.com/office/officeart/2005/8/layout/chevron2"/>
    <dgm:cxn modelId="{0E7D976B-9D48-47B7-A477-D157B4A5FE27}" type="presOf" srcId="{57E1DE90-46F2-40F4-A6EC-1383E311D587}" destId="{CE69188C-8666-463D-B5DC-180552BBA817}" srcOrd="0" destOrd="1" presId="urn:microsoft.com/office/officeart/2005/8/layout/chevron2"/>
    <dgm:cxn modelId="{9F9E3F6C-3CBF-488E-8219-970934F7D389}" srcId="{084C2572-5C91-4D4E-B081-DFBD7A0D788C}" destId="{57E1DE90-46F2-40F4-A6EC-1383E311D587}" srcOrd="1" destOrd="0" parTransId="{663091C2-F20D-4DBC-9142-F3B7699B0BD8}" sibTransId="{66B76567-7108-47A0-929E-5AB45CA10889}"/>
    <dgm:cxn modelId="{05DFAD83-AF41-479D-B3A5-F937061CEF5E}" srcId="{440C0A9E-1A2A-4266-8860-43B0032B0DF3}" destId="{1ED027E3-6903-4104-A56E-7C013BC12752}" srcOrd="0" destOrd="0" parTransId="{E2D4C10E-DA21-49B8-8AF1-17FC0ADD5A10}" sibTransId="{5E2E6D08-9F65-4587-97C8-DAECD1D56374}"/>
    <dgm:cxn modelId="{E1CBE4A7-E86F-43FE-A94D-C6E6E06AD91C}" type="presOf" srcId="{FD1D5082-65B1-4DBE-9CA2-7A13B2F237F6}" destId="{FD3B42E7-CAD7-4600-BD8F-CC82F5969C9C}" srcOrd="0" destOrd="0" presId="urn:microsoft.com/office/officeart/2005/8/layout/chevron2"/>
    <dgm:cxn modelId="{867E48B7-982C-4250-BB15-E613D110756B}" type="presOf" srcId="{440C0A9E-1A2A-4266-8860-43B0032B0DF3}" destId="{35495037-4C7A-4A0E-944A-92AE635C6891}" srcOrd="0" destOrd="0" presId="urn:microsoft.com/office/officeart/2005/8/layout/chevron2"/>
    <dgm:cxn modelId="{84DC2FC3-1E63-4AD2-8607-C30E9B6F4976}" srcId="{FD1D5082-65B1-4DBE-9CA2-7A13B2F237F6}" destId="{440C0A9E-1A2A-4266-8860-43B0032B0DF3}" srcOrd="0" destOrd="0" parTransId="{83A2E9BF-D421-4DB3-A76A-4BA24B012097}" sibTransId="{08673ECB-A7E5-4AD8-80D0-081A74E9A909}"/>
    <dgm:cxn modelId="{B4E079C6-A631-4E41-978F-1185B09E18AB}" srcId="{FD1D5082-65B1-4DBE-9CA2-7A13B2F237F6}" destId="{084C2572-5C91-4D4E-B081-DFBD7A0D788C}" srcOrd="1" destOrd="0" parTransId="{111EC856-6532-4F4A-B73E-7FC8C4AAF21B}" sibTransId="{2E5EED16-B2E4-4867-BABA-0C08D3A25249}"/>
    <dgm:cxn modelId="{A24F6EE4-FD31-41CB-A2DD-277BFDEA1A24}" type="presOf" srcId="{084C2572-5C91-4D4E-B081-DFBD7A0D788C}" destId="{3BE59D8E-1246-4B4A-B2E7-E6C0874657D2}" srcOrd="0" destOrd="0" presId="urn:microsoft.com/office/officeart/2005/8/layout/chevron2"/>
    <dgm:cxn modelId="{B9E8ADF5-75AF-4A2F-8B50-C2B65CA1EE3C}" type="presOf" srcId="{1ED027E3-6903-4104-A56E-7C013BC12752}" destId="{AD0FBC38-D161-459E-9C63-9CA02185BF91}" srcOrd="0" destOrd="0" presId="urn:microsoft.com/office/officeart/2005/8/layout/chevron2"/>
    <dgm:cxn modelId="{922B7730-5A25-4E32-877C-F3DCD55735B7}" type="presParOf" srcId="{FD3B42E7-CAD7-4600-BD8F-CC82F5969C9C}" destId="{1AC998C4-AE81-4156-A780-ADFE61602308}" srcOrd="0" destOrd="0" presId="urn:microsoft.com/office/officeart/2005/8/layout/chevron2"/>
    <dgm:cxn modelId="{E4947156-48B5-4EBB-89F0-BC9406780341}" type="presParOf" srcId="{1AC998C4-AE81-4156-A780-ADFE61602308}" destId="{35495037-4C7A-4A0E-944A-92AE635C6891}" srcOrd="0" destOrd="0" presId="urn:microsoft.com/office/officeart/2005/8/layout/chevron2"/>
    <dgm:cxn modelId="{62B97EEF-5E34-4B83-8998-7D1C76689AC1}" type="presParOf" srcId="{1AC998C4-AE81-4156-A780-ADFE61602308}" destId="{AD0FBC38-D161-459E-9C63-9CA02185BF91}" srcOrd="1" destOrd="0" presId="urn:microsoft.com/office/officeart/2005/8/layout/chevron2"/>
    <dgm:cxn modelId="{0AB6EDE2-B921-4FDE-A880-5615E9704447}" type="presParOf" srcId="{FD3B42E7-CAD7-4600-BD8F-CC82F5969C9C}" destId="{07DF54BB-FD48-4053-BF0E-D400FDB32934}" srcOrd="1" destOrd="0" presId="urn:microsoft.com/office/officeart/2005/8/layout/chevron2"/>
    <dgm:cxn modelId="{D9A06656-29A7-4C1C-B4CD-CC552B5425CF}" type="presParOf" srcId="{FD3B42E7-CAD7-4600-BD8F-CC82F5969C9C}" destId="{CCEF9C35-0E70-4EB7-8882-B22828EA21CE}" srcOrd="2" destOrd="0" presId="urn:microsoft.com/office/officeart/2005/8/layout/chevron2"/>
    <dgm:cxn modelId="{6BA970B7-59E8-47CB-8E2F-7C7958D875F8}" type="presParOf" srcId="{CCEF9C35-0E70-4EB7-8882-B22828EA21CE}" destId="{3BE59D8E-1246-4B4A-B2E7-E6C0874657D2}" srcOrd="0" destOrd="0" presId="urn:microsoft.com/office/officeart/2005/8/layout/chevron2"/>
    <dgm:cxn modelId="{E8760BDF-8316-43CD-9029-6AEA9B1DEA96}" type="presParOf" srcId="{CCEF9C35-0E70-4EB7-8882-B22828EA21CE}" destId="{CE69188C-8666-463D-B5DC-180552BBA817}"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9AB47E-E892-4705-B25D-7C1EA91024D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EC"/>
        </a:p>
      </dgm:t>
    </dgm:pt>
    <dgm:pt modelId="{3F54F3BD-CA11-45E6-BB2E-A352E0FF804D}">
      <dgm:prSet phldrT="[Texto]"/>
      <dgm:spPr/>
      <dgm:t>
        <a:bodyPr/>
        <a:lstStyle/>
        <a:p>
          <a:pPr>
            <a:buFont typeface="Symbol" panose="05050102010706020507" pitchFamily="18" charset="2"/>
            <a:buChar char=""/>
          </a:pPr>
          <a:r>
            <a:rPr lang="es-EC" dirty="0"/>
            <a:t>Disponible para todo tipo de necesidad de financiamiento</a:t>
          </a:r>
        </a:p>
      </dgm:t>
    </dgm:pt>
    <dgm:pt modelId="{70284802-B636-4E5A-BA1C-5CFE43994684}" type="parTrans" cxnId="{AE67A9EE-531A-46C1-961D-EA13CB52871F}">
      <dgm:prSet/>
      <dgm:spPr/>
      <dgm:t>
        <a:bodyPr/>
        <a:lstStyle/>
        <a:p>
          <a:endParaRPr lang="es-EC"/>
        </a:p>
      </dgm:t>
    </dgm:pt>
    <dgm:pt modelId="{43FBA1BC-9FAC-41BA-8C97-9704540129AA}" type="sibTrans" cxnId="{AE67A9EE-531A-46C1-961D-EA13CB52871F}">
      <dgm:prSet/>
      <dgm:spPr/>
      <dgm:t>
        <a:bodyPr/>
        <a:lstStyle/>
        <a:p>
          <a:endParaRPr lang="es-EC"/>
        </a:p>
      </dgm:t>
    </dgm:pt>
    <dgm:pt modelId="{FF2DFC77-D1B9-4AAF-97F5-D88057E7E9BB}">
      <dgm:prSet phldrT="[Texto]"/>
      <dgm:spPr/>
      <dgm:t>
        <a:bodyPr/>
        <a:lstStyle/>
        <a:p>
          <a:pPr>
            <a:buFont typeface="Symbol" panose="05050102010706020507" pitchFamily="18" charset="2"/>
            <a:buChar char=""/>
          </a:pPr>
          <a:r>
            <a:rPr lang="es-EC" dirty="0"/>
            <a:t>Hay un sin fin de plataformas de Crowdfunding</a:t>
          </a:r>
        </a:p>
      </dgm:t>
    </dgm:pt>
    <dgm:pt modelId="{A4C639BC-0123-40A0-AA4F-BAFEC9C7274A}" type="parTrans" cxnId="{6352553F-E28B-4259-8390-0D258B1AC051}">
      <dgm:prSet/>
      <dgm:spPr/>
      <dgm:t>
        <a:bodyPr/>
        <a:lstStyle/>
        <a:p>
          <a:endParaRPr lang="es-EC"/>
        </a:p>
      </dgm:t>
    </dgm:pt>
    <dgm:pt modelId="{C0BD3A35-5F73-4998-94AD-4953B0C11434}" type="sibTrans" cxnId="{6352553F-E28B-4259-8390-0D258B1AC051}">
      <dgm:prSet/>
      <dgm:spPr/>
      <dgm:t>
        <a:bodyPr/>
        <a:lstStyle/>
        <a:p>
          <a:endParaRPr lang="es-EC"/>
        </a:p>
      </dgm:t>
    </dgm:pt>
    <dgm:pt modelId="{41C2D602-DF30-4852-B470-65481C3B68CF}">
      <dgm:prSet phldrT="[Texto]"/>
      <dgm:spPr/>
      <dgm:t>
        <a:bodyPr/>
        <a:lstStyle/>
        <a:p>
          <a:pPr>
            <a:buFont typeface="Symbol" panose="05050102010706020507" pitchFamily="18" charset="2"/>
            <a:buChar char=""/>
          </a:pPr>
          <a:r>
            <a:rPr lang="es-EC" dirty="0"/>
            <a:t>La publicidad es gratuita ya que los encargados la difundirán con el fin de cumplir con el objetivo.</a:t>
          </a:r>
        </a:p>
      </dgm:t>
    </dgm:pt>
    <dgm:pt modelId="{08C26DF2-50F1-44B3-A704-637036976068}" type="parTrans" cxnId="{C17F2D8D-F516-4CA4-9A2F-07B8616545D2}">
      <dgm:prSet/>
      <dgm:spPr/>
      <dgm:t>
        <a:bodyPr/>
        <a:lstStyle/>
        <a:p>
          <a:endParaRPr lang="es-EC"/>
        </a:p>
      </dgm:t>
    </dgm:pt>
    <dgm:pt modelId="{A298ABA0-CFCA-4227-A8D4-0E2557651C41}" type="sibTrans" cxnId="{C17F2D8D-F516-4CA4-9A2F-07B8616545D2}">
      <dgm:prSet/>
      <dgm:spPr/>
      <dgm:t>
        <a:bodyPr/>
        <a:lstStyle/>
        <a:p>
          <a:endParaRPr lang="es-EC"/>
        </a:p>
      </dgm:t>
    </dgm:pt>
    <dgm:pt modelId="{EFB372E5-0438-41EF-839C-C30B927BF474}">
      <dgm:prSet phldrT="[Texto]"/>
      <dgm:spPr/>
      <dgm:t>
        <a:bodyPr/>
        <a:lstStyle/>
        <a:p>
          <a:pPr>
            <a:buFont typeface="Symbol" panose="05050102010706020507" pitchFamily="18" charset="2"/>
            <a:buChar char=""/>
          </a:pPr>
          <a:r>
            <a:rPr lang="es-EC" dirty="0"/>
            <a:t>Es un proceso rápido y eficiente.</a:t>
          </a:r>
        </a:p>
      </dgm:t>
    </dgm:pt>
    <dgm:pt modelId="{E9BBDC45-4622-4D7B-BB3C-90DD20B8B55B}" type="parTrans" cxnId="{606331A4-1CB1-4910-ABF6-AF09B1664463}">
      <dgm:prSet/>
      <dgm:spPr/>
      <dgm:t>
        <a:bodyPr/>
        <a:lstStyle/>
        <a:p>
          <a:endParaRPr lang="es-EC"/>
        </a:p>
      </dgm:t>
    </dgm:pt>
    <dgm:pt modelId="{E019972C-6B3E-407A-A418-74480B09BC25}" type="sibTrans" cxnId="{606331A4-1CB1-4910-ABF6-AF09B1664463}">
      <dgm:prSet/>
      <dgm:spPr/>
      <dgm:t>
        <a:bodyPr/>
        <a:lstStyle/>
        <a:p>
          <a:endParaRPr lang="es-EC"/>
        </a:p>
      </dgm:t>
    </dgm:pt>
    <dgm:pt modelId="{CCCC5B87-43D5-4086-9EC8-15F60FE8D727}" type="pres">
      <dgm:prSet presAssocID="{239AB47E-E892-4705-B25D-7C1EA91024D2}" presName="Name0" presStyleCnt="0">
        <dgm:presLayoutVars>
          <dgm:chMax val="7"/>
          <dgm:chPref val="7"/>
          <dgm:dir/>
        </dgm:presLayoutVars>
      </dgm:prSet>
      <dgm:spPr/>
    </dgm:pt>
    <dgm:pt modelId="{D344E8AA-B423-4469-8D3A-E6218197DB87}" type="pres">
      <dgm:prSet presAssocID="{239AB47E-E892-4705-B25D-7C1EA91024D2}" presName="Name1" presStyleCnt="0"/>
      <dgm:spPr/>
    </dgm:pt>
    <dgm:pt modelId="{CECEA5EF-89E2-4DD2-8D75-D54C99539C61}" type="pres">
      <dgm:prSet presAssocID="{239AB47E-E892-4705-B25D-7C1EA91024D2}" presName="cycle" presStyleCnt="0"/>
      <dgm:spPr/>
    </dgm:pt>
    <dgm:pt modelId="{AD16C3A9-0DAA-4CD8-A476-C92B979FE464}" type="pres">
      <dgm:prSet presAssocID="{239AB47E-E892-4705-B25D-7C1EA91024D2}" presName="srcNode" presStyleLbl="node1" presStyleIdx="0" presStyleCnt="4"/>
      <dgm:spPr/>
    </dgm:pt>
    <dgm:pt modelId="{FD88A558-82B6-445B-B16B-BE42C850CCD5}" type="pres">
      <dgm:prSet presAssocID="{239AB47E-E892-4705-B25D-7C1EA91024D2}" presName="conn" presStyleLbl="parChTrans1D2" presStyleIdx="0" presStyleCnt="1"/>
      <dgm:spPr/>
    </dgm:pt>
    <dgm:pt modelId="{B8F5B087-44FA-4875-9F1C-4108245F508D}" type="pres">
      <dgm:prSet presAssocID="{239AB47E-E892-4705-B25D-7C1EA91024D2}" presName="extraNode" presStyleLbl="node1" presStyleIdx="0" presStyleCnt="4"/>
      <dgm:spPr/>
    </dgm:pt>
    <dgm:pt modelId="{B99AA2BE-02C8-43E7-977D-647847235473}" type="pres">
      <dgm:prSet presAssocID="{239AB47E-E892-4705-B25D-7C1EA91024D2}" presName="dstNode" presStyleLbl="node1" presStyleIdx="0" presStyleCnt="4"/>
      <dgm:spPr/>
    </dgm:pt>
    <dgm:pt modelId="{38A1D378-C48F-4EEC-B574-1C06A92D03AA}" type="pres">
      <dgm:prSet presAssocID="{3F54F3BD-CA11-45E6-BB2E-A352E0FF804D}" presName="text_1" presStyleLbl="node1" presStyleIdx="0" presStyleCnt="4">
        <dgm:presLayoutVars>
          <dgm:bulletEnabled val="1"/>
        </dgm:presLayoutVars>
      </dgm:prSet>
      <dgm:spPr/>
    </dgm:pt>
    <dgm:pt modelId="{F2B08737-31BF-4F07-93D8-94930445B878}" type="pres">
      <dgm:prSet presAssocID="{3F54F3BD-CA11-45E6-BB2E-A352E0FF804D}" presName="accent_1" presStyleCnt="0"/>
      <dgm:spPr/>
    </dgm:pt>
    <dgm:pt modelId="{CCC5BF69-6084-4806-877E-0E7BEBF14520}" type="pres">
      <dgm:prSet presAssocID="{3F54F3BD-CA11-45E6-BB2E-A352E0FF804D}" presName="accentRepeatNode" presStyleLbl="solidFgAcc1" presStyleIdx="0" presStyleCnt="4"/>
      <dgm:spPr/>
    </dgm:pt>
    <dgm:pt modelId="{739F8CD1-06F6-414C-B091-157ED6BC1AA1}" type="pres">
      <dgm:prSet presAssocID="{FF2DFC77-D1B9-4AAF-97F5-D88057E7E9BB}" presName="text_2" presStyleLbl="node1" presStyleIdx="1" presStyleCnt="4">
        <dgm:presLayoutVars>
          <dgm:bulletEnabled val="1"/>
        </dgm:presLayoutVars>
      </dgm:prSet>
      <dgm:spPr/>
    </dgm:pt>
    <dgm:pt modelId="{E3CB2B34-25CC-43AE-B257-8E4838C159B1}" type="pres">
      <dgm:prSet presAssocID="{FF2DFC77-D1B9-4AAF-97F5-D88057E7E9BB}" presName="accent_2" presStyleCnt="0"/>
      <dgm:spPr/>
    </dgm:pt>
    <dgm:pt modelId="{4E3C8D44-865B-4BE9-891C-B2C65C3A3662}" type="pres">
      <dgm:prSet presAssocID="{FF2DFC77-D1B9-4AAF-97F5-D88057E7E9BB}" presName="accentRepeatNode" presStyleLbl="solidFgAcc1" presStyleIdx="1" presStyleCnt="4"/>
      <dgm:spPr/>
    </dgm:pt>
    <dgm:pt modelId="{85BE12BF-3BD5-465D-8E10-E760C7C048E9}" type="pres">
      <dgm:prSet presAssocID="{41C2D602-DF30-4852-B470-65481C3B68CF}" presName="text_3" presStyleLbl="node1" presStyleIdx="2" presStyleCnt="4">
        <dgm:presLayoutVars>
          <dgm:bulletEnabled val="1"/>
        </dgm:presLayoutVars>
      </dgm:prSet>
      <dgm:spPr/>
    </dgm:pt>
    <dgm:pt modelId="{E4E8346C-BB37-48D3-9E22-7201044BDBD5}" type="pres">
      <dgm:prSet presAssocID="{41C2D602-DF30-4852-B470-65481C3B68CF}" presName="accent_3" presStyleCnt="0"/>
      <dgm:spPr/>
    </dgm:pt>
    <dgm:pt modelId="{3430F541-7E09-45A0-8DB1-7BA645D4D847}" type="pres">
      <dgm:prSet presAssocID="{41C2D602-DF30-4852-B470-65481C3B68CF}" presName="accentRepeatNode" presStyleLbl="solidFgAcc1" presStyleIdx="2" presStyleCnt="4"/>
      <dgm:spPr/>
    </dgm:pt>
    <dgm:pt modelId="{BE05DFB0-1EAE-41A0-B115-AD7BF915ED79}" type="pres">
      <dgm:prSet presAssocID="{EFB372E5-0438-41EF-839C-C30B927BF474}" presName="text_4" presStyleLbl="node1" presStyleIdx="3" presStyleCnt="4">
        <dgm:presLayoutVars>
          <dgm:bulletEnabled val="1"/>
        </dgm:presLayoutVars>
      </dgm:prSet>
      <dgm:spPr/>
    </dgm:pt>
    <dgm:pt modelId="{6A4D467F-E6CF-4542-AF28-F74F0111A5DE}" type="pres">
      <dgm:prSet presAssocID="{EFB372E5-0438-41EF-839C-C30B927BF474}" presName="accent_4" presStyleCnt="0"/>
      <dgm:spPr/>
    </dgm:pt>
    <dgm:pt modelId="{E92AB198-1EFA-44F2-A272-01F9C7046F10}" type="pres">
      <dgm:prSet presAssocID="{EFB372E5-0438-41EF-839C-C30B927BF474}" presName="accentRepeatNode" presStyleLbl="solidFgAcc1" presStyleIdx="3" presStyleCnt="4"/>
      <dgm:spPr/>
    </dgm:pt>
  </dgm:ptLst>
  <dgm:cxnLst>
    <dgm:cxn modelId="{D78B8402-BCDF-4B1A-87E3-8CD0B5974F6D}" type="presOf" srcId="{EFB372E5-0438-41EF-839C-C30B927BF474}" destId="{BE05DFB0-1EAE-41A0-B115-AD7BF915ED79}" srcOrd="0" destOrd="0" presId="urn:microsoft.com/office/officeart/2008/layout/VerticalCurvedList"/>
    <dgm:cxn modelId="{6352553F-E28B-4259-8390-0D258B1AC051}" srcId="{239AB47E-E892-4705-B25D-7C1EA91024D2}" destId="{FF2DFC77-D1B9-4AAF-97F5-D88057E7E9BB}" srcOrd="1" destOrd="0" parTransId="{A4C639BC-0123-40A0-AA4F-BAFEC9C7274A}" sibTransId="{C0BD3A35-5F73-4998-94AD-4953B0C11434}"/>
    <dgm:cxn modelId="{A3820847-3267-4E40-8D45-8A18D58E438F}" type="presOf" srcId="{3F54F3BD-CA11-45E6-BB2E-A352E0FF804D}" destId="{38A1D378-C48F-4EEC-B574-1C06A92D03AA}" srcOrd="0" destOrd="0" presId="urn:microsoft.com/office/officeart/2008/layout/VerticalCurvedList"/>
    <dgm:cxn modelId="{9FBE4B53-37DA-40C9-9165-133C6A3DB169}" type="presOf" srcId="{FF2DFC77-D1B9-4AAF-97F5-D88057E7E9BB}" destId="{739F8CD1-06F6-414C-B091-157ED6BC1AA1}" srcOrd="0" destOrd="0" presId="urn:microsoft.com/office/officeart/2008/layout/VerticalCurvedList"/>
    <dgm:cxn modelId="{B6CACA85-A1CD-4070-8939-40CE634B8851}" type="presOf" srcId="{43FBA1BC-9FAC-41BA-8C97-9704540129AA}" destId="{FD88A558-82B6-445B-B16B-BE42C850CCD5}" srcOrd="0" destOrd="0" presId="urn:microsoft.com/office/officeart/2008/layout/VerticalCurvedList"/>
    <dgm:cxn modelId="{C17F2D8D-F516-4CA4-9A2F-07B8616545D2}" srcId="{239AB47E-E892-4705-B25D-7C1EA91024D2}" destId="{41C2D602-DF30-4852-B470-65481C3B68CF}" srcOrd="2" destOrd="0" parTransId="{08C26DF2-50F1-44B3-A704-637036976068}" sibTransId="{A298ABA0-CFCA-4227-A8D4-0E2557651C41}"/>
    <dgm:cxn modelId="{1300A28D-DD7D-43BA-953A-1A98A287FB77}" type="presOf" srcId="{239AB47E-E892-4705-B25D-7C1EA91024D2}" destId="{CCCC5B87-43D5-4086-9EC8-15F60FE8D727}" srcOrd="0" destOrd="0" presId="urn:microsoft.com/office/officeart/2008/layout/VerticalCurvedList"/>
    <dgm:cxn modelId="{606331A4-1CB1-4910-ABF6-AF09B1664463}" srcId="{239AB47E-E892-4705-B25D-7C1EA91024D2}" destId="{EFB372E5-0438-41EF-839C-C30B927BF474}" srcOrd="3" destOrd="0" parTransId="{E9BBDC45-4622-4D7B-BB3C-90DD20B8B55B}" sibTransId="{E019972C-6B3E-407A-A418-74480B09BC25}"/>
    <dgm:cxn modelId="{CBF20EB5-7A30-427D-A160-7A361CE984F2}" type="presOf" srcId="{41C2D602-DF30-4852-B470-65481C3B68CF}" destId="{85BE12BF-3BD5-465D-8E10-E760C7C048E9}" srcOrd="0" destOrd="0" presId="urn:microsoft.com/office/officeart/2008/layout/VerticalCurvedList"/>
    <dgm:cxn modelId="{AE67A9EE-531A-46C1-961D-EA13CB52871F}" srcId="{239AB47E-E892-4705-B25D-7C1EA91024D2}" destId="{3F54F3BD-CA11-45E6-BB2E-A352E0FF804D}" srcOrd="0" destOrd="0" parTransId="{70284802-B636-4E5A-BA1C-5CFE43994684}" sibTransId="{43FBA1BC-9FAC-41BA-8C97-9704540129AA}"/>
    <dgm:cxn modelId="{7335DD42-D9A9-44B4-B3F2-52DA7B9BDB01}" type="presParOf" srcId="{CCCC5B87-43D5-4086-9EC8-15F60FE8D727}" destId="{D344E8AA-B423-4469-8D3A-E6218197DB87}" srcOrd="0" destOrd="0" presId="urn:microsoft.com/office/officeart/2008/layout/VerticalCurvedList"/>
    <dgm:cxn modelId="{2B041B9D-3C9D-46B1-BC81-C1CB66240EC5}" type="presParOf" srcId="{D344E8AA-B423-4469-8D3A-E6218197DB87}" destId="{CECEA5EF-89E2-4DD2-8D75-D54C99539C61}" srcOrd="0" destOrd="0" presId="urn:microsoft.com/office/officeart/2008/layout/VerticalCurvedList"/>
    <dgm:cxn modelId="{76ED1368-3C07-4BF1-AB20-A499A66F1322}" type="presParOf" srcId="{CECEA5EF-89E2-4DD2-8D75-D54C99539C61}" destId="{AD16C3A9-0DAA-4CD8-A476-C92B979FE464}" srcOrd="0" destOrd="0" presId="urn:microsoft.com/office/officeart/2008/layout/VerticalCurvedList"/>
    <dgm:cxn modelId="{B5C0B612-567A-490B-84DF-61DDA235EE39}" type="presParOf" srcId="{CECEA5EF-89E2-4DD2-8D75-D54C99539C61}" destId="{FD88A558-82B6-445B-B16B-BE42C850CCD5}" srcOrd="1" destOrd="0" presId="urn:microsoft.com/office/officeart/2008/layout/VerticalCurvedList"/>
    <dgm:cxn modelId="{ACBF60EA-3E56-4691-9049-BAE446148112}" type="presParOf" srcId="{CECEA5EF-89E2-4DD2-8D75-D54C99539C61}" destId="{B8F5B087-44FA-4875-9F1C-4108245F508D}" srcOrd="2" destOrd="0" presId="urn:microsoft.com/office/officeart/2008/layout/VerticalCurvedList"/>
    <dgm:cxn modelId="{6AFED2E1-54E6-473B-B19E-0881FB1A38FD}" type="presParOf" srcId="{CECEA5EF-89E2-4DD2-8D75-D54C99539C61}" destId="{B99AA2BE-02C8-43E7-977D-647847235473}" srcOrd="3" destOrd="0" presId="urn:microsoft.com/office/officeart/2008/layout/VerticalCurvedList"/>
    <dgm:cxn modelId="{69ACF578-D1F2-4741-A1CE-F615C6B1B7F7}" type="presParOf" srcId="{D344E8AA-B423-4469-8D3A-E6218197DB87}" destId="{38A1D378-C48F-4EEC-B574-1C06A92D03AA}" srcOrd="1" destOrd="0" presId="urn:microsoft.com/office/officeart/2008/layout/VerticalCurvedList"/>
    <dgm:cxn modelId="{95D52D5E-020E-448D-8E98-1C782BB73F60}" type="presParOf" srcId="{D344E8AA-B423-4469-8D3A-E6218197DB87}" destId="{F2B08737-31BF-4F07-93D8-94930445B878}" srcOrd="2" destOrd="0" presId="urn:microsoft.com/office/officeart/2008/layout/VerticalCurvedList"/>
    <dgm:cxn modelId="{0DE6E28A-F68A-4178-939B-435A4114A542}" type="presParOf" srcId="{F2B08737-31BF-4F07-93D8-94930445B878}" destId="{CCC5BF69-6084-4806-877E-0E7BEBF14520}" srcOrd="0" destOrd="0" presId="urn:microsoft.com/office/officeart/2008/layout/VerticalCurvedList"/>
    <dgm:cxn modelId="{62707E26-5052-4F14-B6E0-88A42959EBD0}" type="presParOf" srcId="{D344E8AA-B423-4469-8D3A-E6218197DB87}" destId="{739F8CD1-06F6-414C-B091-157ED6BC1AA1}" srcOrd="3" destOrd="0" presId="urn:microsoft.com/office/officeart/2008/layout/VerticalCurvedList"/>
    <dgm:cxn modelId="{B12029EB-78BA-4C20-843F-ADD44717F843}" type="presParOf" srcId="{D344E8AA-B423-4469-8D3A-E6218197DB87}" destId="{E3CB2B34-25CC-43AE-B257-8E4838C159B1}" srcOrd="4" destOrd="0" presId="urn:microsoft.com/office/officeart/2008/layout/VerticalCurvedList"/>
    <dgm:cxn modelId="{1673F04B-2601-4EEE-9822-EF26D39FB938}" type="presParOf" srcId="{E3CB2B34-25CC-43AE-B257-8E4838C159B1}" destId="{4E3C8D44-865B-4BE9-891C-B2C65C3A3662}" srcOrd="0" destOrd="0" presId="urn:microsoft.com/office/officeart/2008/layout/VerticalCurvedList"/>
    <dgm:cxn modelId="{1191DFC7-3A1A-4D37-9619-B298244F9804}" type="presParOf" srcId="{D344E8AA-B423-4469-8D3A-E6218197DB87}" destId="{85BE12BF-3BD5-465D-8E10-E760C7C048E9}" srcOrd="5" destOrd="0" presId="urn:microsoft.com/office/officeart/2008/layout/VerticalCurvedList"/>
    <dgm:cxn modelId="{CD97A062-7BB5-479E-8923-CAE2C94B7301}" type="presParOf" srcId="{D344E8AA-B423-4469-8D3A-E6218197DB87}" destId="{E4E8346C-BB37-48D3-9E22-7201044BDBD5}" srcOrd="6" destOrd="0" presId="urn:microsoft.com/office/officeart/2008/layout/VerticalCurvedList"/>
    <dgm:cxn modelId="{531113A4-6555-466E-89DF-948FD63F1D45}" type="presParOf" srcId="{E4E8346C-BB37-48D3-9E22-7201044BDBD5}" destId="{3430F541-7E09-45A0-8DB1-7BA645D4D847}" srcOrd="0" destOrd="0" presId="urn:microsoft.com/office/officeart/2008/layout/VerticalCurvedList"/>
    <dgm:cxn modelId="{2DE43C31-0919-4563-8F54-FBBCACA6E597}" type="presParOf" srcId="{D344E8AA-B423-4469-8D3A-E6218197DB87}" destId="{BE05DFB0-1EAE-41A0-B115-AD7BF915ED79}" srcOrd="7" destOrd="0" presId="urn:microsoft.com/office/officeart/2008/layout/VerticalCurvedList"/>
    <dgm:cxn modelId="{40CE9B58-383E-428A-9BD0-B3C6F672BC8B}" type="presParOf" srcId="{D344E8AA-B423-4469-8D3A-E6218197DB87}" destId="{6A4D467F-E6CF-4542-AF28-F74F0111A5DE}" srcOrd="8" destOrd="0" presId="urn:microsoft.com/office/officeart/2008/layout/VerticalCurvedList"/>
    <dgm:cxn modelId="{FB134E51-85D7-4D05-8DB1-B29B282EAA43}" type="presParOf" srcId="{6A4D467F-E6CF-4542-AF28-F74F0111A5DE}" destId="{E92AB198-1EFA-44F2-A272-01F9C7046F1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0248A-9177-4C9D-A8B1-CCDAE668BFB2}">
      <dsp:nvSpPr>
        <dsp:cNvPr id="0" name=""/>
        <dsp:cNvSpPr/>
      </dsp:nvSpPr>
      <dsp:spPr>
        <a:xfrm rot="16200000">
          <a:off x="103589" y="681137"/>
          <a:ext cx="4714204" cy="3898824"/>
        </a:xfrm>
        <a:prstGeom prst="round2SameRect">
          <a:avLst>
            <a:gd name="adj1" fmla="val 16670"/>
            <a:gd name="adj2" fmla="val 0"/>
          </a:avLst>
        </a:prstGeom>
        <a:solidFill>
          <a:schemeClr val="accent4">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77800" rIns="160020" bIns="177800" numCol="1" spcCol="1270" anchor="t" anchorCtr="0">
          <a:noAutofit/>
        </a:bodyPr>
        <a:lstStyle/>
        <a:p>
          <a:pPr marL="0" lvl="0" indent="0" algn="l" defTabSz="1244600">
            <a:lnSpc>
              <a:spcPct val="90000"/>
            </a:lnSpc>
            <a:spcBef>
              <a:spcPct val="0"/>
            </a:spcBef>
            <a:spcAft>
              <a:spcPct val="35000"/>
            </a:spcAft>
            <a:buNone/>
          </a:pPr>
          <a:r>
            <a:rPr lang="es-EC" sz="2800" kern="1200" dirty="0"/>
            <a:t>Problemática</a:t>
          </a:r>
        </a:p>
      </dsp:txBody>
      <dsp:txXfrm rot="5400000">
        <a:off x="701638" y="463806"/>
        <a:ext cx="3708465" cy="4333486"/>
      </dsp:txXfrm>
    </dsp:sp>
    <dsp:sp modelId="{12E47AD0-4E69-4C71-9DC1-426073B82E59}">
      <dsp:nvSpPr>
        <dsp:cNvPr id="0" name=""/>
        <dsp:cNvSpPr/>
      </dsp:nvSpPr>
      <dsp:spPr>
        <a:xfrm rot="5400000">
          <a:off x="4575049" y="723973"/>
          <a:ext cx="4650837" cy="3635153"/>
        </a:xfrm>
        <a:prstGeom prst="round2SameRect">
          <a:avLst>
            <a:gd name="adj1" fmla="val 16670"/>
            <a:gd name="adj2" fmla="val 0"/>
          </a:avLst>
        </a:prstGeom>
        <a:solidFill>
          <a:schemeClr val="accent4">
            <a:tint val="50000"/>
            <a:hueOff val="9185945"/>
            <a:satOff val="-5042"/>
            <a:lumOff val="138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marL="0" lvl="0" indent="0" algn="l" defTabSz="1244600">
            <a:lnSpc>
              <a:spcPct val="90000"/>
            </a:lnSpc>
            <a:spcBef>
              <a:spcPct val="0"/>
            </a:spcBef>
            <a:spcAft>
              <a:spcPct val="35000"/>
            </a:spcAft>
            <a:buNone/>
          </a:pPr>
          <a:r>
            <a:rPr lang="es-EC" sz="2800" kern="1200" dirty="0"/>
            <a:t> </a:t>
          </a:r>
        </a:p>
      </dsp:txBody>
      <dsp:txXfrm rot="-5400000">
        <a:off x="5082891" y="393617"/>
        <a:ext cx="3457668" cy="4295867"/>
      </dsp:txXfrm>
    </dsp:sp>
    <dsp:sp modelId="{6D12A8A5-7919-4024-9A88-3D3F5B5B06DD}">
      <dsp:nvSpPr>
        <dsp:cNvPr id="0" name=""/>
        <dsp:cNvSpPr/>
      </dsp:nvSpPr>
      <dsp:spPr>
        <a:xfrm>
          <a:off x="3900769" y="315341"/>
          <a:ext cx="1490475" cy="1656770"/>
        </a:xfrm>
        <a:prstGeom prst="circularArrow">
          <a:avLst>
            <a:gd name="adj1" fmla="val 12500"/>
            <a:gd name="adj2" fmla="val 1142322"/>
            <a:gd name="adj3" fmla="val 20457678"/>
            <a:gd name="adj4" fmla="val 10800000"/>
            <a:gd name="adj5" fmla="val 125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96EC0-1940-4D4E-BAFD-3D46A88990C2}">
      <dsp:nvSpPr>
        <dsp:cNvPr id="0" name=""/>
        <dsp:cNvSpPr/>
      </dsp:nvSpPr>
      <dsp:spPr>
        <a:xfrm rot="10800000">
          <a:off x="3983889" y="3594542"/>
          <a:ext cx="1324235" cy="1643018"/>
        </a:xfrm>
        <a:prstGeom prst="circularArrow">
          <a:avLst>
            <a:gd name="adj1" fmla="val 12500"/>
            <a:gd name="adj2" fmla="val 1142322"/>
            <a:gd name="adj3" fmla="val 20457678"/>
            <a:gd name="adj4" fmla="val 10800000"/>
            <a:gd name="adj5" fmla="val 12500"/>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6AF5A2-919F-420E-BDEC-7C50DBD1F230}">
      <dsp:nvSpPr>
        <dsp:cNvPr id="0" name=""/>
        <dsp:cNvSpPr/>
      </dsp:nvSpPr>
      <dsp:spPr>
        <a:xfrm>
          <a:off x="127406" y="261603"/>
          <a:ext cx="3142704" cy="314270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C" sz="2000" kern="1200" dirty="0">
              <a:effectLst/>
            </a:rPr>
            <a:t>VI: Alternativas de financiamiento</a:t>
          </a:r>
          <a:endParaRPr lang="es-EC" sz="2000" kern="1200" dirty="0"/>
        </a:p>
      </dsp:txBody>
      <dsp:txXfrm>
        <a:off x="566253" y="632195"/>
        <a:ext cx="1812009" cy="2401519"/>
      </dsp:txXfrm>
    </dsp:sp>
    <dsp:sp modelId="{A90A4A53-947D-4AFA-97D0-CC0EFB382E19}">
      <dsp:nvSpPr>
        <dsp:cNvPr id="0" name=""/>
        <dsp:cNvSpPr/>
      </dsp:nvSpPr>
      <dsp:spPr>
        <a:xfrm>
          <a:off x="2392419" y="261603"/>
          <a:ext cx="3142704" cy="3142704"/>
        </a:xfrm>
        <a:prstGeom prst="ellipse">
          <a:avLst/>
        </a:prstGeom>
        <a:solidFill>
          <a:schemeClr val="accent4">
            <a:alpha val="50000"/>
            <a:hueOff val="9644969"/>
            <a:satOff val="-8667"/>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EC" sz="2000" kern="1200" dirty="0">
              <a:effectLst/>
            </a:rPr>
            <a:t>VD: Reactivación de las PYMES</a:t>
          </a:r>
          <a:endParaRPr lang="es-EC" sz="2000" kern="1200" dirty="0"/>
        </a:p>
      </dsp:txBody>
      <dsp:txXfrm>
        <a:off x="3284267" y="632195"/>
        <a:ext cx="1812009" cy="2401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95037-4C7A-4A0E-944A-92AE635C6891}">
      <dsp:nvSpPr>
        <dsp:cNvPr id="0" name=""/>
        <dsp:cNvSpPr/>
      </dsp:nvSpPr>
      <dsp:spPr>
        <a:xfrm rot="5400000">
          <a:off x="-232603" y="237350"/>
          <a:ext cx="1550690" cy="108548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dirty="0"/>
            <a:t>Myers y </a:t>
          </a:r>
          <a:r>
            <a:rPr lang="es-ES" sz="1600" kern="1200" dirty="0" err="1"/>
            <a:t>Majluf</a:t>
          </a:r>
          <a:endParaRPr lang="es-ES" sz="1600" kern="1200" dirty="0"/>
        </a:p>
      </dsp:txBody>
      <dsp:txXfrm rot="-5400000">
        <a:off x="1" y="547489"/>
        <a:ext cx="1085483" cy="465207"/>
      </dsp:txXfrm>
    </dsp:sp>
    <dsp:sp modelId="{AD0FBC38-D161-459E-9C63-9CA02185BF91}">
      <dsp:nvSpPr>
        <dsp:cNvPr id="0" name=""/>
        <dsp:cNvSpPr/>
      </dsp:nvSpPr>
      <dsp:spPr>
        <a:xfrm rot="5400000">
          <a:off x="2445481" y="-1355251"/>
          <a:ext cx="1007949" cy="372794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b="1" kern="1200" dirty="0"/>
            <a:t>Teoría de la Jerarquía financiera </a:t>
          </a:r>
        </a:p>
        <a:p>
          <a:pPr marL="114300" lvl="1" indent="-114300" algn="l" defTabSz="622300">
            <a:lnSpc>
              <a:spcPct val="90000"/>
            </a:lnSpc>
            <a:spcBef>
              <a:spcPct val="0"/>
            </a:spcBef>
            <a:spcAft>
              <a:spcPct val="15000"/>
            </a:spcAft>
            <a:buChar char="•"/>
          </a:pPr>
          <a:r>
            <a:rPr lang="es-EC" sz="1400" kern="1200" dirty="0"/>
            <a:t>El costo de financiar aumenta con información asimétrica. Financiación interna, emisión de deuda y nuevo capital como ultima opción, </a:t>
          </a:r>
          <a:endParaRPr lang="es-ES" sz="1400" kern="1200" dirty="0"/>
        </a:p>
      </dsp:txBody>
      <dsp:txXfrm rot="-5400000">
        <a:off x="1085483" y="53951"/>
        <a:ext cx="3678741" cy="909541"/>
      </dsp:txXfrm>
    </dsp:sp>
    <dsp:sp modelId="{3BE59D8E-1246-4B4A-B2E7-E6C0874657D2}">
      <dsp:nvSpPr>
        <dsp:cNvPr id="0" name=""/>
        <dsp:cNvSpPr/>
      </dsp:nvSpPr>
      <dsp:spPr>
        <a:xfrm rot="5400000">
          <a:off x="-232603" y="1593628"/>
          <a:ext cx="1550690" cy="1085483"/>
        </a:xfrm>
        <a:prstGeom prst="chevron">
          <a:avLst/>
        </a:prstGeom>
        <a:solidFill>
          <a:schemeClr val="accent5">
            <a:hueOff val="-7009649"/>
            <a:satOff val="10306"/>
            <a:lumOff val="8824"/>
            <a:alphaOff val="0"/>
          </a:schemeClr>
        </a:solidFill>
        <a:ln w="25400" cap="flat" cmpd="sng" algn="ctr">
          <a:solidFill>
            <a:schemeClr val="accent5">
              <a:hueOff val="-7009649"/>
              <a:satOff val="10306"/>
              <a:lumOff val="8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Jensen y </a:t>
          </a:r>
          <a:r>
            <a:rPr lang="es-EC" sz="1600" kern="1200" dirty="0" err="1"/>
            <a:t>Meckling</a:t>
          </a:r>
          <a:r>
            <a:rPr lang="es-EC" sz="1600" kern="1200" dirty="0"/>
            <a:t> </a:t>
          </a:r>
          <a:endParaRPr lang="es-ES" sz="1600" kern="1200" dirty="0"/>
        </a:p>
      </dsp:txBody>
      <dsp:txXfrm rot="-5400000">
        <a:off x="1" y="1903767"/>
        <a:ext cx="1085483" cy="465207"/>
      </dsp:txXfrm>
    </dsp:sp>
    <dsp:sp modelId="{CE69188C-8666-463D-B5DC-180552BBA817}">
      <dsp:nvSpPr>
        <dsp:cNvPr id="0" name=""/>
        <dsp:cNvSpPr/>
      </dsp:nvSpPr>
      <dsp:spPr>
        <a:xfrm rot="5400000">
          <a:off x="2445481" y="1026"/>
          <a:ext cx="1007949" cy="3727945"/>
        </a:xfrm>
        <a:prstGeom prst="round2SameRect">
          <a:avLst/>
        </a:prstGeom>
        <a:solidFill>
          <a:schemeClr val="lt1">
            <a:alpha val="90000"/>
            <a:hueOff val="0"/>
            <a:satOff val="0"/>
            <a:lumOff val="0"/>
            <a:alphaOff val="0"/>
          </a:schemeClr>
        </a:solidFill>
        <a:ln w="25400" cap="flat" cmpd="sng" algn="ctr">
          <a:solidFill>
            <a:schemeClr val="accent5">
              <a:hueOff val="-7009649"/>
              <a:satOff val="10306"/>
              <a:lumOff val="88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b="1" i="1" kern="1200" dirty="0"/>
            <a:t>Teoría de los costos de agencia de la deuda (</a:t>
          </a:r>
          <a:r>
            <a:rPr lang="es-MX" sz="1600" b="1" i="1" kern="1200" dirty="0" err="1"/>
            <a:t>Trade</a:t>
          </a:r>
          <a:r>
            <a:rPr lang="es-MX" sz="1600" b="1" i="1" kern="1200" dirty="0"/>
            <a:t>-off)</a:t>
          </a:r>
          <a:endParaRPr lang="es-ES" sz="1600" b="1" kern="1200" dirty="0"/>
        </a:p>
        <a:p>
          <a:pPr marL="114300" lvl="1" indent="-114300" algn="l" defTabSz="622300">
            <a:lnSpc>
              <a:spcPct val="90000"/>
            </a:lnSpc>
            <a:spcBef>
              <a:spcPct val="0"/>
            </a:spcBef>
            <a:spcAft>
              <a:spcPct val="15000"/>
            </a:spcAft>
            <a:buChar char="•"/>
          </a:pPr>
          <a:r>
            <a:rPr lang="es-EC" sz="1400" kern="1200" dirty="0"/>
            <a:t>estructura óptimo es aquel que minimice los costos de agencia y maximice el valor de la riqueza- compensa la ventaja fiscal </a:t>
          </a:r>
          <a:endParaRPr lang="es-ES" sz="1400" kern="1200" dirty="0"/>
        </a:p>
      </dsp:txBody>
      <dsp:txXfrm rot="-5400000">
        <a:off x="1085483" y="1410228"/>
        <a:ext cx="3678741" cy="909541"/>
      </dsp:txXfrm>
    </dsp:sp>
    <dsp:sp modelId="{E78E1F39-4929-44C6-B831-3D1AEFE8A104}">
      <dsp:nvSpPr>
        <dsp:cNvPr id="0" name=""/>
        <dsp:cNvSpPr/>
      </dsp:nvSpPr>
      <dsp:spPr>
        <a:xfrm rot="5400000">
          <a:off x="-232603" y="2949907"/>
          <a:ext cx="1550690" cy="1085483"/>
        </a:xfrm>
        <a:prstGeom prst="chevron">
          <a:avLst/>
        </a:prstGeom>
        <a:solidFill>
          <a:schemeClr val="accent5">
            <a:hueOff val="-14019298"/>
            <a:satOff val="20613"/>
            <a:lumOff val="17647"/>
            <a:alphaOff val="0"/>
          </a:schemeClr>
        </a:solidFill>
        <a:ln w="25400" cap="flat" cmpd="sng" algn="ctr">
          <a:solidFill>
            <a:schemeClr val="accent5">
              <a:hueOff val="-14019298"/>
              <a:satOff val="20613"/>
              <a:lumOff val="1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C" sz="1600" kern="1200" dirty="0"/>
            <a:t>Bergel y </a:t>
          </a:r>
          <a:r>
            <a:rPr lang="es-EC" sz="1600" kern="1200" dirty="0" err="1"/>
            <a:t>Udell</a:t>
          </a:r>
          <a:r>
            <a:rPr lang="es-EC" sz="1600" kern="1200" dirty="0"/>
            <a:t>, </a:t>
          </a:r>
          <a:endParaRPr lang="es-ES" sz="1600" kern="1200" dirty="0"/>
        </a:p>
      </dsp:txBody>
      <dsp:txXfrm rot="-5400000">
        <a:off x="1" y="3260046"/>
        <a:ext cx="1085483" cy="465207"/>
      </dsp:txXfrm>
    </dsp:sp>
    <dsp:sp modelId="{F02FF029-3700-490F-B969-93DC728B142B}">
      <dsp:nvSpPr>
        <dsp:cNvPr id="0" name=""/>
        <dsp:cNvSpPr/>
      </dsp:nvSpPr>
      <dsp:spPr>
        <a:xfrm rot="5400000">
          <a:off x="2445481" y="1357305"/>
          <a:ext cx="1007949" cy="3727945"/>
        </a:xfrm>
        <a:prstGeom prst="round2SameRect">
          <a:avLst/>
        </a:prstGeom>
        <a:solidFill>
          <a:schemeClr val="lt1">
            <a:alpha val="90000"/>
            <a:hueOff val="0"/>
            <a:satOff val="0"/>
            <a:lumOff val="0"/>
            <a:alphaOff val="0"/>
          </a:schemeClr>
        </a:solidFill>
        <a:ln w="25400" cap="flat" cmpd="sng" algn="ctr">
          <a:solidFill>
            <a:schemeClr val="accent5">
              <a:hueOff val="-14019298"/>
              <a:satOff val="20613"/>
              <a:lumOff val="1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MX" sz="1600" b="1" i="1" kern="1200" dirty="0"/>
            <a:t>Enfoque de ciclo de vida </a:t>
          </a:r>
          <a:endParaRPr lang="es-ES" sz="1600" b="1" kern="1200" dirty="0"/>
        </a:p>
        <a:p>
          <a:pPr marL="114300" lvl="1" indent="-114300" algn="l" defTabSz="622300">
            <a:lnSpc>
              <a:spcPct val="90000"/>
            </a:lnSpc>
            <a:spcBef>
              <a:spcPct val="0"/>
            </a:spcBef>
            <a:spcAft>
              <a:spcPct val="15000"/>
            </a:spcAft>
            <a:buChar char="•"/>
          </a:pPr>
          <a:r>
            <a:rPr lang="es-EC" sz="1400" kern="1200" dirty="0"/>
            <a:t>Asimetría de la información- decisiones de financiamiento conforme al tiempo, tamaño, conocimiento del mercado </a:t>
          </a:r>
          <a:endParaRPr lang="es-ES" sz="1400" kern="1200" dirty="0"/>
        </a:p>
      </dsp:txBody>
      <dsp:txXfrm rot="-5400000">
        <a:off x="1085483" y="2766507"/>
        <a:ext cx="3678741" cy="9095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95037-4C7A-4A0E-944A-92AE635C6891}">
      <dsp:nvSpPr>
        <dsp:cNvPr id="0" name=""/>
        <dsp:cNvSpPr/>
      </dsp:nvSpPr>
      <dsp:spPr>
        <a:xfrm rot="5400000">
          <a:off x="-260447" y="262085"/>
          <a:ext cx="1736319" cy="1215423"/>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err="1"/>
            <a:t>Stiqlitz</a:t>
          </a:r>
          <a:r>
            <a:rPr lang="es-EC" sz="1400" kern="1200" dirty="0"/>
            <a:t> y Weiss</a:t>
          </a:r>
          <a:endParaRPr lang="es-ES" sz="1400" kern="1200" dirty="0"/>
        </a:p>
      </dsp:txBody>
      <dsp:txXfrm rot="-5400000">
        <a:off x="2" y="609349"/>
        <a:ext cx="1215423" cy="520896"/>
      </dsp:txXfrm>
    </dsp:sp>
    <dsp:sp modelId="{AD0FBC38-D161-459E-9C63-9CA02185BF91}">
      <dsp:nvSpPr>
        <dsp:cNvPr id="0" name=""/>
        <dsp:cNvSpPr/>
      </dsp:nvSpPr>
      <dsp:spPr>
        <a:xfrm rot="5400000">
          <a:off x="2582946" y="-1365885"/>
          <a:ext cx="1128607" cy="3863653"/>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b="1" i="1" kern="1200" dirty="0"/>
            <a:t>Teoría de Razonamiento de Crediticio </a:t>
          </a:r>
          <a:endParaRPr lang="es-ES" sz="1400" b="1" kern="1200" dirty="0"/>
        </a:p>
        <a:p>
          <a:pPr marL="114300" lvl="1" indent="-114300" algn="l" defTabSz="622300">
            <a:lnSpc>
              <a:spcPct val="90000"/>
            </a:lnSpc>
            <a:spcBef>
              <a:spcPct val="0"/>
            </a:spcBef>
            <a:spcAft>
              <a:spcPct val="15000"/>
            </a:spcAft>
            <a:buChar char="•"/>
          </a:pPr>
          <a:r>
            <a:rPr lang="es-EC" sz="1400" kern="1200" dirty="0"/>
            <a:t>Cuando se niega el dinero a un prestatario, aunque el prestatario esté dispuesto a cumplir con todos los requerimientos que se encuentren en el contrato del préstamo, Riesgo- Interés, criterio, rentabilidad </a:t>
          </a:r>
          <a:endParaRPr lang="es-ES" sz="1400" kern="1200" dirty="0"/>
        </a:p>
      </dsp:txBody>
      <dsp:txXfrm rot="-5400000">
        <a:off x="1215423" y="56732"/>
        <a:ext cx="3808559" cy="1018419"/>
      </dsp:txXfrm>
    </dsp:sp>
    <dsp:sp modelId="{3BE59D8E-1246-4B4A-B2E7-E6C0874657D2}">
      <dsp:nvSpPr>
        <dsp:cNvPr id="0" name=""/>
        <dsp:cNvSpPr/>
      </dsp:nvSpPr>
      <dsp:spPr>
        <a:xfrm rot="5400000">
          <a:off x="-260447" y="1706263"/>
          <a:ext cx="1736319" cy="1215423"/>
        </a:xfrm>
        <a:prstGeom prst="chevron">
          <a:avLst/>
        </a:prstGeom>
        <a:solidFill>
          <a:schemeClr val="accent5">
            <a:hueOff val="-14019298"/>
            <a:satOff val="20613"/>
            <a:lumOff val="17647"/>
            <a:alphaOff val="0"/>
          </a:schemeClr>
        </a:solidFill>
        <a:ln w="25400" cap="flat" cmpd="sng" algn="ctr">
          <a:solidFill>
            <a:schemeClr val="accent5">
              <a:hueOff val="-14019298"/>
              <a:satOff val="20613"/>
              <a:lumOff val="17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C" sz="1400" kern="1200" dirty="0"/>
            <a:t>Pereira </a:t>
          </a:r>
          <a:endParaRPr lang="es-ES" sz="1400" kern="1200" dirty="0"/>
        </a:p>
      </dsp:txBody>
      <dsp:txXfrm rot="-5400000">
        <a:off x="2" y="2053527"/>
        <a:ext cx="1215423" cy="520896"/>
      </dsp:txXfrm>
    </dsp:sp>
    <dsp:sp modelId="{CE69188C-8666-463D-B5DC-180552BBA817}">
      <dsp:nvSpPr>
        <dsp:cNvPr id="0" name=""/>
        <dsp:cNvSpPr/>
      </dsp:nvSpPr>
      <dsp:spPr>
        <a:xfrm rot="5400000">
          <a:off x="2582946" y="78292"/>
          <a:ext cx="1128607" cy="3863653"/>
        </a:xfrm>
        <a:prstGeom prst="round2SameRect">
          <a:avLst/>
        </a:prstGeom>
        <a:solidFill>
          <a:schemeClr val="lt1">
            <a:alpha val="90000"/>
            <a:hueOff val="0"/>
            <a:satOff val="0"/>
            <a:lumOff val="0"/>
            <a:alphaOff val="0"/>
          </a:schemeClr>
        </a:solidFill>
        <a:ln w="25400" cap="flat" cmpd="sng" algn="ctr">
          <a:solidFill>
            <a:schemeClr val="accent5">
              <a:hueOff val="-14019298"/>
              <a:satOff val="20613"/>
              <a:lumOff val="17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MX" sz="1400" b="1" i="1" kern="1200" dirty="0"/>
            <a:t>Intermediación financiera </a:t>
          </a:r>
          <a:endParaRPr lang="es-ES" sz="1400" b="1" kern="1200" dirty="0"/>
        </a:p>
        <a:p>
          <a:pPr marL="114300" lvl="1" indent="-114300" algn="l" defTabSz="622300">
            <a:lnSpc>
              <a:spcPct val="90000"/>
            </a:lnSpc>
            <a:spcBef>
              <a:spcPct val="0"/>
            </a:spcBef>
            <a:spcAft>
              <a:spcPct val="15000"/>
            </a:spcAft>
            <a:buChar char="•"/>
          </a:pPr>
          <a:r>
            <a:rPr lang="es-EC" sz="1400" kern="1200" dirty="0"/>
            <a:t>pagar algunos costes por la diversificación del riesgo</a:t>
          </a:r>
          <a:endParaRPr lang="es-ES" sz="1400" kern="1200" dirty="0"/>
        </a:p>
      </dsp:txBody>
      <dsp:txXfrm rot="-5400000">
        <a:off x="1215423" y="1500909"/>
        <a:ext cx="3808559" cy="10184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88A558-82B6-445B-B16B-BE42C850CCD5}">
      <dsp:nvSpPr>
        <dsp:cNvPr id="0" name=""/>
        <dsp:cNvSpPr/>
      </dsp:nvSpPr>
      <dsp:spPr>
        <a:xfrm>
          <a:off x="-3057835" y="-470819"/>
          <a:ext cx="3647564" cy="3647564"/>
        </a:xfrm>
        <a:prstGeom prst="blockArc">
          <a:avLst>
            <a:gd name="adj1" fmla="val 18900000"/>
            <a:gd name="adj2" fmla="val 2700000"/>
            <a:gd name="adj3" fmla="val 592"/>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A1D378-C48F-4EEC-B574-1C06A92D03AA}">
      <dsp:nvSpPr>
        <dsp:cNvPr id="0" name=""/>
        <dsp:cNvSpPr/>
      </dsp:nvSpPr>
      <dsp:spPr>
        <a:xfrm>
          <a:off x="309374" y="208031"/>
          <a:ext cx="4871849" cy="416279"/>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422" tIns="33020" rIns="33020" bIns="3302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s-EC" sz="1300" kern="1200" dirty="0"/>
            <a:t>Disponible para todo tipo de necesidad de financiamiento</a:t>
          </a:r>
        </a:p>
      </dsp:txBody>
      <dsp:txXfrm>
        <a:off x="309374" y="208031"/>
        <a:ext cx="4871849" cy="416279"/>
      </dsp:txXfrm>
    </dsp:sp>
    <dsp:sp modelId="{CCC5BF69-6084-4806-877E-0E7BEBF14520}">
      <dsp:nvSpPr>
        <dsp:cNvPr id="0" name=""/>
        <dsp:cNvSpPr/>
      </dsp:nvSpPr>
      <dsp:spPr>
        <a:xfrm>
          <a:off x="49199" y="155996"/>
          <a:ext cx="520349" cy="520349"/>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9F8CD1-06F6-414C-B091-157ED6BC1AA1}">
      <dsp:nvSpPr>
        <dsp:cNvPr id="0" name=""/>
        <dsp:cNvSpPr/>
      </dsp:nvSpPr>
      <dsp:spPr>
        <a:xfrm>
          <a:off x="548036" y="832559"/>
          <a:ext cx="4633186" cy="416279"/>
        </a:xfrm>
        <a:prstGeom prst="rect">
          <a:avLst/>
        </a:prstGeom>
        <a:solidFill>
          <a:schemeClr val="accent5">
            <a:hueOff val="-4673100"/>
            <a:satOff val="6871"/>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422" tIns="33020" rIns="33020" bIns="3302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s-EC" sz="1300" kern="1200" dirty="0"/>
            <a:t>Hay un sin fin de plataformas de Crowdfunding</a:t>
          </a:r>
        </a:p>
      </dsp:txBody>
      <dsp:txXfrm>
        <a:off x="548036" y="832559"/>
        <a:ext cx="4633186" cy="416279"/>
      </dsp:txXfrm>
    </dsp:sp>
    <dsp:sp modelId="{4E3C8D44-865B-4BE9-891C-B2C65C3A3662}">
      <dsp:nvSpPr>
        <dsp:cNvPr id="0" name=""/>
        <dsp:cNvSpPr/>
      </dsp:nvSpPr>
      <dsp:spPr>
        <a:xfrm>
          <a:off x="287862" y="780524"/>
          <a:ext cx="520349" cy="520349"/>
        </a:xfrm>
        <a:prstGeom prst="ellipse">
          <a:avLst/>
        </a:prstGeom>
        <a:solidFill>
          <a:schemeClr val="lt1">
            <a:hueOff val="0"/>
            <a:satOff val="0"/>
            <a:lumOff val="0"/>
            <a:alphaOff val="0"/>
          </a:schemeClr>
        </a:solidFill>
        <a:ln w="25400" cap="flat" cmpd="sng" algn="ctr">
          <a:solidFill>
            <a:schemeClr val="accent5">
              <a:hueOff val="-4673100"/>
              <a:satOff val="6871"/>
              <a:lumOff val="5882"/>
              <a:alphaOff val="0"/>
            </a:schemeClr>
          </a:solidFill>
          <a:prstDash val="solid"/>
        </a:ln>
        <a:effectLst/>
      </dsp:spPr>
      <dsp:style>
        <a:lnRef idx="2">
          <a:scrgbClr r="0" g="0" b="0"/>
        </a:lnRef>
        <a:fillRef idx="1">
          <a:scrgbClr r="0" g="0" b="0"/>
        </a:fillRef>
        <a:effectRef idx="0">
          <a:scrgbClr r="0" g="0" b="0"/>
        </a:effectRef>
        <a:fontRef idx="minor"/>
      </dsp:style>
    </dsp:sp>
    <dsp:sp modelId="{85BE12BF-3BD5-465D-8E10-E760C7C048E9}">
      <dsp:nvSpPr>
        <dsp:cNvPr id="0" name=""/>
        <dsp:cNvSpPr/>
      </dsp:nvSpPr>
      <dsp:spPr>
        <a:xfrm>
          <a:off x="548036" y="1457087"/>
          <a:ext cx="4633186" cy="416279"/>
        </a:xfrm>
        <a:prstGeom prst="rect">
          <a:avLst/>
        </a:prstGeom>
        <a:solidFill>
          <a:schemeClr val="accent5">
            <a:hueOff val="-9346199"/>
            <a:satOff val="13742"/>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422" tIns="33020" rIns="33020" bIns="3302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s-EC" sz="1300" kern="1200" dirty="0"/>
            <a:t>La publicidad es gratuita ya que los encargados la difundirán con el fin de cumplir con el objetivo.</a:t>
          </a:r>
        </a:p>
      </dsp:txBody>
      <dsp:txXfrm>
        <a:off x="548036" y="1457087"/>
        <a:ext cx="4633186" cy="416279"/>
      </dsp:txXfrm>
    </dsp:sp>
    <dsp:sp modelId="{3430F541-7E09-45A0-8DB1-7BA645D4D847}">
      <dsp:nvSpPr>
        <dsp:cNvPr id="0" name=""/>
        <dsp:cNvSpPr/>
      </dsp:nvSpPr>
      <dsp:spPr>
        <a:xfrm>
          <a:off x="287862" y="1405052"/>
          <a:ext cx="520349" cy="520349"/>
        </a:xfrm>
        <a:prstGeom prst="ellipse">
          <a:avLst/>
        </a:prstGeom>
        <a:solidFill>
          <a:schemeClr val="lt1">
            <a:hueOff val="0"/>
            <a:satOff val="0"/>
            <a:lumOff val="0"/>
            <a:alphaOff val="0"/>
          </a:schemeClr>
        </a:solidFill>
        <a:ln w="25400" cap="flat" cmpd="sng" algn="ctr">
          <a:solidFill>
            <a:schemeClr val="accent5">
              <a:hueOff val="-9346199"/>
              <a:satOff val="13742"/>
              <a:lumOff val="11765"/>
              <a:alphaOff val="0"/>
            </a:schemeClr>
          </a:solidFill>
          <a:prstDash val="solid"/>
        </a:ln>
        <a:effectLst/>
      </dsp:spPr>
      <dsp:style>
        <a:lnRef idx="2">
          <a:scrgbClr r="0" g="0" b="0"/>
        </a:lnRef>
        <a:fillRef idx="1">
          <a:scrgbClr r="0" g="0" b="0"/>
        </a:fillRef>
        <a:effectRef idx="0">
          <a:scrgbClr r="0" g="0" b="0"/>
        </a:effectRef>
        <a:fontRef idx="minor"/>
      </dsp:style>
    </dsp:sp>
    <dsp:sp modelId="{BE05DFB0-1EAE-41A0-B115-AD7BF915ED79}">
      <dsp:nvSpPr>
        <dsp:cNvPr id="0" name=""/>
        <dsp:cNvSpPr/>
      </dsp:nvSpPr>
      <dsp:spPr>
        <a:xfrm>
          <a:off x="309374" y="2081614"/>
          <a:ext cx="4871849" cy="416279"/>
        </a:xfrm>
        <a:prstGeom prst="rect">
          <a:avLst/>
        </a:prstGeom>
        <a:solidFill>
          <a:schemeClr val="accent5">
            <a:hueOff val="-14019298"/>
            <a:satOff val="20613"/>
            <a:lumOff val="1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422" tIns="33020" rIns="33020" bIns="33020" numCol="1" spcCol="1270" anchor="ctr" anchorCtr="0">
          <a:noAutofit/>
        </a:bodyPr>
        <a:lstStyle/>
        <a:p>
          <a:pPr marL="0" lvl="0" indent="0" algn="l" defTabSz="577850">
            <a:lnSpc>
              <a:spcPct val="90000"/>
            </a:lnSpc>
            <a:spcBef>
              <a:spcPct val="0"/>
            </a:spcBef>
            <a:spcAft>
              <a:spcPct val="35000"/>
            </a:spcAft>
            <a:buFont typeface="Symbol" panose="05050102010706020507" pitchFamily="18" charset="2"/>
            <a:buNone/>
          </a:pPr>
          <a:r>
            <a:rPr lang="es-EC" sz="1300" kern="1200" dirty="0"/>
            <a:t>Es un proceso rápido y eficiente.</a:t>
          </a:r>
        </a:p>
      </dsp:txBody>
      <dsp:txXfrm>
        <a:off x="309374" y="2081614"/>
        <a:ext cx="4871849" cy="416279"/>
      </dsp:txXfrm>
    </dsp:sp>
    <dsp:sp modelId="{E92AB198-1EFA-44F2-A272-01F9C7046F10}">
      <dsp:nvSpPr>
        <dsp:cNvPr id="0" name=""/>
        <dsp:cNvSpPr/>
      </dsp:nvSpPr>
      <dsp:spPr>
        <a:xfrm>
          <a:off x="49199" y="2029579"/>
          <a:ext cx="520349" cy="520349"/>
        </a:xfrm>
        <a:prstGeom prst="ellipse">
          <a:avLst/>
        </a:prstGeom>
        <a:solidFill>
          <a:schemeClr val="lt1">
            <a:hueOff val="0"/>
            <a:satOff val="0"/>
            <a:lumOff val="0"/>
            <a:alphaOff val="0"/>
          </a:schemeClr>
        </a:solidFill>
        <a:ln w="25400" cap="flat" cmpd="sng" algn="ctr">
          <a:solidFill>
            <a:schemeClr val="accent5">
              <a:hueOff val="-14019298"/>
              <a:satOff val="20613"/>
              <a:lumOff val="1764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CD0E3-3DB0-4CBF-B9A1-82147DD8EA74}" type="datetimeFigureOut">
              <a:rPr lang="es-EC" smtClean="0"/>
              <a:t>12/4/2021</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94F38-69D2-4AE5-B4F3-38E5259930C0}" type="slidenum">
              <a:rPr lang="es-EC" smtClean="0"/>
              <a:t>‹Nº›</a:t>
            </a:fld>
            <a:endParaRPr lang="es-EC" dirty="0"/>
          </a:p>
        </p:txBody>
      </p:sp>
    </p:spTree>
    <p:extLst>
      <p:ext uri="{BB962C8B-B14F-4D97-AF65-F5344CB8AC3E}">
        <p14:creationId xmlns:p14="http://schemas.microsoft.com/office/powerpoint/2010/main" val="1437403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3510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3"/>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12952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41"/>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41"/>
            <a:ext cx="80264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050244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
          <p:cNvSpPr/>
          <p:nvPr userDrawn="1"/>
        </p:nvSpPr>
        <p:spPr>
          <a:xfrm>
            <a:off x="2639616" y="260648"/>
            <a:ext cx="9552384" cy="1344149"/>
          </a:xfrm>
          <a:custGeom>
            <a:avLst/>
            <a:gdLst/>
            <a:ahLst/>
            <a:cxnLst/>
            <a:rect l="l" t="t" r="r" b="b"/>
            <a:pathLst>
              <a:path w="7164288" h="1008112">
                <a:moveTo>
                  <a:pt x="504056" y="0"/>
                </a:moveTo>
                <a:lnTo>
                  <a:pt x="7164288" y="0"/>
                </a:lnTo>
                <a:lnTo>
                  <a:pt x="7164288" y="1008112"/>
                </a:lnTo>
                <a:lnTo>
                  <a:pt x="504056" y="1008112"/>
                </a:lnTo>
                <a:cubicBezTo>
                  <a:pt x="225674" y="1008112"/>
                  <a:pt x="0" y="782438"/>
                  <a:pt x="0" y="504056"/>
                </a:cubicBezTo>
                <a:cubicBezTo>
                  <a:pt x="0" y="225674"/>
                  <a:pt x="225674" y="0"/>
                  <a:pt x="50405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xt Placeholder 9"/>
          <p:cNvSpPr>
            <a:spLocks noGrp="1"/>
          </p:cNvSpPr>
          <p:nvPr>
            <p:ph type="body" sz="quarter" idx="10" hasCustomPrompt="1"/>
          </p:nvPr>
        </p:nvSpPr>
        <p:spPr>
          <a:xfrm>
            <a:off x="3264363" y="343959"/>
            <a:ext cx="8927637" cy="768085"/>
          </a:xfrm>
          <a:prstGeom prst="rect">
            <a:avLst/>
          </a:prstGeom>
        </p:spPr>
        <p:txBody>
          <a:bodyPr anchor="ctr"/>
          <a:lstStyle>
            <a:lvl1pPr marL="0" indent="0" algn="l">
              <a:buNone/>
              <a:defRPr sz="48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3264363" y="1112044"/>
            <a:ext cx="8927637" cy="384043"/>
          </a:xfrm>
          <a:prstGeom prst="rect">
            <a:avLst/>
          </a:prstGeom>
        </p:spPr>
        <p:txBody>
          <a:bodyPr anchor="ctr"/>
          <a:lstStyle>
            <a:lvl1pPr marL="0" indent="0" algn="l">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467588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615070" y="378662"/>
            <a:ext cx="8281655" cy="724247"/>
          </a:xfrm>
          <a:prstGeom prst="rect">
            <a:avLst/>
          </a:prstGeom>
        </p:spPr>
        <p:txBody>
          <a:bodyPr anchor="ctr"/>
          <a:lstStyle>
            <a:lvl1pPr marL="0" indent="0" algn="l">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7604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5099282"/>
            <a:ext cx="12192000" cy="768084"/>
          </a:xfrm>
          <a:prstGeom prst="rect">
            <a:avLst/>
          </a:prstGeom>
        </p:spPr>
        <p:txBody>
          <a:bodyPr anchor="ctr"/>
          <a:lstStyle>
            <a:lvl1pPr marL="0" indent="0" algn="ctr">
              <a:buNone/>
              <a:defRPr sz="48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97" y="5867367"/>
            <a:ext cx="12192000"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83105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 Contents">
    <p:spTree>
      <p:nvGrpSpPr>
        <p:cNvPr id="1" name=""/>
        <p:cNvGrpSpPr/>
        <p:nvPr/>
      </p:nvGrpSpPr>
      <p:grpSpPr>
        <a:xfrm>
          <a:off x="0" y="0"/>
          <a:ext cx="0" cy="0"/>
          <a:chOff x="0" y="0"/>
          <a:chExt cx="0" cy="0"/>
        </a:xfrm>
      </p:grpSpPr>
      <p:sp>
        <p:nvSpPr>
          <p:cNvPr id="3" name="フッター プレースホルダー 2"/>
          <p:cNvSpPr>
            <a:spLocks noGrp="1"/>
          </p:cNvSpPr>
          <p:nvPr userDrawn="1">
            <p:ph type="ftr" sz="quarter" idx="10"/>
          </p:nvPr>
        </p:nvSpPr>
        <p:spPr/>
        <p:txBody>
          <a:bodyPr/>
          <a:lstStyle/>
          <a:p>
            <a:r>
              <a:rPr lang="en-US" altLang="ja-JP" dirty="0">
                <a:solidFill>
                  <a:srgbClr val="E3DED1"/>
                </a:solidFill>
              </a:rPr>
              <a:t>The Power of PowerPoint | thepopp.com</a:t>
            </a:r>
            <a:endParaRPr lang="ja-JP" altLang="en-US" dirty="0">
              <a:solidFill>
                <a:srgbClr val="E3DED1"/>
              </a:solidFill>
            </a:endParaRPr>
          </a:p>
        </p:txBody>
      </p:sp>
      <p:sp>
        <p:nvSpPr>
          <p:cNvPr id="4" name="スライド番号プレースホルダー 3"/>
          <p:cNvSpPr>
            <a:spLocks noGrp="1"/>
          </p:cNvSpPr>
          <p:nvPr userDrawn="1">
            <p:ph type="sldNum" sz="quarter" idx="11"/>
          </p:nvPr>
        </p:nvSpPr>
        <p:spPr/>
        <p:txBody>
          <a:bodyPr/>
          <a:lstStyle/>
          <a:p>
            <a:fld id="{E6459DFB-86F3-43FA-8567-2EA6E426AE90}" type="slidenum">
              <a:rPr lang="ja-JP" altLang="en-US" smtClean="0">
                <a:solidFill>
                  <a:srgbClr val="E3DED1"/>
                </a:solidFill>
              </a:rPr>
              <a:pPr/>
              <a:t>‹Nº›</a:t>
            </a:fld>
            <a:endParaRPr lang="ja-JP" altLang="en-US">
              <a:solidFill>
                <a:srgbClr val="E3DED1"/>
              </a:solidFill>
            </a:endParaRPr>
          </a:p>
        </p:txBody>
      </p:sp>
      <p:sp>
        <p:nvSpPr>
          <p:cNvPr id="5" name="正方形/長方形 4"/>
          <p:cNvSpPr/>
          <p:nvPr userDrawn="1"/>
        </p:nvSpPr>
        <p:spPr>
          <a:xfrm>
            <a:off x="0" y="1"/>
            <a:ext cx="12192000" cy="745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solidFill>
                <a:prstClr val="white"/>
              </a:solidFill>
            </a:endParaRPr>
          </a:p>
        </p:txBody>
      </p:sp>
    </p:spTree>
    <p:extLst>
      <p:ext uri="{BB962C8B-B14F-4D97-AF65-F5344CB8AC3E}">
        <p14:creationId xmlns:p14="http://schemas.microsoft.com/office/powerpoint/2010/main" val="2619038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059527-E902-41A1-AA60-A1F25BEAE62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DC8BBB-9017-4A79-A0B0-B37827402C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8066654-0096-4CE8-9D90-84D675CF18A3}"/>
              </a:ext>
            </a:extLst>
          </p:cNvPr>
          <p:cNvSpPr>
            <a:spLocks noGrp="1"/>
          </p:cNvSpPr>
          <p:nvPr>
            <p:ph type="dt" sz="half" idx="10"/>
          </p:nvPr>
        </p:nvSpPr>
        <p:spPr/>
        <p:txBody>
          <a:bodyPr/>
          <a:lstStyle/>
          <a:p>
            <a:fld id="{DCCD128C-3EF9-4496-965E-8BD2C5FA6784}" type="datetimeFigureOut">
              <a:rPr lang="es-ES" smtClean="0"/>
              <a:t>12/04/2021</a:t>
            </a:fld>
            <a:endParaRPr lang="es-ES" dirty="0"/>
          </a:p>
        </p:txBody>
      </p:sp>
      <p:sp>
        <p:nvSpPr>
          <p:cNvPr id="5" name="Marcador de pie de página 4">
            <a:extLst>
              <a:ext uri="{FF2B5EF4-FFF2-40B4-BE49-F238E27FC236}">
                <a16:creationId xmlns:a16="http://schemas.microsoft.com/office/drawing/2014/main" id="{615C235A-E644-43F5-B552-5AB1369AFF9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3392CE9-8F22-4E3C-80E8-67FF526F48A7}"/>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5458702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5F7D2C-CB10-44CA-A10F-9FE4109A929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24BD98-C34D-4375-B35F-7902F43303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367DFA7-186A-478C-8028-3425AA274BD8}"/>
              </a:ext>
            </a:extLst>
          </p:cNvPr>
          <p:cNvSpPr>
            <a:spLocks noGrp="1"/>
          </p:cNvSpPr>
          <p:nvPr>
            <p:ph type="dt" sz="half" idx="10"/>
          </p:nvPr>
        </p:nvSpPr>
        <p:spPr/>
        <p:txBody>
          <a:bodyPr/>
          <a:lstStyle/>
          <a:p>
            <a:fld id="{DCCD128C-3EF9-4496-965E-8BD2C5FA6784}" type="datetimeFigureOut">
              <a:rPr lang="es-ES" smtClean="0"/>
              <a:t>12/04/2021</a:t>
            </a:fld>
            <a:endParaRPr lang="es-ES" dirty="0"/>
          </a:p>
        </p:txBody>
      </p:sp>
      <p:sp>
        <p:nvSpPr>
          <p:cNvPr id="5" name="Marcador de pie de página 4">
            <a:extLst>
              <a:ext uri="{FF2B5EF4-FFF2-40B4-BE49-F238E27FC236}">
                <a16:creationId xmlns:a16="http://schemas.microsoft.com/office/drawing/2014/main" id="{3DBCB214-CEE8-465A-BD43-FC1FE7A514D7}"/>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5F60081-41B4-47FC-B9DA-4F343CC65E21}"/>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1532630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1EBA01-6DBA-481F-AEC4-EE9CC15487A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701649-6778-48F3-8303-FDC8EA6B6C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1473D82-254F-43CB-B3A5-58A6B1C9BAEA}"/>
              </a:ext>
            </a:extLst>
          </p:cNvPr>
          <p:cNvSpPr>
            <a:spLocks noGrp="1"/>
          </p:cNvSpPr>
          <p:nvPr>
            <p:ph type="dt" sz="half" idx="10"/>
          </p:nvPr>
        </p:nvSpPr>
        <p:spPr/>
        <p:txBody>
          <a:bodyPr/>
          <a:lstStyle/>
          <a:p>
            <a:fld id="{DCCD128C-3EF9-4496-965E-8BD2C5FA6784}" type="datetimeFigureOut">
              <a:rPr lang="es-ES" smtClean="0"/>
              <a:t>12/04/2021</a:t>
            </a:fld>
            <a:endParaRPr lang="es-ES" dirty="0"/>
          </a:p>
        </p:txBody>
      </p:sp>
      <p:sp>
        <p:nvSpPr>
          <p:cNvPr id="5" name="Marcador de pie de página 4">
            <a:extLst>
              <a:ext uri="{FF2B5EF4-FFF2-40B4-BE49-F238E27FC236}">
                <a16:creationId xmlns:a16="http://schemas.microsoft.com/office/drawing/2014/main" id="{DBE87011-7B80-4ADC-8967-4A82578444F1}"/>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893325B-8C0D-4FD4-B59B-CFBD6828D858}"/>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4008391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D5FBF-44D7-45BC-9B3D-099DF04D067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1F0702-42EF-48F1-A02D-4E6A84D4955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0EFE166-AB62-4E18-8075-7D1CF745B8F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D38FED-7E2B-43CE-8361-321257447859}"/>
              </a:ext>
            </a:extLst>
          </p:cNvPr>
          <p:cNvSpPr>
            <a:spLocks noGrp="1"/>
          </p:cNvSpPr>
          <p:nvPr>
            <p:ph type="dt" sz="half" idx="10"/>
          </p:nvPr>
        </p:nvSpPr>
        <p:spPr/>
        <p:txBody>
          <a:bodyPr/>
          <a:lstStyle/>
          <a:p>
            <a:fld id="{DCCD128C-3EF9-4496-965E-8BD2C5FA6784}" type="datetimeFigureOut">
              <a:rPr lang="es-ES" smtClean="0"/>
              <a:t>12/04/2021</a:t>
            </a:fld>
            <a:endParaRPr lang="es-ES" dirty="0"/>
          </a:p>
        </p:txBody>
      </p:sp>
      <p:sp>
        <p:nvSpPr>
          <p:cNvPr id="6" name="Marcador de pie de página 5">
            <a:extLst>
              <a:ext uri="{FF2B5EF4-FFF2-40B4-BE49-F238E27FC236}">
                <a16:creationId xmlns:a16="http://schemas.microsoft.com/office/drawing/2014/main" id="{E31F9780-02F7-479D-951B-F119263F9023}"/>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C7B6DC5B-716C-4FB9-A7BA-0E37ED642A42}"/>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3056471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92" y="1556794"/>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47123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CE2FC2-7E88-4DEE-8CB7-6DB5A881CFF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8C269C6-E271-4194-8DC7-76AE23444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8EEC380-B886-44EE-8397-C0D91DA57C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4368669-80E5-46FD-A129-6730DCB6C1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8229A83-0C34-4F93-9A7C-A221E4647EA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4220D73-5F72-4910-A06B-63E85DBBDB3E}"/>
              </a:ext>
            </a:extLst>
          </p:cNvPr>
          <p:cNvSpPr>
            <a:spLocks noGrp="1"/>
          </p:cNvSpPr>
          <p:nvPr>
            <p:ph type="dt" sz="half" idx="10"/>
          </p:nvPr>
        </p:nvSpPr>
        <p:spPr/>
        <p:txBody>
          <a:bodyPr/>
          <a:lstStyle/>
          <a:p>
            <a:fld id="{DCCD128C-3EF9-4496-965E-8BD2C5FA6784}" type="datetimeFigureOut">
              <a:rPr lang="es-ES" smtClean="0"/>
              <a:t>12/04/2021</a:t>
            </a:fld>
            <a:endParaRPr lang="es-ES" dirty="0"/>
          </a:p>
        </p:txBody>
      </p:sp>
      <p:sp>
        <p:nvSpPr>
          <p:cNvPr id="8" name="Marcador de pie de página 7">
            <a:extLst>
              <a:ext uri="{FF2B5EF4-FFF2-40B4-BE49-F238E27FC236}">
                <a16:creationId xmlns:a16="http://schemas.microsoft.com/office/drawing/2014/main" id="{F656D0C2-0814-44C3-A9C4-AB0AF174D6D3}"/>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C103F3E2-E21E-4111-8FC1-0BF4697052C3}"/>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30121058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E1CD3-E69C-48DC-967A-537E6C11A5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3014BEE-E55E-4811-BC7F-A9FF8CAA193C}"/>
              </a:ext>
            </a:extLst>
          </p:cNvPr>
          <p:cNvSpPr>
            <a:spLocks noGrp="1"/>
          </p:cNvSpPr>
          <p:nvPr>
            <p:ph type="dt" sz="half" idx="10"/>
          </p:nvPr>
        </p:nvSpPr>
        <p:spPr/>
        <p:txBody>
          <a:bodyPr/>
          <a:lstStyle/>
          <a:p>
            <a:fld id="{DCCD128C-3EF9-4496-965E-8BD2C5FA6784}" type="datetimeFigureOut">
              <a:rPr lang="es-ES" smtClean="0"/>
              <a:t>12/04/2021</a:t>
            </a:fld>
            <a:endParaRPr lang="es-ES" dirty="0"/>
          </a:p>
        </p:txBody>
      </p:sp>
      <p:sp>
        <p:nvSpPr>
          <p:cNvPr id="4" name="Marcador de pie de página 3">
            <a:extLst>
              <a:ext uri="{FF2B5EF4-FFF2-40B4-BE49-F238E27FC236}">
                <a16:creationId xmlns:a16="http://schemas.microsoft.com/office/drawing/2014/main" id="{BF22A854-A10C-4B0B-B30A-44B768541337}"/>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BD3D6201-6DAA-4CD2-845C-6856F83B3CB6}"/>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2861656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17FBABA-8CAE-497D-B2FB-96080EC17DED}"/>
              </a:ext>
            </a:extLst>
          </p:cNvPr>
          <p:cNvSpPr>
            <a:spLocks noGrp="1"/>
          </p:cNvSpPr>
          <p:nvPr>
            <p:ph type="dt" sz="half" idx="10"/>
          </p:nvPr>
        </p:nvSpPr>
        <p:spPr/>
        <p:txBody>
          <a:bodyPr/>
          <a:lstStyle/>
          <a:p>
            <a:fld id="{DCCD128C-3EF9-4496-965E-8BD2C5FA6784}" type="datetimeFigureOut">
              <a:rPr lang="es-ES" smtClean="0"/>
              <a:t>12/04/2021</a:t>
            </a:fld>
            <a:endParaRPr lang="es-ES" dirty="0"/>
          </a:p>
        </p:txBody>
      </p:sp>
      <p:sp>
        <p:nvSpPr>
          <p:cNvPr id="3" name="Marcador de pie de página 2">
            <a:extLst>
              <a:ext uri="{FF2B5EF4-FFF2-40B4-BE49-F238E27FC236}">
                <a16:creationId xmlns:a16="http://schemas.microsoft.com/office/drawing/2014/main" id="{A9710512-6EA4-4109-9AFA-E74721951B97}"/>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14C851C5-F0D5-4527-AAB9-138D286B422C}"/>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814165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CA6E2-DE5D-488E-8DA8-F4A414B373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4D1569B-F515-4356-A127-C3635CD87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3F20082-6782-4079-83CC-A55AB1976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A6721D9-8421-4983-9BC9-C94D33140A1F}"/>
              </a:ext>
            </a:extLst>
          </p:cNvPr>
          <p:cNvSpPr>
            <a:spLocks noGrp="1"/>
          </p:cNvSpPr>
          <p:nvPr>
            <p:ph type="dt" sz="half" idx="10"/>
          </p:nvPr>
        </p:nvSpPr>
        <p:spPr/>
        <p:txBody>
          <a:bodyPr/>
          <a:lstStyle/>
          <a:p>
            <a:fld id="{DCCD128C-3EF9-4496-965E-8BD2C5FA6784}" type="datetimeFigureOut">
              <a:rPr lang="es-ES" smtClean="0"/>
              <a:t>12/04/2021</a:t>
            </a:fld>
            <a:endParaRPr lang="es-ES" dirty="0"/>
          </a:p>
        </p:txBody>
      </p:sp>
      <p:sp>
        <p:nvSpPr>
          <p:cNvPr id="6" name="Marcador de pie de página 5">
            <a:extLst>
              <a:ext uri="{FF2B5EF4-FFF2-40B4-BE49-F238E27FC236}">
                <a16:creationId xmlns:a16="http://schemas.microsoft.com/office/drawing/2014/main" id="{E9AA8E2E-BC55-4E0C-8100-FF39BB9F7196}"/>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0D3FEB2-824F-43CD-A276-7FD7F10F5928}"/>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1454319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261F49-A8C2-4985-9582-9557839EE3F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5698B9E-C07F-458F-9A96-0538262251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a:extLst>
              <a:ext uri="{FF2B5EF4-FFF2-40B4-BE49-F238E27FC236}">
                <a16:creationId xmlns:a16="http://schemas.microsoft.com/office/drawing/2014/main" id="{86C201ED-5140-4ECE-BD6A-43246C34A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EED139-6C9E-4112-BBA6-2B76B3F055F3}"/>
              </a:ext>
            </a:extLst>
          </p:cNvPr>
          <p:cNvSpPr>
            <a:spLocks noGrp="1"/>
          </p:cNvSpPr>
          <p:nvPr>
            <p:ph type="dt" sz="half" idx="10"/>
          </p:nvPr>
        </p:nvSpPr>
        <p:spPr/>
        <p:txBody>
          <a:bodyPr/>
          <a:lstStyle/>
          <a:p>
            <a:fld id="{DCCD128C-3EF9-4496-965E-8BD2C5FA6784}" type="datetimeFigureOut">
              <a:rPr lang="es-ES" smtClean="0"/>
              <a:t>12/04/2021</a:t>
            </a:fld>
            <a:endParaRPr lang="es-ES" dirty="0"/>
          </a:p>
        </p:txBody>
      </p:sp>
      <p:sp>
        <p:nvSpPr>
          <p:cNvPr id="6" name="Marcador de pie de página 5">
            <a:extLst>
              <a:ext uri="{FF2B5EF4-FFF2-40B4-BE49-F238E27FC236}">
                <a16:creationId xmlns:a16="http://schemas.microsoft.com/office/drawing/2014/main" id="{36032411-2903-421D-9CC7-AB03F2D2BD97}"/>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15FF249-E0B2-4220-BCA7-AAA8586AE247}"/>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118874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91DAE-C805-46E8-A1CA-52AB4494005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0BC73D-0F74-4F70-8091-36738726E82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3BC7F4-6483-4F2F-BB0B-1C3621E72650}"/>
              </a:ext>
            </a:extLst>
          </p:cNvPr>
          <p:cNvSpPr>
            <a:spLocks noGrp="1"/>
          </p:cNvSpPr>
          <p:nvPr>
            <p:ph type="dt" sz="half" idx="10"/>
          </p:nvPr>
        </p:nvSpPr>
        <p:spPr/>
        <p:txBody>
          <a:bodyPr/>
          <a:lstStyle/>
          <a:p>
            <a:fld id="{DCCD128C-3EF9-4496-965E-8BD2C5FA6784}" type="datetimeFigureOut">
              <a:rPr lang="es-ES" smtClean="0"/>
              <a:t>12/04/2021</a:t>
            </a:fld>
            <a:endParaRPr lang="es-ES" dirty="0"/>
          </a:p>
        </p:txBody>
      </p:sp>
      <p:sp>
        <p:nvSpPr>
          <p:cNvPr id="5" name="Marcador de pie de página 4">
            <a:extLst>
              <a:ext uri="{FF2B5EF4-FFF2-40B4-BE49-F238E27FC236}">
                <a16:creationId xmlns:a16="http://schemas.microsoft.com/office/drawing/2014/main" id="{81627E8A-E77A-4A62-B8A1-A6C65B1FE4E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A56F0327-942F-4FEC-A0A8-C196B24981DB}"/>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251622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04B4F0E-0FC1-473E-91DC-F36625935AA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6C20AF5-F568-42FB-8823-44E09D82D89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DD9FBB-238D-4158-9BB3-D31E430FEB24}"/>
              </a:ext>
            </a:extLst>
          </p:cNvPr>
          <p:cNvSpPr>
            <a:spLocks noGrp="1"/>
          </p:cNvSpPr>
          <p:nvPr>
            <p:ph type="dt" sz="half" idx="10"/>
          </p:nvPr>
        </p:nvSpPr>
        <p:spPr/>
        <p:txBody>
          <a:bodyPr/>
          <a:lstStyle/>
          <a:p>
            <a:fld id="{DCCD128C-3EF9-4496-965E-8BD2C5FA6784}" type="datetimeFigureOut">
              <a:rPr lang="es-ES" smtClean="0"/>
              <a:t>12/04/2021</a:t>
            </a:fld>
            <a:endParaRPr lang="es-ES" dirty="0"/>
          </a:p>
        </p:txBody>
      </p:sp>
      <p:sp>
        <p:nvSpPr>
          <p:cNvPr id="5" name="Marcador de pie de página 4">
            <a:extLst>
              <a:ext uri="{FF2B5EF4-FFF2-40B4-BE49-F238E27FC236}">
                <a16:creationId xmlns:a16="http://schemas.microsoft.com/office/drawing/2014/main" id="{E14FFDBD-34A4-4600-B999-2177F64219A4}"/>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55AC96FD-A128-4B24-8DB3-80B1EDEA2BEB}"/>
              </a:ext>
            </a:extLst>
          </p:cNvPr>
          <p:cNvSpPr>
            <a:spLocks noGrp="1"/>
          </p:cNvSpPr>
          <p:nvPr>
            <p:ph type="sldNum" sz="quarter" idx="12"/>
          </p:nvPr>
        </p:nvSpPr>
        <p:spPr/>
        <p:txBody>
          <a:bodyPr/>
          <a:lstStyle/>
          <a:p>
            <a:fld id="{6F0D7B82-D465-451B-BD0F-6B5C63A539D8}" type="slidenum">
              <a:rPr lang="es-ES" smtClean="0"/>
              <a:t>‹Nº›</a:t>
            </a:fld>
            <a:endParaRPr lang="es-ES" dirty="0"/>
          </a:p>
        </p:txBody>
      </p:sp>
    </p:spTree>
    <p:extLst>
      <p:ext uri="{BB962C8B-B14F-4D97-AF65-F5344CB8AC3E}">
        <p14:creationId xmlns:p14="http://schemas.microsoft.com/office/powerpoint/2010/main" val="7997572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2000" cy="5616575"/>
        </p:xfrm>
        <a:graphic>
          <a:graphicData uri="http://schemas.openxmlformats.org/presentationml/2006/ole">
            <mc:AlternateContent xmlns:mc="http://schemas.openxmlformats.org/markup-compatibility/2006">
              <mc:Choice xmlns:v="urn:schemas-microsoft-com:vml" Requires="v">
                <p:oleObj name="CorelDRAW" r:id="rId2" imgW="9151920" imgH="5621400" progId="">
                  <p:embed/>
                </p:oleObj>
              </mc:Choice>
              <mc:Fallback>
                <p:oleObj name="CorelDRAW" r:id="rId2" imgW="9151920" imgH="5621400" progId="">
                  <p:embed/>
                  <p:pic>
                    <p:nvPicPr>
                      <p:cNvPr id="17454" name="Object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12192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3" name="Rectangle 25"/>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sp>
        <p:nvSpPr>
          <p:cNvPr id="17434" name="Rectangle 26"/>
          <p:cNvSpPr>
            <a:spLocks noChangeArrowheads="1"/>
          </p:cNvSpPr>
          <p:nvPr/>
        </p:nvSpPr>
        <p:spPr bwMode="auto">
          <a:xfrm>
            <a:off x="609600" y="6245225"/>
            <a:ext cx="2844800" cy="476250"/>
          </a:xfrm>
          <a:prstGeom prst="rect">
            <a:avLst/>
          </a:prstGeom>
          <a:noFill/>
          <a:ln w="9525">
            <a:noFill/>
            <a:miter lim="800000"/>
            <a:headEnd/>
            <a:tailEnd/>
          </a:ln>
          <a:effectLst/>
        </p:spPr>
        <p:txBody>
          <a:bodyPr/>
          <a:lstStyle/>
          <a:p>
            <a:pPr defTabSz="914400"/>
            <a:endParaRPr lang="es-ES" sz="1400" dirty="0">
              <a:solidFill>
                <a:prstClr val="black"/>
              </a:solidFill>
            </a:endParaRPr>
          </a:p>
        </p:txBody>
      </p:sp>
      <p:sp>
        <p:nvSpPr>
          <p:cNvPr id="17435" name="Rectangle 27"/>
          <p:cNvSpPr>
            <a:spLocks noChangeArrowheads="1"/>
          </p:cNvSpPr>
          <p:nvPr/>
        </p:nvSpPr>
        <p:spPr bwMode="auto">
          <a:xfrm>
            <a:off x="4165600" y="6245225"/>
            <a:ext cx="3860800" cy="476250"/>
          </a:xfrm>
          <a:prstGeom prst="rect">
            <a:avLst/>
          </a:prstGeom>
          <a:noFill/>
          <a:ln w="9525">
            <a:noFill/>
            <a:miter lim="800000"/>
            <a:headEnd/>
            <a:tailEnd/>
          </a:ln>
          <a:effectLst/>
        </p:spPr>
        <p:txBody>
          <a:bodyPr/>
          <a:lstStyle/>
          <a:p>
            <a:pPr algn="ctr" defTabSz="914400"/>
            <a:endParaRPr lang="es-ES" sz="1400" dirty="0">
              <a:solidFill>
                <a:prstClr val="black"/>
              </a:solidFill>
            </a:endParaRPr>
          </a:p>
        </p:txBody>
      </p:sp>
      <p:pic>
        <p:nvPicPr>
          <p:cNvPr id="17456" name="Picture 48" descr="bannner 2"/>
          <p:cNvPicPr>
            <a:picLocks noChangeAspect="1" noChangeArrowheads="1"/>
          </p:cNvPicPr>
          <p:nvPr/>
        </p:nvPicPr>
        <p:blipFill>
          <a:blip r:embed="rId4" cstate="print"/>
          <a:srcRect/>
          <a:stretch>
            <a:fillRect/>
          </a:stretch>
        </p:blipFill>
        <p:spPr bwMode="auto">
          <a:xfrm>
            <a:off x="0" y="5722938"/>
            <a:ext cx="12192000" cy="1135062"/>
          </a:xfrm>
          <a:prstGeom prst="rect">
            <a:avLst/>
          </a:prstGeom>
          <a:noFill/>
        </p:spPr>
      </p:pic>
      <p:sp>
        <p:nvSpPr>
          <p:cNvPr id="17458" name="Oval 50"/>
          <p:cNvSpPr>
            <a:spLocks noChangeArrowheads="1"/>
          </p:cNvSpPr>
          <p:nvPr/>
        </p:nvSpPr>
        <p:spPr bwMode="auto">
          <a:xfrm>
            <a:off x="289984" y="260353"/>
            <a:ext cx="1056216" cy="792163"/>
          </a:xfrm>
          <a:prstGeom prst="ellipse">
            <a:avLst/>
          </a:prstGeom>
          <a:solidFill>
            <a:schemeClr val="bg1"/>
          </a:solidFill>
          <a:ln w="9525">
            <a:noFill/>
            <a:round/>
            <a:headEnd/>
            <a:tailEnd/>
          </a:ln>
          <a:effectLst/>
        </p:spPr>
        <p:txBody>
          <a:bodyPr wrap="none" anchor="ctr"/>
          <a:lstStyle/>
          <a:p>
            <a:pPr defTabSz="914400"/>
            <a:endParaRPr lang="es-ES" dirty="0">
              <a:solidFill>
                <a:prstClr val="black"/>
              </a:solidFill>
            </a:endParaRP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38806" b="30597"/>
          <a:stretch/>
        </p:blipFill>
        <p:spPr bwMode="auto">
          <a:xfrm>
            <a:off x="47755" y="188640"/>
            <a:ext cx="3840000" cy="6249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655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3"/>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08108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37780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9"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08518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25376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725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51846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65110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3"/>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5" name="Rectangle 21"/>
          <p:cNvSpPr>
            <a:spLocks noChangeArrowheads="1"/>
          </p:cNvSpPr>
          <p:nvPr/>
        </p:nvSpPr>
        <p:spPr bwMode="auto">
          <a:xfrm rot="10800000">
            <a:off x="2" y="6308728"/>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a:endParaRPr lang="es-ES" dirty="0">
              <a:solidFill>
                <a:prstClr val="black"/>
              </a:solidFill>
            </a:endParaRPr>
          </a:p>
        </p:txBody>
      </p:sp>
      <p:sp>
        <p:nvSpPr>
          <p:cNvPr id="1047" name="Line 23"/>
          <p:cNvSpPr>
            <a:spLocks noChangeShapeType="1"/>
          </p:cNvSpPr>
          <p:nvPr/>
        </p:nvSpPr>
        <p:spPr bwMode="auto">
          <a:xfrm rot="10800000" flipH="1">
            <a:off x="33869" y="6296025"/>
            <a:ext cx="8879417" cy="0"/>
          </a:xfrm>
          <a:prstGeom prst="line">
            <a:avLst/>
          </a:prstGeom>
          <a:noFill/>
          <a:ln w="38100">
            <a:solidFill>
              <a:srgbClr val="FF0000"/>
            </a:solidFill>
            <a:round/>
            <a:headEnd/>
            <a:tailEnd/>
          </a:ln>
          <a:effectLst/>
        </p:spPr>
        <p:txBody>
          <a:bodyPr/>
          <a:lstStyle/>
          <a:p>
            <a:pPr defTabSz="914400"/>
            <a:endParaRPr lang="es-ES" dirty="0">
              <a:solidFill>
                <a:prstClr val="black"/>
              </a:solidFill>
            </a:endParaRPr>
          </a:p>
        </p:txBody>
      </p:sp>
      <p:sp>
        <p:nvSpPr>
          <p:cNvPr id="1048" name="Line 24"/>
          <p:cNvSpPr>
            <a:spLocks noChangeShapeType="1"/>
          </p:cNvSpPr>
          <p:nvPr/>
        </p:nvSpPr>
        <p:spPr bwMode="auto">
          <a:xfrm rot="10800000" flipH="1">
            <a:off x="33869" y="6245225"/>
            <a:ext cx="8879417" cy="0"/>
          </a:xfrm>
          <a:prstGeom prst="line">
            <a:avLst/>
          </a:prstGeom>
          <a:noFill/>
          <a:ln w="38100">
            <a:solidFill>
              <a:srgbClr val="006600"/>
            </a:solidFill>
            <a:round/>
            <a:headEnd/>
            <a:tailEnd/>
          </a:ln>
          <a:effectLst/>
        </p:spPr>
        <p:txBody>
          <a:bodyPr/>
          <a:lstStyle/>
          <a:p>
            <a:pPr defTabSz="914400"/>
            <a:endParaRPr lang="es-ES" dirty="0">
              <a:solidFill>
                <a:prstClr val="black"/>
              </a:solidFill>
            </a:endParaRPr>
          </a:p>
        </p:txBody>
      </p:sp>
      <p:pic>
        <p:nvPicPr>
          <p:cNvPr id="7" name="Picture 6"/>
          <p:cNvPicPr>
            <a:picLocks noChangeAspect="1"/>
          </p:cNvPicPr>
          <p:nvPr/>
        </p:nvPicPr>
        <p:blipFill rotWithShape="1">
          <a:blip r:embed="rId17" cstate="print">
            <a:extLst>
              <a:ext uri="{28A0092B-C50C-407E-A947-70E740481C1C}">
                <a14:useLocalDpi xmlns:a14="http://schemas.microsoft.com/office/drawing/2010/main" val="0"/>
              </a:ext>
            </a:extLst>
          </a:blip>
          <a:srcRect l="7594" t="38806" r="7258" b="30597"/>
          <a:stretch/>
        </p:blipFill>
        <p:spPr bwMode="auto">
          <a:xfrm>
            <a:off x="8880312" y="5906861"/>
            <a:ext cx="3269713" cy="6249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885544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B21243-DE60-43DA-B8BD-284093D88D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C9FBDA0-879A-4254-9650-B0F506E465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6E300E9-B4D5-4931-A220-3B4B63D61D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D128C-3EF9-4496-965E-8BD2C5FA6784}" type="datetimeFigureOut">
              <a:rPr lang="es-ES" smtClean="0"/>
              <a:t>12/04/2021</a:t>
            </a:fld>
            <a:endParaRPr lang="es-ES" dirty="0"/>
          </a:p>
        </p:txBody>
      </p:sp>
      <p:sp>
        <p:nvSpPr>
          <p:cNvPr id="5" name="Marcador de pie de página 4">
            <a:extLst>
              <a:ext uri="{FF2B5EF4-FFF2-40B4-BE49-F238E27FC236}">
                <a16:creationId xmlns:a16="http://schemas.microsoft.com/office/drawing/2014/main" id="{4831B9A8-0A2F-4457-BAA4-427E24D2B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33DFD0C7-2FB4-4761-B54A-1A5380E1E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D7B82-D465-451B-BD0F-6B5C63A539D8}" type="slidenum">
              <a:rPr lang="es-ES" smtClean="0"/>
              <a:t>‹Nº›</a:t>
            </a:fld>
            <a:endParaRPr lang="es-ES" dirty="0"/>
          </a:p>
        </p:txBody>
      </p:sp>
    </p:spTree>
    <p:extLst>
      <p:ext uri="{BB962C8B-B14F-4D97-AF65-F5344CB8AC3E}">
        <p14:creationId xmlns:p14="http://schemas.microsoft.com/office/powerpoint/2010/main" val="5117882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A14FD22-BEEB-4B3D-A76E-20CFE031673D}"/>
              </a:ext>
            </a:extLst>
          </p:cNvPr>
          <p:cNvSpPr txBox="1">
            <a:spLocks/>
          </p:cNvSpPr>
          <p:nvPr/>
        </p:nvSpPr>
        <p:spPr>
          <a:xfrm>
            <a:off x="1219200" y="1064187"/>
            <a:ext cx="10972800" cy="47296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CARRERA DE LICENCIATURA EN FINANZAS Y AUDITORÍA</a:t>
            </a:r>
          </a:p>
          <a:p>
            <a:pPr marL="0" indent="0" algn="ctr">
              <a:buNone/>
            </a:pP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S" sz="1800" b="1" dirty="0">
                <a:solidFill>
                  <a:srgbClr val="000000"/>
                </a:solidFill>
                <a:latin typeface="Times New Roman" panose="02020603050405020304" pitchFamily="18" charset="0"/>
                <a:cs typeface="Times New Roman" panose="02020603050405020304" pitchFamily="18" charset="0"/>
              </a:rPr>
              <a:t>TRABAJO DE TITULACIÓN, PREVIO A LA OBTENCIÓN DEL TÍTULO DE LICENCIADO EN FINANZAS, CONTADOR PÚBLICO – AUDITOR</a:t>
            </a:r>
            <a:endParaRPr lang="es-EC" sz="1800" b="1" dirty="0">
              <a:solidFill>
                <a:srgbClr val="000000"/>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AUTOR:</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ALMACHI PACHACAMA, JONATHAN DANIEL</a:t>
            </a:r>
          </a:p>
          <a:p>
            <a:pPr marL="0" indent="0" algn="ctr">
              <a:buNone/>
            </a:pPr>
            <a:br>
              <a:rPr lang="es-EC" sz="1800" b="1" dirty="0">
                <a:solidFill>
                  <a:schemeClr val="tx1"/>
                </a:solidFill>
                <a:latin typeface="Times New Roman" panose="02020603050405020304" pitchFamily="18" charset="0"/>
                <a:cs typeface="Times New Roman" panose="02020603050405020304" pitchFamily="18" charset="0"/>
              </a:rPr>
            </a:br>
            <a:r>
              <a:rPr lang="es-ES" sz="1800" b="1" dirty="0">
                <a:solidFill>
                  <a:schemeClr val="tx1"/>
                </a:solidFill>
                <a:latin typeface="Times New Roman" panose="02020603050405020304" pitchFamily="18" charset="0"/>
                <a:cs typeface="Times New Roman" panose="02020603050405020304" pitchFamily="18" charset="0"/>
              </a:rPr>
              <a:t>ALTERNATIVAS DE FINANCIAMIENTO PARA LA REACTIVACIÓN DE LAS PYMES DEL SECTOR COMERCIAL DE LA CIUDAD DE QUITO POST-COVID, 2020</a:t>
            </a:r>
            <a:endParaRPr lang="es-ES" sz="18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800" b="1" dirty="0">
              <a:solidFill>
                <a:schemeClr val="tx1"/>
              </a:solidFill>
              <a:latin typeface="Times New Roman" panose="02020603050405020304" pitchFamily="18" charset="0"/>
              <a:cs typeface="Times New Roman" panose="02020603050405020304" pitchFamily="18" charset="0"/>
            </a:endParaRP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ECON. ELCY GALLEGOS, MEDINA </a:t>
            </a:r>
          </a:p>
          <a:p>
            <a:pPr marL="0" indent="0" algn="ctr">
              <a:buNone/>
            </a:pPr>
            <a:r>
              <a:rPr lang="es-EC" sz="1800" b="1" dirty="0">
                <a:solidFill>
                  <a:srgbClr val="000000"/>
                </a:solidFill>
                <a:latin typeface="Times New Roman" panose="02020603050405020304" pitchFamily="18" charset="0"/>
                <a:cs typeface="Times New Roman" panose="02020603050405020304" pitchFamily="18" charset="0"/>
              </a:rPr>
              <a:t>DIRECTORA	</a:t>
            </a:r>
          </a:p>
        </p:txBody>
      </p:sp>
    </p:spTree>
    <p:extLst>
      <p:ext uri="{BB962C8B-B14F-4D97-AF65-F5344CB8AC3E}">
        <p14:creationId xmlns:p14="http://schemas.microsoft.com/office/powerpoint/2010/main" val="393121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13B366E3-6C75-445F-AECD-872074A54AFB}"/>
              </a:ext>
            </a:extLst>
          </p:cNvPr>
          <p:cNvSpPr txBox="1">
            <a:spLocks noGrp="1"/>
          </p:cNvSpPr>
          <p:nvPr>
            <p:ph type="title"/>
          </p:nvPr>
        </p:nvSpPr>
        <p:spPr>
          <a:xfrm>
            <a:off x="443345" y="623772"/>
            <a:ext cx="6622763" cy="70626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lvl1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9pPr>
          </a:lstStyle>
          <a:p>
            <a:pPr algn="ctr"/>
            <a:r>
              <a:rPr lang="es-EC" sz="2800" kern="0" dirty="0"/>
              <a:t>Muestra </a:t>
            </a:r>
          </a:p>
        </p:txBody>
      </p:sp>
      <p:sp>
        <p:nvSpPr>
          <p:cNvPr id="7" name="Round Same Side Corner Rectangle 8">
            <a:extLst>
              <a:ext uri="{FF2B5EF4-FFF2-40B4-BE49-F238E27FC236}">
                <a16:creationId xmlns:a16="http://schemas.microsoft.com/office/drawing/2014/main" id="{DB692BF4-3297-4327-A123-F06F5595E9FF}"/>
              </a:ext>
            </a:extLst>
          </p:cNvPr>
          <p:cNvSpPr/>
          <p:nvPr/>
        </p:nvSpPr>
        <p:spPr>
          <a:xfrm>
            <a:off x="6344627" y="1767624"/>
            <a:ext cx="360741" cy="3322751"/>
          </a:xfrm>
          <a:custGeom>
            <a:avLst/>
            <a:gdLst>
              <a:gd name="connsiteX0" fmla="*/ 0 w 456431"/>
              <a:gd name="connsiteY0" fmla="*/ 821440 h 4294963"/>
              <a:gd name="connsiteX1" fmla="*/ 456431 w 456431"/>
              <a:gd name="connsiteY1" fmla="*/ 821440 h 4294963"/>
              <a:gd name="connsiteX2" fmla="*/ 456431 w 456431"/>
              <a:gd name="connsiteY2" fmla="*/ 2523008 h 4294963"/>
              <a:gd name="connsiteX3" fmla="*/ 393929 w 456431"/>
              <a:gd name="connsiteY3" fmla="*/ 2523008 h 4294963"/>
              <a:gd name="connsiteX4" fmla="*/ 393929 w 456431"/>
              <a:gd name="connsiteY4" fmla="*/ 4097911 h 4294963"/>
              <a:gd name="connsiteX5" fmla="*/ 196878 w 456431"/>
              <a:gd name="connsiteY5" fmla="*/ 4294963 h 4294963"/>
              <a:gd name="connsiteX6" fmla="*/ 0 w 456431"/>
              <a:gd name="connsiteY6" fmla="*/ 4099638 h 4294963"/>
              <a:gd name="connsiteX7" fmla="*/ 0 w 456431"/>
              <a:gd name="connsiteY7" fmla="*/ 4039674 h 4294963"/>
              <a:gd name="connsiteX8" fmla="*/ 7525 w 456431"/>
              <a:gd name="connsiteY8" fmla="*/ 1521985 h 4294963"/>
              <a:gd name="connsiteX9" fmla="*/ 0 w 456431"/>
              <a:gd name="connsiteY9" fmla="*/ 821440 h 4294963"/>
              <a:gd name="connsiteX10" fmla="*/ 456431 w 456431"/>
              <a:gd name="connsiteY10" fmla="*/ 0 h 4294963"/>
              <a:gd name="connsiteX11" fmla="*/ 456431 w 456431"/>
              <a:gd name="connsiteY11" fmla="*/ 737660 h 4294963"/>
              <a:gd name="connsiteX12" fmla="*/ 91480 w 456431"/>
              <a:gd name="connsiteY12" fmla="*/ 368830 h 4294963"/>
              <a:gd name="connsiteX13" fmla="*/ 456431 w 456431"/>
              <a:gd name="connsiteY13" fmla="*/ 0 h 4294963"/>
              <a:gd name="connsiteX0" fmla="*/ 33809 w 490240"/>
              <a:gd name="connsiteY0" fmla="*/ 821440 h 4294963"/>
              <a:gd name="connsiteX1" fmla="*/ 490240 w 490240"/>
              <a:gd name="connsiteY1" fmla="*/ 821440 h 4294963"/>
              <a:gd name="connsiteX2" fmla="*/ 490240 w 490240"/>
              <a:gd name="connsiteY2" fmla="*/ 2523008 h 4294963"/>
              <a:gd name="connsiteX3" fmla="*/ 427738 w 490240"/>
              <a:gd name="connsiteY3" fmla="*/ 2523008 h 4294963"/>
              <a:gd name="connsiteX4" fmla="*/ 427738 w 490240"/>
              <a:gd name="connsiteY4" fmla="*/ 4097911 h 4294963"/>
              <a:gd name="connsiteX5" fmla="*/ 230687 w 490240"/>
              <a:gd name="connsiteY5" fmla="*/ 4294963 h 4294963"/>
              <a:gd name="connsiteX6" fmla="*/ 33809 w 490240"/>
              <a:gd name="connsiteY6" fmla="*/ 4099638 h 4294963"/>
              <a:gd name="connsiteX7" fmla="*/ 33809 w 490240"/>
              <a:gd name="connsiteY7" fmla="*/ 4039674 h 4294963"/>
              <a:gd name="connsiteX8" fmla="*/ 33809 w 490240"/>
              <a:gd name="connsiteY8" fmla="*/ 821440 h 4294963"/>
              <a:gd name="connsiteX9" fmla="*/ 490240 w 490240"/>
              <a:gd name="connsiteY9" fmla="*/ 0 h 4294963"/>
              <a:gd name="connsiteX10" fmla="*/ 490240 w 490240"/>
              <a:gd name="connsiteY10" fmla="*/ 737660 h 4294963"/>
              <a:gd name="connsiteX11" fmla="*/ 125289 w 490240"/>
              <a:gd name="connsiteY11" fmla="*/ 368830 h 4294963"/>
              <a:gd name="connsiteX12" fmla="*/ 490240 w 490240"/>
              <a:gd name="connsiteY12" fmla="*/ 0 h 429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240" h="4294963">
                <a:moveTo>
                  <a:pt x="33809" y="821440"/>
                </a:moveTo>
                <a:lnTo>
                  <a:pt x="490240" y="821440"/>
                </a:lnTo>
                <a:lnTo>
                  <a:pt x="490240" y="2523008"/>
                </a:lnTo>
                <a:lnTo>
                  <a:pt x="427738" y="2523008"/>
                </a:lnTo>
                <a:lnTo>
                  <a:pt x="427738" y="4097911"/>
                </a:lnTo>
                <a:cubicBezTo>
                  <a:pt x="427738" y="4206740"/>
                  <a:pt x="339515" y="4294963"/>
                  <a:pt x="230687" y="4294963"/>
                </a:cubicBezTo>
                <a:cubicBezTo>
                  <a:pt x="122435" y="4294963"/>
                  <a:pt x="34571" y="4207673"/>
                  <a:pt x="33809" y="4099638"/>
                </a:cubicBezTo>
                <a:lnTo>
                  <a:pt x="33809" y="4039674"/>
                </a:lnTo>
                <a:cubicBezTo>
                  <a:pt x="33809" y="3493308"/>
                  <a:pt x="-42263" y="1357812"/>
                  <a:pt x="33809" y="821440"/>
                </a:cubicBezTo>
                <a:close/>
                <a:moveTo>
                  <a:pt x="490240" y="0"/>
                </a:moveTo>
                <a:lnTo>
                  <a:pt x="490240" y="737660"/>
                </a:lnTo>
                <a:cubicBezTo>
                  <a:pt x="288286" y="735756"/>
                  <a:pt x="125289" y="571329"/>
                  <a:pt x="125289" y="368830"/>
                </a:cubicBezTo>
                <a:cubicBezTo>
                  <a:pt x="125289" y="166332"/>
                  <a:pt x="288286" y="1904"/>
                  <a:pt x="49024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solidFill>
              <a:latin typeface="Calibri" panose="020F0502020204030204" pitchFamily="34" charset="0"/>
            </a:endParaRPr>
          </a:p>
        </p:txBody>
      </p:sp>
      <p:sp>
        <p:nvSpPr>
          <p:cNvPr id="8" name="Round Same Side Corner Rectangle 8">
            <a:extLst>
              <a:ext uri="{FF2B5EF4-FFF2-40B4-BE49-F238E27FC236}">
                <a16:creationId xmlns:a16="http://schemas.microsoft.com/office/drawing/2014/main" id="{95C77E51-EA45-485D-AEDE-65F0FE7EB615}"/>
              </a:ext>
            </a:extLst>
          </p:cNvPr>
          <p:cNvSpPr/>
          <p:nvPr/>
        </p:nvSpPr>
        <p:spPr>
          <a:xfrm flipH="1">
            <a:off x="6705368" y="1767623"/>
            <a:ext cx="360741" cy="3322751"/>
          </a:xfrm>
          <a:custGeom>
            <a:avLst/>
            <a:gdLst>
              <a:gd name="connsiteX0" fmla="*/ 0 w 456431"/>
              <a:gd name="connsiteY0" fmla="*/ 821440 h 4294963"/>
              <a:gd name="connsiteX1" fmla="*/ 456431 w 456431"/>
              <a:gd name="connsiteY1" fmla="*/ 821440 h 4294963"/>
              <a:gd name="connsiteX2" fmla="*/ 456431 w 456431"/>
              <a:gd name="connsiteY2" fmla="*/ 2523008 h 4294963"/>
              <a:gd name="connsiteX3" fmla="*/ 393929 w 456431"/>
              <a:gd name="connsiteY3" fmla="*/ 2523008 h 4294963"/>
              <a:gd name="connsiteX4" fmla="*/ 393929 w 456431"/>
              <a:gd name="connsiteY4" fmla="*/ 4097911 h 4294963"/>
              <a:gd name="connsiteX5" fmla="*/ 196878 w 456431"/>
              <a:gd name="connsiteY5" fmla="*/ 4294963 h 4294963"/>
              <a:gd name="connsiteX6" fmla="*/ 0 w 456431"/>
              <a:gd name="connsiteY6" fmla="*/ 4099638 h 4294963"/>
              <a:gd name="connsiteX7" fmla="*/ 0 w 456431"/>
              <a:gd name="connsiteY7" fmla="*/ 4039674 h 4294963"/>
              <a:gd name="connsiteX8" fmla="*/ 7525 w 456431"/>
              <a:gd name="connsiteY8" fmla="*/ 1521985 h 4294963"/>
              <a:gd name="connsiteX9" fmla="*/ 0 w 456431"/>
              <a:gd name="connsiteY9" fmla="*/ 821440 h 4294963"/>
              <a:gd name="connsiteX10" fmla="*/ 456431 w 456431"/>
              <a:gd name="connsiteY10" fmla="*/ 0 h 4294963"/>
              <a:gd name="connsiteX11" fmla="*/ 456431 w 456431"/>
              <a:gd name="connsiteY11" fmla="*/ 737660 h 4294963"/>
              <a:gd name="connsiteX12" fmla="*/ 91480 w 456431"/>
              <a:gd name="connsiteY12" fmla="*/ 368830 h 4294963"/>
              <a:gd name="connsiteX13" fmla="*/ 456431 w 456431"/>
              <a:gd name="connsiteY13" fmla="*/ 0 h 4294963"/>
              <a:gd name="connsiteX0" fmla="*/ 33809 w 490240"/>
              <a:gd name="connsiteY0" fmla="*/ 821440 h 4294963"/>
              <a:gd name="connsiteX1" fmla="*/ 490240 w 490240"/>
              <a:gd name="connsiteY1" fmla="*/ 821440 h 4294963"/>
              <a:gd name="connsiteX2" fmla="*/ 490240 w 490240"/>
              <a:gd name="connsiteY2" fmla="*/ 2523008 h 4294963"/>
              <a:gd name="connsiteX3" fmla="*/ 427738 w 490240"/>
              <a:gd name="connsiteY3" fmla="*/ 2523008 h 4294963"/>
              <a:gd name="connsiteX4" fmla="*/ 427738 w 490240"/>
              <a:gd name="connsiteY4" fmla="*/ 4097911 h 4294963"/>
              <a:gd name="connsiteX5" fmla="*/ 230687 w 490240"/>
              <a:gd name="connsiteY5" fmla="*/ 4294963 h 4294963"/>
              <a:gd name="connsiteX6" fmla="*/ 33809 w 490240"/>
              <a:gd name="connsiteY6" fmla="*/ 4099638 h 4294963"/>
              <a:gd name="connsiteX7" fmla="*/ 33809 w 490240"/>
              <a:gd name="connsiteY7" fmla="*/ 4039674 h 4294963"/>
              <a:gd name="connsiteX8" fmla="*/ 33809 w 490240"/>
              <a:gd name="connsiteY8" fmla="*/ 821440 h 4294963"/>
              <a:gd name="connsiteX9" fmla="*/ 490240 w 490240"/>
              <a:gd name="connsiteY9" fmla="*/ 0 h 4294963"/>
              <a:gd name="connsiteX10" fmla="*/ 490240 w 490240"/>
              <a:gd name="connsiteY10" fmla="*/ 737660 h 4294963"/>
              <a:gd name="connsiteX11" fmla="*/ 125289 w 490240"/>
              <a:gd name="connsiteY11" fmla="*/ 368830 h 4294963"/>
              <a:gd name="connsiteX12" fmla="*/ 490240 w 490240"/>
              <a:gd name="connsiteY12" fmla="*/ 0 h 429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240" h="4294963">
                <a:moveTo>
                  <a:pt x="33809" y="821440"/>
                </a:moveTo>
                <a:lnTo>
                  <a:pt x="490240" y="821440"/>
                </a:lnTo>
                <a:lnTo>
                  <a:pt x="490240" y="2523008"/>
                </a:lnTo>
                <a:lnTo>
                  <a:pt x="427738" y="2523008"/>
                </a:lnTo>
                <a:lnTo>
                  <a:pt x="427738" y="4097911"/>
                </a:lnTo>
                <a:cubicBezTo>
                  <a:pt x="427738" y="4206740"/>
                  <a:pt x="339515" y="4294963"/>
                  <a:pt x="230687" y="4294963"/>
                </a:cubicBezTo>
                <a:cubicBezTo>
                  <a:pt x="122435" y="4294963"/>
                  <a:pt x="34571" y="4207673"/>
                  <a:pt x="33809" y="4099638"/>
                </a:cubicBezTo>
                <a:lnTo>
                  <a:pt x="33809" y="4039674"/>
                </a:lnTo>
                <a:cubicBezTo>
                  <a:pt x="33809" y="3493308"/>
                  <a:pt x="-42263" y="1357812"/>
                  <a:pt x="33809" y="821440"/>
                </a:cubicBezTo>
                <a:close/>
                <a:moveTo>
                  <a:pt x="490240" y="0"/>
                </a:moveTo>
                <a:lnTo>
                  <a:pt x="490240" y="737660"/>
                </a:lnTo>
                <a:cubicBezTo>
                  <a:pt x="288286" y="735756"/>
                  <a:pt x="125289" y="571329"/>
                  <a:pt x="125289" y="368830"/>
                </a:cubicBezTo>
                <a:cubicBezTo>
                  <a:pt x="125289" y="166332"/>
                  <a:pt x="288286" y="1904"/>
                  <a:pt x="490240" y="0"/>
                </a:cubicBezTo>
                <a:close/>
              </a:path>
            </a:pathLst>
          </a:custGeom>
          <a:gradFill>
            <a:gsLst>
              <a:gs pos="0">
                <a:schemeClr val="accent4">
                  <a:lumMod val="80000"/>
                </a:schemeClr>
              </a:gs>
              <a:gs pos="100000">
                <a:schemeClr val="accent4">
                  <a:lumMod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solidFill>
              <a:latin typeface="Calibri" panose="020F0502020204030204" pitchFamily="34" charset="0"/>
            </a:endParaRPr>
          </a:p>
        </p:txBody>
      </p:sp>
      <p:graphicFrame>
        <p:nvGraphicFramePr>
          <p:cNvPr id="14" name="Tabla 13">
            <a:extLst>
              <a:ext uri="{FF2B5EF4-FFF2-40B4-BE49-F238E27FC236}">
                <a16:creationId xmlns:a16="http://schemas.microsoft.com/office/drawing/2014/main" id="{D8BCA766-0291-400B-9100-28427652BF96}"/>
              </a:ext>
            </a:extLst>
          </p:cNvPr>
          <p:cNvGraphicFramePr>
            <a:graphicFrameLocks noGrp="1"/>
          </p:cNvGraphicFramePr>
          <p:nvPr>
            <p:extLst>
              <p:ext uri="{D42A27DB-BD31-4B8C-83A1-F6EECF244321}">
                <p14:modId xmlns:p14="http://schemas.microsoft.com/office/powerpoint/2010/main" val="2530739061"/>
              </p:ext>
            </p:extLst>
          </p:nvPr>
        </p:nvGraphicFramePr>
        <p:xfrm>
          <a:off x="850060" y="1895489"/>
          <a:ext cx="4203382" cy="3067018"/>
        </p:xfrm>
        <a:graphic>
          <a:graphicData uri="http://schemas.openxmlformats.org/drawingml/2006/table">
            <a:tbl>
              <a:tblPr firstRow="1" firstCol="1" lastCol="1"/>
              <a:tblGrid>
                <a:gridCol w="1400958">
                  <a:extLst>
                    <a:ext uri="{9D8B030D-6E8A-4147-A177-3AD203B41FA5}">
                      <a16:colId xmlns:a16="http://schemas.microsoft.com/office/drawing/2014/main" val="4197549644"/>
                    </a:ext>
                  </a:extLst>
                </a:gridCol>
                <a:gridCol w="1400958">
                  <a:extLst>
                    <a:ext uri="{9D8B030D-6E8A-4147-A177-3AD203B41FA5}">
                      <a16:colId xmlns:a16="http://schemas.microsoft.com/office/drawing/2014/main" val="1539006586"/>
                    </a:ext>
                  </a:extLst>
                </a:gridCol>
                <a:gridCol w="1401466">
                  <a:extLst>
                    <a:ext uri="{9D8B030D-6E8A-4147-A177-3AD203B41FA5}">
                      <a16:colId xmlns:a16="http://schemas.microsoft.com/office/drawing/2014/main" val="441145094"/>
                    </a:ext>
                  </a:extLst>
                </a:gridCol>
              </a:tblGrid>
              <a:tr h="520960">
                <a:tc>
                  <a:txBody>
                    <a:bodyPr/>
                    <a:lstStyle/>
                    <a:p>
                      <a:pPr>
                        <a:lnSpc>
                          <a:spcPct val="200000"/>
                        </a:lnSpc>
                        <a:spcAft>
                          <a:spcPts val="800"/>
                        </a:spcAft>
                      </a:pPr>
                      <a:r>
                        <a:rPr lang="es-EC" sz="1800" b="1">
                          <a:solidFill>
                            <a:srgbClr val="000000"/>
                          </a:solidFill>
                          <a:effectLst/>
                          <a:latin typeface="Arial" panose="020B0604020202020204" pitchFamily="34" charset="0"/>
                          <a:ea typeface="Calibri" panose="020F0502020204030204" pitchFamily="34" charset="0"/>
                          <a:cs typeface="Arial" panose="020B0604020202020204" pitchFamily="34" charset="0"/>
                        </a:rPr>
                        <a:t>Tamaño</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800" b="1">
                          <a:solidFill>
                            <a:srgbClr val="000000"/>
                          </a:solidFill>
                          <a:effectLst/>
                          <a:latin typeface="Arial" panose="020B0604020202020204" pitchFamily="34" charset="0"/>
                          <a:ea typeface="Calibri" panose="020F0502020204030204" pitchFamily="34" charset="0"/>
                          <a:cs typeface="Arial" panose="020B0604020202020204" pitchFamily="34" charset="0"/>
                        </a:rPr>
                        <a:t>N° de Compañías</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5179445"/>
                  </a:ext>
                </a:extLst>
              </a:tr>
              <a:tr h="513707">
                <a:tc>
                  <a:txBody>
                    <a:bodyPr/>
                    <a:lstStyle/>
                    <a:p>
                      <a:pPr>
                        <a:lnSpc>
                          <a:spcPct val="200000"/>
                        </a:lnSpc>
                        <a:spcAft>
                          <a:spcPts val="800"/>
                        </a:spcAft>
                      </a:pPr>
                      <a:r>
                        <a:rPr lang="es-EC" sz="1800">
                          <a:solidFill>
                            <a:srgbClr val="000000"/>
                          </a:solidFill>
                          <a:effectLst/>
                          <a:latin typeface="Arial" panose="020B0604020202020204" pitchFamily="34" charset="0"/>
                          <a:ea typeface="Calibri" panose="020F0502020204030204" pitchFamily="34" charset="0"/>
                          <a:cs typeface="Arial" panose="020B0604020202020204" pitchFamily="34" charset="0"/>
                        </a:rPr>
                        <a:t>Micro</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spcAft>
                          <a:spcPts val="800"/>
                        </a:spcAft>
                      </a:pPr>
                      <a:r>
                        <a:rPr lang="es-EC" sz="1800">
                          <a:solidFill>
                            <a:srgbClr val="000000"/>
                          </a:solidFill>
                          <a:effectLst/>
                          <a:latin typeface="Arial" panose="020B0604020202020204" pitchFamily="34" charset="0"/>
                          <a:ea typeface="Calibri" panose="020F0502020204030204" pitchFamily="34" charset="0"/>
                          <a:cs typeface="Arial" panose="020B0604020202020204" pitchFamily="34" charset="0"/>
                        </a:rPr>
                        <a:t>2291</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200000"/>
                        </a:lnSpc>
                        <a:spcAft>
                          <a:spcPts val="800"/>
                        </a:spcAft>
                      </a:pPr>
                      <a:r>
                        <a:rPr lang="es-EC" sz="1800">
                          <a:solidFill>
                            <a:srgbClr val="000000"/>
                          </a:solidFill>
                          <a:effectLst/>
                          <a:latin typeface="Arial" panose="020B0604020202020204" pitchFamily="34" charset="0"/>
                          <a:ea typeface="Calibri" panose="020F0502020204030204" pitchFamily="34" charset="0"/>
                          <a:cs typeface="Arial" panose="020B0604020202020204" pitchFamily="34" charset="0"/>
                        </a:rPr>
                        <a:t>43.60%</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98470637"/>
                  </a:ext>
                </a:extLst>
              </a:tr>
              <a:tr h="513707">
                <a:tc>
                  <a:txBody>
                    <a:bodyPr/>
                    <a:lstStyle/>
                    <a:p>
                      <a:pPr>
                        <a:lnSpc>
                          <a:spcPct val="200000"/>
                        </a:lnSpc>
                        <a:spcAft>
                          <a:spcPts val="800"/>
                        </a:spcAft>
                      </a:pPr>
                      <a:r>
                        <a:rPr lang="es-EC" sz="1800">
                          <a:solidFill>
                            <a:srgbClr val="000000"/>
                          </a:solidFill>
                          <a:effectLst/>
                          <a:latin typeface="Arial" panose="020B0604020202020204" pitchFamily="34" charset="0"/>
                          <a:ea typeface="Calibri" panose="020F0502020204030204" pitchFamily="34" charset="0"/>
                          <a:cs typeface="Arial" panose="020B0604020202020204" pitchFamily="34" charset="0"/>
                        </a:rPr>
                        <a:t>Pyme</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800">
                          <a:solidFill>
                            <a:srgbClr val="000000"/>
                          </a:solidFill>
                          <a:effectLst/>
                          <a:latin typeface="Arial" panose="020B0604020202020204" pitchFamily="34" charset="0"/>
                          <a:ea typeface="Calibri" panose="020F0502020204030204" pitchFamily="34" charset="0"/>
                          <a:cs typeface="Arial" panose="020B0604020202020204" pitchFamily="34" charset="0"/>
                        </a:rPr>
                        <a:t>2536</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800">
                          <a:solidFill>
                            <a:srgbClr val="000000"/>
                          </a:solidFill>
                          <a:effectLst/>
                          <a:latin typeface="Arial" panose="020B0604020202020204" pitchFamily="34" charset="0"/>
                          <a:ea typeface="Calibri" panose="020F0502020204030204" pitchFamily="34" charset="0"/>
                          <a:cs typeface="Arial" panose="020B0604020202020204" pitchFamily="34" charset="0"/>
                        </a:rPr>
                        <a:t>48.26%</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78847602"/>
                  </a:ext>
                </a:extLst>
              </a:tr>
              <a:tr h="513707">
                <a:tc>
                  <a:txBody>
                    <a:bodyPr/>
                    <a:lstStyle/>
                    <a:p>
                      <a:pPr>
                        <a:lnSpc>
                          <a:spcPct val="200000"/>
                        </a:lnSpc>
                        <a:spcAft>
                          <a:spcPts val="800"/>
                        </a:spcAft>
                      </a:pPr>
                      <a:r>
                        <a:rPr lang="es-EC" sz="1800">
                          <a:solidFill>
                            <a:srgbClr val="000000"/>
                          </a:solidFill>
                          <a:effectLst/>
                          <a:latin typeface="Arial" panose="020B0604020202020204" pitchFamily="34" charset="0"/>
                          <a:ea typeface="Calibri" panose="020F0502020204030204" pitchFamily="34" charset="0"/>
                          <a:cs typeface="Arial" panose="020B0604020202020204" pitchFamily="34" charset="0"/>
                        </a:rPr>
                        <a:t>Grande</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800">
                          <a:solidFill>
                            <a:srgbClr val="000000"/>
                          </a:solidFill>
                          <a:effectLst/>
                          <a:latin typeface="Arial" panose="020B0604020202020204" pitchFamily="34" charset="0"/>
                          <a:ea typeface="Calibri" panose="020F0502020204030204" pitchFamily="34" charset="0"/>
                          <a:cs typeface="Arial" panose="020B0604020202020204" pitchFamily="34" charset="0"/>
                        </a:rPr>
                        <a:t>428</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200000"/>
                        </a:lnSpc>
                        <a:spcAft>
                          <a:spcPts val="800"/>
                        </a:spcAft>
                      </a:pPr>
                      <a:r>
                        <a:rPr lang="es-EC" sz="1800">
                          <a:solidFill>
                            <a:srgbClr val="000000"/>
                          </a:solidFill>
                          <a:effectLst/>
                          <a:latin typeface="Arial" panose="020B0604020202020204" pitchFamily="34" charset="0"/>
                          <a:ea typeface="Calibri" panose="020F0502020204030204" pitchFamily="34" charset="0"/>
                          <a:cs typeface="Arial" panose="020B0604020202020204" pitchFamily="34" charset="0"/>
                        </a:rPr>
                        <a:t>8.14%</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65049397"/>
                  </a:ext>
                </a:extLst>
              </a:tr>
              <a:tr h="513707">
                <a:tc>
                  <a:txBody>
                    <a:bodyPr/>
                    <a:lstStyle/>
                    <a:p>
                      <a:pPr>
                        <a:lnSpc>
                          <a:spcPct val="200000"/>
                        </a:lnSpc>
                        <a:spcAft>
                          <a:spcPts val="800"/>
                        </a:spcAft>
                      </a:pPr>
                      <a:r>
                        <a:rPr lang="es-EC" sz="18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TOTAL</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800">
                          <a:solidFill>
                            <a:srgbClr val="000000"/>
                          </a:solidFill>
                          <a:effectLst/>
                          <a:latin typeface="Arial" panose="020B0604020202020204" pitchFamily="34" charset="0"/>
                          <a:ea typeface="Calibri" panose="020F0502020204030204" pitchFamily="34" charset="0"/>
                          <a:cs typeface="Arial" panose="020B0604020202020204" pitchFamily="34" charset="0"/>
                        </a:rPr>
                        <a:t>5255</a:t>
                      </a:r>
                      <a:endParaRPr lang="es-EC"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200000"/>
                        </a:lnSpc>
                        <a:spcAft>
                          <a:spcPts val="800"/>
                        </a:spcAft>
                      </a:pPr>
                      <a:r>
                        <a:rPr lang="es-EC"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100.00%</a:t>
                      </a:r>
                      <a:endParaRPr lang="es-EC"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6006595"/>
                  </a:ext>
                </a:extLst>
              </a:tr>
            </a:tbl>
          </a:graphicData>
        </a:graphic>
      </p:graphicFrame>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F9880878-41B9-443D-801D-79354DFA059D}"/>
                  </a:ext>
                </a:extLst>
              </p:cNvPr>
              <p:cNvSpPr txBox="1"/>
              <p:nvPr/>
            </p:nvSpPr>
            <p:spPr>
              <a:xfrm>
                <a:off x="7996553" y="4693199"/>
                <a:ext cx="2398363" cy="564483"/>
              </a:xfrm>
              <a:prstGeom prst="rect">
                <a:avLst/>
              </a:prstGeom>
              <a:noFill/>
            </p:spPr>
            <p:txBody>
              <a:bodyPr wrap="square">
                <a:spAutoFit/>
              </a:bodyPr>
              <a:lstStyle/>
              <a:p>
                <a:pPr algn="ctr">
                  <a:lnSpc>
                    <a:spcPct val="200000"/>
                  </a:lnSpc>
                  <a:spcAft>
                    <a:spcPts val="800"/>
                  </a:spcAft>
                </a:pPr>
                <a14:m>
                  <m:oMath xmlns:m="http://schemas.openxmlformats.org/officeDocument/2006/math">
                    <m:r>
                      <a:rPr lang="es-EC" sz="1800" b="1" i="1" smtClean="0">
                        <a:solidFill>
                          <a:srgbClr val="C00000"/>
                        </a:solidFill>
                        <a:effectLst/>
                        <a:latin typeface="Cambria Math" panose="02040503050406030204" pitchFamily="18" charset="0"/>
                        <a:ea typeface="Calibri" panose="020F0502020204030204" pitchFamily="34" charset="0"/>
                        <a:cs typeface="Arial" panose="020B0604020202020204" pitchFamily="34" charset="0"/>
                      </a:rPr>
                      <m:t>𝒏</m:t>
                    </m:r>
                    <m:r>
                      <a:rPr lang="es-EC" sz="1800" b="1" i="1" smtClean="0">
                        <a:solidFill>
                          <a:srgbClr val="C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s-EC" sz="18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224</a:t>
                </a:r>
                <a:endParaRPr lang="es-EC" sz="18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6" name="CuadroTexto 15">
                <a:extLst>
                  <a:ext uri="{FF2B5EF4-FFF2-40B4-BE49-F238E27FC236}">
                    <a16:creationId xmlns:a16="http://schemas.microsoft.com/office/drawing/2014/main" id="{F9880878-41B9-443D-801D-79354DFA059D}"/>
                  </a:ext>
                </a:extLst>
              </p:cNvPr>
              <p:cNvSpPr txBox="1">
                <a:spLocks noRot="1" noChangeAspect="1" noMove="1" noResize="1" noEditPoints="1" noAdjustHandles="1" noChangeArrowheads="1" noChangeShapeType="1" noTextEdit="1"/>
              </p:cNvSpPr>
              <p:nvPr/>
            </p:nvSpPr>
            <p:spPr>
              <a:xfrm>
                <a:off x="7996553" y="4693199"/>
                <a:ext cx="2398363" cy="564483"/>
              </a:xfrm>
              <a:prstGeom prst="rect">
                <a:avLst/>
              </a:prstGeom>
              <a:blipFill>
                <a:blip r:embed="rId2"/>
                <a:stretch>
                  <a:fillRect b="-1739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2FC9795-07C4-4F81-B306-0CDEBEEAB16C}"/>
                  </a:ext>
                </a:extLst>
              </p:cNvPr>
              <p:cNvSpPr txBox="1"/>
              <p:nvPr/>
            </p:nvSpPr>
            <p:spPr>
              <a:xfrm>
                <a:off x="7584722" y="3595953"/>
                <a:ext cx="3658753" cy="7062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𝑛</m:t>
                      </m:r>
                      <m:r>
                        <a:rPr lang="es-EC" i="0">
                          <a:latin typeface="Cambria Math" panose="02040503050406030204" pitchFamily="18" charset="0"/>
                        </a:rPr>
                        <m:t>=</m:t>
                      </m:r>
                      <m:f>
                        <m:fPr>
                          <m:ctrlPr>
                            <a:rPr lang="es-EC" i="1">
                              <a:solidFill>
                                <a:srgbClr val="836967"/>
                              </a:solidFill>
                              <a:latin typeface="Cambria Math" panose="02040503050406030204" pitchFamily="18" charset="0"/>
                            </a:rPr>
                          </m:ctrlPr>
                        </m:fPr>
                        <m:num>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2 </m:t>
                              </m:r>
                            </m:sup>
                          </m:sSup>
                          <m:r>
                            <a:rPr lang="es-EC" i="0">
                              <a:latin typeface="Cambria Math" panose="02040503050406030204" pitchFamily="18" charset="0"/>
                            </a:rPr>
                            <m:t>× </m:t>
                          </m:r>
                          <m:r>
                            <a:rPr lang="es-EC" i="1">
                              <a:latin typeface="Cambria Math" panose="02040503050406030204" pitchFamily="18" charset="0"/>
                            </a:rPr>
                            <m:t>𝑝</m:t>
                          </m:r>
                          <m:r>
                            <a:rPr lang="es-EC" i="0">
                              <a:latin typeface="Cambria Math" panose="02040503050406030204" pitchFamily="18" charset="0"/>
                            </a:rPr>
                            <m:t> × </m:t>
                          </m:r>
                          <m:r>
                            <a:rPr lang="es-EC" i="1">
                              <a:latin typeface="Cambria Math" panose="02040503050406030204" pitchFamily="18" charset="0"/>
                            </a:rPr>
                            <m:t>𝑞</m:t>
                          </m:r>
                          <m:r>
                            <a:rPr lang="es-EC" i="0">
                              <a:latin typeface="Cambria Math" panose="02040503050406030204" pitchFamily="18" charset="0"/>
                            </a:rPr>
                            <m:t> × </m:t>
                          </m:r>
                          <m:r>
                            <a:rPr lang="es-EC" i="1">
                              <a:latin typeface="Cambria Math" panose="02040503050406030204" pitchFamily="18" charset="0"/>
                            </a:rPr>
                            <m:t>𝑁</m:t>
                          </m:r>
                        </m:num>
                        <m:den>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𝑧</m:t>
                              </m:r>
                            </m:e>
                            <m:sup>
                              <m:r>
                                <a:rPr lang="es-EC" i="0">
                                  <a:latin typeface="Cambria Math" panose="02040503050406030204" pitchFamily="18" charset="0"/>
                                </a:rPr>
                                <m:t>2</m:t>
                              </m:r>
                            </m:sup>
                          </m:sSup>
                          <m:r>
                            <a:rPr lang="es-EC" i="0">
                              <a:latin typeface="Cambria Math" panose="02040503050406030204" pitchFamily="18" charset="0"/>
                            </a:rPr>
                            <m:t>× </m:t>
                          </m:r>
                          <m:r>
                            <a:rPr lang="es-EC" i="1">
                              <a:latin typeface="Cambria Math" panose="02040503050406030204" pitchFamily="18" charset="0"/>
                            </a:rPr>
                            <m:t>𝑝</m:t>
                          </m:r>
                          <m:r>
                            <a:rPr lang="es-EC" i="0">
                              <a:latin typeface="Cambria Math" panose="02040503050406030204" pitchFamily="18" charset="0"/>
                            </a:rPr>
                            <m:t> × </m:t>
                          </m:r>
                          <m:r>
                            <a:rPr lang="es-EC" i="1">
                              <a:latin typeface="Cambria Math" panose="02040503050406030204" pitchFamily="18" charset="0"/>
                            </a:rPr>
                            <m:t>𝑞</m:t>
                          </m:r>
                          <m:r>
                            <a:rPr lang="es-EC" i="0">
                              <a:latin typeface="Cambria Math" panose="02040503050406030204" pitchFamily="18" charset="0"/>
                            </a:rPr>
                            <m:t>+</m:t>
                          </m:r>
                          <m:d>
                            <m:dPr>
                              <m:ctrlPr>
                                <a:rPr lang="es-EC" i="1">
                                  <a:solidFill>
                                    <a:srgbClr val="836967"/>
                                  </a:solidFill>
                                  <a:latin typeface="Cambria Math" panose="02040503050406030204" pitchFamily="18" charset="0"/>
                                </a:rPr>
                              </m:ctrlPr>
                            </m:dPr>
                            <m:e>
                              <m:r>
                                <a:rPr lang="es-EC" i="1">
                                  <a:latin typeface="Cambria Math" panose="02040503050406030204" pitchFamily="18" charset="0"/>
                                </a:rPr>
                                <m:t>𝑁</m:t>
                              </m:r>
                              <m:r>
                                <a:rPr lang="es-EC" i="0">
                                  <a:latin typeface="Cambria Math" panose="02040503050406030204" pitchFamily="18" charset="0"/>
                                </a:rPr>
                                <m:t>−1</m:t>
                              </m:r>
                            </m:e>
                          </m:d>
                          <m:r>
                            <a:rPr lang="es-EC" i="0">
                              <a:latin typeface="Cambria Math" panose="02040503050406030204" pitchFamily="18" charset="0"/>
                            </a:rPr>
                            <m:t> </m:t>
                          </m:r>
                          <m:sSup>
                            <m:sSupPr>
                              <m:ctrlPr>
                                <a:rPr lang="es-EC" i="1">
                                  <a:solidFill>
                                    <a:srgbClr val="836967"/>
                                  </a:solidFill>
                                  <a:latin typeface="Cambria Math" panose="02040503050406030204" pitchFamily="18" charset="0"/>
                                </a:rPr>
                              </m:ctrlPr>
                            </m:sSupPr>
                            <m:e>
                              <m:r>
                                <a:rPr lang="es-EC" i="1">
                                  <a:latin typeface="Cambria Math" panose="02040503050406030204" pitchFamily="18" charset="0"/>
                                </a:rPr>
                                <m:t>𝑒</m:t>
                              </m:r>
                            </m:e>
                            <m:sup>
                              <m:r>
                                <a:rPr lang="es-EC" i="0">
                                  <a:latin typeface="Cambria Math" panose="02040503050406030204" pitchFamily="18" charset="0"/>
                                </a:rPr>
                                <m:t>2</m:t>
                              </m:r>
                            </m:sup>
                          </m:sSup>
                        </m:den>
                      </m:f>
                    </m:oMath>
                  </m:oMathPara>
                </a14:m>
                <a:endParaRPr lang="es-EC" dirty="0"/>
              </a:p>
            </p:txBody>
          </p:sp>
        </mc:Choice>
        <mc:Fallback xmlns="">
          <p:sp>
            <p:nvSpPr>
              <p:cNvPr id="20" name="CuadroTexto 19">
                <a:extLst>
                  <a:ext uri="{FF2B5EF4-FFF2-40B4-BE49-F238E27FC236}">
                    <a16:creationId xmlns:a16="http://schemas.microsoft.com/office/drawing/2014/main" id="{B2FC9795-07C4-4F81-B306-0CDEBEEAB16C}"/>
                  </a:ext>
                </a:extLst>
              </p:cNvPr>
              <p:cNvSpPr txBox="1">
                <a:spLocks noRot="1" noChangeAspect="1" noMove="1" noResize="1" noEditPoints="1" noAdjustHandles="1" noChangeArrowheads="1" noChangeShapeType="1" noTextEdit="1"/>
              </p:cNvSpPr>
              <p:nvPr/>
            </p:nvSpPr>
            <p:spPr>
              <a:xfrm>
                <a:off x="7584722" y="3595953"/>
                <a:ext cx="3658753" cy="706264"/>
              </a:xfrm>
              <a:prstGeom prst="rect">
                <a:avLst/>
              </a:prstGeom>
              <a:blipFill>
                <a:blip r:embed="rId3"/>
                <a:stretch>
                  <a:fillRect/>
                </a:stretch>
              </a:blipFill>
            </p:spPr>
            <p:txBody>
              <a:bodyPr/>
              <a:lstStyle/>
              <a:p>
                <a:r>
                  <a:rPr lang="es-EC">
                    <a:noFill/>
                  </a:rPr>
                  <a:t> </a:t>
                </a:r>
              </a:p>
            </p:txBody>
          </p:sp>
        </mc:Fallback>
      </mc:AlternateContent>
      <p:sp>
        <p:nvSpPr>
          <p:cNvPr id="15" name="CuadroTexto 14">
            <a:extLst>
              <a:ext uri="{FF2B5EF4-FFF2-40B4-BE49-F238E27FC236}">
                <a16:creationId xmlns:a16="http://schemas.microsoft.com/office/drawing/2014/main" id="{200E56BD-ABEA-4332-B2D9-E1BBDB101804}"/>
              </a:ext>
            </a:extLst>
          </p:cNvPr>
          <p:cNvSpPr txBox="1"/>
          <p:nvPr/>
        </p:nvSpPr>
        <p:spPr>
          <a:xfrm>
            <a:off x="8139143" y="2615716"/>
            <a:ext cx="2549909"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ES" dirty="0"/>
              <a:t>nivel de confianza (95%)</a:t>
            </a:r>
            <a:endParaRPr lang="es-EC" dirty="0"/>
          </a:p>
        </p:txBody>
      </p:sp>
      <p:sp>
        <p:nvSpPr>
          <p:cNvPr id="5" name="Rectángulo 4">
            <a:extLst>
              <a:ext uri="{FF2B5EF4-FFF2-40B4-BE49-F238E27FC236}">
                <a16:creationId xmlns:a16="http://schemas.microsoft.com/office/drawing/2014/main" id="{74956622-C865-4C4A-9CA3-71096D6F8890}"/>
              </a:ext>
            </a:extLst>
          </p:cNvPr>
          <p:cNvSpPr/>
          <p:nvPr/>
        </p:nvSpPr>
        <p:spPr>
          <a:xfrm flipH="1">
            <a:off x="8139143" y="1730363"/>
            <a:ext cx="2435196" cy="494371"/>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a:t>margen de error (5%)</a:t>
            </a:r>
            <a:endParaRPr lang="es-EC" dirty="0"/>
          </a:p>
        </p:txBody>
      </p:sp>
    </p:spTree>
    <p:extLst>
      <p:ext uri="{BB962C8B-B14F-4D97-AF65-F5344CB8AC3E}">
        <p14:creationId xmlns:p14="http://schemas.microsoft.com/office/powerpoint/2010/main" val="28970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8"/>
                                        </p:tgtEl>
                                        <p:attrNameLst>
                                          <p:attrName>ppt_w</p:attrName>
                                        </p:attrNameLst>
                                      </p:cBhvr>
                                      <p:tavLst>
                                        <p:tav tm="0">
                                          <p:val>
                                            <p:strVal val="ppt_w"/>
                                          </p:val>
                                        </p:tav>
                                        <p:tav tm="100000">
                                          <p:val>
                                            <p:fltVal val="0"/>
                                          </p:val>
                                        </p:tav>
                                      </p:tavLst>
                                    </p:anim>
                                    <p:anim calcmode="lin" valueType="num">
                                      <p:cBhvr>
                                        <p:cTn id="12" dur="500"/>
                                        <p:tgtEl>
                                          <p:spTgt spid="8"/>
                                        </p:tgtEl>
                                        <p:attrNameLst>
                                          <p:attrName>ppt_h</p:attrName>
                                        </p:attrNameLst>
                                      </p:cBhvr>
                                      <p:tavLst>
                                        <p:tav tm="0">
                                          <p:val>
                                            <p:strVal val="ppt_h"/>
                                          </p:val>
                                        </p:tav>
                                        <p:tav tm="100000">
                                          <p:val>
                                            <p:fltVal val="0"/>
                                          </p:val>
                                        </p:tav>
                                      </p:tavLst>
                                    </p:anim>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2F888F62-713D-46AF-8E89-2E4AD22B3863}"/>
              </a:ext>
            </a:extLst>
          </p:cNvPr>
          <p:cNvPicPr>
            <a:picLocks noGrp="1" noChangeAspect="1"/>
          </p:cNvPicPr>
          <p:nvPr>
            <p:ph idx="1"/>
          </p:nvPr>
        </p:nvPicPr>
        <p:blipFill>
          <a:blip r:embed="rId2"/>
          <a:stretch>
            <a:fillRect/>
          </a:stretch>
        </p:blipFill>
        <p:spPr>
          <a:xfrm>
            <a:off x="6970694" y="653813"/>
            <a:ext cx="5066449" cy="5254386"/>
          </a:xfrm>
        </p:spPr>
      </p:pic>
      <p:pic>
        <p:nvPicPr>
          <p:cNvPr id="7" name="Imagen 6">
            <a:extLst>
              <a:ext uri="{FF2B5EF4-FFF2-40B4-BE49-F238E27FC236}">
                <a16:creationId xmlns:a16="http://schemas.microsoft.com/office/drawing/2014/main" id="{BD951177-857D-46CD-852D-B5689562E49B}"/>
              </a:ext>
            </a:extLst>
          </p:cNvPr>
          <p:cNvPicPr>
            <a:picLocks noChangeAspect="1"/>
          </p:cNvPicPr>
          <p:nvPr/>
        </p:nvPicPr>
        <p:blipFill rotWithShape="1">
          <a:blip r:embed="rId3"/>
          <a:srcRect l="48966"/>
          <a:stretch/>
        </p:blipFill>
        <p:spPr>
          <a:xfrm>
            <a:off x="3181350" y="1275908"/>
            <a:ext cx="3517393" cy="3808378"/>
          </a:xfrm>
          <a:prstGeom prst="rect">
            <a:avLst/>
          </a:prstGeom>
        </p:spPr>
      </p:pic>
      <p:sp>
        <p:nvSpPr>
          <p:cNvPr id="8" name="Título 4">
            <a:extLst>
              <a:ext uri="{FF2B5EF4-FFF2-40B4-BE49-F238E27FC236}">
                <a16:creationId xmlns:a16="http://schemas.microsoft.com/office/drawing/2014/main" id="{B9385CAA-29CA-4FD4-A325-8D3CF91AAECA}"/>
              </a:ext>
            </a:extLst>
          </p:cNvPr>
          <p:cNvSpPr txBox="1">
            <a:spLocks noGrp="1"/>
          </p:cNvSpPr>
          <p:nvPr>
            <p:ph type="title"/>
          </p:nvPr>
        </p:nvSpPr>
        <p:spPr>
          <a:xfrm>
            <a:off x="426808" y="521787"/>
            <a:ext cx="5991367" cy="70626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lvl1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9pPr>
          </a:lstStyle>
          <a:p>
            <a:pPr algn="ctr"/>
            <a:r>
              <a:rPr lang="es-EC" sz="2800" kern="0" dirty="0"/>
              <a:t>Validación del instrumento </a:t>
            </a:r>
          </a:p>
        </p:txBody>
      </p:sp>
      <p:sp>
        <p:nvSpPr>
          <p:cNvPr id="9" name="Rectángulo: esquinas redondeadas 8">
            <a:extLst>
              <a:ext uri="{FF2B5EF4-FFF2-40B4-BE49-F238E27FC236}">
                <a16:creationId xmlns:a16="http://schemas.microsoft.com/office/drawing/2014/main" id="{D0ABCA0D-5A94-405A-906D-5C304956EB7E}"/>
              </a:ext>
            </a:extLst>
          </p:cNvPr>
          <p:cNvSpPr/>
          <p:nvPr/>
        </p:nvSpPr>
        <p:spPr>
          <a:xfrm>
            <a:off x="1589089" y="1628983"/>
            <a:ext cx="1451977" cy="564484"/>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1400" dirty="0">
                <a:solidFill>
                  <a:schemeClr val="tx1"/>
                </a:solidFill>
              </a:rPr>
              <a:t>Prueba piloto </a:t>
            </a:r>
          </a:p>
        </p:txBody>
      </p:sp>
      <p:sp>
        <p:nvSpPr>
          <p:cNvPr id="10" name="Rectángulo: esquinas redondeadas 9">
            <a:extLst>
              <a:ext uri="{FF2B5EF4-FFF2-40B4-BE49-F238E27FC236}">
                <a16:creationId xmlns:a16="http://schemas.microsoft.com/office/drawing/2014/main" id="{D70B6FDD-3D61-44AF-BBB5-F05270D23316}"/>
              </a:ext>
            </a:extLst>
          </p:cNvPr>
          <p:cNvSpPr/>
          <p:nvPr/>
        </p:nvSpPr>
        <p:spPr>
          <a:xfrm>
            <a:off x="5445" y="2589513"/>
            <a:ext cx="1451977" cy="56448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solidFill>
                  <a:schemeClr val="tx1"/>
                </a:solidFill>
              </a:rPr>
              <a:t>Validación de expertos </a:t>
            </a:r>
          </a:p>
        </p:txBody>
      </p:sp>
      <p:sp>
        <p:nvSpPr>
          <p:cNvPr id="11" name="Rectángulo: esquinas redondeadas 10">
            <a:extLst>
              <a:ext uri="{FF2B5EF4-FFF2-40B4-BE49-F238E27FC236}">
                <a16:creationId xmlns:a16="http://schemas.microsoft.com/office/drawing/2014/main" id="{DAD038F7-5615-4DC6-8B9A-9170C1870C45}"/>
              </a:ext>
            </a:extLst>
          </p:cNvPr>
          <p:cNvSpPr/>
          <p:nvPr/>
        </p:nvSpPr>
        <p:spPr>
          <a:xfrm>
            <a:off x="1457422" y="4515460"/>
            <a:ext cx="1451977" cy="56448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solidFill>
                  <a:schemeClr val="tx1"/>
                </a:solidFill>
              </a:rPr>
              <a:t>Muestreo aleatorio</a:t>
            </a:r>
          </a:p>
        </p:txBody>
      </p:sp>
      <p:pic>
        <p:nvPicPr>
          <p:cNvPr id="3074" name="Picture 2" descr="VALIDACIÓN Comunicaciones Fegemu Solutions">
            <a:extLst>
              <a:ext uri="{FF2B5EF4-FFF2-40B4-BE49-F238E27FC236}">
                <a16:creationId xmlns:a16="http://schemas.microsoft.com/office/drawing/2014/main" id="{00D82CB7-123C-4C54-95D1-F72373B194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199" y="2783681"/>
            <a:ext cx="1582944" cy="13573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esquinas redondeadas 11">
            <a:extLst>
              <a:ext uri="{FF2B5EF4-FFF2-40B4-BE49-F238E27FC236}">
                <a16:creationId xmlns:a16="http://schemas.microsoft.com/office/drawing/2014/main" id="{794525BC-DD13-4098-800F-5450C1CF708D}"/>
              </a:ext>
            </a:extLst>
          </p:cNvPr>
          <p:cNvSpPr/>
          <p:nvPr/>
        </p:nvSpPr>
        <p:spPr>
          <a:xfrm>
            <a:off x="46080" y="3576510"/>
            <a:ext cx="1451977" cy="564484"/>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s-ES" sz="1400" dirty="0">
                <a:solidFill>
                  <a:schemeClr val="tx1"/>
                </a:solidFill>
              </a:rPr>
              <a:t>Método </a:t>
            </a:r>
            <a:r>
              <a:rPr lang="es-ES" sz="1400" dirty="0" err="1">
                <a:solidFill>
                  <a:schemeClr val="tx1"/>
                </a:solidFill>
              </a:rPr>
              <a:t>Dephi</a:t>
            </a:r>
            <a:endParaRPr lang="es-ES" sz="1400" dirty="0">
              <a:solidFill>
                <a:schemeClr val="tx1"/>
              </a:solidFill>
            </a:endParaRPr>
          </a:p>
        </p:txBody>
      </p:sp>
    </p:spTree>
    <p:extLst>
      <p:ext uri="{BB962C8B-B14F-4D97-AF65-F5344CB8AC3E}">
        <p14:creationId xmlns:p14="http://schemas.microsoft.com/office/powerpoint/2010/main" val="184826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10"/>
                                        </p:tgtEl>
                                        <p:attrNameLst>
                                          <p:attrName>ppt_w</p:attrName>
                                        </p:attrNameLst>
                                      </p:cBhvr>
                                      <p:tavLst>
                                        <p:tav tm="0">
                                          <p:val>
                                            <p:strVal val="ppt_w"/>
                                          </p:val>
                                        </p:tav>
                                        <p:tav tm="100000">
                                          <p:val>
                                            <p:fltVal val="0"/>
                                          </p:val>
                                        </p:tav>
                                      </p:tavLst>
                                    </p:anim>
                                    <p:anim calcmode="lin" valueType="num">
                                      <p:cBhvr>
                                        <p:cTn id="12" dur="500"/>
                                        <p:tgtEl>
                                          <p:spTgt spid="10"/>
                                        </p:tgtEl>
                                        <p:attrNameLst>
                                          <p:attrName>ppt_h</p:attrName>
                                        </p:attrNameLst>
                                      </p:cBhvr>
                                      <p:tavLst>
                                        <p:tav tm="0">
                                          <p:val>
                                            <p:strVal val="ppt_h"/>
                                          </p:val>
                                        </p:tav>
                                        <p:tav tm="100000">
                                          <p:val>
                                            <p:fltVal val="0"/>
                                          </p:val>
                                        </p:tav>
                                      </p:tavLst>
                                    </p:anim>
                                    <p:animEffect transition="out" filter="fad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11"/>
                                        </p:tgtEl>
                                        <p:attrNameLst>
                                          <p:attrName>ppt_w</p:attrName>
                                        </p:attrNameLst>
                                      </p:cBhvr>
                                      <p:tavLst>
                                        <p:tav tm="0">
                                          <p:val>
                                            <p:strVal val="ppt_w"/>
                                          </p:val>
                                        </p:tav>
                                        <p:tav tm="100000">
                                          <p:val>
                                            <p:fltVal val="0"/>
                                          </p:val>
                                        </p:tav>
                                      </p:tavLst>
                                    </p:anim>
                                    <p:anim calcmode="lin" valueType="num">
                                      <p:cBhvr>
                                        <p:cTn id="17" dur="500"/>
                                        <p:tgtEl>
                                          <p:spTgt spid="11"/>
                                        </p:tgtEl>
                                        <p:attrNameLst>
                                          <p:attrName>ppt_h</p:attrName>
                                        </p:attrNameLst>
                                      </p:cBhvr>
                                      <p:tavLst>
                                        <p:tav tm="0">
                                          <p:val>
                                            <p:strVal val="ppt_h"/>
                                          </p:val>
                                        </p:tav>
                                        <p:tav tm="100000">
                                          <p:val>
                                            <p:fltVal val="0"/>
                                          </p:val>
                                        </p:tav>
                                      </p:tavLst>
                                    </p:anim>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12"/>
                                        </p:tgtEl>
                                        <p:attrNameLst>
                                          <p:attrName>ppt_w</p:attrName>
                                        </p:attrNameLst>
                                      </p:cBhvr>
                                      <p:tavLst>
                                        <p:tav tm="0">
                                          <p:val>
                                            <p:strVal val="ppt_w"/>
                                          </p:val>
                                        </p:tav>
                                        <p:tav tm="100000">
                                          <p:val>
                                            <p:fltVal val="0"/>
                                          </p:val>
                                        </p:tav>
                                      </p:tavLst>
                                    </p:anim>
                                    <p:anim calcmode="lin" valueType="num">
                                      <p:cBhvr>
                                        <p:cTn id="22" dur="500"/>
                                        <p:tgtEl>
                                          <p:spTgt spid="12"/>
                                        </p:tgtEl>
                                        <p:attrNameLst>
                                          <p:attrName>ppt_h</p:attrName>
                                        </p:attrNameLst>
                                      </p:cBhvr>
                                      <p:tavLst>
                                        <p:tav tm="0">
                                          <p:val>
                                            <p:strVal val="ppt_h"/>
                                          </p:val>
                                        </p:tav>
                                        <p:tav tm="100000">
                                          <p:val>
                                            <p:fltVal val="0"/>
                                          </p:val>
                                        </p:tav>
                                      </p:tavLst>
                                    </p:anim>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6A02D76C-2B45-4335-AAD7-D44D6FE80964}"/>
              </a:ext>
            </a:extLst>
          </p:cNvPr>
          <p:cNvSpPr txBox="1">
            <a:spLocks noGrp="1"/>
          </p:cNvSpPr>
          <p:nvPr>
            <p:ph type="title"/>
          </p:nvPr>
        </p:nvSpPr>
        <p:spPr>
          <a:xfrm>
            <a:off x="609600" y="274638"/>
            <a:ext cx="3447011" cy="88914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lvl1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9pPr>
          </a:lstStyle>
          <a:p>
            <a:pPr algn="ctr"/>
            <a:r>
              <a:rPr lang="es-EC" sz="2800" kern="0" dirty="0"/>
              <a:t>Base de Datos </a:t>
            </a:r>
          </a:p>
        </p:txBody>
      </p:sp>
      <p:sp>
        <p:nvSpPr>
          <p:cNvPr id="5" name="Rectángulo: esquinas redondeadas 4">
            <a:extLst>
              <a:ext uri="{FF2B5EF4-FFF2-40B4-BE49-F238E27FC236}">
                <a16:creationId xmlns:a16="http://schemas.microsoft.com/office/drawing/2014/main" id="{91CBCFB8-E428-4ACA-AC69-9E402E26C7FC}"/>
              </a:ext>
            </a:extLst>
          </p:cNvPr>
          <p:cNvSpPr/>
          <p:nvPr/>
        </p:nvSpPr>
        <p:spPr>
          <a:xfrm>
            <a:off x="764770" y="2211185"/>
            <a:ext cx="4056612" cy="1778924"/>
          </a:xfrm>
          <a:prstGeom prst="roundRect">
            <a:avLst>
              <a:gd name="adj" fmla="val 375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Documentos de la Superintendencia de Compañías Valores y Seguros </a:t>
            </a:r>
          </a:p>
        </p:txBody>
      </p:sp>
      <p:sp>
        <p:nvSpPr>
          <p:cNvPr id="6" name="Rectángulo: esquinas redondeadas 5">
            <a:extLst>
              <a:ext uri="{FF2B5EF4-FFF2-40B4-BE49-F238E27FC236}">
                <a16:creationId xmlns:a16="http://schemas.microsoft.com/office/drawing/2014/main" id="{E4D21DE2-E8B3-463F-AC9D-F0EE16B89109}"/>
              </a:ext>
            </a:extLst>
          </p:cNvPr>
          <p:cNvSpPr/>
          <p:nvPr/>
        </p:nvSpPr>
        <p:spPr>
          <a:xfrm>
            <a:off x="6733309" y="2211185"/>
            <a:ext cx="4056612" cy="1778924"/>
          </a:xfrm>
          <a:prstGeom prst="roundRect">
            <a:avLst>
              <a:gd name="adj" fmla="val 375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SPSS</a:t>
            </a:r>
          </a:p>
          <a:p>
            <a:pPr algn="ctr"/>
            <a:r>
              <a:rPr lang="es-EC" dirty="0"/>
              <a:t>EXCEL</a:t>
            </a:r>
          </a:p>
        </p:txBody>
      </p:sp>
    </p:spTree>
    <p:extLst>
      <p:ext uri="{BB962C8B-B14F-4D97-AF65-F5344CB8AC3E}">
        <p14:creationId xmlns:p14="http://schemas.microsoft.com/office/powerpoint/2010/main" val="43658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C093BE10-0E82-49C4-B2FE-A55B1E7B19E8}"/>
              </a:ext>
            </a:extLst>
          </p:cNvPr>
          <p:cNvSpPr txBox="1">
            <a:spLocks noGrp="1"/>
          </p:cNvSpPr>
          <p:nvPr>
            <p:ph type="title"/>
          </p:nvPr>
        </p:nvSpPr>
        <p:spPr>
          <a:xfrm>
            <a:off x="609600" y="775242"/>
            <a:ext cx="3895898" cy="64239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lvl1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9pPr>
          </a:lstStyle>
          <a:p>
            <a:pPr algn="ctr"/>
            <a:r>
              <a:rPr lang="es-EC" sz="2800" kern="0" dirty="0"/>
              <a:t>Resultados  </a:t>
            </a:r>
          </a:p>
        </p:txBody>
      </p:sp>
      <p:pic>
        <p:nvPicPr>
          <p:cNvPr id="9" name="Imagen 8">
            <a:extLst>
              <a:ext uri="{FF2B5EF4-FFF2-40B4-BE49-F238E27FC236}">
                <a16:creationId xmlns:a16="http://schemas.microsoft.com/office/drawing/2014/main" id="{E1591F9B-0200-45AD-B570-239DD491BD7C}"/>
              </a:ext>
            </a:extLst>
          </p:cNvPr>
          <p:cNvPicPr>
            <a:picLocks noChangeAspect="1"/>
          </p:cNvPicPr>
          <p:nvPr/>
        </p:nvPicPr>
        <p:blipFill>
          <a:blip r:embed="rId2"/>
          <a:stretch>
            <a:fillRect/>
          </a:stretch>
        </p:blipFill>
        <p:spPr>
          <a:xfrm>
            <a:off x="3496682" y="4119830"/>
            <a:ext cx="4766376" cy="2646881"/>
          </a:xfrm>
          <a:prstGeom prst="rect">
            <a:avLst/>
          </a:prstGeom>
        </p:spPr>
      </p:pic>
      <p:pic>
        <p:nvPicPr>
          <p:cNvPr id="12" name="Imagen 11">
            <a:extLst>
              <a:ext uri="{FF2B5EF4-FFF2-40B4-BE49-F238E27FC236}">
                <a16:creationId xmlns:a16="http://schemas.microsoft.com/office/drawing/2014/main" id="{460AE665-8061-4ABC-858B-DA9C2BA4A8C2}"/>
              </a:ext>
            </a:extLst>
          </p:cNvPr>
          <p:cNvPicPr>
            <a:picLocks noChangeAspect="1"/>
          </p:cNvPicPr>
          <p:nvPr/>
        </p:nvPicPr>
        <p:blipFill>
          <a:blip r:embed="rId3"/>
          <a:stretch>
            <a:fillRect/>
          </a:stretch>
        </p:blipFill>
        <p:spPr>
          <a:xfrm>
            <a:off x="0" y="1493954"/>
            <a:ext cx="5228718" cy="2625876"/>
          </a:xfrm>
          <a:prstGeom prst="rect">
            <a:avLst/>
          </a:prstGeom>
        </p:spPr>
      </p:pic>
      <p:pic>
        <p:nvPicPr>
          <p:cNvPr id="7" name="Imagen 6">
            <a:extLst>
              <a:ext uri="{FF2B5EF4-FFF2-40B4-BE49-F238E27FC236}">
                <a16:creationId xmlns:a16="http://schemas.microsoft.com/office/drawing/2014/main" id="{5A66621B-EC9B-4EBD-A604-F0067443A7C9}"/>
              </a:ext>
            </a:extLst>
          </p:cNvPr>
          <p:cNvPicPr>
            <a:picLocks noChangeAspect="1"/>
          </p:cNvPicPr>
          <p:nvPr/>
        </p:nvPicPr>
        <p:blipFill>
          <a:blip r:embed="rId4"/>
          <a:stretch>
            <a:fillRect/>
          </a:stretch>
        </p:blipFill>
        <p:spPr>
          <a:xfrm>
            <a:off x="6963284" y="1414195"/>
            <a:ext cx="4295775" cy="2647950"/>
          </a:xfrm>
          <a:prstGeom prst="rect">
            <a:avLst/>
          </a:prstGeom>
        </p:spPr>
      </p:pic>
    </p:spTree>
    <p:extLst>
      <p:ext uri="{BB962C8B-B14F-4D97-AF65-F5344CB8AC3E}">
        <p14:creationId xmlns:p14="http://schemas.microsoft.com/office/powerpoint/2010/main" val="9189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4">
            <a:extLst>
              <a:ext uri="{FF2B5EF4-FFF2-40B4-BE49-F238E27FC236}">
                <a16:creationId xmlns:a16="http://schemas.microsoft.com/office/drawing/2014/main" id="{A6549C29-1F75-4B7B-B3AD-873EA62DC30F}"/>
              </a:ext>
            </a:extLst>
          </p:cNvPr>
          <p:cNvPicPr>
            <a:picLocks noGrp="1" noChangeAspect="1"/>
          </p:cNvPicPr>
          <p:nvPr>
            <p:ph idx="1"/>
          </p:nvPr>
        </p:nvPicPr>
        <p:blipFill>
          <a:blip r:embed="rId2"/>
          <a:stretch>
            <a:fillRect/>
          </a:stretch>
        </p:blipFill>
        <p:spPr>
          <a:xfrm>
            <a:off x="3264242" y="3756836"/>
            <a:ext cx="5165186" cy="2951535"/>
          </a:xfrm>
        </p:spPr>
      </p:pic>
      <p:pic>
        <p:nvPicPr>
          <p:cNvPr id="7" name="Imagen 6">
            <a:extLst>
              <a:ext uri="{FF2B5EF4-FFF2-40B4-BE49-F238E27FC236}">
                <a16:creationId xmlns:a16="http://schemas.microsoft.com/office/drawing/2014/main" id="{24AC412E-37E8-4F09-88A3-915A2DB5D810}"/>
              </a:ext>
            </a:extLst>
          </p:cNvPr>
          <p:cNvPicPr>
            <a:picLocks noChangeAspect="1"/>
          </p:cNvPicPr>
          <p:nvPr/>
        </p:nvPicPr>
        <p:blipFill>
          <a:blip r:embed="rId3"/>
          <a:stretch>
            <a:fillRect/>
          </a:stretch>
        </p:blipFill>
        <p:spPr>
          <a:xfrm>
            <a:off x="7023563" y="688923"/>
            <a:ext cx="4893537" cy="3067913"/>
          </a:xfrm>
          <a:prstGeom prst="rect">
            <a:avLst/>
          </a:prstGeom>
        </p:spPr>
      </p:pic>
      <p:pic>
        <p:nvPicPr>
          <p:cNvPr id="3" name="Imagen 2">
            <a:extLst>
              <a:ext uri="{FF2B5EF4-FFF2-40B4-BE49-F238E27FC236}">
                <a16:creationId xmlns:a16="http://schemas.microsoft.com/office/drawing/2014/main" id="{77772CCC-72E7-4DA0-A4AD-BEB1A1414310}"/>
              </a:ext>
            </a:extLst>
          </p:cNvPr>
          <p:cNvPicPr>
            <a:picLocks noChangeAspect="1"/>
          </p:cNvPicPr>
          <p:nvPr/>
        </p:nvPicPr>
        <p:blipFill>
          <a:blip r:embed="rId4"/>
          <a:stretch>
            <a:fillRect/>
          </a:stretch>
        </p:blipFill>
        <p:spPr>
          <a:xfrm>
            <a:off x="672639" y="701121"/>
            <a:ext cx="4495800" cy="2771775"/>
          </a:xfrm>
          <a:prstGeom prst="rect">
            <a:avLst/>
          </a:prstGeom>
        </p:spPr>
      </p:pic>
    </p:spTree>
    <p:extLst>
      <p:ext uri="{BB962C8B-B14F-4D97-AF65-F5344CB8AC3E}">
        <p14:creationId xmlns:p14="http://schemas.microsoft.com/office/powerpoint/2010/main" val="399356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D9D7397-1704-43B1-A260-6B6B9987057F}"/>
              </a:ext>
            </a:extLst>
          </p:cNvPr>
          <p:cNvSpPr>
            <a:spLocks noGrp="1"/>
          </p:cNvSpPr>
          <p:nvPr>
            <p:ph idx="1"/>
          </p:nvPr>
        </p:nvSpPr>
        <p:spPr>
          <a:xfrm>
            <a:off x="1255160" y="1878676"/>
            <a:ext cx="4361411" cy="862364"/>
          </a:xfrm>
        </p:spPr>
        <p:style>
          <a:lnRef idx="2">
            <a:schemeClr val="accent2"/>
          </a:lnRef>
          <a:fillRef idx="1">
            <a:schemeClr val="lt1"/>
          </a:fillRef>
          <a:effectRef idx="0">
            <a:schemeClr val="accent2"/>
          </a:effectRef>
          <a:fontRef idx="minor">
            <a:schemeClr val="dk1"/>
          </a:fontRef>
        </p:style>
        <p:txBody>
          <a:bodyPr/>
          <a:lstStyle/>
          <a:p>
            <a:r>
              <a:rPr lang="es-ES" dirty="0">
                <a:solidFill>
                  <a:schemeClr val="tx1"/>
                </a:solidFill>
              </a:rPr>
              <a:t>Prueba de Normalidad de </a:t>
            </a:r>
            <a:r>
              <a:rPr lang="es-ES" dirty="0" err="1">
                <a:solidFill>
                  <a:schemeClr val="tx1"/>
                </a:solidFill>
              </a:rPr>
              <a:t>Kolmogorov</a:t>
            </a:r>
            <a:r>
              <a:rPr lang="es-ES" dirty="0">
                <a:solidFill>
                  <a:schemeClr val="tx1"/>
                </a:solidFill>
              </a:rPr>
              <a:t>- </a:t>
            </a:r>
            <a:r>
              <a:rPr lang="es-ES" dirty="0" err="1">
                <a:solidFill>
                  <a:schemeClr val="tx1"/>
                </a:solidFill>
              </a:rPr>
              <a:t>Smirnov</a:t>
            </a:r>
            <a:endParaRPr lang="es-EC" dirty="0">
              <a:solidFill>
                <a:schemeClr val="tx1"/>
              </a:solidFill>
            </a:endParaRPr>
          </a:p>
        </p:txBody>
      </p:sp>
      <p:sp>
        <p:nvSpPr>
          <p:cNvPr id="4" name="Título 4">
            <a:extLst>
              <a:ext uri="{FF2B5EF4-FFF2-40B4-BE49-F238E27FC236}">
                <a16:creationId xmlns:a16="http://schemas.microsoft.com/office/drawing/2014/main" id="{5295C2B7-5633-4399-9E2D-074EA59B479E}"/>
              </a:ext>
            </a:extLst>
          </p:cNvPr>
          <p:cNvSpPr txBox="1">
            <a:spLocks noGrp="1"/>
          </p:cNvSpPr>
          <p:nvPr>
            <p:ph type="title"/>
          </p:nvPr>
        </p:nvSpPr>
        <p:spPr>
          <a:xfrm>
            <a:off x="609599" y="775242"/>
            <a:ext cx="4361411" cy="64239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lvl1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9pPr>
          </a:lstStyle>
          <a:p>
            <a:pPr algn="ctr"/>
            <a:r>
              <a:rPr lang="es-EC" sz="2800" kern="0" dirty="0"/>
              <a:t>Prueba de hipótesis </a:t>
            </a:r>
          </a:p>
        </p:txBody>
      </p:sp>
      <p:graphicFrame>
        <p:nvGraphicFramePr>
          <p:cNvPr id="5" name="Tabla 4">
            <a:extLst>
              <a:ext uri="{FF2B5EF4-FFF2-40B4-BE49-F238E27FC236}">
                <a16:creationId xmlns:a16="http://schemas.microsoft.com/office/drawing/2014/main" id="{8C5150F5-4312-46B8-B6A7-4938CA942082}"/>
              </a:ext>
            </a:extLst>
          </p:cNvPr>
          <p:cNvGraphicFramePr>
            <a:graphicFrameLocks noGrp="1"/>
          </p:cNvGraphicFramePr>
          <p:nvPr>
            <p:extLst>
              <p:ext uri="{D42A27DB-BD31-4B8C-83A1-F6EECF244321}">
                <p14:modId xmlns:p14="http://schemas.microsoft.com/office/powerpoint/2010/main" val="2940323586"/>
              </p:ext>
            </p:extLst>
          </p:nvPr>
        </p:nvGraphicFramePr>
        <p:xfrm>
          <a:off x="147263" y="3202079"/>
          <a:ext cx="6103908" cy="2616831"/>
        </p:xfrm>
        <a:graphic>
          <a:graphicData uri="http://schemas.openxmlformats.org/drawingml/2006/table">
            <a:tbl>
              <a:tblPr firstRow="1" firstCol="1" bandRow="1">
                <a:tableStyleId>{5940675A-B579-460E-94D1-54222C63F5DA}</a:tableStyleId>
              </a:tblPr>
              <a:tblGrid>
                <a:gridCol w="1524916">
                  <a:extLst>
                    <a:ext uri="{9D8B030D-6E8A-4147-A177-3AD203B41FA5}">
                      <a16:colId xmlns:a16="http://schemas.microsoft.com/office/drawing/2014/main" val="2052266607"/>
                    </a:ext>
                  </a:extLst>
                </a:gridCol>
                <a:gridCol w="1526332">
                  <a:extLst>
                    <a:ext uri="{9D8B030D-6E8A-4147-A177-3AD203B41FA5}">
                      <a16:colId xmlns:a16="http://schemas.microsoft.com/office/drawing/2014/main" val="4047732895"/>
                    </a:ext>
                  </a:extLst>
                </a:gridCol>
                <a:gridCol w="1525622">
                  <a:extLst>
                    <a:ext uri="{9D8B030D-6E8A-4147-A177-3AD203B41FA5}">
                      <a16:colId xmlns:a16="http://schemas.microsoft.com/office/drawing/2014/main" val="538633766"/>
                    </a:ext>
                  </a:extLst>
                </a:gridCol>
                <a:gridCol w="1527038">
                  <a:extLst>
                    <a:ext uri="{9D8B030D-6E8A-4147-A177-3AD203B41FA5}">
                      <a16:colId xmlns:a16="http://schemas.microsoft.com/office/drawing/2014/main" val="2129016786"/>
                    </a:ext>
                  </a:extLst>
                </a:gridCol>
              </a:tblGrid>
              <a:tr h="466189">
                <a:tc rowSpan="2">
                  <a:txBody>
                    <a:bodyPr/>
                    <a:lstStyle/>
                    <a:p>
                      <a:pPr algn="ctr">
                        <a:lnSpc>
                          <a:spcPct val="200000"/>
                        </a:lnSpc>
                        <a:spcAft>
                          <a:spcPts val="800"/>
                        </a:spcAft>
                      </a:pPr>
                      <a:r>
                        <a:rPr lang="es-EC" sz="1600" dirty="0">
                          <a:effectLst/>
                        </a:rPr>
                        <a:t> </a:t>
                      </a:r>
                    </a:p>
                    <a:p>
                      <a:pPr algn="ctr">
                        <a:lnSpc>
                          <a:spcPct val="200000"/>
                        </a:lnSpc>
                        <a:spcAft>
                          <a:spcPts val="800"/>
                        </a:spcAft>
                      </a:pPr>
                      <a:r>
                        <a:rPr lang="es-EC" sz="1600" dirty="0">
                          <a:effectLst/>
                        </a:rPr>
                        <a:t> </a:t>
                      </a:r>
                      <a:endParaRPr lang="es-EC" sz="1600" dirty="0">
                        <a:effectLst/>
                        <a:latin typeface="Arial" panose="020B0604020202020204" pitchFamily="34" charset="0"/>
                        <a:cs typeface="Times New Roman" panose="02020603050405020304" pitchFamily="18" charset="0"/>
                      </a:endParaRPr>
                    </a:p>
                  </a:txBody>
                  <a:tcPr marL="68580" marR="68580" marT="0" marB="0" anchor="ctr"/>
                </a:tc>
                <a:tc gridSpan="3">
                  <a:txBody>
                    <a:bodyPr/>
                    <a:lstStyle/>
                    <a:p>
                      <a:pPr algn="ctr">
                        <a:lnSpc>
                          <a:spcPct val="200000"/>
                        </a:lnSpc>
                        <a:spcAft>
                          <a:spcPts val="800"/>
                        </a:spcAft>
                      </a:pPr>
                      <a:r>
                        <a:rPr lang="es-EC" sz="1600" dirty="0" err="1">
                          <a:effectLst/>
                        </a:rPr>
                        <a:t>Kolmogorov</a:t>
                      </a:r>
                      <a:r>
                        <a:rPr lang="es-EC" sz="1600" dirty="0">
                          <a:effectLst/>
                        </a:rPr>
                        <a:t>- </a:t>
                      </a:r>
                      <a:r>
                        <a:rPr lang="es-EC" sz="1600" dirty="0" err="1">
                          <a:effectLst/>
                        </a:rPr>
                        <a:t>Smirnov</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102662900"/>
                  </a:ext>
                </a:extLst>
              </a:tr>
              <a:tr h="666491">
                <a:tc vMerge="1">
                  <a:txBody>
                    <a:bodyPr/>
                    <a:lstStyle/>
                    <a:p>
                      <a:pPr algn="ctr">
                        <a:lnSpc>
                          <a:spcPct val="200000"/>
                        </a:lnSpc>
                        <a:spcAft>
                          <a:spcPts val="800"/>
                        </a:spcAft>
                      </a:pPr>
                      <a:r>
                        <a:rPr lang="es-EC" sz="1100" dirty="0">
                          <a:effectLst/>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600">
                          <a:effectLst/>
                        </a:rPr>
                        <a:t>Estadístico</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600">
                          <a:effectLst/>
                        </a:rPr>
                        <a:t>gl</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600">
                          <a:effectLst/>
                        </a:rPr>
                        <a:t>Significancia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41503444"/>
                  </a:ext>
                </a:extLst>
              </a:tr>
              <a:tr h="1017962">
                <a:tc>
                  <a:txBody>
                    <a:bodyPr/>
                    <a:lstStyle/>
                    <a:p>
                      <a:pPr algn="ctr">
                        <a:lnSpc>
                          <a:spcPct val="200000"/>
                        </a:lnSpc>
                        <a:spcAft>
                          <a:spcPts val="800"/>
                        </a:spcAft>
                      </a:pPr>
                      <a:r>
                        <a:rPr lang="es-EC" sz="1600">
                          <a:effectLst/>
                        </a:rPr>
                        <a:t>Alternativas de Financiamiento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600">
                          <a:effectLst/>
                        </a:rPr>
                        <a:t>340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600">
                          <a:effectLst/>
                        </a:rPr>
                        <a:t>224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600">
                          <a:effectLst/>
                        </a:rPr>
                        <a:t>0,000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54355167"/>
                  </a:ext>
                </a:extLst>
              </a:tr>
              <a:tr h="466189">
                <a:tc>
                  <a:txBody>
                    <a:bodyPr/>
                    <a:lstStyle/>
                    <a:p>
                      <a:pPr algn="ctr">
                        <a:lnSpc>
                          <a:spcPct val="200000"/>
                        </a:lnSpc>
                        <a:spcAft>
                          <a:spcPts val="800"/>
                        </a:spcAft>
                      </a:pPr>
                      <a:r>
                        <a:rPr lang="es-EC" sz="1600">
                          <a:effectLst/>
                        </a:rPr>
                        <a:t>Reactivación </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600">
                          <a:effectLst/>
                        </a:rPr>
                        <a:t>350</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600">
                          <a:effectLst/>
                        </a:rPr>
                        <a:t>224</a:t>
                      </a:r>
                      <a:endParaRPr lang="es-EC"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200000"/>
                        </a:lnSpc>
                        <a:spcAft>
                          <a:spcPts val="800"/>
                        </a:spcAft>
                      </a:pPr>
                      <a:r>
                        <a:rPr lang="es-EC" sz="1600" dirty="0">
                          <a:effectLst/>
                        </a:rPr>
                        <a:t>0,000</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80698612"/>
                  </a:ext>
                </a:extLst>
              </a:tr>
            </a:tbl>
          </a:graphicData>
        </a:graphic>
      </p:graphicFrame>
      <p:pic>
        <p:nvPicPr>
          <p:cNvPr id="4098" name="Picture 2" descr="Qué son las hipótesis? I Metodología de la Investigación - YouTube">
            <a:extLst>
              <a:ext uri="{FF2B5EF4-FFF2-40B4-BE49-F238E27FC236}">
                <a16:creationId xmlns:a16="http://schemas.microsoft.com/office/drawing/2014/main" id="{3A9BC5B4-9087-4D53-B550-98EE5FCD23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932"/>
          <a:stretch/>
        </p:blipFill>
        <p:spPr bwMode="auto">
          <a:xfrm>
            <a:off x="8070856" y="990600"/>
            <a:ext cx="2480652" cy="3028950"/>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esquinas redondeadas 5">
            <a:extLst>
              <a:ext uri="{FF2B5EF4-FFF2-40B4-BE49-F238E27FC236}">
                <a16:creationId xmlns:a16="http://schemas.microsoft.com/office/drawing/2014/main" id="{E8125CF4-6F43-4492-95E6-438EFFA36869}"/>
              </a:ext>
            </a:extLst>
          </p:cNvPr>
          <p:cNvSpPr/>
          <p:nvPr/>
        </p:nvSpPr>
        <p:spPr>
          <a:xfrm>
            <a:off x="6446638" y="4550772"/>
            <a:ext cx="1059062" cy="4953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&lt; 0,05 </a:t>
            </a:r>
          </a:p>
        </p:txBody>
      </p:sp>
      <p:sp>
        <p:nvSpPr>
          <p:cNvPr id="7" name="Rectángulo: esquinas redondeadas 6">
            <a:extLst>
              <a:ext uri="{FF2B5EF4-FFF2-40B4-BE49-F238E27FC236}">
                <a16:creationId xmlns:a16="http://schemas.microsoft.com/office/drawing/2014/main" id="{85B6961F-BC1D-4C42-82D4-4C542BE57910}"/>
              </a:ext>
            </a:extLst>
          </p:cNvPr>
          <p:cNvSpPr/>
          <p:nvPr/>
        </p:nvSpPr>
        <p:spPr>
          <a:xfrm>
            <a:off x="7858125" y="4196169"/>
            <a:ext cx="1543050" cy="4953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dirty="0"/>
              <a:t>P Normal </a:t>
            </a:r>
          </a:p>
        </p:txBody>
      </p:sp>
      <p:sp>
        <p:nvSpPr>
          <p:cNvPr id="9" name="Rectángulo: esquinas redondeadas 8">
            <a:extLst>
              <a:ext uri="{FF2B5EF4-FFF2-40B4-BE49-F238E27FC236}">
                <a16:creationId xmlns:a16="http://schemas.microsoft.com/office/drawing/2014/main" id="{C1D731A2-8E21-4F3B-9FA0-AE0C687D8CA1}"/>
              </a:ext>
            </a:extLst>
          </p:cNvPr>
          <p:cNvSpPr/>
          <p:nvPr/>
        </p:nvSpPr>
        <p:spPr>
          <a:xfrm>
            <a:off x="7858125" y="5046885"/>
            <a:ext cx="1543050" cy="4953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P no normal</a:t>
            </a:r>
          </a:p>
        </p:txBody>
      </p:sp>
    </p:spTree>
    <p:extLst>
      <p:ext uri="{BB962C8B-B14F-4D97-AF65-F5344CB8AC3E}">
        <p14:creationId xmlns:p14="http://schemas.microsoft.com/office/powerpoint/2010/main" val="95441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8276F092-E5A3-456E-8D1A-58354678F04C}"/>
              </a:ext>
            </a:extLst>
          </p:cNvPr>
          <p:cNvGraphicFramePr>
            <a:graphicFrameLocks noGrp="1"/>
          </p:cNvGraphicFramePr>
          <p:nvPr>
            <p:ph idx="1"/>
            <p:extLst>
              <p:ext uri="{D42A27DB-BD31-4B8C-83A1-F6EECF244321}">
                <p14:modId xmlns:p14="http://schemas.microsoft.com/office/powerpoint/2010/main" val="3170571218"/>
              </p:ext>
            </p:extLst>
          </p:nvPr>
        </p:nvGraphicFramePr>
        <p:xfrm>
          <a:off x="207530" y="1040014"/>
          <a:ext cx="5688965" cy="1640841"/>
        </p:xfrm>
        <a:graphic>
          <a:graphicData uri="http://schemas.openxmlformats.org/drawingml/2006/table">
            <a:tbl>
              <a:tblPr firstRow="1" firstCol="1" bandRow="1"/>
              <a:tblGrid>
                <a:gridCol w="1211580">
                  <a:extLst>
                    <a:ext uri="{9D8B030D-6E8A-4147-A177-3AD203B41FA5}">
                      <a16:colId xmlns:a16="http://schemas.microsoft.com/office/drawing/2014/main" val="2575470042"/>
                    </a:ext>
                  </a:extLst>
                </a:gridCol>
                <a:gridCol w="4477385">
                  <a:extLst>
                    <a:ext uri="{9D8B030D-6E8A-4147-A177-3AD203B41FA5}">
                      <a16:colId xmlns:a16="http://schemas.microsoft.com/office/drawing/2014/main" val="2264786983"/>
                    </a:ext>
                  </a:extLst>
                </a:gridCol>
              </a:tblGrid>
              <a:tr h="310515">
                <a:tc>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Ítems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Descripción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13730"/>
                  </a:ext>
                </a:extLst>
              </a:tr>
              <a:tr h="319405">
                <a:tc gridSpan="2">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Alternativas de Financiamiento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140520720"/>
                  </a:ext>
                </a:extLst>
              </a:tr>
              <a:tr h="310515">
                <a:tc>
                  <a:txBody>
                    <a:bodyPr/>
                    <a:lstStyle/>
                    <a:p>
                      <a:pPr algn="ctr">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Pregunta 5</a:t>
                      </a:r>
                    </a:p>
                  </a:txBody>
                  <a:tcPr marL="68580" marR="68580" marT="0" marB="0" anchor="ctr">
                    <a:lnL>
                      <a:noFill/>
                    </a:lnL>
                    <a:lnR>
                      <a:noFill/>
                    </a:lnR>
                    <a:lnT>
                      <a:noFill/>
                    </a:lnT>
                    <a:lnB>
                      <a:noFill/>
                    </a:lnB>
                  </a:tcPr>
                </a:tc>
                <a:tc>
                  <a:txBody>
                    <a:bodyPr/>
                    <a:lstStyle/>
                    <a:p>
                      <a:pPr algn="just">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¿La principal fuente de Financiamiento utilizada durante la pandemia?</a:t>
                      </a:r>
                    </a:p>
                  </a:txBody>
                  <a:tcPr marL="68580" marR="68580" marT="0" marB="0" anchor="ctr">
                    <a:lnL>
                      <a:noFill/>
                    </a:lnL>
                    <a:lnR>
                      <a:noFill/>
                    </a:lnR>
                    <a:lnT>
                      <a:noFill/>
                    </a:lnT>
                    <a:lnB>
                      <a:noFill/>
                    </a:lnB>
                  </a:tcPr>
                </a:tc>
                <a:extLst>
                  <a:ext uri="{0D108BD9-81ED-4DB2-BD59-A6C34878D82A}">
                    <a16:rowId xmlns:a16="http://schemas.microsoft.com/office/drawing/2014/main" val="3476585706"/>
                  </a:ext>
                </a:extLst>
              </a:tr>
              <a:tr h="319405">
                <a:tc gridSpan="2">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Reactivación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C"/>
                    </a:p>
                  </a:txBody>
                  <a:tcPr/>
                </a:tc>
                <a:extLst>
                  <a:ext uri="{0D108BD9-81ED-4DB2-BD59-A6C34878D82A}">
                    <a16:rowId xmlns:a16="http://schemas.microsoft.com/office/drawing/2014/main" val="2154274900"/>
                  </a:ext>
                </a:extLst>
              </a:tr>
              <a:tr h="310515">
                <a:tc>
                  <a:txBody>
                    <a:bodyPr/>
                    <a:lstStyle/>
                    <a:p>
                      <a:pPr algn="ctr">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Pregunta 10</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Durante la pandemia ¿Cuál han sido sus ingresos mensuales promedio en su negocio?</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2060100"/>
                  </a:ext>
                </a:extLst>
              </a:tr>
            </a:tbl>
          </a:graphicData>
        </a:graphic>
      </p:graphicFrame>
      <p:graphicFrame>
        <p:nvGraphicFramePr>
          <p:cNvPr id="7" name="Tabla 6">
            <a:extLst>
              <a:ext uri="{FF2B5EF4-FFF2-40B4-BE49-F238E27FC236}">
                <a16:creationId xmlns:a16="http://schemas.microsoft.com/office/drawing/2014/main" id="{E1E3D065-68E2-4D84-8F75-969D52C430CC}"/>
              </a:ext>
            </a:extLst>
          </p:cNvPr>
          <p:cNvGraphicFramePr>
            <a:graphicFrameLocks noGrp="1"/>
          </p:cNvGraphicFramePr>
          <p:nvPr>
            <p:extLst>
              <p:ext uri="{D42A27DB-BD31-4B8C-83A1-F6EECF244321}">
                <p14:modId xmlns:p14="http://schemas.microsoft.com/office/powerpoint/2010/main" val="1359310488"/>
              </p:ext>
            </p:extLst>
          </p:nvPr>
        </p:nvGraphicFramePr>
        <p:xfrm>
          <a:off x="207530" y="3483032"/>
          <a:ext cx="5688964" cy="1338350"/>
        </p:xfrm>
        <a:graphic>
          <a:graphicData uri="http://schemas.openxmlformats.org/drawingml/2006/table">
            <a:tbl>
              <a:tblPr firstRow="1" bandRow="1" bandCol="1"/>
              <a:tblGrid>
                <a:gridCol w="2333453">
                  <a:extLst>
                    <a:ext uri="{9D8B030D-6E8A-4147-A177-3AD203B41FA5}">
                      <a16:colId xmlns:a16="http://schemas.microsoft.com/office/drawing/2014/main" val="3755190149"/>
                    </a:ext>
                  </a:extLst>
                </a:gridCol>
                <a:gridCol w="977396">
                  <a:extLst>
                    <a:ext uri="{9D8B030D-6E8A-4147-A177-3AD203B41FA5}">
                      <a16:colId xmlns:a16="http://schemas.microsoft.com/office/drawing/2014/main" val="3438026455"/>
                    </a:ext>
                  </a:extLst>
                </a:gridCol>
                <a:gridCol w="977396">
                  <a:extLst>
                    <a:ext uri="{9D8B030D-6E8A-4147-A177-3AD203B41FA5}">
                      <a16:colId xmlns:a16="http://schemas.microsoft.com/office/drawing/2014/main" val="3169501427"/>
                    </a:ext>
                  </a:extLst>
                </a:gridCol>
                <a:gridCol w="1400719">
                  <a:extLst>
                    <a:ext uri="{9D8B030D-6E8A-4147-A177-3AD203B41FA5}">
                      <a16:colId xmlns:a16="http://schemas.microsoft.com/office/drawing/2014/main" val="2274143553"/>
                    </a:ext>
                  </a:extLst>
                </a:gridCol>
              </a:tblGrid>
              <a:tr h="691400">
                <a:tc>
                  <a:txBody>
                    <a:bodyPr/>
                    <a:lstStyle/>
                    <a:p>
                      <a:pPr algn="ctr">
                        <a:lnSpc>
                          <a:spcPct val="107000"/>
                        </a:lnSpc>
                        <a:spcAft>
                          <a:spcPts val="800"/>
                        </a:spcAft>
                      </a:pPr>
                      <a:r>
                        <a:rPr lang="es-EC"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800"/>
                        </a:spcAft>
                      </a:pPr>
                      <a:r>
                        <a:rPr lang="es-EC" sz="1100" b="1">
                          <a:effectLst/>
                          <a:latin typeface="Arial" panose="020B0604020202020204" pitchFamily="34" charset="0"/>
                          <a:ea typeface="Calibri" panose="020F0502020204030204" pitchFamily="34" charset="0"/>
                          <a:cs typeface="Arial" panose="020B0604020202020204" pitchFamily="34" charset="0"/>
                        </a:rPr>
                        <a:t>Valor</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800"/>
                        </a:spcAft>
                      </a:pPr>
                      <a:r>
                        <a:rPr lang="es-EC" sz="1100" b="1">
                          <a:effectLst/>
                          <a:latin typeface="Arial" panose="020B0604020202020204" pitchFamily="34" charset="0"/>
                          <a:ea typeface="Calibri" panose="020F0502020204030204" pitchFamily="34" charset="0"/>
                          <a:cs typeface="Arial" panose="020B0604020202020204" pitchFamily="34" charset="0"/>
                        </a:rPr>
                        <a:t>df</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0" marR="38100" algn="ctr">
                        <a:lnSpc>
                          <a:spcPts val="1600"/>
                        </a:lnSpc>
                        <a:spcAft>
                          <a:spcPts val="800"/>
                        </a:spcAft>
                      </a:pPr>
                      <a:r>
                        <a:rPr lang="es-EC" sz="1100" b="1">
                          <a:effectLst/>
                          <a:latin typeface="Arial" panose="020B0604020202020204" pitchFamily="34" charset="0"/>
                          <a:ea typeface="Calibri" panose="020F0502020204030204" pitchFamily="34" charset="0"/>
                          <a:cs typeface="Arial" panose="020B0604020202020204" pitchFamily="34" charset="0"/>
                        </a:rPr>
                        <a:t>Significación asintótica (bilateral)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240988"/>
                  </a:ext>
                </a:extLst>
              </a:tr>
              <a:tr h="215650">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Chi-cuadrado de Pearson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42,294</a:t>
                      </a:r>
                      <a:r>
                        <a:rPr lang="es-EC" sz="1100" baseline="30000">
                          <a:effectLst/>
                          <a:latin typeface="Arial" panose="020B0604020202020204" pitchFamily="34" charset="0"/>
                          <a:ea typeface="Calibri" panose="020F0502020204030204" pitchFamily="34" charset="0"/>
                          <a:cs typeface="Arial" panose="020B0604020202020204" pitchFamily="34" charset="0"/>
                        </a:rPr>
                        <a:t>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14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,000</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44235384"/>
                  </a:ext>
                </a:extLst>
              </a:tr>
              <a:tr h="215650">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Razón de verosimilitud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35,890</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14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,001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97171178"/>
                  </a:ext>
                </a:extLst>
              </a:tr>
              <a:tr h="215650">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N de casos válidos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224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98471"/>
                  </a:ext>
                </a:extLst>
              </a:tr>
            </a:tbl>
          </a:graphicData>
        </a:graphic>
      </p:graphicFrame>
      <p:graphicFrame>
        <p:nvGraphicFramePr>
          <p:cNvPr id="8" name="Gráfico 7">
            <a:extLst>
              <a:ext uri="{FF2B5EF4-FFF2-40B4-BE49-F238E27FC236}">
                <a16:creationId xmlns:a16="http://schemas.microsoft.com/office/drawing/2014/main" id="{2F8FD2F7-73DA-4F5A-9709-838D8D2DA651}"/>
              </a:ext>
            </a:extLst>
          </p:cNvPr>
          <p:cNvGraphicFramePr/>
          <p:nvPr>
            <p:extLst>
              <p:ext uri="{D42A27DB-BD31-4B8C-83A1-F6EECF244321}">
                <p14:modId xmlns:p14="http://schemas.microsoft.com/office/powerpoint/2010/main" val="601238893"/>
              </p:ext>
            </p:extLst>
          </p:nvPr>
        </p:nvGraphicFramePr>
        <p:xfrm>
          <a:off x="6295507" y="1040014"/>
          <a:ext cx="5508566" cy="3781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902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8CEA2B9C-81FE-4F08-B3CE-96E73786977C}"/>
              </a:ext>
            </a:extLst>
          </p:cNvPr>
          <p:cNvGraphicFramePr>
            <a:graphicFrameLocks noGrp="1"/>
          </p:cNvGraphicFramePr>
          <p:nvPr>
            <p:ph idx="1"/>
            <p:extLst>
              <p:ext uri="{D42A27DB-BD31-4B8C-83A1-F6EECF244321}">
                <p14:modId xmlns:p14="http://schemas.microsoft.com/office/powerpoint/2010/main" val="205117515"/>
              </p:ext>
            </p:extLst>
          </p:nvPr>
        </p:nvGraphicFramePr>
        <p:xfrm>
          <a:off x="5968538" y="669492"/>
          <a:ext cx="6068292" cy="3154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a 5">
            <a:extLst>
              <a:ext uri="{FF2B5EF4-FFF2-40B4-BE49-F238E27FC236}">
                <a16:creationId xmlns:a16="http://schemas.microsoft.com/office/drawing/2014/main" id="{7F1AFA80-103A-4EAB-BE9E-A47AF2F45DE2}"/>
              </a:ext>
            </a:extLst>
          </p:cNvPr>
          <p:cNvGraphicFramePr>
            <a:graphicFrameLocks noGrp="1"/>
          </p:cNvGraphicFramePr>
          <p:nvPr>
            <p:extLst>
              <p:ext uri="{D42A27DB-BD31-4B8C-83A1-F6EECF244321}">
                <p14:modId xmlns:p14="http://schemas.microsoft.com/office/powerpoint/2010/main" val="2134314123"/>
              </p:ext>
            </p:extLst>
          </p:nvPr>
        </p:nvGraphicFramePr>
        <p:xfrm>
          <a:off x="155170" y="1168270"/>
          <a:ext cx="5688965" cy="1742441"/>
        </p:xfrm>
        <a:graphic>
          <a:graphicData uri="http://schemas.openxmlformats.org/drawingml/2006/table">
            <a:tbl>
              <a:tblPr firstRow="1" firstCol="1" bandRow="1"/>
              <a:tblGrid>
                <a:gridCol w="1211580">
                  <a:extLst>
                    <a:ext uri="{9D8B030D-6E8A-4147-A177-3AD203B41FA5}">
                      <a16:colId xmlns:a16="http://schemas.microsoft.com/office/drawing/2014/main" val="758938523"/>
                    </a:ext>
                  </a:extLst>
                </a:gridCol>
                <a:gridCol w="4477385">
                  <a:extLst>
                    <a:ext uri="{9D8B030D-6E8A-4147-A177-3AD203B41FA5}">
                      <a16:colId xmlns:a16="http://schemas.microsoft.com/office/drawing/2014/main" val="4043253873"/>
                    </a:ext>
                  </a:extLst>
                </a:gridCol>
              </a:tblGrid>
              <a:tr h="310515">
                <a:tc>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Ítems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Descripción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0617987"/>
                  </a:ext>
                </a:extLst>
              </a:tr>
              <a:tr h="319405">
                <a:tc gridSpan="2">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Alternativas de Financiamiento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3776767385"/>
                  </a:ext>
                </a:extLst>
              </a:tr>
              <a:tr h="310515">
                <a:tc>
                  <a:txBody>
                    <a:bodyPr/>
                    <a:lstStyle/>
                    <a:p>
                      <a:pPr algn="ctr">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Pregunta 5</a:t>
                      </a:r>
                    </a:p>
                  </a:txBody>
                  <a:tcPr marL="68580" marR="68580" marT="0" marB="0" anchor="ctr">
                    <a:lnL>
                      <a:noFill/>
                    </a:lnL>
                    <a:lnR>
                      <a:noFill/>
                    </a:lnR>
                    <a:lnT>
                      <a:noFill/>
                    </a:lnT>
                    <a:lnB>
                      <a:noFill/>
                    </a:lnB>
                  </a:tcPr>
                </a:tc>
                <a:tc>
                  <a:txBody>
                    <a:bodyPr/>
                    <a:lstStyle/>
                    <a:p>
                      <a:pPr algn="just">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¿La principal fuente de Financiamiento utilizada durante la pandemia?</a:t>
                      </a:r>
                    </a:p>
                  </a:txBody>
                  <a:tcPr marL="68580" marR="68580" marT="0" marB="0" anchor="ctr">
                    <a:lnL>
                      <a:noFill/>
                    </a:lnL>
                    <a:lnR>
                      <a:noFill/>
                    </a:lnR>
                    <a:lnT>
                      <a:noFill/>
                    </a:lnT>
                    <a:lnB>
                      <a:noFill/>
                    </a:lnB>
                  </a:tcPr>
                </a:tc>
                <a:extLst>
                  <a:ext uri="{0D108BD9-81ED-4DB2-BD59-A6C34878D82A}">
                    <a16:rowId xmlns:a16="http://schemas.microsoft.com/office/drawing/2014/main" val="4203209167"/>
                  </a:ext>
                </a:extLst>
              </a:tr>
              <a:tr h="319405">
                <a:tc gridSpan="2">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Reactivación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C"/>
                    </a:p>
                  </a:txBody>
                  <a:tcPr/>
                </a:tc>
                <a:extLst>
                  <a:ext uri="{0D108BD9-81ED-4DB2-BD59-A6C34878D82A}">
                    <a16:rowId xmlns:a16="http://schemas.microsoft.com/office/drawing/2014/main" val="2887209752"/>
                  </a:ext>
                </a:extLst>
              </a:tr>
              <a:tr h="310515">
                <a:tc>
                  <a:txBody>
                    <a:bodyPr/>
                    <a:lstStyle/>
                    <a:p>
                      <a:pPr algn="ctr">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Pregunta 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Número de colaboradores en la empresa</a:t>
                      </a:r>
                    </a:p>
                    <a:p>
                      <a:pPr algn="ctr">
                        <a:lnSpc>
                          <a:spcPct val="107000"/>
                        </a:lnSpc>
                        <a:spcAft>
                          <a:spcPts val="80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771653"/>
                  </a:ext>
                </a:extLst>
              </a:tr>
            </a:tbl>
          </a:graphicData>
        </a:graphic>
      </p:graphicFrame>
      <p:graphicFrame>
        <p:nvGraphicFramePr>
          <p:cNvPr id="8" name="Tabla 7">
            <a:extLst>
              <a:ext uri="{FF2B5EF4-FFF2-40B4-BE49-F238E27FC236}">
                <a16:creationId xmlns:a16="http://schemas.microsoft.com/office/drawing/2014/main" id="{52AC9086-C433-449F-A38C-345233415F15}"/>
              </a:ext>
            </a:extLst>
          </p:cNvPr>
          <p:cNvGraphicFramePr>
            <a:graphicFrameLocks noGrp="1"/>
          </p:cNvGraphicFramePr>
          <p:nvPr>
            <p:extLst>
              <p:ext uri="{D42A27DB-BD31-4B8C-83A1-F6EECF244321}">
                <p14:modId xmlns:p14="http://schemas.microsoft.com/office/powerpoint/2010/main" val="2672553056"/>
              </p:ext>
            </p:extLst>
          </p:nvPr>
        </p:nvGraphicFramePr>
        <p:xfrm>
          <a:off x="155170" y="3947290"/>
          <a:ext cx="5105400" cy="1419225"/>
        </p:xfrm>
        <a:graphic>
          <a:graphicData uri="http://schemas.openxmlformats.org/drawingml/2006/table">
            <a:tbl>
              <a:tblPr firstRow="1" bandRow="1" bandCol="1"/>
              <a:tblGrid>
                <a:gridCol w="2094116">
                  <a:extLst>
                    <a:ext uri="{9D8B030D-6E8A-4147-A177-3AD203B41FA5}">
                      <a16:colId xmlns:a16="http://schemas.microsoft.com/office/drawing/2014/main" val="268750489"/>
                    </a:ext>
                  </a:extLst>
                </a:gridCol>
                <a:gridCol w="877153">
                  <a:extLst>
                    <a:ext uri="{9D8B030D-6E8A-4147-A177-3AD203B41FA5}">
                      <a16:colId xmlns:a16="http://schemas.microsoft.com/office/drawing/2014/main" val="1376838870"/>
                    </a:ext>
                  </a:extLst>
                </a:gridCol>
                <a:gridCol w="877153">
                  <a:extLst>
                    <a:ext uri="{9D8B030D-6E8A-4147-A177-3AD203B41FA5}">
                      <a16:colId xmlns:a16="http://schemas.microsoft.com/office/drawing/2014/main" val="206127336"/>
                    </a:ext>
                  </a:extLst>
                </a:gridCol>
                <a:gridCol w="1256978">
                  <a:extLst>
                    <a:ext uri="{9D8B030D-6E8A-4147-A177-3AD203B41FA5}">
                      <a16:colId xmlns:a16="http://schemas.microsoft.com/office/drawing/2014/main" val="3698021099"/>
                    </a:ext>
                  </a:extLst>
                </a:gridCol>
              </a:tblGrid>
              <a:tr h="200025">
                <a:tc gridSpan="4">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Pruebas de chi-cuadrado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39917244"/>
                  </a:ext>
                </a:extLst>
              </a:tr>
              <a:tr h="609600">
                <a:tc>
                  <a:txBody>
                    <a:bodyPr/>
                    <a:lstStyle/>
                    <a:p>
                      <a:pPr algn="ctr">
                        <a:lnSpc>
                          <a:spcPct val="107000"/>
                        </a:lnSpc>
                        <a:spcAft>
                          <a:spcPts val="80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Valor</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df</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Significación asintótica (bilateral)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97450917"/>
                  </a:ext>
                </a:extLst>
              </a:tr>
              <a:tr h="200025">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Chi-cuadrado de Pearson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10,916</a:t>
                      </a:r>
                      <a:r>
                        <a:rPr lang="es-EC" sz="1100" baseline="30000">
                          <a:effectLst/>
                          <a:latin typeface="Arial" panose="020B0604020202020204" pitchFamily="34" charset="0"/>
                          <a:ea typeface="Calibri" panose="020F0502020204030204" pitchFamily="34" charset="0"/>
                          <a:cs typeface="Arial" panose="020B0604020202020204" pitchFamily="34" charset="0"/>
                        </a:rPr>
                        <a:t>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,028</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662489993"/>
                  </a:ext>
                </a:extLst>
              </a:tr>
              <a:tr h="209550">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Razón de verosimilitud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11,526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,021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132689365"/>
                  </a:ext>
                </a:extLst>
              </a:tr>
              <a:tr h="200025">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N de casos válidos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224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559202"/>
                  </a:ext>
                </a:extLst>
              </a:tr>
            </a:tbl>
          </a:graphicData>
        </a:graphic>
      </p:graphicFrame>
    </p:spTree>
    <p:extLst>
      <p:ext uri="{BB962C8B-B14F-4D97-AF65-F5344CB8AC3E}">
        <p14:creationId xmlns:p14="http://schemas.microsoft.com/office/powerpoint/2010/main" val="1469777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429C1067-AD93-4C07-A3F5-0743E41BCDEB}"/>
              </a:ext>
            </a:extLst>
          </p:cNvPr>
          <p:cNvGraphicFramePr>
            <a:graphicFrameLocks noGrp="1"/>
          </p:cNvGraphicFramePr>
          <p:nvPr>
            <p:extLst>
              <p:ext uri="{D42A27DB-BD31-4B8C-83A1-F6EECF244321}">
                <p14:modId xmlns:p14="http://schemas.microsoft.com/office/powerpoint/2010/main" val="785741210"/>
              </p:ext>
            </p:extLst>
          </p:nvPr>
        </p:nvGraphicFramePr>
        <p:xfrm>
          <a:off x="290657" y="842500"/>
          <a:ext cx="5688965" cy="1605598"/>
        </p:xfrm>
        <a:graphic>
          <a:graphicData uri="http://schemas.openxmlformats.org/drawingml/2006/table">
            <a:tbl>
              <a:tblPr firstRow="1" firstCol="1" bandRow="1"/>
              <a:tblGrid>
                <a:gridCol w="1211580">
                  <a:extLst>
                    <a:ext uri="{9D8B030D-6E8A-4147-A177-3AD203B41FA5}">
                      <a16:colId xmlns:a16="http://schemas.microsoft.com/office/drawing/2014/main" val="2659066527"/>
                    </a:ext>
                  </a:extLst>
                </a:gridCol>
                <a:gridCol w="4477385">
                  <a:extLst>
                    <a:ext uri="{9D8B030D-6E8A-4147-A177-3AD203B41FA5}">
                      <a16:colId xmlns:a16="http://schemas.microsoft.com/office/drawing/2014/main" val="4128870255"/>
                    </a:ext>
                  </a:extLst>
                </a:gridCol>
              </a:tblGrid>
              <a:tr h="310515">
                <a:tc>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Ítems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Descripción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159086"/>
                  </a:ext>
                </a:extLst>
              </a:tr>
              <a:tr h="319405">
                <a:tc gridSpan="2">
                  <a:txBody>
                    <a:bodyPr/>
                    <a:lstStyle/>
                    <a:p>
                      <a:pPr algn="ctr">
                        <a:lnSpc>
                          <a:spcPct val="107000"/>
                        </a:lnSpc>
                        <a:spcAft>
                          <a:spcPts val="80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Alternativas de Financiamiento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3934825384"/>
                  </a:ext>
                </a:extLst>
              </a:tr>
              <a:tr h="310515">
                <a:tc>
                  <a:txBody>
                    <a:bodyPr/>
                    <a:lstStyle/>
                    <a:p>
                      <a:pPr algn="ctr">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Pregunta 5</a:t>
                      </a:r>
                    </a:p>
                  </a:txBody>
                  <a:tcPr marL="68580" marR="68580" marT="0" marB="0" anchor="ctr">
                    <a:lnL>
                      <a:noFill/>
                    </a:lnL>
                    <a:lnR>
                      <a:noFill/>
                    </a:lnR>
                    <a:lnT>
                      <a:noFill/>
                    </a:lnT>
                    <a:lnB>
                      <a:noFill/>
                    </a:lnB>
                  </a:tcPr>
                </a:tc>
                <a:tc>
                  <a:txBody>
                    <a:bodyPr/>
                    <a:lstStyle/>
                    <a:p>
                      <a:pPr algn="ctr">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¿La principal fuente de Financiamiento utilizada durante la pandemia?</a:t>
                      </a:r>
                    </a:p>
                  </a:txBody>
                  <a:tcPr marL="68580" marR="68580" marT="0" marB="0" anchor="ctr">
                    <a:lnL>
                      <a:noFill/>
                    </a:lnL>
                    <a:lnR>
                      <a:noFill/>
                    </a:lnR>
                    <a:lnT>
                      <a:noFill/>
                    </a:lnT>
                    <a:lnB>
                      <a:noFill/>
                    </a:lnB>
                  </a:tcPr>
                </a:tc>
                <a:extLst>
                  <a:ext uri="{0D108BD9-81ED-4DB2-BD59-A6C34878D82A}">
                    <a16:rowId xmlns:a16="http://schemas.microsoft.com/office/drawing/2014/main" val="318195443"/>
                  </a:ext>
                </a:extLst>
              </a:tr>
              <a:tr h="319405">
                <a:tc gridSpan="2">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Reactivación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C"/>
                    </a:p>
                  </a:txBody>
                  <a:tcPr/>
                </a:tc>
                <a:extLst>
                  <a:ext uri="{0D108BD9-81ED-4DB2-BD59-A6C34878D82A}">
                    <a16:rowId xmlns:a16="http://schemas.microsoft.com/office/drawing/2014/main" val="343151020"/>
                  </a:ext>
                </a:extLst>
              </a:tr>
              <a:tr h="310515">
                <a:tc>
                  <a:txBody>
                    <a:bodyPr/>
                    <a:lstStyle/>
                    <a:p>
                      <a:pPr algn="ctr">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Pregunta 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 Cuál fue el destino del crédito que solicitó durante la pandemia?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047689"/>
                  </a:ext>
                </a:extLst>
              </a:tr>
            </a:tbl>
          </a:graphicData>
        </a:graphic>
      </p:graphicFrame>
      <p:graphicFrame>
        <p:nvGraphicFramePr>
          <p:cNvPr id="6" name="Gráfico 5">
            <a:extLst>
              <a:ext uri="{FF2B5EF4-FFF2-40B4-BE49-F238E27FC236}">
                <a16:creationId xmlns:a16="http://schemas.microsoft.com/office/drawing/2014/main" id="{B3224C15-5C96-4B92-9179-A5259C09B99F}"/>
              </a:ext>
            </a:extLst>
          </p:cNvPr>
          <p:cNvGraphicFramePr/>
          <p:nvPr>
            <p:extLst>
              <p:ext uri="{D42A27DB-BD31-4B8C-83A1-F6EECF244321}">
                <p14:modId xmlns:p14="http://schemas.microsoft.com/office/powerpoint/2010/main" val="1535889468"/>
              </p:ext>
            </p:extLst>
          </p:nvPr>
        </p:nvGraphicFramePr>
        <p:xfrm>
          <a:off x="6096000" y="842500"/>
          <a:ext cx="5805343" cy="3247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a 9">
            <a:extLst>
              <a:ext uri="{FF2B5EF4-FFF2-40B4-BE49-F238E27FC236}">
                <a16:creationId xmlns:a16="http://schemas.microsoft.com/office/drawing/2014/main" id="{69F64A47-9C57-4033-AD6B-AC68C073B1FB}"/>
              </a:ext>
            </a:extLst>
          </p:cNvPr>
          <p:cNvGraphicFramePr>
            <a:graphicFrameLocks noGrp="1"/>
          </p:cNvGraphicFramePr>
          <p:nvPr>
            <p:extLst>
              <p:ext uri="{D42A27DB-BD31-4B8C-83A1-F6EECF244321}">
                <p14:modId xmlns:p14="http://schemas.microsoft.com/office/powerpoint/2010/main" val="1640715868"/>
              </p:ext>
            </p:extLst>
          </p:nvPr>
        </p:nvGraphicFramePr>
        <p:xfrm>
          <a:off x="534814" y="4089862"/>
          <a:ext cx="5200650" cy="1675130"/>
        </p:xfrm>
        <a:graphic>
          <a:graphicData uri="http://schemas.openxmlformats.org/drawingml/2006/table">
            <a:tbl>
              <a:tblPr firstRow="1" bandRow="1" bandCol="1"/>
              <a:tblGrid>
                <a:gridCol w="2132851">
                  <a:extLst>
                    <a:ext uri="{9D8B030D-6E8A-4147-A177-3AD203B41FA5}">
                      <a16:colId xmlns:a16="http://schemas.microsoft.com/office/drawing/2014/main" val="2526599295"/>
                    </a:ext>
                  </a:extLst>
                </a:gridCol>
                <a:gridCol w="893028">
                  <a:extLst>
                    <a:ext uri="{9D8B030D-6E8A-4147-A177-3AD203B41FA5}">
                      <a16:colId xmlns:a16="http://schemas.microsoft.com/office/drawing/2014/main" val="1719605949"/>
                    </a:ext>
                  </a:extLst>
                </a:gridCol>
                <a:gridCol w="893028">
                  <a:extLst>
                    <a:ext uri="{9D8B030D-6E8A-4147-A177-3AD203B41FA5}">
                      <a16:colId xmlns:a16="http://schemas.microsoft.com/office/drawing/2014/main" val="3370323910"/>
                    </a:ext>
                  </a:extLst>
                </a:gridCol>
                <a:gridCol w="1281743">
                  <a:extLst>
                    <a:ext uri="{9D8B030D-6E8A-4147-A177-3AD203B41FA5}">
                      <a16:colId xmlns:a16="http://schemas.microsoft.com/office/drawing/2014/main" val="3861899958"/>
                    </a:ext>
                  </a:extLst>
                </a:gridCol>
              </a:tblGrid>
              <a:tr h="237490">
                <a:tc gridSpan="4">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Pruebas de chi-cuadrado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512427105"/>
                  </a:ext>
                </a:extLst>
              </a:tr>
              <a:tr h="725170">
                <a:tc>
                  <a:txBody>
                    <a:bodyPr/>
                    <a:lstStyle/>
                    <a:p>
                      <a:pPr algn="ctr">
                        <a:lnSpc>
                          <a:spcPct val="107000"/>
                        </a:lnSpc>
                        <a:spcAft>
                          <a:spcPts val="80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Valor</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df</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Significación asintótica (bilateral)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51993001"/>
                  </a:ext>
                </a:extLst>
              </a:tr>
              <a:tr h="237490">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Chi-cuadrado de Pearson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17,314</a:t>
                      </a:r>
                      <a:r>
                        <a:rPr lang="es-EC" sz="1100" baseline="30000">
                          <a:effectLst/>
                          <a:latin typeface="Arial" panose="020B0604020202020204" pitchFamily="34" charset="0"/>
                          <a:ea typeface="Calibri" panose="020F0502020204030204" pitchFamily="34" charset="0"/>
                          <a:cs typeface="Arial" panose="020B0604020202020204" pitchFamily="34" charset="0"/>
                        </a:rPr>
                        <a:t>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,008</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387306467"/>
                  </a:ext>
                </a:extLst>
              </a:tr>
              <a:tr h="237490">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Razón de verosimilitud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18,158</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,006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229679006"/>
                  </a:ext>
                </a:extLst>
              </a:tr>
              <a:tr h="237490">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N de casos válidos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224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7986912"/>
                  </a:ext>
                </a:extLst>
              </a:tr>
            </a:tbl>
          </a:graphicData>
        </a:graphic>
      </p:graphicFrame>
    </p:spTree>
    <p:extLst>
      <p:ext uri="{BB962C8B-B14F-4D97-AF65-F5344CB8AC3E}">
        <p14:creationId xmlns:p14="http://schemas.microsoft.com/office/powerpoint/2010/main" val="236916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5198C752-348C-45D2-B067-C5D465D1112B}"/>
              </a:ext>
            </a:extLst>
          </p:cNvPr>
          <p:cNvGraphicFramePr>
            <a:graphicFrameLocks noGrp="1"/>
          </p:cNvGraphicFramePr>
          <p:nvPr>
            <p:extLst>
              <p:ext uri="{D42A27DB-BD31-4B8C-83A1-F6EECF244321}">
                <p14:modId xmlns:p14="http://schemas.microsoft.com/office/powerpoint/2010/main" val="2085853575"/>
              </p:ext>
            </p:extLst>
          </p:nvPr>
        </p:nvGraphicFramePr>
        <p:xfrm>
          <a:off x="631058" y="1551516"/>
          <a:ext cx="4853995" cy="2782268"/>
        </p:xfrm>
        <a:graphic>
          <a:graphicData uri="http://schemas.openxmlformats.org/drawingml/2006/table">
            <a:tbl>
              <a:tblPr firstRow="1" firstCol="1" bandRow="1"/>
              <a:tblGrid>
                <a:gridCol w="1698435">
                  <a:extLst>
                    <a:ext uri="{9D8B030D-6E8A-4147-A177-3AD203B41FA5}">
                      <a16:colId xmlns:a16="http://schemas.microsoft.com/office/drawing/2014/main" val="326791239"/>
                    </a:ext>
                  </a:extLst>
                </a:gridCol>
                <a:gridCol w="1799200">
                  <a:extLst>
                    <a:ext uri="{9D8B030D-6E8A-4147-A177-3AD203B41FA5}">
                      <a16:colId xmlns:a16="http://schemas.microsoft.com/office/drawing/2014/main" val="3825544627"/>
                    </a:ext>
                  </a:extLst>
                </a:gridCol>
                <a:gridCol w="1356360">
                  <a:extLst>
                    <a:ext uri="{9D8B030D-6E8A-4147-A177-3AD203B41FA5}">
                      <a16:colId xmlns:a16="http://schemas.microsoft.com/office/drawing/2014/main" val="286766252"/>
                    </a:ext>
                  </a:extLst>
                </a:gridCol>
              </a:tblGrid>
              <a:tr h="355193">
                <a:tc>
                  <a:txBody>
                    <a:bodyPr/>
                    <a:lstStyle/>
                    <a:p>
                      <a:pPr algn="ctr"/>
                      <a:endParaRPr lang="es-ES" sz="12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0340" algn="ctr">
                        <a:lnSpc>
                          <a:spcPct val="200000"/>
                        </a:lnSpc>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Alternativas de Financiamiento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675188793"/>
                  </a:ext>
                </a:extLst>
              </a:tr>
              <a:tr h="369193">
                <a:tc>
                  <a:txBody>
                    <a:bodyPr/>
                    <a:lstStyle/>
                    <a:p>
                      <a:pPr indent="180340" algn="ctr">
                        <a:lnSpc>
                          <a:spcPct val="2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Reactivación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200000"/>
                        </a:lnSpc>
                        <a:spcAft>
                          <a:spcPts val="0"/>
                        </a:spcAft>
                      </a:pPr>
                      <a:endPar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200000"/>
                        </a:lnSpc>
                        <a:spcAft>
                          <a:spcPts val="0"/>
                        </a:spcAft>
                      </a:pPr>
                      <a:endPar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1311386"/>
                  </a:ext>
                </a:extLst>
              </a:tr>
              <a:tr h="774168">
                <a:tc>
                  <a:txBody>
                    <a:bodyPr/>
                    <a:lstStyle/>
                    <a:p>
                      <a:pPr indent="180340" algn="ctr">
                        <a:lnSpc>
                          <a:spcPct val="200000"/>
                        </a:lnSpc>
                        <a:spcAft>
                          <a:spcPts val="0"/>
                        </a:spcAft>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Ingresos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80340" algn="ctr">
                        <a:lnSpc>
                          <a:spcPct val="2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(,000)</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80340" algn="ctr">
                        <a:lnSpc>
                          <a:spcPct val="200000"/>
                        </a:lnSpc>
                        <a:spcAft>
                          <a:spcPts val="0"/>
                        </a:spcAft>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42,294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381174839"/>
                  </a:ext>
                </a:extLst>
              </a:tr>
              <a:tr h="641857">
                <a:tc>
                  <a:txBody>
                    <a:bodyPr/>
                    <a:lstStyle/>
                    <a:p>
                      <a:pPr indent="180340" algn="ctr">
                        <a:lnSpc>
                          <a:spcPct val="200000"/>
                        </a:lnSpc>
                        <a:spcAft>
                          <a:spcPts val="0"/>
                        </a:spcAft>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Inversión</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80340" algn="ctr">
                        <a:lnSpc>
                          <a:spcPct val="2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(,008)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indent="180340" algn="ctr">
                        <a:lnSpc>
                          <a:spcPct val="2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17,314</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436586508"/>
                  </a:ext>
                </a:extLst>
              </a:tr>
              <a:tr h="641857">
                <a:tc>
                  <a:txBody>
                    <a:bodyPr/>
                    <a:lstStyle/>
                    <a:p>
                      <a:pPr indent="180340" algn="ctr">
                        <a:lnSpc>
                          <a:spcPct val="200000"/>
                        </a:lnSpc>
                        <a:spcAft>
                          <a:spcPts val="0"/>
                        </a:spcAft>
                      </a:pPr>
                      <a:r>
                        <a:rPr lang="es-E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Empleo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ct val="2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Sig. (,028)</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indent="180340" algn="ctr">
                        <a:lnSpc>
                          <a:spcPct val="2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10,916</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5948291"/>
                  </a:ext>
                </a:extLst>
              </a:tr>
            </a:tbl>
          </a:graphicData>
        </a:graphic>
      </p:graphicFrame>
      <p:sp>
        <p:nvSpPr>
          <p:cNvPr id="5" name="Rectángulo: esquinas redondeadas 4">
            <a:extLst>
              <a:ext uri="{FF2B5EF4-FFF2-40B4-BE49-F238E27FC236}">
                <a16:creationId xmlns:a16="http://schemas.microsoft.com/office/drawing/2014/main" id="{40CA8000-1611-4DF9-B57E-BCA712B7EE1C}"/>
              </a:ext>
            </a:extLst>
          </p:cNvPr>
          <p:cNvSpPr/>
          <p:nvPr/>
        </p:nvSpPr>
        <p:spPr>
          <a:xfrm>
            <a:off x="1030777" y="503128"/>
            <a:ext cx="3391593" cy="76477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t>Chi- cuadrado  </a:t>
            </a:r>
          </a:p>
        </p:txBody>
      </p:sp>
      <p:sp>
        <p:nvSpPr>
          <p:cNvPr id="6" name="Rectángulo 5">
            <a:extLst>
              <a:ext uri="{FF2B5EF4-FFF2-40B4-BE49-F238E27FC236}">
                <a16:creationId xmlns:a16="http://schemas.microsoft.com/office/drawing/2014/main" id="{B29E7EA6-57EC-4A11-A956-ACD0E06AE6A7}"/>
              </a:ext>
            </a:extLst>
          </p:cNvPr>
          <p:cNvSpPr/>
          <p:nvPr/>
        </p:nvSpPr>
        <p:spPr>
          <a:xfrm>
            <a:off x="8280005" y="1113905"/>
            <a:ext cx="1562793" cy="63176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3600" dirty="0"/>
              <a:t>&lt; 0,05</a:t>
            </a:r>
          </a:p>
        </p:txBody>
      </p:sp>
      <p:grpSp>
        <p:nvGrpSpPr>
          <p:cNvPr id="8" name="Grupo 7">
            <a:extLst>
              <a:ext uri="{FF2B5EF4-FFF2-40B4-BE49-F238E27FC236}">
                <a16:creationId xmlns:a16="http://schemas.microsoft.com/office/drawing/2014/main" id="{1251C068-8802-4A81-B5E0-31ECD3D9F9AB}"/>
              </a:ext>
            </a:extLst>
          </p:cNvPr>
          <p:cNvGrpSpPr/>
          <p:nvPr/>
        </p:nvGrpSpPr>
        <p:grpSpPr>
          <a:xfrm>
            <a:off x="6586979" y="2462814"/>
            <a:ext cx="5560687" cy="3530662"/>
            <a:chOff x="5621976" y="1775349"/>
            <a:chExt cx="5498949" cy="3208078"/>
          </a:xfrm>
        </p:grpSpPr>
        <p:cxnSp>
          <p:nvCxnSpPr>
            <p:cNvPr id="9" name="Straight Connector 4">
              <a:extLst>
                <a:ext uri="{FF2B5EF4-FFF2-40B4-BE49-F238E27FC236}">
                  <a16:creationId xmlns:a16="http://schemas.microsoft.com/office/drawing/2014/main" id="{EF4F0507-B9F9-4D7B-9133-C1765181471B}"/>
                </a:ext>
              </a:extLst>
            </p:cNvPr>
            <p:cNvCxnSpPr/>
            <p:nvPr/>
          </p:nvCxnSpPr>
          <p:spPr>
            <a:xfrm flipV="1">
              <a:off x="5621976" y="2419921"/>
              <a:ext cx="11363" cy="1800000"/>
            </a:xfrm>
            <a:prstGeom prst="line">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10" name="Straight Connector 5">
              <a:extLst>
                <a:ext uri="{FF2B5EF4-FFF2-40B4-BE49-F238E27FC236}">
                  <a16:creationId xmlns:a16="http://schemas.microsoft.com/office/drawing/2014/main" id="{E99991B6-AC3F-4A0D-8C32-627135B8859C}"/>
                </a:ext>
              </a:extLst>
            </p:cNvPr>
            <p:cNvCxnSpPr/>
            <p:nvPr/>
          </p:nvCxnSpPr>
          <p:spPr>
            <a:xfrm flipV="1">
              <a:off x="7942408" y="1775349"/>
              <a:ext cx="11363" cy="180000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11" name="Rectangle 9">
              <a:extLst>
                <a:ext uri="{FF2B5EF4-FFF2-40B4-BE49-F238E27FC236}">
                  <a16:creationId xmlns:a16="http://schemas.microsoft.com/office/drawing/2014/main" id="{641E4850-A9AE-4866-8050-3601335B5679}"/>
                </a:ext>
              </a:extLst>
            </p:cNvPr>
            <p:cNvSpPr/>
            <p:nvPr/>
          </p:nvSpPr>
          <p:spPr>
            <a:xfrm>
              <a:off x="6970982" y="4228883"/>
              <a:ext cx="1656184" cy="360040"/>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sp>
          <p:nvSpPr>
            <p:cNvPr id="12" name="Rectangle 10">
              <a:extLst>
                <a:ext uri="{FF2B5EF4-FFF2-40B4-BE49-F238E27FC236}">
                  <a16:creationId xmlns:a16="http://schemas.microsoft.com/office/drawing/2014/main" id="{66299784-49B6-4426-B0AD-B2731DA6DD51}"/>
                </a:ext>
              </a:extLst>
            </p:cNvPr>
            <p:cNvSpPr/>
            <p:nvPr/>
          </p:nvSpPr>
          <p:spPr>
            <a:xfrm>
              <a:off x="9291414" y="3580811"/>
              <a:ext cx="1656184" cy="360040"/>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sp>
          <p:nvSpPr>
            <p:cNvPr id="13" name="Arc 59">
              <a:extLst>
                <a:ext uri="{FF2B5EF4-FFF2-40B4-BE49-F238E27FC236}">
                  <a16:creationId xmlns:a16="http://schemas.microsoft.com/office/drawing/2014/main" id="{8904CC65-08DD-4547-994A-9C2F090C32C3}"/>
                </a:ext>
              </a:extLst>
            </p:cNvPr>
            <p:cNvSpPr/>
            <p:nvPr/>
          </p:nvSpPr>
          <p:spPr>
            <a:xfrm>
              <a:off x="7976370" y="3995857"/>
              <a:ext cx="2274213" cy="777093"/>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800">
                <a:latin typeface="Calibri" panose="020F0502020204030204" pitchFamily="34" charset="0"/>
              </a:endParaRPr>
            </a:p>
          </p:txBody>
        </p:sp>
        <p:sp>
          <p:nvSpPr>
            <p:cNvPr id="14" name="Freeform 57">
              <a:extLst>
                <a:ext uri="{FF2B5EF4-FFF2-40B4-BE49-F238E27FC236}">
                  <a16:creationId xmlns:a16="http://schemas.microsoft.com/office/drawing/2014/main" id="{C50D38B3-BFA5-4D2A-88EE-AF0FC4095EF7}"/>
                </a:ext>
              </a:extLst>
            </p:cNvPr>
            <p:cNvSpPr/>
            <p:nvPr/>
          </p:nvSpPr>
          <p:spPr>
            <a:xfrm>
              <a:off x="5891307" y="3997058"/>
              <a:ext cx="5229618" cy="986369"/>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grpSp>
      <p:sp>
        <p:nvSpPr>
          <p:cNvPr id="15" name="CuadroTexto 14">
            <a:extLst>
              <a:ext uri="{FF2B5EF4-FFF2-40B4-BE49-F238E27FC236}">
                <a16:creationId xmlns:a16="http://schemas.microsoft.com/office/drawing/2014/main" id="{E9CACEDF-3E38-49A2-9E36-FB957CE1A9E2}"/>
              </a:ext>
            </a:extLst>
          </p:cNvPr>
          <p:cNvSpPr txBox="1"/>
          <p:nvPr/>
        </p:nvSpPr>
        <p:spPr>
          <a:xfrm>
            <a:off x="6706948" y="2321279"/>
            <a:ext cx="2152380" cy="2585323"/>
          </a:xfrm>
          <a:prstGeom prst="rect">
            <a:avLst/>
          </a:prstGeom>
          <a:noFill/>
        </p:spPr>
        <p:txBody>
          <a:bodyPr wrap="square">
            <a:spAutoFit/>
          </a:bodyPr>
          <a:lstStyle/>
          <a:p>
            <a:r>
              <a:rPr lang="es-ES" dirty="0"/>
              <a:t>Ho: Las alternativas de Financiamiento no son factor importante para la reactivación de las PYMES comerciales de la ciudad de Quito </a:t>
            </a:r>
            <a:endParaRPr lang="es-EC" dirty="0"/>
          </a:p>
        </p:txBody>
      </p:sp>
      <p:sp>
        <p:nvSpPr>
          <p:cNvPr id="16" name="CuadroTexto 15">
            <a:extLst>
              <a:ext uri="{FF2B5EF4-FFF2-40B4-BE49-F238E27FC236}">
                <a16:creationId xmlns:a16="http://schemas.microsoft.com/office/drawing/2014/main" id="{F4D65B01-CA89-4793-8EB5-BA64A591FF82}"/>
              </a:ext>
            </a:extLst>
          </p:cNvPr>
          <p:cNvSpPr txBox="1"/>
          <p:nvPr/>
        </p:nvSpPr>
        <p:spPr>
          <a:xfrm>
            <a:off x="9061402" y="2413638"/>
            <a:ext cx="2497730" cy="1754326"/>
          </a:xfrm>
          <a:prstGeom prst="rect">
            <a:avLst/>
          </a:prstGeom>
          <a:noFill/>
        </p:spPr>
        <p:txBody>
          <a:bodyPr wrap="square">
            <a:spAutoFit/>
          </a:bodyPr>
          <a:lstStyle/>
          <a:p>
            <a:r>
              <a:rPr lang="es-ES" dirty="0"/>
              <a:t>Hi: Las alternativas de Financiamiento son un factor importante para la reactivación de las PYMES comerciales de la ciudad de Quito </a:t>
            </a:r>
            <a:endParaRPr lang="es-EC" dirty="0"/>
          </a:p>
        </p:txBody>
      </p:sp>
      <p:graphicFrame>
        <p:nvGraphicFramePr>
          <p:cNvPr id="17" name="Tabla 16">
            <a:extLst>
              <a:ext uri="{FF2B5EF4-FFF2-40B4-BE49-F238E27FC236}">
                <a16:creationId xmlns:a16="http://schemas.microsoft.com/office/drawing/2014/main" id="{0E539280-8A34-413E-B7E3-18C0F4375CB2}"/>
              </a:ext>
            </a:extLst>
          </p:cNvPr>
          <p:cNvGraphicFramePr>
            <a:graphicFrameLocks noGrp="1"/>
          </p:cNvGraphicFramePr>
          <p:nvPr>
            <p:extLst>
              <p:ext uri="{D42A27DB-BD31-4B8C-83A1-F6EECF244321}">
                <p14:modId xmlns:p14="http://schemas.microsoft.com/office/powerpoint/2010/main" val="3770136535"/>
              </p:ext>
            </p:extLst>
          </p:nvPr>
        </p:nvGraphicFramePr>
        <p:xfrm>
          <a:off x="341676" y="5123512"/>
          <a:ext cx="5463422" cy="724386"/>
        </p:xfrm>
        <a:graphic>
          <a:graphicData uri="http://schemas.openxmlformats.org/drawingml/2006/table">
            <a:tbl>
              <a:tblPr firstRow="1" firstCol="1" bandRow="1"/>
              <a:tblGrid>
                <a:gridCol w="1911676">
                  <a:extLst>
                    <a:ext uri="{9D8B030D-6E8A-4147-A177-3AD203B41FA5}">
                      <a16:colId xmlns:a16="http://schemas.microsoft.com/office/drawing/2014/main" val="326791239"/>
                    </a:ext>
                  </a:extLst>
                </a:gridCol>
                <a:gridCol w="2025093">
                  <a:extLst>
                    <a:ext uri="{9D8B030D-6E8A-4147-A177-3AD203B41FA5}">
                      <a16:colId xmlns:a16="http://schemas.microsoft.com/office/drawing/2014/main" val="3825544627"/>
                    </a:ext>
                  </a:extLst>
                </a:gridCol>
                <a:gridCol w="1526653">
                  <a:extLst>
                    <a:ext uri="{9D8B030D-6E8A-4147-A177-3AD203B41FA5}">
                      <a16:colId xmlns:a16="http://schemas.microsoft.com/office/drawing/2014/main" val="286766252"/>
                    </a:ext>
                  </a:extLst>
                </a:gridCol>
              </a:tblGrid>
              <a:tr h="355193">
                <a:tc>
                  <a:txBody>
                    <a:bodyPr/>
                    <a:lstStyle/>
                    <a:p>
                      <a:pPr algn="ctr"/>
                      <a:endParaRPr lang="es-ES" sz="1200" dirty="0">
                        <a:effectLst/>
                        <a:latin typeface="Times New Roman" panose="02020603050405020304" pitchFamily="18"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0340" algn="ctr">
                        <a:lnSpc>
                          <a:spcPct val="200000"/>
                        </a:lnSpc>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Alternativas de Financiamiento </a:t>
                      </a:r>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extLst>
                  <a:ext uri="{0D108BD9-81ED-4DB2-BD59-A6C34878D82A}">
                    <a16:rowId xmlns:a16="http://schemas.microsoft.com/office/drawing/2014/main" val="1675188793"/>
                  </a:ext>
                </a:extLst>
              </a:tr>
              <a:tr h="369193">
                <a:tc>
                  <a:txBody>
                    <a:bodyPr/>
                    <a:lstStyle/>
                    <a:p>
                      <a:pPr indent="180340" algn="ctr">
                        <a:lnSpc>
                          <a:spcPct val="200000"/>
                        </a:lnSpc>
                        <a:spcAft>
                          <a:spcPts val="0"/>
                        </a:spcAft>
                      </a:pPr>
                      <a:r>
                        <a:rPr lang="es-E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Reactivación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200000"/>
                        </a:lnSpc>
                        <a:spcAft>
                          <a:spcPts val="0"/>
                        </a:spcAft>
                      </a:pPr>
                      <a:r>
                        <a:rPr lang="es-ES" sz="1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Coeficiente de correlación </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indent="180340" algn="ctr">
                        <a:lnSpc>
                          <a:spcPct val="200000"/>
                        </a:lnSpc>
                        <a:spcAft>
                          <a:spcPts val="0"/>
                        </a:spcAft>
                      </a:pPr>
                      <a:r>
                        <a:rPr lang="es-ES"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.114</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1311386"/>
                  </a:ext>
                </a:extLst>
              </a:tr>
            </a:tbl>
          </a:graphicData>
        </a:graphic>
      </p:graphicFrame>
      <p:sp>
        <p:nvSpPr>
          <p:cNvPr id="18" name="Rectángulo: esquinas redondeadas 17">
            <a:extLst>
              <a:ext uri="{FF2B5EF4-FFF2-40B4-BE49-F238E27FC236}">
                <a16:creationId xmlns:a16="http://schemas.microsoft.com/office/drawing/2014/main" id="{B3D81523-B0B0-4C0E-9B0F-766519F46ACF}"/>
              </a:ext>
            </a:extLst>
          </p:cNvPr>
          <p:cNvSpPr/>
          <p:nvPr/>
        </p:nvSpPr>
        <p:spPr>
          <a:xfrm>
            <a:off x="1299536" y="4463032"/>
            <a:ext cx="3117664" cy="4446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Correlación de </a:t>
            </a:r>
            <a:r>
              <a:rPr lang="es-EC" dirty="0" err="1"/>
              <a:t>Sperman</a:t>
            </a:r>
            <a:r>
              <a:rPr lang="es-EC" dirty="0"/>
              <a:t>  </a:t>
            </a:r>
          </a:p>
        </p:txBody>
      </p:sp>
    </p:spTree>
    <p:extLst>
      <p:ext uri="{BB962C8B-B14F-4D97-AF65-F5344CB8AC3E}">
        <p14:creationId xmlns:p14="http://schemas.microsoft.com/office/powerpoint/2010/main" val="119226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17"/>
                                        </p:tgtEl>
                                        <p:attrNameLst>
                                          <p:attrName>ppt_x</p:attrName>
                                        </p:attrNameLst>
                                      </p:cBhvr>
                                      <p:tavLst>
                                        <p:tav tm="0">
                                          <p:val>
                                            <p:strVal val="ppt_x"/>
                                          </p:val>
                                        </p:tav>
                                        <p:tav tm="100000">
                                          <p:val>
                                            <p:strVal val="ppt_x"/>
                                          </p:val>
                                        </p:tav>
                                      </p:tavLst>
                                    </p:anim>
                                    <p:anim calcmode="lin" valueType="num">
                                      <p:cBhvr additive="base">
                                        <p:cTn id="18" dur="500"/>
                                        <p:tgtEl>
                                          <p:spTgt spid="17"/>
                                        </p:tgtEl>
                                        <p:attrNameLst>
                                          <p:attrName>ppt_y</p:attrName>
                                        </p:attrNameLst>
                                      </p:cBhvr>
                                      <p:tavLst>
                                        <p:tav tm="0">
                                          <p:val>
                                            <p:strVal val="ppt_y"/>
                                          </p:val>
                                        </p:tav>
                                        <p:tav tm="100000">
                                          <p:val>
                                            <p:strVal val="1+ppt_h/2"/>
                                          </p:val>
                                        </p:tav>
                                      </p:tavLst>
                                    </p:anim>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BD4922-EACA-4EE5-B9A2-0D64C31039BE}"/>
              </a:ext>
            </a:extLst>
          </p:cNvPr>
          <p:cNvSpPr>
            <a:spLocks noGrp="1"/>
          </p:cNvSpPr>
          <p:nvPr>
            <p:ph type="title"/>
          </p:nvPr>
        </p:nvSpPr>
        <p:spPr>
          <a:xfrm>
            <a:off x="4716087" y="285110"/>
            <a:ext cx="1817716" cy="500605"/>
          </a:xfrm>
        </p:spPr>
        <p:txBody>
          <a:bodyPr/>
          <a:lstStyle/>
          <a:p>
            <a:pPr algn="ctr"/>
            <a:r>
              <a:rPr lang="es-EC" dirty="0">
                <a:solidFill>
                  <a:schemeClr val="tx1"/>
                </a:solidFill>
                <a:cs typeface="Times New Roman" panose="02020603050405020304" pitchFamily="18" charset="0"/>
              </a:rPr>
              <a:t>INDICE </a:t>
            </a:r>
          </a:p>
        </p:txBody>
      </p:sp>
      <p:sp>
        <p:nvSpPr>
          <p:cNvPr id="3" name="Marcador de contenido 2">
            <a:extLst>
              <a:ext uri="{FF2B5EF4-FFF2-40B4-BE49-F238E27FC236}">
                <a16:creationId xmlns:a16="http://schemas.microsoft.com/office/drawing/2014/main" id="{603F0F25-BAB7-4867-BBA5-67D49A131A90}"/>
              </a:ext>
            </a:extLst>
          </p:cNvPr>
          <p:cNvSpPr>
            <a:spLocks noGrp="1"/>
          </p:cNvSpPr>
          <p:nvPr>
            <p:ph idx="1"/>
          </p:nvPr>
        </p:nvSpPr>
        <p:spPr>
          <a:xfrm>
            <a:off x="997531" y="947300"/>
            <a:ext cx="2419811" cy="405010"/>
          </a:xfrm>
        </p:spPr>
        <p:txBody>
          <a:bodyPr/>
          <a:lstStyle/>
          <a:p>
            <a:pPr marL="0" indent="0" algn="ctr">
              <a:buNone/>
            </a:pPr>
            <a:r>
              <a:rPr lang="es-EC" sz="2000" b="1" dirty="0">
                <a:solidFill>
                  <a:schemeClr val="accent4"/>
                </a:solidFill>
                <a:latin typeface="Calibri" panose="020F0502020204030204" pitchFamily="34" charset="0"/>
                <a:cs typeface="Calibri" panose="020F0502020204030204" pitchFamily="34" charset="0"/>
              </a:rPr>
              <a:t>INTRODUCCIÓN </a:t>
            </a:r>
          </a:p>
        </p:txBody>
      </p:sp>
      <p:cxnSp>
        <p:nvCxnSpPr>
          <p:cNvPr id="4" name="Conector recto 3">
            <a:extLst>
              <a:ext uri="{FF2B5EF4-FFF2-40B4-BE49-F238E27FC236}">
                <a16:creationId xmlns:a16="http://schemas.microsoft.com/office/drawing/2014/main" id="{A591CA39-20DF-46F5-A341-B7E9E5CA54BF}"/>
              </a:ext>
            </a:extLst>
          </p:cNvPr>
          <p:cNvCxnSpPr/>
          <p:nvPr/>
        </p:nvCxnSpPr>
        <p:spPr>
          <a:xfrm flipH="1">
            <a:off x="3043203" y="785715"/>
            <a:ext cx="580796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868FAE66-815A-4E5D-A6AF-D4281A768F85}"/>
              </a:ext>
            </a:extLst>
          </p:cNvPr>
          <p:cNvCxnSpPr>
            <a:cxnSpLocks/>
          </p:cNvCxnSpPr>
          <p:nvPr/>
        </p:nvCxnSpPr>
        <p:spPr>
          <a:xfrm flipH="1">
            <a:off x="3361893" y="991885"/>
            <a:ext cx="517058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Marcador de contenido 2">
            <a:extLst>
              <a:ext uri="{FF2B5EF4-FFF2-40B4-BE49-F238E27FC236}">
                <a16:creationId xmlns:a16="http://schemas.microsoft.com/office/drawing/2014/main" id="{93A8A5B0-4B34-4060-B34E-3C0AF42EA539}"/>
              </a:ext>
            </a:extLst>
          </p:cNvPr>
          <p:cNvSpPr txBox="1">
            <a:spLocks/>
          </p:cNvSpPr>
          <p:nvPr/>
        </p:nvSpPr>
        <p:spPr>
          <a:xfrm>
            <a:off x="1875422" y="4559776"/>
            <a:ext cx="2419811"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FontTx/>
              <a:buNone/>
            </a:pPr>
            <a:r>
              <a:rPr lang="es-EC" sz="2000" b="1" kern="0" dirty="0">
                <a:solidFill>
                  <a:schemeClr val="accent4"/>
                </a:solidFill>
                <a:latin typeface="Calibri" panose="020F0502020204030204" pitchFamily="34" charset="0"/>
                <a:cs typeface="Calibri" panose="020F0502020204030204" pitchFamily="34" charset="0"/>
              </a:rPr>
              <a:t>PROPUESTA  </a:t>
            </a:r>
          </a:p>
        </p:txBody>
      </p:sp>
      <p:sp>
        <p:nvSpPr>
          <p:cNvPr id="8" name="Marcador de contenido 2">
            <a:extLst>
              <a:ext uri="{FF2B5EF4-FFF2-40B4-BE49-F238E27FC236}">
                <a16:creationId xmlns:a16="http://schemas.microsoft.com/office/drawing/2014/main" id="{0001F9D5-E607-480A-ABAB-D8476593E565}"/>
              </a:ext>
            </a:extLst>
          </p:cNvPr>
          <p:cNvSpPr txBox="1">
            <a:spLocks/>
          </p:cNvSpPr>
          <p:nvPr/>
        </p:nvSpPr>
        <p:spPr>
          <a:xfrm>
            <a:off x="6112267" y="4535863"/>
            <a:ext cx="4351762"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FontTx/>
              <a:buNone/>
            </a:pPr>
            <a:r>
              <a:rPr lang="es-EC" sz="2000" b="1" kern="0" dirty="0">
                <a:solidFill>
                  <a:schemeClr val="accent4"/>
                </a:solidFill>
                <a:latin typeface="Calibri" panose="020F0502020204030204" pitchFamily="34" charset="0"/>
                <a:cs typeface="Calibri" panose="020F0502020204030204" pitchFamily="34" charset="0"/>
              </a:rPr>
              <a:t>CONCLUSIONES Y RECOMENDACIÓN </a:t>
            </a:r>
          </a:p>
        </p:txBody>
      </p:sp>
      <p:sp>
        <p:nvSpPr>
          <p:cNvPr id="9" name="Marcador de contenido 2">
            <a:extLst>
              <a:ext uri="{FF2B5EF4-FFF2-40B4-BE49-F238E27FC236}">
                <a16:creationId xmlns:a16="http://schemas.microsoft.com/office/drawing/2014/main" id="{8CBD92C9-B20D-447C-BAB7-35D5497F9224}"/>
              </a:ext>
            </a:extLst>
          </p:cNvPr>
          <p:cNvSpPr txBox="1">
            <a:spLocks/>
          </p:cNvSpPr>
          <p:nvPr/>
        </p:nvSpPr>
        <p:spPr>
          <a:xfrm>
            <a:off x="7684032" y="3090440"/>
            <a:ext cx="2419811"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FontTx/>
              <a:buNone/>
            </a:pPr>
            <a:r>
              <a:rPr lang="es-EC" sz="2000" b="1" kern="0" dirty="0">
                <a:solidFill>
                  <a:schemeClr val="accent4"/>
                </a:solidFill>
                <a:latin typeface="Calibri" panose="020F0502020204030204" pitchFamily="34" charset="0"/>
                <a:cs typeface="Calibri" panose="020F0502020204030204" pitchFamily="34" charset="0"/>
              </a:rPr>
              <a:t>RESULTADOS </a:t>
            </a:r>
          </a:p>
        </p:txBody>
      </p:sp>
      <p:sp>
        <p:nvSpPr>
          <p:cNvPr id="10" name="Marcador de contenido 2">
            <a:extLst>
              <a:ext uri="{FF2B5EF4-FFF2-40B4-BE49-F238E27FC236}">
                <a16:creationId xmlns:a16="http://schemas.microsoft.com/office/drawing/2014/main" id="{71566402-BB74-4F67-A6A2-8A2C8F9AAD31}"/>
              </a:ext>
            </a:extLst>
          </p:cNvPr>
          <p:cNvSpPr txBox="1">
            <a:spLocks/>
          </p:cNvSpPr>
          <p:nvPr/>
        </p:nvSpPr>
        <p:spPr>
          <a:xfrm>
            <a:off x="623392" y="2823947"/>
            <a:ext cx="3715852"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FontTx/>
              <a:buNone/>
            </a:pPr>
            <a:endParaRPr lang="es-EC" sz="2000" b="1" kern="0" dirty="0">
              <a:solidFill>
                <a:schemeClr val="accent4"/>
              </a:solidFill>
              <a:latin typeface="Calibri" panose="020F0502020204030204" pitchFamily="34" charset="0"/>
              <a:cs typeface="Calibri" panose="020F0502020204030204" pitchFamily="34" charset="0"/>
            </a:endParaRPr>
          </a:p>
        </p:txBody>
      </p:sp>
      <p:sp>
        <p:nvSpPr>
          <p:cNvPr id="11" name="Marcador de contenido 2">
            <a:extLst>
              <a:ext uri="{FF2B5EF4-FFF2-40B4-BE49-F238E27FC236}">
                <a16:creationId xmlns:a16="http://schemas.microsoft.com/office/drawing/2014/main" id="{43250023-A4A2-4D41-984E-0E2B2C67472C}"/>
              </a:ext>
            </a:extLst>
          </p:cNvPr>
          <p:cNvSpPr txBox="1">
            <a:spLocks/>
          </p:cNvSpPr>
          <p:nvPr/>
        </p:nvSpPr>
        <p:spPr>
          <a:xfrm>
            <a:off x="7757094" y="1409799"/>
            <a:ext cx="3267840"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FontTx/>
              <a:buNone/>
            </a:pPr>
            <a:r>
              <a:rPr lang="es-EC" sz="2000" b="1" kern="0" dirty="0">
                <a:solidFill>
                  <a:schemeClr val="accent4"/>
                </a:solidFill>
                <a:latin typeface="Calibri" panose="020F0502020204030204" pitchFamily="34" charset="0"/>
                <a:cs typeface="Calibri" panose="020F0502020204030204" pitchFamily="34" charset="0"/>
              </a:rPr>
              <a:t>PYMES del sector Comercial   </a:t>
            </a:r>
          </a:p>
        </p:txBody>
      </p:sp>
      <p:sp>
        <p:nvSpPr>
          <p:cNvPr id="12" name="Rectángulo 11">
            <a:extLst>
              <a:ext uri="{FF2B5EF4-FFF2-40B4-BE49-F238E27FC236}">
                <a16:creationId xmlns:a16="http://schemas.microsoft.com/office/drawing/2014/main" id="{7FE96652-9284-4A83-9370-9F70968ADC13}"/>
              </a:ext>
            </a:extLst>
          </p:cNvPr>
          <p:cNvSpPr/>
          <p:nvPr/>
        </p:nvSpPr>
        <p:spPr>
          <a:xfrm>
            <a:off x="925417" y="1393245"/>
            <a:ext cx="2715519" cy="163074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dirty="0">
                <a:solidFill>
                  <a:schemeClr val="tx1"/>
                </a:solidFill>
              </a:rPr>
              <a:t>Problemática </a:t>
            </a:r>
          </a:p>
          <a:p>
            <a:pPr algn="ctr"/>
            <a:r>
              <a:rPr lang="es-EC" dirty="0">
                <a:solidFill>
                  <a:schemeClr val="tx1"/>
                </a:solidFill>
              </a:rPr>
              <a:t>Objetivos </a:t>
            </a:r>
          </a:p>
          <a:p>
            <a:pPr algn="ctr"/>
            <a:r>
              <a:rPr lang="es-EC" dirty="0">
                <a:solidFill>
                  <a:schemeClr val="tx1"/>
                </a:solidFill>
              </a:rPr>
              <a:t>Variables</a:t>
            </a:r>
          </a:p>
          <a:p>
            <a:pPr algn="ctr"/>
            <a:r>
              <a:rPr lang="es-EC" dirty="0">
                <a:solidFill>
                  <a:schemeClr val="tx1"/>
                </a:solidFill>
              </a:rPr>
              <a:t>Hipótesis</a:t>
            </a:r>
          </a:p>
          <a:p>
            <a:pPr algn="ctr"/>
            <a:r>
              <a:rPr lang="es-EC" dirty="0">
                <a:solidFill>
                  <a:schemeClr val="tx1"/>
                </a:solidFill>
              </a:rPr>
              <a:t>Teorías </a:t>
            </a:r>
          </a:p>
          <a:p>
            <a:pPr algn="ctr"/>
            <a:r>
              <a:rPr lang="es-EC" dirty="0">
                <a:solidFill>
                  <a:schemeClr val="tx1"/>
                </a:solidFill>
              </a:rPr>
              <a:t>Conceptos  </a:t>
            </a:r>
          </a:p>
        </p:txBody>
      </p:sp>
      <p:sp>
        <p:nvSpPr>
          <p:cNvPr id="14" name="Rectángulo 13">
            <a:extLst>
              <a:ext uri="{FF2B5EF4-FFF2-40B4-BE49-F238E27FC236}">
                <a16:creationId xmlns:a16="http://schemas.microsoft.com/office/drawing/2014/main" id="{3F6EA333-04F9-41F2-B30A-654EFF14A864}"/>
              </a:ext>
            </a:extLst>
          </p:cNvPr>
          <p:cNvSpPr/>
          <p:nvPr/>
        </p:nvSpPr>
        <p:spPr>
          <a:xfrm>
            <a:off x="517663" y="3255052"/>
            <a:ext cx="2715519" cy="13351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es-EC" dirty="0">
              <a:solidFill>
                <a:schemeClr val="tx1"/>
              </a:solidFill>
            </a:endParaRPr>
          </a:p>
          <a:p>
            <a:pPr algn="ctr"/>
            <a:r>
              <a:rPr lang="es-EC" dirty="0">
                <a:solidFill>
                  <a:schemeClr val="tx1"/>
                </a:solidFill>
              </a:rPr>
              <a:t>Metodología </a:t>
            </a:r>
          </a:p>
          <a:p>
            <a:pPr algn="ctr"/>
            <a:r>
              <a:rPr lang="es-EC" dirty="0">
                <a:solidFill>
                  <a:schemeClr val="tx1"/>
                </a:solidFill>
              </a:rPr>
              <a:t>Datos y Muestra</a:t>
            </a:r>
          </a:p>
          <a:p>
            <a:pPr algn="ctr"/>
            <a:endParaRPr lang="es-EC" dirty="0">
              <a:solidFill>
                <a:schemeClr val="tx1"/>
              </a:solidFill>
            </a:endParaRPr>
          </a:p>
        </p:txBody>
      </p:sp>
      <p:sp>
        <p:nvSpPr>
          <p:cNvPr id="15" name="Rectángulo 14">
            <a:extLst>
              <a:ext uri="{FF2B5EF4-FFF2-40B4-BE49-F238E27FC236}">
                <a16:creationId xmlns:a16="http://schemas.microsoft.com/office/drawing/2014/main" id="{C75E5FB0-928E-4AB1-9977-ABCD210EC7C7}"/>
              </a:ext>
            </a:extLst>
          </p:cNvPr>
          <p:cNvSpPr/>
          <p:nvPr/>
        </p:nvSpPr>
        <p:spPr>
          <a:xfrm>
            <a:off x="1831202" y="4830328"/>
            <a:ext cx="2567667" cy="9264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dirty="0">
                <a:solidFill>
                  <a:schemeClr val="accent4"/>
                </a:solidFill>
              </a:rPr>
              <a:t>Alternativas de financiamiento</a:t>
            </a:r>
          </a:p>
        </p:txBody>
      </p:sp>
      <p:sp>
        <p:nvSpPr>
          <p:cNvPr id="16" name="Rectángulo 15">
            <a:extLst>
              <a:ext uri="{FF2B5EF4-FFF2-40B4-BE49-F238E27FC236}">
                <a16:creationId xmlns:a16="http://schemas.microsoft.com/office/drawing/2014/main" id="{91F169A3-255B-412A-AEE2-47B2A1B98E97}"/>
              </a:ext>
            </a:extLst>
          </p:cNvPr>
          <p:cNvSpPr/>
          <p:nvPr/>
        </p:nvSpPr>
        <p:spPr>
          <a:xfrm>
            <a:off x="6423806" y="4830328"/>
            <a:ext cx="2715519" cy="92640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dirty="0">
                <a:solidFill>
                  <a:schemeClr val="accent4"/>
                </a:solidFill>
              </a:rPr>
              <a:t>Conclusiones</a:t>
            </a:r>
          </a:p>
          <a:p>
            <a:pPr algn="ctr"/>
            <a:r>
              <a:rPr lang="es-EC" dirty="0">
                <a:solidFill>
                  <a:schemeClr val="accent4"/>
                </a:solidFill>
              </a:rPr>
              <a:t>Recomendaciones </a:t>
            </a:r>
          </a:p>
        </p:txBody>
      </p:sp>
      <p:sp>
        <p:nvSpPr>
          <p:cNvPr id="17" name="Rectángulo 16">
            <a:extLst>
              <a:ext uri="{FF2B5EF4-FFF2-40B4-BE49-F238E27FC236}">
                <a16:creationId xmlns:a16="http://schemas.microsoft.com/office/drawing/2014/main" id="{BBAE8C6A-AC5B-44D5-8F57-9AA1DAF3EAB2}"/>
              </a:ext>
            </a:extLst>
          </p:cNvPr>
          <p:cNvSpPr/>
          <p:nvPr/>
        </p:nvSpPr>
        <p:spPr>
          <a:xfrm>
            <a:off x="7116685" y="3354842"/>
            <a:ext cx="2715519" cy="106383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dirty="0">
                <a:solidFill>
                  <a:schemeClr val="accent4"/>
                </a:solidFill>
              </a:rPr>
              <a:t>Análisis</a:t>
            </a:r>
          </a:p>
          <a:p>
            <a:pPr algn="ctr"/>
            <a:r>
              <a:rPr lang="es-EC" dirty="0">
                <a:solidFill>
                  <a:schemeClr val="accent4"/>
                </a:solidFill>
              </a:rPr>
              <a:t>Prueba de </a:t>
            </a:r>
            <a:r>
              <a:rPr lang="es-EC" dirty="0" err="1">
                <a:solidFill>
                  <a:schemeClr val="accent4"/>
                </a:solidFill>
              </a:rPr>
              <a:t>hipotesis</a:t>
            </a:r>
            <a:endParaRPr lang="es-EC" dirty="0">
              <a:solidFill>
                <a:schemeClr val="accent4"/>
              </a:solidFill>
            </a:endParaRPr>
          </a:p>
          <a:p>
            <a:pPr algn="ctr"/>
            <a:r>
              <a:rPr lang="es-EC" dirty="0">
                <a:solidFill>
                  <a:schemeClr val="accent4"/>
                </a:solidFill>
              </a:rPr>
              <a:t>Chi Cuadrado</a:t>
            </a:r>
          </a:p>
        </p:txBody>
      </p:sp>
      <p:sp>
        <p:nvSpPr>
          <p:cNvPr id="18" name="Rectángulo 17">
            <a:extLst>
              <a:ext uri="{FF2B5EF4-FFF2-40B4-BE49-F238E27FC236}">
                <a16:creationId xmlns:a16="http://schemas.microsoft.com/office/drawing/2014/main" id="{99A5605A-6D0E-449E-9132-2CD46C54D1B3}"/>
              </a:ext>
            </a:extLst>
          </p:cNvPr>
          <p:cNvSpPr/>
          <p:nvPr/>
        </p:nvSpPr>
        <p:spPr>
          <a:xfrm>
            <a:off x="7877833" y="1813901"/>
            <a:ext cx="2419811" cy="106383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dirty="0">
                <a:solidFill>
                  <a:schemeClr val="accent4"/>
                </a:solidFill>
              </a:rPr>
              <a:t>Importancia </a:t>
            </a:r>
          </a:p>
          <a:p>
            <a:pPr algn="ctr"/>
            <a:r>
              <a:rPr lang="es-EC" dirty="0">
                <a:solidFill>
                  <a:schemeClr val="accent4"/>
                </a:solidFill>
              </a:rPr>
              <a:t>Aportes</a:t>
            </a:r>
          </a:p>
          <a:p>
            <a:pPr algn="ctr"/>
            <a:r>
              <a:rPr lang="es-EC" dirty="0">
                <a:solidFill>
                  <a:schemeClr val="accent4"/>
                </a:solidFill>
              </a:rPr>
              <a:t>Demanda de créditos</a:t>
            </a:r>
          </a:p>
        </p:txBody>
      </p:sp>
      <p:sp>
        <p:nvSpPr>
          <p:cNvPr id="19" name="Marcador de contenido 2">
            <a:extLst>
              <a:ext uri="{FF2B5EF4-FFF2-40B4-BE49-F238E27FC236}">
                <a16:creationId xmlns:a16="http://schemas.microsoft.com/office/drawing/2014/main" id="{14665D1F-356C-4200-9401-D17BD04C9334}"/>
              </a:ext>
            </a:extLst>
          </p:cNvPr>
          <p:cNvSpPr txBox="1">
            <a:spLocks/>
          </p:cNvSpPr>
          <p:nvPr/>
        </p:nvSpPr>
        <p:spPr>
          <a:xfrm>
            <a:off x="623392" y="3224034"/>
            <a:ext cx="3330244" cy="405010"/>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FontTx/>
              <a:buNone/>
            </a:pPr>
            <a:r>
              <a:rPr lang="es-EC" sz="2000" b="1" kern="0" dirty="0">
                <a:solidFill>
                  <a:schemeClr val="accent4"/>
                </a:solidFill>
                <a:latin typeface="Calibri" panose="020F0502020204030204" pitchFamily="34" charset="0"/>
                <a:cs typeface="Calibri" panose="020F0502020204030204" pitchFamily="34" charset="0"/>
              </a:rPr>
              <a:t>MARCO METODOLÓGICO </a:t>
            </a:r>
          </a:p>
        </p:txBody>
      </p:sp>
      <p:sp>
        <p:nvSpPr>
          <p:cNvPr id="20" name="Elipse 19">
            <a:extLst>
              <a:ext uri="{FF2B5EF4-FFF2-40B4-BE49-F238E27FC236}">
                <a16:creationId xmlns:a16="http://schemas.microsoft.com/office/drawing/2014/main" id="{96AAB9FF-886C-4A36-9D0C-D263742B7172}"/>
              </a:ext>
            </a:extLst>
          </p:cNvPr>
          <p:cNvSpPr/>
          <p:nvPr/>
        </p:nvSpPr>
        <p:spPr>
          <a:xfrm>
            <a:off x="846050" y="976562"/>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dirty="0"/>
              <a:t>1</a:t>
            </a:r>
          </a:p>
        </p:txBody>
      </p:sp>
      <p:sp>
        <p:nvSpPr>
          <p:cNvPr id="21" name="Elipse 20">
            <a:extLst>
              <a:ext uri="{FF2B5EF4-FFF2-40B4-BE49-F238E27FC236}">
                <a16:creationId xmlns:a16="http://schemas.microsoft.com/office/drawing/2014/main" id="{4EAB7346-A764-4DFF-AF4E-D9F60BC4B44B}"/>
              </a:ext>
            </a:extLst>
          </p:cNvPr>
          <p:cNvSpPr/>
          <p:nvPr/>
        </p:nvSpPr>
        <p:spPr>
          <a:xfrm>
            <a:off x="5938736" y="4555455"/>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dirty="0"/>
              <a:t>6</a:t>
            </a:r>
          </a:p>
        </p:txBody>
      </p:sp>
      <p:sp>
        <p:nvSpPr>
          <p:cNvPr id="22" name="Elipse 21">
            <a:extLst>
              <a:ext uri="{FF2B5EF4-FFF2-40B4-BE49-F238E27FC236}">
                <a16:creationId xmlns:a16="http://schemas.microsoft.com/office/drawing/2014/main" id="{FFEB4987-D755-4506-93CE-76399991BEE0}"/>
              </a:ext>
            </a:extLst>
          </p:cNvPr>
          <p:cNvSpPr/>
          <p:nvPr/>
        </p:nvSpPr>
        <p:spPr>
          <a:xfrm>
            <a:off x="366181" y="3259203"/>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dirty="0"/>
              <a:t>3</a:t>
            </a:r>
          </a:p>
        </p:txBody>
      </p:sp>
      <p:sp>
        <p:nvSpPr>
          <p:cNvPr id="23" name="Elipse 22">
            <a:extLst>
              <a:ext uri="{FF2B5EF4-FFF2-40B4-BE49-F238E27FC236}">
                <a16:creationId xmlns:a16="http://schemas.microsoft.com/office/drawing/2014/main" id="{1C4CDA2B-DF07-493A-9FA8-DD54A4588313}"/>
              </a:ext>
            </a:extLst>
          </p:cNvPr>
          <p:cNvSpPr/>
          <p:nvPr/>
        </p:nvSpPr>
        <p:spPr>
          <a:xfrm>
            <a:off x="1985551" y="4609183"/>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dirty="0"/>
              <a:t>5</a:t>
            </a:r>
          </a:p>
        </p:txBody>
      </p:sp>
      <p:sp>
        <p:nvSpPr>
          <p:cNvPr id="24" name="Elipse 23">
            <a:extLst>
              <a:ext uri="{FF2B5EF4-FFF2-40B4-BE49-F238E27FC236}">
                <a16:creationId xmlns:a16="http://schemas.microsoft.com/office/drawing/2014/main" id="{8A875554-2855-4785-BF85-BA4567CD6CD1}"/>
              </a:ext>
            </a:extLst>
          </p:cNvPr>
          <p:cNvSpPr/>
          <p:nvPr/>
        </p:nvSpPr>
        <p:spPr>
          <a:xfrm>
            <a:off x="7478602" y="1410107"/>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dirty="0"/>
              <a:t>2</a:t>
            </a:r>
          </a:p>
        </p:txBody>
      </p:sp>
      <p:sp>
        <p:nvSpPr>
          <p:cNvPr id="25" name="Elipse 24">
            <a:extLst>
              <a:ext uri="{FF2B5EF4-FFF2-40B4-BE49-F238E27FC236}">
                <a16:creationId xmlns:a16="http://schemas.microsoft.com/office/drawing/2014/main" id="{BA265FE4-D6C4-410B-AEF8-288B25002AB2}"/>
              </a:ext>
            </a:extLst>
          </p:cNvPr>
          <p:cNvSpPr/>
          <p:nvPr/>
        </p:nvSpPr>
        <p:spPr>
          <a:xfrm>
            <a:off x="7634950" y="3117605"/>
            <a:ext cx="302963" cy="350680"/>
          </a:xfrm>
          <a:prstGeom prst="ellipse">
            <a:avLst/>
          </a:prstGeom>
          <a:noFill/>
          <a:ln w="571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s-EC" dirty="0"/>
              <a:t>4</a:t>
            </a:r>
          </a:p>
        </p:txBody>
      </p:sp>
      <p:cxnSp>
        <p:nvCxnSpPr>
          <p:cNvPr id="13" name="Conector recto 12">
            <a:extLst>
              <a:ext uri="{FF2B5EF4-FFF2-40B4-BE49-F238E27FC236}">
                <a16:creationId xmlns:a16="http://schemas.microsoft.com/office/drawing/2014/main" id="{A2E09B31-2C13-49CA-B127-7D3D01064035}"/>
              </a:ext>
            </a:extLst>
          </p:cNvPr>
          <p:cNvCxnSpPr/>
          <p:nvPr/>
        </p:nvCxnSpPr>
        <p:spPr>
          <a:xfrm>
            <a:off x="1149013" y="1327242"/>
            <a:ext cx="2268329"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6" name="Conector recto 25">
            <a:extLst>
              <a:ext uri="{FF2B5EF4-FFF2-40B4-BE49-F238E27FC236}">
                <a16:creationId xmlns:a16="http://schemas.microsoft.com/office/drawing/2014/main" id="{05F28465-7A01-4287-AFFD-EA30FA1D7181}"/>
              </a:ext>
            </a:extLst>
          </p:cNvPr>
          <p:cNvCxnSpPr>
            <a:cxnSpLocks/>
          </p:cNvCxnSpPr>
          <p:nvPr/>
        </p:nvCxnSpPr>
        <p:spPr>
          <a:xfrm>
            <a:off x="2421184" y="4959863"/>
            <a:ext cx="121975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7" name="Conector recto 26">
            <a:extLst>
              <a:ext uri="{FF2B5EF4-FFF2-40B4-BE49-F238E27FC236}">
                <a16:creationId xmlns:a16="http://schemas.microsoft.com/office/drawing/2014/main" id="{3830E324-B87E-43ED-9A7F-24020D1647A0}"/>
              </a:ext>
            </a:extLst>
          </p:cNvPr>
          <p:cNvCxnSpPr>
            <a:cxnSpLocks/>
          </p:cNvCxnSpPr>
          <p:nvPr/>
        </p:nvCxnSpPr>
        <p:spPr>
          <a:xfrm>
            <a:off x="6264152" y="4959863"/>
            <a:ext cx="4033492"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8" name="Conector recto 27">
            <a:extLst>
              <a:ext uri="{FF2B5EF4-FFF2-40B4-BE49-F238E27FC236}">
                <a16:creationId xmlns:a16="http://schemas.microsoft.com/office/drawing/2014/main" id="{380DB3FF-0DE7-434D-83FD-6BE4732C2C9F}"/>
              </a:ext>
            </a:extLst>
          </p:cNvPr>
          <p:cNvCxnSpPr>
            <a:cxnSpLocks/>
          </p:cNvCxnSpPr>
          <p:nvPr/>
        </p:nvCxnSpPr>
        <p:spPr>
          <a:xfrm>
            <a:off x="8152032" y="3500090"/>
            <a:ext cx="144085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9" name="Conector recto 28">
            <a:extLst>
              <a:ext uri="{FF2B5EF4-FFF2-40B4-BE49-F238E27FC236}">
                <a16:creationId xmlns:a16="http://schemas.microsoft.com/office/drawing/2014/main" id="{0FC27810-DDE8-4A4E-8D27-A51F00AD8D38}"/>
              </a:ext>
            </a:extLst>
          </p:cNvPr>
          <p:cNvCxnSpPr>
            <a:cxnSpLocks/>
          </p:cNvCxnSpPr>
          <p:nvPr/>
        </p:nvCxnSpPr>
        <p:spPr>
          <a:xfrm>
            <a:off x="7835514" y="1813901"/>
            <a:ext cx="318942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30" name="Conector recto 29">
            <a:extLst>
              <a:ext uri="{FF2B5EF4-FFF2-40B4-BE49-F238E27FC236}">
                <a16:creationId xmlns:a16="http://schemas.microsoft.com/office/drawing/2014/main" id="{179985A2-B20B-49B5-AC5C-69E39F50ECA7}"/>
              </a:ext>
            </a:extLst>
          </p:cNvPr>
          <p:cNvCxnSpPr>
            <a:cxnSpLocks/>
          </p:cNvCxnSpPr>
          <p:nvPr/>
        </p:nvCxnSpPr>
        <p:spPr>
          <a:xfrm>
            <a:off x="925417" y="3606853"/>
            <a:ext cx="2949125"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156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4" fill="hold" nodeType="with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xit" presetSubtype="4" fill="hold" nodeType="withEffect">
                                  <p:stCondLst>
                                    <p:cond delay="0"/>
                                  </p:stCondLst>
                                  <p:childTnLst>
                                    <p:animEffect transition="out" filter="wipe(down)">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21BDADA2-4EC3-457B-ACA7-2AB5DCC3276F}"/>
              </a:ext>
            </a:extLst>
          </p:cNvPr>
          <p:cNvGraphicFramePr>
            <a:graphicFrameLocks noGrp="1"/>
          </p:cNvGraphicFramePr>
          <p:nvPr>
            <p:ph idx="1"/>
            <p:extLst>
              <p:ext uri="{D42A27DB-BD31-4B8C-83A1-F6EECF244321}">
                <p14:modId xmlns:p14="http://schemas.microsoft.com/office/powerpoint/2010/main" val="3173555427"/>
              </p:ext>
            </p:extLst>
          </p:nvPr>
        </p:nvGraphicFramePr>
        <p:xfrm>
          <a:off x="256598" y="688960"/>
          <a:ext cx="5688965" cy="1640841"/>
        </p:xfrm>
        <a:graphic>
          <a:graphicData uri="http://schemas.openxmlformats.org/drawingml/2006/table">
            <a:tbl>
              <a:tblPr firstRow="1" firstCol="1" bandRow="1"/>
              <a:tblGrid>
                <a:gridCol w="1211580">
                  <a:extLst>
                    <a:ext uri="{9D8B030D-6E8A-4147-A177-3AD203B41FA5}">
                      <a16:colId xmlns:a16="http://schemas.microsoft.com/office/drawing/2014/main" val="1989346260"/>
                    </a:ext>
                  </a:extLst>
                </a:gridCol>
                <a:gridCol w="4477385">
                  <a:extLst>
                    <a:ext uri="{9D8B030D-6E8A-4147-A177-3AD203B41FA5}">
                      <a16:colId xmlns:a16="http://schemas.microsoft.com/office/drawing/2014/main" val="3408088377"/>
                    </a:ext>
                  </a:extLst>
                </a:gridCol>
              </a:tblGrid>
              <a:tr h="310515">
                <a:tc>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Ítems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Descripción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817349"/>
                  </a:ext>
                </a:extLst>
              </a:tr>
              <a:tr h="319405">
                <a:tc gridSpan="2">
                  <a:txBody>
                    <a:bodyPr/>
                    <a:lstStyle/>
                    <a:p>
                      <a:pPr algn="ctr">
                        <a:lnSpc>
                          <a:spcPct val="107000"/>
                        </a:lnSpc>
                        <a:spcAft>
                          <a:spcPts val="800"/>
                        </a:spcAft>
                      </a:pPr>
                      <a:r>
                        <a:rPr lang="es-EC" sz="1100" b="1" dirty="0">
                          <a:effectLst/>
                          <a:latin typeface="Arial" panose="020B0604020202020204" pitchFamily="34" charset="0"/>
                          <a:ea typeface="Calibri" panose="020F0502020204030204" pitchFamily="34" charset="0"/>
                          <a:cs typeface="Times New Roman" panose="02020603050405020304" pitchFamily="18" charset="0"/>
                        </a:rPr>
                        <a:t>Alternativas de Financiamiento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s-EC"/>
                    </a:p>
                  </a:txBody>
                  <a:tcPr/>
                </a:tc>
                <a:extLst>
                  <a:ext uri="{0D108BD9-81ED-4DB2-BD59-A6C34878D82A}">
                    <a16:rowId xmlns:a16="http://schemas.microsoft.com/office/drawing/2014/main" val="673108218"/>
                  </a:ext>
                </a:extLst>
              </a:tr>
              <a:tr h="310515">
                <a:tc>
                  <a:txBody>
                    <a:bodyPr/>
                    <a:lstStyle/>
                    <a:p>
                      <a:pPr algn="ctr">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Pregunta 5</a:t>
                      </a:r>
                    </a:p>
                  </a:txBody>
                  <a:tcPr marL="68580" marR="68580" marT="0" marB="0" anchor="ctr">
                    <a:lnL>
                      <a:noFill/>
                    </a:lnL>
                    <a:lnR>
                      <a:noFill/>
                    </a:lnR>
                    <a:lnT>
                      <a:noFill/>
                    </a:lnT>
                    <a:lnB>
                      <a:noFill/>
                    </a:lnB>
                  </a:tcPr>
                </a:tc>
                <a:tc>
                  <a:txBody>
                    <a:bodyPr/>
                    <a:lstStyle/>
                    <a:p>
                      <a:pPr algn="just">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¿La principal fuente de Financiamiento utilizada durante la pandemia?</a:t>
                      </a:r>
                    </a:p>
                  </a:txBody>
                  <a:tcPr marL="68580" marR="68580" marT="0" marB="0" anchor="ctr">
                    <a:lnL>
                      <a:noFill/>
                    </a:lnL>
                    <a:lnR>
                      <a:noFill/>
                    </a:lnR>
                    <a:lnT>
                      <a:noFill/>
                    </a:lnT>
                    <a:lnB>
                      <a:noFill/>
                    </a:lnB>
                  </a:tcPr>
                </a:tc>
                <a:extLst>
                  <a:ext uri="{0D108BD9-81ED-4DB2-BD59-A6C34878D82A}">
                    <a16:rowId xmlns:a16="http://schemas.microsoft.com/office/drawing/2014/main" val="1673667711"/>
                  </a:ext>
                </a:extLst>
              </a:tr>
              <a:tr h="319405">
                <a:tc gridSpan="2">
                  <a:txBody>
                    <a:bodyPr/>
                    <a:lstStyle/>
                    <a:p>
                      <a:pPr algn="ctr">
                        <a:lnSpc>
                          <a:spcPct val="107000"/>
                        </a:lnSpc>
                        <a:spcAft>
                          <a:spcPts val="800"/>
                        </a:spcAft>
                      </a:pPr>
                      <a:r>
                        <a:rPr lang="es-EC" sz="1100" b="1">
                          <a:effectLst/>
                          <a:latin typeface="Arial" panose="020B0604020202020204" pitchFamily="34" charset="0"/>
                          <a:ea typeface="Calibri" panose="020F0502020204030204" pitchFamily="34" charset="0"/>
                          <a:cs typeface="Times New Roman" panose="02020603050405020304" pitchFamily="18" charset="0"/>
                        </a:rPr>
                        <a:t>Reactivación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es-EC"/>
                    </a:p>
                  </a:txBody>
                  <a:tcPr/>
                </a:tc>
                <a:extLst>
                  <a:ext uri="{0D108BD9-81ED-4DB2-BD59-A6C34878D82A}">
                    <a16:rowId xmlns:a16="http://schemas.microsoft.com/office/drawing/2014/main" val="1259179834"/>
                  </a:ext>
                </a:extLst>
              </a:tr>
              <a:tr h="310515">
                <a:tc>
                  <a:txBody>
                    <a:bodyPr/>
                    <a:lstStyle/>
                    <a:p>
                      <a:pPr algn="ctr">
                        <a:lnSpc>
                          <a:spcPct val="107000"/>
                        </a:lnSpc>
                        <a:spcAft>
                          <a:spcPts val="800"/>
                        </a:spcAft>
                      </a:pPr>
                      <a:r>
                        <a:rPr lang="es-EC" sz="1100">
                          <a:effectLst/>
                          <a:latin typeface="Arial" panose="020B0604020202020204" pitchFamily="34" charset="0"/>
                          <a:ea typeface="Calibri" panose="020F0502020204030204" pitchFamily="34" charset="0"/>
                          <a:cs typeface="Times New Roman" panose="02020603050405020304" pitchFamily="18" charset="0"/>
                        </a:rPr>
                        <a:t>Pregunta 4</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s-EC" sz="1100" dirty="0">
                          <a:effectLst/>
                          <a:latin typeface="Arial" panose="020B0604020202020204" pitchFamily="34" charset="0"/>
                          <a:ea typeface="Calibri" panose="020F0502020204030204" pitchFamily="34" charset="0"/>
                          <a:cs typeface="Times New Roman" panose="02020603050405020304" pitchFamily="18" charset="0"/>
                        </a:rPr>
                        <a:t>¿Cuál es la principal fuente de Financiamiento para las Actividades Cotidianas de su negocio antes de la pandemia?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28024"/>
                  </a:ext>
                </a:extLst>
              </a:tr>
            </a:tbl>
          </a:graphicData>
        </a:graphic>
      </p:graphicFrame>
      <p:graphicFrame>
        <p:nvGraphicFramePr>
          <p:cNvPr id="9" name="Tabla 8">
            <a:extLst>
              <a:ext uri="{FF2B5EF4-FFF2-40B4-BE49-F238E27FC236}">
                <a16:creationId xmlns:a16="http://schemas.microsoft.com/office/drawing/2014/main" id="{084F6D4F-9A9F-4CAA-9E9C-08549670FBF1}"/>
              </a:ext>
            </a:extLst>
          </p:cNvPr>
          <p:cNvGraphicFramePr>
            <a:graphicFrameLocks noGrp="1"/>
          </p:cNvGraphicFramePr>
          <p:nvPr>
            <p:extLst>
              <p:ext uri="{D42A27DB-BD31-4B8C-83A1-F6EECF244321}">
                <p14:modId xmlns:p14="http://schemas.microsoft.com/office/powerpoint/2010/main" val="2767980427"/>
              </p:ext>
            </p:extLst>
          </p:nvPr>
        </p:nvGraphicFramePr>
        <p:xfrm>
          <a:off x="467764" y="3685776"/>
          <a:ext cx="4972050" cy="1684847"/>
        </p:xfrm>
        <a:graphic>
          <a:graphicData uri="http://schemas.openxmlformats.org/drawingml/2006/table">
            <a:tbl>
              <a:tblPr firstRow="1" bandRow="1" bandCol="1"/>
              <a:tblGrid>
                <a:gridCol w="2039538">
                  <a:extLst>
                    <a:ext uri="{9D8B030D-6E8A-4147-A177-3AD203B41FA5}">
                      <a16:colId xmlns:a16="http://schemas.microsoft.com/office/drawing/2014/main" val="3241053035"/>
                    </a:ext>
                  </a:extLst>
                </a:gridCol>
                <a:gridCol w="854204">
                  <a:extLst>
                    <a:ext uri="{9D8B030D-6E8A-4147-A177-3AD203B41FA5}">
                      <a16:colId xmlns:a16="http://schemas.microsoft.com/office/drawing/2014/main" val="781565070"/>
                    </a:ext>
                  </a:extLst>
                </a:gridCol>
                <a:gridCol w="854204">
                  <a:extLst>
                    <a:ext uri="{9D8B030D-6E8A-4147-A177-3AD203B41FA5}">
                      <a16:colId xmlns:a16="http://schemas.microsoft.com/office/drawing/2014/main" val="3036750496"/>
                    </a:ext>
                  </a:extLst>
                </a:gridCol>
                <a:gridCol w="1224104">
                  <a:extLst>
                    <a:ext uri="{9D8B030D-6E8A-4147-A177-3AD203B41FA5}">
                      <a16:colId xmlns:a16="http://schemas.microsoft.com/office/drawing/2014/main" val="639003957"/>
                    </a:ext>
                  </a:extLst>
                </a:gridCol>
              </a:tblGrid>
              <a:tr h="120650">
                <a:tc gridSpan="4">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Pruebas de chi-cuadrado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404541970"/>
                  </a:ext>
                </a:extLst>
              </a:tr>
              <a:tr h="362585">
                <a:tc>
                  <a:txBody>
                    <a:bodyPr/>
                    <a:lstStyle/>
                    <a:p>
                      <a:pPr algn="ctr">
                        <a:lnSpc>
                          <a:spcPct val="107000"/>
                        </a:lnSpc>
                        <a:spcAft>
                          <a:spcPts val="80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Valor</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df</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Significación asintótica (bilateral)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7643787"/>
                  </a:ext>
                </a:extLst>
              </a:tr>
              <a:tr h="241935">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Chi-cuadrado de Pearson</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17,244</a:t>
                      </a:r>
                      <a:r>
                        <a:rPr lang="es-EC" sz="1100" baseline="30000">
                          <a:effectLst/>
                          <a:latin typeface="Arial" panose="020B0604020202020204" pitchFamily="34" charset="0"/>
                          <a:ea typeface="Calibri" panose="020F0502020204030204" pitchFamily="34" charset="0"/>
                          <a:cs typeface="Arial" panose="020B0604020202020204" pitchFamily="34" charset="0"/>
                        </a:rPr>
                        <a:t>a</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,008</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1238724160"/>
                  </a:ext>
                </a:extLst>
              </a:tr>
              <a:tr h="241935">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Razón de verosimilitud</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21,311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,002</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3903150844"/>
                  </a:ext>
                </a:extLst>
              </a:tr>
              <a:tr h="241935">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Asociación lineal por lineal</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,965</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1</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,326</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extLst>
                  <a:ext uri="{0D108BD9-81ED-4DB2-BD59-A6C34878D82A}">
                    <a16:rowId xmlns:a16="http://schemas.microsoft.com/office/drawing/2014/main" val="2249495091"/>
                  </a:ext>
                </a:extLst>
              </a:tr>
              <a:tr h="120650">
                <a:tc>
                  <a:txBody>
                    <a:bodyPr/>
                    <a:lstStyle/>
                    <a:p>
                      <a:pPr marL="38100" marR="38100" algn="ct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N de casos válidos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38100" marR="38100" algn="r">
                        <a:lnSpc>
                          <a:spcPts val="1600"/>
                        </a:lnSpc>
                        <a:spcAft>
                          <a:spcPts val="800"/>
                        </a:spcAft>
                      </a:pPr>
                      <a:r>
                        <a:rPr lang="es-EC" sz="1100">
                          <a:effectLst/>
                          <a:latin typeface="Arial" panose="020B0604020202020204" pitchFamily="34" charset="0"/>
                          <a:ea typeface="Calibri" panose="020F0502020204030204" pitchFamily="34" charset="0"/>
                          <a:cs typeface="Arial" panose="020B0604020202020204" pitchFamily="34" charset="0"/>
                        </a:rPr>
                        <a:t>224</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s-EC"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0411605"/>
                  </a:ext>
                </a:extLst>
              </a:tr>
            </a:tbl>
          </a:graphicData>
        </a:graphic>
      </p:graphicFrame>
      <p:pic>
        <p:nvPicPr>
          <p:cNvPr id="3" name="Imagen 2">
            <a:extLst>
              <a:ext uri="{FF2B5EF4-FFF2-40B4-BE49-F238E27FC236}">
                <a16:creationId xmlns:a16="http://schemas.microsoft.com/office/drawing/2014/main" id="{9E00735E-84F1-4D67-8276-4F33F291158D}"/>
              </a:ext>
            </a:extLst>
          </p:cNvPr>
          <p:cNvPicPr>
            <a:picLocks noChangeAspect="1"/>
          </p:cNvPicPr>
          <p:nvPr/>
        </p:nvPicPr>
        <p:blipFill>
          <a:blip r:embed="rId2"/>
          <a:stretch>
            <a:fillRect/>
          </a:stretch>
        </p:blipFill>
        <p:spPr>
          <a:xfrm>
            <a:off x="6246439" y="1009791"/>
            <a:ext cx="5518245" cy="4593095"/>
          </a:xfrm>
          <a:prstGeom prst="rect">
            <a:avLst/>
          </a:prstGeom>
        </p:spPr>
      </p:pic>
    </p:spTree>
    <p:extLst>
      <p:ext uri="{BB962C8B-B14F-4D97-AF65-F5344CB8AC3E}">
        <p14:creationId xmlns:p14="http://schemas.microsoft.com/office/powerpoint/2010/main" val="215102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0C5B7FD7-FF67-4E23-82A4-2FCB59F415E9}"/>
              </a:ext>
            </a:extLst>
          </p:cNvPr>
          <p:cNvSpPr txBox="1">
            <a:spLocks noGrp="1"/>
          </p:cNvSpPr>
          <p:nvPr>
            <p:ph type="title"/>
          </p:nvPr>
        </p:nvSpPr>
        <p:spPr>
          <a:xfrm>
            <a:off x="448060" y="596332"/>
            <a:ext cx="3895898" cy="64239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lvl1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9pPr>
          </a:lstStyle>
          <a:p>
            <a:pPr algn="ctr"/>
            <a:r>
              <a:rPr lang="es-EC" sz="2800" kern="0" dirty="0"/>
              <a:t>Propuesta </a:t>
            </a:r>
          </a:p>
        </p:txBody>
      </p:sp>
      <p:pic>
        <p:nvPicPr>
          <p:cNvPr id="5" name="Imagen 4">
            <a:extLst>
              <a:ext uri="{FF2B5EF4-FFF2-40B4-BE49-F238E27FC236}">
                <a16:creationId xmlns:a16="http://schemas.microsoft.com/office/drawing/2014/main" id="{98CCB039-3887-419F-8880-5A82C779C6A9}"/>
              </a:ext>
            </a:extLst>
          </p:cNvPr>
          <p:cNvPicPr/>
          <p:nvPr/>
        </p:nvPicPr>
        <p:blipFill>
          <a:blip r:embed="rId2"/>
          <a:stretch>
            <a:fillRect/>
          </a:stretch>
        </p:blipFill>
        <p:spPr>
          <a:xfrm>
            <a:off x="134162" y="1719618"/>
            <a:ext cx="4574315" cy="2827116"/>
          </a:xfrm>
          <a:prstGeom prst="rect">
            <a:avLst/>
          </a:prstGeom>
        </p:spPr>
      </p:pic>
      <p:graphicFrame>
        <p:nvGraphicFramePr>
          <p:cNvPr id="7" name="Tabla 6">
            <a:extLst>
              <a:ext uri="{FF2B5EF4-FFF2-40B4-BE49-F238E27FC236}">
                <a16:creationId xmlns:a16="http://schemas.microsoft.com/office/drawing/2014/main" id="{ABB03D7A-82A0-431B-8D83-27BACEF33E99}"/>
              </a:ext>
            </a:extLst>
          </p:cNvPr>
          <p:cNvGraphicFramePr>
            <a:graphicFrameLocks noGrp="1"/>
          </p:cNvGraphicFramePr>
          <p:nvPr>
            <p:extLst>
              <p:ext uri="{D42A27DB-BD31-4B8C-83A1-F6EECF244321}">
                <p14:modId xmlns:p14="http://schemas.microsoft.com/office/powerpoint/2010/main" val="65758804"/>
              </p:ext>
            </p:extLst>
          </p:nvPr>
        </p:nvGraphicFramePr>
        <p:xfrm>
          <a:off x="7483525" y="667275"/>
          <a:ext cx="2438397" cy="2827115"/>
        </p:xfrm>
        <a:graphic>
          <a:graphicData uri="http://schemas.openxmlformats.org/drawingml/2006/table">
            <a:tbl>
              <a:tblPr firstRow="1" firstCol="1" bandRow="1">
                <a:tableStyleId>{ED083AE6-46FA-4A59-8FB0-9F97EB10719F}</a:tableStyleId>
              </a:tblPr>
              <a:tblGrid>
                <a:gridCol w="2438397">
                  <a:extLst>
                    <a:ext uri="{9D8B030D-6E8A-4147-A177-3AD203B41FA5}">
                      <a16:colId xmlns:a16="http://schemas.microsoft.com/office/drawing/2014/main" val="1746172523"/>
                    </a:ext>
                  </a:extLst>
                </a:gridCol>
              </a:tblGrid>
              <a:tr h="582667">
                <a:tc>
                  <a:txBody>
                    <a:bodyPr/>
                    <a:lstStyle/>
                    <a:p>
                      <a:pPr indent="180340" algn="just">
                        <a:lnSpc>
                          <a:spcPct val="200000"/>
                        </a:lnSpc>
                        <a:spcAft>
                          <a:spcPts val="800"/>
                        </a:spcAft>
                      </a:pPr>
                      <a:r>
                        <a:rPr lang="es-EC" sz="1100">
                          <a:effectLst/>
                        </a:rPr>
                        <a:t>Donación</a:t>
                      </a:r>
                      <a:endPar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15423482"/>
                  </a:ext>
                </a:extLst>
              </a:tr>
              <a:tr h="561112">
                <a:tc>
                  <a:txBody>
                    <a:bodyPr/>
                    <a:lstStyle/>
                    <a:p>
                      <a:pPr indent="180340" algn="just">
                        <a:lnSpc>
                          <a:spcPct val="200000"/>
                        </a:lnSpc>
                        <a:spcAft>
                          <a:spcPts val="800"/>
                        </a:spcAft>
                      </a:pPr>
                      <a:r>
                        <a:rPr lang="es-EC" sz="1100">
                          <a:effectLst/>
                        </a:rPr>
                        <a:t>Recompensas </a:t>
                      </a:r>
                      <a:endPar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6778709"/>
                  </a:ext>
                </a:extLst>
              </a:tr>
              <a:tr h="561112">
                <a:tc>
                  <a:txBody>
                    <a:bodyPr/>
                    <a:lstStyle/>
                    <a:p>
                      <a:pPr indent="180340" algn="just">
                        <a:lnSpc>
                          <a:spcPct val="200000"/>
                        </a:lnSpc>
                        <a:spcAft>
                          <a:spcPts val="800"/>
                        </a:spcAft>
                      </a:pPr>
                      <a:r>
                        <a:rPr lang="es-EC" sz="1100">
                          <a:effectLst/>
                        </a:rPr>
                        <a:t>Financiamiento reembolsables </a:t>
                      </a:r>
                      <a:endParaRPr lang="es-EC" sz="1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51635550"/>
                  </a:ext>
                </a:extLst>
              </a:tr>
              <a:tr h="561112">
                <a:tc>
                  <a:txBody>
                    <a:bodyPr/>
                    <a:lstStyle/>
                    <a:p>
                      <a:pPr indent="180340" algn="just">
                        <a:lnSpc>
                          <a:spcPct val="200000"/>
                        </a:lnSpc>
                        <a:spcAft>
                          <a:spcPts val="800"/>
                        </a:spcAft>
                      </a:pPr>
                      <a:r>
                        <a:rPr lang="es-EC" sz="1100" dirty="0">
                          <a:effectLst/>
                        </a:rPr>
                        <a:t>Inversión </a:t>
                      </a:r>
                      <a:endPar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60519106"/>
                  </a:ext>
                </a:extLst>
              </a:tr>
              <a:tr h="561112">
                <a:tc>
                  <a:txBody>
                    <a:bodyPr/>
                    <a:lstStyle/>
                    <a:p>
                      <a:pPr indent="180340" algn="just">
                        <a:lnSpc>
                          <a:spcPct val="200000"/>
                        </a:lnSpc>
                        <a:spcAft>
                          <a:spcPts val="800"/>
                        </a:spcAft>
                      </a:pPr>
                      <a:r>
                        <a:rPr lang="es-EC" sz="1100" dirty="0" err="1">
                          <a:effectLst/>
                        </a:rPr>
                        <a:t>Pre-compra</a:t>
                      </a:r>
                      <a:endParaRPr lang="es-EC"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99964607"/>
                  </a:ext>
                </a:extLst>
              </a:tr>
            </a:tbl>
          </a:graphicData>
        </a:graphic>
      </p:graphicFrame>
      <p:sp>
        <p:nvSpPr>
          <p:cNvPr id="9" name="CuadroTexto 8">
            <a:extLst>
              <a:ext uri="{FF2B5EF4-FFF2-40B4-BE49-F238E27FC236}">
                <a16:creationId xmlns:a16="http://schemas.microsoft.com/office/drawing/2014/main" id="{4F093E2F-8CD6-48E7-9ABE-159FC5146D9F}"/>
              </a:ext>
            </a:extLst>
          </p:cNvPr>
          <p:cNvSpPr txBox="1"/>
          <p:nvPr/>
        </p:nvSpPr>
        <p:spPr>
          <a:xfrm>
            <a:off x="4875663" y="2142699"/>
            <a:ext cx="213928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s-EC" sz="2400" dirty="0">
                <a:effectLst/>
                <a:latin typeface="Arial" panose="020B0604020202020204" pitchFamily="34" charset="0"/>
                <a:ea typeface="Calibri" panose="020F0502020204030204" pitchFamily="34" charset="0"/>
                <a:cs typeface="Times New Roman" panose="02020603050405020304" pitchFamily="18" charset="0"/>
              </a:rPr>
              <a:t>crowdfunding </a:t>
            </a:r>
            <a:endParaRPr lang="es-EC" sz="2400" dirty="0"/>
          </a:p>
        </p:txBody>
      </p:sp>
      <p:graphicFrame>
        <p:nvGraphicFramePr>
          <p:cNvPr id="10" name="Diagrama 9">
            <a:extLst>
              <a:ext uri="{FF2B5EF4-FFF2-40B4-BE49-F238E27FC236}">
                <a16:creationId xmlns:a16="http://schemas.microsoft.com/office/drawing/2014/main" id="{8212ACAA-A1C4-4A2D-B879-54436AE9FFA7}"/>
              </a:ext>
            </a:extLst>
          </p:cNvPr>
          <p:cNvGraphicFramePr/>
          <p:nvPr>
            <p:extLst>
              <p:ext uri="{D42A27DB-BD31-4B8C-83A1-F6EECF244321}">
                <p14:modId xmlns:p14="http://schemas.microsoft.com/office/powerpoint/2010/main" val="743386600"/>
              </p:ext>
            </p:extLst>
          </p:nvPr>
        </p:nvGraphicFramePr>
        <p:xfrm>
          <a:off x="4706961" y="3494390"/>
          <a:ext cx="5214961" cy="2705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ángulo: esquinas redondeadas 10">
            <a:extLst>
              <a:ext uri="{FF2B5EF4-FFF2-40B4-BE49-F238E27FC236}">
                <a16:creationId xmlns:a16="http://schemas.microsoft.com/office/drawing/2014/main" id="{4EA06AC9-E435-4CB7-8CEA-1807867C08A8}"/>
              </a:ext>
            </a:extLst>
          </p:cNvPr>
          <p:cNvSpPr/>
          <p:nvPr/>
        </p:nvSpPr>
        <p:spPr>
          <a:xfrm>
            <a:off x="1567218" y="5349922"/>
            <a:ext cx="1405720" cy="2456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C" dirty="0"/>
              <a:t>4000SBU</a:t>
            </a:r>
          </a:p>
        </p:txBody>
      </p:sp>
    </p:spTree>
    <p:extLst>
      <p:ext uri="{BB962C8B-B14F-4D97-AF65-F5344CB8AC3E}">
        <p14:creationId xmlns:p14="http://schemas.microsoft.com/office/powerpoint/2010/main" val="740418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C093BE10-0E82-49C4-B2FE-A55B1E7B19E8}"/>
              </a:ext>
            </a:extLst>
          </p:cNvPr>
          <p:cNvSpPr txBox="1">
            <a:spLocks noGrp="1"/>
          </p:cNvSpPr>
          <p:nvPr>
            <p:ph type="title"/>
          </p:nvPr>
        </p:nvSpPr>
        <p:spPr>
          <a:xfrm>
            <a:off x="393469" y="309729"/>
            <a:ext cx="3895898" cy="64239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lvl1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9pPr>
          </a:lstStyle>
          <a:p>
            <a:pPr algn="ctr"/>
            <a:r>
              <a:rPr lang="es-EC" sz="2800" kern="0" dirty="0"/>
              <a:t>CONCLUSIONES   </a:t>
            </a:r>
          </a:p>
        </p:txBody>
      </p:sp>
      <p:sp>
        <p:nvSpPr>
          <p:cNvPr id="5" name="îSľïdè">
            <a:extLst>
              <a:ext uri="{FF2B5EF4-FFF2-40B4-BE49-F238E27FC236}">
                <a16:creationId xmlns:a16="http://schemas.microsoft.com/office/drawing/2014/main" id="{D2126B45-9FF9-490E-ACE8-32A385207E45}"/>
              </a:ext>
            </a:extLst>
          </p:cNvPr>
          <p:cNvSpPr/>
          <p:nvPr/>
        </p:nvSpPr>
        <p:spPr>
          <a:xfrm>
            <a:off x="3290021" y="3211155"/>
            <a:ext cx="2430954" cy="137209"/>
          </a:xfrm>
          <a:prstGeom prst="round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dirty="0"/>
          </a:p>
        </p:txBody>
      </p:sp>
      <p:sp>
        <p:nvSpPr>
          <p:cNvPr id="6" name="îSľïdè">
            <a:extLst>
              <a:ext uri="{FF2B5EF4-FFF2-40B4-BE49-F238E27FC236}">
                <a16:creationId xmlns:a16="http://schemas.microsoft.com/office/drawing/2014/main" id="{A47EC1F2-E6BC-4E6D-BC36-7A1AF1EA07BD}"/>
              </a:ext>
            </a:extLst>
          </p:cNvPr>
          <p:cNvSpPr/>
          <p:nvPr/>
        </p:nvSpPr>
        <p:spPr>
          <a:xfrm>
            <a:off x="6173050" y="3217962"/>
            <a:ext cx="2304256" cy="137209"/>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7" name="îSľïdè">
            <a:extLst>
              <a:ext uri="{FF2B5EF4-FFF2-40B4-BE49-F238E27FC236}">
                <a16:creationId xmlns:a16="http://schemas.microsoft.com/office/drawing/2014/main" id="{DB678B92-0BFE-477D-8C16-A21C2FD3E0DC}"/>
              </a:ext>
            </a:extLst>
          </p:cNvPr>
          <p:cNvSpPr/>
          <p:nvPr/>
        </p:nvSpPr>
        <p:spPr>
          <a:xfrm>
            <a:off x="228648" y="3211155"/>
            <a:ext cx="2520280" cy="137209"/>
          </a:xfrm>
          <a:prstGeom prst="round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25000" lnSpcReduction="20000"/>
          </a:bodyPr>
          <a:lstStyle/>
          <a:p>
            <a:pPr algn="ctr"/>
            <a:endParaRPr/>
          </a:p>
        </p:txBody>
      </p:sp>
      <p:sp>
        <p:nvSpPr>
          <p:cNvPr id="8" name="îSľïdè">
            <a:extLst>
              <a:ext uri="{FF2B5EF4-FFF2-40B4-BE49-F238E27FC236}">
                <a16:creationId xmlns:a16="http://schemas.microsoft.com/office/drawing/2014/main" id="{7672D8BD-2F3D-44E2-A3EA-56BDF0CAD048}"/>
              </a:ext>
            </a:extLst>
          </p:cNvPr>
          <p:cNvSpPr/>
          <p:nvPr/>
        </p:nvSpPr>
        <p:spPr>
          <a:xfrm>
            <a:off x="9247947" y="3203661"/>
            <a:ext cx="2304256" cy="137209"/>
          </a:xfrm>
          <a:prstGeom prst="roundRect">
            <a:avLst/>
          </a:prstGeom>
          <a:ln/>
        </p:spPr>
        <p:style>
          <a:lnRef idx="1">
            <a:schemeClr val="accent6"/>
          </a:lnRef>
          <a:fillRef idx="3">
            <a:schemeClr val="accent6"/>
          </a:fillRef>
          <a:effectRef idx="2">
            <a:schemeClr val="accent6"/>
          </a:effectRef>
          <a:fontRef idx="minor">
            <a:schemeClr val="lt1"/>
          </a:fontRef>
        </p:style>
        <p:txBody>
          <a:bodyPr wrap="square" lIns="91440" tIns="45720" rIns="91440" bIns="45720" anchor="ctr">
            <a:normAutofit fontScale="25000" lnSpcReduction="20000"/>
          </a:bodyPr>
          <a:lstStyle/>
          <a:p>
            <a:pPr algn="ctr"/>
            <a:endParaRPr dirty="0"/>
          </a:p>
        </p:txBody>
      </p:sp>
      <p:sp>
        <p:nvSpPr>
          <p:cNvPr id="9" name="two-buildings_18497">
            <a:extLst>
              <a:ext uri="{FF2B5EF4-FFF2-40B4-BE49-F238E27FC236}">
                <a16:creationId xmlns:a16="http://schemas.microsoft.com/office/drawing/2014/main" id="{1BDD5EF5-2CF9-428C-856F-BC0F8FF8E534}"/>
              </a:ext>
            </a:extLst>
          </p:cNvPr>
          <p:cNvSpPr>
            <a:spLocks noChangeAspect="1"/>
          </p:cNvSpPr>
          <p:nvPr/>
        </p:nvSpPr>
        <p:spPr bwMode="auto">
          <a:xfrm>
            <a:off x="804318" y="1410543"/>
            <a:ext cx="1080000" cy="1136920"/>
          </a:xfrm>
          <a:custGeom>
            <a:avLst/>
            <a:gdLst>
              <a:gd name="connsiteX0" fmla="*/ 364476 w 590823"/>
              <a:gd name="connsiteY0" fmla="*/ 230016 h 523666"/>
              <a:gd name="connsiteX1" fmla="*/ 358022 w 590823"/>
              <a:gd name="connsiteY1" fmla="*/ 236463 h 523666"/>
              <a:gd name="connsiteX2" fmla="*/ 364476 w 590823"/>
              <a:gd name="connsiteY2" fmla="*/ 242911 h 523666"/>
              <a:gd name="connsiteX3" fmla="*/ 370930 w 590823"/>
              <a:gd name="connsiteY3" fmla="*/ 236463 h 523666"/>
              <a:gd name="connsiteX4" fmla="*/ 364476 w 590823"/>
              <a:gd name="connsiteY4" fmla="*/ 230016 h 523666"/>
              <a:gd name="connsiteX5" fmla="*/ 463309 w 590823"/>
              <a:gd name="connsiteY5" fmla="*/ 212688 h 523666"/>
              <a:gd name="connsiteX6" fmla="*/ 456854 w 590823"/>
              <a:gd name="connsiteY6" fmla="*/ 219136 h 523666"/>
              <a:gd name="connsiteX7" fmla="*/ 463309 w 590823"/>
              <a:gd name="connsiteY7" fmla="*/ 225583 h 523666"/>
              <a:gd name="connsiteX8" fmla="*/ 469763 w 590823"/>
              <a:gd name="connsiteY8" fmla="*/ 219136 h 523666"/>
              <a:gd name="connsiteX9" fmla="*/ 463309 w 590823"/>
              <a:gd name="connsiteY9" fmla="*/ 212688 h 523666"/>
              <a:gd name="connsiteX10" fmla="*/ 412077 w 590823"/>
              <a:gd name="connsiteY10" fmla="*/ 188511 h 523666"/>
              <a:gd name="connsiteX11" fmla="*/ 405623 w 590823"/>
              <a:gd name="connsiteY11" fmla="*/ 194958 h 523666"/>
              <a:gd name="connsiteX12" fmla="*/ 412077 w 590823"/>
              <a:gd name="connsiteY12" fmla="*/ 201405 h 523666"/>
              <a:gd name="connsiteX13" fmla="*/ 418531 w 590823"/>
              <a:gd name="connsiteY13" fmla="*/ 194958 h 523666"/>
              <a:gd name="connsiteX14" fmla="*/ 412077 w 590823"/>
              <a:gd name="connsiteY14" fmla="*/ 188511 h 523666"/>
              <a:gd name="connsiteX15" fmla="*/ 239422 w 590823"/>
              <a:gd name="connsiteY15" fmla="*/ 187302 h 523666"/>
              <a:gd name="connsiteX16" fmla="*/ 232968 w 590823"/>
              <a:gd name="connsiteY16" fmla="*/ 193749 h 523666"/>
              <a:gd name="connsiteX17" fmla="*/ 239422 w 590823"/>
              <a:gd name="connsiteY17" fmla="*/ 200196 h 523666"/>
              <a:gd name="connsiteX18" fmla="*/ 245877 w 590823"/>
              <a:gd name="connsiteY18" fmla="*/ 193749 h 523666"/>
              <a:gd name="connsiteX19" fmla="*/ 239422 w 590823"/>
              <a:gd name="connsiteY19" fmla="*/ 187302 h 523666"/>
              <a:gd name="connsiteX20" fmla="*/ 309210 w 590823"/>
              <a:gd name="connsiteY20" fmla="*/ 182063 h 523666"/>
              <a:gd name="connsiteX21" fmla="*/ 302756 w 590823"/>
              <a:gd name="connsiteY21" fmla="*/ 188511 h 523666"/>
              <a:gd name="connsiteX22" fmla="*/ 309210 w 590823"/>
              <a:gd name="connsiteY22" fmla="*/ 194958 h 523666"/>
              <a:gd name="connsiteX23" fmla="*/ 315665 w 590823"/>
              <a:gd name="connsiteY23" fmla="*/ 188511 h 523666"/>
              <a:gd name="connsiteX24" fmla="*/ 309210 w 590823"/>
              <a:gd name="connsiteY24" fmla="*/ 182063 h 523666"/>
              <a:gd name="connsiteX25" fmla="*/ 504859 w 590823"/>
              <a:gd name="connsiteY25" fmla="*/ 162721 h 523666"/>
              <a:gd name="connsiteX26" fmla="*/ 498404 w 590823"/>
              <a:gd name="connsiteY26" fmla="*/ 169168 h 523666"/>
              <a:gd name="connsiteX27" fmla="*/ 504859 w 590823"/>
              <a:gd name="connsiteY27" fmla="*/ 175616 h 523666"/>
              <a:gd name="connsiteX28" fmla="*/ 511313 w 590823"/>
              <a:gd name="connsiteY28" fmla="*/ 169168 h 523666"/>
              <a:gd name="connsiteX29" fmla="*/ 504859 w 590823"/>
              <a:gd name="connsiteY29" fmla="*/ 162721 h 523666"/>
              <a:gd name="connsiteX30" fmla="*/ 504859 w 590823"/>
              <a:gd name="connsiteY30" fmla="*/ 157079 h 523666"/>
              <a:gd name="connsiteX31" fmla="*/ 517364 w 590823"/>
              <a:gd name="connsiteY31" fmla="*/ 169168 h 523666"/>
              <a:gd name="connsiteX32" fmla="*/ 504859 w 590823"/>
              <a:gd name="connsiteY32" fmla="*/ 181660 h 523666"/>
              <a:gd name="connsiteX33" fmla="*/ 502438 w 590823"/>
              <a:gd name="connsiteY33" fmla="*/ 181257 h 523666"/>
              <a:gd name="connsiteX34" fmla="*/ 475007 w 590823"/>
              <a:gd name="connsiteY34" fmla="*/ 214703 h 523666"/>
              <a:gd name="connsiteX35" fmla="*/ 475411 w 590823"/>
              <a:gd name="connsiteY35" fmla="*/ 219136 h 523666"/>
              <a:gd name="connsiteX36" fmla="*/ 463309 w 590823"/>
              <a:gd name="connsiteY36" fmla="*/ 231628 h 523666"/>
              <a:gd name="connsiteX37" fmla="*/ 450803 w 590823"/>
              <a:gd name="connsiteY37" fmla="*/ 220345 h 523666"/>
              <a:gd name="connsiteX38" fmla="*/ 419742 w 590823"/>
              <a:gd name="connsiteY38" fmla="*/ 204629 h 523666"/>
              <a:gd name="connsiteX39" fmla="*/ 412077 w 590823"/>
              <a:gd name="connsiteY39" fmla="*/ 207450 h 523666"/>
              <a:gd name="connsiteX40" fmla="*/ 407236 w 590823"/>
              <a:gd name="connsiteY40" fmla="*/ 206644 h 523666"/>
              <a:gd name="connsiteX41" fmla="*/ 376578 w 590823"/>
              <a:gd name="connsiteY41" fmla="*/ 234449 h 523666"/>
              <a:gd name="connsiteX42" fmla="*/ 376981 w 590823"/>
              <a:gd name="connsiteY42" fmla="*/ 236463 h 523666"/>
              <a:gd name="connsiteX43" fmla="*/ 364476 w 590823"/>
              <a:gd name="connsiteY43" fmla="*/ 248955 h 523666"/>
              <a:gd name="connsiteX44" fmla="*/ 351971 w 590823"/>
              <a:gd name="connsiteY44" fmla="*/ 236463 h 523666"/>
              <a:gd name="connsiteX45" fmla="*/ 352374 w 590823"/>
              <a:gd name="connsiteY45" fmla="*/ 234851 h 523666"/>
              <a:gd name="connsiteX46" fmla="*/ 314051 w 590823"/>
              <a:gd name="connsiteY46" fmla="*/ 200196 h 523666"/>
              <a:gd name="connsiteX47" fmla="*/ 309210 w 590823"/>
              <a:gd name="connsiteY47" fmla="*/ 201002 h 523666"/>
              <a:gd name="connsiteX48" fmla="*/ 298722 w 590823"/>
              <a:gd name="connsiteY48" fmla="*/ 195361 h 523666"/>
              <a:gd name="connsiteX49" fmla="*/ 250718 w 590823"/>
              <a:gd name="connsiteY49" fmla="*/ 198988 h 523666"/>
              <a:gd name="connsiteX50" fmla="*/ 239422 w 590823"/>
              <a:gd name="connsiteY50" fmla="*/ 206241 h 523666"/>
              <a:gd name="connsiteX51" fmla="*/ 226917 w 590823"/>
              <a:gd name="connsiteY51" fmla="*/ 193749 h 523666"/>
              <a:gd name="connsiteX52" fmla="*/ 239422 w 590823"/>
              <a:gd name="connsiteY52" fmla="*/ 181257 h 523666"/>
              <a:gd name="connsiteX53" fmla="*/ 249911 w 590823"/>
              <a:gd name="connsiteY53" fmla="*/ 186899 h 523666"/>
              <a:gd name="connsiteX54" fmla="*/ 298319 w 590823"/>
              <a:gd name="connsiteY54" fmla="*/ 183272 h 523666"/>
              <a:gd name="connsiteX55" fmla="*/ 309210 w 590823"/>
              <a:gd name="connsiteY55" fmla="*/ 176422 h 523666"/>
              <a:gd name="connsiteX56" fmla="*/ 321716 w 590823"/>
              <a:gd name="connsiteY56" fmla="*/ 188511 h 523666"/>
              <a:gd name="connsiteX57" fmla="*/ 321312 w 590823"/>
              <a:gd name="connsiteY57" fmla="*/ 190928 h 523666"/>
              <a:gd name="connsiteX58" fmla="*/ 359232 w 590823"/>
              <a:gd name="connsiteY58" fmla="*/ 225180 h 523666"/>
              <a:gd name="connsiteX59" fmla="*/ 364476 w 590823"/>
              <a:gd name="connsiteY59" fmla="*/ 223971 h 523666"/>
              <a:gd name="connsiteX60" fmla="*/ 369317 w 590823"/>
              <a:gd name="connsiteY60" fmla="*/ 224777 h 523666"/>
              <a:gd name="connsiteX61" fmla="*/ 399572 w 590823"/>
              <a:gd name="connsiteY61" fmla="*/ 197376 h 523666"/>
              <a:gd name="connsiteX62" fmla="*/ 399572 w 590823"/>
              <a:gd name="connsiteY62" fmla="*/ 194958 h 523666"/>
              <a:gd name="connsiteX63" fmla="*/ 412077 w 590823"/>
              <a:gd name="connsiteY63" fmla="*/ 182869 h 523666"/>
              <a:gd name="connsiteX64" fmla="*/ 424179 w 590823"/>
              <a:gd name="connsiteY64" fmla="*/ 193749 h 523666"/>
              <a:gd name="connsiteX65" fmla="*/ 455644 w 590823"/>
              <a:gd name="connsiteY65" fmla="*/ 209465 h 523666"/>
              <a:gd name="connsiteX66" fmla="*/ 463309 w 590823"/>
              <a:gd name="connsiteY66" fmla="*/ 206644 h 523666"/>
              <a:gd name="connsiteX67" fmla="*/ 465729 w 590823"/>
              <a:gd name="connsiteY67" fmla="*/ 207047 h 523666"/>
              <a:gd name="connsiteX68" fmla="*/ 493160 w 590823"/>
              <a:gd name="connsiteY68" fmla="*/ 173601 h 523666"/>
              <a:gd name="connsiteX69" fmla="*/ 492757 w 590823"/>
              <a:gd name="connsiteY69" fmla="*/ 169168 h 523666"/>
              <a:gd name="connsiteX70" fmla="*/ 504859 w 590823"/>
              <a:gd name="connsiteY70" fmla="*/ 157079 h 523666"/>
              <a:gd name="connsiteX71" fmla="*/ 229743 w 590823"/>
              <a:gd name="connsiteY71" fmla="*/ 102882 h 523666"/>
              <a:gd name="connsiteX72" fmla="*/ 234225 w 590823"/>
              <a:gd name="connsiteY72" fmla="*/ 141399 h 523666"/>
              <a:gd name="connsiteX73" fmla="*/ 116025 w 590823"/>
              <a:gd name="connsiteY73" fmla="*/ 171608 h 523666"/>
              <a:gd name="connsiteX74" fmla="*/ 116025 w 590823"/>
              <a:gd name="connsiteY74" fmla="*/ 275124 h 523666"/>
              <a:gd name="connsiteX75" fmla="*/ 114815 w 590823"/>
              <a:gd name="connsiteY75" fmla="*/ 283985 h 523666"/>
              <a:gd name="connsiteX76" fmla="*/ 141440 w 590823"/>
              <a:gd name="connsiteY76" fmla="*/ 443891 h 523666"/>
              <a:gd name="connsiteX77" fmla="*/ 98275 w 590823"/>
              <a:gd name="connsiteY77" fmla="*/ 443891 h 523666"/>
              <a:gd name="connsiteX78" fmla="*/ 78104 w 590823"/>
              <a:gd name="connsiteY78" fmla="*/ 309763 h 523666"/>
              <a:gd name="connsiteX79" fmla="*/ 76491 w 590823"/>
              <a:gd name="connsiteY79" fmla="*/ 309763 h 523666"/>
              <a:gd name="connsiteX80" fmla="*/ 40587 w 590823"/>
              <a:gd name="connsiteY80" fmla="*/ 487392 h 523666"/>
              <a:gd name="connsiteX81" fmla="*/ 3473 w 590823"/>
              <a:gd name="connsiteY81" fmla="*/ 465641 h 523666"/>
              <a:gd name="connsiteX82" fmla="*/ 32519 w 590823"/>
              <a:gd name="connsiteY82" fmla="*/ 298082 h 523666"/>
              <a:gd name="connsiteX83" fmla="*/ 23644 w 590823"/>
              <a:gd name="connsiteY83" fmla="*/ 275124 h 523666"/>
              <a:gd name="connsiteX84" fmla="*/ 23644 w 590823"/>
              <a:gd name="connsiteY84" fmla="*/ 145829 h 523666"/>
              <a:gd name="connsiteX85" fmla="*/ 58337 w 590823"/>
              <a:gd name="connsiteY85" fmla="*/ 111190 h 523666"/>
              <a:gd name="connsiteX86" fmla="*/ 81332 w 590823"/>
              <a:gd name="connsiteY86" fmla="*/ 111190 h 523666"/>
              <a:gd name="connsiteX87" fmla="*/ 111184 w 590823"/>
              <a:gd name="connsiteY87" fmla="*/ 128510 h 523666"/>
              <a:gd name="connsiteX88" fmla="*/ 212440 w 590823"/>
              <a:gd name="connsiteY88" fmla="*/ 104342 h 523666"/>
              <a:gd name="connsiteX89" fmla="*/ 229743 w 590823"/>
              <a:gd name="connsiteY89" fmla="*/ 102882 h 523666"/>
              <a:gd name="connsiteX90" fmla="*/ 365732 w 590823"/>
              <a:gd name="connsiteY90" fmla="*/ 36271 h 523666"/>
              <a:gd name="connsiteX91" fmla="*/ 372186 w 590823"/>
              <a:gd name="connsiteY91" fmla="*/ 42716 h 523666"/>
              <a:gd name="connsiteX92" fmla="*/ 372186 w 590823"/>
              <a:gd name="connsiteY92" fmla="*/ 54397 h 523666"/>
              <a:gd name="connsiteX93" fmla="*/ 537979 w 590823"/>
              <a:gd name="connsiteY93" fmla="*/ 54397 h 523666"/>
              <a:gd name="connsiteX94" fmla="*/ 577915 w 590823"/>
              <a:gd name="connsiteY94" fmla="*/ 54397 h 523666"/>
              <a:gd name="connsiteX95" fmla="*/ 590823 w 590823"/>
              <a:gd name="connsiteY95" fmla="*/ 67287 h 523666"/>
              <a:gd name="connsiteX96" fmla="*/ 577915 w 590823"/>
              <a:gd name="connsiteY96" fmla="*/ 80177 h 523666"/>
              <a:gd name="connsiteX97" fmla="*/ 550887 w 590823"/>
              <a:gd name="connsiteY97" fmla="*/ 80177 h 523666"/>
              <a:gd name="connsiteX98" fmla="*/ 550887 w 590823"/>
              <a:gd name="connsiteY98" fmla="*/ 331125 h 523666"/>
              <a:gd name="connsiteX99" fmla="*/ 577915 w 590823"/>
              <a:gd name="connsiteY99" fmla="*/ 331125 h 523666"/>
              <a:gd name="connsiteX100" fmla="*/ 590823 w 590823"/>
              <a:gd name="connsiteY100" fmla="*/ 344015 h 523666"/>
              <a:gd name="connsiteX101" fmla="*/ 577915 w 590823"/>
              <a:gd name="connsiteY101" fmla="*/ 356905 h 523666"/>
              <a:gd name="connsiteX102" fmla="*/ 537979 w 590823"/>
              <a:gd name="connsiteY102" fmla="*/ 356905 h 523666"/>
              <a:gd name="connsiteX103" fmla="*/ 386304 w 590823"/>
              <a:gd name="connsiteY103" fmla="*/ 356905 h 523666"/>
              <a:gd name="connsiteX104" fmla="*/ 387515 w 590823"/>
              <a:gd name="connsiteY104" fmla="*/ 357710 h 523666"/>
              <a:gd name="connsiteX105" fmla="*/ 388321 w 590823"/>
              <a:gd name="connsiteY105" fmla="*/ 358113 h 523666"/>
              <a:gd name="connsiteX106" fmla="*/ 389532 w 590823"/>
              <a:gd name="connsiteY106" fmla="*/ 359321 h 523666"/>
              <a:gd name="connsiteX107" fmla="*/ 389532 w 590823"/>
              <a:gd name="connsiteY107" fmla="*/ 359724 h 523666"/>
              <a:gd name="connsiteX108" fmla="*/ 459721 w 590823"/>
              <a:gd name="connsiteY108" fmla="*/ 457606 h 523666"/>
              <a:gd name="connsiteX109" fmla="*/ 457301 w 590823"/>
              <a:gd name="connsiteY109" fmla="*/ 472510 h 523666"/>
              <a:gd name="connsiteX110" fmla="*/ 451250 w 590823"/>
              <a:gd name="connsiteY110" fmla="*/ 474524 h 523666"/>
              <a:gd name="connsiteX111" fmla="*/ 442376 w 590823"/>
              <a:gd name="connsiteY111" fmla="*/ 470093 h 523666"/>
              <a:gd name="connsiteX112" fmla="*/ 391549 w 590823"/>
              <a:gd name="connsiteY112" fmla="*/ 399199 h 523666"/>
              <a:gd name="connsiteX113" fmla="*/ 391549 w 590823"/>
              <a:gd name="connsiteY113" fmla="*/ 513193 h 523666"/>
              <a:gd name="connsiteX114" fmla="*/ 381060 w 590823"/>
              <a:gd name="connsiteY114" fmla="*/ 523666 h 523666"/>
              <a:gd name="connsiteX115" fmla="*/ 370169 w 590823"/>
              <a:gd name="connsiteY115" fmla="*/ 513193 h 523666"/>
              <a:gd name="connsiteX116" fmla="*/ 370169 w 590823"/>
              <a:gd name="connsiteY116" fmla="*/ 399199 h 523666"/>
              <a:gd name="connsiteX117" fmla="*/ 319745 w 590823"/>
              <a:gd name="connsiteY117" fmla="*/ 470093 h 523666"/>
              <a:gd name="connsiteX118" fmla="*/ 304820 w 590823"/>
              <a:gd name="connsiteY118" fmla="*/ 472510 h 523666"/>
              <a:gd name="connsiteX119" fmla="*/ 301996 w 590823"/>
              <a:gd name="connsiteY119" fmla="*/ 457606 h 523666"/>
              <a:gd name="connsiteX120" fmla="*/ 372186 w 590823"/>
              <a:gd name="connsiteY120" fmla="*/ 359724 h 523666"/>
              <a:gd name="connsiteX121" fmla="*/ 372589 w 590823"/>
              <a:gd name="connsiteY121" fmla="*/ 359321 h 523666"/>
              <a:gd name="connsiteX122" fmla="*/ 373799 w 590823"/>
              <a:gd name="connsiteY122" fmla="*/ 358113 h 523666"/>
              <a:gd name="connsiteX123" fmla="*/ 374606 w 590823"/>
              <a:gd name="connsiteY123" fmla="*/ 357710 h 523666"/>
              <a:gd name="connsiteX124" fmla="*/ 375413 w 590823"/>
              <a:gd name="connsiteY124" fmla="*/ 356905 h 523666"/>
              <a:gd name="connsiteX125" fmla="*/ 206796 w 590823"/>
              <a:gd name="connsiteY125" fmla="*/ 356905 h 523666"/>
              <a:gd name="connsiteX126" fmla="*/ 166457 w 590823"/>
              <a:gd name="connsiteY126" fmla="*/ 356905 h 523666"/>
              <a:gd name="connsiteX127" fmla="*/ 153952 w 590823"/>
              <a:gd name="connsiteY127" fmla="*/ 344015 h 523666"/>
              <a:gd name="connsiteX128" fmla="*/ 166457 w 590823"/>
              <a:gd name="connsiteY128" fmla="*/ 331125 h 523666"/>
              <a:gd name="connsiteX129" fmla="*/ 193888 w 590823"/>
              <a:gd name="connsiteY129" fmla="*/ 331125 h 523666"/>
              <a:gd name="connsiteX130" fmla="*/ 193888 w 590823"/>
              <a:gd name="connsiteY130" fmla="*/ 177656 h 523666"/>
              <a:gd name="connsiteX131" fmla="*/ 210023 w 590823"/>
              <a:gd name="connsiteY131" fmla="*/ 170808 h 523666"/>
              <a:gd name="connsiteX132" fmla="*/ 210023 w 590823"/>
              <a:gd name="connsiteY132" fmla="*/ 331125 h 523666"/>
              <a:gd name="connsiteX133" fmla="*/ 534348 w 590823"/>
              <a:gd name="connsiteY133" fmla="*/ 331125 h 523666"/>
              <a:gd name="connsiteX134" fmla="*/ 534348 w 590823"/>
              <a:gd name="connsiteY134" fmla="*/ 80177 h 523666"/>
              <a:gd name="connsiteX135" fmla="*/ 210023 w 590823"/>
              <a:gd name="connsiteY135" fmla="*/ 80177 h 523666"/>
              <a:gd name="connsiteX136" fmla="*/ 210023 w 590823"/>
              <a:gd name="connsiteY136" fmla="*/ 96692 h 523666"/>
              <a:gd name="connsiteX137" fmla="*/ 202359 w 590823"/>
              <a:gd name="connsiteY137" fmla="*/ 95484 h 523666"/>
              <a:gd name="connsiteX138" fmla="*/ 193888 w 590823"/>
              <a:gd name="connsiteY138" fmla="*/ 96692 h 523666"/>
              <a:gd name="connsiteX139" fmla="*/ 193888 w 590823"/>
              <a:gd name="connsiteY139" fmla="*/ 80177 h 523666"/>
              <a:gd name="connsiteX140" fmla="*/ 166457 w 590823"/>
              <a:gd name="connsiteY140" fmla="*/ 80177 h 523666"/>
              <a:gd name="connsiteX141" fmla="*/ 153952 w 590823"/>
              <a:gd name="connsiteY141" fmla="*/ 67287 h 523666"/>
              <a:gd name="connsiteX142" fmla="*/ 166457 w 590823"/>
              <a:gd name="connsiteY142" fmla="*/ 54397 h 523666"/>
              <a:gd name="connsiteX143" fmla="*/ 206796 w 590823"/>
              <a:gd name="connsiteY143" fmla="*/ 54397 h 523666"/>
              <a:gd name="connsiteX144" fmla="*/ 359681 w 590823"/>
              <a:gd name="connsiteY144" fmla="*/ 54397 h 523666"/>
              <a:gd name="connsiteX145" fmla="*/ 359681 w 590823"/>
              <a:gd name="connsiteY145" fmla="*/ 42716 h 523666"/>
              <a:gd name="connsiteX146" fmla="*/ 365732 w 590823"/>
              <a:gd name="connsiteY146" fmla="*/ 36271 h 523666"/>
              <a:gd name="connsiteX147" fmla="*/ 69803 w 590823"/>
              <a:gd name="connsiteY147" fmla="*/ 0 h 523666"/>
              <a:gd name="connsiteX148" fmla="*/ 115988 w 590823"/>
              <a:gd name="connsiteY148" fmla="*/ 46115 h 523666"/>
              <a:gd name="connsiteX149" fmla="*/ 69803 w 590823"/>
              <a:gd name="connsiteY149" fmla="*/ 92230 h 523666"/>
              <a:gd name="connsiteX150" fmla="*/ 23618 w 590823"/>
              <a:gd name="connsiteY150" fmla="*/ 46115 h 523666"/>
              <a:gd name="connsiteX151" fmla="*/ 69803 w 590823"/>
              <a:gd name="connsiteY151" fmla="*/ 0 h 523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590823" h="523666">
                <a:moveTo>
                  <a:pt x="364476" y="230016"/>
                </a:moveTo>
                <a:cubicBezTo>
                  <a:pt x="360845" y="230016"/>
                  <a:pt x="358022" y="232837"/>
                  <a:pt x="358022" y="236463"/>
                </a:cubicBezTo>
                <a:cubicBezTo>
                  <a:pt x="358022" y="240090"/>
                  <a:pt x="360845" y="242911"/>
                  <a:pt x="364476" y="242911"/>
                </a:cubicBezTo>
                <a:cubicBezTo>
                  <a:pt x="368107" y="242911"/>
                  <a:pt x="370930" y="240090"/>
                  <a:pt x="370930" y="236463"/>
                </a:cubicBezTo>
                <a:cubicBezTo>
                  <a:pt x="370930" y="232837"/>
                  <a:pt x="368107" y="230016"/>
                  <a:pt x="364476" y="230016"/>
                </a:cubicBezTo>
                <a:close/>
                <a:moveTo>
                  <a:pt x="463309" y="212688"/>
                </a:moveTo>
                <a:cubicBezTo>
                  <a:pt x="459678" y="212688"/>
                  <a:pt x="456854" y="215509"/>
                  <a:pt x="456854" y="219136"/>
                </a:cubicBezTo>
                <a:cubicBezTo>
                  <a:pt x="456854" y="222763"/>
                  <a:pt x="459678" y="225583"/>
                  <a:pt x="463309" y="225583"/>
                </a:cubicBezTo>
                <a:cubicBezTo>
                  <a:pt x="466536" y="225583"/>
                  <a:pt x="469763" y="222763"/>
                  <a:pt x="469763" y="219136"/>
                </a:cubicBezTo>
                <a:cubicBezTo>
                  <a:pt x="469763" y="215509"/>
                  <a:pt x="466536" y="212688"/>
                  <a:pt x="463309" y="212688"/>
                </a:cubicBezTo>
                <a:close/>
                <a:moveTo>
                  <a:pt x="412077" y="188511"/>
                </a:moveTo>
                <a:cubicBezTo>
                  <a:pt x="408446" y="188511"/>
                  <a:pt x="405623" y="191734"/>
                  <a:pt x="405623" y="194958"/>
                </a:cubicBezTo>
                <a:cubicBezTo>
                  <a:pt x="405623" y="198585"/>
                  <a:pt x="408446" y="201405"/>
                  <a:pt x="412077" y="201405"/>
                </a:cubicBezTo>
                <a:cubicBezTo>
                  <a:pt x="415304" y="201405"/>
                  <a:pt x="418531" y="198585"/>
                  <a:pt x="418531" y="194958"/>
                </a:cubicBezTo>
                <a:cubicBezTo>
                  <a:pt x="418531" y="191734"/>
                  <a:pt x="415304" y="188511"/>
                  <a:pt x="412077" y="188511"/>
                </a:cubicBezTo>
                <a:close/>
                <a:moveTo>
                  <a:pt x="239422" y="187302"/>
                </a:moveTo>
                <a:cubicBezTo>
                  <a:pt x="235792" y="187302"/>
                  <a:pt x="232968" y="190122"/>
                  <a:pt x="232968" y="193749"/>
                </a:cubicBezTo>
                <a:cubicBezTo>
                  <a:pt x="232968" y="197376"/>
                  <a:pt x="235792" y="200196"/>
                  <a:pt x="239422" y="200196"/>
                </a:cubicBezTo>
                <a:cubicBezTo>
                  <a:pt x="243053" y="200196"/>
                  <a:pt x="245877" y="197376"/>
                  <a:pt x="245877" y="193749"/>
                </a:cubicBezTo>
                <a:cubicBezTo>
                  <a:pt x="245877" y="190122"/>
                  <a:pt x="243053" y="187302"/>
                  <a:pt x="239422" y="187302"/>
                </a:cubicBezTo>
                <a:close/>
                <a:moveTo>
                  <a:pt x="309210" y="182063"/>
                </a:moveTo>
                <a:cubicBezTo>
                  <a:pt x="305580" y="182063"/>
                  <a:pt x="302756" y="185287"/>
                  <a:pt x="302756" y="188511"/>
                </a:cubicBezTo>
                <a:cubicBezTo>
                  <a:pt x="302756" y="192137"/>
                  <a:pt x="305580" y="194958"/>
                  <a:pt x="309210" y="194958"/>
                </a:cubicBezTo>
                <a:cubicBezTo>
                  <a:pt x="312841" y="194958"/>
                  <a:pt x="315665" y="192137"/>
                  <a:pt x="315665" y="188511"/>
                </a:cubicBezTo>
                <a:cubicBezTo>
                  <a:pt x="315665" y="185287"/>
                  <a:pt x="312841" y="182063"/>
                  <a:pt x="309210" y="182063"/>
                </a:cubicBezTo>
                <a:close/>
                <a:moveTo>
                  <a:pt x="504859" y="162721"/>
                </a:moveTo>
                <a:cubicBezTo>
                  <a:pt x="501631" y="162721"/>
                  <a:pt x="498404" y="165944"/>
                  <a:pt x="498404" y="169168"/>
                </a:cubicBezTo>
                <a:cubicBezTo>
                  <a:pt x="498404" y="172795"/>
                  <a:pt x="501631" y="175616"/>
                  <a:pt x="504859" y="175616"/>
                </a:cubicBezTo>
                <a:cubicBezTo>
                  <a:pt x="508489" y="175616"/>
                  <a:pt x="511313" y="172795"/>
                  <a:pt x="511313" y="169168"/>
                </a:cubicBezTo>
                <a:cubicBezTo>
                  <a:pt x="511313" y="165944"/>
                  <a:pt x="508489" y="162721"/>
                  <a:pt x="504859" y="162721"/>
                </a:cubicBezTo>
                <a:close/>
                <a:moveTo>
                  <a:pt x="504859" y="157079"/>
                </a:moveTo>
                <a:cubicBezTo>
                  <a:pt x="511716" y="157079"/>
                  <a:pt x="517364" y="162318"/>
                  <a:pt x="517364" y="169168"/>
                </a:cubicBezTo>
                <a:cubicBezTo>
                  <a:pt x="517364" y="176019"/>
                  <a:pt x="511716" y="181660"/>
                  <a:pt x="504859" y="181660"/>
                </a:cubicBezTo>
                <a:cubicBezTo>
                  <a:pt x="504052" y="181660"/>
                  <a:pt x="503245" y="181660"/>
                  <a:pt x="502438" y="181257"/>
                </a:cubicBezTo>
                <a:lnTo>
                  <a:pt x="475007" y="214703"/>
                </a:lnTo>
                <a:cubicBezTo>
                  <a:pt x="475411" y="216315"/>
                  <a:pt x="475411" y="217524"/>
                  <a:pt x="475411" y="219136"/>
                </a:cubicBezTo>
                <a:cubicBezTo>
                  <a:pt x="475411" y="225986"/>
                  <a:pt x="470166" y="231628"/>
                  <a:pt x="463309" y="231628"/>
                </a:cubicBezTo>
                <a:cubicBezTo>
                  <a:pt x="456854" y="231628"/>
                  <a:pt x="451610" y="226389"/>
                  <a:pt x="450803" y="220345"/>
                </a:cubicBezTo>
                <a:lnTo>
                  <a:pt x="419742" y="204629"/>
                </a:lnTo>
                <a:cubicBezTo>
                  <a:pt x="417725" y="206644"/>
                  <a:pt x="414901" y="207450"/>
                  <a:pt x="412077" y="207450"/>
                </a:cubicBezTo>
                <a:cubicBezTo>
                  <a:pt x="410463" y="207450"/>
                  <a:pt x="408850" y="207047"/>
                  <a:pt x="407236" y="206644"/>
                </a:cubicBezTo>
                <a:lnTo>
                  <a:pt x="376578" y="234449"/>
                </a:lnTo>
                <a:cubicBezTo>
                  <a:pt x="376981" y="234851"/>
                  <a:pt x="376981" y="235657"/>
                  <a:pt x="376981" y="236463"/>
                </a:cubicBezTo>
                <a:cubicBezTo>
                  <a:pt x="376981" y="243314"/>
                  <a:pt x="371334" y="248955"/>
                  <a:pt x="364476" y="248955"/>
                </a:cubicBezTo>
                <a:cubicBezTo>
                  <a:pt x="357618" y="248955"/>
                  <a:pt x="351971" y="243314"/>
                  <a:pt x="351971" y="236463"/>
                </a:cubicBezTo>
                <a:cubicBezTo>
                  <a:pt x="351971" y="236060"/>
                  <a:pt x="351971" y="235254"/>
                  <a:pt x="352374" y="234851"/>
                </a:cubicBezTo>
                <a:lnTo>
                  <a:pt x="314051" y="200196"/>
                </a:lnTo>
                <a:cubicBezTo>
                  <a:pt x="312438" y="200599"/>
                  <a:pt x="310824" y="201002"/>
                  <a:pt x="309210" y="201002"/>
                </a:cubicBezTo>
                <a:cubicBezTo>
                  <a:pt x="304773" y="201002"/>
                  <a:pt x="301142" y="198585"/>
                  <a:pt x="298722" y="195361"/>
                </a:cubicBezTo>
                <a:lnTo>
                  <a:pt x="250718" y="198988"/>
                </a:lnTo>
                <a:cubicBezTo>
                  <a:pt x="248701" y="203017"/>
                  <a:pt x="244263" y="206241"/>
                  <a:pt x="239422" y="206241"/>
                </a:cubicBezTo>
                <a:cubicBezTo>
                  <a:pt x="232565" y="206241"/>
                  <a:pt x="226917" y="200599"/>
                  <a:pt x="226917" y="193749"/>
                </a:cubicBezTo>
                <a:cubicBezTo>
                  <a:pt x="226917" y="186899"/>
                  <a:pt x="232565" y="181257"/>
                  <a:pt x="239422" y="181257"/>
                </a:cubicBezTo>
                <a:cubicBezTo>
                  <a:pt x="243860" y="181257"/>
                  <a:pt x="247894" y="183675"/>
                  <a:pt x="249911" y="186899"/>
                </a:cubicBezTo>
                <a:lnTo>
                  <a:pt x="298319" y="183272"/>
                </a:lnTo>
                <a:cubicBezTo>
                  <a:pt x="300336" y="179242"/>
                  <a:pt x="304370" y="176422"/>
                  <a:pt x="309210" y="176422"/>
                </a:cubicBezTo>
                <a:cubicBezTo>
                  <a:pt x="316068" y="176422"/>
                  <a:pt x="321716" y="181660"/>
                  <a:pt x="321716" y="188511"/>
                </a:cubicBezTo>
                <a:cubicBezTo>
                  <a:pt x="321716" y="189316"/>
                  <a:pt x="321716" y="190122"/>
                  <a:pt x="321312" y="190928"/>
                </a:cubicBezTo>
                <a:lnTo>
                  <a:pt x="359232" y="225180"/>
                </a:lnTo>
                <a:cubicBezTo>
                  <a:pt x="360845" y="224374"/>
                  <a:pt x="362459" y="223971"/>
                  <a:pt x="364476" y="223971"/>
                </a:cubicBezTo>
                <a:cubicBezTo>
                  <a:pt x="366090" y="223971"/>
                  <a:pt x="367703" y="224374"/>
                  <a:pt x="369317" y="224777"/>
                </a:cubicBezTo>
                <a:lnTo>
                  <a:pt x="399572" y="197376"/>
                </a:lnTo>
                <a:cubicBezTo>
                  <a:pt x="399572" y="196570"/>
                  <a:pt x="399572" y="195764"/>
                  <a:pt x="399572" y="194958"/>
                </a:cubicBezTo>
                <a:cubicBezTo>
                  <a:pt x="399572" y="188108"/>
                  <a:pt x="405219" y="182869"/>
                  <a:pt x="412077" y="182869"/>
                </a:cubicBezTo>
                <a:cubicBezTo>
                  <a:pt x="418128" y="182869"/>
                  <a:pt x="423372" y="187302"/>
                  <a:pt x="424179" y="193749"/>
                </a:cubicBezTo>
                <a:lnTo>
                  <a:pt x="455644" y="209465"/>
                </a:lnTo>
                <a:cubicBezTo>
                  <a:pt x="457661" y="207450"/>
                  <a:pt x="460485" y="206644"/>
                  <a:pt x="463309" y="206644"/>
                </a:cubicBezTo>
                <a:cubicBezTo>
                  <a:pt x="464115" y="206644"/>
                  <a:pt x="464922" y="206644"/>
                  <a:pt x="465729" y="207047"/>
                </a:cubicBezTo>
                <a:lnTo>
                  <a:pt x="493160" y="173601"/>
                </a:lnTo>
                <a:cubicBezTo>
                  <a:pt x="492757" y="172392"/>
                  <a:pt x="492757" y="170780"/>
                  <a:pt x="492757" y="169168"/>
                </a:cubicBezTo>
                <a:cubicBezTo>
                  <a:pt x="492757" y="162318"/>
                  <a:pt x="498001" y="157079"/>
                  <a:pt x="504859" y="157079"/>
                </a:cubicBezTo>
                <a:close/>
                <a:moveTo>
                  <a:pt x="229743" y="102882"/>
                </a:moveTo>
                <a:cubicBezTo>
                  <a:pt x="245192" y="108471"/>
                  <a:pt x="252983" y="131732"/>
                  <a:pt x="234225" y="141399"/>
                </a:cubicBezTo>
                <a:cubicBezTo>
                  <a:pt x="197111" y="160732"/>
                  <a:pt x="157173" y="170399"/>
                  <a:pt x="116025" y="171608"/>
                </a:cubicBezTo>
                <a:lnTo>
                  <a:pt x="116025" y="275124"/>
                </a:lnTo>
                <a:cubicBezTo>
                  <a:pt x="116025" y="278346"/>
                  <a:pt x="115622" y="281165"/>
                  <a:pt x="114815" y="283985"/>
                </a:cubicBezTo>
                <a:cubicBezTo>
                  <a:pt x="133372" y="335541"/>
                  <a:pt x="141036" y="389112"/>
                  <a:pt x="141440" y="443891"/>
                </a:cubicBezTo>
                <a:cubicBezTo>
                  <a:pt x="141843" y="471683"/>
                  <a:pt x="98678" y="471683"/>
                  <a:pt x="98275" y="443891"/>
                </a:cubicBezTo>
                <a:cubicBezTo>
                  <a:pt x="97871" y="397570"/>
                  <a:pt x="91820" y="353264"/>
                  <a:pt x="78104" y="309763"/>
                </a:cubicBezTo>
                <a:lnTo>
                  <a:pt x="76491" y="309763"/>
                </a:lnTo>
                <a:cubicBezTo>
                  <a:pt x="80525" y="371792"/>
                  <a:pt x="74877" y="433016"/>
                  <a:pt x="40587" y="487392"/>
                </a:cubicBezTo>
                <a:cubicBezTo>
                  <a:pt x="25661" y="510753"/>
                  <a:pt x="-11453" y="489003"/>
                  <a:pt x="3473" y="465641"/>
                </a:cubicBezTo>
                <a:cubicBezTo>
                  <a:pt x="35746" y="414085"/>
                  <a:pt x="37763" y="356486"/>
                  <a:pt x="32519" y="298082"/>
                </a:cubicBezTo>
                <a:cubicBezTo>
                  <a:pt x="27275" y="292041"/>
                  <a:pt x="23644" y="283985"/>
                  <a:pt x="23644" y="275124"/>
                </a:cubicBezTo>
                <a:lnTo>
                  <a:pt x="23644" y="145829"/>
                </a:lnTo>
                <a:cubicBezTo>
                  <a:pt x="23644" y="126898"/>
                  <a:pt x="39377" y="111190"/>
                  <a:pt x="58337" y="111190"/>
                </a:cubicBezTo>
                <a:lnTo>
                  <a:pt x="81332" y="111190"/>
                </a:lnTo>
                <a:cubicBezTo>
                  <a:pt x="94241" y="111190"/>
                  <a:pt x="105536" y="118440"/>
                  <a:pt x="111184" y="128510"/>
                </a:cubicBezTo>
                <a:cubicBezTo>
                  <a:pt x="146684" y="128107"/>
                  <a:pt x="180571" y="120857"/>
                  <a:pt x="212440" y="104342"/>
                </a:cubicBezTo>
                <a:cubicBezTo>
                  <a:pt x="218592" y="101120"/>
                  <a:pt x="224593" y="101019"/>
                  <a:pt x="229743" y="102882"/>
                </a:cubicBezTo>
                <a:close/>
                <a:moveTo>
                  <a:pt x="365732" y="36271"/>
                </a:moveTo>
                <a:cubicBezTo>
                  <a:pt x="369362" y="36271"/>
                  <a:pt x="372186" y="39090"/>
                  <a:pt x="372186" y="42716"/>
                </a:cubicBezTo>
                <a:lnTo>
                  <a:pt x="372186" y="54397"/>
                </a:lnTo>
                <a:lnTo>
                  <a:pt x="537979" y="54397"/>
                </a:lnTo>
                <a:lnTo>
                  <a:pt x="577915" y="54397"/>
                </a:lnTo>
                <a:cubicBezTo>
                  <a:pt x="585176" y="54397"/>
                  <a:pt x="590823" y="60439"/>
                  <a:pt x="590823" y="67287"/>
                </a:cubicBezTo>
                <a:cubicBezTo>
                  <a:pt x="590823" y="74537"/>
                  <a:pt x="585176" y="80177"/>
                  <a:pt x="577915" y="80177"/>
                </a:cubicBezTo>
                <a:lnTo>
                  <a:pt x="550887" y="80177"/>
                </a:lnTo>
                <a:lnTo>
                  <a:pt x="550887" y="331125"/>
                </a:lnTo>
                <a:lnTo>
                  <a:pt x="577915" y="331125"/>
                </a:lnTo>
                <a:cubicBezTo>
                  <a:pt x="585176" y="331125"/>
                  <a:pt x="590823" y="336764"/>
                  <a:pt x="590823" y="344015"/>
                </a:cubicBezTo>
                <a:cubicBezTo>
                  <a:pt x="590823" y="351265"/>
                  <a:pt x="584772" y="356905"/>
                  <a:pt x="577915" y="356905"/>
                </a:cubicBezTo>
                <a:lnTo>
                  <a:pt x="537979" y="356905"/>
                </a:lnTo>
                <a:lnTo>
                  <a:pt x="386304" y="356905"/>
                </a:lnTo>
                <a:cubicBezTo>
                  <a:pt x="386708" y="356905"/>
                  <a:pt x="387111" y="357307"/>
                  <a:pt x="387515" y="357710"/>
                </a:cubicBezTo>
                <a:cubicBezTo>
                  <a:pt x="387918" y="357710"/>
                  <a:pt x="387918" y="358113"/>
                  <a:pt x="388321" y="358113"/>
                </a:cubicBezTo>
                <a:cubicBezTo>
                  <a:pt x="388725" y="358516"/>
                  <a:pt x="389128" y="358919"/>
                  <a:pt x="389532" y="359321"/>
                </a:cubicBezTo>
                <a:cubicBezTo>
                  <a:pt x="389532" y="359724"/>
                  <a:pt x="389532" y="359724"/>
                  <a:pt x="389532" y="359724"/>
                </a:cubicBezTo>
                <a:lnTo>
                  <a:pt x="459721" y="457606"/>
                </a:lnTo>
                <a:cubicBezTo>
                  <a:pt x="463352" y="462440"/>
                  <a:pt x="462142" y="468885"/>
                  <a:pt x="457301" y="472510"/>
                </a:cubicBezTo>
                <a:cubicBezTo>
                  <a:pt x="455284" y="473718"/>
                  <a:pt x="453267" y="474524"/>
                  <a:pt x="451250" y="474524"/>
                </a:cubicBezTo>
                <a:cubicBezTo>
                  <a:pt x="447620" y="474524"/>
                  <a:pt x="444393" y="472913"/>
                  <a:pt x="442376" y="470093"/>
                </a:cubicBezTo>
                <a:lnTo>
                  <a:pt x="391549" y="399199"/>
                </a:lnTo>
                <a:lnTo>
                  <a:pt x="391549" y="513193"/>
                </a:lnTo>
                <a:cubicBezTo>
                  <a:pt x="391549" y="518833"/>
                  <a:pt x="387111" y="523666"/>
                  <a:pt x="381060" y="523666"/>
                </a:cubicBezTo>
                <a:cubicBezTo>
                  <a:pt x="375010" y="523666"/>
                  <a:pt x="370169" y="518833"/>
                  <a:pt x="370169" y="513193"/>
                </a:cubicBezTo>
                <a:lnTo>
                  <a:pt x="370169" y="399199"/>
                </a:lnTo>
                <a:lnTo>
                  <a:pt x="319745" y="470093"/>
                </a:lnTo>
                <a:cubicBezTo>
                  <a:pt x="316115" y="474927"/>
                  <a:pt x="309660" y="475732"/>
                  <a:pt x="304820" y="472510"/>
                </a:cubicBezTo>
                <a:cubicBezTo>
                  <a:pt x="299979" y="468885"/>
                  <a:pt x="298769" y="462440"/>
                  <a:pt x="301996" y="457606"/>
                </a:cubicBezTo>
                <a:lnTo>
                  <a:pt x="372186" y="359724"/>
                </a:lnTo>
                <a:cubicBezTo>
                  <a:pt x="372589" y="359724"/>
                  <a:pt x="372589" y="359724"/>
                  <a:pt x="372589" y="359321"/>
                </a:cubicBezTo>
                <a:cubicBezTo>
                  <a:pt x="372993" y="358919"/>
                  <a:pt x="373396" y="358516"/>
                  <a:pt x="373799" y="358113"/>
                </a:cubicBezTo>
                <a:cubicBezTo>
                  <a:pt x="373799" y="358113"/>
                  <a:pt x="374203" y="357710"/>
                  <a:pt x="374606" y="357710"/>
                </a:cubicBezTo>
                <a:cubicBezTo>
                  <a:pt x="374606" y="357307"/>
                  <a:pt x="375010" y="356905"/>
                  <a:pt x="375413" y="356905"/>
                </a:cubicBezTo>
                <a:lnTo>
                  <a:pt x="206796" y="356905"/>
                </a:lnTo>
                <a:lnTo>
                  <a:pt x="166457" y="356905"/>
                </a:lnTo>
                <a:cubicBezTo>
                  <a:pt x="159599" y="356905"/>
                  <a:pt x="153952" y="351265"/>
                  <a:pt x="153952" y="344015"/>
                </a:cubicBezTo>
                <a:cubicBezTo>
                  <a:pt x="153952" y="336764"/>
                  <a:pt x="159599" y="331125"/>
                  <a:pt x="166457" y="331125"/>
                </a:cubicBezTo>
                <a:lnTo>
                  <a:pt x="193888" y="331125"/>
                </a:lnTo>
                <a:lnTo>
                  <a:pt x="193888" y="177656"/>
                </a:lnTo>
                <a:cubicBezTo>
                  <a:pt x="199132" y="175642"/>
                  <a:pt x="204779" y="173225"/>
                  <a:pt x="210023" y="170808"/>
                </a:cubicBezTo>
                <a:lnTo>
                  <a:pt x="210023" y="331125"/>
                </a:lnTo>
                <a:lnTo>
                  <a:pt x="534348" y="331125"/>
                </a:lnTo>
                <a:lnTo>
                  <a:pt x="534348" y="80177"/>
                </a:lnTo>
                <a:lnTo>
                  <a:pt x="210023" y="80177"/>
                </a:lnTo>
                <a:lnTo>
                  <a:pt x="210023" y="96692"/>
                </a:lnTo>
                <a:cubicBezTo>
                  <a:pt x="207603" y="95887"/>
                  <a:pt x="205182" y="95484"/>
                  <a:pt x="202359" y="95484"/>
                </a:cubicBezTo>
                <a:cubicBezTo>
                  <a:pt x="199535" y="95484"/>
                  <a:pt x="196711" y="95887"/>
                  <a:pt x="193888" y="96692"/>
                </a:cubicBezTo>
                <a:lnTo>
                  <a:pt x="193888" y="80177"/>
                </a:lnTo>
                <a:lnTo>
                  <a:pt x="166457" y="80177"/>
                </a:lnTo>
                <a:cubicBezTo>
                  <a:pt x="159599" y="80177"/>
                  <a:pt x="153952" y="74537"/>
                  <a:pt x="153952" y="67287"/>
                </a:cubicBezTo>
                <a:cubicBezTo>
                  <a:pt x="153952" y="60439"/>
                  <a:pt x="159599" y="54397"/>
                  <a:pt x="166457" y="54397"/>
                </a:cubicBezTo>
                <a:lnTo>
                  <a:pt x="206796" y="54397"/>
                </a:lnTo>
                <a:lnTo>
                  <a:pt x="359681" y="54397"/>
                </a:lnTo>
                <a:lnTo>
                  <a:pt x="359681" y="42716"/>
                </a:lnTo>
                <a:cubicBezTo>
                  <a:pt x="359681" y="39090"/>
                  <a:pt x="362504" y="36271"/>
                  <a:pt x="365732" y="36271"/>
                </a:cubicBezTo>
                <a:close/>
                <a:moveTo>
                  <a:pt x="69803" y="0"/>
                </a:moveTo>
                <a:cubicBezTo>
                  <a:pt x="95310" y="0"/>
                  <a:pt x="115988" y="20646"/>
                  <a:pt x="115988" y="46115"/>
                </a:cubicBezTo>
                <a:cubicBezTo>
                  <a:pt x="115988" y="71584"/>
                  <a:pt x="95310" y="92230"/>
                  <a:pt x="69803" y="92230"/>
                </a:cubicBezTo>
                <a:cubicBezTo>
                  <a:pt x="44296" y="92230"/>
                  <a:pt x="23618" y="71584"/>
                  <a:pt x="23618" y="46115"/>
                </a:cubicBezTo>
                <a:cubicBezTo>
                  <a:pt x="23618" y="20646"/>
                  <a:pt x="44296" y="0"/>
                  <a:pt x="69803" y="0"/>
                </a:cubicBezTo>
                <a:close/>
              </a:path>
            </a:pathLst>
          </a:custGeom>
          <a:solidFill>
            <a:srgbClr val="FF6600"/>
          </a:solidFill>
          <a:ln>
            <a:solidFill>
              <a:schemeClr val="tx1"/>
            </a:solidFill>
          </a:ln>
        </p:spPr>
        <p:txBody>
          <a:bodyPr/>
          <a:lstStyle/>
          <a:p>
            <a:endParaRPr lang="es-MX"/>
          </a:p>
        </p:txBody>
      </p:sp>
      <p:sp>
        <p:nvSpPr>
          <p:cNvPr id="2" name="Rectángulo 1">
            <a:extLst>
              <a:ext uri="{FF2B5EF4-FFF2-40B4-BE49-F238E27FC236}">
                <a16:creationId xmlns:a16="http://schemas.microsoft.com/office/drawing/2014/main" id="{ACA1BD10-4872-467A-ABC3-423B876CCB6B}"/>
              </a:ext>
            </a:extLst>
          </p:cNvPr>
          <p:cNvSpPr/>
          <p:nvPr/>
        </p:nvSpPr>
        <p:spPr>
          <a:xfrm>
            <a:off x="228648" y="3624349"/>
            <a:ext cx="2520280" cy="236081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sz="1200" dirty="0">
                <a:effectLst/>
                <a:latin typeface="Arial" panose="020B0604020202020204" pitchFamily="34" charset="0"/>
                <a:ea typeface="Calibri" panose="020F0502020204030204" pitchFamily="34" charset="0"/>
              </a:rPr>
              <a:t>Al analizar la situación actual de las PYMES comerciales de la ciudad de Quito podemos concluir que tuvo un impacto importante, tanto en empleo, ingresos todo esto debido a la crisis sanitaria que se afrontó y que a su vez frenó el dinamismo de las operaciones esto afectaría a variables macroeconómicas como el PIB puesto que las PYMES juegan un papel importante en la economía del Ecuador</a:t>
            </a:r>
            <a:endParaRPr lang="es-EC" sz="1200" dirty="0"/>
          </a:p>
        </p:txBody>
      </p:sp>
      <p:sp>
        <p:nvSpPr>
          <p:cNvPr id="13" name="CuadroTexto 12">
            <a:extLst>
              <a:ext uri="{FF2B5EF4-FFF2-40B4-BE49-F238E27FC236}">
                <a16:creationId xmlns:a16="http://schemas.microsoft.com/office/drawing/2014/main" id="{94AD5FBA-0C17-4D02-A4E8-5C8417AD3CDF}"/>
              </a:ext>
            </a:extLst>
          </p:cNvPr>
          <p:cNvSpPr txBox="1"/>
          <p:nvPr/>
        </p:nvSpPr>
        <p:spPr>
          <a:xfrm>
            <a:off x="5720975" y="3637014"/>
            <a:ext cx="3732844" cy="2123658"/>
          </a:xfrm>
          <a:prstGeom prst="rect">
            <a:avLst/>
          </a:prstGeom>
          <a:noFill/>
        </p:spPr>
        <p:txBody>
          <a:bodyPr wrap="square">
            <a:spAutoFit/>
          </a:bodyPr>
          <a:lstStyle/>
          <a:p>
            <a:r>
              <a:rPr lang="es-ES" sz="1200" dirty="0"/>
              <a:t>Los datos procesados de la encuesta que fueron aplicados y evaluados en la prueba chi cuadrado arrojaron como resultado que las PYMES que obtuvieron financiamiento tienden a tener mayores ingresos con un 56,25%, en su gran mayoría lo hacen personas que tienen un local propio con un 41,52%, además de que las PYMES que obtuvieron financiamiento lo destinaron a capital de trabajo 71,88% eso quiere decir que existe un desarrollo y productividad que fomenta la reactivación de las PYMES</a:t>
            </a:r>
            <a:endParaRPr lang="es-EC" sz="1200" dirty="0"/>
          </a:p>
        </p:txBody>
      </p:sp>
      <p:sp>
        <p:nvSpPr>
          <p:cNvPr id="15" name="CuadroTexto 14">
            <a:extLst>
              <a:ext uri="{FF2B5EF4-FFF2-40B4-BE49-F238E27FC236}">
                <a16:creationId xmlns:a16="http://schemas.microsoft.com/office/drawing/2014/main" id="{6C3C887F-8134-4987-A0AC-8BDE6B402243}"/>
              </a:ext>
            </a:extLst>
          </p:cNvPr>
          <p:cNvSpPr txBox="1"/>
          <p:nvPr/>
        </p:nvSpPr>
        <p:spPr>
          <a:xfrm>
            <a:off x="8296102" y="952123"/>
            <a:ext cx="3895898" cy="2123658"/>
          </a:xfrm>
          <a:prstGeom prst="rect">
            <a:avLst/>
          </a:prstGeom>
          <a:noFill/>
        </p:spPr>
        <p:txBody>
          <a:bodyPr wrap="square">
            <a:spAutoFit/>
          </a:bodyPr>
          <a:lstStyle/>
          <a:p>
            <a:pPr indent="457200">
              <a:spcAft>
                <a:spcPts val="800"/>
              </a:spcAft>
            </a:pPr>
            <a:r>
              <a:rPr lang="es-EC" sz="1200" dirty="0"/>
              <a:t>En base a la investigación y los resultados de las encuestas realizadas a las empresas sobre qué alternativas de financiamiento se obtuvo que las PYMES comerciales de la ciudad de Quito eligen a las instituciones bancarias, pues han sido la principal alternativa gracias a la flexibilización que adoptó durante la crisis sanitaria otorgando mayor crédito, mientras que el sector cooperativo optó por ser más restrictivo. Lo que justifica que el 58,% prefiera al sector bancario, siendo este un factor determinante al momento de tomar una decisión.</a:t>
            </a:r>
          </a:p>
        </p:txBody>
      </p:sp>
      <p:sp>
        <p:nvSpPr>
          <p:cNvPr id="19" name="CuadroTexto 18">
            <a:extLst>
              <a:ext uri="{FF2B5EF4-FFF2-40B4-BE49-F238E27FC236}">
                <a16:creationId xmlns:a16="http://schemas.microsoft.com/office/drawing/2014/main" id="{95821DC8-7B6E-4ECF-A4FD-19ED19F50F05}"/>
              </a:ext>
            </a:extLst>
          </p:cNvPr>
          <p:cNvSpPr txBox="1"/>
          <p:nvPr/>
        </p:nvSpPr>
        <p:spPr>
          <a:xfrm>
            <a:off x="2943666" y="1112143"/>
            <a:ext cx="3123664" cy="1938992"/>
          </a:xfrm>
          <a:prstGeom prst="rect">
            <a:avLst/>
          </a:prstGeom>
          <a:noFill/>
        </p:spPr>
        <p:txBody>
          <a:bodyPr wrap="square">
            <a:spAutoFit/>
          </a:bodyPr>
          <a:lstStyle/>
          <a:p>
            <a:r>
              <a:rPr lang="es-ES" sz="1200" dirty="0"/>
              <a:t>Existe una gran variedad de financiamiento que se ofrece al sector comercial, cada uno con diferente monto y tasa de interés. El único impedimento es la restricción que se presentó por parte de algunas instituciones, debido a esto se volvió un poco más difícil acceder a un crédito en una cooperativa, más bien los bancos ofrecieron mayor flexibilidad de obtener un crédito.</a:t>
            </a:r>
            <a:endParaRPr lang="es-EC" sz="1200" dirty="0"/>
          </a:p>
        </p:txBody>
      </p:sp>
    </p:spTree>
    <p:extLst>
      <p:ext uri="{BB962C8B-B14F-4D97-AF65-F5344CB8AC3E}">
        <p14:creationId xmlns:p14="http://schemas.microsoft.com/office/powerpoint/2010/main" val="355217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xit" presetSubtype="1" fill="hold" grpId="0" nodeType="withEffect">
                                  <p:stCondLst>
                                    <p:cond delay="0"/>
                                  </p:stCondLst>
                                  <p:childTnLst>
                                    <p:animEffect transition="out" filter="wheel(1)">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21" presetClass="exit" presetSubtype="1" fill="hold" grpId="0" nodeType="withEffect">
                                  <p:stCondLst>
                                    <p:cond delay="0"/>
                                  </p:stCondLst>
                                  <p:childTnLst>
                                    <p:animEffect transition="out" filter="wheel(1)">
                                      <p:cBhvr>
                                        <p:cTn id="9" dur="2000"/>
                                        <p:tgtEl>
                                          <p:spTgt spid="6"/>
                                        </p:tgtEl>
                                      </p:cBhvr>
                                    </p:animEffect>
                                    <p:set>
                                      <p:cBhvr>
                                        <p:cTn id="10" dur="1" fill="hold">
                                          <p:stCondLst>
                                            <p:cond delay="1999"/>
                                          </p:stCondLst>
                                        </p:cTn>
                                        <p:tgtEl>
                                          <p:spTgt spid="6"/>
                                        </p:tgtEl>
                                        <p:attrNameLst>
                                          <p:attrName>style.visibility</p:attrName>
                                        </p:attrNameLst>
                                      </p:cBhvr>
                                      <p:to>
                                        <p:strVal val="hidden"/>
                                      </p:to>
                                    </p:set>
                                  </p:childTnLst>
                                </p:cTn>
                              </p:par>
                              <p:par>
                                <p:cTn id="11" presetID="21" presetClass="exit" presetSubtype="1" fill="hold" grpId="0" nodeType="withEffect">
                                  <p:stCondLst>
                                    <p:cond delay="0"/>
                                  </p:stCondLst>
                                  <p:childTnLst>
                                    <p:animEffect transition="out" filter="wheel(1)">
                                      <p:cBhvr>
                                        <p:cTn id="12" dur="2000"/>
                                        <p:tgtEl>
                                          <p:spTgt spid="7"/>
                                        </p:tgtEl>
                                      </p:cBhvr>
                                    </p:animEffect>
                                    <p:set>
                                      <p:cBhvr>
                                        <p:cTn id="13" dur="1" fill="hold">
                                          <p:stCondLst>
                                            <p:cond delay="1999"/>
                                          </p:stCondLst>
                                        </p:cTn>
                                        <p:tgtEl>
                                          <p:spTgt spid="7"/>
                                        </p:tgtEl>
                                        <p:attrNameLst>
                                          <p:attrName>style.visibility</p:attrName>
                                        </p:attrNameLst>
                                      </p:cBhvr>
                                      <p:to>
                                        <p:strVal val="hidden"/>
                                      </p:to>
                                    </p:set>
                                  </p:childTnLst>
                                </p:cTn>
                              </p:par>
                              <p:par>
                                <p:cTn id="14" presetID="21" presetClass="exit" presetSubtype="1" fill="hold" grpId="0" nodeType="withEffect">
                                  <p:stCondLst>
                                    <p:cond delay="0"/>
                                  </p:stCondLst>
                                  <p:childTnLst>
                                    <p:animEffect transition="out" filter="wheel(1)">
                                      <p:cBhvr>
                                        <p:cTn id="15" dur="2000"/>
                                        <p:tgtEl>
                                          <p:spTgt spid="8"/>
                                        </p:tgtEl>
                                      </p:cBhvr>
                                    </p:animEffect>
                                    <p:set>
                                      <p:cBhvr>
                                        <p:cTn id="16" dur="1" fill="hold">
                                          <p:stCondLst>
                                            <p:cond delay="1999"/>
                                          </p:stCondLst>
                                        </p:cTn>
                                        <p:tgtEl>
                                          <p:spTgt spid="8"/>
                                        </p:tgtEl>
                                        <p:attrNameLst>
                                          <p:attrName>style.visibility</p:attrName>
                                        </p:attrNameLst>
                                      </p:cBhvr>
                                      <p:to>
                                        <p:strVal val="hidden"/>
                                      </p:to>
                                    </p:set>
                                  </p:childTnLst>
                                </p:cTn>
                              </p:par>
                              <p:par>
                                <p:cTn id="17" presetID="21" presetClass="exit" presetSubtype="1" fill="hold" grpId="0" nodeType="withEffect">
                                  <p:stCondLst>
                                    <p:cond delay="0"/>
                                  </p:stCondLst>
                                  <p:childTnLst>
                                    <p:animEffect transition="out" filter="wheel(1)">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C093BE10-0E82-49C4-B2FE-A55B1E7B19E8}"/>
              </a:ext>
            </a:extLst>
          </p:cNvPr>
          <p:cNvSpPr txBox="1">
            <a:spLocks noGrp="1"/>
          </p:cNvSpPr>
          <p:nvPr>
            <p:ph type="title"/>
          </p:nvPr>
        </p:nvSpPr>
        <p:spPr>
          <a:xfrm>
            <a:off x="243840" y="132847"/>
            <a:ext cx="4028902" cy="642395"/>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lvl1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9pPr>
          </a:lstStyle>
          <a:p>
            <a:pPr algn="ctr"/>
            <a:r>
              <a:rPr lang="es-EC" sz="2800" kern="0" dirty="0"/>
              <a:t>RECOMENDACIONES   </a:t>
            </a:r>
          </a:p>
        </p:txBody>
      </p:sp>
      <p:sp>
        <p:nvSpPr>
          <p:cNvPr id="2" name="Rectángulo 1">
            <a:extLst>
              <a:ext uri="{FF2B5EF4-FFF2-40B4-BE49-F238E27FC236}">
                <a16:creationId xmlns:a16="http://schemas.microsoft.com/office/drawing/2014/main" id="{D8BDDA91-694F-41A7-9D56-DC86311E1CB6}"/>
              </a:ext>
            </a:extLst>
          </p:cNvPr>
          <p:cNvSpPr/>
          <p:nvPr/>
        </p:nvSpPr>
        <p:spPr>
          <a:xfrm>
            <a:off x="243840" y="1456964"/>
            <a:ext cx="4527665" cy="1762298"/>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S" sz="1600" dirty="0"/>
              <a:t>Se recomienda para futuras investigaciones analizar los otros factores que permitan la reactivación de las PYMES comerciales ya que en esta investigación se analizó uno de los factores que permiten esta reactivación</a:t>
            </a:r>
            <a:endParaRPr lang="es-EC" sz="1600" dirty="0"/>
          </a:p>
        </p:txBody>
      </p:sp>
      <p:sp>
        <p:nvSpPr>
          <p:cNvPr id="5" name="Rectángulo 4">
            <a:extLst>
              <a:ext uri="{FF2B5EF4-FFF2-40B4-BE49-F238E27FC236}">
                <a16:creationId xmlns:a16="http://schemas.microsoft.com/office/drawing/2014/main" id="{4135A507-BB58-4EBA-A0E1-FA9E6C2361DA}"/>
              </a:ext>
            </a:extLst>
          </p:cNvPr>
          <p:cNvSpPr/>
          <p:nvPr/>
        </p:nvSpPr>
        <p:spPr>
          <a:xfrm>
            <a:off x="6651567" y="1469433"/>
            <a:ext cx="5117869" cy="21568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C" sz="1600" dirty="0">
                <a:effectLst/>
                <a:latin typeface="Arial" panose="020B0604020202020204" pitchFamily="34" charset="0"/>
                <a:ea typeface="Calibri" panose="020F0502020204030204" pitchFamily="34" charset="0"/>
                <a:cs typeface="Arial" panose="020B0604020202020204" pitchFamily="34" charset="0"/>
              </a:rPr>
              <a:t>Promover la iniciativa del Gobierno con las plataformas de Crowdfunding, ya que existe un marco regulatorio que puede reducir el riesgo de fraude, comenzando con una comunicación masiva, informando de esta alternativa de financiamiento, dando a conocer las ventajas para que se interesen en esta opción para conseguir socios o inversionistas a futuro. </a:t>
            </a:r>
            <a:endParaRPr lang="es-EC" sz="1600" dirty="0"/>
          </a:p>
        </p:txBody>
      </p:sp>
      <p:sp>
        <p:nvSpPr>
          <p:cNvPr id="6" name="Rectángulo 5">
            <a:extLst>
              <a:ext uri="{FF2B5EF4-FFF2-40B4-BE49-F238E27FC236}">
                <a16:creationId xmlns:a16="http://schemas.microsoft.com/office/drawing/2014/main" id="{4F740402-D7EA-44A3-A94A-D007CEF0CBCE}"/>
              </a:ext>
            </a:extLst>
          </p:cNvPr>
          <p:cNvSpPr/>
          <p:nvPr/>
        </p:nvSpPr>
        <p:spPr>
          <a:xfrm>
            <a:off x="6095999" y="3823538"/>
            <a:ext cx="5796742" cy="20427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z="1600" dirty="0">
                <a:effectLst/>
                <a:latin typeface="Arial" panose="020B0604020202020204" pitchFamily="34" charset="0"/>
                <a:ea typeface="Calibri" panose="020F0502020204030204" pitchFamily="34" charset="0"/>
                <a:cs typeface="Arial" panose="020B0604020202020204" pitchFamily="34" charset="0"/>
              </a:rPr>
              <a:t>Realizar un análisis profundo de las ventajas y desventajas que tienen las diferentes alternativas de financiamiento considerando la situación actual de cada PYME de tal forma de que se adapte a sus necesidades. A su vez, permita minimizar los costos financieros y maximizar los beneficios promoviendo siempre su desarrollo y crecimiento. </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a:p>
            <a:pPr algn="ctr"/>
            <a:endParaRPr lang="es-EC" sz="1600" dirty="0"/>
          </a:p>
        </p:txBody>
      </p:sp>
      <p:sp>
        <p:nvSpPr>
          <p:cNvPr id="7" name="Rectángulo 6">
            <a:extLst>
              <a:ext uri="{FF2B5EF4-FFF2-40B4-BE49-F238E27FC236}">
                <a16:creationId xmlns:a16="http://schemas.microsoft.com/office/drawing/2014/main" id="{4B4514CF-4F59-4E2A-8D56-33471CABD4E0}"/>
              </a:ext>
            </a:extLst>
          </p:cNvPr>
          <p:cNvSpPr/>
          <p:nvPr/>
        </p:nvSpPr>
        <p:spPr>
          <a:xfrm>
            <a:off x="299259" y="3900984"/>
            <a:ext cx="4527665" cy="176229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600" dirty="0">
                <a:effectLst/>
                <a:latin typeface="Arial" panose="020B0604020202020204" pitchFamily="34" charset="0"/>
                <a:ea typeface="Calibri" panose="020F0502020204030204" pitchFamily="34" charset="0"/>
                <a:cs typeface="Arial" panose="020B0604020202020204" pitchFamily="34" charset="0"/>
              </a:rPr>
              <a:t>Profundizar en la investigación en las diferentes alternativas de financiamiento que se van a implementar en el Ecuador gracias a la ley de emprendimiento e innovación.</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306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Imágenes gifs de Gracias">
            <a:extLst>
              <a:ext uri="{FF2B5EF4-FFF2-40B4-BE49-F238E27FC236}">
                <a16:creationId xmlns:a16="http://schemas.microsoft.com/office/drawing/2014/main" id="{8AF06F72-6FC7-4DEF-AD2F-728D028D4E2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22997" y="-1308216"/>
            <a:ext cx="9946005" cy="6630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91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100DD29F-3957-45DC-BF11-98A62E20D443}"/>
              </a:ext>
            </a:extLst>
          </p:cNvPr>
          <p:cNvGraphicFramePr>
            <a:graphicFrameLocks noGrp="1"/>
          </p:cNvGraphicFramePr>
          <p:nvPr>
            <p:ph idx="1"/>
            <p:extLst>
              <p:ext uri="{D42A27DB-BD31-4B8C-83A1-F6EECF244321}">
                <p14:modId xmlns:p14="http://schemas.microsoft.com/office/powerpoint/2010/main" val="288278486"/>
              </p:ext>
            </p:extLst>
          </p:nvPr>
        </p:nvGraphicFramePr>
        <p:xfrm>
          <a:off x="1928553" y="532015"/>
          <a:ext cx="9160625" cy="5552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esquinas redondeadas 1">
            <a:extLst>
              <a:ext uri="{FF2B5EF4-FFF2-40B4-BE49-F238E27FC236}">
                <a16:creationId xmlns:a16="http://schemas.microsoft.com/office/drawing/2014/main" id="{22FA8E4B-F204-4EB8-A578-4F05B620BC27}"/>
              </a:ext>
            </a:extLst>
          </p:cNvPr>
          <p:cNvSpPr/>
          <p:nvPr/>
        </p:nvSpPr>
        <p:spPr>
          <a:xfrm>
            <a:off x="7337367" y="1675016"/>
            <a:ext cx="2926080" cy="126769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800" dirty="0">
                <a:effectLst/>
                <a:latin typeface="Arial" panose="020B0604020202020204" pitchFamily="34" charset="0"/>
                <a:ea typeface="Calibri" panose="020F0502020204030204" pitchFamily="34" charset="0"/>
              </a:rPr>
              <a:t>El sector comercial ha sufrido una afectación alta ventas</a:t>
            </a:r>
            <a:endParaRPr lang="es-EC" dirty="0"/>
          </a:p>
        </p:txBody>
      </p:sp>
      <p:sp>
        <p:nvSpPr>
          <p:cNvPr id="3" name="Rectángulo: esquinas redondeadas 2">
            <a:extLst>
              <a:ext uri="{FF2B5EF4-FFF2-40B4-BE49-F238E27FC236}">
                <a16:creationId xmlns:a16="http://schemas.microsoft.com/office/drawing/2014/main" id="{2E1333B3-AC0B-4431-9A35-132A327D5DC9}"/>
              </a:ext>
            </a:extLst>
          </p:cNvPr>
          <p:cNvSpPr/>
          <p:nvPr/>
        </p:nvSpPr>
        <p:spPr>
          <a:xfrm>
            <a:off x="2914998" y="3886201"/>
            <a:ext cx="2809702" cy="12261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dirty="0">
                <a:latin typeface="Arial" panose="020B0604020202020204" pitchFamily="34" charset="0"/>
                <a:ea typeface="Calibri" panose="020F0502020204030204" pitchFamily="34" charset="0"/>
              </a:rPr>
              <a:t>P</a:t>
            </a:r>
            <a:r>
              <a:rPr lang="es-EC" sz="1800" dirty="0">
                <a:effectLst/>
                <a:latin typeface="Arial" panose="020B0604020202020204" pitchFamily="34" charset="0"/>
                <a:ea typeface="Calibri" panose="020F0502020204030204" pitchFamily="34" charset="0"/>
              </a:rPr>
              <a:t>or su naturaleza difícilmente acceden a un crédito, </a:t>
            </a:r>
          </a:p>
          <a:p>
            <a:pPr algn="ctr"/>
            <a:r>
              <a:rPr lang="es-EC" sz="1800" dirty="0">
                <a:effectLst/>
                <a:latin typeface="Arial" panose="020B0604020202020204" pitchFamily="34" charset="0"/>
                <a:ea typeface="Calibri" panose="020F0502020204030204" pitchFamily="34" charset="0"/>
              </a:rPr>
              <a:t>estudiar las alternativas </a:t>
            </a:r>
            <a:endParaRPr lang="es-ES" dirty="0"/>
          </a:p>
        </p:txBody>
      </p:sp>
      <p:sp>
        <p:nvSpPr>
          <p:cNvPr id="5" name="Rectángulo: esquinas redondeadas 4">
            <a:extLst>
              <a:ext uri="{FF2B5EF4-FFF2-40B4-BE49-F238E27FC236}">
                <a16:creationId xmlns:a16="http://schemas.microsoft.com/office/drawing/2014/main" id="{C1B3750E-CF57-4100-A4F5-C53038A0C8C4}"/>
              </a:ext>
            </a:extLst>
          </p:cNvPr>
          <p:cNvSpPr/>
          <p:nvPr/>
        </p:nvSpPr>
        <p:spPr>
          <a:xfrm>
            <a:off x="2914998" y="1803862"/>
            <a:ext cx="3097875" cy="15046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Es difícil competir en el mercado, ya que las grandes empresas tienen la capacidad de soportar cambios bruscos </a:t>
            </a:r>
            <a:endParaRPr lang="es-EC" dirty="0"/>
          </a:p>
        </p:txBody>
      </p:sp>
      <p:sp>
        <p:nvSpPr>
          <p:cNvPr id="6" name="Rectángulo: esquinas redondeadas 5">
            <a:extLst>
              <a:ext uri="{FF2B5EF4-FFF2-40B4-BE49-F238E27FC236}">
                <a16:creationId xmlns:a16="http://schemas.microsoft.com/office/drawing/2014/main" id="{0768B0F3-5770-4210-BC41-0C3A443A78D1}"/>
              </a:ext>
            </a:extLst>
          </p:cNvPr>
          <p:cNvSpPr/>
          <p:nvPr/>
        </p:nvSpPr>
        <p:spPr>
          <a:xfrm>
            <a:off x="7132318" y="3308466"/>
            <a:ext cx="3302924" cy="187451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1800" dirty="0">
                <a:effectLst/>
                <a:latin typeface="Arial" panose="020B0604020202020204" pitchFamily="34" charset="0"/>
                <a:ea typeface="Calibri" panose="020F0502020204030204" pitchFamily="34" charset="0"/>
              </a:rPr>
              <a:t>Se eligió el sector comercial en virtud de que es uno de los sectores que más aporta a la economía conjuntamente con el sector manufacturero y agroindustrial </a:t>
            </a:r>
            <a:endParaRPr lang="es-EC" dirty="0"/>
          </a:p>
        </p:txBody>
      </p:sp>
      <p:pic>
        <p:nvPicPr>
          <p:cNvPr id="1026" name="Picture 2" descr="Cómo asegurar la supervivencia empresarial?">
            <a:extLst>
              <a:ext uri="{FF2B5EF4-FFF2-40B4-BE49-F238E27FC236}">
                <a16:creationId xmlns:a16="http://schemas.microsoft.com/office/drawing/2014/main" id="{B4BE5EF8-93A3-4320-9BEC-7951DA7A275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3826" y="4097005"/>
            <a:ext cx="2251450" cy="8045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ronavirus: El impacto económico de la Covid-19">
            <a:extLst>
              <a:ext uri="{FF2B5EF4-FFF2-40B4-BE49-F238E27FC236}">
                <a16:creationId xmlns:a16="http://schemas.microsoft.com/office/drawing/2014/main" id="{7269F078-721C-44C4-B6B0-6A7B8F66A4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9795" y="1844223"/>
            <a:ext cx="1977183" cy="92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52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C089ECCE-A800-49FF-9AA2-193199D6C953}"/>
              </a:ext>
            </a:extLst>
          </p:cNvPr>
          <p:cNvSpPr/>
          <p:nvPr/>
        </p:nvSpPr>
        <p:spPr>
          <a:xfrm>
            <a:off x="897774" y="864524"/>
            <a:ext cx="3023927" cy="731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800" dirty="0"/>
              <a:t>Determinación de la variables  </a:t>
            </a:r>
          </a:p>
        </p:txBody>
      </p:sp>
      <p:sp>
        <p:nvSpPr>
          <p:cNvPr id="6" name="Rectángulo: esquinas redondeadas 5">
            <a:extLst>
              <a:ext uri="{FF2B5EF4-FFF2-40B4-BE49-F238E27FC236}">
                <a16:creationId xmlns:a16="http://schemas.microsoft.com/office/drawing/2014/main" id="{F02BE363-6ECA-4EC5-BDD2-942A663DC13C}"/>
              </a:ext>
            </a:extLst>
          </p:cNvPr>
          <p:cNvSpPr/>
          <p:nvPr/>
        </p:nvSpPr>
        <p:spPr>
          <a:xfrm>
            <a:off x="8298873" y="864524"/>
            <a:ext cx="2543694" cy="731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800" dirty="0"/>
              <a:t>HIPOTESIS </a:t>
            </a:r>
          </a:p>
        </p:txBody>
      </p:sp>
      <p:graphicFrame>
        <p:nvGraphicFramePr>
          <p:cNvPr id="7" name="Diagrama 6">
            <a:extLst>
              <a:ext uri="{FF2B5EF4-FFF2-40B4-BE49-F238E27FC236}">
                <a16:creationId xmlns:a16="http://schemas.microsoft.com/office/drawing/2014/main" id="{4EA36A2A-143D-43EF-885C-02919801D5FA}"/>
              </a:ext>
            </a:extLst>
          </p:cNvPr>
          <p:cNvGraphicFramePr/>
          <p:nvPr>
            <p:extLst>
              <p:ext uri="{D42A27DB-BD31-4B8C-83A1-F6EECF244321}">
                <p14:modId xmlns:p14="http://schemas.microsoft.com/office/powerpoint/2010/main" val="3904966374"/>
              </p:ext>
            </p:extLst>
          </p:nvPr>
        </p:nvGraphicFramePr>
        <p:xfrm>
          <a:off x="44334" y="1795549"/>
          <a:ext cx="5662531" cy="36659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upo 9">
            <a:extLst>
              <a:ext uri="{FF2B5EF4-FFF2-40B4-BE49-F238E27FC236}">
                <a16:creationId xmlns:a16="http://schemas.microsoft.com/office/drawing/2014/main" id="{EBC254FD-EBE8-4A02-8D92-03E6FAA5C9D2}"/>
              </a:ext>
            </a:extLst>
          </p:cNvPr>
          <p:cNvGrpSpPr/>
          <p:nvPr/>
        </p:nvGrpSpPr>
        <p:grpSpPr>
          <a:xfrm>
            <a:off x="6586979" y="2462814"/>
            <a:ext cx="5560687" cy="3530662"/>
            <a:chOff x="5621976" y="1775349"/>
            <a:chExt cx="5498949" cy="3208078"/>
          </a:xfrm>
        </p:grpSpPr>
        <p:cxnSp>
          <p:nvCxnSpPr>
            <p:cNvPr id="11" name="Straight Connector 4">
              <a:extLst>
                <a:ext uri="{FF2B5EF4-FFF2-40B4-BE49-F238E27FC236}">
                  <a16:creationId xmlns:a16="http://schemas.microsoft.com/office/drawing/2014/main" id="{8B2C14C1-CA18-4198-84DF-FF5FF41FE61C}"/>
                </a:ext>
              </a:extLst>
            </p:cNvPr>
            <p:cNvCxnSpPr/>
            <p:nvPr/>
          </p:nvCxnSpPr>
          <p:spPr>
            <a:xfrm flipV="1">
              <a:off x="5621976" y="2419921"/>
              <a:ext cx="11363" cy="1800000"/>
            </a:xfrm>
            <a:prstGeom prst="line">
              <a:avLst/>
            </a:prstGeom>
            <a:ln w="25400">
              <a:solidFill>
                <a:schemeClr val="accent3"/>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 name="Straight Connector 5">
              <a:extLst>
                <a:ext uri="{FF2B5EF4-FFF2-40B4-BE49-F238E27FC236}">
                  <a16:creationId xmlns:a16="http://schemas.microsoft.com/office/drawing/2014/main" id="{2EC0FEE1-FC31-43B5-9F43-1D4B6DE0B056}"/>
                </a:ext>
              </a:extLst>
            </p:cNvPr>
            <p:cNvCxnSpPr/>
            <p:nvPr/>
          </p:nvCxnSpPr>
          <p:spPr>
            <a:xfrm flipV="1">
              <a:off x="7942408" y="1775349"/>
              <a:ext cx="11363" cy="1800000"/>
            </a:xfrm>
            <a:prstGeom prst="line">
              <a:avLst/>
            </a:prstGeom>
            <a:ln w="25400">
              <a:solidFill>
                <a:schemeClr val="accent4"/>
              </a:solidFill>
              <a:tailEnd type="oval" w="lg" len="lg"/>
            </a:ln>
          </p:spPr>
          <p:style>
            <a:lnRef idx="1">
              <a:schemeClr val="accent1"/>
            </a:lnRef>
            <a:fillRef idx="0">
              <a:schemeClr val="accent1"/>
            </a:fillRef>
            <a:effectRef idx="0">
              <a:schemeClr val="accent1"/>
            </a:effectRef>
            <a:fontRef idx="minor">
              <a:schemeClr val="tx1"/>
            </a:fontRef>
          </p:style>
        </p:cxnSp>
        <p:sp>
          <p:nvSpPr>
            <p:cNvPr id="13" name="Rectangle 9">
              <a:extLst>
                <a:ext uri="{FF2B5EF4-FFF2-40B4-BE49-F238E27FC236}">
                  <a16:creationId xmlns:a16="http://schemas.microsoft.com/office/drawing/2014/main" id="{889F8606-7924-4D82-8BE7-FC577DB35C27}"/>
                </a:ext>
              </a:extLst>
            </p:cNvPr>
            <p:cNvSpPr/>
            <p:nvPr/>
          </p:nvSpPr>
          <p:spPr>
            <a:xfrm>
              <a:off x="6970982" y="4228883"/>
              <a:ext cx="1656184" cy="360040"/>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sp>
          <p:nvSpPr>
            <p:cNvPr id="14" name="Rectangle 10">
              <a:extLst>
                <a:ext uri="{FF2B5EF4-FFF2-40B4-BE49-F238E27FC236}">
                  <a16:creationId xmlns:a16="http://schemas.microsoft.com/office/drawing/2014/main" id="{E547F008-CB87-4241-8BA6-DFCBDA0AAF4E}"/>
                </a:ext>
              </a:extLst>
            </p:cNvPr>
            <p:cNvSpPr/>
            <p:nvPr/>
          </p:nvSpPr>
          <p:spPr>
            <a:xfrm>
              <a:off x="9291414" y="3580811"/>
              <a:ext cx="1656184" cy="360040"/>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sp>
          <p:nvSpPr>
            <p:cNvPr id="15" name="Arc 59">
              <a:extLst>
                <a:ext uri="{FF2B5EF4-FFF2-40B4-BE49-F238E27FC236}">
                  <a16:creationId xmlns:a16="http://schemas.microsoft.com/office/drawing/2014/main" id="{C3A19AD2-C1FB-4439-B8F9-9E3A37ED912B}"/>
                </a:ext>
              </a:extLst>
            </p:cNvPr>
            <p:cNvSpPr/>
            <p:nvPr/>
          </p:nvSpPr>
          <p:spPr>
            <a:xfrm>
              <a:off x="7976370" y="3995857"/>
              <a:ext cx="2274213" cy="777093"/>
            </a:xfrm>
            <a:prstGeom prst="arc">
              <a:avLst>
                <a:gd name="adj1" fmla="val 20633190"/>
                <a:gd name="adj2" fmla="val 9870224"/>
              </a:avLst>
            </a:prstGeom>
            <a:ln w="12700">
              <a:solidFill>
                <a:schemeClr val="tx1">
                  <a:lumMod val="75000"/>
                  <a:lumOff val="25000"/>
                </a:schemeClr>
              </a:solidFill>
              <a:prstDash val="dash"/>
              <a:headEnd type="triangl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800">
                <a:latin typeface="Calibri" panose="020F0502020204030204" pitchFamily="34" charset="0"/>
              </a:endParaRPr>
            </a:p>
          </p:txBody>
        </p:sp>
        <p:sp>
          <p:nvSpPr>
            <p:cNvPr id="17" name="Freeform 57">
              <a:extLst>
                <a:ext uri="{FF2B5EF4-FFF2-40B4-BE49-F238E27FC236}">
                  <a16:creationId xmlns:a16="http://schemas.microsoft.com/office/drawing/2014/main" id="{8349EB15-CAB8-4908-9166-83B6B6335EAA}"/>
                </a:ext>
              </a:extLst>
            </p:cNvPr>
            <p:cNvSpPr/>
            <p:nvPr/>
          </p:nvSpPr>
          <p:spPr>
            <a:xfrm>
              <a:off x="5891307" y="3997058"/>
              <a:ext cx="5229618" cy="986369"/>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8224" h="890619">
                  <a:moveTo>
                    <a:pt x="0" y="516606"/>
                  </a:moveTo>
                  <a:lnTo>
                    <a:pt x="2031070" y="859867"/>
                  </a:lnTo>
                  <a:cubicBezTo>
                    <a:pt x="2397613" y="918840"/>
                    <a:pt x="2187777" y="875833"/>
                    <a:pt x="2199260" y="870442"/>
                  </a:cubicBezTo>
                  <a:lnTo>
                    <a:pt x="7028224" y="150534"/>
                  </a:lnTo>
                  <a:lnTo>
                    <a:pt x="4835116" y="0"/>
                  </a:lnTo>
                  <a:lnTo>
                    <a:pt x="0" y="516606"/>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latin typeface="Calibri" panose="020F0502020204030204" pitchFamily="34" charset="0"/>
              </a:endParaRPr>
            </a:p>
          </p:txBody>
        </p:sp>
      </p:grpSp>
      <p:sp>
        <p:nvSpPr>
          <p:cNvPr id="23" name="CuadroTexto 22">
            <a:extLst>
              <a:ext uri="{FF2B5EF4-FFF2-40B4-BE49-F238E27FC236}">
                <a16:creationId xmlns:a16="http://schemas.microsoft.com/office/drawing/2014/main" id="{D46BC606-9BDB-4C24-AF10-0D72B3A0E0D9}"/>
              </a:ext>
            </a:extLst>
          </p:cNvPr>
          <p:cNvSpPr txBox="1"/>
          <p:nvPr/>
        </p:nvSpPr>
        <p:spPr>
          <a:xfrm>
            <a:off x="6706948" y="2321279"/>
            <a:ext cx="2152380" cy="2585323"/>
          </a:xfrm>
          <a:prstGeom prst="rect">
            <a:avLst/>
          </a:prstGeom>
          <a:noFill/>
        </p:spPr>
        <p:txBody>
          <a:bodyPr wrap="square">
            <a:spAutoFit/>
          </a:bodyPr>
          <a:lstStyle/>
          <a:p>
            <a:r>
              <a:rPr lang="es-ES" dirty="0"/>
              <a:t>Ho: Las alternativas de Financiamiento no son factor importante para la reactivación de las PYMES comerciales de la ciudad de Quito </a:t>
            </a:r>
            <a:endParaRPr lang="es-EC" dirty="0"/>
          </a:p>
        </p:txBody>
      </p:sp>
      <p:sp>
        <p:nvSpPr>
          <p:cNvPr id="27" name="CuadroTexto 26">
            <a:extLst>
              <a:ext uri="{FF2B5EF4-FFF2-40B4-BE49-F238E27FC236}">
                <a16:creationId xmlns:a16="http://schemas.microsoft.com/office/drawing/2014/main" id="{144CA54C-23FE-4D75-BF1B-EAC7B17593CC}"/>
              </a:ext>
            </a:extLst>
          </p:cNvPr>
          <p:cNvSpPr txBox="1"/>
          <p:nvPr/>
        </p:nvSpPr>
        <p:spPr>
          <a:xfrm>
            <a:off x="9061402" y="2413638"/>
            <a:ext cx="2497730" cy="1754326"/>
          </a:xfrm>
          <a:prstGeom prst="rect">
            <a:avLst/>
          </a:prstGeom>
          <a:noFill/>
        </p:spPr>
        <p:txBody>
          <a:bodyPr wrap="square">
            <a:spAutoFit/>
          </a:bodyPr>
          <a:lstStyle/>
          <a:p>
            <a:r>
              <a:rPr lang="es-ES" dirty="0"/>
              <a:t>Hi: Las alternativas de Financiamiento son un factor importante para la reactivación de las PYMES comerciales de la ciudad de Quito </a:t>
            </a:r>
            <a:endParaRPr lang="es-EC" dirty="0"/>
          </a:p>
        </p:txBody>
      </p:sp>
    </p:spTree>
    <p:extLst>
      <p:ext uri="{BB962C8B-B14F-4D97-AF65-F5344CB8AC3E}">
        <p14:creationId xmlns:p14="http://schemas.microsoft.com/office/powerpoint/2010/main" val="193374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grama de flujo: conector 3">
            <a:extLst>
              <a:ext uri="{FF2B5EF4-FFF2-40B4-BE49-F238E27FC236}">
                <a16:creationId xmlns:a16="http://schemas.microsoft.com/office/drawing/2014/main" id="{99283C40-CB2C-47E6-82F6-1BE61D2EB9D9}"/>
              </a:ext>
            </a:extLst>
          </p:cNvPr>
          <p:cNvSpPr/>
          <p:nvPr/>
        </p:nvSpPr>
        <p:spPr>
          <a:xfrm>
            <a:off x="16032" y="2085307"/>
            <a:ext cx="1763486" cy="1698171"/>
          </a:xfrm>
          <a:prstGeom prst="flowChartConnec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S" dirty="0"/>
              <a:t>Objetivo General</a:t>
            </a:r>
          </a:p>
        </p:txBody>
      </p:sp>
      <p:sp>
        <p:nvSpPr>
          <p:cNvPr id="6" name="Rectángulo: esquinas redondeadas 5">
            <a:extLst>
              <a:ext uri="{FF2B5EF4-FFF2-40B4-BE49-F238E27FC236}">
                <a16:creationId xmlns:a16="http://schemas.microsoft.com/office/drawing/2014/main" id="{BCEC26A2-4912-4B87-AB52-984F791B7998}"/>
              </a:ext>
            </a:extLst>
          </p:cNvPr>
          <p:cNvSpPr/>
          <p:nvPr/>
        </p:nvSpPr>
        <p:spPr>
          <a:xfrm>
            <a:off x="897775" y="864524"/>
            <a:ext cx="2543694" cy="731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800" dirty="0"/>
              <a:t>OBJETIVOS </a:t>
            </a:r>
          </a:p>
        </p:txBody>
      </p:sp>
      <p:sp>
        <p:nvSpPr>
          <p:cNvPr id="7" name="Flecha: a la derecha 6">
            <a:extLst>
              <a:ext uri="{FF2B5EF4-FFF2-40B4-BE49-F238E27FC236}">
                <a16:creationId xmlns:a16="http://schemas.microsoft.com/office/drawing/2014/main" id="{69D5E804-F74D-4574-9A92-EC902D96516D}"/>
              </a:ext>
            </a:extLst>
          </p:cNvPr>
          <p:cNvSpPr/>
          <p:nvPr/>
        </p:nvSpPr>
        <p:spPr>
          <a:xfrm>
            <a:off x="2443941" y="3077982"/>
            <a:ext cx="7215448" cy="351018"/>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s-EC"/>
          </a:p>
        </p:txBody>
      </p:sp>
      <p:sp>
        <p:nvSpPr>
          <p:cNvPr id="8" name="Flecha: pentágono 7">
            <a:extLst>
              <a:ext uri="{FF2B5EF4-FFF2-40B4-BE49-F238E27FC236}">
                <a16:creationId xmlns:a16="http://schemas.microsoft.com/office/drawing/2014/main" id="{41C15E19-2759-44F1-82CE-1A69BEC26183}"/>
              </a:ext>
            </a:extLst>
          </p:cNvPr>
          <p:cNvSpPr/>
          <p:nvPr/>
        </p:nvSpPr>
        <p:spPr>
          <a:xfrm rot="5400000">
            <a:off x="2078180" y="2120634"/>
            <a:ext cx="731521" cy="68580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EC" dirty="0"/>
              <a:t>1</a:t>
            </a:r>
          </a:p>
        </p:txBody>
      </p:sp>
      <p:sp>
        <p:nvSpPr>
          <p:cNvPr id="11" name="Flecha: pentágono 10">
            <a:extLst>
              <a:ext uri="{FF2B5EF4-FFF2-40B4-BE49-F238E27FC236}">
                <a16:creationId xmlns:a16="http://schemas.microsoft.com/office/drawing/2014/main" id="{9DE55CA9-D0A3-46F0-A6BC-6399201BE681}"/>
              </a:ext>
            </a:extLst>
          </p:cNvPr>
          <p:cNvSpPr/>
          <p:nvPr/>
        </p:nvSpPr>
        <p:spPr>
          <a:xfrm rot="5400000">
            <a:off x="3944390" y="2127116"/>
            <a:ext cx="731521" cy="685801"/>
          </a:xfrm>
          <a:prstGeom prst="homePlate">
            <a:avLst/>
          </a:prstGeom>
        </p:spPr>
        <p:style>
          <a:lnRef idx="2">
            <a:schemeClr val="accent5">
              <a:shade val="50000"/>
            </a:schemeClr>
          </a:lnRef>
          <a:fillRef idx="1">
            <a:schemeClr val="accent5"/>
          </a:fillRef>
          <a:effectRef idx="0">
            <a:schemeClr val="accent5"/>
          </a:effectRef>
          <a:fontRef idx="minor">
            <a:schemeClr val="lt1"/>
          </a:fontRef>
        </p:style>
        <p:txBody>
          <a:bodyPr vert="vert270" rtlCol="0" anchor="ctr"/>
          <a:lstStyle/>
          <a:p>
            <a:pPr algn="ctr"/>
            <a:r>
              <a:rPr lang="es-EC" dirty="0"/>
              <a:t>2</a:t>
            </a:r>
          </a:p>
        </p:txBody>
      </p:sp>
      <p:sp>
        <p:nvSpPr>
          <p:cNvPr id="12" name="Flecha: pentágono 11">
            <a:extLst>
              <a:ext uri="{FF2B5EF4-FFF2-40B4-BE49-F238E27FC236}">
                <a16:creationId xmlns:a16="http://schemas.microsoft.com/office/drawing/2014/main" id="{205A1EE5-FB99-4B04-B6D2-12A3A6C99F04}"/>
              </a:ext>
            </a:extLst>
          </p:cNvPr>
          <p:cNvSpPr/>
          <p:nvPr/>
        </p:nvSpPr>
        <p:spPr>
          <a:xfrm rot="5400000">
            <a:off x="5857355" y="2106702"/>
            <a:ext cx="731521" cy="685801"/>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s-EC" dirty="0"/>
              <a:t>3</a:t>
            </a:r>
          </a:p>
        </p:txBody>
      </p:sp>
      <p:sp>
        <p:nvSpPr>
          <p:cNvPr id="13" name="Rectángulo 12">
            <a:extLst>
              <a:ext uri="{FF2B5EF4-FFF2-40B4-BE49-F238E27FC236}">
                <a16:creationId xmlns:a16="http://schemas.microsoft.com/office/drawing/2014/main" id="{1CA00C60-0C26-41A6-A481-33CFCC6C9B0D}"/>
              </a:ext>
            </a:extLst>
          </p:cNvPr>
          <p:cNvSpPr/>
          <p:nvPr/>
        </p:nvSpPr>
        <p:spPr>
          <a:xfrm>
            <a:off x="1209397" y="3567246"/>
            <a:ext cx="2034735" cy="179988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S" sz="1200" dirty="0"/>
              <a:t>Recopilar información sobre la situación de las PYMES y su afectación económica en el sector comercial de la ciudad de Quito durante la emergencia sanitaria.</a:t>
            </a:r>
            <a:endParaRPr lang="es-EC" sz="1200" dirty="0"/>
          </a:p>
        </p:txBody>
      </p:sp>
      <p:sp>
        <p:nvSpPr>
          <p:cNvPr id="14" name="Rectángulo 13">
            <a:extLst>
              <a:ext uri="{FF2B5EF4-FFF2-40B4-BE49-F238E27FC236}">
                <a16:creationId xmlns:a16="http://schemas.microsoft.com/office/drawing/2014/main" id="{09C698AD-7CC0-47C3-A703-7C3CE2E198EE}"/>
              </a:ext>
            </a:extLst>
          </p:cNvPr>
          <p:cNvSpPr/>
          <p:nvPr/>
        </p:nvSpPr>
        <p:spPr>
          <a:xfrm>
            <a:off x="5142461" y="3284269"/>
            <a:ext cx="2161310" cy="216239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Analizar las diferentes opciones que han implementado las PYMES del sector comercial en la crisis Sanitaria.</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s-EC" sz="1200" dirty="0"/>
          </a:p>
        </p:txBody>
      </p:sp>
      <p:sp>
        <p:nvSpPr>
          <p:cNvPr id="15" name="Rectángulo 14">
            <a:extLst>
              <a:ext uri="{FF2B5EF4-FFF2-40B4-BE49-F238E27FC236}">
                <a16:creationId xmlns:a16="http://schemas.microsoft.com/office/drawing/2014/main" id="{73BFFF82-102A-4C15-A055-932FE778D62A}"/>
              </a:ext>
            </a:extLst>
          </p:cNvPr>
          <p:cNvSpPr/>
          <p:nvPr/>
        </p:nvSpPr>
        <p:spPr>
          <a:xfrm>
            <a:off x="7482177" y="3528947"/>
            <a:ext cx="1947098" cy="223196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s-EC"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Elaborar una propuesta de mejora con los resultados obtenidos, para el incremento de la liquidez de las PYMES comerciales de la ciudad de Quito para su reactivación y desarrollo económico.</a:t>
            </a:r>
            <a:endParaRPr lang="es-EC"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algn="ctr"/>
            <a:endParaRPr lang="es-EC" sz="1200" dirty="0"/>
          </a:p>
        </p:txBody>
      </p:sp>
      <p:sp>
        <p:nvSpPr>
          <p:cNvPr id="16" name="Rectángulo: esquinas redondeadas 15">
            <a:extLst>
              <a:ext uri="{FF2B5EF4-FFF2-40B4-BE49-F238E27FC236}">
                <a16:creationId xmlns:a16="http://schemas.microsoft.com/office/drawing/2014/main" id="{29C54E9D-F422-4202-928C-3F67FCF91A2D}"/>
              </a:ext>
            </a:extLst>
          </p:cNvPr>
          <p:cNvSpPr/>
          <p:nvPr/>
        </p:nvSpPr>
        <p:spPr>
          <a:xfrm>
            <a:off x="9659390" y="1862051"/>
            <a:ext cx="2441764" cy="28444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ES" sz="1400" dirty="0"/>
              <a:t>Identificar el impacto de las alternativas de financiamiento más utilizadas por las PYMES del Sector Comercial de la Ciudad de Quito durante la crisis sanitaria, con el fin de generar una guía de financiamiento que permita su reactivación y desarrollo.</a:t>
            </a:r>
            <a:endParaRPr lang="es-EC" sz="1400" dirty="0"/>
          </a:p>
        </p:txBody>
      </p:sp>
      <p:sp>
        <p:nvSpPr>
          <p:cNvPr id="18" name="CuadroTexto 17">
            <a:extLst>
              <a:ext uri="{FF2B5EF4-FFF2-40B4-BE49-F238E27FC236}">
                <a16:creationId xmlns:a16="http://schemas.microsoft.com/office/drawing/2014/main" id="{69359BDA-C329-421F-AD95-983B01861EE5}"/>
              </a:ext>
            </a:extLst>
          </p:cNvPr>
          <p:cNvSpPr txBox="1"/>
          <p:nvPr/>
        </p:nvSpPr>
        <p:spPr>
          <a:xfrm>
            <a:off x="3226313" y="3783478"/>
            <a:ext cx="2167677" cy="1015663"/>
          </a:xfrm>
          <a:prstGeom prst="rect">
            <a:avLst/>
          </a:prstGeom>
          <a:noFill/>
        </p:spPr>
        <p:txBody>
          <a:bodyPr wrap="square">
            <a:spAutoFit/>
          </a:bodyPr>
          <a:lstStyle/>
          <a:p>
            <a:r>
              <a:rPr lang="es-ES" sz="1200" dirty="0"/>
              <a:t>Analizar y evaluar las diferentes alternativas de financiamientos que existen para las PYMES del sector comercial. </a:t>
            </a:r>
            <a:endParaRPr lang="es-EC" sz="1200" dirty="0"/>
          </a:p>
        </p:txBody>
      </p:sp>
      <p:sp>
        <p:nvSpPr>
          <p:cNvPr id="19" name="Flecha: pentágono 18">
            <a:extLst>
              <a:ext uri="{FF2B5EF4-FFF2-40B4-BE49-F238E27FC236}">
                <a16:creationId xmlns:a16="http://schemas.microsoft.com/office/drawing/2014/main" id="{DFC188C1-C056-4D59-8025-51BE4AAA5BF4}"/>
              </a:ext>
            </a:extLst>
          </p:cNvPr>
          <p:cNvSpPr/>
          <p:nvPr/>
        </p:nvSpPr>
        <p:spPr>
          <a:xfrm rot="5400000">
            <a:off x="8156886" y="2106703"/>
            <a:ext cx="731521" cy="685801"/>
          </a:xfrm>
          <a:prstGeom prst="homePlate">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s-EC" dirty="0"/>
              <a:t>4</a:t>
            </a:r>
          </a:p>
        </p:txBody>
      </p:sp>
    </p:spTree>
    <p:extLst>
      <p:ext uri="{BB962C8B-B14F-4D97-AF65-F5344CB8AC3E}">
        <p14:creationId xmlns:p14="http://schemas.microsoft.com/office/powerpoint/2010/main" val="164578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xit" presetSubtype="21" fill="hold" grpId="0" nodeType="with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86C63C56-98F7-48ED-860A-147B4EF9D3E5}"/>
              </a:ext>
            </a:extLst>
          </p:cNvPr>
          <p:cNvSpPr/>
          <p:nvPr/>
        </p:nvSpPr>
        <p:spPr>
          <a:xfrm>
            <a:off x="623392" y="648393"/>
            <a:ext cx="2543694" cy="73152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800" dirty="0"/>
              <a:t>Marco teórico </a:t>
            </a:r>
          </a:p>
        </p:txBody>
      </p:sp>
      <p:graphicFrame>
        <p:nvGraphicFramePr>
          <p:cNvPr id="5" name="Diagrama 4">
            <a:extLst>
              <a:ext uri="{FF2B5EF4-FFF2-40B4-BE49-F238E27FC236}">
                <a16:creationId xmlns:a16="http://schemas.microsoft.com/office/drawing/2014/main" id="{C082C4DF-0579-4FB8-B71A-50571CF91065}"/>
              </a:ext>
            </a:extLst>
          </p:cNvPr>
          <p:cNvGraphicFramePr/>
          <p:nvPr>
            <p:extLst>
              <p:ext uri="{D42A27DB-BD31-4B8C-83A1-F6EECF244321}">
                <p14:modId xmlns:p14="http://schemas.microsoft.com/office/powerpoint/2010/main" val="256879080"/>
              </p:ext>
            </p:extLst>
          </p:nvPr>
        </p:nvGraphicFramePr>
        <p:xfrm>
          <a:off x="623392" y="1936866"/>
          <a:ext cx="4813429" cy="4272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a:extLst>
              <a:ext uri="{FF2B5EF4-FFF2-40B4-BE49-F238E27FC236}">
                <a16:creationId xmlns:a16="http://schemas.microsoft.com/office/drawing/2014/main" id="{4B16C704-FEA7-4079-8215-81B15BA2949D}"/>
              </a:ext>
            </a:extLst>
          </p:cNvPr>
          <p:cNvGraphicFramePr/>
          <p:nvPr>
            <p:extLst>
              <p:ext uri="{D42A27DB-BD31-4B8C-83A1-F6EECF244321}">
                <p14:modId xmlns:p14="http://schemas.microsoft.com/office/powerpoint/2010/main" val="2252189239"/>
              </p:ext>
            </p:extLst>
          </p:nvPr>
        </p:nvGraphicFramePr>
        <p:xfrm>
          <a:off x="6339902" y="2481349"/>
          <a:ext cx="5079077" cy="318377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915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with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89AB6449-1C8E-49C1-9A43-C1EC8D12552C}"/>
              </a:ext>
            </a:extLst>
          </p:cNvPr>
          <p:cNvSpPr>
            <a:spLocks noGrp="1"/>
          </p:cNvSpPr>
          <p:nvPr>
            <p:ph type="title"/>
          </p:nvPr>
        </p:nvSpPr>
        <p:spPr>
          <a:xfrm>
            <a:off x="196362" y="128753"/>
            <a:ext cx="3480262" cy="6423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800" dirty="0"/>
              <a:t>Marco Referencial  </a:t>
            </a:r>
          </a:p>
        </p:txBody>
      </p:sp>
      <p:graphicFrame>
        <p:nvGraphicFramePr>
          <p:cNvPr id="4" name="Tabla 3">
            <a:extLst>
              <a:ext uri="{FF2B5EF4-FFF2-40B4-BE49-F238E27FC236}">
                <a16:creationId xmlns:a16="http://schemas.microsoft.com/office/drawing/2014/main" id="{2038CC11-A714-4339-B833-79CCDB7CB72C}"/>
              </a:ext>
            </a:extLst>
          </p:cNvPr>
          <p:cNvGraphicFramePr>
            <a:graphicFrameLocks noGrp="1"/>
          </p:cNvGraphicFramePr>
          <p:nvPr>
            <p:extLst>
              <p:ext uri="{D42A27DB-BD31-4B8C-83A1-F6EECF244321}">
                <p14:modId xmlns:p14="http://schemas.microsoft.com/office/powerpoint/2010/main" val="919370849"/>
              </p:ext>
            </p:extLst>
          </p:nvPr>
        </p:nvGraphicFramePr>
        <p:xfrm>
          <a:off x="554019" y="1100655"/>
          <a:ext cx="10720930" cy="4778785"/>
        </p:xfrm>
        <a:graphic>
          <a:graphicData uri="http://schemas.openxmlformats.org/drawingml/2006/table">
            <a:tbl>
              <a:tblPr firstRow="1" firstCol="1" lastCol="1">
                <a:tableStyleId>{ED083AE6-46FA-4A59-8FB0-9F97EB10719F}</a:tableStyleId>
              </a:tblPr>
              <a:tblGrid>
                <a:gridCol w="3684039">
                  <a:extLst>
                    <a:ext uri="{9D8B030D-6E8A-4147-A177-3AD203B41FA5}">
                      <a16:colId xmlns:a16="http://schemas.microsoft.com/office/drawing/2014/main" val="2559427613"/>
                    </a:ext>
                  </a:extLst>
                </a:gridCol>
                <a:gridCol w="7036891">
                  <a:extLst>
                    <a:ext uri="{9D8B030D-6E8A-4147-A177-3AD203B41FA5}">
                      <a16:colId xmlns:a16="http://schemas.microsoft.com/office/drawing/2014/main" val="2361694880"/>
                    </a:ext>
                  </a:extLst>
                </a:gridCol>
              </a:tblGrid>
              <a:tr h="239838">
                <a:tc>
                  <a:txBody>
                    <a:bodyPr/>
                    <a:lstStyle/>
                    <a:p>
                      <a:pPr algn="ctr">
                        <a:lnSpc>
                          <a:spcPct val="200000"/>
                        </a:lnSpc>
                        <a:spcAft>
                          <a:spcPts val="800"/>
                        </a:spcAft>
                      </a:pPr>
                      <a:r>
                        <a:rPr lang="es-EC" sz="1000" dirty="0">
                          <a:effectLst/>
                        </a:rPr>
                        <a:t>Investigaciones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14960" marR="14960" marT="0" marB="0"/>
                </a:tc>
                <a:tc>
                  <a:txBody>
                    <a:bodyPr/>
                    <a:lstStyle/>
                    <a:p>
                      <a:pPr algn="ctr">
                        <a:lnSpc>
                          <a:spcPct val="200000"/>
                        </a:lnSpc>
                        <a:spcAft>
                          <a:spcPts val="800"/>
                        </a:spcAft>
                      </a:pPr>
                      <a:r>
                        <a:rPr lang="es-EC" sz="1000" dirty="0">
                          <a:effectLst/>
                        </a:rPr>
                        <a:t>Resultados </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14960" marR="14960" marT="0" marB="0"/>
                </a:tc>
                <a:extLst>
                  <a:ext uri="{0D108BD9-81ED-4DB2-BD59-A6C34878D82A}">
                    <a16:rowId xmlns:a16="http://schemas.microsoft.com/office/drawing/2014/main" val="370262038"/>
                  </a:ext>
                </a:extLst>
              </a:tr>
              <a:tr h="807641">
                <a:tc>
                  <a:txBody>
                    <a:bodyPr/>
                    <a:lstStyle/>
                    <a:p>
                      <a:pPr>
                        <a:lnSpc>
                          <a:spcPct val="200000"/>
                        </a:lnSpc>
                        <a:spcAft>
                          <a:spcPts val="800"/>
                        </a:spcAft>
                      </a:pPr>
                      <a:r>
                        <a:rPr lang="es-EC" sz="1000" dirty="0">
                          <a:effectLst/>
                        </a:rPr>
                        <a:t>Durán, J. E. (2016). Alternativas de financiamiento para las </a:t>
                      </a:r>
                      <a:r>
                        <a:rPr lang="es-EC" sz="1000" dirty="0" err="1">
                          <a:effectLst/>
                        </a:rPr>
                        <a:t>MiPYMES</a:t>
                      </a:r>
                      <a:r>
                        <a:rPr lang="es-EC" sz="1000" dirty="0">
                          <a:effectLst/>
                        </a:rPr>
                        <a:t> en el cantón Ambato. Universidad Técnica de Ambato.</a:t>
                      </a:r>
                      <a:endParaRPr lang="es-EC" sz="1000" dirty="0">
                        <a:effectLst/>
                        <a:latin typeface="Arial" panose="020B0604020202020204" pitchFamily="34" charset="0"/>
                        <a:cs typeface="Times New Roman" panose="02020603050405020304" pitchFamily="18" charset="0"/>
                      </a:endParaRPr>
                    </a:p>
                  </a:txBody>
                  <a:tcPr marL="14960" marR="14960" marT="0" marB="0"/>
                </a:tc>
                <a:tc>
                  <a:txBody>
                    <a:bodyPr/>
                    <a:lstStyle/>
                    <a:p>
                      <a:pPr>
                        <a:lnSpc>
                          <a:spcPct val="200000"/>
                        </a:lnSpc>
                        <a:spcAft>
                          <a:spcPts val="800"/>
                        </a:spcAft>
                      </a:pPr>
                      <a:r>
                        <a:rPr lang="es-EC" sz="1000" b="0" dirty="0">
                          <a:effectLst/>
                        </a:rPr>
                        <a:t>La mayor parte de los micro y pequeño empresarios no conocen todas las alternativas de financiamiento formales que existen en el mercado para este sector, limitándose únicamente su acceso a las tradicionales opciones de financiamiento como son los bancos y cooperativas a expresas del pago excesivo de costo de financiamiento.</a:t>
                      </a:r>
                      <a:endParaRPr lang="es-EC"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14960" marR="14960" marT="0" marB="0"/>
                </a:tc>
                <a:extLst>
                  <a:ext uri="{0D108BD9-81ED-4DB2-BD59-A6C34878D82A}">
                    <a16:rowId xmlns:a16="http://schemas.microsoft.com/office/drawing/2014/main" val="92414616"/>
                  </a:ext>
                </a:extLst>
              </a:tr>
              <a:tr h="973298">
                <a:tc>
                  <a:txBody>
                    <a:bodyPr/>
                    <a:lstStyle/>
                    <a:p>
                      <a:pPr>
                        <a:lnSpc>
                          <a:spcPct val="200000"/>
                        </a:lnSpc>
                        <a:spcAft>
                          <a:spcPts val="800"/>
                        </a:spcAft>
                      </a:pPr>
                      <a:r>
                        <a:rPr lang="es-EC" sz="1000" dirty="0">
                          <a:effectLst/>
                        </a:rPr>
                        <a:t>Barrera, A. E. 23 de Enero de (2017). Opciones de Financiamiento para PYMES del sector servicios en el DMQ. Universidad de las Fuerzas Armadas.</a:t>
                      </a:r>
                    </a:p>
                  </a:txBody>
                  <a:tcPr marL="14960" marR="14960" marT="0" marB="0"/>
                </a:tc>
                <a:tc>
                  <a:txBody>
                    <a:bodyPr/>
                    <a:lstStyle/>
                    <a:p>
                      <a:pPr>
                        <a:lnSpc>
                          <a:spcPct val="200000"/>
                        </a:lnSpc>
                        <a:spcAft>
                          <a:spcPts val="800"/>
                        </a:spcAft>
                      </a:pPr>
                      <a:r>
                        <a:rPr lang="es-EC" sz="1000" b="0" dirty="0">
                          <a:effectLst/>
                        </a:rPr>
                        <a:t>Las pymes son importantes para la economía del país y a su vez ayudan a general empleo, contribuyen a la generación de bienes y servicios que la población necesita. Sin embargo con el pasar de los años el principal inconveniente es la dificultada para acceder al financiamiento.</a:t>
                      </a:r>
                      <a:endParaRPr lang="es-EC" sz="1000" b="0" dirty="0">
                        <a:effectLst/>
                        <a:latin typeface="Arial" panose="020B0604020202020204" pitchFamily="34" charset="0"/>
                        <a:ea typeface="Calibri" panose="020F0502020204030204" pitchFamily="34" charset="0"/>
                        <a:cs typeface="Times New Roman" panose="02020603050405020304" pitchFamily="18" charset="0"/>
                      </a:endParaRPr>
                    </a:p>
                  </a:txBody>
                  <a:tcPr marL="14960" marR="14960" marT="0" marB="0"/>
                </a:tc>
                <a:extLst>
                  <a:ext uri="{0D108BD9-81ED-4DB2-BD59-A6C34878D82A}">
                    <a16:rowId xmlns:a16="http://schemas.microsoft.com/office/drawing/2014/main" val="655351368"/>
                  </a:ext>
                </a:extLst>
              </a:tr>
              <a:tr h="1196126">
                <a:tc>
                  <a:txBody>
                    <a:bodyPr/>
                    <a:lstStyle/>
                    <a:p>
                      <a:pPr>
                        <a:lnSpc>
                          <a:spcPct val="200000"/>
                        </a:lnSpc>
                        <a:spcAft>
                          <a:spcPts val="800"/>
                        </a:spcAft>
                      </a:pPr>
                      <a:r>
                        <a:rPr lang="es-EC" sz="1000" dirty="0">
                          <a:effectLst/>
                        </a:rPr>
                        <a:t>Meneses, A. E. (2017). Alternativas de financiamiento para PYMES en Ecuador. Universidad Tecnológica Equinoccial.</a:t>
                      </a:r>
                      <a:endParaRPr lang="es-EC" sz="1000" dirty="0">
                        <a:effectLst/>
                        <a:latin typeface="Arial" panose="020B0604020202020204" pitchFamily="34" charset="0"/>
                        <a:ea typeface="Calibri" panose="020F0502020204030204" pitchFamily="34" charset="0"/>
                        <a:cs typeface="Times New Roman" panose="02020603050405020304" pitchFamily="18" charset="0"/>
                      </a:endParaRPr>
                    </a:p>
                  </a:txBody>
                  <a:tcPr marL="14960" marR="14960" marT="0" marB="0"/>
                </a:tc>
                <a:tc>
                  <a:txBody>
                    <a:bodyPr/>
                    <a:lstStyle/>
                    <a:p>
                      <a:pPr marL="0" marR="0" lvl="0" indent="0" algn="l" defTabSz="914400" rtl="0" eaLnBrk="1" fontAlgn="auto" latinLnBrk="0" hangingPunct="1">
                        <a:lnSpc>
                          <a:spcPct val="200000"/>
                        </a:lnSpc>
                        <a:spcBef>
                          <a:spcPts val="0"/>
                        </a:spcBef>
                        <a:spcAft>
                          <a:spcPts val="800"/>
                        </a:spcAft>
                        <a:buClrTx/>
                        <a:buSzTx/>
                        <a:buFontTx/>
                        <a:buNone/>
                        <a:tabLst/>
                        <a:defRPr/>
                      </a:pPr>
                      <a:r>
                        <a:rPr lang="es-EC" sz="1000" b="0" dirty="0">
                          <a:effectLst/>
                          <a:latin typeface="Arial" panose="020B0604020202020204" pitchFamily="34" charset="0"/>
                          <a:ea typeface="Calibri" panose="020F0502020204030204" pitchFamily="34" charset="0"/>
                          <a:cs typeface="Times New Roman" panose="02020603050405020304" pitchFamily="18" charset="0"/>
                        </a:rPr>
                        <a:t>El acceso al financiamiento es un desafío constante para la estabilidad y crecimiento debido a su desconocimiento, falta de garantías o temas de estructura organizacional mínima, en el mercado financiero ecuatoriano existen amplias alternativas de financiamiento  para las pymes pero la falta de conocimiento y los paradigmas que se generan alrededor del crédito obstaculizando el acceso a las mismas, adicional los empresario consideran que sus procesos bancarios son tediosos y generalmente buscan la opción mas rápida.</a:t>
                      </a:r>
                    </a:p>
                  </a:txBody>
                  <a:tcPr marL="14960" marR="14960" marT="0" marB="0"/>
                </a:tc>
                <a:extLst>
                  <a:ext uri="{0D108BD9-81ED-4DB2-BD59-A6C34878D82A}">
                    <a16:rowId xmlns:a16="http://schemas.microsoft.com/office/drawing/2014/main" val="2445607523"/>
                  </a:ext>
                </a:extLst>
              </a:tr>
              <a:tr h="1204208">
                <a:tc>
                  <a:txBody>
                    <a:bodyPr/>
                    <a:lstStyle/>
                    <a:p>
                      <a:pPr>
                        <a:lnSpc>
                          <a:spcPct val="200000"/>
                        </a:lnSpc>
                        <a:spcAft>
                          <a:spcPts val="800"/>
                        </a:spcAft>
                      </a:pPr>
                      <a:r>
                        <a:rPr lang="es-EC" sz="1000" dirty="0">
                          <a:effectLst/>
                        </a:rPr>
                        <a:t>Benavides, R. C. Julio de (2018). Alternativas De Financiamiento No Tradicionales Para Las PYMES Del Sector Comercial De La Provincia De Los Ríos. Universidad de Especialidades Espíritu Santo.</a:t>
                      </a:r>
                    </a:p>
                  </a:txBody>
                  <a:tcPr marL="14960" marR="14960" marT="0" marB="0"/>
                </a:tc>
                <a:tc>
                  <a:txBody>
                    <a:bodyPr/>
                    <a:lstStyle/>
                    <a:p>
                      <a:pPr>
                        <a:lnSpc>
                          <a:spcPct val="200000"/>
                        </a:lnSpc>
                        <a:spcAft>
                          <a:spcPts val="800"/>
                        </a:spcAft>
                      </a:pPr>
                      <a:r>
                        <a:rPr lang="es-EC" sz="1000" b="0" dirty="0">
                          <a:effectLst/>
                          <a:latin typeface="Arial" panose="020B0604020202020204" pitchFamily="34" charset="0"/>
                          <a:ea typeface="Calibri" panose="020F0502020204030204" pitchFamily="34" charset="0"/>
                          <a:cs typeface="Times New Roman" panose="02020603050405020304" pitchFamily="18" charset="0"/>
                        </a:rPr>
                        <a:t>Se analizaron mecanismos tradicionales ( Préstamo bancarios, factoring, leasing) mas utilizados por las pymes y no tradicionales de financiamientos ( Acciones obligaciones, titularizaciones, REB). Se evidencio que el producto financiero no tradicional el mas optimo para las pymes.</a:t>
                      </a:r>
                    </a:p>
                  </a:txBody>
                  <a:tcPr marL="14960" marR="14960" marT="0" marB="0"/>
                </a:tc>
                <a:extLst>
                  <a:ext uri="{0D108BD9-81ED-4DB2-BD59-A6C34878D82A}">
                    <a16:rowId xmlns:a16="http://schemas.microsoft.com/office/drawing/2014/main" val="3407313905"/>
                  </a:ext>
                </a:extLst>
              </a:tr>
            </a:tbl>
          </a:graphicData>
        </a:graphic>
      </p:graphicFrame>
    </p:spTree>
    <p:extLst>
      <p:ext uri="{BB962C8B-B14F-4D97-AF65-F5344CB8AC3E}">
        <p14:creationId xmlns:p14="http://schemas.microsoft.com/office/powerpoint/2010/main" val="185809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o 4">
            <a:extLst>
              <a:ext uri="{FF2B5EF4-FFF2-40B4-BE49-F238E27FC236}">
                <a16:creationId xmlns:a16="http://schemas.microsoft.com/office/drawing/2014/main" id="{8D5234DE-C7C9-43B7-910B-8A92E2E90DE5}"/>
              </a:ext>
            </a:extLst>
          </p:cNvPr>
          <p:cNvGraphicFramePr>
            <a:graphicFrameLocks noChangeAspect="1"/>
          </p:cNvGraphicFramePr>
          <p:nvPr>
            <p:extLst>
              <p:ext uri="{D42A27DB-BD31-4B8C-83A1-F6EECF244321}">
                <p14:modId xmlns:p14="http://schemas.microsoft.com/office/powerpoint/2010/main" val="3336356926"/>
              </p:ext>
            </p:extLst>
          </p:nvPr>
        </p:nvGraphicFramePr>
        <p:xfrm>
          <a:off x="232237" y="1041776"/>
          <a:ext cx="5038031" cy="1954264"/>
        </p:xfrm>
        <a:graphic>
          <a:graphicData uri="http://schemas.openxmlformats.org/presentationml/2006/ole">
            <mc:AlternateContent xmlns:mc="http://schemas.openxmlformats.org/markup-compatibility/2006">
              <mc:Choice xmlns:v="urn:schemas-microsoft-com:vml" Requires="v">
                <p:oleObj name="Document" r:id="rId2" imgW="5268365" imgH="2046496" progId="Word.Document.12">
                  <p:embed/>
                </p:oleObj>
              </mc:Choice>
              <mc:Fallback>
                <p:oleObj name="Document" r:id="rId2" imgW="5268365" imgH="2046496" progId="Word.Document.12">
                  <p:embed/>
                  <p:pic>
                    <p:nvPicPr>
                      <p:cNvPr id="0" name=""/>
                      <p:cNvPicPr/>
                      <p:nvPr/>
                    </p:nvPicPr>
                    <p:blipFill>
                      <a:blip r:embed="rId3"/>
                      <a:stretch>
                        <a:fillRect/>
                      </a:stretch>
                    </p:blipFill>
                    <p:spPr>
                      <a:xfrm>
                        <a:off x="232237" y="1041776"/>
                        <a:ext cx="5038031" cy="1954264"/>
                      </a:xfrm>
                      <a:prstGeom prst="rect">
                        <a:avLst/>
                      </a:prstGeom>
                    </p:spPr>
                  </p:pic>
                </p:oleObj>
              </mc:Fallback>
            </mc:AlternateContent>
          </a:graphicData>
        </a:graphic>
      </p:graphicFrame>
      <p:graphicFrame>
        <p:nvGraphicFramePr>
          <p:cNvPr id="6" name="Gráfico 5">
            <a:extLst>
              <a:ext uri="{FF2B5EF4-FFF2-40B4-BE49-F238E27FC236}">
                <a16:creationId xmlns:a16="http://schemas.microsoft.com/office/drawing/2014/main" id="{C7CFD5F8-F2CF-48DD-BAD3-E7A84C690A4D}"/>
              </a:ext>
            </a:extLst>
          </p:cNvPr>
          <p:cNvGraphicFramePr/>
          <p:nvPr>
            <p:extLst>
              <p:ext uri="{D42A27DB-BD31-4B8C-83A1-F6EECF244321}">
                <p14:modId xmlns:p14="http://schemas.microsoft.com/office/powerpoint/2010/main" val="2361863056"/>
              </p:ext>
            </p:extLst>
          </p:nvPr>
        </p:nvGraphicFramePr>
        <p:xfrm>
          <a:off x="0" y="3054043"/>
          <a:ext cx="5595357" cy="3088801"/>
        </p:xfrm>
        <a:graphic>
          <a:graphicData uri="http://schemas.openxmlformats.org/drawingml/2006/chart">
            <c:chart xmlns:c="http://schemas.openxmlformats.org/drawingml/2006/chart" xmlns:r="http://schemas.openxmlformats.org/officeDocument/2006/relationships" r:id="rId4"/>
          </a:graphicData>
        </a:graphic>
      </p:graphicFrame>
      <p:sp>
        <p:nvSpPr>
          <p:cNvPr id="7" name="Título 4">
            <a:extLst>
              <a:ext uri="{FF2B5EF4-FFF2-40B4-BE49-F238E27FC236}">
                <a16:creationId xmlns:a16="http://schemas.microsoft.com/office/drawing/2014/main" id="{4D9A32C4-8F9D-485B-9123-D0AC250B3DCA}"/>
              </a:ext>
            </a:extLst>
          </p:cNvPr>
          <p:cNvSpPr>
            <a:spLocks noGrp="1"/>
          </p:cNvSpPr>
          <p:nvPr>
            <p:ph type="title"/>
          </p:nvPr>
        </p:nvSpPr>
        <p:spPr>
          <a:xfrm>
            <a:off x="757296" y="246030"/>
            <a:ext cx="3480262" cy="6423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EC" sz="2800" dirty="0"/>
              <a:t>Sector Comercial </a:t>
            </a:r>
          </a:p>
        </p:txBody>
      </p:sp>
      <p:sp>
        <p:nvSpPr>
          <p:cNvPr id="8" name="Rectángulo: esquinas redondeadas 7">
            <a:extLst>
              <a:ext uri="{FF2B5EF4-FFF2-40B4-BE49-F238E27FC236}">
                <a16:creationId xmlns:a16="http://schemas.microsoft.com/office/drawing/2014/main" id="{BB62E74D-EED0-48C3-92D4-B7A7BCB0D027}"/>
              </a:ext>
            </a:extLst>
          </p:cNvPr>
          <p:cNvSpPr/>
          <p:nvPr/>
        </p:nvSpPr>
        <p:spPr>
          <a:xfrm>
            <a:off x="6921734" y="1841487"/>
            <a:ext cx="1433015" cy="35484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a:t>PIB 10,30%</a:t>
            </a:r>
          </a:p>
        </p:txBody>
      </p:sp>
      <p:sp>
        <p:nvSpPr>
          <p:cNvPr id="9" name="Rectángulo: esquinas redondeadas 8">
            <a:extLst>
              <a:ext uri="{FF2B5EF4-FFF2-40B4-BE49-F238E27FC236}">
                <a16:creationId xmlns:a16="http://schemas.microsoft.com/office/drawing/2014/main" id="{98AA68C0-6306-45D5-86F3-61509FE1B2D5}"/>
              </a:ext>
            </a:extLst>
          </p:cNvPr>
          <p:cNvSpPr/>
          <p:nvPr/>
        </p:nvSpPr>
        <p:spPr>
          <a:xfrm>
            <a:off x="6787530" y="2699201"/>
            <a:ext cx="1987980" cy="3548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a:t>Empleo 17,90%  </a:t>
            </a:r>
          </a:p>
        </p:txBody>
      </p:sp>
      <p:pic>
        <p:nvPicPr>
          <p:cNvPr id="1026" name="Picture 2" descr="Conocer al detalle el sector comercial es clave para las compañías de  consumo - Technocio">
            <a:extLst>
              <a:ext uri="{FF2B5EF4-FFF2-40B4-BE49-F238E27FC236}">
                <a16:creationId xmlns:a16="http://schemas.microsoft.com/office/drawing/2014/main" id="{B67D99EF-EF1A-4C02-ADFE-F59367846D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0119" y="3429000"/>
            <a:ext cx="38100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56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a:extLst>
              <a:ext uri="{FF2B5EF4-FFF2-40B4-BE49-F238E27FC236}">
                <a16:creationId xmlns:a16="http://schemas.microsoft.com/office/drawing/2014/main" id="{3C0A2E28-DBD7-4D24-8288-72E6149D65F0}"/>
              </a:ext>
            </a:extLst>
          </p:cNvPr>
          <p:cNvSpPr txBox="1">
            <a:spLocks/>
          </p:cNvSpPr>
          <p:nvPr/>
        </p:nvSpPr>
        <p:spPr>
          <a:xfrm>
            <a:off x="383384" y="694252"/>
            <a:ext cx="3984645" cy="64239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lvl1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1pPr>
            <a:lvl2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2pPr>
            <a:lvl3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3pPr>
            <a:lvl4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4pPr>
            <a:lvl5pPr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5pPr>
            <a:lvl6pPr marL="4572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6pPr>
            <a:lvl7pPr marL="9144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7pPr>
            <a:lvl8pPr marL="13716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8pPr>
            <a:lvl9pPr marL="1828800" algn="r" rtl="0" eaLnBrk="1" fontAlgn="base" hangingPunct="1">
              <a:spcBef>
                <a:spcPct val="0"/>
              </a:spcBef>
              <a:spcAft>
                <a:spcPct val="0"/>
              </a:spcAft>
              <a:defRPr sz="3200" b="1" i="1">
                <a:solidFill>
                  <a:schemeClr val="lt1"/>
                </a:solidFill>
                <a:effectLst>
                  <a:outerShdw blurRad="38100" dist="38100" dir="2700000" algn="tl">
                    <a:srgbClr val="C0C0C0"/>
                  </a:outerShdw>
                </a:effectLst>
                <a:latin typeface="+mn-lt"/>
                <a:ea typeface="+mn-ea"/>
                <a:cs typeface="+mn-cs"/>
              </a:defRPr>
            </a:lvl9pPr>
          </a:lstStyle>
          <a:p>
            <a:pPr algn="ctr"/>
            <a:r>
              <a:rPr lang="es-EC" sz="2800" kern="0" dirty="0"/>
              <a:t>Marco Metodológico  </a:t>
            </a:r>
          </a:p>
        </p:txBody>
      </p:sp>
      <p:sp>
        <p:nvSpPr>
          <p:cNvPr id="5" name="Oval 16">
            <a:extLst>
              <a:ext uri="{FF2B5EF4-FFF2-40B4-BE49-F238E27FC236}">
                <a16:creationId xmlns:a16="http://schemas.microsoft.com/office/drawing/2014/main" id="{73865545-EE43-4CF9-99F6-7CDDB09B42BB}"/>
              </a:ext>
            </a:extLst>
          </p:cNvPr>
          <p:cNvSpPr/>
          <p:nvPr/>
        </p:nvSpPr>
        <p:spPr>
          <a:xfrm>
            <a:off x="4741183" y="2311810"/>
            <a:ext cx="2128743" cy="204838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s-EC" altLang="ko-KR" sz="2000" dirty="0">
                <a:solidFill>
                  <a:schemeClr val="bg1"/>
                </a:solidFill>
                <a:latin typeface="Calibri" panose="020F0502020204030204" pitchFamily="34" charset="0"/>
              </a:rPr>
              <a:t>Metodología</a:t>
            </a:r>
            <a:r>
              <a:rPr lang="es-EC" altLang="ko-KR" sz="1200" dirty="0">
                <a:solidFill>
                  <a:schemeClr val="bg1"/>
                </a:solidFill>
                <a:latin typeface="Calibri" panose="020F0502020204030204" pitchFamily="34" charset="0"/>
              </a:rPr>
              <a:t> </a:t>
            </a:r>
            <a:endParaRPr lang="ko-KR" altLang="en-US" sz="1200" dirty="0">
              <a:solidFill>
                <a:schemeClr val="bg1"/>
              </a:solidFill>
              <a:latin typeface="Calibri" panose="020F0502020204030204" pitchFamily="34" charset="0"/>
            </a:endParaRPr>
          </a:p>
        </p:txBody>
      </p:sp>
      <p:sp>
        <p:nvSpPr>
          <p:cNvPr id="6" name="Frame 17">
            <a:extLst>
              <a:ext uri="{FF2B5EF4-FFF2-40B4-BE49-F238E27FC236}">
                <a16:creationId xmlns:a16="http://schemas.microsoft.com/office/drawing/2014/main" id="{6D2371D2-FEC2-4CBF-8EF1-9C6555C1AEBB}"/>
              </a:ext>
            </a:extLst>
          </p:cNvPr>
          <p:cNvSpPr/>
          <p:nvPr/>
        </p:nvSpPr>
        <p:spPr>
          <a:xfrm>
            <a:off x="7608299" y="2311810"/>
            <a:ext cx="544138"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ko-KR" altLang="en-US" sz="1200">
              <a:solidFill>
                <a:schemeClr val="tx1"/>
              </a:solidFill>
              <a:latin typeface="Calibri" panose="020F0502020204030204" pitchFamily="34" charset="0"/>
            </a:endParaRPr>
          </a:p>
        </p:txBody>
      </p:sp>
      <p:sp>
        <p:nvSpPr>
          <p:cNvPr id="7" name="Frame 17">
            <a:extLst>
              <a:ext uri="{FF2B5EF4-FFF2-40B4-BE49-F238E27FC236}">
                <a16:creationId xmlns:a16="http://schemas.microsoft.com/office/drawing/2014/main" id="{B2D0D136-632F-42B7-99C7-43DD295FB82D}"/>
              </a:ext>
            </a:extLst>
          </p:cNvPr>
          <p:cNvSpPr/>
          <p:nvPr/>
        </p:nvSpPr>
        <p:spPr>
          <a:xfrm>
            <a:off x="3323393" y="2922498"/>
            <a:ext cx="544138"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ko-KR" altLang="en-US" sz="1200">
              <a:solidFill>
                <a:schemeClr val="tx1"/>
              </a:solidFill>
              <a:latin typeface="Calibri" panose="020F0502020204030204" pitchFamily="34" charset="0"/>
            </a:endParaRPr>
          </a:p>
        </p:txBody>
      </p:sp>
      <p:grpSp>
        <p:nvGrpSpPr>
          <p:cNvPr id="8" name="Google Shape;4587;p39">
            <a:extLst>
              <a:ext uri="{FF2B5EF4-FFF2-40B4-BE49-F238E27FC236}">
                <a16:creationId xmlns:a16="http://schemas.microsoft.com/office/drawing/2014/main" id="{1FB0C498-C4EC-458A-A081-CD8D8A411F35}"/>
              </a:ext>
            </a:extLst>
          </p:cNvPr>
          <p:cNvGrpSpPr/>
          <p:nvPr/>
        </p:nvGrpSpPr>
        <p:grpSpPr>
          <a:xfrm>
            <a:off x="7333373" y="4027152"/>
            <a:ext cx="758052" cy="741468"/>
            <a:chOff x="3294650" y="3652450"/>
            <a:chExt cx="388350" cy="405450"/>
          </a:xfrm>
        </p:grpSpPr>
        <p:sp>
          <p:nvSpPr>
            <p:cNvPr id="9" name="Google Shape;4588;p39">
              <a:extLst>
                <a:ext uri="{FF2B5EF4-FFF2-40B4-BE49-F238E27FC236}">
                  <a16:creationId xmlns:a16="http://schemas.microsoft.com/office/drawing/2014/main" id="{1FC5D9AD-8E59-4793-A318-3FCD72CBAD0B}"/>
                </a:ext>
              </a:extLst>
            </p:cNvPr>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4589;p39">
              <a:extLst>
                <a:ext uri="{FF2B5EF4-FFF2-40B4-BE49-F238E27FC236}">
                  <a16:creationId xmlns:a16="http://schemas.microsoft.com/office/drawing/2014/main" id="{FEA0F944-1D11-4951-BB5D-5620CADE709B}"/>
                </a:ext>
              </a:extLst>
            </p:cNvPr>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 name="Google Shape;4590;p39">
              <a:extLst>
                <a:ext uri="{FF2B5EF4-FFF2-40B4-BE49-F238E27FC236}">
                  <a16:creationId xmlns:a16="http://schemas.microsoft.com/office/drawing/2014/main" id="{3173666B-24F8-4A34-888A-C0FC5FBAB6F3}"/>
                </a:ext>
              </a:extLst>
            </p:cNvPr>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2" name="Google Shape;4566;p39">
            <a:extLst>
              <a:ext uri="{FF2B5EF4-FFF2-40B4-BE49-F238E27FC236}">
                <a16:creationId xmlns:a16="http://schemas.microsoft.com/office/drawing/2014/main" id="{A4966F73-D4CD-4757-8A91-9F9439D77B87}"/>
              </a:ext>
            </a:extLst>
          </p:cNvPr>
          <p:cNvGrpSpPr/>
          <p:nvPr/>
        </p:nvGrpSpPr>
        <p:grpSpPr>
          <a:xfrm>
            <a:off x="4127622" y="1759298"/>
            <a:ext cx="692286" cy="508153"/>
            <a:chOff x="3955900" y="2984500"/>
            <a:chExt cx="414000" cy="422525"/>
          </a:xfrm>
        </p:grpSpPr>
        <p:sp>
          <p:nvSpPr>
            <p:cNvPr id="13" name="Google Shape;4567;p39">
              <a:extLst>
                <a:ext uri="{FF2B5EF4-FFF2-40B4-BE49-F238E27FC236}">
                  <a16:creationId xmlns:a16="http://schemas.microsoft.com/office/drawing/2014/main" id="{1C3F57F6-960D-4387-8AEB-F019CD5F60D7}"/>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 name="Google Shape;4568;p39">
              <a:extLst>
                <a:ext uri="{FF2B5EF4-FFF2-40B4-BE49-F238E27FC236}">
                  <a16:creationId xmlns:a16="http://schemas.microsoft.com/office/drawing/2014/main" id="{ED830615-B89F-4108-BA32-BB67024EC37A}"/>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 name="Google Shape;4569;p39">
              <a:extLst>
                <a:ext uri="{FF2B5EF4-FFF2-40B4-BE49-F238E27FC236}">
                  <a16:creationId xmlns:a16="http://schemas.microsoft.com/office/drawing/2014/main" id="{ECB42A70-9A1D-4BDC-8281-ADA37F27CC0F}"/>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ln/>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16" name="Rectángulo 15">
            <a:extLst>
              <a:ext uri="{FF2B5EF4-FFF2-40B4-BE49-F238E27FC236}">
                <a16:creationId xmlns:a16="http://schemas.microsoft.com/office/drawing/2014/main" id="{25B2D7D6-5275-49E5-94AF-2FB5DD83E0B9}"/>
              </a:ext>
            </a:extLst>
          </p:cNvPr>
          <p:cNvSpPr/>
          <p:nvPr/>
        </p:nvSpPr>
        <p:spPr>
          <a:xfrm>
            <a:off x="791762" y="1484423"/>
            <a:ext cx="2960277" cy="92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11150">
              <a:lnSpc>
                <a:spcPct val="90000"/>
              </a:lnSpc>
              <a:spcBef>
                <a:spcPct val="0"/>
              </a:spcBef>
              <a:spcAft>
                <a:spcPct val="15000"/>
              </a:spcAft>
            </a:pPr>
            <a:r>
              <a:rPr lang="es-ES" sz="1400" b="1" dirty="0">
                <a:solidFill>
                  <a:schemeClr val="tx1"/>
                </a:solidFill>
              </a:rPr>
              <a:t>Enfoque de la investigación</a:t>
            </a:r>
          </a:p>
          <a:p>
            <a:pPr marL="57150" lvl="1" indent="-57150" defTabSz="311150">
              <a:lnSpc>
                <a:spcPct val="90000"/>
              </a:lnSpc>
              <a:spcBef>
                <a:spcPct val="0"/>
              </a:spcBef>
              <a:spcAft>
                <a:spcPct val="15000"/>
              </a:spcAft>
              <a:buChar char="•"/>
            </a:pPr>
            <a:r>
              <a:rPr lang="es-ES" sz="1400" dirty="0">
                <a:solidFill>
                  <a:schemeClr val="tx1"/>
                </a:solidFill>
              </a:rPr>
              <a:t>Cuantitativo  </a:t>
            </a:r>
          </a:p>
        </p:txBody>
      </p:sp>
      <p:sp>
        <p:nvSpPr>
          <p:cNvPr id="17" name="Frame 17">
            <a:extLst>
              <a:ext uri="{FF2B5EF4-FFF2-40B4-BE49-F238E27FC236}">
                <a16:creationId xmlns:a16="http://schemas.microsoft.com/office/drawing/2014/main" id="{117E4C5D-2DA5-435C-AE47-15D8BBF52125}"/>
              </a:ext>
            </a:extLst>
          </p:cNvPr>
          <p:cNvSpPr/>
          <p:nvPr/>
        </p:nvSpPr>
        <p:spPr>
          <a:xfrm>
            <a:off x="3892457" y="4397886"/>
            <a:ext cx="544138"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ko-KR" altLang="en-US" sz="1200" dirty="0">
              <a:solidFill>
                <a:schemeClr val="tx1"/>
              </a:solidFill>
              <a:latin typeface="Calibri" panose="020F0502020204030204" pitchFamily="34" charset="0"/>
            </a:endParaRPr>
          </a:p>
        </p:txBody>
      </p:sp>
      <p:sp>
        <p:nvSpPr>
          <p:cNvPr id="18" name="Rectángulo 17">
            <a:extLst>
              <a:ext uri="{FF2B5EF4-FFF2-40B4-BE49-F238E27FC236}">
                <a16:creationId xmlns:a16="http://schemas.microsoft.com/office/drawing/2014/main" id="{95B233B7-E7F5-4880-B68D-57A40ED9D502}"/>
              </a:ext>
            </a:extLst>
          </p:cNvPr>
          <p:cNvSpPr/>
          <p:nvPr/>
        </p:nvSpPr>
        <p:spPr>
          <a:xfrm>
            <a:off x="8666338" y="4027152"/>
            <a:ext cx="2960277" cy="92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11150">
              <a:lnSpc>
                <a:spcPct val="90000"/>
              </a:lnSpc>
              <a:spcBef>
                <a:spcPct val="0"/>
              </a:spcBef>
              <a:spcAft>
                <a:spcPct val="15000"/>
              </a:spcAft>
            </a:pPr>
            <a:r>
              <a:rPr lang="es-ES" sz="1400" b="1" dirty="0">
                <a:solidFill>
                  <a:schemeClr val="tx1"/>
                </a:solidFill>
              </a:rPr>
              <a:t>Por su diseño</a:t>
            </a:r>
          </a:p>
          <a:p>
            <a:pPr marL="57150" lvl="1" indent="-57150" defTabSz="311150">
              <a:lnSpc>
                <a:spcPct val="90000"/>
              </a:lnSpc>
              <a:spcBef>
                <a:spcPct val="0"/>
              </a:spcBef>
              <a:spcAft>
                <a:spcPct val="15000"/>
              </a:spcAft>
              <a:buChar char="•"/>
            </a:pPr>
            <a:r>
              <a:rPr lang="es-ES" sz="1400" dirty="0">
                <a:solidFill>
                  <a:schemeClr val="tx1"/>
                </a:solidFill>
              </a:rPr>
              <a:t>No experimental </a:t>
            </a:r>
          </a:p>
        </p:txBody>
      </p:sp>
      <p:sp>
        <p:nvSpPr>
          <p:cNvPr id="19" name="Rectángulo 18">
            <a:extLst>
              <a:ext uri="{FF2B5EF4-FFF2-40B4-BE49-F238E27FC236}">
                <a16:creationId xmlns:a16="http://schemas.microsoft.com/office/drawing/2014/main" id="{581108DF-9D8D-466B-B046-9C2CC73B4527}"/>
              </a:ext>
            </a:extLst>
          </p:cNvPr>
          <p:cNvSpPr/>
          <p:nvPr/>
        </p:nvSpPr>
        <p:spPr>
          <a:xfrm>
            <a:off x="747171" y="4444180"/>
            <a:ext cx="2960277" cy="92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11150">
              <a:lnSpc>
                <a:spcPct val="90000"/>
              </a:lnSpc>
              <a:spcBef>
                <a:spcPct val="0"/>
              </a:spcBef>
              <a:spcAft>
                <a:spcPct val="15000"/>
              </a:spcAft>
            </a:pPr>
            <a:r>
              <a:rPr lang="es-ES" sz="1400" b="1" dirty="0">
                <a:solidFill>
                  <a:schemeClr val="tx1"/>
                </a:solidFill>
              </a:rPr>
              <a:t>Por su naturaleza del objeto de estudio </a:t>
            </a:r>
          </a:p>
          <a:p>
            <a:pPr marL="57150" lvl="1" indent="-57150" defTabSz="311150">
              <a:lnSpc>
                <a:spcPct val="90000"/>
              </a:lnSpc>
              <a:spcBef>
                <a:spcPct val="0"/>
              </a:spcBef>
              <a:spcAft>
                <a:spcPct val="15000"/>
              </a:spcAft>
              <a:buChar char="•"/>
            </a:pPr>
            <a:r>
              <a:rPr lang="es-ES" sz="1400" dirty="0">
                <a:solidFill>
                  <a:schemeClr val="tx1"/>
                </a:solidFill>
              </a:rPr>
              <a:t>Investigación aplicada  </a:t>
            </a:r>
          </a:p>
        </p:txBody>
      </p:sp>
      <p:sp>
        <p:nvSpPr>
          <p:cNvPr id="20" name="Rectángulo 19">
            <a:extLst>
              <a:ext uri="{FF2B5EF4-FFF2-40B4-BE49-F238E27FC236}">
                <a16:creationId xmlns:a16="http://schemas.microsoft.com/office/drawing/2014/main" id="{DB2ADAC9-3DB1-453B-82BF-2ADDFDDB7E48}"/>
              </a:ext>
            </a:extLst>
          </p:cNvPr>
          <p:cNvSpPr/>
          <p:nvPr/>
        </p:nvSpPr>
        <p:spPr>
          <a:xfrm>
            <a:off x="635185" y="2816703"/>
            <a:ext cx="2960277" cy="92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11150">
              <a:lnSpc>
                <a:spcPct val="90000"/>
              </a:lnSpc>
              <a:spcBef>
                <a:spcPct val="0"/>
              </a:spcBef>
              <a:spcAft>
                <a:spcPct val="15000"/>
              </a:spcAft>
            </a:pPr>
            <a:r>
              <a:rPr lang="es-ES" sz="1400" b="1" dirty="0">
                <a:solidFill>
                  <a:schemeClr val="tx1"/>
                </a:solidFill>
              </a:rPr>
              <a:t>Alcance de la investigación </a:t>
            </a:r>
          </a:p>
          <a:p>
            <a:pPr marL="57150" lvl="1" indent="-57150" defTabSz="311150">
              <a:lnSpc>
                <a:spcPct val="90000"/>
              </a:lnSpc>
              <a:spcBef>
                <a:spcPct val="0"/>
              </a:spcBef>
              <a:spcAft>
                <a:spcPct val="15000"/>
              </a:spcAft>
              <a:buChar char="•"/>
            </a:pPr>
            <a:r>
              <a:rPr lang="es-ES" sz="1400" dirty="0">
                <a:solidFill>
                  <a:schemeClr val="tx1"/>
                </a:solidFill>
              </a:rPr>
              <a:t>Descriptivo- correlacional  </a:t>
            </a:r>
          </a:p>
        </p:txBody>
      </p:sp>
      <p:sp>
        <p:nvSpPr>
          <p:cNvPr id="21" name="Rectángulo 20">
            <a:extLst>
              <a:ext uri="{FF2B5EF4-FFF2-40B4-BE49-F238E27FC236}">
                <a16:creationId xmlns:a16="http://schemas.microsoft.com/office/drawing/2014/main" id="{2B2122A9-114A-46DD-9C86-59E30B3BBB0F}"/>
              </a:ext>
            </a:extLst>
          </p:cNvPr>
          <p:cNvSpPr/>
          <p:nvPr/>
        </p:nvSpPr>
        <p:spPr>
          <a:xfrm>
            <a:off x="8439961" y="1941166"/>
            <a:ext cx="2960277" cy="929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311150">
              <a:lnSpc>
                <a:spcPct val="90000"/>
              </a:lnSpc>
              <a:spcBef>
                <a:spcPct val="0"/>
              </a:spcBef>
              <a:spcAft>
                <a:spcPct val="15000"/>
              </a:spcAft>
            </a:pPr>
            <a:r>
              <a:rPr lang="es-ES" sz="1400" b="1" dirty="0">
                <a:solidFill>
                  <a:schemeClr val="tx1"/>
                </a:solidFill>
              </a:rPr>
              <a:t>Por el tipo de información</a:t>
            </a:r>
          </a:p>
          <a:p>
            <a:pPr marL="57150" lvl="1" indent="-57150" defTabSz="311150">
              <a:lnSpc>
                <a:spcPct val="90000"/>
              </a:lnSpc>
              <a:spcBef>
                <a:spcPct val="0"/>
              </a:spcBef>
              <a:spcAft>
                <a:spcPct val="15000"/>
              </a:spcAft>
              <a:buChar char="•"/>
            </a:pPr>
            <a:r>
              <a:rPr lang="es-ES" sz="1400" dirty="0">
                <a:solidFill>
                  <a:schemeClr val="tx1"/>
                </a:solidFill>
              </a:rPr>
              <a:t>Mixta ( Fuente Primaria y Fuente secundaria)</a:t>
            </a:r>
          </a:p>
        </p:txBody>
      </p:sp>
    </p:spTree>
    <p:extLst>
      <p:ext uri="{BB962C8B-B14F-4D97-AF65-F5344CB8AC3E}">
        <p14:creationId xmlns:p14="http://schemas.microsoft.com/office/powerpoint/2010/main" val="142220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with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 calcmode="lin" valueType="num">
                                      <p:cBhvr>
                                        <p:cTn id="8" dur="1000"/>
                                        <p:tgtEl>
                                          <p:spTgt spid="5"/>
                                        </p:tgtEl>
                                        <p:attrNameLst>
                                          <p:attrName>style.rotation</p:attrName>
                                        </p:attrNameLst>
                                      </p:cBhvr>
                                      <p:tavLst>
                                        <p:tav tm="0">
                                          <p:val>
                                            <p:fltVal val="0"/>
                                          </p:val>
                                        </p:tav>
                                        <p:tav tm="100000">
                                          <p:val>
                                            <p:fltVal val="90"/>
                                          </p:val>
                                        </p:tav>
                                      </p:tavLst>
                                    </p:anim>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31" presetClass="exit" presetSubtype="0" fill="hold" grpId="0" nodeType="withEffect">
                                  <p:stCondLst>
                                    <p:cond delay="0"/>
                                  </p:stCondLst>
                                  <p:childTnLst>
                                    <p:anim calcmode="lin" valueType="num">
                                      <p:cBhvr>
                                        <p:cTn id="12" dur="1000"/>
                                        <p:tgtEl>
                                          <p:spTgt spid="6"/>
                                        </p:tgtEl>
                                        <p:attrNameLst>
                                          <p:attrName>ppt_w</p:attrName>
                                        </p:attrNameLst>
                                      </p:cBhvr>
                                      <p:tavLst>
                                        <p:tav tm="0">
                                          <p:val>
                                            <p:strVal val="ppt_w"/>
                                          </p:val>
                                        </p:tav>
                                        <p:tav tm="100000">
                                          <p:val>
                                            <p:fltVal val="0"/>
                                          </p:val>
                                        </p:tav>
                                      </p:tavLst>
                                    </p:anim>
                                    <p:anim calcmode="lin" valueType="num">
                                      <p:cBhvr>
                                        <p:cTn id="13" dur="1000"/>
                                        <p:tgtEl>
                                          <p:spTgt spid="6"/>
                                        </p:tgtEl>
                                        <p:attrNameLst>
                                          <p:attrName>ppt_h</p:attrName>
                                        </p:attrNameLst>
                                      </p:cBhvr>
                                      <p:tavLst>
                                        <p:tav tm="0">
                                          <p:val>
                                            <p:strVal val="ppt_h"/>
                                          </p:val>
                                        </p:tav>
                                        <p:tav tm="100000">
                                          <p:val>
                                            <p:fltVal val="0"/>
                                          </p:val>
                                        </p:tav>
                                      </p:tavLst>
                                    </p:anim>
                                    <p:anim calcmode="lin" valueType="num">
                                      <p:cBhvr>
                                        <p:cTn id="14" dur="1000"/>
                                        <p:tgtEl>
                                          <p:spTgt spid="6"/>
                                        </p:tgtEl>
                                        <p:attrNameLst>
                                          <p:attrName>style.rotation</p:attrName>
                                        </p:attrNameLst>
                                      </p:cBhvr>
                                      <p:tavLst>
                                        <p:tav tm="0">
                                          <p:val>
                                            <p:fltVal val="0"/>
                                          </p:val>
                                        </p:tav>
                                        <p:tav tm="100000">
                                          <p:val>
                                            <p:fltVal val="90"/>
                                          </p:val>
                                        </p:tav>
                                      </p:tavLst>
                                    </p:anim>
                                    <p:animEffect transition="out" filter="fade">
                                      <p:cBhvr>
                                        <p:cTn id="15" dur="1000"/>
                                        <p:tgtEl>
                                          <p:spTgt spid="6"/>
                                        </p:tgtEl>
                                      </p:cBhvr>
                                    </p:animEffect>
                                    <p:set>
                                      <p:cBhvr>
                                        <p:cTn id="16" dur="1" fill="hold">
                                          <p:stCondLst>
                                            <p:cond delay="999"/>
                                          </p:stCondLst>
                                        </p:cTn>
                                        <p:tgtEl>
                                          <p:spTgt spid="6"/>
                                        </p:tgtEl>
                                        <p:attrNameLst>
                                          <p:attrName>style.visibility</p:attrName>
                                        </p:attrNameLst>
                                      </p:cBhvr>
                                      <p:to>
                                        <p:strVal val="hidden"/>
                                      </p:to>
                                    </p:set>
                                  </p:childTnLst>
                                </p:cTn>
                              </p:par>
                              <p:par>
                                <p:cTn id="17" presetID="31" presetClass="exit" presetSubtype="0" fill="hold" grpId="0" nodeType="withEffect">
                                  <p:stCondLst>
                                    <p:cond delay="0"/>
                                  </p:stCondLst>
                                  <p:childTnLst>
                                    <p:anim calcmode="lin" valueType="num">
                                      <p:cBhvr>
                                        <p:cTn id="18" dur="1000"/>
                                        <p:tgtEl>
                                          <p:spTgt spid="7"/>
                                        </p:tgtEl>
                                        <p:attrNameLst>
                                          <p:attrName>ppt_w</p:attrName>
                                        </p:attrNameLst>
                                      </p:cBhvr>
                                      <p:tavLst>
                                        <p:tav tm="0">
                                          <p:val>
                                            <p:strVal val="ppt_w"/>
                                          </p:val>
                                        </p:tav>
                                        <p:tav tm="100000">
                                          <p:val>
                                            <p:fltVal val="0"/>
                                          </p:val>
                                        </p:tav>
                                      </p:tavLst>
                                    </p:anim>
                                    <p:anim calcmode="lin" valueType="num">
                                      <p:cBhvr>
                                        <p:cTn id="19" dur="1000"/>
                                        <p:tgtEl>
                                          <p:spTgt spid="7"/>
                                        </p:tgtEl>
                                        <p:attrNameLst>
                                          <p:attrName>ppt_h</p:attrName>
                                        </p:attrNameLst>
                                      </p:cBhvr>
                                      <p:tavLst>
                                        <p:tav tm="0">
                                          <p:val>
                                            <p:strVal val="ppt_h"/>
                                          </p:val>
                                        </p:tav>
                                        <p:tav tm="100000">
                                          <p:val>
                                            <p:fltVal val="0"/>
                                          </p:val>
                                        </p:tav>
                                      </p:tavLst>
                                    </p:anim>
                                    <p:anim calcmode="lin" valueType="num">
                                      <p:cBhvr>
                                        <p:cTn id="20" dur="1000"/>
                                        <p:tgtEl>
                                          <p:spTgt spid="7"/>
                                        </p:tgtEl>
                                        <p:attrNameLst>
                                          <p:attrName>style.rotation</p:attrName>
                                        </p:attrNameLst>
                                      </p:cBhvr>
                                      <p:tavLst>
                                        <p:tav tm="0">
                                          <p:val>
                                            <p:fltVal val="0"/>
                                          </p:val>
                                        </p:tav>
                                        <p:tav tm="100000">
                                          <p:val>
                                            <p:fltVal val="90"/>
                                          </p:val>
                                        </p:tav>
                                      </p:tavLst>
                                    </p:anim>
                                    <p:animEffect transition="out" filter="fade">
                                      <p:cBhvr>
                                        <p:cTn id="21" dur="1000"/>
                                        <p:tgtEl>
                                          <p:spTgt spid="7"/>
                                        </p:tgtEl>
                                      </p:cBhvr>
                                    </p:animEffect>
                                    <p:set>
                                      <p:cBhvr>
                                        <p:cTn id="22" dur="1" fill="hold">
                                          <p:stCondLst>
                                            <p:cond delay="999"/>
                                          </p:stCondLst>
                                        </p:cTn>
                                        <p:tgtEl>
                                          <p:spTgt spid="7"/>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1000"/>
                                        <p:tgtEl>
                                          <p:spTgt spid="8"/>
                                        </p:tgtEl>
                                        <p:attrNameLst>
                                          <p:attrName>ppt_w</p:attrName>
                                        </p:attrNameLst>
                                      </p:cBhvr>
                                      <p:tavLst>
                                        <p:tav tm="0">
                                          <p:val>
                                            <p:strVal val="ppt_w"/>
                                          </p:val>
                                        </p:tav>
                                        <p:tav tm="100000">
                                          <p:val>
                                            <p:fltVal val="0"/>
                                          </p:val>
                                        </p:tav>
                                      </p:tavLst>
                                    </p:anim>
                                    <p:anim calcmode="lin" valueType="num">
                                      <p:cBhvr>
                                        <p:cTn id="25" dur="1000"/>
                                        <p:tgtEl>
                                          <p:spTgt spid="8"/>
                                        </p:tgtEl>
                                        <p:attrNameLst>
                                          <p:attrName>ppt_h</p:attrName>
                                        </p:attrNameLst>
                                      </p:cBhvr>
                                      <p:tavLst>
                                        <p:tav tm="0">
                                          <p:val>
                                            <p:strVal val="ppt_h"/>
                                          </p:val>
                                        </p:tav>
                                        <p:tav tm="100000">
                                          <p:val>
                                            <p:fltVal val="0"/>
                                          </p:val>
                                        </p:tav>
                                      </p:tavLst>
                                    </p:anim>
                                    <p:anim calcmode="lin" valueType="num">
                                      <p:cBhvr>
                                        <p:cTn id="26" dur="1000"/>
                                        <p:tgtEl>
                                          <p:spTgt spid="8"/>
                                        </p:tgtEl>
                                        <p:attrNameLst>
                                          <p:attrName>style.rotation</p:attrName>
                                        </p:attrNameLst>
                                      </p:cBhvr>
                                      <p:tavLst>
                                        <p:tav tm="0">
                                          <p:val>
                                            <p:fltVal val="0"/>
                                          </p:val>
                                        </p:tav>
                                        <p:tav tm="100000">
                                          <p:val>
                                            <p:fltVal val="90"/>
                                          </p:val>
                                        </p:tav>
                                      </p:tavLst>
                                    </p:anim>
                                    <p:animEffect transition="out" filter="fade">
                                      <p:cBhvr>
                                        <p:cTn id="27" dur="1000"/>
                                        <p:tgtEl>
                                          <p:spTgt spid="8"/>
                                        </p:tgtEl>
                                      </p:cBhvr>
                                    </p:animEffect>
                                    <p:set>
                                      <p:cBhvr>
                                        <p:cTn id="28" dur="1" fill="hold">
                                          <p:stCondLst>
                                            <p:cond delay="999"/>
                                          </p:stCondLst>
                                        </p:cTn>
                                        <p:tgtEl>
                                          <p:spTgt spid="8"/>
                                        </p:tgtEl>
                                        <p:attrNameLst>
                                          <p:attrName>style.visibility</p:attrName>
                                        </p:attrNameLst>
                                      </p:cBhvr>
                                      <p:to>
                                        <p:strVal val="hidden"/>
                                      </p:to>
                                    </p:set>
                                  </p:childTnLst>
                                </p:cTn>
                              </p:par>
                              <p:par>
                                <p:cTn id="29" presetID="31" presetClass="exit" presetSubtype="0" fill="hold" nodeType="withEffect">
                                  <p:stCondLst>
                                    <p:cond delay="0"/>
                                  </p:stCondLst>
                                  <p:childTnLst>
                                    <p:anim calcmode="lin" valueType="num">
                                      <p:cBhvr>
                                        <p:cTn id="30" dur="1000"/>
                                        <p:tgtEl>
                                          <p:spTgt spid="12"/>
                                        </p:tgtEl>
                                        <p:attrNameLst>
                                          <p:attrName>ppt_w</p:attrName>
                                        </p:attrNameLst>
                                      </p:cBhvr>
                                      <p:tavLst>
                                        <p:tav tm="0">
                                          <p:val>
                                            <p:strVal val="ppt_w"/>
                                          </p:val>
                                        </p:tav>
                                        <p:tav tm="100000">
                                          <p:val>
                                            <p:fltVal val="0"/>
                                          </p:val>
                                        </p:tav>
                                      </p:tavLst>
                                    </p:anim>
                                    <p:anim calcmode="lin" valueType="num">
                                      <p:cBhvr>
                                        <p:cTn id="31" dur="1000"/>
                                        <p:tgtEl>
                                          <p:spTgt spid="12"/>
                                        </p:tgtEl>
                                        <p:attrNameLst>
                                          <p:attrName>ppt_h</p:attrName>
                                        </p:attrNameLst>
                                      </p:cBhvr>
                                      <p:tavLst>
                                        <p:tav tm="0">
                                          <p:val>
                                            <p:strVal val="ppt_h"/>
                                          </p:val>
                                        </p:tav>
                                        <p:tav tm="100000">
                                          <p:val>
                                            <p:fltVal val="0"/>
                                          </p:val>
                                        </p:tav>
                                      </p:tavLst>
                                    </p:anim>
                                    <p:anim calcmode="lin" valueType="num">
                                      <p:cBhvr>
                                        <p:cTn id="32" dur="1000"/>
                                        <p:tgtEl>
                                          <p:spTgt spid="12"/>
                                        </p:tgtEl>
                                        <p:attrNameLst>
                                          <p:attrName>style.rotation</p:attrName>
                                        </p:attrNameLst>
                                      </p:cBhvr>
                                      <p:tavLst>
                                        <p:tav tm="0">
                                          <p:val>
                                            <p:fltVal val="0"/>
                                          </p:val>
                                        </p:tav>
                                        <p:tav tm="100000">
                                          <p:val>
                                            <p:fltVal val="90"/>
                                          </p:val>
                                        </p:tav>
                                      </p:tavLst>
                                    </p:anim>
                                    <p:animEffect transition="out" filter="fade">
                                      <p:cBhvr>
                                        <p:cTn id="33" dur="1000"/>
                                        <p:tgtEl>
                                          <p:spTgt spid="12"/>
                                        </p:tgtEl>
                                      </p:cBhvr>
                                    </p:animEffect>
                                    <p:set>
                                      <p:cBhvr>
                                        <p:cTn id="34" dur="1" fill="hold">
                                          <p:stCondLst>
                                            <p:cond delay="999"/>
                                          </p:stCondLst>
                                        </p:cTn>
                                        <p:tgtEl>
                                          <p:spTgt spid="12"/>
                                        </p:tgtEl>
                                        <p:attrNameLst>
                                          <p:attrName>style.visibility</p:attrName>
                                        </p:attrNameLst>
                                      </p:cBhvr>
                                      <p:to>
                                        <p:strVal val="hidden"/>
                                      </p:to>
                                    </p:set>
                                  </p:childTnLst>
                                </p:cTn>
                              </p:par>
                              <p:par>
                                <p:cTn id="35" presetID="31" presetClass="exit" presetSubtype="0" fill="hold" grpId="0" nodeType="withEffect">
                                  <p:stCondLst>
                                    <p:cond delay="0"/>
                                  </p:stCondLst>
                                  <p:childTnLst>
                                    <p:anim calcmode="lin" valueType="num">
                                      <p:cBhvr>
                                        <p:cTn id="36" dur="1000"/>
                                        <p:tgtEl>
                                          <p:spTgt spid="16"/>
                                        </p:tgtEl>
                                        <p:attrNameLst>
                                          <p:attrName>ppt_w</p:attrName>
                                        </p:attrNameLst>
                                      </p:cBhvr>
                                      <p:tavLst>
                                        <p:tav tm="0">
                                          <p:val>
                                            <p:strVal val="ppt_w"/>
                                          </p:val>
                                        </p:tav>
                                        <p:tav tm="100000">
                                          <p:val>
                                            <p:fltVal val="0"/>
                                          </p:val>
                                        </p:tav>
                                      </p:tavLst>
                                    </p:anim>
                                    <p:anim calcmode="lin" valueType="num">
                                      <p:cBhvr>
                                        <p:cTn id="37" dur="1000"/>
                                        <p:tgtEl>
                                          <p:spTgt spid="16"/>
                                        </p:tgtEl>
                                        <p:attrNameLst>
                                          <p:attrName>ppt_h</p:attrName>
                                        </p:attrNameLst>
                                      </p:cBhvr>
                                      <p:tavLst>
                                        <p:tav tm="0">
                                          <p:val>
                                            <p:strVal val="ppt_h"/>
                                          </p:val>
                                        </p:tav>
                                        <p:tav tm="100000">
                                          <p:val>
                                            <p:fltVal val="0"/>
                                          </p:val>
                                        </p:tav>
                                      </p:tavLst>
                                    </p:anim>
                                    <p:anim calcmode="lin" valueType="num">
                                      <p:cBhvr>
                                        <p:cTn id="38" dur="1000"/>
                                        <p:tgtEl>
                                          <p:spTgt spid="16"/>
                                        </p:tgtEl>
                                        <p:attrNameLst>
                                          <p:attrName>style.rotation</p:attrName>
                                        </p:attrNameLst>
                                      </p:cBhvr>
                                      <p:tavLst>
                                        <p:tav tm="0">
                                          <p:val>
                                            <p:fltVal val="0"/>
                                          </p:val>
                                        </p:tav>
                                        <p:tav tm="100000">
                                          <p:val>
                                            <p:fltVal val="90"/>
                                          </p:val>
                                        </p:tav>
                                      </p:tavLst>
                                    </p:anim>
                                    <p:animEffect transition="out" filter="fade">
                                      <p:cBhvr>
                                        <p:cTn id="39" dur="1000"/>
                                        <p:tgtEl>
                                          <p:spTgt spid="16"/>
                                        </p:tgtEl>
                                      </p:cBhvr>
                                    </p:animEffect>
                                    <p:set>
                                      <p:cBhvr>
                                        <p:cTn id="40" dur="1" fill="hold">
                                          <p:stCondLst>
                                            <p:cond delay="999"/>
                                          </p:stCondLst>
                                        </p:cTn>
                                        <p:tgtEl>
                                          <p:spTgt spid="16"/>
                                        </p:tgtEl>
                                        <p:attrNameLst>
                                          <p:attrName>style.visibility</p:attrName>
                                        </p:attrNameLst>
                                      </p:cBhvr>
                                      <p:to>
                                        <p:strVal val="hidden"/>
                                      </p:to>
                                    </p:set>
                                  </p:childTnLst>
                                </p:cTn>
                              </p:par>
                              <p:par>
                                <p:cTn id="41" presetID="31" presetClass="exit" presetSubtype="0" fill="hold" grpId="0" nodeType="withEffect">
                                  <p:stCondLst>
                                    <p:cond delay="0"/>
                                  </p:stCondLst>
                                  <p:childTnLst>
                                    <p:anim calcmode="lin" valueType="num">
                                      <p:cBhvr>
                                        <p:cTn id="42" dur="1000"/>
                                        <p:tgtEl>
                                          <p:spTgt spid="17"/>
                                        </p:tgtEl>
                                        <p:attrNameLst>
                                          <p:attrName>ppt_w</p:attrName>
                                        </p:attrNameLst>
                                      </p:cBhvr>
                                      <p:tavLst>
                                        <p:tav tm="0">
                                          <p:val>
                                            <p:strVal val="ppt_w"/>
                                          </p:val>
                                        </p:tav>
                                        <p:tav tm="100000">
                                          <p:val>
                                            <p:fltVal val="0"/>
                                          </p:val>
                                        </p:tav>
                                      </p:tavLst>
                                    </p:anim>
                                    <p:anim calcmode="lin" valueType="num">
                                      <p:cBhvr>
                                        <p:cTn id="43" dur="1000"/>
                                        <p:tgtEl>
                                          <p:spTgt spid="17"/>
                                        </p:tgtEl>
                                        <p:attrNameLst>
                                          <p:attrName>ppt_h</p:attrName>
                                        </p:attrNameLst>
                                      </p:cBhvr>
                                      <p:tavLst>
                                        <p:tav tm="0">
                                          <p:val>
                                            <p:strVal val="ppt_h"/>
                                          </p:val>
                                        </p:tav>
                                        <p:tav tm="100000">
                                          <p:val>
                                            <p:fltVal val="0"/>
                                          </p:val>
                                        </p:tav>
                                      </p:tavLst>
                                    </p:anim>
                                    <p:anim calcmode="lin" valueType="num">
                                      <p:cBhvr>
                                        <p:cTn id="44" dur="1000"/>
                                        <p:tgtEl>
                                          <p:spTgt spid="17"/>
                                        </p:tgtEl>
                                        <p:attrNameLst>
                                          <p:attrName>style.rotation</p:attrName>
                                        </p:attrNameLst>
                                      </p:cBhvr>
                                      <p:tavLst>
                                        <p:tav tm="0">
                                          <p:val>
                                            <p:fltVal val="0"/>
                                          </p:val>
                                        </p:tav>
                                        <p:tav tm="100000">
                                          <p:val>
                                            <p:fltVal val="90"/>
                                          </p:val>
                                        </p:tav>
                                      </p:tavLst>
                                    </p:anim>
                                    <p:animEffect transition="out" filter="fade">
                                      <p:cBhvr>
                                        <p:cTn id="45" dur="1000"/>
                                        <p:tgtEl>
                                          <p:spTgt spid="17"/>
                                        </p:tgtEl>
                                      </p:cBhvr>
                                    </p:animEffect>
                                    <p:set>
                                      <p:cBhvr>
                                        <p:cTn id="46" dur="1" fill="hold">
                                          <p:stCondLst>
                                            <p:cond delay="999"/>
                                          </p:stCondLst>
                                        </p:cTn>
                                        <p:tgtEl>
                                          <p:spTgt spid="17"/>
                                        </p:tgtEl>
                                        <p:attrNameLst>
                                          <p:attrName>style.visibility</p:attrName>
                                        </p:attrNameLst>
                                      </p:cBhvr>
                                      <p:to>
                                        <p:strVal val="hidden"/>
                                      </p:to>
                                    </p:set>
                                  </p:childTnLst>
                                </p:cTn>
                              </p:par>
                              <p:par>
                                <p:cTn id="47" presetID="31" presetClass="exit" presetSubtype="0" fill="hold" grpId="0" nodeType="withEffect">
                                  <p:stCondLst>
                                    <p:cond delay="0"/>
                                  </p:stCondLst>
                                  <p:childTnLst>
                                    <p:anim calcmode="lin" valueType="num">
                                      <p:cBhvr>
                                        <p:cTn id="48" dur="1000"/>
                                        <p:tgtEl>
                                          <p:spTgt spid="18"/>
                                        </p:tgtEl>
                                        <p:attrNameLst>
                                          <p:attrName>ppt_w</p:attrName>
                                        </p:attrNameLst>
                                      </p:cBhvr>
                                      <p:tavLst>
                                        <p:tav tm="0">
                                          <p:val>
                                            <p:strVal val="ppt_w"/>
                                          </p:val>
                                        </p:tav>
                                        <p:tav tm="100000">
                                          <p:val>
                                            <p:fltVal val="0"/>
                                          </p:val>
                                        </p:tav>
                                      </p:tavLst>
                                    </p:anim>
                                    <p:anim calcmode="lin" valueType="num">
                                      <p:cBhvr>
                                        <p:cTn id="49" dur="1000"/>
                                        <p:tgtEl>
                                          <p:spTgt spid="18"/>
                                        </p:tgtEl>
                                        <p:attrNameLst>
                                          <p:attrName>ppt_h</p:attrName>
                                        </p:attrNameLst>
                                      </p:cBhvr>
                                      <p:tavLst>
                                        <p:tav tm="0">
                                          <p:val>
                                            <p:strVal val="ppt_h"/>
                                          </p:val>
                                        </p:tav>
                                        <p:tav tm="100000">
                                          <p:val>
                                            <p:fltVal val="0"/>
                                          </p:val>
                                        </p:tav>
                                      </p:tavLst>
                                    </p:anim>
                                    <p:anim calcmode="lin" valueType="num">
                                      <p:cBhvr>
                                        <p:cTn id="50" dur="1000"/>
                                        <p:tgtEl>
                                          <p:spTgt spid="18"/>
                                        </p:tgtEl>
                                        <p:attrNameLst>
                                          <p:attrName>style.rotation</p:attrName>
                                        </p:attrNameLst>
                                      </p:cBhvr>
                                      <p:tavLst>
                                        <p:tav tm="0">
                                          <p:val>
                                            <p:fltVal val="0"/>
                                          </p:val>
                                        </p:tav>
                                        <p:tav tm="100000">
                                          <p:val>
                                            <p:fltVal val="90"/>
                                          </p:val>
                                        </p:tav>
                                      </p:tavLst>
                                    </p:anim>
                                    <p:animEffect transition="out" filter="fade">
                                      <p:cBhvr>
                                        <p:cTn id="51" dur="1000"/>
                                        <p:tgtEl>
                                          <p:spTgt spid="18"/>
                                        </p:tgtEl>
                                      </p:cBhvr>
                                    </p:animEffect>
                                    <p:set>
                                      <p:cBhvr>
                                        <p:cTn id="52" dur="1" fill="hold">
                                          <p:stCondLst>
                                            <p:cond delay="999"/>
                                          </p:stCondLst>
                                        </p:cTn>
                                        <p:tgtEl>
                                          <p:spTgt spid="18"/>
                                        </p:tgtEl>
                                        <p:attrNameLst>
                                          <p:attrName>style.visibility</p:attrName>
                                        </p:attrNameLst>
                                      </p:cBhvr>
                                      <p:to>
                                        <p:strVal val="hidden"/>
                                      </p:to>
                                    </p:set>
                                  </p:childTnLst>
                                </p:cTn>
                              </p:par>
                              <p:par>
                                <p:cTn id="53" presetID="31" presetClass="exit" presetSubtype="0" fill="hold" grpId="0" nodeType="withEffect">
                                  <p:stCondLst>
                                    <p:cond delay="0"/>
                                  </p:stCondLst>
                                  <p:childTnLst>
                                    <p:anim calcmode="lin" valueType="num">
                                      <p:cBhvr>
                                        <p:cTn id="54" dur="1000"/>
                                        <p:tgtEl>
                                          <p:spTgt spid="19"/>
                                        </p:tgtEl>
                                        <p:attrNameLst>
                                          <p:attrName>ppt_w</p:attrName>
                                        </p:attrNameLst>
                                      </p:cBhvr>
                                      <p:tavLst>
                                        <p:tav tm="0">
                                          <p:val>
                                            <p:strVal val="ppt_w"/>
                                          </p:val>
                                        </p:tav>
                                        <p:tav tm="100000">
                                          <p:val>
                                            <p:fltVal val="0"/>
                                          </p:val>
                                        </p:tav>
                                      </p:tavLst>
                                    </p:anim>
                                    <p:anim calcmode="lin" valueType="num">
                                      <p:cBhvr>
                                        <p:cTn id="55" dur="1000"/>
                                        <p:tgtEl>
                                          <p:spTgt spid="19"/>
                                        </p:tgtEl>
                                        <p:attrNameLst>
                                          <p:attrName>ppt_h</p:attrName>
                                        </p:attrNameLst>
                                      </p:cBhvr>
                                      <p:tavLst>
                                        <p:tav tm="0">
                                          <p:val>
                                            <p:strVal val="ppt_h"/>
                                          </p:val>
                                        </p:tav>
                                        <p:tav tm="100000">
                                          <p:val>
                                            <p:fltVal val="0"/>
                                          </p:val>
                                        </p:tav>
                                      </p:tavLst>
                                    </p:anim>
                                    <p:anim calcmode="lin" valueType="num">
                                      <p:cBhvr>
                                        <p:cTn id="56" dur="1000"/>
                                        <p:tgtEl>
                                          <p:spTgt spid="19"/>
                                        </p:tgtEl>
                                        <p:attrNameLst>
                                          <p:attrName>style.rotation</p:attrName>
                                        </p:attrNameLst>
                                      </p:cBhvr>
                                      <p:tavLst>
                                        <p:tav tm="0">
                                          <p:val>
                                            <p:fltVal val="0"/>
                                          </p:val>
                                        </p:tav>
                                        <p:tav tm="100000">
                                          <p:val>
                                            <p:fltVal val="90"/>
                                          </p:val>
                                        </p:tav>
                                      </p:tavLst>
                                    </p:anim>
                                    <p:animEffect transition="out" filter="fade">
                                      <p:cBhvr>
                                        <p:cTn id="57" dur="1000"/>
                                        <p:tgtEl>
                                          <p:spTgt spid="19"/>
                                        </p:tgtEl>
                                      </p:cBhvr>
                                    </p:animEffect>
                                    <p:set>
                                      <p:cBhvr>
                                        <p:cTn id="58" dur="1" fill="hold">
                                          <p:stCondLst>
                                            <p:cond delay="999"/>
                                          </p:stCondLst>
                                        </p:cTn>
                                        <p:tgtEl>
                                          <p:spTgt spid="19"/>
                                        </p:tgtEl>
                                        <p:attrNameLst>
                                          <p:attrName>style.visibility</p:attrName>
                                        </p:attrNameLst>
                                      </p:cBhvr>
                                      <p:to>
                                        <p:strVal val="hidden"/>
                                      </p:to>
                                    </p:set>
                                  </p:childTnLst>
                                </p:cTn>
                              </p:par>
                              <p:par>
                                <p:cTn id="59" presetID="31" presetClass="exit" presetSubtype="0" fill="hold" grpId="0" nodeType="withEffect">
                                  <p:stCondLst>
                                    <p:cond delay="0"/>
                                  </p:stCondLst>
                                  <p:childTnLst>
                                    <p:anim calcmode="lin" valueType="num">
                                      <p:cBhvr>
                                        <p:cTn id="60" dur="1000"/>
                                        <p:tgtEl>
                                          <p:spTgt spid="20"/>
                                        </p:tgtEl>
                                        <p:attrNameLst>
                                          <p:attrName>ppt_w</p:attrName>
                                        </p:attrNameLst>
                                      </p:cBhvr>
                                      <p:tavLst>
                                        <p:tav tm="0">
                                          <p:val>
                                            <p:strVal val="ppt_w"/>
                                          </p:val>
                                        </p:tav>
                                        <p:tav tm="100000">
                                          <p:val>
                                            <p:fltVal val="0"/>
                                          </p:val>
                                        </p:tav>
                                      </p:tavLst>
                                    </p:anim>
                                    <p:anim calcmode="lin" valueType="num">
                                      <p:cBhvr>
                                        <p:cTn id="61" dur="1000"/>
                                        <p:tgtEl>
                                          <p:spTgt spid="20"/>
                                        </p:tgtEl>
                                        <p:attrNameLst>
                                          <p:attrName>ppt_h</p:attrName>
                                        </p:attrNameLst>
                                      </p:cBhvr>
                                      <p:tavLst>
                                        <p:tav tm="0">
                                          <p:val>
                                            <p:strVal val="ppt_h"/>
                                          </p:val>
                                        </p:tav>
                                        <p:tav tm="100000">
                                          <p:val>
                                            <p:fltVal val="0"/>
                                          </p:val>
                                        </p:tav>
                                      </p:tavLst>
                                    </p:anim>
                                    <p:anim calcmode="lin" valueType="num">
                                      <p:cBhvr>
                                        <p:cTn id="62" dur="1000"/>
                                        <p:tgtEl>
                                          <p:spTgt spid="20"/>
                                        </p:tgtEl>
                                        <p:attrNameLst>
                                          <p:attrName>style.rotation</p:attrName>
                                        </p:attrNameLst>
                                      </p:cBhvr>
                                      <p:tavLst>
                                        <p:tav tm="0">
                                          <p:val>
                                            <p:fltVal val="0"/>
                                          </p:val>
                                        </p:tav>
                                        <p:tav tm="100000">
                                          <p:val>
                                            <p:fltVal val="90"/>
                                          </p:val>
                                        </p:tav>
                                      </p:tavLst>
                                    </p:anim>
                                    <p:animEffect transition="out" filter="fade">
                                      <p:cBhvr>
                                        <p:cTn id="63" dur="1000"/>
                                        <p:tgtEl>
                                          <p:spTgt spid="20"/>
                                        </p:tgtEl>
                                      </p:cBhvr>
                                    </p:animEffect>
                                    <p:set>
                                      <p:cBhvr>
                                        <p:cTn id="64" dur="1" fill="hold">
                                          <p:stCondLst>
                                            <p:cond delay="999"/>
                                          </p:stCondLst>
                                        </p:cTn>
                                        <p:tgtEl>
                                          <p:spTgt spid="20"/>
                                        </p:tgtEl>
                                        <p:attrNameLst>
                                          <p:attrName>style.visibility</p:attrName>
                                        </p:attrNameLst>
                                      </p:cBhvr>
                                      <p:to>
                                        <p:strVal val="hidden"/>
                                      </p:to>
                                    </p:set>
                                  </p:childTnLst>
                                </p:cTn>
                              </p:par>
                              <p:par>
                                <p:cTn id="65" presetID="31" presetClass="exit" presetSubtype="0" fill="hold" grpId="0" nodeType="withEffect">
                                  <p:stCondLst>
                                    <p:cond delay="0"/>
                                  </p:stCondLst>
                                  <p:childTnLst>
                                    <p:anim calcmode="lin" valueType="num">
                                      <p:cBhvr>
                                        <p:cTn id="66" dur="1000"/>
                                        <p:tgtEl>
                                          <p:spTgt spid="21"/>
                                        </p:tgtEl>
                                        <p:attrNameLst>
                                          <p:attrName>ppt_w</p:attrName>
                                        </p:attrNameLst>
                                      </p:cBhvr>
                                      <p:tavLst>
                                        <p:tav tm="0">
                                          <p:val>
                                            <p:strVal val="ppt_w"/>
                                          </p:val>
                                        </p:tav>
                                        <p:tav tm="100000">
                                          <p:val>
                                            <p:fltVal val="0"/>
                                          </p:val>
                                        </p:tav>
                                      </p:tavLst>
                                    </p:anim>
                                    <p:anim calcmode="lin" valueType="num">
                                      <p:cBhvr>
                                        <p:cTn id="67" dur="1000"/>
                                        <p:tgtEl>
                                          <p:spTgt spid="21"/>
                                        </p:tgtEl>
                                        <p:attrNameLst>
                                          <p:attrName>ppt_h</p:attrName>
                                        </p:attrNameLst>
                                      </p:cBhvr>
                                      <p:tavLst>
                                        <p:tav tm="0">
                                          <p:val>
                                            <p:strVal val="ppt_h"/>
                                          </p:val>
                                        </p:tav>
                                        <p:tav tm="100000">
                                          <p:val>
                                            <p:fltVal val="0"/>
                                          </p:val>
                                        </p:tav>
                                      </p:tavLst>
                                    </p:anim>
                                    <p:anim calcmode="lin" valueType="num">
                                      <p:cBhvr>
                                        <p:cTn id="68" dur="1000"/>
                                        <p:tgtEl>
                                          <p:spTgt spid="21"/>
                                        </p:tgtEl>
                                        <p:attrNameLst>
                                          <p:attrName>style.rotation</p:attrName>
                                        </p:attrNameLst>
                                      </p:cBhvr>
                                      <p:tavLst>
                                        <p:tav tm="0">
                                          <p:val>
                                            <p:fltVal val="0"/>
                                          </p:val>
                                        </p:tav>
                                        <p:tav tm="100000">
                                          <p:val>
                                            <p:fltVal val="90"/>
                                          </p:val>
                                        </p:tav>
                                      </p:tavLst>
                                    </p:anim>
                                    <p:animEffect transition="out" filter="fade">
                                      <p:cBhvr>
                                        <p:cTn id="69" dur="1000"/>
                                        <p:tgtEl>
                                          <p:spTgt spid="21"/>
                                        </p:tgtEl>
                                      </p:cBhvr>
                                    </p:animEffect>
                                    <p:set>
                                      <p:cBhvr>
                                        <p:cTn id="70" dur="1" fill="hold">
                                          <p:stCondLst>
                                            <p:cond delay="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p:bldP spid="17" grpId="0" animBg="1"/>
      <p:bldP spid="18" grpId="0"/>
      <p:bldP spid="19" grpId="0"/>
      <p:bldP spid="20" grpId="0"/>
      <p:bldP spid="21" grpId="0"/>
    </p:bldLst>
  </p:timing>
</p:sld>
</file>

<file path=ppt/theme/theme1.xml><?xml version="1.0" encoding="utf-8"?>
<a:theme xmlns:a="http://schemas.openxmlformats.org/drawingml/2006/main" name="Tema13">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1940</Words>
  <Application>Microsoft Office PowerPoint</Application>
  <PresentationFormat>Panorámica</PresentationFormat>
  <Paragraphs>310</Paragraphs>
  <Slides>24</Slides>
  <Notes>0</Notes>
  <HiddenSlides>0</HiddenSlides>
  <MMClips>0</MMClips>
  <ScaleCrop>false</ScaleCrop>
  <HeadingPairs>
    <vt:vector size="8" baseType="variant">
      <vt:variant>
        <vt:lpstr>Fuentes usadas</vt:lpstr>
      </vt:variant>
      <vt:variant>
        <vt:i4>6</vt:i4>
      </vt:variant>
      <vt:variant>
        <vt:lpstr>Tema</vt:lpstr>
      </vt:variant>
      <vt:variant>
        <vt:i4>2</vt:i4>
      </vt:variant>
      <vt:variant>
        <vt:lpstr>Servidores OLE incrustados</vt:lpstr>
      </vt:variant>
      <vt:variant>
        <vt:i4>2</vt:i4>
      </vt:variant>
      <vt:variant>
        <vt:lpstr>Títulos de diapositiva</vt:lpstr>
      </vt:variant>
      <vt:variant>
        <vt:i4>24</vt:i4>
      </vt:variant>
    </vt:vector>
  </HeadingPairs>
  <TitlesOfParts>
    <vt:vector size="34" baseType="lpstr">
      <vt:lpstr>Arial</vt:lpstr>
      <vt:lpstr>Calibri</vt:lpstr>
      <vt:lpstr>Calibri Light</vt:lpstr>
      <vt:lpstr>Cambria Math</vt:lpstr>
      <vt:lpstr>Symbol</vt:lpstr>
      <vt:lpstr>Times New Roman</vt:lpstr>
      <vt:lpstr>Tema13</vt:lpstr>
      <vt:lpstr>1_Tema de Office</vt:lpstr>
      <vt:lpstr>Document</vt:lpstr>
      <vt:lpstr>CorelDRAW</vt:lpstr>
      <vt:lpstr>Presentación de PowerPoint</vt:lpstr>
      <vt:lpstr>INDICE </vt:lpstr>
      <vt:lpstr>Presentación de PowerPoint</vt:lpstr>
      <vt:lpstr>Presentación de PowerPoint</vt:lpstr>
      <vt:lpstr>Presentación de PowerPoint</vt:lpstr>
      <vt:lpstr>Presentación de PowerPoint</vt:lpstr>
      <vt:lpstr>Marco Referencial  </vt:lpstr>
      <vt:lpstr>Sector Comercial </vt:lpstr>
      <vt:lpstr>Presentación de PowerPoint</vt:lpstr>
      <vt:lpstr>Muestra </vt:lpstr>
      <vt:lpstr>Validación del instrumento </vt:lpstr>
      <vt:lpstr>Base de Datos </vt:lpstr>
      <vt:lpstr>Resultados  </vt:lpstr>
      <vt:lpstr>Presentación de PowerPoint</vt:lpstr>
      <vt:lpstr>Prueba de hipótesis </vt:lpstr>
      <vt:lpstr>Presentación de PowerPoint</vt:lpstr>
      <vt:lpstr>Presentación de PowerPoint</vt:lpstr>
      <vt:lpstr>Presentación de PowerPoint</vt:lpstr>
      <vt:lpstr>Presentación de PowerPoint</vt:lpstr>
      <vt:lpstr>Presentación de PowerPoint</vt:lpstr>
      <vt:lpstr>Propuesta </vt:lpstr>
      <vt:lpstr>CONCLUSIONES   </vt:lpstr>
      <vt:lpstr>RECOMENDACIONES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Daniel Almachi</dc:creator>
  <cp:lastModifiedBy>Daniel Almachi</cp:lastModifiedBy>
  <cp:revision>61</cp:revision>
  <dcterms:created xsi:type="dcterms:W3CDTF">2021-03-24T17:26:19Z</dcterms:created>
  <dcterms:modified xsi:type="dcterms:W3CDTF">2021-04-13T00:09:11Z</dcterms:modified>
</cp:coreProperties>
</file>