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76" r:id="rId4"/>
    <p:sldId id="258" r:id="rId5"/>
    <p:sldId id="277" r:id="rId6"/>
    <p:sldId id="259" r:id="rId7"/>
    <p:sldId id="260" r:id="rId8"/>
    <p:sldId id="261" r:id="rId9"/>
    <p:sldId id="262" r:id="rId10"/>
    <p:sldId id="263" r:id="rId11"/>
    <p:sldId id="280" r:id="rId12"/>
    <p:sldId id="264" r:id="rId13"/>
    <p:sldId id="265" r:id="rId14"/>
    <p:sldId id="281" r:id="rId15"/>
    <p:sldId id="282" r:id="rId16"/>
    <p:sldId id="266" r:id="rId17"/>
    <p:sldId id="267" r:id="rId18"/>
    <p:sldId id="268" r:id="rId19"/>
    <p:sldId id="270" r:id="rId20"/>
    <p:sldId id="283" r:id="rId21"/>
    <p:sldId id="284" r:id="rId22"/>
    <p:sldId id="285" r:id="rId23"/>
    <p:sldId id="286" r:id="rId24"/>
    <p:sldId id="287" r:id="rId25"/>
    <p:sldId id="296" r:id="rId26"/>
    <p:sldId id="288" r:id="rId27"/>
    <p:sldId id="289" r:id="rId28"/>
    <p:sldId id="290" r:id="rId29"/>
    <p:sldId id="295" r:id="rId30"/>
    <p:sldId id="291" r:id="rId31"/>
    <p:sldId id="292" r:id="rId32"/>
    <p:sldId id="293" r:id="rId33"/>
    <p:sldId id="271" r:id="rId34"/>
    <p:sldId id="275" r:id="rId35"/>
    <p:sldId id="274" r:id="rId36"/>
    <p:sldId id="294" r:id="rId37"/>
    <p:sldId id="272" r:id="rId38"/>
    <p:sldId id="273" r:id="rId39"/>
    <p:sldId id="279" r:id="rId4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741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D04EB0-3EB0-4833-B509-0446C2B14D79}" type="doc">
      <dgm:prSet loTypeId="urn:microsoft.com/office/officeart/2005/8/layout/process3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227FD43F-D76F-4ADF-9269-43AE0223413F}">
      <dgm:prSet phldrT="[Texto]" custT="1"/>
      <dgm:spPr/>
      <dgm:t>
        <a:bodyPr anchor="ctr"/>
        <a:lstStyle/>
        <a:p>
          <a:pPr algn="ctr"/>
          <a:r>
            <a:rPr lang="es-EC" sz="2800" dirty="0" smtClean="0"/>
            <a:t>1986</a:t>
          </a:r>
          <a:endParaRPr lang="es-EC" sz="2800" dirty="0"/>
        </a:p>
      </dgm:t>
    </dgm:pt>
    <dgm:pt modelId="{9218563D-9D4F-4889-BEB9-FDC54FD8C689}" type="parTrans" cxnId="{FC031117-EA7C-4162-A2FB-45C3A486699F}">
      <dgm:prSet/>
      <dgm:spPr/>
      <dgm:t>
        <a:bodyPr/>
        <a:lstStyle/>
        <a:p>
          <a:endParaRPr lang="es-EC"/>
        </a:p>
      </dgm:t>
    </dgm:pt>
    <dgm:pt modelId="{DCB9BD96-6254-4AE3-BA1C-24E632B15653}" type="sibTrans" cxnId="{FC031117-EA7C-4162-A2FB-45C3A486699F}">
      <dgm:prSet/>
      <dgm:spPr/>
      <dgm:t>
        <a:bodyPr/>
        <a:lstStyle/>
        <a:p>
          <a:endParaRPr lang="es-EC"/>
        </a:p>
      </dgm:t>
    </dgm:pt>
    <dgm:pt modelId="{68867913-92B6-4614-90A5-3CDC34F3050A}">
      <dgm:prSet phldrT="[Texto]"/>
      <dgm:spPr/>
      <dgm:t>
        <a:bodyPr anchor="ctr"/>
        <a:lstStyle/>
        <a:p>
          <a:r>
            <a:rPr lang="es-EC" dirty="0" smtClean="0"/>
            <a:t>La empresa </a:t>
          </a:r>
          <a:r>
            <a:rPr lang="es-EC" dirty="0" err="1" smtClean="0"/>
            <a:t>Graphisoft</a:t>
          </a:r>
          <a:r>
            <a:rPr lang="es-EC" dirty="0" smtClean="0"/>
            <a:t> lanzó el paquete </a:t>
          </a:r>
          <a:r>
            <a:rPr lang="es-EC" dirty="0" err="1" smtClean="0"/>
            <a:t>ArchiCAD</a:t>
          </a:r>
          <a:r>
            <a:rPr lang="es-EC" dirty="0" smtClean="0"/>
            <a:t> con el concepto de ‘Edificio Virtual’ </a:t>
          </a:r>
          <a:endParaRPr lang="es-EC" dirty="0"/>
        </a:p>
      </dgm:t>
    </dgm:pt>
    <dgm:pt modelId="{E2143283-492D-4B99-B8A5-2B42C1D834C0}" type="parTrans" cxnId="{DCA0590F-72C7-41BB-B734-D1B7F80E0517}">
      <dgm:prSet/>
      <dgm:spPr/>
      <dgm:t>
        <a:bodyPr/>
        <a:lstStyle/>
        <a:p>
          <a:endParaRPr lang="es-EC"/>
        </a:p>
      </dgm:t>
    </dgm:pt>
    <dgm:pt modelId="{5BD614B7-80EB-45EF-BD51-59D38996784F}" type="sibTrans" cxnId="{DCA0590F-72C7-41BB-B734-D1B7F80E0517}">
      <dgm:prSet/>
      <dgm:spPr/>
      <dgm:t>
        <a:bodyPr/>
        <a:lstStyle/>
        <a:p>
          <a:endParaRPr lang="es-EC"/>
        </a:p>
      </dgm:t>
    </dgm:pt>
    <dgm:pt modelId="{6EAAC734-40EF-4996-8BD1-DA38AB74FA5C}">
      <dgm:prSet phldrT="[Texto]" custT="1"/>
      <dgm:spPr/>
      <dgm:t>
        <a:bodyPr anchor="ctr"/>
        <a:lstStyle/>
        <a:p>
          <a:pPr algn="ctr"/>
          <a:r>
            <a:rPr lang="es-EC" sz="2800" dirty="0" smtClean="0"/>
            <a:t>2013</a:t>
          </a:r>
          <a:endParaRPr lang="es-EC" sz="2800" dirty="0"/>
        </a:p>
      </dgm:t>
    </dgm:pt>
    <dgm:pt modelId="{AED3E6DD-CB22-475E-9DBB-CAA1B24CF5C1}" type="parTrans" cxnId="{3676465C-6C48-4433-8EF1-2A64DBA16762}">
      <dgm:prSet/>
      <dgm:spPr/>
      <dgm:t>
        <a:bodyPr/>
        <a:lstStyle/>
        <a:p>
          <a:endParaRPr lang="es-EC"/>
        </a:p>
      </dgm:t>
    </dgm:pt>
    <dgm:pt modelId="{1C2C0F01-0FBB-438D-BB68-E8D532AAD76A}" type="sibTrans" cxnId="{3676465C-6C48-4433-8EF1-2A64DBA16762}">
      <dgm:prSet/>
      <dgm:spPr/>
      <dgm:t>
        <a:bodyPr/>
        <a:lstStyle/>
        <a:p>
          <a:endParaRPr lang="es-EC"/>
        </a:p>
      </dgm:t>
    </dgm:pt>
    <dgm:pt modelId="{D12A5569-B92B-4544-8C3A-0AAE40754E98}">
      <dgm:prSet phldrT="[Texto]"/>
      <dgm:spPr/>
      <dgm:t>
        <a:bodyPr anchor="ctr"/>
        <a:lstStyle/>
        <a:p>
          <a:r>
            <a:rPr lang="es-EC" dirty="0" smtClean="0"/>
            <a:t>Murphy, </a:t>
          </a:r>
          <a:r>
            <a:rPr lang="es-EC" dirty="0" err="1" smtClean="0"/>
            <a:t>McGoven</a:t>
          </a:r>
          <a:r>
            <a:rPr lang="es-EC" dirty="0" smtClean="0"/>
            <a:t> y Pavía.  Emplean por primera vez el término “</a:t>
          </a:r>
          <a:r>
            <a:rPr lang="es-EC" dirty="0" err="1" smtClean="0"/>
            <a:t>Heritage</a:t>
          </a:r>
          <a:r>
            <a:rPr lang="es-EC" dirty="0" smtClean="0"/>
            <a:t> </a:t>
          </a:r>
          <a:r>
            <a:rPr lang="es-EC" dirty="0" err="1" smtClean="0"/>
            <a:t>Building</a:t>
          </a:r>
          <a:r>
            <a:rPr lang="es-EC" dirty="0" smtClean="0"/>
            <a:t> </a:t>
          </a:r>
          <a:r>
            <a:rPr lang="es-EC" dirty="0" err="1" smtClean="0"/>
            <a:t>Information</a:t>
          </a:r>
          <a:r>
            <a:rPr lang="es-EC" dirty="0" smtClean="0"/>
            <a:t> </a:t>
          </a:r>
          <a:r>
            <a:rPr lang="es-EC" dirty="0" err="1" smtClean="0"/>
            <a:t>Modeling</a:t>
          </a:r>
          <a:r>
            <a:rPr lang="es-EC" dirty="0" smtClean="0"/>
            <a:t> (HBIM)”. </a:t>
          </a:r>
          <a:endParaRPr lang="es-EC" dirty="0"/>
        </a:p>
      </dgm:t>
    </dgm:pt>
    <dgm:pt modelId="{4C24BBA8-BF27-443C-B32A-1B498B6F0F00}" type="parTrans" cxnId="{34721CBC-56D4-40BB-8687-D7048B334772}">
      <dgm:prSet/>
      <dgm:spPr/>
      <dgm:t>
        <a:bodyPr/>
        <a:lstStyle/>
        <a:p>
          <a:endParaRPr lang="es-EC"/>
        </a:p>
      </dgm:t>
    </dgm:pt>
    <dgm:pt modelId="{F0FD22D6-5AAE-48D4-9F7C-2018F0355B45}" type="sibTrans" cxnId="{34721CBC-56D4-40BB-8687-D7048B334772}">
      <dgm:prSet/>
      <dgm:spPr/>
      <dgm:t>
        <a:bodyPr/>
        <a:lstStyle/>
        <a:p>
          <a:endParaRPr lang="es-EC"/>
        </a:p>
      </dgm:t>
    </dgm:pt>
    <dgm:pt modelId="{E1935BF6-1F34-4451-9D27-1E91F1A57152}">
      <dgm:prSet custT="1"/>
      <dgm:spPr/>
      <dgm:t>
        <a:bodyPr anchor="ctr"/>
        <a:lstStyle/>
        <a:p>
          <a:pPr algn="ctr"/>
          <a:r>
            <a:rPr lang="es-EC" sz="2800" dirty="0" smtClean="0"/>
            <a:t>2002</a:t>
          </a:r>
          <a:endParaRPr lang="es-EC" sz="2800" dirty="0"/>
        </a:p>
      </dgm:t>
    </dgm:pt>
    <dgm:pt modelId="{72C94947-07F5-4E87-A0B6-C48A951622D4}" type="parTrans" cxnId="{420E8B22-1C86-4CEB-A91F-00F28639CAA5}">
      <dgm:prSet/>
      <dgm:spPr/>
      <dgm:t>
        <a:bodyPr/>
        <a:lstStyle/>
        <a:p>
          <a:endParaRPr lang="es-EC"/>
        </a:p>
      </dgm:t>
    </dgm:pt>
    <dgm:pt modelId="{C985F1EA-CF01-4050-A6F8-566A5CE94E3F}" type="sibTrans" cxnId="{420E8B22-1C86-4CEB-A91F-00F28639CAA5}">
      <dgm:prSet/>
      <dgm:spPr/>
      <dgm:t>
        <a:bodyPr/>
        <a:lstStyle/>
        <a:p>
          <a:endParaRPr lang="es-EC"/>
        </a:p>
      </dgm:t>
    </dgm:pt>
    <dgm:pt modelId="{F8DCA4C9-A8BC-4ED8-9DDE-45EA932730FC}">
      <dgm:prSet/>
      <dgm:spPr/>
      <dgm:t>
        <a:bodyPr anchor="ctr"/>
        <a:lstStyle/>
        <a:p>
          <a:r>
            <a:rPr lang="es-EC" dirty="0" smtClean="0"/>
            <a:t>Autodesk con la adquisición de </a:t>
          </a:r>
          <a:r>
            <a:rPr lang="es-EC" dirty="0" err="1" smtClean="0"/>
            <a:t>Revit</a:t>
          </a:r>
          <a:r>
            <a:rPr lang="es-EC" dirty="0" smtClean="0"/>
            <a:t> </a:t>
          </a:r>
          <a:r>
            <a:rPr lang="es-EC" dirty="0" err="1" smtClean="0"/>
            <a:t>Technology</a:t>
          </a:r>
          <a:r>
            <a:rPr lang="es-EC" dirty="0" smtClean="0"/>
            <a:t> </a:t>
          </a:r>
          <a:r>
            <a:rPr lang="es-EC" dirty="0" err="1" smtClean="0"/>
            <a:t>Corporation</a:t>
          </a:r>
          <a:r>
            <a:rPr lang="es-EC" dirty="0" smtClean="0"/>
            <a:t>  presenta “</a:t>
          </a:r>
          <a:r>
            <a:rPr lang="es-EC" dirty="0" err="1" smtClean="0"/>
            <a:t>Building</a:t>
          </a:r>
          <a:r>
            <a:rPr lang="es-EC" dirty="0" smtClean="0"/>
            <a:t> </a:t>
          </a:r>
          <a:r>
            <a:rPr lang="es-EC" dirty="0" err="1" smtClean="0"/>
            <a:t>Information</a:t>
          </a:r>
          <a:r>
            <a:rPr lang="es-EC" dirty="0" smtClean="0"/>
            <a:t> </a:t>
          </a:r>
          <a:r>
            <a:rPr lang="es-EC" dirty="0" err="1" smtClean="0"/>
            <a:t>Modeling</a:t>
          </a:r>
          <a:r>
            <a:rPr lang="es-EC" dirty="0" smtClean="0"/>
            <a:t>” (BIM) </a:t>
          </a:r>
          <a:endParaRPr lang="es-EC" dirty="0"/>
        </a:p>
      </dgm:t>
    </dgm:pt>
    <dgm:pt modelId="{FAAB1E5E-DBBC-478C-946D-78E001116AF0}" type="parTrans" cxnId="{38DE8062-A12D-44C4-96E3-4CFC4FB9EE06}">
      <dgm:prSet/>
      <dgm:spPr/>
      <dgm:t>
        <a:bodyPr/>
        <a:lstStyle/>
        <a:p>
          <a:endParaRPr lang="es-EC"/>
        </a:p>
      </dgm:t>
    </dgm:pt>
    <dgm:pt modelId="{63A8236E-07B3-4C0B-A99B-6899E6FE6916}" type="sibTrans" cxnId="{38DE8062-A12D-44C4-96E3-4CFC4FB9EE06}">
      <dgm:prSet/>
      <dgm:spPr/>
      <dgm:t>
        <a:bodyPr/>
        <a:lstStyle/>
        <a:p>
          <a:endParaRPr lang="es-EC"/>
        </a:p>
      </dgm:t>
    </dgm:pt>
    <dgm:pt modelId="{4A2ADF1A-5E86-42F1-B369-8D2759F6549B}" type="pres">
      <dgm:prSet presAssocID="{0CD04EB0-3EB0-4833-B509-0446C2B14D7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EDC8014-0E21-4A71-8BCB-C9324B9A2836}" type="pres">
      <dgm:prSet presAssocID="{227FD43F-D76F-4ADF-9269-43AE0223413F}" presName="composite" presStyleCnt="0"/>
      <dgm:spPr/>
    </dgm:pt>
    <dgm:pt modelId="{7BC0773F-E8DC-4982-B6E3-E1EAE4C4E0E8}" type="pres">
      <dgm:prSet presAssocID="{227FD43F-D76F-4ADF-9269-43AE0223413F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F88CD1-2F0A-4CB2-A7A3-BDDEDF9D1A7F}" type="pres">
      <dgm:prSet presAssocID="{227FD43F-D76F-4ADF-9269-43AE0223413F}" presName="parSh" presStyleLbl="node1" presStyleIdx="0" presStyleCnt="3"/>
      <dgm:spPr/>
      <dgm:t>
        <a:bodyPr/>
        <a:lstStyle/>
        <a:p>
          <a:endParaRPr lang="es-EC"/>
        </a:p>
      </dgm:t>
    </dgm:pt>
    <dgm:pt modelId="{BDD51B88-6DF5-40B0-A989-09AD8102E16C}" type="pres">
      <dgm:prSet presAssocID="{227FD43F-D76F-4ADF-9269-43AE0223413F}" presName="desTx" presStyleLbl="fgAcc1" presStyleIdx="0" presStyleCnt="3" custScaleY="60619" custLinFactNeighborX="-16777" custLinFactNeighborY="15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E15BA9-1265-4A6C-959E-598FAE7E8B44}" type="pres">
      <dgm:prSet presAssocID="{DCB9BD96-6254-4AE3-BA1C-24E632B15653}" presName="sibTrans" presStyleLbl="sibTrans2D1" presStyleIdx="0" presStyleCnt="2"/>
      <dgm:spPr/>
      <dgm:t>
        <a:bodyPr/>
        <a:lstStyle/>
        <a:p>
          <a:endParaRPr lang="es-EC"/>
        </a:p>
      </dgm:t>
    </dgm:pt>
    <dgm:pt modelId="{0DDF781E-FC82-416F-9E41-B5893EF89140}" type="pres">
      <dgm:prSet presAssocID="{DCB9BD96-6254-4AE3-BA1C-24E632B15653}" presName="connTx" presStyleLbl="sibTrans2D1" presStyleIdx="0" presStyleCnt="2"/>
      <dgm:spPr/>
      <dgm:t>
        <a:bodyPr/>
        <a:lstStyle/>
        <a:p>
          <a:endParaRPr lang="es-EC"/>
        </a:p>
      </dgm:t>
    </dgm:pt>
    <dgm:pt modelId="{DE84E64A-D0BA-4658-A39F-A9C14C40D4AA}" type="pres">
      <dgm:prSet presAssocID="{E1935BF6-1F34-4451-9D27-1E91F1A57152}" presName="composite" presStyleCnt="0"/>
      <dgm:spPr/>
    </dgm:pt>
    <dgm:pt modelId="{30CB1010-2A75-4341-8A2E-BE51C4D00C5F}" type="pres">
      <dgm:prSet presAssocID="{E1935BF6-1F34-4451-9D27-1E91F1A57152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2C3715-C098-4E68-A45F-34884059D9F9}" type="pres">
      <dgm:prSet presAssocID="{E1935BF6-1F34-4451-9D27-1E91F1A57152}" presName="parSh" presStyleLbl="node1" presStyleIdx="1" presStyleCnt="3"/>
      <dgm:spPr/>
      <dgm:t>
        <a:bodyPr/>
        <a:lstStyle/>
        <a:p>
          <a:endParaRPr lang="es-EC"/>
        </a:p>
      </dgm:t>
    </dgm:pt>
    <dgm:pt modelId="{9C8E791C-6541-4956-B163-5CAADCD2A1D0}" type="pres">
      <dgm:prSet presAssocID="{E1935BF6-1F34-4451-9D27-1E91F1A57152}" presName="desTx" presStyleLbl="fgAcc1" presStyleIdx="1" presStyleCnt="3" custScaleY="58440" custLinFactNeighborX="-18235" custLinFactNeighborY="11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E8C9BB-63F6-4AF9-8B28-09242CF5FF60}" type="pres">
      <dgm:prSet presAssocID="{C985F1EA-CF01-4050-A6F8-566A5CE94E3F}" presName="sibTrans" presStyleLbl="sibTrans2D1" presStyleIdx="1" presStyleCnt="2"/>
      <dgm:spPr/>
      <dgm:t>
        <a:bodyPr/>
        <a:lstStyle/>
        <a:p>
          <a:endParaRPr lang="es-EC"/>
        </a:p>
      </dgm:t>
    </dgm:pt>
    <dgm:pt modelId="{D5C39E49-BD15-485F-8323-AF8B56C577B4}" type="pres">
      <dgm:prSet presAssocID="{C985F1EA-CF01-4050-A6F8-566A5CE94E3F}" presName="connTx" presStyleLbl="sibTrans2D1" presStyleIdx="1" presStyleCnt="2"/>
      <dgm:spPr/>
      <dgm:t>
        <a:bodyPr/>
        <a:lstStyle/>
        <a:p>
          <a:endParaRPr lang="es-EC"/>
        </a:p>
      </dgm:t>
    </dgm:pt>
    <dgm:pt modelId="{788C858A-7356-4A57-B1AB-9B4AF1E29F91}" type="pres">
      <dgm:prSet presAssocID="{6EAAC734-40EF-4996-8BD1-DA38AB74FA5C}" presName="composite" presStyleCnt="0"/>
      <dgm:spPr/>
    </dgm:pt>
    <dgm:pt modelId="{9982ABA8-ABD5-4B4A-95B4-3E534CF0166C}" type="pres">
      <dgm:prSet presAssocID="{6EAAC734-40EF-4996-8BD1-DA38AB74FA5C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8AC324-8E89-4004-A33D-EDCD4572B0C1}" type="pres">
      <dgm:prSet presAssocID="{6EAAC734-40EF-4996-8BD1-DA38AB74FA5C}" presName="parSh" presStyleLbl="node1" presStyleIdx="2" presStyleCnt="3"/>
      <dgm:spPr/>
      <dgm:t>
        <a:bodyPr/>
        <a:lstStyle/>
        <a:p>
          <a:endParaRPr lang="es-EC"/>
        </a:p>
      </dgm:t>
    </dgm:pt>
    <dgm:pt modelId="{B1E42215-43BA-4442-9F5C-1441763E1C69}" type="pres">
      <dgm:prSet presAssocID="{6EAAC734-40EF-4996-8BD1-DA38AB74FA5C}" presName="desTx" presStyleLbl="fgAcc1" presStyleIdx="2" presStyleCnt="3" custScaleY="59938" custLinFactNeighborX="-19695" custLinFactNeighborY="10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4721CBC-56D4-40BB-8687-D7048B334772}" srcId="{6EAAC734-40EF-4996-8BD1-DA38AB74FA5C}" destId="{D12A5569-B92B-4544-8C3A-0AAE40754E98}" srcOrd="0" destOrd="0" parTransId="{4C24BBA8-BF27-443C-B32A-1B498B6F0F00}" sibTransId="{F0FD22D6-5AAE-48D4-9F7C-2018F0355B45}"/>
    <dgm:cxn modelId="{80BEC6E7-FA6D-4A16-B95C-5566953D88F8}" type="presOf" srcId="{227FD43F-D76F-4ADF-9269-43AE0223413F}" destId="{7BC0773F-E8DC-4982-B6E3-E1EAE4C4E0E8}" srcOrd="0" destOrd="0" presId="urn:microsoft.com/office/officeart/2005/8/layout/process3"/>
    <dgm:cxn modelId="{D04F9189-A2B7-44F9-AAEE-E01ADFD261CD}" type="presOf" srcId="{DCB9BD96-6254-4AE3-BA1C-24E632B15653}" destId="{0DDF781E-FC82-416F-9E41-B5893EF89140}" srcOrd="1" destOrd="0" presId="urn:microsoft.com/office/officeart/2005/8/layout/process3"/>
    <dgm:cxn modelId="{9699004C-17B3-437A-8E15-0694A927A040}" type="presOf" srcId="{E1935BF6-1F34-4451-9D27-1E91F1A57152}" destId="{30CB1010-2A75-4341-8A2E-BE51C4D00C5F}" srcOrd="0" destOrd="0" presId="urn:microsoft.com/office/officeart/2005/8/layout/process3"/>
    <dgm:cxn modelId="{FC031117-EA7C-4162-A2FB-45C3A486699F}" srcId="{0CD04EB0-3EB0-4833-B509-0446C2B14D79}" destId="{227FD43F-D76F-4ADF-9269-43AE0223413F}" srcOrd="0" destOrd="0" parTransId="{9218563D-9D4F-4889-BEB9-FDC54FD8C689}" sibTransId="{DCB9BD96-6254-4AE3-BA1C-24E632B15653}"/>
    <dgm:cxn modelId="{DCA0590F-72C7-41BB-B734-D1B7F80E0517}" srcId="{227FD43F-D76F-4ADF-9269-43AE0223413F}" destId="{68867913-92B6-4614-90A5-3CDC34F3050A}" srcOrd="0" destOrd="0" parTransId="{E2143283-492D-4B99-B8A5-2B42C1D834C0}" sibTransId="{5BD614B7-80EB-45EF-BD51-59D38996784F}"/>
    <dgm:cxn modelId="{752D70AD-B694-4C44-BB3F-CA9E83731A66}" type="presOf" srcId="{0CD04EB0-3EB0-4833-B509-0446C2B14D79}" destId="{4A2ADF1A-5E86-42F1-B369-8D2759F6549B}" srcOrd="0" destOrd="0" presId="urn:microsoft.com/office/officeart/2005/8/layout/process3"/>
    <dgm:cxn modelId="{1B2F8507-6AB0-446B-B6D9-39345CF3BE1F}" type="presOf" srcId="{C985F1EA-CF01-4050-A6F8-566A5CE94E3F}" destId="{D5C39E49-BD15-485F-8323-AF8B56C577B4}" srcOrd="1" destOrd="0" presId="urn:microsoft.com/office/officeart/2005/8/layout/process3"/>
    <dgm:cxn modelId="{420E8B22-1C86-4CEB-A91F-00F28639CAA5}" srcId="{0CD04EB0-3EB0-4833-B509-0446C2B14D79}" destId="{E1935BF6-1F34-4451-9D27-1E91F1A57152}" srcOrd="1" destOrd="0" parTransId="{72C94947-07F5-4E87-A0B6-C48A951622D4}" sibTransId="{C985F1EA-CF01-4050-A6F8-566A5CE94E3F}"/>
    <dgm:cxn modelId="{4781385F-306B-46BF-8807-C46A31D97FEE}" type="presOf" srcId="{C985F1EA-CF01-4050-A6F8-566A5CE94E3F}" destId="{69E8C9BB-63F6-4AF9-8B28-09242CF5FF60}" srcOrd="0" destOrd="0" presId="urn:microsoft.com/office/officeart/2005/8/layout/process3"/>
    <dgm:cxn modelId="{3C76BC90-06D4-4FC5-8169-04447321C7A3}" type="presOf" srcId="{227FD43F-D76F-4ADF-9269-43AE0223413F}" destId="{C2F88CD1-2F0A-4CB2-A7A3-BDDEDF9D1A7F}" srcOrd="1" destOrd="0" presId="urn:microsoft.com/office/officeart/2005/8/layout/process3"/>
    <dgm:cxn modelId="{DB02DF91-83AC-4DDE-9749-BFAA61B21C91}" type="presOf" srcId="{F8DCA4C9-A8BC-4ED8-9DDE-45EA932730FC}" destId="{9C8E791C-6541-4956-B163-5CAADCD2A1D0}" srcOrd="0" destOrd="0" presId="urn:microsoft.com/office/officeart/2005/8/layout/process3"/>
    <dgm:cxn modelId="{38DE8062-A12D-44C4-96E3-4CFC4FB9EE06}" srcId="{E1935BF6-1F34-4451-9D27-1E91F1A57152}" destId="{F8DCA4C9-A8BC-4ED8-9DDE-45EA932730FC}" srcOrd="0" destOrd="0" parTransId="{FAAB1E5E-DBBC-478C-946D-78E001116AF0}" sibTransId="{63A8236E-07B3-4C0B-A99B-6899E6FE6916}"/>
    <dgm:cxn modelId="{4D2802BA-8512-4EC2-830D-6CCD40D854DF}" type="presOf" srcId="{6EAAC734-40EF-4996-8BD1-DA38AB74FA5C}" destId="{9982ABA8-ABD5-4B4A-95B4-3E534CF0166C}" srcOrd="0" destOrd="0" presId="urn:microsoft.com/office/officeart/2005/8/layout/process3"/>
    <dgm:cxn modelId="{5A6D023B-18E3-4C2A-9B91-6D4E064D41EB}" type="presOf" srcId="{6EAAC734-40EF-4996-8BD1-DA38AB74FA5C}" destId="{EB8AC324-8E89-4004-A33D-EDCD4572B0C1}" srcOrd="1" destOrd="0" presId="urn:microsoft.com/office/officeart/2005/8/layout/process3"/>
    <dgm:cxn modelId="{45978345-857B-4335-AD60-68F739703511}" type="presOf" srcId="{DCB9BD96-6254-4AE3-BA1C-24E632B15653}" destId="{85E15BA9-1265-4A6C-959E-598FAE7E8B44}" srcOrd="0" destOrd="0" presId="urn:microsoft.com/office/officeart/2005/8/layout/process3"/>
    <dgm:cxn modelId="{36DED75C-7EE7-4297-967C-F308CFCE7A41}" type="presOf" srcId="{D12A5569-B92B-4544-8C3A-0AAE40754E98}" destId="{B1E42215-43BA-4442-9F5C-1441763E1C69}" srcOrd="0" destOrd="0" presId="urn:microsoft.com/office/officeart/2005/8/layout/process3"/>
    <dgm:cxn modelId="{3676465C-6C48-4433-8EF1-2A64DBA16762}" srcId="{0CD04EB0-3EB0-4833-B509-0446C2B14D79}" destId="{6EAAC734-40EF-4996-8BD1-DA38AB74FA5C}" srcOrd="2" destOrd="0" parTransId="{AED3E6DD-CB22-475E-9DBB-CAA1B24CF5C1}" sibTransId="{1C2C0F01-0FBB-438D-BB68-E8D532AAD76A}"/>
    <dgm:cxn modelId="{2CD1DBF7-A33B-4534-93A5-83615C1D9D30}" type="presOf" srcId="{68867913-92B6-4614-90A5-3CDC34F3050A}" destId="{BDD51B88-6DF5-40B0-A989-09AD8102E16C}" srcOrd="0" destOrd="0" presId="urn:microsoft.com/office/officeart/2005/8/layout/process3"/>
    <dgm:cxn modelId="{2A4DF424-D9CD-4987-BB27-2E0C4ADA2656}" type="presOf" srcId="{E1935BF6-1F34-4451-9D27-1E91F1A57152}" destId="{862C3715-C098-4E68-A45F-34884059D9F9}" srcOrd="1" destOrd="0" presId="urn:microsoft.com/office/officeart/2005/8/layout/process3"/>
    <dgm:cxn modelId="{DEC51858-28E0-4A3C-AE77-2E606FC70DD2}" type="presParOf" srcId="{4A2ADF1A-5E86-42F1-B369-8D2759F6549B}" destId="{1EDC8014-0E21-4A71-8BCB-C9324B9A2836}" srcOrd="0" destOrd="0" presId="urn:microsoft.com/office/officeart/2005/8/layout/process3"/>
    <dgm:cxn modelId="{CB0D997C-F985-41B8-81AE-9CBEC0ACE2DB}" type="presParOf" srcId="{1EDC8014-0E21-4A71-8BCB-C9324B9A2836}" destId="{7BC0773F-E8DC-4982-B6E3-E1EAE4C4E0E8}" srcOrd="0" destOrd="0" presId="urn:microsoft.com/office/officeart/2005/8/layout/process3"/>
    <dgm:cxn modelId="{0F53A22F-0CA0-4BC3-B30B-944E41C06B82}" type="presParOf" srcId="{1EDC8014-0E21-4A71-8BCB-C9324B9A2836}" destId="{C2F88CD1-2F0A-4CB2-A7A3-BDDEDF9D1A7F}" srcOrd="1" destOrd="0" presId="urn:microsoft.com/office/officeart/2005/8/layout/process3"/>
    <dgm:cxn modelId="{B26C409C-333D-43EF-9319-135497D57006}" type="presParOf" srcId="{1EDC8014-0E21-4A71-8BCB-C9324B9A2836}" destId="{BDD51B88-6DF5-40B0-A989-09AD8102E16C}" srcOrd="2" destOrd="0" presId="urn:microsoft.com/office/officeart/2005/8/layout/process3"/>
    <dgm:cxn modelId="{F9687162-AE24-4F0C-BCDE-DC5B75A545F5}" type="presParOf" srcId="{4A2ADF1A-5E86-42F1-B369-8D2759F6549B}" destId="{85E15BA9-1265-4A6C-959E-598FAE7E8B44}" srcOrd="1" destOrd="0" presId="urn:microsoft.com/office/officeart/2005/8/layout/process3"/>
    <dgm:cxn modelId="{C8FE8620-4C60-466A-A06F-CE93955C141C}" type="presParOf" srcId="{85E15BA9-1265-4A6C-959E-598FAE7E8B44}" destId="{0DDF781E-FC82-416F-9E41-B5893EF89140}" srcOrd="0" destOrd="0" presId="urn:microsoft.com/office/officeart/2005/8/layout/process3"/>
    <dgm:cxn modelId="{AF4C088E-5BF2-461F-9CB9-1E150DFD0C6F}" type="presParOf" srcId="{4A2ADF1A-5E86-42F1-B369-8D2759F6549B}" destId="{DE84E64A-D0BA-4658-A39F-A9C14C40D4AA}" srcOrd="2" destOrd="0" presId="urn:microsoft.com/office/officeart/2005/8/layout/process3"/>
    <dgm:cxn modelId="{772B64E5-56BD-4DD7-B54D-B4E132392F90}" type="presParOf" srcId="{DE84E64A-D0BA-4658-A39F-A9C14C40D4AA}" destId="{30CB1010-2A75-4341-8A2E-BE51C4D00C5F}" srcOrd="0" destOrd="0" presId="urn:microsoft.com/office/officeart/2005/8/layout/process3"/>
    <dgm:cxn modelId="{6EEB7B52-3665-4A23-8297-77C6D9355743}" type="presParOf" srcId="{DE84E64A-D0BA-4658-A39F-A9C14C40D4AA}" destId="{862C3715-C098-4E68-A45F-34884059D9F9}" srcOrd="1" destOrd="0" presId="urn:microsoft.com/office/officeart/2005/8/layout/process3"/>
    <dgm:cxn modelId="{DABED03C-E01A-4EB4-A0FF-CED4F7F298F1}" type="presParOf" srcId="{DE84E64A-D0BA-4658-A39F-A9C14C40D4AA}" destId="{9C8E791C-6541-4956-B163-5CAADCD2A1D0}" srcOrd="2" destOrd="0" presId="urn:microsoft.com/office/officeart/2005/8/layout/process3"/>
    <dgm:cxn modelId="{878EC611-709D-49EE-B9AE-8EAE685EC84E}" type="presParOf" srcId="{4A2ADF1A-5E86-42F1-B369-8D2759F6549B}" destId="{69E8C9BB-63F6-4AF9-8B28-09242CF5FF60}" srcOrd="3" destOrd="0" presId="urn:microsoft.com/office/officeart/2005/8/layout/process3"/>
    <dgm:cxn modelId="{1C9D6FD3-78D8-46A9-91A8-E7B48B09CCF2}" type="presParOf" srcId="{69E8C9BB-63F6-4AF9-8B28-09242CF5FF60}" destId="{D5C39E49-BD15-485F-8323-AF8B56C577B4}" srcOrd="0" destOrd="0" presId="urn:microsoft.com/office/officeart/2005/8/layout/process3"/>
    <dgm:cxn modelId="{08695074-9D5E-450B-88A2-16B1FA2DF27C}" type="presParOf" srcId="{4A2ADF1A-5E86-42F1-B369-8D2759F6549B}" destId="{788C858A-7356-4A57-B1AB-9B4AF1E29F91}" srcOrd="4" destOrd="0" presId="urn:microsoft.com/office/officeart/2005/8/layout/process3"/>
    <dgm:cxn modelId="{0E117104-9927-46C0-B9F4-60EAC350668B}" type="presParOf" srcId="{788C858A-7356-4A57-B1AB-9B4AF1E29F91}" destId="{9982ABA8-ABD5-4B4A-95B4-3E534CF0166C}" srcOrd="0" destOrd="0" presId="urn:microsoft.com/office/officeart/2005/8/layout/process3"/>
    <dgm:cxn modelId="{84A04733-44B8-4CBF-A040-D16F865790B3}" type="presParOf" srcId="{788C858A-7356-4A57-B1AB-9B4AF1E29F91}" destId="{EB8AC324-8E89-4004-A33D-EDCD4572B0C1}" srcOrd="1" destOrd="0" presId="urn:microsoft.com/office/officeart/2005/8/layout/process3"/>
    <dgm:cxn modelId="{0CE89F94-0153-4CD1-88D3-5A0F63B689DB}" type="presParOf" srcId="{788C858A-7356-4A57-B1AB-9B4AF1E29F91}" destId="{B1E42215-43BA-4442-9F5C-1441763E1C6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75D54-E2A0-4DA7-BCB6-6FAF6D169262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C282A-6EBC-4C92-A21E-54881BAC6E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3215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C282A-6EBC-4C92-A21E-54881BAC6ECD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003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C282A-6EBC-4C92-A21E-54881BAC6ECD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55961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C282A-6EBC-4C92-A21E-54881BAC6ECD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98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C282A-6EBC-4C92-A21E-54881BAC6ECD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4443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80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688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1322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091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84814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250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7512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8173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7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246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594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40609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790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694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83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024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9762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1151A-791F-4AA5-8F08-0E6B0344403E}" type="datetimeFigureOut">
              <a:rPr lang="es-EC" smtClean="0"/>
              <a:t>12/04/2021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C6A30-8E09-4C80-919D-717FFCBFCA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635789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ifusionweb.000webhostapp.com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0005" y="1757582"/>
            <a:ext cx="10727706" cy="4779986"/>
          </a:xfrm>
        </p:spPr>
        <p:txBody>
          <a:bodyPr>
            <a:normAutofit fontScale="90000"/>
          </a:bodyPr>
          <a:lstStyle/>
          <a:p>
            <a:r>
              <a:rPr lang="es-EC" sz="2000" dirty="0" smtClean="0"/>
              <a:t>Departamento de ciencias de la tierra y DE La construcción</a:t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>CARRERA DE INGENIERÍA GEOGRÁFICA Y DEL MEDIO AMBIENTE</a:t>
            </a:r>
            <a:br>
              <a:rPr lang="es-EC" sz="2000" dirty="0" smtClean="0"/>
            </a:br>
            <a:r>
              <a:rPr lang="es-EC" sz="2000" dirty="0"/>
              <a:t/>
            </a:r>
            <a:br>
              <a:rPr lang="es-EC" sz="2000" dirty="0"/>
            </a:br>
            <a:r>
              <a:rPr lang="es-EC" sz="2000" dirty="0" smtClean="0"/>
              <a:t>AUTORA: </a:t>
            </a:r>
            <a:r>
              <a:rPr lang="es-EC" sz="2000" dirty="0"/>
              <a:t>MOSQUERA PUNGUIL, GEOVANNA ELIZABETH</a:t>
            </a: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>TEMA: DISEÑO DE UN MODELO DE INFORMACIÓN GEOESPACIAL BASADO EN HBIM PARA </a:t>
            </a:r>
            <a:r>
              <a:rPr lang="es-EC" sz="2000" dirty="0" smtClean="0"/>
              <a:t>LA DOCUMENTACIÓN </a:t>
            </a:r>
            <a:r>
              <a:rPr lang="es-EC" sz="2000" dirty="0" smtClean="0"/>
              <a:t>3D DE BIENES PATRIMONIALES DEL CENTRO HISTÓRICO DE QUITO</a:t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>TUTOR: ING, PÉREZ SALAZAR PABLO ROBERTO MG</a:t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>DOCENTE EVALUADOR: </a:t>
            </a:r>
            <a:r>
              <a:rPr lang="es-EC" sz="2000" dirty="0" err="1" smtClean="0"/>
              <a:t>Crnl</a:t>
            </a:r>
            <a:r>
              <a:rPr lang="es-EC" sz="2000" dirty="0" smtClean="0"/>
              <a:t>. (</a:t>
            </a:r>
            <a:r>
              <a:rPr lang="es-EC" sz="2000" dirty="0" err="1" smtClean="0"/>
              <a:t>s.p.</a:t>
            </a:r>
            <a:r>
              <a:rPr lang="es-EC" sz="2000" dirty="0" smtClean="0"/>
              <a:t>) ing. Salazar Martínez, Rodolfo Jaime </a:t>
            </a:r>
            <a:r>
              <a:rPr lang="es-EC" sz="2000" dirty="0" err="1" smtClean="0"/>
              <a:t>fernando</a:t>
            </a:r>
            <a:r>
              <a:rPr lang="es-EC" sz="2000" dirty="0" smtClean="0"/>
              <a:t> </a:t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>DIRECTOR DE LA CARRERA: ing. </a:t>
            </a:r>
            <a:r>
              <a:rPr lang="es-EC" sz="2000" dirty="0" err="1" smtClean="0"/>
              <a:t>Robayo</a:t>
            </a:r>
            <a:r>
              <a:rPr lang="es-EC" sz="2000" dirty="0" smtClean="0"/>
              <a:t> nieto, Alexander Alfredo </a:t>
            </a:r>
            <a:r>
              <a:rPr lang="es-EC" sz="2000" dirty="0" err="1" smtClean="0"/>
              <a:t>mcs</a:t>
            </a: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>SECRETARIA ACADÉMICA: ABG. BENAVIDES GUZMAN, MICHELLE KATHERINE</a:t>
            </a:r>
            <a:br>
              <a:rPr lang="es-EC" sz="2000" dirty="0" smtClean="0"/>
            </a:br>
            <a:endParaRPr lang="es-EC" sz="25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52" y="-14068"/>
            <a:ext cx="8100811" cy="17716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2" y="260171"/>
            <a:ext cx="1107583" cy="11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2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96207" y="-12006"/>
            <a:ext cx="5606924" cy="595902"/>
          </a:xfrm>
        </p:spPr>
        <p:txBody>
          <a:bodyPr>
            <a:normAutofit/>
          </a:bodyPr>
          <a:lstStyle/>
          <a:p>
            <a:r>
              <a:rPr lang="es-EC" sz="3000" dirty="0" smtClean="0"/>
              <a:t>PRIMERA DIMENSIÓN </a:t>
            </a:r>
            <a:endParaRPr lang="es-EC" sz="3000" dirty="0"/>
          </a:p>
        </p:txBody>
      </p:sp>
      <p:sp>
        <p:nvSpPr>
          <p:cNvPr id="9" name="Rectángulo redondeado 8"/>
          <p:cNvSpPr/>
          <p:nvPr/>
        </p:nvSpPr>
        <p:spPr>
          <a:xfrm>
            <a:off x="831953" y="1264215"/>
            <a:ext cx="3445444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>
                <a:solidFill>
                  <a:schemeClr val="bg1"/>
                </a:solidFill>
              </a:rPr>
              <a:t>1.SISTEMA DE INFORMACIÓN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5560461" y="626103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1D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6438877" y="1281470"/>
            <a:ext cx="4033468" cy="50510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>
                <a:solidFill>
                  <a:schemeClr val="bg1"/>
                </a:solidFill>
              </a:rPr>
              <a:t>2. NIVEL DE DETALLE Y PRECISIÓN</a:t>
            </a:r>
            <a:endParaRPr lang="es-EC" dirty="0">
              <a:solidFill>
                <a:schemeClr val="bg1"/>
              </a:solidFill>
            </a:endParaRPr>
          </a:p>
        </p:txBody>
      </p:sp>
      <p:cxnSp>
        <p:nvCxnSpPr>
          <p:cNvPr id="15" name="Conector angular 14"/>
          <p:cNvCxnSpPr>
            <a:stCxn id="10" idx="4"/>
            <a:endCxn id="9" idx="0"/>
          </p:cNvCxnSpPr>
          <p:nvPr/>
        </p:nvCxnSpPr>
        <p:spPr>
          <a:xfrm rot="5400000">
            <a:off x="4176159" y="-559296"/>
            <a:ext cx="202027" cy="344499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16"/>
          <p:cNvCxnSpPr>
            <a:stCxn id="10" idx="4"/>
            <a:endCxn id="12" idx="0"/>
          </p:cNvCxnSpPr>
          <p:nvPr/>
        </p:nvCxnSpPr>
        <p:spPr>
          <a:xfrm rot="16200000" flipH="1">
            <a:off x="7117999" y="-56142"/>
            <a:ext cx="219282" cy="245594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adroTexto 39"/>
          <p:cNvSpPr txBox="1"/>
          <p:nvPr/>
        </p:nvSpPr>
        <p:spPr>
          <a:xfrm>
            <a:off x="530498" y="6272973"/>
            <a:ext cx="404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Lotes, construcciones, ortomosaicos</a:t>
            </a:r>
          </a:p>
        </p:txBody>
      </p:sp>
      <p:pic>
        <p:nvPicPr>
          <p:cNvPr id="92" name="Imagen 91"/>
          <p:cNvPicPr>
            <a:picLocks noChangeAspect="1"/>
          </p:cNvPicPr>
          <p:nvPr/>
        </p:nvPicPr>
        <p:blipFill rotWithShape="1">
          <a:blip r:embed="rId2"/>
          <a:srcRect b="1600"/>
          <a:stretch/>
        </p:blipFill>
        <p:spPr>
          <a:xfrm>
            <a:off x="6103575" y="1934028"/>
            <a:ext cx="4704072" cy="2496610"/>
          </a:xfrm>
          <a:prstGeom prst="rect">
            <a:avLst/>
          </a:prstGeom>
        </p:spPr>
      </p:pic>
      <p:pic>
        <p:nvPicPr>
          <p:cNvPr id="93" name="Imagen 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575" y="4542963"/>
            <a:ext cx="2517598" cy="1920416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6" r="14312"/>
          <a:stretch/>
        </p:blipFill>
        <p:spPr>
          <a:xfrm>
            <a:off x="8681413" y="4571739"/>
            <a:ext cx="2126234" cy="1885900"/>
          </a:xfrm>
          <a:prstGeom prst="rect">
            <a:avLst/>
          </a:prstGeom>
        </p:spPr>
      </p:pic>
      <p:pic>
        <p:nvPicPr>
          <p:cNvPr id="117" name="Imagen 1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96" y="1934028"/>
            <a:ext cx="3722501" cy="2478124"/>
          </a:xfrm>
          <a:prstGeom prst="rect">
            <a:avLst/>
          </a:prstGeom>
        </p:spPr>
      </p:pic>
      <p:cxnSp>
        <p:nvCxnSpPr>
          <p:cNvPr id="127" name="Conector recto de flecha 126"/>
          <p:cNvCxnSpPr>
            <a:stCxn id="9" idx="2"/>
            <a:endCxn id="117" idx="0"/>
          </p:cNvCxnSpPr>
          <p:nvPr/>
        </p:nvCxnSpPr>
        <p:spPr>
          <a:xfrm flipH="1">
            <a:off x="2504447" y="1803836"/>
            <a:ext cx="50228" cy="130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ctor angular 138"/>
          <p:cNvCxnSpPr>
            <a:stCxn id="12" idx="2"/>
            <a:endCxn id="92" idx="0"/>
          </p:cNvCxnSpPr>
          <p:nvPr/>
        </p:nvCxnSpPr>
        <p:spPr>
          <a:xfrm rot="5400000">
            <a:off x="8381887" y="1860303"/>
            <a:ext cx="147449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stCxn id="117" idx="2"/>
          </p:cNvCxnSpPr>
          <p:nvPr/>
        </p:nvCxnSpPr>
        <p:spPr>
          <a:xfrm flipH="1">
            <a:off x="2489676" y="4412152"/>
            <a:ext cx="14771" cy="130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>
            <a:endCxn id="40" idx="0"/>
          </p:cNvCxnSpPr>
          <p:nvPr/>
        </p:nvCxnSpPr>
        <p:spPr>
          <a:xfrm>
            <a:off x="2346402" y="6272973"/>
            <a:ext cx="2082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b="5325"/>
          <a:stretch/>
        </p:blipFill>
        <p:spPr>
          <a:xfrm>
            <a:off x="673771" y="4571739"/>
            <a:ext cx="3691925" cy="15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2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4495" y="66101"/>
            <a:ext cx="10353761" cy="566876"/>
          </a:xfrm>
        </p:spPr>
        <p:txBody>
          <a:bodyPr>
            <a:normAutofit/>
          </a:bodyPr>
          <a:lstStyle/>
          <a:p>
            <a:r>
              <a:rPr lang="es-EC" sz="3000" dirty="0" smtClean="0"/>
              <a:t>PRIMERA DIMENSIÓN </a:t>
            </a:r>
            <a:endParaRPr lang="es-EC" sz="3000" dirty="0"/>
          </a:p>
        </p:txBody>
      </p:sp>
      <p:sp>
        <p:nvSpPr>
          <p:cNvPr id="10" name="Elipse 9"/>
          <p:cNvSpPr/>
          <p:nvPr/>
        </p:nvSpPr>
        <p:spPr>
          <a:xfrm>
            <a:off x="5546395" y="674321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1D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674570" y="1455152"/>
            <a:ext cx="5750241" cy="51266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3. PROCESO FOTOGRAMÉTRICO</a:t>
            </a:r>
          </a:p>
        </p:txBody>
      </p:sp>
      <p:cxnSp>
        <p:nvCxnSpPr>
          <p:cNvPr id="17" name="Conector angular 16"/>
          <p:cNvCxnSpPr>
            <a:stCxn id="10" idx="4"/>
          </p:cNvCxnSpPr>
          <p:nvPr/>
        </p:nvCxnSpPr>
        <p:spPr>
          <a:xfrm rot="16200000" flipH="1">
            <a:off x="5868949" y="1227059"/>
            <a:ext cx="242473" cy="916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18"/>
          <p:cNvCxnSpPr>
            <a:stCxn id="10" idx="4"/>
            <a:endCxn id="13" idx="0"/>
          </p:cNvCxnSpPr>
          <p:nvPr/>
        </p:nvCxnSpPr>
        <p:spPr>
          <a:xfrm rot="5400000">
            <a:off x="4595274" y="64823"/>
            <a:ext cx="344746" cy="243591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Imagen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60" y="2361502"/>
            <a:ext cx="3745312" cy="504060"/>
          </a:xfrm>
          <a:prstGeom prst="rect">
            <a:avLst/>
          </a:prstGeom>
        </p:spPr>
      </p:pic>
      <p:pic>
        <p:nvPicPr>
          <p:cNvPr id="101" name="Imagen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23" y="4752041"/>
            <a:ext cx="4216168" cy="442578"/>
          </a:xfrm>
          <a:prstGeom prst="rect">
            <a:avLst/>
          </a:prstGeom>
        </p:spPr>
      </p:pic>
      <p:pic>
        <p:nvPicPr>
          <p:cNvPr id="102" name="Imagen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23" y="5314716"/>
            <a:ext cx="4216168" cy="444391"/>
          </a:xfrm>
          <a:prstGeom prst="rect">
            <a:avLst/>
          </a:prstGeom>
        </p:spPr>
      </p:pic>
      <p:pic>
        <p:nvPicPr>
          <p:cNvPr id="103" name="Imagen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60" y="5903877"/>
            <a:ext cx="4201331" cy="405286"/>
          </a:xfrm>
          <a:prstGeom prst="rect">
            <a:avLst/>
          </a:prstGeom>
        </p:spPr>
      </p:pic>
      <p:cxnSp>
        <p:nvCxnSpPr>
          <p:cNvPr id="145" name="Conector angular 144"/>
          <p:cNvCxnSpPr>
            <a:stCxn id="13" idx="2"/>
            <a:endCxn id="96" idx="0"/>
          </p:cNvCxnSpPr>
          <p:nvPr/>
        </p:nvCxnSpPr>
        <p:spPr>
          <a:xfrm rot="5400000">
            <a:off x="2774864" y="1586674"/>
            <a:ext cx="393681" cy="115597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 redondeado 29"/>
          <p:cNvSpPr/>
          <p:nvPr/>
        </p:nvSpPr>
        <p:spPr>
          <a:xfrm>
            <a:off x="7745243" y="1455152"/>
            <a:ext cx="3553013" cy="51266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4</a:t>
            </a:r>
            <a:r>
              <a:rPr lang="es-EC" dirty="0" smtClean="0">
                <a:solidFill>
                  <a:schemeClr val="bg1"/>
                </a:solidFill>
              </a:rPr>
              <a:t>. FORMATOS DE INFORMACIÓN DIGITAL</a:t>
            </a:r>
            <a:endParaRPr lang="es-EC" dirty="0">
              <a:solidFill>
                <a:schemeClr val="bg1"/>
              </a:solidFill>
            </a:endParaRPr>
          </a:p>
        </p:txBody>
      </p:sp>
      <p:cxnSp>
        <p:nvCxnSpPr>
          <p:cNvPr id="7" name="Conector angular 6"/>
          <p:cNvCxnSpPr>
            <a:stCxn id="10" idx="4"/>
            <a:endCxn id="30" idx="0"/>
          </p:cNvCxnSpPr>
          <p:nvPr/>
        </p:nvCxnSpPr>
        <p:spPr>
          <a:xfrm rot="16200000" flipH="1">
            <a:off x="7581303" y="-485295"/>
            <a:ext cx="344746" cy="353614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angular 21"/>
          <p:cNvCxnSpPr>
            <a:stCxn id="13" idx="2"/>
            <a:endCxn id="33" idx="0"/>
          </p:cNvCxnSpPr>
          <p:nvPr/>
        </p:nvCxnSpPr>
        <p:spPr>
          <a:xfrm rot="16200000" flipH="1">
            <a:off x="4809292" y="708220"/>
            <a:ext cx="355919" cy="287512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1738" y="2415537"/>
            <a:ext cx="1885950" cy="158914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7"/>
          <a:srcRect l="1734" r="5597"/>
          <a:stretch/>
        </p:blipFill>
        <p:spPr>
          <a:xfrm>
            <a:off x="8793403" y="4357064"/>
            <a:ext cx="1860671" cy="157606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7717" y="2323740"/>
            <a:ext cx="3054188" cy="3985424"/>
          </a:xfrm>
          <a:prstGeom prst="rect">
            <a:avLst/>
          </a:prstGeom>
        </p:spPr>
      </p:pic>
      <p:cxnSp>
        <p:nvCxnSpPr>
          <p:cNvPr id="43" name="Conector angular 42"/>
          <p:cNvCxnSpPr>
            <a:stCxn id="27" idx="2"/>
            <a:endCxn id="31" idx="0"/>
          </p:cNvCxnSpPr>
          <p:nvPr/>
        </p:nvCxnSpPr>
        <p:spPr>
          <a:xfrm rot="16200000" flipH="1">
            <a:off x="9543033" y="4176357"/>
            <a:ext cx="352387" cy="902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angular 53"/>
          <p:cNvCxnSpPr>
            <a:stCxn id="101" idx="2"/>
            <a:endCxn id="102" idx="0"/>
          </p:cNvCxnSpPr>
          <p:nvPr/>
        </p:nvCxnSpPr>
        <p:spPr>
          <a:xfrm rot="5400000">
            <a:off x="2554259" y="5254667"/>
            <a:ext cx="120097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angular 55"/>
          <p:cNvCxnSpPr>
            <a:stCxn id="102" idx="2"/>
            <a:endCxn id="103" idx="0"/>
          </p:cNvCxnSpPr>
          <p:nvPr/>
        </p:nvCxnSpPr>
        <p:spPr>
          <a:xfrm rot="16200000" flipH="1">
            <a:off x="2545631" y="5827782"/>
            <a:ext cx="144770" cy="741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angular 13"/>
          <p:cNvCxnSpPr>
            <a:stCxn id="30" idx="2"/>
            <a:endCxn id="27" idx="0"/>
          </p:cNvCxnSpPr>
          <p:nvPr/>
        </p:nvCxnSpPr>
        <p:spPr>
          <a:xfrm rot="16200000" flipH="1">
            <a:off x="9394373" y="2095197"/>
            <a:ext cx="447716" cy="1929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223" y="3061278"/>
            <a:ext cx="4216168" cy="39937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223" y="3603100"/>
            <a:ext cx="4216168" cy="39052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223" y="4172808"/>
            <a:ext cx="4216168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16331" y="169786"/>
            <a:ext cx="7189196" cy="448697"/>
          </a:xfrm>
        </p:spPr>
        <p:txBody>
          <a:bodyPr>
            <a:noAutofit/>
          </a:bodyPr>
          <a:lstStyle/>
          <a:p>
            <a:r>
              <a:rPr lang="es-EC" sz="3000" dirty="0" smtClean="0"/>
              <a:t>SEGUNDA DIMENSIÓN 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5679602" y="641184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2</a:t>
            </a:r>
            <a:r>
              <a:rPr lang="es-EC" sz="2000" b="1" dirty="0" smtClean="0">
                <a:solidFill>
                  <a:schemeClr val="tx1"/>
                </a:solidFill>
              </a:rPr>
              <a:t>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400298" y="1451199"/>
            <a:ext cx="3364172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1. INFORMACIÓN GRÁFICA</a:t>
            </a:r>
            <a:endParaRPr lang="es-EC" dirty="0"/>
          </a:p>
        </p:txBody>
      </p:sp>
      <p:sp>
        <p:nvSpPr>
          <p:cNvPr id="7" name="Rectángulo redondeado 6"/>
          <p:cNvSpPr/>
          <p:nvPr/>
        </p:nvSpPr>
        <p:spPr>
          <a:xfrm>
            <a:off x="6864160" y="1477853"/>
            <a:ext cx="3961619" cy="51296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>
                <a:solidFill>
                  <a:schemeClr val="bg1"/>
                </a:solidFill>
              </a:rPr>
              <a:t>2.INFORMACIÓN ALFANUMÉRICA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99" y="2266979"/>
            <a:ext cx="1388192" cy="12310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491" y="2266978"/>
            <a:ext cx="1975979" cy="1231071"/>
          </a:xfrm>
          <a:prstGeom prst="rect">
            <a:avLst/>
          </a:prstGeom>
        </p:spPr>
      </p:pic>
      <p:cxnSp>
        <p:nvCxnSpPr>
          <p:cNvPr id="12" name="Conector angular 11"/>
          <p:cNvCxnSpPr>
            <a:stCxn id="4" idx="4"/>
            <a:endCxn id="5" idx="0"/>
          </p:cNvCxnSpPr>
          <p:nvPr/>
        </p:nvCxnSpPr>
        <p:spPr>
          <a:xfrm rot="5400000">
            <a:off x="3913632" y="-753979"/>
            <a:ext cx="373930" cy="403642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angular 13"/>
          <p:cNvCxnSpPr>
            <a:stCxn id="4" idx="4"/>
            <a:endCxn id="7" idx="0"/>
          </p:cNvCxnSpPr>
          <p:nvPr/>
        </p:nvCxnSpPr>
        <p:spPr>
          <a:xfrm rot="16200000" flipH="1">
            <a:off x="7281598" y="-85519"/>
            <a:ext cx="400584" cy="27261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/>
          <a:srcRect l="10568" t="4186" r="77272" b="59936"/>
          <a:stretch/>
        </p:blipFill>
        <p:spPr>
          <a:xfrm>
            <a:off x="250390" y="4178076"/>
            <a:ext cx="1864600" cy="1988393"/>
          </a:xfrm>
          <a:prstGeom prst="rect">
            <a:avLst/>
          </a:prstGeom>
        </p:spPr>
      </p:pic>
      <p:pic>
        <p:nvPicPr>
          <p:cNvPr id="30" name="Imagen 29"/>
          <p:cNvPicPr/>
          <p:nvPr/>
        </p:nvPicPr>
        <p:blipFill>
          <a:blip r:embed="rId5"/>
          <a:stretch>
            <a:fillRect/>
          </a:stretch>
        </p:blipFill>
        <p:spPr>
          <a:xfrm>
            <a:off x="4196605" y="2266978"/>
            <a:ext cx="4332043" cy="3915217"/>
          </a:xfrm>
          <a:prstGeom prst="rect">
            <a:avLst/>
          </a:prstGeom>
        </p:spPr>
      </p:pic>
      <p:cxnSp>
        <p:nvCxnSpPr>
          <p:cNvPr id="76" name="Conector angular 75"/>
          <p:cNvCxnSpPr>
            <a:stCxn id="5" idx="2"/>
          </p:cNvCxnSpPr>
          <p:nvPr/>
        </p:nvCxnSpPr>
        <p:spPr>
          <a:xfrm rot="5400000">
            <a:off x="1947480" y="2125724"/>
            <a:ext cx="269809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Imagen 77"/>
          <p:cNvPicPr>
            <a:picLocks noChangeAspect="1"/>
          </p:cNvPicPr>
          <p:nvPr/>
        </p:nvPicPr>
        <p:blipFill rotWithShape="1">
          <a:blip r:embed="rId6"/>
          <a:srcRect l="28401" t="32588" r="60952" b="62931"/>
          <a:stretch/>
        </p:blipFill>
        <p:spPr>
          <a:xfrm>
            <a:off x="250391" y="3818442"/>
            <a:ext cx="1864599" cy="343909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4991" y="3840234"/>
            <a:ext cx="1765293" cy="2341961"/>
          </a:xfrm>
          <a:prstGeom prst="rect">
            <a:avLst/>
          </a:prstGeom>
        </p:spPr>
      </p:pic>
      <p:cxnSp>
        <p:nvCxnSpPr>
          <p:cNvPr id="38" name="Conector angular 37"/>
          <p:cNvCxnSpPr/>
          <p:nvPr/>
        </p:nvCxnSpPr>
        <p:spPr>
          <a:xfrm rot="5400000">
            <a:off x="1767820" y="3812613"/>
            <a:ext cx="629129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t="5977" r="9015" b="12441"/>
          <a:stretch/>
        </p:blipFill>
        <p:spPr>
          <a:xfrm>
            <a:off x="8844969" y="5862188"/>
            <a:ext cx="3154771" cy="320007"/>
          </a:xfrm>
          <a:prstGeom prst="rect">
            <a:avLst/>
          </a:prstGeom>
        </p:spPr>
      </p:pic>
      <p:cxnSp>
        <p:nvCxnSpPr>
          <p:cNvPr id="46" name="Conector angular 45"/>
          <p:cNvCxnSpPr>
            <a:stCxn id="7" idx="2"/>
            <a:endCxn id="30" idx="0"/>
          </p:cNvCxnSpPr>
          <p:nvPr/>
        </p:nvCxnSpPr>
        <p:spPr>
          <a:xfrm rot="5400000">
            <a:off x="7465720" y="887728"/>
            <a:ext cx="276158" cy="248234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n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8826" y="2266979"/>
            <a:ext cx="3653173" cy="3358546"/>
          </a:xfrm>
          <a:prstGeom prst="rect">
            <a:avLst/>
          </a:prstGeom>
        </p:spPr>
      </p:pic>
      <p:cxnSp>
        <p:nvCxnSpPr>
          <p:cNvPr id="54" name="Conector angular 53"/>
          <p:cNvCxnSpPr>
            <a:stCxn id="7" idx="2"/>
            <a:endCxn id="49" idx="0"/>
          </p:cNvCxnSpPr>
          <p:nvPr/>
        </p:nvCxnSpPr>
        <p:spPr>
          <a:xfrm rot="16200000" flipH="1">
            <a:off x="9467112" y="1368677"/>
            <a:ext cx="276159" cy="152044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0"/>
          <a:srcRect t="15309"/>
          <a:stretch/>
        </p:blipFill>
        <p:spPr>
          <a:xfrm>
            <a:off x="2907704" y="5631140"/>
            <a:ext cx="972578" cy="51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1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43799" y="11651"/>
            <a:ext cx="5644225" cy="742682"/>
          </a:xfrm>
        </p:spPr>
        <p:txBody>
          <a:bodyPr>
            <a:normAutofit/>
          </a:bodyPr>
          <a:lstStyle/>
          <a:p>
            <a:r>
              <a:rPr lang="es-EC" sz="3000" dirty="0" smtClean="0"/>
              <a:t>TERCERA DIMENSIÓN 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5515047" y="923146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3D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58095" y="1606624"/>
            <a:ext cx="3364172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1. GEOREFERENCIAR</a:t>
            </a:r>
            <a:endParaRPr lang="es-EC" dirty="0"/>
          </a:p>
        </p:txBody>
      </p:sp>
      <p:cxnSp>
        <p:nvCxnSpPr>
          <p:cNvPr id="6" name="Conector angular 5"/>
          <p:cNvCxnSpPr>
            <a:stCxn id="4" idx="4"/>
            <a:endCxn id="5" idx="0"/>
          </p:cNvCxnSpPr>
          <p:nvPr/>
        </p:nvCxnSpPr>
        <p:spPr>
          <a:xfrm rot="5400000">
            <a:off x="3873522" y="-474110"/>
            <a:ext cx="247393" cy="391407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/>
          <p:nvPr/>
        </p:nvPicPr>
        <p:blipFill>
          <a:blip r:embed="rId2"/>
          <a:stretch>
            <a:fillRect/>
          </a:stretch>
        </p:blipFill>
        <p:spPr>
          <a:xfrm>
            <a:off x="358607" y="2444852"/>
            <a:ext cx="3363660" cy="3653420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4272169" y="1606625"/>
            <a:ext cx="3364172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2</a:t>
            </a:r>
            <a:r>
              <a:rPr lang="es-EC" dirty="0" smtClean="0"/>
              <a:t>. BLOQUE CONSTRUCTIVO</a:t>
            </a:r>
            <a:endParaRPr lang="es-EC" dirty="0"/>
          </a:p>
        </p:txBody>
      </p:sp>
      <p:cxnSp>
        <p:nvCxnSpPr>
          <p:cNvPr id="11" name="Conector recto de flecha 10"/>
          <p:cNvCxnSpPr>
            <a:stCxn id="4" idx="4"/>
            <a:endCxn id="9" idx="0"/>
          </p:cNvCxnSpPr>
          <p:nvPr/>
        </p:nvCxnSpPr>
        <p:spPr>
          <a:xfrm>
            <a:off x="5954255" y="1359231"/>
            <a:ext cx="0" cy="247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redondeado 12"/>
          <p:cNvSpPr/>
          <p:nvPr/>
        </p:nvSpPr>
        <p:spPr>
          <a:xfrm>
            <a:off x="8185731" y="1630306"/>
            <a:ext cx="3364172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3. FACHADA</a:t>
            </a:r>
            <a:endParaRPr lang="es-EC" dirty="0"/>
          </a:p>
        </p:txBody>
      </p:sp>
      <p:cxnSp>
        <p:nvCxnSpPr>
          <p:cNvPr id="15" name="Conector angular 14"/>
          <p:cNvCxnSpPr>
            <a:stCxn id="4" idx="4"/>
            <a:endCxn id="13" idx="0"/>
          </p:cNvCxnSpPr>
          <p:nvPr/>
        </p:nvCxnSpPr>
        <p:spPr>
          <a:xfrm rot="16200000" flipH="1">
            <a:off x="7775499" y="-462013"/>
            <a:ext cx="271075" cy="391356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/>
          <p:nvPr/>
        </p:nvPicPr>
        <p:blipFill rotWithShape="1">
          <a:blip r:embed="rId3"/>
          <a:srcRect l="22218" t="12686" r="18520" b="17739"/>
          <a:stretch/>
        </p:blipFill>
        <p:spPr bwMode="auto">
          <a:xfrm>
            <a:off x="4272170" y="2444852"/>
            <a:ext cx="3364172" cy="18949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/>
          <p:cNvPicPr/>
          <p:nvPr/>
        </p:nvPicPr>
        <p:blipFill rotWithShape="1">
          <a:blip r:embed="rId4"/>
          <a:srcRect l="24660" t="36610" r="17889" b="11211"/>
          <a:stretch/>
        </p:blipFill>
        <p:spPr bwMode="auto">
          <a:xfrm>
            <a:off x="4272170" y="4339810"/>
            <a:ext cx="3364172" cy="17584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/>
          <p:cNvPicPr/>
          <p:nvPr/>
        </p:nvPicPr>
        <p:blipFill rotWithShape="1">
          <a:blip r:embed="rId5"/>
          <a:srcRect l="1819" t="5391" r="2643" b="9937"/>
          <a:stretch/>
        </p:blipFill>
        <p:spPr bwMode="auto">
          <a:xfrm>
            <a:off x="8319034" y="2444853"/>
            <a:ext cx="3230869" cy="1894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/>
          <p:cNvPicPr/>
          <p:nvPr/>
        </p:nvPicPr>
        <p:blipFill>
          <a:blip r:embed="rId6"/>
          <a:stretch>
            <a:fillRect/>
          </a:stretch>
        </p:blipFill>
        <p:spPr>
          <a:xfrm>
            <a:off x="8319034" y="4350043"/>
            <a:ext cx="3230869" cy="1748228"/>
          </a:xfrm>
          <a:prstGeom prst="rect">
            <a:avLst/>
          </a:prstGeom>
        </p:spPr>
      </p:pic>
      <p:cxnSp>
        <p:nvCxnSpPr>
          <p:cNvPr id="22" name="Conector angular 21"/>
          <p:cNvCxnSpPr>
            <a:stCxn id="5" idx="2"/>
            <a:endCxn id="7" idx="0"/>
          </p:cNvCxnSpPr>
          <p:nvPr/>
        </p:nvCxnSpPr>
        <p:spPr>
          <a:xfrm rot="16200000" flipH="1">
            <a:off x="1891006" y="2295420"/>
            <a:ext cx="298607" cy="25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angular 23"/>
          <p:cNvCxnSpPr>
            <a:stCxn id="9" idx="2"/>
            <a:endCxn id="16" idx="0"/>
          </p:cNvCxnSpPr>
          <p:nvPr/>
        </p:nvCxnSpPr>
        <p:spPr>
          <a:xfrm rot="16200000" flipH="1">
            <a:off x="5804952" y="2295548"/>
            <a:ext cx="298606" cy="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angular 25"/>
          <p:cNvCxnSpPr>
            <a:stCxn id="13" idx="2"/>
            <a:endCxn id="18" idx="0"/>
          </p:cNvCxnSpPr>
          <p:nvPr/>
        </p:nvCxnSpPr>
        <p:spPr>
          <a:xfrm rot="16200000" flipH="1">
            <a:off x="9763680" y="2274064"/>
            <a:ext cx="274926" cy="6665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32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3645" y="169705"/>
            <a:ext cx="10353761" cy="618086"/>
          </a:xfrm>
        </p:spPr>
        <p:txBody>
          <a:bodyPr>
            <a:normAutofit/>
          </a:bodyPr>
          <a:lstStyle/>
          <a:p>
            <a:r>
              <a:rPr lang="es-EC" sz="3000" dirty="0" smtClean="0"/>
              <a:t>TERCERA DIMENSIÓN 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5543183" y="787791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3D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86231" y="1471269"/>
            <a:ext cx="5339320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4</a:t>
            </a:r>
            <a:r>
              <a:rPr lang="es-EC" dirty="0" smtClean="0"/>
              <a:t>. VINCULAR INFORMACIÓN PATRIMONIAL</a:t>
            </a:r>
            <a:endParaRPr lang="es-EC" dirty="0"/>
          </a:p>
        </p:txBody>
      </p:sp>
      <p:cxnSp>
        <p:nvCxnSpPr>
          <p:cNvPr id="6" name="Conector angular 5"/>
          <p:cNvCxnSpPr>
            <a:stCxn id="4" idx="4"/>
            <a:endCxn id="5" idx="0"/>
          </p:cNvCxnSpPr>
          <p:nvPr/>
        </p:nvCxnSpPr>
        <p:spPr>
          <a:xfrm rot="5400000">
            <a:off x="4395445" y="-115678"/>
            <a:ext cx="247393" cy="2926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6664628" y="1486954"/>
            <a:ext cx="5015014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5. VINCULAR INFORMACIÓN AMENAZAS</a:t>
            </a:r>
            <a:endParaRPr lang="es-EC" dirty="0"/>
          </a:p>
        </p:txBody>
      </p:sp>
      <p:pic>
        <p:nvPicPr>
          <p:cNvPr id="19" name="Imagen 18"/>
          <p:cNvPicPr/>
          <p:nvPr/>
        </p:nvPicPr>
        <p:blipFill>
          <a:blip r:embed="rId2"/>
          <a:stretch>
            <a:fillRect/>
          </a:stretch>
        </p:blipFill>
        <p:spPr>
          <a:xfrm>
            <a:off x="126609" y="2269812"/>
            <a:ext cx="5855781" cy="4468613"/>
          </a:xfrm>
          <a:prstGeom prst="rect">
            <a:avLst/>
          </a:prstGeom>
        </p:spPr>
      </p:pic>
      <p:cxnSp>
        <p:nvCxnSpPr>
          <p:cNvPr id="12" name="Conector angular 11"/>
          <p:cNvCxnSpPr>
            <a:stCxn id="4" idx="4"/>
            <a:endCxn id="9" idx="0"/>
          </p:cNvCxnSpPr>
          <p:nvPr/>
        </p:nvCxnSpPr>
        <p:spPr>
          <a:xfrm rot="16200000" flipH="1">
            <a:off x="7445724" y="-239457"/>
            <a:ext cx="263078" cy="318974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/>
          <p:cNvPicPr/>
          <p:nvPr/>
        </p:nvPicPr>
        <p:blipFill rotWithShape="1">
          <a:blip r:embed="rId3"/>
          <a:srcRect l="10239" r="15362" b="11177"/>
          <a:stretch/>
        </p:blipFill>
        <p:spPr bwMode="auto">
          <a:xfrm>
            <a:off x="6260123" y="2289653"/>
            <a:ext cx="5824025" cy="44487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7" name="Conector recto de flecha 26"/>
          <p:cNvCxnSpPr>
            <a:stCxn id="5" idx="2"/>
            <a:endCxn id="19" idx="0"/>
          </p:cNvCxnSpPr>
          <p:nvPr/>
        </p:nvCxnSpPr>
        <p:spPr>
          <a:xfrm flipH="1">
            <a:off x="3054500" y="2010890"/>
            <a:ext cx="1391" cy="258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angular 28"/>
          <p:cNvCxnSpPr>
            <a:stCxn id="9" idx="2"/>
            <a:endCxn id="23" idx="0"/>
          </p:cNvCxnSpPr>
          <p:nvPr/>
        </p:nvCxnSpPr>
        <p:spPr>
          <a:xfrm rot="16200000" flipH="1">
            <a:off x="9040596" y="2158113"/>
            <a:ext cx="263078" cy="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1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5507" y="57416"/>
            <a:ext cx="10353761" cy="661766"/>
          </a:xfrm>
        </p:spPr>
        <p:txBody>
          <a:bodyPr>
            <a:normAutofit/>
          </a:bodyPr>
          <a:lstStyle/>
          <a:p>
            <a:r>
              <a:rPr lang="es-EC" sz="3000" dirty="0" smtClean="0"/>
              <a:t>TERCERA DIMENSIÓN 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5529112" y="719182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3D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6193407" y="1319148"/>
            <a:ext cx="5339320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7</a:t>
            </a:r>
            <a:r>
              <a:rPr lang="es-EC" dirty="0" smtClean="0"/>
              <a:t>. ELEMENTOS DE  CALIDAD</a:t>
            </a:r>
            <a:endParaRPr lang="es-EC" dirty="0"/>
          </a:p>
        </p:txBody>
      </p:sp>
      <p:cxnSp>
        <p:nvCxnSpPr>
          <p:cNvPr id="6" name="Conector angular 5"/>
          <p:cNvCxnSpPr>
            <a:stCxn id="4" idx="4"/>
            <a:endCxn id="5" idx="0"/>
          </p:cNvCxnSpPr>
          <p:nvPr/>
        </p:nvCxnSpPr>
        <p:spPr>
          <a:xfrm rot="16200000" flipH="1">
            <a:off x="7333753" y="-210167"/>
            <a:ext cx="163881" cy="289474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323716" y="1313944"/>
            <a:ext cx="5015014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6. MÉTODO NITS</a:t>
            </a:r>
            <a:endParaRPr lang="es-EC" dirty="0"/>
          </a:p>
        </p:txBody>
      </p:sp>
      <p:cxnSp>
        <p:nvCxnSpPr>
          <p:cNvPr id="12" name="Conector angular 11"/>
          <p:cNvCxnSpPr>
            <a:stCxn id="4" idx="4"/>
            <a:endCxn id="9" idx="0"/>
          </p:cNvCxnSpPr>
          <p:nvPr/>
        </p:nvCxnSpPr>
        <p:spPr>
          <a:xfrm rot="5400000">
            <a:off x="4320434" y="-333943"/>
            <a:ext cx="158677" cy="313709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>
            <a:stCxn id="5" idx="2"/>
          </p:cNvCxnSpPr>
          <p:nvPr/>
        </p:nvCxnSpPr>
        <p:spPr>
          <a:xfrm>
            <a:off x="8863067" y="1858769"/>
            <a:ext cx="0" cy="258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angular 28"/>
          <p:cNvCxnSpPr>
            <a:stCxn id="9" idx="2"/>
          </p:cNvCxnSpPr>
          <p:nvPr/>
        </p:nvCxnSpPr>
        <p:spPr>
          <a:xfrm rot="16200000" flipH="1">
            <a:off x="2709321" y="1975466"/>
            <a:ext cx="278763" cy="3495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/>
          <p:cNvSpPr/>
          <p:nvPr/>
        </p:nvSpPr>
        <p:spPr>
          <a:xfrm>
            <a:off x="323716" y="1979957"/>
            <a:ext cx="20627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Primer criterio</a:t>
            </a:r>
            <a:endParaRPr lang="es-EC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23716" y="2983767"/>
            <a:ext cx="24389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Segundo criterio</a:t>
            </a:r>
            <a:endParaRPr lang="es-EC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949" y="4624824"/>
            <a:ext cx="2016984" cy="187669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859" y="2392219"/>
            <a:ext cx="3512074" cy="520131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4"/>
          <a:srcRect b="8467"/>
          <a:stretch/>
        </p:blipFill>
        <p:spPr>
          <a:xfrm>
            <a:off x="1960629" y="3377584"/>
            <a:ext cx="3510304" cy="566373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2213369" y="3947250"/>
            <a:ext cx="2422971" cy="339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indent="144145" algn="ctr">
              <a:lnSpc>
                <a:spcPct val="150000"/>
              </a:lnSpc>
              <a:spcAft>
                <a:spcPts val="800"/>
              </a:spcAft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(Ariza y Ariza, 2014)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Imagen 32"/>
          <p:cNvPicPr/>
          <p:nvPr/>
        </p:nvPicPr>
        <p:blipFill rotWithShape="1">
          <a:blip r:embed="rId5"/>
          <a:srcRect b="41710"/>
          <a:stretch/>
        </p:blipFill>
        <p:spPr>
          <a:xfrm>
            <a:off x="126610" y="4271621"/>
            <a:ext cx="3195136" cy="2438664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6"/>
          <a:srcRect l="21783" t="25025" r="22284" b="21205"/>
          <a:stretch/>
        </p:blipFill>
        <p:spPr>
          <a:xfrm>
            <a:off x="126610" y="6312227"/>
            <a:ext cx="3195136" cy="401350"/>
          </a:xfrm>
          <a:prstGeom prst="rect">
            <a:avLst/>
          </a:prstGeom>
        </p:spPr>
      </p:pic>
      <p:graphicFrame>
        <p:nvGraphicFramePr>
          <p:cNvPr id="37" name="Tabl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708056"/>
              </p:ext>
            </p:extLst>
          </p:nvPr>
        </p:nvGraphicFramePr>
        <p:xfrm>
          <a:off x="6224718" y="2171749"/>
          <a:ext cx="5676550" cy="4538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7322"/>
                <a:gridCol w="1178529"/>
                <a:gridCol w="4110699"/>
              </a:tblGrid>
              <a:tr h="1746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N°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chemeClr val="bg1"/>
                          </a:solidFill>
                          <a:effectLst/>
                        </a:rPr>
                        <a:t>Elemento</a:t>
                      </a:r>
                      <a:endParaRPr lang="es-EC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Control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</a:tr>
              <a:tr h="3492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Linaje o procedencia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Verificar que el origen de la información patrimonial, datos de amenazas, cartografía, ortofotos; sea de  fuentes primarias o secundarias confiables. </a:t>
                      </a:r>
                      <a:endParaRPr lang="es-EC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</a:tr>
              <a:tr h="3492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Omisión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Con una muestra de 32, 8 elementos constructivos por cada edificación.  Se verifica la  presencia de todos los elementos constructivos en la edificación 3D correspondiente.</a:t>
                      </a:r>
                      <a:endParaRPr lang="es-EC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</a:tr>
              <a:tr h="3492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Comisión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No aplica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</a:tr>
              <a:tr h="3492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Consistencia Conceptual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No aplica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</a:tr>
              <a:tr h="3492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Consistencia de dominio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Verificar que los valores registrados en  las propiedades, sean  y se limiten a los establecidos en el formato del </a:t>
                      </a:r>
                      <a:r>
                        <a:rPr lang="es-EC" sz="700" dirty="0" smtClean="0">
                          <a:effectLst/>
                        </a:rPr>
                        <a:t>INCP.</a:t>
                      </a:r>
                      <a:endParaRPr lang="es-EC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</a:tr>
              <a:tr h="5124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Consistencia  de  formato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Comparar que el tipo de información y formato, </a:t>
                      </a:r>
                      <a:r>
                        <a:rPr lang="es-EC" sz="700" dirty="0" smtClean="0">
                          <a:effectLst/>
                        </a:rPr>
                        <a:t>concuerde </a:t>
                      </a:r>
                      <a:r>
                        <a:rPr lang="es-EC" sz="700" dirty="0">
                          <a:effectLst/>
                        </a:rPr>
                        <a:t>con </a:t>
                      </a:r>
                      <a:r>
                        <a:rPr lang="es-EC" sz="700" dirty="0" smtClean="0">
                          <a:effectLst/>
                        </a:rPr>
                        <a:t>lo ya</a:t>
                      </a:r>
                      <a:r>
                        <a:rPr lang="es-EC" sz="700" baseline="0" dirty="0" smtClean="0">
                          <a:effectLst/>
                        </a:rPr>
                        <a:t> </a:t>
                      </a:r>
                      <a:r>
                        <a:rPr lang="es-EC" sz="700" dirty="0" smtClean="0">
                          <a:effectLst/>
                        </a:rPr>
                        <a:t> establecido</a:t>
                      </a:r>
                      <a:r>
                        <a:rPr lang="es-EC" sz="700" baseline="0" dirty="0" smtClean="0">
                          <a:effectLst/>
                        </a:rPr>
                        <a:t> en la 1D</a:t>
                      </a:r>
                      <a:r>
                        <a:rPr lang="es-EC" sz="700" dirty="0" smtClean="0">
                          <a:effectLst/>
                        </a:rPr>
                        <a:t> </a:t>
                      </a:r>
                      <a:endParaRPr lang="es-EC" sz="7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</a:tr>
              <a:tr h="3492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Exactitud posicional absoluta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La ubicación geográfica de las edificaciones se verifica cargando el modelo a Google </a:t>
                      </a:r>
                      <a:r>
                        <a:rPr lang="es-EC" sz="700" dirty="0" err="1">
                          <a:effectLst/>
                        </a:rPr>
                        <a:t>Earth</a:t>
                      </a:r>
                      <a:r>
                        <a:rPr lang="es-EC" sz="700" dirty="0">
                          <a:effectLst/>
                        </a:rPr>
                        <a:t>, </a:t>
                      </a:r>
                      <a:r>
                        <a:rPr lang="es-EC" sz="700" dirty="0" smtClean="0">
                          <a:effectLst/>
                        </a:rPr>
                        <a:t>Interoperabilidad-enviar modelo a Google </a:t>
                      </a:r>
                      <a:r>
                        <a:rPr lang="es-EC" sz="700" dirty="0" err="1" smtClean="0">
                          <a:effectLst/>
                        </a:rPr>
                        <a:t>Earth</a:t>
                      </a:r>
                      <a:endParaRPr lang="es-EC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</a:tr>
              <a:tr h="3492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Exactitud posicional relativa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Aplicar el método NIST para control de datos </a:t>
                      </a:r>
                      <a:r>
                        <a:rPr lang="es-EC" sz="700" dirty="0" smtClean="0">
                          <a:effectLst/>
                        </a:rPr>
                        <a:t>cuantitativos</a:t>
                      </a:r>
                      <a:endParaRPr lang="es-EC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</a:tr>
              <a:tr h="1842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Fidelidad geométrica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92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Corrección de la clasificación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Información no disponible para verificación</a:t>
                      </a:r>
                      <a:endParaRPr lang="es-EC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</a:tr>
              <a:tr h="3492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Corrección de atributos cualitativos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Información no disponible para verificación</a:t>
                      </a:r>
                      <a:endParaRPr lang="es-EC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</a:tr>
              <a:tr h="3492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Exactitud de  atributos cuantitativos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No aplica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</a:tr>
              <a:tr h="1746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Exactitud temporal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Información no disponible para verificación</a:t>
                      </a:r>
                      <a:endParaRPr lang="es-EC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29" marR="24129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674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07091" y="58837"/>
            <a:ext cx="6767165" cy="678287"/>
          </a:xfrm>
        </p:spPr>
        <p:txBody>
          <a:bodyPr>
            <a:normAutofit/>
          </a:bodyPr>
          <a:lstStyle/>
          <a:p>
            <a:r>
              <a:rPr lang="es-EC" sz="3000" dirty="0" smtClean="0"/>
              <a:t>CUARTA DIMENSIÓN 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5637399" y="737124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4</a:t>
            </a:r>
            <a:r>
              <a:rPr lang="es-EC" sz="2000" b="1" dirty="0" smtClean="0">
                <a:solidFill>
                  <a:schemeClr val="tx1"/>
                </a:solidFill>
              </a:rPr>
              <a:t>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622385" y="1500077"/>
            <a:ext cx="5015014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1</a:t>
            </a:r>
            <a:r>
              <a:rPr lang="es-EC" dirty="0" smtClean="0"/>
              <a:t>. ELEMENTOS DEL DESGASTE</a:t>
            </a:r>
            <a:endParaRPr lang="es-EC" dirty="0"/>
          </a:p>
        </p:txBody>
      </p:sp>
      <p:sp>
        <p:nvSpPr>
          <p:cNvPr id="6" name="Rectángulo redondeado 5"/>
          <p:cNvSpPr/>
          <p:nvPr/>
        </p:nvSpPr>
        <p:spPr>
          <a:xfrm>
            <a:off x="6515815" y="1500077"/>
            <a:ext cx="5015014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2. SIMULACIÓN</a:t>
            </a:r>
            <a:endParaRPr lang="es-EC" dirty="0"/>
          </a:p>
        </p:txBody>
      </p:sp>
      <p:cxnSp>
        <p:nvCxnSpPr>
          <p:cNvPr id="7" name="Conector angular 6"/>
          <p:cNvCxnSpPr>
            <a:stCxn id="4" idx="4"/>
            <a:endCxn id="5" idx="0"/>
          </p:cNvCxnSpPr>
          <p:nvPr/>
        </p:nvCxnSpPr>
        <p:spPr>
          <a:xfrm rot="5400000">
            <a:off x="4439816" y="-136714"/>
            <a:ext cx="326868" cy="294671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angular 8"/>
          <p:cNvCxnSpPr>
            <a:stCxn id="4" idx="4"/>
            <a:endCxn id="6" idx="0"/>
          </p:cNvCxnSpPr>
          <p:nvPr/>
        </p:nvCxnSpPr>
        <p:spPr>
          <a:xfrm rot="16200000" flipH="1">
            <a:off x="7386530" y="-136715"/>
            <a:ext cx="326868" cy="294671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/>
          <p:nvPr/>
        </p:nvPicPr>
        <p:blipFill rotWithShape="1">
          <a:blip r:embed="rId2"/>
          <a:srcRect t="9027"/>
          <a:stretch/>
        </p:blipFill>
        <p:spPr>
          <a:xfrm>
            <a:off x="6434593" y="2366567"/>
            <a:ext cx="5241592" cy="3738937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55"/>
          <a:stretch/>
        </p:blipFill>
        <p:spPr bwMode="auto">
          <a:xfrm>
            <a:off x="622385" y="3568326"/>
            <a:ext cx="5015014" cy="25371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507035" y="2263031"/>
            <a:ext cx="5245714" cy="1088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500" b="1" dirty="0">
                <a:latin typeface="Arial" panose="020B0604020202020204" pitchFamily="34" charset="0"/>
                <a:cs typeface="Times New Roman" panose="02020603050405020304" pitchFamily="18" charset="0"/>
              </a:rPr>
              <a:t>En 2003, Bravo et al, simulando irrigación de lluvia </a:t>
            </a:r>
            <a:r>
              <a:rPr lang="es-EC" sz="15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acida sobre </a:t>
            </a:r>
            <a:r>
              <a:rPr lang="es-EC" sz="1500" b="1" dirty="0">
                <a:latin typeface="Arial" panose="020B0604020202020204" pitchFamily="34" charset="0"/>
                <a:cs typeface="Times New Roman" panose="02020603050405020304" pitchFamily="18" charset="0"/>
              </a:rPr>
              <a:t>roca caliza, obtuvo una recesión superficial promedio  de  4.4  </a:t>
            </a:r>
            <a:r>
              <a:rPr lang="es-EC" sz="1500" b="1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um</a:t>
            </a:r>
            <a:r>
              <a:rPr lang="es-EC" sz="15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/año.</a:t>
            </a:r>
          </a:p>
        </p:txBody>
      </p:sp>
      <p:cxnSp>
        <p:nvCxnSpPr>
          <p:cNvPr id="18" name="Conector angular 17"/>
          <p:cNvCxnSpPr>
            <a:stCxn id="5" idx="2"/>
            <a:endCxn id="16" idx="0"/>
          </p:cNvCxnSpPr>
          <p:nvPr/>
        </p:nvCxnSpPr>
        <p:spPr>
          <a:xfrm rot="5400000">
            <a:off x="3018226" y="2151364"/>
            <a:ext cx="223333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19"/>
          <p:cNvCxnSpPr>
            <a:stCxn id="6" idx="2"/>
            <a:endCxn id="14" idx="0"/>
          </p:cNvCxnSpPr>
          <p:nvPr/>
        </p:nvCxnSpPr>
        <p:spPr>
          <a:xfrm rot="16200000" flipH="1">
            <a:off x="8875921" y="2187098"/>
            <a:ext cx="326869" cy="3206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0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6675" y="145366"/>
            <a:ext cx="10353761" cy="572087"/>
          </a:xfrm>
        </p:spPr>
        <p:txBody>
          <a:bodyPr>
            <a:normAutofit/>
          </a:bodyPr>
          <a:lstStyle/>
          <a:p>
            <a:r>
              <a:rPr lang="es-EC" sz="3000" dirty="0" smtClean="0"/>
              <a:t>MODELO DE INFORMACIÓN GEOESPACIAL</a:t>
            </a:r>
            <a:endParaRPr lang="es-EC" sz="3000" dirty="0"/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1308296" y="928468"/>
            <a:ext cx="5154179" cy="5739618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6876838" y="1895218"/>
            <a:ext cx="3913082" cy="42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6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93395" y="59982"/>
            <a:ext cx="3630070" cy="651060"/>
          </a:xfrm>
        </p:spPr>
        <p:txBody>
          <a:bodyPr>
            <a:normAutofit/>
          </a:bodyPr>
          <a:lstStyle/>
          <a:p>
            <a:r>
              <a:rPr lang="es-EC" sz="3000" dirty="0" smtClean="0"/>
              <a:t>DIFUSIÓN</a:t>
            </a:r>
            <a:endParaRPr lang="es-EC" sz="3000" dirty="0"/>
          </a:p>
        </p:txBody>
      </p:sp>
      <p:sp>
        <p:nvSpPr>
          <p:cNvPr id="4" name="Rectángulo redondeado 3"/>
          <p:cNvSpPr/>
          <p:nvPr/>
        </p:nvSpPr>
        <p:spPr>
          <a:xfrm>
            <a:off x="1472446" y="1723409"/>
            <a:ext cx="2838268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1</a:t>
            </a:r>
            <a:r>
              <a:rPr lang="es-EC" dirty="0" smtClean="0"/>
              <a:t>. WEB</a:t>
            </a:r>
            <a:endParaRPr lang="es-EC" dirty="0"/>
          </a:p>
        </p:txBody>
      </p:sp>
      <p:sp>
        <p:nvSpPr>
          <p:cNvPr id="5" name="Rectángulo redondeado 4"/>
          <p:cNvSpPr/>
          <p:nvPr/>
        </p:nvSpPr>
        <p:spPr>
          <a:xfrm>
            <a:off x="7917476" y="1709646"/>
            <a:ext cx="3004000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2. FÍSICA</a:t>
            </a:r>
            <a:endParaRPr lang="es-EC" dirty="0"/>
          </a:p>
        </p:txBody>
      </p:sp>
      <p:sp>
        <p:nvSpPr>
          <p:cNvPr id="6" name="Elipse 5"/>
          <p:cNvSpPr/>
          <p:nvPr/>
        </p:nvSpPr>
        <p:spPr>
          <a:xfrm>
            <a:off x="3404380" y="779985"/>
            <a:ext cx="5373859" cy="54098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Difusión modelo y productos</a:t>
            </a:r>
            <a:endParaRPr lang="es-EC" sz="2000" b="1" dirty="0">
              <a:solidFill>
                <a:schemeClr val="tx1"/>
              </a:solidFill>
            </a:endParaRPr>
          </a:p>
        </p:txBody>
      </p:sp>
      <p:cxnSp>
        <p:nvCxnSpPr>
          <p:cNvPr id="8" name="Conector angular 7"/>
          <p:cNvCxnSpPr>
            <a:stCxn id="6" idx="4"/>
            <a:endCxn id="4" idx="0"/>
          </p:cNvCxnSpPr>
          <p:nvPr/>
        </p:nvCxnSpPr>
        <p:spPr>
          <a:xfrm rot="5400000">
            <a:off x="4290225" y="-77677"/>
            <a:ext cx="402441" cy="319973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angular 9"/>
          <p:cNvCxnSpPr>
            <a:stCxn id="6" idx="4"/>
            <a:endCxn id="5" idx="0"/>
          </p:cNvCxnSpPr>
          <p:nvPr/>
        </p:nvCxnSpPr>
        <p:spPr>
          <a:xfrm rot="16200000" flipH="1">
            <a:off x="7561054" y="-148776"/>
            <a:ext cx="388678" cy="332816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/>
          <p:nvPr/>
        </p:nvPicPr>
        <p:blipFill>
          <a:blip r:embed="rId2"/>
          <a:stretch>
            <a:fillRect/>
          </a:stretch>
        </p:blipFill>
        <p:spPr>
          <a:xfrm>
            <a:off x="168813" y="2485640"/>
            <a:ext cx="6105378" cy="4196513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3"/>
          <a:srcRect r="35160" b="1656"/>
          <a:stretch/>
        </p:blipFill>
        <p:spPr bwMode="auto">
          <a:xfrm>
            <a:off x="6811077" y="2485641"/>
            <a:ext cx="5216799" cy="4196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Conector angular 13"/>
          <p:cNvCxnSpPr>
            <a:stCxn id="4" idx="2"/>
            <a:endCxn id="11" idx="0"/>
          </p:cNvCxnSpPr>
          <p:nvPr/>
        </p:nvCxnSpPr>
        <p:spPr>
          <a:xfrm rot="16200000" flipH="1">
            <a:off x="2945236" y="2209374"/>
            <a:ext cx="222610" cy="32992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r 15"/>
          <p:cNvCxnSpPr>
            <a:stCxn id="5" idx="2"/>
            <a:endCxn id="12" idx="0"/>
          </p:cNvCxnSpPr>
          <p:nvPr/>
        </p:nvCxnSpPr>
        <p:spPr>
          <a:xfrm rot="16200000" flipH="1">
            <a:off x="9301289" y="2367453"/>
            <a:ext cx="236374" cy="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34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14701" y="147644"/>
            <a:ext cx="5543276" cy="601014"/>
          </a:xfrm>
        </p:spPr>
        <p:txBody>
          <a:bodyPr>
            <a:normAutofit/>
          </a:bodyPr>
          <a:lstStyle/>
          <a:p>
            <a:r>
              <a:rPr lang="es-EC" sz="3000" dirty="0" smtClean="0"/>
              <a:t>RESULTADOS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5876550" y="603268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1D</a:t>
            </a:r>
            <a:endParaRPr lang="es-EC" sz="2000" b="1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70" y="2105494"/>
            <a:ext cx="3967904" cy="9851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18" y="3166588"/>
            <a:ext cx="3967905" cy="10844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18" y="4326917"/>
            <a:ext cx="3967905" cy="9851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67" y="5388011"/>
            <a:ext cx="3956907" cy="1133672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952872" y="1255039"/>
            <a:ext cx="2838268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Toma de fotografías</a:t>
            </a:r>
            <a:endParaRPr lang="es-EC" dirty="0"/>
          </a:p>
        </p:txBody>
      </p:sp>
      <p:cxnSp>
        <p:nvCxnSpPr>
          <p:cNvPr id="11" name="Conector angular 10"/>
          <p:cNvCxnSpPr>
            <a:stCxn id="4" idx="4"/>
            <a:endCxn id="9" idx="0"/>
          </p:cNvCxnSpPr>
          <p:nvPr/>
        </p:nvCxnSpPr>
        <p:spPr>
          <a:xfrm rot="5400000">
            <a:off x="4236039" y="-824680"/>
            <a:ext cx="215686" cy="394375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angular 13"/>
          <p:cNvCxnSpPr>
            <a:stCxn id="9" idx="2"/>
            <a:endCxn id="5" idx="0"/>
          </p:cNvCxnSpPr>
          <p:nvPr/>
        </p:nvCxnSpPr>
        <p:spPr>
          <a:xfrm rot="16200000" flipH="1">
            <a:off x="2352897" y="1813769"/>
            <a:ext cx="310834" cy="27261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redondeado 28"/>
          <p:cNvSpPr/>
          <p:nvPr/>
        </p:nvSpPr>
        <p:spPr>
          <a:xfrm>
            <a:off x="7734892" y="1255038"/>
            <a:ext cx="2838268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GCP’s</a:t>
            </a:r>
            <a:endParaRPr lang="es-EC" dirty="0"/>
          </a:p>
        </p:txBody>
      </p:sp>
      <p:cxnSp>
        <p:nvCxnSpPr>
          <p:cNvPr id="31" name="Conector angular 30"/>
          <p:cNvCxnSpPr>
            <a:stCxn id="4" idx="4"/>
            <a:endCxn id="29" idx="0"/>
          </p:cNvCxnSpPr>
          <p:nvPr/>
        </p:nvCxnSpPr>
        <p:spPr>
          <a:xfrm rot="16200000" flipH="1">
            <a:off x="7627050" y="-271939"/>
            <a:ext cx="215685" cy="283826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Tabla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88757"/>
              </p:ext>
            </p:extLst>
          </p:nvPr>
        </p:nvGraphicFramePr>
        <p:xfrm>
          <a:off x="5739619" y="2143545"/>
          <a:ext cx="5739620" cy="43781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1300"/>
                <a:gridCol w="1721108"/>
                <a:gridCol w="1111300"/>
                <a:gridCol w="955106"/>
                <a:gridCol w="840806"/>
              </a:tblGrid>
              <a:tr h="170322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N°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Ubicación referencial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Coordenadas locales (m)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032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x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y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z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</a:tr>
              <a:tr h="510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Esquina inferior izquierda, construcción Casa Parroquial "El Sagrario"</a:t>
                      </a:r>
                      <a:endParaRPr lang="es-EC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</a:tr>
              <a:tr h="510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Mitad inferior puerta principal entrada al  Casa Parroquial " El Sagrario"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10.78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</a:tr>
              <a:tr h="510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Esquina divisora de predios, centro comercial "Pasaje Amador" y "Casa Parroquial El Sagrario"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21.76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</a:tr>
              <a:tr h="510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Mitad inferior puerta principal entrada al  Centro Comercial "Pasaje Amador"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37.75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</a:tr>
              <a:tr h="510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Esquina divisora de predios, centro comercial "Pasaje Amador" y local "M&amp;M"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53.74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</a:tr>
              <a:tr h="3406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Mitad inferior  puerta verde local "M &amp; M"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63.72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</a:tr>
              <a:tr h="3806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Esquina divisora de predios, local "RENITEX" y  local "M &amp; M"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73.3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</a:tr>
              <a:tr h="3806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Debajo del tubo  a la derecha de la puerta de madera local "RENITEX"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85.3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</a:tr>
              <a:tr h="3806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s-EC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Esquina inferior derecha construcción local "REINATEX"</a:t>
                      </a:r>
                      <a:endParaRPr lang="es-EC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0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96.9</a:t>
                      </a:r>
                      <a:endParaRPr lang="es-EC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0</a:t>
                      </a:r>
                      <a:endParaRPr lang="es-EC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4" marR="29804" marT="0" marB="0" anchor="ctr"/>
                </a:tc>
              </a:tr>
            </a:tbl>
          </a:graphicData>
        </a:graphic>
      </p:graphicFrame>
      <p:cxnSp>
        <p:nvCxnSpPr>
          <p:cNvPr id="50" name="Conector angular 49"/>
          <p:cNvCxnSpPr>
            <a:stCxn id="29" idx="2"/>
            <a:endCxn id="48" idx="0"/>
          </p:cNvCxnSpPr>
          <p:nvPr/>
        </p:nvCxnSpPr>
        <p:spPr>
          <a:xfrm rot="5400000">
            <a:off x="8707285" y="1696804"/>
            <a:ext cx="348886" cy="54459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3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5074" y="159939"/>
            <a:ext cx="10353761" cy="742682"/>
          </a:xfrm>
        </p:spPr>
        <p:txBody>
          <a:bodyPr/>
          <a:lstStyle/>
          <a:p>
            <a:r>
              <a:rPr lang="es-EC" dirty="0" smtClean="0"/>
              <a:t>INTRODUCCIÓN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7886" y="1207421"/>
            <a:ext cx="10353762" cy="4974438"/>
          </a:xfrm>
        </p:spPr>
        <p:txBody>
          <a:bodyPr/>
          <a:lstStyle/>
          <a:p>
            <a:pPr marL="0" indent="0" algn="just">
              <a:buNone/>
            </a:pPr>
            <a:r>
              <a:rPr lang="es-EC" dirty="0">
                <a:effectLst/>
              </a:rPr>
              <a:t>En los últimos años, el avance de la tecnología </a:t>
            </a:r>
            <a:r>
              <a:rPr lang="es-EC" dirty="0" smtClean="0">
                <a:effectLst/>
              </a:rPr>
              <a:t>enfocada </a:t>
            </a:r>
            <a:r>
              <a:rPr lang="es-EC" dirty="0">
                <a:effectLst/>
              </a:rPr>
              <a:t>a </a:t>
            </a:r>
            <a:r>
              <a:rPr lang="es-EC" dirty="0" smtClean="0">
                <a:effectLst/>
              </a:rPr>
              <a:t>construcciones,  </a:t>
            </a:r>
            <a:r>
              <a:rPr lang="es-EC" dirty="0">
                <a:effectLst/>
              </a:rPr>
              <a:t>ha generado un importante desarrollo de herramientas 3D aplicadas a </a:t>
            </a:r>
            <a:r>
              <a:rPr lang="es-EC" dirty="0" smtClean="0">
                <a:effectLst/>
              </a:rPr>
              <a:t> edificaciones virtuales  </a:t>
            </a:r>
            <a:r>
              <a:rPr lang="es-EC" dirty="0">
                <a:effectLst/>
              </a:rPr>
              <a:t>basadas en un entorno </a:t>
            </a:r>
            <a:r>
              <a:rPr lang="es-EC" dirty="0" smtClean="0">
                <a:effectLst/>
              </a:rPr>
              <a:t>BIM </a:t>
            </a:r>
            <a:r>
              <a:rPr lang="es-EC" dirty="0">
                <a:effectLst/>
              </a:rPr>
              <a:t>(</a:t>
            </a:r>
            <a:r>
              <a:rPr lang="es-EC" dirty="0" err="1">
                <a:effectLst/>
              </a:rPr>
              <a:t>Building</a:t>
            </a:r>
            <a:r>
              <a:rPr lang="es-EC" dirty="0">
                <a:effectLst/>
              </a:rPr>
              <a:t> </a:t>
            </a:r>
            <a:r>
              <a:rPr lang="es-EC" dirty="0" err="1">
                <a:effectLst/>
              </a:rPr>
              <a:t>Information</a:t>
            </a:r>
            <a:r>
              <a:rPr lang="es-EC" dirty="0">
                <a:effectLst/>
              </a:rPr>
              <a:t> </a:t>
            </a:r>
            <a:r>
              <a:rPr lang="es-EC" dirty="0" err="1">
                <a:effectLst/>
              </a:rPr>
              <a:t>Modeling</a:t>
            </a:r>
            <a:r>
              <a:rPr lang="es-EC" dirty="0" smtClean="0">
                <a:effectLst/>
              </a:rPr>
              <a:t>). </a:t>
            </a:r>
          </a:p>
          <a:p>
            <a:pPr marL="0" indent="0">
              <a:buNone/>
            </a:pPr>
            <a:endParaRPr lang="es-EC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42211338"/>
              </p:ext>
            </p:extLst>
          </p:nvPr>
        </p:nvGraphicFramePr>
        <p:xfrm>
          <a:off x="616538" y="2850161"/>
          <a:ext cx="11129985" cy="3636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290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5989578" y="647431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2D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1325965" y="1216092"/>
            <a:ext cx="2838268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Ortomosaicos</a:t>
            </a:r>
            <a:endParaRPr lang="es-EC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/>
          <a:srcRect b="8841"/>
          <a:stretch/>
        </p:blipFill>
        <p:spPr>
          <a:xfrm>
            <a:off x="149951" y="2560876"/>
            <a:ext cx="3675316" cy="178618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/>
          <a:srcRect l="3712" r="3718" b="3076"/>
          <a:stretch/>
        </p:blipFill>
        <p:spPr>
          <a:xfrm>
            <a:off x="4040155" y="2180044"/>
            <a:ext cx="3583163" cy="2434410"/>
          </a:xfrm>
          <a:prstGeom prst="rect">
            <a:avLst/>
          </a:prstGeom>
        </p:spPr>
      </p:pic>
      <p:cxnSp>
        <p:nvCxnSpPr>
          <p:cNvPr id="27" name="Conector angular 26"/>
          <p:cNvCxnSpPr>
            <a:stCxn id="4" idx="4"/>
            <a:endCxn id="9" idx="0"/>
          </p:cNvCxnSpPr>
          <p:nvPr/>
        </p:nvCxnSpPr>
        <p:spPr>
          <a:xfrm rot="5400000">
            <a:off x="4520655" y="-692039"/>
            <a:ext cx="132576" cy="368368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4"/>
          <a:srcRect l="2669" t="4095" r="2536" b="5039"/>
          <a:stretch/>
        </p:blipFill>
        <p:spPr>
          <a:xfrm>
            <a:off x="83046" y="4724320"/>
            <a:ext cx="3716736" cy="1916548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5"/>
          <a:srcRect l="1557" b="3642"/>
          <a:stretch/>
        </p:blipFill>
        <p:spPr>
          <a:xfrm>
            <a:off x="3994079" y="4724320"/>
            <a:ext cx="3675316" cy="1916550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8400152" y="1248758"/>
            <a:ext cx="2838268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Información patrimonial</a:t>
            </a:r>
            <a:endParaRPr lang="es-EC" dirty="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-914701" y="147644"/>
            <a:ext cx="5543276" cy="601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C" sz="3000" smtClean="0"/>
              <a:t>RESULTADOS</a:t>
            </a:r>
            <a:endParaRPr lang="es-EC" sz="3000" dirty="0"/>
          </a:p>
        </p:txBody>
      </p:sp>
      <p:cxnSp>
        <p:nvCxnSpPr>
          <p:cNvPr id="6" name="Conector angular 5"/>
          <p:cNvCxnSpPr>
            <a:stCxn id="9" idx="2"/>
            <a:endCxn id="17" idx="0"/>
          </p:cNvCxnSpPr>
          <p:nvPr/>
        </p:nvCxnSpPr>
        <p:spPr>
          <a:xfrm rot="5400000">
            <a:off x="1963773" y="1779549"/>
            <a:ext cx="805163" cy="757490"/>
          </a:xfrm>
          <a:prstGeom prst="bentConnector3">
            <a:avLst>
              <a:gd name="adj1" fmla="val 3078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angular 7"/>
          <p:cNvCxnSpPr>
            <a:stCxn id="9" idx="2"/>
            <a:endCxn id="19" idx="0"/>
          </p:cNvCxnSpPr>
          <p:nvPr/>
        </p:nvCxnSpPr>
        <p:spPr>
          <a:xfrm rot="16200000" flipH="1">
            <a:off x="4076253" y="424559"/>
            <a:ext cx="424331" cy="308663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angular 10"/>
          <p:cNvCxnSpPr>
            <a:stCxn id="4" idx="4"/>
            <a:endCxn id="13" idx="0"/>
          </p:cNvCxnSpPr>
          <p:nvPr/>
        </p:nvCxnSpPr>
        <p:spPr>
          <a:xfrm rot="16200000" flipH="1">
            <a:off x="8041415" y="-529113"/>
            <a:ext cx="165242" cy="3390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/>
          <a:srcRect l="17489"/>
          <a:stretch/>
        </p:blipFill>
        <p:spPr>
          <a:xfrm>
            <a:off x="8159262" y="2183614"/>
            <a:ext cx="3532730" cy="450188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900" y="2183613"/>
            <a:ext cx="3532730" cy="4501885"/>
          </a:xfrm>
          <a:prstGeom prst="rect">
            <a:avLst/>
          </a:prstGeom>
        </p:spPr>
      </p:pic>
      <p:cxnSp>
        <p:nvCxnSpPr>
          <p:cNvPr id="38" name="Conector angular 37"/>
          <p:cNvCxnSpPr>
            <a:stCxn id="13" idx="2"/>
            <a:endCxn id="15" idx="0"/>
          </p:cNvCxnSpPr>
          <p:nvPr/>
        </p:nvCxnSpPr>
        <p:spPr>
          <a:xfrm rot="16200000" flipH="1">
            <a:off x="9674839" y="1932825"/>
            <a:ext cx="395235" cy="10634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n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4110" y="2187181"/>
            <a:ext cx="3527158" cy="4494748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0109" y="2180044"/>
            <a:ext cx="3511036" cy="446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2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30213" y="200880"/>
            <a:ext cx="5258405" cy="601014"/>
          </a:xfrm>
        </p:spPr>
        <p:txBody>
          <a:bodyPr>
            <a:normAutofit/>
          </a:bodyPr>
          <a:lstStyle/>
          <a:p>
            <a:r>
              <a:rPr lang="es-EC" sz="3000" dirty="0" smtClean="0"/>
              <a:t>RESULTADOS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5820764" y="696977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2D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4081280" y="1278790"/>
            <a:ext cx="4357383" cy="42082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Amenazas naturales </a:t>
            </a:r>
            <a:endParaRPr lang="es-EC" dirty="0"/>
          </a:p>
        </p:txBody>
      </p:sp>
      <p:cxnSp>
        <p:nvCxnSpPr>
          <p:cNvPr id="27" name="Conector angular 26"/>
          <p:cNvCxnSpPr>
            <a:stCxn id="4" idx="4"/>
            <a:endCxn id="9" idx="0"/>
          </p:cNvCxnSpPr>
          <p:nvPr/>
        </p:nvCxnSpPr>
        <p:spPr>
          <a:xfrm rot="5400000">
            <a:off x="6187108" y="1205926"/>
            <a:ext cx="145728" cy="12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/>
          <p:nvPr/>
        </p:nvPicPr>
        <p:blipFill>
          <a:blip r:embed="rId3"/>
          <a:stretch>
            <a:fillRect/>
          </a:stretch>
        </p:blipFill>
        <p:spPr>
          <a:xfrm>
            <a:off x="107082" y="1900414"/>
            <a:ext cx="5927958" cy="4570724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4"/>
          <a:stretch>
            <a:fillRect/>
          </a:stretch>
        </p:blipFill>
        <p:spPr>
          <a:xfrm>
            <a:off x="6141081" y="1900414"/>
            <a:ext cx="5927958" cy="4570724"/>
          </a:xfrm>
          <a:prstGeom prst="rect">
            <a:avLst/>
          </a:prstGeom>
        </p:spPr>
      </p:pic>
      <p:cxnSp>
        <p:nvCxnSpPr>
          <p:cNvPr id="5" name="Conector angular 4"/>
          <p:cNvCxnSpPr>
            <a:stCxn id="9" idx="1"/>
            <a:endCxn id="16" idx="0"/>
          </p:cNvCxnSpPr>
          <p:nvPr/>
        </p:nvCxnSpPr>
        <p:spPr>
          <a:xfrm rot="10800000" flipV="1">
            <a:off x="3071062" y="1489204"/>
            <a:ext cx="1010219" cy="41121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angular 6"/>
          <p:cNvCxnSpPr>
            <a:stCxn id="9" idx="3"/>
            <a:endCxn id="18" idx="0"/>
          </p:cNvCxnSpPr>
          <p:nvPr/>
        </p:nvCxnSpPr>
        <p:spPr>
          <a:xfrm>
            <a:off x="8438663" y="1489204"/>
            <a:ext cx="666397" cy="41121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7991752" y="174621"/>
            <a:ext cx="4074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200" dirty="0"/>
              <a:t>Los cambios bruscos y altas temperaturas (19°C),  son causantes  de  la  degradación  mecánica de la piedra, vía expansión hídrica-contracción térmica (</a:t>
            </a:r>
            <a:r>
              <a:rPr lang="es-EC" sz="1200" dirty="0" err="1"/>
              <a:t>Papida</a:t>
            </a:r>
            <a:r>
              <a:rPr lang="es-EC" sz="1200" dirty="0"/>
              <a:t>, Murphy &amp; </a:t>
            </a:r>
            <a:r>
              <a:rPr lang="es-EC" sz="1200" dirty="0" err="1"/>
              <a:t>May</a:t>
            </a:r>
            <a:r>
              <a:rPr lang="es-EC" sz="1200" dirty="0"/>
              <a:t>, 2000, citado en </a:t>
            </a:r>
            <a:r>
              <a:rPr lang="es-EC" sz="1200" dirty="0" err="1"/>
              <a:t>Tatis</a:t>
            </a:r>
            <a:r>
              <a:rPr lang="es-EC" sz="1200" dirty="0"/>
              <a:t> &amp; Barbosa, 2013).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9105060" y="1222780"/>
            <a:ext cx="3627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200" dirty="0" smtClean="0"/>
              <a:t>Temperatura de 14.79°C (aumentando)</a:t>
            </a:r>
          </a:p>
          <a:p>
            <a:pPr algn="just"/>
            <a:r>
              <a:rPr lang="es-EC" sz="1200" dirty="0" smtClean="0"/>
              <a:t>Radiación de 202.60 W/m</a:t>
            </a:r>
            <a:r>
              <a:rPr lang="es-EC" sz="1200" baseline="30000" dirty="0" smtClean="0"/>
              <a:t>2 </a:t>
            </a:r>
            <a:r>
              <a:rPr lang="es-EC" sz="1200" dirty="0" smtClean="0"/>
              <a:t> (aumentando)</a:t>
            </a:r>
            <a:endParaRPr lang="es-EC" sz="1200" dirty="0"/>
          </a:p>
        </p:txBody>
      </p:sp>
      <p:cxnSp>
        <p:nvCxnSpPr>
          <p:cNvPr id="6" name="Conector recto 5"/>
          <p:cNvCxnSpPr/>
          <p:nvPr/>
        </p:nvCxnSpPr>
        <p:spPr>
          <a:xfrm>
            <a:off x="4528192" y="3936274"/>
            <a:ext cx="1367511" cy="1741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0567587" y="4036423"/>
            <a:ext cx="1367511" cy="1741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46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59875" y="214948"/>
            <a:ext cx="5258405" cy="601014"/>
          </a:xfrm>
        </p:spPr>
        <p:txBody>
          <a:bodyPr>
            <a:normAutofit/>
          </a:bodyPr>
          <a:lstStyle/>
          <a:p>
            <a:r>
              <a:rPr lang="es-EC" sz="3000" dirty="0" smtClean="0"/>
              <a:t>RESULTADOS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6003645" y="597919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2D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4264161" y="1176182"/>
            <a:ext cx="4357383" cy="42082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Amenaza antrópica</a:t>
            </a:r>
            <a:endParaRPr lang="es-EC" dirty="0"/>
          </a:p>
        </p:txBody>
      </p:sp>
      <p:cxnSp>
        <p:nvCxnSpPr>
          <p:cNvPr id="27" name="Conector angular 26"/>
          <p:cNvCxnSpPr>
            <a:stCxn id="4" idx="4"/>
            <a:endCxn id="9" idx="0"/>
          </p:cNvCxnSpPr>
          <p:nvPr/>
        </p:nvCxnSpPr>
        <p:spPr>
          <a:xfrm rot="5400000">
            <a:off x="6371764" y="1105093"/>
            <a:ext cx="142178" cy="12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/>
          <p:nvPr/>
        </p:nvPicPr>
        <p:blipFill rotWithShape="1">
          <a:blip r:embed="rId2"/>
          <a:srcRect l="611"/>
          <a:stretch/>
        </p:blipFill>
        <p:spPr bwMode="auto">
          <a:xfrm>
            <a:off x="863235" y="1864569"/>
            <a:ext cx="7470589" cy="4816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Conector angular 4"/>
          <p:cNvCxnSpPr>
            <a:stCxn id="9" idx="2"/>
            <a:endCxn id="20" idx="0"/>
          </p:cNvCxnSpPr>
          <p:nvPr/>
        </p:nvCxnSpPr>
        <p:spPr>
          <a:xfrm rot="5400000">
            <a:off x="5386912" y="808628"/>
            <a:ext cx="267560" cy="184432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8621544" y="2381614"/>
            <a:ext cx="3118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Una lluvia acida se considera como tal, cuando su pH es inferior a 5.6 (</a:t>
            </a:r>
            <a:r>
              <a:rPr lang="es-EC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Seinfield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1998 citado en García et al, 2013).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621544" y="3298423"/>
            <a:ext cx="3064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En 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2013, García et al, en agua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lluvia 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  pH de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5.33 - 5.9, 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obtuvo  concentraciones de 0.002 ppm para SO2.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0027263" y="3667755"/>
            <a:ext cx="30640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0.002ppm = 5.23 </a:t>
            </a:r>
            <a:r>
              <a:rPr lang="es-EC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ug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/m3</a:t>
            </a:r>
            <a:endParaRPr lang="es-EC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675863" y="4584564"/>
            <a:ext cx="30640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SO2 de 3.58 </a:t>
            </a:r>
            <a:r>
              <a:rPr lang="es-EC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ug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/m3  (decreciendo)</a:t>
            </a:r>
            <a:endParaRPr lang="es-EC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Conector recto 13"/>
          <p:cNvCxnSpPr/>
          <p:nvPr/>
        </p:nvCxnSpPr>
        <p:spPr>
          <a:xfrm>
            <a:off x="6436503" y="3740150"/>
            <a:ext cx="1627997" cy="635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6436503" y="4991100"/>
            <a:ext cx="1627997" cy="635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19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0426" y="133318"/>
            <a:ext cx="5258405" cy="601014"/>
          </a:xfrm>
        </p:spPr>
        <p:txBody>
          <a:bodyPr>
            <a:normAutofit/>
          </a:bodyPr>
          <a:lstStyle/>
          <a:p>
            <a:r>
              <a:rPr lang="es-EC" sz="3000" dirty="0" smtClean="0"/>
              <a:t>RESULTADOS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5850936" y="609980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3</a:t>
            </a:r>
            <a:r>
              <a:rPr lang="es-EC" sz="2000" b="1" dirty="0" smtClean="0">
                <a:solidFill>
                  <a:schemeClr val="tx1"/>
                </a:solidFill>
              </a:rPr>
              <a:t>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3244943" y="1230111"/>
            <a:ext cx="5512885" cy="42082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Modelación 3D e información patrimonial</a:t>
            </a:r>
            <a:endParaRPr lang="es-EC" dirty="0"/>
          </a:p>
        </p:txBody>
      </p:sp>
      <p:cxnSp>
        <p:nvCxnSpPr>
          <p:cNvPr id="27" name="Conector angular 26"/>
          <p:cNvCxnSpPr>
            <a:stCxn id="4" idx="4"/>
            <a:endCxn id="9" idx="0"/>
          </p:cNvCxnSpPr>
          <p:nvPr/>
        </p:nvCxnSpPr>
        <p:spPr>
          <a:xfrm rot="5400000">
            <a:off x="6053742" y="993709"/>
            <a:ext cx="184046" cy="28875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/>
          <p:nvPr/>
        </p:nvPicPr>
        <p:blipFill rotWithShape="1">
          <a:blip r:embed="rId2"/>
          <a:srcRect l="12957" r="17622" b="5215"/>
          <a:stretch/>
        </p:blipFill>
        <p:spPr bwMode="auto">
          <a:xfrm>
            <a:off x="156411" y="1834984"/>
            <a:ext cx="5694525" cy="48425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>
          <a:blip r:embed="rId3"/>
          <a:stretch>
            <a:fillRect/>
          </a:stretch>
        </p:blipFill>
        <p:spPr>
          <a:xfrm>
            <a:off x="6296495" y="4355430"/>
            <a:ext cx="5248140" cy="23220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524" r="1272"/>
          <a:stretch/>
        </p:blipFill>
        <p:spPr>
          <a:xfrm>
            <a:off x="6296495" y="1834983"/>
            <a:ext cx="5248140" cy="2315912"/>
          </a:xfrm>
          <a:prstGeom prst="rect">
            <a:avLst/>
          </a:prstGeom>
        </p:spPr>
      </p:pic>
      <p:cxnSp>
        <p:nvCxnSpPr>
          <p:cNvPr id="5" name="Conector angular 4"/>
          <p:cNvCxnSpPr>
            <a:stCxn id="9" idx="1"/>
            <a:endCxn id="10" idx="0"/>
          </p:cNvCxnSpPr>
          <p:nvPr/>
        </p:nvCxnSpPr>
        <p:spPr>
          <a:xfrm rot="10800000" flipV="1">
            <a:off x="3003675" y="1440524"/>
            <a:ext cx="241269" cy="39445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angular 7"/>
          <p:cNvCxnSpPr>
            <a:stCxn id="9" idx="3"/>
            <a:endCxn id="6" idx="0"/>
          </p:cNvCxnSpPr>
          <p:nvPr/>
        </p:nvCxnSpPr>
        <p:spPr>
          <a:xfrm>
            <a:off x="8757828" y="1440525"/>
            <a:ext cx="162737" cy="39445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3003675" y="2593075"/>
            <a:ext cx="141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12 campos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7608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39468" y="178713"/>
            <a:ext cx="4624865" cy="601014"/>
          </a:xfrm>
        </p:spPr>
        <p:txBody>
          <a:bodyPr>
            <a:normAutofit/>
          </a:bodyPr>
          <a:lstStyle/>
          <a:p>
            <a:r>
              <a:rPr lang="es-EC" sz="3000" dirty="0" smtClean="0"/>
              <a:t>RESULTADOS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5781081" y="646519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3</a:t>
            </a:r>
            <a:r>
              <a:rPr lang="es-EC" sz="2000" b="1" dirty="0" smtClean="0">
                <a:solidFill>
                  <a:schemeClr val="tx1"/>
                </a:solidFill>
              </a:rPr>
              <a:t>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3272777" y="1266670"/>
            <a:ext cx="5512885" cy="42082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Modelación 3D e información patrimonial</a:t>
            </a:r>
            <a:endParaRPr lang="es-EC" dirty="0"/>
          </a:p>
        </p:txBody>
      </p:sp>
      <p:cxnSp>
        <p:nvCxnSpPr>
          <p:cNvPr id="27" name="Conector angular 26"/>
          <p:cNvCxnSpPr>
            <a:stCxn id="4" idx="4"/>
            <a:endCxn id="9" idx="0"/>
          </p:cNvCxnSpPr>
          <p:nvPr/>
        </p:nvCxnSpPr>
        <p:spPr>
          <a:xfrm rot="5400000">
            <a:off x="6032722" y="1079103"/>
            <a:ext cx="184066" cy="1910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497" y="1871564"/>
            <a:ext cx="4845566" cy="2236411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 rotWithShape="1">
          <a:blip r:embed="rId3"/>
          <a:srcRect l="12956" r="13321" b="5215"/>
          <a:stretch/>
        </p:blipFill>
        <p:spPr bwMode="auto">
          <a:xfrm>
            <a:off x="232012" y="1849956"/>
            <a:ext cx="5950215" cy="4741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>
          <a:blip r:embed="rId4"/>
          <a:stretch>
            <a:fillRect/>
          </a:stretch>
        </p:blipFill>
        <p:spPr>
          <a:xfrm>
            <a:off x="6659496" y="4326340"/>
            <a:ext cx="4845567" cy="2265528"/>
          </a:xfrm>
          <a:prstGeom prst="rect">
            <a:avLst/>
          </a:prstGeom>
        </p:spPr>
      </p:pic>
      <p:cxnSp>
        <p:nvCxnSpPr>
          <p:cNvPr id="6" name="Conector angular 5"/>
          <p:cNvCxnSpPr>
            <a:stCxn id="9" idx="1"/>
            <a:endCxn id="11" idx="0"/>
          </p:cNvCxnSpPr>
          <p:nvPr/>
        </p:nvCxnSpPr>
        <p:spPr>
          <a:xfrm rot="10800000" flipV="1">
            <a:off x="3207121" y="1477084"/>
            <a:ext cx="65657" cy="37287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angular 7"/>
          <p:cNvCxnSpPr>
            <a:stCxn id="9" idx="3"/>
            <a:endCxn id="3" idx="0"/>
          </p:cNvCxnSpPr>
          <p:nvPr/>
        </p:nvCxnSpPr>
        <p:spPr>
          <a:xfrm>
            <a:off x="8785662" y="1477084"/>
            <a:ext cx="296618" cy="39448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3754302" y="2594667"/>
            <a:ext cx="141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13 campos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1155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39468" y="178713"/>
            <a:ext cx="4624865" cy="601014"/>
          </a:xfrm>
        </p:spPr>
        <p:txBody>
          <a:bodyPr>
            <a:normAutofit/>
          </a:bodyPr>
          <a:lstStyle/>
          <a:p>
            <a:r>
              <a:rPr lang="es-EC" sz="3000" dirty="0" smtClean="0"/>
              <a:t>RESULTADOS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5781081" y="646519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3</a:t>
            </a:r>
            <a:r>
              <a:rPr lang="es-EC" sz="2000" b="1" dirty="0" smtClean="0">
                <a:solidFill>
                  <a:schemeClr val="tx1"/>
                </a:solidFill>
              </a:rPr>
              <a:t>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3272777" y="1266670"/>
            <a:ext cx="5512885" cy="42082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Modelación 3D e información patrimonial</a:t>
            </a:r>
            <a:endParaRPr lang="es-EC" dirty="0"/>
          </a:p>
        </p:txBody>
      </p:sp>
      <p:cxnSp>
        <p:nvCxnSpPr>
          <p:cNvPr id="27" name="Conector angular 26"/>
          <p:cNvCxnSpPr>
            <a:stCxn id="4" idx="4"/>
            <a:endCxn id="9" idx="0"/>
          </p:cNvCxnSpPr>
          <p:nvPr/>
        </p:nvCxnSpPr>
        <p:spPr>
          <a:xfrm rot="5400000">
            <a:off x="6032722" y="1079103"/>
            <a:ext cx="184066" cy="1910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angular 5"/>
          <p:cNvCxnSpPr>
            <a:stCxn id="9" idx="1"/>
          </p:cNvCxnSpPr>
          <p:nvPr/>
        </p:nvCxnSpPr>
        <p:spPr>
          <a:xfrm rot="10800000" flipV="1">
            <a:off x="3207121" y="1477084"/>
            <a:ext cx="65657" cy="37287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angular 7"/>
          <p:cNvCxnSpPr>
            <a:stCxn id="9" idx="3"/>
          </p:cNvCxnSpPr>
          <p:nvPr/>
        </p:nvCxnSpPr>
        <p:spPr>
          <a:xfrm>
            <a:off x="8785662" y="1477084"/>
            <a:ext cx="296618" cy="39448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/>
          <p:nvPr/>
        </p:nvPicPr>
        <p:blipFill rotWithShape="1">
          <a:blip r:embed="rId2"/>
          <a:srcRect l="13139" r="27920" b="5215"/>
          <a:stretch/>
        </p:blipFill>
        <p:spPr bwMode="auto">
          <a:xfrm>
            <a:off x="265847" y="1871563"/>
            <a:ext cx="5954444" cy="4740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 rotWithShape="1">
          <a:blip r:embed="rId3"/>
          <a:srcRect l="2143" r="3215"/>
          <a:stretch/>
        </p:blipFill>
        <p:spPr bwMode="auto">
          <a:xfrm>
            <a:off x="6862283" y="4577698"/>
            <a:ext cx="4547245" cy="2034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283" y="1897911"/>
            <a:ext cx="4547245" cy="2469373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3754302" y="2594667"/>
            <a:ext cx="141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12 campos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4807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94057" y="195630"/>
            <a:ext cx="4529330" cy="601014"/>
          </a:xfrm>
        </p:spPr>
        <p:txBody>
          <a:bodyPr>
            <a:normAutofit/>
          </a:bodyPr>
          <a:lstStyle/>
          <a:p>
            <a:r>
              <a:rPr lang="es-EC" sz="3000" dirty="0" smtClean="0"/>
              <a:t>RESULTADOS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5630957" y="659184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3</a:t>
            </a:r>
            <a:r>
              <a:rPr lang="es-EC" sz="2000" b="1" dirty="0" smtClean="0">
                <a:solidFill>
                  <a:schemeClr val="tx1"/>
                </a:solidFill>
              </a:rPr>
              <a:t>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3313722" y="1271706"/>
            <a:ext cx="5512885" cy="42082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Modelación 3D e información alfanumérica</a:t>
            </a:r>
            <a:endParaRPr lang="es-EC" dirty="0"/>
          </a:p>
        </p:txBody>
      </p:sp>
      <p:cxnSp>
        <p:nvCxnSpPr>
          <p:cNvPr id="27" name="Conector angular 26"/>
          <p:cNvCxnSpPr>
            <a:stCxn id="4" idx="4"/>
            <a:endCxn id="9" idx="0"/>
          </p:cNvCxnSpPr>
          <p:nvPr/>
        </p:nvCxnSpPr>
        <p:spPr>
          <a:xfrm rot="5400000">
            <a:off x="5981947" y="1183487"/>
            <a:ext cx="176437" cy="12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372" y="1862621"/>
            <a:ext cx="4886509" cy="2511234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 rotWithShape="1">
          <a:blip r:embed="rId3"/>
          <a:srcRect l="2737" t="7953" b="4878"/>
          <a:stretch/>
        </p:blipFill>
        <p:spPr bwMode="auto">
          <a:xfrm>
            <a:off x="6509372" y="4646914"/>
            <a:ext cx="4886509" cy="2026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/>
          <p:cNvPicPr/>
          <p:nvPr/>
        </p:nvPicPr>
        <p:blipFill rotWithShape="1">
          <a:blip r:embed="rId4"/>
          <a:srcRect l="13138" r="3102" b="4891"/>
          <a:stretch/>
        </p:blipFill>
        <p:spPr bwMode="auto">
          <a:xfrm>
            <a:off x="272955" y="1862621"/>
            <a:ext cx="5670751" cy="4811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Conector angular 4"/>
          <p:cNvCxnSpPr>
            <a:stCxn id="9" idx="1"/>
            <a:endCxn id="15" idx="0"/>
          </p:cNvCxnSpPr>
          <p:nvPr/>
        </p:nvCxnSpPr>
        <p:spPr>
          <a:xfrm rot="10800000" flipV="1">
            <a:off x="3108332" y="1482119"/>
            <a:ext cx="205391" cy="38050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angular 7"/>
          <p:cNvCxnSpPr>
            <a:stCxn id="9" idx="3"/>
            <a:endCxn id="6" idx="0"/>
          </p:cNvCxnSpPr>
          <p:nvPr/>
        </p:nvCxnSpPr>
        <p:spPr>
          <a:xfrm>
            <a:off x="8826607" y="1482120"/>
            <a:ext cx="126020" cy="38050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3754302" y="2594667"/>
            <a:ext cx="141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12 campos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4155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40006" y="181116"/>
            <a:ext cx="4953846" cy="583160"/>
          </a:xfrm>
        </p:spPr>
        <p:txBody>
          <a:bodyPr>
            <a:normAutofit/>
          </a:bodyPr>
          <a:lstStyle/>
          <a:p>
            <a:r>
              <a:rPr lang="es-EC" sz="3000" dirty="0" smtClean="0"/>
              <a:t>RESULTADOS 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5584123" y="650557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3D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6248418" y="1250523"/>
            <a:ext cx="5339320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ELEMENTOS DE  CALIDAD</a:t>
            </a:r>
            <a:endParaRPr lang="es-EC" dirty="0"/>
          </a:p>
        </p:txBody>
      </p:sp>
      <p:cxnSp>
        <p:nvCxnSpPr>
          <p:cNvPr id="6" name="Conector angular 5"/>
          <p:cNvCxnSpPr>
            <a:stCxn id="4" idx="4"/>
            <a:endCxn id="5" idx="0"/>
          </p:cNvCxnSpPr>
          <p:nvPr/>
        </p:nvCxnSpPr>
        <p:spPr>
          <a:xfrm rot="16200000" flipH="1">
            <a:off x="7388764" y="-278792"/>
            <a:ext cx="163881" cy="289474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378727" y="1245319"/>
            <a:ext cx="5015014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MÉTODO NITS</a:t>
            </a:r>
            <a:endParaRPr lang="es-EC" dirty="0"/>
          </a:p>
        </p:txBody>
      </p:sp>
      <p:cxnSp>
        <p:nvCxnSpPr>
          <p:cNvPr id="12" name="Conector angular 11"/>
          <p:cNvCxnSpPr>
            <a:stCxn id="4" idx="4"/>
            <a:endCxn id="9" idx="0"/>
          </p:cNvCxnSpPr>
          <p:nvPr/>
        </p:nvCxnSpPr>
        <p:spPr>
          <a:xfrm rot="5400000">
            <a:off x="4375445" y="-402568"/>
            <a:ext cx="158677" cy="313709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>
            <a:stCxn id="5" idx="2"/>
          </p:cNvCxnSpPr>
          <p:nvPr/>
        </p:nvCxnSpPr>
        <p:spPr>
          <a:xfrm>
            <a:off x="8918078" y="1790144"/>
            <a:ext cx="0" cy="258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/>
          <p:cNvPicPr/>
          <p:nvPr/>
        </p:nvPicPr>
        <p:blipFill>
          <a:blip r:embed="rId2"/>
          <a:stretch>
            <a:fillRect/>
          </a:stretch>
        </p:blipFill>
        <p:spPr>
          <a:xfrm>
            <a:off x="382289" y="3039669"/>
            <a:ext cx="5011452" cy="25596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618" y="2135135"/>
            <a:ext cx="4680919" cy="18090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331" y="4030272"/>
            <a:ext cx="2622195" cy="26460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8077" y="4030272"/>
            <a:ext cx="2669661" cy="2646002"/>
          </a:xfrm>
          <a:prstGeom prst="rect">
            <a:avLst/>
          </a:prstGeom>
        </p:spPr>
      </p:pic>
      <p:cxnSp>
        <p:nvCxnSpPr>
          <p:cNvPr id="11" name="Conector angular 10"/>
          <p:cNvCxnSpPr>
            <a:stCxn id="9" idx="2"/>
            <a:endCxn id="19" idx="0"/>
          </p:cNvCxnSpPr>
          <p:nvPr/>
        </p:nvCxnSpPr>
        <p:spPr>
          <a:xfrm rot="16200000" flipH="1">
            <a:off x="2259760" y="2411413"/>
            <a:ext cx="1254729" cy="178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52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95996" y="0"/>
            <a:ext cx="5950133" cy="673275"/>
          </a:xfrm>
        </p:spPr>
        <p:txBody>
          <a:bodyPr>
            <a:normAutofit/>
          </a:bodyPr>
          <a:lstStyle/>
          <a:p>
            <a:r>
              <a:rPr lang="es-EC" sz="3000" dirty="0" smtClean="0"/>
              <a:t>RESULTADOS 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5499067" y="673275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3D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268615" y="1202375"/>
            <a:ext cx="5339320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ELEMENTOS DE  CALIDAD</a:t>
            </a:r>
            <a:endParaRPr lang="es-EC" dirty="0"/>
          </a:p>
        </p:txBody>
      </p:sp>
      <p:cxnSp>
        <p:nvCxnSpPr>
          <p:cNvPr id="6" name="Conector angular 5"/>
          <p:cNvCxnSpPr>
            <a:stCxn id="4" idx="4"/>
            <a:endCxn id="5" idx="0"/>
          </p:cNvCxnSpPr>
          <p:nvPr/>
        </p:nvCxnSpPr>
        <p:spPr>
          <a:xfrm rot="5400000">
            <a:off x="5891768" y="1155867"/>
            <a:ext cx="93015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angular 7"/>
          <p:cNvCxnSpPr>
            <a:stCxn id="5" idx="1"/>
            <a:endCxn id="37" idx="0"/>
          </p:cNvCxnSpPr>
          <p:nvPr/>
        </p:nvCxnSpPr>
        <p:spPr>
          <a:xfrm rot="10800000" flipV="1">
            <a:off x="3141531" y="1472185"/>
            <a:ext cx="127085" cy="79890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angular 30"/>
          <p:cNvCxnSpPr>
            <a:stCxn id="5" idx="3"/>
          </p:cNvCxnSpPr>
          <p:nvPr/>
        </p:nvCxnSpPr>
        <p:spPr>
          <a:xfrm>
            <a:off x="8607935" y="1472186"/>
            <a:ext cx="687801" cy="79890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2"/>
          <a:srcRect l="6010"/>
          <a:stretch/>
        </p:blipFill>
        <p:spPr>
          <a:xfrm>
            <a:off x="209806" y="2271095"/>
            <a:ext cx="5863448" cy="4255159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3"/>
          <a:srcRect l="2771"/>
          <a:stretch/>
        </p:blipFill>
        <p:spPr>
          <a:xfrm>
            <a:off x="6377483" y="2271094"/>
            <a:ext cx="5591605" cy="425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95996" y="0"/>
            <a:ext cx="5950133" cy="673275"/>
          </a:xfrm>
        </p:spPr>
        <p:txBody>
          <a:bodyPr>
            <a:normAutofit/>
          </a:bodyPr>
          <a:lstStyle/>
          <a:p>
            <a:r>
              <a:rPr lang="es-EC" sz="3000" dirty="0" smtClean="0"/>
              <a:t>RESULTADOS 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5499067" y="673275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3D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268615" y="1202375"/>
            <a:ext cx="5339320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ELEMENTOS DE  CALIDAD</a:t>
            </a:r>
            <a:endParaRPr lang="es-EC" dirty="0"/>
          </a:p>
        </p:txBody>
      </p:sp>
      <p:cxnSp>
        <p:nvCxnSpPr>
          <p:cNvPr id="6" name="Conector angular 5"/>
          <p:cNvCxnSpPr>
            <a:stCxn id="4" idx="4"/>
            <a:endCxn id="5" idx="0"/>
          </p:cNvCxnSpPr>
          <p:nvPr/>
        </p:nvCxnSpPr>
        <p:spPr>
          <a:xfrm rot="5400000">
            <a:off x="5891768" y="1155867"/>
            <a:ext cx="93015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/>
          <p:cNvPicPr/>
          <p:nvPr/>
        </p:nvPicPr>
        <p:blipFill rotWithShape="1">
          <a:blip r:embed="rId2"/>
          <a:srcRect l="15044" t="8819" b="5328"/>
          <a:stretch/>
        </p:blipFill>
        <p:spPr bwMode="auto">
          <a:xfrm>
            <a:off x="591539" y="2354562"/>
            <a:ext cx="6628127" cy="4166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2416684" y="1901764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Exactitud posicional 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absoluta</a:t>
            </a:r>
            <a:endParaRPr lang="es-EC" dirty="0"/>
          </a:p>
        </p:txBody>
      </p:sp>
      <p:cxnSp>
        <p:nvCxnSpPr>
          <p:cNvPr id="10" name="Conector angular 9"/>
          <p:cNvCxnSpPr>
            <a:stCxn id="5" idx="1"/>
            <a:endCxn id="22" idx="0"/>
          </p:cNvCxnSpPr>
          <p:nvPr/>
        </p:nvCxnSpPr>
        <p:spPr>
          <a:xfrm rot="10800000" flipH="1" flipV="1">
            <a:off x="3268614" y="1472186"/>
            <a:ext cx="792109" cy="429578"/>
          </a:xfrm>
          <a:prstGeom prst="bentConnector4">
            <a:avLst>
              <a:gd name="adj1" fmla="val -28860"/>
              <a:gd name="adj2" fmla="val 8140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8000893" y="1985230"/>
            <a:ext cx="3095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Exactitud posicional  relativa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</a:rPr>
              <a:t>y Fidelidad geométrica</a:t>
            </a:r>
            <a:endParaRPr lang="es-EC" dirty="0"/>
          </a:p>
        </p:txBody>
      </p:sp>
      <p:sp>
        <p:nvSpPr>
          <p:cNvPr id="20" name="Rectángulo 19"/>
          <p:cNvSpPr/>
          <p:nvPr/>
        </p:nvSpPr>
        <p:spPr>
          <a:xfrm>
            <a:off x="7781367" y="3352281"/>
            <a:ext cx="3534769" cy="1754326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dirty="0" smtClean="0"/>
              <a:t>MÉTODO NIST</a:t>
            </a:r>
          </a:p>
          <a:p>
            <a:endParaRPr lang="es-EC" dirty="0" smtClean="0"/>
          </a:p>
          <a:p>
            <a:r>
              <a:rPr lang="es-EC" dirty="0" smtClean="0"/>
              <a:t>CON 83 MUESTRAS</a:t>
            </a:r>
          </a:p>
          <a:p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42 Fidelidad geométrica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41 Exactitud posicional</a:t>
            </a:r>
            <a:endParaRPr lang="es-EC" dirty="0"/>
          </a:p>
        </p:txBody>
      </p:sp>
      <p:cxnSp>
        <p:nvCxnSpPr>
          <p:cNvPr id="13" name="Conector angular 12"/>
          <p:cNvCxnSpPr>
            <a:stCxn id="5" idx="3"/>
            <a:endCxn id="19" idx="0"/>
          </p:cNvCxnSpPr>
          <p:nvPr/>
        </p:nvCxnSpPr>
        <p:spPr>
          <a:xfrm>
            <a:off x="8607935" y="1472186"/>
            <a:ext cx="940818" cy="51304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r 14"/>
          <p:cNvCxnSpPr>
            <a:stCxn id="19" idx="2"/>
            <a:endCxn id="20" idx="0"/>
          </p:cNvCxnSpPr>
          <p:nvPr/>
        </p:nvCxnSpPr>
        <p:spPr>
          <a:xfrm rot="5400000">
            <a:off x="9188393" y="2991921"/>
            <a:ext cx="720720" cy="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93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7886" y="112346"/>
            <a:ext cx="10353761" cy="742682"/>
          </a:xfrm>
        </p:spPr>
        <p:txBody>
          <a:bodyPr/>
          <a:lstStyle/>
          <a:p>
            <a:r>
              <a:rPr lang="es-EC" dirty="0" smtClean="0"/>
              <a:t>INTRODUCCIÓN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7886" y="719680"/>
            <a:ext cx="10353762" cy="4974438"/>
          </a:xfrm>
        </p:spPr>
        <p:txBody>
          <a:bodyPr/>
          <a:lstStyle/>
          <a:p>
            <a:pPr marL="0" indent="0" algn="just">
              <a:buNone/>
            </a:pPr>
            <a:r>
              <a:rPr lang="es-EC" dirty="0">
                <a:effectLst/>
              </a:rPr>
              <a:t>En la ciudad de Quito, el Instituto Metropolitano de  Patrimonio (IMP) es la entidad  encargada de la documentación de bienes </a:t>
            </a:r>
            <a:r>
              <a:rPr lang="es-EC" dirty="0" smtClean="0">
                <a:effectLst/>
              </a:rPr>
              <a:t>patrimoniales a través de un Inventario de Bienes Patrimoniales.</a:t>
            </a:r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991" y="2140135"/>
            <a:ext cx="3611341" cy="15118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13" y="2102290"/>
            <a:ext cx="3111317" cy="1511837"/>
          </a:xfrm>
          <a:prstGeom prst="rect">
            <a:avLst/>
          </a:prstGeom>
        </p:spPr>
      </p:pic>
      <p:sp>
        <p:nvSpPr>
          <p:cNvPr id="8" name="Flecha derecha 7"/>
          <p:cNvSpPr/>
          <p:nvPr/>
        </p:nvSpPr>
        <p:spPr>
          <a:xfrm>
            <a:off x="3374252" y="2644191"/>
            <a:ext cx="548640" cy="562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Flecha derecha 8"/>
          <p:cNvSpPr/>
          <p:nvPr/>
        </p:nvSpPr>
        <p:spPr>
          <a:xfrm>
            <a:off x="7676153" y="2543257"/>
            <a:ext cx="548640" cy="562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Flecha derecha 9"/>
          <p:cNvSpPr/>
          <p:nvPr/>
        </p:nvSpPr>
        <p:spPr>
          <a:xfrm rot="5400000">
            <a:off x="5419092" y="3809113"/>
            <a:ext cx="548640" cy="562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503" y="4364787"/>
            <a:ext cx="4640316" cy="243908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l="-1" r="53477" b="6932"/>
          <a:stretch/>
        </p:blipFill>
        <p:spPr>
          <a:xfrm>
            <a:off x="8626306" y="2203032"/>
            <a:ext cx="3367844" cy="50372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/>
          <a:srcRect l="46398" t="-3113" b="-1"/>
          <a:stretch/>
        </p:blipFill>
        <p:spPr>
          <a:xfrm>
            <a:off x="8224793" y="2839707"/>
            <a:ext cx="3820232" cy="4941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0096" y="3423627"/>
            <a:ext cx="8096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80690"/>
            <a:ext cx="4626300" cy="742682"/>
          </a:xfrm>
        </p:spPr>
        <p:txBody>
          <a:bodyPr>
            <a:normAutofit/>
          </a:bodyPr>
          <a:lstStyle/>
          <a:p>
            <a:r>
              <a:rPr lang="es-EC" sz="3000" dirty="0" smtClean="0"/>
              <a:t>RESULTADOS 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5543180" y="978104"/>
            <a:ext cx="878416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4</a:t>
            </a:r>
            <a:r>
              <a:rPr lang="es-EC" sz="2000" b="1" dirty="0" smtClean="0">
                <a:solidFill>
                  <a:schemeClr val="tx1"/>
                </a:solidFill>
              </a:rPr>
              <a:t>D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960050" y="1720786"/>
            <a:ext cx="4044675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SIMULACIÓN</a:t>
            </a:r>
            <a:endParaRPr lang="es-EC" dirty="0"/>
          </a:p>
        </p:txBody>
      </p:sp>
      <p:cxnSp>
        <p:nvCxnSpPr>
          <p:cNvPr id="6" name="Conector angular 5"/>
          <p:cNvCxnSpPr>
            <a:stCxn id="4" idx="4"/>
            <a:endCxn id="5" idx="0"/>
          </p:cNvCxnSpPr>
          <p:nvPr/>
        </p:nvCxnSpPr>
        <p:spPr>
          <a:xfrm rot="5400000">
            <a:off x="5829090" y="1567487"/>
            <a:ext cx="306597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imulac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3150" y="2260407"/>
            <a:ext cx="7039556" cy="395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33441"/>
            <a:ext cx="4568349" cy="580959"/>
          </a:xfrm>
        </p:spPr>
        <p:txBody>
          <a:bodyPr>
            <a:normAutofit/>
          </a:bodyPr>
          <a:lstStyle/>
          <a:p>
            <a:r>
              <a:rPr lang="es-EC" sz="3000" dirty="0" smtClean="0"/>
              <a:t>RESULTADOS </a:t>
            </a:r>
            <a:endParaRPr lang="es-EC" sz="3000" dirty="0"/>
          </a:p>
        </p:txBody>
      </p:sp>
      <p:sp>
        <p:nvSpPr>
          <p:cNvPr id="4" name="Rectángulo redondeado 3"/>
          <p:cNvSpPr/>
          <p:nvPr/>
        </p:nvSpPr>
        <p:spPr>
          <a:xfrm>
            <a:off x="3467706" y="1082473"/>
            <a:ext cx="5384052" cy="40870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</a:rPr>
              <a:t>Modelo de  Información geoespacial</a:t>
            </a:r>
            <a:endParaRPr lang="es-EC" sz="20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/>
          <p:nvPr/>
        </p:nvPicPr>
        <p:blipFill>
          <a:blip r:embed="rId2"/>
          <a:stretch>
            <a:fillRect/>
          </a:stretch>
        </p:blipFill>
        <p:spPr>
          <a:xfrm>
            <a:off x="699550" y="1825155"/>
            <a:ext cx="10920364" cy="4703011"/>
          </a:xfrm>
          <a:prstGeom prst="rect">
            <a:avLst/>
          </a:prstGeom>
        </p:spPr>
      </p:pic>
      <p:cxnSp>
        <p:nvCxnSpPr>
          <p:cNvPr id="9" name="Conector angular 8"/>
          <p:cNvCxnSpPr>
            <a:stCxn id="4" idx="2"/>
            <a:endCxn id="7" idx="0"/>
          </p:cNvCxnSpPr>
          <p:nvPr/>
        </p:nvCxnSpPr>
        <p:spPr>
          <a:xfrm rot="5400000">
            <a:off x="5992742" y="1658165"/>
            <a:ext cx="333980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17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36" y="186493"/>
            <a:ext cx="4427673" cy="615365"/>
          </a:xfrm>
        </p:spPr>
        <p:txBody>
          <a:bodyPr>
            <a:normAutofit/>
          </a:bodyPr>
          <a:lstStyle/>
          <a:p>
            <a:r>
              <a:rPr lang="es-EC" sz="3000" dirty="0" smtClean="0"/>
              <a:t>RESULTADOS </a:t>
            </a:r>
            <a:endParaRPr lang="es-EC" sz="3000" dirty="0"/>
          </a:p>
        </p:txBody>
      </p:sp>
      <p:sp>
        <p:nvSpPr>
          <p:cNvPr id="4" name="Elipse 3"/>
          <p:cNvSpPr/>
          <p:nvPr/>
        </p:nvSpPr>
        <p:spPr>
          <a:xfrm>
            <a:off x="4667207" y="801858"/>
            <a:ext cx="2461545" cy="4360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DIFUSIÓN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1650114" y="1484609"/>
            <a:ext cx="2359818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Física</a:t>
            </a:r>
            <a:endParaRPr lang="es-EC" dirty="0"/>
          </a:p>
        </p:txBody>
      </p:sp>
      <p:cxnSp>
        <p:nvCxnSpPr>
          <p:cNvPr id="6" name="Conector angular 5"/>
          <p:cNvCxnSpPr>
            <a:stCxn id="4" idx="4"/>
            <a:endCxn id="5" idx="0"/>
          </p:cNvCxnSpPr>
          <p:nvPr/>
        </p:nvCxnSpPr>
        <p:spPr>
          <a:xfrm rot="5400000">
            <a:off x="4240669" y="-172702"/>
            <a:ext cx="246666" cy="306795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7682167" y="1484609"/>
            <a:ext cx="2573179" cy="5396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Web</a:t>
            </a:r>
            <a:endParaRPr lang="es-EC" dirty="0"/>
          </a:p>
        </p:txBody>
      </p:sp>
      <p:cxnSp>
        <p:nvCxnSpPr>
          <p:cNvPr id="11" name="Conector angular 10"/>
          <p:cNvCxnSpPr>
            <a:stCxn id="4" idx="4"/>
            <a:endCxn id="9" idx="0"/>
          </p:cNvCxnSpPr>
          <p:nvPr/>
        </p:nvCxnSpPr>
        <p:spPr>
          <a:xfrm rot="16200000" flipH="1">
            <a:off x="7310035" y="-174113"/>
            <a:ext cx="246666" cy="307077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/>
          <p:nvPr/>
        </p:nvPicPr>
        <p:blipFill>
          <a:blip r:embed="rId2"/>
          <a:stretch>
            <a:fillRect/>
          </a:stretch>
        </p:blipFill>
        <p:spPr>
          <a:xfrm>
            <a:off x="342459" y="2392247"/>
            <a:ext cx="4975128" cy="4121095"/>
          </a:xfrm>
          <a:prstGeom prst="rect">
            <a:avLst/>
          </a:prstGeom>
        </p:spPr>
      </p:pic>
      <p:cxnSp>
        <p:nvCxnSpPr>
          <p:cNvPr id="20" name="Conector angular 19"/>
          <p:cNvCxnSpPr>
            <a:stCxn id="5" idx="2"/>
            <a:endCxn id="17" idx="0"/>
          </p:cNvCxnSpPr>
          <p:nvPr/>
        </p:nvCxnSpPr>
        <p:spPr>
          <a:xfrm rot="5400000">
            <a:off x="2646015" y="2208238"/>
            <a:ext cx="368017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/>
          <p:cNvSpPr/>
          <p:nvPr/>
        </p:nvSpPr>
        <p:spPr>
          <a:xfrm>
            <a:off x="6972055" y="2168037"/>
            <a:ext cx="3993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hlinkClick r:id="rId3"/>
              </a:rPr>
              <a:t>https://difusionweb.000webhostapp.com/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t="-1" b="2358"/>
          <a:stretch/>
        </p:blipFill>
        <p:spPr>
          <a:xfrm>
            <a:off x="6249672" y="2517564"/>
            <a:ext cx="4937921" cy="19238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t="4467"/>
          <a:stretch/>
        </p:blipFill>
        <p:spPr>
          <a:xfrm>
            <a:off x="6249672" y="4452794"/>
            <a:ext cx="4937921" cy="2060548"/>
          </a:xfrm>
          <a:prstGeom prst="rect">
            <a:avLst/>
          </a:prstGeom>
        </p:spPr>
      </p:pic>
      <p:cxnSp>
        <p:nvCxnSpPr>
          <p:cNvPr id="13" name="Conector angular 12"/>
          <p:cNvCxnSpPr>
            <a:stCxn id="9" idx="2"/>
            <a:endCxn id="22" idx="0"/>
          </p:cNvCxnSpPr>
          <p:nvPr/>
        </p:nvCxnSpPr>
        <p:spPr>
          <a:xfrm rot="5400000">
            <a:off x="8896854" y="2096133"/>
            <a:ext cx="143807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58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1"/>
            <a:ext cx="10353761" cy="914400"/>
          </a:xfrm>
        </p:spPr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3136" y="1116422"/>
            <a:ext cx="11118145" cy="5489592"/>
          </a:xfrm>
        </p:spPr>
        <p:txBody>
          <a:bodyPr>
            <a:normAutofit/>
          </a:bodyPr>
          <a:lstStyle/>
          <a:p>
            <a:pPr lvl="0" algn="just"/>
            <a:r>
              <a:rPr lang="es-EC" dirty="0" smtClean="0">
                <a:effectLst/>
              </a:rPr>
              <a:t>El </a:t>
            </a:r>
            <a:r>
              <a:rPr lang="es-EC" dirty="0">
                <a:effectLst/>
              </a:rPr>
              <a:t>modelo de información geoespacial  no es más que una conceptualización de los procesos que se han creído básicos y necesarios para la  documentación 3D de bienes patrimoniales. Pretende ser una guía en cuanto a la adaptación del BIM y HBIM, más no en el  proceso de modelación 3D.</a:t>
            </a:r>
          </a:p>
          <a:p>
            <a:pPr lvl="0" algn="just"/>
            <a:r>
              <a:rPr lang="es-EC" dirty="0" smtClean="0">
                <a:effectLst/>
              </a:rPr>
              <a:t>La </a:t>
            </a:r>
            <a:r>
              <a:rPr lang="es-EC" dirty="0">
                <a:effectLst/>
              </a:rPr>
              <a:t>investigación teórica en fotogrametría de rango corto,  solo enumera ciertas consideraciones para realizar la toma de fotografías. Tomando como modelo, el plan de vuelo que se realiza en fotogrametría </a:t>
            </a:r>
            <a:r>
              <a:rPr lang="es-EC" dirty="0" smtClean="0">
                <a:effectLst/>
              </a:rPr>
              <a:t>digital aérea, </a:t>
            </a:r>
            <a:r>
              <a:rPr lang="es-EC" dirty="0">
                <a:effectLst/>
              </a:rPr>
              <a:t>se desarrolló una planificación más </a:t>
            </a:r>
            <a:r>
              <a:rPr lang="es-EC" dirty="0" smtClean="0">
                <a:effectLst/>
              </a:rPr>
              <a:t>técnica para </a:t>
            </a:r>
            <a:r>
              <a:rPr lang="es-EC" dirty="0">
                <a:effectLst/>
              </a:rPr>
              <a:t>la obtención del GSD, traslapos, avance entre fotografías, número de pasadas y tiempo de toma. </a:t>
            </a:r>
          </a:p>
          <a:p>
            <a:pPr lvl="0" algn="just"/>
            <a:r>
              <a:rPr lang="es-EC" dirty="0" smtClean="0">
                <a:effectLst/>
              </a:rPr>
              <a:t>En </a:t>
            </a:r>
            <a:r>
              <a:rPr lang="es-EC" dirty="0">
                <a:effectLst/>
              </a:rPr>
              <a:t>el control de calidad por el método NIST, el conjunto de los 83 elementos </a:t>
            </a:r>
            <a:r>
              <a:rPr lang="es-EC" dirty="0" smtClean="0">
                <a:effectLst/>
              </a:rPr>
              <a:t>constructivos, </a:t>
            </a:r>
            <a:r>
              <a:rPr lang="es-EC" dirty="0">
                <a:effectLst/>
              </a:rPr>
              <a:t>se aceptaron con cero defectos al 95% de confianza. Lo que indica que, la discrepancia entre la medida real y la medida virtual fue menor a 15 cm. Teniendo un error promedio de 3.07 cm.</a:t>
            </a:r>
          </a:p>
          <a:p>
            <a:pPr lvl="0" algn="just"/>
            <a:endParaRPr lang="es-EC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95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1"/>
            <a:ext cx="10353761" cy="914400"/>
          </a:xfrm>
        </p:spPr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2821" y="1209528"/>
            <a:ext cx="11329682" cy="5489592"/>
          </a:xfrm>
        </p:spPr>
        <p:txBody>
          <a:bodyPr>
            <a:normAutofit/>
          </a:bodyPr>
          <a:lstStyle/>
          <a:p>
            <a:pPr lvl="0" algn="just"/>
            <a:r>
              <a:rPr lang="es-EC" dirty="0">
                <a:effectLst/>
              </a:rPr>
              <a:t>De los 13 elementos de control de calidad sugeridos para la metodología BIM y  </a:t>
            </a:r>
            <a:r>
              <a:rPr lang="es-EC" dirty="0" smtClean="0">
                <a:effectLst/>
              </a:rPr>
              <a:t>HBIM, 6 </a:t>
            </a:r>
            <a:r>
              <a:rPr lang="es-EC" dirty="0">
                <a:effectLst/>
              </a:rPr>
              <a:t>no fueron aplicables.  Tres de ellos, comisión, consistencia conceptual y exactitud de atributos cuantitativos,  no se tomaron en cuenta por no alinearse con el objetivo que persigue la investigación. Los otros tres,  corrección de la clasificación, corrección de atributos cualitativos y exactitud temporal,  no fueron posibles ejecutar por carencia de información para el control.</a:t>
            </a:r>
          </a:p>
          <a:p>
            <a:pPr lvl="0" algn="just"/>
            <a:r>
              <a:rPr lang="es-EC" dirty="0">
                <a:effectLst/>
              </a:rPr>
              <a:t>Los modelos 3D de las edificaciones patrimoniales, tiene un Nivel de Detalle </a:t>
            </a:r>
            <a:r>
              <a:rPr lang="es-EC" dirty="0" smtClean="0">
                <a:effectLst/>
              </a:rPr>
              <a:t>de 3. </a:t>
            </a:r>
            <a:r>
              <a:rPr lang="es-EC" dirty="0">
                <a:effectLst/>
              </a:rPr>
              <a:t>Es decir, se  llegó hasta  la representación de todos los elementos constructivos que conforman la fachada de cada construcción. Mientras que; la información patrimonial </a:t>
            </a:r>
            <a:r>
              <a:rPr lang="es-EC" dirty="0" smtClean="0">
                <a:effectLst/>
              </a:rPr>
              <a:t>tomada </a:t>
            </a:r>
            <a:r>
              <a:rPr lang="es-EC" dirty="0">
                <a:effectLst/>
              </a:rPr>
              <a:t>del SIPCE, no se </a:t>
            </a:r>
            <a:r>
              <a:rPr lang="es-EC" dirty="0" smtClean="0">
                <a:effectLst/>
              </a:rPr>
              <a:t>encuentra completa . </a:t>
            </a:r>
            <a:r>
              <a:rPr lang="es-EC" dirty="0">
                <a:effectLst/>
              </a:rPr>
              <a:t>Por lo que, se registran de 12 a 13 campos de los 21 establecidos en ficha INPC.</a:t>
            </a:r>
          </a:p>
          <a:p>
            <a:pPr marL="0" lvl="0" indent="0" algn="just">
              <a:buNone/>
            </a:pPr>
            <a:endParaRPr lang="es-EC" dirty="0">
              <a:effectLst/>
            </a:endParaRPr>
          </a:p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291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1"/>
            <a:ext cx="10353761" cy="914400"/>
          </a:xfrm>
        </p:spPr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9074" y="914401"/>
            <a:ext cx="11173440" cy="5193378"/>
          </a:xfrm>
        </p:spPr>
        <p:txBody>
          <a:bodyPr>
            <a:normAutofit/>
          </a:bodyPr>
          <a:lstStyle/>
          <a:p>
            <a:pPr lvl="0" algn="just"/>
            <a:r>
              <a:rPr lang="es-EC" dirty="0">
                <a:effectLst/>
              </a:rPr>
              <a:t>El valor de amenaza natural: temperatura promedio de 14.79°C, resultó no ser significativo comparado con el valor de 19°C,  que se considera una temperatura alta y amenazante para la integridad del bien. El valor de radiación de 202.60 W/m</a:t>
            </a:r>
            <a:r>
              <a:rPr lang="es-EC" baseline="30000" dirty="0">
                <a:effectLst/>
              </a:rPr>
              <a:t>2</a:t>
            </a:r>
            <a:r>
              <a:rPr lang="es-EC" dirty="0">
                <a:effectLst/>
              </a:rPr>
              <a:t>, no tuvo un parámetro de comparación. Pero al estar directamente ligado con la temperatura, se </a:t>
            </a:r>
            <a:r>
              <a:rPr lang="es-EC" dirty="0" smtClean="0">
                <a:effectLst/>
              </a:rPr>
              <a:t>asume </a:t>
            </a:r>
            <a:r>
              <a:rPr lang="es-EC" dirty="0">
                <a:effectLst/>
              </a:rPr>
              <a:t>el mismo criterio y no se considera amenazante. Sin embargo; se puede afirmar que, la constante exposición a cambios de temperatura debido a las diferentes épocas, si influye en el deterioro de construcciones. De manera general, ambas amenazas presentar tendencia de incremento.</a:t>
            </a:r>
          </a:p>
          <a:p>
            <a:pPr lvl="0" algn="just"/>
            <a:r>
              <a:rPr lang="es-EC" dirty="0">
                <a:effectLst/>
              </a:rPr>
              <a:t>El valor de amenaza antrópica: SO</a:t>
            </a:r>
            <a:r>
              <a:rPr lang="es-EC" baseline="-25000" dirty="0">
                <a:effectLst/>
              </a:rPr>
              <a:t>2 </a:t>
            </a:r>
            <a:r>
              <a:rPr lang="es-EC" dirty="0">
                <a:effectLst/>
              </a:rPr>
              <a:t>(lluvia ácida) </a:t>
            </a:r>
            <a:r>
              <a:rPr lang="es-EC" dirty="0" smtClean="0">
                <a:effectLst/>
              </a:rPr>
              <a:t>el promedio de </a:t>
            </a:r>
            <a:r>
              <a:rPr lang="es-EC" dirty="0">
                <a:effectLst/>
              </a:rPr>
              <a:t>3.58 </a:t>
            </a:r>
            <a:r>
              <a:rPr lang="es-EC" dirty="0" err="1">
                <a:effectLst/>
              </a:rPr>
              <a:t>ug</a:t>
            </a:r>
            <a:r>
              <a:rPr lang="es-EC" dirty="0">
                <a:effectLst/>
              </a:rPr>
              <a:t>/m</a:t>
            </a:r>
            <a:r>
              <a:rPr lang="es-EC" baseline="30000" dirty="0">
                <a:effectLst/>
              </a:rPr>
              <a:t>3</a:t>
            </a:r>
            <a:r>
              <a:rPr lang="es-EC" dirty="0">
                <a:effectLst/>
              </a:rPr>
              <a:t>, resultó no  ser significativo para el valor de 0,002 ppm (5.2 </a:t>
            </a:r>
            <a:r>
              <a:rPr lang="es-EC" dirty="0" err="1">
                <a:effectLst/>
              </a:rPr>
              <a:t>ug</a:t>
            </a:r>
            <a:r>
              <a:rPr lang="es-EC" dirty="0">
                <a:effectLst/>
              </a:rPr>
              <a:t>/m</a:t>
            </a:r>
            <a:r>
              <a:rPr lang="es-EC" baseline="30000" dirty="0">
                <a:effectLst/>
              </a:rPr>
              <a:t>3</a:t>
            </a:r>
            <a:r>
              <a:rPr lang="es-EC" dirty="0">
                <a:effectLst/>
              </a:rPr>
              <a:t>), que se considera concentración promedio de lluvia acida. Sin embargo; la constante exposición al SO</a:t>
            </a:r>
            <a:r>
              <a:rPr lang="es-EC" baseline="-25000" dirty="0">
                <a:effectLst/>
              </a:rPr>
              <a:t>2</a:t>
            </a:r>
            <a:r>
              <a:rPr lang="es-EC" dirty="0">
                <a:effectLst/>
              </a:rPr>
              <a:t>, si genera deterioro. De manera general, esta </a:t>
            </a:r>
            <a:r>
              <a:rPr lang="es-EC" dirty="0" smtClean="0">
                <a:effectLst/>
              </a:rPr>
              <a:t>amenaza </a:t>
            </a:r>
            <a:r>
              <a:rPr lang="es-EC" dirty="0">
                <a:effectLst/>
              </a:rPr>
              <a:t>presenta una tendencia decreciente desde 2018, año que se decretó como vía solo peatonal la García Moreno. </a:t>
            </a:r>
          </a:p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6069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1"/>
            <a:ext cx="10353761" cy="914400"/>
          </a:xfrm>
        </p:spPr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9074" y="914401"/>
            <a:ext cx="11173440" cy="5193378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es-EC" dirty="0" smtClean="0">
                <a:effectLst/>
              </a:rPr>
              <a:t>La </a:t>
            </a:r>
            <a:r>
              <a:rPr lang="es-EC" dirty="0">
                <a:effectLst/>
              </a:rPr>
              <a:t>simulación para ejemplificar la funcionalidad de la cuarta dimensión (4D), se realizó con datos teóricos de otras investigaciones; donde, se indica un desgaste de material de 4.4 </a:t>
            </a:r>
            <a:r>
              <a:rPr lang="es-EC" dirty="0" err="1">
                <a:effectLst/>
              </a:rPr>
              <a:t>um</a:t>
            </a:r>
            <a:r>
              <a:rPr lang="es-EC" dirty="0">
                <a:effectLst/>
              </a:rPr>
              <a:t>/año. Por lo tanto, los resultados del 4D no reflejan un deterior que sufren los bienes  intervenidos del Centro Histórico. </a:t>
            </a:r>
          </a:p>
          <a:p>
            <a:pPr lvl="0" algn="just"/>
            <a:r>
              <a:rPr lang="es-EC" dirty="0" smtClean="0">
                <a:effectLst/>
              </a:rPr>
              <a:t>La </a:t>
            </a:r>
            <a:r>
              <a:rPr lang="es-EC" dirty="0">
                <a:effectLst/>
              </a:rPr>
              <a:t>difusión web realizada en la red por medio de  una página web permite que cualquier persona que posea el link y con acceso a Internet, pueda visualizar y descargar el flujograma de trabajo seguido en la investigacion y los productos. </a:t>
            </a:r>
            <a:r>
              <a:rPr lang="es-EC" dirty="0" smtClean="0">
                <a:effectLst/>
              </a:rPr>
              <a:t>Mientras </a:t>
            </a:r>
            <a:r>
              <a:rPr lang="es-EC" dirty="0">
                <a:effectLst/>
              </a:rPr>
              <a:t>que la difusión por medio de  un folleto informa de manera general la propuesta del proyecto e incentiva a visitar la página web.</a:t>
            </a:r>
          </a:p>
          <a:p>
            <a:pPr lvl="0" algn="just"/>
            <a:r>
              <a:rPr lang="es-EC" dirty="0" smtClean="0">
                <a:effectLst/>
              </a:rPr>
              <a:t>Los   </a:t>
            </a:r>
            <a:r>
              <a:rPr lang="es-EC" dirty="0">
                <a:effectLst/>
              </a:rPr>
              <a:t>bienes patrimoniales intervenidos   poseen un gran valor intrínseco por ser insignes representantes de  periodos  con  relevancia  histórica  y    representar valor para el sector turístico. El ser declarado como patrimonios históricos por la UNESCO,  hace  necesario que se  aumenten  los  esfuerzos por conservar su integridad física y arquitectónica por parte   de   instituciones públicas y privadas</a:t>
            </a:r>
          </a:p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5953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300508"/>
            <a:ext cx="10353761" cy="742682"/>
          </a:xfrm>
        </p:spPr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94855" y="1155905"/>
            <a:ext cx="10353762" cy="5141864"/>
          </a:xfrm>
        </p:spPr>
        <p:txBody>
          <a:bodyPr>
            <a:normAutofit/>
          </a:bodyPr>
          <a:lstStyle/>
          <a:p>
            <a:pPr lvl="0" algn="just"/>
            <a:r>
              <a:rPr lang="es-EC" dirty="0">
                <a:effectLst/>
              </a:rPr>
              <a:t>Establecer de principio el propósito para el cual se realiza el modelo de información, ya que es la base para toda la planificación y determinación de metodologías para ejecutar los procesos. </a:t>
            </a:r>
          </a:p>
          <a:p>
            <a:pPr algn="just"/>
            <a:r>
              <a:rPr lang="es-EC" dirty="0">
                <a:effectLst/>
              </a:rPr>
              <a:t>En el caso de migrar el registro de bienes patrimoniales tradicional a un modelo de información como el expuesto en la investigación, es necesario que los campos  sea modifiquen para adaptarse a   la forma de registro que brinda el software BIM.  A más de considerar la incorporación de nuevos campos, que son posibles  registrar al trabajar modelos 3D</a:t>
            </a:r>
            <a:r>
              <a:rPr lang="es-EC" dirty="0" smtClean="0">
                <a:effectLst/>
              </a:rPr>
              <a:t>.</a:t>
            </a:r>
          </a:p>
          <a:p>
            <a:pPr algn="just"/>
            <a:r>
              <a:rPr lang="es-EC" dirty="0">
                <a:effectLst/>
              </a:rPr>
              <a:t>En cuanto a la planificación fotogramétrica, usar una cámara con una resolución mayor a 16 MP para contar con mejor calidad de fotografías, y por ende </a:t>
            </a:r>
            <a:r>
              <a:rPr lang="es-EC" dirty="0" smtClean="0">
                <a:effectLst/>
              </a:rPr>
              <a:t>un </a:t>
            </a:r>
            <a:r>
              <a:rPr lang="es-EC" dirty="0">
                <a:effectLst/>
              </a:rPr>
              <a:t>mejor  </a:t>
            </a:r>
            <a:r>
              <a:rPr lang="es-EC" dirty="0" err="1" smtClean="0">
                <a:effectLst/>
              </a:rPr>
              <a:t>ortomosaico</a:t>
            </a:r>
            <a:r>
              <a:rPr lang="es-EC" dirty="0" smtClean="0">
                <a:effectLst/>
              </a:rPr>
              <a:t>. </a:t>
            </a:r>
            <a:r>
              <a:rPr lang="es-EC" dirty="0">
                <a:effectLst/>
              </a:rPr>
              <a:t>Revisar en </a:t>
            </a:r>
            <a:r>
              <a:rPr lang="es-EC" dirty="0" smtClean="0">
                <a:effectLst/>
              </a:rPr>
              <a:t>campo, </a:t>
            </a:r>
            <a:r>
              <a:rPr lang="es-EC" dirty="0">
                <a:effectLst/>
              </a:rPr>
              <a:t>que las fotografías tomadas sean claras y  hayan sido bien </a:t>
            </a:r>
            <a:r>
              <a:rPr lang="es-EC" dirty="0" smtClean="0">
                <a:effectLst/>
              </a:rPr>
              <a:t>enfocadas,  </a:t>
            </a:r>
            <a:r>
              <a:rPr lang="es-EC" dirty="0">
                <a:effectLst/>
              </a:rPr>
              <a:t>para de ser </a:t>
            </a:r>
            <a:r>
              <a:rPr lang="es-EC" dirty="0" smtClean="0">
                <a:effectLst/>
              </a:rPr>
              <a:t>necesario  </a:t>
            </a:r>
            <a:r>
              <a:rPr lang="es-EC" dirty="0">
                <a:effectLst/>
              </a:rPr>
              <a:t>repetir la toma en el mismo momento.</a:t>
            </a:r>
          </a:p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8513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374588"/>
            <a:ext cx="10353761" cy="742682"/>
          </a:xfrm>
        </p:spPr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94855" y="1271815"/>
            <a:ext cx="10353762" cy="4047160"/>
          </a:xfrm>
        </p:spPr>
        <p:txBody>
          <a:bodyPr>
            <a:normAutofit/>
          </a:bodyPr>
          <a:lstStyle/>
          <a:p>
            <a:pPr lvl="0" algn="just"/>
            <a:r>
              <a:rPr lang="es-EC" dirty="0">
                <a:effectLst/>
              </a:rPr>
              <a:t> Tomar en cuenta en la planificación,  el tiempo adicional que se necesita para  el procesamiento de las fotografías hasta la obtención </a:t>
            </a:r>
            <a:r>
              <a:rPr lang="es-EC" dirty="0" smtClean="0">
                <a:effectLst/>
              </a:rPr>
              <a:t>del </a:t>
            </a:r>
            <a:r>
              <a:rPr lang="es-EC" dirty="0" err="1" smtClean="0">
                <a:effectLst/>
              </a:rPr>
              <a:t>ortomosaico</a:t>
            </a:r>
            <a:r>
              <a:rPr lang="es-EC" dirty="0" smtClean="0">
                <a:effectLst/>
              </a:rPr>
              <a:t>, pues el tiempo depende de la cantidad de fotografías. </a:t>
            </a:r>
          </a:p>
          <a:p>
            <a:pPr lvl="0" algn="just"/>
            <a:r>
              <a:rPr lang="es-EC" dirty="0" smtClean="0">
                <a:effectLst/>
              </a:rPr>
              <a:t>Para </a:t>
            </a:r>
            <a:r>
              <a:rPr lang="es-EC" dirty="0">
                <a:effectLst/>
              </a:rPr>
              <a:t>la elección del software BIM y la versión, es necesario saber cuáles son los requerimientos bajo los cuales el programa puede ser instalado y funcionar adecuadamente.  A más de conocer que herramientas poseen, pues no todos los programas BIM abarcan todas las dimensiones</a:t>
            </a:r>
          </a:p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0568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0005" y="1757582"/>
            <a:ext cx="10727706" cy="4779986"/>
          </a:xfrm>
        </p:spPr>
        <p:txBody>
          <a:bodyPr>
            <a:normAutofit fontScale="90000"/>
          </a:bodyPr>
          <a:lstStyle/>
          <a:p>
            <a:r>
              <a:rPr lang="es-EC" sz="2000" dirty="0" smtClean="0"/>
              <a:t>Departamento de ciencias de la tierra y DE La construcción</a:t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>CARRERA DE INGENIERÍA GEOGRÁFICA Y DEL MEDIO AMBIENTE</a:t>
            </a:r>
            <a:br>
              <a:rPr lang="es-EC" sz="2000" dirty="0" smtClean="0"/>
            </a:br>
            <a:r>
              <a:rPr lang="es-EC" sz="2000" dirty="0"/>
              <a:t/>
            </a:r>
            <a:br>
              <a:rPr lang="es-EC" sz="2000" dirty="0"/>
            </a:br>
            <a:r>
              <a:rPr lang="es-EC" sz="2000" dirty="0" smtClean="0"/>
              <a:t>AUTORA: </a:t>
            </a:r>
            <a:r>
              <a:rPr lang="es-EC" sz="2000" dirty="0"/>
              <a:t>MOSQUERA PUNGUIL, GEOVANNA ELIZABETH</a:t>
            </a: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>TEMA: DISEÑO DE UN MODELO DE INFORMACIÓN GEOESPACIAL BASADO EN HBIM </a:t>
            </a:r>
            <a:r>
              <a:rPr lang="es-EC" sz="2000" smtClean="0"/>
              <a:t>PARA </a:t>
            </a:r>
            <a:r>
              <a:rPr lang="es-EC" sz="2000" smtClean="0"/>
              <a:t>la DOCUMENTACIÓN </a:t>
            </a:r>
            <a:r>
              <a:rPr lang="es-EC" sz="2000" dirty="0" smtClean="0"/>
              <a:t>3D DE BIENES PATRIMONIALES DEL CENTRO HISTÓRICO DE QUITO</a:t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>TUTOR: ING, PÉREZ SALAZAR PABLO ROBERTO MG</a:t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>DOCENTE EVALUADOR: </a:t>
            </a:r>
            <a:r>
              <a:rPr lang="es-EC" sz="2000" dirty="0" err="1" smtClean="0"/>
              <a:t>Crnl</a:t>
            </a:r>
            <a:r>
              <a:rPr lang="es-EC" sz="2000" dirty="0" smtClean="0"/>
              <a:t>. (</a:t>
            </a:r>
            <a:r>
              <a:rPr lang="es-EC" sz="2000" dirty="0" err="1" smtClean="0"/>
              <a:t>s.p.</a:t>
            </a:r>
            <a:r>
              <a:rPr lang="es-EC" sz="2000" dirty="0" smtClean="0"/>
              <a:t>) ing. Salazar Martínez, Rodolfo Jaime </a:t>
            </a:r>
            <a:r>
              <a:rPr lang="es-EC" sz="2000" dirty="0" err="1" smtClean="0"/>
              <a:t>fernando</a:t>
            </a:r>
            <a:r>
              <a:rPr lang="es-EC" sz="2000" dirty="0" smtClean="0"/>
              <a:t> </a:t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>DIRECTOR DE LA CARRERA: ing. </a:t>
            </a:r>
            <a:r>
              <a:rPr lang="es-EC" sz="2000" dirty="0" err="1" smtClean="0"/>
              <a:t>Robayo</a:t>
            </a:r>
            <a:r>
              <a:rPr lang="es-EC" sz="2000" dirty="0" smtClean="0"/>
              <a:t> nieto, Alexander Alfredo </a:t>
            </a:r>
            <a:r>
              <a:rPr lang="es-EC" sz="2000" dirty="0" err="1" smtClean="0"/>
              <a:t>mcs</a:t>
            </a: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>SECRETARIA ACADÉMICA: ABG. BENAVIDES GUZMAN, MICHELLE KATHERINE</a:t>
            </a:r>
            <a:br>
              <a:rPr lang="es-EC" sz="2000" dirty="0" smtClean="0"/>
            </a:br>
            <a:endParaRPr lang="es-EC" sz="25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52" y="-14068"/>
            <a:ext cx="8100811" cy="17716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2" y="260171"/>
            <a:ext cx="1107583" cy="11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0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6369" y="158636"/>
            <a:ext cx="10353761" cy="721217"/>
          </a:xfrm>
        </p:spPr>
        <p:txBody>
          <a:bodyPr/>
          <a:lstStyle/>
          <a:p>
            <a:r>
              <a:rPr lang="es-EC" dirty="0" smtClean="0"/>
              <a:t>Objetivos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9295" y="726270"/>
            <a:ext cx="11190233" cy="6015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 smtClean="0"/>
              <a:t> GENERAL</a:t>
            </a:r>
          </a:p>
          <a:p>
            <a:r>
              <a:rPr lang="es-EC" dirty="0">
                <a:effectLst/>
              </a:rPr>
              <a:t>Diseñar  un modelo de información geoespacial basado en HBIM para la documentación 3D de bienes patrimoniales  del Centro Histórico de </a:t>
            </a:r>
            <a:r>
              <a:rPr lang="es-EC" dirty="0" smtClean="0">
                <a:effectLst/>
              </a:rPr>
              <a:t>Quito</a:t>
            </a:r>
          </a:p>
          <a:p>
            <a:endParaRPr lang="es-EC" dirty="0">
              <a:effectLst/>
            </a:endParaRPr>
          </a:p>
          <a:p>
            <a:endParaRPr lang="es-EC" dirty="0" smtClean="0">
              <a:effectLst/>
            </a:endParaRPr>
          </a:p>
          <a:p>
            <a:pPr marL="0" indent="0">
              <a:buNone/>
            </a:pPr>
            <a:r>
              <a:rPr lang="es-EC" dirty="0">
                <a:effectLst/>
              </a:rPr>
              <a:t> </a:t>
            </a:r>
            <a:endParaRPr lang="es-EC" dirty="0"/>
          </a:p>
        </p:txBody>
      </p:sp>
      <p:pic>
        <p:nvPicPr>
          <p:cNvPr id="6" name="Imagen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3327" r="14762" b="3904"/>
          <a:stretch/>
        </p:blipFill>
        <p:spPr bwMode="auto">
          <a:xfrm>
            <a:off x="304177" y="2386609"/>
            <a:ext cx="4815205" cy="3862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El camino de la libertad : País : La Hora Noticias de Ecuador, sus  provincias y el mund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701" y="2403527"/>
            <a:ext cx="2762874" cy="1661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700" y="4558352"/>
            <a:ext cx="2762875" cy="169032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r="4596"/>
          <a:stretch/>
        </p:blipFill>
        <p:spPr>
          <a:xfrm>
            <a:off x="8737722" y="2386609"/>
            <a:ext cx="2671806" cy="167842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7921029" y="6372226"/>
            <a:ext cx="2701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(SIPCE, 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s.f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7722" y="4558352"/>
            <a:ext cx="2671806" cy="169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2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6369" y="158636"/>
            <a:ext cx="10353761" cy="721217"/>
          </a:xfrm>
        </p:spPr>
        <p:txBody>
          <a:bodyPr/>
          <a:lstStyle/>
          <a:p>
            <a:r>
              <a:rPr lang="es-EC" dirty="0" smtClean="0"/>
              <a:t>OBJETIVOS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94" y="552936"/>
            <a:ext cx="11450110" cy="599862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es-EC" dirty="0" smtClean="0">
              <a:effectLst/>
            </a:endParaRPr>
          </a:p>
          <a:p>
            <a:pPr marL="0" indent="0" algn="just">
              <a:buNone/>
            </a:pPr>
            <a:r>
              <a:rPr lang="es-EC" dirty="0" smtClean="0">
                <a:effectLst/>
              </a:rPr>
              <a:t> ESPECÍFICOS</a:t>
            </a:r>
          </a:p>
          <a:p>
            <a:pPr algn="just"/>
            <a:r>
              <a:rPr lang="es-EC" dirty="0" smtClean="0">
                <a:effectLst/>
              </a:rPr>
              <a:t>Proponer </a:t>
            </a:r>
            <a:r>
              <a:rPr lang="es-EC" dirty="0">
                <a:effectLst/>
              </a:rPr>
              <a:t>una metodología según HBIM hasta la dimensión 4 para documentación 3D de bienes patrimoniales  </a:t>
            </a:r>
          </a:p>
          <a:p>
            <a:pPr algn="just"/>
            <a:r>
              <a:rPr lang="es-EC" dirty="0">
                <a:effectLst/>
              </a:rPr>
              <a:t>Aplicar el modelo de información geoespacial a una zona emblemática del Centro Histórico de Quito  para demostrar  su funcionalidad </a:t>
            </a:r>
          </a:p>
          <a:p>
            <a:pPr algn="just"/>
            <a:r>
              <a:rPr lang="es-EC" dirty="0">
                <a:effectLst/>
              </a:rPr>
              <a:t>Planificar y ejecutar el proceso fotogramétrico para la generación de modelos tridimensionales</a:t>
            </a:r>
          </a:p>
          <a:p>
            <a:pPr algn="just"/>
            <a:r>
              <a:rPr lang="es-EC" dirty="0" smtClean="0">
                <a:effectLst/>
              </a:rPr>
              <a:t>Controlar </a:t>
            </a:r>
            <a:r>
              <a:rPr lang="es-EC" dirty="0">
                <a:effectLst/>
              </a:rPr>
              <a:t>la calidad de los modelos 3D para evaluar el proceso fotogramétrico empleado</a:t>
            </a:r>
          </a:p>
          <a:p>
            <a:pPr algn="just"/>
            <a:r>
              <a:rPr lang="es-EC" dirty="0">
                <a:effectLst/>
              </a:rPr>
              <a:t>Desarrollar una base gráfica y alfanumérica  para documentar  información geoespacial patrimonial </a:t>
            </a:r>
            <a:endParaRPr lang="es-EC" dirty="0" smtClean="0">
              <a:effectLst/>
            </a:endParaRPr>
          </a:p>
          <a:p>
            <a:pPr algn="just"/>
            <a:r>
              <a:rPr lang="es-EC" dirty="0">
                <a:effectLst/>
              </a:rPr>
              <a:t>Incorporar al modelo de información amenazas naturales (radiación, temperatura) y  antrópicas (lluvia ácida por contaminación) para analizar su influencia en el deterioro del bien</a:t>
            </a:r>
          </a:p>
          <a:p>
            <a:pPr algn="just"/>
            <a:r>
              <a:rPr lang="es-EC" dirty="0">
                <a:effectLst/>
              </a:rPr>
              <a:t>Difundir el modelo de información geoespacial y sus productos a través de un servidor gratuito en la web</a:t>
            </a:r>
          </a:p>
          <a:p>
            <a:pPr algn="just"/>
            <a:r>
              <a:rPr lang="es-EC" dirty="0">
                <a:effectLst/>
              </a:rPr>
              <a:t>Crear  material comunicacional físico para promocionar y divulgar el modelo de información </a:t>
            </a:r>
            <a:r>
              <a:rPr lang="es-EC" dirty="0" smtClean="0">
                <a:effectLst/>
              </a:rPr>
              <a:t>geoespacial</a:t>
            </a:r>
            <a:endParaRPr lang="es-EC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443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145960"/>
            <a:ext cx="10353761" cy="845713"/>
          </a:xfrm>
        </p:spPr>
        <p:txBody>
          <a:bodyPr/>
          <a:lstStyle/>
          <a:p>
            <a:r>
              <a:rPr lang="es-EC" dirty="0" smtClean="0"/>
              <a:t>BIM Y HBIM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7" t="15961" b="17151"/>
          <a:stretch/>
        </p:blipFill>
        <p:spPr>
          <a:xfrm>
            <a:off x="6490339" y="1715562"/>
            <a:ext cx="4039736" cy="166052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82"/>
          <a:stretch/>
        </p:blipFill>
        <p:spPr>
          <a:xfrm>
            <a:off x="975209" y="1694452"/>
            <a:ext cx="4039737" cy="1681634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913795" y="4078865"/>
            <a:ext cx="416256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C" dirty="0"/>
              <a:t>I</a:t>
            </a:r>
            <a:r>
              <a:rPr lang="es-EC" dirty="0" smtClean="0"/>
              <a:t>ntegración  </a:t>
            </a:r>
            <a:r>
              <a:rPr lang="es-EC" dirty="0"/>
              <a:t>de   información  cuantitativa  y cualitativa  </a:t>
            </a:r>
            <a:r>
              <a:rPr lang="es-EC" dirty="0" smtClean="0"/>
              <a:t>a los elementos constructivos del  </a:t>
            </a:r>
            <a:r>
              <a:rPr lang="es-EC" dirty="0"/>
              <a:t>modelo </a:t>
            </a:r>
            <a:r>
              <a:rPr lang="es-EC" dirty="0" smtClean="0"/>
              <a:t>3D, y las posibles relaciones entre ellos</a:t>
            </a:r>
            <a:endParaRPr lang="es-EC" dirty="0"/>
          </a:p>
        </p:txBody>
      </p:sp>
      <p:cxnSp>
        <p:nvCxnSpPr>
          <p:cNvPr id="70" name="Conector angular 69"/>
          <p:cNvCxnSpPr>
            <a:stCxn id="5" idx="0"/>
            <a:endCxn id="4" idx="0"/>
          </p:cNvCxnSpPr>
          <p:nvPr/>
        </p:nvCxnSpPr>
        <p:spPr>
          <a:xfrm rot="16200000" flipH="1">
            <a:off x="5742087" y="-1052557"/>
            <a:ext cx="21110" cy="5515129"/>
          </a:xfrm>
          <a:prstGeom prst="bentConnector3">
            <a:avLst>
              <a:gd name="adj1" fmla="val -224662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Imagen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74" y="3941170"/>
            <a:ext cx="2323997" cy="1399345"/>
          </a:xfrm>
          <a:prstGeom prst="rect">
            <a:avLst/>
          </a:prstGeom>
        </p:spPr>
      </p:pic>
      <p:pic>
        <p:nvPicPr>
          <p:cNvPr id="102" name="Imagen 10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83"/>
          <a:stretch/>
        </p:blipFill>
        <p:spPr>
          <a:xfrm>
            <a:off x="8858911" y="3956244"/>
            <a:ext cx="2298962" cy="1384271"/>
          </a:xfrm>
          <a:prstGeom prst="rect">
            <a:avLst/>
          </a:prstGeom>
        </p:spPr>
      </p:pic>
      <p:cxnSp>
        <p:nvCxnSpPr>
          <p:cNvPr id="19" name="Conector angular 18"/>
          <p:cNvCxnSpPr>
            <a:stCxn id="5" idx="2"/>
            <a:endCxn id="24" idx="0"/>
          </p:cNvCxnSpPr>
          <p:nvPr/>
        </p:nvCxnSpPr>
        <p:spPr>
          <a:xfrm rot="16200000" flipH="1">
            <a:off x="2643689" y="3727474"/>
            <a:ext cx="702779" cy="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22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7442" y="148844"/>
            <a:ext cx="10353761" cy="768439"/>
          </a:xfrm>
        </p:spPr>
        <p:txBody>
          <a:bodyPr/>
          <a:lstStyle/>
          <a:p>
            <a:r>
              <a:rPr lang="es-EC" dirty="0" smtClean="0"/>
              <a:t>DIMENSIONES DEL HBIM</a:t>
            </a:r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750246" y="1094704"/>
            <a:ext cx="10708154" cy="484091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706806" y="5935623"/>
            <a:ext cx="6096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Dimensiones  </a:t>
            </a:r>
            <a:r>
              <a:rPr lang="es-EC" b="1" dirty="0">
                <a:latin typeface="Arial" panose="020B0604020202020204" pitchFamily="34" charset="0"/>
                <a:cs typeface="Times New Roman" panose="02020603050405020304" pitchFamily="18" charset="0"/>
              </a:rPr>
              <a:t>BIM vs  HBIM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145" indent="144145" algn="ctr">
              <a:lnSpc>
                <a:spcPct val="150000"/>
              </a:lnSpc>
              <a:spcAft>
                <a:spcPts val="800"/>
              </a:spcAft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(Merchán et al., 2018)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Resultado de imagen de dimensiones del BIM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8432" r="83696" b="11022"/>
          <a:stretch/>
        </p:blipFill>
        <p:spPr bwMode="auto">
          <a:xfrm>
            <a:off x="10237762" y="4403188"/>
            <a:ext cx="1220638" cy="1494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45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385995"/>
            <a:ext cx="10353761" cy="832834"/>
          </a:xfrm>
        </p:spPr>
        <p:txBody>
          <a:bodyPr/>
          <a:lstStyle/>
          <a:p>
            <a:r>
              <a:rPr lang="es-EC" dirty="0" smtClean="0"/>
              <a:t>FOTOGRAMETRÍA DE RANGO CORTO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3331" y="1218829"/>
            <a:ext cx="10784041" cy="3695136"/>
          </a:xfrm>
        </p:spPr>
        <p:txBody>
          <a:bodyPr/>
          <a:lstStyle/>
          <a:p>
            <a:pPr marL="0" indent="0" algn="just">
              <a:buNone/>
            </a:pPr>
            <a:r>
              <a:rPr lang="es-EC" dirty="0">
                <a:effectLst/>
              </a:rPr>
              <a:t>La fotogrametría tiene  una subespecialización llamada fotogrametría  de  rango  corto que se aplica para objetos de unos poco decímetros hasta 200 metros en su tamaño (Lerma, 2010,  citado en Dueñas, </a:t>
            </a:r>
            <a:r>
              <a:rPr lang="es-EC" dirty="0" smtClean="0">
                <a:effectLst/>
              </a:rPr>
              <a:t>2014). A una </a:t>
            </a:r>
            <a:r>
              <a:rPr lang="es-EC" dirty="0">
                <a:effectLst/>
              </a:rPr>
              <a:t>distancia superior a 10 cm y  menor de </a:t>
            </a:r>
            <a:r>
              <a:rPr lang="es-EC" dirty="0" smtClean="0">
                <a:effectLst/>
              </a:rPr>
              <a:t>300 m </a:t>
            </a:r>
            <a:r>
              <a:rPr lang="es-EC" dirty="0">
                <a:effectLst/>
              </a:rPr>
              <a:t>(Balaguer, </a:t>
            </a:r>
            <a:r>
              <a:rPr lang="es-EC" dirty="0" err="1">
                <a:effectLst/>
              </a:rPr>
              <a:t>s.f</a:t>
            </a:r>
            <a:r>
              <a:rPr lang="es-EC" dirty="0">
                <a:effectLst/>
              </a:rPr>
              <a:t>). </a:t>
            </a:r>
            <a:endParaRPr lang="es-EC" dirty="0" smtClean="0">
              <a:effectLst/>
            </a:endParaRPr>
          </a:p>
          <a:p>
            <a:pPr marL="0" indent="0" algn="just">
              <a:buNone/>
            </a:pPr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6991643" y="2957667"/>
            <a:ext cx="4515729" cy="278913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115351" y="5746799"/>
            <a:ext cx="6096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1500" b="1" dirty="0">
                <a:latin typeface="Arial" panose="020B0604020202020204" pitchFamily="34" charset="0"/>
                <a:cs typeface="Times New Roman" panose="02020603050405020304" pitchFamily="18" charset="0"/>
              </a:rPr>
              <a:t>Disposición  de  la  cámara  según  el escenario</a:t>
            </a:r>
          </a:p>
          <a:p>
            <a:pPr marL="144145" indent="144145" algn="ctr">
              <a:lnSpc>
                <a:spcPct val="150000"/>
              </a:lnSpc>
              <a:spcAft>
                <a:spcPts val="800"/>
              </a:spcAft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(</a:t>
            </a:r>
            <a:r>
              <a:rPr lang="es-EC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Agisoft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PhotoScan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Manual citado en Charquero, 2016)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95" y="2957667"/>
            <a:ext cx="4956590" cy="33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7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96993"/>
            <a:ext cx="10353761" cy="858592"/>
          </a:xfrm>
        </p:spPr>
        <p:txBody>
          <a:bodyPr/>
          <a:lstStyle/>
          <a:p>
            <a:r>
              <a:rPr lang="es-EC" dirty="0" smtClean="0"/>
              <a:t>METODOLOGÍA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6979" y="1094705"/>
            <a:ext cx="10353762" cy="4580586"/>
          </a:xfrm>
        </p:spPr>
        <p:txBody>
          <a:bodyPr/>
          <a:lstStyle/>
          <a:p>
            <a:r>
              <a:rPr lang="es-EC" dirty="0" smtClean="0"/>
              <a:t>PROCEDIMIENTO GENERAL</a:t>
            </a:r>
            <a:endParaRPr lang="es-EC" dirty="0"/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6112" r="18087" b="13458"/>
          <a:stretch/>
        </p:blipFill>
        <p:spPr bwMode="auto">
          <a:xfrm>
            <a:off x="1814805" y="1675056"/>
            <a:ext cx="9275935" cy="4894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723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TM04033921[[fn=Damasco]]</Template>
  <TotalTime>4477</TotalTime>
  <Words>2109</Words>
  <Application>Microsoft Office PowerPoint</Application>
  <PresentationFormat>Panorámica</PresentationFormat>
  <Paragraphs>266</Paragraphs>
  <Slides>39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5" baseType="lpstr">
      <vt:lpstr>Arial</vt:lpstr>
      <vt:lpstr>Bookman Old Style</vt:lpstr>
      <vt:lpstr>Calibri</vt:lpstr>
      <vt:lpstr>Rockwell</vt:lpstr>
      <vt:lpstr>Times New Roman</vt:lpstr>
      <vt:lpstr>Damask</vt:lpstr>
      <vt:lpstr>Departamento de ciencias de la tierra y DE La construcción  CARRERA DE INGENIERÍA GEOGRÁFICA Y DEL MEDIO AMBIENTE  AUTORA: MOSQUERA PUNGUIL, GEOVANNA ELIZABETH  TEMA: DISEÑO DE UN MODELO DE INFORMACIÓN GEOESPACIAL BASADO EN HBIM PARA LA DOCUMENTACIÓN 3D DE BIENES PATRIMONIALES DEL CENTRO HISTÓRICO DE QUITO  TUTOR: ING, PÉREZ SALAZAR PABLO ROBERTO MG  DOCENTE EVALUADOR: Crnl. (s.p.) ing. Salazar Martínez, Rodolfo Jaime fernando   DIRECTOR DE LA CARRERA: ing. Robayo nieto, Alexander Alfredo mcs  SECRETARIA ACADÉMICA: ABG. BENAVIDES GUZMAN, MICHELLE KATHERINE </vt:lpstr>
      <vt:lpstr>INTRODUCCIÓN</vt:lpstr>
      <vt:lpstr>INTRODUCCIÓN</vt:lpstr>
      <vt:lpstr>Objetivos</vt:lpstr>
      <vt:lpstr>OBJETIVOS</vt:lpstr>
      <vt:lpstr>BIM Y HBIM</vt:lpstr>
      <vt:lpstr>DIMENSIONES DEL HBIM</vt:lpstr>
      <vt:lpstr>FOTOGRAMETRÍA DE RANGO CORTO</vt:lpstr>
      <vt:lpstr>METODOLOGÍA</vt:lpstr>
      <vt:lpstr>PRIMERA DIMENSIÓN </vt:lpstr>
      <vt:lpstr>PRIMERA DIMENSIÓN </vt:lpstr>
      <vt:lpstr>SEGUNDA DIMENSIÓN </vt:lpstr>
      <vt:lpstr>TERCERA DIMENSIÓN </vt:lpstr>
      <vt:lpstr>TERCERA DIMENSIÓN </vt:lpstr>
      <vt:lpstr>TERCERA DIMENSIÓN </vt:lpstr>
      <vt:lpstr>CUARTA DIMENSIÓN </vt:lpstr>
      <vt:lpstr>MODELO DE INFORMACIÓN GEOESPACIAL</vt:lpstr>
      <vt:lpstr>DIFUSIÓN</vt:lpstr>
      <vt:lpstr>RESULTADOS</vt:lpstr>
      <vt:lpstr>Presentación de PowerPoint</vt:lpstr>
      <vt:lpstr>RESULTADOS</vt:lpstr>
      <vt:lpstr>RESULTADOS</vt:lpstr>
      <vt:lpstr>RESULTADOS</vt:lpstr>
      <vt:lpstr>RESULTADOS</vt:lpstr>
      <vt:lpstr>RESULTADOS</vt:lpstr>
      <vt:lpstr>RESULTADOS</vt:lpstr>
      <vt:lpstr>RESULTADOS </vt:lpstr>
      <vt:lpstr>RESULTADOS </vt:lpstr>
      <vt:lpstr>RESULTADOS </vt:lpstr>
      <vt:lpstr>RESULTADOS </vt:lpstr>
      <vt:lpstr>RESULTADOS </vt:lpstr>
      <vt:lpstr>RESULTADOS </vt:lpstr>
      <vt:lpstr>CONCLUSIONES</vt:lpstr>
      <vt:lpstr>CONCLUSIONES</vt:lpstr>
      <vt:lpstr>CONCLUSIONES</vt:lpstr>
      <vt:lpstr>CONCLUSIONES</vt:lpstr>
      <vt:lpstr>RECOMENDACIONES</vt:lpstr>
      <vt:lpstr>RECOMENDACIONES</vt:lpstr>
      <vt:lpstr>Departamento de ciencias de la tierra y DE La construcción  CARRERA DE INGENIERÍA GEOGRÁFICA Y DEL MEDIO AMBIENTE  AUTORA: MOSQUERA PUNGUIL, GEOVANNA ELIZABETH  TEMA: DISEÑO DE UN MODELO DE INFORMACIÓN GEOESPACIAL BASADO EN HBIM PARA la DOCUMENTACIÓN 3D DE BIENES PATRIMONIALES DEL CENTRO HISTÓRICO DE QUITO  TUTOR: ING, PÉREZ SALAZAR PABLO ROBERTO MG  DOCENTE EVALUADOR: Crnl. (s.p.) ing. Salazar Martínez, Rodolfo Jaime fernando   DIRECTOR DE LA CARRERA: ing. Robayo nieto, Alexander Alfredo mcs  SECRETARIA ACADÉMICA: ABG. BENAVIDES GUZMAN, MICHELLE KATHERINE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415</cp:revision>
  <dcterms:created xsi:type="dcterms:W3CDTF">2021-03-25T18:48:21Z</dcterms:created>
  <dcterms:modified xsi:type="dcterms:W3CDTF">2021-04-12T21:03:54Z</dcterms:modified>
</cp:coreProperties>
</file>