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6" r:id="rId2"/>
    <p:sldId id="257" r:id="rId3"/>
    <p:sldId id="258" r:id="rId4"/>
    <p:sldId id="293" r:id="rId5"/>
    <p:sldId id="318" r:id="rId6"/>
    <p:sldId id="295" r:id="rId7"/>
    <p:sldId id="296" r:id="rId8"/>
    <p:sldId id="297" r:id="rId9"/>
    <p:sldId id="290" r:id="rId10"/>
    <p:sldId id="291" r:id="rId11"/>
    <p:sldId id="298" r:id="rId12"/>
    <p:sldId id="292" r:id="rId13"/>
    <p:sldId id="259" r:id="rId14"/>
    <p:sldId id="299" r:id="rId15"/>
    <p:sldId id="300" r:id="rId16"/>
    <p:sldId id="301" r:id="rId17"/>
    <p:sldId id="302" r:id="rId18"/>
    <p:sldId id="304" r:id="rId19"/>
    <p:sldId id="303" r:id="rId20"/>
    <p:sldId id="260" r:id="rId21"/>
    <p:sldId id="306" r:id="rId22"/>
    <p:sldId id="307" r:id="rId23"/>
    <p:sldId id="308" r:id="rId24"/>
    <p:sldId id="309" r:id="rId25"/>
    <p:sldId id="262" r:id="rId26"/>
    <p:sldId id="310" r:id="rId27"/>
    <p:sldId id="261" r:id="rId28"/>
    <p:sldId id="311" r:id="rId29"/>
    <p:sldId id="313" r:id="rId30"/>
    <p:sldId id="312" r:id="rId31"/>
    <p:sldId id="314" r:id="rId32"/>
    <p:sldId id="263" r:id="rId33"/>
    <p:sldId id="317" r:id="rId34"/>
    <p:sldId id="264" r:id="rId35"/>
    <p:sldId id="316" r:id="rId36"/>
    <p:sldId id="265" r:id="rId37"/>
    <p:sldId id="315" r:id="rId38"/>
    <p:sldId id="289"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60" autoAdjust="0"/>
  </p:normalViewPr>
  <p:slideViewPr>
    <p:cSldViewPr snapToGrid="0">
      <p:cViewPr varScale="1">
        <p:scale>
          <a:sx n="51" d="100"/>
          <a:sy n="51" d="100"/>
        </p:scale>
        <p:origin x="89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0.19654116313648992"/>
          <c:y val="0.17608955891619199"/>
          <c:w val="0.59965860875494503"/>
          <c:h val="0.69332494514248744"/>
        </c:manualLayout>
      </c:layout>
      <c:pieChart>
        <c:varyColors val="1"/>
        <c:ser>
          <c:idx val="0"/>
          <c:order val="0"/>
          <c:tx>
            <c:strRef>
              <c:f>Hoja1!$B$1</c:f>
              <c:strCache>
                <c:ptCount val="1"/>
                <c:pt idx="0">
                  <c:v>Más vendido</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ED5-47BE-96BE-F938C3794AE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ED5-47BE-96BE-F938C3794AE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ED5-47BE-96BE-F938C3794AE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ED5-47BE-96BE-F938C3794AE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Hoja1!$A$2:$A$5</c:f>
              <c:strCache>
                <c:ptCount val="4"/>
                <c:pt idx="0">
                  <c:v>Android</c:v>
                </c:pt>
                <c:pt idx="1">
                  <c:v>iOS</c:v>
                </c:pt>
                <c:pt idx="2">
                  <c:v>MIUI</c:v>
                </c:pt>
                <c:pt idx="3">
                  <c:v>Windows Mobile</c:v>
                </c:pt>
              </c:strCache>
            </c:strRef>
          </c:cat>
          <c:val>
            <c:numRef>
              <c:f>Hoja1!$B$2:$B$5</c:f>
              <c:numCache>
                <c:formatCode>General</c:formatCode>
                <c:ptCount val="4"/>
                <c:pt idx="0">
                  <c:v>81800000</c:v>
                </c:pt>
                <c:pt idx="1">
                  <c:v>62000000</c:v>
                </c:pt>
                <c:pt idx="2">
                  <c:v>43400000</c:v>
                </c:pt>
                <c:pt idx="3">
                  <c:v>1500000</c:v>
                </c:pt>
              </c:numCache>
            </c:numRef>
          </c:val>
          <c:extLst>
            <c:ext xmlns:c16="http://schemas.microsoft.com/office/drawing/2014/chart" uri="{C3380CC4-5D6E-409C-BE32-E72D297353CC}">
              <c16:uniqueId val="{00000000-6C23-493E-9FDC-C613AB48BC7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02D5F-E833-4CB4-ACD5-54D9E2A56B8F}" type="datetimeFigureOut">
              <a:rPr lang="es-EC" smtClean="0"/>
              <a:t>31/3/2021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7FAE05-F59F-44B0-8976-BFA2F9484D4D}" type="slidenum">
              <a:rPr lang="es-EC" smtClean="0"/>
              <a:t>‹Nº›</a:t>
            </a:fld>
            <a:endParaRPr lang="es-EC"/>
          </a:p>
        </p:txBody>
      </p:sp>
    </p:spTree>
    <p:extLst>
      <p:ext uri="{BB962C8B-B14F-4D97-AF65-F5344CB8AC3E}">
        <p14:creationId xmlns:p14="http://schemas.microsoft.com/office/powerpoint/2010/main" val="4207261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157FAE05-F59F-44B0-8976-BFA2F9484D4D}" type="slidenum">
              <a:rPr lang="es-EC" smtClean="0"/>
              <a:t>28</a:t>
            </a:fld>
            <a:endParaRPr lang="es-EC"/>
          </a:p>
        </p:txBody>
      </p:sp>
    </p:spTree>
    <p:extLst>
      <p:ext uri="{BB962C8B-B14F-4D97-AF65-F5344CB8AC3E}">
        <p14:creationId xmlns:p14="http://schemas.microsoft.com/office/powerpoint/2010/main" val="1216743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157FAE05-F59F-44B0-8976-BFA2F9484D4D}" type="slidenum">
              <a:rPr lang="es-EC" smtClean="0"/>
              <a:t>31</a:t>
            </a:fld>
            <a:endParaRPr lang="es-EC"/>
          </a:p>
        </p:txBody>
      </p:sp>
    </p:spTree>
    <p:extLst>
      <p:ext uri="{BB962C8B-B14F-4D97-AF65-F5344CB8AC3E}">
        <p14:creationId xmlns:p14="http://schemas.microsoft.com/office/powerpoint/2010/main" val="3819743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157FAE05-F59F-44B0-8976-BFA2F9484D4D}" type="slidenum">
              <a:rPr lang="es-EC" smtClean="0"/>
              <a:t>33</a:t>
            </a:fld>
            <a:endParaRPr lang="es-EC"/>
          </a:p>
        </p:txBody>
      </p:sp>
    </p:spTree>
    <p:extLst>
      <p:ext uri="{BB962C8B-B14F-4D97-AF65-F5344CB8AC3E}">
        <p14:creationId xmlns:p14="http://schemas.microsoft.com/office/powerpoint/2010/main" val="755535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157FAE05-F59F-44B0-8976-BFA2F9484D4D}" type="slidenum">
              <a:rPr lang="es-EC" smtClean="0"/>
              <a:t>35</a:t>
            </a:fld>
            <a:endParaRPr lang="es-EC"/>
          </a:p>
        </p:txBody>
      </p:sp>
    </p:spTree>
    <p:extLst>
      <p:ext uri="{BB962C8B-B14F-4D97-AF65-F5344CB8AC3E}">
        <p14:creationId xmlns:p14="http://schemas.microsoft.com/office/powerpoint/2010/main" val="1451952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157FAE05-F59F-44B0-8976-BFA2F9484D4D}" type="slidenum">
              <a:rPr lang="es-EC" smtClean="0"/>
              <a:t>37</a:t>
            </a:fld>
            <a:endParaRPr lang="es-EC"/>
          </a:p>
        </p:txBody>
      </p:sp>
    </p:spTree>
    <p:extLst>
      <p:ext uri="{BB962C8B-B14F-4D97-AF65-F5344CB8AC3E}">
        <p14:creationId xmlns:p14="http://schemas.microsoft.com/office/powerpoint/2010/main" val="3682474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7" name="Date Placeholder 6"/>
          <p:cNvSpPr>
            <a:spLocks noGrp="1"/>
          </p:cNvSpPr>
          <p:nvPr>
            <p:ph type="dt" sz="half" idx="10"/>
          </p:nvPr>
        </p:nvSpPr>
        <p:spPr/>
        <p:txBody>
          <a:bodyPr/>
          <a:lstStyle/>
          <a:p>
            <a:fld id="{51C984A9-0A2F-4BD3-AEAD-667771CBCD4B}" type="datetimeFigureOut">
              <a:rPr lang="es-EC" smtClean="0"/>
              <a:t>31/3/2021</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5C83A131-AFDA-4BCE-A424-A1FFEB8BA270}" type="slidenum">
              <a:rPr lang="es-EC" smtClean="0"/>
              <a:t>‹Nº›</a:t>
            </a:fld>
            <a:endParaRPr lang="es-EC"/>
          </a:p>
        </p:txBody>
      </p:sp>
    </p:spTree>
    <p:extLst>
      <p:ext uri="{BB962C8B-B14F-4D97-AF65-F5344CB8AC3E}">
        <p14:creationId xmlns:p14="http://schemas.microsoft.com/office/powerpoint/2010/main" val="388720879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1C984A9-0A2F-4BD3-AEAD-667771CBCD4B}" type="datetimeFigureOut">
              <a:rPr lang="es-EC" smtClean="0"/>
              <a:t>31/3/2021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C83A131-AFDA-4BCE-A424-A1FFEB8BA270}" type="slidenum">
              <a:rPr lang="es-EC" smtClean="0"/>
              <a:t>‹Nº›</a:t>
            </a:fld>
            <a:endParaRPr lang="es-EC"/>
          </a:p>
        </p:txBody>
      </p:sp>
    </p:spTree>
    <p:extLst>
      <p:ext uri="{BB962C8B-B14F-4D97-AF65-F5344CB8AC3E}">
        <p14:creationId xmlns:p14="http://schemas.microsoft.com/office/powerpoint/2010/main" val="384639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1C984A9-0A2F-4BD3-AEAD-667771CBCD4B}" type="datetimeFigureOut">
              <a:rPr lang="es-EC" smtClean="0"/>
              <a:t>31/3/2021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C83A131-AFDA-4BCE-A424-A1FFEB8BA270}" type="slidenum">
              <a:rPr lang="es-EC" smtClean="0"/>
              <a:t>‹Nº›</a:t>
            </a:fld>
            <a:endParaRPr lang="es-EC"/>
          </a:p>
        </p:txBody>
      </p:sp>
    </p:spTree>
    <p:extLst>
      <p:ext uri="{BB962C8B-B14F-4D97-AF65-F5344CB8AC3E}">
        <p14:creationId xmlns:p14="http://schemas.microsoft.com/office/powerpoint/2010/main" val="1034471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1C984A9-0A2F-4BD3-AEAD-667771CBCD4B}" type="datetimeFigureOut">
              <a:rPr lang="es-EC" smtClean="0"/>
              <a:t>31/3/2021</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5C83A131-AFDA-4BCE-A424-A1FFEB8BA270}" type="slidenum">
              <a:rPr lang="es-EC" smtClean="0"/>
              <a:t>‹Nº›</a:t>
            </a:fld>
            <a:endParaRPr lang="es-EC"/>
          </a:p>
        </p:txBody>
      </p:sp>
    </p:spTree>
    <p:extLst>
      <p:ext uri="{BB962C8B-B14F-4D97-AF65-F5344CB8AC3E}">
        <p14:creationId xmlns:p14="http://schemas.microsoft.com/office/powerpoint/2010/main" val="3452344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7" name="Date Placeholder 6"/>
          <p:cNvSpPr>
            <a:spLocks noGrp="1"/>
          </p:cNvSpPr>
          <p:nvPr>
            <p:ph type="dt" sz="half" idx="10"/>
          </p:nvPr>
        </p:nvSpPr>
        <p:spPr/>
        <p:txBody>
          <a:bodyPr/>
          <a:lstStyle/>
          <a:p>
            <a:fld id="{51C984A9-0A2F-4BD3-AEAD-667771CBCD4B}" type="datetimeFigureOut">
              <a:rPr lang="es-EC" smtClean="0"/>
              <a:t>31/3/2021</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5C83A131-AFDA-4BCE-A424-A1FFEB8BA270}" type="slidenum">
              <a:rPr lang="es-EC" smtClean="0"/>
              <a:t>‹Nº›</a:t>
            </a:fld>
            <a:endParaRPr lang="es-EC"/>
          </a:p>
        </p:txBody>
      </p:sp>
    </p:spTree>
    <p:extLst>
      <p:ext uri="{BB962C8B-B14F-4D97-AF65-F5344CB8AC3E}">
        <p14:creationId xmlns:p14="http://schemas.microsoft.com/office/powerpoint/2010/main" val="76806093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51C984A9-0A2F-4BD3-AEAD-667771CBCD4B}" type="datetimeFigureOut">
              <a:rPr lang="es-EC" smtClean="0"/>
              <a:t>31/3/2021</a:t>
            </a:fld>
            <a:endParaRPr lang="es-EC"/>
          </a:p>
        </p:txBody>
      </p:sp>
      <p:sp>
        <p:nvSpPr>
          <p:cNvPr id="9" name="Footer Placeholder 8"/>
          <p:cNvSpPr>
            <a:spLocks noGrp="1"/>
          </p:cNvSpPr>
          <p:nvPr>
            <p:ph type="ftr" sz="quarter" idx="11"/>
          </p:nvPr>
        </p:nvSpPr>
        <p:spPr/>
        <p:txBody>
          <a:bodyPr/>
          <a:lstStyle/>
          <a:p>
            <a:endParaRPr lang="es-EC"/>
          </a:p>
        </p:txBody>
      </p:sp>
      <p:sp>
        <p:nvSpPr>
          <p:cNvPr id="10" name="Slide Number Placeholder 9"/>
          <p:cNvSpPr>
            <a:spLocks noGrp="1"/>
          </p:cNvSpPr>
          <p:nvPr>
            <p:ph type="sldNum" sz="quarter" idx="12"/>
          </p:nvPr>
        </p:nvSpPr>
        <p:spPr/>
        <p:txBody>
          <a:bodyPr/>
          <a:lstStyle/>
          <a:p>
            <a:fld id="{5C83A131-AFDA-4BCE-A424-A1FFEB8BA270}" type="slidenum">
              <a:rPr lang="es-EC" smtClean="0"/>
              <a:t>‹Nº›</a:t>
            </a:fld>
            <a:endParaRPr lang="es-EC"/>
          </a:p>
        </p:txBody>
      </p:sp>
    </p:spTree>
    <p:extLst>
      <p:ext uri="{BB962C8B-B14F-4D97-AF65-F5344CB8AC3E}">
        <p14:creationId xmlns:p14="http://schemas.microsoft.com/office/powerpoint/2010/main" val="485495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583436" y="3143250"/>
            <a:ext cx="4270248" cy="25967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7" name="Date Placeholder 6"/>
          <p:cNvSpPr>
            <a:spLocks noGrp="1"/>
          </p:cNvSpPr>
          <p:nvPr>
            <p:ph type="dt" sz="half" idx="10"/>
          </p:nvPr>
        </p:nvSpPr>
        <p:spPr/>
        <p:txBody>
          <a:bodyPr/>
          <a:lstStyle/>
          <a:p>
            <a:fld id="{51C984A9-0A2F-4BD3-AEAD-667771CBCD4B}" type="datetimeFigureOut">
              <a:rPr lang="es-EC" smtClean="0"/>
              <a:t>31/3/2021</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5C83A131-AFDA-4BCE-A424-A1FFEB8BA270}" type="slidenum">
              <a:rPr lang="es-EC" smtClean="0"/>
              <a:t>‹Nº›</a:t>
            </a:fld>
            <a:endParaRPr lang="es-EC"/>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2415814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51C984A9-0A2F-4BD3-AEAD-667771CBCD4B}" type="datetimeFigureOut">
              <a:rPr lang="es-EC" smtClean="0"/>
              <a:t>31/3/2021</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5C83A131-AFDA-4BCE-A424-A1FFEB8BA270}" type="slidenum">
              <a:rPr lang="es-EC" smtClean="0"/>
              <a:t>‹Nº›</a:t>
            </a:fld>
            <a:endParaRPr lang="es-EC"/>
          </a:p>
        </p:txBody>
      </p:sp>
    </p:spTree>
    <p:extLst>
      <p:ext uri="{BB962C8B-B14F-4D97-AF65-F5344CB8AC3E}">
        <p14:creationId xmlns:p14="http://schemas.microsoft.com/office/powerpoint/2010/main" val="1396843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C984A9-0A2F-4BD3-AEAD-667771CBCD4B}" type="datetimeFigureOut">
              <a:rPr lang="es-EC" smtClean="0"/>
              <a:t>31/3/2021</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5C83A131-AFDA-4BCE-A424-A1FFEB8BA270}" type="slidenum">
              <a:rPr lang="es-EC" smtClean="0"/>
              <a:t>‹Nº›</a:t>
            </a:fld>
            <a:endParaRPr lang="es-EC"/>
          </a:p>
        </p:txBody>
      </p:sp>
    </p:spTree>
    <p:extLst>
      <p:ext uri="{BB962C8B-B14F-4D97-AF65-F5344CB8AC3E}">
        <p14:creationId xmlns:p14="http://schemas.microsoft.com/office/powerpoint/2010/main" val="2215413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9" name="Date Placeholder 8"/>
          <p:cNvSpPr>
            <a:spLocks noGrp="1"/>
          </p:cNvSpPr>
          <p:nvPr>
            <p:ph type="dt" sz="half" idx="10"/>
          </p:nvPr>
        </p:nvSpPr>
        <p:spPr/>
        <p:txBody>
          <a:bodyPr/>
          <a:lstStyle/>
          <a:p>
            <a:fld id="{51C984A9-0A2F-4BD3-AEAD-667771CBCD4B}" type="datetimeFigureOut">
              <a:rPr lang="es-EC" smtClean="0"/>
              <a:t>31/3/2021</a:t>
            </a:fld>
            <a:endParaRPr lang="es-EC"/>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s-EC"/>
          </a:p>
        </p:txBody>
      </p:sp>
      <p:sp>
        <p:nvSpPr>
          <p:cNvPr id="11" name="Slide Number Placeholder 10"/>
          <p:cNvSpPr>
            <a:spLocks noGrp="1"/>
          </p:cNvSpPr>
          <p:nvPr>
            <p:ph type="sldNum" sz="quarter" idx="12"/>
          </p:nvPr>
        </p:nvSpPr>
        <p:spPr/>
        <p:txBody>
          <a:bodyPr/>
          <a:lstStyle/>
          <a:p>
            <a:fld id="{5C83A131-AFDA-4BCE-A424-A1FFEB8BA270}" type="slidenum">
              <a:rPr lang="es-EC" smtClean="0"/>
              <a:t>‹Nº›</a:t>
            </a:fld>
            <a:endParaRPr lang="es-EC"/>
          </a:p>
        </p:txBody>
      </p:sp>
    </p:spTree>
    <p:extLst>
      <p:ext uri="{BB962C8B-B14F-4D97-AF65-F5344CB8AC3E}">
        <p14:creationId xmlns:p14="http://schemas.microsoft.com/office/powerpoint/2010/main" val="3858605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51C984A9-0A2F-4BD3-AEAD-667771CBCD4B}" type="datetimeFigureOut">
              <a:rPr lang="es-EC" smtClean="0"/>
              <a:t>31/3/2021</a:t>
            </a:fld>
            <a:endParaRPr lang="es-EC"/>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s-EC"/>
          </a:p>
        </p:txBody>
      </p:sp>
      <p:sp>
        <p:nvSpPr>
          <p:cNvPr id="10" name="Slide Number Placeholder 9"/>
          <p:cNvSpPr>
            <a:spLocks noGrp="1"/>
          </p:cNvSpPr>
          <p:nvPr>
            <p:ph type="sldNum" sz="quarter" idx="12"/>
          </p:nvPr>
        </p:nvSpPr>
        <p:spPr/>
        <p:txBody>
          <a:bodyPr/>
          <a:lstStyle/>
          <a:p>
            <a:fld id="{5C83A131-AFDA-4BCE-A424-A1FFEB8BA270}" type="slidenum">
              <a:rPr lang="es-EC" smtClean="0"/>
              <a:t>‹Nº›</a:t>
            </a:fld>
            <a:endParaRPr lang="es-EC"/>
          </a:p>
        </p:txBody>
      </p:sp>
    </p:spTree>
    <p:extLst>
      <p:ext uri="{BB962C8B-B14F-4D97-AF65-F5344CB8AC3E}">
        <p14:creationId xmlns:p14="http://schemas.microsoft.com/office/powerpoint/2010/main" val="1962577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51C984A9-0A2F-4BD3-AEAD-667771CBCD4B}" type="datetimeFigureOut">
              <a:rPr lang="es-EC" smtClean="0"/>
              <a:t>31/3/2021</a:t>
            </a:fld>
            <a:endParaRPr lang="es-EC"/>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s-EC"/>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5C83A131-AFDA-4BCE-A424-A1FFEB8BA270}" type="slidenum">
              <a:rPr lang="es-EC" smtClean="0"/>
              <a:t>‹Nº›</a:t>
            </a:fld>
            <a:endParaRPr lang="es-EC"/>
          </a:p>
        </p:txBody>
      </p:sp>
    </p:spTree>
    <p:extLst>
      <p:ext uri="{BB962C8B-B14F-4D97-AF65-F5344CB8AC3E}">
        <p14:creationId xmlns:p14="http://schemas.microsoft.com/office/powerpoint/2010/main" val="27031728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eg"/><Relationship Id="rId3" Type="http://schemas.openxmlformats.org/officeDocument/2006/relationships/image" Target="../media/image2.png"/><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5" Type="http://schemas.openxmlformats.org/officeDocument/2006/relationships/image" Target="../media/image4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 Id="rId14" Type="http://schemas.openxmlformats.org/officeDocument/2006/relationships/image" Target="../media/image48.jpeg"/></Relationships>
</file>

<file path=ppt/slides/_rels/slide1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2.png"/><Relationship Id="rId7"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12.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3" Type="http://schemas.openxmlformats.org/officeDocument/2006/relationships/image" Target="../media/image2.png"/><Relationship Id="rId7" Type="http://schemas.openxmlformats.org/officeDocument/2006/relationships/image" Target="../media/image61.jpeg"/><Relationship Id="rId12"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5" Type="http://schemas.openxmlformats.org/officeDocument/2006/relationships/image" Target="../media/image6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 Id="rId14" Type="http://schemas.openxmlformats.org/officeDocument/2006/relationships/image" Target="../media/image68.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78.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2.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2.png"/><Relationship Id="rId7"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jpe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23.xml.rels><?xml version="1.0" encoding="UTF-8" standalone="yes"?>
<Relationships xmlns="http://schemas.openxmlformats.org/package/2006/relationships"><Relationship Id="rId8" Type="http://schemas.openxmlformats.org/officeDocument/2006/relationships/image" Target="../media/image95.tmp"/><Relationship Id="rId3" Type="http://schemas.openxmlformats.org/officeDocument/2006/relationships/image" Target="../media/image2.png"/><Relationship Id="rId7" Type="http://schemas.openxmlformats.org/officeDocument/2006/relationships/image" Target="../media/image94.tm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6.tmp"/></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7.png"/><Relationship Id="rId5" Type="http://schemas.openxmlformats.org/officeDocument/2006/relationships/image" Target="../media/image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9.jpeg"/><Relationship Id="rId4" Type="http://schemas.openxmlformats.org/officeDocument/2006/relationships/image" Target="../media/image98.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5.jpeg"/><Relationship Id="rId4" Type="http://schemas.openxmlformats.org/officeDocument/2006/relationships/image" Target="../media/image104.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7.jpeg"/><Relationship Id="rId4" Type="http://schemas.openxmlformats.org/officeDocument/2006/relationships/image" Target="../media/image106.jpeg"/></Relationships>
</file>

<file path=ppt/slides/_rels/slide33.xml.rels><?xml version="1.0" encoding="UTF-8" standalone="yes"?>
<Relationships xmlns="http://schemas.openxmlformats.org/package/2006/relationships"><Relationship Id="rId8" Type="http://schemas.openxmlformats.org/officeDocument/2006/relationships/image" Target="../media/image111.jpeg"/><Relationship Id="rId13" Type="http://schemas.openxmlformats.org/officeDocument/2006/relationships/image" Target="../media/image116.jpeg"/><Relationship Id="rId3" Type="http://schemas.openxmlformats.org/officeDocument/2006/relationships/image" Target="../media/image1.png"/><Relationship Id="rId7" Type="http://schemas.openxmlformats.org/officeDocument/2006/relationships/image" Target="../media/image110.jpeg"/><Relationship Id="rId12" Type="http://schemas.openxmlformats.org/officeDocument/2006/relationships/image" Target="../media/image1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9.jpeg"/><Relationship Id="rId11" Type="http://schemas.openxmlformats.org/officeDocument/2006/relationships/image" Target="../media/image114.jpeg"/><Relationship Id="rId5" Type="http://schemas.openxmlformats.org/officeDocument/2006/relationships/image" Target="../media/image108.jpeg"/><Relationship Id="rId15" Type="http://schemas.openxmlformats.org/officeDocument/2006/relationships/image" Target="../media/image65.jpeg"/><Relationship Id="rId10" Type="http://schemas.openxmlformats.org/officeDocument/2006/relationships/image" Target="../media/image113.jpeg"/><Relationship Id="rId4" Type="http://schemas.openxmlformats.org/officeDocument/2006/relationships/image" Target="../media/image2.png"/><Relationship Id="rId9" Type="http://schemas.openxmlformats.org/officeDocument/2006/relationships/image" Target="../media/image112.jpeg"/><Relationship Id="rId14" Type="http://schemas.openxmlformats.org/officeDocument/2006/relationships/image" Target="../media/image117.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8.jpeg"/></Relationships>
</file>

<file path=ppt/slides/_rels/slide3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12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2.jpeg"/></Relationships>
</file>

<file path=ppt/slides/_rels/slide37.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png"/><Relationship Id="rId7" Type="http://schemas.openxmlformats.org/officeDocument/2006/relationships/image" Target="../media/image12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2.png"/><Relationship Id="rId9" Type="http://schemas.openxmlformats.org/officeDocument/2006/relationships/image" Target="../media/image126.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2.pn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D4915E-7116-4D43-8A3D-A3F466C7F26C}"/>
              </a:ext>
            </a:extLst>
          </p:cNvPr>
          <p:cNvSpPr>
            <a:spLocks noGrp="1"/>
          </p:cNvSpPr>
          <p:nvPr>
            <p:ph type="ctrTitle"/>
          </p:nvPr>
        </p:nvSpPr>
        <p:spPr>
          <a:xfrm>
            <a:off x="1139876" y="2285190"/>
            <a:ext cx="9912246" cy="2071724"/>
          </a:xfrm>
        </p:spPr>
        <p:txBody>
          <a:bodyPr>
            <a:normAutofit/>
          </a:bodyPr>
          <a:lstStyle/>
          <a:p>
            <a:r>
              <a:rPr lang="es-EC" sz="2000" b="1" dirty="0">
                <a:effectLst/>
                <a:latin typeface="Arial" panose="020B0604020202020204" pitchFamily="34" charset="0"/>
                <a:ea typeface="Calibri" panose="020F0502020204030204" pitchFamily="34" charset="0"/>
                <a:cs typeface="Times New Roman" panose="02020603050405020304" pitchFamily="18" charset="0"/>
              </a:rPr>
              <a:t>Humanidad aumentada como estrategia de inclusión para las personas con discapacidad visual y su entorno: propuesta de una arquitectura de una aplicación de control hiperindividualizado</a:t>
            </a:r>
            <a:endParaRPr lang="es-EC" sz="4000" dirty="0"/>
          </a:p>
        </p:txBody>
      </p:sp>
      <p:sp>
        <p:nvSpPr>
          <p:cNvPr id="3" name="Subtítulo 2">
            <a:extLst>
              <a:ext uri="{FF2B5EF4-FFF2-40B4-BE49-F238E27FC236}">
                <a16:creationId xmlns:a16="http://schemas.microsoft.com/office/drawing/2014/main" id="{3E39F33C-801D-47CD-B4D4-80ED1483A0CF}"/>
              </a:ext>
            </a:extLst>
          </p:cNvPr>
          <p:cNvSpPr>
            <a:spLocks noGrp="1"/>
          </p:cNvSpPr>
          <p:nvPr>
            <p:ph type="subTitle" idx="1"/>
          </p:nvPr>
        </p:nvSpPr>
        <p:spPr>
          <a:xfrm>
            <a:off x="2624259" y="4582178"/>
            <a:ext cx="6943481" cy="2071723"/>
          </a:xfrm>
        </p:spPr>
        <p:txBody>
          <a:bodyPr>
            <a:normAutofit/>
          </a:bodyPr>
          <a:lstStyle/>
          <a:p>
            <a:pPr marL="342900" indent="-342900">
              <a:buFont typeface="Arial" panose="020B0604020202020204" pitchFamily="34" charset="0"/>
              <a:buChar char="•"/>
            </a:pPr>
            <a:r>
              <a:rPr lang="es-MX" sz="2400" dirty="0"/>
              <a:t>PORTILLA BRAVO ALEXANDER SEBASTIÁN</a:t>
            </a:r>
          </a:p>
          <a:p>
            <a:pPr marL="342900" indent="-342900">
              <a:buFont typeface="Arial" panose="020B0604020202020204" pitchFamily="34" charset="0"/>
              <a:buChar char="•"/>
            </a:pPr>
            <a:r>
              <a:rPr lang="es-MX" sz="2400" dirty="0"/>
              <a:t>ING. ROSA GRACIELA GUERRERO IDROVO</a:t>
            </a:r>
          </a:p>
          <a:p>
            <a:pPr marL="342900" indent="-342900">
              <a:buFont typeface="Arial" panose="020B0604020202020204" pitchFamily="34" charset="0"/>
              <a:buChar char="•"/>
            </a:pPr>
            <a:endParaRPr lang="es-MX" sz="2400" dirty="0"/>
          </a:p>
          <a:p>
            <a:pPr marL="342900" indent="-342900">
              <a:buFont typeface="Arial" panose="020B0604020202020204" pitchFamily="34" charset="0"/>
              <a:buChar char="•"/>
            </a:pPr>
            <a:r>
              <a:rPr lang="es-MX" sz="2400"/>
              <a:t>31/03/2021</a:t>
            </a:r>
            <a:endParaRPr lang="es-EC" sz="2400" dirty="0"/>
          </a:p>
        </p:txBody>
      </p:sp>
      <p:pic>
        <p:nvPicPr>
          <p:cNvPr id="1026" name="Picture 2" descr="Laboratorio de Análisis Abientales | Universidad de las Fuerzas Armadas ESPE">
            <a:extLst>
              <a:ext uri="{FF2B5EF4-FFF2-40B4-BE49-F238E27FC236}">
                <a16:creationId xmlns:a16="http://schemas.microsoft.com/office/drawing/2014/main" id="{537BDAFF-1D08-4844-B04D-0EC1E4E3DF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0" y="21380"/>
            <a:ext cx="6241444" cy="175072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6616E63F-07EB-4C58-BB9B-635F97F38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8302" y="-68080"/>
            <a:ext cx="1983698" cy="1983698"/>
          </a:xfrm>
          <a:prstGeom prst="rect">
            <a:avLst/>
          </a:prstGeom>
        </p:spPr>
      </p:pic>
      <p:sp>
        <p:nvSpPr>
          <p:cNvPr id="6" name="CuadroTexto 5">
            <a:extLst>
              <a:ext uri="{FF2B5EF4-FFF2-40B4-BE49-F238E27FC236}">
                <a16:creationId xmlns:a16="http://schemas.microsoft.com/office/drawing/2014/main" id="{F748D5E8-20D9-4742-B204-8CAAA65EADA2}"/>
              </a:ext>
            </a:extLst>
          </p:cNvPr>
          <p:cNvSpPr txBox="1"/>
          <p:nvPr/>
        </p:nvSpPr>
        <p:spPr>
          <a:xfrm>
            <a:off x="11617376" y="6469235"/>
            <a:ext cx="540000" cy="369332"/>
          </a:xfrm>
          <a:prstGeom prst="rect">
            <a:avLst/>
          </a:prstGeom>
          <a:noFill/>
        </p:spPr>
        <p:txBody>
          <a:bodyPr wrap="square" rtlCol="0">
            <a:spAutoFit/>
          </a:bodyPr>
          <a:lstStyle/>
          <a:p>
            <a:pPr algn="ctr"/>
            <a:r>
              <a:rPr lang="es-MX" dirty="0"/>
              <a:t>1</a:t>
            </a:r>
            <a:endParaRPr lang="es-EC" dirty="0"/>
          </a:p>
        </p:txBody>
      </p:sp>
    </p:spTree>
    <p:extLst>
      <p:ext uri="{BB962C8B-B14F-4D97-AF65-F5344CB8AC3E}">
        <p14:creationId xmlns:p14="http://schemas.microsoft.com/office/powerpoint/2010/main" val="3145116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930930"/>
            <a:ext cx="7729728" cy="628047"/>
          </a:xfrm>
        </p:spPr>
        <p:txBody>
          <a:bodyPr>
            <a:normAutofit fontScale="90000"/>
          </a:bodyPr>
          <a:lstStyle/>
          <a:p>
            <a:r>
              <a:rPr lang="es-MX" b="1" dirty="0"/>
              <a:t>PROBLEMA</a:t>
            </a:r>
            <a:endParaRPr lang="es-EC"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23113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b="1" dirty="0">
                <a:solidFill>
                  <a:schemeClr val="tx1"/>
                </a:solidFill>
              </a:rPr>
              <a:t>Introducción</a:t>
            </a:r>
          </a:p>
          <a:p>
            <a:pPr>
              <a:lnSpc>
                <a:spcPct val="150000"/>
              </a:lnSpc>
            </a:pPr>
            <a:r>
              <a:rPr lang="es-EC" dirty="0">
                <a:solidFill>
                  <a:schemeClr val="tx1"/>
                </a:solidFill>
              </a:rPr>
              <a:t>Trabajos Relacionados</a:t>
            </a:r>
          </a:p>
          <a:p>
            <a:pPr>
              <a:lnSpc>
                <a:spcPct val="150000"/>
              </a:lnSpc>
            </a:pPr>
            <a:r>
              <a:rPr lang="es-EC" dirty="0">
                <a:solidFill>
                  <a:schemeClr val="tx1"/>
                </a:solidFill>
              </a:rPr>
              <a:t>Desarrollo</a:t>
            </a:r>
          </a:p>
          <a:p>
            <a:pPr>
              <a:lnSpc>
                <a:spcPct val="150000"/>
              </a:lnSpc>
            </a:pPr>
            <a:r>
              <a:rPr lang="es-EC" dirty="0">
                <a:solidFill>
                  <a:schemeClr val="tx1"/>
                </a:solidFill>
              </a:rPr>
              <a:t>Enfoque de prueba</a:t>
            </a:r>
          </a:p>
          <a:p>
            <a:r>
              <a:rPr lang="es-EC"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10</a:t>
            </a:r>
            <a:endParaRPr lang="es-EC" dirty="0"/>
          </a:p>
        </p:txBody>
      </p:sp>
      <p:pic>
        <p:nvPicPr>
          <p:cNvPr id="8" name="Picture 2" descr="Definición de los 5 Sentidos - Qué es y Concepto">
            <a:extLst>
              <a:ext uri="{FF2B5EF4-FFF2-40B4-BE49-F238E27FC236}">
                <a16:creationId xmlns:a16="http://schemas.microsoft.com/office/drawing/2014/main" id="{B6A8BBD4-56BD-45A5-A3DA-F6ED05D723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8602" y="1752953"/>
            <a:ext cx="1383639" cy="1336089"/>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8585B416-5D18-445E-9D01-900F8DD132FB}"/>
              </a:ext>
            </a:extLst>
          </p:cNvPr>
          <p:cNvSpPr txBox="1"/>
          <p:nvPr/>
        </p:nvSpPr>
        <p:spPr>
          <a:xfrm>
            <a:off x="2529452" y="3077100"/>
            <a:ext cx="1760488" cy="307777"/>
          </a:xfrm>
          <a:prstGeom prst="rect">
            <a:avLst/>
          </a:prstGeom>
          <a:noFill/>
        </p:spPr>
        <p:txBody>
          <a:bodyPr wrap="square" rtlCol="0">
            <a:spAutoFit/>
          </a:bodyPr>
          <a:lstStyle/>
          <a:p>
            <a:pPr algn="ctr"/>
            <a:r>
              <a:rPr lang="es-MX" sz="1400" b="1" dirty="0">
                <a:latin typeface="Baskerville Old Face" panose="02020602080505020303" pitchFamily="18" charset="0"/>
              </a:rPr>
              <a:t>Vista (sentido central)</a:t>
            </a:r>
            <a:endParaRPr lang="es-EC" sz="1400" b="1" dirty="0">
              <a:latin typeface="Baskerville Old Face" panose="02020602080505020303" pitchFamily="18" charset="0"/>
            </a:endParaRPr>
          </a:p>
        </p:txBody>
      </p:sp>
      <p:pic>
        <p:nvPicPr>
          <p:cNvPr id="10" name="Picture 4">
            <a:extLst>
              <a:ext uri="{FF2B5EF4-FFF2-40B4-BE49-F238E27FC236}">
                <a16:creationId xmlns:a16="http://schemas.microsoft.com/office/drawing/2014/main" id="{7BE03CFD-3360-4D9B-AD45-E5F738131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9544" y="1752953"/>
            <a:ext cx="2296644" cy="1336087"/>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2A2880A0-8D7D-4BAE-B372-3974E8DCD5C8}"/>
              </a:ext>
            </a:extLst>
          </p:cNvPr>
          <p:cNvSpPr txBox="1"/>
          <p:nvPr/>
        </p:nvSpPr>
        <p:spPr>
          <a:xfrm>
            <a:off x="4454559" y="3077100"/>
            <a:ext cx="2976807" cy="307777"/>
          </a:xfrm>
          <a:prstGeom prst="rect">
            <a:avLst/>
          </a:prstGeom>
          <a:noFill/>
        </p:spPr>
        <p:txBody>
          <a:bodyPr wrap="square" rtlCol="0">
            <a:spAutoFit/>
          </a:bodyPr>
          <a:lstStyle/>
          <a:p>
            <a:pPr algn="ctr"/>
            <a:r>
              <a:rPr lang="es-MX" sz="1400" b="1" dirty="0">
                <a:latin typeface="Baskerville Old Face" panose="02020602080505020303" pitchFamily="18" charset="0"/>
              </a:rPr>
              <a:t>Carecen de este sentido o la adquieren</a:t>
            </a:r>
            <a:endParaRPr lang="es-EC" sz="1400" b="1" dirty="0">
              <a:latin typeface="Baskerville Old Face" panose="02020602080505020303" pitchFamily="18" charset="0"/>
            </a:endParaRPr>
          </a:p>
        </p:txBody>
      </p:sp>
      <p:pic>
        <p:nvPicPr>
          <p:cNvPr id="12" name="Picture 6" descr="Así es como nuestros sesgos perceptivos cambian la forma en que ...">
            <a:extLst>
              <a:ext uri="{FF2B5EF4-FFF2-40B4-BE49-F238E27FC236}">
                <a16:creationId xmlns:a16="http://schemas.microsoft.com/office/drawing/2014/main" id="{8356D456-561D-41F6-808A-325E420460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0877" y="1705405"/>
            <a:ext cx="2085601" cy="1383634"/>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E1C454FE-9ADB-412B-B978-ECC4D91E8C52}"/>
              </a:ext>
            </a:extLst>
          </p:cNvPr>
          <p:cNvSpPr txBox="1"/>
          <p:nvPr/>
        </p:nvSpPr>
        <p:spPr>
          <a:xfrm>
            <a:off x="7590876" y="3089043"/>
            <a:ext cx="2085601" cy="307777"/>
          </a:xfrm>
          <a:prstGeom prst="rect">
            <a:avLst/>
          </a:prstGeom>
          <a:noFill/>
        </p:spPr>
        <p:txBody>
          <a:bodyPr wrap="square" rtlCol="0">
            <a:spAutoFit/>
          </a:bodyPr>
          <a:lstStyle/>
          <a:p>
            <a:pPr algn="ctr"/>
            <a:r>
              <a:rPr lang="es-MX" sz="1400" b="1" dirty="0">
                <a:latin typeface="Baskerville Old Face" panose="02020602080505020303" pitchFamily="18" charset="0"/>
              </a:rPr>
              <a:t>Percibir y ubicar objetos</a:t>
            </a:r>
            <a:endParaRPr lang="es-EC" sz="1400" b="1" dirty="0">
              <a:latin typeface="Baskerville Old Face" panose="02020602080505020303" pitchFamily="18" charset="0"/>
            </a:endParaRPr>
          </a:p>
        </p:txBody>
      </p:sp>
      <p:pic>
        <p:nvPicPr>
          <p:cNvPr id="14" name="Picture 8" descr="Encender una luz">
            <a:extLst>
              <a:ext uri="{FF2B5EF4-FFF2-40B4-BE49-F238E27FC236}">
                <a16:creationId xmlns:a16="http://schemas.microsoft.com/office/drawing/2014/main" id="{2B2D1AE1-388C-4838-A352-67C7320978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23375" y="1705405"/>
            <a:ext cx="1053556" cy="1383635"/>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4EA15418-C83C-4A6F-A344-192A10DFA349}"/>
              </a:ext>
            </a:extLst>
          </p:cNvPr>
          <p:cNvSpPr txBox="1"/>
          <p:nvPr/>
        </p:nvSpPr>
        <p:spPr>
          <a:xfrm>
            <a:off x="10062472" y="3093708"/>
            <a:ext cx="1577639" cy="307777"/>
          </a:xfrm>
          <a:prstGeom prst="rect">
            <a:avLst/>
          </a:prstGeom>
          <a:noFill/>
        </p:spPr>
        <p:txBody>
          <a:bodyPr wrap="square" rtlCol="0">
            <a:spAutoFit/>
          </a:bodyPr>
          <a:lstStyle/>
          <a:p>
            <a:pPr algn="ctr"/>
            <a:r>
              <a:rPr lang="es-MX" sz="1400" b="1" dirty="0">
                <a:latin typeface="Baskerville Old Face" panose="02020602080505020303" pitchFamily="18" charset="0"/>
              </a:rPr>
              <a:t>Encender una luz</a:t>
            </a:r>
            <a:endParaRPr lang="es-EC" sz="1400" b="1" dirty="0">
              <a:latin typeface="Baskerville Old Face" panose="02020602080505020303" pitchFamily="18" charset="0"/>
            </a:endParaRPr>
          </a:p>
        </p:txBody>
      </p:sp>
      <p:pic>
        <p:nvPicPr>
          <p:cNvPr id="16" name="Picture 10" descr="Ayuda Coaching | AYUDA COACH - COACHING">
            <a:extLst>
              <a:ext uri="{FF2B5EF4-FFF2-40B4-BE49-F238E27FC236}">
                <a16:creationId xmlns:a16="http://schemas.microsoft.com/office/drawing/2014/main" id="{B1823C3F-A59B-413D-A66E-35FB0908BF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6430" y="3473124"/>
            <a:ext cx="1672819" cy="1443990"/>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D3F4A67B-AC61-4F7A-AB37-F809D491DDBC}"/>
              </a:ext>
            </a:extLst>
          </p:cNvPr>
          <p:cNvSpPr txBox="1"/>
          <p:nvPr/>
        </p:nvSpPr>
        <p:spPr>
          <a:xfrm>
            <a:off x="2449370" y="4926714"/>
            <a:ext cx="2166937" cy="307777"/>
          </a:xfrm>
          <a:prstGeom prst="rect">
            <a:avLst/>
          </a:prstGeom>
          <a:noFill/>
        </p:spPr>
        <p:txBody>
          <a:bodyPr wrap="square" rtlCol="0">
            <a:spAutoFit/>
          </a:bodyPr>
          <a:lstStyle/>
          <a:p>
            <a:pPr algn="ctr"/>
            <a:r>
              <a:rPr lang="es-MX" sz="1400" b="1" dirty="0">
                <a:latin typeface="Baskerville Old Face" panose="02020602080505020303" pitchFamily="18" charset="0"/>
              </a:rPr>
              <a:t>Terceras personas</a:t>
            </a:r>
            <a:endParaRPr lang="es-EC" sz="1400" b="1" dirty="0">
              <a:latin typeface="Baskerville Old Face" panose="02020602080505020303" pitchFamily="18" charset="0"/>
            </a:endParaRPr>
          </a:p>
        </p:txBody>
      </p:sp>
      <p:pic>
        <p:nvPicPr>
          <p:cNvPr id="18" name="Picture 12" descr="What I Learned in My First Year as a Solo Founder - Tigran's ...">
            <a:extLst>
              <a:ext uri="{FF2B5EF4-FFF2-40B4-BE49-F238E27FC236}">
                <a16:creationId xmlns:a16="http://schemas.microsoft.com/office/drawing/2014/main" id="{F3291A14-0B29-4877-9FFB-27C1027EB4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4397" y="3473124"/>
            <a:ext cx="2166937" cy="1453590"/>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96B57539-C21D-4C45-8B20-DC863F49E87D}"/>
              </a:ext>
            </a:extLst>
          </p:cNvPr>
          <p:cNvSpPr txBox="1"/>
          <p:nvPr/>
        </p:nvSpPr>
        <p:spPr>
          <a:xfrm>
            <a:off x="5638857" y="4926714"/>
            <a:ext cx="618016" cy="307777"/>
          </a:xfrm>
          <a:prstGeom prst="rect">
            <a:avLst/>
          </a:prstGeom>
          <a:noFill/>
        </p:spPr>
        <p:txBody>
          <a:bodyPr wrap="square" rtlCol="0">
            <a:spAutoFit/>
          </a:bodyPr>
          <a:lstStyle/>
          <a:p>
            <a:pPr algn="ctr"/>
            <a:r>
              <a:rPr lang="es-MX" sz="1400" b="1" dirty="0">
                <a:latin typeface="Baskerville Old Face" panose="02020602080505020303" pitchFamily="18" charset="0"/>
              </a:rPr>
              <a:t>Solo</a:t>
            </a:r>
            <a:endParaRPr lang="es-EC" sz="1400" b="1" dirty="0">
              <a:latin typeface="Baskerville Old Face" panose="02020602080505020303" pitchFamily="18" charset="0"/>
            </a:endParaRPr>
          </a:p>
        </p:txBody>
      </p:sp>
      <p:sp>
        <p:nvSpPr>
          <p:cNvPr id="21" name="CuadroTexto 20">
            <a:extLst>
              <a:ext uri="{FF2B5EF4-FFF2-40B4-BE49-F238E27FC236}">
                <a16:creationId xmlns:a16="http://schemas.microsoft.com/office/drawing/2014/main" id="{0F8F1A91-0EF3-439E-A7BE-C810B651E32C}"/>
              </a:ext>
            </a:extLst>
          </p:cNvPr>
          <p:cNvSpPr txBox="1"/>
          <p:nvPr/>
        </p:nvSpPr>
        <p:spPr>
          <a:xfrm>
            <a:off x="8080752" y="4917114"/>
            <a:ext cx="1175329" cy="307777"/>
          </a:xfrm>
          <a:prstGeom prst="rect">
            <a:avLst/>
          </a:prstGeom>
          <a:noFill/>
        </p:spPr>
        <p:txBody>
          <a:bodyPr wrap="square" rtlCol="0">
            <a:spAutoFit/>
          </a:bodyPr>
          <a:lstStyle/>
          <a:p>
            <a:pPr algn="ctr"/>
            <a:r>
              <a:rPr lang="es-MX" sz="1400" b="1" dirty="0">
                <a:latin typeface="Baskerville Old Face" panose="02020602080505020303" pitchFamily="18" charset="0"/>
              </a:rPr>
              <a:t>Interrogantes</a:t>
            </a:r>
          </a:p>
        </p:txBody>
      </p:sp>
      <p:pic>
        <p:nvPicPr>
          <p:cNvPr id="2050" name="Picture 2" descr="Fondo de concepto de faq Vector Premium ">
            <a:extLst>
              <a:ext uri="{FF2B5EF4-FFF2-40B4-BE49-F238E27FC236}">
                <a16:creationId xmlns:a16="http://schemas.microsoft.com/office/drawing/2014/main" id="{161D9E94-A56D-4EF1-A1E3-9E05284E8B5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8644"/>
          <a:stretch/>
        </p:blipFill>
        <p:spPr bwMode="auto">
          <a:xfrm>
            <a:off x="7833694" y="3455459"/>
            <a:ext cx="1599963" cy="14616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estión de proyectos, finalización de objetivos, lista de tareas. respuesta a la encuesta del cuestionario. herramienta de organización empresarial vector gratuito">
            <a:extLst>
              <a:ext uri="{FF2B5EF4-FFF2-40B4-BE49-F238E27FC236}">
                <a16:creationId xmlns:a16="http://schemas.microsoft.com/office/drawing/2014/main" id="{2CE3057E-D32C-4494-876D-84F14E65444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296" t="11270" r="10618" b="11113"/>
          <a:stretch/>
        </p:blipFill>
        <p:spPr bwMode="auto">
          <a:xfrm>
            <a:off x="10103173" y="3455459"/>
            <a:ext cx="1396669" cy="1471255"/>
          </a:xfrm>
          <a:prstGeom prst="rect">
            <a:avLst/>
          </a:prstGeom>
          <a:noFill/>
          <a:extLst>
            <a:ext uri="{909E8E84-426E-40DD-AFC4-6F175D3DCCD1}">
              <a14:hiddenFill xmlns:a14="http://schemas.microsoft.com/office/drawing/2010/main">
                <a:solidFill>
                  <a:srgbClr val="FFFFFF"/>
                </a:solidFill>
              </a14:hiddenFill>
            </a:ext>
          </a:extLst>
        </p:spPr>
      </p:pic>
      <p:sp>
        <p:nvSpPr>
          <p:cNvPr id="24" name="CuadroTexto 23">
            <a:extLst>
              <a:ext uri="{FF2B5EF4-FFF2-40B4-BE49-F238E27FC236}">
                <a16:creationId xmlns:a16="http://schemas.microsoft.com/office/drawing/2014/main" id="{9174BA4A-AA82-44F6-868D-AE08F971E831}"/>
              </a:ext>
            </a:extLst>
          </p:cNvPr>
          <p:cNvSpPr txBox="1"/>
          <p:nvPr/>
        </p:nvSpPr>
        <p:spPr>
          <a:xfrm>
            <a:off x="10323375" y="4926714"/>
            <a:ext cx="1175329" cy="307777"/>
          </a:xfrm>
          <a:prstGeom prst="rect">
            <a:avLst/>
          </a:prstGeom>
          <a:noFill/>
        </p:spPr>
        <p:txBody>
          <a:bodyPr wrap="square" rtlCol="0">
            <a:spAutoFit/>
          </a:bodyPr>
          <a:lstStyle/>
          <a:p>
            <a:pPr algn="ctr"/>
            <a:r>
              <a:rPr lang="es-MX" sz="1400" b="1" dirty="0">
                <a:latin typeface="Baskerville Old Face" panose="02020602080505020303" pitchFamily="18" charset="0"/>
              </a:rPr>
              <a:t>Respuesta</a:t>
            </a:r>
          </a:p>
        </p:txBody>
      </p:sp>
      <p:pic>
        <p:nvPicPr>
          <p:cNvPr id="2054" name="Picture 6" descr="Tour de senderismo de verano. trekking de montaña, actividad al aire libre, vacaciones familiares. padre e hijo, excursionistas con mapa explorando el entorno natural. vector gratuito">
            <a:extLst>
              <a:ext uri="{FF2B5EF4-FFF2-40B4-BE49-F238E27FC236}">
                <a16:creationId xmlns:a16="http://schemas.microsoft.com/office/drawing/2014/main" id="{AFCB100D-6CE7-483F-A38F-361D35DFFB1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0826" t="14712" r="10760" b="12522"/>
          <a:stretch/>
        </p:blipFill>
        <p:spPr bwMode="auto">
          <a:xfrm>
            <a:off x="2925408" y="5216573"/>
            <a:ext cx="1370006" cy="1271324"/>
          </a:xfrm>
          <a:prstGeom prst="rect">
            <a:avLst/>
          </a:prstGeom>
          <a:noFill/>
          <a:extLst>
            <a:ext uri="{909E8E84-426E-40DD-AFC4-6F175D3DCCD1}">
              <a14:hiddenFill xmlns:a14="http://schemas.microsoft.com/office/drawing/2010/main">
                <a:solidFill>
                  <a:srgbClr val="FFFFFF"/>
                </a:solidFill>
              </a14:hiddenFill>
            </a:ext>
          </a:extLst>
        </p:spPr>
      </p:pic>
      <p:sp>
        <p:nvSpPr>
          <p:cNvPr id="26" name="CuadroTexto 25">
            <a:extLst>
              <a:ext uri="{FF2B5EF4-FFF2-40B4-BE49-F238E27FC236}">
                <a16:creationId xmlns:a16="http://schemas.microsoft.com/office/drawing/2014/main" id="{86CC72AC-633F-4380-AE9B-E07C57B846FC}"/>
              </a:ext>
            </a:extLst>
          </p:cNvPr>
          <p:cNvSpPr txBox="1"/>
          <p:nvPr/>
        </p:nvSpPr>
        <p:spPr>
          <a:xfrm>
            <a:off x="2599831" y="6466488"/>
            <a:ext cx="1866014" cy="307777"/>
          </a:xfrm>
          <a:prstGeom prst="rect">
            <a:avLst/>
          </a:prstGeom>
          <a:noFill/>
        </p:spPr>
        <p:txBody>
          <a:bodyPr wrap="square" rtlCol="0">
            <a:spAutoFit/>
          </a:bodyPr>
          <a:lstStyle/>
          <a:p>
            <a:pPr algn="ctr"/>
            <a:r>
              <a:rPr lang="es-MX" sz="1400" b="1" dirty="0">
                <a:latin typeface="Baskerville Old Face" panose="02020602080505020303" pitchFamily="18" charset="0"/>
              </a:rPr>
              <a:t>Entorno que los rodea</a:t>
            </a:r>
            <a:endParaRPr lang="es-EC" sz="1400" b="1" dirty="0">
              <a:latin typeface="Baskerville Old Face" panose="02020602080505020303" pitchFamily="18" charset="0"/>
            </a:endParaRPr>
          </a:p>
        </p:txBody>
      </p:sp>
      <p:pic>
        <p:nvPicPr>
          <p:cNvPr id="2056" name="Picture 8" descr="Feliz niño lindo niño ayuda amigo de caerse Vector Premium ">
            <a:extLst>
              <a:ext uri="{FF2B5EF4-FFF2-40B4-BE49-F238E27FC236}">
                <a16:creationId xmlns:a16="http://schemas.microsoft.com/office/drawing/2014/main" id="{B1FCAD4C-DACA-430E-A30E-5A67D19C31F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603" t="9135" r="4985" b="8169"/>
          <a:stretch/>
        </p:blipFill>
        <p:spPr bwMode="auto">
          <a:xfrm>
            <a:off x="5165345" y="5216573"/>
            <a:ext cx="1678267" cy="1271324"/>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Texto 27">
            <a:extLst>
              <a:ext uri="{FF2B5EF4-FFF2-40B4-BE49-F238E27FC236}">
                <a16:creationId xmlns:a16="http://schemas.microsoft.com/office/drawing/2014/main" id="{CEF85997-1E8C-45D5-B425-54237941F249}"/>
              </a:ext>
            </a:extLst>
          </p:cNvPr>
          <p:cNvSpPr txBox="1"/>
          <p:nvPr/>
        </p:nvSpPr>
        <p:spPr>
          <a:xfrm>
            <a:off x="5096406" y="6466488"/>
            <a:ext cx="1866014" cy="307777"/>
          </a:xfrm>
          <a:prstGeom prst="rect">
            <a:avLst/>
          </a:prstGeom>
          <a:noFill/>
        </p:spPr>
        <p:txBody>
          <a:bodyPr wrap="square" rtlCol="0">
            <a:spAutoFit/>
          </a:bodyPr>
          <a:lstStyle/>
          <a:p>
            <a:pPr algn="ctr"/>
            <a:r>
              <a:rPr lang="es-MX" sz="1400" b="1" dirty="0">
                <a:latin typeface="Baskerville Old Face" panose="02020602080505020303" pitchFamily="18" charset="0"/>
              </a:rPr>
              <a:t>Riesgo de caerse</a:t>
            </a:r>
            <a:endParaRPr lang="es-EC" sz="1400" b="1" dirty="0">
              <a:latin typeface="Baskerville Old Face" panose="02020602080505020303" pitchFamily="18" charset="0"/>
            </a:endParaRPr>
          </a:p>
        </p:txBody>
      </p:sp>
      <p:pic>
        <p:nvPicPr>
          <p:cNvPr id="2058" name="Picture 10" descr="Ilustración de vector de concepto abstracto de pérdida de visión y ceguera. problema de visión, pérdida temporal de visión, diagnóstico de ceguera, afección de los ojos, visita al oftalmólogo, metáfora abstracta de síntomas. vector gratuito">
            <a:extLst>
              <a:ext uri="{FF2B5EF4-FFF2-40B4-BE49-F238E27FC236}">
                <a16:creationId xmlns:a16="http://schemas.microsoft.com/office/drawing/2014/main" id="{68E12C78-A544-4F7E-A334-EEDF6CF7FEC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2680" t="17060" r="52343" b="50740"/>
          <a:stretch/>
        </p:blipFill>
        <p:spPr bwMode="auto">
          <a:xfrm>
            <a:off x="7343999" y="5231489"/>
            <a:ext cx="1242992" cy="1271324"/>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29">
            <a:extLst>
              <a:ext uri="{FF2B5EF4-FFF2-40B4-BE49-F238E27FC236}">
                <a16:creationId xmlns:a16="http://schemas.microsoft.com/office/drawing/2014/main" id="{0799B149-A7F0-4AE6-B3F0-1671DCD59243}"/>
              </a:ext>
            </a:extLst>
          </p:cNvPr>
          <p:cNvSpPr txBox="1"/>
          <p:nvPr/>
        </p:nvSpPr>
        <p:spPr>
          <a:xfrm>
            <a:off x="7040219" y="6502454"/>
            <a:ext cx="1866014" cy="307777"/>
          </a:xfrm>
          <a:prstGeom prst="rect">
            <a:avLst/>
          </a:prstGeom>
          <a:noFill/>
        </p:spPr>
        <p:txBody>
          <a:bodyPr wrap="square" rtlCol="0">
            <a:spAutoFit/>
          </a:bodyPr>
          <a:lstStyle/>
          <a:p>
            <a:pPr algn="ctr"/>
            <a:r>
              <a:rPr lang="es-MX" sz="1400" b="1" dirty="0">
                <a:latin typeface="Baskerville Old Face" panose="02020602080505020303" pitchFamily="18" charset="0"/>
              </a:rPr>
              <a:t>Perder la vista</a:t>
            </a:r>
            <a:endParaRPr lang="es-EC" sz="1400" b="1" dirty="0">
              <a:latin typeface="Baskerville Old Face" panose="02020602080505020303" pitchFamily="18" charset="0"/>
            </a:endParaRPr>
          </a:p>
        </p:txBody>
      </p:sp>
      <p:pic>
        <p:nvPicPr>
          <p:cNvPr id="2060" name="Picture 12" descr="Jerarquía de empleados del sistema empresarial de la empresa optimización y alta eficiencia del trabajo minimización de costos y burocracia Foto Premium ">
            <a:extLst>
              <a:ext uri="{FF2B5EF4-FFF2-40B4-BE49-F238E27FC236}">
                <a16:creationId xmlns:a16="http://schemas.microsoft.com/office/drawing/2014/main" id="{6FA77208-2168-4BE5-BB50-7510AE2BE03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7672" t="15963" r="16456" b="8577"/>
          <a:stretch/>
        </p:blipFill>
        <p:spPr bwMode="auto">
          <a:xfrm>
            <a:off x="9176538" y="5231490"/>
            <a:ext cx="1662392" cy="1256408"/>
          </a:xfrm>
          <a:prstGeom prst="rect">
            <a:avLst/>
          </a:prstGeom>
          <a:noFill/>
          <a:extLst>
            <a:ext uri="{909E8E84-426E-40DD-AFC4-6F175D3DCCD1}">
              <a14:hiddenFill xmlns:a14="http://schemas.microsoft.com/office/drawing/2010/main">
                <a:solidFill>
                  <a:srgbClr val="FFFFFF"/>
                </a:solidFill>
              </a14:hiddenFill>
            </a:ext>
          </a:extLst>
        </p:spPr>
      </p:pic>
      <p:sp>
        <p:nvSpPr>
          <p:cNvPr id="32" name="CuadroTexto 31">
            <a:extLst>
              <a:ext uri="{FF2B5EF4-FFF2-40B4-BE49-F238E27FC236}">
                <a16:creationId xmlns:a16="http://schemas.microsoft.com/office/drawing/2014/main" id="{CD33EA2C-ED63-4DB2-9DAB-6BB52119C36F}"/>
              </a:ext>
            </a:extLst>
          </p:cNvPr>
          <p:cNvSpPr txBox="1"/>
          <p:nvPr/>
        </p:nvSpPr>
        <p:spPr>
          <a:xfrm>
            <a:off x="9169176" y="6495251"/>
            <a:ext cx="1866014" cy="307777"/>
          </a:xfrm>
          <a:prstGeom prst="rect">
            <a:avLst/>
          </a:prstGeom>
          <a:noFill/>
        </p:spPr>
        <p:txBody>
          <a:bodyPr wrap="square" rtlCol="0">
            <a:spAutoFit/>
          </a:bodyPr>
          <a:lstStyle/>
          <a:p>
            <a:pPr algn="ctr"/>
            <a:r>
              <a:rPr lang="es-MX" sz="1400" b="1" dirty="0">
                <a:latin typeface="Baskerville Old Face" panose="02020602080505020303" pitchFamily="18" charset="0"/>
              </a:rPr>
              <a:t>Perder la autonomía</a:t>
            </a:r>
            <a:endParaRPr lang="es-EC" sz="1400" b="1" dirty="0">
              <a:latin typeface="Baskerville Old Face" panose="02020602080505020303" pitchFamily="18" charset="0"/>
            </a:endParaRPr>
          </a:p>
        </p:txBody>
      </p:sp>
    </p:spTree>
    <p:extLst>
      <p:ext uri="{BB962C8B-B14F-4D97-AF65-F5344CB8AC3E}">
        <p14:creationId xmlns:p14="http://schemas.microsoft.com/office/powerpoint/2010/main" val="148780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5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5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05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5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6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7" grpId="0"/>
      <p:bldP spid="19" grpId="0"/>
      <p:bldP spid="21" grpId="0"/>
      <p:bldP spid="24" grpId="0"/>
      <p:bldP spid="26" grpId="0"/>
      <p:bldP spid="28" grpId="0"/>
      <p:bldP spid="30"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930930"/>
            <a:ext cx="7729728" cy="628047"/>
          </a:xfrm>
        </p:spPr>
        <p:txBody>
          <a:bodyPr>
            <a:normAutofit fontScale="90000"/>
          </a:bodyPr>
          <a:lstStyle/>
          <a:p>
            <a:r>
              <a:rPr lang="es-MX" b="1" dirty="0"/>
              <a:t>ÁRBOL DE PROBLEMAS</a:t>
            </a:r>
            <a:endParaRPr lang="es-EC"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23113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b="1" dirty="0">
                <a:solidFill>
                  <a:schemeClr val="tx1"/>
                </a:solidFill>
              </a:rPr>
              <a:t>Introducción</a:t>
            </a:r>
          </a:p>
          <a:p>
            <a:pPr>
              <a:lnSpc>
                <a:spcPct val="150000"/>
              </a:lnSpc>
            </a:pPr>
            <a:r>
              <a:rPr lang="es-EC" dirty="0">
                <a:solidFill>
                  <a:schemeClr val="tx1"/>
                </a:solidFill>
              </a:rPr>
              <a:t>Trabajos Relacionados</a:t>
            </a:r>
          </a:p>
          <a:p>
            <a:pPr>
              <a:lnSpc>
                <a:spcPct val="150000"/>
              </a:lnSpc>
            </a:pPr>
            <a:r>
              <a:rPr lang="es-EC" dirty="0">
                <a:solidFill>
                  <a:schemeClr val="tx1"/>
                </a:solidFill>
              </a:rPr>
              <a:t>Desarrollo</a:t>
            </a:r>
          </a:p>
          <a:p>
            <a:pPr>
              <a:lnSpc>
                <a:spcPct val="150000"/>
              </a:lnSpc>
            </a:pPr>
            <a:r>
              <a:rPr lang="es-EC" dirty="0">
                <a:solidFill>
                  <a:schemeClr val="tx1"/>
                </a:solidFill>
              </a:rPr>
              <a:t>Enfoque de prueba</a:t>
            </a:r>
          </a:p>
          <a:p>
            <a:r>
              <a:rPr lang="es-EC"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11</a:t>
            </a:r>
            <a:endParaRPr lang="es-EC" dirty="0"/>
          </a:p>
        </p:txBody>
      </p:sp>
      <p:grpSp>
        <p:nvGrpSpPr>
          <p:cNvPr id="33" name="Grupo 32">
            <a:extLst>
              <a:ext uri="{FF2B5EF4-FFF2-40B4-BE49-F238E27FC236}">
                <a16:creationId xmlns:a16="http://schemas.microsoft.com/office/drawing/2014/main" id="{74A14B72-ED3E-4BF2-B570-00B07A2EBF37}"/>
              </a:ext>
            </a:extLst>
          </p:cNvPr>
          <p:cNvGrpSpPr/>
          <p:nvPr/>
        </p:nvGrpSpPr>
        <p:grpSpPr>
          <a:xfrm>
            <a:off x="2436973" y="1776341"/>
            <a:ext cx="9411315" cy="4600762"/>
            <a:chOff x="66192" y="-483576"/>
            <a:chExt cx="7109596" cy="5684913"/>
          </a:xfrm>
        </p:grpSpPr>
        <p:grpSp>
          <p:nvGrpSpPr>
            <p:cNvPr id="34" name="Grupo 33">
              <a:extLst>
                <a:ext uri="{FF2B5EF4-FFF2-40B4-BE49-F238E27FC236}">
                  <a16:creationId xmlns:a16="http://schemas.microsoft.com/office/drawing/2014/main" id="{F185C48D-0750-4A11-9107-A046A639AFA3}"/>
                </a:ext>
              </a:extLst>
            </p:cNvPr>
            <p:cNvGrpSpPr/>
            <p:nvPr/>
          </p:nvGrpSpPr>
          <p:grpSpPr>
            <a:xfrm>
              <a:off x="789709" y="959427"/>
              <a:ext cx="5684520" cy="2804160"/>
              <a:chOff x="0" y="0"/>
              <a:chExt cx="5684520" cy="2804160"/>
            </a:xfrm>
          </p:grpSpPr>
          <p:sp>
            <p:nvSpPr>
              <p:cNvPr id="43" name="Rectángulo: esquinas redondeadas 42">
                <a:extLst>
                  <a:ext uri="{FF2B5EF4-FFF2-40B4-BE49-F238E27FC236}">
                    <a16:creationId xmlns:a16="http://schemas.microsoft.com/office/drawing/2014/main" id="{0B87A2B0-8EF5-4651-8529-98FAB66DD5C1}"/>
                  </a:ext>
                </a:extLst>
              </p:cNvPr>
              <p:cNvSpPr/>
              <p:nvPr/>
            </p:nvSpPr>
            <p:spPr>
              <a:xfrm>
                <a:off x="670560" y="998220"/>
                <a:ext cx="4610100" cy="81534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14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Dificultad de la interacción de personas con ceguera y su entorno en contextos cerrados.</a:t>
                </a:r>
                <a:endParaRPr lang="es-EC" sz="1100" dirty="0">
                  <a:effectLst/>
                  <a:ea typeface="Calibri" panose="020F0502020204030204" pitchFamily="34" charset="0"/>
                  <a:cs typeface="Arial" panose="020B0604020202020204" pitchFamily="34" charset="0"/>
                </a:endParaRPr>
              </a:p>
            </p:txBody>
          </p:sp>
          <p:grpSp>
            <p:nvGrpSpPr>
              <p:cNvPr id="44" name="Grupo 43">
                <a:extLst>
                  <a:ext uri="{FF2B5EF4-FFF2-40B4-BE49-F238E27FC236}">
                    <a16:creationId xmlns:a16="http://schemas.microsoft.com/office/drawing/2014/main" id="{FCAE1303-4295-4158-8FD9-4B7FA7083882}"/>
                  </a:ext>
                </a:extLst>
              </p:cNvPr>
              <p:cNvGrpSpPr/>
              <p:nvPr/>
            </p:nvGrpSpPr>
            <p:grpSpPr>
              <a:xfrm>
                <a:off x="0" y="0"/>
                <a:ext cx="5684520" cy="2804160"/>
                <a:chOff x="0" y="0"/>
                <a:chExt cx="5684520" cy="2804160"/>
              </a:xfrm>
            </p:grpSpPr>
            <p:cxnSp>
              <p:nvCxnSpPr>
                <p:cNvPr id="45" name="Conector recto 44">
                  <a:extLst>
                    <a:ext uri="{FF2B5EF4-FFF2-40B4-BE49-F238E27FC236}">
                      <a16:creationId xmlns:a16="http://schemas.microsoft.com/office/drawing/2014/main" id="{8ECE05FE-016A-4B10-B5BC-5563D4CF45DD}"/>
                    </a:ext>
                  </a:extLst>
                </p:cNvPr>
                <p:cNvCxnSpPr/>
                <p:nvPr/>
              </p:nvCxnSpPr>
              <p:spPr>
                <a:xfrm>
                  <a:off x="0" y="525780"/>
                  <a:ext cx="5684520" cy="7620"/>
                </a:xfrm>
                <a:prstGeom prst="line">
                  <a:avLst/>
                </a:prstGeom>
              </p:spPr>
              <p:style>
                <a:lnRef idx="2">
                  <a:schemeClr val="dk1"/>
                </a:lnRef>
                <a:fillRef idx="0">
                  <a:schemeClr val="dk1"/>
                </a:fillRef>
                <a:effectRef idx="1">
                  <a:schemeClr val="dk1"/>
                </a:effectRef>
                <a:fontRef idx="minor">
                  <a:schemeClr val="tx1"/>
                </a:fontRef>
              </p:style>
            </p:cxnSp>
            <p:cxnSp>
              <p:nvCxnSpPr>
                <p:cNvPr id="46" name="Conector recto 45">
                  <a:extLst>
                    <a:ext uri="{FF2B5EF4-FFF2-40B4-BE49-F238E27FC236}">
                      <a16:creationId xmlns:a16="http://schemas.microsoft.com/office/drawing/2014/main" id="{C13658E1-AB69-4CD1-94D2-BFBD82286F13}"/>
                    </a:ext>
                  </a:extLst>
                </p:cNvPr>
                <p:cNvCxnSpPr/>
                <p:nvPr/>
              </p:nvCxnSpPr>
              <p:spPr>
                <a:xfrm>
                  <a:off x="0" y="2286000"/>
                  <a:ext cx="5684520" cy="7620"/>
                </a:xfrm>
                <a:prstGeom prst="line">
                  <a:avLst/>
                </a:prstGeom>
              </p:spPr>
              <p:style>
                <a:lnRef idx="2">
                  <a:schemeClr val="dk1"/>
                </a:lnRef>
                <a:fillRef idx="0">
                  <a:schemeClr val="dk1"/>
                </a:fillRef>
                <a:effectRef idx="1">
                  <a:schemeClr val="dk1"/>
                </a:effectRef>
                <a:fontRef idx="minor">
                  <a:schemeClr val="tx1"/>
                </a:fontRef>
              </p:style>
            </p:cxnSp>
            <p:cxnSp>
              <p:nvCxnSpPr>
                <p:cNvPr id="47" name="Conector recto de flecha 46">
                  <a:extLst>
                    <a:ext uri="{FF2B5EF4-FFF2-40B4-BE49-F238E27FC236}">
                      <a16:creationId xmlns:a16="http://schemas.microsoft.com/office/drawing/2014/main" id="{38F40B3E-4AEE-4BF9-9EE7-D5F693F6BCAF}"/>
                    </a:ext>
                  </a:extLst>
                </p:cNvPr>
                <p:cNvCxnSpPr/>
                <p:nvPr/>
              </p:nvCxnSpPr>
              <p:spPr>
                <a:xfrm flipV="1">
                  <a:off x="2964180" y="518160"/>
                  <a:ext cx="0" cy="4724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8" name="Conector recto de flecha 47">
                  <a:extLst>
                    <a:ext uri="{FF2B5EF4-FFF2-40B4-BE49-F238E27FC236}">
                      <a16:creationId xmlns:a16="http://schemas.microsoft.com/office/drawing/2014/main" id="{FFF253F3-438D-487E-B14B-892B52F5629B}"/>
                    </a:ext>
                  </a:extLst>
                </p:cNvPr>
                <p:cNvCxnSpPr/>
                <p:nvPr/>
              </p:nvCxnSpPr>
              <p:spPr>
                <a:xfrm flipV="1">
                  <a:off x="2971800" y="1821180"/>
                  <a:ext cx="0" cy="4724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9" name="Conector recto de flecha 48">
                  <a:extLst>
                    <a:ext uri="{FF2B5EF4-FFF2-40B4-BE49-F238E27FC236}">
                      <a16:creationId xmlns:a16="http://schemas.microsoft.com/office/drawing/2014/main" id="{7E39C908-BF15-4C7E-A7E6-C58997D1D0F1}"/>
                    </a:ext>
                  </a:extLst>
                </p:cNvPr>
                <p:cNvCxnSpPr/>
                <p:nvPr/>
              </p:nvCxnSpPr>
              <p:spPr>
                <a:xfrm flipV="1">
                  <a:off x="0" y="7620"/>
                  <a:ext cx="0" cy="5181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0" name="Conector recto de flecha 49">
                  <a:extLst>
                    <a:ext uri="{FF2B5EF4-FFF2-40B4-BE49-F238E27FC236}">
                      <a16:creationId xmlns:a16="http://schemas.microsoft.com/office/drawing/2014/main" id="{04E37527-96A1-47B7-8622-91C0CEE8AC23}"/>
                    </a:ext>
                  </a:extLst>
                </p:cNvPr>
                <p:cNvCxnSpPr/>
                <p:nvPr/>
              </p:nvCxnSpPr>
              <p:spPr>
                <a:xfrm flipV="1">
                  <a:off x="1767840" y="0"/>
                  <a:ext cx="0" cy="5181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1" name="Conector recto de flecha 50">
                  <a:extLst>
                    <a:ext uri="{FF2B5EF4-FFF2-40B4-BE49-F238E27FC236}">
                      <a16:creationId xmlns:a16="http://schemas.microsoft.com/office/drawing/2014/main" id="{6726F345-58F6-4BFB-B5F5-9A05378E3027}"/>
                    </a:ext>
                  </a:extLst>
                </p:cNvPr>
                <p:cNvCxnSpPr/>
                <p:nvPr/>
              </p:nvCxnSpPr>
              <p:spPr>
                <a:xfrm flipV="1">
                  <a:off x="3947160" y="0"/>
                  <a:ext cx="0" cy="5181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2" name="Conector recto de flecha 51">
                  <a:extLst>
                    <a:ext uri="{FF2B5EF4-FFF2-40B4-BE49-F238E27FC236}">
                      <a16:creationId xmlns:a16="http://schemas.microsoft.com/office/drawing/2014/main" id="{A9B4C4C5-2774-4D7A-B231-C7255CBC25EF}"/>
                    </a:ext>
                  </a:extLst>
                </p:cNvPr>
                <p:cNvCxnSpPr/>
                <p:nvPr/>
              </p:nvCxnSpPr>
              <p:spPr>
                <a:xfrm flipV="1">
                  <a:off x="5676900" y="22860"/>
                  <a:ext cx="0" cy="5181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3" name="Conector recto de flecha 52">
                  <a:extLst>
                    <a:ext uri="{FF2B5EF4-FFF2-40B4-BE49-F238E27FC236}">
                      <a16:creationId xmlns:a16="http://schemas.microsoft.com/office/drawing/2014/main" id="{1C9AE8A9-7368-46FC-AFF8-320E3D28C7DC}"/>
                    </a:ext>
                  </a:extLst>
                </p:cNvPr>
                <p:cNvCxnSpPr/>
                <p:nvPr/>
              </p:nvCxnSpPr>
              <p:spPr>
                <a:xfrm flipV="1">
                  <a:off x="7620" y="2270760"/>
                  <a:ext cx="0" cy="5181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4" name="Conector recto de flecha 53">
                  <a:extLst>
                    <a:ext uri="{FF2B5EF4-FFF2-40B4-BE49-F238E27FC236}">
                      <a16:creationId xmlns:a16="http://schemas.microsoft.com/office/drawing/2014/main" id="{54D2AAB6-D134-44F8-88AD-E0EE56BB3909}"/>
                    </a:ext>
                  </a:extLst>
                </p:cNvPr>
                <p:cNvCxnSpPr/>
                <p:nvPr/>
              </p:nvCxnSpPr>
              <p:spPr>
                <a:xfrm flipV="1">
                  <a:off x="1775460" y="2278380"/>
                  <a:ext cx="0" cy="5181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5" name="Conector recto de flecha 54">
                  <a:extLst>
                    <a:ext uri="{FF2B5EF4-FFF2-40B4-BE49-F238E27FC236}">
                      <a16:creationId xmlns:a16="http://schemas.microsoft.com/office/drawing/2014/main" id="{6EFE2700-7A43-41D4-9C65-9C7A55B98CF6}"/>
                    </a:ext>
                  </a:extLst>
                </p:cNvPr>
                <p:cNvCxnSpPr/>
                <p:nvPr/>
              </p:nvCxnSpPr>
              <p:spPr>
                <a:xfrm flipV="1">
                  <a:off x="3954780" y="2278380"/>
                  <a:ext cx="0" cy="5181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6" name="Conector recto de flecha 55">
                  <a:extLst>
                    <a:ext uri="{FF2B5EF4-FFF2-40B4-BE49-F238E27FC236}">
                      <a16:creationId xmlns:a16="http://schemas.microsoft.com/office/drawing/2014/main" id="{827C8EB6-7710-4924-B23C-0944EEEDED2A}"/>
                    </a:ext>
                  </a:extLst>
                </p:cNvPr>
                <p:cNvCxnSpPr/>
                <p:nvPr/>
              </p:nvCxnSpPr>
              <p:spPr>
                <a:xfrm flipV="1">
                  <a:off x="5684520" y="2286000"/>
                  <a:ext cx="0" cy="5181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sp>
          <p:nvSpPr>
            <p:cNvPr id="35" name="Rectángulo 34">
              <a:extLst>
                <a:ext uri="{FF2B5EF4-FFF2-40B4-BE49-F238E27FC236}">
                  <a16:creationId xmlns:a16="http://schemas.microsoft.com/office/drawing/2014/main" id="{91D1F839-6751-4DE6-8562-B970BE37D1A3}"/>
                </a:ext>
              </a:extLst>
            </p:cNvPr>
            <p:cNvSpPr/>
            <p:nvPr/>
          </p:nvSpPr>
          <p:spPr>
            <a:xfrm>
              <a:off x="66192" y="-480566"/>
              <a:ext cx="1440000" cy="144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endParaRPr lang="es-EC" sz="14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Aft>
                  <a:spcPts val="800"/>
                </a:spcAft>
              </a:pPr>
              <a:r>
                <a:rPr lang="es-EC" sz="14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Tecnología actual con costos elevados, volviéndola inaccesible.</a:t>
              </a:r>
              <a:endParaRPr lang="es-EC" dirty="0">
                <a:effectLst/>
                <a:ea typeface="Calibri" panose="020F0502020204030204" pitchFamily="34" charset="0"/>
                <a:cs typeface="Arial" panose="020B0604020202020204" pitchFamily="34" charset="0"/>
              </a:endParaRPr>
            </a:p>
            <a:p>
              <a:pPr algn="ctr">
                <a:lnSpc>
                  <a:spcPct val="107000"/>
                </a:lnSpc>
                <a:spcAft>
                  <a:spcPts val="800"/>
                </a:spcAft>
              </a:pPr>
              <a:r>
                <a:rPr lang="es-EC" sz="14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endParaRPr lang="es-EC" dirty="0">
                <a:effectLst/>
                <a:ea typeface="Calibri" panose="020F0502020204030204" pitchFamily="34" charset="0"/>
                <a:cs typeface="Arial" panose="020B0604020202020204" pitchFamily="34" charset="0"/>
              </a:endParaRPr>
            </a:p>
          </p:txBody>
        </p:sp>
        <p:sp>
          <p:nvSpPr>
            <p:cNvPr id="36" name="Rectángulo 35">
              <a:extLst>
                <a:ext uri="{FF2B5EF4-FFF2-40B4-BE49-F238E27FC236}">
                  <a16:creationId xmlns:a16="http://schemas.microsoft.com/office/drawing/2014/main" id="{EF940780-C378-4261-8E59-01D26391867A}"/>
                </a:ext>
              </a:extLst>
            </p:cNvPr>
            <p:cNvSpPr/>
            <p:nvPr/>
          </p:nvSpPr>
          <p:spPr>
            <a:xfrm>
              <a:off x="1834189" y="-483576"/>
              <a:ext cx="1440007" cy="14401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es-EC" sz="14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Probabilidad de  exclusión social a las personas que padecen ceguera.</a:t>
              </a:r>
              <a:endParaRPr lang="es-EC" dirty="0">
                <a:effectLst/>
                <a:ea typeface="Calibri" panose="020F0502020204030204" pitchFamily="34" charset="0"/>
                <a:cs typeface="Arial" panose="020B0604020202020204" pitchFamily="34" charset="0"/>
              </a:endParaRPr>
            </a:p>
          </p:txBody>
        </p:sp>
        <p:sp>
          <p:nvSpPr>
            <p:cNvPr id="37" name="Rectángulo 36">
              <a:extLst>
                <a:ext uri="{FF2B5EF4-FFF2-40B4-BE49-F238E27FC236}">
                  <a16:creationId xmlns:a16="http://schemas.microsoft.com/office/drawing/2014/main" id="{3D1065F4-0799-4057-926E-9882A9717F9A}"/>
                </a:ext>
              </a:extLst>
            </p:cNvPr>
            <p:cNvSpPr/>
            <p:nvPr/>
          </p:nvSpPr>
          <p:spPr>
            <a:xfrm>
              <a:off x="4015509" y="-483526"/>
              <a:ext cx="1440007" cy="14401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s-EC"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Problemas de interacción en un entorno donde el usuario se encuentra solo (no tener ayuda de una persona que los oriente)</a:t>
              </a:r>
              <a:endParaRPr lang="es-EC" sz="1600" dirty="0">
                <a:effectLst/>
                <a:ea typeface="Calibri" panose="020F0502020204030204" pitchFamily="34" charset="0"/>
                <a:cs typeface="Arial" panose="020B0604020202020204" pitchFamily="34" charset="0"/>
              </a:endParaRPr>
            </a:p>
          </p:txBody>
        </p:sp>
        <p:sp>
          <p:nvSpPr>
            <p:cNvPr id="38" name="Rectángulo 37">
              <a:extLst>
                <a:ext uri="{FF2B5EF4-FFF2-40B4-BE49-F238E27FC236}">
                  <a16:creationId xmlns:a16="http://schemas.microsoft.com/office/drawing/2014/main" id="{300045C2-3A41-4097-9DCD-5963C3B0994C}"/>
                </a:ext>
              </a:extLst>
            </p:cNvPr>
            <p:cNvSpPr/>
            <p:nvPr/>
          </p:nvSpPr>
          <p:spPr>
            <a:xfrm>
              <a:off x="5735781" y="-457817"/>
              <a:ext cx="1440007" cy="14401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s-EC" sz="14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Dificultad en la atención, debido a que los estímulos pueden darse de manera confusa.</a:t>
              </a:r>
              <a:endParaRPr lang="es-EC" dirty="0">
                <a:effectLst/>
                <a:ea typeface="Calibri" panose="020F0502020204030204" pitchFamily="34" charset="0"/>
                <a:cs typeface="Arial" panose="020B0604020202020204" pitchFamily="34" charset="0"/>
              </a:endParaRPr>
            </a:p>
          </p:txBody>
        </p:sp>
        <p:sp>
          <p:nvSpPr>
            <p:cNvPr id="39" name="Rectángulo 38">
              <a:extLst>
                <a:ext uri="{FF2B5EF4-FFF2-40B4-BE49-F238E27FC236}">
                  <a16:creationId xmlns:a16="http://schemas.microsoft.com/office/drawing/2014/main" id="{82533B16-65EE-47C7-A66A-AC644F09AA41}"/>
                </a:ext>
              </a:extLst>
            </p:cNvPr>
            <p:cNvSpPr/>
            <p:nvPr/>
          </p:nvSpPr>
          <p:spPr>
            <a:xfrm>
              <a:off x="67736" y="3747481"/>
              <a:ext cx="1440000" cy="144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No existen la tecnología adecuada que se centre en esta problemática.</a:t>
              </a:r>
              <a:endParaRPr lang="es-EC" sz="1600">
                <a:effectLst/>
                <a:ea typeface="Calibri" panose="020F0502020204030204" pitchFamily="34" charset="0"/>
                <a:cs typeface="Arial" panose="020B0604020202020204" pitchFamily="34" charset="0"/>
              </a:endParaRPr>
            </a:p>
          </p:txBody>
        </p:sp>
        <p:sp>
          <p:nvSpPr>
            <p:cNvPr id="40" name="Rectángulo 39">
              <a:extLst>
                <a:ext uri="{FF2B5EF4-FFF2-40B4-BE49-F238E27FC236}">
                  <a16:creationId xmlns:a16="http://schemas.microsoft.com/office/drawing/2014/main" id="{09613DBC-BF9F-425A-A2BE-8FFF2646B0A7}"/>
                </a:ext>
              </a:extLst>
            </p:cNvPr>
            <p:cNvSpPr/>
            <p:nvPr/>
          </p:nvSpPr>
          <p:spPr>
            <a:xfrm>
              <a:off x="1835609" y="3761337"/>
              <a:ext cx="1440000" cy="144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s-EC" sz="105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El desarrollo motor se ve dificultado, ya que necesita más tiempo para descubrir los objetos y manipularlos.</a:t>
              </a:r>
              <a:endParaRPr lang="es-EC" sz="1200">
                <a:effectLst/>
                <a:ea typeface="Calibri" panose="020F0502020204030204" pitchFamily="34" charset="0"/>
                <a:cs typeface="Arial" panose="020B0604020202020204" pitchFamily="34" charset="0"/>
              </a:endParaRPr>
            </a:p>
          </p:txBody>
        </p:sp>
        <p:sp>
          <p:nvSpPr>
            <p:cNvPr id="41" name="Rectángulo 40">
              <a:extLst>
                <a:ext uri="{FF2B5EF4-FFF2-40B4-BE49-F238E27FC236}">
                  <a16:creationId xmlns:a16="http://schemas.microsoft.com/office/drawing/2014/main" id="{767E6479-3B64-43EB-A2B2-CA866B427C7D}"/>
                </a:ext>
              </a:extLst>
            </p:cNvPr>
            <p:cNvSpPr/>
            <p:nvPr/>
          </p:nvSpPr>
          <p:spPr>
            <a:xfrm>
              <a:off x="4026051" y="3747482"/>
              <a:ext cx="1440000" cy="144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s-ES"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Es difícil realizar una tarea nueva, adaptarse a nuevos sitios e interactuar con el entorno que le rodea.</a:t>
              </a:r>
              <a:endParaRPr lang="es-EC" sz="1600" dirty="0">
                <a:effectLst/>
                <a:ea typeface="Calibri" panose="020F0502020204030204" pitchFamily="34" charset="0"/>
                <a:cs typeface="Arial" panose="020B0604020202020204" pitchFamily="34" charset="0"/>
              </a:endParaRPr>
            </a:p>
          </p:txBody>
        </p:sp>
        <p:sp>
          <p:nvSpPr>
            <p:cNvPr id="42" name="Rectángulo 41">
              <a:extLst>
                <a:ext uri="{FF2B5EF4-FFF2-40B4-BE49-F238E27FC236}">
                  <a16:creationId xmlns:a16="http://schemas.microsoft.com/office/drawing/2014/main" id="{824AFF7B-3370-489A-9CF5-5B9676D57F57}"/>
                </a:ext>
              </a:extLst>
            </p:cNvPr>
            <p:cNvSpPr/>
            <p:nvPr/>
          </p:nvSpPr>
          <p:spPr>
            <a:xfrm>
              <a:off x="5735782" y="3754581"/>
              <a:ext cx="1440000" cy="144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s-ES" sz="1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No pueden visualizar una zona en su totalidad y, en función de la pérdida de campo, puede resultar imposible ver un objeto completo (ceguera del 75% al 100%)</a:t>
              </a:r>
              <a:endParaRPr lang="es-EC" sz="1400">
                <a:effectLst/>
                <a:ea typeface="Calibri" panose="020F0502020204030204" pitchFamily="34" charset="0"/>
                <a:cs typeface="Arial" panose="020B0604020202020204" pitchFamily="34" charset="0"/>
              </a:endParaRPr>
            </a:p>
          </p:txBody>
        </p:sp>
      </p:grpSp>
      <p:pic>
        <p:nvPicPr>
          <p:cNvPr id="57" name="Picture 2" descr="Argentina está última en el ránking de costos laborales | Notinor ...">
            <a:extLst>
              <a:ext uri="{FF2B5EF4-FFF2-40B4-BE49-F238E27FC236}">
                <a16:creationId xmlns:a16="http://schemas.microsoft.com/office/drawing/2014/main" id="{72548851-87FB-4A3A-B6A0-4A83F10D64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9835" y="2830227"/>
            <a:ext cx="1033227" cy="72444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a:extLst>
              <a:ext uri="{FF2B5EF4-FFF2-40B4-BE49-F238E27FC236}">
                <a16:creationId xmlns:a16="http://schemas.microsoft.com/office/drawing/2014/main" id="{BB49D337-A978-42D6-B833-776585771D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2242" y="2816918"/>
            <a:ext cx="1230681" cy="72110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Complicando” la interacción para mejorar la experiencia del servicio">
            <a:extLst>
              <a:ext uri="{FF2B5EF4-FFF2-40B4-BE49-F238E27FC236}">
                <a16:creationId xmlns:a16="http://schemas.microsoft.com/office/drawing/2014/main" id="{BB42DD2C-35D6-4107-87DA-1A3A935423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7983" y="2900986"/>
            <a:ext cx="1126036" cy="65984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Estímulos Supernormales | Interaxiongroup">
            <a:extLst>
              <a:ext uri="{FF2B5EF4-FFF2-40B4-BE49-F238E27FC236}">
                <a16:creationId xmlns:a16="http://schemas.microsoft.com/office/drawing/2014/main" id="{06846906-365C-43DA-909B-BE1FEA7E5D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64146" y="2869348"/>
            <a:ext cx="1012125" cy="72312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Enfermedades por uso incorrecto de la tecnología - Noticias UNAD">
            <a:extLst>
              <a:ext uri="{FF2B5EF4-FFF2-40B4-BE49-F238E27FC236}">
                <a16:creationId xmlns:a16="http://schemas.microsoft.com/office/drawing/2014/main" id="{6C4F3FF5-36C9-4F6D-BF64-E6388594A5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1242" y="6061904"/>
            <a:ext cx="824598" cy="81466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2" descr="Tiempo, un recurso irremplazable | La Raza del Noroeste">
            <a:extLst>
              <a:ext uri="{FF2B5EF4-FFF2-40B4-BE49-F238E27FC236}">
                <a16:creationId xmlns:a16="http://schemas.microsoft.com/office/drawing/2014/main" id="{CC13BD85-F830-483E-9BA9-412DB1D4B1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98812" y="6194163"/>
            <a:ext cx="1372170" cy="65178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4" descr="Aprender cosas nuevas puede ser incómodo, ¿cómo hacerlo después de ...">
            <a:extLst>
              <a:ext uri="{FF2B5EF4-FFF2-40B4-BE49-F238E27FC236}">
                <a16:creationId xmlns:a16="http://schemas.microsoft.com/office/drawing/2014/main" id="{18EBABA9-86A7-4D5F-A8D4-D4776BC6CF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42612" y="5906451"/>
            <a:ext cx="515378" cy="91887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8" descr="Ramón Burgos: «Visualizar» | En Clase">
            <a:extLst>
              <a:ext uri="{FF2B5EF4-FFF2-40B4-BE49-F238E27FC236}">
                <a16:creationId xmlns:a16="http://schemas.microsoft.com/office/drawing/2014/main" id="{1026B342-76A2-4A50-92FB-2AE3DDE765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56777" y="4509002"/>
            <a:ext cx="1100245" cy="699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35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930930"/>
            <a:ext cx="7729728" cy="628047"/>
          </a:xfrm>
        </p:spPr>
        <p:txBody>
          <a:bodyPr>
            <a:normAutofit fontScale="90000"/>
          </a:bodyPr>
          <a:lstStyle/>
          <a:p>
            <a:r>
              <a:rPr lang="es-MX" b="1" dirty="0"/>
              <a:t>JUSTIFICACIÓN</a:t>
            </a:r>
            <a:endParaRPr lang="es-EC"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23113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b="1" dirty="0">
                <a:solidFill>
                  <a:schemeClr val="tx1"/>
                </a:solidFill>
              </a:rPr>
              <a:t>Introducción</a:t>
            </a:r>
          </a:p>
          <a:p>
            <a:pPr>
              <a:lnSpc>
                <a:spcPct val="150000"/>
              </a:lnSpc>
            </a:pPr>
            <a:r>
              <a:rPr lang="es-EC" dirty="0">
                <a:solidFill>
                  <a:schemeClr val="tx1"/>
                </a:solidFill>
              </a:rPr>
              <a:t>Trabajos Relacionados</a:t>
            </a:r>
          </a:p>
          <a:p>
            <a:pPr>
              <a:lnSpc>
                <a:spcPct val="150000"/>
              </a:lnSpc>
            </a:pPr>
            <a:r>
              <a:rPr lang="es-EC" dirty="0">
                <a:solidFill>
                  <a:schemeClr val="tx1"/>
                </a:solidFill>
              </a:rPr>
              <a:t>Desarrollo</a:t>
            </a:r>
          </a:p>
          <a:p>
            <a:pPr>
              <a:lnSpc>
                <a:spcPct val="150000"/>
              </a:lnSpc>
            </a:pPr>
            <a:r>
              <a:rPr lang="es-EC" dirty="0">
                <a:solidFill>
                  <a:schemeClr val="tx1"/>
                </a:solidFill>
              </a:rPr>
              <a:t>Enfoque de prueba</a:t>
            </a:r>
          </a:p>
          <a:p>
            <a:r>
              <a:rPr lang="es-EC"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12</a:t>
            </a:r>
            <a:endParaRPr lang="es-EC" dirty="0"/>
          </a:p>
        </p:txBody>
      </p:sp>
      <p:pic>
        <p:nvPicPr>
          <p:cNvPr id="1032" name="Picture 8" descr="Oftalmólogo masculino que controla la vista de la mujer vector gratuito">
            <a:extLst>
              <a:ext uri="{FF2B5EF4-FFF2-40B4-BE49-F238E27FC236}">
                <a16:creationId xmlns:a16="http://schemas.microsoft.com/office/drawing/2014/main" id="{5535067E-3AC2-4BE9-8ABA-1212942D74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697" b="6635"/>
          <a:stretch/>
        </p:blipFill>
        <p:spPr bwMode="auto">
          <a:xfrm>
            <a:off x="2521203" y="1797150"/>
            <a:ext cx="1607040" cy="1392785"/>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B17C4600-CCB9-4D5A-8017-C1EF1EF29CE2}"/>
              </a:ext>
            </a:extLst>
          </p:cNvPr>
          <p:cNvSpPr txBox="1"/>
          <p:nvPr/>
        </p:nvSpPr>
        <p:spPr>
          <a:xfrm>
            <a:off x="2455989" y="3214031"/>
            <a:ext cx="1760488" cy="307777"/>
          </a:xfrm>
          <a:prstGeom prst="rect">
            <a:avLst/>
          </a:prstGeom>
          <a:noFill/>
        </p:spPr>
        <p:txBody>
          <a:bodyPr wrap="square" rtlCol="0">
            <a:spAutoFit/>
          </a:bodyPr>
          <a:lstStyle/>
          <a:p>
            <a:pPr algn="ctr"/>
            <a:r>
              <a:rPr lang="es-MX" sz="1400" b="1" dirty="0">
                <a:latin typeface="Baskerville Old Face" panose="02020602080505020303" pitchFamily="18" charset="0"/>
              </a:rPr>
              <a:t>La vista</a:t>
            </a:r>
            <a:endParaRPr lang="es-EC" sz="1400" b="1" dirty="0">
              <a:latin typeface="Baskerville Old Face" panose="02020602080505020303" pitchFamily="18" charset="0"/>
            </a:endParaRPr>
          </a:p>
        </p:txBody>
      </p:sp>
      <p:pic>
        <p:nvPicPr>
          <p:cNvPr id="1034" name="Picture 10" descr="Exteriorizar la alegría | orar con el corazón abierto">
            <a:extLst>
              <a:ext uri="{FF2B5EF4-FFF2-40B4-BE49-F238E27FC236}">
                <a16:creationId xmlns:a16="http://schemas.microsoft.com/office/drawing/2014/main" id="{1623FA81-9DE6-48D9-86AC-606740D305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2079" y="1797150"/>
            <a:ext cx="1983553" cy="1386097"/>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1EF55F11-EE4A-4045-BCD7-745CCFF0E94D}"/>
              </a:ext>
            </a:extLst>
          </p:cNvPr>
          <p:cNvSpPr txBox="1"/>
          <p:nvPr/>
        </p:nvSpPr>
        <p:spPr>
          <a:xfrm>
            <a:off x="4256580" y="3214030"/>
            <a:ext cx="2327388" cy="307777"/>
          </a:xfrm>
          <a:prstGeom prst="rect">
            <a:avLst/>
          </a:prstGeom>
          <a:noFill/>
        </p:spPr>
        <p:txBody>
          <a:bodyPr wrap="square" rtlCol="0">
            <a:spAutoFit/>
          </a:bodyPr>
          <a:lstStyle/>
          <a:p>
            <a:pPr algn="ctr"/>
            <a:r>
              <a:rPr lang="es-EC" sz="1400" b="1" dirty="0">
                <a:latin typeface="Baskerville Old Face" panose="02020602080505020303" pitchFamily="18" charset="0"/>
              </a:rPr>
              <a:t>Más allá de su propio cuerpo</a:t>
            </a:r>
          </a:p>
        </p:txBody>
      </p:sp>
      <p:pic>
        <p:nvPicPr>
          <p:cNvPr id="1036" name="Picture 12" descr="Ilustración de empresaria multitarea dibujada a mano plana vector gratuito">
            <a:extLst>
              <a:ext uri="{FF2B5EF4-FFF2-40B4-BE49-F238E27FC236}">
                <a16:creationId xmlns:a16="http://schemas.microsoft.com/office/drawing/2014/main" id="{417546B4-BCB8-48EB-9272-2B81949FC9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325" b="11459"/>
          <a:stretch/>
        </p:blipFill>
        <p:spPr bwMode="auto">
          <a:xfrm>
            <a:off x="7131927" y="1797150"/>
            <a:ext cx="1808948" cy="1396787"/>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5D1D0596-8CAC-49A9-8973-E24541D78E2B}"/>
              </a:ext>
            </a:extLst>
          </p:cNvPr>
          <p:cNvSpPr txBox="1"/>
          <p:nvPr/>
        </p:nvSpPr>
        <p:spPr>
          <a:xfrm>
            <a:off x="6501190" y="3214031"/>
            <a:ext cx="3049285" cy="307777"/>
          </a:xfrm>
          <a:prstGeom prst="rect">
            <a:avLst/>
          </a:prstGeom>
          <a:noFill/>
        </p:spPr>
        <p:txBody>
          <a:bodyPr wrap="square" rtlCol="0">
            <a:spAutoFit/>
          </a:bodyPr>
          <a:lstStyle/>
          <a:p>
            <a:pPr algn="ctr"/>
            <a:r>
              <a:rPr lang="es-EC" sz="1400" b="1" dirty="0">
                <a:latin typeface="Baskerville Old Face" panose="02020602080505020303" pitchFamily="18" charset="0"/>
              </a:rPr>
              <a:t>Tareas nuevas, adaptarse a nuevos sitios</a:t>
            </a:r>
          </a:p>
        </p:txBody>
      </p:sp>
      <p:pic>
        <p:nvPicPr>
          <p:cNvPr id="1038" name="Picture 14" descr="Ilustración del concepto de tiempo de trabajo vector gratuito">
            <a:extLst>
              <a:ext uri="{FF2B5EF4-FFF2-40B4-BE49-F238E27FC236}">
                <a16:creationId xmlns:a16="http://schemas.microsoft.com/office/drawing/2014/main" id="{E17B89DC-375D-42EB-87E7-B47EC46DFED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953" t="13747" r="5769" b="8105"/>
          <a:stretch/>
        </p:blipFill>
        <p:spPr bwMode="auto">
          <a:xfrm>
            <a:off x="9901452" y="1797150"/>
            <a:ext cx="1438358" cy="1287901"/>
          </a:xfrm>
          <a:prstGeom prst="rect">
            <a:avLst/>
          </a:prstGeom>
          <a:noFill/>
          <a:extLst>
            <a:ext uri="{909E8E84-426E-40DD-AFC4-6F175D3DCCD1}">
              <a14:hiddenFill xmlns:a14="http://schemas.microsoft.com/office/drawing/2010/main">
                <a:solidFill>
                  <a:srgbClr val="FFFFFF"/>
                </a:solidFill>
              </a14:hiddenFill>
            </a:ext>
          </a:extLst>
        </p:spPr>
      </p:pic>
      <p:sp>
        <p:nvSpPr>
          <p:cNvPr id="24" name="CuadroTexto 23">
            <a:extLst>
              <a:ext uri="{FF2B5EF4-FFF2-40B4-BE49-F238E27FC236}">
                <a16:creationId xmlns:a16="http://schemas.microsoft.com/office/drawing/2014/main" id="{A00B899F-70EC-4D92-9DA9-85F4966AF34C}"/>
              </a:ext>
            </a:extLst>
          </p:cNvPr>
          <p:cNvSpPr txBox="1"/>
          <p:nvPr/>
        </p:nvSpPr>
        <p:spPr>
          <a:xfrm>
            <a:off x="9740387" y="3199250"/>
            <a:ext cx="1760488" cy="307777"/>
          </a:xfrm>
          <a:prstGeom prst="rect">
            <a:avLst/>
          </a:prstGeom>
          <a:noFill/>
        </p:spPr>
        <p:txBody>
          <a:bodyPr wrap="square" rtlCol="0">
            <a:spAutoFit/>
          </a:bodyPr>
          <a:lstStyle/>
          <a:p>
            <a:pPr algn="ctr"/>
            <a:r>
              <a:rPr lang="es-MX" sz="1400" b="1" dirty="0">
                <a:latin typeface="Baskerville Old Face" panose="02020602080505020303" pitchFamily="18" charset="0"/>
              </a:rPr>
              <a:t>Mayor tiempo  </a:t>
            </a:r>
            <a:endParaRPr lang="es-EC" sz="1400" b="1" dirty="0">
              <a:latin typeface="Baskerville Old Face" panose="02020602080505020303" pitchFamily="18" charset="0"/>
            </a:endParaRPr>
          </a:p>
        </p:txBody>
      </p:sp>
      <p:pic>
        <p:nvPicPr>
          <p:cNvPr id="1040" name="Picture 16" descr="Grupo de personas se comunica, ignorando al hombre introvertido, marginado. soledad, ignorancia, discriminación, indiferencia hacia el compañero. Vector Premium ">
            <a:extLst>
              <a:ext uri="{FF2B5EF4-FFF2-40B4-BE49-F238E27FC236}">
                <a16:creationId xmlns:a16="http://schemas.microsoft.com/office/drawing/2014/main" id="{D6874854-5B91-4422-8BF6-5B6CA9983CB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35811"/>
          <a:stretch/>
        </p:blipFill>
        <p:spPr bwMode="auto">
          <a:xfrm>
            <a:off x="2452493" y="3568638"/>
            <a:ext cx="1672738" cy="1276351"/>
          </a:xfrm>
          <a:prstGeom prst="rect">
            <a:avLst/>
          </a:prstGeom>
          <a:noFill/>
          <a:extLst>
            <a:ext uri="{909E8E84-426E-40DD-AFC4-6F175D3DCCD1}">
              <a14:hiddenFill xmlns:a14="http://schemas.microsoft.com/office/drawing/2010/main">
                <a:solidFill>
                  <a:srgbClr val="FFFFFF"/>
                </a:solidFill>
              </a14:hiddenFill>
            </a:ext>
          </a:extLst>
        </p:spPr>
      </p:pic>
      <p:sp>
        <p:nvSpPr>
          <p:cNvPr id="26" name="CuadroTexto 25">
            <a:extLst>
              <a:ext uri="{FF2B5EF4-FFF2-40B4-BE49-F238E27FC236}">
                <a16:creationId xmlns:a16="http://schemas.microsoft.com/office/drawing/2014/main" id="{9DE15464-6EE7-4BD3-BCF6-DA06F2549764}"/>
              </a:ext>
            </a:extLst>
          </p:cNvPr>
          <p:cNvSpPr txBox="1"/>
          <p:nvPr/>
        </p:nvSpPr>
        <p:spPr>
          <a:xfrm>
            <a:off x="2408618" y="4891819"/>
            <a:ext cx="1760488" cy="307777"/>
          </a:xfrm>
          <a:prstGeom prst="rect">
            <a:avLst/>
          </a:prstGeom>
          <a:noFill/>
        </p:spPr>
        <p:txBody>
          <a:bodyPr wrap="square" rtlCol="0">
            <a:spAutoFit/>
          </a:bodyPr>
          <a:lstStyle/>
          <a:p>
            <a:pPr algn="ctr"/>
            <a:r>
              <a:rPr lang="es-MX" sz="1400" b="1" dirty="0">
                <a:latin typeface="Baskerville Old Face" panose="02020602080505020303" pitchFamily="18" charset="0"/>
              </a:rPr>
              <a:t>Exclusión social</a:t>
            </a:r>
            <a:endParaRPr lang="es-EC" sz="1400" b="1" dirty="0">
              <a:latin typeface="Baskerville Old Face" panose="02020602080505020303" pitchFamily="18" charset="0"/>
            </a:endParaRPr>
          </a:p>
        </p:txBody>
      </p:sp>
      <p:pic>
        <p:nvPicPr>
          <p:cNvPr id="1042" name="Picture 18" descr="Elegir entre alimentos saludables o no saludables vector gratuito">
            <a:extLst>
              <a:ext uri="{FF2B5EF4-FFF2-40B4-BE49-F238E27FC236}">
                <a16:creationId xmlns:a16="http://schemas.microsoft.com/office/drawing/2014/main" id="{C4733C73-B9BB-47E4-A947-5DD8B66D427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330" t="19070" r="4079" b="7387"/>
          <a:stretch/>
        </p:blipFill>
        <p:spPr bwMode="auto">
          <a:xfrm>
            <a:off x="4451341" y="3568638"/>
            <a:ext cx="1937865" cy="1276351"/>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Texto 27">
            <a:extLst>
              <a:ext uri="{FF2B5EF4-FFF2-40B4-BE49-F238E27FC236}">
                <a16:creationId xmlns:a16="http://schemas.microsoft.com/office/drawing/2014/main" id="{208CEA03-C6E1-433D-B297-6A4411EDA7D1}"/>
              </a:ext>
            </a:extLst>
          </p:cNvPr>
          <p:cNvSpPr txBox="1"/>
          <p:nvPr/>
        </p:nvSpPr>
        <p:spPr>
          <a:xfrm>
            <a:off x="4472079" y="4869083"/>
            <a:ext cx="1760488" cy="307777"/>
          </a:xfrm>
          <a:prstGeom prst="rect">
            <a:avLst/>
          </a:prstGeom>
          <a:noFill/>
        </p:spPr>
        <p:txBody>
          <a:bodyPr wrap="square" rtlCol="0">
            <a:spAutoFit/>
          </a:bodyPr>
          <a:lstStyle/>
          <a:p>
            <a:pPr algn="ctr"/>
            <a:r>
              <a:rPr lang="es-MX" sz="1400" b="1" dirty="0">
                <a:latin typeface="Baskerville Old Face" panose="02020602080505020303" pitchFamily="18" charset="0"/>
              </a:rPr>
              <a:t>Confusa</a:t>
            </a:r>
            <a:endParaRPr lang="es-EC" sz="1400" b="1" dirty="0">
              <a:latin typeface="Baskerville Old Face" panose="02020602080505020303" pitchFamily="18" charset="0"/>
            </a:endParaRPr>
          </a:p>
        </p:txBody>
      </p:sp>
      <p:pic>
        <p:nvPicPr>
          <p:cNvPr id="1044" name="Picture 20" descr="Vista frontal de la mujer sosteniendo portátil listo para atender llamadas en auriculares Foto gratis">
            <a:extLst>
              <a:ext uri="{FF2B5EF4-FFF2-40B4-BE49-F238E27FC236}">
                <a16:creationId xmlns:a16="http://schemas.microsoft.com/office/drawing/2014/main" id="{E0864AE8-76C7-4E5F-9655-EF337987457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8010" t="32810" r="17120"/>
          <a:stretch/>
        </p:blipFill>
        <p:spPr bwMode="auto">
          <a:xfrm>
            <a:off x="6811481" y="3541902"/>
            <a:ext cx="1281369" cy="1327181"/>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29">
            <a:extLst>
              <a:ext uri="{FF2B5EF4-FFF2-40B4-BE49-F238E27FC236}">
                <a16:creationId xmlns:a16="http://schemas.microsoft.com/office/drawing/2014/main" id="{0001CDD7-A0E1-407E-B67D-2FA97EC68C57}"/>
              </a:ext>
            </a:extLst>
          </p:cNvPr>
          <p:cNvSpPr txBox="1"/>
          <p:nvPr/>
        </p:nvSpPr>
        <p:spPr>
          <a:xfrm>
            <a:off x="6570457" y="4891819"/>
            <a:ext cx="1760488" cy="307777"/>
          </a:xfrm>
          <a:prstGeom prst="rect">
            <a:avLst/>
          </a:prstGeom>
          <a:noFill/>
        </p:spPr>
        <p:txBody>
          <a:bodyPr wrap="square" rtlCol="0">
            <a:spAutoFit/>
          </a:bodyPr>
          <a:lstStyle/>
          <a:p>
            <a:pPr algn="ctr"/>
            <a:r>
              <a:rPr lang="es-MX" sz="1400" b="1" dirty="0">
                <a:latin typeface="Baskerville Old Face" panose="02020602080505020303" pitchFamily="18" charset="0"/>
              </a:rPr>
              <a:t>Atender</a:t>
            </a:r>
            <a:endParaRPr lang="es-EC" sz="1400" b="1" dirty="0">
              <a:latin typeface="Baskerville Old Face" panose="02020602080505020303" pitchFamily="18" charset="0"/>
            </a:endParaRPr>
          </a:p>
        </p:txBody>
      </p:sp>
      <p:pic>
        <p:nvPicPr>
          <p:cNvPr id="1046" name="Picture 22" descr="Escena 14. Continuará | Lockscreen, Movies, Movie posters">
            <a:extLst>
              <a:ext uri="{FF2B5EF4-FFF2-40B4-BE49-F238E27FC236}">
                <a16:creationId xmlns:a16="http://schemas.microsoft.com/office/drawing/2014/main" id="{CA31E0C3-CC75-4B58-9323-613ABA49593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4787" t="35395" r="25343" b="39271"/>
          <a:stretch/>
        </p:blipFill>
        <p:spPr bwMode="auto">
          <a:xfrm>
            <a:off x="8727232" y="3521807"/>
            <a:ext cx="2612578" cy="1370012"/>
          </a:xfrm>
          <a:prstGeom prst="rect">
            <a:avLst/>
          </a:prstGeom>
          <a:noFill/>
          <a:extLst>
            <a:ext uri="{909E8E84-426E-40DD-AFC4-6F175D3DCCD1}">
              <a14:hiddenFill xmlns:a14="http://schemas.microsoft.com/office/drawing/2010/main">
                <a:solidFill>
                  <a:srgbClr val="FFFFFF"/>
                </a:solidFill>
              </a14:hiddenFill>
            </a:ext>
          </a:extLst>
        </p:spPr>
      </p:pic>
      <p:sp>
        <p:nvSpPr>
          <p:cNvPr id="32" name="CuadroTexto 31">
            <a:extLst>
              <a:ext uri="{FF2B5EF4-FFF2-40B4-BE49-F238E27FC236}">
                <a16:creationId xmlns:a16="http://schemas.microsoft.com/office/drawing/2014/main" id="{03FBDC38-3894-419E-A821-B789F460FA71}"/>
              </a:ext>
            </a:extLst>
          </p:cNvPr>
          <p:cNvSpPr txBox="1"/>
          <p:nvPr/>
        </p:nvSpPr>
        <p:spPr>
          <a:xfrm>
            <a:off x="9153277" y="4891818"/>
            <a:ext cx="1760488" cy="307777"/>
          </a:xfrm>
          <a:prstGeom prst="rect">
            <a:avLst/>
          </a:prstGeom>
          <a:noFill/>
        </p:spPr>
        <p:txBody>
          <a:bodyPr wrap="square" rtlCol="0">
            <a:spAutoFit/>
          </a:bodyPr>
          <a:lstStyle/>
          <a:p>
            <a:pPr algn="ctr"/>
            <a:r>
              <a:rPr lang="es-MX" sz="1400" b="1" dirty="0">
                <a:latin typeface="Baskerville Old Face" panose="02020602080505020303" pitchFamily="18" charset="0"/>
              </a:rPr>
              <a:t>Continuará</a:t>
            </a:r>
            <a:endParaRPr lang="es-EC" sz="1400" b="1" dirty="0">
              <a:latin typeface="Baskerville Old Face" panose="02020602080505020303" pitchFamily="18" charset="0"/>
            </a:endParaRPr>
          </a:p>
        </p:txBody>
      </p:sp>
      <p:pic>
        <p:nvPicPr>
          <p:cNvPr id="1048" name="Picture 24" descr="Personas enfocadas que estudian en la escuela en línea vector gratuito">
            <a:extLst>
              <a:ext uri="{FF2B5EF4-FFF2-40B4-BE49-F238E27FC236}">
                <a16:creationId xmlns:a16="http://schemas.microsoft.com/office/drawing/2014/main" id="{7EE23058-F293-4934-AEC1-8E35412E15C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9825" t="16289" r="10737"/>
          <a:stretch/>
        </p:blipFill>
        <p:spPr bwMode="auto">
          <a:xfrm>
            <a:off x="2513477" y="5246427"/>
            <a:ext cx="1655630" cy="1201214"/>
          </a:xfrm>
          <a:prstGeom prst="rect">
            <a:avLst/>
          </a:prstGeom>
          <a:noFill/>
          <a:extLst>
            <a:ext uri="{909E8E84-426E-40DD-AFC4-6F175D3DCCD1}">
              <a14:hiddenFill xmlns:a14="http://schemas.microsoft.com/office/drawing/2010/main">
                <a:solidFill>
                  <a:srgbClr val="FFFFFF"/>
                </a:solidFill>
              </a14:hiddenFill>
            </a:ext>
          </a:extLst>
        </p:spPr>
      </p:pic>
      <p:sp>
        <p:nvSpPr>
          <p:cNvPr id="34" name="CuadroTexto 33">
            <a:extLst>
              <a:ext uri="{FF2B5EF4-FFF2-40B4-BE49-F238E27FC236}">
                <a16:creationId xmlns:a16="http://schemas.microsoft.com/office/drawing/2014/main" id="{0B9DC473-B82B-4465-A633-68D091FC1D4E}"/>
              </a:ext>
            </a:extLst>
          </p:cNvPr>
          <p:cNvSpPr txBox="1"/>
          <p:nvPr/>
        </p:nvSpPr>
        <p:spPr>
          <a:xfrm>
            <a:off x="2458399" y="6469235"/>
            <a:ext cx="1760488" cy="307777"/>
          </a:xfrm>
          <a:prstGeom prst="rect">
            <a:avLst/>
          </a:prstGeom>
          <a:noFill/>
        </p:spPr>
        <p:txBody>
          <a:bodyPr wrap="square" rtlCol="0">
            <a:spAutoFit/>
          </a:bodyPr>
          <a:lstStyle/>
          <a:p>
            <a:pPr algn="ctr"/>
            <a:r>
              <a:rPr lang="es-MX" sz="1400" b="1" dirty="0">
                <a:latin typeface="Baskerville Old Face" panose="02020602080505020303" pitchFamily="18" charset="0"/>
              </a:rPr>
              <a:t>Diversos estudios</a:t>
            </a:r>
            <a:endParaRPr lang="es-EC" sz="1400" b="1" dirty="0">
              <a:latin typeface="Baskerville Old Face" panose="02020602080505020303" pitchFamily="18" charset="0"/>
            </a:endParaRPr>
          </a:p>
        </p:txBody>
      </p:sp>
      <p:pic>
        <p:nvPicPr>
          <p:cNvPr id="1050" name="Picture 26" descr="Smartphone con pantalla realista con algunas aplicaciones vector gratuito">
            <a:extLst>
              <a:ext uri="{FF2B5EF4-FFF2-40B4-BE49-F238E27FC236}">
                <a16:creationId xmlns:a16="http://schemas.microsoft.com/office/drawing/2014/main" id="{FD3F40D5-6A83-462A-A3B8-C99ABECED00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0294" t="10624" r="11332" b="10462"/>
          <a:stretch/>
        </p:blipFill>
        <p:spPr bwMode="auto">
          <a:xfrm>
            <a:off x="4472079" y="5211692"/>
            <a:ext cx="1902942" cy="1201215"/>
          </a:xfrm>
          <a:prstGeom prst="rect">
            <a:avLst/>
          </a:prstGeom>
          <a:noFill/>
          <a:extLst>
            <a:ext uri="{909E8E84-426E-40DD-AFC4-6F175D3DCCD1}">
              <a14:hiddenFill xmlns:a14="http://schemas.microsoft.com/office/drawing/2010/main">
                <a:solidFill>
                  <a:srgbClr val="FFFFFF"/>
                </a:solidFill>
              </a14:hiddenFill>
            </a:ext>
          </a:extLst>
        </p:spPr>
      </p:pic>
      <p:sp>
        <p:nvSpPr>
          <p:cNvPr id="36" name="CuadroTexto 35">
            <a:extLst>
              <a:ext uri="{FF2B5EF4-FFF2-40B4-BE49-F238E27FC236}">
                <a16:creationId xmlns:a16="http://schemas.microsoft.com/office/drawing/2014/main" id="{AEB02B0D-26A0-4CA0-BD29-B5F278DF244A}"/>
              </a:ext>
            </a:extLst>
          </p:cNvPr>
          <p:cNvSpPr txBox="1"/>
          <p:nvPr/>
        </p:nvSpPr>
        <p:spPr>
          <a:xfrm>
            <a:off x="4280644" y="6389025"/>
            <a:ext cx="2284713" cy="523220"/>
          </a:xfrm>
          <a:prstGeom prst="rect">
            <a:avLst/>
          </a:prstGeom>
          <a:noFill/>
        </p:spPr>
        <p:txBody>
          <a:bodyPr wrap="square" rtlCol="0">
            <a:spAutoFit/>
          </a:bodyPr>
          <a:lstStyle/>
          <a:p>
            <a:pPr algn="ctr"/>
            <a:r>
              <a:rPr lang="es-MX" sz="1400" b="1" dirty="0">
                <a:latin typeface="Baskerville Old Face" panose="02020602080505020303" pitchFamily="18" charset="0"/>
              </a:rPr>
              <a:t>Aplicaciones con un solo enfoque</a:t>
            </a:r>
            <a:endParaRPr lang="es-EC" sz="1400" b="1" dirty="0">
              <a:latin typeface="Baskerville Old Face" panose="02020602080505020303" pitchFamily="18" charset="0"/>
            </a:endParaRPr>
          </a:p>
        </p:txBody>
      </p:sp>
      <p:pic>
        <p:nvPicPr>
          <p:cNvPr id="1052" name="Picture 28" descr="Proyecto de condominio negro Foto Premium ">
            <a:extLst>
              <a:ext uri="{FF2B5EF4-FFF2-40B4-BE49-F238E27FC236}">
                <a16:creationId xmlns:a16="http://schemas.microsoft.com/office/drawing/2014/main" id="{66E84240-B2C9-48AA-B981-E8B458FF065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35880"/>
          <a:stretch/>
        </p:blipFill>
        <p:spPr bwMode="auto">
          <a:xfrm>
            <a:off x="6782681" y="5221837"/>
            <a:ext cx="1706106" cy="1207146"/>
          </a:xfrm>
          <a:prstGeom prst="rect">
            <a:avLst/>
          </a:prstGeom>
          <a:noFill/>
          <a:extLst>
            <a:ext uri="{909E8E84-426E-40DD-AFC4-6F175D3DCCD1}">
              <a14:hiddenFill xmlns:a14="http://schemas.microsoft.com/office/drawing/2010/main">
                <a:solidFill>
                  <a:srgbClr val="FFFFFF"/>
                </a:solidFill>
              </a14:hiddenFill>
            </a:ext>
          </a:extLst>
        </p:spPr>
      </p:pic>
      <p:sp>
        <p:nvSpPr>
          <p:cNvPr id="38" name="CuadroTexto 37">
            <a:extLst>
              <a:ext uri="{FF2B5EF4-FFF2-40B4-BE49-F238E27FC236}">
                <a16:creationId xmlns:a16="http://schemas.microsoft.com/office/drawing/2014/main" id="{820D748B-B05A-408C-919A-5C7978E760E9}"/>
              </a:ext>
            </a:extLst>
          </p:cNvPr>
          <p:cNvSpPr txBox="1"/>
          <p:nvPr/>
        </p:nvSpPr>
        <p:spPr>
          <a:xfrm>
            <a:off x="6469679" y="6443845"/>
            <a:ext cx="2284713" cy="307777"/>
          </a:xfrm>
          <a:prstGeom prst="rect">
            <a:avLst/>
          </a:prstGeom>
          <a:noFill/>
        </p:spPr>
        <p:txBody>
          <a:bodyPr wrap="square" rtlCol="0">
            <a:spAutoFit/>
          </a:bodyPr>
          <a:lstStyle/>
          <a:p>
            <a:pPr algn="ctr"/>
            <a:r>
              <a:rPr lang="es-MX" sz="1400" b="1" dirty="0">
                <a:latin typeface="Baskerville Old Face" panose="02020602080505020303" pitchFamily="18" charset="0"/>
              </a:rPr>
              <a:t>Arquitectura de aplicación</a:t>
            </a:r>
            <a:endParaRPr lang="es-EC" sz="1400" b="1" dirty="0">
              <a:latin typeface="Baskerville Old Face" panose="02020602080505020303" pitchFamily="18" charset="0"/>
            </a:endParaRPr>
          </a:p>
        </p:txBody>
      </p:sp>
      <p:pic>
        <p:nvPicPr>
          <p:cNvPr id="1054" name="Picture 30" descr="Objetos icónicos de colores Vector Premium ">
            <a:extLst>
              <a:ext uri="{FF2B5EF4-FFF2-40B4-BE49-F238E27FC236}">
                <a16:creationId xmlns:a16="http://schemas.microsoft.com/office/drawing/2014/main" id="{746F81E3-C71C-433C-A23B-FAB0E534D13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8852"/>
          <a:stretch/>
        </p:blipFill>
        <p:spPr bwMode="auto">
          <a:xfrm>
            <a:off x="9201403" y="5252343"/>
            <a:ext cx="1338260" cy="1219799"/>
          </a:xfrm>
          <a:prstGeom prst="rect">
            <a:avLst/>
          </a:prstGeom>
          <a:noFill/>
          <a:extLst>
            <a:ext uri="{909E8E84-426E-40DD-AFC4-6F175D3DCCD1}">
              <a14:hiddenFill xmlns:a14="http://schemas.microsoft.com/office/drawing/2010/main">
                <a:solidFill>
                  <a:srgbClr val="FFFFFF"/>
                </a:solidFill>
              </a14:hiddenFill>
            </a:ext>
          </a:extLst>
        </p:spPr>
      </p:pic>
      <p:sp>
        <p:nvSpPr>
          <p:cNvPr id="40" name="CuadroTexto 39">
            <a:extLst>
              <a:ext uri="{FF2B5EF4-FFF2-40B4-BE49-F238E27FC236}">
                <a16:creationId xmlns:a16="http://schemas.microsoft.com/office/drawing/2014/main" id="{98C0AC81-3E71-4169-A3BF-5626D2F58CD9}"/>
              </a:ext>
            </a:extLst>
          </p:cNvPr>
          <p:cNvSpPr txBox="1"/>
          <p:nvPr/>
        </p:nvSpPr>
        <p:spPr>
          <a:xfrm>
            <a:off x="8769743" y="6430469"/>
            <a:ext cx="2284713" cy="307777"/>
          </a:xfrm>
          <a:prstGeom prst="rect">
            <a:avLst/>
          </a:prstGeom>
          <a:noFill/>
        </p:spPr>
        <p:txBody>
          <a:bodyPr wrap="square" rtlCol="0">
            <a:spAutoFit/>
          </a:bodyPr>
          <a:lstStyle/>
          <a:p>
            <a:pPr algn="ctr"/>
            <a:r>
              <a:rPr lang="es-MX" sz="1400" b="1" dirty="0">
                <a:latin typeface="Baskerville Old Face" panose="02020602080505020303" pitchFamily="18" charset="0"/>
              </a:rPr>
              <a:t>Visualización de objetos</a:t>
            </a:r>
            <a:endParaRPr lang="es-EC" sz="1400" b="1" dirty="0">
              <a:latin typeface="Baskerville Old Face" panose="02020602080505020303" pitchFamily="18" charset="0"/>
            </a:endParaRPr>
          </a:p>
        </p:txBody>
      </p:sp>
    </p:spTree>
    <p:extLst>
      <p:ext uri="{BB962C8B-B14F-4D97-AF65-F5344CB8AC3E}">
        <p14:creationId xmlns:p14="http://schemas.microsoft.com/office/powerpoint/2010/main" val="351427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4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5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5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05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4" grpId="0"/>
      <p:bldP spid="26" grpId="0"/>
      <p:bldP spid="28" grpId="0"/>
      <p:bldP spid="30" grpId="0"/>
      <p:bldP spid="32" grpId="0"/>
      <p:bldP spid="34" grpId="0"/>
      <p:bldP spid="36" grpId="0"/>
      <p:bldP spid="38"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D79C89-3DC9-4C44-A062-0D837BB6565B}"/>
              </a:ext>
            </a:extLst>
          </p:cNvPr>
          <p:cNvSpPr>
            <a:spLocks noGrp="1"/>
          </p:cNvSpPr>
          <p:nvPr>
            <p:ph type="ctrTitle"/>
          </p:nvPr>
        </p:nvSpPr>
        <p:spPr>
          <a:xfrm>
            <a:off x="1600200" y="965742"/>
            <a:ext cx="8991600" cy="911092"/>
          </a:xfrm>
        </p:spPr>
        <p:txBody>
          <a:bodyPr/>
          <a:lstStyle/>
          <a:p>
            <a:r>
              <a:rPr lang="es-MX" dirty="0"/>
              <a:t>TRABAJOS RELACIONADOS</a:t>
            </a:r>
            <a:endParaRPr lang="es-EC" dirty="0"/>
          </a:p>
        </p:txBody>
      </p:sp>
      <p:sp>
        <p:nvSpPr>
          <p:cNvPr id="4" name="CuadroTexto 3">
            <a:extLst>
              <a:ext uri="{FF2B5EF4-FFF2-40B4-BE49-F238E27FC236}">
                <a16:creationId xmlns:a16="http://schemas.microsoft.com/office/drawing/2014/main" id="{22F4979C-58F8-4CDC-91FA-99747D1F91A8}"/>
              </a:ext>
            </a:extLst>
          </p:cNvPr>
          <p:cNvSpPr txBox="1"/>
          <p:nvPr/>
        </p:nvSpPr>
        <p:spPr>
          <a:xfrm>
            <a:off x="11617376" y="6469235"/>
            <a:ext cx="540000" cy="369332"/>
          </a:xfrm>
          <a:prstGeom prst="rect">
            <a:avLst/>
          </a:prstGeom>
          <a:noFill/>
        </p:spPr>
        <p:txBody>
          <a:bodyPr wrap="square" rtlCol="0">
            <a:spAutoFit/>
          </a:bodyPr>
          <a:lstStyle/>
          <a:p>
            <a:pPr algn="ctr"/>
            <a:r>
              <a:rPr lang="es-MX" dirty="0"/>
              <a:t>13</a:t>
            </a: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EE682DA7-F7D2-4A73-8D46-B04A8498C3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B2B615DA-0F52-4E7C-B125-DB070C29D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pic>
        <p:nvPicPr>
          <p:cNvPr id="5122" name="Picture 2" descr="Comunicación con laptop Vector Premium ">
            <a:extLst>
              <a:ext uri="{FF2B5EF4-FFF2-40B4-BE49-F238E27FC236}">
                <a16:creationId xmlns:a16="http://schemas.microsoft.com/office/drawing/2014/main" id="{CB0F9253-5E61-4150-B46A-4D75585040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763" y="2188762"/>
            <a:ext cx="4280473" cy="4280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54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down)">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930930"/>
            <a:ext cx="7729728" cy="628047"/>
          </a:xfrm>
        </p:spPr>
        <p:txBody>
          <a:bodyPr>
            <a:normAutofit fontScale="90000"/>
          </a:bodyPr>
          <a:lstStyle/>
          <a:p>
            <a:r>
              <a:rPr lang="es-MX" b="1" dirty="0"/>
              <a:t>Estado del arte</a:t>
            </a:r>
            <a:endParaRPr lang="es-EC"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34095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dirty="0">
                <a:solidFill>
                  <a:schemeClr val="tx1"/>
                </a:solidFill>
              </a:rPr>
              <a:t>Introducción</a:t>
            </a:r>
          </a:p>
          <a:p>
            <a:pPr>
              <a:lnSpc>
                <a:spcPct val="150000"/>
              </a:lnSpc>
            </a:pPr>
            <a:r>
              <a:rPr lang="es-EC" sz="1600" b="1" dirty="0">
                <a:solidFill>
                  <a:schemeClr val="tx1"/>
                </a:solidFill>
              </a:rPr>
              <a:t>Trabajos Relacionados</a:t>
            </a:r>
          </a:p>
          <a:p>
            <a:pPr>
              <a:lnSpc>
                <a:spcPct val="150000"/>
              </a:lnSpc>
            </a:pPr>
            <a:r>
              <a:rPr lang="es-EC" dirty="0">
                <a:solidFill>
                  <a:schemeClr val="tx1"/>
                </a:solidFill>
              </a:rPr>
              <a:t>Desarrollo</a:t>
            </a:r>
          </a:p>
          <a:p>
            <a:pPr>
              <a:lnSpc>
                <a:spcPct val="150000"/>
              </a:lnSpc>
            </a:pPr>
            <a:r>
              <a:rPr lang="es-EC" dirty="0">
                <a:solidFill>
                  <a:schemeClr val="tx1"/>
                </a:solidFill>
              </a:rPr>
              <a:t>Enfoque de prueba</a:t>
            </a:r>
          </a:p>
          <a:p>
            <a:r>
              <a:rPr lang="es-EC"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14</a:t>
            </a:r>
            <a:endParaRPr lang="es-EC" dirty="0"/>
          </a:p>
        </p:txBody>
      </p:sp>
      <p:pic>
        <p:nvPicPr>
          <p:cNvPr id="2050" name="Picture 2" descr="Auditoría o investigación fiscal o lista de páginas en papel a través de la lupa icono de vector de dibujos animados plana Vector Premium ">
            <a:extLst>
              <a:ext uri="{FF2B5EF4-FFF2-40B4-BE49-F238E27FC236}">
                <a16:creationId xmlns:a16="http://schemas.microsoft.com/office/drawing/2014/main" id="{76BDC7C0-0429-4CA4-81AC-466A7DAA5F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560" t="21280" r="20891" b="21683"/>
          <a:stretch/>
        </p:blipFill>
        <p:spPr bwMode="auto">
          <a:xfrm>
            <a:off x="3017006" y="2350622"/>
            <a:ext cx="1394116" cy="1381710"/>
          </a:xfrm>
          <a:prstGeom prst="rect">
            <a:avLst/>
          </a:prstGeom>
          <a:noFill/>
          <a:extLst>
            <a:ext uri="{909E8E84-426E-40DD-AFC4-6F175D3DCCD1}">
              <a14:hiddenFill xmlns:a14="http://schemas.microsoft.com/office/drawing/2010/main">
                <a:solidFill>
                  <a:srgbClr val="FFFFFF"/>
                </a:solidFill>
              </a14:hiddenFill>
            </a:ext>
          </a:extLst>
        </p:spPr>
      </p:pic>
      <p:sp>
        <p:nvSpPr>
          <p:cNvPr id="33" name="CuadroTexto 32">
            <a:extLst>
              <a:ext uri="{FF2B5EF4-FFF2-40B4-BE49-F238E27FC236}">
                <a16:creationId xmlns:a16="http://schemas.microsoft.com/office/drawing/2014/main" id="{C844F6DF-B969-4569-9EDA-C05FE48D3932}"/>
              </a:ext>
            </a:extLst>
          </p:cNvPr>
          <p:cNvSpPr txBox="1"/>
          <p:nvPr/>
        </p:nvSpPr>
        <p:spPr>
          <a:xfrm>
            <a:off x="2518245" y="3732332"/>
            <a:ext cx="2551886" cy="307777"/>
          </a:xfrm>
          <a:prstGeom prst="rect">
            <a:avLst/>
          </a:prstGeom>
          <a:noFill/>
        </p:spPr>
        <p:txBody>
          <a:bodyPr wrap="square" rtlCol="0">
            <a:spAutoFit/>
          </a:bodyPr>
          <a:lstStyle/>
          <a:p>
            <a:pPr algn="ctr"/>
            <a:r>
              <a:rPr lang="es-MX" sz="1400" b="1" dirty="0">
                <a:latin typeface="Baskerville Old Face" panose="02020602080505020303" pitchFamily="18" charset="0"/>
              </a:rPr>
              <a:t>Análisis de trabajos relacionados</a:t>
            </a:r>
            <a:endParaRPr lang="es-EC" sz="1400" b="1" dirty="0">
              <a:latin typeface="Baskerville Old Face" panose="02020602080505020303" pitchFamily="18" charset="0"/>
            </a:endParaRPr>
          </a:p>
        </p:txBody>
      </p:sp>
      <p:pic>
        <p:nvPicPr>
          <p:cNvPr id="2054" name="Picture 6" descr="Colección iconos mecánica vector gratuito">
            <a:extLst>
              <a:ext uri="{FF2B5EF4-FFF2-40B4-BE49-F238E27FC236}">
                <a16:creationId xmlns:a16="http://schemas.microsoft.com/office/drawing/2014/main" id="{B18661CE-53B4-4E76-9A43-32AD908D68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769" t="20045" r="15926" b="16973"/>
          <a:stretch/>
        </p:blipFill>
        <p:spPr bwMode="auto">
          <a:xfrm>
            <a:off x="2985158" y="4142750"/>
            <a:ext cx="1394116" cy="1344545"/>
          </a:xfrm>
          <a:prstGeom prst="rect">
            <a:avLst/>
          </a:prstGeom>
          <a:noFill/>
          <a:extLst>
            <a:ext uri="{909E8E84-426E-40DD-AFC4-6F175D3DCCD1}">
              <a14:hiddenFill xmlns:a14="http://schemas.microsoft.com/office/drawing/2010/main">
                <a:solidFill>
                  <a:srgbClr val="FFFFFF"/>
                </a:solidFill>
              </a14:hiddenFill>
            </a:ext>
          </a:extLst>
        </p:spPr>
      </p:pic>
      <p:sp>
        <p:nvSpPr>
          <p:cNvPr id="35" name="CuadroTexto 34">
            <a:extLst>
              <a:ext uri="{FF2B5EF4-FFF2-40B4-BE49-F238E27FC236}">
                <a16:creationId xmlns:a16="http://schemas.microsoft.com/office/drawing/2014/main" id="{ECF23CC0-FABD-48AB-892A-21614831DB0F}"/>
              </a:ext>
            </a:extLst>
          </p:cNvPr>
          <p:cNvSpPr txBox="1"/>
          <p:nvPr/>
        </p:nvSpPr>
        <p:spPr>
          <a:xfrm>
            <a:off x="2343294" y="5450028"/>
            <a:ext cx="2839453" cy="307777"/>
          </a:xfrm>
          <a:prstGeom prst="rect">
            <a:avLst/>
          </a:prstGeom>
          <a:noFill/>
        </p:spPr>
        <p:txBody>
          <a:bodyPr wrap="square" rtlCol="0">
            <a:spAutoFit/>
          </a:bodyPr>
          <a:lstStyle/>
          <a:p>
            <a:pPr algn="ctr"/>
            <a:r>
              <a:rPr lang="es-MX" sz="1400" b="1" dirty="0">
                <a:latin typeface="Baskerville Old Face" panose="02020602080505020303" pitchFamily="18" charset="0"/>
              </a:rPr>
              <a:t>Herramientas, técnicas y metodología</a:t>
            </a:r>
            <a:endParaRPr lang="es-EC" sz="1400" b="1" dirty="0">
              <a:latin typeface="Baskerville Old Face" panose="02020602080505020303" pitchFamily="18" charset="0"/>
            </a:endParaRPr>
          </a:p>
        </p:txBody>
      </p:sp>
      <p:pic>
        <p:nvPicPr>
          <p:cNvPr id="37" name="image5.png">
            <a:extLst>
              <a:ext uri="{FF2B5EF4-FFF2-40B4-BE49-F238E27FC236}">
                <a16:creationId xmlns:a16="http://schemas.microsoft.com/office/drawing/2014/main" id="{CAEC95F7-5C5B-4CD9-AB9F-48309462E82D}"/>
              </a:ext>
            </a:extLst>
          </p:cNvPr>
          <p:cNvPicPr/>
          <p:nvPr/>
        </p:nvPicPr>
        <p:blipFill>
          <a:blip r:embed="rId6"/>
          <a:srcRect l="4952" t="3320" r="3780" b="3933"/>
          <a:stretch>
            <a:fillRect/>
          </a:stretch>
        </p:blipFill>
        <p:spPr>
          <a:xfrm>
            <a:off x="5070131" y="1973817"/>
            <a:ext cx="3785938" cy="4645258"/>
          </a:xfrm>
          <a:prstGeom prst="rect">
            <a:avLst/>
          </a:prstGeom>
          <a:ln/>
        </p:spPr>
      </p:pic>
      <p:sp>
        <p:nvSpPr>
          <p:cNvPr id="39" name="CuadroTexto 38">
            <a:extLst>
              <a:ext uri="{FF2B5EF4-FFF2-40B4-BE49-F238E27FC236}">
                <a16:creationId xmlns:a16="http://schemas.microsoft.com/office/drawing/2014/main" id="{41DCA546-BAFE-4AAF-B2C1-1C6752A13030}"/>
              </a:ext>
            </a:extLst>
          </p:cNvPr>
          <p:cNvSpPr txBox="1"/>
          <p:nvPr/>
        </p:nvSpPr>
        <p:spPr>
          <a:xfrm>
            <a:off x="8903368" y="2286328"/>
            <a:ext cx="3144772" cy="954107"/>
          </a:xfrm>
          <a:prstGeom prst="rect">
            <a:avLst/>
          </a:prstGeom>
          <a:noFill/>
        </p:spPr>
        <p:txBody>
          <a:bodyPr wrap="square">
            <a:spAutoFit/>
          </a:bodyPr>
          <a:lstStyle/>
          <a:p>
            <a:pPr algn="just">
              <a:spcAft>
                <a:spcPts val="800"/>
              </a:spcAft>
            </a:pPr>
            <a:r>
              <a:rPr lang="es-EC" sz="1400" dirty="0">
                <a:latin typeface="Times New Roman" panose="02020603050405020304" pitchFamily="18" charset="0"/>
                <a:ea typeface="Calibri" panose="020F0502020204030204" pitchFamily="34" charset="0"/>
                <a:cs typeface="Times New Roman" panose="02020603050405020304" pitchFamily="18" charset="0"/>
              </a:rPr>
              <a:t>S</a:t>
            </a: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e definen diferentes aspectos como la temática a investigar, objetivo a alcanzar y las preguntas de investigación que se responderán durante el desarrollo.</a:t>
            </a:r>
          </a:p>
        </p:txBody>
      </p:sp>
      <p:sp>
        <p:nvSpPr>
          <p:cNvPr id="41" name="CuadroTexto 40">
            <a:extLst>
              <a:ext uri="{FF2B5EF4-FFF2-40B4-BE49-F238E27FC236}">
                <a16:creationId xmlns:a16="http://schemas.microsoft.com/office/drawing/2014/main" id="{BAAA849A-A884-46F9-8378-D1A054B0FCA9}"/>
              </a:ext>
            </a:extLst>
          </p:cNvPr>
          <p:cNvSpPr txBox="1"/>
          <p:nvPr/>
        </p:nvSpPr>
        <p:spPr>
          <a:xfrm>
            <a:off x="8903368" y="3770397"/>
            <a:ext cx="3144772" cy="1169551"/>
          </a:xfrm>
          <a:prstGeom prst="rect">
            <a:avLst/>
          </a:prstGeom>
          <a:noFill/>
        </p:spPr>
        <p:txBody>
          <a:bodyPr wrap="square">
            <a:spAutoFit/>
          </a:bodyPr>
          <a:lstStyle/>
          <a:p>
            <a:pPr algn="just"/>
            <a:r>
              <a:rPr lang="es-EC" sz="1400" dirty="0">
                <a:latin typeface="Times New Roman" panose="02020603050405020304" pitchFamily="18" charset="0"/>
                <a:cs typeface="Times New Roman" panose="02020603050405020304" pitchFamily="18" charset="0"/>
              </a:rPr>
              <a:t>Se presentan los documentos encontrados más relevantes luego de haber ejecutado la cadena de búsqueda para las distintas bases digitales que se utilizaran para este proyecto</a:t>
            </a:r>
          </a:p>
        </p:txBody>
      </p:sp>
      <p:sp>
        <p:nvSpPr>
          <p:cNvPr id="42" name="CuadroTexto 41">
            <a:extLst>
              <a:ext uri="{FF2B5EF4-FFF2-40B4-BE49-F238E27FC236}">
                <a16:creationId xmlns:a16="http://schemas.microsoft.com/office/drawing/2014/main" id="{9218F200-92E9-4656-BE86-DA68EB59024A}"/>
              </a:ext>
            </a:extLst>
          </p:cNvPr>
          <p:cNvSpPr txBox="1"/>
          <p:nvPr/>
        </p:nvSpPr>
        <p:spPr>
          <a:xfrm>
            <a:off x="8919410" y="5286699"/>
            <a:ext cx="3128730" cy="1169551"/>
          </a:xfrm>
          <a:prstGeom prst="rect">
            <a:avLst/>
          </a:prstGeom>
          <a:noFill/>
        </p:spPr>
        <p:txBody>
          <a:bodyPr wrap="square">
            <a:spAutoFit/>
          </a:bodyPr>
          <a:lstStyle/>
          <a:p>
            <a:pPr algn="just">
              <a:spcAft>
                <a:spcPts val="800"/>
              </a:spcAft>
            </a:pPr>
            <a:r>
              <a:rPr lang="es-EC" sz="1400" dirty="0">
                <a:latin typeface="Times New Roman" panose="02020603050405020304" pitchFamily="18" charset="0"/>
                <a:cs typeface="Times New Roman" panose="02020603050405020304" pitchFamily="18" charset="0"/>
              </a:rPr>
              <a:t>Resultados de las palabras claves de los artículos más destacados, después de hacer un proceso en el cual se identifican los estudios candidatos, relevantes y primarios.</a:t>
            </a:r>
          </a:p>
        </p:txBody>
      </p:sp>
    </p:spTree>
    <p:extLst>
      <p:ext uri="{BB962C8B-B14F-4D97-AF65-F5344CB8AC3E}">
        <p14:creationId xmlns:p14="http://schemas.microsoft.com/office/powerpoint/2010/main" val="63275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9"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930930"/>
            <a:ext cx="7729728" cy="628047"/>
          </a:xfrm>
        </p:spPr>
        <p:txBody>
          <a:bodyPr>
            <a:normAutofit fontScale="90000"/>
          </a:bodyPr>
          <a:lstStyle/>
          <a:p>
            <a:r>
              <a:rPr lang="es-MX" b="1" dirty="0"/>
              <a:t>Directivas de investigación</a:t>
            </a:r>
            <a:endParaRPr lang="es-EC"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34095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dirty="0">
                <a:solidFill>
                  <a:schemeClr val="tx1"/>
                </a:solidFill>
              </a:rPr>
              <a:t>Introducción</a:t>
            </a:r>
          </a:p>
          <a:p>
            <a:pPr>
              <a:lnSpc>
                <a:spcPct val="150000"/>
              </a:lnSpc>
            </a:pPr>
            <a:r>
              <a:rPr lang="es-EC" sz="1600" b="1" dirty="0">
                <a:solidFill>
                  <a:schemeClr val="tx1"/>
                </a:solidFill>
              </a:rPr>
              <a:t>Trabajos Relacionados</a:t>
            </a:r>
          </a:p>
          <a:p>
            <a:pPr>
              <a:lnSpc>
                <a:spcPct val="150000"/>
              </a:lnSpc>
            </a:pPr>
            <a:r>
              <a:rPr lang="es-EC" dirty="0">
                <a:solidFill>
                  <a:schemeClr val="tx1"/>
                </a:solidFill>
              </a:rPr>
              <a:t>Desarrollo</a:t>
            </a:r>
          </a:p>
          <a:p>
            <a:pPr>
              <a:lnSpc>
                <a:spcPct val="150000"/>
              </a:lnSpc>
            </a:pPr>
            <a:r>
              <a:rPr lang="es-EC" dirty="0">
                <a:solidFill>
                  <a:schemeClr val="tx1"/>
                </a:solidFill>
              </a:rPr>
              <a:t>Enfoque de prueba</a:t>
            </a:r>
          </a:p>
          <a:p>
            <a:r>
              <a:rPr lang="es-EC"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15</a:t>
            </a:r>
            <a:endParaRPr lang="es-EC" dirty="0"/>
          </a:p>
        </p:txBody>
      </p:sp>
      <p:pic>
        <p:nvPicPr>
          <p:cNvPr id="1026" name="Picture 2" descr="Primer lugar premio medalla de oro con cinta roja vector gratuito">
            <a:extLst>
              <a:ext uri="{FF2B5EF4-FFF2-40B4-BE49-F238E27FC236}">
                <a16:creationId xmlns:a16="http://schemas.microsoft.com/office/drawing/2014/main" id="{09E88AA9-672C-4FC1-9B3A-7ADE1DE5BB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616" r="18926" b="24642"/>
          <a:stretch/>
        </p:blipFill>
        <p:spPr bwMode="auto">
          <a:xfrm>
            <a:off x="2791593" y="1777223"/>
            <a:ext cx="1411442" cy="1788872"/>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079462E6-C013-4AC9-9E63-A6AFC767C035}"/>
              </a:ext>
            </a:extLst>
          </p:cNvPr>
          <p:cNvSpPr txBox="1"/>
          <p:nvPr/>
        </p:nvSpPr>
        <p:spPr>
          <a:xfrm>
            <a:off x="2213447" y="3523786"/>
            <a:ext cx="2551886" cy="307777"/>
          </a:xfrm>
          <a:prstGeom prst="rect">
            <a:avLst/>
          </a:prstGeom>
          <a:noFill/>
        </p:spPr>
        <p:txBody>
          <a:bodyPr wrap="square" rtlCol="0">
            <a:spAutoFit/>
          </a:bodyPr>
          <a:lstStyle/>
          <a:p>
            <a:pPr algn="ctr"/>
            <a:r>
              <a:rPr lang="es-MX" sz="1400" b="1" dirty="0">
                <a:latin typeface="Baskerville Old Face" panose="02020602080505020303" pitchFamily="18" charset="0"/>
              </a:rPr>
              <a:t>Desarrollo de la primera fase</a:t>
            </a:r>
            <a:endParaRPr lang="es-EC" sz="1400" b="1" dirty="0">
              <a:latin typeface="Baskerville Old Face" panose="02020602080505020303" pitchFamily="18" charset="0"/>
            </a:endParaRPr>
          </a:p>
        </p:txBody>
      </p:sp>
      <p:pic>
        <p:nvPicPr>
          <p:cNvPr id="1028" name="Picture 4" descr="Lupa con búsqueda de archivos vector gratuito">
            <a:extLst>
              <a:ext uri="{FF2B5EF4-FFF2-40B4-BE49-F238E27FC236}">
                <a16:creationId xmlns:a16="http://schemas.microsoft.com/office/drawing/2014/main" id="{8801C3D9-C40E-4FD0-A1F4-6BAE049B0BE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00" t="2984" r="5070" b="8980"/>
          <a:stretch/>
        </p:blipFill>
        <p:spPr bwMode="auto">
          <a:xfrm>
            <a:off x="5102847" y="1777222"/>
            <a:ext cx="1691051" cy="1746564"/>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124C062D-A621-431A-9822-75B4C15D2C4E}"/>
              </a:ext>
            </a:extLst>
          </p:cNvPr>
          <p:cNvSpPr txBox="1"/>
          <p:nvPr/>
        </p:nvSpPr>
        <p:spPr>
          <a:xfrm>
            <a:off x="4636171" y="3523786"/>
            <a:ext cx="2713132" cy="307777"/>
          </a:xfrm>
          <a:prstGeom prst="rect">
            <a:avLst/>
          </a:prstGeom>
          <a:noFill/>
        </p:spPr>
        <p:txBody>
          <a:bodyPr wrap="square" rtlCol="0">
            <a:spAutoFit/>
          </a:bodyPr>
          <a:lstStyle/>
          <a:p>
            <a:pPr algn="ctr"/>
            <a:r>
              <a:rPr lang="es-MX" sz="1400" b="1" dirty="0">
                <a:latin typeface="Baskerville Old Face" panose="02020602080505020303" pitchFamily="18" charset="0"/>
              </a:rPr>
              <a:t>Búsqueda de trabajos relacionados</a:t>
            </a:r>
            <a:endParaRPr lang="es-EC" sz="1400" b="1" dirty="0">
              <a:latin typeface="Baskerville Old Face" panose="02020602080505020303" pitchFamily="18" charset="0"/>
            </a:endParaRPr>
          </a:p>
        </p:txBody>
      </p:sp>
      <p:pic>
        <p:nvPicPr>
          <p:cNvPr id="1030" name="Picture 6" descr="Ilustración de ética empresarial vector gratuito">
            <a:extLst>
              <a:ext uri="{FF2B5EF4-FFF2-40B4-BE49-F238E27FC236}">
                <a16:creationId xmlns:a16="http://schemas.microsoft.com/office/drawing/2014/main" id="{B1BF814F-78DB-4521-A159-13C23E4EB1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238" t="4599" r="5070" b="8979"/>
          <a:stretch/>
        </p:blipFill>
        <p:spPr bwMode="auto">
          <a:xfrm>
            <a:off x="7685979" y="1777223"/>
            <a:ext cx="1772252" cy="1746564"/>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144AC0D7-D37B-470B-8CCD-F2D5A0D3008D}"/>
              </a:ext>
            </a:extLst>
          </p:cNvPr>
          <p:cNvSpPr txBox="1"/>
          <p:nvPr/>
        </p:nvSpPr>
        <p:spPr>
          <a:xfrm>
            <a:off x="7231581" y="3529307"/>
            <a:ext cx="2713132" cy="307777"/>
          </a:xfrm>
          <a:prstGeom prst="rect">
            <a:avLst/>
          </a:prstGeom>
          <a:noFill/>
        </p:spPr>
        <p:txBody>
          <a:bodyPr wrap="square" rtlCol="0">
            <a:spAutoFit/>
          </a:bodyPr>
          <a:lstStyle/>
          <a:p>
            <a:pPr algn="ctr"/>
            <a:r>
              <a:rPr lang="es-EC" sz="1400" b="1" dirty="0">
                <a:latin typeface="Baskerville Old Face" panose="02020602080505020303" pitchFamily="18" charset="0"/>
              </a:rPr>
              <a:t>Criterios de inclusión y exclusión</a:t>
            </a:r>
          </a:p>
        </p:txBody>
      </p:sp>
      <p:pic>
        <p:nvPicPr>
          <p:cNvPr id="1032" name="Picture 8" descr="Ilustración de concepto abstracto de inteligencia empresarial vector gratuito">
            <a:extLst>
              <a:ext uri="{FF2B5EF4-FFF2-40B4-BE49-F238E27FC236}">
                <a16:creationId xmlns:a16="http://schemas.microsoft.com/office/drawing/2014/main" id="{B10063A2-5D16-4EED-A27E-BFC8C05673B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872" t="14553" r="12636" b="12805"/>
          <a:stretch/>
        </p:blipFill>
        <p:spPr bwMode="auto">
          <a:xfrm>
            <a:off x="10196325" y="1777222"/>
            <a:ext cx="1691051" cy="1651778"/>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7EF35B8B-6661-4D48-955C-70A7D1E5E970}"/>
              </a:ext>
            </a:extLst>
          </p:cNvPr>
          <p:cNvSpPr txBox="1"/>
          <p:nvPr/>
        </p:nvSpPr>
        <p:spPr>
          <a:xfrm>
            <a:off x="9697829" y="3523785"/>
            <a:ext cx="2713132" cy="307777"/>
          </a:xfrm>
          <a:prstGeom prst="rect">
            <a:avLst/>
          </a:prstGeom>
          <a:noFill/>
        </p:spPr>
        <p:txBody>
          <a:bodyPr wrap="square" rtlCol="0">
            <a:spAutoFit/>
          </a:bodyPr>
          <a:lstStyle/>
          <a:p>
            <a:pPr algn="ctr"/>
            <a:r>
              <a:rPr lang="es-EC" sz="1400" b="1" dirty="0">
                <a:latin typeface="Baskerville Old Face" panose="02020602080505020303" pitchFamily="18" charset="0"/>
              </a:rPr>
              <a:t>Análisis de los resultados</a:t>
            </a:r>
          </a:p>
        </p:txBody>
      </p:sp>
      <p:graphicFrame>
        <p:nvGraphicFramePr>
          <p:cNvPr id="3" name="Tabla 7">
            <a:extLst>
              <a:ext uri="{FF2B5EF4-FFF2-40B4-BE49-F238E27FC236}">
                <a16:creationId xmlns:a16="http://schemas.microsoft.com/office/drawing/2014/main" id="{77304633-1BC5-4413-ACA4-B6450D763945}"/>
              </a:ext>
            </a:extLst>
          </p:cNvPr>
          <p:cNvGraphicFramePr>
            <a:graphicFrameLocks noGrp="1"/>
          </p:cNvGraphicFramePr>
          <p:nvPr>
            <p:extLst>
              <p:ext uri="{D42A27DB-BD31-4B8C-83A1-F6EECF244321}">
                <p14:modId xmlns:p14="http://schemas.microsoft.com/office/powerpoint/2010/main" val="1100374291"/>
              </p:ext>
            </p:extLst>
          </p:nvPr>
        </p:nvGraphicFramePr>
        <p:xfrm>
          <a:off x="2995200" y="4335266"/>
          <a:ext cx="8128000" cy="1913297"/>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925604402"/>
                    </a:ext>
                  </a:extLst>
                </a:gridCol>
              </a:tblGrid>
              <a:tr h="511217">
                <a:tc>
                  <a:txBody>
                    <a:bodyPr/>
                    <a:lstStyle/>
                    <a:p>
                      <a:pPr algn="ctr"/>
                      <a:r>
                        <a:rPr lang="es-MX" sz="2000" dirty="0">
                          <a:solidFill>
                            <a:schemeClr val="tx1"/>
                          </a:solidFill>
                          <a:latin typeface="Times New Roman" panose="02020603050405020304" pitchFamily="18" charset="0"/>
                          <a:cs typeface="Times New Roman" panose="02020603050405020304" pitchFamily="18" charset="0"/>
                        </a:rPr>
                        <a:t>Preguntas</a:t>
                      </a:r>
                      <a:endParaRPr lang="es-EC" sz="20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60000"/>
                        <a:lumOff val="40000"/>
                      </a:schemeClr>
                    </a:solidFill>
                  </a:tcPr>
                </a:tc>
                <a:extLst>
                  <a:ext uri="{0D108BD9-81ED-4DB2-BD59-A6C34878D82A}">
                    <a16:rowId xmlns:a16="http://schemas.microsoft.com/office/drawing/2014/main" val="4114992516"/>
                  </a:ext>
                </a:extLst>
              </a:tr>
              <a:tr h="5112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2000" b="1" kern="1200" dirty="0">
                          <a:solidFill>
                            <a:schemeClr val="dk1"/>
                          </a:solidFill>
                          <a:effectLst/>
                          <a:latin typeface="Times New Roman" panose="02020603050405020304" pitchFamily="18" charset="0"/>
                          <a:ea typeface="+mn-ea"/>
                          <a:cs typeface="Times New Roman" panose="02020603050405020304" pitchFamily="18" charset="0"/>
                        </a:rPr>
                        <a:t>RQ1: </a:t>
                      </a:r>
                      <a:r>
                        <a:rPr lang="es-EC" sz="2000" kern="1200" dirty="0">
                          <a:solidFill>
                            <a:schemeClr val="dk1"/>
                          </a:solidFill>
                          <a:effectLst/>
                          <a:latin typeface="Times New Roman" panose="02020603050405020304" pitchFamily="18" charset="0"/>
                          <a:ea typeface="+mn-ea"/>
                          <a:cs typeface="Times New Roman" panose="02020603050405020304" pitchFamily="18" charset="0"/>
                        </a:rPr>
                        <a:t>¿Qué tecnologías han sido utilizadas para crear aplicaciones o propuestas para la interacción de las personas con ceguera en sitios cerrados?</a:t>
                      </a:r>
                    </a:p>
                  </a:txBody>
                  <a:tcPr/>
                </a:tc>
                <a:extLst>
                  <a:ext uri="{0D108BD9-81ED-4DB2-BD59-A6C34878D82A}">
                    <a16:rowId xmlns:a16="http://schemas.microsoft.com/office/drawing/2014/main" val="159248076"/>
                  </a:ext>
                </a:extLst>
              </a:tr>
              <a:tr h="5112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2000" b="1" kern="1200" dirty="0">
                          <a:solidFill>
                            <a:schemeClr val="dk1"/>
                          </a:solidFill>
                          <a:effectLst/>
                          <a:latin typeface="Times New Roman" panose="02020603050405020304" pitchFamily="18" charset="0"/>
                          <a:ea typeface="+mn-ea"/>
                          <a:cs typeface="Times New Roman" panose="02020603050405020304" pitchFamily="18" charset="0"/>
                        </a:rPr>
                        <a:t>RQ2:</a:t>
                      </a:r>
                      <a:r>
                        <a:rPr lang="es-EC" sz="2000" kern="1200" dirty="0">
                          <a:solidFill>
                            <a:schemeClr val="dk1"/>
                          </a:solidFill>
                          <a:effectLst/>
                          <a:latin typeface="Times New Roman" panose="02020603050405020304" pitchFamily="18" charset="0"/>
                          <a:ea typeface="+mn-ea"/>
                          <a:cs typeface="Times New Roman" panose="02020603050405020304" pitchFamily="18" charset="0"/>
                        </a:rPr>
                        <a:t> ¿Qué técnicas se han utilizado para facilitar la interacción de las personas con ceguera con su entorno?</a:t>
                      </a:r>
                      <a:endParaRPr lang="es-EC"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52016723"/>
                  </a:ext>
                </a:extLst>
              </a:tr>
            </a:tbl>
          </a:graphicData>
        </a:graphic>
      </p:graphicFrame>
    </p:spTree>
    <p:extLst>
      <p:ext uri="{BB962C8B-B14F-4D97-AF65-F5344CB8AC3E}">
        <p14:creationId xmlns:p14="http://schemas.microsoft.com/office/powerpoint/2010/main" val="281553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930930"/>
            <a:ext cx="7729728" cy="628047"/>
          </a:xfrm>
        </p:spPr>
        <p:txBody>
          <a:bodyPr>
            <a:normAutofit fontScale="90000"/>
          </a:bodyPr>
          <a:lstStyle/>
          <a:p>
            <a:r>
              <a:rPr lang="es-MX" b="1" dirty="0"/>
              <a:t>RECOLECCIÓN DE DATOS</a:t>
            </a:r>
            <a:endParaRPr lang="es-EC"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34095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dirty="0">
                <a:solidFill>
                  <a:schemeClr val="tx1"/>
                </a:solidFill>
              </a:rPr>
              <a:t>Introducción</a:t>
            </a:r>
          </a:p>
          <a:p>
            <a:pPr>
              <a:lnSpc>
                <a:spcPct val="150000"/>
              </a:lnSpc>
            </a:pPr>
            <a:r>
              <a:rPr lang="es-EC" sz="1600" b="1" dirty="0">
                <a:solidFill>
                  <a:schemeClr val="tx1"/>
                </a:solidFill>
              </a:rPr>
              <a:t>Trabajos Relacionados</a:t>
            </a:r>
          </a:p>
          <a:p>
            <a:pPr>
              <a:lnSpc>
                <a:spcPct val="150000"/>
              </a:lnSpc>
            </a:pPr>
            <a:r>
              <a:rPr lang="es-EC" dirty="0">
                <a:solidFill>
                  <a:schemeClr val="tx1"/>
                </a:solidFill>
              </a:rPr>
              <a:t>Desarrollo</a:t>
            </a:r>
          </a:p>
          <a:p>
            <a:pPr>
              <a:lnSpc>
                <a:spcPct val="150000"/>
              </a:lnSpc>
            </a:pPr>
            <a:r>
              <a:rPr lang="es-EC" dirty="0">
                <a:solidFill>
                  <a:schemeClr val="tx1"/>
                </a:solidFill>
              </a:rPr>
              <a:t>Enfoque de prueba</a:t>
            </a:r>
          </a:p>
          <a:p>
            <a:r>
              <a:rPr lang="es-EC"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16</a:t>
            </a:r>
            <a:endParaRPr lang="es-EC" dirty="0"/>
          </a:p>
        </p:txBody>
      </p:sp>
      <p:graphicFrame>
        <p:nvGraphicFramePr>
          <p:cNvPr id="17" name="Tabla 16">
            <a:extLst>
              <a:ext uri="{FF2B5EF4-FFF2-40B4-BE49-F238E27FC236}">
                <a16:creationId xmlns:a16="http://schemas.microsoft.com/office/drawing/2014/main" id="{CEE9ADA8-3B3A-4AA0-8F37-7B09E85187BF}"/>
              </a:ext>
            </a:extLst>
          </p:cNvPr>
          <p:cNvGraphicFramePr>
            <a:graphicFrameLocks noGrp="1"/>
          </p:cNvGraphicFramePr>
          <p:nvPr>
            <p:extLst>
              <p:ext uri="{D42A27DB-BD31-4B8C-83A1-F6EECF244321}">
                <p14:modId xmlns:p14="http://schemas.microsoft.com/office/powerpoint/2010/main" val="936207657"/>
              </p:ext>
            </p:extLst>
          </p:nvPr>
        </p:nvGraphicFramePr>
        <p:xfrm>
          <a:off x="2802286" y="1739352"/>
          <a:ext cx="8915646" cy="4783180"/>
        </p:xfrm>
        <a:graphic>
          <a:graphicData uri="http://schemas.openxmlformats.org/drawingml/2006/table">
            <a:tbl>
              <a:tblPr firstRow="1" firstCol="1" bandRow="1">
                <a:tableStyleId>{B301B821-A1FF-4177-AEE7-76D212191A09}</a:tableStyleId>
              </a:tblPr>
              <a:tblGrid>
                <a:gridCol w="3983519">
                  <a:extLst>
                    <a:ext uri="{9D8B030D-6E8A-4147-A177-3AD203B41FA5}">
                      <a16:colId xmlns:a16="http://schemas.microsoft.com/office/drawing/2014/main" val="4188674917"/>
                    </a:ext>
                  </a:extLst>
                </a:gridCol>
                <a:gridCol w="3324634">
                  <a:extLst>
                    <a:ext uri="{9D8B030D-6E8A-4147-A177-3AD203B41FA5}">
                      <a16:colId xmlns:a16="http://schemas.microsoft.com/office/drawing/2014/main" val="2591824651"/>
                    </a:ext>
                  </a:extLst>
                </a:gridCol>
                <a:gridCol w="1607493">
                  <a:extLst>
                    <a:ext uri="{9D8B030D-6E8A-4147-A177-3AD203B41FA5}">
                      <a16:colId xmlns:a16="http://schemas.microsoft.com/office/drawing/2014/main" val="4264385488"/>
                    </a:ext>
                  </a:extLst>
                </a:gridCol>
              </a:tblGrid>
              <a:tr h="114704">
                <a:tc>
                  <a:txBody>
                    <a:bodyPr/>
                    <a:lstStyle/>
                    <a:p>
                      <a:pPr marR="269875" algn="ctr">
                        <a:lnSpc>
                          <a:spcPct val="92000"/>
                        </a:lnSpc>
                        <a:spcBef>
                          <a:spcPts val="110"/>
                        </a:spcBef>
                        <a:spcAft>
                          <a:spcPts val="0"/>
                        </a:spcAft>
                        <a:tabLst>
                          <a:tab pos="1283970" algn="l"/>
                        </a:tabLst>
                      </a:pPr>
                      <a:r>
                        <a:rPr lang="es-ES" sz="1200" dirty="0">
                          <a:solidFill>
                            <a:schemeClr val="tx1"/>
                          </a:solidFill>
                          <a:effectLst/>
                        </a:rPr>
                        <a:t>Título</a:t>
                      </a:r>
                      <a:endParaRPr lang="es-EC"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R="269875" lvl="0" algn="ctr">
                        <a:lnSpc>
                          <a:spcPct val="92000"/>
                        </a:lnSpc>
                        <a:spcBef>
                          <a:spcPts val="110"/>
                        </a:spcBef>
                        <a:spcAft>
                          <a:spcPts val="0"/>
                        </a:spcAft>
                        <a:tabLst>
                          <a:tab pos="1283970" algn="l"/>
                        </a:tabLst>
                      </a:pPr>
                      <a:r>
                        <a:rPr lang="es-MX" sz="1200" dirty="0">
                          <a:solidFill>
                            <a:schemeClr val="tx1"/>
                          </a:solidFill>
                          <a:effectLst/>
                        </a:rPr>
                        <a:t>Complementos</a:t>
                      </a:r>
                      <a:endParaRPr lang="es-EC"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R="269875" lvl="0" algn="ctr">
                        <a:lnSpc>
                          <a:spcPct val="92000"/>
                        </a:lnSpc>
                        <a:spcBef>
                          <a:spcPts val="110"/>
                        </a:spcBef>
                        <a:spcAft>
                          <a:spcPts val="0"/>
                        </a:spcAft>
                        <a:tabLst>
                          <a:tab pos="1283970" algn="l"/>
                        </a:tabLst>
                      </a:pPr>
                      <a:r>
                        <a:rPr lang="es-MX" sz="1200" dirty="0">
                          <a:solidFill>
                            <a:schemeClr val="tx1"/>
                          </a:solidFill>
                          <a:effectLst/>
                        </a:rPr>
                        <a:t>Enfoque</a:t>
                      </a:r>
                      <a:endParaRPr lang="es-EC"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56137983"/>
                  </a:ext>
                </a:extLst>
              </a:tr>
              <a:tr h="229407">
                <a:tc>
                  <a:txBody>
                    <a:bodyPr/>
                    <a:lstStyle/>
                    <a:p>
                      <a:pPr marR="269875" algn="ctr">
                        <a:lnSpc>
                          <a:spcPct val="92000"/>
                        </a:lnSpc>
                        <a:spcBef>
                          <a:spcPts val="110"/>
                        </a:spcBef>
                        <a:spcAft>
                          <a:spcPts val="0"/>
                        </a:spcAft>
                        <a:tabLst>
                          <a:tab pos="1283970" algn="l"/>
                        </a:tabLst>
                      </a:pPr>
                      <a:r>
                        <a:rPr lang="es-EC" sz="1200" dirty="0" err="1">
                          <a:effectLst/>
                        </a:rPr>
                        <a:t>AmIE</a:t>
                      </a:r>
                      <a:r>
                        <a:rPr lang="es-EC" sz="1200" dirty="0">
                          <a:effectLst/>
                        </a:rPr>
                        <a:t>: </a:t>
                      </a:r>
                      <a:r>
                        <a:rPr lang="es-EC" sz="1200" dirty="0" err="1">
                          <a:effectLst/>
                        </a:rPr>
                        <a:t>An</a:t>
                      </a:r>
                      <a:r>
                        <a:rPr lang="es-EC" sz="1200" dirty="0">
                          <a:effectLst/>
                        </a:rPr>
                        <a:t> </a:t>
                      </a:r>
                      <a:r>
                        <a:rPr lang="es-EC" sz="1200" dirty="0" err="1">
                          <a:effectLst/>
                        </a:rPr>
                        <a:t>Ambient</a:t>
                      </a:r>
                      <a:r>
                        <a:rPr lang="es-EC" sz="1200" dirty="0">
                          <a:effectLst/>
                        </a:rPr>
                        <a:t> </a:t>
                      </a:r>
                      <a:r>
                        <a:rPr lang="es-EC" sz="1200" dirty="0" err="1">
                          <a:effectLst/>
                        </a:rPr>
                        <a:t>Intelligent</a:t>
                      </a:r>
                      <a:r>
                        <a:rPr lang="es-EC" sz="1200" dirty="0">
                          <a:effectLst/>
                        </a:rPr>
                        <a:t> </a:t>
                      </a:r>
                      <a:r>
                        <a:rPr lang="es-EC" sz="1200" dirty="0" err="1">
                          <a:effectLst/>
                        </a:rPr>
                        <a:t>Environment</a:t>
                      </a:r>
                      <a:r>
                        <a:rPr lang="es-EC" sz="1200" dirty="0">
                          <a:effectLst/>
                        </a:rPr>
                        <a:t> </a:t>
                      </a:r>
                      <a:r>
                        <a:rPr lang="es-EC" sz="1200" dirty="0" err="1">
                          <a:effectLst/>
                        </a:rPr>
                        <a:t>for</a:t>
                      </a:r>
                      <a:r>
                        <a:rPr lang="es-EC" sz="1200" dirty="0">
                          <a:effectLst/>
                        </a:rPr>
                        <a:t> </a:t>
                      </a:r>
                      <a:r>
                        <a:rPr lang="es-EC" sz="1200" dirty="0" err="1">
                          <a:effectLst/>
                        </a:rPr>
                        <a:t>Assisted</a:t>
                      </a:r>
                      <a:r>
                        <a:rPr lang="es-EC" sz="1200" dirty="0">
                          <a:effectLst/>
                        </a:rPr>
                        <a:t> Living</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269875" lvl="0" algn="ctr" defTabSz="914400" rtl="0" eaLnBrk="1" latinLnBrk="0" hangingPunct="1">
                        <a:lnSpc>
                          <a:spcPct val="92000"/>
                        </a:lnSpc>
                        <a:spcBef>
                          <a:spcPts val="110"/>
                        </a:spcBef>
                        <a:spcAft>
                          <a:spcPts val="0"/>
                        </a:spcAft>
                        <a:tabLst>
                          <a:tab pos="1283970" algn="l"/>
                        </a:tabLst>
                      </a:pPr>
                      <a:r>
                        <a:rPr lang="es-MX" sz="1200" kern="1200" dirty="0">
                          <a:solidFill>
                            <a:schemeClr val="dk1"/>
                          </a:solidFill>
                          <a:effectLst/>
                        </a:rPr>
                        <a:t> Dispositivo portátil controlador por voz</a:t>
                      </a:r>
                      <a:endParaRPr lang="es-EC" sz="1200" kern="1200" dirty="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269875" lvl="0" algn="ctr" defTabSz="914400" rtl="0" eaLnBrk="1" latinLnBrk="0" hangingPunct="1">
                        <a:lnSpc>
                          <a:spcPct val="92000"/>
                        </a:lnSpc>
                        <a:spcBef>
                          <a:spcPts val="110"/>
                        </a:spcBef>
                        <a:spcAft>
                          <a:spcPts val="0"/>
                        </a:spcAft>
                        <a:tabLst>
                          <a:tab pos="1283970" algn="l"/>
                        </a:tabLst>
                      </a:pPr>
                      <a:r>
                        <a:rPr lang="es-EC" sz="1200" kern="1200" dirty="0">
                          <a:solidFill>
                            <a:schemeClr val="dk1"/>
                          </a:solidFill>
                          <a:effectLst/>
                        </a:rPr>
                        <a:t> Localizar,                navegar y asistir</a:t>
                      </a:r>
                      <a:endParaRPr lang="es-EC" sz="1200" kern="1200" dirty="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14171858"/>
                  </a:ext>
                </a:extLst>
              </a:tr>
              <a:tr h="354501">
                <a:tc>
                  <a:txBody>
                    <a:bodyPr/>
                    <a:lstStyle/>
                    <a:p>
                      <a:pPr marL="0" marR="269875" lvl="0" indent="0" algn="ctr" defTabSz="914400" rtl="0" eaLnBrk="1" fontAlgn="auto" latinLnBrk="0" hangingPunct="1">
                        <a:lnSpc>
                          <a:spcPct val="92000"/>
                        </a:lnSpc>
                        <a:spcBef>
                          <a:spcPts val="110"/>
                        </a:spcBef>
                        <a:spcAft>
                          <a:spcPts val="0"/>
                        </a:spcAft>
                        <a:buClrTx/>
                        <a:buSzTx/>
                        <a:buFontTx/>
                        <a:buNone/>
                        <a:tabLst>
                          <a:tab pos="1283970" algn="l"/>
                        </a:tabLst>
                        <a:defRPr/>
                      </a:pPr>
                      <a:endParaRPr lang="en-US" sz="1200" dirty="0">
                        <a:effectLst/>
                      </a:endParaRPr>
                    </a:p>
                    <a:p>
                      <a:pPr marL="0" marR="269875" lvl="0" indent="0" algn="ctr" defTabSz="914400" rtl="0" eaLnBrk="1" fontAlgn="auto" latinLnBrk="0" hangingPunct="1">
                        <a:lnSpc>
                          <a:spcPct val="92000"/>
                        </a:lnSpc>
                        <a:spcBef>
                          <a:spcPts val="110"/>
                        </a:spcBef>
                        <a:spcAft>
                          <a:spcPts val="0"/>
                        </a:spcAft>
                        <a:buClrTx/>
                        <a:buSzTx/>
                        <a:buFontTx/>
                        <a:buNone/>
                        <a:tabLst>
                          <a:tab pos="1283970" algn="l"/>
                        </a:tabLst>
                        <a:defRPr/>
                      </a:pPr>
                      <a:r>
                        <a:rPr lang="en-US" sz="1200" dirty="0">
                          <a:effectLst/>
                        </a:rPr>
                        <a:t>A Cloud and Vision-based Navigation System Used for Blind People </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269875" lvl="0" algn="ctr" defTabSz="914400" rtl="0" eaLnBrk="1" latinLnBrk="0" hangingPunct="1">
                        <a:lnSpc>
                          <a:spcPct val="92000"/>
                        </a:lnSpc>
                        <a:spcBef>
                          <a:spcPts val="110"/>
                        </a:spcBef>
                        <a:spcAft>
                          <a:spcPts val="0"/>
                        </a:spcAft>
                        <a:tabLst>
                          <a:tab pos="1283970" algn="l"/>
                        </a:tabLst>
                      </a:pPr>
                      <a:r>
                        <a:rPr lang="es-EC" sz="1200" kern="1200" dirty="0">
                          <a:solidFill>
                            <a:schemeClr val="dk1"/>
                          </a:solidFill>
                          <a:effectLst/>
                        </a:rPr>
                        <a:t>casco moldeado, cámaras, smartphone con Android, aplicación web y una plataforma en la nube</a:t>
                      </a:r>
                      <a:endParaRPr lang="es-EC" sz="1200" kern="1200" dirty="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269875" lvl="0" algn="ctr" defTabSz="914400" rtl="0" eaLnBrk="1" latinLnBrk="0" hangingPunct="1">
                        <a:lnSpc>
                          <a:spcPct val="92000"/>
                        </a:lnSpc>
                        <a:spcBef>
                          <a:spcPts val="110"/>
                        </a:spcBef>
                        <a:spcAft>
                          <a:spcPts val="0"/>
                        </a:spcAft>
                        <a:tabLst>
                          <a:tab pos="1283970" algn="l"/>
                        </a:tabLst>
                      </a:pPr>
                      <a:endParaRPr lang="es-MX" sz="1200" kern="1200" dirty="0">
                        <a:solidFill>
                          <a:schemeClr val="dk1"/>
                        </a:solidFill>
                        <a:effectLst/>
                      </a:endParaRPr>
                    </a:p>
                    <a:p>
                      <a:pPr marL="0" marR="269875" lvl="0" algn="ctr" defTabSz="914400" rtl="0" eaLnBrk="1" latinLnBrk="0" hangingPunct="1">
                        <a:lnSpc>
                          <a:spcPct val="92000"/>
                        </a:lnSpc>
                        <a:spcBef>
                          <a:spcPts val="110"/>
                        </a:spcBef>
                        <a:spcAft>
                          <a:spcPts val="0"/>
                        </a:spcAft>
                        <a:tabLst>
                          <a:tab pos="1283970" algn="l"/>
                        </a:tabLst>
                      </a:pPr>
                      <a:r>
                        <a:rPr lang="es-MX" sz="1200" kern="1200" dirty="0">
                          <a:solidFill>
                            <a:schemeClr val="dk1"/>
                          </a:solidFill>
                          <a:effectLst/>
                        </a:rPr>
                        <a:t>Navegación</a:t>
                      </a:r>
                      <a:endParaRPr lang="es-EC" sz="1200" kern="1200" dirty="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09472623"/>
                  </a:ext>
                </a:extLst>
              </a:tr>
              <a:tr h="353409">
                <a:tc>
                  <a:txBody>
                    <a:bodyPr/>
                    <a:lstStyle/>
                    <a:p>
                      <a:pPr marR="269875" algn="ctr">
                        <a:lnSpc>
                          <a:spcPct val="92000"/>
                        </a:lnSpc>
                        <a:spcBef>
                          <a:spcPts val="110"/>
                        </a:spcBef>
                        <a:spcAft>
                          <a:spcPts val="0"/>
                        </a:spcAft>
                        <a:tabLst>
                          <a:tab pos="1283970" algn="l"/>
                        </a:tabLst>
                      </a:pPr>
                      <a:r>
                        <a:rPr lang="en-US" sz="1200" dirty="0">
                          <a:effectLst/>
                        </a:rPr>
                        <a:t>Developing Walking Assistants for Visually Impaired People: A Review</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R="269875" algn="ctr">
                        <a:lnSpc>
                          <a:spcPct val="92000"/>
                        </a:lnSpc>
                        <a:spcBef>
                          <a:spcPts val="110"/>
                        </a:spcBef>
                        <a:spcAft>
                          <a:spcPts val="0"/>
                        </a:spcAft>
                        <a:tabLst>
                          <a:tab pos="1283970" algn="l"/>
                        </a:tabLst>
                      </a:pPr>
                      <a:r>
                        <a:rPr lang="es-EC" sz="1200" dirty="0">
                          <a:effectLst/>
                        </a:rPr>
                        <a:t>Sensores, la visión por computadora y teléfonos inteligentes</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269875" algn="ctr">
                        <a:lnSpc>
                          <a:spcPct val="92000"/>
                        </a:lnSpc>
                        <a:spcBef>
                          <a:spcPts val="110"/>
                        </a:spcBef>
                        <a:spcAft>
                          <a:spcPts val="0"/>
                        </a:spcAft>
                        <a:tabLst>
                          <a:tab pos="1283970" algn="l"/>
                        </a:tabLst>
                      </a:pPr>
                      <a:r>
                        <a:rPr lang="es-MX" sz="1200" dirty="0">
                          <a:effectLst/>
                        </a:rPr>
                        <a:t>Asistentes para la navegación</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38329785"/>
                  </a:ext>
                </a:extLst>
              </a:tr>
              <a:tr h="412131">
                <a:tc>
                  <a:txBody>
                    <a:bodyPr/>
                    <a:lstStyle/>
                    <a:p>
                      <a:pPr marR="269875" algn="ctr">
                        <a:lnSpc>
                          <a:spcPct val="92000"/>
                        </a:lnSpc>
                        <a:spcBef>
                          <a:spcPts val="110"/>
                        </a:spcBef>
                        <a:spcAft>
                          <a:spcPts val="0"/>
                        </a:spcAft>
                        <a:tabLst>
                          <a:tab pos="1283970" algn="l"/>
                        </a:tabLst>
                      </a:pPr>
                      <a:r>
                        <a:rPr lang="en-US" sz="1200" dirty="0">
                          <a:effectLst/>
                        </a:rPr>
                        <a:t>Indoor Spatial Voice Navigation for People with Visual Impairment and Without Visual Impairment</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R="269875" algn="ctr">
                        <a:lnSpc>
                          <a:spcPct val="92000"/>
                        </a:lnSpc>
                        <a:spcBef>
                          <a:spcPts val="110"/>
                        </a:spcBef>
                        <a:spcAft>
                          <a:spcPts val="0"/>
                        </a:spcAft>
                        <a:tabLst>
                          <a:tab pos="1283970" algn="l"/>
                        </a:tabLst>
                      </a:pPr>
                      <a:r>
                        <a:rPr lang="es-MX" sz="1200" dirty="0">
                          <a:effectLst/>
                        </a:rPr>
                        <a:t>Sensores de voz </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269875" lvl="0" algn="ctr">
                        <a:lnSpc>
                          <a:spcPct val="92000"/>
                        </a:lnSpc>
                        <a:spcBef>
                          <a:spcPts val="110"/>
                        </a:spcBef>
                        <a:spcAft>
                          <a:spcPts val="0"/>
                        </a:spcAft>
                        <a:tabLst>
                          <a:tab pos="1283970" algn="l"/>
                        </a:tabLst>
                      </a:pPr>
                      <a:r>
                        <a:rPr lang="es-MX" sz="1200" dirty="0">
                          <a:effectLst/>
                        </a:rPr>
                        <a:t>Navegación por voz</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56320315"/>
                  </a:ext>
                </a:extLst>
              </a:tr>
              <a:tr h="344736">
                <a:tc>
                  <a:txBody>
                    <a:bodyPr/>
                    <a:lstStyle/>
                    <a:p>
                      <a:pPr marR="269875" algn="ctr">
                        <a:lnSpc>
                          <a:spcPct val="92000"/>
                        </a:lnSpc>
                        <a:spcBef>
                          <a:spcPts val="110"/>
                        </a:spcBef>
                        <a:spcAft>
                          <a:spcPts val="0"/>
                        </a:spcAft>
                        <a:tabLst>
                          <a:tab pos="1283970" algn="l"/>
                        </a:tabLst>
                      </a:pPr>
                      <a:r>
                        <a:rPr lang="en-US" sz="1200" dirty="0">
                          <a:effectLst/>
                        </a:rPr>
                        <a:t>Smartphone Based Indoor Navigation for Blind Persons using User Profile and Simplified Building Information Model</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R="269875" algn="ctr">
                        <a:lnSpc>
                          <a:spcPct val="92000"/>
                        </a:lnSpc>
                        <a:spcBef>
                          <a:spcPts val="110"/>
                        </a:spcBef>
                        <a:spcAft>
                          <a:spcPts val="0"/>
                        </a:spcAft>
                        <a:tabLst>
                          <a:tab pos="1283970" algn="l"/>
                        </a:tabLst>
                      </a:pPr>
                      <a:r>
                        <a:rPr lang="es-MX" sz="1200" dirty="0">
                          <a:effectLst/>
                        </a:rPr>
                        <a:t>Dispositivo móvil Android. Wifi, Base de Datos, </a:t>
                      </a:r>
                      <a:r>
                        <a:rPr lang="es-MX" sz="1200" dirty="0" err="1">
                          <a:effectLst/>
                        </a:rPr>
                        <a:t>Sketchup</a:t>
                      </a:r>
                      <a:r>
                        <a:rPr lang="es-MX" sz="1200" dirty="0">
                          <a:effectLst/>
                        </a:rPr>
                        <a:t> </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269875" algn="ctr">
                        <a:lnSpc>
                          <a:spcPct val="92000"/>
                        </a:lnSpc>
                        <a:spcBef>
                          <a:spcPts val="110"/>
                        </a:spcBef>
                        <a:spcAft>
                          <a:spcPts val="0"/>
                        </a:spcAft>
                        <a:tabLst>
                          <a:tab pos="1283970" algn="l"/>
                        </a:tabLst>
                      </a:pPr>
                      <a:r>
                        <a:rPr lang="es-MX" sz="1200" dirty="0">
                          <a:effectLst/>
                        </a:rPr>
                        <a:t>Navegación</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34607676"/>
                  </a:ext>
                </a:extLst>
              </a:tr>
              <a:tr h="513968">
                <a:tc>
                  <a:txBody>
                    <a:bodyPr/>
                    <a:lstStyle/>
                    <a:p>
                      <a:pPr marR="269875" algn="ctr">
                        <a:lnSpc>
                          <a:spcPct val="92000"/>
                        </a:lnSpc>
                        <a:spcBef>
                          <a:spcPts val="110"/>
                        </a:spcBef>
                        <a:spcAft>
                          <a:spcPts val="0"/>
                        </a:spcAft>
                        <a:tabLst>
                          <a:tab pos="1283970" algn="l"/>
                        </a:tabLst>
                      </a:pPr>
                      <a:r>
                        <a:rPr lang="en-US" sz="1200" dirty="0">
                          <a:effectLst/>
                        </a:rPr>
                        <a:t>Indoor Localization Solution for Users with Visual Disabilities</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R="269875" algn="ctr">
                        <a:lnSpc>
                          <a:spcPct val="92000"/>
                        </a:lnSpc>
                        <a:spcBef>
                          <a:spcPts val="110"/>
                        </a:spcBef>
                        <a:spcAft>
                          <a:spcPts val="0"/>
                        </a:spcAft>
                        <a:tabLst>
                          <a:tab pos="1283970" algn="l"/>
                        </a:tabLst>
                      </a:pPr>
                      <a:r>
                        <a:rPr lang="es-MX" sz="1200" dirty="0">
                          <a:effectLst/>
                        </a:rPr>
                        <a:t> Wifi - móvil</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269875" algn="ctr">
                        <a:lnSpc>
                          <a:spcPct val="92000"/>
                        </a:lnSpc>
                        <a:spcBef>
                          <a:spcPts val="110"/>
                        </a:spcBef>
                        <a:spcAft>
                          <a:spcPts val="0"/>
                        </a:spcAft>
                        <a:tabLst>
                          <a:tab pos="1283970" algn="l"/>
                        </a:tabLst>
                      </a:pPr>
                      <a:r>
                        <a:rPr lang="es-MX" sz="1200" dirty="0">
                          <a:effectLst/>
                        </a:rPr>
                        <a:t>  Localización y</a:t>
                      </a:r>
                    </a:p>
                    <a:p>
                      <a:pPr marR="269875" algn="ctr">
                        <a:lnSpc>
                          <a:spcPct val="92000"/>
                        </a:lnSpc>
                        <a:spcBef>
                          <a:spcPts val="110"/>
                        </a:spcBef>
                        <a:spcAft>
                          <a:spcPts val="0"/>
                        </a:spcAft>
                        <a:tabLst>
                          <a:tab pos="1283970" algn="l"/>
                        </a:tabLst>
                      </a:pPr>
                      <a:r>
                        <a:rPr lang="es-MX" sz="1200" dirty="0">
                          <a:effectLst/>
                        </a:rPr>
                        <a:t>   Navegación</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24320303"/>
                  </a:ext>
                </a:extLst>
              </a:tr>
              <a:tr h="356628">
                <a:tc>
                  <a:txBody>
                    <a:bodyPr/>
                    <a:lstStyle/>
                    <a:p>
                      <a:pPr marR="269875" algn="ctr">
                        <a:lnSpc>
                          <a:spcPct val="92000"/>
                        </a:lnSpc>
                        <a:spcBef>
                          <a:spcPts val="110"/>
                        </a:spcBef>
                        <a:spcAft>
                          <a:spcPts val="0"/>
                        </a:spcAft>
                        <a:tabLst>
                          <a:tab pos="1283970" algn="l"/>
                        </a:tabLst>
                      </a:pPr>
                      <a:r>
                        <a:rPr lang="en-US" sz="1200" dirty="0">
                          <a:effectLst/>
                        </a:rPr>
                        <a:t>Novel indoor navigation system for visually impaired and blind people</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R="269875" algn="ctr">
                        <a:lnSpc>
                          <a:spcPct val="92000"/>
                        </a:lnSpc>
                        <a:spcBef>
                          <a:spcPts val="110"/>
                        </a:spcBef>
                        <a:spcAft>
                          <a:spcPts val="0"/>
                        </a:spcAft>
                        <a:tabLst>
                          <a:tab pos="1283970" algn="l"/>
                        </a:tabLst>
                      </a:pPr>
                      <a:r>
                        <a:rPr lang="es-MX" sz="1200" dirty="0">
                          <a:effectLst/>
                        </a:rPr>
                        <a:t>Móvil, Computadora, Cámaras IP, Micrófono </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269875" algn="ctr">
                        <a:lnSpc>
                          <a:spcPct val="92000"/>
                        </a:lnSpc>
                        <a:spcBef>
                          <a:spcPts val="110"/>
                        </a:spcBef>
                        <a:spcAft>
                          <a:spcPts val="0"/>
                        </a:spcAft>
                        <a:tabLst>
                          <a:tab pos="1283970" algn="l"/>
                        </a:tabLst>
                      </a:pPr>
                      <a:r>
                        <a:rPr lang="es-MX" sz="1200" dirty="0">
                          <a:effectLst/>
                        </a:rPr>
                        <a:t>Navegación</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45012507"/>
                  </a:ext>
                </a:extLst>
              </a:tr>
              <a:tr h="344111">
                <a:tc>
                  <a:txBody>
                    <a:bodyPr/>
                    <a:lstStyle/>
                    <a:p>
                      <a:pPr marR="269875" algn="ctr">
                        <a:lnSpc>
                          <a:spcPct val="92000"/>
                        </a:lnSpc>
                        <a:spcBef>
                          <a:spcPts val="110"/>
                        </a:spcBef>
                        <a:spcAft>
                          <a:spcPts val="0"/>
                        </a:spcAft>
                        <a:tabLst>
                          <a:tab pos="1283970" algn="l"/>
                        </a:tabLst>
                      </a:pPr>
                      <a:r>
                        <a:rPr lang="en-US" sz="1200" dirty="0">
                          <a:effectLst/>
                        </a:rPr>
                        <a:t>Wearable Navigation System for the Visually Impaired and Blind People</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R="269875" algn="ctr">
                        <a:lnSpc>
                          <a:spcPct val="92000"/>
                        </a:lnSpc>
                        <a:spcBef>
                          <a:spcPts val="110"/>
                        </a:spcBef>
                        <a:spcAft>
                          <a:spcPts val="0"/>
                        </a:spcAft>
                        <a:tabLst>
                          <a:tab pos="1283970" algn="l"/>
                        </a:tabLst>
                      </a:pPr>
                      <a:r>
                        <a:rPr lang="es-EC" sz="1200" dirty="0">
                          <a:effectLst/>
                        </a:rPr>
                        <a:t>Dispositivo móvil, láser de corto alcance, una unidad de medición inercial, un laptop y unos auriculares.</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269875" algn="ctr">
                        <a:lnSpc>
                          <a:spcPct val="92000"/>
                        </a:lnSpc>
                        <a:spcBef>
                          <a:spcPts val="110"/>
                        </a:spcBef>
                        <a:spcAft>
                          <a:spcPts val="0"/>
                        </a:spcAft>
                        <a:tabLst>
                          <a:tab pos="1283970" algn="l"/>
                        </a:tabLst>
                      </a:pPr>
                      <a:r>
                        <a:rPr lang="es-MX" sz="1200" dirty="0">
                          <a:effectLst/>
                        </a:rPr>
                        <a:t>Navegación</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77070982"/>
                  </a:ext>
                </a:extLst>
              </a:tr>
              <a:tr h="391021">
                <a:tc>
                  <a:txBody>
                    <a:bodyPr/>
                    <a:lstStyle/>
                    <a:p>
                      <a:pPr marR="269875" algn="ctr">
                        <a:lnSpc>
                          <a:spcPct val="92000"/>
                        </a:lnSpc>
                        <a:spcBef>
                          <a:spcPts val="110"/>
                        </a:spcBef>
                        <a:spcAft>
                          <a:spcPts val="0"/>
                        </a:spcAft>
                        <a:tabLst>
                          <a:tab pos="1283970" algn="l"/>
                        </a:tabLst>
                      </a:pPr>
                      <a:r>
                        <a:rPr lang="en-US" sz="1200" dirty="0">
                          <a:effectLst/>
                        </a:rPr>
                        <a:t>Indoor Localization for Visually Impaired Travelers Using</a:t>
                      </a:r>
                    </a:p>
                    <a:p>
                      <a:pPr marR="269875" algn="ctr">
                        <a:lnSpc>
                          <a:spcPct val="92000"/>
                        </a:lnSpc>
                        <a:spcBef>
                          <a:spcPts val="110"/>
                        </a:spcBef>
                        <a:spcAft>
                          <a:spcPts val="0"/>
                        </a:spcAft>
                        <a:tabLst>
                          <a:tab pos="1283970" algn="l"/>
                        </a:tabLst>
                      </a:pPr>
                      <a:r>
                        <a:rPr lang="en-US" sz="1200" dirty="0">
                          <a:effectLst/>
                        </a:rPr>
                        <a:t>Computer Vision on a Smartphone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R="269875" algn="ctr">
                        <a:lnSpc>
                          <a:spcPct val="92000"/>
                        </a:lnSpc>
                        <a:spcBef>
                          <a:spcPts val="110"/>
                        </a:spcBef>
                        <a:spcAft>
                          <a:spcPts val="0"/>
                        </a:spcAft>
                        <a:tabLst>
                          <a:tab pos="1283970" algn="l"/>
                        </a:tabLst>
                      </a:pPr>
                      <a:r>
                        <a:rPr lang="es-MX" sz="1200" dirty="0">
                          <a:effectLst/>
                        </a:rPr>
                        <a:t>Visión por computadora y teléfono inteligente.</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269875" algn="ctr">
                        <a:lnSpc>
                          <a:spcPct val="92000"/>
                        </a:lnSpc>
                        <a:spcBef>
                          <a:spcPts val="110"/>
                        </a:spcBef>
                        <a:spcAft>
                          <a:spcPts val="0"/>
                        </a:spcAft>
                        <a:tabLst>
                          <a:tab pos="1283970" algn="l"/>
                        </a:tabLst>
                      </a:pPr>
                      <a:r>
                        <a:rPr lang="es-MX" sz="1200" dirty="0">
                          <a:effectLst/>
                        </a:rPr>
                        <a:t>Navegación y localización</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17419852"/>
                  </a:ext>
                </a:extLst>
              </a:tr>
              <a:tr h="489078">
                <a:tc>
                  <a:txBody>
                    <a:bodyPr/>
                    <a:lstStyle/>
                    <a:p>
                      <a:pPr marR="269875" algn="ctr">
                        <a:lnSpc>
                          <a:spcPct val="92000"/>
                        </a:lnSpc>
                        <a:spcBef>
                          <a:spcPts val="110"/>
                        </a:spcBef>
                        <a:spcAft>
                          <a:spcPts val="0"/>
                        </a:spcAft>
                        <a:tabLst>
                          <a:tab pos="1283970" algn="l"/>
                        </a:tabLst>
                      </a:pPr>
                      <a:r>
                        <a:rPr lang="en-US" sz="1200" dirty="0">
                          <a:effectLst/>
                        </a:rPr>
                        <a:t>Novel Framework for Outdoor Mobility Assistance and Auditory Display for Visually Impaired People</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R="269875" algn="ctr">
                        <a:lnSpc>
                          <a:spcPct val="92000"/>
                        </a:lnSpc>
                        <a:spcBef>
                          <a:spcPts val="110"/>
                        </a:spcBef>
                        <a:spcAft>
                          <a:spcPts val="0"/>
                        </a:spcAft>
                        <a:tabLst>
                          <a:tab pos="1283970" algn="l"/>
                        </a:tabLst>
                      </a:pPr>
                      <a:r>
                        <a:rPr lang="es-MX" sz="1200" dirty="0">
                          <a:effectLst/>
                        </a:rPr>
                        <a:t>Visión por computadora, audífonos, auriculares y bastón </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269875" algn="ctr">
                        <a:lnSpc>
                          <a:spcPct val="92000"/>
                        </a:lnSpc>
                        <a:spcBef>
                          <a:spcPts val="110"/>
                        </a:spcBef>
                        <a:spcAft>
                          <a:spcPts val="0"/>
                        </a:spcAft>
                        <a:tabLst>
                          <a:tab pos="1283970" algn="l"/>
                        </a:tabLst>
                      </a:pPr>
                      <a:r>
                        <a:rPr lang="es-MX" sz="1200" dirty="0">
                          <a:effectLst/>
                        </a:rPr>
                        <a:t>Movilidad </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83788040"/>
                  </a:ext>
                </a:extLst>
              </a:tr>
            </a:tbl>
          </a:graphicData>
        </a:graphic>
      </p:graphicFrame>
    </p:spTree>
    <p:extLst>
      <p:ext uri="{BB962C8B-B14F-4D97-AF65-F5344CB8AC3E}">
        <p14:creationId xmlns:p14="http://schemas.microsoft.com/office/powerpoint/2010/main" val="224513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930930"/>
            <a:ext cx="7729728" cy="628047"/>
          </a:xfrm>
        </p:spPr>
        <p:txBody>
          <a:bodyPr>
            <a:normAutofit fontScale="90000"/>
          </a:bodyPr>
          <a:lstStyle/>
          <a:p>
            <a:r>
              <a:rPr lang="es-MX" b="1" dirty="0"/>
              <a:t>RECOLECCIÓN DE DATOS</a:t>
            </a:r>
            <a:endParaRPr lang="es-EC"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34095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dirty="0">
                <a:solidFill>
                  <a:schemeClr val="tx1"/>
                </a:solidFill>
              </a:rPr>
              <a:t>Introducción</a:t>
            </a:r>
          </a:p>
          <a:p>
            <a:pPr>
              <a:lnSpc>
                <a:spcPct val="150000"/>
              </a:lnSpc>
            </a:pPr>
            <a:r>
              <a:rPr lang="es-EC" sz="1600" b="1" dirty="0">
                <a:solidFill>
                  <a:schemeClr val="tx1"/>
                </a:solidFill>
              </a:rPr>
              <a:t>Trabajos Relacionados</a:t>
            </a:r>
          </a:p>
          <a:p>
            <a:pPr>
              <a:lnSpc>
                <a:spcPct val="150000"/>
              </a:lnSpc>
            </a:pPr>
            <a:r>
              <a:rPr lang="es-EC" dirty="0">
                <a:solidFill>
                  <a:schemeClr val="tx1"/>
                </a:solidFill>
              </a:rPr>
              <a:t>Desarrollo</a:t>
            </a:r>
          </a:p>
          <a:p>
            <a:pPr>
              <a:lnSpc>
                <a:spcPct val="150000"/>
              </a:lnSpc>
            </a:pPr>
            <a:r>
              <a:rPr lang="es-EC" dirty="0">
                <a:solidFill>
                  <a:schemeClr val="tx1"/>
                </a:solidFill>
              </a:rPr>
              <a:t>Enfoque de prueba</a:t>
            </a:r>
          </a:p>
          <a:p>
            <a:r>
              <a:rPr lang="es-EC"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17</a:t>
            </a:r>
            <a:endParaRPr lang="es-EC" dirty="0"/>
          </a:p>
        </p:txBody>
      </p:sp>
      <p:grpSp>
        <p:nvGrpSpPr>
          <p:cNvPr id="3" name="Grupo 2">
            <a:extLst>
              <a:ext uri="{FF2B5EF4-FFF2-40B4-BE49-F238E27FC236}">
                <a16:creationId xmlns:a16="http://schemas.microsoft.com/office/drawing/2014/main" id="{2BDC9E34-6631-4CB0-8520-B66FBFFD0E57}"/>
              </a:ext>
            </a:extLst>
          </p:cNvPr>
          <p:cNvGrpSpPr/>
          <p:nvPr/>
        </p:nvGrpSpPr>
        <p:grpSpPr>
          <a:xfrm>
            <a:off x="7823705" y="1829007"/>
            <a:ext cx="3923535" cy="4495430"/>
            <a:chOff x="4007485" y="524827"/>
            <a:chExt cx="4208145" cy="5827395"/>
          </a:xfrm>
        </p:grpSpPr>
        <p:sp>
          <p:nvSpPr>
            <p:cNvPr id="8" name="Rectángulo: esquinas redondeadas 7">
              <a:extLst>
                <a:ext uri="{FF2B5EF4-FFF2-40B4-BE49-F238E27FC236}">
                  <a16:creationId xmlns:a16="http://schemas.microsoft.com/office/drawing/2014/main" id="{2757E3DD-B062-4F28-B8ED-937C8E06FA9E}"/>
                </a:ext>
              </a:extLst>
            </p:cNvPr>
            <p:cNvSpPr/>
            <p:nvPr/>
          </p:nvSpPr>
          <p:spPr>
            <a:xfrm rot="5400000">
              <a:off x="5919152" y="-1362075"/>
              <a:ext cx="386715" cy="416052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12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Implementación de la cadena de búsqueda ideal</a:t>
              </a:r>
              <a:endParaRPr lang="es-EC" sz="1100">
                <a:effectLst/>
                <a:ea typeface="Calibri" panose="020F0502020204030204" pitchFamily="34" charset="0"/>
                <a:cs typeface="Arial" panose="020B0604020202020204" pitchFamily="34" charset="0"/>
              </a:endParaRPr>
            </a:p>
          </p:txBody>
        </p:sp>
        <p:sp>
          <p:nvSpPr>
            <p:cNvPr id="9" name="Rectángulo 8">
              <a:extLst>
                <a:ext uri="{FF2B5EF4-FFF2-40B4-BE49-F238E27FC236}">
                  <a16:creationId xmlns:a16="http://schemas.microsoft.com/office/drawing/2014/main" id="{6FA9DD54-E78A-4142-9C56-5516980B2247}"/>
                </a:ext>
              </a:extLst>
            </p:cNvPr>
            <p:cNvSpPr/>
            <p:nvPr/>
          </p:nvSpPr>
          <p:spPr>
            <a:xfrm>
              <a:off x="4007485" y="1325562"/>
              <a:ext cx="1066800" cy="5791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ACM</a:t>
              </a:r>
              <a:endParaRPr lang="es-EC" sz="1100">
                <a:effectLst/>
                <a:ea typeface="Calibri" panose="020F0502020204030204" pitchFamily="34" charset="0"/>
                <a:cs typeface="Arial" panose="020B0604020202020204" pitchFamily="34" charset="0"/>
              </a:endParaRPr>
            </a:p>
            <a:p>
              <a:pPr algn="ctr">
                <a:lnSpc>
                  <a:spcPct val="107000"/>
                </a:lnSpc>
                <a:spcAft>
                  <a:spcPts val="800"/>
                </a:spcAft>
              </a:pPr>
              <a:r>
                <a:rPr lang="es-MX"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(164)</a:t>
              </a:r>
              <a:endParaRPr lang="es-EC" sz="1100">
                <a:effectLst/>
                <a:ea typeface="Calibri" panose="020F0502020204030204" pitchFamily="34" charset="0"/>
                <a:cs typeface="Arial" panose="020B0604020202020204" pitchFamily="34" charset="0"/>
              </a:endParaRPr>
            </a:p>
          </p:txBody>
        </p:sp>
        <p:sp>
          <p:nvSpPr>
            <p:cNvPr id="10" name="Rectángulo: esquinas redondeadas 9">
              <a:extLst>
                <a:ext uri="{FF2B5EF4-FFF2-40B4-BE49-F238E27FC236}">
                  <a16:creationId xmlns:a16="http://schemas.microsoft.com/office/drawing/2014/main" id="{F171CB50-CB5A-48DE-BBC5-6C59C12941D7}"/>
                </a:ext>
              </a:extLst>
            </p:cNvPr>
            <p:cNvSpPr/>
            <p:nvPr/>
          </p:nvSpPr>
          <p:spPr>
            <a:xfrm rot="5400000">
              <a:off x="5930582" y="424815"/>
              <a:ext cx="409575" cy="416052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12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Aplicación de criterios de inclusión y exclusión</a:t>
              </a:r>
              <a:endParaRPr lang="es-EC" sz="1100">
                <a:effectLst/>
                <a:ea typeface="Calibri" panose="020F0502020204030204" pitchFamily="34" charset="0"/>
                <a:cs typeface="Arial" panose="020B0604020202020204" pitchFamily="34" charset="0"/>
              </a:endParaRPr>
            </a:p>
          </p:txBody>
        </p:sp>
        <p:sp>
          <p:nvSpPr>
            <p:cNvPr id="11" name="Rectángulo 10">
              <a:extLst>
                <a:ext uri="{FF2B5EF4-FFF2-40B4-BE49-F238E27FC236}">
                  <a16:creationId xmlns:a16="http://schemas.microsoft.com/office/drawing/2014/main" id="{5F41EC07-9CEB-4528-8031-55ABB42EDD04}"/>
                </a:ext>
              </a:extLst>
            </p:cNvPr>
            <p:cNvSpPr/>
            <p:nvPr/>
          </p:nvSpPr>
          <p:spPr>
            <a:xfrm>
              <a:off x="5554345" y="1323022"/>
              <a:ext cx="1066800" cy="5791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s-MX"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ctr">
                <a:lnSpc>
                  <a:spcPct val="107000"/>
                </a:lnSpc>
                <a:spcAft>
                  <a:spcPts val="800"/>
                </a:spcAft>
              </a:pPr>
              <a:r>
                <a:rPr lang="es-MX"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IEEE </a:t>
              </a:r>
              <a:r>
                <a:rPr lang="es-MX" sz="1200"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Xplore</a:t>
              </a:r>
              <a:endParaRPr lang="es-EC" sz="1100" dirty="0">
                <a:effectLst/>
                <a:ea typeface="Calibri" panose="020F0502020204030204" pitchFamily="34" charset="0"/>
                <a:cs typeface="Arial" panose="020B0604020202020204" pitchFamily="34" charset="0"/>
              </a:endParaRPr>
            </a:p>
            <a:p>
              <a:pPr algn="ctr">
                <a:lnSpc>
                  <a:spcPct val="107000"/>
                </a:lnSpc>
                <a:spcAft>
                  <a:spcPts val="800"/>
                </a:spcAft>
              </a:pPr>
              <a:r>
                <a:rPr lang="es-MX"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(136)</a:t>
              </a:r>
              <a:endParaRPr lang="es-EC" sz="1100" dirty="0">
                <a:effectLst/>
                <a:ea typeface="Calibri" panose="020F0502020204030204" pitchFamily="34" charset="0"/>
                <a:cs typeface="Arial" panose="020B0604020202020204" pitchFamily="34" charset="0"/>
              </a:endParaRPr>
            </a:p>
            <a:p>
              <a:pPr algn="ctr">
                <a:lnSpc>
                  <a:spcPct val="107000"/>
                </a:lnSpc>
                <a:spcAft>
                  <a:spcPts val="800"/>
                </a:spcAft>
              </a:pPr>
              <a:r>
                <a:rPr lang="es-MX"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endParaRPr lang="es-EC" sz="1100" dirty="0">
                <a:effectLst/>
                <a:ea typeface="Calibri" panose="020F0502020204030204" pitchFamily="34" charset="0"/>
                <a:cs typeface="Arial" panose="020B0604020202020204" pitchFamily="34" charset="0"/>
              </a:endParaRPr>
            </a:p>
          </p:txBody>
        </p:sp>
        <p:sp>
          <p:nvSpPr>
            <p:cNvPr id="12" name="Rectángulo 11">
              <a:extLst>
                <a:ext uri="{FF2B5EF4-FFF2-40B4-BE49-F238E27FC236}">
                  <a16:creationId xmlns:a16="http://schemas.microsoft.com/office/drawing/2014/main" id="{41667DD5-A39F-4A20-BA7B-CDF165BECA0C}"/>
                </a:ext>
              </a:extLst>
            </p:cNvPr>
            <p:cNvSpPr/>
            <p:nvPr/>
          </p:nvSpPr>
          <p:spPr>
            <a:xfrm>
              <a:off x="7093585" y="1330642"/>
              <a:ext cx="1066800" cy="5791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Scopus</a:t>
              </a:r>
              <a:endParaRPr lang="es-EC" sz="1100">
                <a:effectLst/>
                <a:ea typeface="Calibri" panose="020F0502020204030204" pitchFamily="34" charset="0"/>
                <a:cs typeface="Arial" panose="020B0604020202020204" pitchFamily="34" charset="0"/>
              </a:endParaRPr>
            </a:p>
            <a:p>
              <a:pPr algn="ctr">
                <a:lnSpc>
                  <a:spcPct val="107000"/>
                </a:lnSpc>
                <a:spcAft>
                  <a:spcPts val="800"/>
                </a:spcAft>
              </a:pPr>
              <a:r>
                <a:rPr lang="es-MX"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(1054)</a:t>
              </a:r>
              <a:endParaRPr lang="es-EC" sz="1100">
                <a:effectLst/>
                <a:ea typeface="Calibri" panose="020F0502020204030204" pitchFamily="34" charset="0"/>
                <a:cs typeface="Arial" panose="020B0604020202020204" pitchFamily="34" charset="0"/>
              </a:endParaRPr>
            </a:p>
          </p:txBody>
        </p:sp>
        <p:sp>
          <p:nvSpPr>
            <p:cNvPr id="13" name="Rectángulo 12">
              <a:extLst>
                <a:ext uri="{FF2B5EF4-FFF2-40B4-BE49-F238E27FC236}">
                  <a16:creationId xmlns:a16="http://schemas.microsoft.com/office/drawing/2014/main" id="{CA54B13F-5F59-45C9-A425-9E6715602843}"/>
                </a:ext>
              </a:extLst>
            </p:cNvPr>
            <p:cNvSpPr/>
            <p:nvPr/>
          </p:nvSpPr>
          <p:spPr>
            <a:xfrm>
              <a:off x="4015105" y="3133407"/>
              <a:ext cx="1066800" cy="5791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ACM</a:t>
              </a:r>
              <a:endParaRPr lang="es-EC" sz="1100">
                <a:effectLst/>
                <a:ea typeface="Calibri" panose="020F0502020204030204" pitchFamily="34" charset="0"/>
                <a:cs typeface="Arial" panose="020B0604020202020204" pitchFamily="34" charset="0"/>
              </a:endParaRPr>
            </a:p>
            <a:p>
              <a:pPr algn="ctr">
                <a:lnSpc>
                  <a:spcPct val="107000"/>
                </a:lnSpc>
                <a:spcAft>
                  <a:spcPts val="800"/>
                </a:spcAft>
              </a:pPr>
              <a:r>
                <a:rPr lang="es-MX"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(164)</a:t>
              </a:r>
              <a:endParaRPr lang="es-EC" sz="1100">
                <a:effectLst/>
                <a:ea typeface="Calibri" panose="020F0502020204030204" pitchFamily="34" charset="0"/>
                <a:cs typeface="Arial" panose="020B0604020202020204" pitchFamily="34" charset="0"/>
              </a:endParaRPr>
            </a:p>
          </p:txBody>
        </p:sp>
        <p:sp>
          <p:nvSpPr>
            <p:cNvPr id="14" name="Rectángulo 13">
              <a:extLst>
                <a:ext uri="{FF2B5EF4-FFF2-40B4-BE49-F238E27FC236}">
                  <a16:creationId xmlns:a16="http://schemas.microsoft.com/office/drawing/2014/main" id="{B386C3A5-EAA0-46C1-830C-63BFE5370494}"/>
                </a:ext>
              </a:extLst>
            </p:cNvPr>
            <p:cNvSpPr/>
            <p:nvPr/>
          </p:nvSpPr>
          <p:spPr>
            <a:xfrm>
              <a:off x="5561965" y="3130867"/>
              <a:ext cx="1066800" cy="5791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s-MX"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ctr">
                <a:lnSpc>
                  <a:spcPct val="107000"/>
                </a:lnSpc>
                <a:spcAft>
                  <a:spcPts val="800"/>
                </a:spcAft>
              </a:pPr>
              <a:r>
                <a:rPr lang="es-MX"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IEEE </a:t>
              </a:r>
              <a:r>
                <a:rPr lang="es-MX" sz="1200"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Xplore</a:t>
              </a:r>
              <a:endParaRPr lang="es-EC" sz="1100" dirty="0">
                <a:effectLst/>
                <a:ea typeface="Calibri" panose="020F0502020204030204" pitchFamily="34" charset="0"/>
                <a:cs typeface="Arial" panose="020B0604020202020204" pitchFamily="34" charset="0"/>
              </a:endParaRPr>
            </a:p>
            <a:p>
              <a:pPr algn="ctr">
                <a:lnSpc>
                  <a:spcPct val="107000"/>
                </a:lnSpc>
                <a:spcAft>
                  <a:spcPts val="800"/>
                </a:spcAft>
              </a:pPr>
              <a:r>
                <a:rPr lang="es-MX"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(136)</a:t>
              </a:r>
              <a:endParaRPr lang="es-EC" sz="1100" dirty="0">
                <a:effectLst/>
                <a:ea typeface="Calibri" panose="020F0502020204030204" pitchFamily="34" charset="0"/>
                <a:cs typeface="Arial" panose="020B0604020202020204" pitchFamily="34" charset="0"/>
              </a:endParaRPr>
            </a:p>
            <a:p>
              <a:pPr algn="ctr">
                <a:lnSpc>
                  <a:spcPct val="107000"/>
                </a:lnSpc>
                <a:spcAft>
                  <a:spcPts val="800"/>
                </a:spcAft>
              </a:pPr>
              <a:r>
                <a:rPr lang="es-MX"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endParaRPr lang="es-EC" sz="1100" dirty="0">
                <a:effectLst/>
                <a:ea typeface="Calibri" panose="020F0502020204030204" pitchFamily="34" charset="0"/>
                <a:cs typeface="Arial" panose="020B0604020202020204" pitchFamily="34" charset="0"/>
              </a:endParaRPr>
            </a:p>
          </p:txBody>
        </p:sp>
        <p:sp>
          <p:nvSpPr>
            <p:cNvPr id="15" name="Rectángulo 14">
              <a:extLst>
                <a:ext uri="{FF2B5EF4-FFF2-40B4-BE49-F238E27FC236}">
                  <a16:creationId xmlns:a16="http://schemas.microsoft.com/office/drawing/2014/main" id="{938A684A-BD81-44C6-AFA4-35E711D26FB1}"/>
                </a:ext>
              </a:extLst>
            </p:cNvPr>
            <p:cNvSpPr/>
            <p:nvPr/>
          </p:nvSpPr>
          <p:spPr>
            <a:xfrm>
              <a:off x="7101205" y="3130867"/>
              <a:ext cx="1066800" cy="5791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Scopus</a:t>
              </a:r>
              <a:endParaRPr lang="es-EC" sz="1100">
                <a:effectLst/>
                <a:ea typeface="Calibri" panose="020F0502020204030204" pitchFamily="34" charset="0"/>
                <a:cs typeface="Arial" panose="020B0604020202020204" pitchFamily="34" charset="0"/>
              </a:endParaRPr>
            </a:p>
            <a:p>
              <a:pPr algn="ctr">
                <a:lnSpc>
                  <a:spcPct val="107000"/>
                </a:lnSpc>
                <a:spcAft>
                  <a:spcPts val="800"/>
                </a:spcAft>
              </a:pPr>
              <a:r>
                <a:rPr lang="es-MX"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(1054)</a:t>
              </a:r>
              <a:endParaRPr lang="es-EC" sz="1100">
                <a:effectLst/>
                <a:ea typeface="Calibri" panose="020F0502020204030204" pitchFamily="34" charset="0"/>
                <a:cs typeface="Arial" panose="020B0604020202020204" pitchFamily="34" charset="0"/>
              </a:endParaRPr>
            </a:p>
          </p:txBody>
        </p:sp>
        <p:sp>
          <p:nvSpPr>
            <p:cNvPr id="16" name="Rectángulo: esquinas redondeadas 15">
              <a:extLst>
                <a:ext uri="{FF2B5EF4-FFF2-40B4-BE49-F238E27FC236}">
                  <a16:creationId xmlns:a16="http://schemas.microsoft.com/office/drawing/2014/main" id="{FF8F5A0E-E488-4CDE-968D-DC29F4F315DF}"/>
                </a:ext>
              </a:extLst>
            </p:cNvPr>
            <p:cNvSpPr/>
            <p:nvPr/>
          </p:nvSpPr>
          <p:spPr>
            <a:xfrm rot="5400000">
              <a:off x="5895022" y="2242185"/>
              <a:ext cx="417195" cy="416052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12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Consenso entre los investigadores</a:t>
              </a:r>
              <a:endParaRPr lang="es-EC" sz="1100">
                <a:effectLst/>
                <a:ea typeface="Calibri" panose="020F0502020204030204" pitchFamily="34" charset="0"/>
                <a:cs typeface="Arial" panose="020B0604020202020204" pitchFamily="34" charset="0"/>
              </a:endParaRPr>
            </a:p>
          </p:txBody>
        </p:sp>
        <p:sp>
          <p:nvSpPr>
            <p:cNvPr id="18" name="Rectángulo 17">
              <a:extLst>
                <a:ext uri="{FF2B5EF4-FFF2-40B4-BE49-F238E27FC236}">
                  <a16:creationId xmlns:a16="http://schemas.microsoft.com/office/drawing/2014/main" id="{A74F605B-665E-44A6-86E5-E97B4B308EB6}"/>
                </a:ext>
              </a:extLst>
            </p:cNvPr>
            <p:cNvSpPr/>
            <p:nvPr/>
          </p:nvSpPr>
          <p:spPr>
            <a:xfrm>
              <a:off x="4016375" y="4961572"/>
              <a:ext cx="1066800" cy="5791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ACM</a:t>
              </a:r>
              <a:endParaRPr lang="es-EC" sz="1100">
                <a:effectLst/>
                <a:ea typeface="Calibri" panose="020F0502020204030204" pitchFamily="34" charset="0"/>
                <a:cs typeface="Arial" panose="020B0604020202020204" pitchFamily="34" charset="0"/>
              </a:endParaRPr>
            </a:p>
            <a:p>
              <a:pPr algn="ctr">
                <a:lnSpc>
                  <a:spcPct val="107000"/>
                </a:lnSpc>
                <a:spcAft>
                  <a:spcPts val="800"/>
                </a:spcAft>
              </a:pPr>
              <a:r>
                <a:rPr lang="es-MX"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(8)</a:t>
              </a:r>
              <a:endParaRPr lang="es-EC" sz="1100">
                <a:effectLst/>
                <a:ea typeface="Calibri" panose="020F0502020204030204" pitchFamily="34" charset="0"/>
                <a:cs typeface="Arial" panose="020B0604020202020204" pitchFamily="34" charset="0"/>
              </a:endParaRPr>
            </a:p>
          </p:txBody>
        </p:sp>
        <p:sp>
          <p:nvSpPr>
            <p:cNvPr id="19" name="Rectángulo 18">
              <a:extLst>
                <a:ext uri="{FF2B5EF4-FFF2-40B4-BE49-F238E27FC236}">
                  <a16:creationId xmlns:a16="http://schemas.microsoft.com/office/drawing/2014/main" id="{0A0A5A65-88EC-4095-A1AE-14D0A6CBDFAC}"/>
                </a:ext>
              </a:extLst>
            </p:cNvPr>
            <p:cNvSpPr/>
            <p:nvPr/>
          </p:nvSpPr>
          <p:spPr>
            <a:xfrm>
              <a:off x="5578475" y="4966652"/>
              <a:ext cx="1066800" cy="5791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s-MX"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ctr">
                <a:lnSpc>
                  <a:spcPct val="107000"/>
                </a:lnSpc>
                <a:spcAft>
                  <a:spcPts val="800"/>
                </a:spcAft>
              </a:pPr>
              <a:r>
                <a:rPr lang="es-MX"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IEEE </a:t>
              </a:r>
              <a:r>
                <a:rPr lang="es-MX" sz="1200"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Xplore</a:t>
              </a:r>
              <a:endParaRPr lang="es-EC" sz="1100" dirty="0">
                <a:effectLst/>
                <a:ea typeface="Calibri" panose="020F0502020204030204" pitchFamily="34" charset="0"/>
                <a:cs typeface="Arial" panose="020B0604020202020204" pitchFamily="34" charset="0"/>
              </a:endParaRPr>
            </a:p>
            <a:p>
              <a:pPr algn="ctr">
                <a:lnSpc>
                  <a:spcPct val="107000"/>
                </a:lnSpc>
                <a:spcAft>
                  <a:spcPts val="800"/>
                </a:spcAft>
              </a:pPr>
              <a:r>
                <a:rPr lang="es-MX"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(7)</a:t>
              </a:r>
              <a:endParaRPr lang="es-EC" sz="1100" dirty="0">
                <a:effectLst/>
                <a:ea typeface="Calibri" panose="020F0502020204030204" pitchFamily="34" charset="0"/>
                <a:cs typeface="Arial" panose="020B0604020202020204" pitchFamily="34" charset="0"/>
              </a:endParaRPr>
            </a:p>
            <a:p>
              <a:pPr algn="ctr">
                <a:lnSpc>
                  <a:spcPct val="107000"/>
                </a:lnSpc>
                <a:spcAft>
                  <a:spcPts val="800"/>
                </a:spcAft>
              </a:pPr>
              <a:r>
                <a:rPr lang="es-MX"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endParaRPr lang="es-EC" sz="1100" dirty="0">
                <a:effectLst/>
                <a:ea typeface="Calibri" panose="020F0502020204030204" pitchFamily="34" charset="0"/>
                <a:cs typeface="Arial" panose="020B0604020202020204" pitchFamily="34" charset="0"/>
              </a:endParaRPr>
            </a:p>
          </p:txBody>
        </p:sp>
        <p:sp>
          <p:nvSpPr>
            <p:cNvPr id="20" name="Rectángulo 19">
              <a:extLst>
                <a:ext uri="{FF2B5EF4-FFF2-40B4-BE49-F238E27FC236}">
                  <a16:creationId xmlns:a16="http://schemas.microsoft.com/office/drawing/2014/main" id="{7F49F732-966B-4451-8999-903D10B9A231}"/>
                </a:ext>
              </a:extLst>
            </p:cNvPr>
            <p:cNvSpPr/>
            <p:nvPr/>
          </p:nvSpPr>
          <p:spPr>
            <a:xfrm>
              <a:off x="7117715" y="4966652"/>
              <a:ext cx="1066800" cy="5791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Scopus</a:t>
              </a:r>
              <a:endParaRPr lang="es-EC" sz="1100">
                <a:effectLst/>
                <a:ea typeface="Calibri" panose="020F0502020204030204" pitchFamily="34" charset="0"/>
                <a:cs typeface="Arial" panose="020B0604020202020204" pitchFamily="34" charset="0"/>
              </a:endParaRPr>
            </a:p>
            <a:p>
              <a:pPr algn="ctr">
                <a:lnSpc>
                  <a:spcPct val="107000"/>
                </a:lnSpc>
                <a:spcAft>
                  <a:spcPts val="800"/>
                </a:spcAft>
              </a:pPr>
              <a:r>
                <a:rPr lang="es-MX"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(12)</a:t>
              </a:r>
              <a:endParaRPr lang="es-EC" sz="1100">
                <a:effectLst/>
                <a:ea typeface="Calibri" panose="020F0502020204030204" pitchFamily="34" charset="0"/>
                <a:cs typeface="Arial" panose="020B0604020202020204" pitchFamily="34" charset="0"/>
              </a:endParaRPr>
            </a:p>
          </p:txBody>
        </p:sp>
        <p:sp>
          <p:nvSpPr>
            <p:cNvPr id="21" name="Rectángulo: esquinas redondeadas 20">
              <a:extLst>
                <a:ext uri="{FF2B5EF4-FFF2-40B4-BE49-F238E27FC236}">
                  <a16:creationId xmlns:a16="http://schemas.microsoft.com/office/drawing/2014/main" id="{E879303C-987D-4D42-9FC3-32671610432B}"/>
                </a:ext>
              </a:extLst>
            </p:cNvPr>
            <p:cNvSpPr/>
            <p:nvPr/>
          </p:nvSpPr>
          <p:spPr>
            <a:xfrm rot="5400000">
              <a:off x="5888672" y="4059555"/>
              <a:ext cx="424815" cy="416052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12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Total de estudios primarios = 27</a:t>
              </a:r>
              <a:endParaRPr lang="es-EC" sz="1100">
                <a:effectLst/>
                <a:ea typeface="Calibri" panose="020F0502020204030204" pitchFamily="34" charset="0"/>
                <a:cs typeface="Arial" panose="020B0604020202020204" pitchFamily="34" charset="0"/>
              </a:endParaRPr>
            </a:p>
          </p:txBody>
        </p:sp>
        <p:cxnSp>
          <p:nvCxnSpPr>
            <p:cNvPr id="22" name="Conector recto de flecha 21">
              <a:extLst>
                <a:ext uri="{FF2B5EF4-FFF2-40B4-BE49-F238E27FC236}">
                  <a16:creationId xmlns:a16="http://schemas.microsoft.com/office/drawing/2014/main" id="{0D7D4351-F094-4657-8BCC-1F7434A9BCE6}"/>
                </a:ext>
              </a:extLst>
            </p:cNvPr>
            <p:cNvCxnSpPr/>
            <p:nvPr/>
          </p:nvCxnSpPr>
          <p:spPr>
            <a:xfrm>
              <a:off x="4533265" y="896302"/>
              <a:ext cx="0" cy="4343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Conector recto de flecha 22">
              <a:extLst>
                <a:ext uri="{FF2B5EF4-FFF2-40B4-BE49-F238E27FC236}">
                  <a16:creationId xmlns:a16="http://schemas.microsoft.com/office/drawing/2014/main" id="{FF81329B-9036-425C-81F0-B9F9CD8AC3EE}"/>
                </a:ext>
              </a:extLst>
            </p:cNvPr>
            <p:cNvCxnSpPr/>
            <p:nvPr/>
          </p:nvCxnSpPr>
          <p:spPr>
            <a:xfrm>
              <a:off x="6095365" y="888682"/>
              <a:ext cx="0" cy="4343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Conector recto de flecha 23">
              <a:extLst>
                <a:ext uri="{FF2B5EF4-FFF2-40B4-BE49-F238E27FC236}">
                  <a16:creationId xmlns:a16="http://schemas.microsoft.com/office/drawing/2014/main" id="{3F3FA7D1-D8D9-4976-AF58-4AAECA59B781}"/>
                </a:ext>
              </a:extLst>
            </p:cNvPr>
            <p:cNvCxnSpPr/>
            <p:nvPr/>
          </p:nvCxnSpPr>
          <p:spPr>
            <a:xfrm>
              <a:off x="7626985" y="893762"/>
              <a:ext cx="0" cy="4343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Conector recto de flecha 24">
              <a:extLst>
                <a:ext uri="{FF2B5EF4-FFF2-40B4-BE49-F238E27FC236}">
                  <a16:creationId xmlns:a16="http://schemas.microsoft.com/office/drawing/2014/main" id="{C3092798-0AE4-472A-A97C-C3102C9A84C8}"/>
                </a:ext>
              </a:extLst>
            </p:cNvPr>
            <p:cNvCxnSpPr/>
            <p:nvPr/>
          </p:nvCxnSpPr>
          <p:spPr>
            <a:xfrm>
              <a:off x="4533265" y="2700337"/>
              <a:ext cx="0" cy="4343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Conector recto de flecha 25">
              <a:extLst>
                <a:ext uri="{FF2B5EF4-FFF2-40B4-BE49-F238E27FC236}">
                  <a16:creationId xmlns:a16="http://schemas.microsoft.com/office/drawing/2014/main" id="{DC899E10-D42F-427E-B78C-78B71DB1DF54}"/>
                </a:ext>
              </a:extLst>
            </p:cNvPr>
            <p:cNvCxnSpPr/>
            <p:nvPr/>
          </p:nvCxnSpPr>
          <p:spPr>
            <a:xfrm>
              <a:off x="6095365" y="2692717"/>
              <a:ext cx="0" cy="4343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Conector recto de flecha 26">
              <a:extLst>
                <a:ext uri="{FF2B5EF4-FFF2-40B4-BE49-F238E27FC236}">
                  <a16:creationId xmlns:a16="http://schemas.microsoft.com/office/drawing/2014/main" id="{97E6F2E0-5023-4240-B403-B8247265AE1F}"/>
                </a:ext>
              </a:extLst>
            </p:cNvPr>
            <p:cNvCxnSpPr/>
            <p:nvPr/>
          </p:nvCxnSpPr>
          <p:spPr>
            <a:xfrm>
              <a:off x="7626985" y="2697797"/>
              <a:ext cx="0" cy="4343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Conector recto de flecha 27">
              <a:extLst>
                <a:ext uri="{FF2B5EF4-FFF2-40B4-BE49-F238E27FC236}">
                  <a16:creationId xmlns:a16="http://schemas.microsoft.com/office/drawing/2014/main" id="{E6B1BCD4-3797-4A85-8A98-AE226F798FF3}"/>
                </a:ext>
              </a:extLst>
            </p:cNvPr>
            <p:cNvCxnSpPr/>
            <p:nvPr/>
          </p:nvCxnSpPr>
          <p:spPr>
            <a:xfrm>
              <a:off x="4548505" y="4533582"/>
              <a:ext cx="0" cy="4343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Conector recto de flecha 28">
              <a:extLst>
                <a:ext uri="{FF2B5EF4-FFF2-40B4-BE49-F238E27FC236}">
                  <a16:creationId xmlns:a16="http://schemas.microsoft.com/office/drawing/2014/main" id="{937E4F0B-042F-435C-B05B-BE2DF29CBEDF}"/>
                </a:ext>
              </a:extLst>
            </p:cNvPr>
            <p:cNvCxnSpPr/>
            <p:nvPr/>
          </p:nvCxnSpPr>
          <p:spPr>
            <a:xfrm>
              <a:off x="6110605" y="4525962"/>
              <a:ext cx="0" cy="4343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Conector recto de flecha 29">
              <a:extLst>
                <a:ext uri="{FF2B5EF4-FFF2-40B4-BE49-F238E27FC236}">
                  <a16:creationId xmlns:a16="http://schemas.microsoft.com/office/drawing/2014/main" id="{EEC4BA16-CE81-4C3F-A367-EC9680214510}"/>
                </a:ext>
              </a:extLst>
            </p:cNvPr>
            <p:cNvCxnSpPr/>
            <p:nvPr/>
          </p:nvCxnSpPr>
          <p:spPr>
            <a:xfrm>
              <a:off x="7642225" y="4531042"/>
              <a:ext cx="0" cy="4343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1" name="Conector recto de flecha 30">
              <a:extLst>
                <a:ext uri="{FF2B5EF4-FFF2-40B4-BE49-F238E27FC236}">
                  <a16:creationId xmlns:a16="http://schemas.microsoft.com/office/drawing/2014/main" id="{93822CCF-4085-4C5A-80CE-DC9B727DA5F6}"/>
                </a:ext>
              </a:extLst>
            </p:cNvPr>
            <p:cNvCxnSpPr/>
            <p:nvPr/>
          </p:nvCxnSpPr>
          <p:spPr>
            <a:xfrm>
              <a:off x="4540885" y="1909762"/>
              <a:ext cx="1318260" cy="3581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Conector recto de flecha 31">
              <a:extLst>
                <a:ext uri="{FF2B5EF4-FFF2-40B4-BE49-F238E27FC236}">
                  <a16:creationId xmlns:a16="http://schemas.microsoft.com/office/drawing/2014/main" id="{C2029C64-DCB1-4465-9740-6B871BEE3FC0}"/>
                </a:ext>
              </a:extLst>
            </p:cNvPr>
            <p:cNvCxnSpPr/>
            <p:nvPr/>
          </p:nvCxnSpPr>
          <p:spPr>
            <a:xfrm flipH="1">
              <a:off x="6377305" y="1917382"/>
              <a:ext cx="1264920" cy="3505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Conector recto de flecha 32">
              <a:extLst>
                <a:ext uri="{FF2B5EF4-FFF2-40B4-BE49-F238E27FC236}">
                  <a16:creationId xmlns:a16="http://schemas.microsoft.com/office/drawing/2014/main" id="{344CA6B5-8568-4760-8525-3751F61ACAB9}"/>
                </a:ext>
              </a:extLst>
            </p:cNvPr>
            <p:cNvCxnSpPr/>
            <p:nvPr/>
          </p:nvCxnSpPr>
          <p:spPr>
            <a:xfrm>
              <a:off x="6102985" y="1894522"/>
              <a:ext cx="0" cy="4006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Conector recto de flecha 33">
              <a:extLst>
                <a:ext uri="{FF2B5EF4-FFF2-40B4-BE49-F238E27FC236}">
                  <a16:creationId xmlns:a16="http://schemas.microsoft.com/office/drawing/2014/main" id="{37A741FE-E83B-4967-AE52-FB1A426CF0B6}"/>
                </a:ext>
              </a:extLst>
            </p:cNvPr>
            <p:cNvCxnSpPr/>
            <p:nvPr/>
          </p:nvCxnSpPr>
          <p:spPr>
            <a:xfrm>
              <a:off x="4540885" y="3732847"/>
              <a:ext cx="1318260" cy="3581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5" name="Conector recto de flecha 34">
              <a:extLst>
                <a:ext uri="{FF2B5EF4-FFF2-40B4-BE49-F238E27FC236}">
                  <a16:creationId xmlns:a16="http://schemas.microsoft.com/office/drawing/2014/main" id="{72EE5AC1-6580-4CD8-A47F-8649B3827B88}"/>
                </a:ext>
              </a:extLst>
            </p:cNvPr>
            <p:cNvCxnSpPr/>
            <p:nvPr/>
          </p:nvCxnSpPr>
          <p:spPr>
            <a:xfrm flipH="1">
              <a:off x="6377305" y="3740467"/>
              <a:ext cx="1264920" cy="3505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6" name="Conector recto de flecha 35">
              <a:extLst>
                <a:ext uri="{FF2B5EF4-FFF2-40B4-BE49-F238E27FC236}">
                  <a16:creationId xmlns:a16="http://schemas.microsoft.com/office/drawing/2014/main" id="{990A3E2C-E382-432A-98F4-88287B66375D}"/>
                </a:ext>
              </a:extLst>
            </p:cNvPr>
            <p:cNvCxnSpPr/>
            <p:nvPr/>
          </p:nvCxnSpPr>
          <p:spPr>
            <a:xfrm>
              <a:off x="6102985" y="3717607"/>
              <a:ext cx="0" cy="4006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7" name="Conector recto de flecha 36">
              <a:extLst>
                <a:ext uri="{FF2B5EF4-FFF2-40B4-BE49-F238E27FC236}">
                  <a16:creationId xmlns:a16="http://schemas.microsoft.com/office/drawing/2014/main" id="{DAAC6AF2-5398-4DF3-BF8C-AC4E61DEEC73}"/>
                </a:ext>
              </a:extLst>
            </p:cNvPr>
            <p:cNvCxnSpPr/>
            <p:nvPr/>
          </p:nvCxnSpPr>
          <p:spPr>
            <a:xfrm>
              <a:off x="4548505" y="5540692"/>
              <a:ext cx="1318260" cy="3581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8" name="Conector recto de flecha 37">
              <a:extLst>
                <a:ext uri="{FF2B5EF4-FFF2-40B4-BE49-F238E27FC236}">
                  <a16:creationId xmlns:a16="http://schemas.microsoft.com/office/drawing/2014/main" id="{C619E34F-9389-463E-9412-4A3D1839C768}"/>
                </a:ext>
              </a:extLst>
            </p:cNvPr>
            <p:cNvCxnSpPr/>
            <p:nvPr/>
          </p:nvCxnSpPr>
          <p:spPr>
            <a:xfrm flipH="1">
              <a:off x="6384925" y="5548312"/>
              <a:ext cx="1264920" cy="3505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9" name="Conector recto de flecha 38">
              <a:extLst>
                <a:ext uri="{FF2B5EF4-FFF2-40B4-BE49-F238E27FC236}">
                  <a16:creationId xmlns:a16="http://schemas.microsoft.com/office/drawing/2014/main" id="{D425CE18-EF45-4805-AF1F-A0974DB870D0}"/>
                </a:ext>
              </a:extLst>
            </p:cNvPr>
            <p:cNvCxnSpPr/>
            <p:nvPr/>
          </p:nvCxnSpPr>
          <p:spPr>
            <a:xfrm>
              <a:off x="6110605" y="5525452"/>
              <a:ext cx="0" cy="4006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aphicFrame>
        <p:nvGraphicFramePr>
          <p:cNvPr id="40" name="Tabla 39">
            <a:extLst>
              <a:ext uri="{FF2B5EF4-FFF2-40B4-BE49-F238E27FC236}">
                <a16:creationId xmlns:a16="http://schemas.microsoft.com/office/drawing/2014/main" id="{5DAF89FF-4FB4-4244-BD60-548B0978DF4B}"/>
              </a:ext>
            </a:extLst>
          </p:cNvPr>
          <p:cNvGraphicFramePr>
            <a:graphicFrameLocks noGrp="1"/>
          </p:cNvGraphicFramePr>
          <p:nvPr>
            <p:extLst>
              <p:ext uri="{D42A27DB-BD31-4B8C-83A1-F6EECF244321}">
                <p14:modId xmlns:p14="http://schemas.microsoft.com/office/powerpoint/2010/main" val="1382027298"/>
              </p:ext>
            </p:extLst>
          </p:nvPr>
        </p:nvGraphicFramePr>
        <p:xfrm>
          <a:off x="2913546" y="5104296"/>
          <a:ext cx="3600450" cy="1150368"/>
        </p:xfrm>
        <a:graphic>
          <a:graphicData uri="http://schemas.openxmlformats.org/drawingml/2006/table">
            <a:tbl>
              <a:tblPr firstRow="1" firstCol="1" bandRow="1">
                <a:tableStyleId>{B301B821-A1FF-4177-AEE7-76D212191A09}</a:tableStyleId>
              </a:tblPr>
              <a:tblGrid>
                <a:gridCol w="1710055">
                  <a:extLst>
                    <a:ext uri="{9D8B030D-6E8A-4147-A177-3AD203B41FA5}">
                      <a16:colId xmlns:a16="http://schemas.microsoft.com/office/drawing/2014/main" val="286381532"/>
                    </a:ext>
                  </a:extLst>
                </a:gridCol>
                <a:gridCol w="1890395">
                  <a:extLst>
                    <a:ext uri="{9D8B030D-6E8A-4147-A177-3AD203B41FA5}">
                      <a16:colId xmlns:a16="http://schemas.microsoft.com/office/drawing/2014/main" val="3097794891"/>
                    </a:ext>
                  </a:extLst>
                </a:gridCol>
              </a:tblGrid>
              <a:tr h="0">
                <a:tc>
                  <a:txBody>
                    <a:bodyPr/>
                    <a:lstStyle/>
                    <a:p>
                      <a:pPr algn="ctr">
                        <a:lnSpc>
                          <a:spcPct val="200000"/>
                        </a:lnSpc>
                        <a:spcAft>
                          <a:spcPts val="800"/>
                        </a:spcAft>
                      </a:pPr>
                      <a:r>
                        <a:rPr lang="es-EC" sz="1100">
                          <a:solidFill>
                            <a:schemeClr val="tx1"/>
                          </a:solidFill>
                          <a:effectLst/>
                        </a:rPr>
                        <a:t>Bases digitales</a:t>
                      </a:r>
                      <a:endParaRPr lang="es-EC"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200000"/>
                        </a:lnSpc>
                        <a:spcAft>
                          <a:spcPts val="800"/>
                        </a:spcAft>
                      </a:pPr>
                      <a:r>
                        <a:rPr lang="es-EC" sz="1100" dirty="0">
                          <a:solidFill>
                            <a:schemeClr val="tx1"/>
                          </a:solidFill>
                          <a:effectLst/>
                        </a:rPr>
                        <a:t>Cantidad de artículos </a:t>
                      </a:r>
                      <a:endParaRPr lang="es-EC"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val="875227831"/>
                  </a:ext>
                </a:extLst>
              </a:tr>
              <a:tr h="0">
                <a:tc>
                  <a:txBody>
                    <a:bodyPr/>
                    <a:lstStyle/>
                    <a:p>
                      <a:pPr algn="ctr">
                        <a:lnSpc>
                          <a:spcPct val="200000"/>
                        </a:lnSpc>
                        <a:spcAft>
                          <a:spcPts val="800"/>
                        </a:spcAft>
                      </a:pPr>
                      <a:r>
                        <a:rPr lang="es-EC" sz="1100">
                          <a:effectLst/>
                        </a:rPr>
                        <a:t>ACM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200000"/>
                        </a:lnSpc>
                        <a:spcAft>
                          <a:spcPts val="800"/>
                        </a:spcAft>
                      </a:pPr>
                      <a:r>
                        <a:rPr lang="en-US" sz="1100">
                          <a:effectLst/>
                        </a:rPr>
                        <a:t>164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1039126"/>
                  </a:ext>
                </a:extLst>
              </a:tr>
              <a:tr h="0">
                <a:tc>
                  <a:txBody>
                    <a:bodyPr/>
                    <a:lstStyle/>
                    <a:p>
                      <a:pPr algn="ctr">
                        <a:lnSpc>
                          <a:spcPct val="200000"/>
                        </a:lnSpc>
                        <a:spcAft>
                          <a:spcPts val="800"/>
                        </a:spcAft>
                      </a:pPr>
                      <a:r>
                        <a:rPr lang="es-EC" sz="1100">
                          <a:effectLst/>
                        </a:rPr>
                        <a:t>IEEE Xplore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200000"/>
                        </a:lnSpc>
                        <a:spcAft>
                          <a:spcPts val="800"/>
                        </a:spcAft>
                      </a:pPr>
                      <a:r>
                        <a:rPr lang="en-US" sz="1100" dirty="0">
                          <a:effectLst/>
                        </a:rPr>
                        <a:t>136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88218100"/>
                  </a:ext>
                </a:extLst>
              </a:tr>
              <a:tr h="0">
                <a:tc>
                  <a:txBody>
                    <a:bodyPr/>
                    <a:lstStyle/>
                    <a:p>
                      <a:pPr algn="ctr">
                        <a:lnSpc>
                          <a:spcPct val="200000"/>
                        </a:lnSpc>
                        <a:spcAft>
                          <a:spcPts val="800"/>
                        </a:spcAft>
                      </a:pPr>
                      <a:r>
                        <a:rPr lang="es-EC" sz="1100" dirty="0">
                          <a:effectLst/>
                        </a:rPr>
                        <a:t>SCOPUS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200000"/>
                        </a:lnSpc>
                        <a:spcAft>
                          <a:spcPts val="800"/>
                        </a:spcAft>
                      </a:pPr>
                      <a:r>
                        <a:rPr lang="en-US" sz="1100" dirty="0">
                          <a:effectLst/>
                        </a:rPr>
                        <a:t>1054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3976182"/>
                  </a:ext>
                </a:extLst>
              </a:tr>
            </a:tbl>
          </a:graphicData>
        </a:graphic>
      </p:graphicFrame>
      <p:graphicFrame>
        <p:nvGraphicFramePr>
          <p:cNvPr id="41" name="Tabla 40">
            <a:extLst>
              <a:ext uri="{FF2B5EF4-FFF2-40B4-BE49-F238E27FC236}">
                <a16:creationId xmlns:a16="http://schemas.microsoft.com/office/drawing/2014/main" id="{B4AA3A1B-12FE-481A-9A05-EEA02788A003}"/>
              </a:ext>
            </a:extLst>
          </p:cNvPr>
          <p:cNvGraphicFramePr>
            <a:graphicFrameLocks noGrp="1"/>
          </p:cNvGraphicFramePr>
          <p:nvPr>
            <p:extLst>
              <p:ext uri="{D42A27DB-BD31-4B8C-83A1-F6EECF244321}">
                <p14:modId xmlns:p14="http://schemas.microsoft.com/office/powerpoint/2010/main" val="284128498"/>
              </p:ext>
            </p:extLst>
          </p:nvPr>
        </p:nvGraphicFramePr>
        <p:xfrm>
          <a:off x="2921243" y="3655857"/>
          <a:ext cx="3600450" cy="1139192"/>
        </p:xfrm>
        <a:graphic>
          <a:graphicData uri="http://schemas.openxmlformats.org/drawingml/2006/table">
            <a:tbl>
              <a:tblPr firstRow="1" firstCol="1" bandRow="1">
                <a:tableStyleId>{B301B821-A1FF-4177-AEE7-76D212191A09}</a:tableStyleId>
              </a:tblPr>
              <a:tblGrid>
                <a:gridCol w="1710055">
                  <a:extLst>
                    <a:ext uri="{9D8B030D-6E8A-4147-A177-3AD203B41FA5}">
                      <a16:colId xmlns:a16="http://schemas.microsoft.com/office/drawing/2014/main" val="3564137301"/>
                    </a:ext>
                  </a:extLst>
                </a:gridCol>
                <a:gridCol w="1890395">
                  <a:extLst>
                    <a:ext uri="{9D8B030D-6E8A-4147-A177-3AD203B41FA5}">
                      <a16:colId xmlns:a16="http://schemas.microsoft.com/office/drawing/2014/main" val="1137443162"/>
                    </a:ext>
                  </a:extLst>
                </a:gridCol>
              </a:tblGrid>
              <a:tr h="0">
                <a:tc>
                  <a:txBody>
                    <a:bodyPr/>
                    <a:lstStyle/>
                    <a:p>
                      <a:pPr marL="0" algn="ctr" defTabSz="914400" rtl="0" eaLnBrk="1" latinLnBrk="0" hangingPunct="1">
                        <a:lnSpc>
                          <a:spcPct val="200000"/>
                        </a:lnSpc>
                        <a:spcAft>
                          <a:spcPts val="800"/>
                        </a:spcAft>
                      </a:pPr>
                      <a:r>
                        <a:rPr lang="es-EC" sz="1100" b="1" kern="1200" dirty="0">
                          <a:solidFill>
                            <a:schemeClr val="tx1"/>
                          </a:solidFill>
                          <a:effectLst/>
                        </a:rPr>
                        <a:t>Bases digitales</a:t>
                      </a:r>
                      <a:endParaRPr lang="es-EC" sz="1100" b="1" kern="1200" dirty="0">
                        <a:solidFill>
                          <a:schemeClr val="tx1"/>
                        </a:solidFill>
                        <a:effectLst/>
                        <a:latin typeface="+mn-lt"/>
                        <a:ea typeface="+mn-ea"/>
                        <a:cs typeface="+mn-cs"/>
                      </a:endParaRPr>
                    </a:p>
                  </a:txBody>
                  <a:tcPr marL="68580" marR="68580" marT="0" marB="0">
                    <a:solidFill>
                      <a:schemeClr val="accent1">
                        <a:lumMod val="60000"/>
                        <a:lumOff val="40000"/>
                      </a:schemeClr>
                    </a:solidFill>
                  </a:tcPr>
                </a:tc>
                <a:tc>
                  <a:txBody>
                    <a:bodyPr/>
                    <a:lstStyle/>
                    <a:p>
                      <a:pPr marL="0" algn="ctr" defTabSz="914400" rtl="0" eaLnBrk="1" latinLnBrk="0" hangingPunct="1">
                        <a:lnSpc>
                          <a:spcPct val="200000"/>
                        </a:lnSpc>
                        <a:spcAft>
                          <a:spcPts val="800"/>
                        </a:spcAft>
                      </a:pPr>
                      <a:r>
                        <a:rPr lang="es-EC" sz="1100" b="1" kern="1200" dirty="0">
                          <a:solidFill>
                            <a:schemeClr val="tx1"/>
                          </a:solidFill>
                          <a:effectLst/>
                        </a:rPr>
                        <a:t>Cantidad de artículos </a:t>
                      </a:r>
                      <a:endParaRPr lang="es-EC" sz="1100" b="1" kern="1200" dirty="0">
                        <a:solidFill>
                          <a:schemeClr val="tx1"/>
                        </a:solidFill>
                        <a:effectLst/>
                        <a:latin typeface="+mn-lt"/>
                        <a:ea typeface="+mn-ea"/>
                        <a:cs typeface="+mn-cs"/>
                      </a:endParaRPr>
                    </a:p>
                  </a:txBody>
                  <a:tcPr marL="68580" marR="68580" marT="0" marB="0">
                    <a:solidFill>
                      <a:schemeClr val="accent1">
                        <a:lumMod val="60000"/>
                        <a:lumOff val="40000"/>
                      </a:schemeClr>
                    </a:solidFill>
                  </a:tcPr>
                </a:tc>
                <a:extLst>
                  <a:ext uri="{0D108BD9-81ED-4DB2-BD59-A6C34878D82A}">
                    <a16:rowId xmlns:a16="http://schemas.microsoft.com/office/drawing/2014/main" val="2525377350"/>
                  </a:ext>
                </a:extLst>
              </a:tr>
              <a:tr h="0">
                <a:tc>
                  <a:txBody>
                    <a:bodyPr/>
                    <a:lstStyle/>
                    <a:p>
                      <a:pPr marL="0" algn="ctr" defTabSz="914400" rtl="0" eaLnBrk="1" latinLnBrk="0" hangingPunct="1">
                        <a:lnSpc>
                          <a:spcPct val="200000"/>
                        </a:lnSpc>
                        <a:spcAft>
                          <a:spcPts val="800"/>
                        </a:spcAft>
                      </a:pPr>
                      <a:r>
                        <a:rPr lang="es-EC" sz="1100" b="1" kern="1200" dirty="0">
                          <a:solidFill>
                            <a:schemeClr val="tx1"/>
                          </a:solidFill>
                          <a:effectLst/>
                        </a:rPr>
                        <a:t>ACM</a:t>
                      </a:r>
                      <a:endParaRPr lang="es-EC" sz="1100" b="1" kern="1200" dirty="0">
                        <a:solidFill>
                          <a:schemeClr val="tx1"/>
                        </a:solidFill>
                        <a:effectLst/>
                        <a:latin typeface="+mn-lt"/>
                        <a:ea typeface="+mn-ea"/>
                        <a:cs typeface="+mn-cs"/>
                      </a:endParaRPr>
                    </a:p>
                  </a:txBody>
                  <a:tcPr marL="68580" marR="68580" marT="0" marB="0">
                    <a:solidFill>
                      <a:schemeClr val="accent1">
                        <a:lumMod val="60000"/>
                        <a:lumOff val="40000"/>
                      </a:schemeClr>
                    </a:solidFill>
                  </a:tcPr>
                </a:tc>
                <a:tc>
                  <a:txBody>
                    <a:bodyPr/>
                    <a:lstStyle/>
                    <a:p>
                      <a:pPr marL="0" algn="ctr" defTabSz="914400" rtl="0" eaLnBrk="1" latinLnBrk="0" hangingPunct="1">
                        <a:lnSpc>
                          <a:spcPct val="200000"/>
                        </a:lnSpc>
                        <a:spcAft>
                          <a:spcPts val="800"/>
                        </a:spcAft>
                      </a:pPr>
                      <a:r>
                        <a:rPr lang="en-US" sz="1100" b="0" kern="1200" dirty="0">
                          <a:solidFill>
                            <a:schemeClr val="tx1"/>
                          </a:solidFill>
                          <a:effectLst/>
                        </a:rPr>
                        <a:t>22</a:t>
                      </a:r>
                      <a:endParaRPr lang="es-EC" sz="1100" b="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2405630963"/>
                  </a:ext>
                </a:extLst>
              </a:tr>
              <a:tr h="0">
                <a:tc>
                  <a:txBody>
                    <a:bodyPr/>
                    <a:lstStyle/>
                    <a:p>
                      <a:pPr marL="0" algn="ctr" defTabSz="914400" rtl="0" eaLnBrk="1" latinLnBrk="0" hangingPunct="1">
                        <a:lnSpc>
                          <a:spcPct val="200000"/>
                        </a:lnSpc>
                        <a:spcAft>
                          <a:spcPts val="800"/>
                        </a:spcAft>
                      </a:pPr>
                      <a:r>
                        <a:rPr lang="es-EC" sz="1100" b="1" kern="1200" dirty="0">
                          <a:solidFill>
                            <a:schemeClr val="tx1"/>
                          </a:solidFill>
                          <a:effectLst/>
                        </a:rPr>
                        <a:t>IEEE </a:t>
                      </a:r>
                      <a:r>
                        <a:rPr lang="es-EC" sz="1100" b="1" kern="1200" dirty="0" err="1">
                          <a:solidFill>
                            <a:schemeClr val="tx1"/>
                          </a:solidFill>
                          <a:effectLst/>
                        </a:rPr>
                        <a:t>Xplore</a:t>
                      </a:r>
                      <a:endParaRPr lang="es-EC" sz="1100" b="1" kern="1200" dirty="0">
                        <a:solidFill>
                          <a:schemeClr val="tx1"/>
                        </a:solidFill>
                        <a:effectLst/>
                        <a:latin typeface="+mn-lt"/>
                        <a:ea typeface="+mn-ea"/>
                        <a:cs typeface="+mn-cs"/>
                      </a:endParaRPr>
                    </a:p>
                  </a:txBody>
                  <a:tcPr marL="68580" marR="68580" marT="0" marB="0">
                    <a:solidFill>
                      <a:schemeClr val="accent1">
                        <a:lumMod val="60000"/>
                        <a:lumOff val="40000"/>
                      </a:schemeClr>
                    </a:solidFill>
                  </a:tcPr>
                </a:tc>
                <a:tc>
                  <a:txBody>
                    <a:bodyPr/>
                    <a:lstStyle/>
                    <a:p>
                      <a:pPr marL="0" algn="ctr" defTabSz="914400" rtl="0" eaLnBrk="1" latinLnBrk="0" hangingPunct="1">
                        <a:lnSpc>
                          <a:spcPct val="200000"/>
                        </a:lnSpc>
                        <a:spcAft>
                          <a:spcPts val="800"/>
                        </a:spcAft>
                      </a:pPr>
                      <a:r>
                        <a:rPr lang="en-US" sz="1100" b="0" kern="1200" dirty="0">
                          <a:solidFill>
                            <a:schemeClr val="tx1"/>
                          </a:solidFill>
                          <a:effectLst/>
                        </a:rPr>
                        <a:t>39</a:t>
                      </a:r>
                      <a:endParaRPr lang="es-EC" sz="1100" b="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431005372"/>
                  </a:ext>
                </a:extLst>
              </a:tr>
              <a:tr h="0">
                <a:tc>
                  <a:txBody>
                    <a:bodyPr/>
                    <a:lstStyle/>
                    <a:p>
                      <a:pPr marL="0" algn="ctr" defTabSz="914400" rtl="0" eaLnBrk="1" latinLnBrk="0" hangingPunct="1">
                        <a:lnSpc>
                          <a:spcPct val="200000"/>
                        </a:lnSpc>
                        <a:spcAft>
                          <a:spcPts val="800"/>
                        </a:spcAft>
                      </a:pPr>
                      <a:r>
                        <a:rPr lang="es-EC" sz="1100" b="1" kern="1200" dirty="0">
                          <a:solidFill>
                            <a:schemeClr val="tx1"/>
                          </a:solidFill>
                          <a:effectLst/>
                        </a:rPr>
                        <a:t>SCOPUS</a:t>
                      </a:r>
                      <a:endParaRPr lang="es-EC" sz="1100" b="1" kern="1200" dirty="0">
                        <a:solidFill>
                          <a:schemeClr val="tx1"/>
                        </a:solidFill>
                        <a:effectLst/>
                        <a:latin typeface="+mn-lt"/>
                        <a:ea typeface="+mn-ea"/>
                        <a:cs typeface="+mn-cs"/>
                      </a:endParaRPr>
                    </a:p>
                  </a:txBody>
                  <a:tcPr marL="68580" marR="68580" marT="0" marB="0">
                    <a:solidFill>
                      <a:schemeClr val="accent1">
                        <a:lumMod val="60000"/>
                        <a:lumOff val="40000"/>
                      </a:schemeClr>
                    </a:solidFill>
                  </a:tcPr>
                </a:tc>
                <a:tc>
                  <a:txBody>
                    <a:bodyPr/>
                    <a:lstStyle/>
                    <a:p>
                      <a:pPr marL="0" algn="ctr" defTabSz="914400" rtl="0" eaLnBrk="1" latinLnBrk="0" hangingPunct="1">
                        <a:lnSpc>
                          <a:spcPct val="200000"/>
                        </a:lnSpc>
                        <a:spcAft>
                          <a:spcPts val="800"/>
                        </a:spcAft>
                      </a:pPr>
                      <a:r>
                        <a:rPr lang="en-US" sz="1100" b="0" kern="1200" dirty="0">
                          <a:solidFill>
                            <a:schemeClr val="tx1"/>
                          </a:solidFill>
                          <a:effectLst/>
                        </a:rPr>
                        <a:t>5</a:t>
                      </a:r>
                      <a:endParaRPr lang="es-EC" sz="1100" b="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576860403"/>
                  </a:ext>
                </a:extLst>
              </a:tr>
            </a:tbl>
          </a:graphicData>
        </a:graphic>
      </p:graphicFrame>
      <p:graphicFrame>
        <p:nvGraphicFramePr>
          <p:cNvPr id="42" name="Tabla 41">
            <a:extLst>
              <a:ext uri="{FF2B5EF4-FFF2-40B4-BE49-F238E27FC236}">
                <a16:creationId xmlns:a16="http://schemas.microsoft.com/office/drawing/2014/main" id="{48E564FD-2228-44DB-BC4F-772B2218B6C3}"/>
              </a:ext>
            </a:extLst>
          </p:cNvPr>
          <p:cNvGraphicFramePr>
            <a:graphicFrameLocks noGrp="1"/>
          </p:cNvGraphicFramePr>
          <p:nvPr>
            <p:extLst>
              <p:ext uri="{D42A27DB-BD31-4B8C-83A1-F6EECF244321}">
                <p14:modId xmlns:p14="http://schemas.microsoft.com/office/powerpoint/2010/main" val="4135884813"/>
              </p:ext>
            </p:extLst>
          </p:nvPr>
        </p:nvGraphicFramePr>
        <p:xfrm>
          <a:off x="2913546" y="2159570"/>
          <a:ext cx="3586238" cy="1150368"/>
        </p:xfrm>
        <a:graphic>
          <a:graphicData uri="http://schemas.openxmlformats.org/drawingml/2006/table">
            <a:tbl>
              <a:tblPr firstRow="1" firstCol="1" bandRow="1">
                <a:tableStyleId>{B301B821-A1FF-4177-AEE7-76D212191A09}</a:tableStyleId>
              </a:tblPr>
              <a:tblGrid>
                <a:gridCol w="1793470">
                  <a:extLst>
                    <a:ext uri="{9D8B030D-6E8A-4147-A177-3AD203B41FA5}">
                      <a16:colId xmlns:a16="http://schemas.microsoft.com/office/drawing/2014/main" val="1064762093"/>
                    </a:ext>
                  </a:extLst>
                </a:gridCol>
                <a:gridCol w="1792768">
                  <a:extLst>
                    <a:ext uri="{9D8B030D-6E8A-4147-A177-3AD203B41FA5}">
                      <a16:colId xmlns:a16="http://schemas.microsoft.com/office/drawing/2014/main" val="1884900491"/>
                    </a:ext>
                  </a:extLst>
                </a:gridCol>
              </a:tblGrid>
              <a:tr h="0">
                <a:tc>
                  <a:txBody>
                    <a:bodyPr/>
                    <a:lstStyle/>
                    <a:p>
                      <a:pPr algn="ctr">
                        <a:lnSpc>
                          <a:spcPct val="200000"/>
                        </a:lnSpc>
                        <a:spcAft>
                          <a:spcPts val="800"/>
                        </a:spcAft>
                      </a:pPr>
                      <a:r>
                        <a:rPr lang="es-EC" sz="1100">
                          <a:solidFill>
                            <a:schemeClr val="tx1"/>
                          </a:solidFill>
                          <a:effectLst/>
                        </a:rPr>
                        <a:t>Bases digitales</a:t>
                      </a:r>
                      <a:endParaRPr lang="es-EC"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200000"/>
                        </a:lnSpc>
                        <a:spcAft>
                          <a:spcPts val="800"/>
                        </a:spcAft>
                      </a:pPr>
                      <a:r>
                        <a:rPr lang="es-EC" sz="1100" dirty="0">
                          <a:solidFill>
                            <a:schemeClr val="tx1"/>
                          </a:solidFill>
                          <a:effectLst/>
                        </a:rPr>
                        <a:t>Cantidad de artículos </a:t>
                      </a:r>
                      <a:endParaRPr lang="es-EC"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val="3594285468"/>
                  </a:ext>
                </a:extLst>
              </a:tr>
              <a:tr h="0">
                <a:tc>
                  <a:txBody>
                    <a:bodyPr/>
                    <a:lstStyle/>
                    <a:p>
                      <a:pPr algn="ctr">
                        <a:lnSpc>
                          <a:spcPct val="200000"/>
                        </a:lnSpc>
                        <a:spcAft>
                          <a:spcPts val="800"/>
                        </a:spcAft>
                      </a:pPr>
                      <a:r>
                        <a:rPr lang="es-EC" sz="1100">
                          <a:solidFill>
                            <a:schemeClr val="tx1"/>
                          </a:solidFill>
                          <a:effectLst/>
                        </a:rPr>
                        <a:t>ACM</a:t>
                      </a:r>
                      <a:endParaRPr lang="es-EC"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200000"/>
                        </a:lnSpc>
                        <a:spcAft>
                          <a:spcPts val="800"/>
                        </a:spcAft>
                      </a:pPr>
                      <a:r>
                        <a:rPr lang="en-US"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25744844"/>
                  </a:ext>
                </a:extLst>
              </a:tr>
              <a:tr h="0">
                <a:tc>
                  <a:txBody>
                    <a:bodyPr/>
                    <a:lstStyle/>
                    <a:p>
                      <a:pPr algn="ctr">
                        <a:lnSpc>
                          <a:spcPct val="200000"/>
                        </a:lnSpc>
                        <a:spcAft>
                          <a:spcPts val="800"/>
                        </a:spcAft>
                      </a:pPr>
                      <a:r>
                        <a:rPr lang="es-EC" sz="1100" dirty="0">
                          <a:solidFill>
                            <a:schemeClr val="tx1"/>
                          </a:solidFill>
                          <a:effectLst/>
                        </a:rPr>
                        <a:t>IEEE </a:t>
                      </a:r>
                      <a:r>
                        <a:rPr lang="es-EC" sz="1100" dirty="0" err="1">
                          <a:solidFill>
                            <a:schemeClr val="tx1"/>
                          </a:solidFill>
                          <a:effectLst/>
                        </a:rPr>
                        <a:t>Xplore</a:t>
                      </a:r>
                      <a:endParaRPr lang="es-EC"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200000"/>
                        </a:lnSpc>
                        <a:spcAft>
                          <a:spcPts val="800"/>
                        </a:spcAft>
                      </a:pPr>
                      <a:r>
                        <a:rPr lang="en-US" sz="1100" dirty="0">
                          <a:effectLst/>
                        </a:rPr>
                        <a:t>1120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2221407"/>
                  </a:ext>
                </a:extLst>
              </a:tr>
              <a:tr h="0">
                <a:tc>
                  <a:txBody>
                    <a:bodyPr/>
                    <a:lstStyle/>
                    <a:p>
                      <a:pPr algn="ctr">
                        <a:lnSpc>
                          <a:spcPct val="200000"/>
                        </a:lnSpc>
                        <a:spcAft>
                          <a:spcPts val="800"/>
                        </a:spcAft>
                      </a:pPr>
                      <a:r>
                        <a:rPr lang="es-EC" sz="1100" dirty="0">
                          <a:solidFill>
                            <a:schemeClr val="tx1"/>
                          </a:solidFill>
                          <a:effectLst/>
                        </a:rPr>
                        <a:t>SCOPUS</a:t>
                      </a:r>
                      <a:endParaRPr lang="es-EC"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200000"/>
                        </a:lnSpc>
                        <a:spcAft>
                          <a:spcPts val="800"/>
                        </a:spcAft>
                      </a:pPr>
                      <a:r>
                        <a:rPr lang="en-US" sz="1100" dirty="0">
                          <a:effectLst/>
                        </a:rPr>
                        <a:t>90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2790909"/>
                  </a:ext>
                </a:extLst>
              </a:tr>
            </a:tbl>
          </a:graphicData>
        </a:graphic>
      </p:graphicFrame>
      <p:sp>
        <p:nvSpPr>
          <p:cNvPr id="43" name="CuadroTexto 42">
            <a:extLst>
              <a:ext uri="{FF2B5EF4-FFF2-40B4-BE49-F238E27FC236}">
                <a16:creationId xmlns:a16="http://schemas.microsoft.com/office/drawing/2014/main" id="{5F3B1D2E-02E6-4DBB-98B0-7D8D7A478764}"/>
              </a:ext>
            </a:extLst>
          </p:cNvPr>
          <p:cNvSpPr txBox="1"/>
          <p:nvPr/>
        </p:nvSpPr>
        <p:spPr>
          <a:xfrm>
            <a:off x="3432950" y="1839323"/>
            <a:ext cx="2551886" cy="307777"/>
          </a:xfrm>
          <a:prstGeom prst="rect">
            <a:avLst/>
          </a:prstGeom>
          <a:noFill/>
        </p:spPr>
        <p:txBody>
          <a:bodyPr wrap="square" rtlCol="0">
            <a:spAutoFit/>
          </a:bodyPr>
          <a:lstStyle/>
          <a:p>
            <a:pPr algn="ctr"/>
            <a:r>
              <a:rPr lang="es-MX" sz="1400" b="1" dirty="0">
                <a:latin typeface="Baskerville Old Face" panose="02020602080505020303" pitchFamily="18" charset="0"/>
              </a:rPr>
              <a:t>CB1</a:t>
            </a:r>
            <a:endParaRPr lang="es-EC" sz="1400" b="1" dirty="0">
              <a:latin typeface="Baskerville Old Face" panose="02020602080505020303" pitchFamily="18" charset="0"/>
            </a:endParaRPr>
          </a:p>
        </p:txBody>
      </p:sp>
      <p:sp>
        <p:nvSpPr>
          <p:cNvPr id="44" name="CuadroTexto 43">
            <a:extLst>
              <a:ext uri="{FF2B5EF4-FFF2-40B4-BE49-F238E27FC236}">
                <a16:creationId xmlns:a16="http://schemas.microsoft.com/office/drawing/2014/main" id="{3B8F3E24-817C-4B7E-8332-7428A0BF894D}"/>
              </a:ext>
            </a:extLst>
          </p:cNvPr>
          <p:cNvSpPr txBox="1"/>
          <p:nvPr/>
        </p:nvSpPr>
        <p:spPr>
          <a:xfrm>
            <a:off x="3332017" y="3354352"/>
            <a:ext cx="2551886" cy="307777"/>
          </a:xfrm>
          <a:prstGeom prst="rect">
            <a:avLst/>
          </a:prstGeom>
          <a:noFill/>
        </p:spPr>
        <p:txBody>
          <a:bodyPr wrap="square" rtlCol="0">
            <a:spAutoFit/>
          </a:bodyPr>
          <a:lstStyle/>
          <a:p>
            <a:pPr algn="ctr"/>
            <a:r>
              <a:rPr lang="es-MX" sz="1400" b="1" dirty="0">
                <a:latin typeface="Baskerville Old Face" panose="02020602080505020303" pitchFamily="18" charset="0"/>
              </a:rPr>
              <a:t>CB2</a:t>
            </a:r>
            <a:endParaRPr lang="es-EC" sz="1400" b="1" dirty="0">
              <a:latin typeface="Baskerville Old Face" panose="02020602080505020303" pitchFamily="18" charset="0"/>
            </a:endParaRPr>
          </a:p>
        </p:txBody>
      </p:sp>
      <p:sp>
        <p:nvSpPr>
          <p:cNvPr id="45" name="CuadroTexto 44">
            <a:extLst>
              <a:ext uri="{FF2B5EF4-FFF2-40B4-BE49-F238E27FC236}">
                <a16:creationId xmlns:a16="http://schemas.microsoft.com/office/drawing/2014/main" id="{0B5B6617-B225-44EC-9D2E-9E8453E95F67}"/>
              </a:ext>
            </a:extLst>
          </p:cNvPr>
          <p:cNvSpPr txBox="1"/>
          <p:nvPr/>
        </p:nvSpPr>
        <p:spPr>
          <a:xfrm>
            <a:off x="3323902" y="4840539"/>
            <a:ext cx="2551886" cy="307777"/>
          </a:xfrm>
          <a:prstGeom prst="rect">
            <a:avLst/>
          </a:prstGeom>
          <a:noFill/>
        </p:spPr>
        <p:txBody>
          <a:bodyPr wrap="square" rtlCol="0">
            <a:spAutoFit/>
          </a:bodyPr>
          <a:lstStyle/>
          <a:p>
            <a:pPr algn="ctr"/>
            <a:r>
              <a:rPr lang="es-MX" sz="1400" b="1" dirty="0">
                <a:latin typeface="Baskerville Old Face" panose="02020602080505020303" pitchFamily="18" charset="0"/>
              </a:rPr>
              <a:t>CB3 = CBI</a:t>
            </a:r>
            <a:endParaRPr lang="es-EC" sz="1400" b="1" dirty="0">
              <a:latin typeface="Baskerville Old Face" panose="02020602080505020303" pitchFamily="18" charset="0"/>
            </a:endParaRPr>
          </a:p>
        </p:txBody>
      </p:sp>
    </p:spTree>
    <p:extLst>
      <p:ext uri="{BB962C8B-B14F-4D97-AF65-F5344CB8AC3E}">
        <p14:creationId xmlns:p14="http://schemas.microsoft.com/office/powerpoint/2010/main" val="404802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93311" y="847024"/>
            <a:ext cx="7729728" cy="832539"/>
          </a:xfrm>
        </p:spPr>
        <p:txBody>
          <a:bodyPr>
            <a:normAutofit fontScale="90000"/>
          </a:bodyPr>
          <a:lstStyle/>
          <a:p>
            <a:r>
              <a:rPr lang="es-MX" b="1" dirty="0"/>
              <a:t>Resultados RQ1:</a:t>
            </a:r>
            <a:r>
              <a:rPr lang="es-EC" sz="1300" b="1" dirty="0">
                <a:effectLst/>
                <a:latin typeface="Arial" panose="020B0604020202020204" pitchFamily="34" charset="0"/>
                <a:ea typeface="Calibri" panose="020F0502020204030204" pitchFamily="34" charset="0"/>
              </a:rPr>
              <a:t>¿Qué tecnologías han sido utilizadas para crear aplicaciones o propuestas para la interacción de las personas con ceguera en sitios cerrados?</a:t>
            </a:r>
            <a:endParaRPr lang="es-EC"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34095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dirty="0">
                <a:solidFill>
                  <a:schemeClr val="tx1"/>
                </a:solidFill>
              </a:rPr>
              <a:t>Introducción</a:t>
            </a:r>
          </a:p>
          <a:p>
            <a:pPr>
              <a:lnSpc>
                <a:spcPct val="150000"/>
              </a:lnSpc>
            </a:pPr>
            <a:r>
              <a:rPr lang="es-EC" sz="1600" b="1" dirty="0">
                <a:solidFill>
                  <a:schemeClr val="tx1"/>
                </a:solidFill>
              </a:rPr>
              <a:t>Trabajos Relacionados</a:t>
            </a:r>
          </a:p>
          <a:p>
            <a:pPr>
              <a:lnSpc>
                <a:spcPct val="150000"/>
              </a:lnSpc>
            </a:pPr>
            <a:r>
              <a:rPr lang="es-EC" dirty="0">
                <a:solidFill>
                  <a:schemeClr val="tx1"/>
                </a:solidFill>
              </a:rPr>
              <a:t>Desarrollo</a:t>
            </a:r>
          </a:p>
          <a:p>
            <a:pPr>
              <a:lnSpc>
                <a:spcPct val="150000"/>
              </a:lnSpc>
            </a:pPr>
            <a:r>
              <a:rPr lang="es-EC" dirty="0">
                <a:solidFill>
                  <a:schemeClr val="tx1"/>
                </a:solidFill>
              </a:rPr>
              <a:t>Enfoque de prueba</a:t>
            </a:r>
          </a:p>
          <a:p>
            <a:r>
              <a:rPr lang="es-EC"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18</a:t>
            </a:r>
            <a:endParaRPr lang="es-EC" dirty="0"/>
          </a:p>
        </p:txBody>
      </p:sp>
      <p:graphicFrame>
        <p:nvGraphicFramePr>
          <p:cNvPr id="10" name="Tabla 9">
            <a:extLst>
              <a:ext uri="{FF2B5EF4-FFF2-40B4-BE49-F238E27FC236}">
                <a16:creationId xmlns:a16="http://schemas.microsoft.com/office/drawing/2014/main" id="{E78503A1-0563-498E-BE38-568A1BF44735}"/>
              </a:ext>
            </a:extLst>
          </p:cNvPr>
          <p:cNvGraphicFramePr>
            <a:graphicFrameLocks noGrp="1"/>
          </p:cNvGraphicFramePr>
          <p:nvPr>
            <p:extLst>
              <p:ext uri="{D42A27DB-BD31-4B8C-83A1-F6EECF244321}">
                <p14:modId xmlns:p14="http://schemas.microsoft.com/office/powerpoint/2010/main" val="1583535308"/>
              </p:ext>
            </p:extLst>
          </p:nvPr>
        </p:nvGraphicFramePr>
        <p:xfrm>
          <a:off x="3049728" y="4349786"/>
          <a:ext cx="8590383" cy="1828800"/>
        </p:xfrm>
        <a:graphic>
          <a:graphicData uri="http://schemas.openxmlformats.org/drawingml/2006/table">
            <a:tbl>
              <a:tblPr firstRow="1" firstCol="1" bandRow="1">
                <a:tableStyleId>{B301B821-A1FF-4177-AEE7-76D212191A09}</a:tableStyleId>
              </a:tblPr>
              <a:tblGrid>
                <a:gridCol w="585540">
                  <a:extLst>
                    <a:ext uri="{9D8B030D-6E8A-4147-A177-3AD203B41FA5}">
                      <a16:colId xmlns:a16="http://schemas.microsoft.com/office/drawing/2014/main" val="4212472970"/>
                    </a:ext>
                  </a:extLst>
                </a:gridCol>
                <a:gridCol w="2489829">
                  <a:extLst>
                    <a:ext uri="{9D8B030D-6E8A-4147-A177-3AD203B41FA5}">
                      <a16:colId xmlns:a16="http://schemas.microsoft.com/office/drawing/2014/main" val="3660908647"/>
                    </a:ext>
                  </a:extLst>
                </a:gridCol>
                <a:gridCol w="4304730">
                  <a:extLst>
                    <a:ext uri="{9D8B030D-6E8A-4147-A177-3AD203B41FA5}">
                      <a16:colId xmlns:a16="http://schemas.microsoft.com/office/drawing/2014/main" val="3712582692"/>
                    </a:ext>
                  </a:extLst>
                </a:gridCol>
                <a:gridCol w="1210284">
                  <a:extLst>
                    <a:ext uri="{9D8B030D-6E8A-4147-A177-3AD203B41FA5}">
                      <a16:colId xmlns:a16="http://schemas.microsoft.com/office/drawing/2014/main" val="821137064"/>
                    </a:ext>
                  </a:extLst>
                </a:gridCol>
              </a:tblGrid>
              <a:tr h="136638">
                <a:tc>
                  <a:txBody>
                    <a:bodyPr/>
                    <a:lstStyle/>
                    <a:p>
                      <a:pPr>
                        <a:lnSpc>
                          <a:spcPct val="100000"/>
                        </a:lnSpc>
                        <a:spcAft>
                          <a:spcPts val="800"/>
                        </a:spcAft>
                      </a:pPr>
                      <a:r>
                        <a:rPr lang="es-EC" sz="1200">
                          <a:effectLst/>
                          <a:latin typeface="Times New Roman" panose="02020603050405020304" pitchFamily="18" charset="0"/>
                          <a:cs typeface="Times New Roman" panose="02020603050405020304" pitchFamily="18" charset="0"/>
                        </a:rPr>
                        <a:t>Código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352" marR="1352" marT="0" marB="0"/>
                </a:tc>
                <a:tc>
                  <a:txBody>
                    <a:bodyPr/>
                    <a:lstStyle/>
                    <a:p>
                      <a:pPr algn="ctr">
                        <a:lnSpc>
                          <a:spcPct val="100000"/>
                        </a:lnSpc>
                        <a:spcAft>
                          <a:spcPts val="800"/>
                        </a:spcAft>
                      </a:pPr>
                      <a:r>
                        <a:rPr lang="es-EC" sz="1200" dirty="0">
                          <a:effectLst/>
                          <a:latin typeface="Times New Roman" panose="02020603050405020304" pitchFamily="18" charset="0"/>
                          <a:cs typeface="Times New Roman" panose="02020603050405020304" pitchFamily="18" charset="0"/>
                        </a:rPr>
                        <a:t>Título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2" marR="1352" marT="0" marB="0"/>
                </a:tc>
                <a:tc>
                  <a:txBody>
                    <a:bodyPr/>
                    <a:lstStyle/>
                    <a:p>
                      <a:pPr algn="ctr">
                        <a:lnSpc>
                          <a:spcPct val="100000"/>
                        </a:lnSpc>
                        <a:spcAft>
                          <a:spcPts val="800"/>
                        </a:spcAft>
                      </a:pPr>
                      <a:r>
                        <a:rPr lang="es-EC" sz="1200" dirty="0">
                          <a:effectLst/>
                          <a:latin typeface="Times New Roman" panose="02020603050405020304" pitchFamily="18" charset="0"/>
                          <a:cs typeface="Times New Roman" panose="02020603050405020304" pitchFamily="18" charset="0"/>
                        </a:rPr>
                        <a:t>Herramientas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2" marR="1352" marT="0" marB="0"/>
                </a:tc>
                <a:tc>
                  <a:txBody>
                    <a:bodyPr/>
                    <a:lstStyle/>
                    <a:p>
                      <a:pPr algn="ctr">
                        <a:lnSpc>
                          <a:spcPct val="100000"/>
                        </a:lnSpc>
                        <a:spcAft>
                          <a:spcPts val="800"/>
                        </a:spcAft>
                      </a:pPr>
                      <a:r>
                        <a:rPr lang="es-EC" sz="1200">
                          <a:effectLst/>
                          <a:latin typeface="Times New Roman" panose="02020603050405020304" pitchFamily="18" charset="0"/>
                          <a:cs typeface="Times New Roman" panose="02020603050405020304" pitchFamily="18" charset="0"/>
                        </a:rPr>
                        <a:t>Uso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352" marR="1352" marT="0" marB="0"/>
                </a:tc>
                <a:extLst>
                  <a:ext uri="{0D108BD9-81ED-4DB2-BD59-A6C34878D82A}">
                    <a16:rowId xmlns:a16="http://schemas.microsoft.com/office/drawing/2014/main" val="2822816921"/>
                  </a:ext>
                </a:extLst>
              </a:tr>
              <a:tr h="294506">
                <a:tc>
                  <a:txBody>
                    <a:bodyPr/>
                    <a:lstStyle/>
                    <a:p>
                      <a:pPr algn="ctr">
                        <a:lnSpc>
                          <a:spcPct val="100000"/>
                        </a:lnSpc>
                        <a:spcAft>
                          <a:spcPts val="800"/>
                        </a:spcAft>
                      </a:pPr>
                      <a:r>
                        <a:rPr lang="es-EC" sz="1200" b="1" dirty="0">
                          <a:effectLst/>
                          <a:latin typeface="Times New Roman" panose="02020603050405020304" pitchFamily="18" charset="0"/>
                          <a:cs typeface="Times New Roman" panose="02020603050405020304" pitchFamily="18" charset="0"/>
                        </a:rPr>
                        <a:t>EP1</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2" marR="1352" marT="0" marB="0"/>
                </a:tc>
                <a:tc>
                  <a:txBody>
                    <a:bodyPr/>
                    <a:lstStyle/>
                    <a:p>
                      <a:pPr algn="ctr">
                        <a:lnSpc>
                          <a:spcPct val="100000"/>
                        </a:lnSpc>
                        <a:spcAft>
                          <a:spcPts val="800"/>
                        </a:spcAft>
                      </a:pPr>
                      <a:r>
                        <a:rPr lang="en-US" sz="1200" b="1" dirty="0">
                          <a:effectLst/>
                          <a:latin typeface="Times New Roman" panose="02020603050405020304" pitchFamily="18" charset="0"/>
                          <a:cs typeface="Times New Roman" panose="02020603050405020304" pitchFamily="18" charset="0"/>
                        </a:rPr>
                        <a:t>A Cloud and Vision-based Navigation System Used for Blind People</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2" marR="1352" marT="0" marB="0"/>
                </a:tc>
                <a:tc>
                  <a:txBody>
                    <a:bodyPr/>
                    <a:lstStyle/>
                    <a:p>
                      <a:pPr marL="0">
                        <a:lnSpc>
                          <a:spcPct val="100000"/>
                        </a:lnSpc>
                        <a:spcAft>
                          <a:spcPts val="800"/>
                        </a:spcAft>
                      </a:pPr>
                      <a:r>
                        <a:rPr lang="es-EC" sz="1200" b="1" dirty="0">
                          <a:effectLst/>
                          <a:latin typeface="Times New Roman" panose="02020603050405020304" pitchFamily="18" charset="0"/>
                          <a:cs typeface="Times New Roman" panose="02020603050405020304" pitchFamily="18" charset="0"/>
                        </a:rPr>
                        <a:t>Casco con cámaras, teléfono inteligente con sistema operativo Android, aplicación web y plataforma de computación en la nube</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2" marR="1352" marT="0" marB="0"/>
                </a:tc>
                <a:tc>
                  <a:txBody>
                    <a:bodyPr/>
                    <a:lstStyle/>
                    <a:p>
                      <a:pPr algn="ctr">
                        <a:lnSpc>
                          <a:spcPct val="100000"/>
                        </a:lnSpc>
                        <a:spcAft>
                          <a:spcPts val="800"/>
                        </a:spcAft>
                      </a:pPr>
                      <a:r>
                        <a:rPr lang="es-EC" sz="1200" b="1" dirty="0">
                          <a:effectLst/>
                          <a:latin typeface="Times New Roman" panose="02020603050405020304" pitchFamily="18" charset="0"/>
                          <a:cs typeface="Times New Roman" panose="02020603050405020304" pitchFamily="18" charset="0"/>
                        </a:rPr>
                        <a:t> Navegación y detección de objetos</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2" marR="1352" marT="0" marB="0"/>
                </a:tc>
                <a:extLst>
                  <a:ext uri="{0D108BD9-81ED-4DB2-BD59-A6C34878D82A}">
                    <a16:rowId xmlns:a16="http://schemas.microsoft.com/office/drawing/2014/main" val="1985099264"/>
                  </a:ext>
                </a:extLst>
              </a:tr>
              <a:tr h="297074">
                <a:tc>
                  <a:txBody>
                    <a:bodyPr/>
                    <a:lstStyle/>
                    <a:p>
                      <a:pPr algn="ctr">
                        <a:lnSpc>
                          <a:spcPct val="100000"/>
                        </a:lnSpc>
                        <a:spcAft>
                          <a:spcPts val="800"/>
                        </a:spcAft>
                      </a:pPr>
                      <a:r>
                        <a:rPr lang="es-EC" sz="1200" b="1" dirty="0">
                          <a:effectLst/>
                          <a:latin typeface="Times New Roman" panose="02020603050405020304" pitchFamily="18" charset="0"/>
                          <a:cs typeface="Times New Roman" panose="02020603050405020304" pitchFamily="18" charset="0"/>
                        </a:rPr>
                        <a:t>EP7</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2" marR="1352" marT="0" marB="0"/>
                </a:tc>
                <a:tc>
                  <a:txBody>
                    <a:bodyPr/>
                    <a:lstStyle/>
                    <a:p>
                      <a:pPr algn="ctr">
                        <a:lnSpc>
                          <a:spcPct val="100000"/>
                        </a:lnSpc>
                        <a:spcAft>
                          <a:spcPts val="800"/>
                        </a:spcAft>
                      </a:pPr>
                      <a:r>
                        <a:rPr lang="en-US" sz="1200" b="1" dirty="0">
                          <a:effectLst/>
                          <a:latin typeface="Times New Roman" panose="02020603050405020304" pitchFamily="18" charset="0"/>
                          <a:cs typeface="Times New Roman" panose="02020603050405020304" pitchFamily="18" charset="0"/>
                        </a:rPr>
                        <a:t>Android Based Object Detection System for Visually Impaired</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2" marR="1352" marT="0" marB="0"/>
                </a:tc>
                <a:tc>
                  <a:txBody>
                    <a:bodyPr/>
                    <a:lstStyle/>
                    <a:p>
                      <a:pPr>
                        <a:lnSpc>
                          <a:spcPct val="100000"/>
                        </a:lnSpc>
                        <a:spcAft>
                          <a:spcPts val="800"/>
                        </a:spcAft>
                      </a:pPr>
                      <a:r>
                        <a:rPr lang="es-EC" sz="1200" b="1" dirty="0">
                          <a:effectLst/>
                          <a:latin typeface="Times New Roman" panose="02020603050405020304" pitchFamily="18" charset="0"/>
                          <a:cs typeface="Times New Roman" panose="02020603050405020304" pitchFamily="18" charset="0"/>
                        </a:rPr>
                        <a:t> </a:t>
                      </a:r>
                      <a:r>
                        <a:rPr lang="es-EC" sz="1200" b="1" dirty="0" err="1">
                          <a:effectLst/>
                          <a:latin typeface="Times New Roman" panose="02020603050405020304" pitchFamily="18" charset="0"/>
                          <a:cs typeface="Times New Roman" panose="02020603050405020304" pitchFamily="18" charset="0"/>
                        </a:rPr>
                        <a:t>Tensorflow</a:t>
                      </a:r>
                      <a:r>
                        <a:rPr lang="es-EC" sz="1200" b="1" dirty="0">
                          <a:effectLst/>
                          <a:latin typeface="Times New Roman" panose="02020603050405020304" pitchFamily="18" charset="0"/>
                          <a:cs typeface="Times New Roman" panose="02020603050405020304" pitchFamily="18" charset="0"/>
                        </a:rPr>
                        <a:t> API, cámara, aplicación para dispositivos Android y d</a:t>
                      </a:r>
                      <a:r>
                        <a:rPr lang="en-US" sz="1200" b="1" dirty="0" err="1">
                          <a:effectLst/>
                          <a:latin typeface="Times New Roman" panose="02020603050405020304" pitchFamily="18" charset="0"/>
                          <a:cs typeface="Times New Roman" panose="02020603050405020304" pitchFamily="18" charset="0"/>
                        </a:rPr>
                        <a:t>ispositivo</a:t>
                      </a:r>
                      <a:r>
                        <a:rPr lang="en-US" sz="1200" b="1" dirty="0">
                          <a:effectLst/>
                          <a:latin typeface="Times New Roman" panose="02020603050405020304" pitchFamily="18" charset="0"/>
                          <a:cs typeface="Times New Roman" panose="02020603050405020304" pitchFamily="18" charset="0"/>
                        </a:rPr>
                        <a:t> de audio</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2" marR="1352" marT="0" marB="0"/>
                </a:tc>
                <a:tc>
                  <a:txBody>
                    <a:bodyPr/>
                    <a:lstStyle/>
                    <a:p>
                      <a:pPr algn="ctr">
                        <a:lnSpc>
                          <a:spcPct val="100000"/>
                        </a:lnSpc>
                        <a:spcAft>
                          <a:spcPts val="800"/>
                        </a:spcAft>
                      </a:pPr>
                      <a:r>
                        <a:rPr lang="es-EC" sz="1200" b="1" dirty="0">
                          <a:effectLst/>
                          <a:latin typeface="Times New Roman" panose="02020603050405020304" pitchFamily="18" charset="0"/>
                          <a:cs typeface="Times New Roman" panose="02020603050405020304" pitchFamily="18" charset="0"/>
                        </a:rPr>
                        <a:t>Detección de objetos y navegación </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2" marR="1352" marT="0" marB="0"/>
                </a:tc>
                <a:extLst>
                  <a:ext uri="{0D108BD9-81ED-4DB2-BD59-A6C34878D82A}">
                    <a16:rowId xmlns:a16="http://schemas.microsoft.com/office/drawing/2014/main" val="317950374"/>
                  </a:ext>
                </a:extLst>
              </a:tr>
              <a:tr h="352484">
                <a:tc>
                  <a:txBody>
                    <a:bodyPr/>
                    <a:lstStyle/>
                    <a:p>
                      <a:pPr algn="ctr">
                        <a:lnSpc>
                          <a:spcPct val="100000"/>
                        </a:lnSpc>
                        <a:spcAft>
                          <a:spcPts val="800"/>
                        </a:spcAft>
                      </a:pPr>
                      <a:r>
                        <a:rPr lang="es-EC" sz="1200" b="1" dirty="0">
                          <a:effectLst/>
                          <a:latin typeface="Times New Roman" panose="02020603050405020304" pitchFamily="18" charset="0"/>
                          <a:cs typeface="Times New Roman" panose="02020603050405020304" pitchFamily="18" charset="0"/>
                        </a:rPr>
                        <a:t> EP25</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2" marR="1352" marT="0" marB="0"/>
                </a:tc>
                <a:tc>
                  <a:txBody>
                    <a:bodyPr/>
                    <a:lstStyle/>
                    <a:p>
                      <a:pPr algn="ctr">
                        <a:lnSpc>
                          <a:spcPct val="100000"/>
                        </a:lnSpc>
                        <a:spcAft>
                          <a:spcPts val="800"/>
                        </a:spcAft>
                      </a:pPr>
                      <a:r>
                        <a:rPr lang="en-US" sz="1200" b="1" dirty="0">
                          <a:effectLst/>
                          <a:latin typeface="Times New Roman" panose="02020603050405020304" pitchFamily="18" charset="0"/>
                          <a:cs typeface="Times New Roman" panose="02020603050405020304" pitchFamily="18" charset="0"/>
                        </a:rPr>
                        <a:t>Vision connect: A smartphone based object detection for visually impaired people</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2" marR="1352" marT="0" marB="0"/>
                </a:tc>
                <a:tc>
                  <a:txBody>
                    <a:bodyPr/>
                    <a:lstStyle/>
                    <a:p>
                      <a:pPr>
                        <a:lnSpc>
                          <a:spcPct val="100000"/>
                        </a:lnSpc>
                        <a:spcAft>
                          <a:spcPts val="800"/>
                        </a:spcAft>
                      </a:pPr>
                      <a:r>
                        <a:rPr lang="es-EC" sz="1200" b="1" dirty="0" err="1">
                          <a:effectLst/>
                          <a:latin typeface="Times New Roman" panose="02020603050405020304" pitchFamily="18" charset="0"/>
                          <a:cs typeface="Times New Roman" panose="02020603050405020304" pitchFamily="18" charset="0"/>
                        </a:rPr>
                        <a:t>Google’s</a:t>
                      </a:r>
                      <a:r>
                        <a:rPr lang="es-EC" sz="1200" b="1" dirty="0">
                          <a:effectLst/>
                          <a:latin typeface="Times New Roman" panose="02020603050405020304" pitchFamily="18" charset="0"/>
                          <a:cs typeface="Times New Roman" panose="02020603050405020304" pitchFamily="18" charset="0"/>
                        </a:rPr>
                        <a:t> </a:t>
                      </a:r>
                      <a:r>
                        <a:rPr lang="es-EC" sz="1200" b="1" dirty="0" err="1">
                          <a:effectLst/>
                          <a:latin typeface="Times New Roman" panose="02020603050405020304" pitchFamily="18" charset="0"/>
                          <a:cs typeface="Times New Roman" panose="02020603050405020304" pitchFamily="18" charset="0"/>
                        </a:rPr>
                        <a:t>Tensorflow</a:t>
                      </a:r>
                      <a:r>
                        <a:rPr lang="es-EC" sz="1200" b="1" dirty="0">
                          <a:effectLst/>
                          <a:latin typeface="Times New Roman" panose="02020603050405020304" pitchFamily="18" charset="0"/>
                          <a:cs typeface="Times New Roman" panose="02020603050405020304" pitchFamily="18" charset="0"/>
                        </a:rPr>
                        <a:t> API, cámara del teléfono inteligente (Android) y aplicación escrita en Java </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2" marR="1352" marT="0" marB="0"/>
                </a:tc>
                <a:tc>
                  <a:txBody>
                    <a:bodyPr/>
                    <a:lstStyle/>
                    <a:p>
                      <a:pPr algn="ctr">
                        <a:lnSpc>
                          <a:spcPct val="100000"/>
                        </a:lnSpc>
                        <a:spcAft>
                          <a:spcPts val="800"/>
                        </a:spcAft>
                      </a:pPr>
                      <a:r>
                        <a:rPr lang="es-EC" sz="1200" b="1" dirty="0">
                          <a:effectLst/>
                          <a:latin typeface="Times New Roman" panose="02020603050405020304" pitchFamily="18" charset="0"/>
                          <a:cs typeface="Times New Roman" panose="02020603050405020304" pitchFamily="18" charset="0"/>
                        </a:rPr>
                        <a:t> Detección de objetos</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2" marR="1352" marT="0" marB="0"/>
                </a:tc>
                <a:extLst>
                  <a:ext uri="{0D108BD9-81ED-4DB2-BD59-A6C34878D82A}">
                    <a16:rowId xmlns:a16="http://schemas.microsoft.com/office/drawing/2014/main" val="48314282"/>
                  </a:ext>
                </a:extLst>
              </a:tr>
            </a:tbl>
          </a:graphicData>
        </a:graphic>
      </p:graphicFrame>
      <p:graphicFrame>
        <p:nvGraphicFramePr>
          <p:cNvPr id="8" name="Tabla 7">
            <a:extLst>
              <a:ext uri="{FF2B5EF4-FFF2-40B4-BE49-F238E27FC236}">
                <a16:creationId xmlns:a16="http://schemas.microsoft.com/office/drawing/2014/main" id="{3FF942F2-FB03-4D6E-9825-009EC560AFA5}"/>
              </a:ext>
            </a:extLst>
          </p:cNvPr>
          <p:cNvGraphicFramePr>
            <a:graphicFrameLocks noGrp="1"/>
          </p:cNvGraphicFramePr>
          <p:nvPr>
            <p:extLst>
              <p:ext uri="{D42A27DB-BD31-4B8C-83A1-F6EECF244321}">
                <p14:modId xmlns:p14="http://schemas.microsoft.com/office/powerpoint/2010/main" val="3350063692"/>
              </p:ext>
            </p:extLst>
          </p:nvPr>
        </p:nvGraphicFramePr>
        <p:xfrm>
          <a:off x="5141180" y="2071330"/>
          <a:ext cx="3586238" cy="1705356"/>
        </p:xfrm>
        <a:graphic>
          <a:graphicData uri="http://schemas.openxmlformats.org/drawingml/2006/table">
            <a:tbl>
              <a:tblPr firstRow="1" firstCol="1" bandRow="1">
                <a:tableStyleId>{B301B821-A1FF-4177-AEE7-76D212191A09}</a:tableStyleId>
              </a:tblPr>
              <a:tblGrid>
                <a:gridCol w="1793470">
                  <a:extLst>
                    <a:ext uri="{9D8B030D-6E8A-4147-A177-3AD203B41FA5}">
                      <a16:colId xmlns:a16="http://schemas.microsoft.com/office/drawing/2014/main" val="1064762093"/>
                    </a:ext>
                  </a:extLst>
                </a:gridCol>
                <a:gridCol w="1792768">
                  <a:extLst>
                    <a:ext uri="{9D8B030D-6E8A-4147-A177-3AD203B41FA5}">
                      <a16:colId xmlns:a16="http://schemas.microsoft.com/office/drawing/2014/main" val="1884900491"/>
                    </a:ext>
                  </a:extLst>
                </a:gridCol>
              </a:tblGrid>
              <a:tr h="0">
                <a:tc>
                  <a:txBody>
                    <a:bodyPr/>
                    <a:lstStyle/>
                    <a:p>
                      <a:pPr algn="ctr">
                        <a:lnSpc>
                          <a:spcPct val="200000"/>
                        </a:lnSpc>
                        <a:spcAft>
                          <a:spcPts val="800"/>
                        </a:spcAft>
                      </a:pPr>
                      <a:r>
                        <a:rPr lang="es-MX" sz="11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a:t>
                      </a:r>
                      <a:r>
                        <a:rPr lang="es-EC" sz="11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nfoque</a:t>
                      </a:r>
                      <a:r>
                        <a:rPr lang="es-EC" sz="11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del artículo</a:t>
                      </a:r>
                    </a:p>
                  </a:txBody>
                  <a:tcPr marL="68580" marR="68580" marT="0" marB="0">
                    <a:solidFill>
                      <a:schemeClr val="accent1">
                        <a:lumMod val="60000"/>
                        <a:lumOff val="40000"/>
                      </a:schemeClr>
                    </a:solidFill>
                  </a:tcPr>
                </a:tc>
                <a:tc>
                  <a:txBody>
                    <a:bodyPr/>
                    <a:lstStyle/>
                    <a:p>
                      <a:pPr algn="ctr">
                        <a:lnSpc>
                          <a:spcPct val="200000"/>
                        </a:lnSpc>
                        <a:spcAft>
                          <a:spcPts val="800"/>
                        </a:spcAft>
                      </a:pPr>
                      <a:r>
                        <a:rPr lang="es-EC" sz="1100" dirty="0">
                          <a:solidFill>
                            <a:schemeClr val="tx1"/>
                          </a:solidFill>
                          <a:effectLst/>
                          <a:latin typeface="Times New Roman" panose="02020603050405020304" pitchFamily="18" charset="0"/>
                          <a:cs typeface="Times New Roman" panose="02020603050405020304" pitchFamily="18" charset="0"/>
                        </a:rPr>
                        <a:t>Cantidad de artículos </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val="3594285468"/>
                  </a:ext>
                </a:extLst>
              </a:tr>
              <a:tr h="0">
                <a:tc>
                  <a:txBody>
                    <a:bodyPr/>
                    <a:lstStyle/>
                    <a:p>
                      <a:pPr algn="ctr">
                        <a:lnSpc>
                          <a:spcPct val="200000"/>
                        </a:lnSpc>
                        <a:spcAft>
                          <a:spcPts val="800"/>
                        </a:spcAft>
                      </a:pPr>
                      <a:r>
                        <a:rPr lang="es-EC" sz="1100" dirty="0" err="1">
                          <a:solidFill>
                            <a:schemeClr val="tx1"/>
                          </a:solidFill>
                          <a:effectLst/>
                          <a:latin typeface="Times New Roman" panose="02020603050405020304" pitchFamily="18" charset="0"/>
                          <a:cs typeface="Times New Roman" panose="02020603050405020304" pitchFamily="18" charset="0"/>
                        </a:rPr>
                        <a:t>Navegacion</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200000"/>
                        </a:lnSpc>
                        <a:spcAft>
                          <a:spcPts val="80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15</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25744844"/>
                  </a:ext>
                </a:extLst>
              </a:tr>
              <a:tr h="0">
                <a:tc>
                  <a:txBody>
                    <a:bodyPr/>
                    <a:lstStyle/>
                    <a:p>
                      <a:pPr algn="ctr">
                        <a:lnSpc>
                          <a:spcPct val="200000"/>
                        </a:lnSpc>
                        <a:spcAft>
                          <a:spcPts val="800"/>
                        </a:spcAft>
                      </a:pPr>
                      <a:r>
                        <a:rPr lang="es-EC" sz="1100" dirty="0">
                          <a:solidFill>
                            <a:schemeClr val="tx1"/>
                          </a:solidFill>
                          <a:effectLst/>
                          <a:latin typeface="Times New Roman" panose="02020603050405020304" pitchFamily="18" charset="0"/>
                          <a:cs typeface="Times New Roman" panose="02020603050405020304" pitchFamily="18" charset="0"/>
                        </a:rPr>
                        <a:t>Localización</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200000"/>
                        </a:lnSpc>
                        <a:spcAft>
                          <a:spcPts val="80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6</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2221407"/>
                  </a:ext>
                </a:extLst>
              </a:tr>
              <a:tr h="0">
                <a:tc>
                  <a:txBody>
                    <a:bodyPr/>
                    <a:lstStyle/>
                    <a:p>
                      <a:pPr algn="ctr">
                        <a:lnSpc>
                          <a:spcPct val="200000"/>
                        </a:lnSpc>
                        <a:spcAft>
                          <a:spcPts val="800"/>
                        </a:spcAft>
                      </a:pPr>
                      <a:r>
                        <a:rPr lang="es-EC" sz="1100" dirty="0">
                          <a:solidFill>
                            <a:schemeClr val="tx1"/>
                          </a:solidFill>
                          <a:effectLst/>
                          <a:latin typeface="Times New Roman" panose="02020603050405020304" pitchFamily="18" charset="0"/>
                          <a:cs typeface="Times New Roman" panose="02020603050405020304" pitchFamily="18" charset="0"/>
                        </a:rPr>
                        <a:t>Detección de escaleras</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200000"/>
                        </a:lnSpc>
                        <a:spcAft>
                          <a:spcPts val="80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2790909"/>
                  </a:ext>
                </a:extLst>
              </a:tr>
              <a:tr h="0">
                <a:tc>
                  <a:txBody>
                    <a:bodyPr/>
                    <a:lstStyle/>
                    <a:p>
                      <a:pPr algn="ctr">
                        <a:lnSpc>
                          <a:spcPct val="200000"/>
                        </a:lnSpc>
                        <a:spcAft>
                          <a:spcPts val="800"/>
                        </a:spcAft>
                      </a:pPr>
                      <a:r>
                        <a:rPr lang="es-MX"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Ayuda Visual</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200000"/>
                        </a:lnSpc>
                        <a:spcAft>
                          <a:spcPts val="800"/>
                        </a:spcAft>
                      </a:pPr>
                      <a:r>
                        <a:rPr lang="es-MX" sz="11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8656393"/>
                  </a:ext>
                </a:extLst>
              </a:tr>
              <a:tr h="0">
                <a:tc>
                  <a:txBody>
                    <a:bodyPr/>
                    <a:lstStyle/>
                    <a:p>
                      <a:pPr algn="ctr">
                        <a:lnSpc>
                          <a:spcPct val="200000"/>
                        </a:lnSpc>
                        <a:spcAft>
                          <a:spcPts val="800"/>
                        </a:spcAft>
                      </a:pPr>
                      <a:r>
                        <a:rPr lang="es-MX"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Detección de objetos</a:t>
                      </a:r>
                      <a:endParaRPr lang="es-EC"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200000"/>
                        </a:lnSpc>
                        <a:spcAft>
                          <a:spcPts val="800"/>
                        </a:spcAft>
                      </a:pPr>
                      <a:r>
                        <a:rPr lang="es-MX" sz="11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7404423"/>
                  </a:ext>
                </a:extLst>
              </a:tr>
            </a:tbl>
          </a:graphicData>
        </a:graphic>
      </p:graphicFrame>
    </p:spTree>
    <p:extLst>
      <p:ext uri="{BB962C8B-B14F-4D97-AF65-F5344CB8AC3E}">
        <p14:creationId xmlns:p14="http://schemas.microsoft.com/office/powerpoint/2010/main" val="164287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856282"/>
            <a:ext cx="7729728" cy="832539"/>
          </a:xfrm>
        </p:spPr>
        <p:txBody>
          <a:bodyPr>
            <a:normAutofit fontScale="90000"/>
          </a:bodyPr>
          <a:lstStyle/>
          <a:p>
            <a:r>
              <a:rPr lang="es-MX" b="1" dirty="0"/>
              <a:t>Resultado </a:t>
            </a:r>
            <a:r>
              <a:rPr lang="es-EC" b="1" dirty="0"/>
              <a:t>RQ2: </a:t>
            </a:r>
            <a:r>
              <a:rPr lang="es-EC" sz="1600" b="1" dirty="0"/>
              <a:t>¿Qué técnicas se han utilizado para facilitar la interacción de las personas con ceguera con su entorno?</a:t>
            </a:r>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34095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dirty="0">
                <a:solidFill>
                  <a:schemeClr val="tx1"/>
                </a:solidFill>
              </a:rPr>
              <a:t>Introducción</a:t>
            </a:r>
          </a:p>
          <a:p>
            <a:pPr>
              <a:lnSpc>
                <a:spcPct val="150000"/>
              </a:lnSpc>
            </a:pPr>
            <a:r>
              <a:rPr lang="es-EC" sz="1600" b="1" dirty="0">
                <a:solidFill>
                  <a:schemeClr val="tx1"/>
                </a:solidFill>
              </a:rPr>
              <a:t>Trabajos Relacionados</a:t>
            </a:r>
          </a:p>
          <a:p>
            <a:pPr>
              <a:lnSpc>
                <a:spcPct val="150000"/>
              </a:lnSpc>
            </a:pPr>
            <a:r>
              <a:rPr lang="es-EC" dirty="0">
                <a:solidFill>
                  <a:schemeClr val="tx1"/>
                </a:solidFill>
              </a:rPr>
              <a:t>Desarrollo</a:t>
            </a:r>
          </a:p>
          <a:p>
            <a:pPr>
              <a:lnSpc>
                <a:spcPct val="150000"/>
              </a:lnSpc>
            </a:pPr>
            <a:r>
              <a:rPr lang="es-EC" dirty="0">
                <a:solidFill>
                  <a:schemeClr val="tx1"/>
                </a:solidFill>
              </a:rPr>
              <a:t>Enfoque de prueba</a:t>
            </a:r>
          </a:p>
          <a:p>
            <a:r>
              <a:rPr lang="es-EC"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19</a:t>
            </a:r>
            <a:endParaRPr lang="es-EC" dirty="0"/>
          </a:p>
        </p:txBody>
      </p:sp>
      <p:graphicFrame>
        <p:nvGraphicFramePr>
          <p:cNvPr id="17" name="Tabla 16">
            <a:extLst>
              <a:ext uri="{FF2B5EF4-FFF2-40B4-BE49-F238E27FC236}">
                <a16:creationId xmlns:a16="http://schemas.microsoft.com/office/drawing/2014/main" id="{FCAB2A15-CB30-4BBC-9F41-06F144C53A2C}"/>
              </a:ext>
            </a:extLst>
          </p:cNvPr>
          <p:cNvGraphicFramePr>
            <a:graphicFrameLocks noGrp="1"/>
          </p:cNvGraphicFramePr>
          <p:nvPr>
            <p:extLst>
              <p:ext uri="{D42A27DB-BD31-4B8C-83A1-F6EECF244321}">
                <p14:modId xmlns:p14="http://schemas.microsoft.com/office/powerpoint/2010/main" val="3690955401"/>
              </p:ext>
            </p:extLst>
          </p:nvPr>
        </p:nvGraphicFramePr>
        <p:xfrm>
          <a:off x="2991993" y="1895449"/>
          <a:ext cx="8234084" cy="4362545"/>
        </p:xfrm>
        <a:graphic>
          <a:graphicData uri="http://schemas.openxmlformats.org/drawingml/2006/table">
            <a:tbl>
              <a:tblPr firstRow="1" firstCol="1" bandRow="1">
                <a:tableStyleId>{B301B821-A1FF-4177-AEE7-76D212191A09}</a:tableStyleId>
              </a:tblPr>
              <a:tblGrid>
                <a:gridCol w="1291270">
                  <a:extLst>
                    <a:ext uri="{9D8B030D-6E8A-4147-A177-3AD203B41FA5}">
                      <a16:colId xmlns:a16="http://schemas.microsoft.com/office/drawing/2014/main" val="3912925144"/>
                    </a:ext>
                  </a:extLst>
                </a:gridCol>
                <a:gridCol w="1165906">
                  <a:extLst>
                    <a:ext uri="{9D8B030D-6E8A-4147-A177-3AD203B41FA5}">
                      <a16:colId xmlns:a16="http://schemas.microsoft.com/office/drawing/2014/main" val="2841360415"/>
                    </a:ext>
                  </a:extLst>
                </a:gridCol>
                <a:gridCol w="5776908">
                  <a:extLst>
                    <a:ext uri="{9D8B030D-6E8A-4147-A177-3AD203B41FA5}">
                      <a16:colId xmlns:a16="http://schemas.microsoft.com/office/drawing/2014/main" val="97572833"/>
                    </a:ext>
                  </a:extLst>
                </a:gridCol>
              </a:tblGrid>
              <a:tr h="238483">
                <a:tc>
                  <a:txBody>
                    <a:bodyPr/>
                    <a:lstStyle/>
                    <a:p>
                      <a:pPr algn="ctr">
                        <a:lnSpc>
                          <a:spcPct val="100000"/>
                        </a:lnSpc>
                        <a:spcAft>
                          <a:spcPts val="800"/>
                        </a:spcAft>
                      </a:pPr>
                      <a:r>
                        <a:rPr lang="es-EC" sz="1200" b="1" kern="1200" dirty="0">
                          <a:solidFill>
                            <a:schemeClr val="tx1"/>
                          </a:solidFill>
                          <a:effectLst/>
                        </a:rPr>
                        <a:t>Sistemas</a:t>
                      </a:r>
                      <a:endParaRPr lang="es-EC" sz="1200" b="1" kern="1200" dirty="0">
                        <a:solidFill>
                          <a:schemeClr val="tx1"/>
                        </a:solidFill>
                        <a:effectLst/>
                        <a:latin typeface="+mn-lt"/>
                        <a:ea typeface="+mn-ea"/>
                        <a:cs typeface="+mn-cs"/>
                      </a:endParaRPr>
                    </a:p>
                  </a:txBody>
                  <a:tcPr marL="13537" marR="13537" marT="0" marB="0">
                    <a:solidFill>
                      <a:schemeClr val="accent1">
                        <a:lumMod val="40000"/>
                        <a:lumOff val="60000"/>
                      </a:schemeClr>
                    </a:solidFill>
                  </a:tcPr>
                </a:tc>
                <a:tc>
                  <a:txBody>
                    <a:bodyPr/>
                    <a:lstStyle/>
                    <a:p>
                      <a:pPr algn="ctr">
                        <a:lnSpc>
                          <a:spcPct val="100000"/>
                        </a:lnSpc>
                        <a:spcAft>
                          <a:spcPts val="800"/>
                        </a:spcAft>
                      </a:pPr>
                      <a:r>
                        <a:rPr lang="es-EC" sz="1200" b="1" kern="1200">
                          <a:solidFill>
                            <a:schemeClr val="tx1"/>
                          </a:solidFill>
                          <a:effectLst/>
                        </a:rPr>
                        <a:t>Técnica</a:t>
                      </a:r>
                      <a:endParaRPr lang="es-EC" sz="1200" b="1" kern="1200">
                        <a:solidFill>
                          <a:schemeClr val="tx1"/>
                        </a:solidFill>
                        <a:effectLst/>
                        <a:latin typeface="+mn-lt"/>
                        <a:ea typeface="+mn-ea"/>
                        <a:cs typeface="+mn-cs"/>
                      </a:endParaRPr>
                    </a:p>
                  </a:txBody>
                  <a:tcPr marL="13537" marR="13537" marT="0" marB="0">
                    <a:solidFill>
                      <a:schemeClr val="accent1">
                        <a:lumMod val="40000"/>
                        <a:lumOff val="60000"/>
                      </a:schemeClr>
                    </a:solidFill>
                  </a:tcPr>
                </a:tc>
                <a:tc>
                  <a:txBody>
                    <a:bodyPr/>
                    <a:lstStyle/>
                    <a:p>
                      <a:pPr algn="ctr">
                        <a:lnSpc>
                          <a:spcPct val="100000"/>
                        </a:lnSpc>
                        <a:spcAft>
                          <a:spcPts val="800"/>
                        </a:spcAft>
                      </a:pPr>
                      <a:r>
                        <a:rPr lang="es-EC" sz="1200" b="1" kern="1200" dirty="0">
                          <a:solidFill>
                            <a:schemeClr val="tx1"/>
                          </a:solidFill>
                          <a:effectLst/>
                        </a:rPr>
                        <a:t>Resumen</a:t>
                      </a:r>
                      <a:endParaRPr lang="es-EC" sz="1200" b="1" kern="1200" dirty="0">
                        <a:solidFill>
                          <a:schemeClr val="tx1"/>
                        </a:solidFill>
                        <a:effectLst/>
                        <a:latin typeface="+mn-lt"/>
                        <a:ea typeface="+mn-ea"/>
                        <a:cs typeface="+mn-cs"/>
                      </a:endParaRPr>
                    </a:p>
                  </a:txBody>
                  <a:tcPr marL="13537" marR="13537" marT="0" marB="0">
                    <a:solidFill>
                      <a:schemeClr val="accent1">
                        <a:lumMod val="40000"/>
                        <a:lumOff val="60000"/>
                      </a:schemeClr>
                    </a:solidFill>
                  </a:tcPr>
                </a:tc>
                <a:extLst>
                  <a:ext uri="{0D108BD9-81ED-4DB2-BD59-A6C34878D82A}">
                    <a16:rowId xmlns:a16="http://schemas.microsoft.com/office/drawing/2014/main" val="32861853"/>
                  </a:ext>
                </a:extLst>
              </a:tr>
              <a:tr h="419157">
                <a:tc rowSpan="2">
                  <a:txBody>
                    <a:bodyPr/>
                    <a:lstStyle/>
                    <a:p>
                      <a:pPr algn="ctr">
                        <a:lnSpc>
                          <a:spcPct val="100000"/>
                        </a:lnSpc>
                        <a:spcAft>
                          <a:spcPts val="800"/>
                        </a:spcAft>
                      </a:pPr>
                      <a:r>
                        <a:rPr lang="es-EC" sz="1200" dirty="0">
                          <a:effectLst/>
                        </a:rPr>
                        <a:t> Sistema basado en radiofrecuencia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537" marR="13537" marT="0" marB="0" anchor="ctr">
                    <a:solidFill>
                      <a:schemeClr val="accent1">
                        <a:lumMod val="40000"/>
                        <a:lumOff val="60000"/>
                      </a:schemeClr>
                    </a:solidFill>
                  </a:tcPr>
                </a:tc>
                <a:tc>
                  <a:txBody>
                    <a:bodyPr/>
                    <a:lstStyle/>
                    <a:p>
                      <a:pPr algn="ctr">
                        <a:lnSpc>
                          <a:spcPct val="100000"/>
                        </a:lnSpc>
                        <a:spcAft>
                          <a:spcPts val="800"/>
                        </a:spcAft>
                      </a:pPr>
                      <a:r>
                        <a:rPr lang="es-EC" sz="1200" dirty="0">
                          <a:effectLst/>
                        </a:rPr>
                        <a:t>Basado en rango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537" marR="13537" marT="0" marB="0">
                    <a:solidFill>
                      <a:schemeClr val="accent1">
                        <a:lumMod val="20000"/>
                        <a:lumOff val="80000"/>
                      </a:schemeClr>
                    </a:solidFill>
                  </a:tcPr>
                </a:tc>
                <a:tc>
                  <a:txBody>
                    <a:bodyPr/>
                    <a:lstStyle/>
                    <a:p>
                      <a:pPr algn="just">
                        <a:lnSpc>
                          <a:spcPct val="100000"/>
                        </a:lnSpc>
                        <a:spcAft>
                          <a:spcPts val="800"/>
                        </a:spcAft>
                      </a:pPr>
                      <a:r>
                        <a:rPr lang="es-EC" sz="1200" dirty="0">
                          <a:effectLst/>
                        </a:rPr>
                        <a:t>Extraen información geométrica de los nodos inalámbricos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537" marR="13537" marT="0" marB="0"/>
                </a:tc>
                <a:extLst>
                  <a:ext uri="{0D108BD9-81ED-4DB2-BD59-A6C34878D82A}">
                    <a16:rowId xmlns:a16="http://schemas.microsoft.com/office/drawing/2014/main" val="2970043269"/>
                  </a:ext>
                </a:extLst>
              </a:tr>
              <a:tr h="308933">
                <a:tc vMerge="1">
                  <a:txBody>
                    <a:bodyPr/>
                    <a:lstStyle/>
                    <a:p>
                      <a:endParaRPr lang="es-EC"/>
                    </a:p>
                  </a:txBody>
                  <a:tcPr/>
                </a:tc>
                <a:tc>
                  <a:txBody>
                    <a:bodyPr/>
                    <a:lstStyle/>
                    <a:p>
                      <a:pPr algn="ctr">
                        <a:lnSpc>
                          <a:spcPct val="100000"/>
                        </a:lnSpc>
                        <a:spcAft>
                          <a:spcPts val="800"/>
                        </a:spcAft>
                      </a:pPr>
                      <a:r>
                        <a:rPr lang="es-EC" sz="1200" dirty="0">
                          <a:effectLst/>
                        </a:rPr>
                        <a:t> Rango libre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537" marR="13537" marT="0" marB="0">
                    <a:solidFill>
                      <a:schemeClr val="accent1">
                        <a:lumMod val="20000"/>
                        <a:lumOff val="80000"/>
                      </a:schemeClr>
                    </a:solidFill>
                  </a:tcPr>
                </a:tc>
                <a:tc>
                  <a:txBody>
                    <a:bodyPr/>
                    <a:lstStyle/>
                    <a:p>
                      <a:pPr algn="just">
                        <a:lnSpc>
                          <a:spcPct val="100000"/>
                        </a:lnSpc>
                        <a:spcAft>
                          <a:spcPts val="800"/>
                        </a:spcAft>
                      </a:pPr>
                      <a:r>
                        <a:rPr lang="es-EC" sz="1200" dirty="0">
                          <a:effectLst/>
                        </a:rPr>
                        <a:t>Se basan en la información de conectividad entre los nodos.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537" marR="13537" marT="0" marB="0"/>
                </a:tc>
                <a:extLst>
                  <a:ext uri="{0D108BD9-81ED-4DB2-BD59-A6C34878D82A}">
                    <a16:rowId xmlns:a16="http://schemas.microsoft.com/office/drawing/2014/main" val="2667719482"/>
                  </a:ext>
                </a:extLst>
              </a:tr>
              <a:tr h="820430">
                <a:tc>
                  <a:txBody>
                    <a:bodyPr/>
                    <a:lstStyle/>
                    <a:p>
                      <a:pPr algn="ctr">
                        <a:lnSpc>
                          <a:spcPct val="100000"/>
                        </a:lnSpc>
                        <a:spcAft>
                          <a:spcPts val="800"/>
                        </a:spcAft>
                      </a:pPr>
                      <a:r>
                        <a:rPr lang="es-EC" sz="1200" dirty="0">
                          <a:effectLst/>
                        </a:rPr>
                        <a:t>Sistemas basados en sensores inerciales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537" marR="13537" marT="0" marB="0">
                    <a:solidFill>
                      <a:schemeClr val="accent1">
                        <a:lumMod val="40000"/>
                        <a:lumOff val="60000"/>
                      </a:schemeClr>
                    </a:solidFill>
                  </a:tcPr>
                </a:tc>
                <a:tc>
                  <a:txBody>
                    <a:bodyPr/>
                    <a:lstStyle/>
                    <a:p>
                      <a:pPr algn="ctr">
                        <a:lnSpc>
                          <a:spcPct val="100000"/>
                        </a:lnSpc>
                        <a:spcAft>
                          <a:spcPts val="800"/>
                        </a:spcAft>
                      </a:pPr>
                      <a:r>
                        <a:rPr lang="es-EC" sz="1200" dirty="0">
                          <a:effectLst/>
                        </a:rPr>
                        <a:t>-</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537" marR="13537" marT="0" marB="0">
                    <a:solidFill>
                      <a:schemeClr val="accent1">
                        <a:lumMod val="20000"/>
                        <a:lumOff val="80000"/>
                      </a:schemeClr>
                    </a:solidFill>
                  </a:tcPr>
                </a:tc>
                <a:tc>
                  <a:txBody>
                    <a:bodyPr/>
                    <a:lstStyle/>
                    <a:p>
                      <a:pPr algn="just">
                        <a:lnSpc>
                          <a:spcPct val="100000"/>
                        </a:lnSpc>
                        <a:spcAft>
                          <a:spcPts val="800"/>
                        </a:spcAft>
                      </a:pPr>
                      <a:r>
                        <a:rPr lang="es-EC" sz="1200" dirty="0">
                          <a:effectLst/>
                        </a:rPr>
                        <a:t>Los sistemas basados en redes estiman las posiciones de los usuarios midiendo los recursos de las señales recibidas de una red inalámbrica.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537" marR="13537" marT="0" marB="0"/>
                </a:tc>
                <a:extLst>
                  <a:ext uri="{0D108BD9-81ED-4DB2-BD59-A6C34878D82A}">
                    <a16:rowId xmlns:a16="http://schemas.microsoft.com/office/drawing/2014/main" val="176050732"/>
                  </a:ext>
                </a:extLst>
              </a:tr>
              <a:tr h="410215">
                <a:tc rowSpan="2">
                  <a:txBody>
                    <a:bodyPr/>
                    <a:lstStyle/>
                    <a:p>
                      <a:pPr algn="ctr">
                        <a:lnSpc>
                          <a:spcPct val="100000"/>
                        </a:lnSpc>
                        <a:spcAft>
                          <a:spcPts val="800"/>
                        </a:spcAft>
                      </a:pPr>
                      <a:r>
                        <a:rPr lang="es-EC" sz="1200" dirty="0">
                          <a:effectLst/>
                        </a:rPr>
                        <a:t> Sistema basado en sonidos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537" marR="13537" marT="0" marB="0">
                    <a:solidFill>
                      <a:schemeClr val="accent1">
                        <a:lumMod val="40000"/>
                        <a:lumOff val="60000"/>
                      </a:schemeClr>
                    </a:solidFill>
                  </a:tcPr>
                </a:tc>
                <a:tc>
                  <a:txBody>
                    <a:bodyPr/>
                    <a:lstStyle/>
                    <a:p>
                      <a:pPr algn="ctr">
                        <a:lnSpc>
                          <a:spcPct val="100000"/>
                        </a:lnSpc>
                        <a:spcAft>
                          <a:spcPts val="800"/>
                        </a:spcAft>
                      </a:pPr>
                      <a:r>
                        <a:rPr lang="es-EC" sz="1200" dirty="0">
                          <a:effectLst/>
                        </a:rPr>
                        <a:t>Sonido audible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537" marR="13537" marT="0" marB="0">
                    <a:solidFill>
                      <a:schemeClr val="accent1">
                        <a:lumMod val="20000"/>
                        <a:lumOff val="80000"/>
                      </a:schemeClr>
                    </a:solidFill>
                  </a:tcPr>
                </a:tc>
                <a:tc>
                  <a:txBody>
                    <a:bodyPr/>
                    <a:lstStyle/>
                    <a:p>
                      <a:pPr algn="just">
                        <a:lnSpc>
                          <a:spcPct val="100000"/>
                        </a:lnSpc>
                        <a:spcAft>
                          <a:spcPts val="800"/>
                        </a:spcAft>
                      </a:pPr>
                      <a:r>
                        <a:rPr lang="es-EC" sz="1200" dirty="0">
                          <a:effectLst/>
                        </a:rPr>
                        <a:t>Es posible utilizar pitidos audibles para codificar la información para los sistemas de localización.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537" marR="13537" marT="0" marB="0"/>
                </a:tc>
                <a:extLst>
                  <a:ext uri="{0D108BD9-81ED-4DB2-BD59-A6C34878D82A}">
                    <a16:rowId xmlns:a16="http://schemas.microsoft.com/office/drawing/2014/main" val="1157741546"/>
                  </a:ext>
                </a:extLst>
              </a:tr>
              <a:tr h="410215">
                <a:tc vMerge="1">
                  <a:txBody>
                    <a:bodyPr/>
                    <a:lstStyle/>
                    <a:p>
                      <a:endParaRPr lang="es-EC"/>
                    </a:p>
                  </a:txBody>
                  <a:tcPr/>
                </a:tc>
                <a:tc>
                  <a:txBody>
                    <a:bodyPr/>
                    <a:lstStyle/>
                    <a:p>
                      <a:pPr algn="ctr">
                        <a:lnSpc>
                          <a:spcPct val="100000"/>
                        </a:lnSpc>
                        <a:spcAft>
                          <a:spcPts val="800"/>
                        </a:spcAft>
                      </a:pPr>
                      <a:r>
                        <a:rPr lang="es-EC" sz="1200" dirty="0">
                          <a:effectLst/>
                        </a:rPr>
                        <a:t>Sonido Inaudible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537" marR="13537" marT="0" marB="0">
                    <a:solidFill>
                      <a:schemeClr val="accent1">
                        <a:lumMod val="20000"/>
                        <a:lumOff val="80000"/>
                      </a:schemeClr>
                    </a:solidFill>
                  </a:tcPr>
                </a:tc>
                <a:tc>
                  <a:txBody>
                    <a:bodyPr/>
                    <a:lstStyle/>
                    <a:p>
                      <a:pPr>
                        <a:lnSpc>
                          <a:spcPct val="100000"/>
                        </a:lnSpc>
                        <a:spcAft>
                          <a:spcPts val="800"/>
                        </a:spcAft>
                      </a:pPr>
                      <a:r>
                        <a:rPr lang="es-EC" sz="1200" dirty="0">
                          <a:effectLst/>
                        </a:rPr>
                        <a:t>Las señales sonoras consideradas inaudibles para el oído humano.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537" marR="13537" marT="0" marB="0"/>
                </a:tc>
                <a:extLst>
                  <a:ext uri="{0D108BD9-81ED-4DB2-BD59-A6C34878D82A}">
                    <a16:rowId xmlns:a16="http://schemas.microsoft.com/office/drawing/2014/main" val="174813203"/>
                  </a:ext>
                </a:extLst>
              </a:tr>
              <a:tr h="318073">
                <a:tc rowSpan="2">
                  <a:txBody>
                    <a:bodyPr/>
                    <a:lstStyle/>
                    <a:p>
                      <a:pPr algn="ctr">
                        <a:lnSpc>
                          <a:spcPct val="100000"/>
                        </a:lnSpc>
                        <a:spcAft>
                          <a:spcPts val="800"/>
                        </a:spcAft>
                      </a:pPr>
                      <a:r>
                        <a:rPr lang="es-EC" sz="1200" dirty="0">
                          <a:effectLst/>
                        </a:rPr>
                        <a:t>Sistema basado en luz</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537" marR="13537" marT="0" marB="0" anchor="ctr">
                    <a:solidFill>
                      <a:schemeClr val="accent1">
                        <a:lumMod val="40000"/>
                        <a:lumOff val="60000"/>
                      </a:schemeClr>
                    </a:solidFill>
                  </a:tcPr>
                </a:tc>
                <a:tc>
                  <a:txBody>
                    <a:bodyPr/>
                    <a:lstStyle/>
                    <a:p>
                      <a:pPr algn="ctr">
                        <a:lnSpc>
                          <a:spcPct val="100000"/>
                        </a:lnSpc>
                        <a:spcAft>
                          <a:spcPts val="800"/>
                        </a:spcAft>
                      </a:pPr>
                      <a:r>
                        <a:rPr lang="es-EC" sz="1200" dirty="0">
                          <a:effectLst/>
                        </a:rPr>
                        <a:t>Luz visible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537" marR="13537" marT="0" marB="0">
                    <a:solidFill>
                      <a:schemeClr val="accent1">
                        <a:lumMod val="20000"/>
                        <a:lumOff val="80000"/>
                      </a:schemeClr>
                    </a:solidFill>
                  </a:tcPr>
                </a:tc>
                <a:tc>
                  <a:txBody>
                    <a:bodyPr/>
                    <a:lstStyle/>
                    <a:p>
                      <a:pPr algn="just">
                        <a:lnSpc>
                          <a:spcPct val="100000"/>
                        </a:lnSpc>
                        <a:spcAft>
                          <a:spcPts val="800"/>
                        </a:spcAft>
                      </a:pPr>
                      <a:r>
                        <a:rPr lang="es-EC" sz="1200" dirty="0">
                          <a:effectLst/>
                        </a:rPr>
                        <a:t>La transmisión de datos mediante luz visible utiliza cualquier tipo de lámpara.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537" marR="13537" marT="0" marB="0"/>
                </a:tc>
                <a:extLst>
                  <a:ext uri="{0D108BD9-81ED-4DB2-BD59-A6C34878D82A}">
                    <a16:rowId xmlns:a16="http://schemas.microsoft.com/office/drawing/2014/main" val="3065996136"/>
                  </a:ext>
                </a:extLst>
              </a:tr>
              <a:tr h="297553">
                <a:tc vMerge="1">
                  <a:txBody>
                    <a:bodyPr/>
                    <a:lstStyle/>
                    <a:p>
                      <a:endParaRPr lang="es-EC"/>
                    </a:p>
                  </a:txBody>
                  <a:tcPr/>
                </a:tc>
                <a:tc>
                  <a:txBody>
                    <a:bodyPr/>
                    <a:lstStyle/>
                    <a:p>
                      <a:pPr algn="ctr">
                        <a:lnSpc>
                          <a:spcPct val="100000"/>
                        </a:lnSpc>
                        <a:spcAft>
                          <a:spcPts val="800"/>
                        </a:spcAft>
                      </a:pPr>
                      <a:r>
                        <a:rPr lang="es-EC" sz="1200" dirty="0">
                          <a:effectLst/>
                        </a:rPr>
                        <a:t>Luz no visible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537" marR="13537" marT="0" marB="0">
                    <a:solidFill>
                      <a:schemeClr val="accent1">
                        <a:lumMod val="20000"/>
                        <a:lumOff val="80000"/>
                      </a:schemeClr>
                    </a:solidFill>
                  </a:tcPr>
                </a:tc>
                <a:tc>
                  <a:txBody>
                    <a:bodyPr/>
                    <a:lstStyle/>
                    <a:p>
                      <a:pPr algn="just">
                        <a:lnSpc>
                          <a:spcPct val="100000"/>
                        </a:lnSpc>
                        <a:spcAft>
                          <a:spcPts val="800"/>
                        </a:spcAft>
                      </a:pPr>
                      <a:r>
                        <a:rPr lang="es-EC" sz="1200" dirty="0">
                          <a:effectLst/>
                        </a:rPr>
                        <a:t>El enfoque más conocido y utilizado es el infrarrojo (IR).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537" marR="13537" marT="0" marB="0"/>
                </a:tc>
                <a:extLst>
                  <a:ext uri="{0D108BD9-81ED-4DB2-BD59-A6C34878D82A}">
                    <a16:rowId xmlns:a16="http://schemas.microsoft.com/office/drawing/2014/main" val="884924412"/>
                  </a:ext>
                </a:extLst>
              </a:tr>
              <a:tr h="410215">
                <a:tc rowSpan="2">
                  <a:txBody>
                    <a:bodyPr/>
                    <a:lstStyle/>
                    <a:p>
                      <a:pPr algn="ctr">
                        <a:lnSpc>
                          <a:spcPct val="100000"/>
                        </a:lnSpc>
                        <a:spcAft>
                          <a:spcPts val="800"/>
                        </a:spcAft>
                      </a:pPr>
                      <a:r>
                        <a:rPr lang="es-EC" sz="1200" dirty="0">
                          <a:effectLst/>
                        </a:rPr>
                        <a:t> </a:t>
                      </a:r>
                    </a:p>
                    <a:p>
                      <a:pPr algn="ctr">
                        <a:lnSpc>
                          <a:spcPct val="100000"/>
                        </a:lnSpc>
                        <a:spcAft>
                          <a:spcPts val="800"/>
                        </a:spcAft>
                      </a:pPr>
                      <a:r>
                        <a:rPr lang="es-EC" sz="1200" dirty="0">
                          <a:effectLst/>
                        </a:rPr>
                        <a:t> Sistema basado en visión por computadora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537" marR="13537" marT="0" marB="0">
                    <a:solidFill>
                      <a:schemeClr val="accent1">
                        <a:lumMod val="40000"/>
                        <a:lumOff val="60000"/>
                      </a:schemeClr>
                    </a:solidFill>
                  </a:tcPr>
                </a:tc>
                <a:tc>
                  <a:txBody>
                    <a:bodyPr/>
                    <a:lstStyle/>
                    <a:p>
                      <a:pPr algn="ctr">
                        <a:lnSpc>
                          <a:spcPct val="100000"/>
                        </a:lnSpc>
                        <a:spcAft>
                          <a:spcPts val="800"/>
                        </a:spcAft>
                      </a:pPr>
                      <a:r>
                        <a:rPr lang="es-EC" sz="1200" dirty="0">
                          <a:effectLst/>
                        </a:rPr>
                        <a:t> Cámaras fijas en la escena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537" marR="13537" marT="0" marB="0">
                    <a:solidFill>
                      <a:schemeClr val="accent1">
                        <a:lumMod val="20000"/>
                        <a:lumOff val="80000"/>
                      </a:schemeClr>
                    </a:solidFill>
                  </a:tcPr>
                </a:tc>
                <a:tc>
                  <a:txBody>
                    <a:bodyPr/>
                    <a:lstStyle/>
                    <a:p>
                      <a:pPr algn="just">
                        <a:lnSpc>
                          <a:spcPct val="100000"/>
                        </a:lnSpc>
                        <a:spcAft>
                          <a:spcPts val="800"/>
                        </a:spcAft>
                      </a:pPr>
                      <a:r>
                        <a:rPr lang="es-EC" sz="1200" dirty="0">
                          <a:effectLst/>
                        </a:rPr>
                        <a:t>Recibe imágenes obtenidas de varios enlaces de transmisión simultáneos.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537" marR="13537" marT="0" marB="0"/>
                </a:tc>
                <a:extLst>
                  <a:ext uri="{0D108BD9-81ED-4DB2-BD59-A6C34878D82A}">
                    <a16:rowId xmlns:a16="http://schemas.microsoft.com/office/drawing/2014/main" val="2129184770"/>
                  </a:ext>
                </a:extLst>
              </a:tr>
              <a:tr h="729271">
                <a:tc vMerge="1">
                  <a:txBody>
                    <a:bodyPr/>
                    <a:lstStyle/>
                    <a:p>
                      <a:endParaRPr lang="es-EC"/>
                    </a:p>
                  </a:txBody>
                  <a:tcPr/>
                </a:tc>
                <a:tc>
                  <a:txBody>
                    <a:bodyPr/>
                    <a:lstStyle/>
                    <a:p>
                      <a:pPr algn="ctr">
                        <a:lnSpc>
                          <a:spcPct val="100000"/>
                        </a:lnSpc>
                        <a:spcAft>
                          <a:spcPts val="800"/>
                        </a:spcAft>
                      </a:pPr>
                      <a:r>
                        <a:rPr lang="es-EC" sz="1200" dirty="0">
                          <a:effectLst/>
                        </a:rPr>
                        <a:t>Cámaras móviles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537" marR="13537" marT="0" marB="0">
                    <a:solidFill>
                      <a:schemeClr val="accent1">
                        <a:lumMod val="20000"/>
                        <a:lumOff val="80000"/>
                      </a:schemeClr>
                    </a:solidFill>
                  </a:tcPr>
                </a:tc>
                <a:tc>
                  <a:txBody>
                    <a:bodyPr/>
                    <a:lstStyle/>
                    <a:p>
                      <a:pPr algn="just">
                        <a:lnSpc>
                          <a:spcPct val="100000"/>
                        </a:lnSpc>
                        <a:spcAft>
                          <a:spcPts val="800"/>
                        </a:spcAft>
                      </a:pPr>
                      <a:r>
                        <a:rPr lang="es-EC" sz="1200" dirty="0">
                          <a:effectLst/>
                        </a:rPr>
                        <a:t>Algunos investigadores diseñaron un sistema de posicionamiento en interiores que combinaba los sensores de la cámara, los sensores inerciales y el sensor </a:t>
                      </a:r>
                      <a:r>
                        <a:rPr lang="es-EC" sz="1200" dirty="0" err="1">
                          <a:effectLst/>
                        </a:rPr>
                        <a:t>Wi</a:t>
                      </a:r>
                      <a:r>
                        <a:rPr lang="es-EC" sz="1200" dirty="0">
                          <a:effectLst/>
                        </a:rPr>
                        <a:t>-Fi disponible en los teléfonos.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537" marR="13537" marT="0" marB="0"/>
                </a:tc>
                <a:extLst>
                  <a:ext uri="{0D108BD9-81ED-4DB2-BD59-A6C34878D82A}">
                    <a16:rowId xmlns:a16="http://schemas.microsoft.com/office/drawing/2014/main" val="4236018389"/>
                  </a:ext>
                </a:extLst>
              </a:tr>
            </a:tbl>
          </a:graphicData>
        </a:graphic>
      </p:graphicFrame>
    </p:spTree>
    <p:extLst>
      <p:ext uri="{BB962C8B-B14F-4D97-AF65-F5344CB8AC3E}">
        <p14:creationId xmlns:p14="http://schemas.microsoft.com/office/powerpoint/2010/main" val="421869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FC4724-3F12-425E-8816-030CE057C64A}"/>
              </a:ext>
            </a:extLst>
          </p:cNvPr>
          <p:cNvSpPr>
            <a:spLocks noGrp="1"/>
          </p:cNvSpPr>
          <p:nvPr>
            <p:ph type="title"/>
          </p:nvPr>
        </p:nvSpPr>
        <p:spPr/>
        <p:txBody>
          <a:bodyPr/>
          <a:lstStyle/>
          <a:p>
            <a:r>
              <a:rPr lang="es-MX" dirty="0"/>
              <a:t>Contenido</a:t>
            </a:r>
            <a:endParaRPr lang="es-EC" dirty="0"/>
          </a:p>
        </p:txBody>
      </p:sp>
      <p:sp>
        <p:nvSpPr>
          <p:cNvPr id="3" name="Marcador de contenido 2">
            <a:extLst>
              <a:ext uri="{FF2B5EF4-FFF2-40B4-BE49-F238E27FC236}">
                <a16:creationId xmlns:a16="http://schemas.microsoft.com/office/drawing/2014/main" id="{C1D26D64-16AB-4158-AC00-F718A4F34666}"/>
              </a:ext>
            </a:extLst>
          </p:cNvPr>
          <p:cNvSpPr>
            <a:spLocks noGrp="1"/>
          </p:cNvSpPr>
          <p:nvPr>
            <p:ph idx="1"/>
          </p:nvPr>
        </p:nvSpPr>
        <p:spPr>
          <a:xfrm>
            <a:off x="2231136" y="2600861"/>
            <a:ext cx="8591763" cy="3320252"/>
          </a:xfrm>
        </p:spPr>
        <p:txBody>
          <a:bodyPr>
            <a:normAutofit/>
          </a:bodyPr>
          <a:lstStyle/>
          <a:p>
            <a:pPr lvl="1"/>
            <a:r>
              <a:rPr lang="es-EC" sz="1800" dirty="0"/>
              <a:t>Introducción</a:t>
            </a:r>
          </a:p>
          <a:p>
            <a:pPr lvl="1"/>
            <a:r>
              <a:rPr lang="es-EC" sz="1800" dirty="0"/>
              <a:t>Trabajos Relacionados</a:t>
            </a:r>
          </a:p>
          <a:p>
            <a:pPr lvl="1"/>
            <a:r>
              <a:rPr lang="es-EC" sz="1800" dirty="0"/>
              <a:t>Desarrollo</a:t>
            </a:r>
          </a:p>
          <a:p>
            <a:pPr lvl="1"/>
            <a:r>
              <a:rPr lang="es-EC" sz="1800" dirty="0"/>
              <a:t>Enfoque de prueba</a:t>
            </a:r>
          </a:p>
          <a:p>
            <a:pPr lvl="1"/>
            <a:r>
              <a:rPr lang="es-MX" sz="1800" dirty="0"/>
              <a:t>Ejecución y análisis de los cuestionarios</a:t>
            </a:r>
            <a:endParaRPr lang="es-EC" sz="1800" dirty="0"/>
          </a:p>
          <a:p>
            <a:pPr lvl="1"/>
            <a:r>
              <a:rPr lang="es-MX" sz="1800" dirty="0"/>
              <a:t>Conclusiones</a:t>
            </a:r>
          </a:p>
          <a:p>
            <a:pPr lvl="1"/>
            <a:r>
              <a:rPr lang="es-MX" sz="1800" dirty="0"/>
              <a:t>Recomendaciones</a:t>
            </a:r>
          </a:p>
          <a:p>
            <a:pPr lvl="1"/>
            <a:r>
              <a:rPr lang="es-MX" sz="1800" dirty="0"/>
              <a:t>Trabajos futuros </a:t>
            </a:r>
            <a:endParaRPr lang="es-EC" sz="1800" dirty="0"/>
          </a:p>
          <a:p>
            <a:endParaRPr lang="es-EC" dirty="0"/>
          </a:p>
        </p:txBody>
      </p:sp>
      <p:sp>
        <p:nvSpPr>
          <p:cNvPr id="4" name="CuadroTexto 3">
            <a:extLst>
              <a:ext uri="{FF2B5EF4-FFF2-40B4-BE49-F238E27FC236}">
                <a16:creationId xmlns:a16="http://schemas.microsoft.com/office/drawing/2014/main" id="{89A2083A-F4F0-4334-9881-BC66ADFD3874}"/>
              </a:ext>
            </a:extLst>
          </p:cNvPr>
          <p:cNvSpPr txBox="1"/>
          <p:nvPr/>
        </p:nvSpPr>
        <p:spPr>
          <a:xfrm>
            <a:off x="11617376" y="6469235"/>
            <a:ext cx="540000" cy="369332"/>
          </a:xfrm>
          <a:prstGeom prst="rect">
            <a:avLst/>
          </a:prstGeom>
          <a:noFill/>
        </p:spPr>
        <p:txBody>
          <a:bodyPr wrap="square" rtlCol="0">
            <a:spAutoFit/>
          </a:bodyPr>
          <a:lstStyle/>
          <a:p>
            <a:pPr algn="ctr"/>
            <a:r>
              <a:rPr lang="es-MX" dirty="0"/>
              <a:t>2</a:t>
            </a: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15F0EB63-0FF0-4B83-8469-156BBBCAB3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4220BF4F-C90B-4C3C-9FF4-C16D68786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pic>
        <p:nvPicPr>
          <p:cNvPr id="2050" name="Picture 2" descr="Ilustración del concepto de prueba de usabilidad vector gratuito">
            <a:extLst>
              <a:ext uri="{FF2B5EF4-FFF2-40B4-BE49-F238E27FC236}">
                <a16:creationId xmlns:a16="http://schemas.microsoft.com/office/drawing/2014/main" id="{F0C05BB4-5E4B-41A5-A42C-04D8943A74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973" y="2600861"/>
            <a:ext cx="3355891" cy="3320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204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D79C89-3DC9-4C44-A062-0D837BB6565B}"/>
              </a:ext>
            </a:extLst>
          </p:cNvPr>
          <p:cNvSpPr>
            <a:spLocks noGrp="1"/>
          </p:cNvSpPr>
          <p:nvPr>
            <p:ph type="ctrTitle"/>
          </p:nvPr>
        </p:nvSpPr>
        <p:spPr>
          <a:xfrm>
            <a:off x="1600200" y="965742"/>
            <a:ext cx="8991600" cy="911092"/>
          </a:xfrm>
        </p:spPr>
        <p:txBody>
          <a:bodyPr/>
          <a:lstStyle/>
          <a:p>
            <a:r>
              <a:rPr lang="es-MX" dirty="0"/>
              <a:t>DESARROLLO</a:t>
            </a:r>
            <a:endParaRPr lang="es-EC" dirty="0"/>
          </a:p>
        </p:txBody>
      </p:sp>
      <p:sp>
        <p:nvSpPr>
          <p:cNvPr id="4" name="CuadroTexto 3">
            <a:extLst>
              <a:ext uri="{FF2B5EF4-FFF2-40B4-BE49-F238E27FC236}">
                <a16:creationId xmlns:a16="http://schemas.microsoft.com/office/drawing/2014/main" id="{22F4979C-58F8-4CDC-91FA-99747D1F91A8}"/>
              </a:ext>
            </a:extLst>
          </p:cNvPr>
          <p:cNvSpPr txBox="1"/>
          <p:nvPr/>
        </p:nvSpPr>
        <p:spPr>
          <a:xfrm>
            <a:off x="11617376" y="6469235"/>
            <a:ext cx="540000" cy="369332"/>
          </a:xfrm>
          <a:prstGeom prst="rect">
            <a:avLst/>
          </a:prstGeom>
          <a:noFill/>
        </p:spPr>
        <p:txBody>
          <a:bodyPr wrap="square" rtlCol="0">
            <a:spAutoFit/>
          </a:bodyPr>
          <a:lstStyle/>
          <a:p>
            <a:pPr algn="ctr"/>
            <a:r>
              <a:rPr lang="es-MX" dirty="0"/>
              <a:t>20</a:t>
            </a: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EE682DA7-F7D2-4A73-8D46-B04A8498C3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B2B615DA-0F52-4E7C-B125-DB070C29D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pic>
        <p:nvPicPr>
          <p:cNvPr id="4098" name="Picture 2" descr="Desarrollo de sitios web Foto gratis">
            <a:extLst>
              <a:ext uri="{FF2B5EF4-FFF2-40B4-BE49-F238E27FC236}">
                <a16:creationId xmlns:a16="http://schemas.microsoft.com/office/drawing/2014/main" id="{E51B7CB9-1A0E-4389-B8BB-1606A20F7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323475"/>
            <a:ext cx="4254241" cy="325362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s profesionales de ti están creando un sitio web en la ilustración de la pantalla del portátil. vector gratuito">
            <a:extLst>
              <a:ext uri="{FF2B5EF4-FFF2-40B4-BE49-F238E27FC236}">
                <a16:creationId xmlns:a16="http://schemas.microsoft.com/office/drawing/2014/main" id="{C00A96E9-19A7-4D9B-A1ED-2C48721D14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7561" y="2323475"/>
            <a:ext cx="4254239" cy="3253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23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par>
                                <p:cTn id="11" presetID="22" presetClass="entr" presetSubtype="4"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wipe(down)">
                                      <p:cBhvr>
                                        <p:cTn id="13"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930930"/>
            <a:ext cx="7729728" cy="628047"/>
          </a:xfrm>
        </p:spPr>
        <p:txBody>
          <a:bodyPr>
            <a:normAutofit fontScale="90000"/>
          </a:bodyPr>
          <a:lstStyle/>
          <a:p>
            <a:r>
              <a:rPr lang="es-MX" b="1" dirty="0"/>
              <a:t>Herramientas</a:t>
            </a:r>
            <a:endParaRPr lang="es-EC"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34095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dirty="0">
                <a:solidFill>
                  <a:schemeClr val="tx1"/>
                </a:solidFill>
              </a:rPr>
              <a:t>Introducción</a:t>
            </a:r>
          </a:p>
          <a:p>
            <a:pPr>
              <a:lnSpc>
                <a:spcPct val="150000"/>
              </a:lnSpc>
            </a:pPr>
            <a:r>
              <a:rPr lang="es-EC" sz="1600" dirty="0">
                <a:solidFill>
                  <a:schemeClr val="tx1"/>
                </a:solidFill>
              </a:rPr>
              <a:t>Trabajos Relacionados</a:t>
            </a:r>
          </a:p>
          <a:p>
            <a:pPr>
              <a:lnSpc>
                <a:spcPct val="150000"/>
              </a:lnSpc>
            </a:pPr>
            <a:r>
              <a:rPr lang="es-EC" b="1" dirty="0">
                <a:solidFill>
                  <a:schemeClr val="tx1"/>
                </a:solidFill>
              </a:rPr>
              <a:t>Desarrollo</a:t>
            </a:r>
          </a:p>
          <a:p>
            <a:pPr>
              <a:lnSpc>
                <a:spcPct val="150000"/>
              </a:lnSpc>
            </a:pPr>
            <a:r>
              <a:rPr lang="es-EC" dirty="0">
                <a:solidFill>
                  <a:schemeClr val="tx1"/>
                </a:solidFill>
              </a:rPr>
              <a:t>Enfoque de prueba</a:t>
            </a:r>
          </a:p>
          <a:p>
            <a:r>
              <a:rPr lang="es-EC"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21</a:t>
            </a:r>
            <a:endParaRPr lang="es-EC" dirty="0"/>
          </a:p>
        </p:txBody>
      </p:sp>
      <p:graphicFrame>
        <p:nvGraphicFramePr>
          <p:cNvPr id="17" name="Tabla 16">
            <a:extLst>
              <a:ext uri="{FF2B5EF4-FFF2-40B4-BE49-F238E27FC236}">
                <a16:creationId xmlns:a16="http://schemas.microsoft.com/office/drawing/2014/main" id="{EDFEEF2A-AD50-4A25-9A5D-0EA138C6BE81}"/>
              </a:ext>
            </a:extLst>
          </p:cNvPr>
          <p:cNvGraphicFramePr>
            <a:graphicFrameLocks noGrp="1"/>
          </p:cNvGraphicFramePr>
          <p:nvPr>
            <p:extLst>
              <p:ext uri="{D42A27DB-BD31-4B8C-83A1-F6EECF244321}">
                <p14:modId xmlns:p14="http://schemas.microsoft.com/office/powerpoint/2010/main" val="1179926098"/>
              </p:ext>
            </p:extLst>
          </p:nvPr>
        </p:nvGraphicFramePr>
        <p:xfrm>
          <a:off x="3245063" y="2817958"/>
          <a:ext cx="4805828" cy="4014035"/>
        </p:xfrm>
        <a:graphic>
          <a:graphicData uri="http://schemas.openxmlformats.org/drawingml/2006/table">
            <a:tbl>
              <a:tblPr firstRow="1" firstCol="1" bandRow="1">
                <a:tableStyleId>{B301B821-A1FF-4177-AEE7-76D212191A09}</a:tableStyleId>
              </a:tblPr>
              <a:tblGrid>
                <a:gridCol w="3336730">
                  <a:extLst>
                    <a:ext uri="{9D8B030D-6E8A-4147-A177-3AD203B41FA5}">
                      <a16:colId xmlns:a16="http://schemas.microsoft.com/office/drawing/2014/main" val="2885604071"/>
                    </a:ext>
                  </a:extLst>
                </a:gridCol>
                <a:gridCol w="797065">
                  <a:extLst>
                    <a:ext uri="{9D8B030D-6E8A-4147-A177-3AD203B41FA5}">
                      <a16:colId xmlns:a16="http://schemas.microsoft.com/office/drawing/2014/main" val="1526718801"/>
                    </a:ext>
                  </a:extLst>
                </a:gridCol>
                <a:gridCol w="672033">
                  <a:extLst>
                    <a:ext uri="{9D8B030D-6E8A-4147-A177-3AD203B41FA5}">
                      <a16:colId xmlns:a16="http://schemas.microsoft.com/office/drawing/2014/main" val="924582239"/>
                    </a:ext>
                  </a:extLst>
                </a:gridCol>
              </a:tblGrid>
              <a:tr h="189286">
                <a:tc>
                  <a:txBody>
                    <a:bodyPr/>
                    <a:lstStyle/>
                    <a:p>
                      <a:pPr algn="ctr">
                        <a:lnSpc>
                          <a:spcPct val="150000"/>
                        </a:lnSpc>
                        <a:spcAft>
                          <a:spcPts val="800"/>
                        </a:spcAft>
                      </a:pPr>
                      <a:r>
                        <a:rPr lang="es-EC" sz="1050" b="1" dirty="0">
                          <a:solidFill>
                            <a:schemeClr val="tx1"/>
                          </a:solidFill>
                          <a:effectLst/>
                          <a:latin typeface="Times New Roman" panose="02020603050405020304" pitchFamily="18" charset="0"/>
                          <a:cs typeface="Times New Roman" panose="02020603050405020304" pitchFamily="18" charset="0"/>
                        </a:rPr>
                        <a:t>Herramienta</a:t>
                      </a:r>
                      <a:endParaRPr lang="es-EC" sz="105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solidFill>
                      <a:schemeClr val="accent1">
                        <a:lumMod val="60000"/>
                        <a:lumOff val="40000"/>
                      </a:schemeClr>
                    </a:solidFill>
                  </a:tcPr>
                </a:tc>
                <a:tc>
                  <a:txBody>
                    <a:bodyPr/>
                    <a:lstStyle/>
                    <a:p>
                      <a:pPr algn="ctr"/>
                      <a:r>
                        <a:rPr lang="es-EC" sz="1050" b="1" dirty="0">
                          <a:solidFill>
                            <a:schemeClr val="tx1"/>
                          </a:solidFill>
                          <a:effectLst/>
                          <a:latin typeface="Times New Roman" panose="02020603050405020304" pitchFamily="18" charset="0"/>
                          <a:cs typeface="Times New Roman" panose="02020603050405020304" pitchFamily="18" charset="0"/>
                        </a:rPr>
                        <a:t>Si</a:t>
                      </a:r>
                      <a:endParaRPr lang="es-EC" sz="1050" b="1" dirty="0">
                        <a:solidFill>
                          <a:schemeClr val="tx1"/>
                        </a:solidFill>
                        <a:latin typeface="Times New Roman" panose="02020603050405020304" pitchFamily="18" charset="0"/>
                        <a:cs typeface="Times New Roman" panose="02020603050405020304" pitchFamily="18" charset="0"/>
                      </a:endParaRPr>
                    </a:p>
                  </a:txBody>
                  <a:tcPr marL="38975" marR="38975" marT="0" marB="0">
                    <a:solidFill>
                      <a:schemeClr val="accent1">
                        <a:lumMod val="60000"/>
                        <a:lumOff val="40000"/>
                      </a:schemeClr>
                    </a:solidFill>
                  </a:tcPr>
                </a:tc>
                <a:tc>
                  <a:txBody>
                    <a:bodyPr/>
                    <a:lstStyle/>
                    <a:p>
                      <a:pPr algn="ctr"/>
                      <a:r>
                        <a:rPr lang="es-EC" sz="1050" b="1" dirty="0">
                          <a:solidFill>
                            <a:schemeClr val="tx1"/>
                          </a:solidFill>
                          <a:effectLst/>
                          <a:latin typeface="Times New Roman" panose="02020603050405020304" pitchFamily="18" charset="0"/>
                          <a:cs typeface="Times New Roman" panose="02020603050405020304" pitchFamily="18" charset="0"/>
                        </a:rPr>
                        <a:t>No</a:t>
                      </a:r>
                      <a:endParaRPr lang="es-EC" sz="1050" b="1" dirty="0">
                        <a:solidFill>
                          <a:schemeClr val="tx1"/>
                        </a:solidFill>
                        <a:latin typeface="Times New Roman" panose="02020603050405020304" pitchFamily="18" charset="0"/>
                        <a:cs typeface="Times New Roman" panose="02020603050405020304" pitchFamily="18" charset="0"/>
                      </a:endParaRPr>
                    </a:p>
                  </a:txBody>
                  <a:tcPr marL="38975" marR="38975" marT="0" marB="0">
                    <a:solidFill>
                      <a:schemeClr val="accent1">
                        <a:lumMod val="60000"/>
                        <a:lumOff val="40000"/>
                      </a:schemeClr>
                    </a:solidFill>
                  </a:tcPr>
                </a:tc>
                <a:extLst>
                  <a:ext uri="{0D108BD9-81ED-4DB2-BD59-A6C34878D82A}">
                    <a16:rowId xmlns:a16="http://schemas.microsoft.com/office/drawing/2014/main" val="2917103158"/>
                  </a:ext>
                </a:extLst>
              </a:tr>
              <a:tr h="189286">
                <a:tc gridSpan="3">
                  <a:txBody>
                    <a:bodyPr/>
                    <a:lstStyle/>
                    <a:p>
                      <a:pPr algn="ctr">
                        <a:lnSpc>
                          <a:spcPct val="150000"/>
                        </a:lnSpc>
                        <a:spcAft>
                          <a:spcPts val="800"/>
                        </a:spcAft>
                      </a:pPr>
                      <a:r>
                        <a:rPr lang="es-EC" sz="1050" dirty="0">
                          <a:effectLst/>
                          <a:latin typeface="Times New Roman" panose="02020603050405020304" pitchFamily="18" charset="0"/>
                          <a:cs typeface="Times New Roman" panose="02020603050405020304" pitchFamily="18" charset="0"/>
                        </a:rPr>
                        <a:t>Sistema operativo</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solidFill>
                      <a:schemeClr val="accent1">
                        <a:lumMod val="60000"/>
                        <a:lumOff val="40000"/>
                      </a:schemeClr>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550488367"/>
                  </a:ext>
                </a:extLst>
              </a:tr>
              <a:tr h="189286">
                <a:tc>
                  <a:txBody>
                    <a:bodyPr/>
                    <a:lstStyle/>
                    <a:p>
                      <a:pPr>
                        <a:lnSpc>
                          <a:spcPct val="150000"/>
                        </a:lnSpc>
                        <a:spcAft>
                          <a:spcPts val="800"/>
                        </a:spcAft>
                      </a:pPr>
                      <a:r>
                        <a:rPr lang="es-EC" sz="1050" dirty="0">
                          <a:effectLst/>
                          <a:latin typeface="Times New Roman" panose="02020603050405020304" pitchFamily="18" charset="0"/>
                          <a:cs typeface="Times New Roman" panose="02020603050405020304" pitchFamily="18" charset="0"/>
                        </a:rPr>
                        <a:t>Android </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solidFill>
                      <a:schemeClr val="accent1">
                        <a:lumMod val="60000"/>
                        <a:lumOff val="40000"/>
                      </a:schemeClr>
                    </a:solidFill>
                  </a:tcPr>
                </a:tc>
                <a:tc>
                  <a:txBody>
                    <a:bodyPr/>
                    <a:lstStyle/>
                    <a:p>
                      <a:pPr algn="ctr">
                        <a:lnSpc>
                          <a:spcPct val="150000"/>
                        </a:lnSpc>
                        <a:spcAft>
                          <a:spcPts val="800"/>
                        </a:spcAft>
                      </a:pPr>
                      <a:r>
                        <a:rPr lang="es-EC" sz="1050" dirty="0">
                          <a:effectLst/>
                          <a:latin typeface="Times New Roman" panose="02020603050405020304" pitchFamily="18" charset="0"/>
                          <a:cs typeface="Times New Roman" panose="02020603050405020304" pitchFamily="18" charset="0"/>
                        </a:rPr>
                        <a:t>X</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tc>
                <a:tc>
                  <a:txBody>
                    <a:bodyPr/>
                    <a:lstStyle/>
                    <a:p>
                      <a:pPr algn="ctr">
                        <a:lnSpc>
                          <a:spcPct val="150000"/>
                        </a:lnSpc>
                        <a:spcAft>
                          <a:spcPts val="800"/>
                        </a:spcAft>
                      </a:pPr>
                      <a:r>
                        <a:rPr lang="es-EC" sz="1050">
                          <a:effectLst/>
                          <a:latin typeface="Times New Roman" panose="02020603050405020304" pitchFamily="18" charset="0"/>
                          <a:cs typeface="Times New Roman" panose="02020603050405020304" pitchFamily="18" charset="0"/>
                        </a:rPr>
                        <a:t> </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tc>
                <a:extLst>
                  <a:ext uri="{0D108BD9-81ED-4DB2-BD59-A6C34878D82A}">
                    <a16:rowId xmlns:a16="http://schemas.microsoft.com/office/drawing/2014/main" val="445186227"/>
                  </a:ext>
                </a:extLst>
              </a:tr>
              <a:tr h="189286">
                <a:tc>
                  <a:txBody>
                    <a:bodyPr/>
                    <a:lstStyle/>
                    <a:p>
                      <a:pPr>
                        <a:lnSpc>
                          <a:spcPct val="150000"/>
                        </a:lnSpc>
                        <a:spcAft>
                          <a:spcPts val="800"/>
                        </a:spcAft>
                      </a:pPr>
                      <a:r>
                        <a:rPr lang="es-EC" sz="1050" dirty="0" err="1">
                          <a:effectLst/>
                          <a:latin typeface="Times New Roman" panose="02020603050405020304" pitchFamily="18" charset="0"/>
                          <a:cs typeface="Times New Roman" panose="02020603050405020304" pitchFamily="18" charset="0"/>
                        </a:rPr>
                        <a:t>Iphone</a:t>
                      </a:r>
                      <a:r>
                        <a:rPr lang="es-EC" sz="1050" dirty="0">
                          <a:effectLst/>
                          <a:latin typeface="Times New Roman" panose="02020603050405020304" pitchFamily="18" charset="0"/>
                          <a:cs typeface="Times New Roman" panose="02020603050405020304" pitchFamily="18" charset="0"/>
                        </a:rPr>
                        <a:t> </a:t>
                      </a:r>
                      <a:r>
                        <a:rPr lang="es-EC" sz="1050" dirty="0" err="1">
                          <a:effectLst/>
                          <a:latin typeface="Times New Roman" panose="02020603050405020304" pitchFamily="18" charset="0"/>
                          <a:cs typeface="Times New Roman" panose="02020603050405020304" pitchFamily="18" charset="0"/>
                        </a:rPr>
                        <a:t>Operating</a:t>
                      </a:r>
                      <a:r>
                        <a:rPr lang="es-EC" sz="1050" dirty="0">
                          <a:effectLst/>
                          <a:latin typeface="Times New Roman" panose="02020603050405020304" pitchFamily="18" charset="0"/>
                          <a:cs typeface="Times New Roman" panose="02020603050405020304" pitchFamily="18" charset="0"/>
                        </a:rPr>
                        <a:t> </a:t>
                      </a:r>
                      <a:r>
                        <a:rPr lang="es-EC" sz="1050" dirty="0" err="1">
                          <a:effectLst/>
                          <a:latin typeface="Times New Roman" panose="02020603050405020304" pitchFamily="18" charset="0"/>
                          <a:cs typeface="Times New Roman" panose="02020603050405020304" pitchFamily="18" charset="0"/>
                        </a:rPr>
                        <a:t>System</a:t>
                      </a:r>
                      <a:r>
                        <a:rPr lang="es-EC" sz="1050" dirty="0">
                          <a:effectLst/>
                          <a:latin typeface="Times New Roman" panose="02020603050405020304" pitchFamily="18" charset="0"/>
                          <a:cs typeface="Times New Roman" panose="02020603050405020304" pitchFamily="18" charset="0"/>
                        </a:rPr>
                        <a:t> (iOS)</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solidFill>
                      <a:schemeClr val="accent1">
                        <a:lumMod val="60000"/>
                        <a:lumOff val="40000"/>
                      </a:schemeClr>
                    </a:solidFill>
                  </a:tcPr>
                </a:tc>
                <a:tc>
                  <a:txBody>
                    <a:bodyPr/>
                    <a:lstStyle/>
                    <a:p>
                      <a:pPr algn="ctr">
                        <a:lnSpc>
                          <a:spcPct val="150000"/>
                        </a:lnSpc>
                        <a:spcAft>
                          <a:spcPts val="800"/>
                        </a:spcAft>
                      </a:pPr>
                      <a:r>
                        <a:rPr lang="es-EC" sz="1050" dirty="0">
                          <a:effectLst/>
                          <a:latin typeface="Times New Roman" panose="02020603050405020304" pitchFamily="18" charset="0"/>
                          <a:cs typeface="Times New Roman" panose="02020603050405020304" pitchFamily="18" charset="0"/>
                        </a:rPr>
                        <a:t>X</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tc>
                <a:tc>
                  <a:txBody>
                    <a:bodyPr/>
                    <a:lstStyle/>
                    <a:p>
                      <a:pPr algn="ctr">
                        <a:lnSpc>
                          <a:spcPct val="150000"/>
                        </a:lnSpc>
                        <a:spcAft>
                          <a:spcPts val="800"/>
                        </a:spcAft>
                      </a:pPr>
                      <a:r>
                        <a:rPr lang="es-EC" sz="1050">
                          <a:effectLst/>
                          <a:latin typeface="Times New Roman" panose="02020603050405020304" pitchFamily="18" charset="0"/>
                          <a:cs typeface="Times New Roman" panose="02020603050405020304" pitchFamily="18" charset="0"/>
                        </a:rPr>
                        <a:t> </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tc>
                <a:extLst>
                  <a:ext uri="{0D108BD9-81ED-4DB2-BD59-A6C34878D82A}">
                    <a16:rowId xmlns:a16="http://schemas.microsoft.com/office/drawing/2014/main" val="3254444642"/>
                  </a:ext>
                </a:extLst>
              </a:tr>
              <a:tr h="189286">
                <a:tc>
                  <a:txBody>
                    <a:bodyPr/>
                    <a:lstStyle/>
                    <a:p>
                      <a:pPr>
                        <a:lnSpc>
                          <a:spcPct val="150000"/>
                        </a:lnSpc>
                        <a:spcAft>
                          <a:spcPts val="800"/>
                        </a:spcAft>
                      </a:pPr>
                      <a:r>
                        <a:rPr lang="es-EC" sz="1050" dirty="0">
                          <a:effectLst/>
                          <a:latin typeface="Times New Roman" panose="02020603050405020304" pitchFamily="18" charset="0"/>
                          <a:cs typeface="Times New Roman" panose="02020603050405020304" pitchFamily="18" charset="0"/>
                        </a:rPr>
                        <a:t>MIUI</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solidFill>
                      <a:schemeClr val="accent1">
                        <a:lumMod val="60000"/>
                        <a:lumOff val="40000"/>
                      </a:schemeClr>
                    </a:solidFill>
                  </a:tcPr>
                </a:tc>
                <a:tc>
                  <a:txBody>
                    <a:bodyPr/>
                    <a:lstStyle/>
                    <a:p>
                      <a:pPr algn="ctr">
                        <a:lnSpc>
                          <a:spcPct val="150000"/>
                        </a:lnSpc>
                        <a:spcAft>
                          <a:spcPts val="800"/>
                        </a:spcAft>
                      </a:pPr>
                      <a:r>
                        <a:rPr lang="es-EC" sz="1050" dirty="0">
                          <a:effectLst/>
                          <a:latin typeface="Times New Roman" panose="02020603050405020304" pitchFamily="18" charset="0"/>
                          <a:cs typeface="Times New Roman" panose="02020603050405020304" pitchFamily="18" charset="0"/>
                        </a:rPr>
                        <a:t> </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tc>
                <a:tc>
                  <a:txBody>
                    <a:bodyPr/>
                    <a:lstStyle/>
                    <a:p>
                      <a:pPr algn="ctr">
                        <a:lnSpc>
                          <a:spcPct val="150000"/>
                        </a:lnSpc>
                        <a:spcAft>
                          <a:spcPts val="800"/>
                        </a:spcAft>
                      </a:pPr>
                      <a:r>
                        <a:rPr lang="es-EC" sz="1050">
                          <a:effectLst/>
                          <a:latin typeface="Times New Roman" panose="02020603050405020304" pitchFamily="18" charset="0"/>
                          <a:cs typeface="Times New Roman" panose="02020603050405020304" pitchFamily="18" charset="0"/>
                        </a:rPr>
                        <a:t>X</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tc>
                <a:extLst>
                  <a:ext uri="{0D108BD9-81ED-4DB2-BD59-A6C34878D82A}">
                    <a16:rowId xmlns:a16="http://schemas.microsoft.com/office/drawing/2014/main" val="1438476162"/>
                  </a:ext>
                </a:extLst>
              </a:tr>
              <a:tr h="189286">
                <a:tc>
                  <a:txBody>
                    <a:bodyPr/>
                    <a:lstStyle/>
                    <a:p>
                      <a:pPr>
                        <a:lnSpc>
                          <a:spcPct val="150000"/>
                        </a:lnSpc>
                        <a:spcAft>
                          <a:spcPts val="800"/>
                        </a:spcAft>
                      </a:pPr>
                      <a:r>
                        <a:rPr lang="es-EC" sz="1050" dirty="0">
                          <a:effectLst/>
                          <a:latin typeface="Times New Roman" panose="02020603050405020304" pitchFamily="18" charset="0"/>
                          <a:cs typeface="Times New Roman" panose="02020603050405020304" pitchFamily="18" charset="0"/>
                        </a:rPr>
                        <a:t>Windows Mobile</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solidFill>
                      <a:schemeClr val="accent1">
                        <a:lumMod val="60000"/>
                        <a:lumOff val="40000"/>
                      </a:schemeClr>
                    </a:solidFill>
                  </a:tcPr>
                </a:tc>
                <a:tc>
                  <a:txBody>
                    <a:bodyPr/>
                    <a:lstStyle/>
                    <a:p>
                      <a:pPr algn="ctr">
                        <a:lnSpc>
                          <a:spcPct val="150000"/>
                        </a:lnSpc>
                        <a:spcAft>
                          <a:spcPts val="800"/>
                        </a:spcAft>
                      </a:pPr>
                      <a:r>
                        <a:rPr lang="es-EC" sz="1050" dirty="0">
                          <a:effectLst/>
                          <a:latin typeface="Times New Roman" panose="02020603050405020304" pitchFamily="18" charset="0"/>
                          <a:cs typeface="Times New Roman" panose="02020603050405020304" pitchFamily="18" charset="0"/>
                        </a:rPr>
                        <a:t> </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tc>
                <a:tc>
                  <a:txBody>
                    <a:bodyPr/>
                    <a:lstStyle/>
                    <a:p>
                      <a:pPr algn="ctr">
                        <a:lnSpc>
                          <a:spcPct val="150000"/>
                        </a:lnSpc>
                        <a:spcAft>
                          <a:spcPts val="800"/>
                        </a:spcAft>
                      </a:pPr>
                      <a:r>
                        <a:rPr lang="es-EC" sz="1050" dirty="0">
                          <a:effectLst/>
                          <a:latin typeface="Times New Roman" panose="02020603050405020304" pitchFamily="18" charset="0"/>
                          <a:cs typeface="Times New Roman" panose="02020603050405020304" pitchFamily="18" charset="0"/>
                        </a:rPr>
                        <a:t>X</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tc>
                <a:extLst>
                  <a:ext uri="{0D108BD9-81ED-4DB2-BD59-A6C34878D82A}">
                    <a16:rowId xmlns:a16="http://schemas.microsoft.com/office/drawing/2014/main" val="2172151847"/>
                  </a:ext>
                </a:extLst>
              </a:tr>
              <a:tr h="189286">
                <a:tc gridSpan="3">
                  <a:txBody>
                    <a:bodyPr/>
                    <a:lstStyle/>
                    <a:p>
                      <a:pPr algn="ctr">
                        <a:lnSpc>
                          <a:spcPct val="150000"/>
                        </a:lnSpc>
                        <a:spcAft>
                          <a:spcPts val="800"/>
                        </a:spcAft>
                      </a:pPr>
                      <a:r>
                        <a:rPr lang="es-EC" sz="1050" dirty="0">
                          <a:effectLst/>
                          <a:latin typeface="Times New Roman" panose="02020603050405020304" pitchFamily="18" charset="0"/>
                          <a:cs typeface="Times New Roman" panose="02020603050405020304" pitchFamily="18" charset="0"/>
                        </a:rPr>
                        <a:t>Plataforma de desarrollo</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solidFill>
                      <a:schemeClr val="accent1">
                        <a:lumMod val="60000"/>
                        <a:lumOff val="40000"/>
                      </a:schemeClr>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287817074"/>
                  </a:ext>
                </a:extLst>
              </a:tr>
              <a:tr h="189286">
                <a:tc>
                  <a:txBody>
                    <a:bodyPr/>
                    <a:lstStyle/>
                    <a:p>
                      <a:pPr>
                        <a:lnSpc>
                          <a:spcPct val="150000"/>
                        </a:lnSpc>
                        <a:spcAft>
                          <a:spcPts val="800"/>
                        </a:spcAft>
                      </a:pPr>
                      <a:r>
                        <a:rPr lang="es-EC" sz="1050" dirty="0" err="1">
                          <a:effectLst/>
                          <a:latin typeface="Times New Roman" panose="02020603050405020304" pitchFamily="18" charset="0"/>
                          <a:cs typeface="Times New Roman" panose="02020603050405020304" pitchFamily="18" charset="0"/>
                        </a:rPr>
                        <a:t>Xamarin</a:t>
                      </a:r>
                      <a:r>
                        <a:rPr lang="es-EC" sz="1050" dirty="0">
                          <a:effectLst/>
                          <a:latin typeface="Times New Roman" panose="02020603050405020304" pitchFamily="18" charset="0"/>
                          <a:cs typeface="Times New Roman" panose="02020603050405020304" pitchFamily="18" charset="0"/>
                        </a:rPr>
                        <a:t> – Visual Studio</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solidFill>
                      <a:schemeClr val="accent1">
                        <a:lumMod val="60000"/>
                        <a:lumOff val="40000"/>
                      </a:schemeClr>
                    </a:solidFill>
                  </a:tcPr>
                </a:tc>
                <a:tc>
                  <a:txBody>
                    <a:bodyPr/>
                    <a:lstStyle/>
                    <a:p>
                      <a:pPr algn="ctr"/>
                      <a:r>
                        <a:rPr lang="es-EC" sz="1050" dirty="0">
                          <a:effectLst/>
                          <a:latin typeface="Times New Roman" panose="02020603050405020304" pitchFamily="18" charset="0"/>
                          <a:cs typeface="Times New Roman" panose="02020603050405020304" pitchFamily="18" charset="0"/>
                        </a:rPr>
                        <a:t>X</a:t>
                      </a:r>
                      <a:endParaRPr lang="es-EC" sz="1050" dirty="0">
                        <a:latin typeface="Times New Roman" panose="02020603050405020304" pitchFamily="18" charset="0"/>
                        <a:cs typeface="Times New Roman" panose="02020603050405020304" pitchFamily="18" charset="0"/>
                      </a:endParaRPr>
                    </a:p>
                  </a:txBody>
                  <a:tcPr marL="38975" marR="38975" marT="0" marB="0"/>
                </a:tc>
                <a:tc>
                  <a:txBody>
                    <a:bodyPr/>
                    <a:lstStyle/>
                    <a:p>
                      <a:pPr algn="ctr"/>
                      <a:r>
                        <a:rPr lang="es-EC" sz="1050">
                          <a:effectLst/>
                          <a:latin typeface="Times New Roman" panose="02020603050405020304" pitchFamily="18" charset="0"/>
                          <a:cs typeface="Times New Roman" panose="02020603050405020304" pitchFamily="18" charset="0"/>
                        </a:rPr>
                        <a:t> </a:t>
                      </a:r>
                      <a:endParaRPr lang="es-EC" sz="1050">
                        <a:latin typeface="Times New Roman" panose="02020603050405020304" pitchFamily="18" charset="0"/>
                        <a:cs typeface="Times New Roman" panose="02020603050405020304" pitchFamily="18" charset="0"/>
                      </a:endParaRPr>
                    </a:p>
                  </a:txBody>
                  <a:tcPr marL="38975" marR="38975" marT="0" marB="0"/>
                </a:tc>
                <a:extLst>
                  <a:ext uri="{0D108BD9-81ED-4DB2-BD59-A6C34878D82A}">
                    <a16:rowId xmlns:a16="http://schemas.microsoft.com/office/drawing/2014/main" val="2063179023"/>
                  </a:ext>
                </a:extLst>
              </a:tr>
              <a:tr h="189286">
                <a:tc>
                  <a:txBody>
                    <a:bodyPr/>
                    <a:lstStyle/>
                    <a:p>
                      <a:pPr>
                        <a:lnSpc>
                          <a:spcPct val="150000"/>
                        </a:lnSpc>
                        <a:spcAft>
                          <a:spcPts val="800"/>
                        </a:spcAft>
                      </a:pPr>
                      <a:r>
                        <a:rPr lang="es-EC" sz="1050" dirty="0">
                          <a:effectLst/>
                          <a:latin typeface="Times New Roman" panose="02020603050405020304" pitchFamily="18" charset="0"/>
                          <a:cs typeface="Times New Roman" panose="02020603050405020304" pitchFamily="18" charset="0"/>
                        </a:rPr>
                        <a:t>Android Studio</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solidFill>
                      <a:schemeClr val="accent1">
                        <a:lumMod val="60000"/>
                        <a:lumOff val="40000"/>
                      </a:schemeClr>
                    </a:solidFill>
                  </a:tcPr>
                </a:tc>
                <a:tc>
                  <a:txBody>
                    <a:bodyPr/>
                    <a:lstStyle/>
                    <a:p>
                      <a:pPr algn="ctr"/>
                      <a:r>
                        <a:rPr lang="es-EC" sz="1050" dirty="0">
                          <a:effectLst/>
                          <a:latin typeface="Times New Roman" panose="02020603050405020304" pitchFamily="18" charset="0"/>
                          <a:cs typeface="Times New Roman" panose="02020603050405020304" pitchFamily="18" charset="0"/>
                        </a:rPr>
                        <a:t> </a:t>
                      </a:r>
                      <a:endParaRPr lang="es-EC" sz="1050" dirty="0">
                        <a:latin typeface="Times New Roman" panose="02020603050405020304" pitchFamily="18" charset="0"/>
                        <a:cs typeface="Times New Roman" panose="02020603050405020304" pitchFamily="18" charset="0"/>
                      </a:endParaRPr>
                    </a:p>
                  </a:txBody>
                  <a:tcPr marL="38975" marR="38975" marT="0" marB="0"/>
                </a:tc>
                <a:tc>
                  <a:txBody>
                    <a:bodyPr/>
                    <a:lstStyle/>
                    <a:p>
                      <a:pPr algn="ctr"/>
                      <a:r>
                        <a:rPr lang="es-EC" sz="1050" dirty="0">
                          <a:effectLst/>
                          <a:latin typeface="Times New Roman" panose="02020603050405020304" pitchFamily="18" charset="0"/>
                          <a:cs typeface="Times New Roman" panose="02020603050405020304" pitchFamily="18" charset="0"/>
                        </a:rPr>
                        <a:t>X</a:t>
                      </a:r>
                      <a:endParaRPr lang="es-EC" sz="1050" dirty="0">
                        <a:latin typeface="Times New Roman" panose="02020603050405020304" pitchFamily="18" charset="0"/>
                        <a:cs typeface="Times New Roman" panose="02020603050405020304" pitchFamily="18" charset="0"/>
                      </a:endParaRPr>
                    </a:p>
                  </a:txBody>
                  <a:tcPr marL="38975" marR="38975" marT="0" marB="0"/>
                </a:tc>
                <a:extLst>
                  <a:ext uri="{0D108BD9-81ED-4DB2-BD59-A6C34878D82A}">
                    <a16:rowId xmlns:a16="http://schemas.microsoft.com/office/drawing/2014/main" val="156396208"/>
                  </a:ext>
                </a:extLst>
              </a:tr>
              <a:tr h="189286">
                <a:tc>
                  <a:txBody>
                    <a:bodyPr/>
                    <a:lstStyle/>
                    <a:p>
                      <a:pPr>
                        <a:lnSpc>
                          <a:spcPct val="150000"/>
                        </a:lnSpc>
                        <a:spcAft>
                          <a:spcPts val="800"/>
                        </a:spcAft>
                      </a:pPr>
                      <a:r>
                        <a:rPr lang="es-EC" sz="1050" dirty="0" err="1">
                          <a:effectLst/>
                          <a:latin typeface="Times New Roman" panose="02020603050405020304" pitchFamily="18" charset="0"/>
                          <a:cs typeface="Times New Roman" panose="02020603050405020304" pitchFamily="18" charset="0"/>
                        </a:rPr>
                        <a:t>Xcode</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solidFill>
                      <a:schemeClr val="accent1">
                        <a:lumMod val="60000"/>
                        <a:lumOff val="40000"/>
                      </a:schemeClr>
                    </a:solidFill>
                  </a:tcPr>
                </a:tc>
                <a:tc>
                  <a:txBody>
                    <a:bodyPr/>
                    <a:lstStyle/>
                    <a:p>
                      <a:pPr algn="ctr"/>
                      <a:r>
                        <a:rPr lang="es-EC" sz="1050" dirty="0">
                          <a:effectLst/>
                          <a:latin typeface="Times New Roman" panose="02020603050405020304" pitchFamily="18" charset="0"/>
                          <a:cs typeface="Times New Roman" panose="02020603050405020304" pitchFamily="18" charset="0"/>
                        </a:rPr>
                        <a:t> </a:t>
                      </a:r>
                      <a:endParaRPr lang="es-EC" sz="1050" dirty="0">
                        <a:latin typeface="Times New Roman" panose="02020603050405020304" pitchFamily="18" charset="0"/>
                        <a:cs typeface="Times New Roman" panose="02020603050405020304" pitchFamily="18" charset="0"/>
                      </a:endParaRPr>
                    </a:p>
                  </a:txBody>
                  <a:tcPr marL="38975" marR="38975" marT="0" marB="0"/>
                </a:tc>
                <a:tc>
                  <a:txBody>
                    <a:bodyPr/>
                    <a:lstStyle/>
                    <a:p>
                      <a:pPr algn="ctr"/>
                      <a:r>
                        <a:rPr lang="es-EC" sz="1050" dirty="0">
                          <a:effectLst/>
                          <a:latin typeface="Times New Roman" panose="02020603050405020304" pitchFamily="18" charset="0"/>
                          <a:cs typeface="Times New Roman" panose="02020603050405020304" pitchFamily="18" charset="0"/>
                        </a:rPr>
                        <a:t>X</a:t>
                      </a:r>
                      <a:endParaRPr lang="es-EC" sz="1050" dirty="0">
                        <a:latin typeface="Times New Roman" panose="02020603050405020304" pitchFamily="18" charset="0"/>
                        <a:cs typeface="Times New Roman" panose="02020603050405020304" pitchFamily="18" charset="0"/>
                      </a:endParaRPr>
                    </a:p>
                  </a:txBody>
                  <a:tcPr marL="38975" marR="38975" marT="0" marB="0"/>
                </a:tc>
                <a:extLst>
                  <a:ext uri="{0D108BD9-81ED-4DB2-BD59-A6C34878D82A}">
                    <a16:rowId xmlns:a16="http://schemas.microsoft.com/office/drawing/2014/main" val="1372405222"/>
                  </a:ext>
                </a:extLst>
              </a:tr>
              <a:tr h="189286">
                <a:tc gridSpan="3">
                  <a:txBody>
                    <a:bodyPr/>
                    <a:lstStyle/>
                    <a:p>
                      <a:pPr algn="ctr">
                        <a:lnSpc>
                          <a:spcPct val="150000"/>
                        </a:lnSpc>
                        <a:spcAft>
                          <a:spcPts val="800"/>
                        </a:spcAft>
                      </a:pPr>
                      <a:r>
                        <a:rPr lang="es-EC" sz="1050" dirty="0">
                          <a:effectLst/>
                          <a:latin typeface="Times New Roman" panose="02020603050405020304" pitchFamily="18" charset="0"/>
                          <a:cs typeface="Times New Roman" panose="02020603050405020304" pitchFamily="18" charset="0"/>
                        </a:rPr>
                        <a:t>Base de datos</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solidFill>
                      <a:schemeClr val="accent1">
                        <a:lumMod val="60000"/>
                        <a:lumOff val="40000"/>
                      </a:schemeClr>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901268096"/>
                  </a:ext>
                </a:extLst>
              </a:tr>
              <a:tr h="189286">
                <a:tc>
                  <a:txBody>
                    <a:bodyPr/>
                    <a:lstStyle/>
                    <a:p>
                      <a:pPr>
                        <a:lnSpc>
                          <a:spcPct val="150000"/>
                        </a:lnSpc>
                        <a:spcAft>
                          <a:spcPts val="800"/>
                        </a:spcAft>
                      </a:pPr>
                      <a:r>
                        <a:rPr lang="es-EC" sz="1050" dirty="0" err="1">
                          <a:effectLst/>
                          <a:latin typeface="Times New Roman" panose="02020603050405020304" pitchFamily="18" charset="0"/>
                          <a:cs typeface="Times New Roman" panose="02020603050405020304" pitchFamily="18" charset="0"/>
                        </a:rPr>
                        <a:t>Structured</a:t>
                      </a:r>
                      <a:r>
                        <a:rPr lang="es-EC" sz="1050" dirty="0">
                          <a:effectLst/>
                          <a:latin typeface="Times New Roman" panose="02020603050405020304" pitchFamily="18" charset="0"/>
                          <a:cs typeface="Times New Roman" panose="02020603050405020304" pitchFamily="18" charset="0"/>
                        </a:rPr>
                        <a:t> </a:t>
                      </a:r>
                      <a:r>
                        <a:rPr lang="es-EC" sz="1050" dirty="0" err="1">
                          <a:effectLst/>
                          <a:latin typeface="Times New Roman" panose="02020603050405020304" pitchFamily="18" charset="0"/>
                          <a:cs typeface="Times New Roman" panose="02020603050405020304" pitchFamily="18" charset="0"/>
                        </a:rPr>
                        <a:t>Query</a:t>
                      </a:r>
                      <a:r>
                        <a:rPr lang="es-EC" sz="1050" dirty="0">
                          <a:effectLst/>
                          <a:latin typeface="Times New Roman" panose="02020603050405020304" pitchFamily="18" charset="0"/>
                          <a:cs typeface="Times New Roman" panose="02020603050405020304" pitchFamily="18" charset="0"/>
                        </a:rPr>
                        <a:t> </a:t>
                      </a:r>
                      <a:r>
                        <a:rPr lang="es-EC" sz="1050" dirty="0" err="1">
                          <a:effectLst/>
                          <a:latin typeface="Times New Roman" panose="02020603050405020304" pitchFamily="18" charset="0"/>
                          <a:cs typeface="Times New Roman" panose="02020603050405020304" pitchFamily="18" charset="0"/>
                        </a:rPr>
                        <a:t>Language</a:t>
                      </a:r>
                      <a:r>
                        <a:rPr lang="es-EC" sz="1050" dirty="0">
                          <a:effectLst/>
                          <a:latin typeface="Times New Roman" panose="02020603050405020304" pitchFamily="18" charset="0"/>
                          <a:cs typeface="Times New Roman" panose="02020603050405020304" pitchFamily="18" charset="0"/>
                        </a:rPr>
                        <a:t> (SQL)</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solidFill>
                      <a:schemeClr val="accent1">
                        <a:lumMod val="60000"/>
                        <a:lumOff val="40000"/>
                      </a:schemeClr>
                    </a:solidFill>
                  </a:tcPr>
                </a:tc>
                <a:tc>
                  <a:txBody>
                    <a:bodyPr/>
                    <a:lstStyle/>
                    <a:p>
                      <a:pPr algn="ctr"/>
                      <a:r>
                        <a:rPr lang="es-EC" sz="1050">
                          <a:effectLst/>
                          <a:latin typeface="Times New Roman" panose="02020603050405020304" pitchFamily="18" charset="0"/>
                          <a:cs typeface="Times New Roman" panose="02020603050405020304" pitchFamily="18" charset="0"/>
                        </a:rPr>
                        <a:t> </a:t>
                      </a:r>
                      <a:endParaRPr lang="es-EC" sz="1050">
                        <a:latin typeface="Times New Roman" panose="02020603050405020304" pitchFamily="18" charset="0"/>
                        <a:cs typeface="Times New Roman" panose="02020603050405020304" pitchFamily="18" charset="0"/>
                      </a:endParaRPr>
                    </a:p>
                  </a:txBody>
                  <a:tcPr marL="38975" marR="38975" marT="0" marB="0"/>
                </a:tc>
                <a:tc>
                  <a:txBody>
                    <a:bodyPr/>
                    <a:lstStyle/>
                    <a:p>
                      <a:pPr algn="ctr"/>
                      <a:r>
                        <a:rPr lang="es-EC" sz="1050" dirty="0">
                          <a:effectLst/>
                          <a:latin typeface="Times New Roman" panose="02020603050405020304" pitchFamily="18" charset="0"/>
                          <a:cs typeface="Times New Roman" panose="02020603050405020304" pitchFamily="18" charset="0"/>
                        </a:rPr>
                        <a:t>X</a:t>
                      </a:r>
                      <a:endParaRPr lang="es-EC" sz="1050" dirty="0">
                        <a:latin typeface="Times New Roman" panose="02020603050405020304" pitchFamily="18" charset="0"/>
                        <a:cs typeface="Times New Roman" panose="02020603050405020304" pitchFamily="18" charset="0"/>
                      </a:endParaRPr>
                    </a:p>
                  </a:txBody>
                  <a:tcPr marL="38975" marR="38975" marT="0" marB="0"/>
                </a:tc>
                <a:extLst>
                  <a:ext uri="{0D108BD9-81ED-4DB2-BD59-A6C34878D82A}">
                    <a16:rowId xmlns:a16="http://schemas.microsoft.com/office/drawing/2014/main" val="2093012134"/>
                  </a:ext>
                </a:extLst>
              </a:tr>
              <a:tr h="189286">
                <a:tc>
                  <a:txBody>
                    <a:bodyPr/>
                    <a:lstStyle/>
                    <a:p>
                      <a:pPr>
                        <a:lnSpc>
                          <a:spcPct val="150000"/>
                        </a:lnSpc>
                        <a:spcAft>
                          <a:spcPts val="800"/>
                        </a:spcAft>
                      </a:pPr>
                      <a:r>
                        <a:rPr lang="en-US" sz="1050" dirty="0">
                          <a:effectLst/>
                          <a:latin typeface="Times New Roman" panose="02020603050405020304" pitchFamily="18" charset="0"/>
                          <a:cs typeface="Times New Roman" panose="02020603050405020304" pitchFamily="18" charset="0"/>
                        </a:rPr>
                        <a:t>Not Only Structured Query Language (NoSQL)</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solidFill>
                      <a:schemeClr val="accent1">
                        <a:lumMod val="60000"/>
                        <a:lumOff val="40000"/>
                      </a:schemeClr>
                    </a:solidFill>
                  </a:tcPr>
                </a:tc>
                <a:tc>
                  <a:txBody>
                    <a:bodyPr/>
                    <a:lstStyle/>
                    <a:p>
                      <a:pPr algn="ctr"/>
                      <a:r>
                        <a:rPr lang="en-US" sz="1050" dirty="0">
                          <a:effectLst/>
                          <a:latin typeface="Times New Roman" panose="02020603050405020304" pitchFamily="18" charset="0"/>
                          <a:cs typeface="Times New Roman" panose="02020603050405020304" pitchFamily="18" charset="0"/>
                        </a:rPr>
                        <a:t>X</a:t>
                      </a:r>
                      <a:endParaRPr lang="es-EC" sz="1050" dirty="0">
                        <a:latin typeface="Times New Roman" panose="02020603050405020304" pitchFamily="18" charset="0"/>
                        <a:cs typeface="Times New Roman" panose="02020603050405020304" pitchFamily="18" charset="0"/>
                      </a:endParaRPr>
                    </a:p>
                  </a:txBody>
                  <a:tcPr marL="38975" marR="38975" marT="0" marB="0"/>
                </a:tc>
                <a:tc>
                  <a:txBody>
                    <a:bodyPr/>
                    <a:lstStyle/>
                    <a:p>
                      <a:pPr algn="ctr"/>
                      <a:r>
                        <a:rPr lang="en-US" sz="1050" dirty="0">
                          <a:effectLst/>
                          <a:latin typeface="Times New Roman" panose="02020603050405020304" pitchFamily="18" charset="0"/>
                          <a:cs typeface="Times New Roman" panose="02020603050405020304" pitchFamily="18" charset="0"/>
                        </a:rPr>
                        <a:t> </a:t>
                      </a:r>
                      <a:endParaRPr lang="es-EC" sz="1050" dirty="0">
                        <a:latin typeface="Times New Roman" panose="02020603050405020304" pitchFamily="18" charset="0"/>
                        <a:cs typeface="Times New Roman" panose="02020603050405020304" pitchFamily="18" charset="0"/>
                      </a:endParaRPr>
                    </a:p>
                  </a:txBody>
                  <a:tcPr marL="38975" marR="38975" marT="0" marB="0"/>
                </a:tc>
                <a:extLst>
                  <a:ext uri="{0D108BD9-81ED-4DB2-BD59-A6C34878D82A}">
                    <a16:rowId xmlns:a16="http://schemas.microsoft.com/office/drawing/2014/main" val="4266241923"/>
                  </a:ext>
                </a:extLst>
              </a:tr>
              <a:tr h="189286">
                <a:tc gridSpan="3">
                  <a:txBody>
                    <a:bodyPr/>
                    <a:lstStyle/>
                    <a:p>
                      <a:pPr algn="ctr">
                        <a:lnSpc>
                          <a:spcPct val="150000"/>
                        </a:lnSpc>
                        <a:spcAft>
                          <a:spcPts val="800"/>
                        </a:spcAft>
                      </a:pPr>
                      <a:r>
                        <a:rPr lang="en-US" sz="1050" dirty="0" err="1">
                          <a:effectLst/>
                          <a:latin typeface="Times New Roman" panose="02020603050405020304" pitchFamily="18" charset="0"/>
                          <a:cs typeface="Times New Roman" panose="02020603050405020304" pitchFamily="18" charset="0"/>
                        </a:rPr>
                        <a:t>Visión</a:t>
                      </a:r>
                      <a:r>
                        <a:rPr lang="en-US" sz="1050" dirty="0">
                          <a:effectLst/>
                          <a:latin typeface="Times New Roman" panose="02020603050405020304" pitchFamily="18" charset="0"/>
                          <a:cs typeface="Times New Roman" panose="02020603050405020304" pitchFamily="18" charset="0"/>
                        </a:rPr>
                        <a:t> por </a:t>
                      </a:r>
                      <a:r>
                        <a:rPr lang="en-US" sz="1050" dirty="0" err="1">
                          <a:effectLst/>
                          <a:latin typeface="Times New Roman" panose="02020603050405020304" pitchFamily="18" charset="0"/>
                          <a:cs typeface="Times New Roman" panose="02020603050405020304" pitchFamily="18" charset="0"/>
                        </a:rPr>
                        <a:t>computadora</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solidFill>
                      <a:schemeClr val="accent1">
                        <a:lumMod val="60000"/>
                        <a:lumOff val="40000"/>
                      </a:schemeClr>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400959813"/>
                  </a:ext>
                </a:extLst>
              </a:tr>
              <a:tr h="189286">
                <a:tc>
                  <a:txBody>
                    <a:bodyPr/>
                    <a:lstStyle/>
                    <a:p>
                      <a:pPr>
                        <a:lnSpc>
                          <a:spcPct val="150000"/>
                        </a:lnSpc>
                        <a:spcAft>
                          <a:spcPts val="800"/>
                        </a:spcAft>
                      </a:pPr>
                      <a:r>
                        <a:rPr lang="es-EC" sz="1050" dirty="0" err="1">
                          <a:effectLst/>
                          <a:latin typeface="Times New Roman" panose="02020603050405020304" pitchFamily="18" charset="0"/>
                          <a:cs typeface="Times New Roman" panose="02020603050405020304" pitchFamily="18" charset="0"/>
                        </a:rPr>
                        <a:t>Tensorflow</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solidFill>
                      <a:schemeClr val="accent1">
                        <a:lumMod val="60000"/>
                        <a:lumOff val="40000"/>
                      </a:schemeClr>
                    </a:solidFill>
                  </a:tcPr>
                </a:tc>
                <a:tc>
                  <a:txBody>
                    <a:bodyPr/>
                    <a:lstStyle/>
                    <a:p>
                      <a:pPr algn="ctr"/>
                      <a:r>
                        <a:rPr lang="en-US" sz="1050">
                          <a:effectLst/>
                          <a:latin typeface="Times New Roman" panose="02020603050405020304" pitchFamily="18" charset="0"/>
                          <a:cs typeface="Times New Roman" panose="02020603050405020304" pitchFamily="18" charset="0"/>
                        </a:rPr>
                        <a:t>X</a:t>
                      </a:r>
                      <a:endParaRPr lang="es-EC" sz="1050">
                        <a:latin typeface="Times New Roman" panose="02020603050405020304" pitchFamily="18" charset="0"/>
                        <a:cs typeface="Times New Roman" panose="02020603050405020304" pitchFamily="18" charset="0"/>
                      </a:endParaRPr>
                    </a:p>
                  </a:txBody>
                  <a:tcPr marL="38975" marR="38975" marT="0" marB="0"/>
                </a:tc>
                <a:tc>
                  <a:txBody>
                    <a:bodyPr/>
                    <a:lstStyle/>
                    <a:p>
                      <a:pPr algn="ctr"/>
                      <a:r>
                        <a:rPr lang="en-US" sz="1050" dirty="0">
                          <a:effectLst/>
                          <a:latin typeface="Times New Roman" panose="02020603050405020304" pitchFamily="18" charset="0"/>
                          <a:cs typeface="Times New Roman" panose="02020603050405020304" pitchFamily="18" charset="0"/>
                        </a:rPr>
                        <a:t> </a:t>
                      </a:r>
                      <a:endParaRPr lang="es-EC" sz="1050" dirty="0">
                        <a:latin typeface="Times New Roman" panose="02020603050405020304" pitchFamily="18" charset="0"/>
                        <a:cs typeface="Times New Roman" panose="02020603050405020304" pitchFamily="18" charset="0"/>
                      </a:endParaRPr>
                    </a:p>
                  </a:txBody>
                  <a:tcPr marL="38975" marR="38975" marT="0" marB="0"/>
                </a:tc>
                <a:extLst>
                  <a:ext uri="{0D108BD9-81ED-4DB2-BD59-A6C34878D82A}">
                    <a16:rowId xmlns:a16="http://schemas.microsoft.com/office/drawing/2014/main" val="2560032188"/>
                  </a:ext>
                </a:extLst>
              </a:tr>
              <a:tr h="189286">
                <a:tc>
                  <a:txBody>
                    <a:bodyPr/>
                    <a:lstStyle/>
                    <a:p>
                      <a:pPr>
                        <a:lnSpc>
                          <a:spcPct val="150000"/>
                        </a:lnSpc>
                        <a:spcAft>
                          <a:spcPts val="800"/>
                        </a:spcAft>
                      </a:pPr>
                      <a:r>
                        <a:rPr lang="es-EC" sz="1050" dirty="0" err="1">
                          <a:effectLst/>
                          <a:latin typeface="Times New Roman" panose="02020603050405020304" pitchFamily="18" charset="0"/>
                          <a:cs typeface="Times New Roman" panose="02020603050405020304" pitchFamily="18" charset="0"/>
                        </a:rPr>
                        <a:t>OpenCV</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solidFill>
                      <a:schemeClr val="accent1">
                        <a:lumMod val="60000"/>
                        <a:lumOff val="40000"/>
                      </a:schemeClr>
                    </a:solidFill>
                  </a:tcPr>
                </a:tc>
                <a:tc>
                  <a:txBody>
                    <a:bodyPr/>
                    <a:lstStyle/>
                    <a:p>
                      <a:pPr algn="ctr"/>
                      <a:r>
                        <a:rPr lang="en-US" sz="1050">
                          <a:effectLst/>
                          <a:latin typeface="Times New Roman" panose="02020603050405020304" pitchFamily="18" charset="0"/>
                          <a:cs typeface="Times New Roman" panose="02020603050405020304" pitchFamily="18" charset="0"/>
                        </a:rPr>
                        <a:t> </a:t>
                      </a:r>
                      <a:endParaRPr lang="es-EC" sz="1050">
                        <a:latin typeface="Times New Roman" panose="02020603050405020304" pitchFamily="18" charset="0"/>
                        <a:cs typeface="Times New Roman" panose="02020603050405020304" pitchFamily="18" charset="0"/>
                      </a:endParaRPr>
                    </a:p>
                  </a:txBody>
                  <a:tcPr marL="38975" marR="38975" marT="0" marB="0"/>
                </a:tc>
                <a:tc>
                  <a:txBody>
                    <a:bodyPr/>
                    <a:lstStyle/>
                    <a:p>
                      <a:pPr algn="ctr"/>
                      <a:r>
                        <a:rPr lang="en-US" sz="1050" dirty="0">
                          <a:effectLst/>
                          <a:latin typeface="Times New Roman" panose="02020603050405020304" pitchFamily="18" charset="0"/>
                          <a:cs typeface="Times New Roman" panose="02020603050405020304" pitchFamily="18" charset="0"/>
                        </a:rPr>
                        <a:t>X</a:t>
                      </a:r>
                      <a:endParaRPr lang="es-EC" sz="1050" dirty="0">
                        <a:latin typeface="Times New Roman" panose="02020603050405020304" pitchFamily="18" charset="0"/>
                        <a:cs typeface="Times New Roman" panose="02020603050405020304" pitchFamily="18" charset="0"/>
                      </a:endParaRPr>
                    </a:p>
                  </a:txBody>
                  <a:tcPr marL="38975" marR="38975" marT="0" marB="0"/>
                </a:tc>
                <a:extLst>
                  <a:ext uri="{0D108BD9-81ED-4DB2-BD59-A6C34878D82A}">
                    <a16:rowId xmlns:a16="http://schemas.microsoft.com/office/drawing/2014/main" val="820636831"/>
                  </a:ext>
                </a:extLst>
              </a:tr>
              <a:tr h="189286">
                <a:tc>
                  <a:txBody>
                    <a:bodyPr/>
                    <a:lstStyle/>
                    <a:p>
                      <a:pPr>
                        <a:lnSpc>
                          <a:spcPct val="150000"/>
                        </a:lnSpc>
                        <a:spcAft>
                          <a:spcPts val="800"/>
                        </a:spcAft>
                      </a:pPr>
                      <a:r>
                        <a:rPr lang="es-EC" sz="1050" dirty="0">
                          <a:effectLst/>
                          <a:latin typeface="Times New Roman" panose="02020603050405020304" pitchFamily="18" charset="0"/>
                          <a:cs typeface="Times New Roman" panose="02020603050405020304" pitchFamily="18" charset="0"/>
                        </a:rPr>
                        <a:t>Matlab</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solidFill>
                      <a:schemeClr val="accent1">
                        <a:lumMod val="60000"/>
                        <a:lumOff val="40000"/>
                      </a:schemeClr>
                    </a:solidFill>
                  </a:tcPr>
                </a:tc>
                <a:tc>
                  <a:txBody>
                    <a:bodyPr/>
                    <a:lstStyle/>
                    <a:p>
                      <a:pPr algn="ctr"/>
                      <a:r>
                        <a:rPr lang="en-US" sz="1050" dirty="0">
                          <a:effectLst/>
                          <a:latin typeface="Times New Roman" panose="02020603050405020304" pitchFamily="18" charset="0"/>
                          <a:cs typeface="Times New Roman" panose="02020603050405020304" pitchFamily="18" charset="0"/>
                        </a:rPr>
                        <a:t> </a:t>
                      </a:r>
                      <a:endParaRPr lang="es-EC" sz="1050" dirty="0">
                        <a:latin typeface="Times New Roman" panose="02020603050405020304" pitchFamily="18" charset="0"/>
                        <a:cs typeface="Times New Roman" panose="02020603050405020304" pitchFamily="18" charset="0"/>
                      </a:endParaRPr>
                    </a:p>
                  </a:txBody>
                  <a:tcPr marL="38975" marR="38975" marT="0" marB="0"/>
                </a:tc>
                <a:tc>
                  <a:txBody>
                    <a:bodyPr/>
                    <a:lstStyle/>
                    <a:p>
                      <a:pPr algn="ctr"/>
                      <a:r>
                        <a:rPr lang="en-US" sz="1050" dirty="0">
                          <a:effectLst/>
                          <a:latin typeface="Times New Roman" panose="02020603050405020304" pitchFamily="18" charset="0"/>
                          <a:cs typeface="Times New Roman" panose="02020603050405020304" pitchFamily="18" charset="0"/>
                        </a:rPr>
                        <a:t>X</a:t>
                      </a:r>
                      <a:endParaRPr lang="es-EC" sz="1050" dirty="0">
                        <a:latin typeface="Times New Roman" panose="02020603050405020304" pitchFamily="18" charset="0"/>
                        <a:cs typeface="Times New Roman" panose="02020603050405020304" pitchFamily="18" charset="0"/>
                      </a:endParaRPr>
                    </a:p>
                  </a:txBody>
                  <a:tcPr marL="38975" marR="38975" marT="0" marB="0"/>
                </a:tc>
                <a:extLst>
                  <a:ext uri="{0D108BD9-81ED-4DB2-BD59-A6C34878D82A}">
                    <a16:rowId xmlns:a16="http://schemas.microsoft.com/office/drawing/2014/main" val="1859648962"/>
                  </a:ext>
                </a:extLst>
              </a:tr>
              <a:tr h="189286">
                <a:tc gridSpan="3">
                  <a:txBody>
                    <a:bodyPr/>
                    <a:lstStyle/>
                    <a:p>
                      <a:pPr algn="ctr">
                        <a:lnSpc>
                          <a:spcPct val="150000"/>
                        </a:lnSpc>
                        <a:spcAft>
                          <a:spcPts val="800"/>
                        </a:spcAft>
                      </a:pPr>
                      <a:r>
                        <a:rPr lang="en-US" sz="1050" dirty="0" err="1">
                          <a:effectLst/>
                          <a:latin typeface="Times New Roman" panose="02020603050405020304" pitchFamily="18" charset="0"/>
                          <a:cs typeface="Times New Roman" panose="02020603050405020304" pitchFamily="18" charset="0"/>
                        </a:rPr>
                        <a:t>Dispositivos</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solidFill>
                      <a:schemeClr val="accent1">
                        <a:lumMod val="60000"/>
                        <a:lumOff val="40000"/>
                      </a:schemeClr>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48748505"/>
                  </a:ext>
                </a:extLst>
              </a:tr>
              <a:tr h="189286">
                <a:tc>
                  <a:txBody>
                    <a:bodyPr/>
                    <a:lstStyle/>
                    <a:p>
                      <a:pPr>
                        <a:lnSpc>
                          <a:spcPct val="150000"/>
                        </a:lnSpc>
                        <a:spcAft>
                          <a:spcPts val="800"/>
                        </a:spcAft>
                      </a:pPr>
                      <a:r>
                        <a:rPr lang="es-EC" sz="1050" dirty="0">
                          <a:effectLst/>
                          <a:latin typeface="Times New Roman" panose="02020603050405020304" pitchFamily="18" charset="0"/>
                          <a:cs typeface="Times New Roman" panose="02020603050405020304" pitchFamily="18" charset="0"/>
                        </a:rPr>
                        <a:t>Teléfono inteligente</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975" marR="38975" marT="0" marB="0">
                    <a:solidFill>
                      <a:schemeClr val="accent1">
                        <a:lumMod val="60000"/>
                        <a:lumOff val="40000"/>
                      </a:schemeClr>
                    </a:solidFill>
                  </a:tcPr>
                </a:tc>
                <a:tc>
                  <a:txBody>
                    <a:bodyPr/>
                    <a:lstStyle/>
                    <a:p>
                      <a:pPr algn="ctr"/>
                      <a:r>
                        <a:rPr lang="en-US" sz="1050" dirty="0">
                          <a:effectLst/>
                          <a:latin typeface="Times New Roman" panose="02020603050405020304" pitchFamily="18" charset="0"/>
                          <a:cs typeface="Times New Roman" panose="02020603050405020304" pitchFamily="18" charset="0"/>
                        </a:rPr>
                        <a:t>X</a:t>
                      </a:r>
                      <a:endParaRPr lang="es-EC" sz="1050" dirty="0">
                        <a:latin typeface="Times New Roman" panose="02020603050405020304" pitchFamily="18" charset="0"/>
                        <a:cs typeface="Times New Roman" panose="02020603050405020304" pitchFamily="18" charset="0"/>
                      </a:endParaRPr>
                    </a:p>
                  </a:txBody>
                  <a:tcPr marL="38975" marR="38975" marT="0" marB="0"/>
                </a:tc>
                <a:tc>
                  <a:txBody>
                    <a:bodyPr/>
                    <a:lstStyle/>
                    <a:p>
                      <a:pPr algn="ctr"/>
                      <a:r>
                        <a:rPr lang="en-US" sz="1050" dirty="0">
                          <a:effectLst/>
                          <a:latin typeface="Times New Roman" panose="02020603050405020304" pitchFamily="18" charset="0"/>
                          <a:cs typeface="Times New Roman" panose="02020603050405020304" pitchFamily="18" charset="0"/>
                        </a:rPr>
                        <a:t> </a:t>
                      </a:r>
                      <a:endParaRPr lang="es-EC" sz="1050" dirty="0">
                        <a:latin typeface="Times New Roman" panose="02020603050405020304" pitchFamily="18" charset="0"/>
                        <a:cs typeface="Times New Roman" panose="02020603050405020304" pitchFamily="18" charset="0"/>
                      </a:endParaRPr>
                    </a:p>
                  </a:txBody>
                  <a:tcPr marL="38975" marR="38975" marT="0" marB="0"/>
                </a:tc>
                <a:extLst>
                  <a:ext uri="{0D108BD9-81ED-4DB2-BD59-A6C34878D82A}">
                    <a16:rowId xmlns:a16="http://schemas.microsoft.com/office/drawing/2014/main" val="601756603"/>
                  </a:ext>
                </a:extLst>
              </a:tr>
            </a:tbl>
          </a:graphicData>
        </a:graphic>
      </p:graphicFrame>
      <p:pic>
        <p:nvPicPr>
          <p:cNvPr id="2050" name="Picture 2" descr="Conjunto de herramientas de trabajo monocromo vector gratuito">
            <a:extLst>
              <a:ext uri="{FF2B5EF4-FFF2-40B4-BE49-F238E27FC236}">
                <a16:creationId xmlns:a16="http://schemas.microsoft.com/office/drawing/2014/main" id="{042F0F01-EA05-4C80-A7B9-6974E7B8BB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8369" y="1607023"/>
            <a:ext cx="951027" cy="951027"/>
          </a:xfrm>
          <a:prstGeom prst="rect">
            <a:avLst/>
          </a:prstGeom>
          <a:noFill/>
          <a:extLst>
            <a:ext uri="{909E8E84-426E-40DD-AFC4-6F175D3DCCD1}">
              <a14:hiddenFill xmlns:a14="http://schemas.microsoft.com/office/drawing/2010/main">
                <a:solidFill>
                  <a:srgbClr val="FFFFFF"/>
                </a:solidFill>
              </a14:hiddenFill>
            </a:ext>
          </a:extLst>
        </p:spPr>
      </p:pic>
      <p:sp>
        <p:nvSpPr>
          <p:cNvPr id="47" name="CuadroTexto 46">
            <a:extLst>
              <a:ext uri="{FF2B5EF4-FFF2-40B4-BE49-F238E27FC236}">
                <a16:creationId xmlns:a16="http://schemas.microsoft.com/office/drawing/2014/main" id="{E6BB0CA3-AE2D-4862-8590-09F3B7C647F3}"/>
              </a:ext>
            </a:extLst>
          </p:cNvPr>
          <p:cNvSpPr txBox="1"/>
          <p:nvPr/>
        </p:nvSpPr>
        <p:spPr>
          <a:xfrm>
            <a:off x="5916670" y="2536051"/>
            <a:ext cx="1758439" cy="307777"/>
          </a:xfrm>
          <a:prstGeom prst="rect">
            <a:avLst/>
          </a:prstGeom>
          <a:noFill/>
        </p:spPr>
        <p:txBody>
          <a:bodyPr wrap="square" rtlCol="0">
            <a:spAutoFit/>
          </a:bodyPr>
          <a:lstStyle/>
          <a:p>
            <a:pPr algn="ctr"/>
            <a:r>
              <a:rPr lang="es-MX" sz="1400" b="1" dirty="0">
                <a:latin typeface="Baskerville Old Face" panose="02020602080505020303" pitchFamily="18" charset="0"/>
              </a:rPr>
              <a:t>Diversas herramientas</a:t>
            </a:r>
            <a:endParaRPr lang="es-EC" sz="1400" b="1" dirty="0">
              <a:latin typeface="Baskerville Old Face" panose="02020602080505020303" pitchFamily="18" charset="0"/>
            </a:endParaRPr>
          </a:p>
        </p:txBody>
      </p:sp>
      <p:pic>
        <p:nvPicPr>
          <p:cNvPr id="2052" name="Picture 4" descr="Documentación electrónica. hombre con registro. comprobando el registro del repositorio. aprobación en línea, formulario de pantalla, página de validación. crónicas de gastos. ilustración de metáfora de concepto aislado de vector. vector gratuito">
            <a:extLst>
              <a:ext uri="{FF2B5EF4-FFF2-40B4-BE49-F238E27FC236}">
                <a16:creationId xmlns:a16="http://schemas.microsoft.com/office/drawing/2014/main" id="{3BBFD090-3F29-4F8E-BC90-235841A9DC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976" t="12209" r="15156" b="11270"/>
          <a:stretch/>
        </p:blipFill>
        <p:spPr bwMode="auto">
          <a:xfrm>
            <a:off x="4617861" y="1584515"/>
            <a:ext cx="880662" cy="950913"/>
          </a:xfrm>
          <a:prstGeom prst="rect">
            <a:avLst/>
          </a:prstGeom>
          <a:noFill/>
          <a:extLst>
            <a:ext uri="{909E8E84-426E-40DD-AFC4-6F175D3DCCD1}">
              <a14:hiddenFill xmlns:a14="http://schemas.microsoft.com/office/drawing/2010/main">
                <a:solidFill>
                  <a:srgbClr val="FFFFFF"/>
                </a:solidFill>
              </a14:hiddenFill>
            </a:ext>
          </a:extLst>
        </p:spPr>
      </p:pic>
      <p:sp>
        <p:nvSpPr>
          <p:cNvPr id="49" name="CuadroTexto 48">
            <a:extLst>
              <a:ext uri="{FF2B5EF4-FFF2-40B4-BE49-F238E27FC236}">
                <a16:creationId xmlns:a16="http://schemas.microsoft.com/office/drawing/2014/main" id="{8B817245-B935-4DCB-B363-528ED57A496F}"/>
              </a:ext>
            </a:extLst>
          </p:cNvPr>
          <p:cNvSpPr txBox="1"/>
          <p:nvPr/>
        </p:nvSpPr>
        <p:spPr>
          <a:xfrm>
            <a:off x="4103288" y="2545757"/>
            <a:ext cx="1758439" cy="307777"/>
          </a:xfrm>
          <a:prstGeom prst="rect">
            <a:avLst/>
          </a:prstGeom>
          <a:noFill/>
        </p:spPr>
        <p:txBody>
          <a:bodyPr wrap="square" rtlCol="0">
            <a:spAutoFit/>
          </a:bodyPr>
          <a:lstStyle/>
          <a:p>
            <a:pPr algn="ctr"/>
            <a:r>
              <a:rPr lang="es-MX" sz="1400" b="1" dirty="0">
                <a:latin typeface="Baskerville Old Face" panose="02020602080505020303" pitchFamily="18" charset="0"/>
              </a:rPr>
              <a:t>Consideración</a:t>
            </a:r>
            <a:endParaRPr lang="es-EC" sz="1400" b="1" dirty="0">
              <a:latin typeface="Baskerville Old Face" panose="02020602080505020303" pitchFamily="18" charset="0"/>
            </a:endParaRPr>
          </a:p>
        </p:txBody>
      </p:sp>
      <p:pic>
        <p:nvPicPr>
          <p:cNvPr id="2054" name="Picture 6" descr="Ingenieros consolidando y estructurando datos en el centro. ingeniería de big data, operación de datos masivos, concepto de arquitectura de big data vector gratuito">
            <a:extLst>
              <a:ext uri="{FF2B5EF4-FFF2-40B4-BE49-F238E27FC236}">
                <a16:creationId xmlns:a16="http://schemas.microsoft.com/office/drawing/2014/main" id="{8C46473E-B5CF-4FF3-B72E-7D2B1D0370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154" t="5598" r="7645" b="9712"/>
          <a:stretch/>
        </p:blipFill>
        <p:spPr bwMode="auto">
          <a:xfrm>
            <a:off x="7982668" y="1629645"/>
            <a:ext cx="1369221" cy="928405"/>
          </a:xfrm>
          <a:prstGeom prst="rect">
            <a:avLst/>
          </a:prstGeom>
          <a:noFill/>
          <a:extLst>
            <a:ext uri="{909E8E84-426E-40DD-AFC4-6F175D3DCCD1}">
              <a14:hiddenFill xmlns:a14="http://schemas.microsoft.com/office/drawing/2010/main">
                <a:solidFill>
                  <a:srgbClr val="FFFFFF"/>
                </a:solidFill>
              </a14:hiddenFill>
            </a:ext>
          </a:extLst>
        </p:spPr>
      </p:pic>
      <p:sp>
        <p:nvSpPr>
          <p:cNvPr id="51" name="CuadroTexto 50">
            <a:extLst>
              <a:ext uri="{FF2B5EF4-FFF2-40B4-BE49-F238E27FC236}">
                <a16:creationId xmlns:a16="http://schemas.microsoft.com/office/drawing/2014/main" id="{39680BC8-76FE-4213-B690-8AF39BC571E4}"/>
              </a:ext>
            </a:extLst>
          </p:cNvPr>
          <p:cNvSpPr txBox="1"/>
          <p:nvPr/>
        </p:nvSpPr>
        <p:spPr>
          <a:xfrm>
            <a:off x="7982668" y="2546997"/>
            <a:ext cx="1369221" cy="307777"/>
          </a:xfrm>
          <a:prstGeom prst="rect">
            <a:avLst/>
          </a:prstGeom>
          <a:noFill/>
        </p:spPr>
        <p:txBody>
          <a:bodyPr wrap="square" rtlCol="0">
            <a:spAutoFit/>
          </a:bodyPr>
          <a:lstStyle/>
          <a:p>
            <a:pPr algn="ctr"/>
            <a:r>
              <a:rPr lang="es-MX" sz="1400" b="1" dirty="0">
                <a:latin typeface="Baskerville Old Face" panose="02020602080505020303" pitchFamily="18" charset="0"/>
              </a:rPr>
              <a:t>Arquitectura</a:t>
            </a:r>
            <a:endParaRPr lang="es-EC" sz="1400" b="1" dirty="0">
              <a:latin typeface="Baskerville Old Face" panose="02020602080505020303" pitchFamily="18" charset="0"/>
            </a:endParaRPr>
          </a:p>
        </p:txBody>
      </p:sp>
      <p:graphicFrame>
        <p:nvGraphicFramePr>
          <p:cNvPr id="9" name="Gráfico 8">
            <a:extLst>
              <a:ext uri="{FF2B5EF4-FFF2-40B4-BE49-F238E27FC236}">
                <a16:creationId xmlns:a16="http://schemas.microsoft.com/office/drawing/2014/main" id="{25BFFD11-1822-45A6-869A-D0C2148A4506}"/>
              </a:ext>
            </a:extLst>
          </p:cNvPr>
          <p:cNvGraphicFramePr/>
          <p:nvPr>
            <p:extLst>
              <p:ext uri="{D42A27DB-BD31-4B8C-83A1-F6EECF244321}">
                <p14:modId xmlns:p14="http://schemas.microsoft.com/office/powerpoint/2010/main" val="2484608357"/>
              </p:ext>
            </p:extLst>
          </p:nvPr>
        </p:nvGraphicFramePr>
        <p:xfrm>
          <a:off x="8242933" y="3186592"/>
          <a:ext cx="3499211" cy="327676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34468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P spid="51" grpId="0"/>
      <p:bldGraphic spid="9"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930930"/>
            <a:ext cx="7729728" cy="628047"/>
          </a:xfrm>
        </p:spPr>
        <p:txBody>
          <a:bodyPr>
            <a:normAutofit fontScale="90000"/>
          </a:bodyPr>
          <a:lstStyle/>
          <a:p>
            <a:r>
              <a:rPr lang="es-MX" b="1" dirty="0"/>
              <a:t>Arquitectura</a:t>
            </a:r>
            <a:endParaRPr lang="es-EC"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34095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dirty="0">
                <a:solidFill>
                  <a:schemeClr val="tx1"/>
                </a:solidFill>
              </a:rPr>
              <a:t>Introducción</a:t>
            </a:r>
          </a:p>
          <a:p>
            <a:pPr>
              <a:lnSpc>
                <a:spcPct val="150000"/>
              </a:lnSpc>
            </a:pPr>
            <a:r>
              <a:rPr lang="es-EC" sz="1600" dirty="0">
                <a:solidFill>
                  <a:schemeClr val="tx1"/>
                </a:solidFill>
              </a:rPr>
              <a:t>Trabajos Relacionados</a:t>
            </a:r>
          </a:p>
          <a:p>
            <a:pPr>
              <a:lnSpc>
                <a:spcPct val="150000"/>
              </a:lnSpc>
            </a:pPr>
            <a:r>
              <a:rPr lang="es-EC" b="1" dirty="0">
                <a:solidFill>
                  <a:schemeClr val="tx1"/>
                </a:solidFill>
              </a:rPr>
              <a:t>Desarrollo</a:t>
            </a:r>
          </a:p>
          <a:p>
            <a:pPr>
              <a:lnSpc>
                <a:spcPct val="150000"/>
              </a:lnSpc>
            </a:pPr>
            <a:r>
              <a:rPr lang="es-EC" dirty="0">
                <a:solidFill>
                  <a:schemeClr val="tx1"/>
                </a:solidFill>
              </a:rPr>
              <a:t>Enfoque de prueba</a:t>
            </a:r>
          </a:p>
          <a:p>
            <a:r>
              <a:rPr lang="es-EC"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22</a:t>
            </a:r>
            <a:endParaRPr lang="es-EC" dirty="0"/>
          </a:p>
        </p:txBody>
      </p:sp>
      <p:grpSp>
        <p:nvGrpSpPr>
          <p:cNvPr id="3" name="Grupo 2">
            <a:extLst>
              <a:ext uri="{FF2B5EF4-FFF2-40B4-BE49-F238E27FC236}">
                <a16:creationId xmlns:a16="http://schemas.microsoft.com/office/drawing/2014/main" id="{78194766-F339-4C78-829A-9F51A60FD167}"/>
              </a:ext>
            </a:extLst>
          </p:cNvPr>
          <p:cNvGrpSpPr/>
          <p:nvPr/>
        </p:nvGrpSpPr>
        <p:grpSpPr>
          <a:xfrm>
            <a:off x="2849994" y="2104146"/>
            <a:ext cx="8639355" cy="4247459"/>
            <a:chOff x="2695611" y="2111492"/>
            <a:chExt cx="8639355" cy="4247459"/>
          </a:xfrm>
        </p:grpSpPr>
        <p:sp>
          <p:nvSpPr>
            <p:cNvPr id="18" name="Flecha: arriba y abajo 17">
              <a:extLst>
                <a:ext uri="{FF2B5EF4-FFF2-40B4-BE49-F238E27FC236}">
                  <a16:creationId xmlns:a16="http://schemas.microsoft.com/office/drawing/2014/main" id="{37058F66-98B0-41E8-86E2-ABE3467B7405}"/>
                </a:ext>
              </a:extLst>
            </p:cNvPr>
            <p:cNvSpPr/>
            <p:nvPr/>
          </p:nvSpPr>
          <p:spPr>
            <a:xfrm>
              <a:off x="9470406" y="2111492"/>
              <a:ext cx="1864560" cy="4194030"/>
            </a:xfrm>
            <a:prstGeom prst="upDownArrow">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1400">
                  <a:effectLst/>
                  <a:latin typeface="Times New Roman" panose="02020603050405020304" pitchFamily="18" charset="0"/>
                  <a:ea typeface="Calibri" panose="020F0502020204030204" pitchFamily="34" charset="0"/>
                  <a:cs typeface="Arial" panose="020B0604020202020204" pitchFamily="34" charset="0"/>
                </a:rPr>
                <a:t>Xamarin</a:t>
              </a:r>
              <a:endParaRPr lang="es-EC" sz="1100">
                <a:effectLst/>
                <a:ea typeface="Calibri" panose="020F0502020204030204" pitchFamily="34" charset="0"/>
                <a:cs typeface="Arial" panose="020B0604020202020204" pitchFamily="34" charset="0"/>
              </a:endParaRPr>
            </a:p>
            <a:p>
              <a:pPr algn="ctr">
                <a:lnSpc>
                  <a:spcPct val="107000"/>
                </a:lnSpc>
                <a:spcAft>
                  <a:spcPts val="800"/>
                </a:spcAft>
              </a:pPr>
              <a:r>
                <a:rPr lang="es-MX" sz="1400">
                  <a:effectLst/>
                  <a:latin typeface="Times New Roman" panose="02020603050405020304" pitchFamily="18" charset="0"/>
                  <a:ea typeface="Calibri" panose="020F0502020204030204" pitchFamily="34" charset="0"/>
                  <a:cs typeface="Arial" panose="020B0604020202020204" pitchFamily="34" charset="0"/>
                </a:rPr>
                <a:t>Studio</a:t>
              </a:r>
              <a:endParaRPr lang="es-EC" sz="1100">
                <a:effectLst/>
                <a:ea typeface="Calibri" panose="020F0502020204030204" pitchFamily="34" charset="0"/>
                <a:cs typeface="Arial" panose="020B0604020202020204" pitchFamily="34" charset="0"/>
              </a:endParaRPr>
            </a:p>
          </p:txBody>
        </p:sp>
        <p:sp>
          <p:nvSpPr>
            <p:cNvPr id="19" name="Rectángulo: esquinas redondeadas 18">
              <a:extLst>
                <a:ext uri="{FF2B5EF4-FFF2-40B4-BE49-F238E27FC236}">
                  <a16:creationId xmlns:a16="http://schemas.microsoft.com/office/drawing/2014/main" id="{7D1F7A87-30F7-4CA2-93B2-77052C5866DE}"/>
                </a:ext>
              </a:extLst>
            </p:cNvPr>
            <p:cNvSpPr/>
            <p:nvPr/>
          </p:nvSpPr>
          <p:spPr>
            <a:xfrm>
              <a:off x="6016781" y="2118873"/>
              <a:ext cx="3077601" cy="387087"/>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1200">
                  <a:effectLst/>
                  <a:latin typeface="Times New Roman" panose="02020603050405020304" pitchFamily="18" charset="0"/>
                  <a:ea typeface="Calibri" panose="020F0502020204030204" pitchFamily="34" charset="0"/>
                  <a:cs typeface="Arial" panose="020B0604020202020204" pitchFamily="34" charset="0"/>
                </a:rPr>
                <a:t>Directrices WCAG</a:t>
              </a:r>
              <a:endParaRPr lang="es-EC" sz="1100">
                <a:effectLst/>
                <a:ea typeface="Calibri" panose="020F0502020204030204" pitchFamily="34" charset="0"/>
                <a:cs typeface="Arial" panose="020B0604020202020204" pitchFamily="34" charset="0"/>
              </a:endParaRPr>
            </a:p>
          </p:txBody>
        </p:sp>
        <p:pic>
          <p:nvPicPr>
            <p:cNvPr id="20" name="Imagen 19">
              <a:extLst>
                <a:ext uri="{FF2B5EF4-FFF2-40B4-BE49-F238E27FC236}">
                  <a16:creationId xmlns:a16="http://schemas.microsoft.com/office/drawing/2014/main" id="{BAA84226-AD6D-4EC8-91FF-EDEB3A19EB7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1269" y="4984542"/>
              <a:ext cx="742833" cy="640157"/>
            </a:xfrm>
            <a:prstGeom prst="rect">
              <a:avLst/>
            </a:prstGeom>
            <a:noFill/>
            <a:ln>
              <a:noFill/>
            </a:ln>
          </p:spPr>
        </p:pic>
        <p:grpSp>
          <p:nvGrpSpPr>
            <p:cNvPr id="21" name="Grupo 20">
              <a:extLst>
                <a:ext uri="{FF2B5EF4-FFF2-40B4-BE49-F238E27FC236}">
                  <a16:creationId xmlns:a16="http://schemas.microsoft.com/office/drawing/2014/main" id="{3B736181-1892-4041-99B2-A12D8398B59C}"/>
                </a:ext>
              </a:extLst>
            </p:cNvPr>
            <p:cNvGrpSpPr/>
            <p:nvPr/>
          </p:nvGrpSpPr>
          <p:grpSpPr>
            <a:xfrm>
              <a:off x="2707658" y="5530951"/>
              <a:ext cx="6396045" cy="828000"/>
              <a:chOff x="0" y="0"/>
              <a:chExt cx="4831080" cy="685800"/>
            </a:xfrm>
          </p:grpSpPr>
          <p:sp>
            <p:nvSpPr>
              <p:cNvPr id="46" name="Rectángulo: esquinas redondeadas 45">
                <a:extLst>
                  <a:ext uri="{FF2B5EF4-FFF2-40B4-BE49-F238E27FC236}">
                    <a16:creationId xmlns:a16="http://schemas.microsoft.com/office/drawing/2014/main" id="{0BFDF13D-B448-42D7-9A10-D92D82B6D4F9}"/>
                  </a:ext>
                </a:extLst>
              </p:cNvPr>
              <p:cNvSpPr/>
              <p:nvPr/>
            </p:nvSpPr>
            <p:spPr>
              <a:xfrm>
                <a:off x="0" y="0"/>
                <a:ext cx="4831080" cy="68580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1400">
                    <a:effectLst/>
                    <a:latin typeface="Times New Roman" panose="02020603050405020304" pitchFamily="18" charset="0"/>
                    <a:ea typeface="Calibri" panose="020F0502020204030204" pitchFamily="34" charset="0"/>
                    <a:cs typeface="Arial" panose="020B0604020202020204" pitchFamily="34" charset="0"/>
                  </a:rPr>
                  <a:t>Sistema Operativo</a:t>
                </a:r>
                <a:endParaRPr lang="es-EC" sz="1100">
                  <a:effectLst/>
                  <a:ea typeface="Calibri" panose="020F0502020204030204" pitchFamily="34" charset="0"/>
                  <a:cs typeface="Arial" panose="020B0604020202020204" pitchFamily="34" charset="0"/>
                </a:endParaRPr>
              </a:p>
            </p:txBody>
          </p:sp>
          <p:pic>
            <p:nvPicPr>
              <p:cNvPr id="48" name="Imagen 47" descr="Logo Android Apple Images, Stock Photos &amp; Vectors | Shutterstock">
                <a:extLst>
                  <a:ext uri="{FF2B5EF4-FFF2-40B4-BE49-F238E27FC236}">
                    <a16:creationId xmlns:a16="http://schemas.microsoft.com/office/drawing/2014/main" id="{323B5C68-4EF4-4DE5-B492-9271AC32EB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9302" t="17143" r="8300" b="25429"/>
              <a:stretch/>
            </p:blipFill>
            <p:spPr bwMode="auto">
              <a:xfrm>
                <a:off x="606973" y="31531"/>
                <a:ext cx="476885" cy="563880"/>
              </a:xfrm>
              <a:prstGeom prst="rect">
                <a:avLst/>
              </a:prstGeom>
              <a:noFill/>
              <a:ln>
                <a:noFill/>
              </a:ln>
              <a:extLst>
                <a:ext uri="{53640926-AAD7-44D8-BBD7-CCE9431645EC}">
                  <a14:shadowObscured xmlns:a14="http://schemas.microsoft.com/office/drawing/2010/main"/>
                </a:ext>
              </a:extLst>
            </p:spPr>
          </p:pic>
          <p:pic>
            <p:nvPicPr>
              <p:cNvPr id="50" name="Imagen 49" descr="Logo Android Apple Images, Stock Photos &amp; Vectors | Shutterstock">
                <a:extLst>
                  <a:ext uri="{FF2B5EF4-FFF2-40B4-BE49-F238E27FC236}">
                    <a16:creationId xmlns:a16="http://schemas.microsoft.com/office/drawing/2014/main" id="{738C5826-4D16-4D89-842D-47DEE70A9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029" t="18572" r="36759" b="26857"/>
              <a:stretch/>
            </p:blipFill>
            <p:spPr bwMode="auto">
              <a:xfrm>
                <a:off x="3633952" y="63062"/>
                <a:ext cx="487680" cy="578485"/>
              </a:xfrm>
              <a:prstGeom prst="rect">
                <a:avLst/>
              </a:prstGeom>
              <a:noFill/>
              <a:ln>
                <a:noFill/>
              </a:ln>
              <a:extLst>
                <a:ext uri="{53640926-AAD7-44D8-BBD7-CCE9431645EC}">
                  <a14:shadowObscured xmlns:a14="http://schemas.microsoft.com/office/drawing/2010/main"/>
                </a:ext>
              </a:extLst>
            </p:spPr>
          </p:pic>
        </p:grpSp>
        <p:grpSp>
          <p:nvGrpSpPr>
            <p:cNvPr id="22" name="Grupo 21">
              <a:extLst>
                <a:ext uri="{FF2B5EF4-FFF2-40B4-BE49-F238E27FC236}">
                  <a16:creationId xmlns:a16="http://schemas.microsoft.com/office/drawing/2014/main" id="{92CC2CD4-B00A-44F4-A79C-C7B33FE4FB5E}"/>
                </a:ext>
              </a:extLst>
            </p:cNvPr>
            <p:cNvGrpSpPr/>
            <p:nvPr/>
          </p:nvGrpSpPr>
          <p:grpSpPr>
            <a:xfrm>
              <a:off x="2695611" y="4553485"/>
              <a:ext cx="6396045" cy="828000"/>
              <a:chOff x="0" y="0"/>
              <a:chExt cx="4815840" cy="685800"/>
            </a:xfrm>
          </p:grpSpPr>
          <p:sp>
            <p:nvSpPr>
              <p:cNvPr id="44" name="Rectángulo: esquinas redondeadas 43">
                <a:extLst>
                  <a:ext uri="{FF2B5EF4-FFF2-40B4-BE49-F238E27FC236}">
                    <a16:creationId xmlns:a16="http://schemas.microsoft.com/office/drawing/2014/main" id="{4D7995E8-0006-4C39-9548-731E25A49830}"/>
                  </a:ext>
                </a:extLst>
              </p:cNvPr>
              <p:cNvSpPr/>
              <p:nvPr/>
            </p:nvSpPr>
            <p:spPr>
              <a:xfrm>
                <a:off x="0" y="0"/>
                <a:ext cx="4815840" cy="68580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1400">
                    <a:effectLst/>
                    <a:latin typeface="Times New Roman" panose="02020603050405020304" pitchFamily="18" charset="0"/>
                    <a:ea typeface="Calibri" panose="020F0502020204030204" pitchFamily="34" charset="0"/>
                    <a:cs typeface="Arial" panose="020B0604020202020204" pitchFamily="34" charset="0"/>
                  </a:rPr>
                  <a:t>Base de datos (NoSQL)</a:t>
                </a:r>
                <a:endParaRPr lang="es-EC" sz="1100">
                  <a:effectLst/>
                  <a:ea typeface="Calibri" panose="020F0502020204030204" pitchFamily="34" charset="0"/>
                  <a:cs typeface="Arial" panose="020B0604020202020204" pitchFamily="34" charset="0"/>
                </a:endParaRPr>
              </a:p>
            </p:txBody>
          </p:sp>
          <p:pic>
            <p:nvPicPr>
              <p:cNvPr id="45" name="Imagen 44" descr="Mongodb Icon of Flat style - Available in SVG, PNG, EPS, AI &amp; Icon fonts">
                <a:extLst>
                  <a:ext uri="{FF2B5EF4-FFF2-40B4-BE49-F238E27FC236}">
                    <a16:creationId xmlns:a16="http://schemas.microsoft.com/office/drawing/2014/main" id="{D7E6327E-4E23-49A8-A54E-5485254102B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2421" y="15765"/>
                <a:ext cx="632460" cy="632460"/>
              </a:xfrm>
              <a:prstGeom prst="rect">
                <a:avLst/>
              </a:prstGeom>
              <a:noFill/>
              <a:ln>
                <a:noFill/>
              </a:ln>
            </p:spPr>
          </p:pic>
        </p:grpSp>
        <p:grpSp>
          <p:nvGrpSpPr>
            <p:cNvPr id="23" name="Grupo 22">
              <a:extLst>
                <a:ext uri="{FF2B5EF4-FFF2-40B4-BE49-F238E27FC236}">
                  <a16:creationId xmlns:a16="http://schemas.microsoft.com/office/drawing/2014/main" id="{91C48B26-AB4C-43D0-AB6C-D0AD1B5A0865}"/>
                </a:ext>
              </a:extLst>
            </p:cNvPr>
            <p:cNvGrpSpPr/>
            <p:nvPr/>
          </p:nvGrpSpPr>
          <p:grpSpPr>
            <a:xfrm>
              <a:off x="2695613" y="3626902"/>
              <a:ext cx="6396045" cy="828000"/>
              <a:chOff x="0" y="0"/>
              <a:chExt cx="4785360" cy="685800"/>
            </a:xfrm>
          </p:grpSpPr>
          <p:sp>
            <p:nvSpPr>
              <p:cNvPr id="42" name="Rectángulo: esquinas redondeadas 41">
                <a:extLst>
                  <a:ext uri="{FF2B5EF4-FFF2-40B4-BE49-F238E27FC236}">
                    <a16:creationId xmlns:a16="http://schemas.microsoft.com/office/drawing/2014/main" id="{1C2A4035-63C6-4E69-9C56-1332F26C97F6}"/>
                  </a:ext>
                </a:extLst>
              </p:cNvPr>
              <p:cNvSpPr/>
              <p:nvPr/>
            </p:nvSpPr>
            <p:spPr>
              <a:xfrm>
                <a:off x="0" y="0"/>
                <a:ext cx="4785360" cy="68580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1400">
                    <a:effectLst/>
                    <a:latin typeface="Times New Roman" panose="02020603050405020304" pitchFamily="18" charset="0"/>
                    <a:ea typeface="Calibri" panose="020F0502020204030204" pitchFamily="34" charset="0"/>
                    <a:cs typeface="Arial" panose="020B0604020202020204" pitchFamily="34" charset="0"/>
                  </a:rPr>
                  <a:t>API TensorFlow</a:t>
                </a:r>
                <a:endParaRPr lang="es-EC" sz="1100">
                  <a:effectLst/>
                  <a:ea typeface="Calibri" panose="020F0502020204030204" pitchFamily="34" charset="0"/>
                  <a:cs typeface="Arial" panose="020B0604020202020204" pitchFamily="34" charset="0"/>
                </a:endParaRPr>
              </a:p>
            </p:txBody>
          </p:sp>
          <p:pic>
            <p:nvPicPr>
              <p:cNvPr id="43" name="Imagen 42">
                <a:extLst>
                  <a:ext uri="{FF2B5EF4-FFF2-40B4-BE49-F238E27FC236}">
                    <a16:creationId xmlns:a16="http://schemas.microsoft.com/office/drawing/2014/main" id="{9AD59D07-C1DA-4C2C-ABAC-54B1F592FA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641" t="21644" r="20641" b="21397"/>
              <a:stretch/>
            </p:blipFill>
            <p:spPr bwMode="auto">
              <a:xfrm>
                <a:off x="3334407" y="7882"/>
                <a:ext cx="1158240" cy="631825"/>
              </a:xfrm>
              <a:prstGeom prst="rect">
                <a:avLst/>
              </a:prstGeom>
              <a:noFill/>
              <a:ln>
                <a:noFill/>
              </a:ln>
              <a:extLst>
                <a:ext uri="{53640926-AAD7-44D8-BBD7-CCE9431645EC}">
                  <a14:shadowObscured xmlns:a14="http://schemas.microsoft.com/office/drawing/2010/main"/>
                </a:ext>
              </a:extLst>
            </p:spPr>
          </p:pic>
        </p:grpSp>
        <p:sp>
          <p:nvSpPr>
            <p:cNvPr id="24" name="Rectángulo: esquinas redondeadas 23">
              <a:extLst>
                <a:ext uri="{FF2B5EF4-FFF2-40B4-BE49-F238E27FC236}">
                  <a16:creationId xmlns:a16="http://schemas.microsoft.com/office/drawing/2014/main" id="{4BD854F8-6037-4D02-BE31-942B5BA8C596}"/>
                </a:ext>
              </a:extLst>
            </p:cNvPr>
            <p:cNvSpPr/>
            <p:nvPr/>
          </p:nvSpPr>
          <p:spPr>
            <a:xfrm>
              <a:off x="2695613" y="2116550"/>
              <a:ext cx="2384472" cy="1323903"/>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1400">
                  <a:effectLst/>
                  <a:latin typeface="Times New Roman" panose="02020603050405020304" pitchFamily="18" charset="0"/>
                  <a:ea typeface="Calibri" panose="020F0502020204030204" pitchFamily="34" charset="0"/>
                  <a:cs typeface="Arial" panose="020B0604020202020204" pitchFamily="34" charset="0"/>
                </a:rPr>
                <a:t>Aplicación Móvil</a:t>
              </a:r>
              <a:endParaRPr lang="es-EC" sz="1100">
                <a:effectLst/>
                <a:ea typeface="Calibri" panose="020F0502020204030204" pitchFamily="34" charset="0"/>
                <a:cs typeface="Arial" panose="020B0604020202020204" pitchFamily="34" charset="0"/>
              </a:endParaRPr>
            </a:p>
          </p:txBody>
        </p:sp>
        <p:grpSp>
          <p:nvGrpSpPr>
            <p:cNvPr id="26" name="Grupo 25">
              <a:extLst>
                <a:ext uri="{FF2B5EF4-FFF2-40B4-BE49-F238E27FC236}">
                  <a16:creationId xmlns:a16="http://schemas.microsoft.com/office/drawing/2014/main" id="{051B60F0-B449-45F3-A0C1-A1FA6CC38D65}"/>
                </a:ext>
              </a:extLst>
            </p:cNvPr>
            <p:cNvGrpSpPr/>
            <p:nvPr/>
          </p:nvGrpSpPr>
          <p:grpSpPr>
            <a:xfrm>
              <a:off x="2848662" y="3182232"/>
              <a:ext cx="426268" cy="690476"/>
              <a:chOff x="11167" y="0"/>
              <a:chExt cx="380441" cy="674370"/>
            </a:xfrm>
          </p:grpSpPr>
          <p:sp>
            <p:nvSpPr>
              <p:cNvPr id="40" name="Flecha: arriba y abajo 39">
                <a:extLst>
                  <a:ext uri="{FF2B5EF4-FFF2-40B4-BE49-F238E27FC236}">
                    <a16:creationId xmlns:a16="http://schemas.microsoft.com/office/drawing/2014/main" id="{1DC34DCF-8590-4E7A-B84D-5D351304DAAC}"/>
                  </a:ext>
                </a:extLst>
              </p:cNvPr>
              <p:cNvSpPr/>
              <p:nvPr/>
            </p:nvSpPr>
            <p:spPr>
              <a:xfrm>
                <a:off x="11167" y="0"/>
                <a:ext cx="358140" cy="674370"/>
              </a:xfrm>
              <a:prstGeom prst="upDownArrow">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41" name="Cuadro de texto 20">
                <a:extLst>
                  <a:ext uri="{FF2B5EF4-FFF2-40B4-BE49-F238E27FC236}">
                    <a16:creationId xmlns:a16="http://schemas.microsoft.com/office/drawing/2014/main" id="{0CA77BA5-2F48-4852-8F9A-4D83175CB5FB}"/>
                  </a:ext>
                </a:extLst>
              </p:cNvPr>
              <p:cNvSpPr txBox="1"/>
              <p:nvPr/>
            </p:nvSpPr>
            <p:spPr>
              <a:xfrm>
                <a:off x="33468" y="5715"/>
                <a:ext cx="358140" cy="662940"/>
              </a:xfrm>
              <a:prstGeom prst="rect">
                <a:avLst/>
              </a:prstGeom>
              <a:noFill/>
              <a:ln w="6350">
                <a:noFill/>
              </a:ln>
            </p:spPr>
            <p:txBody>
              <a:bodyPr rot="0" spcFirstLastPara="0" vert="vert270"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MX" sz="1100" dirty="0">
                    <a:effectLst/>
                    <a:latin typeface="Times New Roman" panose="02020603050405020304" pitchFamily="18" charset="0"/>
                    <a:ea typeface="Calibri" panose="020F0502020204030204" pitchFamily="34" charset="0"/>
                    <a:cs typeface="Arial" panose="020B0604020202020204" pitchFamily="34" charset="0"/>
                  </a:rPr>
                  <a:t>Consume</a:t>
                </a:r>
                <a:endParaRPr lang="es-EC" sz="1100" dirty="0">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27" name="Grupo 26">
              <a:extLst>
                <a:ext uri="{FF2B5EF4-FFF2-40B4-BE49-F238E27FC236}">
                  <a16:creationId xmlns:a16="http://schemas.microsoft.com/office/drawing/2014/main" id="{D9FA0F05-0C66-4AE9-A09E-9FFEF836295C}"/>
                </a:ext>
              </a:extLst>
            </p:cNvPr>
            <p:cNvGrpSpPr/>
            <p:nvPr/>
          </p:nvGrpSpPr>
          <p:grpSpPr>
            <a:xfrm>
              <a:off x="2871841" y="4170707"/>
              <a:ext cx="430549" cy="691589"/>
              <a:chOff x="19050" y="0"/>
              <a:chExt cx="383875" cy="675084"/>
            </a:xfrm>
          </p:grpSpPr>
          <p:sp>
            <p:nvSpPr>
              <p:cNvPr id="38" name="Flecha: arriba y abajo 37">
                <a:extLst>
                  <a:ext uri="{FF2B5EF4-FFF2-40B4-BE49-F238E27FC236}">
                    <a16:creationId xmlns:a16="http://schemas.microsoft.com/office/drawing/2014/main" id="{ABE832A7-1044-4CD1-8CD1-E1F7735A66DC}"/>
                  </a:ext>
                </a:extLst>
              </p:cNvPr>
              <p:cNvSpPr/>
              <p:nvPr/>
            </p:nvSpPr>
            <p:spPr>
              <a:xfrm>
                <a:off x="19050" y="0"/>
                <a:ext cx="358140" cy="674370"/>
              </a:xfrm>
              <a:prstGeom prst="upDownArrow">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9" name="Cuadro de texto 21">
                <a:extLst>
                  <a:ext uri="{FF2B5EF4-FFF2-40B4-BE49-F238E27FC236}">
                    <a16:creationId xmlns:a16="http://schemas.microsoft.com/office/drawing/2014/main" id="{7EDA21F2-3611-45E9-94D8-29F53A13293F}"/>
                  </a:ext>
                </a:extLst>
              </p:cNvPr>
              <p:cNvSpPr txBox="1"/>
              <p:nvPr/>
            </p:nvSpPr>
            <p:spPr>
              <a:xfrm>
                <a:off x="44785" y="12144"/>
                <a:ext cx="358140" cy="662940"/>
              </a:xfrm>
              <a:prstGeom prst="rect">
                <a:avLst/>
              </a:prstGeom>
              <a:noFill/>
              <a:ln w="6350">
                <a:noFill/>
              </a:ln>
            </p:spPr>
            <p:txBody>
              <a:bodyPr rot="0" spcFirstLastPara="0" vert="vert270"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MX" sz="1100" dirty="0">
                    <a:effectLst/>
                    <a:latin typeface="Times New Roman" panose="02020603050405020304" pitchFamily="18" charset="0"/>
                    <a:ea typeface="Calibri" panose="020F0502020204030204" pitchFamily="34" charset="0"/>
                    <a:cs typeface="Arial" panose="020B0604020202020204" pitchFamily="34" charset="0"/>
                  </a:rPr>
                  <a:t>Almacena</a:t>
                </a:r>
                <a:endParaRPr lang="es-EC" sz="1100" dirty="0">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28" name="Grupo 27">
              <a:extLst>
                <a:ext uri="{FF2B5EF4-FFF2-40B4-BE49-F238E27FC236}">
                  <a16:creationId xmlns:a16="http://schemas.microsoft.com/office/drawing/2014/main" id="{B3D0BD9D-AED9-41A1-8EFB-7550BEC88DD6}"/>
                </a:ext>
              </a:extLst>
            </p:cNvPr>
            <p:cNvGrpSpPr/>
            <p:nvPr/>
          </p:nvGrpSpPr>
          <p:grpSpPr>
            <a:xfrm>
              <a:off x="2848662" y="5101836"/>
              <a:ext cx="416295" cy="753123"/>
              <a:chOff x="26932" y="-30778"/>
              <a:chExt cx="371419" cy="735103"/>
            </a:xfrm>
          </p:grpSpPr>
          <p:sp>
            <p:nvSpPr>
              <p:cNvPr id="36" name="Flecha: arriba y abajo 35">
                <a:extLst>
                  <a:ext uri="{FF2B5EF4-FFF2-40B4-BE49-F238E27FC236}">
                    <a16:creationId xmlns:a16="http://schemas.microsoft.com/office/drawing/2014/main" id="{BF094288-1D17-4D2B-9D59-5A282E55332D}"/>
                  </a:ext>
                </a:extLst>
              </p:cNvPr>
              <p:cNvSpPr/>
              <p:nvPr/>
            </p:nvSpPr>
            <p:spPr>
              <a:xfrm>
                <a:off x="26932" y="3285"/>
                <a:ext cx="358140" cy="701040"/>
              </a:xfrm>
              <a:prstGeom prst="upDownArrow">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7" name="Cuadro de texto 23">
                <a:extLst>
                  <a:ext uri="{FF2B5EF4-FFF2-40B4-BE49-F238E27FC236}">
                    <a16:creationId xmlns:a16="http://schemas.microsoft.com/office/drawing/2014/main" id="{81DDE569-9E7A-4BB9-B0CD-EE72F5D8560C}"/>
                  </a:ext>
                </a:extLst>
              </p:cNvPr>
              <p:cNvSpPr txBox="1"/>
              <p:nvPr/>
            </p:nvSpPr>
            <p:spPr>
              <a:xfrm>
                <a:off x="40211" y="-30778"/>
                <a:ext cx="358140" cy="708660"/>
              </a:xfrm>
              <a:prstGeom prst="rect">
                <a:avLst/>
              </a:prstGeom>
              <a:noFill/>
              <a:ln w="6350">
                <a:noFill/>
              </a:ln>
            </p:spPr>
            <p:txBody>
              <a:bodyPr rot="0" spcFirstLastPara="0" vert="vert270"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MX" sz="1100" dirty="0">
                    <a:effectLst/>
                    <a:latin typeface="Times New Roman" panose="02020603050405020304" pitchFamily="18" charset="0"/>
                    <a:ea typeface="Calibri" panose="020F0502020204030204" pitchFamily="34" charset="0"/>
                    <a:cs typeface="Arial" panose="020B0604020202020204" pitchFamily="34" charset="0"/>
                  </a:rPr>
                  <a:t>Interactúa</a:t>
                </a:r>
                <a:endParaRPr lang="es-EC" sz="1100" dirty="0">
                  <a:effectLst/>
                  <a:latin typeface="Calibri" panose="020F0502020204030204" pitchFamily="34" charset="0"/>
                  <a:ea typeface="Calibri" panose="020F0502020204030204" pitchFamily="34" charset="0"/>
                  <a:cs typeface="Arial" panose="020B0604020202020204" pitchFamily="34" charset="0"/>
                </a:endParaRPr>
              </a:p>
            </p:txBody>
          </p:sp>
        </p:grpSp>
        <p:sp>
          <p:nvSpPr>
            <p:cNvPr id="29" name="Rectángulo: esquinas redondeadas 28">
              <a:extLst>
                <a:ext uri="{FF2B5EF4-FFF2-40B4-BE49-F238E27FC236}">
                  <a16:creationId xmlns:a16="http://schemas.microsoft.com/office/drawing/2014/main" id="{22A1DCA5-707D-4227-B941-714ACEFA6A42}"/>
                </a:ext>
              </a:extLst>
            </p:cNvPr>
            <p:cNvSpPr/>
            <p:nvPr/>
          </p:nvSpPr>
          <p:spPr>
            <a:xfrm>
              <a:off x="6014058" y="2597169"/>
              <a:ext cx="3077601" cy="380581"/>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1200" dirty="0" err="1">
                  <a:effectLst/>
                  <a:latin typeface="Times New Roman" panose="02020603050405020304" pitchFamily="18" charset="0"/>
                  <a:ea typeface="Calibri" panose="020F0502020204030204" pitchFamily="34" charset="0"/>
                  <a:cs typeface="Arial" panose="020B0604020202020204" pitchFamily="34" charset="0"/>
                </a:rPr>
                <a:t>Ilities</a:t>
              </a:r>
              <a:endParaRPr lang="es-EC" sz="1100" dirty="0">
                <a:effectLst/>
                <a:ea typeface="Calibri" panose="020F0502020204030204" pitchFamily="34" charset="0"/>
                <a:cs typeface="Arial" panose="020B0604020202020204" pitchFamily="34" charset="0"/>
              </a:endParaRPr>
            </a:p>
          </p:txBody>
        </p:sp>
        <p:sp>
          <p:nvSpPr>
            <p:cNvPr id="30" name="Rectángulo: esquinas redondeadas 29">
              <a:extLst>
                <a:ext uri="{FF2B5EF4-FFF2-40B4-BE49-F238E27FC236}">
                  <a16:creationId xmlns:a16="http://schemas.microsoft.com/office/drawing/2014/main" id="{45A1B5C8-DD57-441B-B9D1-3228E9877E82}"/>
                </a:ext>
              </a:extLst>
            </p:cNvPr>
            <p:cNvSpPr/>
            <p:nvPr/>
          </p:nvSpPr>
          <p:spPr>
            <a:xfrm>
              <a:off x="6014059" y="3051077"/>
              <a:ext cx="3077601" cy="387087"/>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1200">
                  <a:effectLst/>
                  <a:latin typeface="Times New Roman" panose="02020603050405020304" pitchFamily="18" charset="0"/>
                  <a:ea typeface="Calibri" panose="020F0502020204030204" pitchFamily="34" charset="0"/>
                  <a:cs typeface="Arial" panose="020B0604020202020204" pitchFamily="34" charset="0"/>
                </a:rPr>
                <a:t>Patrón de diseño</a:t>
              </a:r>
              <a:endParaRPr lang="es-EC" sz="1100">
                <a:effectLst/>
                <a:ea typeface="Calibri" panose="020F0502020204030204" pitchFamily="34" charset="0"/>
                <a:cs typeface="Arial" panose="020B0604020202020204" pitchFamily="34" charset="0"/>
              </a:endParaRPr>
            </a:p>
          </p:txBody>
        </p:sp>
        <p:pic>
          <p:nvPicPr>
            <p:cNvPr id="31" name="Imagen 30" descr="Resultado de imagen de icono wifi y celular">
              <a:extLst>
                <a:ext uri="{FF2B5EF4-FFF2-40B4-BE49-F238E27FC236}">
                  <a16:creationId xmlns:a16="http://schemas.microsoft.com/office/drawing/2014/main" id="{8B2A5E7B-B95A-4791-BA34-936E705E8034}"/>
                </a:ext>
              </a:extLst>
            </p:cNvPr>
            <p:cNvPicPr/>
            <p:nvPr/>
          </p:nvPicPr>
          <p:blipFill rotWithShape="1">
            <a:blip r:embed="rId8" cstate="print">
              <a:extLst>
                <a:ext uri="{28A0092B-C50C-407E-A947-70E740481C1C}">
                  <a14:useLocalDpi xmlns:a14="http://schemas.microsoft.com/office/drawing/2010/main" val="0"/>
                </a:ext>
              </a:extLst>
            </a:blip>
            <a:srcRect l="26441" t="10030" r="26407" b="12267"/>
            <a:stretch/>
          </p:blipFill>
          <p:spPr bwMode="auto">
            <a:xfrm>
              <a:off x="6250620" y="2602124"/>
              <a:ext cx="237165" cy="357161"/>
            </a:xfrm>
            <a:prstGeom prst="rect">
              <a:avLst/>
            </a:prstGeom>
            <a:noFill/>
            <a:ln>
              <a:noFill/>
            </a:ln>
            <a:extLst>
              <a:ext uri="{53640926-AAD7-44D8-BBD7-CCE9431645EC}">
                <a14:shadowObscured xmlns:a14="http://schemas.microsoft.com/office/drawing/2010/main"/>
              </a:ext>
            </a:extLst>
          </p:spPr>
        </p:pic>
        <p:pic>
          <p:nvPicPr>
            <p:cNvPr id="33" name="Imagen 32" descr="Icono&#10;&#10;Descripción generada automáticamente">
              <a:extLst>
                <a:ext uri="{FF2B5EF4-FFF2-40B4-BE49-F238E27FC236}">
                  <a16:creationId xmlns:a16="http://schemas.microsoft.com/office/drawing/2014/main" id="{0C806C9C-D797-475F-80D5-C05FCA1C1465}"/>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6629073" y="2659725"/>
              <a:ext cx="397412" cy="222494"/>
            </a:xfrm>
            <a:prstGeom prst="rect">
              <a:avLst/>
            </a:prstGeom>
          </p:spPr>
        </p:pic>
        <p:pic>
          <p:nvPicPr>
            <p:cNvPr id="34" name="Imagen 33" descr="Imagen que contiene Icono&#10;&#10;Descripción generada automáticamente">
              <a:extLst>
                <a:ext uri="{FF2B5EF4-FFF2-40B4-BE49-F238E27FC236}">
                  <a16:creationId xmlns:a16="http://schemas.microsoft.com/office/drawing/2014/main" id="{25294791-A9E4-4E30-946E-B94B2258D14D}"/>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8036716" y="2621207"/>
              <a:ext cx="326903" cy="322030"/>
            </a:xfrm>
            <a:prstGeom prst="rect">
              <a:avLst/>
            </a:prstGeom>
          </p:spPr>
        </p:pic>
        <p:pic>
          <p:nvPicPr>
            <p:cNvPr id="35" name="Imagen 34">
              <a:extLst>
                <a:ext uri="{FF2B5EF4-FFF2-40B4-BE49-F238E27FC236}">
                  <a16:creationId xmlns:a16="http://schemas.microsoft.com/office/drawing/2014/main" id="{43722810-BB96-4DC5-980A-576CD5FDB5B9}"/>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8471825" y="2613633"/>
              <a:ext cx="410918" cy="338685"/>
            </a:xfrm>
            <a:prstGeom prst="rect">
              <a:avLst/>
            </a:prstGeom>
          </p:spPr>
        </p:pic>
        <p:sp>
          <p:nvSpPr>
            <p:cNvPr id="25" name="Flecha: a la izquierda y derecha 24">
              <a:extLst>
                <a:ext uri="{FF2B5EF4-FFF2-40B4-BE49-F238E27FC236}">
                  <a16:creationId xmlns:a16="http://schemas.microsoft.com/office/drawing/2014/main" id="{A38ACEC9-7175-49F2-8DA5-2F8B1C005104}"/>
                </a:ext>
              </a:extLst>
            </p:cNvPr>
            <p:cNvSpPr/>
            <p:nvPr/>
          </p:nvSpPr>
          <p:spPr>
            <a:xfrm>
              <a:off x="4969024" y="2477077"/>
              <a:ext cx="1163748" cy="618689"/>
            </a:xfrm>
            <a:prstGeom prst="leftRightArrow">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1100">
                  <a:effectLst/>
                  <a:latin typeface="Times New Roman" panose="02020603050405020304" pitchFamily="18" charset="0"/>
                  <a:ea typeface="Calibri" panose="020F0502020204030204" pitchFamily="34" charset="0"/>
                  <a:cs typeface="Arial" panose="020B0604020202020204" pitchFamily="34" charset="0"/>
                </a:rPr>
                <a:t>Sustenta</a:t>
              </a:r>
              <a:endParaRPr lang="es-EC" sz="1100">
                <a:effectLst/>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31980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930930"/>
            <a:ext cx="7729728" cy="628047"/>
          </a:xfrm>
        </p:spPr>
        <p:txBody>
          <a:bodyPr>
            <a:normAutofit fontScale="90000"/>
          </a:bodyPr>
          <a:lstStyle/>
          <a:p>
            <a:r>
              <a:rPr lang="es-MX" b="1" dirty="0"/>
              <a:t>PROTOTIPO DE BAJA FIDELIDAD</a:t>
            </a:r>
            <a:endParaRPr lang="es-EC"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34095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dirty="0">
                <a:solidFill>
                  <a:schemeClr val="tx1"/>
                </a:solidFill>
              </a:rPr>
              <a:t>Introducción</a:t>
            </a:r>
          </a:p>
          <a:p>
            <a:pPr>
              <a:lnSpc>
                <a:spcPct val="150000"/>
              </a:lnSpc>
            </a:pPr>
            <a:r>
              <a:rPr lang="es-EC" sz="1600" dirty="0">
                <a:solidFill>
                  <a:schemeClr val="tx1"/>
                </a:solidFill>
              </a:rPr>
              <a:t>Trabajos Relacionados</a:t>
            </a:r>
          </a:p>
          <a:p>
            <a:pPr>
              <a:lnSpc>
                <a:spcPct val="150000"/>
              </a:lnSpc>
            </a:pPr>
            <a:r>
              <a:rPr lang="es-EC" b="1" dirty="0">
                <a:solidFill>
                  <a:schemeClr val="tx1"/>
                </a:solidFill>
              </a:rPr>
              <a:t>Desarrollo</a:t>
            </a:r>
          </a:p>
          <a:p>
            <a:pPr>
              <a:lnSpc>
                <a:spcPct val="150000"/>
              </a:lnSpc>
            </a:pPr>
            <a:r>
              <a:rPr lang="es-EC" dirty="0">
                <a:solidFill>
                  <a:schemeClr val="tx1"/>
                </a:solidFill>
              </a:rPr>
              <a:t>Enfoque de prueba</a:t>
            </a:r>
          </a:p>
          <a:p>
            <a:r>
              <a:rPr lang="es-EC"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23</a:t>
            </a:r>
            <a:endParaRPr lang="es-EC" dirty="0"/>
          </a:p>
        </p:txBody>
      </p:sp>
      <p:pic>
        <p:nvPicPr>
          <p:cNvPr id="51" name="Imagen 50">
            <a:extLst>
              <a:ext uri="{FF2B5EF4-FFF2-40B4-BE49-F238E27FC236}">
                <a16:creationId xmlns:a16="http://schemas.microsoft.com/office/drawing/2014/main" id="{4F951B88-4302-42D6-996D-3CCD72D19B9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875864" y="1630653"/>
            <a:ext cx="2700000" cy="2340000"/>
          </a:xfrm>
          <a:prstGeom prst="rect">
            <a:avLst/>
          </a:prstGeom>
        </p:spPr>
      </p:pic>
      <p:pic>
        <p:nvPicPr>
          <p:cNvPr id="52" name="Imagen 51" descr="Imagen que contiene Dibujo de ingeniería&#10;&#10;Descripción generada automáticamente">
            <a:extLst>
              <a:ext uri="{FF2B5EF4-FFF2-40B4-BE49-F238E27FC236}">
                <a16:creationId xmlns:a16="http://schemas.microsoft.com/office/drawing/2014/main" id="{EA73CF73-F320-4196-8B4F-D66D2268118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861144" y="1630653"/>
            <a:ext cx="2700000" cy="2340000"/>
          </a:xfrm>
          <a:prstGeom prst="rect">
            <a:avLst/>
          </a:prstGeom>
        </p:spPr>
      </p:pic>
      <p:pic>
        <p:nvPicPr>
          <p:cNvPr id="54" name="Imagen 53" descr="Interfaz de usuario gráfica, Aplicación&#10;&#10;Descripción generada automáticamente">
            <a:extLst>
              <a:ext uri="{FF2B5EF4-FFF2-40B4-BE49-F238E27FC236}">
                <a16:creationId xmlns:a16="http://schemas.microsoft.com/office/drawing/2014/main" id="{7B204C20-2C8F-4374-8576-AD5A593EA533}"/>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846424" y="1614196"/>
            <a:ext cx="2700000" cy="2340000"/>
          </a:xfrm>
          <a:prstGeom prst="rect">
            <a:avLst/>
          </a:prstGeom>
        </p:spPr>
      </p:pic>
      <p:pic>
        <p:nvPicPr>
          <p:cNvPr id="55" name="Imagen 54" descr="Interfaz de usuario gráfica, Diagrama, Aplicación&#10;&#10;Descripción generada automáticamente">
            <a:extLst>
              <a:ext uri="{FF2B5EF4-FFF2-40B4-BE49-F238E27FC236}">
                <a16:creationId xmlns:a16="http://schemas.microsoft.com/office/drawing/2014/main" id="{EF5EAADC-8425-42F2-AE55-B2BD4710EB6B}"/>
              </a:ext>
            </a:extLst>
          </p:cNvPr>
          <p:cNvPicPr/>
          <p:nvPr/>
        </p:nvPicPr>
        <p:blipFill rotWithShape="1">
          <a:blip r:embed="rId7" cstate="print">
            <a:extLst>
              <a:ext uri="{28A0092B-C50C-407E-A947-70E740481C1C}">
                <a14:useLocalDpi xmlns:a14="http://schemas.microsoft.com/office/drawing/2010/main" val="0"/>
              </a:ext>
            </a:extLst>
          </a:blip>
          <a:srcRect/>
          <a:stretch/>
        </p:blipFill>
        <p:spPr bwMode="auto">
          <a:xfrm>
            <a:off x="2875864" y="4225307"/>
            <a:ext cx="2700000" cy="2340000"/>
          </a:xfrm>
          <a:prstGeom prst="rect">
            <a:avLst/>
          </a:prstGeom>
          <a:ln>
            <a:noFill/>
          </a:ln>
          <a:extLst>
            <a:ext uri="{53640926-AAD7-44D8-BBD7-CCE9431645EC}">
              <a14:shadowObscured xmlns:a14="http://schemas.microsoft.com/office/drawing/2010/main"/>
            </a:ext>
          </a:extLst>
        </p:spPr>
      </p:pic>
      <p:pic>
        <p:nvPicPr>
          <p:cNvPr id="56" name="Imagen 55" descr="Código QR&#10;&#10;Descripción generada automáticamente">
            <a:extLst>
              <a:ext uri="{FF2B5EF4-FFF2-40B4-BE49-F238E27FC236}">
                <a16:creationId xmlns:a16="http://schemas.microsoft.com/office/drawing/2014/main" id="{2F81339D-C312-41C6-AF59-22E5BC4E7D1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5861144" y="4225307"/>
            <a:ext cx="2700000" cy="2340000"/>
          </a:xfrm>
          <a:prstGeom prst="rect">
            <a:avLst/>
          </a:prstGeom>
        </p:spPr>
      </p:pic>
      <p:pic>
        <p:nvPicPr>
          <p:cNvPr id="57" name="Imagen 56" descr="Diagrama&#10;&#10;Descripción generada automáticamente">
            <a:extLst>
              <a:ext uri="{FF2B5EF4-FFF2-40B4-BE49-F238E27FC236}">
                <a16:creationId xmlns:a16="http://schemas.microsoft.com/office/drawing/2014/main" id="{05E00F32-BEF7-4733-A04F-61DBF66CCF55}"/>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8846425" y="4225332"/>
            <a:ext cx="2700000" cy="2339975"/>
          </a:xfrm>
          <a:prstGeom prst="rect">
            <a:avLst/>
          </a:prstGeom>
        </p:spPr>
      </p:pic>
      <p:sp>
        <p:nvSpPr>
          <p:cNvPr id="58" name="CuadroTexto 57">
            <a:extLst>
              <a:ext uri="{FF2B5EF4-FFF2-40B4-BE49-F238E27FC236}">
                <a16:creationId xmlns:a16="http://schemas.microsoft.com/office/drawing/2014/main" id="{2B3CDF15-FABA-4E33-84C5-B45922C67569}"/>
              </a:ext>
            </a:extLst>
          </p:cNvPr>
          <p:cNvSpPr txBox="1"/>
          <p:nvPr/>
        </p:nvSpPr>
        <p:spPr>
          <a:xfrm>
            <a:off x="3346644" y="3938482"/>
            <a:ext cx="1758439" cy="307777"/>
          </a:xfrm>
          <a:prstGeom prst="rect">
            <a:avLst/>
          </a:prstGeom>
          <a:noFill/>
        </p:spPr>
        <p:txBody>
          <a:bodyPr wrap="square" rtlCol="0">
            <a:spAutoFit/>
          </a:bodyPr>
          <a:lstStyle/>
          <a:p>
            <a:pPr algn="ctr"/>
            <a:r>
              <a:rPr lang="es-MX" sz="1400" b="1" dirty="0">
                <a:latin typeface="Baskerville Old Face" panose="02020602080505020303" pitchFamily="18" charset="0"/>
              </a:rPr>
              <a:t>Pantalla de carga</a:t>
            </a:r>
            <a:endParaRPr lang="es-EC" sz="1400" b="1" dirty="0">
              <a:latin typeface="Baskerville Old Face" panose="02020602080505020303" pitchFamily="18" charset="0"/>
            </a:endParaRPr>
          </a:p>
        </p:txBody>
      </p:sp>
      <p:sp>
        <p:nvSpPr>
          <p:cNvPr id="59" name="CuadroTexto 58">
            <a:extLst>
              <a:ext uri="{FF2B5EF4-FFF2-40B4-BE49-F238E27FC236}">
                <a16:creationId xmlns:a16="http://schemas.microsoft.com/office/drawing/2014/main" id="{50C92C9D-4E44-48BC-B981-12E6E3BAB03B}"/>
              </a:ext>
            </a:extLst>
          </p:cNvPr>
          <p:cNvSpPr txBox="1"/>
          <p:nvPr/>
        </p:nvSpPr>
        <p:spPr>
          <a:xfrm>
            <a:off x="6331924" y="3942372"/>
            <a:ext cx="1758439" cy="307777"/>
          </a:xfrm>
          <a:prstGeom prst="rect">
            <a:avLst/>
          </a:prstGeom>
          <a:noFill/>
        </p:spPr>
        <p:txBody>
          <a:bodyPr wrap="square" rtlCol="0">
            <a:spAutoFit/>
          </a:bodyPr>
          <a:lstStyle/>
          <a:p>
            <a:pPr algn="ctr"/>
            <a:r>
              <a:rPr lang="es-MX" sz="1400" b="1" dirty="0">
                <a:latin typeface="Baskerville Old Face" panose="02020602080505020303" pitchFamily="18" charset="0"/>
              </a:rPr>
              <a:t>Pantalla de inicio</a:t>
            </a:r>
            <a:endParaRPr lang="es-EC" sz="1400" b="1" dirty="0">
              <a:latin typeface="Baskerville Old Face" panose="02020602080505020303" pitchFamily="18" charset="0"/>
            </a:endParaRPr>
          </a:p>
        </p:txBody>
      </p:sp>
      <p:sp>
        <p:nvSpPr>
          <p:cNvPr id="60" name="CuadroTexto 59">
            <a:extLst>
              <a:ext uri="{FF2B5EF4-FFF2-40B4-BE49-F238E27FC236}">
                <a16:creationId xmlns:a16="http://schemas.microsoft.com/office/drawing/2014/main" id="{01D379B3-CBB4-4BAE-AE2B-E9D83B520869}"/>
              </a:ext>
            </a:extLst>
          </p:cNvPr>
          <p:cNvSpPr txBox="1"/>
          <p:nvPr/>
        </p:nvSpPr>
        <p:spPr>
          <a:xfrm>
            <a:off x="8846423" y="3938482"/>
            <a:ext cx="2699999" cy="307777"/>
          </a:xfrm>
          <a:prstGeom prst="rect">
            <a:avLst/>
          </a:prstGeom>
          <a:noFill/>
        </p:spPr>
        <p:txBody>
          <a:bodyPr wrap="square" rtlCol="0">
            <a:spAutoFit/>
          </a:bodyPr>
          <a:lstStyle/>
          <a:p>
            <a:pPr algn="ctr"/>
            <a:r>
              <a:rPr lang="es-MX" sz="1400" b="1" dirty="0">
                <a:latin typeface="Baskerville Old Face" panose="02020602080505020303" pitchFamily="18" charset="0"/>
              </a:rPr>
              <a:t>Pantalla de detección de objetos</a:t>
            </a:r>
            <a:endParaRPr lang="es-EC" sz="1400" b="1" dirty="0">
              <a:latin typeface="Baskerville Old Face" panose="02020602080505020303" pitchFamily="18" charset="0"/>
            </a:endParaRPr>
          </a:p>
        </p:txBody>
      </p:sp>
      <p:sp>
        <p:nvSpPr>
          <p:cNvPr id="61" name="CuadroTexto 60">
            <a:extLst>
              <a:ext uri="{FF2B5EF4-FFF2-40B4-BE49-F238E27FC236}">
                <a16:creationId xmlns:a16="http://schemas.microsoft.com/office/drawing/2014/main" id="{1F72E9E5-BFBD-4EC7-A470-68EA0DF6BA43}"/>
              </a:ext>
            </a:extLst>
          </p:cNvPr>
          <p:cNvSpPr txBox="1"/>
          <p:nvPr/>
        </p:nvSpPr>
        <p:spPr>
          <a:xfrm>
            <a:off x="3346643" y="6565307"/>
            <a:ext cx="1758439" cy="307777"/>
          </a:xfrm>
          <a:prstGeom prst="rect">
            <a:avLst/>
          </a:prstGeom>
          <a:noFill/>
        </p:spPr>
        <p:txBody>
          <a:bodyPr wrap="square" rtlCol="0">
            <a:spAutoFit/>
          </a:bodyPr>
          <a:lstStyle/>
          <a:p>
            <a:pPr algn="ctr"/>
            <a:r>
              <a:rPr lang="es-MX" sz="1400" b="1" dirty="0">
                <a:latin typeface="Baskerville Old Face" panose="02020602080505020303" pitchFamily="18" charset="0"/>
              </a:rPr>
              <a:t>Pantalla de ayuda</a:t>
            </a:r>
            <a:endParaRPr lang="es-EC" sz="1400" b="1" dirty="0">
              <a:latin typeface="Baskerville Old Face" panose="02020602080505020303" pitchFamily="18" charset="0"/>
            </a:endParaRPr>
          </a:p>
        </p:txBody>
      </p:sp>
      <p:sp>
        <p:nvSpPr>
          <p:cNvPr id="62" name="CuadroTexto 61">
            <a:extLst>
              <a:ext uri="{FF2B5EF4-FFF2-40B4-BE49-F238E27FC236}">
                <a16:creationId xmlns:a16="http://schemas.microsoft.com/office/drawing/2014/main" id="{4CA22D00-C5EF-4EB6-B4E6-0F7012862772}"/>
              </a:ext>
            </a:extLst>
          </p:cNvPr>
          <p:cNvSpPr txBox="1"/>
          <p:nvPr/>
        </p:nvSpPr>
        <p:spPr>
          <a:xfrm>
            <a:off x="5861144" y="6565307"/>
            <a:ext cx="2699999" cy="307777"/>
          </a:xfrm>
          <a:prstGeom prst="rect">
            <a:avLst/>
          </a:prstGeom>
          <a:noFill/>
        </p:spPr>
        <p:txBody>
          <a:bodyPr wrap="square" rtlCol="0">
            <a:spAutoFit/>
          </a:bodyPr>
          <a:lstStyle/>
          <a:p>
            <a:pPr algn="ctr"/>
            <a:r>
              <a:rPr lang="es-MX" sz="1400" b="1" dirty="0">
                <a:latin typeface="Baskerville Old Face" panose="02020602080505020303" pitchFamily="18" charset="0"/>
              </a:rPr>
              <a:t>Pantalla de configuración</a:t>
            </a:r>
            <a:endParaRPr lang="es-EC" sz="1400" b="1" dirty="0">
              <a:latin typeface="Baskerville Old Face" panose="02020602080505020303" pitchFamily="18" charset="0"/>
            </a:endParaRPr>
          </a:p>
        </p:txBody>
      </p:sp>
      <p:sp>
        <p:nvSpPr>
          <p:cNvPr id="63" name="CuadroTexto 62">
            <a:extLst>
              <a:ext uri="{FF2B5EF4-FFF2-40B4-BE49-F238E27FC236}">
                <a16:creationId xmlns:a16="http://schemas.microsoft.com/office/drawing/2014/main" id="{AE5B0DEB-808A-4A67-84C0-AFEE58563378}"/>
              </a:ext>
            </a:extLst>
          </p:cNvPr>
          <p:cNvSpPr txBox="1"/>
          <p:nvPr/>
        </p:nvSpPr>
        <p:spPr>
          <a:xfrm>
            <a:off x="8846422" y="6571196"/>
            <a:ext cx="2699999" cy="307777"/>
          </a:xfrm>
          <a:prstGeom prst="rect">
            <a:avLst/>
          </a:prstGeom>
          <a:noFill/>
        </p:spPr>
        <p:txBody>
          <a:bodyPr wrap="square" rtlCol="0">
            <a:spAutoFit/>
          </a:bodyPr>
          <a:lstStyle/>
          <a:p>
            <a:pPr algn="ctr"/>
            <a:r>
              <a:rPr lang="es-MX" sz="1400" b="1" dirty="0">
                <a:latin typeface="Baskerville Old Face" panose="02020602080505020303" pitchFamily="18" charset="0"/>
              </a:rPr>
              <a:t>Pantalla de información</a:t>
            </a:r>
            <a:endParaRPr lang="es-EC" sz="1400" b="1" dirty="0">
              <a:latin typeface="Baskerville Old Face" panose="02020602080505020303" pitchFamily="18" charset="0"/>
            </a:endParaRPr>
          </a:p>
        </p:txBody>
      </p:sp>
    </p:spTree>
    <p:extLst>
      <p:ext uri="{BB962C8B-B14F-4D97-AF65-F5344CB8AC3E}">
        <p14:creationId xmlns:p14="http://schemas.microsoft.com/office/powerpoint/2010/main" val="232678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930930"/>
            <a:ext cx="7729728" cy="628047"/>
          </a:xfrm>
        </p:spPr>
        <p:txBody>
          <a:bodyPr>
            <a:normAutofit fontScale="90000"/>
          </a:bodyPr>
          <a:lstStyle/>
          <a:p>
            <a:r>
              <a:rPr lang="es-MX" b="1" dirty="0"/>
              <a:t>PROTOTIPO DE ALTA FIDELIDAD</a:t>
            </a:r>
            <a:endParaRPr lang="es-EC"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34095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dirty="0">
                <a:solidFill>
                  <a:schemeClr val="tx1"/>
                </a:solidFill>
              </a:rPr>
              <a:t>Introducción</a:t>
            </a:r>
          </a:p>
          <a:p>
            <a:pPr>
              <a:lnSpc>
                <a:spcPct val="150000"/>
              </a:lnSpc>
            </a:pPr>
            <a:r>
              <a:rPr lang="es-EC" sz="1600" dirty="0">
                <a:solidFill>
                  <a:schemeClr val="tx1"/>
                </a:solidFill>
              </a:rPr>
              <a:t>Trabajos Relacionados</a:t>
            </a:r>
          </a:p>
          <a:p>
            <a:pPr>
              <a:lnSpc>
                <a:spcPct val="150000"/>
              </a:lnSpc>
            </a:pPr>
            <a:r>
              <a:rPr lang="es-EC" b="1" dirty="0">
                <a:solidFill>
                  <a:schemeClr val="tx1"/>
                </a:solidFill>
              </a:rPr>
              <a:t>Desarrollo</a:t>
            </a:r>
          </a:p>
          <a:p>
            <a:pPr>
              <a:lnSpc>
                <a:spcPct val="150000"/>
              </a:lnSpc>
            </a:pPr>
            <a:r>
              <a:rPr lang="es-EC" dirty="0">
                <a:solidFill>
                  <a:schemeClr val="tx1"/>
                </a:solidFill>
              </a:rPr>
              <a:t>Enfoque de prueba</a:t>
            </a:r>
          </a:p>
          <a:p>
            <a:r>
              <a:rPr lang="es-EC"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24</a:t>
            </a:r>
            <a:endParaRPr lang="es-EC" dirty="0"/>
          </a:p>
        </p:txBody>
      </p:sp>
      <p:pic>
        <p:nvPicPr>
          <p:cNvPr id="3" name="VideoDemostrativoFinal">
            <a:hlinkClick r:id="" action="ppaction://media"/>
            <a:extLst>
              <a:ext uri="{FF2B5EF4-FFF2-40B4-BE49-F238E27FC236}">
                <a16:creationId xmlns:a16="http://schemas.microsoft.com/office/drawing/2014/main" id="{A748BFA6-C37E-460B-9003-C1CC8BF940B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24475" y="1642883"/>
            <a:ext cx="2457450" cy="4892792"/>
          </a:xfrm>
          <a:prstGeom prst="rect">
            <a:avLst/>
          </a:prstGeom>
        </p:spPr>
      </p:pic>
    </p:spTree>
    <p:extLst>
      <p:ext uri="{BB962C8B-B14F-4D97-AF65-F5344CB8AC3E}">
        <p14:creationId xmlns:p14="http://schemas.microsoft.com/office/powerpoint/2010/main" val="45816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D79C89-3DC9-4C44-A062-0D837BB6565B}"/>
              </a:ext>
            </a:extLst>
          </p:cNvPr>
          <p:cNvSpPr>
            <a:spLocks noGrp="1"/>
          </p:cNvSpPr>
          <p:nvPr>
            <p:ph type="ctrTitle"/>
          </p:nvPr>
        </p:nvSpPr>
        <p:spPr>
          <a:xfrm>
            <a:off x="1600200" y="965742"/>
            <a:ext cx="8991600" cy="911092"/>
          </a:xfrm>
        </p:spPr>
        <p:txBody>
          <a:bodyPr/>
          <a:lstStyle/>
          <a:p>
            <a:r>
              <a:rPr lang="es-MX" dirty="0"/>
              <a:t>ENFOQUE DE PRUEBA</a:t>
            </a:r>
            <a:endParaRPr lang="es-EC" dirty="0"/>
          </a:p>
        </p:txBody>
      </p:sp>
      <p:sp>
        <p:nvSpPr>
          <p:cNvPr id="4" name="CuadroTexto 3">
            <a:extLst>
              <a:ext uri="{FF2B5EF4-FFF2-40B4-BE49-F238E27FC236}">
                <a16:creationId xmlns:a16="http://schemas.microsoft.com/office/drawing/2014/main" id="{22F4979C-58F8-4CDC-91FA-99747D1F91A8}"/>
              </a:ext>
            </a:extLst>
          </p:cNvPr>
          <p:cNvSpPr txBox="1"/>
          <p:nvPr/>
        </p:nvSpPr>
        <p:spPr>
          <a:xfrm>
            <a:off x="11617376" y="6469235"/>
            <a:ext cx="540000" cy="369332"/>
          </a:xfrm>
          <a:prstGeom prst="rect">
            <a:avLst/>
          </a:prstGeom>
          <a:noFill/>
        </p:spPr>
        <p:txBody>
          <a:bodyPr wrap="square" rtlCol="0">
            <a:spAutoFit/>
          </a:bodyPr>
          <a:lstStyle/>
          <a:p>
            <a:pPr algn="ctr"/>
            <a:r>
              <a:rPr lang="es-MX" dirty="0"/>
              <a:t>25</a:t>
            </a: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EE682DA7-F7D2-4A73-8D46-B04A8498C3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B2B615DA-0F52-4E7C-B125-DB070C29D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pic>
        <p:nvPicPr>
          <p:cNvPr id="7170" name="Picture 2" descr="Ilustración del concepto de revisión en linea vector gratuito">
            <a:extLst>
              <a:ext uri="{FF2B5EF4-FFF2-40B4-BE49-F238E27FC236}">
                <a16:creationId xmlns:a16="http://schemas.microsoft.com/office/drawing/2014/main" id="{EBC899A4-529C-4A1C-B640-90CE2D0AF1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197" y="2242688"/>
            <a:ext cx="3991133" cy="393117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lustración del concepto de análisis vector gratuito">
            <a:extLst>
              <a:ext uri="{FF2B5EF4-FFF2-40B4-BE49-F238E27FC236}">
                <a16:creationId xmlns:a16="http://schemas.microsoft.com/office/drawing/2014/main" id="{052C8C75-02BD-4CEE-8C89-A9726488A5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632" y="2251263"/>
            <a:ext cx="3931170" cy="3931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54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wipe(down)">
                                      <p:cBhvr>
                                        <p:cTn id="10" dur="500"/>
                                        <p:tgtEl>
                                          <p:spTgt spid="7170"/>
                                        </p:tgtEl>
                                      </p:cBhvr>
                                    </p:animEffect>
                                  </p:childTnLst>
                                </p:cTn>
                              </p:par>
                              <p:par>
                                <p:cTn id="11" presetID="22" presetClass="entr" presetSubtype="4" fill="hold" nodeType="withEffect">
                                  <p:stCondLst>
                                    <p:cond delay="0"/>
                                  </p:stCondLst>
                                  <p:childTnLst>
                                    <p:set>
                                      <p:cBhvr>
                                        <p:cTn id="12" dur="1" fill="hold">
                                          <p:stCondLst>
                                            <p:cond delay="0"/>
                                          </p:stCondLst>
                                        </p:cTn>
                                        <p:tgtEl>
                                          <p:spTgt spid="7172"/>
                                        </p:tgtEl>
                                        <p:attrNameLst>
                                          <p:attrName>style.visibility</p:attrName>
                                        </p:attrNameLst>
                                      </p:cBhvr>
                                      <p:to>
                                        <p:strVal val="visible"/>
                                      </p:to>
                                    </p:set>
                                    <p:animEffect transition="in" filter="wipe(down)">
                                      <p:cBhvr>
                                        <p:cTn id="1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930930"/>
            <a:ext cx="7729728" cy="628047"/>
          </a:xfrm>
        </p:spPr>
        <p:txBody>
          <a:bodyPr>
            <a:noAutofit/>
          </a:bodyPr>
          <a:lstStyle/>
          <a:p>
            <a:r>
              <a:rPr lang="es-MX" sz="2000" b="1" dirty="0"/>
              <a:t>Grupos de trabajo / Área de trabajo</a:t>
            </a:r>
            <a:endParaRPr lang="es-EC" sz="2000"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34095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dirty="0">
                <a:solidFill>
                  <a:schemeClr val="tx1"/>
                </a:solidFill>
              </a:rPr>
              <a:t>Introducción</a:t>
            </a:r>
          </a:p>
          <a:p>
            <a:pPr>
              <a:lnSpc>
                <a:spcPct val="150000"/>
              </a:lnSpc>
            </a:pPr>
            <a:r>
              <a:rPr lang="es-EC" sz="1600" dirty="0">
                <a:solidFill>
                  <a:schemeClr val="tx1"/>
                </a:solidFill>
              </a:rPr>
              <a:t>Trabajos Relacionados</a:t>
            </a:r>
          </a:p>
          <a:p>
            <a:pPr>
              <a:lnSpc>
                <a:spcPct val="150000"/>
              </a:lnSpc>
            </a:pPr>
            <a:r>
              <a:rPr lang="es-EC" dirty="0">
                <a:solidFill>
                  <a:schemeClr val="tx1"/>
                </a:solidFill>
              </a:rPr>
              <a:t>Desarrollo</a:t>
            </a:r>
          </a:p>
          <a:p>
            <a:pPr>
              <a:lnSpc>
                <a:spcPct val="150000"/>
              </a:lnSpc>
            </a:pPr>
            <a:r>
              <a:rPr lang="es-EC" b="1" dirty="0">
                <a:solidFill>
                  <a:schemeClr val="tx1"/>
                </a:solidFill>
              </a:rPr>
              <a:t>Enfoque de prueba</a:t>
            </a:r>
          </a:p>
          <a:p>
            <a:r>
              <a:rPr lang="es-EC"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26</a:t>
            </a:r>
            <a:endParaRPr lang="es-EC" dirty="0"/>
          </a:p>
        </p:txBody>
      </p:sp>
      <p:pic>
        <p:nvPicPr>
          <p:cNvPr id="1026" name="Picture 2" descr="Colección de ilustración docente Vector Premium ">
            <a:extLst>
              <a:ext uri="{FF2B5EF4-FFF2-40B4-BE49-F238E27FC236}">
                <a16:creationId xmlns:a16="http://schemas.microsoft.com/office/drawing/2014/main" id="{6F9609C6-63DF-4CFA-AA88-01F95A2A7F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1910" y="1642883"/>
            <a:ext cx="3390167" cy="23409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mposición moderna de vida de estudiante con diseño plano vector gratuito">
            <a:extLst>
              <a:ext uri="{FF2B5EF4-FFF2-40B4-BE49-F238E27FC236}">
                <a16:creationId xmlns:a16="http://schemas.microsoft.com/office/drawing/2014/main" id="{E5C83DB2-8A80-4BD0-8E06-DAF1CEFD84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68" t="11821" r="8786" b="10862"/>
          <a:stretch/>
        </p:blipFill>
        <p:spPr bwMode="auto">
          <a:xfrm>
            <a:off x="7999732" y="1714028"/>
            <a:ext cx="2452685" cy="2269789"/>
          </a:xfrm>
          <a:prstGeom prst="rect">
            <a:avLst/>
          </a:prstGeom>
          <a:noFill/>
          <a:extLst>
            <a:ext uri="{909E8E84-426E-40DD-AFC4-6F175D3DCCD1}">
              <a14:hiddenFill xmlns:a14="http://schemas.microsoft.com/office/drawing/2010/main">
                <a:solidFill>
                  <a:srgbClr val="FFFFFF"/>
                </a:solidFill>
              </a14:hiddenFill>
            </a:ext>
          </a:extLst>
        </p:spPr>
      </p:pic>
      <p:sp>
        <p:nvSpPr>
          <p:cNvPr id="47" name="CuadroTexto 46">
            <a:extLst>
              <a:ext uri="{FF2B5EF4-FFF2-40B4-BE49-F238E27FC236}">
                <a16:creationId xmlns:a16="http://schemas.microsoft.com/office/drawing/2014/main" id="{B7C37CB6-188B-44D2-9921-ED9679ED9B72}"/>
              </a:ext>
            </a:extLst>
          </p:cNvPr>
          <p:cNvSpPr txBox="1"/>
          <p:nvPr/>
        </p:nvSpPr>
        <p:spPr>
          <a:xfrm>
            <a:off x="3341909" y="4043183"/>
            <a:ext cx="3390168" cy="307777"/>
          </a:xfrm>
          <a:prstGeom prst="rect">
            <a:avLst/>
          </a:prstGeom>
          <a:noFill/>
        </p:spPr>
        <p:txBody>
          <a:bodyPr wrap="square" rtlCol="0">
            <a:spAutoFit/>
          </a:bodyPr>
          <a:lstStyle/>
          <a:p>
            <a:pPr algn="ctr"/>
            <a:r>
              <a:rPr lang="es-MX" sz="1400" b="1" dirty="0">
                <a:latin typeface="Baskerville Old Face" panose="02020602080505020303" pitchFamily="18" charset="0"/>
              </a:rPr>
              <a:t>Especialistas (Docentes)</a:t>
            </a:r>
            <a:endParaRPr lang="es-EC" sz="1400" b="1" dirty="0">
              <a:latin typeface="Baskerville Old Face" panose="02020602080505020303" pitchFamily="18" charset="0"/>
            </a:endParaRPr>
          </a:p>
        </p:txBody>
      </p:sp>
      <p:sp>
        <p:nvSpPr>
          <p:cNvPr id="49" name="CuadroTexto 48">
            <a:extLst>
              <a:ext uri="{FF2B5EF4-FFF2-40B4-BE49-F238E27FC236}">
                <a16:creationId xmlns:a16="http://schemas.microsoft.com/office/drawing/2014/main" id="{BEC6DDC3-B585-403F-A0BE-1F1F112416D6}"/>
              </a:ext>
            </a:extLst>
          </p:cNvPr>
          <p:cNvSpPr txBox="1"/>
          <p:nvPr/>
        </p:nvSpPr>
        <p:spPr>
          <a:xfrm>
            <a:off x="7999732" y="4043182"/>
            <a:ext cx="2452685" cy="307777"/>
          </a:xfrm>
          <a:prstGeom prst="rect">
            <a:avLst/>
          </a:prstGeom>
          <a:noFill/>
        </p:spPr>
        <p:txBody>
          <a:bodyPr wrap="square" rtlCol="0">
            <a:spAutoFit/>
          </a:bodyPr>
          <a:lstStyle/>
          <a:p>
            <a:pPr algn="ctr"/>
            <a:r>
              <a:rPr lang="es-MX" sz="1400" b="1" dirty="0">
                <a:latin typeface="Baskerville Old Face" panose="02020602080505020303" pitchFamily="18" charset="0"/>
              </a:rPr>
              <a:t>Estudiantes</a:t>
            </a:r>
            <a:endParaRPr lang="es-EC" sz="1400" b="1" dirty="0">
              <a:latin typeface="Baskerville Old Face" panose="02020602080505020303" pitchFamily="18" charset="0"/>
            </a:endParaRPr>
          </a:p>
        </p:txBody>
      </p:sp>
      <p:pic>
        <p:nvPicPr>
          <p:cNvPr id="1030" name="Picture 6" descr="Google Forms: Formularios auto evaluables. – CRESEP Mx">
            <a:extLst>
              <a:ext uri="{FF2B5EF4-FFF2-40B4-BE49-F238E27FC236}">
                <a16:creationId xmlns:a16="http://schemas.microsoft.com/office/drawing/2014/main" id="{1F2C0FF7-6B67-4F36-92E1-147266285A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507" t="6037" r="19337" b="7985"/>
          <a:stretch/>
        </p:blipFill>
        <p:spPr bwMode="auto">
          <a:xfrm>
            <a:off x="3961463" y="4410326"/>
            <a:ext cx="2151060" cy="22697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l relanzamiento de Google Meet: ¿contrario a las leyes antimonopolio? »  Enrique Dans">
            <a:extLst>
              <a:ext uri="{FF2B5EF4-FFF2-40B4-BE49-F238E27FC236}">
                <a16:creationId xmlns:a16="http://schemas.microsoft.com/office/drawing/2014/main" id="{02F7F28E-EF28-46D3-8385-BAD249C3232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182" t="4583" r="15019" b="7500"/>
          <a:stretch/>
        </p:blipFill>
        <p:spPr bwMode="auto">
          <a:xfrm>
            <a:off x="8126693" y="4350959"/>
            <a:ext cx="2198762" cy="2329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23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D79C89-3DC9-4C44-A062-0D837BB6565B}"/>
              </a:ext>
            </a:extLst>
          </p:cNvPr>
          <p:cNvSpPr>
            <a:spLocks noGrp="1"/>
          </p:cNvSpPr>
          <p:nvPr>
            <p:ph type="ctrTitle"/>
          </p:nvPr>
        </p:nvSpPr>
        <p:spPr>
          <a:xfrm>
            <a:off x="1600200" y="843012"/>
            <a:ext cx="8991600" cy="1033822"/>
          </a:xfrm>
        </p:spPr>
        <p:txBody>
          <a:bodyPr>
            <a:normAutofit fontScale="90000"/>
          </a:bodyPr>
          <a:lstStyle/>
          <a:p>
            <a:r>
              <a:rPr lang="es-EC" dirty="0"/>
              <a:t>Ejecución y análisis de los cuestionarios</a:t>
            </a:r>
          </a:p>
        </p:txBody>
      </p:sp>
      <p:sp>
        <p:nvSpPr>
          <p:cNvPr id="4" name="CuadroTexto 3">
            <a:extLst>
              <a:ext uri="{FF2B5EF4-FFF2-40B4-BE49-F238E27FC236}">
                <a16:creationId xmlns:a16="http://schemas.microsoft.com/office/drawing/2014/main" id="{22F4979C-58F8-4CDC-91FA-99747D1F91A8}"/>
              </a:ext>
            </a:extLst>
          </p:cNvPr>
          <p:cNvSpPr txBox="1"/>
          <p:nvPr/>
        </p:nvSpPr>
        <p:spPr>
          <a:xfrm>
            <a:off x="11617376" y="6469235"/>
            <a:ext cx="540000" cy="369332"/>
          </a:xfrm>
          <a:prstGeom prst="rect">
            <a:avLst/>
          </a:prstGeom>
          <a:noFill/>
        </p:spPr>
        <p:txBody>
          <a:bodyPr wrap="square" rtlCol="0">
            <a:spAutoFit/>
          </a:bodyPr>
          <a:lstStyle/>
          <a:p>
            <a:pPr algn="ctr"/>
            <a:r>
              <a:rPr lang="es-MX" dirty="0"/>
              <a:t>27</a:t>
            </a: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EE682DA7-F7D2-4A73-8D46-B04A8498C3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B2B615DA-0F52-4E7C-B125-DB070C29D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pic>
        <p:nvPicPr>
          <p:cNvPr id="6146" name="Picture 2" descr="Ilustración del concepto de prueba en línea vector gratuito">
            <a:extLst>
              <a:ext uri="{FF2B5EF4-FFF2-40B4-BE49-F238E27FC236}">
                <a16:creationId xmlns:a16="http://schemas.microsoft.com/office/drawing/2014/main" id="{3EA6DD5F-4253-4C40-B539-C480BACD7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068841"/>
            <a:ext cx="4400394" cy="440039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lustración del concepto de exámenes vector gratuito">
            <a:extLst>
              <a:ext uri="{FF2B5EF4-FFF2-40B4-BE49-F238E27FC236}">
                <a16:creationId xmlns:a16="http://schemas.microsoft.com/office/drawing/2014/main" id="{31F55CC0-19F8-4C87-8B44-887103E531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876" y="2068841"/>
            <a:ext cx="4400394" cy="4400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wipe(down)">
                                      <p:cBhvr>
                                        <p:cTn id="10" dur="500"/>
                                        <p:tgtEl>
                                          <p:spTgt spid="6146"/>
                                        </p:tgtEl>
                                      </p:cBhvr>
                                    </p:animEffect>
                                  </p:childTnLst>
                                </p:cTn>
                              </p:par>
                              <p:par>
                                <p:cTn id="11" presetID="22" presetClass="entr" presetSubtype="4" fill="hold" nodeType="with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wipe(down)">
                                      <p:cBhvr>
                                        <p:cTn id="13"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930930"/>
            <a:ext cx="7729728" cy="628047"/>
          </a:xfrm>
        </p:spPr>
        <p:txBody>
          <a:bodyPr>
            <a:noAutofit/>
          </a:bodyPr>
          <a:lstStyle/>
          <a:p>
            <a:r>
              <a:rPr lang="es-MX" sz="2000" b="1" dirty="0"/>
              <a:t>Cuestionario para estudiantes</a:t>
            </a:r>
            <a:endParaRPr lang="es-EC" sz="2000"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34095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dirty="0">
                <a:solidFill>
                  <a:schemeClr val="tx1"/>
                </a:solidFill>
              </a:rPr>
              <a:t>Introducción</a:t>
            </a:r>
          </a:p>
          <a:p>
            <a:pPr>
              <a:lnSpc>
                <a:spcPct val="150000"/>
              </a:lnSpc>
            </a:pPr>
            <a:r>
              <a:rPr lang="es-EC" sz="1600" dirty="0">
                <a:solidFill>
                  <a:schemeClr val="tx1"/>
                </a:solidFill>
              </a:rPr>
              <a:t>Trabajos Relacionados</a:t>
            </a:r>
          </a:p>
          <a:p>
            <a:pPr>
              <a:lnSpc>
                <a:spcPct val="150000"/>
              </a:lnSpc>
            </a:pPr>
            <a:r>
              <a:rPr lang="es-EC" dirty="0">
                <a:solidFill>
                  <a:schemeClr val="tx1"/>
                </a:solidFill>
              </a:rPr>
              <a:t>Desarrollo</a:t>
            </a:r>
          </a:p>
          <a:p>
            <a:pPr>
              <a:lnSpc>
                <a:spcPct val="150000"/>
              </a:lnSpc>
            </a:pPr>
            <a:r>
              <a:rPr lang="es-EC" dirty="0">
                <a:solidFill>
                  <a:schemeClr val="tx1"/>
                </a:solidFill>
              </a:rPr>
              <a:t>Enfoque de prueba</a:t>
            </a:r>
          </a:p>
          <a:p>
            <a:r>
              <a:rPr lang="es-EC" b="1"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28</a:t>
            </a:r>
            <a:endParaRPr lang="es-EC" dirty="0"/>
          </a:p>
        </p:txBody>
      </p:sp>
      <p:graphicFrame>
        <p:nvGraphicFramePr>
          <p:cNvPr id="3" name="Tabla 2">
            <a:extLst>
              <a:ext uri="{FF2B5EF4-FFF2-40B4-BE49-F238E27FC236}">
                <a16:creationId xmlns:a16="http://schemas.microsoft.com/office/drawing/2014/main" id="{9ADDCA56-13E7-410A-96FF-E3A6C9FBCFB8}"/>
              </a:ext>
            </a:extLst>
          </p:cNvPr>
          <p:cNvGraphicFramePr>
            <a:graphicFrameLocks noGrp="1"/>
          </p:cNvGraphicFramePr>
          <p:nvPr>
            <p:extLst>
              <p:ext uri="{D42A27DB-BD31-4B8C-83A1-F6EECF244321}">
                <p14:modId xmlns:p14="http://schemas.microsoft.com/office/powerpoint/2010/main" val="4022480292"/>
              </p:ext>
            </p:extLst>
          </p:nvPr>
        </p:nvGraphicFramePr>
        <p:xfrm>
          <a:off x="2797674" y="1942604"/>
          <a:ext cx="8819702" cy="4376930"/>
        </p:xfrm>
        <a:graphic>
          <a:graphicData uri="http://schemas.openxmlformats.org/drawingml/2006/table">
            <a:tbl>
              <a:tblPr firstRow="1" firstCol="1" bandRow="1">
                <a:tableStyleId>{B301B821-A1FF-4177-AEE7-76D212191A09}</a:tableStyleId>
              </a:tblPr>
              <a:tblGrid>
                <a:gridCol w="4409851">
                  <a:extLst>
                    <a:ext uri="{9D8B030D-6E8A-4147-A177-3AD203B41FA5}">
                      <a16:colId xmlns:a16="http://schemas.microsoft.com/office/drawing/2014/main" val="846678421"/>
                    </a:ext>
                  </a:extLst>
                </a:gridCol>
                <a:gridCol w="4409851">
                  <a:extLst>
                    <a:ext uri="{9D8B030D-6E8A-4147-A177-3AD203B41FA5}">
                      <a16:colId xmlns:a16="http://schemas.microsoft.com/office/drawing/2014/main" val="2447116597"/>
                    </a:ext>
                  </a:extLst>
                </a:gridCol>
              </a:tblGrid>
              <a:tr h="185808">
                <a:tc>
                  <a:txBody>
                    <a:bodyPr/>
                    <a:lstStyle/>
                    <a:p>
                      <a:pPr algn="ctr">
                        <a:lnSpc>
                          <a:spcPct val="100000"/>
                        </a:lnSpc>
                        <a:spcAft>
                          <a:spcPts val="800"/>
                        </a:spcAft>
                      </a:pPr>
                      <a:r>
                        <a:rPr lang="es-MX" sz="1200" dirty="0">
                          <a:solidFill>
                            <a:schemeClr val="tx1"/>
                          </a:solidFill>
                          <a:effectLst/>
                          <a:latin typeface="Times New Roman" panose="02020603050405020304" pitchFamily="18" charset="0"/>
                          <a:cs typeface="Times New Roman" panose="02020603050405020304" pitchFamily="18" charset="0"/>
                        </a:rPr>
                        <a:t>C</a:t>
                      </a:r>
                      <a:r>
                        <a:rPr lang="es-EC" sz="1200" dirty="0" err="1">
                          <a:solidFill>
                            <a:schemeClr val="tx1"/>
                          </a:solidFill>
                          <a:effectLst/>
                          <a:latin typeface="Times New Roman" panose="02020603050405020304" pitchFamily="18" charset="0"/>
                          <a:cs typeface="Times New Roman" panose="02020603050405020304" pitchFamily="18" charset="0"/>
                        </a:rPr>
                        <a:t>aracterística</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solidFill>
                      <a:schemeClr val="accent1">
                        <a:lumMod val="40000"/>
                        <a:lumOff val="60000"/>
                      </a:schemeClr>
                    </a:solidFill>
                  </a:tcPr>
                </a:tc>
                <a:tc>
                  <a:txBody>
                    <a:bodyPr/>
                    <a:lstStyle/>
                    <a:p>
                      <a:pPr algn="ctr">
                        <a:lnSpc>
                          <a:spcPct val="100000"/>
                        </a:lnSpc>
                        <a:spcAft>
                          <a:spcPts val="800"/>
                        </a:spcAft>
                      </a:pPr>
                      <a:r>
                        <a:rPr lang="es-MX" sz="1200" dirty="0" err="1">
                          <a:solidFill>
                            <a:schemeClr val="tx1"/>
                          </a:solidFill>
                          <a:effectLst/>
                          <a:latin typeface="Times New Roman" panose="02020603050405020304" pitchFamily="18" charset="0"/>
                          <a:cs typeface="Times New Roman" panose="02020603050405020304" pitchFamily="18" charset="0"/>
                        </a:rPr>
                        <a:t>Items</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solidFill>
                      <a:schemeClr val="accent1">
                        <a:lumMod val="40000"/>
                        <a:lumOff val="60000"/>
                      </a:schemeClr>
                    </a:solidFill>
                  </a:tcPr>
                </a:tc>
                <a:extLst>
                  <a:ext uri="{0D108BD9-81ED-4DB2-BD59-A6C34878D82A}">
                    <a16:rowId xmlns:a16="http://schemas.microsoft.com/office/drawing/2014/main" val="2870099956"/>
                  </a:ext>
                </a:extLst>
              </a:tr>
              <a:tr h="179905">
                <a:tc rowSpan="6">
                  <a:txBody>
                    <a:bodyPr/>
                    <a:lstStyle/>
                    <a:p>
                      <a:pPr algn="ctr">
                        <a:lnSpc>
                          <a:spcPct val="100000"/>
                        </a:lnSpc>
                        <a:spcAft>
                          <a:spcPts val="800"/>
                        </a:spcAft>
                        <a:tabLst>
                          <a:tab pos="3439795" algn="l"/>
                        </a:tabLst>
                      </a:pPr>
                      <a:r>
                        <a:rPr lang="es-EC" sz="1200" dirty="0">
                          <a:effectLst/>
                          <a:latin typeface="Times New Roman" panose="02020603050405020304" pitchFamily="18" charset="0"/>
                          <a:cs typeface="Times New Roman" panose="02020603050405020304" pitchFamily="18" charset="0"/>
                        </a:rPr>
                        <a:t>Información del usuario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nchor="ctr">
                    <a:solidFill>
                      <a:schemeClr val="accent1">
                        <a:lumMod val="40000"/>
                        <a:lumOff val="60000"/>
                      </a:schemeClr>
                    </a:solidFill>
                  </a:tcPr>
                </a:tc>
                <a:tc>
                  <a:txBody>
                    <a:bodyPr/>
                    <a:lstStyle/>
                    <a:p>
                      <a:pPr algn="ctr">
                        <a:lnSpc>
                          <a:spcPct val="100000"/>
                        </a:lnSpc>
                        <a:spcAft>
                          <a:spcPts val="800"/>
                        </a:spcAft>
                      </a:pPr>
                      <a:r>
                        <a:rPr lang="es-EC" sz="1200" b="1" dirty="0">
                          <a:solidFill>
                            <a:schemeClr val="tx1"/>
                          </a:solidFill>
                          <a:effectLst/>
                          <a:latin typeface="Times New Roman" panose="02020603050405020304" pitchFamily="18" charset="0"/>
                          <a:cs typeface="Times New Roman" panose="02020603050405020304" pitchFamily="18" charset="0"/>
                        </a:rPr>
                        <a:t>Impresión</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tc>
                <a:extLst>
                  <a:ext uri="{0D108BD9-81ED-4DB2-BD59-A6C34878D82A}">
                    <a16:rowId xmlns:a16="http://schemas.microsoft.com/office/drawing/2014/main" val="327183857"/>
                  </a:ext>
                </a:extLst>
              </a:tr>
              <a:tr h="179905">
                <a:tc vMerge="1">
                  <a:txBody>
                    <a:bodyPr/>
                    <a:lstStyle/>
                    <a:p>
                      <a:endParaRPr lang="es-EC"/>
                    </a:p>
                  </a:txBody>
                  <a:tcPr/>
                </a:tc>
                <a:tc>
                  <a:txBody>
                    <a:bodyPr/>
                    <a:lstStyle/>
                    <a:p>
                      <a:pPr algn="ctr">
                        <a:lnSpc>
                          <a:spcPct val="100000"/>
                        </a:lnSpc>
                        <a:spcAft>
                          <a:spcPts val="800"/>
                        </a:spcAft>
                      </a:pPr>
                      <a:r>
                        <a:rPr lang="es-EC" sz="1200" b="1" dirty="0">
                          <a:solidFill>
                            <a:schemeClr val="tx1"/>
                          </a:solidFill>
                          <a:effectLst/>
                          <a:latin typeface="Times New Roman" panose="02020603050405020304" pitchFamily="18" charset="0"/>
                          <a:cs typeface="Times New Roman" panose="02020603050405020304" pitchFamily="18" charset="0"/>
                        </a:rPr>
                        <a:t>Disfrute</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tc>
                <a:extLst>
                  <a:ext uri="{0D108BD9-81ED-4DB2-BD59-A6C34878D82A}">
                    <a16:rowId xmlns:a16="http://schemas.microsoft.com/office/drawing/2014/main" val="3613520844"/>
                  </a:ext>
                </a:extLst>
              </a:tr>
              <a:tr h="179905">
                <a:tc vMerge="1">
                  <a:txBody>
                    <a:bodyPr/>
                    <a:lstStyle/>
                    <a:p>
                      <a:endParaRPr lang="es-EC"/>
                    </a:p>
                  </a:txBody>
                  <a:tcPr/>
                </a:tc>
                <a:tc>
                  <a:txBody>
                    <a:bodyPr/>
                    <a:lstStyle/>
                    <a:p>
                      <a:pPr algn="ctr">
                        <a:lnSpc>
                          <a:spcPct val="100000"/>
                        </a:lnSpc>
                        <a:spcAft>
                          <a:spcPts val="800"/>
                        </a:spcAft>
                      </a:pPr>
                      <a:r>
                        <a:rPr lang="es-EC" sz="1200" b="1" dirty="0">
                          <a:solidFill>
                            <a:schemeClr val="tx1"/>
                          </a:solidFill>
                          <a:effectLst/>
                          <a:latin typeface="Times New Roman" panose="02020603050405020304" pitchFamily="18" charset="0"/>
                          <a:cs typeface="Times New Roman" panose="02020603050405020304" pitchFamily="18" charset="0"/>
                        </a:rPr>
                        <a:t>Familiaridad</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tc>
                <a:extLst>
                  <a:ext uri="{0D108BD9-81ED-4DB2-BD59-A6C34878D82A}">
                    <a16:rowId xmlns:a16="http://schemas.microsoft.com/office/drawing/2014/main" val="1090226078"/>
                  </a:ext>
                </a:extLst>
              </a:tr>
              <a:tr h="179905">
                <a:tc vMerge="1">
                  <a:txBody>
                    <a:bodyPr/>
                    <a:lstStyle/>
                    <a:p>
                      <a:endParaRPr lang="es-EC"/>
                    </a:p>
                  </a:txBody>
                  <a:tcPr/>
                </a:tc>
                <a:tc>
                  <a:txBody>
                    <a:bodyPr/>
                    <a:lstStyle/>
                    <a:p>
                      <a:pPr algn="ctr">
                        <a:lnSpc>
                          <a:spcPct val="100000"/>
                        </a:lnSpc>
                        <a:spcAft>
                          <a:spcPts val="800"/>
                        </a:spcAft>
                      </a:pPr>
                      <a:r>
                        <a:rPr lang="es-EC" sz="1200" b="1" dirty="0">
                          <a:solidFill>
                            <a:schemeClr val="tx1"/>
                          </a:solidFill>
                          <a:effectLst/>
                          <a:latin typeface="Times New Roman" panose="02020603050405020304" pitchFamily="18" charset="0"/>
                          <a:cs typeface="Times New Roman" panose="02020603050405020304" pitchFamily="18" charset="0"/>
                        </a:rPr>
                        <a:t>Jerarquía</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tc>
                <a:extLst>
                  <a:ext uri="{0D108BD9-81ED-4DB2-BD59-A6C34878D82A}">
                    <a16:rowId xmlns:a16="http://schemas.microsoft.com/office/drawing/2014/main" val="574072462"/>
                  </a:ext>
                </a:extLst>
              </a:tr>
              <a:tr h="179905">
                <a:tc vMerge="1">
                  <a:txBody>
                    <a:bodyPr/>
                    <a:lstStyle/>
                    <a:p>
                      <a:endParaRPr lang="es-EC"/>
                    </a:p>
                  </a:txBody>
                  <a:tcPr/>
                </a:tc>
                <a:tc>
                  <a:txBody>
                    <a:bodyPr/>
                    <a:lstStyle/>
                    <a:p>
                      <a:pPr algn="ctr">
                        <a:lnSpc>
                          <a:spcPct val="100000"/>
                        </a:lnSpc>
                        <a:spcAft>
                          <a:spcPts val="800"/>
                        </a:spcAft>
                      </a:pPr>
                      <a:r>
                        <a:rPr lang="es-EC" sz="1200" b="1" dirty="0">
                          <a:solidFill>
                            <a:schemeClr val="tx1"/>
                          </a:solidFill>
                          <a:effectLst/>
                          <a:latin typeface="Times New Roman" panose="02020603050405020304" pitchFamily="18" charset="0"/>
                          <a:cs typeface="Times New Roman" panose="02020603050405020304" pitchFamily="18" charset="0"/>
                        </a:rPr>
                        <a:t>Multimodalidad</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tc>
                <a:extLst>
                  <a:ext uri="{0D108BD9-81ED-4DB2-BD59-A6C34878D82A}">
                    <a16:rowId xmlns:a16="http://schemas.microsoft.com/office/drawing/2014/main" val="1909126248"/>
                  </a:ext>
                </a:extLst>
              </a:tr>
              <a:tr h="179905">
                <a:tc vMerge="1">
                  <a:txBody>
                    <a:bodyPr/>
                    <a:lstStyle/>
                    <a:p>
                      <a:endParaRPr lang="es-EC"/>
                    </a:p>
                  </a:txBody>
                  <a:tcPr/>
                </a:tc>
                <a:tc>
                  <a:txBody>
                    <a:bodyPr/>
                    <a:lstStyle/>
                    <a:p>
                      <a:pPr algn="ctr">
                        <a:lnSpc>
                          <a:spcPct val="100000"/>
                        </a:lnSpc>
                        <a:spcAft>
                          <a:spcPts val="800"/>
                        </a:spcAft>
                      </a:pPr>
                      <a:r>
                        <a:rPr lang="es-EC" sz="1200" b="1" dirty="0">
                          <a:solidFill>
                            <a:schemeClr val="tx1"/>
                          </a:solidFill>
                          <a:effectLst/>
                          <a:latin typeface="Times New Roman" panose="02020603050405020304" pitchFamily="18" charset="0"/>
                          <a:cs typeface="Times New Roman" panose="02020603050405020304" pitchFamily="18" charset="0"/>
                        </a:rPr>
                        <a:t>Visibilidad</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tc>
                <a:extLst>
                  <a:ext uri="{0D108BD9-81ED-4DB2-BD59-A6C34878D82A}">
                    <a16:rowId xmlns:a16="http://schemas.microsoft.com/office/drawing/2014/main" val="1131381502"/>
                  </a:ext>
                </a:extLst>
              </a:tr>
              <a:tr h="185808">
                <a:tc rowSpan="4">
                  <a:txBody>
                    <a:bodyPr/>
                    <a:lstStyle/>
                    <a:p>
                      <a:pPr algn="ctr">
                        <a:lnSpc>
                          <a:spcPct val="100000"/>
                        </a:lnSpc>
                        <a:spcAft>
                          <a:spcPts val="800"/>
                        </a:spcAft>
                      </a:pPr>
                      <a:r>
                        <a:rPr lang="es-EC" sz="1200" dirty="0">
                          <a:effectLst/>
                          <a:latin typeface="Times New Roman" panose="02020603050405020304" pitchFamily="18" charset="0"/>
                          <a:cs typeface="Times New Roman" panose="02020603050405020304" pitchFamily="18" charset="0"/>
                        </a:rPr>
                        <a:t>Uso Cognitivo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nchor="ctr">
                    <a:solidFill>
                      <a:schemeClr val="accent1">
                        <a:lumMod val="40000"/>
                        <a:lumOff val="60000"/>
                      </a:schemeClr>
                    </a:solidFill>
                  </a:tcPr>
                </a:tc>
                <a:tc>
                  <a:txBody>
                    <a:bodyPr/>
                    <a:lstStyle/>
                    <a:p>
                      <a:pPr marL="0" algn="ctr" defTabSz="914400" rtl="0" eaLnBrk="1" latinLnBrk="0" hangingPunct="1">
                        <a:lnSpc>
                          <a:spcPct val="100000"/>
                        </a:lnSpc>
                        <a:spcAft>
                          <a:spcPts val="800"/>
                        </a:spcAft>
                      </a:pPr>
                      <a:r>
                        <a:rPr lang="es-EC" sz="1200" b="1" kern="1200" dirty="0">
                          <a:solidFill>
                            <a:schemeClr val="tx1"/>
                          </a:solidFill>
                          <a:effectLst/>
                          <a:latin typeface="Times New Roman" panose="02020603050405020304" pitchFamily="18" charset="0"/>
                          <a:cs typeface="Times New Roman" panose="02020603050405020304" pitchFamily="18" charset="0"/>
                        </a:rPr>
                        <a:t>Consistencia</a:t>
                      </a:r>
                      <a:endParaRPr lang="es-EC" sz="1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12137" marR="12137" marT="0" marB="0"/>
                </a:tc>
                <a:extLst>
                  <a:ext uri="{0D108BD9-81ED-4DB2-BD59-A6C34878D82A}">
                    <a16:rowId xmlns:a16="http://schemas.microsoft.com/office/drawing/2014/main" val="2826862198"/>
                  </a:ext>
                </a:extLst>
              </a:tr>
              <a:tr h="227253">
                <a:tc vMerge="1">
                  <a:txBody>
                    <a:bodyPr/>
                    <a:lstStyle/>
                    <a:p>
                      <a:pPr marL="0" algn="just" defTabSz="914400" rtl="0" eaLnBrk="1" latinLnBrk="0" hangingPunct="1">
                        <a:lnSpc>
                          <a:spcPct val="100000"/>
                        </a:lnSpc>
                        <a:spcAft>
                          <a:spcPts val="800"/>
                        </a:spcAft>
                      </a:pPr>
                      <a:endParaRPr lang="es-EC" sz="10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12137" marR="12137" marT="0" marB="0">
                    <a:solidFill>
                      <a:schemeClr val="accent1">
                        <a:lumMod val="20000"/>
                        <a:lumOff val="80000"/>
                      </a:schemeClr>
                    </a:solidFill>
                  </a:tcPr>
                </a:tc>
                <a:tc>
                  <a:txBody>
                    <a:bodyPr/>
                    <a:lstStyle/>
                    <a:p>
                      <a:pPr marL="0" algn="ctr" defTabSz="914400" rtl="0" eaLnBrk="1" latinLnBrk="0" hangingPunct="1">
                        <a:lnSpc>
                          <a:spcPct val="100000"/>
                        </a:lnSpc>
                        <a:spcAft>
                          <a:spcPts val="800"/>
                        </a:spcAft>
                      </a:pPr>
                      <a:r>
                        <a:rPr lang="es-EC" sz="1200" b="1" kern="1200" dirty="0">
                          <a:solidFill>
                            <a:schemeClr val="tx1"/>
                          </a:solidFill>
                          <a:effectLst/>
                          <a:latin typeface="Times New Roman" panose="02020603050405020304" pitchFamily="18" charset="0"/>
                          <a:cs typeface="Times New Roman" panose="02020603050405020304" pitchFamily="18" charset="0"/>
                        </a:rPr>
                        <a:t>Facilidad de aprendizaje</a:t>
                      </a:r>
                      <a:endParaRPr lang="es-EC" sz="1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12137" marR="12137" marT="0" marB="0"/>
                </a:tc>
                <a:extLst>
                  <a:ext uri="{0D108BD9-81ED-4DB2-BD59-A6C34878D82A}">
                    <a16:rowId xmlns:a16="http://schemas.microsoft.com/office/drawing/2014/main" val="3426529108"/>
                  </a:ext>
                </a:extLst>
              </a:tr>
              <a:tr h="240493">
                <a:tc vMerge="1">
                  <a:txBody>
                    <a:bodyPr/>
                    <a:lstStyle/>
                    <a:p>
                      <a:pPr marL="0" algn="just" defTabSz="914400" rtl="0" eaLnBrk="1" latinLnBrk="0" hangingPunct="1">
                        <a:lnSpc>
                          <a:spcPct val="100000"/>
                        </a:lnSpc>
                        <a:spcAft>
                          <a:spcPts val="800"/>
                        </a:spcAft>
                      </a:pPr>
                      <a:endParaRPr lang="es-EC" sz="10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12137" marR="12137" marT="0" marB="0">
                    <a:solidFill>
                      <a:schemeClr val="accent1">
                        <a:lumMod val="20000"/>
                        <a:lumOff val="80000"/>
                      </a:schemeClr>
                    </a:solidFill>
                  </a:tcPr>
                </a:tc>
                <a:tc>
                  <a:txBody>
                    <a:bodyPr/>
                    <a:lstStyle/>
                    <a:p>
                      <a:pPr marL="0" algn="ctr" defTabSz="914400" rtl="0" eaLnBrk="1" latinLnBrk="0" hangingPunct="1">
                        <a:lnSpc>
                          <a:spcPct val="100000"/>
                        </a:lnSpc>
                        <a:spcAft>
                          <a:spcPts val="800"/>
                        </a:spcAft>
                      </a:pPr>
                      <a:r>
                        <a:rPr lang="es-EC" sz="1200" b="1" kern="1200" dirty="0">
                          <a:solidFill>
                            <a:schemeClr val="tx1"/>
                          </a:solidFill>
                          <a:effectLst/>
                          <a:latin typeface="Times New Roman" panose="02020603050405020304" pitchFamily="18" charset="0"/>
                          <a:cs typeface="Times New Roman" panose="02020603050405020304" pitchFamily="18" charset="0"/>
                        </a:rPr>
                        <a:t>Previsibilidad</a:t>
                      </a:r>
                      <a:endParaRPr lang="es-EC" sz="1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12137" marR="12137" marT="0" marB="0"/>
                </a:tc>
                <a:extLst>
                  <a:ext uri="{0D108BD9-81ED-4DB2-BD59-A6C34878D82A}">
                    <a16:rowId xmlns:a16="http://schemas.microsoft.com/office/drawing/2014/main" val="1039731462"/>
                  </a:ext>
                </a:extLst>
              </a:tr>
              <a:tr h="219581">
                <a:tc vMerge="1">
                  <a:txBody>
                    <a:bodyPr/>
                    <a:lstStyle/>
                    <a:p>
                      <a:pPr marL="0" algn="just" defTabSz="914400" rtl="0" eaLnBrk="1" latinLnBrk="0" hangingPunct="1">
                        <a:lnSpc>
                          <a:spcPct val="100000"/>
                        </a:lnSpc>
                        <a:spcAft>
                          <a:spcPts val="800"/>
                        </a:spcAft>
                      </a:pPr>
                      <a:endParaRPr lang="es-EC" sz="10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12137" marR="12137" marT="0" marB="0">
                    <a:solidFill>
                      <a:schemeClr val="accent1">
                        <a:lumMod val="20000"/>
                        <a:lumOff val="80000"/>
                      </a:schemeClr>
                    </a:solidFill>
                  </a:tcPr>
                </a:tc>
                <a:tc>
                  <a:txBody>
                    <a:bodyPr/>
                    <a:lstStyle/>
                    <a:p>
                      <a:pPr marL="0" algn="ctr" defTabSz="914400" rtl="0" eaLnBrk="1" latinLnBrk="0" hangingPunct="1">
                        <a:lnSpc>
                          <a:spcPct val="100000"/>
                        </a:lnSpc>
                        <a:spcAft>
                          <a:spcPts val="800"/>
                        </a:spcAft>
                      </a:pPr>
                      <a:r>
                        <a:rPr lang="es-EC" sz="1200" b="1" kern="1200" dirty="0">
                          <a:solidFill>
                            <a:schemeClr val="tx1"/>
                          </a:solidFill>
                          <a:effectLst/>
                          <a:latin typeface="Times New Roman" panose="02020603050405020304" pitchFamily="18" charset="0"/>
                          <a:cs typeface="Times New Roman" panose="02020603050405020304" pitchFamily="18" charset="0"/>
                        </a:rPr>
                        <a:t>Reconocimiento</a:t>
                      </a:r>
                      <a:endParaRPr lang="es-EC" sz="1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12137" marR="12137" marT="0" marB="0"/>
                </a:tc>
                <a:extLst>
                  <a:ext uri="{0D108BD9-81ED-4DB2-BD59-A6C34878D82A}">
                    <a16:rowId xmlns:a16="http://schemas.microsoft.com/office/drawing/2014/main" val="4039941459"/>
                  </a:ext>
                </a:extLst>
              </a:tr>
              <a:tr h="185808">
                <a:tc rowSpan="2">
                  <a:txBody>
                    <a:bodyPr/>
                    <a:lstStyle/>
                    <a:p>
                      <a:pPr algn="ctr">
                        <a:lnSpc>
                          <a:spcPct val="100000"/>
                        </a:lnSpc>
                        <a:spcAft>
                          <a:spcPts val="800"/>
                        </a:spcAft>
                      </a:pPr>
                      <a:r>
                        <a:rPr lang="es-EC" sz="1200" dirty="0">
                          <a:effectLst/>
                          <a:latin typeface="Times New Roman" panose="02020603050405020304" pitchFamily="18" charset="0"/>
                          <a:cs typeface="Times New Roman" panose="02020603050405020304" pitchFamily="18" charset="0"/>
                        </a:rPr>
                        <a:t>Ayuda del usuario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nchor="ctr">
                    <a:solidFill>
                      <a:schemeClr val="accent1">
                        <a:lumMod val="40000"/>
                        <a:lumOff val="60000"/>
                      </a:schemeClr>
                    </a:solidFill>
                  </a:tcPr>
                </a:tc>
                <a:tc>
                  <a:txBody>
                    <a:bodyPr/>
                    <a:lstStyle/>
                    <a:p>
                      <a:pPr algn="ctr">
                        <a:lnSpc>
                          <a:spcPct val="100000"/>
                        </a:lnSpc>
                        <a:spcAft>
                          <a:spcPts val="800"/>
                        </a:spcAft>
                        <a:tabLst>
                          <a:tab pos="2895600" algn="l"/>
                        </a:tabLst>
                      </a:pPr>
                      <a:r>
                        <a:rPr lang="es-EC" sz="1200" b="1" dirty="0">
                          <a:solidFill>
                            <a:schemeClr val="tx1"/>
                          </a:solidFill>
                          <a:effectLst/>
                          <a:latin typeface="Times New Roman" panose="02020603050405020304" pitchFamily="18" charset="0"/>
                          <a:cs typeface="Times New Roman" panose="02020603050405020304" pitchFamily="18" charset="0"/>
                        </a:rPr>
                        <a:t>Control de usuario</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tc>
                <a:extLst>
                  <a:ext uri="{0D108BD9-81ED-4DB2-BD59-A6C34878D82A}">
                    <a16:rowId xmlns:a16="http://schemas.microsoft.com/office/drawing/2014/main" val="1059741948"/>
                  </a:ext>
                </a:extLst>
              </a:tr>
              <a:tr h="247089">
                <a:tc vMerge="1">
                  <a:txBody>
                    <a:bodyPr/>
                    <a:lstStyle/>
                    <a:p>
                      <a:pPr algn="just">
                        <a:lnSpc>
                          <a:spcPct val="100000"/>
                        </a:lnSpc>
                        <a:spcAft>
                          <a:spcPts val="800"/>
                        </a:spcAft>
                        <a:tabLst>
                          <a:tab pos="2895600" algn="l"/>
                        </a:tabLst>
                      </a:pPr>
                      <a:endParaRPr lang="es-EC" sz="1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solidFill>
                      <a:schemeClr val="accent1">
                        <a:lumMod val="20000"/>
                        <a:lumOff val="80000"/>
                      </a:schemeClr>
                    </a:solidFill>
                  </a:tcPr>
                </a:tc>
                <a:tc>
                  <a:txBody>
                    <a:bodyPr/>
                    <a:lstStyle/>
                    <a:p>
                      <a:pPr algn="ctr">
                        <a:lnSpc>
                          <a:spcPct val="100000"/>
                        </a:lnSpc>
                        <a:spcAft>
                          <a:spcPts val="800"/>
                        </a:spcAft>
                        <a:tabLst>
                          <a:tab pos="2895600" algn="l"/>
                        </a:tabLst>
                      </a:pPr>
                      <a:r>
                        <a:rPr lang="es-EC" sz="1200" b="1" dirty="0">
                          <a:solidFill>
                            <a:schemeClr val="tx1"/>
                          </a:solidFill>
                          <a:effectLst/>
                          <a:latin typeface="Times New Roman" panose="02020603050405020304" pitchFamily="18" charset="0"/>
                          <a:cs typeface="Times New Roman" panose="02020603050405020304" pitchFamily="18" charset="0"/>
                        </a:rPr>
                        <a:t>Información</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tc>
                <a:extLst>
                  <a:ext uri="{0D108BD9-81ED-4DB2-BD59-A6C34878D82A}">
                    <a16:rowId xmlns:a16="http://schemas.microsoft.com/office/drawing/2014/main" val="4045688467"/>
                  </a:ext>
                </a:extLst>
              </a:tr>
              <a:tr h="192319">
                <a:tc rowSpan="4">
                  <a:txBody>
                    <a:bodyPr/>
                    <a:lstStyle/>
                    <a:p>
                      <a:pPr algn="ctr">
                        <a:lnSpc>
                          <a:spcPct val="100000"/>
                        </a:lnSpc>
                        <a:spcAft>
                          <a:spcPts val="800"/>
                        </a:spcAft>
                      </a:pPr>
                      <a:r>
                        <a:rPr lang="es-EC" sz="1200" dirty="0">
                          <a:effectLst/>
                          <a:latin typeface="Times New Roman" panose="02020603050405020304" pitchFamily="18" charset="0"/>
                          <a:cs typeface="Times New Roman" panose="02020603050405020304" pitchFamily="18" charset="0"/>
                        </a:rPr>
                        <a:t>Interacción del usuario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nchor="ctr">
                    <a:solidFill>
                      <a:schemeClr val="accent1">
                        <a:lumMod val="40000"/>
                        <a:lumOff val="60000"/>
                      </a:schemeClr>
                    </a:solidFill>
                  </a:tcPr>
                </a:tc>
                <a:tc>
                  <a:txBody>
                    <a:bodyPr/>
                    <a:lstStyle/>
                    <a:p>
                      <a:pPr algn="ctr">
                        <a:lnSpc>
                          <a:spcPct val="100000"/>
                        </a:lnSpc>
                        <a:spcAft>
                          <a:spcPts val="800"/>
                        </a:spcAft>
                        <a:tabLst>
                          <a:tab pos="2895600" algn="l"/>
                        </a:tabLst>
                      </a:pPr>
                      <a:r>
                        <a:rPr lang="es-EC" sz="1200" b="1" dirty="0">
                          <a:solidFill>
                            <a:schemeClr val="tx1"/>
                          </a:solidFill>
                          <a:effectLst/>
                          <a:latin typeface="Times New Roman" panose="02020603050405020304" pitchFamily="18" charset="0"/>
                          <a:cs typeface="Times New Roman" panose="02020603050405020304" pitchFamily="18" charset="0"/>
                        </a:rPr>
                        <a:t>Manipulación</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tc>
                <a:extLst>
                  <a:ext uri="{0D108BD9-81ED-4DB2-BD59-A6C34878D82A}">
                    <a16:rowId xmlns:a16="http://schemas.microsoft.com/office/drawing/2014/main" val="319744613"/>
                  </a:ext>
                </a:extLst>
              </a:tr>
              <a:tr h="253355">
                <a:tc vMerge="1">
                  <a:txBody>
                    <a:bodyPr/>
                    <a:lstStyle/>
                    <a:p>
                      <a:pPr algn="just">
                        <a:lnSpc>
                          <a:spcPct val="100000"/>
                        </a:lnSpc>
                        <a:spcAft>
                          <a:spcPts val="800"/>
                        </a:spcAft>
                        <a:tabLst>
                          <a:tab pos="2895600" algn="l"/>
                        </a:tabLst>
                      </a:pPr>
                      <a:endParaRPr lang="es-EC" sz="1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nchor="ctr">
                    <a:solidFill>
                      <a:schemeClr val="accent1">
                        <a:lumMod val="20000"/>
                        <a:lumOff val="80000"/>
                      </a:schemeClr>
                    </a:solidFill>
                  </a:tcPr>
                </a:tc>
                <a:tc>
                  <a:txBody>
                    <a:bodyPr/>
                    <a:lstStyle/>
                    <a:p>
                      <a:pPr algn="ctr">
                        <a:lnSpc>
                          <a:spcPct val="100000"/>
                        </a:lnSpc>
                        <a:spcAft>
                          <a:spcPts val="800"/>
                        </a:spcAft>
                        <a:tabLst>
                          <a:tab pos="2895600" algn="l"/>
                        </a:tabLst>
                      </a:pPr>
                      <a:r>
                        <a:rPr lang="es-EC" sz="1200" b="1" dirty="0">
                          <a:solidFill>
                            <a:schemeClr val="tx1"/>
                          </a:solidFill>
                          <a:effectLst/>
                          <a:latin typeface="Times New Roman" panose="02020603050405020304" pitchFamily="18" charset="0"/>
                          <a:cs typeface="Times New Roman" panose="02020603050405020304" pitchFamily="18" charset="0"/>
                        </a:rPr>
                        <a:t>Realimentación</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tc>
                <a:extLst>
                  <a:ext uri="{0D108BD9-81ED-4DB2-BD59-A6C34878D82A}">
                    <a16:rowId xmlns:a16="http://schemas.microsoft.com/office/drawing/2014/main" val="339697286"/>
                  </a:ext>
                </a:extLst>
              </a:tr>
              <a:tr h="250950">
                <a:tc vMerge="1">
                  <a:txBody>
                    <a:bodyPr/>
                    <a:lstStyle/>
                    <a:p>
                      <a:pPr algn="just">
                        <a:lnSpc>
                          <a:spcPct val="100000"/>
                        </a:lnSpc>
                        <a:spcAft>
                          <a:spcPts val="800"/>
                        </a:spcAft>
                        <a:tabLst>
                          <a:tab pos="2895600" algn="l"/>
                        </a:tabLst>
                      </a:pPr>
                      <a:endParaRPr lang="es-EC" sz="1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nchor="ctr">
                    <a:solidFill>
                      <a:schemeClr val="accent1">
                        <a:lumMod val="20000"/>
                        <a:lumOff val="80000"/>
                      </a:schemeClr>
                    </a:solidFill>
                  </a:tcPr>
                </a:tc>
                <a:tc>
                  <a:txBody>
                    <a:bodyPr/>
                    <a:lstStyle/>
                    <a:p>
                      <a:pPr algn="ctr">
                        <a:lnSpc>
                          <a:spcPct val="100000"/>
                        </a:lnSpc>
                        <a:spcAft>
                          <a:spcPts val="800"/>
                        </a:spcAft>
                        <a:tabLst>
                          <a:tab pos="2895600" algn="l"/>
                        </a:tabLst>
                      </a:pPr>
                      <a:r>
                        <a:rPr lang="es-EC" sz="1200" b="1" dirty="0">
                          <a:solidFill>
                            <a:schemeClr val="tx1"/>
                          </a:solidFill>
                          <a:effectLst/>
                          <a:latin typeface="Times New Roman" panose="02020603050405020304" pitchFamily="18" charset="0"/>
                          <a:cs typeface="Times New Roman" panose="02020603050405020304" pitchFamily="18" charset="0"/>
                        </a:rPr>
                        <a:t>Bajo esfuerzo</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tc>
                <a:extLst>
                  <a:ext uri="{0D108BD9-81ED-4DB2-BD59-A6C34878D82A}">
                    <a16:rowId xmlns:a16="http://schemas.microsoft.com/office/drawing/2014/main" val="3182143972"/>
                  </a:ext>
                </a:extLst>
              </a:tr>
              <a:tr h="198669">
                <a:tc vMerge="1">
                  <a:txBody>
                    <a:bodyPr/>
                    <a:lstStyle/>
                    <a:p>
                      <a:pPr algn="just">
                        <a:lnSpc>
                          <a:spcPct val="100000"/>
                        </a:lnSpc>
                        <a:spcAft>
                          <a:spcPts val="800"/>
                        </a:spcAft>
                        <a:tabLst>
                          <a:tab pos="2895600" algn="l"/>
                        </a:tabLst>
                      </a:pPr>
                      <a:endParaRPr lang="es-EC" sz="1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nchor="ctr">
                    <a:solidFill>
                      <a:schemeClr val="accent1">
                        <a:lumMod val="20000"/>
                        <a:lumOff val="80000"/>
                      </a:schemeClr>
                    </a:solidFill>
                  </a:tcPr>
                </a:tc>
                <a:tc>
                  <a:txBody>
                    <a:bodyPr/>
                    <a:lstStyle/>
                    <a:p>
                      <a:pPr algn="ctr">
                        <a:lnSpc>
                          <a:spcPct val="100000"/>
                        </a:lnSpc>
                        <a:spcAft>
                          <a:spcPts val="800"/>
                        </a:spcAft>
                        <a:tabLst>
                          <a:tab pos="2895600" algn="l"/>
                        </a:tabLst>
                      </a:pPr>
                      <a:r>
                        <a:rPr lang="es-EC" sz="1200" b="1" dirty="0">
                          <a:solidFill>
                            <a:schemeClr val="tx1"/>
                          </a:solidFill>
                          <a:effectLst/>
                          <a:latin typeface="Times New Roman" panose="02020603050405020304" pitchFamily="18" charset="0"/>
                          <a:cs typeface="Times New Roman" panose="02020603050405020304" pitchFamily="18" charset="0"/>
                        </a:rPr>
                        <a:t>Sensibilidad</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tc>
                <a:extLst>
                  <a:ext uri="{0D108BD9-81ED-4DB2-BD59-A6C34878D82A}">
                    <a16:rowId xmlns:a16="http://schemas.microsoft.com/office/drawing/2014/main" val="108221964"/>
                  </a:ext>
                </a:extLst>
              </a:tr>
              <a:tr h="185808">
                <a:tc rowSpan="4">
                  <a:txBody>
                    <a:bodyPr/>
                    <a:lstStyle/>
                    <a:p>
                      <a:pPr algn="ctr">
                        <a:lnSpc>
                          <a:spcPct val="100000"/>
                        </a:lnSpc>
                        <a:spcAft>
                          <a:spcPts val="800"/>
                        </a:spcAft>
                      </a:pPr>
                      <a:r>
                        <a:rPr lang="es-EC" sz="1200" dirty="0">
                          <a:effectLst/>
                          <a:latin typeface="Times New Roman" panose="02020603050405020304" pitchFamily="18" charset="0"/>
                          <a:cs typeface="Times New Roman" panose="02020603050405020304" pitchFamily="18" charset="0"/>
                        </a:rPr>
                        <a:t>Usabilidad de la aplicación</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nchor="ctr">
                    <a:solidFill>
                      <a:schemeClr val="accent1">
                        <a:lumMod val="40000"/>
                        <a:lumOff val="60000"/>
                      </a:schemeClr>
                    </a:solidFill>
                  </a:tcPr>
                </a:tc>
                <a:tc>
                  <a:txBody>
                    <a:bodyPr/>
                    <a:lstStyle/>
                    <a:p>
                      <a:pPr algn="ctr">
                        <a:lnSpc>
                          <a:spcPct val="100000"/>
                        </a:lnSpc>
                        <a:spcAft>
                          <a:spcPts val="800"/>
                        </a:spcAft>
                        <a:tabLst>
                          <a:tab pos="2895600" algn="l"/>
                        </a:tabLst>
                      </a:pPr>
                      <a:r>
                        <a:rPr lang="es-EC" sz="1200" b="1" dirty="0">
                          <a:solidFill>
                            <a:schemeClr val="tx1"/>
                          </a:solidFill>
                          <a:effectLst/>
                          <a:latin typeface="Times New Roman" panose="02020603050405020304" pitchFamily="18" charset="0"/>
                          <a:cs typeface="Times New Roman" panose="02020603050405020304" pitchFamily="18" charset="0"/>
                        </a:rPr>
                        <a:t>Disponibilidad</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tc>
                <a:extLst>
                  <a:ext uri="{0D108BD9-81ED-4DB2-BD59-A6C34878D82A}">
                    <a16:rowId xmlns:a16="http://schemas.microsoft.com/office/drawing/2014/main" val="2792959570"/>
                  </a:ext>
                </a:extLst>
              </a:tr>
              <a:tr h="242899">
                <a:tc vMerge="1">
                  <a:txBody>
                    <a:bodyPr/>
                    <a:lstStyle/>
                    <a:p>
                      <a:pPr algn="just">
                        <a:lnSpc>
                          <a:spcPct val="100000"/>
                        </a:lnSpc>
                        <a:spcAft>
                          <a:spcPts val="800"/>
                        </a:spcAft>
                        <a:tabLst>
                          <a:tab pos="2895600" algn="l"/>
                        </a:tabLst>
                      </a:pPr>
                      <a:endParaRPr lang="es-EC" sz="1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solidFill>
                      <a:schemeClr val="accent1">
                        <a:lumMod val="20000"/>
                        <a:lumOff val="80000"/>
                      </a:schemeClr>
                    </a:solidFill>
                  </a:tcPr>
                </a:tc>
                <a:tc>
                  <a:txBody>
                    <a:bodyPr/>
                    <a:lstStyle/>
                    <a:p>
                      <a:pPr algn="ctr">
                        <a:lnSpc>
                          <a:spcPct val="100000"/>
                        </a:lnSpc>
                        <a:spcAft>
                          <a:spcPts val="800"/>
                        </a:spcAft>
                        <a:tabLst>
                          <a:tab pos="2895600" algn="l"/>
                        </a:tabLst>
                      </a:pPr>
                      <a:r>
                        <a:rPr lang="es-EC" sz="1200" b="1" dirty="0">
                          <a:solidFill>
                            <a:schemeClr val="tx1"/>
                          </a:solidFill>
                          <a:effectLst/>
                          <a:latin typeface="Times New Roman" panose="02020603050405020304" pitchFamily="18" charset="0"/>
                          <a:cs typeface="Times New Roman" panose="02020603050405020304" pitchFamily="18" charset="0"/>
                        </a:rPr>
                        <a:t>Basado en contexto</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tc>
                <a:extLst>
                  <a:ext uri="{0D108BD9-81ED-4DB2-BD59-A6C34878D82A}">
                    <a16:rowId xmlns:a16="http://schemas.microsoft.com/office/drawing/2014/main" val="333185721"/>
                  </a:ext>
                </a:extLst>
              </a:tr>
              <a:tr h="250950">
                <a:tc vMerge="1">
                  <a:txBody>
                    <a:bodyPr/>
                    <a:lstStyle/>
                    <a:p>
                      <a:pPr algn="just">
                        <a:lnSpc>
                          <a:spcPct val="100000"/>
                        </a:lnSpc>
                        <a:spcAft>
                          <a:spcPts val="800"/>
                        </a:spcAft>
                        <a:tabLst>
                          <a:tab pos="2895600" algn="l"/>
                        </a:tabLst>
                      </a:pPr>
                      <a:endParaRPr lang="es-EC" sz="1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solidFill>
                      <a:schemeClr val="accent1">
                        <a:lumMod val="20000"/>
                        <a:lumOff val="80000"/>
                      </a:schemeClr>
                    </a:solidFill>
                  </a:tcPr>
                </a:tc>
                <a:tc>
                  <a:txBody>
                    <a:bodyPr/>
                    <a:lstStyle/>
                    <a:p>
                      <a:pPr algn="ctr">
                        <a:lnSpc>
                          <a:spcPct val="100000"/>
                        </a:lnSpc>
                        <a:spcAft>
                          <a:spcPts val="800"/>
                        </a:spcAft>
                        <a:tabLst>
                          <a:tab pos="2895600" algn="l"/>
                        </a:tabLst>
                      </a:pPr>
                      <a:r>
                        <a:rPr lang="es-EC" sz="1200" b="1" dirty="0">
                          <a:solidFill>
                            <a:schemeClr val="tx1"/>
                          </a:solidFill>
                          <a:effectLst/>
                          <a:latin typeface="Times New Roman" panose="02020603050405020304" pitchFamily="18" charset="0"/>
                          <a:cs typeface="Times New Roman" panose="02020603050405020304" pitchFamily="18" charset="0"/>
                        </a:rPr>
                        <a:t>Salir</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tc>
                <a:extLst>
                  <a:ext uri="{0D108BD9-81ED-4DB2-BD59-A6C34878D82A}">
                    <a16:rowId xmlns:a16="http://schemas.microsoft.com/office/drawing/2014/main" val="4146150128"/>
                  </a:ext>
                </a:extLst>
              </a:tr>
              <a:tr h="212860">
                <a:tc vMerge="1">
                  <a:txBody>
                    <a:bodyPr/>
                    <a:lstStyle/>
                    <a:p>
                      <a:pPr algn="just">
                        <a:lnSpc>
                          <a:spcPct val="100000"/>
                        </a:lnSpc>
                        <a:spcAft>
                          <a:spcPts val="800"/>
                        </a:spcAft>
                        <a:tabLst>
                          <a:tab pos="2895600" algn="l"/>
                        </a:tabLst>
                      </a:pPr>
                      <a:endParaRPr lang="es-EC" sz="1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solidFill>
                      <a:schemeClr val="accent1">
                        <a:lumMod val="20000"/>
                        <a:lumOff val="80000"/>
                      </a:schemeClr>
                    </a:solidFill>
                  </a:tcPr>
                </a:tc>
                <a:tc>
                  <a:txBody>
                    <a:bodyPr/>
                    <a:lstStyle/>
                    <a:p>
                      <a:pPr algn="ctr">
                        <a:lnSpc>
                          <a:spcPct val="100000"/>
                        </a:lnSpc>
                        <a:spcAft>
                          <a:spcPts val="800"/>
                        </a:spcAft>
                        <a:tabLst>
                          <a:tab pos="2895600" algn="l"/>
                        </a:tabLst>
                      </a:pPr>
                      <a:r>
                        <a:rPr lang="es-EC" sz="1200" b="1" dirty="0">
                          <a:solidFill>
                            <a:schemeClr val="tx1"/>
                          </a:solidFill>
                          <a:effectLst/>
                          <a:latin typeface="Times New Roman" panose="02020603050405020304" pitchFamily="18" charset="0"/>
                          <a:cs typeface="Times New Roman" panose="02020603050405020304" pitchFamily="18" charset="0"/>
                        </a:rPr>
                        <a:t>Navegación</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137" marR="12137" marT="0" marB="0"/>
                </a:tc>
                <a:extLst>
                  <a:ext uri="{0D108BD9-81ED-4DB2-BD59-A6C34878D82A}">
                    <a16:rowId xmlns:a16="http://schemas.microsoft.com/office/drawing/2014/main" val="379951604"/>
                  </a:ext>
                </a:extLst>
              </a:tr>
            </a:tbl>
          </a:graphicData>
        </a:graphic>
      </p:graphicFrame>
    </p:spTree>
    <p:extLst>
      <p:ext uri="{BB962C8B-B14F-4D97-AF65-F5344CB8AC3E}">
        <p14:creationId xmlns:p14="http://schemas.microsoft.com/office/powerpoint/2010/main" val="416104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930930"/>
            <a:ext cx="7729728" cy="628047"/>
          </a:xfrm>
        </p:spPr>
        <p:txBody>
          <a:bodyPr>
            <a:noAutofit/>
          </a:bodyPr>
          <a:lstStyle/>
          <a:p>
            <a:r>
              <a:rPr lang="es-MX" sz="2000" b="1" dirty="0"/>
              <a:t>Resultados del cuestionario para estudiantes</a:t>
            </a:r>
            <a:endParaRPr lang="es-EC" sz="2000"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34095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dirty="0">
                <a:solidFill>
                  <a:schemeClr val="tx1"/>
                </a:solidFill>
              </a:rPr>
              <a:t>Introducción</a:t>
            </a:r>
          </a:p>
          <a:p>
            <a:pPr>
              <a:lnSpc>
                <a:spcPct val="150000"/>
              </a:lnSpc>
            </a:pPr>
            <a:r>
              <a:rPr lang="es-EC" sz="1600" dirty="0">
                <a:solidFill>
                  <a:schemeClr val="tx1"/>
                </a:solidFill>
              </a:rPr>
              <a:t>Trabajos Relacionados</a:t>
            </a:r>
          </a:p>
          <a:p>
            <a:pPr>
              <a:lnSpc>
                <a:spcPct val="150000"/>
              </a:lnSpc>
            </a:pPr>
            <a:r>
              <a:rPr lang="es-EC" dirty="0">
                <a:solidFill>
                  <a:schemeClr val="tx1"/>
                </a:solidFill>
              </a:rPr>
              <a:t>Desarrollo</a:t>
            </a:r>
          </a:p>
          <a:p>
            <a:pPr>
              <a:lnSpc>
                <a:spcPct val="150000"/>
              </a:lnSpc>
            </a:pPr>
            <a:r>
              <a:rPr lang="es-EC" dirty="0">
                <a:solidFill>
                  <a:schemeClr val="tx1"/>
                </a:solidFill>
              </a:rPr>
              <a:t>Enfoque de prueba</a:t>
            </a:r>
          </a:p>
          <a:p>
            <a:r>
              <a:rPr lang="es-EC" b="1"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29</a:t>
            </a:r>
            <a:endParaRPr lang="es-EC" dirty="0"/>
          </a:p>
        </p:txBody>
      </p:sp>
      <p:graphicFrame>
        <p:nvGraphicFramePr>
          <p:cNvPr id="3" name="Tabla 2">
            <a:extLst>
              <a:ext uri="{FF2B5EF4-FFF2-40B4-BE49-F238E27FC236}">
                <a16:creationId xmlns:a16="http://schemas.microsoft.com/office/drawing/2014/main" id="{E66EAEB2-2BFB-453C-8BE2-C03A364A9993}"/>
              </a:ext>
            </a:extLst>
          </p:cNvPr>
          <p:cNvGraphicFramePr>
            <a:graphicFrameLocks noGrp="1"/>
          </p:cNvGraphicFramePr>
          <p:nvPr>
            <p:extLst>
              <p:ext uri="{D42A27DB-BD31-4B8C-83A1-F6EECF244321}">
                <p14:modId xmlns:p14="http://schemas.microsoft.com/office/powerpoint/2010/main" val="1660704174"/>
              </p:ext>
            </p:extLst>
          </p:nvPr>
        </p:nvGraphicFramePr>
        <p:xfrm>
          <a:off x="2882327" y="2278505"/>
          <a:ext cx="8938198" cy="3527608"/>
        </p:xfrm>
        <a:graphic>
          <a:graphicData uri="http://schemas.openxmlformats.org/drawingml/2006/table">
            <a:tbl>
              <a:tblPr firstRow="1" firstCol="1" bandRow="1">
                <a:tableStyleId>{5C22544A-7EE6-4342-B048-85BDC9FD1C3A}</a:tableStyleId>
              </a:tblPr>
              <a:tblGrid>
                <a:gridCol w="1575373">
                  <a:extLst>
                    <a:ext uri="{9D8B030D-6E8A-4147-A177-3AD203B41FA5}">
                      <a16:colId xmlns:a16="http://schemas.microsoft.com/office/drawing/2014/main" val="1012313957"/>
                    </a:ext>
                  </a:extLst>
                </a:gridCol>
                <a:gridCol w="1343025">
                  <a:extLst>
                    <a:ext uri="{9D8B030D-6E8A-4147-A177-3AD203B41FA5}">
                      <a16:colId xmlns:a16="http://schemas.microsoft.com/office/drawing/2014/main" val="1961984787"/>
                    </a:ext>
                  </a:extLst>
                </a:gridCol>
                <a:gridCol w="1304925">
                  <a:extLst>
                    <a:ext uri="{9D8B030D-6E8A-4147-A177-3AD203B41FA5}">
                      <a16:colId xmlns:a16="http://schemas.microsoft.com/office/drawing/2014/main" val="2427579880"/>
                    </a:ext>
                  </a:extLst>
                </a:gridCol>
                <a:gridCol w="1343025">
                  <a:extLst>
                    <a:ext uri="{9D8B030D-6E8A-4147-A177-3AD203B41FA5}">
                      <a16:colId xmlns:a16="http://schemas.microsoft.com/office/drawing/2014/main" val="3073294819"/>
                    </a:ext>
                  </a:extLst>
                </a:gridCol>
                <a:gridCol w="1162050">
                  <a:extLst>
                    <a:ext uri="{9D8B030D-6E8A-4147-A177-3AD203B41FA5}">
                      <a16:colId xmlns:a16="http://schemas.microsoft.com/office/drawing/2014/main" val="1340406244"/>
                    </a:ext>
                  </a:extLst>
                </a:gridCol>
                <a:gridCol w="1173170">
                  <a:extLst>
                    <a:ext uri="{9D8B030D-6E8A-4147-A177-3AD203B41FA5}">
                      <a16:colId xmlns:a16="http://schemas.microsoft.com/office/drawing/2014/main" val="2103465582"/>
                    </a:ext>
                  </a:extLst>
                </a:gridCol>
                <a:gridCol w="1036630">
                  <a:extLst>
                    <a:ext uri="{9D8B030D-6E8A-4147-A177-3AD203B41FA5}">
                      <a16:colId xmlns:a16="http://schemas.microsoft.com/office/drawing/2014/main" val="606032273"/>
                    </a:ext>
                  </a:extLst>
                </a:gridCol>
              </a:tblGrid>
              <a:tr h="695325">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Característica / Escala de Likert</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Totalmente en desacuerdo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En desacuerdo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dirty="0">
                          <a:effectLst/>
                          <a:latin typeface="Times New Roman" panose="02020603050405020304" pitchFamily="18" charset="0"/>
                          <a:cs typeface="Times New Roman" panose="02020603050405020304" pitchFamily="18" charset="0"/>
                        </a:rPr>
                        <a:t>Ni acuerdo ni desacuerdo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De acuerdo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Totalmente de acuerdo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Total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extLst>
                  <a:ext uri="{0D108BD9-81ED-4DB2-BD59-A6C34878D82A}">
                    <a16:rowId xmlns:a16="http://schemas.microsoft.com/office/drawing/2014/main" val="4274645287"/>
                  </a:ext>
                </a:extLst>
              </a:tr>
              <a:tr h="433189">
                <a:tc>
                  <a:txBody>
                    <a:bodyPr/>
                    <a:lstStyle/>
                    <a:p>
                      <a:pPr>
                        <a:lnSpc>
                          <a:spcPct val="100000"/>
                        </a:lnSpc>
                        <a:spcAft>
                          <a:spcPts val="800"/>
                        </a:spcAft>
                      </a:pPr>
                      <a:r>
                        <a:rPr lang="es-EC" sz="1400">
                          <a:effectLst/>
                          <a:latin typeface="Times New Roman" panose="02020603050405020304" pitchFamily="18" charset="0"/>
                          <a:cs typeface="Times New Roman" panose="02020603050405020304" pitchFamily="18" charset="0"/>
                        </a:rPr>
                        <a:t>Información de usuario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13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89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172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86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dirty="0">
                          <a:effectLst/>
                          <a:latin typeface="Times New Roman" panose="02020603050405020304" pitchFamily="18" charset="0"/>
                          <a:cs typeface="Times New Roman" panose="02020603050405020304" pitchFamily="18" charset="0"/>
                        </a:rPr>
                        <a:t>366  (30%)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extLst>
                  <a:ext uri="{0D108BD9-81ED-4DB2-BD59-A6C34878D82A}">
                    <a16:rowId xmlns:a16="http://schemas.microsoft.com/office/drawing/2014/main" val="4176406601"/>
                  </a:ext>
                </a:extLst>
              </a:tr>
              <a:tr h="433189">
                <a:tc>
                  <a:txBody>
                    <a:bodyPr/>
                    <a:lstStyle/>
                    <a:p>
                      <a:pPr>
                        <a:lnSpc>
                          <a:spcPct val="100000"/>
                        </a:lnSpc>
                        <a:spcAft>
                          <a:spcPts val="800"/>
                        </a:spcAft>
                      </a:pPr>
                      <a:r>
                        <a:rPr lang="es-EC" sz="1400">
                          <a:effectLst/>
                          <a:latin typeface="Times New Roman" panose="02020603050405020304" pitchFamily="18" charset="0"/>
                          <a:cs typeface="Times New Roman" panose="02020603050405020304" pitchFamily="18" charset="0"/>
                        </a:rPr>
                        <a:t>Uso Cognitivo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n-US"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54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116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62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dirty="0">
                          <a:effectLst/>
                          <a:latin typeface="Times New Roman" panose="02020603050405020304" pitchFamily="18" charset="0"/>
                          <a:cs typeface="Times New Roman" panose="02020603050405020304" pitchFamily="18" charset="0"/>
                        </a:rPr>
                        <a:t>244 (20%)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extLst>
                  <a:ext uri="{0D108BD9-81ED-4DB2-BD59-A6C34878D82A}">
                    <a16:rowId xmlns:a16="http://schemas.microsoft.com/office/drawing/2014/main" val="1425474258"/>
                  </a:ext>
                </a:extLst>
              </a:tr>
              <a:tr h="433189">
                <a:tc>
                  <a:txBody>
                    <a:bodyPr/>
                    <a:lstStyle/>
                    <a:p>
                      <a:pPr>
                        <a:lnSpc>
                          <a:spcPct val="100000"/>
                        </a:lnSpc>
                        <a:spcAft>
                          <a:spcPts val="800"/>
                        </a:spcAft>
                      </a:pPr>
                      <a:r>
                        <a:rPr lang="es-EC" sz="1400">
                          <a:effectLst/>
                          <a:latin typeface="Times New Roman" panose="02020603050405020304" pitchFamily="18" charset="0"/>
                          <a:cs typeface="Times New Roman" panose="02020603050405020304" pitchFamily="18" charset="0"/>
                        </a:rPr>
                        <a:t>Ayuda del usuario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23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55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41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122 (10%)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extLst>
                  <a:ext uri="{0D108BD9-81ED-4DB2-BD59-A6C34878D82A}">
                    <a16:rowId xmlns:a16="http://schemas.microsoft.com/office/drawing/2014/main" val="2908236291"/>
                  </a:ext>
                </a:extLst>
              </a:tr>
              <a:tr h="433189">
                <a:tc>
                  <a:txBody>
                    <a:bodyPr/>
                    <a:lstStyle/>
                    <a:p>
                      <a:pPr>
                        <a:lnSpc>
                          <a:spcPct val="100000"/>
                        </a:lnSpc>
                        <a:spcAft>
                          <a:spcPts val="800"/>
                        </a:spcAft>
                      </a:pPr>
                      <a:r>
                        <a:rPr lang="es-EC" sz="1400">
                          <a:effectLst/>
                          <a:latin typeface="Times New Roman" panose="02020603050405020304" pitchFamily="18" charset="0"/>
                          <a:cs typeface="Times New Roman" panose="02020603050405020304" pitchFamily="18" charset="0"/>
                        </a:rPr>
                        <a:t>Interacción del usuario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38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128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68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244 (20%)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extLst>
                  <a:ext uri="{0D108BD9-81ED-4DB2-BD59-A6C34878D82A}">
                    <a16:rowId xmlns:a16="http://schemas.microsoft.com/office/drawing/2014/main" val="2174137614"/>
                  </a:ext>
                </a:extLst>
              </a:tr>
              <a:tr h="433189">
                <a:tc>
                  <a:txBody>
                    <a:bodyPr/>
                    <a:lstStyle/>
                    <a:p>
                      <a:pPr>
                        <a:lnSpc>
                          <a:spcPct val="100000"/>
                        </a:lnSpc>
                        <a:spcAft>
                          <a:spcPts val="800"/>
                        </a:spcAft>
                      </a:pPr>
                      <a:r>
                        <a:rPr lang="es-EC" sz="1400" dirty="0">
                          <a:effectLst/>
                          <a:latin typeface="Times New Roman" panose="02020603050405020304" pitchFamily="18" charset="0"/>
                          <a:cs typeface="Times New Roman" panose="02020603050405020304" pitchFamily="18" charset="0"/>
                        </a:rPr>
                        <a:t>Usabilidad de la aplicación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13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53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112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64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a:effectLst/>
                          <a:latin typeface="Times New Roman" panose="02020603050405020304" pitchFamily="18" charset="0"/>
                          <a:cs typeface="Times New Roman" panose="02020603050405020304" pitchFamily="18" charset="0"/>
                        </a:rPr>
                        <a:t>244 (20%)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extLst>
                  <a:ext uri="{0D108BD9-81ED-4DB2-BD59-A6C34878D82A}">
                    <a16:rowId xmlns:a16="http://schemas.microsoft.com/office/drawing/2014/main" val="3259720129"/>
                  </a:ext>
                </a:extLst>
              </a:tr>
              <a:tr h="666338">
                <a:tc>
                  <a:txBody>
                    <a:bodyPr/>
                    <a:lstStyle/>
                    <a:p>
                      <a:pPr>
                        <a:lnSpc>
                          <a:spcPct val="100000"/>
                        </a:lnSpc>
                        <a:spcAft>
                          <a:spcPts val="800"/>
                        </a:spcAft>
                      </a:pPr>
                      <a:r>
                        <a:rPr lang="es-EC" sz="1400">
                          <a:effectLst/>
                          <a:latin typeface="Times New Roman" panose="02020603050405020304" pitchFamily="18" charset="0"/>
                          <a:cs typeface="Times New Roman" panose="02020603050405020304" pitchFamily="18" charset="0"/>
                        </a:rPr>
                        <a:t>Total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dirty="0">
                          <a:effectLst/>
                          <a:latin typeface="Times New Roman" panose="02020603050405020304" pitchFamily="18" charset="0"/>
                          <a:cs typeface="Times New Roman" panose="02020603050405020304" pitchFamily="18" charset="0"/>
                        </a:rPr>
                        <a:t>14     </a:t>
                      </a:r>
                    </a:p>
                    <a:p>
                      <a:pPr algn="ctr">
                        <a:lnSpc>
                          <a:spcPct val="100000"/>
                        </a:lnSpc>
                        <a:spcAft>
                          <a:spcPts val="800"/>
                        </a:spcAft>
                      </a:pPr>
                      <a:r>
                        <a:rPr lang="es-EC" sz="1400" dirty="0">
                          <a:effectLst/>
                          <a:latin typeface="Times New Roman" panose="02020603050405020304" pitchFamily="18" charset="0"/>
                          <a:cs typeface="Times New Roman" panose="02020603050405020304" pitchFamily="18" charset="0"/>
                        </a:rPr>
                        <a:t>  (1%)</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dirty="0">
                          <a:effectLst/>
                          <a:latin typeface="Times New Roman" panose="02020603050405020304" pitchFamily="18" charset="0"/>
                          <a:cs typeface="Times New Roman" panose="02020603050405020304" pitchFamily="18" charset="0"/>
                        </a:rPr>
                        <a:t>45         </a:t>
                      </a:r>
                    </a:p>
                    <a:p>
                      <a:pPr algn="ctr">
                        <a:lnSpc>
                          <a:spcPct val="100000"/>
                        </a:lnSpc>
                        <a:spcAft>
                          <a:spcPts val="800"/>
                        </a:spcAft>
                      </a:pPr>
                      <a:r>
                        <a:rPr lang="es-EC" sz="1400" dirty="0">
                          <a:effectLst/>
                          <a:latin typeface="Times New Roman" panose="02020603050405020304" pitchFamily="18" charset="0"/>
                          <a:cs typeface="Times New Roman" panose="02020603050405020304" pitchFamily="18" charset="0"/>
                        </a:rPr>
                        <a:t> (4%)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dirty="0">
                          <a:effectLst/>
                          <a:latin typeface="Times New Roman" panose="02020603050405020304" pitchFamily="18" charset="0"/>
                          <a:cs typeface="Times New Roman" panose="02020603050405020304" pitchFamily="18" charset="0"/>
                        </a:rPr>
                        <a:t>257   </a:t>
                      </a:r>
                    </a:p>
                    <a:p>
                      <a:pPr algn="ctr">
                        <a:lnSpc>
                          <a:spcPct val="100000"/>
                        </a:lnSpc>
                        <a:spcAft>
                          <a:spcPts val="800"/>
                        </a:spcAft>
                      </a:pPr>
                      <a:r>
                        <a:rPr lang="es-EC" sz="1400" dirty="0">
                          <a:effectLst/>
                          <a:latin typeface="Times New Roman" panose="02020603050405020304" pitchFamily="18" charset="0"/>
                          <a:cs typeface="Times New Roman" panose="02020603050405020304" pitchFamily="18" charset="0"/>
                        </a:rPr>
                        <a:t>(21%)</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dirty="0">
                          <a:effectLst/>
                          <a:latin typeface="Times New Roman" panose="02020603050405020304" pitchFamily="18" charset="0"/>
                          <a:cs typeface="Times New Roman" panose="02020603050405020304" pitchFamily="18" charset="0"/>
                        </a:rPr>
                        <a:t>583  </a:t>
                      </a:r>
                    </a:p>
                    <a:p>
                      <a:pPr algn="ctr">
                        <a:lnSpc>
                          <a:spcPct val="100000"/>
                        </a:lnSpc>
                        <a:spcAft>
                          <a:spcPts val="800"/>
                        </a:spcAft>
                      </a:pPr>
                      <a:r>
                        <a:rPr lang="es-EC" sz="1400" dirty="0">
                          <a:effectLst/>
                          <a:latin typeface="Times New Roman" panose="02020603050405020304" pitchFamily="18" charset="0"/>
                          <a:cs typeface="Times New Roman" panose="02020603050405020304" pitchFamily="18" charset="0"/>
                        </a:rPr>
                        <a:t>(48%)</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dirty="0">
                          <a:effectLst/>
                          <a:latin typeface="Times New Roman" panose="02020603050405020304" pitchFamily="18" charset="0"/>
                          <a:cs typeface="Times New Roman" panose="02020603050405020304" pitchFamily="18" charset="0"/>
                        </a:rPr>
                        <a:t>321   </a:t>
                      </a:r>
                    </a:p>
                    <a:p>
                      <a:pPr algn="ctr">
                        <a:lnSpc>
                          <a:spcPct val="100000"/>
                        </a:lnSpc>
                        <a:spcAft>
                          <a:spcPts val="800"/>
                        </a:spcAft>
                      </a:pPr>
                      <a:r>
                        <a:rPr lang="es-EC" sz="1400" dirty="0">
                          <a:effectLst/>
                          <a:latin typeface="Times New Roman" panose="02020603050405020304" pitchFamily="18" charset="0"/>
                          <a:cs typeface="Times New Roman" panose="02020603050405020304" pitchFamily="18" charset="0"/>
                        </a:rPr>
                        <a:t>(26%)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tc>
                  <a:txBody>
                    <a:bodyPr/>
                    <a:lstStyle/>
                    <a:p>
                      <a:pPr algn="ctr">
                        <a:lnSpc>
                          <a:spcPct val="100000"/>
                        </a:lnSpc>
                        <a:spcAft>
                          <a:spcPts val="800"/>
                        </a:spcAft>
                      </a:pPr>
                      <a:r>
                        <a:rPr lang="es-EC" sz="1400" dirty="0">
                          <a:effectLst/>
                          <a:latin typeface="Times New Roman" panose="02020603050405020304" pitchFamily="18" charset="0"/>
                          <a:cs typeface="Times New Roman" panose="02020603050405020304" pitchFamily="18" charset="0"/>
                        </a:rPr>
                        <a:t>1220</a:t>
                      </a:r>
                    </a:p>
                    <a:p>
                      <a:pPr algn="ctr">
                        <a:lnSpc>
                          <a:spcPct val="100000"/>
                        </a:lnSpc>
                        <a:spcAft>
                          <a:spcPts val="800"/>
                        </a:spcAft>
                      </a:pPr>
                      <a:r>
                        <a:rPr lang="es-EC" sz="1400" dirty="0">
                          <a:effectLst/>
                          <a:latin typeface="Times New Roman" panose="02020603050405020304" pitchFamily="18" charset="0"/>
                          <a:cs typeface="Times New Roman" panose="02020603050405020304" pitchFamily="18" charset="0"/>
                        </a:rPr>
                        <a:t>(100%)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328" marR="37328" marT="0" marB="0"/>
                </a:tc>
                <a:extLst>
                  <a:ext uri="{0D108BD9-81ED-4DB2-BD59-A6C34878D82A}">
                    <a16:rowId xmlns:a16="http://schemas.microsoft.com/office/drawing/2014/main" val="2021118552"/>
                  </a:ext>
                </a:extLst>
              </a:tr>
            </a:tbl>
          </a:graphicData>
        </a:graphic>
      </p:graphicFrame>
    </p:spTree>
    <p:extLst>
      <p:ext uri="{BB962C8B-B14F-4D97-AF65-F5344CB8AC3E}">
        <p14:creationId xmlns:p14="http://schemas.microsoft.com/office/powerpoint/2010/main" val="263290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D79C89-3DC9-4C44-A062-0D837BB6565B}"/>
              </a:ext>
            </a:extLst>
          </p:cNvPr>
          <p:cNvSpPr>
            <a:spLocks noGrp="1"/>
          </p:cNvSpPr>
          <p:nvPr>
            <p:ph type="ctrTitle"/>
          </p:nvPr>
        </p:nvSpPr>
        <p:spPr>
          <a:xfrm>
            <a:off x="1600200" y="965742"/>
            <a:ext cx="8991600" cy="911092"/>
          </a:xfrm>
        </p:spPr>
        <p:txBody>
          <a:bodyPr/>
          <a:lstStyle/>
          <a:p>
            <a:r>
              <a:rPr lang="es-MX" dirty="0"/>
              <a:t>INTRODUCCIÓN</a:t>
            </a:r>
            <a:endParaRPr lang="es-EC" dirty="0"/>
          </a:p>
        </p:txBody>
      </p:sp>
      <p:sp>
        <p:nvSpPr>
          <p:cNvPr id="4" name="CuadroTexto 3">
            <a:extLst>
              <a:ext uri="{FF2B5EF4-FFF2-40B4-BE49-F238E27FC236}">
                <a16:creationId xmlns:a16="http://schemas.microsoft.com/office/drawing/2014/main" id="{22F4979C-58F8-4CDC-91FA-99747D1F91A8}"/>
              </a:ext>
            </a:extLst>
          </p:cNvPr>
          <p:cNvSpPr txBox="1"/>
          <p:nvPr/>
        </p:nvSpPr>
        <p:spPr>
          <a:xfrm>
            <a:off x="11617376" y="6469235"/>
            <a:ext cx="540000" cy="369332"/>
          </a:xfrm>
          <a:prstGeom prst="rect">
            <a:avLst/>
          </a:prstGeom>
          <a:noFill/>
        </p:spPr>
        <p:txBody>
          <a:bodyPr wrap="square" rtlCol="0">
            <a:spAutoFit/>
          </a:bodyPr>
          <a:lstStyle/>
          <a:p>
            <a:pPr algn="ctr"/>
            <a:r>
              <a:rPr lang="es-MX" dirty="0"/>
              <a:t>3</a:t>
            </a: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EE682DA7-F7D2-4A73-8D46-B04A8498C3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B2B615DA-0F52-4E7C-B125-DB070C29D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pic>
        <p:nvPicPr>
          <p:cNvPr id="3076" name="Picture 4" descr="Voluntarios ayudando a amigos discapacitados a caminar al aire libre vector gratuito">
            <a:extLst>
              <a:ext uri="{FF2B5EF4-FFF2-40B4-BE49-F238E27FC236}">
                <a16:creationId xmlns:a16="http://schemas.microsoft.com/office/drawing/2014/main" id="{4839FD24-9184-4188-A126-8640D427B9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4675" y="2167983"/>
            <a:ext cx="5962650" cy="372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95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wipe(down)">
                                      <p:cBhvr>
                                        <p:cTn id="1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930930"/>
            <a:ext cx="7729728" cy="628047"/>
          </a:xfrm>
        </p:spPr>
        <p:txBody>
          <a:bodyPr>
            <a:noAutofit/>
          </a:bodyPr>
          <a:lstStyle/>
          <a:p>
            <a:r>
              <a:rPr lang="es-MX" sz="2000" b="1" dirty="0"/>
              <a:t>Cuestionario para especialistas</a:t>
            </a:r>
            <a:endParaRPr lang="es-EC" sz="2000"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34095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dirty="0">
                <a:solidFill>
                  <a:schemeClr val="tx1"/>
                </a:solidFill>
              </a:rPr>
              <a:t>Introducción</a:t>
            </a:r>
          </a:p>
          <a:p>
            <a:pPr>
              <a:lnSpc>
                <a:spcPct val="150000"/>
              </a:lnSpc>
            </a:pPr>
            <a:r>
              <a:rPr lang="es-EC" sz="1600" dirty="0">
                <a:solidFill>
                  <a:schemeClr val="tx1"/>
                </a:solidFill>
              </a:rPr>
              <a:t>Trabajos Relacionados</a:t>
            </a:r>
          </a:p>
          <a:p>
            <a:pPr>
              <a:lnSpc>
                <a:spcPct val="150000"/>
              </a:lnSpc>
            </a:pPr>
            <a:r>
              <a:rPr lang="es-EC" dirty="0">
                <a:solidFill>
                  <a:schemeClr val="tx1"/>
                </a:solidFill>
              </a:rPr>
              <a:t>Desarrollo</a:t>
            </a:r>
          </a:p>
          <a:p>
            <a:pPr>
              <a:lnSpc>
                <a:spcPct val="150000"/>
              </a:lnSpc>
            </a:pPr>
            <a:r>
              <a:rPr lang="es-EC" dirty="0">
                <a:solidFill>
                  <a:schemeClr val="tx1"/>
                </a:solidFill>
              </a:rPr>
              <a:t>Enfoque de prueba</a:t>
            </a:r>
          </a:p>
          <a:p>
            <a:r>
              <a:rPr lang="es-EC" b="1"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30</a:t>
            </a:r>
            <a:endParaRPr lang="es-EC" dirty="0"/>
          </a:p>
        </p:txBody>
      </p:sp>
      <p:graphicFrame>
        <p:nvGraphicFramePr>
          <p:cNvPr id="8" name="Tabla 7">
            <a:extLst>
              <a:ext uri="{FF2B5EF4-FFF2-40B4-BE49-F238E27FC236}">
                <a16:creationId xmlns:a16="http://schemas.microsoft.com/office/drawing/2014/main" id="{1AB94E9D-0E2F-4A7B-8410-6ECE49EAA2EB}"/>
              </a:ext>
            </a:extLst>
          </p:cNvPr>
          <p:cNvGraphicFramePr>
            <a:graphicFrameLocks noGrp="1"/>
          </p:cNvGraphicFramePr>
          <p:nvPr>
            <p:extLst>
              <p:ext uri="{D42A27DB-BD31-4B8C-83A1-F6EECF244321}">
                <p14:modId xmlns:p14="http://schemas.microsoft.com/office/powerpoint/2010/main" val="4034508468"/>
              </p:ext>
            </p:extLst>
          </p:nvPr>
        </p:nvGraphicFramePr>
        <p:xfrm>
          <a:off x="4010025" y="1771650"/>
          <a:ext cx="5753100" cy="4533898"/>
        </p:xfrm>
        <a:graphic>
          <a:graphicData uri="http://schemas.openxmlformats.org/drawingml/2006/table">
            <a:tbl>
              <a:tblPr firstRow="1" firstCol="1" bandRow="1">
                <a:tableStyleId>{B301B821-A1FF-4177-AEE7-76D212191A09}</a:tableStyleId>
              </a:tblPr>
              <a:tblGrid>
                <a:gridCol w="5753100">
                  <a:extLst>
                    <a:ext uri="{9D8B030D-6E8A-4147-A177-3AD203B41FA5}">
                      <a16:colId xmlns:a16="http://schemas.microsoft.com/office/drawing/2014/main" val="4292014822"/>
                    </a:ext>
                  </a:extLst>
                </a:gridCol>
              </a:tblGrid>
              <a:tr h="317456">
                <a:tc>
                  <a:txBody>
                    <a:bodyPr/>
                    <a:lstStyle/>
                    <a:p>
                      <a:pPr algn="ctr">
                        <a:lnSpc>
                          <a:spcPct val="150000"/>
                        </a:lnSpc>
                        <a:spcAft>
                          <a:spcPts val="800"/>
                        </a:spcAft>
                      </a:pPr>
                      <a:r>
                        <a:rPr lang="es-EC" sz="1200" dirty="0">
                          <a:solidFill>
                            <a:schemeClr val="tx1"/>
                          </a:solidFill>
                          <a:effectLst/>
                        </a:rPr>
                        <a:t>Pregunta</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tc>
                <a:extLst>
                  <a:ext uri="{0D108BD9-81ED-4DB2-BD59-A6C34878D82A}">
                    <a16:rowId xmlns:a16="http://schemas.microsoft.com/office/drawing/2014/main" val="90922304"/>
                  </a:ext>
                </a:extLst>
              </a:tr>
              <a:tr h="317456">
                <a:tc>
                  <a:txBody>
                    <a:bodyPr/>
                    <a:lstStyle/>
                    <a:p>
                      <a:pPr marL="0" lvl="0" indent="0">
                        <a:lnSpc>
                          <a:spcPct val="150000"/>
                        </a:lnSpc>
                        <a:spcAft>
                          <a:spcPts val="800"/>
                        </a:spcAft>
                        <a:buFont typeface="+mj-lt"/>
                        <a:buNone/>
                      </a:pPr>
                      <a:r>
                        <a:rPr lang="es-EC" sz="1200" b="0" dirty="0">
                          <a:solidFill>
                            <a:schemeClr val="tx1"/>
                          </a:solidFill>
                          <a:effectLst/>
                        </a:rPr>
                        <a:t>1. Calificación de la arquitectura propuesta.</a:t>
                      </a:r>
                      <a:endParaRPr lang="es-EC"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tc>
                <a:extLst>
                  <a:ext uri="{0D108BD9-81ED-4DB2-BD59-A6C34878D82A}">
                    <a16:rowId xmlns:a16="http://schemas.microsoft.com/office/drawing/2014/main" val="1237761445"/>
                  </a:ext>
                </a:extLst>
              </a:tr>
              <a:tr h="317456">
                <a:tc>
                  <a:txBody>
                    <a:bodyPr/>
                    <a:lstStyle/>
                    <a:p>
                      <a:pPr marL="0" lvl="0" indent="0">
                        <a:lnSpc>
                          <a:spcPct val="150000"/>
                        </a:lnSpc>
                        <a:spcAft>
                          <a:spcPts val="800"/>
                        </a:spcAft>
                        <a:buFont typeface="+mj-lt"/>
                        <a:buNone/>
                      </a:pPr>
                      <a:r>
                        <a:rPr lang="es-EC" sz="1200" b="0" dirty="0">
                          <a:solidFill>
                            <a:schemeClr val="tx1"/>
                          </a:solidFill>
                          <a:effectLst/>
                        </a:rPr>
                        <a:t>2. Calificación de la el diseño de la aplicación.</a:t>
                      </a:r>
                      <a:endParaRPr lang="es-EC"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tc>
                <a:extLst>
                  <a:ext uri="{0D108BD9-81ED-4DB2-BD59-A6C34878D82A}">
                    <a16:rowId xmlns:a16="http://schemas.microsoft.com/office/drawing/2014/main" val="1524006899"/>
                  </a:ext>
                </a:extLst>
              </a:tr>
              <a:tr h="375237">
                <a:tc>
                  <a:txBody>
                    <a:bodyPr/>
                    <a:lstStyle/>
                    <a:p>
                      <a:pPr marL="0" lvl="0" indent="0">
                        <a:lnSpc>
                          <a:spcPct val="150000"/>
                        </a:lnSpc>
                        <a:spcAft>
                          <a:spcPts val="800"/>
                        </a:spcAft>
                        <a:buFont typeface="+mj-lt"/>
                        <a:buNone/>
                      </a:pPr>
                      <a:r>
                        <a:rPr lang="es-EC" sz="1200" b="0" dirty="0">
                          <a:solidFill>
                            <a:schemeClr val="tx1"/>
                          </a:solidFill>
                          <a:effectLst/>
                        </a:rPr>
                        <a:t>3. Creo que me gustará visitar con frecuencia esta aplicación</a:t>
                      </a:r>
                      <a:endParaRPr lang="es-EC"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tc>
                <a:extLst>
                  <a:ext uri="{0D108BD9-81ED-4DB2-BD59-A6C34878D82A}">
                    <a16:rowId xmlns:a16="http://schemas.microsoft.com/office/drawing/2014/main" val="549461435"/>
                  </a:ext>
                </a:extLst>
              </a:tr>
              <a:tr h="317456">
                <a:tc>
                  <a:txBody>
                    <a:bodyPr/>
                    <a:lstStyle/>
                    <a:p>
                      <a:pPr marL="0" lvl="0" indent="0">
                        <a:lnSpc>
                          <a:spcPct val="150000"/>
                        </a:lnSpc>
                        <a:spcAft>
                          <a:spcPts val="800"/>
                        </a:spcAft>
                        <a:buFont typeface="+mj-lt"/>
                        <a:buNone/>
                      </a:pPr>
                      <a:r>
                        <a:rPr lang="es-EC" sz="1200" b="0" dirty="0">
                          <a:solidFill>
                            <a:schemeClr val="tx1"/>
                          </a:solidFill>
                          <a:effectLst/>
                        </a:rPr>
                        <a:t>4. Encontré la aplicación innecesariamente compleja</a:t>
                      </a:r>
                      <a:endParaRPr lang="es-EC"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tc>
                <a:extLst>
                  <a:ext uri="{0D108BD9-81ED-4DB2-BD59-A6C34878D82A}">
                    <a16:rowId xmlns:a16="http://schemas.microsoft.com/office/drawing/2014/main" val="1440646317"/>
                  </a:ext>
                </a:extLst>
              </a:tr>
              <a:tr h="317456">
                <a:tc>
                  <a:txBody>
                    <a:bodyPr/>
                    <a:lstStyle/>
                    <a:p>
                      <a:pPr marL="0" lvl="0" indent="0">
                        <a:lnSpc>
                          <a:spcPct val="150000"/>
                        </a:lnSpc>
                        <a:spcAft>
                          <a:spcPts val="800"/>
                        </a:spcAft>
                        <a:buFont typeface="+mj-lt"/>
                        <a:buNone/>
                      </a:pPr>
                      <a:r>
                        <a:rPr lang="es-EC" sz="1200" b="0" dirty="0">
                          <a:solidFill>
                            <a:schemeClr val="tx1"/>
                          </a:solidFill>
                          <a:effectLst/>
                        </a:rPr>
                        <a:t>5. Pensé que era fácil utilizar la aplicación en contextos cerrados</a:t>
                      </a:r>
                      <a:endParaRPr lang="es-EC"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tc>
                <a:extLst>
                  <a:ext uri="{0D108BD9-81ED-4DB2-BD59-A6C34878D82A}">
                    <a16:rowId xmlns:a16="http://schemas.microsoft.com/office/drawing/2014/main" val="3523436172"/>
                  </a:ext>
                </a:extLst>
              </a:tr>
              <a:tr h="429677">
                <a:tc>
                  <a:txBody>
                    <a:bodyPr/>
                    <a:lstStyle/>
                    <a:p>
                      <a:pPr marL="0" lvl="0" indent="0">
                        <a:lnSpc>
                          <a:spcPct val="150000"/>
                        </a:lnSpc>
                        <a:spcAft>
                          <a:spcPts val="800"/>
                        </a:spcAft>
                        <a:buFont typeface="+mj-lt"/>
                        <a:buNone/>
                      </a:pPr>
                      <a:r>
                        <a:rPr lang="es-EC" sz="1200" b="0" dirty="0">
                          <a:solidFill>
                            <a:schemeClr val="tx1"/>
                          </a:solidFill>
                          <a:effectLst/>
                        </a:rPr>
                        <a:t>6. Creo que necesitaría del apoyo de un experto para recorrer la aplicación</a:t>
                      </a:r>
                      <a:endParaRPr lang="es-EC"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tc>
                <a:extLst>
                  <a:ext uri="{0D108BD9-81ED-4DB2-BD59-A6C34878D82A}">
                    <a16:rowId xmlns:a16="http://schemas.microsoft.com/office/drawing/2014/main" val="1698891550"/>
                  </a:ext>
                </a:extLst>
              </a:tr>
              <a:tr h="390056">
                <a:tc>
                  <a:txBody>
                    <a:bodyPr/>
                    <a:lstStyle/>
                    <a:p>
                      <a:pPr marL="0" lvl="0" indent="0">
                        <a:lnSpc>
                          <a:spcPct val="150000"/>
                        </a:lnSpc>
                        <a:spcAft>
                          <a:spcPts val="800"/>
                        </a:spcAft>
                        <a:buFont typeface="+mj-lt"/>
                        <a:buNone/>
                      </a:pPr>
                      <a:r>
                        <a:rPr lang="es-EC" sz="1200" b="0" dirty="0">
                          <a:solidFill>
                            <a:schemeClr val="tx1"/>
                          </a:solidFill>
                          <a:effectLst/>
                        </a:rPr>
                        <a:t>7. Encontré las diversas funcionalidades de la aplicación bastante bien integradas</a:t>
                      </a:r>
                      <a:endParaRPr lang="es-EC"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tc>
                <a:extLst>
                  <a:ext uri="{0D108BD9-81ED-4DB2-BD59-A6C34878D82A}">
                    <a16:rowId xmlns:a16="http://schemas.microsoft.com/office/drawing/2014/main" val="3273280405"/>
                  </a:ext>
                </a:extLst>
              </a:tr>
              <a:tr h="400533">
                <a:tc>
                  <a:txBody>
                    <a:bodyPr/>
                    <a:lstStyle/>
                    <a:p>
                      <a:pPr marL="0" lvl="0" indent="0">
                        <a:lnSpc>
                          <a:spcPct val="150000"/>
                        </a:lnSpc>
                        <a:spcAft>
                          <a:spcPts val="800"/>
                        </a:spcAft>
                        <a:buFont typeface="+mj-lt"/>
                        <a:buNone/>
                      </a:pPr>
                      <a:r>
                        <a:rPr lang="es-EC" sz="1200" b="0" dirty="0">
                          <a:solidFill>
                            <a:schemeClr val="tx1"/>
                          </a:solidFill>
                          <a:effectLst/>
                        </a:rPr>
                        <a:t>8. Pensé que había demasiada inconsistencia en la aplicación</a:t>
                      </a:r>
                      <a:endParaRPr lang="es-EC"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tc>
                <a:extLst>
                  <a:ext uri="{0D108BD9-81ED-4DB2-BD59-A6C34878D82A}">
                    <a16:rowId xmlns:a16="http://schemas.microsoft.com/office/drawing/2014/main" val="1385309340"/>
                  </a:ext>
                </a:extLst>
              </a:tr>
              <a:tr h="398486">
                <a:tc>
                  <a:txBody>
                    <a:bodyPr/>
                    <a:lstStyle/>
                    <a:p>
                      <a:pPr marL="0" lvl="0" indent="0" algn="just">
                        <a:lnSpc>
                          <a:spcPct val="150000"/>
                        </a:lnSpc>
                        <a:spcAft>
                          <a:spcPts val="800"/>
                        </a:spcAft>
                        <a:buFont typeface="+mj-lt"/>
                        <a:buNone/>
                      </a:pPr>
                      <a:r>
                        <a:rPr lang="es-EC" sz="1200" b="0" dirty="0">
                          <a:solidFill>
                            <a:schemeClr val="tx1"/>
                          </a:solidFill>
                          <a:effectLst/>
                        </a:rPr>
                        <a:t>9. Imagino que la mayoría de las personas aprenderían rápidamente a utilizar la aplicación</a:t>
                      </a:r>
                      <a:endParaRPr lang="es-EC"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tc>
                <a:extLst>
                  <a:ext uri="{0D108BD9-81ED-4DB2-BD59-A6C34878D82A}">
                    <a16:rowId xmlns:a16="http://schemas.microsoft.com/office/drawing/2014/main" val="339526606"/>
                  </a:ext>
                </a:extLst>
              </a:tr>
              <a:tr h="317456">
                <a:tc>
                  <a:txBody>
                    <a:bodyPr/>
                    <a:lstStyle/>
                    <a:p>
                      <a:pPr marL="0" lvl="0" indent="0">
                        <a:lnSpc>
                          <a:spcPct val="150000"/>
                        </a:lnSpc>
                        <a:spcAft>
                          <a:spcPts val="800"/>
                        </a:spcAft>
                        <a:buFont typeface="+mj-lt"/>
                        <a:buNone/>
                      </a:pPr>
                      <a:r>
                        <a:rPr lang="es-EC" sz="1200" b="0" dirty="0">
                          <a:solidFill>
                            <a:schemeClr val="tx1"/>
                          </a:solidFill>
                          <a:effectLst/>
                        </a:rPr>
                        <a:t>10. Encontré la aplicación muy grande al recorrerlo</a:t>
                      </a:r>
                      <a:endParaRPr lang="es-EC"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tc>
                <a:extLst>
                  <a:ext uri="{0D108BD9-81ED-4DB2-BD59-A6C34878D82A}">
                    <a16:rowId xmlns:a16="http://schemas.microsoft.com/office/drawing/2014/main" val="1881265394"/>
                  </a:ext>
                </a:extLst>
              </a:tr>
              <a:tr h="317456">
                <a:tc>
                  <a:txBody>
                    <a:bodyPr/>
                    <a:lstStyle/>
                    <a:p>
                      <a:pPr marL="0" lvl="0" indent="0">
                        <a:lnSpc>
                          <a:spcPct val="150000"/>
                        </a:lnSpc>
                        <a:spcAft>
                          <a:spcPts val="800"/>
                        </a:spcAft>
                        <a:buFont typeface="+mj-lt"/>
                        <a:buNone/>
                      </a:pPr>
                      <a:r>
                        <a:rPr lang="es-EC" sz="1200" b="0" dirty="0">
                          <a:solidFill>
                            <a:schemeClr val="tx1"/>
                          </a:solidFill>
                          <a:effectLst/>
                        </a:rPr>
                        <a:t>11. Me sentí muy confiado en el manejo de la aplicación</a:t>
                      </a:r>
                      <a:endParaRPr lang="es-EC"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tc>
                <a:extLst>
                  <a:ext uri="{0D108BD9-81ED-4DB2-BD59-A6C34878D82A}">
                    <a16:rowId xmlns:a16="http://schemas.microsoft.com/office/drawing/2014/main" val="3061877501"/>
                  </a:ext>
                </a:extLst>
              </a:tr>
              <a:tr h="317717">
                <a:tc>
                  <a:txBody>
                    <a:bodyPr/>
                    <a:lstStyle/>
                    <a:p>
                      <a:pPr marL="0" indent="0">
                        <a:lnSpc>
                          <a:spcPct val="150000"/>
                        </a:lnSpc>
                        <a:spcAft>
                          <a:spcPts val="800"/>
                        </a:spcAft>
                        <a:buFont typeface="+mj-lt"/>
                        <a:buNone/>
                      </a:pPr>
                      <a:r>
                        <a:rPr lang="es-EC" sz="1200" b="0" dirty="0">
                          <a:solidFill>
                            <a:schemeClr val="tx1"/>
                          </a:solidFill>
                          <a:effectLst/>
                        </a:rPr>
                        <a:t>12. Necesito aprender muchas cosas antes de manejarme en la aplicación</a:t>
                      </a:r>
                      <a:endParaRPr lang="es-EC"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tc>
                <a:extLst>
                  <a:ext uri="{0D108BD9-81ED-4DB2-BD59-A6C34878D82A}">
                    <a16:rowId xmlns:a16="http://schemas.microsoft.com/office/drawing/2014/main" val="680545140"/>
                  </a:ext>
                </a:extLst>
              </a:tr>
            </a:tbl>
          </a:graphicData>
        </a:graphic>
      </p:graphicFrame>
    </p:spTree>
    <p:extLst>
      <p:ext uri="{BB962C8B-B14F-4D97-AF65-F5344CB8AC3E}">
        <p14:creationId xmlns:p14="http://schemas.microsoft.com/office/powerpoint/2010/main" val="405104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930930"/>
            <a:ext cx="7729728" cy="628047"/>
          </a:xfrm>
        </p:spPr>
        <p:txBody>
          <a:bodyPr>
            <a:noAutofit/>
          </a:bodyPr>
          <a:lstStyle/>
          <a:p>
            <a:r>
              <a:rPr lang="es-MX" sz="2000" b="1" dirty="0"/>
              <a:t>Resultado del cuestionario para especialistas</a:t>
            </a:r>
            <a:endParaRPr lang="es-EC" sz="2000"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34095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dirty="0">
                <a:solidFill>
                  <a:schemeClr val="tx1"/>
                </a:solidFill>
              </a:rPr>
              <a:t>Introducción</a:t>
            </a:r>
          </a:p>
          <a:p>
            <a:pPr>
              <a:lnSpc>
                <a:spcPct val="150000"/>
              </a:lnSpc>
            </a:pPr>
            <a:r>
              <a:rPr lang="es-EC" sz="1600" dirty="0">
                <a:solidFill>
                  <a:schemeClr val="tx1"/>
                </a:solidFill>
              </a:rPr>
              <a:t>Trabajos Relacionados</a:t>
            </a:r>
          </a:p>
          <a:p>
            <a:pPr>
              <a:lnSpc>
                <a:spcPct val="150000"/>
              </a:lnSpc>
            </a:pPr>
            <a:r>
              <a:rPr lang="es-EC" dirty="0">
                <a:solidFill>
                  <a:schemeClr val="tx1"/>
                </a:solidFill>
              </a:rPr>
              <a:t>Desarrollo</a:t>
            </a:r>
          </a:p>
          <a:p>
            <a:pPr>
              <a:lnSpc>
                <a:spcPct val="150000"/>
              </a:lnSpc>
            </a:pPr>
            <a:r>
              <a:rPr lang="es-EC" dirty="0">
                <a:solidFill>
                  <a:schemeClr val="tx1"/>
                </a:solidFill>
              </a:rPr>
              <a:t>Enfoque de prueba</a:t>
            </a:r>
          </a:p>
          <a:p>
            <a:r>
              <a:rPr lang="es-EC" b="1"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31</a:t>
            </a:r>
            <a:endParaRPr lang="es-EC" dirty="0"/>
          </a:p>
        </p:txBody>
      </p:sp>
      <p:graphicFrame>
        <p:nvGraphicFramePr>
          <p:cNvPr id="8" name="Tabla 7">
            <a:extLst>
              <a:ext uri="{FF2B5EF4-FFF2-40B4-BE49-F238E27FC236}">
                <a16:creationId xmlns:a16="http://schemas.microsoft.com/office/drawing/2014/main" id="{1AB94E9D-0E2F-4A7B-8410-6ECE49EAA2EB}"/>
              </a:ext>
            </a:extLst>
          </p:cNvPr>
          <p:cNvGraphicFramePr>
            <a:graphicFrameLocks noGrp="1"/>
          </p:cNvGraphicFramePr>
          <p:nvPr>
            <p:extLst>
              <p:ext uri="{D42A27DB-BD31-4B8C-83A1-F6EECF244321}">
                <p14:modId xmlns:p14="http://schemas.microsoft.com/office/powerpoint/2010/main" val="873827198"/>
              </p:ext>
            </p:extLst>
          </p:nvPr>
        </p:nvGraphicFramePr>
        <p:xfrm>
          <a:off x="2455989" y="1680983"/>
          <a:ext cx="9283762" cy="4776850"/>
        </p:xfrm>
        <a:graphic>
          <a:graphicData uri="http://schemas.openxmlformats.org/drawingml/2006/table">
            <a:tbl>
              <a:tblPr firstRow="1" firstCol="1" bandRow="1">
                <a:tableStyleId>{B301B821-A1FF-4177-AEE7-76D212191A09}</a:tableStyleId>
              </a:tblPr>
              <a:tblGrid>
                <a:gridCol w="5011611">
                  <a:extLst>
                    <a:ext uri="{9D8B030D-6E8A-4147-A177-3AD203B41FA5}">
                      <a16:colId xmlns:a16="http://schemas.microsoft.com/office/drawing/2014/main" val="4292014822"/>
                    </a:ext>
                  </a:extLst>
                </a:gridCol>
                <a:gridCol w="962025">
                  <a:extLst>
                    <a:ext uri="{9D8B030D-6E8A-4147-A177-3AD203B41FA5}">
                      <a16:colId xmlns:a16="http://schemas.microsoft.com/office/drawing/2014/main" val="2160021358"/>
                    </a:ext>
                  </a:extLst>
                </a:gridCol>
                <a:gridCol w="895350">
                  <a:extLst>
                    <a:ext uri="{9D8B030D-6E8A-4147-A177-3AD203B41FA5}">
                      <a16:colId xmlns:a16="http://schemas.microsoft.com/office/drawing/2014/main" val="2657433235"/>
                    </a:ext>
                  </a:extLst>
                </a:gridCol>
                <a:gridCol w="762000">
                  <a:extLst>
                    <a:ext uri="{9D8B030D-6E8A-4147-A177-3AD203B41FA5}">
                      <a16:colId xmlns:a16="http://schemas.microsoft.com/office/drawing/2014/main" val="3599394177"/>
                    </a:ext>
                  </a:extLst>
                </a:gridCol>
                <a:gridCol w="838200">
                  <a:extLst>
                    <a:ext uri="{9D8B030D-6E8A-4147-A177-3AD203B41FA5}">
                      <a16:colId xmlns:a16="http://schemas.microsoft.com/office/drawing/2014/main" val="83610101"/>
                    </a:ext>
                  </a:extLst>
                </a:gridCol>
                <a:gridCol w="814576">
                  <a:extLst>
                    <a:ext uri="{9D8B030D-6E8A-4147-A177-3AD203B41FA5}">
                      <a16:colId xmlns:a16="http://schemas.microsoft.com/office/drawing/2014/main" val="2046259367"/>
                    </a:ext>
                  </a:extLst>
                </a:gridCol>
              </a:tblGrid>
              <a:tr h="317456">
                <a:tc>
                  <a:txBody>
                    <a:bodyPr/>
                    <a:lstStyle/>
                    <a:p>
                      <a:pPr algn="ctr">
                        <a:lnSpc>
                          <a:spcPct val="150000"/>
                        </a:lnSpc>
                        <a:spcAft>
                          <a:spcPts val="800"/>
                        </a:spcAft>
                      </a:pPr>
                      <a:r>
                        <a:rPr lang="es-EC" sz="1200" dirty="0">
                          <a:solidFill>
                            <a:schemeClr val="tx1"/>
                          </a:solidFill>
                          <a:effectLst/>
                          <a:latin typeface="Times New Roman" panose="02020603050405020304" pitchFamily="18" charset="0"/>
                          <a:cs typeface="Times New Roman" panose="02020603050405020304" pitchFamily="18" charset="0"/>
                        </a:rPr>
                        <a:t>Pregunta</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solidFill>
                      <a:schemeClr val="accent1">
                        <a:lumMod val="60000"/>
                        <a:lumOff val="40000"/>
                      </a:schemeClr>
                    </a:solidFill>
                  </a:tcPr>
                </a:tc>
                <a:tc>
                  <a:txBody>
                    <a:bodyPr/>
                    <a:lstStyle/>
                    <a:p>
                      <a:pPr algn="ctr">
                        <a:lnSpc>
                          <a:spcPct val="150000"/>
                        </a:lnSpc>
                        <a:spcAft>
                          <a:spcPts val="800"/>
                        </a:spcAft>
                      </a:pPr>
                      <a:r>
                        <a:rPr lang="es-MX" sz="1200" dirty="0">
                          <a:solidFill>
                            <a:schemeClr val="tx1"/>
                          </a:solidFill>
                          <a:effectLst/>
                          <a:latin typeface="Times New Roman" panose="02020603050405020304" pitchFamily="18" charset="0"/>
                          <a:cs typeface="Times New Roman" panose="02020603050405020304" pitchFamily="18" charset="0"/>
                        </a:rPr>
                        <a:t>1</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solidFill>
                      <a:schemeClr val="accent1">
                        <a:lumMod val="60000"/>
                        <a:lumOff val="40000"/>
                      </a:schemeClr>
                    </a:solidFill>
                  </a:tcPr>
                </a:tc>
                <a:tc>
                  <a:txBody>
                    <a:bodyPr/>
                    <a:lstStyle/>
                    <a:p>
                      <a:pPr algn="ctr">
                        <a:lnSpc>
                          <a:spcPct val="150000"/>
                        </a:lnSpc>
                        <a:spcAft>
                          <a:spcPts val="800"/>
                        </a:spcAft>
                      </a:pPr>
                      <a:r>
                        <a:rPr lang="es-MX" sz="1200" dirty="0">
                          <a:solidFill>
                            <a:schemeClr val="tx1"/>
                          </a:solidFill>
                          <a:effectLst/>
                          <a:latin typeface="Times New Roman" panose="02020603050405020304" pitchFamily="18" charset="0"/>
                          <a:cs typeface="Times New Roman" panose="02020603050405020304" pitchFamily="18" charset="0"/>
                        </a:rPr>
                        <a:t>2</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solidFill>
                      <a:schemeClr val="accent1">
                        <a:lumMod val="60000"/>
                        <a:lumOff val="40000"/>
                      </a:schemeClr>
                    </a:solidFill>
                  </a:tcPr>
                </a:tc>
                <a:tc>
                  <a:txBody>
                    <a:bodyPr/>
                    <a:lstStyle/>
                    <a:p>
                      <a:pPr algn="ctr">
                        <a:lnSpc>
                          <a:spcPct val="150000"/>
                        </a:lnSpc>
                        <a:spcAft>
                          <a:spcPts val="800"/>
                        </a:spcAft>
                      </a:pPr>
                      <a:r>
                        <a:rPr lang="es-MX" sz="1200" dirty="0">
                          <a:solidFill>
                            <a:schemeClr val="tx1"/>
                          </a:solidFill>
                          <a:effectLst/>
                          <a:latin typeface="Times New Roman" panose="02020603050405020304" pitchFamily="18" charset="0"/>
                          <a:cs typeface="Times New Roman" panose="02020603050405020304" pitchFamily="18" charset="0"/>
                        </a:rPr>
                        <a:t>3</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solidFill>
                      <a:schemeClr val="accent1">
                        <a:lumMod val="60000"/>
                        <a:lumOff val="40000"/>
                      </a:schemeClr>
                    </a:solidFill>
                  </a:tcPr>
                </a:tc>
                <a:tc>
                  <a:txBody>
                    <a:bodyPr/>
                    <a:lstStyle/>
                    <a:p>
                      <a:pPr algn="ctr">
                        <a:lnSpc>
                          <a:spcPct val="150000"/>
                        </a:lnSpc>
                        <a:spcAft>
                          <a:spcPts val="800"/>
                        </a:spcAft>
                      </a:pPr>
                      <a:r>
                        <a:rPr lang="es-MX" sz="1200" dirty="0">
                          <a:solidFill>
                            <a:schemeClr val="tx1"/>
                          </a:solidFill>
                          <a:effectLst/>
                          <a:latin typeface="Times New Roman" panose="02020603050405020304" pitchFamily="18" charset="0"/>
                          <a:cs typeface="Times New Roman" panose="02020603050405020304" pitchFamily="18" charset="0"/>
                        </a:rPr>
                        <a:t>4</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solidFill>
                      <a:schemeClr val="accent1">
                        <a:lumMod val="60000"/>
                        <a:lumOff val="40000"/>
                      </a:schemeClr>
                    </a:solidFill>
                  </a:tcPr>
                </a:tc>
                <a:tc>
                  <a:txBody>
                    <a:bodyPr/>
                    <a:lstStyle/>
                    <a:p>
                      <a:pPr algn="ctr">
                        <a:lnSpc>
                          <a:spcPct val="150000"/>
                        </a:lnSpc>
                        <a:spcAft>
                          <a:spcPts val="800"/>
                        </a:spcAft>
                      </a:pPr>
                      <a:r>
                        <a:rPr lang="es-MX" sz="1200" dirty="0">
                          <a:solidFill>
                            <a:schemeClr val="tx1"/>
                          </a:solidFill>
                          <a:effectLst/>
                          <a:latin typeface="Times New Roman" panose="02020603050405020304" pitchFamily="18" charset="0"/>
                          <a:cs typeface="Times New Roman" panose="02020603050405020304" pitchFamily="18" charset="0"/>
                        </a:rPr>
                        <a:t>5</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solidFill>
                      <a:schemeClr val="accent1">
                        <a:lumMod val="60000"/>
                        <a:lumOff val="40000"/>
                      </a:schemeClr>
                    </a:solidFill>
                  </a:tcPr>
                </a:tc>
                <a:extLst>
                  <a:ext uri="{0D108BD9-81ED-4DB2-BD59-A6C34878D82A}">
                    <a16:rowId xmlns:a16="http://schemas.microsoft.com/office/drawing/2014/main" val="90922304"/>
                  </a:ext>
                </a:extLst>
              </a:tr>
              <a:tr h="317456">
                <a:tc>
                  <a:txBody>
                    <a:bodyPr/>
                    <a:lstStyle/>
                    <a:p>
                      <a:pPr marL="0" lvl="0" indent="0">
                        <a:lnSpc>
                          <a:spcPct val="150000"/>
                        </a:lnSpc>
                        <a:spcAft>
                          <a:spcPts val="800"/>
                        </a:spcAft>
                        <a:buFont typeface="+mj-lt"/>
                        <a:buNone/>
                      </a:pPr>
                      <a:r>
                        <a:rPr lang="es-EC" sz="1200" b="1" dirty="0">
                          <a:solidFill>
                            <a:schemeClr val="tx1"/>
                          </a:solidFill>
                          <a:effectLst/>
                          <a:latin typeface="Times New Roman" panose="02020603050405020304" pitchFamily="18" charset="0"/>
                          <a:cs typeface="Times New Roman" panose="02020603050405020304" pitchFamily="18" charset="0"/>
                        </a:rPr>
                        <a:t>1. Calificación de la arquitectura propuesta.</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solidFill>
                      <a:schemeClr val="accent1">
                        <a:lumMod val="60000"/>
                        <a:lumOff val="40000"/>
                      </a:schemeClr>
                    </a:solidFill>
                  </a:tcPr>
                </a:tc>
                <a:tc>
                  <a:txBody>
                    <a:bodyPr/>
                    <a:lstStyle/>
                    <a:p>
                      <a:pPr algn="ctr">
                        <a:lnSpc>
                          <a:spcPct val="200000"/>
                        </a:lnSpc>
                        <a:spcAft>
                          <a:spcPts val="800"/>
                        </a:spcAft>
                      </a:pPr>
                      <a:r>
                        <a:rPr lang="es-EC" sz="1200" dirty="0">
                          <a:effectLst/>
                          <a:latin typeface="Times New Roman" panose="02020603050405020304" pitchFamily="18" charset="0"/>
                          <a:cs typeface="Times New Roman" panose="02020603050405020304" pitchFamily="18" charset="0"/>
                        </a:rPr>
                        <a:t>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dirty="0">
                          <a:effectLst/>
                          <a:latin typeface="Times New Roman" panose="02020603050405020304" pitchFamily="18" charset="0"/>
                          <a:cs typeface="Times New Roman" panose="02020603050405020304" pitchFamily="18" charset="0"/>
                        </a:rPr>
                        <a:t>40%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200000"/>
                        </a:lnSpc>
                        <a:spcAft>
                          <a:spcPts val="800"/>
                        </a:spcAft>
                      </a:pPr>
                      <a:r>
                        <a:rPr lang="es-EC" sz="1200" dirty="0">
                          <a:effectLst/>
                          <a:latin typeface="Times New Roman" panose="02020603050405020304" pitchFamily="18" charset="0"/>
                          <a:cs typeface="Times New Roman" panose="02020603050405020304" pitchFamily="18" charset="0"/>
                        </a:rPr>
                        <a:t>60%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1237761445"/>
                  </a:ext>
                </a:extLst>
              </a:tr>
              <a:tr h="317456">
                <a:tc>
                  <a:txBody>
                    <a:bodyPr/>
                    <a:lstStyle/>
                    <a:p>
                      <a:pPr marL="0" lvl="0" indent="0">
                        <a:lnSpc>
                          <a:spcPct val="150000"/>
                        </a:lnSpc>
                        <a:spcAft>
                          <a:spcPts val="800"/>
                        </a:spcAft>
                        <a:buFont typeface="+mj-lt"/>
                        <a:buNone/>
                      </a:pPr>
                      <a:r>
                        <a:rPr lang="es-EC" sz="1200" b="1" dirty="0">
                          <a:solidFill>
                            <a:schemeClr val="tx1"/>
                          </a:solidFill>
                          <a:effectLst/>
                          <a:latin typeface="Times New Roman" panose="02020603050405020304" pitchFamily="18" charset="0"/>
                          <a:cs typeface="Times New Roman" panose="02020603050405020304" pitchFamily="18" charset="0"/>
                        </a:rPr>
                        <a:t>2. Calificación de la el diseño de la aplicación.</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solidFill>
                      <a:schemeClr val="accent1">
                        <a:lumMod val="60000"/>
                        <a:lumOff val="40000"/>
                      </a:schemeClr>
                    </a:solidFill>
                  </a:tcPr>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dirty="0">
                          <a:effectLst/>
                          <a:latin typeface="Times New Roman" panose="02020603050405020304" pitchFamily="18" charset="0"/>
                          <a:cs typeface="Times New Roman" panose="02020603050405020304" pitchFamily="18" charset="0"/>
                        </a:rPr>
                        <a:t>40%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200000"/>
                        </a:lnSpc>
                        <a:spcAft>
                          <a:spcPts val="800"/>
                        </a:spcAft>
                      </a:pPr>
                      <a:r>
                        <a:rPr lang="es-EC" sz="1200" dirty="0">
                          <a:effectLst/>
                          <a:latin typeface="Times New Roman" panose="02020603050405020304" pitchFamily="18" charset="0"/>
                          <a:cs typeface="Times New Roman" panose="02020603050405020304" pitchFamily="18" charset="0"/>
                        </a:rPr>
                        <a:t>60%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1524006899"/>
                  </a:ext>
                </a:extLst>
              </a:tr>
              <a:tr h="375237">
                <a:tc>
                  <a:txBody>
                    <a:bodyPr/>
                    <a:lstStyle/>
                    <a:p>
                      <a:pPr marL="0" lvl="0" indent="0">
                        <a:lnSpc>
                          <a:spcPct val="150000"/>
                        </a:lnSpc>
                        <a:spcAft>
                          <a:spcPts val="800"/>
                        </a:spcAft>
                        <a:buFont typeface="+mj-lt"/>
                        <a:buNone/>
                      </a:pPr>
                      <a:r>
                        <a:rPr lang="es-EC" sz="1200" b="1" dirty="0">
                          <a:solidFill>
                            <a:schemeClr val="tx1"/>
                          </a:solidFill>
                          <a:effectLst/>
                          <a:latin typeface="Times New Roman" panose="02020603050405020304" pitchFamily="18" charset="0"/>
                          <a:cs typeface="Times New Roman" panose="02020603050405020304" pitchFamily="18" charset="0"/>
                        </a:rPr>
                        <a:t>3. Creo que me gustará visitar con frecuencia esta aplicación</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solidFill>
                      <a:schemeClr val="accent1">
                        <a:lumMod val="60000"/>
                        <a:lumOff val="40000"/>
                      </a:schemeClr>
                    </a:solidFill>
                  </a:tcPr>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dirty="0">
                          <a:effectLst/>
                          <a:latin typeface="Times New Roman" panose="02020603050405020304" pitchFamily="18" charset="0"/>
                          <a:cs typeface="Times New Roman" panose="02020603050405020304" pitchFamily="18" charset="0"/>
                        </a:rPr>
                        <a:t>80%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200000"/>
                        </a:lnSpc>
                        <a:spcAft>
                          <a:spcPts val="800"/>
                        </a:spcAft>
                      </a:pPr>
                      <a:r>
                        <a:rPr lang="es-EC" sz="1200" dirty="0">
                          <a:effectLst/>
                          <a:latin typeface="Times New Roman" panose="02020603050405020304" pitchFamily="18" charset="0"/>
                          <a:cs typeface="Times New Roman" panose="02020603050405020304" pitchFamily="18" charset="0"/>
                        </a:rPr>
                        <a:t>20%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549461435"/>
                  </a:ext>
                </a:extLst>
              </a:tr>
              <a:tr h="317456">
                <a:tc>
                  <a:txBody>
                    <a:bodyPr/>
                    <a:lstStyle/>
                    <a:p>
                      <a:pPr marL="0" lvl="0" indent="0">
                        <a:lnSpc>
                          <a:spcPct val="150000"/>
                        </a:lnSpc>
                        <a:spcAft>
                          <a:spcPts val="800"/>
                        </a:spcAft>
                        <a:buFont typeface="+mj-lt"/>
                        <a:buNone/>
                      </a:pPr>
                      <a:r>
                        <a:rPr lang="es-EC" sz="1200" b="1" dirty="0">
                          <a:solidFill>
                            <a:schemeClr val="tx1"/>
                          </a:solidFill>
                          <a:effectLst/>
                          <a:latin typeface="Times New Roman" panose="02020603050405020304" pitchFamily="18" charset="0"/>
                          <a:cs typeface="Times New Roman" panose="02020603050405020304" pitchFamily="18" charset="0"/>
                        </a:rPr>
                        <a:t>4. Encontré la aplicación innecesariamente compleja</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solidFill>
                      <a:schemeClr val="accent1">
                        <a:lumMod val="60000"/>
                        <a:lumOff val="40000"/>
                      </a:schemeClr>
                    </a:solidFill>
                  </a:tcPr>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60%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200000"/>
                        </a:lnSpc>
                        <a:spcAft>
                          <a:spcPts val="800"/>
                        </a:spcAft>
                      </a:pPr>
                      <a:r>
                        <a:rPr lang="es-EC" sz="1200" dirty="0">
                          <a:effectLst/>
                          <a:latin typeface="Times New Roman" panose="02020603050405020304" pitchFamily="18" charset="0"/>
                          <a:cs typeface="Times New Roman" panose="02020603050405020304" pitchFamily="18" charset="0"/>
                        </a:rPr>
                        <a:t>40%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0646317"/>
                  </a:ext>
                </a:extLst>
              </a:tr>
              <a:tr h="317456">
                <a:tc>
                  <a:txBody>
                    <a:bodyPr/>
                    <a:lstStyle/>
                    <a:p>
                      <a:pPr marL="0" lvl="0" indent="0">
                        <a:lnSpc>
                          <a:spcPct val="150000"/>
                        </a:lnSpc>
                        <a:spcAft>
                          <a:spcPts val="800"/>
                        </a:spcAft>
                        <a:buFont typeface="+mj-lt"/>
                        <a:buNone/>
                      </a:pPr>
                      <a:r>
                        <a:rPr lang="es-EC" sz="1200" b="1" dirty="0">
                          <a:solidFill>
                            <a:schemeClr val="tx1"/>
                          </a:solidFill>
                          <a:effectLst/>
                          <a:latin typeface="Times New Roman" panose="02020603050405020304" pitchFamily="18" charset="0"/>
                          <a:cs typeface="Times New Roman" panose="02020603050405020304" pitchFamily="18" charset="0"/>
                        </a:rPr>
                        <a:t>5. Pensé que era fácil utilizar la aplicación</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solidFill>
                      <a:schemeClr val="accent1">
                        <a:lumMod val="60000"/>
                        <a:lumOff val="40000"/>
                      </a:schemeClr>
                    </a:solidFill>
                  </a:tcPr>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dirty="0">
                          <a:effectLst/>
                          <a:latin typeface="Times New Roman" panose="02020603050405020304" pitchFamily="18" charset="0"/>
                          <a:cs typeface="Times New Roman" panose="02020603050405020304" pitchFamily="18" charset="0"/>
                        </a:rPr>
                        <a:t>40%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200000"/>
                        </a:lnSpc>
                        <a:spcAft>
                          <a:spcPts val="800"/>
                        </a:spcAft>
                      </a:pPr>
                      <a:r>
                        <a:rPr lang="es-EC" sz="1200" dirty="0">
                          <a:effectLst/>
                          <a:latin typeface="Times New Roman" panose="02020603050405020304" pitchFamily="18" charset="0"/>
                          <a:cs typeface="Times New Roman" panose="02020603050405020304" pitchFamily="18" charset="0"/>
                        </a:rPr>
                        <a:t>60%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3523436172"/>
                  </a:ext>
                </a:extLst>
              </a:tr>
              <a:tr h="429677">
                <a:tc>
                  <a:txBody>
                    <a:bodyPr/>
                    <a:lstStyle/>
                    <a:p>
                      <a:pPr marL="0" lvl="0" indent="0">
                        <a:lnSpc>
                          <a:spcPct val="150000"/>
                        </a:lnSpc>
                        <a:spcAft>
                          <a:spcPts val="800"/>
                        </a:spcAft>
                        <a:buFont typeface="+mj-lt"/>
                        <a:buNone/>
                      </a:pPr>
                      <a:r>
                        <a:rPr lang="es-EC" sz="1200" b="1" dirty="0">
                          <a:solidFill>
                            <a:schemeClr val="tx1"/>
                          </a:solidFill>
                          <a:effectLst/>
                          <a:latin typeface="Times New Roman" panose="02020603050405020304" pitchFamily="18" charset="0"/>
                          <a:cs typeface="Times New Roman" panose="02020603050405020304" pitchFamily="18" charset="0"/>
                        </a:rPr>
                        <a:t>6. Creo que necesitaría del apoyo de un experto para recorrer la aplicación</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solidFill>
                      <a:schemeClr val="accent1">
                        <a:lumMod val="60000"/>
                        <a:lumOff val="40000"/>
                      </a:schemeClr>
                    </a:solidFill>
                  </a:tcPr>
                </a:tc>
                <a:tc>
                  <a:txBody>
                    <a:bodyPr/>
                    <a:lstStyle/>
                    <a:p>
                      <a:pPr algn="ctr">
                        <a:lnSpc>
                          <a:spcPct val="200000"/>
                        </a:lnSpc>
                        <a:spcAft>
                          <a:spcPts val="800"/>
                        </a:spcAft>
                      </a:pPr>
                      <a:r>
                        <a:rPr lang="es-EC" sz="1200" dirty="0">
                          <a:effectLst/>
                          <a:latin typeface="Times New Roman" panose="02020603050405020304" pitchFamily="18" charset="0"/>
                          <a:cs typeface="Times New Roman" panose="02020603050405020304" pitchFamily="18" charset="0"/>
                        </a:rPr>
                        <a:t>100%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98891550"/>
                  </a:ext>
                </a:extLst>
              </a:tr>
              <a:tr h="390056">
                <a:tc>
                  <a:txBody>
                    <a:bodyPr/>
                    <a:lstStyle/>
                    <a:p>
                      <a:pPr marL="0" lvl="0" indent="0">
                        <a:lnSpc>
                          <a:spcPct val="150000"/>
                        </a:lnSpc>
                        <a:spcAft>
                          <a:spcPts val="800"/>
                        </a:spcAft>
                        <a:buFont typeface="+mj-lt"/>
                        <a:buNone/>
                      </a:pPr>
                      <a:r>
                        <a:rPr lang="es-EC" sz="1200" b="1" dirty="0">
                          <a:solidFill>
                            <a:schemeClr val="tx1"/>
                          </a:solidFill>
                          <a:effectLst/>
                          <a:latin typeface="Times New Roman" panose="02020603050405020304" pitchFamily="18" charset="0"/>
                          <a:cs typeface="Times New Roman" panose="02020603050405020304" pitchFamily="18" charset="0"/>
                        </a:rPr>
                        <a:t>7. Encontré las diversas funcionalidades de la aplicación bastante bien integradas</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solidFill>
                      <a:schemeClr val="accent1">
                        <a:lumMod val="60000"/>
                        <a:lumOff val="40000"/>
                      </a:schemeClr>
                    </a:solidFill>
                  </a:tcPr>
                </a:tc>
                <a:tc>
                  <a:txBody>
                    <a:bodyPr/>
                    <a:lstStyle/>
                    <a:p>
                      <a:pPr algn="ctr">
                        <a:lnSpc>
                          <a:spcPct val="200000"/>
                        </a:lnSpc>
                        <a:spcAft>
                          <a:spcPts val="800"/>
                        </a:spcAft>
                      </a:pPr>
                      <a:r>
                        <a:rPr lang="es-EC" sz="1200" dirty="0">
                          <a:effectLst/>
                          <a:latin typeface="Times New Roman" panose="02020603050405020304" pitchFamily="18" charset="0"/>
                          <a:cs typeface="Times New Roman" panose="02020603050405020304" pitchFamily="18" charset="0"/>
                        </a:rPr>
                        <a:t>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dirty="0">
                          <a:effectLst/>
                          <a:latin typeface="Times New Roman" panose="02020603050405020304" pitchFamily="18" charset="0"/>
                          <a:cs typeface="Times New Roman" panose="02020603050405020304" pitchFamily="18" charset="0"/>
                        </a:rPr>
                        <a:t>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dirty="0">
                          <a:effectLst/>
                          <a:latin typeface="Times New Roman" panose="02020603050405020304" pitchFamily="18" charset="0"/>
                          <a:cs typeface="Times New Roman" panose="02020603050405020304" pitchFamily="18" charset="0"/>
                        </a:rPr>
                        <a:t>20%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200000"/>
                        </a:lnSpc>
                        <a:spcAft>
                          <a:spcPts val="800"/>
                        </a:spcAft>
                      </a:pPr>
                      <a:r>
                        <a:rPr lang="es-EC" sz="1200" dirty="0">
                          <a:effectLst/>
                          <a:latin typeface="Times New Roman" panose="02020603050405020304" pitchFamily="18" charset="0"/>
                          <a:cs typeface="Times New Roman" panose="02020603050405020304" pitchFamily="18" charset="0"/>
                        </a:rPr>
                        <a:t>20%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200000"/>
                        </a:lnSpc>
                        <a:spcAft>
                          <a:spcPts val="800"/>
                        </a:spcAft>
                      </a:pPr>
                      <a:r>
                        <a:rPr lang="es-EC" sz="1200" dirty="0">
                          <a:effectLst/>
                          <a:latin typeface="Times New Roman" panose="02020603050405020304" pitchFamily="18" charset="0"/>
                          <a:cs typeface="Times New Roman" panose="02020603050405020304" pitchFamily="18" charset="0"/>
                        </a:rPr>
                        <a:t>60%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3273280405"/>
                  </a:ext>
                </a:extLst>
              </a:tr>
              <a:tr h="400533">
                <a:tc>
                  <a:txBody>
                    <a:bodyPr/>
                    <a:lstStyle/>
                    <a:p>
                      <a:pPr marL="0" lvl="0" indent="0">
                        <a:lnSpc>
                          <a:spcPct val="150000"/>
                        </a:lnSpc>
                        <a:spcAft>
                          <a:spcPts val="800"/>
                        </a:spcAft>
                        <a:buFont typeface="+mj-lt"/>
                        <a:buNone/>
                      </a:pPr>
                      <a:r>
                        <a:rPr lang="es-EC" sz="1200" b="1" dirty="0">
                          <a:solidFill>
                            <a:schemeClr val="tx1"/>
                          </a:solidFill>
                          <a:effectLst/>
                          <a:latin typeface="Times New Roman" panose="02020603050405020304" pitchFamily="18" charset="0"/>
                          <a:cs typeface="Times New Roman" panose="02020603050405020304" pitchFamily="18" charset="0"/>
                        </a:rPr>
                        <a:t>8. Pensé que había demasiada inconsistencia en la aplicación</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solidFill>
                      <a:schemeClr val="accent1">
                        <a:lumMod val="60000"/>
                        <a:lumOff val="40000"/>
                      </a:schemeClr>
                    </a:solidFill>
                  </a:tcPr>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80%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200000"/>
                        </a:lnSpc>
                        <a:spcAft>
                          <a:spcPts val="800"/>
                        </a:spcAft>
                      </a:pPr>
                      <a:r>
                        <a:rPr lang="es-EC" sz="1200" dirty="0">
                          <a:effectLst/>
                          <a:latin typeface="Times New Roman" panose="02020603050405020304" pitchFamily="18" charset="0"/>
                          <a:cs typeface="Times New Roman" panose="02020603050405020304" pitchFamily="18" charset="0"/>
                        </a:rPr>
                        <a:t>20%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200000"/>
                        </a:lnSpc>
                        <a:spcAft>
                          <a:spcPts val="800"/>
                        </a:spcAft>
                      </a:pPr>
                      <a:r>
                        <a:rPr lang="es-EC" sz="1200" dirty="0">
                          <a:effectLst/>
                          <a:latin typeface="Times New Roman" panose="02020603050405020304" pitchFamily="18" charset="0"/>
                          <a:cs typeface="Times New Roman" panose="02020603050405020304" pitchFamily="18" charset="0"/>
                        </a:rPr>
                        <a:t>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5309340"/>
                  </a:ext>
                </a:extLst>
              </a:tr>
              <a:tr h="398486">
                <a:tc>
                  <a:txBody>
                    <a:bodyPr/>
                    <a:lstStyle/>
                    <a:p>
                      <a:pPr marL="0" lvl="0" indent="0" algn="just">
                        <a:lnSpc>
                          <a:spcPct val="150000"/>
                        </a:lnSpc>
                        <a:spcAft>
                          <a:spcPts val="800"/>
                        </a:spcAft>
                        <a:buFont typeface="+mj-lt"/>
                        <a:buNone/>
                      </a:pPr>
                      <a:r>
                        <a:rPr lang="es-EC" sz="1200" b="1" dirty="0">
                          <a:solidFill>
                            <a:schemeClr val="tx1"/>
                          </a:solidFill>
                          <a:effectLst/>
                          <a:latin typeface="Times New Roman" panose="02020603050405020304" pitchFamily="18" charset="0"/>
                          <a:cs typeface="Times New Roman" panose="02020603050405020304" pitchFamily="18" charset="0"/>
                        </a:rPr>
                        <a:t>9. Imagino que la mayoría de las personas aprenderían rápidamente a utilizar la aplicación</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solidFill>
                      <a:schemeClr val="accent1">
                        <a:lumMod val="60000"/>
                        <a:lumOff val="40000"/>
                      </a:schemeClr>
                    </a:solidFill>
                  </a:tcPr>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40%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200000"/>
                        </a:lnSpc>
                        <a:spcAft>
                          <a:spcPts val="800"/>
                        </a:spcAft>
                      </a:pPr>
                      <a:r>
                        <a:rPr lang="es-EC" sz="1200" dirty="0">
                          <a:effectLst/>
                          <a:latin typeface="Times New Roman" panose="02020603050405020304" pitchFamily="18" charset="0"/>
                          <a:cs typeface="Times New Roman" panose="02020603050405020304" pitchFamily="18" charset="0"/>
                        </a:rPr>
                        <a:t>60%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339526606"/>
                  </a:ext>
                </a:extLst>
              </a:tr>
              <a:tr h="317456">
                <a:tc>
                  <a:txBody>
                    <a:bodyPr/>
                    <a:lstStyle/>
                    <a:p>
                      <a:pPr marL="0" lvl="0" indent="0">
                        <a:lnSpc>
                          <a:spcPct val="150000"/>
                        </a:lnSpc>
                        <a:spcAft>
                          <a:spcPts val="800"/>
                        </a:spcAft>
                        <a:buFont typeface="+mj-lt"/>
                        <a:buNone/>
                      </a:pPr>
                      <a:r>
                        <a:rPr lang="es-EC" sz="1200" b="1" dirty="0">
                          <a:solidFill>
                            <a:schemeClr val="tx1"/>
                          </a:solidFill>
                          <a:effectLst/>
                          <a:latin typeface="Times New Roman" panose="02020603050405020304" pitchFamily="18" charset="0"/>
                          <a:cs typeface="Times New Roman" panose="02020603050405020304" pitchFamily="18" charset="0"/>
                        </a:rPr>
                        <a:t>10. Encontré la aplicación muy grande al recorrerlo</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solidFill>
                      <a:schemeClr val="accent1">
                        <a:lumMod val="60000"/>
                        <a:lumOff val="40000"/>
                      </a:schemeClr>
                    </a:solidFill>
                  </a:tcPr>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80%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200000"/>
                        </a:lnSpc>
                        <a:spcAft>
                          <a:spcPts val="800"/>
                        </a:spcAft>
                      </a:pPr>
                      <a:r>
                        <a:rPr lang="es-EC" sz="1200" dirty="0">
                          <a:effectLst/>
                          <a:latin typeface="Times New Roman" panose="02020603050405020304" pitchFamily="18" charset="0"/>
                          <a:cs typeface="Times New Roman" panose="02020603050405020304" pitchFamily="18" charset="0"/>
                        </a:rPr>
                        <a:t>20%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81265394"/>
                  </a:ext>
                </a:extLst>
              </a:tr>
              <a:tr h="317456">
                <a:tc>
                  <a:txBody>
                    <a:bodyPr/>
                    <a:lstStyle/>
                    <a:p>
                      <a:pPr marL="0" lvl="0" indent="0">
                        <a:lnSpc>
                          <a:spcPct val="150000"/>
                        </a:lnSpc>
                        <a:spcAft>
                          <a:spcPts val="800"/>
                        </a:spcAft>
                        <a:buFont typeface="+mj-lt"/>
                        <a:buNone/>
                      </a:pPr>
                      <a:r>
                        <a:rPr lang="es-EC" sz="1200" b="1" dirty="0">
                          <a:solidFill>
                            <a:schemeClr val="tx1"/>
                          </a:solidFill>
                          <a:effectLst/>
                          <a:latin typeface="Times New Roman" panose="02020603050405020304" pitchFamily="18" charset="0"/>
                          <a:cs typeface="Times New Roman" panose="02020603050405020304" pitchFamily="18" charset="0"/>
                        </a:rPr>
                        <a:t>11. Me sentí muy confiado en el manejo de la aplicación</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solidFill>
                      <a:schemeClr val="accent1">
                        <a:lumMod val="60000"/>
                        <a:lumOff val="40000"/>
                      </a:schemeClr>
                    </a:solidFill>
                  </a:tcPr>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80%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200000"/>
                        </a:lnSpc>
                        <a:spcAft>
                          <a:spcPts val="800"/>
                        </a:spcAft>
                      </a:pPr>
                      <a:r>
                        <a:rPr lang="es-EC" sz="1200" dirty="0">
                          <a:effectLst/>
                          <a:latin typeface="Times New Roman" panose="02020603050405020304" pitchFamily="18" charset="0"/>
                          <a:cs typeface="Times New Roman" panose="02020603050405020304" pitchFamily="18" charset="0"/>
                        </a:rPr>
                        <a:t>20%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3061877501"/>
                  </a:ext>
                </a:extLst>
              </a:tr>
              <a:tr h="317717">
                <a:tc>
                  <a:txBody>
                    <a:bodyPr/>
                    <a:lstStyle/>
                    <a:p>
                      <a:pPr marL="0" indent="0">
                        <a:lnSpc>
                          <a:spcPct val="150000"/>
                        </a:lnSpc>
                        <a:spcAft>
                          <a:spcPts val="800"/>
                        </a:spcAft>
                        <a:buFont typeface="+mj-lt"/>
                        <a:buNone/>
                      </a:pPr>
                      <a:r>
                        <a:rPr lang="es-EC" sz="1200" b="1" dirty="0">
                          <a:solidFill>
                            <a:schemeClr val="tx1"/>
                          </a:solidFill>
                          <a:effectLst/>
                          <a:latin typeface="Times New Roman" panose="02020603050405020304" pitchFamily="18" charset="0"/>
                          <a:cs typeface="Times New Roman" panose="02020603050405020304" pitchFamily="18" charset="0"/>
                        </a:rPr>
                        <a:t>12. Necesito aprender muchas cosas antes de manejarme en la aplicación</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021" marR="37021" marT="0" marB="0">
                    <a:solidFill>
                      <a:schemeClr val="accent1">
                        <a:lumMod val="60000"/>
                        <a:lumOff val="40000"/>
                      </a:schemeClr>
                    </a:solidFill>
                  </a:tcPr>
                </a:tc>
                <a:tc>
                  <a:txBody>
                    <a:bodyPr/>
                    <a:lstStyle/>
                    <a:p>
                      <a:pPr algn="ctr">
                        <a:lnSpc>
                          <a:spcPct val="200000"/>
                        </a:lnSpc>
                        <a:spcAft>
                          <a:spcPts val="800"/>
                        </a:spcAft>
                      </a:pPr>
                      <a:r>
                        <a:rPr lang="es-EC" sz="1200" dirty="0">
                          <a:effectLst/>
                          <a:latin typeface="Times New Roman" panose="02020603050405020304" pitchFamily="18" charset="0"/>
                          <a:cs typeface="Times New Roman" panose="02020603050405020304" pitchFamily="18" charset="0"/>
                        </a:rPr>
                        <a:t>100%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a:effectLst/>
                          <a:latin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200" dirty="0">
                          <a:effectLst/>
                          <a:latin typeface="Times New Roman" panose="02020603050405020304" pitchFamily="18" charset="0"/>
                          <a:cs typeface="Times New Roman" panose="02020603050405020304" pitchFamily="18" charset="0"/>
                        </a:rPr>
                        <a:t>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0545140"/>
                  </a:ext>
                </a:extLst>
              </a:tr>
            </a:tbl>
          </a:graphicData>
        </a:graphic>
      </p:graphicFrame>
    </p:spTree>
    <p:extLst>
      <p:ext uri="{BB962C8B-B14F-4D97-AF65-F5344CB8AC3E}">
        <p14:creationId xmlns:p14="http://schemas.microsoft.com/office/powerpoint/2010/main" val="10157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D79C89-3DC9-4C44-A062-0D837BB6565B}"/>
              </a:ext>
            </a:extLst>
          </p:cNvPr>
          <p:cNvSpPr>
            <a:spLocks noGrp="1"/>
          </p:cNvSpPr>
          <p:nvPr>
            <p:ph type="ctrTitle"/>
          </p:nvPr>
        </p:nvSpPr>
        <p:spPr>
          <a:xfrm>
            <a:off x="1600200" y="965742"/>
            <a:ext cx="8991600" cy="911092"/>
          </a:xfrm>
        </p:spPr>
        <p:txBody>
          <a:bodyPr/>
          <a:lstStyle/>
          <a:p>
            <a:r>
              <a:rPr lang="es-MX" dirty="0"/>
              <a:t>conclusiones</a:t>
            </a:r>
            <a:endParaRPr lang="es-EC" dirty="0"/>
          </a:p>
        </p:txBody>
      </p:sp>
      <p:sp>
        <p:nvSpPr>
          <p:cNvPr id="4" name="CuadroTexto 3">
            <a:extLst>
              <a:ext uri="{FF2B5EF4-FFF2-40B4-BE49-F238E27FC236}">
                <a16:creationId xmlns:a16="http://schemas.microsoft.com/office/drawing/2014/main" id="{22F4979C-58F8-4CDC-91FA-99747D1F91A8}"/>
              </a:ext>
            </a:extLst>
          </p:cNvPr>
          <p:cNvSpPr txBox="1"/>
          <p:nvPr/>
        </p:nvSpPr>
        <p:spPr>
          <a:xfrm>
            <a:off x="11617376" y="6469235"/>
            <a:ext cx="540000" cy="369332"/>
          </a:xfrm>
          <a:prstGeom prst="rect">
            <a:avLst/>
          </a:prstGeom>
          <a:noFill/>
        </p:spPr>
        <p:txBody>
          <a:bodyPr wrap="square" rtlCol="0">
            <a:spAutoFit/>
          </a:bodyPr>
          <a:lstStyle/>
          <a:p>
            <a:pPr algn="ctr"/>
            <a:r>
              <a:rPr lang="es-MX" dirty="0"/>
              <a:t>32</a:t>
            </a: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EE682DA7-F7D2-4A73-8D46-B04A8498C3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B2B615DA-0F52-4E7C-B125-DB070C29D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pic>
        <p:nvPicPr>
          <p:cNvPr id="8194" name="Picture 2" descr="Ilustración del concepto de mapa mental vector gratuito">
            <a:extLst>
              <a:ext uri="{FF2B5EF4-FFF2-40B4-BE49-F238E27FC236}">
                <a16:creationId xmlns:a16="http://schemas.microsoft.com/office/drawing/2014/main" id="{1E7DBC78-E70C-4AC8-841A-7BF874604F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9730" y="2068841"/>
            <a:ext cx="3736768" cy="425700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lustración del concepto de tablero scrum vector gratuito">
            <a:extLst>
              <a:ext uri="{FF2B5EF4-FFF2-40B4-BE49-F238E27FC236}">
                <a16:creationId xmlns:a16="http://schemas.microsoft.com/office/drawing/2014/main" id="{E6417815-CEDA-47DA-B549-254B1F72E7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6361" y="2068841"/>
            <a:ext cx="5045439" cy="4257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7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wipe(down)">
                                      <p:cBhvr>
                                        <p:cTn id="10" dur="500"/>
                                        <p:tgtEl>
                                          <p:spTgt spid="8194"/>
                                        </p:tgtEl>
                                      </p:cBhvr>
                                    </p:animEffect>
                                  </p:childTnLst>
                                </p:cTn>
                              </p:par>
                              <p:par>
                                <p:cTn id="11" presetID="22" presetClass="entr" presetSubtype="4" fill="hold" nodeType="with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wipe(down)">
                                      <p:cBhvr>
                                        <p:cTn id="13"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930930"/>
            <a:ext cx="7729728" cy="628047"/>
          </a:xfrm>
        </p:spPr>
        <p:txBody>
          <a:bodyPr>
            <a:noAutofit/>
          </a:bodyPr>
          <a:lstStyle/>
          <a:p>
            <a:r>
              <a:rPr lang="es-MX" sz="2000" b="1" dirty="0"/>
              <a:t>CONCLUSIONES</a:t>
            </a:r>
            <a:endParaRPr lang="es-EC" sz="2000"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34095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dirty="0">
                <a:solidFill>
                  <a:schemeClr val="tx1"/>
                </a:solidFill>
              </a:rPr>
              <a:t>Introducción</a:t>
            </a:r>
          </a:p>
          <a:p>
            <a:pPr>
              <a:lnSpc>
                <a:spcPct val="150000"/>
              </a:lnSpc>
            </a:pPr>
            <a:r>
              <a:rPr lang="es-EC" sz="1600" dirty="0">
                <a:solidFill>
                  <a:schemeClr val="tx1"/>
                </a:solidFill>
              </a:rPr>
              <a:t>Trabajos Relacionados</a:t>
            </a:r>
          </a:p>
          <a:p>
            <a:pPr>
              <a:lnSpc>
                <a:spcPct val="150000"/>
              </a:lnSpc>
            </a:pPr>
            <a:r>
              <a:rPr lang="es-EC" dirty="0">
                <a:solidFill>
                  <a:schemeClr val="tx1"/>
                </a:solidFill>
              </a:rPr>
              <a:t>Desarrollo</a:t>
            </a:r>
          </a:p>
          <a:p>
            <a:pPr>
              <a:lnSpc>
                <a:spcPct val="150000"/>
              </a:lnSpc>
            </a:pPr>
            <a:r>
              <a:rPr lang="es-EC" dirty="0">
                <a:solidFill>
                  <a:schemeClr val="tx1"/>
                </a:solidFill>
              </a:rPr>
              <a:t>Enfoque de prueba</a:t>
            </a:r>
          </a:p>
          <a:p>
            <a:r>
              <a:rPr lang="es-EC" dirty="0">
                <a:solidFill>
                  <a:schemeClr val="tx1"/>
                </a:solidFill>
              </a:rPr>
              <a:t>Ejecución y análisis de los cuestionarios</a:t>
            </a:r>
          </a:p>
          <a:p>
            <a:pPr>
              <a:lnSpc>
                <a:spcPct val="150000"/>
              </a:lnSpc>
            </a:pPr>
            <a:r>
              <a:rPr lang="es-EC" b="1"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33</a:t>
            </a:r>
            <a:endParaRPr lang="es-EC" dirty="0"/>
          </a:p>
        </p:txBody>
      </p:sp>
      <p:pic>
        <p:nvPicPr>
          <p:cNvPr id="1026" name="Picture 2" descr="Planificación de operaciones comerciales. integración de tecnología de software vector gratuito">
            <a:extLst>
              <a:ext uri="{FF2B5EF4-FFF2-40B4-BE49-F238E27FC236}">
                <a16:creationId xmlns:a16="http://schemas.microsoft.com/office/drawing/2014/main" id="{5DEF81DF-F1F9-408F-96C6-BC2FED8E92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09" t="5032" r="6709" b="6594"/>
          <a:stretch/>
        </p:blipFill>
        <p:spPr bwMode="auto">
          <a:xfrm>
            <a:off x="4705350" y="1657340"/>
            <a:ext cx="1876425" cy="1275826"/>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E984EAB3-6EC6-42E7-B025-75AA1785E640}"/>
              </a:ext>
            </a:extLst>
          </p:cNvPr>
          <p:cNvSpPr txBox="1"/>
          <p:nvPr/>
        </p:nvSpPr>
        <p:spPr>
          <a:xfrm>
            <a:off x="4328382" y="2952594"/>
            <a:ext cx="2658936" cy="523220"/>
          </a:xfrm>
          <a:prstGeom prst="rect">
            <a:avLst/>
          </a:prstGeom>
          <a:noFill/>
        </p:spPr>
        <p:txBody>
          <a:bodyPr wrap="square" rtlCol="0">
            <a:spAutoFit/>
          </a:bodyPr>
          <a:lstStyle/>
          <a:p>
            <a:pPr algn="ctr"/>
            <a:r>
              <a:rPr lang="es-MX" sz="1400" b="1" dirty="0">
                <a:latin typeface="Baskerville Old Face" panose="02020602080505020303" pitchFamily="18" charset="0"/>
              </a:rPr>
              <a:t>Selección de herramientas para la arquitectura</a:t>
            </a:r>
            <a:endParaRPr lang="es-EC" sz="1400" b="1" dirty="0">
              <a:latin typeface="Baskerville Old Face" panose="02020602080505020303" pitchFamily="18" charset="0"/>
            </a:endParaRPr>
          </a:p>
        </p:txBody>
      </p:sp>
      <p:pic>
        <p:nvPicPr>
          <p:cNvPr id="1028" name="Picture 4" descr="Ilustración del concepto de documentos vector gratuito">
            <a:extLst>
              <a:ext uri="{FF2B5EF4-FFF2-40B4-BE49-F238E27FC236}">
                <a16:creationId xmlns:a16="http://schemas.microsoft.com/office/drawing/2014/main" id="{FA7C9734-A512-4244-AE5E-3AD9190909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389" t="11981" r="4473" b="15655"/>
          <a:stretch/>
        </p:blipFill>
        <p:spPr bwMode="auto">
          <a:xfrm>
            <a:off x="7364287" y="1657340"/>
            <a:ext cx="1570163" cy="1275826"/>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EA071EE0-E18F-40FF-B3CD-4F229625F94B}"/>
              </a:ext>
            </a:extLst>
          </p:cNvPr>
          <p:cNvSpPr txBox="1"/>
          <p:nvPr/>
        </p:nvSpPr>
        <p:spPr>
          <a:xfrm>
            <a:off x="6987318" y="2981714"/>
            <a:ext cx="2340956" cy="523220"/>
          </a:xfrm>
          <a:prstGeom prst="rect">
            <a:avLst/>
          </a:prstGeom>
          <a:noFill/>
        </p:spPr>
        <p:txBody>
          <a:bodyPr wrap="square">
            <a:spAutoFit/>
          </a:bodyPr>
          <a:lstStyle/>
          <a:p>
            <a:pPr algn="ctr"/>
            <a:r>
              <a:rPr lang="es-ES" sz="1400" b="1" dirty="0">
                <a:latin typeface="Baskerville Old Face" panose="02020602080505020303" pitchFamily="18" charset="0"/>
              </a:rPr>
              <a:t>Se tuvo en cuenta la WCAG, </a:t>
            </a:r>
            <a:r>
              <a:rPr lang="es-ES" sz="1400" b="1" dirty="0" err="1">
                <a:latin typeface="Baskerville Old Face" panose="02020602080505020303" pitchFamily="18" charset="0"/>
              </a:rPr>
              <a:t>Ilities</a:t>
            </a:r>
            <a:r>
              <a:rPr lang="es-ES" sz="1400" b="1" dirty="0">
                <a:latin typeface="Baskerville Old Face" panose="02020602080505020303" pitchFamily="18" charset="0"/>
              </a:rPr>
              <a:t> y directrices de diseño</a:t>
            </a:r>
            <a:endParaRPr lang="es-EC" sz="1400" b="1" dirty="0">
              <a:latin typeface="Baskerville Old Face" panose="02020602080505020303" pitchFamily="18" charset="0"/>
            </a:endParaRPr>
          </a:p>
        </p:txBody>
      </p:sp>
      <p:pic>
        <p:nvPicPr>
          <p:cNvPr id="1030" name="Picture 6" descr="Dibujos animados de vuelta al concepto de colegio con estudiantes alegres. vector gratuito">
            <a:extLst>
              <a:ext uri="{FF2B5EF4-FFF2-40B4-BE49-F238E27FC236}">
                <a16:creationId xmlns:a16="http://schemas.microsoft.com/office/drawing/2014/main" id="{E051CBB0-101C-47FF-BD7A-0A99B75B571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405" t="6697" r="5432"/>
          <a:stretch/>
        </p:blipFill>
        <p:spPr bwMode="auto">
          <a:xfrm>
            <a:off x="2830647" y="3517766"/>
            <a:ext cx="1060506" cy="1085453"/>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4F01BBA8-4CA1-4932-9BDC-45EDF00AB00C}"/>
              </a:ext>
            </a:extLst>
          </p:cNvPr>
          <p:cNvSpPr txBox="1"/>
          <p:nvPr/>
        </p:nvSpPr>
        <p:spPr>
          <a:xfrm>
            <a:off x="2283455" y="4590653"/>
            <a:ext cx="2136146" cy="523220"/>
          </a:xfrm>
          <a:prstGeom prst="rect">
            <a:avLst/>
          </a:prstGeom>
          <a:noFill/>
        </p:spPr>
        <p:txBody>
          <a:bodyPr wrap="square">
            <a:spAutoFit/>
          </a:bodyPr>
          <a:lstStyle/>
          <a:p>
            <a:pPr algn="ctr"/>
            <a:r>
              <a:rPr lang="es-EC" sz="1400" b="1" dirty="0">
                <a:latin typeface="Baskerville Old Face" panose="02020602080505020303" pitchFamily="18" charset="0"/>
              </a:rPr>
              <a:t>Se consideró un grupo de 64 usuarios estudiantes </a:t>
            </a:r>
          </a:p>
        </p:txBody>
      </p:sp>
      <p:pic>
        <p:nvPicPr>
          <p:cNvPr id="1032" name="Picture 8" descr="Ilustración del concepto de acuerdo de negocio de avatar de personas vector gratuito">
            <a:extLst>
              <a:ext uri="{FF2B5EF4-FFF2-40B4-BE49-F238E27FC236}">
                <a16:creationId xmlns:a16="http://schemas.microsoft.com/office/drawing/2014/main" id="{F7ABA6E5-13D2-4616-B2E3-5536F41494E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064" t="9846" r="9265" b="6531"/>
          <a:stretch/>
        </p:blipFill>
        <p:spPr bwMode="auto">
          <a:xfrm>
            <a:off x="4664069" y="3456558"/>
            <a:ext cx="1370208" cy="1127895"/>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43669568-3E2B-40E8-979A-53C8AA4ADFB4}"/>
              </a:ext>
            </a:extLst>
          </p:cNvPr>
          <p:cNvSpPr txBox="1"/>
          <p:nvPr/>
        </p:nvSpPr>
        <p:spPr>
          <a:xfrm>
            <a:off x="4370701" y="4584453"/>
            <a:ext cx="1944374" cy="307777"/>
          </a:xfrm>
          <a:prstGeom prst="rect">
            <a:avLst/>
          </a:prstGeom>
          <a:noFill/>
        </p:spPr>
        <p:txBody>
          <a:bodyPr wrap="square">
            <a:spAutoFit/>
          </a:bodyPr>
          <a:lstStyle/>
          <a:p>
            <a:pPr algn="ctr"/>
            <a:r>
              <a:rPr lang="es-EC" sz="1400" b="1" dirty="0">
                <a:latin typeface="Baskerville Old Face" panose="02020602080505020303" pitchFamily="18" charset="0"/>
              </a:rPr>
              <a:t>5% están en desacuerdo</a:t>
            </a:r>
          </a:p>
        </p:txBody>
      </p:sp>
      <p:pic>
        <p:nvPicPr>
          <p:cNvPr id="1034" name="Picture 10" descr="Divertido joven pelirrojo, con gafas y camiseta, mostrando el signo de ok y sonriendo emocionado, mirando algo y aprobándolo, de pie sobre un fondo turquesa. Foto gratis">
            <a:extLst>
              <a:ext uri="{FF2B5EF4-FFF2-40B4-BE49-F238E27FC236}">
                <a16:creationId xmlns:a16="http://schemas.microsoft.com/office/drawing/2014/main" id="{F954DDFB-8DF7-4AAF-84FC-242AB18551A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1214" r="18690"/>
          <a:stretch/>
        </p:blipFill>
        <p:spPr bwMode="auto">
          <a:xfrm>
            <a:off x="6850213" y="3482002"/>
            <a:ext cx="1011778" cy="1121501"/>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E806E631-2C7C-45AC-93C2-327E06EC8605}"/>
              </a:ext>
            </a:extLst>
          </p:cNvPr>
          <p:cNvSpPr txBox="1"/>
          <p:nvPr/>
        </p:nvSpPr>
        <p:spPr>
          <a:xfrm>
            <a:off x="6360046" y="4563536"/>
            <a:ext cx="1944374" cy="307777"/>
          </a:xfrm>
          <a:prstGeom prst="rect">
            <a:avLst/>
          </a:prstGeom>
          <a:noFill/>
        </p:spPr>
        <p:txBody>
          <a:bodyPr wrap="square">
            <a:spAutoFit/>
          </a:bodyPr>
          <a:lstStyle/>
          <a:p>
            <a:pPr algn="ctr"/>
            <a:r>
              <a:rPr lang="es-EC" sz="1400" b="1" dirty="0">
                <a:latin typeface="Baskerville Old Face" panose="02020602080505020303" pitchFamily="18" charset="0"/>
              </a:rPr>
              <a:t>95% están de acuerdo</a:t>
            </a:r>
          </a:p>
        </p:txBody>
      </p:sp>
      <p:pic>
        <p:nvPicPr>
          <p:cNvPr id="1036" name="Picture 12" descr="Colección de docentes vector gratuito">
            <a:extLst>
              <a:ext uri="{FF2B5EF4-FFF2-40B4-BE49-F238E27FC236}">
                <a16:creationId xmlns:a16="http://schemas.microsoft.com/office/drawing/2014/main" id="{A7FA2336-87AB-4AEC-9579-CEAA3DC6B6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77608" y="3507308"/>
            <a:ext cx="1474553" cy="1084063"/>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702E24BB-179C-4D19-951E-DCF032C18244}"/>
              </a:ext>
            </a:extLst>
          </p:cNvPr>
          <p:cNvSpPr txBox="1"/>
          <p:nvPr/>
        </p:nvSpPr>
        <p:spPr>
          <a:xfrm>
            <a:off x="8304420" y="4590653"/>
            <a:ext cx="2032193" cy="523220"/>
          </a:xfrm>
          <a:prstGeom prst="rect">
            <a:avLst/>
          </a:prstGeom>
          <a:noFill/>
        </p:spPr>
        <p:txBody>
          <a:bodyPr wrap="square">
            <a:spAutoFit/>
          </a:bodyPr>
          <a:lstStyle/>
          <a:p>
            <a:pPr algn="ctr"/>
            <a:r>
              <a:rPr lang="es-EC" sz="1400" b="1" dirty="0">
                <a:latin typeface="Baskerville Old Face" panose="02020602080505020303" pitchFamily="18" charset="0"/>
              </a:rPr>
              <a:t>Otro grupo, son los especialistas</a:t>
            </a:r>
          </a:p>
        </p:txBody>
      </p:sp>
      <p:pic>
        <p:nvPicPr>
          <p:cNvPr id="1038" name="Picture 14" descr="Los socios se dan la mano. documentar documentos. acuerdo y contrato. diseño plano. Vector Premium ">
            <a:extLst>
              <a:ext uri="{FF2B5EF4-FFF2-40B4-BE49-F238E27FC236}">
                <a16:creationId xmlns:a16="http://schemas.microsoft.com/office/drawing/2014/main" id="{1B61A4D4-8A63-4E0D-A6EE-E44ACCA6E89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1064" t="10656" r="20571" b="11020"/>
          <a:stretch/>
        </p:blipFill>
        <p:spPr bwMode="auto">
          <a:xfrm>
            <a:off x="10533429" y="3048649"/>
            <a:ext cx="1323423" cy="1557548"/>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405834F6-50C8-45F1-B2B1-C1777D8AC531}"/>
              </a:ext>
            </a:extLst>
          </p:cNvPr>
          <p:cNvSpPr txBox="1"/>
          <p:nvPr/>
        </p:nvSpPr>
        <p:spPr>
          <a:xfrm>
            <a:off x="10248794" y="4584453"/>
            <a:ext cx="2032193" cy="523220"/>
          </a:xfrm>
          <a:prstGeom prst="rect">
            <a:avLst/>
          </a:prstGeom>
          <a:noFill/>
        </p:spPr>
        <p:txBody>
          <a:bodyPr wrap="square">
            <a:spAutoFit/>
          </a:bodyPr>
          <a:lstStyle/>
          <a:p>
            <a:pPr algn="ctr"/>
            <a:r>
              <a:rPr lang="es-EC" sz="1400" b="1" dirty="0">
                <a:latin typeface="Baskerville Old Face" panose="02020602080505020303" pitchFamily="18" charset="0"/>
              </a:rPr>
              <a:t>Están totalmente de acuerdo.</a:t>
            </a:r>
          </a:p>
        </p:txBody>
      </p:sp>
      <p:pic>
        <p:nvPicPr>
          <p:cNvPr id="1040" name="Picture 16" descr="Ilustración de concepto abstracto de centro de datos vector gratuito">
            <a:extLst>
              <a:ext uri="{FF2B5EF4-FFF2-40B4-BE49-F238E27FC236}">
                <a16:creationId xmlns:a16="http://schemas.microsoft.com/office/drawing/2014/main" id="{4296A5B4-6A9A-4B15-A2C2-88F5CBDBEB8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7536" t="12779" r="9904" b="12140"/>
          <a:stretch/>
        </p:blipFill>
        <p:spPr bwMode="auto">
          <a:xfrm>
            <a:off x="3571875" y="5088467"/>
            <a:ext cx="1266825" cy="1310806"/>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22">
            <a:extLst>
              <a:ext uri="{FF2B5EF4-FFF2-40B4-BE49-F238E27FC236}">
                <a16:creationId xmlns:a16="http://schemas.microsoft.com/office/drawing/2014/main" id="{600779B9-E0FF-4453-B805-8157EDCFCD7C}"/>
              </a:ext>
            </a:extLst>
          </p:cNvPr>
          <p:cNvSpPr txBox="1"/>
          <p:nvPr/>
        </p:nvSpPr>
        <p:spPr>
          <a:xfrm>
            <a:off x="3189190" y="6392147"/>
            <a:ext cx="2032193" cy="523220"/>
          </a:xfrm>
          <a:prstGeom prst="rect">
            <a:avLst/>
          </a:prstGeom>
          <a:noFill/>
        </p:spPr>
        <p:txBody>
          <a:bodyPr wrap="square">
            <a:spAutoFit/>
          </a:bodyPr>
          <a:lstStyle/>
          <a:p>
            <a:pPr algn="ctr"/>
            <a:r>
              <a:rPr lang="es-EC" sz="1400" b="1" dirty="0">
                <a:latin typeface="Baskerville Old Face" panose="02020602080505020303" pitchFamily="18" charset="0"/>
              </a:rPr>
              <a:t>La propuesta de la arquitectura y prototipo</a:t>
            </a:r>
          </a:p>
        </p:txBody>
      </p:sp>
      <p:pic>
        <p:nvPicPr>
          <p:cNvPr id="1042" name="Picture 18" descr="Ilustración del concepto de diagrama de flujo de usuarios vector gratuito">
            <a:extLst>
              <a:ext uri="{FF2B5EF4-FFF2-40B4-BE49-F238E27FC236}">
                <a16:creationId xmlns:a16="http://schemas.microsoft.com/office/drawing/2014/main" id="{041EB56B-30CA-4D92-BF1F-0F64C744C07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72437" y="5059875"/>
            <a:ext cx="1314094" cy="1314094"/>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F2A0FAF9-09B7-4AE9-93A5-3295080F0782}"/>
              </a:ext>
            </a:extLst>
          </p:cNvPr>
          <p:cNvSpPr txBox="1"/>
          <p:nvPr/>
        </p:nvSpPr>
        <p:spPr>
          <a:xfrm>
            <a:off x="5096096" y="6373969"/>
            <a:ext cx="2206721" cy="523220"/>
          </a:xfrm>
          <a:prstGeom prst="rect">
            <a:avLst/>
          </a:prstGeom>
          <a:noFill/>
        </p:spPr>
        <p:txBody>
          <a:bodyPr wrap="square">
            <a:spAutoFit/>
          </a:bodyPr>
          <a:lstStyle/>
          <a:p>
            <a:pPr algn="ctr"/>
            <a:r>
              <a:rPr lang="es-EC" sz="1400" b="1" dirty="0">
                <a:latin typeface="Baskerville Old Face" panose="02020602080505020303" pitchFamily="18" charset="0"/>
              </a:rPr>
              <a:t>Interacción de las personas ciegas </a:t>
            </a:r>
          </a:p>
        </p:txBody>
      </p:sp>
      <p:pic>
        <p:nvPicPr>
          <p:cNvPr id="1044" name="Picture 20" descr="Análisis estadístico. personaje de dibujos animados de hombre con lupa analizando datos. diagrama circular con segmentos coloridos. estadísticas, auditoría, ilustración del concepto de investigación vector gratuito">
            <a:extLst>
              <a:ext uri="{FF2B5EF4-FFF2-40B4-BE49-F238E27FC236}">
                <a16:creationId xmlns:a16="http://schemas.microsoft.com/office/drawing/2014/main" id="{295CCC03-EAB8-49B9-A733-6B78A1C32A6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0346" t="11168" r="11799" b="11836"/>
          <a:stretch/>
        </p:blipFill>
        <p:spPr bwMode="auto">
          <a:xfrm>
            <a:off x="7560213" y="5068745"/>
            <a:ext cx="1337252" cy="1322516"/>
          </a:xfrm>
          <a:prstGeom prst="rect">
            <a:avLst/>
          </a:prstGeom>
          <a:noFill/>
          <a:extLst>
            <a:ext uri="{909E8E84-426E-40DD-AFC4-6F175D3DCCD1}">
              <a14:hiddenFill xmlns:a14="http://schemas.microsoft.com/office/drawing/2010/main">
                <a:solidFill>
                  <a:srgbClr val="FFFFFF"/>
                </a:solidFill>
              </a14:hiddenFill>
            </a:ext>
          </a:extLst>
        </p:spPr>
      </p:pic>
      <p:sp>
        <p:nvSpPr>
          <p:cNvPr id="27" name="CuadroTexto 26">
            <a:extLst>
              <a:ext uri="{FF2B5EF4-FFF2-40B4-BE49-F238E27FC236}">
                <a16:creationId xmlns:a16="http://schemas.microsoft.com/office/drawing/2014/main" id="{6C91CFD8-AB7B-4F63-BBD7-9B6FC3065982}"/>
              </a:ext>
            </a:extLst>
          </p:cNvPr>
          <p:cNvSpPr txBox="1"/>
          <p:nvPr/>
        </p:nvSpPr>
        <p:spPr>
          <a:xfrm>
            <a:off x="7128289" y="6353052"/>
            <a:ext cx="2206721" cy="523220"/>
          </a:xfrm>
          <a:prstGeom prst="rect">
            <a:avLst/>
          </a:prstGeom>
          <a:noFill/>
        </p:spPr>
        <p:txBody>
          <a:bodyPr wrap="square">
            <a:spAutoFit/>
          </a:bodyPr>
          <a:lstStyle/>
          <a:p>
            <a:pPr algn="ctr"/>
            <a:r>
              <a:rPr lang="es-MX" sz="1400" b="1" dirty="0">
                <a:latin typeface="Baskerville Old Face" panose="02020602080505020303" pitchFamily="18" charset="0"/>
              </a:rPr>
              <a:t>Viable, según los resultados obtenidos </a:t>
            </a:r>
            <a:endParaRPr lang="es-EC" sz="1400" b="1" dirty="0">
              <a:latin typeface="Baskerville Old Face" panose="02020602080505020303" pitchFamily="18" charset="0"/>
            </a:endParaRPr>
          </a:p>
        </p:txBody>
      </p:sp>
      <p:pic>
        <p:nvPicPr>
          <p:cNvPr id="28" name="Picture 22" descr="Escena 14. Continuará | Lockscreen, Movies, Movie posters">
            <a:extLst>
              <a:ext uri="{FF2B5EF4-FFF2-40B4-BE49-F238E27FC236}">
                <a16:creationId xmlns:a16="http://schemas.microsoft.com/office/drawing/2014/main" id="{D732B22A-099B-403C-BD74-BF99B845859C}"/>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4787" t="35395" r="25343" b="39271"/>
          <a:stretch/>
        </p:blipFill>
        <p:spPr bwMode="auto">
          <a:xfrm>
            <a:off x="9551632" y="5377827"/>
            <a:ext cx="1849121" cy="996142"/>
          </a:xfrm>
          <a:prstGeom prst="rect">
            <a:avLst/>
          </a:prstGeom>
          <a:noFill/>
          <a:extLst>
            <a:ext uri="{909E8E84-426E-40DD-AFC4-6F175D3DCCD1}">
              <a14:hiddenFill xmlns:a14="http://schemas.microsoft.com/office/drawing/2010/main">
                <a:solidFill>
                  <a:srgbClr val="FFFFFF"/>
                </a:solidFill>
              </a14:hiddenFill>
            </a:ext>
          </a:extLst>
        </p:spPr>
      </p:pic>
      <p:sp>
        <p:nvSpPr>
          <p:cNvPr id="29" name="CuadroTexto 28">
            <a:extLst>
              <a:ext uri="{FF2B5EF4-FFF2-40B4-BE49-F238E27FC236}">
                <a16:creationId xmlns:a16="http://schemas.microsoft.com/office/drawing/2014/main" id="{EF6D2E63-73CB-4124-A7CE-B31AA6BD5D4D}"/>
              </a:ext>
            </a:extLst>
          </p:cNvPr>
          <p:cNvSpPr txBox="1"/>
          <p:nvPr/>
        </p:nvSpPr>
        <p:spPr>
          <a:xfrm>
            <a:off x="9352839" y="6400639"/>
            <a:ext cx="2206721" cy="307777"/>
          </a:xfrm>
          <a:prstGeom prst="rect">
            <a:avLst/>
          </a:prstGeom>
          <a:noFill/>
        </p:spPr>
        <p:txBody>
          <a:bodyPr wrap="square">
            <a:spAutoFit/>
          </a:bodyPr>
          <a:lstStyle/>
          <a:p>
            <a:pPr algn="ctr"/>
            <a:r>
              <a:rPr lang="es-MX" sz="1400" b="1" dirty="0">
                <a:latin typeface="Baskerville Old Face" panose="02020602080505020303" pitchFamily="18" charset="0"/>
              </a:rPr>
              <a:t>Continuar con el desarrollo</a:t>
            </a:r>
            <a:endParaRPr lang="es-EC" sz="1400" b="1" dirty="0">
              <a:latin typeface="Baskerville Old Face" panose="02020602080505020303" pitchFamily="18" charset="0"/>
            </a:endParaRPr>
          </a:p>
        </p:txBody>
      </p:sp>
    </p:spTree>
    <p:extLst>
      <p:ext uri="{BB962C8B-B14F-4D97-AF65-F5344CB8AC3E}">
        <p14:creationId xmlns:p14="http://schemas.microsoft.com/office/powerpoint/2010/main" val="161360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5" grpId="0"/>
      <p:bldP spid="17" grpId="0"/>
      <p:bldP spid="19" grpId="0"/>
      <p:bldP spid="21" grpId="0"/>
      <p:bldP spid="23" grpId="0"/>
      <p:bldP spid="25" grpId="0"/>
      <p:bldP spid="27"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D79C89-3DC9-4C44-A062-0D837BB6565B}"/>
              </a:ext>
            </a:extLst>
          </p:cNvPr>
          <p:cNvSpPr>
            <a:spLocks noGrp="1"/>
          </p:cNvSpPr>
          <p:nvPr>
            <p:ph type="ctrTitle"/>
          </p:nvPr>
        </p:nvSpPr>
        <p:spPr>
          <a:xfrm>
            <a:off x="1600200" y="965742"/>
            <a:ext cx="8991600" cy="911092"/>
          </a:xfrm>
        </p:spPr>
        <p:txBody>
          <a:bodyPr/>
          <a:lstStyle/>
          <a:p>
            <a:r>
              <a:rPr lang="es-MX" dirty="0"/>
              <a:t>recomendaciones</a:t>
            </a:r>
            <a:endParaRPr lang="es-EC" dirty="0"/>
          </a:p>
        </p:txBody>
      </p:sp>
      <p:sp>
        <p:nvSpPr>
          <p:cNvPr id="4" name="CuadroTexto 3">
            <a:extLst>
              <a:ext uri="{FF2B5EF4-FFF2-40B4-BE49-F238E27FC236}">
                <a16:creationId xmlns:a16="http://schemas.microsoft.com/office/drawing/2014/main" id="{22F4979C-58F8-4CDC-91FA-99747D1F91A8}"/>
              </a:ext>
            </a:extLst>
          </p:cNvPr>
          <p:cNvSpPr txBox="1"/>
          <p:nvPr/>
        </p:nvSpPr>
        <p:spPr>
          <a:xfrm>
            <a:off x="11617376" y="6469235"/>
            <a:ext cx="540000" cy="369332"/>
          </a:xfrm>
          <a:prstGeom prst="rect">
            <a:avLst/>
          </a:prstGeom>
          <a:noFill/>
        </p:spPr>
        <p:txBody>
          <a:bodyPr wrap="square" rtlCol="0">
            <a:spAutoFit/>
          </a:bodyPr>
          <a:lstStyle/>
          <a:p>
            <a:pPr algn="ctr"/>
            <a:r>
              <a:rPr lang="es-MX" dirty="0"/>
              <a:t>34</a:t>
            </a: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EE682DA7-F7D2-4A73-8D46-B04A8498C3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B2B615DA-0F52-4E7C-B125-DB070C29D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pic>
        <p:nvPicPr>
          <p:cNvPr id="9218" name="Picture 2" descr="Conjunto de iconos recomendado. Vector Premium ">
            <a:extLst>
              <a:ext uri="{FF2B5EF4-FFF2-40B4-BE49-F238E27FC236}">
                <a16:creationId xmlns:a16="http://schemas.microsoft.com/office/drawing/2014/main" id="{BE3D98E3-74BE-44FE-BE31-98A1DE2C0D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5147" y="2208161"/>
            <a:ext cx="7635770" cy="3817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930930"/>
            <a:ext cx="7729728" cy="628047"/>
          </a:xfrm>
        </p:spPr>
        <p:txBody>
          <a:bodyPr>
            <a:noAutofit/>
          </a:bodyPr>
          <a:lstStyle/>
          <a:p>
            <a:r>
              <a:rPr lang="es-MX" sz="2000" b="1" dirty="0"/>
              <a:t>Recomendaciones</a:t>
            </a:r>
            <a:endParaRPr lang="es-EC" sz="2000"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34095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dirty="0">
                <a:solidFill>
                  <a:schemeClr val="tx1"/>
                </a:solidFill>
              </a:rPr>
              <a:t>Introducción</a:t>
            </a:r>
          </a:p>
          <a:p>
            <a:pPr>
              <a:lnSpc>
                <a:spcPct val="150000"/>
              </a:lnSpc>
            </a:pPr>
            <a:r>
              <a:rPr lang="es-EC" sz="1600" dirty="0">
                <a:solidFill>
                  <a:schemeClr val="tx1"/>
                </a:solidFill>
              </a:rPr>
              <a:t>Trabajos Relacionados</a:t>
            </a:r>
          </a:p>
          <a:p>
            <a:pPr>
              <a:lnSpc>
                <a:spcPct val="150000"/>
              </a:lnSpc>
            </a:pPr>
            <a:r>
              <a:rPr lang="es-EC" dirty="0">
                <a:solidFill>
                  <a:schemeClr val="tx1"/>
                </a:solidFill>
              </a:rPr>
              <a:t>Desarrollo</a:t>
            </a:r>
          </a:p>
          <a:p>
            <a:pPr>
              <a:lnSpc>
                <a:spcPct val="150000"/>
              </a:lnSpc>
            </a:pPr>
            <a:r>
              <a:rPr lang="es-EC" dirty="0">
                <a:solidFill>
                  <a:schemeClr val="tx1"/>
                </a:solidFill>
              </a:rPr>
              <a:t>Enfoque de prueba</a:t>
            </a:r>
          </a:p>
          <a:p>
            <a:r>
              <a:rPr lang="es-EC"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b="1"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35</a:t>
            </a:r>
            <a:endParaRPr lang="es-EC" dirty="0"/>
          </a:p>
        </p:txBody>
      </p:sp>
      <p:pic>
        <p:nvPicPr>
          <p:cNvPr id="6146" name="Picture 2" descr="Teem discutiendo proyecto en tablero kanban vector gratuito">
            <a:extLst>
              <a:ext uri="{FF2B5EF4-FFF2-40B4-BE49-F238E27FC236}">
                <a16:creationId xmlns:a16="http://schemas.microsoft.com/office/drawing/2014/main" id="{25DD35C1-2222-47B1-A7A8-935AF24D22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863" t="7693" r="9744" b="6490"/>
          <a:stretch/>
        </p:blipFill>
        <p:spPr bwMode="auto">
          <a:xfrm>
            <a:off x="3284664" y="1752599"/>
            <a:ext cx="2658936" cy="1676400"/>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B6020E53-2FF8-492E-BB9F-D2C122938390}"/>
              </a:ext>
            </a:extLst>
          </p:cNvPr>
          <p:cNvSpPr txBox="1"/>
          <p:nvPr/>
        </p:nvSpPr>
        <p:spPr>
          <a:xfrm>
            <a:off x="3284664" y="3428999"/>
            <a:ext cx="2658936" cy="523220"/>
          </a:xfrm>
          <a:prstGeom prst="rect">
            <a:avLst/>
          </a:prstGeom>
          <a:noFill/>
        </p:spPr>
        <p:txBody>
          <a:bodyPr wrap="square" rtlCol="0">
            <a:spAutoFit/>
          </a:bodyPr>
          <a:lstStyle/>
          <a:p>
            <a:pPr algn="ctr"/>
            <a:r>
              <a:rPr lang="es-MX" sz="1400" b="1" dirty="0">
                <a:latin typeface="Baskerville Old Face" panose="02020602080505020303" pitchFamily="18" charset="0"/>
              </a:rPr>
              <a:t>Requisitos mínimos del dispositivo móvil</a:t>
            </a:r>
            <a:endParaRPr lang="es-EC" sz="1400" b="1" dirty="0">
              <a:latin typeface="Baskerville Old Face" panose="02020602080505020303" pitchFamily="18" charset="0"/>
            </a:endParaRPr>
          </a:p>
        </p:txBody>
      </p:sp>
      <p:pic>
        <p:nvPicPr>
          <p:cNvPr id="6148" name="Picture 4" descr="Personaje de pensamiento de diseño plano con elementos alrededor Vector Premium ">
            <a:extLst>
              <a:ext uri="{FF2B5EF4-FFF2-40B4-BE49-F238E27FC236}">
                <a16:creationId xmlns:a16="http://schemas.microsoft.com/office/drawing/2014/main" id="{36D8D3ED-17CE-460B-8401-2D2E582E008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389" t="10764" r="6709" b="11023"/>
          <a:stretch/>
        </p:blipFill>
        <p:spPr bwMode="auto">
          <a:xfrm>
            <a:off x="6343650" y="1752600"/>
            <a:ext cx="1862629" cy="1676400"/>
          </a:xfrm>
          <a:prstGeom prst="rect">
            <a:avLst/>
          </a:prstGeom>
          <a:noFill/>
          <a:extLst>
            <a:ext uri="{909E8E84-426E-40DD-AFC4-6F175D3DCCD1}">
              <a14:hiddenFill xmlns:a14="http://schemas.microsoft.com/office/drawing/2010/main">
                <a:solidFill>
                  <a:srgbClr val="FFFFFF"/>
                </a:solidFill>
              </a14:hiddenFill>
            </a:ext>
          </a:extLst>
        </p:spPr>
      </p:pic>
      <p:sp>
        <p:nvSpPr>
          <p:cNvPr id="24" name="CuadroTexto 23">
            <a:extLst>
              <a:ext uri="{FF2B5EF4-FFF2-40B4-BE49-F238E27FC236}">
                <a16:creationId xmlns:a16="http://schemas.microsoft.com/office/drawing/2014/main" id="{28B995BD-1DC6-4021-8E5C-F126E7B39C80}"/>
              </a:ext>
            </a:extLst>
          </p:cNvPr>
          <p:cNvSpPr txBox="1"/>
          <p:nvPr/>
        </p:nvSpPr>
        <p:spPr>
          <a:xfrm>
            <a:off x="6143626" y="3428999"/>
            <a:ext cx="2247900" cy="523220"/>
          </a:xfrm>
          <a:prstGeom prst="rect">
            <a:avLst/>
          </a:prstGeom>
          <a:noFill/>
        </p:spPr>
        <p:txBody>
          <a:bodyPr wrap="square" rtlCol="0">
            <a:spAutoFit/>
          </a:bodyPr>
          <a:lstStyle/>
          <a:p>
            <a:pPr algn="ctr"/>
            <a:r>
              <a:rPr lang="es-MX" sz="1400" b="1" dirty="0">
                <a:latin typeface="Baskerville Old Face" panose="02020602080505020303" pitchFamily="18" charset="0"/>
              </a:rPr>
              <a:t>Recomendaciones WCAG, </a:t>
            </a:r>
            <a:r>
              <a:rPr lang="es-MX" sz="1400" b="1" dirty="0" err="1">
                <a:latin typeface="Baskerville Old Face" panose="02020602080505020303" pitchFamily="18" charset="0"/>
              </a:rPr>
              <a:t>Ilities</a:t>
            </a:r>
            <a:r>
              <a:rPr lang="es-MX" sz="1400" b="1" dirty="0">
                <a:latin typeface="Baskerville Old Face" panose="02020602080505020303" pitchFamily="18" charset="0"/>
              </a:rPr>
              <a:t> y directrices de diseño</a:t>
            </a:r>
            <a:endParaRPr lang="es-EC" sz="1400" b="1" dirty="0">
              <a:latin typeface="Baskerville Old Face" panose="02020602080505020303" pitchFamily="18" charset="0"/>
            </a:endParaRPr>
          </a:p>
        </p:txBody>
      </p:sp>
      <p:pic>
        <p:nvPicPr>
          <p:cNvPr id="6150" name="Picture 6" descr="Composición redonda del centro de datos con equipo de servidor y sistema de seguridad, tecnología de internet y servicio en la nube vector gratuito">
            <a:extLst>
              <a:ext uri="{FF2B5EF4-FFF2-40B4-BE49-F238E27FC236}">
                <a16:creationId xmlns:a16="http://schemas.microsoft.com/office/drawing/2014/main" id="{31A16EF2-E0F6-4B12-A41F-BA8A8BA38BE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105" t="11183" r="10863" b="8979"/>
          <a:stretch/>
        </p:blipFill>
        <p:spPr bwMode="auto">
          <a:xfrm>
            <a:off x="8915400" y="1752600"/>
            <a:ext cx="1680454" cy="1676400"/>
          </a:xfrm>
          <a:prstGeom prst="rect">
            <a:avLst/>
          </a:prstGeom>
          <a:noFill/>
          <a:extLst>
            <a:ext uri="{909E8E84-426E-40DD-AFC4-6F175D3DCCD1}">
              <a14:hiddenFill xmlns:a14="http://schemas.microsoft.com/office/drawing/2010/main">
                <a:solidFill>
                  <a:srgbClr val="FFFFFF"/>
                </a:solidFill>
              </a14:hiddenFill>
            </a:ext>
          </a:extLst>
        </p:spPr>
      </p:pic>
      <p:sp>
        <p:nvSpPr>
          <p:cNvPr id="27" name="CuadroTexto 26">
            <a:extLst>
              <a:ext uri="{FF2B5EF4-FFF2-40B4-BE49-F238E27FC236}">
                <a16:creationId xmlns:a16="http://schemas.microsoft.com/office/drawing/2014/main" id="{DAB6E312-D5D9-4647-8680-8B0A7EE3DFC0}"/>
              </a:ext>
            </a:extLst>
          </p:cNvPr>
          <p:cNvSpPr txBox="1"/>
          <p:nvPr/>
        </p:nvSpPr>
        <p:spPr>
          <a:xfrm>
            <a:off x="8591550" y="3428999"/>
            <a:ext cx="2247900" cy="738664"/>
          </a:xfrm>
          <a:prstGeom prst="rect">
            <a:avLst/>
          </a:prstGeom>
          <a:noFill/>
        </p:spPr>
        <p:txBody>
          <a:bodyPr wrap="square" rtlCol="0">
            <a:spAutoFit/>
          </a:bodyPr>
          <a:lstStyle/>
          <a:p>
            <a:pPr algn="ctr"/>
            <a:r>
              <a:rPr lang="es-EC" sz="1400" b="1" dirty="0">
                <a:latin typeface="Baskerville Old Face" panose="02020602080505020303" pitchFamily="18" charset="0"/>
              </a:rPr>
              <a:t>Especificaciones de las herramientas seleccionadas para la arquitectura</a:t>
            </a:r>
          </a:p>
        </p:txBody>
      </p:sp>
      <p:pic>
        <p:nvPicPr>
          <p:cNvPr id="6152" name="Picture 8" descr="Voluntarios ayudando a amigos discapacitados a caminar al aire libre vector gratuito">
            <a:extLst>
              <a:ext uri="{FF2B5EF4-FFF2-40B4-BE49-F238E27FC236}">
                <a16:creationId xmlns:a16="http://schemas.microsoft.com/office/drawing/2014/main" id="{96D68052-61F8-404B-A034-CA9A0C22C36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3445" b="11874"/>
          <a:stretch/>
        </p:blipFill>
        <p:spPr bwMode="auto">
          <a:xfrm>
            <a:off x="4844478" y="4253388"/>
            <a:ext cx="4142851" cy="1932448"/>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Texto 27">
            <a:extLst>
              <a:ext uri="{FF2B5EF4-FFF2-40B4-BE49-F238E27FC236}">
                <a16:creationId xmlns:a16="http://schemas.microsoft.com/office/drawing/2014/main" id="{A988FF1D-E58A-47A5-A0F0-1102E0F6BD14}"/>
              </a:ext>
            </a:extLst>
          </p:cNvPr>
          <p:cNvSpPr txBox="1"/>
          <p:nvPr/>
        </p:nvSpPr>
        <p:spPr>
          <a:xfrm>
            <a:off x="4844477" y="6172642"/>
            <a:ext cx="4142851" cy="307777"/>
          </a:xfrm>
          <a:prstGeom prst="rect">
            <a:avLst/>
          </a:prstGeom>
          <a:noFill/>
        </p:spPr>
        <p:txBody>
          <a:bodyPr wrap="square" rtlCol="0">
            <a:spAutoFit/>
          </a:bodyPr>
          <a:lstStyle/>
          <a:p>
            <a:pPr algn="ctr"/>
            <a:r>
              <a:rPr lang="es-EC" sz="1400" b="1" dirty="0">
                <a:latin typeface="Baskerville Old Face" panose="02020602080505020303" pitchFamily="18" charset="0"/>
              </a:rPr>
              <a:t>Personas con algún tipo de discapacidad visual </a:t>
            </a:r>
          </a:p>
        </p:txBody>
      </p:sp>
    </p:spTree>
    <p:extLst>
      <p:ext uri="{BB962C8B-B14F-4D97-AF65-F5344CB8AC3E}">
        <p14:creationId xmlns:p14="http://schemas.microsoft.com/office/powerpoint/2010/main" val="60392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7" grpId="0"/>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D79C89-3DC9-4C44-A062-0D837BB6565B}"/>
              </a:ext>
            </a:extLst>
          </p:cNvPr>
          <p:cNvSpPr>
            <a:spLocks noGrp="1"/>
          </p:cNvSpPr>
          <p:nvPr>
            <p:ph type="ctrTitle"/>
          </p:nvPr>
        </p:nvSpPr>
        <p:spPr>
          <a:xfrm>
            <a:off x="1600200" y="965742"/>
            <a:ext cx="8991600" cy="911092"/>
          </a:xfrm>
        </p:spPr>
        <p:txBody>
          <a:bodyPr/>
          <a:lstStyle/>
          <a:p>
            <a:r>
              <a:rPr lang="es-MX" dirty="0"/>
              <a:t>TRABAJOS FUTUROS</a:t>
            </a:r>
            <a:endParaRPr lang="es-EC" dirty="0"/>
          </a:p>
        </p:txBody>
      </p:sp>
      <p:sp>
        <p:nvSpPr>
          <p:cNvPr id="4" name="CuadroTexto 3">
            <a:extLst>
              <a:ext uri="{FF2B5EF4-FFF2-40B4-BE49-F238E27FC236}">
                <a16:creationId xmlns:a16="http://schemas.microsoft.com/office/drawing/2014/main" id="{22F4979C-58F8-4CDC-91FA-99747D1F91A8}"/>
              </a:ext>
            </a:extLst>
          </p:cNvPr>
          <p:cNvSpPr txBox="1"/>
          <p:nvPr/>
        </p:nvSpPr>
        <p:spPr>
          <a:xfrm>
            <a:off x="11617376" y="6469235"/>
            <a:ext cx="540000" cy="369332"/>
          </a:xfrm>
          <a:prstGeom prst="rect">
            <a:avLst/>
          </a:prstGeom>
          <a:noFill/>
        </p:spPr>
        <p:txBody>
          <a:bodyPr wrap="square" rtlCol="0">
            <a:spAutoFit/>
          </a:bodyPr>
          <a:lstStyle/>
          <a:p>
            <a:pPr algn="ctr"/>
            <a:r>
              <a:rPr lang="es-MX" dirty="0"/>
              <a:t>36</a:t>
            </a: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EE682DA7-F7D2-4A73-8D46-B04A8498C3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B2B615DA-0F52-4E7C-B125-DB070C29D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pic>
        <p:nvPicPr>
          <p:cNvPr id="10244" name="Picture 4">
            <a:extLst>
              <a:ext uri="{FF2B5EF4-FFF2-40B4-BE49-F238E27FC236}">
                <a16:creationId xmlns:a16="http://schemas.microsoft.com/office/drawing/2014/main" id="{668EBA54-C3FE-4F2B-A4AA-ECD7779E3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4675" y="2207537"/>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02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44"/>
                                        </p:tgtEl>
                                        <p:attrNameLst>
                                          <p:attrName>style.visibility</p:attrName>
                                        </p:attrNameLst>
                                      </p:cBhvr>
                                      <p:to>
                                        <p:strVal val="visible"/>
                                      </p:to>
                                    </p:set>
                                    <p:animEffect transition="in" filter="wipe(down)">
                                      <p:cBhvr>
                                        <p:cTn id="10"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ector recto de flecha 8">
            <a:extLst>
              <a:ext uri="{FF2B5EF4-FFF2-40B4-BE49-F238E27FC236}">
                <a16:creationId xmlns:a16="http://schemas.microsoft.com/office/drawing/2014/main" id="{0B4C6642-1B82-4434-A6DB-D4F155430455}"/>
              </a:ext>
            </a:extLst>
          </p:cNvPr>
          <p:cNvCxnSpPr>
            <a:cxnSpLocks/>
            <a:endCxn id="5124" idx="3"/>
          </p:cNvCxnSpPr>
          <p:nvPr/>
        </p:nvCxnSpPr>
        <p:spPr>
          <a:xfrm flipH="1" flipV="1">
            <a:off x="4986359" y="2480699"/>
            <a:ext cx="1268068" cy="6620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ED7EC8EC-651E-4B69-91BE-72231E627E32}"/>
              </a:ext>
            </a:extLst>
          </p:cNvPr>
          <p:cNvCxnSpPr>
            <a:cxnSpLocks/>
            <a:endCxn id="5126" idx="3"/>
          </p:cNvCxnSpPr>
          <p:nvPr/>
        </p:nvCxnSpPr>
        <p:spPr>
          <a:xfrm flipH="1">
            <a:off x="4733775" y="4513747"/>
            <a:ext cx="1492478" cy="9921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46CAFCF0-A8C6-46AC-84D6-771BBC4D737B}"/>
              </a:ext>
            </a:extLst>
          </p:cNvPr>
          <p:cNvCxnSpPr>
            <a:cxnSpLocks/>
            <a:endCxn id="5128" idx="1"/>
          </p:cNvCxnSpPr>
          <p:nvPr/>
        </p:nvCxnSpPr>
        <p:spPr>
          <a:xfrm>
            <a:off x="8185033" y="4589017"/>
            <a:ext cx="1496224" cy="80105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id="{38542DCE-8679-4E2D-ABD4-56E7A6D03BC3}"/>
              </a:ext>
            </a:extLst>
          </p:cNvPr>
          <p:cNvCxnSpPr>
            <a:cxnSpLocks/>
          </p:cNvCxnSpPr>
          <p:nvPr/>
        </p:nvCxnSpPr>
        <p:spPr>
          <a:xfrm flipV="1">
            <a:off x="8156859" y="2480698"/>
            <a:ext cx="1524397" cy="664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930930"/>
            <a:ext cx="7729728" cy="628047"/>
          </a:xfrm>
        </p:spPr>
        <p:txBody>
          <a:bodyPr>
            <a:noAutofit/>
          </a:bodyPr>
          <a:lstStyle/>
          <a:p>
            <a:r>
              <a:rPr lang="es-MX" sz="2000" b="1" dirty="0"/>
              <a:t>TRABAJOS FUTUROS</a:t>
            </a:r>
            <a:endParaRPr lang="es-EC" sz="2000"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34095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dirty="0">
                <a:solidFill>
                  <a:schemeClr val="tx1"/>
                </a:solidFill>
              </a:rPr>
              <a:t>Introducción</a:t>
            </a:r>
          </a:p>
          <a:p>
            <a:pPr>
              <a:lnSpc>
                <a:spcPct val="150000"/>
              </a:lnSpc>
            </a:pPr>
            <a:r>
              <a:rPr lang="es-EC" sz="1600" dirty="0">
                <a:solidFill>
                  <a:schemeClr val="tx1"/>
                </a:solidFill>
              </a:rPr>
              <a:t>Trabajos Relacionados</a:t>
            </a:r>
          </a:p>
          <a:p>
            <a:pPr>
              <a:lnSpc>
                <a:spcPct val="150000"/>
              </a:lnSpc>
            </a:pPr>
            <a:r>
              <a:rPr lang="es-EC" dirty="0">
                <a:solidFill>
                  <a:schemeClr val="tx1"/>
                </a:solidFill>
              </a:rPr>
              <a:t>Desarrollo</a:t>
            </a:r>
          </a:p>
          <a:p>
            <a:pPr>
              <a:lnSpc>
                <a:spcPct val="150000"/>
              </a:lnSpc>
            </a:pPr>
            <a:r>
              <a:rPr lang="es-EC" dirty="0">
                <a:solidFill>
                  <a:schemeClr val="tx1"/>
                </a:solidFill>
              </a:rPr>
              <a:t>Enfoque de prueba</a:t>
            </a:r>
          </a:p>
          <a:p>
            <a:r>
              <a:rPr lang="es-EC"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b="1"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37</a:t>
            </a:r>
            <a:endParaRPr lang="es-EC" dirty="0"/>
          </a:p>
        </p:txBody>
      </p:sp>
      <p:pic>
        <p:nvPicPr>
          <p:cNvPr id="5122" name="Picture 2">
            <a:extLst>
              <a:ext uri="{FF2B5EF4-FFF2-40B4-BE49-F238E27FC236}">
                <a16:creationId xmlns:a16="http://schemas.microsoft.com/office/drawing/2014/main" id="{F3A21207-9A21-42CE-9FA8-50FF90ABCE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064" t="4134" r="9584" b="5320"/>
          <a:stretch/>
        </p:blipFill>
        <p:spPr bwMode="auto">
          <a:xfrm>
            <a:off x="5830360" y="2573626"/>
            <a:ext cx="2750566" cy="206472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rabajadores de fábrica y brazo robótico quitando paquetes de la línea transportadora. ingeniero usando computadora y proceso operativo. ilustración vectorial para negocios, producción, conceptos de tecnología de máquinas vector gratuito">
            <a:extLst>
              <a:ext uri="{FF2B5EF4-FFF2-40B4-BE49-F238E27FC236}">
                <a16:creationId xmlns:a16="http://schemas.microsoft.com/office/drawing/2014/main" id="{03F7AE21-4504-4545-9434-4243D0AA218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939" b="15985"/>
          <a:stretch/>
        </p:blipFill>
        <p:spPr bwMode="auto">
          <a:xfrm>
            <a:off x="2456187" y="1720511"/>
            <a:ext cx="2530172" cy="1520375"/>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22952B81-08EA-454F-867E-C0A36C5B259B}"/>
              </a:ext>
            </a:extLst>
          </p:cNvPr>
          <p:cNvSpPr txBox="1"/>
          <p:nvPr/>
        </p:nvSpPr>
        <p:spPr>
          <a:xfrm>
            <a:off x="6254427" y="4570803"/>
            <a:ext cx="1902432" cy="307777"/>
          </a:xfrm>
          <a:prstGeom prst="rect">
            <a:avLst/>
          </a:prstGeom>
          <a:noFill/>
        </p:spPr>
        <p:txBody>
          <a:bodyPr wrap="square" rtlCol="0">
            <a:spAutoFit/>
          </a:bodyPr>
          <a:lstStyle/>
          <a:p>
            <a:pPr algn="ctr"/>
            <a:r>
              <a:rPr lang="es-MX" sz="1400" b="1" dirty="0">
                <a:latin typeface="Baskerville Old Face" panose="02020602080505020303" pitchFamily="18" charset="0"/>
              </a:rPr>
              <a:t>Trabajos futuros</a:t>
            </a:r>
            <a:endParaRPr lang="es-EC" sz="1400" b="1" dirty="0">
              <a:latin typeface="Baskerville Old Face" panose="02020602080505020303" pitchFamily="18" charset="0"/>
            </a:endParaRPr>
          </a:p>
        </p:txBody>
      </p:sp>
      <p:sp>
        <p:nvSpPr>
          <p:cNvPr id="14" name="CuadroTexto 13">
            <a:extLst>
              <a:ext uri="{FF2B5EF4-FFF2-40B4-BE49-F238E27FC236}">
                <a16:creationId xmlns:a16="http://schemas.microsoft.com/office/drawing/2014/main" id="{714F08A4-B9F0-4D3A-AAC9-D0B68D41C543}"/>
              </a:ext>
            </a:extLst>
          </p:cNvPr>
          <p:cNvSpPr txBox="1"/>
          <p:nvPr/>
        </p:nvSpPr>
        <p:spPr>
          <a:xfrm>
            <a:off x="2456187" y="3279589"/>
            <a:ext cx="2530172" cy="307777"/>
          </a:xfrm>
          <a:prstGeom prst="rect">
            <a:avLst/>
          </a:prstGeom>
          <a:noFill/>
        </p:spPr>
        <p:txBody>
          <a:bodyPr wrap="square" rtlCol="0">
            <a:spAutoFit/>
          </a:bodyPr>
          <a:lstStyle/>
          <a:p>
            <a:pPr algn="ctr"/>
            <a:r>
              <a:rPr lang="es-MX" sz="1400" b="1" dirty="0">
                <a:latin typeface="Baskerville Old Face" panose="02020602080505020303" pitchFamily="18" charset="0"/>
              </a:rPr>
              <a:t>Desarrollo de la aplicación</a:t>
            </a:r>
            <a:endParaRPr lang="es-EC" sz="1400" b="1" dirty="0">
              <a:latin typeface="Baskerville Old Face" panose="02020602080505020303" pitchFamily="18" charset="0"/>
            </a:endParaRPr>
          </a:p>
        </p:txBody>
      </p:sp>
      <p:pic>
        <p:nvPicPr>
          <p:cNvPr id="5126" name="Picture 6" descr="Reflexivo símbolo de flecha más citylife marco de la ventana signo Foto gratis">
            <a:extLst>
              <a:ext uri="{FF2B5EF4-FFF2-40B4-BE49-F238E27FC236}">
                <a16:creationId xmlns:a16="http://schemas.microsoft.com/office/drawing/2014/main" id="{07221272-4145-42BC-B3D0-FD26F41CD2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0743" y="4745731"/>
            <a:ext cx="2223032" cy="1520376"/>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19390F26-23CC-4F65-ACAB-8CB9D884E28F}"/>
              </a:ext>
            </a:extLst>
          </p:cNvPr>
          <p:cNvSpPr txBox="1"/>
          <p:nvPr/>
        </p:nvSpPr>
        <p:spPr>
          <a:xfrm>
            <a:off x="2470448" y="6315347"/>
            <a:ext cx="2258707" cy="523220"/>
          </a:xfrm>
          <a:prstGeom prst="rect">
            <a:avLst/>
          </a:prstGeom>
          <a:noFill/>
        </p:spPr>
        <p:txBody>
          <a:bodyPr wrap="square" rtlCol="0">
            <a:spAutoFit/>
          </a:bodyPr>
          <a:lstStyle/>
          <a:p>
            <a:pPr algn="ctr"/>
            <a:r>
              <a:rPr lang="es-MX" sz="1400" b="1" dirty="0">
                <a:latin typeface="Baskerville Old Face" panose="02020602080505020303" pitchFamily="18" charset="0"/>
              </a:rPr>
              <a:t>Tener en cuenta SO emergentes</a:t>
            </a:r>
            <a:endParaRPr lang="es-EC" sz="1400" b="1" dirty="0">
              <a:latin typeface="Baskerville Old Face" panose="02020602080505020303" pitchFamily="18" charset="0"/>
            </a:endParaRPr>
          </a:p>
        </p:txBody>
      </p:sp>
      <p:pic>
        <p:nvPicPr>
          <p:cNvPr id="5128" name="Picture 8" descr="Ilustración de concepto de notas vector gratuito">
            <a:extLst>
              <a:ext uri="{FF2B5EF4-FFF2-40B4-BE49-F238E27FC236}">
                <a16:creationId xmlns:a16="http://schemas.microsoft.com/office/drawing/2014/main" id="{23DCA273-AF4D-4361-84A3-862EF0EEF13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106" t="11850" r="6470" b="5746"/>
          <a:stretch/>
        </p:blipFill>
        <p:spPr bwMode="auto">
          <a:xfrm>
            <a:off x="9681257" y="4620043"/>
            <a:ext cx="2368625" cy="1540052"/>
          </a:xfrm>
          <a:prstGeom prst="rect">
            <a:avLst/>
          </a:prstGeom>
          <a:noFill/>
          <a:extLst>
            <a:ext uri="{909E8E84-426E-40DD-AFC4-6F175D3DCCD1}">
              <a14:hiddenFill xmlns:a14="http://schemas.microsoft.com/office/drawing/2010/main">
                <a:solidFill>
                  <a:srgbClr val="FFFFFF"/>
                </a:solidFill>
              </a14:hiddenFill>
            </a:ext>
          </a:extLst>
        </p:spPr>
      </p:pic>
      <p:sp>
        <p:nvSpPr>
          <p:cNvPr id="26" name="CuadroTexto 25">
            <a:extLst>
              <a:ext uri="{FF2B5EF4-FFF2-40B4-BE49-F238E27FC236}">
                <a16:creationId xmlns:a16="http://schemas.microsoft.com/office/drawing/2014/main" id="{BF0B70AC-5734-4258-BE7F-2AE6101D735E}"/>
              </a:ext>
            </a:extLst>
          </p:cNvPr>
          <p:cNvSpPr txBox="1"/>
          <p:nvPr/>
        </p:nvSpPr>
        <p:spPr>
          <a:xfrm>
            <a:off x="9681256" y="6209335"/>
            <a:ext cx="2368625" cy="523220"/>
          </a:xfrm>
          <a:prstGeom prst="rect">
            <a:avLst/>
          </a:prstGeom>
          <a:noFill/>
        </p:spPr>
        <p:txBody>
          <a:bodyPr wrap="square" rtlCol="0">
            <a:spAutoFit/>
          </a:bodyPr>
          <a:lstStyle/>
          <a:p>
            <a:pPr algn="ctr"/>
            <a:r>
              <a:rPr lang="es-MX" sz="1400" b="1" dirty="0">
                <a:latin typeface="Baskerville Old Face" panose="02020602080505020303" pitchFamily="18" charset="0"/>
              </a:rPr>
              <a:t>Realizar pruebas con usuarios finales</a:t>
            </a:r>
            <a:endParaRPr lang="es-EC" sz="1400" b="1" dirty="0">
              <a:latin typeface="Baskerville Old Face" panose="02020602080505020303" pitchFamily="18" charset="0"/>
            </a:endParaRPr>
          </a:p>
        </p:txBody>
      </p:sp>
      <p:pic>
        <p:nvPicPr>
          <p:cNvPr id="5130" name="Picture 10" descr="Iconos de conferencia y presentación de negocios de silueta vectorial, conocer gente vector gratuito">
            <a:extLst>
              <a:ext uri="{FF2B5EF4-FFF2-40B4-BE49-F238E27FC236}">
                <a16:creationId xmlns:a16="http://schemas.microsoft.com/office/drawing/2014/main" id="{ABC24E7C-44C0-40BA-8D5D-09920875C4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84357" y="1734868"/>
            <a:ext cx="2078486" cy="1924050"/>
          </a:xfrm>
          <a:prstGeom prst="rect">
            <a:avLst/>
          </a:prstGeom>
          <a:noFill/>
          <a:extLst>
            <a:ext uri="{909E8E84-426E-40DD-AFC4-6F175D3DCCD1}">
              <a14:hiddenFill xmlns:a14="http://schemas.microsoft.com/office/drawing/2010/main">
                <a:solidFill>
                  <a:srgbClr val="FFFFFF"/>
                </a:solidFill>
              </a14:hiddenFill>
            </a:ext>
          </a:extLst>
        </p:spPr>
      </p:pic>
      <p:sp>
        <p:nvSpPr>
          <p:cNvPr id="39" name="CuadroTexto 38">
            <a:extLst>
              <a:ext uri="{FF2B5EF4-FFF2-40B4-BE49-F238E27FC236}">
                <a16:creationId xmlns:a16="http://schemas.microsoft.com/office/drawing/2014/main" id="{DED2DC7C-0AE9-4D05-A3AD-E7F2DD849BB4}"/>
              </a:ext>
            </a:extLst>
          </p:cNvPr>
          <p:cNvSpPr txBox="1"/>
          <p:nvPr/>
        </p:nvSpPr>
        <p:spPr>
          <a:xfrm>
            <a:off x="9691303" y="3702754"/>
            <a:ext cx="2071540" cy="738664"/>
          </a:xfrm>
          <a:prstGeom prst="rect">
            <a:avLst/>
          </a:prstGeom>
          <a:noFill/>
        </p:spPr>
        <p:txBody>
          <a:bodyPr wrap="square" rtlCol="0">
            <a:spAutoFit/>
          </a:bodyPr>
          <a:lstStyle/>
          <a:p>
            <a:pPr algn="just"/>
            <a:r>
              <a:rPr lang="es-MX" sz="1400" b="1" dirty="0">
                <a:latin typeface="Baskerville Old Face" panose="02020602080505020303" pitchFamily="18" charset="0"/>
              </a:rPr>
              <a:t>Exponer los resultados mediante un artículo científico</a:t>
            </a:r>
            <a:endParaRPr lang="es-EC" sz="1400" b="1" dirty="0">
              <a:latin typeface="Baskerville Old Face" panose="02020602080505020303" pitchFamily="18" charset="0"/>
            </a:endParaRPr>
          </a:p>
        </p:txBody>
      </p:sp>
    </p:spTree>
    <p:extLst>
      <p:ext uri="{BB962C8B-B14F-4D97-AF65-F5344CB8AC3E}">
        <p14:creationId xmlns:p14="http://schemas.microsoft.com/office/powerpoint/2010/main" val="5577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1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26" grpId="0"/>
      <p:bldP spid="3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20;p46">
            <a:extLst>
              <a:ext uri="{FF2B5EF4-FFF2-40B4-BE49-F238E27FC236}">
                <a16:creationId xmlns:a16="http://schemas.microsoft.com/office/drawing/2014/main" id="{7C555A2C-745E-4104-879B-95AB01509E42}"/>
              </a:ext>
            </a:extLst>
          </p:cNvPr>
          <p:cNvSpPr txBox="1">
            <a:spLocks/>
          </p:cNvSpPr>
          <p:nvPr/>
        </p:nvSpPr>
        <p:spPr>
          <a:xfrm>
            <a:off x="7485704" y="2611102"/>
            <a:ext cx="4813655" cy="3162648"/>
          </a:xfrm>
          <a:prstGeom prst="rect">
            <a:avLst/>
          </a:prstGeom>
        </p:spPr>
        <p:txBody>
          <a:bodyPr spcFirstLastPara="1" wrap="square" lIns="0" tIns="0" rIns="0" bIns="0"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600"/>
              </a:spcBef>
              <a:spcAft>
                <a:spcPts val="0"/>
              </a:spcAft>
              <a:buFont typeface="Calibri" panose="020F0502020204030204" pitchFamily="34" charset="0"/>
              <a:buNone/>
            </a:pPr>
            <a:r>
              <a:rPr lang="es-419" dirty="0"/>
              <a:t>Alexander Portilla</a:t>
            </a:r>
          </a:p>
          <a:p>
            <a:pPr marL="0" indent="0">
              <a:spcBef>
                <a:spcPts val="600"/>
              </a:spcBef>
              <a:spcAft>
                <a:spcPts val="0"/>
              </a:spcAft>
              <a:buFont typeface="Calibri" panose="020F0502020204030204" pitchFamily="34" charset="0"/>
              <a:buNone/>
            </a:pPr>
            <a:r>
              <a:rPr lang="es-419" dirty="0">
                <a:solidFill>
                  <a:schemeClr val="accent2">
                    <a:lumMod val="60000"/>
                    <a:lumOff val="40000"/>
                  </a:schemeClr>
                </a:solidFill>
              </a:rPr>
              <a:t>asportilla@espe.edu.ec</a:t>
            </a:r>
          </a:p>
          <a:p>
            <a:pPr marL="0" indent="0">
              <a:spcBef>
                <a:spcPts val="600"/>
              </a:spcBef>
              <a:spcAft>
                <a:spcPts val="0"/>
              </a:spcAft>
              <a:buFont typeface="Calibri" panose="020F0502020204030204" pitchFamily="34" charset="0"/>
              <a:buNone/>
            </a:pPr>
            <a:endParaRPr lang="es-419" dirty="0">
              <a:solidFill>
                <a:srgbClr val="666666"/>
              </a:solidFill>
            </a:endParaRPr>
          </a:p>
          <a:p>
            <a:pPr marL="0" indent="0">
              <a:spcBef>
                <a:spcPts val="600"/>
              </a:spcBef>
              <a:spcAft>
                <a:spcPts val="0"/>
              </a:spcAft>
              <a:buFont typeface="Calibri" panose="020F0502020204030204" pitchFamily="34" charset="0"/>
              <a:buNone/>
            </a:pPr>
            <a:endParaRPr lang="es-419" dirty="0">
              <a:solidFill>
                <a:srgbClr val="666666"/>
              </a:solidFill>
            </a:endParaRPr>
          </a:p>
          <a:p>
            <a:pPr marL="0" indent="0">
              <a:spcBef>
                <a:spcPts val="600"/>
              </a:spcBef>
              <a:spcAft>
                <a:spcPts val="0"/>
              </a:spcAft>
              <a:buNone/>
            </a:pPr>
            <a:r>
              <a:rPr lang="es-419" dirty="0"/>
              <a:t>Graciela Guerrero</a:t>
            </a:r>
          </a:p>
          <a:p>
            <a:pPr marL="0" indent="0">
              <a:spcBef>
                <a:spcPts val="600"/>
              </a:spcBef>
              <a:spcAft>
                <a:spcPts val="0"/>
              </a:spcAft>
              <a:buNone/>
            </a:pPr>
            <a:r>
              <a:rPr lang="es-419" dirty="0">
                <a:solidFill>
                  <a:schemeClr val="accent2">
                    <a:lumMod val="60000"/>
                    <a:lumOff val="40000"/>
                  </a:schemeClr>
                </a:solidFill>
              </a:rPr>
              <a:t>rgguerrero@espe.edu.ec</a:t>
            </a:r>
          </a:p>
          <a:p>
            <a:pPr marL="0" indent="0">
              <a:spcBef>
                <a:spcPts val="600"/>
              </a:spcBef>
              <a:spcAft>
                <a:spcPts val="0"/>
              </a:spcAft>
              <a:buFont typeface="Calibri" panose="020F0502020204030204" pitchFamily="34" charset="0"/>
              <a:buNone/>
            </a:pPr>
            <a:endParaRPr lang="es-419" dirty="0">
              <a:solidFill>
                <a:srgbClr val="666666"/>
              </a:solidFill>
            </a:endParaRPr>
          </a:p>
        </p:txBody>
      </p:sp>
      <p:pic>
        <p:nvPicPr>
          <p:cNvPr id="11" name="Picture 2" descr="Laboratorio de Análisis Abientales | Universidad de las Fuerzas Armadas ESPE">
            <a:extLst>
              <a:ext uri="{FF2B5EF4-FFF2-40B4-BE49-F238E27FC236}">
                <a16:creationId xmlns:a16="http://schemas.microsoft.com/office/drawing/2014/main" id="{CF3C5E35-6E89-4D29-9034-029E64E5B8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0" y="21380"/>
            <a:ext cx="6241444" cy="1750726"/>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E6F510E4-DE89-4B3A-948E-D0F31D906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8302" y="-68080"/>
            <a:ext cx="1983698" cy="1983698"/>
          </a:xfrm>
          <a:prstGeom prst="rect">
            <a:avLst/>
          </a:prstGeom>
        </p:spPr>
      </p:pic>
      <p:sp>
        <p:nvSpPr>
          <p:cNvPr id="13" name="CuadroTexto 12">
            <a:extLst>
              <a:ext uri="{FF2B5EF4-FFF2-40B4-BE49-F238E27FC236}">
                <a16:creationId xmlns:a16="http://schemas.microsoft.com/office/drawing/2014/main" id="{939F1392-66ED-4A8B-8469-A7919F6C55AD}"/>
              </a:ext>
            </a:extLst>
          </p:cNvPr>
          <p:cNvSpPr txBox="1"/>
          <p:nvPr/>
        </p:nvSpPr>
        <p:spPr>
          <a:xfrm>
            <a:off x="11617376" y="6469235"/>
            <a:ext cx="540000" cy="369332"/>
          </a:xfrm>
          <a:prstGeom prst="rect">
            <a:avLst/>
          </a:prstGeom>
          <a:noFill/>
        </p:spPr>
        <p:txBody>
          <a:bodyPr wrap="square" rtlCol="0">
            <a:spAutoFit/>
          </a:bodyPr>
          <a:lstStyle/>
          <a:p>
            <a:pPr algn="ctr"/>
            <a:r>
              <a:rPr lang="es-MX"/>
              <a:t>38</a:t>
            </a:r>
            <a:endParaRPr lang="es-EC" dirty="0"/>
          </a:p>
        </p:txBody>
      </p:sp>
      <p:pic>
        <p:nvPicPr>
          <p:cNvPr id="11266" name="Picture 2" descr="Gracias inscripción caligráfica Vector Premium ">
            <a:extLst>
              <a:ext uri="{FF2B5EF4-FFF2-40B4-BE49-F238E27FC236}">
                <a16:creationId xmlns:a16="http://schemas.microsoft.com/office/drawing/2014/main" id="{86195640-178A-44B7-B222-6B453C2E5F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98" y="2053731"/>
            <a:ext cx="5962650" cy="421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64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ipe(down)">
                                      <p:cBhvr>
                                        <p:cTn id="7" dur="500"/>
                                        <p:tgtEl>
                                          <p:spTgt spid="1126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850720"/>
            <a:ext cx="7729728" cy="628047"/>
          </a:xfrm>
        </p:spPr>
        <p:txBody>
          <a:bodyPr>
            <a:normAutofit fontScale="90000"/>
          </a:bodyPr>
          <a:lstStyle/>
          <a:p>
            <a:r>
              <a:rPr lang="es-MX" b="1" dirty="0"/>
              <a:t>CONCEPTOS GENERALES</a:t>
            </a:r>
            <a:endParaRPr lang="es-EC"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23113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b="1" dirty="0">
                <a:solidFill>
                  <a:schemeClr val="tx1"/>
                </a:solidFill>
              </a:rPr>
              <a:t>Introducción</a:t>
            </a:r>
          </a:p>
          <a:p>
            <a:pPr>
              <a:lnSpc>
                <a:spcPct val="150000"/>
              </a:lnSpc>
            </a:pPr>
            <a:r>
              <a:rPr lang="es-EC" dirty="0">
                <a:solidFill>
                  <a:schemeClr val="tx1"/>
                </a:solidFill>
              </a:rPr>
              <a:t>Trabajos Relacionados</a:t>
            </a:r>
          </a:p>
          <a:p>
            <a:pPr>
              <a:lnSpc>
                <a:spcPct val="150000"/>
              </a:lnSpc>
            </a:pPr>
            <a:r>
              <a:rPr lang="es-EC" dirty="0">
                <a:solidFill>
                  <a:schemeClr val="tx1"/>
                </a:solidFill>
              </a:rPr>
              <a:t>Desarrollo</a:t>
            </a:r>
          </a:p>
          <a:p>
            <a:pPr>
              <a:lnSpc>
                <a:spcPct val="150000"/>
              </a:lnSpc>
            </a:pPr>
            <a:r>
              <a:rPr lang="es-EC" dirty="0">
                <a:solidFill>
                  <a:schemeClr val="tx1"/>
                </a:solidFill>
              </a:rPr>
              <a:t>Enfoque de prueba</a:t>
            </a:r>
          </a:p>
          <a:p>
            <a:r>
              <a:rPr lang="es-EC"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021" y="6482152"/>
            <a:ext cx="540000" cy="369332"/>
          </a:xfrm>
          <a:prstGeom prst="rect">
            <a:avLst/>
          </a:prstGeom>
          <a:noFill/>
        </p:spPr>
        <p:txBody>
          <a:bodyPr wrap="square" rtlCol="0">
            <a:spAutoFit/>
          </a:bodyPr>
          <a:lstStyle/>
          <a:p>
            <a:pPr algn="ctr"/>
            <a:r>
              <a:rPr lang="es-MX" dirty="0"/>
              <a:t>4</a:t>
            </a:r>
            <a:endParaRPr lang="es-EC" dirty="0"/>
          </a:p>
        </p:txBody>
      </p:sp>
      <p:sp>
        <p:nvSpPr>
          <p:cNvPr id="22" name="CuadroTexto 21">
            <a:extLst>
              <a:ext uri="{FF2B5EF4-FFF2-40B4-BE49-F238E27FC236}">
                <a16:creationId xmlns:a16="http://schemas.microsoft.com/office/drawing/2014/main" id="{148C1380-D635-47B3-927E-51AF1B41E576}"/>
              </a:ext>
            </a:extLst>
          </p:cNvPr>
          <p:cNvSpPr txBox="1"/>
          <p:nvPr/>
        </p:nvSpPr>
        <p:spPr>
          <a:xfrm>
            <a:off x="2500956" y="4872747"/>
            <a:ext cx="2746471" cy="400110"/>
          </a:xfrm>
          <a:prstGeom prst="rect">
            <a:avLst/>
          </a:prstGeom>
          <a:noFill/>
        </p:spPr>
        <p:txBody>
          <a:bodyPr wrap="square" rtlCol="0">
            <a:spAutoFit/>
          </a:bodyPr>
          <a:lstStyle/>
          <a:p>
            <a:pPr algn="ctr"/>
            <a:r>
              <a:rPr lang="es-MX" sz="2000" b="1" dirty="0">
                <a:latin typeface="Baskerville Old Face" panose="02020602080505020303" pitchFamily="18" charset="0"/>
              </a:rPr>
              <a:t>Humanidad Aumentada</a:t>
            </a:r>
            <a:endParaRPr lang="es-EC" sz="2000" b="1" dirty="0">
              <a:latin typeface="Baskerville Old Face" panose="02020602080505020303" pitchFamily="18" charset="0"/>
            </a:endParaRPr>
          </a:p>
        </p:txBody>
      </p:sp>
      <p:sp>
        <p:nvSpPr>
          <p:cNvPr id="23" name="CuadroTexto 22">
            <a:extLst>
              <a:ext uri="{FF2B5EF4-FFF2-40B4-BE49-F238E27FC236}">
                <a16:creationId xmlns:a16="http://schemas.microsoft.com/office/drawing/2014/main" id="{6519AB02-B12C-45D2-A54C-F805B8091C56}"/>
              </a:ext>
            </a:extLst>
          </p:cNvPr>
          <p:cNvSpPr txBox="1"/>
          <p:nvPr/>
        </p:nvSpPr>
        <p:spPr>
          <a:xfrm>
            <a:off x="5835507" y="4872747"/>
            <a:ext cx="2746471" cy="400110"/>
          </a:xfrm>
          <a:prstGeom prst="rect">
            <a:avLst/>
          </a:prstGeom>
          <a:noFill/>
        </p:spPr>
        <p:txBody>
          <a:bodyPr wrap="square" rtlCol="0">
            <a:spAutoFit/>
          </a:bodyPr>
          <a:lstStyle/>
          <a:p>
            <a:pPr algn="ctr"/>
            <a:r>
              <a:rPr lang="es-MX" sz="2000" b="1" dirty="0">
                <a:latin typeface="Baskerville Old Face" panose="02020602080505020303" pitchFamily="18" charset="0"/>
              </a:rPr>
              <a:t>Visión por computadora</a:t>
            </a:r>
            <a:endParaRPr lang="es-EC" sz="2000" b="1" dirty="0">
              <a:latin typeface="Baskerville Old Face" panose="02020602080505020303" pitchFamily="18" charset="0"/>
            </a:endParaRPr>
          </a:p>
        </p:txBody>
      </p:sp>
      <p:sp>
        <p:nvSpPr>
          <p:cNvPr id="27" name="CuadroTexto 26">
            <a:extLst>
              <a:ext uri="{FF2B5EF4-FFF2-40B4-BE49-F238E27FC236}">
                <a16:creationId xmlns:a16="http://schemas.microsoft.com/office/drawing/2014/main" id="{6F3998A1-C4CB-44E4-84FE-B48882C47E2F}"/>
              </a:ext>
            </a:extLst>
          </p:cNvPr>
          <p:cNvSpPr txBox="1"/>
          <p:nvPr/>
        </p:nvSpPr>
        <p:spPr>
          <a:xfrm>
            <a:off x="8991728" y="4872747"/>
            <a:ext cx="2746471" cy="400110"/>
          </a:xfrm>
          <a:prstGeom prst="rect">
            <a:avLst/>
          </a:prstGeom>
          <a:noFill/>
        </p:spPr>
        <p:txBody>
          <a:bodyPr wrap="square" rtlCol="0">
            <a:spAutoFit/>
          </a:bodyPr>
          <a:lstStyle/>
          <a:p>
            <a:pPr algn="ctr"/>
            <a:r>
              <a:rPr lang="es-MX" sz="2000" b="1" dirty="0" err="1">
                <a:latin typeface="Baskerville Old Face" panose="02020602080505020303" pitchFamily="18" charset="0"/>
              </a:rPr>
              <a:t>Hiperindividualizado</a:t>
            </a:r>
            <a:endParaRPr lang="es-EC" sz="2000" b="1" dirty="0">
              <a:latin typeface="Baskerville Old Face" panose="02020602080505020303" pitchFamily="18" charset="0"/>
            </a:endParaRPr>
          </a:p>
        </p:txBody>
      </p:sp>
      <p:pic>
        <p:nvPicPr>
          <p:cNvPr id="1026" name="Picture 2" descr="Humanidad aumentada llega a las empresas – Revista TNE">
            <a:extLst>
              <a:ext uri="{FF2B5EF4-FFF2-40B4-BE49-F238E27FC236}">
                <a16:creationId xmlns:a16="http://schemas.microsoft.com/office/drawing/2014/main" id="{E8108A3B-048A-4FBB-99F2-D8A6449927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92" y="2145701"/>
            <a:ext cx="2566597" cy="25665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CNOLOGIA DEL FUTURO: VISION POR COMPUTADOR">
            <a:extLst>
              <a:ext uri="{FF2B5EF4-FFF2-40B4-BE49-F238E27FC236}">
                <a16:creationId xmlns:a16="http://schemas.microsoft.com/office/drawing/2014/main" id="{50A382E8-0234-48EF-9D79-429ED7DFB5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7919" y="2307883"/>
            <a:ext cx="2784059" cy="24044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dependencia | Seamos nosotros mismos. Diseño Humano Gualeguaychú">
            <a:extLst>
              <a:ext uri="{FF2B5EF4-FFF2-40B4-BE49-F238E27FC236}">
                <a16:creationId xmlns:a16="http://schemas.microsoft.com/office/drawing/2014/main" id="{DF512461-FEF2-414A-8190-43857EDEDA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704" r="12869"/>
          <a:stretch/>
        </p:blipFill>
        <p:spPr bwMode="auto">
          <a:xfrm>
            <a:off x="9087498" y="2307882"/>
            <a:ext cx="2515792" cy="2433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09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850720"/>
            <a:ext cx="7729728" cy="628047"/>
          </a:xfrm>
        </p:spPr>
        <p:txBody>
          <a:bodyPr>
            <a:normAutofit fontScale="90000"/>
          </a:bodyPr>
          <a:lstStyle/>
          <a:p>
            <a:r>
              <a:rPr lang="es-MX" b="1" dirty="0"/>
              <a:t>OBJETIVO GENERAL</a:t>
            </a:r>
            <a:endParaRPr lang="es-EC"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23113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b="1" dirty="0">
                <a:solidFill>
                  <a:schemeClr val="tx1"/>
                </a:solidFill>
              </a:rPr>
              <a:t>Introducción</a:t>
            </a:r>
          </a:p>
          <a:p>
            <a:pPr>
              <a:lnSpc>
                <a:spcPct val="150000"/>
              </a:lnSpc>
            </a:pPr>
            <a:r>
              <a:rPr lang="es-EC" dirty="0">
                <a:solidFill>
                  <a:schemeClr val="tx1"/>
                </a:solidFill>
              </a:rPr>
              <a:t>Trabajos Relacionados</a:t>
            </a:r>
          </a:p>
          <a:p>
            <a:pPr>
              <a:lnSpc>
                <a:spcPct val="150000"/>
              </a:lnSpc>
            </a:pPr>
            <a:r>
              <a:rPr lang="es-EC" dirty="0">
                <a:solidFill>
                  <a:schemeClr val="tx1"/>
                </a:solidFill>
              </a:rPr>
              <a:t>Desarrollo</a:t>
            </a:r>
          </a:p>
          <a:p>
            <a:pPr>
              <a:lnSpc>
                <a:spcPct val="150000"/>
              </a:lnSpc>
            </a:pPr>
            <a:r>
              <a:rPr lang="es-EC" dirty="0">
                <a:solidFill>
                  <a:schemeClr val="tx1"/>
                </a:solidFill>
              </a:rPr>
              <a:t>Enfoque de prueba</a:t>
            </a:r>
          </a:p>
          <a:p>
            <a:r>
              <a:rPr lang="es-EC"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5</a:t>
            </a:r>
            <a:endParaRPr lang="es-EC" dirty="0"/>
          </a:p>
        </p:txBody>
      </p:sp>
      <p:pic>
        <p:nvPicPr>
          <p:cNvPr id="8" name="Picture 4" descr="2560x1600 px Planos computadora sitio de construcción GPUs Nvidia Fondo simple">
            <a:extLst>
              <a:ext uri="{FF2B5EF4-FFF2-40B4-BE49-F238E27FC236}">
                <a16:creationId xmlns:a16="http://schemas.microsoft.com/office/drawing/2014/main" id="{CFE1B060-67B4-4EE1-89E1-24CD966B33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7986" y="1726950"/>
            <a:ext cx="2304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EF6BA256-DA4F-4674-AC47-C96D97C38F5D}"/>
              </a:ext>
            </a:extLst>
          </p:cNvPr>
          <p:cNvSpPr txBox="1"/>
          <p:nvPr/>
        </p:nvSpPr>
        <p:spPr>
          <a:xfrm>
            <a:off x="2817986" y="3172284"/>
            <a:ext cx="2304000" cy="307777"/>
          </a:xfrm>
          <a:prstGeom prst="rect">
            <a:avLst/>
          </a:prstGeom>
          <a:noFill/>
        </p:spPr>
        <p:txBody>
          <a:bodyPr wrap="square" rtlCol="0">
            <a:spAutoFit/>
          </a:bodyPr>
          <a:lstStyle/>
          <a:p>
            <a:pPr algn="ctr"/>
            <a:r>
              <a:rPr lang="es-MX" sz="1400" b="1" dirty="0">
                <a:latin typeface="Baskerville Old Face" panose="02020602080505020303" pitchFamily="18" charset="0"/>
              </a:rPr>
              <a:t>Propuesta de una arquitectura</a:t>
            </a:r>
            <a:endParaRPr lang="es-EC" sz="1400" b="1" dirty="0">
              <a:latin typeface="Baskerville Old Face" panose="02020602080505020303" pitchFamily="18" charset="0"/>
            </a:endParaRPr>
          </a:p>
        </p:txBody>
      </p:sp>
      <p:pic>
        <p:nvPicPr>
          <p:cNvPr id="10" name="Picture 6" descr="10 características de los actuales 'súper celulares' • ENTER.CO">
            <a:extLst>
              <a:ext uri="{FF2B5EF4-FFF2-40B4-BE49-F238E27FC236}">
                <a16:creationId xmlns:a16="http://schemas.microsoft.com/office/drawing/2014/main" id="{11C6B521-2066-4463-87B3-8FC01DEC56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8242" y="1752168"/>
            <a:ext cx="2304000" cy="1426566"/>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1267F8D0-4675-4528-AAF9-F4FE259669FF}"/>
              </a:ext>
            </a:extLst>
          </p:cNvPr>
          <p:cNvSpPr txBox="1"/>
          <p:nvPr/>
        </p:nvSpPr>
        <p:spPr>
          <a:xfrm>
            <a:off x="5845080" y="3178734"/>
            <a:ext cx="2347162" cy="307777"/>
          </a:xfrm>
          <a:prstGeom prst="rect">
            <a:avLst/>
          </a:prstGeom>
          <a:noFill/>
        </p:spPr>
        <p:txBody>
          <a:bodyPr wrap="square" rtlCol="0">
            <a:spAutoFit/>
          </a:bodyPr>
          <a:lstStyle/>
          <a:p>
            <a:pPr algn="ctr"/>
            <a:r>
              <a:rPr lang="es-MX" sz="1400" b="1" dirty="0">
                <a:latin typeface="Baskerville Old Face" panose="02020602080505020303" pitchFamily="18" charset="0"/>
              </a:rPr>
              <a:t>Aplicación </a:t>
            </a:r>
            <a:endParaRPr lang="es-EC" sz="1400" b="1" dirty="0">
              <a:latin typeface="Baskerville Old Face" panose="02020602080505020303" pitchFamily="18" charset="0"/>
            </a:endParaRPr>
          </a:p>
        </p:txBody>
      </p:sp>
      <p:grpSp>
        <p:nvGrpSpPr>
          <p:cNvPr id="12" name="Grupo 11">
            <a:extLst>
              <a:ext uri="{FF2B5EF4-FFF2-40B4-BE49-F238E27FC236}">
                <a16:creationId xmlns:a16="http://schemas.microsoft.com/office/drawing/2014/main" id="{0CF031D9-4070-4A0A-AAAE-5AFD1555031A}"/>
              </a:ext>
            </a:extLst>
          </p:cNvPr>
          <p:cNvGrpSpPr/>
          <p:nvPr/>
        </p:nvGrpSpPr>
        <p:grpSpPr>
          <a:xfrm>
            <a:off x="2774824" y="3692938"/>
            <a:ext cx="2347162" cy="1716928"/>
            <a:chOff x="10071123" y="2655579"/>
            <a:chExt cx="1895198" cy="1599364"/>
          </a:xfrm>
        </p:grpSpPr>
        <p:pic>
          <p:nvPicPr>
            <p:cNvPr id="13" name="Picture 14" descr="Qué tal si hablamos de &quot;Humanidad Aumentada&quot;? | Techcetera">
              <a:extLst>
                <a:ext uri="{FF2B5EF4-FFF2-40B4-BE49-F238E27FC236}">
                  <a16:creationId xmlns:a16="http://schemas.microsoft.com/office/drawing/2014/main" id="{3D8E0B56-285C-457D-B1DA-9E4C1776F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1123" y="3497889"/>
              <a:ext cx="1895197" cy="7570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7 increíbles ejemplos de visión por computadora - Bootcamp AI - Medium">
              <a:extLst>
                <a:ext uri="{FF2B5EF4-FFF2-40B4-BE49-F238E27FC236}">
                  <a16:creationId xmlns:a16="http://schemas.microsoft.com/office/drawing/2014/main" id="{396AC2C2-9EE8-433F-870A-31BA20F3EF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71124" y="2655579"/>
              <a:ext cx="1895197" cy="84231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CuadroTexto 14">
            <a:extLst>
              <a:ext uri="{FF2B5EF4-FFF2-40B4-BE49-F238E27FC236}">
                <a16:creationId xmlns:a16="http://schemas.microsoft.com/office/drawing/2014/main" id="{989371BA-F437-4EB2-A5D3-F4C3D74542DC}"/>
              </a:ext>
            </a:extLst>
          </p:cNvPr>
          <p:cNvSpPr txBox="1"/>
          <p:nvPr/>
        </p:nvSpPr>
        <p:spPr>
          <a:xfrm>
            <a:off x="2780521" y="5486626"/>
            <a:ext cx="2341463" cy="307777"/>
          </a:xfrm>
          <a:prstGeom prst="rect">
            <a:avLst/>
          </a:prstGeom>
          <a:noFill/>
        </p:spPr>
        <p:txBody>
          <a:bodyPr wrap="square" rtlCol="0">
            <a:spAutoFit/>
          </a:bodyPr>
          <a:lstStyle/>
          <a:p>
            <a:pPr algn="ctr"/>
            <a:r>
              <a:rPr lang="es-MX" sz="1400" b="1" dirty="0">
                <a:latin typeface="Baskerville Old Face" panose="02020602080505020303" pitchFamily="18" charset="0"/>
              </a:rPr>
              <a:t>Humanidad aumentada</a:t>
            </a:r>
            <a:endParaRPr lang="es-EC" sz="1400" b="1" dirty="0">
              <a:latin typeface="Baskerville Old Face" panose="02020602080505020303" pitchFamily="18" charset="0"/>
            </a:endParaRPr>
          </a:p>
        </p:txBody>
      </p:sp>
      <p:sp>
        <p:nvSpPr>
          <p:cNvPr id="21" name="CuadroTexto 20">
            <a:extLst>
              <a:ext uri="{FF2B5EF4-FFF2-40B4-BE49-F238E27FC236}">
                <a16:creationId xmlns:a16="http://schemas.microsoft.com/office/drawing/2014/main" id="{81848D5E-8332-428C-BD8B-06C93D1DDD98}"/>
              </a:ext>
            </a:extLst>
          </p:cNvPr>
          <p:cNvSpPr txBox="1"/>
          <p:nvPr/>
        </p:nvSpPr>
        <p:spPr>
          <a:xfrm>
            <a:off x="2451821" y="6007280"/>
            <a:ext cx="9540246" cy="523220"/>
          </a:xfrm>
          <a:prstGeom prst="rect">
            <a:avLst/>
          </a:prstGeom>
          <a:noFill/>
        </p:spPr>
        <p:txBody>
          <a:bodyPr wrap="square">
            <a:spAutoFit/>
          </a:bodyPr>
          <a:lstStyle/>
          <a:p>
            <a:pPr algn="ctr">
              <a:spcBef>
                <a:spcPts val="10"/>
              </a:spcBef>
            </a:pPr>
            <a:r>
              <a:rPr lang="es-EC" sz="1400" dirty="0">
                <a:effectLst/>
                <a:latin typeface="Arial" panose="020B0604020202020204" pitchFamily="34" charset="0"/>
                <a:ea typeface="Times New Roman" panose="02020603050405020304" pitchFamily="18" charset="0"/>
              </a:rPr>
              <a:t>Desarrollar una propuesta de arquitectura de aplicación de control hiperindividualizado mediante humanidad aumentada para la inclusión de personas con ceguera mejorando su interacción en entornos cerrados.</a:t>
            </a:r>
            <a:endParaRPr lang="es-EC" sz="1600" dirty="0">
              <a:effectLst/>
              <a:latin typeface="Times New Roman" panose="02020603050405020304" pitchFamily="18" charset="0"/>
              <a:ea typeface="Times New Roman" panose="02020603050405020304" pitchFamily="18" charset="0"/>
            </a:endParaRPr>
          </a:p>
        </p:txBody>
      </p:sp>
      <p:pic>
        <p:nvPicPr>
          <p:cNvPr id="1026" name="Picture 2" descr="El Hiperindividualismo Moderno - Cómo Retraza la Transformación Colectiva  de la Humanidad">
            <a:extLst>
              <a:ext uri="{FF2B5EF4-FFF2-40B4-BE49-F238E27FC236}">
                <a16:creationId xmlns:a16="http://schemas.microsoft.com/office/drawing/2014/main" id="{8C1ADB76-69BB-4B72-AC2F-C6FD94EE52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33717" y="1777262"/>
            <a:ext cx="2304000" cy="1426566"/>
          </a:xfrm>
          <a:prstGeom prst="rect">
            <a:avLst/>
          </a:prstGeom>
          <a:noFill/>
          <a:extLst>
            <a:ext uri="{909E8E84-426E-40DD-AFC4-6F175D3DCCD1}">
              <a14:hiddenFill xmlns:a14="http://schemas.microsoft.com/office/drawing/2010/main">
                <a:solidFill>
                  <a:srgbClr val="FFFFFF"/>
                </a:solidFill>
              </a14:hiddenFill>
            </a:ext>
          </a:extLst>
        </p:spPr>
      </p:pic>
      <p:sp>
        <p:nvSpPr>
          <p:cNvPr id="24" name="CuadroTexto 23">
            <a:extLst>
              <a:ext uri="{FF2B5EF4-FFF2-40B4-BE49-F238E27FC236}">
                <a16:creationId xmlns:a16="http://schemas.microsoft.com/office/drawing/2014/main" id="{16D00E2D-8786-4A68-BD9A-C23907657DCD}"/>
              </a:ext>
            </a:extLst>
          </p:cNvPr>
          <p:cNvSpPr txBox="1"/>
          <p:nvPr/>
        </p:nvSpPr>
        <p:spPr>
          <a:xfrm>
            <a:off x="9055296" y="3182016"/>
            <a:ext cx="2282421" cy="307777"/>
          </a:xfrm>
          <a:prstGeom prst="rect">
            <a:avLst/>
          </a:prstGeom>
          <a:noFill/>
        </p:spPr>
        <p:txBody>
          <a:bodyPr wrap="square" rtlCol="0">
            <a:spAutoFit/>
          </a:bodyPr>
          <a:lstStyle/>
          <a:p>
            <a:pPr algn="ctr"/>
            <a:r>
              <a:rPr lang="es-MX" sz="1400" b="1" dirty="0">
                <a:latin typeface="Baskerville Old Face" panose="02020602080505020303" pitchFamily="18" charset="0"/>
              </a:rPr>
              <a:t>Hiperindividualizado</a:t>
            </a:r>
            <a:endParaRPr lang="es-EC" sz="1400" b="1" dirty="0">
              <a:latin typeface="Baskerville Old Face" panose="02020602080505020303" pitchFamily="18" charset="0"/>
            </a:endParaRPr>
          </a:p>
        </p:txBody>
      </p:sp>
      <p:sp>
        <p:nvSpPr>
          <p:cNvPr id="25" name="CuadroTexto 24">
            <a:extLst>
              <a:ext uri="{FF2B5EF4-FFF2-40B4-BE49-F238E27FC236}">
                <a16:creationId xmlns:a16="http://schemas.microsoft.com/office/drawing/2014/main" id="{E70F2974-E064-4400-B76A-4D401756E1F4}"/>
              </a:ext>
            </a:extLst>
          </p:cNvPr>
          <p:cNvSpPr txBox="1"/>
          <p:nvPr/>
        </p:nvSpPr>
        <p:spPr>
          <a:xfrm>
            <a:off x="8935069" y="5480556"/>
            <a:ext cx="2630266" cy="307777"/>
          </a:xfrm>
          <a:prstGeom prst="rect">
            <a:avLst/>
          </a:prstGeom>
          <a:noFill/>
        </p:spPr>
        <p:txBody>
          <a:bodyPr wrap="square" rtlCol="0">
            <a:spAutoFit/>
          </a:bodyPr>
          <a:lstStyle/>
          <a:p>
            <a:pPr algn="ctr"/>
            <a:r>
              <a:rPr lang="es-MX" sz="1400" b="1" dirty="0">
                <a:latin typeface="Baskerville Old Face" panose="02020602080505020303" pitchFamily="18" charset="0"/>
              </a:rPr>
              <a:t>Interacción en entornos cerrados</a:t>
            </a:r>
            <a:endParaRPr lang="es-EC" sz="1400" b="1" dirty="0">
              <a:latin typeface="Baskerville Old Face" panose="02020602080505020303" pitchFamily="18" charset="0"/>
            </a:endParaRPr>
          </a:p>
        </p:txBody>
      </p:sp>
      <p:pic>
        <p:nvPicPr>
          <p:cNvPr id="26" name="Picture 14" descr="Qué es la Web Física o cómo interactuar con nuestro entorno a ...">
            <a:extLst>
              <a:ext uri="{FF2B5EF4-FFF2-40B4-BE49-F238E27FC236}">
                <a16:creationId xmlns:a16="http://schemas.microsoft.com/office/drawing/2014/main" id="{F6EFC0AA-E80C-4E99-927A-9CB9BD4E90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11260" y="3722706"/>
            <a:ext cx="1698862" cy="16988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s voluntarios ayudan a trabajar vector gratuito">
            <a:extLst>
              <a:ext uri="{FF2B5EF4-FFF2-40B4-BE49-F238E27FC236}">
                <a16:creationId xmlns:a16="http://schemas.microsoft.com/office/drawing/2014/main" id="{5DFD7587-D5F8-400C-AA04-13C15B61C8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24684" y="3616590"/>
            <a:ext cx="1793276" cy="1793276"/>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Texto 27">
            <a:extLst>
              <a:ext uri="{FF2B5EF4-FFF2-40B4-BE49-F238E27FC236}">
                <a16:creationId xmlns:a16="http://schemas.microsoft.com/office/drawing/2014/main" id="{D9C227E5-3DC4-4F8B-9729-C8E3DF959970}"/>
              </a:ext>
            </a:extLst>
          </p:cNvPr>
          <p:cNvSpPr txBox="1"/>
          <p:nvPr/>
        </p:nvSpPr>
        <p:spPr>
          <a:xfrm>
            <a:off x="6224684" y="5480556"/>
            <a:ext cx="1793276" cy="307777"/>
          </a:xfrm>
          <a:prstGeom prst="rect">
            <a:avLst/>
          </a:prstGeom>
          <a:noFill/>
        </p:spPr>
        <p:txBody>
          <a:bodyPr wrap="square" rtlCol="0">
            <a:spAutoFit/>
          </a:bodyPr>
          <a:lstStyle/>
          <a:p>
            <a:pPr algn="ctr"/>
            <a:r>
              <a:rPr lang="es-MX" sz="1400" b="1" dirty="0">
                <a:latin typeface="Baskerville Old Face" panose="02020602080505020303" pitchFamily="18" charset="0"/>
              </a:rPr>
              <a:t>Personas con ceguera</a:t>
            </a:r>
            <a:endParaRPr lang="es-EC" sz="1400" b="1" dirty="0">
              <a:latin typeface="Baskerville Old Face" panose="02020602080505020303" pitchFamily="18" charset="0"/>
            </a:endParaRPr>
          </a:p>
        </p:txBody>
      </p:sp>
    </p:spTree>
    <p:extLst>
      <p:ext uri="{BB962C8B-B14F-4D97-AF65-F5344CB8AC3E}">
        <p14:creationId xmlns:p14="http://schemas.microsoft.com/office/powerpoint/2010/main" val="273603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P spid="24" grpId="0"/>
      <p:bldP spid="25"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850720"/>
            <a:ext cx="7729728" cy="628047"/>
          </a:xfrm>
        </p:spPr>
        <p:txBody>
          <a:bodyPr>
            <a:normAutofit fontScale="90000"/>
          </a:bodyPr>
          <a:lstStyle/>
          <a:p>
            <a:r>
              <a:rPr lang="es-MX" b="1" dirty="0"/>
              <a:t>OBJETIVOS ESPECIFICOS</a:t>
            </a:r>
            <a:endParaRPr lang="es-EC"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23113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b="1" dirty="0">
                <a:solidFill>
                  <a:schemeClr val="tx1"/>
                </a:solidFill>
              </a:rPr>
              <a:t>Introducción</a:t>
            </a:r>
          </a:p>
          <a:p>
            <a:pPr>
              <a:lnSpc>
                <a:spcPct val="150000"/>
              </a:lnSpc>
            </a:pPr>
            <a:r>
              <a:rPr lang="es-EC" dirty="0">
                <a:solidFill>
                  <a:schemeClr val="tx1"/>
                </a:solidFill>
              </a:rPr>
              <a:t>Trabajos Relacionados</a:t>
            </a:r>
          </a:p>
          <a:p>
            <a:pPr>
              <a:lnSpc>
                <a:spcPct val="150000"/>
              </a:lnSpc>
            </a:pPr>
            <a:r>
              <a:rPr lang="es-EC" dirty="0">
                <a:solidFill>
                  <a:schemeClr val="tx1"/>
                </a:solidFill>
              </a:rPr>
              <a:t>Desarrollo</a:t>
            </a:r>
          </a:p>
          <a:p>
            <a:pPr>
              <a:lnSpc>
                <a:spcPct val="150000"/>
              </a:lnSpc>
            </a:pPr>
            <a:r>
              <a:rPr lang="es-EC" dirty="0">
                <a:solidFill>
                  <a:schemeClr val="tx1"/>
                </a:solidFill>
              </a:rPr>
              <a:t>Enfoque de prueba</a:t>
            </a:r>
          </a:p>
          <a:p>
            <a:r>
              <a:rPr lang="es-EC"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6</a:t>
            </a:r>
            <a:endParaRPr lang="es-EC" dirty="0"/>
          </a:p>
        </p:txBody>
      </p:sp>
      <p:pic>
        <p:nvPicPr>
          <p:cNvPr id="46" name="Picture 22" descr="Plantillas para crear tu propuesta única de valor y triunfar">
            <a:extLst>
              <a:ext uri="{FF2B5EF4-FFF2-40B4-BE49-F238E27FC236}">
                <a16:creationId xmlns:a16="http://schemas.microsoft.com/office/drawing/2014/main" id="{4DC72D25-8A3D-4385-9646-DF8E2549E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6382" y="2518438"/>
            <a:ext cx="2129609" cy="1111331"/>
          </a:xfrm>
          <a:prstGeom prst="rect">
            <a:avLst/>
          </a:prstGeom>
          <a:noFill/>
          <a:extLst>
            <a:ext uri="{909E8E84-426E-40DD-AFC4-6F175D3DCCD1}">
              <a14:hiddenFill xmlns:a14="http://schemas.microsoft.com/office/drawing/2010/main">
                <a:solidFill>
                  <a:srgbClr val="FFFFFF"/>
                </a:solidFill>
              </a14:hiddenFill>
            </a:ext>
          </a:extLst>
        </p:spPr>
      </p:pic>
      <p:sp>
        <p:nvSpPr>
          <p:cNvPr id="47" name="CuadroTexto 46">
            <a:extLst>
              <a:ext uri="{FF2B5EF4-FFF2-40B4-BE49-F238E27FC236}">
                <a16:creationId xmlns:a16="http://schemas.microsoft.com/office/drawing/2014/main" id="{E8D73F49-36BD-4BDB-B0FF-085A4AADC5D7}"/>
              </a:ext>
            </a:extLst>
          </p:cNvPr>
          <p:cNvSpPr txBox="1"/>
          <p:nvPr/>
        </p:nvSpPr>
        <p:spPr>
          <a:xfrm>
            <a:off x="4643630" y="2744148"/>
            <a:ext cx="2046419" cy="523220"/>
          </a:xfrm>
          <a:prstGeom prst="rect">
            <a:avLst/>
          </a:prstGeom>
          <a:noFill/>
        </p:spPr>
        <p:txBody>
          <a:bodyPr wrap="square" rtlCol="0">
            <a:spAutoFit/>
          </a:bodyPr>
          <a:lstStyle/>
          <a:p>
            <a:pPr algn="ctr"/>
            <a:r>
              <a:rPr lang="es-MX" sz="1400" b="1" dirty="0">
                <a:latin typeface="Baskerville Old Face" panose="02020602080505020303" pitchFamily="18" charset="0"/>
              </a:rPr>
              <a:t>Propuesta de otros autores</a:t>
            </a:r>
            <a:endParaRPr lang="es-EC" sz="1400" b="1" dirty="0">
              <a:latin typeface="Baskerville Old Face" panose="02020602080505020303" pitchFamily="18" charset="0"/>
            </a:endParaRPr>
          </a:p>
        </p:txBody>
      </p:sp>
      <p:pic>
        <p:nvPicPr>
          <p:cNvPr id="48" name="Picture 24" descr="Optimiza el viaje del cliente con ayuda de redes sociales">
            <a:extLst>
              <a:ext uri="{FF2B5EF4-FFF2-40B4-BE49-F238E27FC236}">
                <a16:creationId xmlns:a16="http://schemas.microsoft.com/office/drawing/2014/main" id="{2F53336F-A334-4B41-A6E2-D570AAA7B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1658" y="3649709"/>
            <a:ext cx="2111971" cy="1270799"/>
          </a:xfrm>
          <a:prstGeom prst="rect">
            <a:avLst/>
          </a:prstGeom>
          <a:noFill/>
          <a:extLst>
            <a:ext uri="{909E8E84-426E-40DD-AFC4-6F175D3DCCD1}">
              <a14:hiddenFill xmlns:a14="http://schemas.microsoft.com/office/drawing/2010/main">
                <a:solidFill>
                  <a:srgbClr val="FFFFFF"/>
                </a:solidFill>
              </a14:hiddenFill>
            </a:ext>
          </a:extLst>
        </p:spPr>
      </p:pic>
      <p:sp>
        <p:nvSpPr>
          <p:cNvPr id="49" name="CuadroTexto 48">
            <a:extLst>
              <a:ext uri="{FF2B5EF4-FFF2-40B4-BE49-F238E27FC236}">
                <a16:creationId xmlns:a16="http://schemas.microsoft.com/office/drawing/2014/main" id="{D7AD9B16-C7BF-4E6D-AD29-50B602A9EDFF}"/>
              </a:ext>
            </a:extLst>
          </p:cNvPr>
          <p:cNvSpPr txBox="1"/>
          <p:nvPr/>
        </p:nvSpPr>
        <p:spPr>
          <a:xfrm>
            <a:off x="4705991" y="4112345"/>
            <a:ext cx="1890752" cy="307777"/>
          </a:xfrm>
          <a:prstGeom prst="rect">
            <a:avLst/>
          </a:prstGeom>
          <a:noFill/>
        </p:spPr>
        <p:txBody>
          <a:bodyPr wrap="square" rtlCol="0">
            <a:spAutoFit/>
          </a:bodyPr>
          <a:lstStyle/>
          <a:p>
            <a:pPr algn="ctr"/>
            <a:r>
              <a:rPr lang="es-MX" sz="1400" b="1" dirty="0">
                <a:latin typeface="Baskerville Old Face" panose="02020602080505020303" pitchFamily="18" charset="0"/>
              </a:rPr>
              <a:t>Mejorar la interacción </a:t>
            </a:r>
            <a:endParaRPr lang="es-EC" sz="1400" b="1" dirty="0">
              <a:latin typeface="Baskerville Old Face" panose="02020602080505020303" pitchFamily="18" charset="0"/>
            </a:endParaRPr>
          </a:p>
        </p:txBody>
      </p:sp>
      <p:pic>
        <p:nvPicPr>
          <p:cNvPr id="50" name="Picture 30" descr="Qué son los CFDI Relacionados? - Soy Conta">
            <a:extLst>
              <a:ext uri="{FF2B5EF4-FFF2-40B4-BE49-F238E27FC236}">
                <a16:creationId xmlns:a16="http://schemas.microsoft.com/office/drawing/2014/main" id="{5B254667-4A66-4241-9940-97D3994926C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414" r="30347"/>
          <a:stretch/>
        </p:blipFill>
        <p:spPr bwMode="auto">
          <a:xfrm>
            <a:off x="3122235" y="4928482"/>
            <a:ext cx="1043070" cy="977794"/>
          </a:xfrm>
          <a:prstGeom prst="rect">
            <a:avLst/>
          </a:prstGeom>
          <a:noFill/>
          <a:extLst>
            <a:ext uri="{909E8E84-426E-40DD-AFC4-6F175D3DCCD1}">
              <a14:hiddenFill xmlns:a14="http://schemas.microsoft.com/office/drawing/2010/main">
                <a:solidFill>
                  <a:srgbClr val="FFFFFF"/>
                </a:solidFill>
              </a14:hiddenFill>
            </a:ext>
          </a:extLst>
        </p:spPr>
      </p:pic>
      <p:sp>
        <p:nvSpPr>
          <p:cNvPr id="51" name="CuadroTexto 50">
            <a:extLst>
              <a:ext uri="{FF2B5EF4-FFF2-40B4-BE49-F238E27FC236}">
                <a16:creationId xmlns:a16="http://schemas.microsoft.com/office/drawing/2014/main" id="{8AB9AB29-CB18-46D2-9905-AF04E00574BA}"/>
              </a:ext>
            </a:extLst>
          </p:cNvPr>
          <p:cNvSpPr txBox="1"/>
          <p:nvPr/>
        </p:nvSpPr>
        <p:spPr>
          <a:xfrm>
            <a:off x="2645982" y="5968592"/>
            <a:ext cx="1919347" cy="307777"/>
          </a:xfrm>
          <a:prstGeom prst="rect">
            <a:avLst/>
          </a:prstGeom>
          <a:noFill/>
        </p:spPr>
        <p:txBody>
          <a:bodyPr wrap="square" rtlCol="0">
            <a:spAutoFit/>
          </a:bodyPr>
          <a:lstStyle/>
          <a:p>
            <a:pPr algn="ctr"/>
            <a:r>
              <a:rPr lang="es-MX" sz="1400" b="1" dirty="0">
                <a:latin typeface="Baskerville Old Face" panose="02020602080505020303" pitchFamily="18" charset="0"/>
              </a:rPr>
              <a:t>Trabajos relacionados</a:t>
            </a:r>
            <a:endParaRPr lang="es-EC" sz="1400" b="1" dirty="0">
              <a:latin typeface="Baskerville Old Face" panose="02020602080505020303" pitchFamily="18" charset="0"/>
            </a:endParaRPr>
          </a:p>
        </p:txBody>
      </p:sp>
      <p:pic>
        <p:nvPicPr>
          <p:cNvPr id="52" name="Picture 32" descr="RIOS Quiero Apoyo Y Quiero Apoyar - Posts | Facebook">
            <a:extLst>
              <a:ext uri="{FF2B5EF4-FFF2-40B4-BE49-F238E27FC236}">
                <a16:creationId xmlns:a16="http://schemas.microsoft.com/office/drawing/2014/main" id="{70D2A68F-5020-4BE1-9175-4468BA7511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7195" y="5004276"/>
            <a:ext cx="1048084" cy="1048084"/>
          </a:xfrm>
          <a:prstGeom prst="rect">
            <a:avLst/>
          </a:prstGeom>
          <a:noFill/>
          <a:extLst>
            <a:ext uri="{909E8E84-426E-40DD-AFC4-6F175D3DCCD1}">
              <a14:hiddenFill xmlns:a14="http://schemas.microsoft.com/office/drawing/2010/main">
                <a:solidFill>
                  <a:srgbClr val="FFFFFF"/>
                </a:solidFill>
              </a14:hiddenFill>
            </a:ext>
          </a:extLst>
        </p:spPr>
      </p:pic>
      <p:sp>
        <p:nvSpPr>
          <p:cNvPr id="53" name="CuadroTexto 52">
            <a:extLst>
              <a:ext uri="{FF2B5EF4-FFF2-40B4-BE49-F238E27FC236}">
                <a16:creationId xmlns:a16="http://schemas.microsoft.com/office/drawing/2014/main" id="{217273D6-E500-4E69-9B28-39F83E88F481}"/>
              </a:ext>
            </a:extLst>
          </p:cNvPr>
          <p:cNvSpPr txBox="1"/>
          <p:nvPr/>
        </p:nvSpPr>
        <p:spPr>
          <a:xfrm>
            <a:off x="5147554" y="6033698"/>
            <a:ext cx="1223648" cy="307777"/>
          </a:xfrm>
          <a:prstGeom prst="rect">
            <a:avLst/>
          </a:prstGeom>
          <a:noFill/>
        </p:spPr>
        <p:txBody>
          <a:bodyPr wrap="square" rtlCol="0">
            <a:spAutoFit/>
          </a:bodyPr>
          <a:lstStyle/>
          <a:p>
            <a:pPr algn="ctr"/>
            <a:r>
              <a:rPr lang="es-MX" sz="1400" b="1" dirty="0">
                <a:latin typeface="Baskerville Old Face" panose="02020602080505020303" pitchFamily="18" charset="0"/>
              </a:rPr>
              <a:t>Apoyen</a:t>
            </a:r>
            <a:endParaRPr lang="es-EC" sz="1400" b="1" dirty="0">
              <a:latin typeface="Baskerville Old Face" panose="02020602080505020303" pitchFamily="18" charset="0"/>
            </a:endParaRPr>
          </a:p>
        </p:txBody>
      </p:sp>
      <p:sp>
        <p:nvSpPr>
          <p:cNvPr id="56" name="Rectángulo 55">
            <a:extLst>
              <a:ext uri="{FF2B5EF4-FFF2-40B4-BE49-F238E27FC236}">
                <a16:creationId xmlns:a16="http://schemas.microsoft.com/office/drawing/2014/main" id="{C54145B0-4A9F-42CC-9C9E-74977EFE80EF}"/>
              </a:ext>
            </a:extLst>
          </p:cNvPr>
          <p:cNvSpPr/>
          <p:nvPr/>
        </p:nvSpPr>
        <p:spPr>
          <a:xfrm>
            <a:off x="2476868" y="2157601"/>
            <a:ext cx="4315818" cy="4183874"/>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7" name="CuadroTexto 56">
            <a:extLst>
              <a:ext uri="{FF2B5EF4-FFF2-40B4-BE49-F238E27FC236}">
                <a16:creationId xmlns:a16="http://schemas.microsoft.com/office/drawing/2014/main" id="{20A4B649-95A3-40F1-A856-05A4ABA2E22C}"/>
              </a:ext>
            </a:extLst>
          </p:cNvPr>
          <p:cNvSpPr txBox="1"/>
          <p:nvPr/>
        </p:nvSpPr>
        <p:spPr>
          <a:xfrm>
            <a:off x="2231136" y="2190721"/>
            <a:ext cx="1138289" cy="307777"/>
          </a:xfrm>
          <a:prstGeom prst="rect">
            <a:avLst/>
          </a:prstGeom>
          <a:noFill/>
        </p:spPr>
        <p:txBody>
          <a:bodyPr wrap="square" rtlCol="0">
            <a:spAutoFit/>
          </a:bodyPr>
          <a:lstStyle/>
          <a:p>
            <a:pPr algn="ctr"/>
            <a:r>
              <a:rPr lang="es-MX" sz="1400" b="1" dirty="0">
                <a:latin typeface="Baskerville Old Face" panose="02020602080505020303" pitchFamily="18" charset="0"/>
              </a:rPr>
              <a:t>OE 1:</a:t>
            </a:r>
            <a:endParaRPr lang="es-EC" sz="1400" b="1" dirty="0">
              <a:latin typeface="Baskerville Old Face" panose="02020602080505020303" pitchFamily="18" charset="0"/>
            </a:endParaRPr>
          </a:p>
        </p:txBody>
      </p:sp>
      <p:sp>
        <p:nvSpPr>
          <p:cNvPr id="60" name="CuadroTexto 59">
            <a:extLst>
              <a:ext uri="{FF2B5EF4-FFF2-40B4-BE49-F238E27FC236}">
                <a16:creationId xmlns:a16="http://schemas.microsoft.com/office/drawing/2014/main" id="{E4DF31B1-9E9D-4D00-A319-90134199715C}"/>
              </a:ext>
            </a:extLst>
          </p:cNvPr>
          <p:cNvSpPr txBox="1"/>
          <p:nvPr/>
        </p:nvSpPr>
        <p:spPr>
          <a:xfrm>
            <a:off x="6955632" y="2922625"/>
            <a:ext cx="4778009" cy="2585323"/>
          </a:xfrm>
          <a:prstGeom prst="rect">
            <a:avLst/>
          </a:prstGeom>
          <a:noFill/>
        </p:spPr>
        <p:txBody>
          <a:bodyPr wrap="square">
            <a:spAutoFit/>
          </a:bodyPr>
          <a:lstStyle/>
          <a:p>
            <a:pPr marR="161925" lvl="0" algn="just">
              <a:spcAft>
                <a:spcPts val="0"/>
              </a:spcAft>
            </a:pPr>
            <a:r>
              <a:rPr lang="es-ES" dirty="0">
                <a:effectLst/>
                <a:latin typeface="Times New Roman" panose="02020603050405020304" pitchFamily="18" charset="0"/>
                <a:ea typeface="Times New Roman" panose="02020603050405020304" pitchFamily="18" charset="0"/>
                <a:cs typeface="Times New Roman" panose="02020603050405020304" pitchFamily="18" charset="0"/>
              </a:rPr>
              <a:t>Identificar propuestas de otros autores que hayan aportado a mejorar la interacción de las personas con ceguera mediante tecnología a través de un análisis de trabajos relacionados mediante la búsqueda bibliográfica en tres bases científicas (ACM, IEEE, </a:t>
            </a:r>
            <a:r>
              <a:rPr lang="es-ES" dirty="0" err="1">
                <a:effectLst/>
                <a:latin typeface="Times New Roman" panose="02020603050405020304" pitchFamily="18" charset="0"/>
                <a:ea typeface="Times New Roman" panose="02020603050405020304" pitchFamily="18" charset="0"/>
                <a:cs typeface="Times New Roman" panose="02020603050405020304" pitchFamily="18" charset="0"/>
              </a:rPr>
              <a:t>Scopus</a:t>
            </a:r>
            <a:r>
              <a:rPr lang="es-ES" dirty="0">
                <a:effectLst/>
                <a:latin typeface="Times New Roman" panose="02020603050405020304" pitchFamily="18" charset="0"/>
                <a:ea typeface="Times New Roman" panose="02020603050405020304" pitchFamily="18" charset="0"/>
                <a:cs typeface="Times New Roman" panose="02020603050405020304" pitchFamily="18" charset="0"/>
              </a:rPr>
              <a:t>) para obtener características intrínsecas que apoyen en el desarrollo de la propuesta de la investigación presentada.</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278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P spid="51" grpId="0"/>
      <p:bldP spid="53" grpId="0"/>
      <p:bldP spid="56" grpId="0" animBg="1"/>
      <p:bldP spid="57" grpId="0"/>
      <p:bldP spid="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850720"/>
            <a:ext cx="7729728" cy="628047"/>
          </a:xfrm>
        </p:spPr>
        <p:txBody>
          <a:bodyPr>
            <a:normAutofit fontScale="90000"/>
          </a:bodyPr>
          <a:lstStyle/>
          <a:p>
            <a:r>
              <a:rPr lang="es-MX" b="1" dirty="0"/>
              <a:t>OBJETIVOS ESPECIFICOS</a:t>
            </a:r>
            <a:endParaRPr lang="es-EC"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23113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b="1" dirty="0">
                <a:solidFill>
                  <a:schemeClr val="tx1"/>
                </a:solidFill>
              </a:rPr>
              <a:t>Introducción</a:t>
            </a:r>
          </a:p>
          <a:p>
            <a:pPr>
              <a:lnSpc>
                <a:spcPct val="150000"/>
              </a:lnSpc>
            </a:pPr>
            <a:r>
              <a:rPr lang="es-EC" dirty="0">
                <a:solidFill>
                  <a:schemeClr val="tx1"/>
                </a:solidFill>
              </a:rPr>
              <a:t>Trabajos Relacionados</a:t>
            </a:r>
          </a:p>
          <a:p>
            <a:pPr>
              <a:lnSpc>
                <a:spcPct val="150000"/>
              </a:lnSpc>
            </a:pPr>
            <a:r>
              <a:rPr lang="es-EC" dirty="0">
                <a:solidFill>
                  <a:schemeClr val="tx1"/>
                </a:solidFill>
              </a:rPr>
              <a:t>Desarrollo</a:t>
            </a:r>
          </a:p>
          <a:p>
            <a:pPr>
              <a:lnSpc>
                <a:spcPct val="150000"/>
              </a:lnSpc>
            </a:pPr>
            <a:r>
              <a:rPr lang="es-EC" dirty="0">
                <a:solidFill>
                  <a:schemeClr val="tx1"/>
                </a:solidFill>
              </a:rPr>
              <a:t>Enfoque de prueba</a:t>
            </a:r>
          </a:p>
          <a:p>
            <a:r>
              <a:rPr lang="es-EC"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7</a:t>
            </a:r>
            <a:endParaRPr lang="es-EC" dirty="0"/>
          </a:p>
        </p:txBody>
      </p:sp>
      <p:sp>
        <p:nvSpPr>
          <p:cNvPr id="56" name="Rectángulo 55">
            <a:extLst>
              <a:ext uri="{FF2B5EF4-FFF2-40B4-BE49-F238E27FC236}">
                <a16:creationId xmlns:a16="http://schemas.microsoft.com/office/drawing/2014/main" id="{C54145B0-4A9F-42CC-9C9E-74977EFE80EF}"/>
              </a:ext>
            </a:extLst>
          </p:cNvPr>
          <p:cNvSpPr/>
          <p:nvPr/>
        </p:nvSpPr>
        <p:spPr>
          <a:xfrm>
            <a:off x="2476868" y="2157601"/>
            <a:ext cx="4315818" cy="4183874"/>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7" name="CuadroTexto 56">
            <a:extLst>
              <a:ext uri="{FF2B5EF4-FFF2-40B4-BE49-F238E27FC236}">
                <a16:creationId xmlns:a16="http://schemas.microsoft.com/office/drawing/2014/main" id="{20A4B649-95A3-40F1-A856-05A4ABA2E22C}"/>
              </a:ext>
            </a:extLst>
          </p:cNvPr>
          <p:cNvSpPr txBox="1"/>
          <p:nvPr/>
        </p:nvSpPr>
        <p:spPr>
          <a:xfrm>
            <a:off x="2231136" y="2190721"/>
            <a:ext cx="1138289" cy="307777"/>
          </a:xfrm>
          <a:prstGeom prst="rect">
            <a:avLst/>
          </a:prstGeom>
          <a:noFill/>
        </p:spPr>
        <p:txBody>
          <a:bodyPr wrap="square" rtlCol="0">
            <a:spAutoFit/>
          </a:bodyPr>
          <a:lstStyle/>
          <a:p>
            <a:pPr algn="ctr"/>
            <a:r>
              <a:rPr lang="es-MX" sz="1400" b="1" dirty="0">
                <a:latin typeface="Baskerville Old Face" panose="02020602080505020303" pitchFamily="18" charset="0"/>
              </a:rPr>
              <a:t>OE 2:</a:t>
            </a:r>
            <a:endParaRPr lang="es-EC" sz="1400" b="1" dirty="0">
              <a:latin typeface="Baskerville Old Face" panose="02020602080505020303" pitchFamily="18" charset="0"/>
            </a:endParaRPr>
          </a:p>
        </p:txBody>
      </p:sp>
      <p:sp>
        <p:nvSpPr>
          <p:cNvPr id="60" name="CuadroTexto 59">
            <a:extLst>
              <a:ext uri="{FF2B5EF4-FFF2-40B4-BE49-F238E27FC236}">
                <a16:creationId xmlns:a16="http://schemas.microsoft.com/office/drawing/2014/main" id="{E4DF31B1-9E9D-4D00-A319-90134199715C}"/>
              </a:ext>
            </a:extLst>
          </p:cNvPr>
          <p:cNvSpPr txBox="1"/>
          <p:nvPr/>
        </p:nvSpPr>
        <p:spPr>
          <a:xfrm>
            <a:off x="6955632" y="2922625"/>
            <a:ext cx="4778009" cy="2554545"/>
          </a:xfrm>
          <a:prstGeom prst="rect">
            <a:avLst/>
          </a:prstGeom>
          <a:noFill/>
        </p:spPr>
        <p:txBody>
          <a:bodyPr wrap="square">
            <a:spAutoFit/>
          </a:bodyPr>
          <a:lstStyle/>
          <a:p>
            <a:pPr marR="161925" lvl="0" algn="just">
              <a:spcAft>
                <a:spcPts val="0"/>
              </a:spcAft>
            </a:pPr>
            <a:r>
              <a:rPr lang="es-EC" sz="2000" dirty="0">
                <a:latin typeface="Times New Roman" panose="02020603050405020304" pitchFamily="18" charset="0"/>
                <a:ea typeface="Times New Roman" panose="02020603050405020304" pitchFamily="18" charset="0"/>
                <a:cs typeface="Times New Roman" panose="02020603050405020304" pitchFamily="18" charset="0"/>
              </a:rPr>
              <a:t>P</a:t>
            </a:r>
            <a:r>
              <a:rPr lang="es-EC" sz="2000" dirty="0">
                <a:effectLst/>
                <a:latin typeface="Times New Roman" panose="02020603050405020304" pitchFamily="18" charset="0"/>
                <a:ea typeface="Times New Roman" panose="02020603050405020304" pitchFamily="18" charset="0"/>
                <a:cs typeface="Times New Roman" panose="02020603050405020304" pitchFamily="18" charset="0"/>
              </a:rPr>
              <a:t>roponer una nueva arquitectura para una aplicación de control hiperindividualizada de administración digital (humanidad aumentada), para mejorar la interacción de discapacitados visuales en entornos cerrados utilizando visión computarizada, partiendo del análisis de trabajos relacionados.</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CuadroTexto 17">
            <a:extLst>
              <a:ext uri="{FF2B5EF4-FFF2-40B4-BE49-F238E27FC236}">
                <a16:creationId xmlns:a16="http://schemas.microsoft.com/office/drawing/2014/main" id="{31642F2E-6A3B-4F5D-8782-E4205C361B2E}"/>
              </a:ext>
            </a:extLst>
          </p:cNvPr>
          <p:cNvSpPr txBox="1"/>
          <p:nvPr/>
        </p:nvSpPr>
        <p:spPr>
          <a:xfrm>
            <a:off x="2573160" y="3918232"/>
            <a:ext cx="990910" cy="307777"/>
          </a:xfrm>
          <a:prstGeom prst="rect">
            <a:avLst/>
          </a:prstGeom>
          <a:noFill/>
        </p:spPr>
        <p:txBody>
          <a:bodyPr wrap="square" rtlCol="0">
            <a:spAutoFit/>
          </a:bodyPr>
          <a:lstStyle/>
          <a:p>
            <a:pPr algn="ctr"/>
            <a:r>
              <a:rPr lang="es-MX" sz="1400" b="1" dirty="0">
                <a:latin typeface="Baskerville Old Face" panose="02020602080505020303" pitchFamily="18" charset="0"/>
              </a:rPr>
              <a:t>Proponer </a:t>
            </a:r>
            <a:endParaRPr lang="es-EC" sz="1400" b="1" dirty="0">
              <a:latin typeface="Baskerville Old Face" panose="02020602080505020303" pitchFamily="18" charset="0"/>
            </a:endParaRPr>
          </a:p>
        </p:txBody>
      </p:sp>
      <p:sp>
        <p:nvSpPr>
          <p:cNvPr id="19" name="CuadroTexto 18">
            <a:extLst>
              <a:ext uri="{FF2B5EF4-FFF2-40B4-BE49-F238E27FC236}">
                <a16:creationId xmlns:a16="http://schemas.microsoft.com/office/drawing/2014/main" id="{C5AEB93C-BBD0-48CD-9181-F3C3D9E6EB54}"/>
              </a:ext>
            </a:extLst>
          </p:cNvPr>
          <p:cNvSpPr txBox="1"/>
          <p:nvPr/>
        </p:nvSpPr>
        <p:spPr>
          <a:xfrm>
            <a:off x="5472485" y="3927364"/>
            <a:ext cx="1185007" cy="307777"/>
          </a:xfrm>
          <a:prstGeom prst="rect">
            <a:avLst/>
          </a:prstGeom>
          <a:noFill/>
        </p:spPr>
        <p:txBody>
          <a:bodyPr wrap="square" rtlCol="0">
            <a:spAutoFit/>
          </a:bodyPr>
          <a:lstStyle/>
          <a:p>
            <a:pPr algn="ctr"/>
            <a:r>
              <a:rPr lang="es-EC" sz="1400" b="1" dirty="0">
                <a:latin typeface="Baskerville Old Face" panose="02020602080505020303" pitchFamily="18" charset="0"/>
              </a:rPr>
              <a:t>Aplicación</a:t>
            </a:r>
          </a:p>
        </p:txBody>
      </p:sp>
      <p:pic>
        <p:nvPicPr>
          <p:cNvPr id="20" name="Picture 2" descr="Callejón literario: Proponer">
            <a:extLst>
              <a:ext uri="{FF2B5EF4-FFF2-40B4-BE49-F238E27FC236}">
                <a16:creationId xmlns:a16="http://schemas.microsoft.com/office/drawing/2014/main" id="{127E6E24-D686-4CCD-A8ED-1D96E55F36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743" t="6657" r="30743" b="5889"/>
          <a:stretch/>
        </p:blipFill>
        <p:spPr bwMode="auto">
          <a:xfrm>
            <a:off x="2767806" y="2527417"/>
            <a:ext cx="601619" cy="136607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Arquitectura: información, tipos, características y ejemplos">
            <a:extLst>
              <a:ext uri="{FF2B5EF4-FFF2-40B4-BE49-F238E27FC236}">
                <a16:creationId xmlns:a16="http://schemas.microsoft.com/office/drawing/2014/main" id="{46B565FB-F208-44A4-8613-12AD6C7978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0724" y="2595341"/>
            <a:ext cx="1706570" cy="1304826"/>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C0C75FFA-64FC-478B-ABA2-483D726CC902}"/>
              </a:ext>
            </a:extLst>
          </p:cNvPr>
          <p:cNvSpPr txBox="1"/>
          <p:nvPr/>
        </p:nvSpPr>
        <p:spPr>
          <a:xfrm>
            <a:off x="3688357" y="3927364"/>
            <a:ext cx="1477514" cy="307777"/>
          </a:xfrm>
          <a:prstGeom prst="rect">
            <a:avLst/>
          </a:prstGeom>
          <a:noFill/>
        </p:spPr>
        <p:txBody>
          <a:bodyPr wrap="square" rtlCol="0">
            <a:spAutoFit/>
          </a:bodyPr>
          <a:lstStyle/>
          <a:p>
            <a:pPr algn="ctr"/>
            <a:r>
              <a:rPr lang="es-MX" sz="1400" b="1" dirty="0">
                <a:latin typeface="Baskerville Old Face" panose="02020602080505020303" pitchFamily="18" charset="0"/>
              </a:rPr>
              <a:t>Arquitectura </a:t>
            </a:r>
            <a:endParaRPr lang="es-EC" sz="1400" b="1" dirty="0">
              <a:latin typeface="Baskerville Old Face" panose="02020602080505020303" pitchFamily="18" charset="0"/>
            </a:endParaRPr>
          </a:p>
        </p:txBody>
      </p:sp>
      <p:pic>
        <p:nvPicPr>
          <p:cNvPr id="23" name="Picture 6" descr="Desarrollo de una aplicación móvil: Tres preguntas inevitables ...">
            <a:extLst>
              <a:ext uri="{FF2B5EF4-FFF2-40B4-BE49-F238E27FC236}">
                <a16:creationId xmlns:a16="http://schemas.microsoft.com/office/drawing/2014/main" id="{7FB7930C-0EDE-4002-9C57-4555959EB9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698" r="23685"/>
          <a:stretch/>
        </p:blipFill>
        <p:spPr bwMode="auto">
          <a:xfrm>
            <a:off x="5472486" y="2589952"/>
            <a:ext cx="1185007" cy="14252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El hombre de la imagen: ¿está dentro o fuera de la casa? Tu ...">
            <a:extLst>
              <a:ext uri="{FF2B5EF4-FFF2-40B4-BE49-F238E27FC236}">
                <a16:creationId xmlns:a16="http://schemas.microsoft.com/office/drawing/2014/main" id="{E2B28D10-983A-4800-B036-DC9A20DD14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0444" y="4627881"/>
            <a:ext cx="1698330" cy="1120854"/>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BAD85CA5-93D8-45F8-8AE4-470F362A9CC4}"/>
              </a:ext>
            </a:extLst>
          </p:cNvPr>
          <p:cNvSpPr txBox="1"/>
          <p:nvPr/>
        </p:nvSpPr>
        <p:spPr>
          <a:xfrm>
            <a:off x="2891967" y="5717548"/>
            <a:ext cx="1477514" cy="307777"/>
          </a:xfrm>
          <a:prstGeom prst="rect">
            <a:avLst/>
          </a:prstGeom>
          <a:noFill/>
        </p:spPr>
        <p:txBody>
          <a:bodyPr wrap="square" rtlCol="0">
            <a:spAutoFit/>
          </a:bodyPr>
          <a:lstStyle/>
          <a:p>
            <a:pPr algn="ctr"/>
            <a:r>
              <a:rPr lang="es-MX" sz="1400" b="1" dirty="0">
                <a:latin typeface="Baskerville Old Face" panose="02020602080505020303" pitchFamily="18" charset="0"/>
              </a:rPr>
              <a:t>Entorno cerrados </a:t>
            </a:r>
            <a:endParaRPr lang="es-EC" sz="1400" b="1" dirty="0">
              <a:latin typeface="Baskerville Old Face" panose="02020602080505020303" pitchFamily="18" charset="0"/>
            </a:endParaRPr>
          </a:p>
        </p:txBody>
      </p:sp>
      <p:pic>
        <p:nvPicPr>
          <p:cNvPr id="26" name="Picture 10" descr="ARCHIVOSAGIL: Criterios para la organización de archivos de gestión">
            <a:extLst>
              <a:ext uri="{FF2B5EF4-FFF2-40B4-BE49-F238E27FC236}">
                <a16:creationId xmlns:a16="http://schemas.microsoft.com/office/drawing/2014/main" id="{0139EE42-7692-4C90-B037-DE67B798B3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1658" y="4627880"/>
            <a:ext cx="1569195" cy="1120854"/>
          </a:xfrm>
          <a:prstGeom prst="rect">
            <a:avLst/>
          </a:prstGeom>
          <a:noFill/>
          <a:extLst>
            <a:ext uri="{909E8E84-426E-40DD-AFC4-6F175D3DCCD1}">
              <a14:hiddenFill xmlns:a14="http://schemas.microsoft.com/office/drawing/2010/main">
                <a:solidFill>
                  <a:srgbClr val="FFFFFF"/>
                </a:solidFill>
              </a14:hiddenFill>
            </a:ext>
          </a:extLst>
        </p:spPr>
      </p:pic>
      <p:sp>
        <p:nvSpPr>
          <p:cNvPr id="27" name="CuadroTexto 26">
            <a:extLst>
              <a:ext uri="{FF2B5EF4-FFF2-40B4-BE49-F238E27FC236}">
                <a16:creationId xmlns:a16="http://schemas.microsoft.com/office/drawing/2014/main" id="{D2B1C07B-9C7E-42FE-8AF2-641DB4381011}"/>
              </a:ext>
            </a:extLst>
          </p:cNvPr>
          <p:cNvSpPr txBox="1"/>
          <p:nvPr/>
        </p:nvSpPr>
        <p:spPr>
          <a:xfrm>
            <a:off x="4657234" y="5748734"/>
            <a:ext cx="1805438" cy="307777"/>
          </a:xfrm>
          <a:prstGeom prst="rect">
            <a:avLst/>
          </a:prstGeom>
          <a:noFill/>
        </p:spPr>
        <p:txBody>
          <a:bodyPr wrap="square" rtlCol="0">
            <a:spAutoFit/>
          </a:bodyPr>
          <a:lstStyle/>
          <a:p>
            <a:pPr algn="ctr"/>
            <a:r>
              <a:rPr lang="es-MX" sz="1400" b="1" dirty="0">
                <a:latin typeface="Baskerville Old Face" panose="02020602080505020303" pitchFamily="18" charset="0"/>
              </a:rPr>
              <a:t>Trabajos relacionados</a:t>
            </a:r>
            <a:endParaRPr lang="es-EC" sz="1400" b="1" dirty="0">
              <a:latin typeface="Baskerville Old Face" panose="02020602080505020303" pitchFamily="18" charset="0"/>
            </a:endParaRPr>
          </a:p>
        </p:txBody>
      </p:sp>
    </p:spTree>
    <p:extLst>
      <p:ext uri="{BB962C8B-B14F-4D97-AF65-F5344CB8AC3E}">
        <p14:creationId xmlns:p14="http://schemas.microsoft.com/office/powerpoint/2010/main" val="193741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P spid="60" grpId="0"/>
      <p:bldP spid="18" grpId="0"/>
      <p:bldP spid="19" grpId="0"/>
      <p:bldP spid="22" grpId="0"/>
      <p:bldP spid="25"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850720"/>
            <a:ext cx="7729728" cy="628047"/>
          </a:xfrm>
        </p:spPr>
        <p:txBody>
          <a:bodyPr>
            <a:normAutofit fontScale="90000"/>
          </a:bodyPr>
          <a:lstStyle/>
          <a:p>
            <a:r>
              <a:rPr lang="es-MX" b="1" dirty="0"/>
              <a:t>OBJETIVOS ESPECIFICOS</a:t>
            </a:r>
            <a:endParaRPr lang="es-EC" b="1"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23113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b="1" dirty="0">
                <a:solidFill>
                  <a:schemeClr val="tx1"/>
                </a:solidFill>
              </a:rPr>
              <a:t>Introducción</a:t>
            </a:r>
          </a:p>
          <a:p>
            <a:pPr>
              <a:lnSpc>
                <a:spcPct val="150000"/>
              </a:lnSpc>
            </a:pPr>
            <a:r>
              <a:rPr lang="es-EC" dirty="0">
                <a:solidFill>
                  <a:schemeClr val="tx1"/>
                </a:solidFill>
              </a:rPr>
              <a:t>Trabajos Relacionados</a:t>
            </a:r>
          </a:p>
          <a:p>
            <a:pPr>
              <a:lnSpc>
                <a:spcPct val="150000"/>
              </a:lnSpc>
            </a:pPr>
            <a:r>
              <a:rPr lang="es-EC" dirty="0">
                <a:solidFill>
                  <a:schemeClr val="tx1"/>
                </a:solidFill>
              </a:rPr>
              <a:t>Desarrollo</a:t>
            </a:r>
          </a:p>
          <a:p>
            <a:pPr>
              <a:lnSpc>
                <a:spcPct val="150000"/>
              </a:lnSpc>
            </a:pPr>
            <a:r>
              <a:rPr lang="es-EC" dirty="0">
                <a:solidFill>
                  <a:schemeClr val="tx1"/>
                </a:solidFill>
              </a:rPr>
              <a:t>Enfoque de prueba</a:t>
            </a:r>
          </a:p>
          <a:p>
            <a:r>
              <a:rPr lang="es-EC"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8</a:t>
            </a:r>
            <a:endParaRPr lang="es-EC" dirty="0"/>
          </a:p>
        </p:txBody>
      </p:sp>
      <p:sp>
        <p:nvSpPr>
          <p:cNvPr id="56" name="Rectángulo 55">
            <a:extLst>
              <a:ext uri="{FF2B5EF4-FFF2-40B4-BE49-F238E27FC236}">
                <a16:creationId xmlns:a16="http://schemas.microsoft.com/office/drawing/2014/main" id="{C54145B0-4A9F-42CC-9C9E-74977EFE80EF}"/>
              </a:ext>
            </a:extLst>
          </p:cNvPr>
          <p:cNvSpPr/>
          <p:nvPr/>
        </p:nvSpPr>
        <p:spPr>
          <a:xfrm>
            <a:off x="2476868" y="2157601"/>
            <a:ext cx="4315818" cy="4183874"/>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7" name="CuadroTexto 56">
            <a:extLst>
              <a:ext uri="{FF2B5EF4-FFF2-40B4-BE49-F238E27FC236}">
                <a16:creationId xmlns:a16="http://schemas.microsoft.com/office/drawing/2014/main" id="{20A4B649-95A3-40F1-A856-05A4ABA2E22C}"/>
              </a:ext>
            </a:extLst>
          </p:cNvPr>
          <p:cNvSpPr txBox="1"/>
          <p:nvPr/>
        </p:nvSpPr>
        <p:spPr>
          <a:xfrm>
            <a:off x="2231136" y="2190721"/>
            <a:ext cx="1138289" cy="307777"/>
          </a:xfrm>
          <a:prstGeom prst="rect">
            <a:avLst/>
          </a:prstGeom>
          <a:noFill/>
        </p:spPr>
        <p:txBody>
          <a:bodyPr wrap="square" rtlCol="0">
            <a:spAutoFit/>
          </a:bodyPr>
          <a:lstStyle/>
          <a:p>
            <a:pPr algn="ctr"/>
            <a:r>
              <a:rPr lang="es-MX" sz="1400" b="1" dirty="0">
                <a:latin typeface="Baskerville Old Face" panose="02020602080505020303" pitchFamily="18" charset="0"/>
              </a:rPr>
              <a:t>OE 3:</a:t>
            </a:r>
            <a:endParaRPr lang="es-EC" sz="1400" b="1" dirty="0">
              <a:latin typeface="Baskerville Old Face" panose="02020602080505020303" pitchFamily="18" charset="0"/>
            </a:endParaRPr>
          </a:p>
        </p:txBody>
      </p:sp>
      <p:sp>
        <p:nvSpPr>
          <p:cNvPr id="60" name="CuadroTexto 59">
            <a:extLst>
              <a:ext uri="{FF2B5EF4-FFF2-40B4-BE49-F238E27FC236}">
                <a16:creationId xmlns:a16="http://schemas.microsoft.com/office/drawing/2014/main" id="{E4DF31B1-9E9D-4D00-A319-90134199715C}"/>
              </a:ext>
            </a:extLst>
          </p:cNvPr>
          <p:cNvSpPr txBox="1"/>
          <p:nvPr/>
        </p:nvSpPr>
        <p:spPr>
          <a:xfrm>
            <a:off x="6955632" y="2922625"/>
            <a:ext cx="4778009" cy="2246769"/>
          </a:xfrm>
          <a:prstGeom prst="rect">
            <a:avLst/>
          </a:prstGeom>
          <a:noFill/>
        </p:spPr>
        <p:txBody>
          <a:bodyPr wrap="square">
            <a:spAutoFit/>
          </a:bodyPr>
          <a:lstStyle/>
          <a:p>
            <a:pPr marR="161925" lvl="0" algn="just">
              <a:spcAft>
                <a:spcPts val="0"/>
              </a:spcAft>
            </a:pPr>
            <a:r>
              <a:rPr lang="es-EC" sz="2000" dirty="0">
                <a:latin typeface="Times New Roman" panose="02020603050405020304" pitchFamily="18" charset="0"/>
                <a:ea typeface="Times New Roman" panose="02020603050405020304" pitchFamily="18" charset="0"/>
                <a:cs typeface="Times New Roman" panose="02020603050405020304" pitchFamily="18" charset="0"/>
              </a:rPr>
              <a:t>Analizar y evaluar la accesibilidad, adaptabilidad y usabilidad que presentará la arquitectura propuesta en la simulación de la aplicación de Humanidad Aumentada y visión por computadora, para medir la calidad de experiencia del usuario al interactuar con la aplicación.</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8" name="Picture 12" descr="Analizar y evaluar fuentes - 13 Perez Palmares Perdomo EAC FGTCE04">
            <a:extLst>
              <a:ext uri="{FF2B5EF4-FFF2-40B4-BE49-F238E27FC236}">
                <a16:creationId xmlns:a16="http://schemas.microsoft.com/office/drawing/2014/main" id="{6AA69C24-E897-456C-BBC3-86C11B932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6534" y="2528974"/>
            <a:ext cx="1921700" cy="783606"/>
          </a:xfrm>
          <a:prstGeom prst="rect">
            <a:avLst/>
          </a:prstGeom>
          <a:noFill/>
          <a:extLst>
            <a:ext uri="{909E8E84-426E-40DD-AFC4-6F175D3DCCD1}">
              <a14:hiddenFill xmlns:a14="http://schemas.microsoft.com/office/drawing/2010/main">
                <a:solidFill>
                  <a:srgbClr val="FFFFFF"/>
                </a:solidFill>
              </a14:hiddenFill>
            </a:ext>
          </a:extLst>
        </p:spPr>
      </p:pic>
      <p:sp>
        <p:nvSpPr>
          <p:cNvPr id="29" name="CuadroTexto 28">
            <a:extLst>
              <a:ext uri="{FF2B5EF4-FFF2-40B4-BE49-F238E27FC236}">
                <a16:creationId xmlns:a16="http://schemas.microsoft.com/office/drawing/2014/main" id="{6D2E90E7-3706-42A9-B279-8BE56E431996}"/>
              </a:ext>
            </a:extLst>
          </p:cNvPr>
          <p:cNvSpPr txBox="1"/>
          <p:nvPr/>
        </p:nvSpPr>
        <p:spPr>
          <a:xfrm>
            <a:off x="2815286" y="3321046"/>
            <a:ext cx="1511296" cy="307777"/>
          </a:xfrm>
          <a:prstGeom prst="rect">
            <a:avLst/>
          </a:prstGeom>
          <a:noFill/>
        </p:spPr>
        <p:txBody>
          <a:bodyPr wrap="square" rtlCol="0">
            <a:spAutoFit/>
          </a:bodyPr>
          <a:lstStyle/>
          <a:p>
            <a:pPr algn="ctr"/>
            <a:r>
              <a:rPr lang="es-EC" sz="1400" b="1" dirty="0">
                <a:latin typeface="Baskerville Old Face" panose="02020602080505020303" pitchFamily="18" charset="0"/>
              </a:rPr>
              <a:t>Analizar y evaluar</a:t>
            </a:r>
          </a:p>
        </p:txBody>
      </p:sp>
      <p:grpSp>
        <p:nvGrpSpPr>
          <p:cNvPr id="30" name="Grupo 29">
            <a:extLst>
              <a:ext uri="{FF2B5EF4-FFF2-40B4-BE49-F238E27FC236}">
                <a16:creationId xmlns:a16="http://schemas.microsoft.com/office/drawing/2014/main" id="{7706B2A9-CD7D-4B60-84BA-F9F1DC4A197E}"/>
              </a:ext>
            </a:extLst>
          </p:cNvPr>
          <p:cNvGrpSpPr/>
          <p:nvPr/>
        </p:nvGrpSpPr>
        <p:grpSpPr>
          <a:xfrm>
            <a:off x="4973885" y="2552380"/>
            <a:ext cx="1497333" cy="789929"/>
            <a:chOff x="9918366" y="1715144"/>
            <a:chExt cx="2110995" cy="1266597"/>
          </a:xfrm>
        </p:grpSpPr>
        <p:pic>
          <p:nvPicPr>
            <p:cNvPr id="31" name="Picture 14" descr="Diferencias entre usabilidad y accesibilidad en la web | pinkode">
              <a:extLst>
                <a:ext uri="{FF2B5EF4-FFF2-40B4-BE49-F238E27FC236}">
                  <a16:creationId xmlns:a16="http://schemas.microsoft.com/office/drawing/2014/main" id="{6F5145F7-D321-4A72-BB7C-4D7A0183D9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8366" y="1715144"/>
              <a:ext cx="2110995" cy="1266597"/>
            </a:xfrm>
            <a:prstGeom prst="rect">
              <a:avLst/>
            </a:prstGeom>
            <a:noFill/>
            <a:extLst>
              <a:ext uri="{909E8E84-426E-40DD-AFC4-6F175D3DCCD1}">
                <a14:hiddenFill xmlns:a14="http://schemas.microsoft.com/office/drawing/2010/main">
                  <a:solidFill>
                    <a:srgbClr val="FFFFFF"/>
                  </a:solidFill>
                </a14:hiddenFill>
              </a:ext>
            </a:extLst>
          </p:spPr>
        </p:pic>
        <p:sp>
          <p:nvSpPr>
            <p:cNvPr id="32" name="Rectángulo 31">
              <a:extLst>
                <a:ext uri="{FF2B5EF4-FFF2-40B4-BE49-F238E27FC236}">
                  <a16:creationId xmlns:a16="http://schemas.microsoft.com/office/drawing/2014/main" id="{6E4D3424-63EB-4778-9665-BC3B9019BAD1}"/>
                </a:ext>
              </a:extLst>
            </p:cNvPr>
            <p:cNvSpPr/>
            <p:nvPr/>
          </p:nvSpPr>
          <p:spPr>
            <a:xfrm>
              <a:off x="10896400" y="2752627"/>
              <a:ext cx="338922" cy="103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33" name="CuadroTexto 32">
            <a:extLst>
              <a:ext uri="{FF2B5EF4-FFF2-40B4-BE49-F238E27FC236}">
                <a16:creationId xmlns:a16="http://schemas.microsoft.com/office/drawing/2014/main" id="{B9D41A2F-14A8-4DF2-B080-BDFCBB49FC8C}"/>
              </a:ext>
            </a:extLst>
          </p:cNvPr>
          <p:cNvSpPr txBox="1"/>
          <p:nvPr/>
        </p:nvSpPr>
        <p:spPr>
          <a:xfrm>
            <a:off x="4688962" y="3344962"/>
            <a:ext cx="2067181" cy="307777"/>
          </a:xfrm>
          <a:prstGeom prst="rect">
            <a:avLst/>
          </a:prstGeom>
          <a:noFill/>
        </p:spPr>
        <p:txBody>
          <a:bodyPr wrap="square" rtlCol="0">
            <a:spAutoFit/>
          </a:bodyPr>
          <a:lstStyle/>
          <a:p>
            <a:pPr algn="ctr"/>
            <a:r>
              <a:rPr lang="es-EC" sz="1400" b="1" dirty="0">
                <a:latin typeface="Baskerville Old Face" panose="02020602080505020303" pitchFamily="18" charset="0"/>
              </a:rPr>
              <a:t>Accesibilidad y usabilidad</a:t>
            </a:r>
          </a:p>
        </p:txBody>
      </p:sp>
      <p:pic>
        <p:nvPicPr>
          <p:cNvPr id="34" name="Picture 16" descr="La simulación clínica como estrategia educativa – Blog Proedumed">
            <a:extLst>
              <a:ext uri="{FF2B5EF4-FFF2-40B4-BE49-F238E27FC236}">
                <a16:creationId xmlns:a16="http://schemas.microsoft.com/office/drawing/2014/main" id="{D0415F1A-20DB-4650-AFA6-0778BAF9B4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6040" y="3663411"/>
            <a:ext cx="1237167" cy="1035181"/>
          </a:xfrm>
          <a:prstGeom prst="rect">
            <a:avLst/>
          </a:prstGeom>
          <a:noFill/>
          <a:extLst>
            <a:ext uri="{909E8E84-426E-40DD-AFC4-6F175D3DCCD1}">
              <a14:hiddenFill xmlns:a14="http://schemas.microsoft.com/office/drawing/2010/main">
                <a:solidFill>
                  <a:srgbClr val="FFFFFF"/>
                </a:solidFill>
              </a14:hiddenFill>
            </a:ext>
          </a:extLst>
        </p:spPr>
      </p:pic>
      <p:sp>
        <p:nvSpPr>
          <p:cNvPr id="35" name="CuadroTexto 34">
            <a:extLst>
              <a:ext uri="{FF2B5EF4-FFF2-40B4-BE49-F238E27FC236}">
                <a16:creationId xmlns:a16="http://schemas.microsoft.com/office/drawing/2014/main" id="{D0F05AF6-AA70-4BF1-B7D7-8BCD30BA3E3E}"/>
              </a:ext>
            </a:extLst>
          </p:cNvPr>
          <p:cNvSpPr txBox="1"/>
          <p:nvPr/>
        </p:nvSpPr>
        <p:spPr>
          <a:xfrm>
            <a:off x="2603167" y="4698592"/>
            <a:ext cx="1995068" cy="307777"/>
          </a:xfrm>
          <a:prstGeom prst="rect">
            <a:avLst/>
          </a:prstGeom>
          <a:noFill/>
        </p:spPr>
        <p:txBody>
          <a:bodyPr wrap="square" rtlCol="0">
            <a:spAutoFit/>
          </a:bodyPr>
          <a:lstStyle/>
          <a:p>
            <a:pPr algn="ctr"/>
            <a:r>
              <a:rPr lang="es-EC" sz="1400" b="1" dirty="0">
                <a:latin typeface="Baskerville Old Face" panose="02020602080505020303" pitchFamily="18" charset="0"/>
              </a:rPr>
              <a:t>Simulación de aplicación</a:t>
            </a:r>
          </a:p>
        </p:txBody>
      </p:sp>
      <p:grpSp>
        <p:nvGrpSpPr>
          <p:cNvPr id="36" name="Grupo 35">
            <a:extLst>
              <a:ext uri="{FF2B5EF4-FFF2-40B4-BE49-F238E27FC236}">
                <a16:creationId xmlns:a16="http://schemas.microsoft.com/office/drawing/2014/main" id="{4E1CD061-33B0-402D-9285-96842589BAED}"/>
              </a:ext>
            </a:extLst>
          </p:cNvPr>
          <p:cNvGrpSpPr/>
          <p:nvPr/>
        </p:nvGrpSpPr>
        <p:grpSpPr>
          <a:xfrm>
            <a:off x="5183827" y="3680593"/>
            <a:ext cx="1159887" cy="1017517"/>
            <a:chOff x="10071123" y="2655579"/>
            <a:chExt cx="1895198" cy="1599364"/>
          </a:xfrm>
        </p:grpSpPr>
        <p:pic>
          <p:nvPicPr>
            <p:cNvPr id="37" name="Picture 14" descr="Qué tal si hablamos de &quot;Humanidad Aumentada&quot;? | Techcetera">
              <a:extLst>
                <a:ext uri="{FF2B5EF4-FFF2-40B4-BE49-F238E27FC236}">
                  <a16:creationId xmlns:a16="http://schemas.microsoft.com/office/drawing/2014/main" id="{451FC18C-B481-4269-BF24-962707681D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71123" y="3497889"/>
              <a:ext cx="1895197" cy="7570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7 increíbles ejemplos de visión por computadora - Bootcamp AI - Medium">
              <a:extLst>
                <a:ext uri="{FF2B5EF4-FFF2-40B4-BE49-F238E27FC236}">
                  <a16:creationId xmlns:a16="http://schemas.microsoft.com/office/drawing/2014/main" id="{0D3FBFD0-95C3-45C3-A1BF-03BEB37797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71124" y="2655579"/>
              <a:ext cx="1895197" cy="842310"/>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CuadroTexto 38">
            <a:extLst>
              <a:ext uri="{FF2B5EF4-FFF2-40B4-BE49-F238E27FC236}">
                <a16:creationId xmlns:a16="http://schemas.microsoft.com/office/drawing/2014/main" id="{A8B09FCC-C5AA-4A91-80C9-36BABFE9D195}"/>
              </a:ext>
            </a:extLst>
          </p:cNvPr>
          <p:cNvSpPr txBox="1"/>
          <p:nvPr/>
        </p:nvSpPr>
        <p:spPr>
          <a:xfrm>
            <a:off x="4790271" y="4678136"/>
            <a:ext cx="1995068" cy="461665"/>
          </a:xfrm>
          <a:prstGeom prst="rect">
            <a:avLst/>
          </a:prstGeom>
          <a:noFill/>
        </p:spPr>
        <p:txBody>
          <a:bodyPr wrap="square" rtlCol="0">
            <a:spAutoFit/>
          </a:bodyPr>
          <a:lstStyle/>
          <a:p>
            <a:pPr algn="ctr"/>
            <a:r>
              <a:rPr lang="es-MX" sz="1200" b="1" dirty="0">
                <a:latin typeface="Baskerville Old Face" panose="02020602080505020303" pitchFamily="18" charset="0"/>
              </a:rPr>
              <a:t>Humanidad aumentada y visión por computadora</a:t>
            </a:r>
            <a:endParaRPr lang="es-EC" sz="1200" b="1" dirty="0">
              <a:latin typeface="Baskerville Old Face" panose="02020602080505020303" pitchFamily="18" charset="0"/>
            </a:endParaRPr>
          </a:p>
        </p:txBody>
      </p:sp>
      <p:pic>
        <p:nvPicPr>
          <p:cNvPr id="40" name="Picture 18" descr="La calidad marca la diferencia en tu producto | Soluciones Packaging">
            <a:extLst>
              <a:ext uri="{FF2B5EF4-FFF2-40B4-BE49-F238E27FC236}">
                <a16:creationId xmlns:a16="http://schemas.microsoft.com/office/drawing/2014/main" id="{CD3A7FF7-0106-4AFB-AC37-76D59E9BB4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77448" y="5207740"/>
            <a:ext cx="1639477" cy="951025"/>
          </a:xfrm>
          <a:prstGeom prst="rect">
            <a:avLst/>
          </a:prstGeom>
          <a:noFill/>
          <a:extLst>
            <a:ext uri="{909E8E84-426E-40DD-AFC4-6F175D3DCCD1}">
              <a14:hiddenFill xmlns:a14="http://schemas.microsoft.com/office/drawing/2010/main">
                <a:solidFill>
                  <a:srgbClr val="FFFFFF"/>
                </a:solidFill>
              </a14:hiddenFill>
            </a:ext>
          </a:extLst>
        </p:spPr>
      </p:pic>
      <p:sp>
        <p:nvSpPr>
          <p:cNvPr id="41" name="CuadroTexto 40">
            <a:extLst>
              <a:ext uri="{FF2B5EF4-FFF2-40B4-BE49-F238E27FC236}">
                <a16:creationId xmlns:a16="http://schemas.microsoft.com/office/drawing/2014/main" id="{5BE1915C-4C05-4B55-ABC9-9909D88720F3}"/>
              </a:ext>
            </a:extLst>
          </p:cNvPr>
          <p:cNvSpPr txBox="1"/>
          <p:nvPr/>
        </p:nvSpPr>
        <p:spPr>
          <a:xfrm>
            <a:off x="4790271" y="5452419"/>
            <a:ext cx="1845610" cy="461665"/>
          </a:xfrm>
          <a:prstGeom prst="rect">
            <a:avLst/>
          </a:prstGeom>
          <a:noFill/>
        </p:spPr>
        <p:txBody>
          <a:bodyPr wrap="square" rtlCol="0">
            <a:spAutoFit/>
          </a:bodyPr>
          <a:lstStyle/>
          <a:p>
            <a:pPr algn="ctr"/>
            <a:r>
              <a:rPr lang="es-MX" sz="1200" b="1" dirty="0">
                <a:latin typeface="Baskerville Old Face" panose="02020602080505020303" pitchFamily="18" charset="0"/>
              </a:rPr>
              <a:t>Calidad de experiencia del usuario</a:t>
            </a:r>
            <a:endParaRPr lang="es-EC" sz="1200" b="1" dirty="0">
              <a:latin typeface="Baskerville Old Face" panose="02020602080505020303" pitchFamily="18" charset="0"/>
            </a:endParaRPr>
          </a:p>
        </p:txBody>
      </p:sp>
    </p:spTree>
    <p:extLst>
      <p:ext uri="{BB962C8B-B14F-4D97-AF65-F5344CB8AC3E}">
        <p14:creationId xmlns:p14="http://schemas.microsoft.com/office/powerpoint/2010/main" val="283701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P spid="60" grpId="0"/>
      <p:bldP spid="29" grpId="0"/>
      <p:bldP spid="33" grpId="0"/>
      <p:bldP spid="35" grpId="0"/>
      <p:bldP spid="39"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91956-C6B8-419B-8ED0-90016D795C36}"/>
              </a:ext>
            </a:extLst>
          </p:cNvPr>
          <p:cNvSpPr>
            <a:spLocks noGrp="1"/>
          </p:cNvSpPr>
          <p:nvPr>
            <p:ph type="title"/>
          </p:nvPr>
        </p:nvSpPr>
        <p:spPr>
          <a:xfrm>
            <a:off x="2455989" y="930930"/>
            <a:ext cx="7729728" cy="628047"/>
          </a:xfrm>
        </p:spPr>
        <p:txBody>
          <a:bodyPr>
            <a:normAutofit fontScale="90000"/>
          </a:bodyPr>
          <a:lstStyle/>
          <a:p>
            <a:r>
              <a:rPr lang="es-MX" dirty="0"/>
              <a:t>ANTECEDENTES</a:t>
            </a:r>
            <a:endParaRPr lang="es-EC" dirty="0"/>
          </a:p>
        </p:txBody>
      </p:sp>
      <p:sp>
        <p:nvSpPr>
          <p:cNvPr id="4" name="Rectángulo 3">
            <a:extLst>
              <a:ext uri="{FF2B5EF4-FFF2-40B4-BE49-F238E27FC236}">
                <a16:creationId xmlns:a16="http://schemas.microsoft.com/office/drawing/2014/main" id="{47BB924F-DD97-490C-891E-83E06E2C4C52}"/>
              </a:ext>
            </a:extLst>
          </p:cNvPr>
          <p:cNvSpPr/>
          <p:nvPr/>
        </p:nvSpPr>
        <p:spPr>
          <a:xfrm>
            <a:off x="0" y="2278505"/>
            <a:ext cx="2231136" cy="35964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C" b="1" dirty="0">
                <a:solidFill>
                  <a:schemeClr val="tx1"/>
                </a:solidFill>
              </a:rPr>
              <a:t>Introducción</a:t>
            </a:r>
          </a:p>
          <a:p>
            <a:pPr>
              <a:lnSpc>
                <a:spcPct val="150000"/>
              </a:lnSpc>
            </a:pPr>
            <a:r>
              <a:rPr lang="es-EC" dirty="0">
                <a:solidFill>
                  <a:schemeClr val="tx1"/>
                </a:solidFill>
              </a:rPr>
              <a:t>Trabajos Relacionados</a:t>
            </a:r>
          </a:p>
          <a:p>
            <a:pPr>
              <a:lnSpc>
                <a:spcPct val="150000"/>
              </a:lnSpc>
            </a:pPr>
            <a:r>
              <a:rPr lang="es-EC" dirty="0">
                <a:solidFill>
                  <a:schemeClr val="tx1"/>
                </a:solidFill>
              </a:rPr>
              <a:t>Desarrollo</a:t>
            </a:r>
          </a:p>
          <a:p>
            <a:pPr>
              <a:lnSpc>
                <a:spcPct val="150000"/>
              </a:lnSpc>
            </a:pPr>
            <a:r>
              <a:rPr lang="es-EC" dirty="0">
                <a:solidFill>
                  <a:schemeClr val="tx1"/>
                </a:solidFill>
              </a:rPr>
              <a:t>Enfoque de prueba</a:t>
            </a:r>
          </a:p>
          <a:p>
            <a:r>
              <a:rPr lang="es-EC" dirty="0">
                <a:solidFill>
                  <a:schemeClr val="tx1"/>
                </a:solidFill>
              </a:rPr>
              <a:t>Ejecución y análisis de los cuestionarios</a:t>
            </a:r>
          </a:p>
          <a:p>
            <a:pPr>
              <a:lnSpc>
                <a:spcPct val="150000"/>
              </a:lnSpc>
            </a:pPr>
            <a:r>
              <a:rPr lang="es-EC" dirty="0">
                <a:solidFill>
                  <a:schemeClr val="tx1"/>
                </a:solidFill>
              </a:rPr>
              <a:t>Conclusiones</a:t>
            </a:r>
          </a:p>
          <a:p>
            <a:pPr>
              <a:lnSpc>
                <a:spcPct val="150000"/>
              </a:lnSpc>
            </a:pPr>
            <a:r>
              <a:rPr lang="es-EC" dirty="0">
                <a:solidFill>
                  <a:schemeClr val="tx1"/>
                </a:solidFill>
              </a:rPr>
              <a:t>Recomendaciones</a:t>
            </a:r>
          </a:p>
          <a:p>
            <a:pPr>
              <a:lnSpc>
                <a:spcPct val="150000"/>
              </a:lnSpc>
            </a:pPr>
            <a:r>
              <a:rPr lang="es-EC" dirty="0">
                <a:solidFill>
                  <a:schemeClr val="tx1"/>
                </a:solidFill>
              </a:rPr>
              <a:t>Trabajos futuros </a:t>
            </a:r>
          </a:p>
          <a:p>
            <a:pPr algn="ctr"/>
            <a:endParaRPr lang="es-EC" dirty="0"/>
          </a:p>
        </p:txBody>
      </p:sp>
      <p:pic>
        <p:nvPicPr>
          <p:cNvPr id="5" name="Picture 2" descr="Laboratorio de Análisis Abientales | Universidad de las Fuerzas Armadas ESPE">
            <a:extLst>
              <a:ext uri="{FF2B5EF4-FFF2-40B4-BE49-F238E27FC236}">
                <a16:creationId xmlns:a16="http://schemas.microsoft.com/office/drawing/2014/main" id="{3EB6A2B5-0E11-425A-800B-385C0B8805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9307" r="7955" b="12135"/>
          <a:stretch/>
        </p:blipFill>
        <p:spPr bwMode="auto">
          <a:xfrm>
            <a:off x="1" y="14485"/>
            <a:ext cx="2968052" cy="83253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5F4395E-57E7-42FB-A7CA-F038737A9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200" y="-68080"/>
            <a:ext cx="1033822" cy="1033822"/>
          </a:xfrm>
          <a:prstGeom prst="rect">
            <a:avLst/>
          </a:prstGeom>
        </p:spPr>
      </p:pic>
      <p:sp>
        <p:nvSpPr>
          <p:cNvPr id="7" name="CuadroTexto 6">
            <a:extLst>
              <a:ext uri="{FF2B5EF4-FFF2-40B4-BE49-F238E27FC236}">
                <a16:creationId xmlns:a16="http://schemas.microsoft.com/office/drawing/2014/main" id="{8801AC44-6C62-437E-8319-D396EB06C343}"/>
              </a:ext>
            </a:extLst>
          </p:cNvPr>
          <p:cNvSpPr txBox="1"/>
          <p:nvPr/>
        </p:nvSpPr>
        <p:spPr>
          <a:xfrm>
            <a:off x="11617376" y="6469235"/>
            <a:ext cx="540000" cy="369332"/>
          </a:xfrm>
          <a:prstGeom prst="rect">
            <a:avLst/>
          </a:prstGeom>
          <a:noFill/>
        </p:spPr>
        <p:txBody>
          <a:bodyPr wrap="square" rtlCol="0">
            <a:spAutoFit/>
          </a:bodyPr>
          <a:lstStyle/>
          <a:p>
            <a:pPr algn="ctr"/>
            <a:r>
              <a:rPr lang="es-MX" dirty="0"/>
              <a:t>9</a:t>
            </a:r>
            <a:endParaRPr lang="es-EC" dirty="0"/>
          </a:p>
        </p:txBody>
      </p:sp>
      <p:pic>
        <p:nvPicPr>
          <p:cNvPr id="1026" name="Picture 2" descr="Nuevo coronavirus 2019">
            <a:extLst>
              <a:ext uri="{FF2B5EF4-FFF2-40B4-BE49-F238E27FC236}">
                <a16:creationId xmlns:a16="http://schemas.microsoft.com/office/drawing/2014/main" id="{F4B87A23-D431-4724-BD2D-85D069F69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5909" y="1740342"/>
            <a:ext cx="2797146" cy="1256008"/>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E59B02AF-0D4D-40B0-862D-5820B67C7F46}"/>
              </a:ext>
            </a:extLst>
          </p:cNvPr>
          <p:cNvSpPr txBox="1"/>
          <p:nvPr/>
        </p:nvSpPr>
        <p:spPr>
          <a:xfrm>
            <a:off x="2475909" y="3001602"/>
            <a:ext cx="2792360" cy="307777"/>
          </a:xfrm>
          <a:prstGeom prst="rect">
            <a:avLst/>
          </a:prstGeom>
          <a:noFill/>
        </p:spPr>
        <p:txBody>
          <a:bodyPr wrap="square" rtlCol="0">
            <a:spAutoFit/>
          </a:bodyPr>
          <a:lstStyle/>
          <a:p>
            <a:pPr algn="ctr"/>
            <a:r>
              <a:rPr lang="es-MX" sz="1400" b="1" dirty="0">
                <a:latin typeface="Baskerville Old Face" panose="02020602080505020303" pitchFamily="18" charset="0"/>
              </a:rPr>
              <a:t>Informe presentado por la O</a:t>
            </a:r>
            <a:r>
              <a:rPr lang="es-EC" sz="1400" b="1" dirty="0">
                <a:latin typeface="Baskerville Old Face" panose="02020602080505020303" pitchFamily="18" charset="0"/>
              </a:rPr>
              <a:t>MS</a:t>
            </a:r>
          </a:p>
        </p:txBody>
      </p:sp>
      <p:pic>
        <p:nvPicPr>
          <p:cNvPr id="1028" name="Picture 4" descr="Ilustración de vector de concepto abstracto de pérdida de visión y ceguera. problema de visión, pérdida temporal de la vista, diagnóstico de ceguera, afección de los ojos, visita al oftalmólogo, metáfora abstracta de síntomas. vector gratuito">
            <a:extLst>
              <a:ext uri="{FF2B5EF4-FFF2-40B4-BE49-F238E27FC236}">
                <a16:creationId xmlns:a16="http://schemas.microsoft.com/office/drawing/2014/main" id="{663860DF-F6A6-4A33-A26C-7FEA69A280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4081" y="1740342"/>
            <a:ext cx="1228533" cy="1228533"/>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551F50C9-8E46-4EFA-94C4-5FE2D69EB213}"/>
              </a:ext>
            </a:extLst>
          </p:cNvPr>
          <p:cNvSpPr txBox="1"/>
          <p:nvPr/>
        </p:nvSpPr>
        <p:spPr>
          <a:xfrm>
            <a:off x="5507697" y="2996351"/>
            <a:ext cx="1433807" cy="307777"/>
          </a:xfrm>
          <a:prstGeom prst="rect">
            <a:avLst/>
          </a:prstGeom>
          <a:noFill/>
        </p:spPr>
        <p:txBody>
          <a:bodyPr wrap="square" rtlCol="0">
            <a:spAutoFit/>
          </a:bodyPr>
          <a:lstStyle/>
          <a:p>
            <a:pPr algn="ctr"/>
            <a:r>
              <a:rPr lang="es-MX" sz="1400" b="1" dirty="0">
                <a:latin typeface="Baskerville Old Face" panose="02020602080505020303" pitchFamily="18" charset="0"/>
              </a:rPr>
              <a:t>Deficiencia visual</a:t>
            </a:r>
            <a:endParaRPr lang="es-EC" sz="1400" b="1" dirty="0">
              <a:latin typeface="Baskerville Old Face" panose="02020602080505020303" pitchFamily="18" charset="0"/>
            </a:endParaRPr>
          </a:p>
        </p:txBody>
      </p:sp>
      <p:pic>
        <p:nvPicPr>
          <p:cNvPr id="1030" name="Picture 6" descr="Fondo de formas geométricas en diseño plano vector gratuito">
            <a:extLst>
              <a:ext uri="{FF2B5EF4-FFF2-40B4-BE49-F238E27FC236}">
                <a16:creationId xmlns:a16="http://schemas.microsoft.com/office/drawing/2014/main" id="{89587DCC-ED2B-462D-A7FD-F8E274F070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9117" y="1754122"/>
            <a:ext cx="1844273" cy="1228533"/>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7400222A-FAF6-4FD1-A434-13B9A879FE43}"/>
              </a:ext>
            </a:extLst>
          </p:cNvPr>
          <p:cNvSpPr txBox="1"/>
          <p:nvPr/>
        </p:nvSpPr>
        <p:spPr>
          <a:xfrm>
            <a:off x="7518002" y="2996350"/>
            <a:ext cx="1639039" cy="307777"/>
          </a:xfrm>
          <a:prstGeom prst="rect">
            <a:avLst/>
          </a:prstGeom>
          <a:noFill/>
        </p:spPr>
        <p:txBody>
          <a:bodyPr wrap="square" rtlCol="0">
            <a:spAutoFit/>
          </a:bodyPr>
          <a:lstStyle/>
          <a:p>
            <a:pPr algn="ctr"/>
            <a:r>
              <a:rPr lang="es-MX" sz="1400" b="1" dirty="0">
                <a:latin typeface="Baskerville Old Face" panose="02020602080505020303" pitchFamily="18" charset="0"/>
              </a:rPr>
              <a:t>Diferentes formas</a:t>
            </a:r>
            <a:endParaRPr lang="es-EC" sz="1400" b="1" dirty="0">
              <a:latin typeface="Baskerville Old Face" panose="02020602080505020303" pitchFamily="18" charset="0"/>
            </a:endParaRPr>
          </a:p>
        </p:txBody>
      </p:sp>
      <p:pic>
        <p:nvPicPr>
          <p:cNvPr id="1032" name="Picture 8" descr="Toma de paisaje de hermosos campos de hierba amarilla en una zona rural Foto gratis">
            <a:extLst>
              <a:ext uri="{FF2B5EF4-FFF2-40B4-BE49-F238E27FC236}">
                <a16:creationId xmlns:a16="http://schemas.microsoft.com/office/drawing/2014/main" id="{A7555245-12F7-40AF-9665-DEF3A1B86F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9104" y="1720205"/>
            <a:ext cx="1817053" cy="1207499"/>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92EE0F9B-11A8-4AF6-BD8A-EDDEB2469AF8}"/>
              </a:ext>
            </a:extLst>
          </p:cNvPr>
          <p:cNvSpPr txBox="1"/>
          <p:nvPr/>
        </p:nvSpPr>
        <p:spPr>
          <a:xfrm>
            <a:off x="9735939" y="3001602"/>
            <a:ext cx="1639039" cy="307777"/>
          </a:xfrm>
          <a:prstGeom prst="rect">
            <a:avLst/>
          </a:prstGeom>
          <a:noFill/>
        </p:spPr>
        <p:txBody>
          <a:bodyPr wrap="square" rtlCol="0">
            <a:spAutoFit/>
          </a:bodyPr>
          <a:lstStyle/>
          <a:p>
            <a:pPr algn="ctr"/>
            <a:r>
              <a:rPr lang="es-MX" sz="1400" b="1" dirty="0">
                <a:latin typeface="Baskerville Old Face" panose="02020602080505020303" pitchFamily="18" charset="0"/>
              </a:rPr>
              <a:t>Zonas rurales</a:t>
            </a:r>
            <a:endParaRPr lang="es-EC" sz="1400" b="1" dirty="0">
              <a:latin typeface="Baskerville Old Face" panose="02020602080505020303" pitchFamily="18" charset="0"/>
            </a:endParaRPr>
          </a:p>
        </p:txBody>
      </p:sp>
      <p:sp>
        <p:nvSpPr>
          <p:cNvPr id="17" name="CuadroTexto 16">
            <a:extLst>
              <a:ext uri="{FF2B5EF4-FFF2-40B4-BE49-F238E27FC236}">
                <a16:creationId xmlns:a16="http://schemas.microsoft.com/office/drawing/2014/main" id="{E0FA1D0A-95A3-403E-8799-D078E33A8470}"/>
              </a:ext>
            </a:extLst>
          </p:cNvPr>
          <p:cNvSpPr txBox="1"/>
          <p:nvPr/>
        </p:nvSpPr>
        <p:spPr>
          <a:xfrm>
            <a:off x="3148427" y="4521192"/>
            <a:ext cx="1433807" cy="307777"/>
          </a:xfrm>
          <a:prstGeom prst="rect">
            <a:avLst/>
          </a:prstGeom>
          <a:noFill/>
        </p:spPr>
        <p:txBody>
          <a:bodyPr wrap="square" rtlCol="0">
            <a:spAutoFit/>
          </a:bodyPr>
          <a:lstStyle/>
          <a:p>
            <a:pPr algn="ctr"/>
            <a:r>
              <a:rPr lang="es-MX" sz="1400" b="1" dirty="0">
                <a:latin typeface="Baskerville Old Face" panose="02020602080505020303" pitchFamily="18" charset="0"/>
              </a:rPr>
              <a:t>Bajos ingresos</a:t>
            </a:r>
            <a:endParaRPr lang="es-EC" sz="1400" b="1" dirty="0">
              <a:latin typeface="Baskerville Old Face" panose="02020602080505020303" pitchFamily="18" charset="0"/>
            </a:endParaRPr>
          </a:p>
        </p:txBody>
      </p:sp>
      <p:pic>
        <p:nvPicPr>
          <p:cNvPr id="1036" name="Picture 12" descr="Mapa del mundo gris vector gratuito">
            <a:extLst>
              <a:ext uri="{FF2B5EF4-FFF2-40B4-BE49-F238E27FC236}">
                <a16:creationId xmlns:a16="http://schemas.microsoft.com/office/drawing/2014/main" id="{A96CE512-9A4D-4138-94FD-8E76721A3A7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96" t="24239" r="2500" b="18993"/>
          <a:stretch/>
        </p:blipFill>
        <p:spPr bwMode="auto">
          <a:xfrm>
            <a:off x="5268269" y="3304129"/>
            <a:ext cx="1991438" cy="1187438"/>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924A1AE0-FF8F-4417-8DDA-1B341FE9DD56}"/>
              </a:ext>
            </a:extLst>
          </p:cNvPr>
          <p:cNvSpPr txBox="1"/>
          <p:nvPr/>
        </p:nvSpPr>
        <p:spPr>
          <a:xfrm>
            <a:off x="5654842" y="4521191"/>
            <a:ext cx="1433807" cy="307777"/>
          </a:xfrm>
          <a:prstGeom prst="rect">
            <a:avLst/>
          </a:prstGeom>
          <a:noFill/>
        </p:spPr>
        <p:txBody>
          <a:bodyPr wrap="square" rtlCol="0">
            <a:spAutoFit/>
          </a:bodyPr>
          <a:lstStyle/>
          <a:p>
            <a:pPr algn="ctr"/>
            <a:r>
              <a:rPr lang="es-MX" sz="1400" b="1" dirty="0">
                <a:latin typeface="Baskerville Old Face" panose="02020602080505020303" pitchFamily="18" charset="0"/>
              </a:rPr>
              <a:t>Nivel mundial</a:t>
            </a:r>
            <a:endParaRPr lang="es-EC" sz="1400" b="1" dirty="0">
              <a:latin typeface="Baskerville Old Face" panose="02020602080505020303" pitchFamily="18" charset="0"/>
            </a:endParaRPr>
          </a:p>
        </p:txBody>
      </p:sp>
      <p:pic>
        <p:nvPicPr>
          <p:cNvPr id="1038" name="Picture 14" descr="Hombre ciego y mujer con personaje sin rostro de color plano de perro guía. pareja joven con problemas de visión caminando juntos aislado ilustración de dibujos animados para diseño gráfico web y animación Vector Premium ">
            <a:extLst>
              <a:ext uri="{FF2B5EF4-FFF2-40B4-BE49-F238E27FC236}">
                <a16:creationId xmlns:a16="http://schemas.microsoft.com/office/drawing/2014/main" id="{95A9A2BB-A8CC-4D04-B93A-8B0BBA2E4FA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450" t="11863" r="4535" b="8105"/>
          <a:stretch/>
        </p:blipFill>
        <p:spPr bwMode="auto">
          <a:xfrm>
            <a:off x="7713544" y="3304128"/>
            <a:ext cx="1318160" cy="1240911"/>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2133C9C5-7161-4DBF-A6A7-F53237E9CC56}"/>
              </a:ext>
            </a:extLst>
          </p:cNvPr>
          <p:cNvSpPr txBox="1"/>
          <p:nvPr/>
        </p:nvSpPr>
        <p:spPr>
          <a:xfrm>
            <a:off x="7634487" y="4545039"/>
            <a:ext cx="1433807" cy="307777"/>
          </a:xfrm>
          <a:prstGeom prst="rect">
            <a:avLst/>
          </a:prstGeom>
          <a:noFill/>
        </p:spPr>
        <p:txBody>
          <a:bodyPr wrap="square" rtlCol="0">
            <a:spAutoFit/>
          </a:bodyPr>
          <a:lstStyle/>
          <a:p>
            <a:pPr algn="ctr"/>
            <a:r>
              <a:rPr lang="es-MX" sz="1400" b="1" dirty="0">
                <a:latin typeface="Baskerville Old Face" panose="02020602080505020303" pitchFamily="18" charset="0"/>
              </a:rPr>
              <a:t>Ciegos</a:t>
            </a:r>
            <a:endParaRPr lang="es-EC" sz="1400" b="1" dirty="0">
              <a:latin typeface="Baskerville Old Face" panose="02020602080505020303" pitchFamily="18" charset="0"/>
            </a:endParaRPr>
          </a:p>
        </p:txBody>
      </p:sp>
      <p:pic>
        <p:nvPicPr>
          <p:cNvPr id="1040" name="Picture 16" descr="Alto ángulo del hombre bajando sus gafas en el escritorio Foto gratis">
            <a:extLst>
              <a:ext uri="{FF2B5EF4-FFF2-40B4-BE49-F238E27FC236}">
                <a16:creationId xmlns:a16="http://schemas.microsoft.com/office/drawing/2014/main" id="{49059485-DBB5-49DD-B97B-972B9D54C5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50295" y="3347730"/>
            <a:ext cx="1817053" cy="1177335"/>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22">
            <a:extLst>
              <a:ext uri="{FF2B5EF4-FFF2-40B4-BE49-F238E27FC236}">
                <a16:creationId xmlns:a16="http://schemas.microsoft.com/office/drawing/2014/main" id="{7A46FFB4-9F0E-4611-AAF6-DE57BCAEB78B}"/>
              </a:ext>
            </a:extLst>
          </p:cNvPr>
          <p:cNvSpPr txBox="1"/>
          <p:nvPr/>
        </p:nvSpPr>
        <p:spPr>
          <a:xfrm>
            <a:off x="9841917" y="4545039"/>
            <a:ext cx="1433807" cy="307777"/>
          </a:xfrm>
          <a:prstGeom prst="rect">
            <a:avLst/>
          </a:prstGeom>
          <a:noFill/>
        </p:spPr>
        <p:txBody>
          <a:bodyPr wrap="square" rtlCol="0">
            <a:spAutoFit/>
          </a:bodyPr>
          <a:lstStyle/>
          <a:p>
            <a:pPr algn="ctr"/>
            <a:r>
              <a:rPr lang="es-MX" sz="1400" b="1" dirty="0">
                <a:latin typeface="Baskerville Old Face" panose="02020602080505020303" pitchFamily="18" charset="0"/>
              </a:rPr>
              <a:t>Baja visión</a:t>
            </a:r>
            <a:endParaRPr lang="es-EC" sz="1400" b="1" dirty="0">
              <a:latin typeface="Baskerville Old Face" panose="02020602080505020303" pitchFamily="18" charset="0"/>
            </a:endParaRPr>
          </a:p>
        </p:txBody>
      </p:sp>
      <p:pic>
        <p:nvPicPr>
          <p:cNvPr id="24" name="Picture 16" descr="Acciones transparentes: CONADIS | Ekos Negocios">
            <a:extLst>
              <a:ext uri="{FF2B5EF4-FFF2-40B4-BE49-F238E27FC236}">
                <a16:creationId xmlns:a16="http://schemas.microsoft.com/office/drawing/2014/main" id="{32CD5531-048D-480B-9148-388D459F0E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2572" y="4963564"/>
            <a:ext cx="2905125" cy="13335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8" descr="Importancia del uso de los Porcentajes: El Uso del Porcentaje en ...">
            <a:extLst>
              <a:ext uri="{FF2B5EF4-FFF2-40B4-BE49-F238E27FC236}">
                <a16:creationId xmlns:a16="http://schemas.microsoft.com/office/drawing/2014/main" id="{8C85180F-77CD-4D9A-A4D9-1BEEEB1F096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2167" y="4979447"/>
            <a:ext cx="1534499" cy="1152658"/>
          </a:xfrm>
          <a:prstGeom prst="rect">
            <a:avLst/>
          </a:prstGeom>
          <a:noFill/>
          <a:extLst>
            <a:ext uri="{909E8E84-426E-40DD-AFC4-6F175D3DCCD1}">
              <a14:hiddenFill xmlns:a14="http://schemas.microsoft.com/office/drawing/2010/main">
                <a:solidFill>
                  <a:srgbClr val="FFFFFF"/>
                </a:solidFill>
              </a14:hiddenFill>
            </a:ext>
          </a:extLst>
        </p:spPr>
      </p:pic>
      <p:sp>
        <p:nvSpPr>
          <p:cNvPr id="26" name="CuadroTexto 25">
            <a:extLst>
              <a:ext uri="{FF2B5EF4-FFF2-40B4-BE49-F238E27FC236}">
                <a16:creationId xmlns:a16="http://schemas.microsoft.com/office/drawing/2014/main" id="{FD0EA6DE-00BB-4133-8DF3-56EED7EA6D04}"/>
              </a:ext>
            </a:extLst>
          </p:cNvPr>
          <p:cNvSpPr txBox="1"/>
          <p:nvPr/>
        </p:nvSpPr>
        <p:spPr>
          <a:xfrm>
            <a:off x="2963882" y="6108835"/>
            <a:ext cx="4283416" cy="307777"/>
          </a:xfrm>
          <a:prstGeom prst="rect">
            <a:avLst/>
          </a:prstGeom>
          <a:noFill/>
        </p:spPr>
        <p:txBody>
          <a:bodyPr wrap="square" rtlCol="0">
            <a:spAutoFit/>
          </a:bodyPr>
          <a:lstStyle/>
          <a:p>
            <a:pPr algn="ctr"/>
            <a:r>
              <a:rPr lang="es-MX" sz="1400" b="1" dirty="0">
                <a:latin typeface="Baskerville Old Face" panose="02020602080505020303" pitchFamily="18" charset="0"/>
              </a:rPr>
              <a:t>Porcentaje de personas con discapacidad visual</a:t>
            </a:r>
            <a:endParaRPr lang="es-EC" sz="1400" b="1" dirty="0">
              <a:latin typeface="Baskerville Old Face" panose="02020602080505020303" pitchFamily="18" charset="0"/>
            </a:endParaRPr>
          </a:p>
        </p:txBody>
      </p:sp>
      <p:graphicFrame>
        <p:nvGraphicFramePr>
          <p:cNvPr id="27" name="Tabla 16">
            <a:extLst>
              <a:ext uri="{FF2B5EF4-FFF2-40B4-BE49-F238E27FC236}">
                <a16:creationId xmlns:a16="http://schemas.microsoft.com/office/drawing/2014/main" id="{3078F40E-BF88-4E66-9A5E-05BCD490A841}"/>
              </a:ext>
            </a:extLst>
          </p:cNvPr>
          <p:cNvGraphicFramePr>
            <a:graphicFrameLocks noGrp="1"/>
          </p:cNvGraphicFramePr>
          <p:nvPr>
            <p:extLst>
              <p:ext uri="{D42A27DB-BD31-4B8C-83A1-F6EECF244321}">
                <p14:modId xmlns:p14="http://schemas.microsoft.com/office/powerpoint/2010/main" val="1889654344"/>
              </p:ext>
            </p:extLst>
          </p:nvPr>
        </p:nvGraphicFramePr>
        <p:xfrm>
          <a:off x="7917648" y="4963564"/>
          <a:ext cx="3636582" cy="1655917"/>
        </p:xfrm>
        <a:graphic>
          <a:graphicData uri="http://schemas.openxmlformats.org/drawingml/2006/table">
            <a:tbl>
              <a:tblPr firstRow="1" bandRow="1">
                <a:tableStyleId>{5C22544A-7EE6-4342-B048-85BDC9FD1C3A}</a:tableStyleId>
              </a:tblPr>
              <a:tblGrid>
                <a:gridCol w="1818291">
                  <a:extLst>
                    <a:ext uri="{9D8B030D-6E8A-4147-A177-3AD203B41FA5}">
                      <a16:colId xmlns:a16="http://schemas.microsoft.com/office/drawing/2014/main" val="2112088833"/>
                    </a:ext>
                  </a:extLst>
                </a:gridCol>
                <a:gridCol w="1818291">
                  <a:extLst>
                    <a:ext uri="{9D8B030D-6E8A-4147-A177-3AD203B41FA5}">
                      <a16:colId xmlns:a16="http://schemas.microsoft.com/office/drawing/2014/main" val="2999129901"/>
                    </a:ext>
                  </a:extLst>
                </a:gridCol>
              </a:tblGrid>
              <a:tr h="314797">
                <a:tc>
                  <a:txBody>
                    <a:bodyPr/>
                    <a:lstStyle/>
                    <a:p>
                      <a:pPr algn="ctr"/>
                      <a:r>
                        <a:rPr lang="es-MX" sz="1200" dirty="0">
                          <a:latin typeface="Times New Roman" panose="02020603050405020304" pitchFamily="18" charset="0"/>
                          <a:cs typeface="Times New Roman" panose="02020603050405020304" pitchFamily="18" charset="0"/>
                        </a:rPr>
                        <a:t>% DE DISCAPACIDAD</a:t>
                      </a:r>
                      <a:endParaRPr lang="es-EC" sz="1200" dirty="0">
                        <a:latin typeface="Times New Roman" panose="02020603050405020304" pitchFamily="18" charset="0"/>
                        <a:cs typeface="Times New Roman" panose="02020603050405020304" pitchFamily="18" charset="0"/>
                      </a:endParaRPr>
                    </a:p>
                  </a:txBody>
                  <a:tcPr/>
                </a:tc>
                <a:tc>
                  <a:txBody>
                    <a:bodyPr/>
                    <a:lstStyle/>
                    <a:p>
                      <a:pPr algn="ctr"/>
                      <a:r>
                        <a:rPr lang="es-MX" sz="1200" dirty="0">
                          <a:latin typeface="Times New Roman" panose="02020603050405020304" pitchFamily="18" charset="0"/>
                          <a:cs typeface="Times New Roman" panose="02020603050405020304" pitchFamily="18" charset="0"/>
                        </a:rPr>
                        <a:t>% DE PERSONAS</a:t>
                      </a:r>
                      <a:endParaRPr lang="es-EC"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46981033"/>
                  </a:ext>
                </a:extLst>
              </a:tr>
              <a:tr h="314797">
                <a:tc>
                  <a:txBody>
                    <a:bodyPr/>
                    <a:lstStyle/>
                    <a:p>
                      <a:pPr algn="ctr"/>
                      <a:r>
                        <a:rPr lang="es-MX" sz="1600" dirty="0">
                          <a:latin typeface="Times New Roman" panose="02020603050405020304" pitchFamily="18" charset="0"/>
                          <a:cs typeface="Times New Roman" panose="02020603050405020304" pitchFamily="18" charset="0"/>
                        </a:rPr>
                        <a:t>30% al 49%</a:t>
                      </a:r>
                      <a:endParaRPr lang="es-EC" sz="1600" dirty="0">
                        <a:latin typeface="Times New Roman" panose="02020603050405020304" pitchFamily="18" charset="0"/>
                        <a:cs typeface="Times New Roman" panose="02020603050405020304" pitchFamily="18" charset="0"/>
                      </a:endParaRPr>
                    </a:p>
                  </a:txBody>
                  <a:tcPr/>
                </a:tc>
                <a:tc>
                  <a:txBody>
                    <a:bodyPr/>
                    <a:lstStyle/>
                    <a:p>
                      <a:pPr algn="ctr"/>
                      <a:r>
                        <a:rPr lang="es-ES" sz="1600" kern="1200" dirty="0">
                          <a:solidFill>
                            <a:schemeClr val="dk1"/>
                          </a:solidFill>
                          <a:effectLst/>
                          <a:latin typeface="Times New Roman" panose="02020603050405020304" pitchFamily="18" charset="0"/>
                          <a:ea typeface="+mn-ea"/>
                          <a:cs typeface="Times New Roman" panose="02020603050405020304" pitchFamily="18" charset="0"/>
                        </a:rPr>
                        <a:t>33.65% </a:t>
                      </a:r>
                      <a:endParaRPr lang="es-EC"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2175044"/>
                  </a:ext>
                </a:extLst>
              </a:tr>
              <a:tr h="314797">
                <a:tc>
                  <a:txBody>
                    <a:bodyPr/>
                    <a:lstStyle/>
                    <a:p>
                      <a:pPr algn="ctr"/>
                      <a:r>
                        <a:rPr lang="es-MX" sz="1600" dirty="0">
                          <a:latin typeface="Times New Roman" panose="02020603050405020304" pitchFamily="18" charset="0"/>
                          <a:cs typeface="Times New Roman" panose="02020603050405020304" pitchFamily="18" charset="0"/>
                        </a:rPr>
                        <a:t>50% al 74%</a:t>
                      </a:r>
                      <a:endParaRPr lang="es-EC" sz="1600" dirty="0">
                        <a:latin typeface="Times New Roman" panose="02020603050405020304" pitchFamily="18" charset="0"/>
                        <a:cs typeface="Times New Roman" panose="02020603050405020304" pitchFamily="18" charset="0"/>
                      </a:endParaRPr>
                    </a:p>
                  </a:txBody>
                  <a:tcPr/>
                </a:tc>
                <a:tc>
                  <a:txBody>
                    <a:bodyPr/>
                    <a:lstStyle/>
                    <a:p>
                      <a:pPr algn="ctr"/>
                      <a:r>
                        <a:rPr lang="es-MX" sz="1600" dirty="0">
                          <a:latin typeface="Times New Roman" panose="02020603050405020304" pitchFamily="18" charset="0"/>
                          <a:cs typeface="Times New Roman" panose="02020603050405020304" pitchFamily="18" charset="0"/>
                        </a:rPr>
                        <a:t>26.72%</a:t>
                      </a:r>
                      <a:endParaRPr lang="es-EC"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55679625"/>
                  </a:ext>
                </a:extLst>
              </a:tr>
              <a:tr h="314797">
                <a:tc>
                  <a:txBody>
                    <a:bodyPr/>
                    <a:lstStyle/>
                    <a:p>
                      <a:pPr algn="ctr"/>
                      <a:r>
                        <a:rPr lang="es-MX" sz="1600" dirty="0">
                          <a:latin typeface="Times New Roman" panose="02020603050405020304" pitchFamily="18" charset="0"/>
                          <a:cs typeface="Times New Roman" panose="02020603050405020304" pitchFamily="18" charset="0"/>
                        </a:rPr>
                        <a:t>75% al 84%</a:t>
                      </a:r>
                      <a:endParaRPr lang="es-EC" sz="1600" dirty="0">
                        <a:latin typeface="Times New Roman" panose="02020603050405020304" pitchFamily="18" charset="0"/>
                        <a:cs typeface="Times New Roman" panose="02020603050405020304" pitchFamily="18" charset="0"/>
                      </a:endParaRPr>
                    </a:p>
                  </a:txBody>
                  <a:tcPr/>
                </a:tc>
                <a:tc>
                  <a:txBody>
                    <a:bodyPr/>
                    <a:lstStyle/>
                    <a:p>
                      <a:pPr algn="ctr"/>
                      <a:r>
                        <a:rPr lang="es-MX" sz="1600" dirty="0">
                          <a:latin typeface="Times New Roman" panose="02020603050405020304" pitchFamily="18" charset="0"/>
                          <a:cs typeface="Times New Roman" panose="02020603050405020304" pitchFamily="18" charset="0"/>
                        </a:rPr>
                        <a:t>30.03%</a:t>
                      </a:r>
                      <a:endParaRPr lang="es-EC"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95810029"/>
                  </a:ext>
                </a:extLst>
              </a:tr>
              <a:tr h="314797">
                <a:tc>
                  <a:txBody>
                    <a:bodyPr/>
                    <a:lstStyle/>
                    <a:p>
                      <a:pPr algn="ctr"/>
                      <a:r>
                        <a:rPr lang="es-MX" sz="1600" dirty="0">
                          <a:latin typeface="Times New Roman" panose="02020603050405020304" pitchFamily="18" charset="0"/>
                          <a:cs typeface="Times New Roman" panose="02020603050405020304" pitchFamily="18" charset="0"/>
                        </a:rPr>
                        <a:t>85% al 100%</a:t>
                      </a:r>
                      <a:endParaRPr lang="es-EC" sz="1600" dirty="0">
                        <a:latin typeface="Times New Roman" panose="02020603050405020304" pitchFamily="18" charset="0"/>
                        <a:cs typeface="Times New Roman" panose="02020603050405020304" pitchFamily="18" charset="0"/>
                      </a:endParaRPr>
                    </a:p>
                  </a:txBody>
                  <a:tcPr/>
                </a:tc>
                <a:tc>
                  <a:txBody>
                    <a:bodyPr/>
                    <a:lstStyle/>
                    <a:p>
                      <a:pPr algn="ctr"/>
                      <a:r>
                        <a:rPr lang="es-MX" sz="1600" dirty="0">
                          <a:latin typeface="Times New Roman" panose="02020603050405020304" pitchFamily="18" charset="0"/>
                          <a:cs typeface="Times New Roman" panose="02020603050405020304" pitchFamily="18" charset="0"/>
                        </a:rPr>
                        <a:t>9.61%</a:t>
                      </a:r>
                      <a:endParaRPr lang="es-EC"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99077952"/>
                  </a:ext>
                </a:extLst>
              </a:tr>
            </a:tbl>
          </a:graphicData>
        </a:graphic>
      </p:graphicFrame>
      <p:pic>
        <p:nvPicPr>
          <p:cNvPr id="1044" name="Picture 20" descr="Mujer de negocios pobre mirando su cartera vector gratuito">
            <a:extLst>
              <a:ext uri="{FF2B5EF4-FFF2-40B4-BE49-F238E27FC236}">
                <a16:creationId xmlns:a16="http://schemas.microsoft.com/office/drawing/2014/main" id="{1640EC40-6258-43C4-A0B5-2234BC7DA79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10842"/>
          <a:stretch/>
        </p:blipFill>
        <p:spPr bwMode="auto">
          <a:xfrm>
            <a:off x="3130533" y="3302906"/>
            <a:ext cx="1391810" cy="1240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28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7" grpId="0"/>
      <p:bldP spid="19" grpId="0"/>
      <p:bldP spid="21" grpId="0"/>
      <p:bldP spid="23" grpId="0"/>
      <p:bldP spid="26" grpId="0"/>
    </p:bldLst>
  </p:timing>
</p:sld>
</file>

<file path=ppt/theme/theme1.xml><?xml version="1.0" encoding="utf-8"?>
<a:theme xmlns:a="http://schemas.openxmlformats.org/drawingml/2006/main" name="Paquete">
  <a:themeElements>
    <a:clrScheme name="Paquete">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quete">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quete">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TM10001115[[fn=Paquete]]</Template>
  <TotalTime>1351</TotalTime>
  <Words>2827</Words>
  <Application>Microsoft Office PowerPoint</Application>
  <PresentationFormat>Panorámica</PresentationFormat>
  <Paragraphs>822</Paragraphs>
  <Slides>38</Slides>
  <Notes>5</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38</vt:i4>
      </vt:variant>
    </vt:vector>
  </HeadingPairs>
  <TitlesOfParts>
    <vt:vector size="44" baseType="lpstr">
      <vt:lpstr>Arial</vt:lpstr>
      <vt:lpstr>Baskerville Old Face</vt:lpstr>
      <vt:lpstr>Calibri</vt:lpstr>
      <vt:lpstr>Gill Sans MT</vt:lpstr>
      <vt:lpstr>Times New Roman</vt:lpstr>
      <vt:lpstr>Paquete</vt:lpstr>
      <vt:lpstr>Humanidad aumentada como estrategia de inclusión para las personas con discapacidad visual y su entorno: propuesta de una arquitectura de una aplicación de control hiperindividualizado</vt:lpstr>
      <vt:lpstr>Contenido</vt:lpstr>
      <vt:lpstr>INTRODUCCIÓN</vt:lpstr>
      <vt:lpstr>CONCEPTOS GENERALES</vt:lpstr>
      <vt:lpstr>OBJETIVO GENERAL</vt:lpstr>
      <vt:lpstr>OBJETIVOS ESPECIFICOS</vt:lpstr>
      <vt:lpstr>OBJETIVOS ESPECIFICOS</vt:lpstr>
      <vt:lpstr>OBJETIVOS ESPECIFICOS</vt:lpstr>
      <vt:lpstr>ANTECEDENTES</vt:lpstr>
      <vt:lpstr>PROBLEMA</vt:lpstr>
      <vt:lpstr>ÁRBOL DE PROBLEMAS</vt:lpstr>
      <vt:lpstr>JUSTIFICACIÓN</vt:lpstr>
      <vt:lpstr>TRABAJOS RELACIONADOS</vt:lpstr>
      <vt:lpstr>Estado del arte</vt:lpstr>
      <vt:lpstr>Directivas de investigación</vt:lpstr>
      <vt:lpstr>RECOLECCIÓN DE DATOS</vt:lpstr>
      <vt:lpstr>RECOLECCIÓN DE DATOS</vt:lpstr>
      <vt:lpstr>Resultados RQ1:¿Qué tecnologías han sido utilizadas para crear aplicaciones o propuestas para la interacción de las personas con ceguera en sitios cerrados?</vt:lpstr>
      <vt:lpstr>Resultado RQ2: ¿Qué técnicas se han utilizado para facilitar la interacción de las personas con ceguera con su entorno?</vt:lpstr>
      <vt:lpstr>DESARROLLO</vt:lpstr>
      <vt:lpstr>Herramientas</vt:lpstr>
      <vt:lpstr>Arquitectura</vt:lpstr>
      <vt:lpstr>PROTOTIPO DE BAJA FIDELIDAD</vt:lpstr>
      <vt:lpstr>PROTOTIPO DE ALTA FIDELIDAD</vt:lpstr>
      <vt:lpstr>ENFOQUE DE PRUEBA</vt:lpstr>
      <vt:lpstr>Grupos de trabajo / Área de trabajo</vt:lpstr>
      <vt:lpstr>Ejecución y análisis de los cuestionarios</vt:lpstr>
      <vt:lpstr>Cuestionario para estudiantes</vt:lpstr>
      <vt:lpstr>Resultados del cuestionario para estudiantes</vt:lpstr>
      <vt:lpstr>Cuestionario para especialistas</vt:lpstr>
      <vt:lpstr>Resultado del cuestionario para especialistas</vt:lpstr>
      <vt:lpstr>conclusiones</vt:lpstr>
      <vt:lpstr>CONCLUSIONES</vt:lpstr>
      <vt:lpstr>recomendaciones</vt:lpstr>
      <vt:lpstr>Recomendaciones</vt:lpstr>
      <vt:lpstr>TRABAJOS FUTUROS</vt:lpstr>
      <vt:lpstr>TRABAJOS FUTUROS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PORTILLA BRAVO ALEXANDER SEBASTIAN</dc:creator>
  <cp:lastModifiedBy>PORTILLA BRAVO ALEXANDER SEBASTIAN</cp:lastModifiedBy>
  <cp:revision>149</cp:revision>
  <dcterms:created xsi:type="dcterms:W3CDTF">2021-03-09T16:09:46Z</dcterms:created>
  <dcterms:modified xsi:type="dcterms:W3CDTF">2021-03-31T19:51:37Z</dcterms:modified>
</cp:coreProperties>
</file>