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9" r:id="rId2"/>
  </p:sldMasterIdLst>
  <p:notesMasterIdLst>
    <p:notesMasterId r:id="rId38"/>
  </p:notesMasterIdLst>
  <p:sldIdLst>
    <p:sldId id="257" r:id="rId3"/>
    <p:sldId id="327" r:id="rId4"/>
    <p:sldId id="330" r:id="rId5"/>
    <p:sldId id="331" r:id="rId6"/>
    <p:sldId id="332" r:id="rId7"/>
    <p:sldId id="328" r:id="rId8"/>
    <p:sldId id="329" r:id="rId9"/>
    <p:sldId id="307" r:id="rId10"/>
    <p:sldId id="333" r:id="rId11"/>
    <p:sldId id="334" r:id="rId12"/>
    <p:sldId id="349" r:id="rId13"/>
    <p:sldId id="335" r:id="rId14"/>
    <p:sldId id="336" r:id="rId15"/>
    <p:sldId id="337" r:id="rId16"/>
    <p:sldId id="308" r:id="rId17"/>
    <p:sldId id="316" r:id="rId18"/>
    <p:sldId id="309" r:id="rId19"/>
    <p:sldId id="317" r:id="rId20"/>
    <p:sldId id="338" r:id="rId21"/>
    <p:sldId id="318" r:id="rId22"/>
    <p:sldId id="319" r:id="rId23"/>
    <p:sldId id="342" r:id="rId24"/>
    <p:sldId id="341" r:id="rId25"/>
    <p:sldId id="322" r:id="rId26"/>
    <p:sldId id="339" r:id="rId27"/>
    <p:sldId id="352" r:id="rId28"/>
    <p:sldId id="325" r:id="rId29"/>
    <p:sldId id="353" r:id="rId30"/>
    <p:sldId id="354" r:id="rId31"/>
    <p:sldId id="344" r:id="rId32"/>
    <p:sldId id="320" r:id="rId33"/>
    <p:sldId id="348" r:id="rId34"/>
    <p:sldId id="345" r:id="rId35"/>
    <p:sldId id="346" r:id="rId36"/>
    <p:sldId id="347" r:id="rId37"/>
  </p:sldIdLst>
  <p:sldSz cx="14400213" cy="8999538"/>
  <p:notesSz cx="6858000" cy="9144000"/>
  <p:defaultTextStyle>
    <a:defPPr>
      <a:defRPr lang="en-US"/>
    </a:defPPr>
    <a:lvl1pPr marL="0" algn="l" defTabSz="1036641" rtl="0" eaLnBrk="1" latinLnBrk="0" hangingPunct="1">
      <a:defRPr sz="2041" kern="1200">
        <a:solidFill>
          <a:schemeClr val="tx1"/>
        </a:solidFill>
        <a:latin typeface="+mn-lt"/>
        <a:ea typeface="+mn-ea"/>
        <a:cs typeface="+mn-cs"/>
      </a:defRPr>
    </a:lvl1pPr>
    <a:lvl2pPr marL="518320" algn="l" defTabSz="1036641" rtl="0" eaLnBrk="1" latinLnBrk="0" hangingPunct="1">
      <a:defRPr sz="2041" kern="1200">
        <a:solidFill>
          <a:schemeClr val="tx1"/>
        </a:solidFill>
        <a:latin typeface="+mn-lt"/>
        <a:ea typeface="+mn-ea"/>
        <a:cs typeface="+mn-cs"/>
      </a:defRPr>
    </a:lvl2pPr>
    <a:lvl3pPr marL="1036641" algn="l" defTabSz="1036641" rtl="0" eaLnBrk="1" latinLnBrk="0" hangingPunct="1">
      <a:defRPr sz="2041" kern="1200">
        <a:solidFill>
          <a:schemeClr val="tx1"/>
        </a:solidFill>
        <a:latin typeface="+mn-lt"/>
        <a:ea typeface="+mn-ea"/>
        <a:cs typeface="+mn-cs"/>
      </a:defRPr>
    </a:lvl3pPr>
    <a:lvl4pPr marL="1554961" algn="l" defTabSz="1036641" rtl="0" eaLnBrk="1" latinLnBrk="0" hangingPunct="1">
      <a:defRPr sz="2041" kern="1200">
        <a:solidFill>
          <a:schemeClr val="tx1"/>
        </a:solidFill>
        <a:latin typeface="+mn-lt"/>
        <a:ea typeface="+mn-ea"/>
        <a:cs typeface="+mn-cs"/>
      </a:defRPr>
    </a:lvl4pPr>
    <a:lvl5pPr marL="2073281" algn="l" defTabSz="1036641" rtl="0" eaLnBrk="1" latinLnBrk="0" hangingPunct="1">
      <a:defRPr sz="2041" kern="1200">
        <a:solidFill>
          <a:schemeClr val="tx1"/>
        </a:solidFill>
        <a:latin typeface="+mn-lt"/>
        <a:ea typeface="+mn-ea"/>
        <a:cs typeface="+mn-cs"/>
      </a:defRPr>
    </a:lvl5pPr>
    <a:lvl6pPr marL="2591604" algn="l" defTabSz="1036641" rtl="0" eaLnBrk="1" latinLnBrk="0" hangingPunct="1">
      <a:defRPr sz="2041" kern="1200">
        <a:solidFill>
          <a:schemeClr val="tx1"/>
        </a:solidFill>
        <a:latin typeface="+mn-lt"/>
        <a:ea typeface="+mn-ea"/>
        <a:cs typeface="+mn-cs"/>
      </a:defRPr>
    </a:lvl6pPr>
    <a:lvl7pPr marL="3109924" algn="l" defTabSz="1036641" rtl="0" eaLnBrk="1" latinLnBrk="0" hangingPunct="1">
      <a:defRPr sz="2041" kern="1200">
        <a:solidFill>
          <a:schemeClr val="tx1"/>
        </a:solidFill>
        <a:latin typeface="+mn-lt"/>
        <a:ea typeface="+mn-ea"/>
        <a:cs typeface="+mn-cs"/>
      </a:defRPr>
    </a:lvl7pPr>
    <a:lvl8pPr marL="3628245" algn="l" defTabSz="1036641" rtl="0" eaLnBrk="1" latinLnBrk="0" hangingPunct="1">
      <a:defRPr sz="2041" kern="1200">
        <a:solidFill>
          <a:schemeClr val="tx1"/>
        </a:solidFill>
        <a:latin typeface="+mn-lt"/>
        <a:ea typeface="+mn-ea"/>
        <a:cs typeface="+mn-cs"/>
      </a:defRPr>
    </a:lvl8pPr>
    <a:lvl9pPr marL="4146565" algn="l" defTabSz="1036641" rtl="0" eaLnBrk="1" latinLnBrk="0" hangingPunct="1">
      <a:defRPr sz="204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55" d="100"/>
          <a:sy n="55" d="100"/>
        </p:scale>
        <p:origin x="84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a:solidFill>
          <a:schemeClr val="accent2">
            <a:lumMod val="40000"/>
            <a:lumOff val="60000"/>
          </a:schemeClr>
        </a:solidFill>
      </dgm:spPr>
      <dgm:t>
        <a:bodyPr/>
        <a:lstStyle/>
        <a:p>
          <a:r>
            <a:rPr lang="es-ES" sz="2000" b="1" dirty="0"/>
            <a:t>Introducción</a:t>
          </a:r>
          <a:endParaRPr lang="en-US" sz="2000" b="1"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dgm:t>
        <a:bodyPr/>
        <a:lstStyle/>
        <a:p>
          <a:r>
            <a:rPr lang="es-ES" sz="2000" dirty="0"/>
            <a:t>Objetivos</a:t>
          </a:r>
          <a:endParaRPr lang="en-US" sz="200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dgm:t>
        <a:bodyPr/>
        <a:lstStyle/>
        <a:p>
          <a:r>
            <a:rPr lang="es-ES" sz="2000" dirty="0"/>
            <a:t>Materiales y Métodos</a:t>
          </a:r>
          <a:endParaRPr lang="en-US" sz="200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custLinFactNeighborX="-254">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B0A6FC02-38BF-4861-AC38-6392706FD87D}" type="presOf" srcId="{C0C93CAD-EAA3-4DBA-8208-EED220FF9FCB}" destId="{FA84EB1D-D464-41B3-8416-9F0AE24FFCDB}" srcOrd="0" destOrd="0" presId="urn:microsoft.com/office/officeart/2005/8/layout/list1"/>
    <dgm:cxn modelId="{961C2A0A-D8F7-43BB-A7F7-BCEED1A018A7}" srcId="{A89F0E18-5C49-4EDC-8CD2-568B53A195E3}" destId="{C1EC5AEB-A556-4303-A6EB-D05D0766D71F}" srcOrd="1" destOrd="0" parTransId="{7DA00AE3-4CD0-4921-8EF7-7FC57ADC7DBD}" sibTransId="{22236776-1636-410D-8794-D498CB407299}"/>
    <dgm:cxn modelId="{1403240E-9C62-4A48-B7D2-E50606053837}" type="presOf" srcId="{50F25538-9C64-4C59-BA6D-699438B6771C}" destId="{91079BFD-6585-4FB3-A69D-467B7E09E3B7}" srcOrd="1" destOrd="0" presId="urn:microsoft.com/office/officeart/2005/8/layout/list1"/>
    <dgm:cxn modelId="{8974C813-30F9-47B3-B49B-BE4D44A03E64}" type="presOf" srcId="{C1EC5AEB-A556-4303-A6EB-D05D0766D71F}" destId="{B904C3F9-3B71-4647-9E5C-CF388DD1621A}" srcOrd="0" destOrd="0" presId="urn:microsoft.com/office/officeart/2005/8/layout/list1"/>
    <dgm:cxn modelId="{11444C2B-F700-4D74-BB03-CBCA380B85BA}" type="presOf" srcId="{C1EC5AEB-A556-4303-A6EB-D05D0766D71F}" destId="{0536C653-7F93-43BE-A215-3AD36AAC0D99}" srcOrd="1" destOrd="0" presId="urn:microsoft.com/office/officeart/2005/8/layout/list1"/>
    <dgm:cxn modelId="{C3B42160-4831-4840-9402-1CB688F7FBDB}" type="presOf" srcId="{A89F0E18-5C49-4EDC-8CD2-568B53A195E3}" destId="{91F33A92-6BCA-4C29-8D2B-C8E972F501C5}" srcOrd="0" destOrd="0" presId="urn:microsoft.com/office/officeart/2005/8/layout/list1"/>
    <dgm:cxn modelId="{F9F66475-F9B9-4F77-8A11-8304DD7FA499}" type="presOf" srcId="{50F25538-9C64-4C59-BA6D-699438B6771C}" destId="{1ECD52FE-9BE7-430B-8FC2-F4E6901B3B3E}" srcOrd="0"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271029CF-1E5C-4DA3-B389-97C0164C7FA1}" srcId="{A89F0E18-5C49-4EDC-8CD2-568B53A195E3}" destId="{50F25538-9C64-4C59-BA6D-699438B6771C}" srcOrd="2" destOrd="0" parTransId="{DD440702-FE2B-4C77-88C3-4CF49B552348}" sibTransId="{157F50EB-048D-4BCE-82AB-838F05657467}"/>
    <dgm:cxn modelId="{5A0AD9DE-9BDC-40E0-9691-413144F63375}" type="presOf" srcId="{C0C93CAD-EAA3-4DBA-8208-EED220FF9FCB}" destId="{A5A2BD7F-D1D4-4233-8D80-AF071CBBF3D0}" srcOrd="1" destOrd="0" presId="urn:microsoft.com/office/officeart/2005/8/layout/list1"/>
    <dgm:cxn modelId="{55646EA1-157E-43DE-BA6A-9F16A54A1508}" type="presParOf" srcId="{91F33A92-6BCA-4C29-8D2B-C8E972F501C5}" destId="{9749D24A-74CF-4807-8AC7-62C509913F5E}" srcOrd="0" destOrd="0" presId="urn:microsoft.com/office/officeart/2005/8/layout/list1"/>
    <dgm:cxn modelId="{36F870E8-6A5B-4A72-B022-2371A2342225}" type="presParOf" srcId="{9749D24A-74CF-4807-8AC7-62C509913F5E}" destId="{FA84EB1D-D464-41B3-8416-9F0AE24FFCDB}" srcOrd="0" destOrd="0" presId="urn:microsoft.com/office/officeart/2005/8/layout/list1"/>
    <dgm:cxn modelId="{ADC1D034-943D-4A97-A74D-1E832D630BB9}" type="presParOf" srcId="{9749D24A-74CF-4807-8AC7-62C509913F5E}" destId="{A5A2BD7F-D1D4-4233-8D80-AF071CBBF3D0}" srcOrd="1" destOrd="0" presId="urn:microsoft.com/office/officeart/2005/8/layout/list1"/>
    <dgm:cxn modelId="{F8EC3F71-1154-43D5-AA5A-778B081E2C16}" type="presParOf" srcId="{91F33A92-6BCA-4C29-8D2B-C8E972F501C5}" destId="{382F3D5A-888F-4187-AC81-EE2A071E05E7}" srcOrd="1" destOrd="0" presId="urn:microsoft.com/office/officeart/2005/8/layout/list1"/>
    <dgm:cxn modelId="{C8EE4E5F-0955-4208-A3A3-3883D4352A94}" type="presParOf" srcId="{91F33A92-6BCA-4C29-8D2B-C8E972F501C5}" destId="{FB9CA11F-C52B-4DD8-B132-1BAFEBBF6284}" srcOrd="2" destOrd="0" presId="urn:microsoft.com/office/officeart/2005/8/layout/list1"/>
    <dgm:cxn modelId="{9A13507D-29DC-4D2E-A765-E5696EEF2FF5}" type="presParOf" srcId="{91F33A92-6BCA-4C29-8D2B-C8E972F501C5}" destId="{5C4C5BC1-1722-42A7-A29D-1704D8387EF3}" srcOrd="3" destOrd="0" presId="urn:microsoft.com/office/officeart/2005/8/layout/list1"/>
    <dgm:cxn modelId="{BF80D80F-972C-4F78-96B5-D9C9E405DB1E}" type="presParOf" srcId="{91F33A92-6BCA-4C29-8D2B-C8E972F501C5}" destId="{390D5FCA-9633-41E4-A321-9B9DBBB55EF9}" srcOrd="4" destOrd="0" presId="urn:microsoft.com/office/officeart/2005/8/layout/list1"/>
    <dgm:cxn modelId="{58D300D7-4346-43DB-ABDE-1E076268D664}" type="presParOf" srcId="{390D5FCA-9633-41E4-A321-9B9DBBB55EF9}" destId="{B904C3F9-3B71-4647-9E5C-CF388DD1621A}" srcOrd="0" destOrd="0" presId="urn:microsoft.com/office/officeart/2005/8/layout/list1"/>
    <dgm:cxn modelId="{5391DB77-B1F9-4026-B7FE-BAE64112B48C}" type="presParOf" srcId="{390D5FCA-9633-41E4-A321-9B9DBBB55EF9}" destId="{0536C653-7F93-43BE-A215-3AD36AAC0D99}" srcOrd="1" destOrd="0" presId="urn:microsoft.com/office/officeart/2005/8/layout/list1"/>
    <dgm:cxn modelId="{B04D13FA-109F-4A06-BFB3-00EE10813751}" type="presParOf" srcId="{91F33A92-6BCA-4C29-8D2B-C8E972F501C5}" destId="{59213D2F-9C2D-4277-AD4D-C212D1D1C484}" srcOrd="5" destOrd="0" presId="urn:microsoft.com/office/officeart/2005/8/layout/list1"/>
    <dgm:cxn modelId="{A294DC51-BD45-44F3-AF19-E5BF562DFB70}" type="presParOf" srcId="{91F33A92-6BCA-4C29-8D2B-C8E972F501C5}" destId="{5D27DEAF-B14D-4D8C-9E4D-FF3F61374E95}" srcOrd="6" destOrd="0" presId="urn:microsoft.com/office/officeart/2005/8/layout/list1"/>
    <dgm:cxn modelId="{05EF2F69-F7B7-47DD-969B-06775267F4F2}" type="presParOf" srcId="{91F33A92-6BCA-4C29-8D2B-C8E972F501C5}" destId="{F202E3BE-1BD8-409D-B135-3A81138EA1DD}" srcOrd="7" destOrd="0" presId="urn:microsoft.com/office/officeart/2005/8/layout/list1"/>
    <dgm:cxn modelId="{99135320-2EEB-4874-BBBF-03142F8B84CC}" type="presParOf" srcId="{91F33A92-6BCA-4C29-8D2B-C8E972F501C5}" destId="{95A60333-BE37-4BDC-84B2-BC37007D2633}" srcOrd="8" destOrd="0" presId="urn:microsoft.com/office/officeart/2005/8/layout/list1"/>
    <dgm:cxn modelId="{A0A0B633-1320-4787-93A5-DCBF50937A6D}" type="presParOf" srcId="{95A60333-BE37-4BDC-84B2-BC37007D2633}" destId="{1ECD52FE-9BE7-430B-8FC2-F4E6901B3B3E}" srcOrd="0" destOrd="0" presId="urn:microsoft.com/office/officeart/2005/8/layout/list1"/>
    <dgm:cxn modelId="{07101D33-B571-4129-8FA1-E6A39046880C}" type="presParOf" srcId="{95A60333-BE37-4BDC-84B2-BC37007D2633}" destId="{91079BFD-6585-4FB3-A69D-467B7E09E3B7}" srcOrd="1" destOrd="0" presId="urn:microsoft.com/office/officeart/2005/8/layout/list1"/>
    <dgm:cxn modelId="{EB76805C-9A06-4633-8473-D751434FB626}" type="presParOf" srcId="{91F33A92-6BCA-4C29-8D2B-C8E972F501C5}" destId="{C773CCBB-6D62-4270-A476-DB65806313F8}" srcOrd="9" destOrd="0" presId="urn:microsoft.com/office/officeart/2005/8/layout/list1"/>
    <dgm:cxn modelId="{83526F56-FF73-4BF6-A15F-2B8E7A73094D}"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dgm:t>
        <a:bodyPr/>
        <a:lstStyle/>
        <a:p>
          <a:r>
            <a:rPr lang="es-ES" sz="2000" dirty="0"/>
            <a:t>Resultados</a:t>
          </a:r>
          <a:r>
            <a:rPr lang="es-ES" sz="2000" baseline="0" dirty="0"/>
            <a:t> y Discusión</a:t>
          </a:r>
          <a:endParaRPr lang="en-US" sz="2000"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a:solidFill>
          <a:schemeClr val="bg1"/>
        </a:solidFill>
      </dgm:spPr>
      <dgm:t>
        <a:bodyPr/>
        <a:lstStyle/>
        <a:p>
          <a:r>
            <a:rPr lang="es-ES" sz="2000" dirty="0"/>
            <a:t>Conclusiones</a:t>
          </a:r>
          <a:endParaRPr lang="en-US" sz="200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a:solidFill>
          <a:schemeClr val="accent2">
            <a:lumMod val="40000"/>
            <a:lumOff val="60000"/>
          </a:schemeClr>
        </a:solidFill>
      </dgm:spPr>
      <dgm:t>
        <a:bodyPr/>
        <a:lstStyle/>
        <a:p>
          <a:r>
            <a:rPr lang="es-ES" sz="2000" dirty="0"/>
            <a:t>Recomendaciones</a:t>
          </a:r>
          <a:endParaRPr lang="en-US" sz="200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11D78A07-232C-4D04-AC7A-65508A687AFC}" type="presOf" srcId="{C1EC5AEB-A556-4303-A6EB-D05D0766D71F}" destId="{B904C3F9-3B71-4647-9E5C-CF388DD1621A}" srcOrd="0" destOrd="0" presId="urn:microsoft.com/office/officeart/2005/8/layout/list1"/>
    <dgm:cxn modelId="{961C2A0A-D8F7-43BB-A7F7-BCEED1A018A7}" srcId="{A89F0E18-5C49-4EDC-8CD2-568B53A195E3}" destId="{C1EC5AEB-A556-4303-A6EB-D05D0766D71F}" srcOrd="1" destOrd="0" parTransId="{7DA00AE3-4CD0-4921-8EF7-7FC57ADC7DBD}" sibTransId="{22236776-1636-410D-8794-D498CB407299}"/>
    <dgm:cxn modelId="{EAD54314-B903-416B-8DB8-0E58EFC0CECE}" type="presOf" srcId="{C0C93CAD-EAA3-4DBA-8208-EED220FF9FCB}" destId="{FA84EB1D-D464-41B3-8416-9F0AE24FFCDB}" srcOrd="0" destOrd="0" presId="urn:microsoft.com/office/officeart/2005/8/layout/list1"/>
    <dgm:cxn modelId="{7E856534-1EE4-4DB8-9A44-F41A6FCFAE25}" type="presOf" srcId="{C0C93CAD-EAA3-4DBA-8208-EED220FF9FCB}" destId="{A5A2BD7F-D1D4-4233-8D80-AF071CBBF3D0}" srcOrd="1" destOrd="0" presId="urn:microsoft.com/office/officeart/2005/8/layout/list1"/>
    <dgm:cxn modelId="{11398B68-FBDF-4C02-AED5-C0801F50A7D9}" type="presOf" srcId="{C1EC5AEB-A556-4303-A6EB-D05D0766D71F}" destId="{0536C653-7F93-43BE-A215-3AD36AAC0D99}" srcOrd="1"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271029CF-1E5C-4DA3-B389-97C0164C7FA1}" srcId="{A89F0E18-5C49-4EDC-8CD2-568B53A195E3}" destId="{50F25538-9C64-4C59-BA6D-699438B6771C}" srcOrd="2" destOrd="0" parTransId="{DD440702-FE2B-4C77-88C3-4CF49B552348}" sibTransId="{157F50EB-048D-4BCE-82AB-838F05657467}"/>
    <dgm:cxn modelId="{FA44A8CF-61CD-4B06-A0E2-1EC3B3B209DC}" type="presOf" srcId="{A89F0E18-5C49-4EDC-8CD2-568B53A195E3}" destId="{91F33A92-6BCA-4C29-8D2B-C8E972F501C5}" srcOrd="0" destOrd="0" presId="urn:microsoft.com/office/officeart/2005/8/layout/list1"/>
    <dgm:cxn modelId="{D3D2B1EA-6283-4990-B703-12834D28D497}" type="presOf" srcId="{50F25538-9C64-4C59-BA6D-699438B6771C}" destId="{1ECD52FE-9BE7-430B-8FC2-F4E6901B3B3E}" srcOrd="0" destOrd="0" presId="urn:microsoft.com/office/officeart/2005/8/layout/list1"/>
    <dgm:cxn modelId="{47170CF5-DFC7-4F2D-90F3-379D2CFC4FCE}" type="presOf" srcId="{50F25538-9C64-4C59-BA6D-699438B6771C}" destId="{91079BFD-6585-4FB3-A69D-467B7E09E3B7}" srcOrd="1" destOrd="0" presId="urn:microsoft.com/office/officeart/2005/8/layout/list1"/>
    <dgm:cxn modelId="{A45F0984-AB74-4F35-AC01-2D94A0AB7804}" type="presParOf" srcId="{91F33A92-6BCA-4C29-8D2B-C8E972F501C5}" destId="{9749D24A-74CF-4807-8AC7-62C509913F5E}" srcOrd="0" destOrd="0" presId="urn:microsoft.com/office/officeart/2005/8/layout/list1"/>
    <dgm:cxn modelId="{3569E450-A27A-4ACC-BE41-D52013D3BBA6}" type="presParOf" srcId="{9749D24A-74CF-4807-8AC7-62C509913F5E}" destId="{FA84EB1D-D464-41B3-8416-9F0AE24FFCDB}" srcOrd="0" destOrd="0" presId="urn:microsoft.com/office/officeart/2005/8/layout/list1"/>
    <dgm:cxn modelId="{6C8921C0-DBF3-4FC7-AB97-97D99A4B616B}" type="presParOf" srcId="{9749D24A-74CF-4807-8AC7-62C509913F5E}" destId="{A5A2BD7F-D1D4-4233-8D80-AF071CBBF3D0}" srcOrd="1" destOrd="0" presId="urn:microsoft.com/office/officeart/2005/8/layout/list1"/>
    <dgm:cxn modelId="{76D6D0EA-24E3-492A-B63E-21B785553FD0}" type="presParOf" srcId="{91F33A92-6BCA-4C29-8D2B-C8E972F501C5}" destId="{382F3D5A-888F-4187-AC81-EE2A071E05E7}" srcOrd="1" destOrd="0" presId="urn:microsoft.com/office/officeart/2005/8/layout/list1"/>
    <dgm:cxn modelId="{E8309757-59E1-430C-A627-740B12747866}" type="presParOf" srcId="{91F33A92-6BCA-4C29-8D2B-C8E972F501C5}" destId="{FB9CA11F-C52B-4DD8-B132-1BAFEBBF6284}" srcOrd="2" destOrd="0" presId="urn:microsoft.com/office/officeart/2005/8/layout/list1"/>
    <dgm:cxn modelId="{C25157A9-9926-4AB4-935A-A65174370A47}" type="presParOf" srcId="{91F33A92-6BCA-4C29-8D2B-C8E972F501C5}" destId="{5C4C5BC1-1722-42A7-A29D-1704D8387EF3}" srcOrd="3" destOrd="0" presId="urn:microsoft.com/office/officeart/2005/8/layout/list1"/>
    <dgm:cxn modelId="{3C0B50AF-D77D-48E1-94A9-2880E9D22FA5}" type="presParOf" srcId="{91F33A92-6BCA-4C29-8D2B-C8E972F501C5}" destId="{390D5FCA-9633-41E4-A321-9B9DBBB55EF9}" srcOrd="4" destOrd="0" presId="urn:microsoft.com/office/officeart/2005/8/layout/list1"/>
    <dgm:cxn modelId="{1A83D497-5EC5-4C81-BF22-8B88B4D8511A}" type="presParOf" srcId="{390D5FCA-9633-41E4-A321-9B9DBBB55EF9}" destId="{B904C3F9-3B71-4647-9E5C-CF388DD1621A}" srcOrd="0" destOrd="0" presId="urn:microsoft.com/office/officeart/2005/8/layout/list1"/>
    <dgm:cxn modelId="{C706FA6D-190C-4FBF-84BE-72885EAE3329}" type="presParOf" srcId="{390D5FCA-9633-41E4-A321-9B9DBBB55EF9}" destId="{0536C653-7F93-43BE-A215-3AD36AAC0D99}" srcOrd="1" destOrd="0" presId="urn:microsoft.com/office/officeart/2005/8/layout/list1"/>
    <dgm:cxn modelId="{5275BD0D-C559-4FDA-A807-905433A7A4BA}" type="presParOf" srcId="{91F33A92-6BCA-4C29-8D2B-C8E972F501C5}" destId="{59213D2F-9C2D-4277-AD4D-C212D1D1C484}" srcOrd="5" destOrd="0" presId="urn:microsoft.com/office/officeart/2005/8/layout/list1"/>
    <dgm:cxn modelId="{F54216F8-AFFF-40C7-8103-14A9AB5B8349}" type="presParOf" srcId="{91F33A92-6BCA-4C29-8D2B-C8E972F501C5}" destId="{5D27DEAF-B14D-4D8C-9E4D-FF3F61374E95}" srcOrd="6" destOrd="0" presId="urn:microsoft.com/office/officeart/2005/8/layout/list1"/>
    <dgm:cxn modelId="{BE8D003A-0EDD-4BD1-9900-449DD8F8D038}" type="presParOf" srcId="{91F33A92-6BCA-4C29-8D2B-C8E972F501C5}" destId="{F202E3BE-1BD8-409D-B135-3A81138EA1DD}" srcOrd="7" destOrd="0" presId="urn:microsoft.com/office/officeart/2005/8/layout/list1"/>
    <dgm:cxn modelId="{BE81D8ED-0D01-496B-B0AE-98C912D09CE3}" type="presParOf" srcId="{91F33A92-6BCA-4C29-8D2B-C8E972F501C5}" destId="{95A60333-BE37-4BDC-84B2-BC37007D2633}" srcOrd="8" destOrd="0" presId="urn:microsoft.com/office/officeart/2005/8/layout/list1"/>
    <dgm:cxn modelId="{4DA6E587-4B50-4751-8805-55F06DBC79E3}" type="presParOf" srcId="{95A60333-BE37-4BDC-84B2-BC37007D2633}" destId="{1ECD52FE-9BE7-430B-8FC2-F4E6901B3B3E}" srcOrd="0" destOrd="0" presId="urn:microsoft.com/office/officeart/2005/8/layout/list1"/>
    <dgm:cxn modelId="{1B42ADEA-106F-4200-BF65-17108700EE77}" type="presParOf" srcId="{95A60333-BE37-4BDC-84B2-BC37007D2633}" destId="{91079BFD-6585-4FB3-A69D-467B7E09E3B7}" srcOrd="1" destOrd="0" presId="urn:microsoft.com/office/officeart/2005/8/layout/list1"/>
    <dgm:cxn modelId="{ED288F42-2D05-4746-AD44-B68B6DC444DF}" type="presParOf" srcId="{91F33A92-6BCA-4C29-8D2B-C8E972F501C5}" destId="{C773CCBB-6D62-4270-A476-DB65806313F8}" srcOrd="9" destOrd="0" presId="urn:microsoft.com/office/officeart/2005/8/layout/list1"/>
    <dgm:cxn modelId="{9DADED7B-D65E-4991-895F-09F99E8900C3}"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dgm:t>
        <a:bodyPr/>
        <a:lstStyle/>
        <a:p>
          <a:r>
            <a:rPr lang="es-ES" sz="2000" dirty="0"/>
            <a:t>Resultados</a:t>
          </a:r>
          <a:r>
            <a:rPr lang="es-ES" sz="2000" baseline="0" dirty="0"/>
            <a:t> y Discusión</a:t>
          </a:r>
          <a:endParaRPr lang="en-US" sz="2000"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dgm:t>
        <a:bodyPr/>
        <a:lstStyle/>
        <a:p>
          <a:r>
            <a:rPr lang="es-ES" sz="2000" dirty="0"/>
            <a:t>Conclusiones</a:t>
          </a:r>
          <a:endParaRPr lang="en-US" sz="200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dgm:t>
        <a:bodyPr/>
        <a:lstStyle/>
        <a:p>
          <a:r>
            <a:rPr lang="es-ES" sz="2000" dirty="0"/>
            <a:t>Recomendaciones</a:t>
          </a:r>
          <a:endParaRPr lang="en-US" sz="200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961C2A0A-D8F7-43BB-A7F7-BCEED1A018A7}" srcId="{A89F0E18-5C49-4EDC-8CD2-568B53A195E3}" destId="{C1EC5AEB-A556-4303-A6EB-D05D0766D71F}" srcOrd="1" destOrd="0" parTransId="{7DA00AE3-4CD0-4921-8EF7-7FC57ADC7DBD}" sibTransId="{22236776-1636-410D-8794-D498CB407299}"/>
    <dgm:cxn modelId="{D18A660B-0D55-4298-94D0-5D1A230EE6B9}" type="presOf" srcId="{A89F0E18-5C49-4EDC-8CD2-568B53A195E3}" destId="{91F33A92-6BCA-4C29-8D2B-C8E972F501C5}" srcOrd="0" destOrd="0" presId="urn:microsoft.com/office/officeart/2005/8/layout/list1"/>
    <dgm:cxn modelId="{86C80234-9877-4075-B61C-3554FA8E4536}" type="presOf" srcId="{50F25538-9C64-4C59-BA6D-699438B6771C}" destId="{1ECD52FE-9BE7-430B-8FC2-F4E6901B3B3E}" srcOrd="0" destOrd="0" presId="urn:microsoft.com/office/officeart/2005/8/layout/list1"/>
    <dgm:cxn modelId="{FCA8F636-C6E6-4027-AACE-DD835CC53594}" type="presOf" srcId="{C0C93CAD-EAA3-4DBA-8208-EED220FF9FCB}" destId="{A5A2BD7F-D1D4-4233-8D80-AF071CBBF3D0}" srcOrd="1" destOrd="0" presId="urn:microsoft.com/office/officeart/2005/8/layout/list1"/>
    <dgm:cxn modelId="{99FE043A-1E2D-487D-BFF1-2374E714712C}" type="presOf" srcId="{C1EC5AEB-A556-4303-A6EB-D05D0766D71F}" destId="{0536C653-7F93-43BE-A215-3AD36AAC0D99}" srcOrd="1" destOrd="0" presId="urn:microsoft.com/office/officeart/2005/8/layout/list1"/>
    <dgm:cxn modelId="{FF7E94AB-21A3-4425-B0B6-239EAEDAF21E}" type="presOf" srcId="{C0C93CAD-EAA3-4DBA-8208-EED220FF9FCB}" destId="{FA84EB1D-D464-41B3-8416-9F0AE24FFCDB}" srcOrd="0"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67A905CB-DCE2-4DA1-894B-07635C8B2363}" type="presOf" srcId="{C1EC5AEB-A556-4303-A6EB-D05D0766D71F}" destId="{B904C3F9-3B71-4647-9E5C-CF388DD1621A}" srcOrd="0" destOrd="0" presId="urn:microsoft.com/office/officeart/2005/8/layout/list1"/>
    <dgm:cxn modelId="{271029CF-1E5C-4DA3-B389-97C0164C7FA1}" srcId="{A89F0E18-5C49-4EDC-8CD2-568B53A195E3}" destId="{50F25538-9C64-4C59-BA6D-699438B6771C}" srcOrd="2" destOrd="0" parTransId="{DD440702-FE2B-4C77-88C3-4CF49B552348}" sibTransId="{157F50EB-048D-4BCE-82AB-838F05657467}"/>
    <dgm:cxn modelId="{FCFDBDEE-A24E-404D-9EF9-94C8243C7ED7}" type="presOf" srcId="{50F25538-9C64-4C59-BA6D-699438B6771C}" destId="{91079BFD-6585-4FB3-A69D-467B7E09E3B7}" srcOrd="1" destOrd="0" presId="urn:microsoft.com/office/officeart/2005/8/layout/list1"/>
    <dgm:cxn modelId="{5EC6D3C7-85BC-4451-B071-72F077265E16}" type="presParOf" srcId="{91F33A92-6BCA-4C29-8D2B-C8E972F501C5}" destId="{9749D24A-74CF-4807-8AC7-62C509913F5E}" srcOrd="0" destOrd="0" presId="urn:microsoft.com/office/officeart/2005/8/layout/list1"/>
    <dgm:cxn modelId="{A3D795B0-7D83-4806-941E-E1AC17124D64}" type="presParOf" srcId="{9749D24A-74CF-4807-8AC7-62C509913F5E}" destId="{FA84EB1D-D464-41B3-8416-9F0AE24FFCDB}" srcOrd="0" destOrd="0" presId="urn:microsoft.com/office/officeart/2005/8/layout/list1"/>
    <dgm:cxn modelId="{39F94482-4BED-47D1-A879-8301A29F28B2}" type="presParOf" srcId="{9749D24A-74CF-4807-8AC7-62C509913F5E}" destId="{A5A2BD7F-D1D4-4233-8D80-AF071CBBF3D0}" srcOrd="1" destOrd="0" presId="urn:microsoft.com/office/officeart/2005/8/layout/list1"/>
    <dgm:cxn modelId="{4B606FE2-75CE-4041-8C82-B67C2CF45C87}" type="presParOf" srcId="{91F33A92-6BCA-4C29-8D2B-C8E972F501C5}" destId="{382F3D5A-888F-4187-AC81-EE2A071E05E7}" srcOrd="1" destOrd="0" presId="urn:microsoft.com/office/officeart/2005/8/layout/list1"/>
    <dgm:cxn modelId="{24A08F17-5A41-4FD7-A098-F1FB1A81F0CD}" type="presParOf" srcId="{91F33A92-6BCA-4C29-8D2B-C8E972F501C5}" destId="{FB9CA11F-C52B-4DD8-B132-1BAFEBBF6284}" srcOrd="2" destOrd="0" presId="urn:microsoft.com/office/officeart/2005/8/layout/list1"/>
    <dgm:cxn modelId="{C6DDAE3E-9B05-457C-8DA8-656508D1ADBC}" type="presParOf" srcId="{91F33A92-6BCA-4C29-8D2B-C8E972F501C5}" destId="{5C4C5BC1-1722-42A7-A29D-1704D8387EF3}" srcOrd="3" destOrd="0" presId="urn:microsoft.com/office/officeart/2005/8/layout/list1"/>
    <dgm:cxn modelId="{E43A85F1-54BA-434D-AAEB-2E63282AF008}" type="presParOf" srcId="{91F33A92-6BCA-4C29-8D2B-C8E972F501C5}" destId="{390D5FCA-9633-41E4-A321-9B9DBBB55EF9}" srcOrd="4" destOrd="0" presId="urn:microsoft.com/office/officeart/2005/8/layout/list1"/>
    <dgm:cxn modelId="{6789D398-A246-47DE-8951-C022572F5086}" type="presParOf" srcId="{390D5FCA-9633-41E4-A321-9B9DBBB55EF9}" destId="{B904C3F9-3B71-4647-9E5C-CF388DD1621A}" srcOrd="0" destOrd="0" presId="urn:microsoft.com/office/officeart/2005/8/layout/list1"/>
    <dgm:cxn modelId="{C674A2BF-C0BB-4B94-97AF-A5FB3ADE77BC}" type="presParOf" srcId="{390D5FCA-9633-41E4-A321-9B9DBBB55EF9}" destId="{0536C653-7F93-43BE-A215-3AD36AAC0D99}" srcOrd="1" destOrd="0" presId="urn:microsoft.com/office/officeart/2005/8/layout/list1"/>
    <dgm:cxn modelId="{B655A429-3376-4A57-B995-690FE65C0593}" type="presParOf" srcId="{91F33A92-6BCA-4C29-8D2B-C8E972F501C5}" destId="{59213D2F-9C2D-4277-AD4D-C212D1D1C484}" srcOrd="5" destOrd="0" presId="urn:microsoft.com/office/officeart/2005/8/layout/list1"/>
    <dgm:cxn modelId="{03096698-3C25-4581-9F0F-A3AC4C2DC2FC}" type="presParOf" srcId="{91F33A92-6BCA-4C29-8D2B-C8E972F501C5}" destId="{5D27DEAF-B14D-4D8C-9E4D-FF3F61374E95}" srcOrd="6" destOrd="0" presId="urn:microsoft.com/office/officeart/2005/8/layout/list1"/>
    <dgm:cxn modelId="{F47F20B8-3AA3-4C3E-85BB-A6F965F9DA51}" type="presParOf" srcId="{91F33A92-6BCA-4C29-8D2B-C8E972F501C5}" destId="{F202E3BE-1BD8-409D-B135-3A81138EA1DD}" srcOrd="7" destOrd="0" presId="urn:microsoft.com/office/officeart/2005/8/layout/list1"/>
    <dgm:cxn modelId="{8EA7AF9D-3962-4725-9016-ECE87722733B}" type="presParOf" srcId="{91F33A92-6BCA-4C29-8D2B-C8E972F501C5}" destId="{95A60333-BE37-4BDC-84B2-BC37007D2633}" srcOrd="8" destOrd="0" presId="urn:microsoft.com/office/officeart/2005/8/layout/list1"/>
    <dgm:cxn modelId="{1F5C2150-1937-4DC7-9070-39539C15C248}" type="presParOf" srcId="{95A60333-BE37-4BDC-84B2-BC37007D2633}" destId="{1ECD52FE-9BE7-430B-8FC2-F4E6901B3B3E}" srcOrd="0" destOrd="0" presId="urn:microsoft.com/office/officeart/2005/8/layout/list1"/>
    <dgm:cxn modelId="{5A71778F-8656-4BE2-8953-A6D6E235585A}" type="presParOf" srcId="{95A60333-BE37-4BDC-84B2-BC37007D2633}" destId="{91079BFD-6585-4FB3-A69D-467B7E09E3B7}" srcOrd="1" destOrd="0" presId="urn:microsoft.com/office/officeart/2005/8/layout/list1"/>
    <dgm:cxn modelId="{ED464362-525B-4DE5-B5EB-7B2E1E595242}" type="presParOf" srcId="{91F33A92-6BCA-4C29-8D2B-C8E972F501C5}" destId="{C773CCBB-6D62-4270-A476-DB65806313F8}" srcOrd="9" destOrd="0" presId="urn:microsoft.com/office/officeart/2005/8/layout/list1"/>
    <dgm:cxn modelId="{D781F736-25DF-4D44-BEF8-9EDE1FBB2694}"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a:solidFill>
          <a:schemeClr val="bg1"/>
        </a:solidFill>
      </dgm:spPr>
      <dgm:t>
        <a:bodyPr/>
        <a:lstStyle/>
        <a:p>
          <a:r>
            <a:rPr lang="es-ES" sz="2000" b="0" dirty="0"/>
            <a:t>Introducción</a:t>
          </a:r>
          <a:endParaRPr lang="en-US" sz="2000" b="0"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a:solidFill>
          <a:schemeClr val="bg1"/>
        </a:solidFill>
      </dgm:spPr>
      <dgm:t>
        <a:bodyPr/>
        <a:lstStyle/>
        <a:p>
          <a:r>
            <a:rPr lang="es-ES" sz="2000" b="0" dirty="0"/>
            <a:t>Objetivos</a:t>
          </a:r>
          <a:endParaRPr lang="en-US" sz="2000" b="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a:solidFill>
          <a:schemeClr val="accent2">
            <a:lumMod val="40000"/>
            <a:lumOff val="60000"/>
          </a:schemeClr>
        </a:solidFill>
      </dgm:spPr>
      <dgm:t>
        <a:bodyPr/>
        <a:lstStyle/>
        <a:p>
          <a:r>
            <a:rPr lang="es-ES" sz="2000" b="1" dirty="0"/>
            <a:t>Materiales y Métodos</a:t>
          </a:r>
          <a:endParaRPr lang="en-US" sz="2000" b="1"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custLinFactNeighborX="-254">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AE367C04-18BD-4A6D-A357-85740604B6C4}" type="presOf" srcId="{50F25538-9C64-4C59-BA6D-699438B6771C}" destId="{91079BFD-6585-4FB3-A69D-467B7E09E3B7}" srcOrd="1" destOrd="0" presId="urn:microsoft.com/office/officeart/2005/8/layout/list1"/>
    <dgm:cxn modelId="{961C2A0A-D8F7-43BB-A7F7-BCEED1A018A7}" srcId="{A89F0E18-5C49-4EDC-8CD2-568B53A195E3}" destId="{C1EC5AEB-A556-4303-A6EB-D05D0766D71F}" srcOrd="1" destOrd="0" parTransId="{7DA00AE3-4CD0-4921-8EF7-7FC57ADC7DBD}" sibTransId="{22236776-1636-410D-8794-D498CB407299}"/>
    <dgm:cxn modelId="{164EFD21-BD8C-49F4-88D5-C084AC0AE533}" type="presOf" srcId="{C1EC5AEB-A556-4303-A6EB-D05D0766D71F}" destId="{B904C3F9-3B71-4647-9E5C-CF388DD1621A}" srcOrd="0" destOrd="0" presId="urn:microsoft.com/office/officeart/2005/8/layout/list1"/>
    <dgm:cxn modelId="{2555F122-E293-4845-B803-5F948845D420}" type="presOf" srcId="{C1EC5AEB-A556-4303-A6EB-D05D0766D71F}" destId="{0536C653-7F93-43BE-A215-3AD36AAC0D99}" srcOrd="1" destOrd="0" presId="urn:microsoft.com/office/officeart/2005/8/layout/list1"/>
    <dgm:cxn modelId="{7352DF3A-84BF-4E92-B718-520A1E8CED00}" type="presOf" srcId="{50F25538-9C64-4C59-BA6D-699438B6771C}" destId="{1ECD52FE-9BE7-430B-8FC2-F4E6901B3B3E}" srcOrd="0" destOrd="0" presId="urn:microsoft.com/office/officeart/2005/8/layout/list1"/>
    <dgm:cxn modelId="{5F0E62A7-79B7-4CC9-9E0B-4093CA77F7F1}" type="presOf" srcId="{A89F0E18-5C49-4EDC-8CD2-568B53A195E3}" destId="{91F33A92-6BCA-4C29-8D2B-C8E972F501C5}" srcOrd="0" destOrd="0" presId="urn:microsoft.com/office/officeart/2005/8/layout/list1"/>
    <dgm:cxn modelId="{6EB8A4BB-30CB-43C9-A58D-BF2277B469D5}" type="presOf" srcId="{C0C93CAD-EAA3-4DBA-8208-EED220FF9FCB}" destId="{FA84EB1D-D464-41B3-8416-9F0AE24FFCDB}" srcOrd="0"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271029CF-1E5C-4DA3-B389-97C0164C7FA1}" srcId="{A89F0E18-5C49-4EDC-8CD2-568B53A195E3}" destId="{50F25538-9C64-4C59-BA6D-699438B6771C}" srcOrd="2" destOrd="0" parTransId="{DD440702-FE2B-4C77-88C3-4CF49B552348}" sibTransId="{157F50EB-048D-4BCE-82AB-838F05657467}"/>
    <dgm:cxn modelId="{543975EC-92E3-4C55-BED0-84FA17B7D515}" type="presOf" srcId="{C0C93CAD-EAA3-4DBA-8208-EED220FF9FCB}" destId="{A5A2BD7F-D1D4-4233-8D80-AF071CBBF3D0}" srcOrd="1" destOrd="0" presId="urn:microsoft.com/office/officeart/2005/8/layout/list1"/>
    <dgm:cxn modelId="{0CA62895-9696-4E26-B31B-0BA27C61C46A}" type="presParOf" srcId="{91F33A92-6BCA-4C29-8D2B-C8E972F501C5}" destId="{9749D24A-74CF-4807-8AC7-62C509913F5E}" srcOrd="0" destOrd="0" presId="urn:microsoft.com/office/officeart/2005/8/layout/list1"/>
    <dgm:cxn modelId="{50D277A5-DEB0-48EC-B28F-172531563C72}" type="presParOf" srcId="{9749D24A-74CF-4807-8AC7-62C509913F5E}" destId="{FA84EB1D-D464-41B3-8416-9F0AE24FFCDB}" srcOrd="0" destOrd="0" presId="urn:microsoft.com/office/officeart/2005/8/layout/list1"/>
    <dgm:cxn modelId="{C7A87AB8-698F-47D3-AA88-B32139077CDA}" type="presParOf" srcId="{9749D24A-74CF-4807-8AC7-62C509913F5E}" destId="{A5A2BD7F-D1D4-4233-8D80-AF071CBBF3D0}" srcOrd="1" destOrd="0" presId="urn:microsoft.com/office/officeart/2005/8/layout/list1"/>
    <dgm:cxn modelId="{0CAFF16C-4998-453D-B5CD-8C1F2A9A57A6}" type="presParOf" srcId="{91F33A92-6BCA-4C29-8D2B-C8E972F501C5}" destId="{382F3D5A-888F-4187-AC81-EE2A071E05E7}" srcOrd="1" destOrd="0" presId="urn:microsoft.com/office/officeart/2005/8/layout/list1"/>
    <dgm:cxn modelId="{447C8904-0997-486D-A73A-BC1E03DBB4FA}" type="presParOf" srcId="{91F33A92-6BCA-4C29-8D2B-C8E972F501C5}" destId="{FB9CA11F-C52B-4DD8-B132-1BAFEBBF6284}" srcOrd="2" destOrd="0" presId="urn:microsoft.com/office/officeart/2005/8/layout/list1"/>
    <dgm:cxn modelId="{A56A2C03-B41D-4906-9526-F432750CB526}" type="presParOf" srcId="{91F33A92-6BCA-4C29-8D2B-C8E972F501C5}" destId="{5C4C5BC1-1722-42A7-A29D-1704D8387EF3}" srcOrd="3" destOrd="0" presId="urn:microsoft.com/office/officeart/2005/8/layout/list1"/>
    <dgm:cxn modelId="{3C8A74C4-940F-4C29-9B4A-66398723C087}" type="presParOf" srcId="{91F33A92-6BCA-4C29-8D2B-C8E972F501C5}" destId="{390D5FCA-9633-41E4-A321-9B9DBBB55EF9}" srcOrd="4" destOrd="0" presId="urn:microsoft.com/office/officeart/2005/8/layout/list1"/>
    <dgm:cxn modelId="{F7E238C3-0C3A-443F-B660-158A75A54422}" type="presParOf" srcId="{390D5FCA-9633-41E4-A321-9B9DBBB55EF9}" destId="{B904C3F9-3B71-4647-9E5C-CF388DD1621A}" srcOrd="0" destOrd="0" presId="urn:microsoft.com/office/officeart/2005/8/layout/list1"/>
    <dgm:cxn modelId="{5FF88A57-30C7-42DC-9460-92970B347F09}" type="presParOf" srcId="{390D5FCA-9633-41E4-A321-9B9DBBB55EF9}" destId="{0536C653-7F93-43BE-A215-3AD36AAC0D99}" srcOrd="1" destOrd="0" presId="urn:microsoft.com/office/officeart/2005/8/layout/list1"/>
    <dgm:cxn modelId="{8D5F22FB-E968-46A1-B667-A50819DBC184}" type="presParOf" srcId="{91F33A92-6BCA-4C29-8D2B-C8E972F501C5}" destId="{59213D2F-9C2D-4277-AD4D-C212D1D1C484}" srcOrd="5" destOrd="0" presId="urn:microsoft.com/office/officeart/2005/8/layout/list1"/>
    <dgm:cxn modelId="{2FF8A225-AE6B-48FA-8AC7-CF026AB7CAE6}" type="presParOf" srcId="{91F33A92-6BCA-4C29-8D2B-C8E972F501C5}" destId="{5D27DEAF-B14D-4D8C-9E4D-FF3F61374E95}" srcOrd="6" destOrd="0" presId="urn:microsoft.com/office/officeart/2005/8/layout/list1"/>
    <dgm:cxn modelId="{4861DD21-05E7-48F3-8C69-054FCEAA7AC6}" type="presParOf" srcId="{91F33A92-6BCA-4C29-8D2B-C8E972F501C5}" destId="{F202E3BE-1BD8-409D-B135-3A81138EA1DD}" srcOrd="7" destOrd="0" presId="urn:microsoft.com/office/officeart/2005/8/layout/list1"/>
    <dgm:cxn modelId="{29598615-E8BC-4089-8479-29BB16FD02D7}" type="presParOf" srcId="{91F33A92-6BCA-4C29-8D2B-C8E972F501C5}" destId="{95A60333-BE37-4BDC-84B2-BC37007D2633}" srcOrd="8" destOrd="0" presId="urn:microsoft.com/office/officeart/2005/8/layout/list1"/>
    <dgm:cxn modelId="{E922A55D-3926-4CE4-90FC-3E8211684971}" type="presParOf" srcId="{95A60333-BE37-4BDC-84B2-BC37007D2633}" destId="{1ECD52FE-9BE7-430B-8FC2-F4E6901B3B3E}" srcOrd="0" destOrd="0" presId="urn:microsoft.com/office/officeart/2005/8/layout/list1"/>
    <dgm:cxn modelId="{ADAF1860-2CAC-4260-A8FD-144E0B5E4AE8}" type="presParOf" srcId="{95A60333-BE37-4BDC-84B2-BC37007D2633}" destId="{91079BFD-6585-4FB3-A69D-467B7E09E3B7}" srcOrd="1" destOrd="0" presId="urn:microsoft.com/office/officeart/2005/8/layout/list1"/>
    <dgm:cxn modelId="{B6F7EDD0-98DB-404D-B047-7450E77FCC7F}" type="presParOf" srcId="{91F33A92-6BCA-4C29-8D2B-C8E972F501C5}" destId="{C773CCBB-6D62-4270-A476-DB65806313F8}" srcOrd="9" destOrd="0" presId="urn:microsoft.com/office/officeart/2005/8/layout/list1"/>
    <dgm:cxn modelId="{63259B7C-B24A-4360-938A-6FBE0D6BFE7E}"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dgm:t>
        <a:bodyPr/>
        <a:lstStyle/>
        <a:p>
          <a:r>
            <a:rPr lang="es-ES" sz="2000" dirty="0"/>
            <a:t>Resultados</a:t>
          </a:r>
          <a:r>
            <a:rPr lang="es-ES" sz="2000" baseline="0" dirty="0"/>
            <a:t> y Discusión</a:t>
          </a:r>
          <a:endParaRPr lang="en-US" sz="2000"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dgm:t>
        <a:bodyPr/>
        <a:lstStyle/>
        <a:p>
          <a:r>
            <a:rPr lang="es-ES" sz="2000" dirty="0"/>
            <a:t>Conclusiones</a:t>
          </a:r>
          <a:endParaRPr lang="en-US" sz="160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dgm:t>
        <a:bodyPr/>
        <a:lstStyle/>
        <a:p>
          <a:r>
            <a:rPr lang="es-ES" sz="2000" dirty="0"/>
            <a:t>Recomendaciones</a:t>
          </a:r>
          <a:endParaRPr lang="en-US" sz="200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961C2A0A-D8F7-43BB-A7F7-BCEED1A018A7}" srcId="{A89F0E18-5C49-4EDC-8CD2-568B53A195E3}" destId="{C1EC5AEB-A556-4303-A6EB-D05D0766D71F}" srcOrd="1" destOrd="0" parTransId="{7DA00AE3-4CD0-4921-8EF7-7FC57ADC7DBD}" sibTransId="{22236776-1636-410D-8794-D498CB407299}"/>
    <dgm:cxn modelId="{C421AE20-FE88-49FD-BA72-DEECD414C2ED}" type="presOf" srcId="{50F25538-9C64-4C59-BA6D-699438B6771C}" destId="{91079BFD-6585-4FB3-A69D-467B7E09E3B7}" srcOrd="1" destOrd="0" presId="urn:microsoft.com/office/officeart/2005/8/layout/list1"/>
    <dgm:cxn modelId="{5F574E5B-F5B7-434F-B257-7574129AFE68}" type="presOf" srcId="{A89F0E18-5C49-4EDC-8CD2-568B53A195E3}" destId="{91F33A92-6BCA-4C29-8D2B-C8E972F501C5}" srcOrd="0" destOrd="0" presId="urn:microsoft.com/office/officeart/2005/8/layout/list1"/>
    <dgm:cxn modelId="{94C4C772-9660-4A79-A809-E6343FC2C8E8}" type="presOf" srcId="{C0C93CAD-EAA3-4DBA-8208-EED220FF9FCB}" destId="{FA84EB1D-D464-41B3-8416-9F0AE24FFCDB}" srcOrd="0" destOrd="0" presId="urn:microsoft.com/office/officeart/2005/8/layout/list1"/>
    <dgm:cxn modelId="{F24BAF89-F860-4CC4-9D93-EB55F3546C71}" type="presOf" srcId="{50F25538-9C64-4C59-BA6D-699438B6771C}" destId="{1ECD52FE-9BE7-430B-8FC2-F4E6901B3B3E}" srcOrd="0" destOrd="0" presId="urn:microsoft.com/office/officeart/2005/8/layout/list1"/>
    <dgm:cxn modelId="{FD9E8893-9E0A-4773-8D61-B9645E1404D4}" type="presOf" srcId="{C1EC5AEB-A556-4303-A6EB-D05D0766D71F}" destId="{B904C3F9-3B71-4647-9E5C-CF388DD1621A}" srcOrd="0" destOrd="0" presId="urn:microsoft.com/office/officeart/2005/8/layout/list1"/>
    <dgm:cxn modelId="{28EEE3BB-1660-4C9B-B694-1C15AC717BA5}" type="presOf" srcId="{C0C93CAD-EAA3-4DBA-8208-EED220FF9FCB}" destId="{A5A2BD7F-D1D4-4233-8D80-AF071CBBF3D0}" srcOrd="1"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271029CF-1E5C-4DA3-B389-97C0164C7FA1}" srcId="{A89F0E18-5C49-4EDC-8CD2-568B53A195E3}" destId="{50F25538-9C64-4C59-BA6D-699438B6771C}" srcOrd="2" destOrd="0" parTransId="{DD440702-FE2B-4C77-88C3-4CF49B552348}" sibTransId="{157F50EB-048D-4BCE-82AB-838F05657467}"/>
    <dgm:cxn modelId="{1A93A4F5-46E0-4914-B754-D650FB9551E8}" type="presOf" srcId="{C1EC5AEB-A556-4303-A6EB-D05D0766D71F}" destId="{0536C653-7F93-43BE-A215-3AD36AAC0D99}" srcOrd="1" destOrd="0" presId="urn:microsoft.com/office/officeart/2005/8/layout/list1"/>
    <dgm:cxn modelId="{5397C48B-6A99-4428-AA9E-C6243B700BED}" type="presParOf" srcId="{91F33A92-6BCA-4C29-8D2B-C8E972F501C5}" destId="{9749D24A-74CF-4807-8AC7-62C509913F5E}" srcOrd="0" destOrd="0" presId="urn:microsoft.com/office/officeart/2005/8/layout/list1"/>
    <dgm:cxn modelId="{047F3448-3B65-47C6-AA54-15696C1E405E}" type="presParOf" srcId="{9749D24A-74CF-4807-8AC7-62C509913F5E}" destId="{FA84EB1D-D464-41B3-8416-9F0AE24FFCDB}" srcOrd="0" destOrd="0" presId="urn:microsoft.com/office/officeart/2005/8/layout/list1"/>
    <dgm:cxn modelId="{B85E6F40-492D-4712-AAF4-1DE1C096B51F}" type="presParOf" srcId="{9749D24A-74CF-4807-8AC7-62C509913F5E}" destId="{A5A2BD7F-D1D4-4233-8D80-AF071CBBF3D0}" srcOrd="1" destOrd="0" presId="urn:microsoft.com/office/officeart/2005/8/layout/list1"/>
    <dgm:cxn modelId="{2D29B5ED-B64E-4465-B7B8-E7A871BB2778}" type="presParOf" srcId="{91F33A92-6BCA-4C29-8D2B-C8E972F501C5}" destId="{382F3D5A-888F-4187-AC81-EE2A071E05E7}" srcOrd="1" destOrd="0" presId="urn:microsoft.com/office/officeart/2005/8/layout/list1"/>
    <dgm:cxn modelId="{FA44C5F1-92AD-46B0-ACE5-1BDC22425F84}" type="presParOf" srcId="{91F33A92-6BCA-4C29-8D2B-C8E972F501C5}" destId="{FB9CA11F-C52B-4DD8-B132-1BAFEBBF6284}" srcOrd="2" destOrd="0" presId="urn:microsoft.com/office/officeart/2005/8/layout/list1"/>
    <dgm:cxn modelId="{4224C0F4-807D-4F46-AA49-486C50C83F57}" type="presParOf" srcId="{91F33A92-6BCA-4C29-8D2B-C8E972F501C5}" destId="{5C4C5BC1-1722-42A7-A29D-1704D8387EF3}" srcOrd="3" destOrd="0" presId="urn:microsoft.com/office/officeart/2005/8/layout/list1"/>
    <dgm:cxn modelId="{69B68F67-EC5B-48D1-A1CD-DC789F44903A}" type="presParOf" srcId="{91F33A92-6BCA-4C29-8D2B-C8E972F501C5}" destId="{390D5FCA-9633-41E4-A321-9B9DBBB55EF9}" srcOrd="4" destOrd="0" presId="urn:microsoft.com/office/officeart/2005/8/layout/list1"/>
    <dgm:cxn modelId="{92555CC3-E25A-4E09-A5F5-125E2FB9BF51}" type="presParOf" srcId="{390D5FCA-9633-41E4-A321-9B9DBBB55EF9}" destId="{B904C3F9-3B71-4647-9E5C-CF388DD1621A}" srcOrd="0" destOrd="0" presId="urn:microsoft.com/office/officeart/2005/8/layout/list1"/>
    <dgm:cxn modelId="{CA58D8E5-560B-4848-9E05-883BAEF6C58F}" type="presParOf" srcId="{390D5FCA-9633-41E4-A321-9B9DBBB55EF9}" destId="{0536C653-7F93-43BE-A215-3AD36AAC0D99}" srcOrd="1" destOrd="0" presId="urn:microsoft.com/office/officeart/2005/8/layout/list1"/>
    <dgm:cxn modelId="{7AE78027-F6BD-4071-B0BE-B6214E5F34A9}" type="presParOf" srcId="{91F33A92-6BCA-4C29-8D2B-C8E972F501C5}" destId="{59213D2F-9C2D-4277-AD4D-C212D1D1C484}" srcOrd="5" destOrd="0" presId="urn:microsoft.com/office/officeart/2005/8/layout/list1"/>
    <dgm:cxn modelId="{101D0E87-5981-4AD3-9590-AB84649380C8}" type="presParOf" srcId="{91F33A92-6BCA-4C29-8D2B-C8E972F501C5}" destId="{5D27DEAF-B14D-4D8C-9E4D-FF3F61374E95}" srcOrd="6" destOrd="0" presId="urn:microsoft.com/office/officeart/2005/8/layout/list1"/>
    <dgm:cxn modelId="{D524FDA5-4833-4977-A267-DD4D72D9D140}" type="presParOf" srcId="{91F33A92-6BCA-4C29-8D2B-C8E972F501C5}" destId="{F202E3BE-1BD8-409D-B135-3A81138EA1DD}" srcOrd="7" destOrd="0" presId="urn:microsoft.com/office/officeart/2005/8/layout/list1"/>
    <dgm:cxn modelId="{B8130430-4E18-4E57-811F-CCF1F02CBA1C}" type="presParOf" srcId="{91F33A92-6BCA-4C29-8D2B-C8E972F501C5}" destId="{95A60333-BE37-4BDC-84B2-BC37007D2633}" srcOrd="8" destOrd="0" presId="urn:microsoft.com/office/officeart/2005/8/layout/list1"/>
    <dgm:cxn modelId="{B4AC6A54-FD82-48BA-81AA-D271521E54F9}" type="presParOf" srcId="{95A60333-BE37-4BDC-84B2-BC37007D2633}" destId="{1ECD52FE-9BE7-430B-8FC2-F4E6901B3B3E}" srcOrd="0" destOrd="0" presId="urn:microsoft.com/office/officeart/2005/8/layout/list1"/>
    <dgm:cxn modelId="{3A2E7CFD-42E0-45F0-B287-B07F6EAEA348}" type="presParOf" srcId="{95A60333-BE37-4BDC-84B2-BC37007D2633}" destId="{91079BFD-6585-4FB3-A69D-467B7E09E3B7}" srcOrd="1" destOrd="0" presId="urn:microsoft.com/office/officeart/2005/8/layout/list1"/>
    <dgm:cxn modelId="{7C97686D-8B4E-4A40-9F29-2EB8E8F95964}" type="presParOf" srcId="{91F33A92-6BCA-4C29-8D2B-C8E972F501C5}" destId="{C773CCBB-6D62-4270-A476-DB65806313F8}" srcOrd="9" destOrd="0" presId="urn:microsoft.com/office/officeart/2005/8/layout/list1"/>
    <dgm:cxn modelId="{435A6BC8-220C-4F49-ADFE-840E1B37EF97}"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a:solidFill>
          <a:schemeClr val="bg1"/>
        </a:solidFill>
      </dgm:spPr>
      <dgm:t>
        <a:bodyPr/>
        <a:lstStyle/>
        <a:p>
          <a:r>
            <a:rPr lang="es-ES" sz="2000" b="0" dirty="0"/>
            <a:t>Introducción</a:t>
          </a:r>
          <a:endParaRPr lang="en-US" sz="1600" b="0"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a:solidFill>
          <a:schemeClr val="bg1"/>
        </a:solidFill>
      </dgm:spPr>
      <dgm:t>
        <a:bodyPr/>
        <a:lstStyle/>
        <a:p>
          <a:r>
            <a:rPr lang="es-ES" sz="2000" b="0" dirty="0"/>
            <a:t>Objetivos</a:t>
          </a:r>
          <a:endParaRPr lang="en-US" sz="2000" b="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a:solidFill>
          <a:schemeClr val="bg1"/>
        </a:solidFill>
      </dgm:spPr>
      <dgm:t>
        <a:bodyPr/>
        <a:lstStyle/>
        <a:p>
          <a:r>
            <a:rPr lang="es-ES" sz="2000" b="0" dirty="0"/>
            <a:t>Materiales y Métodos</a:t>
          </a:r>
          <a:endParaRPr lang="en-US" sz="2000" b="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custLinFactNeighborX="-254">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961C2A0A-D8F7-43BB-A7F7-BCEED1A018A7}" srcId="{A89F0E18-5C49-4EDC-8CD2-568B53A195E3}" destId="{C1EC5AEB-A556-4303-A6EB-D05D0766D71F}" srcOrd="1" destOrd="0" parTransId="{7DA00AE3-4CD0-4921-8EF7-7FC57ADC7DBD}" sibTransId="{22236776-1636-410D-8794-D498CB407299}"/>
    <dgm:cxn modelId="{0B1DCA0E-8CD7-4AE0-ACB5-E16549916C80}" type="presOf" srcId="{C1EC5AEB-A556-4303-A6EB-D05D0766D71F}" destId="{B904C3F9-3B71-4647-9E5C-CF388DD1621A}" srcOrd="0" destOrd="0" presId="urn:microsoft.com/office/officeart/2005/8/layout/list1"/>
    <dgm:cxn modelId="{08A05D6D-9E1E-42D1-9F62-C29045AB8674}" type="presOf" srcId="{50F25538-9C64-4C59-BA6D-699438B6771C}" destId="{91079BFD-6585-4FB3-A69D-467B7E09E3B7}" srcOrd="1" destOrd="0" presId="urn:microsoft.com/office/officeart/2005/8/layout/list1"/>
    <dgm:cxn modelId="{2C71B656-198B-49FB-956A-36FE9D41CD53}" type="presOf" srcId="{C0C93CAD-EAA3-4DBA-8208-EED220FF9FCB}" destId="{A5A2BD7F-D1D4-4233-8D80-AF071CBBF3D0}" srcOrd="1" destOrd="0" presId="urn:microsoft.com/office/officeart/2005/8/layout/list1"/>
    <dgm:cxn modelId="{92800C83-5777-458D-9B58-3A7BAE1E872C}" type="presOf" srcId="{C0C93CAD-EAA3-4DBA-8208-EED220FF9FCB}" destId="{FA84EB1D-D464-41B3-8416-9F0AE24FFCDB}" srcOrd="0" destOrd="0" presId="urn:microsoft.com/office/officeart/2005/8/layout/list1"/>
    <dgm:cxn modelId="{D0ECAA88-8E2A-4F08-ACC7-1A3D9C8C92D9}" type="presOf" srcId="{50F25538-9C64-4C59-BA6D-699438B6771C}" destId="{1ECD52FE-9BE7-430B-8FC2-F4E6901B3B3E}" srcOrd="0" destOrd="0" presId="urn:microsoft.com/office/officeart/2005/8/layout/list1"/>
    <dgm:cxn modelId="{B285C2BE-B188-43B0-9945-2441697C6097}" type="presOf" srcId="{C1EC5AEB-A556-4303-A6EB-D05D0766D71F}" destId="{0536C653-7F93-43BE-A215-3AD36AAC0D99}" srcOrd="1"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271029CF-1E5C-4DA3-B389-97C0164C7FA1}" srcId="{A89F0E18-5C49-4EDC-8CD2-568B53A195E3}" destId="{50F25538-9C64-4C59-BA6D-699438B6771C}" srcOrd="2" destOrd="0" parTransId="{DD440702-FE2B-4C77-88C3-4CF49B552348}" sibTransId="{157F50EB-048D-4BCE-82AB-838F05657467}"/>
    <dgm:cxn modelId="{4D1100E6-1CBD-40DB-A9BB-D99622395737}" type="presOf" srcId="{A89F0E18-5C49-4EDC-8CD2-568B53A195E3}" destId="{91F33A92-6BCA-4C29-8D2B-C8E972F501C5}" srcOrd="0" destOrd="0" presId="urn:microsoft.com/office/officeart/2005/8/layout/list1"/>
    <dgm:cxn modelId="{6B5876F5-4365-44D2-B461-969AE76B17D8}" type="presParOf" srcId="{91F33A92-6BCA-4C29-8D2B-C8E972F501C5}" destId="{9749D24A-74CF-4807-8AC7-62C509913F5E}" srcOrd="0" destOrd="0" presId="urn:microsoft.com/office/officeart/2005/8/layout/list1"/>
    <dgm:cxn modelId="{B4CAC7D2-9C4A-41B9-B20D-2AF72AEA8B5A}" type="presParOf" srcId="{9749D24A-74CF-4807-8AC7-62C509913F5E}" destId="{FA84EB1D-D464-41B3-8416-9F0AE24FFCDB}" srcOrd="0" destOrd="0" presId="urn:microsoft.com/office/officeart/2005/8/layout/list1"/>
    <dgm:cxn modelId="{9C2B1146-5C0C-4B2B-B055-5946E4CC1CC7}" type="presParOf" srcId="{9749D24A-74CF-4807-8AC7-62C509913F5E}" destId="{A5A2BD7F-D1D4-4233-8D80-AF071CBBF3D0}" srcOrd="1" destOrd="0" presId="urn:microsoft.com/office/officeart/2005/8/layout/list1"/>
    <dgm:cxn modelId="{4B5D9901-D1F9-4E8D-9E45-39CAFAE28A8C}" type="presParOf" srcId="{91F33A92-6BCA-4C29-8D2B-C8E972F501C5}" destId="{382F3D5A-888F-4187-AC81-EE2A071E05E7}" srcOrd="1" destOrd="0" presId="urn:microsoft.com/office/officeart/2005/8/layout/list1"/>
    <dgm:cxn modelId="{754AD9FD-1F5C-4193-BE19-3E0294C9C81D}" type="presParOf" srcId="{91F33A92-6BCA-4C29-8D2B-C8E972F501C5}" destId="{FB9CA11F-C52B-4DD8-B132-1BAFEBBF6284}" srcOrd="2" destOrd="0" presId="urn:microsoft.com/office/officeart/2005/8/layout/list1"/>
    <dgm:cxn modelId="{ACD2CD5B-91B6-4FBB-85FF-5BB5B3475822}" type="presParOf" srcId="{91F33A92-6BCA-4C29-8D2B-C8E972F501C5}" destId="{5C4C5BC1-1722-42A7-A29D-1704D8387EF3}" srcOrd="3" destOrd="0" presId="urn:microsoft.com/office/officeart/2005/8/layout/list1"/>
    <dgm:cxn modelId="{D8EB1408-FBD8-461F-9234-B99C1ABF9415}" type="presParOf" srcId="{91F33A92-6BCA-4C29-8D2B-C8E972F501C5}" destId="{390D5FCA-9633-41E4-A321-9B9DBBB55EF9}" srcOrd="4" destOrd="0" presId="urn:microsoft.com/office/officeart/2005/8/layout/list1"/>
    <dgm:cxn modelId="{DD364FE6-A027-493B-9AC9-F2FA233736DB}" type="presParOf" srcId="{390D5FCA-9633-41E4-A321-9B9DBBB55EF9}" destId="{B904C3F9-3B71-4647-9E5C-CF388DD1621A}" srcOrd="0" destOrd="0" presId="urn:microsoft.com/office/officeart/2005/8/layout/list1"/>
    <dgm:cxn modelId="{5BE79A70-9AAE-4EC6-8358-4DB10942A880}" type="presParOf" srcId="{390D5FCA-9633-41E4-A321-9B9DBBB55EF9}" destId="{0536C653-7F93-43BE-A215-3AD36AAC0D99}" srcOrd="1" destOrd="0" presId="urn:microsoft.com/office/officeart/2005/8/layout/list1"/>
    <dgm:cxn modelId="{816B7E76-BB00-47A6-B780-6521A52DE77D}" type="presParOf" srcId="{91F33A92-6BCA-4C29-8D2B-C8E972F501C5}" destId="{59213D2F-9C2D-4277-AD4D-C212D1D1C484}" srcOrd="5" destOrd="0" presId="urn:microsoft.com/office/officeart/2005/8/layout/list1"/>
    <dgm:cxn modelId="{BE4DCFF9-F138-4DB7-9834-61E4BCCD2CA7}" type="presParOf" srcId="{91F33A92-6BCA-4C29-8D2B-C8E972F501C5}" destId="{5D27DEAF-B14D-4D8C-9E4D-FF3F61374E95}" srcOrd="6" destOrd="0" presId="urn:microsoft.com/office/officeart/2005/8/layout/list1"/>
    <dgm:cxn modelId="{A8301A95-8352-41F1-92CA-EFCBC00CCB9B}" type="presParOf" srcId="{91F33A92-6BCA-4C29-8D2B-C8E972F501C5}" destId="{F202E3BE-1BD8-409D-B135-3A81138EA1DD}" srcOrd="7" destOrd="0" presId="urn:microsoft.com/office/officeart/2005/8/layout/list1"/>
    <dgm:cxn modelId="{82787284-BD3C-496B-BC2D-B77EA7CCC1E3}" type="presParOf" srcId="{91F33A92-6BCA-4C29-8D2B-C8E972F501C5}" destId="{95A60333-BE37-4BDC-84B2-BC37007D2633}" srcOrd="8" destOrd="0" presId="urn:microsoft.com/office/officeart/2005/8/layout/list1"/>
    <dgm:cxn modelId="{CAEB91CB-F886-4BE7-B078-298177942094}" type="presParOf" srcId="{95A60333-BE37-4BDC-84B2-BC37007D2633}" destId="{1ECD52FE-9BE7-430B-8FC2-F4E6901B3B3E}" srcOrd="0" destOrd="0" presId="urn:microsoft.com/office/officeart/2005/8/layout/list1"/>
    <dgm:cxn modelId="{9FF486E3-FB0C-4E89-897B-1A3024E89124}" type="presParOf" srcId="{95A60333-BE37-4BDC-84B2-BC37007D2633}" destId="{91079BFD-6585-4FB3-A69D-467B7E09E3B7}" srcOrd="1" destOrd="0" presId="urn:microsoft.com/office/officeart/2005/8/layout/list1"/>
    <dgm:cxn modelId="{36386B71-0919-4038-A72B-34EED4E2154B}" type="presParOf" srcId="{91F33A92-6BCA-4C29-8D2B-C8E972F501C5}" destId="{C773CCBB-6D62-4270-A476-DB65806313F8}" srcOrd="9" destOrd="0" presId="urn:microsoft.com/office/officeart/2005/8/layout/list1"/>
    <dgm:cxn modelId="{CB8684C6-F2D5-4EC9-A220-4040FE91186E}"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a:solidFill>
          <a:schemeClr val="accent2">
            <a:lumMod val="40000"/>
            <a:lumOff val="60000"/>
          </a:schemeClr>
        </a:solidFill>
      </dgm:spPr>
      <dgm:t>
        <a:bodyPr/>
        <a:lstStyle/>
        <a:p>
          <a:r>
            <a:rPr lang="es-ES" sz="2000" b="1" dirty="0"/>
            <a:t>Resultados</a:t>
          </a:r>
          <a:r>
            <a:rPr lang="es-ES" sz="2000" b="1" baseline="0" dirty="0"/>
            <a:t> y Discusión</a:t>
          </a:r>
          <a:endParaRPr lang="en-US" sz="2000" b="1"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dgm:t>
        <a:bodyPr/>
        <a:lstStyle/>
        <a:p>
          <a:r>
            <a:rPr lang="es-ES" sz="2000" dirty="0"/>
            <a:t>Conclusiones</a:t>
          </a:r>
          <a:endParaRPr lang="en-US" sz="200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dgm:t>
        <a:bodyPr/>
        <a:lstStyle/>
        <a:p>
          <a:r>
            <a:rPr lang="es-ES" sz="2000" dirty="0"/>
            <a:t>Recomendaciones</a:t>
          </a:r>
          <a:endParaRPr lang="en-US" sz="200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961C2A0A-D8F7-43BB-A7F7-BCEED1A018A7}" srcId="{A89F0E18-5C49-4EDC-8CD2-568B53A195E3}" destId="{C1EC5AEB-A556-4303-A6EB-D05D0766D71F}" srcOrd="1" destOrd="0" parTransId="{7DA00AE3-4CD0-4921-8EF7-7FC57ADC7DBD}" sibTransId="{22236776-1636-410D-8794-D498CB407299}"/>
    <dgm:cxn modelId="{AD97D826-82A7-4FFE-BEF6-F3E46E7A1FD4}" type="presOf" srcId="{C0C93CAD-EAA3-4DBA-8208-EED220FF9FCB}" destId="{FA84EB1D-D464-41B3-8416-9F0AE24FFCDB}" srcOrd="0" destOrd="0" presId="urn:microsoft.com/office/officeart/2005/8/layout/list1"/>
    <dgm:cxn modelId="{089F0E37-FDEA-4791-A240-F5E70CCA7C12}" type="presOf" srcId="{50F25538-9C64-4C59-BA6D-699438B6771C}" destId="{91079BFD-6585-4FB3-A69D-467B7E09E3B7}" srcOrd="1" destOrd="0" presId="urn:microsoft.com/office/officeart/2005/8/layout/list1"/>
    <dgm:cxn modelId="{975FA544-DD4D-49CB-B0A7-E8A1A6D7420A}" type="presOf" srcId="{C1EC5AEB-A556-4303-A6EB-D05D0766D71F}" destId="{B904C3F9-3B71-4647-9E5C-CF388DD1621A}" srcOrd="0" destOrd="0" presId="urn:microsoft.com/office/officeart/2005/8/layout/list1"/>
    <dgm:cxn modelId="{F3045E67-35AA-4967-A5D5-683D550FC7F4}" type="presOf" srcId="{50F25538-9C64-4C59-BA6D-699438B6771C}" destId="{1ECD52FE-9BE7-430B-8FC2-F4E6901B3B3E}" srcOrd="0" destOrd="0" presId="urn:microsoft.com/office/officeart/2005/8/layout/list1"/>
    <dgm:cxn modelId="{2ABD9873-E882-4272-B4AF-A345842916A5}" type="presOf" srcId="{C1EC5AEB-A556-4303-A6EB-D05D0766D71F}" destId="{0536C653-7F93-43BE-A215-3AD36AAC0D99}" srcOrd="1" destOrd="0" presId="urn:microsoft.com/office/officeart/2005/8/layout/list1"/>
    <dgm:cxn modelId="{7F2D3BAE-4B3F-4FFE-8632-FF9C1ECC14A3}" type="presOf" srcId="{A89F0E18-5C49-4EDC-8CD2-568B53A195E3}" destId="{91F33A92-6BCA-4C29-8D2B-C8E972F501C5}" srcOrd="0"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271029CF-1E5C-4DA3-B389-97C0164C7FA1}" srcId="{A89F0E18-5C49-4EDC-8CD2-568B53A195E3}" destId="{50F25538-9C64-4C59-BA6D-699438B6771C}" srcOrd="2" destOrd="0" parTransId="{DD440702-FE2B-4C77-88C3-4CF49B552348}" sibTransId="{157F50EB-048D-4BCE-82AB-838F05657467}"/>
    <dgm:cxn modelId="{73127ED3-BCCA-44DD-9617-B32BB41E4DB2}" type="presOf" srcId="{C0C93CAD-EAA3-4DBA-8208-EED220FF9FCB}" destId="{A5A2BD7F-D1D4-4233-8D80-AF071CBBF3D0}" srcOrd="1" destOrd="0" presId="urn:microsoft.com/office/officeart/2005/8/layout/list1"/>
    <dgm:cxn modelId="{92796EB8-06C6-4FA1-B7B4-8E87EEA1A5EC}" type="presParOf" srcId="{91F33A92-6BCA-4C29-8D2B-C8E972F501C5}" destId="{9749D24A-74CF-4807-8AC7-62C509913F5E}" srcOrd="0" destOrd="0" presId="urn:microsoft.com/office/officeart/2005/8/layout/list1"/>
    <dgm:cxn modelId="{A0EF7753-1377-4E7A-ABC1-8427483FA08A}" type="presParOf" srcId="{9749D24A-74CF-4807-8AC7-62C509913F5E}" destId="{FA84EB1D-D464-41B3-8416-9F0AE24FFCDB}" srcOrd="0" destOrd="0" presId="urn:microsoft.com/office/officeart/2005/8/layout/list1"/>
    <dgm:cxn modelId="{9FFCF308-8567-442A-8983-36C6816C6255}" type="presParOf" srcId="{9749D24A-74CF-4807-8AC7-62C509913F5E}" destId="{A5A2BD7F-D1D4-4233-8D80-AF071CBBF3D0}" srcOrd="1" destOrd="0" presId="urn:microsoft.com/office/officeart/2005/8/layout/list1"/>
    <dgm:cxn modelId="{9E58D0C2-D32C-4530-ACDD-7959854C1459}" type="presParOf" srcId="{91F33A92-6BCA-4C29-8D2B-C8E972F501C5}" destId="{382F3D5A-888F-4187-AC81-EE2A071E05E7}" srcOrd="1" destOrd="0" presId="urn:microsoft.com/office/officeart/2005/8/layout/list1"/>
    <dgm:cxn modelId="{3F7F47CF-CEE1-4BD8-B169-CC4684A50D28}" type="presParOf" srcId="{91F33A92-6BCA-4C29-8D2B-C8E972F501C5}" destId="{FB9CA11F-C52B-4DD8-B132-1BAFEBBF6284}" srcOrd="2" destOrd="0" presId="urn:microsoft.com/office/officeart/2005/8/layout/list1"/>
    <dgm:cxn modelId="{790A8503-DB4F-4786-86BB-2EC70344AF39}" type="presParOf" srcId="{91F33A92-6BCA-4C29-8D2B-C8E972F501C5}" destId="{5C4C5BC1-1722-42A7-A29D-1704D8387EF3}" srcOrd="3" destOrd="0" presId="urn:microsoft.com/office/officeart/2005/8/layout/list1"/>
    <dgm:cxn modelId="{0CAD0E9D-AC94-4416-8B82-22E6CFD9265A}" type="presParOf" srcId="{91F33A92-6BCA-4C29-8D2B-C8E972F501C5}" destId="{390D5FCA-9633-41E4-A321-9B9DBBB55EF9}" srcOrd="4" destOrd="0" presId="urn:microsoft.com/office/officeart/2005/8/layout/list1"/>
    <dgm:cxn modelId="{EBA54FC5-5021-4070-86B6-76227973FC61}" type="presParOf" srcId="{390D5FCA-9633-41E4-A321-9B9DBBB55EF9}" destId="{B904C3F9-3B71-4647-9E5C-CF388DD1621A}" srcOrd="0" destOrd="0" presId="urn:microsoft.com/office/officeart/2005/8/layout/list1"/>
    <dgm:cxn modelId="{27CAE18B-77F8-4F1D-804A-BCA5CFB3559F}" type="presParOf" srcId="{390D5FCA-9633-41E4-A321-9B9DBBB55EF9}" destId="{0536C653-7F93-43BE-A215-3AD36AAC0D99}" srcOrd="1" destOrd="0" presId="urn:microsoft.com/office/officeart/2005/8/layout/list1"/>
    <dgm:cxn modelId="{F0EE1D95-CDBA-4CC9-B142-52BFB3AAFD05}" type="presParOf" srcId="{91F33A92-6BCA-4C29-8D2B-C8E972F501C5}" destId="{59213D2F-9C2D-4277-AD4D-C212D1D1C484}" srcOrd="5" destOrd="0" presId="urn:microsoft.com/office/officeart/2005/8/layout/list1"/>
    <dgm:cxn modelId="{AAE266B8-34B6-419F-A656-D406B672B246}" type="presParOf" srcId="{91F33A92-6BCA-4C29-8D2B-C8E972F501C5}" destId="{5D27DEAF-B14D-4D8C-9E4D-FF3F61374E95}" srcOrd="6" destOrd="0" presId="urn:microsoft.com/office/officeart/2005/8/layout/list1"/>
    <dgm:cxn modelId="{4E18E14E-43F1-4B50-BCA0-9595AFBB5C4D}" type="presParOf" srcId="{91F33A92-6BCA-4C29-8D2B-C8E972F501C5}" destId="{F202E3BE-1BD8-409D-B135-3A81138EA1DD}" srcOrd="7" destOrd="0" presId="urn:microsoft.com/office/officeart/2005/8/layout/list1"/>
    <dgm:cxn modelId="{0B320B25-9E40-4C49-B3A5-B94B7CE5B557}" type="presParOf" srcId="{91F33A92-6BCA-4C29-8D2B-C8E972F501C5}" destId="{95A60333-BE37-4BDC-84B2-BC37007D2633}" srcOrd="8" destOrd="0" presId="urn:microsoft.com/office/officeart/2005/8/layout/list1"/>
    <dgm:cxn modelId="{8F06608F-2B8A-4416-ADE1-7CBFE2D6AD01}" type="presParOf" srcId="{95A60333-BE37-4BDC-84B2-BC37007D2633}" destId="{1ECD52FE-9BE7-430B-8FC2-F4E6901B3B3E}" srcOrd="0" destOrd="0" presId="urn:microsoft.com/office/officeart/2005/8/layout/list1"/>
    <dgm:cxn modelId="{422F08DD-5875-4299-AABB-6CD20298B4CE}" type="presParOf" srcId="{95A60333-BE37-4BDC-84B2-BC37007D2633}" destId="{91079BFD-6585-4FB3-A69D-467B7E09E3B7}" srcOrd="1" destOrd="0" presId="urn:microsoft.com/office/officeart/2005/8/layout/list1"/>
    <dgm:cxn modelId="{B4ABC9CE-A911-4580-B5A0-802C31977B67}" type="presParOf" srcId="{91F33A92-6BCA-4C29-8D2B-C8E972F501C5}" destId="{C773CCBB-6D62-4270-A476-DB65806313F8}" srcOrd="9" destOrd="0" presId="urn:microsoft.com/office/officeart/2005/8/layout/list1"/>
    <dgm:cxn modelId="{815CFD93-DE09-452F-9234-F76611EF73B8}"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a:solidFill>
          <a:schemeClr val="bg1"/>
        </a:solidFill>
      </dgm:spPr>
      <dgm:t>
        <a:bodyPr/>
        <a:lstStyle/>
        <a:p>
          <a:r>
            <a:rPr lang="es-ES" sz="2000" b="1" dirty="0"/>
            <a:t>Introducción</a:t>
          </a:r>
          <a:endParaRPr lang="en-US" sz="2000" b="1"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dgm:t>
        <a:bodyPr/>
        <a:lstStyle/>
        <a:p>
          <a:r>
            <a:rPr lang="es-ES" sz="2000" dirty="0"/>
            <a:t>Objetivos</a:t>
          </a:r>
          <a:endParaRPr lang="en-US" sz="200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dgm:t>
        <a:bodyPr/>
        <a:lstStyle/>
        <a:p>
          <a:r>
            <a:rPr lang="es-ES" sz="2000" dirty="0"/>
            <a:t>Materiales y Métodos</a:t>
          </a:r>
          <a:endParaRPr lang="en-US" sz="200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custLinFactNeighborX="-254">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961C2A0A-D8F7-43BB-A7F7-BCEED1A018A7}" srcId="{A89F0E18-5C49-4EDC-8CD2-568B53A195E3}" destId="{C1EC5AEB-A556-4303-A6EB-D05D0766D71F}" srcOrd="1" destOrd="0" parTransId="{7DA00AE3-4CD0-4921-8EF7-7FC57ADC7DBD}" sibTransId="{22236776-1636-410D-8794-D498CB407299}"/>
    <dgm:cxn modelId="{17AA9A0F-4E19-4EAB-B72E-09290C49E739}" type="presOf" srcId="{C0C93CAD-EAA3-4DBA-8208-EED220FF9FCB}" destId="{A5A2BD7F-D1D4-4233-8D80-AF071CBBF3D0}" srcOrd="1" destOrd="0" presId="urn:microsoft.com/office/officeart/2005/8/layout/list1"/>
    <dgm:cxn modelId="{90E9AC13-5E2B-48E2-82AA-C9D5EB2011FE}" type="presOf" srcId="{50F25538-9C64-4C59-BA6D-699438B6771C}" destId="{1ECD52FE-9BE7-430B-8FC2-F4E6901B3B3E}" srcOrd="0" destOrd="0" presId="urn:microsoft.com/office/officeart/2005/8/layout/list1"/>
    <dgm:cxn modelId="{FFC8D82C-255A-4C8C-918F-64FD681695AB}" type="presOf" srcId="{A89F0E18-5C49-4EDC-8CD2-568B53A195E3}" destId="{91F33A92-6BCA-4C29-8D2B-C8E972F501C5}" srcOrd="0" destOrd="0" presId="urn:microsoft.com/office/officeart/2005/8/layout/list1"/>
    <dgm:cxn modelId="{C79AA632-CCD0-450F-9F01-62CCC064204C}" type="presOf" srcId="{50F25538-9C64-4C59-BA6D-699438B6771C}" destId="{91079BFD-6585-4FB3-A69D-467B7E09E3B7}" srcOrd="1" destOrd="0" presId="urn:microsoft.com/office/officeart/2005/8/layout/list1"/>
    <dgm:cxn modelId="{AD5DF147-5FDB-4F3E-8FDF-9BCA4821276F}" type="presOf" srcId="{C1EC5AEB-A556-4303-A6EB-D05D0766D71F}" destId="{0536C653-7F93-43BE-A215-3AD36AAC0D99}" srcOrd="1" destOrd="0" presId="urn:microsoft.com/office/officeart/2005/8/layout/list1"/>
    <dgm:cxn modelId="{0DEB65BF-4D82-4C81-95E3-D32979B5D61D}" type="presOf" srcId="{C1EC5AEB-A556-4303-A6EB-D05D0766D71F}" destId="{B904C3F9-3B71-4647-9E5C-CF388DD1621A}" srcOrd="0"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271029CF-1E5C-4DA3-B389-97C0164C7FA1}" srcId="{A89F0E18-5C49-4EDC-8CD2-568B53A195E3}" destId="{50F25538-9C64-4C59-BA6D-699438B6771C}" srcOrd="2" destOrd="0" parTransId="{DD440702-FE2B-4C77-88C3-4CF49B552348}" sibTransId="{157F50EB-048D-4BCE-82AB-838F05657467}"/>
    <dgm:cxn modelId="{F22D72F8-3566-4368-884E-3FC9F1E25B3E}" type="presOf" srcId="{C0C93CAD-EAA3-4DBA-8208-EED220FF9FCB}" destId="{FA84EB1D-D464-41B3-8416-9F0AE24FFCDB}" srcOrd="0" destOrd="0" presId="urn:microsoft.com/office/officeart/2005/8/layout/list1"/>
    <dgm:cxn modelId="{824E2574-6811-4705-AF03-E97B44679B3F}" type="presParOf" srcId="{91F33A92-6BCA-4C29-8D2B-C8E972F501C5}" destId="{9749D24A-74CF-4807-8AC7-62C509913F5E}" srcOrd="0" destOrd="0" presId="urn:microsoft.com/office/officeart/2005/8/layout/list1"/>
    <dgm:cxn modelId="{BE04EEFD-4721-4CBC-BE16-F8ED441E43D3}" type="presParOf" srcId="{9749D24A-74CF-4807-8AC7-62C509913F5E}" destId="{FA84EB1D-D464-41B3-8416-9F0AE24FFCDB}" srcOrd="0" destOrd="0" presId="urn:microsoft.com/office/officeart/2005/8/layout/list1"/>
    <dgm:cxn modelId="{FBF276BE-FA74-4367-A8EB-3E58A1D99E50}" type="presParOf" srcId="{9749D24A-74CF-4807-8AC7-62C509913F5E}" destId="{A5A2BD7F-D1D4-4233-8D80-AF071CBBF3D0}" srcOrd="1" destOrd="0" presId="urn:microsoft.com/office/officeart/2005/8/layout/list1"/>
    <dgm:cxn modelId="{9BEA74AD-6145-483A-8BBA-29B24BD5CBEB}" type="presParOf" srcId="{91F33A92-6BCA-4C29-8D2B-C8E972F501C5}" destId="{382F3D5A-888F-4187-AC81-EE2A071E05E7}" srcOrd="1" destOrd="0" presId="urn:microsoft.com/office/officeart/2005/8/layout/list1"/>
    <dgm:cxn modelId="{C7ADD815-BFC8-42AF-A47E-3D1F753ED1BF}" type="presParOf" srcId="{91F33A92-6BCA-4C29-8D2B-C8E972F501C5}" destId="{FB9CA11F-C52B-4DD8-B132-1BAFEBBF6284}" srcOrd="2" destOrd="0" presId="urn:microsoft.com/office/officeart/2005/8/layout/list1"/>
    <dgm:cxn modelId="{F1036E98-7FC7-4891-B5E8-878E9D32F2A8}" type="presParOf" srcId="{91F33A92-6BCA-4C29-8D2B-C8E972F501C5}" destId="{5C4C5BC1-1722-42A7-A29D-1704D8387EF3}" srcOrd="3" destOrd="0" presId="urn:microsoft.com/office/officeart/2005/8/layout/list1"/>
    <dgm:cxn modelId="{7C516BFD-FCDC-46FB-ADAB-7746129B7FB4}" type="presParOf" srcId="{91F33A92-6BCA-4C29-8D2B-C8E972F501C5}" destId="{390D5FCA-9633-41E4-A321-9B9DBBB55EF9}" srcOrd="4" destOrd="0" presId="urn:microsoft.com/office/officeart/2005/8/layout/list1"/>
    <dgm:cxn modelId="{69861D01-8D16-4B5C-A539-A5DF55FC78BB}" type="presParOf" srcId="{390D5FCA-9633-41E4-A321-9B9DBBB55EF9}" destId="{B904C3F9-3B71-4647-9E5C-CF388DD1621A}" srcOrd="0" destOrd="0" presId="urn:microsoft.com/office/officeart/2005/8/layout/list1"/>
    <dgm:cxn modelId="{3F3F8CCC-4DB6-4D64-AD2B-C4F190798D4D}" type="presParOf" srcId="{390D5FCA-9633-41E4-A321-9B9DBBB55EF9}" destId="{0536C653-7F93-43BE-A215-3AD36AAC0D99}" srcOrd="1" destOrd="0" presId="urn:microsoft.com/office/officeart/2005/8/layout/list1"/>
    <dgm:cxn modelId="{5A8BD387-D152-4837-AAB4-B5489BAA6A78}" type="presParOf" srcId="{91F33A92-6BCA-4C29-8D2B-C8E972F501C5}" destId="{59213D2F-9C2D-4277-AD4D-C212D1D1C484}" srcOrd="5" destOrd="0" presId="urn:microsoft.com/office/officeart/2005/8/layout/list1"/>
    <dgm:cxn modelId="{110DF9F8-CB23-4A16-94F7-6BABCEE805A5}" type="presParOf" srcId="{91F33A92-6BCA-4C29-8D2B-C8E972F501C5}" destId="{5D27DEAF-B14D-4D8C-9E4D-FF3F61374E95}" srcOrd="6" destOrd="0" presId="urn:microsoft.com/office/officeart/2005/8/layout/list1"/>
    <dgm:cxn modelId="{96BC9FFB-77B9-42F7-832D-597A99B26769}" type="presParOf" srcId="{91F33A92-6BCA-4C29-8D2B-C8E972F501C5}" destId="{F202E3BE-1BD8-409D-B135-3A81138EA1DD}" srcOrd="7" destOrd="0" presId="urn:microsoft.com/office/officeart/2005/8/layout/list1"/>
    <dgm:cxn modelId="{2B9C03A2-7401-423A-B178-FB32D487AF4E}" type="presParOf" srcId="{91F33A92-6BCA-4C29-8D2B-C8E972F501C5}" destId="{95A60333-BE37-4BDC-84B2-BC37007D2633}" srcOrd="8" destOrd="0" presId="urn:microsoft.com/office/officeart/2005/8/layout/list1"/>
    <dgm:cxn modelId="{6FE162E7-FC34-44CA-9DE6-0C6B971AE998}" type="presParOf" srcId="{95A60333-BE37-4BDC-84B2-BC37007D2633}" destId="{1ECD52FE-9BE7-430B-8FC2-F4E6901B3B3E}" srcOrd="0" destOrd="0" presId="urn:microsoft.com/office/officeart/2005/8/layout/list1"/>
    <dgm:cxn modelId="{912D696B-729D-4A88-9BFD-F45FA90ACA0D}" type="presParOf" srcId="{95A60333-BE37-4BDC-84B2-BC37007D2633}" destId="{91079BFD-6585-4FB3-A69D-467B7E09E3B7}" srcOrd="1" destOrd="0" presId="urn:microsoft.com/office/officeart/2005/8/layout/list1"/>
    <dgm:cxn modelId="{D159F55F-4CEB-4F0A-B76D-A0E4FB3C3EA3}" type="presParOf" srcId="{91F33A92-6BCA-4C29-8D2B-C8E972F501C5}" destId="{C773CCBB-6D62-4270-A476-DB65806313F8}" srcOrd="9" destOrd="0" presId="urn:microsoft.com/office/officeart/2005/8/layout/list1"/>
    <dgm:cxn modelId="{6919DD3B-CC2F-444D-AEE5-74565DA03522}"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dgm:t>
        <a:bodyPr/>
        <a:lstStyle/>
        <a:p>
          <a:r>
            <a:rPr lang="es-ES" sz="2000" dirty="0"/>
            <a:t>Resultados</a:t>
          </a:r>
          <a:r>
            <a:rPr lang="es-ES" sz="2000" baseline="0" dirty="0"/>
            <a:t> y Discusión</a:t>
          </a:r>
          <a:endParaRPr lang="en-US" sz="2000"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a:solidFill>
          <a:schemeClr val="accent2">
            <a:lumMod val="40000"/>
            <a:lumOff val="60000"/>
          </a:schemeClr>
        </a:solidFill>
      </dgm:spPr>
      <dgm:t>
        <a:bodyPr/>
        <a:lstStyle/>
        <a:p>
          <a:r>
            <a:rPr lang="es-ES" sz="2000" dirty="0"/>
            <a:t>Conclusiones</a:t>
          </a:r>
          <a:endParaRPr lang="en-US" sz="200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dgm:t>
        <a:bodyPr/>
        <a:lstStyle/>
        <a:p>
          <a:r>
            <a:rPr lang="es-ES" sz="2000" dirty="0"/>
            <a:t>Recomendaciones</a:t>
          </a:r>
          <a:endParaRPr lang="en-US" sz="200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961C2A0A-D8F7-43BB-A7F7-BCEED1A018A7}" srcId="{A89F0E18-5C49-4EDC-8CD2-568B53A195E3}" destId="{C1EC5AEB-A556-4303-A6EB-D05D0766D71F}" srcOrd="1" destOrd="0" parTransId="{7DA00AE3-4CD0-4921-8EF7-7FC57ADC7DBD}" sibTransId="{22236776-1636-410D-8794-D498CB407299}"/>
    <dgm:cxn modelId="{7C05A90A-D5BD-4CB6-9549-ED80FB712947}" type="presOf" srcId="{50F25538-9C64-4C59-BA6D-699438B6771C}" destId="{1ECD52FE-9BE7-430B-8FC2-F4E6901B3B3E}" srcOrd="0" destOrd="0" presId="urn:microsoft.com/office/officeart/2005/8/layout/list1"/>
    <dgm:cxn modelId="{908DDA0C-AB4B-4452-9719-CA214FCDE6B2}" type="presOf" srcId="{C1EC5AEB-A556-4303-A6EB-D05D0766D71F}" destId="{0536C653-7F93-43BE-A215-3AD36AAC0D99}" srcOrd="1" destOrd="0" presId="urn:microsoft.com/office/officeart/2005/8/layout/list1"/>
    <dgm:cxn modelId="{25E23C78-B33D-4032-B398-0EE98532ECAD}" type="presOf" srcId="{A89F0E18-5C49-4EDC-8CD2-568B53A195E3}" destId="{91F33A92-6BCA-4C29-8D2B-C8E972F501C5}" srcOrd="0" destOrd="0" presId="urn:microsoft.com/office/officeart/2005/8/layout/list1"/>
    <dgm:cxn modelId="{03678CAB-2DFC-4756-8E07-6149DFBD4B2C}" type="presOf" srcId="{50F25538-9C64-4C59-BA6D-699438B6771C}" destId="{91079BFD-6585-4FB3-A69D-467B7E09E3B7}" srcOrd="1"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99BBA4CE-AF5A-444F-9975-E22F7F7CB96D}" type="presOf" srcId="{C1EC5AEB-A556-4303-A6EB-D05D0766D71F}" destId="{B904C3F9-3B71-4647-9E5C-CF388DD1621A}" srcOrd="0" destOrd="0" presId="urn:microsoft.com/office/officeart/2005/8/layout/list1"/>
    <dgm:cxn modelId="{271029CF-1E5C-4DA3-B389-97C0164C7FA1}" srcId="{A89F0E18-5C49-4EDC-8CD2-568B53A195E3}" destId="{50F25538-9C64-4C59-BA6D-699438B6771C}" srcOrd="2" destOrd="0" parTransId="{DD440702-FE2B-4C77-88C3-4CF49B552348}" sibTransId="{157F50EB-048D-4BCE-82AB-838F05657467}"/>
    <dgm:cxn modelId="{3688BBDB-50AC-4D1E-AC91-FEDBD9BD2B2E}" type="presOf" srcId="{C0C93CAD-EAA3-4DBA-8208-EED220FF9FCB}" destId="{FA84EB1D-D464-41B3-8416-9F0AE24FFCDB}" srcOrd="0" destOrd="0" presId="urn:microsoft.com/office/officeart/2005/8/layout/list1"/>
    <dgm:cxn modelId="{234FDDDD-BE22-4C03-B97B-00911C3EABF4}" type="presOf" srcId="{C0C93CAD-EAA3-4DBA-8208-EED220FF9FCB}" destId="{A5A2BD7F-D1D4-4233-8D80-AF071CBBF3D0}" srcOrd="1" destOrd="0" presId="urn:microsoft.com/office/officeart/2005/8/layout/list1"/>
    <dgm:cxn modelId="{E8A8733B-AE12-4553-A07C-941002981091}" type="presParOf" srcId="{91F33A92-6BCA-4C29-8D2B-C8E972F501C5}" destId="{9749D24A-74CF-4807-8AC7-62C509913F5E}" srcOrd="0" destOrd="0" presId="urn:microsoft.com/office/officeart/2005/8/layout/list1"/>
    <dgm:cxn modelId="{4559F005-B8E1-4C35-BAD5-FB068B16C32D}" type="presParOf" srcId="{9749D24A-74CF-4807-8AC7-62C509913F5E}" destId="{FA84EB1D-D464-41B3-8416-9F0AE24FFCDB}" srcOrd="0" destOrd="0" presId="urn:microsoft.com/office/officeart/2005/8/layout/list1"/>
    <dgm:cxn modelId="{04F9B50A-27D0-4073-BCDF-A5E47A7C2CB5}" type="presParOf" srcId="{9749D24A-74CF-4807-8AC7-62C509913F5E}" destId="{A5A2BD7F-D1D4-4233-8D80-AF071CBBF3D0}" srcOrd="1" destOrd="0" presId="urn:microsoft.com/office/officeart/2005/8/layout/list1"/>
    <dgm:cxn modelId="{80CE2354-8C79-440D-98FD-38D3C61042BE}" type="presParOf" srcId="{91F33A92-6BCA-4C29-8D2B-C8E972F501C5}" destId="{382F3D5A-888F-4187-AC81-EE2A071E05E7}" srcOrd="1" destOrd="0" presId="urn:microsoft.com/office/officeart/2005/8/layout/list1"/>
    <dgm:cxn modelId="{C6A63E5C-678A-4609-855E-D31FA61EF7BD}" type="presParOf" srcId="{91F33A92-6BCA-4C29-8D2B-C8E972F501C5}" destId="{FB9CA11F-C52B-4DD8-B132-1BAFEBBF6284}" srcOrd="2" destOrd="0" presId="urn:microsoft.com/office/officeart/2005/8/layout/list1"/>
    <dgm:cxn modelId="{194B2418-2FC9-4D25-B0E7-B01CA2B1B161}" type="presParOf" srcId="{91F33A92-6BCA-4C29-8D2B-C8E972F501C5}" destId="{5C4C5BC1-1722-42A7-A29D-1704D8387EF3}" srcOrd="3" destOrd="0" presId="urn:microsoft.com/office/officeart/2005/8/layout/list1"/>
    <dgm:cxn modelId="{D009666A-13FD-4003-AED8-1372A452EC13}" type="presParOf" srcId="{91F33A92-6BCA-4C29-8D2B-C8E972F501C5}" destId="{390D5FCA-9633-41E4-A321-9B9DBBB55EF9}" srcOrd="4" destOrd="0" presId="urn:microsoft.com/office/officeart/2005/8/layout/list1"/>
    <dgm:cxn modelId="{60AD478C-16DB-4A96-A884-287893CD48AD}" type="presParOf" srcId="{390D5FCA-9633-41E4-A321-9B9DBBB55EF9}" destId="{B904C3F9-3B71-4647-9E5C-CF388DD1621A}" srcOrd="0" destOrd="0" presId="urn:microsoft.com/office/officeart/2005/8/layout/list1"/>
    <dgm:cxn modelId="{968637B6-0463-4FD1-BF19-2183FF378AF0}" type="presParOf" srcId="{390D5FCA-9633-41E4-A321-9B9DBBB55EF9}" destId="{0536C653-7F93-43BE-A215-3AD36AAC0D99}" srcOrd="1" destOrd="0" presId="urn:microsoft.com/office/officeart/2005/8/layout/list1"/>
    <dgm:cxn modelId="{B1058E7F-CB81-4525-AC3D-C2E76674880B}" type="presParOf" srcId="{91F33A92-6BCA-4C29-8D2B-C8E972F501C5}" destId="{59213D2F-9C2D-4277-AD4D-C212D1D1C484}" srcOrd="5" destOrd="0" presId="urn:microsoft.com/office/officeart/2005/8/layout/list1"/>
    <dgm:cxn modelId="{05588046-3356-44FB-BEA3-4D78F9E4FDDD}" type="presParOf" srcId="{91F33A92-6BCA-4C29-8D2B-C8E972F501C5}" destId="{5D27DEAF-B14D-4D8C-9E4D-FF3F61374E95}" srcOrd="6" destOrd="0" presId="urn:microsoft.com/office/officeart/2005/8/layout/list1"/>
    <dgm:cxn modelId="{569A6192-DDF4-48C4-8E79-125DC35CECED}" type="presParOf" srcId="{91F33A92-6BCA-4C29-8D2B-C8E972F501C5}" destId="{F202E3BE-1BD8-409D-B135-3A81138EA1DD}" srcOrd="7" destOrd="0" presId="urn:microsoft.com/office/officeart/2005/8/layout/list1"/>
    <dgm:cxn modelId="{F843C390-0162-410E-9B82-EBFF7715714E}" type="presParOf" srcId="{91F33A92-6BCA-4C29-8D2B-C8E972F501C5}" destId="{95A60333-BE37-4BDC-84B2-BC37007D2633}" srcOrd="8" destOrd="0" presId="urn:microsoft.com/office/officeart/2005/8/layout/list1"/>
    <dgm:cxn modelId="{935BDDBC-2901-449D-BA6D-65EA993F6A27}" type="presParOf" srcId="{95A60333-BE37-4BDC-84B2-BC37007D2633}" destId="{1ECD52FE-9BE7-430B-8FC2-F4E6901B3B3E}" srcOrd="0" destOrd="0" presId="urn:microsoft.com/office/officeart/2005/8/layout/list1"/>
    <dgm:cxn modelId="{99FE741C-F365-4763-9F76-C80AA983F70B}" type="presParOf" srcId="{95A60333-BE37-4BDC-84B2-BC37007D2633}" destId="{91079BFD-6585-4FB3-A69D-467B7E09E3B7}" srcOrd="1" destOrd="0" presId="urn:microsoft.com/office/officeart/2005/8/layout/list1"/>
    <dgm:cxn modelId="{11B376E6-C7A1-4738-8790-9A588DD813CC}" type="presParOf" srcId="{91F33A92-6BCA-4C29-8D2B-C8E972F501C5}" destId="{C773CCBB-6D62-4270-A476-DB65806313F8}" srcOrd="9" destOrd="0" presId="urn:microsoft.com/office/officeart/2005/8/layout/list1"/>
    <dgm:cxn modelId="{A0A89FAE-31AB-4665-AC54-C6575FD5A678}"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9F0E18-5C49-4EDC-8CD2-568B53A195E3}"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C0C93CAD-EAA3-4DBA-8208-EED220FF9FCB}">
      <dgm:prSet phldrT="[Texto]" custT="1"/>
      <dgm:spPr>
        <a:solidFill>
          <a:schemeClr val="bg1"/>
        </a:solidFill>
      </dgm:spPr>
      <dgm:t>
        <a:bodyPr/>
        <a:lstStyle/>
        <a:p>
          <a:r>
            <a:rPr lang="es-ES" sz="2000" b="1" dirty="0"/>
            <a:t>Introducción</a:t>
          </a:r>
          <a:endParaRPr lang="en-US" sz="1600" b="1" dirty="0"/>
        </a:p>
      </dgm:t>
    </dgm:pt>
    <dgm:pt modelId="{92FF0B72-DA95-4C4E-9B51-18FB2A420E7C}" type="parTrans" cxnId="{61E7D7C8-606D-4B4C-98BF-13B6A9AB6C92}">
      <dgm:prSet/>
      <dgm:spPr/>
      <dgm:t>
        <a:bodyPr/>
        <a:lstStyle/>
        <a:p>
          <a:endParaRPr lang="en-US"/>
        </a:p>
      </dgm:t>
    </dgm:pt>
    <dgm:pt modelId="{36240CBC-A95A-471E-9DCC-10EC1A1E0CBC}" type="sibTrans" cxnId="{61E7D7C8-606D-4B4C-98BF-13B6A9AB6C92}">
      <dgm:prSet/>
      <dgm:spPr/>
      <dgm:t>
        <a:bodyPr/>
        <a:lstStyle/>
        <a:p>
          <a:endParaRPr lang="en-US"/>
        </a:p>
      </dgm:t>
    </dgm:pt>
    <dgm:pt modelId="{C1EC5AEB-A556-4303-A6EB-D05D0766D71F}">
      <dgm:prSet phldrT="[Texto]" custT="1"/>
      <dgm:spPr/>
      <dgm:t>
        <a:bodyPr/>
        <a:lstStyle/>
        <a:p>
          <a:r>
            <a:rPr lang="es-ES" sz="2000" dirty="0"/>
            <a:t>Objetivos</a:t>
          </a:r>
          <a:endParaRPr lang="en-US" sz="2000" dirty="0"/>
        </a:p>
      </dgm:t>
    </dgm:pt>
    <dgm:pt modelId="{7DA00AE3-4CD0-4921-8EF7-7FC57ADC7DBD}" type="parTrans" cxnId="{961C2A0A-D8F7-43BB-A7F7-BCEED1A018A7}">
      <dgm:prSet/>
      <dgm:spPr/>
      <dgm:t>
        <a:bodyPr/>
        <a:lstStyle/>
        <a:p>
          <a:endParaRPr lang="en-US"/>
        </a:p>
      </dgm:t>
    </dgm:pt>
    <dgm:pt modelId="{22236776-1636-410D-8794-D498CB407299}" type="sibTrans" cxnId="{961C2A0A-D8F7-43BB-A7F7-BCEED1A018A7}">
      <dgm:prSet/>
      <dgm:spPr/>
      <dgm:t>
        <a:bodyPr/>
        <a:lstStyle/>
        <a:p>
          <a:endParaRPr lang="en-US"/>
        </a:p>
      </dgm:t>
    </dgm:pt>
    <dgm:pt modelId="{50F25538-9C64-4C59-BA6D-699438B6771C}">
      <dgm:prSet phldrT="[Texto]" custT="1"/>
      <dgm:spPr/>
      <dgm:t>
        <a:bodyPr/>
        <a:lstStyle/>
        <a:p>
          <a:r>
            <a:rPr lang="es-ES" sz="2000" dirty="0"/>
            <a:t>Materiales y Métodos</a:t>
          </a:r>
          <a:endParaRPr lang="en-US" sz="2000" dirty="0"/>
        </a:p>
      </dgm:t>
    </dgm:pt>
    <dgm:pt modelId="{DD440702-FE2B-4C77-88C3-4CF49B552348}" type="parTrans" cxnId="{271029CF-1E5C-4DA3-B389-97C0164C7FA1}">
      <dgm:prSet/>
      <dgm:spPr/>
      <dgm:t>
        <a:bodyPr/>
        <a:lstStyle/>
        <a:p>
          <a:endParaRPr lang="en-US"/>
        </a:p>
      </dgm:t>
    </dgm:pt>
    <dgm:pt modelId="{157F50EB-048D-4BCE-82AB-838F05657467}" type="sibTrans" cxnId="{271029CF-1E5C-4DA3-B389-97C0164C7FA1}">
      <dgm:prSet/>
      <dgm:spPr/>
      <dgm:t>
        <a:bodyPr/>
        <a:lstStyle/>
        <a:p>
          <a:endParaRPr lang="en-US"/>
        </a:p>
      </dgm:t>
    </dgm:pt>
    <dgm:pt modelId="{91F33A92-6BCA-4C29-8D2B-C8E972F501C5}" type="pres">
      <dgm:prSet presAssocID="{A89F0E18-5C49-4EDC-8CD2-568B53A195E3}" presName="linear" presStyleCnt="0">
        <dgm:presLayoutVars>
          <dgm:dir/>
          <dgm:animLvl val="lvl"/>
          <dgm:resizeHandles val="exact"/>
        </dgm:presLayoutVars>
      </dgm:prSet>
      <dgm:spPr/>
    </dgm:pt>
    <dgm:pt modelId="{9749D24A-74CF-4807-8AC7-62C509913F5E}" type="pres">
      <dgm:prSet presAssocID="{C0C93CAD-EAA3-4DBA-8208-EED220FF9FCB}" presName="parentLin" presStyleCnt="0"/>
      <dgm:spPr/>
    </dgm:pt>
    <dgm:pt modelId="{FA84EB1D-D464-41B3-8416-9F0AE24FFCDB}" type="pres">
      <dgm:prSet presAssocID="{C0C93CAD-EAA3-4DBA-8208-EED220FF9FCB}" presName="parentLeftMargin" presStyleLbl="node1" presStyleIdx="0" presStyleCnt="3"/>
      <dgm:spPr/>
    </dgm:pt>
    <dgm:pt modelId="{A5A2BD7F-D1D4-4233-8D80-AF071CBBF3D0}" type="pres">
      <dgm:prSet presAssocID="{C0C93CAD-EAA3-4DBA-8208-EED220FF9FCB}" presName="parentText" presStyleLbl="node1" presStyleIdx="0" presStyleCnt="3">
        <dgm:presLayoutVars>
          <dgm:chMax val="0"/>
          <dgm:bulletEnabled val="1"/>
        </dgm:presLayoutVars>
      </dgm:prSet>
      <dgm:spPr/>
    </dgm:pt>
    <dgm:pt modelId="{382F3D5A-888F-4187-AC81-EE2A071E05E7}" type="pres">
      <dgm:prSet presAssocID="{C0C93CAD-EAA3-4DBA-8208-EED220FF9FCB}" presName="negativeSpace" presStyleCnt="0"/>
      <dgm:spPr/>
    </dgm:pt>
    <dgm:pt modelId="{FB9CA11F-C52B-4DD8-B132-1BAFEBBF6284}" type="pres">
      <dgm:prSet presAssocID="{C0C93CAD-EAA3-4DBA-8208-EED220FF9FCB}" presName="childText" presStyleLbl="conFgAcc1" presStyleIdx="0" presStyleCnt="3" custLinFactNeighborX="-254">
        <dgm:presLayoutVars>
          <dgm:bulletEnabled val="1"/>
        </dgm:presLayoutVars>
      </dgm:prSet>
      <dgm:spPr/>
    </dgm:pt>
    <dgm:pt modelId="{5C4C5BC1-1722-42A7-A29D-1704D8387EF3}" type="pres">
      <dgm:prSet presAssocID="{36240CBC-A95A-471E-9DCC-10EC1A1E0CBC}" presName="spaceBetweenRectangles" presStyleCnt="0"/>
      <dgm:spPr/>
    </dgm:pt>
    <dgm:pt modelId="{390D5FCA-9633-41E4-A321-9B9DBBB55EF9}" type="pres">
      <dgm:prSet presAssocID="{C1EC5AEB-A556-4303-A6EB-D05D0766D71F}" presName="parentLin" presStyleCnt="0"/>
      <dgm:spPr/>
    </dgm:pt>
    <dgm:pt modelId="{B904C3F9-3B71-4647-9E5C-CF388DD1621A}" type="pres">
      <dgm:prSet presAssocID="{C1EC5AEB-A556-4303-A6EB-D05D0766D71F}" presName="parentLeftMargin" presStyleLbl="node1" presStyleIdx="0" presStyleCnt="3"/>
      <dgm:spPr/>
    </dgm:pt>
    <dgm:pt modelId="{0536C653-7F93-43BE-A215-3AD36AAC0D99}" type="pres">
      <dgm:prSet presAssocID="{C1EC5AEB-A556-4303-A6EB-D05D0766D71F}" presName="parentText" presStyleLbl="node1" presStyleIdx="1" presStyleCnt="3" custLinFactNeighborX="-9507">
        <dgm:presLayoutVars>
          <dgm:chMax val="0"/>
          <dgm:bulletEnabled val="1"/>
        </dgm:presLayoutVars>
      </dgm:prSet>
      <dgm:spPr/>
    </dgm:pt>
    <dgm:pt modelId="{59213D2F-9C2D-4277-AD4D-C212D1D1C484}" type="pres">
      <dgm:prSet presAssocID="{C1EC5AEB-A556-4303-A6EB-D05D0766D71F}" presName="negativeSpace" presStyleCnt="0"/>
      <dgm:spPr/>
    </dgm:pt>
    <dgm:pt modelId="{5D27DEAF-B14D-4D8C-9E4D-FF3F61374E95}" type="pres">
      <dgm:prSet presAssocID="{C1EC5AEB-A556-4303-A6EB-D05D0766D71F}" presName="childText" presStyleLbl="conFgAcc1" presStyleIdx="1" presStyleCnt="3">
        <dgm:presLayoutVars>
          <dgm:bulletEnabled val="1"/>
        </dgm:presLayoutVars>
      </dgm:prSet>
      <dgm:spPr/>
    </dgm:pt>
    <dgm:pt modelId="{F202E3BE-1BD8-409D-B135-3A81138EA1DD}" type="pres">
      <dgm:prSet presAssocID="{22236776-1636-410D-8794-D498CB407299}" presName="spaceBetweenRectangles" presStyleCnt="0"/>
      <dgm:spPr/>
    </dgm:pt>
    <dgm:pt modelId="{95A60333-BE37-4BDC-84B2-BC37007D2633}" type="pres">
      <dgm:prSet presAssocID="{50F25538-9C64-4C59-BA6D-699438B6771C}" presName="parentLin" presStyleCnt="0"/>
      <dgm:spPr/>
    </dgm:pt>
    <dgm:pt modelId="{1ECD52FE-9BE7-430B-8FC2-F4E6901B3B3E}" type="pres">
      <dgm:prSet presAssocID="{50F25538-9C64-4C59-BA6D-699438B6771C}" presName="parentLeftMargin" presStyleLbl="node1" presStyleIdx="1" presStyleCnt="3"/>
      <dgm:spPr/>
    </dgm:pt>
    <dgm:pt modelId="{91079BFD-6585-4FB3-A69D-467B7E09E3B7}" type="pres">
      <dgm:prSet presAssocID="{50F25538-9C64-4C59-BA6D-699438B6771C}" presName="parentText" presStyleLbl="node1" presStyleIdx="2" presStyleCnt="3">
        <dgm:presLayoutVars>
          <dgm:chMax val="0"/>
          <dgm:bulletEnabled val="1"/>
        </dgm:presLayoutVars>
      </dgm:prSet>
      <dgm:spPr/>
    </dgm:pt>
    <dgm:pt modelId="{C773CCBB-6D62-4270-A476-DB65806313F8}" type="pres">
      <dgm:prSet presAssocID="{50F25538-9C64-4C59-BA6D-699438B6771C}" presName="negativeSpace" presStyleCnt="0"/>
      <dgm:spPr/>
    </dgm:pt>
    <dgm:pt modelId="{7ECA32DB-4E8D-40CF-BCA2-4C8A55BDD093}" type="pres">
      <dgm:prSet presAssocID="{50F25538-9C64-4C59-BA6D-699438B6771C}" presName="childText" presStyleLbl="conFgAcc1" presStyleIdx="2" presStyleCnt="3">
        <dgm:presLayoutVars>
          <dgm:bulletEnabled val="1"/>
        </dgm:presLayoutVars>
      </dgm:prSet>
      <dgm:spPr/>
    </dgm:pt>
  </dgm:ptLst>
  <dgm:cxnLst>
    <dgm:cxn modelId="{961C2A0A-D8F7-43BB-A7F7-BCEED1A018A7}" srcId="{A89F0E18-5C49-4EDC-8CD2-568B53A195E3}" destId="{C1EC5AEB-A556-4303-A6EB-D05D0766D71F}" srcOrd="1" destOrd="0" parTransId="{7DA00AE3-4CD0-4921-8EF7-7FC57ADC7DBD}" sibTransId="{22236776-1636-410D-8794-D498CB407299}"/>
    <dgm:cxn modelId="{ADD7930C-6795-49FC-8997-BE375206599A}" type="presOf" srcId="{C1EC5AEB-A556-4303-A6EB-D05D0766D71F}" destId="{0536C653-7F93-43BE-A215-3AD36AAC0D99}" srcOrd="1" destOrd="0" presId="urn:microsoft.com/office/officeart/2005/8/layout/list1"/>
    <dgm:cxn modelId="{58519017-5D34-4258-9192-0F2E35856AEA}" type="presOf" srcId="{50F25538-9C64-4C59-BA6D-699438B6771C}" destId="{1ECD52FE-9BE7-430B-8FC2-F4E6901B3B3E}" srcOrd="0" destOrd="0" presId="urn:microsoft.com/office/officeart/2005/8/layout/list1"/>
    <dgm:cxn modelId="{A1D8C739-C374-4767-8160-6503F4442366}" type="presOf" srcId="{C0C93CAD-EAA3-4DBA-8208-EED220FF9FCB}" destId="{A5A2BD7F-D1D4-4233-8D80-AF071CBBF3D0}" srcOrd="1" destOrd="0" presId="urn:microsoft.com/office/officeart/2005/8/layout/list1"/>
    <dgm:cxn modelId="{5A86D33B-7AF6-4E07-8455-5119965B53A8}" type="presOf" srcId="{A89F0E18-5C49-4EDC-8CD2-568B53A195E3}" destId="{91F33A92-6BCA-4C29-8D2B-C8E972F501C5}" srcOrd="0" destOrd="0" presId="urn:microsoft.com/office/officeart/2005/8/layout/list1"/>
    <dgm:cxn modelId="{F7F1E06E-B523-4975-BA26-51EEC2BED044}" type="presOf" srcId="{C0C93CAD-EAA3-4DBA-8208-EED220FF9FCB}" destId="{FA84EB1D-D464-41B3-8416-9F0AE24FFCDB}" srcOrd="0" destOrd="0" presId="urn:microsoft.com/office/officeart/2005/8/layout/list1"/>
    <dgm:cxn modelId="{D7864B8E-69A8-45DE-9CCA-3017183639B5}" type="presOf" srcId="{50F25538-9C64-4C59-BA6D-699438B6771C}" destId="{91079BFD-6585-4FB3-A69D-467B7E09E3B7}" srcOrd="1" destOrd="0" presId="urn:microsoft.com/office/officeart/2005/8/layout/list1"/>
    <dgm:cxn modelId="{9DD276AA-65ED-4293-876F-64DEB84BC388}" type="presOf" srcId="{C1EC5AEB-A556-4303-A6EB-D05D0766D71F}" destId="{B904C3F9-3B71-4647-9E5C-CF388DD1621A}" srcOrd="0" destOrd="0" presId="urn:microsoft.com/office/officeart/2005/8/layout/list1"/>
    <dgm:cxn modelId="{61E7D7C8-606D-4B4C-98BF-13B6A9AB6C92}" srcId="{A89F0E18-5C49-4EDC-8CD2-568B53A195E3}" destId="{C0C93CAD-EAA3-4DBA-8208-EED220FF9FCB}" srcOrd="0" destOrd="0" parTransId="{92FF0B72-DA95-4C4E-9B51-18FB2A420E7C}" sibTransId="{36240CBC-A95A-471E-9DCC-10EC1A1E0CBC}"/>
    <dgm:cxn modelId="{271029CF-1E5C-4DA3-B389-97C0164C7FA1}" srcId="{A89F0E18-5C49-4EDC-8CD2-568B53A195E3}" destId="{50F25538-9C64-4C59-BA6D-699438B6771C}" srcOrd="2" destOrd="0" parTransId="{DD440702-FE2B-4C77-88C3-4CF49B552348}" sibTransId="{157F50EB-048D-4BCE-82AB-838F05657467}"/>
    <dgm:cxn modelId="{17E70A96-1281-4A14-A032-5896F33EC218}" type="presParOf" srcId="{91F33A92-6BCA-4C29-8D2B-C8E972F501C5}" destId="{9749D24A-74CF-4807-8AC7-62C509913F5E}" srcOrd="0" destOrd="0" presId="urn:microsoft.com/office/officeart/2005/8/layout/list1"/>
    <dgm:cxn modelId="{509C0FE1-80DF-492A-AA51-080BB33E927C}" type="presParOf" srcId="{9749D24A-74CF-4807-8AC7-62C509913F5E}" destId="{FA84EB1D-D464-41B3-8416-9F0AE24FFCDB}" srcOrd="0" destOrd="0" presId="urn:microsoft.com/office/officeart/2005/8/layout/list1"/>
    <dgm:cxn modelId="{212E8BE9-D65F-4188-9961-8ED195FC3E68}" type="presParOf" srcId="{9749D24A-74CF-4807-8AC7-62C509913F5E}" destId="{A5A2BD7F-D1D4-4233-8D80-AF071CBBF3D0}" srcOrd="1" destOrd="0" presId="urn:microsoft.com/office/officeart/2005/8/layout/list1"/>
    <dgm:cxn modelId="{065991A0-E9C0-4D66-BDFB-1888C6346507}" type="presParOf" srcId="{91F33A92-6BCA-4C29-8D2B-C8E972F501C5}" destId="{382F3D5A-888F-4187-AC81-EE2A071E05E7}" srcOrd="1" destOrd="0" presId="urn:microsoft.com/office/officeart/2005/8/layout/list1"/>
    <dgm:cxn modelId="{25B90FD5-05E8-47AC-A085-4EFC931D45A7}" type="presParOf" srcId="{91F33A92-6BCA-4C29-8D2B-C8E972F501C5}" destId="{FB9CA11F-C52B-4DD8-B132-1BAFEBBF6284}" srcOrd="2" destOrd="0" presId="urn:microsoft.com/office/officeart/2005/8/layout/list1"/>
    <dgm:cxn modelId="{CAE6F75B-3A66-4AD0-803F-D996DA9C008C}" type="presParOf" srcId="{91F33A92-6BCA-4C29-8D2B-C8E972F501C5}" destId="{5C4C5BC1-1722-42A7-A29D-1704D8387EF3}" srcOrd="3" destOrd="0" presId="urn:microsoft.com/office/officeart/2005/8/layout/list1"/>
    <dgm:cxn modelId="{8A390B7F-301B-487D-B03D-77F8883A3F50}" type="presParOf" srcId="{91F33A92-6BCA-4C29-8D2B-C8E972F501C5}" destId="{390D5FCA-9633-41E4-A321-9B9DBBB55EF9}" srcOrd="4" destOrd="0" presId="urn:microsoft.com/office/officeart/2005/8/layout/list1"/>
    <dgm:cxn modelId="{9AF3800E-A96E-4F7C-AA9E-A05738C705F8}" type="presParOf" srcId="{390D5FCA-9633-41E4-A321-9B9DBBB55EF9}" destId="{B904C3F9-3B71-4647-9E5C-CF388DD1621A}" srcOrd="0" destOrd="0" presId="urn:microsoft.com/office/officeart/2005/8/layout/list1"/>
    <dgm:cxn modelId="{660DD4D1-F818-4D8D-9922-12A84DDD11B7}" type="presParOf" srcId="{390D5FCA-9633-41E4-A321-9B9DBBB55EF9}" destId="{0536C653-7F93-43BE-A215-3AD36AAC0D99}" srcOrd="1" destOrd="0" presId="urn:microsoft.com/office/officeart/2005/8/layout/list1"/>
    <dgm:cxn modelId="{CB5E3594-37D4-4F2A-BF2A-3B4AED80C29F}" type="presParOf" srcId="{91F33A92-6BCA-4C29-8D2B-C8E972F501C5}" destId="{59213D2F-9C2D-4277-AD4D-C212D1D1C484}" srcOrd="5" destOrd="0" presId="urn:microsoft.com/office/officeart/2005/8/layout/list1"/>
    <dgm:cxn modelId="{A6B9D5D0-4D2E-4B59-B6B7-190BD277E189}" type="presParOf" srcId="{91F33A92-6BCA-4C29-8D2B-C8E972F501C5}" destId="{5D27DEAF-B14D-4D8C-9E4D-FF3F61374E95}" srcOrd="6" destOrd="0" presId="urn:microsoft.com/office/officeart/2005/8/layout/list1"/>
    <dgm:cxn modelId="{9ECF7A6D-B38E-4379-97F0-FF25BADB98BA}" type="presParOf" srcId="{91F33A92-6BCA-4C29-8D2B-C8E972F501C5}" destId="{F202E3BE-1BD8-409D-B135-3A81138EA1DD}" srcOrd="7" destOrd="0" presId="urn:microsoft.com/office/officeart/2005/8/layout/list1"/>
    <dgm:cxn modelId="{82C198DB-E265-40B3-AE00-AA0139DDC1BD}" type="presParOf" srcId="{91F33A92-6BCA-4C29-8D2B-C8E972F501C5}" destId="{95A60333-BE37-4BDC-84B2-BC37007D2633}" srcOrd="8" destOrd="0" presId="urn:microsoft.com/office/officeart/2005/8/layout/list1"/>
    <dgm:cxn modelId="{C9008E79-085B-4008-9044-A53A7D8A7F3D}" type="presParOf" srcId="{95A60333-BE37-4BDC-84B2-BC37007D2633}" destId="{1ECD52FE-9BE7-430B-8FC2-F4E6901B3B3E}" srcOrd="0" destOrd="0" presId="urn:microsoft.com/office/officeart/2005/8/layout/list1"/>
    <dgm:cxn modelId="{7A6A5278-4C99-4796-AE2E-58DA4A501C13}" type="presParOf" srcId="{95A60333-BE37-4BDC-84B2-BC37007D2633}" destId="{91079BFD-6585-4FB3-A69D-467B7E09E3B7}" srcOrd="1" destOrd="0" presId="urn:microsoft.com/office/officeart/2005/8/layout/list1"/>
    <dgm:cxn modelId="{D83B1E8B-9A43-412E-ADBC-7CC44CCD75AE}" type="presParOf" srcId="{91F33A92-6BCA-4C29-8D2B-C8E972F501C5}" destId="{C773CCBB-6D62-4270-A476-DB65806313F8}" srcOrd="9" destOrd="0" presId="urn:microsoft.com/office/officeart/2005/8/layout/list1"/>
    <dgm:cxn modelId="{915AC5BE-A4F2-4DAA-A7E6-E20569800470}" type="presParOf" srcId="{91F33A92-6BCA-4C29-8D2B-C8E972F501C5}" destId="{7ECA32DB-4E8D-40CF-BCA2-4C8A55BDD0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1" kern="1200" dirty="0"/>
            <a:t>Introducción</a:t>
          </a:r>
          <a:endParaRPr lang="en-US" sz="2000" b="1"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Objetivos</a:t>
          </a:r>
          <a:endParaRPr lang="en-US" sz="200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Materiales y Métodos</a:t>
          </a:r>
          <a:endParaRPr lang="en-US" sz="2000" kern="1200" dirty="0"/>
        </a:p>
      </dsp:txBody>
      <dsp:txXfrm>
        <a:off x="276270" y="1487351"/>
        <a:ext cx="3498868"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Resultados</a:t>
          </a:r>
          <a:r>
            <a:rPr lang="es-ES" sz="2000" kern="1200" baseline="0" dirty="0"/>
            <a:t> y Discusión</a:t>
          </a:r>
          <a:endParaRPr lang="en-US" sz="2000"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Conclusiones</a:t>
          </a:r>
          <a:endParaRPr lang="en-US" sz="200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Recomendaciones</a:t>
          </a:r>
          <a:endParaRPr lang="en-US" sz="2000" kern="1200" dirty="0"/>
        </a:p>
      </dsp:txBody>
      <dsp:txXfrm>
        <a:off x="276270" y="1487351"/>
        <a:ext cx="349886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Resultados</a:t>
          </a:r>
          <a:r>
            <a:rPr lang="es-ES" sz="2000" kern="1200" baseline="0" dirty="0"/>
            <a:t> y Discusión</a:t>
          </a:r>
          <a:endParaRPr lang="en-US" sz="2000"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Conclusiones</a:t>
          </a:r>
          <a:endParaRPr lang="en-US" sz="200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Recomendaciones</a:t>
          </a:r>
          <a:endParaRPr lang="en-US" sz="2000" kern="1200" dirty="0"/>
        </a:p>
      </dsp:txBody>
      <dsp:txXfrm>
        <a:off x="276270" y="1487351"/>
        <a:ext cx="3498868"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0" kern="1200" dirty="0"/>
            <a:t>Introducción</a:t>
          </a:r>
          <a:endParaRPr lang="en-US" sz="2000" b="0"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0" kern="1200" dirty="0"/>
            <a:t>Objetivos</a:t>
          </a:r>
          <a:endParaRPr lang="en-US" sz="2000" b="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1" kern="1200" dirty="0"/>
            <a:t>Materiales y Métodos</a:t>
          </a:r>
          <a:endParaRPr lang="en-US" sz="2000" b="1" kern="1200" dirty="0"/>
        </a:p>
      </dsp:txBody>
      <dsp:txXfrm>
        <a:off x="276270" y="1487351"/>
        <a:ext cx="3498868"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Resultados</a:t>
          </a:r>
          <a:r>
            <a:rPr lang="es-ES" sz="2000" kern="1200" baseline="0" dirty="0"/>
            <a:t> y Discusión</a:t>
          </a:r>
          <a:endParaRPr lang="en-US" sz="2000"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Conclusiones</a:t>
          </a:r>
          <a:endParaRPr lang="en-US" sz="160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Recomendaciones</a:t>
          </a:r>
          <a:endParaRPr lang="en-US" sz="2000" kern="1200" dirty="0"/>
        </a:p>
      </dsp:txBody>
      <dsp:txXfrm>
        <a:off x="276270" y="1487351"/>
        <a:ext cx="3498868"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0" kern="1200" dirty="0"/>
            <a:t>Introducción</a:t>
          </a:r>
          <a:endParaRPr lang="en-US" sz="1600" b="0"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0" kern="1200" dirty="0"/>
            <a:t>Objetivos</a:t>
          </a:r>
          <a:endParaRPr lang="en-US" sz="2000" b="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0" kern="1200" dirty="0"/>
            <a:t>Materiales y Métodos</a:t>
          </a:r>
          <a:endParaRPr lang="en-US" sz="2000" b="0" kern="1200" dirty="0"/>
        </a:p>
      </dsp:txBody>
      <dsp:txXfrm>
        <a:off x="276270" y="1487351"/>
        <a:ext cx="3498868"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1" kern="1200" dirty="0"/>
            <a:t>Resultados</a:t>
          </a:r>
          <a:r>
            <a:rPr lang="es-ES" sz="2000" b="1" kern="1200" baseline="0" dirty="0"/>
            <a:t> y Discusión</a:t>
          </a:r>
          <a:endParaRPr lang="en-US" sz="2000" b="1"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Conclusiones</a:t>
          </a:r>
          <a:endParaRPr lang="en-US" sz="200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Recomendaciones</a:t>
          </a:r>
          <a:endParaRPr lang="en-US" sz="2000" kern="1200" dirty="0"/>
        </a:p>
      </dsp:txBody>
      <dsp:txXfrm>
        <a:off x="276270" y="1487351"/>
        <a:ext cx="3498868"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1" kern="1200" dirty="0"/>
            <a:t>Introducción</a:t>
          </a:r>
          <a:endParaRPr lang="en-US" sz="2000" b="1"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Objetivos</a:t>
          </a:r>
          <a:endParaRPr lang="en-US" sz="200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Materiales y Métodos</a:t>
          </a:r>
          <a:endParaRPr lang="en-US" sz="2000" kern="1200" dirty="0"/>
        </a:p>
      </dsp:txBody>
      <dsp:txXfrm>
        <a:off x="276270" y="1487351"/>
        <a:ext cx="3498868"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Resultados</a:t>
          </a:r>
          <a:r>
            <a:rPr lang="es-ES" sz="2000" kern="1200" baseline="0" dirty="0"/>
            <a:t> y Discusión</a:t>
          </a:r>
          <a:endParaRPr lang="en-US" sz="2000"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Conclusiones</a:t>
          </a:r>
          <a:endParaRPr lang="en-US" sz="200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Recomendaciones</a:t>
          </a:r>
          <a:endParaRPr lang="en-US" sz="2000" kern="1200" dirty="0"/>
        </a:p>
      </dsp:txBody>
      <dsp:txXfrm>
        <a:off x="276270" y="1487351"/>
        <a:ext cx="3498868"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A11F-C52B-4DD8-B132-1BAFEBBF6284}">
      <dsp:nvSpPr>
        <dsp:cNvPr id="0" name=""/>
        <dsp:cNvSpPr/>
      </dsp:nvSpPr>
      <dsp:spPr>
        <a:xfrm>
          <a:off x="0" y="24893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A2BD7F-D1D4-4233-8D80-AF071CBBF3D0}">
      <dsp:nvSpPr>
        <dsp:cNvPr id="0" name=""/>
        <dsp:cNvSpPr/>
      </dsp:nvSpPr>
      <dsp:spPr>
        <a:xfrm>
          <a:off x="253213" y="12774"/>
          <a:ext cx="3544982" cy="4723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b="1" kern="1200" dirty="0"/>
            <a:t>Introducción</a:t>
          </a:r>
          <a:endParaRPr lang="en-US" sz="1600" b="1" kern="1200" dirty="0"/>
        </a:p>
      </dsp:txBody>
      <dsp:txXfrm>
        <a:off x="276270" y="35831"/>
        <a:ext cx="3498868" cy="426206"/>
      </dsp:txXfrm>
    </dsp:sp>
    <dsp:sp modelId="{5D27DEAF-B14D-4D8C-9E4D-FF3F61374E95}">
      <dsp:nvSpPr>
        <dsp:cNvPr id="0" name=""/>
        <dsp:cNvSpPr/>
      </dsp:nvSpPr>
      <dsp:spPr>
        <a:xfrm>
          <a:off x="0" y="974694"/>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36C653-7F93-43BE-A215-3AD36AAC0D99}">
      <dsp:nvSpPr>
        <dsp:cNvPr id="0" name=""/>
        <dsp:cNvSpPr/>
      </dsp:nvSpPr>
      <dsp:spPr>
        <a:xfrm>
          <a:off x="229140" y="73853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Objetivos</a:t>
          </a:r>
          <a:endParaRPr lang="en-US" sz="2000" kern="1200" dirty="0"/>
        </a:p>
      </dsp:txBody>
      <dsp:txXfrm>
        <a:off x="252197" y="761591"/>
        <a:ext cx="3498868" cy="426206"/>
      </dsp:txXfrm>
    </dsp:sp>
    <dsp:sp modelId="{7ECA32DB-4E8D-40CF-BCA2-4C8A55BDD093}">
      <dsp:nvSpPr>
        <dsp:cNvPr id="0" name=""/>
        <dsp:cNvSpPr/>
      </dsp:nvSpPr>
      <dsp:spPr>
        <a:xfrm>
          <a:off x="0" y="1700453"/>
          <a:ext cx="5064260" cy="4032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079BFD-6585-4FB3-A69D-467B7E09E3B7}">
      <dsp:nvSpPr>
        <dsp:cNvPr id="0" name=""/>
        <dsp:cNvSpPr/>
      </dsp:nvSpPr>
      <dsp:spPr>
        <a:xfrm>
          <a:off x="253213" y="1464294"/>
          <a:ext cx="3544982" cy="4723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992" tIns="0" rIns="133992" bIns="0" numCol="1" spcCol="1270" anchor="ctr" anchorCtr="0">
          <a:noAutofit/>
        </a:bodyPr>
        <a:lstStyle/>
        <a:p>
          <a:pPr marL="0" lvl="0" indent="0" algn="l" defTabSz="889000">
            <a:lnSpc>
              <a:spcPct val="90000"/>
            </a:lnSpc>
            <a:spcBef>
              <a:spcPct val="0"/>
            </a:spcBef>
            <a:spcAft>
              <a:spcPct val="35000"/>
            </a:spcAft>
            <a:buNone/>
          </a:pPr>
          <a:r>
            <a:rPr lang="es-ES" sz="2000" kern="1200" dirty="0"/>
            <a:t>Materiales y Métodos</a:t>
          </a:r>
          <a:endParaRPr lang="en-US" sz="2000" kern="1200" dirty="0"/>
        </a:p>
      </dsp:txBody>
      <dsp:txXfrm>
        <a:off x="276270" y="1487351"/>
        <a:ext cx="349886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6B20D-4576-42A2-8A73-BC659940BFD8}" type="datetimeFigureOut">
              <a:rPr lang="en-US" smtClean="0"/>
              <a:t>4/15/2021</a:t>
            </a:fld>
            <a:endParaRPr lang="en-US"/>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0E391-6EA7-4BB7-96B7-87B9098B3C09}" type="slidenum">
              <a:rPr lang="en-US" smtClean="0"/>
              <a:t>‹Nº›</a:t>
            </a:fld>
            <a:endParaRPr lang="en-US"/>
          </a:p>
        </p:txBody>
      </p:sp>
    </p:spTree>
    <p:extLst>
      <p:ext uri="{BB962C8B-B14F-4D97-AF65-F5344CB8AC3E}">
        <p14:creationId xmlns:p14="http://schemas.microsoft.com/office/powerpoint/2010/main" val="576847756"/>
      </p:ext>
    </p:extLst>
  </p:cSld>
  <p:clrMap bg1="lt1" tx1="dk1" bg2="lt2" tx2="dk2" accent1="accent1" accent2="accent2" accent3="accent3" accent4="accent4" accent5="accent5" accent6="accent6" hlink="hlink" folHlink="folHlink"/>
  <p:notesStyle>
    <a:lvl1pPr marL="0" algn="l" defTabSz="1036641" rtl="0" eaLnBrk="1" latinLnBrk="0" hangingPunct="1">
      <a:defRPr sz="1361" kern="1200">
        <a:solidFill>
          <a:schemeClr val="tx1"/>
        </a:solidFill>
        <a:latin typeface="+mn-lt"/>
        <a:ea typeface="+mn-ea"/>
        <a:cs typeface="+mn-cs"/>
      </a:defRPr>
    </a:lvl1pPr>
    <a:lvl2pPr marL="518320" algn="l" defTabSz="1036641" rtl="0" eaLnBrk="1" latinLnBrk="0" hangingPunct="1">
      <a:defRPr sz="1361" kern="1200">
        <a:solidFill>
          <a:schemeClr val="tx1"/>
        </a:solidFill>
        <a:latin typeface="+mn-lt"/>
        <a:ea typeface="+mn-ea"/>
        <a:cs typeface="+mn-cs"/>
      </a:defRPr>
    </a:lvl2pPr>
    <a:lvl3pPr marL="1036641" algn="l" defTabSz="1036641" rtl="0" eaLnBrk="1" latinLnBrk="0" hangingPunct="1">
      <a:defRPr sz="1361" kern="1200">
        <a:solidFill>
          <a:schemeClr val="tx1"/>
        </a:solidFill>
        <a:latin typeface="+mn-lt"/>
        <a:ea typeface="+mn-ea"/>
        <a:cs typeface="+mn-cs"/>
      </a:defRPr>
    </a:lvl3pPr>
    <a:lvl4pPr marL="1554961" algn="l" defTabSz="1036641" rtl="0" eaLnBrk="1" latinLnBrk="0" hangingPunct="1">
      <a:defRPr sz="1361" kern="1200">
        <a:solidFill>
          <a:schemeClr val="tx1"/>
        </a:solidFill>
        <a:latin typeface="+mn-lt"/>
        <a:ea typeface="+mn-ea"/>
        <a:cs typeface="+mn-cs"/>
      </a:defRPr>
    </a:lvl4pPr>
    <a:lvl5pPr marL="2073281" algn="l" defTabSz="1036641" rtl="0" eaLnBrk="1" latinLnBrk="0" hangingPunct="1">
      <a:defRPr sz="1361" kern="1200">
        <a:solidFill>
          <a:schemeClr val="tx1"/>
        </a:solidFill>
        <a:latin typeface="+mn-lt"/>
        <a:ea typeface="+mn-ea"/>
        <a:cs typeface="+mn-cs"/>
      </a:defRPr>
    </a:lvl5pPr>
    <a:lvl6pPr marL="2591604" algn="l" defTabSz="1036641" rtl="0" eaLnBrk="1" latinLnBrk="0" hangingPunct="1">
      <a:defRPr sz="1361" kern="1200">
        <a:solidFill>
          <a:schemeClr val="tx1"/>
        </a:solidFill>
        <a:latin typeface="+mn-lt"/>
        <a:ea typeface="+mn-ea"/>
        <a:cs typeface="+mn-cs"/>
      </a:defRPr>
    </a:lvl6pPr>
    <a:lvl7pPr marL="3109924" algn="l" defTabSz="1036641" rtl="0" eaLnBrk="1" latinLnBrk="0" hangingPunct="1">
      <a:defRPr sz="1361" kern="1200">
        <a:solidFill>
          <a:schemeClr val="tx1"/>
        </a:solidFill>
        <a:latin typeface="+mn-lt"/>
        <a:ea typeface="+mn-ea"/>
        <a:cs typeface="+mn-cs"/>
      </a:defRPr>
    </a:lvl7pPr>
    <a:lvl8pPr marL="3628245" algn="l" defTabSz="1036641" rtl="0" eaLnBrk="1" latinLnBrk="0" hangingPunct="1">
      <a:defRPr sz="1361" kern="1200">
        <a:solidFill>
          <a:schemeClr val="tx1"/>
        </a:solidFill>
        <a:latin typeface="+mn-lt"/>
        <a:ea typeface="+mn-ea"/>
        <a:cs typeface="+mn-cs"/>
      </a:defRPr>
    </a:lvl8pPr>
    <a:lvl9pPr marL="4146565" algn="l" defTabSz="1036641" rtl="0" eaLnBrk="1" latinLnBrk="0" hangingPunct="1">
      <a:defRPr sz="13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1E4188D-9713-4D7E-81DD-2D2A79282486}" type="slidenum">
              <a:rPr lang="es-EC" smtClean="0"/>
              <a:pPr/>
              <a:t>1</a:t>
            </a:fld>
            <a:endParaRPr lang="es-EC" dirty="0"/>
          </a:p>
        </p:txBody>
      </p:sp>
    </p:spTree>
    <p:extLst>
      <p:ext uri="{BB962C8B-B14F-4D97-AF65-F5344CB8AC3E}">
        <p14:creationId xmlns:p14="http://schemas.microsoft.com/office/powerpoint/2010/main" val="2504636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10</a:t>
            </a:fld>
            <a:endParaRPr lang="es-EC">
              <a:solidFill>
                <a:prstClr val="black"/>
              </a:solidFill>
            </a:endParaRPr>
          </a:p>
        </p:txBody>
      </p:sp>
    </p:spTree>
    <p:extLst>
      <p:ext uri="{BB962C8B-B14F-4D97-AF65-F5344CB8AC3E}">
        <p14:creationId xmlns:p14="http://schemas.microsoft.com/office/powerpoint/2010/main" val="292977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11</a:t>
            </a:fld>
            <a:endParaRPr lang="es-EC">
              <a:solidFill>
                <a:prstClr val="black"/>
              </a:solidFill>
            </a:endParaRPr>
          </a:p>
        </p:txBody>
      </p:sp>
    </p:spTree>
    <p:extLst>
      <p:ext uri="{BB962C8B-B14F-4D97-AF65-F5344CB8AC3E}">
        <p14:creationId xmlns:p14="http://schemas.microsoft.com/office/powerpoint/2010/main" val="100406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12</a:t>
            </a:fld>
            <a:endParaRPr lang="es-EC">
              <a:solidFill>
                <a:prstClr val="black"/>
              </a:solidFill>
            </a:endParaRPr>
          </a:p>
        </p:txBody>
      </p:sp>
    </p:spTree>
    <p:extLst>
      <p:ext uri="{BB962C8B-B14F-4D97-AF65-F5344CB8AC3E}">
        <p14:creationId xmlns:p14="http://schemas.microsoft.com/office/powerpoint/2010/main" val="2430099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103344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14</a:t>
            </a:fld>
            <a:endParaRPr lang="es-EC">
              <a:solidFill>
                <a:prstClr val="black"/>
              </a:solidFill>
            </a:endParaRPr>
          </a:p>
        </p:txBody>
      </p:sp>
    </p:spTree>
    <p:extLst>
      <p:ext uri="{BB962C8B-B14F-4D97-AF65-F5344CB8AC3E}">
        <p14:creationId xmlns:p14="http://schemas.microsoft.com/office/powerpoint/2010/main" val="79813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15</a:t>
            </a:fld>
            <a:endParaRPr lang="es-EC">
              <a:solidFill>
                <a:prstClr val="black"/>
              </a:solidFill>
            </a:endParaRPr>
          </a:p>
        </p:txBody>
      </p:sp>
    </p:spTree>
    <p:extLst>
      <p:ext uri="{BB962C8B-B14F-4D97-AF65-F5344CB8AC3E}">
        <p14:creationId xmlns:p14="http://schemas.microsoft.com/office/powerpoint/2010/main" val="322035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16</a:t>
            </a:fld>
            <a:endParaRPr lang="es-EC">
              <a:solidFill>
                <a:prstClr val="black"/>
              </a:solidFill>
            </a:endParaRPr>
          </a:p>
        </p:txBody>
      </p:sp>
    </p:spTree>
    <p:extLst>
      <p:ext uri="{BB962C8B-B14F-4D97-AF65-F5344CB8AC3E}">
        <p14:creationId xmlns:p14="http://schemas.microsoft.com/office/powerpoint/2010/main" val="3085735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17</a:t>
            </a:fld>
            <a:endParaRPr lang="es-EC">
              <a:solidFill>
                <a:prstClr val="black"/>
              </a:solidFill>
            </a:endParaRPr>
          </a:p>
        </p:txBody>
      </p:sp>
    </p:spTree>
    <p:extLst>
      <p:ext uri="{BB962C8B-B14F-4D97-AF65-F5344CB8AC3E}">
        <p14:creationId xmlns:p14="http://schemas.microsoft.com/office/powerpoint/2010/main" val="2052657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18</a:t>
            </a:fld>
            <a:endParaRPr lang="es-EC">
              <a:solidFill>
                <a:prstClr val="black"/>
              </a:solidFill>
            </a:endParaRPr>
          </a:p>
        </p:txBody>
      </p:sp>
    </p:spTree>
    <p:extLst>
      <p:ext uri="{BB962C8B-B14F-4D97-AF65-F5344CB8AC3E}">
        <p14:creationId xmlns:p14="http://schemas.microsoft.com/office/powerpoint/2010/main" val="963984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19</a:t>
            </a:fld>
            <a:endParaRPr lang="es-EC">
              <a:solidFill>
                <a:prstClr val="black"/>
              </a:solidFill>
            </a:endParaRPr>
          </a:p>
        </p:txBody>
      </p:sp>
    </p:spTree>
    <p:extLst>
      <p:ext uri="{BB962C8B-B14F-4D97-AF65-F5344CB8AC3E}">
        <p14:creationId xmlns:p14="http://schemas.microsoft.com/office/powerpoint/2010/main" val="344064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a:t>
            </a:fld>
            <a:endParaRPr lang="es-EC">
              <a:solidFill>
                <a:prstClr val="black"/>
              </a:solidFill>
            </a:endParaRPr>
          </a:p>
        </p:txBody>
      </p:sp>
    </p:spTree>
    <p:extLst>
      <p:ext uri="{BB962C8B-B14F-4D97-AF65-F5344CB8AC3E}">
        <p14:creationId xmlns:p14="http://schemas.microsoft.com/office/powerpoint/2010/main" val="1155991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20</a:t>
            </a:fld>
            <a:endParaRPr lang="es-EC">
              <a:solidFill>
                <a:prstClr val="black"/>
              </a:solidFill>
            </a:endParaRPr>
          </a:p>
        </p:txBody>
      </p:sp>
    </p:spTree>
    <p:extLst>
      <p:ext uri="{BB962C8B-B14F-4D97-AF65-F5344CB8AC3E}">
        <p14:creationId xmlns:p14="http://schemas.microsoft.com/office/powerpoint/2010/main" val="385460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21</a:t>
            </a:fld>
            <a:endParaRPr lang="es-EC">
              <a:solidFill>
                <a:prstClr val="black"/>
              </a:solidFill>
            </a:endParaRPr>
          </a:p>
        </p:txBody>
      </p:sp>
    </p:spTree>
    <p:extLst>
      <p:ext uri="{BB962C8B-B14F-4D97-AF65-F5344CB8AC3E}">
        <p14:creationId xmlns:p14="http://schemas.microsoft.com/office/powerpoint/2010/main" val="931231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22</a:t>
            </a:fld>
            <a:endParaRPr lang="es-EC">
              <a:solidFill>
                <a:prstClr val="black"/>
              </a:solidFill>
            </a:endParaRPr>
          </a:p>
        </p:txBody>
      </p:sp>
    </p:spTree>
    <p:extLst>
      <p:ext uri="{BB962C8B-B14F-4D97-AF65-F5344CB8AC3E}">
        <p14:creationId xmlns:p14="http://schemas.microsoft.com/office/powerpoint/2010/main" val="1712704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23</a:t>
            </a:fld>
            <a:endParaRPr lang="es-EC">
              <a:solidFill>
                <a:prstClr val="black"/>
              </a:solidFill>
            </a:endParaRPr>
          </a:p>
        </p:txBody>
      </p:sp>
    </p:spTree>
    <p:extLst>
      <p:ext uri="{BB962C8B-B14F-4D97-AF65-F5344CB8AC3E}">
        <p14:creationId xmlns:p14="http://schemas.microsoft.com/office/powerpoint/2010/main" val="3946199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24</a:t>
            </a:fld>
            <a:endParaRPr lang="es-EC">
              <a:solidFill>
                <a:prstClr val="black"/>
              </a:solidFill>
            </a:endParaRPr>
          </a:p>
        </p:txBody>
      </p:sp>
    </p:spTree>
    <p:extLst>
      <p:ext uri="{BB962C8B-B14F-4D97-AF65-F5344CB8AC3E}">
        <p14:creationId xmlns:p14="http://schemas.microsoft.com/office/powerpoint/2010/main" val="2202752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25</a:t>
            </a:fld>
            <a:endParaRPr lang="es-EC">
              <a:solidFill>
                <a:prstClr val="black"/>
              </a:solidFill>
            </a:endParaRPr>
          </a:p>
        </p:txBody>
      </p:sp>
    </p:spTree>
    <p:extLst>
      <p:ext uri="{BB962C8B-B14F-4D97-AF65-F5344CB8AC3E}">
        <p14:creationId xmlns:p14="http://schemas.microsoft.com/office/powerpoint/2010/main" val="86463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26</a:t>
            </a:fld>
            <a:endParaRPr lang="es-EC">
              <a:solidFill>
                <a:prstClr val="black"/>
              </a:solidFill>
            </a:endParaRPr>
          </a:p>
        </p:txBody>
      </p:sp>
    </p:spTree>
    <p:extLst>
      <p:ext uri="{BB962C8B-B14F-4D97-AF65-F5344CB8AC3E}">
        <p14:creationId xmlns:p14="http://schemas.microsoft.com/office/powerpoint/2010/main" val="2837378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27</a:t>
            </a:fld>
            <a:endParaRPr lang="es-EC">
              <a:solidFill>
                <a:prstClr val="black"/>
              </a:solidFill>
            </a:endParaRPr>
          </a:p>
        </p:txBody>
      </p:sp>
    </p:spTree>
    <p:extLst>
      <p:ext uri="{BB962C8B-B14F-4D97-AF65-F5344CB8AC3E}">
        <p14:creationId xmlns:p14="http://schemas.microsoft.com/office/powerpoint/2010/main" val="3644417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28</a:t>
            </a:fld>
            <a:endParaRPr lang="es-EC">
              <a:solidFill>
                <a:prstClr val="black"/>
              </a:solidFill>
            </a:endParaRPr>
          </a:p>
        </p:txBody>
      </p:sp>
    </p:spTree>
    <p:extLst>
      <p:ext uri="{BB962C8B-B14F-4D97-AF65-F5344CB8AC3E}">
        <p14:creationId xmlns:p14="http://schemas.microsoft.com/office/powerpoint/2010/main" val="3380761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29</a:t>
            </a:fld>
            <a:endParaRPr lang="es-EC">
              <a:solidFill>
                <a:prstClr val="black"/>
              </a:solidFill>
            </a:endParaRPr>
          </a:p>
        </p:txBody>
      </p:sp>
    </p:spTree>
    <p:extLst>
      <p:ext uri="{BB962C8B-B14F-4D97-AF65-F5344CB8AC3E}">
        <p14:creationId xmlns:p14="http://schemas.microsoft.com/office/powerpoint/2010/main" val="397917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3</a:t>
            </a:fld>
            <a:endParaRPr lang="es-EC">
              <a:solidFill>
                <a:prstClr val="black"/>
              </a:solidFill>
            </a:endParaRPr>
          </a:p>
        </p:txBody>
      </p:sp>
    </p:spTree>
    <p:extLst>
      <p:ext uri="{BB962C8B-B14F-4D97-AF65-F5344CB8AC3E}">
        <p14:creationId xmlns:p14="http://schemas.microsoft.com/office/powerpoint/2010/main" val="4196901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30</a:t>
            </a:fld>
            <a:endParaRPr lang="es-EC">
              <a:solidFill>
                <a:prstClr val="black"/>
              </a:solidFill>
            </a:endParaRPr>
          </a:p>
        </p:txBody>
      </p:sp>
    </p:spTree>
    <p:extLst>
      <p:ext uri="{BB962C8B-B14F-4D97-AF65-F5344CB8AC3E}">
        <p14:creationId xmlns:p14="http://schemas.microsoft.com/office/powerpoint/2010/main" val="4062740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31</a:t>
            </a:fld>
            <a:endParaRPr lang="es-EC">
              <a:solidFill>
                <a:prstClr val="black"/>
              </a:solidFill>
            </a:endParaRPr>
          </a:p>
        </p:txBody>
      </p:sp>
    </p:spTree>
    <p:extLst>
      <p:ext uri="{BB962C8B-B14F-4D97-AF65-F5344CB8AC3E}">
        <p14:creationId xmlns:p14="http://schemas.microsoft.com/office/powerpoint/2010/main" val="2968877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32</a:t>
            </a:fld>
            <a:endParaRPr lang="es-EC">
              <a:solidFill>
                <a:prstClr val="black"/>
              </a:solidFill>
            </a:endParaRPr>
          </a:p>
        </p:txBody>
      </p:sp>
    </p:spTree>
    <p:extLst>
      <p:ext uri="{BB962C8B-B14F-4D97-AF65-F5344CB8AC3E}">
        <p14:creationId xmlns:p14="http://schemas.microsoft.com/office/powerpoint/2010/main" val="2711660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33</a:t>
            </a:fld>
            <a:endParaRPr lang="es-EC">
              <a:solidFill>
                <a:prstClr val="black"/>
              </a:solidFill>
            </a:endParaRPr>
          </a:p>
        </p:txBody>
      </p:sp>
    </p:spTree>
    <p:extLst>
      <p:ext uri="{BB962C8B-B14F-4D97-AF65-F5344CB8AC3E}">
        <p14:creationId xmlns:p14="http://schemas.microsoft.com/office/powerpoint/2010/main" val="3099178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34</a:t>
            </a:fld>
            <a:endParaRPr lang="es-EC">
              <a:solidFill>
                <a:prstClr val="black"/>
              </a:solidFill>
            </a:endParaRPr>
          </a:p>
        </p:txBody>
      </p:sp>
    </p:spTree>
    <p:extLst>
      <p:ext uri="{BB962C8B-B14F-4D97-AF65-F5344CB8AC3E}">
        <p14:creationId xmlns:p14="http://schemas.microsoft.com/office/powerpoint/2010/main" val="579227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35</a:t>
            </a:fld>
            <a:endParaRPr lang="es-EC">
              <a:solidFill>
                <a:prstClr val="black"/>
              </a:solidFill>
            </a:endParaRPr>
          </a:p>
        </p:txBody>
      </p:sp>
    </p:spTree>
    <p:extLst>
      <p:ext uri="{BB962C8B-B14F-4D97-AF65-F5344CB8AC3E}">
        <p14:creationId xmlns:p14="http://schemas.microsoft.com/office/powerpoint/2010/main" val="36938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4</a:t>
            </a:fld>
            <a:endParaRPr lang="es-EC">
              <a:solidFill>
                <a:prstClr val="black"/>
              </a:solidFill>
            </a:endParaRPr>
          </a:p>
        </p:txBody>
      </p:sp>
    </p:spTree>
    <p:extLst>
      <p:ext uri="{BB962C8B-B14F-4D97-AF65-F5344CB8AC3E}">
        <p14:creationId xmlns:p14="http://schemas.microsoft.com/office/powerpoint/2010/main" val="276189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5</a:t>
            </a:fld>
            <a:endParaRPr lang="es-EC">
              <a:solidFill>
                <a:prstClr val="black"/>
              </a:solidFill>
            </a:endParaRPr>
          </a:p>
        </p:txBody>
      </p:sp>
    </p:spTree>
    <p:extLst>
      <p:ext uri="{BB962C8B-B14F-4D97-AF65-F5344CB8AC3E}">
        <p14:creationId xmlns:p14="http://schemas.microsoft.com/office/powerpoint/2010/main" val="314650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6</a:t>
            </a:fld>
            <a:endParaRPr lang="es-EC">
              <a:solidFill>
                <a:prstClr val="black"/>
              </a:solidFill>
            </a:endParaRPr>
          </a:p>
        </p:txBody>
      </p:sp>
    </p:spTree>
    <p:extLst>
      <p:ext uri="{BB962C8B-B14F-4D97-AF65-F5344CB8AC3E}">
        <p14:creationId xmlns:p14="http://schemas.microsoft.com/office/powerpoint/2010/main" val="153059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7</a:t>
            </a:fld>
            <a:endParaRPr lang="es-EC">
              <a:solidFill>
                <a:prstClr val="black"/>
              </a:solidFill>
            </a:endParaRPr>
          </a:p>
        </p:txBody>
      </p:sp>
    </p:spTree>
    <p:extLst>
      <p:ext uri="{BB962C8B-B14F-4D97-AF65-F5344CB8AC3E}">
        <p14:creationId xmlns:p14="http://schemas.microsoft.com/office/powerpoint/2010/main" val="8827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8</a:t>
            </a:fld>
            <a:endParaRPr lang="es-EC">
              <a:solidFill>
                <a:prstClr val="black"/>
              </a:solidFill>
            </a:endParaRPr>
          </a:p>
        </p:txBody>
      </p:sp>
    </p:spTree>
    <p:extLst>
      <p:ext uri="{BB962C8B-B14F-4D97-AF65-F5344CB8AC3E}">
        <p14:creationId xmlns:p14="http://schemas.microsoft.com/office/powerpoint/2010/main" val="302495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60438" y="1143000"/>
            <a:ext cx="4937125" cy="3086100"/>
          </a:xfrm>
        </p:spPr>
      </p:sp>
      <p:sp>
        <p:nvSpPr>
          <p:cNvPr id="3" name="Marcador de posición de notas 2"/>
          <p:cNvSpPr>
            <a:spLocks noGrp="1"/>
          </p:cNvSpPr>
          <p:nvPr>
            <p:ph type="body" idx="1"/>
          </p:nvPr>
        </p:nvSpPr>
        <p:spPr/>
        <p:txBody>
          <a:bodyPr/>
          <a:lstStyle/>
          <a:p>
            <a:endParaRPr lang="es-EC" dirty="0"/>
          </a:p>
        </p:txBody>
      </p:sp>
      <p:sp>
        <p:nvSpPr>
          <p:cNvPr id="4" name="Marcador de posición de número de diapositiva 3"/>
          <p:cNvSpPr>
            <a:spLocks noGrp="1"/>
          </p:cNvSpPr>
          <p:nvPr>
            <p:ph type="sldNum" sz="quarter" idx="10"/>
          </p:nvPr>
        </p:nvSpPr>
        <p:spPr/>
        <p:txBody>
          <a:bodyPr/>
          <a:lstStyle/>
          <a:p>
            <a:fld id="{BB6908C0-50AA-4874-8359-23A242400BFF}" type="slidenum">
              <a:rPr lang="es-EC" smtClean="0">
                <a:solidFill>
                  <a:prstClr val="black"/>
                </a:solidFill>
              </a:rPr>
              <a:pPr/>
              <a:t>9</a:t>
            </a:fld>
            <a:endParaRPr lang="es-EC">
              <a:solidFill>
                <a:prstClr val="black"/>
              </a:solidFill>
            </a:endParaRPr>
          </a:p>
        </p:txBody>
      </p:sp>
    </p:spTree>
    <p:extLst>
      <p:ext uri="{BB962C8B-B14F-4D97-AF65-F5344CB8AC3E}">
        <p14:creationId xmlns:p14="http://schemas.microsoft.com/office/powerpoint/2010/main" val="1736046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1287436"/>
          <a:ext cx="14400213" cy="7370454"/>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87436"/>
                        <a:ext cx="14400213" cy="737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720012" y="8195413"/>
            <a:ext cx="3360050" cy="624967"/>
          </a:xfrm>
          <a:prstGeom prst="rect">
            <a:avLst/>
          </a:prstGeom>
          <a:noFill/>
          <a:ln w="9525">
            <a:noFill/>
            <a:miter lim="800000"/>
            <a:headEnd/>
            <a:tailEnd/>
          </a:ln>
          <a:effectLst/>
        </p:spPr>
        <p:txBody>
          <a:bodyPr/>
          <a:lstStyle/>
          <a:p>
            <a:endParaRPr lang="es-ES" sz="1400" dirty="0">
              <a:solidFill>
                <a:srgbClr val="000000"/>
              </a:solidFill>
            </a:endParaRPr>
          </a:p>
        </p:txBody>
      </p:sp>
      <p:sp>
        <p:nvSpPr>
          <p:cNvPr id="17433" name="Rectangle 25"/>
          <p:cNvSpPr>
            <a:spLocks noChangeArrowheads="1"/>
          </p:cNvSpPr>
          <p:nvPr/>
        </p:nvSpPr>
        <p:spPr bwMode="auto">
          <a:xfrm>
            <a:off x="4920074" y="8195413"/>
            <a:ext cx="4560067" cy="624967"/>
          </a:xfrm>
          <a:prstGeom prst="rect">
            <a:avLst/>
          </a:prstGeom>
          <a:noFill/>
          <a:ln w="9525">
            <a:noFill/>
            <a:miter lim="800000"/>
            <a:headEnd/>
            <a:tailEnd/>
          </a:ln>
          <a:effectLst/>
        </p:spPr>
        <p:txBody>
          <a:bodyPr/>
          <a:lstStyle/>
          <a:p>
            <a:pPr algn="ctr"/>
            <a:endParaRPr lang="es-ES" sz="1400" dirty="0">
              <a:solidFill>
                <a:srgbClr val="000000"/>
              </a:solidFill>
            </a:endParaRPr>
          </a:p>
        </p:txBody>
      </p:sp>
      <p:sp>
        <p:nvSpPr>
          <p:cNvPr id="17434" name="Rectangle 26"/>
          <p:cNvSpPr>
            <a:spLocks noChangeArrowheads="1"/>
          </p:cNvSpPr>
          <p:nvPr/>
        </p:nvSpPr>
        <p:spPr bwMode="auto">
          <a:xfrm>
            <a:off x="720012" y="8195413"/>
            <a:ext cx="3360050" cy="624967"/>
          </a:xfrm>
          <a:prstGeom prst="rect">
            <a:avLst/>
          </a:prstGeom>
          <a:noFill/>
          <a:ln w="9525">
            <a:noFill/>
            <a:miter lim="800000"/>
            <a:headEnd/>
            <a:tailEnd/>
          </a:ln>
          <a:effectLst/>
        </p:spPr>
        <p:txBody>
          <a:bodyPr/>
          <a:lstStyle/>
          <a:p>
            <a:endParaRPr lang="es-ES" sz="1400" dirty="0">
              <a:solidFill>
                <a:srgbClr val="000000"/>
              </a:solidFill>
            </a:endParaRPr>
          </a:p>
        </p:txBody>
      </p:sp>
      <p:sp>
        <p:nvSpPr>
          <p:cNvPr id="17435" name="Rectangle 27"/>
          <p:cNvSpPr>
            <a:spLocks noChangeArrowheads="1"/>
          </p:cNvSpPr>
          <p:nvPr/>
        </p:nvSpPr>
        <p:spPr bwMode="auto">
          <a:xfrm>
            <a:off x="4920074" y="8195413"/>
            <a:ext cx="4560067" cy="624967"/>
          </a:xfrm>
          <a:prstGeom prst="rect">
            <a:avLst/>
          </a:prstGeom>
          <a:noFill/>
          <a:ln w="9525">
            <a:noFill/>
            <a:miter lim="800000"/>
            <a:headEnd/>
            <a:tailEnd/>
          </a:ln>
          <a:effectLst/>
        </p:spPr>
        <p:txBody>
          <a:bodyPr/>
          <a:lstStyle/>
          <a:p>
            <a:pPr algn="ctr"/>
            <a:endParaRPr lang="es-ES" sz="1400" dirty="0">
              <a:solidFill>
                <a:srgbClr val="000000"/>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1" y="7510032"/>
            <a:ext cx="14400213" cy="1489506"/>
          </a:xfrm>
          <a:prstGeom prst="rect">
            <a:avLst/>
          </a:prstGeom>
          <a:noFill/>
        </p:spPr>
      </p:pic>
      <p:sp>
        <p:nvSpPr>
          <p:cNvPr id="17458" name="Oval 50"/>
          <p:cNvSpPr>
            <a:spLocks noChangeArrowheads="1"/>
          </p:cNvSpPr>
          <p:nvPr/>
        </p:nvSpPr>
        <p:spPr bwMode="auto">
          <a:xfrm>
            <a:off x="342507" y="341656"/>
            <a:ext cx="1247518" cy="1039530"/>
          </a:xfrm>
          <a:prstGeom prst="ellipse">
            <a:avLst/>
          </a:prstGeom>
          <a:solidFill>
            <a:schemeClr val="bg1"/>
          </a:solidFill>
          <a:ln w="9525">
            <a:noFill/>
            <a:round/>
            <a:headEnd/>
            <a:tailEnd/>
          </a:ln>
          <a:effectLst/>
        </p:spPr>
        <p:txBody>
          <a:bodyPr wrap="none" anchor="ctr"/>
          <a:lstStyle/>
          <a:p>
            <a:endParaRPr lang="es-ES" sz="2041" dirty="0">
              <a:solidFill>
                <a:srgbClr val="000000"/>
              </a:solidFill>
            </a:endParaRPr>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38806" b="30597"/>
          <a:stretch/>
        </p:blipFill>
        <p:spPr bwMode="auto">
          <a:xfrm>
            <a:off x="56404" y="247547"/>
            <a:ext cx="4535500" cy="8200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417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720012" y="360400"/>
            <a:ext cx="12960192" cy="1499924"/>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720012" y="2099899"/>
            <a:ext cx="12960192" cy="5939279"/>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6805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0440154" y="360406"/>
            <a:ext cx="3240048" cy="7678772"/>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20011" y="360406"/>
            <a:ext cx="9480140" cy="767877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159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472842"/>
            <a:ext cx="10800160" cy="3133172"/>
          </a:xfrm>
        </p:spPr>
        <p:txBody>
          <a:bodyPr anchor="b"/>
          <a:lstStyle>
            <a:lvl1pPr algn="ctr">
              <a:defRPr sz="708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00027" y="4726842"/>
            <a:ext cx="10800160" cy="2172804"/>
          </a:xfrm>
        </p:spPr>
        <p:txBody>
          <a:bodyPr/>
          <a:lstStyle>
            <a:lvl1pPr marL="0" indent="0" algn="ctr">
              <a:buNone/>
              <a:defRPr sz="2835"/>
            </a:lvl1pPr>
            <a:lvl2pPr marL="539999" indent="0" algn="ctr">
              <a:buNone/>
              <a:defRPr sz="2362"/>
            </a:lvl2pPr>
            <a:lvl3pPr marL="1079998" indent="0" algn="ctr">
              <a:buNone/>
              <a:defRPr sz="2126"/>
            </a:lvl3pPr>
            <a:lvl4pPr marL="1619997" indent="0" algn="ctr">
              <a:buNone/>
              <a:defRPr sz="1890"/>
            </a:lvl4pPr>
            <a:lvl5pPr marL="2159996" indent="0" algn="ctr">
              <a:buNone/>
              <a:defRPr sz="1890"/>
            </a:lvl5pPr>
            <a:lvl6pPr marL="2699995" indent="0" algn="ctr">
              <a:buNone/>
              <a:defRPr sz="1890"/>
            </a:lvl6pPr>
            <a:lvl7pPr marL="3239994" indent="0" algn="ctr">
              <a:buNone/>
              <a:defRPr sz="1890"/>
            </a:lvl7pPr>
            <a:lvl8pPr marL="3779992" indent="0" algn="ctr">
              <a:buNone/>
              <a:defRPr sz="1890"/>
            </a:lvl8pPr>
            <a:lvl9pPr marL="4319991" indent="0" algn="ctr">
              <a:buNone/>
              <a:defRPr sz="189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2C2F4B-DC41-4ED4-A946-9463CD8A300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2736446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2C2F4B-DC41-4ED4-A946-9463CD8A300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139324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82514" y="2243636"/>
            <a:ext cx="12420184" cy="3743557"/>
          </a:xfrm>
        </p:spPr>
        <p:txBody>
          <a:bodyPr anchor="b"/>
          <a:lstStyle>
            <a:lvl1pPr>
              <a:defRPr sz="708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82514" y="6022609"/>
            <a:ext cx="12420184" cy="1968648"/>
          </a:xfrm>
        </p:spPr>
        <p:txBody>
          <a:bodyPr/>
          <a:lstStyle>
            <a:lvl1pPr marL="0" indent="0">
              <a:buNone/>
              <a:defRPr sz="2835">
                <a:solidFill>
                  <a:schemeClr val="tx1">
                    <a:tint val="75000"/>
                  </a:schemeClr>
                </a:solidFill>
              </a:defRPr>
            </a:lvl1pPr>
            <a:lvl2pPr marL="539999" indent="0">
              <a:buNone/>
              <a:defRPr sz="2362">
                <a:solidFill>
                  <a:schemeClr val="tx1">
                    <a:tint val="75000"/>
                  </a:schemeClr>
                </a:solidFill>
              </a:defRPr>
            </a:lvl2pPr>
            <a:lvl3pPr marL="1079998" indent="0">
              <a:buNone/>
              <a:defRPr sz="2126">
                <a:solidFill>
                  <a:schemeClr val="tx1">
                    <a:tint val="75000"/>
                  </a:schemeClr>
                </a:solidFill>
              </a:defRPr>
            </a:lvl3pPr>
            <a:lvl4pPr marL="1619997" indent="0">
              <a:buNone/>
              <a:defRPr sz="1890">
                <a:solidFill>
                  <a:schemeClr val="tx1">
                    <a:tint val="75000"/>
                  </a:schemeClr>
                </a:solidFill>
              </a:defRPr>
            </a:lvl4pPr>
            <a:lvl5pPr marL="2159996" indent="0">
              <a:buNone/>
              <a:defRPr sz="1890">
                <a:solidFill>
                  <a:schemeClr val="tx1">
                    <a:tint val="75000"/>
                  </a:schemeClr>
                </a:solidFill>
              </a:defRPr>
            </a:lvl5pPr>
            <a:lvl6pPr marL="2699995" indent="0">
              <a:buNone/>
              <a:defRPr sz="1890">
                <a:solidFill>
                  <a:schemeClr val="tx1">
                    <a:tint val="75000"/>
                  </a:schemeClr>
                </a:solidFill>
              </a:defRPr>
            </a:lvl6pPr>
            <a:lvl7pPr marL="3239994" indent="0">
              <a:buNone/>
              <a:defRPr sz="1890">
                <a:solidFill>
                  <a:schemeClr val="tx1">
                    <a:tint val="75000"/>
                  </a:schemeClr>
                </a:solidFill>
              </a:defRPr>
            </a:lvl7pPr>
            <a:lvl8pPr marL="3779992" indent="0">
              <a:buNone/>
              <a:defRPr sz="1890">
                <a:solidFill>
                  <a:schemeClr val="tx1">
                    <a:tint val="75000"/>
                  </a:schemeClr>
                </a:solidFill>
              </a:defRPr>
            </a:lvl8pPr>
            <a:lvl9pPr marL="4319991" indent="0">
              <a:buNone/>
              <a:defRPr sz="189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82C2F4B-DC41-4ED4-A946-9463CD8A300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307149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90014" y="2395710"/>
            <a:ext cx="6120091" cy="571012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290108" y="2395710"/>
            <a:ext cx="6120091" cy="571012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82C2F4B-DC41-4ED4-A946-9463CD8A300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4227988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91890" y="479143"/>
            <a:ext cx="12420184" cy="173949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91891" y="2206137"/>
            <a:ext cx="6091965" cy="1081194"/>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s-ES"/>
              <a:t>Haga clic para modificar el estilo de texto del patrón</a:t>
            </a:r>
          </a:p>
        </p:txBody>
      </p:sp>
      <p:sp>
        <p:nvSpPr>
          <p:cNvPr id="4" name="Content Placeholder 3"/>
          <p:cNvSpPr>
            <a:spLocks noGrp="1"/>
          </p:cNvSpPr>
          <p:nvPr>
            <p:ph sz="half" idx="2"/>
          </p:nvPr>
        </p:nvSpPr>
        <p:spPr>
          <a:xfrm>
            <a:off x="991891" y="3287331"/>
            <a:ext cx="6091965" cy="483516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290108" y="2206137"/>
            <a:ext cx="6121966" cy="1081194"/>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s-ES"/>
              <a:t>Haga clic para modificar el estilo de texto del patrón</a:t>
            </a:r>
          </a:p>
        </p:txBody>
      </p:sp>
      <p:sp>
        <p:nvSpPr>
          <p:cNvPr id="6" name="Content Placeholder 5"/>
          <p:cNvSpPr>
            <a:spLocks noGrp="1"/>
          </p:cNvSpPr>
          <p:nvPr>
            <p:ph sz="quarter" idx="4"/>
          </p:nvPr>
        </p:nvSpPr>
        <p:spPr>
          <a:xfrm>
            <a:off x="7290108" y="3287331"/>
            <a:ext cx="6121966" cy="483516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82C2F4B-DC41-4ED4-A946-9463CD8A3004}"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905648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82C2F4B-DC41-4ED4-A946-9463CD8A3004}"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4199219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C2F4B-DC41-4ED4-A946-9463CD8A3004}"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3048200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91891" y="599969"/>
            <a:ext cx="4644443" cy="2099892"/>
          </a:xfrm>
        </p:spPr>
        <p:txBody>
          <a:bodyPr anchor="b"/>
          <a:lstStyle>
            <a:lvl1pPr>
              <a:defRPr sz="378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121966" y="1295767"/>
            <a:ext cx="7290108" cy="6395505"/>
          </a:xfrm>
        </p:spPr>
        <p:txBody>
          <a:bodyPr/>
          <a:lstStyle>
            <a:lvl1pPr>
              <a:defRPr sz="3780"/>
            </a:lvl1pPr>
            <a:lvl2pPr>
              <a:defRPr sz="3307"/>
            </a:lvl2pPr>
            <a:lvl3pPr>
              <a:defRPr sz="2835"/>
            </a:lvl3pPr>
            <a:lvl4pPr>
              <a:defRPr sz="2362"/>
            </a:lvl4pPr>
            <a:lvl5pPr>
              <a:defRPr sz="2362"/>
            </a:lvl5pPr>
            <a:lvl6pPr>
              <a:defRPr sz="2362"/>
            </a:lvl6pPr>
            <a:lvl7pPr>
              <a:defRPr sz="2362"/>
            </a:lvl7pPr>
            <a:lvl8pPr>
              <a:defRPr sz="2362"/>
            </a:lvl8pPr>
            <a:lvl9pPr>
              <a:defRPr sz="236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91891" y="2699862"/>
            <a:ext cx="4644443" cy="5001827"/>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82C2F4B-DC41-4ED4-A946-9463CD8A300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135447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20012" y="360400"/>
            <a:ext cx="12960192" cy="1499924"/>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736301" y="2042935"/>
            <a:ext cx="12960192" cy="5939279"/>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5964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91891" y="599969"/>
            <a:ext cx="4644443" cy="2099892"/>
          </a:xfrm>
        </p:spPr>
        <p:txBody>
          <a:bodyPr anchor="b"/>
          <a:lstStyle>
            <a:lvl1pPr>
              <a:defRPr sz="378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121966" y="1295767"/>
            <a:ext cx="7290108" cy="6395505"/>
          </a:xfrm>
        </p:spPr>
        <p:txBody>
          <a:bodyPr anchor="t"/>
          <a:lstStyle>
            <a:lvl1pPr marL="0" indent="0">
              <a:buNone/>
              <a:defRPr sz="3780"/>
            </a:lvl1pPr>
            <a:lvl2pPr marL="539999" indent="0">
              <a:buNone/>
              <a:defRPr sz="3307"/>
            </a:lvl2pPr>
            <a:lvl3pPr marL="1079998" indent="0">
              <a:buNone/>
              <a:defRPr sz="2835"/>
            </a:lvl3pPr>
            <a:lvl4pPr marL="1619997" indent="0">
              <a:buNone/>
              <a:defRPr sz="2362"/>
            </a:lvl4pPr>
            <a:lvl5pPr marL="2159996" indent="0">
              <a:buNone/>
              <a:defRPr sz="2362"/>
            </a:lvl5pPr>
            <a:lvl6pPr marL="2699995" indent="0">
              <a:buNone/>
              <a:defRPr sz="2362"/>
            </a:lvl6pPr>
            <a:lvl7pPr marL="3239994" indent="0">
              <a:buNone/>
              <a:defRPr sz="2362"/>
            </a:lvl7pPr>
            <a:lvl8pPr marL="3779992" indent="0">
              <a:buNone/>
              <a:defRPr sz="2362"/>
            </a:lvl8pPr>
            <a:lvl9pPr marL="4319991" indent="0">
              <a:buNone/>
              <a:defRPr sz="236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91891" y="2699862"/>
            <a:ext cx="4644443" cy="5001827"/>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82C2F4B-DC41-4ED4-A946-9463CD8A3004}"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4069907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2C2F4B-DC41-4ED4-A946-9463CD8A300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388562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79142"/>
            <a:ext cx="3105046" cy="762669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015" y="479142"/>
            <a:ext cx="9135135" cy="762669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2C2F4B-DC41-4ED4-A946-9463CD8A3004}"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3722E-4688-4A00-8CAF-B5E11473E02B}" type="slidenum">
              <a:rPr lang="en-US" smtClean="0"/>
              <a:t>‹Nº›</a:t>
            </a:fld>
            <a:endParaRPr lang="en-US"/>
          </a:p>
        </p:txBody>
      </p:sp>
    </p:spTree>
    <p:extLst>
      <p:ext uri="{BB962C8B-B14F-4D97-AF65-F5344CB8AC3E}">
        <p14:creationId xmlns:p14="http://schemas.microsoft.com/office/powerpoint/2010/main" val="82220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38806" b="30597"/>
          <a:stretch/>
        </p:blipFill>
        <p:spPr bwMode="auto">
          <a:xfrm>
            <a:off x="56404" y="247547"/>
            <a:ext cx="4535500" cy="8200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680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137520" y="5783041"/>
            <a:ext cx="12240181" cy="1787409"/>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1137520" y="3814391"/>
            <a:ext cx="12240181" cy="1968649"/>
          </a:xfrm>
          <a:prstGeom prst="rect">
            <a:avLst/>
          </a:prstGeom>
        </p:spPr>
        <p:txBody>
          <a:bodyPr anchor="b"/>
          <a:lstStyle>
            <a:lvl1pPr marL="0" indent="0">
              <a:buNone/>
              <a:defRPr sz="2000"/>
            </a:lvl1pPr>
            <a:lvl2pPr marL="457206" indent="0">
              <a:buNone/>
              <a:defRPr sz="1800"/>
            </a:lvl2pPr>
            <a:lvl3pPr marL="914413" indent="0">
              <a:buNone/>
              <a:defRPr sz="1600"/>
            </a:lvl3pPr>
            <a:lvl4pPr marL="1371620" indent="0">
              <a:buNone/>
              <a:defRPr sz="1400"/>
            </a:lvl4pPr>
            <a:lvl5pPr marL="1828827" indent="0">
              <a:buNone/>
              <a:defRPr sz="1400"/>
            </a:lvl5pPr>
            <a:lvl6pPr marL="2286033" indent="0">
              <a:buNone/>
              <a:defRPr sz="1400"/>
            </a:lvl6pPr>
            <a:lvl7pPr marL="2743240" indent="0">
              <a:buNone/>
              <a:defRPr sz="1400"/>
            </a:lvl7pPr>
            <a:lvl8pPr marL="3200446" indent="0">
              <a:buNone/>
              <a:defRPr sz="1400"/>
            </a:lvl8pPr>
            <a:lvl9pPr marL="3657654"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3663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20012" y="360400"/>
            <a:ext cx="12960192" cy="1499924"/>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720011" y="2099899"/>
            <a:ext cx="6360094" cy="59392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7320109" y="2099899"/>
            <a:ext cx="6360094" cy="59392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7089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20012" y="360400"/>
            <a:ext cx="12960192" cy="1499924"/>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720012" y="2014480"/>
            <a:ext cx="6362595" cy="839539"/>
          </a:xfrm>
          <a:prstGeom prst="rect">
            <a:avLst/>
          </a:prstGeom>
        </p:spPr>
        <p:txBody>
          <a:bodyPr anchor="b"/>
          <a:lstStyle>
            <a:lvl1pPr marL="0" indent="0">
              <a:buNone/>
              <a:defRPr sz="2400" b="1"/>
            </a:lvl1pPr>
            <a:lvl2pPr marL="457206" indent="0">
              <a:buNone/>
              <a:defRPr sz="2000" b="1"/>
            </a:lvl2pPr>
            <a:lvl3pPr marL="914413" indent="0">
              <a:buNone/>
              <a:defRPr sz="1800" b="1"/>
            </a:lvl3pPr>
            <a:lvl4pPr marL="1371620" indent="0">
              <a:buNone/>
              <a:defRPr sz="1600" b="1"/>
            </a:lvl4pPr>
            <a:lvl5pPr marL="1828827" indent="0">
              <a:buNone/>
              <a:defRPr sz="1600" b="1"/>
            </a:lvl5pPr>
            <a:lvl6pPr marL="2286033" indent="0">
              <a:buNone/>
              <a:defRPr sz="1600" b="1"/>
            </a:lvl6pPr>
            <a:lvl7pPr marL="2743240" indent="0">
              <a:buNone/>
              <a:defRPr sz="1600" b="1"/>
            </a:lvl7pPr>
            <a:lvl8pPr marL="3200446" indent="0">
              <a:buNone/>
              <a:defRPr sz="1600" b="1"/>
            </a:lvl8pPr>
            <a:lvl9pPr marL="3657654"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720012" y="2854020"/>
            <a:ext cx="6362595" cy="518515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7315113" y="2014480"/>
            <a:ext cx="6365094" cy="839539"/>
          </a:xfrm>
          <a:prstGeom prst="rect">
            <a:avLst/>
          </a:prstGeom>
        </p:spPr>
        <p:txBody>
          <a:bodyPr anchor="b"/>
          <a:lstStyle>
            <a:lvl1pPr marL="0" indent="0">
              <a:buNone/>
              <a:defRPr sz="2400" b="1"/>
            </a:lvl1pPr>
            <a:lvl2pPr marL="457206" indent="0">
              <a:buNone/>
              <a:defRPr sz="2000" b="1"/>
            </a:lvl2pPr>
            <a:lvl3pPr marL="914413" indent="0">
              <a:buNone/>
              <a:defRPr sz="1800" b="1"/>
            </a:lvl3pPr>
            <a:lvl4pPr marL="1371620" indent="0">
              <a:buNone/>
              <a:defRPr sz="1600" b="1"/>
            </a:lvl4pPr>
            <a:lvl5pPr marL="1828827" indent="0">
              <a:buNone/>
              <a:defRPr sz="1600" b="1"/>
            </a:lvl5pPr>
            <a:lvl6pPr marL="2286033" indent="0">
              <a:buNone/>
              <a:defRPr sz="1600" b="1"/>
            </a:lvl6pPr>
            <a:lvl7pPr marL="2743240" indent="0">
              <a:buNone/>
              <a:defRPr sz="1600" b="1"/>
            </a:lvl7pPr>
            <a:lvl8pPr marL="3200446" indent="0">
              <a:buNone/>
              <a:defRPr sz="1600" b="1"/>
            </a:lvl8pPr>
            <a:lvl9pPr marL="3657654"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7315113" y="2854020"/>
            <a:ext cx="6365094" cy="518515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2253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0012" y="360400"/>
            <a:ext cx="12960192" cy="1499924"/>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13193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11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0016" y="358315"/>
            <a:ext cx="4737571" cy="1524922"/>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5630086" y="358322"/>
            <a:ext cx="8050119" cy="768085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720016" y="1883243"/>
            <a:ext cx="4737571" cy="6155935"/>
          </a:xfrm>
          <a:prstGeom prst="rect">
            <a:avLst/>
          </a:prstGeom>
        </p:spPr>
        <p:txBody>
          <a:bodyPr/>
          <a:lstStyle>
            <a:lvl1pPr marL="0" indent="0">
              <a:buNone/>
              <a:defRPr sz="1400"/>
            </a:lvl1pPr>
            <a:lvl2pPr marL="457206" indent="0">
              <a:buNone/>
              <a:defRPr sz="1200"/>
            </a:lvl2pPr>
            <a:lvl3pPr marL="914413" indent="0">
              <a:buNone/>
              <a:defRPr sz="1000"/>
            </a:lvl3pPr>
            <a:lvl4pPr marL="1371620" indent="0">
              <a:buNone/>
              <a:defRPr sz="900"/>
            </a:lvl4pPr>
            <a:lvl5pPr marL="1828827" indent="0">
              <a:buNone/>
              <a:defRPr sz="900"/>
            </a:lvl5pPr>
            <a:lvl6pPr marL="2286033" indent="0">
              <a:buNone/>
              <a:defRPr sz="900"/>
            </a:lvl6pPr>
            <a:lvl7pPr marL="2743240" indent="0">
              <a:buNone/>
              <a:defRPr sz="900"/>
            </a:lvl7pPr>
            <a:lvl8pPr marL="3200446" indent="0">
              <a:buNone/>
              <a:defRPr sz="900"/>
            </a:lvl8pPr>
            <a:lvl9pPr marL="3657654"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52242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22542" y="6299676"/>
            <a:ext cx="8640128" cy="743713"/>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822542" y="804126"/>
            <a:ext cx="8640128" cy="5399723"/>
          </a:xfrm>
          <a:prstGeom prst="rect">
            <a:avLst/>
          </a:prstGeom>
        </p:spPr>
        <p:txBody>
          <a:bodyPr/>
          <a:lstStyle>
            <a:lvl1pPr marL="0" indent="0">
              <a:buNone/>
              <a:defRPr sz="3200"/>
            </a:lvl1pPr>
            <a:lvl2pPr marL="457206" indent="0">
              <a:buNone/>
              <a:defRPr sz="2800"/>
            </a:lvl2pPr>
            <a:lvl3pPr marL="914413" indent="0">
              <a:buNone/>
              <a:defRPr sz="2400"/>
            </a:lvl3pPr>
            <a:lvl4pPr marL="1371620" indent="0">
              <a:buNone/>
              <a:defRPr sz="2000"/>
            </a:lvl4pPr>
            <a:lvl5pPr marL="1828827" indent="0">
              <a:buNone/>
              <a:defRPr sz="2000"/>
            </a:lvl5pPr>
            <a:lvl6pPr marL="2286033" indent="0">
              <a:buNone/>
              <a:defRPr sz="2000"/>
            </a:lvl6pPr>
            <a:lvl7pPr marL="2743240" indent="0">
              <a:buNone/>
              <a:defRPr sz="2000"/>
            </a:lvl7pPr>
            <a:lvl8pPr marL="3200446" indent="0">
              <a:buNone/>
              <a:defRPr sz="2000"/>
            </a:lvl8pPr>
            <a:lvl9pPr marL="3657654"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2822542" y="7043390"/>
            <a:ext cx="8640128" cy="1056195"/>
          </a:xfrm>
          <a:prstGeom prst="rect">
            <a:avLst/>
          </a:prstGeom>
        </p:spPr>
        <p:txBody>
          <a:bodyPr/>
          <a:lstStyle>
            <a:lvl1pPr marL="0" indent="0">
              <a:buNone/>
              <a:defRPr sz="1400"/>
            </a:lvl1pPr>
            <a:lvl2pPr marL="457206" indent="0">
              <a:buNone/>
              <a:defRPr sz="1200"/>
            </a:lvl2pPr>
            <a:lvl3pPr marL="914413" indent="0">
              <a:buNone/>
              <a:defRPr sz="1000"/>
            </a:lvl3pPr>
            <a:lvl4pPr marL="1371620" indent="0">
              <a:buNone/>
              <a:defRPr sz="900"/>
            </a:lvl4pPr>
            <a:lvl5pPr marL="1828827" indent="0">
              <a:buNone/>
              <a:defRPr sz="900"/>
            </a:lvl5pPr>
            <a:lvl6pPr marL="2286033" indent="0">
              <a:buNone/>
              <a:defRPr sz="900"/>
            </a:lvl6pPr>
            <a:lvl7pPr marL="2743240" indent="0">
              <a:buNone/>
              <a:defRPr sz="900"/>
            </a:lvl7pPr>
            <a:lvl8pPr marL="3200446" indent="0">
              <a:buNone/>
              <a:defRPr sz="900"/>
            </a:lvl8pPr>
            <a:lvl9pPr marL="3657654"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0459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7"/>
            <a:ext cx="14400213" cy="814542"/>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2041" dirty="0">
              <a:solidFill>
                <a:srgbClr val="000000"/>
              </a:solidFill>
            </a:endParaRPr>
          </a:p>
        </p:txBody>
      </p:sp>
      <p:sp>
        <p:nvSpPr>
          <p:cNvPr id="1045" name="Rectangle 21"/>
          <p:cNvSpPr>
            <a:spLocks noChangeArrowheads="1"/>
          </p:cNvSpPr>
          <p:nvPr/>
        </p:nvSpPr>
        <p:spPr bwMode="auto">
          <a:xfrm rot="10800000">
            <a:off x="3" y="8278747"/>
            <a:ext cx="12417684" cy="720797"/>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2041" dirty="0">
              <a:solidFill>
                <a:srgbClr val="000000"/>
              </a:solidFill>
            </a:endParaRPr>
          </a:p>
        </p:txBody>
      </p:sp>
      <p:sp>
        <p:nvSpPr>
          <p:cNvPr id="1047" name="Line 23"/>
          <p:cNvSpPr>
            <a:spLocks noChangeShapeType="1"/>
          </p:cNvSpPr>
          <p:nvPr/>
        </p:nvSpPr>
        <p:spPr bwMode="auto">
          <a:xfrm rot="10800000" flipH="1">
            <a:off x="40005" y="8262076"/>
            <a:ext cx="10487656" cy="0"/>
          </a:xfrm>
          <a:prstGeom prst="line">
            <a:avLst/>
          </a:prstGeom>
          <a:noFill/>
          <a:ln w="38100">
            <a:solidFill>
              <a:srgbClr val="FF0000"/>
            </a:solidFill>
            <a:round/>
            <a:headEnd/>
            <a:tailEnd/>
          </a:ln>
          <a:effectLst/>
        </p:spPr>
        <p:txBody>
          <a:bodyPr/>
          <a:lstStyle/>
          <a:p>
            <a:endParaRPr lang="es-ES" sz="2041" dirty="0">
              <a:solidFill>
                <a:srgbClr val="000000"/>
              </a:solidFill>
            </a:endParaRPr>
          </a:p>
        </p:txBody>
      </p:sp>
      <p:sp>
        <p:nvSpPr>
          <p:cNvPr id="1048" name="Line 24"/>
          <p:cNvSpPr>
            <a:spLocks noChangeShapeType="1"/>
          </p:cNvSpPr>
          <p:nvPr/>
        </p:nvSpPr>
        <p:spPr bwMode="auto">
          <a:xfrm rot="10800000" flipH="1">
            <a:off x="40005" y="8195413"/>
            <a:ext cx="10487656" cy="0"/>
          </a:xfrm>
          <a:prstGeom prst="line">
            <a:avLst/>
          </a:prstGeom>
          <a:noFill/>
          <a:ln w="38100">
            <a:solidFill>
              <a:srgbClr val="006600"/>
            </a:solidFill>
            <a:round/>
            <a:headEnd/>
            <a:tailEnd/>
          </a:ln>
          <a:effectLst/>
        </p:spPr>
        <p:txBody>
          <a:bodyPr/>
          <a:lstStyle/>
          <a:p>
            <a:endParaRPr lang="es-ES" sz="2041" dirty="0">
              <a:solidFill>
                <a:srgbClr val="000000"/>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10488716" y="7751389"/>
            <a:ext cx="3861923" cy="820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65758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6"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13"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2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27"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5" indent="-342905" algn="l" rtl="0" eaLnBrk="1" fontAlgn="base" hangingPunct="1">
        <a:spcBef>
          <a:spcPct val="20000"/>
        </a:spcBef>
        <a:spcAft>
          <a:spcPct val="0"/>
        </a:spcAft>
        <a:buChar char="•"/>
        <a:defRPr sz="2400">
          <a:solidFill>
            <a:schemeClr val="bg1"/>
          </a:solidFill>
          <a:latin typeface="+mn-lt"/>
          <a:ea typeface="+mn-ea"/>
          <a:cs typeface="+mn-cs"/>
        </a:defRPr>
      </a:lvl1pPr>
      <a:lvl2pPr marL="742961" indent="-285755" algn="l" rtl="0" eaLnBrk="1" fontAlgn="base" hangingPunct="1">
        <a:spcBef>
          <a:spcPct val="20000"/>
        </a:spcBef>
        <a:spcAft>
          <a:spcPct val="0"/>
        </a:spcAft>
        <a:buChar char="–"/>
        <a:defRPr sz="2400">
          <a:solidFill>
            <a:schemeClr val="bg1"/>
          </a:solidFill>
          <a:latin typeface="+mn-lt"/>
        </a:defRPr>
      </a:lvl2pPr>
      <a:lvl3pPr marL="1143017" indent="-228603" algn="l" rtl="0" eaLnBrk="1" fontAlgn="base" hangingPunct="1">
        <a:spcBef>
          <a:spcPct val="20000"/>
        </a:spcBef>
        <a:spcAft>
          <a:spcPct val="0"/>
        </a:spcAft>
        <a:buChar char="•"/>
        <a:defRPr sz="2400">
          <a:solidFill>
            <a:schemeClr val="bg1"/>
          </a:solidFill>
          <a:latin typeface="+mn-lt"/>
        </a:defRPr>
      </a:lvl3pPr>
      <a:lvl4pPr marL="1600224" indent="-228603" algn="l" rtl="0" eaLnBrk="1" fontAlgn="base" hangingPunct="1">
        <a:spcBef>
          <a:spcPct val="20000"/>
        </a:spcBef>
        <a:spcAft>
          <a:spcPct val="0"/>
        </a:spcAft>
        <a:buChar char="–"/>
        <a:defRPr sz="2400">
          <a:solidFill>
            <a:schemeClr val="bg1"/>
          </a:solidFill>
          <a:latin typeface="+mn-lt"/>
        </a:defRPr>
      </a:lvl4pPr>
      <a:lvl5pPr marL="2057430" indent="-228603" algn="l" rtl="0" eaLnBrk="1" fontAlgn="base" hangingPunct="1">
        <a:spcBef>
          <a:spcPct val="20000"/>
        </a:spcBef>
        <a:spcAft>
          <a:spcPct val="0"/>
        </a:spcAft>
        <a:buChar char="»"/>
        <a:defRPr sz="2400">
          <a:solidFill>
            <a:schemeClr val="bg1"/>
          </a:solidFill>
          <a:latin typeface="+mn-lt"/>
        </a:defRPr>
      </a:lvl5pPr>
      <a:lvl6pPr marL="2514637" indent="-228603" algn="l" rtl="0" eaLnBrk="1" fontAlgn="base" hangingPunct="1">
        <a:spcBef>
          <a:spcPct val="20000"/>
        </a:spcBef>
        <a:spcAft>
          <a:spcPct val="0"/>
        </a:spcAft>
        <a:buChar char="»"/>
        <a:defRPr sz="2400">
          <a:solidFill>
            <a:schemeClr val="bg1"/>
          </a:solidFill>
          <a:latin typeface="+mn-lt"/>
        </a:defRPr>
      </a:lvl6pPr>
      <a:lvl7pPr marL="2971843" indent="-228603" algn="l" rtl="0" eaLnBrk="1" fontAlgn="base" hangingPunct="1">
        <a:spcBef>
          <a:spcPct val="20000"/>
        </a:spcBef>
        <a:spcAft>
          <a:spcPct val="0"/>
        </a:spcAft>
        <a:buChar char="»"/>
        <a:defRPr sz="2400">
          <a:solidFill>
            <a:schemeClr val="bg1"/>
          </a:solidFill>
          <a:latin typeface="+mn-lt"/>
        </a:defRPr>
      </a:lvl7pPr>
      <a:lvl8pPr marL="3429051" indent="-228603" algn="l" rtl="0" eaLnBrk="1" fontAlgn="base" hangingPunct="1">
        <a:spcBef>
          <a:spcPct val="20000"/>
        </a:spcBef>
        <a:spcAft>
          <a:spcPct val="0"/>
        </a:spcAft>
        <a:buChar char="»"/>
        <a:defRPr sz="2400">
          <a:solidFill>
            <a:schemeClr val="bg1"/>
          </a:solidFill>
          <a:latin typeface="+mn-lt"/>
        </a:defRPr>
      </a:lvl8pPr>
      <a:lvl9pPr marL="3886257" indent="-228603"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13" rtl="0" eaLnBrk="1" latinLnBrk="0" hangingPunct="1">
        <a:defRPr sz="1800" kern="1200">
          <a:solidFill>
            <a:schemeClr val="tx1"/>
          </a:solidFill>
          <a:latin typeface="+mn-lt"/>
          <a:ea typeface="+mn-ea"/>
          <a:cs typeface="+mn-cs"/>
        </a:defRPr>
      </a:lvl1pPr>
      <a:lvl2pPr marL="457206" algn="l" defTabSz="914413" rtl="0" eaLnBrk="1" latinLnBrk="0" hangingPunct="1">
        <a:defRPr sz="1800" kern="1200">
          <a:solidFill>
            <a:schemeClr val="tx1"/>
          </a:solidFill>
          <a:latin typeface="+mn-lt"/>
          <a:ea typeface="+mn-ea"/>
          <a:cs typeface="+mn-cs"/>
        </a:defRPr>
      </a:lvl2pPr>
      <a:lvl3pPr marL="914413" algn="l" defTabSz="914413" rtl="0" eaLnBrk="1" latinLnBrk="0" hangingPunct="1">
        <a:defRPr sz="1800" kern="1200">
          <a:solidFill>
            <a:schemeClr val="tx1"/>
          </a:solidFill>
          <a:latin typeface="+mn-lt"/>
          <a:ea typeface="+mn-ea"/>
          <a:cs typeface="+mn-cs"/>
        </a:defRPr>
      </a:lvl3pPr>
      <a:lvl4pPr marL="1371620" algn="l" defTabSz="914413" rtl="0" eaLnBrk="1" latinLnBrk="0" hangingPunct="1">
        <a:defRPr sz="1800" kern="1200">
          <a:solidFill>
            <a:schemeClr val="tx1"/>
          </a:solidFill>
          <a:latin typeface="+mn-lt"/>
          <a:ea typeface="+mn-ea"/>
          <a:cs typeface="+mn-cs"/>
        </a:defRPr>
      </a:lvl4pPr>
      <a:lvl5pPr marL="1828827" algn="l" defTabSz="914413" rtl="0" eaLnBrk="1" latinLnBrk="0" hangingPunct="1">
        <a:defRPr sz="1800" kern="1200">
          <a:solidFill>
            <a:schemeClr val="tx1"/>
          </a:solidFill>
          <a:latin typeface="+mn-lt"/>
          <a:ea typeface="+mn-ea"/>
          <a:cs typeface="+mn-cs"/>
        </a:defRPr>
      </a:lvl5pPr>
      <a:lvl6pPr marL="2286033" algn="l" defTabSz="914413" rtl="0" eaLnBrk="1" latinLnBrk="0" hangingPunct="1">
        <a:defRPr sz="1800" kern="1200">
          <a:solidFill>
            <a:schemeClr val="tx1"/>
          </a:solidFill>
          <a:latin typeface="+mn-lt"/>
          <a:ea typeface="+mn-ea"/>
          <a:cs typeface="+mn-cs"/>
        </a:defRPr>
      </a:lvl6pPr>
      <a:lvl7pPr marL="2743240" algn="l" defTabSz="914413" rtl="0" eaLnBrk="1" latinLnBrk="0" hangingPunct="1">
        <a:defRPr sz="1800" kern="1200">
          <a:solidFill>
            <a:schemeClr val="tx1"/>
          </a:solidFill>
          <a:latin typeface="+mn-lt"/>
          <a:ea typeface="+mn-ea"/>
          <a:cs typeface="+mn-cs"/>
        </a:defRPr>
      </a:lvl7pPr>
      <a:lvl8pPr marL="3200446" algn="l" defTabSz="914413" rtl="0" eaLnBrk="1" latinLnBrk="0" hangingPunct="1">
        <a:defRPr sz="1800" kern="1200">
          <a:solidFill>
            <a:schemeClr val="tx1"/>
          </a:solidFill>
          <a:latin typeface="+mn-lt"/>
          <a:ea typeface="+mn-ea"/>
          <a:cs typeface="+mn-cs"/>
        </a:defRPr>
      </a:lvl8pPr>
      <a:lvl9pPr marL="3657654" algn="l" defTabSz="91441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79143"/>
            <a:ext cx="12420184" cy="173949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90015" y="2395710"/>
            <a:ext cx="12420184" cy="571012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015" y="8341239"/>
            <a:ext cx="3240048" cy="479142"/>
          </a:xfrm>
          <a:prstGeom prst="rect">
            <a:avLst/>
          </a:prstGeom>
        </p:spPr>
        <p:txBody>
          <a:bodyPr vert="horz" lIns="91440" tIns="45720" rIns="91440" bIns="45720" rtlCol="0" anchor="ctr"/>
          <a:lstStyle>
            <a:lvl1pPr algn="l">
              <a:defRPr sz="1417">
                <a:solidFill>
                  <a:schemeClr val="tx1">
                    <a:tint val="75000"/>
                  </a:schemeClr>
                </a:solidFill>
              </a:defRPr>
            </a:lvl1pPr>
          </a:lstStyle>
          <a:p>
            <a:fld id="{C764DE79-268F-4C1A-8933-263129D2AF90}" type="datetimeFigureOut">
              <a:rPr lang="en-US" dirty="0"/>
              <a:t>4/15/2021</a:t>
            </a:fld>
            <a:endParaRPr lang="en-US" dirty="0"/>
          </a:p>
        </p:txBody>
      </p:sp>
      <p:sp>
        <p:nvSpPr>
          <p:cNvPr id="5" name="Footer Placeholder 4"/>
          <p:cNvSpPr>
            <a:spLocks noGrp="1"/>
          </p:cNvSpPr>
          <p:nvPr>
            <p:ph type="ftr" sz="quarter" idx="3"/>
          </p:nvPr>
        </p:nvSpPr>
        <p:spPr>
          <a:xfrm>
            <a:off x="4770071" y="8341239"/>
            <a:ext cx="4860072" cy="479142"/>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170150" y="8341239"/>
            <a:ext cx="3240048" cy="479142"/>
          </a:xfrm>
          <a:prstGeom prst="rect">
            <a:avLst/>
          </a:prstGeom>
        </p:spPr>
        <p:txBody>
          <a:bodyPr vert="horz" lIns="91440" tIns="45720" rIns="91440" bIns="45720" rtlCol="0" anchor="ctr"/>
          <a:lstStyle>
            <a:lvl1pPr algn="r">
              <a:defRPr sz="1417">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68893023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1079998" rtl="0" eaLnBrk="1" latinLnBrk="0" hangingPunct="1">
        <a:lnSpc>
          <a:spcPct val="90000"/>
        </a:lnSpc>
        <a:spcBef>
          <a:spcPct val="0"/>
        </a:spcBef>
        <a:buNone/>
        <a:defRPr sz="5197" kern="1200">
          <a:solidFill>
            <a:schemeClr val="tx1"/>
          </a:solidFill>
          <a:latin typeface="+mj-lt"/>
          <a:ea typeface="+mj-ea"/>
          <a:cs typeface="+mj-cs"/>
        </a:defRPr>
      </a:lvl1pPr>
    </p:titleStyle>
    <p:bodyStyle>
      <a:lvl1pPr marL="269999" indent="-269999" algn="l" defTabSz="1079998"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98" indent="-269999" algn="l" defTabSz="1079998"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49997" indent="-269999" algn="l" defTabSz="1079998"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996"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995"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994"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993"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992"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991"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98" rtl="0" eaLnBrk="1" latinLnBrk="0" hangingPunct="1">
        <a:defRPr sz="2126" kern="1200">
          <a:solidFill>
            <a:schemeClr val="tx1"/>
          </a:solidFill>
          <a:latin typeface="+mn-lt"/>
          <a:ea typeface="+mn-ea"/>
          <a:cs typeface="+mn-cs"/>
        </a:defRPr>
      </a:lvl1pPr>
      <a:lvl2pPr marL="539999" algn="l" defTabSz="1079998" rtl="0" eaLnBrk="1" latinLnBrk="0" hangingPunct="1">
        <a:defRPr sz="2126" kern="1200">
          <a:solidFill>
            <a:schemeClr val="tx1"/>
          </a:solidFill>
          <a:latin typeface="+mn-lt"/>
          <a:ea typeface="+mn-ea"/>
          <a:cs typeface="+mn-cs"/>
        </a:defRPr>
      </a:lvl2pPr>
      <a:lvl3pPr marL="1079998" algn="l" defTabSz="1079998" rtl="0" eaLnBrk="1" latinLnBrk="0" hangingPunct="1">
        <a:defRPr sz="2126" kern="1200">
          <a:solidFill>
            <a:schemeClr val="tx1"/>
          </a:solidFill>
          <a:latin typeface="+mn-lt"/>
          <a:ea typeface="+mn-ea"/>
          <a:cs typeface="+mn-cs"/>
        </a:defRPr>
      </a:lvl3pPr>
      <a:lvl4pPr marL="1619997" algn="l" defTabSz="1079998" rtl="0" eaLnBrk="1" latinLnBrk="0" hangingPunct="1">
        <a:defRPr sz="2126" kern="1200">
          <a:solidFill>
            <a:schemeClr val="tx1"/>
          </a:solidFill>
          <a:latin typeface="+mn-lt"/>
          <a:ea typeface="+mn-ea"/>
          <a:cs typeface="+mn-cs"/>
        </a:defRPr>
      </a:lvl4pPr>
      <a:lvl5pPr marL="2159996" algn="l" defTabSz="1079998" rtl="0" eaLnBrk="1" latinLnBrk="0" hangingPunct="1">
        <a:defRPr sz="2126" kern="1200">
          <a:solidFill>
            <a:schemeClr val="tx1"/>
          </a:solidFill>
          <a:latin typeface="+mn-lt"/>
          <a:ea typeface="+mn-ea"/>
          <a:cs typeface="+mn-cs"/>
        </a:defRPr>
      </a:lvl5pPr>
      <a:lvl6pPr marL="2699995" algn="l" defTabSz="1079998" rtl="0" eaLnBrk="1" latinLnBrk="0" hangingPunct="1">
        <a:defRPr sz="2126" kern="1200">
          <a:solidFill>
            <a:schemeClr val="tx1"/>
          </a:solidFill>
          <a:latin typeface="+mn-lt"/>
          <a:ea typeface="+mn-ea"/>
          <a:cs typeface="+mn-cs"/>
        </a:defRPr>
      </a:lvl6pPr>
      <a:lvl7pPr marL="3239994" algn="l" defTabSz="1079998" rtl="0" eaLnBrk="1" latinLnBrk="0" hangingPunct="1">
        <a:defRPr sz="2126" kern="1200">
          <a:solidFill>
            <a:schemeClr val="tx1"/>
          </a:solidFill>
          <a:latin typeface="+mn-lt"/>
          <a:ea typeface="+mn-ea"/>
          <a:cs typeface="+mn-cs"/>
        </a:defRPr>
      </a:lvl7pPr>
      <a:lvl8pPr marL="3779992" algn="l" defTabSz="1079998" rtl="0" eaLnBrk="1" latinLnBrk="0" hangingPunct="1">
        <a:defRPr sz="2126" kern="1200">
          <a:solidFill>
            <a:schemeClr val="tx1"/>
          </a:solidFill>
          <a:latin typeface="+mn-lt"/>
          <a:ea typeface="+mn-ea"/>
          <a:cs typeface="+mn-cs"/>
        </a:defRPr>
      </a:lvl8pPr>
      <a:lvl9pPr marL="4319991" algn="l" defTabSz="1079998"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90495" y="1134218"/>
            <a:ext cx="798490" cy="9796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Título 1"/>
          <p:cNvSpPr txBox="1">
            <a:spLocks/>
          </p:cNvSpPr>
          <p:nvPr/>
        </p:nvSpPr>
        <p:spPr>
          <a:xfrm>
            <a:off x="3163497" y="2309046"/>
            <a:ext cx="9144000" cy="732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cuerpo)"/>
                <a:cs typeface="Arial" panose="020B0604020202020204" pitchFamily="34" charset="0"/>
              </a:rPr>
              <a:t>Análisis de la producción científica del efecto de elicitores en la expresión de los genes PR (</a:t>
            </a:r>
            <a:r>
              <a:rPr lang="es-ES" sz="1800" b="1" i="1" dirty="0">
                <a:latin typeface="Arial (cuerpo)"/>
                <a:cs typeface="Arial" panose="020B0604020202020204" pitchFamily="34" charset="0"/>
              </a:rPr>
              <a:t>Pathogenesis Related</a:t>
            </a:r>
            <a:r>
              <a:rPr lang="es-ES" sz="1800" b="1" dirty="0">
                <a:latin typeface="Arial (cuerpo)"/>
                <a:cs typeface="Arial" panose="020B0604020202020204" pitchFamily="34" charset="0"/>
              </a:rPr>
              <a:t>) en plantas a nivel mundial </a:t>
            </a:r>
          </a:p>
          <a:p>
            <a:pPr algn="ctr"/>
            <a:endParaRPr lang="es-ES" sz="1800" b="1" dirty="0">
              <a:latin typeface="Arial (cuerpo)"/>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3163497" y="3212290"/>
            <a:ext cx="9144000" cy="732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Departamento de Ciencias de la Vida y la Agricultura</a:t>
            </a:r>
          </a:p>
          <a:p>
            <a:pPr algn="ctr"/>
            <a:r>
              <a:rPr lang="es-ES" sz="1800" b="1" dirty="0">
                <a:latin typeface="Arial" panose="020B0604020202020204" pitchFamily="34" charset="0"/>
                <a:cs typeface="Arial" panose="020B0604020202020204" pitchFamily="34" charset="0"/>
              </a:rPr>
              <a:t> </a:t>
            </a:r>
          </a:p>
          <a:p>
            <a:pPr algn="ctr"/>
            <a:r>
              <a:rPr lang="es-ES" sz="1800" b="1" dirty="0">
                <a:latin typeface="Arial" panose="020B0604020202020204" pitchFamily="34" charset="0"/>
                <a:cs typeface="Arial" panose="020B0604020202020204" pitchFamily="34" charset="0"/>
              </a:rPr>
              <a:t>Carrera de Ingeniería en Biotecnología</a:t>
            </a:r>
          </a:p>
          <a:p>
            <a:pPr algn="ctr"/>
            <a:endParaRPr lang="es-ES" sz="1800" b="1" dirty="0">
              <a:latin typeface="Arial" panose="020B0604020202020204" pitchFamily="34" charset="0"/>
              <a:cs typeface="Arial" panose="020B0604020202020204" pitchFamily="34" charset="0"/>
            </a:endParaRPr>
          </a:p>
          <a:p>
            <a:pPr algn="ctr"/>
            <a:r>
              <a:rPr lang="es-ES" sz="1800" b="1" dirty="0">
                <a:latin typeface="Arial" panose="020B0604020202020204" pitchFamily="34" charset="0"/>
                <a:cs typeface="Arial" panose="020B0604020202020204" pitchFamily="34" charset="0"/>
              </a:rPr>
              <a:t>Trabajo de Titulación, previo a la obtención del título de Ingeniero en Biotecnología</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5" name="Título 1"/>
          <p:cNvSpPr txBox="1">
            <a:spLocks/>
          </p:cNvSpPr>
          <p:nvPr/>
        </p:nvSpPr>
        <p:spPr>
          <a:xfrm>
            <a:off x="3393169" y="4895620"/>
            <a:ext cx="9144000" cy="732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6" name="Título 1"/>
          <p:cNvSpPr txBox="1">
            <a:spLocks/>
          </p:cNvSpPr>
          <p:nvPr/>
        </p:nvSpPr>
        <p:spPr>
          <a:xfrm>
            <a:off x="3393169" y="5261717"/>
            <a:ext cx="9144000" cy="732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Autor: Paúl Romero</a:t>
            </a:r>
          </a:p>
          <a:p>
            <a:pPr algn="ctr"/>
            <a:endParaRPr lang="es-ES" sz="1800" b="1" dirty="0">
              <a:latin typeface="Arial" panose="020B0604020202020204" pitchFamily="34" charset="0"/>
              <a:cs typeface="Arial" panose="020B0604020202020204" pitchFamily="34" charset="0"/>
            </a:endParaRPr>
          </a:p>
          <a:p>
            <a:pPr algn="ctr"/>
            <a:r>
              <a:rPr lang="es-ES" sz="1800" b="1" dirty="0">
                <a:latin typeface="Arial" panose="020B0604020202020204" pitchFamily="34" charset="0"/>
                <a:cs typeface="Arial" panose="020B0604020202020204" pitchFamily="34" charset="0"/>
              </a:rPr>
              <a:t>Director: </a:t>
            </a:r>
            <a:r>
              <a:rPr lang="fi-FI" sz="1800" b="1" dirty="0">
                <a:latin typeface="Arial" panose="020B0604020202020204" pitchFamily="34" charset="0"/>
                <a:cs typeface="Arial" panose="020B0604020202020204" pitchFamily="34" charset="0"/>
              </a:rPr>
              <a:t>Proaño Tuma, Karina Isabel Ph. D.</a:t>
            </a:r>
          </a:p>
          <a:p>
            <a:pPr algn="ctr"/>
            <a:endParaRPr lang="fi-FI" sz="1800" b="1" dirty="0">
              <a:latin typeface="Arial" panose="020B0604020202020204" pitchFamily="34" charset="0"/>
              <a:cs typeface="Arial" panose="020B0604020202020204" pitchFamily="34" charset="0"/>
            </a:endParaRPr>
          </a:p>
          <a:p>
            <a:pPr algn="ctr"/>
            <a:r>
              <a:rPr lang="fi-FI" sz="1800" dirty="0">
                <a:latin typeface="Arial" panose="020B0604020202020204" pitchFamily="34" charset="0"/>
                <a:cs typeface="Arial" panose="020B0604020202020204" pitchFamily="34" charset="0"/>
              </a:rPr>
              <a:t>Quito, Enero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3"/>
          <a:srcRect l="12551" r="12648"/>
          <a:stretch/>
        </p:blipFill>
        <p:spPr>
          <a:xfrm>
            <a:off x="0" y="-1"/>
            <a:ext cx="14412674" cy="8999539"/>
          </a:xfrm>
          <a:prstGeom prst="rect">
            <a:avLst/>
          </a:prstGeom>
          <a:ln>
            <a:noFill/>
          </a:ln>
        </p:spPr>
      </p:pic>
      <p:pic>
        <p:nvPicPr>
          <p:cNvPr id="11" name="4 Imagen"/>
          <p:cNvPicPr>
            <a:picLocks noChangeAspect="1" noChangeArrowheads="1"/>
          </p:cNvPicPr>
          <p:nvPr/>
        </p:nvPicPr>
        <p:blipFill>
          <a:blip r:embed="rId4" cstate="print">
            <a:extLst>
              <a:ext uri="{28A0092B-C50C-407E-A947-70E740481C1C}">
                <a14:useLocalDpi xmlns:a14="http://schemas.microsoft.com/office/drawing/2010/main" val="0"/>
              </a:ext>
            </a:extLst>
          </a:blip>
          <a:srcRect l="6454" t="35651" r="48363" b="40483"/>
          <a:stretch>
            <a:fillRect/>
          </a:stretch>
        </p:blipFill>
        <p:spPr bwMode="auto">
          <a:xfrm>
            <a:off x="394930" y="278284"/>
            <a:ext cx="4645194" cy="97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2C36324B-7EEC-4C2D-9DED-81171B9DF90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537169" y="40091"/>
            <a:ext cx="1265506" cy="1160415"/>
          </a:xfrm>
          <a:prstGeom prst="rect">
            <a:avLst/>
          </a:prstGeom>
          <a:ln w="12700">
            <a:noFill/>
          </a:ln>
        </p:spPr>
      </p:pic>
      <p:sp>
        <p:nvSpPr>
          <p:cNvPr id="17" name="Título 1"/>
          <p:cNvSpPr txBox="1">
            <a:spLocks/>
          </p:cNvSpPr>
          <p:nvPr/>
        </p:nvSpPr>
        <p:spPr>
          <a:xfrm>
            <a:off x="2235243" y="1478791"/>
            <a:ext cx="11567432" cy="27939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2400" b="1" i="1" dirty="0">
                <a:latin typeface="Arial" panose="020B0604020202020204" pitchFamily="34" charset="0"/>
                <a:cs typeface="Arial" panose="020B0604020202020204" pitchFamily="34" charset="0"/>
              </a:rPr>
              <a:t>Pathogenesis Related</a:t>
            </a:r>
            <a:r>
              <a:rPr lang="es-ES" sz="2400" b="1" dirty="0">
                <a:latin typeface="Arial" panose="020B0604020202020204" pitchFamily="34" charset="0"/>
                <a:cs typeface="Arial" panose="020B0604020202020204" pitchFamily="34" charset="0"/>
              </a:rPr>
              <a:t>) en plantas a nivel mundial </a:t>
            </a:r>
          </a:p>
          <a:p>
            <a:pPr algn="ctr">
              <a:lnSpc>
                <a:spcPct val="100000"/>
              </a:lnSpc>
            </a:pPr>
            <a:endParaRPr lang="es-ES" sz="2200" b="1" dirty="0">
              <a:latin typeface="Arial" panose="020B0604020202020204" pitchFamily="34" charset="0"/>
              <a:cs typeface="Arial" panose="020B0604020202020204" pitchFamily="34" charset="0"/>
            </a:endParaRPr>
          </a:p>
          <a:p>
            <a:pPr algn="ctr"/>
            <a:endParaRPr lang="es-ES" sz="2200" b="1" dirty="0">
              <a:latin typeface="Arial" panose="020B0604020202020204" pitchFamily="34" charset="0"/>
              <a:cs typeface="Arial" panose="020B0604020202020204" pitchFamily="34" charset="0"/>
            </a:endParaRPr>
          </a:p>
          <a:p>
            <a:pPr algn="ctr"/>
            <a:r>
              <a:rPr lang="es-ES" sz="2200" b="1" dirty="0">
                <a:latin typeface="Arial" panose="020B0604020202020204" pitchFamily="34" charset="0"/>
                <a:cs typeface="Arial" panose="020B0604020202020204" pitchFamily="34" charset="0"/>
              </a:rPr>
              <a:t>Departamento de Ciencias de la Vida y de la Agricultura</a:t>
            </a:r>
          </a:p>
          <a:p>
            <a:pPr algn="ctr"/>
            <a:r>
              <a:rPr lang="es-ES" sz="2200" b="1" dirty="0">
                <a:latin typeface="Arial" panose="020B0604020202020204" pitchFamily="34" charset="0"/>
                <a:cs typeface="Arial" panose="020B0604020202020204" pitchFamily="34" charset="0"/>
              </a:rPr>
              <a:t> </a:t>
            </a:r>
          </a:p>
          <a:p>
            <a:pPr algn="ctr"/>
            <a:r>
              <a:rPr lang="es-ES" sz="2200" b="1" dirty="0">
                <a:latin typeface="Arial" panose="020B0604020202020204" pitchFamily="34" charset="0"/>
                <a:cs typeface="Arial" panose="020B0604020202020204" pitchFamily="34" charset="0"/>
              </a:rPr>
              <a:t>Carrera de Ingeniería en Biotecnología</a:t>
            </a:r>
          </a:p>
          <a:p>
            <a:pPr algn="ctr"/>
            <a:endParaRPr lang="es-ES" sz="2200" b="1" dirty="0">
              <a:latin typeface="Arial" panose="020B0604020202020204" pitchFamily="34" charset="0"/>
              <a:cs typeface="Arial" panose="020B0604020202020204" pitchFamily="34" charset="0"/>
            </a:endParaRPr>
          </a:p>
          <a:p>
            <a:pPr algn="ctr"/>
            <a:r>
              <a:rPr lang="es-ES" sz="2200" b="1" dirty="0">
                <a:latin typeface="Arial" panose="020B0604020202020204" pitchFamily="34" charset="0"/>
                <a:cs typeface="Arial" panose="020B0604020202020204" pitchFamily="34" charset="0"/>
              </a:rPr>
              <a:t>Trabajo de Titulación, previo a la obtención del título de Ingeniero en Biotecnología</a:t>
            </a:r>
          </a:p>
          <a:p>
            <a:pPr algn="ctr"/>
            <a:endParaRPr lang="es-ES" sz="22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cuerpo)"/>
              <a:cs typeface="Arial" panose="020B0604020202020204" pitchFamily="34" charset="0"/>
            </a:endParaRPr>
          </a:p>
          <a:p>
            <a:pPr algn="ctr"/>
            <a:endParaRPr lang="es-ES" sz="1800" b="1" dirty="0">
              <a:latin typeface="Arial (cuerpo)"/>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9" name="Título 1"/>
          <p:cNvSpPr txBox="1">
            <a:spLocks/>
          </p:cNvSpPr>
          <p:nvPr/>
        </p:nvSpPr>
        <p:spPr>
          <a:xfrm>
            <a:off x="3393169" y="4551027"/>
            <a:ext cx="9144000" cy="223215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 sz="2200" b="1" dirty="0">
              <a:latin typeface="Arial" panose="020B0604020202020204" pitchFamily="34" charset="0"/>
              <a:cs typeface="Arial" panose="020B0604020202020204" pitchFamily="34" charset="0"/>
            </a:endParaRPr>
          </a:p>
          <a:p>
            <a:pPr algn="ctr"/>
            <a:r>
              <a:rPr lang="es-ES" sz="2200" b="1" dirty="0">
                <a:latin typeface="Arial" panose="020B0604020202020204" pitchFamily="34" charset="0"/>
                <a:cs typeface="Arial" panose="020B0604020202020204" pitchFamily="34" charset="0"/>
              </a:rPr>
              <a:t>Autor: Paúl Romero</a:t>
            </a:r>
          </a:p>
          <a:p>
            <a:pPr algn="ctr"/>
            <a:endParaRPr lang="es-ES" sz="2200" b="1" dirty="0">
              <a:latin typeface="Arial" panose="020B0604020202020204" pitchFamily="34" charset="0"/>
              <a:cs typeface="Arial" panose="020B0604020202020204" pitchFamily="34" charset="0"/>
            </a:endParaRPr>
          </a:p>
          <a:p>
            <a:pPr algn="ctr"/>
            <a:r>
              <a:rPr lang="es-ES" sz="2200" b="1" dirty="0">
                <a:latin typeface="Arial" panose="020B0604020202020204" pitchFamily="34" charset="0"/>
                <a:cs typeface="Arial" panose="020B0604020202020204" pitchFamily="34" charset="0"/>
              </a:rPr>
              <a:t>Director: </a:t>
            </a:r>
            <a:r>
              <a:rPr lang="fi-FI" sz="2200" b="1" dirty="0">
                <a:latin typeface="Arial" panose="020B0604020202020204" pitchFamily="34" charset="0"/>
                <a:cs typeface="Arial" panose="020B0604020202020204" pitchFamily="34" charset="0"/>
              </a:rPr>
              <a:t>Proaño Tuma, Karina Isabel Ph. D.</a:t>
            </a:r>
          </a:p>
          <a:p>
            <a:pPr algn="ctr"/>
            <a:endParaRPr lang="fi-FI" sz="2200" b="1" dirty="0">
              <a:latin typeface="Arial" panose="020B0604020202020204" pitchFamily="34" charset="0"/>
              <a:cs typeface="Arial" panose="020B0604020202020204" pitchFamily="34" charset="0"/>
            </a:endParaRPr>
          </a:p>
          <a:p>
            <a:pPr algn="ctr"/>
            <a:endParaRPr lang="fi-FI" sz="2200" b="1" dirty="0">
              <a:latin typeface="Arial" panose="020B0604020202020204" pitchFamily="34" charset="0"/>
              <a:cs typeface="Arial" panose="020B0604020202020204" pitchFamily="34" charset="0"/>
            </a:endParaRPr>
          </a:p>
          <a:p>
            <a:pPr algn="ctr"/>
            <a:endParaRPr lang="fi-FI" sz="2200" b="1" dirty="0">
              <a:latin typeface="Arial" panose="020B0604020202020204" pitchFamily="34" charset="0"/>
              <a:cs typeface="Arial" panose="020B0604020202020204" pitchFamily="34" charset="0"/>
            </a:endParaRPr>
          </a:p>
          <a:p>
            <a:pPr algn="ctr"/>
            <a:endParaRPr lang="fi-FI" sz="2200" b="1" dirty="0">
              <a:latin typeface="Arial" panose="020B0604020202020204" pitchFamily="34" charset="0"/>
              <a:cs typeface="Arial" panose="020B0604020202020204" pitchFamily="34" charset="0"/>
            </a:endParaRPr>
          </a:p>
          <a:p>
            <a:pPr algn="ctr"/>
            <a:r>
              <a:rPr lang="fi-FI" sz="2200" b="1" dirty="0">
                <a:latin typeface="Arial" panose="020B0604020202020204" pitchFamily="34" charset="0"/>
                <a:cs typeface="Arial" panose="020B0604020202020204" pitchFamily="34" charset="0"/>
              </a:rPr>
              <a:t>Quito, Abril 2021</a:t>
            </a:r>
          </a:p>
        </p:txBody>
      </p:sp>
    </p:spTree>
    <p:extLst>
      <p:ext uri="{BB962C8B-B14F-4D97-AF65-F5344CB8AC3E}">
        <p14:creationId xmlns:p14="http://schemas.microsoft.com/office/powerpoint/2010/main" val="177356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32670" y="298028"/>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176054" y="8424610"/>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11920451" y="903346"/>
            <a:ext cx="2479762" cy="277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Materiales y Métodos</a:t>
            </a:r>
          </a:p>
          <a:p>
            <a:pPr algn="ctr"/>
            <a:endParaRPr lang="en-US" sz="16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2422230" y="1041876"/>
            <a:ext cx="9367236" cy="479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Etapa 1: Estrategias de búsqueda de la información</a:t>
            </a:r>
            <a:endParaRPr lang="en-US" sz="2000" b="1" dirty="0">
              <a:solidFill>
                <a:srgbClr val="FF0000"/>
              </a:solidFill>
              <a:latin typeface="Arial" panose="020B0604020202020204" pitchFamily="34" charset="0"/>
              <a:cs typeface="Arial" panose="020B0604020202020204" pitchFamily="34" charset="0"/>
            </a:endParaRPr>
          </a:p>
        </p:txBody>
      </p:sp>
      <p:sp>
        <p:nvSpPr>
          <p:cNvPr id="19" name="Rectángulo redondeado 18"/>
          <p:cNvSpPr/>
          <p:nvPr/>
        </p:nvSpPr>
        <p:spPr>
          <a:xfrm>
            <a:off x="609599" y="5676131"/>
            <a:ext cx="1746351" cy="781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latin typeface="Arial" panose="020B0604020202020204" pitchFamily="34" charset="0"/>
                <a:cs typeface="Arial" panose="020B0604020202020204" pitchFamily="34" charset="0"/>
              </a:rPr>
              <a:t>Fuentes de información</a:t>
            </a:r>
            <a:endParaRPr lang="en-US" sz="2000" b="1" dirty="0">
              <a:latin typeface="Arial" panose="020B0604020202020204" pitchFamily="34" charset="0"/>
              <a:cs typeface="Arial" panose="020B0604020202020204" pitchFamily="34" charset="0"/>
            </a:endParaRPr>
          </a:p>
        </p:txBody>
      </p:sp>
      <p:sp>
        <p:nvSpPr>
          <p:cNvPr id="43" name="Rectángulo 42"/>
          <p:cNvSpPr/>
          <p:nvPr/>
        </p:nvSpPr>
        <p:spPr>
          <a:xfrm>
            <a:off x="5701331" y="1521070"/>
            <a:ext cx="3053231" cy="415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solidFill>
                  <a:srgbClr val="0070C0"/>
                </a:solidFill>
                <a:latin typeface="Arial" panose="020B0604020202020204" pitchFamily="34" charset="0"/>
                <a:cs typeface="Arial" panose="020B0604020202020204" pitchFamily="34" charset="0"/>
              </a:rPr>
              <a:t>Temática</a:t>
            </a:r>
            <a:endParaRPr lang="en-US" b="1" dirty="0">
              <a:solidFill>
                <a:srgbClr val="0070C0"/>
              </a:solidFill>
              <a:latin typeface="Arial" panose="020B0604020202020204" pitchFamily="34" charset="0"/>
              <a:cs typeface="Arial" panose="020B0604020202020204" pitchFamily="34" charset="0"/>
            </a:endParaRPr>
          </a:p>
        </p:txBody>
      </p:sp>
      <p:sp>
        <p:nvSpPr>
          <p:cNvPr id="44" name="Rectángulo 43"/>
          <p:cNvSpPr/>
          <p:nvPr/>
        </p:nvSpPr>
        <p:spPr>
          <a:xfrm>
            <a:off x="8634463" y="1503364"/>
            <a:ext cx="2448169" cy="415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solidFill>
                  <a:srgbClr val="0070C0"/>
                </a:solidFill>
                <a:latin typeface="Arial" panose="020B0604020202020204" pitchFamily="34" charset="0"/>
                <a:cs typeface="Arial" panose="020B0604020202020204" pitchFamily="34" charset="0"/>
              </a:rPr>
              <a:t>Tipología</a:t>
            </a:r>
            <a:r>
              <a:rPr lang="es-ES"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53" name="Rectángulo 52"/>
          <p:cNvSpPr/>
          <p:nvPr/>
        </p:nvSpPr>
        <p:spPr>
          <a:xfrm>
            <a:off x="8632787" y="3166757"/>
            <a:ext cx="2449845" cy="8730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Courier New" panose="02070309020205020404" pitchFamily="49" charset="0"/>
              <a:buChar char="o"/>
            </a:pPr>
            <a:r>
              <a:rPr lang="es-ES" sz="1600" dirty="0">
                <a:latin typeface="Arial" panose="020B0604020202020204" pitchFamily="34" charset="0"/>
                <a:cs typeface="Arial" panose="020B0604020202020204" pitchFamily="34" charset="0"/>
              </a:rPr>
              <a:t>Artículos científicos </a:t>
            </a:r>
          </a:p>
          <a:p>
            <a:pPr marL="285750" indent="-285750">
              <a:buFont typeface="Courier New" panose="02070309020205020404" pitchFamily="49" charset="0"/>
              <a:buChar char="o"/>
            </a:pPr>
            <a:r>
              <a:rPr lang="es-ES" sz="1600" dirty="0">
                <a:latin typeface="Arial" panose="020B0604020202020204" pitchFamily="34" charset="0"/>
                <a:cs typeface="Arial" panose="020B0604020202020204" pitchFamily="34" charset="0"/>
              </a:rPr>
              <a:t>Revisiones científicas</a:t>
            </a:r>
          </a:p>
          <a:p>
            <a:pPr marL="285750" indent="-285750">
              <a:buFont typeface="Courier New" panose="02070309020205020404" pitchFamily="49" charset="0"/>
              <a:buChar char="o"/>
            </a:pPr>
            <a:r>
              <a:rPr lang="es-ES" sz="1600" dirty="0">
                <a:latin typeface="Arial" panose="020B0604020202020204" pitchFamily="34" charset="0"/>
                <a:cs typeface="Arial" panose="020B0604020202020204" pitchFamily="34" charset="0"/>
              </a:rPr>
              <a:t>Tesis de pregrado</a:t>
            </a:r>
          </a:p>
        </p:txBody>
      </p:sp>
      <p:sp>
        <p:nvSpPr>
          <p:cNvPr id="54" name="Rectángulo 53"/>
          <p:cNvSpPr/>
          <p:nvPr/>
        </p:nvSpPr>
        <p:spPr>
          <a:xfrm>
            <a:off x="8656291" y="2200966"/>
            <a:ext cx="2426341" cy="60953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Courier New" panose="02070309020205020404" pitchFamily="49" charset="0"/>
              <a:buChar char="o"/>
            </a:pPr>
            <a:r>
              <a:rPr lang="es-ES" sz="1600" dirty="0">
                <a:latin typeface="Arial" panose="020B0604020202020204" pitchFamily="34" charset="0"/>
                <a:cs typeface="Arial" panose="020B0604020202020204" pitchFamily="34" charset="0"/>
              </a:rPr>
              <a:t>Artículos científicos </a:t>
            </a:r>
          </a:p>
          <a:p>
            <a:pPr marL="285750" indent="-285750">
              <a:buFont typeface="Courier New" panose="02070309020205020404" pitchFamily="49" charset="0"/>
              <a:buChar char="o"/>
            </a:pPr>
            <a:r>
              <a:rPr lang="es-ES" sz="1600" dirty="0">
                <a:latin typeface="Arial" panose="020B0604020202020204" pitchFamily="34" charset="0"/>
                <a:cs typeface="Arial" panose="020B0604020202020204" pitchFamily="34" charset="0"/>
              </a:rPr>
              <a:t>Revisiones científicas</a:t>
            </a:r>
          </a:p>
        </p:txBody>
      </p:sp>
      <p:sp>
        <p:nvSpPr>
          <p:cNvPr id="70" name="Rectángulo 69"/>
          <p:cNvSpPr/>
          <p:nvPr/>
        </p:nvSpPr>
        <p:spPr>
          <a:xfrm>
            <a:off x="11293193" y="2197266"/>
            <a:ext cx="1146457" cy="184258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Cualquier año</a:t>
            </a:r>
          </a:p>
        </p:txBody>
      </p:sp>
      <p:sp>
        <p:nvSpPr>
          <p:cNvPr id="74" name="Rectángulo 73"/>
          <p:cNvSpPr/>
          <p:nvPr/>
        </p:nvSpPr>
        <p:spPr>
          <a:xfrm>
            <a:off x="11154935" y="1476633"/>
            <a:ext cx="1490635" cy="4600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solidFill>
                  <a:srgbClr val="0070C0"/>
                </a:solidFill>
                <a:latin typeface="Arial" panose="020B0604020202020204" pitchFamily="34" charset="0"/>
                <a:cs typeface="Arial" panose="020B0604020202020204" pitchFamily="34" charset="0"/>
              </a:rPr>
              <a:t>Cobertura temporal </a:t>
            </a:r>
            <a:endParaRPr lang="en-US" sz="1800" b="1" dirty="0">
              <a:solidFill>
                <a:srgbClr val="0070C0"/>
              </a:solidFill>
              <a:latin typeface="Arial" panose="020B0604020202020204" pitchFamily="34" charset="0"/>
              <a:cs typeface="Arial" panose="020B0604020202020204" pitchFamily="34" charset="0"/>
            </a:endParaRPr>
          </a:p>
        </p:txBody>
      </p:sp>
      <p:sp>
        <p:nvSpPr>
          <p:cNvPr id="75" name="Rectángulo 74"/>
          <p:cNvSpPr/>
          <p:nvPr/>
        </p:nvSpPr>
        <p:spPr>
          <a:xfrm>
            <a:off x="12540545" y="1521070"/>
            <a:ext cx="1188410" cy="415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solidFill>
                  <a:srgbClr val="0070C0"/>
                </a:solidFill>
                <a:latin typeface="Arial" panose="020B0604020202020204" pitchFamily="34" charset="0"/>
                <a:cs typeface="Arial" panose="020B0604020202020204" pitchFamily="34" charset="0"/>
              </a:rPr>
              <a:t>Idioma</a:t>
            </a:r>
            <a:endParaRPr lang="en-US" sz="1800" b="1" dirty="0">
              <a:solidFill>
                <a:srgbClr val="0070C0"/>
              </a:solidFill>
              <a:latin typeface="Arial" panose="020B0604020202020204" pitchFamily="34" charset="0"/>
              <a:cs typeface="Arial" panose="020B0604020202020204" pitchFamily="34" charset="0"/>
            </a:endParaRPr>
          </a:p>
        </p:txBody>
      </p:sp>
      <p:sp>
        <p:nvSpPr>
          <p:cNvPr id="76" name="Rectángulo 75"/>
          <p:cNvSpPr/>
          <p:nvPr/>
        </p:nvSpPr>
        <p:spPr>
          <a:xfrm>
            <a:off x="12591800" y="2185468"/>
            <a:ext cx="1188410" cy="184258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Cualquier idioma</a:t>
            </a:r>
          </a:p>
        </p:txBody>
      </p:sp>
      <p:sp>
        <p:nvSpPr>
          <p:cNvPr id="82" name="Rectángulo 81"/>
          <p:cNvSpPr/>
          <p:nvPr/>
        </p:nvSpPr>
        <p:spPr>
          <a:xfrm>
            <a:off x="7628335" y="5021586"/>
            <a:ext cx="3524975" cy="58045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Scopus, PuMed, Pascal y Francis</a:t>
            </a:r>
          </a:p>
        </p:txBody>
      </p:sp>
      <p:sp>
        <p:nvSpPr>
          <p:cNvPr id="85" name="Rectángulo 84"/>
          <p:cNvSpPr/>
          <p:nvPr/>
        </p:nvSpPr>
        <p:spPr>
          <a:xfrm>
            <a:off x="5376194" y="6483972"/>
            <a:ext cx="1672999" cy="58830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Nacionales</a:t>
            </a:r>
            <a:endParaRPr lang="en-US" sz="1600" dirty="0">
              <a:latin typeface="Arial" panose="020B0604020202020204" pitchFamily="34" charset="0"/>
              <a:cs typeface="Arial" panose="020B0604020202020204" pitchFamily="34" charset="0"/>
            </a:endParaRPr>
          </a:p>
        </p:txBody>
      </p:sp>
      <p:sp>
        <p:nvSpPr>
          <p:cNvPr id="89" name="Rectángulo 88"/>
          <p:cNvSpPr/>
          <p:nvPr/>
        </p:nvSpPr>
        <p:spPr>
          <a:xfrm>
            <a:off x="11647630" y="5891711"/>
            <a:ext cx="2228739" cy="305166"/>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solidFill>
                  <a:srgbClr val="0070C0"/>
                </a:solidFill>
                <a:latin typeface="Arial" panose="020B0604020202020204" pitchFamily="34" charset="0"/>
                <a:cs typeface="Arial" panose="020B0604020202020204" pitchFamily="34" charset="0"/>
              </a:rPr>
              <a:t>Palabras y frases clave</a:t>
            </a:r>
            <a:endParaRPr lang="en-US" sz="1600" b="1" dirty="0">
              <a:solidFill>
                <a:srgbClr val="0070C0"/>
              </a:solidFill>
              <a:latin typeface="Arial" panose="020B0604020202020204" pitchFamily="34" charset="0"/>
              <a:cs typeface="Arial" panose="020B0604020202020204" pitchFamily="34" charset="0"/>
            </a:endParaRPr>
          </a:p>
        </p:txBody>
      </p:sp>
      <p:sp>
        <p:nvSpPr>
          <p:cNvPr id="90" name="Rectángulo 89"/>
          <p:cNvSpPr/>
          <p:nvPr/>
        </p:nvSpPr>
        <p:spPr>
          <a:xfrm>
            <a:off x="7624813" y="5790976"/>
            <a:ext cx="3524975" cy="58045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Scielo, Dialnet, Redalyc y Periodica</a:t>
            </a:r>
          </a:p>
        </p:txBody>
      </p:sp>
      <p:sp>
        <p:nvSpPr>
          <p:cNvPr id="91" name="Rectángulo 90"/>
          <p:cNvSpPr/>
          <p:nvPr/>
        </p:nvSpPr>
        <p:spPr>
          <a:xfrm>
            <a:off x="7624813" y="6491824"/>
            <a:ext cx="3524975" cy="58045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RRAAE y COBUEC</a:t>
            </a:r>
          </a:p>
        </p:txBody>
      </p:sp>
      <p:sp>
        <p:nvSpPr>
          <p:cNvPr id="94" name="Flecha derecha 93"/>
          <p:cNvSpPr/>
          <p:nvPr/>
        </p:nvSpPr>
        <p:spPr>
          <a:xfrm>
            <a:off x="2444734" y="5909180"/>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2" name="Flecha derecha 111"/>
          <p:cNvSpPr/>
          <p:nvPr/>
        </p:nvSpPr>
        <p:spPr>
          <a:xfrm>
            <a:off x="7143829" y="5161379"/>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6" name="Flecha derecha 115"/>
          <p:cNvSpPr/>
          <p:nvPr/>
        </p:nvSpPr>
        <p:spPr>
          <a:xfrm>
            <a:off x="7142837" y="5896013"/>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7" name="Flecha derecha 116"/>
          <p:cNvSpPr/>
          <p:nvPr/>
        </p:nvSpPr>
        <p:spPr>
          <a:xfrm>
            <a:off x="7142837" y="6583773"/>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0" name="Rectángulo 119"/>
          <p:cNvSpPr/>
          <p:nvPr/>
        </p:nvSpPr>
        <p:spPr>
          <a:xfrm>
            <a:off x="5376193" y="5790976"/>
            <a:ext cx="1672999" cy="58830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Regionales</a:t>
            </a:r>
            <a:endParaRPr lang="en-US" sz="1600" dirty="0">
              <a:latin typeface="Arial" panose="020B0604020202020204" pitchFamily="34" charset="0"/>
              <a:cs typeface="Arial" panose="020B0604020202020204" pitchFamily="34" charset="0"/>
            </a:endParaRPr>
          </a:p>
        </p:txBody>
      </p:sp>
      <p:sp>
        <p:nvSpPr>
          <p:cNvPr id="121" name="Rectángulo 120"/>
          <p:cNvSpPr/>
          <p:nvPr/>
        </p:nvSpPr>
        <p:spPr>
          <a:xfrm>
            <a:off x="5374656" y="5021586"/>
            <a:ext cx="1672999" cy="58830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Internacionales</a:t>
            </a:r>
            <a:endParaRPr lang="en-US" sz="1600" dirty="0">
              <a:latin typeface="Arial" panose="020B0604020202020204" pitchFamily="34" charset="0"/>
              <a:cs typeface="Arial" panose="020B0604020202020204" pitchFamily="34" charset="0"/>
            </a:endParaRPr>
          </a:p>
        </p:txBody>
      </p:sp>
      <p:sp>
        <p:nvSpPr>
          <p:cNvPr id="122" name="Rectángulo 121"/>
          <p:cNvSpPr/>
          <p:nvPr/>
        </p:nvSpPr>
        <p:spPr>
          <a:xfrm>
            <a:off x="2916662" y="5772678"/>
            <a:ext cx="1883910" cy="58830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Bases de datos científicas</a:t>
            </a:r>
            <a:endParaRPr lang="en-US" sz="1600" dirty="0">
              <a:latin typeface="Arial" panose="020B0604020202020204" pitchFamily="34" charset="0"/>
              <a:cs typeface="Arial" panose="020B0604020202020204" pitchFamily="34" charset="0"/>
            </a:endParaRPr>
          </a:p>
        </p:txBody>
      </p:sp>
      <p:sp>
        <p:nvSpPr>
          <p:cNvPr id="123" name="Rectángulo redondeado 122"/>
          <p:cNvSpPr/>
          <p:nvPr/>
        </p:nvSpPr>
        <p:spPr>
          <a:xfrm>
            <a:off x="609600" y="2618056"/>
            <a:ext cx="1839000" cy="781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latin typeface="Arial" panose="020B0604020202020204" pitchFamily="34" charset="0"/>
                <a:cs typeface="Arial" panose="020B0604020202020204" pitchFamily="34" charset="0"/>
              </a:rPr>
              <a:t>Criterios de selección</a:t>
            </a:r>
            <a:endParaRPr lang="en-US" sz="2000" b="1" dirty="0">
              <a:latin typeface="Arial" panose="020B0604020202020204" pitchFamily="34" charset="0"/>
              <a:cs typeface="Arial" panose="020B0604020202020204" pitchFamily="34" charset="0"/>
            </a:endParaRPr>
          </a:p>
        </p:txBody>
      </p:sp>
      <p:sp>
        <p:nvSpPr>
          <p:cNvPr id="124" name="Rectángulo 123"/>
          <p:cNvSpPr/>
          <p:nvPr/>
        </p:nvSpPr>
        <p:spPr>
          <a:xfrm>
            <a:off x="3231385" y="2200966"/>
            <a:ext cx="2426341" cy="60953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Estudios internacionales</a:t>
            </a:r>
          </a:p>
        </p:txBody>
      </p:sp>
      <p:sp>
        <p:nvSpPr>
          <p:cNvPr id="125" name="Rectángulo 124"/>
          <p:cNvSpPr/>
          <p:nvPr/>
        </p:nvSpPr>
        <p:spPr>
          <a:xfrm>
            <a:off x="3231384" y="3165523"/>
            <a:ext cx="2426341" cy="87432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Estudios nacionales</a:t>
            </a:r>
          </a:p>
        </p:txBody>
      </p:sp>
      <p:sp>
        <p:nvSpPr>
          <p:cNvPr id="126" name="Rectángulo 125"/>
          <p:cNvSpPr/>
          <p:nvPr/>
        </p:nvSpPr>
        <p:spPr>
          <a:xfrm>
            <a:off x="5827131" y="2191639"/>
            <a:ext cx="2659755" cy="60953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AS y análogos, AJ y MeJA, Qno</a:t>
            </a:r>
          </a:p>
        </p:txBody>
      </p:sp>
      <p:sp>
        <p:nvSpPr>
          <p:cNvPr id="127" name="Rectángulo 126"/>
          <p:cNvSpPr/>
          <p:nvPr/>
        </p:nvSpPr>
        <p:spPr>
          <a:xfrm>
            <a:off x="5827130" y="3165524"/>
            <a:ext cx="2659756" cy="87432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AS y análogos, AJ y MeJA, Qno y otros</a:t>
            </a:r>
          </a:p>
        </p:txBody>
      </p:sp>
      <p:sp>
        <p:nvSpPr>
          <p:cNvPr id="128" name="Rectángulo 127"/>
          <p:cNvSpPr/>
          <p:nvPr/>
        </p:nvSpPr>
        <p:spPr>
          <a:xfrm>
            <a:off x="3034316" y="1568185"/>
            <a:ext cx="3053231" cy="415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solidFill>
                  <a:srgbClr val="0070C0"/>
                </a:solidFill>
                <a:latin typeface="Arial" panose="020B0604020202020204" pitchFamily="34" charset="0"/>
                <a:cs typeface="Arial" panose="020B0604020202020204" pitchFamily="34" charset="0"/>
              </a:rPr>
              <a:t>Nivel</a:t>
            </a:r>
            <a:endParaRPr lang="en-US" sz="1800" b="1" dirty="0">
              <a:solidFill>
                <a:srgbClr val="0070C0"/>
              </a:solidFill>
              <a:latin typeface="Arial" panose="020B0604020202020204" pitchFamily="34" charset="0"/>
              <a:cs typeface="Arial" panose="020B0604020202020204" pitchFamily="34" charset="0"/>
            </a:endParaRPr>
          </a:p>
        </p:txBody>
      </p:sp>
      <p:sp>
        <p:nvSpPr>
          <p:cNvPr id="129" name="Abrir corchete 128"/>
          <p:cNvSpPr/>
          <p:nvPr/>
        </p:nvSpPr>
        <p:spPr>
          <a:xfrm>
            <a:off x="2715776" y="2388504"/>
            <a:ext cx="454932" cy="1401718"/>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30" name="Abrir llave 129"/>
          <p:cNvSpPr/>
          <p:nvPr/>
        </p:nvSpPr>
        <p:spPr>
          <a:xfrm>
            <a:off x="4899949" y="5197983"/>
            <a:ext cx="419821" cy="172325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 name="Cerrar llave 1"/>
          <p:cNvSpPr/>
          <p:nvPr/>
        </p:nvSpPr>
        <p:spPr>
          <a:xfrm>
            <a:off x="11199555" y="5291131"/>
            <a:ext cx="338510" cy="158014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885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32670" y="298028"/>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176054" y="8424610"/>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11920451" y="903346"/>
            <a:ext cx="2479762" cy="277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Materiales y Métodos</a:t>
            </a:r>
          </a:p>
          <a:p>
            <a:pPr algn="ctr"/>
            <a:endParaRPr lang="en-US" sz="16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2422230" y="1041876"/>
            <a:ext cx="9367236" cy="479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Etapa 1: Estrategias de búsqueda de la información</a:t>
            </a:r>
            <a:endParaRPr lang="en-US" sz="2000" b="1" dirty="0">
              <a:solidFill>
                <a:srgbClr val="FF0000"/>
              </a:solidFill>
              <a:latin typeface="Arial" panose="020B0604020202020204" pitchFamily="34" charset="0"/>
              <a:cs typeface="Arial" panose="020B0604020202020204" pitchFamily="34" charset="0"/>
            </a:endParaRPr>
          </a:p>
        </p:txBody>
      </p:sp>
      <p:pic>
        <p:nvPicPr>
          <p:cNvPr id="36" name="Imagen 35"/>
          <p:cNvPicPr/>
          <p:nvPr/>
        </p:nvPicPr>
        <p:blipFill rotWithShape="1">
          <a:blip r:embed="rId3"/>
          <a:srcRect l="3197" t="14571" r="5309" b="10790"/>
          <a:stretch/>
        </p:blipFill>
        <p:spPr bwMode="auto">
          <a:xfrm>
            <a:off x="2216699" y="2468193"/>
            <a:ext cx="10361272" cy="5179306"/>
          </a:xfrm>
          <a:prstGeom prst="rect">
            <a:avLst/>
          </a:prstGeom>
          <a:ln>
            <a:solidFill>
              <a:schemeClr val="tx1"/>
            </a:solidFill>
          </a:ln>
          <a:extLst>
            <a:ext uri="{53640926-AAD7-44D8-BBD7-CCE9431645EC}">
              <a14:shadowObscured xmlns:a14="http://schemas.microsoft.com/office/drawing/2010/main"/>
            </a:ext>
          </a:extLst>
        </p:spPr>
      </p:pic>
      <p:sp>
        <p:nvSpPr>
          <p:cNvPr id="37" name="Rectángulo redondeado 36"/>
          <p:cNvSpPr/>
          <p:nvPr/>
        </p:nvSpPr>
        <p:spPr>
          <a:xfrm>
            <a:off x="1596256" y="1794299"/>
            <a:ext cx="11418193" cy="52274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Figura 1. Búsqueda en Scopus de publicaciones científicas relacionadas al efecto de elicitores en los genes PR en plantas</a:t>
            </a:r>
            <a:endParaRPr lang="en-US" sz="1600" dirty="0">
              <a:latin typeface="Arial" panose="020B0604020202020204" pitchFamily="34" charset="0"/>
              <a:cs typeface="Arial" panose="020B0604020202020204" pitchFamily="34" charset="0"/>
            </a:endParaRPr>
          </a:p>
        </p:txBody>
      </p:sp>
      <p:sp>
        <p:nvSpPr>
          <p:cNvPr id="9" name="Rectángulo 8"/>
          <p:cNvSpPr/>
          <p:nvPr/>
        </p:nvSpPr>
        <p:spPr>
          <a:xfrm>
            <a:off x="2422230" y="3108960"/>
            <a:ext cx="4843093" cy="24265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ángulo 10"/>
          <p:cNvSpPr/>
          <p:nvPr/>
        </p:nvSpPr>
        <p:spPr>
          <a:xfrm>
            <a:off x="2462260" y="4574771"/>
            <a:ext cx="4843093" cy="24265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ángulo 11"/>
          <p:cNvSpPr/>
          <p:nvPr/>
        </p:nvSpPr>
        <p:spPr>
          <a:xfrm>
            <a:off x="2462260" y="5840177"/>
            <a:ext cx="4843093" cy="24265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ángulo 12"/>
          <p:cNvSpPr/>
          <p:nvPr/>
        </p:nvSpPr>
        <p:spPr>
          <a:xfrm>
            <a:off x="2462260" y="7105583"/>
            <a:ext cx="4843093" cy="24265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32670" y="298028"/>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176054" y="8424610"/>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11920451" y="903346"/>
            <a:ext cx="2479762" cy="277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Materiales y Métodos</a:t>
            </a:r>
          </a:p>
          <a:p>
            <a:pPr algn="ctr"/>
            <a:endParaRPr lang="en-US" sz="16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2422230" y="1041876"/>
            <a:ext cx="9367236" cy="479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Etapa 2: Manejo y tratamiento de la información</a:t>
            </a:r>
            <a:endParaRPr lang="en-US" sz="2000" b="1" dirty="0">
              <a:solidFill>
                <a:srgbClr val="FF0000"/>
              </a:solidFill>
              <a:latin typeface="Arial" panose="020B0604020202020204" pitchFamily="34" charset="0"/>
              <a:cs typeface="Arial" panose="020B0604020202020204" pitchFamily="34" charset="0"/>
            </a:endParaRPr>
          </a:p>
        </p:txBody>
      </p:sp>
      <p:sp>
        <p:nvSpPr>
          <p:cNvPr id="18" name="Rectángulo redondeado 17"/>
          <p:cNvSpPr/>
          <p:nvPr/>
        </p:nvSpPr>
        <p:spPr>
          <a:xfrm>
            <a:off x="3814960" y="6630376"/>
            <a:ext cx="3268147" cy="3981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Normalización de datos</a:t>
            </a:r>
            <a:endParaRPr lang="en-US" sz="1800" b="1" dirty="0">
              <a:latin typeface="Arial" panose="020B0604020202020204" pitchFamily="34" charset="0"/>
              <a:cs typeface="Arial" panose="020B0604020202020204" pitchFamily="34" charset="0"/>
            </a:endParaRPr>
          </a:p>
        </p:txBody>
      </p:sp>
      <p:sp>
        <p:nvSpPr>
          <p:cNvPr id="31" name="Rectángulo redondeado 30"/>
          <p:cNvSpPr/>
          <p:nvPr/>
        </p:nvSpPr>
        <p:spPr>
          <a:xfrm>
            <a:off x="629402" y="1727338"/>
            <a:ext cx="3362989" cy="5968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600" b="1" dirty="0">
              <a:latin typeface="Arial" panose="020B0604020202020204" pitchFamily="34" charset="0"/>
              <a:cs typeface="Arial" panose="020B0604020202020204" pitchFamily="34" charset="0"/>
            </a:endParaRPr>
          </a:p>
          <a:p>
            <a:pPr algn="ctr"/>
            <a:r>
              <a:rPr lang="es-ES" sz="1800" b="1" dirty="0">
                <a:latin typeface="Arial" panose="020B0604020202020204" pitchFamily="34" charset="0"/>
                <a:cs typeface="Arial" panose="020B0604020202020204" pitchFamily="34" charset="0"/>
              </a:rPr>
              <a:t>Selección y almacenamiento de los datos</a:t>
            </a:r>
            <a:endParaRPr lang="en-US" sz="18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p:txBody>
      </p:sp>
      <p:sp>
        <p:nvSpPr>
          <p:cNvPr id="33" name="Rectángulo redondeado 32"/>
          <p:cNvSpPr/>
          <p:nvPr/>
        </p:nvSpPr>
        <p:spPr>
          <a:xfrm>
            <a:off x="2207111" y="4061472"/>
            <a:ext cx="3362989" cy="7114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Creación de un registro de datos</a:t>
            </a:r>
            <a:endParaRPr lang="en-US" sz="18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3"/>
          <a:srcRect l="5895" r="29134" b="7459"/>
          <a:stretch/>
        </p:blipFill>
        <p:spPr>
          <a:xfrm>
            <a:off x="7799104" y="2290024"/>
            <a:ext cx="5931333" cy="5445839"/>
          </a:xfrm>
          <a:prstGeom prst="rect">
            <a:avLst/>
          </a:prstGeom>
          <a:ln>
            <a:solidFill>
              <a:schemeClr val="tx1"/>
            </a:solidFill>
          </a:ln>
        </p:spPr>
      </p:pic>
      <p:sp>
        <p:nvSpPr>
          <p:cNvPr id="21" name="Rectángulo 20"/>
          <p:cNvSpPr/>
          <p:nvPr/>
        </p:nvSpPr>
        <p:spPr>
          <a:xfrm>
            <a:off x="7782994" y="6216138"/>
            <a:ext cx="5932783" cy="1540787"/>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ángulo 18"/>
          <p:cNvSpPr/>
          <p:nvPr/>
        </p:nvSpPr>
        <p:spPr>
          <a:xfrm>
            <a:off x="1240594" y="2423630"/>
            <a:ext cx="2129769" cy="445647"/>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Selección de datos</a:t>
            </a:r>
          </a:p>
        </p:txBody>
      </p:sp>
      <p:sp>
        <p:nvSpPr>
          <p:cNvPr id="20" name="Rectángulo 19"/>
          <p:cNvSpPr/>
          <p:nvPr/>
        </p:nvSpPr>
        <p:spPr>
          <a:xfrm>
            <a:off x="1647885" y="2930611"/>
            <a:ext cx="2564790" cy="445647"/>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Extracción y migración</a:t>
            </a:r>
          </a:p>
        </p:txBody>
      </p:sp>
      <p:sp>
        <p:nvSpPr>
          <p:cNvPr id="22" name="Rectángulo 21"/>
          <p:cNvSpPr/>
          <p:nvPr/>
        </p:nvSpPr>
        <p:spPr>
          <a:xfrm>
            <a:off x="1875062" y="3407558"/>
            <a:ext cx="4111407" cy="445647"/>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Eliminación de pub. repetidas</a:t>
            </a:r>
          </a:p>
        </p:txBody>
      </p:sp>
      <p:sp>
        <p:nvSpPr>
          <p:cNvPr id="24" name="Rectángulo 23"/>
          <p:cNvSpPr/>
          <p:nvPr/>
        </p:nvSpPr>
        <p:spPr>
          <a:xfrm>
            <a:off x="2535756" y="4930420"/>
            <a:ext cx="2761939" cy="207094"/>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Unificación de datos</a:t>
            </a:r>
          </a:p>
        </p:txBody>
      </p:sp>
      <p:sp>
        <p:nvSpPr>
          <p:cNvPr id="25" name="Rectángulo 24"/>
          <p:cNvSpPr/>
          <p:nvPr/>
        </p:nvSpPr>
        <p:spPr>
          <a:xfrm>
            <a:off x="3939145" y="5755008"/>
            <a:ext cx="3513237" cy="445647"/>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Obtención de otros datos: 15,16, 17, 3, 4, 13 y 14</a:t>
            </a:r>
          </a:p>
        </p:txBody>
      </p:sp>
      <p:sp>
        <p:nvSpPr>
          <p:cNvPr id="26" name="Rectángulo 25"/>
          <p:cNvSpPr/>
          <p:nvPr/>
        </p:nvSpPr>
        <p:spPr>
          <a:xfrm>
            <a:off x="2843588" y="5198647"/>
            <a:ext cx="4111407" cy="445647"/>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Eliminación de pub. repetidas</a:t>
            </a:r>
          </a:p>
        </p:txBody>
      </p:sp>
      <p:sp>
        <p:nvSpPr>
          <p:cNvPr id="29" name="Flecha abajo 28"/>
          <p:cNvSpPr/>
          <p:nvPr/>
        </p:nvSpPr>
        <p:spPr>
          <a:xfrm>
            <a:off x="5236920" y="6283646"/>
            <a:ext cx="354245" cy="23635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Abrir corchete 2"/>
          <p:cNvSpPr/>
          <p:nvPr/>
        </p:nvSpPr>
        <p:spPr>
          <a:xfrm>
            <a:off x="4001388" y="7106859"/>
            <a:ext cx="225948" cy="906263"/>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2" name="Rectángulo 31"/>
          <p:cNvSpPr/>
          <p:nvPr/>
        </p:nvSpPr>
        <p:spPr>
          <a:xfrm>
            <a:off x="4076679" y="7337166"/>
            <a:ext cx="3356371" cy="445647"/>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Courier New" panose="02070309020205020404" pitchFamily="49" charset="0"/>
              <a:buChar char="o"/>
            </a:pPr>
            <a:r>
              <a:rPr lang="es-ES" sz="1600" dirty="0">
                <a:latin typeface="Arial" panose="020B0604020202020204" pitchFamily="34" charset="0"/>
                <a:cs typeface="Arial" panose="020B0604020202020204" pitchFamily="34" charset="0"/>
              </a:rPr>
              <a:t>Titulo de los documentos</a:t>
            </a:r>
          </a:p>
          <a:p>
            <a:pPr marL="285750" indent="-285750" algn="just">
              <a:buFont typeface="Courier New" panose="02070309020205020404" pitchFamily="49" charset="0"/>
              <a:buChar char="o"/>
            </a:pPr>
            <a:r>
              <a:rPr lang="es-ES" sz="1600" dirty="0">
                <a:latin typeface="Arial" panose="020B0604020202020204" pitchFamily="34" charset="0"/>
                <a:cs typeface="Arial" panose="020B0604020202020204" pitchFamily="34" charset="0"/>
              </a:rPr>
              <a:t>Nombres de las revistas</a:t>
            </a:r>
          </a:p>
          <a:p>
            <a:pPr marL="285750" indent="-285750" algn="just">
              <a:buFont typeface="Courier New" panose="02070309020205020404" pitchFamily="49" charset="0"/>
              <a:buChar char="o"/>
            </a:pPr>
            <a:r>
              <a:rPr lang="es-ES" sz="1600" dirty="0">
                <a:latin typeface="Arial" panose="020B0604020202020204" pitchFamily="34" charset="0"/>
                <a:cs typeface="Arial" panose="020B0604020202020204" pitchFamily="34" charset="0"/>
              </a:rPr>
              <a:t>Nombres de los autores </a:t>
            </a:r>
          </a:p>
        </p:txBody>
      </p:sp>
      <p:cxnSp>
        <p:nvCxnSpPr>
          <p:cNvPr id="41" name="Conector recto de flecha 40"/>
          <p:cNvCxnSpPr/>
          <p:nvPr/>
        </p:nvCxnSpPr>
        <p:spPr>
          <a:xfrm>
            <a:off x="763698" y="2362296"/>
            <a:ext cx="1846498" cy="1678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Rectángulo redondeado 41"/>
          <p:cNvSpPr/>
          <p:nvPr/>
        </p:nvSpPr>
        <p:spPr>
          <a:xfrm>
            <a:off x="7923905" y="1687989"/>
            <a:ext cx="5681729" cy="52274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Tabla 1. Datos de las publicaciones nacionales e internacionales para el análisis bibliométrico</a:t>
            </a:r>
            <a:endParaRPr lang="en-US" sz="1600" dirty="0">
              <a:latin typeface="Arial" panose="020B0604020202020204" pitchFamily="34" charset="0"/>
              <a:cs typeface="Arial" panose="020B0604020202020204" pitchFamily="34" charset="0"/>
            </a:endParaRPr>
          </a:p>
        </p:txBody>
      </p:sp>
      <p:cxnSp>
        <p:nvCxnSpPr>
          <p:cNvPr id="27" name="Conector recto de flecha 26"/>
          <p:cNvCxnSpPr/>
          <p:nvPr/>
        </p:nvCxnSpPr>
        <p:spPr>
          <a:xfrm>
            <a:off x="2380838" y="4774937"/>
            <a:ext cx="1846498" cy="1678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Rectángulo 27"/>
          <p:cNvSpPr/>
          <p:nvPr/>
        </p:nvSpPr>
        <p:spPr>
          <a:xfrm>
            <a:off x="7784443" y="3204775"/>
            <a:ext cx="5931334" cy="605225"/>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9811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32670" y="298028"/>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176054" y="8424610"/>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11920451" y="903346"/>
            <a:ext cx="2479762" cy="277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Materiales y Métodos</a:t>
            </a:r>
          </a:p>
          <a:p>
            <a:pPr algn="ctr"/>
            <a:endParaRPr lang="en-US" sz="16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2422230" y="1041876"/>
            <a:ext cx="9367236" cy="479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Etapa 3: Análisis de datos</a:t>
            </a:r>
            <a:endParaRPr lang="en-US" sz="2000" b="1" dirty="0">
              <a:solidFill>
                <a:srgbClr val="FF0000"/>
              </a:solidFill>
              <a:latin typeface="Arial" panose="020B0604020202020204" pitchFamily="34" charset="0"/>
              <a:cs typeface="Arial" panose="020B0604020202020204" pitchFamily="34" charset="0"/>
            </a:endParaRPr>
          </a:p>
        </p:txBody>
      </p:sp>
      <p:sp>
        <p:nvSpPr>
          <p:cNvPr id="16" name="Rectángulo redondeado 15"/>
          <p:cNvSpPr/>
          <p:nvPr/>
        </p:nvSpPr>
        <p:spPr>
          <a:xfrm>
            <a:off x="4932518" y="1519631"/>
            <a:ext cx="4095103" cy="5227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Indicadores bibliométricas</a:t>
            </a:r>
            <a:endParaRPr lang="en-US" sz="1800" b="1" dirty="0">
              <a:latin typeface="Arial" panose="020B0604020202020204" pitchFamily="34" charset="0"/>
              <a:cs typeface="Arial" panose="020B0604020202020204" pitchFamily="34" charset="0"/>
            </a:endParaRPr>
          </a:p>
        </p:txBody>
      </p:sp>
      <p:sp>
        <p:nvSpPr>
          <p:cNvPr id="9" name="Rectángulo 8"/>
          <p:cNvSpPr/>
          <p:nvPr/>
        </p:nvSpPr>
        <p:spPr>
          <a:xfrm>
            <a:off x="849504" y="2621818"/>
            <a:ext cx="2321517" cy="42517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Producción</a:t>
            </a:r>
          </a:p>
        </p:txBody>
      </p:sp>
      <p:sp>
        <p:nvSpPr>
          <p:cNvPr id="10" name="Rectángulo 9"/>
          <p:cNvSpPr/>
          <p:nvPr/>
        </p:nvSpPr>
        <p:spPr>
          <a:xfrm>
            <a:off x="849503" y="3154059"/>
            <a:ext cx="2321517" cy="1644127"/>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Año</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Idioma</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Tipo de documento</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Región</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Institución</a:t>
            </a:r>
          </a:p>
        </p:txBody>
      </p:sp>
      <p:sp>
        <p:nvSpPr>
          <p:cNvPr id="11" name="Rectángulo 10"/>
          <p:cNvSpPr/>
          <p:nvPr/>
        </p:nvSpPr>
        <p:spPr>
          <a:xfrm>
            <a:off x="3421443" y="2623596"/>
            <a:ext cx="3411618" cy="4394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Visibilidad e impacto</a:t>
            </a:r>
          </a:p>
        </p:txBody>
      </p:sp>
      <p:sp>
        <p:nvSpPr>
          <p:cNvPr id="12" name="Rectángulo 11"/>
          <p:cNvSpPr/>
          <p:nvPr/>
        </p:nvSpPr>
        <p:spPr>
          <a:xfrm>
            <a:off x="7083483" y="2632754"/>
            <a:ext cx="3419729" cy="44874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Colaboración</a:t>
            </a:r>
            <a:r>
              <a:rPr lang="es-ES" sz="1600" dirty="0">
                <a:latin typeface="Arial" panose="020B0604020202020204" pitchFamily="34" charset="0"/>
                <a:cs typeface="Arial" panose="020B0604020202020204" pitchFamily="34" charset="0"/>
              </a:rPr>
              <a:t> </a:t>
            </a:r>
          </a:p>
        </p:txBody>
      </p:sp>
      <p:sp>
        <p:nvSpPr>
          <p:cNvPr id="21" name="Rectángulo 20"/>
          <p:cNvSpPr/>
          <p:nvPr/>
        </p:nvSpPr>
        <p:spPr>
          <a:xfrm>
            <a:off x="11035976" y="2598240"/>
            <a:ext cx="2580271" cy="44874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Dispersión</a:t>
            </a:r>
          </a:p>
        </p:txBody>
      </p:sp>
      <p:sp>
        <p:nvSpPr>
          <p:cNvPr id="22" name="Rectángulo 21"/>
          <p:cNvSpPr/>
          <p:nvPr/>
        </p:nvSpPr>
        <p:spPr>
          <a:xfrm>
            <a:off x="3413332" y="3494756"/>
            <a:ext cx="3419729" cy="1856713"/>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Número de citas recibidas por publicaciones</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SJR(SCImago Journal Rank)</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Citas recibidas en los últimos tres años por revistas</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Cuartil de las revistas</a:t>
            </a:r>
          </a:p>
          <a:p>
            <a:pPr marL="285750" indent="-285750" algn="just">
              <a:lnSpc>
                <a:spcPct val="150000"/>
              </a:lnSpc>
              <a:buFont typeface="Courier New" panose="02070309020205020404" pitchFamily="49" charset="0"/>
              <a:buChar char="o"/>
            </a:pPr>
            <a:endParaRPr lang="es-ES" sz="1600" dirty="0">
              <a:latin typeface="Arial" panose="020B0604020202020204" pitchFamily="34" charset="0"/>
              <a:cs typeface="Arial" panose="020B0604020202020204" pitchFamily="34" charset="0"/>
            </a:endParaRPr>
          </a:p>
        </p:txBody>
      </p:sp>
      <p:sp>
        <p:nvSpPr>
          <p:cNvPr id="23" name="Rectángulo 22"/>
          <p:cNvSpPr/>
          <p:nvPr/>
        </p:nvSpPr>
        <p:spPr>
          <a:xfrm>
            <a:off x="7075373" y="3154059"/>
            <a:ext cx="3397364" cy="1168559"/>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Documentos en coautoría</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Grado de colaboración</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Índice de coautoría</a:t>
            </a:r>
          </a:p>
          <a:p>
            <a:pPr marL="285750" indent="-285750" algn="just">
              <a:buFont typeface="Courier New" panose="02070309020205020404" pitchFamily="49" charset="0"/>
              <a:buChar char="o"/>
            </a:pPr>
            <a:endParaRPr lang="es-ES" sz="1600" dirty="0">
              <a:latin typeface="Arial" panose="020B0604020202020204" pitchFamily="34" charset="0"/>
              <a:cs typeface="Arial" panose="020B0604020202020204" pitchFamily="34" charset="0"/>
            </a:endParaRPr>
          </a:p>
        </p:txBody>
      </p:sp>
      <p:sp>
        <p:nvSpPr>
          <p:cNvPr id="24" name="Rectángulo 23"/>
          <p:cNvSpPr/>
          <p:nvPr/>
        </p:nvSpPr>
        <p:spPr>
          <a:xfrm>
            <a:off x="10775999" y="3231896"/>
            <a:ext cx="2940895" cy="2140729"/>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Número de revistas científicas</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Número de documentos científicos por revista</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País de edición de las revistas</a:t>
            </a:r>
          </a:p>
        </p:txBody>
      </p:sp>
      <p:cxnSp>
        <p:nvCxnSpPr>
          <p:cNvPr id="3" name="Conector recto 2"/>
          <p:cNvCxnSpPr>
            <a:stCxn id="16" idx="2"/>
          </p:cNvCxnSpPr>
          <p:nvPr/>
        </p:nvCxnSpPr>
        <p:spPr>
          <a:xfrm flipH="1">
            <a:off x="6980069" y="2042375"/>
            <a:ext cx="1" cy="200424"/>
          </a:xfrm>
          <a:prstGeom prst="line">
            <a:avLst/>
          </a:prstGeom>
        </p:spPr>
        <p:style>
          <a:lnRef idx="2">
            <a:schemeClr val="dk1"/>
          </a:lnRef>
          <a:fillRef idx="0">
            <a:schemeClr val="dk1"/>
          </a:fillRef>
          <a:effectRef idx="1">
            <a:schemeClr val="dk1"/>
          </a:effectRef>
          <a:fontRef idx="minor">
            <a:schemeClr val="tx1"/>
          </a:fontRef>
        </p:style>
      </p:cxnSp>
      <p:cxnSp>
        <p:nvCxnSpPr>
          <p:cNvPr id="5" name="Conector recto 4"/>
          <p:cNvCxnSpPr/>
          <p:nvPr/>
        </p:nvCxnSpPr>
        <p:spPr>
          <a:xfrm flipH="1">
            <a:off x="2032670" y="2258206"/>
            <a:ext cx="4947399" cy="0"/>
          </a:xfrm>
          <a:prstGeom prst="line">
            <a:avLst/>
          </a:prstGeom>
        </p:spPr>
        <p:style>
          <a:lnRef idx="2">
            <a:schemeClr val="dk1"/>
          </a:lnRef>
          <a:fillRef idx="0">
            <a:schemeClr val="dk1"/>
          </a:fillRef>
          <a:effectRef idx="1">
            <a:schemeClr val="dk1"/>
          </a:effectRef>
          <a:fontRef idx="minor">
            <a:schemeClr val="tx1"/>
          </a:fontRef>
        </p:style>
      </p:cxnSp>
      <p:cxnSp>
        <p:nvCxnSpPr>
          <p:cNvPr id="26" name="Conector recto 25"/>
          <p:cNvCxnSpPr/>
          <p:nvPr/>
        </p:nvCxnSpPr>
        <p:spPr>
          <a:xfrm>
            <a:off x="6980069" y="2258206"/>
            <a:ext cx="5331985" cy="0"/>
          </a:xfrm>
          <a:prstGeom prst="line">
            <a:avLst/>
          </a:prstGeom>
        </p:spPr>
        <p:style>
          <a:lnRef idx="2">
            <a:schemeClr val="dk1"/>
          </a:lnRef>
          <a:fillRef idx="0">
            <a:schemeClr val="dk1"/>
          </a:fillRef>
          <a:effectRef idx="1">
            <a:schemeClr val="dk1"/>
          </a:effectRef>
          <a:fontRef idx="minor">
            <a:schemeClr val="tx1"/>
          </a:fontRef>
        </p:style>
      </p:cxnSp>
      <p:cxnSp>
        <p:nvCxnSpPr>
          <p:cNvPr id="28" name="Conector recto de flecha 27"/>
          <p:cNvCxnSpPr/>
          <p:nvPr/>
        </p:nvCxnSpPr>
        <p:spPr>
          <a:xfrm>
            <a:off x="2037035" y="2258206"/>
            <a:ext cx="2" cy="363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Conector recto de flecha 28"/>
          <p:cNvCxnSpPr/>
          <p:nvPr/>
        </p:nvCxnSpPr>
        <p:spPr>
          <a:xfrm>
            <a:off x="5127250" y="2258206"/>
            <a:ext cx="2" cy="363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Conector recto de flecha 29"/>
          <p:cNvCxnSpPr/>
          <p:nvPr/>
        </p:nvCxnSpPr>
        <p:spPr>
          <a:xfrm>
            <a:off x="8833824" y="2258206"/>
            <a:ext cx="2" cy="363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ector recto de flecha 30"/>
          <p:cNvCxnSpPr/>
          <p:nvPr/>
        </p:nvCxnSpPr>
        <p:spPr>
          <a:xfrm>
            <a:off x="12312054" y="2258206"/>
            <a:ext cx="2" cy="363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Rectángulo 31"/>
          <p:cNvSpPr/>
          <p:nvPr/>
        </p:nvSpPr>
        <p:spPr>
          <a:xfrm>
            <a:off x="521923" y="6092789"/>
            <a:ext cx="2307264" cy="425172"/>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Courier New" panose="02070309020205020404" pitchFamily="49" charset="0"/>
              <a:buChar char="o"/>
            </a:pPr>
            <a:r>
              <a:rPr lang="es-ES" sz="1600" dirty="0">
                <a:latin typeface="Arial" panose="020B0604020202020204" pitchFamily="34" charset="0"/>
                <a:cs typeface="Arial" panose="020B0604020202020204" pitchFamily="34" charset="0"/>
              </a:rPr>
              <a:t>Ley de Price</a:t>
            </a:r>
          </a:p>
          <a:p>
            <a:pPr marL="285750" indent="-285750" algn="ctr">
              <a:buFont typeface="Courier New" panose="02070309020205020404" pitchFamily="49" charset="0"/>
              <a:buChar char="o"/>
            </a:pPr>
            <a:r>
              <a:rPr lang="es-ES" sz="1600" dirty="0">
                <a:latin typeface="Arial" panose="020B0604020202020204" pitchFamily="34" charset="0"/>
                <a:cs typeface="Arial" panose="020B0604020202020204" pitchFamily="34" charset="0"/>
              </a:rPr>
              <a:t>Ley de Lotka</a:t>
            </a:r>
          </a:p>
        </p:txBody>
      </p:sp>
      <p:sp>
        <p:nvSpPr>
          <p:cNvPr id="33" name="Rectángulo 32"/>
          <p:cNvSpPr/>
          <p:nvPr/>
        </p:nvSpPr>
        <p:spPr>
          <a:xfrm>
            <a:off x="10928574" y="6345773"/>
            <a:ext cx="2580270" cy="425172"/>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Courier New" panose="02070309020205020404" pitchFamily="49" charset="0"/>
              <a:buChar char="o"/>
            </a:pPr>
            <a:r>
              <a:rPr lang="es-ES" sz="1600" dirty="0">
                <a:latin typeface="Arial" panose="020B0604020202020204" pitchFamily="34" charset="0"/>
                <a:cs typeface="Arial" panose="020B0604020202020204" pitchFamily="34" charset="0"/>
              </a:rPr>
              <a:t>Ley de Bradford</a:t>
            </a:r>
          </a:p>
        </p:txBody>
      </p:sp>
      <p:pic>
        <p:nvPicPr>
          <p:cNvPr id="35" name="Imagen 34"/>
          <p:cNvPicPr>
            <a:picLocks noChangeAspect="1"/>
          </p:cNvPicPr>
          <p:nvPr/>
        </p:nvPicPr>
        <p:blipFill rotWithShape="1">
          <a:blip r:embed="rId3">
            <a:extLst>
              <a:ext uri="{28A0092B-C50C-407E-A947-70E740481C1C}">
                <a14:useLocalDpi xmlns:a14="http://schemas.microsoft.com/office/drawing/2010/main" val="0"/>
              </a:ext>
            </a:extLst>
          </a:blip>
          <a:srcRect l="46270" t="45060" b="29340"/>
          <a:stretch/>
        </p:blipFill>
        <p:spPr>
          <a:xfrm>
            <a:off x="7703245" y="6444556"/>
            <a:ext cx="2420713" cy="731521"/>
          </a:xfrm>
          <a:prstGeom prst="rect">
            <a:avLst/>
          </a:prstGeom>
        </p:spPr>
      </p:pic>
      <p:sp>
        <p:nvSpPr>
          <p:cNvPr id="27" name="Rectángulo 26"/>
          <p:cNvSpPr/>
          <p:nvPr/>
        </p:nvSpPr>
        <p:spPr>
          <a:xfrm>
            <a:off x="7057011" y="5463886"/>
            <a:ext cx="3397364" cy="841489"/>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Courier New" panose="02070309020205020404" pitchFamily="49" charset="0"/>
              <a:buChar char="o"/>
            </a:pPr>
            <a:r>
              <a:rPr lang="es-ES" sz="1600" dirty="0">
                <a:latin typeface="Arial" panose="020B0604020202020204" pitchFamily="34" charset="0"/>
                <a:cs typeface="Arial" panose="020B0604020202020204" pitchFamily="34" charset="0"/>
              </a:rPr>
              <a:t>Entre países</a:t>
            </a:r>
          </a:p>
          <a:p>
            <a:pPr marL="285750" indent="-285750" algn="just">
              <a:buFont typeface="Courier New" panose="02070309020205020404" pitchFamily="49" charset="0"/>
              <a:buChar char="o"/>
            </a:pPr>
            <a:r>
              <a:rPr lang="es-ES" sz="1600" dirty="0">
                <a:latin typeface="Arial" panose="020B0604020202020204" pitchFamily="34" charset="0"/>
                <a:cs typeface="Arial" panose="020B0604020202020204" pitchFamily="34" charset="0"/>
              </a:rPr>
              <a:t>Entre instituciones internacionales</a:t>
            </a:r>
          </a:p>
          <a:p>
            <a:pPr marL="285750" indent="-285750" algn="just">
              <a:buFont typeface="Courier New" panose="02070309020205020404" pitchFamily="49" charset="0"/>
              <a:buChar char="o"/>
            </a:pPr>
            <a:r>
              <a:rPr lang="es-ES" sz="1600" dirty="0">
                <a:latin typeface="Arial" panose="020B0604020202020204" pitchFamily="34" charset="0"/>
                <a:cs typeface="Arial" panose="020B0604020202020204" pitchFamily="34" charset="0"/>
              </a:rPr>
              <a:t>Entre instituciones nacionales</a:t>
            </a:r>
          </a:p>
          <a:p>
            <a:pPr marL="285750" indent="-285750" algn="just">
              <a:buFont typeface="Courier New" panose="02070309020205020404" pitchFamily="49" charset="0"/>
              <a:buChar char="o"/>
            </a:pPr>
            <a:endParaRPr lang="es-ES" sz="1600" dirty="0">
              <a:latin typeface="Arial" panose="020B0604020202020204" pitchFamily="34" charset="0"/>
              <a:cs typeface="Arial" panose="020B0604020202020204" pitchFamily="34" charset="0"/>
            </a:endParaRPr>
          </a:p>
        </p:txBody>
      </p:sp>
      <p:cxnSp>
        <p:nvCxnSpPr>
          <p:cNvPr id="34" name="Conector recto de flecha 33"/>
          <p:cNvCxnSpPr/>
          <p:nvPr/>
        </p:nvCxnSpPr>
        <p:spPr>
          <a:xfrm>
            <a:off x="8833823" y="4213368"/>
            <a:ext cx="2" cy="363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Rectángulo 36"/>
          <p:cNvSpPr/>
          <p:nvPr/>
        </p:nvSpPr>
        <p:spPr>
          <a:xfrm>
            <a:off x="7543688" y="4576980"/>
            <a:ext cx="2580270" cy="42517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Redes de colaboración</a:t>
            </a:r>
          </a:p>
        </p:txBody>
      </p:sp>
      <p:cxnSp>
        <p:nvCxnSpPr>
          <p:cNvPr id="38" name="Conector recto de flecha 37"/>
          <p:cNvCxnSpPr/>
          <p:nvPr/>
        </p:nvCxnSpPr>
        <p:spPr>
          <a:xfrm>
            <a:off x="1875059" y="5002152"/>
            <a:ext cx="2" cy="363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Rectángulo 38"/>
          <p:cNvSpPr/>
          <p:nvPr/>
        </p:nvSpPr>
        <p:spPr>
          <a:xfrm>
            <a:off x="755841" y="5383362"/>
            <a:ext cx="2238436" cy="42517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Leyes bibliométricas</a:t>
            </a:r>
          </a:p>
        </p:txBody>
      </p:sp>
      <p:cxnSp>
        <p:nvCxnSpPr>
          <p:cNvPr id="41" name="Conector recto de flecha 40"/>
          <p:cNvCxnSpPr/>
          <p:nvPr/>
        </p:nvCxnSpPr>
        <p:spPr>
          <a:xfrm>
            <a:off x="12429939" y="5414142"/>
            <a:ext cx="2" cy="363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Rectángulo 41"/>
          <p:cNvSpPr/>
          <p:nvPr/>
        </p:nvSpPr>
        <p:spPr>
          <a:xfrm>
            <a:off x="11292934" y="5819271"/>
            <a:ext cx="2238436" cy="42517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Leyes bibliométricas</a:t>
            </a:r>
          </a:p>
        </p:txBody>
      </p:sp>
    </p:spTree>
    <p:extLst>
      <p:ext uri="{BB962C8B-B14F-4D97-AF65-F5344CB8AC3E}">
        <p14:creationId xmlns:p14="http://schemas.microsoft.com/office/powerpoint/2010/main" val="31068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32670" y="298028"/>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176054" y="8424610"/>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11920451" y="903346"/>
            <a:ext cx="2479762" cy="277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Materiales y Métodos</a:t>
            </a:r>
          </a:p>
          <a:p>
            <a:pPr algn="ctr"/>
            <a:endParaRPr lang="en-US" sz="16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2415450" y="935469"/>
            <a:ext cx="9367236" cy="479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Etapa 3: Análisis de datos</a:t>
            </a:r>
            <a:endParaRPr lang="en-US" sz="2000" b="1" dirty="0">
              <a:solidFill>
                <a:srgbClr val="FF0000"/>
              </a:solidFill>
              <a:latin typeface="Arial" panose="020B0604020202020204" pitchFamily="34" charset="0"/>
              <a:cs typeface="Arial" panose="020B0604020202020204" pitchFamily="34" charset="0"/>
            </a:endParaRPr>
          </a:p>
        </p:txBody>
      </p:sp>
      <p:sp>
        <p:nvSpPr>
          <p:cNvPr id="16" name="Rectángulo redondeado 15"/>
          <p:cNvSpPr/>
          <p:nvPr/>
        </p:nvSpPr>
        <p:spPr>
          <a:xfrm>
            <a:off x="5051516" y="1257926"/>
            <a:ext cx="4095103" cy="52274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Indicadores bibliométricas</a:t>
            </a:r>
            <a:endParaRPr lang="en-US" sz="1800" b="1" dirty="0">
              <a:latin typeface="Arial" panose="020B0604020202020204" pitchFamily="34" charset="0"/>
              <a:cs typeface="Arial" panose="020B0604020202020204" pitchFamily="34" charset="0"/>
            </a:endParaRPr>
          </a:p>
        </p:txBody>
      </p:sp>
      <p:sp>
        <p:nvSpPr>
          <p:cNvPr id="25" name="Rectángulo redondeado 24"/>
          <p:cNvSpPr/>
          <p:nvPr/>
        </p:nvSpPr>
        <p:spPr>
          <a:xfrm>
            <a:off x="1093261" y="1808416"/>
            <a:ext cx="6173109" cy="52274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Tabla 2. Indicadores bibliométricos aplicados a los estudios científicos internacionales</a:t>
            </a:r>
            <a:endParaRPr lang="en-US" sz="16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3"/>
          <a:srcRect r="22582" b="5941"/>
          <a:stretch/>
        </p:blipFill>
        <p:spPr>
          <a:xfrm>
            <a:off x="849504" y="2366798"/>
            <a:ext cx="6173109" cy="5008922"/>
          </a:xfrm>
          <a:prstGeom prst="rect">
            <a:avLst/>
          </a:prstGeom>
          <a:ln>
            <a:solidFill>
              <a:schemeClr val="tx1"/>
            </a:solidFill>
          </a:ln>
        </p:spPr>
      </p:pic>
      <p:pic>
        <p:nvPicPr>
          <p:cNvPr id="10" name="Imagen 9"/>
          <p:cNvPicPr>
            <a:picLocks noChangeAspect="1"/>
          </p:cNvPicPr>
          <p:nvPr/>
        </p:nvPicPr>
        <p:blipFill rotWithShape="1">
          <a:blip r:embed="rId4"/>
          <a:srcRect r="22094" b="6586"/>
          <a:stretch/>
        </p:blipFill>
        <p:spPr>
          <a:xfrm>
            <a:off x="7266370" y="2395936"/>
            <a:ext cx="6435042" cy="4939446"/>
          </a:xfrm>
          <a:prstGeom prst="rect">
            <a:avLst/>
          </a:prstGeom>
          <a:ln>
            <a:solidFill>
              <a:schemeClr val="tx1"/>
            </a:solidFill>
          </a:ln>
        </p:spPr>
      </p:pic>
      <p:sp>
        <p:nvSpPr>
          <p:cNvPr id="11" name="Rectángulo redondeado 10"/>
          <p:cNvSpPr/>
          <p:nvPr/>
        </p:nvSpPr>
        <p:spPr>
          <a:xfrm>
            <a:off x="7266370" y="1822649"/>
            <a:ext cx="6173109" cy="52274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Tabla 3. Indicadores bibliométricos aplicados a los estudios científicos nacionales </a:t>
            </a:r>
            <a:endParaRPr lang="en-US" sz="1600" dirty="0">
              <a:latin typeface="Arial" panose="020B0604020202020204" pitchFamily="34" charset="0"/>
              <a:cs typeface="Arial" panose="020B0604020202020204" pitchFamily="34" charset="0"/>
            </a:endParaRPr>
          </a:p>
        </p:txBody>
      </p:sp>
      <p:sp>
        <p:nvSpPr>
          <p:cNvPr id="12" name="Rectángulo redondeado 11"/>
          <p:cNvSpPr/>
          <p:nvPr/>
        </p:nvSpPr>
        <p:spPr>
          <a:xfrm>
            <a:off x="925958" y="7443483"/>
            <a:ext cx="6173109" cy="387106"/>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Se aplicaron un total de 22 indicadores bibliométricos </a:t>
            </a:r>
            <a:endParaRPr lang="en-US" sz="1600" b="1" dirty="0">
              <a:latin typeface="Arial" panose="020B0604020202020204" pitchFamily="34" charset="0"/>
              <a:cs typeface="Arial" panose="020B0604020202020204" pitchFamily="34" charset="0"/>
            </a:endParaRPr>
          </a:p>
        </p:txBody>
      </p:sp>
      <p:sp>
        <p:nvSpPr>
          <p:cNvPr id="13" name="Rectángulo redondeado 12"/>
          <p:cNvSpPr/>
          <p:nvPr/>
        </p:nvSpPr>
        <p:spPr>
          <a:xfrm>
            <a:off x="7266370" y="7443483"/>
            <a:ext cx="6173109" cy="24946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Se aplicaron un total de 18 indicadores bibliométricos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890129" y="373671"/>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0" y="84079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501500" y="860925"/>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Contenido</a:t>
            </a:r>
            <a:endParaRPr lang="en-US" sz="1600" b="1" dirty="0">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909495432"/>
              </p:ext>
            </p:extLst>
          </p:nvPr>
        </p:nvGraphicFramePr>
        <p:xfrm>
          <a:off x="4861874" y="1970145"/>
          <a:ext cx="5064260" cy="211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1766700672"/>
              </p:ext>
            </p:extLst>
          </p:nvPr>
        </p:nvGraphicFramePr>
        <p:xfrm>
          <a:off x="4885487" y="4142381"/>
          <a:ext cx="5064260" cy="2116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6564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mundial</a:t>
            </a:r>
            <a:endParaRPr lang="en-US" sz="2000" b="1" dirty="0">
              <a:solidFill>
                <a:srgbClr val="FF0000"/>
              </a:solidFill>
              <a:latin typeface="Arial" panose="020B0604020202020204" pitchFamily="34" charset="0"/>
              <a:cs typeface="Arial" panose="020B0604020202020204" pitchFamily="34" charset="0"/>
            </a:endParaRPr>
          </a:p>
        </p:txBody>
      </p:sp>
      <p:sp>
        <p:nvSpPr>
          <p:cNvPr id="34" name="Rectángulo 33"/>
          <p:cNvSpPr/>
          <p:nvPr/>
        </p:nvSpPr>
        <p:spPr>
          <a:xfrm>
            <a:off x="6172269" y="2229508"/>
            <a:ext cx="3458997"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Número total documentos científicos </a:t>
            </a:r>
            <a:endParaRPr lang="en-US" sz="1600" b="1" dirty="0">
              <a:latin typeface="Arial" panose="020B0604020202020204" pitchFamily="34" charset="0"/>
              <a:cs typeface="Arial" panose="020B0604020202020204" pitchFamily="34" charset="0"/>
            </a:endParaRPr>
          </a:p>
        </p:txBody>
      </p:sp>
      <p:sp>
        <p:nvSpPr>
          <p:cNvPr id="36" name="Rectángulo 35"/>
          <p:cNvSpPr/>
          <p:nvPr/>
        </p:nvSpPr>
        <p:spPr>
          <a:xfrm>
            <a:off x="6983362" y="3956667"/>
            <a:ext cx="1752673"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4000" b="1" dirty="0">
                <a:solidFill>
                  <a:srgbClr val="002060"/>
                </a:solidFill>
                <a:latin typeface="Arial" panose="020B0604020202020204" pitchFamily="34" charset="0"/>
                <a:cs typeface="Arial" panose="020B0604020202020204" pitchFamily="34" charset="0"/>
              </a:rPr>
              <a:t>357</a:t>
            </a:r>
            <a:endParaRPr lang="en-US" sz="4000" b="1" dirty="0">
              <a:solidFill>
                <a:srgbClr val="002060"/>
              </a:solidFill>
              <a:latin typeface="Arial" panose="020B0604020202020204" pitchFamily="34" charset="0"/>
              <a:cs typeface="Arial" panose="020B0604020202020204" pitchFamily="34" charset="0"/>
            </a:endParaRPr>
          </a:p>
        </p:txBody>
      </p:sp>
      <p:sp>
        <p:nvSpPr>
          <p:cNvPr id="38" name="Rectángulo 37"/>
          <p:cNvSpPr/>
          <p:nvPr/>
        </p:nvSpPr>
        <p:spPr>
          <a:xfrm>
            <a:off x="2963482" y="3435271"/>
            <a:ext cx="2711153"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310 Artículos científicos (87%) </a:t>
            </a:r>
            <a:endParaRPr lang="en-US" sz="1600" dirty="0">
              <a:solidFill>
                <a:schemeClr val="tx1"/>
              </a:solidFill>
              <a:latin typeface="Arial" panose="020B0604020202020204" pitchFamily="34" charset="0"/>
              <a:cs typeface="Arial" panose="020B0604020202020204" pitchFamily="34" charset="0"/>
            </a:endParaRPr>
          </a:p>
        </p:txBody>
      </p:sp>
      <p:sp>
        <p:nvSpPr>
          <p:cNvPr id="39" name="Rectángulo 38"/>
          <p:cNvSpPr/>
          <p:nvPr/>
        </p:nvSpPr>
        <p:spPr>
          <a:xfrm>
            <a:off x="2963482" y="4382546"/>
            <a:ext cx="2709779"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47 Revisiones científicas (13%)</a:t>
            </a:r>
            <a:endParaRPr lang="en-US" sz="1600" dirty="0">
              <a:solidFill>
                <a:schemeClr val="tx1"/>
              </a:solidFill>
              <a:latin typeface="Arial" panose="020B0604020202020204" pitchFamily="34" charset="0"/>
              <a:cs typeface="Arial" panose="020B0604020202020204" pitchFamily="34" charset="0"/>
            </a:endParaRPr>
          </a:p>
        </p:txBody>
      </p:sp>
      <p:sp>
        <p:nvSpPr>
          <p:cNvPr id="40" name="Rectángulo 39"/>
          <p:cNvSpPr/>
          <p:nvPr/>
        </p:nvSpPr>
        <p:spPr>
          <a:xfrm>
            <a:off x="10329605" y="2994665"/>
            <a:ext cx="2593909" cy="48605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chemeClr val="tx1"/>
                </a:solidFill>
                <a:latin typeface="Arial" panose="020B0604020202020204" pitchFamily="34" charset="0"/>
                <a:cs typeface="Arial" panose="020B0604020202020204" pitchFamily="34" charset="0"/>
              </a:rPr>
              <a:t>323 en Inglés </a:t>
            </a:r>
            <a:r>
              <a:rPr lang="en-US" sz="1600" b="1" dirty="0">
                <a:solidFill>
                  <a:schemeClr val="tx1"/>
                </a:solidFill>
                <a:latin typeface="Arial" panose="020B0604020202020204" pitchFamily="34" charset="0"/>
                <a:cs typeface="Arial" panose="020B0604020202020204" pitchFamily="34" charset="0"/>
              </a:rPr>
              <a:t>(90%)</a:t>
            </a:r>
            <a:endParaRPr lang="es-ES" sz="1600" b="1" dirty="0">
              <a:solidFill>
                <a:schemeClr val="tx1"/>
              </a:solidFill>
              <a:latin typeface="Arial" panose="020B0604020202020204" pitchFamily="34" charset="0"/>
              <a:cs typeface="Arial" panose="020B0604020202020204" pitchFamily="34" charset="0"/>
            </a:endParaRPr>
          </a:p>
        </p:txBody>
      </p:sp>
      <p:sp>
        <p:nvSpPr>
          <p:cNvPr id="41" name="Rectángulo 40"/>
          <p:cNvSpPr/>
          <p:nvPr/>
        </p:nvSpPr>
        <p:spPr>
          <a:xfrm>
            <a:off x="10329605" y="3661787"/>
            <a:ext cx="2593908"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18 en Español (5%)</a:t>
            </a:r>
            <a:endParaRPr lang="en-US" sz="1600" dirty="0">
              <a:solidFill>
                <a:schemeClr val="tx1"/>
              </a:solidFill>
              <a:latin typeface="Arial" panose="020B0604020202020204" pitchFamily="34" charset="0"/>
              <a:cs typeface="Arial" panose="020B0604020202020204" pitchFamily="34" charset="0"/>
            </a:endParaRPr>
          </a:p>
        </p:txBody>
      </p:sp>
      <p:sp>
        <p:nvSpPr>
          <p:cNvPr id="42" name="Rectángulo 41"/>
          <p:cNvSpPr/>
          <p:nvPr/>
        </p:nvSpPr>
        <p:spPr>
          <a:xfrm>
            <a:off x="10329605" y="4260741"/>
            <a:ext cx="2593908"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7 en Portugués (2%)</a:t>
            </a:r>
            <a:endParaRPr lang="en-US" sz="1600" dirty="0">
              <a:solidFill>
                <a:schemeClr val="tx1"/>
              </a:solidFill>
              <a:latin typeface="Arial" panose="020B0604020202020204" pitchFamily="34" charset="0"/>
              <a:cs typeface="Arial" panose="020B0604020202020204" pitchFamily="34" charset="0"/>
            </a:endParaRPr>
          </a:p>
        </p:txBody>
      </p:sp>
      <p:sp>
        <p:nvSpPr>
          <p:cNvPr id="43" name="Rectángulo 42"/>
          <p:cNvSpPr/>
          <p:nvPr/>
        </p:nvSpPr>
        <p:spPr>
          <a:xfrm>
            <a:off x="2963482" y="2212540"/>
            <a:ext cx="2709777"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Tipos de documentos científicos</a:t>
            </a:r>
            <a:endParaRPr lang="en-US" sz="1600" b="1" dirty="0">
              <a:latin typeface="Arial" panose="020B0604020202020204" pitchFamily="34" charset="0"/>
              <a:cs typeface="Arial" panose="020B0604020202020204" pitchFamily="34" charset="0"/>
            </a:endParaRPr>
          </a:p>
        </p:txBody>
      </p:sp>
      <p:sp>
        <p:nvSpPr>
          <p:cNvPr id="44" name="Rectángulo 43"/>
          <p:cNvSpPr/>
          <p:nvPr/>
        </p:nvSpPr>
        <p:spPr>
          <a:xfrm>
            <a:off x="10323998" y="2230166"/>
            <a:ext cx="2599515"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Idioma de los documentos</a:t>
            </a:r>
            <a:endParaRPr lang="en-US" sz="1600" b="1" dirty="0">
              <a:latin typeface="Arial" panose="020B0604020202020204" pitchFamily="34" charset="0"/>
              <a:cs typeface="Arial" panose="020B0604020202020204" pitchFamily="34" charset="0"/>
            </a:endParaRPr>
          </a:p>
        </p:txBody>
      </p:sp>
      <p:sp>
        <p:nvSpPr>
          <p:cNvPr id="51" name="Rectángulo 50"/>
          <p:cNvSpPr/>
          <p:nvPr/>
        </p:nvSpPr>
        <p:spPr>
          <a:xfrm>
            <a:off x="10329605" y="4898033"/>
            <a:ext cx="2593908"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9 en otros idiomas (3%)</a:t>
            </a:r>
            <a:endParaRPr lang="en-US" sz="1600" dirty="0">
              <a:solidFill>
                <a:schemeClr val="tx1"/>
              </a:solidFill>
              <a:latin typeface="Arial" panose="020B0604020202020204" pitchFamily="34" charset="0"/>
              <a:cs typeface="Arial" panose="020B0604020202020204" pitchFamily="34" charset="0"/>
            </a:endParaRPr>
          </a:p>
        </p:txBody>
      </p:sp>
      <p:cxnSp>
        <p:nvCxnSpPr>
          <p:cNvPr id="74" name="Conector recto de flecha 73"/>
          <p:cNvCxnSpPr>
            <a:stCxn id="36" idx="3"/>
            <a:endCxn id="40" idx="1"/>
          </p:cNvCxnSpPr>
          <p:nvPr/>
        </p:nvCxnSpPr>
        <p:spPr>
          <a:xfrm flipV="1">
            <a:off x="8736035" y="3237693"/>
            <a:ext cx="1593570" cy="962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p:cNvCxnSpPr>
            <a:stCxn id="36" idx="3"/>
            <a:endCxn id="41" idx="1"/>
          </p:cNvCxnSpPr>
          <p:nvPr/>
        </p:nvCxnSpPr>
        <p:spPr>
          <a:xfrm flipV="1">
            <a:off x="8736035" y="3904815"/>
            <a:ext cx="1593570" cy="294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stCxn id="36" idx="3"/>
            <a:endCxn id="42" idx="1"/>
          </p:cNvCxnSpPr>
          <p:nvPr/>
        </p:nvCxnSpPr>
        <p:spPr>
          <a:xfrm>
            <a:off x="8736035" y="4199695"/>
            <a:ext cx="1593570" cy="304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a:stCxn id="36" idx="3"/>
            <a:endCxn id="51" idx="1"/>
          </p:cNvCxnSpPr>
          <p:nvPr/>
        </p:nvCxnSpPr>
        <p:spPr>
          <a:xfrm>
            <a:off x="8736035" y="4199695"/>
            <a:ext cx="1593570" cy="941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a:stCxn id="36" idx="1"/>
            <a:endCxn id="38" idx="3"/>
          </p:cNvCxnSpPr>
          <p:nvPr/>
        </p:nvCxnSpPr>
        <p:spPr>
          <a:xfrm flipH="1" flipV="1">
            <a:off x="5674635" y="3678299"/>
            <a:ext cx="1308727" cy="521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ector recto de flecha 83"/>
          <p:cNvCxnSpPr>
            <a:stCxn id="36" idx="1"/>
            <a:endCxn id="39" idx="3"/>
          </p:cNvCxnSpPr>
          <p:nvPr/>
        </p:nvCxnSpPr>
        <p:spPr>
          <a:xfrm flipH="1">
            <a:off x="5673261" y="4199695"/>
            <a:ext cx="1310101" cy="4258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ítulo 1"/>
          <p:cNvSpPr txBox="1">
            <a:spLocks/>
          </p:cNvSpPr>
          <p:nvPr/>
        </p:nvSpPr>
        <p:spPr>
          <a:xfrm>
            <a:off x="2495161" y="1418178"/>
            <a:ext cx="8976402" cy="109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producción y de visibilidad e impacto científico </a:t>
            </a:r>
            <a:endParaRPr lang="en-US" sz="1800" b="1" dirty="0">
              <a:latin typeface="Arial" panose="020B0604020202020204" pitchFamily="34" charset="0"/>
              <a:cs typeface="Arial" panose="020B0604020202020204" pitchFamily="34" charset="0"/>
            </a:endParaRPr>
          </a:p>
        </p:txBody>
      </p:sp>
      <p:sp>
        <p:nvSpPr>
          <p:cNvPr id="86" name="Rectángulo 85"/>
          <p:cNvSpPr/>
          <p:nvPr/>
        </p:nvSpPr>
        <p:spPr>
          <a:xfrm>
            <a:off x="1003405" y="4375099"/>
            <a:ext cx="1491755" cy="48605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142 citas por doc.</a:t>
            </a:r>
            <a:endParaRPr lang="en-US" sz="1600" dirty="0">
              <a:solidFill>
                <a:schemeClr val="tx1"/>
              </a:solidFill>
              <a:latin typeface="Arial" panose="020B0604020202020204" pitchFamily="34" charset="0"/>
              <a:cs typeface="Arial" panose="020B0604020202020204" pitchFamily="34" charset="0"/>
            </a:endParaRPr>
          </a:p>
        </p:txBody>
      </p:sp>
      <p:sp>
        <p:nvSpPr>
          <p:cNvPr id="89" name="Rectángulo 88"/>
          <p:cNvSpPr/>
          <p:nvPr/>
        </p:nvSpPr>
        <p:spPr>
          <a:xfrm>
            <a:off x="1003406" y="3435270"/>
            <a:ext cx="1491755"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54 citas por doc.</a:t>
            </a:r>
            <a:endParaRPr lang="en-US" sz="1600" dirty="0">
              <a:solidFill>
                <a:schemeClr val="tx1"/>
              </a:solidFill>
              <a:latin typeface="Arial" panose="020B0604020202020204" pitchFamily="34" charset="0"/>
              <a:cs typeface="Arial" panose="020B0604020202020204" pitchFamily="34" charset="0"/>
            </a:endParaRPr>
          </a:p>
        </p:txBody>
      </p:sp>
      <p:sp>
        <p:nvSpPr>
          <p:cNvPr id="90" name="Rectángulo 89"/>
          <p:cNvSpPr/>
          <p:nvPr/>
        </p:nvSpPr>
        <p:spPr>
          <a:xfrm>
            <a:off x="1152514" y="5198720"/>
            <a:ext cx="4601721" cy="4860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chemeClr val="tx1"/>
                </a:solidFill>
                <a:latin typeface="Arial" panose="020B0604020202020204" pitchFamily="34" charset="0"/>
                <a:cs typeface="Arial" panose="020B0604020202020204" pitchFamily="34" charset="0"/>
              </a:rPr>
              <a:t>Las revisiones reciben 2.7 veces más citas que los artículos </a:t>
            </a:r>
            <a:endParaRPr lang="en-US" sz="1600" b="1" dirty="0">
              <a:solidFill>
                <a:schemeClr val="tx1"/>
              </a:solidFill>
              <a:latin typeface="Arial" panose="020B0604020202020204" pitchFamily="34" charset="0"/>
              <a:cs typeface="Arial" panose="020B0604020202020204" pitchFamily="34" charset="0"/>
            </a:endParaRPr>
          </a:p>
        </p:txBody>
      </p:sp>
      <p:sp>
        <p:nvSpPr>
          <p:cNvPr id="26" name="Rectángulo 25"/>
          <p:cNvSpPr/>
          <p:nvPr/>
        </p:nvSpPr>
        <p:spPr>
          <a:xfrm>
            <a:off x="1830912" y="8300476"/>
            <a:ext cx="2783736" cy="44290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(Miranda </a:t>
            </a:r>
            <a:r>
              <a:rPr lang="en-US" sz="1400" dirty="0">
                <a:latin typeface="Arial" panose="020B0604020202020204" pitchFamily="34" charset="0"/>
                <a:cs typeface="Arial" panose="020B0604020202020204" pitchFamily="34" charset="0"/>
              </a:rPr>
              <a:t>&amp; García, 2018</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27" name="Rectángulo 26"/>
          <p:cNvSpPr/>
          <p:nvPr/>
        </p:nvSpPr>
        <p:spPr>
          <a:xfrm>
            <a:off x="1645669" y="6165213"/>
            <a:ext cx="3764637"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Citas de revisiones: 1.34-6.74 veces</a:t>
            </a:r>
            <a:endParaRPr lang="en-US" sz="1600" dirty="0">
              <a:solidFill>
                <a:schemeClr val="tx1"/>
              </a:solidFill>
              <a:latin typeface="Arial" panose="020B0604020202020204" pitchFamily="34" charset="0"/>
              <a:cs typeface="Arial" panose="020B0604020202020204" pitchFamily="34" charset="0"/>
            </a:endParaRPr>
          </a:p>
        </p:txBody>
      </p:sp>
      <p:cxnSp>
        <p:nvCxnSpPr>
          <p:cNvPr id="28" name="Conector recto de flecha 27"/>
          <p:cNvCxnSpPr/>
          <p:nvPr/>
        </p:nvCxnSpPr>
        <p:spPr>
          <a:xfrm>
            <a:off x="3458044" y="5762067"/>
            <a:ext cx="2" cy="363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Abrir corchete 1"/>
          <p:cNvSpPr/>
          <p:nvPr/>
        </p:nvSpPr>
        <p:spPr>
          <a:xfrm>
            <a:off x="2382995" y="6658715"/>
            <a:ext cx="260918" cy="138074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0" name="Rectángulo 29"/>
          <p:cNvSpPr/>
          <p:nvPr/>
        </p:nvSpPr>
        <p:spPr>
          <a:xfrm>
            <a:off x="916996" y="7118251"/>
            <a:ext cx="1374983"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Revisiones (review)</a:t>
            </a:r>
            <a:endParaRPr lang="en-US" sz="1600" b="1" dirty="0">
              <a:solidFill>
                <a:srgbClr val="002060"/>
              </a:solidFill>
              <a:latin typeface="Arial" panose="020B0604020202020204" pitchFamily="34" charset="0"/>
              <a:cs typeface="Arial" panose="020B0604020202020204" pitchFamily="34" charset="0"/>
            </a:endParaRPr>
          </a:p>
        </p:txBody>
      </p:sp>
      <p:sp>
        <p:nvSpPr>
          <p:cNvPr id="31" name="Rectángulo 30"/>
          <p:cNvSpPr/>
          <p:nvPr/>
        </p:nvSpPr>
        <p:spPr>
          <a:xfrm>
            <a:off x="2594318" y="6769234"/>
            <a:ext cx="4144911" cy="1129498"/>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Courier New" panose="02070309020205020404" pitchFamily="49" charset="0"/>
              <a:buChar char="o"/>
            </a:pPr>
            <a:endParaRPr lang="es-ES" sz="1600" dirty="0">
              <a:solidFill>
                <a:schemeClr val="tx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sz="1600" dirty="0">
                <a:solidFill>
                  <a:schemeClr val="tx1"/>
                </a:solidFill>
                <a:latin typeface="Arial" panose="020B0604020202020204" pitchFamily="34" charset="0"/>
                <a:cs typeface="Arial" panose="020B0604020202020204" pitchFamily="34" charset="0"/>
              </a:rPr>
              <a:t>Síntesis de un área científica determinada</a:t>
            </a:r>
          </a:p>
          <a:p>
            <a:pPr marL="285750" indent="-285750">
              <a:buFont typeface="Courier New" panose="02070309020205020404" pitchFamily="49" charset="0"/>
              <a:buChar char="o"/>
            </a:pPr>
            <a:r>
              <a:rPr lang="es-ES" sz="1600" dirty="0">
                <a:solidFill>
                  <a:schemeClr val="tx1"/>
                </a:solidFill>
                <a:latin typeface="Arial" panose="020B0604020202020204" pitchFamily="34" charset="0"/>
                <a:cs typeface="Arial" panose="020B0604020202020204" pitchFamily="34" charset="0"/>
              </a:rPr>
              <a:t>Análisis critico de la información científica.</a:t>
            </a:r>
          </a:p>
          <a:p>
            <a:pPr marL="285750" indent="-285750">
              <a:buFont typeface="Courier New" panose="02070309020205020404" pitchFamily="49" charset="0"/>
              <a:buChar char="o"/>
            </a:pPr>
            <a:r>
              <a:rPr lang="es-ES" sz="1600" dirty="0">
                <a:solidFill>
                  <a:schemeClr val="tx1"/>
                </a:solidFill>
                <a:latin typeface="Arial" panose="020B0604020202020204" pitchFamily="34" charset="0"/>
                <a:cs typeface="Arial" panose="020B0604020202020204" pitchFamily="34" charset="0"/>
              </a:rPr>
              <a:t>Avances y hallazgos más importantes.</a:t>
            </a:r>
          </a:p>
          <a:p>
            <a:pPr marL="285750" indent="-285750">
              <a:buFont typeface="Courier New" panose="02070309020205020404" pitchFamily="49" charset="0"/>
              <a:buChar char="o"/>
            </a:pPr>
            <a:endParaRPr lang="en-US" sz="1600" dirty="0">
              <a:solidFill>
                <a:schemeClr val="tx1"/>
              </a:solidFill>
              <a:latin typeface="Arial" panose="020B0604020202020204" pitchFamily="34" charset="0"/>
              <a:cs typeface="Arial" panose="020B0604020202020204" pitchFamily="34" charset="0"/>
            </a:endParaRPr>
          </a:p>
        </p:txBody>
      </p:sp>
      <p:sp>
        <p:nvSpPr>
          <p:cNvPr id="32" name="Rectángulo 31"/>
          <p:cNvSpPr/>
          <p:nvPr/>
        </p:nvSpPr>
        <p:spPr>
          <a:xfrm>
            <a:off x="4576850" y="8293029"/>
            <a:ext cx="2783736" cy="45035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Ketcham y Crawford, 2007 </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54" name="Rectángulo 53"/>
          <p:cNvSpPr/>
          <p:nvPr/>
        </p:nvSpPr>
        <p:spPr>
          <a:xfrm>
            <a:off x="10149898" y="6993968"/>
            <a:ext cx="2309458" cy="4860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chemeClr val="tx1"/>
                </a:solidFill>
                <a:latin typeface="Arial" panose="020B0604020202020204" pitchFamily="34" charset="0"/>
                <a:cs typeface="Arial" panose="020B0604020202020204" pitchFamily="34" charset="0"/>
              </a:rPr>
              <a:t>Idioma inglés</a:t>
            </a:r>
            <a:endParaRPr lang="en-US" sz="1600" b="1" dirty="0">
              <a:solidFill>
                <a:schemeClr val="tx1"/>
              </a:solidFill>
              <a:latin typeface="Arial" panose="020B0604020202020204" pitchFamily="34" charset="0"/>
              <a:cs typeface="Arial" panose="020B0604020202020204" pitchFamily="34" charset="0"/>
            </a:endParaRPr>
          </a:p>
        </p:txBody>
      </p:sp>
      <p:sp>
        <p:nvSpPr>
          <p:cNvPr id="35" name="Elipse 34"/>
          <p:cNvSpPr/>
          <p:nvPr/>
        </p:nvSpPr>
        <p:spPr>
          <a:xfrm>
            <a:off x="8910613" y="5992235"/>
            <a:ext cx="1479665" cy="936879"/>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Ciencias naturales</a:t>
            </a:r>
            <a:endParaRPr lang="en-US" sz="1600" dirty="0">
              <a:latin typeface="Arial" panose="020B0604020202020204" pitchFamily="34" charset="0"/>
              <a:cs typeface="Arial" panose="020B0604020202020204" pitchFamily="34" charset="0"/>
            </a:endParaRPr>
          </a:p>
        </p:txBody>
      </p:sp>
      <p:sp>
        <p:nvSpPr>
          <p:cNvPr id="59" name="Elipse 58"/>
          <p:cNvSpPr/>
          <p:nvPr/>
        </p:nvSpPr>
        <p:spPr>
          <a:xfrm>
            <a:off x="10536509" y="5532350"/>
            <a:ext cx="1479665" cy="936879"/>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Mayor tasa de citación</a:t>
            </a:r>
            <a:endParaRPr lang="en-US" sz="1600" dirty="0">
              <a:latin typeface="Arial" panose="020B0604020202020204" pitchFamily="34" charset="0"/>
              <a:cs typeface="Arial" panose="020B0604020202020204" pitchFamily="34" charset="0"/>
            </a:endParaRPr>
          </a:p>
        </p:txBody>
      </p:sp>
      <p:sp>
        <p:nvSpPr>
          <p:cNvPr id="61" name="Elipse 60"/>
          <p:cNvSpPr/>
          <p:nvPr/>
        </p:nvSpPr>
        <p:spPr>
          <a:xfrm>
            <a:off x="12202842" y="5933499"/>
            <a:ext cx="1479665" cy="936879"/>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Revistas de gran impacto</a:t>
            </a:r>
            <a:endParaRPr lang="en-US" sz="1600" dirty="0">
              <a:latin typeface="Arial" panose="020B0604020202020204" pitchFamily="34" charset="0"/>
              <a:cs typeface="Arial" panose="020B0604020202020204" pitchFamily="34" charset="0"/>
            </a:endParaRPr>
          </a:p>
        </p:txBody>
      </p:sp>
      <p:sp>
        <p:nvSpPr>
          <p:cNvPr id="62" name="Rectángulo 61"/>
          <p:cNvSpPr/>
          <p:nvPr/>
        </p:nvSpPr>
        <p:spPr>
          <a:xfrm>
            <a:off x="7360586" y="8293029"/>
            <a:ext cx="1538638" cy="45035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Tardy, 2004 </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64" name="Rectángulo 63"/>
          <p:cNvSpPr/>
          <p:nvPr/>
        </p:nvSpPr>
        <p:spPr>
          <a:xfrm>
            <a:off x="8997871" y="8300476"/>
            <a:ext cx="1538638" cy="38250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King, 2002</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37" name="Flecha abajo 36"/>
          <p:cNvSpPr/>
          <p:nvPr/>
        </p:nvSpPr>
        <p:spPr>
          <a:xfrm rot="10800000">
            <a:off x="11221499" y="6584839"/>
            <a:ext cx="250064" cy="40912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Flecha derecha 44"/>
          <p:cNvSpPr/>
          <p:nvPr/>
        </p:nvSpPr>
        <p:spPr>
          <a:xfrm rot="18976094">
            <a:off x="12124251" y="6985404"/>
            <a:ext cx="421338" cy="22933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 name="Flecha derecha 69"/>
          <p:cNvSpPr/>
          <p:nvPr/>
        </p:nvSpPr>
        <p:spPr>
          <a:xfrm rot="13232852">
            <a:off x="10118936" y="6985404"/>
            <a:ext cx="421338" cy="22933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Rectángulo 46"/>
          <p:cNvSpPr/>
          <p:nvPr/>
        </p:nvSpPr>
        <p:spPr>
          <a:xfrm>
            <a:off x="749752" y="2840794"/>
            <a:ext cx="1934468"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66 citas por doc.</a:t>
            </a:r>
            <a:endParaRPr lang="en-US" sz="1600" b="1" dirty="0">
              <a:solidFill>
                <a:srgbClr val="002060"/>
              </a:solidFill>
              <a:latin typeface="Arial" panose="020B0604020202020204" pitchFamily="34" charset="0"/>
              <a:cs typeface="Arial" panose="020B0604020202020204" pitchFamily="34" charset="0"/>
            </a:endParaRPr>
          </a:p>
        </p:txBody>
      </p:sp>
      <p:sp>
        <p:nvSpPr>
          <p:cNvPr id="46" name="Rectángulo 45"/>
          <p:cNvSpPr/>
          <p:nvPr/>
        </p:nvSpPr>
        <p:spPr>
          <a:xfrm>
            <a:off x="1037165" y="2229508"/>
            <a:ext cx="1476289"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chemeClr val="tx1"/>
                </a:solidFill>
                <a:latin typeface="Arial" panose="020B0604020202020204" pitchFamily="34" charset="0"/>
                <a:cs typeface="Arial" panose="020B0604020202020204" pitchFamily="34" charset="0"/>
              </a:rPr>
              <a:t>Citas recibidas</a:t>
            </a:r>
            <a:endParaRPr lang="en-US" sz="1600" b="1" dirty="0">
              <a:solidFill>
                <a:schemeClr val="tx1"/>
              </a:solidFill>
              <a:latin typeface="Arial" panose="020B0604020202020204" pitchFamily="34" charset="0"/>
              <a:cs typeface="Arial" panose="020B0604020202020204" pitchFamily="34" charset="0"/>
            </a:endParaRPr>
          </a:p>
        </p:txBody>
      </p:sp>
      <p:cxnSp>
        <p:nvCxnSpPr>
          <p:cNvPr id="60" name="Conector recto 59"/>
          <p:cNvCxnSpPr>
            <a:stCxn id="89" idx="3"/>
            <a:endCxn id="38" idx="1"/>
          </p:cNvCxnSpPr>
          <p:nvPr/>
        </p:nvCxnSpPr>
        <p:spPr>
          <a:xfrm>
            <a:off x="2495161" y="3678298"/>
            <a:ext cx="468321" cy="1"/>
          </a:xfrm>
          <a:prstGeom prst="line">
            <a:avLst/>
          </a:prstGeom>
        </p:spPr>
        <p:style>
          <a:lnRef idx="2">
            <a:schemeClr val="dk1"/>
          </a:lnRef>
          <a:fillRef idx="0">
            <a:schemeClr val="dk1"/>
          </a:fillRef>
          <a:effectRef idx="1">
            <a:schemeClr val="dk1"/>
          </a:effectRef>
          <a:fontRef idx="minor">
            <a:schemeClr val="tx1"/>
          </a:fontRef>
        </p:style>
      </p:cxnSp>
      <p:cxnSp>
        <p:nvCxnSpPr>
          <p:cNvPr id="75" name="Conector recto 74"/>
          <p:cNvCxnSpPr/>
          <p:nvPr/>
        </p:nvCxnSpPr>
        <p:spPr>
          <a:xfrm>
            <a:off x="2513454" y="4627289"/>
            <a:ext cx="468321" cy="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214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pic>
        <p:nvPicPr>
          <p:cNvPr id="11" name="Imagen 10" descr="C:\Users\PR\Desktop\Ajuste de dato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36" y="2999088"/>
            <a:ext cx="6007272" cy="4639029"/>
          </a:xfrm>
          <a:prstGeom prst="rect">
            <a:avLst/>
          </a:prstGeom>
          <a:noFill/>
          <a:ln>
            <a:solidFill>
              <a:schemeClr val="tx1"/>
            </a:solidFill>
          </a:ln>
        </p:spPr>
      </p:pic>
      <p:sp>
        <p:nvSpPr>
          <p:cNvPr id="13" name="Título 1"/>
          <p:cNvSpPr txBox="1">
            <a:spLocks/>
          </p:cNvSpPr>
          <p:nvPr/>
        </p:nvSpPr>
        <p:spPr>
          <a:xfrm>
            <a:off x="575940" y="2525082"/>
            <a:ext cx="6477549" cy="2331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dirty="0">
                <a:latin typeface="Arial" panose="020B0604020202020204" pitchFamily="34" charset="0"/>
                <a:cs typeface="Arial" panose="020B0604020202020204" pitchFamily="34" charset="0"/>
              </a:rPr>
              <a:t>Figura 2. Distribución anual de la producción científica mundial</a:t>
            </a:r>
            <a:endParaRPr lang="en-US" sz="1600" dirty="0">
              <a:latin typeface="Arial" panose="020B0604020202020204" pitchFamily="34" charset="0"/>
              <a:cs typeface="Arial" panose="020B0604020202020204" pitchFamily="34" charset="0"/>
            </a:endParaRPr>
          </a:p>
        </p:txBody>
      </p:sp>
      <p:sp>
        <p:nvSpPr>
          <p:cNvPr id="2" name="Rectángulo 1"/>
          <p:cNvSpPr/>
          <p:nvPr/>
        </p:nvSpPr>
        <p:spPr>
          <a:xfrm>
            <a:off x="8096878" y="3879812"/>
            <a:ext cx="4565870" cy="47517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Crecimiento de tipo logístico </a:t>
            </a:r>
            <a:endParaRPr lang="en-US" sz="1600" b="1" dirty="0">
              <a:latin typeface="Arial" panose="020B0604020202020204" pitchFamily="34" charset="0"/>
              <a:cs typeface="Arial" panose="020B0604020202020204" pitchFamily="34" charset="0"/>
            </a:endParaRPr>
          </a:p>
        </p:txBody>
      </p:sp>
      <p:sp>
        <p:nvSpPr>
          <p:cNvPr id="14" name="Rectángulo 13"/>
          <p:cNvSpPr/>
          <p:nvPr/>
        </p:nvSpPr>
        <p:spPr>
          <a:xfrm>
            <a:off x="7478051" y="4844072"/>
            <a:ext cx="1225639" cy="27410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Fase 1:</a:t>
            </a:r>
            <a:endParaRPr lang="en-US" sz="1600" b="1" dirty="0">
              <a:latin typeface="Arial" panose="020B0604020202020204" pitchFamily="34" charset="0"/>
              <a:cs typeface="Arial" panose="020B0604020202020204" pitchFamily="34" charset="0"/>
            </a:endParaRPr>
          </a:p>
        </p:txBody>
      </p:sp>
      <p:sp>
        <p:nvSpPr>
          <p:cNvPr id="15" name="Rectángulo 14"/>
          <p:cNvSpPr/>
          <p:nvPr/>
        </p:nvSpPr>
        <p:spPr>
          <a:xfrm>
            <a:off x="9792148" y="4844072"/>
            <a:ext cx="1225639" cy="27410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Fase 2:</a:t>
            </a:r>
            <a:endParaRPr lang="en-US" sz="1600" b="1" dirty="0">
              <a:latin typeface="Arial" panose="020B0604020202020204" pitchFamily="34" charset="0"/>
              <a:cs typeface="Arial" panose="020B0604020202020204" pitchFamily="34" charset="0"/>
            </a:endParaRPr>
          </a:p>
        </p:txBody>
      </p:sp>
      <p:sp>
        <p:nvSpPr>
          <p:cNvPr id="16" name="Rectángulo 15"/>
          <p:cNvSpPr/>
          <p:nvPr/>
        </p:nvSpPr>
        <p:spPr>
          <a:xfrm>
            <a:off x="12015687" y="4861498"/>
            <a:ext cx="1225639" cy="27410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Fase 3</a:t>
            </a:r>
            <a:r>
              <a:rPr lang="es-ES"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17" name="Rectángulo 16"/>
          <p:cNvSpPr/>
          <p:nvPr/>
        </p:nvSpPr>
        <p:spPr>
          <a:xfrm>
            <a:off x="7411547" y="5273165"/>
            <a:ext cx="1305713" cy="25103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800" b="1" dirty="0">
                <a:solidFill>
                  <a:srgbClr val="002060"/>
                </a:solidFill>
                <a:latin typeface="Arial" panose="020B0604020202020204" pitchFamily="34" charset="0"/>
                <a:cs typeface="Arial" panose="020B0604020202020204" pitchFamily="34" charset="0"/>
              </a:rPr>
              <a:t>1982-1994</a:t>
            </a:r>
            <a:endParaRPr lang="en-US" sz="1600" b="1" dirty="0">
              <a:solidFill>
                <a:srgbClr val="002060"/>
              </a:solidFill>
              <a:latin typeface="Arial" panose="020B0604020202020204" pitchFamily="34" charset="0"/>
              <a:cs typeface="Arial" panose="020B0604020202020204" pitchFamily="34" charset="0"/>
            </a:endParaRPr>
          </a:p>
        </p:txBody>
      </p:sp>
      <p:sp>
        <p:nvSpPr>
          <p:cNvPr id="18" name="Rectángulo 17"/>
          <p:cNvSpPr/>
          <p:nvPr/>
        </p:nvSpPr>
        <p:spPr>
          <a:xfrm>
            <a:off x="9688857" y="5229437"/>
            <a:ext cx="1430403" cy="3061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800" b="1" dirty="0">
                <a:solidFill>
                  <a:srgbClr val="002060"/>
                </a:solidFill>
                <a:latin typeface="Arial" panose="020B0604020202020204" pitchFamily="34" charset="0"/>
                <a:cs typeface="Arial" panose="020B0604020202020204" pitchFamily="34" charset="0"/>
              </a:rPr>
              <a:t>1995-2012</a:t>
            </a:r>
            <a:endParaRPr lang="en-US" sz="1800" b="1" dirty="0">
              <a:solidFill>
                <a:srgbClr val="002060"/>
              </a:solidFill>
              <a:latin typeface="Arial" panose="020B0604020202020204" pitchFamily="34" charset="0"/>
              <a:cs typeface="Arial" panose="020B0604020202020204" pitchFamily="34" charset="0"/>
            </a:endParaRPr>
          </a:p>
        </p:txBody>
      </p:sp>
      <p:sp>
        <p:nvSpPr>
          <p:cNvPr id="19" name="Rectángulo 18"/>
          <p:cNvSpPr/>
          <p:nvPr/>
        </p:nvSpPr>
        <p:spPr>
          <a:xfrm>
            <a:off x="11858689" y="5197737"/>
            <a:ext cx="1539637" cy="30612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800" b="1" dirty="0">
                <a:solidFill>
                  <a:srgbClr val="002060"/>
                </a:solidFill>
                <a:latin typeface="Arial" panose="020B0604020202020204" pitchFamily="34" charset="0"/>
                <a:cs typeface="Arial" panose="020B0604020202020204" pitchFamily="34" charset="0"/>
              </a:rPr>
              <a:t>2013-2020</a:t>
            </a:r>
            <a:endParaRPr lang="en-US" sz="1800" b="1" dirty="0">
              <a:solidFill>
                <a:srgbClr val="002060"/>
              </a:solidFill>
              <a:latin typeface="Arial" panose="020B0604020202020204" pitchFamily="34" charset="0"/>
              <a:cs typeface="Arial" panose="020B0604020202020204" pitchFamily="34" charset="0"/>
            </a:endParaRPr>
          </a:p>
        </p:txBody>
      </p:sp>
      <p:sp>
        <p:nvSpPr>
          <p:cNvPr id="25" name="Rectángulo 24"/>
          <p:cNvSpPr/>
          <p:nvPr/>
        </p:nvSpPr>
        <p:spPr>
          <a:xfrm>
            <a:off x="7008632" y="5605869"/>
            <a:ext cx="2185690" cy="52031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Ligero crecimiento</a:t>
            </a:r>
            <a:endParaRPr lang="en-US" sz="1600" dirty="0">
              <a:latin typeface="Arial" panose="020B0604020202020204" pitchFamily="34" charset="0"/>
              <a:cs typeface="Arial" panose="020B0604020202020204" pitchFamily="34" charset="0"/>
            </a:endParaRPr>
          </a:p>
        </p:txBody>
      </p:sp>
      <p:sp>
        <p:nvSpPr>
          <p:cNvPr id="26" name="Rectángulo 25"/>
          <p:cNvSpPr/>
          <p:nvPr/>
        </p:nvSpPr>
        <p:spPr>
          <a:xfrm>
            <a:off x="9345552" y="5592430"/>
            <a:ext cx="2258665" cy="533753"/>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Crecimiento acelerado</a:t>
            </a:r>
            <a:endParaRPr lang="en-US" sz="1600" dirty="0">
              <a:latin typeface="Arial" panose="020B0604020202020204" pitchFamily="34" charset="0"/>
              <a:cs typeface="Arial" panose="020B0604020202020204" pitchFamily="34" charset="0"/>
            </a:endParaRPr>
          </a:p>
        </p:txBody>
      </p:sp>
      <p:sp>
        <p:nvSpPr>
          <p:cNvPr id="27" name="Rectángulo 26"/>
          <p:cNvSpPr/>
          <p:nvPr/>
        </p:nvSpPr>
        <p:spPr>
          <a:xfrm>
            <a:off x="11722112" y="5578054"/>
            <a:ext cx="2057092" cy="533753"/>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Producción constante y declive</a:t>
            </a:r>
            <a:endParaRPr lang="en-US" sz="1600" dirty="0">
              <a:latin typeface="Arial" panose="020B0604020202020204" pitchFamily="34" charset="0"/>
              <a:cs typeface="Arial" panose="020B0604020202020204" pitchFamily="34" charset="0"/>
            </a:endParaRPr>
          </a:p>
        </p:txBody>
      </p:sp>
      <p:sp>
        <p:nvSpPr>
          <p:cNvPr id="34"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mundial</a:t>
            </a:r>
            <a:endParaRPr lang="en-US" sz="2000" b="1" dirty="0">
              <a:solidFill>
                <a:srgbClr val="FF0000"/>
              </a:solidFill>
              <a:latin typeface="Arial" panose="020B0604020202020204" pitchFamily="34" charset="0"/>
              <a:cs typeface="Arial" panose="020B0604020202020204" pitchFamily="34" charset="0"/>
            </a:endParaRPr>
          </a:p>
        </p:txBody>
      </p:sp>
      <p:sp>
        <p:nvSpPr>
          <p:cNvPr id="35" name="Título 1"/>
          <p:cNvSpPr txBox="1">
            <a:spLocks/>
          </p:cNvSpPr>
          <p:nvPr/>
        </p:nvSpPr>
        <p:spPr>
          <a:xfrm>
            <a:off x="2520431" y="1453768"/>
            <a:ext cx="8976402" cy="109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producción y de visibilidad e impacto científico</a:t>
            </a:r>
            <a:endParaRPr lang="en-US" sz="1800" b="1" dirty="0">
              <a:latin typeface="Arial" panose="020B0604020202020204" pitchFamily="34" charset="0"/>
              <a:cs typeface="Arial" panose="020B0604020202020204" pitchFamily="34" charset="0"/>
            </a:endParaRPr>
          </a:p>
        </p:txBody>
      </p:sp>
      <p:sp>
        <p:nvSpPr>
          <p:cNvPr id="36" name="Rectángulo 35"/>
          <p:cNvSpPr/>
          <p:nvPr/>
        </p:nvSpPr>
        <p:spPr>
          <a:xfrm>
            <a:off x="7053489" y="7276618"/>
            <a:ext cx="2458021" cy="520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(Górriz y Casterá, 2018)</a:t>
            </a:r>
            <a:endParaRPr lang="en-US" sz="1400" dirty="0">
              <a:latin typeface="Arial" panose="020B0604020202020204" pitchFamily="34" charset="0"/>
              <a:cs typeface="Arial" panose="020B0604020202020204" pitchFamily="34" charset="0"/>
            </a:endParaRPr>
          </a:p>
        </p:txBody>
      </p:sp>
      <p:sp>
        <p:nvSpPr>
          <p:cNvPr id="37" name="Rectángulo 36"/>
          <p:cNvSpPr/>
          <p:nvPr/>
        </p:nvSpPr>
        <p:spPr>
          <a:xfrm>
            <a:off x="6918602" y="6458887"/>
            <a:ext cx="2185690" cy="520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Producción inicial</a:t>
            </a:r>
            <a:endParaRPr lang="en-U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8" name="Flecha abajo 37"/>
          <p:cNvSpPr/>
          <p:nvPr/>
        </p:nvSpPr>
        <p:spPr>
          <a:xfrm>
            <a:off x="7949884" y="6162063"/>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Flecha abajo 38"/>
          <p:cNvSpPr/>
          <p:nvPr/>
        </p:nvSpPr>
        <p:spPr>
          <a:xfrm>
            <a:off x="10379813" y="6225436"/>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Flecha abajo 40"/>
          <p:cNvSpPr/>
          <p:nvPr/>
        </p:nvSpPr>
        <p:spPr>
          <a:xfrm>
            <a:off x="12652867" y="6263942"/>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ángulo 41"/>
          <p:cNvSpPr/>
          <p:nvPr/>
        </p:nvSpPr>
        <p:spPr>
          <a:xfrm>
            <a:off x="9263019" y="6531668"/>
            <a:ext cx="2459093" cy="42998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Crecimiento exponencial</a:t>
            </a:r>
            <a:endParaRPr lang="en-U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3" name="Rectángulo 42"/>
          <p:cNvSpPr/>
          <p:nvPr/>
        </p:nvSpPr>
        <p:spPr>
          <a:xfrm>
            <a:off x="11779366" y="6616902"/>
            <a:ext cx="2185690" cy="520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Saturación de recursos</a:t>
            </a:r>
            <a:endParaRPr lang="en-U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7" name="Rectángulo 56"/>
          <p:cNvSpPr/>
          <p:nvPr/>
        </p:nvSpPr>
        <p:spPr>
          <a:xfrm>
            <a:off x="8011447" y="2664422"/>
            <a:ext cx="2185690" cy="520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Procesos biológicos </a:t>
            </a:r>
            <a:endParaRPr lang="en-US" sz="1600" dirty="0">
              <a:solidFill>
                <a:schemeClr val="tx1"/>
              </a:solidFill>
              <a:latin typeface="Arial" panose="020B0604020202020204" pitchFamily="34" charset="0"/>
              <a:cs typeface="Arial" panose="020B0604020202020204" pitchFamily="34" charset="0"/>
            </a:endParaRPr>
          </a:p>
        </p:txBody>
      </p:sp>
      <p:sp>
        <p:nvSpPr>
          <p:cNvPr id="59" name="Rectángulo 58"/>
          <p:cNvSpPr/>
          <p:nvPr/>
        </p:nvSpPr>
        <p:spPr>
          <a:xfrm>
            <a:off x="10419542" y="2653177"/>
            <a:ext cx="2834467" cy="520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Crecimiento poblacional de organismos</a:t>
            </a:r>
            <a:endParaRPr lang="en-US" sz="1600" dirty="0">
              <a:solidFill>
                <a:schemeClr val="tx1"/>
              </a:solidFill>
              <a:latin typeface="Arial" panose="020B0604020202020204" pitchFamily="34" charset="0"/>
              <a:cs typeface="Arial" panose="020B0604020202020204" pitchFamily="34" charset="0"/>
            </a:endParaRPr>
          </a:p>
        </p:txBody>
      </p:sp>
      <p:sp>
        <p:nvSpPr>
          <p:cNvPr id="60" name="Abrir corchete 59"/>
          <p:cNvSpPr/>
          <p:nvPr/>
        </p:nvSpPr>
        <p:spPr>
          <a:xfrm rot="16200000">
            <a:off x="10320106" y="2477292"/>
            <a:ext cx="198873" cy="231304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1" name="Flecha abajo 60"/>
          <p:cNvSpPr/>
          <p:nvPr/>
        </p:nvSpPr>
        <p:spPr>
          <a:xfrm>
            <a:off x="8294793" y="4426086"/>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 name="Flecha abajo 61"/>
          <p:cNvSpPr/>
          <p:nvPr/>
        </p:nvSpPr>
        <p:spPr>
          <a:xfrm>
            <a:off x="10306788" y="4458241"/>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 name="Flecha abajo 62"/>
          <p:cNvSpPr/>
          <p:nvPr/>
        </p:nvSpPr>
        <p:spPr>
          <a:xfrm>
            <a:off x="12480650" y="4494139"/>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ángulo 63"/>
          <p:cNvSpPr/>
          <p:nvPr/>
        </p:nvSpPr>
        <p:spPr>
          <a:xfrm>
            <a:off x="9289779" y="7259066"/>
            <a:ext cx="2458021" cy="520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(Fernández </a:t>
            </a:r>
            <a:r>
              <a:rPr lang="es-ES" sz="1400" i="1" dirty="0">
                <a:latin typeface="Arial" panose="020B0604020202020204" pitchFamily="34" charset="0"/>
                <a:cs typeface="Arial" panose="020B0604020202020204" pitchFamily="34" charset="0"/>
              </a:rPr>
              <a:t>et al</a:t>
            </a:r>
            <a:r>
              <a:rPr lang="es-ES" sz="1400" dirty="0">
                <a:latin typeface="Arial" panose="020B0604020202020204" pitchFamily="34" charset="0"/>
                <a:cs typeface="Arial" panose="020B0604020202020204" pitchFamily="34" charset="0"/>
              </a:rPr>
              <a:t>., 2011) </a:t>
            </a:r>
            <a:endParaRPr lang="en-US" sz="1400" dirty="0">
              <a:latin typeface="Arial" panose="020B0604020202020204" pitchFamily="34" charset="0"/>
              <a:cs typeface="Arial" panose="020B0604020202020204" pitchFamily="34" charset="0"/>
            </a:endParaRPr>
          </a:p>
        </p:txBody>
      </p:sp>
      <p:sp>
        <p:nvSpPr>
          <p:cNvPr id="33" name="Rectángulo 32"/>
          <p:cNvSpPr/>
          <p:nvPr/>
        </p:nvSpPr>
        <p:spPr>
          <a:xfrm>
            <a:off x="744197" y="7803134"/>
            <a:ext cx="6667350" cy="2999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357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37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mundial</a:t>
            </a:r>
            <a:endParaRPr lang="en-US" sz="2000" b="1" dirty="0">
              <a:solidFill>
                <a:srgbClr val="FF0000"/>
              </a:solidFill>
              <a:latin typeface="Arial" panose="020B0604020202020204" pitchFamily="34" charset="0"/>
              <a:cs typeface="Arial" panose="020B0604020202020204" pitchFamily="34" charset="0"/>
            </a:endParaRPr>
          </a:p>
        </p:txBody>
      </p:sp>
      <p:pic>
        <p:nvPicPr>
          <p:cNvPr id="17" name="Imagen 16"/>
          <p:cNvPicPr>
            <a:picLocks noChangeAspect="1"/>
          </p:cNvPicPr>
          <p:nvPr/>
        </p:nvPicPr>
        <p:blipFill rotWithShape="1">
          <a:blip r:embed="rId3"/>
          <a:srcRect l="1" r="21489" b="9752"/>
          <a:stretch/>
        </p:blipFill>
        <p:spPr>
          <a:xfrm>
            <a:off x="7110324" y="2649826"/>
            <a:ext cx="6529476" cy="3036080"/>
          </a:xfrm>
          <a:prstGeom prst="rect">
            <a:avLst/>
          </a:prstGeom>
          <a:ln>
            <a:solidFill>
              <a:schemeClr val="tx1"/>
            </a:solidFill>
          </a:ln>
        </p:spPr>
      </p:pic>
      <p:pic>
        <p:nvPicPr>
          <p:cNvPr id="24" name="Imagen 23"/>
          <p:cNvPicPr>
            <a:picLocks noChangeAspect="1"/>
          </p:cNvPicPr>
          <p:nvPr/>
        </p:nvPicPr>
        <p:blipFill rotWithShape="1">
          <a:blip r:embed="rId4"/>
          <a:srcRect r="28645" b="11586"/>
          <a:stretch/>
        </p:blipFill>
        <p:spPr>
          <a:xfrm>
            <a:off x="666750" y="2649826"/>
            <a:ext cx="6106583" cy="3036080"/>
          </a:xfrm>
          <a:prstGeom prst="rect">
            <a:avLst/>
          </a:prstGeom>
          <a:ln>
            <a:solidFill>
              <a:schemeClr val="tx1"/>
            </a:solidFill>
          </a:ln>
        </p:spPr>
      </p:pic>
      <p:sp>
        <p:nvSpPr>
          <p:cNvPr id="9" name="Título 1"/>
          <p:cNvSpPr txBox="1">
            <a:spLocks/>
          </p:cNvSpPr>
          <p:nvPr/>
        </p:nvSpPr>
        <p:spPr>
          <a:xfrm>
            <a:off x="221022" y="2158410"/>
            <a:ext cx="7148095" cy="156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dirty="0">
                <a:latin typeface="Arial" panose="020B0604020202020204" pitchFamily="34" charset="0"/>
                <a:cs typeface="Arial" panose="020B0604020202020204" pitchFamily="34" charset="0"/>
              </a:rPr>
              <a:t>Tabla 4. Países más productivos de la investigación a nivel mundial</a:t>
            </a:r>
            <a:endParaRPr lang="en-US" sz="1600" dirty="0">
              <a:latin typeface="Arial" panose="020B0604020202020204" pitchFamily="34" charset="0"/>
              <a:cs typeface="Arial" panose="020B0604020202020204" pitchFamily="34" charset="0"/>
            </a:endParaRPr>
          </a:p>
        </p:txBody>
      </p:sp>
      <p:sp>
        <p:nvSpPr>
          <p:cNvPr id="10" name="Título 1"/>
          <p:cNvSpPr txBox="1">
            <a:spLocks/>
          </p:cNvSpPr>
          <p:nvPr/>
        </p:nvSpPr>
        <p:spPr>
          <a:xfrm>
            <a:off x="7008632" y="2059026"/>
            <a:ext cx="6816992" cy="228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dirty="0">
                <a:latin typeface="Arial" panose="020B0604020202020204" pitchFamily="34" charset="0"/>
                <a:cs typeface="Arial" panose="020B0604020202020204" pitchFamily="34" charset="0"/>
              </a:rPr>
              <a:t>Tabla 5. Países e instituciones de afiliación de los investigadores más productivos</a:t>
            </a:r>
            <a:endParaRPr lang="en-US" sz="1600" dirty="0">
              <a:latin typeface="Arial" panose="020B0604020202020204" pitchFamily="34" charset="0"/>
              <a:cs typeface="Arial" panose="020B0604020202020204" pitchFamily="34" charset="0"/>
            </a:endParaRPr>
          </a:p>
        </p:txBody>
      </p:sp>
      <p:sp>
        <p:nvSpPr>
          <p:cNvPr id="2" name="Rectángulo 1"/>
          <p:cNvSpPr/>
          <p:nvPr/>
        </p:nvSpPr>
        <p:spPr>
          <a:xfrm>
            <a:off x="666750" y="3121959"/>
            <a:ext cx="6116435" cy="2658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ángulo 11"/>
          <p:cNvSpPr/>
          <p:nvPr/>
        </p:nvSpPr>
        <p:spPr>
          <a:xfrm>
            <a:off x="2872427" y="8348517"/>
            <a:ext cx="2201832" cy="38250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(Man </a:t>
            </a:r>
            <a:r>
              <a:rPr lang="es-ES" sz="1400" i="1" dirty="0">
                <a:latin typeface="Arial" panose="020B0604020202020204" pitchFamily="34" charset="0"/>
                <a:cs typeface="Arial" panose="020B0604020202020204" pitchFamily="34" charset="0"/>
              </a:rPr>
              <a:t>et al</a:t>
            </a:r>
            <a:r>
              <a:rPr lang="es-ES" sz="1400" dirty="0">
                <a:latin typeface="Arial" panose="020B0604020202020204" pitchFamily="34" charset="0"/>
                <a:cs typeface="Arial" panose="020B0604020202020204" pitchFamily="34" charset="0"/>
              </a:rPr>
              <a:t>., 2004) </a:t>
            </a:r>
            <a:endParaRPr lang="en-US" sz="1400" dirty="0">
              <a:latin typeface="Arial" panose="020B0604020202020204" pitchFamily="34" charset="0"/>
              <a:cs typeface="Arial" panose="020B0604020202020204" pitchFamily="34" charset="0"/>
            </a:endParaRPr>
          </a:p>
        </p:txBody>
      </p:sp>
      <p:sp>
        <p:nvSpPr>
          <p:cNvPr id="13" name="Rectángulo 12"/>
          <p:cNvSpPr/>
          <p:nvPr/>
        </p:nvSpPr>
        <p:spPr>
          <a:xfrm>
            <a:off x="666750" y="6273451"/>
            <a:ext cx="1886318" cy="52031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Producción científica</a:t>
            </a:r>
            <a:r>
              <a:rPr lang="es-ES"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14" name="Rectángulo 13"/>
          <p:cNvSpPr/>
          <p:nvPr/>
        </p:nvSpPr>
        <p:spPr>
          <a:xfrm>
            <a:off x="7294388" y="6273451"/>
            <a:ext cx="2185690" cy="52031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Impacto científico </a:t>
            </a:r>
            <a:endParaRPr lang="en-US" sz="1600" b="1" dirty="0">
              <a:latin typeface="Arial" panose="020B0604020202020204" pitchFamily="34" charset="0"/>
              <a:cs typeface="Arial" panose="020B0604020202020204" pitchFamily="34" charset="0"/>
            </a:endParaRPr>
          </a:p>
        </p:txBody>
      </p:sp>
      <p:sp>
        <p:nvSpPr>
          <p:cNvPr id="3" name="Abrir llave 2"/>
          <p:cNvSpPr/>
          <p:nvPr/>
        </p:nvSpPr>
        <p:spPr>
          <a:xfrm>
            <a:off x="9616716" y="5948698"/>
            <a:ext cx="358126" cy="116104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6" name="Rectángulo 15"/>
          <p:cNvSpPr/>
          <p:nvPr/>
        </p:nvSpPr>
        <p:spPr>
          <a:xfrm>
            <a:off x="9974842" y="5997514"/>
            <a:ext cx="3156386" cy="1161047"/>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buFont typeface="Wingdings" panose="05000000000000000000" pitchFamily="2" charset="2"/>
              <a:buChar char="q"/>
            </a:pPr>
            <a:r>
              <a:rPr lang="es-ES" sz="1600" dirty="0">
                <a:latin typeface="Arial" panose="020B0604020202020204" pitchFamily="34" charset="0"/>
                <a:cs typeface="Arial" panose="020B0604020202020204" pitchFamily="34" charset="0"/>
              </a:rPr>
              <a:t>Dominio del idioma inglés</a:t>
            </a:r>
          </a:p>
          <a:p>
            <a:pPr marL="285750" indent="-285750" algn="just">
              <a:buFont typeface="Wingdings" panose="05000000000000000000" pitchFamily="2" charset="2"/>
              <a:buChar char="q"/>
            </a:pPr>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ES" sz="1600" dirty="0">
                <a:latin typeface="Arial" panose="020B0604020202020204" pitchFamily="34" charset="0"/>
                <a:cs typeface="Arial" panose="020B0604020202020204" pitchFamily="34" charset="0"/>
              </a:rPr>
              <a:t>Colaboración científica internacional </a:t>
            </a:r>
            <a:endParaRPr lang="en-US" sz="1600" dirty="0">
              <a:latin typeface="Arial" panose="020B0604020202020204" pitchFamily="34" charset="0"/>
              <a:cs typeface="Arial" panose="020B0604020202020204" pitchFamily="34" charset="0"/>
            </a:endParaRPr>
          </a:p>
        </p:txBody>
      </p:sp>
      <p:sp>
        <p:nvSpPr>
          <p:cNvPr id="18" name="Flecha derecha 17"/>
          <p:cNvSpPr/>
          <p:nvPr/>
        </p:nvSpPr>
        <p:spPr>
          <a:xfrm>
            <a:off x="2601801" y="6385809"/>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ángulo 18"/>
          <p:cNvSpPr/>
          <p:nvPr/>
        </p:nvSpPr>
        <p:spPr>
          <a:xfrm>
            <a:off x="3034294" y="6273451"/>
            <a:ext cx="1238447" cy="520314"/>
          </a:xfrm>
          <a:prstGeom prst="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Estados Unidos</a:t>
            </a:r>
            <a:endParaRPr lang="en-US" sz="1600" dirty="0">
              <a:latin typeface="Arial" panose="020B0604020202020204" pitchFamily="34" charset="0"/>
              <a:cs typeface="Arial" panose="020B0604020202020204" pitchFamily="34" charset="0"/>
            </a:endParaRPr>
          </a:p>
        </p:txBody>
      </p:sp>
      <p:sp>
        <p:nvSpPr>
          <p:cNvPr id="20" name="Rectángulo 19"/>
          <p:cNvSpPr/>
          <p:nvPr/>
        </p:nvSpPr>
        <p:spPr>
          <a:xfrm>
            <a:off x="4837812" y="6240279"/>
            <a:ext cx="1868786" cy="52031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12 universidades publican el 50% de la producción </a:t>
            </a:r>
            <a:endParaRPr lang="en-US" sz="1600" dirty="0">
              <a:latin typeface="Arial" panose="020B0604020202020204" pitchFamily="34" charset="0"/>
              <a:cs typeface="Arial" panose="020B0604020202020204" pitchFamily="34" charset="0"/>
            </a:endParaRPr>
          </a:p>
        </p:txBody>
      </p:sp>
      <p:sp>
        <p:nvSpPr>
          <p:cNvPr id="21" name="Flecha abajo 20"/>
          <p:cNvSpPr/>
          <p:nvPr/>
        </p:nvSpPr>
        <p:spPr>
          <a:xfrm>
            <a:off x="1279984" y="6879384"/>
            <a:ext cx="360481" cy="3823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ectángulo 21"/>
          <p:cNvSpPr/>
          <p:nvPr/>
        </p:nvSpPr>
        <p:spPr>
          <a:xfrm>
            <a:off x="666749" y="7355867"/>
            <a:ext cx="1828411" cy="520314"/>
          </a:xfrm>
          <a:prstGeom prst="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Países de Europa y Asia</a:t>
            </a:r>
            <a:endParaRPr lang="en-US" sz="1600" dirty="0">
              <a:latin typeface="Arial" panose="020B0604020202020204" pitchFamily="34" charset="0"/>
              <a:cs typeface="Arial" panose="020B0604020202020204" pitchFamily="34" charset="0"/>
            </a:endParaRPr>
          </a:p>
        </p:txBody>
      </p:sp>
      <p:sp>
        <p:nvSpPr>
          <p:cNvPr id="23" name="Rectángulo 22"/>
          <p:cNvSpPr/>
          <p:nvPr/>
        </p:nvSpPr>
        <p:spPr>
          <a:xfrm>
            <a:off x="2990133" y="7355867"/>
            <a:ext cx="2556722" cy="52031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Emergen cada vez más</a:t>
            </a:r>
            <a:endParaRPr lang="en-US" sz="1600" dirty="0">
              <a:latin typeface="Arial" panose="020B0604020202020204" pitchFamily="34" charset="0"/>
              <a:cs typeface="Arial" panose="020B0604020202020204" pitchFamily="34" charset="0"/>
            </a:endParaRPr>
          </a:p>
        </p:txBody>
      </p:sp>
      <p:sp>
        <p:nvSpPr>
          <p:cNvPr id="25" name="Rectángulo 24"/>
          <p:cNvSpPr/>
          <p:nvPr/>
        </p:nvSpPr>
        <p:spPr>
          <a:xfrm>
            <a:off x="6326188" y="8438284"/>
            <a:ext cx="1620063" cy="26015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(OECD, 2011) </a:t>
            </a:r>
            <a:endParaRPr lang="en-US" sz="1400" dirty="0">
              <a:latin typeface="Arial" panose="020B0604020202020204" pitchFamily="34" charset="0"/>
              <a:cs typeface="Arial" panose="020B0604020202020204" pitchFamily="34" charset="0"/>
            </a:endParaRPr>
          </a:p>
        </p:txBody>
      </p:sp>
      <p:sp>
        <p:nvSpPr>
          <p:cNvPr id="26" name="Rectángulo 25"/>
          <p:cNvSpPr/>
          <p:nvPr/>
        </p:nvSpPr>
        <p:spPr>
          <a:xfrm>
            <a:off x="627038" y="5813823"/>
            <a:ext cx="6667350" cy="2999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357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7" name="Rectángulo 26"/>
          <p:cNvSpPr/>
          <p:nvPr/>
        </p:nvSpPr>
        <p:spPr>
          <a:xfrm>
            <a:off x="7110324" y="3225338"/>
            <a:ext cx="6529476" cy="52512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Conector recto de flecha 10"/>
          <p:cNvCxnSpPr>
            <a:stCxn id="22" idx="3"/>
          </p:cNvCxnSpPr>
          <p:nvPr/>
        </p:nvCxnSpPr>
        <p:spPr>
          <a:xfrm flipV="1">
            <a:off x="2495160" y="7615828"/>
            <a:ext cx="584412" cy="1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Conector recto de flecha 27"/>
          <p:cNvCxnSpPr/>
          <p:nvPr/>
        </p:nvCxnSpPr>
        <p:spPr>
          <a:xfrm flipV="1">
            <a:off x="4276120" y="6536241"/>
            <a:ext cx="584411" cy="1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ítulo 1"/>
          <p:cNvSpPr txBox="1">
            <a:spLocks/>
          </p:cNvSpPr>
          <p:nvPr/>
        </p:nvSpPr>
        <p:spPr>
          <a:xfrm>
            <a:off x="2520431" y="1453768"/>
            <a:ext cx="8976402" cy="109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producción y de visibilidad e impacto científico</a:t>
            </a:r>
            <a:endParaRPr lang="en-US" sz="1800" b="1" dirty="0">
              <a:latin typeface="Arial" panose="020B0604020202020204" pitchFamily="34" charset="0"/>
              <a:cs typeface="Arial" panose="020B0604020202020204" pitchFamily="34" charset="0"/>
            </a:endParaRPr>
          </a:p>
        </p:txBody>
      </p:sp>
      <p:sp>
        <p:nvSpPr>
          <p:cNvPr id="31" name="Rectángulo 30"/>
          <p:cNvSpPr/>
          <p:nvPr/>
        </p:nvSpPr>
        <p:spPr>
          <a:xfrm>
            <a:off x="4867116" y="4153785"/>
            <a:ext cx="1916068" cy="26412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ángulo 31"/>
          <p:cNvSpPr/>
          <p:nvPr/>
        </p:nvSpPr>
        <p:spPr>
          <a:xfrm>
            <a:off x="4867116" y="4889880"/>
            <a:ext cx="1906217" cy="29403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ángulo 32"/>
          <p:cNvSpPr/>
          <p:nvPr/>
        </p:nvSpPr>
        <p:spPr>
          <a:xfrm>
            <a:off x="3079571" y="3403760"/>
            <a:ext cx="1787545" cy="4898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7" name="Conector recto de flecha 36"/>
          <p:cNvCxnSpPr/>
          <p:nvPr/>
        </p:nvCxnSpPr>
        <p:spPr>
          <a:xfrm flipV="1">
            <a:off x="7387798" y="6350004"/>
            <a:ext cx="0" cy="3008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443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3320" y="832680"/>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mundial</a:t>
            </a:r>
            <a:endParaRPr lang="en-US" sz="2000" b="1" dirty="0">
              <a:solidFill>
                <a:srgbClr val="FF0000"/>
              </a:solidFill>
              <a:latin typeface="Arial" panose="020B0604020202020204" pitchFamily="34" charset="0"/>
              <a:cs typeface="Arial" panose="020B0604020202020204" pitchFamily="34" charset="0"/>
            </a:endParaRPr>
          </a:p>
        </p:txBody>
      </p:sp>
      <p:sp>
        <p:nvSpPr>
          <p:cNvPr id="85" name="Título 1"/>
          <p:cNvSpPr txBox="1">
            <a:spLocks/>
          </p:cNvSpPr>
          <p:nvPr/>
        </p:nvSpPr>
        <p:spPr>
          <a:xfrm>
            <a:off x="2495161" y="1182635"/>
            <a:ext cx="8976402" cy="109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colaboración científica </a:t>
            </a:r>
            <a:endParaRPr lang="en-US" sz="1800" b="1" dirty="0">
              <a:latin typeface="Arial" panose="020B0604020202020204" pitchFamily="34" charset="0"/>
              <a:cs typeface="Arial" panose="020B0604020202020204" pitchFamily="34" charset="0"/>
            </a:endParaRPr>
          </a:p>
        </p:txBody>
      </p:sp>
      <p:pic>
        <p:nvPicPr>
          <p:cNvPr id="9" name="Imagen 8" descr="C:\Users\PR\Desktop\RESULTADOS TESIS\PROGRAMAS\MATLAB\Graficos\Evol anual del indice de coautoría_mundialmejorado.png"/>
          <p:cNvPicPr/>
          <p:nvPr/>
        </p:nvPicPr>
        <p:blipFill rotWithShape="1">
          <a:blip r:embed="rId3">
            <a:extLst>
              <a:ext uri="{28A0092B-C50C-407E-A947-70E740481C1C}">
                <a14:useLocalDpi xmlns:a14="http://schemas.microsoft.com/office/drawing/2010/main" val="0"/>
              </a:ext>
            </a:extLst>
          </a:blip>
          <a:srcRect r="1208"/>
          <a:stretch/>
        </p:blipFill>
        <p:spPr bwMode="auto">
          <a:xfrm>
            <a:off x="4500020" y="3067096"/>
            <a:ext cx="5953964" cy="3643616"/>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1" name="Rectángulo 10"/>
          <p:cNvSpPr/>
          <p:nvPr/>
        </p:nvSpPr>
        <p:spPr>
          <a:xfrm>
            <a:off x="1070637" y="1892187"/>
            <a:ext cx="2849048" cy="48605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Documentos en coautoría</a:t>
            </a:r>
            <a:endParaRPr lang="en-US" sz="1600" b="1" dirty="0">
              <a:latin typeface="Arial" panose="020B0604020202020204" pitchFamily="34" charset="0"/>
              <a:cs typeface="Arial" panose="020B0604020202020204" pitchFamily="34" charset="0"/>
            </a:endParaRPr>
          </a:p>
        </p:txBody>
      </p:sp>
      <p:cxnSp>
        <p:nvCxnSpPr>
          <p:cNvPr id="3" name="Conector recto de flecha 2"/>
          <p:cNvCxnSpPr/>
          <p:nvPr/>
        </p:nvCxnSpPr>
        <p:spPr>
          <a:xfrm>
            <a:off x="2495161" y="2378242"/>
            <a:ext cx="0" cy="4488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ángulo 11"/>
          <p:cNvSpPr/>
          <p:nvPr/>
        </p:nvSpPr>
        <p:spPr>
          <a:xfrm>
            <a:off x="969825" y="2931571"/>
            <a:ext cx="3013905" cy="54402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La mayoría de los trabajos son publicados por más de un autor (96%)</a:t>
            </a:r>
            <a:endParaRPr lang="en-US"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ángulo 13"/>
              <p:cNvSpPr/>
              <p:nvPr/>
            </p:nvSpPr>
            <p:spPr>
              <a:xfrm>
                <a:off x="1334363" y="4025765"/>
                <a:ext cx="2260414" cy="53544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0.96 (0</a:t>
                </a:r>
                <a14:m>
                  <m:oMath xmlns:m="http://schemas.openxmlformats.org/officeDocument/2006/math">
                    <m:r>
                      <a:rPr lang="es-ES"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ES"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𝐷𝐶</m:t>
                    </m:r>
                    <m:r>
                      <a:rPr lang="es-ES"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oMath>
                </a14:m>
                <a:r>
                  <a:rPr lang="en-U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mc:Choice>
        <mc:Fallback xmlns="">
          <p:sp>
            <p:nvSpPr>
              <p:cNvPr id="14" name="Rectángulo 13"/>
              <p:cNvSpPr>
                <a:spLocks noRot="1" noChangeAspect="1" noMove="1" noResize="1" noEditPoints="1" noAdjustHandles="1" noChangeArrowheads="1" noChangeShapeType="1" noTextEdit="1"/>
              </p:cNvSpPr>
              <p:nvPr/>
            </p:nvSpPr>
            <p:spPr>
              <a:xfrm>
                <a:off x="1334363" y="4025765"/>
                <a:ext cx="2260414" cy="535443"/>
              </a:xfrm>
              <a:prstGeom prst="rect">
                <a:avLst/>
              </a:prstGeom>
              <a:blipFill rotWithShape="0">
                <a:blip r:embed="rId4"/>
                <a:stretch>
                  <a:fillRect b="-4348"/>
                </a:stretch>
              </a:blipFill>
              <a:ln/>
            </p:spPr>
            <p:txBody>
              <a:bodyPr/>
              <a:lstStyle/>
              <a:p>
                <a:r>
                  <a:rPr lang="en-US">
                    <a:noFill/>
                  </a:rPr>
                  <a:t> </a:t>
                </a:r>
              </a:p>
            </p:txBody>
          </p:sp>
        </mc:Fallback>
      </mc:AlternateContent>
      <p:sp>
        <p:nvSpPr>
          <p:cNvPr id="15" name="Rectángulo 14"/>
          <p:cNvSpPr/>
          <p:nvPr/>
        </p:nvSpPr>
        <p:spPr>
          <a:xfrm>
            <a:off x="1010105" y="3590576"/>
            <a:ext cx="2865746" cy="397499"/>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Grado de colaboración</a:t>
            </a:r>
            <a:endParaRPr lang="en-US" sz="1600" b="1" dirty="0">
              <a:solidFill>
                <a:srgbClr val="002060"/>
              </a:solidFill>
              <a:latin typeface="Arial" panose="020B0604020202020204" pitchFamily="34" charset="0"/>
              <a:cs typeface="Arial" panose="020B0604020202020204" pitchFamily="34" charset="0"/>
            </a:endParaRPr>
          </a:p>
        </p:txBody>
      </p:sp>
      <p:sp>
        <p:nvSpPr>
          <p:cNvPr id="16" name="Rectángulo 15"/>
          <p:cNvSpPr/>
          <p:nvPr/>
        </p:nvSpPr>
        <p:spPr>
          <a:xfrm>
            <a:off x="8056767" y="1829737"/>
            <a:ext cx="2348089" cy="48605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Índice de coautoría</a:t>
            </a:r>
            <a:endParaRPr lang="en-US" sz="1600" b="1" dirty="0">
              <a:latin typeface="Arial" panose="020B0604020202020204" pitchFamily="34" charset="0"/>
              <a:cs typeface="Arial" panose="020B0604020202020204" pitchFamily="34" charset="0"/>
            </a:endParaRPr>
          </a:p>
        </p:txBody>
      </p:sp>
      <p:sp>
        <p:nvSpPr>
          <p:cNvPr id="17" name="Rectángulo 16"/>
          <p:cNvSpPr/>
          <p:nvPr/>
        </p:nvSpPr>
        <p:spPr>
          <a:xfrm>
            <a:off x="1555179" y="7186295"/>
            <a:ext cx="1620063" cy="5203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(Singh, 2015) </a:t>
            </a:r>
            <a:endParaRPr lang="en-US" sz="1400" dirty="0">
              <a:latin typeface="Arial" panose="020B0604020202020204" pitchFamily="34" charset="0"/>
              <a:cs typeface="Arial" panose="020B0604020202020204" pitchFamily="34" charset="0"/>
            </a:endParaRPr>
          </a:p>
        </p:txBody>
      </p:sp>
      <p:sp>
        <p:nvSpPr>
          <p:cNvPr id="18" name="Flecha abajo 17"/>
          <p:cNvSpPr/>
          <p:nvPr/>
        </p:nvSpPr>
        <p:spPr>
          <a:xfrm>
            <a:off x="2365211" y="4636587"/>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ángulo 18"/>
          <p:cNvSpPr/>
          <p:nvPr/>
        </p:nvSpPr>
        <p:spPr>
          <a:xfrm>
            <a:off x="1361153" y="4917625"/>
            <a:ext cx="2233624" cy="54402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Actividad científica </a:t>
            </a:r>
            <a:endParaRPr lang="en-US" sz="1600" b="1" dirty="0">
              <a:latin typeface="Arial" panose="020B0604020202020204" pitchFamily="34" charset="0"/>
              <a:cs typeface="Arial" panose="020B0604020202020204" pitchFamily="34" charset="0"/>
            </a:endParaRPr>
          </a:p>
        </p:txBody>
      </p:sp>
      <p:sp>
        <p:nvSpPr>
          <p:cNvPr id="22" name="Rectángulo 21"/>
          <p:cNvSpPr/>
          <p:nvPr/>
        </p:nvSpPr>
        <p:spPr>
          <a:xfrm>
            <a:off x="819847" y="5619554"/>
            <a:ext cx="1952028" cy="792753"/>
          </a:xfrm>
          <a:prstGeom prst="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Ciencias experimentales y aplicadas</a:t>
            </a:r>
            <a:endParaRPr lang="en-US" sz="1600" dirty="0">
              <a:latin typeface="Arial" panose="020B0604020202020204" pitchFamily="34" charset="0"/>
              <a:cs typeface="Arial" panose="020B0604020202020204" pitchFamily="34" charset="0"/>
            </a:endParaRPr>
          </a:p>
        </p:txBody>
      </p:sp>
      <p:sp>
        <p:nvSpPr>
          <p:cNvPr id="24" name="Rectángulo 23"/>
          <p:cNvSpPr/>
          <p:nvPr/>
        </p:nvSpPr>
        <p:spPr>
          <a:xfrm>
            <a:off x="803699" y="6527290"/>
            <a:ext cx="1966308" cy="544022"/>
          </a:xfrm>
          <a:prstGeom prst="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Ciencias sociales</a:t>
            </a:r>
            <a:endParaRPr lang="en-US" sz="1600" dirty="0">
              <a:latin typeface="Arial" panose="020B0604020202020204" pitchFamily="34" charset="0"/>
              <a:cs typeface="Arial" panose="020B0604020202020204" pitchFamily="34" charset="0"/>
            </a:endParaRPr>
          </a:p>
        </p:txBody>
      </p:sp>
      <p:sp>
        <p:nvSpPr>
          <p:cNvPr id="26" name="Rectángulo 25"/>
          <p:cNvSpPr/>
          <p:nvPr/>
        </p:nvSpPr>
        <p:spPr>
          <a:xfrm>
            <a:off x="2833819" y="5694612"/>
            <a:ext cx="1157824" cy="53544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Más común</a:t>
            </a:r>
            <a:endParaRPr lang="en-US" sz="1600" b="1" dirty="0">
              <a:solidFill>
                <a:srgbClr val="002060"/>
              </a:solidFill>
              <a:latin typeface="Arial" panose="020B0604020202020204" pitchFamily="34" charset="0"/>
              <a:cs typeface="Arial" panose="020B0604020202020204" pitchFamily="34" charset="0"/>
            </a:endParaRPr>
          </a:p>
        </p:txBody>
      </p:sp>
      <p:sp>
        <p:nvSpPr>
          <p:cNvPr id="27" name="Rectángulo 26"/>
          <p:cNvSpPr/>
          <p:nvPr/>
        </p:nvSpPr>
        <p:spPr>
          <a:xfrm>
            <a:off x="2833330" y="6534236"/>
            <a:ext cx="1150400" cy="53544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Menos común</a:t>
            </a:r>
            <a:endParaRPr lang="en-US" sz="1600" b="1" dirty="0">
              <a:solidFill>
                <a:srgbClr val="002060"/>
              </a:solidFill>
              <a:latin typeface="Arial" panose="020B0604020202020204" pitchFamily="34" charset="0"/>
              <a:cs typeface="Arial" panose="020B0604020202020204" pitchFamily="34" charset="0"/>
            </a:endParaRPr>
          </a:p>
        </p:txBody>
      </p:sp>
      <p:sp>
        <p:nvSpPr>
          <p:cNvPr id="21" name="Abrir corchete 20"/>
          <p:cNvSpPr/>
          <p:nvPr/>
        </p:nvSpPr>
        <p:spPr>
          <a:xfrm>
            <a:off x="636543" y="6018442"/>
            <a:ext cx="173063" cy="81638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0" name="Rectángulo 29"/>
          <p:cNvSpPr/>
          <p:nvPr/>
        </p:nvSpPr>
        <p:spPr>
          <a:xfrm>
            <a:off x="4280000" y="2480987"/>
            <a:ext cx="6485831"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Figura 3. Evaluación del índice de coautoría de las publicaciones a nivel mundial a través del tiempo</a:t>
            </a:r>
            <a:endParaRPr lang="en-US" sz="1600" dirty="0">
              <a:latin typeface="Arial" panose="020B0604020202020204" pitchFamily="34" charset="0"/>
              <a:cs typeface="Arial" panose="020B0604020202020204" pitchFamily="34" charset="0"/>
            </a:endParaRPr>
          </a:p>
        </p:txBody>
      </p:sp>
      <p:sp>
        <p:nvSpPr>
          <p:cNvPr id="31" name="Rectángulo 30"/>
          <p:cNvSpPr/>
          <p:nvPr/>
        </p:nvSpPr>
        <p:spPr>
          <a:xfrm>
            <a:off x="11029559" y="1771163"/>
            <a:ext cx="1745989"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5.03 autores por documento</a:t>
            </a:r>
            <a:endParaRPr lang="en-US" sz="1600" b="1" dirty="0">
              <a:solidFill>
                <a:srgbClr val="002060"/>
              </a:solidFill>
              <a:latin typeface="Arial" panose="020B0604020202020204" pitchFamily="34" charset="0"/>
              <a:cs typeface="Arial" panose="020B0604020202020204" pitchFamily="34" charset="0"/>
            </a:endParaRPr>
          </a:p>
        </p:txBody>
      </p:sp>
      <p:sp>
        <p:nvSpPr>
          <p:cNvPr id="32" name="Flecha derecha 31"/>
          <p:cNvSpPr/>
          <p:nvPr/>
        </p:nvSpPr>
        <p:spPr>
          <a:xfrm>
            <a:off x="10544454" y="1863759"/>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Rectángulo 35"/>
          <p:cNvSpPr/>
          <p:nvPr/>
        </p:nvSpPr>
        <p:spPr>
          <a:xfrm>
            <a:off x="4485225" y="7165310"/>
            <a:ext cx="6059229"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Hay una tendencia de aumento del número de investigadores en los grupos de investigación con el transcurso de los años </a:t>
            </a:r>
            <a:endParaRPr lang="en-U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7" name="Rectángulo 36"/>
          <p:cNvSpPr/>
          <p:nvPr/>
        </p:nvSpPr>
        <p:spPr>
          <a:xfrm>
            <a:off x="10932774" y="6068873"/>
            <a:ext cx="2588856"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(Pérez-Llantada, 2012) </a:t>
            </a:r>
            <a:endParaRPr lang="en-US" sz="1400" dirty="0">
              <a:latin typeface="Arial" panose="020B0604020202020204" pitchFamily="34" charset="0"/>
              <a:cs typeface="Arial" panose="020B0604020202020204" pitchFamily="34" charset="0"/>
            </a:endParaRPr>
          </a:p>
        </p:txBody>
      </p:sp>
      <p:sp>
        <p:nvSpPr>
          <p:cNvPr id="38" name="Rectángulo 37"/>
          <p:cNvSpPr/>
          <p:nvPr/>
        </p:nvSpPr>
        <p:spPr>
          <a:xfrm>
            <a:off x="10640395" y="3446313"/>
            <a:ext cx="3087669"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Expansión de la colaboración científica </a:t>
            </a:r>
            <a:endParaRPr lang="en-US" sz="1600" b="1" dirty="0">
              <a:latin typeface="Arial" panose="020B0604020202020204" pitchFamily="34" charset="0"/>
              <a:cs typeface="Arial" panose="020B0604020202020204" pitchFamily="34" charset="0"/>
            </a:endParaRPr>
          </a:p>
        </p:txBody>
      </p:sp>
      <p:sp>
        <p:nvSpPr>
          <p:cNvPr id="39" name="Flecha abajo 38"/>
          <p:cNvSpPr/>
          <p:nvPr/>
        </p:nvSpPr>
        <p:spPr>
          <a:xfrm>
            <a:off x="12055582" y="4077176"/>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Rectángulo 39"/>
          <p:cNvSpPr/>
          <p:nvPr/>
        </p:nvSpPr>
        <p:spPr>
          <a:xfrm>
            <a:off x="10640395" y="4412197"/>
            <a:ext cx="3079172"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Solución de problemas complejos</a:t>
            </a:r>
            <a:endParaRPr lang="en-US" sz="1600" dirty="0">
              <a:latin typeface="Arial" panose="020B0604020202020204" pitchFamily="34" charset="0"/>
              <a:cs typeface="Arial" panose="020B0604020202020204" pitchFamily="34" charset="0"/>
            </a:endParaRPr>
          </a:p>
        </p:txBody>
      </p:sp>
      <p:sp>
        <p:nvSpPr>
          <p:cNvPr id="41" name="Flecha abajo 40"/>
          <p:cNvSpPr/>
          <p:nvPr/>
        </p:nvSpPr>
        <p:spPr>
          <a:xfrm>
            <a:off x="12125042" y="5017107"/>
            <a:ext cx="225507" cy="26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ángulo 41"/>
          <p:cNvSpPr/>
          <p:nvPr/>
        </p:nvSpPr>
        <p:spPr>
          <a:xfrm>
            <a:off x="10640395" y="5376526"/>
            <a:ext cx="3079172"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Conocimientos por más de un investigador</a:t>
            </a:r>
            <a:endParaRPr lang="en-US" sz="1600" dirty="0">
              <a:latin typeface="Arial" panose="020B0604020202020204" pitchFamily="34" charset="0"/>
              <a:cs typeface="Arial" panose="020B0604020202020204" pitchFamily="34" charset="0"/>
            </a:endParaRPr>
          </a:p>
        </p:txBody>
      </p:sp>
      <p:sp>
        <p:nvSpPr>
          <p:cNvPr id="43" name="Rectángulo 42"/>
          <p:cNvSpPr/>
          <p:nvPr/>
        </p:nvSpPr>
        <p:spPr>
          <a:xfrm>
            <a:off x="10986661" y="7159232"/>
            <a:ext cx="2588856"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s-ES" sz="1400" dirty="0" err="1">
                <a:latin typeface="Arial" panose="020B0604020202020204" pitchFamily="34" charset="0"/>
                <a:cs typeface="Arial" panose="020B0604020202020204" pitchFamily="34" charset="0"/>
              </a:rPr>
              <a:t>Katz</a:t>
            </a:r>
            <a:r>
              <a:rPr lang="es-ES" sz="1400" dirty="0">
                <a:latin typeface="Arial" panose="020B0604020202020204" pitchFamily="34" charset="0"/>
                <a:cs typeface="Arial" panose="020B0604020202020204" pitchFamily="34" charset="0"/>
              </a:rPr>
              <a:t> y Martin, 1997) </a:t>
            </a:r>
            <a:endParaRPr lang="en-US" sz="1400" dirty="0">
              <a:latin typeface="Arial" panose="020B0604020202020204" pitchFamily="34" charset="0"/>
              <a:cs typeface="Arial" panose="020B0604020202020204" pitchFamily="34" charset="0"/>
            </a:endParaRPr>
          </a:p>
        </p:txBody>
      </p:sp>
      <p:sp>
        <p:nvSpPr>
          <p:cNvPr id="44" name="Rectángulo 43"/>
          <p:cNvSpPr/>
          <p:nvPr/>
        </p:nvSpPr>
        <p:spPr>
          <a:xfrm>
            <a:off x="463163" y="1697492"/>
            <a:ext cx="3720065" cy="6033344"/>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45" name="Rectángulo 44"/>
          <p:cNvSpPr/>
          <p:nvPr/>
        </p:nvSpPr>
        <p:spPr>
          <a:xfrm>
            <a:off x="4280001" y="1697492"/>
            <a:ext cx="9645549" cy="6033344"/>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35" name="Rectángulo 34"/>
          <p:cNvSpPr/>
          <p:nvPr/>
        </p:nvSpPr>
        <p:spPr>
          <a:xfrm>
            <a:off x="4479499" y="6887400"/>
            <a:ext cx="6667350" cy="1605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357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11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3297509563"/>
              </p:ext>
            </p:extLst>
          </p:nvPr>
        </p:nvGraphicFramePr>
        <p:xfrm>
          <a:off x="4861874" y="1970145"/>
          <a:ext cx="5064260" cy="211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2665937561"/>
              </p:ext>
            </p:extLst>
          </p:nvPr>
        </p:nvGraphicFramePr>
        <p:xfrm>
          <a:off x="4885487" y="4142381"/>
          <a:ext cx="5064260" cy="2116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Contenido</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mundial</a:t>
            </a:r>
            <a:endParaRPr lang="en-US" sz="2000" b="1" dirty="0">
              <a:solidFill>
                <a:srgbClr val="FF0000"/>
              </a:solidFill>
              <a:latin typeface="Arial" panose="020B0604020202020204" pitchFamily="34" charset="0"/>
              <a:cs typeface="Arial" panose="020B0604020202020204" pitchFamily="34" charset="0"/>
            </a:endParaRPr>
          </a:p>
        </p:txBody>
      </p:sp>
      <p:sp>
        <p:nvSpPr>
          <p:cNvPr id="85" name="Título 1"/>
          <p:cNvSpPr txBox="1">
            <a:spLocks/>
          </p:cNvSpPr>
          <p:nvPr/>
        </p:nvSpPr>
        <p:spPr>
          <a:xfrm>
            <a:off x="2495161" y="1254323"/>
            <a:ext cx="8976402" cy="109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colaboración científica </a:t>
            </a:r>
            <a:endParaRPr lang="en-US" sz="1800" b="1" dirty="0">
              <a:latin typeface="Arial" panose="020B0604020202020204" pitchFamily="34" charset="0"/>
              <a:cs typeface="Arial" panose="020B0604020202020204" pitchFamily="34" charset="0"/>
            </a:endParaRPr>
          </a:p>
        </p:txBody>
      </p:sp>
      <p:pic>
        <p:nvPicPr>
          <p:cNvPr id="10" name="Imagen 9" descr="C:\Users\PR\Desktop\RESULTADOS TESIS\PROGRAMAS\Gephy\Graficos para la tesis los definitivos\Red mundial tomando en cuenta el peso de minimo 2 y los paises q no colaboran que son 6.png"/>
          <p:cNvPicPr/>
          <p:nvPr/>
        </p:nvPicPr>
        <p:blipFill rotWithShape="1">
          <a:blip r:embed="rId3">
            <a:extLst>
              <a:ext uri="{28A0092B-C50C-407E-A947-70E740481C1C}">
                <a14:useLocalDpi xmlns:a14="http://schemas.microsoft.com/office/drawing/2010/main" val="0"/>
              </a:ext>
            </a:extLst>
          </a:blip>
          <a:srcRect t="5487" b="2124"/>
          <a:stretch/>
        </p:blipFill>
        <p:spPr bwMode="auto">
          <a:xfrm>
            <a:off x="647700" y="2022873"/>
            <a:ext cx="6598458" cy="5709316"/>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1" name="Rectángulo 10"/>
          <p:cNvSpPr/>
          <p:nvPr/>
        </p:nvSpPr>
        <p:spPr>
          <a:xfrm>
            <a:off x="202666" y="1725901"/>
            <a:ext cx="7521964" cy="17922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Figura 4. Red de colaboración entre países con trabajos a nivel mundial</a:t>
            </a:r>
            <a:endParaRPr lang="en-US" sz="1600" dirty="0">
              <a:latin typeface="Arial" panose="020B0604020202020204" pitchFamily="34" charset="0"/>
              <a:cs typeface="Arial" panose="020B0604020202020204" pitchFamily="34" charset="0"/>
            </a:endParaRPr>
          </a:p>
        </p:txBody>
      </p:sp>
      <p:sp>
        <p:nvSpPr>
          <p:cNvPr id="12" name="Rectángulo 11"/>
          <p:cNvSpPr/>
          <p:nvPr/>
        </p:nvSpPr>
        <p:spPr>
          <a:xfrm>
            <a:off x="7387799" y="2022873"/>
            <a:ext cx="6537751" cy="5726953"/>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13" name="Rectángulo 12"/>
          <p:cNvSpPr/>
          <p:nvPr/>
        </p:nvSpPr>
        <p:spPr>
          <a:xfrm>
            <a:off x="8143816" y="2200370"/>
            <a:ext cx="1981261" cy="486055"/>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Red internacional</a:t>
            </a:r>
            <a:endParaRPr lang="en-US" sz="1600" b="1" dirty="0">
              <a:latin typeface="Arial" panose="020B0604020202020204" pitchFamily="34" charset="0"/>
              <a:cs typeface="Arial" panose="020B0604020202020204" pitchFamily="34" charset="0"/>
            </a:endParaRPr>
          </a:p>
        </p:txBody>
      </p:sp>
      <p:sp>
        <p:nvSpPr>
          <p:cNvPr id="14" name="Rectángulo 13"/>
          <p:cNvSpPr/>
          <p:nvPr/>
        </p:nvSpPr>
        <p:spPr>
          <a:xfrm>
            <a:off x="10552077" y="2192039"/>
            <a:ext cx="2845956" cy="494386"/>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Países sin colaboración internacional</a:t>
            </a:r>
            <a:endParaRPr lang="en-US" sz="1600" b="1" dirty="0">
              <a:latin typeface="Arial" panose="020B0604020202020204" pitchFamily="34" charset="0"/>
              <a:cs typeface="Arial" panose="020B0604020202020204" pitchFamily="34" charset="0"/>
            </a:endParaRPr>
          </a:p>
        </p:txBody>
      </p:sp>
      <p:sp>
        <p:nvSpPr>
          <p:cNvPr id="15" name="Rectángulo 14"/>
          <p:cNvSpPr/>
          <p:nvPr/>
        </p:nvSpPr>
        <p:spPr>
          <a:xfrm>
            <a:off x="8059932" y="3193286"/>
            <a:ext cx="841070"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EU</a:t>
            </a:r>
            <a:endParaRPr lang="en-US" sz="1600" dirty="0">
              <a:latin typeface="Arial" panose="020B0604020202020204" pitchFamily="34" charset="0"/>
              <a:cs typeface="Arial" panose="020B0604020202020204" pitchFamily="34" charset="0"/>
            </a:endParaRPr>
          </a:p>
        </p:txBody>
      </p:sp>
      <p:sp>
        <p:nvSpPr>
          <p:cNvPr id="16" name="Rectángulo 15"/>
          <p:cNvSpPr/>
          <p:nvPr/>
        </p:nvSpPr>
        <p:spPr>
          <a:xfrm>
            <a:off x="10550520" y="3246131"/>
            <a:ext cx="2847513" cy="125220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Courier New" panose="02070309020205020404" pitchFamily="49" charset="0"/>
              <a:buChar char="o"/>
            </a:pPr>
            <a:r>
              <a:rPr lang="es-ES" sz="1600" dirty="0"/>
              <a:t>Brasil, Colombia y Venezuela</a:t>
            </a:r>
          </a:p>
          <a:p>
            <a:pPr marL="285750" indent="-285750">
              <a:buFont typeface="Courier New" panose="02070309020205020404" pitchFamily="49" charset="0"/>
              <a:buChar char="o"/>
            </a:pPr>
            <a:r>
              <a:rPr lang="es-ES" sz="1600" dirty="0"/>
              <a:t>Polonia , Portugal, República Checa y Rusia</a:t>
            </a:r>
          </a:p>
          <a:p>
            <a:pPr marL="285750" indent="-285750">
              <a:buFont typeface="Courier New" panose="02070309020205020404" pitchFamily="49" charset="0"/>
              <a:buChar char="o"/>
            </a:pPr>
            <a:r>
              <a:rPr lang="es-ES" sz="1600" dirty="0"/>
              <a:t>Israel y Tailandia. </a:t>
            </a:r>
            <a:endParaRPr lang="en-US" sz="1600" dirty="0">
              <a:latin typeface="Arial" panose="020B0604020202020204" pitchFamily="34" charset="0"/>
              <a:cs typeface="Arial" panose="020B0604020202020204" pitchFamily="34" charset="0"/>
            </a:endParaRPr>
          </a:p>
        </p:txBody>
      </p:sp>
      <p:sp>
        <p:nvSpPr>
          <p:cNvPr id="17" name="Rectángulo 16"/>
          <p:cNvSpPr/>
          <p:nvPr/>
        </p:nvSpPr>
        <p:spPr>
          <a:xfrm>
            <a:off x="10398665" y="4508726"/>
            <a:ext cx="3172300"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b="1" dirty="0">
                <a:solidFill>
                  <a:srgbClr val="002060"/>
                </a:solidFill>
                <a:latin typeface="Arial" panose="020B0604020202020204" pitchFamily="34" charset="0"/>
                <a:cs typeface="Arial" panose="020B0604020202020204" pitchFamily="34" charset="0"/>
              </a:rPr>
              <a:t>Colaboración nacional</a:t>
            </a:r>
            <a:endParaRPr lang="en-US" sz="1400" b="1" dirty="0">
              <a:solidFill>
                <a:srgbClr val="002060"/>
              </a:solidFill>
              <a:latin typeface="Arial" panose="020B0604020202020204" pitchFamily="34" charset="0"/>
              <a:cs typeface="Arial" panose="020B0604020202020204" pitchFamily="34" charset="0"/>
            </a:endParaRPr>
          </a:p>
        </p:txBody>
      </p:sp>
      <p:sp>
        <p:nvSpPr>
          <p:cNvPr id="18" name="Flecha abajo 17"/>
          <p:cNvSpPr/>
          <p:nvPr/>
        </p:nvSpPr>
        <p:spPr>
          <a:xfrm>
            <a:off x="11794814" y="2779044"/>
            <a:ext cx="360481" cy="3823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Flecha curvada hacia abajo 1"/>
          <p:cNvSpPr/>
          <p:nvPr/>
        </p:nvSpPr>
        <p:spPr>
          <a:xfrm>
            <a:off x="8476551" y="2779044"/>
            <a:ext cx="1288341" cy="297593"/>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Rectángulo 18"/>
          <p:cNvSpPr/>
          <p:nvPr/>
        </p:nvSpPr>
        <p:spPr>
          <a:xfrm>
            <a:off x="9332791" y="3193107"/>
            <a:ext cx="841070"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China</a:t>
            </a:r>
            <a:endParaRPr lang="en-US" sz="1600" dirty="0">
              <a:latin typeface="Arial" panose="020B0604020202020204" pitchFamily="34" charset="0"/>
              <a:cs typeface="Arial" panose="020B0604020202020204" pitchFamily="34" charset="0"/>
            </a:endParaRPr>
          </a:p>
        </p:txBody>
      </p:sp>
      <p:sp>
        <p:nvSpPr>
          <p:cNvPr id="20" name="Rectángulo 19"/>
          <p:cNvSpPr/>
          <p:nvPr/>
        </p:nvSpPr>
        <p:spPr>
          <a:xfrm>
            <a:off x="1801326" y="2070359"/>
            <a:ext cx="4161996" cy="2477417"/>
          </a:xfrm>
          <a:prstGeom prst="rect">
            <a:avLst/>
          </a:prstGeom>
          <a:no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Arial" panose="020B0604020202020204" pitchFamily="34" charset="0"/>
              <a:cs typeface="Arial" panose="020B0604020202020204" pitchFamily="34" charset="0"/>
            </a:endParaRPr>
          </a:p>
        </p:txBody>
      </p:sp>
      <p:sp>
        <p:nvSpPr>
          <p:cNvPr id="22" name="Rectángulo 21"/>
          <p:cNvSpPr/>
          <p:nvPr/>
        </p:nvSpPr>
        <p:spPr>
          <a:xfrm>
            <a:off x="7719010" y="7258773"/>
            <a:ext cx="2803422"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(Guerrero </a:t>
            </a:r>
            <a:r>
              <a:rPr lang="es-ES" sz="1400" i="1" dirty="0">
                <a:latin typeface="Arial" panose="020B0604020202020204" pitchFamily="34" charset="0"/>
                <a:cs typeface="Arial" panose="020B0604020202020204" pitchFamily="34" charset="0"/>
              </a:rPr>
              <a:t>et al</a:t>
            </a:r>
            <a:r>
              <a:rPr lang="es-ES" sz="1400" dirty="0">
                <a:latin typeface="Arial" panose="020B0604020202020204" pitchFamily="34" charset="0"/>
                <a:cs typeface="Arial" panose="020B0604020202020204" pitchFamily="34" charset="0"/>
              </a:rPr>
              <a:t>., 2013) </a:t>
            </a:r>
            <a:endParaRPr lang="en-US" sz="1400" dirty="0">
              <a:latin typeface="Arial" panose="020B0604020202020204" pitchFamily="34" charset="0"/>
              <a:cs typeface="Arial" panose="020B0604020202020204" pitchFamily="34" charset="0"/>
            </a:endParaRPr>
          </a:p>
        </p:txBody>
      </p:sp>
      <p:sp>
        <p:nvSpPr>
          <p:cNvPr id="23" name="Rectángulo 22"/>
          <p:cNvSpPr/>
          <p:nvPr/>
        </p:nvSpPr>
        <p:spPr>
          <a:xfrm>
            <a:off x="10550520" y="5332885"/>
            <a:ext cx="2828888" cy="65764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t>Países que recién emergen en un área científica</a:t>
            </a:r>
            <a:endParaRPr lang="en-US" sz="1600" dirty="0">
              <a:latin typeface="Arial" panose="020B0604020202020204" pitchFamily="34" charset="0"/>
              <a:cs typeface="Arial" panose="020B0604020202020204" pitchFamily="34" charset="0"/>
            </a:endParaRPr>
          </a:p>
        </p:txBody>
      </p:sp>
      <p:sp>
        <p:nvSpPr>
          <p:cNvPr id="24" name="Rectángulo 23"/>
          <p:cNvSpPr/>
          <p:nvPr/>
        </p:nvSpPr>
        <p:spPr>
          <a:xfrm>
            <a:off x="10748286" y="7325598"/>
            <a:ext cx="2803422" cy="3794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(Adams, 2003) </a:t>
            </a:r>
            <a:endParaRPr lang="en-US" sz="1400" dirty="0">
              <a:latin typeface="Arial" panose="020B0604020202020204" pitchFamily="34" charset="0"/>
              <a:cs typeface="Arial" panose="020B0604020202020204" pitchFamily="34" charset="0"/>
            </a:endParaRPr>
          </a:p>
        </p:txBody>
      </p:sp>
      <p:sp>
        <p:nvSpPr>
          <p:cNvPr id="25" name="Flecha abajo 24"/>
          <p:cNvSpPr/>
          <p:nvPr/>
        </p:nvSpPr>
        <p:spPr>
          <a:xfrm>
            <a:off x="11794814" y="4935178"/>
            <a:ext cx="287800" cy="32877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Flecha abajo 25"/>
          <p:cNvSpPr/>
          <p:nvPr/>
        </p:nvSpPr>
        <p:spPr>
          <a:xfrm>
            <a:off x="11840915" y="6093161"/>
            <a:ext cx="287800" cy="32877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ángulo 26"/>
          <p:cNvSpPr/>
          <p:nvPr/>
        </p:nvSpPr>
        <p:spPr>
          <a:xfrm>
            <a:off x="10558310" y="6508638"/>
            <a:ext cx="2821098" cy="65764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Mayor inversión de recursos en producción nacional</a:t>
            </a:r>
            <a:endParaRPr lang="en-US" sz="1600" dirty="0">
              <a:latin typeface="Arial" panose="020B0604020202020204" pitchFamily="34" charset="0"/>
              <a:cs typeface="Arial" panose="020B0604020202020204" pitchFamily="34" charset="0"/>
            </a:endParaRPr>
          </a:p>
        </p:txBody>
      </p:sp>
      <p:cxnSp>
        <p:nvCxnSpPr>
          <p:cNvPr id="4" name="Conector recto 3"/>
          <p:cNvCxnSpPr>
            <a:stCxn id="15" idx="2"/>
            <a:endCxn id="28" idx="0"/>
          </p:cNvCxnSpPr>
          <p:nvPr/>
        </p:nvCxnSpPr>
        <p:spPr>
          <a:xfrm>
            <a:off x="8480467" y="3679341"/>
            <a:ext cx="693884" cy="427561"/>
          </a:xfrm>
          <a:prstGeom prst="line">
            <a:avLst/>
          </a:prstGeom>
        </p:spPr>
        <p:style>
          <a:lnRef idx="2">
            <a:schemeClr val="dk1"/>
          </a:lnRef>
          <a:fillRef idx="0">
            <a:schemeClr val="dk1"/>
          </a:fillRef>
          <a:effectRef idx="1">
            <a:schemeClr val="dk1"/>
          </a:effectRef>
          <a:fontRef idx="minor">
            <a:schemeClr val="tx1"/>
          </a:fontRef>
        </p:style>
      </p:cxnSp>
      <p:sp>
        <p:nvSpPr>
          <p:cNvPr id="28" name="Rectángulo 27"/>
          <p:cNvSpPr/>
          <p:nvPr/>
        </p:nvSpPr>
        <p:spPr>
          <a:xfrm>
            <a:off x="8365264" y="4106902"/>
            <a:ext cx="1618173"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Mayores socios científicos </a:t>
            </a:r>
            <a:endParaRPr lang="en-US" sz="1600" dirty="0">
              <a:latin typeface="Arial" panose="020B0604020202020204" pitchFamily="34" charset="0"/>
              <a:cs typeface="Arial" panose="020B0604020202020204" pitchFamily="34" charset="0"/>
            </a:endParaRPr>
          </a:p>
        </p:txBody>
      </p:sp>
      <p:cxnSp>
        <p:nvCxnSpPr>
          <p:cNvPr id="21" name="Conector recto 20"/>
          <p:cNvCxnSpPr>
            <a:stCxn id="19" idx="2"/>
            <a:endCxn id="28" idx="0"/>
          </p:cNvCxnSpPr>
          <p:nvPr/>
        </p:nvCxnSpPr>
        <p:spPr>
          <a:xfrm flipH="1">
            <a:off x="9174351" y="3679162"/>
            <a:ext cx="578975" cy="427740"/>
          </a:xfrm>
          <a:prstGeom prst="line">
            <a:avLst/>
          </a:prstGeom>
        </p:spPr>
        <p:style>
          <a:lnRef idx="2">
            <a:schemeClr val="dk1"/>
          </a:lnRef>
          <a:fillRef idx="0">
            <a:schemeClr val="dk1"/>
          </a:fillRef>
          <a:effectRef idx="1">
            <a:schemeClr val="dk1"/>
          </a:effectRef>
          <a:fontRef idx="minor">
            <a:schemeClr val="tx1"/>
          </a:fontRef>
        </p:style>
      </p:cxnSp>
      <p:cxnSp>
        <p:nvCxnSpPr>
          <p:cNvPr id="65" name="Conector recto 64"/>
          <p:cNvCxnSpPr>
            <a:stCxn id="28" idx="2"/>
          </p:cNvCxnSpPr>
          <p:nvPr/>
        </p:nvCxnSpPr>
        <p:spPr>
          <a:xfrm flipH="1">
            <a:off x="9174350" y="4592957"/>
            <a:ext cx="1" cy="451156"/>
          </a:xfrm>
          <a:prstGeom prst="line">
            <a:avLst/>
          </a:prstGeom>
        </p:spPr>
        <p:style>
          <a:lnRef idx="2">
            <a:schemeClr val="dk1"/>
          </a:lnRef>
          <a:fillRef idx="0">
            <a:schemeClr val="dk1"/>
          </a:fillRef>
          <a:effectRef idx="1">
            <a:schemeClr val="dk1"/>
          </a:effectRef>
          <a:fontRef idx="minor">
            <a:schemeClr val="tx1"/>
          </a:fontRef>
        </p:style>
      </p:cxnSp>
      <p:sp>
        <p:nvSpPr>
          <p:cNvPr id="37" name="Rectángulo 36"/>
          <p:cNvSpPr/>
          <p:nvPr/>
        </p:nvSpPr>
        <p:spPr>
          <a:xfrm>
            <a:off x="8338436" y="4952324"/>
            <a:ext cx="1618173"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Potencias a nivel mundial</a:t>
            </a:r>
            <a:endParaRPr lang="en-US" sz="1600" dirty="0">
              <a:latin typeface="Arial" panose="020B0604020202020204" pitchFamily="34" charset="0"/>
              <a:cs typeface="Arial" panose="020B0604020202020204" pitchFamily="34" charset="0"/>
            </a:endParaRPr>
          </a:p>
        </p:txBody>
      </p:sp>
      <p:sp>
        <p:nvSpPr>
          <p:cNvPr id="30" name="Rectángulo 29"/>
          <p:cNvSpPr/>
          <p:nvPr/>
        </p:nvSpPr>
        <p:spPr>
          <a:xfrm>
            <a:off x="548649" y="7897422"/>
            <a:ext cx="6667350" cy="1605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357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38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mundial</a:t>
            </a:r>
            <a:endParaRPr lang="en-US" sz="2000" b="1" dirty="0">
              <a:solidFill>
                <a:srgbClr val="FF0000"/>
              </a:solidFill>
              <a:latin typeface="Arial" panose="020B0604020202020204" pitchFamily="34" charset="0"/>
              <a:cs typeface="Arial" panose="020B0604020202020204" pitchFamily="34" charset="0"/>
            </a:endParaRPr>
          </a:p>
        </p:txBody>
      </p:sp>
      <p:sp>
        <p:nvSpPr>
          <p:cNvPr id="85" name="Título 1"/>
          <p:cNvSpPr txBox="1">
            <a:spLocks/>
          </p:cNvSpPr>
          <p:nvPr/>
        </p:nvSpPr>
        <p:spPr>
          <a:xfrm>
            <a:off x="2495161" y="1411483"/>
            <a:ext cx="8976402" cy="109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dispersión científica </a:t>
            </a:r>
            <a:endParaRPr lang="en-US" sz="18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3"/>
          <a:srcRect l="2095" r="2394" b="7921"/>
          <a:stretch/>
        </p:blipFill>
        <p:spPr>
          <a:xfrm>
            <a:off x="648650" y="2619236"/>
            <a:ext cx="6716684" cy="4814988"/>
          </a:xfrm>
          <a:prstGeom prst="rect">
            <a:avLst/>
          </a:prstGeom>
          <a:ln>
            <a:solidFill>
              <a:schemeClr val="tx1"/>
            </a:solidFill>
          </a:ln>
        </p:spPr>
      </p:pic>
      <p:pic>
        <p:nvPicPr>
          <p:cNvPr id="11" name="Imagen 10" descr="C:\Users\PR\Desktop\RESULTADOS TESIS\PROGRAMAS\R\Graficos\Mundial\Cuartil.png"/>
          <p:cNvPicPr/>
          <p:nvPr/>
        </p:nvPicPr>
        <p:blipFill rotWithShape="1">
          <a:blip r:embed="rId4">
            <a:extLst>
              <a:ext uri="{28A0092B-C50C-407E-A947-70E740481C1C}">
                <a14:useLocalDpi xmlns:a14="http://schemas.microsoft.com/office/drawing/2010/main" val="0"/>
              </a:ext>
            </a:extLst>
          </a:blip>
          <a:srcRect l="9549" t="11343" r="2951" b="6945"/>
          <a:stretch/>
        </p:blipFill>
        <p:spPr bwMode="auto">
          <a:xfrm>
            <a:off x="8039629" y="2600413"/>
            <a:ext cx="5340422" cy="3914018"/>
          </a:xfrm>
          <a:prstGeom prst="rect">
            <a:avLst/>
          </a:prstGeom>
          <a:noFill/>
          <a:ln>
            <a:solidFill>
              <a:schemeClr val="tx1"/>
            </a:solidFill>
          </a:ln>
          <a:extLst>
            <a:ext uri="{53640926-AAD7-44D8-BBD7-CCE9431645EC}">
              <a14:shadowObscured xmlns:a14="http://schemas.microsoft.com/office/drawing/2010/main"/>
            </a:ext>
          </a:extLst>
        </p:spPr>
      </p:pic>
      <p:sp>
        <p:nvSpPr>
          <p:cNvPr id="9" name="Rectángulo 8"/>
          <p:cNvSpPr/>
          <p:nvPr/>
        </p:nvSpPr>
        <p:spPr>
          <a:xfrm>
            <a:off x="519846" y="2072461"/>
            <a:ext cx="6751887"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Tabla 6. Principales revistas científicas con documentos a nivel mundial</a:t>
            </a:r>
            <a:endParaRPr lang="en-US" sz="1600" dirty="0">
              <a:latin typeface="Arial" panose="020B0604020202020204" pitchFamily="34" charset="0"/>
              <a:cs typeface="Arial" panose="020B0604020202020204" pitchFamily="34" charset="0"/>
            </a:endParaRPr>
          </a:p>
        </p:txBody>
      </p:sp>
      <p:sp>
        <p:nvSpPr>
          <p:cNvPr id="10" name="Rectángulo 9"/>
          <p:cNvSpPr/>
          <p:nvPr/>
        </p:nvSpPr>
        <p:spPr>
          <a:xfrm>
            <a:off x="7844518" y="1997440"/>
            <a:ext cx="5888108"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Figura 5. Porcentaje de documentos científicos publicados a nivel mundial, tomando en cuenta el cuartil de la revista</a:t>
            </a:r>
            <a:endParaRPr lang="en-US" sz="1600" dirty="0">
              <a:latin typeface="Arial" panose="020B0604020202020204" pitchFamily="34" charset="0"/>
              <a:cs typeface="Arial" panose="020B0604020202020204" pitchFamily="34" charset="0"/>
            </a:endParaRPr>
          </a:p>
        </p:txBody>
      </p:sp>
      <p:sp>
        <p:nvSpPr>
          <p:cNvPr id="12" name="Rectángulo 11"/>
          <p:cNvSpPr/>
          <p:nvPr/>
        </p:nvSpPr>
        <p:spPr>
          <a:xfrm>
            <a:off x="648650" y="3009771"/>
            <a:ext cx="6716683" cy="48628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ángulo 14"/>
          <p:cNvSpPr/>
          <p:nvPr/>
        </p:nvSpPr>
        <p:spPr>
          <a:xfrm>
            <a:off x="4006992" y="3517727"/>
            <a:ext cx="665056" cy="35006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ángulo 15"/>
          <p:cNvSpPr/>
          <p:nvPr/>
        </p:nvSpPr>
        <p:spPr>
          <a:xfrm>
            <a:off x="5384897" y="5866479"/>
            <a:ext cx="665056" cy="31421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ángulo 16"/>
          <p:cNvSpPr/>
          <p:nvPr/>
        </p:nvSpPr>
        <p:spPr>
          <a:xfrm>
            <a:off x="5384897" y="5361240"/>
            <a:ext cx="665056" cy="2743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ángulo 17"/>
          <p:cNvSpPr/>
          <p:nvPr/>
        </p:nvSpPr>
        <p:spPr>
          <a:xfrm>
            <a:off x="8039629" y="7194155"/>
            <a:ext cx="2949796"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Documentos que han recibido al menos una cita</a:t>
            </a:r>
            <a:endParaRPr lang="en-US" sz="1600" dirty="0">
              <a:latin typeface="Arial" panose="020B0604020202020204" pitchFamily="34" charset="0"/>
              <a:cs typeface="Arial" panose="020B0604020202020204" pitchFamily="34" charset="0"/>
            </a:endParaRPr>
          </a:p>
        </p:txBody>
      </p:sp>
      <p:sp>
        <p:nvSpPr>
          <p:cNvPr id="19" name="Flecha derecha 18"/>
          <p:cNvSpPr/>
          <p:nvPr/>
        </p:nvSpPr>
        <p:spPr>
          <a:xfrm>
            <a:off x="11098851" y="7257595"/>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ectángulo 19"/>
          <p:cNvSpPr/>
          <p:nvPr/>
        </p:nvSpPr>
        <p:spPr>
          <a:xfrm>
            <a:off x="11559200" y="7165000"/>
            <a:ext cx="2173426" cy="4860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El 95% del total de trabajos</a:t>
            </a:r>
            <a:endParaRPr lang="en-US" sz="1600" b="1" dirty="0">
              <a:solidFill>
                <a:srgbClr val="002060"/>
              </a:solidFill>
              <a:latin typeface="Arial" panose="020B0604020202020204" pitchFamily="34" charset="0"/>
              <a:cs typeface="Arial" panose="020B0604020202020204" pitchFamily="34" charset="0"/>
            </a:endParaRPr>
          </a:p>
        </p:txBody>
      </p:sp>
      <p:sp>
        <p:nvSpPr>
          <p:cNvPr id="21" name="Rectángulo 20"/>
          <p:cNvSpPr/>
          <p:nvPr/>
        </p:nvSpPr>
        <p:spPr>
          <a:xfrm>
            <a:off x="1855173" y="8464088"/>
            <a:ext cx="2803422" cy="32634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(Dong </a:t>
            </a:r>
            <a:r>
              <a:rPr lang="es-ES" sz="1400" i="1" dirty="0">
                <a:latin typeface="Arial" panose="020B0604020202020204" pitchFamily="34" charset="0"/>
                <a:cs typeface="Arial" panose="020B0604020202020204" pitchFamily="34" charset="0"/>
              </a:rPr>
              <a:t>et al</a:t>
            </a:r>
            <a:r>
              <a:rPr lang="es-ES" sz="1400" dirty="0">
                <a:latin typeface="Arial" panose="020B0604020202020204" pitchFamily="34" charset="0"/>
                <a:cs typeface="Arial" panose="020B0604020202020204" pitchFamily="34" charset="0"/>
              </a:rPr>
              <a:t>., 2005) </a:t>
            </a:r>
            <a:endParaRPr lang="en-US" sz="1400" dirty="0">
              <a:latin typeface="Arial" panose="020B0604020202020204" pitchFamily="34" charset="0"/>
              <a:cs typeface="Arial" panose="020B0604020202020204" pitchFamily="34" charset="0"/>
            </a:endParaRPr>
          </a:p>
        </p:txBody>
      </p:sp>
      <p:sp>
        <p:nvSpPr>
          <p:cNvPr id="22" name="Rectángulo 21"/>
          <p:cNvSpPr/>
          <p:nvPr/>
        </p:nvSpPr>
        <p:spPr>
          <a:xfrm>
            <a:off x="5581651" y="8359934"/>
            <a:ext cx="2803422" cy="46536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(Gravel e Iselid, 2008) </a:t>
            </a:r>
            <a:endParaRPr lang="en-US" sz="1400" dirty="0">
              <a:latin typeface="Arial" panose="020B0604020202020204" pitchFamily="34" charset="0"/>
              <a:cs typeface="Arial" panose="020B0604020202020204" pitchFamily="34" charset="0"/>
            </a:endParaRPr>
          </a:p>
        </p:txBody>
      </p:sp>
      <p:sp>
        <p:nvSpPr>
          <p:cNvPr id="23" name="Rectángulo 22"/>
          <p:cNvSpPr/>
          <p:nvPr/>
        </p:nvSpPr>
        <p:spPr>
          <a:xfrm>
            <a:off x="7906418" y="8359933"/>
            <a:ext cx="2803422" cy="46536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(Guz, 2006) </a:t>
            </a:r>
            <a:endParaRPr lang="en-US" sz="1400" dirty="0">
              <a:latin typeface="Arial" panose="020B0604020202020204" pitchFamily="34" charset="0"/>
              <a:cs typeface="Arial" panose="020B0604020202020204" pitchFamily="34" charset="0"/>
            </a:endParaRPr>
          </a:p>
        </p:txBody>
      </p:sp>
      <p:sp>
        <p:nvSpPr>
          <p:cNvPr id="24" name="Rectángulo 23"/>
          <p:cNvSpPr/>
          <p:nvPr/>
        </p:nvSpPr>
        <p:spPr>
          <a:xfrm>
            <a:off x="585742" y="7805958"/>
            <a:ext cx="6751887" cy="1366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Los valores no encontrados de cada revista se designaron como N/A. Q: Cuartil, SJR: SCImago Journal Rank. Estos datos fueron obtenidos del análisis de 357 documentos científicos..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5" name="Rectángulo 24"/>
          <p:cNvSpPr/>
          <p:nvPr/>
        </p:nvSpPr>
        <p:spPr>
          <a:xfrm>
            <a:off x="7935109" y="6727709"/>
            <a:ext cx="5444942" cy="2326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310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85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590551" y="2953136"/>
            <a:ext cx="13197248" cy="4759029"/>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301360" y="865872"/>
            <a:ext cx="8170204" cy="2597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Producción científica de América Latina vs. el resto del mundo</a:t>
            </a:r>
            <a:endParaRPr lang="en-US" sz="2000" b="1" dirty="0">
              <a:solidFill>
                <a:srgbClr val="FF0000"/>
              </a:solidFill>
              <a:latin typeface="Arial" panose="020B0604020202020204" pitchFamily="34" charset="0"/>
              <a:cs typeface="Arial" panose="020B0604020202020204" pitchFamily="34" charset="0"/>
            </a:endParaRPr>
          </a:p>
        </p:txBody>
      </p:sp>
      <p:sp>
        <p:nvSpPr>
          <p:cNvPr id="9" name="Rectángulo 8"/>
          <p:cNvSpPr/>
          <p:nvPr/>
        </p:nvSpPr>
        <p:spPr>
          <a:xfrm>
            <a:off x="590550" y="1403589"/>
            <a:ext cx="13197249" cy="1477717"/>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795650" y="3625992"/>
            <a:ext cx="7045232" cy="3720895"/>
          </a:xfrm>
          <a:prstGeom prst="rect">
            <a:avLst/>
          </a:prstGeom>
        </p:spPr>
      </p:pic>
      <p:sp>
        <p:nvSpPr>
          <p:cNvPr id="11" name="Rectángulo 10"/>
          <p:cNvSpPr/>
          <p:nvPr/>
        </p:nvSpPr>
        <p:spPr>
          <a:xfrm>
            <a:off x="835514" y="1782282"/>
            <a:ext cx="2072579" cy="48605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Total documentos científicos </a:t>
            </a:r>
            <a:endParaRPr lang="en-US" sz="1600" b="1" dirty="0">
              <a:latin typeface="Arial" panose="020B0604020202020204" pitchFamily="34" charset="0"/>
              <a:cs typeface="Arial" panose="020B0604020202020204" pitchFamily="34" charset="0"/>
            </a:endParaRPr>
          </a:p>
        </p:txBody>
      </p:sp>
      <p:sp>
        <p:nvSpPr>
          <p:cNvPr id="12" name="Flecha derecha 11"/>
          <p:cNvSpPr/>
          <p:nvPr/>
        </p:nvSpPr>
        <p:spPr>
          <a:xfrm>
            <a:off x="11178325" y="1865211"/>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ángulo 12"/>
          <p:cNvSpPr/>
          <p:nvPr/>
        </p:nvSpPr>
        <p:spPr>
          <a:xfrm>
            <a:off x="3522410" y="1751440"/>
            <a:ext cx="1161499" cy="48605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dirty="0">
                <a:solidFill>
                  <a:schemeClr val="tx1"/>
                </a:solidFill>
                <a:latin typeface="Arial" panose="020B0604020202020204" pitchFamily="34" charset="0"/>
                <a:cs typeface="Arial" panose="020B0604020202020204" pitchFamily="34" charset="0"/>
              </a:rPr>
              <a:t>58</a:t>
            </a:r>
            <a:endParaRPr lang="en-US" sz="3200" dirty="0">
              <a:solidFill>
                <a:schemeClr val="tx1"/>
              </a:solidFill>
              <a:latin typeface="Arial" panose="020B0604020202020204" pitchFamily="34" charset="0"/>
              <a:cs typeface="Arial" panose="020B0604020202020204" pitchFamily="34" charset="0"/>
            </a:endParaRPr>
          </a:p>
        </p:txBody>
      </p:sp>
      <p:sp>
        <p:nvSpPr>
          <p:cNvPr id="14" name="Rectángulo 13"/>
          <p:cNvSpPr/>
          <p:nvPr/>
        </p:nvSpPr>
        <p:spPr>
          <a:xfrm>
            <a:off x="768861" y="3082500"/>
            <a:ext cx="7298105"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Figura 6. Distribución anual de la producción científica de América Latina y El Caribe vs. la producción científica mundial </a:t>
            </a:r>
            <a:endParaRPr lang="en-US" sz="1600" dirty="0">
              <a:latin typeface="Arial" panose="020B0604020202020204" pitchFamily="34" charset="0"/>
              <a:cs typeface="Arial" panose="020B0604020202020204" pitchFamily="34" charset="0"/>
            </a:endParaRPr>
          </a:p>
        </p:txBody>
      </p:sp>
      <p:sp>
        <p:nvSpPr>
          <p:cNvPr id="16" name="Rectángulo 15"/>
          <p:cNvSpPr/>
          <p:nvPr/>
        </p:nvSpPr>
        <p:spPr>
          <a:xfrm>
            <a:off x="2023133" y="2443240"/>
            <a:ext cx="4789562" cy="43806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Pertenecían al menos a un autor de una institución de AL</a:t>
            </a:r>
            <a:endParaRPr lang="en-US" sz="1400" dirty="0">
              <a:latin typeface="Arial" panose="020B0604020202020204" pitchFamily="34" charset="0"/>
              <a:cs typeface="Arial" panose="020B0604020202020204" pitchFamily="34" charset="0"/>
            </a:endParaRPr>
          </a:p>
        </p:txBody>
      </p:sp>
      <p:sp>
        <p:nvSpPr>
          <p:cNvPr id="18" name="Rectángulo 17"/>
          <p:cNvSpPr/>
          <p:nvPr/>
        </p:nvSpPr>
        <p:spPr>
          <a:xfrm>
            <a:off x="7976955" y="4655608"/>
            <a:ext cx="5680141" cy="13540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La investigación en esta región comenzó años posteriores.</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El primer trabajo publicado en 1997 por Uruguay y colaboradores internacionales.</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En 2012 se alcanzó el mayor numero de trabajos científicos.</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En los últimos años se observa un declive de la actividad científica  </a:t>
            </a:r>
          </a:p>
          <a:p>
            <a:pPr marL="285750" indent="-285750" algn="just">
              <a:lnSpc>
                <a:spcPct val="150000"/>
              </a:lnSpc>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p:txBody>
      </p:sp>
      <p:sp>
        <p:nvSpPr>
          <p:cNvPr id="19" name="Rectángulo 18"/>
          <p:cNvSpPr/>
          <p:nvPr/>
        </p:nvSpPr>
        <p:spPr>
          <a:xfrm>
            <a:off x="6489433" y="1755991"/>
            <a:ext cx="2518987" cy="48605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América Latina y el Caribe</a:t>
            </a:r>
            <a:endParaRPr lang="en-US" sz="1600" b="1" dirty="0">
              <a:latin typeface="Arial" panose="020B0604020202020204" pitchFamily="34" charset="0"/>
              <a:cs typeface="Arial" panose="020B0604020202020204" pitchFamily="34" charset="0"/>
            </a:endParaRPr>
          </a:p>
        </p:txBody>
      </p:sp>
      <p:sp>
        <p:nvSpPr>
          <p:cNvPr id="20" name="Flecha derecha 19"/>
          <p:cNvSpPr/>
          <p:nvPr/>
        </p:nvSpPr>
        <p:spPr>
          <a:xfrm>
            <a:off x="2996056" y="1874877"/>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ctángulo 20"/>
          <p:cNvSpPr/>
          <p:nvPr/>
        </p:nvSpPr>
        <p:spPr>
          <a:xfrm>
            <a:off x="9596676" y="1772616"/>
            <a:ext cx="1517608" cy="4860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dirty="0">
                <a:solidFill>
                  <a:schemeClr val="tx1"/>
                </a:solidFill>
                <a:latin typeface="Arial" panose="020B0604020202020204" pitchFamily="34" charset="0"/>
                <a:cs typeface="Arial" panose="020B0604020202020204" pitchFamily="34" charset="0"/>
              </a:rPr>
              <a:t>23 países</a:t>
            </a:r>
            <a:endParaRPr lang="en-US" sz="2000" dirty="0">
              <a:solidFill>
                <a:schemeClr val="tx1"/>
              </a:solidFill>
              <a:latin typeface="Arial" panose="020B0604020202020204" pitchFamily="34" charset="0"/>
              <a:cs typeface="Arial" panose="020B0604020202020204" pitchFamily="34" charset="0"/>
            </a:endParaRPr>
          </a:p>
        </p:txBody>
      </p:sp>
      <p:sp>
        <p:nvSpPr>
          <p:cNvPr id="23" name="Rectángulo 22"/>
          <p:cNvSpPr/>
          <p:nvPr/>
        </p:nvSpPr>
        <p:spPr>
          <a:xfrm>
            <a:off x="11695315" y="1735984"/>
            <a:ext cx="1723766" cy="57865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800" b="1" dirty="0">
                <a:solidFill>
                  <a:srgbClr val="002060"/>
                </a:solidFill>
                <a:latin typeface="Arial" panose="020B0604020202020204" pitchFamily="34" charset="0"/>
                <a:cs typeface="Arial" panose="020B0604020202020204" pitchFamily="34" charset="0"/>
              </a:rPr>
              <a:t>9 países involucrados</a:t>
            </a:r>
            <a:endParaRPr lang="en-US" sz="1800" b="1" dirty="0">
              <a:solidFill>
                <a:srgbClr val="002060"/>
              </a:solidFill>
              <a:latin typeface="Arial" panose="020B0604020202020204" pitchFamily="34" charset="0"/>
              <a:cs typeface="Arial" panose="020B0604020202020204" pitchFamily="34" charset="0"/>
            </a:endParaRPr>
          </a:p>
        </p:txBody>
      </p:sp>
      <p:sp>
        <p:nvSpPr>
          <p:cNvPr id="24" name="Rectángulo 23"/>
          <p:cNvSpPr/>
          <p:nvPr/>
        </p:nvSpPr>
        <p:spPr>
          <a:xfrm>
            <a:off x="10869249" y="2396501"/>
            <a:ext cx="2918550" cy="353717"/>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solidFill>
                  <a:schemeClr val="tx1"/>
                </a:solidFill>
                <a:latin typeface="Arial" panose="020B0604020202020204" pitchFamily="34" charset="0"/>
                <a:cs typeface="Arial" panose="020B0604020202020204" pitchFamily="34" charset="0"/>
              </a:rPr>
              <a:t>Ecuador, Chile, Colombia, Cuba, entre otros</a:t>
            </a:r>
            <a:endParaRPr lang="en-US" sz="1400" dirty="0">
              <a:solidFill>
                <a:schemeClr val="tx1"/>
              </a:solidFill>
              <a:latin typeface="Arial" panose="020B0604020202020204" pitchFamily="34" charset="0"/>
              <a:cs typeface="Arial" panose="020B0604020202020204" pitchFamily="34" charset="0"/>
            </a:endParaRPr>
          </a:p>
        </p:txBody>
      </p:sp>
      <p:sp>
        <p:nvSpPr>
          <p:cNvPr id="25" name="Rectángulo 24"/>
          <p:cNvSpPr/>
          <p:nvPr/>
        </p:nvSpPr>
        <p:spPr>
          <a:xfrm>
            <a:off x="8366271" y="3146456"/>
            <a:ext cx="5127576"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Observaciones del gráfico </a:t>
            </a:r>
            <a:endParaRPr lang="en-US" sz="1600" b="1" dirty="0">
              <a:latin typeface="Arial" panose="020B0604020202020204" pitchFamily="34" charset="0"/>
              <a:cs typeface="Arial" panose="020B0604020202020204" pitchFamily="34" charset="0"/>
            </a:endParaRPr>
          </a:p>
        </p:txBody>
      </p:sp>
      <p:sp>
        <p:nvSpPr>
          <p:cNvPr id="26" name="Rectángulo 25"/>
          <p:cNvSpPr/>
          <p:nvPr/>
        </p:nvSpPr>
        <p:spPr>
          <a:xfrm>
            <a:off x="3301360" y="6455831"/>
            <a:ext cx="665056" cy="2743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Flecha derecha 26"/>
          <p:cNvSpPr/>
          <p:nvPr/>
        </p:nvSpPr>
        <p:spPr>
          <a:xfrm>
            <a:off x="9087603" y="1874877"/>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ectángulo 21"/>
          <p:cNvSpPr/>
          <p:nvPr/>
        </p:nvSpPr>
        <p:spPr>
          <a:xfrm>
            <a:off x="795650" y="7609535"/>
            <a:ext cx="6667350" cy="4571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357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8" name="Rectángulo 27"/>
          <p:cNvSpPr/>
          <p:nvPr/>
        </p:nvSpPr>
        <p:spPr>
          <a:xfrm>
            <a:off x="5424170" y="6455831"/>
            <a:ext cx="665056" cy="2743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8256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301360" y="865872"/>
            <a:ext cx="8170204" cy="2597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Producción científica de América Latina vs. el resto del mundo</a:t>
            </a:r>
            <a:endParaRPr lang="en-US" sz="2000" b="1" dirty="0">
              <a:solidFill>
                <a:srgbClr val="FF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3"/>
          <a:srcRect r="25775" b="19449"/>
          <a:stretch/>
        </p:blipFill>
        <p:spPr>
          <a:xfrm>
            <a:off x="533400" y="2178671"/>
            <a:ext cx="7729655" cy="2034865"/>
          </a:xfrm>
          <a:prstGeom prst="rect">
            <a:avLst/>
          </a:prstGeom>
          <a:ln>
            <a:solidFill>
              <a:schemeClr val="tx1"/>
            </a:solidFill>
          </a:ln>
        </p:spPr>
      </p:pic>
      <p:pic>
        <p:nvPicPr>
          <p:cNvPr id="11" name="Imagen 10"/>
          <p:cNvPicPr>
            <a:picLocks noChangeAspect="1"/>
          </p:cNvPicPr>
          <p:nvPr/>
        </p:nvPicPr>
        <p:blipFill rotWithShape="1">
          <a:blip r:embed="rId4"/>
          <a:srcRect l="8349" r="383" b="16863"/>
          <a:stretch/>
        </p:blipFill>
        <p:spPr>
          <a:xfrm>
            <a:off x="533400" y="5083971"/>
            <a:ext cx="7762732" cy="2170599"/>
          </a:xfrm>
          <a:prstGeom prst="rect">
            <a:avLst/>
          </a:prstGeom>
          <a:ln>
            <a:solidFill>
              <a:schemeClr val="tx1"/>
            </a:solidFill>
          </a:ln>
        </p:spPr>
      </p:pic>
      <p:sp>
        <p:nvSpPr>
          <p:cNvPr id="12" name="Rectángulo 11"/>
          <p:cNvSpPr/>
          <p:nvPr/>
        </p:nvSpPr>
        <p:spPr>
          <a:xfrm>
            <a:off x="400050" y="1506484"/>
            <a:ext cx="7896082"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Tabla 7. Producción científica por regiones del mundo en relación al efecto de elicitores en la expresión de los genes PR en plantas</a:t>
            </a:r>
            <a:endParaRPr lang="en-US" sz="1600" dirty="0">
              <a:latin typeface="Arial" panose="020B0604020202020204" pitchFamily="34" charset="0"/>
              <a:cs typeface="Arial" panose="020B0604020202020204" pitchFamily="34" charset="0"/>
            </a:endParaRPr>
          </a:p>
        </p:txBody>
      </p:sp>
      <p:sp>
        <p:nvSpPr>
          <p:cNvPr id="13" name="Rectángulo 12"/>
          <p:cNvSpPr/>
          <p:nvPr/>
        </p:nvSpPr>
        <p:spPr>
          <a:xfrm>
            <a:off x="533399" y="4431517"/>
            <a:ext cx="7728327"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Tabla 8. Índices de colaboración científica por cada región del mundo sobre el efecto de elicitores en la expresión de genes PR en plantas</a:t>
            </a:r>
            <a:endParaRPr lang="en-US" sz="1600" dirty="0">
              <a:latin typeface="Arial" panose="020B0604020202020204" pitchFamily="34" charset="0"/>
              <a:cs typeface="Arial" panose="020B0604020202020204" pitchFamily="34" charset="0"/>
            </a:endParaRPr>
          </a:p>
        </p:txBody>
      </p:sp>
      <p:sp>
        <p:nvSpPr>
          <p:cNvPr id="10" name="Rectángulo 9"/>
          <p:cNvSpPr/>
          <p:nvPr/>
        </p:nvSpPr>
        <p:spPr>
          <a:xfrm>
            <a:off x="8398821" y="1604796"/>
            <a:ext cx="5602929" cy="2834241"/>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14" name="Rectángulo 13"/>
          <p:cNvSpPr/>
          <p:nvPr/>
        </p:nvSpPr>
        <p:spPr>
          <a:xfrm>
            <a:off x="533400" y="3619898"/>
            <a:ext cx="7729654" cy="2916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ángulo 14"/>
          <p:cNvSpPr/>
          <p:nvPr/>
        </p:nvSpPr>
        <p:spPr>
          <a:xfrm>
            <a:off x="533400" y="6227612"/>
            <a:ext cx="7762732" cy="32041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ángulo 15"/>
          <p:cNvSpPr/>
          <p:nvPr/>
        </p:nvSpPr>
        <p:spPr>
          <a:xfrm>
            <a:off x="8785790" y="4618052"/>
            <a:ext cx="2401101"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Producción científica </a:t>
            </a:r>
            <a:endParaRPr lang="en-US" sz="1600" b="1" dirty="0">
              <a:latin typeface="Arial" panose="020B0604020202020204" pitchFamily="34" charset="0"/>
              <a:cs typeface="Arial" panose="020B0604020202020204" pitchFamily="34" charset="0"/>
            </a:endParaRPr>
          </a:p>
        </p:txBody>
      </p:sp>
      <p:sp>
        <p:nvSpPr>
          <p:cNvPr id="17" name="Rectángulo 16"/>
          <p:cNvSpPr/>
          <p:nvPr/>
        </p:nvSpPr>
        <p:spPr>
          <a:xfrm>
            <a:off x="11323986" y="4610730"/>
            <a:ext cx="2263783"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Impacto científica </a:t>
            </a:r>
            <a:endParaRPr lang="en-US" sz="1600" b="1" dirty="0">
              <a:latin typeface="Arial" panose="020B0604020202020204" pitchFamily="34" charset="0"/>
              <a:cs typeface="Arial" panose="020B0604020202020204" pitchFamily="34" charset="0"/>
            </a:endParaRPr>
          </a:p>
        </p:txBody>
      </p:sp>
      <p:sp>
        <p:nvSpPr>
          <p:cNvPr id="18" name="Rectángulo 17"/>
          <p:cNvSpPr/>
          <p:nvPr/>
        </p:nvSpPr>
        <p:spPr>
          <a:xfrm>
            <a:off x="8868052" y="5132471"/>
            <a:ext cx="2280408" cy="4860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Asia</a:t>
            </a:r>
            <a:endParaRPr lang="en-US" sz="1600" b="1" dirty="0">
              <a:latin typeface="Arial" panose="020B0604020202020204" pitchFamily="34" charset="0"/>
              <a:cs typeface="Arial" panose="020B0604020202020204" pitchFamily="34" charset="0"/>
            </a:endParaRPr>
          </a:p>
        </p:txBody>
      </p:sp>
      <p:sp>
        <p:nvSpPr>
          <p:cNvPr id="19" name="Rectángulo 18"/>
          <p:cNvSpPr/>
          <p:nvPr/>
        </p:nvSpPr>
        <p:spPr>
          <a:xfrm>
            <a:off x="11246049" y="5132470"/>
            <a:ext cx="2280408" cy="4860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Europa</a:t>
            </a:r>
            <a:endParaRPr lang="en-US" sz="1600" b="1" dirty="0">
              <a:solidFill>
                <a:srgbClr val="002060"/>
              </a:solidFill>
              <a:latin typeface="Arial" panose="020B0604020202020204" pitchFamily="34" charset="0"/>
              <a:cs typeface="Arial" panose="020B0604020202020204" pitchFamily="34" charset="0"/>
            </a:endParaRPr>
          </a:p>
        </p:txBody>
      </p:sp>
      <p:sp>
        <p:nvSpPr>
          <p:cNvPr id="22" name="Rectángulo 21"/>
          <p:cNvSpPr/>
          <p:nvPr/>
        </p:nvSpPr>
        <p:spPr>
          <a:xfrm>
            <a:off x="11172912" y="5618525"/>
            <a:ext cx="2280408" cy="4860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3.59 autores por documento</a:t>
            </a:r>
            <a:endParaRPr lang="en-US" sz="1600" dirty="0">
              <a:latin typeface="Arial" panose="020B0604020202020204" pitchFamily="34" charset="0"/>
              <a:cs typeface="Arial" panose="020B0604020202020204" pitchFamily="34" charset="0"/>
            </a:endParaRPr>
          </a:p>
        </p:txBody>
      </p:sp>
      <p:sp>
        <p:nvSpPr>
          <p:cNvPr id="23" name="Rectángulo 22"/>
          <p:cNvSpPr/>
          <p:nvPr/>
        </p:nvSpPr>
        <p:spPr>
          <a:xfrm>
            <a:off x="8915025" y="5646890"/>
            <a:ext cx="2280408" cy="4860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2.06 autores por documento</a:t>
            </a:r>
            <a:endParaRPr lang="en-US" sz="1600" dirty="0">
              <a:latin typeface="Arial" panose="020B0604020202020204" pitchFamily="34" charset="0"/>
              <a:cs typeface="Arial" panose="020B0604020202020204" pitchFamily="34" charset="0"/>
            </a:endParaRPr>
          </a:p>
        </p:txBody>
      </p:sp>
      <p:sp>
        <p:nvSpPr>
          <p:cNvPr id="24" name="Rectángulo 23"/>
          <p:cNvSpPr/>
          <p:nvPr/>
        </p:nvSpPr>
        <p:spPr>
          <a:xfrm>
            <a:off x="8968881" y="6273507"/>
            <a:ext cx="4232410" cy="48605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La importancia del trabajo científico en grupos de investigación</a:t>
            </a:r>
            <a:endParaRPr lang="en-US" sz="1600" dirty="0">
              <a:latin typeface="Arial" panose="020B0604020202020204" pitchFamily="34" charset="0"/>
              <a:cs typeface="Arial" panose="020B0604020202020204" pitchFamily="34" charset="0"/>
            </a:endParaRPr>
          </a:p>
        </p:txBody>
      </p:sp>
      <p:sp>
        <p:nvSpPr>
          <p:cNvPr id="26" name="Rectángulo 25"/>
          <p:cNvSpPr/>
          <p:nvPr/>
        </p:nvSpPr>
        <p:spPr>
          <a:xfrm>
            <a:off x="533400" y="7321593"/>
            <a:ext cx="7746162" cy="486055"/>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t>Reflejan un progresivo interés de América Latina en este tema. </a:t>
            </a:r>
            <a:endParaRPr lang="en-US" sz="1600" dirty="0">
              <a:latin typeface="Arial" panose="020B0604020202020204" pitchFamily="34" charset="0"/>
              <a:cs typeface="Arial" panose="020B0604020202020204" pitchFamily="34" charset="0"/>
            </a:endParaRPr>
          </a:p>
        </p:txBody>
      </p:sp>
      <p:sp>
        <p:nvSpPr>
          <p:cNvPr id="27" name="Rectángulo 26"/>
          <p:cNvSpPr/>
          <p:nvPr/>
        </p:nvSpPr>
        <p:spPr>
          <a:xfrm>
            <a:off x="8785790" y="1738189"/>
            <a:ext cx="4331693" cy="4860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Ausencia de liderazgo de América Latina</a:t>
            </a:r>
            <a:endParaRPr lang="en-US" sz="1600" b="1" dirty="0">
              <a:latin typeface="Arial" panose="020B0604020202020204" pitchFamily="34" charset="0"/>
              <a:cs typeface="Arial" panose="020B0604020202020204" pitchFamily="34" charset="0"/>
            </a:endParaRPr>
          </a:p>
        </p:txBody>
      </p:sp>
      <p:sp>
        <p:nvSpPr>
          <p:cNvPr id="2" name="Abrir corchete 1"/>
          <p:cNvSpPr/>
          <p:nvPr/>
        </p:nvSpPr>
        <p:spPr>
          <a:xfrm>
            <a:off x="8843078" y="2386634"/>
            <a:ext cx="193005" cy="147911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8" name="Rectángulo 27"/>
          <p:cNvSpPr/>
          <p:nvPr/>
        </p:nvSpPr>
        <p:spPr>
          <a:xfrm>
            <a:off x="9036083" y="2540487"/>
            <a:ext cx="4774169" cy="13540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Insuficiente inversión de recursos económicos</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Déficit del dominio inglés</a:t>
            </a:r>
          </a:p>
          <a:p>
            <a:pPr marL="285750" indent="-285750" algn="just">
              <a:lnSpc>
                <a:spcPct val="150000"/>
              </a:lnSpc>
              <a:buFont typeface="Courier New" panose="02070309020205020404" pitchFamily="49" charset="0"/>
              <a:buChar char="o"/>
            </a:pPr>
            <a:r>
              <a:rPr lang="es-ES" sz="1600" dirty="0">
                <a:latin typeface="Arial" panose="020B0604020202020204" pitchFamily="34" charset="0"/>
                <a:cs typeface="Arial" panose="020B0604020202020204" pitchFamily="34" charset="0"/>
              </a:rPr>
              <a:t>Falta de colaboración entre países de baja y alta capacidad</a:t>
            </a:r>
          </a:p>
          <a:p>
            <a:pPr marL="285750" indent="-285750" algn="just">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p:txBody>
      </p:sp>
      <p:sp>
        <p:nvSpPr>
          <p:cNvPr id="29" name="Rectángulo 28"/>
          <p:cNvSpPr/>
          <p:nvPr/>
        </p:nvSpPr>
        <p:spPr>
          <a:xfrm>
            <a:off x="8398823" y="4496088"/>
            <a:ext cx="5602928" cy="3267999"/>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30" name="Rectángulo 29"/>
          <p:cNvSpPr/>
          <p:nvPr/>
        </p:nvSpPr>
        <p:spPr>
          <a:xfrm>
            <a:off x="8492760" y="3940229"/>
            <a:ext cx="2001691"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s-ES" sz="1400" dirty="0" err="1">
                <a:latin typeface="Arial" panose="020B0604020202020204" pitchFamily="34" charset="0"/>
                <a:cs typeface="Arial" panose="020B0604020202020204" pitchFamily="34" charset="0"/>
              </a:rPr>
              <a:t>Salager</a:t>
            </a:r>
            <a:r>
              <a:rPr lang="es-ES" sz="1400" dirty="0">
                <a:latin typeface="Arial" panose="020B0604020202020204" pitchFamily="34" charset="0"/>
                <a:cs typeface="Arial" panose="020B0604020202020204" pitchFamily="34" charset="0"/>
              </a:rPr>
              <a:t>-Meyer, 2008) </a:t>
            </a:r>
            <a:endParaRPr lang="en-US" sz="1400" dirty="0">
              <a:latin typeface="Arial" panose="020B0604020202020204" pitchFamily="34" charset="0"/>
              <a:cs typeface="Arial" panose="020B0604020202020204" pitchFamily="34" charset="0"/>
            </a:endParaRPr>
          </a:p>
        </p:txBody>
      </p:sp>
      <p:sp>
        <p:nvSpPr>
          <p:cNvPr id="31" name="Rectángulo 30"/>
          <p:cNvSpPr/>
          <p:nvPr/>
        </p:nvSpPr>
        <p:spPr>
          <a:xfrm>
            <a:off x="10400511" y="3948675"/>
            <a:ext cx="1369150"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(Hamel, 2007) </a:t>
            </a:r>
            <a:endParaRPr lang="en-US" sz="1400" dirty="0">
              <a:latin typeface="Arial" panose="020B0604020202020204" pitchFamily="34" charset="0"/>
              <a:cs typeface="Arial" panose="020B0604020202020204" pitchFamily="34" charset="0"/>
            </a:endParaRPr>
          </a:p>
        </p:txBody>
      </p:sp>
      <p:sp>
        <p:nvSpPr>
          <p:cNvPr id="32" name="Rectángulo 31"/>
          <p:cNvSpPr/>
          <p:nvPr/>
        </p:nvSpPr>
        <p:spPr>
          <a:xfrm>
            <a:off x="11690498" y="3940229"/>
            <a:ext cx="2276055"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s-ES" sz="1400" dirty="0" err="1">
                <a:latin typeface="Arial" panose="020B0604020202020204" pitchFamily="34" charset="0"/>
                <a:cs typeface="Arial" panose="020B0604020202020204" pitchFamily="34" charset="0"/>
              </a:rPr>
              <a:t>Cargill</a:t>
            </a:r>
            <a:r>
              <a:rPr lang="es-ES" sz="1400" dirty="0">
                <a:latin typeface="Arial" panose="020B0604020202020204" pitchFamily="34" charset="0"/>
                <a:cs typeface="Arial" panose="020B0604020202020204" pitchFamily="34" charset="0"/>
              </a:rPr>
              <a:t> y </a:t>
            </a:r>
            <a:r>
              <a:rPr lang="es-ES" sz="1400" dirty="0" err="1">
                <a:latin typeface="Arial" panose="020B0604020202020204" pitchFamily="34" charset="0"/>
                <a:cs typeface="Arial" panose="020B0604020202020204" pitchFamily="34" charset="0"/>
              </a:rPr>
              <a:t>O’Connor</a:t>
            </a:r>
            <a:r>
              <a:rPr lang="es-ES" sz="1400" dirty="0">
                <a:latin typeface="Arial" panose="020B0604020202020204" pitchFamily="34" charset="0"/>
                <a:cs typeface="Arial" panose="020B0604020202020204" pitchFamily="34" charset="0"/>
              </a:rPr>
              <a:t>, 2006) </a:t>
            </a:r>
            <a:endParaRPr lang="en-US" sz="1400" dirty="0">
              <a:latin typeface="Arial" panose="020B0604020202020204" pitchFamily="34" charset="0"/>
              <a:cs typeface="Arial" panose="020B0604020202020204" pitchFamily="34" charset="0"/>
            </a:endParaRPr>
          </a:p>
        </p:txBody>
      </p:sp>
      <p:cxnSp>
        <p:nvCxnSpPr>
          <p:cNvPr id="9" name="Conector recto de flecha 8"/>
          <p:cNvCxnSpPr/>
          <p:nvPr/>
        </p:nvCxnSpPr>
        <p:spPr>
          <a:xfrm flipV="1">
            <a:off x="8915025" y="4618052"/>
            <a:ext cx="0" cy="4094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Conector recto de flecha 32"/>
          <p:cNvCxnSpPr/>
          <p:nvPr/>
        </p:nvCxnSpPr>
        <p:spPr>
          <a:xfrm flipV="1">
            <a:off x="11471564" y="4618052"/>
            <a:ext cx="0" cy="4094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Rectángulo 33"/>
          <p:cNvSpPr/>
          <p:nvPr/>
        </p:nvSpPr>
        <p:spPr>
          <a:xfrm>
            <a:off x="8859271" y="7285455"/>
            <a:ext cx="2483467"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(García </a:t>
            </a:r>
            <a:r>
              <a:rPr lang="es-ES" sz="1400" i="1" dirty="0">
                <a:latin typeface="Arial" panose="020B0604020202020204" pitchFamily="34" charset="0"/>
                <a:cs typeface="Arial" panose="020B0604020202020204" pitchFamily="34" charset="0"/>
              </a:rPr>
              <a:t>et al</a:t>
            </a:r>
            <a:r>
              <a:rPr lang="es-ES" sz="1400" dirty="0">
                <a:latin typeface="Arial" panose="020B0604020202020204" pitchFamily="34" charset="0"/>
                <a:cs typeface="Arial" panose="020B0604020202020204" pitchFamily="34" charset="0"/>
              </a:rPr>
              <a:t>., 2010) </a:t>
            </a:r>
            <a:endParaRPr lang="en-US" sz="1400" dirty="0">
              <a:latin typeface="Arial" panose="020B0604020202020204" pitchFamily="34" charset="0"/>
              <a:cs typeface="Arial" panose="020B0604020202020204" pitchFamily="34" charset="0"/>
            </a:endParaRPr>
          </a:p>
        </p:txBody>
      </p:sp>
      <p:sp>
        <p:nvSpPr>
          <p:cNvPr id="35" name="Rectángulo 34"/>
          <p:cNvSpPr/>
          <p:nvPr/>
        </p:nvSpPr>
        <p:spPr>
          <a:xfrm>
            <a:off x="11326785" y="7254570"/>
            <a:ext cx="2483467"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(Wu </a:t>
            </a:r>
            <a:r>
              <a:rPr lang="es-ES" sz="1400" i="1" dirty="0">
                <a:latin typeface="Arial" panose="020B0604020202020204" pitchFamily="34" charset="0"/>
                <a:cs typeface="Arial" panose="020B0604020202020204" pitchFamily="34" charset="0"/>
              </a:rPr>
              <a:t>et al</a:t>
            </a:r>
            <a:r>
              <a:rPr lang="es-ES" sz="1400" dirty="0">
                <a:latin typeface="Arial" panose="020B0604020202020204" pitchFamily="34" charset="0"/>
                <a:cs typeface="Arial" panose="020B0604020202020204" pitchFamily="34" charset="0"/>
              </a:rPr>
              <a:t>., 1997) </a:t>
            </a:r>
            <a:endParaRPr lang="en-US" sz="1400" dirty="0">
              <a:latin typeface="Arial" panose="020B0604020202020204" pitchFamily="34" charset="0"/>
              <a:cs typeface="Arial" panose="020B0604020202020204" pitchFamily="34" charset="0"/>
            </a:endParaRPr>
          </a:p>
        </p:txBody>
      </p:sp>
      <p:sp>
        <p:nvSpPr>
          <p:cNvPr id="36" name="Rectángulo 35"/>
          <p:cNvSpPr/>
          <p:nvPr/>
        </p:nvSpPr>
        <p:spPr>
          <a:xfrm>
            <a:off x="4947261" y="2752992"/>
            <a:ext cx="665056" cy="2743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ángulo 36"/>
          <p:cNvSpPr/>
          <p:nvPr/>
        </p:nvSpPr>
        <p:spPr>
          <a:xfrm>
            <a:off x="4947261" y="3021916"/>
            <a:ext cx="665056" cy="2743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Rectángulo 37"/>
          <p:cNvSpPr/>
          <p:nvPr/>
        </p:nvSpPr>
        <p:spPr>
          <a:xfrm>
            <a:off x="6845334" y="3021748"/>
            <a:ext cx="665056" cy="2743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ángulo 38"/>
          <p:cNvSpPr/>
          <p:nvPr/>
        </p:nvSpPr>
        <p:spPr>
          <a:xfrm>
            <a:off x="6739015" y="6895110"/>
            <a:ext cx="665056" cy="2743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ángulo 39"/>
          <p:cNvSpPr/>
          <p:nvPr/>
        </p:nvSpPr>
        <p:spPr>
          <a:xfrm>
            <a:off x="6721406" y="5914430"/>
            <a:ext cx="665056" cy="2743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5294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nacional</a:t>
            </a:r>
            <a:endParaRPr lang="en-US" sz="2000" b="1" dirty="0">
              <a:solidFill>
                <a:srgbClr val="FF0000"/>
              </a:solidFill>
              <a:latin typeface="Arial" panose="020B0604020202020204" pitchFamily="34" charset="0"/>
              <a:cs typeface="Arial" panose="020B0604020202020204" pitchFamily="34" charset="0"/>
            </a:endParaRPr>
          </a:p>
        </p:txBody>
      </p:sp>
      <p:sp>
        <p:nvSpPr>
          <p:cNvPr id="34" name="Rectángulo 33"/>
          <p:cNvSpPr/>
          <p:nvPr/>
        </p:nvSpPr>
        <p:spPr>
          <a:xfrm>
            <a:off x="1105571" y="2233884"/>
            <a:ext cx="2399584" cy="48605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Total de documentos científicos  </a:t>
            </a:r>
            <a:endParaRPr lang="en-US" sz="1600" b="1" dirty="0">
              <a:latin typeface="Arial" panose="020B0604020202020204" pitchFamily="34" charset="0"/>
              <a:cs typeface="Arial" panose="020B0604020202020204" pitchFamily="34" charset="0"/>
            </a:endParaRPr>
          </a:p>
        </p:txBody>
      </p:sp>
      <p:sp>
        <p:nvSpPr>
          <p:cNvPr id="38" name="Rectángulo 37"/>
          <p:cNvSpPr/>
          <p:nvPr/>
        </p:nvSpPr>
        <p:spPr>
          <a:xfrm>
            <a:off x="5704094" y="1788783"/>
            <a:ext cx="2866727" cy="41064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rgbClr val="002060"/>
                </a:solidFill>
                <a:latin typeface="Arial" panose="020B0604020202020204" pitchFamily="34" charset="0"/>
                <a:cs typeface="Arial" panose="020B0604020202020204" pitchFamily="34" charset="0"/>
              </a:rPr>
              <a:t>13 Artículos científicos (50%) </a:t>
            </a:r>
            <a:endParaRPr lang="en-US" sz="1600" dirty="0">
              <a:solidFill>
                <a:srgbClr val="002060"/>
              </a:solidFill>
              <a:latin typeface="Arial" panose="020B0604020202020204" pitchFamily="34" charset="0"/>
              <a:cs typeface="Arial" panose="020B0604020202020204" pitchFamily="34" charset="0"/>
            </a:endParaRPr>
          </a:p>
        </p:txBody>
      </p:sp>
      <p:sp>
        <p:nvSpPr>
          <p:cNvPr id="39" name="Rectángulo 38"/>
          <p:cNvSpPr/>
          <p:nvPr/>
        </p:nvSpPr>
        <p:spPr>
          <a:xfrm>
            <a:off x="5678158" y="2737862"/>
            <a:ext cx="2866727" cy="38179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2 Revisiones científicas (8%)</a:t>
            </a:r>
            <a:endParaRPr lang="en-US" sz="1600" dirty="0">
              <a:solidFill>
                <a:schemeClr val="tx1"/>
              </a:solidFill>
              <a:latin typeface="Arial" panose="020B0604020202020204" pitchFamily="34" charset="0"/>
              <a:cs typeface="Arial" panose="020B0604020202020204" pitchFamily="34" charset="0"/>
            </a:endParaRPr>
          </a:p>
        </p:txBody>
      </p:sp>
      <p:sp>
        <p:nvSpPr>
          <p:cNvPr id="85" name="Título 1"/>
          <p:cNvSpPr txBox="1">
            <a:spLocks/>
          </p:cNvSpPr>
          <p:nvPr/>
        </p:nvSpPr>
        <p:spPr>
          <a:xfrm>
            <a:off x="2560001" y="1299029"/>
            <a:ext cx="8976402" cy="1099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producción y de visibilidad e impacto científico</a:t>
            </a:r>
            <a:endParaRPr lang="en-US" sz="1800" b="1" dirty="0">
              <a:latin typeface="Arial" panose="020B0604020202020204" pitchFamily="34" charset="0"/>
              <a:cs typeface="Arial" panose="020B0604020202020204" pitchFamily="34" charset="0"/>
            </a:endParaRPr>
          </a:p>
        </p:txBody>
      </p:sp>
      <p:pic>
        <p:nvPicPr>
          <p:cNvPr id="26" name="Imagen 25" descr="C:\Users\PR\Desktop\RESULTADOS TESIS\PROGRAMAS\MATLAB\Graficos\nacional 2.png"/>
          <p:cNvPicPr/>
          <p:nvPr/>
        </p:nvPicPr>
        <p:blipFill rotWithShape="1">
          <a:blip r:embed="rId3">
            <a:extLst>
              <a:ext uri="{28A0092B-C50C-407E-A947-70E740481C1C}">
                <a14:useLocalDpi xmlns:a14="http://schemas.microsoft.com/office/drawing/2010/main" val="0"/>
              </a:ext>
            </a:extLst>
          </a:blip>
          <a:srcRect t="1435" b="1559"/>
          <a:stretch/>
        </p:blipFill>
        <p:spPr bwMode="auto">
          <a:xfrm>
            <a:off x="1105571" y="4061458"/>
            <a:ext cx="5911461" cy="357301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7" name="Rectángulo 26"/>
          <p:cNvSpPr/>
          <p:nvPr/>
        </p:nvSpPr>
        <p:spPr>
          <a:xfrm>
            <a:off x="4173627" y="2212579"/>
            <a:ext cx="1161499" cy="48605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dirty="0">
                <a:solidFill>
                  <a:schemeClr val="tx1"/>
                </a:solidFill>
                <a:latin typeface="Arial" panose="020B0604020202020204" pitchFamily="34" charset="0"/>
                <a:cs typeface="Arial" panose="020B0604020202020204" pitchFamily="34" charset="0"/>
              </a:rPr>
              <a:t>26</a:t>
            </a:r>
            <a:endParaRPr lang="en-US" sz="3200" dirty="0">
              <a:solidFill>
                <a:schemeClr val="tx1"/>
              </a:solidFill>
              <a:latin typeface="Arial" panose="020B0604020202020204" pitchFamily="34" charset="0"/>
              <a:cs typeface="Arial" panose="020B0604020202020204" pitchFamily="34" charset="0"/>
            </a:endParaRPr>
          </a:p>
        </p:txBody>
      </p:sp>
      <p:sp>
        <p:nvSpPr>
          <p:cNvPr id="30" name="Rectángulo 29"/>
          <p:cNvSpPr/>
          <p:nvPr/>
        </p:nvSpPr>
        <p:spPr>
          <a:xfrm>
            <a:off x="5699777" y="2259123"/>
            <a:ext cx="2866727" cy="36473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11 Tesis de pregrado (42%)</a:t>
            </a:r>
            <a:endParaRPr lang="en-US" sz="1600" dirty="0">
              <a:solidFill>
                <a:schemeClr val="tx1"/>
              </a:solidFill>
              <a:latin typeface="Arial" panose="020B0604020202020204" pitchFamily="34" charset="0"/>
              <a:cs typeface="Arial" panose="020B0604020202020204" pitchFamily="34" charset="0"/>
            </a:endParaRPr>
          </a:p>
        </p:txBody>
      </p:sp>
      <p:sp>
        <p:nvSpPr>
          <p:cNvPr id="16" name="Rectángulo 15"/>
          <p:cNvSpPr/>
          <p:nvPr/>
        </p:nvSpPr>
        <p:spPr>
          <a:xfrm>
            <a:off x="1144341" y="3459838"/>
            <a:ext cx="6058571" cy="52414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Figura 7. Distribución anual de la producción científica nacional sobre el efecto de elicitores en la expresión de los genes PR</a:t>
            </a:r>
            <a:endParaRPr lang="en-US" sz="1600" dirty="0">
              <a:solidFill>
                <a:schemeClr val="tx1"/>
              </a:solidFill>
              <a:latin typeface="Arial" panose="020B0604020202020204" pitchFamily="34" charset="0"/>
              <a:cs typeface="Arial" panose="020B0604020202020204" pitchFamily="34" charset="0"/>
            </a:endParaRPr>
          </a:p>
        </p:txBody>
      </p:sp>
      <p:sp>
        <p:nvSpPr>
          <p:cNvPr id="18" name="Rectángulo 17"/>
          <p:cNvSpPr/>
          <p:nvPr/>
        </p:nvSpPr>
        <p:spPr>
          <a:xfrm>
            <a:off x="9102372" y="1807441"/>
            <a:ext cx="1803625" cy="37114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chemeClr val="tx1"/>
                </a:solidFill>
                <a:latin typeface="Arial" panose="020B0604020202020204" pitchFamily="34" charset="0"/>
                <a:cs typeface="Arial" panose="020B0604020202020204" pitchFamily="34" charset="0"/>
              </a:rPr>
              <a:t>Fuente primaria</a:t>
            </a:r>
            <a:endParaRPr lang="en-US" sz="1600" b="1" dirty="0">
              <a:solidFill>
                <a:schemeClr val="tx1"/>
              </a:solidFill>
              <a:latin typeface="Arial" panose="020B0604020202020204" pitchFamily="34" charset="0"/>
              <a:cs typeface="Arial" panose="020B0604020202020204" pitchFamily="34" charset="0"/>
            </a:endParaRPr>
          </a:p>
        </p:txBody>
      </p:sp>
      <p:sp>
        <p:nvSpPr>
          <p:cNvPr id="19" name="Rectángulo 18"/>
          <p:cNvSpPr/>
          <p:nvPr/>
        </p:nvSpPr>
        <p:spPr>
          <a:xfrm>
            <a:off x="11038458" y="1736862"/>
            <a:ext cx="2215031" cy="53963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Métodos y resultados</a:t>
            </a:r>
            <a:endParaRPr lang="en-US" sz="1600" dirty="0">
              <a:solidFill>
                <a:schemeClr val="tx1"/>
              </a:solidFill>
              <a:latin typeface="Arial" panose="020B0604020202020204" pitchFamily="34" charset="0"/>
              <a:cs typeface="Arial" panose="020B0604020202020204" pitchFamily="34" charset="0"/>
            </a:endParaRPr>
          </a:p>
        </p:txBody>
      </p:sp>
      <p:sp>
        <p:nvSpPr>
          <p:cNvPr id="20" name="Rectángulo 19"/>
          <p:cNvSpPr/>
          <p:nvPr/>
        </p:nvSpPr>
        <p:spPr>
          <a:xfrm>
            <a:off x="11137807" y="2159462"/>
            <a:ext cx="2115682"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(Pardede, 2014) </a:t>
            </a:r>
            <a:endParaRPr lang="en-US" sz="1400" dirty="0">
              <a:latin typeface="Arial" panose="020B0604020202020204" pitchFamily="34" charset="0"/>
              <a:cs typeface="Arial" panose="020B0604020202020204" pitchFamily="34" charset="0"/>
            </a:endParaRPr>
          </a:p>
        </p:txBody>
      </p:sp>
      <p:sp>
        <p:nvSpPr>
          <p:cNvPr id="24" name="Flecha derecha 23"/>
          <p:cNvSpPr/>
          <p:nvPr/>
        </p:nvSpPr>
        <p:spPr>
          <a:xfrm>
            <a:off x="3667120" y="2340718"/>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ectángulo 24"/>
          <p:cNvSpPr/>
          <p:nvPr/>
        </p:nvSpPr>
        <p:spPr>
          <a:xfrm>
            <a:off x="682201" y="1687590"/>
            <a:ext cx="13052849" cy="1565132"/>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28" name="Rectángulo 27"/>
          <p:cNvSpPr/>
          <p:nvPr/>
        </p:nvSpPr>
        <p:spPr>
          <a:xfrm>
            <a:off x="682201" y="3368371"/>
            <a:ext cx="13052849" cy="4402115"/>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10" name="Abrir corchete 9"/>
          <p:cNvSpPr/>
          <p:nvPr/>
        </p:nvSpPr>
        <p:spPr>
          <a:xfrm>
            <a:off x="5494816" y="1890834"/>
            <a:ext cx="130702" cy="1101315"/>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3" name="Conector recto de flecha 12"/>
          <p:cNvCxnSpPr>
            <a:stCxn id="38" idx="3"/>
            <a:endCxn id="18" idx="1"/>
          </p:cNvCxnSpPr>
          <p:nvPr/>
        </p:nvCxnSpPr>
        <p:spPr>
          <a:xfrm flipV="1">
            <a:off x="8570821" y="1993014"/>
            <a:ext cx="531551" cy="10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Rectángulo 30"/>
          <p:cNvSpPr/>
          <p:nvPr/>
        </p:nvSpPr>
        <p:spPr>
          <a:xfrm>
            <a:off x="7659593" y="3802196"/>
            <a:ext cx="1566204" cy="400861"/>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chemeClr val="tx1"/>
                </a:solidFill>
                <a:latin typeface="Arial" panose="020B0604020202020204" pitchFamily="34" charset="0"/>
                <a:cs typeface="Arial" panose="020B0604020202020204" pitchFamily="34" charset="0"/>
              </a:rPr>
              <a:t>Resultados</a:t>
            </a:r>
            <a:endParaRPr lang="en-US" sz="1600" b="1" dirty="0">
              <a:solidFill>
                <a:schemeClr val="tx1"/>
              </a:solidFill>
              <a:latin typeface="Arial" panose="020B0604020202020204" pitchFamily="34" charset="0"/>
              <a:cs typeface="Arial" panose="020B0604020202020204" pitchFamily="34" charset="0"/>
            </a:endParaRPr>
          </a:p>
        </p:txBody>
      </p:sp>
      <p:sp>
        <p:nvSpPr>
          <p:cNvPr id="32" name="Flecha derecha 31"/>
          <p:cNvSpPr/>
          <p:nvPr/>
        </p:nvSpPr>
        <p:spPr>
          <a:xfrm>
            <a:off x="9331923" y="3853206"/>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ángulo 32"/>
          <p:cNvSpPr/>
          <p:nvPr/>
        </p:nvSpPr>
        <p:spPr>
          <a:xfrm>
            <a:off x="9868358" y="3804885"/>
            <a:ext cx="2094852" cy="40452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Evolución irregular</a:t>
            </a:r>
            <a:endParaRPr lang="en-US" sz="1600" b="1" dirty="0">
              <a:solidFill>
                <a:srgbClr val="002060"/>
              </a:solidFill>
              <a:latin typeface="Arial" panose="020B0604020202020204" pitchFamily="34" charset="0"/>
              <a:cs typeface="Arial" panose="020B0604020202020204" pitchFamily="34" charset="0"/>
            </a:endParaRPr>
          </a:p>
        </p:txBody>
      </p:sp>
      <p:sp>
        <p:nvSpPr>
          <p:cNvPr id="14" name="Abrir llave 13"/>
          <p:cNvSpPr/>
          <p:nvPr/>
        </p:nvSpPr>
        <p:spPr>
          <a:xfrm>
            <a:off x="9996513" y="4368814"/>
            <a:ext cx="299258" cy="103112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5" name="Rectángulo 34"/>
          <p:cNvSpPr/>
          <p:nvPr/>
        </p:nvSpPr>
        <p:spPr>
          <a:xfrm>
            <a:off x="10274674" y="4388568"/>
            <a:ext cx="2477789" cy="1129498"/>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just">
              <a:buFont typeface="Courier New" panose="02070309020205020404" pitchFamily="49" charset="0"/>
              <a:buChar char="o"/>
            </a:pPr>
            <a:r>
              <a:rPr lang="es-ES" sz="1600" dirty="0">
                <a:solidFill>
                  <a:schemeClr val="tx1"/>
                </a:solidFill>
                <a:latin typeface="Arial" panose="020B0604020202020204" pitchFamily="34" charset="0"/>
                <a:cs typeface="Arial" panose="020B0604020202020204" pitchFamily="34" charset="0"/>
              </a:rPr>
              <a:t>Mayor tasa de crecimiento (2015)</a:t>
            </a:r>
          </a:p>
          <a:p>
            <a:pPr marL="285750" indent="-285750" algn="just">
              <a:buFont typeface="Courier New" panose="02070309020205020404" pitchFamily="49" charset="0"/>
              <a:buChar char="o"/>
            </a:pPr>
            <a:r>
              <a:rPr lang="es-ES" sz="1600" dirty="0">
                <a:solidFill>
                  <a:schemeClr val="tx1"/>
                </a:solidFill>
                <a:latin typeface="Arial" panose="020B0604020202020204" pitchFamily="34" charset="0"/>
                <a:cs typeface="Arial" panose="020B0604020202020204" pitchFamily="34" charset="0"/>
              </a:rPr>
              <a:t>Decrecimiento considerable (2020)</a:t>
            </a:r>
            <a:endParaRPr lang="en-US" sz="1600" dirty="0">
              <a:solidFill>
                <a:schemeClr val="tx1"/>
              </a:solidFill>
              <a:latin typeface="Arial" panose="020B0604020202020204" pitchFamily="34" charset="0"/>
              <a:cs typeface="Arial" panose="020B0604020202020204" pitchFamily="34" charset="0"/>
            </a:endParaRPr>
          </a:p>
        </p:txBody>
      </p:sp>
      <p:sp>
        <p:nvSpPr>
          <p:cNvPr id="37" name="Rectángulo 36"/>
          <p:cNvSpPr/>
          <p:nvPr/>
        </p:nvSpPr>
        <p:spPr>
          <a:xfrm>
            <a:off x="3503013" y="7232072"/>
            <a:ext cx="477855" cy="232757"/>
          </a:xfrm>
          <a:prstGeom prst="rect">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0" name="Rectángulo 39"/>
          <p:cNvSpPr/>
          <p:nvPr/>
        </p:nvSpPr>
        <p:spPr>
          <a:xfrm>
            <a:off x="6113180" y="7244190"/>
            <a:ext cx="477855" cy="220639"/>
          </a:xfrm>
          <a:prstGeom prst="rect">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1" name="Flecha abajo 40"/>
          <p:cNvSpPr/>
          <p:nvPr/>
        </p:nvSpPr>
        <p:spPr>
          <a:xfrm>
            <a:off x="8262454" y="4260882"/>
            <a:ext cx="360481" cy="3823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Rectángulo 41"/>
          <p:cNvSpPr/>
          <p:nvPr/>
        </p:nvSpPr>
        <p:spPr>
          <a:xfrm>
            <a:off x="7474974" y="4691363"/>
            <a:ext cx="1891521" cy="10321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Modelo logístico de la información científica </a:t>
            </a:r>
            <a:r>
              <a:rPr lang="es-ES" sz="1600" b="1" dirty="0">
                <a:solidFill>
                  <a:srgbClr val="002060"/>
                </a:solidFill>
                <a:latin typeface="Arial" panose="020B0604020202020204" pitchFamily="34" charset="0"/>
                <a:cs typeface="Arial" panose="020B0604020202020204" pitchFamily="34" charset="0"/>
              </a:rPr>
              <a:t> </a:t>
            </a:r>
            <a:endParaRPr lang="en-US" sz="1600" b="1" dirty="0">
              <a:solidFill>
                <a:srgbClr val="002060"/>
              </a:solidFill>
              <a:latin typeface="Arial" panose="020B0604020202020204" pitchFamily="34" charset="0"/>
              <a:cs typeface="Arial" panose="020B0604020202020204" pitchFamily="34" charset="0"/>
            </a:endParaRPr>
          </a:p>
        </p:txBody>
      </p:sp>
      <p:sp>
        <p:nvSpPr>
          <p:cNvPr id="43" name="Flecha abajo 42"/>
          <p:cNvSpPr/>
          <p:nvPr/>
        </p:nvSpPr>
        <p:spPr>
          <a:xfrm>
            <a:off x="8262995" y="5771614"/>
            <a:ext cx="360481" cy="3823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ectángulo 43"/>
          <p:cNvSpPr/>
          <p:nvPr/>
        </p:nvSpPr>
        <p:spPr>
          <a:xfrm>
            <a:off x="7512788" y="6310466"/>
            <a:ext cx="1930006" cy="53478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Producción a nivel nacional</a:t>
            </a:r>
            <a:endParaRPr lang="en-US" sz="1600" dirty="0">
              <a:solidFill>
                <a:schemeClr val="tx1"/>
              </a:solidFill>
              <a:latin typeface="Arial" panose="020B0604020202020204" pitchFamily="34" charset="0"/>
              <a:cs typeface="Arial" panose="020B0604020202020204" pitchFamily="34" charset="0"/>
            </a:endParaRPr>
          </a:p>
        </p:txBody>
      </p:sp>
      <p:sp>
        <p:nvSpPr>
          <p:cNvPr id="45" name="Flecha derecha 44"/>
          <p:cNvSpPr/>
          <p:nvPr/>
        </p:nvSpPr>
        <p:spPr>
          <a:xfrm>
            <a:off x="9529023" y="6431439"/>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ángulo 45"/>
          <p:cNvSpPr/>
          <p:nvPr/>
        </p:nvSpPr>
        <p:spPr>
          <a:xfrm>
            <a:off x="9996513" y="6310466"/>
            <a:ext cx="1566121" cy="53478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Etapa inicial</a:t>
            </a:r>
            <a:endParaRPr lang="en-US" sz="1600" b="1" dirty="0">
              <a:solidFill>
                <a:srgbClr val="002060"/>
              </a:solidFill>
              <a:latin typeface="Arial" panose="020B0604020202020204" pitchFamily="34" charset="0"/>
              <a:cs typeface="Arial" panose="020B0604020202020204" pitchFamily="34" charset="0"/>
            </a:endParaRPr>
          </a:p>
        </p:txBody>
      </p:sp>
      <p:sp>
        <p:nvSpPr>
          <p:cNvPr id="47" name="Rectángulo 46"/>
          <p:cNvSpPr/>
          <p:nvPr/>
        </p:nvSpPr>
        <p:spPr>
          <a:xfrm>
            <a:off x="11629618" y="6192125"/>
            <a:ext cx="2024002" cy="69227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Courier New" panose="02070309020205020404" pitchFamily="49" charset="0"/>
              <a:buChar char="o"/>
            </a:pPr>
            <a:r>
              <a:rPr lang="es-ES" sz="1600" dirty="0">
                <a:solidFill>
                  <a:schemeClr val="tx1"/>
                </a:solidFill>
                <a:latin typeface="Arial" panose="020B0604020202020204" pitchFamily="34" charset="0"/>
                <a:cs typeface="Arial" panose="020B0604020202020204" pitchFamily="34" charset="0"/>
              </a:rPr>
              <a:t>Bajos recursos económicos</a:t>
            </a:r>
          </a:p>
          <a:p>
            <a:pPr marL="285750" indent="-285750">
              <a:buFont typeface="Courier New" panose="02070309020205020404" pitchFamily="49" charset="0"/>
              <a:buChar char="o"/>
            </a:pPr>
            <a:r>
              <a:rPr lang="es-ES" sz="1600" dirty="0">
                <a:solidFill>
                  <a:schemeClr val="tx1"/>
                </a:solidFill>
                <a:latin typeface="Arial" panose="020B0604020202020204" pitchFamily="34" charset="0"/>
                <a:cs typeface="Arial" panose="020B0604020202020204" pitchFamily="34" charset="0"/>
              </a:rPr>
              <a:t>Pocos autores</a:t>
            </a:r>
            <a:endParaRPr lang="en-US" sz="1600" dirty="0">
              <a:solidFill>
                <a:schemeClr val="tx1"/>
              </a:solidFill>
              <a:latin typeface="Arial" panose="020B0604020202020204" pitchFamily="34" charset="0"/>
              <a:cs typeface="Arial" panose="020B0604020202020204" pitchFamily="34" charset="0"/>
            </a:endParaRPr>
          </a:p>
        </p:txBody>
      </p:sp>
      <p:sp>
        <p:nvSpPr>
          <p:cNvPr id="48" name="Rectángulo 47"/>
          <p:cNvSpPr/>
          <p:nvPr/>
        </p:nvSpPr>
        <p:spPr>
          <a:xfrm>
            <a:off x="7248781" y="7440224"/>
            <a:ext cx="2458021" cy="1609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(Górriz y Casterá, 2018)</a:t>
            </a:r>
            <a:endParaRPr lang="en-US" sz="1400" dirty="0">
              <a:latin typeface="Arial" panose="020B0604020202020204" pitchFamily="34" charset="0"/>
              <a:cs typeface="Arial" panose="020B0604020202020204" pitchFamily="34" charset="0"/>
            </a:endParaRPr>
          </a:p>
        </p:txBody>
      </p:sp>
      <p:sp>
        <p:nvSpPr>
          <p:cNvPr id="49" name="Rectángulo 48"/>
          <p:cNvSpPr/>
          <p:nvPr/>
        </p:nvSpPr>
        <p:spPr>
          <a:xfrm>
            <a:off x="10841320" y="7278861"/>
            <a:ext cx="2458021" cy="4311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Urbizagástegui, 2002</a:t>
            </a:r>
            <a:r>
              <a:rPr lang="es-ES"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50" name="Rectángulo 49"/>
          <p:cNvSpPr/>
          <p:nvPr/>
        </p:nvSpPr>
        <p:spPr>
          <a:xfrm>
            <a:off x="992243" y="7943813"/>
            <a:ext cx="6667350" cy="1605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26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17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C:\Users\PR\Desktop\RESULTADOS TESIS\PROGRAMAS\Gephy\NACIONAL\INSTITUCIONES NACIONALES Y EXTRANJERAS\OPCION 4_SOLO ESTUDIOS A PARTIR DE 2 DOCUMENTOS\Untitled.png"/>
          <p:cNvPicPr/>
          <p:nvPr/>
        </p:nvPicPr>
        <p:blipFill rotWithShape="1">
          <a:blip r:embed="rId3" cstate="print">
            <a:extLst>
              <a:ext uri="{28A0092B-C50C-407E-A947-70E740481C1C}">
                <a14:useLocalDpi xmlns:a14="http://schemas.microsoft.com/office/drawing/2010/main" val="0"/>
              </a:ext>
            </a:extLst>
          </a:blip>
          <a:srcRect l="2667" r="2784"/>
          <a:stretch/>
        </p:blipFill>
        <p:spPr bwMode="auto">
          <a:xfrm>
            <a:off x="7540077" y="2596911"/>
            <a:ext cx="6328323" cy="4920844"/>
          </a:xfrm>
          <a:prstGeom prst="rect">
            <a:avLst/>
          </a:prstGeom>
          <a:noFill/>
          <a:ln>
            <a:solidFill>
              <a:schemeClr val="tx1"/>
            </a:solidFill>
          </a:ln>
          <a:extLst>
            <a:ext uri="{53640926-AAD7-44D8-BBD7-CCE9431645EC}">
              <a14:shadowObscured xmlns:a14="http://schemas.microsoft.com/office/drawing/2010/main"/>
            </a:ext>
          </a:extLst>
        </p:spPr>
      </p:pic>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nacional</a:t>
            </a:r>
            <a:endParaRPr lang="en-US" sz="2000" b="1" dirty="0">
              <a:solidFill>
                <a:srgbClr val="FF0000"/>
              </a:solidFill>
              <a:latin typeface="Arial" panose="020B0604020202020204" pitchFamily="34" charset="0"/>
              <a:cs typeface="Arial" panose="020B0604020202020204" pitchFamily="34" charset="0"/>
            </a:endParaRPr>
          </a:p>
        </p:txBody>
      </p:sp>
      <p:sp>
        <p:nvSpPr>
          <p:cNvPr id="85" name="Título 1"/>
          <p:cNvSpPr txBox="1">
            <a:spLocks/>
          </p:cNvSpPr>
          <p:nvPr/>
        </p:nvSpPr>
        <p:spPr>
          <a:xfrm>
            <a:off x="2411903" y="1359254"/>
            <a:ext cx="8843529" cy="4634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producción, impacto y colaboración científica </a:t>
            </a:r>
            <a:endParaRPr lang="en-US" sz="18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4"/>
          <a:srcRect r="21400" b="10428"/>
          <a:stretch/>
        </p:blipFill>
        <p:spPr>
          <a:xfrm>
            <a:off x="761999" y="2596911"/>
            <a:ext cx="6511401" cy="3228271"/>
          </a:xfrm>
          <a:prstGeom prst="rect">
            <a:avLst/>
          </a:prstGeom>
          <a:ln>
            <a:solidFill>
              <a:schemeClr val="tx1"/>
            </a:solidFill>
          </a:ln>
        </p:spPr>
      </p:pic>
      <p:sp>
        <p:nvSpPr>
          <p:cNvPr id="9" name="Rectángulo 8"/>
          <p:cNvSpPr/>
          <p:nvPr/>
        </p:nvSpPr>
        <p:spPr>
          <a:xfrm>
            <a:off x="761999" y="2030167"/>
            <a:ext cx="6470074"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Tabla 9. Porcentajes de producción, visibilidad y colaboración científica de las instituciones nacionales</a:t>
            </a:r>
            <a:endParaRPr lang="en-US" sz="1600" dirty="0">
              <a:latin typeface="Arial" panose="020B0604020202020204" pitchFamily="34" charset="0"/>
              <a:cs typeface="Arial" panose="020B0604020202020204" pitchFamily="34" charset="0"/>
            </a:endParaRPr>
          </a:p>
        </p:txBody>
      </p:sp>
      <p:sp>
        <p:nvSpPr>
          <p:cNvPr id="14" name="Rectángulo 13"/>
          <p:cNvSpPr/>
          <p:nvPr/>
        </p:nvSpPr>
        <p:spPr>
          <a:xfrm>
            <a:off x="761999" y="3157343"/>
            <a:ext cx="6470075" cy="27165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ángulo 15"/>
          <p:cNvSpPr/>
          <p:nvPr/>
        </p:nvSpPr>
        <p:spPr>
          <a:xfrm>
            <a:off x="7793998" y="2017972"/>
            <a:ext cx="5878498"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Figura 8. </a:t>
            </a:r>
            <a:r>
              <a:rPr lang="es-ES" sz="1600" dirty="0"/>
              <a:t>Red de colaboración internacional entre instituciones sobre el efecto de elicitores en la expresión de los genes PR</a:t>
            </a:r>
            <a:endParaRPr lang="en-US" sz="1600" dirty="0"/>
          </a:p>
          <a:p>
            <a:pPr algn="ctr"/>
            <a:endParaRPr lang="en-US" sz="1600" dirty="0">
              <a:latin typeface="Arial" panose="020B0604020202020204" pitchFamily="34" charset="0"/>
              <a:cs typeface="Arial" panose="020B0604020202020204" pitchFamily="34" charset="0"/>
            </a:endParaRPr>
          </a:p>
        </p:txBody>
      </p:sp>
      <p:sp>
        <p:nvSpPr>
          <p:cNvPr id="18" name="Rectángulo 17"/>
          <p:cNvSpPr/>
          <p:nvPr/>
        </p:nvSpPr>
        <p:spPr>
          <a:xfrm>
            <a:off x="8077511" y="3116792"/>
            <a:ext cx="3093129" cy="454691"/>
          </a:xfrm>
          <a:prstGeom prst="rect">
            <a:avLst/>
          </a:prstGeom>
          <a:noFill/>
          <a:ln w="28575">
            <a:solidFill>
              <a:srgbClr val="00B0F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ángulo 21"/>
          <p:cNvSpPr/>
          <p:nvPr/>
        </p:nvSpPr>
        <p:spPr>
          <a:xfrm>
            <a:off x="1501517" y="7486679"/>
            <a:ext cx="1553614" cy="5160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Productividad</a:t>
            </a:r>
            <a:endParaRPr lang="en-US" sz="1600" b="1" dirty="0">
              <a:solidFill>
                <a:srgbClr val="002060"/>
              </a:solidFill>
              <a:latin typeface="Arial" panose="020B0604020202020204" pitchFamily="34" charset="0"/>
              <a:cs typeface="Arial" panose="020B0604020202020204" pitchFamily="34" charset="0"/>
            </a:endParaRPr>
          </a:p>
        </p:txBody>
      </p:sp>
      <p:sp>
        <p:nvSpPr>
          <p:cNvPr id="23" name="Rectángulo 22"/>
          <p:cNvSpPr/>
          <p:nvPr/>
        </p:nvSpPr>
        <p:spPr>
          <a:xfrm>
            <a:off x="4468122" y="7486679"/>
            <a:ext cx="1553614" cy="5160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Impacto científico </a:t>
            </a:r>
            <a:endParaRPr lang="en-US" sz="1600" b="1" dirty="0">
              <a:solidFill>
                <a:srgbClr val="002060"/>
              </a:solidFill>
              <a:latin typeface="Arial" panose="020B0604020202020204" pitchFamily="34" charset="0"/>
              <a:cs typeface="Arial" panose="020B0604020202020204" pitchFamily="34" charset="0"/>
            </a:endParaRPr>
          </a:p>
        </p:txBody>
      </p:sp>
      <p:sp>
        <p:nvSpPr>
          <p:cNvPr id="2" name="Flecha derecha 1"/>
          <p:cNvSpPr/>
          <p:nvPr/>
        </p:nvSpPr>
        <p:spPr>
          <a:xfrm rot="16200000">
            <a:off x="1042617" y="7571859"/>
            <a:ext cx="516078" cy="2651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Flecha derecha 23"/>
          <p:cNvSpPr/>
          <p:nvPr/>
        </p:nvSpPr>
        <p:spPr>
          <a:xfrm rot="16200000">
            <a:off x="5999788" y="7571860"/>
            <a:ext cx="516078" cy="2651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Rectángulo 24"/>
          <p:cNvSpPr/>
          <p:nvPr/>
        </p:nvSpPr>
        <p:spPr>
          <a:xfrm>
            <a:off x="3052036" y="6514215"/>
            <a:ext cx="1553614" cy="5160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Colaboración científica</a:t>
            </a:r>
            <a:endParaRPr lang="en-US" sz="1600" b="1" dirty="0">
              <a:solidFill>
                <a:srgbClr val="002060"/>
              </a:solidFill>
              <a:latin typeface="Arial" panose="020B0604020202020204" pitchFamily="34" charset="0"/>
              <a:cs typeface="Arial" panose="020B0604020202020204" pitchFamily="34" charset="0"/>
            </a:endParaRPr>
          </a:p>
        </p:txBody>
      </p:sp>
      <p:cxnSp>
        <p:nvCxnSpPr>
          <p:cNvPr id="10" name="Conector recto 9"/>
          <p:cNvCxnSpPr>
            <a:stCxn id="25" idx="2"/>
            <a:endCxn id="22" idx="0"/>
          </p:cNvCxnSpPr>
          <p:nvPr/>
        </p:nvCxnSpPr>
        <p:spPr>
          <a:xfrm flipH="1">
            <a:off x="2278324" y="7030293"/>
            <a:ext cx="1550519" cy="456386"/>
          </a:xfrm>
          <a:prstGeom prst="line">
            <a:avLst/>
          </a:prstGeom>
        </p:spPr>
        <p:style>
          <a:lnRef idx="2">
            <a:schemeClr val="dk1"/>
          </a:lnRef>
          <a:fillRef idx="0">
            <a:schemeClr val="dk1"/>
          </a:fillRef>
          <a:effectRef idx="1">
            <a:schemeClr val="dk1"/>
          </a:effectRef>
          <a:fontRef idx="minor">
            <a:schemeClr val="tx1"/>
          </a:fontRef>
        </p:style>
      </p:cxnSp>
      <p:cxnSp>
        <p:nvCxnSpPr>
          <p:cNvPr id="12" name="Conector recto 11"/>
          <p:cNvCxnSpPr>
            <a:stCxn id="25" idx="2"/>
            <a:endCxn id="23" idx="0"/>
          </p:cNvCxnSpPr>
          <p:nvPr/>
        </p:nvCxnSpPr>
        <p:spPr>
          <a:xfrm>
            <a:off x="3828843" y="7030293"/>
            <a:ext cx="1416086" cy="456386"/>
          </a:xfrm>
          <a:prstGeom prst="line">
            <a:avLst/>
          </a:prstGeom>
        </p:spPr>
        <p:style>
          <a:lnRef idx="2">
            <a:schemeClr val="dk1"/>
          </a:lnRef>
          <a:fillRef idx="0">
            <a:schemeClr val="dk1"/>
          </a:fillRef>
          <a:effectRef idx="1">
            <a:schemeClr val="dk1"/>
          </a:effectRef>
          <a:fontRef idx="minor">
            <a:schemeClr val="tx1"/>
          </a:fontRef>
        </p:style>
      </p:cxnSp>
      <p:cxnSp>
        <p:nvCxnSpPr>
          <p:cNvPr id="27" name="Conector recto 26"/>
          <p:cNvCxnSpPr>
            <a:stCxn id="22" idx="3"/>
            <a:endCxn id="23" idx="1"/>
          </p:cNvCxnSpPr>
          <p:nvPr/>
        </p:nvCxnSpPr>
        <p:spPr>
          <a:xfrm>
            <a:off x="3055131" y="7744718"/>
            <a:ext cx="1412991" cy="0"/>
          </a:xfrm>
          <a:prstGeom prst="line">
            <a:avLst/>
          </a:prstGeom>
        </p:spPr>
        <p:style>
          <a:lnRef idx="2">
            <a:schemeClr val="dk1"/>
          </a:lnRef>
          <a:fillRef idx="0">
            <a:schemeClr val="dk1"/>
          </a:fillRef>
          <a:effectRef idx="1">
            <a:schemeClr val="dk1"/>
          </a:effectRef>
          <a:fontRef idx="minor">
            <a:schemeClr val="tx1"/>
          </a:fontRef>
        </p:style>
      </p:cxnSp>
      <p:sp>
        <p:nvSpPr>
          <p:cNvPr id="30" name="Flecha derecha 29"/>
          <p:cNvSpPr/>
          <p:nvPr/>
        </p:nvSpPr>
        <p:spPr>
          <a:xfrm rot="16200000">
            <a:off x="2576623" y="6609824"/>
            <a:ext cx="516078" cy="2651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Rectángulo 32"/>
          <p:cNvSpPr/>
          <p:nvPr/>
        </p:nvSpPr>
        <p:spPr>
          <a:xfrm>
            <a:off x="7793998" y="8300476"/>
            <a:ext cx="2458021" cy="52031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Guerrero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2013</a:t>
            </a:r>
            <a:r>
              <a:rPr lang="es-ES"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34" name="Rectángulo 33"/>
          <p:cNvSpPr/>
          <p:nvPr/>
        </p:nvSpPr>
        <p:spPr>
          <a:xfrm>
            <a:off x="10252019" y="5390116"/>
            <a:ext cx="2250324" cy="454691"/>
          </a:xfrm>
          <a:prstGeom prst="rect">
            <a:avLst/>
          </a:prstGeom>
          <a:noFill/>
          <a:ln w="28575">
            <a:solidFill>
              <a:srgbClr val="00B0F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Rectángulo 34"/>
          <p:cNvSpPr/>
          <p:nvPr/>
        </p:nvSpPr>
        <p:spPr>
          <a:xfrm>
            <a:off x="11170640" y="6078688"/>
            <a:ext cx="2697760" cy="406577"/>
          </a:xfrm>
          <a:prstGeom prst="rect">
            <a:avLst/>
          </a:prstGeom>
          <a:noFill/>
          <a:ln w="28575">
            <a:solidFill>
              <a:srgbClr val="00B0F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ángulo 27"/>
          <p:cNvSpPr/>
          <p:nvPr/>
        </p:nvSpPr>
        <p:spPr>
          <a:xfrm>
            <a:off x="761999" y="6027982"/>
            <a:ext cx="6642172" cy="2535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Los datos fueron obtenidos del análisis de 26 documentos científicos. Los datos no encontrados se designaron como N/A.</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9" name="Rectángulo 28"/>
          <p:cNvSpPr/>
          <p:nvPr/>
        </p:nvSpPr>
        <p:spPr>
          <a:xfrm>
            <a:off x="7541438" y="7616287"/>
            <a:ext cx="6667350" cy="1605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Estos datos fueron obtenidos a partir del análisis de 15 documentos científicos.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73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477866" y="855063"/>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nacional</a:t>
            </a:r>
            <a:endParaRPr lang="en-US" sz="2000" b="1" dirty="0">
              <a:solidFill>
                <a:srgbClr val="FF0000"/>
              </a:solidFill>
              <a:latin typeface="Arial" panose="020B0604020202020204" pitchFamily="34" charset="0"/>
              <a:cs typeface="Arial" panose="020B0604020202020204" pitchFamily="34" charset="0"/>
            </a:endParaRPr>
          </a:p>
        </p:txBody>
      </p:sp>
      <p:sp>
        <p:nvSpPr>
          <p:cNvPr id="85" name="Título 1"/>
          <p:cNvSpPr txBox="1">
            <a:spLocks/>
          </p:cNvSpPr>
          <p:nvPr/>
        </p:nvSpPr>
        <p:spPr>
          <a:xfrm>
            <a:off x="2556845" y="1293729"/>
            <a:ext cx="8843529" cy="4634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colaboración científica </a:t>
            </a:r>
            <a:endParaRPr lang="en-US" sz="1800" b="1" dirty="0">
              <a:latin typeface="Arial" panose="020B0604020202020204" pitchFamily="34" charset="0"/>
              <a:cs typeface="Arial" panose="020B0604020202020204" pitchFamily="34" charset="0"/>
            </a:endParaRPr>
          </a:p>
        </p:txBody>
      </p:sp>
      <p:sp>
        <p:nvSpPr>
          <p:cNvPr id="11" name="Rectángulo 10"/>
          <p:cNvSpPr/>
          <p:nvPr/>
        </p:nvSpPr>
        <p:spPr>
          <a:xfrm>
            <a:off x="457200" y="2966486"/>
            <a:ext cx="7500845" cy="4342511"/>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pic>
        <p:nvPicPr>
          <p:cNvPr id="15" name="Imagen 14" descr="C:\Users\PR\Desktop\RESULTADOS TESIS\PROGRAMAS\MATLAB\Graficos\NACIONAL\Distribucion temporal del IC nacional.png"/>
          <p:cNvPicPr/>
          <p:nvPr/>
        </p:nvPicPr>
        <p:blipFill rotWithShape="1">
          <a:blip r:embed="rId3">
            <a:extLst>
              <a:ext uri="{28A0092B-C50C-407E-A947-70E740481C1C}">
                <a14:useLocalDpi xmlns:a14="http://schemas.microsoft.com/office/drawing/2010/main" val="0"/>
              </a:ext>
            </a:extLst>
          </a:blip>
          <a:srcRect t="-354" r="1377" b="354"/>
          <a:stretch/>
        </p:blipFill>
        <p:spPr bwMode="auto">
          <a:xfrm>
            <a:off x="2568903" y="3788432"/>
            <a:ext cx="5190456" cy="343554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6" name="Rectángulo 15"/>
          <p:cNvSpPr/>
          <p:nvPr/>
        </p:nvSpPr>
        <p:spPr>
          <a:xfrm>
            <a:off x="2507715" y="3184896"/>
            <a:ext cx="5241702"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Figura 9. Evaluación del índice de coautoría de los trabajos nacionales a través del tiempo</a:t>
            </a:r>
            <a:endParaRPr lang="en-US" sz="1600" dirty="0">
              <a:latin typeface="Arial" panose="020B0604020202020204" pitchFamily="34" charset="0"/>
              <a:cs typeface="Arial" panose="020B0604020202020204" pitchFamily="34" charset="0"/>
            </a:endParaRPr>
          </a:p>
        </p:txBody>
      </p:sp>
      <p:sp>
        <p:nvSpPr>
          <p:cNvPr id="17" name="Rectángulo 16"/>
          <p:cNvSpPr/>
          <p:nvPr/>
        </p:nvSpPr>
        <p:spPr>
          <a:xfrm>
            <a:off x="683699" y="2231661"/>
            <a:ext cx="1792496" cy="48605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Documentos en coautoría</a:t>
            </a:r>
            <a:endParaRPr lang="en-US" sz="1600" b="1" dirty="0">
              <a:latin typeface="Arial" panose="020B0604020202020204" pitchFamily="34" charset="0"/>
              <a:cs typeface="Arial" panose="020B0604020202020204" pitchFamily="34" charset="0"/>
            </a:endParaRPr>
          </a:p>
        </p:txBody>
      </p:sp>
      <p:cxnSp>
        <p:nvCxnSpPr>
          <p:cNvPr id="18" name="Conector recto de flecha 17"/>
          <p:cNvCxnSpPr/>
          <p:nvPr/>
        </p:nvCxnSpPr>
        <p:spPr>
          <a:xfrm>
            <a:off x="1482077" y="3957748"/>
            <a:ext cx="0" cy="4488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Rectángulo 18"/>
          <p:cNvSpPr/>
          <p:nvPr/>
        </p:nvSpPr>
        <p:spPr>
          <a:xfrm>
            <a:off x="2898318" y="2272930"/>
            <a:ext cx="2521871" cy="54402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Todos los trabajos son producidos por más de un autor</a:t>
            </a:r>
            <a:endParaRPr lang="en-US" sz="1600" dirty="0">
              <a:latin typeface="Arial" panose="020B0604020202020204" pitchFamily="34" charset="0"/>
              <a:cs typeface="Arial" panose="020B0604020202020204" pitchFamily="34" charset="0"/>
            </a:endParaRPr>
          </a:p>
        </p:txBody>
      </p:sp>
      <p:sp>
        <p:nvSpPr>
          <p:cNvPr id="20" name="Rectángulo 19"/>
          <p:cNvSpPr/>
          <p:nvPr/>
        </p:nvSpPr>
        <p:spPr>
          <a:xfrm>
            <a:off x="5229331" y="1752349"/>
            <a:ext cx="2466930" cy="53544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Grado de colaboración</a:t>
            </a:r>
            <a:endParaRPr lang="en-US" sz="16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ángulo 20"/>
              <p:cNvSpPr/>
              <p:nvPr/>
            </p:nvSpPr>
            <p:spPr>
              <a:xfrm>
                <a:off x="5526597" y="2277220"/>
                <a:ext cx="1872397" cy="53544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 (0</a:t>
                </a:r>
                <a14:m>
                  <m:oMath xmlns:m="http://schemas.openxmlformats.org/officeDocument/2006/math">
                    <m:r>
                      <a:rPr lang="es-ES"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s-ES"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𝐷𝐶</m:t>
                    </m:r>
                    <m:r>
                      <a:rPr lang="es-ES"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oMath>
                </a14:m>
                <a:r>
                  <a:rPr lang="en-U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mc:Choice>
        <mc:Fallback xmlns="">
          <p:sp>
            <p:nvSpPr>
              <p:cNvPr id="21" name="Rectángulo 20"/>
              <p:cNvSpPr>
                <a:spLocks noRot="1" noChangeAspect="1" noMove="1" noResize="1" noEditPoints="1" noAdjustHandles="1" noChangeArrowheads="1" noChangeShapeType="1" noTextEdit="1"/>
              </p:cNvSpPr>
              <p:nvPr/>
            </p:nvSpPr>
            <p:spPr>
              <a:xfrm>
                <a:off x="5526597" y="2277220"/>
                <a:ext cx="1872397" cy="535443"/>
              </a:xfrm>
              <a:prstGeom prst="rect">
                <a:avLst/>
              </a:prstGeom>
              <a:blipFill rotWithShape="0">
                <a:blip r:embed="rId4"/>
                <a:stretch>
                  <a:fillRect l="-965" r="-1608" b="-4396"/>
                </a:stretch>
              </a:blipFill>
              <a:ln/>
            </p:spPr>
            <p:txBody>
              <a:bodyPr/>
              <a:lstStyle/>
              <a:p>
                <a:r>
                  <a:rPr lang="en-US">
                    <a:noFill/>
                  </a:rPr>
                  <a:t> </a:t>
                </a:r>
              </a:p>
            </p:txBody>
          </p:sp>
        </mc:Fallback>
      </mc:AlternateContent>
      <p:sp>
        <p:nvSpPr>
          <p:cNvPr id="22" name="Rectángulo 21"/>
          <p:cNvSpPr/>
          <p:nvPr/>
        </p:nvSpPr>
        <p:spPr>
          <a:xfrm>
            <a:off x="666389" y="3441016"/>
            <a:ext cx="1792496" cy="48605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Índice de coautoría</a:t>
            </a:r>
            <a:endParaRPr lang="en-US" sz="1600" b="1" dirty="0">
              <a:latin typeface="Arial" panose="020B0604020202020204" pitchFamily="34" charset="0"/>
              <a:cs typeface="Arial" panose="020B0604020202020204" pitchFamily="34" charset="0"/>
            </a:endParaRPr>
          </a:p>
        </p:txBody>
      </p:sp>
      <p:sp>
        <p:nvSpPr>
          <p:cNvPr id="23" name="Rectángulo 22"/>
          <p:cNvSpPr/>
          <p:nvPr/>
        </p:nvSpPr>
        <p:spPr>
          <a:xfrm>
            <a:off x="597350" y="4554515"/>
            <a:ext cx="1852974"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5.87 autores por documento</a:t>
            </a:r>
            <a:endParaRPr lang="en-US" sz="1600" b="1" dirty="0">
              <a:solidFill>
                <a:srgbClr val="002060"/>
              </a:solidFill>
              <a:latin typeface="Arial" panose="020B0604020202020204" pitchFamily="34" charset="0"/>
              <a:cs typeface="Arial" panose="020B0604020202020204" pitchFamily="34" charset="0"/>
            </a:endParaRPr>
          </a:p>
        </p:txBody>
      </p:sp>
      <p:sp>
        <p:nvSpPr>
          <p:cNvPr id="24" name="Flecha derecha 23"/>
          <p:cNvSpPr/>
          <p:nvPr/>
        </p:nvSpPr>
        <p:spPr>
          <a:xfrm>
            <a:off x="2556845" y="2296565"/>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5" name="Imagen 24" descr="C:\Users\PR\Desktop\RESULTADOS TESIS\PROGRAMAS\Gephy\NACIONAL\INSTITUCIONES NACIONALES\OPCION 3_DEFINITIVO CON NOMBRES EN ESPAÑOL\Negrita tamaño 1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8384" y="2966486"/>
            <a:ext cx="5777109" cy="4342511"/>
          </a:xfrm>
          <a:prstGeom prst="rect">
            <a:avLst/>
          </a:prstGeom>
          <a:noFill/>
          <a:ln>
            <a:solidFill>
              <a:schemeClr val="tx1"/>
            </a:solidFill>
          </a:ln>
        </p:spPr>
      </p:pic>
      <p:sp>
        <p:nvSpPr>
          <p:cNvPr id="26" name="Rectángulo 25"/>
          <p:cNvSpPr/>
          <p:nvPr/>
        </p:nvSpPr>
        <p:spPr>
          <a:xfrm>
            <a:off x="8118384" y="2252750"/>
            <a:ext cx="5480306"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t>Figura 10. Red de colaboración nacional sobre el efecto de elicitores en la expresión de los genes PR en plantas</a:t>
            </a:r>
            <a:endParaRPr lang="en-US" sz="1600" dirty="0">
              <a:latin typeface="Arial" panose="020B0604020202020204" pitchFamily="34" charset="0"/>
              <a:cs typeface="Arial" panose="020B0604020202020204" pitchFamily="34" charset="0"/>
            </a:endParaRPr>
          </a:p>
        </p:txBody>
      </p:sp>
      <p:sp>
        <p:nvSpPr>
          <p:cNvPr id="27" name="Rectángulo 26"/>
          <p:cNvSpPr/>
          <p:nvPr/>
        </p:nvSpPr>
        <p:spPr>
          <a:xfrm>
            <a:off x="1799020" y="8340597"/>
            <a:ext cx="2458021" cy="52031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Mervis, 2010</a:t>
            </a:r>
            <a:r>
              <a:rPr lang="es-ES"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28" name="Rectángulo 27"/>
          <p:cNvSpPr/>
          <p:nvPr/>
        </p:nvSpPr>
        <p:spPr>
          <a:xfrm>
            <a:off x="7958045" y="8300476"/>
            <a:ext cx="2458021" cy="52031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Laborde</a:t>
            </a:r>
            <a:r>
              <a:rPr lang="en-US" sz="1400" dirty="0">
                <a:latin typeface="Arial" panose="020B0604020202020204" pitchFamily="34" charset="0"/>
                <a:cs typeface="Arial" panose="020B0604020202020204" pitchFamily="34" charset="0"/>
              </a:rPr>
              <a:t>, 2015</a:t>
            </a:r>
            <a:r>
              <a:rPr lang="es-ES"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29" name="Rectángulo 28"/>
          <p:cNvSpPr/>
          <p:nvPr/>
        </p:nvSpPr>
        <p:spPr>
          <a:xfrm>
            <a:off x="2507715" y="7602978"/>
            <a:ext cx="5014336" cy="1172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26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0" name="Rectángulo 29"/>
          <p:cNvSpPr/>
          <p:nvPr/>
        </p:nvSpPr>
        <p:spPr>
          <a:xfrm>
            <a:off x="8066699" y="7559644"/>
            <a:ext cx="6667350" cy="1605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Estos datos fueron obtenidos a partir del análisis de 15 documentos científicos.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1" name="Rectángulo 30"/>
          <p:cNvSpPr/>
          <p:nvPr/>
        </p:nvSpPr>
        <p:spPr>
          <a:xfrm>
            <a:off x="4018113" y="6865999"/>
            <a:ext cx="477855" cy="220639"/>
          </a:xfrm>
          <a:prstGeom prst="rect">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4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457570" y="830397"/>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Evaluación de la producción científica a nivel nacional</a:t>
            </a:r>
            <a:endParaRPr lang="en-US" sz="2000" b="1" dirty="0">
              <a:solidFill>
                <a:srgbClr val="FF0000"/>
              </a:solidFill>
              <a:latin typeface="Arial" panose="020B0604020202020204" pitchFamily="34" charset="0"/>
              <a:cs typeface="Arial" panose="020B0604020202020204" pitchFamily="34" charset="0"/>
            </a:endParaRPr>
          </a:p>
        </p:txBody>
      </p:sp>
      <p:sp>
        <p:nvSpPr>
          <p:cNvPr id="85" name="Título 1"/>
          <p:cNvSpPr txBox="1">
            <a:spLocks/>
          </p:cNvSpPr>
          <p:nvPr/>
        </p:nvSpPr>
        <p:spPr>
          <a:xfrm>
            <a:off x="2445154" y="1253762"/>
            <a:ext cx="8843529" cy="4634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latin typeface="Arial" panose="020B0604020202020204" pitchFamily="34" charset="0"/>
                <a:cs typeface="Arial" panose="020B0604020202020204" pitchFamily="34" charset="0"/>
              </a:rPr>
              <a:t>Indicadores bibliométricos de dispersión científica </a:t>
            </a:r>
            <a:endParaRPr lang="en-US" sz="18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3"/>
          <a:srcRect r="21192" b="6843"/>
          <a:stretch/>
        </p:blipFill>
        <p:spPr>
          <a:xfrm>
            <a:off x="800100" y="2276854"/>
            <a:ext cx="7263169" cy="5327130"/>
          </a:xfrm>
          <a:prstGeom prst="rect">
            <a:avLst/>
          </a:prstGeom>
          <a:ln>
            <a:solidFill>
              <a:schemeClr val="tx1"/>
            </a:solidFill>
          </a:ln>
        </p:spPr>
      </p:pic>
      <p:sp>
        <p:nvSpPr>
          <p:cNvPr id="9" name="Rectángulo 8"/>
          <p:cNvSpPr/>
          <p:nvPr/>
        </p:nvSpPr>
        <p:spPr>
          <a:xfrm>
            <a:off x="869411" y="1737379"/>
            <a:ext cx="7193857" cy="48605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Tabla 10. Revistas científicas que publican documentos nacionales sobre el efecto de elicitores en la expresión de los genes PR en plantas</a:t>
            </a:r>
            <a:endParaRPr lang="en-US" sz="1600" dirty="0">
              <a:latin typeface="Arial" panose="020B0604020202020204" pitchFamily="34" charset="0"/>
              <a:cs typeface="Arial" panose="020B0604020202020204" pitchFamily="34" charset="0"/>
            </a:endParaRPr>
          </a:p>
        </p:txBody>
      </p:sp>
      <p:sp>
        <p:nvSpPr>
          <p:cNvPr id="12" name="Rectángulo 11"/>
          <p:cNvSpPr/>
          <p:nvPr/>
        </p:nvSpPr>
        <p:spPr>
          <a:xfrm>
            <a:off x="800100" y="2638270"/>
            <a:ext cx="7263168" cy="58024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ángulo 12"/>
          <p:cNvSpPr/>
          <p:nvPr/>
        </p:nvSpPr>
        <p:spPr>
          <a:xfrm>
            <a:off x="9908770" y="3099369"/>
            <a:ext cx="2419754" cy="51607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chemeClr val="tx1"/>
                </a:solidFill>
                <a:latin typeface="Arial" panose="020B0604020202020204" pitchFamily="34" charset="0"/>
                <a:cs typeface="Arial" panose="020B0604020202020204" pitchFamily="34" charset="0"/>
              </a:rPr>
              <a:t>Necesidades </a:t>
            </a:r>
            <a:endParaRPr lang="en-US" sz="1600" b="1" dirty="0">
              <a:solidFill>
                <a:schemeClr val="tx1"/>
              </a:solidFill>
              <a:latin typeface="Arial" panose="020B0604020202020204" pitchFamily="34" charset="0"/>
              <a:cs typeface="Arial" panose="020B0604020202020204" pitchFamily="34" charset="0"/>
            </a:endParaRPr>
          </a:p>
        </p:txBody>
      </p:sp>
      <p:sp>
        <p:nvSpPr>
          <p:cNvPr id="14" name="Rectángulo 13"/>
          <p:cNvSpPr/>
          <p:nvPr/>
        </p:nvSpPr>
        <p:spPr>
          <a:xfrm>
            <a:off x="8478923" y="4175570"/>
            <a:ext cx="2390860" cy="5160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Afiliación de revistas nacionales</a:t>
            </a:r>
            <a:endParaRPr lang="en-US" sz="1600" b="1" dirty="0">
              <a:solidFill>
                <a:srgbClr val="002060"/>
              </a:solidFill>
              <a:latin typeface="Arial" panose="020B0604020202020204" pitchFamily="34" charset="0"/>
              <a:cs typeface="Arial" panose="020B0604020202020204" pitchFamily="34" charset="0"/>
            </a:endParaRPr>
          </a:p>
        </p:txBody>
      </p:sp>
      <p:sp>
        <p:nvSpPr>
          <p:cNvPr id="15" name="Rectángulo 14"/>
          <p:cNvSpPr/>
          <p:nvPr/>
        </p:nvSpPr>
        <p:spPr>
          <a:xfrm>
            <a:off x="11285437" y="4154710"/>
            <a:ext cx="2390860" cy="5160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latin typeface="Arial" panose="020B0604020202020204" pitchFamily="34" charset="0"/>
                <a:cs typeface="Arial" panose="020B0604020202020204" pitchFamily="34" charset="0"/>
              </a:rPr>
              <a:t>Inversión de recursos económicos </a:t>
            </a:r>
            <a:endParaRPr lang="en-US" sz="1600" b="1" dirty="0">
              <a:solidFill>
                <a:srgbClr val="002060"/>
              </a:solidFill>
              <a:latin typeface="Arial" panose="020B0604020202020204" pitchFamily="34" charset="0"/>
              <a:cs typeface="Arial" panose="020B0604020202020204" pitchFamily="34" charset="0"/>
            </a:endParaRPr>
          </a:p>
        </p:txBody>
      </p:sp>
      <p:sp>
        <p:nvSpPr>
          <p:cNvPr id="16" name="Rectángulo 15"/>
          <p:cNvSpPr/>
          <p:nvPr/>
        </p:nvSpPr>
        <p:spPr>
          <a:xfrm>
            <a:off x="8478923" y="5210051"/>
            <a:ext cx="2390860" cy="5160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Bases de datos internacionales</a:t>
            </a:r>
            <a:endParaRPr lang="en-US" sz="1600" dirty="0">
              <a:solidFill>
                <a:schemeClr val="tx1"/>
              </a:solidFill>
              <a:latin typeface="Arial" panose="020B0604020202020204" pitchFamily="34" charset="0"/>
              <a:cs typeface="Arial" panose="020B0604020202020204" pitchFamily="34" charset="0"/>
            </a:endParaRPr>
          </a:p>
        </p:txBody>
      </p:sp>
      <p:sp>
        <p:nvSpPr>
          <p:cNvPr id="17" name="Rectángulo 16"/>
          <p:cNvSpPr/>
          <p:nvPr/>
        </p:nvSpPr>
        <p:spPr>
          <a:xfrm>
            <a:off x="11302884" y="5210051"/>
            <a:ext cx="2390860" cy="51607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solidFill>
                  <a:schemeClr val="tx1"/>
                </a:solidFill>
                <a:latin typeface="Arial" panose="020B0604020202020204" pitchFamily="34" charset="0"/>
                <a:cs typeface="Arial" panose="020B0604020202020204" pitchFamily="34" charset="0"/>
              </a:rPr>
              <a:t>Mayor publicación a nivel mundial</a:t>
            </a:r>
            <a:endParaRPr lang="en-US" sz="1600" dirty="0">
              <a:solidFill>
                <a:schemeClr val="tx1"/>
              </a:solidFill>
              <a:latin typeface="Arial" panose="020B0604020202020204" pitchFamily="34" charset="0"/>
              <a:cs typeface="Arial" panose="020B0604020202020204" pitchFamily="34" charset="0"/>
            </a:endParaRPr>
          </a:p>
        </p:txBody>
      </p:sp>
      <p:cxnSp>
        <p:nvCxnSpPr>
          <p:cNvPr id="4" name="Conector recto de flecha 3"/>
          <p:cNvCxnSpPr>
            <a:stCxn id="14" idx="2"/>
            <a:endCxn id="16" idx="0"/>
          </p:cNvCxnSpPr>
          <p:nvPr/>
        </p:nvCxnSpPr>
        <p:spPr>
          <a:xfrm>
            <a:off x="9674353" y="4691648"/>
            <a:ext cx="0" cy="518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Conector recto de flecha 20"/>
          <p:cNvCxnSpPr/>
          <p:nvPr/>
        </p:nvCxnSpPr>
        <p:spPr>
          <a:xfrm>
            <a:off x="12523182" y="4670788"/>
            <a:ext cx="0" cy="539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ector recto de flecha 21"/>
          <p:cNvCxnSpPr>
            <a:stCxn id="13" idx="2"/>
            <a:endCxn id="14" idx="0"/>
          </p:cNvCxnSpPr>
          <p:nvPr/>
        </p:nvCxnSpPr>
        <p:spPr>
          <a:xfrm flipH="1">
            <a:off x="9674353" y="3615447"/>
            <a:ext cx="1444294" cy="5601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ector recto de flecha 23"/>
          <p:cNvCxnSpPr>
            <a:stCxn id="13" idx="2"/>
            <a:endCxn id="15" idx="0"/>
          </p:cNvCxnSpPr>
          <p:nvPr/>
        </p:nvCxnSpPr>
        <p:spPr>
          <a:xfrm>
            <a:off x="11118647" y="3615447"/>
            <a:ext cx="1362220" cy="539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Rectángulo 18"/>
          <p:cNvSpPr/>
          <p:nvPr/>
        </p:nvSpPr>
        <p:spPr>
          <a:xfrm>
            <a:off x="749752" y="7965400"/>
            <a:ext cx="7313516" cy="17616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Estos datos fueron obtenidos del análisis de 15 documentos científicos. Los datos no encontrados se designaron como N/A. Q: Cuartil de la revista, SJR: SCImago Journal Rank.</a:t>
            </a:r>
            <a:endParaRPr lang="en-US" sz="1200" i="1" dirty="0"/>
          </a:p>
          <a:p>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77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Cultivos y elicitores en la expresión de los genes PR</a:t>
            </a:r>
            <a:endParaRPr lang="en-US" sz="2000" b="1" dirty="0">
              <a:solidFill>
                <a:srgbClr val="FF0000"/>
              </a:solidFill>
              <a:latin typeface="Arial" panose="020B0604020202020204" pitchFamily="34" charset="0"/>
              <a:cs typeface="Arial" panose="020B0604020202020204" pitchFamily="34" charset="0"/>
            </a:endParaRPr>
          </a:p>
        </p:txBody>
      </p:sp>
      <p:pic>
        <p:nvPicPr>
          <p:cNvPr id="9" name="Imagen 8" descr="C:\Users\PR\Desktop\RESULTADOS TESIS\PROGRAMAS\R\Graficos\Cuarto objetivo\Rplot0.png"/>
          <p:cNvPicPr/>
          <p:nvPr/>
        </p:nvPicPr>
        <p:blipFill rotWithShape="1">
          <a:blip r:embed="rId3">
            <a:extLst>
              <a:ext uri="{28A0092B-C50C-407E-A947-70E740481C1C}">
                <a14:useLocalDpi xmlns:a14="http://schemas.microsoft.com/office/drawing/2010/main" val="0"/>
              </a:ext>
            </a:extLst>
          </a:blip>
          <a:srcRect l="11742" t="10814" r="5200" b="6904"/>
          <a:stretch/>
        </p:blipFill>
        <p:spPr bwMode="auto">
          <a:xfrm>
            <a:off x="7630212" y="2682824"/>
            <a:ext cx="5418291" cy="385457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1" name="Rectángulo 10"/>
          <p:cNvSpPr/>
          <p:nvPr/>
        </p:nvSpPr>
        <p:spPr>
          <a:xfrm>
            <a:off x="7294579" y="1931272"/>
            <a:ext cx="6169862" cy="70572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t>Figura 11. Principales cultivos empleados para estudios del efecto de elicitores en la expresión de genes PR a nivel mundial</a:t>
            </a:r>
            <a:endParaRPr lang="en-US" sz="1600" dirty="0"/>
          </a:p>
        </p:txBody>
      </p:sp>
      <p:sp>
        <p:nvSpPr>
          <p:cNvPr id="12" name="Rectángulo 11"/>
          <p:cNvSpPr/>
          <p:nvPr/>
        </p:nvSpPr>
        <p:spPr>
          <a:xfrm>
            <a:off x="7591533" y="1441919"/>
            <a:ext cx="5370569" cy="41995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Factor “Cultivo”</a:t>
            </a:r>
            <a:endParaRPr lang="en-US" sz="1600" b="1" dirty="0">
              <a:latin typeface="Arial" panose="020B0604020202020204" pitchFamily="34" charset="0"/>
              <a:cs typeface="Arial" panose="020B0604020202020204" pitchFamily="34" charset="0"/>
            </a:endParaRPr>
          </a:p>
        </p:txBody>
      </p:sp>
      <p:sp>
        <p:nvSpPr>
          <p:cNvPr id="18" name="Rectángulo 17"/>
          <p:cNvSpPr/>
          <p:nvPr/>
        </p:nvSpPr>
        <p:spPr>
          <a:xfrm>
            <a:off x="7656565" y="7615387"/>
            <a:ext cx="1814401" cy="4268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nSpc>
                <a:spcPct val="150000"/>
              </a:lnSpc>
              <a:buFont typeface="Courier New" panose="02070309020205020404" pitchFamily="49" charset="0"/>
              <a:buChar char="o"/>
            </a:pPr>
            <a:r>
              <a:rPr lang="es-ES" sz="1600" b="1" dirty="0">
                <a:solidFill>
                  <a:srgbClr val="002060"/>
                </a:solidFill>
                <a:latin typeface="Arial" panose="020B0604020202020204" pitchFamily="34" charset="0"/>
                <a:cs typeface="Arial" panose="020B0604020202020204" pitchFamily="34" charset="0"/>
              </a:rPr>
              <a:t>Tabaco</a:t>
            </a:r>
          </a:p>
          <a:p>
            <a:pPr marL="285750" indent="-285750">
              <a:lnSpc>
                <a:spcPct val="150000"/>
              </a:lnSpc>
              <a:buFont typeface="Courier New" panose="02070309020205020404" pitchFamily="49" charset="0"/>
              <a:buChar char="o"/>
            </a:pPr>
            <a:r>
              <a:rPr lang="es-ES" sz="1600" b="1" dirty="0">
                <a:solidFill>
                  <a:srgbClr val="002060"/>
                </a:solidFill>
                <a:latin typeface="Arial" panose="020B0604020202020204" pitchFamily="34" charset="0"/>
                <a:cs typeface="Arial" panose="020B0604020202020204" pitchFamily="34" charset="0"/>
              </a:rPr>
              <a:t>Arabidopsis</a:t>
            </a:r>
          </a:p>
          <a:p>
            <a:pPr marL="285750" indent="-285750">
              <a:lnSpc>
                <a:spcPct val="150000"/>
              </a:lnSpc>
              <a:buFont typeface="Courier New" panose="02070309020205020404" pitchFamily="49" charset="0"/>
              <a:buChar char="o"/>
            </a:pPr>
            <a:r>
              <a:rPr lang="es-ES" sz="1600" b="1" dirty="0">
                <a:solidFill>
                  <a:srgbClr val="002060"/>
                </a:solidFill>
                <a:latin typeface="Arial" panose="020B0604020202020204" pitchFamily="34" charset="0"/>
                <a:cs typeface="Arial" panose="020B0604020202020204" pitchFamily="34" charset="0"/>
              </a:rPr>
              <a:t>Tomate</a:t>
            </a:r>
          </a:p>
          <a:p>
            <a:pPr marL="285750" indent="-285750">
              <a:buFont typeface="Courier New" panose="02070309020205020404" pitchFamily="49" charset="0"/>
              <a:buChar char="o"/>
            </a:pPr>
            <a:endParaRPr lang="es-ES" sz="16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p:txBody>
      </p:sp>
      <p:sp>
        <p:nvSpPr>
          <p:cNvPr id="3" name="Cerrar llave 2"/>
          <p:cNvSpPr/>
          <p:nvPr/>
        </p:nvSpPr>
        <p:spPr>
          <a:xfrm>
            <a:off x="9208031" y="7032706"/>
            <a:ext cx="270386" cy="102144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Rectángulo 18"/>
          <p:cNvSpPr/>
          <p:nvPr/>
        </p:nvSpPr>
        <p:spPr>
          <a:xfrm>
            <a:off x="9587038" y="6976503"/>
            <a:ext cx="3767044" cy="70572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t>Estudios de las 17 familias de genes PR fueron realizados en estos cultivos </a:t>
            </a:r>
            <a:endParaRPr lang="en-US" sz="1600" dirty="0"/>
          </a:p>
        </p:txBody>
      </p:sp>
      <p:sp>
        <p:nvSpPr>
          <p:cNvPr id="20" name="Rectángulo 19"/>
          <p:cNvSpPr/>
          <p:nvPr/>
        </p:nvSpPr>
        <p:spPr>
          <a:xfrm>
            <a:off x="7941513" y="8416070"/>
            <a:ext cx="2803422" cy="46536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Ali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2018 </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22" name="Rectángulo 21"/>
          <p:cNvSpPr/>
          <p:nvPr/>
        </p:nvSpPr>
        <p:spPr>
          <a:xfrm>
            <a:off x="7591533" y="6755866"/>
            <a:ext cx="5296488" cy="26491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306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4" name="Rectángulo 23"/>
          <p:cNvSpPr/>
          <p:nvPr/>
        </p:nvSpPr>
        <p:spPr>
          <a:xfrm>
            <a:off x="1179573" y="1941450"/>
            <a:ext cx="6208225" cy="552228"/>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chemeClr val="tx1"/>
                </a:solidFill>
                <a:latin typeface="Arial" panose="020B0604020202020204" pitchFamily="34" charset="0"/>
                <a:cs typeface="Arial" panose="020B0604020202020204" pitchFamily="34" charset="0"/>
              </a:rPr>
              <a:t>Factores para el desarrollo de cultivos resistentes a enfermedades</a:t>
            </a:r>
            <a:endParaRPr lang="en-US" sz="1600" b="1" dirty="0">
              <a:solidFill>
                <a:schemeClr val="tx1"/>
              </a:solidFill>
              <a:latin typeface="Arial" panose="020B0604020202020204" pitchFamily="34" charset="0"/>
              <a:cs typeface="Arial" panose="020B0604020202020204" pitchFamily="34" charset="0"/>
            </a:endParaRPr>
          </a:p>
        </p:txBody>
      </p:sp>
      <p:sp>
        <p:nvSpPr>
          <p:cNvPr id="25" name="Rectángulo 24"/>
          <p:cNvSpPr/>
          <p:nvPr/>
        </p:nvSpPr>
        <p:spPr>
          <a:xfrm>
            <a:off x="1056290" y="2647170"/>
            <a:ext cx="6153158" cy="3854579"/>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latin typeface="Arial" panose="020B0604020202020204" pitchFamily="34" charset="0"/>
              <a:cs typeface="Arial" panose="020B0604020202020204" pitchFamily="34" charset="0"/>
            </a:endParaRPr>
          </a:p>
        </p:txBody>
      </p:sp>
      <p:sp>
        <p:nvSpPr>
          <p:cNvPr id="30" name="Rectángulo 29"/>
          <p:cNvSpPr/>
          <p:nvPr/>
        </p:nvSpPr>
        <p:spPr>
          <a:xfrm>
            <a:off x="2743942" y="2863677"/>
            <a:ext cx="2637351" cy="468169"/>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Grado de protección de los genes PR</a:t>
            </a:r>
            <a:endParaRPr lang="en-US" sz="1600" b="1" dirty="0">
              <a:latin typeface="Arial" panose="020B0604020202020204" pitchFamily="34" charset="0"/>
              <a:cs typeface="Arial" panose="020B0604020202020204" pitchFamily="34" charset="0"/>
            </a:endParaRPr>
          </a:p>
        </p:txBody>
      </p:sp>
      <p:sp>
        <p:nvSpPr>
          <p:cNvPr id="31" name="Rectángulo 30"/>
          <p:cNvSpPr/>
          <p:nvPr/>
        </p:nvSpPr>
        <p:spPr>
          <a:xfrm>
            <a:off x="1508839" y="4212300"/>
            <a:ext cx="2553779" cy="70572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t>Varía de acuerdo al cultivo de origen</a:t>
            </a:r>
            <a:endParaRPr lang="en-US" sz="1600" dirty="0"/>
          </a:p>
        </p:txBody>
      </p:sp>
      <p:sp>
        <p:nvSpPr>
          <p:cNvPr id="32" name="Rectángulo 31"/>
          <p:cNvSpPr/>
          <p:nvPr/>
        </p:nvSpPr>
        <p:spPr>
          <a:xfrm>
            <a:off x="4308930" y="4221599"/>
            <a:ext cx="2438711" cy="70572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t>Caracterización funcional de los genes PR</a:t>
            </a:r>
            <a:endParaRPr lang="en-US" sz="1600" dirty="0"/>
          </a:p>
        </p:txBody>
      </p:sp>
      <p:sp>
        <p:nvSpPr>
          <p:cNvPr id="33" name="Rectángulo 32"/>
          <p:cNvSpPr/>
          <p:nvPr/>
        </p:nvSpPr>
        <p:spPr>
          <a:xfrm>
            <a:off x="4235273" y="5562577"/>
            <a:ext cx="2669908" cy="50899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solidFill>
                  <a:srgbClr val="002060"/>
                </a:solidFill>
              </a:rPr>
              <a:t>Diferentes cultivos y fitopatógenos</a:t>
            </a:r>
            <a:endParaRPr lang="en-US" sz="1600" b="1" dirty="0">
              <a:solidFill>
                <a:srgbClr val="002060"/>
              </a:solidFill>
            </a:endParaRPr>
          </a:p>
        </p:txBody>
      </p:sp>
      <p:cxnSp>
        <p:nvCxnSpPr>
          <p:cNvPr id="10" name="Conector recto de flecha 9"/>
          <p:cNvCxnSpPr>
            <a:stCxn id="30" idx="2"/>
            <a:endCxn id="31" idx="0"/>
          </p:cNvCxnSpPr>
          <p:nvPr/>
        </p:nvCxnSpPr>
        <p:spPr>
          <a:xfrm flipH="1">
            <a:off x="2785729" y="3331846"/>
            <a:ext cx="1276889" cy="8804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ector recto de flecha 16"/>
          <p:cNvCxnSpPr>
            <a:stCxn id="30" idx="2"/>
            <a:endCxn id="32" idx="0"/>
          </p:cNvCxnSpPr>
          <p:nvPr/>
        </p:nvCxnSpPr>
        <p:spPr>
          <a:xfrm>
            <a:off x="4062618" y="3331846"/>
            <a:ext cx="1465668" cy="8897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Flecha abajo 39"/>
          <p:cNvSpPr/>
          <p:nvPr/>
        </p:nvSpPr>
        <p:spPr>
          <a:xfrm>
            <a:off x="5503315" y="5032894"/>
            <a:ext cx="287800" cy="32877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Rectángulo 40"/>
          <p:cNvSpPr/>
          <p:nvPr/>
        </p:nvSpPr>
        <p:spPr>
          <a:xfrm>
            <a:off x="1508839" y="6081504"/>
            <a:ext cx="2803422" cy="46536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Punja</a:t>
            </a:r>
            <a:r>
              <a:rPr lang="en-US" sz="1400" dirty="0">
                <a:latin typeface="Arial" panose="020B0604020202020204" pitchFamily="34" charset="0"/>
                <a:cs typeface="Arial" panose="020B0604020202020204" pitchFamily="34" charset="0"/>
              </a:rPr>
              <a:t>, 1996 </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42" name="Rectángulo 41"/>
          <p:cNvSpPr/>
          <p:nvPr/>
        </p:nvSpPr>
        <p:spPr>
          <a:xfrm>
            <a:off x="4166098" y="6121333"/>
            <a:ext cx="2808257" cy="46536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Kashyap y Deswal, 2017 </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43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12328524" y="865872"/>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Resultados y Discusión</a:t>
            </a:r>
            <a:endParaRPr lang="en-US" sz="12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3667120" y="850842"/>
            <a:ext cx="6938200" cy="2532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Cultivos y elicitores en la expresión de los genes PR</a:t>
            </a:r>
            <a:endParaRPr lang="en-US" sz="2000" b="1" dirty="0">
              <a:solidFill>
                <a:srgbClr val="FF0000"/>
              </a:solidFill>
              <a:latin typeface="Arial" panose="020B0604020202020204" pitchFamily="34" charset="0"/>
              <a:cs typeface="Arial" panose="020B0604020202020204" pitchFamily="34" charset="0"/>
            </a:endParaRPr>
          </a:p>
        </p:txBody>
      </p:sp>
      <p:sp>
        <p:nvSpPr>
          <p:cNvPr id="12" name="Rectángulo 11"/>
          <p:cNvSpPr/>
          <p:nvPr/>
        </p:nvSpPr>
        <p:spPr>
          <a:xfrm>
            <a:off x="8322863" y="1581668"/>
            <a:ext cx="4564913" cy="45362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Factor “Genes PR”</a:t>
            </a:r>
            <a:endParaRPr lang="en-US" sz="16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7325396" y="2913303"/>
            <a:ext cx="6329729" cy="4081275"/>
          </a:xfrm>
          <a:prstGeom prst="rect">
            <a:avLst/>
          </a:prstGeom>
        </p:spPr>
      </p:pic>
      <p:sp>
        <p:nvSpPr>
          <p:cNvPr id="9" name="Rectángulo 8"/>
          <p:cNvSpPr/>
          <p:nvPr/>
        </p:nvSpPr>
        <p:spPr>
          <a:xfrm>
            <a:off x="7325396" y="2406681"/>
            <a:ext cx="6255961" cy="33569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latin typeface="Arial" panose="020B0604020202020204" pitchFamily="34" charset="0"/>
                <a:cs typeface="Arial" panose="020B0604020202020204" pitchFamily="34" charset="0"/>
              </a:rPr>
              <a:t>Figura 13. Porcentaje de la producción científica en relación a las familias de genes PR en estudios a nivel mundial</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23" name="Rectángulo 22"/>
          <p:cNvSpPr/>
          <p:nvPr/>
        </p:nvSpPr>
        <p:spPr>
          <a:xfrm>
            <a:off x="7136220" y="7336700"/>
            <a:ext cx="2803422" cy="46536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Van Loon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2006 </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25" name="Rectángulo 24"/>
          <p:cNvSpPr/>
          <p:nvPr/>
        </p:nvSpPr>
        <p:spPr>
          <a:xfrm>
            <a:off x="10453376" y="7324949"/>
            <a:ext cx="2803422" cy="46536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Sels</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2008 </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36" name="Rectángulo 35"/>
          <p:cNvSpPr/>
          <p:nvPr/>
        </p:nvSpPr>
        <p:spPr>
          <a:xfrm>
            <a:off x="7297107" y="7126211"/>
            <a:ext cx="5296488" cy="26491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306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8" name="Rectángulo 37"/>
          <p:cNvSpPr/>
          <p:nvPr/>
        </p:nvSpPr>
        <p:spPr>
          <a:xfrm>
            <a:off x="8089477" y="6041564"/>
            <a:ext cx="1209141" cy="41710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ángulo 41"/>
          <p:cNvSpPr/>
          <p:nvPr/>
        </p:nvSpPr>
        <p:spPr>
          <a:xfrm>
            <a:off x="1544287" y="1611416"/>
            <a:ext cx="5046432" cy="451353"/>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a:latin typeface="Arial" panose="020B0604020202020204" pitchFamily="34" charset="0"/>
                <a:cs typeface="Arial" panose="020B0604020202020204" pitchFamily="34" charset="0"/>
              </a:rPr>
              <a:t>Factor “Elicitores”</a:t>
            </a:r>
            <a:endParaRPr lang="en-US" sz="1600" b="1" dirty="0">
              <a:latin typeface="Arial" panose="020B0604020202020204" pitchFamily="34" charset="0"/>
              <a:cs typeface="Arial" panose="020B0604020202020204" pitchFamily="34" charset="0"/>
            </a:endParaRPr>
          </a:p>
        </p:txBody>
      </p:sp>
      <p:pic>
        <p:nvPicPr>
          <p:cNvPr id="43" name="Imagen 42"/>
          <p:cNvPicPr>
            <a:picLocks noChangeAspect="1"/>
          </p:cNvPicPr>
          <p:nvPr/>
        </p:nvPicPr>
        <p:blipFill>
          <a:blip r:embed="rId4"/>
          <a:stretch>
            <a:fillRect/>
          </a:stretch>
        </p:blipFill>
        <p:spPr>
          <a:xfrm>
            <a:off x="1056290" y="2913303"/>
            <a:ext cx="6022427" cy="4081275"/>
          </a:xfrm>
          <a:prstGeom prst="rect">
            <a:avLst/>
          </a:prstGeom>
        </p:spPr>
      </p:pic>
      <p:sp>
        <p:nvSpPr>
          <p:cNvPr id="44" name="Rectángulo 43"/>
          <p:cNvSpPr/>
          <p:nvPr/>
        </p:nvSpPr>
        <p:spPr>
          <a:xfrm>
            <a:off x="845911" y="2571181"/>
            <a:ext cx="6567849" cy="210489"/>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dirty="0"/>
              <a:t>Figura 12. Producción científica a nivel mundial  sobre elicitores empleados en la expresión de los genes PR en plantas</a:t>
            </a:r>
            <a:endParaRPr lang="en-US" sz="1600" dirty="0"/>
          </a:p>
          <a:p>
            <a:pPr algn="ctr"/>
            <a:endParaRPr lang="en-US" sz="1600" dirty="0"/>
          </a:p>
        </p:txBody>
      </p:sp>
      <p:sp>
        <p:nvSpPr>
          <p:cNvPr id="45" name="Rectángulo 44"/>
          <p:cNvSpPr/>
          <p:nvPr/>
        </p:nvSpPr>
        <p:spPr>
          <a:xfrm>
            <a:off x="1018876" y="7126211"/>
            <a:ext cx="5296488" cy="26491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sz="1200" i="1" dirty="0"/>
              <a:t>Nota.</a:t>
            </a:r>
            <a:r>
              <a:rPr lang="es-ES" sz="1200" dirty="0"/>
              <a:t> Datos obtenidos a partir del análisis de 306 documentos.</a:t>
            </a:r>
            <a:endParaRPr lang="en-US" sz="1200" dirty="0"/>
          </a:p>
          <a:p>
            <a:pPr algn="ctr"/>
            <a:endParaRPr lang="en-US"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6" name="Rectángulo 45"/>
          <p:cNvSpPr/>
          <p:nvPr/>
        </p:nvSpPr>
        <p:spPr>
          <a:xfrm>
            <a:off x="1264081" y="7308574"/>
            <a:ext cx="2803422"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Durner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1997 </a:t>
            </a:r>
            <a:r>
              <a:rPr lang="es-ES" sz="1400" dirty="0">
                <a:latin typeface="Arial" panose="020B0604020202020204" pitchFamily="34" charset="0"/>
                <a:cs typeface="Arial" panose="020B0604020202020204" pitchFamily="34" charset="0"/>
              </a:rPr>
              <a:t>)</a:t>
            </a:r>
            <a:r>
              <a:rPr lang="es-ES"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47" name="Rectángulo 46"/>
          <p:cNvSpPr/>
          <p:nvPr/>
        </p:nvSpPr>
        <p:spPr>
          <a:xfrm>
            <a:off x="4067503" y="7308574"/>
            <a:ext cx="2231743" cy="4653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Gaffney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1993 </a:t>
            </a:r>
            <a:r>
              <a:rPr lang="es-ES"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49" name="Rectángulo 48"/>
          <p:cNvSpPr/>
          <p:nvPr/>
        </p:nvSpPr>
        <p:spPr>
          <a:xfrm>
            <a:off x="2187604" y="5961996"/>
            <a:ext cx="1209141" cy="57623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465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2"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Introducción</a:t>
            </a:r>
            <a:endParaRPr lang="en-US" sz="16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2356677" y="955868"/>
            <a:ext cx="9367236" cy="376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Elicitores como método de control de las enfermedades de las plantas</a:t>
            </a:r>
            <a:endParaRPr lang="en-US" sz="2000" b="1" dirty="0">
              <a:solidFill>
                <a:srgbClr val="FF0000"/>
              </a:solidFill>
              <a:latin typeface="Arial" panose="020B0604020202020204" pitchFamily="34" charset="0"/>
              <a:cs typeface="Arial" panose="020B0604020202020204" pitchFamily="34" charset="0"/>
            </a:endParaRPr>
          </a:p>
        </p:txBody>
      </p:sp>
      <p:sp>
        <p:nvSpPr>
          <p:cNvPr id="9" name="Rectángulo 8"/>
          <p:cNvSpPr/>
          <p:nvPr/>
        </p:nvSpPr>
        <p:spPr>
          <a:xfrm>
            <a:off x="431286" y="2578440"/>
            <a:ext cx="2197362" cy="502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Enfermedades de las plantas</a:t>
            </a:r>
            <a:endParaRPr lang="en-US" sz="1800" b="1" dirty="0">
              <a:latin typeface="Arial" panose="020B0604020202020204" pitchFamily="34" charset="0"/>
              <a:cs typeface="Arial" panose="020B0604020202020204" pitchFamily="34" charset="0"/>
            </a:endParaRPr>
          </a:p>
        </p:txBody>
      </p:sp>
      <p:sp>
        <p:nvSpPr>
          <p:cNvPr id="10" name="Rectángulo 9"/>
          <p:cNvSpPr/>
          <p:nvPr/>
        </p:nvSpPr>
        <p:spPr>
          <a:xfrm>
            <a:off x="431286" y="5563470"/>
            <a:ext cx="2197362" cy="502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Elicitores </a:t>
            </a:r>
            <a:endParaRPr lang="en-US" sz="1800" b="1" dirty="0">
              <a:latin typeface="Arial" panose="020B0604020202020204" pitchFamily="34" charset="0"/>
              <a:cs typeface="Arial" panose="020B0604020202020204" pitchFamily="34" charset="0"/>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3074" y="1444783"/>
            <a:ext cx="1322899" cy="2590852"/>
          </a:xfrm>
          <a:prstGeom prst="rect">
            <a:avLst/>
          </a:prstGeom>
        </p:spPr>
      </p:pic>
      <p:sp>
        <p:nvSpPr>
          <p:cNvPr id="16" name="Rectángulo 15"/>
          <p:cNvSpPr/>
          <p:nvPr/>
        </p:nvSpPr>
        <p:spPr>
          <a:xfrm>
            <a:off x="4738992" y="1464651"/>
            <a:ext cx="1813555" cy="5022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Fitopatógenos</a:t>
            </a:r>
            <a:endParaRPr lang="en-US" sz="1800" b="1" dirty="0">
              <a:latin typeface="Arial" panose="020B0604020202020204" pitchFamily="34" charset="0"/>
              <a:cs typeface="Arial" panose="020B0604020202020204" pitchFamily="34" charset="0"/>
            </a:endParaRPr>
          </a:p>
        </p:txBody>
      </p:sp>
      <p:sp>
        <p:nvSpPr>
          <p:cNvPr id="18" name="Rectángulo 17"/>
          <p:cNvSpPr/>
          <p:nvPr/>
        </p:nvSpPr>
        <p:spPr>
          <a:xfrm>
            <a:off x="4863284" y="1956362"/>
            <a:ext cx="1458906" cy="39270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Bacterias</a:t>
            </a:r>
            <a:endParaRPr lang="en-US" sz="1800" dirty="0">
              <a:latin typeface="Arial" panose="020B0604020202020204" pitchFamily="34" charset="0"/>
              <a:cs typeface="Arial" panose="020B0604020202020204" pitchFamily="34" charset="0"/>
            </a:endParaRPr>
          </a:p>
        </p:txBody>
      </p:sp>
      <p:sp>
        <p:nvSpPr>
          <p:cNvPr id="23" name="Rectángulo 22"/>
          <p:cNvSpPr/>
          <p:nvPr/>
        </p:nvSpPr>
        <p:spPr>
          <a:xfrm>
            <a:off x="4863284" y="2407603"/>
            <a:ext cx="1458906" cy="39270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Hongos</a:t>
            </a:r>
            <a:endParaRPr lang="en-US" sz="1800" dirty="0">
              <a:latin typeface="Arial" panose="020B0604020202020204" pitchFamily="34" charset="0"/>
              <a:cs typeface="Arial" panose="020B0604020202020204" pitchFamily="34" charset="0"/>
            </a:endParaRPr>
          </a:p>
        </p:txBody>
      </p:sp>
      <p:sp>
        <p:nvSpPr>
          <p:cNvPr id="24" name="Rectángulo 23"/>
          <p:cNvSpPr/>
          <p:nvPr/>
        </p:nvSpPr>
        <p:spPr>
          <a:xfrm>
            <a:off x="4863284" y="2858844"/>
            <a:ext cx="1458906" cy="39270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Virus</a:t>
            </a:r>
            <a:endParaRPr lang="en-US" sz="1800" dirty="0">
              <a:latin typeface="Arial" panose="020B0604020202020204" pitchFamily="34" charset="0"/>
              <a:cs typeface="Arial" panose="020B0604020202020204" pitchFamily="34" charset="0"/>
            </a:endParaRPr>
          </a:p>
        </p:txBody>
      </p:sp>
      <p:sp>
        <p:nvSpPr>
          <p:cNvPr id="25" name="Rectángulo 24"/>
          <p:cNvSpPr/>
          <p:nvPr/>
        </p:nvSpPr>
        <p:spPr>
          <a:xfrm>
            <a:off x="4863284" y="3310085"/>
            <a:ext cx="1458906" cy="39270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Plagas</a:t>
            </a:r>
            <a:endParaRPr lang="en-US" sz="1800" dirty="0">
              <a:latin typeface="Arial" panose="020B0604020202020204" pitchFamily="34" charset="0"/>
              <a:cs typeface="Arial" panose="020B0604020202020204" pitchFamily="34" charset="0"/>
            </a:endParaRPr>
          </a:p>
        </p:txBody>
      </p:sp>
      <p:sp>
        <p:nvSpPr>
          <p:cNvPr id="26" name="Rectángulo 25"/>
          <p:cNvSpPr/>
          <p:nvPr/>
        </p:nvSpPr>
        <p:spPr>
          <a:xfrm>
            <a:off x="6446482" y="1469847"/>
            <a:ext cx="2769574" cy="5022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Métodos de control</a:t>
            </a:r>
            <a:endParaRPr lang="en-US" sz="1800" b="1" dirty="0">
              <a:latin typeface="Arial" panose="020B0604020202020204" pitchFamily="34" charset="0"/>
              <a:cs typeface="Arial" panose="020B0604020202020204" pitchFamily="34" charset="0"/>
            </a:endParaRPr>
          </a:p>
        </p:txBody>
      </p:sp>
      <p:sp>
        <p:nvSpPr>
          <p:cNvPr id="27" name="Rectángulo 26"/>
          <p:cNvSpPr/>
          <p:nvPr/>
        </p:nvSpPr>
        <p:spPr>
          <a:xfrm>
            <a:off x="7143715" y="2654974"/>
            <a:ext cx="1458906" cy="39270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Químicos  </a:t>
            </a:r>
            <a:endParaRPr lang="en-U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8" name="Rectángulo 27"/>
          <p:cNvSpPr/>
          <p:nvPr/>
        </p:nvSpPr>
        <p:spPr>
          <a:xfrm>
            <a:off x="7153775" y="1960734"/>
            <a:ext cx="1458906" cy="39270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Físicos</a:t>
            </a:r>
            <a:endParaRPr lang="en-US" sz="1800" dirty="0">
              <a:latin typeface="Arial" panose="020B0604020202020204" pitchFamily="34" charset="0"/>
              <a:cs typeface="Arial" panose="020B0604020202020204" pitchFamily="34" charset="0"/>
            </a:endParaRPr>
          </a:p>
        </p:txBody>
      </p:sp>
      <p:sp>
        <p:nvSpPr>
          <p:cNvPr id="29" name="Rectángulo 28"/>
          <p:cNvSpPr/>
          <p:nvPr/>
        </p:nvSpPr>
        <p:spPr>
          <a:xfrm>
            <a:off x="7143715" y="3365166"/>
            <a:ext cx="1458906" cy="39270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Biológicos  </a:t>
            </a:r>
            <a:endParaRPr lang="en-US" sz="1800" dirty="0">
              <a:latin typeface="Arial" panose="020B0604020202020204" pitchFamily="34" charset="0"/>
              <a:cs typeface="Arial" panose="020B0604020202020204" pitchFamily="34" charset="0"/>
            </a:endParaRPr>
          </a:p>
        </p:txBody>
      </p:sp>
      <p:cxnSp>
        <p:nvCxnSpPr>
          <p:cNvPr id="30" name="Conector recto de flecha 29"/>
          <p:cNvCxnSpPr/>
          <p:nvPr/>
        </p:nvCxnSpPr>
        <p:spPr>
          <a:xfrm>
            <a:off x="8602621" y="2862977"/>
            <a:ext cx="59462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Flecha derecha 30"/>
          <p:cNvSpPr/>
          <p:nvPr/>
        </p:nvSpPr>
        <p:spPr>
          <a:xfrm>
            <a:off x="2741695" y="5664176"/>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Flecha derecha 31"/>
          <p:cNvSpPr/>
          <p:nvPr/>
        </p:nvSpPr>
        <p:spPr>
          <a:xfrm>
            <a:off x="6592911" y="2725095"/>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ángulo 32"/>
          <p:cNvSpPr/>
          <p:nvPr/>
        </p:nvSpPr>
        <p:spPr>
          <a:xfrm>
            <a:off x="9197242" y="2616516"/>
            <a:ext cx="1458906" cy="49142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Uso de pesticidas</a:t>
            </a:r>
            <a:endParaRPr lang="en-U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Abrir corchete 33"/>
          <p:cNvSpPr/>
          <p:nvPr/>
        </p:nvSpPr>
        <p:spPr>
          <a:xfrm>
            <a:off x="10754188" y="2349071"/>
            <a:ext cx="235237" cy="961014"/>
          </a:xfrm>
          <a:prstGeom prst="leftBracket">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5" name="Rectángulo 34"/>
          <p:cNvSpPr/>
          <p:nvPr/>
        </p:nvSpPr>
        <p:spPr>
          <a:xfrm>
            <a:off x="11043289" y="2130356"/>
            <a:ext cx="2888842" cy="589327"/>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Efectos negativos al medio ambiente </a:t>
            </a:r>
            <a:endParaRPr lang="en-US" sz="1800" dirty="0">
              <a:latin typeface="Arial" panose="020B0604020202020204" pitchFamily="34" charset="0"/>
              <a:cs typeface="Arial" panose="020B0604020202020204" pitchFamily="34" charset="0"/>
            </a:endParaRPr>
          </a:p>
        </p:txBody>
      </p:sp>
      <p:sp>
        <p:nvSpPr>
          <p:cNvPr id="36" name="Rectángulo 35"/>
          <p:cNvSpPr/>
          <p:nvPr/>
        </p:nvSpPr>
        <p:spPr>
          <a:xfrm>
            <a:off x="11024902" y="2904822"/>
            <a:ext cx="2907229" cy="61977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Afectación de la salud humana</a:t>
            </a:r>
            <a:endParaRPr lang="en-US" sz="1800" dirty="0">
              <a:latin typeface="Arial" panose="020B0604020202020204" pitchFamily="34" charset="0"/>
              <a:cs typeface="Arial" panose="020B0604020202020204" pitchFamily="34" charset="0"/>
            </a:endParaRPr>
          </a:p>
        </p:txBody>
      </p:sp>
      <p:sp>
        <p:nvSpPr>
          <p:cNvPr id="38" name="Rectángulo 37"/>
          <p:cNvSpPr/>
          <p:nvPr/>
        </p:nvSpPr>
        <p:spPr>
          <a:xfrm>
            <a:off x="3243074" y="5544913"/>
            <a:ext cx="2545983" cy="56344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Activan mecanismos de defensa en plantas</a:t>
            </a:r>
            <a:endParaRPr lang="en-US" sz="1800" dirty="0">
              <a:latin typeface="Arial" panose="020B0604020202020204" pitchFamily="34" charset="0"/>
              <a:cs typeface="Arial" panose="020B0604020202020204" pitchFamily="34" charset="0"/>
            </a:endParaRPr>
          </a:p>
        </p:txBody>
      </p:sp>
      <p:sp>
        <p:nvSpPr>
          <p:cNvPr id="44" name="Rectángulo 43"/>
          <p:cNvSpPr/>
          <p:nvPr/>
        </p:nvSpPr>
        <p:spPr>
          <a:xfrm>
            <a:off x="2667864" y="4930351"/>
            <a:ext cx="3654326" cy="563441"/>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solidFill>
                  <a:srgbClr val="0070C0"/>
                </a:solidFill>
                <a:latin typeface="Arial" panose="020B0604020202020204" pitchFamily="34" charset="0"/>
                <a:cs typeface="Arial" panose="020B0604020202020204" pitchFamily="34" charset="0"/>
              </a:rPr>
              <a:t>Método de control de enfermedades </a:t>
            </a:r>
            <a:endParaRPr lang="en-US" sz="1600" dirty="0">
              <a:solidFill>
                <a:srgbClr val="0070C0"/>
              </a:solidFill>
              <a:latin typeface="Arial" panose="020B0604020202020204" pitchFamily="34" charset="0"/>
              <a:cs typeface="Arial" panose="020B0604020202020204" pitchFamily="34" charset="0"/>
            </a:endParaRPr>
          </a:p>
        </p:txBody>
      </p:sp>
      <p:sp>
        <p:nvSpPr>
          <p:cNvPr id="46" name="Rectángulo 45"/>
          <p:cNvSpPr/>
          <p:nvPr/>
        </p:nvSpPr>
        <p:spPr>
          <a:xfrm>
            <a:off x="6749073" y="4472728"/>
            <a:ext cx="1961422" cy="27522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Ácido salicílico </a:t>
            </a:r>
            <a:endParaRPr lang="en-US" sz="1800" dirty="0">
              <a:latin typeface="Arial" panose="020B0604020202020204" pitchFamily="34" charset="0"/>
              <a:cs typeface="Arial" panose="020B0604020202020204" pitchFamily="34" charset="0"/>
            </a:endParaRPr>
          </a:p>
        </p:txBody>
      </p:sp>
      <p:sp>
        <p:nvSpPr>
          <p:cNvPr id="47" name="Rectángulo 46"/>
          <p:cNvSpPr/>
          <p:nvPr/>
        </p:nvSpPr>
        <p:spPr>
          <a:xfrm>
            <a:off x="6749073" y="5659760"/>
            <a:ext cx="1961422" cy="33374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Ácido jasmónico</a:t>
            </a:r>
            <a:endParaRPr lang="en-US" sz="1800" dirty="0">
              <a:latin typeface="Arial" panose="020B0604020202020204" pitchFamily="34" charset="0"/>
              <a:cs typeface="Arial" panose="020B0604020202020204" pitchFamily="34" charset="0"/>
            </a:endParaRPr>
          </a:p>
        </p:txBody>
      </p:sp>
      <p:sp>
        <p:nvSpPr>
          <p:cNvPr id="48" name="Rectángulo 47"/>
          <p:cNvSpPr/>
          <p:nvPr/>
        </p:nvSpPr>
        <p:spPr>
          <a:xfrm>
            <a:off x="6749073" y="6973333"/>
            <a:ext cx="1961422" cy="27522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Quitosano</a:t>
            </a:r>
            <a:endParaRPr lang="en-US" sz="1800" dirty="0">
              <a:latin typeface="Arial" panose="020B0604020202020204" pitchFamily="34" charset="0"/>
              <a:cs typeface="Arial" panose="020B0604020202020204" pitchFamily="34" charset="0"/>
            </a:endParaRPr>
          </a:p>
        </p:txBody>
      </p:sp>
      <p:pic>
        <p:nvPicPr>
          <p:cNvPr id="64" name="Imagen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473" y="3799035"/>
            <a:ext cx="1172282" cy="1276485"/>
          </a:xfrm>
          <a:prstGeom prst="rect">
            <a:avLst/>
          </a:prstGeom>
        </p:spPr>
      </p:pic>
      <p:pic>
        <p:nvPicPr>
          <p:cNvPr id="65" name="Imagen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4903" y="5129552"/>
            <a:ext cx="1548648" cy="1274115"/>
          </a:xfrm>
          <a:prstGeom prst="rect">
            <a:avLst/>
          </a:prstGeom>
        </p:spPr>
      </p:pic>
      <p:pic>
        <p:nvPicPr>
          <p:cNvPr id="66" name="Imagen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2002" y="6492094"/>
            <a:ext cx="2913224" cy="1165290"/>
          </a:xfrm>
          <a:prstGeom prst="rect">
            <a:avLst/>
          </a:prstGeom>
        </p:spPr>
      </p:pic>
      <p:sp>
        <p:nvSpPr>
          <p:cNvPr id="67" name="Flecha derecha 66"/>
          <p:cNvSpPr/>
          <p:nvPr/>
        </p:nvSpPr>
        <p:spPr>
          <a:xfrm>
            <a:off x="8808910" y="4447088"/>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70" name="Conector recto 69"/>
          <p:cNvCxnSpPr>
            <a:stCxn id="38" idx="3"/>
          </p:cNvCxnSpPr>
          <p:nvPr/>
        </p:nvCxnSpPr>
        <p:spPr>
          <a:xfrm flipV="1">
            <a:off x="5789057" y="5826633"/>
            <a:ext cx="533133" cy="1"/>
          </a:xfrm>
          <a:prstGeom prst="line">
            <a:avLst/>
          </a:prstGeom>
        </p:spPr>
        <p:style>
          <a:lnRef idx="2">
            <a:schemeClr val="dk1"/>
          </a:lnRef>
          <a:fillRef idx="0">
            <a:schemeClr val="dk1"/>
          </a:fillRef>
          <a:effectRef idx="1">
            <a:schemeClr val="dk1"/>
          </a:effectRef>
          <a:fontRef idx="minor">
            <a:schemeClr val="tx1"/>
          </a:fontRef>
        </p:style>
      </p:cxnSp>
      <p:cxnSp>
        <p:nvCxnSpPr>
          <p:cNvPr id="72" name="Conector recto 71"/>
          <p:cNvCxnSpPr/>
          <p:nvPr/>
        </p:nvCxnSpPr>
        <p:spPr>
          <a:xfrm flipH="1" flipV="1">
            <a:off x="6310165" y="4610340"/>
            <a:ext cx="12025" cy="2543181"/>
          </a:xfrm>
          <a:prstGeom prst="line">
            <a:avLst/>
          </a:prstGeom>
        </p:spPr>
        <p:style>
          <a:lnRef idx="2">
            <a:schemeClr val="dk1"/>
          </a:lnRef>
          <a:fillRef idx="0">
            <a:schemeClr val="dk1"/>
          </a:fillRef>
          <a:effectRef idx="1">
            <a:schemeClr val="dk1"/>
          </a:effectRef>
          <a:fontRef idx="minor">
            <a:schemeClr val="tx1"/>
          </a:fontRef>
        </p:style>
      </p:cxnSp>
      <p:cxnSp>
        <p:nvCxnSpPr>
          <p:cNvPr id="74" name="Conector recto de flecha 73"/>
          <p:cNvCxnSpPr>
            <a:endCxn id="46" idx="1"/>
          </p:cNvCxnSpPr>
          <p:nvPr/>
        </p:nvCxnSpPr>
        <p:spPr>
          <a:xfrm>
            <a:off x="6322190" y="4610340"/>
            <a:ext cx="42688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Conector recto de flecha 74"/>
          <p:cNvCxnSpPr/>
          <p:nvPr/>
        </p:nvCxnSpPr>
        <p:spPr>
          <a:xfrm>
            <a:off x="6310163" y="5826633"/>
            <a:ext cx="42688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Conector recto de flecha 77"/>
          <p:cNvCxnSpPr/>
          <p:nvPr/>
        </p:nvCxnSpPr>
        <p:spPr>
          <a:xfrm>
            <a:off x="6310163" y="7153521"/>
            <a:ext cx="42688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9" name="Flecha derecha 78"/>
          <p:cNvSpPr/>
          <p:nvPr/>
        </p:nvSpPr>
        <p:spPr>
          <a:xfrm>
            <a:off x="8813275" y="5681271"/>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 name="Flecha derecha 79"/>
          <p:cNvSpPr/>
          <p:nvPr/>
        </p:nvSpPr>
        <p:spPr>
          <a:xfrm>
            <a:off x="8808153" y="6947693"/>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2" name="Flecha derecha 81"/>
          <p:cNvSpPr/>
          <p:nvPr/>
        </p:nvSpPr>
        <p:spPr>
          <a:xfrm>
            <a:off x="2854742" y="2654974"/>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84" name="Conector recto de flecha 83"/>
          <p:cNvCxnSpPr>
            <a:stCxn id="38" idx="2"/>
          </p:cNvCxnSpPr>
          <p:nvPr/>
        </p:nvCxnSpPr>
        <p:spPr>
          <a:xfrm flipH="1">
            <a:off x="4516065" y="6108354"/>
            <a:ext cx="1" cy="3837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5" name="Rectángulo 84"/>
          <p:cNvSpPr/>
          <p:nvPr/>
        </p:nvSpPr>
        <p:spPr>
          <a:xfrm>
            <a:off x="3304608" y="6507630"/>
            <a:ext cx="2380838" cy="491429"/>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Expresión de genes PR</a:t>
            </a:r>
            <a:endParaRPr lang="en-U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84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3426277672"/>
              </p:ext>
            </p:extLst>
          </p:nvPr>
        </p:nvGraphicFramePr>
        <p:xfrm>
          <a:off x="4861874" y="1970145"/>
          <a:ext cx="5064260" cy="211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1481541284"/>
              </p:ext>
            </p:extLst>
          </p:nvPr>
        </p:nvGraphicFramePr>
        <p:xfrm>
          <a:off x="4885487" y="4142381"/>
          <a:ext cx="5064260" cy="2116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Contenido</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87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3301360" y="867220"/>
            <a:ext cx="7970698" cy="2597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Conclusiones</a:t>
            </a:r>
            <a:endParaRPr lang="en-US" sz="2000" b="1" dirty="0">
              <a:solidFill>
                <a:srgbClr val="FF0000"/>
              </a:solidFill>
              <a:latin typeface="Arial" panose="020B0604020202020204" pitchFamily="34" charset="0"/>
              <a:cs typeface="Arial" panose="020B0604020202020204" pitchFamily="34" charset="0"/>
            </a:endParaRPr>
          </a:p>
        </p:txBody>
      </p:sp>
      <p:sp>
        <p:nvSpPr>
          <p:cNvPr id="9" name="Título 1"/>
          <p:cNvSpPr txBox="1">
            <a:spLocks/>
          </p:cNvSpPr>
          <p:nvPr/>
        </p:nvSpPr>
        <p:spPr>
          <a:xfrm>
            <a:off x="1922044" y="1398455"/>
            <a:ext cx="10729330" cy="6664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A nivel nacional, se pudo determinar que la investigación científica sobre el efecto de elicitores en la expresión en los genes PR en plantas se encuentra en una </a:t>
            </a:r>
            <a:r>
              <a:rPr lang="es-ES" sz="1800" b="1" dirty="0">
                <a:latin typeface="Arial" panose="020B0604020202020204" pitchFamily="34" charset="0"/>
                <a:cs typeface="Arial" panose="020B0604020202020204" pitchFamily="34" charset="0"/>
              </a:rPr>
              <a:t>etapa inicia</a:t>
            </a:r>
            <a:r>
              <a:rPr lang="es-ES" sz="1800" dirty="0">
                <a:latin typeface="Arial" panose="020B0604020202020204" pitchFamily="34" charset="0"/>
                <a:cs typeface="Arial" panose="020B0604020202020204" pitchFamily="34" charset="0"/>
              </a:rPr>
              <a:t>l, donde se observa claramente una necesidad de </a:t>
            </a:r>
            <a:r>
              <a:rPr lang="es-ES" sz="1800" b="1" dirty="0">
                <a:latin typeface="Arial" panose="020B0604020202020204" pitchFamily="34" charset="0"/>
                <a:cs typeface="Arial" panose="020B0604020202020204" pitchFamily="34" charset="0"/>
              </a:rPr>
              <a:t>inversión de recursos económicos</a:t>
            </a:r>
            <a:r>
              <a:rPr lang="es-ES" sz="1800" dirty="0">
                <a:latin typeface="Arial" panose="020B0604020202020204" pitchFamily="34" charset="0"/>
                <a:cs typeface="Arial" panose="020B0604020202020204" pitchFamily="34" charset="0"/>
              </a:rPr>
              <a:t>, </a:t>
            </a:r>
            <a:r>
              <a:rPr lang="es-ES" sz="1800" b="1" dirty="0">
                <a:latin typeface="Arial" panose="020B0604020202020204" pitchFamily="34" charset="0"/>
                <a:cs typeface="Arial" panose="020B0604020202020204" pitchFamily="34" charset="0"/>
              </a:rPr>
              <a:t>una mayor colaboración nacional e internacional</a:t>
            </a:r>
            <a:r>
              <a:rPr lang="es-ES" sz="1800" dirty="0">
                <a:latin typeface="Arial" panose="020B0604020202020204" pitchFamily="34" charset="0"/>
                <a:cs typeface="Arial" panose="020B0604020202020204" pitchFamily="34" charset="0"/>
              </a:rPr>
              <a:t>, </a:t>
            </a:r>
            <a:r>
              <a:rPr lang="es-ES" sz="1800" b="1" dirty="0">
                <a:latin typeface="Arial" panose="020B0604020202020204" pitchFamily="34" charset="0"/>
                <a:cs typeface="Arial" panose="020B0604020202020204" pitchFamily="34" charset="0"/>
              </a:rPr>
              <a:t>escritura de publicaciones en idioma inglés </a:t>
            </a:r>
            <a:r>
              <a:rPr lang="es-ES" sz="1800" dirty="0">
                <a:latin typeface="Arial" panose="020B0604020202020204" pitchFamily="34" charset="0"/>
                <a:cs typeface="Arial" panose="020B0604020202020204" pitchFamily="34" charset="0"/>
              </a:rPr>
              <a:t>y </a:t>
            </a:r>
            <a:r>
              <a:rPr lang="es-ES" sz="1800" b="1" dirty="0">
                <a:latin typeface="Arial" panose="020B0604020202020204" pitchFamily="34" charset="0"/>
                <a:cs typeface="Arial" panose="020B0604020202020204" pitchFamily="34" charset="0"/>
              </a:rPr>
              <a:t>una mayor afiliación de revistas nacionales en bases de datos internacionales </a:t>
            </a:r>
            <a:r>
              <a:rPr lang="es-ES" sz="1800" dirty="0">
                <a:latin typeface="Arial" panose="020B0604020202020204" pitchFamily="34" charset="0"/>
                <a:cs typeface="Arial" panose="020B0604020202020204" pitchFamily="34" charset="0"/>
              </a:rPr>
              <a:t>como factores para un mejor desempeño científico.</a:t>
            </a:r>
          </a:p>
          <a:p>
            <a:pPr marL="285750" lvl="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285750" lvl="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Se determinó que la investigación de América Latina sobre el efecto de elicitores en la expresión de los genes PR se encuentra en un </a:t>
            </a:r>
            <a:r>
              <a:rPr lang="es-ES" sz="1800" b="1" dirty="0">
                <a:latin typeface="Arial" panose="020B0604020202020204" pitchFamily="34" charset="0"/>
                <a:cs typeface="Arial" panose="020B0604020202020204" pitchFamily="34" charset="0"/>
              </a:rPr>
              <a:t>progresivo desarrollo científico </a:t>
            </a:r>
            <a:r>
              <a:rPr lang="es-ES" sz="1800" dirty="0">
                <a:latin typeface="Arial" panose="020B0604020202020204" pitchFamily="34" charset="0"/>
                <a:cs typeface="Arial" panose="020B0604020202020204" pitchFamily="34" charset="0"/>
              </a:rPr>
              <a:t>por los valores en los indicadores de producción de </a:t>
            </a:r>
            <a:r>
              <a:rPr lang="es-ES" sz="1800" b="1" dirty="0">
                <a:latin typeface="Arial" panose="020B0604020202020204" pitchFamily="34" charset="0"/>
                <a:cs typeface="Arial" panose="020B0604020202020204" pitchFamily="34" charset="0"/>
              </a:rPr>
              <a:t>17%</a:t>
            </a:r>
            <a:r>
              <a:rPr lang="es-ES" sz="1800" dirty="0">
                <a:latin typeface="Arial" panose="020B0604020202020204" pitchFamily="34" charset="0"/>
                <a:cs typeface="Arial" panose="020B0604020202020204" pitchFamily="34" charset="0"/>
              </a:rPr>
              <a:t>, visibilidad e impacto del </a:t>
            </a:r>
            <a:r>
              <a:rPr lang="es-ES" sz="1800" b="1" dirty="0">
                <a:latin typeface="Arial" panose="020B0604020202020204" pitchFamily="34" charset="0"/>
                <a:cs typeface="Arial" panose="020B0604020202020204" pitchFamily="34" charset="0"/>
              </a:rPr>
              <a:t>7%</a:t>
            </a:r>
            <a:r>
              <a:rPr lang="es-ES" sz="1800" dirty="0">
                <a:latin typeface="Arial" panose="020B0604020202020204" pitchFamily="34" charset="0"/>
                <a:cs typeface="Arial" panose="020B0604020202020204" pitchFamily="34" charset="0"/>
              </a:rPr>
              <a:t> y el índice de coautoría de </a:t>
            </a:r>
            <a:r>
              <a:rPr lang="es-ES" sz="1800" b="1" dirty="0">
                <a:latin typeface="Arial" panose="020B0604020202020204" pitchFamily="34" charset="0"/>
                <a:cs typeface="Arial" panose="020B0604020202020204" pitchFamily="34" charset="0"/>
              </a:rPr>
              <a:t>3.44 autores por documento</a:t>
            </a:r>
            <a:r>
              <a:rPr lang="es-ES" sz="1800" dirty="0">
                <a:latin typeface="Arial" panose="020B0604020202020204" pitchFamily="34" charset="0"/>
                <a:cs typeface="Arial" panose="020B0604020202020204" pitchFamily="34" charset="0"/>
              </a:rPr>
              <a:t> en relación a la producción a nivel mundial. Siendo, la </a:t>
            </a:r>
            <a:r>
              <a:rPr lang="es-ES" sz="1800" b="1" dirty="0">
                <a:latin typeface="Arial" panose="020B0604020202020204" pitchFamily="34" charset="0"/>
                <a:cs typeface="Arial" panose="020B0604020202020204" pitchFamily="34" charset="0"/>
              </a:rPr>
              <a:t>adecuada inversión de recursos económicos</a:t>
            </a:r>
            <a:r>
              <a:rPr lang="es-ES" sz="1800" dirty="0">
                <a:latin typeface="Arial" panose="020B0604020202020204" pitchFamily="34" charset="0"/>
                <a:cs typeface="Arial" panose="020B0604020202020204" pitchFamily="34" charset="0"/>
              </a:rPr>
              <a:t> en investigación, </a:t>
            </a:r>
            <a:r>
              <a:rPr lang="es-ES" sz="1800" b="1" dirty="0">
                <a:latin typeface="Arial" panose="020B0604020202020204" pitchFamily="34" charset="0"/>
                <a:cs typeface="Arial" panose="020B0604020202020204" pitchFamily="34" charset="0"/>
              </a:rPr>
              <a:t>la publicación de un mayor número de estudios en inglés </a:t>
            </a:r>
            <a:r>
              <a:rPr lang="es-ES" sz="1800" dirty="0">
                <a:latin typeface="Arial" panose="020B0604020202020204" pitchFamily="34" charset="0"/>
                <a:cs typeface="Arial" panose="020B0604020202020204" pitchFamily="34" charset="0"/>
              </a:rPr>
              <a:t>y </a:t>
            </a:r>
            <a:r>
              <a:rPr lang="es-ES" sz="1800" b="1" dirty="0">
                <a:latin typeface="Arial" panose="020B0604020202020204" pitchFamily="34" charset="0"/>
                <a:cs typeface="Arial" panose="020B0604020202020204" pitchFamily="34" charset="0"/>
              </a:rPr>
              <a:t>el trabajo con grandes grupos de investigación</a:t>
            </a:r>
            <a:r>
              <a:rPr lang="es-ES" sz="1800" dirty="0">
                <a:latin typeface="Arial" panose="020B0604020202020204" pitchFamily="34" charset="0"/>
                <a:cs typeface="Arial" panose="020B0604020202020204" pitchFamily="34" charset="0"/>
              </a:rPr>
              <a:t> necesarios para promover una mayor producción científica de calidad en esta región del mundo.</a:t>
            </a:r>
          </a:p>
          <a:p>
            <a:pPr marL="285750" lvl="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285750" lvl="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Los indicadores de producción y de visibilidad e impacto son importantes para determinar la cantidad y calidad de los trabajos científicos, mediante los cuales se determinó </a:t>
            </a:r>
            <a:r>
              <a:rPr lang="es-ES" sz="1800" b="1" dirty="0">
                <a:latin typeface="Arial" panose="020B0604020202020204" pitchFamily="34" charset="0"/>
                <a:cs typeface="Arial" panose="020B0604020202020204" pitchFamily="34" charset="0"/>
              </a:rPr>
              <a:t>a Estados Unidos</a:t>
            </a:r>
            <a:r>
              <a:rPr lang="es-ES" sz="1800" dirty="0">
                <a:latin typeface="Arial" panose="020B0604020202020204" pitchFamily="34" charset="0"/>
                <a:cs typeface="Arial" panose="020B0604020202020204" pitchFamily="34" charset="0"/>
              </a:rPr>
              <a:t>, como el país que lidera la investigación con el </a:t>
            </a:r>
            <a:r>
              <a:rPr lang="es-ES" sz="1800" b="1" dirty="0">
                <a:latin typeface="Arial" panose="020B0604020202020204" pitchFamily="34" charset="0"/>
                <a:cs typeface="Arial" panose="020B0604020202020204" pitchFamily="34" charset="0"/>
              </a:rPr>
              <a:t>20.7%</a:t>
            </a:r>
            <a:r>
              <a:rPr lang="es-ES" sz="1800" dirty="0">
                <a:latin typeface="Arial" panose="020B0604020202020204" pitchFamily="34" charset="0"/>
                <a:cs typeface="Arial" panose="020B0604020202020204" pitchFamily="34" charset="0"/>
              </a:rPr>
              <a:t> de los documentos sobre el efecto de elicitores en la expresión de los genes PR en plantas.</a:t>
            </a:r>
          </a:p>
          <a:p>
            <a:pPr marL="285750" lvl="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285750" lvl="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La </a:t>
            </a:r>
            <a:r>
              <a:rPr lang="es-ES" sz="1800" b="1" dirty="0">
                <a:latin typeface="Arial" panose="020B0604020202020204" pitchFamily="34" charset="0"/>
                <a:cs typeface="Arial" panose="020B0604020202020204" pitchFamily="34" charset="0"/>
              </a:rPr>
              <a:t>colaboración científica entre investigadores predomina </a:t>
            </a:r>
            <a:r>
              <a:rPr lang="es-ES" sz="1800" dirty="0">
                <a:latin typeface="Arial" panose="020B0604020202020204" pitchFamily="34" charset="0"/>
                <a:cs typeface="Arial" panose="020B0604020202020204" pitchFamily="34" charset="0"/>
              </a:rPr>
              <a:t>en la investigación a nivel </a:t>
            </a:r>
            <a:r>
              <a:rPr lang="es-ES" sz="1800" b="1" dirty="0">
                <a:latin typeface="Arial" panose="020B0604020202020204" pitchFamily="34" charset="0"/>
                <a:cs typeface="Arial" panose="020B0604020202020204" pitchFamily="34" charset="0"/>
              </a:rPr>
              <a:t>mundial</a:t>
            </a:r>
            <a:r>
              <a:rPr lang="es-ES" sz="1800" dirty="0">
                <a:latin typeface="Arial" panose="020B0604020202020204" pitchFamily="34" charset="0"/>
                <a:cs typeface="Arial" panose="020B0604020202020204" pitchFamily="34" charset="0"/>
              </a:rPr>
              <a:t> y </a:t>
            </a:r>
            <a:r>
              <a:rPr lang="es-ES" sz="1800" b="1" dirty="0">
                <a:latin typeface="Arial" panose="020B0604020202020204" pitchFamily="34" charset="0"/>
                <a:cs typeface="Arial" panose="020B0604020202020204" pitchFamily="34" charset="0"/>
              </a:rPr>
              <a:t>nacional</a:t>
            </a:r>
            <a:r>
              <a:rPr lang="es-ES" sz="1800" dirty="0">
                <a:latin typeface="Arial" panose="020B0604020202020204" pitchFamily="34" charset="0"/>
                <a:cs typeface="Arial" panose="020B0604020202020204" pitchFamily="34" charset="0"/>
              </a:rPr>
              <a:t> ya que se obtuvo un grado de colaboración entre </a:t>
            </a:r>
            <a:r>
              <a:rPr lang="es-ES" sz="1800" b="1" dirty="0">
                <a:latin typeface="Arial" panose="020B0604020202020204" pitchFamily="34" charset="0"/>
                <a:cs typeface="Arial" panose="020B0604020202020204" pitchFamily="34" charset="0"/>
              </a:rPr>
              <a:t>0.96 y 1.0 (0≤ </a:t>
            </a:r>
            <a:r>
              <a:rPr lang="en-US" sz="1800" b="1" dirty="0">
                <a:latin typeface="Arial" panose="020B0604020202020204" pitchFamily="34" charset="0"/>
                <a:cs typeface="Arial" panose="020B0604020202020204" pitchFamily="34" charset="0"/>
              </a:rPr>
              <a:t>𝐷𝐶</a:t>
            </a:r>
            <a:r>
              <a:rPr lang="es-ES" sz="1800" b="1" dirty="0">
                <a:latin typeface="Arial" panose="020B0604020202020204" pitchFamily="34" charset="0"/>
                <a:cs typeface="Arial" panose="020B0604020202020204" pitchFamily="34" charset="0"/>
              </a:rPr>
              <a:t> ≤ 1)</a:t>
            </a:r>
            <a:r>
              <a:rPr lang="es-ES" sz="1800" dirty="0">
                <a:latin typeface="Arial" panose="020B0604020202020204" pitchFamily="34" charset="0"/>
                <a:cs typeface="Arial" panose="020B0604020202020204" pitchFamily="34" charset="0"/>
              </a:rPr>
              <a:t>, lo que influye de manera positiva en una </a:t>
            </a:r>
            <a:r>
              <a:rPr lang="es-ES" sz="1800" b="1" dirty="0">
                <a:latin typeface="Arial" panose="020B0604020202020204" pitchFamily="34" charset="0"/>
                <a:cs typeface="Arial" panose="020B0604020202020204" pitchFamily="34" charset="0"/>
              </a:rPr>
              <a:t>mayor producción e impacto científico</a:t>
            </a:r>
            <a:r>
              <a:rPr lang="es-ES"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45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3301360" y="867220"/>
            <a:ext cx="7970698" cy="2597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Conclusiones</a:t>
            </a:r>
            <a:endParaRPr lang="en-US" sz="2000" b="1" dirty="0">
              <a:solidFill>
                <a:srgbClr val="FF0000"/>
              </a:solidFill>
              <a:latin typeface="Arial" panose="020B0604020202020204" pitchFamily="34" charset="0"/>
              <a:cs typeface="Arial" panose="020B0604020202020204" pitchFamily="34" charset="0"/>
            </a:endParaRPr>
          </a:p>
        </p:txBody>
      </p:sp>
      <p:sp>
        <p:nvSpPr>
          <p:cNvPr id="9" name="Título 1"/>
          <p:cNvSpPr txBox="1">
            <a:spLocks/>
          </p:cNvSpPr>
          <p:nvPr/>
        </p:nvSpPr>
        <p:spPr>
          <a:xfrm>
            <a:off x="1922044" y="1619604"/>
            <a:ext cx="10729330" cy="58286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En relación a las redes de investigación sobre la expresión de los genes PR, se determinó que a nivel mundial </a:t>
            </a:r>
            <a:r>
              <a:rPr lang="es-ES" sz="1800" b="1" dirty="0">
                <a:latin typeface="Arial" panose="020B0604020202020204" pitchFamily="34" charset="0"/>
                <a:cs typeface="Arial" panose="020B0604020202020204" pitchFamily="34" charset="0"/>
              </a:rPr>
              <a:t>Estados Unidos </a:t>
            </a:r>
            <a:r>
              <a:rPr lang="es-ES" sz="1800" dirty="0">
                <a:latin typeface="Arial" panose="020B0604020202020204" pitchFamily="34" charset="0"/>
                <a:cs typeface="Arial" panose="020B0604020202020204" pitchFamily="34" charset="0"/>
              </a:rPr>
              <a:t>es el país que posee la mayor cantidad de vínculos científicos, siendo </a:t>
            </a:r>
            <a:r>
              <a:rPr lang="es-ES" sz="1800" b="1" dirty="0">
                <a:latin typeface="Arial" panose="020B0604020202020204" pitchFamily="34" charset="0"/>
                <a:cs typeface="Arial" panose="020B0604020202020204" pitchFamily="34" charset="0"/>
              </a:rPr>
              <a:t>China</a:t>
            </a:r>
            <a:r>
              <a:rPr lang="es-ES" sz="1800" dirty="0">
                <a:latin typeface="Arial" panose="020B0604020202020204" pitchFamily="34" charset="0"/>
                <a:cs typeface="Arial" panose="020B0604020202020204" pitchFamily="34" charset="0"/>
              </a:rPr>
              <a:t> el mayor colaborador en esta área científica. A nivel nacional, la </a:t>
            </a:r>
            <a:r>
              <a:rPr lang="es-ES" sz="1800" b="1" dirty="0">
                <a:latin typeface="Arial" panose="020B0604020202020204" pitchFamily="34" charset="0"/>
                <a:cs typeface="Arial" panose="020B0604020202020204" pitchFamily="34" charset="0"/>
              </a:rPr>
              <a:t>USFQ</a:t>
            </a:r>
            <a:r>
              <a:rPr lang="es-ES" sz="1800" dirty="0">
                <a:latin typeface="Arial" panose="020B0604020202020204" pitchFamily="34" charset="0"/>
                <a:cs typeface="Arial" panose="020B0604020202020204" pitchFamily="34" charset="0"/>
              </a:rPr>
              <a:t> es la universidad con mayor número de vínculos científicos, siendo la </a:t>
            </a:r>
            <a:r>
              <a:rPr lang="es-ES" sz="1800" b="1" dirty="0">
                <a:latin typeface="Arial" panose="020B0604020202020204" pitchFamily="34" charset="0"/>
                <a:cs typeface="Arial" panose="020B0604020202020204" pitchFamily="34" charset="0"/>
              </a:rPr>
              <a:t>Universidad de Utretch </a:t>
            </a:r>
            <a:r>
              <a:rPr lang="es-ES" sz="1800" dirty="0">
                <a:latin typeface="Arial" panose="020B0604020202020204" pitchFamily="34" charset="0"/>
                <a:cs typeface="Arial" panose="020B0604020202020204" pitchFamily="34" charset="0"/>
              </a:rPr>
              <a:t>y el </a:t>
            </a:r>
            <a:r>
              <a:rPr lang="es-ES" sz="1800" b="1" dirty="0">
                <a:latin typeface="Arial" panose="020B0604020202020204" pitchFamily="34" charset="0"/>
                <a:cs typeface="Arial" panose="020B0604020202020204" pitchFamily="34" charset="0"/>
              </a:rPr>
              <a:t>Centro de Genómica de Biosistemas </a:t>
            </a:r>
            <a:r>
              <a:rPr lang="es-ES" sz="1800" dirty="0">
                <a:latin typeface="Arial" panose="020B0604020202020204" pitchFamily="34" charset="0"/>
                <a:cs typeface="Arial" panose="020B0604020202020204" pitchFamily="34" charset="0"/>
              </a:rPr>
              <a:t>de </a:t>
            </a:r>
            <a:r>
              <a:rPr lang="es-ES" sz="1800" b="1" dirty="0">
                <a:latin typeface="Arial" panose="020B0604020202020204" pitchFamily="34" charset="0"/>
                <a:cs typeface="Arial" panose="020B0604020202020204" pitchFamily="34" charset="0"/>
              </a:rPr>
              <a:t>Países Bajos</a:t>
            </a:r>
            <a:r>
              <a:rPr lang="es-ES" sz="1800" dirty="0">
                <a:latin typeface="Arial" panose="020B0604020202020204" pitchFamily="34" charset="0"/>
                <a:cs typeface="Arial" panose="020B0604020202020204" pitchFamily="34" charset="0"/>
              </a:rPr>
              <a:t> los mayores socios en áreas de investigación.</a:t>
            </a:r>
          </a:p>
          <a:p>
            <a:pPr marL="285750" lvl="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285750" lvl="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Al analizar la información publicada en los estudios científicos a nivel mundial, se identificó que el </a:t>
            </a:r>
            <a:r>
              <a:rPr lang="es-ES" sz="1800" b="1" dirty="0">
                <a:latin typeface="Arial" panose="020B0604020202020204" pitchFamily="34" charset="0"/>
                <a:cs typeface="Arial" panose="020B0604020202020204" pitchFamily="34" charset="0"/>
              </a:rPr>
              <a:t>AS</a:t>
            </a:r>
            <a:r>
              <a:rPr lang="es-ES" sz="1800" dirty="0">
                <a:latin typeface="Arial" panose="020B0604020202020204" pitchFamily="34" charset="0"/>
                <a:cs typeface="Arial" panose="020B0604020202020204" pitchFamily="34" charset="0"/>
              </a:rPr>
              <a:t> y sus </a:t>
            </a:r>
            <a:r>
              <a:rPr lang="es-ES" sz="1800" b="1" dirty="0">
                <a:latin typeface="Arial" panose="020B0604020202020204" pitchFamily="34" charset="0"/>
                <a:cs typeface="Arial" panose="020B0604020202020204" pitchFamily="34" charset="0"/>
              </a:rPr>
              <a:t>análogos como el ASM, S-FSA, INA, BTH y MeSA </a:t>
            </a:r>
            <a:r>
              <a:rPr lang="es-ES" sz="1800" dirty="0">
                <a:latin typeface="Arial" panose="020B0604020202020204" pitchFamily="34" charset="0"/>
                <a:cs typeface="Arial" panose="020B0604020202020204" pitchFamily="34" charset="0"/>
              </a:rPr>
              <a:t>son los </a:t>
            </a:r>
            <a:r>
              <a:rPr lang="es-ES" sz="1800" b="1" dirty="0">
                <a:latin typeface="Arial" panose="020B0604020202020204" pitchFamily="34" charset="0"/>
                <a:cs typeface="Arial" panose="020B0604020202020204" pitchFamily="34" charset="0"/>
              </a:rPr>
              <a:t>elicitores</a:t>
            </a:r>
            <a:r>
              <a:rPr lang="es-ES" sz="1800" dirty="0">
                <a:latin typeface="Arial" panose="020B0604020202020204" pitchFamily="34" charset="0"/>
                <a:cs typeface="Arial" panose="020B0604020202020204" pitchFamily="34" charset="0"/>
              </a:rPr>
              <a:t> más empleados en cultivos de </a:t>
            </a:r>
            <a:r>
              <a:rPr lang="es-ES" sz="1800" b="1" dirty="0">
                <a:latin typeface="Arial" panose="020B0604020202020204" pitchFamily="34" charset="0"/>
                <a:cs typeface="Arial" panose="020B0604020202020204" pitchFamily="34" charset="0"/>
              </a:rPr>
              <a:t>tabaco</a:t>
            </a:r>
            <a:r>
              <a:rPr lang="es-ES" sz="1800" dirty="0">
                <a:latin typeface="Arial" panose="020B0604020202020204" pitchFamily="34" charset="0"/>
                <a:cs typeface="Arial" panose="020B0604020202020204" pitchFamily="34" charset="0"/>
              </a:rPr>
              <a:t>, </a:t>
            </a:r>
            <a:r>
              <a:rPr lang="es-ES" sz="1800" b="1" dirty="0">
                <a:latin typeface="Arial" panose="020B0604020202020204" pitchFamily="34" charset="0"/>
                <a:cs typeface="Arial" panose="020B0604020202020204" pitchFamily="34" charset="0"/>
              </a:rPr>
              <a:t>Arabidopsis</a:t>
            </a:r>
            <a:r>
              <a:rPr lang="es-ES" sz="1800" dirty="0">
                <a:latin typeface="Arial" panose="020B0604020202020204" pitchFamily="34" charset="0"/>
                <a:cs typeface="Arial" panose="020B0604020202020204" pitchFamily="34" charset="0"/>
              </a:rPr>
              <a:t> y </a:t>
            </a:r>
            <a:r>
              <a:rPr lang="es-ES" sz="1800" b="1" dirty="0">
                <a:latin typeface="Arial" panose="020B0604020202020204" pitchFamily="34" charset="0"/>
                <a:cs typeface="Arial" panose="020B0604020202020204" pitchFamily="34" charset="0"/>
              </a:rPr>
              <a:t>tomate</a:t>
            </a:r>
            <a:r>
              <a:rPr lang="es-ES" sz="1800" dirty="0">
                <a:latin typeface="Arial" panose="020B0604020202020204" pitchFamily="34" charset="0"/>
                <a:cs typeface="Arial" panose="020B0604020202020204" pitchFamily="34" charset="0"/>
              </a:rPr>
              <a:t> para evaluar la expresión de los genes PR, principalmente de las familias </a:t>
            </a:r>
            <a:r>
              <a:rPr lang="es-ES" sz="1800" b="1" dirty="0">
                <a:latin typeface="Arial" panose="020B0604020202020204" pitchFamily="34" charset="0"/>
                <a:cs typeface="Arial" panose="020B0604020202020204" pitchFamily="34" charset="0"/>
              </a:rPr>
              <a:t>PR-1</a:t>
            </a:r>
            <a:r>
              <a:rPr lang="es-ES" sz="1800" dirty="0">
                <a:latin typeface="Arial" panose="020B0604020202020204" pitchFamily="34" charset="0"/>
                <a:cs typeface="Arial" panose="020B0604020202020204" pitchFamily="34" charset="0"/>
              </a:rPr>
              <a:t> y </a:t>
            </a:r>
            <a:r>
              <a:rPr lang="es-ES" sz="1800" b="1" dirty="0">
                <a:latin typeface="Arial" panose="020B0604020202020204" pitchFamily="34" charset="0"/>
                <a:cs typeface="Arial" panose="020B0604020202020204" pitchFamily="34" charset="0"/>
              </a:rPr>
              <a:t>PR-2</a:t>
            </a:r>
            <a:r>
              <a:rPr lang="es-ES" sz="1800" dirty="0">
                <a:latin typeface="Arial" panose="020B0604020202020204" pitchFamily="34" charset="0"/>
                <a:cs typeface="Arial" panose="020B0604020202020204" pitchFamily="34" charset="0"/>
              </a:rPr>
              <a:t>, así como el grado de protección contra fitopatógenos.</a:t>
            </a:r>
          </a:p>
          <a:p>
            <a:pPr marL="285750" lvl="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285750" lvl="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Se determinó que </a:t>
            </a:r>
            <a:r>
              <a:rPr lang="es-ES" sz="1800" b="1" dirty="0">
                <a:latin typeface="Arial" panose="020B0604020202020204" pitchFamily="34" charset="0"/>
                <a:cs typeface="Arial" panose="020B0604020202020204" pitchFamily="34" charset="0"/>
              </a:rPr>
              <a:t>Scopus y Scielo</a:t>
            </a:r>
            <a:r>
              <a:rPr lang="es-ES" sz="1800" dirty="0">
                <a:latin typeface="Arial" panose="020B0604020202020204" pitchFamily="34" charset="0"/>
                <a:cs typeface="Arial" panose="020B0604020202020204" pitchFamily="34" charset="0"/>
              </a:rPr>
              <a:t>, constituyen las mejores bases de datos para la obtención de publicaciones científicas a nivel mundial y regional.</a:t>
            </a:r>
          </a:p>
          <a:p>
            <a:pPr marL="285750" lvl="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285750" lvl="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El análisis de la producción científica del efecto de elicitores en la expresión de los genes PR en plantas es importante para determinar </a:t>
            </a:r>
            <a:r>
              <a:rPr lang="es-ES" sz="1800" b="1" dirty="0">
                <a:latin typeface="Arial" panose="020B0604020202020204" pitchFamily="34" charset="0"/>
                <a:cs typeface="Arial" panose="020B0604020202020204" pitchFamily="34" charset="0"/>
              </a:rPr>
              <a:t>las bases de la expresión de genes relacionados a la resistencia</a:t>
            </a:r>
            <a:r>
              <a:rPr lang="es-ES" sz="1800" dirty="0">
                <a:latin typeface="Arial" panose="020B0604020202020204" pitchFamily="34" charset="0"/>
                <a:cs typeface="Arial" panose="020B0604020202020204" pitchFamily="34" charset="0"/>
              </a:rPr>
              <a:t> contra patógenos para el planteamiento de nuevos proyectos de interés a nivel nacional con miras al </a:t>
            </a:r>
            <a:r>
              <a:rPr lang="es-ES" sz="1800" b="1" dirty="0">
                <a:latin typeface="Arial" panose="020B0604020202020204" pitchFamily="34" charset="0"/>
                <a:cs typeface="Arial" panose="020B0604020202020204" pitchFamily="34" charset="0"/>
              </a:rPr>
              <a:t>mejoramiento genético </a:t>
            </a:r>
            <a:r>
              <a:rPr lang="es-ES" sz="1800" dirty="0">
                <a:latin typeface="Arial" panose="020B0604020202020204" pitchFamily="34" charset="0"/>
                <a:cs typeface="Arial" panose="020B0604020202020204" pitchFamily="34" charset="0"/>
              </a:rPr>
              <a:t>y a la </a:t>
            </a:r>
            <a:r>
              <a:rPr lang="es-ES" sz="1800" b="1" dirty="0">
                <a:latin typeface="Arial" panose="020B0604020202020204" pitchFamily="34" charset="0"/>
                <a:cs typeface="Arial" panose="020B0604020202020204" pitchFamily="34" charset="0"/>
              </a:rPr>
              <a:t>publicación científica</a:t>
            </a:r>
            <a:r>
              <a:rPr lang="es-ES"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3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3873406553"/>
              </p:ext>
            </p:extLst>
          </p:nvPr>
        </p:nvGraphicFramePr>
        <p:xfrm>
          <a:off x="4861874" y="1970145"/>
          <a:ext cx="5064260" cy="211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819328835"/>
              </p:ext>
            </p:extLst>
          </p:nvPr>
        </p:nvGraphicFramePr>
        <p:xfrm>
          <a:off x="4885487" y="4142381"/>
          <a:ext cx="5064260" cy="2116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Contenido</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76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3301360" y="867220"/>
            <a:ext cx="7970698" cy="2597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Recomendaciones</a:t>
            </a:r>
            <a:endParaRPr lang="en-US" sz="2000" b="1" dirty="0">
              <a:solidFill>
                <a:srgbClr val="FF0000"/>
              </a:solidFill>
              <a:latin typeface="Arial" panose="020B0604020202020204" pitchFamily="34" charset="0"/>
              <a:cs typeface="Arial" panose="020B0604020202020204" pitchFamily="34" charset="0"/>
            </a:endParaRPr>
          </a:p>
        </p:txBody>
      </p:sp>
      <p:sp>
        <p:nvSpPr>
          <p:cNvPr id="5" name="Título 1"/>
          <p:cNvSpPr txBox="1">
            <a:spLocks/>
          </p:cNvSpPr>
          <p:nvPr/>
        </p:nvSpPr>
        <p:spPr>
          <a:xfrm>
            <a:off x="1775310" y="1835734"/>
            <a:ext cx="10729330" cy="54295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Se debería incrementar líneas de investigación en elicitores bióticos, patógenos y cultivos para tener un conocimiento claro y amplio sobre la expresión de los genes de resistencia en plantas. </a:t>
            </a:r>
          </a:p>
          <a:p>
            <a:pPr marL="285750" indent="-285750" algn="just">
              <a:lnSpc>
                <a:spcPct val="100000"/>
              </a:lnSpc>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Se recomienda realizar un acercamiento con organismos e instituciones nacionales para crear lineamientos que impulsen el desarrollo de este campo científico mediante la colaboración entre investigadores y la asignación de recursos económicos para generar un mayor número de proyectos de investigación y publicaciones en esta área. </a:t>
            </a:r>
          </a:p>
          <a:p>
            <a:pPr marL="285750" indent="-285750" algn="just">
              <a:lnSpc>
                <a:spcPct val="100000"/>
              </a:lnSpc>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Es importante al desarrollar un trabajo de investigación realizar una búsqueda de información científica sobre el tema de estudio, analizando documentos científicos que sirvan como base para el lineamiento de la investigación y de las publicaciones. </a:t>
            </a:r>
          </a:p>
          <a:p>
            <a:pPr marL="285750" indent="-285750" algn="just">
              <a:lnSpc>
                <a:spcPct val="100000"/>
              </a:lnSpc>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r>
              <a:rPr lang="es-ES" sz="1800" dirty="0">
                <a:latin typeface="Arial" panose="020B0604020202020204" pitchFamily="34" charset="0"/>
                <a:cs typeface="Arial" panose="020B0604020202020204" pitchFamily="34" charset="0"/>
              </a:rPr>
              <a:t>Se recomienda profundizar a nivel nacional en estudios de patógenos y cultivos relacionados a la biología molecular en plantas para incrementar las publicaciones en esta área y poder obtener una mayor visibilidad a nivel internacional. </a:t>
            </a:r>
          </a:p>
          <a:p>
            <a:pPr marL="285750" indent="-285750" algn="just">
              <a:lnSpc>
                <a:spcPct val="100000"/>
              </a:lnSpc>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lnSpc>
                <a:spcPct val="10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54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2"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Agradecimientos</a:t>
            </a:r>
            <a:endParaRPr lang="en-US" sz="1600" b="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A8F00F68-E761-41C2-A077-50116C6CF0FC}"/>
              </a:ext>
            </a:extLst>
          </p:cNvPr>
          <p:cNvPicPr>
            <a:picLocks noChangeAspect="1"/>
          </p:cNvPicPr>
          <p:nvPr/>
        </p:nvPicPr>
        <p:blipFill rotWithShape="1">
          <a:blip r:embed="rId3"/>
          <a:srcRect l="2496" t="18510" r="3990" b="23487"/>
          <a:stretch/>
        </p:blipFill>
        <p:spPr>
          <a:xfrm>
            <a:off x="2118169" y="1138875"/>
            <a:ext cx="5770307" cy="1637437"/>
          </a:xfrm>
          <a:prstGeom prst="rect">
            <a:avLst/>
          </a:prstGeom>
          <a:ln w="12700">
            <a:noFill/>
          </a:ln>
        </p:spPr>
      </p:pic>
      <p:pic>
        <p:nvPicPr>
          <p:cNvPr id="11" name="Imagen 10">
            <a:extLst>
              <a:ext uri="{FF2B5EF4-FFF2-40B4-BE49-F238E27FC236}">
                <a16:creationId xmlns:a16="http://schemas.microsoft.com/office/drawing/2014/main" id="{98EC164F-FCA9-498E-ADFB-43A49115A2DA}"/>
              </a:ext>
            </a:extLst>
          </p:cNvPr>
          <p:cNvPicPr>
            <a:picLocks noChangeAspect="1"/>
          </p:cNvPicPr>
          <p:nvPr/>
        </p:nvPicPr>
        <p:blipFill>
          <a:blip r:embed="rId4"/>
          <a:stretch>
            <a:fillRect/>
          </a:stretch>
        </p:blipFill>
        <p:spPr>
          <a:xfrm>
            <a:off x="10465041" y="1063741"/>
            <a:ext cx="1681096" cy="1541492"/>
          </a:xfrm>
          <a:prstGeom prst="rect">
            <a:avLst/>
          </a:prstGeom>
          <a:ln w="12700">
            <a:noFill/>
          </a:ln>
        </p:spPr>
      </p:pic>
      <p:sp>
        <p:nvSpPr>
          <p:cNvPr id="14" name="Rectángulo 13"/>
          <p:cNvSpPr/>
          <p:nvPr/>
        </p:nvSpPr>
        <p:spPr>
          <a:xfrm>
            <a:off x="4384403" y="5190358"/>
            <a:ext cx="6705055" cy="137704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8000" i="1" dirty="0">
                <a:latin typeface="Arial" panose="020B0604020202020204" pitchFamily="34" charset="0"/>
                <a:cs typeface="Arial" panose="020B0604020202020204" pitchFamily="34" charset="0"/>
              </a:rPr>
              <a:t>GRACIAS</a:t>
            </a:r>
            <a:endParaRPr lang="en-US" sz="8000" i="1" dirty="0">
              <a:latin typeface="Arial" panose="020B0604020202020204" pitchFamily="34" charset="0"/>
              <a:cs typeface="Arial" panose="020B0604020202020204" pitchFamily="34" charset="0"/>
            </a:endParaRPr>
          </a:p>
        </p:txBody>
      </p:sp>
      <p:sp>
        <p:nvSpPr>
          <p:cNvPr id="15" name="Rectángulo 14"/>
          <p:cNvSpPr/>
          <p:nvPr/>
        </p:nvSpPr>
        <p:spPr>
          <a:xfrm>
            <a:off x="749752" y="2776312"/>
            <a:ext cx="8580680" cy="54316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800" dirty="0">
                <a:latin typeface="Arial" panose="020B0604020202020204" pitchFamily="34" charset="0"/>
                <a:cs typeface="Arial" panose="020B0604020202020204" pitchFamily="34" charset="0"/>
              </a:rPr>
              <a:t>Laboratorio de Biotecnología Vegetal-ESPE</a:t>
            </a:r>
            <a:endParaRPr lang="en-US" sz="2800" dirty="0">
              <a:latin typeface="Arial" panose="020B0604020202020204" pitchFamily="34" charset="0"/>
              <a:cs typeface="Arial" panose="020B0604020202020204" pitchFamily="34" charset="0"/>
            </a:endParaRPr>
          </a:p>
        </p:txBody>
      </p:sp>
      <p:sp>
        <p:nvSpPr>
          <p:cNvPr id="16" name="Rectángulo 15"/>
          <p:cNvSpPr/>
          <p:nvPr/>
        </p:nvSpPr>
        <p:spPr>
          <a:xfrm>
            <a:off x="1547774" y="3462155"/>
            <a:ext cx="6947833" cy="137837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0" indent="-4572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Dra. Karina Proaño, </a:t>
            </a:r>
            <a:r>
              <a:rPr lang="es-ES" sz="2400" dirty="0" err="1">
                <a:latin typeface="Arial" panose="020B0604020202020204" pitchFamily="34" charset="0"/>
                <a:cs typeface="Arial" panose="020B0604020202020204" pitchFamily="34" charset="0"/>
              </a:rPr>
              <a:t>Ph</a:t>
            </a:r>
            <a:r>
              <a:rPr lang="es-ES" sz="2400" dirty="0">
                <a:latin typeface="Arial" panose="020B0604020202020204" pitchFamily="34" charset="0"/>
                <a:cs typeface="Arial" panose="020B0604020202020204" pitchFamily="34" charset="0"/>
              </a:rPr>
              <a:t>. D.</a:t>
            </a:r>
          </a:p>
          <a:p>
            <a:pPr marL="457200" indent="-4572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Dra. María Claudia Segovia, </a:t>
            </a:r>
            <a:r>
              <a:rPr lang="es-ES" sz="2400" dirty="0" err="1">
                <a:latin typeface="Arial" panose="020B0604020202020204" pitchFamily="34" charset="0"/>
                <a:cs typeface="Arial" panose="020B0604020202020204" pitchFamily="34" charset="0"/>
              </a:rPr>
              <a:t>Ph</a:t>
            </a:r>
            <a:r>
              <a:rPr lang="es-ES" sz="2400" dirty="0">
                <a:latin typeface="Arial" panose="020B0604020202020204" pitchFamily="34" charset="0"/>
                <a:cs typeface="Arial" panose="020B0604020202020204" pitchFamily="34" charset="0"/>
              </a:rPr>
              <a:t>. D.</a:t>
            </a:r>
            <a:endParaRPr lang="en-US" sz="24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Ing. Gabriela Miño</a:t>
            </a:r>
          </a:p>
        </p:txBody>
      </p:sp>
    </p:spTree>
    <p:extLst>
      <p:ext uri="{BB962C8B-B14F-4D97-AF65-F5344CB8AC3E}">
        <p14:creationId xmlns:p14="http://schemas.microsoft.com/office/powerpoint/2010/main" val="89194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2"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Introducción</a:t>
            </a:r>
            <a:endParaRPr lang="en-US" sz="16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2261000" y="919072"/>
            <a:ext cx="9367236" cy="479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Mecanismos de defensa en las plantas</a:t>
            </a:r>
            <a:endParaRPr lang="en-US" sz="2000" b="1" dirty="0">
              <a:solidFill>
                <a:srgbClr val="FF0000"/>
              </a:solidFill>
              <a:latin typeface="Arial" panose="020B0604020202020204" pitchFamily="34" charset="0"/>
              <a:cs typeface="Arial" panose="020B0604020202020204" pitchFamily="34" charset="0"/>
            </a:endParaRPr>
          </a:p>
        </p:txBody>
      </p:sp>
      <p:sp>
        <p:nvSpPr>
          <p:cNvPr id="9" name="Rectángulo 8"/>
          <p:cNvSpPr/>
          <p:nvPr/>
        </p:nvSpPr>
        <p:spPr>
          <a:xfrm>
            <a:off x="458271" y="2412185"/>
            <a:ext cx="2484433" cy="7349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Mecanismos de defensa en las plantas</a:t>
            </a:r>
            <a:endParaRPr lang="en-US" sz="1800" b="1" dirty="0">
              <a:latin typeface="Arial" panose="020B0604020202020204" pitchFamily="34" charset="0"/>
              <a:cs typeface="Arial" panose="020B0604020202020204" pitchFamily="34" charset="0"/>
            </a:endParaRPr>
          </a:p>
        </p:txBody>
      </p:sp>
      <p:sp>
        <p:nvSpPr>
          <p:cNvPr id="55" name="Rectángulo 54"/>
          <p:cNvSpPr/>
          <p:nvPr/>
        </p:nvSpPr>
        <p:spPr>
          <a:xfrm>
            <a:off x="3685675" y="1822261"/>
            <a:ext cx="2465743" cy="50227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Protección estructural</a:t>
            </a:r>
            <a:endParaRPr lang="en-US" sz="1800" dirty="0">
              <a:latin typeface="Arial" panose="020B0604020202020204" pitchFamily="34" charset="0"/>
              <a:cs typeface="Arial" panose="020B0604020202020204" pitchFamily="34" charset="0"/>
            </a:endParaRPr>
          </a:p>
        </p:txBody>
      </p:sp>
      <p:sp>
        <p:nvSpPr>
          <p:cNvPr id="56" name="Rectángulo 55"/>
          <p:cNvSpPr/>
          <p:nvPr/>
        </p:nvSpPr>
        <p:spPr>
          <a:xfrm>
            <a:off x="3685675" y="3290084"/>
            <a:ext cx="2465743"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Resistencia inducida</a:t>
            </a:r>
            <a:endParaRPr lang="en-US" sz="1800" dirty="0">
              <a:latin typeface="Arial" panose="020B0604020202020204" pitchFamily="34" charset="0"/>
              <a:cs typeface="Arial" panose="020B0604020202020204" pitchFamily="34" charset="0"/>
            </a:endParaRPr>
          </a:p>
        </p:txBody>
      </p:sp>
      <p:cxnSp>
        <p:nvCxnSpPr>
          <p:cNvPr id="3" name="Conector recto 2"/>
          <p:cNvCxnSpPr>
            <a:stCxn id="9" idx="3"/>
          </p:cNvCxnSpPr>
          <p:nvPr/>
        </p:nvCxnSpPr>
        <p:spPr>
          <a:xfrm>
            <a:off x="2942704" y="2779652"/>
            <a:ext cx="282634" cy="0"/>
          </a:xfrm>
          <a:prstGeom prst="line">
            <a:avLst/>
          </a:prstGeom>
        </p:spPr>
        <p:style>
          <a:lnRef idx="2">
            <a:schemeClr val="dk1"/>
          </a:lnRef>
          <a:fillRef idx="0">
            <a:schemeClr val="dk1"/>
          </a:fillRef>
          <a:effectRef idx="1">
            <a:schemeClr val="dk1"/>
          </a:effectRef>
          <a:fontRef idx="minor">
            <a:schemeClr val="tx1"/>
          </a:fontRef>
        </p:style>
      </p:cxnSp>
      <p:cxnSp>
        <p:nvCxnSpPr>
          <p:cNvPr id="5" name="Conector recto 4"/>
          <p:cNvCxnSpPr/>
          <p:nvPr/>
        </p:nvCxnSpPr>
        <p:spPr>
          <a:xfrm>
            <a:off x="3225338" y="2044931"/>
            <a:ext cx="0" cy="1496291"/>
          </a:xfrm>
          <a:prstGeom prst="line">
            <a:avLst/>
          </a:prstGeom>
        </p:spPr>
        <p:style>
          <a:lnRef idx="2">
            <a:schemeClr val="dk1"/>
          </a:lnRef>
          <a:fillRef idx="0">
            <a:schemeClr val="dk1"/>
          </a:fillRef>
          <a:effectRef idx="1">
            <a:schemeClr val="dk1"/>
          </a:effectRef>
          <a:fontRef idx="minor">
            <a:schemeClr val="tx1"/>
          </a:fontRef>
        </p:style>
      </p:cxnSp>
      <p:cxnSp>
        <p:nvCxnSpPr>
          <p:cNvPr id="14" name="Conector recto de flecha 13"/>
          <p:cNvCxnSpPr/>
          <p:nvPr/>
        </p:nvCxnSpPr>
        <p:spPr>
          <a:xfrm>
            <a:off x="3225338" y="2044931"/>
            <a:ext cx="4603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ector recto de flecha 16"/>
          <p:cNvCxnSpPr/>
          <p:nvPr/>
        </p:nvCxnSpPr>
        <p:spPr>
          <a:xfrm>
            <a:off x="3225338" y="3541222"/>
            <a:ext cx="4603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ángulo 19"/>
          <p:cNvSpPr/>
          <p:nvPr/>
        </p:nvSpPr>
        <p:spPr>
          <a:xfrm>
            <a:off x="3702901" y="2915318"/>
            <a:ext cx="2465743" cy="367467"/>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solidFill>
                  <a:srgbClr val="0070C0"/>
                </a:solidFill>
                <a:latin typeface="Arial" panose="020B0604020202020204" pitchFamily="34" charset="0"/>
                <a:cs typeface="Arial" panose="020B0604020202020204" pitchFamily="34" charset="0"/>
              </a:rPr>
              <a:t>Segunda línea de defensa</a:t>
            </a:r>
            <a:endParaRPr lang="en-US" sz="1400" dirty="0">
              <a:solidFill>
                <a:srgbClr val="0070C0"/>
              </a:solidFill>
              <a:latin typeface="Arial" panose="020B0604020202020204" pitchFamily="34" charset="0"/>
              <a:cs typeface="Arial" panose="020B0604020202020204" pitchFamily="34" charset="0"/>
            </a:endParaRPr>
          </a:p>
        </p:txBody>
      </p:sp>
      <p:sp>
        <p:nvSpPr>
          <p:cNvPr id="21" name="Rectángulo 20"/>
          <p:cNvSpPr/>
          <p:nvPr/>
        </p:nvSpPr>
        <p:spPr>
          <a:xfrm>
            <a:off x="3685674" y="1424573"/>
            <a:ext cx="2465743" cy="367467"/>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solidFill>
                  <a:srgbClr val="0070C0"/>
                </a:solidFill>
                <a:latin typeface="Arial" panose="020B0604020202020204" pitchFamily="34" charset="0"/>
                <a:cs typeface="Arial" panose="020B0604020202020204" pitchFamily="34" charset="0"/>
              </a:rPr>
              <a:t>Primera línea de defensa</a:t>
            </a:r>
            <a:endParaRPr lang="en-US" sz="1400" dirty="0">
              <a:solidFill>
                <a:srgbClr val="0070C0"/>
              </a:solidFill>
              <a:latin typeface="Arial" panose="020B0604020202020204" pitchFamily="34" charset="0"/>
              <a:cs typeface="Arial" panose="020B0604020202020204" pitchFamily="34" charset="0"/>
            </a:endParaRPr>
          </a:p>
        </p:txBody>
      </p:sp>
      <p:sp>
        <p:nvSpPr>
          <p:cNvPr id="25" name="Rectángulo 24"/>
          <p:cNvSpPr/>
          <p:nvPr/>
        </p:nvSpPr>
        <p:spPr>
          <a:xfrm>
            <a:off x="6650506" y="3271703"/>
            <a:ext cx="2465743"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Resistencia sistémica adquirida (SAR)</a:t>
            </a:r>
            <a:endParaRPr lang="en-US" sz="1800" dirty="0">
              <a:latin typeface="Arial" panose="020B0604020202020204" pitchFamily="34" charset="0"/>
              <a:cs typeface="Arial" panose="020B0604020202020204" pitchFamily="34" charset="0"/>
            </a:endParaRPr>
          </a:p>
        </p:txBody>
      </p:sp>
      <p:sp>
        <p:nvSpPr>
          <p:cNvPr id="27" name="Flecha derecha 26"/>
          <p:cNvSpPr/>
          <p:nvPr/>
        </p:nvSpPr>
        <p:spPr>
          <a:xfrm>
            <a:off x="6194477" y="1940581"/>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Flecha derecha 27"/>
          <p:cNvSpPr/>
          <p:nvPr/>
        </p:nvSpPr>
        <p:spPr>
          <a:xfrm>
            <a:off x="9199701" y="3390790"/>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ectángulo 28"/>
          <p:cNvSpPr/>
          <p:nvPr/>
        </p:nvSpPr>
        <p:spPr>
          <a:xfrm>
            <a:off x="9671486" y="3271703"/>
            <a:ext cx="1384442"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Genes PR</a:t>
            </a:r>
            <a:endParaRPr lang="en-US" sz="1800" dirty="0">
              <a:latin typeface="Arial" panose="020B0604020202020204" pitchFamily="34" charset="0"/>
              <a:cs typeface="Arial" panose="020B0604020202020204" pitchFamily="34" charset="0"/>
            </a:endParaRPr>
          </a:p>
        </p:txBody>
      </p:sp>
      <p:sp>
        <p:nvSpPr>
          <p:cNvPr id="31" name="Rectángulo 30"/>
          <p:cNvSpPr/>
          <p:nvPr/>
        </p:nvSpPr>
        <p:spPr>
          <a:xfrm>
            <a:off x="458271" y="4825648"/>
            <a:ext cx="2484434" cy="56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Genes PR</a:t>
            </a:r>
            <a:endParaRPr lang="en-US" sz="1800" b="1" dirty="0">
              <a:latin typeface="Arial" panose="020B0604020202020204" pitchFamily="34" charset="0"/>
              <a:cs typeface="Arial" panose="020B0604020202020204" pitchFamily="34" charset="0"/>
            </a:endParaRPr>
          </a:p>
        </p:txBody>
      </p:sp>
      <p:sp>
        <p:nvSpPr>
          <p:cNvPr id="34" name="Rectángulo 33"/>
          <p:cNvSpPr/>
          <p:nvPr/>
        </p:nvSpPr>
        <p:spPr>
          <a:xfrm>
            <a:off x="458271" y="5947616"/>
            <a:ext cx="2339109"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Proteínas vegetales </a:t>
            </a:r>
            <a:endParaRPr lang="en-US" sz="1800" dirty="0">
              <a:latin typeface="Arial" panose="020B0604020202020204" pitchFamily="34" charset="0"/>
              <a:cs typeface="Arial" panose="020B0604020202020204" pitchFamily="34" charset="0"/>
            </a:endParaRPr>
          </a:p>
        </p:txBody>
      </p:sp>
      <p:sp>
        <p:nvSpPr>
          <p:cNvPr id="24" name="Flecha abajo 23"/>
          <p:cNvSpPr/>
          <p:nvPr/>
        </p:nvSpPr>
        <p:spPr>
          <a:xfrm>
            <a:off x="1404373" y="5475939"/>
            <a:ext cx="370937" cy="3823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ángulo 36"/>
          <p:cNvSpPr/>
          <p:nvPr/>
        </p:nvSpPr>
        <p:spPr>
          <a:xfrm>
            <a:off x="839293" y="6732048"/>
            <a:ext cx="3303234" cy="1305279"/>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s-ES" sz="1800" dirty="0">
                <a:latin typeface="Arial" panose="020B0604020202020204" pitchFamily="34" charset="0"/>
                <a:cs typeface="Arial" panose="020B0604020202020204" pitchFamily="34" charset="0"/>
              </a:rPr>
              <a:t>Bajo peso molecular</a:t>
            </a:r>
          </a:p>
          <a:p>
            <a:pPr marL="285750" indent="-285750">
              <a:buFont typeface="Arial" panose="020B0604020202020204" pitchFamily="34" charset="0"/>
              <a:buChar char="•"/>
            </a:pPr>
            <a:r>
              <a:rPr lang="es-ES" sz="1800" dirty="0">
                <a:latin typeface="Arial" panose="020B0604020202020204" pitchFamily="34" charset="0"/>
                <a:cs typeface="Arial" panose="020B0604020202020204" pitchFamily="34" charset="0"/>
              </a:rPr>
              <a:t>Estabilidad térmica</a:t>
            </a:r>
          </a:p>
          <a:p>
            <a:pPr marL="285750" indent="-285750">
              <a:buFont typeface="Arial" panose="020B0604020202020204" pitchFamily="34" charset="0"/>
              <a:buChar char="•"/>
            </a:pPr>
            <a:r>
              <a:rPr lang="es-ES" sz="1800" dirty="0">
                <a:latin typeface="Arial" panose="020B0604020202020204" pitchFamily="34" charset="0"/>
                <a:cs typeface="Arial" panose="020B0604020202020204" pitchFamily="34" charset="0"/>
              </a:rPr>
              <a:t>Resistentes a las proteólisis</a:t>
            </a:r>
          </a:p>
          <a:p>
            <a:pPr marL="285750" indent="-285750">
              <a:buFont typeface="Arial" panose="020B0604020202020204" pitchFamily="34" charset="0"/>
              <a:buChar char="•"/>
            </a:pPr>
            <a:r>
              <a:rPr lang="es-ES" sz="1800" dirty="0">
                <a:latin typeface="Arial" panose="020B0604020202020204" pitchFamily="34" charset="0"/>
                <a:cs typeface="Arial" panose="020B0604020202020204" pitchFamily="34" charset="0"/>
              </a:rPr>
              <a:t>Se extraen a bajo pH</a:t>
            </a:r>
            <a:endParaRPr lang="en-US" sz="1800" dirty="0">
              <a:latin typeface="Arial" panose="020B0604020202020204" pitchFamily="34" charset="0"/>
              <a:cs typeface="Arial" panose="020B0604020202020204" pitchFamily="34" charset="0"/>
            </a:endParaRPr>
          </a:p>
        </p:txBody>
      </p:sp>
      <p:sp>
        <p:nvSpPr>
          <p:cNvPr id="35" name="Abrir corchete 34"/>
          <p:cNvSpPr/>
          <p:nvPr/>
        </p:nvSpPr>
        <p:spPr>
          <a:xfrm>
            <a:off x="689663" y="6722400"/>
            <a:ext cx="149630" cy="130527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9" name="Flecha derecha 38"/>
          <p:cNvSpPr/>
          <p:nvPr/>
        </p:nvSpPr>
        <p:spPr>
          <a:xfrm>
            <a:off x="2924023" y="6060574"/>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Rectángulo 39"/>
          <p:cNvSpPr/>
          <p:nvPr/>
        </p:nvSpPr>
        <p:spPr>
          <a:xfrm>
            <a:off x="3438998" y="5966838"/>
            <a:ext cx="1532013"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Se expresan</a:t>
            </a:r>
            <a:endParaRPr lang="en-US" sz="1800" dirty="0">
              <a:latin typeface="Arial" panose="020B0604020202020204" pitchFamily="34" charset="0"/>
              <a:cs typeface="Arial" panose="020B0604020202020204" pitchFamily="34" charset="0"/>
            </a:endParaRPr>
          </a:p>
        </p:txBody>
      </p:sp>
      <p:sp>
        <p:nvSpPr>
          <p:cNvPr id="41" name="Rectángulo 40"/>
          <p:cNvSpPr/>
          <p:nvPr/>
        </p:nvSpPr>
        <p:spPr>
          <a:xfrm>
            <a:off x="5436800" y="5341344"/>
            <a:ext cx="2175106"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Ataque de patógenos</a:t>
            </a:r>
            <a:endParaRPr lang="en-US" sz="1800" dirty="0">
              <a:latin typeface="Arial" panose="020B0604020202020204" pitchFamily="34" charset="0"/>
              <a:cs typeface="Arial" panose="020B0604020202020204" pitchFamily="34" charset="0"/>
            </a:endParaRPr>
          </a:p>
        </p:txBody>
      </p:sp>
      <p:sp>
        <p:nvSpPr>
          <p:cNvPr id="36" name="Abrir llave 35"/>
          <p:cNvSpPr/>
          <p:nvPr/>
        </p:nvSpPr>
        <p:spPr>
          <a:xfrm>
            <a:off x="5096867" y="5568777"/>
            <a:ext cx="339933" cy="128445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3" name="Rectángulo 42"/>
          <p:cNvSpPr/>
          <p:nvPr/>
        </p:nvSpPr>
        <p:spPr>
          <a:xfrm>
            <a:off x="5436800" y="6580014"/>
            <a:ext cx="2175106"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Condiciones medioambientales</a:t>
            </a:r>
            <a:endParaRPr lang="en-US" sz="1800" dirty="0">
              <a:latin typeface="Arial" panose="020B0604020202020204" pitchFamily="34" charset="0"/>
              <a:cs typeface="Arial" panose="020B0604020202020204" pitchFamily="34" charset="0"/>
            </a:endParaRPr>
          </a:p>
        </p:txBody>
      </p:sp>
      <p:sp>
        <p:nvSpPr>
          <p:cNvPr id="44" name="Rectángulo 43"/>
          <p:cNvSpPr/>
          <p:nvPr/>
        </p:nvSpPr>
        <p:spPr>
          <a:xfrm>
            <a:off x="5302100" y="4849157"/>
            <a:ext cx="2465743" cy="367467"/>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solidFill>
                  <a:srgbClr val="0070C0"/>
                </a:solidFill>
                <a:latin typeface="Arial" panose="020B0604020202020204" pitchFamily="34" charset="0"/>
                <a:cs typeface="Arial" panose="020B0604020202020204" pitchFamily="34" charset="0"/>
              </a:rPr>
              <a:t>Factores bióticos</a:t>
            </a:r>
            <a:endParaRPr lang="en-US" sz="1400" dirty="0">
              <a:solidFill>
                <a:srgbClr val="0070C0"/>
              </a:solidFill>
              <a:latin typeface="Arial" panose="020B0604020202020204" pitchFamily="34" charset="0"/>
              <a:cs typeface="Arial" panose="020B0604020202020204" pitchFamily="34" charset="0"/>
            </a:endParaRPr>
          </a:p>
        </p:txBody>
      </p:sp>
      <p:sp>
        <p:nvSpPr>
          <p:cNvPr id="45" name="Rectángulo 44"/>
          <p:cNvSpPr/>
          <p:nvPr/>
        </p:nvSpPr>
        <p:spPr>
          <a:xfrm>
            <a:off x="5302101" y="6197949"/>
            <a:ext cx="2465743" cy="367467"/>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solidFill>
                  <a:srgbClr val="0070C0"/>
                </a:solidFill>
                <a:latin typeface="Arial" panose="020B0604020202020204" pitchFamily="34" charset="0"/>
                <a:cs typeface="Arial" panose="020B0604020202020204" pitchFamily="34" charset="0"/>
              </a:rPr>
              <a:t>Factores abióticos</a:t>
            </a:r>
            <a:endParaRPr lang="en-US" sz="1400" dirty="0">
              <a:solidFill>
                <a:srgbClr val="0070C0"/>
              </a:solidFill>
              <a:latin typeface="Arial" panose="020B0604020202020204" pitchFamily="34" charset="0"/>
              <a:cs typeface="Arial" panose="020B0604020202020204" pitchFamily="34" charset="0"/>
            </a:endParaRPr>
          </a:p>
        </p:txBody>
      </p:sp>
      <p:sp>
        <p:nvSpPr>
          <p:cNvPr id="46" name="Flecha derecha 45"/>
          <p:cNvSpPr/>
          <p:nvPr/>
        </p:nvSpPr>
        <p:spPr>
          <a:xfrm>
            <a:off x="7689211" y="5404981"/>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Rectángulo 46"/>
          <p:cNvSpPr/>
          <p:nvPr/>
        </p:nvSpPr>
        <p:spPr>
          <a:xfrm>
            <a:off x="8110085" y="5341344"/>
            <a:ext cx="1853133"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Antimicrobiana</a:t>
            </a:r>
            <a:endParaRPr lang="en-US" sz="1800" dirty="0">
              <a:latin typeface="Arial" panose="020B0604020202020204" pitchFamily="34" charset="0"/>
              <a:cs typeface="Arial" panose="020B0604020202020204" pitchFamily="34" charset="0"/>
            </a:endParaRPr>
          </a:p>
        </p:txBody>
      </p:sp>
      <p:sp>
        <p:nvSpPr>
          <p:cNvPr id="48" name="Rectángulo 47"/>
          <p:cNvSpPr/>
          <p:nvPr/>
        </p:nvSpPr>
        <p:spPr>
          <a:xfrm>
            <a:off x="7804307" y="4861160"/>
            <a:ext cx="2465743" cy="367467"/>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solidFill>
                  <a:srgbClr val="0070C0"/>
                </a:solidFill>
                <a:latin typeface="Arial" panose="020B0604020202020204" pitchFamily="34" charset="0"/>
                <a:cs typeface="Arial" panose="020B0604020202020204" pitchFamily="34" charset="0"/>
              </a:rPr>
              <a:t>Función</a:t>
            </a:r>
            <a:endParaRPr lang="en-US" sz="1400" dirty="0">
              <a:solidFill>
                <a:srgbClr val="0070C0"/>
              </a:solidFill>
              <a:latin typeface="Arial" panose="020B0604020202020204" pitchFamily="34" charset="0"/>
              <a:cs typeface="Arial" panose="020B0604020202020204" pitchFamily="34" charset="0"/>
            </a:endParaRPr>
          </a:p>
        </p:txBody>
      </p:sp>
      <p:sp>
        <p:nvSpPr>
          <p:cNvPr id="2" name="Cerrar llave 1"/>
          <p:cNvSpPr/>
          <p:nvPr/>
        </p:nvSpPr>
        <p:spPr>
          <a:xfrm>
            <a:off x="9981055" y="5592482"/>
            <a:ext cx="432804" cy="137729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8" name="Rectángulo 37"/>
          <p:cNvSpPr/>
          <p:nvPr/>
        </p:nvSpPr>
        <p:spPr>
          <a:xfrm>
            <a:off x="10431696" y="6025623"/>
            <a:ext cx="2480908" cy="502276"/>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Se clasifican en 17 familias de genes </a:t>
            </a:r>
            <a:endParaRPr lang="en-US" sz="1800" dirty="0">
              <a:latin typeface="Arial" panose="020B0604020202020204" pitchFamily="34" charset="0"/>
              <a:cs typeface="Arial" panose="020B0604020202020204" pitchFamily="34" charset="0"/>
            </a:endParaRPr>
          </a:p>
        </p:txBody>
      </p:sp>
      <p:sp>
        <p:nvSpPr>
          <p:cNvPr id="42" name="Rectángulo 41"/>
          <p:cNvSpPr/>
          <p:nvPr/>
        </p:nvSpPr>
        <p:spPr>
          <a:xfrm>
            <a:off x="6650506" y="1822261"/>
            <a:ext cx="2465743"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Ceras cuticulares</a:t>
            </a:r>
            <a:endParaRPr lang="en-US" sz="1800" dirty="0">
              <a:latin typeface="Arial" panose="020B0604020202020204" pitchFamily="34" charset="0"/>
              <a:cs typeface="Arial" panose="020B0604020202020204" pitchFamily="34" charset="0"/>
            </a:endParaRPr>
          </a:p>
        </p:txBody>
      </p:sp>
      <p:sp>
        <p:nvSpPr>
          <p:cNvPr id="49" name="Flecha derecha 48"/>
          <p:cNvSpPr/>
          <p:nvPr/>
        </p:nvSpPr>
        <p:spPr>
          <a:xfrm>
            <a:off x="6220448" y="3372409"/>
            <a:ext cx="388332" cy="3008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1165" y="1693107"/>
            <a:ext cx="1745673" cy="2152200"/>
          </a:xfrm>
          <a:prstGeom prst="rect">
            <a:avLst/>
          </a:prstGeom>
        </p:spPr>
      </p:pic>
    </p:spTree>
    <p:extLst>
      <p:ext uri="{BB962C8B-B14F-4D97-AF65-F5344CB8AC3E}">
        <p14:creationId xmlns:p14="http://schemas.microsoft.com/office/powerpoint/2010/main" val="26597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2"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Introducción</a:t>
            </a:r>
            <a:endParaRPr lang="en-US" sz="16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2587800" y="873573"/>
            <a:ext cx="9367236" cy="479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Análisis bibliométrico </a:t>
            </a:r>
            <a:endParaRPr lang="en-US" sz="2000" b="1" dirty="0">
              <a:solidFill>
                <a:srgbClr val="FF0000"/>
              </a:solidFill>
              <a:latin typeface="Arial" panose="020B0604020202020204" pitchFamily="34" charset="0"/>
              <a:cs typeface="Arial" panose="020B0604020202020204" pitchFamily="34" charset="0"/>
            </a:endParaRPr>
          </a:p>
        </p:txBody>
      </p:sp>
      <p:sp>
        <p:nvSpPr>
          <p:cNvPr id="9" name="Rectángulo 8"/>
          <p:cNvSpPr/>
          <p:nvPr/>
        </p:nvSpPr>
        <p:spPr>
          <a:xfrm>
            <a:off x="5643841" y="1513912"/>
            <a:ext cx="3255156" cy="42585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800" b="1" dirty="0">
                <a:latin typeface="Arial" panose="020B0604020202020204" pitchFamily="34" charset="0"/>
                <a:cs typeface="Arial" panose="020B0604020202020204" pitchFamily="34" charset="0"/>
              </a:rPr>
              <a:t>Análisis bibliométrico </a:t>
            </a:r>
            <a:endParaRPr lang="en-US" sz="1800" b="1" dirty="0">
              <a:latin typeface="Arial" panose="020B0604020202020204" pitchFamily="34" charset="0"/>
              <a:cs typeface="Arial" panose="020B0604020202020204" pitchFamily="34" charset="0"/>
            </a:endParaRPr>
          </a:p>
        </p:txBody>
      </p:sp>
      <p:sp>
        <p:nvSpPr>
          <p:cNvPr id="42" name="Rectángulo 41"/>
          <p:cNvSpPr/>
          <p:nvPr/>
        </p:nvSpPr>
        <p:spPr>
          <a:xfrm>
            <a:off x="742149" y="2618436"/>
            <a:ext cx="2591964"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800" b="1" dirty="0"/>
              <a:t>¿</a:t>
            </a:r>
            <a:r>
              <a:rPr lang="es-ES" sz="1800" b="1" dirty="0">
                <a:latin typeface="Arial" panose="020B0604020202020204" pitchFamily="34" charset="0"/>
                <a:cs typeface="Arial" panose="020B0604020202020204" pitchFamily="34" charset="0"/>
              </a:rPr>
              <a:t>Qué es?</a:t>
            </a:r>
            <a:endParaRPr lang="en-US" sz="1800" b="1" dirty="0">
              <a:latin typeface="Arial" panose="020B0604020202020204" pitchFamily="34" charset="0"/>
              <a:cs typeface="Arial" panose="020B0604020202020204" pitchFamily="34" charset="0"/>
            </a:endParaRPr>
          </a:p>
        </p:txBody>
      </p:sp>
      <p:sp>
        <p:nvSpPr>
          <p:cNvPr id="50" name="Rectángulo 49"/>
          <p:cNvSpPr/>
          <p:nvPr/>
        </p:nvSpPr>
        <p:spPr>
          <a:xfrm>
            <a:off x="712151" y="3173165"/>
            <a:ext cx="2621962" cy="653273"/>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Evaluación de la información científica </a:t>
            </a:r>
            <a:endParaRPr lang="en-US" sz="1800" dirty="0">
              <a:latin typeface="Arial" panose="020B0604020202020204" pitchFamily="34" charset="0"/>
              <a:cs typeface="Arial" panose="020B0604020202020204" pitchFamily="34" charset="0"/>
            </a:endParaRPr>
          </a:p>
        </p:txBody>
      </p:sp>
      <p:sp>
        <p:nvSpPr>
          <p:cNvPr id="52" name="Rectángulo 51"/>
          <p:cNvSpPr/>
          <p:nvPr/>
        </p:nvSpPr>
        <p:spPr>
          <a:xfrm>
            <a:off x="5975437" y="2618436"/>
            <a:ext cx="2591964"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800" b="1" dirty="0"/>
              <a:t>¿Cómo?</a:t>
            </a:r>
            <a:r>
              <a:rPr lang="es-ES" sz="1800" b="1" dirty="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sp>
        <p:nvSpPr>
          <p:cNvPr id="53" name="Rectángulo 52"/>
          <p:cNvSpPr/>
          <p:nvPr/>
        </p:nvSpPr>
        <p:spPr>
          <a:xfrm>
            <a:off x="10935094" y="2618436"/>
            <a:ext cx="2591964" cy="50227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800" b="1" dirty="0"/>
              <a:t>Importancia</a:t>
            </a:r>
            <a:endParaRPr lang="en-US" sz="1800" b="1" dirty="0">
              <a:latin typeface="Arial" panose="020B0604020202020204" pitchFamily="34" charset="0"/>
              <a:cs typeface="Arial" panose="020B0604020202020204" pitchFamily="34" charset="0"/>
            </a:endParaRPr>
          </a:p>
        </p:txBody>
      </p:sp>
      <p:sp>
        <p:nvSpPr>
          <p:cNvPr id="54" name="Flecha abajo 53"/>
          <p:cNvSpPr/>
          <p:nvPr/>
        </p:nvSpPr>
        <p:spPr>
          <a:xfrm>
            <a:off x="1837664" y="3915609"/>
            <a:ext cx="370937" cy="3823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Rectángulo 56"/>
          <p:cNvSpPr/>
          <p:nvPr/>
        </p:nvSpPr>
        <p:spPr>
          <a:xfrm>
            <a:off x="697149" y="4431639"/>
            <a:ext cx="2621962" cy="451747"/>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Documentos científicos </a:t>
            </a:r>
            <a:endParaRPr lang="en-U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8" name="Rectángulo 57"/>
          <p:cNvSpPr/>
          <p:nvPr/>
        </p:nvSpPr>
        <p:spPr>
          <a:xfrm>
            <a:off x="775259" y="4960863"/>
            <a:ext cx="2465743" cy="367467"/>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solidFill>
                  <a:srgbClr val="0070C0"/>
                </a:solidFill>
                <a:latin typeface="Arial" panose="020B0604020202020204" pitchFamily="34" charset="0"/>
                <a:cs typeface="Arial" panose="020B0604020202020204" pitchFamily="34" charset="0"/>
              </a:rPr>
              <a:t>Unidad de análisis </a:t>
            </a:r>
            <a:endParaRPr lang="en-US" sz="1400" dirty="0">
              <a:solidFill>
                <a:srgbClr val="0070C0"/>
              </a:solidFill>
              <a:latin typeface="Arial" panose="020B0604020202020204" pitchFamily="34" charset="0"/>
              <a:cs typeface="Arial" panose="020B0604020202020204" pitchFamily="34" charset="0"/>
            </a:endParaRPr>
          </a:p>
        </p:txBody>
      </p:sp>
      <p:sp>
        <p:nvSpPr>
          <p:cNvPr id="59" name="Flecha abajo 58"/>
          <p:cNvSpPr/>
          <p:nvPr/>
        </p:nvSpPr>
        <p:spPr>
          <a:xfrm>
            <a:off x="1822663" y="5364996"/>
            <a:ext cx="370937" cy="3823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Rectángulo 59"/>
          <p:cNvSpPr/>
          <p:nvPr/>
        </p:nvSpPr>
        <p:spPr>
          <a:xfrm>
            <a:off x="697151" y="5935032"/>
            <a:ext cx="2621962" cy="53227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Bases de datos científicas</a:t>
            </a:r>
            <a:endParaRPr lang="en-US" sz="1800" dirty="0">
              <a:latin typeface="Arial" panose="020B0604020202020204" pitchFamily="34" charset="0"/>
              <a:cs typeface="Arial" panose="020B0604020202020204" pitchFamily="34" charset="0"/>
            </a:endParaRPr>
          </a:p>
        </p:txBody>
      </p:sp>
      <p:cxnSp>
        <p:nvCxnSpPr>
          <p:cNvPr id="61" name="Conector recto 60"/>
          <p:cNvCxnSpPr>
            <a:stCxn id="9" idx="2"/>
          </p:cNvCxnSpPr>
          <p:nvPr/>
        </p:nvCxnSpPr>
        <p:spPr>
          <a:xfrm>
            <a:off x="7271419" y="1939770"/>
            <a:ext cx="0" cy="254790"/>
          </a:xfrm>
          <a:prstGeom prst="line">
            <a:avLst/>
          </a:prstGeom>
        </p:spPr>
        <p:style>
          <a:lnRef idx="2">
            <a:schemeClr val="dk1"/>
          </a:lnRef>
          <a:fillRef idx="0">
            <a:schemeClr val="dk1"/>
          </a:fillRef>
          <a:effectRef idx="1">
            <a:schemeClr val="dk1"/>
          </a:effectRef>
          <a:fontRef idx="minor">
            <a:schemeClr val="tx1"/>
          </a:fontRef>
        </p:style>
      </p:cxnSp>
      <p:cxnSp>
        <p:nvCxnSpPr>
          <p:cNvPr id="63" name="Conector recto 62"/>
          <p:cNvCxnSpPr/>
          <p:nvPr/>
        </p:nvCxnSpPr>
        <p:spPr>
          <a:xfrm flipH="1">
            <a:off x="2023133" y="2194560"/>
            <a:ext cx="5248287" cy="0"/>
          </a:xfrm>
          <a:prstGeom prst="line">
            <a:avLst/>
          </a:prstGeom>
        </p:spPr>
        <p:style>
          <a:lnRef idx="2">
            <a:schemeClr val="dk1"/>
          </a:lnRef>
          <a:fillRef idx="0">
            <a:schemeClr val="dk1"/>
          </a:fillRef>
          <a:effectRef idx="1">
            <a:schemeClr val="dk1"/>
          </a:effectRef>
          <a:fontRef idx="minor">
            <a:schemeClr val="tx1"/>
          </a:fontRef>
        </p:style>
      </p:cxnSp>
      <p:cxnSp>
        <p:nvCxnSpPr>
          <p:cNvPr id="65" name="Conector recto 64"/>
          <p:cNvCxnSpPr/>
          <p:nvPr/>
        </p:nvCxnSpPr>
        <p:spPr>
          <a:xfrm>
            <a:off x="7271419" y="2194560"/>
            <a:ext cx="4959657" cy="0"/>
          </a:xfrm>
          <a:prstGeom prst="line">
            <a:avLst/>
          </a:prstGeom>
        </p:spPr>
        <p:style>
          <a:lnRef idx="2">
            <a:schemeClr val="dk1"/>
          </a:lnRef>
          <a:fillRef idx="0">
            <a:schemeClr val="dk1"/>
          </a:fillRef>
          <a:effectRef idx="1">
            <a:schemeClr val="dk1"/>
          </a:effectRef>
          <a:fontRef idx="minor">
            <a:schemeClr val="tx1"/>
          </a:fontRef>
        </p:style>
      </p:cxnSp>
      <p:cxnSp>
        <p:nvCxnSpPr>
          <p:cNvPr id="84" name="Conector recto 83"/>
          <p:cNvCxnSpPr/>
          <p:nvPr/>
        </p:nvCxnSpPr>
        <p:spPr>
          <a:xfrm>
            <a:off x="7271419" y="2194560"/>
            <a:ext cx="0" cy="423876"/>
          </a:xfrm>
          <a:prstGeom prst="line">
            <a:avLst/>
          </a:prstGeom>
        </p:spPr>
        <p:style>
          <a:lnRef idx="2">
            <a:schemeClr val="dk1"/>
          </a:lnRef>
          <a:fillRef idx="0">
            <a:schemeClr val="dk1"/>
          </a:fillRef>
          <a:effectRef idx="1">
            <a:schemeClr val="dk1"/>
          </a:effectRef>
          <a:fontRef idx="minor">
            <a:schemeClr val="tx1"/>
          </a:fontRef>
        </p:style>
      </p:cxnSp>
      <p:cxnSp>
        <p:nvCxnSpPr>
          <p:cNvPr id="85" name="Conector recto 84"/>
          <p:cNvCxnSpPr/>
          <p:nvPr/>
        </p:nvCxnSpPr>
        <p:spPr>
          <a:xfrm>
            <a:off x="12223317" y="2194560"/>
            <a:ext cx="0" cy="423876"/>
          </a:xfrm>
          <a:prstGeom prst="line">
            <a:avLst/>
          </a:prstGeom>
        </p:spPr>
        <p:style>
          <a:lnRef idx="2">
            <a:schemeClr val="dk1"/>
          </a:lnRef>
          <a:fillRef idx="0">
            <a:schemeClr val="dk1"/>
          </a:fillRef>
          <a:effectRef idx="1">
            <a:schemeClr val="dk1"/>
          </a:effectRef>
          <a:fontRef idx="minor">
            <a:schemeClr val="tx1"/>
          </a:fontRef>
        </p:style>
      </p:cxnSp>
      <p:cxnSp>
        <p:nvCxnSpPr>
          <p:cNvPr id="86" name="Conector recto 85"/>
          <p:cNvCxnSpPr/>
          <p:nvPr/>
        </p:nvCxnSpPr>
        <p:spPr>
          <a:xfrm>
            <a:off x="2038131" y="2194560"/>
            <a:ext cx="0" cy="423876"/>
          </a:xfrm>
          <a:prstGeom prst="line">
            <a:avLst/>
          </a:prstGeom>
        </p:spPr>
        <p:style>
          <a:lnRef idx="2">
            <a:schemeClr val="dk1"/>
          </a:lnRef>
          <a:fillRef idx="0">
            <a:schemeClr val="dk1"/>
          </a:fillRef>
          <a:effectRef idx="1">
            <a:schemeClr val="dk1"/>
          </a:effectRef>
          <a:fontRef idx="minor">
            <a:schemeClr val="tx1"/>
          </a:fontRef>
        </p:style>
      </p:cxnSp>
      <p:sp>
        <p:nvSpPr>
          <p:cNvPr id="87" name="Rectángulo 86"/>
          <p:cNvSpPr/>
          <p:nvPr/>
        </p:nvSpPr>
        <p:spPr>
          <a:xfrm>
            <a:off x="5945439" y="3229474"/>
            <a:ext cx="2621962" cy="653273"/>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Métodos estadísticos y matemáticos </a:t>
            </a:r>
            <a:endParaRPr lang="en-US" sz="1800" dirty="0">
              <a:latin typeface="Arial" panose="020B0604020202020204" pitchFamily="34" charset="0"/>
              <a:cs typeface="Arial" panose="020B0604020202020204" pitchFamily="34" charset="0"/>
            </a:endParaRPr>
          </a:p>
        </p:txBody>
      </p:sp>
      <p:sp>
        <p:nvSpPr>
          <p:cNvPr id="88" name="Flecha abajo 87"/>
          <p:cNvSpPr/>
          <p:nvPr/>
        </p:nvSpPr>
        <p:spPr>
          <a:xfrm>
            <a:off x="7085950" y="3974753"/>
            <a:ext cx="370937" cy="38238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 name="Rectángulo 88"/>
          <p:cNvSpPr/>
          <p:nvPr/>
        </p:nvSpPr>
        <p:spPr>
          <a:xfrm>
            <a:off x="5945439" y="4470890"/>
            <a:ext cx="2621962" cy="48997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Indicadores bibliométricos </a:t>
            </a:r>
            <a:endParaRPr lang="en-US"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ángulo 89"/>
          <p:cNvSpPr/>
          <p:nvPr/>
        </p:nvSpPr>
        <p:spPr>
          <a:xfrm>
            <a:off x="5184470" y="5399811"/>
            <a:ext cx="2438674" cy="35214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Producción </a:t>
            </a:r>
            <a:endParaRPr lang="en-US" sz="1800" dirty="0">
              <a:latin typeface="Arial" panose="020B0604020202020204" pitchFamily="34" charset="0"/>
              <a:cs typeface="Arial" panose="020B0604020202020204" pitchFamily="34" charset="0"/>
            </a:endParaRPr>
          </a:p>
        </p:txBody>
      </p:sp>
      <p:sp>
        <p:nvSpPr>
          <p:cNvPr id="91" name="Rectángulo 90"/>
          <p:cNvSpPr/>
          <p:nvPr/>
        </p:nvSpPr>
        <p:spPr>
          <a:xfrm>
            <a:off x="5184470" y="5869686"/>
            <a:ext cx="2438674" cy="3399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Visibilidad e impacto</a:t>
            </a:r>
            <a:endParaRPr lang="en-US" sz="1800" dirty="0">
              <a:latin typeface="Arial" panose="020B0604020202020204" pitchFamily="34" charset="0"/>
              <a:cs typeface="Arial" panose="020B0604020202020204" pitchFamily="34" charset="0"/>
            </a:endParaRPr>
          </a:p>
        </p:txBody>
      </p:sp>
      <p:sp>
        <p:nvSpPr>
          <p:cNvPr id="92" name="Rectángulo 91"/>
          <p:cNvSpPr/>
          <p:nvPr/>
        </p:nvSpPr>
        <p:spPr>
          <a:xfrm>
            <a:off x="5184470" y="6377376"/>
            <a:ext cx="2438674" cy="3399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Colaboración </a:t>
            </a:r>
            <a:endParaRPr lang="en-US" sz="1800" dirty="0">
              <a:latin typeface="Arial" panose="020B0604020202020204" pitchFamily="34" charset="0"/>
              <a:cs typeface="Arial" panose="020B0604020202020204" pitchFamily="34" charset="0"/>
            </a:endParaRPr>
          </a:p>
        </p:txBody>
      </p:sp>
      <p:sp>
        <p:nvSpPr>
          <p:cNvPr id="93" name="Rectángulo 92"/>
          <p:cNvSpPr/>
          <p:nvPr/>
        </p:nvSpPr>
        <p:spPr>
          <a:xfrm>
            <a:off x="5196839" y="6897794"/>
            <a:ext cx="2438674" cy="3399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s-ES" sz="1800" dirty="0">
                <a:latin typeface="Arial" panose="020B0604020202020204" pitchFamily="34" charset="0"/>
                <a:cs typeface="Arial" panose="020B0604020202020204" pitchFamily="34" charset="0"/>
              </a:rPr>
              <a:t>Dispersión  </a:t>
            </a:r>
            <a:endParaRPr lang="en-US" sz="1800" dirty="0">
              <a:latin typeface="Arial" panose="020B0604020202020204" pitchFamily="34" charset="0"/>
              <a:cs typeface="Arial" panose="020B0604020202020204" pitchFamily="34" charset="0"/>
            </a:endParaRPr>
          </a:p>
        </p:txBody>
      </p:sp>
      <p:cxnSp>
        <p:nvCxnSpPr>
          <p:cNvPr id="97" name="Conector recto 96"/>
          <p:cNvCxnSpPr/>
          <p:nvPr/>
        </p:nvCxnSpPr>
        <p:spPr>
          <a:xfrm>
            <a:off x="4705927" y="5144596"/>
            <a:ext cx="0" cy="1970595"/>
          </a:xfrm>
          <a:prstGeom prst="line">
            <a:avLst/>
          </a:prstGeom>
        </p:spPr>
        <p:style>
          <a:lnRef idx="2">
            <a:schemeClr val="dk1"/>
          </a:lnRef>
          <a:fillRef idx="0">
            <a:schemeClr val="dk1"/>
          </a:fillRef>
          <a:effectRef idx="1">
            <a:schemeClr val="dk1"/>
          </a:effectRef>
          <a:fontRef idx="minor">
            <a:schemeClr val="tx1"/>
          </a:fontRef>
        </p:style>
      </p:cxnSp>
      <p:cxnSp>
        <p:nvCxnSpPr>
          <p:cNvPr id="99" name="Conector recto de flecha 98"/>
          <p:cNvCxnSpPr/>
          <p:nvPr/>
        </p:nvCxnSpPr>
        <p:spPr>
          <a:xfrm>
            <a:off x="4693558" y="5552979"/>
            <a:ext cx="49091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0" name="Conector recto de flecha 99"/>
          <p:cNvCxnSpPr/>
          <p:nvPr/>
        </p:nvCxnSpPr>
        <p:spPr>
          <a:xfrm>
            <a:off x="4693558" y="6050162"/>
            <a:ext cx="49091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1" name="Conector recto de flecha 100"/>
          <p:cNvCxnSpPr/>
          <p:nvPr/>
        </p:nvCxnSpPr>
        <p:spPr>
          <a:xfrm>
            <a:off x="4705927" y="6547346"/>
            <a:ext cx="49091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2" name="Conector recto de flecha 101"/>
          <p:cNvCxnSpPr/>
          <p:nvPr/>
        </p:nvCxnSpPr>
        <p:spPr>
          <a:xfrm>
            <a:off x="4718297" y="7099866"/>
            <a:ext cx="49091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4" name="Abrir corchete 103"/>
          <p:cNvSpPr/>
          <p:nvPr/>
        </p:nvSpPr>
        <p:spPr>
          <a:xfrm>
            <a:off x="712151" y="6582673"/>
            <a:ext cx="275892" cy="106503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5" name="Rectángulo 104"/>
          <p:cNvSpPr/>
          <p:nvPr/>
        </p:nvSpPr>
        <p:spPr>
          <a:xfrm>
            <a:off x="925290" y="6662438"/>
            <a:ext cx="1914581" cy="905506"/>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q"/>
            </a:pPr>
            <a:r>
              <a:rPr lang="es-ES" sz="1800" dirty="0">
                <a:latin typeface="Arial" panose="020B0604020202020204" pitchFamily="34" charset="0"/>
                <a:cs typeface="Arial" panose="020B0604020202020204" pitchFamily="34" charset="0"/>
              </a:rPr>
              <a:t>Mundiales</a:t>
            </a:r>
          </a:p>
          <a:p>
            <a:pPr marL="285750" indent="-285750">
              <a:buFont typeface="Wingdings" panose="05000000000000000000" pitchFamily="2" charset="2"/>
              <a:buChar char="q"/>
            </a:pPr>
            <a:r>
              <a:rPr lang="es-ES" sz="1800" dirty="0">
                <a:latin typeface="Arial" panose="020B0604020202020204" pitchFamily="34" charset="0"/>
                <a:cs typeface="Arial" panose="020B0604020202020204" pitchFamily="34" charset="0"/>
              </a:rPr>
              <a:t>Regionales</a:t>
            </a:r>
          </a:p>
          <a:p>
            <a:pPr marL="285750" indent="-285750">
              <a:buFont typeface="Wingdings" panose="05000000000000000000" pitchFamily="2" charset="2"/>
              <a:buChar char="q"/>
            </a:pPr>
            <a:r>
              <a:rPr lang="es-ES" sz="1800" dirty="0">
                <a:latin typeface="Arial" panose="020B0604020202020204" pitchFamily="34" charset="0"/>
                <a:cs typeface="Arial" panose="020B0604020202020204" pitchFamily="34" charset="0"/>
              </a:rPr>
              <a:t>Nacionales </a:t>
            </a:r>
            <a:endParaRPr lang="en-US" sz="1800" dirty="0">
              <a:latin typeface="Arial" panose="020B0604020202020204" pitchFamily="34" charset="0"/>
              <a:cs typeface="Arial" panose="020B0604020202020204" pitchFamily="34" charset="0"/>
            </a:endParaRPr>
          </a:p>
        </p:txBody>
      </p:sp>
      <p:cxnSp>
        <p:nvCxnSpPr>
          <p:cNvPr id="109" name="Conector recto 108"/>
          <p:cNvCxnSpPr>
            <a:stCxn id="89" idx="2"/>
          </p:cNvCxnSpPr>
          <p:nvPr/>
        </p:nvCxnSpPr>
        <p:spPr>
          <a:xfrm>
            <a:off x="7256420" y="4960863"/>
            <a:ext cx="0" cy="183733"/>
          </a:xfrm>
          <a:prstGeom prst="line">
            <a:avLst/>
          </a:prstGeom>
        </p:spPr>
        <p:style>
          <a:lnRef idx="2">
            <a:schemeClr val="dk1"/>
          </a:lnRef>
          <a:fillRef idx="0">
            <a:schemeClr val="dk1"/>
          </a:fillRef>
          <a:effectRef idx="1">
            <a:schemeClr val="dk1"/>
          </a:effectRef>
          <a:fontRef idx="minor">
            <a:schemeClr val="tx1"/>
          </a:fontRef>
        </p:style>
      </p:cxnSp>
      <p:cxnSp>
        <p:nvCxnSpPr>
          <p:cNvPr id="110" name="Conector recto 109"/>
          <p:cNvCxnSpPr/>
          <p:nvPr/>
        </p:nvCxnSpPr>
        <p:spPr>
          <a:xfrm flipH="1" flipV="1">
            <a:off x="4705927" y="5144596"/>
            <a:ext cx="2550494" cy="2771"/>
          </a:xfrm>
          <a:prstGeom prst="line">
            <a:avLst/>
          </a:prstGeom>
        </p:spPr>
        <p:style>
          <a:lnRef idx="2">
            <a:schemeClr val="dk1"/>
          </a:lnRef>
          <a:fillRef idx="0">
            <a:schemeClr val="dk1"/>
          </a:fillRef>
          <a:effectRef idx="1">
            <a:schemeClr val="dk1"/>
          </a:effectRef>
          <a:fontRef idx="minor">
            <a:schemeClr val="tx1"/>
          </a:fontRef>
        </p:style>
      </p:cxnSp>
      <p:sp>
        <p:nvSpPr>
          <p:cNvPr id="2" name="Abrir llave 1"/>
          <p:cNvSpPr/>
          <p:nvPr/>
        </p:nvSpPr>
        <p:spPr>
          <a:xfrm>
            <a:off x="9479760" y="3477337"/>
            <a:ext cx="654306" cy="333451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0" name="Rectángulo 39"/>
          <p:cNvSpPr/>
          <p:nvPr/>
        </p:nvSpPr>
        <p:spPr>
          <a:xfrm>
            <a:off x="10034435" y="4675057"/>
            <a:ext cx="3841202" cy="653273"/>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sz="18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S" sz="1800" dirty="0">
                <a:latin typeface="Arial" panose="020B0604020202020204" pitchFamily="34" charset="0"/>
                <a:cs typeface="Arial" panose="020B0604020202020204" pitchFamily="34" charset="0"/>
              </a:rPr>
              <a:t>Búsqueda y análisis de la información</a:t>
            </a:r>
          </a:p>
          <a:p>
            <a:pPr marL="285750" indent="-285750" algn="just">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S" sz="1800" dirty="0">
                <a:latin typeface="Arial" panose="020B0604020202020204" pitchFamily="34" charset="0"/>
                <a:cs typeface="Arial" panose="020B0604020202020204" pitchFamily="34" charset="0"/>
              </a:rPr>
              <a:t>Se consideran el inicio del proceso científico.</a:t>
            </a:r>
          </a:p>
          <a:p>
            <a:pPr marL="285750" indent="-285750" algn="just">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S" sz="1800" dirty="0">
                <a:latin typeface="Arial" panose="020B0604020202020204" pitchFamily="34" charset="0"/>
                <a:cs typeface="Arial" panose="020B0604020202020204" pitchFamily="34" charset="0"/>
              </a:rPr>
              <a:t>Proporcionan un panorama para nuevas líneas de investigación.</a:t>
            </a:r>
          </a:p>
          <a:p>
            <a:pPr marL="285750" indent="-285750" algn="just">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S" sz="1800" dirty="0">
                <a:latin typeface="Arial" panose="020B0604020202020204" pitchFamily="34" charset="0"/>
                <a:cs typeface="Arial" panose="020B0604020202020204" pitchFamily="34" charset="0"/>
              </a:rPr>
              <a:t>Permiten identificar grupos de investigación.</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30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2"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Objetivos</a:t>
            </a:r>
            <a:endParaRPr lang="en-US" sz="16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5823030" y="1138875"/>
            <a:ext cx="2627610" cy="3609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latin typeface="Arial" panose="020B0604020202020204" pitchFamily="34" charset="0"/>
                <a:cs typeface="Arial" panose="020B0604020202020204" pitchFamily="34" charset="0"/>
              </a:rPr>
              <a:t>Objetivo general</a:t>
            </a:r>
            <a:endParaRPr lang="en-US" sz="2000" b="1" dirty="0">
              <a:latin typeface="Arial" panose="020B0604020202020204" pitchFamily="34" charset="0"/>
              <a:cs typeface="Arial" panose="020B0604020202020204" pitchFamily="34" charset="0"/>
            </a:endParaRPr>
          </a:p>
        </p:txBody>
      </p:sp>
      <p:sp>
        <p:nvSpPr>
          <p:cNvPr id="11" name="Título 1"/>
          <p:cNvSpPr txBox="1">
            <a:spLocks/>
          </p:cNvSpPr>
          <p:nvPr/>
        </p:nvSpPr>
        <p:spPr>
          <a:xfrm>
            <a:off x="1772170" y="188839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s-ES" sz="2000" dirty="0"/>
              <a:t>Analizar la producción científica del efecto de elicitores en la expresión de los genes PR (</a:t>
            </a:r>
            <a:r>
              <a:rPr lang="es-ES" sz="2000" i="1" dirty="0"/>
              <a:t>Pathogenesis Related</a:t>
            </a:r>
            <a:r>
              <a:rPr lang="es-ES" sz="2000" dirty="0"/>
              <a:t>) en plantas a nivel mundial </a:t>
            </a:r>
            <a:endParaRPr lang="es-ES" sz="2000" b="1" dirty="0">
              <a:cs typeface="Arial" panose="020B0604020202020204" pitchFamily="34" charset="0"/>
            </a:endParaRPr>
          </a:p>
          <a:p>
            <a:pPr algn="ctr"/>
            <a:endParaRPr lang="en-US" sz="1800" dirty="0">
              <a:cs typeface="Arial" panose="020B0604020202020204" pitchFamily="34" charset="0"/>
            </a:endParaRPr>
          </a:p>
        </p:txBody>
      </p:sp>
    </p:spTree>
    <p:extLst>
      <p:ext uri="{BB962C8B-B14F-4D97-AF65-F5344CB8AC3E}">
        <p14:creationId xmlns:p14="http://schemas.microsoft.com/office/powerpoint/2010/main" val="231401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23133" y="286622"/>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275806" y="8438284"/>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9" name="Título 1"/>
          <p:cNvSpPr txBox="1">
            <a:spLocks/>
          </p:cNvSpPr>
          <p:nvPr/>
        </p:nvSpPr>
        <p:spPr>
          <a:xfrm>
            <a:off x="1772170" y="1954725"/>
            <a:ext cx="10729330" cy="411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a:p>
            <a:pPr marL="285755" indent="-285755">
              <a:lnSpc>
                <a:spcPct val="150000"/>
              </a:lnSpc>
              <a:buFont typeface="Courier New" panose="02070309020205020404" pitchFamily="49" charset="0"/>
              <a:buChar char="o"/>
            </a:pPr>
            <a:r>
              <a:rPr lang="es-ES" sz="2000" dirty="0"/>
              <a:t>Evaluar la contribución científica a nivel nacional sobre los estudios del efecto de los compuestos elicitores en la expresión de los genes PR. </a:t>
            </a:r>
          </a:p>
          <a:p>
            <a:pPr marL="285755" indent="-285755">
              <a:lnSpc>
                <a:spcPct val="150000"/>
              </a:lnSpc>
              <a:buFont typeface="Courier New" panose="02070309020205020404" pitchFamily="49" charset="0"/>
              <a:buChar char="o"/>
            </a:pPr>
            <a:endParaRPr lang="es-ES" sz="2000" dirty="0"/>
          </a:p>
          <a:p>
            <a:pPr marL="285755" indent="-285755">
              <a:lnSpc>
                <a:spcPct val="150000"/>
              </a:lnSpc>
              <a:buFont typeface="Courier New" panose="02070309020205020404" pitchFamily="49" charset="0"/>
              <a:buChar char="o"/>
            </a:pPr>
            <a:r>
              <a:rPr lang="es-ES" sz="2000" dirty="0"/>
              <a:t>Comparar la producción científica que existe entre América Latina y el resto del mundo sobre el efecto de los compuestos elicitores en la expresión de los genes PR.</a:t>
            </a:r>
          </a:p>
          <a:p>
            <a:pPr marL="285755" indent="-285755">
              <a:lnSpc>
                <a:spcPct val="150000"/>
              </a:lnSpc>
              <a:buFont typeface="Courier New" panose="02070309020205020404" pitchFamily="49" charset="0"/>
              <a:buChar char="o"/>
            </a:pPr>
            <a:endParaRPr lang="es-ES" sz="2000" dirty="0"/>
          </a:p>
          <a:p>
            <a:pPr marL="285755" indent="-285755">
              <a:lnSpc>
                <a:spcPct val="150000"/>
              </a:lnSpc>
              <a:buFont typeface="Courier New" panose="02070309020205020404" pitchFamily="49" charset="0"/>
              <a:buChar char="o"/>
            </a:pPr>
            <a:r>
              <a:rPr lang="es-ES" sz="2000" dirty="0"/>
              <a:t>Determinar los grupos y redes de colaboración entre países e instituciones que se enfocan en el campo de investigación sobre la expresión de genes PR. </a:t>
            </a:r>
          </a:p>
          <a:p>
            <a:pPr marL="285755" indent="-285755">
              <a:lnSpc>
                <a:spcPct val="150000"/>
              </a:lnSpc>
              <a:buFont typeface="Courier New" panose="02070309020205020404" pitchFamily="49" charset="0"/>
              <a:buChar char="o"/>
            </a:pPr>
            <a:endParaRPr lang="es-ES" sz="2000" dirty="0"/>
          </a:p>
          <a:p>
            <a:pPr marL="285755" indent="-285755">
              <a:lnSpc>
                <a:spcPct val="150000"/>
              </a:lnSpc>
              <a:buFont typeface="Courier New" panose="02070309020205020404" pitchFamily="49" charset="0"/>
              <a:buChar char="o"/>
            </a:pPr>
            <a:r>
              <a:rPr lang="es-ES" sz="2000" dirty="0"/>
              <a:t>Identificar el compuesto elicitor y los genes PR con mayor producción científica para futuros planes de mejoramiento genético. </a:t>
            </a:r>
          </a:p>
          <a:p>
            <a:pPr algn="ctr">
              <a:lnSpc>
                <a:spcPct val="200000"/>
              </a:lnSpc>
            </a:pPr>
            <a:endParaRPr lang="en-US" sz="2000" dirty="0">
              <a:cs typeface="Arial" panose="020B0604020202020204" pitchFamily="34" charset="0"/>
            </a:endParaRPr>
          </a:p>
        </p:txBody>
      </p:sp>
      <p:sp>
        <p:nvSpPr>
          <p:cNvPr id="10" name="Título 1"/>
          <p:cNvSpPr txBox="1">
            <a:spLocks/>
          </p:cNvSpPr>
          <p:nvPr/>
        </p:nvSpPr>
        <p:spPr>
          <a:xfrm>
            <a:off x="5631539" y="1109941"/>
            <a:ext cx="3010592" cy="3305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8"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Objetivos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66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790376" y="307169"/>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111111" y="8391359"/>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764362801"/>
              </p:ext>
            </p:extLst>
          </p:nvPr>
        </p:nvGraphicFramePr>
        <p:xfrm>
          <a:off x="4861874" y="1970145"/>
          <a:ext cx="5064260" cy="211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2320818295"/>
              </p:ext>
            </p:extLst>
          </p:nvPr>
        </p:nvGraphicFramePr>
        <p:xfrm>
          <a:off x="4885487" y="4142381"/>
          <a:ext cx="5064260" cy="2116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ítulo 1"/>
          <p:cNvSpPr txBox="1">
            <a:spLocks/>
          </p:cNvSpPr>
          <p:nvPr/>
        </p:nvSpPr>
        <p:spPr>
          <a:xfrm>
            <a:off x="12501500" y="894176"/>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Contenido</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70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32670" y="298028"/>
            <a:ext cx="10729330" cy="309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dirty="0">
                <a:latin typeface="Arial" panose="020B0604020202020204" pitchFamily="34" charset="0"/>
                <a:cs typeface="Arial" panose="020B0604020202020204" pitchFamily="34" charset="0"/>
              </a:rPr>
              <a:t>Análisis de la producción científica del efecto de elicitores en la expresión de los genes PR (</a:t>
            </a:r>
            <a:r>
              <a:rPr lang="es-ES" sz="1200" b="1" i="1" dirty="0">
                <a:latin typeface="Arial" panose="020B0604020202020204" pitchFamily="34" charset="0"/>
                <a:cs typeface="Arial" panose="020B0604020202020204" pitchFamily="34" charset="0"/>
              </a:rPr>
              <a:t>Pathogenesis Related</a:t>
            </a:r>
            <a:r>
              <a:rPr lang="es-ES" sz="1200" b="1" dirty="0">
                <a:latin typeface="Arial" panose="020B0604020202020204" pitchFamily="34" charset="0"/>
                <a:cs typeface="Arial" panose="020B0604020202020204" pitchFamily="34" charset="0"/>
              </a:rPr>
              <a:t>) en plantas a nivel mundial </a:t>
            </a:r>
          </a:p>
          <a:p>
            <a:pPr algn="ctr"/>
            <a:endParaRPr lang="es-ES" sz="1800" b="1" dirty="0">
              <a:latin typeface="Arial" panose="020B0604020202020204" pitchFamily="34" charset="0"/>
              <a:cs typeface="Arial" panose="020B0604020202020204" pitchFamily="34" charset="0"/>
            </a:endParaRP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7" name="Título 1"/>
          <p:cNvSpPr txBox="1">
            <a:spLocks/>
          </p:cNvSpPr>
          <p:nvPr/>
        </p:nvSpPr>
        <p:spPr>
          <a:xfrm>
            <a:off x="-176054" y="8424610"/>
            <a:ext cx="2051116" cy="244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200" b="1" i="1" dirty="0">
                <a:latin typeface="Arial" panose="020B0604020202020204" pitchFamily="34" charset="0"/>
                <a:cs typeface="Arial" panose="020B0604020202020204" pitchFamily="34" charset="0"/>
              </a:rPr>
              <a:t>Paúl Romero, 2021</a:t>
            </a:r>
          </a:p>
          <a:p>
            <a:pPr algn="ctr"/>
            <a:endParaRPr lang="es-ES" sz="1800" b="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8" name="Título 1"/>
          <p:cNvSpPr txBox="1">
            <a:spLocks/>
          </p:cNvSpPr>
          <p:nvPr/>
        </p:nvSpPr>
        <p:spPr>
          <a:xfrm>
            <a:off x="11920451" y="903346"/>
            <a:ext cx="2479762" cy="277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latin typeface="Arial" panose="020B0604020202020204" pitchFamily="34" charset="0"/>
                <a:cs typeface="Arial" panose="020B0604020202020204" pitchFamily="34" charset="0"/>
              </a:rPr>
              <a:t>Materiales y Métodos</a:t>
            </a:r>
          </a:p>
          <a:p>
            <a:pPr algn="ctr"/>
            <a:endParaRPr lang="en-US" sz="1600" dirty="0">
              <a:latin typeface="Arial" panose="020B0604020202020204" pitchFamily="34" charset="0"/>
              <a:cs typeface="Arial" panose="020B0604020202020204" pitchFamily="34" charset="0"/>
            </a:endParaRPr>
          </a:p>
        </p:txBody>
      </p:sp>
      <p:sp>
        <p:nvSpPr>
          <p:cNvPr id="2" name="Pentágono 1"/>
          <p:cNvSpPr/>
          <p:nvPr/>
        </p:nvSpPr>
        <p:spPr>
          <a:xfrm>
            <a:off x="415634" y="2352498"/>
            <a:ext cx="4006734" cy="1113905"/>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a:t>Estrategias d</a:t>
            </a:r>
            <a:r>
              <a:rPr lang="es-ES" b="1" dirty="0">
                <a:latin typeface="Arial" panose="020B0604020202020204" pitchFamily="34" charset="0"/>
                <a:cs typeface="Arial" panose="020B0604020202020204" pitchFamily="34" charset="0"/>
              </a:rPr>
              <a:t>e</a:t>
            </a:r>
            <a:r>
              <a:rPr lang="es-ES" b="1" dirty="0"/>
              <a:t> búsqueda de la información </a:t>
            </a:r>
            <a:endParaRPr lang="en-US" b="1" dirty="0"/>
          </a:p>
        </p:txBody>
      </p:sp>
      <p:sp>
        <p:nvSpPr>
          <p:cNvPr id="9" name="Pentágono 8"/>
          <p:cNvSpPr/>
          <p:nvPr/>
        </p:nvSpPr>
        <p:spPr>
          <a:xfrm>
            <a:off x="5166359" y="2377432"/>
            <a:ext cx="4006734" cy="1113905"/>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Manejo y tratamiento de la información </a:t>
            </a:r>
            <a:endParaRPr lang="en-US" b="1" dirty="0">
              <a:latin typeface="Arial" panose="020B0604020202020204" pitchFamily="34" charset="0"/>
              <a:cs typeface="Arial" panose="020B0604020202020204" pitchFamily="34" charset="0"/>
            </a:endParaRPr>
          </a:p>
        </p:txBody>
      </p:sp>
      <p:sp>
        <p:nvSpPr>
          <p:cNvPr id="10" name="Pentágono 9"/>
          <p:cNvSpPr/>
          <p:nvPr/>
        </p:nvSpPr>
        <p:spPr>
          <a:xfrm>
            <a:off x="9917084" y="2352498"/>
            <a:ext cx="4006734" cy="1113905"/>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Análisis de datos</a:t>
            </a:r>
            <a:endParaRPr lang="en-US" b="1" dirty="0">
              <a:latin typeface="Arial" panose="020B0604020202020204" pitchFamily="34" charset="0"/>
              <a:cs typeface="Arial" panose="020B0604020202020204" pitchFamily="34" charset="0"/>
            </a:endParaRPr>
          </a:p>
        </p:txBody>
      </p:sp>
      <p:sp>
        <p:nvSpPr>
          <p:cNvPr id="11" name="Rectángulo 10"/>
          <p:cNvSpPr/>
          <p:nvPr/>
        </p:nvSpPr>
        <p:spPr>
          <a:xfrm>
            <a:off x="415635" y="3516080"/>
            <a:ext cx="3424843" cy="12669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Courier New" panose="02070309020205020404" pitchFamily="49" charset="0"/>
              <a:buChar char="o"/>
            </a:pPr>
            <a:r>
              <a:rPr lang="es-ES" sz="1800" dirty="0">
                <a:latin typeface="Arial" panose="020B0604020202020204" pitchFamily="34" charset="0"/>
                <a:cs typeface="Arial" panose="020B0604020202020204" pitchFamily="34" charset="0"/>
              </a:rPr>
              <a:t>Criterios de selección</a:t>
            </a:r>
          </a:p>
          <a:p>
            <a:endParaRPr lang="es-ES" sz="18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sz="1800" dirty="0">
                <a:latin typeface="Arial" panose="020B0604020202020204" pitchFamily="34" charset="0"/>
                <a:cs typeface="Arial" panose="020B0604020202020204" pitchFamily="34" charset="0"/>
              </a:rPr>
              <a:t>Fuentes de información</a:t>
            </a:r>
            <a:endParaRPr lang="en-US" sz="1800" dirty="0">
              <a:latin typeface="Arial" panose="020B0604020202020204" pitchFamily="34" charset="0"/>
              <a:cs typeface="Arial" panose="020B0604020202020204" pitchFamily="34" charset="0"/>
            </a:endParaRPr>
          </a:p>
        </p:txBody>
      </p:sp>
      <p:sp>
        <p:nvSpPr>
          <p:cNvPr id="12" name="Rectángulo 11"/>
          <p:cNvSpPr/>
          <p:nvPr/>
        </p:nvSpPr>
        <p:spPr>
          <a:xfrm>
            <a:off x="4747604" y="3784205"/>
            <a:ext cx="4844243" cy="12669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Courier New" panose="02070309020205020404" pitchFamily="49" charset="0"/>
              <a:buChar char="o"/>
            </a:pPr>
            <a:r>
              <a:rPr lang="es-ES" sz="1800" dirty="0">
                <a:latin typeface="Arial" panose="020B0604020202020204" pitchFamily="34" charset="0"/>
                <a:cs typeface="Arial" panose="020B0604020202020204" pitchFamily="34" charset="0"/>
              </a:rPr>
              <a:t>Selección y almacenamiento de los datos</a:t>
            </a:r>
          </a:p>
          <a:p>
            <a:pPr marL="285750" indent="-285750">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sz="1800" dirty="0">
                <a:latin typeface="Arial" panose="020B0604020202020204" pitchFamily="34" charset="0"/>
                <a:cs typeface="Arial" panose="020B0604020202020204" pitchFamily="34" charset="0"/>
              </a:rPr>
              <a:t>Creación de un registro de datos</a:t>
            </a:r>
          </a:p>
          <a:p>
            <a:pPr marL="285750" indent="-285750">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sz="1800" dirty="0">
                <a:latin typeface="Arial" panose="020B0604020202020204" pitchFamily="34" charset="0"/>
                <a:cs typeface="Arial" panose="020B0604020202020204" pitchFamily="34" charset="0"/>
              </a:rPr>
              <a:t>Normalización de datos </a:t>
            </a:r>
            <a:endParaRPr lang="en-US" sz="1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68" y="5249917"/>
            <a:ext cx="2990975" cy="2584719"/>
          </a:xfrm>
          <a:prstGeom prst="rect">
            <a:avLst/>
          </a:prstGeom>
        </p:spPr>
      </p:pic>
      <p:sp>
        <p:nvSpPr>
          <p:cNvPr id="13" name="Rectángulo 12"/>
          <p:cNvSpPr/>
          <p:nvPr/>
        </p:nvSpPr>
        <p:spPr>
          <a:xfrm>
            <a:off x="9823565" y="3784205"/>
            <a:ext cx="4193771" cy="12669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Courier New" panose="02070309020205020404" pitchFamily="49" charset="0"/>
              <a:buChar char="o"/>
            </a:pPr>
            <a:r>
              <a:rPr lang="es-ES" sz="1800" dirty="0">
                <a:latin typeface="Arial" panose="020B0604020202020204" pitchFamily="34" charset="0"/>
                <a:cs typeface="Arial" panose="020B0604020202020204" pitchFamily="34" charset="0"/>
              </a:rPr>
              <a:t>Indicadores bibliométricos </a:t>
            </a:r>
          </a:p>
          <a:p>
            <a:pPr marL="285750" indent="-285750">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sz="1800" dirty="0">
                <a:latin typeface="Arial" panose="020B0604020202020204" pitchFamily="34" charset="0"/>
                <a:cs typeface="Arial" panose="020B0604020202020204" pitchFamily="34" charset="0"/>
              </a:rPr>
              <a:t>Aplicación de leyes matemáticas</a:t>
            </a:r>
          </a:p>
          <a:p>
            <a:pPr marL="285750" indent="-285750">
              <a:buFont typeface="Courier New" panose="02070309020205020404" pitchFamily="49" charset="0"/>
              <a:buChar char="o"/>
            </a:pPr>
            <a:endParaRPr lang="es-ES" sz="18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sz="1800" dirty="0">
                <a:latin typeface="Arial" panose="020B0604020202020204" pitchFamily="34" charset="0"/>
                <a:cs typeface="Arial" panose="020B0604020202020204" pitchFamily="34" charset="0"/>
              </a:rPr>
              <a:t>Creación de redes de colaboración</a:t>
            </a:r>
            <a:endParaRPr lang="en-US" sz="1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283" y="5211783"/>
            <a:ext cx="2681848" cy="2672304"/>
          </a:xfrm>
          <a:prstGeom prst="rect">
            <a:avLst/>
          </a:prstGeom>
        </p:spPr>
      </p:pic>
      <p:sp>
        <p:nvSpPr>
          <p:cNvPr id="14" name="Título 1"/>
          <p:cNvSpPr txBox="1">
            <a:spLocks/>
          </p:cNvSpPr>
          <p:nvPr/>
        </p:nvSpPr>
        <p:spPr>
          <a:xfrm>
            <a:off x="2422230" y="1041876"/>
            <a:ext cx="9367236" cy="479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rgbClr val="FF0000"/>
                </a:solidFill>
                <a:latin typeface="Arial" panose="020B0604020202020204" pitchFamily="34" charset="0"/>
                <a:cs typeface="Arial" panose="020B0604020202020204" pitchFamily="34" charset="0"/>
              </a:rPr>
              <a:t>Etapas para la realización del análisis bibliométrico</a:t>
            </a:r>
            <a:endParaRPr lang="en-US" sz="2000" b="1" dirty="0">
              <a:solidFill>
                <a:srgbClr val="FF0000"/>
              </a:solidFill>
              <a:latin typeface="Arial" panose="020B0604020202020204" pitchFamily="34" charset="0"/>
              <a:cs typeface="Arial" panose="020B0604020202020204" pitchFamily="34" charset="0"/>
            </a:endParaRPr>
          </a:p>
        </p:txBody>
      </p:sp>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8068" y="5308207"/>
            <a:ext cx="3744764" cy="2106430"/>
          </a:xfrm>
          <a:prstGeom prst="rect">
            <a:avLst/>
          </a:prstGeom>
        </p:spPr>
      </p:pic>
      <p:sp>
        <p:nvSpPr>
          <p:cNvPr id="16" name="Rectángulo 15"/>
          <p:cNvSpPr/>
          <p:nvPr/>
        </p:nvSpPr>
        <p:spPr>
          <a:xfrm>
            <a:off x="853648" y="1835713"/>
            <a:ext cx="2358043" cy="463167"/>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2400" b="1" dirty="0">
                <a:solidFill>
                  <a:srgbClr val="002060"/>
                </a:solidFill>
                <a:latin typeface="Arial" panose="020B0604020202020204" pitchFamily="34" charset="0"/>
                <a:cs typeface="Arial" panose="020B0604020202020204" pitchFamily="34" charset="0"/>
              </a:rPr>
              <a:t>Etapa 1</a:t>
            </a:r>
            <a:endParaRPr lang="en-US" sz="2400" b="1" dirty="0">
              <a:solidFill>
                <a:srgbClr val="002060"/>
              </a:solidFill>
              <a:latin typeface="Arial" panose="020B0604020202020204" pitchFamily="34" charset="0"/>
              <a:cs typeface="Arial" panose="020B0604020202020204" pitchFamily="34" charset="0"/>
            </a:endParaRPr>
          </a:p>
        </p:txBody>
      </p:sp>
      <p:sp>
        <p:nvSpPr>
          <p:cNvPr id="17" name="Rectángulo 16"/>
          <p:cNvSpPr/>
          <p:nvPr/>
        </p:nvSpPr>
        <p:spPr>
          <a:xfrm>
            <a:off x="5740088" y="1826601"/>
            <a:ext cx="2358043" cy="463167"/>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2400" b="1" dirty="0">
                <a:solidFill>
                  <a:srgbClr val="002060"/>
                </a:solidFill>
                <a:latin typeface="Arial" panose="020B0604020202020204" pitchFamily="34" charset="0"/>
                <a:cs typeface="Arial" panose="020B0604020202020204" pitchFamily="34" charset="0"/>
              </a:rPr>
              <a:t>Etapa 2</a:t>
            </a:r>
            <a:endParaRPr lang="en-US" sz="2400" b="1" dirty="0">
              <a:solidFill>
                <a:srgbClr val="002060"/>
              </a:solidFill>
              <a:latin typeface="Arial" panose="020B0604020202020204" pitchFamily="34" charset="0"/>
              <a:cs typeface="Arial" panose="020B0604020202020204" pitchFamily="34" charset="0"/>
            </a:endParaRPr>
          </a:p>
        </p:txBody>
      </p:sp>
      <p:sp>
        <p:nvSpPr>
          <p:cNvPr id="18" name="Rectángulo 17"/>
          <p:cNvSpPr/>
          <p:nvPr/>
        </p:nvSpPr>
        <p:spPr>
          <a:xfrm>
            <a:off x="10403957" y="1787555"/>
            <a:ext cx="2358043" cy="463167"/>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2400" b="1" dirty="0">
                <a:solidFill>
                  <a:srgbClr val="002060"/>
                </a:solidFill>
                <a:latin typeface="Arial" panose="020B0604020202020204" pitchFamily="34" charset="0"/>
                <a:cs typeface="Arial" panose="020B0604020202020204" pitchFamily="34" charset="0"/>
              </a:rPr>
              <a:t>Etapa 3</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28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10585</TotalTime>
  <Words>4397</Words>
  <Application>Microsoft Office PowerPoint</Application>
  <PresentationFormat>Personalizado</PresentationFormat>
  <Paragraphs>689</Paragraphs>
  <Slides>35</Slides>
  <Notes>35</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35</vt:i4>
      </vt:variant>
    </vt:vector>
  </HeadingPairs>
  <TitlesOfParts>
    <vt:vector size="45" baseType="lpstr">
      <vt:lpstr>Arial</vt:lpstr>
      <vt:lpstr>Arial (cuerpo)</vt:lpstr>
      <vt:lpstr>Calibri</vt:lpstr>
      <vt:lpstr>Calibri Light</vt:lpstr>
      <vt:lpstr>Cambria Math</vt:lpstr>
      <vt:lpstr>Courier New</vt:lpstr>
      <vt:lpstr>Wingdings</vt:lpstr>
      <vt:lpstr>Tema13</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Paul Alexander</cp:lastModifiedBy>
  <cp:revision>511</cp:revision>
  <dcterms:created xsi:type="dcterms:W3CDTF">2021-01-06T21:42:14Z</dcterms:created>
  <dcterms:modified xsi:type="dcterms:W3CDTF">2021-04-15T19:31:26Z</dcterms:modified>
</cp:coreProperties>
</file>