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13">
  <p:sldMasterIdLst>
    <p:sldMasterId id="2147483650" r:id="rId1"/>
  </p:sldMasterIdLst>
  <p:notesMasterIdLst>
    <p:notesMasterId r:id="rId103"/>
  </p:notesMasterIdLst>
  <p:sldIdLst>
    <p:sldId id="456" r:id="rId2"/>
    <p:sldId id="457" r:id="rId3"/>
    <p:sldId id="458" r:id="rId4"/>
    <p:sldId id="433" r:id="rId5"/>
    <p:sldId id="459" r:id="rId6"/>
    <p:sldId id="460" r:id="rId7"/>
    <p:sldId id="461" r:id="rId8"/>
    <p:sldId id="462" r:id="rId9"/>
    <p:sldId id="463" r:id="rId10"/>
    <p:sldId id="464" r:id="rId11"/>
    <p:sldId id="465" r:id="rId12"/>
    <p:sldId id="466" r:id="rId13"/>
    <p:sldId id="467" r:id="rId14"/>
    <p:sldId id="468" r:id="rId15"/>
    <p:sldId id="469" r:id="rId16"/>
    <p:sldId id="489" r:id="rId17"/>
    <p:sldId id="490" r:id="rId18"/>
    <p:sldId id="495" r:id="rId19"/>
    <p:sldId id="418" r:id="rId20"/>
    <p:sldId id="434" r:id="rId21"/>
    <p:sldId id="435" r:id="rId22"/>
    <p:sldId id="476" r:id="rId23"/>
    <p:sldId id="475" r:id="rId24"/>
    <p:sldId id="428" r:id="rId25"/>
    <p:sldId id="429" r:id="rId26"/>
    <p:sldId id="430" r:id="rId27"/>
    <p:sldId id="431" r:id="rId28"/>
    <p:sldId id="405" r:id="rId29"/>
    <p:sldId id="419" r:id="rId30"/>
    <p:sldId id="421" r:id="rId31"/>
    <p:sldId id="423" r:id="rId32"/>
    <p:sldId id="417" r:id="rId33"/>
    <p:sldId id="441" r:id="rId34"/>
    <p:sldId id="442" r:id="rId35"/>
    <p:sldId id="443" r:id="rId36"/>
    <p:sldId id="444" r:id="rId37"/>
    <p:sldId id="491" r:id="rId38"/>
    <p:sldId id="492" r:id="rId39"/>
    <p:sldId id="493" r:id="rId40"/>
    <p:sldId id="494" r:id="rId41"/>
    <p:sldId id="496" r:id="rId42"/>
    <p:sldId id="497" r:id="rId43"/>
    <p:sldId id="498" r:id="rId44"/>
    <p:sldId id="411" r:id="rId45"/>
    <p:sldId id="410" r:id="rId46"/>
    <p:sldId id="413" r:id="rId47"/>
    <p:sldId id="414" r:id="rId48"/>
    <p:sldId id="415" r:id="rId49"/>
    <p:sldId id="426" r:id="rId50"/>
    <p:sldId id="445" r:id="rId51"/>
    <p:sldId id="446" r:id="rId52"/>
    <p:sldId id="447" r:id="rId53"/>
    <p:sldId id="448" r:id="rId54"/>
    <p:sldId id="449" r:id="rId55"/>
    <p:sldId id="471" r:id="rId56"/>
    <p:sldId id="472" r:id="rId57"/>
    <p:sldId id="473" r:id="rId58"/>
    <p:sldId id="474" r:id="rId59"/>
    <p:sldId id="478" r:id="rId60"/>
    <p:sldId id="479" r:id="rId61"/>
    <p:sldId id="477" r:id="rId62"/>
    <p:sldId id="480" r:id="rId63"/>
    <p:sldId id="482" r:id="rId64"/>
    <p:sldId id="486" r:id="rId65"/>
    <p:sldId id="487" r:id="rId66"/>
    <p:sldId id="488" r:id="rId67"/>
    <p:sldId id="484" r:id="rId68"/>
    <p:sldId id="260" r:id="rId69"/>
    <p:sldId id="261" r:id="rId70"/>
    <p:sldId id="306" r:id="rId71"/>
    <p:sldId id="332" r:id="rId72"/>
    <p:sldId id="308" r:id="rId73"/>
    <p:sldId id="309" r:id="rId74"/>
    <p:sldId id="268" r:id="rId75"/>
    <p:sldId id="269" r:id="rId76"/>
    <p:sldId id="289" r:id="rId77"/>
    <p:sldId id="292" r:id="rId78"/>
    <p:sldId id="293" r:id="rId79"/>
    <p:sldId id="294" r:id="rId80"/>
    <p:sldId id="303" r:id="rId81"/>
    <p:sldId id="304" r:id="rId82"/>
    <p:sldId id="314" r:id="rId83"/>
    <p:sldId id="291" r:id="rId84"/>
    <p:sldId id="298" r:id="rId85"/>
    <p:sldId id="299" r:id="rId86"/>
    <p:sldId id="300" r:id="rId87"/>
    <p:sldId id="301" r:id="rId88"/>
    <p:sldId id="302" r:id="rId89"/>
    <p:sldId id="317" r:id="rId90"/>
    <p:sldId id="318" r:id="rId91"/>
    <p:sldId id="321" r:id="rId92"/>
    <p:sldId id="315" r:id="rId93"/>
    <p:sldId id="320" r:id="rId94"/>
    <p:sldId id="324" r:id="rId95"/>
    <p:sldId id="325" r:id="rId96"/>
    <p:sldId id="328" r:id="rId97"/>
    <p:sldId id="329" r:id="rId98"/>
    <p:sldId id="331" r:id="rId99"/>
    <p:sldId id="330" r:id="rId100"/>
    <p:sldId id="270" r:id="rId101"/>
    <p:sldId id="271" r:id="rId102"/>
  </p:sldIdLst>
  <p:sldSz cx="9144000" cy="6858000" type="screen4x3"/>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ección predeterminada" id="{8F977834-C356-4B3D-A37B-612EC17C01F4}">
          <p14:sldIdLst>
            <p14:sldId id="456"/>
            <p14:sldId id="457"/>
            <p14:sldId id="458"/>
            <p14:sldId id="433"/>
            <p14:sldId id="459"/>
            <p14:sldId id="460"/>
            <p14:sldId id="461"/>
            <p14:sldId id="462"/>
            <p14:sldId id="463"/>
            <p14:sldId id="464"/>
            <p14:sldId id="465"/>
            <p14:sldId id="466"/>
            <p14:sldId id="467"/>
            <p14:sldId id="468"/>
            <p14:sldId id="469"/>
            <p14:sldId id="489"/>
            <p14:sldId id="490"/>
            <p14:sldId id="495"/>
            <p14:sldId id="418"/>
            <p14:sldId id="434"/>
            <p14:sldId id="435"/>
            <p14:sldId id="476"/>
            <p14:sldId id="475"/>
            <p14:sldId id="428"/>
            <p14:sldId id="429"/>
            <p14:sldId id="430"/>
            <p14:sldId id="431"/>
            <p14:sldId id="405"/>
            <p14:sldId id="419"/>
            <p14:sldId id="421"/>
            <p14:sldId id="423"/>
            <p14:sldId id="417"/>
            <p14:sldId id="441"/>
            <p14:sldId id="442"/>
            <p14:sldId id="443"/>
            <p14:sldId id="444"/>
            <p14:sldId id="491"/>
            <p14:sldId id="492"/>
            <p14:sldId id="493"/>
            <p14:sldId id="494"/>
            <p14:sldId id="496"/>
            <p14:sldId id="497"/>
            <p14:sldId id="498"/>
            <p14:sldId id="411"/>
            <p14:sldId id="410"/>
            <p14:sldId id="413"/>
            <p14:sldId id="414"/>
            <p14:sldId id="415"/>
            <p14:sldId id="426"/>
            <p14:sldId id="445"/>
            <p14:sldId id="446"/>
            <p14:sldId id="447"/>
            <p14:sldId id="448"/>
            <p14:sldId id="449"/>
            <p14:sldId id="471"/>
            <p14:sldId id="472"/>
            <p14:sldId id="473"/>
            <p14:sldId id="474"/>
            <p14:sldId id="478"/>
            <p14:sldId id="479"/>
            <p14:sldId id="477"/>
            <p14:sldId id="480"/>
            <p14:sldId id="482"/>
            <p14:sldId id="486"/>
            <p14:sldId id="487"/>
            <p14:sldId id="488"/>
            <p14:sldId id="484"/>
            <p14:sldId id="260"/>
            <p14:sldId id="261"/>
            <p14:sldId id="306"/>
            <p14:sldId id="332"/>
            <p14:sldId id="308"/>
            <p14:sldId id="309"/>
            <p14:sldId id="268"/>
            <p14:sldId id="269"/>
            <p14:sldId id="289"/>
            <p14:sldId id="292"/>
            <p14:sldId id="293"/>
            <p14:sldId id="294"/>
            <p14:sldId id="303"/>
            <p14:sldId id="304"/>
            <p14:sldId id="314"/>
            <p14:sldId id="291"/>
            <p14:sldId id="298"/>
            <p14:sldId id="299"/>
            <p14:sldId id="300"/>
            <p14:sldId id="301"/>
            <p14:sldId id="302"/>
            <p14:sldId id="317"/>
            <p14:sldId id="318"/>
            <p14:sldId id="321"/>
            <p14:sldId id="315"/>
            <p14:sldId id="320"/>
            <p14:sldId id="324"/>
            <p14:sldId id="325"/>
            <p14:sldId id="328"/>
            <p14:sldId id="329"/>
            <p14:sldId id="331"/>
            <p14:sldId id="330"/>
            <p14:sldId id="270"/>
            <p14:sldId id="271"/>
          </p14:sldIdLst>
        </p14:section>
      </p14:sectionLst>
    </p:ex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05" roundtripDataSignature="AMtx7mgB4n1qzl0y4tBznLjSvcuieCZRf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MEN" initials="O" lastIdx="1" clrIdx="0">
    <p:extLst>
      <p:ext uri="{19B8F6BF-5375-455C-9EA6-DF929625EA0E}">
        <p15:presenceInfo xmlns:p15="http://schemas.microsoft.com/office/powerpoint/2012/main" userId="b4a51f2620a967ab" providerId="Windows Live"/>
      </p:ext>
    </p:extLst>
  </p:cmAuthor>
  <p:cmAuthor id="2" name="Cristian Vega" initials="CV" lastIdx="1" clrIdx="1">
    <p:extLst>
      <p:ext uri="{19B8F6BF-5375-455C-9EA6-DF929625EA0E}">
        <p15:presenceInfo xmlns:p15="http://schemas.microsoft.com/office/powerpoint/2012/main" userId="6fb450efb32a77b0" providerId="Windows Live"/>
      </p:ext>
    </p:extLst>
  </p:cmAuthor>
  <p:cmAuthor id="3" name="Freddy Gavilanez" initials="FG" lastIdx="1" clrIdx="2">
    <p:extLst>
      <p:ext uri="{19B8F6BF-5375-455C-9EA6-DF929625EA0E}">
        <p15:presenceInfo xmlns:p15="http://schemas.microsoft.com/office/powerpoint/2012/main" userId="c791137240ffb2c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66FFCC"/>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87016" autoAdjust="0"/>
  </p:normalViewPr>
  <p:slideViewPr>
    <p:cSldViewPr snapToGrid="0">
      <p:cViewPr varScale="1">
        <p:scale>
          <a:sx n="60" d="100"/>
          <a:sy n="60" d="100"/>
        </p:scale>
        <p:origin x="1728"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s-US" dirty="0">
                <a:solidFill>
                  <a:schemeClr val="tx1"/>
                </a:solidFill>
              </a:rPr>
              <a:t>Vehículos que se incorporan a la Av. Cumandá</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s-ES"/>
        </a:p>
      </c:txPr>
    </c:title>
    <c:autoTitleDeleted val="0"/>
    <c:plotArea>
      <c:layout/>
      <c:barChart>
        <c:barDir val="bar"/>
        <c:grouping val="clustered"/>
        <c:varyColors val="0"/>
        <c:ser>
          <c:idx val="0"/>
          <c:order val="0"/>
          <c:tx>
            <c:strRef>
              <c:f>Hoja1!$B$1</c:f>
              <c:strCache>
                <c:ptCount val="1"/>
                <c:pt idx="0">
                  <c:v>Complejo Ministerial</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tx1"/>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c:f>
              <c:strCache>
                <c:ptCount val="1"/>
                <c:pt idx="0">
                  <c:v>Vehiculos mixtos</c:v>
                </c:pt>
              </c:strCache>
            </c:strRef>
          </c:cat>
          <c:val>
            <c:numRef>
              <c:f>Hoja1!$B$2</c:f>
              <c:numCache>
                <c:formatCode>General</c:formatCode>
                <c:ptCount val="1"/>
                <c:pt idx="0">
                  <c:v>30</c:v>
                </c:pt>
              </c:numCache>
            </c:numRef>
          </c:val>
          <c:extLst>
            <c:ext xmlns:c16="http://schemas.microsoft.com/office/drawing/2014/chart" uri="{C3380CC4-5D6E-409C-BE32-E72D297353CC}">
              <c16:uniqueId val="{00000000-550B-42E3-800D-DC244FFDA668}"/>
            </c:ext>
          </c:extLst>
        </c:ser>
        <c:ser>
          <c:idx val="1"/>
          <c:order val="1"/>
          <c:tx>
            <c:strRef>
              <c:f>Hoja1!$C$1</c:f>
              <c:strCache>
                <c:ptCount val="1"/>
                <c:pt idx="0">
                  <c:v>Parqueadero C.G.E</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c:f>
              <c:strCache>
                <c:ptCount val="1"/>
                <c:pt idx="0">
                  <c:v>Vehiculos mixtos</c:v>
                </c:pt>
              </c:strCache>
            </c:strRef>
          </c:cat>
          <c:val>
            <c:numRef>
              <c:f>Hoja1!$C$2</c:f>
              <c:numCache>
                <c:formatCode>General</c:formatCode>
                <c:ptCount val="1"/>
                <c:pt idx="0">
                  <c:v>275</c:v>
                </c:pt>
              </c:numCache>
            </c:numRef>
          </c:val>
          <c:extLst>
            <c:ext xmlns:c16="http://schemas.microsoft.com/office/drawing/2014/chart" uri="{C3380CC4-5D6E-409C-BE32-E72D297353CC}">
              <c16:uniqueId val="{00000001-550B-42E3-800D-DC244FFDA668}"/>
            </c:ext>
          </c:extLst>
        </c:ser>
        <c:dLbls>
          <c:showLegendKey val="0"/>
          <c:showVal val="0"/>
          <c:showCatName val="0"/>
          <c:showSerName val="0"/>
          <c:showPercent val="0"/>
          <c:showBubbleSize val="0"/>
        </c:dLbls>
        <c:gapWidth val="100"/>
        <c:axId val="28900736"/>
        <c:axId val="28906144"/>
      </c:barChart>
      <c:catAx>
        <c:axId val="28900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s-ES"/>
          </a:p>
        </c:txPr>
        <c:crossAx val="28906144"/>
        <c:crosses val="autoZero"/>
        <c:auto val="1"/>
        <c:lblAlgn val="ctr"/>
        <c:lblOffset val="100"/>
        <c:noMultiLvlLbl val="0"/>
      </c:catAx>
      <c:valAx>
        <c:axId val="289061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s-ES"/>
          </a:p>
        </c:txPr>
        <c:crossAx val="28900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1-04-03T12:19:28.513" idx="1">
    <p:pos x="10" y="10"/>
    <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diagrams/_rels/data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2.png"/></Relationships>
</file>

<file path=ppt/diagrams/_rels/data15.xml.rels><?xml version="1.0" encoding="UTF-8" standalone="yes"?>
<Relationships xmlns="http://schemas.openxmlformats.org/package/2006/relationships"><Relationship Id="rId1" Type="http://schemas.openxmlformats.org/officeDocument/2006/relationships/image" Target="../media/image78.png"/></Relationships>
</file>

<file path=ppt/diagrams/_rels/data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2.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78.png"/></Relationships>
</file>

<file path=ppt/diagrams/_rels/drawing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80D4E2-3C75-49BD-BA4A-0AA5520DD953}" type="doc">
      <dgm:prSet loTypeId="urn:microsoft.com/office/officeart/2008/layout/AscendingPictureAccentProcess" loCatId="process" qsTypeId="urn:microsoft.com/office/officeart/2005/8/quickstyle/simple1" qsCatId="simple" csTypeId="urn:microsoft.com/office/officeart/2005/8/colors/accent2_1" csCatId="accent2" phldr="1"/>
      <dgm:spPr/>
    </dgm:pt>
    <dgm:pt modelId="{AF460C27-3187-48B1-A111-23B757A6077C}">
      <dgm:prSet phldrT="[Texto]" custT="1"/>
      <dgm:spPr>
        <a:solidFill>
          <a:srgbClr val="92D050"/>
        </a:solidFill>
      </dgm:spPr>
      <dgm:t>
        <a:bodyPr/>
        <a:lstStyle/>
        <a:p>
          <a:pPr>
            <a:buFont typeface="Times New Roman" panose="02020603050405020304" pitchFamily="18" charset="0"/>
            <a:buChar char="•"/>
          </a:pPr>
          <a:r>
            <a:rPr lang="es-EC" sz="1000" b="1" dirty="0"/>
            <a:t>Introducción</a:t>
          </a:r>
          <a:endParaRPr lang="es-US" sz="1000" dirty="0"/>
        </a:p>
      </dgm:t>
    </dgm:pt>
    <dgm:pt modelId="{D397AB3A-9E1D-4CC7-BACC-17CB01288559}" type="parTrans" cxnId="{8F384F79-6B35-4864-8565-1BEF2431698E}">
      <dgm:prSet/>
      <dgm:spPr/>
      <dgm:t>
        <a:bodyPr/>
        <a:lstStyle/>
        <a:p>
          <a:endParaRPr lang="es-US"/>
        </a:p>
      </dgm:t>
    </dgm:pt>
    <dgm:pt modelId="{96A3B3B6-A967-417D-9DCF-A88DDE338ECE}" type="sibTrans" cxnId="{8F384F79-6B35-4864-8565-1BEF2431698E}">
      <dgm:prSet/>
      <dgm:spPr>
        <a:blipFill rotWithShape="1">
          <a:blip xmlns:r="http://schemas.openxmlformats.org/officeDocument/2006/relationships" r:embed="rId1"/>
          <a:srcRect/>
          <a:stretch>
            <a:fillRect l="-50000" r="-50000"/>
          </a:stretch>
        </a:blipFill>
      </dgm:spPr>
      <dgm:t>
        <a:bodyPr/>
        <a:lstStyle/>
        <a:p>
          <a:endParaRPr lang="es-US"/>
        </a:p>
      </dgm:t>
    </dgm:pt>
    <dgm:pt modelId="{8C00384A-DA80-4E0E-A9AE-6C948916A9BE}">
      <dgm:prSet custT="1"/>
      <dgm:spPr>
        <a:solidFill>
          <a:srgbClr val="92D050"/>
        </a:solidFill>
      </dgm:spPr>
      <dgm:t>
        <a:bodyPr/>
        <a:lstStyle/>
        <a:p>
          <a:pPr>
            <a:buFont typeface="Times New Roman" panose="02020603050405020304" pitchFamily="18" charset="0"/>
            <a:buChar char="•"/>
          </a:pPr>
          <a:r>
            <a:rPr lang="es-EC" sz="1000" b="1" dirty="0"/>
            <a:t>Objetivos y actividades</a:t>
          </a:r>
          <a:endParaRPr lang="es-EC" sz="1000" dirty="0"/>
        </a:p>
      </dgm:t>
    </dgm:pt>
    <dgm:pt modelId="{40F83DA5-FB4C-4BBB-9846-1902942743BA}" type="parTrans" cxnId="{578FE661-E266-4E11-9234-01E1E1B7CD77}">
      <dgm:prSet/>
      <dgm:spPr/>
      <dgm:t>
        <a:bodyPr/>
        <a:lstStyle/>
        <a:p>
          <a:endParaRPr lang="es-US"/>
        </a:p>
      </dgm:t>
    </dgm:pt>
    <dgm:pt modelId="{8F5B381C-B847-4CC1-AB52-43D3A7039E31}" type="sibTrans" cxnId="{578FE661-E266-4E11-9234-01E1E1B7CD77}">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es-US"/>
        </a:p>
      </dgm:t>
    </dgm:pt>
    <dgm:pt modelId="{DBC299BF-4AE8-49F2-A866-8E5FA8D2EEBE}">
      <dgm:prSet custT="1"/>
      <dgm:spPr>
        <a:solidFill>
          <a:srgbClr val="92D050"/>
        </a:solidFill>
      </dgm:spPr>
      <dgm:t>
        <a:bodyPr/>
        <a:lstStyle/>
        <a:p>
          <a:pPr>
            <a:buFont typeface="Times New Roman" panose="02020603050405020304" pitchFamily="18" charset="0"/>
            <a:buChar char="•"/>
          </a:pPr>
          <a:r>
            <a:rPr lang="es-MX" sz="1000" b="1" dirty="0"/>
            <a:t>Metodología</a:t>
          </a:r>
          <a:endParaRPr lang="es-EC" sz="1000" dirty="0"/>
        </a:p>
      </dgm:t>
    </dgm:pt>
    <dgm:pt modelId="{DBD6DE98-D326-4E2C-8044-1A553C66B161}" type="parTrans" cxnId="{40E77EDB-F696-4BE3-A4B3-163FD894EF9D}">
      <dgm:prSet/>
      <dgm:spPr/>
      <dgm:t>
        <a:bodyPr/>
        <a:lstStyle/>
        <a:p>
          <a:endParaRPr lang="es-US"/>
        </a:p>
      </dgm:t>
    </dgm:pt>
    <dgm:pt modelId="{72F3E64A-E2C3-44A0-8505-31CB30B44119}" type="sibTrans" cxnId="{40E77EDB-F696-4BE3-A4B3-163FD894EF9D}">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45000" r="-45000"/>
          </a:stretch>
        </a:blipFill>
      </dgm:spPr>
      <dgm:t>
        <a:bodyPr/>
        <a:lstStyle/>
        <a:p>
          <a:endParaRPr lang="es-US"/>
        </a:p>
      </dgm:t>
    </dgm:pt>
    <dgm:pt modelId="{015B4721-053F-4299-9278-FB56FE194437}">
      <dgm:prSet custT="1"/>
      <dgm:spPr>
        <a:solidFill>
          <a:srgbClr val="92D050"/>
        </a:solidFill>
      </dgm:spPr>
      <dgm:t>
        <a:bodyPr/>
        <a:lstStyle/>
        <a:p>
          <a:pPr>
            <a:buFont typeface="Times New Roman" panose="02020603050405020304" pitchFamily="18" charset="0"/>
            <a:buChar char="•"/>
          </a:pPr>
          <a:r>
            <a:rPr lang="es-EC" sz="1000" b="1" dirty="0"/>
            <a:t>Estudios realizados por el Municipio de Quito</a:t>
          </a:r>
          <a:endParaRPr lang="es-EC" sz="1000" dirty="0"/>
        </a:p>
      </dgm:t>
    </dgm:pt>
    <dgm:pt modelId="{A79798CD-98DA-4A05-9281-FF3294D3B873}" type="parTrans" cxnId="{A60B520D-6312-4B63-A462-5870DCDA3D54}">
      <dgm:prSet/>
      <dgm:spPr/>
      <dgm:t>
        <a:bodyPr/>
        <a:lstStyle/>
        <a:p>
          <a:endParaRPr lang="es-US"/>
        </a:p>
      </dgm:t>
    </dgm:pt>
    <dgm:pt modelId="{21D73D5B-D659-4E66-8D14-81F7106618FA}" type="sibTrans" cxnId="{A60B520D-6312-4B63-A462-5870DCDA3D54}">
      <dgm:prSet/>
      <dgm:spPr>
        <a:blipFill rotWithShape="1">
          <a:blip xmlns:r="http://schemas.openxmlformats.org/officeDocument/2006/relationships" r:embed="rId4"/>
          <a:srcRect/>
          <a:stretch>
            <a:fillRect l="-40000" r="-40000"/>
          </a:stretch>
        </a:blipFill>
      </dgm:spPr>
      <dgm:t>
        <a:bodyPr/>
        <a:lstStyle/>
        <a:p>
          <a:endParaRPr lang="es-US"/>
        </a:p>
      </dgm:t>
    </dgm:pt>
    <dgm:pt modelId="{B59B2167-334E-4E88-9582-EA520C4B0287}">
      <dgm:prSet custT="1"/>
      <dgm:spPr>
        <a:solidFill>
          <a:srgbClr val="92D050"/>
        </a:solidFill>
      </dgm:spPr>
      <dgm:t>
        <a:bodyPr/>
        <a:lstStyle/>
        <a:p>
          <a:pPr>
            <a:buFont typeface="Times New Roman" panose="02020603050405020304" pitchFamily="18" charset="0"/>
            <a:buChar char="•"/>
          </a:pPr>
          <a:r>
            <a:rPr lang="es-EC" sz="1000" b="1" dirty="0"/>
            <a:t>Proyecciones de tráfico 2021</a:t>
          </a:r>
          <a:endParaRPr lang="es-EC" sz="1000" dirty="0"/>
        </a:p>
      </dgm:t>
    </dgm:pt>
    <dgm:pt modelId="{BA4F16D6-793D-45D2-8B25-FCCDACFB89FE}" type="parTrans" cxnId="{76E7EE19-068D-4F72-8376-E9B318FA7451}">
      <dgm:prSet/>
      <dgm:spPr/>
      <dgm:t>
        <a:bodyPr/>
        <a:lstStyle/>
        <a:p>
          <a:endParaRPr lang="es-US"/>
        </a:p>
      </dgm:t>
    </dgm:pt>
    <dgm:pt modelId="{19594D86-659F-47E0-AEBD-2C3900BE205E}" type="sibTrans" cxnId="{76E7EE19-068D-4F72-8376-E9B318FA7451}">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50000" r="-50000"/>
          </a:stretch>
        </a:blipFill>
      </dgm:spPr>
      <dgm:t>
        <a:bodyPr/>
        <a:lstStyle/>
        <a:p>
          <a:endParaRPr lang="es-US"/>
        </a:p>
      </dgm:t>
    </dgm:pt>
    <dgm:pt modelId="{3AA1D0E2-52E7-454B-9C14-D0AAC3C775A3}">
      <dgm:prSet custT="1"/>
      <dgm:spPr>
        <a:solidFill>
          <a:srgbClr val="92D050"/>
        </a:solidFill>
      </dgm:spPr>
      <dgm:t>
        <a:bodyPr/>
        <a:lstStyle/>
        <a:p>
          <a:pPr>
            <a:buFont typeface="Times New Roman" panose="02020603050405020304" pitchFamily="18" charset="0"/>
            <a:buChar char="•"/>
          </a:pPr>
          <a:r>
            <a:rPr lang="es-EC" sz="1000" b="1" dirty="0"/>
            <a:t>Estudio realizado en el Ministerio de Defensa</a:t>
          </a:r>
          <a:endParaRPr lang="es-EC" sz="1000" dirty="0"/>
        </a:p>
      </dgm:t>
    </dgm:pt>
    <dgm:pt modelId="{249FAF6C-BF49-4889-B795-B2A139A09A46}" type="parTrans" cxnId="{7C0655E9-7324-4D5A-A680-CF67DC3DF045}">
      <dgm:prSet/>
      <dgm:spPr/>
      <dgm:t>
        <a:bodyPr/>
        <a:lstStyle/>
        <a:p>
          <a:endParaRPr lang="es-US"/>
        </a:p>
      </dgm:t>
    </dgm:pt>
    <dgm:pt modelId="{6A21E724-8E6B-40DB-B420-184EE36F1856}" type="sibTrans" cxnId="{7C0655E9-7324-4D5A-A680-CF67DC3DF045}">
      <dgm:prSet/>
      <dgm:spPr>
        <a:blipFill rotWithShape="1">
          <a:blip xmlns:r="http://schemas.openxmlformats.org/officeDocument/2006/relationships" r:embed="rId6"/>
          <a:srcRect/>
          <a:stretch>
            <a:fillRect l="-39000" r="-39000"/>
          </a:stretch>
        </a:blipFill>
      </dgm:spPr>
      <dgm:t>
        <a:bodyPr/>
        <a:lstStyle/>
        <a:p>
          <a:endParaRPr lang="es-US"/>
        </a:p>
      </dgm:t>
    </dgm:pt>
    <dgm:pt modelId="{E8860E2D-02E5-4AEF-A7AD-F1AA8BD0B5F3}">
      <dgm:prSet custT="1"/>
      <dgm:spPr>
        <a:solidFill>
          <a:srgbClr val="92D050"/>
        </a:solidFill>
      </dgm:spPr>
      <dgm:t>
        <a:bodyPr/>
        <a:lstStyle/>
        <a:p>
          <a:pPr>
            <a:buFont typeface="Times New Roman" panose="02020603050405020304" pitchFamily="18" charset="0"/>
            <a:buChar char="•"/>
          </a:pPr>
          <a:r>
            <a:rPr lang="es-EC" sz="1000" b="1" dirty="0"/>
            <a:t>Conclusiones y Recomendaciones</a:t>
          </a:r>
          <a:endParaRPr lang="es-EC" sz="1000" dirty="0"/>
        </a:p>
      </dgm:t>
    </dgm:pt>
    <dgm:pt modelId="{8BEB7684-093A-4E94-8C0D-E2EFFE363B87}" type="parTrans" cxnId="{83323CA5-2270-4CBC-A34D-DA347F2ADCBE}">
      <dgm:prSet/>
      <dgm:spPr/>
      <dgm:t>
        <a:bodyPr/>
        <a:lstStyle/>
        <a:p>
          <a:endParaRPr lang="es-US"/>
        </a:p>
      </dgm:t>
    </dgm:pt>
    <dgm:pt modelId="{00AFB11C-7D17-44DA-B477-0A5908D75786}" type="sibTrans" cxnId="{83323CA5-2270-4CBC-A34D-DA347F2ADCBE}">
      <dgm:prSet/>
      <dgm:spPr>
        <a:blipFill rotWithShape="1">
          <a:blip xmlns:r="http://schemas.openxmlformats.org/officeDocument/2006/relationships" r:embed="rId7"/>
          <a:srcRect/>
          <a:stretch>
            <a:fillRect t="-12000" b="-12000"/>
          </a:stretch>
        </a:blipFill>
      </dgm:spPr>
      <dgm:t>
        <a:bodyPr/>
        <a:lstStyle/>
        <a:p>
          <a:endParaRPr lang="es-US"/>
        </a:p>
      </dgm:t>
    </dgm:pt>
    <dgm:pt modelId="{B8C2468F-8020-4DE0-9FE5-77435F6E0A00}" type="pres">
      <dgm:prSet presAssocID="{7E80D4E2-3C75-49BD-BA4A-0AA5520DD953}" presName="Name0" presStyleCnt="0">
        <dgm:presLayoutVars>
          <dgm:chMax val="7"/>
          <dgm:chPref val="7"/>
          <dgm:dir/>
        </dgm:presLayoutVars>
      </dgm:prSet>
      <dgm:spPr/>
    </dgm:pt>
    <dgm:pt modelId="{7ADCAC36-A9A8-4CA6-8116-EECAFADF5F40}" type="pres">
      <dgm:prSet presAssocID="{7E80D4E2-3C75-49BD-BA4A-0AA5520DD953}" presName="dot1" presStyleLbl="alignNode1" presStyleIdx="0" presStyleCnt="18"/>
      <dgm:spPr/>
    </dgm:pt>
    <dgm:pt modelId="{164B0025-F4A0-4751-A54B-D20C1B71362B}" type="pres">
      <dgm:prSet presAssocID="{7E80D4E2-3C75-49BD-BA4A-0AA5520DD953}" presName="dot2" presStyleLbl="alignNode1" presStyleIdx="1" presStyleCnt="18"/>
      <dgm:spPr/>
    </dgm:pt>
    <dgm:pt modelId="{739C4E41-8D36-4E50-B461-A517C4A21EBA}" type="pres">
      <dgm:prSet presAssocID="{7E80D4E2-3C75-49BD-BA4A-0AA5520DD953}" presName="dot3" presStyleLbl="alignNode1" presStyleIdx="2" presStyleCnt="18"/>
      <dgm:spPr/>
    </dgm:pt>
    <dgm:pt modelId="{1BFACF18-E30F-4601-A772-0C807660A7AF}" type="pres">
      <dgm:prSet presAssocID="{7E80D4E2-3C75-49BD-BA4A-0AA5520DD953}" presName="dot4" presStyleLbl="alignNode1" presStyleIdx="3" presStyleCnt="18"/>
      <dgm:spPr/>
    </dgm:pt>
    <dgm:pt modelId="{4A297786-090F-4146-8D41-5F0E8149A261}" type="pres">
      <dgm:prSet presAssocID="{7E80D4E2-3C75-49BD-BA4A-0AA5520DD953}" presName="dot5" presStyleLbl="alignNode1" presStyleIdx="4" presStyleCnt="18"/>
      <dgm:spPr/>
    </dgm:pt>
    <dgm:pt modelId="{D252F52D-234C-4A09-A0BA-57326AA4F0D0}" type="pres">
      <dgm:prSet presAssocID="{7E80D4E2-3C75-49BD-BA4A-0AA5520DD953}" presName="dot6" presStyleLbl="alignNode1" presStyleIdx="5" presStyleCnt="18"/>
      <dgm:spPr/>
    </dgm:pt>
    <dgm:pt modelId="{93F22158-CF1E-4768-BEAF-E1A0C2177770}" type="pres">
      <dgm:prSet presAssocID="{7E80D4E2-3C75-49BD-BA4A-0AA5520DD953}" presName="dot7" presStyleLbl="alignNode1" presStyleIdx="6" presStyleCnt="18"/>
      <dgm:spPr/>
    </dgm:pt>
    <dgm:pt modelId="{75B23345-D522-49D3-A0D4-685B7CB2DD79}" type="pres">
      <dgm:prSet presAssocID="{7E80D4E2-3C75-49BD-BA4A-0AA5520DD953}" presName="dot8" presStyleLbl="alignNode1" presStyleIdx="7" presStyleCnt="18"/>
      <dgm:spPr/>
    </dgm:pt>
    <dgm:pt modelId="{D2446089-DC60-43A0-9089-17414760FB07}" type="pres">
      <dgm:prSet presAssocID="{7E80D4E2-3C75-49BD-BA4A-0AA5520DD953}" presName="dot9" presStyleLbl="alignNode1" presStyleIdx="8" presStyleCnt="18"/>
      <dgm:spPr/>
    </dgm:pt>
    <dgm:pt modelId="{1A6C6CA9-8966-46C9-9457-0DE95F8F82D6}" type="pres">
      <dgm:prSet presAssocID="{7E80D4E2-3C75-49BD-BA4A-0AA5520DD953}" presName="dot10" presStyleLbl="alignNode1" presStyleIdx="9" presStyleCnt="18"/>
      <dgm:spPr/>
    </dgm:pt>
    <dgm:pt modelId="{8053D730-FE94-4772-80DE-3D788CDBD7FC}" type="pres">
      <dgm:prSet presAssocID="{7E80D4E2-3C75-49BD-BA4A-0AA5520DD953}" presName="dot11" presStyleLbl="alignNode1" presStyleIdx="10" presStyleCnt="18"/>
      <dgm:spPr/>
    </dgm:pt>
    <dgm:pt modelId="{F6E52E8D-D82F-4B9E-9F8A-0A4370A2B46D}" type="pres">
      <dgm:prSet presAssocID="{7E80D4E2-3C75-49BD-BA4A-0AA5520DD953}" presName="dotArrow1" presStyleLbl="alignNode1" presStyleIdx="11" presStyleCnt="18"/>
      <dgm:spPr/>
    </dgm:pt>
    <dgm:pt modelId="{2ADDCDFF-5D87-4B1F-88DA-D6C79BA91649}" type="pres">
      <dgm:prSet presAssocID="{7E80D4E2-3C75-49BD-BA4A-0AA5520DD953}" presName="dotArrow2" presStyleLbl="alignNode1" presStyleIdx="12" presStyleCnt="18"/>
      <dgm:spPr/>
    </dgm:pt>
    <dgm:pt modelId="{8C2F3AB4-35EC-4832-88D9-7AF8AB7DD8A4}" type="pres">
      <dgm:prSet presAssocID="{7E80D4E2-3C75-49BD-BA4A-0AA5520DD953}" presName="dotArrow3" presStyleLbl="alignNode1" presStyleIdx="13" presStyleCnt="18"/>
      <dgm:spPr/>
    </dgm:pt>
    <dgm:pt modelId="{98722C5D-4123-47B1-9D55-995F4F35D1C1}" type="pres">
      <dgm:prSet presAssocID="{7E80D4E2-3C75-49BD-BA4A-0AA5520DD953}" presName="dotArrow4" presStyleLbl="alignNode1" presStyleIdx="14" presStyleCnt="18"/>
      <dgm:spPr/>
    </dgm:pt>
    <dgm:pt modelId="{257824C8-6165-4849-B832-D7D9A7EF0675}" type="pres">
      <dgm:prSet presAssocID="{7E80D4E2-3C75-49BD-BA4A-0AA5520DD953}" presName="dotArrow5" presStyleLbl="alignNode1" presStyleIdx="15" presStyleCnt="18"/>
      <dgm:spPr/>
    </dgm:pt>
    <dgm:pt modelId="{833D9C13-6785-4A73-B23F-8B4CF5C3C5E9}" type="pres">
      <dgm:prSet presAssocID="{7E80D4E2-3C75-49BD-BA4A-0AA5520DD953}" presName="dotArrow6" presStyleLbl="alignNode1" presStyleIdx="16" presStyleCnt="18"/>
      <dgm:spPr/>
    </dgm:pt>
    <dgm:pt modelId="{BF66C02F-3154-4F62-814E-0FBF90F69EE9}" type="pres">
      <dgm:prSet presAssocID="{7E80D4E2-3C75-49BD-BA4A-0AA5520DD953}" presName="dotArrow7" presStyleLbl="alignNode1" presStyleIdx="17" presStyleCnt="18"/>
      <dgm:spPr/>
    </dgm:pt>
    <dgm:pt modelId="{E34BE53A-5CBE-43A3-8CCA-186D4864A8A3}" type="pres">
      <dgm:prSet presAssocID="{AF460C27-3187-48B1-A111-23B757A6077C}" presName="parTx1" presStyleLbl="node1" presStyleIdx="0" presStyleCnt="7" custScaleX="144130" custScaleY="112027" custLinFactNeighborX="24420" custLinFactNeighborY="-16566"/>
      <dgm:spPr/>
      <dgm:t>
        <a:bodyPr/>
        <a:lstStyle/>
        <a:p>
          <a:endParaRPr lang="es-ES"/>
        </a:p>
      </dgm:t>
    </dgm:pt>
    <dgm:pt modelId="{3A399B93-92B7-4559-86A0-51783C5A9244}" type="pres">
      <dgm:prSet presAssocID="{96A3B3B6-A967-417D-9DCF-A88DDE338ECE}" presName="picture1" presStyleCnt="0"/>
      <dgm:spPr/>
    </dgm:pt>
    <dgm:pt modelId="{F1D2BA94-35A2-45E3-802D-58514C1C86A8}" type="pres">
      <dgm:prSet presAssocID="{96A3B3B6-A967-417D-9DCF-A88DDE338ECE}" presName="imageRepeatNode" presStyleLbl="fgImgPlace1" presStyleIdx="0" presStyleCnt="7"/>
      <dgm:spPr/>
      <dgm:t>
        <a:bodyPr/>
        <a:lstStyle/>
        <a:p>
          <a:endParaRPr lang="es-ES"/>
        </a:p>
      </dgm:t>
    </dgm:pt>
    <dgm:pt modelId="{F464A72D-D3A4-4257-AB66-D55AB9A8680A}" type="pres">
      <dgm:prSet presAssocID="{8C00384A-DA80-4E0E-A9AE-6C948916A9BE}" presName="parTx2" presStyleLbl="node1" presStyleIdx="1" presStyleCnt="7" custScaleX="144130" custScaleY="112027" custLinFactNeighborX="24420" custLinFactNeighborY="-16566"/>
      <dgm:spPr/>
      <dgm:t>
        <a:bodyPr/>
        <a:lstStyle/>
        <a:p>
          <a:endParaRPr lang="es-ES"/>
        </a:p>
      </dgm:t>
    </dgm:pt>
    <dgm:pt modelId="{AACF1AFE-9182-45C2-97FC-B3F8B4BBA832}" type="pres">
      <dgm:prSet presAssocID="{8F5B381C-B847-4CC1-AB52-43D3A7039E31}" presName="picture2" presStyleCnt="0"/>
      <dgm:spPr/>
    </dgm:pt>
    <dgm:pt modelId="{E7F7BB7A-F339-4402-A52F-A4C88DDF1382}" type="pres">
      <dgm:prSet presAssocID="{8F5B381C-B847-4CC1-AB52-43D3A7039E31}" presName="imageRepeatNode" presStyleLbl="fgImgPlace1" presStyleIdx="1" presStyleCnt="7"/>
      <dgm:spPr/>
      <dgm:t>
        <a:bodyPr/>
        <a:lstStyle/>
        <a:p>
          <a:endParaRPr lang="es-ES"/>
        </a:p>
      </dgm:t>
    </dgm:pt>
    <dgm:pt modelId="{11E0D899-F14C-4A95-BD6A-B0CA14C42E60}" type="pres">
      <dgm:prSet presAssocID="{DBC299BF-4AE8-49F2-A866-8E5FA8D2EEBE}" presName="parTx3" presStyleLbl="node1" presStyleIdx="2" presStyleCnt="7" custScaleX="144130" custScaleY="112027" custLinFactNeighborX="24420" custLinFactNeighborY="-16566"/>
      <dgm:spPr/>
      <dgm:t>
        <a:bodyPr/>
        <a:lstStyle/>
        <a:p>
          <a:endParaRPr lang="es-ES"/>
        </a:p>
      </dgm:t>
    </dgm:pt>
    <dgm:pt modelId="{7BD0EED5-B42B-4D6F-B399-468C8D85D8C2}" type="pres">
      <dgm:prSet presAssocID="{72F3E64A-E2C3-44A0-8505-31CB30B44119}" presName="picture3" presStyleCnt="0"/>
      <dgm:spPr/>
    </dgm:pt>
    <dgm:pt modelId="{D2A65A01-E46F-4A79-9183-484BF40A5CB6}" type="pres">
      <dgm:prSet presAssocID="{72F3E64A-E2C3-44A0-8505-31CB30B44119}" presName="imageRepeatNode" presStyleLbl="fgImgPlace1" presStyleIdx="2" presStyleCnt="7"/>
      <dgm:spPr/>
      <dgm:t>
        <a:bodyPr/>
        <a:lstStyle/>
        <a:p>
          <a:endParaRPr lang="es-ES"/>
        </a:p>
      </dgm:t>
    </dgm:pt>
    <dgm:pt modelId="{AB523E7D-A4E1-4EE0-9166-72A61B1F4807}" type="pres">
      <dgm:prSet presAssocID="{015B4721-053F-4299-9278-FB56FE194437}" presName="parTx4" presStyleLbl="node1" presStyleIdx="3" presStyleCnt="7" custScaleX="144130" custScaleY="112027" custLinFactNeighborX="24420" custLinFactNeighborY="-16566"/>
      <dgm:spPr/>
      <dgm:t>
        <a:bodyPr/>
        <a:lstStyle/>
        <a:p>
          <a:endParaRPr lang="es-ES"/>
        </a:p>
      </dgm:t>
    </dgm:pt>
    <dgm:pt modelId="{6620FC4C-1DA6-43D9-930C-E83DF17EB0AC}" type="pres">
      <dgm:prSet presAssocID="{21D73D5B-D659-4E66-8D14-81F7106618FA}" presName="picture4" presStyleCnt="0"/>
      <dgm:spPr/>
    </dgm:pt>
    <dgm:pt modelId="{3282F25E-FAD8-4E86-88B0-DB25C66F4286}" type="pres">
      <dgm:prSet presAssocID="{21D73D5B-D659-4E66-8D14-81F7106618FA}" presName="imageRepeatNode" presStyleLbl="fgImgPlace1" presStyleIdx="3" presStyleCnt="7"/>
      <dgm:spPr/>
      <dgm:t>
        <a:bodyPr/>
        <a:lstStyle/>
        <a:p>
          <a:endParaRPr lang="es-ES"/>
        </a:p>
      </dgm:t>
    </dgm:pt>
    <dgm:pt modelId="{5EC191EF-EAEC-4A26-AA1A-EA5ACB2ABB25}" type="pres">
      <dgm:prSet presAssocID="{B59B2167-334E-4E88-9582-EA520C4B0287}" presName="parTx5" presStyleLbl="node1" presStyleIdx="4" presStyleCnt="7" custScaleX="144130" custScaleY="112027" custLinFactNeighborX="24420" custLinFactNeighborY="-16566"/>
      <dgm:spPr/>
      <dgm:t>
        <a:bodyPr/>
        <a:lstStyle/>
        <a:p>
          <a:endParaRPr lang="es-ES"/>
        </a:p>
      </dgm:t>
    </dgm:pt>
    <dgm:pt modelId="{9FB5A018-60F4-41EE-A1F3-E97D67E2919A}" type="pres">
      <dgm:prSet presAssocID="{19594D86-659F-47E0-AEBD-2C3900BE205E}" presName="picture5" presStyleCnt="0"/>
      <dgm:spPr/>
    </dgm:pt>
    <dgm:pt modelId="{5B01F82A-40E8-4664-8716-C9A35C9BC5F6}" type="pres">
      <dgm:prSet presAssocID="{19594D86-659F-47E0-AEBD-2C3900BE205E}" presName="imageRepeatNode" presStyleLbl="fgImgPlace1" presStyleIdx="4" presStyleCnt="7"/>
      <dgm:spPr/>
      <dgm:t>
        <a:bodyPr/>
        <a:lstStyle/>
        <a:p>
          <a:endParaRPr lang="es-ES"/>
        </a:p>
      </dgm:t>
    </dgm:pt>
    <dgm:pt modelId="{191457A2-2977-4128-AD73-FED8F35A35F2}" type="pres">
      <dgm:prSet presAssocID="{3AA1D0E2-52E7-454B-9C14-D0AAC3C775A3}" presName="parTx6" presStyleLbl="node1" presStyleIdx="5" presStyleCnt="7" custScaleX="144130" custScaleY="112027" custLinFactNeighborX="24420" custLinFactNeighborY="-16566"/>
      <dgm:spPr/>
      <dgm:t>
        <a:bodyPr/>
        <a:lstStyle/>
        <a:p>
          <a:endParaRPr lang="es-ES"/>
        </a:p>
      </dgm:t>
    </dgm:pt>
    <dgm:pt modelId="{B0042A13-819F-4FB4-98EF-DD7C5B6EDF68}" type="pres">
      <dgm:prSet presAssocID="{6A21E724-8E6B-40DB-B420-184EE36F1856}" presName="picture6" presStyleCnt="0"/>
      <dgm:spPr/>
    </dgm:pt>
    <dgm:pt modelId="{C9C997E8-356A-444B-A424-B42FD07DE1E4}" type="pres">
      <dgm:prSet presAssocID="{6A21E724-8E6B-40DB-B420-184EE36F1856}" presName="imageRepeatNode" presStyleLbl="fgImgPlace1" presStyleIdx="5" presStyleCnt="7"/>
      <dgm:spPr/>
      <dgm:t>
        <a:bodyPr/>
        <a:lstStyle/>
        <a:p>
          <a:endParaRPr lang="es-ES"/>
        </a:p>
      </dgm:t>
    </dgm:pt>
    <dgm:pt modelId="{3F2DDC3A-0B96-4958-886B-DC6DE1F46574}" type="pres">
      <dgm:prSet presAssocID="{E8860E2D-02E5-4AEF-A7AD-F1AA8BD0B5F3}" presName="parTx7" presStyleLbl="node1" presStyleIdx="6" presStyleCnt="7" custScaleX="144130" custScaleY="112027" custLinFactNeighborX="24420" custLinFactNeighborY="-16566"/>
      <dgm:spPr/>
      <dgm:t>
        <a:bodyPr/>
        <a:lstStyle/>
        <a:p>
          <a:endParaRPr lang="es-ES"/>
        </a:p>
      </dgm:t>
    </dgm:pt>
    <dgm:pt modelId="{A09EBF61-234E-43D8-8B77-DDF413F30182}" type="pres">
      <dgm:prSet presAssocID="{00AFB11C-7D17-44DA-B477-0A5908D75786}" presName="picture7" presStyleCnt="0"/>
      <dgm:spPr/>
    </dgm:pt>
    <dgm:pt modelId="{8DCC7A52-1705-408A-88D0-28728D2821B0}" type="pres">
      <dgm:prSet presAssocID="{00AFB11C-7D17-44DA-B477-0A5908D75786}" presName="imageRepeatNode" presStyleLbl="fgImgPlace1" presStyleIdx="6" presStyleCnt="7"/>
      <dgm:spPr/>
      <dgm:t>
        <a:bodyPr/>
        <a:lstStyle/>
        <a:p>
          <a:endParaRPr lang="es-ES"/>
        </a:p>
      </dgm:t>
    </dgm:pt>
  </dgm:ptLst>
  <dgm:cxnLst>
    <dgm:cxn modelId="{A8A02E0A-1B93-48FE-9A87-C63E0AFB0316}" type="presOf" srcId="{6A21E724-8E6B-40DB-B420-184EE36F1856}" destId="{C9C997E8-356A-444B-A424-B42FD07DE1E4}" srcOrd="0" destOrd="0" presId="urn:microsoft.com/office/officeart/2008/layout/AscendingPictureAccentProcess"/>
    <dgm:cxn modelId="{E874C6BD-7F99-4582-A006-4B7169A7B8D6}" type="presOf" srcId="{DBC299BF-4AE8-49F2-A866-8E5FA8D2EEBE}" destId="{11E0D899-F14C-4A95-BD6A-B0CA14C42E60}" srcOrd="0" destOrd="0" presId="urn:microsoft.com/office/officeart/2008/layout/AscendingPictureAccentProcess"/>
    <dgm:cxn modelId="{DF651116-D749-47FA-8990-9DE6FD9CF13E}" type="presOf" srcId="{AF460C27-3187-48B1-A111-23B757A6077C}" destId="{E34BE53A-5CBE-43A3-8CCA-186D4864A8A3}" srcOrd="0" destOrd="0" presId="urn:microsoft.com/office/officeart/2008/layout/AscendingPictureAccentProcess"/>
    <dgm:cxn modelId="{C4AB1505-DEF5-4986-A15F-037275CB096C}" type="presOf" srcId="{E8860E2D-02E5-4AEF-A7AD-F1AA8BD0B5F3}" destId="{3F2DDC3A-0B96-4958-886B-DC6DE1F46574}" srcOrd="0" destOrd="0" presId="urn:microsoft.com/office/officeart/2008/layout/AscendingPictureAccentProcess"/>
    <dgm:cxn modelId="{F206751A-5D0F-42BC-AA81-3FCD2E3064FA}" type="presOf" srcId="{7E80D4E2-3C75-49BD-BA4A-0AA5520DD953}" destId="{B8C2468F-8020-4DE0-9FE5-77435F6E0A00}" srcOrd="0" destOrd="0" presId="urn:microsoft.com/office/officeart/2008/layout/AscendingPictureAccentProcess"/>
    <dgm:cxn modelId="{65E18764-6698-4190-AE88-EDAD392CE696}" type="presOf" srcId="{96A3B3B6-A967-417D-9DCF-A88DDE338ECE}" destId="{F1D2BA94-35A2-45E3-802D-58514C1C86A8}" srcOrd="0" destOrd="0" presId="urn:microsoft.com/office/officeart/2008/layout/AscendingPictureAccentProcess"/>
    <dgm:cxn modelId="{866F7A0A-894A-4588-B17E-ACBF27F135D2}" type="presOf" srcId="{19594D86-659F-47E0-AEBD-2C3900BE205E}" destId="{5B01F82A-40E8-4664-8716-C9A35C9BC5F6}" srcOrd="0" destOrd="0" presId="urn:microsoft.com/office/officeart/2008/layout/AscendingPictureAccentProcess"/>
    <dgm:cxn modelId="{E1B3A398-F0E6-4069-92DF-8FE4A862965E}" type="presOf" srcId="{B59B2167-334E-4E88-9582-EA520C4B0287}" destId="{5EC191EF-EAEC-4A26-AA1A-EA5ACB2ABB25}" srcOrd="0" destOrd="0" presId="urn:microsoft.com/office/officeart/2008/layout/AscendingPictureAccentProcess"/>
    <dgm:cxn modelId="{1CA8826E-7CBE-4B27-828A-C1480C8C6BA2}" type="presOf" srcId="{015B4721-053F-4299-9278-FB56FE194437}" destId="{AB523E7D-A4E1-4EE0-9166-72A61B1F4807}" srcOrd="0" destOrd="0" presId="urn:microsoft.com/office/officeart/2008/layout/AscendingPictureAccentProcess"/>
    <dgm:cxn modelId="{E4C944F0-CACC-4D29-95F0-8C731C1F1D6A}" type="presOf" srcId="{8F5B381C-B847-4CC1-AB52-43D3A7039E31}" destId="{E7F7BB7A-F339-4402-A52F-A4C88DDF1382}" srcOrd="0" destOrd="0" presId="urn:microsoft.com/office/officeart/2008/layout/AscendingPictureAccentProcess"/>
    <dgm:cxn modelId="{7C0655E9-7324-4D5A-A680-CF67DC3DF045}" srcId="{7E80D4E2-3C75-49BD-BA4A-0AA5520DD953}" destId="{3AA1D0E2-52E7-454B-9C14-D0AAC3C775A3}" srcOrd="5" destOrd="0" parTransId="{249FAF6C-BF49-4889-B795-B2A139A09A46}" sibTransId="{6A21E724-8E6B-40DB-B420-184EE36F1856}"/>
    <dgm:cxn modelId="{C69E2993-1566-4AAE-9225-DB612F242C48}" type="presOf" srcId="{8C00384A-DA80-4E0E-A9AE-6C948916A9BE}" destId="{F464A72D-D3A4-4257-AB66-D55AB9A8680A}" srcOrd="0" destOrd="0" presId="urn:microsoft.com/office/officeart/2008/layout/AscendingPictureAccentProcess"/>
    <dgm:cxn modelId="{94D90D21-056B-4CB2-B450-2B5F2864630F}" type="presOf" srcId="{72F3E64A-E2C3-44A0-8505-31CB30B44119}" destId="{D2A65A01-E46F-4A79-9183-484BF40A5CB6}" srcOrd="0" destOrd="0" presId="urn:microsoft.com/office/officeart/2008/layout/AscendingPictureAccentProcess"/>
    <dgm:cxn modelId="{40E77EDB-F696-4BE3-A4B3-163FD894EF9D}" srcId="{7E80D4E2-3C75-49BD-BA4A-0AA5520DD953}" destId="{DBC299BF-4AE8-49F2-A866-8E5FA8D2EEBE}" srcOrd="2" destOrd="0" parTransId="{DBD6DE98-D326-4E2C-8044-1A553C66B161}" sibTransId="{72F3E64A-E2C3-44A0-8505-31CB30B44119}"/>
    <dgm:cxn modelId="{960E6FDE-F260-4F9D-AF49-B89951FA5F1F}" type="presOf" srcId="{3AA1D0E2-52E7-454B-9C14-D0AAC3C775A3}" destId="{191457A2-2977-4128-AD73-FED8F35A35F2}" srcOrd="0" destOrd="0" presId="urn:microsoft.com/office/officeart/2008/layout/AscendingPictureAccentProcess"/>
    <dgm:cxn modelId="{F5329D9A-D61F-414A-B045-F50A320CA6E9}" type="presOf" srcId="{00AFB11C-7D17-44DA-B477-0A5908D75786}" destId="{8DCC7A52-1705-408A-88D0-28728D2821B0}" srcOrd="0" destOrd="0" presId="urn:microsoft.com/office/officeart/2008/layout/AscendingPictureAccentProcess"/>
    <dgm:cxn modelId="{76E7EE19-068D-4F72-8376-E9B318FA7451}" srcId="{7E80D4E2-3C75-49BD-BA4A-0AA5520DD953}" destId="{B59B2167-334E-4E88-9582-EA520C4B0287}" srcOrd="4" destOrd="0" parTransId="{BA4F16D6-793D-45D2-8B25-FCCDACFB89FE}" sibTransId="{19594D86-659F-47E0-AEBD-2C3900BE205E}"/>
    <dgm:cxn modelId="{8F384F79-6B35-4864-8565-1BEF2431698E}" srcId="{7E80D4E2-3C75-49BD-BA4A-0AA5520DD953}" destId="{AF460C27-3187-48B1-A111-23B757A6077C}" srcOrd="0" destOrd="0" parTransId="{D397AB3A-9E1D-4CC7-BACC-17CB01288559}" sibTransId="{96A3B3B6-A967-417D-9DCF-A88DDE338ECE}"/>
    <dgm:cxn modelId="{F3A50A9F-0735-412A-85BF-8AAA48CA4311}" type="presOf" srcId="{21D73D5B-D659-4E66-8D14-81F7106618FA}" destId="{3282F25E-FAD8-4E86-88B0-DB25C66F4286}" srcOrd="0" destOrd="0" presId="urn:microsoft.com/office/officeart/2008/layout/AscendingPictureAccentProcess"/>
    <dgm:cxn modelId="{578FE661-E266-4E11-9234-01E1E1B7CD77}" srcId="{7E80D4E2-3C75-49BD-BA4A-0AA5520DD953}" destId="{8C00384A-DA80-4E0E-A9AE-6C948916A9BE}" srcOrd="1" destOrd="0" parTransId="{40F83DA5-FB4C-4BBB-9846-1902942743BA}" sibTransId="{8F5B381C-B847-4CC1-AB52-43D3A7039E31}"/>
    <dgm:cxn modelId="{83323CA5-2270-4CBC-A34D-DA347F2ADCBE}" srcId="{7E80D4E2-3C75-49BD-BA4A-0AA5520DD953}" destId="{E8860E2D-02E5-4AEF-A7AD-F1AA8BD0B5F3}" srcOrd="6" destOrd="0" parTransId="{8BEB7684-093A-4E94-8C0D-E2EFFE363B87}" sibTransId="{00AFB11C-7D17-44DA-B477-0A5908D75786}"/>
    <dgm:cxn modelId="{A60B520D-6312-4B63-A462-5870DCDA3D54}" srcId="{7E80D4E2-3C75-49BD-BA4A-0AA5520DD953}" destId="{015B4721-053F-4299-9278-FB56FE194437}" srcOrd="3" destOrd="0" parTransId="{A79798CD-98DA-4A05-9281-FF3294D3B873}" sibTransId="{21D73D5B-D659-4E66-8D14-81F7106618FA}"/>
    <dgm:cxn modelId="{00BB3D3B-8F9B-4FF7-843C-3041715FAFF7}" type="presParOf" srcId="{B8C2468F-8020-4DE0-9FE5-77435F6E0A00}" destId="{7ADCAC36-A9A8-4CA6-8116-EECAFADF5F40}" srcOrd="0" destOrd="0" presId="urn:microsoft.com/office/officeart/2008/layout/AscendingPictureAccentProcess"/>
    <dgm:cxn modelId="{E9D87922-679B-45B6-BCE1-E7C6EB6A7726}" type="presParOf" srcId="{B8C2468F-8020-4DE0-9FE5-77435F6E0A00}" destId="{164B0025-F4A0-4751-A54B-D20C1B71362B}" srcOrd="1" destOrd="0" presId="urn:microsoft.com/office/officeart/2008/layout/AscendingPictureAccentProcess"/>
    <dgm:cxn modelId="{D031302A-015A-4E15-925B-BB68A17F8DFA}" type="presParOf" srcId="{B8C2468F-8020-4DE0-9FE5-77435F6E0A00}" destId="{739C4E41-8D36-4E50-B461-A517C4A21EBA}" srcOrd="2" destOrd="0" presId="urn:microsoft.com/office/officeart/2008/layout/AscendingPictureAccentProcess"/>
    <dgm:cxn modelId="{13B75534-C8DD-4520-ADC9-BA2E0C63EF49}" type="presParOf" srcId="{B8C2468F-8020-4DE0-9FE5-77435F6E0A00}" destId="{1BFACF18-E30F-4601-A772-0C807660A7AF}" srcOrd="3" destOrd="0" presId="urn:microsoft.com/office/officeart/2008/layout/AscendingPictureAccentProcess"/>
    <dgm:cxn modelId="{5AB700A9-7002-49D8-AEBA-BD24E9207FD1}" type="presParOf" srcId="{B8C2468F-8020-4DE0-9FE5-77435F6E0A00}" destId="{4A297786-090F-4146-8D41-5F0E8149A261}" srcOrd="4" destOrd="0" presId="urn:microsoft.com/office/officeart/2008/layout/AscendingPictureAccentProcess"/>
    <dgm:cxn modelId="{BE09C2C7-4B48-4E92-B9A9-2CD8FFAF1FA4}" type="presParOf" srcId="{B8C2468F-8020-4DE0-9FE5-77435F6E0A00}" destId="{D252F52D-234C-4A09-A0BA-57326AA4F0D0}" srcOrd="5" destOrd="0" presId="urn:microsoft.com/office/officeart/2008/layout/AscendingPictureAccentProcess"/>
    <dgm:cxn modelId="{97BD27BA-5049-4657-A333-BF218C9C2B84}" type="presParOf" srcId="{B8C2468F-8020-4DE0-9FE5-77435F6E0A00}" destId="{93F22158-CF1E-4768-BEAF-E1A0C2177770}" srcOrd="6" destOrd="0" presId="urn:microsoft.com/office/officeart/2008/layout/AscendingPictureAccentProcess"/>
    <dgm:cxn modelId="{A220539F-1621-4F54-BAAE-409021E2AE03}" type="presParOf" srcId="{B8C2468F-8020-4DE0-9FE5-77435F6E0A00}" destId="{75B23345-D522-49D3-A0D4-685B7CB2DD79}" srcOrd="7" destOrd="0" presId="urn:microsoft.com/office/officeart/2008/layout/AscendingPictureAccentProcess"/>
    <dgm:cxn modelId="{1757ED9E-0F43-4246-BA3E-76500E3A022D}" type="presParOf" srcId="{B8C2468F-8020-4DE0-9FE5-77435F6E0A00}" destId="{D2446089-DC60-43A0-9089-17414760FB07}" srcOrd="8" destOrd="0" presId="urn:microsoft.com/office/officeart/2008/layout/AscendingPictureAccentProcess"/>
    <dgm:cxn modelId="{A589E038-F328-4B04-A774-E0C4B9F9D827}" type="presParOf" srcId="{B8C2468F-8020-4DE0-9FE5-77435F6E0A00}" destId="{1A6C6CA9-8966-46C9-9457-0DE95F8F82D6}" srcOrd="9" destOrd="0" presId="urn:microsoft.com/office/officeart/2008/layout/AscendingPictureAccentProcess"/>
    <dgm:cxn modelId="{3026E2D1-15A2-4A9B-A6E9-45C52C2B17F9}" type="presParOf" srcId="{B8C2468F-8020-4DE0-9FE5-77435F6E0A00}" destId="{8053D730-FE94-4772-80DE-3D788CDBD7FC}" srcOrd="10" destOrd="0" presId="urn:microsoft.com/office/officeart/2008/layout/AscendingPictureAccentProcess"/>
    <dgm:cxn modelId="{1F5AC31D-3ACF-4AB5-B26D-FDC4B06C6CF9}" type="presParOf" srcId="{B8C2468F-8020-4DE0-9FE5-77435F6E0A00}" destId="{F6E52E8D-D82F-4B9E-9F8A-0A4370A2B46D}" srcOrd="11" destOrd="0" presId="urn:microsoft.com/office/officeart/2008/layout/AscendingPictureAccentProcess"/>
    <dgm:cxn modelId="{18FF5F4E-3EBE-4AC6-8F74-93B23ACFA754}" type="presParOf" srcId="{B8C2468F-8020-4DE0-9FE5-77435F6E0A00}" destId="{2ADDCDFF-5D87-4B1F-88DA-D6C79BA91649}" srcOrd="12" destOrd="0" presId="urn:microsoft.com/office/officeart/2008/layout/AscendingPictureAccentProcess"/>
    <dgm:cxn modelId="{1FADB1C4-6C94-49E5-B0AF-BFD693651C10}" type="presParOf" srcId="{B8C2468F-8020-4DE0-9FE5-77435F6E0A00}" destId="{8C2F3AB4-35EC-4832-88D9-7AF8AB7DD8A4}" srcOrd="13" destOrd="0" presId="urn:microsoft.com/office/officeart/2008/layout/AscendingPictureAccentProcess"/>
    <dgm:cxn modelId="{4A453981-7915-4FE6-BCC0-8762C00690BB}" type="presParOf" srcId="{B8C2468F-8020-4DE0-9FE5-77435F6E0A00}" destId="{98722C5D-4123-47B1-9D55-995F4F35D1C1}" srcOrd="14" destOrd="0" presId="urn:microsoft.com/office/officeart/2008/layout/AscendingPictureAccentProcess"/>
    <dgm:cxn modelId="{F903360F-1651-484C-9A5A-BB9AC4810F7E}" type="presParOf" srcId="{B8C2468F-8020-4DE0-9FE5-77435F6E0A00}" destId="{257824C8-6165-4849-B832-D7D9A7EF0675}" srcOrd="15" destOrd="0" presId="urn:microsoft.com/office/officeart/2008/layout/AscendingPictureAccentProcess"/>
    <dgm:cxn modelId="{6F789CF3-E8F0-47B0-A8F0-658F5CD635D5}" type="presParOf" srcId="{B8C2468F-8020-4DE0-9FE5-77435F6E0A00}" destId="{833D9C13-6785-4A73-B23F-8B4CF5C3C5E9}" srcOrd="16" destOrd="0" presId="urn:microsoft.com/office/officeart/2008/layout/AscendingPictureAccentProcess"/>
    <dgm:cxn modelId="{1B0B08D8-9F96-40D6-9A47-196881A09567}" type="presParOf" srcId="{B8C2468F-8020-4DE0-9FE5-77435F6E0A00}" destId="{BF66C02F-3154-4F62-814E-0FBF90F69EE9}" srcOrd="17" destOrd="0" presId="urn:microsoft.com/office/officeart/2008/layout/AscendingPictureAccentProcess"/>
    <dgm:cxn modelId="{FC8D4444-8CF2-4020-8148-BE7849B62CFA}" type="presParOf" srcId="{B8C2468F-8020-4DE0-9FE5-77435F6E0A00}" destId="{E34BE53A-5CBE-43A3-8CCA-186D4864A8A3}" srcOrd="18" destOrd="0" presId="urn:microsoft.com/office/officeart/2008/layout/AscendingPictureAccentProcess"/>
    <dgm:cxn modelId="{903D7B4D-1F26-4EFB-8461-1986F5D16957}" type="presParOf" srcId="{B8C2468F-8020-4DE0-9FE5-77435F6E0A00}" destId="{3A399B93-92B7-4559-86A0-51783C5A9244}" srcOrd="19" destOrd="0" presId="urn:microsoft.com/office/officeart/2008/layout/AscendingPictureAccentProcess"/>
    <dgm:cxn modelId="{A280F690-3D93-47DC-964C-2CF6E92CB18A}" type="presParOf" srcId="{3A399B93-92B7-4559-86A0-51783C5A9244}" destId="{F1D2BA94-35A2-45E3-802D-58514C1C86A8}" srcOrd="0" destOrd="0" presId="urn:microsoft.com/office/officeart/2008/layout/AscendingPictureAccentProcess"/>
    <dgm:cxn modelId="{5CE4075D-B5C0-48DC-81EE-FE9FD0507182}" type="presParOf" srcId="{B8C2468F-8020-4DE0-9FE5-77435F6E0A00}" destId="{F464A72D-D3A4-4257-AB66-D55AB9A8680A}" srcOrd="20" destOrd="0" presId="urn:microsoft.com/office/officeart/2008/layout/AscendingPictureAccentProcess"/>
    <dgm:cxn modelId="{BD42E80D-0644-4073-8BA1-D2A4DFC59379}" type="presParOf" srcId="{B8C2468F-8020-4DE0-9FE5-77435F6E0A00}" destId="{AACF1AFE-9182-45C2-97FC-B3F8B4BBA832}" srcOrd="21" destOrd="0" presId="urn:microsoft.com/office/officeart/2008/layout/AscendingPictureAccentProcess"/>
    <dgm:cxn modelId="{C72ACE1D-DAB6-4FDE-A0EC-6DB3A525689D}" type="presParOf" srcId="{AACF1AFE-9182-45C2-97FC-B3F8B4BBA832}" destId="{E7F7BB7A-F339-4402-A52F-A4C88DDF1382}" srcOrd="0" destOrd="0" presId="urn:microsoft.com/office/officeart/2008/layout/AscendingPictureAccentProcess"/>
    <dgm:cxn modelId="{524DB5A3-90D7-4A28-AB79-62084F42DF00}" type="presParOf" srcId="{B8C2468F-8020-4DE0-9FE5-77435F6E0A00}" destId="{11E0D899-F14C-4A95-BD6A-B0CA14C42E60}" srcOrd="22" destOrd="0" presId="urn:microsoft.com/office/officeart/2008/layout/AscendingPictureAccentProcess"/>
    <dgm:cxn modelId="{91179508-F138-4070-99B5-8BC6F2B5DAF5}" type="presParOf" srcId="{B8C2468F-8020-4DE0-9FE5-77435F6E0A00}" destId="{7BD0EED5-B42B-4D6F-B399-468C8D85D8C2}" srcOrd="23" destOrd="0" presId="urn:microsoft.com/office/officeart/2008/layout/AscendingPictureAccentProcess"/>
    <dgm:cxn modelId="{41D73D49-7891-4405-A304-B9DE242E9649}" type="presParOf" srcId="{7BD0EED5-B42B-4D6F-B399-468C8D85D8C2}" destId="{D2A65A01-E46F-4A79-9183-484BF40A5CB6}" srcOrd="0" destOrd="0" presId="urn:microsoft.com/office/officeart/2008/layout/AscendingPictureAccentProcess"/>
    <dgm:cxn modelId="{C49C0143-9DF6-46D4-B4EC-BF6473D2B4A3}" type="presParOf" srcId="{B8C2468F-8020-4DE0-9FE5-77435F6E0A00}" destId="{AB523E7D-A4E1-4EE0-9166-72A61B1F4807}" srcOrd="24" destOrd="0" presId="urn:microsoft.com/office/officeart/2008/layout/AscendingPictureAccentProcess"/>
    <dgm:cxn modelId="{73060250-F172-452C-9FED-C38C6AF18AD6}" type="presParOf" srcId="{B8C2468F-8020-4DE0-9FE5-77435F6E0A00}" destId="{6620FC4C-1DA6-43D9-930C-E83DF17EB0AC}" srcOrd="25" destOrd="0" presId="urn:microsoft.com/office/officeart/2008/layout/AscendingPictureAccentProcess"/>
    <dgm:cxn modelId="{2A360218-D9F4-4419-AE05-D271985108CE}" type="presParOf" srcId="{6620FC4C-1DA6-43D9-930C-E83DF17EB0AC}" destId="{3282F25E-FAD8-4E86-88B0-DB25C66F4286}" srcOrd="0" destOrd="0" presId="urn:microsoft.com/office/officeart/2008/layout/AscendingPictureAccentProcess"/>
    <dgm:cxn modelId="{2F9DDCF3-B2F5-4F4E-BCEF-95BA47DFB826}" type="presParOf" srcId="{B8C2468F-8020-4DE0-9FE5-77435F6E0A00}" destId="{5EC191EF-EAEC-4A26-AA1A-EA5ACB2ABB25}" srcOrd="26" destOrd="0" presId="urn:microsoft.com/office/officeart/2008/layout/AscendingPictureAccentProcess"/>
    <dgm:cxn modelId="{B494E74F-409F-435D-856D-9B79B321E1AC}" type="presParOf" srcId="{B8C2468F-8020-4DE0-9FE5-77435F6E0A00}" destId="{9FB5A018-60F4-41EE-A1F3-E97D67E2919A}" srcOrd="27" destOrd="0" presId="urn:microsoft.com/office/officeart/2008/layout/AscendingPictureAccentProcess"/>
    <dgm:cxn modelId="{3B32B4DB-A538-48D9-A45C-98FF42C73619}" type="presParOf" srcId="{9FB5A018-60F4-41EE-A1F3-E97D67E2919A}" destId="{5B01F82A-40E8-4664-8716-C9A35C9BC5F6}" srcOrd="0" destOrd="0" presId="urn:microsoft.com/office/officeart/2008/layout/AscendingPictureAccentProcess"/>
    <dgm:cxn modelId="{D06E663E-6E5C-484F-8B94-826139E40E19}" type="presParOf" srcId="{B8C2468F-8020-4DE0-9FE5-77435F6E0A00}" destId="{191457A2-2977-4128-AD73-FED8F35A35F2}" srcOrd="28" destOrd="0" presId="urn:microsoft.com/office/officeart/2008/layout/AscendingPictureAccentProcess"/>
    <dgm:cxn modelId="{0BEA4D34-CEFB-4833-B698-B38464C1D765}" type="presParOf" srcId="{B8C2468F-8020-4DE0-9FE5-77435F6E0A00}" destId="{B0042A13-819F-4FB4-98EF-DD7C5B6EDF68}" srcOrd="29" destOrd="0" presId="urn:microsoft.com/office/officeart/2008/layout/AscendingPictureAccentProcess"/>
    <dgm:cxn modelId="{94E5DF21-3602-4357-94FE-BFBD36DAB38F}" type="presParOf" srcId="{B0042A13-819F-4FB4-98EF-DD7C5B6EDF68}" destId="{C9C997E8-356A-444B-A424-B42FD07DE1E4}" srcOrd="0" destOrd="0" presId="urn:microsoft.com/office/officeart/2008/layout/AscendingPictureAccentProcess"/>
    <dgm:cxn modelId="{7AD5DE31-1603-476F-BDB0-CBD0E3776638}" type="presParOf" srcId="{B8C2468F-8020-4DE0-9FE5-77435F6E0A00}" destId="{3F2DDC3A-0B96-4958-886B-DC6DE1F46574}" srcOrd="30" destOrd="0" presId="urn:microsoft.com/office/officeart/2008/layout/AscendingPictureAccentProcess"/>
    <dgm:cxn modelId="{3C1ABF3B-64A1-4B08-A15F-3E0F88A96F9B}" type="presParOf" srcId="{B8C2468F-8020-4DE0-9FE5-77435F6E0A00}" destId="{A09EBF61-234E-43D8-8B77-DDF413F30182}" srcOrd="31" destOrd="0" presId="urn:microsoft.com/office/officeart/2008/layout/AscendingPictureAccentProcess"/>
    <dgm:cxn modelId="{52D99CCE-E67A-410E-86A9-5F2304B8A85E}" type="presParOf" srcId="{A09EBF61-234E-43D8-8B77-DDF413F30182}" destId="{8DCC7A52-1705-408A-88D0-28728D2821B0}"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A57ABAA-9319-421F-8876-D734C94C2424}"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endParaRPr lang="es-CO"/>
        </a:p>
      </dgm:t>
    </dgm:pt>
    <dgm:pt modelId="{EA2068AF-7526-4C82-85BD-ED12E746E0C2}">
      <dgm:prSet phldrT="[Texto]" custT="1"/>
      <dgm:spPr/>
      <dgm:t>
        <a:bodyPr/>
        <a:lstStyle/>
        <a:p>
          <a:r>
            <a:rPr lang="es-CO" sz="1400" dirty="0"/>
            <a:t>Días</a:t>
          </a:r>
          <a:r>
            <a:rPr lang="es-CO" sz="1400" baseline="0" dirty="0"/>
            <a:t> de Aforo</a:t>
          </a:r>
          <a:endParaRPr lang="es-CO" sz="1400" dirty="0"/>
        </a:p>
      </dgm:t>
    </dgm:pt>
    <dgm:pt modelId="{50282FB0-9249-493E-8C90-F09213C69DB0}" type="parTrans" cxnId="{57B91108-9B0B-47C8-AFB6-4AC96AB1CF45}">
      <dgm:prSet/>
      <dgm:spPr/>
      <dgm:t>
        <a:bodyPr/>
        <a:lstStyle/>
        <a:p>
          <a:endParaRPr lang="es-CO"/>
        </a:p>
      </dgm:t>
    </dgm:pt>
    <dgm:pt modelId="{0255B9B7-EDFD-4FD2-9CA9-67EB454B8D6F}" type="sibTrans" cxnId="{57B91108-9B0B-47C8-AFB6-4AC96AB1CF45}">
      <dgm:prSet/>
      <dgm:spPr/>
      <dgm:t>
        <a:bodyPr/>
        <a:lstStyle/>
        <a:p>
          <a:endParaRPr lang="es-CO"/>
        </a:p>
      </dgm:t>
    </dgm:pt>
    <dgm:pt modelId="{A55A0AFE-D241-4702-A4DB-D19E50E31328}">
      <dgm:prSet phldrT="[Texto]" custT="1"/>
      <dgm:spPr/>
      <dgm:t>
        <a:bodyPr/>
        <a:lstStyle/>
        <a:p>
          <a:pPr algn="ctr"/>
          <a:r>
            <a:rPr lang="es-CO" sz="1200" dirty="0"/>
            <a:t>Al menos 7 días seguidos de una semana</a:t>
          </a:r>
        </a:p>
      </dgm:t>
    </dgm:pt>
    <dgm:pt modelId="{71031365-EAC8-4359-A1BA-01B258E96ACE}" type="parTrans" cxnId="{E6DB7CE3-5522-4111-84BB-B4C9164162E2}">
      <dgm:prSet/>
      <dgm:spPr/>
      <dgm:t>
        <a:bodyPr/>
        <a:lstStyle/>
        <a:p>
          <a:endParaRPr lang="es-CO"/>
        </a:p>
      </dgm:t>
    </dgm:pt>
    <dgm:pt modelId="{3942E0D0-D61D-43A8-8AF0-C27E7579DE3A}" type="sibTrans" cxnId="{E6DB7CE3-5522-4111-84BB-B4C9164162E2}">
      <dgm:prSet/>
      <dgm:spPr/>
      <dgm:t>
        <a:bodyPr/>
        <a:lstStyle/>
        <a:p>
          <a:endParaRPr lang="es-CO"/>
        </a:p>
      </dgm:t>
    </dgm:pt>
    <dgm:pt modelId="{F0B5F03D-89FC-4680-AD2D-163FDC746071}">
      <dgm:prSet phldrT="[Texto]" custT="1"/>
      <dgm:spPr/>
      <dgm:t>
        <a:bodyPr/>
        <a:lstStyle/>
        <a:p>
          <a:pPr algn="ctr"/>
          <a:r>
            <a:rPr lang="es-CO" sz="1200" dirty="0"/>
            <a:t>Conteo manual de 14 días Consecutivos</a:t>
          </a:r>
        </a:p>
      </dgm:t>
    </dgm:pt>
    <dgm:pt modelId="{914506E7-D8A6-4E3B-802D-825F47A75F90}" type="parTrans" cxnId="{B85F2D71-EC6E-4B83-A3A7-54ED1EF90706}">
      <dgm:prSet/>
      <dgm:spPr/>
      <dgm:t>
        <a:bodyPr/>
        <a:lstStyle/>
        <a:p>
          <a:endParaRPr lang="es-CO"/>
        </a:p>
      </dgm:t>
    </dgm:pt>
    <dgm:pt modelId="{AC90E330-4EAD-4F95-86B0-2F0D664C6E2F}" type="sibTrans" cxnId="{B85F2D71-EC6E-4B83-A3A7-54ED1EF90706}">
      <dgm:prSet/>
      <dgm:spPr/>
      <dgm:t>
        <a:bodyPr/>
        <a:lstStyle/>
        <a:p>
          <a:endParaRPr lang="es-CO"/>
        </a:p>
      </dgm:t>
    </dgm:pt>
    <dgm:pt modelId="{FA3859B3-0C0A-42B6-9084-885AB24E2D69}">
      <dgm:prSet custT="1"/>
      <dgm:spPr/>
      <dgm:t>
        <a:bodyPr/>
        <a:lstStyle/>
        <a:p>
          <a:r>
            <a:rPr lang="es-CO" sz="1200" dirty="0"/>
            <a:t>De acuerdo a MTOP 2003</a:t>
          </a:r>
        </a:p>
      </dgm:t>
    </dgm:pt>
    <dgm:pt modelId="{530678D7-88A9-464D-95EF-6B0FC0A8EE8F}" type="parTrans" cxnId="{D2507188-BAAC-4423-93E0-E2E737A09B8E}">
      <dgm:prSet/>
      <dgm:spPr/>
      <dgm:t>
        <a:bodyPr/>
        <a:lstStyle/>
        <a:p>
          <a:endParaRPr lang="es-CO"/>
        </a:p>
      </dgm:t>
    </dgm:pt>
    <dgm:pt modelId="{06E591E3-4120-43EB-B2EE-610110F23AA3}" type="sibTrans" cxnId="{D2507188-BAAC-4423-93E0-E2E737A09B8E}">
      <dgm:prSet/>
      <dgm:spPr/>
      <dgm:t>
        <a:bodyPr/>
        <a:lstStyle/>
        <a:p>
          <a:endParaRPr lang="es-CO"/>
        </a:p>
      </dgm:t>
    </dgm:pt>
    <dgm:pt modelId="{9E5D3406-4A62-4B7F-BFBD-667BA166CE55}">
      <dgm:prSet custT="1"/>
      <dgm:spPr/>
      <dgm:t>
        <a:bodyPr/>
        <a:lstStyle/>
        <a:p>
          <a:pPr algn="ctr"/>
          <a:r>
            <a:rPr lang="es-CO" sz="1200" dirty="0"/>
            <a:t>-Del 15 al 28 de Enero</a:t>
          </a:r>
        </a:p>
        <a:p>
          <a:pPr algn="ctr"/>
          <a:r>
            <a:rPr lang="es-CO" sz="1200" dirty="0"/>
            <a:t>-Del 29 de Enero al 04 de Febrero (Parqueadero)</a:t>
          </a:r>
        </a:p>
      </dgm:t>
    </dgm:pt>
    <dgm:pt modelId="{CC02A8B6-20DF-4387-8719-66451E7C9D59}" type="parTrans" cxnId="{4AA576C4-CCF8-44A8-80CA-26D624099280}">
      <dgm:prSet/>
      <dgm:spPr/>
      <dgm:t>
        <a:bodyPr/>
        <a:lstStyle/>
        <a:p>
          <a:endParaRPr lang="es-CO"/>
        </a:p>
      </dgm:t>
    </dgm:pt>
    <dgm:pt modelId="{D83DFF2F-A1E5-47BC-887C-9533926B6BEB}" type="sibTrans" cxnId="{4AA576C4-CCF8-44A8-80CA-26D624099280}">
      <dgm:prSet/>
      <dgm:spPr/>
      <dgm:t>
        <a:bodyPr/>
        <a:lstStyle/>
        <a:p>
          <a:endParaRPr lang="es-CO"/>
        </a:p>
      </dgm:t>
    </dgm:pt>
    <dgm:pt modelId="{9C6944A1-5CE1-48D0-B053-614BB30D3E8F}" type="pres">
      <dgm:prSet presAssocID="{9A57ABAA-9319-421F-8876-D734C94C2424}" presName="Name0" presStyleCnt="0">
        <dgm:presLayoutVars>
          <dgm:chPref val="1"/>
          <dgm:dir/>
          <dgm:animOne val="branch"/>
          <dgm:animLvl val="lvl"/>
          <dgm:resizeHandles val="exact"/>
        </dgm:presLayoutVars>
      </dgm:prSet>
      <dgm:spPr/>
      <dgm:t>
        <a:bodyPr/>
        <a:lstStyle/>
        <a:p>
          <a:endParaRPr lang="es-ES"/>
        </a:p>
      </dgm:t>
    </dgm:pt>
    <dgm:pt modelId="{816F9AB5-862A-4A53-B0A8-63644BB1A869}" type="pres">
      <dgm:prSet presAssocID="{EA2068AF-7526-4C82-85BD-ED12E746E0C2}" presName="root1" presStyleCnt="0"/>
      <dgm:spPr/>
    </dgm:pt>
    <dgm:pt modelId="{1C9726E2-AEBF-46BA-B144-102598FDE64D}" type="pres">
      <dgm:prSet presAssocID="{EA2068AF-7526-4C82-85BD-ED12E746E0C2}" presName="LevelOneTextNode" presStyleLbl="node0" presStyleIdx="0" presStyleCnt="1" custLinFactX="-372727" custLinFactNeighborX="-400000" custLinFactNeighborY="4046">
        <dgm:presLayoutVars>
          <dgm:chPref val="3"/>
        </dgm:presLayoutVars>
      </dgm:prSet>
      <dgm:spPr/>
      <dgm:t>
        <a:bodyPr/>
        <a:lstStyle/>
        <a:p>
          <a:endParaRPr lang="es-ES"/>
        </a:p>
      </dgm:t>
    </dgm:pt>
    <dgm:pt modelId="{9E88BE93-E2D0-4AF3-B190-A4F96450E7E2}" type="pres">
      <dgm:prSet presAssocID="{EA2068AF-7526-4C82-85BD-ED12E746E0C2}" presName="level2hierChild" presStyleCnt="0"/>
      <dgm:spPr/>
    </dgm:pt>
    <dgm:pt modelId="{DB15372D-F976-440E-8742-A43B562D74E0}" type="pres">
      <dgm:prSet presAssocID="{71031365-EAC8-4359-A1BA-01B258E96ACE}" presName="conn2-1" presStyleLbl="parChTrans1D2" presStyleIdx="0" presStyleCnt="2"/>
      <dgm:spPr/>
      <dgm:t>
        <a:bodyPr/>
        <a:lstStyle/>
        <a:p>
          <a:endParaRPr lang="es-ES"/>
        </a:p>
      </dgm:t>
    </dgm:pt>
    <dgm:pt modelId="{0D0D0F24-616F-4522-809B-C8A561A3E64B}" type="pres">
      <dgm:prSet presAssocID="{71031365-EAC8-4359-A1BA-01B258E96ACE}" presName="connTx" presStyleLbl="parChTrans1D2" presStyleIdx="0" presStyleCnt="2"/>
      <dgm:spPr/>
      <dgm:t>
        <a:bodyPr/>
        <a:lstStyle/>
        <a:p>
          <a:endParaRPr lang="es-ES"/>
        </a:p>
      </dgm:t>
    </dgm:pt>
    <dgm:pt modelId="{DB035766-6F5C-46F3-9BA3-71CE24044DFD}" type="pres">
      <dgm:prSet presAssocID="{A55A0AFE-D241-4702-A4DB-D19E50E31328}" presName="root2" presStyleCnt="0"/>
      <dgm:spPr/>
    </dgm:pt>
    <dgm:pt modelId="{65DEA593-4924-4996-ACF0-0ECFDD05A7DD}" type="pres">
      <dgm:prSet presAssocID="{A55A0AFE-D241-4702-A4DB-D19E50E31328}" presName="LevelTwoTextNode" presStyleLbl="node2" presStyleIdx="0" presStyleCnt="2" custScaleX="143943" custScaleY="188202" custLinFactX="-36947" custLinFactNeighborX="-100000" custLinFactNeighborY="-42425">
        <dgm:presLayoutVars>
          <dgm:chPref val="3"/>
        </dgm:presLayoutVars>
      </dgm:prSet>
      <dgm:spPr/>
      <dgm:t>
        <a:bodyPr/>
        <a:lstStyle/>
        <a:p>
          <a:endParaRPr lang="es-ES"/>
        </a:p>
      </dgm:t>
    </dgm:pt>
    <dgm:pt modelId="{BF5CB9C8-F53C-48E1-A131-37DDE14C4F27}" type="pres">
      <dgm:prSet presAssocID="{A55A0AFE-D241-4702-A4DB-D19E50E31328}" presName="level3hierChild" presStyleCnt="0"/>
      <dgm:spPr/>
    </dgm:pt>
    <dgm:pt modelId="{68A74AEF-641B-4EDE-BC5E-773584A52668}" type="pres">
      <dgm:prSet presAssocID="{530678D7-88A9-464D-95EF-6B0FC0A8EE8F}" presName="conn2-1" presStyleLbl="parChTrans1D3" presStyleIdx="0" presStyleCnt="2"/>
      <dgm:spPr/>
      <dgm:t>
        <a:bodyPr/>
        <a:lstStyle/>
        <a:p>
          <a:endParaRPr lang="es-ES"/>
        </a:p>
      </dgm:t>
    </dgm:pt>
    <dgm:pt modelId="{1CD4CFD1-8436-4110-8266-6B5A637AC498}" type="pres">
      <dgm:prSet presAssocID="{530678D7-88A9-464D-95EF-6B0FC0A8EE8F}" presName="connTx" presStyleLbl="parChTrans1D3" presStyleIdx="0" presStyleCnt="2"/>
      <dgm:spPr/>
      <dgm:t>
        <a:bodyPr/>
        <a:lstStyle/>
        <a:p>
          <a:endParaRPr lang="es-ES"/>
        </a:p>
      </dgm:t>
    </dgm:pt>
    <dgm:pt modelId="{3BCDC7C0-8173-4674-8989-8DEBD145AA8D}" type="pres">
      <dgm:prSet presAssocID="{FA3859B3-0C0A-42B6-9084-885AB24E2D69}" presName="root2" presStyleCnt="0"/>
      <dgm:spPr/>
    </dgm:pt>
    <dgm:pt modelId="{2E4E5664-A724-4C18-855F-F6CC18B089DF}" type="pres">
      <dgm:prSet presAssocID="{FA3859B3-0C0A-42B6-9084-885AB24E2D69}" presName="LevelTwoTextNode" presStyleLbl="node3" presStyleIdx="0" presStyleCnt="2" custScaleX="169370" custLinFactX="-26123" custLinFactNeighborX="-100000" custLinFactNeighborY="-42059">
        <dgm:presLayoutVars>
          <dgm:chPref val="3"/>
        </dgm:presLayoutVars>
      </dgm:prSet>
      <dgm:spPr/>
      <dgm:t>
        <a:bodyPr/>
        <a:lstStyle/>
        <a:p>
          <a:endParaRPr lang="es-ES"/>
        </a:p>
      </dgm:t>
    </dgm:pt>
    <dgm:pt modelId="{E47B4C28-0EE3-49EE-BE5F-EFE3DFB02E13}" type="pres">
      <dgm:prSet presAssocID="{FA3859B3-0C0A-42B6-9084-885AB24E2D69}" presName="level3hierChild" presStyleCnt="0"/>
      <dgm:spPr/>
    </dgm:pt>
    <dgm:pt modelId="{40B16B7F-BB1F-43C8-A136-5E0D8DB39F02}" type="pres">
      <dgm:prSet presAssocID="{914506E7-D8A6-4E3B-802D-825F47A75F90}" presName="conn2-1" presStyleLbl="parChTrans1D2" presStyleIdx="1" presStyleCnt="2"/>
      <dgm:spPr/>
      <dgm:t>
        <a:bodyPr/>
        <a:lstStyle/>
        <a:p>
          <a:endParaRPr lang="es-ES"/>
        </a:p>
      </dgm:t>
    </dgm:pt>
    <dgm:pt modelId="{20026B2B-909E-42C8-85AA-B26366C4472E}" type="pres">
      <dgm:prSet presAssocID="{914506E7-D8A6-4E3B-802D-825F47A75F90}" presName="connTx" presStyleLbl="parChTrans1D2" presStyleIdx="1" presStyleCnt="2"/>
      <dgm:spPr/>
      <dgm:t>
        <a:bodyPr/>
        <a:lstStyle/>
        <a:p>
          <a:endParaRPr lang="es-ES"/>
        </a:p>
      </dgm:t>
    </dgm:pt>
    <dgm:pt modelId="{3C9980FE-6AE4-4E18-ABD9-B1F6FA6551DD}" type="pres">
      <dgm:prSet presAssocID="{F0B5F03D-89FC-4680-AD2D-163FDC746071}" presName="root2" presStyleCnt="0"/>
      <dgm:spPr/>
    </dgm:pt>
    <dgm:pt modelId="{72D042F9-47F6-4D1E-A9B9-82236416E993}" type="pres">
      <dgm:prSet presAssocID="{F0B5F03D-89FC-4680-AD2D-163FDC746071}" presName="LevelTwoTextNode" presStyleLbl="node2" presStyleIdx="1" presStyleCnt="2" custScaleX="136944" custScaleY="145010" custLinFactX="-36826" custLinFactNeighborX="-100000" custLinFactNeighborY="-1154">
        <dgm:presLayoutVars>
          <dgm:chPref val="3"/>
        </dgm:presLayoutVars>
      </dgm:prSet>
      <dgm:spPr/>
      <dgm:t>
        <a:bodyPr/>
        <a:lstStyle/>
        <a:p>
          <a:endParaRPr lang="es-ES"/>
        </a:p>
      </dgm:t>
    </dgm:pt>
    <dgm:pt modelId="{F7018968-0A28-423F-AB49-A747603BD413}" type="pres">
      <dgm:prSet presAssocID="{F0B5F03D-89FC-4680-AD2D-163FDC746071}" presName="level3hierChild" presStyleCnt="0"/>
      <dgm:spPr/>
    </dgm:pt>
    <dgm:pt modelId="{6CA1E941-59F8-48B5-A591-2C10E0E8CA09}" type="pres">
      <dgm:prSet presAssocID="{CC02A8B6-20DF-4387-8719-66451E7C9D59}" presName="conn2-1" presStyleLbl="parChTrans1D3" presStyleIdx="1" presStyleCnt="2"/>
      <dgm:spPr/>
      <dgm:t>
        <a:bodyPr/>
        <a:lstStyle/>
        <a:p>
          <a:endParaRPr lang="es-ES"/>
        </a:p>
      </dgm:t>
    </dgm:pt>
    <dgm:pt modelId="{4C42D75E-3ACD-4824-9073-F0AC82956316}" type="pres">
      <dgm:prSet presAssocID="{CC02A8B6-20DF-4387-8719-66451E7C9D59}" presName="connTx" presStyleLbl="parChTrans1D3" presStyleIdx="1" presStyleCnt="2"/>
      <dgm:spPr/>
      <dgm:t>
        <a:bodyPr/>
        <a:lstStyle/>
        <a:p>
          <a:endParaRPr lang="es-ES"/>
        </a:p>
      </dgm:t>
    </dgm:pt>
    <dgm:pt modelId="{162A46C3-F712-4A9D-8A80-654935F0F035}" type="pres">
      <dgm:prSet presAssocID="{9E5D3406-4A62-4B7F-BFBD-667BA166CE55}" presName="root2" presStyleCnt="0"/>
      <dgm:spPr/>
    </dgm:pt>
    <dgm:pt modelId="{027A9455-CC7B-4C55-B3F6-C871E0D987CC}" type="pres">
      <dgm:prSet presAssocID="{9E5D3406-4A62-4B7F-BFBD-667BA166CE55}" presName="LevelTwoTextNode" presStyleLbl="node3" presStyleIdx="1" presStyleCnt="2" custScaleX="217869" custScaleY="402271" custLinFactX="-21192" custLinFactNeighborX="-100000" custLinFactNeighborY="-2008">
        <dgm:presLayoutVars>
          <dgm:chPref val="3"/>
        </dgm:presLayoutVars>
      </dgm:prSet>
      <dgm:spPr/>
      <dgm:t>
        <a:bodyPr/>
        <a:lstStyle/>
        <a:p>
          <a:endParaRPr lang="es-ES"/>
        </a:p>
      </dgm:t>
    </dgm:pt>
    <dgm:pt modelId="{469508FB-E95B-490E-AB7D-AD3CC787DBA8}" type="pres">
      <dgm:prSet presAssocID="{9E5D3406-4A62-4B7F-BFBD-667BA166CE55}" presName="level3hierChild" presStyleCnt="0"/>
      <dgm:spPr/>
    </dgm:pt>
  </dgm:ptLst>
  <dgm:cxnLst>
    <dgm:cxn modelId="{DDD37B6F-D872-4756-A743-5B8435AD04D4}" type="presOf" srcId="{A55A0AFE-D241-4702-A4DB-D19E50E31328}" destId="{65DEA593-4924-4996-ACF0-0ECFDD05A7DD}" srcOrd="0" destOrd="0" presId="urn:microsoft.com/office/officeart/2008/layout/HorizontalMultiLevelHierarchy"/>
    <dgm:cxn modelId="{EE8E856F-3517-4D67-8784-3F1B7C461F48}" type="presOf" srcId="{530678D7-88A9-464D-95EF-6B0FC0A8EE8F}" destId="{68A74AEF-641B-4EDE-BC5E-773584A52668}" srcOrd="0" destOrd="0" presId="urn:microsoft.com/office/officeart/2008/layout/HorizontalMultiLevelHierarchy"/>
    <dgm:cxn modelId="{57B91108-9B0B-47C8-AFB6-4AC96AB1CF45}" srcId="{9A57ABAA-9319-421F-8876-D734C94C2424}" destId="{EA2068AF-7526-4C82-85BD-ED12E746E0C2}" srcOrd="0" destOrd="0" parTransId="{50282FB0-9249-493E-8C90-F09213C69DB0}" sibTransId="{0255B9B7-EDFD-4FD2-9CA9-67EB454B8D6F}"/>
    <dgm:cxn modelId="{AAFB8606-30A1-4BF5-8DBC-D6AACB639917}" type="presOf" srcId="{9A57ABAA-9319-421F-8876-D734C94C2424}" destId="{9C6944A1-5CE1-48D0-B053-614BB30D3E8F}" srcOrd="0" destOrd="0" presId="urn:microsoft.com/office/officeart/2008/layout/HorizontalMultiLevelHierarchy"/>
    <dgm:cxn modelId="{6EC626D8-B44C-4960-947B-060B379BB3E4}" type="presOf" srcId="{F0B5F03D-89FC-4680-AD2D-163FDC746071}" destId="{72D042F9-47F6-4D1E-A9B9-82236416E993}" srcOrd="0" destOrd="0" presId="urn:microsoft.com/office/officeart/2008/layout/HorizontalMultiLevelHierarchy"/>
    <dgm:cxn modelId="{419FDC17-037A-4965-AA8D-CBAF4963D6F3}" type="presOf" srcId="{EA2068AF-7526-4C82-85BD-ED12E746E0C2}" destId="{1C9726E2-AEBF-46BA-B144-102598FDE64D}" srcOrd="0" destOrd="0" presId="urn:microsoft.com/office/officeart/2008/layout/HorizontalMultiLevelHierarchy"/>
    <dgm:cxn modelId="{588D581D-924D-497C-98BA-4C68C738EF88}" type="presOf" srcId="{FA3859B3-0C0A-42B6-9084-885AB24E2D69}" destId="{2E4E5664-A724-4C18-855F-F6CC18B089DF}" srcOrd="0" destOrd="0" presId="urn:microsoft.com/office/officeart/2008/layout/HorizontalMultiLevelHierarchy"/>
    <dgm:cxn modelId="{6D8DC0F3-C321-4585-9803-FA1C7CC01583}" type="presOf" srcId="{CC02A8B6-20DF-4387-8719-66451E7C9D59}" destId="{6CA1E941-59F8-48B5-A591-2C10E0E8CA09}" srcOrd="0" destOrd="0" presId="urn:microsoft.com/office/officeart/2008/layout/HorizontalMultiLevelHierarchy"/>
    <dgm:cxn modelId="{D2507188-BAAC-4423-93E0-E2E737A09B8E}" srcId="{A55A0AFE-D241-4702-A4DB-D19E50E31328}" destId="{FA3859B3-0C0A-42B6-9084-885AB24E2D69}" srcOrd="0" destOrd="0" parTransId="{530678D7-88A9-464D-95EF-6B0FC0A8EE8F}" sibTransId="{06E591E3-4120-43EB-B2EE-610110F23AA3}"/>
    <dgm:cxn modelId="{7080EDAD-374C-4EAE-96EB-88626307E198}" type="presOf" srcId="{71031365-EAC8-4359-A1BA-01B258E96ACE}" destId="{0D0D0F24-616F-4522-809B-C8A561A3E64B}" srcOrd="1" destOrd="0" presId="urn:microsoft.com/office/officeart/2008/layout/HorizontalMultiLevelHierarchy"/>
    <dgm:cxn modelId="{7464C707-6146-42F6-93F4-4F760C8FF09D}" type="presOf" srcId="{CC02A8B6-20DF-4387-8719-66451E7C9D59}" destId="{4C42D75E-3ACD-4824-9073-F0AC82956316}" srcOrd="1" destOrd="0" presId="urn:microsoft.com/office/officeart/2008/layout/HorizontalMultiLevelHierarchy"/>
    <dgm:cxn modelId="{2C26E1C0-D091-4363-AC9E-B3197905995C}" type="presOf" srcId="{914506E7-D8A6-4E3B-802D-825F47A75F90}" destId="{20026B2B-909E-42C8-85AA-B26366C4472E}" srcOrd="1" destOrd="0" presId="urn:microsoft.com/office/officeart/2008/layout/HorizontalMultiLevelHierarchy"/>
    <dgm:cxn modelId="{E6DB7CE3-5522-4111-84BB-B4C9164162E2}" srcId="{EA2068AF-7526-4C82-85BD-ED12E746E0C2}" destId="{A55A0AFE-D241-4702-A4DB-D19E50E31328}" srcOrd="0" destOrd="0" parTransId="{71031365-EAC8-4359-A1BA-01B258E96ACE}" sibTransId="{3942E0D0-D61D-43A8-8AF0-C27E7579DE3A}"/>
    <dgm:cxn modelId="{4AA576C4-CCF8-44A8-80CA-26D624099280}" srcId="{F0B5F03D-89FC-4680-AD2D-163FDC746071}" destId="{9E5D3406-4A62-4B7F-BFBD-667BA166CE55}" srcOrd="0" destOrd="0" parTransId="{CC02A8B6-20DF-4387-8719-66451E7C9D59}" sibTransId="{D83DFF2F-A1E5-47BC-887C-9533926B6BEB}"/>
    <dgm:cxn modelId="{B85F2D71-EC6E-4B83-A3A7-54ED1EF90706}" srcId="{EA2068AF-7526-4C82-85BD-ED12E746E0C2}" destId="{F0B5F03D-89FC-4680-AD2D-163FDC746071}" srcOrd="1" destOrd="0" parTransId="{914506E7-D8A6-4E3B-802D-825F47A75F90}" sibTransId="{AC90E330-4EAD-4F95-86B0-2F0D664C6E2F}"/>
    <dgm:cxn modelId="{4446727D-DC3A-40F0-9AEA-82263147A016}" type="presOf" srcId="{530678D7-88A9-464D-95EF-6B0FC0A8EE8F}" destId="{1CD4CFD1-8436-4110-8266-6B5A637AC498}" srcOrd="1" destOrd="0" presId="urn:microsoft.com/office/officeart/2008/layout/HorizontalMultiLevelHierarchy"/>
    <dgm:cxn modelId="{7EB6DCCF-6747-4E98-AE52-E7516B4807F4}" type="presOf" srcId="{914506E7-D8A6-4E3B-802D-825F47A75F90}" destId="{40B16B7F-BB1F-43C8-A136-5E0D8DB39F02}" srcOrd="0" destOrd="0" presId="urn:microsoft.com/office/officeart/2008/layout/HorizontalMultiLevelHierarchy"/>
    <dgm:cxn modelId="{8A5770E3-B80D-47AC-A25A-DC08FB1CC1D6}" type="presOf" srcId="{9E5D3406-4A62-4B7F-BFBD-667BA166CE55}" destId="{027A9455-CC7B-4C55-B3F6-C871E0D987CC}" srcOrd="0" destOrd="0" presId="urn:microsoft.com/office/officeart/2008/layout/HorizontalMultiLevelHierarchy"/>
    <dgm:cxn modelId="{73864B4E-53A5-4E87-872D-13186BE4C624}" type="presOf" srcId="{71031365-EAC8-4359-A1BA-01B258E96ACE}" destId="{DB15372D-F976-440E-8742-A43B562D74E0}" srcOrd="0" destOrd="0" presId="urn:microsoft.com/office/officeart/2008/layout/HorizontalMultiLevelHierarchy"/>
    <dgm:cxn modelId="{B8563FA8-29E9-487C-9D28-1BCF8E068B58}" type="presParOf" srcId="{9C6944A1-5CE1-48D0-B053-614BB30D3E8F}" destId="{816F9AB5-862A-4A53-B0A8-63644BB1A869}" srcOrd="0" destOrd="0" presId="urn:microsoft.com/office/officeart/2008/layout/HorizontalMultiLevelHierarchy"/>
    <dgm:cxn modelId="{50602D42-BBC0-4DD5-A5B7-0DBDE19B5080}" type="presParOf" srcId="{816F9AB5-862A-4A53-B0A8-63644BB1A869}" destId="{1C9726E2-AEBF-46BA-B144-102598FDE64D}" srcOrd="0" destOrd="0" presId="urn:microsoft.com/office/officeart/2008/layout/HorizontalMultiLevelHierarchy"/>
    <dgm:cxn modelId="{76512BBD-B6CC-4837-BE51-FFA77B7DAEF1}" type="presParOf" srcId="{816F9AB5-862A-4A53-B0A8-63644BB1A869}" destId="{9E88BE93-E2D0-4AF3-B190-A4F96450E7E2}" srcOrd="1" destOrd="0" presId="urn:microsoft.com/office/officeart/2008/layout/HorizontalMultiLevelHierarchy"/>
    <dgm:cxn modelId="{38A07F4B-F7B7-4364-8D09-2133092B8A2B}" type="presParOf" srcId="{9E88BE93-E2D0-4AF3-B190-A4F96450E7E2}" destId="{DB15372D-F976-440E-8742-A43B562D74E0}" srcOrd="0" destOrd="0" presId="urn:microsoft.com/office/officeart/2008/layout/HorizontalMultiLevelHierarchy"/>
    <dgm:cxn modelId="{F4C89A8E-32B0-4753-A5A3-6068C7F63103}" type="presParOf" srcId="{DB15372D-F976-440E-8742-A43B562D74E0}" destId="{0D0D0F24-616F-4522-809B-C8A561A3E64B}" srcOrd="0" destOrd="0" presId="urn:microsoft.com/office/officeart/2008/layout/HorizontalMultiLevelHierarchy"/>
    <dgm:cxn modelId="{8CD2F64C-EFA0-4602-A201-E970538FD566}" type="presParOf" srcId="{9E88BE93-E2D0-4AF3-B190-A4F96450E7E2}" destId="{DB035766-6F5C-46F3-9BA3-71CE24044DFD}" srcOrd="1" destOrd="0" presId="urn:microsoft.com/office/officeart/2008/layout/HorizontalMultiLevelHierarchy"/>
    <dgm:cxn modelId="{7592E473-49CC-4EB0-A8B6-9B3B66320006}" type="presParOf" srcId="{DB035766-6F5C-46F3-9BA3-71CE24044DFD}" destId="{65DEA593-4924-4996-ACF0-0ECFDD05A7DD}" srcOrd="0" destOrd="0" presId="urn:microsoft.com/office/officeart/2008/layout/HorizontalMultiLevelHierarchy"/>
    <dgm:cxn modelId="{0D2D2BF6-FA16-4665-BB00-3E06C0E07648}" type="presParOf" srcId="{DB035766-6F5C-46F3-9BA3-71CE24044DFD}" destId="{BF5CB9C8-F53C-48E1-A131-37DDE14C4F27}" srcOrd="1" destOrd="0" presId="urn:microsoft.com/office/officeart/2008/layout/HorizontalMultiLevelHierarchy"/>
    <dgm:cxn modelId="{B44B8B7E-DA36-4A22-9736-9F9EE3578E06}" type="presParOf" srcId="{BF5CB9C8-F53C-48E1-A131-37DDE14C4F27}" destId="{68A74AEF-641B-4EDE-BC5E-773584A52668}" srcOrd="0" destOrd="0" presId="urn:microsoft.com/office/officeart/2008/layout/HorizontalMultiLevelHierarchy"/>
    <dgm:cxn modelId="{921730F0-FA7E-4034-8BCE-F094F5D41785}" type="presParOf" srcId="{68A74AEF-641B-4EDE-BC5E-773584A52668}" destId="{1CD4CFD1-8436-4110-8266-6B5A637AC498}" srcOrd="0" destOrd="0" presId="urn:microsoft.com/office/officeart/2008/layout/HorizontalMultiLevelHierarchy"/>
    <dgm:cxn modelId="{5BEB83F8-0D35-41E4-BC33-D4F5AA5736D8}" type="presParOf" srcId="{BF5CB9C8-F53C-48E1-A131-37DDE14C4F27}" destId="{3BCDC7C0-8173-4674-8989-8DEBD145AA8D}" srcOrd="1" destOrd="0" presId="urn:microsoft.com/office/officeart/2008/layout/HorizontalMultiLevelHierarchy"/>
    <dgm:cxn modelId="{722A3B9D-B90A-44D1-9DBB-2D26DC6F2EAF}" type="presParOf" srcId="{3BCDC7C0-8173-4674-8989-8DEBD145AA8D}" destId="{2E4E5664-A724-4C18-855F-F6CC18B089DF}" srcOrd="0" destOrd="0" presId="urn:microsoft.com/office/officeart/2008/layout/HorizontalMultiLevelHierarchy"/>
    <dgm:cxn modelId="{AE7C9A7B-D63A-446B-94A2-237A90979A57}" type="presParOf" srcId="{3BCDC7C0-8173-4674-8989-8DEBD145AA8D}" destId="{E47B4C28-0EE3-49EE-BE5F-EFE3DFB02E13}" srcOrd="1" destOrd="0" presId="urn:microsoft.com/office/officeart/2008/layout/HorizontalMultiLevelHierarchy"/>
    <dgm:cxn modelId="{4F1F7658-4036-4584-B280-C831672F8581}" type="presParOf" srcId="{9E88BE93-E2D0-4AF3-B190-A4F96450E7E2}" destId="{40B16B7F-BB1F-43C8-A136-5E0D8DB39F02}" srcOrd="2" destOrd="0" presId="urn:microsoft.com/office/officeart/2008/layout/HorizontalMultiLevelHierarchy"/>
    <dgm:cxn modelId="{AC234736-B3E3-44C4-8833-6C801BDC5B0D}" type="presParOf" srcId="{40B16B7F-BB1F-43C8-A136-5E0D8DB39F02}" destId="{20026B2B-909E-42C8-85AA-B26366C4472E}" srcOrd="0" destOrd="0" presId="urn:microsoft.com/office/officeart/2008/layout/HorizontalMultiLevelHierarchy"/>
    <dgm:cxn modelId="{40C58EA6-9502-498E-BF31-7E4F01BD6554}" type="presParOf" srcId="{9E88BE93-E2D0-4AF3-B190-A4F96450E7E2}" destId="{3C9980FE-6AE4-4E18-ABD9-B1F6FA6551DD}" srcOrd="3" destOrd="0" presId="urn:microsoft.com/office/officeart/2008/layout/HorizontalMultiLevelHierarchy"/>
    <dgm:cxn modelId="{0FCD2E62-4A74-4546-BE14-428A7B4C3069}" type="presParOf" srcId="{3C9980FE-6AE4-4E18-ABD9-B1F6FA6551DD}" destId="{72D042F9-47F6-4D1E-A9B9-82236416E993}" srcOrd="0" destOrd="0" presId="urn:microsoft.com/office/officeart/2008/layout/HorizontalMultiLevelHierarchy"/>
    <dgm:cxn modelId="{7E167BA6-9202-470F-BB7B-E6452E134843}" type="presParOf" srcId="{3C9980FE-6AE4-4E18-ABD9-B1F6FA6551DD}" destId="{F7018968-0A28-423F-AB49-A747603BD413}" srcOrd="1" destOrd="0" presId="urn:microsoft.com/office/officeart/2008/layout/HorizontalMultiLevelHierarchy"/>
    <dgm:cxn modelId="{4D172FE5-2DED-452C-BACC-40221C52D145}" type="presParOf" srcId="{F7018968-0A28-423F-AB49-A747603BD413}" destId="{6CA1E941-59F8-48B5-A591-2C10E0E8CA09}" srcOrd="0" destOrd="0" presId="urn:microsoft.com/office/officeart/2008/layout/HorizontalMultiLevelHierarchy"/>
    <dgm:cxn modelId="{C85A2AD6-53D4-42C4-B623-0E5A76FF7308}" type="presParOf" srcId="{6CA1E941-59F8-48B5-A591-2C10E0E8CA09}" destId="{4C42D75E-3ACD-4824-9073-F0AC82956316}" srcOrd="0" destOrd="0" presId="urn:microsoft.com/office/officeart/2008/layout/HorizontalMultiLevelHierarchy"/>
    <dgm:cxn modelId="{7062DAEF-8072-4ED8-82F3-3DFB54D7802A}" type="presParOf" srcId="{F7018968-0A28-423F-AB49-A747603BD413}" destId="{162A46C3-F712-4A9D-8A80-654935F0F035}" srcOrd="1" destOrd="0" presId="urn:microsoft.com/office/officeart/2008/layout/HorizontalMultiLevelHierarchy"/>
    <dgm:cxn modelId="{DE8BFACA-1854-4EF6-908F-A78EFC322E2F}" type="presParOf" srcId="{162A46C3-F712-4A9D-8A80-654935F0F035}" destId="{027A9455-CC7B-4C55-B3F6-C871E0D987CC}" srcOrd="0" destOrd="0" presId="urn:microsoft.com/office/officeart/2008/layout/HorizontalMultiLevelHierarchy"/>
    <dgm:cxn modelId="{1695483F-AAA8-4691-A766-28518FC83212}" type="presParOf" srcId="{162A46C3-F712-4A9D-8A80-654935F0F035}" destId="{469508FB-E95B-490E-AB7D-AD3CC787DBA8}"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A57ABAA-9319-421F-8876-D734C94C2424}"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endParaRPr lang="es-CO"/>
        </a:p>
      </dgm:t>
    </dgm:pt>
    <dgm:pt modelId="{EA2068AF-7526-4C82-85BD-ED12E746E0C2}">
      <dgm:prSet phldrT="[Texto]" custT="1"/>
      <dgm:spPr/>
      <dgm:t>
        <a:bodyPr/>
        <a:lstStyle/>
        <a:p>
          <a:r>
            <a:rPr lang="es-CO" sz="1400" dirty="0"/>
            <a:t>Estaciones de Conteo</a:t>
          </a:r>
        </a:p>
      </dgm:t>
    </dgm:pt>
    <dgm:pt modelId="{50282FB0-9249-493E-8C90-F09213C69DB0}" type="parTrans" cxnId="{57B91108-9B0B-47C8-AFB6-4AC96AB1CF45}">
      <dgm:prSet/>
      <dgm:spPr/>
      <dgm:t>
        <a:bodyPr/>
        <a:lstStyle/>
        <a:p>
          <a:endParaRPr lang="es-CO"/>
        </a:p>
      </dgm:t>
    </dgm:pt>
    <dgm:pt modelId="{0255B9B7-EDFD-4FD2-9CA9-67EB454B8D6F}" type="sibTrans" cxnId="{57B91108-9B0B-47C8-AFB6-4AC96AB1CF45}">
      <dgm:prSet/>
      <dgm:spPr/>
      <dgm:t>
        <a:bodyPr/>
        <a:lstStyle/>
        <a:p>
          <a:endParaRPr lang="es-CO"/>
        </a:p>
      </dgm:t>
    </dgm:pt>
    <dgm:pt modelId="{A55A0AFE-D241-4702-A4DB-D19E50E31328}">
      <dgm:prSet phldrT="[Texto]" custT="1"/>
      <dgm:spPr/>
      <dgm:t>
        <a:bodyPr/>
        <a:lstStyle/>
        <a:p>
          <a:r>
            <a:rPr lang="es-CO" sz="1200" dirty="0"/>
            <a:t>Ingreso Norte y Sur del Complejo Ministerial</a:t>
          </a:r>
        </a:p>
      </dgm:t>
    </dgm:pt>
    <dgm:pt modelId="{71031365-EAC8-4359-A1BA-01B258E96ACE}" type="parTrans" cxnId="{E6DB7CE3-5522-4111-84BB-B4C9164162E2}">
      <dgm:prSet/>
      <dgm:spPr/>
      <dgm:t>
        <a:bodyPr/>
        <a:lstStyle/>
        <a:p>
          <a:endParaRPr lang="es-CO"/>
        </a:p>
      </dgm:t>
    </dgm:pt>
    <dgm:pt modelId="{3942E0D0-D61D-43A8-8AF0-C27E7579DE3A}" type="sibTrans" cxnId="{E6DB7CE3-5522-4111-84BB-B4C9164162E2}">
      <dgm:prSet/>
      <dgm:spPr/>
      <dgm:t>
        <a:bodyPr/>
        <a:lstStyle/>
        <a:p>
          <a:endParaRPr lang="es-CO"/>
        </a:p>
      </dgm:t>
    </dgm:pt>
    <dgm:pt modelId="{FA3859B3-0C0A-42B6-9084-885AB24E2D69}">
      <dgm:prSet custT="1"/>
      <dgm:spPr/>
      <dgm:t>
        <a:bodyPr/>
        <a:lstStyle/>
        <a:p>
          <a:pPr>
            <a:buFont typeface="Arial" panose="020B0604020202020204" pitchFamily="34" charset="0"/>
            <a:buChar char="•"/>
          </a:pPr>
          <a:r>
            <a:rPr lang="es-CO" sz="1200" dirty="0"/>
            <a:t>Datos Representativos</a:t>
          </a:r>
        </a:p>
        <a:p>
          <a:pPr>
            <a:buFont typeface="Arial" panose="020B0604020202020204" pitchFamily="34" charset="0"/>
            <a:buChar char="•"/>
          </a:pPr>
          <a:r>
            <a:rPr lang="es-CO" sz="1200" dirty="0"/>
            <a:t>Recopilación y conteo Posterior</a:t>
          </a:r>
        </a:p>
        <a:p>
          <a:pPr>
            <a:buFont typeface="Arial" panose="020B0604020202020204" pitchFamily="34" charset="0"/>
            <a:buChar char="•"/>
          </a:pPr>
          <a:r>
            <a:rPr lang="es-CO" sz="1200" dirty="0"/>
            <a:t>Se Obtuvo Promedio Horario</a:t>
          </a:r>
        </a:p>
      </dgm:t>
    </dgm:pt>
    <dgm:pt modelId="{530678D7-88A9-464D-95EF-6B0FC0A8EE8F}" type="parTrans" cxnId="{D2507188-BAAC-4423-93E0-E2E737A09B8E}">
      <dgm:prSet/>
      <dgm:spPr/>
      <dgm:t>
        <a:bodyPr/>
        <a:lstStyle/>
        <a:p>
          <a:endParaRPr lang="es-CO"/>
        </a:p>
      </dgm:t>
    </dgm:pt>
    <dgm:pt modelId="{06E591E3-4120-43EB-B2EE-610110F23AA3}" type="sibTrans" cxnId="{D2507188-BAAC-4423-93E0-E2E737A09B8E}">
      <dgm:prSet/>
      <dgm:spPr/>
      <dgm:t>
        <a:bodyPr/>
        <a:lstStyle/>
        <a:p>
          <a:endParaRPr lang="es-CO"/>
        </a:p>
      </dgm:t>
    </dgm:pt>
    <dgm:pt modelId="{9C6944A1-5CE1-48D0-B053-614BB30D3E8F}" type="pres">
      <dgm:prSet presAssocID="{9A57ABAA-9319-421F-8876-D734C94C2424}" presName="Name0" presStyleCnt="0">
        <dgm:presLayoutVars>
          <dgm:chPref val="1"/>
          <dgm:dir/>
          <dgm:animOne val="branch"/>
          <dgm:animLvl val="lvl"/>
          <dgm:resizeHandles val="exact"/>
        </dgm:presLayoutVars>
      </dgm:prSet>
      <dgm:spPr/>
      <dgm:t>
        <a:bodyPr/>
        <a:lstStyle/>
        <a:p>
          <a:endParaRPr lang="es-ES"/>
        </a:p>
      </dgm:t>
    </dgm:pt>
    <dgm:pt modelId="{816F9AB5-862A-4A53-B0A8-63644BB1A869}" type="pres">
      <dgm:prSet presAssocID="{EA2068AF-7526-4C82-85BD-ED12E746E0C2}" presName="root1" presStyleCnt="0"/>
      <dgm:spPr/>
    </dgm:pt>
    <dgm:pt modelId="{1C9726E2-AEBF-46BA-B144-102598FDE64D}" type="pres">
      <dgm:prSet presAssocID="{EA2068AF-7526-4C82-85BD-ED12E746E0C2}" presName="LevelOneTextNode" presStyleLbl="node0" presStyleIdx="0" presStyleCnt="1" custScaleX="117979" custScaleY="100294" custLinFactX="-200000" custLinFactNeighborX="-246351" custLinFactNeighborY="1260">
        <dgm:presLayoutVars>
          <dgm:chPref val="3"/>
        </dgm:presLayoutVars>
      </dgm:prSet>
      <dgm:spPr/>
      <dgm:t>
        <a:bodyPr/>
        <a:lstStyle/>
        <a:p>
          <a:endParaRPr lang="es-ES"/>
        </a:p>
      </dgm:t>
    </dgm:pt>
    <dgm:pt modelId="{9E88BE93-E2D0-4AF3-B190-A4F96450E7E2}" type="pres">
      <dgm:prSet presAssocID="{EA2068AF-7526-4C82-85BD-ED12E746E0C2}" presName="level2hierChild" presStyleCnt="0"/>
      <dgm:spPr/>
    </dgm:pt>
    <dgm:pt modelId="{DB15372D-F976-440E-8742-A43B562D74E0}" type="pres">
      <dgm:prSet presAssocID="{71031365-EAC8-4359-A1BA-01B258E96ACE}" presName="conn2-1" presStyleLbl="parChTrans1D2" presStyleIdx="0" presStyleCnt="1"/>
      <dgm:spPr/>
      <dgm:t>
        <a:bodyPr/>
        <a:lstStyle/>
        <a:p>
          <a:endParaRPr lang="es-ES"/>
        </a:p>
      </dgm:t>
    </dgm:pt>
    <dgm:pt modelId="{0D0D0F24-616F-4522-809B-C8A561A3E64B}" type="pres">
      <dgm:prSet presAssocID="{71031365-EAC8-4359-A1BA-01B258E96ACE}" presName="connTx" presStyleLbl="parChTrans1D2" presStyleIdx="0" presStyleCnt="1"/>
      <dgm:spPr/>
      <dgm:t>
        <a:bodyPr/>
        <a:lstStyle/>
        <a:p>
          <a:endParaRPr lang="es-ES"/>
        </a:p>
      </dgm:t>
    </dgm:pt>
    <dgm:pt modelId="{DB035766-6F5C-46F3-9BA3-71CE24044DFD}" type="pres">
      <dgm:prSet presAssocID="{A55A0AFE-D241-4702-A4DB-D19E50E31328}" presName="root2" presStyleCnt="0"/>
      <dgm:spPr/>
    </dgm:pt>
    <dgm:pt modelId="{65DEA593-4924-4996-ACF0-0ECFDD05A7DD}" type="pres">
      <dgm:prSet presAssocID="{A55A0AFE-D241-4702-A4DB-D19E50E31328}" presName="LevelTwoTextNode" presStyleLbl="node2" presStyleIdx="0" presStyleCnt="1" custScaleY="274190" custLinFactX="-8805" custLinFactNeighborX="-100000" custLinFactNeighborY="-2010">
        <dgm:presLayoutVars>
          <dgm:chPref val="3"/>
        </dgm:presLayoutVars>
      </dgm:prSet>
      <dgm:spPr/>
      <dgm:t>
        <a:bodyPr/>
        <a:lstStyle/>
        <a:p>
          <a:endParaRPr lang="es-ES"/>
        </a:p>
      </dgm:t>
    </dgm:pt>
    <dgm:pt modelId="{BF5CB9C8-F53C-48E1-A131-37DDE14C4F27}" type="pres">
      <dgm:prSet presAssocID="{A55A0AFE-D241-4702-A4DB-D19E50E31328}" presName="level3hierChild" presStyleCnt="0"/>
      <dgm:spPr/>
    </dgm:pt>
    <dgm:pt modelId="{68A74AEF-641B-4EDE-BC5E-773584A52668}" type="pres">
      <dgm:prSet presAssocID="{530678D7-88A9-464D-95EF-6B0FC0A8EE8F}" presName="conn2-1" presStyleLbl="parChTrans1D3" presStyleIdx="0" presStyleCnt="1"/>
      <dgm:spPr/>
      <dgm:t>
        <a:bodyPr/>
        <a:lstStyle/>
        <a:p>
          <a:endParaRPr lang="es-ES"/>
        </a:p>
      </dgm:t>
    </dgm:pt>
    <dgm:pt modelId="{1CD4CFD1-8436-4110-8266-6B5A637AC498}" type="pres">
      <dgm:prSet presAssocID="{530678D7-88A9-464D-95EF-6B0FC0A8EE8F}" presName="connTx" presStyleLbl="parChTrans1D3" presStyleIdx="0" presStyleCnt="1"/>
      <dgm:spPr/>
      <dgm:t>
        <a:bodyPr/>
        <a:lstStyle/>
        <a:p>
          <a:endParaRPr lang="es-ES"/>
        </a:p>
      </dgm:t>
    </dgm:pt>
    <dgm:pt modelId="{3BCDC7C0-8173-4674-8989-8DEBD145AA8D}" type="pres">
      <dgm:prSet presAssocID="{FA3859B3-0C0A-42B6-9084-885AB24E2D69}" presName="root2" presStyleCnt="0"/>
      <dgm:spPr/>
    </dgm:pt>
    <dgm:pt modelId="{2E4E5664-A724-4C18-855F-F6CC18B089DF}" type="pres">
      <dgm:prSet presAssocID="{FA3859B3-0C0A-42B6-9084-885AB24E2D69}" presName="LevelTwoTextNode" presStyleLbl="node3" presStyleIdx="0" presStyleCnt="1" custScaleX="250067" custScaleY="527345" custLinFactNeighborX="-29044" custLinFactNeighborY="11611">
        <dgm:presLayoutVars>
          <dgm:chPref val="3"/>
        </dgm:presLayoutVars>
      </dgm:prSet>
      <dgm:spPr/>
      <dgm:t>
        <a:bodyPr/>
        <a:lstStyle/>
        <a:p>
          <a:endParaRPr lang="es-ES"/>
        </a:p>
      </dgm:t>
    </dgm:pt>
    <dgm:pt modelId="{E47B4C28-0EE3-49EE-BE5F-EFE3DFB02E13}" type="pres">
      <dgm:prSet presAssocID="{FA3859B3-0C0A-42B6-9084-885AB24E2D69}" presName="level3hierChild" presStyleCnt="0"/>
      <dgm:spPr/>
    </dgm:pt>
  </dgm:ptLst>
  <dgm:cxnLst>
    <dgm:cxn modelId="{419FDC17-037A-4965-AA8D-CBAF4963D6F3}" type="presOf" srcId="{EA2068AF-7526-4C82-85BD-ED12E746E0C2}" destId="{1C9726E2-AEBF-46BA-B144-102598FDE64D}" srcOrd="0" destOrd="0" presId="urn:microsoft.com/office/officeart/2008/layout/HorizontalMultiLevelHierarchy"/>
    <dgm:cxn modelId="{7080EDAD-374C-4EAE-96EB-88626307E198}" type="presOf" srcId="{71031365-EAC8-4359-A1BA-01B258E96ACE}" destId="{0D0D0F24-616F-4522-809B-C8A561A3E64B}" srcOrd="1" destOrd="0" presId="urn:microsoft.com/office/officeart/2008/layout/HorizontalMultiLevelHierarchy"/>
    <dgm:cxn modelId="{E6DB7CE3-5522-4111-84BB-B4C9164162E2}" srcId="{EA2068AF-7526-4C82-85BD-ED12E746E0C2}" destId="{A55A0AFE-D241-4702-A4DB-D19E50E31328}" srcOrd="0" destOrd="0" parTransId="{71031365-EAC8-4359-A1BA-01B258E96ACE}" sibTransId="{3942E0D0-D61D-43A8-8AF0-C27E7579DE3A}"/>
    <dgm:cxn modelId="{D2507188-BAAC-4423-93E0-E2E737A09B8E}" srcId="{A55A0AFE-D241-4702-A4DB-D19E50E31328}" destId="{FA3859B3-0C0A-42B6-9084-885AB24E2D69}" srcOrd="0" destOrd="0" parTransId="{530678D7-88A9-464D-95EF-6B0FC0A8EE8F}" sibTransId="{06E591E3-4120-43EB-B2EE-610110F23AA3}"/>
    <dgm:cxn modelId="{588D581D-924D-497C-98BA-4C68C738EF88}" type="presOf" srcId="{FA3859B3-0C0A-42B6-9084-885AB24E2D69}" destId="{2E4E5664-A724-4C18-855F-F6CC18B089DF}" srcOrd="0" destOrd="0" presId="urn:microsoft.com/office/officeart/2008/layout/HorizontalMultiLevelHierarchy"/>
    <dgm:cxn modelId="{EE8E856F-3517-4D67-8784-3F1B7C461F48}" type="presOf" srcId="{530678D7-88A9-464D-95EF-6B0FC0A8EE8F}" destId="{68A74AEF-641B-4EDE-BC5E-773584A52668}" srcOrd="0" destOrd="0" presId="urn:microsoft.com/office/officeart/2008/layout/HorizontalMultiLevelHierarchy"/>
    <dgm:cxn modelId="{DDD37B6F-D872-4756-A743-5B8435AD04D4}" type="presOf" srcId="{A55A0AFE-D241-4702-A4DB-D19E50E31328}" destId="{65DEA593-4924-4996-ACF0-0ECFDD05A7DD}" srcOrd="0" destOrd="0" presId="urn:microsoft.com/office/officeart/2008/layout/HorizontalMultiLevelHierarchy"/>
    <dgm:cxn modelId="{73864B4E-53A5-4E87-872D-13186BE4C624}" type="presOf" srcId="{71031365-EAC8-4359-A1BA-01B258E96ACE}" destId="{DB15372D-F976-440E-8742-A43B562D74E0}" srcOrd="0" destOrd="0" presId="urn:microsoft.com/office/officeart/2008/layout/HorizontalMultiLevelHierarchy"/>
    <dgm:cxn modelId="{57B91108-9B0B-47C8-AFB6-4AC96AB1CF45}" srcId="{9A57ABAA-9319-421F-8876-D734C94C2424}" destId="{EA2068AF-7526-4C82-85BD-ED12E746E0C2}" srcOrd="0" destOrd="0" parTransId="{50282FB0-9249-493E-8C90-F09213C69DB0}" sibTransId="{0255B9B7-EDFD-4FD2-9CA9-67EB454B8D6F}"/>
    <dgm:cxn modelId="{4446727D-DC3A-40F0-9AEA-82263147A016}" type="presOf" srcId="{530678D7-88A9-464D-95EF-6B0FC0A8EE8F}" destId="{1CD4CFD1-8436-4110-8266-6B5A637AC498}" srcOrd="1" destOrd="0" presId="urn:microsoft.com/office/officeart/2008/layout/HorizontalMultiLevelHierarchy"/>
    <dgm:cxn modelId="{AAFB8606-30A1-4BF5-8DBC-D6AACB639917}" type="presOf" srcId="{9A57ABAA-9319-421F-8876-D734C94C2424}" destId="{9C6944A1-5CE1-48D0-B053-614BB30D3E8F}" srcOrd="0" destOrd="0" presId="urn:microsoft.com/office/officeart/2008/layout/HorizontalMultiLevelHierarchy"/>
    <dgm:cxn modelId="{B8563FA8-29E9-487C-9D28-1BCF8E068B58}" type="presParOf" srcId="{9C6944A1-5CE1-48D0-B053-614BB30D3E8F}" destId="{816F9AB5-862A-4A53-B0A8-63644BB1A869}" srcOrd="0" destOrd="0" presId="urn:microsoft.com/office/officeart/2008/layout/HorizontalMultiLevelHierarchy"/>
    <dgm:cxn modelId="{50602D42-BBC0-4DD5-A5B7-0DBDE19B5080}" type="presParOf" srcId="{816F9AB5-862A-4A53-B0A8-63644BB1A869}" destId="{1C9726E2-AEBF-46BA-B144-102598FDE64D}" srcOrd="0" destOrd="0" presId="urn:microsoft.com/office/officeart/2008/layout/HorizontalMultiLevelHierarchy"/>
    <dgm:cxn modelId="{76512BBD-B6CC-4837-BE51-FFA77B7DAEF1}" type="presParOf" srcId="{816F9AB5-862A-4A53-B0A8-63644BB1A869}" destId="{9E88BE93-E2D0-4AF3-B190-A4F96450E7E2}" srcOrd="1" destOrd="0" presId="urn:microsoft.com/office/officeart/2008/layout/HorizontalMultiLevelHierarchy"/>
    <dgm:cxn modelId="{38A07F4B-F7B7-4364-8D09-2133092B8A2B}" type="presParOf" srcId="{9E88BE93-E2D0-4AF3-B190-A4F96450E7E2}" destId="{DB15372D-F976-440E-8742-A43B562D74E0}" srcOrd="0" destOrd="0" presId="urn:microsoft.com/office/officeart/2008/layout/HorizontalMultiLevelHierarchy"/>
    <dgm:cxn modelId="{F4C89A8E-32B0-4753-A5A3-6068C7F63103}" type="presParOf" srcId="{DB15372D-F976-440E-8742-A43B562D74E0}" destId="{0D0D0F24-616F-4522-809B-C8A561A3E64B}" srcOrd="0" destOrd="0" presId="urn:microsoft.com/office/officeart/2008/layout/HorizontalMultiLevelHierarchy"/>
    <dgm:cxn modelId="{8CD2F64C-EFA0-4602-A201-E970538FD566}" type="presParOf" srcId="{9E88BE93-E2D0-4AF3-B190-A4F96450E7E2}" destId="{DB035766-6F5C-46F3-9BA3-71CE24044DFD}" srcOrd="1" destOrd="0" presId="urn:microsoft.com/office/officeart/2008/layout/HorizontalMultiLevelHierarchy"/>
    <dgm:cxn modelId="{7592E473-49CC-4EB0-A8B6-9B3B66320006}" type="presParOf" srcId="{DB035766-6F5C-46F3-9BA3-71CE24044DFD}" destId="{65DEA593-4924-4996-ACF0-0ECFDD05A7DD}" srcOrd="0" destOrd="0" presId="urn:microsoft.com/office/officeart/2008/layout/HorizontalMultiLevelHierarchy"/>
    <dgm:cxn modelId="{0D2D2BF6-FA16-4665-BB00-3E06C0E07648}" type="presParOf" srcId="{DB035766-6F5C-46F3-9BA3-71CE24044DFD}" destId="{BF5CB9C8-F53C-48E1-A131-37DDE14C4F27}" srcOrd="1" destOrd="0" presId="urn:microsoft.com/office/officeart/2008/layout/HorizontalMultiLevelHierarchy"/>
    <dgm:cxn modelId="{B44B8B7E-DA36-4A22-9736-9F9EE3578E06}" type="presParOf" srcId="{BF5CB9C8-F53C-48E1-A131-37DDE14C4F27}" destId="{68A74AEF-641B-4EDE-BC5E-773584A52668}" srcOrd="0" destOrd="0" presId="urn:microsoft.com/office/officeart/2008/layout/HorizontalMultiLevelHierarchy"/>
    <dgm:cxn modelId="{921730F0-FA7E-4034-8BCE-F094F5D41785}" type="presParOf" srcId="{68A74AEF-641B-4EDE-BC5E-773584A52668}" destId="{1CD4CFD1-8436-4110-8266-6B5A637AC498}" srcOrd="0" destOrd="0" presId="urn:microsoft.com/office/officeart/2008/layout/HorizontalMultiLevelHierarchy"/>
    <dgm:cxn modelId="{5BEB83F8-0D35-41E4-BC33-D4F5AA5736D8}" type="presParOf" srcId="{BF5CB9C8-F53C-48E1-A131-37DDE14C4F27}" destId="{3BCDC7C0-8173-4674-8989-8DEBD145AA8D}" srcOrd="1" destOrd="0" presId="urn:microsoft.com/office/officeart/2008/layout/HorizontalMultiLevelHierarchy"/>
    <dgm:cxn modelId="{722A3B9D-B90A-44D1-9DBB-2D26DC6F2EAF}" type="presParOf" srcId="{3BCDC7C0-8173-4674-8989-8DEBD145AA8D}" destId="{2E4E5664-A724-4C18-855F-F6CC18B089DF}" srcOrd="0" destOrd="0" presId="urn:microsoft.com/office/officeart/2008/layout/HorizontalMultiLevelHierarchy"/>
    <dgm:cxn modelId="{AE7C9A7B-D63A-446B-94A2-237A90979A57}" type="presParOf" srcId="{3BCDC7C0-8173-4674-8989-8DEBD145AA8D}" destId="{E47B4C28-0EE3-49EE-BE5F-EFE3DFB02E13}" srcOrd="1" destOrd="0" presId="urn:microsoft.com/office/officeart/2008/layout/HorizontalMultiLevelHierarchy"/>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A57ABAA-9319-421F-8876-D734C94C2424}"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endParaRPr lang="es-CO"/>
        </a:p>
      </dgm:t>
    </dgm:pt>
    <dgm:pt modelId="{EA2068AF-7526-4C82-85BD-ED12E746E0C2}">
      <dgm:prSet phldrT="[Texto]" custT="1"/>
      <dgm:spPr/>
      <dgm:t>
        <a:bodyPr/>
        <a:lstStyle/>
        <a:p>
          <a:r>
            <a:rPr lang="es-CO" sz="1400" dirty="0"/>
            <a:t>Personal de Levantamiento</a:t>
          </a:r>
        </a:p>
      </dgm:t>
    </dgm:pt>
    <dgm:pt modelId="{50282FB0-9249-493E-8C90-F09213C69DB0}" type="parTrans" cxnId="{57B91108-9B0B-47C8-AFB6-4AC96AB1CF45}">
      <dgm:prSet/>
      <dgm:spPr/>
      <dgm:t>
        <a:bodyPr/>
        <a:lstStyle/>
        <a:p>
          <a:endParaRPr lang="es-CO"/>
        </a:p>
      </dgm:t>
    </dgm:pt>
    <dgm:pt modelId="{0255B9B7-EDFD-4FD2-9CA9-67EB454B8D6F}" type="sibTrans" cxnId="{57B91108-9B0B-47C8-AFB6-4AC96AB1CF45}">
      <dgm:prSet/>
      <dgm:spPr/>
      <dgm:t>
        <a:bodyPr/>
        <a:lstStyle/>
        <a:p>
          <a:endParaRPr lang="es-CO"/>
        </a:p>
      </dgm:t>
    </dgm:pt>
    <dgm:pt modelId="{A55A0AFE-D241-4702-A4DB-D19E50E31328}">
      <dgm:prSet phldrT="[Texto]" custT="1"/>
      <dgm:spPr/>
      <dgm:t>
        <a:bodyPr/>
        <a:lstStyle/>
        <a:p>
          <a:pPr algn="ctr"/>
          <a:r>
            <a:rPr lang="es-CO" sz="1200" dirty="0"/>
            <a:t>Miembros del Proyecto</a:t>
          </a:r>
        </a:p>
      </dgm:t>
    </dgm:pt>
    <dgm:pt modelId="{71031365-EAC8-4359-A1BA-01B258E96ACE}" type="parTrans" cxnId="{E6DB7CE3-5522-4111-84BB-B4C9164162E2}">
      <dgm:prSet/>
      <dgm:spPr/>
      <dgm:t>
        <a:bodyPr/>
        <a:lstStyle/>
        <a:p>
          <a:endParaRPr lang="es-CO"/>
        </a:p>
      </dgm:t>
    </dgm:pt>
    <dgm:pt modelId="{3942E0D0-D61D-43A8-8AF0-C27E7579DE3A}" type="sibTrans" cxnId="{E6DB7CE3-5522-4111-84BB-B4C9164162E2}">
      <dgm:prSet/>
      <dgm:spPr/>
      <dgm:t>
        <a:bodyPr/>
        <a:lstStyle/>
        <a:p>
          <a:endParaRPr lang="es-CO"/>
        </a:p>
      </dgm:t>
    </dgm:pt>
    <dgm:pt modelId="{FA3859B3-0C0A-42B6-9084-885AB24E2D69}">
      <dgm:prSet custT="1"/>
      <dgm:spPr/>
      <dgm:t>
        <a:bodyPr/>
        <a:lstStyle/>
        <a:p>
          <a:r>
            <a:rPr lang="es-CO" sz="1200" dirty="0"/>
            <a:t>Capacitación de Ingeniería de Tráfico</a:t>
          </a:r>
        </a:p>
        <a:p>
          <a:r>
            <a:rPr lang="es-CO" sz="1200" dirty="0"/>
            <a:t>Conceptos de Vías  </a:t>
          </a:r>
        </a:p>
        <a:p>
          <a:endParaRPr lang="es-CO" sz="1200" dirty="0"/>
        </a:p>
      </dgm:t>
    </dgm:pt>
    <dgm:pt modelId="{530678D7-88A9-464D-95EF-6B0FC0A8EE8F}" type="parTrans" cxnId="{D2507188-BAAC-4423-93E0-E2E737A09B8E}">
      <dgm:prSet/>
      <dgm:spPr/>
      <dgm:t>
        <a:bodyPr/>
        <a:lstStyle/>
        <a:p>
          <a:endParaRPr lang="es-CO"/>
        </a:p>
      </dgm:t>
    </dgm:pt>
    <dgm:pt modelId="{06E591E3-4120-43EB-B2EE-610110F23AA3}" type="sibTrans" cxnId="{D2507188-BAAC-4423-93E0-E2E737A09B8E}">
      <dgm:prSet/>
      <dgm:spPr/>
      <dgm:t>
        <a:bodyPr/>
        <a:lstStyle/>
        <a:p>
          <a:endParaRPr lang="es-CO"/>
        </a:p>
      </dgm:t>
    </dgm:pt>
    <dgm:pt modelId="{9C6944A1-5CE1-48D0-B053-614BB30D3E8F}" type="pres">
      <dgm:prSet presAssocID="{9A57ABAA-9319-421F-8876-D734C94C2424}" presName="Name0" presStyleCnt="0">
        <dgm:presLayoutVars>
          <dgm:chPref val="1"/>
          <dgm:dir/>
          <dgm:animOne val="branch"/>
          <dgm:animLvl val="lvl"/>
          <dgm:resizeHandles val="exact"/>
        </dgm:presLayoutVars>
      </dgm:prSet>
      <dgm:spPr/>
      <dgm:t>
        <a:bodyPr/>
        <a:lstStyle/>
        <a:p>
          <a:endParaRPr lang="es-ES"/>
        </a:p>
      </dgm:t>
    </dgm:pt>
    <dgm:pt modelId="{816F9AB5-862A-4A53-B0A8-63644BB1A869}" type="pres">
      <dgm:prSet presAssocID="{EA2068AF-7526-4C82-85BD-ED12E746E0C2}" presName="root1" presStyleCnt="0"/>
      <dgm:spPr/>
    </dgm:pt>
    <dgm:pt modelId="{1C9726E2-AEBF-46BA-B144-102598FDE64D}" type="pres">
      <dgm:prSet presAssocID="{EA2068AF-7526-4C82-85BD-ED12E746E0C2}" presName="LevelOneTextNode" presStyleLbl="node0" presStyleIdx="0" presStyleCnt="1" custScaleY="100196" custLinFactX="-372727" custLinFactNeighborX="-400000" custLinFactNeighborY="4046">
        <dgm:presLayoutVars>
          <dgm:chPref val="3"/>
        </dgm:presLayoutVars>
      </dgm:prSet>
      <dgm:spPr/>
      <dgm:t>
        <a:bodyPr/>
        <a:lstStyle/>
        <a:p>
          <a:endParaRPr lang="es-ES"/>
        </a:p>
      </dgm:t>
    </dgm:pt>
    <dgm:pt modelId="{9E88BE93-E2D0-4AF3-B190-A4F96450E7E2}" type="pres">
      <dgm:prSet presAssocID="{EA2068AF-7526-4C82-85BD-ED12E746E0C2}" presName="level2hierChild" presStyleCnt="0"/>
      <dgm:spPr/>
    </dgm:pt>
    <dgm:pt modelId="{DB15372D-F976-440E-8742-A43B562D74E0}" type="pres">
      <dgm:prSet presAssocID="{71031365-EAC8-4359-A1BA-01B258E96ACE}" presName="conn2-1" presStyleLbl="parChTrans1D2" presStyleIdx="0" presStyleCnt="1"/>
      <dgm:spPr/>
      <dgm:t>
        <a:bodyPr/>
        <a:lstStyle/>
        <a:p>
          <a:endParaRPr lang="es-ES"/>
        </a:p>
      </dgm:t>
    </dgm:pt>
    <dgm:pt modelId="{0D0D0F24-616F-4522-809B-C8A561A3E64B}" type="pres">
      <dgm:prSet presAssocID="{71031365-EAC8-4359-A1BA-01B258E96ACE}" presName="connTx" presStyleLbl="parChTrans1D2" presStyleIdx="0" presStyleCnt="1"/>
      <dgm:spPr/>
      <dgm:t>
        <a:bodyPr/>
        <a:lstStyle/>
        <a:p>
          <a:endParaRPr lang="es-ES"/>
        </a:p>
      </dgm:t>
    </dgm:pt>
    <dgm:pt modelId="{DB035766-6F5C-46F3-9BA3-71CE24044DFD}" type="pres">
      <dgm:prSet presAssocID="{A55A0AFE-D241-4702-A4DB-D19E50E31328}" presName="root2" presStyleCnt="0"/>
      <dgm:spPr/>
    </dgm:pt>
    <dgm:pt modelId="{65DEA593-4924-4996-ACF0-0ECFDD05A7DD}" type="pres">
      <dgm:prSet presAssocID="{A55A0AFE-D241-4702-A4DB-D19E50E31328}" presName="LevelTwoTextNode" presStyleLbl="node2" presStyleIdx="0" presStyleCnt="1" custScaleX="143943" custScaleY="188202" custLinFactNeighborX="-82124" custLinFactNeighborY="724">
        <dgm:presLayoutVars>
          <dgm:chPref val="3"/>
        </dgm:presLayoutVars>
      </dgm:prSet>
      <dgm:spPr/>
      <dgm:t>
        <a:bodyPr/>
        <a:lstStyle/>
        <a:p>
          <a:endParaRPr lang="es-ES"/>
        </a:p>
      </dgm:t>
    </dgm:pt>
    <dgm:pt modelId="{BF5CB9C8-F53C-48E1-A131-37DDE14C4F27}" type="pres">
      <dgm:prSet presAssocID="{A55A0AFE-D241-4702-A4DB-D19E50E31328}" presName="level3hierChild" presStyleCnt="0"/>
      <dgm:spPr/>
    </dgm:pt>
    <dgm:pt modelId="{68A74AEF-641B-4EDE-BC5E-773584A52668}" type="pres">
      <dgm:prSet presAssocID="{530678D7-88A9-464D-95EF-6B0FC0A8EE8F}" presName="conn2-1" presStyleLbl="parChTrans1D3" presStyleIdx="0" presStyleCnt="1"/>
      <dgm:spPr/>
      <dgm:t>
        <a:bodyPr/>
        <a:lstStyle/>
        <a:p>
          <a:endParaRPr lang="es-ES"/>
        </a:p>
      </dgm:t>
    </dgm:pt>
    <dgm:pt modelId="{1CD4CFD1-8436-4110-8266-6B5A637AC498}" type="pres">
      <dgm:prSet presAssocID="{530678D7-88A9-464D-95EF-6B0FC0A8EE8F}" presName="connTx" presStyleLbl="parChTrans1D3" presStyleIdx="0" presStyleCnt="1"/>
      <dgm:spPr/>
      <dgm:t>
        <a:bodyPr/>
        <a:lstStyle/>
        <a:p>
          <a:endParaRPr lang="es-ES"/>
        </a:p>
      </dgm:t>
    </dgm:pt>
    <dgm:pt modelId="{3BCDC7C0-8173-4674-8989-8DEBD145AA8D}" type="pres">
      <dgm:prSet presAssocID="{FA3859B3-0C0A-42B6-9084-885AB24E2D69}" presName="root2" presStyleCnt="0"/>
      <dgm:spPr/>
    </dgm:pt>
    <dgm:pt modelId="{2E4E5664-A724-4C18-855F-F6CC18B089DF}" type="pres">
      <dgm:prSet presAssocID="{FA3859B3-0C0A-42B6-9084-885AB24E2D69}" presName="LevelTwoTextNode" presStyleLbl="node3" presStyleIdx="0" presStyleCnt="1" custScaleX="175067" custScaleY="211892" custLinFactNeighborX="-63817" custLinFactNeighborY="194">
        <dgm:presLayoutVars>
          <dgm:chPref val="3"/>
        </dgm:presLayoutVars>
      </dgm:prSet>
      <dgm:spPr/>
      <dgm:t>
        <a:bodyPr/>
        <a:lstStyle/>
        <a:p>
          <a:endParaRPr lang="es-ES"/>
        </a:p>
      </dgm:t>
    </dgm:pt>
    <dgm:pt modelId="{E47B4C28-0EE3-49EE-BE5F-EFE3DFB02E13}" type="pres">
      <dgm:prSet presAssocID="{FA3859B3-0C0A-42B6-9084-885AB24E2D69}" presName="level3hierChild" presStyleCnt="0"/>
      <dgm:spPr/>
    </dgm:pt>
  </dgm:ptLst>
  <dgm:cxnLst>
    <dgm:cxn modelId="{419FDC17-037A-4965-AA8D-CBAF4963D6F3}" type="presOf" srcId="{EA2068AF-7526-4C82-85BD-ED12E746E0C2}" destId="{1C9726E2-AEBF-46BA-B144-102598FDE64D}" srcOrd="0" destOrd="0" presId="urn:microsoft.com/office/officeart/2008/layout/HorizontalMultiLevelHierarchy"/>
    <dgm:cxn modelId="{7080EDAD-374C-4EAE-96EB-88626307E198}" type="presOf" srcId="{71031365-EAC8-4359-A1BA-01B258E96ACE}" destId="{0D0D0F24-616F-4522-809B-C8A561A3E64B}" srcOrd="1" destOrd="0" presId="urn:microsoft.com/office/officeart/2008/layout/HorizontalMultiLevelHierarchy"/>
    <dgm:cxn modelId="{E6DB7CE3-5522-4111-84BB-B4C9164162E2}" srcId="{EA2068AF-7526-4C82-85BD-ED12E746E0C2}" destId="{A55A0AFE-D241-4702-A4DB-D19E50E31328}" srcOrd="0" destOrd="0" parTransId="{71031365-EAC8-4359-A1BA-01B258E96ACE}" sibTransId="{3942E0D0-D61D-43A8-8AF0-C27E7579DE3A}"/>
    <dgm:cxn modelId="{D2507188-BAAC-4423-93E0-E2E737A09B8E}" srcId="{A55A0AFE-D241-4702-A4DB-D19E50E31328}" destId="{FA3859B3-0C0A-42B6-9084-885AB24E2D69}" srcOrd="0" destOrd="0" parTransId="{530678D7-88A9-464D-95EF-6B0FC0A8EE8F}" sibTransId="{06E591E3-4120-43EB-B2EE-610110F23AA3}"/>
    <dgm:cxn modelId="{588D581D-924D-497C-98BA-4C68C738EF88}" type="presOf" srcId="{FA3859B3-0C0A-42B6-9084-885AB24E2D69}" destId="{2E4E5664-A724-4C18-855F-F6CC18B089DF}" srcOrd="0" destOrd="0" presId="urn:microsoft.com/office/officeart/2008/layout/HorizontalMultiLevelHierarchy"/>
    <dgm:cxn modelId="{EE8E856F-3517-4D67-8784-3F1B7C461F48}" type="presOf" srcId="{530678D7-88A9-464D-95EF-6B0FC0A8EE8F}" destId="{68A74AEF-641B-4EDE-BC5E-773584A52668}" srcOrd="0" destOrd="0" presId="urn:microsoft.com/office/officeart/2008/layout/HorizontalMultiLevelHierarchy"/>
    <dgm:cxn modelId="{DDD37B6F-D872-4756-A743-5B8435AD04D4}" type="presOf" srcId="{A55A0AFE-D241-4702-A4DB-D19E50E31328}" destId="{65DEA593-4924-4996-ACF0-0ECFDD05A7DD}" srcOrd="0" destOrd="0" presId="urn:microsoft.com/office/officeart/2008/layout/HorizontalMultiLevelHierarchy"/>
    <dgm:cxn modelId="{73864B4E-53A5-4E87-872D-13186BE4C624}" type="presOf" srcId="{71031365-EAC8-4359-A1BA-01B258E96ACE}" destId="{DB15372D-F976-440E-8742-A43B562D74E0}" srcOrd="0" destOrd="0" presId="urn:microsoft.com/office/officeart/2008/layout/HorizontalMultiLevelHierarchy"/>
    <dgm:cxn modelId="{57B91108-9B0B-47C8-AFB6-4AC96AB1CF45}" srcId="{9A57ABAA-9319-421F-8876-D734C94C2424}" destId="{EA2068AF-7526-4C82-85BD-ED12E746E0C2}" srcOrd="0" destOrd="0" parTransId="{50282FB0-9249-493E-8C90-F09213C69DB0}" sibTransId="{0255B9B7-EDFD-4FD2-9CA9-67EB454B8D6F}"/>
    <dgm:cxn modelId="{4446727D-DC3A-40F0-9AEA-82263147A016}" type="presOf" srcId="{530678D7-88A9-464D-95EF-6B0FC0A8EE8F}" destId="{1CD4CFD1-8436-4110-8266-6B5A637AC498}" srcOrd="1" destOrd="0" presId="urn:microsoft.com/office/officeart/2008/layout/HorizontalMultiLevelHierarchy"/>
    <dgm:cxn modelId="{AAFB8606-30A1-4BF5-8DBC-D6AACB639917}" type="presOf" srcId="{9A57ABAA-9319-421F-8876-D734C94C2424}" destId="{9C6944A1-5CE1-48D0-B053-614BB30D3E8F}" srcOrd="0" destOrd="0" presId="urn:microsoft.com/office/officeart/2008/layout/HorizontalMultiLevelHierarchy"/>
    <dgm:cxn modelId="{B8563FA8-29E9-487C-9D28-1BCF8E068B58}" type="presParOf" srcId="{9C6944A1-5CE1-48D0-B053-614BB30D3E8F}" destId="{816F9AB5-862A-4A53-B0A8-63644BB1A869}" srcOrd="0" destOrd="0" presId="urn:microsoft.com/office/officeart/2008/layout/HorizontalMultiLevelHierarchy"/>
    <dgm:cxn modelId="{50602D42-BBC0-4DD5-A5B7-0DBDE19B5080}" type="presParOf" srcId="{816F9AB5-862A-4A53-B0A8-63644BB1A869}" destId="{1C9726E2-AEBF-46BA-B144-102598FDE64D}" srcOrd="0" destOrd="0" presId="urn:microsoft.com/office/officeart/2008/layout/HorizontalMultiLevelHierarchy"/>
    <dgm:cxn modelId="{76512BBD-B6CC-4837-BE51-FFA77B7DAEF1}" type="presParOf" srcId="{816F9AB5-862A-4A53-B0A8-63644BB1A869}" destId="{9E88BE93-E2D0-4AF3-B190-A4F96450E7E2}" srcOrd="1" destOrd="0" presId="urn:microsoft.com/office/officeart/2008/layout/HorizontalMultiLevelHierarchy"/>
    <dgm:cxn modelId="{38A07F4B-F7B7-4364-8D09-2133092B8A2B}" type="presParOf" srcId="{9E88BE93-E2D0-4AF3-B190-A4F96450E7E2}" destId="{DB15372D-F976-440E-8742-A43B562D74E0}" srcOrd="0" destOrd="0" presId="urn:microsoft.com/office/officeart/2008/layout/HorizontalMultiLevelHierarchy"/>
    <dgm:cxn modelId="{F4C89A8E-32B0-4753-A5A3-6068C7F63103}" type="presParOf" srcId="{DB15372D-F976-440E-8742-A43B562D74E0}" destId="{0D0D0F24-616F-4522-809B-C8A561A3E64B}" srcOrd="0" destOrd="0" presId="urn:microsoft.com/office/officeart/2008/layout/HorizontalMultiLevelHierarchy"/>
    <dgm:cxn modelId="{8CD2F64C-EFA0-4602-A201-E970538FD566}" type="presParOf" srcId="{9E88BE93-E2D0-4AF3-B190-A4F96450E7E2}" destId="{DB035766-6F5C-46F3-9BA3-71CE24044DFD}" srcOrd="1" destOrd="0" presId="urn:microsoft.com/office/officeart/2008/layout/HorizontalMultiLevelHierarchy"/>
    <dgm:cxn modelId="{7592E473-49CC-4EB0-A8B6-9B3B66320006}" type="presParOf" srcId="{DB035766-6F5C-46F3-9BA3-71CE24044DFD}" destId="{65DEA593-4924-4996-ACF0-0ECFDD05A7DD}" srcOrd="0" destOrd="0" presId="urn:microsoft.com/office/officeart/2008/layout/HorizontalMultiLevelHierarchy"/>
    <dgm:cxn modelId="{0D2D2BF6-FA16-4665-BB00-3E06C0E07648}" type="presParOf" srcId="{DB035766-6F5C-46F3-9BA3-71CE24044DFD}" destId="{BF5CB9C8-F53C-48E1-A131-37DDE14C4F27}" srcOrd="1" destOrd="0" presId="urn:microsoft.com/office/officeart/2008/layout/HorizontalMultiLevelHierarchy"/>
    <dgm:cxn modelId="{B44B8B7E-DA36-4A22-9736-9F9EE3578E06}" type="presParOf" srcId="{BF5CB9C8-F53C-48E1-A131-37DDE14C4F27}" destId="{68A74AEF-641B-4EDE-BC5E-773584A52668}" srcOrd="0" destOrd="0" presId="urn:microsoft.com/office/officeart/2008/layout/HorizontalMultiLevelHierarchy"/>
    <dgm:cxn modelId="{921730F0-FA7E-4034-8BCE-F094F5D41785}" type="presParOf" srcId="{68A74AEF-641B-4EDE-BC5E-773584A52668}" destId="{1CD4CFD1-8436-4110-8266-6B5A637AC498}" srcOrd="0" destOrd="0" presId="urn:microsoft.com/office/officeart/2008/layout/HorizontalMultiLevelHierarchy"/>
    <dgm:cxn modelId="{5BEB83F8-0D35-41E4-BC33-D4F5AA5736D8}" type="presParOf" srcId="{BF5CB9C8-F53C-48E1-A131-37DDE14C4F27}" destId="{3BCDC7C0-8173-4674-8989-8DEBD145AA8D}" srcOrd="1" destOrd="0" presId="urn:microsoft.com/office/officeart/2008/layout/HorizontalMultiLevelHierarchy"/>
    <dgm:cxn modelId="{722A3B9D-B90A-44D1-9DBB-2D26DC6F2EAF}" type="presParOf" srcId="{3BCDC7C0-8173-4674-8989-8DEBD145AA8D}" destId="{2E4E5664-A724-4C18-855F-F6CC18B089DF}" srcOrd="0" destOrd="0" presId="urn:microsoft.com/office/officeart/2008/layout/HorizontalMultiLevelHierarchy"/>
    <dgm:cxn modelId="{AE7C9A7B-D63A-446B-94A2-237A90979A57}" type="presParOf" srcId="{3BCDC7C0-8173-4674-8989-8DEBD145AA8D}" destId="{E47B4C28-0EE3-49EE-BE5F-EFE3DFB02E13}"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A57ABAA-9319-421F-8876-D734C94C2424}"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endParaRPr lang="es-CO"/>
        </a:p>
      </dgm:t>
    </dgm:pt>
    <dgm:pt modelId="{EA2068AF-7526-4C82-85BD-ED12E746E0C2}">
      <dgm:prSet phldrT="[Texto]" custT="1"/>
      <dgm:spPr/>
      <dgm:t>
        <a:bodyPr/>
        <a:lstStyle/>
        <a:p>
          <a:r>
            <a:rPr lang="es-CO" sz="1400" dirty="0"/>
            <a:t>Digitación y Control de Calidad</a:t>
          </a:r>
        </a:p>
      </dgm:t>
    </dgm:pt>
    <dgm:pt modelId="{50282FB0-9249-493E-8C90-F09213C69DB0}" type="parTrans" cxnId="{57B91108-9B0B-47C8-AFB6-4AC96AB1CF45}">
      <dgm:prSet/>
      <dgm:spPr/>
      <dgm:t>
        <a:bodyPr/>
        <a:lstStyle/>
        <a:p>
          <a:endParaRPr lang="es-CO"/>
        </a:p>
      </dgm:t>
    </dgm:pt>
    <dgm:pt modelId="{0255B9B7-EDFD-4FD2-9CA9-67EB454B8D6F}" type="sibTrans" cxnId="{57B91108-9B0B-47C8-AFB6-4AC96AB1CF45}">
      <dgm:prSet/>
      <dgm:spPr/>
      <dgm:t>
        <a:bodyPr/>
        <a:lstStyle/>
        <a:p>
          <a:endParaRPr lang="es-CO"/>
        </a:p>
      </dgm:t>
    </dgm:pt>
    <dgm:pt modelId="{A55A0AFE-D241-4702-A4DB-D19E50E31328}">
      <dgm:prSet phldrT="[Texto]" custT="1"/>
      <dgm:spPr/>
      <dgm:t>
        <a:bodyPr/>
        <a:lstStyle/>
        <a:p>
          <a:r>
            <a:rPr lang="es-CO" sz="1200" dirty="0"/>
            <a:t>Utilización de formatos preestablecidos</a:t>
          </a:r>
        </a:p>
      </dgm:t>
    </dgm:pt>
    <dgm:pt modelId="{71031365-EAC8-4359-A1BA-01B258E96ACE}" type="parTrans" cxnId="{E6DB7CE3-5522-4111-84BB-B4C9164162E2}">
      <dgm:prSet/>
      <dgm:spPr/>
      <dgm:t>
        <a:bodyPr/>
        <a:lstStyle/>
        <a:p>
          <a:endParaRPr lang="es-CO"/>
        </a:p>
      </dgm:t>
    </dgm:pt>
    <dgm:pt modelId="{3942E0D0-D61D-43A8-8AF0-C27E7579DE3A}" type="sibTrans" cxnId="{E6DB7CE3-5522-4111-84BB-B4C9164162E2}">
      <dgm:prSet/>
      <dgm:spPr/>
      <dgm:t>
        <a:bodyPr/>
        <a:lstStyle/>
        <a:p>
          <a:endParaRPr lang="es-CO"/>
        </a:p>
      </dgm:t>
    </dgm:pt>
    <dgm:pt modelId="{FA3859B3-0C0A-42B6-9084-885AB24E2D69}">
      <dgm:prSet custT="1"/>
      <dgm:spPr/>
      <dgm:t>
        <a:bodyPr/>
        <a:lstStyle/>
        <a:p>
          <a:r>
            <a:rPr lang="es-CO" sz="1200" dirty="0"/>
            <a:t>Tabulación en Programa Excel</a:t>
          </a:r>
        </a:p>
      </dgm:t>
    </dgm:pt>
    <dgm:pt modelId="{530678D7-88A9-464D-95EF-6B0FC0A8EE8F}" type="parTrans" cxnId="{D2507188-BAAC-4423-93E0-E2E737A09B8E}">
      <dgm:prSet/>
      <dgm:spPr/>
      <dgm:t>
        <a:bodyPr/>
        <a:lstStyle/>
        <a:p>
          <a:endParaRPr lang="es-CO"/>
        </a:p>
      </dgm:t>
    </dgm:pt>
    <dgm:pt modelId="{06E591E3-4120-43EB-B2EE-610110F23AA3}" type="sibTrans" cxnId="{D2507188-BAAC-4423-93E0-E2E737A09B8E}">
      <dgm:prSet/>
      <dgm:spPr/>
      <dgm:t>
        <a:bodyPr/>
        <a:lstStyle/>
        <a:p>
          <a:endParaRPr lang="es-CO"/>
        </a:p>
      </dgm:t>
    </dgm:pt>
    <dgm:pt modelId="{436F139D-6FD5-45AC-B7DB-5CFFC5F1594D}">
      <dgm:prSet phldrT="[Texto]" custT="1"/>
      <dgm:spPr/>
      <dgm:t>
        <a:bodyPr/>
        <a:lstStyle/>
        <a:p>
          <a:pPr algn="ctr"/>
          <a:r>
            <a:rPr lang="es-CO" sz="1200" dirty="0"/>
            <a:t>Control de Calidad responsable, otro integrante del Grupo</a:t>
          </a:r>
        </a:p>
      </dgm:t>
    </dgm:pt>
    <dgm:pt modelId="{0300E36D-BC64-450A-BBD0-A34C594EB5A7}" type="parTrans" cxnId="{5A5A32CF-F0CD-4040-9CE3-E66A8EE14869}">
      <dgm:prSet/>
      <dgm:spPr/>
      <dgm:t>
        <a:bodyPr/>
        <a:lstStyle/>
        <a:p>
          <a:endParaRPr lang="es-CO"/>
        </a:p>
      </dgm:t>
    </dgm:pt>
    <dgm:pt modelId="{DF6E4165-BCD9-4D6B-81BC-99536F772707}" type="sibTrans" cxnId="{5A5A32CF-F0CD-4040-9CE3-E66A8EE14869}">
      <dgm:prSet/>
      <dgm:spPr/>
      <dgm:t>
        <a:bodyPr/>
        <a:lstStyle/>
        <a:p>
          <a:endParaRPr lang="es-CO"/>
        </a:p>
      </dgm:t>
    </dgm:pt>
    <dgm:pt modelId="{5B675FFE-04DE-4808-A6A8-816B8BF095E6}">
      <dgm:prSet custT="1"/>
      <dgm:spPr/>
      <dgm:t>
        <a:bodyPr/>
        <a:lstStyle/>
        <a:p>
          <a:r>
            <a:rPr lang="es-CO" sz="1200" dirty="0"/>
            <a:t>Supervisión  del Director del Proyecto</a:t>
          </a:r>
        </a:p>
      </dgm:t>
    </dgm:pt>
    <dgm:pt modelId="{87B79856-3EA4-4C79-90B8-C961120FA3CF}" type="parTrans" cxnId="{6DA5F7D2-F3E0-439D-BF73-E95DF26ACF01}">
      <dgm:prSet/>
      <dgm:spPr/>
      <dgm:t>
        <a:bodyPr/>
        <a:lstStyle/>
        <a:p>
          <a:endParaRPr lang="es-CO"/>
        </a:p>
      </dgm:t>
    </dgm:pt>
    <dgm:pt modelId="{55A41672-CF58-40C2-9AF1-95CA11FF2B26}" type="sibTrans" cxnId="{6DA5F7D2-F3E0-439D-BF73-E95DF26ACF01}">
      <dgm:prSet/>
      <dgm:spPr/>
      <dgm:t>
        <a:bodyPr/>
        <a:lstStyle/>
        <a:p>
          <a:endParaRPr lang="es-CO"/>
        </a:p>
      </dgm:t>
    </dgm:pt>
    <dgm:pt modelId="{9C6944A1-5CE1-48D0-B053-614BB30D3E8F}" type="pres">
      <dgm:prSet presAssocID="{9A57ABAA-9319-421F-8876-D734C94C2424}" presName="Name0" presStyleCnt="0">
        <dgm:presLayoutVars>
          <dgm:chPref val="1"/>
          <dgm:dir/>
          <dgm:animOne val="branch"/>
          <dgm:animLvl val="lvl"/>
          <dgm:resizeHandles val="exact"/>
        </dgm:presLayoutVars>
      </dgm:prSet>
      <dgm:spPr/>
      <dgm:t>
        <a:bodyPr/>
        <a:lstStyle/>
        <a:p>
          <a:endParaRPr lang="es-ES"/>
        </a:p>
      </dgm:t>
    </dgm:pt>
    <dgm:pt modelId="{816F9AB5-862A-4A53-B0A8-63644BB1A869}" type="pres">
      <dgm:prSet presAssocID="{EA2068AF-7526-4C82-85BD-ED12E746E0C2}" presName="root1" presStyleCnt="0"/>
      <dgm:spPr/>
    </dgm:pt>
    <dgm:pt modelId="{1C9726E2-AEBF-46BA-B144-102598FDE64D}" type="pres">
      <dgm:prSet presAssocID="{EA2068AF-7526-4C82-85BD-ED12E746E0C2}" presName="LevelOneTextNode" presStyleLbl="node0" presStyleIdx="0" presStyleCnt="1" custScaleX="163887" custScaleY="179059" custLinFactX="-514452" custLinFactNeighborX="-600000" custLinFactNeighborY="-8318">
        <dgm:presLayoutVars>
          <dgm:chPref val="3"/>
        </dgm:presLayoutVars>
      </dgm:prSet>
      <dgm:spPr/>
      <dgm:t>
        <a:bodyPr/>
        <a:lstStyle/>
        <a:p>
          <a:endParaRPr lang="es-ES"/>
        </a:p>
      </dgm:t>
    </dgm:pt>
    <dgm:pt modelId="{9E88BE93-E2D0-4AF3-B190-A4F96450E7E2}" type="pres">
      <dgm:prSet presAssocID="{EA2068AF-7526-4C82-85BD-ED12E746E0C2}" presName="level2hierChild" presStyleCnt="0"/>
      <dgm:spPr/>
    </dgm:pt>
    <dgm:pt modelId="{DB15372D-F976-440E-8742-A43B562D74E0}" type="pres">
      <dgm:prSet presAssocID="{71031365-EAC8-4359-A1BA-01B258E96ACE}" presName="conn2-1" presStyleLbl="parChTrans1D2" presStyleIdx="0" presStyleCnt="2"/>
      <dgm:spPr/>
      <dgm:t>
        <a:bodyPr/>
        <a:lstStyle/>
        <a:p>
          <a:endParaRPr lang="es-ES"/>
        </a:p>
      </dgm:t>
    </dgm:pt>
    <dgm:pt modelId="{0D0D0F24-616F-4522-809B-C8A561A3E64B}" type="pres">
      <dgm:prSet presAssocID="{71031365-EAC8-4359-A1BA-01B258E96ACE}" presName="connTx" presStyleLbl="parChTrans1D2" presStyleIdx="0" presStyleCnt="2"/>
      <dgm:spPr/>
      <dgm:t>
        <a:bodyPr/>
        <a:lstStyle/>
        <a:p>
          <a:endParaRPr lang="es-ES"/>
        </a:p>
      </dgm:t>
    </dgm:pt>
    <dgm:pt modelId="{DB035766-6F5C-46F3-9BA3-71CE24044DFD}" type="pres">
      <dgm:prSet presAssocID="{A55A0AFE-D241-4702-A4DB-D19E50E31328}" presName="root2" presStyleCnt="0"/>
      <dgm:spPr/>
    </dgm:pt>
    <dgm:pt modelId="{65DEA593-4924-4996-ACF0-0ECFDD05A7DD}" type="pres">
      <dgm:prSet presAssocID="{A55A0AFE-D241-4702-A4DB-D19E50E31328}" presName="LevelTwoTextNode" presStyleLbl="node2" presStyleIdx="0" presStyleCnt="2" custScaleX="206652" custScaleY="458096" custLinFactX="-12235" custLinFactNeighborX="-100000" custLinFactNeighborY="-21033">
        <dgm:presLayoutVars>
          <dgm:chPref val="3"/>
        </dgm:presLayoutVars>
      </dgm:prSet>
      <dgm:spPr/>
      <dgm:t>
        <a:bodyPr/>
        <a:lstStyle/>
        <a:p>
          <a:endParaRPr lang="es-ES"/>
        </a:p>
      </dgm:t>
    </dgm:pt>
    <dgm:pt modelId="{BF5CB9C8-F53C-48E1-A131-37DDE14C4F27}" type="pres">
      <dgm:prSet presAssocID="{A55A0AFE-D241-4702-A4DB-D19E50E31328}" presName="level3hierChild" presStyleCnt="0"/>
      <dgm:spPr/>
    </dgm:pt>
    <dgm:pt modelId="{68A74AEF-641B-4EDE-BC5E-773584A52668}" type="pres">
      <dgm:prSet presAssocID="{530678D7-88A9-464D-95EF-6B0FC0A8EE8F}" presName="conn2-1" presStyleLbl="parChTrans1D3" presStyleIdx="0" presStyleCnt="2"/>
      <dgm:spPr/>
      <dgm:t>
        <a:bodyPr/>
        <a:lstStyle/>
        <a:p>
          <a:endParaRPr lang="es-ES"/>
        </a:p>
      </dgm:t>
    </dgm:pt>
    <dgm:pt modelId="{1CD4CFD1-8436-4110-8266-6B5A637AC498}" type="pres">
      <dgm:prSet presAssocID="{530678D7-88A9-464D-95EF-6B0FC0A8EE8F}" presName="connTx" presStyleLbl="parChTrans1D3" presStyleIdx="0" presStyleCnt="2"/>
      <dgm:spPr/>
      <dgm:t>
        <a:bodyPr/>
        <a:lstStyle/>
        <a:p>
          <a:endParaRPr lang="es-ES"/>
        </a:p>
      </dgm:t>
    </dgm:pt>
    <dgm:pt modelId="{3BCDC7C0-8173-4674-8989-8DEBD145AA8D}" type="pres">
      <dgm:prSet presAssocID="{FA3859B3-0C0A-42B6-9084-885AB24E2D69}" presName="root2" presStyleCnt="0"/>
      <dgm:spPr/>
    </dgm:pt>
    <dgm:pt modelId="{2E4E5664-A724-4C18-855F-F6CC18B089DF}" type="pres">
      <dgm:prSet presAssocID="{FA3859B3-0C0A-42B6-9084-885AB24E2D69}" presName="LevelTwoTextNode" presStyleLbl="node3" presStyleIdx="0" presStyleCnt="2" custScaleX="256710" custScaleY="319116" custLinFactNeighborX="-45930" custLinFactNeighborY="-21386">
        <dgm:presLayoutVars>
          <dgm:chPref val="3"/>
        </dgm:presLayoutVars>
      </dgm:prSet>
      <dgm:spPr/>
      <dgm:t>
        <a:bodyPr/>
        <a:lstStyle/>
        <a:p>
          <a:endParaRPr lang="es-ES"/>
        </a:p>
      </dgm:t>
    </dgm:pt>
    <dgm:pt modelId="{E47B4C28-0EE3-49EE-BE5F-EFE3DFB02E13}" type="pres">
      <dgm:prSet presAssocID="{FA3859B3-0C0A-42B6-9084-885AB24E2D69}" presName="level3hierChild" presStyleCnt="0"/>
      <dgm:spPr/>
    </dgm:pt>
    <dgm:pt modelId="{4DFBF290-186E-4A8F-BCA6-E06F21F78056}" type="pres">
      <dgm:prSet presAssocID="{0300E36D-BC64-450A-BBD0-A34C594EB5A7}" presName="conn2-1" presStyleLbl="parChTrans1D2" presStyleIdx="1" presStyleCnt="2"/>
      <dgm:spPr/>
      <dgm:t>
        <a:bodyPr/>
        <a:lstStyle/>
        <a:p>
          <a:endParaRPr lang="es-ES"/>
        </a:p>
      </dgm:t>
    </dgm:pt>
    <dgm:pt modelId="{8903B8E0-F8FB-4732-ACAB-C7E86B3F979D}" type="pres">
      <dgm:prSet presAssocID="{0300E36D-BC64-450A-BBD0-A34C594EB5A7}" presName="connTx" presStyleLbl="parChTrans1D2" presStyleIdx="1" presStyleCnt="2"/>
      <dgm:spPr/>
      <dgm:t>
        <a:bodyPr/>
        <a:lstStyle/>
        <a:p>
          <a:endParaRPr lang="es-ES"/>
        </a:p>
      </dgm:t>
    </dgm:pt>
    <dgm:pt modelId="{079B23AC-6A34-4084-92A1-725338358501}" type="pres">
      <dgm:prSet presAssocID="{436F139D-6FD5-45AC-B7DB-5CFFC5F1594D}" presName="root2" presStyleCnt="0"/>
      <dgm:spPr/>
    </dgm:pt>
    <dgm:pt modelId="{66596CA6-D5BF-4433-BDA8-300D0A64BBE7}" type="pres">
      <dgm:prSet presAssocID="{436F139D-6FD5-45AC-B7DB-5CFFC5F1594D}" presName="LevelTwoTextNode" presStyleLbl="node2" presStyleIdx="1" presStyleCnt="2" custScaleX="251093" custScaleY="419626" custLinFactX="-11810" custLinFactNeighborX="-100000" custLinFactNeighborY="21033">
        <dgm:presLayoutVars>
          <dgm:chPref val="3"/>
        </dgm:presLayoutVars>
      </dgm:prSet>
      <dgm:spPr/>
      <dgm:t>
        <a:bodyPr/>
        <a:lstStyle/>
        <a:p>
          <a:endParaRPr lang="es-ES"/>
        </a:p>
      </dgm:t>
    </dgm:pt>
    <dgm:pt modelId="{E768BEC9-0883-4CD6-8A6D-13BA30D2C27D}" type="pres">
      <dgm:prSet presAssocID="{436F139D-6FD5-45AC-B7DB-5CFFC5F1594D}" presName="level3hierChild" presStyleCnt="0"/>
      <dgm:spPr/>
    </dgm:pt>
    <dgm:pt modelId="{7E801A66-A952-42EF-B103-92CE204180C0}" type="pres">
      <dgm:prSet presAssocID="{87B79856-3EA4-4C79-90B8-C961120FA3CF}" presName="conn2-1" presStyleLbl="parChTrans1D3" presStyleIdx="1" presStyleCnt="2"/>
      <dgm:spPr/>
      <dgm:t>
        <a:bodyPr/>
        <a:lstStyle/>
        <a:p>
          <a:endParaRPr lang="es-ES"/>
        </a:p>
      </dgm:t>
    </dgm:pt>
    <dgm:pt modelId="{B5E6C0F2-6091-4B30-ABA0-2C6CD2A12537}" type="pres">
      <dgm:prSet presAssocID="{87B79856-3EA4-4C79-90B8-C961120FA3CF}" presName="connTx" presStyleLbl="parChTrans1D3" presStyleIdx="1" presStyleCnt="2"/>
      <dgm:spPr/>
      <dgm:t>
        <a:bodyPr/>
        <a:lstStyle/>
        <a:p>
          <a:endParaRPr lang="es-ES"/>
        </a:p>
      </dgm:t>
    </dgm:pt>
    <dgm:pt modelId="{829F3AF2-5FD5-45F4-AB7B-B301E7853D27}" type="pres">
      <dgm:prSet presAssocID="{5B675FFE-04DE-4808-A6A8-816B8BF095E6}" presName="root2" presStyleCnt="0"/>
      <dgm:spPr/>
    </dgm:pt>
    <dgm:pt modelId="{6993355A-37A5-48E7-BD0A-769BD3332C4A}" type="pres">
      <dgm:prSet presAssocID="{5B675FFE-04DE-4808-A6A8-816B8BF095E6}" presName="LevelTwoTextNode" presStyleLbl="node3" presStyleIdx="1" presStyleCnt="2" custScaleX="244107" custScaleY="198892" custLinFactNeighborX="-88679" custLinFactNeighborY="19200">
        <dgm:presLayoutVars>
          <dgm:chPref val="3"/>
        </dgm:presLayoutVars>
      </dgm:prSet>
      <dgm:spPr/>
      <dgm:t>
        <a:bodyPr/>
        <a:lstStyle/>
        <a:p>
          <a:endParaRPr lang="es-ES"/>
        </a:p>
      </dgm:t>
    </dgm:pt>
    <dgm:pt modelId="{87B595F2-1C21-480F-9269-E6B84C04EA08}" type="pres">
      <dgm:prSet presAssocID="{5B675FFE-04DE-4808-A6A8-816B8BF095E6}" presName="level3hierChild" presStyleCnt="0"/>
      <dgm:spPr/>
    </dgm:pt>
  </dgm:ptLst>
  <dgm:cxnLst>
    <dgm:cxn modelId="{419FDC17-037A-4965-AA8D-CBAF4963D6F3}" type="presOf" srcId="{EA2068AF-7526-4C82-85BD-ED12E746E0C2}" destId="{1C9726E2-AEBF-46BA-B144-102598FDE64D}" srcOrd="0" destOrd="0" presId="urn:microsoft.com/office/officeart/2008/layout/HorizontalMultiLevelHierarchy"/>
    <dgm:cxn modelId="{6B9EADE4-FEB8-4C08-B96E-618E367B883B}" type="presOf" srcId="{436F139D-6FD5-45AC-B7DB-5CFFC5F1594D}" destId="{66596CA6-D5BF-4433-BDA8-300D0A64BBE7}" srcOrd="0" destOrd="0" presId="urn:microsoft.com/office/officeart/2008/layout/HorizontalMultiLevelHierarchy"/>
    <dgm:cxn modelId="{7080EDAD-374C-4EAE-96EB-88626307E198}" type="presOf" srcId="{71031365-EAC8-4359-A1BA-01B258E96ACE}" destId="{0D0D0F24-616F-4522-809B-C8A561A3E64B}" srcOrd="1" destOrd="0" presId="urn:microsoft.com/office/officeart/2008/layout/HorizontalMultiLevelHierarchy"/>
    <dgm:cxn modelId="{E6DB7CE3-5522-4111-84BB-B4C9164162E2}" srcId="{EA2068AF-7526-4C82-85BD-ED12E746E0C2}" destId="{A55A0AFE-D241-4702-A4DB-D19E50E31328}" srcOrd="0" destOrd="0" parTransId="{71031365-EAC8-4359-A1BA-01B258E96ACE}" sibTransId="{3942E0D0-D61D-43A8-8AF0-C27E7579DE3A}"/>
    <dgm:cxn modelId="{5A5A32CF-F0CD-4040-9CE3-E66A8EE14869}" srcId="{EA2068AF-7526-4C82-85BD-ED12E746E0C2}" destId="{436F139D-6FD5-45AC-B7DB-5CFFC5F1594D}" srcOrd="1" destOrd="0" parTransId="{0300E36D-BC64-450A-BBD0-A34C594EB5A7}" sibTransId="{DF6E4165-BCD9-4D6B-81BC-99536F772707}"/>
    <dgm:cxn modelId="{D2507188-BAAC-4423-93E0-E2E737A09B8E}" srcId="{A55A0AFE-D241-4702-A4DB-D19E50E31328}" destId="{FA3859B3-0C0A-42B6-9084-885AB24E2D69}" srcOrd="0" destOrd="0" parTransId="{530678D7-88A9-464D-95EF-6B0FC0A8EE8F}" sibTransId="{06E591E3-4120-43EB-B2EE-610110F23AA3}"/>
    <dgm:cxn modelId="{588D581D-924D-497C-98BA-4C68C738EF88}" type="presOf" srcId="{FA3859B3-0C0A-42B6-9084-885AB24E2D69}" destId="{2E4E5664-A724-4C18-855F-F6CC18B089DF}" srcOrd="0" destOrd="0" presId="urn:microsoft.com/office/officeart/2008/layout/HorizontalMultiLevelHierarchy"/>
    <dgm:cxn modelId="{EE8E856F-3517-4D67-8784-3F1B7C461F48}" type="presOf" srcId="{530678D7-88A9-464D-95EF-6B0FC0A8EE8F}" destId="{68A74AEF-641B-4EDE-BC5E-773584A52668}" srcOrd="0" destOrd="0" presId="urn:microsoft.com/office/officeart/2008/layout/HorizontalMultiLevelHierarchy"/>
    <dgm:cxn modelId="{DDD37B6F-D872-4756-A743-5B8435AD04D4}" type="presOf" srcId="{A55A0AFE-D241-4702-A4DB-D19E50E31328}" destId="{65DEA593-4924-4996-ACF0-0ECFDD05A7DD}" srcOrd="0" destOrd="0" presId="urn:microsoft.com/office/officeart/2008/layout/HorizontalMultiLevelHierarchy"/>
    <dgm:cxn modelId="{73864B4E-53A5-4E87-872D-13186BE4C624}" type="presOf" srcId="{71031365-EAC8-4359-A1BA-01B258E96ACE}" destId="{DB15372D-F976-440E-8742-A43B562D74E0}" srcOrd="0" destOrd="0" presId="urn:microsoft.com/office/officeart/2008/layout/HorizontalMultiLevelHierarchy"/>
    <dgm:cxn modelId="{57B91108-9B0B-47C8-AFB6-4AC96AB1CF45}" srcId="{9A57ABAA-9319-421F-8876-D734C94C2424}" destId="{EA2068AF-7526-4C82-85BD-ED12E746E0C2}" srcOrd="0" destOrd="0" parTransId="{50282FB0-9249-493E-8C90-F09213C69DB0}" sibTransId="{0255B9B7-EDFD-4FD2-9CA9-67EB454B8D6F}"/>
    <dgm:cxn modelId="{6DA5F7D2-F3E0-439D-BF73-E95DF26ACF01}" srcId="{436F139D-6FD5-45AC-B7DB-5CFFC5F1594D}" destId="{5B675FFE-04DE-4808-A6A8-816B8BF095E6}" srcOrd="0" destOrd="0" parTransId="{87B79856-3EA4-4C79-90B8-C961120FA3CF}" sibTransId="{55A41672-CF58-40C2-9AF1-95CA11FF2B26}"/>
    <dgm:cxn modelId="{4446727D-DC3A-40F0-9AEA-82263147A016}" type="presOf" srcId="{530678D7-88A9-464D-95EF-6B0FC0A8EE8F}" destId="{1CD4CFD1-8436-4110-8266-6B5A637AC498}" srcOrd="1" destOrd="0" presId="urn:microsoft.com/office/officeart/2008/layout/HorizontalMultiLevelHierarchy"/>
    <dgm:cxn modelId="{AAFB8606-30A1-4BF5-8DBC-D6AACB639917}" type="presOf" srcId="{9A57ABAA-9319-421F-8876-D734C94C2424}" destId="{9C6944A1-5CE1-48D0-B053-614BB30D3E8F}" srcOrd="0" destOrd="0" presId="urn:microsoft.com/office/officeart/2008/layout/HorizontalMultiLevelHierarchy"/>
    <dgm:cxn modelId="{F238D439-62F2-4D1F-A2CB-8CAF5C07A51B}" type="presOf" srcId="{87B79856-3EA4-4C79-90B8-C961120FA3CF}" destId="{B5E6C0F2-6091-4B30-ABA0-2C6CD2A12537}" srcOrd="1" destOrd="0" presId="urn:microsoft.com/office/officeart/2008/layout/HorizontalMultiLevelHierarchy"/>
    <dgm:cxn modelId="{75F53F6F-6709-42E3-9CEB-9292DB4A20F2}" type="presOf" srcId="{0300E36D-BC64-450A-BBD0-A34C594EB5A7}" destId="{8903B8E0-F8FB-4732-ACAB-C7E86B3F979D}" srcOrd="1" destOrd="0" presId="urn:microsoft.com/office/officeart/2008/layout/HorizontalMultiLevelHierarchy"/>
    <dgm:cxn modelId="{96CBA5C3-04EF-40E1-80DF-6190257FE5A3}" type="presOf" srcId="{0300E36D-BC64-450A-BBD0-A34C594EB5A7}" destId="{4DFBF290-186E-4A8F-BCA6-E06F21F78056}" srcOrd="0" destOrd="0" presId="urn:microsoft.com/office/officeart/2008/layout/HorizontalMultiLevelHierarchy"/>
    <dgm:cxn modelId="{91D7BCF0-74BC-407F-B695-C2EEC626C8C1}" type="presOf" srcId="{5B675FFE-04DE-4808-A6A8-816B8BF095E6}" destId="{6993355A-37A5-48E7-BD0A-769BD3332C4A}" srcOrd="0" destOrd="0" presId="urn:microsoft.com/office/officeart/2008/layout/HorizontalMultiLevelHierarchy"/>
    <dgm:cxn modelId="{763AD20A-D164-4B2A-9A17-6DD7787D185B}" type="presOf" srcId="{87B79856-3EA4-4C79-90B8-C961120FA3CF}" destId="{7E801A66-A952-42EF-B103-92CE204180C0}" srcOrd="0" destOrd="0" presId="urn:microsoft.com/office/officeart/2008/layout/HorizontalMultiLevelHierarchy"/>
    <dgm:cxn modelId="{B8563FA8-29E9-487C-9D28-1BCF8E068B58}" type="presParOf" srcId="{9C6944A1-5CE1-48D0-B053-614BB30D3E8F}" destId="{816F9AB5-862A-4A53-B0A8-63644BB1A869}" srcOrd="0" destOrd="0" presId="urn:microsoft.com/office/officeart/2008/layout/HorizontalMultiLevelHierarchy"/>
    <dgm:cxn modelId="{50602D42-BBC0-4DD5-A5B7-0DBDE19B5080}" type="presParOf" srcId="{816F9AB5-862A-4A53-B0A8-63644BB1A869}" destId="{1C9726E2-AEBF-46BA-B144-102598FDE64D}" srcOrd="0" destOrd="0" presId="urn:microsoft.com/office/officeart/2008/layout/HorizontalMultiLevelHierarchy"/>
    <dgm:cxn modelId="{76512BBD-B6CC-4837-BE51-FFA77B7DAEF1}" type="presParOf" srcId="{816F9AB5-862A-4A53-B0A8-63644BB1A869}" destId="{9E88BE93-E2D0-4AF3-B190-A4F96450E7E2}" srcOrd="1" destOrd="0" presId="urn:microsoft.com/office/officeart/2008/layout/HorizontalMultiLevelHierarchy"/>
    <dgm:cxn modelId="{38A07F4B-F7B7-4364-8D09-2133092B8A2B}" type="presParOf" srcId="{9E88BE93-E2D0-4AF3-B190-A4F96450E7E2}" destId="{DB15372D-F976-440E-8742-A43B562D74E0}" srcOrd="0" destOrd="0" presId="urn:microsoft.com/office/officeart/2008/layout/HorizontalMultiLevelHierarchy"/>
    <dgm:cxn modelId="{F4C89A8E-32B0-4753-A5A3-6068C7F63103}" type="presParOf" srcId="{DB15372D-F976-440E-8742-A43B562D74E0}" destId="{0D0D0F24-616F-4522-809B-C8A561A3E64B}" srcOrd="0" destOrd="0" presId="urn:microsoft.com/office/officeart/2008/layout/HorizontalMultiLevelHierarchy"/>
    <dgm:cxn modelId="{8CD2F64C-EFA0-4602-A201-E970538FD566}" type="presParOf" srcId="{9E88BE93-E2D0-4AF3-B190-A4F96450E7E2}" destId="{DB035766-6F5C-46F3-9BA3-71CE24044DFD}" srcOrd="1" destOrd="0" presId="urn:microsoft.com/office/officeart/2008/layout/HorizontalMultiLevelHierarchy"/>
    <dgm:cxn modelId="{7592E473-49CC-4EB0-A8B6-9B3B66320006}" type="presParOf" srcId="{DB035766-6F5C-46F3-9BA3-71CE24044DFD}" destId="{65DEA593-4924-4996-ACF0-0ECFDD05A7DD}" srcOrd="0" destOrd="0" presId="urn:microsoft.com/office/officeart/2008/layout/HorizontalMultiLevelHierarchy"/>
    <dgm:cxn modelId="{0D2D2BF6-FA16-4665-BB00-3E06C0E07648}" type="presParOf" srcId="{DB035766-6F5C-46F3-9BA3-71CE24044DFD}" destId="{BF5CB9C8-F53C-48E1-A131-37DDE14C4F27}" srcOrd="1" destOrd="0" presId="urn:microsoft.com/office/officeart/2008/layout/HorizontalMultiLevelHierarchy"/>
    <dgm:cxn modelId="{B44B8B7E-DA36-4A22-9736-9F9EE3578E06}" type="presParOf" srcId="{BF5CB9C8-F53C-48E1-A131-37DDE14C4F27}" destId="{68A74AEF-641B-4EDE-BC5E-773584A52668}" srcOrd="0" destOrd="0" presId="urn:microsoft.com/office/officeart/2008/layout/HorizontalMultiLevelHierarchy"/>
    <dgm:cxn modelId="{921730F0-FA7E-4034-8BCE-F094F5D41785}" type="presParOf" srcId="{68A74AEF-641B-4EDE-BC5E-773584A52668}" destId="{1CD4CFD1-8436-4110-8266-6B5A637AC498}" srcOrd="0" destOrd="0" presId="urn:microsoft.com/office/officeart/2008/layout/HorizontalMultiLevelHierarchy"/>
    <dgm:cxn modelId="{5BEB83F8-0D35-41E4-BC33-D4F5AA5736D8}" type="presParOf" srcId="{BF5CB9C8-F53C-48E1-A131-37DDE14C4F27}" destId="{3BCDC7C0-8173-4674-8989-8DEBD145AA8D}" srcOrd="1" destOrd="0" presId="urn:microsoft.com/office/officeart/2008/layout/HorizontalMultiLevelHierarchy"/>
    <dgm:cxn modelId="{722A3B9D-B90A-44D1-9DBB-2D26DC6F2EAF}" type="presParOf" srcId="{3BCDC7C0-8173-4674-8989-8DEBD145AA8D}" destId="{2E4E5664-A724-4C18-855F-F6CC18B089DF}" srcOrd="0" destOrd="0" presId="urn:microsoft.com/office/officeart/2008/layout/HorizontalMultiLevelHierarchy"/>
    <dgm:cxn modelId="{AE7C9A7B-D63A-446B-94A2-237A90979A57}" type="presParOf" srcId="{3BCDC7C0-8173-4674-8989-8DEBD145AA8D}" destId="{E47B4C28-0EE3-49EE-BE5F-EFE3DFB02E13}" srcOrd="1" destOrd="0" presId="urn:microsoft.com/office/officeart/2008/layout/HorizontalMultiLevelHierarchy"/>
    <dgm:cxn modelId="{26DE659D-D5A9-4F73-8B33-F1490A92C508}" type="presParOf" srcId="{9E88BE93-E2D0-4AF3-B190-A4F96450E7E2}" destId="{4DFBF290-186E-4A8F-BCA6-E06F21F78056}" srcOrd="2" destOrd="0" presId="urn:microsoft.com/office/officeart/2008/layout/HorizontalMultiLevelHierarchy"/>
    <dgm:cxn modelId="{8B034A8C-3C30-4463-BAFE-6EF09FE70070}" type="presParOf" srcId="{4DFBF290-186E-4A8F-BCA6-E06F21F78056}" destId="{8903B8E0-F8FB-4732-ACAB-C7E86B3F979D}" srcOrd="0" destOrd="0" presId="urn:microsoft.com/office/officeart/2008/layout/HorizontalMultiLevelHierarchy"/>
    <dgm:cxn modelId="{79D643B6-28B2-4C95-9BF0-2E7052DC1926}" type="presParOf" srcId="{9E88BE93-E2D0-4AF3-B190-A4F96450E7E2}" destId="{079B23AC-6A34-4084-92A1-725338358501}" srcOrd="3" destOrd="0" presId="urn:microsoft.com/office/officeart/2008/layout/HorizontalMultiLevelHierarchy"/>
    <dgm:cxn modelId="{F87A1677-5ACF-42C5-8129-F08FC50C68A4}" type="presParOf" srcId="{079B23AC-6A34-4084-92A1-725338358501}" destId="{66596CA6-D5BF-4433-BDA8-300D0A64BBE7}" srcOrd="0" destOrd="0" presId="urn:microsoft.com/office/officeart/2008/layout/HorizontalMultiLevelHierarchy"/>
    <dgm:cxn modelId="{B6A2E4B3-E6B1-4FE0-83D5-125AAAA6FB5C}" type="presParOf" srcId="{079B23AC-6A34-4084-92A1-725338358501}" destId="{E768BEC9-0883-4CD6-8A6D-13BA30D2C27D}" srcOrd="1" destOrd="0" presId="urn:microsoft.com/office/officeart/2008/layout/HorizontalMultiLevelHierarchy"/>
    <dgm:cxn modelId="{4B3E050D-0F05-461E-A52C-B31DBC117F6E}" type="presParOf" srcId="{E768BEC9-0883-4CD6-8A6D-13BA30D2C27D}" destId="{7E801A66-A952-42EF-B103-92CE204180C0}" srcOrd="0" destOrd="0" presId="urn:microsoft.com/office/officeart/2008/layout/HorizontalMultiLevelHierarchy"/>
    <dgm:cxn modelId="{96DAAF0A-05BE-45D0-BA67-EE7FE04ECDE5}" type="presParOf" srcId="{7E801A66-A952-42EF-B103-92CE204180C0}" destId="{B5E6C0F2-6091-4B30-ABA0-2C6CD2A12537}" srcOrd="0" destOrd="0" presId="urn:microsoft.com/office/officeart/2008/layout/HorizontalMultiLevelHierarchy"/>
    <dgm:cxn modelId="{006CE1A0-06F7-4A34-B565-6E9B49F809DF}" type="presParOf" srcId="{E768BEC9-0883-4CD6-8A6D-13BA30D2C27D}" destId="{829F3AF2-5FD5-45F4-AB7B-B301E7853D27}" srcOrd="1" destOrd="0" presId="urn:microsoft.com/office/officeart/2008/layout/HorizontalMultiLevelHierarchy"/>
    <dgm:cxn modelId="{EE1DBAD2-2118-45E8-8D03-C93FDEC7590E}" type="presParOf" srcId="{829F3AF2-5FD5-45F4-AB7B-B301E7853D27}" destId="{6993355A-37A5-48E7-BD0A-769BD3332C4A}" srcOrd="0" destOrd="0" presId="urn:microsoft.com/office/officeart/2008/layout/HorizontalMultiLevelHierarchy"/>
    <dgm:cxn modelId="{AB612A7E-7807-4B93-A88B-CF4DEBE79400}" type="presParOf" srcId="{829F3AF2-5FD5-45F4-AB7B-B301E7853D27}" destId="{87B595F2-1C21-480F-9269-E6B84C04EA08}" srcOrd="1" destOrd="0" presId="urn:microsoft.com/office/officeart/2008/layout/HorizontalMultiLevelHierarchy"/>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111A6FE-76AC-457A-A3EE-E2BFCF1E725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pt>
    <dgm:pt modelId="{7864217E-04FB-4DCE-9860-71A4F9F5A7D7}">
      <dgm:prSet phldrT="[Texto]">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s-US" dirty="0">
              <a:solidFill>
                <a:schemeClr val="bg1"/>
              </a:solidFill>
            </a:rPr>
            <a:t>Entrada Norte Parqueadero</a:t>
          </a:r>
        </a:p>
      </dgm:t>
    </dgm:pt>
    <dgm:pt modelId="{037F4149-BB26-4AD0-B04C-282AEEF54A08}" type="parTrans" cxnId="{A8FBFEB7-48F3-4C34-88C8-A7DF7C134055}">
      <dgm:prSet/>
      <dgm:spPr/>
      <dgm:t>
        <a:bodyPr/>
        <a:lstStyle/>
        <a:p>
          <a:endParaRPr lang="es-US"/>
        </a:p>
      </dgm:t>
    </dgm:pt>
    <dgm:pt modelId="{4EF51CF2-0482-4AFF-B67F-AC5BFFD5503A}" type="sibTrans" cxnId="{A8FBFEB7-48F3-4C34-88C8-A7DF7C134055}">
      <dgm:prSet/>
      <dgm:spPr/>
      <dgm:t>
        <a:bodyPr/>
        <a:lstStyle/>
        <a:p>
          <a:endParaRPr lang="es-US"/>
        </a:p>
      </dgm:t>
    </dgm:pt>
    <dgm:pt modelId="{43ED1EDC-E588-4080-BDC5-7EF232E476A3}">
      <dgm:prSet phldrT="[Texto]">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s-US" dirty="0">
              <a:solidFill>
                <a:schemeClr val="bg1"/>
              </a:solidFill>
            </a:rPr>
            <a:t>Salida Norte </a:t>
          </a:r>
        </a:p>
      </dgm:t>
    </dgm:pt>
    <dgm:pt modelId="{FC5F7F91-2C6A-4A98-8B3D-212D12B79009}" type="parTrans" cxnId="{726EA7D4-4DAB-4B78-BB4F-DDBD633D59E3}">
      <dgm:prSet/>
      <dgm:spPr/>
      <dgm:t>
        <a:bodyPr/>
        <a:lstStyle/>
        <a:p>
          <a:endParaRPr lang="es-US"/>
        </a:p>
      </dgm:t>
    </dgm:pt>
    <dgm:pt modelId="{C3042452-ED7B-4B6F-B689-50AD24E6A358}" type="sibTrans" cxnId="{726EA7D4-4DAB-4B78-BB4F-DDBD633D59E3}">
      <dgm:prSet/>
      <dgm:spPr/>
      <dgm:t>
        <a:bodyPr/>
        <a:lstStyle/>
        <a:p>
          <a:endParaRPr lang="es-US"/>
        </a:p>
      </dgm:t>
    </dgm:pt>
    <dgm:pt modelId="{7D7B6A52-4F62-465A-8753-7BDA66FDC221}">
      <dgm:prSet phldrT="[Texto]">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s-US" dirty="0">
              <a:solidFill>
                <a:schemeClr val="bg1"/>
              </a:solidFill>
            </a:rPr>
            <a:t>Entrada Norte </a:t>
          </a:r>
          <a:br>
            <a:rPr lang="es-US" dirty="0">
              <a:solidFill>
                <a:schemeClr val="bg1"/>
              </a:solidFill>
            </a:rPr>
          </a:br>
          <a:r>
            <a:rPr lang="es-US" dirty="0">
              <a:solidFill>
                <a:schemeClr val="bg1"/>
              </a:solidFill>
            </a:rPr>
            <a:t>(</a:t>
          </a:r>
          <a:r>
            <a:rPr lang="es-US" dirty="0" err="1">
              <a:solidFill>
                <a:schemeClr val="bg1"/>
              </a:solidFill>
            </a:rPr>
            <a:t>CGE</a:t>
          </a:r>
          <a:r>
            <a:rPr lang="es-US" dirty="0">
              <a:solidFill>
                <a:schemeClr val="bg1"/>
              </a:solidFill>
            </a:rPr>
            <a:t>)</a:t>
          </a:r>
        </a:p>
      </dgm:t>
    </dgm:pt>
    <dgm:pt modelId="{B55F3D95-29B4-49A0-868A-D05E2928E578}" type="parTrans" cxnId="{6D526460-3727-4016-84F6-4D488B011773}">
      <dgm:prSet/>
      <dgm:spPr/>
      <dgm:t>
        <a:bodyPr/>
        <a:lstStyle/>
        <a:p>
          <a:endParaRPr lang="es-US"/>
        </a:p>
      </dgm:t>
    </dgm:pt>
    <dgm:pt modelId="{43138FCF-9B4F-4C37-B0E5-440397DCFB48}" type="sibTrans" cxnId="{6D526460-3727-4016-84F6-4D488B011773}">
      <dgm:prSet/>
      <dgm:spPr/>
      <dgm:t>
        <a:bodyPr/>
        <a:lstStyle/>
        <a:p>
          <a:endParaRPr lang="es-US"/>
        </a:p>
      </dgm:t>
    </dgm:pt>
    <dgm:pt modelId="{A636164C-5C18-4AE9-BC6A-0621E5D6C044}" type="pres">
      <dgm:prSet presAssocID="{D111A6FE-76AC-457A-A3EE-E2BFCF1E725F}" presName="Name0" presStyleCnt="0">
        <dgm:presLayoutVars>
          <dgm:dir/>
          <dgm:resizeHandles val="exact"/>
        </dgm:presLayoutVars>
      </dgm:prSet>
      <dgm:spPr/>
    </dgm:pt>
    <dgm:pt modelId="{746EBEDB-65AB-4BA7-819D-C723816FF060}" type="pres">
      <dgm:prSet presAssocID="{7D7B6A52-4F62-465A-8753-7BDA66FDC221}" presName="composite" presStyleCnt="0"/>
      <dgm:spPr/>
    </dgm:pt>
    <dgm:pt modelId="{2155EDEB-3535-45A7-9A84-F3FCD164780B}" type="pres">
      <dgm:prSet presAssocID="{7D7B6A52-4F62-465A-8753-7BDA66FDC221}" presName="rect1" presStyleLbl="bgShp" presStyleIdx="0" presStyleCnt="3"/>
      <dgm:spPr>
        <a:blipFill dpi="0" rotWithShape="1">
          <a:blip xmlns:r="http://schemas.openxmlformats.org/officeDocument/2006/relationships" r:embed="rId1"/>
          <a:srcRect/>
          <a:stretch>
            <a:fillRect l="-40001" t="-17274" r="-71091"/>
          </a:stretch>
        </a:blipFill>
      </dgm:spPr>
    </dgm:pt>
    <dgm:pt modelId="{428917EE-084A-4406-9D09-8262DE8A2899}" type="pres">
      <dgm:prSet presAssocID="{7D7B6A52-4F62-465A-8753-7BDA66FDC221}" presName="rect2" presStyleLbl="trBgShp" presStyleIdx="0" presStyleCnt="3">
        <dgm:presLayoutVars>
          <dgm:bulletEnabled val="1"/>
        </dgm:presLayoutVars>
      </dgm:prSet>
      <dgm:spPr/>
      <dgm:t>
        <a:bodyPr/>
        <a:lstStyle/>
        <a:p>
          <a:endParaRPr lang="es-ES"/>
        </a:p>
      </dgm:t>
    </dgm:pt>
    <dgm:pt modelId="{DEA9995A-B9A1-4E45-A24E-54D5AD0D0A1D}" type="pres">
      <dgm:prSet presAssocID="{43138FCF-9B4F-4C37-B0E5-440397DCFB48}" presName="sibTrans" presStyleCnt="0"/>
      <dgm:spPr/>
    </dgm:pt>
    <dgm:pt modelId="{B81EAD1A-1D82-4975-B1AB-9C9A6091C108}" type="pres">
      <dgm:prSet presAssocID="{7864217E-04FB-4DCE-9860-71A4F9F5A7D7}" presName="composite" presStyleCnt="0"/>
      <dgm:spPr/>
    </dgm:pt>
    <dgm:pt modelId="{A29527AF-1B4D-4E29-A086-D474F4871A96}" type="pres">
      <dgm:prSet presAssocID="{7864217E-04FB-4DCE-9860-71A4F9F5A7D7}" presName="rect1" presStyleLbl="bgShp" presStyleIdx="1" presStyleCnt="3"/>
      <dgm:spPr>
        <a:blipFill rotWithShape="1">
          <a:blip xmlns:r="http://schemas.openxmlformats.org/officeDocument/2006/relationships" r:embed="rId2"/>
          <a:srcRect/>
          <a:stretch>
            <a:fillRect l="-33000" r="-33000"/>
          </a:stretch>
        </a:blipFill>
      </dgm:spPr>
    </dgm:pt>
    <dgm:pt modelId="{09E5BD2F-E6AD-4BD9-B724-1B2EEECCA779}" type="pres">
      <dgm:prSet presAssocID="{7864217E-04FB-4DCE-9860-71A4F9F5A7D7}" presName="rect2" presStyleLbl="trBgShp" presStyleIdx="1" presStyleCnt="3">
        <dgm:presLayoutVars>
          <dgm:bulletEnabled val="1"/>
        </dgm:presLayoutVars>
      </dgm:prSet>
      <dgm:spPr/>
      <dgm:t>
        <a:bodyPr/>
        <a:lstStyle/>
        <a:p>
          <a:endParaRPr lang="es-ES"/>
        </a:p>
      </dgm:t>
    </dgm:pt>
    <dgm:pt modelId="{34CB96AE-2E4F-47B9-9268-AAF9B71AE1AC}" type="pres">
      <dgm:prSet presAssocID="{4EF51CF2-0482-4AFF-B67F-AC5BFFD5503A}" presName="sibTrans" presStyleCnt="0"/>
      <dgm:spPr/>
    </dgm:pt>
    <dgm:pt modelId="{C981B0F2-9361-4159-BB4E-46AC0D7DC7F7}" type="pres">
      <dgm:prSet presAssocID="{43ED1EDC-E588-4080-BDC5-7EF232E476A3}" presName="composite" presStyleCnt="0"/>
      <dgm:spPr/>
    </dgm:pt>
    <dgm:pt modelId="{EA9878B2-A3BA-4824-9C69-FDE2654FBBFB}" type="pres">
      <dgm:prSet presAssocID="{43ED1EDC-E588-4080-BDC5-7EF232E476A3}" presName="rect1" presStyleLbl="bgShp" presStyleIdx="2" presStyleCnt="3"/>
      <dgm:spPr>
        <a:blipFill rotWithShape="1">
          <a:blip xmlns:r="http://schemas.openxmlformats.org/officeDocument/2006/relationships" r:embed="rId3"/>
          <a:srcRect/>
          <a:stretch>
            <a:fillRect l="-25000" r="-25000"/>
          </a:stretch>
        </a:blipFill>
      </dgm:spPr>
    </dgm:pt>
    <dgm:pt modelId="{EB567E3B-B639-449B-AE57-76471C40202C}" type="pres">
      <dgm:prSet presAssocID="{43ED1EDC-E588-4080-BDC5-7EF232E476A3}" presName="rect2" presStyleLbl="trBgShp" presStyleIdx="2" presStyleCnt="3">
        <dgm:presLayoutVars>
          <dgm:bulletEnabled val="1"/>
        </dgm:presLayoutVars>
      </dgm:prSet>
      <dgm:spPr/>
      <dgm:t>
        <a:bodyPr/>
        <a:lstStyle/>
        <a:p>
          <a:endParaRPr lang="es-ES"/>
        </a:p>
      </dgm:t>
    </dgm:pt>
  </dgm:ptLst>
  <dgm:cxnLst>
    <dgm:cxn modelId="{EEC8500C-203C-482F-A152-CA4CCF6EDF50}" type="presOf" srcId="{D111A6FE-76AC-457A-A3EE-E2BFCF1E725F}" destId="{A636164C-5C18-4AE9-BC6A-0621E5D6C044}" srcOrd="0" destOrd="0" presId="urn:microsoft.com/office/officeart/2008/layout/BendingPictureSemiTransparentText"/>
    <dgm:cxn modelId="{553FA470-B065-46FD-9A69-92CA1FF16D45}" type="presOf" srcId="{7864217E-04FB-4DCE-9860-71A4F9F5A7D7}" destId="{09E5BD2F-E6AD-4BD9-B724-1B2EEECCA779}" srcOrd="0" destOrd="0" presId="urn:microsoft.com/office/officeart/2008/layout/BendingPictureSemiTransparentText"/>
    <dgm:cxn modelId="{2DF52B6F-3636-4EFC-9438-91CA625A0A0E}" type="presOf" srcId="{43ED1EDC-E588-4080-BDC5-7EF232E476A3}" destId="{EB567E3B-B639-449B-AE57-76471C40202C}" srcOrd="0" destOrd="0" presId="urn:microsoft.com/office/officeart/2008/layout/BendingPictureSemiTransparentText"/>
    <dgm:cxn modelId="{A8FBFEB7-48F3-4C34-88C8-A7DF7C134055}" srcId="{D111A6FE-76AC-457A-A3EE-E2BFCF1E725F}" destId="{7864217E-04FB-4DCE-9860-71A4F9F5A7D7}" srcOrd="1" destOrd="0" parTransId="{037F4149-BB26-4AD0-B04C-282AEEF54A08}" sibTransId="{4EF51CF2-0482-4AFF-B67F-AC5BFFD5503A}"/>
    <dgm:cxn modelId="{FEEA7E88-3E53-4A1D-8F74-C0257013037A}" type="presOf" srcId="{7D7B6A52-4F62-465A-8753-7BDA66FDC221}" destId="{428917EE-084A-4406-9D09-8262DE8A2899}" srcOrd="0" destOrd="0" presId="urn:microsoft.com/office/officeart/2008/layout/BendingPictureSemiTransparentText"/>
    <dgm:cxn modelId="{6D526460-3727-4016-84F6-4D488B011773}" srcId="{D111A6FE-76AC-457A-A3EE-E2BFCF1E725F}" destId="{7D7B6A52-4F62-465A-8753-7BDA66FDC221}" srcOrd="0" destOrd="0" parTransId="{B55F3D95-29B4-49A0-868A-D05E2928E578}" sibTransId="{43138FCF-9B4F-4C37-B0E5-440397DCFB48}"/>
    <dgm:cxn modelId="{726EA7D4-4DAB-4B78-BB4F-DDBD633D59E3}" srcId="{D111A6FE-76AC-457A-A3EE-E2BFCF1E725F}" destId="{43ED1EDC-E588-4080-BDC5-7EF232E476A3}" srcOrd="2" destOrd="0" parTransId="{FC5F7F91-2C6A-4A98-8B3D-212D12B79009}" sibTransId="{C3042452-ED7B-4B6F-B689-50AD24E6A358}"/>
    <dgm:cxn modelId="{1B9003BF-43D3-4269-BCD6-9BA1B6C2B261}" type="presParOf" srcId="{A636164C-5C18-4AE9-BC6A-0621E5D6C044}" destId="{746EBEDB-65AB-4BA7-819D-C723816FF060}" srcOrd="0" destOrd="0" presId="urn:microsoft.com/office/officeart/2008/layout/BendingPictureSemiTransparentText"/>
    <dgm:cxn modelId="{55CCAFCC-9E8D-4CA7-9C6C-6F17D2ED7AF4}" type="presParOf" srcId="{746EBEDB-65AB-4BA7-819D-C723816FF060}" destId="{2155EDEB-3535-45A7-9A84-F3FCD164780B}" srcOrd="0" destOrd="0" presId="urn:microsoft.com/office/officeart/2008/layout/BendingPictureSemiTransparentText"/>
    <dgm:cxn modelId="{A77AC828-0E1E-4EE2-BAE9-94861CAF7C7C}" type="presParOf" srcId="{746EBEDB-65AB-4BA7-819D-C723816FF060}" destId="{428917EE-084A-4406-9D09-8262DE8A2899}" srcOrd="1" destOrd="0" presId="urn:microsoft.com/office/officeart/2008/layout/BendingPictureSemiTransparentText"/>
    <dgm:cxn modelId="{F609F9B4-BF53-49F3-BE9F-3ECCA6F9519A}" type="presParOf" srcId="{A636164C-5C18-4AE9-BC6A-0621E5D6C044}" destId="{DEA9995A-B9A1-4E45-A24E-54D5AD0D0A1D}" srcOrd="1" destOrd="0" presId="urn:microsoft.com/office/officeart/2008/layout/BendingPictureSemiTransparentText"/>
    <dgm:cxn modelId="{49E624E0-313B-4460-B8B0-4EBFCF610727}" type="presParOf" srcId="{A636164C-5C18-4AE9-BC6A-0621E5D6C044}" destId="{B81EAD1A-1D82-4975-B1AB-9C9A6091C108}" srcOrd="2" destOrd="0" presId="urn:microsoft.com/office/officeart/2008/layout/BendingPictureSemiTransparentText"/>
    <dgm:cxn modelId="{4B62AFC4-23DA-499C-8444-4D84D3BE5EFE}" type="presParOf" srcId="{B81EAD1A-1D82-4975-B1AB-9C9A6091C108}" destId="{A29527AF-1B4D-4E29-A086-D474F4871A96}" srcOrd="0" destOrd="0" presId="urn:microsoft.com/office/officeart/2008/layout/BendingPictureSemiTransparentText"/>
    <dgm:cxn modelId="{BEA59813-36D6-4CF0-AE2A-0E326775ECD8}" type="presParOf" srcId="{B81EAD1A-1D82-4975-B1AB-9C9A6091C108}" destId="{09E5BD2F-E6AD-4BD9-B724-1B2EEECCA779}" srcOrd="1" destOrd="0" presId="urn:microsoft.com/office/officeart/2008/layout/BendingPictureSemiTransparentText"/>
    <dgm:cxn modelId="{7CA7CB79-E020-47C8-9ACB-615F89242286}" type="presParOf" srcId="{A636164C-5C18-4AE9-BC6A-0621E5D6C044}" destId="{34CB96AE-2E4F-47B9-9268-AAF9B71AE1AC}" srcOrd="3" destOrd="0" presId="urn:microsoft.com/office/officeart/2008/layout/BendingPictureSemiTransparentText"/>
    <dgm:cxn modelId="{0DFEBF0C-6522-413B-8FD8-707A25D79568}" type="presParOf" srcId="{A636164C-5C18-4AE9-BC6A-0621E5D6C044}" destId="{C981B0F2-9361-4159-BB4E-46AC0D7DC7F7}" srcOrd="4" destOrd="0" presId="urn:microsoft.com/office/officeart/2008/layout/BendingPictureSemiTransparentText"/>
    <dgm:cxn modelId="{6E17C6E5-EB91-4B28-9E47-942E648B1F67}" type="presParOf" srcId="{C981B0F2-9361-4159-BB4E-46AC0D7DC7F7}" destId="{EA9878B2-A3BA-4824-9C69-FDE2654FBBFB}" srcOrd="0" destOrd="0" presId="urn:microsoft.com/office/officeart/2008/layout/BendingPictureSemiTransparentText"/>
    <dgm:cxn modelId="{F00FA9BF-B588-4BC3-B45B-01BE57979E7E}" type="presParOf" srcId="{C981B0F2-9361-4159-BB4E-46AC0D7DC7F7}" destId="{EB567E3B-B639-449B-AE57-76471C40202C}" srcOrd="1" destOrd="0" presId="urn:microsoft.com/office/officeart/2008/layout/BendingPictureSemiTransparent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111A6FE-76AC-457A-A3EE-E2BFCF1E725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pt>
    <dgm:pt modelId="{D236FB05-EF16-4907-B428-006F1DA55687}">
      <dgm:prSet phldrT="[Texto]">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s-US" dirty="0">
              <a:solidFill>
                <a:schemeClr val="bg1"/>
              </a:solidFill>
            </a:rPr>
            <a:t>Entrada Sur</a:t>
          </a:r>
          <a:br>
            <a:rPr lang="es-US" dirty="0">
              <a:solidFill>
                <a:schemeClr val="bg1"/>
              </a:solidFill>
            </a:rPr>
          </a:br>
          <a:r>
            <a:rPr lang="es-US" dirty="0">
              <a:solidFill>
                <a:schemeClr val="bg1"/>
              </a:solidFill>
            </a:rPr>
            <a:t>(MIDENA)</a:t>
          </a:r>
        </a:p>
      </dgm:t>
    </dgm:pt>
    <dgm:pt modelId="{DFBB6DD7-1C82-4CCA-8D87-3B79AEA63A78}" type="parTrans" cxnId="{E8DCC54A-DA38-4A98-8C7E-8B9422CCAAD2}">
      <dgm:prSet/>
      <dgm:spPr/>
      <dgm:t>
        <a:bodyPr/>
        <a:lstStyle/>
        <a:p>
          <a:endParaRPr lang="es-US"/>
        </a:p>
      </dgm:t>
    </dgm:pt>
    <dgm:pt modelId="{300FFE6A-62D2-49F6-B99A-F860831C354C}" type="sibTrans" cxnId="{E8DCC54A-DA38-4A98-8C7E-8B9422CCAAD2}">
      <dgm:prSet/>
      <dgm:spPr/>
      <dgm:t>
        <a:bodyPr/>
        <a:lstStyle/>
        <a:p>
          <a:endParaRPr lang="es-US"/>
        </a:p>
      </dgm:t>
    </dgm:pt>
    <dgm:pt modelId="{A636164C-5C18-4AE9-BC6A-0621E5D6C044}" type="pres">
      <dgm:prSet presAssocID="{D111A6FE-76AC-457A-A3EE-E2BFCF1E725F}" presName="Name0" presStyleCnt="0">
        <dgm:presLayoutVars>
          <dgm:dir/>
          <dgm:resizeHandles val="exact"/>
        </dgm:presLayoutVars>
      </dgm:prSet>
      <dgm:spPr/>
    </dgm:pt>
    <dgm:pt modelId="{6BD49BA0-F182-4A05-83FD-D36582853FCE}" type="pres">
      <dgm:prSet presAssocID="{D236FB05-EF16-4907-B428-006F1DA55687}" presName="composite" presStyleCnt="0"/>
      <dgm:spPr/>
    </dgm:pt>
    <dgm:pt modelId="{904C32C6-0191-462E-9B24-3A01A3E3B5F9}" type="pres">
      <dgm:prSet presAssocID="{D236FB05-EF16-4907-B428-006F1DA55687}" presName="rect1" presStyleLbl="bgShp" presStyleIdx="0" presStyleCnt="1" custLinFactNeighborX="-1740"/>
      <dgm:spPr>
        <a:blipFill rotWithShape="1">
          <a:blip xmlns:r="http://schemas.openxmlformats.org/officeDocument/2006/relationships" r:embed="rId1"/>
          <a:srcRect/>
          <a:stretch>
            <a:fillRect l="-27000" r="-27000"/>
          </a:stretch>
        </a:blipFill>
      </dgm:spPr>
    </dgm:pt>
    <dgm:pt modelId="{1AA40436-E502-4B25-8F34-3EB971F9C5D4}" type="pres">
      <dgm:prSet presAssocID="{D236FB05-EF16-4907-B428-006F1DA55687}" presName="rect2" presStyleLbl="trBgShp" presStyleIdx="0" presStyleCnt="1">
        <dgm:presLayoutVars>
          <dgm:bulletEnabled val="1"/>
        </dgm:presLayoutVars>
      </dgm:prSet>
      <dgm:spPr/>
      <dgm:t>
        <a:bodyPr/>
        <a:lstStyle/>
        <a:p>
          <a:endParaRPr lang="es-ES"/>
        </a:p>
      </dgm:t>
    </dgm:pt>
  </dgm:ptLst>
  <dgm:cxnLst>
    <dgm:cxn modelId="{6546AF3D-FDC9-4AF1-987B-D1062FDBD4DF}" type="presOf" srcId="{D236FB05-EF16-4907-B428-006F1DA55687}" destId="{1AA40436-E502-4B25-8F34-3EB971F9C5D4}" srcOrd="0" destOrd="0" presId="urn:microsoft.com/office/officeart/2008/layout/BendingPictureSemiTransparentText"/>
    <dgm:cxn modelId="{E8DCC54A-DA38-4A98-8C7E-8B9422CCAAD2}" srcId="{D111A6FE-76AC-457A-A3EE-E2BFCF1E725F}" destId="{D236FB05-EF16-4907-B428-006F1DA55687}" srcOrd="0" destOrd="0" parTransId="{DFBB6DD7-1C82-4CCA-8D87-3B79AEA63A78}" sibTransId="{300FFE6A-62D2-49F6-B99A-F860831C354C}"/>
    <dgm:cxn modelId="{EEC8500C-203C-482F-A152-CA4CCF6EDF50}" type="presOf" srcId="{D111A6FE-76AC-457A-A3EE-E2BFCF1E725F}" destId="{A636164C-5C18-4AE9-BC6A-0621E5D6C044}" srcOrd="0" destOrd="0" presId="urn:microsoft.com/office/officeart/2008/layout/BendingPictureSemiTransparentText"/>
    <dgm:cxn modelId="{9AE186DC-6872-4AB3-8E28-95BBC4A9D099}" type="presParOf" srcId="{A636164C-5C18-4AE9-BC6A-0621E5D6C044}" destId="{6BD49BA0-F182-4A05-83FD-D36582853FCE}" srcOrd="0" destOrd="0" presId="urn:microsoft.com/office/officeart/2008/layout/BendingPictureSemiTransparentText"/>
    <dgm:cxn modelId="{B5CF77E2-34DD-479F-B16F-D929033C09E3}" type="presParOf" srcId="{6BD49BA0-F182-4A05-83FD-D36582853FCE}" destId="{904C32C6-0191-462E-9B24-3A01A3E3B5F9}" srcOrd="0" destOrd="0" presId="urn:microsoft.com/office/officeart/2008/layout/BendingPictureSemiTransparentText"/>
    <dgm:cxn modelId="{03083828-5E7E-401B-BCED-2C67E94273A1}" type="presParOf" srcId="{6BD49BA0-F182-4A05-83FD-D36582853FCE}" destId="{1AA40436-E502-4B25-8F34-3EB971F9C5D4}" srcOrd="1" destOrd="0" presId="urn:microsoft.com/office/officeart/2008/layout/BendingPictureSemiTransparentTex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AE00FE6-8546-4C85-A908-0059BA119FE4}" type="doc">
      <dgm:prSet loTypeId="urn:microsoft.com/office/officeart/2005/8/layout/arrow1" loCatId="relationship" qsTypeId="urn:microsoft.com/office/officeart/2005/8/quickstyle/simple1" qsCatId="simple" csTypeId="urn:microsoft.com/office/officeart/2005/8/colors/accent2_2" csCatId="accent2" phldr="1"/>
      <dgm:spPr/>
      <dgm:t>
        <a:bodyPr/>
        <a:lstStyle/>
        <a:p>
          <a:endParaRPr lang="es-US"/>
        </a:p>
      </dgm:t>
    </dgm:pt>
    <dgm:pt modelId="{24AD878F-C92E-49E1-880D-9D8C9E78C277}">
      <dgm:prSet phldrT="[Texto]"/>
      <dgm:spPr/>
      <dgm:t>
        <a:bodyPr/>
        <a:lstStyle/>
        <a:p>
          <a:r>
            <a:rPr lang="es-US" dirty="0"/>
            <a:t>FHP = 0.80 </a:t>
          </a:r>
          <a:br>
            <a:rPr lang="es-US" dirty="0"/>
          </a:br>
          <a:r>
            <a:rPr lang="es-US" dirty="0"/>
            <a:t>Vías rurales</a:t>
          </a:r>
        </a:p>
      </dgm:t>
    </dgm:pt>
    <dgm:pt modelId="{397E1FFC-24A7-4E3B-9BFD-B224CC114C08}" type="parTrans" cxnId="{FB85417A-1DE5-4682-962F-9372231611DE}">
      <dgm:prSet/>
      <dgm:spPr/>
      <dgm:t>
        <a:bodyPr/>
        <a:lstStyle/>
        <a:p>
          <a:endParaRPr lang="es-US"/>
        </a:p>
      </dgm:t>
    </dgm:pt>
    <dgm:pt modelId="{AD2EAA28-E1DD-4CA6-9BC7-5CB10D6F650A}" type="sibTrans" cxnId="{FB85417A-1DE5-4682-962F-9372231611DE}">
      <dgm:prSet/>
      <dgm:spPr/>
      <dgm:t>
        <a:bodyPr/>
        <a:lstStyle/>
        <a:p>
          <a:endParaRPr lang="es-US"/>
        </a:p>
      </dgm:t>
    </dgm:pt>
    <dgm:pt modelId="{C887A991-A8F8-44D2-9F9F-25D8A0D92365}">
      <dgm:prSet phldrT="[Texto]"/>
      <dgm:spPr/>
      <dgm:t>
        <a:bodyPr/>
        <a:lstStyle/>
        <a:p>
          <a:r>
            <a:rPr lang="es-US" dirty="0"/>
            <a:t>FHP = 0.90</a:t>
          </a:r>
          <a:br>
            <a:rPr lang="es-US" dirty="0"/>
          </a:br>
          <a:r>
            <a:rPr lang="es-US" dirty="0"/>
            <a:t>Vías urbanas</a:t>
          </a:r>
        </a:p>
      </dgm:t>
    </dgm:pt>
    <dgm:pt modelId="{B7851BBD-07E6-4874-92FD-D461DBF2EE60}" type="parTrans" cxnId="{E758FBBE-16B0-4B2D-A9DC-1BD1048AE0D0}">
      <dgm:prSet/>
      <dgm:spPr/>
      <dgm:t>
        <a:bodyPr/>
        <a:lstStyle/>
        <a:p>
          <a:endParaRPr lang="es-US"/>
        </a:p>
      </dgm:t>
    </dgm:pt>
    <dgm:pt modelId="{E3C15A93-CAE5-42B7-AC1F-49630B9FEF79}" type="sibTrans" cxnId="{E758FBBE-16B0-4B2D-A9DC-1BD1048AE0D0}">
      <dgm:prSet/>
      <dgm:spPr/>
      <dgm:t>
        <a:bodyPr/>
        <a:lstStyle/>
        <a:p>
          <a:endParaRPr lang="es-US"/>
        </a:p>
      </dgm:t>
    </dgm:pt>
    <dgm:pt modelId="{41B94D4D-FB58-48AF-9A0D-ED9C320ADEC2}" type="pres">
      <dgm:prSet presAssocID="{7AE00FE6-8546-4C85-A908-0059BA119FE4}" presName="cycle" presStyleCnt="0">
        <dgm:presLayoutVars>
          <dgm:dir/>
          <dgm:resizeHandles val="exact"/>
        </dgm:presLayoutVars>
      </dgm:prSet>
      <dgm:spPr/>
      <dgm:t>
        <a:bodyPr/>
        <a:lstStyle/>
        <a:p>
          <a:endParaRPr lang="es-ES"/>
        </a:p>
      </dgm:t>
    </dgm:pt>
    <dgm:pt modelId="{623E61E3-B27A-4B39-9133-2D1A98F19E71}" type="pres">
      <dgm:prSet presAssocID="{24AD878F-C92E-49E1-880D-9D8C9E78C277}" presName="arrow" presStyleLbl="node1" presStyleIdx="0" presStyleCnt="2">
        <dgm:presLayoutVars>
          <dgm:bulletEnabled val="1"/>
        </dgm:presLayoutVars>
      </dgm:prSet>
      <dgm:spPr/>
      <dgm:t>
        <a:bodyPr/>
        <a:lstStyle/>
        <a:p>
          <a:endParaRPr lang="es-ES"/>
        </a:p>
      </dgm:t>
    </dgm:pt>
    <dgm:pt modelId="{24E8980B-3272-4230-A39C-36D7AF2A1A09}" type="pres">
      <dgm:prSet presAssocID="{C887A991-A8F8-44D2-9F9F-25D8A0D92365}" presName="arrow" presStyleLbl="node1" presStyleIdx="1" presStyleCnt="2">
        <dgm:presLayoutVars>
          <dgm:bulletEnabled val="1"/>
        </dgm:presLayoutVars>
      </dgm:prSet>
      <dgm:spPr/>
      <dgm:t>
        <a:bodyPr/>
        <a:lstStyle/>
        <a:p>
          <a:endParaRPr lang="es-ES"/>
        </a:p>
      </dgm:t>
    </dgm:pt>
  </dgm:ptLst>
  <dgm:cxnLst>
    <dgm:cxn modelId="{4BD48266-F7D3-4CF8-B440-1AC8F2957E70}" type="presOf" srcId="{7AE00FE6-8546-4C85-A908-0059BA119FE4}" destId="{41B94D4D-FB58-48AF-9A0D-ED9C320ADEC2}" srcOrd="0" destOrd="0" presId="urn:microsoft.com/office/officeart/2005/8/layout/arrow1"/>
    <dgm:cxn modelId="{4207DC70-1DBF-4878-8B75-113A33D756C4}" type="presOf" srcId="{24AD878F-C92E-49E1-880D-9D8C9E78C277}" destId="{623E61E3-B27A-4B39-9133-2D1A98F19E71}" srcOrd="0" destOrd="0" presId="urn:microsoft.com/office/officeart/2005/8/layout/arrow1"/>
    <dgm:cxn modelId="{F6D93C6F-9A78-4687-9E0C-A3AB11CA065E}" type="presOf" srcId="{C887A991-A8F8-44D2-9F9F-25D8A0D92365}" destId="{24E8980B-3272-4230-A39C-36D7AF2A1A09}" srcOrd="0" destOrd="0" presId="urn:microsoft.com/office/officeart/2005/8/layout/arrow1"/>
    <dgm:cxn modelId="{FB85417A-1DE5-4682-962F-9372231611DE}" srcId="{7AE00FE6-8546-4C85-A908-0059BA119FE4}" destId="{24AD878F-C92E-49E1-880D-9D8C9E78C277}" srcOrd="0" destOrd="0" parTransId="{397E1FFC-24A7-4E3B-9BFD-B224CC114C08}" sibTransId="{AD2EAA28-E1DD-4CA6-9BC7-5CB10D6F650A}"/>
    <dgm:cxn modelId="{E758FBBE-16B0-4B2D-A9DC-1BD1048AE0D0}" srcId="{7AE00FE6-8546-4C85-A908-0059BA119FE4}" destId="{C887A991-A8F8-44D2-9F9F-25D8A0D92365}" srcOrd="1" destOrd="0" parTransId="{B7851BBD-07E6-4874-92FD-D461DBF2EE60}" sibTransId="{E3C15A93-CAE5-42B7-AC1F-49630B9FEF79}"/>
    <dgm:cxn modelId="{8677EBA0-27B2-4C63-B1A5-A41E863A477A}" type="presParOf" srcId="{41B94D4D-FB58-48AF-9A0D-ED9C320ADEC2}" destId="{623E61E3-B27A-4B39-9133-2D1A98F19E71}" srcOrd="0" destOrd="0" presId="urn:microsoft.com/office/officeart/2005/8/layout/arrow1"/>
    <dgm:cxn modelId="{561F0214-1316-43AD-9DC5-EFFE50B17E96}" type="presParOf" srcId="{41B94D4D-FB58-48AF-9A0D-ED9C320ADEC2}" destId="{24E8980B-3272-4230-A39C-36D7AF2A1A09}" srcOrd="1" destOrd="0" presId="urn:microsoft.com/office/officeart/2005/8/layout/arrow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AE00FE6-8546-4C85-A908-0059BA119FE4}" type="doc">
      <dgm:prSet loTypeId="urn:microsoft.com/office/officeart/2005/8/layout/arrow1" loCatId="relationship" qsTypeId="urn:microsoft.com/office/officeart/2005/8/quickstyle/simple1" qsCatId="simple" csTypeId="urn:microsoft.com/office/officeart/2005/8/colors/accent2_2" csCatId="accent2" phldr="1"/>
      <dgm:spPr/>
      <dgm:t>
        <a:bodyPr/>
        <a:lstStyle/>
        <a:p>
          <a:endParaRPr lang="es-US"/>
        </a:p>
      </dgm:t>
    </dgm:pt>
    <dgm:pt modelId="{24AD878F-C92E-49E1-880D-9D8C9E78C277}">
      <dgm:prSet phldrT="[Texto]"/>
      <dgm:spPr/>
      <dgm:t>
        <a:bodyPr/>
        <a:lstStyle/>
        <a:p>
          <a:r>
            <a:rPr lang="es-US" dirty="0"/>
            <a:t>FHP = 0.80 </a:t>
          </a:r>
          <a:br>
            <a:rPr lang="es-US" dirty="0"/>
          </a:br>
          <a:r>
            <a:rPr lang="es-US" dirty="0"/>
            <a:t>Vías rurales</a:t>
          </a:r>
        </a:p>
      </dgm:t>
    </dgm:pt>
    <dgm:pt modelId="{397E1FFC-24A7-4E3B-9BFD-B224CC114C08}" type="parTrans" cxnId="{FB85417A-1DE5-4682-962F-9372231611DE}">
      <dgm:prSet/>
      <dgm:spPr/>
      <dgm:t>
        <a:bodyPr/>
        <a:lstStyle/>
        <a:p>
          <a:endParaRPr lang="es-US"/>
        </a:p>
      </dgm:t>
    </dgm:pt>
    <dgm:pt modelId="{AD2EAA28-E1DD-4CA6-9BC7-5CB10D6F650A}" type="sibTrans" cxnId="{FB85417A-1DE5-4682-962F-9372231611DE}">
      <dgm:prSet/>
      <dgm:spPr/>
      <dgm:t>
        <a:bodyPr/>
        <a:lstStyle/>
        <a:p>
          <a:endParaRPr lang="es-US"/>
        </a:p>
      </dgm:t>
    </dgm:pt>
    <dgm:pt modelId="{C887A991-A8F8-44D2-9F9F-25D8A0D92365}">
      <dgm:prSet phldrT="[Texto]"/>
      <dgm:spPr/>
      <dgm:t>
        <a:bodyPr/>
        <a:lstStyle/>
        <a:p>
          <a:r>
            <a:rPr lang="es-US" dirty="0"/>
            <a:t>FHP = 0.90</a:t>
          </a:r>
          <a:br>
            <a:rPr lang="es-US" dirty="0"/>
          </a:br>
          <a:r>
            <a:rPr lang="es-US" dirty="0"/>
            <a:t>Vías urbanas</a:t>
          </a:r>
        </a:p>
      </dgm:t>
    </dgm:pt>
    <dgm:pt modelId="{B7851BBD-07E6-4874-92FD-D461DBF2EE60}" type="parTrans" cxnId="{E758FBBE-16B0-4B2D-A9DC-1BD1048AE0D0}">
      <dgm:prSet/>
      <dgm:spPr/>
      <dgm:t>
        <a:bodyPr/>
        <a:lstStyle/>
        <a:p>
          <a:endParaRPr lang="es-US"/>
        </a:p>
      </dgm:t>
    </dgm:pt>
    <dgm:pt modelId="{E3C15A93-CAE5-42B7-AC1F-49630B9FEF79}" type="sibTrans" cxnId="{E758FBBE-16B0-4B2D-A9DC-1BD1048AE0D0}">
      <dgm:prSet/>
      <dgm:spPr/>
      <dgm:t>
        <a:bodyPr/>
        <a:lstStyle/>
        <a:p>
          <a:endParaRPr lang="es-US"/>
        </a:p>
      </dgm:t>
    </dgm:pt>
    <dgm:pt modelId="{41B94D4D-FB58-48AF-9A0D-ED9C320ADEC2}" type="pres">
      <dgm:prSet presAssocID="{7AE00FE6-8546-4C85-A908-0059BA119FE4}" presName="cycle" presStyleCnt="0">
        <dgm:presLayoutVars>
          <dgm:dir/>
          <dgm:resizeHandles val="exact"/>
        </dgm:presLayoutVars>
      </dgm:prSet>
      <dgm:spPr/>
      <dgm:t>
        <a:bodyPr/>
        <a:lstStyle/>
        <a:p>
          <a:endParaRPr lang="es-ES"/>
        </a:p>
      </dgm:t>
    </dgm:pt>
    <dgm:pt modelId="{623E61E3-B27A-4B39-9133-2D1A98F19E71}" type="pres">
      <dgm:prSet presAssocID="{24AD878F-C92E-49E1-880D-9D8C9E78C277}" presName="arrow" presStyleLbl="node1" presStyleIdx="0" presStyleCnt="2">
        <dgm:presLayoutVars>
          <dgm:bulletEnabled val="1"/>
        </dgm:presLayoutVars>
      </dgm:prSet>
      <dgm:spPr/>
      <dgm:t>
        <a:bodyPr/>
        <a:lstStyle/>
        <a:p>
          <a:endParaRPr lang="es-ES"/>
        </a:p>
      </dgm:t>
    </dgm:pt>
    <dgm:pt modelId="{24E8980B-3272-4230-A39C-36D7AF2A1A09}" type="pres">
      <dgm:prSet presAssocID="{C887A991-A8F8-44D2-9F9F-25D8A0D92365}" presName="arrow" presStyleLbl="node1" presStyleIdx="1" presStyleCnt="2">
        <dgm:presLayoutVars>
          <dgm:bulletEnabled val="1"/>
        </dgm:presLayoutVars>
      </dgm:prSet>
      <dgm:spPr/>
      <dgm:t>
        <a:bodyPr/>
        <a:lstStyle/>
        <a:p>
          <a:endParaRPr lang="es-ES"/>
        </a:p>
      </dgm:t>
    </dgm:pt>
  </dgm:ptLst>
  <dgm:cxnLst>
    <dgm:cxn modelId="{4BD48266-F7D3-4CF8-B440-1AC8F2957E70}" type="presOf" srcId="{7AE00FE6-8546-4C85-A908-0059BA119FE4}" destId="{41B94D4D-FB58-48AF-9A0D-ED9C320ADEC2}" srcOrd="0" destOrd="0" presId="urn:microsoft.com/office/officeart/2005/8/layout/arrow1"/>
    <dgm:cxn modelId="{4207DC70-1DBF-4878-8B75-113A33D756C4}" type="presOf" srcId="{24AD878F-C92E-49E1-880D-9D8C9E78C277}" destId="{623E61E3-B27A-4B39-9133-2D1A98F19E71}" srcOrd="0" destOrd="0" presId="urn:microsoft.com/office/officeart/2005/8/layout/arrow1"/>
    <dgm:cxn modelId="{F6D93C6F-9A78-4687-9E0C-A3AB11CA065E}" type="presOf" srcId="{C887A991-A8F8-44D2-9F9F-25D8A0D92365}" destId="{24E8980B-3272-4230-A39C-36D7AF2A1A09}" srcOrd="0" destOrd="0" presId="urn:microsoft.com/office/officeart/2005/8/layout/arrow1"/>
    <dgm:cxn modelId="{FB85417A-1DE5-4682-962F-9372231611DE}" srcId="{7AE00FE6-8546-4C85-A908-0059BA119FE4}" destId="{24AD878F-C92E-49E1-880D-9D8C9E78C277}" srcOrd="0" destOrd="0" parTransId="{397E1FFC-24A7-4E3B-9BFD-B224CC114C08}" sibTransId="{AD2EAA28-E1DD-4CA6-9BC7-5CB10D6F650A}"/>
    <dgm:cxn modelId="{E758FBBE-16B0-4B2D-A9DC-1BD1048AE0D0}" srcId="{7AE00FE6-8546-4C85-A908-0059BA119FE4}" destId="{C887A991-A8F8-44D2-9F9F-25D8A0D92365}" srcOrd="1" destOrd="0" parTransId="{B7851BBD-07E6-4874-92FD-D461DBF2EE60}" sibTransId="{E3C15A93-CAE5-42B7-AC1F-49630B9FEF79}"/>
    <dgm:cxn modelId="{8677EBA0-27B2-4C63-B1A5-A41E863A477A}" type="presParOf" srcId="{41B94D4D-FB58-48AF-9A0D-ED9C320ADEC2}" destId="{623E61E3-B27A-4B39-9133-2D1A98F19E71}" srcOrd="0" destOrd="0" presId="urn:microsoft.com/office/officeart/2005/8/layout/arrow1"/>
    <dgm:cxn modelId="{561F0214-1316-43AD-9DC5-EFFE50B17E96}" type="presParOf" srcId="{41B94D4D-FB58-48AF-9A0D-ED9C320ADEC2}" destId="{24E8980B-3272-4230-A39C-36D7AF2A1A09}"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997BDDC-BCB7-4F2B-BA34-41A5730E491B}"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s-US"/>
        </a:p>
      </dgm:t>
    </dgm:pt>
    <dgm:pt modelId="{57A31B22-8F7C-4594-9D51-5D4F1FC25EBD}">
      <dgm:prSet phldrT="[Texto]"/>
      <dgm:spPr/>
      <dgm:t>
        <a:bodyPr/>
        <a:lstStyle/>
        <a:p>
          <a:r>
            <a:rPr lang="es-US" dirty="0"/>
            <a:t>Verificar y procesar información proporcionada por la Secretaria de Movilidad del D.M.Q.</a:t>
          </a:r>
        </a:p>
      </dgm:t>
    </dgm:pt>
    <dgm:pt modelId="{C69C8F2E-F996-4008-8535-64F6B80C3BC1}" type="parTrans" cxnId="{0BB17A52-5720-4A54-B3A7-98A9964419C1}">
      <dgm:prSet/>
      <dgm:spPr/>
      <dgm:t>
        <a:bodyPr/>
        <a:lstStyle/>
        <a:p>
          <a:endParaRPr lang="es-US"/>
        </a:p>
      </dgm:t>
    </dgm:pt>
    <dgm:pt modelId="{23B0970D-2CBE-4BBD-ABC8-C4BD879D25F2}" type="sibTrans" cxnId="{0BB17A52-5720-4A54-B3A7-98A9964419C1}">
      <dgm:prSet/>
      <dgm:spPr/>
      <dgm:t>
        <a:bodyPr/>
        <a:lstStyle/>
        <a:p>
          <a:endParaRPr lang="es-US"/>
        </a:p>
      </dgm:t>
    </dgm:pt>
    <dgm:pt modelId="{702F4DA2-BDF8-4B49-8172-8AB131847769}">
      <dgm:prSet phldrT="[Texto]"/>
      <dgm:spPr/>
      <dgm:t>
        <a:bodyPr/>
        <a:lstStyle/>
        <a:p>
          <a:r>
            <a:rPr lang="es-US" dirty="0"/>
            <a:t>Se determino TPDS, TPDA (90%), Volumen Máximo Horario y FHP</a:t>
          </a:r>
        </a:p>
      </dgm:t>
    </dgm:pt>
    <dgm:pt modelId="{9A82F2A1-51EE-42B6-BF45-29796FAAA3A7}" type="parTrans" cxnId="{B2EE416B-C936-4B0A-802B-AC2E28CEFBD0}">
      <dgm:prSet/>
      <dgm:spPr/>
      <dgm:t>
        <a:bodyPr/>
        <a:lstStyle/>
        <a:p>
          <a:endParaRPr lang="es-US"/>
        </a:p>
      </dgm:t>
    </dgm:pt>
    <dgm:pt modelId="{C1DFA3D3-CF6E-4A37-8EB9-1D7A27F6C1DE}" type="sibTrans" cxnId="{B2EE416B-C936-4B0A-802B-AC2E28CEFBD0}">
      <dgm:prSet/>
      <dgm:spPr/>
      <dgm:t>
        <a:bodyPr/>
        <a:lstStyle/>
        <a:p>
          <a:endParaRPr lang="es-US"/>
        </a:p>
      </dgm:t>
    </dgm:pt>
    <dgm:pt modelId="{CDF05C26-42CA-481B-A5D9-7046984DA125}">
      <dgm:prSet phldrT="[Texto]"/>
      <dgm:spPr/>
      <dgm:t>
        <a:bodyPr/>
        <a:lstStyle/>
        <a:p>
          <a:r>
            <a:rPr lang="es-US" dirty="0"/>
            <a:t>Para aproximar los datos al año 2021, se aplicó una tasa de crecimiento del 7%</a:t>
          </a:r>
        </a:p>
      </dgm:t>
    </dgm:pt>
    <dgm:pt modelId="{36B76B1A-7C04-4FB0-A824-D990A00A7DC5}" type="parTrans" cxnId="{3AC81A5B-AD58-4C33-8C1F-39B16B2928F8}">
      <dgm:prSet/>
      <dgm:spPr/>
      <dgm:t>
        <a:bodyPr/>
        <a:lstStyle/>
        <a:p>
          <a:endParaRPr lang="es-US"/>
        </a:p>
      </dgm:t>
    </dgm:pt>
    <dgm:pt modelId="{0BC90C54-1542-4954-9C0A-8EE22E218DE8}" type="sibTrans" cxnId="{3AC81A5B-AD58-4C33-8C1F-39B16B2928F8}">
      <dgm:prSet/>
      <dgm:spPr/>
      <dgm:t>
        <a:bodyPr/>
        <a:lstStyle/>
        <a:p>
          <a:endParaRPr lang="es-US"/>
        </a:p>
      </dgm:t>
    </dgm:pt>
    <dgm:pt modelId="{F8273454-133F-4E6C-A077-9CF062CB9AFF}">
      <dgm:prSet phldrT="[Texto]"/>
      <dgm:spPr/>
      <dgm:t>
        <a:bodyPr/>
        <a:lstStyle/>
        <a:p>
          <a:r>
            <a:rPr lang="es-US" dirty="0"/>
            <a:t>En la verificación en campo no se evidencio variaciones significativas en los volúmenes de tráfico </a:t>
          </a:r>
        </a:p>
      </dgm:t>
    </dgm:pt>
    <dgm:pt modelId="{278AD866-9C35-4614-A137-0D5E4DE45153}" type="parTrans" cxnId="{51E7A1C9-8506-45A9-9F8A-D628AD3AD308}">
      <dgm:prSet/>
      <dgm:spPr/>
      <dgm:t>
        <a:bodyPr/>
        <a:lstStyle/>
        <a:p>
          <a:endParaRPr lang="es-US"/>
        </a:p>
      </dgm:t>
    </dgm:pt>
    <dgm:pt modelId="{11112815-B065-4DA3-9308-B9CAED8E7838}" type="sibTrans" cxnId="{51E7A1C9-8506-45A9-9F8A-D628AD3AD308}">
      <dgm:prSet/>
      <dgm:spPr/>
      <dgm:t>
        <a:bodyPr/>
        <a:lstStyle/>
        <a:p>
          <a:endParaRPr lang="es-US"/>
        </a:p>
      </dgm:t>
    </dgm:pt>
    <dgm:pt modelId="{46939FFD-769C-4B00-867E-90F103E3E542}">
      <dgm:prSet phldrT="[Texto]"/>
      <dgm:spPr/>
      <dgm:t>
        <a:bodyPr/>
        <a:lstStyle/>
        <a:p>
          <a:r>
            <a:rPr lang="es-US" dirty="0"/>
            <a:t>Efecto restricciones vehiculares por COVID 19. Es necesario un estudio más extenso y pormenorizado de las vías </a:t>
          </a:r>
        </a:p>
      </dgm:t>
    </dgm:pt>
    <dgm:pt modelId="{56BE3F5A-06A7-4C47-98CF-3A94FED7C114}" type="parTrans" cxnId="{D0657994-4F3C-41D2-80C1-C44681D10B7E}">
      <dgm:prSet/>
      <dgm:spPr/>
      <dgm:t>
        <a:bodyPr/>
        <a:lstStyle/>
        <a:p>
          <a:endParaRPr lang="es-US"/>
        </a:p>
      </dgm:t>
    </dgm:pt>
    <dgm:pt modelId="{85BB09D4-0386-4359-AC30-4AC6BAEEFAB7}" type="sibTrans" cxnId="{D0657994-4F3C-41D2-80C1-C44681D10B7E}">
      <dgm:prSet/>
      <dgm:spPr/>
      <dgm:t>
        <a:bodyPr/>
        <a:lstStyle/>
        <a:p>
          <a:endParaRPr lang="es-US"/>
        </a:p>
      </dgm:t>
    </dgm:pt>
    <dgm:pt modelId="{B7922964-48E7-4EF0-85E7-E48491DE8C29}">
      <dgm:prSet phldrT="[Texto]"/>
      <dgm:spPr/>
      <dgm:t>
        <a:bodyPr/>
        <a:lstStyle/>
        <a:p>
          <a:r>
            <a:rPr lang="es-US" dirty="0"/>
            <a:t>Horarios modificados en el Complejo Ministerial y teletrabajo en instituciones públicas</a:t>
          </a:r>
        </a:p>
      </dgm:t>
    </dgm:pt>
    <dgm:pt modelId="{2CA010A4-36AE-4235-BFBA-349D213C2379}" type="parTrans" cxnId="{0457FA91-AE20-46F8-896F-6145538C7631}">
      <dgm:prSet/>
      <dgm:spPr/>
      <dgm:t>
        <a:bodyPr/>
        <a:lstStyle/>
        <a:p>
          <a:endParaRPr lang="es-US"/>
        </a:p>
      </dgm:t>
    </dgm:pt>
    <dgm:pt modelId="{68E7197A-B523-4383-B6B0-88A15545894D}" type="sibTrans" cxnId="{0457FA91-AE20-46F8-896F-6145538C7631}">
      <dgm:prSet/>
      <dgm:spPr/>
      <dgm:t>
        <a:bodyPr/>
        <a:lstStyle/>
        <a:p>
          <a:endParaRPr lang="es-US"/>
        </a:p>
      </dgm:t>
    </dgm:pt>
    <dgm:pt modelId="{CF6EC1A7-463B-4AD3-9813-548A9DAA8C8B}">
      <dgm:prSet phldrT="[Texto]"/>
      <dgm:spPr/>
      <dgm:t>
        <a:bodyPr/>
        <a:lstStyle/>
        <a:p>
          <a:r>
            <a:rPr lang="es-US" dirty="0"/>
            <a:t>Dificulta entender el comportamiento del tráfico en condiciones reales</a:t>
          </a:r>
        </a:p>
      </dgm:t>
    </dgm:pt>
    <dgm:pt modelId="{CBBB12F2-7B7D-4140-B5B5-B829EB10AE6B}" type="parTrans" cxnId="{41679108-9725-424D-8FF2-1A26044F6D77}">
      <dgm:prSet/>
      <dgm:spPr/>
      <dgm:t>
        <a:bodyPr/>
        <a:lstStyle/>
        <a:p>
          <a:endParaRPr lang="es-US"/>
        </a:p>
      </dgm:t>
    </dgm:pt>
    <dgm:pt modelId="{F73FDB56-09D8-442E-88AF-DB260106668E}" type="sibTrans" cxnId="{41679108-9725-424D-8FF2-1A26044F6D77}">
      <dgm:prSet/>
      <dgm:spPr/>
      <dgm:t>
        <a:bodyPr/>
        <a:lstStyle/>
        <a:p>
          <a:endParaRPr lang="es-US"/>
        </a:p>
      </dgm:t>
    </dgm:pt>
    <dgm:pt modelId="{45AD3A70-F931-42A7-B116-03E5A31B5248}" type="pres">
      <dgm:prSet presAssocID="{7997BDDC-BCB7-4F2B-BA34-41A5730E491B}" presName="Name0" presStyleCnt="0">
        <dgm:presLayoutVars>
          <dgm:chMax val="7"/>
          <dgm:chPref val="7"/>
          <dgm:dir/>
        </dgm:presLayoutVars>
      </dgm:prSet>
      <dgm:spPr/>
      <dgm:t>
        <a:bodyPr/>
        <a:lstStyle/>
        <a:p>
          <a:endParaRPr lang="es-ES"/>
        </a:p>
      </dgm:t>
    </dgm:pt>
    <dgm:pt modelId="{FB74C37C-9280-4F16-A8B2-3422BF798CC1}" type="pres">
      <dgm:prSet presAssocID="{7997BDDC-BCB7-4F2B-BA34-41A5730E491B}" presName="Name1" presStyleCnt="0"/>
      <dgm:spPr/>
    </dgm:pt>
    <dgm:pt modelId="{81EF421B-8033-41DA-B129-478891BA7E21}" type="pres">
      <dgm:prSet presAssocID="{7997BDDC-BCB7-4F2B-BA34-41A5730E491B}" presName="cycle" presStyleCnt="0"/>
      <dgm:spPr/>
    </dgm:pt>
    <dgm:pt modelId="{D4671720-6980-4856-A6DF-708BD5599FB6}" type="pres">
      <dgm:prSet presAssocID="{7997BDDC-BCB7-4F2B-BA34-41A5730E491B}" presName="srcNode" presStyleLbl="node1" presStyleIdx="0" presStyleCnt="7"/>
      <dgm:spPr/>
    </dgm:pt>
    <dgm:pt modelId="{518DDF8D-8ED8-4F9D-ADBF-BB276E913022}" type="pres">
      <dgm:prSet presAssocID="{7997BDDC-BCB7-4F2B-BA34-41A5730E491B}" presName="conn" presStyleLbl="parChTrans1D2" presStyleIdx="0" presStyleCnt="1"/>
      <dgm:spPr/>
      <dgm:t>
        <a:bodyPr/>
        <a:lstStyle/>
        <a:p>
          <a:endParaRPr lang="es-ES"/>
        </a:p>
      </dgm:t>
    </dgm:pt>
    <dgm:pt modelId="{BA0A4376-AECC-44EA-A329-64F8C5259746}" type="pres">
      <dgm:prSet presAssocID="{7997BDDC-BCB7-4F2B-BA34-41A5730E491B}" presName="extraNode" presStyleLbl="node1" presStyleIdx="0" presStyleCnt="7"/>
      <dgm:spPr/>
    </dgm:pt>
    <dgm:pt modelId="{31819731-A842-4C54-B237-B3229043FD5F}" type="pres">
      <dgm:prSet presAssocID="{7997BDDC-BCB7-4F2B-BA34-41A5730E491B}" presName="dstNode" presStyleLbl="node1" presStyleIdx="0" presStyleCnt="7"/>
      <dgm:spPr/>
    </dgm:pt>
    <dgm:pt modelId="{B4BDEAD6-4BE2-423C-A720-A73B79655072}" type="pres">
      <dgm:prSet presAssocID="{57A31B22-8F7C-4594-9D51-5D4F1FC25EBD}" presName="text_1" presStyleLbl="node1" presStyleIdx="0" presStyleCnt="7">
        <dgm:presLayoutVars>
          <dgm:bulletEnabled val="1"/>
        </dgm:presLayoutVars>
      </dgm:prSet>
      <dgm:spPr/>
      <dgm:t>
        <a:bodyPr/>
        <a:lstStyle/>
        <a:p>
          <a:endParaRPr lang="es-ES"/>
        </a:p>
      </dgm:t>
    </dgm:pt>
    <dgm:pt modelId="{E06F7350-1D63-4843-9A97-B14953CC9202}" type="pres">
      <dgm:prSet presAssocID="{57A31B22-8F7C-4594-9D51-5D4F1FC25EBD}" presName="accent_1" presStyleCnt="0"/>
      <dgm:spPr/>
    </dgm:pt>
    <dgm:pt modelId="{C35DDC1E-2130-44F9-8139-AB21EAF4CB9A}" type="pres">
      <dgm:prSet presAssocID="{57A31B22-8F7C-4594-9D51-5D4F1FC25EBD}" presName="accentRepeatNode" presStyleLbl="solidFgAcc1" presStyleIdx="0" presStyleCnt="7"/>
      <dgm:spPr/>
    </dgm:pt>
    <dgm:pt modelId="{A96F83AC-20DC-4581-9238-818599EE8C26}" type="pres">
      <dgm:prSet presAssocID="{702F4DA2-BDF8-4B49-8172-8AB131847769}" presName="text_2" presStyleLbl="node1" presStyleIdx="1" presStyleCnt="7">
        <dgm:presLayoutVars>
          <dgm:bulletEnabled val="1"/>
        </dgm:presLayoutVars>
      </dgm:prSet>
      <dgm:spPr/>
      <dgm:t>
        <a:bodyPr/>
        <a:lstStyle/>
        <a:p>
          <a:endParaRPr lang="es-ES"/>
        </a:p>
      </dgm:t>
    </dgm:pt>
    <dgm:pt modelId="{06DF103E-A5D1-48ED-BF4C-95F0F4D20834}" type="pres">
      <dgm:prSet presAssocID="{702F4DA2-BDF8-4B49-8172-8AB131847769}" presName="accent_2" presStyleCnt="0"/>
      <dgm:spPr/>
    </dgm:pt>
    <dgm:pt modelId="{27281C16-2572-4B37-890D-4A67793E51AA}" type="pres">
      <dgm:prSet presAssocID="{702F4DA2-BDF8-4B49-8172-8AB131847769}" presName="accentRepeatNode" presStyleLbl="solidFgAcc1" presStyleIdx="1" presStyleCnt="7"/>
      <dgm:spPr/>
    </dgm:pt>
    <dgm:pt modelId="{EF469E44-7231-4169-B5DD-471E320F977E}" type="pres">
      <dgm:prSet presAssocID="{CDF05C26-42CA-481B-A5D9-7046984DA125}" presName="text_3" presStyleLbl="node1" presStyleIdx="2" presStyleCnt="7">
        <dgm:presLayoutVars>
          <dgm:bulletEnabled val="1"/>
        </dgm:presLayoutVars>
      </dgm:prSet>
      <dgm:spPr/>
      <dgm:t>
        <a:bodyPr/>
        <a:lstStyle/>
        <a:p>
          <a:endParaRPr lang="es-ES"/>
        </a:p>
      </dgm:t>
    </dgm:pt>
    <dgm:pt modelId="{74C54725-C688-4DAA-A7C5-FFE90D80E67A}" type="pres">
      <dgm:prSet presAssocID="{CDF05C26-42CA-481B-A5D9-7046984DA125}" presName="accent_3" presStyleCnt="0"/>
      <dgm:spPr/>
    </dgm:pt>
    <dgm:pt modelId="{07FFC710-4281-4C4E-AB5F-525E07D87C9C}" type="pres">
      <dgm:prSet presAssocID="{CDF05C26-42CA-481B-A5D9-7046984DA125}" presName="accentRepeatNode" presStyleLbl="solidFgAcc1" presStyleIdx="2" presStyleCnt="7"/>
      <dgm:spPr/>
    </dgm:pt>
    <dgm:pt modelId="{F67B6A42-B36D-4001-941A-423FAEC162E5}" type="pres">
      <dgm:prSet presAssocID="{F8273454-133F-4E6C-A077-9CF062CB9AFF}" presName="text_4" presStyleLbl="node1" presStyleIdx="3" presStyleCnt="7">
        <dgm:presLayoutVars>
          <dgm:bulletEnabled val="1"/>
        </dgm:presLayoutVars>
      </dgm:prSet>
      <dgm:spPr/>
      <dgm:t>
        <a:bodyPr/>
        <a:lstStyle/>
        <a:p>
          <a:endParaRPr lang="es-ES"/>
        </a:p>
      </dgm:t>
    </dgm:pt>
    <dgm:pt modelId="{7ED4824F-A93C-4418-A152-52B81C747760}" type="pres">
      <dgm:prSet presAssocID="{F8273454-133F-4E6C-A077-9CF062CB9AFF}" presName="accent_4" presStyleCnt="0"/>
      <dgm:spPr/>
    </dgm:pt>
    <dgm:pt modelId="{7181409E-9A1C-46A5-AA81-33AD1EE4E1ED}" type="pres">
      <dgm:prSet presAssocID="{F8273454-133F-4E6C-A077-9CF062CB9AFF}" presName="accentRepeatNode" presStyleLbl="solidFgAcc1" presStyleIdx="3" presStyleCnt="7"/>
      <dgm:spPr/>
    </dgm:pt>
    <dgm:pt modelId="{41C12AAE-62FC-4D10-9731-A7402B9D53B1}" type="pres">
      <dgm:prSet presAssocID="{46939FFD-769C-4B00-867E-90F103E3E542}" presName="text_5" presStyleLbl="node1" presStyleIdx="4" presStyleCnt="7">
        <dgm:presLayoutVars>
          <dgm:bulletEnabled val="1"/>
        </dgm:presLayoutVars>
      </dgm:prSet>
      <dgm:spPr/>
      <dgm:t>
        <a:bodyPr/>
        <a:lstStyle/>
        <a:p>
          <a:endParaRPr lang="es-ES"/>
        </a:p>
      </dgm:t>
    </dgm:pt>
    <dgm:pt modelId="{D8721481-4391-4F6A-92A0-2CCB877F942A}" type="pres">
      <dgm:prSet presAssocID="{46939FFD-769C-4B00-867E-90F103E3E542}" presName="accent_5" presStyleCnt="0"/>
      <dgm:spPr/>
    </dgm:pt>
    <dgm:pt modelId="{AAAA987C-423F-49EC-8690-FDA387A29C69}" type="pres">
      <dgm:prSet presAssocID="{46939FFD-769C-4B00-867E-90F103E3E542}" presName="accentRepeatNode" presStyleLbl="solidFgAcc1" presStyleIdx="4" presStyleCnt="7"/>
      <dgm:spPr/>
    </dgm:pt>
    <dgm:pt modelId="{E3030BD0-0B82-4349-B2D0-4408BEDC5605}" type="pres">
      <dgm:prSet presAssocID="{B7922964-48E7-4EF0-85E7-E48491DE8C29}" presName="text_6" presStyleLbl="node1" presStyleIdx="5" presStyleCnt="7">
        <dgm:presLayoutVars>
          <dgm:bulletEnabled val="1"/>
        </dgm:presLayoutVars>
      </dgm:prSet>
      <dgm:spPr/>
      <dgm:t>
        <a:bodyPr/>
        <a:lstStyle/>
        <a:p>
          <a:endParaRPr lang="es-ES"/>
        </a:p>
      </dgm:t>
    </dgm:pt>
    <dgm:pt modelId="{1E0C1DCE-3C50-4EEA-80BD-80C0EE19BE72}" type="pres">
      <dgm:prSet presAssocID="{B7922964-48E7-4EF0-85E7-E48491DE8C29}" presName="accent_6" presStyleCnt="0"/>
      <dgm:spPr/>
    </dgm:pt>
    <dgm:pt modelId="{E0E35867-AA30-4CC5-9943-B598D7E1E47D}" type="pres">
      <dgm:prSet presAssocID="{B7922964-48E7-4EF0-85E7-E48491DE8C29}" presName="accentRepeatNode" presStyleLbl="solidFgAcc1" presStyleIdx="5" presStyleCnt="7"/>
      <dgm:spPr/>
    </dgm:pt>
    <dgm:pt modelId="{A81E39CA-1CEC-45E4-9895-947FD056B95A}" type="pres">
      <dgm:prSet presAssocID="{CF6EC1A7-463B-4AD3-9813-548A9DAA8C8B}" presName="text_7" presStyleLbl="node1" presStyleIdx="6" presStyleCnt="7">
        <dgm:presLayoutVars>
          <dgm:bulletEnabled val="1"/>
        </dgm:presLayoutVars>
      </dgm:prSet>
      <dgm:spPr/>
      <dgm:t>
        <a:bodyPr/>
        <a:lstStyle/>
        <a:p>
          <a:endParaRPr lang="es-ES"/>
        </a:p>
      </dgm:t>
    </dgm:pt>
    <dgm:pt modelId="{4E66A41E-00A4-4988-BB36-C2E794C83B6C}" type="pres">
      <dgm:prSet presAssocID="{CF6EC1A7-463B-4AD3-9813-548A9DAA8C8B}" presName="accent_7" presStyleCnt="0"/>
      <dgm:spPr/>
    </dgm:pt>
    <dgm:pt modelId="{DF1FFE60-198B-4604-BFF4-D7CCF9282CEB}" type="pres">
      <dgm:prSet presAssocID="{CF6EC1A7-463B-4AD3-9813-548A9DAA8C8B}" presName="accentRepeatNode" presStyleLbl="solidFgAcc1" presStyleIdx="6" presStyleCnt="7"/>
      <dgm:spPr/>
    </dgm:pt>
  </dgm:ptLst>
  <dgm:cxnLst>
    <dgm:cxn modelId="{7AA8DC10-2BA4-4D72-9E42-82F4D1F166A1}" type="presOf" srcId="{B7922964-48E7-4EF0-85E7-E48491DE8C29}" destId="{E3030BD0-0B82-4349-B2D0-4408BEDC5605}" srcOrd="0" destOrd="0" presId="urn:microsoft.com/office/officeart/2008/layout/VerticalCurvedList"/>
    <dgm:cxn modelId="{4E873533-639E-4AF6-8E13-D9CE3FEC9AA7}" type="presOf" srcId="{F8273454-133F-4E6C-A077-9CF062CB9AFF}" destId="{F67B6A42-B36D-4001-941A-423FAEC162E5}" srcOrd="0" destOrd="0" presId="urn:microsoft.com/office/officeart/2008/layout/VerticalCurvedList"/>
    <dgm:cxn modelId="{51E7A1C9-8506-45A9-9F8A-D628AD3AD308}" srcId="{7997BDDC-BCB7-4F2B-BA34-41A5730E491B}" destId="{F8273454-133F-4E6C-A077-9CF062CB9AFF}" srcOrd="3" destOrd="0" parTransId="{278AD866-9C35-4614-A137-0D5E4DE45153}" sibTransId="{11112815-B065-4DA3-9308-B9CAED8E7838}"/>
    <dgm:cxn modelId="{B2EE416B-C936-4B0A-802B-AC2E28CEFBD0}" srcId="{7997BDDC-BCB7-4F2B-BA34-41A5730E491B}" destId="{702F4DA2-BDF8-4B49-8172-8AB131847769}" srcOrd="1" destOrd="0" parTransId="{9A82F2A1-51EE-42B6-BF45-29796FAAA3A7}" sibTransId="{C1DFA3D3-CF6E-4A37-8EB9-1D7A27F6C1DE}"/>
    <dgm:cxn modelId="{41679108-9725-424D-8FF2-1A26044F6D77}" srcId="{7997BDDC-BCB7-4F2B-BA34-41A5730E491B}" destId="{CF6EC1A7-463B-4AD3-9813-548A9DAA8C8B}" srcOrd="6" destOrd="0" parTransId="{CBBB12F2-7B7D-4140-B5B5-B829EB10AE6B}" sibTransId="{F73FDB56-09D8-442E-88AF-DB260106668E}"/>
    <dgm:cxn modelId="{0457FA91-AE20-46F8-896F-6145538C7631}" srcId="{7997BDDC-BCB7-4F2B-BA34-41A5730E491B}" destId="{B7922964-48E7-4EF0-85E7-E48491DE8C29}" srcOrd="5" destOrd="0" parTransId="{2CA010A4-36AE-4235-BFBA-349D213C2379}" sibTransId="{68E7197A-B523-4383-B6B0-88A15545894D}"/>
    <dgm:cxn modelId="{0BB17A52-5720-4A54-B3A7-98A9964419C1}" srcId="{7997BDDC-BCB7-4F2B-BA34-41A5730E491B}" destId="{57A31B22-8F7C-4594-9D51-5D4F1FC25EBD}" srcOrd="0" destOrd="0" parTransId="{C69C8F2E-F996-4008-8535-64F6B80C3BC1}" sibTransId="{23B0970D-2CBE-4BBD-ABC8-C4BD879D25F2}"/>
    <dgm:cxn modelId="{CFF123D9-AF25-4ED4-9C91-87AB31B9ADDD}" type="presOf" srcId="{CDF05C26-42CA-481B-A5D9-7046984DA125}" destId="{EF469E44-7231-4169-B5DD-471E320F977E}" srcOrd="0" destOrd="0" presId="urn:microsoft.com/office/officeart/2008/layout/VerticalCurvedList"/>
    <dgm:cxn modelId="{D0657994-4F3C-41D2-80C1-C44681D10B7E}" srcId="{7997BDDC-BCB7-4F2B-BA34-41A5730E491B}" destId="{46939FFD-769C-4B00-867E-90F103E3E542}" srcOrd="4" destOrd="0" parTransId="{56BE3F5A-06A7-4C47-98CF-3A94FED7C114}" sibTransId="{85BB09D4-0386-4359-AC30-4AC6BAEEFAB7}"/>
    <dgm:cxn modelId="{08538D08-E82B-4198-8F04-13FF3072E9BE}" type="presOf" srcId="{702F4DA2-BDF8-4B49-8172-8AB131847769}" destId="{A96F83AC-20DC-4581-9238-818599EE8C26}" srcOrd="0" destOrd="0" presId="urn:microsoft.com/office/officeart/2008/layout/VerticalCurvedList"/>
    <dgm:cxn modelId="{47A1076E-9033-45D5-9DE4-FC85DAD10DC1}" type="presOf" srcId="{46939FFD-769C-4B00-867E-90F103E3E542}" destId="{41C12AAE-62FC-4D10-9731-A7402B9D53B1}" srcOrd="0" destOrd="0" presId="urn:microsoft.com/office/officeart/2008/layout/VerticalCurvedList"/>
    <dgm:cxn modelId="{F7AEF73F-528B-4E00-9333-03F17B64F1C1}" type="presOf" srcId="{7997BDDC-BCB7-4F2B-BA34-41A5730E491B}" destId="{45AD3A70-F931-42A7-B116-03E5A31B5248}" srcOrd="0" destOrd="0" presId="urn:microsoft.com/office/officeart/2008/layout/VerticalCurvedList"/>
    <dgm:cxn modelId="{9B1983C0-9A30-4E4B-8F9B-33235B4B16C3}" type="presOf" srcId="{23B0970D-2CBE-4BBD-ABC8-C4BD879D25F2}" destId="{518DDF8D-8ED8-4F9D-ADBF-BB276E913022}" srcOrd="0" destOrd="0" presId="urn:microsoft.com/office/officeart/2008/layout/VerticalCurvedList"/>
    <dgm:cxn modelId="{2DCBC741-EE63-4349-AF68-399C21E1510D}" type="presOf" srcId="{57A31B22-8F7C-4594-9D51-5D4F1FC25EBD}" destId="{B4BDEAD6-4BE2-423C-A720-A73B79655072}" srcOrd="0" destOrd="0" presId="urn:microsoft.com/office/officeart/2008/layout/VerticalCurvedList"/>
    <dgm:cxn modelId="{3AC81A5B-AD58-4C33-8C1F-39B16B2928F8}" srcId="{7997BDDC-BCB7-4F2B-BA34-41A5730E491B}" destId="{CDF05C26-42CA-481B-A5D9-7046984DA125}" srcOrd="2" destOrd="0" parTransId="{36B76B1A-7C04-4FB0-A824-D990A00A7DC5}" sibTransId="{0BC90C54-1542-4954-9C0A-8EE22E218DE8}"/>
    <dgm:cxn modelId="{F5712146-5EC8-49A0-AF96-7185F400BC2F}" type="presOf" srcId="{CF6EC1A7-463B-4AD3-9813-548A9DAA8C8B}" destId="{A81E39CA-1CEC-45E4-9895-947FD056B95A}" srcOrd="0" destOrd="0" presId="urn:microsoft.com/office/officeart/2008/layout/VerticalCurvedList"/>
    <dgm:cxn modelId="{B27BC6C3-9BF0-460E-A9D2-5B0FAF55035B}" type="presParOf" srcId="{45AD3A70-F931-42A7-B116-03E5A31B5248}" destId="{FB74C37C-9280-4F16-A8B2-3422BF798CC1}" srcOrd="0" destOrd="0" presId="urn:microsoft.com/office/officeart/2008/layout/VerticalCurvedList"/>
    <dgm:cxn modelId="{A112F5E1-D0C3-4E4E-BA3B-229478829388}" type="presParOf" srcId="{FB74C37C-9280-4F16-A8B2-3422BF798CC1}" destId="{81EF421B-8033-41DA-B129-478891BA7E21}" srcOrd="0" destOrd="0" presId="urn:microsoft.com/office/officeart/2008/layout/VerticalCurvedList"/>
    <dgm:cxn modelId="{AB76D461-D3C1-4031-AE44-464B48FC415B}" type="presParOf" srcId="{81EF421B-8033-41DA-B129-478891BA7E21}" destId="{D4671720-6980-4856-A6DF-708BD5599FB6}" srcOrd="0" destOrd="0" presId="urn:microsoft.com/office/officeart/2008/layout/VerticalCurvedList"/>
    <dgm:cxn modelId="{A019C634-1557-4DAA-9E20-8E190C34EABF}" type="presParOf" srcId="{81EF421B-8033-41DA-B129-478891BA7E21}" destId="{518DDF8D-8ED8-4F9D-ADBF-BB276E913022}" srcOrd="1" destOrd="0" presId="urn:microsoft.com/office/officeart/2008/layout/VerticalCurvedList"/>
    <dgm:cxn modelId="{89EF5EC2-2375-4867-8088-1F4FA95F9E2A}" type="presParOf" srcId="{81EF421B-8033-41DA-B129-478891BA7E21}" destId="{BA0A4376-AECC-44EA-A329-64F8C5259746}" srcOrd="2" destOrd="0" presId="urn:microsoft.com/office/officeart/2008/layout/VerticalCurvedList"/>
    <dgm:cxn modelId="{1EB7CCC5-4D3B-47FE-B968-2F87612EF1E3}" type="presParOf" srcId="{81EF421B-8033-41DA-B129-478891BA7E21}" destId="{31819731-A842-4C54-B237-B3229043FD5F}" srcOrd="3" destOrd="0" presId="urn:microsoft.com/office/officeart/2008/layout/VerticalCurvedList"/>
    <dgm:cxn modelId="{02D47722-5CF1-4D14-B2F1-3680FE2CC1B8}" type="presParOf" srcId="{FB74C37C-9280-4F16-A8B2-3422BF798CC1}" destId="{B4BDEAD6-4BE2-423C-A720-A73B79655072}" srcOrd="1" destOrd="0" presId="urn:microsoft.com/office/officeart/2008/layout/VerticalCurvedList"/>
    <dgm:cxn modelId="{FD5D3CF7-EB44-40AF-BA43-8B4EB69D8F6C}" type="presParOf" srcId="{FB74C37C-9280-4F16-A8B2-3422BF798CC1}" destId="{E06F7350-1D63-4843-9A97-B14953CC9202}" srcOrd="2" destOrd="0" presId="urn:microsoft.com/office/officeart/2008/layout/VerticalCurvedList"/>
    <dgm:cxn modelId="{FB2112E1-2A57-4FA4-8670-7F45D06BCA8E}" type="presParOf" srcId="{E06F7350-1D63-4843-9A97-B14953CC9202}" destId="{C35DDC1E-2130-44F9-8139-AB21EAF4CB9A}" srcOrd="0" destOrd="0" presId="urn:microsoft.com/office/officeart/2008/layout/VerticalCurvedList"/>
    <dgm:cxn modelId="{D1999201-13CD-479D-8E8C-E2D561A9DFEB}" type="presParOf" srcId="{FB74C37C-9280-4F16-A8B2-3422BF798CC1}" destId="{A96F83AC-20DC-4581-9238-818599EE8C26}" srcOrd="3" destOrd="0" presId="urn:microsoft.com/office/officeart/2008/layout/VerticalCurvedList"/>
    <dgm:cxn modelId="{5975713D-1DC1-42C0-BFE8-1ECC29CDAFCD}" type="presParOf" srcId="{FB74C37C-9280-4F16-A8B2-3422BF798CC1}" destId="{06DF103E-A5D1-48ED-BF4C-95F0F4D20834}" srcOrd="4" destOrd="0" presId="urn:microsoft.com/office/officeart/2008/layout/VerticalCurvedList"/>
    <dgm:cxn modelId="{ADAD14BC-B503-4237-8729-7F4D899E4F22}" type="presParOf" srcId="{06DF103E-A5D1-48ED-BF4C-95F0F4D20834}" destId="{27281C16-2572-4B37-890D-4A67793E51AA}" srcOrd="0" destOrd="0" presId="urn:microsoft.com/office/officeart/2008/layout/VerticalCurvedList"/>
    <dgm:cxn modelId="{E587D4AB-A19D-4598-97A7-33D68736D709}" type="presParOf" srcId="{FB74C37C-9280-4F16-A8B2-3422BF798CC1}" destId="{EF469E44-7231-4169-B5DD-471E320F977E}" srcOrd="5" destOrd="0" presId="urn:microsoft.com/office/officeart/2008/layout/VerticalCurvedList"/>
    <dgm:cxn modelId="{F99A289A-C448-4CA7-9BBD-1AC9D96EFDCC}" type="presParOf" srcId="{FB74C37C-9280-4F16-A8B2-3422BF798CC1}" destId="{74C54725-C688-4DAA-A7C5-FFE90D80E67A}" srcOrd="6" destOrd="0" presId="urn:microsoft.com/office/officeart/2008/layout/VerticalCurvedList"/>
    <dgm:cxn modelId="{DDD6C3DE-0646-43CD-8570-8904E476B364}" type="presParOf" srcId="{74C54725-C688-4DAA-A7C5-FFE90D80E67A}" destId="{07FFC710-4281-4C4E-AB5F-525E07D87C9C}" srcOrd="0" destOrd="0" presId="urn:microsoft.com/office/officeart/2008/layout/VerticalCurvedList"/>
    <dgm:cxn modelId="{EB969A7E-E8E4-456B-96FA-3183D1DADBF7}" type="presParOf" srcId="{FB74C37C-9280-4F16-A8B2-3422BF798CC1}" destId="{F67B6A42-B36D-4001-941A-423FAEC162E5}" srcOrd="7" destOrd="0" presId="urn:microsoft.com/office/officeart/2008/layout/VerticalCurvedList"/>
    <dgm:cxn modelId="{AB3C9FFF-23C1-41AF-A040-506BDC81C5F1}" type="presParOf" srcId="{FB74C37C-9280-4F16-A8B2-3422BF798CC1}" destId="{7ED4824F-A93C-4418-A152-52B81C747760}" srcOrd="8" destOrd="0" presId="urn:microsoft.com/office/officeart/2008/layout/VerticalCurvedList"/>
    <dgm:cxn modelId="{F7B74404-1B25-4A68-8EA2-E7E942F611C1}" type="presParOf" srcId="{7ED4824F-A93C-4418-A152-52B81C747760}" destId="{7181409E-9A1C-46A5-AA81-33AD1EE4E1ED}" srcOrd="0" destOrd="0" presId="urn:microsoft.com/office/officeart/2008/layout/VerticalCurvedList"/>
    <dgm:cxn modelId="{29ED499E-7421-4B9D-A048-ECB79E60C7BF}" type="presParOf" srcId="{FB74C37C-9280-4F16-A8B2-3422BF798CC1}" destId="{41C12AAE-62FC-4D10-9731-A7402B9D53B1}" srcOrd="9" destOrd="0" presId="urn:microsoft.com/office/officeart/2008/layout/VerticalCurvedList"/>
    <dgm:cxn modelId="{A8237C05-84DA-4BD5-8877-B2F7DA496C75}" type="presParOf" srcId="{FB74C37C-9280-4F16-A8B2-3422BF798CC1}" destId="{D8721481-4391-4F6A-92A0-2CCB877F942A}" srcOrd="10" destOrd="0" presId="urn:microsoft.com/office/officeart/2008/layout/VerticalCurvedList"/>
    <dgm:cxn modelId="{4D7CA750-DCDF-4903-8469-30D1D2C9717A}" type="presParOf" srcId="{D8721481-4391-4F6A-92A0-2CCB877F942A}" destId="{AAAA987C-423F-49EC-8690-FDA387A29C69}" srcOrd="0" destOrd="0" presId="urn:microsoft.com/office/officeart/2008/layout/VerticalCurvedList"/>
    <dgm:cxn modelId="{C254D581-8C97-4C01-BDFD-B436F1DB5B51}" type="presParOf" srcId="{FB74C37C-9280-4F16-A8B2-3422BF798CC1}" destId="{E3030BD0-0B82-4349-B2D0-4408BEDC5605}" srcOrd="11" destOrd="0" presId="urn:microsoft.com/office/officeart/2008/layout/VerticalCurvedList"/>
    <dgm:cxn modelId="{6CF92E6C-4BE7-4C16-8EC0-4F5F042FB58B}" type="presParOf" srcId="{FB74C37C-9280-4F16-A8B2-3422BF798CC1}" destId="{1E0C1DCE-3C50-4EEA-80BD-80C0EE19BE72}" srcOrd="12" destOrd="0" presId="urn:microsoft.com/office/officeart/2008/layout/VerticalCurvedList"/>
    <dgm:cxn modelId="{50C6E72F-5ED0-4073-95DA-1EBDF9528597}" type="presParOf" srcId="{1E0C1DCE-3C50-4EEA-80BD-80C0EE19BE72}" destId="{E0E35867-AA30-4CC5-9943-B598D7E1E47D}" srcOrd="0" destOrd="0" presId="urn:microsoft.com/office/officeart/2008/layout/VerticalCurvedList"/>
    <dgm:cxn modelId="{B3DC2B2C-8ACC-4DBD-B781-1E6F8F0D6581}" type="presParOf" srcId="{FB74C37C-9280-4F16-A8B2-3422BF798CC1}" destId="{A81E39CA-1CEC-45E4-9895-947FD056B95A}" srcOrd="13" destOrd="0" presId="urn:microsoft.com/office/officeart/2008/layout/VerticalCurvedList"/>
    <dgm:cxn modelId="{11403691-CFCD-49A9-A6FD-B336645D229E}" type="presParOf" srcId="{FB74C37C-9280-4F16-A8B2-3422BF798CC1}" destId="{4E66A41E-00A4-4988-BB36-C2E794C83B6C}" srcOrd="14" destOrd="0" presId="urn:microsoft.com/office/officeart/2008/layout/VerticalCurvedList"/>
    <dgm:cxn modelId="{942B6CF0-44D7-4A3A-976D-B16E8BBC33DA}" type="presParOf" srcId="{4E66A41E-00A4-4988-BB36-C2E794C83B6C}" destId="{DF1FFE60-198B-4604-BFF4-D7CCF9282CE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997BDDC-BCB7-4F2B-BA34-41A5730E491B}"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s-US"/>
        </a:p>
      </dgm:t>
    </dgm:pt>
    <dgm:pt modelId="{57A31B22-8F7C-4594-9D51-5D4F1FC25EBD}">
      <dgm:prSet phldrT="[Texto]"/>
      <dgm:spPr/>
      <dgm:t>
        <a:bodyPr/>
        <a:lstStyle/>
        <a:p>
          <a:r>
            <a:rPr lang="es-US" dirty="0"/>
            <a:t>Aforo durante 14 días del ingreso Norte y Sur del Complejo Ministerial y 7 días en la Salida Norte</a:t>
          </a:r>
        </a:p>
      </dgm:t>
    </dgm:pt>
    <dgm:pt modelId="{C69C8F2E-F996-4008-8535-64F6B80C3BC1}" type="parTrans" cxnId="{0BB17A52-5720-4A54-B3A7-98A9964419C1}">
      <dgm:prSet/>
      <dgm:spPr/>
      <dgm:t>
        <a:bodyPr/>
        <a:lstStyle/>
        <a:p>
          <a:endParaRPr lang="es-US"/>
        </a:p>
      </dgm:t>
    </dgm:pt>
    <dgm:pt modelId="{23B0970D-2CBE-4BBD-ABC8-C4BD879D25F2}" type="sibTrans" cxnId="{0BB17A52-5720-4A54-B3A7-98A9964419C1}">
      <dgm:prSet/>
      <dgm:spPr/>
      <dgm:t>
        <a:bodyPr/>
        <a:lstStyle/>
        <a:p>
          <a:endParaRPr lang="es-US"/>
        </a:p>
      </dgm:t>
    </dgm:pt>
    <dgm:pt modelId="{2D0AA147-D4B8-4D20-B55B-F0375CA5105D}">
      <dgm:prSet phldrT="[Texto]"/>
      <dgm:spPr/>
      <dgm:t>
        <a:bodyPr/>
        <a:lstStyle/>
        <a:p>
          <a:r>
            <a:rPr lang="es-US" dirty="0"/>
            <a:t>Cámaras de video en grabación continua, conteo y tabulación</a:t>
          </a:r>
        </a:p>
      </dgm:t>
    </dgm:pt>
    <dgm:pt modelId="{6CD5E4C6-697E-411C-BD93-D04A64F132B0}" type="parTrans" cxnId="{3C70D823-A0F3-409C-8D92-BCEA3D6AE3A8}">
      <dgm:prSet/>
      <dgm:spPr/>
      <dgm:t>
        <a:bodyPr/>
        <a:lstStyle/>
        <a:p>
          <a:endParaRPr lang="es-US"/>
        </a:p>
      </dgm:t>
    </dgm:pt>
    <dgm:pt modelId="{8E0BE9D8-66CF-44D4-90EB-842E1B9EF5CC}" type="sibTrans" cxnId="{3C70D823-A0F3-409C-8D92-BCEA3D6AE3A8}">
      <dgm:prSet/>
      <dgm:spPr/>
      <dgm:t>
        <a:bodyPr/>
        <a:lstStyle/>
        <a:p>
          <a:endParaRPr lang="es-US"/>
        </a:p>
      </dgm:t>
    </dgm:pt>
    <dgm:pt modelId="{C12A87D7-07C2-47F4-9E9B-4E19D1448A85}">
      <dgm:prSet phldrT="[Texto]"/>
      <dgm:spPr/>
      <dgm:t>
        <a:bodyPr/>
        <a:lstStyle/>
        <a:p>
          <a:r>
            <a:rPr lang="es-US" dirty="0"/>
            <a:t>Vehículos livianos, motocicletas, buses y camiones de dos ejes (&lt; 1%)</a:t>
          </a:r>
        </a:p>
      </dgm:t>
    </dgm:pt>
    <dgm:pt modelId="{27C0A37D-A508-4439-9829-CDF0FF0F36AF}" type="parTrans" cxnId="{BF9408F9-7E94-4B6E-A02C-35EDB5C37958}">
      <dgm:prSet/>
      <dgm:spPr/>
      <dgm:t>
        <a:bodyPr/>
        <a:lstStyle/>
        <a:p>
          <a:endParaRPr lang="es-US"/>
        </a:p>
      </dgm:t>
    </dgm:pt>
    <dgm:pt modelId="{934BEAAB-5A2A-4D55-A20C-E5D8CA2FAA4E}" type="sibTrans" cxnId="{BF9408F9-7E94-4B6E-A02C-35EDB5C37958}">
      <dgm:prSet/>
      <dgm:spPr/>
      <dgm:t>
        <a:bodyPr/>
        <a:lstStyle/>
        <a:p>
          <a:endParaRPr lang="es-US"/>
        </a:p>
      </dgm:t>
    </dgm:pt>
    <dgm:pt modelId="{6C2BEC63-C007-48F8-A360-F4A50D1B0177}">
      <dgm:prSet phldrT="[Texto]"/>
      <dgm:spPr/>
      <dgm:t>
        <a:bodyPr/>
        <a:lstStyle/>
        <a:p>
          <a:r>
            <a:rPr lang="es-US" dirty="0"/>
            <a:t>Se determino TPDS, TPDA (90%), Volumen Máximo Horario y FHP</a:t>
          </a:r>
        </a:p>
      </dgm:t>
    </dgm:pt>
    <dgm:pt modelId="{DFB57761-5622-4600-AE1B-7697869902D9}" type="parTrans" cxnId="{EBA7025D-739D-4075-9B51-0ED1602DF085}">
      <dgm:prSet/>
      <dgm:spPr/>
      <dgm:t>
        <a:bodyPr/>
        <a:lstStyle/>
        <a:p>
          <a:endParaRPr lang="es-US"/>
        </a:p>
      </dgm:t>
    </dgm:pt>
    <dgm:pt modelId="{10C5F4F3-84CD-4104-83A0-2D14D5CB0EEC}" type="sibTrans" cxnId="{EBA7025D-739D-4075-9B51-0ED1602DF085}">
      <dgm:prSet/>
      <dgm:spPr/>
      <dgm:t>
        <a:bodyPr/>
        <a:lstStyle/>
        <a:p>
          <a:endParaRPr lang="es-US"/>
        </a:p>
      </dgm:t>
    </dgm:pt>
    <dgm:pt modelId="{316106B6-2D83-491E-876D-F0E1B1791B3E}">
      <dgm:prSet phldrT="[Texto]"/>
      <dgm:spPr/>
      <dgm:t>
        <a:bodyPr/>
        <a:lstStyle/>
        <a:p>
          <a:r>
            <a:rPr lang="es-US" dirty="0"/>
            <a:t>Problemática del Ministerio de Defensa se debe a limitaciones de espacio, cubiertas por parqueaderos aledaños</a:t>
          </a:r>
        </a:p>
      </dgm:t>
    </dgm:pt>
    <dgm:pt modelId="{6084B190-3B55-4F5C-B117-D7D5942E0743}" type="parTrans" cxnId="{2C9117C4-A9D8-4B5E-852C-E9F2DA45E920}">
      <dgm:prSet/>
      <dgm:spPr/>
      <dgm:t>
        <a:bodyPr/>
        <a:lstStyle/>
        <a:p>
          <a:endParaRPr lang="es-US"/>
        </a:p>
      </dgm:t>
    </dgm:pt>
    <dgm:pt modelId="{CB26581A-EE0D-40AC-94CC-3825D5658A13}" type="sibTrans" cxnId="{2C9117C4-A9D8-4B5E-852C-E9F2DA45E920}">
      <dgm:prSet/>
      <dgm:spPr/>
      <dgm:t>
        <a:bodyPr/>
        <a:lstStyle/>
        <a:p>
          <a:endParaRPr lang="es-US"/>
        </a:p>
      </dgm:t>
    </dgm:pt>
    <dgm:pt modelId="{F0CDDA7E-C042-4ACF-9625-54B7E769489C}">
      <dgm:prSet phldrT="[Texto]"/>
      <dgm:spPr/>
      <dgm:t>
        <a:bodyPr/>
        <a:lstStyle/>
        <a:p>
          <a:r>
            <a:rPr lang="es-US" dirty="0"/>
            <a:t>Tasa de crecimiento del 170% para un parqueadero nuevo. De 174 a 470 espacios nuevos.</a:t>
          </a:r>
        </a:p>
      </dgm:t>
    </dgm:pt>
    <dgm:pt modelId="{E6781AEF-9345-4220-9B66-CBD2963A13EF}" type="parTrans" cxnId="{1DC82DC7-41D7-433D-964C-8B5E2EBBF18D}">
      <dgm:prSet/>
      <dgm:spPr/>
      <dgm:t>
        <a:bodyPr/>
        <a:lstStyle/>
        <a:p>
          <a:endParaRPr lang="es-US"/>
        </a:p>
      </dgm:t>
    </dgm:pt>
    <dgm:pt modelId="{4A3D3FF2-5A34-4C7D-8947-91AC43FA5B32}" type="sibTrans" cxnId="{1DC82DC7-41D7-433D-964C-8B5E2EBBF18D}">
      <dgm:prSet/>
      <dgm:spPr/>
      <dgm:t>
        <a:bodyPr/>
        <a:lstStyle/>
        <a:p>
          <a:endParaRPr lang="es-US"/>
        </a:p>
      </dgm:t>
    </dgm:pt>
    <dgm:pt modelId="{1819415E-9E74-4C73-BED7-83E94DD391E5}">
      <dgm:prSet phldrT="[Texto]"/>
      <dgm:spPr/>
      <dgm:t>
        <a:bodyPr/>
        <a:lstStyle/>
        <a:p>
          <a:r>
            <a:rPr lang="es-US" dirty="0"/>
            <a:t>Afectación a la Av. Cumandá debido al tráfico atraído por modificaciones estructurales</a:t>
          </a:r>
        </a:p>
      </dgm:t>
    </dgm:pt>
    <dgm:pt modelId="{C492CA4E-103A-40AF-8541-B1568E8BBB60}" type="parTrans" cxnId="{31231B5E-0533-42C0-B672-C1D79C10162E}">
      <dgm:prSet/>
      <dgm:spPr/>
      <dgm:t>
        <a:bodyPr/>
        <a:lstStyle/>
        <a:p>
          <a:endParaRPr lang="es-US"/>
        </a:p>
      </dgm:t>
    </dgm:pt>
    <dgm:pt modelId="{AF9DA18F-0920-4133-B46F-5AAFFC2A71B8}" type="sibTrans" cxnId="{31231B5E-0533-42C0-B672-C1D79C10162E}">
      <dgm:prSet/>
      <dgm:spPr/>
      <dgm:t>
        <a:bodyPr/>
        <a:lstStyle/>
        <a:p>
          <a:endParaRPr lang="es-US"/>
        </a:p>
      </dgm:t>
    </dgm:pt>
    <dgm:pt modelId="{45AD3A70-F931-42A7-B116-03E5A31B5248}" type="pres">
      <dgm:prSet presAssocID="{7997BDDC-BCB7-4F2B-BA34-41A5730E491B}" presName="Name0" presStyleCnt="0">
        <dgm:presLayoutVars>
          <dgm:chMax val="7"/>
          <dgm:chPref val="7"/>
          <dgm:dir/>
        </dgm:presLayoutVars>
      </dgm:prSet>
      <dgm:spPr/>
      <dgm:t>
        <a:bodyPr/>
        <a:lstStyle/>
        <a:p>
          <a:endParaRPr lang="es-ES"/>
        </a:p>
      </dgm:t>
    </dgm:pt>
    <dgm:pt modelId="{FB74C37C-9280-4F16-A8B2-3422BF798CC1}" type="pres">
      <dgm:prSet presAssocID="{7997BDDC-BCB7-4F2B-BA34-41A5730E491B}" presName="Name1" presStyleCnt="0"/>
      <dgm:spPr/>
    </dgm:pt>
    <dgm:pt modelId="{81EF421B-8033-41DA-B129-478891BA7E21}" type="pres">
      <dgm:prSet presAssocID="{7997BDDC-BCB7-4F2B-BA34-41A5730E491B}" presName="cycle" presStyleCnt="0"/>
      <dgm:spPr/>
    </dgm:pt>
    <dgm:pt modelId="{D4671720-6980-4856-A6DF-708BD5599FB6}" type="pres">
      <dgm:prSet presAssocID="{7997BDDC-BCB7-4F2B-BA34-41A5730E491B}" presName="srcNode" presStyleLbl="node1" presStyleIdx="0" presStyleCnt="7"/>
      <dgm:spPr/>
    </dgm:pt>
    <dgm:pt modelId="{518DDF8D-8ED8-4F9D-ADBF-BB276E913022}" type="pres">
      <dgm:prSet presAssocID="{7997BDDC-BCB7-4F2B-BA34-41A5730E491B}" presName="conn" presStyleLbl="parChTrans1D2" presStyleIdx="0" presStyleCnt="1"/>
      <dgm:spPr/>
      <dgm:t>
        <a:bodyPr/>
        <a:lstStyle/>
        <a:p>
          <a:endParaRPr lang="es-ES"/>
        </a:p>
      </dgm:t>
    </dgm:pt>
    <dgm:pt modelId="{BA0A4376-AECC-44EA-A329-64F8C5259746}" type="pres">
      <dgm:prSet presAssocID="{7997BDDC-BCB7-4F2B-BA34-41A5730E491B}" presName="extraNode" presStyleLbl="node1" presStyleIdx="0" presStyleCnt="7"/>
      <dgm:spPr/>
    </dgm:pt>
    <dgm:pt modelId="{31819731-A842-4C54-B237-B3229043FD5F}" type="pres">
      <dgm:prSet presAssocID="{7997BDDC-BCB7-4F2B-BA34-41A5730E491B}" presName="dstNode" presStyleLbl="node1" presStyleIdx="0" presStyleCnt="7"/>
      <dgm:spPr/>
    </dgm:pt>
    <dgm:pt modelId="{B4BDEAD6-4BE2-423C-A720-A73B79655072}" type="pres">
      <dgm:prSet presAssocID="{57A31B22-8F7C-4594-9D51-5D4F1FC25EBD}" presName="text_1" presStyleLbl="node1" presStyleIdx="0" presStyleCnt="7">
        <dgm:presLayoutVars>
          <dgm:bulletEnabled val="1"/>
        </dgm:presLayoutVars>
      </dgm:prSet>
      <dgm:spPr/>
      <dgm:t>
        <a:bodyPr/>
        <a:lstStyle/>
        <a:p>
          <a:endParaRPr lang="es-ES"/>
        </a:p>
      </dgm:t>
    </dgm:pt>
    <dgm:pt modelId="{E06F7350-1D63-4843-9A97-B14953CC9202}" type="pres">
      <dgm:prSet presAssocID="{57A31B22-8F7C-4594-9D51-5D4F1FC25EBD}" presName="accent_1" presStyleCnt="0"/>
      <dgm:spPr/>
    </dgm:pt>
    <dgm:pt modelId="{C35DDC1E-2130-44F9-8139-AB21EAF4CB9A}" type="pres">
      <dgm:prSet presAssocID="{57A31B22-8F7C-4594-9D51-5D4F1FC25EBD}" presName="accentRepeatNode" presStyleLbl="solidFgAcc1" presStyleIdx="0" presStyleCnt="7"/>
      <dgm:spPr/>
    </dgm:pt>
    <dgm:pt modelId="{6CE1FB24-9FAE-4817-A976-0F39A4162E86}" type="pres">
      <dgm:prSet presAssocID="{2D0AA147-D4B8-4D20-B55B-F0375CA5105D}" presName="text_2" presStyleLbl="node1" presStyleIdx="1" presStyleCnt="7">
        <dgm:presLayoutVars>
          <dgm:bulletEnabled val="1"/>
        </dgm:presLayoutVars>
      </dgm:prSet>
      <dgm:spPr/>
      <dgm:t>
        <a:bodyPr/>
        <a:lstStyle/>
        <a:p>
          <a:endParaRPr lang="es-ES"/>
        </a:p>
      </dgm:t>
    </dgm:pt>
    <dgm:pt modelId="{2D90145F-EF00-462C-92BC-1FD82A4A8E13}" type="pres">
      <dgm:prSet presAssocID="{2D0AA147-D4B8-4D20-B55B-F0375CA5105D}" presName="accent_2" presStyleCnt="0"/>
      <dgm:spPr/>
    </dgm:pt>
    <dgm:pt modelId="{F4DC64F2-D102-4C11-81E0-28A27285FDA9}" type="pres">
      <dgm:prSet presAssocID="{2D0AA147-D4B8-4D20-B55B-F0375CA5105D}" presName="accentRepeatNode" presStyleLbl="solidFgAcc1" presStyleIdx="1" presStyleCnt="7"/>
      <dgm:spPr/>
    </dgm:pt>
    <dgm:pt modelId="{29DFD899-FFB0-438C-ACE6-FF464D1E2BC0}" type="pres">
      <dgm:prSet presAssocID="{C12A87D7-07C2-47F4-9E9B-4E19D1448A85}" presName="text_3" presStyleLbl="node1" presStyleIdx="2" presStyleCnt="7">
        <dgm:presLayoutVars>
          <dgm:bulletEnabled val="1"/>
        </dgm:presLayoutVars>
      </dgm:prSet>
      <dgm:spPr/>
      <dgm:t>
        <a:bodyPr/>
        <a:lstStyle/>
        <a:p>
          <a:endParaRPr lang="es-ES"/>
        </a:p>
      </dgm:t>
    </dgm:pt>
    <dgm:pt modelId="{78ADFF34-C5C4-4F12-B76E-32BABF160412}" type="pres">
      <dgm:prSet presAssocID="{C12A87D7-07C2-47F4-9E9B-4E19D1448A85}" presName="accent_3" presStyleCnt="0"/>
      <dgm:spPr/>
    </dgm:pt>
    <dgm:pt modelId="{0771563F-B2A2-4748-A2BF-CDD227806D78}" type="pres">
      <dgm:prSet presAssocID="{C12A87D7-07C2-47F4-9E9B-4E19D1448A85}" presName="accentRepeatNode" presStyleLbl="solidFgAcc1" presStyleIdx="2" presStyleCnt="7"/>
      <dgm:spPr/>
    </dgm:pt>
    <dgm:pt modelId="{FD9C6F78-A6E5-4A41-B913-756A06EC354E}" type="pres">
      <dgm:prSet presAssocID="{6C2BEC63-C007-48F8-A360-F4A50D1B0177}" presName="text_4" presStyleLbl="node1" presStyleIdx="3" presStyleCnt="7">
        <dgm:presLayoutVars>
          <dgm:bulletEnabled val="1"/>
        </dgm:presLayoutVars>
      </dgm:prSet>
      <dgm:spPr/>
      <dgm:t>
        <a:bodyPr/>
        <a:lstStyle/>
        <a:p>
          <a:endParaRPr lang="es-ES"/>
        </a:p>
      </dgm:t>
    </dgm:pt>
    <dgm:pt modelId="{2426A74A-344E-4936-A567-FC3B863EC8C1}" type="pres">
      <dgm:prSet presAssocID="{6C2BEC63-C007-48F8-A360-F4A50D1B0177}" presName="accent_4" presStyleCnt="0"/>
      <dgm:spPr/>
    </dgm:pt>
    <dgm:pt modelId="{00062634-864E-4899-A819-AA88AF8D075D}" type="pres">
      <dgm:prSet presAssocID="{6C2BEC63-C007-48F8-A360-F4A50D1B0177}" presName="accentRepeatNode" presStyleLbl="solidFgAcc1" presStyleIdx="3" presStyleCnt="7"/>
      <dgm:spPr/>
    </dgm:pt>
    <dgm:pt modelId="{216D732E-D212-4C51-90DC-9F1BC135E4B1}" type="pres">
      <dgm:prSet presAssocID="{316106B6-2D83-491E-876D-F0E1B1791B3E}" presName="text_5" presStyleLbl="node1" presStyleIdx="4" presStyleCnt="7">
        <dgm:presLayoutVars>
          <dgm:bulletEnabled val="1"/>
        </dgm:presLayoutVars>
      </dgm:prSet>
      <dgm:spPr/>
      <dgm:t>
        <a:bodyPr/>
        <a:lstStyle/>
        <a:p>
          <a:endParaRPr lang="es-ES"/>
        </a:p>
      </dgm:t>
    </dgm:pt>
    <dgm:pt modelId="{66100FEF-5296-4F21-B47E-A4A85994C085}" type="pres">
      <dgm:prSet presAssocID="{316106B6-2D83-491E-876D-F0E1B1791B3E}" presName="accent_5" presStyleCnt="0"/>
      <dgm:spPr/>
    </dgm:pt>
    <dgm:pt modelId="{57FCF3BD-5D56-4629-8597-222EEBCD3770}" type="pres">
      <dgm:prSet presAssocID="{316106B6-2D83-491E-876D-F0E1B1791B3E}" presName="accentRepeatNode" presStyleLbl="solidFgAcc1" presStyleIdx="4" presStyleCnt="7"/>
      <dgm:spPr/>
    </dgm:pt>
    <dgm:pt modelId="{08CCE31A-8CAA-4CF4-A26E-7C7DC62C4873}" type="pres">
      <dgm:prSet presAssocID="{F0CDDA7E-C042-4ACF-9625-54B7E769489C}" presName="text_6" presStyleLbl="node1" presStyleIdx="5" presStyleCnt="7">
        <dgm:presLayoutVars>
          <dgm:bulletEnabled val="1"/>
        </dgm:presLayoutVars>
      </dgm:prSet>
      <dgm:spPr/>
      <dgm:t>
        <a:bodyPr/>
        <a:lstStyle/>
        <a:p>
          <a:endParaRPr lang="es-ES"/>
        </a:p>
      </dgm:t>
    </dgm:pt>
    <dgm:pt modelId="{FAB101B9-5BC4-4737-8815-27C962BA525B}" type="pres">
      <dgm:prSet presAssocID="{F0CDDA7E-C042-4ACF-9625-54B7E769489C}" presName="accent_6" presStyleCnt="0"/>
      <dgm:spPr/>
    </dgm:pt>
    <dgm:pt modelId="{E2A2C2FC-F36F-4583-9140-E3DD1EFF32D5}" type="pres">
      <dgm:prSet presAssocID="{F0CDDA7E-C042-4ACF-9625-54B7E769489C}" presName="accentRepeatNode" presStyleLbl="solidFgAcc1" presStyleIdx="5" presStyleCnt="7"/>
      <dgm:spPr/>
    </dgm:pt>
    <dgm:pt modelId="{87A51575-1D6F-4111-9DD6-1E5D9413D83D}" type="pres">
      <dgm:prSet presAssocID="{1819415E-9E74-4C73-BED7-83E94DD391E5}" presName="text_7" presStyleLbl="node1" presStyleIdx="6" presStyleCnt="7">
        <dgm:presLayoutVars>
          <dgm:bulletEnabled val="1"/>
        </dgm:presLayoutVars>
      </dgm:prSet>
      <dgm:spPr/>
      <dgm:t>
        <a:bodyPr/>
        <a:lstStyle/>
        <a:p>
          <a:endParaRPr lang="es-ES"/>
        </a:p>
      </dgm:t>
    </dgm:pt>
    <dgm:pt modelId="{C946F8EC-6E0C-4545-92F8-2EECA6DEEFFA}" type="pres">
      <dgm:prSet presAssocID="{1819415E-9E74-4C73-BED7-83E94DD391E5}" presName="accent_7" presStyleCnt="0"/>
      <dgm:spPr/>
    </dgm:pt>
    <dgm:pt modelId="{47CF95F5-618A-4EC5-918A-7BC7579CD7B2}" type="pres">
      <dgm:prSet presAssocID="{1819415E-9E74-4C73-BED7-83E94DD391E5}" presName="accentRepeatNode" presStyleLbl="solidFgAcc1" presStyleIdx="6" presStyleCnt="7"/>
      <dgm:spPr/>
    </dgm:pt>
  </dgm:ptLst>
  <dgm:cxnLst>
    <dgm:cxn modelId="{1DC82DC7-41D7-433D-964C-8B5E2EBBF18D}" srcId="{7997BDDC-BCB7-4F2B-BA34-41A5730E491B}" destId="{F0CDDA7E-C042-4ACF-9625-54B7E769489C}" srcOrd="5" destOrd="0" parTransId="{E6781AEF-9345-4220-9B66-CBD2963A13EF}" sibTransId="{4A3D3FF2-5A34-4C7D-8947-91AC43FA5B32}"/>
    <dgm:cxn modelId="{EBA7025D-739D-4075-9B51-0ED1602DF085}" srcId="{7997BDDC-BCB7-4F2B-BA34-41A5730E491B}" destId="{6C2BEC63-C007-48F8-A360-F4A50D1B0177}" srcOrd="3" destOrd="0" parTransId="{DFB57761-5622-4600-AE1B-7697869902D9}" sibTransId="{10C5F4F3-84CD-4104-83A0-2D14D5CB0EEC}"/>
    <dgm:cxn modelId="{0BB17A52-5720-4A54-B3A7-98A9964419C1}" srcId="{7997BDDC-BCB7-4F2B-BA34-41A5730E491B}" destId="{57A31B22-8F7C-4594-9D51-5D4F1FC25EBD}" srcOrd="0" destOrd="0" parTransId="{C69C8F2E-F996-4008-8535-64F6B80C3BC1}" sibTransId="{23B0970D-2CBE-4BBD-ABC8-C4BD879D25F2}"/>
    <dgm:cxn modelId="{2DCBC741-EE63-4349-AF68-399C21E1510D}" type="presOf" srcId="{57A31B22-8F7C-4594-9D51-5D4F1FC25EBD}" destId="{B4BDEAD6-4BE2-423C-A720-A73B79655072}" srcOrd="0" destOrd="0" presId="urn:microsoft.com/office/officeart/2008/layout/VerticalCurvedList"/>
    <dgm:cxn modelId="{3399F2A2-E37F-49B7-9A0C-C955EA7655CC}" type="presOf" srcId="{316106B6-2D83-491E-876D-F0E1B1791B3E}" destId="{216D732E-D212-4C51-90DC-9F1BC135E4B1}" srcOrd="0" destOrd="0" presId="urn:microsoft.com/office/officeart/2008/layout/VerticalCurvedList"/>
    <dgm:cxn modelId="{0AE494D5-9553-4949-A1CB-E0E703A22845}" type="presOf" srcId="{C12A87D7-07C2-47F4-9E9B-4E19D1448A85}" destId="{29DFD899-FFB0-438C-ACE6-FF464D1E2BC0}" srcOrd="0" destOrd="0" presId="urn:microsoft.com/office/officeart/2008/layout/VerticalCurvedList"/>
    <dgm:cxn modelId="{4AFEA560-DB4A-4A1E-9456-243474C88FE6}" type="presOf" srcId="{6C2BEC63-C007-48F8-A360-F4A50D1B0177}" destId="{FD9C6F78-A6E5-4A41-B913-756A06EC354E}" srcOrd="0" destOrd="0" presId="urn:microsoft.com/office/officeart/2008/layout/VerticalCurvedList"/>
    <dgm:cxn modelId="{BF9408F9-7E94-4B6E-A02C-35EDB5C37958}" srcId="{7997BDDC-BCB7-4F2B-BA34-41A5730E491B}" destId="{C12A87D7-07C2-47F4-9E9B-4E19D1448A85}" srcOrd="2" destOrd="0" parTransId="{27C0A37D-A508-4439-9829-CDF0FF0F36AF}" sibTransId="{934BEAAB-5A2A-4D55-A20C-E5D8CA2FAA4E}"/>
    <dgm:cxn modelId="{F7AEF73F-528B-4E00-9333-03F17B64F1C1}" type="presOf" srcId="{7997BDDC-BCB7-4F2B-BA34-41A5730E491B}" destId="{45AD3A70-F931-42A7-B116-03E5A31B5248}" srcOrd="0" destOrd="0" presId="urn:microsoft.com/office/officeart/2008/layout/VerticalCurvedList"/>
    <dgm:cxn modelId="{3C70D823-A0F3-409C-8D92-BCEA3D6AE3A8}" srcId="{7997BDDC-BCB7-4F2B-BA34-41A5730E491B}" destId="{2D0AA147-D4B8-4D20-B55B-F0375CA5105D}" srcOrd="1" destOrd="0" parTransId="{6CD5E4C6-697E-411C-BD93-D04A64F132B0}" sibTransId="{8E0BE9D8-66CF-44D4-90EB-842E1B9EF5CC}"/>
    <dgm:cxn modelId="{08876771-6EBF-4D38-8299-D543DDCA2060}" type="presOf" srcId="{F0CDDA7E-C042-4ACF-9625-54B7E769489C}" destId="{08CCE31A-8CAA-4CF4-A26E-7C7DC62C4873}" srcOrd="0" destOrd="0" presId="urn:microsoft.com/office/officeart/2008/layout/VerticalCurvedList"/>
    <dgm:cxn modelId="{9B1983C0-9A30-4E4B-8F9B-33235B4B16C3}" type="presOf" srcId="{23B0970D-2CBE-4BBD-ABC8-C4BD879D25F2}" destId="{518DDF8D-8ED8-4F9D-ADBF-BB276E913022}" srcOrd="0" destOrd="0" presId="urn:microsoft.com/office/officeart/2008/layout/VerticalCurvedList"/>
    <dgm:cxn modelId="{2C9117C4-A9D8-4B5E-852C-E9F2DA45E920}" srcId="{7997BDDC-BCB7-4F2B-BA34-41A5730E491B}" destId="{316106B6-2D83-491E-876D-F0E1B1791B3E}" srcOrd="4" destOrd="0" parTransId="{6084B190-3B55-4F5C-B117-D7D5942E0743}" sibTransId="{CB26581A-EE0D-40AC-94CC-3825D5658A13}"/>
    <dgm:cxn modelId="{7D276F5A-A6BC-4F26-A0B1-63ECCAC49DF8}" type="presOf" srcId="{2D0AA147-D4B8-4D20-B55B-F0375CA5105D}" destId="{6CE1FB24-9FAE-4817-A976-0F39A4162E86}" srcOrd="0" destOrd="0" presId="urn:microsoft.com/office/officeart/2008/layout/VerticalCurvedList"/>
    <dgm:cxn modelId="{820442DC-6318-4F31-9794-A1957AAA76AB}" type="presOf" srcId="{1819415E-9E74-4C73-BED7-83E94DD391E5}" destId="{87A51575-1D6F-4111-9DD6-1E5D9413D83D}" srcOrd="0" destOrd="0" presId="urn:microsoft.com/office/officeart/2008/layout/VerticalCurvedList"/>
    <dgm:cxn modelId="{31231B5E-0533-42C0-B672-C1D79C10162E}" srcId="{7997BDDC-BCB7-4F2B-BA34-41A5730E491B}" destId="{1819415E-9E74-4C73-BED7-83E94DD391E5}" srcOrd="6" destOrd="0" parTransId="{C492CA4E-103A-40AF-8541-B1568E8BBB60}" sibTransId="{AF9DA18F-0920-4133-B46F-5AAFFC2A71B8}"/>
    <dgm:cxn modelId="{B27BC6C3-9BF0-460E-A9D2-5B0FAF55035B}" type="presParOf" srcId="{45AD3A70-F931-42A7-B116-03E5A31B5248}" destId="{FB74C37C-9280-4F16-A8B2-3422BF798CC1}" srcOrd="0" destOrd="0" presId="urn:microsoft.com/office/officeart/2008/layout/VerticalCurvedList"/>
    <dgm:cxn modelId="{A112F5E1-D0C3-4E4E-BA3B-229478829388}" type="presParOf" srcId="{FB74C37C-9280-4F16-A8B2-3422BF798CC1}" destId="{81EF421B-8033-41DA-B129-478891BA7E21}" srcOrd="0" destOrd="0" presId="urn:microsoft.com/office/officeart/2008/layout/VerticalCurvedList"/>
    <dgm:cxn modelId="{AB76D461-D3C1-4031-AE44-464B48FC415B}" type="presParOf" srcId="{81EF421B-8033-41DA-B129-478891BA7E21}" destId="{D4671720-6980-4856-A6DF-708BD5599FB6}" srcOrd="0" destOrd="0" presId="urn:microsoft.com/office/officeart/2008/layout/VerticalCurvedList"/>
    <dgm:cxn modelId="{A019C634-1557-4DAA-9E20-8E190C34EABF}" type="presParOf" srcId="{81EF421B-8033-41DA-B129-478891BA7E21}" destId="{518DDF8D-8ED8-4F9D-ADBF-BB276E913022}" srcOrd="1" destOrd="0" presId="urn:microsoft.com/office/officeart/2008/layout/VerticalCurvedList"/>
    <dgm:cxn modelId="{89EF5EC2-2375-4867-8088-1F4FA95F9E2A}" type="presParOf" srcId="{81EF421B-8033-41DA-B129-478891BA7E21}" destId="{BA0A4376-AECC-44EA-A329-64F8C5259746}" srcOrd="2" destOrd="0" presId="urn:microsoft.com/office/officeart/2008/layout/VerticalCurvedList"/>
    <dgm:cxn modelId="{1EB7CCC5-4D3B-47FE-B968-2F87612EF1E3}" type="presParOf" srcId="{81EF421B-8033-41DA-B129-478891BA7E21}" destId="{31819731-A842-4C54-B237-B3229043FD5F}" srcOrd="3" destOrd="0" presId="urn:microsoft.com/office/officeart/2008/layout/VerticalCurvedList"/>
    <dgm:cxn modelId="{02D47722-5CF1-4D14-B2F1-3680FE2CC1B8}" type="presParOf" srcId="{FB74C37C-9280-4F16-A8B2-3422BF798CC1}" destId="{B4BDEAD6-4BE2-423C-A720-A73B79655072}" srcOrd="1" destOrd="0" presId="urn:microsoft.com/office/officeart/2008/layout/VerticalCurvedList"/>
    <dgm:cxn modelId="{FD5D3CF7-EB44-40AF-BA43-8B4EB69D8F6C}" type="presParOf" srcId="{FB74C37C-9280-4F16-A8B2-3422BF798CC1}" destId="{E06F7350-1D63-4843-9A97-B14953CC9202}" srcOrd="2" destOrd="0" presId="urn:microsoft.com/office/officeart/2008/layout/VerticalCurvedList"/>
    <dgm:cxn modelId="{FB2112E1-2A57-4FA4-8670-7F45D06BCA8E}" type="presParOf" srcId="{E06F7350-1D63-4843-9A97-B14953CC9202}" destId="{C35DDC1E-2130-44F9-8139-AB21EAF4CB9A}" srcOrd="0" destOrd="0" presId="urn:microsoft.com/office/officeart/2008/layout/VerticalCurvedList"/>
    <dgm:cxn modelId="{4BB8D359-03C6-4FFD-AFAF-805EBD871CF2}" type="presParOf" srcId="{FB74C37C-9280-4F16-A8B2-3422BF798CC1}" destId="{6CE1FB24-9FAE-4817-A976-0F39A4162E86}" srcOrd="3" destOrd="0" presId="urn:microsoft.com/office/officeart/2008/layout/VerticalCurvedList"/>
    <dgm:cxn modelId="{775AF683-9EBE-4F8C-ADC3-4AFEBAA9BECE}" type="presParOf" srcId="{FB74C37C-9280-4F16-A8B2-3422BF798CC1}" destId="{2D90145F-EF00-462C-92BC-1FD82A4A8E13}" srcOrd="4" destOrd="0" presId="urn:microsoft.com/office/officeart/2008/layout/VerticalCurvedList"/>
    <dgm:cxn modelId="{5126B995-2E66-47DE-8270-F056E97E9B29}" type="presParOf" srcId="{2D90145F-EF00-462C-92BC-1FD82A4A8E13}" destId="{F4DC64F2-D102-4C11-81E0-28A27285FDA9}" srcOrd="0" destOrd="0" presId="urn:microsoft.com/office/officeart/2008/layout/VerticalCurvedList"/>
    <dgm:cxn modelId="{53314F8A-791D-4DB9-9B43-8EEB1587AB2D}" type="presParOf" srcId="{FB74C37C-9280-4F16-A8B2-3422BF798CC1}" destId="{29DFD899-FFB0-438C-ACE6-FF464D1E2BC0}" srcOrd="5" destOrd="0" presId="urn:microsoft.com/office/officeart/2008/layout/VerticalCurvedList"/>
    <dgm:cxn modelId="{0BA7C716-3E7F-4815-8B88-91BAA454FF81}" type="presParOf" srcId="{FB74C37C-9280-4F16-A8B2-3422BF798CC1}" destId="{78ADFF34-C5C4-4F12-B76E-32BABF160412}" srcOrd="6" destOrd="0" presId="urn:microsoft.com/office/officeart/2008/layout/VerticalCurvedList"/>
    <dgm:cxn modelId="{37210469-3612-45E5-B499-9FC0B1BF207F}" type="presParOf" srcId="{78ADFF34-C5C4-4F12-B76E-32BABF160412}" destId="{0771563F-B2A2-4748-A2BF-CDD227806D78}" srcOrd="0" destOrd="0" presId="urn:microsoft.com/office/officeart/2008/layout/VerticalCurvedList"/>
    <dgm:cxn modelId="{B19F79C2-BE6B-4EC3-98FD-A4E28602A0DA}" type="presParOf" srcId="{FB74C37C-9280-4F16-A8B2-3422BF798CC1}" destId="{FD9C6F78-A6E5-4A41-B913-756A06EC354E}" srcOrd="7" destOrd="0" presId="urn:microsoft.com/office/officeart/2008/layout/VerticalCurvedList"/>
    <dgm:cxn modelId="{9D1E296C-9B96-4B22-B240-C752F677513A}" type="presParOf" srcId="{FB74C37C-9280-4F16-A8B2-3422BF798CC1}" destId="{2426A74A-344E-4936-A567-FC3B863EC8C1}" srcOrd="8" destOrd="0" presId="urn:microsoft.com/office/officeart/2008/layout/VerticalCurvedList"/>
    <dgm:cxn modelId="{4CC4B148-5A3D-4500-9FFD-7D66B08AAC38}" type="presParOf" srcId="{2426A74A-344E-4936-A567-FC3B863EC8C1}" destId="{00062634-864E-4899-A819-AA88AF8D075D}" srcOrd="0" destOrd="0" presId="urn:microsoft.com/office/officeart/2008/layout/VerticalCurvedList"/>
    <dgm:cxn modelId="{0871979E-19F0-48FE-BE74-22DDA234D3AB}" type="presParOf" srcId="{FB74C37C-9280-4F16-A8B2-3422BF798CC1}" destId="{216D732E-D212-4C51-90DC-9F1BC135E4B1}" srcOrd="9" destOrd="0" presId="urn:microsoft.com/office/officeart/2008/layout/VerticalCurvedList"/>
    <dgm:cxn modelId="{178714B8-5AFD-483E-BF17-CEE1B1D1B512}" type="presParOf" srcId="{FB74C37C-9280-4F16-A8B2-3422BF798CC1}" destId="{66100FEF-5296-4F21-B47E-A4A85994C085}" srcOrd="10" destOrd="0" presId="urn:microsoft.com/office/officeart/2008/layout/VerticalCurvedList"/>
    <dgm:cxn modelId="{C4B517C7-1E83-46BF-B2FA-393F69810CB0}" type="presParOf" srcId="{66100FEF-5296-4F21-B47E-A4A85994C085}" destId="{57FCF3BD-5D56-4629-8597-222EEBCD3770}" srcOrd="0" destOrd="0" presId="urn:microsoft.com/office/officeart/2008/layout/VerticalCurvedList"/>
    <dgm:cxn modelId="{1E9C6D6B-A90E-497C-BE80-F11072359E19}" type="presParOf" srcId="{FB74C37C-9280-4F16-A8B2-3422BF798CC1}" destId="{08CCE31A-8CAA-4CF4-A26E-7C7DC62C4873}" srcOrd="11" destOrd="0" presId="urn:microsoft.com/office/officeart/2008/layout/VerticalCurvedList"/>
    <dgm:cxn modelId="{FAA90FE6-4418-4FB5-AE1B-9911DEB34BDC}" type="presParOf" srcId="{FB74C37C-9280-4F16-A8B2-3422BF798CC1}" destId="{FAB101B9-5BC4-4737-8815-27C962BA525B}" srcOrd="12" destOrd="0" presId="urn:microsoft.com/office/officeart/2008/layout/VerticalCurvedList"/>
    <dgm:cxn modelId="{2E9BEF3D-38CA-44BC-B54C-43210D2362B7}" type="presParOf" srcId="{FAB101B9-5BC4-4737-8815-27C962BA525B}" destId="{E2A2C2FC-F36F-4583-9140-E3DD1EFF32D5}" srcOrd="0" destOrd="0" presId="urn:microsoft.com/office/officeart/2008/layout/VerticalCurvedList"/>
    <dgm:cxn modelId="{7834732B-8970-43FD-A339-98A4A5FE51ED}" type="presParOf" srcId="{FB74C37C-9280-4F16-A8B2-3422BF798CC1}" destId="{87A51575-1D6F-4111-9DD6-1E5D9413D83D}" srcOrd="13" destOrd="0" presId="urn:microsoft.com/office/officeart/2008/layout/VerticalCurvedList"/>
    <dgm:cxn modelId="{FAC511A6-BC4D-4B69-BAD4-ACD5199B0D3D}" type="presParOf" srcId="{FB74C37C-9280-4F16-A8B2-3422BF798CC1}" destId="{C946F8EC-6E0C-4545-92F8-2EECA6DEEFFA}" srcOrd="14" destOrd="0" presId="urn:microsoft.com/office/officeart/2008/layout/VerticalCurvedList"/>
    <dgm:cxn modelId="{9E1B6A7F-7A14-49FB-A252-642F6D6981CC}" type="presParOf" srcId="{C946F8EC-6E0C-4545-92F8-2EECA6DEEFFA}" destId="{47CF95F5-618A-4EC5-918A-7BC7579CD7B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05BC1C-70B8-449C-B6AA-857807550D67}" type="doc">
      <dgm:prSet loTypeId="urn:microsoft.com/office/officeart/2005/8/layout/cycle4" loCatId="relationship" qsTypeId="urn:microsoft.com/office/officeart/2005/8/quickstyle/3d3" qsCatId="3D" csTypeId="urn:microsoft.com/office/officeart/2005/8/colors/colorful2" csCatId="colorful" phldr="1"/>
      <dgm:spPr/>
      <dgm:t>
        <a:bodyPr/>
        <a:lstStyle/>
        <a:p>
          <a:endParaRPr lang="en-US"/>
        </a:p>
      </dgm:t>
    </dgm:pt>
    <dgm:pt modelId="{CB713C07-D247-4FDE-9B8A-7D86DFA3F0AE}">
      <dgm:prSet phldrT="[Texto]"/>
      <dgm:spPr/>
      <dgm:t>
        <a:bodyPr/>
        <a:lstStyle/>
        <a:p>
          <a:r>
            <a:rPr lang="en-US" dirty="0">
              <a:solidFill>
                <a:schemeClr val="bg2"/>
              </a:solidFill>
            </a:rPr>
            <a:t>ESTUDIOS ACTUALES</a:t>
          </a:r>
        </a:p>
      </dgm:t>
    </dgm:pt>
    <dgm:pt modelId="{055EE2BF-307C-4918-ADB6-19154C0D6800}" type="parTrans" cxnId="{5D44AB57-5674-4629-BC2B-069E10273499}">
      <dgm:prSet/>
      <dgm:spPr/>
      <dgm:t>
        <a:bodyPr/>
        <a:lstStyle/>
        <a:p>
          <a:endParaRPr lang="en-US"/>
        </a:p>
      </dgm:t>
    </dgm:pt>
    <dgm:pt modelId="{5728E340-BE65-45B9-A791-C1E7B4BBFE95}" type="sibTrans" cxnId="{5D44AB57-5674-4629-BC2B-069E10273499}">
      <dgm:prSet/>
      <dgm:spPr/>
      <dgm:t>
        <a:bodyPr/>
        <a:lstStyle/>
        <a:p>
          <a:endParaRPr lang="en-US"/>
        </a:p>
      </dgm:t>
    </dgm:pt>
    <dgm:pt modelId="{802B7F28-C437-4BF3-A279-2C2CE5C69419}">
      <dgm:prSet phldrT="[Texto]" custT="1"/>
      <dgm:spPr/>
      <dgm:t>
        <a:bodyPr/>
        <a:lstStyle/>
        <a:p>
          <a:r>
            <a:rPr lang="es-EC" sz="1200" dirty="0"/>
            <a:t>Quito actualmente es la ciudad más congestionada del Ecuador.</a:t>
          </a:r>
          <a:endParaRPr lang="en-US" sz="1000" dirty="0"/>
        </a:p>
      </dgm:t>
    </dgm:pt>
    <dgm:pt modelId="{E3515D9C-B9A3-4796-ACB7-C88EB2C3E5ED}" type="parTrans" cxnId="{AE5783FC-9112-45D6-A396-A69D873ABF0C}">
      <dgm:prSet/>
      <dgm:spPr/>
      <dgm:t>
        <a:bodyPr/>
        <a:lstStyle/>
        <a:p>
          <a:endParaRPr lang="en-US"/>
        </a:p>
      </dgm:t>
    </dgm:pt>
    <dgm:pt modelId="{1436712D-D0DB-4992-BF69-56AD93DE0AA4}" type="sibTrans" cxnId="{AE5783FC-9112-45D6-A396-A69D873ABF0C}">
      <dgm:prSet/>
      <dgm:spPr/>
      <dgm:t>
        <a:bodyPr/>
        <a:lstStyle/>
        <a:p>
          <a:endParaRPr lang="en-US"/>
        </a:p>
      </dgm:t>
    </dgm:pt>
    <dgm:pt modelId="{B1CF29CB-2E52-400E-A9B8-17BC22A09979}">
      <dgm:prSet phldrT="[Texto]" custT="1"/>
      <dgm:spPr/>
      <dgm:t>
        <a:bodyPr/>
        <a:lstStyle/>
        <a:p>
          <a:pPr algn="l">
            <a:buFont typeface="Arial" panose="020B0604020202020204" pitchFamily="34" charset="0"/>
            <a:buChar char="•"/>
          </a:pPr>
          <a:r>
            <a:rPr lang="es-MX" sz="1200" b="0" i="0" u="none" dirty="0">
              <a:solidFill>
                <a:schemeClr val="tx1"/>
              </a:solidFill>
              <a:latin typeface="+mj-lt"/>
            </a:rPr>
            <a:t>La formación de ciudades han fomentado desarrollo y generado diversas actividades</a:t>
          </a:r>
          <a:endParaRPr lang="en-US" sz="1200" b="0" dirty="0"/>
        </a:p>
      </dgm:t>
    </dgm:pt>
    <dgm:pt modelId="{E7E9DB9C-D344-4BE9-936C-8AC4415C02B2}" type="sibTrans" cxnId="{2005FFC4-5A11-4218-9F55-37A341359F32}">
      <dgm:prSet/>
      <dgm:spPr/>
      <dgm:t>
        <a:bodyPr/>
        <a:lstStyle/>
        <a:p>
          <a:endParaRPr lang="es-EC"/>
        </a:p>
      </dgm:t>
    </dgm:pt>
    <dgm:pt modelId="{66060C0D-9362-4511-AACA-4EDAB7C04681}" type="parTrans" cxnId="{2005FFC4-5A11-4218-9F55-37A341359F32}">
      <dgm:prSet/>
      <dgm:spPr/>
      <dgm:t>
        <a:bodyPr/>
        <a:lstStyle/>
        <a:p>
          <a:endParaRPr lang="es-EC"/>
        </a:p>
      </dgm:t>
    </dgm:pt>
    <dgm:pt modelId="{8FBAA24C-130A-446E-A174-CE443AD3A0F1}">
      <dgm:prSet phldrT="[Texto]" custT="1"/>
      <dgm:spPr/>
      <dgm:t>
        <a:bodyPr/>
        <a:lstStyle/>
        <a:p>
          <a:pPr algn="just"/>
          <a:r>
            <a:rPr lang="es-MX" sz="1200" b="0" i="0" u="none" dirty="0">
              <a:solidFill>
                <a:schemeClr val="bg1"/>
              </a:solidFill>
              <a:latin typeface="+mj-lt"/>
            </a:rPr>
            <a:t>DESARROLLO Y EVOLUCIÓN</a:t>
          </a:r>
          <a:endParaRPr lang="en-US" sz="1200" b="0" u="none" dirty="0">
            <a:solidFill>
              <a:schemeClr val="bg1"/>
            </a:solidFill>
            <a:latin typeface="+mj-lt"/>
          </a:endParaRPr>
        </a:p>
      </dgm:t>
    </dgm:pt>
    <dgm:pt modelId="{A34A51DE-80F3-4CA9-832B-BD9CC5D61A1E}" type="parTrans" cxnId="{C51A1C39-F765-4C43-B9E9-DC283ADC8796}">
      <dgm:prSet/>
      <dgm:spPr/>
      <dgm:t>
        <a:bodyPr/>
        <a:lstStyle/>
        <a:p>
          <a:endParaRPr lang="es-EC"/>
        </a:p>
      </dgm:t>
    </dgm:pt>
    <dgm:pt modelId="{B7AA3A4C-9B98-418B-A3EA-C9AE04089B1B}" type="sibTrans" cxnId="{C51A1C39-F765-4C43-B9E9-DC283ADC8796}">
      <dgm:prSet/>
      <dgm:spPr/>
      <dgm:t>
        <a:bodyPr/>
        <a:lstStyle/>
        <a:p>
          <a:endParaRPr lang="es-EC"/>
        </a:p>
      </dgm:t>
    </dgm:pt>
    <dgm:pt modelId="{4A690439-F9D1-418A-8D82-7F53B66FF72A}">
      <dgm:prSet phldrT="[Texto]" custT="1"/>
      <dgm:spPr/>
      <dgm:t>
        <a:bodyPr/>
        <a:lstStyle/>
        <a:p>
          <a:pPr algn="just"/>
          <a:r>
            <a:rPr lang="en-US" sz="1600" dirty="0"/>
            <a:t>QUITO</a:t>
          </a:r>
        </a:p>
      </dgm:t>
    </dgm:pt>
    <dgm:pt modelId="{82A8627B-70F8-4449-B3FC-064089BFAECA}" type="parTrans" cxnId="{2A5E13D8-2C39-4A0B-A2DB-6AB151C34112}">
      <dgm:prSet/>
      <dgm:spPr/>
      <dgm:t>
        <a:bodyPr/>
        <a:lstStyle/>
        <a:p>
          <a:endParaRPr lang="es-EC"/>
        </a:p>
      </dgm:t>
    </dgm:pt>
    <dgm:pt modelId="{3D0AB97D-A53E-466F-B766-4CE680B04CE9}" type="sibTrans" cxnId="{2A5E13D8-2C39-4A0B-A2DB-6AB151C34112}">
      <dgm:prSet/>
      <dgm:spPr/>
      <dgm:t>
        <a:bodyPr/>
        <a:lstStyle/>
        <a:p>
          <a:endParaRPr lang="es-EC"/>
        </a:p>
      </dgm:t>
    </dgm:pt>
    <dgm:pt modelId="{1BB8B1CC-A23A-4783-A68B-9162C0083294}">
      <dgm:prSet phldrT="[Texto]" custT="1"/>
      <dgm:spPr/>
      <dgm:t>
        <a:bodyPr/>
        <a:lstStyle/>
        <a:p>
          <a:pPr algn="just"/>
          <a:r>
            <a:rPr lang="es-EC" sz="1200" dirty="0"/>
            <a:t>Configuración irregular y alargada, genera alto uso de espacio para circulación vehicular.</a:t>
          </a:r>
          <a:endParaRPr lang="en-US" sz="1200" dirty="0"/>
        </a:p>
      </dgm:t>
    </dgm:pt>
    <dgm:pt modelId="{F89ECFC7-9A61-4690-A0AD-9D88E5689CE9}" type="parTrans" cxnId="{4F331E50-08A0-40EA-94DE-24D688EF7C0A}">
      <dgm:prSet/>
      <dgm:spPr/>
      <dgm:t>
        <a:bodyPr/>
        <a:lstStyle/>
        <a:p>
          <a:endParaRPr lang="es-EC"/>
        </a:p>
      </dgm:t>
    </dgm:pt>
    <dgm:pt modelId="{07EFC060-528D-45DB-8DAA-E39A32266D66}" type="sibTrans" cxnId="{4F331E50-08A0-40EA-94DE-24D688EF7C0A}">
      <dgm:prSet/>
      <dgm:spPr/>
      <dgm:t>
        <a:bodyPr/>
        <a:lstStyle/>
        <a:p>
          <a:endParaRPr lang="es-EC"/>
        </a:p>
      </dgm:t>
    </dgm:pt>
    <dgm:pt modelId="{F46B3973-656C-480C-B052-EE730809B80C}">
      <dgm:prSet phldrT="[Texto]" custT="1"/>
      <dgm:spPr/>
      <dgm:t>
        <a:bodyPr/>
        <a:lstStyle/>
        <a:p>
          <a:pPr algn="just"/>
          <a:r>
            <a:rPr lang="en-US" sz="1400" dirty="0"/>
            <a:t>PARQUE AUTOMOTOR</a:t>
          </a:r>
        </a:p>
      </dgm:t>
    </dgm:pt>
    <dgm:pt modelId="{16BC57DF-DA3D-450A-9DD9-3D61A1F9F124}" type="parTrans" cxnId="{5FA5EE32-1A7F-4550-9F5F-F42E45BC0CA6}">
      <dgm:prSet/>
      <dgm:spPr/>
      <dgm:t>
        <a:bodyPr/>
        <a:lstStyle/>
        <a:p>
          <a:endParaRPr lang="es-EC"/>
        </a:p>
      </dgm:t>
    </dgm:pt>
    <dgm:pt modelId="{C36501E8-1DC1-4D2F-8130-90E19E47DEE6}" type="sibTrans" cxnId="{5FA5EE32-1A7F-4550-9F5F-F42E45BC0CA6}">
      <dgm:prSet/>
      <dgm:spPr/>
      <dgm:t>
        <a:bodyPr/>
        <a:lstStyle/>
        <a:p>
          <a:endParaRPr lang="es-EC"/>
        </a:p>
      </dgm:t>
    </dgm:pt>
    <dgm:pt modelId="{B9387C05-A1FD-4235-8897-745915500C0A}">
      <dgm:prSet phldrT="[Texto]" custT="1"/>
      <dgm:spPr/>
      <dgm:t>
        <a:bodyPr/>
        <a:lstStyle/>
        <a:p>
          <a:pPr algn="just"/>
          <a:r>
            <a:rPr lang="es-CO" sz="1200" noProof="0" dirty="0"/>
            <a:t>Incremento de manera acelerada</a:t>
          </a:r>
          <a:r>
            <a:rPr lang="en-US" sz="1200" dirty="0"/>
            <a:t>.</a:t>
          </a:r>
        </a:p>
      </dgm:t>
    </dgm:pt>
    <dgm:pt modelId="{2694A277-E280-4C59-B476-8C27DFA77934}" type="parTrans" cxnId="{9747AE86-7645-4E07-8813-46DCF714454E}">
      <dgm:prSet/>
      <dgm:spPr/>
      <dgm:t>
        <a:bodyPr/>
        <a:lstStyle/>
        <a:p>
          <a:endParaRPr lang="es-EC"/>
        </a:p>
      </dgm:t>
    </dgm:pt>
    <dgm:pt modelId="{6C6F54DD-4DA8-484F-AA75-310DA4CA12E5}" type="sibTrans" cxnId="{9747AE86-7645-4E07-8813-46DCF714454E}">
      <dgm:prSet/>
      <dgm:spPr/>
      <dgm:t>
        <a:bodyPr/>
        <a:lstStyle/>
        <a:p>
          <a:endParaRPr lang="es-EC"/>
        </a:p>
      </dgm:t>
    </dgm:pt>
    <dgm:pt modelId="{89AEB3F7-7104-407F-A49F-DCD233CF9F03}">
      <dgm:prSet phldrT="[Texto]" custT="1"/>
      <dgm:spPr/>
      <dgm:t>
        <a:bodyPr/>
        <a:lstStyle/>
        <a:p>
          <a:pPr algn="just"/>
          <a:r>
            <a:rPr lang="en-US" sz="1200" dirty="0"/>
            <a:t>30.000 </a:t>
          </a:r>
          <a:r>
            <a:rPr lang="en-US" sz="1200" dirty="0" err="1"/>
            <a:t>vehículos</a:t>
          </a:r>
          <a:r>
            <a:rPr lang="en-US" sz="1200" dirty="0"/>
            <a:t> por </a:t>
          </a:r>
          <a:r>
            <a:rPr lang="en-US" sz="1200" dirty="0" err="1"/>
            <a:t>año</a:t>
          </a:r>
          <a:endParaRPr lang="en-US" sz="1200" dirty="0"/>
        </a:p>
      </dgm:t>
    </dgm:pt>
    <dgm:pt modelId="{9BEC55D0-73CF-4931-A208-4B3A300A1224}" type="parTrans" cxnId="{77EB487F-9A50-40EE-B826-9BB4EDEC4D2C}">
      <dgm:prSet/>
      <dgm:spPr/>
    </dgm:pt>
    <dgm:pt modelId="{F92D4D0E-A079-463D-B8E2-74F26A4B1D76}" type="sibTrans" cxnId="{77EB487F-9A50-40EE-B826-9BB4EDEC4D2C}">
      <dgm:prSet/>
      <dgm:spPr/>
    </dgm:pt>
    <dgm:pt modelId="{E7ED1F46-96F5-467F-9055-55A4DC2F2096}" type="pres">
      <dgm:prSet presAssocID="{4505BC1C-70B8-449C-B6AA-857807550D67}" presName="cycleMatrixDiagram" presStyleCnt="0">
        <dgm:presLayoutVars>
          <dgm:chMax val="1"/>
          <dgm:dir/>
          <dgm:animLvl val="lvl"/>
          <dgm:resizeHandles val="exact"/>
        </dgm:presLayoutVars>
      </dgm:prSet>
      <dgm:spPr/>
      <dgm:t>
        <a:bodyPr/>
        <a:lstStyle/>
        <a:p>
          <a:endParaRPr lang="es-ES"/>
        </a:p>
      </dgm:t>
    </dgm:pt>
    <dgm:pt modelId="{F05E2740-5D11-4ACA-AE6F-32F35F6583F9}" type="pres">
      <dgm:prSet presAssocID="{4505BC1C-70B8-449C-B6AA-857807550D67}" presName="children" presStyleCnt="0"/>
      <dgm:spPr/>
    </dgm:pt>
    <dgm:pt modelId="{F07F54B4-08B5-4371-89D0-45F02E8BD105}" type="pres">
      <dgm:prSet presAssocID="{4505BC1C-70B8-449C-B6AA-857807550D67}" presName="child1group" presStyleCnt="0"/>
      <dgm:spPr/>
    </dgm:pt>
    <dgm:pt modelId="{EF49ACA2-98B1-4A89-B431-00B923B08F05}" type="pres">
      <dgm:prSet presAssocID="{4505BC1C-70B8-449C-B6AA-857807550D67}" presName="child1" presStyleLbl="bgAcc1" presStyleIdx="0" presStyleCnt="4" custLinFactNeighborX="-8095" custLinFactNeighborY="-17934"/>
      <dgm:spPr/>
      <dgm:t>
        <a:bodyPr/>
        <a:lstStyle/>
        <a:p>
          <a:endParaRPr lang="es-ES"/>
        </a:p>
      </dgm:t>
    </dgm:pt>
    <dgm:pt modelId="{0C683DDB-5116-4905-A347-79303A3EB2D9}" type="pres">
      <dgm:prSet presAssocID="{4505BC1C-70B8-449C-B6AA-857807550D67}" presName="child1Text" presStyleLbl="bgAcc1" presStyleIdx="0" presStyleCnt="4">
        <dgm:presLayoutVars>
          <dgm:bulletEnabled val="1"/>
        </dgm:presLayoutVars>
      </dgm:prSet>
      <dgm:spPr/>
      <dgm:t>
        <a:bodyPr/>
        <a:lstStyle/>
        <a:p>
          <a:endParaRPr lang="es-ES"/>
        </a:p>
      </dgm:t>
    </dgm:pt>
    <dgm:pt modelId="{BEB04D6A-F64C-4763-A6CE-BFE51907C024}" type="pres">
      <dgm:prSet presAssocID="{4505BC1C-70B8-449C-B6AA-857807550D67}" presName="child2group" presStyleCnt="0"/>
      <dgm:spPr/>
    </dgm:pt>
    <dgm:pt modelId="{090F3EBC-CD56-4404-9894-28E08AD41FBE}" type="pres">
      <dgm:prSet presAssocID="{4505BC1C-70B8-449C-B6AA-857807550D67}" presName="child2" presStyleLbl="bgAcc1" presStyleIdx="1" presStyleCnt="4" custScaleX="91637" custLinFactNeighborX="20173" custLinFactNeighborY="-600"/>
      <dgm:spPr/>
      <dgm:t>
        <a:bodyPr/>
        <a:lstStyle/>
        <a:p>
          <a:endParaRPr lang="es-ES"/>
        </a:p>
      </dgm:t>
    </dgm:pt>
    <dgm:pt modelId="{4CF9D4EC-01EC-4556-AC78-EF5AFEC86792}" type="pres">
      <dgm:prSet presAssocID="{4505BC1C-70B8-449C-B6AA-857807550D67}" presName="child2Text" presStyleLbl="bgAcc1" presStyleIdx="1" presStyleCnt="4">
        <dgm:presLayoutVars>
          <dgm:bulletEnabled val="1"/>
        </dgm:presLayoutVars>
      </dgm:prSet>
      <dgm:spPr/>
      <dgm:t>
        <a:bodyPr/>
        <a:lstStyle/>
        <a:p>
          <a:endParaRPr lang="es-ES"/>
        </a:p>
      </dgm:t>
    </dgm:pt>
    <dgm:pt modelId="{C997C03A-2A52-449E-9B18-3575744422D4}" type="pres">
      <dgm:prSet presAssocID="{4505BC1C-70B8-449C-B6AA-857807550D67}" presName="child3group" presStyleCnt="0"/>
      <dgm:spPr/>
    </dgm:pt>
    <dgm:pt modelId="{690618E6-62D7-4CC0-96EC-0C1951C6A4D3}" type="pres">
      <dgm:prSet presAssocID="{4505BC1C-70B8-449C-B6AA-857807550D67}" presName="child3" presStyleLbl="bgAcc1" presStyleIdx="2" presStyleCnt="4" custLinFactNeighborX="18558" custLinFactNeighborY="-4886"/>
      <dgm:spPr/>
      <dgm:t>
        <a:bodyPr/>
        <a:lstStyle/>
        <a:p>
          <a:endParaRPr lang="es-ES"/>
        </a:p>
      </dgm:t>
    </dgm:pt>
    <dgm:pt modelId="{D958BA2A-C22C-4479-B4BC-16FCCDAC5967}" type="pres">
      <dgm:prSet presAssocID="{4505BC1C-70B8-449C-B6AA-857807550D67}" presName="child3Text" presStyleLbl="bgAcc1" presStyleIdx="2" presStyleCnt="4">
        <dgm:presLayoutVars>
          <dgm:bulletEnabled val="1"/>
        </dgm:presLayoutVars>
      </dgm:prSet>
      <dgm:spPr/>
      <dgm:t>
        <a:bodyPr/>
        <a:lstStyle/>
        <a:p>
          <a:endParaRPr lang="es-ES"/>
        </a:p>
      </dgm:t>
    </dgm:pt>
    <dgm:pt modelId="{1ED61DB8-6C8A-45F2-9520-263780313D96}" type="pres">
      <dgm:prSet presAssocID="{4505BC1C-70B8-449C-B6AA-857807550D67}" presName="child4group" presStyleCnt="0"/>
      <dgm:spPr/>
    </dgm:pt>
    <dgm:pt modelId="{47C55F4D-A18E-43CE-AF97-3CBCFBD55849}" type="pres">
      <dgm:prSet presAssocID="{4505BC1C-70B8-449C-B6AA-857807550D67}" presName="child4" presStyleLbl="bgAcc1" presStyleIdx="3" presStyleCnt="4"/>
      <dgm:spPr/>
      <dgm:t>
        <a:bodyPr/>
        <a:lstStyle/>
        <a:p>
          <a:endParaRPr lang="es-ES"/>
        </a:p>
      </dgm:t>
    </dgm:pt>
    <dgm:pt modelId="{435665A8-24ED-49CF-B3D6-E4F301E76F54}" type="pres">
      <dgm:prSet presAssocID="{4505BC1C-70B8-449C-B6AA-857807550D67}" presName="child4Text" presStyleLbl="bgAcc1" presStyleIdx="3" presStyleCnt="4">
        <dgm:presLayoutVars>
          <dgm:bulletEnabled val="1"/>
        </dgm:presLayoutVars>
      </dgm:prSet>
      <dgm:spPr/>
      <dgm:t>
        <a:bodyPr/>
        <a:lstStyle/>
        <a:p>
          <a:endParaRPr lang="es-ES"/>
        </a:p>
      </dgm:t>
    </dgm:pt>
    <dgm:pt modelId="{34C4D16A-736D-4477-9F44-DEE6592BE18B}" type="pres">
      <dgm:prSet presAssocID="{4505BC1C-70B8-449C-B6AA-857807550D67}" presName="childPlaceholder" presStyleCnt="0"/>
      <dgm:spPr/>
    </dgm:pt>
    <dgm:pt modelId="{9DFE9D2E-5B9D-47D2-9D47-A6D298EEDC32}" type="pres">
      <dgm:prSet presAssocID="{4505BC1C-70B8-449C-B6AA-857807550D67}" presName="circle" presStyleCnt="0"/>
      <dgm:spPr/>
    </dgm:pt>
    <dgm:pt modelId="{029890CA-33C0-4387-82C2-1CAB3F6F4846}" type="pres">
      <dgm:prSet presAssocID="{4505BC1C-70B8-449C-B6AA-857807550D67}" presName="quadrant1" presStyleLbl="node1" presStyleIdx="0" presStyleCnt="4" custLinFactNeighborX="-1624" custLinFactNeighborY="1702">
        <dgm:presLayoutVars>
          <dgm:chMax val="1"/>
          <dgm:bulletEnabled val="1"/>
        </dgm:presLayoutVars>
      </dgm:prSet>
      <dgm:spPr/>
      <dgm:t>
        <a:bodyPr/>
        <a:lstStyle/>
        <a:p>
          <a:endParaRPr lang="es-ES"/>
        </a:p>
      </dgm:t>
    </dgm:pt>
    <dgm:pt modelId="{96F1723A-E1ED-4C07-9B35-4D640C4752BC}" type="pres">
      <dgm:prSet presAssocID="{4505BC1C-70B8-449C-B6AA-857807550D67}" presName="quadrant2" presStyleLbl="node1" presStyleIdx="1" presStyleCnt="4">
        <dgm:presLayoutVars>
          <dgm:chMax val="1"/>
          <dgm:bulletEnabled val="1"/>
        </dgm:presLayoutVars>
      </dgm:prSet>
      <dgm:spPr/>
      <dgm:t>
        <a:bodyPr/>
        <a:lstStyle/>
        <a:p>
          <a:endParaRPr lang="es-ES"/>
        </a:p>
      </dgm:t>
    </dgm:pt>
    <dgm:pt modelId="{4F199F27-4142-4270-A5FA-4D728679C0FB}" type="pres">
      <dgm:prSet presAssocID="{4505BC1C-70B8-449C-B6AA-857807550D67}" presName="quadrant3" presStyleLbl="node1" presStyleIdx="2" presStyleCnt="4" custScaleX="105145" custScaleY="102037" custLinFactNeighborX="-1507" custLinFactNeighborY="-1358">
        <dgm:presLayoutVars>
          <dgm:chMax val="1"/>
          <dgm:bulletEnabled val="1"/>
        </dgm:presLayoutVars>
      </dgm:prSet>
      <dgm:spPr/>
      <dgm:t>
        <a:bodyPr/>
        <a:lstStyle/>
        <a:p>
          <a:endParaRPr lang="es-ES"/>
        </a:p>
      </dgm:t>
    </dgm:pt>
    <dgm:pt modelId="{34A9B1BE-1F76-4F29-B7E3-B45046BDBE7C}" type="pres">
      <dgm:prSet presAssocID="{4505BC1C-70B8-449C-B6AA-857807550D67}" presName="quadrant4" presStyleLbl="node1" presStyleIdx="3" presStyleCnt="4" custLinFactNeighborY="2053">
        <dgm:presLayoutVars>
          <dgm:chMax val="1"/>
          <dgm:bulletEnabled val="1"/>
        </dgm:presLayoutVars>
      </dgm:prSet>
      <dgm:spPr/>
      <dgm:t>
        <a:bodyPr/>
        <a:lstStyle/>
        <a:p>
          <a:endParaRPr lang="es-ES"/>
        </a:p>
      </dgm:t>
    </dgm:pt>
    <dgm:pt modelId="{55A12756-BCF1-4B21-9987-F9F8FB069FA8}" type="pres">
      <dgm:prSet presAssocID="{4505BC1C-70B8-449C-B6AA-857807550D67}" presName="quadrantPlaceholder" presStyleCnt="0"/>
      <dgm:spPr/>
    </dgm:pt>
    <dgm:pt modelId="{921A559A-D0D2-41EB-AD81-32C0751FBFCE}" type="pres">
      <dgm:prSet presAssocID="{4505BC1C-70B8-449C-B6AA-857807550D67}" presName="center1" presStyleLbl="fgShp" presStyleIdx="0" presStyleCnt="2"/>
      <dgm:spPr/>
    </dgm:pt>
    <dgm:pt modelId="{5FF56948-E4D5-41AE-96FA-5C51A1820875}" type="pres">
      <dgm:prSet presAssocID="{4505BC1C-70B8-449C-B6AA-857807550D67}" presName="center2" presStyleLbl="fgShp" presStyleIdx="1" presStyleCnt="2"/>
      <dgm:spPr/>
    </dgm:pt>
  </dgm:ptLst>
  <dgm:cxnLst>
    <dgm:cxn modelId="{5FA5EE32-1A7F-4550-9F5F-F42E45BC0CA6}" srcId="{4505BC1C-70B8-449C-B6AA-857807550D67}" destId="{F46B3973-656C-480C-B052-EE730809B80C}" srcOrd="2" destOrd="0" parTransId="{16BC57DF-DA3D-450A-9DD9-3D61A1F9F124}" sibTransId="{C36501E8-1DC1-4D2F-8130-90E19E47DEE6}"/>
    <dgm:cxn modelId="{2618E7CA-15DF-4216-8B9D-DA8E6F4C6C53}" type="presOf" srcId="{8FBAA24C-130A-446E-A174-CE443AD3A0F1}" destId="{029890CA-33C0-4387-82C2-1CAB3F6F4846}" srcOrd="0" destOrd="0" presId="urn:microsoft.com/office/officeart/2005/8/layout/cycle4"/>
    <dgm:cxn modelId="{A04A7B89-2DD8-4DDE-8EE8-230118D8B5A4}" type="presOf" srcId="{4A690439-F9D1-418A-8D82-7F53B66FF72A}" destId="{96F1723A-E1ED-4C07-9B35-4D640C4752BC}" srcOrd="0" destOrd="0" presId="urn:microsoft.com/office/officeart/2005/8/layout/cycle4"/>
    <dgm:cxn modelId="{A17B020D-E7B0-43FA-9980-53B557424A7B}" type="presOf" srcId="{89AEB3F7-7104-407F-A49F-DCD233CF9F03}" destId="{D958BA2A-C22C-4479-B4BC-16FCCDAC5967}" srcOrd="1" destOrd="1" presId="urn:microsoft.com/office/officeart/2005/8/layout/cycle4"/>
    <dgm:cxn modelId="{03838068-1F31-4678-A64B-0E6E1DD3F130}" type="presOf" srcId="{802B7F28-C437-4BF3-A279-2C2CE5C69419}" destId="{435665A8-24ED-49CF-B3D6-E4F301E76F54}" srcOrd="1" destOrd="0" presId="urn:microsoft.com/office/officeart/2005/8/layout/cycle4"/>
    <dgm:cxn modelId="{9747AE86-7645-4E07-8813-46DCF714454E}" srcId="{F46B3973-656C-480C-B052-EE730809B80C}" destId="{B9387C05-A1FD-4235-8897-745915500C0A}" srcOrd="0" destOrd="0" parTransId="{2694A277-E280-4C59-B476-8C27DFA77934}" sibTransId="{6C6F54DD-4DA8-484F-AA75-310DA4CA12E5}"/>
    <dgm:cxn modelId="{43693706-10FC-436B-B765-8132A4163797}" type="presOf" srcId="{F46B3973-656C-480C-B052-EE730809B80C}" destId="{4F199F27-4142-4270-A5FA-4D728679C0FB}" srcOrd="0" destOrd="0" presId="urn:microsoft.com/office/officeart/2005/8/layout/cycle4"/>
    <dgm:cxn modelId="{42AAA1BD-5B0D-418F-B63E-8F33F4F17850}" type="presOf" srcId="{B9387C05-A1FD-4235-8897-745915500C0A}" destId="{D958BA2A-C22C-4479-B4BC-16FCCDAC5967}" srcOrd="1" destOrd="0" presId="urn:microsoft.com/office/officeart/2005/8/layout/cycle4"/>
    <dgm:cxn modelId="{4F331E50-08A0-40EA-94DE-24D688EF7C0A}" srcId="{4A690439-F9D1-418A-8D82-7F53B66FF72A}" destId="{1BB8B1CC-A23A-4783-A68B-9162C0083294}" srcOrd="0" destOrd="0" parTransId="{F89ECFC7-9A61-4690-A0AD-9D88E5689CE9}" sibTransId="{07EFC060-528D-45DB-8DAA-E39A32266D66}"/>
    <dgm:cxn modelId="{AB45ADD6-047B-4107-A7F4-63858719F2A8}" type="presOf" srcId="{1BB8B1CC-A23A-4783-A68B-9162C0083294}" destId="{4CF9D4EC-01EC-4556-AC78-EF5AFEC86792}" srcOrd="1" destOrd="0" presId="urn:microsoft.com/office/officeart/2005/8/layout/cycle4"/>
    <dgm:cxn modelId="{37184317-678B-419F-8472-89BEF6C5657B}" type="presOf" srcId="{B1CF29CB-2E52-400E-A9B8-17BC22A09979}" destId="{0C683DDB-5116-4905-A347-79303A3EB2D9}" srcOrd="1" destOrd="0" presId="urn:microsoft.com/office/officeart/2005/8/layout/cycle4"/>
    <dgm:cxn modelId="{C51A1C39-F765-4C43-B9E9-DC283ADC8796}" srcId="{4505BC1C-70B8-449C-B6AA-857807550D67}" destId="{8FBAA24C-130A-446E-A174-CE443AD3A0F1}" srcOrd="0" destOrd="0" parTransId="{A34A51DE-80F3-4CA9-832B-BD9CC5D61A1E}" sibTransId="{B7AA3A4C-9B98-418B-A3EA-C9AE04089B1B}"/>
    <dgm:cxn modelId="{2A5E13D8-2C39-4A0B-A2DB-6AB151C34112}" srcId="{4505BC1C-70B8-449C-B6AA-857807550D67}" destId="{4A690439-F9D1-418A-8D82-7F53B66FF72A}" srcOrd="1" destOrd="0" parTransId="{82A8627B-70F8-4449-B3FC-064089BFAECA}" sibTransId="{3D0AB97D-A53E-466F-B766-4CE680B04CE9}"/>
    <dgm:cxn modelId="{AE5783FC-9112-45D6-A396-A69D873ABF0C}" srcId="{CB713C07-D247-4FDE-9B8A-7D86DFA3F0AE}" destId="{802B7F28-C437-4BF3-A279-2C2CE5C69419}" srcOrd="0" destOrd="0" parTransId="{E3515D9C-B9A3-4796-ACB7-C88EB2C3E5ED}" sibTransId="{1436712D-D0DB-4992-BF69-56AD93DE0AA4}"/>
    <dgm:cxn modelId="{8F75575E-B2C2-4797-B38A-DEBBA4118D0F}" type="presOf" srcId="{B1CF29CB-2E52-400E-A9B8-17BC22A09979}" destId="{EF49ACA2-98B1-4A89-B431-00B923B08F05}" srcOrd="0" destOrd="0" presId="urn:microsoft.com/office/officeart/2005/8/layout/cycle4"/>
    <dgm:cxn modelId="{5D44AB57-5674-4629-BC2B-069E10273499}" srcId="{4505BC1C-70B8-449C-B6AA-857807550D67}" destId="{CB713C07-D247-4FDE-9B8A-7D86DFA3F0AE}" srcOrd="3" destOrd="0" parTransId="{055EE2BF-307C-4918-ADB6-19154C0D6800}" sibTransId="{5728E340-BE65-45B9-A791-C1E7B4BBFE95}"/>
    <dgm:cxn modelId="{18212FDC-A7A6-47E4-BA68-0E5559C9D091}" type="presOf" srcId="{802B7F28-C437-4BF3-A279-2C2CE5C69419}" destId="{47C55F4D-A18E-43CE-AF97-3CBCFBD55849}" srcOrd="0" destOrd="0" presId="urn:microsoft.com/office/officeart/2005/8/layout/cycle4"/>
    <dgm:cxn modelId="{77EB487F-9A50-40EE-B826-9BB4EDEC4D2C}" srcId="{F46B3973-656C-480C-B052-EE730809B80C}" destId="{89AEB3F7-7104-407F-A49F-DCD233CF9F03}" srcOrd="1" destOrd="0" parTransId="{9BEC55D0-73CF-4931-A208-4B3A300A1224}" sibTransId="{F92D4D0E-A079-463D-B8E2-74F26A4B1D76}"/>
    <dgm:cxn modelId="{FC1875CC-6B3A-46B1-A6F1-289A6490D406}" type="presOf" srcId="{CB713C07-D247-4FDE-9B8A-7D86DFA3F0AE}" destId="{34A9B1BE-1F76-4F29-B7E3-B45046BDBE7C}" srcOrd="0" destOrd="0" presId="urn:microsoft.com/office/officeart/2005/8/layout/cycle4"/>
    <dgm:cxn modelId="{377F0C14-5052-448D-83D7-64845AF38022}" type="presOf" srcId="{B9387C05-A1FD-4235-8897-745915500C0A}" destId="{690618E6-62D7-4CC0-96EC-0C1951C6A4D3}" srcOrd="0" destOrd="0" presId="urn:microsoft.com/office/officeart/2005/8/layout/cycle4"/>
    <dgm:cxn modelId="{49DCE16A-BE56-405F-841D-F9649D16313F}" type="presOf" srcId="{4505BC1C-70B8-449C-B6AA-857807550D67}" destId="{E7ED1F46-96F5-467F-9055-55A4DC2F2096}" srcOrd="0" destOrd="0" presId="urn:microsoft.com/office/officeart/2005/8/layout/cycle4"/>
    <dgm:cxn modelId="{EC2371D2-45E0-4599-A6B0-576B13679EF7}" type="presOf" srcId="{89AEB3F7-7104-407F-A49F-DCD233CF9F03}" destId="{690618E6-62D7-4CC0-96EC-0C1951C6A4D3}" srcOrd="0" destOrd="1" presId="urn:microsoft.com/office/officeart/2005/8/layout/cycle4"/>
    <dgm:cxn modelId="{E6156EB8-4304-43EB-B2FA-8B9D72D8207D}" type="presOf" srcId="{1BB8B1CC-A23A-4783-A68B-9162C0083294}" destId="{090F3EBC-CD56-4404-9894-28E08AD41FBE}" srcOrd="0" destOrd="0" presId="urn:microsoft.com/office/officeart/2005/8/layout/cycle4"/>
    <dgm:cxn modelId="{2005FFC4-5A11-4218-9F55-37A341359F32}" srcId="{8FBAA24C-130A-446E-A174-CE443AD3A0F1}" destId="{B1CF29CB-2E52-400E-A9B8-17BC22A09979}" srcOrd="0" destOrd="0" parTransId="{66060C0D-9362-4511-AACA-4EDAB7C04681}" sibTransId="{E7E9DB9C-D344-4BE9-936C-8AC4415C02B2}"/>
    <dgm:cxn modelId="{14E67178-D778-4655-9054-D0547B754B45}" type="presParOf" srcId="{E7ED1F46-96F5-467F-9055-55A4DC2F2096}" destId="{F05E2740-5D11-4ACA-AE6F-32F35F6583F9}" srcOrd="0" destOrd="0" presId="urn:microsoft.com/office/officeart/2005/8/layout/cycle4"/>
    <dgm:cxn modelId="{C46D5722-1010-4B9A-B263-C213D49D7320}" type="presParOf" srcId="{F05E2740-5D11-4ACA-AE6F-32F35F6583F9}" destId="{F07F54B4-08B5-4371-89D0-45F02E8BD105}" srcOrd="0" destOrd="0" presId="urn:microsoft.com/office/officeart/2005/8/layout/cycle4"/>
    <dgm:cxn modelId="{C4A9FE0A-89FA-4465-95B8-65A1601EECF1}" type="presParOf" srcId="{F07F54B4-08B5-4371-89D0-45F02E8BD105}" destId="{EF49ACA2-98B1-4A89-B431-00B923B08F05}" srcOrd="0" destOrd="0" presId="urn:microsoft.com/office/officeart/2005/8/layout/cycle4"/>
    <dgm:cxn modelId="{D68E19C8-D431-4893-A83D-40280C164C84}" type="presParOf" srcId="{F07F54B4-08B5-4371-89D0-45F02E8BD105}" destId="{0C683DDB-5116-4905-A347-79303A3EB2D9}" srcOrd="1" destOrd="0" presId="urn:microsoft.com/office/officeart/2005/8/layout/cycle4"/>
    <dgm:cxn modelId="{914ADF60-A774-466D-B799-E95A333909CB}" type="presParOf" srcId="{F05E2740-5D11-4ACA-AE6F-32F35F6583F9}" destId="{BEB04D6A-F64C-4763-A6CE-BFE51907C024}" srcOrd="1" destOrd="0" presId="urn:microsoft.com/office/officeart/2005/8/layout/cycle4"/>
    <dgm:cxn modelId="{2A5CA9DB-5DB3-481A-8589-40C95AAF6457}" type="presParOf" srcId="{BEB04D6A-F64C-4763-A6CE-BFE51907C024}" destId="{090F3EBC-CD56-4404-9894-28E08AD41FBE}" srcOrd="0" destOrd="0" presId="urn:microsoft.com/office/officeart/2005/8/layout/cycle4"/>
    <dgm:cxn modelId="{1ACDDB9A-3D59-428B-9986-265127CB5A45}" type="presParOf" srcId="{BEB04D6A-F64C-4763-A6CE-BFE51907C024}" destId="{4CF9D4EC-01EC-4556-AC78-EF5AFEC86792}" srcOrd="1" destOrd="0" presId="urn:microsoft.com/office/officeart/2005/8/layout/cycle4"/>
    <dgm:cxn modelId="{BF04107D-5B97-4331-9D93-CFB7B22A9095}" type="presParOf" srcId="{F05E2740-5D11-4ACA-AE6F-32F35F6583F9}" destId="{C997C03A-2A52-449E-9B18-3575744422D4}" srcOrd="2" destOrd="0" presId="urn:microsoft.com/office/officeart/2005/8/layout/cycle4"/>
    <dgm:cxn modelId="{B5290EC8-AB06-4A2E-A509-767F4EF2FB0F}" type="presParOf" srcId="{C997C03A-2A52-449E-9B18-3575744422D4}" destId="{690618E6-62D7-4CC0-96EC-0C1951C6A4D3}" srcOrd="0" destOrd="0" presId="urn:microsoft.com/office/officeart/2005/8/layout/cycle4"/>
    <dgm:cxn modelId="{6A587C4E-FA80-44A5-B2C7-2AB56818591C}" type="presParOf" srcId="{C997C03A-2A52-449E-9B18-3575744422D4}" destId="{D958BA2A-C22C-4479-B4BC-16FCCDAC5967}" srcOrd="1" destOrd="0" presId="urn:microsoft.com/office/officeart/2005/8/layout/cycle4"/>
    <dgm:cxn modelId="{67B9C111-E0F9-4194-A94A-C8779D1D8B32}" type="presParOf" srcId="{F05E2740-5D11-4ACA-AE6F-32F35F6583F9}" destId="{1ED61DB8-6C8A-45F2-9520-263780313D96}" srcOrd="3" destOrd="0" presId="urn:microsoft.com/office/officeart/2005/8/layout/cycle4"/>
    <dgm:cxn modelId="{BEA46CFA-3EED-4005-964D-D2B77449109E}" type="presParOf" srcId="{1ED61DB8-6C8A-45F2-9520-263780313D96}" destId="{47C55F4D-A18E-43CE-AF97-3CBCFBD55849}" srcOrd="0" destOrd="0" presId="urn:microsoft.com/office/officeart/2005/8/layout/cycle4"/>
    <dgm:cxn modelId="{32A4CF03-30DB-41C3-B6C7-1F59DD0E75F4}" type="presParOf" srcId="{1ED61DB8-6C8A-45F2-9520-263780313D96}" destId="{435665A8-24ED-49CF-B3D6-E4F301E76F54}" srcOrd="1" destOrd="0" presId="urn:microsoft.com/office/officeart/2005/8/layout/cycle4"/>
    <dgm:cxn modelId="{AF340564-024A-4B27-9625-AD95E6E6010F}" type="presParOf" srcId="{F05E2740-5D11-4ACA-AE6F-32F35F6583F9}" destId="{34C4D16A-736D-4477-9F44-DEE6592BE18B}" srcOrd="4" destOrd="0" presId="urn:microsoft.com/office/officeart/2005/8/layout/cycle4"/>
    <dgm:cxn modelId="{392A8F10-974C-4B8B-9FB6-BCD9D594FD37}" type="presParOf" srcId="{E7ED1F46-96F5-467F-9055-55A4DC2F2096}" destId="{9DFE9D2E-5B9D-47D2-9D47-A6D298EEDC32}" srcOrd="1" destOrd="0" presId="urn:microsoft.com/office/officeart/2005/8/layout/cycle4"/>
    <dgm:cxn modelId="{35BD8F05-757F-4E53-84E8-086E13E5BEAD}" type="presParOf" srcId="{9DFE9D2E-5B9D-47D2-9D47-A6D298EEDC32}" destId="{029890CA-33C0-4387-82C2-1CAB3F6F4846}" srcOrd="0" destOrd="0" presId="urn:microsoft.com/office/officeart/2005/8/layout/cycle4"/>
    <dgm:cxn modelId="{55AF59DC-9CB3-4330-A746-B5C84E4AE7BA}" type="presParOf" srcId="{9DFE9D2E-5B9D-47D2-9D47-A6D298EEDC32}" destId="{96F1723A-E1ED-4C07-9B35-4D640C4752BC}" srcOrd="1" destOrd="0" presId="urn:microsoft.com/office/officeart/2005/8/layout/cycle4"/>
    <dgm:cxn modelId="{15FAD810-E9A2-4D39-9769-1A1A216E5EA6}" type="presParOf" srcId="{9DFE9D2E-5B9D-47D2-9D47-A6D298EEDC32}" destId="{4F199F27-4142-4270-A5FA-4D728679C0FB}" srcOrd="2" destOrd="0" presId="urn:microsoft.com/office/officeart/2005/8/layout/cycle4"/>
    <dgm:cxn modelId="{EBCF9652-11C8-4F08-BDB6-6B5096C40A86}" type="presParOf" srcId="{9DFE9D2E-5B9D-47D2-9D47-A6D298EEDC32}" destId="{34A9B1BE-1F76-4F29-B7E3-B45046BDBE7C}" srcOrd="3" destOrd="0" presId="urn:microsoft.com/office/officeart/2005/8/layout/cycle4"/>
    <dgm:cxn modelId="{095C7556-D654-4516-805D-7C48EC79A2B6}" type="presParOf" srcId="{9DFE9D2E-5B9D-47D2-9D47-A6D298EEDC32}" destId="{55A12756-BCF1-4B21-9987-F9F8FB069FA8}" srcOrd="4" destOrd="0" presId="urn:microsoft.com/office/officeart/2005/8/layout/cycle4"/>
    <dgm:cxn modelId="{B3E42FED-091A-4104-972E-11526F2AA71F}" type="presParOf" srcId="{E7ED1F46-96F5-467F-9055-55A4DC2F2096}" destId="{921A559A-D0D2-41EB-AD81-32C0751FBFCE}" srcOrd="2" destOrd="0" presId="urn:microsoft.com/office/officeart/2005/8/layout/cycle4"/>
    <dgm:cxn modelId="{ACB944CF-BE76-4B38-9B9B-571813F7F3FD}" type="presParOf" srcId="{E7ED1F46-96F5-467F-9055-55A4DC2F2096}" destId="{5FF56948-E4D5-41AE-96FA-5C51A1820875}"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7997BDDC-BCB7-4F2B-BA34-41A5730E491B}"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s-US"/>
        </a:p>
      </dgm:t>
    </dgm:pt>
    <dgm:pt modelId="{57A31B22-8F7C-4594-9D51-5D4F1FC25EBD}">
      <dgm:prSet phldrT="[Texto]"/>
      <dgm:spPr/>
      <dgm:t>
        <a:bodyPr/>
        <a:lstStyle/>
        <a:p>
          <a:r>
            <a:rPr lang="es-US" dirty="0"/>
            <a:t>Se estableció las horas pico de los días laborables tanto de ingreso y salida del Ministerio de Defensa</a:t>
          </a:r>
        </a:p>
      </dgm:t>
    </dgm:pt>
    <dgm:pt modelId="{C69C8F2E-F996-4008-8535-64F6B80C3BC1}" type="parTrans" cxnId="{0BB17A52-5720-4A54-B3A7-98A9964419C1}">
      <dgm:prSet/>
      <dgm:spPr/>
      <dgm:t>
        <a:bodyPr/>
        <a:lstStyle/>
        <a:p>
          <a:endParaRPr lang="es-US"/>
        </a:p>
      </dgm:t>
    </dgm:pt>
    <dgm:pt modelId="{23B0970D-2CBE-4BBD-ABC8-C4BD879D25F2}" type="sibTrans" cxnId="{0BB17A52-5720-4A54-B3A7-98A9964419C1}">
      <dgm:prSet/>
      <dgm:spPr/>
      <dgm:t>
        <a:bodyPr/>
        <a:lstStyle/>
        <a:p>
          <a:endParaRPr lang="es-US"/>
        </a:p>
      </dgm:t>
    </dgm:pt>
    <dgm:pt modelId="{6E81C93C-0DE4-4CDD-9F4C-D6EB3C949156}">
      <dgm:prSet phldrT="[Texto]"/>
      <dgm:spPr/>
      <dgm:t>
        <a:bodyPr/>
        <a:lstStyle/>
        <a:p>
          <a:r>
            <a:rPr lang="es-EC" dirty="0"/>
            <a:t>Ingresos las horas pico se establecieron en las 07H00 los lunes y viernes, y 08H00 los martes, jueves y viernes</a:t>
          </a:r>
          <a:endParaRPr lang="es-US" dirty="0"/>
        </a:p>
      </dgm:t>
    </dgm:pt>
    <dgm:pt modelId="{B9EB62E1-8829-4D11-BE9C-E46B0005A4AD}" type="parTrans" cxnId="{2739F5C0-CD0A-4BE5-8236-C558EDCF0253}">
      <dgm:prSet/>
      <dgm:spPr/>
      <dgm:t>
        <a:bodyPr/>
        <a:lstStyle/>
        <a:p>
          <a:endParaRPr lang="es-US"/>
        </a:p>
      </dgm:t>
    </dgm:pt>
    <dgm:pt modelId="{9943AB99-80B5-4BB8-BB10-19A9AC509EAE}" type="sibTrans" cxnId="{2739F5C0-CD0A-4BE5-8236-C558EDCF0253}">
      <dgm:prSet/>
      <dgm:spPr/>
      <dgm:t>
        <a:bodyPr/>
        <a:lstStyle/>
        <a:p>
          <a:endParaRPr lang="es-US"/>
        </a:p>
      </dgm:t>
    </dgm:pt>
    <dgm:pt modelId="{5F379B06-A21F-4A87-8681-43AE2AED367F}">
      <dgm:prSet phldrT="[Texto]"/>
      <dgm:spPr/>
      <dgm:t>
        <a:bodyPr/>
        <a:lstStyle/>
        <a:p>
          <a:r>
            <a:rPr lang="es-EC" dirty="0"/>
            <a:t>Para las salidas, conforme a las modificaciones debidas a la pandemia, se estableció las 14H00 como la hora pico</a:t>
          </a:r>
          <a:endParaRPr lang="es-US" dirty="0"/>
        </a:p>
      </dgm:t>
    </dgm:pt>
    <dgm:pt modelId="{B12CF11F-3753-43BA-8DDC-6631A6B75553}" type="parTrans" cxnId="{E50462AD-C070-4B05-8E19-796F40ADCE2A}">
      <dgm:prSet/>
      <dgm:spPr/>
      <dgm:t>
        <a:bodyPr/>
        <a:lstStyle/>
        <a:p>
          <a:endParaRPr lang="es-US"/>
        </a:p>
      </dgm:t>
    </dgm:pt>
    <dgm:pt modelId="{038080E6-4CCD-41A1-B402-6D475DA88E13}" type="sibTrans" cxnId="{E50462AD-C070-4B05-8E19-796F40ADCE2A}">
      <dgm:prSet/>
      <dgm:spPr/>
      <dgm:t>
        <a:bodyPr/>
        <a:lstStyle/>
        <a:p>
          <a:endParaRPr lang="es-US"/>
        </a:p>
      </dgm:t>
    </dgm:pt>
    <dgm:pt modelId="{6B835E54-7068-4F61-B2C1-520D4F893FC9}">
      <dgm:prSet phldrT="[Texto]"/>
      <dgm:spPr/>
      <dgm:t>
        <a:bodyPr/>
        <a:lstStyle/>
        <a:p>
          <a:r>
            <a:rPr lang="es-EC" dirty="0"/>
            <a:t>Estas horas no coinciden con las horas pico que se presentan en las Av. Maldonado y Cumandá</a:t>
          </a:r>
          <a:endParaRPr lang="es-US" dirty="0"/>
        </a:p>
      </dgm:t>
    </dgm:pt>
    <dgm:pt modelId="{D4AF04A7-8CC2-4E97-8B86-89E222DF2A93}" type="parTrans" cxnId="{937E5CA0-F2AB-4325-9B4F-8CF3246099D2}">
      <dgm:prSet/>
      <dgm:spPr/>
      <dgm:t>
        <a:bodyPr/>
        <a:lstStyle/>
        <a:p>
          <a:endParaRPr lang="es-US"/>
        </a:p>
      </dgm:t>
    </dgm:pt>
    <dgm:pt modelId="{CFD8BBBD-10DF-4D84-970C-EF9CF769A8EF}" type="sibTrans" cxnId="{937E5CA0-F2AB-4325-9B4F-8CF3246099D2}">
      <dgm:prSet/>
      <dgm:spPr/>
      <dgm:t>
        <a:bodyPr/>
        <a:lstStyle/>
        <a:p>
          <a:endParaRPr lang="es-US"/>
        </a:p>
      </dgm:t>
    </dgm:pt>
    <dgm:pt modelId="{5F2EF921-4D4C-437A-B0BE-7F331108DDE9}">
      <dgm:prSet phldrT="[Texto]"/>
      <dgm:spPr/>
      <dgm:t>
        <a:bodyPr/>
        <a:lstStyle/>
        <a:p>
          <a:r>
            <a:rPr lang="es-EC" dirty="0"/>
            <a:t>El incremento de volumen proyectado no afecta de manera importante al tráfico presente en estas avenidas</a:t>
          </a:r>
          <a:endParaRPr lang="es-US" dirty="0"/>
        </a:p>
      </dgm:t>
    </dgm:pt>
    <dgm:pt modelId="{B32E3394-F36C-4FC8-AAAC-B1159B1CEB24}" type="parTrans" cxnId="{F65FA1DB-8C70-43F2-8B9B-811D21034CE1}">
      <dgm:prSet/>
      <dgm:spPr/>
      <dgm:t>
        <a:bodyPr/>
        <a:lstStyle/>
        <a:p>
          <a:endParaRPr lang="es-US"/>
        </a:p>
      </dgm:t>
    </dgm:pt>
    <dgm:pt modelId="{8CF91B5D-52E4-4449-9519-54D575618BC3}" type="sibTrans" cxnId="{F65FA1DB-8C70-43F2-8B9B-811D21034CE1}">
      <dgm:prSet/>
      <dgm:spPr/>
      <dgm:t>
        <a:bodyPr/>
        <a:lstStyle/>
        <a:p>
          <a:endParaRPr lang="es-US"/>
        </a:p>
      </dgm:t>
    </dgm:pt>
    <dgm:pt modelId="{E3BD7A6C-6244-46E1-B30D-8A45B2BB763C}">
      <dgm:prSet phldrT="[Texto]"/>
      <dgm:spPr/>
      <dgm:t>
        <a:bodyPr/>
        <a:lstStyle/>
        <a:p>
          <a:r>
            <a:rPr lang="es-EC" dirty="0"/>
            <a:t>Estas características se dan para las condiciones específicas que se están viviendo en la actualidad</a:t>
          </a:r>
          <a:endParaRPr lang="es-US" dirty="0"/>
        </a:p>
      </dgm:t>
    </dgm:pt>
    <dgm:pt modelId="{3412A3CC-5671-4C26-9D21-91C4E5E67AA8}" type="parTrans" cxnId="{3DD5CFB0-F09C-4A61-8BAF-EB94B43368E1}">
      <dgm:prSet/>
      <dgm:spPr/>
      <dgm:t>
        <a:bodyPr/>
        <a:lstStyle/>
        <a:p>
          <a:endParaRPr lang="es-US"/>
        </a:p>
      </dgm:t>
    </dgm:pt>
    <dgm:pt modelId="{A47E4330-A33E-41F4-A189-FFE208E4FAE9}" type="sibTrans" cxnId="{3DD5CFB0-F09C-4A61-8BAF-EB94B43368E1}">
      <dgm:prSet/>
      <dgm:spPr/>
      <dgm:t>
        <a:bodyPr/>
        <a:lstStyle/>
        <a:p>
          <a:endParaRPr lang="es-US"/>
        </a:p>
      </dgm:t>
    </dgm:pt>
    <dgm:pt modelId="{A9923B68-5143-464B-B117-CBFDF73935BE}">
      <dgm:prSet phldrT="[Texto]"/>
      <dgm:spPr/>
      <dgm:t>
        <a:bodyPr/>
        <a:lstStyle/>
        <a:p>
          <a:r>
            <a:rPr lang="es-EC" dirty="0"/>
            <a:t>Cambiaran el momento que se retomen los horarios normales de actividades</a:t>
          </a:r>
          <a:endParaRPr lang="es-US" dirty="0"/>
        </a:p>
      </dgm:t>
    </dgm:pt>
    <dgm:pt modelId="{097A00DD-3A58-407A-A4CB-B911CD1BEFBC}" type="parTrans" cxnId="{5468A90D-A141-48D0-A2D7-90860E473BC0}">
      <dgm:prSet/>
      <dgm:spPr/>
      <dgm:t>
        <a:bodyPr/>
        <a:lstStyle/>
        <a:p>
          <a:endParaRPr lang="es-US"/>
        </a:p>
      </dgm:t>
    </dgm:pt>
    <dgm:pt modelId="{B6C20E06-C2B9-46AD-AA99-2E0ABBBEAA6D}" type="sibTrans" cxnId="{5468A90D-A141-48D0-A2D7-90860E473BC0}">
      <dgm:prSet/>
      <dgm:spPr/>
      <dgm:t>
        <a:bodyPr/>
        <a:lstStyle/>
        <a:p>
          <a:endParaRPr lang="es-US"/>
        </a:p>
      </dgm:t>
    </dgm:pt>
    <dgm:pt modelId="{45AD3A70-F931-42A7-B116-03E5A31B5248}" type="pres">
      <dgm:prSet presAssocID="{7997BDDC-BCB7-4F2B-BA34-41A5730E491B}" presName="Name0" presStyleCnt="0">
        <dgm:presLayoutVars>
          <dgm:chMax val="7"/>
          <dgm:chPref val="7"/>
          <dgm:dir/>
        </dgm:presLayoutVars>
      </dgm:prSet>
      <dgm:spPr/>
      <dgm:t>
        <a:bodyPr/>
        <a:lstStyle/>
        <a:p>
          <a:endParaRPr lang="es-ES"/>
        </a:p>
      </dgm:t>
    </dgm:pt>
    <dgm:pt modelId="{FB74C37C-9280-4F16-A8B2-3422BF798CC1}" type="pres">
      <dgm:prSet presAssocID="{7997BDDC-BCB7-4F2B-BA34-41A5730E491B}" presName="Name1" presStyleCnt="0"/>
      <dgm:spPr/>
    </dgm:pt>
    <dgm:pt modelId="{81EF421B-8033-41DA-B129-478891BA7E21}" type="pres">
      <dgm:prSet presAssocID="{7997BDDC-BCB7-4F2B-BA34-41A5730E491B}" presName="cycle" presStyleCnt="0"/>
      <dgm:spPr/>
    </dgm:pt>
    <dgm:pt modelId="{D4671720-6980-4856-A6DF-708BD5599FB6}" type="pres">
      <dgm:prSet presAssocID="{7997BDDC-BCB7-4F2B-BA34-41A5730E491B}" presName="srcNode" presStyleLbl="node1" presStyleIdx="0" presStyleCnt="7"/>
      <dgm:spPr/>
    </dgm:pt>
    <dgm:pt modelId="{518DDF8D-8ED8-4F9D-ADBF-BB276E913022}" type="pres">
      <dgm:prSet presAssocID="{7997BDDC-BCB7-4F2B-BA34-41A5730E491B}" presName="conn" presStyleLbl="parChTrans1D2" presStyleIdx="0" presStyleCnt="1"/>
      <dgm:spPr/>
      <dgm:t>
        <a:bodyPr/>
        <a:lstStyle/>
        <a:p>
          <a:endParaRPr lang="es-ES"/>
        </a:p>
      </dgm:t>
    </dgm:pt>
    <dgm:pt modelId="{BA0A4376-AECC-44EA-A329-64F8C5259746}" type="pres">
      <dgm:prSet presAssocID="{7997BDDC-BCB7-4F2B-BA34-41A5730E491B}" presName="extraNode" presStyleLbl="node1" presStyleIdx="0" presStyleCnt="7"/>
      <dgm:spPr/>
    </dgm:pt>
    <dgm:pt modelId="{31819731-A842-4C54-B237-B3229043FD5F}" type="pres">
      <dgm:prSet presAssocID="{7997BDDC-BCB7-4F2B-BA34-41A5730E491B}" presName="dstNode" presStyleLbl="node1" presStyleIdx="0" presStyleCnt="7"/>
      <dgm:spPr/>
    </dgm:pt>
    <dgm:pt modelId="{B4BDEAD6-4BE2-423C-A720-A73B79655072}" type="pres">
      <dgm:prSet presAssocID="{57A31B22-8F7C-4594-9D51-5D4F1FC25EBD}" presName="text_1" presStyleLbl="node1" presStyleIdx="0" presStyleCnt="7">
        <dgm:presLayoutVars>
          <dgm:bulletEnabled val="1"/>
        </dgm:presLayoutVars>
      </dgm:prSet>
      <dgm:spPr/>
      <dgm:t>
        <a:bodyPr/>
        <a:lstStyle/>
        <a:p>
          <a:endParaRPr lang="es-ES"/>
        </a:p>
      </dgm:t>
    </dgm:pt>
    <dgm:pt modelId="{E06F7350-1D63-4843-9A97-B14953CC9202}" type="pres">
      <dgm:prSet presAssocID="{57A31B22-8F7C-4594-9D51-5D4F1FC25EBD}" presName="accent_1" presStyleCnt="0"/>
      <dgm:spPr/>
    </dgm:pt>
    <dgm:pt modelId="{C35DDC1E-2130-44F9-8139-AB21EAF4CB9A}" type="pres">
      <dgm:prSet presAssocID="{57A31B22-8F7C-4594-9D51-5D4F1FC25EBD}" presName="accentRepeatNode" presStyleLbl="solidFgAcc1" presStyleIdx="0" presStyleCnt="7"/>
      <dgm:spPr/>
    </dgm:pt>
    <dgm:pt modelId="{9722C039-81E5-4AA7-A8DF-20568C6DD239}" type="pres">
      <dgm:prSet presAssocID="{6E81C93C-0DE4-4CDD-9F4C-D6EB3C949156}" presName="text_2" presStyleLbl="node1" presStyleIdx="1" presStyleCnt="7">
        <dgm:presLayoutVars>
          <dgm:bulletEnabled val="1"/>
        </dgm:presLayoutVars>
      </dgm:prSet>
      <dgm:spPr/>
      <dgm:t>
        <a:bodyPr/>
        <a:lstStyle/>
        <a:p>
          <a:endParaRPr lang="es-ES"/>
        </a:p>
      </dgm:t>
    </dgm:pt>
    <dgm:pt modelId="{008A9A29-78EA-4359-AD1A-DDFD6F09805B}" type="pres">
      <dgm:prSet presAssocID="{6E81C93C-0DE4-4CDD-9F4C-D6EB3C949156}" presName="accent_2" presStyleCnt="0"/>
      <dgm:spPr/>
    </dgm:pt>
    <dgm:pt modelId="{E1793BEF-5A79-4AC4-BEA3-2E7616F3EC16}" type="pres">
      <dgm:prSet presAssocID="{6E81C93C-0DE4-4CDD-9F4C-D6EB3C949156}" presName="accentRepeatNode" presStyleLbl="solidFgAcc1" presStyleIdx="1" presStyleCnt="7"/>
      <dgm:spPr/>
    </dgm:pt>
    <dgm:pt modelId="{4EA5276B-FB95-4AB6-B7A6-E0C3484DC9C5}" type="pres">
      <dgm:prSet presAssocID="{5F379B06-A21F-4A87-8681-43AE2AED367F}" presName="text_3" presStyleLbl="node1" presStyleIdx="2" presStyleCnt="7">
        <dgm:presLayoutVars>
          <dgm:bulletEnabled val="1"/>
        </dgm:presLayoutVars>
      </dgm:prSet>
      <dgm:spPr/>
      <dgm:t>
        <a:bodyPr/>
        <a:lstStyle/>
        <a:p>
          <a:endParaRPr lang="es-ES"/>
        </a:p>
      </dgm:t>
    </dgm:pt>
    <dgm:pt modelId="{34CC2760-4C7C-473D-A74B-343BF4E2D1C0}" type="pres">
      <dgm:prSet presAssocID="{5F379B06-A21F-4A87-8681-43AE2AED367F}" presName="accent_3" presStyleCnt="0"/>
      <dgm:spPr/>
    </dgm:pt>
    <dgm:pt modelId="{0E2D28B4-C36A-4B23-B04F-3B342F117F48}" type="pres">
      <dgm:prSet presAssocID="{5F379B06-A21F-4A87-8681-43AE2AED367F}" presName="accentRepeatNode" presStyleLbl="solidFgAcc1" presStyleIdx="2" presStyleCnt="7"/>
      <dgm:spPr/>
    </dgm:pt>
    <dgm:pt modelId="{9D179495-1FED-4CA7-A497-999507E174ED}" type="pres">
      <dgm:prSet presAssocID="{6B835E54-7068-4F61-B2C1-520D4F893FC9}" presName="text_4" presStyleLbl="node1" presStyleIdx="3" presStyleCnt="7">
        <dgm:presLayoutVars>
          <dgm:bulletEnabled val="1"/>
        </dgm:presLayoutVars>
      </dgm:prSet>
      <dgm:spPr/>
      <dgm:t>
        <a:bodyPr/>
        <a:lstStyle/>
        <a:p>
          <a:endParaRPr lang="es-ES"/>
        </a:p>
      </dgm:t>
    </dgm:pt>
    <dgm:pt modelId="{1B8F2D64-A24F-4BA6-8A1B-3AA84F324768}" type="pres">
      <dgm:prSet presAssocID="{6B835E54-7068-4F61-B2C1-520D4F893FC9}" presName="accent_4" presStyleCnt="0"/>
      <dgm:spPr/>
    </dgm:pt>
    <dgm:pt modelId="{136D203A-AF03-4FB0-9CE1-5CFD6026340A}" type="pres">
      <dgm:prSet presAssocID="{6B835E54-7068-4F61-B2C1-520D4F893FC9}" presName="accentRepeatNode" presStyleLbl="solidFgAcc1" presStyleIdx="3" presStyleCnt="7"/>
      <dgm:spPr/>
    </dgm:pt>
    <dgm:pt modelId="{FA2396B5-DCB4-485B-84F5-CD3897A07E6E}" type="pres">
      <dgm:prSet presAssocID="{5F2EF921-4D4C-437A-B0BE-7F331108DDE9}" presName="text_5" presStyleLbl="node1" presStyleIdx="4" presStyleCnt="7">
        <dgm:presLayoutVars>
          <dgm:bulletEnabled val="1"/>
        </dgm:presLayoutVars>
      </dgm:prSet>
      <dgm:spPr/>
      <dgm:t>
        <a:bodyPr/>
        <a:lstStyle/>
        <a:p>
          <a:endParaRPr lang="es-ES"/>
        </a:p>
      </dgm:t>
    </dgm:pt>
    <dgm:pt modelId="{9960DC6E-B3A6-49C0-B4D2-A3EEF40BB876}" type="pres">
      <dgm:prSet presAssocID="{5F2EF921-4D4C-437A-B0BE-7F331108DDE9}" presName="accent_5" presStyleCnt="0"/>
      <dgm:spPr/>
    </dgm:pt>
    <dgm:pt modelId="{06820373-E0EA-446F-BB17-FF1197CB5E45}" type="pres">
      <dgm:prSet presAssocID="{5F2EF921-4D4C-437A-B0BE-7F331108DDE9}" presName="accentRepeatNode" presStyleLbl="solidFgAcc1" presStyleIdx="4" presStyleCnt="7"/>
      <dgm:spPr/>
    </dgm:pt>
    <dgm:pt modelId="{7BF1EDC4-DC3F-40A3-A675-1DD90771986B}" type="pres">
      <dgm:prSet presAssocID="{E3BD7A6C-6244-46E1-B30D-8A45B2BB763C}" presName="text_6" presStyleLbl="node1" presStyleIdx="5" presStyleCnt="7">
        <dgm:presLayoutVars>
          <dgm:bulletEnabled val="1"/>
        </dgm:presLayoutVars>
      </dgm:prSet>
      <dgm:spPr/>
      <dgm:t>
        <a:bodyPr/>
        <a:lstStyle/>
        <a:p>
          <a:endParaRPr lang="es-ES"/>
        </a:p>
      </dgm:t>
    </dgm:pt>
    <dgm:pt modelId="{5BF5F8D3-6686-476E-973D-707BDCE73190}" type="pres">
      <dgm:prSet presAssocID="{E3BD7A6C-6244-46E1-B30D-8A45B2BB763C}" presName="accent_6" presStyleCnt="0"/>
      <dgm:spPr/>
    </dgm:pt>
    <dgm:pt modelId="{D612A4BC-0FFC-4996-AB62-2C1DBCDA9E6E}" type="pres">
      <dgm:prSet presAssocID="{E3BD7A6C-6244-46E1-B30D-8A45B2BB763C}" presName="accentRepeatNode" presStyleLbl="solidFgAcc1" presStyleIdx="5" presStyleCnt="7"/>
      <dgm:spPr/>
    </dgm:pt>
    <dgm:pt modelId="{1611E6DF-EDD4-45AB-AB9F-6BC0303192CA}" type="pres">
      <dgm:prSet presAssocID="{A9923B68-5143-464B-B117-CBFDF73935BE}" presName="text_7" presStyleLbl="node1" presStyleIdx="6" presStyleCnt="7">
        <dgm:presLayoutVars>
          <dgm:bulletEnabled val="1"/>
        </dgm:presLayoutVars>
      </dgm:prSet>
      <dgm:spPr/>
      <dgm:t>
        <a:bodyPr/>
        <a:lstStyle/>
        <a:p>
          <a:endParaRPr lang="es-ES"/>
        </a:p>
      </dgm:t>
    </dgm:pt>
    <dgm:pt modelId="{70CE2FD2-C96F-4E9E-BA0E-952DE56F1428}" type="pres">
      <dgm:prSet presAssocID="{A9923B68-5143-464B-B117-CBFDF73935BE}" presName="accent_7" presStyleCnt="0"/>
      <dgm:spPr/>
    </dgm:pt>
    <dgm:pt modelId="{DB451956-7BC4-48BE-A45C-07D79F898807}" type="pres">
      <dgm:prSet presAssocID="{A9923B68-5143-464B-B117-CBFDF73935BE}" presName="accentRepeatNode" presStyleLbl="solidFgAcc1" presStyleIdx="6" presStyleCnt="7"/>
      <dgm:spPr/>
    </dgm:pt>
  </dgm:ptLst>
  <dgm:cxnLst>
    <dgm:cxn modelId="{2739F5C0-CD0A-4BE5-8236-C558EDCF0253}" srcId="{7997BDDC-BCB7-4F2B-BA34-41A5730E491B}" destId="{6E81C93C-0DE4-4CDD-9F4C-D6EB3C949156}" srcOrd="1" destOrd="0" parTransId="{B9EB62E1-8829-4D11-BE9C-E46B0005A4AD}" sibTransId="{9943AB99-80B5-4BB8-BB10-19A9AC509EAE}"/>
    <dgm:cxn modelId="{F7AEF73F-528B-4E00-9333-03F17B64F1C1}" type="presOf" srcId="{7997BDDC-BCB7-4F2B-BA34-41A5730E491B}" destId="{45AD3A70-F931-42A7-B116-03E5A31B5248}" srcOrd="0" destOrd="0" presId="urn:microsoft.com/office/officeart/2008/layout/VerticalCurvedList"/>
    <dgm:cxn modelId="{E50462AD-C070-4B05-8E19-796F40ADCE2A}" srcId="{7997BDDC-BCB7-4F2B-BA34-41A5730E491B}" destId="{5F379B06-A21F-4A87-8681-43AE2AED367F}" srcOrd="2" destOrd="0" parTransId="{B12CF11F-3753-43BA-8DDC-6631A6B75553}" sibTransId="{038080E6-4CCD-41A1-B402-6D475DA88E13}"/>
    <dgm:cxn modelId="{3D4231F7-E820-425A-A540-63DDB61A4FB7}" type="presOf" srcId="{5F2EF921-4D4C-437A-B0BE-7F331108DDE9}" destId="{FA2396B5-DCB4-485B-84F5-CD3897A07E6E}" srcOrd="0" destOrd="0" presId="urn:microsoft.com/office/officeart/2008/layout/VerticalCurvedList"/>
    <dgm:cxn modelId="{6F5683AE-B82E-4A5D-94EC-D498A016E1C8}" type="presOf" srcId="{6B835E54-7068-4F61-B2C1-520D4F893FC9}" destId="{9D179495-1FED-4CA7-A497-999507E174ED}" srcOrd="0" destOrd="0" presId="urn:microsoft.com/office/officeart/2008/layout/VerticalCurvedList"/>
    <dgm:cxn modelId="{30BD86D2-4EB3-4FC3-959C-CD331594CD09}" type="presOf" srcId="{E3BD7A6C-6244-46E1-B30D-8A45B2BB763C}" destId="{7BF1EDC4-DC3F-40A3-A675-1DD90771986B}" srcOrd="0" destOrd="0" presId="urn:microsoft.com/office/officeart/2008/layout/VerticalCurvedList"/>
    <dgm:cxn modelId="{5468A90D-A141-48D0-A2D7-90860E473BC0}" srcId="{7997BDDC-BCB7-4F2B-BA34-41A5730E491B}" destId="{A9923B68-5143-464B-B117-CBFDF73935BE}" srcOrd="6" destOrd="0" parTransId="{097A00DD-3A58-407A-A4CB-B911CD1BEFBC}" sibTransId="{B6C20E06-C2B9-46AD-AA99-2E0ABBBEAA6D}"/>
    <dgm:cxn modelId="{D6B6A4DA-454D-40B8-B3BE-9572893D5862}" type="presOf" srcId="{5F379B06-A21F-4A87-8681-43AE2AED367F}" destId="{4EA5276B-FB95-4AB6-B7A6-E0C3484DC9C5}" srcOrd="0" destOrd="0" presId="urn:microsoft.com/office/officeart/2008/layout/VerticalCurvedList"/>
    <dgm:cxn modelId="{0BB17A52-5720-4A54-B3A7-98A9964419C1}" srcId="{7997BDDC-BCB7-4F2B-BA34-41A5730E491B}" destId="{57A31B22-8F7C-4594-9D51-5D4F1FC25EBD}" srcOrd="0" destOrd="0" parTransId="{C69C8F2E-F996-4008-8535-64F6B80C3BC1}" sibTransId="{23B0970D-2CBE-4BBD-ABC8-C4BD879D25F2}"/>
    <dgm:cxn modelId="{F65FA1DB-8C70-43F2-8B9B-811D21034CE1}" srcId="{7997BDDC-BCB7-4F2B-BA34-41A5730E491B}" destId="{5F2EF921-4D4C-437A-B0BE-7F331108DDE9}" srcOrd="4" destOrd="0" parTransId="{B32E3394-F36C-4FC8-AAAC-B1159B1CEB24}" sibTransId="{8CF91B5D-52E4-4449-9519-54D575618BC3}"/>
    <dgm:cxn modelId="{127F01BA-0268-4C24-8980-1A901AE544C6}" type="presOf" srcId="{6E81C93C-0DE4-4CDD-9F4C-D6EB3C949156}" destId="{9722C039-81E5-4AA7-A8DF-20568C6DD239}" srcOrd="0" destOrd="0" presId="urn:microsoft.com/office/officeart/2008/layout/VerticalCurvedList"/>
    <dgm:cxn modelId="{2DCBC741-EE63-4349-AF68-399C21E1510D}" type="presOf" srcId="{57A31B22-8F7C-4594-9D51-5D4F1FC25EBD}" destId="{B4BDEAD6-4BE2-423C-A720-A73B79655072}" srcOrd="0" destOrd="0" presId="urn:microsoft.com/office/officeart/2008/layout/VerticalCurvedList"/>
    <dgm:cxn modelId="{937E5CA0-F2AB-4325-9B4F-8CF3246099D2}" srcId="{7997BDDC-BCB7-4F2B-BA34-41A5730E491B}" destId="{6B835E54-7068-4F61-B2C1-520D4F893FC9}" srcOrd="3" destOrd="0" parTransId="{D4AF04A7-8CC2-4E97-8B86-89E222DF2A93}" sibTransId="{CFD8BBBD-10DF-4D84-970C-EF9CF769A8EF}"/>
    <dgm:cxn modelId="{9B1983C0-9A30-4E4B-8F9B-33235B4B16C3}" type="presOf" srcId="{23B0970D-2CBE-4BBD-ABC8-C4BD879D25F2}" destId="{518DDF8D-8ED8-4F9D-ADBF-BB276E913022}" srcOrd="0" destOrd="0" presId="urn:microsoft.com/office/officeart/2008/layout/VerticalCurvedList"/>
    <dgm:cxn modelId="{3DD5CFB0-F09C-4A61-8BAF-EB94B43368E1}" srcId="{7997BDDC-BCB7-4F2B-BA34-41A5730E491B}" destId="{E3BD7A6C-6244-46E1-B30D-8A45B2BB763C}" srcOrd="5" destOrd="0" parTransId="{3412A3CC-5671-4C26-9D21-91C4E5E67AA8}" sibTransId="{A47E4330-A33E-41F4-A189-FFE208E4FAE9}"/>
    <dgm:cxn modelId="{34DA4039-43AC-4BA3-AB33-FE5685AEDD46}" type="presOf" srcId="{A9923B68-5143-464B-B117-CBFDF73935BE}" destId="{1611E6DF-EDD4-45AB-AB9F-6BC0303192CA}" srcOrd="0" destOrd="0" presId="urn:microsoft.com/office/officeart/2008/layout/VerticalCurvedList"/>
    <dgm:cxn modelId="{B27BC6C3-9BF0-460E-A9D2-5B0FAF55035B}" type="presParOf" srcId="{45AD3A70-F931-42A7-B116-03E5A31B5248}" destId="{FB74C37C-9280-4F16-A8B2-3422BF798CC1}" srcOrd="0" destOrd="0" presId="urn:microsoft.com/office/officeart/2008/layout/VerticalCurvedList"/>
    <dgm:cxn modelId="{A112F5E1-D0C3-4E4E-BA3B-229478829388}" type="presParOf" srcId="{FB74C37C-9280-4F16-A8B2-3422BF798CC1}" destId="{81EF421B-8033-41DA-B129-478891BA7E21}" srcOrd="0" destOrd="0" presId="urn:microsoft.com/office/officeart/2008/layout/VerticalCurvedList"/>
    <dgm:cxn modelId="{AB76D461-D3C1-4031-AE44-464B48FC415B}" type="presParOf" srcId="{81EF421B-8033-41DA-B129-478891BA7E21}" destId="{D4671720-6980-4856-A6DF-708BD5599FB6}" srcOrd="0" destOrd="0" presId="urn:microsoft.com/office/officeart/2008/layout/VerticalCurvedList"/>
    <dgm:cxn modelId="{A019C634-1557-4DAA-9E20-8E190C34EABF}" type="presParOf" srcId="{81EF421B-8033-41DA-B129-478891BA7E21}" destId="{518DDF8D-8ED8-4F9D-ADBF-BB276E913022}" srcOrd="1" destOrd="0" presId="urn:microsoft.com/office/officeart/2008/layout/VerticalCurvedList"/>
    <dgm:cxn modelId="{89EF5EC2-2375-4867-8088-1F4FA95F9E2A}" type="presParOf" srcId="{81EF421B-8033-41DA-B129-478891BA7E21}" destId="{BA0A4376-AECC-44EA-A329-64F8C5259746}" srcOrd="2" destOrd="0" presId="urn:microsoft.com/office/officeart/2008/layout/VerticalCurvedList"/>
    <dgm:cxn modelId="{1EB7CCC5-4D3B-47FE-B968-2F87612EF1E3}" type="presParOf" srcId="{81EF421B-8033-41DA-B129-478891BA7E21}" destId="{31819731-A842-4C54-B237-B3229043FD5F}" srcOrd="3" destOrd="0" presId="urn:microsoft.com/office/officeart/2008/layout/VerticalCurvedList"/>
    <dgm:cxn modelId="{02D47722-5CF1-4D14-B2F1-3680FE2CC1B8}" type="presParOf" srcId="{FB74C37C-9280-4F16-A8B2-3422BF798CC1}" destId="{B4BDEAD6-4BE2-423C-A720-A73B79655072}" srcOrd="1" destOrd="0" presId="urn:microsoft.com/office/officeart/2008/layout/VerticalCurvedList"/>
    <dgm:cxn modelId="{FD5D3CF7-EB44-40AF-BA43-8B4EB69D8F6C}" type="presParOf" srcId="{FB74C37C-9280-4F16-A8B2-3422BF798CC1}" destId="{E06F7350-1D63-4843-9A97-B14953CC9202}" srcOrd="2" destOrd="0" presId="urn:microsoft.com/office/officeart/2008/layout/VerticalCurvedList"/>
    <dgm:cxn modelId="{FB2112E1-2A57-4FA4-8670-7F45D06BCA8E}" type="presParOf" srcId="{E06F7350-1D63-4843-9A97-B14953CC9202}" destId="{C35DDC1E-2130-44F9-8139-AB21EAF4CB9A}" srcOrd="0" destOrd="0" presId="urn:microsoft.com/office/officeart/2008/layout/VerticalCurvedList"/>
    <dgm:cxn modelId="{C9E363CB-F8B7-47C3-B416-E4BFF0D75C7A}" type="presParOf" srcId="{FB74C37C-9280-4F16-A8B2-3422BF798CC1}" destId="{9722C039-81E5-4AA7-A8DF-20568C6DD239}" srcOrd="3" destOrd="0" presId="urn:microsoft.com/office/officeart/2008/layout/VerticalCurvedList"/>
    <dgm:cxn modelId="{C272DE25-D2DB-4339-A78B-D7BE7260026D}" type="presParOf" srcId="{FB74C37C-9280-4F16-A8B2-3422BF798CC1}" destId="{008A9A29-78EA-4359-AD1A-DDFD6F09805B}" srcOrd="4" destOrd="0" presId="urn:microsoft.com/office/officeart/2008/layout/VerticalCurvedList"/>
    <dgm:cxn modelId="{83B216FB-A987-4003-9443-E832960290FE}" type="presParOf" srcId="{008A9A29-78EA-4359-AD1A-DDFD6F09805B}" destId="{E1793BEF-5A79-4AC4-BEA3-2E7616F3EC16}" srcOrd="0" destOrd="0" presId="urn:microsoft.com/office/officeart/2008/layout/VerticalCurvedList"/>
    <dgm:cxn modelId="{13FD078E-8386-46CC-B101-7696FD346142}" type="presParOf" srcId="{FB74C37C-9280-4F16-A8B2-3422BF798CC1}" destId="{4EA5276B-FB95-4AB6-B7A6-E0C3484DC9C5}" srcOrd="5" destOrd="0" presId="urn:microsoft.com/office/officeart/2008/layout/VerticalCurvedList"/>
    <dgm:cxn modelId="{359227BD-424C-4814-A982-A49524E6312C}" type="presParOf" srcId="{FB74C37C-9280-4F16-A8B2-3422BF798CC1}" destId="{34CC2760-4C7C-473D-A74B-343BF4E2D1C0}" srcOrd="6" destOrd="0" presId="urn:microsoft.com/office/officeart/2008/layout/VerticalCurvedList"/>
    <dgm:cxn modelId="{EE9D0756-90A6-48F2-BC29-9631B0086E90}" type="presParOf" srcId="{34CC2760-4C7C-473D-A74B-343BF4E2D1C0}" destId="{0E2D28B4-C36A-4B23-B04F-3B342F117F48}" srcOrd="0" destOrd="0" presId="urn:microsoft.com/office/officeart/2008/layout/VerticalCurvedList"/>
    <dgm:cxn modelId="{3428D2ED-B198-4F7A-AC72-900C73BD78E3}" type="presParOf" srcId="{FB74C37C-9280-4F16-A8B2-3422BF798CC1}" destId="{9D179495-1FED-4CA7-A497-999507E174ED}" srcOrd="7" destOrd="0" presId="urn:microsoft.com/office/officeart/2008/layout/VerticalCurvedList"/>
    <dgm:cxn modelId="{0D500679-566E-40B1-BCA0-224EEE85708D}" type="presParOf" srcId="{FB74C37C-9280-4F16-A8B2-3422BF798CC1}" destId="{1B8F2D64-A24F-4BA6-8A1B-3AA84F324768}" srcOrd="8" destOrd="0" presId="urn:microsoft.com/office/officeart/2008/layout/VerticalCurvedList"/>
    <dgm:cxn modelId="{BB8204D0-0111-4811-8946-20C1AD94EED5}" type="presParOf" srcId="{1B8F2D64-A24F-4BA6-8A1B-3AA84F324768}" destId="{136D203A-AF03-4FB0-9CE1-5CFD6026340A}" srcOrd="0" destOrd="0" presId="urn:microsoft.com/office/officeart/2008/layout/VerticalCurvedList"/>
    <dgm:cxn modelId="{46115CE2-CC68-4546-A961-618D9AC3540C}" type="presParOf" srcId="{FB74C37C-9280-4F16-A8B2-3422BF798CC1}" destId="{FA2396B5-DCB4-485B-84F5-CD3897A07E6E}" srcOrd="9" destOrd="0" presId="urn:microsoft.com/office/officeart/2008/layout/VerticalCurvedList"/>
    <dgm:cxn modelId="{7FBEF6B1-653A-4ED2-B25D-F1C18758BB5D}" type="presParOf" srcId="{FB74C37C-9280-4F16-A8B2-3422BF798CC1}" destId="{9960DC6E-B3A6-49C0-B4D2-A3EEF40BB876}" srcOrd="10" destOrd="0" presId="urn:microsoft.com/office/officeart/2008/layout/VerticalCurvedList"/>
    <dgm:cxn modelId="{5092752F-14B8-4328-9ED0-88E5216B891E}" type="presParOf" srcId="{9960DC6E-B3A6-49C0-B4D2-A3EEF40BB876}" destId="{06820373-E0EA-446F-BB17-FF1197CB5E45}" srcOrd="0" destOrd="0" presId="urn:microsoft.com/office/officeart/2008/layout/VerticalCurvedList"/>
    <dgm:cxn modelId="{8E907B92-C98D-4E7B-ACF3-7A18F7A0DF36}" type="presParOf" srcId="{FB74C37C-9280-4F16-A8B2-3422BF798CC1}" destId="{7BF1EDC4-DC3F-40A3-A675-1DD90771986B}" srcOrd="11" destOrd="0" presId="urn:microsoft.com/office/officeart/2008/layout/VerticalCurvedList"/>
    <dgm:cxn modelId="{4191FF31-6FFD-47EC-9734-710E526519CF}" type="presParOf" srcId="{FB74C37C-9280-4F16-A8B2-3422BF798CC1}" destId="{5BF5F8D3-6686-476E-973D-707BDCE73190}" srcOrd="12" destOrd="0" presId="urn:microsoft.com/office/officeart/2008/layout/VerticalCurvedList"/>
    <dgm:cxn modelId="{3CCFB100-2F49-4E26-9EA2-5280F0687E3C}" type="presParOf" srcId="{5BF5F8D3-6686-476E-973D-707BDCE73190}" destId="{D612A4BC-0FFC-4996-AB62-2C1DBCDA9E6E}" srcOrd="0" destOrd="0" presId="urn:microsoft.com/office/officeart/2008/layout/VerticalCurvedList"/>
    <dgm:cxn modelId="{BD9FC717-D546-4A40-997D-8DCC2C081287}" type="presParOf" srcId="{FB74C37C-9280-4F16-A8B2-3422BF798CC1}" destId="{1611E6DF-EDD4-45AB-AB9F-6BC0303192CA}" srcOrd="13" destOrd="0" presId="urn:microsoft.com/office/officeart/2008/layout/VerticalCurvedList"/>
    <dgm:cxn modelId="{02B53BFE-9165-4518-ACE2-56132888DAE9}" type="presParOf" srcId="{FB74C37C-9280-4F16-A8B2-3422BF798CC1}" destId="{70CE2FD2-C96F-4E9E-BA0E-952DE56F1428}" srcOrd="14" destOrd="0" presId="urn:microsoft.com/office/officeart/2008/layout/VerticalCurvedList"/>
    <dgm:cxn modelId="{2172C284-C346-45F1-A14E-24EA4119573F}" type="presParOf" srcId="{70CE2FD2-C96F-4E9E-BA0E-952DE56F1428}" destId="{DB451956-7BC4-48BE-A45C-07D79F89880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997BDDC-BCB7-4F2B-BA34-41A5730E491B}"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s-US"/>
        </a:p>
      </dgm:t>
    </dgm:pt>
    <dgm:pt modelId="{57A31B22-8F7C-4594-9D51-5D4F1FC25EBD}">
      <dgm:prSet phldrT="[Texto]"/>
      <dgm:spPr/>
      <dgm:t>
        <a:bodyPr/>
        <a:lstStyle/>
        <a:p>
          <a:r>
            <a:rPr lang="es-US" dirty="0"/>
            <a:t>En base a la solución prevista debe considerarse el Factor de Hora Pico</a:t>
          </a:r>
        </a:p>
      </dgm:t>
    </dgm:pt>
    <dgm:pt modelId="{C69C8F2E-F996-4008-8535-64F6B80C3BC1}" type="parTrans" cxnId="{0BB17A52-5720-4A54-B3A7-98A9964419C1}">
      <dgm:prSet/>
      <dgm:spPr/>
      <dgm:t>
        <a:bodyPr/>
        <a:lstStyle/>
        <a:p>
          <a:endParaRPr lang="es-US"/>
        </a:p>
      </dgm:t>
    </dgm:pt>
    <dgm:pt modelId="{23B0970D-2CBE-4BBD-ABC8-C4BD879D25F2}" type="sibTrans" cxnId="{0BB17A52-5720-4A54-B3A7-98A9964419C1}">
      <dgm:prSet/>
      <dgm:spPr/>
      <dgm:t>
        <a:bodyPr/>
        <a:lstStyle/>
        <a:p>
          <a:endParaRPr lang="es-US"/>
        </a:p>
      </dgm:t>
    </dgm:pt>
    <dgm:pt modelId="{A9923B68-5143-464B-B117-CBFDF73935BE}">
      <dgm:prSet phldrT="[Texto]"/>
      <dgm:spPr/>
      <dgm:t>
        <a:bodyPr/>
        <a:lstStyle/>
        <a:p>
          <a:r>
            <a:rPr lang="es-US" dirty="0"/>
            <a:t>Ingresos y Salidas del Ministerio presentan valores cercanos a 0.60</a:t>
          </a:r>
        </a:p>
      </dgm:t>
    </dgm:pt>
    <dgm:pt modelId="{097A00DD-3A58-407A-A4CB-B911CD1BEFBC}" type="parTrans" cxnId="{5468A90D-A141-48D0-A2D7-90860E473BC0}">
      <dgm:prSet/>
      <dgm:spPr/>
      <dgm:t>
        <a:bodyPr/>
        <a:lstStyle/>
        <a:p>
          <a:endParaRPr lang="es-US"/>
        </a:p>
      </dgm:t>
    </dgm:pt>
    <dgm:pt modelId="{B6C20E06-C2B9-46AD-AA99-2E0ABBBEAA6D}" type="sibTrans" cxnId="{5468A90D-A141-48D0-A2D7-90860E473BC0}">
      <dgm:prSet/>
      <dgm:spPr/>
      <dgm:t>
        <a:bodyPr/>
        <a:lstStyle/>
        <a:p>
          <a:endParaRPr lang="es-US"/>
        </a:p>
      </dgm:t>
    </dgm:pt>
    <dgm:pt modelId="{66F577E5-F98B-4C64-8FE4-984170C2B9F0}">
      <dgm:prSet phldrT="[Texto]"/>
      <dgm:spPr/>
      <dgm:t>
        <a:bodyPr/>
        <a:lstStyle/>
        <a:p>
          <a:r>
            <a:rPr lang="es-US" dirty="0"/>
            <a:t>En las Avenidas que rodean al Ministerio de Defensa presentan valores de 0.90, típicos de vías urbanas</a:t>
          </a:r>
        </a:p>
      </dgm:t>
    </dgm:pt>
    <dgm:pt modelId="{4F95C2BF-6D4A-44D2-8E6F-2F77DA06CFDB}" type="parTrans" cxnId="{A0CB2797-1896-4C0F-9908-684CD52A79BB}">
      <dgm:prSet/>
      <dgm:spPr/>
      <dgm:t>
        <a:bodyPr/>
        <a:lstStyle/>
        <a:p>
          <a:endParaRPr lang="es-US"/>
        </a:p>
      </dgm:t>
    </dgm:pt>
    <dgm:pt modelId="{5B815422-3621-4A0B-9ED5-F39051BE79C1}" type="sibTrans" cxnId="{A0CB2797-1896-4C0F-9908-684CD52A79BB}">
      <dgm:prSet/>
      <dgm:spPr/>
      <dgm:t>
        <a:bodyPr/>
        <a:lstStyle/>
        <a:p>
          <a:endParaRPr lang="es-US"/>
        </a:p>
      </dgm:t>
    </dgm:pt>
    <dgm:pt modelId="{43C07F81-87F3-40CE-92D4-55020E39A839}">
      <dgm:prSet phldrT="[Texto]"/>
      <dgm:spPr/>
      <dgm:t>
        <a:bodyPr/>
        <a:lstStyle/>
        <a:p>
          <a:r>
            <a:rPr lang="es-US" dirty="0"/>
            <a:t>Implica períodos de 15 minutos en donde se da una elevada concentración de volumen de vehículos</a:t>
          </a:r>
        </a:p>
      </dgm:t>
    </dgm:pt>
    <dgm:pt modelId="{2D8DA495-69C5-4A4F-9A90-E47E5C511C4E}" type="parTrans" cxnId="{5B925449-EA74-45B7-888F-0355F3395FC0}">
      <dgm:prSet/>
      <dgm:spPr/>
      <dgm:t>
        <a:bodyPr/>
        <a:lstStyle/>
        <a:p>
          <a:endParaRPr lang="es-US"/>
        </a:p>
      </dgm:t>
    </dgm:pt>
    <dgm:pt modelId="{76CBBCEA-5FA1-48F8-96F7-02FC292A73A1}" type="sibTrans" cxnId="{5B925449-EA74-45B7-888F-0355F3395FC0}">
      <dgm:prSet/>
      <dgm:spPr/>
      <dgm:t>
        <a:bodyPr/>
        <a:lstStyle/>
        <a:p>
          <a:endParaRPr lang="es-US"/>
        </a:p>
      </dgm:t>
    </dgm:pt>
    <dgm:pt modelId="{81340AD7-CE02-426B-A8A8-A4F8BADBD829}">
      <dgm:prSet phldrT="[Texto]"/>
      <dgm:spPr/>
      <dgm:t>
        <a:bodyPr/>
        <a:lstStyle/>
        <a:p>
          <a:r>
            <a:rPr lang="es-US" dirty="0"/>
            <a:t>Afecta la velocidad y tiempo de espera para incorporarse a las avenidas</a:t>
          </a:r>
        </a:p>
      </dgm:t>
    </dgm:pt>
    <dgm:pt modelId="{B0983A73-5191-4505-8F55-4CBE6CA9144A}" type="parTrans" cxnId="{7A707463-DC7C-4E4C-9B2C-4DC54FC53C29}">
      <dgm:prSet/>
      <dgm:spPr/>
      <dgm:t>
        <a:bodyPr/>
        <a:lstStyle/>
        <a:p>
          <a:endParaRPr lang="es-US"/>
        </a:p>
      </dgm:t>
    </dgm:pt>
    <dgm:pt modelId="{A119D896-7469-4D6D-B2E2-2E02DC1C70D3}" type="sibTrans" cxnId="{7A707463-DC7C-4E4C-9B2C-4DC54FC53C29}">
      <dgm:prSet/>
      <dgm:spPr/>
      <dgm:t>
        <a:bodyPr/>
        <a:lstStyle/>
        <a:p>
          <a:endParaRPr lang="es-US"/>
        </a:p>
      </dgm:t>
    </dgm:pt>
    <dgm:pt modelId="{1E5432F3-10F0-4707-83B1-B1F951C4EC49}">
      <dgm:prSet phldrT="[Texto]"/>
      <dgm:spPr/>
      <dgm:t>
        <a:bodyPr/>
        <a:lstStyle/>
        <a:p>
          <a:r>
            <a:rPr lang="es-US" dirty="0"/>
            <a:t>Salidas o entradas adicionales o adicionando carriles de circulación</a:t>
          </a:r>
        </a:p>
      </dgm:t>
    </dgm:pt>
    <dgm:pt modelId="{C216358D-0928-4115-9539-F0C577F750D7}" type="parTrans" cxnId="{5FB4D602-B943-4ED0-BCBE-8B4217699EFD}">
      <dgm:prSet/>
      <dgm:spPr/>
      <dgm:t>
        <a:bodyPr/>
        <a:lstStyle/>
        <a:p>
          <a:endParaRPr lang="es-US"/>
        </a:p>
      </dgm:t>
    </dgm:pt>
    <dgm:pt modelId="{39C106AC-107B-4438-8915-C43943607D24}" type="sibTrans" cxnId="{5FB4D602-B943-4ED0-BCBE-8B4217699EFD}">
      <dgm:prSet/>
      <dgm:spPr/>
      <dgm:t>
        <a:bodyPr/>
        <a:lstStyle/>
        <a:p>
          <a:endParaRPr lang="es-US"/>
        </a:p>
      </dgm:t>
    </dgm:pt>
    <dgm:pt modelId="{45AD3A70-F931-42A7-B116-03E5A31B5248}" type="pres">
      <dgm:prSet presAssocID="{7997BDDC-BCB7-4F2B-BA34-41A5730E491B}" presName="Name0" presStyleCnt="0">
        <dgm:presLayoutVars>
          <dgm:chMax val="7"/>
          <dgm:chPref val="7"/>
          <dgm:dir/>
        </dgm:presLayoutVars>
      </dgm:prSet>
      <dgm:spPr/>
      <dgm:t>
        <a:bodyPr/>
        <a:lstStyle/>
        <a:p>
          <a:endParaRPr lang="es-ES"/>
        </a:p>
      </dgm:t>
    </dgm:pt>
    <dgm:pt modelId="{FB74C37C-9280-4F16-A8B2-3422BF798CC1}" type="pres">
      <dgm:prSet presAssocID="{7997BDDC-BCB7-4F2B-BA34-41A5730E491B}" presName="Name1" presStyleCnt="0"/>
      <dgm:spPr/>
    </dgm:pt>
    <dgm:pt modelId="{81EF421B-8033-41DA-B129-478891BA7E21}" type="pres">
      <dgm:prSet presAssocID="{7997BDDC-BCB7-4F2B-BA34-41A5730E491B}" presName="cycle" presStyleCnt="0"/>
      <dgm:spPr/>
    </dgm:pt>
    <dgm:pt modelId="{D4671720-6980-4856-A6DF-708BD5599FB6}" type="pres">
      <dgm:prSet presAssocID="{7997BDDC-BCB7-4F2B-BA34-41A5730E491B}" presName="srcNode" presStyleLbl="node1" presStyleIdx="0" presStyleCnt="6"/>
      <dgm:spPr/>
    </dgm:pt>
    <dgm:pt modelId="{518DDF8D-8ED8-4F9D-ADBF-BB276E913022}" type="pres">
      <dgm:prSet presAssocID="{7997BDDC-BCB7-4F2B-BA34-41A5730E491B}" presName="conn" presStyleLbl="parChTrans1D2" presStyleIdx="0" presStyleCnt="1"/>
      <dgm:spPr/>
      <dgm:t>
        <a:bodyPr/>
        <a:lstStyle/>
        <a:p>
          <a:endParaRPr lang="es-ES"/>
        </a:p>
      </dgm:t>
    </dgm:pt>
    <dgm:pt modelId="{BA0A4376-AECC-44EA-A329-64F8C5259746}" type="pres">
      <dgm:prSet presAssocID="{7997BDDC-BCB7-4F2B-BA34-41A5730E491B}" presName="extraNode" presStyleLbl="node1" presStyleIdx="0" presStyleCnt="6"/>
      <dgm:spPr/>
    </dgm:pt>
    <dgm:pt modelId="{31819731-A842-4C54-B237-B3229043FD5F}" type="pres">
      <dgm:prSet presAssocID="{7997BDDC-BCB7-4F2B-BA34-41A5730E491B}" presName="dstNode" presStyleLbl="node1" presStyleIdx="0" presStyleCnt="6"/>
      <dgm:spPr/>
    </dgm:pt>
    <dgm:pt modelId="{B4BDEAD6-4BE2-423C-A720-A73B79655072}" type="pres">
      <dgm:prSet presAssocID="{57A31B22-8F7C-4594-9D51-5D4F1FC25EBD}" presName="text_1" presStyleLbl="node1" presStyleIdx="0" presStyleCnt="6">
        <dgm:presLayoutVars>
          <dgm:bulletEnabled val="1"/>
        </dgm:presLayoutVars>
      </dgm:prSet>
      <dgm:spPr/>
      <dgm:t>
        <a:bodyPr/>
        <a:lstStyle/>
        <a:p>
          <a:endParaRPr lang="es-ES"/>
        </a:p>
      </dgm:t>
    </dgm:pt>
    <dgm:pt modelId="{E06F7350-1D63-4843-9A97-B14953CC9202}" type="pres">
      <dgm:prSet presAssocID="{57A31B22-8F7C-4594-9D51-5D4F1FC25EBD}" presName="accent_1" presStyleCnt="0"/>
      <dgm:spPr/>
    </dgm:pt>
    <dgm:pt modelId="{C35DDC1E-2130-44F9-8139-AB21EAF4CB9A}" type="pres">
      <dgm:prSet presAssocID="{57A31B22-8F7C-4594-9D51-5D4F1FC25EBD}" presName="accentRepeatNode" presStyleLbl="solidFgAcc1" presStyleIdx="0" presStyleCnt="6"/>
      <dgm:spPr/>
    </dgm:pt>
    <dgm:pt modelId="{FE1C3D36-83BF-4AFB-A3C5-9A7D32DA7CD2}" type="pres">
      <dgm:prSet presAssocID="{66F577E5-F98B-4C64-8FE4-984170C2B9F0}" presName="text_2" presStyleLbl="node1" presStyleIdx="1" presStyleCnt="6">
        <dgm:presLayoutVars>
          <dgm:bulletEnabled val="1"/>
        </dgm:presLayoutVars>
      </dgm:prSet>
      <dgm:spPr/>
      <dgm:t>
        <a:bodyPr/>
        <a:lstStyle/>
        <a:p>
          <a:endParaRPr lang="es-ES"/>
        </a:p>
      </dgm:t>
    </dgm:pt>
    <dgm:pt modelId="{CBD9C25B-85F5-4BF3-ACB4-545339C81E1F}" type="pres">
      <dgm:prSet presAssocID="{66F577E5-F98B-4C64-8FE4-984170C2B9F0}" presName="accent_2" presStyleCnt="0"/>
      <dgm:spPr/>
    </dgm:pt>
    <dgm:pt modelId="{89739ED2-5BEA-40AE-8451-24992AF8A99A}" type="pres">
      <dgm:prSet presAssocID="{66F577E5-F98B-4C64-8FE4-984170C2B9F0}" presName="accentRepeatNode" presStyleLbl="solidFgAcc1" presStyleIdx="1" presStyleCnt="6"/>
      <dgm:spPr/>
    </dgm:pt>
    <dgm:pt modelId="{AF3904E9-A836-465E-91F4-3F34587B7E68}" type="pres">
      <dgm:prSet presAssocID="{A9923B68-5143-464B-B117-CBFDF73935BE}" presName="text_3" presStyleLbl="node1" presStyleIdx="2" presStyleCnt="6">
        <dgm:presLayoutVars>
          <dgm:bulletEnabled val="1"/>
        </dgm:presLayoutVars>
      </dgm:prSet>
      <dgm:spPr/>
      <dgm:t>
        <a:bodyPr/>
        <a:lstStyle/>
        <a:p>
          <a:endParaRPr lang="es-ES"/>
        </a:p>
      </dgm:t>
    </dgm:pt>
    <dgm:pt modelId="{BAC884C9-8462-4059-B0CF-11302E50C400}" type="pres">
      <dgm:prSet presAssocID="{A9923B68-5143-464B-B117-CBFDF73935BE}" presName="accent_3" presStyleCnt="0"/>
      <dgm:spPr/>
    </dgm:pt>
    <dgm:pt modelId="{DB451956-7BC4-48BE-A45C-07D79F898807}" type="pres">
      <dgm:prSet presAssocID="{A9923B68-5143-464B-B117-CBFDF73935BE}" presName="accentRepeatNode" presStyleLbl="solidFgAcc1" presStyleIdx="2" presStyleCnt="6"/>
      <dgm:spPr/>
    </dgm:pt>
    <dgm:pt modelId="{4FBFDFD0-5297-4E57-A2D2-D742AA0D7992}" type="pres">
      <dgm:prSet presAssocID="{43C07F81-87F3-40CE-92D4-55020E39A839}" presName="text_4" presStyleLbl="node1" presStyleIdx="3" presStyleCnt="6">
        <dgm:presLayoutVars>
          <dgm:bulletEnabled val="1"/>
        </dgm:presLayoutVars>
      </dgm:prSet>
      <dgm:spPr/>
      <dgm:t>
        <a:bodyPr/>
        <a:lstStyle/>
        <a:p>
          <a:endParaRPr lang="es-ES"/>
        </a:p>
      </dgm:t>
    </dgm:pt>
    <dgm:pt modelId="{DC311AE5-A17F-43CA-B165-C9736FA3AC73}" type="pres">
      <dgm:prSet presAssocID="{43C07F81-87F3-40CE-92D4-55020E39A839}" presName="accent_4" presStyleCnt="0"/>
      <dgm:spPr/>
    </dgm:pt>
    <dgm:pt modelId="{13A6178C-1922-4C03-A83B-E04152E7123E}" type="pres">
      <dgm:prSet presAssocID="{43C07F81-87F3-40CE-92D4-55020E39A839}" presName="accentRepeatNode" presStyleLbl="solidFgAcc1" presStyleIdx="3" presStyleCnt="6"/>
      <dgm:spPr/>
    </dgm:pt>
    <dgm:pt modelId="{5E2AD78E-3383-4D52-BB32-3714497E271B}" type="pres">
      <dgm:prSet presAssocID="{81340AD7-CE02-426B-A8A8-A4F8BADBD829}" presName="text_5" presStyleLbl="node1" presStyleIdx="4" presStyleCnt="6">
        <dgm:presLayoutVars>
          <dgm:bulletEnabled val="1"/>
        </dgm:presLayoutVars>
      </dgm:prSet>
      <dgm:spPr/>
      <dgm:t>
        <a:bodyPr/>
        <a:lstStyle/>
        <a:p>
          <a:endParaRPr lang="es-ES"/>
        </a:p>
      </dgm:t>
    </dgm:pt>
    <dgm:pt modelId="{BCEBDAD7-CC08-46D5-BEA3-E47A68DFF84D}" type="pres">
      <dgm:prSet presAssocID="{81340AD7-CE02-426B-A8A8-A4F8BADBD829}" presName="accent_5" presStyleCnt="0"/>
      <dgm:spPr/>
    </dgm:pt>
    <dgm:pt modelId="{5534690B-D25A-4FB7-B1C9-2524D5185AF5}" type="pres">
      <dgm:prSet presAssocID="{81340AD7-CE02-426B-A8A8-A4F8BADBD829}" presName="accentRepeatNode" presStyleLbl="solidFgAcc1" presStyleIdx="4" presStyleCnt="6"/>
      <dgm:spPr/>
    </dgm:pt>
    <dgm:pt modelId="{694C897B-C8B6-4700-88E4-A46348F302AD}" type="pres">
      <dgm:prSet presAssocID="{1E5432F3-10F0-4707-83B1-B1F951C4EC49}" presName="text_6" presStyleLbl="node1" presStyleIdx="5" presStyleCnt="6">
        <dgm:presLayoutVars>
          <dgm:bulletEnabled val="1"/>
        </dgm:presLayoutVars>
      </dgm:prSet>
      <dgm:spPr/>
      <dgm:t>
        <a:bodyPr/>
        <a:lstStyle/>
        <a:p>
          <a:endParaRPr lang="es-ES"/>
        </a:p>
      </dgm:t>
    </dgm:pt>
    <dgm:pt modelId="{CE33FF53-DC24-4381-8483-6D646CADB572}" type="pres">
      <dgm:prSet presAssocID="{1E5432F3-10F0-4707-83B1-B1F951C4EC49}" presName="accent_6" presStyleCnt="0"/>
      <dgm:spPr/>
    </dgm:pt>
    <dgm:pt modelId="{124C0EB8-6BD6-404F-94AE-1D0490D66E7E}" type="pres">
      <dgm:prSet presAssocID="{1E5432F3-10F0-4707-83B1-B1F951C4EC49}" presName="accentRepeatNode" presStyleLbl="solidFgAcc1" presStyleIdx="5" presStyleCnt="6"/>
      <dgm:spPr/>
    </dgm:pt>
  </dgm:ptLst>
  <dgm:cxnLst>
    <dgm:cxn modelId="{5FB4D602-B943-4ED0-BCBE-8B4217699EFD}" srcId="{7997BDDC-BCB7-4F2B-BA34-41A5730E491B}" destId="{1E5432F3-10F0-4707-83B1-B1F951C4EC49}" srcOrd="5" destOrd="0" parTransId="{C216358D-0928-4115-9539-F0C577F750D7}" sibTransId="{39C106AC-107B-4438-8915-C43943607D24}"/>
    <dgm:cxn modelId="{F7AEF73F-528B-4E00-9333-03F17B64F1C1}" type="presOf" srcId="{7997BDDC-BCB7-4F2B-BA34-41A5730E491B}" destId="{45AD3A70-F931-42A7-B116-03E5A31B5248}" srcOrd="0" destOrd="0" presId="urn:microsoft.com/office/officeart/2008/layout/VerticalCurvedList"/>
    <dgm:cxn modelId="{6D432EEC-C24D-42E8-AA4B-9F62555B9918}" type="presOf" srcId="{66F577E5-F98B-4C64-8FE4-984170C2B9F0}" destId="{FE1C3D36-83BF-4AFB-A3C5-9A7D32DA7CD2}" srcOrd="0" destOrd="0" presId="urn:microsoft.com/office/officeart/2008/layout/VerticalCurvedList"/>
    <dgm:cxn modelId="{200FB236-5336-4940-A5F7-8157F54F2386}" type="presOf" srcId="{43C07F81-87F3-40CE-92D4-55020E39A839}" destId="{4FBFDFD0-5297-4E57-A2D2-D742AA0D7992}" srcOrd="0" destOrd="0" presId="urn:microsoft.com/office/officeart/2008/layout/VerticalCurvedList"/>
    <dgm:cxn modelId="{5B925449-EA74-45B7-888F-0355F3395FC0}" srcId="{7997BDDC-BCB7-4F2B-BA34-41A5730E491B}" destId="{43C07F81-87F3-40CE-92D4-55020E39A839}" srcOrd="3" destOrd="0" parTransId="{2D8DA495-69C5-4A4F-9A90-E47E5C511C4E}" sibTransId="{76CBBCEA-5FA1-48F8-96F7-02FC292A73A1}"/>
    <dgm:cxn modelId="{5468A90D-A141-48D0-A2D7-90860E473BC0}" srcId="{7997BDDC-BCB7-4F2B-BA34-41A5730E491B}" destId="{A9923B68-5143-464B-B117-CBFDF73935BE}" srcOrd="2" destOrd="0" parTransId="{097A00DD-3A58-407A-A4CB-B911CD1BEFBC}" sibTransId="{B6C20E06-C2B9-46AD-AA99-2E0ABBBEAA6D}"/>
    <dgm:cxn modelId="{D03A1BDA-CF7C-4A2C-A30A-8250E915038F}" type="presOf" srcId="{A9923B68-5143-464B-B117-CBFDF73935BE}" destId="{AF3904E9-A836-465E-91F4-3F34587B7E68}" srcOrd="0" destOrd="0" presId="urn:microsoft.com/office/officeart/2008/layout/VerticalCurvedList"/>
    <dgm:cxn modelId="{AED341E4-2443-46CF-82F2-5EBA888F3C0F}" type="presOf" srcId="{1E5432F3-10F0-4707-83B1-B1F951C4EC49}" destId="{694C897B-C8B6-4700-88E4-A46348F302AD}" srcOrd="0" destOrd="0" presId="urn:microsoft.com/office/officeart/2008/layout/VerticalCurvedList"/>
    <dgm:cxn modelId="{EAB5D1D7-9EF2-4750-A0F7-E5CFCEA144E9}" type="presOf" srcId="{81340AD7-CE02-426B-A8A8-A4F8BADBD829}" destId="{5E2AD78E-3383-4D52-BB32-3714497E271B}" srcOrd="0" destOrd="0" presId="urn:microsoft.com/office/officeart/2008/layout/VerticalCurvedList"/>
    <dgm:cxn modelId="{7A707463-DC7C-4E4C-9B2C-4DC54FC53C29}" srcId="{7997BDDC-BCB7-4F2B-BA34-41A5730E491B}" destId="{81340AD7-CE02-426B-A8A8-A4F8BADBD829}" srcOrd="4" destOrd="0" parTransId="{B0983A73-5191-4505-8F55-4CBE6CA9144A}" sibTransId="{A119D896-7469-4D6D-B2E2-2E02DC1C70D3}"/>
    <dgm:cxn modelId="{0BB17A52-5720-4A54-B3A7-98A9964419C1}" srcId="{7997BDDC-BCB7-4F2B-BA34-41A5730E491B}" destId="{57A31B22-8F7C-4594-9D51-5D4F1FC25EBD}" srcOrd="0" destOrd="0" parTransId="{C69C8F2E-F996-4008-8535-64F6B80C3BC1}" sibTransId="{23B0970D-2CBE-4BBD-ABC8-C4BD879D25F2}"/>
    <dgm:cxn modelId="{2DCBC741-EE63-4349-AF68-399C21E1510D}" type="presOf" srcId="{57A31B22-8F7C-4594-9D51-5D4F1FC25EBD}" destId="{B4BDEAD6-4BE2-423C-A720-A73B79655072}" srcOrd="0" destOrd="0" presId="urn:microsoft.com/office/officeart/2008/layout/VerticalCurvedList"/>
    <dgm:cxn modelId="{A0CB2797-1896-4C0F-9908-684CD52A79BB}" srcId="{7997BDDC-BCB7-4F2B-BA34-41A5730E491B}" destId="{66F577E5-F98B-4C64-8FE4-984170C2B9F0}" srcOrd="1" destOrd="0" parTransId="{4F95C2BF-6D4A-44D2-8E6F-2F77DA06CFDB}" sibTransId="{5B815422-3621-4A0B-9ED5-F39051BE79C1}"/>
    <dgm:cxn modelId="{9B1983C0-9A30-4E4B-8F9B-33235B4B16C3}" type="presOf" srcId="{23B0970D-2CBE-4BBD-ABC8-C4BD879D25F2}" destId="{518DDF8D-8ED8-4F9D-ADBF-BB276E913022}" srcOrd="0" destOrd="0" presId="urn:microsoft.com/office/officeart/2008/layout/VerticalCurvedList"/>
    <dgm:cxn modelId="{B27BC6C3-9BF0-460E-A9D2-5B0FAF55035B}" type="presParOf" srcId="{45AD3A70-F931-42A7-B116-03E5A31B5248}" destId="{FB74C37C-9280-4F16-A8B2-3422BF798CC1}" srcOrd="0" destOrd="0" presId="urn:microsoft.com/office/officeart/2008/layout/VerticalCurvedList"/>
    <dgm:cxn modelId="{A112F5E1-D0C3-4E4E-BA3B-229478829388}" type="presParOf" srcId="{FB74C37C-9280-4F16-A8B2-3422BF798CC1}" destId="{81EF421B-8033-41DA-B129-478891BA7E21}" srcOrd="0" destOrd="0" presId="urn:microsoft.com/office/officeart/2008/layout/VerticalCurvedList"/>
    <dgm:cxn modelId="{AB76D461-D3C1-4031-AE44-464B48FC415B}" type="presParOf" srcId="{81EF421B-8033-41DA-B129-478891BA7E21}" destId="{D4671720-6980-4856-A6DF-708BD5599FB6}" srcOrd="0" destOrd="0" presId="urn:microsoft.com/office/officeart/2008/layout/VerticalCurvedList"/>
    <dgm:cxn modelId="{A019C634-1557-4DAA-9E20-8E190C34EABF}" type="presParOf" srcId="{81EF421B-8033-41DA-B129-478891BA7E21}" destId="{518DDF8D-8ED8-4F9D-ADBF-BB276E913022}" srcOrd="1" destOrd="0" presId="urn:microsoft.com/office/officeart/2008/layout/VerticalCurvedList"/>
    <dgm:cxn modelId="{89EF5EC2-2375-4867-8088-1F4FA95F9E2A}" type="presParOf" srcId="{81EF421B-8033-41DA-B129-478891BA7E21}" destId="{BA0A4376-AECC-44EA-A329-64F8C5259746}" srcOrd="2" destOrd="0" presId="urn:microsoft.com/office/officeart/2008/layout/VerticalCurvedList"/>
    <dgm:cxn modelId="{1EB7CCC5-4D3B-47FE-B968-2F87612EF1E3}" type="presParOf" srcId="{81EF421B-8033-41DA-B129-478891BA7E21}" destId="{31819731-A842-4C54-B237-B3229043FD5F}" srcOrd="3" destOrd="0" presId="urn:microsoft.com/office/officeart/2008/layout/VerticalCurvedList"/>
    <dgm:cxn modelId="{02D47722-5CF1-4D14-B2F1-3680FE2CC1B8}" type="presParOf" srcId="{FB74C37C-9280-4F16-A8B2-3422BF798CC1}" destId="{B4BDEAD6-4BE2-423C-A720-A73B79655072}" srcOrd="1" destOrd="0" presId="urn:microsoft.com/office/officeart/2008/layout/VerticalCurvedList"/>
    <dgm:cxn modelId="{FD5D3CF7-EB44-40AF-BA43-8B4EB69D8F6C}" type="presParOf" srcId="{FB74C37C-9280-4F16-A8B2-3422BF798CC1}" destId="{E06F7350-1D63-4843-9A97-B14953CC9202}" srcOrd="2" destOrd="0" presId="urn:microsoft.com/office/officeart/2008/layout/VerticalCurvedList"/>
    <dgm:cxn modelId="{FB2112E1-2A57-4FA4-8670-7F45D06BCA8E}" type="presParOf" srcId="{E06F7350-1D63-4843-9A97-B14953CC9202}" destId="{C35DDC1E-2130-44F9-8139-AB21EAF4CB9A}" srcOrd="0" destOrd="0" presId="urn:microsoft.com/office/officeart/2008/layout/VerticalCurvedList"/>
    <dgm:cxn modelId="{76067BE0-9316-4ED7-9410-8A0AFE0CC19E}" type="presParOf" srcId="{FB74C37C-9280-4F16-A8B2-3422BF798CC1}" destId="{FE1C3D36-83BF-4AFB-A3C5-9A7D32DA7CD2}" srcOrd="3" destOrd="0" presId="urn:microsoft.com/office/officeart/2008/layout/VerticalCurvedList"/>
    <dgm:cxn modelId="{8F9AED22-0413-4736-B210-76E18186B030}" type="presParOf" srcId="{FB74C37C-9280-4F16-A8B2-3422BF798CC1}" destId="{CBD9C25B-85F5-4BF3-ACB4-545339C81E1F}" srcOrd="4" destOrd="0" presId="urn:microsoft.com/office/officeart/2008/layout/VerticalCurvedList"/>
    <dgm:cxn modelId="{5D9398E8-250E-4C2A-AB7E-72F285DA02D1}" type="presParOf" srcId="{CBD9C25B-85F5-4BF3-ACB4-545339C81E1F}" destId="{89739ED2-5BEA-40AE-8451-24992AF8A99A}" srcOrd="0" destOrd="0" presId="urn:microsoft.com/office/officeart/2008/layout/VerticalCurvedList"/>
    <dgm:cxn modelId="{49438776-EBAE-45F8-A13D-31F802064009}" type="presParOf" srcId="{FB74C37C-9280-4F16-A8B2-3422BF798CC1}" destId="{AF3904E9-A836-465E-91F4-3F34587B7E68}" srcOrd="5" destOrd="0" presId="urn:microsoft.com/office/officeart/2008/layout/VerticalCurvedList"/>
    <dgm:cxn modelId="{AF4510A5-E5F4-4E89-8FF5-34771CB655AC}" type="presParOf" srcId="{FB74C37C-9280-4F16-A8B2-3422BF798CC1}" destId="{BAC884C9-8462-4059-B0CF-11302E50C400}" srcOrd="6" destOrd="0" presId="urn:microsoft.com/office/officeart/2008/layout/VerticalCurvedList"/>
    <dgm:cxn modelId="{87FCE9CE-72B6-4F8B-88A6-E7A3305E6434}" type="presParOf" srcId="{BAC884C9-8462-4059-B0CF-11302E50C400}" destId="{DB451956-7BC4-48BE-A45C-07D79F898807}" srcOrd="0" destOrd="0" presId="urn:microsoft.com/office/officeart/2008/layout/VerticalCurvedList"/>
    <dgm:cxn modelId="{08661135-535D-48FE-B710-6F81CA0F1732}" type="presParOf" srcId="{FB74C37C-9280-4F16-A8B2-3422BF798CC1}" destId="{4FBFDFD0-5297-4E57-A2D2-D742AA0D7992}" srcOrd="7" destOrd="0" presId="urn:microsoft.com/office/officeart/2008/layout/VerticalCurvedList"/>
    <dgm:cxn modelId="{44BF244E-5F29-489F-B946-47541F0E8A45}" type="presParOf" srcId="{FB74C37C-9280-4F16-A8B2-3422BF798CC1}" destId="{DC311AE5-A17F-43CA-B165-C9736FA3AC73}" srcOrd="8" destOrd="0" presId="urn:microsoft.com/office/officeart/2008/layout/VerticalCurvedList"/>
    <dgm:cxn modelId="{8FB1CC2D-EB78-445F-BED0-0519E05F46EF}" type="presParOf" srcId="{DC311AE5-A17F-43CA-B165-C9736FA3AC73}" destId="{13A6178C-1922-4C03-A83B-E04152E7123E}" srcOrd="0" destOrd="0" presId="urn:microsoft.com/office/officeart/2008/layout/VerticalCurvedList"/>
    <dgm:cxn modelId="{68DA66F1-DF0E-4983-B26A-C703F70C6CAE}" type="presParOf" srcId="{FB74C37C-9280-4F16-A8B2-3422BF798CC1}" destId="{5E2AD78E-3383-4D52-BB32-3714497E271B}" srcOrd="9" destOrd="0" presId="urn:microsoft.com/office/officeart/2008/layout/VerticalCurvedList"/>
    <dgm:cxn modelId="{952F30E0-A685-4F60-B3DF-322D2FEA599E}" type="presParOf" srcId="{FB74C37C-9280-4F16-A8B2-3422BF798CC1}" destId="{BCEBDAD7-CC08-46D5-BEA3-E47A68DFF84D}" srcOrd="10" destOrd="0" presId="urn:microsoft.com/office/officeart/2008/layout/VerticalCurvedList"/>
    <dgm:cxn modelId="{104D9FE8-2002-41B8-8EC1-904454D82478}" type="presParOf" srcId="{BCEBDAD7-CC08-46D5-BEA3-E47A68DFF84D}" destId="{5534690B-D25A-4FB7-B1C9-2524D5185AF5}" srcOrd="0" destOrd="0" presId="urn:microsoft.com/office/officeart/2008/layout/VerticalCurvedList"/>
    <dgm:cxn modelId="{1DC0B9B8-38AC-412E-98AA-09C5F8A8570C}" type="presParOf" srcId="{FB74C37C-9280-4F16-A8B2-3422BF798CC1}" destId="{694C897B-C8B6-4700-88E4-A46348F302AD}" srcOrd="11" destOrd="0" presId="urn:microsoft.com/office/officeart/2008/layout/VerticalCurvedList"/>
    <dgm:cxn modelId="{EA696F4B-C326-41FC-9BDD-5DC575C331EF}" type="presParOf" srcId="{FB74C37C-9280-4F16-A8B2-3422BF798CC1}" destId="{CE33FF53-DC24-4381-8483-6D646CADB572}" srcOrd="12" destOrd="0" presId="urn:microsoft.com/office/officeart/2008/layout/VerticalCurvedList"/>
    <dgm:cxn modelId="{3407CD3F-30A2-4A28-88CC-BA7FD2ED19D6}" type="presParOf" srcId="{CE33FF53-DC24-4381-8483-6D646CADB572}" destId="{124C0EB8-6BD6-404F-94AE-1D0490D66E7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997BDDC-BCB7-4F2B-BA34-41A5730E491B}" type="doc">
      <dgm:prSet loTypeId="urn:microsoft.com/office/officeart/2005/8/layout/vList5" loCatId="list" qsTypeId="urn:microsoft.com/office/officeart/2005/8/quickstyle/simple1" qsCatId="simple" csTypeId="urn:microsoft.com/office/officeart/2005/8/colors/accent0_1" csCatId="mainScheme" phldr="1"/>
      <dgm:spPr/>
      <dgm:t>
        <a:bodyPr/>
        <a:lstStyle/>
        <a:p>
          <a:endParaRPr lang="es-US"/>
        </a:p>
      </dgm:t>
    </dgm:pt>
    <dgm:pt modelId="{1E5432F3-10F0-4707-83B1-B1F951C4EC49}">
      <dgm:prSet phldrT="[Texto]" custT="1"/>
      <dgm:spPr>
        <a:solidFill>
          <a:srgbClr val="66FF99">
            <a:alpha val="50000"/>
          </a:srgbClr>
        </a:solidFill>
      </dgm:spPr>
      <dgm:t>
        <a:bodyPr/>
        <a:lstStyle/>
        <a:p>
          <a:r>
            <a:rPr lang="es-US" sz="1100" dirty="0"/>
            <a:t>Es necesario realizar nuevamente este proceso</a:t>
          </a:r>
        </a:p>
      </dgm:t>
    </dgm:pt>
    <dgm:pt modelId="{C216358D-0928-4115-9539-F0C577F750D7}" type="parTrans" cxnId="{5FB4D602-B943-4ED0-BCBE-8B4217699EFD}">
      <dgm:prSet/>
      <dgm:spPr/>
      <dgm:t>
        <a:bodyPr/>
        <a:lstStyle/>
        <a:p>
          <a:endParaRPr lang="es-US" sz="1100"/>
        </a:p>
      </dgm:t>
    </dgm:pt>
    <dgm:pt modelId="{39C106AC-107B-4438-8915-C43943607D24}" type="sibTrans" cxnId="{5FB4D602-B943-4ED0-BCBE-8B4217699EFD}">
      <dgm:prSet/>
      <dgm:spPr/>
      <dgm:t>
        <a:bodyPr/>
        <a:lstStyle/>
        <a:p>
          <a:endParaRPr lang="es-US" sz="1100"/>
        </a:p>
      </dgm:t>
    </dgm:pt>
    <dgm:pt modelId="{D86C08BB-E686-498E-A220-013894F26FE7}">
      <dgm:prSet phldrT="[Texto]" custT="1"/>
      <dgm:spPr>
        <a:solidFill>
          <a:srgbClr val="66FF99">
            <a:alpha val="50000"/>
          </a:srgbClr>
        </a:solidFill>
      </dgm:spPr>
      <dgm:t>
        <a:bodyPr/>
        <a:lstStyle/>
        <a:p>
          <a:r>
            <a:rPr lang="es-US" sz="1100" dirty="0"/>
            <a:t>Aproximar datos a la realidad posterior a la pandemia </a:t>
          </a:r>
        </a:p>
      </dgm:t>
    </dgm:pt>
    <dgm:pt modelId="{A2214227-84B0-43B1-879F-47D592B0A3EA}" type="parTrans" cxnId="{DB51EF38-D343-4FE6-8CFD-5CE3C7BD6CA7}">
      <dgm:prSet/>
      <dgm:spPr/>
      <dgm:t>
        <a:bodyPr/>
        <a:lstStyle/>
        <a:p>
          <a:endParaRPr lang="es-US" sz="1100"/>
        </a:p>
      </dgm:t>
    </dgm:pt>
    <dgm:pt modelId="{E0AADA77-8EF8-4362-8375-CFFBC1549505}" type="sibTrans" cxnId="{DB51EF38-D343-4FE6-8CFD-5CE3C7BD6CA7}">
      <dgm:prSet/>
      <dgm:spPr/>
      <dgm:t>
        <a:bodyPr/>
        <a:lstStyle/>
        <a:p>
          <a:endParaRPr lang="es-US" sz="1100"/>
        </a:p>
      </dgm:t>
    </dgm:pt>
    <dgm:pt modelId="{286EF9FE-A025-4801-9463-6C18A23C68CD}">
      <dgm:prSet phldrT="[Texto]" custT="1"/>
      <dgm:spPr>
        <a:solidFill>
          <a:srgbClr val="66FF99">
            <a:alpha val="50000"/>
          </a:srgbClr>
        </a:solidFill>
      </dgm:spPr>
      <dgm:t>
        <a:bodyPr/>
        <a:lstStyle/>
        <a:p>
          <a:r>
            <a:rPr lang="es-US" sz="1100" dirty="0"/>
            <a:t>Restricciones y modificaciones a los volúmenes de tránsito</a:t>
          </a:r>
        </a:p>
      </dgm:t>
    </dgm:pt>
    <dgm:pt modelId="{0965E295-3F6C-4B76-8926-7A0054D186D5}" type="parTrans" cxnId="{D479DDCA-724B-4081-8617-F0CF530E5993}">
      <dgm:prSet/>
      <dgm:spPr/>
      <dgm:t>
        <a:bodyPr/>
        <a:lstStyle/>
        <a:p>
          <a:endParaRPr lang="es-US" sz="1100"/>
        </a:p>
      </dgm:t>
    </dgm:pt>
    <dgm:pt modelId="{9CED99A3-F796-4D2E-9801-E29283637D39}" type="sibTrans" cxnId="{D479DDCA-724B-4081-8617-F0CF530E5993}">
      <dgm:prSet/>
      <dgm:spPr/>
      <dgm:t>
        <a:bodyPr/>
        <a:lstStyle/>
        <a:p>
          <a:endParaRPr lang="es-US" sz="1100"/>
        </a:p>
      </dgm:t>
    </dgm:pt>
    <dgm:pt modelId="{2060F700-EBCA-41B4-B4EA-DBCFE8492320}">
      <dgm:prSet phldrT="[Texto]" custT="1"/>
      <dgm:spPr>
        <a:solidFill>
          <a:srgbClr val="66FF99">
            <a:alpha val="50000"/>
          </a:srgbClr>
        </a:solidFill>
      </dgm:spPr>
      <dgm:t>
        <a:bodyPr/>
        <a:lstStyle/>
        <a:p>
          <a:r>
            <a:rPr lang="es-US" sz="1100" dirty="0"/>
            <a:t>Estudio aplicable al caso especifico que se vive en la actualidad</a:t>
          </a:r>
        </a:p>
      </dgm:t>
    </dgm:pt>
    <dgm:pt modelId="{B105A36B-BF98-41FF-9009-4347BDD1BF8C}" type="parTrans" cxnId="{CEFFFBC8-DBF0-4025-B465-EC6B59381E5B}">
      <dgm:prSet/>
      <dgm:spPr/>
      <dgm:t>
        <a:bodyPr/>
        <a:lstStyle/>
        <a:p>
          <a:endParaRPr lang="es-US" sz="1100"/>
        </a:p>
      </dgm:t>
    </dgm:pt>
    <dgm:pt modelId="{AF232715-1A5F-4BC1-A48B-8B6E5B21408D}" type="sibTrans" cxnId="{CEFFFBC8-DBF0-4025-B465-EC6B59381E5B}">
      <dgm:prSet/>
      <dgm:spPr/>
      <dgm:t>
        <a:bodyPr/>
        <a:lstStyle/>
        <a:p>
          <a:endParaRPr lang="es-US" sz="1100"/>
        </a:p>
      </dgm:t>
    </dgm:pt>
    <dgm:pt modelId="{11EEF3D6-6DEC-4678-B716-C0EC2AA549A5}">
      <dgm:prSet phldrT="[Texto]" custT="1"/>
      <dgm:spPr>
        <a:solidFill>
          <a:srgbClr val="66FF99">
            <a:alpha val="50000"/>
          </a:srgbClr>
        </a:solidFill>
      </dgm:spPr>
      <dgm:t>
        <a:bodyPr/>
        <a:lstStyle/>
        <a:p>
          <a:r>
            <a:rPr lang="es-US" sz="1100" dirty="0"/>
            <a:t>Condiciones van a variar</a:t>
          </a:r>
        </a:p>
      </dgm:t>
    </dgm:pt>
    <dgm:pt modelId="{7529E731-7EE1-4405-9C1C-BD23D6AB347A}" type="parTrans" cxnId="{B834213E-C090-4B32-A400-5E8B5641A7F0}">
      <dgm:prSet/>
      <dgm:spPr/>
      <dgm:t>
        <a:bodyPr/>
        <a:lstStyle/>
        <a:p>
          <a:endParaRPr lang="es-US" sz="1100"/>
        </a:p>
      </dgm:t>
    </dgm:pt>
    <dgm:pt modelId="{E3F736C0-A101-4339-93B9-2B7F5D28CE18}" type="sibTrans" cxnId="{B834213E-C090-4B32-A400-5E8B5641A7F0}">
      <dgm:prSet/>
      <dgm:spPr/>
      <dgm:t>
        <a:bodyPr/>
        <a:lstStyle/>
        <a:p>
          <a:endParaRPr lang="es-US" sz="1100"/>
        </a:p>
      </dgm:t>
    </dgm:pt>
    <dgm:pt modelId="{8D480E75-9BB5-4135-85E3-D79F1CF711EF}" type="pres">
      <dgm:prSet presAssocID="{7997BDDC-BCB7-4F2B-BA34-41A5730E491B}" presName="Name0" presStyleCnt="0">
        <dgm:presLayoutVars>
          <dgm:dir/>
          <dgm:animLvl val="lvl"/>
          <dgm:resizeHandles val="exact"/>
        </dgm:presLayoutVars>
      </dgm:prSet>
      <dgm:spPr/>
      <dgm:t>
        <a:bodyPr/>
        <a:lstStyle/>
        <a:p>
          <a:endParaRPr lang="es-ES"/>
        </a:p>
      </dgm:t>
    </dgm:pt>
    <dgm:pt modelId="{83F20114-0340-429D-B8C5-6C8D91C2C16A}" type="pres">
      <dgm:prSet presAssocID="{1E5432F3-10F0-4707-83B1-B1F951C4EC49}" presName="linNode" presStyleCnt="0"/>
      <dgm:spPr/>
    </dgm:pt>
    <dgm:pt modelId="{31F80A52-C797-4E9B-A694-A48B04DAD5F4}" type="pres">
      <dgm:prSet presAssocID="{1E5432F3-10F0-4707-83B1-B1F951C4EC49}" presName="parentText" presStyleLbl="node1" presStyleIdx="0" presStyleCnt="5" custScaleX="214254" custScaleY="14190">
        <dgm:presLayoutVars>
          <dgm:chMax val="1"/>
          <dgm:bulletEnabled val="1"/>
        </dgm:presLayoutVars>
      </dgm:prSet>
      <dgm:spPr/>
      <dgm:t>
        <a:bodyPr/>
        <a:lstStyle/>
        <a:p>
          <a:endParaRPr lang="es-ES"/>
        </a:p>
      </dgm:t>
    </dgm:pt>
    <dgm:pt modelId="{E5C6A5B4-EDA4-4BA6-B86D-6CD60FC07E95}" type="pres">
      <dgm:prSet presAssocID="{39C106AC-107B-4438-8915-C43943607D24}" presName="sp" presStyleCnt="0"/>
      <dgm:spPr/>
    </dgm:pt>
    <dgm:pt modelId="{0C55CC14-FA19-4E6D-ADF5-90F87D17FDD7}" type="pres">
      <dgm:prSet presAssocID="{D86C08BB-E686-498E-A220-013894F26FE7}" presName="linNode" presStyleCnt="0"/>
      <dgm:spPr/>
    </dgm:pt>
    <dgm:pt modelId="{57254AEC-63F1-4226-BC8C-6272992F521A}" type="pres">
      <dgm:prSet presAssocID="{D86C08BB-E686-498E-A220-013894F26FE7}" presName="parentText" presStyleLbl="node1" presStyleIdx="1" presStyleCnt="5" custScaleX="214254" custScaleY="14190">
        <dgm:presLayoutVars>
          <dgm:chMax val="1"/>
          <dgm:bulletEnabled val="1"/>
        </dgm:presLayoutVars>
      </dgm:prSet>
      <dgm:spPr/>
      <dgm:t>
        <a:bodyPr/>
        <a:lstStyle/>
        <a:p>
          <a:endParaRPr lang="es-ES"/>
        </a:p>
      </dgm:t>
    </dgm:pt>
    <dgm:pt modelId="{2BE83E3F-7067-4E3E-91F1-59159422EA2E}" type="pres">
      <dgm:prSet presAssocID="{E0AADA77-8EF8-4362-8375-CFFBC1549505}" presName="sp" presStyleCnt="0"/>
      <dgm:spPr/>
    </dgm:pt>
    <dgm:pt modelId="{276DFDC0-3F40-4D79-82E6-934E66129FAC}" type="pres">
      <dgm:prSet presAssocID="{286EF9FE-A025-4801-9463-6C18A23C68CD}" presName="linNode" presStyleCnt="0"/>
      <dgm:spPr/>
    </dgm:pt>
    <dgm:pt modelId="{591E3962-E8E5-430A-A854-46007C608156}" type="pres">
      <dgm:prSet presAssocID="{286EF9FE-A025-4801-9463-6C18A23C68CD}" presName="parentText" presStyleLbl="node1" presStyleIdx="2" presStyleCnt="5" custScaleX="214254" custScaleY="14190">
        <dgm:presLayoutVars>
          <dgm:chMax val="1"/>
          <dgm:bulletEnabled val="1"/>
        </dgm:presLayoutVars>
      </dgm:prSet>
      <dgm:spPr/>
      <dgm:t>
        <a:bodyPr/>
        <a:lstStyle/>
        <a:p>
          <a:endParaRPr lang="es-ES"/>
        </a:p>
      </dgm:t>
    </dgm:pt>
    <dgm:pt modelId="{619C21EC-1C57-485B-908B-CC8774F1AE95}" type="pres">
      <dgm:prSet presAssocID="{9CED99A3-F796-4D2E-9801-E29283637D39}" presName="sp" presStyleCnt="0"/>
      <dgm:spPr/>
    </dgm:pt>
    <dgm:pt modelId="{3AA56577-AE59-42EB-A387-C1CCE74C0869}" type="pres">
      <dgm:prSet presAssocID="{2060F700-EBCA-41B4-B4EA-DBCFE8492320}" presName="linNode" presStyleCnt="0"/>
      <dgm:spPr/>
    </dgm:pt>
    <dgm:pt modelId="{D6D3CF65-FCF9-47DE-99AA-A59494D6CE23}" type="pres">
      <dgm:prSet presAssocID="{2060F700-EBCA-41B4-B4EA-DBCFE8492320}" presName="parentText" presStyleLbl="node1" presStyleIdx="3" presStyleCnt="5" custScaleX="214254" custScaleY="14190">
        <dgm:presLayoutVars>
          <dgm:chMax val="1"/>
          <dgm:bulletEnabled val="1"/>
        </dgm:presLayoutVars>
      </dgm:prSet>
      <dgm:spPr/>
      <dgm:t>
        <a:bodyPr/>
        <a:lstStyle/>
        <a:p>
          <a:endParaRPr lang="es-ES"/>
        </a:p>
      </dgm:t>
    </dgm:pt>
    <dgm:pt modelId="{57DC0D5D-57F2-488B-A484-BA9CB229F031}" type="pres">
      <dgm:prSet presAssocID="{AF232715-1A5F-4BC1-A48B-8B6E5B21408D}" presName="sp" presStyleCnt="0"/>
      <dgm:spPr/>
    </dgm:pt>
    <dgm:pt modelId="{B697D30A-59B3-4C3F-B395-03497B377715}" type="pres">
      <dgm:prSet presAssocID="{11EEF3D6-6DEC-4678-B716-C0EC2AA549A5}" presName="linNode" presStyleCnt="0"/>
      <dgm:spPr/>
    </dgm:pt>
    <dgm:pt modelId="{0440A220-4A21-4549-9F55-C1A7034B42DB}" type="pres">
      <dgm:prSet presAssocID="{11EEF3D6-6DEC-4678-B716-C0EC2AA549A5}" presName="parentText" presStyleLbl="node1" presStyleIdx="4" presStyleCnt="5" custScaleX="214254" custScaleY="14190">
        <dgm:presLayoutVars>
          <dgm:chMax val="1"/>
          <dgm:bulletEnabled val="1"/>
        </dgm:presLayoutVars>
      </dgm:prSet>
      <dgm:spPr/>
      <dgm:t>
        <a:bodyPr/>
        <a:lstStyle/>
        <a:p>
          <a:endParaRPr lang="es-ES"/>
        </a:p>
      </dgm:t>
    </dgm:pt>
  </dgm:ptLst>
  <dgm:cxnLst>
    <dgm:cxn modelId="{59D72233-6AC0-42F6-9752-9AD49146F401}" type="presOf" srcId="{1E5432F3-10F0-4707-83B1-B1F951C4EC49}" destId="{31F80A52-C797-4E9B-A694-A48B04DAD5F4}" srcOrd="0" destOrd="0" presId="urn:microsoft.com/office/officeart/2005/8/layout/vList5"/>
    <dgm:cxn modelId="{8D690C5B-C0A3-4686-9D91-CB672EE54FF8}" type="presOf" srcId="{11EEF3D6-6DEC-4678-B716-C0EC2AA549A5}" destId="{0440A220-4A21-4549-9F55-C1A7034B42DB}" srcOrd="0" destOrd="0" presId="urn:microsoft.com/office/officeart/2005/8/layout/vList5"/>
    <dgm:cxn modelId="{5FB4D602-B943-4ED0-BCBE-8B4217699EFD}" srcId="{7997BDDC-BCB7-4F2B-BA34-41A5730E491B}" destId="{1E5432F3-10F0-4707-83B1-B1F951C4EC49}" srcOrd="0" destOrd="0" parTransId="{C216358D-0928-4115-9539-F0C577F750D7}" sibTransId="{39C106AC-107B-4438-8915-C43943607D24}"/>
    <dgm:cxn modelId="{E8610E2A-4711-41DB-8470-E129AEB978CA}" type="presOf" srcId="{D86C08BB-E686-498E-A220-013894F26FE7}" destId="{57254AEC-63F1-4226-BC8C-6272992F521A}" srcOrd="0" destOrd="0" presId="urn:microsoft.com/office/officeart/2005/8/layout/vList5"/>
    <dgm:cxn modelId="{D479DDCA-724B-4081-8617-F0CF530E5993}" srcId="{7997BDDC-BCB7-4F2B-BA34-41A5730E491B}" destId="{286EF9FE-A025-4801-9463-6C18A23C68CD}" srcOrd="2" destOrd="0" parTransId="{0965E295-3F6C-4B76-8926-7A0054D186D5}" sibTransId="{9CED99A3-F796-4D2E-9801-E29283637D39}"/>
    <dgm:cxn modelId="{CEFFFBC8-DBF0-4025-B465-EC6B59381E5B}" srcId="{7997BDDC-BCB7-4F2B-BA34-41A5730E491B}" destId="{2060F700-EBCA-41B4-B4EA-DBCFE8492320}" srcOrd="3" destOrd="0" parTransId="{B105A36B-BF98-41FF-9009-4347BDD1BF8C}" sibTransId="{AF232715-1A5F-4BC1-A48B-8B6E5B21408D}"/>
    <dgm:cxn modelId="{F9E39873-B6C0-4A0B-9244-3FF9826D04E4}" type="presOf" srcId="{286EF9FE-A025-4801-9463-6C18A23C68CD}" destId="{591E3962-E8E5-430A-A854-46007C608156}" srcOrd="0" destOrd="0" presId="urn:microsoft.com/office/officeart/2005/8/layout/vList5"/>
    <dgm:cxn modelId="{B834213E-C090-4B32-A400-5E8B5641A7F0}" srcId="{7997BDDC-BCB7-4F2B-BA34-41A5730E491B}" destId="{11EEF3D6-6DEC-4678-B716-C0EC2AA549A5}" srcOrd="4" destOrd="0" parTransId="{7529E731-7EE1-4405-9C1C-BD23D6AB347A}" sibTransId="{E3F736C0-A101-4339-93B9-2B7F5D28CE18}"/>
    <dgm:cxn modelId="{390AC20F-0BE0-49B1-8609-CE903CA05775}" type="presOf" srcId="{7997BDDC-BCB7-4F2B-BA34-41A5730E491B}" destId="{8D480E75-9BB5-4135-85E3-D79F1CF711EF}" srcOrd="0" destOrd="0" presId="urn:microsoft.com/office/officeart/2005/8/layout/vList5"/>
    <dgm:cxn modelId="{07B973B1-361C-46ED-BCB8-D8F1E5974161}" type="presOf" srcId="{2060F700-EBCA-41B4-B4EA-DBCFE8492320}" destId="{D6D3CF65-FCF9-47DE-99AA-A59494D6CE23}" srcOrd="0" destOrd="0" presId="urn:microsoft.com/office/officeart/2005/8/layout/vList5"/>
    <dgm:cxn modelId="{DB51EF38-D343-4FE6-8CFD-5CE3C7BD6CA7}" srcId="{7997BDDC-BCB7-4F2B-BA34-41A5730E491B}" destId="{D86C08BB-E686-498E-A220-013894F26FE7}" srcOrd="1" destOrd="0" parTransId="{A2214227-84B0-43B1-879F-47D592B0A3EA}" sibTransId="{E0AADA77-8EF8-4362-8375-CFFBC1549505}"/>
    <dgm:cxn modelId="{73C9AFDC-3C16-4125-970F-7E6186331FDE}" type="presParOf" srcId="{8D480E75-9BB5-4135-85E3-D79F1CF711EF}" destId="{83F20114-0340-429D-B8C5-6C8D91C2C16A}" srcOrd="0" destOrd="0" presId="urn:microsoft.com/office/officeart/2005/8/layout/vList5"/>
    <dgm:cxn modelId="{89DF0A35-1F0D-4EEE-A56C-5816EC55476D}" type="presParOf" srcId="{83F20114-0340-429D-B8C5-6C8D91C2C16A}" destId="{31F80A52-C797-4E9B-A694-A48B04DAD5F4}" srcOrd="0" destOrd="0" presId="urn:microsoft.com/office/officeart/2005/8/layout/vList5"/>
    <dgm:cxn modelId="{17FA8E17-3622-4EF4-8167-9724B6056B83}" type="presParOf" srcId="{8D480E75-9BB5-4135-85E3-D79F1CF711EF}" destId="{E5C6A5B4-EDA4-4BA6-B86D-6CD60FC07E95}" srcOrd="1" destOrd="0" presId="urn:microsoft.com/office/officeart/2005/8/layout/vList5"/>
    <dgm:cxn modelId="{542BB624-8EA2-4817-A60B-C67AF15EB08C}" type="presParOf" srcId="{8D480E75-9BB5-4135-85E3-D79F1CF711EF}" destId="{0C55CC14-FA19-4E6D-ADF5-90F87D17FDD7}" srcOrd="2" destOrd="0" presId="urn:microsoft.com/office/officeart/2005/8/layout/vList5"/>
    <dgm:cxn modelId="{E54B505A-13E6-4D93-9AEB-4E311CACF676}" type="presParOf" srcId="{0C55CC14-FA19-4E6D-ADF5-90F87D17FDD7}" destId="{57254AEC-63F1-4226-BC8C-6272992F521A}" srcOrd="0" destOrd="0" presId="urn:microsoft.com/office/officeart/2005/8/layout/vList5"/>
    <dgm:cxn modelId="{B5794B3A-47E2-4F08-951F-A14115114082}" type="presParOf" srcId="{8D480E75-9BB5-4135-85E3-D79F1CF711EF}" destId="{2BE83E3F-7067-4E3E-91F1-59159422EA2E}" srcOrd="3" destOrd="0" presId="urn:microsoft.com/office/officeart/2005/8/layout/vList5"/>
    <dgm:cxn modelId="{363052A0-E69D-40D5-8897-2FC45C961E11}" type="presParOf" srcId="{8D480E75-9BB5-4135-85E3-D79F1CF711EF}" destId="{276DFDC0-3F40-4D79-82E6-934E66129FAC}" srcOrd="4" destOrd="0" presId="urn:microsoft.com/office/officeart/2005/8/layout/vList5"/>
    <dgm:cxn modelId="{7706FBD6-A810-4096-AC02-4C02233F376F}" type="presParOf" srcId="{276DFDC0-3F40-4D79-82E6-934E66129FAC}" destId="{591E3962-E8E5-430A-A854-46007C608156}" srcOrd="0" destOrd="0" presId="urn:microsoft.com/office/officeart/2005/8/layout/vList5"/>
    <dgm:cxn modelId="{C2D2CAF8-1555-4082-AE61-0B79DA5F040F}" type="presParOf" srcId="{8D480E75-9BB5-4135-85E3-D79F1CF711EF}" destId="{619C21EC-1C57-485B-908B-CC8774F1AE95}" srcOrd="5" destOrd="0" presId="urn:microsoft.com/office/officeart/2005/8/layout/vList5"/>
    <dgm:cxn modelId="{5B23BC7E-087B-45CA-A4CC-3B089AE78172}" type="presParOf" srcId="{8D480E75-9BB5-4135-85E3-D79F1CF711EF}" destId="{3AA56577-AE59-42EB-A387-C1CCE74C0869}" srcOrd="6" destOrd="0" presId="urn:microsoft.com/office/officeart/2005/8/layout/vList5"/>
    <dgm:cxn modelId="{5D64BA54-539D-4E8E-8797-F9A0DE82C660}" type="presParOf" srcId="{3AA56577-AE59-42EB-A387-C1CCE74C0869}" destId="{D6D3CF65-FCF9-47DE-99AA-A59494D6CE23}" srcOrd="0" destOrd="0" presId="urn:microsoft.com/office/officeart/2005/8/layout/vList5"/>
    <dgm:cxn modelId="{55469890-AB62-442F-9B13-F5A8E9A30103}" type="presParOf" srcId="{8D480E75-9BB5-4135-85E3-D79F1CF711EF}" destId="{57DC0D5D-57F2-488B-A484-BA9CB229F031}" srcOrd="7" destOrd="0" presId="urn:microsoft.com/office/officeart/2005/8/layout/vList5"/>
    <dgm:cxn modelId="{9A18C571-E23B-426F-A07A-166936D0E237}" type="presParOf" srcId="{8D480E75-9BB5-4135-85E3-D79F1CF711EF}" destId="{B697D30A-59B3-4C3F-B395-03497B377715}" srcOrd="8" destOrd="0" presId="urn:microsoft.com/office/officeart/2005/8/layout/vList5"/>
    <dgm:cxn modelId="{E17B3B21-809E-4037-87FB-178CDD45D644}" type="presParOf" srcId="{B697D30A-59B3-4C3F-B395-03497B377715}" destId="{0440A220-4A21-4549-9F55-C1A7034B42DB}"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997BDDC-BCB7-4F2B-BA34-41A5730E491B}" type="doc">
      <dgm:prSet loTypeId="urn:microsoft.com/office/officeart/2005/8/layout/vList5" loCatId="list" qsTypeId="urn:microsoft.com/office/officeart/2005/8/quickstyle/simple1" qsCatId="simple" csTypeId="urn:microsoft.com/office/officeart/2005/8/colors/accent0_1" csCatId="mainScheme" phldr="1"/>
      <dgm:spPr/>
      <dgm:t>
        <a:bodyPr/>
        <a:lstStyle/>
        <a:p>
          <a:endParaRPr lang="es-US"/>
        </a:p>
      </dgm:t>
    </dgm:pt>
    <dgm:pt modelId="{1E5432F3-10F0-4707-83B1-B1F951C4EC49}">
      <dgm:prSet phldrT="[Texto]" custT="1"/>
      <dgm:spPr>
        <a:solidFill>
          <a:srgbClr val="66FFCC">
            <a:alpha val="50000"/>
          </a:srgbClr>
        </a:solidFill>
      </dgm:spPr>
      <dgm:t>
        <a:bodyPr/>
        <a:lstStyle/>
        <a:p>
          <a:r>
            <a:rPr lang="es-US" sz="1100" dirty="0"/>
            <a:t>Replantear el uso del espacio en el MIDENA</a:t>
          </a:r>
        </a:p>
      </dgm:t>
    </dgm:pt>
    <dgm:pt modelId="{C216358D-0928-4115-9539-F0C577F750D7}" type="parTrans" cxnId="{5FB4D602-B943-4ED0-BCBE-8B4217699EFD}">
      <dgm:prSet/>
      <dgm:spPr/>
      <dgm:t>
        <a:bodyPr/>
        <a:lstStyle/>
        <a:p>
          <a:endParaRPr lang="es-US" sz="1100"/>
        </a:p>
      </dgm:t>
    </dgm:pt>
    <dgm:pt modelId="{39C106AC-107B-4438-8915-C43943607D24}" type="sibTrans" cxnId="{5FB4D602-B943-4ED0-BCBE-8B4217699EFD}">
      <dgm:prSet/>
      <dgm:spPr/>
      <dgm:t>
        <a:bodyPr/>
        <a:lstStyle/>
        <a:p>
          <a:endParaRPr lang="es-US" sz="1100"/>
        </a:p>
      </dgm:t>
    </dgm:pt>
    <dgm:pt modelId="{D86C08BB-E686-498E-A220-013894F26FE7}">
      <dgm:prSet phldrT="[Texto]" custT="1"/>
      <dgm:spPr>
        <a:solidFill>
          <a:srgbClr val="66FFCC">
            <a:alpha val="50000"/>
          </a:srgbClr>
        </a:solidFill>
      </dgm:spPr>
      <dgm:t>
        <a:bodyPr/>
        <a:lstStyle/>
        <a:p>
          <a:r>
            <a:rPr lang="es-US" sz="1100" dirty="0"/>
            <a:t>Reorganizar parqueaderos y modificaciones estructurales</a:t>
          </a:r>
        </a:p>
      </dgm:t>
    </dgm:pt>
    <dgm:pt modelId="{A2214227-84B0-43B1-879F-47D592B0A3EA}" type="parTrans" cxnId="{DB51EF38-D343-4FE6-8CFD-5CE3C7BD6CA7}">
      <dgm:prSet/>
      <dgm:spPr/>
      <dgm:t>
        <a:bodyPr/>
        <a:lstStyle/>
        <a:p>
          <a:endParaRPr lang="es-US" sz="1100"/>
        </a:p>
      </dgm:t>
    </dgm:pt>
    <dgm:pt modelId="{E0AADA77-8EF8-4362-8375-CFFBC1549505}" type="sibTrans" cxnId="{DB51EF38-D343-4FE6-8CFD-5CE3C7BD6CA7}">
      <dgm:prSet/>
      <dgm:spPr/>
      <dgm:t>
        <a:bodyPr/>
        <a:lstStyle/>
        <a:p>
          <a:endParaRPr lang="es-US" sz="1100"/>
        </a:p>
      </dgm:t>
    </dgm:pt>
    <dgm:pt modelId="{286EF9FE-A025-4801-9463-6C18A23C68CD}">
      <dgm:prSet phldrT="[Texto]" custT="1"/>
      <dgm:spPr>
        <a:solidFill>
          <a:srgbClr val="66FFCC">
            <a:alpha val="50000"/>
          </a:srgbClr>
        </a:solidFill>
      </dgm:spPr>
      <dgm:t>
        <a:bodyPr/>
        <a:lstStyle/>
        <a:p>
          <a:r>
            <a:rPr lang="es-US" sz="1100" dirty="0"/>
            <a:t>Personal no se vea obligado a rentar espacios particulares</a:t>
          </a:r>
        </a:p>
      </dgm:t>
    </dgm:pt>
    <dgm:pt modelId="{0965E295-3F6C-4B76-8926-7A0054D186D5}" type="parTrans" cxnId="{D479DDCA-724B-4081-8617-F0CF530E5993}">
      <dgm:prSet/>
      <dgm:spPr/>
      <dgm:t>
        <a:bodyPr/>
        <a:lstStyle/>
        <a:p>
          <a:endParaRPr lang="es-US" sz="1100"/>
        </a:p>
      </dgm:t>
    </dgm:pt>
    <dgm:pt modelId="{9CED99A3-F796-4D2E-9801-E29283637D39}" type="sibTrans" cxnId="{D479DDCA-724B-4081-8617-F0CF530E5993}">
      <dgm:prSet/>
      <dgm:spPr/>
      <dgm:t>
        <a:bodyPr/>
        <a:lstStyle/>
        <a:p>
          <a:endParaRPr lang="es-US" sz="1100"/>
        </a:p>
      </dgm:t>
    </dgm:pt>
    <dgm:pt modelId="{2060F700-EBCA-41B4-B4EA-DBCFE8492320}">
      <dgm:prSet phldrT="[Texto]" custT="1"/>
      <dgm:spPr>
        <a:solidFill>
          <a:srgbClr val="66FFCC">
            <a:alpha val="50000"/>
          </a:srgbClr>
        </a:solidFill>
      </dgm:spPr>
      <dgm:t>
        <a:bodyPr/>
        <a:lstStyle/>
        <a:p>
          <a:r>
            <a:rPr lang="es-US" sz="1100" dirty="0"/>
            <a:t>Evitando desplazamientos innecesarios</a:t>
          </a:r>
        </a:p>
      </dgm:t>
    </dgm:pt>
    <dgm:pt modelId="{B105A36B-BF98-41FF-9009-4347BDD1BF8C}" type="parTrans" cxnId="{CEFFFBC8-DBF0-4025-B465-EC6B59381E5B}">
      <dgm:prSet/>
      <dgm:spPr/>
      <dgm:t>
        <a:bodyPr/>
        <a:lstStyle/>
        <a:p>
          <a:endParaRPr lang="es-US" sz="1100"/>
        </a:p>
      </dgm:t>
    </dgm:pt>
    <dgm:pt modelId="{AF232715-1A5F-4BC1-A48B-8B6E5B21408D}" type="sibTrans" cxnId="{CEFFFBC8-DBF0-4025-B465-EC6B59381E5B}">
      <dgm:prSet/>
      <dgm:spPr/>
      <dgm:t>
        <a:bodyPr/>
        <a:lstStyle/>
        <a:p>
          <a:endParaRPr lang="es-US" sz="1100"/>
        </a:p>
      </dgm:t>
    </dgm:pt>
    <dgm:pt modelId="{11EEF3D6-6DEC-4678-B716-C0EC2AA549A5}">
      <dgm:prSet phldrT="[Texto]" custT="1"/>
      <dgm:spPr>
        <a:solidFill>
          <a:srgbClr val="66FFCC">
            <a:alpha val="50000"/>
          </a:srgbClr>
        </a:solidFill>
      </dgm:spPr>
      <dgm:t>
        <a:bodyPr/>
        <a:lstStyle/>
        <a:p>
          <a:r>
            <a:rPr lang="es-US" sz="1100" dirty="0"/>
            <a:t>Proporcionar confianza y seguridad a dueños de vehículos</a:t>
          </a:r>
        </a:p>
      </dgm:t>
    </dgm:pt>
    <dgm:pt modelId="{7529E731-7EE1-4405-9C1C-BD23D6AB347A}" type="parTrans" cxnId="{B834213E-C090-4B32-A400-5E8B5641A7F0}">
      <dgm:prSet/>
      <dgm:spPr/>
      <dgm:t>
        <a:bodyPr/>
        <a:lstStyle/>
        <a:p>
          <a:endParaRPr lang="es-US" sz="1100"/>
        </a:p>
      </dgm:t>
    </dgm:pt>
    <dgm:pt modelId="{E3F736C0-A101-4339-93B9-2B7F5D28CE18}" type="sibTrans" cxnId="{B834213E-C090-4B32-A400-5E8B5641A7F0}">
      <dgm:prSet/>
      <dgm:spPr/>
      <dgm:t>
        <a:bodyPr/>
        <a:lstStyle/>
        <a:p>
          <a:endParaRPr lang="es-US" sz="1100"/>
        </a:p>
      </dgm:t>
    </dgm:pt>
    <dgm:pt modelId="{8D480E75-9BB5-4135-85E3-D79F1CF711EF}" type="pres">
      <dgm:prSet presAssocID="{7997BDDC-BCB7-4F2B-BA34-41A5730E491B}" presName="Name0" presStyleCnt="0">
        <dgm:presLayoutVars>
          <dgm:dir/>
          <dgm:animLvl val="lvl"/>
          <dgm:resizeHandles val="exact"/>
        </dgm:presLayoutVars>
      </dgm:prSet>
      <dgm:spPr/>
      <dgm:t>
        <a:bodyPr/>
        <a:lstStyle/>
        <a:p>
          <a:endParaRPr lang="es-ES"/>
        </a:p>
      </dgm:t>
    </dgm:pt>
    <dgm:pt modelId="{83F20114-0340-429D-B8C5-6C8D91C2C16A}" type="pres">
      <dgm:prSet presAssocID="{1E5432F3-10F0-4707-83B1-B1F951C4EC49}" presName="linNode" presStyleCnt="0"/>
      <dgm:spPr/>
    </dgm:pt>
    <dgm:pt modelId="{31F80A52-C797-4E9B-A694-A48B04DAD5F4}" type="pres">
      <dgm:prSet presAssocID="{1E5432F3-10F0-4707-83B1-B1F951C4EC49}" presName="parentText" presStyleLbl="node1" presStyleIdx="0" presStyleCnt="5" custScaleX="214254" custScaleY="14190">
        <dgm:presLayoutVars>
          <dgm:chMax val="1"/>
          <dgm:bulletEnabled val="1"/>
        </dgm:presLayoutVars>
      </dgm:prSet>
      <dgm:spPr/>
      <dgm:t>
        <a:bodyPr/>
        <a:lstStyle/>
        <a:p>
          <a:endParaRPr lang="es-ES"/>
        </a:p>
      </dgm:t>
    </dgm:pt>
    <dgm:pt modelId="{E5C6A5B4-EDA4-4BA6-B86D-6CD60FC07E95}" type="pres">
      <dgm:prSet presAssocID="{39C106AC-107B-4438-8915-C43943607D24}" presName="sp" presStyleCnt="0"/>
      <dgm:spPr/>
    </dgm:pt>
    <dgm:pt modelId="{0C55CC14-FA19-4E6D-ADF5-90F87D17FDD7}" type="pres">
      <dgm:prSet presAssocID="{D86C08BB-E686-498E-A220-013894F26FE7}" presName="linNode" presStyleCnt="0"/>
      <dgm:spPr/>
    </dgm:pt>
    <dgm:pt modelId="{57254AEC-63F1-4226-BC8C-6272992F521A}" type="pres">
      <dgm:prSet presAssocID="{D86C08BB-E686-498E-A220-013894F26FE7}" presName="parentText" presStyleLbl="node1" presStyleIdx="1" presStyleCnt="5" custScaleX="214254" custScaleY="14190">
        <dgm:presLayoutVars>
          <dgm:chMax val="1"/>
          <dgm:bulletEnabled val="1"/>
        </dgm:presLayoutVars>
      </dgm:prSet>
      <dgm:spPr/>
      <dgm:t>
        <a:bodyPr/>
        <a:lstStyle/>
        <a:p>
          <a:endParaRPr lang="es-ES"/>
        </a:p>
      </dgm:t>
    </dgm:pt>
    <dgm:pt modelId="{2BE83E3F-7067-4E3E-91F1-59159422EA2E}" type="pres">
      <dgm:prSet presAssocID="{E0AADA77-8EF8-4362-8375-CFFBC1549505}" presName="sp" presStyleCnt="0"/>
      <dgm:spPr/>
    </dgm:pt>
    <dgm:pt modelId="{276DFDC0-3F40-4D79-82E6-934E66129FAC}" type="pres">
      <dgm:prSet presAssocID="{286EF9FE-A025-4801-9463-6C18A23C68CD}" presName="linNode" presStyleCnt="0"/>
      <dgm:spPr/>
    </dgm:pt>
    <dgm:pt modelId="{591E3962-E8E5-430A-A854-46007C608156}" type="pres">
      <dgm:prSet presAssocID="{286EF9FE-A025-4801-9463-6C18A23C68CD}" presName="parentText" presStyleLbl="node1" presStyleIdx="2" presStyleCnt="5" custScaleX="214254" custScaleY="14190">
        <dgm:presLayoutVars>
          <dgm:chMax val="1"/>
          <dgm:bulletEnabled val="1"/>
        </dgm:presLayoutVars>
      </dgm:prSet>
      <dgm:spPr/>
      <dgm:t>
        <a:bodyPr/>
        <a:lstStyle/>
        <a:p>
          <a:endParaRPr lang="es-ES"/>
        </a:p>
      </dgm:t>
    </dgm:pt>
    <dgm:pt modelId="{619C21EC-1C57-485B-908B-CC8774F1AE95}" type="pres">
      <dgm:prSet presAssocID="{9CED99A3-F796-4D2E-9801-E29283637D39}" presName="sp" presStyleCnt="0"/>
      <dgm:spPr/>
    </dgm:pt>
    <dgm:pt modelId="{3AA56577-AE59-42EB-A387-C1CCE74C0869}" type="pres">
      <dgm:prSet presAssocID="{2060F700-EBCA-41B4-B4EA-DBCFE8492320}" presName="linNode" presStyleCnt="0"/>
      <dgm:spPr/>
    </dgm:pt>
    <dgm:pt modelId="{D6D3CF65-FCF9-47DE-99AA-A59494D6CE23}" type="pres">
      <dgm:prSet presAssocID="{2060F700-EBCA-41B4-B4EA-DBCFE8492320}" presName="parentText" presStyleLbl="node1" presStyleIdx="3" presStyleCnt="5" custScaleX="214254" custScaleY="14190">
        <dgm:presLayoutVars>
          <dgm:chMax val="1"/>
          <dgm:bulletEnabled val="1"/>
        </dgm:presLayoutVars>
      </dgm:prSet>
      <dgm:spPr/>
      <dgm:t>
        <a:bodyPr/>
        <a:lstStyle/>
        <a:p>
          <a:endParaRPr lang="es-ES"/>
        </a:p>
      </dgm:t>
    </dgm:pt>
    <dgm:pt modelId="{57DC0D5D-57F2-488B-A484-BA9CB229F031}" type="pres">
      <dgm:prSet presAssocID="{AF232715-1A5F-4BC1-A48B-8B6E5B21408D}" presName="sp" presStyleCnt="0"/>
      <dgm:spPr/>
    </dgm:pt>
    <dgm:pt modelId="{B697D30A-59B3-4C3F-B395-03497B377715}" type="pres">
      <dgm:prSet presAssocID="{11EEF3D6-6DEC-4678-B716-C0EC2AA549A5}" presName="linNode" presStyleCnt="0"/>
      <dgm:spPr/>
    </dgm:pt>
    <dgm:pt modelId="{0440A220-4A21-4549-9F55-C1A7034B42DB}" type="pres">
      <dgm:prSet presAssocID="{11EEF3D6-6DEC-4678-B716-C0EC2AA549A5}" presName="parentText" presStyleLbl="node1" presStyleIdx="4" presStyleCnt="5" custScaleX="214254" custScaleY="14190">
        <dgm:presLayoutVars>
          <dgm:chMax val="1"/>
          <dgm:bulletEnabled val="1"/>
        </dgm:presLayoutVars>
      </dgm:prSet>
      <dgm:spPr/>
      <dgm:t>
        <a:bodyPr/>
        <a:lstStyle/>
        <a:p>
          <a:endParaRPr lang="es-ES"/>
        </a:p>
      </dgm:t>
    </dgm:pt>
  </dgm:ptLst>
  <dgm:cxnLst>
    <dgm:cxn modelId="{59D72233-6AC0-42F6-9752-9AD49146F401}" type="presOf" srcId="{1E5432F3-10F0-4707-83B1-B1F951C4EC49}" destId="{31F80A52-C797-4E9B-A694-A48B04DAD5F4}" srcOrd="0" destOrd="0" presId="urn:microsoft.com/office/officeart/2005/8/layout/vList5"/>
    <dgm:cxn modelId="{8D690C5B-C0A3-4686-9D91-CB672EE54FF8}" type="presOf" srcId="{11EEF3D6-6DEC-4678-B716-C0EC2AA549A5}" destId="{0440A220-4A21-4549-9F55-C1A7034B42DB}" srcOrd="0" destOrd="0" presId="urn:microsoft.com/office/officeart/2005/8/layout/vList5"/>
    <dgm:cxn modelId="{5FB4D602-B943-4ED0-BCBE-8B4217699EFD}" srcId="{7997BDDC-BCB7-4F2B-BA34-41A5730E491B}" destId="{1E5432F3-10F0-4707-83B1-B1F951C4EC49}" srcOrd="0" destOrd="0" parTransId="{C216358D-0928-4115-9539-F0C577F750D7}" sibTransId="{39C106AC-107B-4438-8915-C43943607D24}"/>
    <dgm:cxn modelId="{E8610E2A-4711-41DB-8470-E129AEB978CA}" type="presOf" srcId="{D86C08BB-E686-498E-A220-013894F26FE7}" destId="{57254AEC-63F1-4226-BC8C-6272992F521A}" srcOrd="0" destOrd="0" presId="urn:microsoft.com/office/officeart/2005/8/layout/vList5"/>
    <dgm:cxn modelId="{D479DDCA-724B-4081-8617-F0CF530E5993}" srcId="{7997BDDC-BCB7-4F2B-BA34-41A5730E491B}" destId="{286EF9FE-A025-4801-9463-6C18A23C68CD}" srcOrd="2" destOrd="0" parTransId="{0965E295-3F6C-4B76-8926-7A0054D186D5}" sibTransId="{9CED99A3-F796-4D2E-9801-E29283637D39}"/>
    <dgm:cxn modelId="{CEFFFBC8-DBF0-4025-B465-EC6B59381E5B}" srcId="{7997BDDC-BCB7-4F2B-BA34-41A5730E491B}" destId="{2060F700-EBCA-41B4-B4EA-DBCFE8492320}" srcOrd="3" destOrd="0" parTransId="{B105A36B-BF98-41FF-9009-4347BDD1BF8C}" sibTransId="{AF232715-1A5F-4BC1-A48B-8B6E5B21408D}"/>
    <dgm:cxn modelId="{F9E39873-B6C0-4A0B-9244-3FF9826D04E4}" type="presOf" srcId="{286EF9FE-A025-4801-9463-6C18A23C68CD}" destId="{591E3962-E8E5-430A-A854-46007C608156}" srcOrd="0" destOrd="0" presId="urn:microsoft.com/office/officeart/2005/8/layout/vList5"/>
    <dgm:cxn modelId="{B834213E-C090-4B32-A400-5E8B5641A7F0}" srcId="{7997BDDC-BCB7-4F2B-BA34-41A5730E491B}" destId="{11EEF3D6-6DEC-4678-B716-C0EC2AA549A5}" srcOrd="4" destOrd="0" parTransId="{7529E731-7EE1-4405-9C1C-BD23D6AB347A}" sibTransId="{E3F736C0-A101-4339-93B9-2B7F5D28CE18}"/>
    <dgm:cxn modelId="{390AC20F-0BE0-49B1-8609-CE903CA05775}" type="presOf" srcId="{7997BDDC-BCB7-4F2B-BA34-41A5730E491B}" destId="{8D480E75-9BB5-4135-85E3-D79F1CF711EF}" srcOrd="0" destOrd="0" presId="urn:microsoft.com/office/officeart/2005/8/layout/vList5"/>
    <dgm:cxn modelId="{07B973B1-361C-46ED-BCB8-D8F1E5974161}" type="presOf" srcId="{2060F700-EBCA-41B4-B4EA-DBCFE8492320}" destId="{D6D3CF65-FCF9-47DE-99AA-A59494D6CE23}" srcOrd="0" destOrd="0" presId="urn:microsoft.com/office/officeart/2005/8/layout/vList5"/>
    <dgm:cxn modelId="{DB51EF38-D343-4FE6-8CFD-5CE3C7BD6CA7}" srcId="{7997BDDC-BCB7-4F2B-BA34-41A5730E491B}" destId="{D86C08BB-E686-498E-A220-013894F26FE7}" srcOrd="1" destOrd="0" parTransId="{A2214227-84B0-43B1-879F-47D592B0A3EA}" sibTransId="{E0AADA77-8EF8-4362-8375-CFFBC1549505}"/>
    <dgm:cxn modelId="{73C9AFDC-3C16-4125-970F-7E6186331FDE}" type="presParOf" srcId="{8D480E75-9BB5-4135-85E3-D79F1CF711EF}" destId="{83F20114-0340-429D-B8C5-6C8D91C2C16A}" srcOrd="0" destOrd="0" presId="urn:microsoft.com/office/officeart/2005/8/layout/vList5"/>
    <dgm:cxn modelId="{89DF0A35-1F0D-4EEE-A56C-5816EC55476D}" type="presParOf" srcId="{83F20114-0340-429D-B8C5-6C8D91C2C16A}" destId="{31F80A52-C797-4E9B-A694-A48B04DAD5F4}" srcOrd="0" destOrd="0" presId="urn:microsoft.com/office/officeart/2005/8/layout/vList5"/>
    <dgm:cxn modelId="{17FA8E17-3622-4EF4-8167-9724B6056B83}" type="presParOf" srcId="{8D480E75-9BB5-4135-85E3-D79F1CF711EF}" destId="{E5C6A5B4-EDA4-4BA6-B86D-6CD60FC07E95}" srcOrd="1" destOrd="0" presId="urn:microsoft.com/office/officeart/2005/8/layout/vList5"/>
    <dgm:cxn modelId="{542BB624-8EA2-4817-A60B-C67AF15EB08C}" type="presParOf" srcId="{8D480E75-9BB5-4135-85E3-D79F1CF711EF}" destId="{0C55CC14-FA19-4E6D-ADF5-90F87D17FDD7}" srcOrd="2" destOrd="0" presId="urn:microsoft.com/office/officeart/2005/8/layout/vList5"/>
    <dgm:cxn modelId="{E54B505A-13E6-4D93-9AEB-4E311CACF676}" type="presParOf" srcId="{0C55CC14-FA19-4E6D-ADF5-90F87D17FDD7}" destId="{57254AEC-63F1-4226-BC8C-6272992F521A}" srcOrd="0" destOrd="0" presId="urn:microsoft.com/office/officeart/2005/8/layout/vList5"/>
    <dgm:cxn modelId="{B5794B3A-47E2-4F08-951F-A14115114082}" type="presParOf" srcId="{8D480E75-9BB5-4135-85E3-D79F1CF711EF}" destId="{2BE83E3F-7067-4E3E-91F1-59159422EA2E}" srcOrd="3" destOrd="0" presId="urn:microsoft.com/office/officeart/2005/8/layout/vList5"/>
    <dgm:cxn modelId="{363052A0-E69D-40D5-8897-2FC45C961E11}" type="presParOf" srcId="{8D480E75-9BB5-4135-85E3-D79F1CF711EF}" destId="{276DFDC0-3F40-4D79-82E6-934E66129FAC}" srcOrd="4" destOrd="0" presId="urn:microsoft.com/office/officeart/2005/8/layout/vList5"/>
    <dgm:cxn modelId="{7706FBD6-A810-4096-AC02-4C02233F376F}" type="presParOf" srcId="{276DFDC0-3F40-4D79-82E6-934E66129FAC}" destId="{591E3962-E8E5-430A-A854-46007C608156}" srcOrd="0" destOrd="0" presId="urn:microsoft.com/office/officeart/2005/8/layout/vList5"/>
    <dgm:cxn modelId="{C2D2CAF8-1555-4082-AE61-0B79DA5F040F}" type="presParOf" srcId="{8D480E75-9BB5-4135-85E3-D79F1CF711EF}" destId="{619C21EC-1C57-485B-908B-CC8774F1AE95}" srcOrd="5" destOrd="0" presId="urn:microsoft.com/office/officeart/2005/8/layout/vList5"/>
    <dgm:cxn modelId="{5B23BC7E-087B-45CA-A4CC-3B089AE78172}" type="presParOf" srcId="{8D480E75-9BB5-4135-85E3-D79F1CF711EF}" destId="{3AA56577-AE59-42EB-A387-C1CCE74C0869}" srcOrd="6" destOrd="0" presId="urn:microsoft.com/office/officeart/2005/8/layout/vList5"/>
    <dgm:cxn modelId="{5D64BA54-539D-4E8E-8797-F9A0DE82C660}" type="presParOf" srcId="{3AA56577-AE59-42EB-A387-C1CCE74C0869}" destId="{D6D3CF65-FCF9-47DE-99AA-A59494D6CE23}" srcOrd="0" destOrd="0" presId="urn:microsoft.com/office/officeart/2005/8/layout/vList5"/>
    <dgm:cxn modelId="{55469890-AB62-442F-9B13-F5A8E9A30103}" type="presParOf" srcId="{8D480E75-9BB5-4135-85E3-D79F1CF711EF}" destId="{57DC0D5D-57F2-488B-A484-BA9CB229F031}" srcOrd="7" destOrd="0" presId="urn:microsoft.com/office/officeart/2005/8/layout/vList5"/>
    <dgm:cxn modelId="{9A18C571-E23B-426F-A07A-166936D0E237}" type="presParOf" srcId="{8D480E75-9BB5-4135-85E3-D79F1CF711EF}" destId="{B697D30A-59B3-4C3F-B395-03497B377715}" srcOrd="8" destOrd="0" presId="urn:microsoft.com/office/officeart/2005/8/layout/vList5"/>
    <dgm:cxn modelId="{E17B3B21-809E-4037-87FB-178CDD45D644}" type="presParOf" srcId="{B697D30A-59B3-4C3F-B395-03497B377715}" destId="{0440A220-4A21-4549-9F55-C1A7034B42DB}" srcOrd="0"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997BDDC-BCB7-4F2B-BA34-41A5730E491B}" type="doc">
      <dgm:prSet loTypeId="urn:microsoft.com/office/officeart/2005/8/layout/vList5" loCatId="list" qsTypeId="urn:microsoft.com/office/officeart/2005/8/quickstyle/simple1" qsCatId="simple" csTypeId="urn:microsoft.com/office/officeart/2005/8/colors/accent0_1" csCatId="mainScheme" phldr="1"/>
      <dgm:spPr/>
      <dgm:t>
        <a:bodyPr/>
        <a:lstStyle/>
        <a:p>
          <a:endParaRPr lang="es-US"/>
        </a:p>
      </dgm:t>
    </dgm:pt>
    <dgm:pt modelId="{1E5432F3-10F0-4707-83B1-B1F951C4EC49}">
      <dgm:prSet phldrT="[Texto]" custT="1"/>
      <dgm:spPr>
        <a:solidFill>
          <a:srgbClr val="00FFFF">
            <a:alpha val="50000"/>
          </a:srgbClr>
        </a:solidFill>
      </dgm:spPr>
      <dgm:t>
        <a:bodyPr/>
        <a:lstStyle/>
        <a:p>
          <a:r>
            <a:rPr lang="es-US" sz="1100" dirty="0"/>
            <a:t>MIDENA zona de seguridad por su importancia estratégica</a:t>
          </a:r>
        </a:p>
      </dgm:t>
    </dgm:pt>
    <dgm:pt modelId="{C216358D-0928-4115-9539-F0C577F750D7}" type="parTrans" cxnId="{5FB4D602-B943-4ED0-BCBE-8B4217699EFD}">
      <dgm:prSet/>
      <dgm:spPr/>
      <dgm:t>
        <a:bodyPr/>
        <a:lstStyle/>
        <a:p>
          <a:endParaRPr lang="es-US" sz="1100"/>
        </a:p>
      </dgm:t>
    </dgm:pt>
    <dgm:pt modelId="{39C106AC-107B-4438-8915-C43943607D24}" type="sibTrans" cxnId="{5FB4D602-B943-4ED0-BCBE-8B4217699EFD}">
      <dgm:prSet/>
      <dgm:spPr/>
      <dgm:t>
        <a:bodyPr/>
        <a:lstStyle/>
        <a:p>
          <a:endParaRPr lang="es-US" sz="1100"/>
        </a:p>
      </dgm:t>
    </dgm:pt>
    <dgm:pt modelId="{D86C08BB-E686-498E-A220-013894F26FE7}">
      <dgm:prSet phldrT="[Texto]" custT="1"/>
      <dgm:spPr>
        <a:solidFill>
          <a:srgbClr val="00FFFF">
            <a:alpha val="50000"/>
          </a:srgbClr>
        </a:solidFill>
      </dgm:spPr>
      <dgm:t>
        <a:bodyPr/>
        <a:lstStyle/>
        <a:p>
          <a:r>
            <a:rPr lang="es-US" sz="1100" dirty="0"/>
            <a:t>No contar con sistema cerrado de vigilancia</a:t>
          </a:r>
        </a:p>
      </dgm:t>
    </dgm:pt>
    <dgm:pt modelId="{A2214227-84B0-43B1-879F-47D592B0A3EA}" type="parTrans" cxnId="{DB51EF38-D343-4FE6-8CFD-5CE3C7BD6CA7}">
      <dgm:prSet/>
      <dgm:spPr/>
      <dgm:t>
        <a:bodyPr/>
        <a:lstStyle/>
        <a:p>
          <a:endParaRPr lang="es-US" sz="1100"/>
        </a:p>
      </dgm:t>
    </dgm:pt>
    <dgm:pt modelId="{E0AADA77-8EF8-4362-8375-CFFBC1549505}" type="sibTrans" cxnId="{DB51EF38-D343-4FE6-8CFD-5CE3C7BD6CA7}">
      <dgm:prSet/>
      <dgm:spPr/>
      <dgm:t>
        <a:bodyPr/>
        <a:lstStyle/>
        <a:p>
          <a:endParaRPr lang="es-US" sz="1100"/>
        </a:p>
      </dgm:t>
    </dgm:pt>
    <dgm:pt modelId="{286EF9FE-A025-4801-9463-6C18A23C68CD}">
      <dgm:prSet phldrT="[Texto]" custT="1"/>
      <dgm:spPr>
        <a:solidFill>
          <a:srgbClr val="00FFFF">
            <a:alpha val="50000"/>
          </a:srgbClr>
        </a:solidFill>
      </dgm:spPr>
      <dgm:t>
        <a:bodyPr/>
        <a:lstStyle/>
        <a:p>
          <a:r>
            <a:rPr lang="es-US" sz="1100" dirty="0"/>
            <a:t>Planificación de desarrollo físico dependiente de cada Fuerza</a:t>
          </a:r>
        </a:p>
      </dgm:t>
    </dgm:pt>
    <dgm:pt modelId="{0965E295-3F6C-4B76-8926-7A0054D186D5}" type="parTrans" cxnId="{D479DDCA-724B-4081-8617-F0CF530E5993}">
      <dgm:prSet/>
      <dgm:spPr/>
      <dgm:t>
        <a:bodyPr/>
        <a:lstStyle/>
        <a:p>
          <a:endParaRPr lang="es-US" sz="1100"/>
        </a:p>
      </dgm:t>
    </dgm:pt>
    <dgm:pt modelId="{9CED99A3-F796-4D2E-9801-E29283637D39}" type="sibTrans" cxnId="{D479DDCA-724B-4081-8617-F0CF530E5993}">
      <dgm:prSet/>
      <dgm:spPr/>
      <dgm:t>
        <a:bodyPr/>
        <a:lstStyle/>
        <a:p>
          <a:endParaRPr lang="es-US" sz="1100"/>
        </a:p>
      </dgm:t>
    </dgm:pt>
    <dgm:pt modelId="{2060F700-EBCA-41B4-B4EA-DBCFE8492320}">
      <dgm:prSet phldrT="[Texto]" custT="1"/>
      <dgm:spPr>
        <a:solidFill>
          <a:srgbClr val="00FFFF">
            <a:alpha val="50000"/>
          </a:srgbClr>
        </a:solidFill>
      </dgm:spPr>
      <dgm:t>
        <a:bodyPr/>
        <a:lstStyle/>
        <a:p>
          <a:r>
            <a:rPr lang="es-US" sz="1100" dirty="0"/>
            <a:t>Solución con organización y control centralizado</a:t>
          </a:r>
        </a:p>
      </dgm:t>
    </dgm:pt>
    <dgm:pt modelId="{B105A36B-BF98-41FF-9009-4347BDD1BF8C}" type="parTrans" cxnId="{CEFFFBC8-DBF0-4025-B465-EC6B59381E5B}">
      <dgm:prSet/>
      <dgm:spPr/>
      <dgm:t>
        <a:bodyPr/>
        <a:lstStyle/>
        <a:p>
          <a:endParaRPr lang="es-US" sz="1100"/>
        </a:p>
      </dgm:t>
    </dgm:pt>
    <dgm:pt modelId="{AF232715-1A5F-4BC1-A48B-8B6E5B21408D}" type="sibTrans" cxnId="{CEFFFBC8-DBF0-4025-B465-EC6B59381E5B}">
      <dgm:prSet/>
      <dgm:spPr/>
      <dgm:t>
        <a:bodyPr/>
        <a:lstStyle/>
        <a:p>
          <a:endParaRPr lang="es-US" sz="1100"/>
        </a:p>
      </dgm:t>
    </dgm:pt>
    <dgm:pt modelId="{11EEF3D6-6DEC-4678-B716-C0EC2AA549A5}">
      <dgm:prSet phldrT="[Texto]" custT="1"/>
      <dgm:spPr>
        <a:solidFill>
          <a:srgbClr val="00FFFF">
            <a:alpha val="50000"/>
          </a:srgbClr>
        </a:solidFill>
      </dgm:spPr>
      <dgm:t>
        <a:bodyPr/>
        <a:lstStyle/>
        <a:p>
          <a:r>
            <a:rPr lang="es-US" sz="1100" dirty="0"/>
            <a:t>Evitar asignación innecesaria de espacios</a:t>
          </a:r>
        </a:p>
      </dgm:t>
    </dgm:pt>
    <dgm:pt modelId="{7529E731-7EE1-4405-9C1C-BD23D6AB347A}" type="parTrans" cxnId="{B834213E-C090-4B32-A400-5E8B5641A7F0}">
      <dgm:prSet/>
      <dgm:spPr/>
      <dgm:t>
        <a:bodyPr/>
        <a:lstStyle/>
        <a:p>
          <a:endParaRPr lang="es-US" sz="1100"/>
        </a:p>
      </dgm:t>
    </dgm:pt>
    <dgm:pt modelId="{E3F736C0-A101-4339-93B9-2B7F5D28CE18}" type="sibTrans" cxnId="{B834213E-C090-4B32-A400-5E8B5641A7F0}">
      <dgm:prSet/>
      <dgm:spPr/>
      <dgm:t>
        <a:bodyPr/>
        <a:lstStyle/>
        <a:p>
          <a:endParaRPr lang="es-US" sz="1100"/>
        </a:p>
      </dgm:t>
    </dgm:pt>
    <dgm:pt modelId="{8D480E75-9BB5-4135-85E3-D79F1CF711EF}" type="pres">
      <dgm:prSet presAssocID="{7997BDDC-BCB7-4F2B-BA34-41A5730E491B}" presName="Name0" presStyleCnt="0">
        <dgm:presLayoutVars>
          <dgm:dir/>
          <dgm:animLvl val="lvl"/>
          <dgm:resizeHandles val="exact"/>
        </dgm:presLayoutVars>
      </dgm:prSet>
      <dgm:spPr/>
      <dgm:t>
        <a:bodyPr/>
        <a:lstStyle/>
        <a:p>
          <a:endParaRPr lang="es-ES"/>
        </a:p>
      </dgm:t>
    </dgm:pt>
    <dgm:pt modelId="{83F20114-0340-429D-B8C5-6C8D91C2C16A}" type="pres">
      <dgm:prSet presAssocID="{1E5432F3-10F0-4707-83B1-B1F951C4EC49}" presName="linNode" presStyleCnt="0"/>
      <dgm:spPr/>
    </dgm:pt>
    <dgm:pt modelId="{31F80A52-C797-4E9B-A694-A48B04DAD5F4}" type="pres">
      <dgm:prSet presAssocID="{1E5432F3-10F0-4707-83B1-B1F951C4EC49}" presName="parentText" presStyleLbl="node1" presStyleIdx="0" presStyleCnt="5" custScaleX="214254" custScaleY="14190">
        <dgm:presLayoutVars>
          <dgm:chMax val="1"/>
          <dgm:bulletEnabled val="1"/>
        </dgm:presLayoutVars>
      </dgm:prSet>
      <dgm:spPr/>
      <dgm:t>
        <a:bodyPr/>
        <a:lstStyle/>
        <a:p>
          <a:endParaRPr lang="es-ES"/>
        </a:p>
      </dgm:t>
    </dgm:pt>
    <dgm:pt modelId="{E5C6A5B4-EDA4-4BA6-B86D-6CD60FC07E95}" type="pres">
      <dgm:prSet presAssocID="{39C106AC-107B-4438-8915-C43943607D24}" presName="sp" presStyleCnt="0"/>
      <dgm:spPr/>
    </dgm:pt>
    <dgm:pt modelId="{0C55CC14-FA19-4E6D-ADF5-90F87D17FDD7}" type="pres">
      <dgm:prSet presAssocID="{D86C08BB-E686-498E-A220-013894F26FE7}" presName="linNode" presStyleCnt="0"/>
      <dgm:spPr/>
    </dgm:pt>
    <dgm:pt modelId="{57254AEC-63F1-4226-BC8C-6272992F521A}" type="pres">
      <dgm:prSet presAssocID="{D86C08BB-E686-498E-A220-013894F26FE7}" presName="parentText" presStyleLbl="node1" presStyleIdx="1" presStyleCnt="5" custScaleX="214254" custScaleY="14190">
        <dgm:presLayoutVars>
          <dgm:chMax val="1"/>
          <dgm:bulletEnabled val="1"/>
        </dgm:presLayoutVars>
      </dgm:prSet>
      <dgm:spPr/>
      <dgm:t>
        <a:bodyPr/>
        <a:lstStyle/>
        <a:p>
          <a:endParaRPr lang="es-ES"/>
        </a:p>
      </dgm:t>
    </dgm:pt>
    <dgm:pt modelId="{2BE83E3F-7067-4E3E-91F1-59159422EA2E}" type="pres">
      <dgm:prSet presAssocID="{E0AADA77-8EF8-4362-8375-CFFBC1549505}" presName="sp" presStyleCnt="0"/>
      <dgm:spPr/>
    </dgm:pt>
    <dgm:pt modelId="{276DFDC0-3F40-4D79-82E6-934E66129FAC}" type="pres">
      <dgm:prSet presAssocID="{286EF9FE-A025-4801-9463-6C18A23C68CD}" presName="linNode" presStyleCnt="0"/>
      <dgm:spPr/>
    </dgm:pt>
    <dgm:pt modelId="{591E3962-E8E5-430A-A854-46007C608156}" type="pres">
      <dgm:prSet presAssocID="{286EF9FE-A025-4801-9463-6C18A23C68CD}" presName="parentText" presStyleLbl="node1" presStyleIdx="2" presStyleCnt="5" custScaleX="214254" custScaleY="14190">
        <dgm:presLayoutVars>
          <dgm:chMax val="1"/>
          <dgm:bulletEnabled val="1"/>
        </dgm:presLayoutVars>
      </dgm:prSet>
      <dgm:spPr/>
      <dgm:t>
        <a:bodyPr/>
        <a:lstStyle/>
        <a:p>
          <a:endParaRPr lang="es-ES"/>
        </a:p>
      </dgm:t>
    </dgm:pt>
    <dgm:pt modelId="{619C21EC-1C57-485B-908B-CC8774F1AE95}" type="pres">
      <dgm:prSet presAssocID="{9CED99A3-F796-4D2E-9801-E29283637D39}" presName="sp" presStyleCnt="0"/>
      <dgm:spPr/>
    </dgm:pt>
    <dgm:pt modelId="{3AA56577-AE59-42EB-A387-C1CCE74C0869}" type="pres">
      <dgm:prSet presAssocID="{2060F700-EBCA-41B4-B4EA-DBCFE8492320}" presName="linNode" presStyleCnt="0"/>
      <dgm:spPr/>
    </dgm:pt>
    <dgm:pt modelId="{D6D3CF65-FCF9-47DE-99AA-A59494D6CE23}" type="pres">
      <dgm:prSet presAssocID="{2060F700-EBCA-41B4-B4EA-DBCFE8492320}" presName="parentText" presStyleLbl="node1" presStyleIdx="3" presStyleCnt="5" custScaleX="214254" custScaleY="14190">
        <dgm:presLayoutVars>
          <dgm:chMax val="1"/>
          <dgm:bulletEnabled val="1"/>
        </dgm:presLayoutVars>
      </dgm:prSet>
      <dgm:spPr/>
      <dgm:t>
        <a:bodyPr/>
        <a:lstStyle/>
        <a:p>
          <a:endParaRPr lang="es-ES"/>
        </a:p>
      </dgm:t>
    </dgm:pt>
    <dgm:pt modelId="{57DC0D5D-57F2-488B-A484-BA9CB229F031}" type="pres">
      <dgm:prSet presAssocID="{AF232715-1A5F-4BC1-A48B-8B6E5B21408D}" presName="sp" presStyleCnt="0"/>
      <dgm:spPr/>
    </dgm:pt>
    <dgm:pt modelId="{B697D30A-59B3-4C3F-B395-03497B377715}" type="pres">
      <dgm:prSet presAssocID="{11EEF3D6-6DEC-4678-B716-C0EC2AA549A5}" presName="linNode" presStyleCnt="0"/>
      <dgm:spPr/>
    </dgm:pt>
    <dgm:pt modelId="{0440A220-4A21-4549-9F55-C1A7034B42DB}" type="pres">
      <dgm:prSet presAssocID="{11EEF3D6-6DEC-4678-B716-C0EC2AA549A5}" presName="parentText" presStyleLbl="node1" presStyleIdx="4" presStyleCnt="5" custScaleX="214254" custScaleY="14190">
        <dgm:presLayoutVars>
          <dgm:chMax val="1"/>
          <dgm:bulletEnabled val="1"/>
        </dgm:presLayoutVars>
      </dgm:prSet>
      <dgm:spPr/>
      <dgm:t>
        <a:bodyPr/>
        <a:lstStyle/>
        <a:p>
          <a:endParaRPr lang="es-ES"/>
        </a:p>
      </dgm:t>
    </dgm:pt>
  </dgm:ptLst>
  <dgm:cxnLst>
    <dgm:cxn modelId="{59D72233-6AC0-42F6-9752-9AD49146F401}" type="presOf" srcId="{1E5432F3-10F0-4707-83B1-B1F951C4EC49}" destId="{31F80A52-C797-4E9B-A694-A48B04DAD5F4}" srcOrd="0" destOrd="0" presId="urn:microsoft.com/office/officeart/2005/8/layout/vList5"/>
    <dgm:cxn modelId="{8D690C5B-C0A3-4686-9D91-CB672EE54FF8}" type="presOf" srcId="{11EEF3D6-6DEC-4678-B716-C0EC2AA549A5}" destId="{0440A220-4A21-4549-9F55-C1A7034B42DB}" srcOrd="0" destOrd="0" presId="urn:microsoft.com/office/officeart/2005/8/layout/vList5"/>
    <dgm:cxn modelId="{5FB4D602-B943-4ED0-BCBE-8B4217699EFD}" srcId="{7997BDDC-BCB7-4F2B-BA34-41A5730E491B}" destId="{1E5432F3-10F0-4707-83B1-B1F951C4EC49}" srcOrd="0" destOrd="0" parTransId="{C216358D-0928-4115-9539-F0C577F750D7}" sibTransId="{39C106AC-107B-4438-8915-C43943607D24}"/>
    <dgm:cxn modelId="{E8610E2A-4711-41DB-8470-E129AEB978CA}" type="presOf" srcId="{D86C08BB-E686-498E-A220-013894F26FE7}" destId="{57254AEC-63F1-4226-BC8C-6272992F521A}" srcOrd="0" destOrd="0" presId="urn:microsoft.com/office/officeart/2005/8/layout/vList5"/>
    <dgm:cxn modelId="{D479DDCA-724B-4081-8617-F0CF530E5993}" srcId="{7997BDDC-BCB7-4F2B-BA34-41A5730E491B}" destId="{286EF9FE-A025-4801-9463-6C18A23C68CD}" srcOrd="2" destOrd="0" parTransId="{0965E295-3F6C-4B76-8926-7A0054D186D5}" sibTransId="{9CED99A3-F796-4D2E-9801-E29283637D39}"/>
    <dgm:cxn modelId="{CEFFFBC8-DBF0-4025-B465-EC6B59381E5B}" srcId="{7997BDDC-BCB7-4F2B-BA34-41A5730E491B}" destId="{2060F700-EBCA-41B4-B4EA-DBCFE8492320}" srcOrd="3" destOrd="0" parTransId="{B105A36B-BF98-41FF-9009-4347BDD1BF8C}" sibTransId="{AF232715-1A5F-4BC1-A48B-8B6E5B21408D}"/>
    <dgm:cxn modelId="{F9E39873-B6C0-4A0B-9244-3FF9826D04E4}" type="presOf" srcId="{286EF9FE-A025-4801-9463-6C18A23C68CD}" destId="{591E3962-E8E5-430A-A854-46007C608156}" srcOrd="0" destOrd="0" presId="urn:microsoft.com/office/officeart/2005/8/layout/vList5"/>
    <dgm:cxn modelId="{B834213E-C090-4B32-A400-5E8B5641A7F0}" srcId="{7997BDDC-BCB7-4F2B-BA34-41A5730E491B}" destId="{11EEF3D6-6DEC-4678-B716-C0EC2AA549A5}" srcOrd="4" destOrd="0" parTransId="{7529E731-7EE1-4405-9C1C-BD23D6AB347A}" sibTransId="{E3F736C0-A101-4339-93B9-2B7F5D28CE18}"/>
    <dgm:cxn modelId="{390AC20F-0BE0-49B1-8609-CE903CA05775}" type="presOf" srcId="{7997BDDC-BCB7-4F2B-BA34-41A5730E491B}" destId="{8D480E75-9BB5-4135-85E3-D79F1CF711EF}" srcOrd="0" destOrd="0" presId="urn:microsoft.com/office/officeart/2005/8/layout/vList5"/>
    <dgm:cxn modelId="{07B973B1-361C-46ED-BCB8-D8F1E5974161}" type="presOf" srcId="{2060F700-EBCA-41B4-B4EA-DBCFE8492320}" destId="{D6D3CF65-FCF9-47DE-99AA-A59494D6CE23}" srcOrd="0" destOrd="0" presId="urn:microsoft.com/office/officeart/2005/8/layout/vList5"/>
    <dgm:cxn modelId="{DB51EF38-D343-4FE6-8CFD-5CE3C7BD6CA7}" srcId="{7997BDDC-BCB7-4F2B-BA34-41A5730E491B}" destId="{D86C08BB-E686-498E-A220-013894F26FE7}" srcOrd="1" destOrd="0" parTransId="{A2214227-84B0-43B1-879F-47D592B0A3EA}" sibTransId="{E0AADA77-8EF8-4362-8375-CFFBC1549505}"/>
    <dgm:cxn modelId="{73C9AFDC-3C16-4125-970F-7E6186331FDE}" type="presParOf" srcId="{8D480E75-9BB5-4135-85E3-D79F1CF711EF}" destId="{83F20114-0340-429D-B8C5-6C8D91C2C16A}" srcOrd="0" destOrd="0" presId="urn:microsoft.com/office/officeart/2005/8/layout/vList5"/>
    <dgm:cxn modelId="{89DF0A35-1F0D-4EEE-A56C-5816EC55476D}" type="presParOf" srcId="{83F20114-0340-429D-B8C5-6C8D91C2C16A}" destId="{31F80A52-C797-4E9B-A694-A48B04DAD5F4}" srcOrd="0" destOrd="0" presId="urn:microsoft.com/office/officeart/2005/8/layout/vList5"/>
    <dgm:cxn modelId="{17FA8E17-3622-4EF4-8167-9724B6056B83}" type="presParOf" srcId="{8D480E75-9BB5-4135-85E3-D79F1CF711EF}" destId="{E5C6A5B4-EDA4-4BA6-B86D-6CD60FC07E95}" srcOrd="1" destOrd="0" presId="urn:microsoft.com/office/officeart/2005/8/layout/vList5"/>
    <dgm:cxn modelId="{542BB624-8EA2-4817-A60B-C67AF15EB08C}" type="presParOf" srcId="{8D480E75-9BB5-4135-85E3-D79F1CF711EF}" destId="{0C55CC14-FA19-4E6D-ADF5-90F87D17FDD7}" srcOrd="2" destOrd="0" presId="urn:microsoft.com/office/officeart/2005/8/layout/vList5"/>
    <dgm:cxn modelId="{E54B505A-13E6-4D93-9AEB-4E311CACF676}" type="presParOf" srcId="{0C55CC14-FA19-4E6D-ADF5-90F87D17FDD7}" destId="{57254AEC-63F1-4226-BC8C-6272992F521A}" srcOrd="0" destOrd="0" presId="urn:microsoft.com/office/officeart/2005/8/layout/vList5"/>
    <dgm:cxn modelId="{B5794B3A-47E2-4F08-951F-A14115114082}" type="presParOf" srcId="{8D480E75-9BB5-4135-85E3-D79F1CF711EF}" destId="{2BE83E3F-7067-4E3E-91F1-59159422EA2E}" srcOrd="3" destOrd="0" presId="urn:microsoft.com/office/officeart/2005/8/layout/vList5"/>
    <dgm:cxn modelId="{363052A0-E69D-40D5-8897-2FC45C961E11}" type="presParOf" srcId="{8D480E75-9BB5-4135-85E3-D79F1CF711EF}" destId="{276DFDC0-3F40-4D79-82E6-934E66129FAC}" srcOrd="4" destOrd="0" presId="urn:microsoft.com/office/officeart/2005/8/layout/vList5"/>
    <dgm:cxn modelId="{7706FBD6-A810-4096-AC02-4C02233F376F}" type="presParOf" srcId="{276DFDC0-3F40-4D79-82E6-934E66129FAC}" destId="{591E3962-E8E5-430A-A854-46007C608156}" srcOrd="0" destOrd="0" presId="urn:microsoft.com/office/officeart/2005/8/layout/vList5"/>
    <dgm:cxn modelId="{C2D2CAF8-1555-4082-AE61-0B79DA5F040F}" type="presParOf" srcId="{8D480E75-9BB5-4135-85E3-D79F1CF711EF}" destId="{619C21EC-1C57-485B-908B-CC8774F1AE95}" srcOrd="5" destOrd="0" presId="urn:microsoft.com/office/officeart/2005/8/layout/vList5"/>
    <dgm:cxn modelId="{5B23BC7E-087B-45CA-A4CC-3B089AE78172}" type="presParOf" srcId="{8D480E75-9BB5-4135-85E3-D79F1CF711EF}" destId="{3AA56577-AE59-42EB-A387-C1CCE74C0869}" srcOrd="6" destOrd="0" presId="urn:microsoft.com/office/officeart/2005/8/layout/vList5"/>
    <dgm:cxn modelId="{5D64BA54-539D-4E8E-8797-F9A0DE82C660}" type="presParOf" srcId="{3AA56577-AE59-42EB-A387-C1CCE74C0869}" destId="{D6D3CF65-FCF9-47DE-99AA-A59494D6CE23}" srcOrd="0" destOrd="0" presId="urn:microsoft.com/office/officeart/2005/8/layout/vList5"/>
    <dgm:cxn modelId="{55469890-AB62-442F-9B13-F5A8E9A30103}" type="presParOf" srcId="{8D480E75-9BB5-4135-85E3-D79F1CF711EF}" destId="{57DC0D5D-57F2-488B-A484-BA9CB229F031}" srcOrd="7" destOrd="0" presId="urn:microsoft.com/office/officeart/2005/8/layout/vList5"/>
    <dgm:cxn modelId="{9A18C571-E23B-426F-A07A-166936D0E237}" type="presParOf" srcId="{8D480E75-9BB5-4135-85E3-D79F1CF711EF}" destId="{B697D30A-59B3-4C3F-B395-03497B377715}" srcOrd="8" destOrd="0" presId="urn:microsoft.com/office/officeart/2005/8/layout/vList5"/>
    <dgm:cxn modelId="{E17B3B21-809E-4037-87FB-178CDD45D644}" type="presParOf" srcId="{B697D30A-59B3-4C3F-B395-03497B377715}" destId="{0440A220-4A21-4549-9F55-C1A7034B42DB}" srcOrd="0" destOrd="0" presId="urn:microsoft.com/office/officeart/2005/8/layout/vList5"/>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05BC1C-70B8-449C-B6AA-857807550D67}" type="doc">
      <dgm:prSet loTypeId="urn:microsoft.com/office/officeart/2005/8/layout/cycle4" loCatId="relationship" qsTypeId="urn:microsoft.com/office/officeart/2005/8/quickstyle/3d3" qsCatId="3D" csTypeId="urn:microsoft.com/office/officeart/2005/8/colors/colorful2" csCatId="colorful" phldr="1"/>
      <dgm:spPr/>
      <dgm:t>
        <a:bodyPr/>
        <a:lstStyle/>
        <a:p>
          <a:endParaRPr lang="en-US"/>
        </a:p>
      </dgm:t>
    </dgm:pt>
    <dgm:pt modelId="{CB713C07-D247-4FDE-9B8A-7D86DFA3F0AE}">
      <dgm:prSet phldrT="[Texto]"/>
      <dgm:spPr/>
      <dgm:t>
        <a:bodyPr/>
        <a:lstStyle/>
        <a:p>
          <a:r>
            <a:rPr lang="en-US" dirty="0">
              <a:solidFill>
                <a:schemeClr val="bg2"/>
              </a:solidFill>
            </a:rPr>
            <a:t>PROBLEMAS INTERNOS</a:t>
          </a:r>
        </a:p>
      </dgm:t>
    </dgm:pt>
    <dgm:pt modelId="{055EE2BF-307C-4918-ADB6-19154C0D6800}" type="parTrans" cxnId="{5D44AB57-5674-4629-BC2B-069E10273499}">
      <dgm:prSet/>
      <dgm:spPr/>
      <dgm:t>
        <a:bodyPr/>
        <a:lstStyle/>
        <a:p>
          <a:endParaRPr lang="en-US"/>
        </a:p>
      </dgm:t>
    </dgm:pt>
    <dgm:pt modelId="{5728E340-BE65-45B9-A791-C1E7B4BBFE95}" type="sibTrans" cxnId="{5D44AB57-5674-4629-BC2B-069E10273499}">
      <dgm:prSet/>
      <dgm:spPr/>
      <dgm:t>
        <a:bodyPr/>
        <a:lstStyle/>
        <a:p>
          <a:endParaRPr lang="en-US"/>
        </a:p>
      </dgm:t>
    </dgm:pt>
    <dgm:pt modelId="{802B7F28-C437-4BF3-A279-2C2CE5C69419}">
      <dgm:prSet phldrT="[Texto]" custT="1"/>
      <dgm:spPr/>
      <dgm:t>
        <a:bodyPr/>
        <a:lstStyle/>
        <a:p>
          <a:r>
            <a:rPr lang="es-EC" sz="1200" dirty="0"/>
            <a:t>Los parqueaderos y vías internas se encuentran a su máxima capacidad </a:t>
          </a:r>
          <a:endParaRPr lang="en-US" sz="1000" dirty="0"/>
        </a:p>
      </dgm:t>
    </dgm:pt>
    <dgm:pt modelId="{E3515D9C-B9A3-4796-ACB7-C88EB2C3E5ED}" type="parTrans" cxnId="{AE5783FC-9112-45D6-A396-A69D873ABF0C}">
      <dgm:prSet/>
      <dgm:spPr/>
      <dgm:t>
        <a:bodyPr/>
        <a:lstStyle/>
        <a:p>
          <a:endParaRPr lang="en-US"/>
        </a:p>
      </dgm:t>
    </dgm:pt>
    <dgm:pt modelId="{1436712D-D0DB-4992-BF69-56AD93DE0AA4}" type="sibTrans" cxnId="{AE5783FC-9112-45D6-A396-A69D873ABF0C}">
      <dgm:prSet/>
      <dgm:spPr/>
      <dgm:t>
        <a:bodyPr/>
        <a:lstStyle/>
        <a:p>
          <a:endParaRPr lang="en-US"/>
        </a:p>
      </dgm:t>
    </dgm:pt>
    <dgm:pt modelId="{B1CF29CB-2E52-400E-A9B8-17BC22A09979}">
      <dgm:prSet phldrT="[Texto]" custT="1"/>
      <dgm:spPr/>
      <dgm:t>
        <a:bodyPr/>
        <a:lstStyle/>
        <a:p>
          <a:pPr algn="just">
            <a:buFont typeface="Arial" panose="020B0604020202020204" pitchFamily="34" charset="0"/>
            <a:buChar char="•"/>
          </a:pPr>
          <a:r>
            <a:rPr lang="es-MX" sz="1200" b="0" i="0" u="none" dirty="0">
              <a:solidFill>
                <a:schemeClr val="tx1"/>
              </a:solidFill>
              <a:latin typeface="+mj-lt"/>
            </a:rPr>
            <a:t>Restricción de vehículos, Uso de Pico y Placa   </a:t>
          </a:r>
          <a:endParaRPr lang="en-US" sz="1200" b="0" dirty="0"/>
        </a:p>
      </dgm:t>
    </dgm:pt>
    <dgm:pt modelId="{E7E9DB9C-D344-4BE9-936C-8AC4415C02B2}" type="sibTrans" cxnId="{2005FFC4-5A11-4218-9F55-37A341359F32}">
      <dgm:prSet/>
      <dgm:spPr/>
      <dgm:t>
        <a:bodyPr/>
        <a:lstStyle/>
        <a:p>
          <a:endParaRPr lang="es-EC"/>
        </a:p>
      </dgm:t>
    </dgm:pt>
    <dgm:pt modelId="{66060C0D-9362-4511-AACA-4EDAB7C04681}" type="parTrans" cxnId="{2005FFC4-5A11-4218-9F55-37A341359F32}">
      <dgm:prSet/>
      <dgm:spPr/>
      <dgm:t>
        <a:bodyPr/>
        <a:lstStyle/>
        <a:p>
          <a:endParaRPr lang="es-EC"/>
        </a:p>
      </dgm:t>
    </dgm:pt>
    <dgm:pt modelId="{8FBAA24C-130A-446E-A174-CE443AD3A0F1}">
      <dgm:prSet phldrT="[Texto]" custT="1"/>
      <dgm:spPr/>
      <dgm:t>
        <a:bodyPr/>
        <a:lstStyle/>
        <a:p>
          <a:pPr algn="just"/>
          <a:r>
            <a:rPr lang="es-MX" sz="1200" b="0" i="0" u="none" dirty="0">
              <a:solidFill>
                <a:schemeClr val="bg1"/>
              </a:solidFill>
              <a:latin typeface="+mj-lt"/>
            </a:rPr>
            <a:t>RESTRICCIÓN VEHICULAR</a:t>
          </a:r>
          <a:endParaRPr lang="en-US" sz="1200" b="0" u="none" dirty="0">
            <a:solidFill>
              <a:schemeClr val="bg1"/>
            </a:solidFill>
            <a:latin typeface="+mj-lt"/>
          </a:endParaRPr>
        </a:p>
      </dgm:t>
    </dgm:pt>
    <dgm:pt modelId="{A34A51DE-80F3-4CA9-832B-BD9CC5D61A1E}" type="parTrans" cxnId="{C51A1C39-F765-4C43-B9E9-DC283ADC8796}">
      <dgm:prSet/>
      <dgm:spPr/>
      <dgm:t>
        <a:bodyPr/>
        <a:lstStyle/>
        <a:p>
          <a:endParaRPr lang="es-EC"/>
        </a:p>
      </dgm:t>
    </dgm:pt>
    <dgm:pt modelId="{B7AA3A4C-9B98-418B-A3EA-C9AE04089B1B}" type="sibTrans" cxnId="{C51A1C39-F765-4C43-B9E9-DC283ADC8796}">
      <dgm:prSet/>
      <dgm:spPr/>
      <dgm:t>
        <a:bodyPr/>
        <a:lstStyle/>
        <a:p>
          <a:endParaRPr lang="es-EC"/>
        </a:p>
      </dgm:t>
    </dgm:pt>
    <dgm:pt modelId="{4A690439-F9D1-418A-8D82-7F53B66FF72A}">
      <dgm:prSet phldrT="[Texto]" custT="1"/>
      <dgm:spPr/>
      <dgm:t>
        <a:bodyPr/>
        <a:lstStyle/>
        <a:p>
          <a:pPr algn="just"/>
          <a:r>
            <a:rPr lang="en-US" sz="1400" dirty="0"/>
            <a:t>UBICACIÓN</a:t>
          </a:r>
        </a:p>
      </dgm:t>
    </dgm:pt>
    <dgm:pt modelId="{82A8627B-70F8-4449-B3FC-064089BFAECA}" type="parTrans" cxnId="{2A5E13D8-2C39-4A0B-A2DB-6AB151C34112}">
      <dgm:prSet/>
      <dgm:spPr/>
      <dgm:t>
        <a:bodyPr/>
        <a:lstStyle/>
        <a:p>
          <a:endParaRPr lang="es-EC"/>
        </a:p>
      </dgm:t>
    </dgm:pt>
    <dgm:pt modelId="{3D0AB97D-A53E-466F-B766-4CE680B04CE9}" type="sibTrans" cxnId="{2A5E13D8-2C39-4A0B-A2DB-6AB151C34112}">
      <dgm:prSet/>
      <dgm:spPr/>
      <dgm:t>
        <a:bodyPr/>
        <a:lstStyle/>
        <a:p>
          <a:endParaRPr lang="es-EC"/>
        </a:p>
      </dgm:t>
    </dgm:pt>
    <dgm:pt modelId="{1BB8B1CC-A23A-4783-A68B-9162C0083294}">
      <dgm:prSet phldrT="[Texto]" custT="1"/>
      <dgm:spPr/>
      <dgm:t>
        <a:bodyPr/>
        <a:lstStyle/>
        <a:p>
          <a:pPr algn="just"/>
          <a:r>
            <a:rPr lang="es-EC" sz="1200" dirty="0"/>
            <a:t>El Ministerio de Defensa Nacional tiene sus instalaciones en el Centro Histórico del  DM Quito</a:t>
          </a:r>
          <a:endParaRPr lang="en-US" sz="1200" dirty="0"/>
        </a:p>
      </dgm:t>
    </dgm:pt>
    <dgm:pt modelId="{F89ECFC7-9A61-4690-A0AD-9D88E5689CE9}" type="parTrans" cxnId="{4F331E50-08A0-40EA-94DE-24D688EF7C0A}">
      <dgm:prSet/>
      <dgm:spPr/>
      <dgm:t>
        <a:bodyPr/>
        <a:lstStyle/>
        <a:p>
          <a:endParaRPr lang="es-EC"/>
        </a:p>
      </dgm:t>
    </dgm:pt>
    <dgm:pt modelId="{07EFC060-528D-45DB-8DAA-E39A32266D66}" type="sibTrans" cxnId="{4F331E50-08A0-40EA-94DE-24D688EF7C0A}">
      <dgm:prSet/>
      <dgm:spPr/>
      <dgm:t>
        <a:bodyPr/>
        <a:lstStyle/>
        <a:p>
          <a:endParaRPr lang="es-EC"/>
        </a:p>
      </dgm:t>
    </dgm:pt>
    <dgm:pt modelId="{F46B3973-656C-480C-B052-EE730809B80C}">
      <dgm:prSet phldrT="[Texto]" custT="1"/>
      <dgm:spPr/>
      <dgm:t>
        <a:bodyPr/>
        <a:lstStyle/>
        <a:p>
          <a:pPr algn="just"/>
          <a:r>
            <a:rPr lang="en-US" sz="1200" dirty="0"/>
            <a:t> AVENIDAS</a:t>
          </a:r>
        </a:p>
      </dgm:t>
    </dgm:pt>
    <dgm:pt modelId="{16BC57DF-DA3D-450A-9DD9-3D61A1F9F124}" type="parTrans" cxnId="{5FA5EE32-1A7F-4550-9F5F-F42E45BC0CA6}">
      <dgm:prSet/>
      <dgm:spPr/>
      <dgm:t>
        <a:bodyPr/>
        <a:lstStyle/>
        <a:p>
          <a:endParaRPr lang="es-EC"/>
        </a:p>
      </dgm:t>
    </dgm:pt>
    <dgm:pt modelId="{C36501E8-1DC1-4D2F-8130-90E19E47DEE6}" type="sibTrans" cxnId="{5FA5EE32-1A7F-4550-9F5F-F42E45BC0CA6}">
      <dgm:prSet/>
      <dgm:spPr/>
      <dgm:t>
        <a:bodyPr/>
        <a:lstStyle/>
        <a:p>
          <a:endParaRPr lang="es-EC"/>
        </a:p>
      </dgm:t>
    </dgm:pt>
    <dgm:pt modelId="{B9387C05-A1FD-4235-8897-745915500C0A}">
      <dgm:prSet phldrT="[Texto]" custT="1"/>
      <dgm:spPr/>
      <dgm:t>
        <a:bodyPr/>
        <a:lstStyle/>
        <a:p>
          <a:pPr algn="just"/>
          <a:r>
            <a:rPr lang="es-CO" sz="1200" noProof="0" dirty="0"/>
            <a:t> Av. Maldonado</a:t>
          </a:r>
          <a:endParaRPr lang="en-US" sz="1200" dirty="0"/>
        </a:p>
      </dgm:t>
    </dgm:pt>
    <dgm:pt modelId="{2694A277-E280-4C59-B476-8C27DFA77934}" type="parTrans" cxnId="{9747AE86-7645-4E07-8813-46DCF714454E}">
      <dgm:prSet/>
      <dgm:spPr/>
      <dgm:t>
        <a:bodyPr/>
        <a:lstStyle/>
        <a:p>
          <a:endParaRPr lang="es-EC"/>
        </a:p>
      </dgm:t>
    </dgm:pt>
    <dgm:pt modelId="{6C6F54DD-4DA8-484F-AA75-310DA4CA12E5}" type="sibTrans" cxnId="{9747AE86-7645-4E07-8813-46DCF714454E}">
      <dgm:prSet/>
      <dgm:spPr/>
      <dgm:t>
        <a:bodyPr/>
        <a:lstStyle/>
        <a:p>
          <a:endParaRPr lang="es-EC"/>
        </a:p>
      </dgm:t>
    </dgm:pt>
    <dgm:pt modelId="{035992D3-AB2B-4E16-A7FA-46DCF1F04B91}">
      <dgm:prSet phldrT="[Texto]" custT="1"/>
      <dgm:spPr/>
      <dgm:t>
        <a:bodyPr/>
        <a:lstStyle/>
        <a:p>
          <a:pPr algn="just"/>
          <a:r>
            <a:rPr lang="en-US" sz="1200" dirty="0"/>
            <a:t>Av. </a:t>
          </a:r>
          <a:r>
            <a:rPr lang="en-US" sz="1200" dirty="0" err="1"/>
            <a:t>Cumandá</a:t>
          </a:r>
          <a:endParaRPr lang="en-US" sz="1200" dirty="0"/>
        </a:p>
      </dgm:t>
    </dgm:pt>
    <dgm:pt modelId="{58B8FFAF-B667-401F-87ED-B18274E7ED7A}" type="parTrans" cxnId="{1B1DFFE6-7BD1-4B63-9B10-69F785BD318E}">
      <dgm:prSet/>
      <dgm:spPr/>
      <dgm:t>
        <a:bodyPr/>
        <a:lstStyle/>
        <a:p>
          <a:endParaRPr lang="es-CO"/>
        </a:p>
      </dgm:t>
    </dgm:pt>
    <dgm:pt modelId="{64297FDE-C8FA-4393-A8F5-23C0C38F52F6}" type="sibTrans" cxnId="{1B1DFFE6-7BD1-4B63-9B10-69F785BD318E}">
      <dgm:prSet/>
      <dgm:spPr/>
      <dgm:t>
        <a:bodyPr/>
        <a:lstStyle/>
        <a:p>
          <a:endParaRPr lang="es-CO"/>
        </a:p>
      </dgm:t>
    </dgm:pt>
    <dgm:pt modelId="{DC30B35C-948F-4A66-BA79-02C672383779}">
      <dgm:prSet phldrT="[Texto]" custT="1"/>
      <dgm:spPr/>
      <dgm:t>
        <a:bodyPr/>
        <a:lstStyle/>
        <a:p>
          <a:pPr algn="just"/>
          <a:r>
            <a:rPr lang="en-US" sz="1200" dirty="0"/>
            <a:t>Av. El </a:t>
          </a:r>
          <a:r>
            <a:rPr lang="en-US" sz="1200" dirty="0" err="1"/>
            <a:t>Sena</a:t>
          </a:r>
          <a:endParaRPr lang="en-US" sz="1200" dirty="0"/>
        </a:p>
      </dgm:t>
    </dgm:pt>
    <dgm:pt modelId="{D64259A5-2745-405D-B451-69D60C3698E5}" type="parTrans" cxnId="{06970A8F-C8B7-45B7-AC2D-9058A7B0AFE6}">
      <dgm:prSet/>
      <dgm:spPr/>
      <dgm:t>
        <a:bodyPr/>
        <a:lstStyle/>
        <a:p>
          <a:endParaRPr lang="es-CO"/>
        </a:p>
      </dgm:t>
    </dgm:pt>
    <dgm:pt modelId="{F9942670-8EC9-4FA4-8AD5-005A28D28029}" type="sibTrans" cxnId="{06970A8F-C8B7-45B7-AC2D-9058A7B0AFE6}">
      <dgm:prSet/>
      <dgm:spPr/>
      <dgm:t>
        <a:bodyPr/>
        <a:lstStyle/>
        <a:p>
          <a:endParaRPr lang="es-CO"/>
        </a:p>
      </dgm:t>
    </dgm:pt>
    <dgm:pt modelId="{4F6316F3-F192-426D-B9CF-B82AE8F4634A}">
      <dgm:prSet phldrT="[Texto]" custT="1"/>
      <dgm:spPr/>
      <dgm:t>
        <a:bodyPr/>
        <a:lstStyle/>
        <a:p>
          <a:pPr algn="just">
            <a:buFont typeface="Arial" panose="020B0604020202020204" pitchFamily="34" charset="0"/>
            <a:buChar char="•"/>
          </a:pPr>
          <a:r>
            <a:rPr lang="en-US" sz="1200" b="0" dirty="0"/>
            <a:t>Hoy no </a:t>
          </a:r>
          <a:r>
            <a:rPr lang="en-US" sz="1200" b="0" dirty="0" err="1"/>
            <a:t>Circula</a:t>
          </a:r>
          <a:endParaRPr lang="en-US" sz="1200" b="0" dirty="0"/>
        </a:p>
      </dgm:t>
    </dgm:pt>
    <dgm:pt modelId="{A43D6D64-8DB2-4B7B-B3B5-D55CBFBABD0E}" type="parTrans" cxnId="{BC6FD5D3-6FB7-4E17-B172-25D3529ED9E6}">
      <dgm:prSet/>
      <dgm:spPr/>
      <dgm:t>
        <a:bodyPr/>
        <a:lstStyle/>
        <a:p>
          <a:endParaRPr lang="es-CO"/>
        </a:p>
      </dgm:t>
    </dgm:pt>
    <dgm:pt modelId="{79BF5FA0-CEC4-4F03-A4CE-921B25D1E8F2}" type="sibTrans" cxnId="{BC6FD5D3-6FB7-4E17-B172-25D3529ED9E6}">
      <dgm:prSet/>
      <dgm:spPr/>
      <dgm:t>
        <a:bodyPr/>
        <a:lstStyle/>
        <a:p>
          <a:endParaRPr lang="es-CO"/>
        </a:p>
      </dgm:t>
    </dgm:pt>
    <dgm:pt modelId="{E7ED1F46-96F5-467F-9055-55A4DC2F2096}" type="pres">
      <dgm:prSet presAssocID="{4505BC1C-70B8-449C-B6AA-857807550D67}" presName="cycleMatrixDiagram" presStyleCnt="0">
        <dgm:presLayoutVars>
          <dgm:chMax val="1"/>
          <dgm:dir/>
          <dgm:animLvl val="lvl"/>
          <dgm:resizeHandles val="exact"/>
        </dgm:presLayoutVars>
      </dgm:prSet>
      <dgm:spPr/>
      <dgm:t>
        <a:bodyPr/>
        <a:lstStyle/>
        <a:p>
          <a:endParaRPr lang="es-ES"/>
        </a:p>
      </dgm:t>
    </dgm:pt>
    <dgm:pt modelId="{F05E2740-5D11-4ACA-AE6F-32F35F6583F9}" type="pres">
      <dgm:prSet presAssocID="{4505BC1C-70B8-449C-B6AA-857807550D67}" presName="children" presStyleCnt="0"/>
      <dgm:spPr/>
    </dgm:pt>
    <dgm:pt modelId="{F07F54B4-08B5-4371-89D0-45F02E8BD105}" type="pres">
      <dgm:prSet presAssocID="{4505BC1C-70B8-449C-B6AA-857807550D67}" presName="child1group" presStyleCnt="0"/>
      <dgm:spPr/>
    </dgm:pt>
    <dgm:pt modelId="{EF49ACA2-98B1-4A89-B431-00B923B08F05}" type="pres">
      <dgm:prSet presAssocID="{4505BC1C-70B8-449C-B6AA-857807550D67}" presName="child1" presStyleLbl="bgAcc1" presStyleIdx="0" presStyleCnt="4"/>
      <dgm:spPr/>
      <dgm:t>
        <a:bodyPr/>
        <a:lstStyle/>
        <a:p>
          <a:endParaRPr lang="es-ES"/>
        </a:p>
      </dgm:t>
    </dgm:pt>
    <dgm:pt modelId="{0C683DDB-5116-4905-A347-79303A3EB2D9}" type="pres">
      <dgm:prSet presAssocID="{4505BC1C-70B8-449C-B6AA-857807550D67}" presName="child1Text" presStyleLbl="bgAcc1" presStyleIdx="0" presStyleCnt="4">
        <dgm:presLayoutVars>
          <dgm:bulletEnabled val="1"/>
        </dgm:presLayoutVars>
      </dgm:prSet>
      <dgm:spPr/>
      <dgm:t>
        <a:bodyPr/>
        <a:lstStyle/>
        <a:p>
          <a:endParaRPr lang="es-ES"/>
        </a:p>
      </dgm:t>
    </dgm:pt>
    <dgm:pt modelId="{BEB04D6A-F64C-4763-A6CE-BFE51907C024}" type="pres">
      <dgm:prSet presAssocID="{4505BC1C-70B8-449C-B6AA-857807550D67}" presName="child2group" presStyleCnt="0"/>
      <dgm:spPr/>
    </dgm:pt>
    <dgm:pt modelId="{090F3EBC-CD56-4404-9894-28E08AD41FBE}" type="pres">
      <dgm:prSet presAssocID="{4505BC1C-70B8-449C-B6AA-857807550D67}" presName="child2" presStyleLbl="bgAcc1" presStyleIdx="1" presStyleCnt="4" custScaleX="91637" custLinFactNeighborX="20173" custLinFactNeighborY="-600"/>
      <dgm:spPr/>
      <dgm:t>
        <a:bodyPr/>
        <a:lstStyle/>
        <a:p>
          <a:endParaRPr lang="es-ES"/>
        </a:p>
      </dgm:t>
    </dgm:pt>
    <dgm:pt modelId="{4CF9D4EC-01EC-4556-AC78-EF5AFEC86792}" type="pres">
      <dgm:prSet presAssocID="{4505BC1C-70B8-449C-B6AA-857807550D67}" presName="child2Text" presStyleLbl="bgAcc1" presStyleIdx="1" presStyleCnt="4">
        <dgm:presLayoutVars>
          <dgm:bulletEnabled val="1"/>
        </dgm:presLayoutVars>
      </dgm:prSet>
      <dgm:spPr/>
      <dgm:t>
        <a:bodyPr/>
        <a:lstStyle/>
        <a:p>
          <a:endParaRPr lang="es-ES"/>
        </a:p>
      </dgm:t>
    </dgm:pt>
    <dgm:pt modelId="{C997C03A-2A52-449E-9B18-3575744422D4}" type="pres">
      <dgm:prSet presAssocID="{4505BC1C-70B8-449C-B6AA-857807550D67}" presName="child3group" presStyleCnt="0"/>
      <dgm:spPr/>
    </dgm:pt>
    <dgm:pt modelId="{690618E6-62D7-4CC0-96EC-0C1951C6A4D3}" type="pres">
      <dgm:prSet presAssocID="{4505BC1C-70B8-449C-B6AA-857807550D67}" presName="child3" presStyleLbl="bgAcc1" presStyleIdx="2" presStyleCnt="4" custLinFactNeighborX="19465" custLinFactNeighborY="-4886"/>
      <dgm:spPr/>
      <dgm:t>
        <a:bodyPr/>
        <a:lstStyle/>
        <a:p>
          <a:endParaRPr lang="es-ES"/>
        </a:p>
      </dgm:t>
    </dgm:pt>
    <dgm:pt modelId="{D958BA2A-C22C-4479-B4BC-16FCCDAC5967}" type="pres">
      <dgm:prSet presAssocID="{4505BC1C-70B8-449C-B6AA-857807550D67}" presName="child3Text" presStyleLbl="bgAcc1" presStyleIdx="2" presStyleCnt="4">
        <dgm:presLayoutVars>
          <dgm:bulletEnabled val="1"/>
        </dgm:presLayoutVars>
      </dgm:prSet>
      <dgm:spPr/>
      <dgm:t>
        <a:bodyPr/>
        <a:lstStyle/>
        <a:p>
          <a:endParaRPr lang="es-ES"/>
        </a:p>
      </dgm:t>
    </dgm:pt>
    <dgm:pt modelId="{1ED61DB8-6C8A-45F2-9520-263780313D96}" type="pres">
      <dgm:prSet presAssocID="{4505BC1C-70B8-449C-B6AA-857807550D67}" presName="child4group" presStyleCnt="0"/>
      <dgm:spPr/>
    </dgm:pt>
    <dgm:pt modelId="{47C55F4D-A18E-43CE-AF97-3CBCFBD55849}" type="pres">
      <dgm:prSet presAssocID="{4505BC1C-70B8-449C-B6AA-857807550D67}" presName="child4" presStyleLbl="bgAcc1" presStyleIdx="3" presStyleCnt="4" custLinFactNeighborY="-8375"/>
      <dgm:spPr/>
      <dgm:t>
        <a:bodyPr/>
        <a:lstStyle/>
        <a:p>
          <a:endParaRPr lang="es-ES"/>
        </a:p>
      </dgm:t>
    </dgm:pt>
    <dgm:pt modelId="{435665A8-24ED-49CF-B3D6-E4F301E76F54}" type="pres">
      <dgm:prSet presAssocID="{4505BC1C-70B8-449C-B6AA-857807550D67}" presName="child4Text" presStyleLbl="bgAcc1" presStyleIdx="3" presStyleCnt="4">
        <dgm:presLayoutVars>
          <dgm:bulletEnabled val="1"/>
        </dgm:presLayoutVars>
      </dgm:prSet>
      <dgm:spPr/>
      <dgm:t>
        <a:bodyPr/>
        <a:lstStyle/>
        <a:p>
          <a:endParaRPr lang="es-ES"/>
        </a:p>
      </dgm:t>
    </dgm:pt>
    <dgm:pt modelId="{34C4D16A-736D-4477-9F44-DEE6592BE18B}" type="pres">
      <dgm:prSet presAssocID="{4505BC1C-70B8-449C-B6AA-857807550D67}" presName="childPlaceholder" presStyleCnt="0"/>
      <dgm:spPr/>
    </dgm:pt>
    <dgm:pt modelId="{9DFE9D2E-5B9D-47D2-9D47-A6D298EEDC32}" type="pres">
      <dgm:prSet presAssocID="{4505BC1C-70B8-449C-B6AA-857807550D67}" presName="circle" presStyleCnt="0"/>
      <dgm:spPr/>
    </dgm:pt>
    <dgm:pt modelId="{029890CA-33C0-4387-82C2-1CAB3F6F4846}" type="pres">
      <dgm:prSet presAssocID="{4505BC1C-70B8-449C-B6AA-857807550D67}" presName="quadrant1" presStyleLbl="node1" presStyleIdx="0" presStyleCnt="4" custLinFactNeighborX="-1624" custLinFactNeighborY="1702">
        <dgm:presLayoutVars>
          <dgm:chMax val="1"/>
          <dgm:bulletEnabled val="1"/>
        </dgm:presLayoutVars>
      </dgm:prSet>
      <dgm:spPr/>
      <dgm:t>
        <a:bodyPr/>
        <a:lstStyle/>
        <a:p>
          <a:endParaRPr lang="es-ES"/>
        </a:p>
      </dgm:t>
    </dgm:pt>
    <dgm:pt modelId="{96F1723A-E1ED-4C07-9B35-4D640C4752BC}" type="pres">
      <dgm:prSet presAssocID="{4505BC1C-70B8-449C-B6AA-857807550D67}" presName="quadrant2" presStyleLbl="node1" presStyleIdx="1" presStyleCnt="4" custLinFactNeighborX="4059" custLinFactNeighborY="-696">
        <dgm:presLayoutVars>
          <dgm:chMax val="1"/>
          <dgm:bulletEnabled val="1"/>
        </dgm:presLayoutVars>
      </dgm:prSet>
      <dgm:spPr/>
      <dgm:t>
        <a:bodyPr/>
        <a:lstStyle/>
        <a:p>
          <a:endParaRPr lang="es-ES"/>
        </a:p>
      </dgm:t>
    </dgm:pt>
    <dgm:pt modelId="{4F199F27-4142-4270-A5FA-4D728679C0FB}" type="pres">
      <dgm:prSet presAssocID="{4505BC1C-70B8-449C-B6AA-857807550D67}" presName="quadrant3" presStyleLbl="node1" presStyleIdx="2" presStyleCnt="4">
        <dgm:presLayoutVars>
          <dgm:chMax val="1"/>
          <dgm:bulletEnabled val="1"/>
        </dgm:presLayoutVars>
      </dgm:prSet>
      <dgm:spPr/>
      <dgm:t>
        <a:bodyPr/>
        <a:lstStyle/>
        <a:p>
          <a:endParaRPr lang="es-ES"/>
        </a:p>
      </dgm:t>
    </dgm:pt>
    <dgm:pt modelId="{34A9B1BE-1F76-4F29-B7E3-B45046BDBE7C}" type="pres">
      <dgm:prSet presAssocID="{4505BC1C-70B8-449C-B6AA-857807550D67}" presName="quadrant4" presStyleLbl="node1" presStyleIdx="3" presStyleCnt="4">
        <dgm:presLayoutVars>
          <dgm:chMax val="1"/>
          <dgm:bulletEnabled val="1"/>
        </dgm:presLayoutVars>
      </dgm:prSet>
      <dgm:spPr/>
      <dgm:t>
        <a:bodyPr/>
        <a:lstStyle/>
        <a:p>
          <a:endParaRPr lang="es-ES"/>
        </a:p>
      </dgm:t>
    </dgm:pt>
    <dgm:pt modelId="{55A12756-BCF1-4B21-9987-F9F8FB069FA8}" type="pres">
      <dgm:prSet presAssocID="{4505BC1C-70B8-449C-B6AA-857807550D67}" presName="quadrantPlaceholder" presStyleCnt="0"/>
      <dgm:spPr/>
    </dgm:pt>
    <dgm:pt modelId="{921A559A-D0D2-41EB-AD81-32C0751FBFCE}" type="pres">
      <dgm:prSet presAssocID="{4505BC1C-70B8-449C-B6AA-857807550D67}" presName="center1" presStyleLbl="fgShp" presStyleIdx="0" presStyleCnt="2"/>
      <dgm:spPr/>
    </dgm:pt>
    <dgm:pt modelId="{5FF56948-E4D5-41AE-96FA-5C51A1820875}" type="pres">
      <dgm:prSet presAssocID="{4505BC1C-70B8-449C-B6AA-857807550D67}" presName="center2" presStyleLbl="fgShp" presStyleIdx="1" presStyleCnt="2"/>
      <dgm:spPr/>
    </dgm:pt>
  </dgm:ptLst>
  <dgm:cxnLst>
    <dgm:cxn modelId="{CE353947-F3B0-43DF-8469-D72F96D7E6BF}" type="presOf" srcId="{035992D3-AB2B-4E16-A7FA-46DCF1F04B91}" destId="{690618E6-62D7-4CC0-96EC-0C1951C6A4D3}" srcOrd="0" destOrd="1" presId="urn:microsoft.com/office/officeart/2005/8/layout/cycle4"/>
    <dgm:cxn modelId="{3FAA0185-110F-4EE5-95B5-0D87203E82BE}" type="presOf" srcId="{035992D3-AB2B-4E16-A7FA-46DCF1F04B91}" destId="{D958BA2A-C22C-4479-B4BC-16FCCDAC5967}" srcOrd="1" destOrd="1" presId="urn:microsoft.com/office/officeart/2005/8/layout/cycle4"/>
    <dgm:cxn modelId="{ECB41930-246A-4BB4-BC0B-9D59E7BC5A00}" type="presOf" srcId="{DC30B35C-948F-4A66-BA79-02C672383779}" destId="{D958BA2A-C22C-4479-B4BC-16FCCDAC5967}" srcOrd="1" destOrd="2" presId="urn:microsoft.com/office/officeart/2005/8/layout/cycle4"/>
    <dgm:cxn modelId="{BC6FD5D3-6FB7-4E17-B172-25D3529ED9E6}" srcId="{8FBAA24C-130A-446E-A174-CE443AD3A0F1}" destId="{4F6316F3-F192-426D-B9CF-B82AE8F4634A}" srcOrd="1" destOrd="0" parTransId="{A43D6D64-8DB2-4B7B-B3B5-D55CBFBABD0E}" sibTransId="{79BF5FA0-CEC4-4F03-A4CE-921B25D1E8F2}"/>
    <dgm:cxn modelId="{A04A7B89-2DD8-4DDE-8EE8-230118D8B5A4}" type="presOf" srcId="{4A690439-F9D1-418A-8D82-7F53B66FF72A}" destId="{96F1723A-E1ED-4C07-9B35-4D640C4752BC}" srcOrd="0" destOrd="0" presId="urn:microsoft.com/office/officeart/2005/8/layout/cycle4"/>
    <dgm:cxn modelId="{42AAA1BD-5B0D-418F-B63E-8F33F4F17850}" type="presOf" srcId="{B9387C05-A1FD-4235-8897-745915500C0A}" destId="{D958BA2A-C22C-4479-B4BC-16FCCDAC5967}" srcOrd="1" destOrd="0" presId="urn:microsoft.com/office/officeart/2005/8/layout/cycle4"/>
    <dgm:cxn modelId="{06970A8F-C8B7-45B7-AC2D-9058A7B0AFE6}" srcId="{F46B3973-656C-480C-B052-EE730809B80C}" destId="{DC30B35C-948F-4A66-BA79-02C672383779}" srcOrd="2" destOrd="0" parTransId="{D64259A5-2745-405D-B451-69D60C3698E5}" sibTransId="{F9942670-8EC9-4FA4-8AD5-005A28D28029}"/>
    <dgm:cxn modelId="{AB45ADD6-047B-4107-A7F4-63858719F2A8}" type="presOf" srcId="{1BB8B1CC-A23A-4783-A68B-9162C0083294}" destId="{4CF9D4EC-01EC-4556-AC78-EF5AFEC86792}" srcOrd="1" destOrd="0" presId="urn:microsoft.com/office/officeart/2005/8/layout/cycle4"/>
    <dgm:cxn modelId="{5FA5EE32-1A7F-4550-9F5F-F42E45BC0CA6}" srcId="{4505BC1C-70B8-449C-B6AA-857807550D67}" destId="{F46B3973-656C-480C-B052-EE730809B80C}" srcOrd="2" destOrd="0" parTransId="{16BC57DF-DA3D-450A-9DD9-3D61A1F9F124}" sibTransId="{C36501E8-1DC1-4D2F-8130-90E19E47DEE6}"/>
    <dgm:cxn modelId="{2005FFC4-5A11-4218-9F55-37A341359F32}" srcId="{8FBAA24C-130A-446E-A174-CE443AD3A0F1}" destId="{B1CF29CB-2E52-400E-A9B8-17BC22A09979}" srcOrd="0" destOrd="0" parTransId="{66060C0D-9362-4511-AACA-4EDAB7C04681}" sibTransId="{E7E9DB9C-D344-4BE9-936C-8AC4415C02B2}"/>
    <dgm:cxn modelId="{18212FDC-A7A6-47E4-BA68-0E5559C9D091}" type="presOf" srcId="{802B7F28-C437-4BF3-A279-2C2CE5C69419}" destId="{47C55F4D-A18E-43CE-AF97-3CBCFBD55849}" srcOrd="0" destOrd="0" presId="urn:microsoft.com/office/officeart/2005/8/layout/cycle4"/>
    <dgm:cxn modelId="{43693706-10FC-436B-B765-8132A4163797}" type="presOf" srcId="{F46B3973-656C-480C-B052-EE730809B80C}" destId="{4F199F27-4142-4270-A5FA-4D728679C0FB}" srcOrd="0" destOrd="0" presId="urn:microsoft.com/office/officeart/2005/8/layout/cycle4"/>
    <dgm:cxn modelId="{4517826B-237B-40A0-BA92-FCF6D2C06AB5}" type="presOf" srcId="{DC30B35C-948F-4A66-BA79-02C672383779}" destId="{690618E6-62D7-4CC0-96EC-0C1951C6A4D3}" srcOrd="0" destOrd="2" presId="urn:microsoft.com/office/officeart/2005/8/layout/cycle4"/>
    <dgm:cxn modelId="{FC1875CC-6B3A-46B1-A6F1-289A6490D406}" type="presOf" srcId="{CB713C07-D247-4FDE-9B8A-7D86DFA3F0AE}" destId="{34A9B1BE-1F76-4F29-B7E3-B45046BDBE7C}" srcOrd="0" destOrd="0" presId="urn:microsoft.com/office/officeart/2005/8/layout/cycle4"/>
    <dgm:cxn modelId="{9747AE86-7645-4E07-8813-46DCF714454E}" srcId="{F46B3973-656C-480C-B052-EE730809B80C}" destId="{B9387C05-A1FD-4235-8897-745915500C0A}" srcOrd="0" destOrd="0" parTransId="{2694A277-E280-4C59-B476-8C27DFA77934}" sibTransId="{6C6F54DD-4DA8-484F-AA75-310DA4CA12E5}"/>
    <dgm:cxn modelId="{5D44AB57-5674-4629-BC2B-069E10273499}" srcId="{4505BC1C-70B8-449C-B6AA-857807550D67}" destId="{CB713C07-D247-4FDE-9B8A-7D86DFA3F0AE}" srcOrd="3" destOrd="0" parTransId="{055EE2BF-307C-4918-ADB6-19154C0D6800}" sibTransId="{5728E340-BE65-45B9-A791-C1E7B4BBFE95}"/>
    <dgm:cxn modelId="{8DA786E8-BC4D-419A-98E1-CE769ED394D0}" type="presOf" srcId="{4F6316F3-F192-426D-B9CF-B82AE8F4634A}" destId="{EF49ACA2-98B1-4A89-B431-00B923B08F05}" srcOrd="0" destOrd="1" presId="urn:microsoft.com/office/officeart/2005/8/layout/cycle4"/>
    <dgm:cxn modelId="{49DCE16A-BE56-405F-841D-F9649D16313F}" type="presOf" srcId="{4505BC1C-70B8-449C-B6AA-857807550D67}" destId="{E7ED1F46-96F5-467F-9055-55A4DC2F2096}" srcOrd="0" destOrd="0" presId="urn:microsoft.com/office/officeart/2005/8/layout/cycle4"/>
    <dgm:cxn modelId="{AE5783FC-9112-45D6-A396-A69D873ABF0C}" srcId="{CB713C07-D247-4FDE-9B8A-7D86DFA3F0AE}" destId="{802B7F28-C437-4BF3-A279-2C2CE5C69419}" srcOrd="0" destOrd="0" parTransId="{E3515D9C-B9A3-4796-ACB7-C88EB2C3E5ED}" sibTransId="{1436712D-D0DB-4992-BF69-56AD93DE0AA4}"/>
    <dgm:cxn modelId="{E7ACC259-A00F-4E26-A06C-FFD800E3FE6D}" type="presOf" srcId="{4F6316F3-F192-426D-B9CF-B82AE8F4634A}" destId="{0C683DDB-5116-4905-A347-79303A3EB2D9}" srcOrd="1" destOrd="1" presId="urn:microsoft.com/office/officeart/2005/8/layout/cycle4"/>
    <dgm:cxn modelId="{8F75575E-B2C2-4797-B38A-DEBBA4118D0F}" type="presOf" srcId="{B1CF29CB-2E52-400E-A9B8-17BC22A09979}" destId="{EF49ACA2-98B1-4A89-B431-00B923B08F05}" srcOrd="0" destOrd="0" presId="urn:microsoft.com/office/officeart/2005/8/layout/cycle4"/>
    <dgm:cxn modelId="{C51A1C39-F765-4C43-B9E9-DC283ADC8796}" srcId="{4505BC1C-70B8-449C-B6AA-857807550D67}" destId="{8FBAA24C-130A-446E-A174-CE443AD3A0F1}" srcOrd="0" destOrd="0" parTransId="{A34A51DE-80F3-4CA9-832B-BD9CC5D61A1E}" sibTransId="{B7AA3A4C-9B98-418B-A3EA-C9AE04089B1B}"/>
    <dgm:cxn modelId="{2618E7CA-15DF-4216-8B9D-DA8E6F4C6C53}" type="presOf" srcId="{8FBAA24C-130A-446E-A174-CE443AD3A0F1}" destId="{029890CA-33C0-4387-82C2-1CAB3F6F4846}" srcOrd="0" destOrd="0" presId="urn:microsoft.com/office/officeart/2005/8/layout/cycle4"/>
    <dgm:cxn modelId="{2A5E13D8-2C39-4A0B-A2DB-6AB151C34112}" srcId="{4505BC1C-70B8-449C-B6AA-857807550D67}" destId="{4A690439-F9D1-418A-8D82-7F53B66FF72A}" srcOrd="1" destOrd="0" parTransId="{82A8627B-70F8-4449-B3FC-064089BFAECA}" sibTransId="{3D0AB97D-A53E-466F-B766-4CE680B04CE9}"/>
    <dgm:cxn modelId="{37184317-678B-419F-8472-89BEF6C5657B}" type="presOf" srcId="{B1CF29CB-2E52-400E-A9B8-17BC22A09979}" destId="{0C683DDB-5116-4905-A347-79303A3EB2D9}" srcOrd="1" destOrd="0" presId="urn:microsoft.com/office/officeart/2005/8/layout/cycle4"/>
    <dgm:cxn modelId="{377F0C14-5052-448D-83D7-64845AF38022}" type="presOf" srcId="{B9387C05-A1FD-4235-8897-745915500C0A}" destId="{690618E6-62D7-4CC0-96EC-0C1951C6A4D3}" srcOrd="0" destOrd="0" presId="urn:microsoft.com/office/officeart/2005/8/layout/cycle4"/>
    <dgm:cxn modelId="{1B1DFFE6-7BD1-4B63-9B10-69F785BD318E}" srcId="{F46B3973-656C-480C-B052-EE730809B80C}" destId="{035992D3-AB2B-4E16-A7FA-46DCF1F04B91}" srcOrd="1" destOrd="0" parTransId="{58B8FFAF-B667-401F-87ED-B18274E7ED7A}" sibTransId="{64297FDE-C8FA-4393-A8F5-23C0C38F52F6}"/>
    <dgm:cxn modelId="{03838068-1F31-4678-A64B-0E6E1DD3F130}" type="presOf" srcId="{802B7F28-C437-4BF3-A279-2C2CE5C69419}" destId="{435665A8-24ED-49CF-B3D6-E4F301E76F54}" srcOrd="1" destOrd="0" presId="urn:microsoft.com/office/officeart/2005/8/layout/cycle4"/>
    <dgm:cxn modelId="{E6156EB8-4304-43EB-B2FA-8B9D72D8207D}" type="presOf" srcId="{1BB8B1CC-A23A-4783-A68B-9162C0083294}" destId="{090F3EBC-CD56-4404-9894-28E08AD41FBE}" srcOrd="0" destOrd="0" presId="urn:microsoft.com/office/officeart/2005/8/layout/cycle4"/>
    <dgm:cxn modelId="{4F331E50-08A0-40EA-94DE-24D688EF7C0A}" srcId="{4A690439-F9D1-418A-8D82-7F53B66FF72A}" destId="{1BB8B1CC-A23A-4783-A68B-9162C0083294}" srcOrd="0" destOrd="0" parTransId="{F89ECFC7-9A61-4690-A0AD-9D88E5689CE9}" sibTransId="{07EFC060-528D-45DB-8DAA-E39A32266D66}"/>
    <dgm:cxn modelId="{14E67178-D778-4655-9054-D0547B754B45}" type="presParOf" srcId="{E7ED1F46-96F5-467F-9055-55A4DC2F2096}" destId="{F05E2740-5D11-4ACA-AE6F-32F35F6583F9}" srcOrd="0" destOrd="0" presId="urn:microsoft.com/office/officeart/2005/8/layout/cycle4"/>
    <dgm:cxn modelId="{C46D5722-1010-4B9A-B263-C213D49D7320}" type="presParOf" srcId="{F05E2740-5D11-4ACA-AE6F-32F35F6583F9}" destId="{F07F54B4-08B5-4371-89D0-45F02E8BD105}" srcOrd="0" destOrd="0" presId="urn:microsoft.com/office/officeart/2005/8/layout/cycle4"/>
    <dgm:cxn modelId="{C4A9FE0A-89FA-4465-95B8-65A1601EECF1}" type="presParOf" srcId="{F07F54B4-08B5-4371-89D0-45F02E8BD105}" destId="{EF49ACA2-98B1-4A89-B431-00B923B08F05}" srcOrd="0" destOrd="0" presId="urn:microsoft.com/office/officeart/2005/8/layout/cycle4"/>
    <dgm:cxn modelId="{D68E19C8-D431-4893-A83D-40280C164C84}" type="presParOf" srcId="{F07F54B4-08B5-4371-89D0-45F02E8BD105}" destId="{0C683DDB-5116-4905-A347-79303A3EB2D9}" srcOrd="1" destOrd="0" presId="urn:microsoft.com/office/officeart/2005/8/layout/cycle4"/>
    <dgm:cxn modelId="{914ADF60-A774-466D-B799-E95A333909CB}" type="presParOf" srcId="{F05E2740-5D11-4ACA-AE6F-32F35F6583F9}" destId="{BEB04D6A-F64C-4763-A6CE-BFE51907C024}" srcOrd="1" destOrd="0" presId="urn:microsoft.com/office/officeart/2005/8/layout/cycle4"/>
    <dgm:cxn modelId="{2A5CA9DB-5DB3-481A-8589-40C95AAF6457}" type="presParOf" srcId="{BEB04D6A-F64C-4763-A6CE-BFE51907C024}" destId="{090F3EBC-CD56-4404-9894-28E08AD41FBE}" srcOrd="0" destOrd="0" presId="urn:microsoft.com/office/officeart/2005/8/layout/cycle4"/>
    <dgm:cxn modelId="{1ACDDB9A-3D59-428B-9986-265127CB5A45}" type="presParOf" srcId="{BEB04D6A-F64C-4763-A6CE-BFE51907C024}" destId="{4CF9D4EC-01EC-4556-AC78-EF5AFEC86792}" srcOrd="1" destOrd="0" presId="urn:microsoft.com/office/officeart/2005/8/layout/cycle4"/>
    <dgm:cxn modelId="{BF04107D-5B97-4331-9D93-CFB7B22A9095}" type="presParOf" srcId="{F05E2740-5D11-4ACA-AE6F-32F35F6583F9}" destId="{C997C03A-2A52-449E-9B18-3575744422D4}" srcOrd="2" destOrd="0" presId="urn:microsoft.com/office/officeart/2005/8/layout/cycle4"/>
    <dgm:cxn modelId="{B5290EC8-AB06-4A2E-A509-767F4EF2FB0F}" type="presParOf" srcId="{C997C03A-2A52-449E-9B18-3575744422D4}" destId="{690618E6-62D7-4CC0-96EC-0C1951C6A4D3}" srcOrd="0" destOrd="0" presId="urn:microsoft.com/office/officeart/2005/8/layout/cycle4"/>
    <dgm:cxn modelId="{6A587C4E-FA80-44A5-B2C7-2AB56818591C}" type="presParOf" srcId="{C997C03A-2A52-449E-9B18-3575744422D4}" destId="{D958BA2A-C22C-4479-B4BC-16FCCDAC5967}" srcOrd="1" destOrd="0" presId="urn:microsoft.com/office/officeart/2005/8/layout/cycle4"/>
    <dgm:cxn modelId="{67B9C111-E0F9-4194-A94A-C8779D1D8B32}" type="presParOf" srcId="{F05E2740-5D11-4ACA-AE6F-32F35F6583F9}" destId="{1ED61DB8-6C8A-45F2-9520-263780313D96}" srcOrd="3" destOrd="0" presId="urn:microsoft.com/office/officeart/2005/8/layout/cycle4"/>
    <dgm:cxn modelId="{BEA46CFA-3EED-4005-964D-D2B77449109E}" type="presParOf" srcId="{1ED61DB8-6C8A-45F2-9520-263780313D96}" destId="{47C55F4D-A18E-43CE-AF97-3CBCFBD55849}" srcOrd="0" destOrd="0" presId="urn:microsoft.com/office/officeart/2005/8/layout/cycle4"/>
    <dgm:cxn modelId="{32A4CF03-30DB-41C3-B6C7-1F59DD0E75F4}" type="presParOf" srcId="{1ED61DB8-6C8A-45F2-9520-263780313D96}" destId="{435665A8-24ED-49CF-B3D6-E4F301E76F54}" srcOrd="1" destOrd="0" presId="urn:microsoft.com/office/officeart/2005/8/layout/cycle4"/>
    <dgm:cxn modelId="{AF340564-024A-4B27-9625-AD95E6E6010F}" type="presParOf" srcId="{F05E2740-5D11-4ACA-AE6F-32F35F6583F9}" destId="{34C4D16A-736D-4477-9F44-DEE6592BE18B}" srcOrd="4" destOrd="0" presId="urn:microsoft.com/office/officeart/2005/8/layout/cycle4"/>
    <dgm:cxn modelId="{392A8F10-974C-4B8B-9FB6-BCD9D594FD37}" type="presParOf" srcId="{E7ED1F46-96F5-467F-9055-55A4DC2F2096}" destId="{9DFE9D2E-5B9D-47D2-9D47-A6D298EEDC32}" srcOrd="1" destOrd="0" presId="urn:microsoft.com/office/officeart/2005/8/layout/cycle4"/>
    <dgm:cxn modelId="{35BD8F05-757F-4E53-84E8-086E13E5BEAD}" type="presParOf" srcId="{9DFE9D2E-5B9D-47D2-9D47-A6D298EEDC32}" destId="{029890CA-33C0-4387-82C2-1CAB3F6F4846}" srcOrd="0" destOrd="0" presId="urn:microsoft.com/office/officeart/2005/8/layout/cycle4"/>
    <dgm:cxn modelId="{55AF59DC-9CB3-4330-A746-B5C84E4AE7BA}" type="presParOf" srcId="{9DFE9D2E-5B9D-47D2-9D47-A6D298EEDC32}" destId="{96F1723A-E1ED-4C07-9B35-4D640C4752BC}" srcOrd="1" destOrd="0" presId="urn:microsoft.com/office/officeart/2005/8/layout/cycle4"/>
    <dgm:cxn modelId="{15FAD810-E9A2-4D39-9769-1A1A216E5EA6}" type="presParOf" srcId="{9DFE9D2E-5B9D-47D2-9D47-A6D298EEDC32}" destId="{4F199F27-4142-4270-A5FA-4D728679C0FB}" srcOrd="2" destOrd="0" presId="urn:microsoft.com/office/officeart/2005/8/layout/cycle4"/>
    <dgm:cxn modelId="{EBCF9652-11C8-4F08-BDB6-6B5096C40A86}" type="presParOf" srcId="{9DFE9D2E-5B9D-47D2-9D47-A6D298EEDC32}" destId="{34A9B1BE-1F76-4F29-B7E3-B45046BDBE7C}" srcOrd="3" destOrd="0" presId="urn:microsoft.com/office/officeart/2005/8/layout/cycle4"/>
    <dgm:cxn modelId="{095C7556-D654-4516-805D-7C48EC79A2B6}" type="presParOf" srcId="{9DFE9D2E-5B9D-47D2-9D47-A6D298EEDC32}" destId="{55A12756-BCF1-4B21-9987-F9F8FB069FA8}" srcOrd="4" destOrd="0" presId="urn:microsoft.com/office/officeart/2005/8/layout/cycle4"/>
    <dgm:cxn modelId="{B3E42FED-091A-4104-972E-11526F2AA71F}" type="presParOf" srcId="{E7ED1F46-96F5-467F-9055-55A4DC2F2096}" destId="{921A559A-D0D2-41EB-AD81-32C0751FBFCE}" srcOrd="2" destOrd="0" presId="urn:microsoft.com/office/officeart/2005/8/layout/cycle4"/>
    <dgm:cxn modelId="{ACB944CF-BE76-4B38-9B9B-571813F7F3FD}" type="presParOf" srcId="{E7ED1F46-96F5-467F-9055-55A4DC2F2096}" destId="{5FF56948-E4D5-41AE-96FA-5C51A1820875}"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A19CAD05-0766-40A1-9BE6-81856827E0C8}" type="doc">
      <dgm:prSet loTypeId="urn:microsoft.com/office/officeart/2005/8/layout/StepDownProcess" loCatId="process" qsTypeId="urn:microsoft.com/office/officeart/2005/8/quickstyle/simple1" qsCatId="simple" csTypeId="urn:microsoft.com/office/officeart/2005/8/colors/accent2_1" csCatId="accent2" phldr="1"/>
      <dgm:spPr/>
    </dgm:pt>
    <dgm:pt modelId="{D1F8458B-E98C-4EA3-946F-EC6772968F8E}">
      <dgm:prSet phldrT="[Texto]" custT="1"/>
      <dgm:spPr/>
      <dgm:t>
        <a:bodyPr/>
        <a:lstStyle/>
        <a:p>
          <a:pPr algn="just">
            <a:buClr>
              <a:schemeClr val="dk1"/>
            </a:buClr>
            <a:buSzPts val="1100"/>
          </a:pPr>
          <a:r>
            <a:rPr lang="es-EC" sz="1200" dirty="0"/>
            <a:t>El Complejo Ministerial mantiene un problema de congestión vehicular por su tráfico atraído y por las Avenidas que se encuentran a su alrededor,</a:t>
          </a:r>
        </a:p>
      </dgm:t>
    </dgm:pt>
    <dgm:pt modelId="{5A7649BB-12F6-4D29-9945-6D2806EAA9AF}" type="parTrans" cxnId="{06ED03C5-BD75-420E-9FAB-A69AE72F00A5}">
      <dgm:prSet/>
      <dgm:spPr/>
      <dgm:t>
        <a:bodyPr/>
        <a:lstStyle/>
        <a:p>
          <a:endParaRPr lang="es-EC"/>
        </a:p>
      </dgm:t>
    </dgm:pt>
    <dgm:pt modelId="{30D28D9A-D9CF-4E80-8460-FEA20964905D}" type="sibTrans" cxnId="{06ED03C5-BD75-420E-9FAB-A69AE72F00A5}">
      <dgm:prSet/>
      <dgm:spPr/>
      <dgm:t>
        <a:bodyPr/>
        <a:lstStyle/>
        <a:p>
          <a:endParaRPr lang="es-EC"/>
        </a:p>
      </dgm:t>
    </dgm:pt>
    <dgm:pt modelId="{ED716A82-EA07-451B-81B4-A12F4E55F853}">
      <dgm:prSet phldrT="[Texto]" custT="1"/>
      <dgm:spPr/>
      <dgm:t>
        <a:bodyPr/>
        <a:lstStyle/>
        <a:p>
          <a:pPr algn="just">
            <a:buClr>
              <a:schemeClr val="dk1"/>
            </a:buClr>
            <a:buSzPts val="1100"/>
          </a:pPr>
          <a:r>
            <a:rPr lang="es-MX" sz="1200" dirty="0">
              <a:latin typeface="Arial" panose="020B0604020202020204" pitchFamily="34" charset="0"/>
              <a:ea typeface="Times New Roman"/>
              <a:cs typeface="Arial" panose="020B0604020202020204" pitchFamily="34" charset="0"/>
              <a:sym typeface="Times New Roman"/>
            </a:rPr>
            <a:t>Siendo un punto estratégico posee problemas de circulación interna  y parqueaderos que se encuentran a su máxima capacidad</a:t>
          </a:r>
          <a:endParaRPr lang="es-EC" sz="1200" dirty="0"/>
        </a:p>
      </dgm:t>
    </dgm:pt>
    <dgm:pt modelId="{8E905D26-1D5F-4ABA-B6B4-92757B5D0656}" type="parTrans" cxnId="{A7D67729-6D5D-4DCA-B8B4-AA0C214D7A4E}">
      <dgm:prSet/>
      <dgm:spPr/>
      <dgm:t>
        <a:bodyPr/>
        <a:lstStyle/>
        <a:p>
          <a:endParaRPr lang="es-EC"/>
        </a:p>
      </dgm:t>
    </dgm:pt>
    <dgm:pt modelId="{7706A445-1B71-470A-B0D7-0DF601BB3956}" type="sibTrans" cxnId="{A7D67729-6D5D-4DCA-B8B4-AA0C214D7A4E}">
      <dgm:prSet/>
      <dgm:spPr/>
      <dgm:t>
        <a:bodyPr/>
        <a:lstStyle/>
        <a:p>
          <a:endParaRPr lang="es-EC"/>
        </a:p>
      </dgm:t>
    </dgm:pt>
    <dgm:pt modelId="{93FF2DE7-09AF-47AC-89BA-2D4B35410E54}">
      <dgm:prSet phldrT="[Texto]" custT="1"/>
      <dgm:spPr/>
      <dgm:t>
        <a:bodyPr spcFirstLastPara="0" vert="horz" wrap="square" lIns="45720" tIns="45720" rIns="45720" bIns="45720" numCol="1" spcCol="1270" anchor="ctr" anchorCtr="0"/>
        <a:lstStyle/>
        <a:p>
          <a:pPr algn="just"/>
          <a:r>
            <a:rPr lang="es-EC" sz="1200" b="0" kern="1200" dirty="0">
              <a:latin typeface="Arial" panose="020B0604020202020204" pitchFamily="34" charset="0"/>
              <a:cs typeface="Arial" panose="020B0604020202020204" pitchFamily="34" charset="0"/>
            </a:rPr>
            <a:t>Lugar vulnerable necesita un Estudio de Tráfico en las avenidas que se encuentran a su alrededor y determinar alternativas de solución</a:t>
          </a:r>
        </a:p>
      </dgm:t>
    </dgm:pt>
    <dgm:pt modelId="{8826F2D9-8D03-4EBB-B034-44617CF35B6E}" type="parTrans" cxnId="{72298F6E-EE5C-4415-8974-0EFD7E847213}">
      <dgm:prSet/>
      <dgm:spPr/>
      <dgm:t>
        <a:bodyPr/>
        <a:lstStyle/>
        <a:p>
          <a:endParaRPr lang="es-EC"/>
        </a:p>
      </dgm:t>
    </dgm:pt>
    <dgm:pt modelId="{56E97814-9588-49C4-B017-44CDAD78E000}" type="sibTrans" cxnId="{72298F6E-EE5C-4415-8974-0EFD7E847213}">
      <dgm:prSet/>
      <dgm:spPr/>
      <dgm:t>
        <a:bodyPr/>
        <a:lstStyle/>
        <a:p>
          <a:endParaRPr lang="es-EC"/>
        </a:p>
      </dgm:t>
    </dgm:pt>
    <dgm:pt modelId="{D024E448-CDC4-4335-A51F-C248BB388BB6}" type="pres">
      <dgm:prSet presAssocID="{A19CAD05-0766-40A1-9BE6-81856827E0C8}" presName="rootnode" presStyleCnt="0">
        <dgm:presLayoutVars>
          <dgm:chMax/>
          <dgm:chPref/>
          <dgm:dir/>
          <dgm:animLvl val="lvl"/>
        </dgm:presLayoutVars>
      </dgm:prSet>
      <dgm:spPr/>
    </dgm:pt>
    <dgm:pt modelId="{CFF4BEFE-2C6C-4F7C-880C-4F761B00A43F}" type="pres">
      <dgm:prSet presAssocID="{D1F8458B-E98C-4EA3-946F-EC6772968F8E}" presName="composite" presStyleCnt="0"/>
      <dgm:spPr/>
    </dgm:pt>
    <dgm:pt modelId="{20A078BE-39F9-46F3-B87D-F884D34FF972}" type="pres">
      <dgm:prSet presAssocID="{D1F8458B-E98C-4EA3-946F-EC6772968F8E}" presName="bentUpArrow1" presStyleLbl="alignImgPlace1" presStyleIdx="0" presStyleCnt="2"/>
      <dgm:spPr/>
    </dgm:pt>
    <dgm:pt modelId="{99791430-F3BF-43A0-94AB-BE413AAFA579}" type="pres">
      <dgm:prSet presAssocID="{D1F8458B-E98C-4EA3-946F-EC6772968F8E}" presName="ParentText" presStyleLbl="node1" presStyleIdx="0" presStyleCnt="3">
        <dgm:presLayoutVars>
          <dgm:chMax val="1"/>
          <dgm:chPref val="1"/>
          <dgm:bulletEnabled val="1"/>
        </dgm:presLayoutVars>
      </dgm:prSet>
      <dgm:spPr/>
      <dgm:t>
        <a:bodyPr/>
        <a:lstStyle/>
        <a:p>
          <a:endParaRPr lang="es-ES"/>
        </a:p>
      </dgm:t>
    </dgm:pt>
    <dgm:pt modelId="{B100D3B6-167D-4140-8F5B-07BBF934B286}" type="pres">
      <dgm:prSet presAssocID="{D1F8458B-E98C-4EA3-946F-EC6772968F8E}" presName="ChildText" presStyleLbl="revTx" presStyleIdx="0" presStyleCnt="2">
        <dgm:presLayoutVars>
          <dgm:chMax val="0"/>
          <dgm:chPref val="0"/>
          <dgm:bulletEnabled val="1"/>
        </dgm:presLayoutVars>
      </dgm:prSet>
      <dgm:spPr/>
    </dgm:pt>
    <dgm:pt modelId="{92886C89-1A2C-4146-BC29-E709DED6FD2E}" type="pres">
      <dgm:prSet presAssocID="{30D28D9A-D9CF-4E80-8460-FEA20964905D}" presName="sibTrans" presStyleCnt="0"/>
      <dgm:spPr/>
    </dgm:pt>
    <dgm:pt modelId="{D1878338-ABDC-49D4-BCCE-3D4E0CBCC849}" type="pres">
      <dgm:prSet presAssocID="{ED716A82-EA07-451B-81B4-A12F4E55F853}" presName="composite" presStyleCnt="0"/>
      <dgm:spPr/>
    </dgm:pt>
    <dgm:pt modelId="{A6B1878B-9D25-4EDD-ADC5-B7ABB0A864F0}" type="pres">
      <dgm:prSet presAssocID="{ED716A82-EA07-451B-81B4-A12F4E55F853}" presName="bentUpArrow1" presStyleLbl="alignImgPlace1" presStyleIdx="1" presStyleCnt="2"/>
      <dgm:spPr/>
    </dgm:pt>
    <dgm:pt modelId="{21C25FFB-F092-4A6A-9F7E-644FFA6F4A5C}" type="pres">
      <dgm:prSet presAssocID="{ED716A82-EA07-451B-81B4-A12F4E55F853}" presName="ParentText" presStyleLbl="node1" presStyleIdx="1" presStyleCnt="3">
        <dgm:presLayoutVars>
          <dgm:chMax val="1"/>
          <dgm:chPref val="1"/>
          <dgm:bulletEnabled val="1"/>
        </dgm:presLayoutVars>
      </dgm:prSet>
      <dgm:spPr/>
      <dgm:t>
        <a:bodyPr/>
        <a:lstStyle/>
        <a:p>
          <a:endParaRPr lang="es-ES"/>
        </a:p>
      </dgm:t>
    </dgm:pt>
    <dgm:pt modelId="{19E0AD02-A37D-4200-BEC3-FE45A223FD21}" type="pres">
      <dgm:prSet presAssocID="{ED716A82-EA07-451B-81B4-A12F4E55F853}" presName="ChildText" presStyleLbl="revTx" presStyleIdx="1" presStyleCnt="2">
        <dgm:presLayoutVars>
          <dgm:chMax val="0"/>
          <dgm:chPref val="0"/>
          <dgm:bulletEnabled val="1"/>
        </dgm:presLayoutVars>
      </dgm:prSet>
      <dgm:spPr/>
    </dgm:pt>
    <dgm:pt modelId="{2312E87B-7844-41D6-B76D-3E9156C57BCF}" type="pres">
      <dgm:prSet presAssocID="{7706A445-1B71-470A-B0D7-0DF601BB3956}" presName="sibTrans" presStyleCnt="0"/>
      <dgm:spPr/>
    </dgm:pt>
    <dgm:pt modelId="{08D28D24-FCDB-4998-B330-B777699CCD11}" type="pres">
      <dgm:prSet presAssocID="{93FF2DE7-09AF-47AC-89BA-2D4B35410E54}" presName="composite" presStyleCnt="0"/>
      <dgm:spPr/>
    </dgm:pt>
    <dgm:pt modelId="{F00865E7-A587-4A8A-84F4-0E94F2F89A97}" type="pres">
      <dgm:prSet presAssocID="{93FF2DE7-09AF-47AC-89BA-2D4B35410E54}" presName="ParentText" presStyleLbl="node1" presStyleIdx="2" presStyleCnt="3">
        <dgm:presLayoutVars>
          <dgm:chMax val="1"/>
          <dgm:chPref val="1"/>
          <dgm:bulletEnabled val="1"/>
        </dgm:presLayoutVars>
      </dgm:prSet>
      <dgm:spPr>
        <a:xfrm>
          <a:off x="4285724" y="3172363"/>
          <a:ext cx="2000531" cy="1400307"/>
        </a:xfrm>
        <a:prstGeom prst="roundRect">
          <a:avLst>
            <a:gd name="adj" fmla="val 16670"/>
          </a:avLst>
        </a:prstGeom>
      </dgm:spPr>
      <dgm:t>
        <a:bodyPr/>
        <a:lstStyle/>
        <a:p>
          <a:endParaRPr lang="es-ES"/>
        </a:p>
      </dgm:t>
    </dgm:pt>
  </dgm:ptLst>
  <dgm:cxnLst>
    <dgm:cxn modelId="{72298F6E-EE5C-4415-8974-0EFD7E847213}" srcId="{A19CAD05-0766-40A1-9BE6-81856827E0C8}" destId="{93FF2DE7-09AF-47AC-89BA-2D4B35410E54}" srcOrd="2" destOrd="0" parTransId="{8826F2D9-8D03-4EBB-B034-44617CF35B6E}" sibTransId="{56E97814-9588-49C4-B017-44CDAD78E000}"/>
    <dgm:cxn modelId="{85CA57D6-7871-43A8-9351-DDBBC158D3FA}" type="presOf" srcId="{D1F8458B-E98C-4EA3-946F-EC6772968F8E}" destId="{99791430-F3BF-43A0-94AB-BE413AAFA579}" srcOrd="0" destOrd="0" presId="urn:microsoft.com/office/officeart/2005/8/layout/StepDownProcess"/>
    <dgm:cxn modelId="{B6348D45-ECE9-4543-94CB-E4793BBAF583}" type="presOf" srcId="{ED716A82-EA07-451B-81B4-A12F4E55F853}" destId="{21C25FFB-F092-4A6A-9F7E-644FFA6F4A5C}" srcOrd="0" destOrd="0" presId="urn:microsoft.com/office/officeart/2005/8/layout/StepDownProcess"/>
    <dgm:cxn modelId="{A7D67729-6D5D-4DCA-B8B4-AA0C214D7A4E}" srcId="{A19CAD05-0766-40A1-9BE6-81856827E0C8}" destId="{ED716A82-EA07-451B-81B4-A12F4E55F853}" srcOrd="1" destOrd="0" parTransId="{8E905D26-1D5F-4ABA-B6B4-92757B5D0656}" sibTransId="{7706A445-1B71-470A-B0D7-0DF601BB3956}"/>
    <dgm:cxn modelId="{06ED03C5-BD75-420E-9FAB-A69AE72F00A5}" srcId="{A19CAD05-0766-40A1-9BE6-81856827E0C8}" destId="{D1F8458B-E98C-4EA3-946F-EC6772968F8E}" srcOrd="0" destOrd="0" parTransId="{5A7649BB-12F6-4D29-9945-6D2806EAA9AF}" sibTransId="{30D28D9A-D9CF-4E80-8460-FEA20964905D}"/>
    <dgm:cxn modelId="{C8ED07A5-34D2-4EC0-A712-A5F5A18390BE}" type="presOf" srcId="{93FF2DE7-09AF-47AC-89BA-2D4B35410E54}" destId="{F00865E7-A587-4A8A-84F4-0E94F2F89A97}" srcOrd="0" destOrd="0" presId="urn:microsoft.com/office/officeart/2005/8/layout/StepDownProcess"/>
    <dgm:cxn modelId="{47A3797C-E8E3-4AE6-86AB-4160E90E9D9E}" type="presOf" srcId="{A19CAD05-0766-40A1-9BE6-81856827E0C8}" destId="{D024E448-CDC4-4335-A51F-C248BB388BB6}" srcOrd="0" destOrd="0" presId="urn:microsoft.com/office/officeart/2005/8/layout/StepDownProcess"/>
    <dgm:cxn modelId="{EB815D6C-EE74-4661-8151-15BF5250A2D7}" type="presParOf" srcId="{D024E448-CDC4-4335-A51F-C248BB388BB6}" destId="{CFF4BEFE-2C6C-4F7C-880C-4F761B00A43F}" srcOrd="0" destOrd="0" presId="urn:microsoft.com/office/officeart/2005/8/layout/StepDownProcess"/>
    <dgm:cxn modelId="{A4F89F69-7D38-4203-A1A6-2E5C669FE72A}" type="presParOf" srcId="{CFF4BEFE-2C6C-4F7C-880C-4F761B00A43F}" destId="{20A078BE-39F9-46F3-B87D-F884D34FF972}" srcOrd="0" destOrd="0" presId="urn:microsoft.com/office/officeart/2005/8/layout/StepDownProcess"/>
    <dgm:cxn modelId="{EAAA0E76-003E-4CBC-BA2F-C47BA0D05E8A}" type="presParOf" srcId="{CFF4BEFE-2C6C-4F7C-880C-4F761B00A43F}" destId="{99791430-F3BF-43A0-94AB-BE413AAFA579}" srcOrd="1" destOrd="0" presId="urn:microsoft.com/office/officeart/2005/8/layout/StepDownProcess"/>
    <dgm:cxn modelId="{7D5CA5CD-C199-4D90-89FE-0E8BAEB591C6}" type="presParOf" srcId="{CFF4BEFE-2C6C-4F7C-880C-4F761B00A43F}" destId="{B100D3B6-167D-4140-8F5B-07BBF934B286}" srcOrd="2" destOrd="0" presId="urn:microsoft.com/office/officeart/2005/8/layout/StepDownProcess"/>
    <dgm:cxn modelId="{0A7EF62B-D787-47DD-A1E6-C9973466EE4A}" type="presParOf" srcId="{D024E448-CDC4-4335-A51F-C248BB388BB6}" destId="{92886C89-1A2C-4146-BC29-E709DED6FD2E}" srcOrd="1" destOrd="0" presId="urn:microsoft.com/office/officeart/2005/8/layout/StepDownProcess"/>
    <dgm:cxn modelId="{60726A43-728F-4E28-A318-17C45887748D}" type="presParOf" srcId="{D024E448-CDC4-4335-A51F-C248BB388BB6}" destId="{D1878338-ABDC-49D4-BCCE-3D4E0CBCC849}" srcOrd="2" destOrd="0" presId="urn:microsoft.com/office/officeart/2005/8/layout/StepDownProcess"/>
    <dgm:cxn modelId="{163D8C4C-0445-4AC5-B549-DC088B71145E}" type="presParOf" srcId="{D1878338-ABDC-49D4-BCCE-3D4E0CBCC849}" destId="{A6B1878B-9D25-4EDD-ADC5-B7ABB0A864F0}" srcOrd="0" destOrd="0" presId="urn:microsoft.com/office/officeart/2005/8/layout/StepDownProcess"/>
    <dgm:cxn modelId="{CEFF634F-AF3E-4559-AAEF-CBFB31C536B7}" type="presParOf" srcId="{D1878338-ABDC-49D4-BCCE-3D4E0CBCC849}" destId="{21C25FFB-F092-4A6A-9F7E-644FFA6F4A5C}" srcOrd="1" destOrd="0" presId="urn:microsoft.com/office/officeart/2005/8/layout/StepDownProcess"/>
    <dgm:cxn modelId="{FB1772F0-C5EC-4C2D-A5CD-2C21EE2027A0}" type="presParOf" srcId="{D1878338-ABDC-49D4-BCCE-3D4E0CBCC849}" destId="{19E0AD02-A37D-4200-BEC3-FE45A223FD21}" srcOrd="2" destOrd="0" presId="urn:microsoft.com/office/officeart/2005/8/layout/StepDownProcess"/>
    <dgm:cxn modelId="{419BC80C-1E94-4668-A344-1020DAFD6432}" type="presParOf" srcId="{D024E448-CDC4-4335-A51F-C248BB388BB6}" destId="{2312E87B-7844-41D6-B76D-3E9156C57BCF}" srcOrd="3" destOrd="0" presId="urn:microsoft.com/office/officeart/2005/8/layout/StepDownProcess"/>
    <dgm:cxn modelId="{9D54008A-F1E9-4233-899F-4ABFDF9079FC}" type="presParOf" srcId="{D024E448-CDC4-4335-A51F-C248BB388BB6}" destId="{08D28D24-FCDB-4998-B330-B777699CCD11}" srcOrd="4" destOrd="0" presId="urn:microsoft.com/office/officeart/2005/8/layout/StepDownProcess"/>
    <dgm:cxn modelId="{3BA79147-37C9-4B53-8437-7181E7D3E71F}" type="presParOf" srcId="{08D28D24-FCDB-4998-B330-B777699CCD11}" destId="{F00865E7-A587-4A8A-84F4-0E94F2F89A97}"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78461C-2159-48A3-AF07-12EADA96C1F6}" type="doc">
      <dgm:prSet loTypeId="urn:microsoft.com/office/officeart/2005/8/layout/target3" loCatId="list" qsTypeId="urn:microsoft.com/office/officeart/2005/8/quickstyle/simple1" qsCatId="simple" csTypeId="urn:microsoft.com/office/officeart/2005/8/colors/colorful2" csCatId="colorful" phldr="1"/>
      <dgm:spPr/>
      <dgm:t>
        <a:bodyPr/>
        <a:lstStyle/>
        <a:p>
          <a:endParaRPr lang="es-EC"/>
        </a:p>
      </dgm:t>
    </dgm:pt>
    <dgm:pt modelId="{0CAB9B39-A720-4A08-9B50-0CEA7F9E531B}">
      <dgm:prSet phldrT="[Texto]" custT="1"/>
      <dgm:spPr/>
      <dgm:t>
        <a:bodyPr/>
        <a:lstStyle/>
        <a:p>
          <a:pPr algn="just">
            <a:buNone/>
          </a:pPr>
          <a:r>
            <a:rPr lang="es-EC" sz="2000" dirty="0"/>
            <a:t>Determinar volúmenes, características de tráfico en la Av. Maldonado, Av. Cumandá y Av. El Sena, mediante el análisis y procesamiento de información estadística proporcionada por el Municipio del Distrito Metropolitano de Quito.</a:t>
          </a:r>
        </a:p>
      </dgm:t>
    </dgm:pt>
    <dgm:pt modelId="{2C8FD031-E756-4562-9856-E27D15AF9DA8}" type="parTrans" cxnId="{7EC6A0DE-7CA9-4D2D-810A-1898DDF43F4C}">
      <dgm:prSet/>
      <dgm:spPr/>
      <dgm:t>
        <a:bodyPr/>
        <a:lstStyle/>
        <a:p>
          <a:endParaRPr lang="es-EC"/>
        </a:p>
      </dgm:t>
    </dgm:pt>
    <dgm:pt modelId="{7BC41255-2412-4503-B989-8C25E4FD3BC6}" type="sibTrans" cxnId="{7EC6A0DE-7CA9-4D2D-810A-1898DDF43F4C}">
      <dgm:prSet/>
      <dgm:spPr/>
      <dgm:t>
        <a:bodyPr/>
        <a:lstStyle/>
        <a:p>
          <a:endParaRPr lang="es-EC"/>
        </a:p>
      </dgm:t>
    </dgm:pt>
    <dgm:pt modelId="{D0F2075A-D648-4A2B-8A57-58FC19143DA1}">
      <dgm:prSet phldrT="[Texto]" custT="1"/>
      <dgm:spPr/>
      <dgm:t>
        <a:bodyPr/>
        <a:lstStyle/>
        <a:p>
          <a:pPr algn="just"/>
          <a:r>
            <a:rPr lang="es-EC" sz="2000" dirty="0"/>
            <a:t>Analizar la demanda de tráfico existente en los ingresos al Ministerio de Defensa, mediante la determinación de los volúmenes de tráfico para establecer niveles de servicio y una demanda estimada a futuro en base a la necesidad existente.</a:t>
          </a:r>
        </a:p>
      </dgm:t>
    </dgm:pt>
    <dgm:pt modelId="{FA1131E1-7CCC-4AB2-B012-27402879B70F}" type="parTrans" cxnId="{2AEB8EA5-4336-439B-AA2C-A86A81F66CB2}">
      <dgm:prSet/>
      <dgm:spPr/>
      <dgm:t>
        <a:bodyPr/>
        <a:lstStyle/>
        <a:p>
          <a:endParaRPr lang="es-EC"/>
        </a:p>
      </dgm:t>
    </dgm:pt>
    <dgm:pt modelId="{CA551B7D-BD50-4EC8-99AD-7FE72B42539E}" type="sibTrans" cxnId="{2AEB8EA5-4336-439B-AA2C-A86A81F66CB2}">
      <dgm:prSet/>
      <dgm:spPr/>
      <dgm:t>
        <a:bodyPr/>
        <a:lstStyle/>
        <a:p>
          <a:endParaRPr lang="es-EC"/>
        </a:p>
      </dgm:t>
    </dgm:pt>
    <dgm:pt modelId="{731E2B2D-5C86-4B97-BFEE-1D2C6644C469}" type="pres">
      <dgm:prSet presAssocID="{EC78461C-2159-48A3-AF07-12EADA96C1F6}" presName="Name0" presStyleCnt="0">
        <dgm:presLayoutVars>
          <dgm:chMax val="7"/>
          <dgm:dir/>
          <dgm:animLvl val="lvl"/>
          <dgm:resizeHandles val="exact"/>
        </dgm:presLayoutVars>
      </dgm:prSet>
      <dgm:spPr/>
      <dgm:t>
        <a:bodyPr/>
        <a:lstStyle/>
        <a:p>
          <a:endParaRPr lang="es-ES"/>
        </a:p>
      </dgm:t>
    </dgm:pt>
    <dgm:pt modelId="{1A20B039-BE5C-49EF-8DB0-DD3556DAB210}" type="pres">
      <dgm:prSet presAssocID="{0CAB9B39-A720-4A08-9B50-0CEA7F9E531B}" presName="circle1" presStyleLbl="node1" presStyleIdx="0" presStyleCnt="2"/>
      <dgm:spPr/>
    </dgm:pt>
    <dgm:pt modelId="{37678A7C-9AD8-4158-9D08-E94C908A84A1}" type="pres">
      <dgm:prSet presAssocID="{0CAB9B39-A720-4A08-9B50-0CEA7F9E531B}" presName="space" presStyleCnt="0"/>
      <dgm:spPr/>
    </dgm:pt>
    <dgm:pt modelId="{09D4F896-B40D-4314-9CC3-873A1491846A}" type="pres">
      <dgm:prSet presAssocID="{0CAB9B39-A720-4A08-9B50-0CEA7F9E531B}" presName="rect1" presStyleLbl="alignAcc1" presStyleIdx="0" presStyleCnt="2"/>
      <dgm:spPr/>
      <dgm:t>
        <a:bodyPr/>
        <a:lstStyle/>
        <a:p>
          <a:endParaRPr lang="es-ES"/>
        </a:p>
      </dgm:t>
    </dgm:pt>
    <dgm:pt modelId="{B8CD2FBE-037F-4A86-8CFB-DF7B23DAA03F}" type="pres">
      <dgm:prSet presAssocID="{D0F2075A-D648-4A2B-8A57-58FC19143DA1}" presName="vertSpace2" presStyleLbl="node1" presStyleIdx="0" presStyleCnt="2"/>
      <dgm:spPr/>
    </dgm:pt>
    <dgm:pt modelId="{162A7C51-723C-4BF7-AE59-E8A3B3A32CD6}" type="pres">
      <dgm:prSet presAssocID="{D0F2075A-D648-4A2B-8A57-58FC19143DA1}" presName="circle2" presStyleLbl="node1" presStyleIdx="1" presStyleCnt="2"/>
      <dgm:spPr/>
    </dgm:pt>
    <dgm:pt modelId="{3D4FBD76-5ED2-4E0A-840B-7366F0532961}" type="pres">
      <dgm:prSet presAssocID="{D0F2075A-D648-4A2B-8A57-58FC19143DA1}" presName="rect2" presStyleLbl="alignAcc1" presStyleIdx="1" presStyleCnt="2"/>
      <dgm:spPr/>
      <dgm:t>
        <a:bodyPr/>
        <a:lstStyle/>
        <a:p>
          <a:endParaRPr lang="es-ES"/>
        </a:p>
      </dgm:t>
    </dgm:pt>
    <dgm:pt modelId="{225891BB-819A-4AE2-AA37-DC6A3AB1AC35}" type="pres">
      <dgm:prSet presAssocID="{0CAB9B39-A720-4A08-9B50-0CEA7F9E531B}" presName="rect1ParTxNoCh" presStyleLbl="alignAcc1" presStyleIdx="1" presStyleCnt="2">
        <dgm:presLayoutVars>
          <dgm:chMax val="1"/>
          <dgm:bulletEnabled val="1"/>
        </dgm:presLayoutVars>
      </dgm:prSet>
      <dgm:spPr/>
      <dgm:t>
        <a:bodyPr/>
        <a:lstStyle/>
        <a:p>
          <a:endParaRPr lang="es-ES"/>
        </a:p>
      </dgm:t>
    </dgm:pt>
    <dgm:pt modelId="{664E2A4C-DB48-4798-9A0B-BB715386F14A}" type="pres">
      <dgm:prSet presAssocID="{D0F2075A-D648-4A2B-8A57-58FC19143DA1}" presName="rect2ParTxNoCh" presStyleLbl="alignAcc1" presStyleIdx="1" presStyleCnt="2">
        <dgm:presLayoutVars>
          <dgm:chMax val="1"/>
          <dgm:bulletEnabled val="1"/>
        </dgm:presLayoutVars>
      </dgm:prSet>
      <dgm:spPr/>
      <dgm:t>
        <a:bodyPr/>
        <a:lstStyle/>
        <a:p>
          <a:endParaRPr lang="es-ES"/>
        </a:p>
      </dgm:t>
    </dgm:pt>
  </dgm:ptLst>
  <dgm:cxnLst>
    <dgm:cxn modelId="{F03C834B-A38F-463A-8C5F-105950A1F3FE}" type="presOf" srcId="{0CAB9B39-A720-4A08-9B50-0CEA7F9E531B}" destId="{09D4F896-B40D-4314-9CC3-873A1491846A}" srcOrd="0" destOrd="0" presId="urn:microsoft.com/office/officeart/2005/8/layout/target3"/>
    <dgm:cxn modelId="{DD9AD3BC-7030-41D9-B255-20EB138F2665}" type="presOf" srcId="{0CAB9B39-A720-4A08-9B50-0CEA7F9E531B}" destId="{225891BB-819A-4AE2-AA37-DC6A3AB1AC35}" srcOrd="1" destOrd="0" presId="urn:microsoft.com/office/officeart/2005/8/layout/target3"/>
    <dgm:cxn modelId="{2625934B-1D76-47B3-808A-664AA1C54036}" type="presOf" srcId="{D0F2075A-D648-4A2B-8A57-58FC19143DA1}" destId="{3D4FBD76-5ED2-4E0A-840B-7366F0532961}" srcOrd="0" destOrd="0" presId="urn:microsoft.com/office/officeart/2005/8/layout/target3"/>
    <dgm:cxn modelId="{0C6FF4F6-8C0A-4B31-811A-8A4781D6BD71}" type="presOf" srcId="{EC78461C-2159-48A3-AF07-12EADA96C1F6}" destId="{731E2B2D-5C86-4B97-BFEE-1D2C6644C469}" srcOrd="0" destOrd="0" presId="urn:microsoft.com/office/officeart/2005/8/layout/target3"/>
    <dgm:cxn modelId="{7EC6A0DE-7CA9-4D2D-810A-1898DDF43F4C}" srcId="{EC78461C-2159-48A3-AF07-12EADA96C1F6}" destId="{0CAB9B39-A720-4A08-9B50-0CEA7F9E531B}" srcOrd="0" destOrd="0" parTransId="{2C8FD031-E756-4562-9856-E27D15AF9DA8}" sibTransId="{7BC41255-2412-4503-B989-8C25E4FD3BC6}"/>
    <dgm:cxn modelId="{2AEB8EA5-4336-439B-AA2C-A86A81F66CB2}" srcId="{EC78461C-2159-48A3-AF07-12EADA96C1F6}" destId="{D0F2075A-D648-4A2B-8A57-58FC19143DA1}" srcOrd="1" destOrd="0" parTransId="{FA1131E1-7CCC-4AB2-B012-27402879B70F}" sibTransId="{CA551B7D-BD50-4EC8-99AD-7FE72B42539E}"/>
    <dgm:cxn modelId="{1ADF9DAA-509B-4926-9341-290263F4385A}" type="presOf" srcId="{D0F2075A-D648-4A2B-8A57-58FC19143DA1}" destId="{664E2A4C-DB48-4798-9A0B-BB715386F14A}" srcOrd="1" destOrd="0" presId="urn:microsoft.com/office/officeart/2005/8/layout/target3"/>
    <dgm:cxn modelId="{3CA981B8-C59D-491B-B896-3B9747E5999B}" type="presParOf" srcId="{731E2B2D-5C86-4B97-BFEE-1D2C6644C469}" destId="{1A20B039-BE5C-49EF-8DB0-DD3556DAB210}" srcOrd="0" destOrd="0" presId="urn:microsoft.com/office/officeart/2005/8/layout/target3"/>
    <dgm:cxn modelId="{B6BEDC2F-30EF-45C6-97E7-FB7E2523833F}" type="presParOf" srcId="{731E2B2D-5C86-4B97-BFEE-1D2C6644C469}" destId="{37678A7C-9AD8-4158-9D08-E94C908A84A1}" srcOrd="1" destOrd="0" presId="urn:microsoft.com/office/officeart/2005/8/layout/target3"/>
    <dgm:cxn modelId="{1734A3FB-4A7D-484C-9700-8C7290A6C8A9}" type="presParOf" srcId="{731E2B2D-5C86-4B97-BFEE-1D2C6644C469}" destId="{09D4F896-B40D-4314-9CC3-873A1491846A}" srcOrd="2" destOrd="0" presId="urn:microsoft.com/office/officeart/2005/8/layout/target3"/>
    <dgm:cxn modelId="{543D140B-FB7A-4501-B703-AE8633E2A6F5}" type="presParOf" srcId="{731E2B2D-5C86-4B97-BFEE-1D2C6644C469}" destId="{B8CD2FBE-037F-4A86-8CFB-DF7B23DAA03F}" srcOrd="3" destOrd="0" presId="urn:microsoft.com/office/officeart/2005/8/layout/target3"/>
    <dgm:cxn modelId="{BEF2D6D1-3B1D-418C-A577-50FCC35374CA}" type="presParOf" srcId="{731E2B2D-5C86-4B97-BFEE-1D2C6644C469}" destId="{162A7C51-723C-4BF7-AE59-E8A3B3A32CD6}" srcOrd="4" destOrd="0" presId="urn:microsoft.com/office/officeart/2005/8/layout/target3"/>
    <dgm:cxn modelId="{F6C89A3B-AF2D-4CAA-A772-77759179C55B}" type="presParOf" srcId="{731E2B2D-5C86-4B97-BFEE-1D2C6644C469}" destId="{3D4FBD76-5ED2-4E0A-840B-7366F0532961}" srcOrd="5" destOrd="0" presId="urn:microsoft.com/office/officeart/2005/8/layout/target3"/>
    <dgm:cxn modelId="{C511E077-C85E-4518-B80D-A0D7BD3C28B3}" type="presParOf" srcId="{731E2B2D-5C86-4B97-BFEE-1D2C6644C469}" destId="{225891BB-819A-4AE2-AA37-DC6A3AB1AC35}" srcOrd="6" destOrd="0" presId="urn:microsoft.com/office/officeart/2005/8/layout/target3"/>
    <dgm:cxn modelId="{BD8FEA07-7B85-4B34-84DC-2F23CDFDC691}" type="presParOf" srcId="{731E2B2D-5C86-4B97-BFEE-1D2C6644C469}" destId="{664E2A4C-DB48-4798-9A0B-BB715386F14A}" srcOrd="7"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C90D08-4F9F-4BB7-B57D-5191E23BE067}"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endParaRPr lang="es-CO"/>
        </a:p>
      </dgm:t>
    </dgm:pt>
    <dgm:pt modelId="{1BBC455B-90EB-4663-B985-3F7C342A1447}">
      <dgm:prSet phldrT="[Texto]" custT="1"/>
      <dgm:spPr>
        <a:ln>
          <a:solidFill>
            <a:srgbClr val="00B050"/>
          </a:solidFill>
        </a:ln>
      </dgm:spPr>
      <dgm:t>
        <a:bodyPr/>
        <a:lstStyle/>
        <a:p>
          <a:r>
            <a:rPr lang="es-CO" sz="2800" dirty="0"/>
            <a:t>Actividades</a:t>
          </a:r>
        </a:p>
      </dgm:t>
    </dgm:pt>
    <dgm:pt modelId="{1364F518-62D6-4147-9C63-0F38C1F62C63}" type="parTrans" cxnId="{040F1704-4307-478A-8485-5A5747B708E6}">
      <dgm:prSet/>
      <dgm:spPr/>
      <dgm:t>
        <a:bodyPr/>
        <a:lstStyle/>
        <a:p>
          <a:endParaRPr lang="es-CO"/>
        </a:p>
      </dgm:t>
    </dgm:pt>
    <dgm:pt modelId="{3734B71A-C8A7-4B5C-9EF1-D9FE141A9E93}" type="sibTrans" cxnId="{040F1704-4307-478A-8485-5A5747B708E6}">
      <dgm:prSet/>
      <dgm:spPr/>
      <dgm:t>
        <a:bodyPr/>
        <a:lstStyle/>
        <a:p>
          <a:endParaRPr lang="es-CO"/>
        </a:p>
      </dgm:t>
    </dgm:pt>
    <dgm:pt modelId="{6705CE78-77CC-4560-A20C-D62B955DCD6B}">
      <dgm:prSet phldrT="[Texto]"/>
      <dgm:spPr>
        <a:ln>
          <a:solidFill>
            <a:srgbClr val="00B050"/>
          </a:solidFill>
        </a:ln>
      </dgm:spPr>
      <dgm:t>
        <a:bodyPr/>
        <a:lstStyle/>
        <a:p>
          <a:pPr marL="90488" indent="0" algn="l"/>
          <a:r>
            <a:rPr lang="es-CO" dirty="0"/>
            <a:t>Descripción, Ubicación y características del entorno</a:t>
          </a:r>
        </a:p>
      </dgm:t>
    </dgm:pt>
    <dgm:pt modelId="{032A0E99-049A-490F-A9D5-EA9A962280FF}" type="parTrans" cxnId="{BDBC037F-3B79-482A-BA17-FB6A32F71FDA}">
      <dgm:prSet/>
      <dgm:spPr/>
      <dgm:t>
        <a:bodyPr/>
        <a:lstStyle/>
        <a:p>
          <a:endParaRPr lang="es-CO"/>
        </a:p>
      </dgm:t>
    </dgm:pt>
    <dgm:pt modelId="{BD139F24-3BB4-4BC1-9EEC-31AF753D6960}" type="sibTrans" cxnId="{BDBC037F-3B79-482A-BA17-FB6A32F71FDA}">
      <dgm:prSet/>
      <dgm:spPr/>
      <dgm:t>
        <a:bodyPr/>
        <a:lstStyle/>
        <a:p>
          <a:endParaRPr lang="es-CO"/>
        </a:p>
      </dgm:t>
    </dgm:pt>
    <dgm:pt modelId="{EDBC448E-96E4-4F51-B383-A55567BFB7FD}">
      <dgm:prSet phldrT="[Texto]"/>
      <dgm:spPr>
        <a:ln>
          <a:solidFill>
            <a:srgbClr val="00B050"/>
          </a:solidFill>
        </a:ln>
      </dgm:spPr>
      <dgm:t>
        <a:bodyPr/>
        <a:lstStyle/>
        <a:p>
          <a:pPr marL="90488" indent="0" algn="just"/>
          <a:r>
            <a:rPr lang="es-CO" dirty="0"/>
            <a:t>Análisis y procesamiento de información disponible y Base de datos.</a:t>
          </a:r>
        </a:p>
      </dgm:t>
    </dgm:pt>
    <dgm:pt modelId="{AAD72523-6C44-42D8-BFEA-D7499CDDA634}" type="parTrans" cxnId="{CDABBAF3-AB95-40CE-A2AC-775010F76E5B}">
      <dgm:prSet/>
      <dgm:spPr/>
      <dgm:t>
        <a:bodyPr/>
        <a:lstStyle/>
        <a:p>
          <a:endParaRPr lang="es-CO"/>
        </a:p>
      </dgm:t>
    </dgm:pt>
    <dgm:pt modelId="{BBA10BEE-0432-4B2D-AB4A-79B85C8EF951}" type="sibTrans" cxnId="{CDABBAF3-AB95-40CE-A2AC-775010F76E5B}">
      <dgm:prSet/>
      <dgm:spPr/>
      <dgm:t>
        <a:bodyPr/>
        <a:lstStyle/>
        <a:p>
          <a:endParaRPr lang="es-CO"/>
        </a:p>
      </dgm:t>
    </dgm:pt>
    <dgm:pt modelId="{C27575AC-0D9C-4B85-A1FB-1936E040D155}">
      <dgm:prSet phldrT="[Texto]"/>
      <dgm:spPr>
        <a:ln>
          <a:solidFill>
            <a:srgbClr val="00B050"/>
          </a:solidFill>
        </a:ln>
      </dgm:spPr>
      <dgm:t>
        <a:bodyPr/>
        <a:lstStyle/>
        <a:p>
          <a:pPr marL="90488" indent="0" algn="just"/>
          <a:r>
            <a:rPr lang="es-CO" dirty="0"/>
            <a:t>Cálculo del TPDS, TPDA, FHP, actuales y futuros</a:t>
          </a:r>
        </a:p>
      </dgm:t>
    </dgm:pt>
    <dgm:pt modelId="{25C980F4-6D52-465F-9689-DB37523F1E48}" type="parTrans" cxnId="{4A277164-CFAF-481B-BBAA-1DA57B9BC70B}">
      <dgm:prSet/>
      <dgm:spPr/>
      <dgm:t>
        <a:bodyPr/>
        <a:lstStyle/>
        <a:p>
          <a:endParaRPr lang="es-CO"/>
        </a:p>
      </dgm:t>
    </dgm:pt>
    <dgm:pt modelId="{14EBB734-EF3C-4E91-A845-6204FFFFE6A4}" type="sibTrans" cxnId="{4A277164-CFAF-481B-BBAA-1DA57B9BC70B}">
      <dgm:prSet/>
      <dgm:spPr/>
      <dgm:t>
        <a:bodyPr/>
        <a:lstStyle/>
        <a:p>
          <a:endParaRPr lang="es-CO"/>
        </a:p>
      </dgm:t>
    </dgm:pt>
    <dgm:pt modelId="{B3478505-36D8-43CA-9864-05D253FFAC07}" type="pres">
      <dgm:prSet presAssocID="{E1C90D08-4F9F-4BB7-B57D-5191E23BE067}" presName="Name0" presStyleCnt="0">
        <dgm:presLayoutVars>
          <dgm:chPref val="1"/>
          <dgm:dir/>
          <dgm:animOne val="branch"/>
          <dgm:animLvl val="lvl"/>
          <dgm:resizeHandles val="exact"/>
        </dgm:presLayoutVars>
      </dgm:prSet>
      <dgm:spPr/>
      <dgm:t>
        <a:bodyPr/>
        <a:lstStyle/>
        <a:p>
          <a:endParaRPr lang="es-ES"/>
        </a:p>
      </dgm:t>
    </dgm:pt>
    <dgm:pt modelId="{F6436BBC-3B4F-4971-9DB3-51E2C2CF3937}" type="pres">
      <dgm:prSet presAssocID="{1BBC455B-90EB-4663-B985-3F7C342A1447}" presName="root1" presStyleCnt="0"/>
      <dgm:spPr/>
    </dgm:pt>
    <dgm:pt modelId="{65E8A55B-E9C9-40D6-B5F2-2706E9B58560}" type="pres">
      <dgm:prSet presAssocID="{1BBC455B-90EB-4663-B985-3F7C342A1447}" presName="LevelOneTextNode" presStyleLbl="node0" presStyleIdx="0" presStyleCnt="1" custScaleY="49210" custLinFactNeighborX="-3701" custLinFactNeighborY="2344">
        <dgm:presLayoutVars>
          <dgm:chPref val="3"/>
        </dgm:presLayoutVars>
      </dgm:prSet>
      <dgm:spPr/>
      <dgm:t>
        <a:bodyPr/>
        <a:lstStyle/>
        <a:p>
          <a:endParaRPr lang="es-ES"/>
        </a:p>
      </dgm:t>
    </dgm:pt>
    <dgm:pt modelId="{D1D21538-3241-4342-945B-82D17DA0B9F2}" type="pres">
      <dgm:prSet presAssocID="{1BBC455B-90EB-4663-B985-3F7C342A1447}" presName="level2hierChild" presStyleCnt="0"/>
      <dgm:spPr/>
    </dgm:pt>
    <dgm:pt modelId="{5B2CC305-72F4-40BB-A38E-EA6460F7B072}" type="pres">
      <dgm:prSet presAssocID="{032A0E99-049A-490F-A9D5-EA9A962280FF}" presName="conn2-1" presStyleLbl="parChTrans1D2" presStyleIdx="0" presStyleCnt="3"/>
      <dgm:spPr/>
      <dgm:t>
        <a:bodyPr/>
        <a:lstStyle/>
        <a:p>
          <a:endParaRPr lang="es-ES"/>
        </a:p>
      </dgm:t>
    </dgm:pt>
    <dgm:pt modelId="{DE2592E5-F2CC-4B9D-8F18-12CAAA3A96BB}" type="pres">
      <dgm:prSet presAssocID="{032A0E99-049A-490F-A9D5-EA9A962280FF}" presName="connTx" presStyleLbl="parChTrans1D2" presStyleIdx="0" presStyleCnt="3"/>
      <dgm:spPr/>
      <dgm:t>
        <a:bodyPr/>
        <a:lstStyle/>
        <a:p>
          <a:endParaRPr lang="es-ES"/>
        </a:p>
      </dgm:t>
    </dgm:pt>
    <dgm:pt modelId="{A462D87C-436B-41D7-A4AA-08221C3969CB}" type="pres">
      <dgm:prSet presAssocID="{6705CE78-77CC-4560-A20C-D62B955DCD6B}" presName="root2" presStyleCnt="0"/>
      <dgm:spPr/>
    </dgm:pt>
    <dgm:pt modelId="{2BF3E48E-BF8C-41BA-85CE-F66DDD8DF522}" type="pres">
      <dgm:prSet presAssocID="{6705CE78-77CC-4560-A20C-D62B955DCD6B}" presName="LevelTwoTextNode" presStyleLbl="node2" presStyleIdx="0" presStyleCnt="3" custScaleX="144270">
        <dgm:presLayoutVars>
          <dgm:chPref val="3"/>
        </dgm:presLayoutVars>
      </dgm:prSet>
      <dgm:spPr/>
      <dgm:t>
        <a:bodyPr/>
        <a:lstStyle/>
        <a:p>
          <a:endParaRPr lang="es-ES"/>
        </a:p>
      </dgm:t>
    </dgm:pt>
    <dgm:pt modelId="{38A79005-B100-466F-B393-E264526D0FD7}" type="pres">
      <dgm:prSet presAssocID="{6705CE78-77CC-4560-A20C-D62B955DCD6B}" presName="level3hierChild" presStyleCnt="0"/>
      <dgm:spPr/>
    </dgm:pt>
    <dgm:pt modelId="{39E31128-B440-409D-A8D2-62D356207F35}" type="pres">
      <dgm:prSet presAssocID="{AAD72523-6C44-42D8-BFEA-D7499CDDA634}" presName="conn2-1" presStyleLbl="parChTrans1D2" presStyleIdx="1" presStyleCnt="3"/>
      <dgm:spPr/>
      <dgm:t>
        <a:bodyPr/>
        <a:lstStyle/>
        <a:p>
          <a:endParaRPr lang="es-ES"/>
        </a:p>
      </dgm:t>
    </dgm:pt>
    <dgm:pt modelId="{1E24C6AF-7147-40EB-AE39-C45B12C22B3B}" type="pres">
      <dgm:prSet presAssocID="{AAD72523-6C44-42D8-BFEA-D7499CDDA634}" presName="connTx" presStyleLbl="parChTrans1D2" presStyleIdx="1" presStyleCnt="3"/>
      <dgm:spPr/>
      <dgm:t>
        <a:bodyPr/>
        <a:lstStyle/>
        <a:p>
          <a:endParaRPr lang="es-ES"/>
        </a:p>
      </dgm:t>
    </dgm:pt>
    <dgm:pt modelId="{09A752C5-3FEB-4B0F-8E09-2646474E36B4}" type="pres">
      <dgm:prSet presAssocID="{EDBC448E-96E4-4F51-B383-A55567BFB7FD}" presName="root2" presStyleCnt="0"/>
      <dgm:spPr/>
    </dgm:pt>
    <dgm:pt modelId="{5C7C0197-8C92-42B4-965D-E3AC31515D43}" type="pres">
      <dgm:prSet presAssocID="{EDBC448E-96E4-4F51-B383-A55567BFB7FD}" presName="LevelTwoTextNode" presStyleLbl="node2" presStyleIdx="1" presStyleCnt="3" custScaleX="144967">
        <dgm:presLayoutVars>
          <dgm:chPref val="3"/>
        </dgm:presLayoutVars>
      </dgm:prSet>
      <dgm:spPr/>
      <dgm:t>
        <a:bodyPr/>
        <a:lstStyle/>
        <a:p>
          <a:endParaRPr lang="es-ES"/>
        </a:p>
      </dgm:t>
    </dgm:pt>
    <dgm:pt modelId="{8E9D6A61-3995-48AE-ACB8-D670E2CC6192}" type="pres">
      <dgm:prSet presAssocID="{EDBC448E-96E4-4F51-B383-A55567BFB7FD}" presName="level3hierChild" presStyleCnt="0"/>
      <dgm:spPr/>
    </dgm:pt>
    <dgm:pt modelId="{FB822D16-DCFD-4137-9201-8A3D342EAAE3}" type="pres">
      <dgm:prSet presAssocID="{25C980F4-6D52-465F-9689-DB37523F1E48}" presName="conn2-1" presStyleLbl="parChTrans1D2" presStyleIdx="2" presStyleCnt="3"/>
      <dgm:spPr/>
      <dgm:t>
        <a:bodyPr/>
        <a:lstStyle/>
        <a:p>
          <a:endParaRPr lang="es-ES"/>
        </a:p>
      </dgm:t>
    </dgm:pt>
    <dgm:pt modelId="{A19DA57B-B5A7-448B-8C7E-326989A59BE7}" type="pres">
      <dgm:prSet presAssocID="{25C980F4-6D52-465F-9689-DB37523F1E48}" presName="connTx" presStyleLbl="parChTrans1D2" presStyleIdx="2" presStyleCnt="3"/>
      <dgm:spPr/>
      <dgm:t>
        <a:bodyPr/>
        <a:lstStyle/>
        <a:p>
          <a:endParaRPr lang="es-ES"/>
        </a:p>
      </dgm:t>
    </dgm:pt>
    <dgm:pt modelId="{1B1728EC-00C5-43BB-846A-5C1DAB72948B}" type="pres">
      <dgm:prSet presAssocID="{C27575AC-0D9C-4B85-A1FB-1936E040D155}" presName="root2" presStyleCnt="0"/>
      <dgm:spPr/>
    </dgm:pt>
    <dgm:pt modelId="{6094D892-8FB0-4618-B903-F4FE9B2B76F0}" type="pres">
      <dgm:prSet presAssocID="{C27575AC-0D9C-4B85-A1FB-1936E040D155}" presName="LevelTwoTextNode" presStyleLbl="node2" presStyleIdx="2" presStyleCnt="3" custScaleX="144323">
        <dgm:presLayoutVars>
          <dgm:chPref val="3"/>
        </dgm:presLayoutVars>
      </dgm:prSet>
      <dgm:spPr/>
      <dgm:t>
        <a:bodyPr/>
        <a:lstStyle/>
        <a:p>
          <a:endParaRPr lang="es-ES"/>
        </a:p>
      </dgm:t>
    </dgm:pt>
    <dgm:pt modelId="{FB3B4FBC-E3DA-45DE-8A73-33631CC7DEC5}" type="pres">
      <dgm:prSet presAssocID="{C27575AC-0D9C-4B85-A1FB-1936E040D155}" presName="level3hierChild" presStyleCnt="0"/>
      <dgm:spPr/>
    </dgm:pt>
  </dgm:ptLst>
  <dgm:cxnLst>
    <dgm:cxn modelId="{BDBC037F-3B79-482A-BA17-FB6A32F71FDA}" srcId="{1BBC455B-90EB-4663-B985-3F7C342A1447}" destId="{6705CE78-77CC-4560-A20C-D62B955DCD6B}" srcOrd="0" destOrd="0" parTransId="{032A0E99-049A-490F-A9D5-EA9A962280FF}" sibTransId="{BD139F24-3BB4-4BC1-9EEC-31AF753D6960}"/>
    <dgm:cxn modelId="{668590C4-FBB4-42F8-BEDD-854E0F5CAF2D}" type="presOf" srcId="{25C980F4-6D52-465F-9689-DB37523F1E48}" destId="{FB822D16-DCFD-4137-9201-8A3D342EAAE3}" srcOrd="0" destOrd="0" presId="urn:microsoft.com/office/officeart/2008/layout/HorizontalMultiLevelHierarchy"/>
    <dgm:cxn modelId="{1F6383D4-2A12-4855-891A-B464C6E48FC2}" type="presOf" srcId="{C27575AC-0D9C-4B85-A1FB-1936E040D155}" destId="{6094D892-8FB0-4618-B903-F4FE9B2B76F0}" srcOrd="0" destOrd="0" presId="urn:microsoft.com/office/officeart/2008/layout/HorizontalMultiLevelHierarchy"/>
    <dgm:cxn modelId="{C4F64AE9-C1B5-4B6F-ADA6-69B2688CF597}" type="presOf" srcId="{AAD72523-6C44-42D8-BFEA-D7499CDDA634}" destId="{1E24C6AF-7147-40EB-AE39-C45B12C22B3B}" srcOrd="1" destOrd="0" presId="urn:microsoft.com/office/officeart/2008/layout/HorizontalMultiLevelHierarchy"/>
    <dgm:cxn modelId="{52DCF218-5952-4A0D-A8FA-20F52DEAB27D}" type="presOf" srcId="{6705CE78-77CC-4560-A20C-D62B955DCD6B}" destId="{2BF3E48E-BF8C-41BA-85CE-F66DDD8DF522}" srcOrd="0" destOrd="0" presId="urn:microsoft.com/office/officeart/2008/layout/HorizontalMultiLevelHierarchy"/>
    <dgm:cxn modelId="{BBC4BFAD-387E-4CA9-9397-94C1F7641C3B}" type="presOf" srcId="{25C980F4-6D52-465F-9689-DB37523F1E48}" destId="{A19DA57B-B5A7-448B-8C7E-326989A59BE7}" srcOrd="1" destOrd="0" presId="urn:microsoft.com/office/officeart/2008/layout/HorizontalMultiLevelHierarchy"/>
    <dgm:cxn modelId="{9FE494FD-2431-4500-BB2F-D0EB85961C9A}" type="presOf" srcId="{032A0E99-049A-490F-A9D5-EA9A962280FF}" destId="{5B2CC305-72F4-40BB-A38E-EA6460F7B072}" srcOrd="0" destOrd="0" presId="urn:microsoft.com/office/officeart/2008/layout/HorizontalMultiLevelHierarchy"/>
    <dgm:cxn modelId="{040F1704-4307-478A-8485-5A5747B708E6}" srcId="{E1C90D08-4F9F-4BB7-B57D-5191E23BE067}" destId="{1BBC455B-90EB-4663-B985-3F7C342A1447}" srcOrd="0" destOrd="0" parTransId="{1364F518-62D6-4147-9C63-0F38C1F62C63}" sibTransId="{3734B71A-C8A7-4B5C-9EF1-D9FE141A9E93}"/>
    <dgm:cxn modelId="{CDABBAF3-AB95-40CE-A2AC-775010F76E5B}" srcId="{1BBC455B-90EB-4663-B985-3F7C342A1447}" destId="{EDBC448E-96E4-4F51-B383-A55567BFB7FD}" srcOrd="1" destOrd="0" parTransId="{AAD72523-6C44-42D8-BFEA-D7499CDDA634}" sibTransId="{BBA10BEE-0432-4B2D-AB4A-79B85C8EF951}"/>
    <dgm:cxn modelId="{7D976520-BB87-4232-A4BC-0FD5FAB2DB5F}" type="presOf" srcId="{1BBC455B-90EB-4663-B985-3F7C342A1447}" destId="{65E8A55B-E9C9-40D6-B5F2-2706E9B58560}" srcOrd="0" destOrd="0" presId="urn:microsoft.com/office/officeart/2008/layout/HorizontalMultiLevelHierarchy"/>
    <dgm:cxn modelId="{C188DDE7-F5B3-4B00-9023-65F12A3A9815}" type="presOf" srcId="{E1C90D08-4F9F-4BB7-B57D-5191E23BE067}" destId="{B3478505-36D8-43CA-9864-05D253FFAC07}" srcOrd="0" destOrd="0" presId="urn:microsoft.com/office/officeart/2008/layout/HorizontalMultiLevelHierarchy"/>
    <dgm:cxn modelId="{5BF20DA8-0940-42B4-8215-F9BD706711F3}" type="presOf" srcId="{AAD72523-6C44-42D8-BFEA-D7499CDDA634}" destId="{39E31128-B440-409D-A8D2-62D356207F35}" srcOrd="0" destOrd="0" presId="urn:microsoft.com/office/officeart/2008/layout/HorizontalMultiLevelHierarchy"/>
    <dgm:cxn modelId="{3D2EFECE-035E-4DB4-A962-D5C27F5576C3}" type="presOf" srcId="{EDBC448E-96E4-4F51-B383-A55567BFB7FD}" destId="{5C7C0197-8C92-42B4-965D-E3AC31515D43}" srcOrd="0" destOrd="0" presId="urn:microsoft.com/office/officeart/2008/layout/HorizontalMultiLevelHierarchy"/>
    <dgm:cxn modelId="{4A277164-CFAF-481B-BBAA-1DA57B9BC70B}" srcId="{1BBC455B-90EB-4663-B985-3F7C342A1447}" destId="{C27575AC-0D9C-4B85-A1FB-1936E040D155}" srcOrd="2" destOrd="0" parTransId="{25C980F4-6D52-465F-9689-DB37523F1E48}" sibTransId="{14EBB734-EF3C-4E91-A845-6204FFFFE6A4}"/>
    <dgm:cxn modelId="{E7EE699F-B357-4880-8C4E-98D55996ABF9}" type="presOf" srcId="{032A0E99-049A-490F-A9D5-EA9A962280FF}" destId="{DE2592E5-F2CC-4B9D-8F18-12CAAA3A96BB}" srcOrd="1" destOrd="0" presId="urn:microsoft.com/office/officeart/2008/layout/HorizontalMultiLevelHierarchy"/>
    <dgm:cxn modelId="{401FEEA4-BF35-4446-87BE-C676BED955B9}" type="presParOf" srcId="{B3478505-36D8-43CA-9864-05D253FFAC07}" destId="{F6436BBC-3B4F-4971-9DB3-51E2C2CF3937}" srcOrd="0" destOrd="0" presId="urn:microsoft.com/office/officeart/2008/layout/HorizontalMultiLevelHierarchy"/>
    <dgm:cxn modelId="{FCE4A015-6021-469D-A977-8A30BEB2F416}" type="presParOf" srcId="{F6436BBC-3B4F-4971-9DB3-51E2C2CF3937}" destId="{65E8A55B-E9C9-40D6-B5F2-2706E9B58560}" srcOrd="0" destOrd="0" presId="urn:microsoft.com/office/officeart/2008/layout/HorizontalMultiLevelHierarchy"/>
    <dgm:cxn modelId="{393CAAD3-5C85-4224-8A2D-0B3803BC82A1}" type="presParOf" srcId="{F6436BBC-3B4F-4971-9DB3-51E2C2CF3937}" destId="{D1D21538-3241-4342-945B-82D17DA0B9F2}" srcOrd="1" destOrd="0" presId="urn:microsoft.com/office/officeart/2008/layout/HorizontalMultiLevelHierarchy"/>
    <dgm:cxn modelId="{8B8EBC33-92A4-4DD6-841B-9548E516E9BC}" type="presParOf" srcId="{D1D21538-3241-4342-945B-82D17DA0B9F2}" destId="{5B2CC305-72F4-40BB-A38E-EA6460F7B072}" srcOrd="0" destOrd="0" presId="urn:microsoft.com/office/officeart/2008/layout/HorizontalMultiLevelHierarchy"/>
    <dgm:cxn modelId="{14917DD1-C349-4356-9818-068C558E9022}" type="presParOf" srcId="{5B2CC305-72F4-40BB-A38E-EA6460F7B072}" destId="{DE2592E5-F2CC-4B9D-8F18-12CAAA3A96BB}" srcOrd="0" destOrd="0" presId="urn:microsoft.com/office/officeart/2008/layout/HorizontalMultiLevelHierarchy"/>
    <dgm:cxn modelId="{724507F5-1E77-4D44-A7A8-2D3EF008F3F9}" type="presParOf" srcId="{D1D21538-3241-4342-945B-82D17DA0B9F2}" destId="{A462D87C-436B-41D7-A4AA-08221C3969CB}" srcOrd="1" destOrd="0" presId="urn:microsoft.com/office/officeart/2008/layout/HorizontalMultiLevelHierarchy"/>
    <dgm:cxn modelId="{D1A3959F-E156-426B-B945-85698D26BC14}" type="presParOf" srcId="{A462D87C-436B-41D7-A4AA-08221C3969CB}" destId="{2BF3E48E-BF8C-41BA-85CE-F66DDD8DF522}" srcOrd="0" destOrd="0" presId="urn:microsoft.com/office/officeart/2008/layout/HorizontalMultiLevelHierarchy"/>
    <dgm:cxn modelId="{21E78299-1A54-4F3E-89A0-799F43B977AF}" type="presParOf" srcId="{A462D87C-436B-41D7-A4AA-08221C3969CB}" destId="{38A79005-B100-466F-B393-E264526D0FD7}" srcOrd="1" destOrd="0" presId="urn:microsoft.com/office/officeart/2008/layout/HorizontalMultiLevelHierarchy"/>
    <dgm:cxn modelId="{786050EA-10CF-4CB0-8E98-A592F2E0DEA6}" type="presParOf" srcId="{D1D21538-3241-4342-945B-82D17DA0B9F2}" destId="{39E31128-B440-409D-A8D2-62D356207F35}" srcOrd="2" destOrd="0" presId="urn:microsoft.com/office/officeart/2008/layout/HorizontalMultiLevelHierarchy"/>
    <dgm:cxn modelId="{DC9A4309-6DA9-4758-B8BA-AA31520C44C2}" type="presParOf" srcId="{39E31128-B440-409D-A8D2-62D356207F35}" destId="{1E24C6AF-7147-40EB-AE39-C45B12C22B3B}" srcOrd="0" destOrd="0" presId="urn:microsoft.com/office/officeart/2008/layout/HorizontalMultiLevelHierarchy"/>
    <dgm:cxn modelId="{1303D429-46F3-4C4F-B9C3-3191F5D6733C}" type="presParOf" srcId="{D1D21538-3241-4342-945B-82D17DA0B9F2}" destId="{09A752C5-3FEB-4B0F-8E09-2646474E36B4}" srcOrd="3" destOrd="0" presId="urn:microsoft.com/office/officeart/2008/layout/HorizontalMultiLevelHierarchy"/>
    <dgm:cxn modelId="{D8CE3DCF-89D5-4985-AAED-7081CE3B1EB2}" type="presParOf" srcId="{09A752C5-3FEB-4B0F-8E09-2646474E36B4}" destId="{5C7C0197-8C92-42B4-965D-E3AC31515D43}" srcOrd="0" destOrd="0" presId="urn:microsoft.com/office/officeart/2008/layout/HorizontalMultiLevelHierarchy"/>
    <dgm:cxn modelId="{8EB19DAB-8ED0-4F55-90A2-B7C92D123C6E}" type="presParOf" srcId="{09A752C5-3FEB-4B0F-8E09-2646474E36B4}" destId="{8E9D6A61-3995-48AE-ACB8-D670E2CC6192}" srcOrd="1" destOrd="0" presId="urn:microsoft.com/office/officeart/2008/layout/HorizontalMultiLevelHierarchy"/>
    <dgm:cxn modelId="{576340F5-C200-4EC4-B42A-06B952E8BA7D}" type="presParOf" srcId="{D1D21538-3241-4342-945B-82D17DA0B9F2}" destId="{FB822D16-DCFD-4137-9201-8A3D342EAAE3}" srcOrd="4" destOrd="0" presId="urn:microsoft.com/office/officeart/2008/layout/HorizontalMultiLevelHierarchy"/>
    <dgm:cxn modelId="{3ABDF5B2-CB5A-4140-AA50-9E80F9CFC3E4}" type="presParOf" srcId="{FB822D16-DCFD-4137-9201-8A3D342EAAE3}" destId="{A19DA57B-B5A7-448B-8C7E-326989A59BE7}" srcOrd="0" destOrd="0" presId="urn:microsoft.com/office/officeart/2008/layout/HorizontalMultiLevelHierarchy"/>
    <dgm:cxn modelId="{9A65EF0F-DB25-40C8-9CB3-5BA18A875624}" type="presParOf" srcId="{D1D21538-3241-4342-945B-82D17DA0B9F2}" destId="{1B1728EC-00C5-43BB-846A-5C1DAB72948B}" srcOrd="5" destOrd="0" presId="urn:microsoft.com/office/officeart/2008/layout/HorizontalMultiLevelHierarchy"/>
    <dgm:cxn modelId="{E00A6BA5-C665-48C1-9786-C0D15E6C850E}" type="presParOf" srcId="{1B1728EC-00C5-43BB-846A-5C1DAB72948B}" destId="{6094D892-8FB0-4618-B903-F4FE9B2B76F0}" srcOrd="0" destOrd="0" presId="urn:microsoft.com/office/officeart/2008/layout/HorizontalMultiLevelHierarchy"/>
    <dgm:cxn modelId="{F1FA7604-1F4D-4877-B723-D809069C0991}" type="presParOf" srcId="{1B1728EC-00C5-43BB-846A-5C1DAB72948B}" destId="{FB3B4FBC-E3DA-45DE-8A73-33631CC7DEC5}"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C90D08-4F9F-4BB7-B57D-5191E23BE067}" type="doc">
      <dgm:prSet loTypeId="urn:microsoft.com/office/officeart/2008/layout/HorizontalMultiLevelHierarchy" loCatId="hierarchy" qsTypeId="urn:microsoft.com/office/officeart/2005/8/quickstyle/simple1" qsCatId="simple" csTypeId="urn:microsoft.com/office/officeart/2005/8/colors/accent1_1" csCatId="accent1" phldr="1"/>
      <dgm:spPr/>
      <dgm:t>
        <a:bodyPr/>
        <a:lstStyle/>
        <a:p>
          <a:endParaRPr lang="es-CO"/>
        </a:p>
      </dgm:t>
    </dgm:pt>
    <dgm:pt modelId="{1BBC455B-90EB-4663-B985-3F7C342A1447}">
      <dgm:prSet phldrT="[Texto]" custT="1"/>
      <dgm:spPr>
        <a:ln>
          <a:solidFill>
            <a:srgbClr val="00B0F0"/>
          </a:solidFill>
        </a:ln>
      </dgm:spPr>
      <dgm:t>
        <a:bodyPr/>
        <a:lstStyle/>
        <a:p>
          <a:r>
            <a:rPr lang="es-CO" sz="2800" dirty="0"/>
            <a:t>Actividades</a:t>
          </a:r>
        </a:p>
      </dgm:t>
    </dgm:pt>
    <dgm:pt modelId="{1364F518-62D6-4147-9C63-0F38C1F62C63}" type="parTrans" cxnId="{040F1704-4307-478A-8485-5A5747B708E6}">
      <dgm:prSet/>
      <dgm:spPr/>
      <dgm:t>
        <a:bodyPr/>
        <a:lstStyle/>
        <a:p>
          <a:endParaRPr lang="es-CO"/>
        </a:p>
      </dgm:t>
    </dgm:pt>
    <dgm:pt modelId="{3734B71A-C8A7-4B5C-9EF1-D9FE141A9E93}" type="sibTrans" cxnId="{040F1704-4307-478A-8485-5A5747B708E6}">
      <dgm:prSet/>
      <dgm:spPr/>
      <dgm:t>
        <a:bodyPr/>
        <a:lstStyle/>
        <a:p>
          <a:endParaRPr lang="es-CO"/>
        </a:p>
      </dgm:t>
    </dgm:pt>
    <dgm:pt modelId="{6705CE78-77CC-4560-A20C-D62B955DCD6B}">
      <dgm:prSet phldrT="[Texto]"/>
      <dgm:spPr>
        <a:ln>
          <a:solidFill>
            <a:srgbClr val="00B0F0"/>
          </a:solidFill>
        </a:ln>
      </dgm:spPr>
      <dgm:t>
        <a:bodyPr/>
        <a:lstStyle/>
        <a:p>
          <a:pPr marL="90488" indent="0" algn="l"/>
          <a:r>
            <a:rPr lang="es-CO" dirty="0"/>
            <a:t>Colocación de cámaras de video para determinar los aforos de tránsito en los ingresos del Complejo Ministerial</a:t>
          </a:r>
        </a:p>
      </dgm:t>
    </dgm:pt>
    <dgm:pt modelId="{032A0E99-049A-490F-A9D5-EA9A962280FF}" type="parTrans" cxnId="{BDBC037F-3B79-482A-BA17-FB6A32F71FDA}">
      <dgm:prSet/>
      <dgm:spPr/>
      <dgm:t>
        <a:bodyPr/>
        <a:lstStyle/>
        <a:p>
          <a:endParaRPr lang="es-CO"/>
        </a:p>
      </dgm:t>
    </dgm:pt>
    <dgm:pt modelId="{BD139F24-3BB4-4BC1-9EEC-31AF753D6960}" type="sibTrans" cxnId="{BDBC037F-3B79-482A-BA17-FB6A32F71FDA}">
      <dgm:prSet/>
      <dgm:spPr/>
      <dgm:t>
        <a:bodyPr/>
        <a:lstStyle/>
        <a:p>
          <a:endParaRPr lang="es-CO"/>
        </a:p>
      </dgm:t>
    </dgm:pt>
    <dgm:pt modelId="{EDBC448E-96E4-4F51-B383-A55567BFB7FD}">
      <dgm:prSet phldrT="[Texto]"/>
      <dgm:spPr>
        <a:ln>
          <a:solidFill>
            <a:srgbClr val="00B0F0"/>
          </a:solidFill>
        </a:ln>
      </dgm:spPr>
      <dgm:t>
        <a:bodyPr/>
        <a:lstStyle/>
        <a:p>
          <a:pPr marL="90488" indent="0" algn="just"/>
          <a:r>
            <a:rPr lang="es-CO" dirty="0"/>
            <a:t>Análisis y procesamiento de información disponible y Base de datos, determinación de volúmenes diarios</a:t>
          </a:r>
        </a:p>
      </dgm:t>
    </dgm:pt>
    <dgm:pt modelId="{AAD72523-6C44-42D8-BFEA-D7499CDDA634}" type="parTrans" cxnId="{CDABBAF3-AB95-40CE-A2AC-775010F76E5B}">
      <dgm:prSet/>
      <dgm:spPr/>
      <dgm:t>
        <a:bodyPr/>
        <a:lstStyle/>
        <a:p>
          <a:endParaRPr lang="es-CO"/>
        </a:p>
      </dgm:t>
    </dgm:pt>
    <dgm:pt modelId="{BBA10BEE-0432-4B2D-AB4A-79B85C8EF951}" type="sibTrans" cxnId="{CDABBAF3-AB95-40CE-A2AC-775010F76E5B}">
      <dgm:prSet/>
      <dgm:spPr/>
      <dgm:t>
        <a:bodyPr/>
        <a:lstStyle/>
        <a:p>
          <a:endParaRPr lang="es-CO"/>
        </a:p>
      </dgm:t>
    </dgm:pt>
    <dgm:pt modelId="{C27575AC-0D9C-4B85-A1FB-1936E040D155}">
      <dgm:prSet phldrT="[Texto]"/>
      <dgm:spPr>
        <a:ln>
          <a:solidFill>
            <a:srgbClr val="00B0F0"/>
          </a:solidFill>
        </a:ln>
      </dgm:spPr>
      <dgm:t>
        <a:bodyPr/>
        <a:lstStyle/>
        <a:p>
          <a:pPr marL="90488" indent="0" algn="just"/>
          <a:r>
            <a:rPr lang="es-CO" dirty="0"/>
            <a:t>Cálculo del TPDS, TPDA, FHP, tasa de Crecimiento, Oferta y Demanda, actual y futura.</a:t>
          </a:r>
        </a:p>
      </dgm:t>
    </dgm:pt>
    <dgm:pt modelId="{25C980F4-6D52-465F-9689-DB37523F1E48}" type="parTrans" cxnId="{4A277164-CFAF-481B-BBAA-1DA57B9BC70B}">
      <dgm:prSet/>
      <dgm:spPr/>
      <dgm:t>
        <a:bodyPr/>
        <a:lstStyle/>
        <a:p>
          <a:endParaRPr lang="es-CO"/>
        </a:p>
      </dgm:t>
    </dgm:pt>
    <dgm:pt modelId="{14EBB734-EF3C-4E91-A845-6204FFFFE6A4}" type="sibTrans" cxnId="{4A277164-CFAF-481B-BBAA-1DA57B9BC70B}">
      <dgm:prSet/>
      <dgm:spPr/>
      <dgm:t>
        <a:bodyPr/>
        <a:lstStyle/>
        <a:p>
          <a:endParaRPr lang="es-CO"/>
        </a:p>
      </dgm:t>
    </dgm:pt>
    <dgm:pt modelId="{B3478505-36D8-43CA-9864-05D253FFAC07}" type="pres">
      <dgm:prSet presAssocID="{E1C90D08-4F9F-4BB7-B57D-5191E23BE067}" presName="Name0" presStyleCnt="0">
        <dgm:presLayoutVars>
          <dgm:chPref val="1"/>
          <dgm:dir/>
          <dgm:animOne val="branch"/>
          <dgm:animLvl val="lvl"/>
          <dgm:resizeHandles val="exact"/>
        </dgm:presLayoutVars>
      </dgm:prSet>
      <dgm:spPr/>
      <dgm:t>
        <a:bodyPr/>
        <a:lstStyle/>
        <a:p>
          <a:endParaRPr lang="es-ES"/>
        </a:p>
      </dgm:t>
    </dgm:pt>
    <dgm:pt modelId="{F6436BBC-3B4F-4971-9DB3-51E2C2CF3937}" type="pres">
      <dgm:prSet presAssocID="{1BBC455B-90EB-4663-B985-3F7C342A1447}" presName="root1" presStyleCnt="0"/>
      <dgm:spPr/>
    </dgm:pt>
    <dgm:pt modelId="{65E8A55B-E9C9-40D6-B5F2-2706E9B58560}" type="pres">
      <dgm:prSet presAssocID="{1BBC455B-90EB-4663-B985-3F7C342A1447}" presName="LevelOneTextNode" presStyleLbl="node0" presStyleIdx="0" presStyleCnt="1" custScaleY="50625" custLinFactNeighborX="4934" custLinFactNeighborY="338">
        <dgm:presLayoutVars>
          <dgm:chPref val="3"/>
        </dgm:presLayoutVars>
      </dgm:prSet>
      <dgm:spPr/>
      <dgm:t>
        <a:bodyPr/>
        <a:lstStyle/>
        <a:p>
          <a:endParaRPr lang="es-ES"/>
        </a:p>
      </dgm:t>
    </dgm:pt>
    <dgm:pt modelId="{D1D21538-3241-4342-945B-82D17DA0B9F2}" type="pres">
      <dgm:prSet presAssocID="{1BBC455B-90EB-4663-B985-3F7C342A1447}" presName="level2hierChild" presStyleCnt="0"/>
      <dgm:spPr/>
    </dgm:pt>
    <dgm:pt modelId="{5B2CC305-72F4-40BB-A38E-EA6460F7B072}" type="pres">
      <dgm:prSet presAssocID="{032A0E99-049A-490F-A9D5-EA9A962280FF}" presName="conn2-1" presStyleLbl="parChTrans1D2" presStyleIdx="0" presStyleCnt="3"/>
      <dgm:spPr/>
      <dgm:t>
        <a:bodyPr/>
        <a:lstStyle/>
        <a:p>
          <a:endParaRPr lang="es-ES"/>
        </a:p>
      </dgm:t>
    </dgm:pt>
    <dgm:pt modelId="{DE2592E5-F2CC-4B9D-8F18-12CAAA3A96BB}" type="pres">
      <dgm:prSet presAssocID="{032A0E99-049A-490F-A9D5-EA9A962280FF}" presName="connTx" presStyleLbl="parChTrans1D2" presStyleIdx="0" presStyleCnt="3"/>
      <dgm:spPr/>
      <dgm:t>
        <a:bodyPr/>
        <a:lstStyle/>
        <a:p>
          <a:endParaRPr lang="es-ES"/>
        </a:p>
      </dgm:t>
    </dgm:pt>
    <dgm:pt modelId="{A462D87C-436B-41D7-A4AA-08221C3969CB}" type="pres">
      <dgm:prSet presAssocID="{6705CE78-77CC-4560-A20C-D62B955DCD6B}" presName="root2" presStyleCnt="0"/>
      <dgm:spPr/>
    </dgm:pt>
    <dgm:pt modelId="{2BF3E48E-BF8C-41BA-85CE-F66DDD8DF522}" type="pres">
      <dgm:prSet presAssocID="{6705CE78-77CC-4560-A20C-D62B955DCD6B}" presName="LevelTwoTextNode" presStyleLbl="node2" presStyleIdx="0" presStyleCnt="3" custScaleX="133847">
        <dgm:presLayoutVars>
          <dgm:chPref val="3"/>
        </dgm:presLayoutVars>
      </dgm:prSet>
      <dgm:spPr/>
      <dgm:t>
        <a:bodyPr/>
        <a:lstStyle/>
        <a:p>
          <a:endParaRPr lang="es-ES"/>
        </a:p>
      </dgm:t>
    </dgm:pt>
    <dgm:pt modelId="{38A79005-B100-466F-B393-E264526D0FD7}" type="pres">
      <dgm:prSet presAssocID="{6705CE78-77CC-4560-A20C-D62B955DCD6B}" presName="level3hierChild" presStyleCnt="0"/>
      <dgm:spPr/>
    </dgm:pt>
    <dgm:pt modelId="{39E31128-B440-409D-A8D2-62D356207F35}" type="pres">
      <dgm:prSet presAssocID="{AAD72523-6C44-42D8-BFEA-D7499CDDA634}" presName="conn2-1" presStyleLbl="parChTrans1D2" presStyleIdx="1" presStyleCnt="3"/>
      <dgm:spPr/>
      <dgm:t>
        <a:bodyPr/>
        <a:lstStyle/>
        <a:p>
          <a:endParaRPr lang="es-ES"/>
        </a:p>
      </dgm:t>
    </dgm:pt>
    <dgm:pt modelId="{1E24C6AF-7147-40EB-AE39-C45B12C22B3B}" type="pres">
      <dgm:prSet presAssocID="{AAD72523-6C44-42D8-BFEA-D7499CDDA634}" presName="connTx" presStyleLbl="parChTrans1D2" presStyleIdx="1" presStyleCnt="3"/>
      <dgm:spPr/>
      <dgm:t>
        <a:bodyPr/>
        <a:lstStyle/>
        <a:p>
          <a:endParaRPr lang="es-ES"/>
        </a:p>
      </dgm:t>
    </dgm:pt>
    <dgm:pt modelId="{09A752C5-3FEB-4B0F-8E09-2646474E36B4}" type="pres">
      <dgm:prSet presAssocID="{EDBC448E-96E4-4F51-B383-A55567BFB7FD}" presName="root2" presStyleCnt="0"/>
      <dgm:spPr/>
    </dgm:pt>
    <dgm:pt modelId="{5C7C0197-8C92-42B4-965D-E3AC31515D43}" type="pres">
      <dgm:prSet presAssocID="{EDBC448E-96E4-4F51-B383-A55567BFB7FD}" presName="LevelTwoTextNode" presStyleLbl="node2" presStyleIdx="1" presStyleCnt="3" custScaleX="133094">
        <dgm:presLayoutVars>
          <dgm:chPref val="3"/>
        </dgm:presLayoutVars>
      </dgm:prSet>
      <dgm:spPr/>
      <dgm:t>
        <a:bodyPr/>
        <a:lstStyle/>
        <a:p>
          <a:endParaRPr lang="es-ES"/>
        </a:p>
      </dgm:t>
    </dgm:pt>
    <dgm:pt modelId="{8E9D6A61-3995-48AE-ACB8-D670E2CC6192}" type="pres">
      <dgm:prSet presAssocID="{EDBC448E-96E4-4F51-B383-A55567BFB7FD}" presName="level3hierChild" presStyleCnt="0"/>
      <dgm:spPr/>
    </dgm:pt>
    <dgm:pt modelId="{FB822D16-DCFD-4137-9201-8A3D342EAAE3}" type="pres">
      <dgm:prSet presAssocID="{25C980F4-6D52-465F-9689-DB37523F1E48}" presName="conn2-1" presStyleLbl="parChTrans1D2" presStyleIdx="2" presStyleCnt="3"/>
      <dgm:spPr/>
      <dgm:t>
        <a:bodyPr/>
        <a:lstStyle/>
        <a:p>
          <a:endParaRPr lang="es-ES"/>
        </a:p>
      </dgm:t>
    </dgm:pt>
    <dgm:pt modelId="{A19DA57B-B5A7-448B-8C7E-326989A59BE7}" type="pres">
      <dgm:prSet presAssocID="{25C980F4-6D52-465F-9689-DB37523F1E48}" presName="connTx" presStyleLbl="parChTrans1D2" presStyleIdx="2" presStyleCnt="3"/>
      <dgm:spPr/>
      <dgm:t>
        <a:bodyPr/>
        <a:lstStyle/>
        <a:p>
          <a:endParaRPr lang="es-ES"/>
        </a:p>
      </dgm:t>
    </dgm:pt>
    <dgm:pt modelId="{1B1728EC-00C5-43BB-846A-5C1DAB72948B}" type="pres">
      <dgm:prSet presAssocID="{C27575AC-0D9C-4B85-A1FB-1936E040D155}" presName="root2" presStyleCnt="0"/>
      <dgm:spPr/>
    </dgm:pt>
    <dgm:pt modelId="{6094D892-8FB0-4618-B903-F4FE9B2B76F0}" type="pres">
      <dgm:prSet presAssocID="{C27575AC-0D9C-4B85-A1FB-1936E040D155}" presName="LevelTwoTextNode" presStyleLbl="node2" presStyleIdx="2" presStyleCnt="3" custScaleX="134545">
        <dgm:presLayoutVars>
          <dgm:chPref val="3"/>
        </dgm:presLayoutVars>
      </dgm:prSet>
      <dgm:spPr/>
      <dgm:t>
        <a:bodyPr/>
        <a:lstStyle/>
        <a:p>
          <a:endParaRPr lang="es-ES"/>
        </a:p>
      </dgm:t>
    </dgm:pt>
    <dgm:pt modelId="{FB3B4FBC-E3DA-45DE-8A73-33631CC7DEC5}" type="pres">
      <dgm:prSet presAssocID="{C27575AC-0D9C-4B85-A1FB-1936E040D155}" presName="level3hierChild" presStyleCnt="0"/>
      <dgm:spPr/>
    </dgm:pt>
  </dgm:ptLst>
  <dgm:cxnLst>
    <dgm:cxn modelId="{BDBC037F-3B79-482A-BA17-FB6A32F71FDA}" srcId="{1BBC455B-90EB-4663-B985-3F7C342A1447}" destId="{6705CE78-77CC-4560-A20C-D62B955DCD6B}" srcOrd="0" destOrd="0" parTransId="{032A0E99-049A-490F-A9D5-EA9A962280FF}" sibTransId="{BD139F24-3BB4-4BC1-9EEC-31AF753D6960}"/>
    <dgm:cxn modelId="{668590C4-FBB4-42F8-BEDD-854E0F5CAF2D}" type="presOf" srcId="{25C980F4-6D52-465F-9689-DB37523F1E48}" destId="{FB822D16-DCFD-4137-9201-8A3D342EAAE3}" srcOrd="0" destOrd="0" presId="urn:microsoft.com/office/officeart/2008/layout/HorizontalMultiLevelHierarchy"/>
    <dgm:cxn modelId="{1F6383D4-2A12-4855-891A-B464C6E48FC2}" type="presOf" srcId="{C27575AC-0D9C-4B85-A1FB-1936E040D155}" destId="{6094D892-8FB0-4618-B903-F4FE9B2B76F0}" srcOrd="0" destOrd="0" presId="urn:microsoft.com/office/officeart/2008/layout/HorizontalMultiLevelHierarchy"/>
    <dgm:cxn modelId="{C4F64AE9-C1B5-4B6F-ADA6-69B2688CF597}" type="presOf" srcId="{AAD72523-6C44-42D8-BFEA-D7499CDDA634}" destId="{1E24C6AF-7147-40EB-AE39-C45B12C22B3B}" srcOrd="1" destOrd="0" presId="urn:microsoft.com/office/officeart/2008/layout/HorizontalMultiLevelHierarchy"/>
    <dgm:cxn modelId="{52DCF218-5952-4A0D-A8FA-20F52DEAB27D}" type="presOf" srcId="{6705CE78-77CC-4560-A20C-D62B955DCD6B}" destId="{2BF3E48E-BF8C-41BA-85CE-F66DDD8DF522}" srcOrd="0" destOrd="0" presId="urn:microsoft.com/office/officeart/2008/layout/HorizontalMultiLevelHierarchy"/>
    <dgm:cxn modelId="{BBC4BFAD-387E-4CA9-9397-94C1F7641C3B}" type="presOf" srcId="{25C980F4-6D52-465F-9689-DB37523F1E48}" destId="{A19DA57B-B5A7-448B-8C7E-326989A59BE7}" srcOrd="1" destOrd="0" presId="urn:microsoft.com/office/officeart/2008/layout/HorizontalMultiLevelHierarchy"/>
    <dgm:cxn modelId="{9FE494FD-2431-4500-BB2F-D0EB85961C9A}" type="presOf" srcId="{032A0E99-049A-490F-A9D5-EA9A962280FF}" destId="{5B2CC305-72F4-40BB-A38E-EA6460F7B072}" srcOrd="0" destOrd="0" presId="urn:microsoft.com/office/officeart/2008/layout/HorizontalMultiLevelHierarchy"/>
    <dgm:cxn modelId="{040F1704-4307-478A-8485-5A5747B708E6}" srcId="{E1C90D08-4F9F-4BB7-B57D-5191E23BE067}" destId="{1BBC455B-90EB-4663-B985-3F7C342A1447}" srcOrd="0" destOrd="0" parTransId="{1364F518-62D6-4147-9C63-0F38C1F62C63}" sibTransId="{3734B71A-C8A7-4B5C-9EF1-D9FE141A9E93}"/>
    <dgm:cxn modelId="{CDABBAF3-AB95-40CE-A2AC-775010F76E5B}" srcId="{1BBC455B-90EB-4663-B985-3F7C342A1447}" destId="{EDBC448E-96E4-4F51-B383-A55567BFB7FD}" srcOrd="1" destOrd="0" parTransId="{AAD72523-6C44-42D8-BFEA-D7499CDDA634}" sibTransId="{BBA10BEE-0432-4B2D-AB4A-79B85C8EF951}"/>
    <dgm:cxn modelId="{7D976520-BB87-4232-A4BC-0FD5FAB2DB5F}" type="presOf" srcId="{1BBC455B-90EB-4663-B985-3F7C342A1447}" destId="{65E8A55B-E9C9-40D6-B5F2-2706E9B58560}" srcOrd="0" destOrd="0" presId="urn:microsoft.com/office/officeart/2008/layout/HorizontalMultiLevelHierarchy"/>
    <dgm:cxn modelId="{C188DDE7-F5B3-4B00-9023-65F12A3A9815}" type="presOf" srcId="{E1C90D08-4F9F-4BB7-B57D-5191E23BE067}" destId="{B3478505-36D8-43CA-9864-05D253FFAC07}" srcOrd="0" destOrd="0" presId="urn:microsoft.com/office/officeart/2008/layout/HorizontalMultiLevelHierarchy"/>
    <dgm:cxn modelId="{5BF20DA8-0940-42B4-8215-F9BD706711F3}" type="presOf" srcId="{AAD72523-6C44-42D8-BFEA-D7499CDDA634}" destId="{39E31128-B440-409D-A8D2-62D356207F35}" srcOrd="0" destOrd="0" presId="urn:microsoft.com/office/officeart/2008/layout/HorizontalMultiLevelHierarchy"/>
    <dgm:cxn modelId="{3D2EFECE-035E-4DB4-A962-D5C27F5576C3}" type="presOf" srcId="{EDBC448E-96E4-4F51-B383-A55567BFB7FD}" destId="{5C7C0197-8C92-42B4-965D-E3AC31515D43}" srcOrd="0" destOrd="0" presId="urn:microsoft.com/office/officeart/2008/layout/HorizontalMultiLevelHierarchy"/>
    <dgm:cxn modelId="{4A277164-CFAF-481B-BBAA-1DA57B9BC70B}" srcId="{1BBC455B-90EB-4663-B985-3F7C342A1447}" destId="{C27575AC-0D9C-4B85-A1FB-1936E040D155}" srcOrd="2" destOrd="0" parTransId="{25C980F4-6D52-465F-9689-DB37523F1E48}" sibTransId="{14EBB734-EF3C-4E91-A845-6204FFFFE6A4}"/>
    <dgm:cxn modelId="{E7EE699F-B357-4880-8C4E-98D55996ABF9}" type="presOf" srcId="{032A0E99-049A-490F-A9D5-EA9A962280FF}" destId="{DE2592E5-F2CC-4B9D-8F18-12CAAA3A96BB}" srcOrd="1" destOrd="0" presId="urn:microsoft.com/office/officeart/2008/layout/HorizontalMultiLevelHierarchy"/>
    <dgm:cxn modelId="{401FEEA4-BF35-4446-87BE-C676BED955B9}" type="presParOf" srcId="{B3478505-36D8-43CA-9864-05D253FFAC07}" destId="{F6436BBC-3B4F-4971-9DB3-51E2C2CF3937}" srcOrd="0" destOrd="0" presId="urn:microsoft.com/office/officeart/2008/layout/HorizontalMultiLevelHierarchy"/>
    <dgm:cxn modelId="{FCE4A015-6021-469D-A977-8A30BEB2F416}" type="presParOf" srcId="{F6436BBC-3B4F-4971-9DB3-51E2C2CF3937}" destId="{65E8A55B-E9C9-40D6-B5F2-2706E9B58560}" srcOrd="0" destOrd="0" presId="urn:microsoft.com/office/officeart/2008/layout/HorizontalMultiLevelHierarchy"/>
    <dgm:cxn modelId="{393CAAD3-5C85-4224-8A2D-0B3803BC82A1}" type="presParOf" srcId="{F6436BBC-3B4F-4971-9DB3-51E2C2CF3937}" destId="{D1D21538-3241-4342-945B-82D17DA0B9F2}" srcOrd="1" destOrd="0" presId="urn:microsoft.com/office/officeart/2008/layout/HorizontalMultiLevelHierarchy"/>
    <dgm:cxn modelId="{8B8EBC33-92A4-4DD6-841B-9548E516E9BC}" type="presParOf" srcId="{D1D21538-3241-4342-945B-82D17DA0B9F2}" destId="{5B2CC305-72F4-40BB-A38E-EA6460F7B072}" srcOrd="0" destOrd="0" presId="urn:microsoft.com/office/officeart/2008/layout/HorizontalMultiLevelHierarchy"/>
    <dgm:cxn modelId="{14917DD1-C349-4356-9818-068C558E9022}" type="presParOf" srcId="{5B2CC305-72F4-40BB-A38E-EA6460F7B072}" destId="{DE2592E5-F2CC-4B9D-8F18-12CAAA3A96BB}" srcOrd="0" destOrd="0" presId="urn:microsoft.com/office/officeart/2008/layout/HorizontalMultiLevelHierarchy"/>
    <dgm:cxn modelId="{724507F5-1E77-4D44-A7A8-2D3EF008F3F9}" type="presParOf" srcId="{D1D21538-3241-4342-945B-82D17DA0B9F2}" destId="{A462D87C-436B-41D7-A4AA-08221C3969CB}" srcOrd="1" destOrd="0" presId="urn:microsoft.com/office/officeart/2008/layout/HorizontalMultiLevelHierarchy"/>
    <dgm:cxn modelId="{D1A3959F-E156-426B-B945-85698D26BC14}" type="presParOf" srcId="{A462D87C-436B-41D7-A4AA-08221C3969CB}" destId="{2BF3E48E-BF8C-41BA-85CE-F66DDD8DF522}" srcOrd="0" destOrd="0" presId="urn:microsoft.com/office/officeart/2008/layout/HorizontalMultiLevelHierarchy"/>
    <dgm:cxn modelId="{21E78299-1A54-4F3E-89A0-799F43B977AF}" type="presParOf" srcId="{A462D87C-436B-41D7-A4AA-08221C3969CB}" destId="{38A79005-B100-466F-B393-E264526D0FD7}" srcOrd="1" destOrd="0" presId="urn:microsoft.com/office/officeart/2008/layout/HorizontalMultiLevelHierarchy"/>
    <dgm:cxn modelId="{786050EA-10CF-4CB0-8E98-A592F2E0DEA6}" type="presParOf" srcId="{D1D21538-3241-4342-945B-82D17DA0B9F2}" destId="{39E31128-B440-409D-A8D2-62D356207F35}" srcOrd="2" destOrd="0" presId="urn:microsoft.com/office/officeart/2008/layout/HorizontalMultiLevelHierarchy"/>
    <dgm:cxn modelId="{DC9A4309-6DA9-4758-B8BA-AA31520C44C2}" type="presParOf" srcId="{39E31128-B440-409D-A8D2-62D356207F35}" destId="{1E24C6AF-7147-40EB-AE39-C45B12C22B3B}" srcOrd="0" destOrd="0" presId="urn:microsoft.com/office/officeart/2008/layout/HorizontalMultiLevelHierarchy"/>
    <dgm:cxn modelId="{1303D429-46F3-4C4F-B9C3-3191F5D6733C}" type="presParOf" srcId="{D1D21538-3241-4342-945B-82D17DA0B9F2}" destId="{09A752C5-3FEB-4B0F-8E09-2646474E36B4}" srcOrd="3" destOrd="0" presId="urn:microsoft.com/office/officeart/2008/layout/HorizontalMultiLevelHierarchy"/>
    <dgm:cxn modelId="{D8CE3DCF-89D5-4985-AAED-7081CE3B1EB2}" type="presParOf" srcId="{09A752C5-3FEB-4B0F-8E09-2646474E36B4}" destId="{5C7C0197-8C92-42B4-965D-E3AC31515D43}" srcOrd="0" destOrd="0" presId="urn:microsoft.com/office/officeart/2008/layout/HorizontalMultiLevelHierarchy"/>
    <dgm:cxn modelId="{8EB19DAB-8ED0-4F55-90A2-B7C92D123C6E}" type="presParOf" srcId="{09A752C5-3FEB-4B0F-8E09-2646474E36B4}" destId="{8E9D6A61-3995-48AE-ACB8-D670E2CC6192}" srcOrd="1" destOrd="0" presId="urn:microsoft.com/office/officeart/2008/layout/HorizontalMultiLevelHierarchy"/>
    <dgm:cxn modelId="{576340F5-C200-4EC4-B42A-06B952E8BA7D}" type="presParOf" srcId="{D1D21538-3241-4342-945B-82D17DA0B9F2}" destId="{FB822D16-DCFD-4137-9201-8A3D342EAAE3}" srcOrd="4" destOrd="0" presId="urn:microsoft.com/office/officeart/2008/layout/HorizontalMultiLevelHierarchy"/>
    <dgm:cxn modelId="{3ABDF5B2-CB5A-4140-AA50-9E80F9CFC3E4}" type="presParOf" srcId="{FB822D16-DCFD-4137-9201-8A3D342EAAE3}" destId="{A19DA57B-B5A7-448B-8C7E-326989A59BE7}" srcOrd="0" destOrd="0" presId="urn:microsoft.com/office/officeart/2008/layout/HorizontalMultiLevelHierarchy"/>
    <dgm:cxn modelId="{9A65EF0F-DB25-40C8-9CB3-5BA18A875624}" type="presParOf" srcId="{D1D21538-3241-4342-945B-82D17DA0B9F2}" destId="{1B1728EC-00C5-43BB-846A-5C1DAB72948B}" srcOrd="5" destOrd="0" presId="urn:microsoft.com/office/officeart/2008/layout/HorizontalMultiLevelHierarchy"/>
    <dgm:cxn modelId="{E00A6BA5-C665-48C1-9786-C0D15E6C850E}" type="presParOf" srcId="{1B1728EC-00C5-43BB-846A-5C1DAB72948B}" destId="{6094D892-8FB0-4618-B903-F4FE9B2B76F0}" srcOrd="0" destOrd="0" presId="urn:microsoft.com/office/officeart/2008/layout/HorizontalMultiLevelHierarchy"/>
    <dgm:cxn modelId="{F1FA7604-1F4D-4877-B723-D809069C0991}" type="presParOf" srcId="{1B1728EC-00C5-43BB-846A-5C1DAB72948B}" destId="{FB3B4FBC-E3DA-45DE-8A73-33631CC7DEC5}"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ABC653-638A-46A4-8034-0510E3F1956B}" type="doc">
      <dgm:prSet loTypeId="urn:microsoft.com/office/officeart/2005/8/layout/hierarchy2" loCatId="hierarchy" qsTypeId="urn:microsoft.com/office/officeart/2005/8/quickstyle/simple1" qsCatId="simple" csTypeId="urn:microsoft.com/office/officeart/2005/8/colors/accent6_1" csCatId="accent6" phldr="1"/>
      <dgm:spPr/>
      <dgm:t>
        <a:bodyPr/>
        <a:lstStyle/>
        <a:p>
          <a:endParaRPr lang="es-CO"/>
        </a:p>
      </dgm:t>
    </dgm:pt>
    <dgm:pt modelId="{5B9D0181-5670-4C02-87D6-CECA08BEA211}">
      <dgm:prSet phldrT="[Texto]"/>
      <dgm:spPr/>
      <dgm:t>
        <a:bodyPr/>
        <a:lstStyle/>
        <a:p>
          <a:r>
            <a:rPr lang="es-CO" dirty="0"/>
            <a:t>Aforos de Tránsito</a:t>
          </a:r>
        </a:p>
      </dgm:t>
    </dgm:pt>
    <dgm:pt modelId="{8C9159C3-CEA8-4017-A3A8-161B3A1B355C}" type="parTrans" cxnId="{7EE0612B-85C2-4F3B-B726-D2925FE2778D}">
      <dgm:prSet/>
      <dgm:spPr/>
      <dgm:t>
        <a:bodyPr/>
        <a:lstStyle/>
        <a:p>
          <a:endParaRPr lang="es-CO"/>
        </a:p>
      </dgm:t>
    </dgm:pt>
    <dgm:pt modelId="{661CC035-0751-4F5A-8A36-25651C06F998}" type="sibTrans" cxnId="{7EE0612B-85C2-4F3B-B726-D2925FE2778D}">
      <dgm:prSet/>
      <dgm:spPr/>
      <dgm:t>
        <a:bodyPr/>
        <a:lstStyle/>
        <a:p>
          <a:endParaRPr lang="es-CO"/>
        </a:p>
      </dgm:t>
    </dgm:pt>
    <dgm:pt modelId="{CE37AD68-BC53-47FA-8EC9-D515348F9A4D}">
      <dgm:prSet phldrT="[Texto]"/>
      <dgm:spPr/>
      <dgm:t>
        <a:bodyPr/>
        <a:lstStyle/>
        <a:p>
          <a:r>
            <a:rPr lang="es-CO" dirty="0"/>
            <a:t>Cámaras de Video</a:t>
          </a:r>
        </a:p>
      </dgm:t>
    </dgm:pt>
    <dgm:pt modelId="{8B675136-1C54-487F-8C6E-3A19797A2DDD}" type="parTrans" cxnId="{C9096705-4080-4AC3-BFFB-45FAD41E9766}">
      <dgm:prSet/>
      <dgm:spPr/>
      <dgm:t>
        <a:bodyPr/>
        <a:lstStyle/>
        <a:p>
          <a:endParaRPr lang="es-CO"/>
        </a:p>
      </dgm:t>
    </dgm:pt>
    <dgm:pt modelId="{8FA55472-A3C6-4C3B-A606-F31DA6755C58}" type="sibTrans" cxnId="{C9096705-4080-4AC3-BFFB-45FAD41E9766}">
      <dgm:prSet/>
      <dgm:spPr/>
      <dgm:t>
        <a:bodyPr/>
        <a:lstStyle/>
        <a:p>
          <a:endParaRPr lang="es-CO"/>
        </a:p>
      </dgm:t>
    </dgm:pt>
    <dgm:pt modelId="{9C93EC69-5907-4B2B-B4B2-31E926E0A485}">
      <dgm:prSet phldrT="[Texto]"/>
      <dgm:spPr/>
      <dgm:t>
        <a:bodyPr/>
        <a:lstStyle/>
        <a:p>
          <a:r>
            <a:rPr lang="es-CO" dirty="0"/>
            <a:t>Entrada Sur Complejo Ministerial</a:t>
          </a:r>
        </a:p>
      </dgm:t>
    </dgm:pt>
    <dgm:pt modelId="{6270485E-37DC-448B-B4BC-7180E1614AFA}" type="parTrans" cxnId="{86AE0A5D-F5AF-408E-B005-487187D6684F}">
      <dgm:prSet/>
      <dgm:spPr/>
      <dgm:t>
        <a:bodyPr/>
        <a:lstStyle/>
        <a:p>
          <a:endParaRPr lang="es-CO"/>
        </a:p>
      </dgm:t>
    </dgm:pt>
    <dgm:pt modelId="{CE8144AE-F8AE-42E3-ADF5-2459FBDC7C12}" type="sibTrans" cxnId="{86AE0A5D-F5AF-408E-B005-487187D6684F}">
      <dgm:prSet/>
      <dgm:spPr/>
      <dgm:t>
        <a:bodyPr/>
        <a:lstStyle/>
        <a:p>
          <a:endParaRPr lang="es-CO"/>
        </a:p>
      </dgm:t>
    </dgm:pt>
    <dgm:pt modelId="{29946A8C-9343-414E-805C-8434FBC82F46}">
      <dgm:prSet phldrT="[Texto]"/>
      <dgm:spPr/>
      <dgm:t>
        <a:bodyPr/>
        <a:lstStyle/>
        <a:p>
          <a:r>
            <a:rPr lang="es-CO" dirty="0"/>
            <a:t>Entrada Norte CGE y Parqueadero</a:t>
          </a:r>
        </a:p>
      </dgm:t>
    </dgm:pt>
    <dgm:pt modelId="{C0BB999F-7FFC-4E47-8E0D-3FC4669329F0}" type="parTrans" cxnId="{62BBD25F-487F-47D7-B533-E42AE2E53408}">
      <dgm:prSet/>
      <dgm:spPr/>
      <dgm:t>
        <a:bodyPr/>
        <a:lstStyle/>
        <a:p>
          <a:endParaRPr lang="es-CO"/>
        </a:p>
      </dgm:t>
    </dgm:pt>
    <dgm:pt modelId="{3EF093E3-E42F-429B-82C1-414666AAF730}" type="sibTrans" cxnId="{62BBD25F-487F-47D7-B533-E42AE2E53408}">
      <dgm:prSet/>
      <dgm:spPr/>
      <dgm:t>
        <a:bodyPr/>
        <a:lstStyle/>
        <a:p>
          <a:endParaRPr lang="es-CO"/>
        </a:p>
      </dgm:t>
    </dgm:pt>
    <dgm:pt modelId="{CE3B5984-954D-416D-8F4C-1DADAAB9B3C0}">
      <dgm:prSet/>
      <dgm:spPr>
        <a:blipFill rotWithShape="0">
          <a:blip xmlns:r="http://schemas.openxmlformats.org/officeDocument/2006/relationships" r:embed="rId1"/>
          <a:srcRect/>
          <a:stretch>
            <a:fillRect l="-35000" r="-35000"/>
          </a:stretch>
        </a:blipFill>
      </dgm:spPr>
      <dgm:t>
        <a:bodyPr/>
        <a:lstStyle/>
        <a:p>
          <a:endParaRPr lang="es-CO"/>
        </a:p>
      </dgm:t>
    </dgm:pt>
    <dgm:pt modelId="{8248BCDB-0938-428A-95D5-688A0589527C}" type="parTrans" cxnId="{5B5DE70E-1343-40AC-819C-6836B9BCEF94}">
      <dgm:prSet/>
      <dgm:spPr/>
      <dgm:t>
        <a:bodyPr/>
        <a:lstStyle/>
        <a:p>
          <a:endParaRPr lang="es-CO"/>
        </a:p>
      </dgm:t>
    </dgm:pt>
    <dgm:pt modelId="{3E1D85F2-6FFB-4B06-96A5-A5588D0E69B5}" type="sibTrans" cxnId="{5B5DE70E-1343-40AC-819C-6836B9BCEF94}">
      <dgm:prSet/>
      <dgm:spPr/>
      <dgm:t>
        <a:bodyPr/>
        <a:lstStyle/>
        <a:p>
          <a:endParaRPr lang="es-CO"/>
        </a:p>
      </dgm:t>
    </dgm:pt>
    <dgm:pt modelId="{2AF3A863-A79D-4999-AB4C-55736BA181DC}">
      <dgm:prSet/>
      <dgm:spPr>
        <a:blipFill rotWithShape="0">
          <a:blip xmlns:r="http://schemas.openxmlformats.org/officeDocument/2006/relationships" r:embed="rId2"/>
          <a:srcRect/>
          <a:stretch>
            <a:fillRect l="-38000" r="-38000"/>
          </a:stretch>
        </a:blipFill>
      </dgm:spPr>
      <dgm:t>
        <a:bodyPr/>
        <a:lstStyle/>
        <a:p>
          <a:endParaRPr lang="es-CO"/>
        </a:p>
      </dgm:t>
    </dgm:pt>
    <dgm:pt modelId="{9E6E1822-3EB8-4911-B926-323D1B774BFB}" type="parTrans" cxnId="{B81459CD-1BFD-43A3-8389-2DCE7DECA2D6}">
      <dgm:prSet/>
      <dgm:spPr/>
      <dgm:t>
        <a:bodyPr/>
        <a:lstStyle/>
        <a:p>
          <a:endParaRPr lang="es-CO"/>
        </a:p>
      </dgm:t>
    </dgm:pt>
    <dgm:pt modelId="{732B0093-9238-4147-B3C9-23342C047283}" type="sibTrans" cxnId="{B81459CD-1BFD-43A3-8389-2DCE7DECA2D6}">
      <dgm:prSet/>
      <dgm:spPr/>
      <dgm:t>
        <a:bodyPr/>
        <a:lstStyle/>
        <a:p>
          <a:endParaRPr lang="es-CO"/>
        </a:p>
      </dgm:t>
    </dgm:pt>
    <dgm:pt modelId="{BBD56212-9CB4-463C-9A60-CAD59B5071E5}" type="pres">
      <dgm:prSet presAssocID="{B9ABC653-638A-46A4-8034-0510E3F1956B}" presName="diagram" presStyleCnt="0">
        <dgm:presLayoutVars>
          <dgm:chPref val="1"/>
          <dgm:dir/>
          <dgm:animOne val="branch"/>
          <dgm:animLvl val="lvl"/>
          <dgm:resizeHandles val="exact"/>
        </dgm:presLayoutVars>
      </dgm:prSet>
      <dgm:spPr/>
      <dgm:t>
        <a:bodyPr/>
        <a:lstStyle/>
        <a:p>
          <a:endParaRPr lang="es-ES"/>
        </a:p>
      </dgm:t>
    </dgm:pt>
    <dgm:pt modelId="{F6E3E1B2-017C-41C8-BF4D-A522B9F7A763}" type="pres">
      <dgm:prSet presAssocID="{5B9D0181-5670-4C02-87D6-CECA08BEA211}" presName="root1" presStyleCnt="0"/>
      <dgm:spPr/>
    </dgm:pt>
    <dgm:pt modelId="{5FEB2339-4BC5-4E53-83B1-6F768F6DB23C}" type="pres">
      <dgm:prSet presAssocID="{5B9D0181-5670-4C02-87D6-CECA08BEA211}" presName="LevelOneTextNode" presStyleLbl="node0" presStyleIdx="0" presStyleCnt="1" custScaleX="71833" custScaleY="107535" custLinFactNeighborX="-10395" custLinFactNeighborY="-11240">
        <dgm:presLayoutVars>
          <dgm:chPref val="3"/>
        </dgm:presLayoutVars>
      </dgm:prSet>
      <dgm:spPr/>
      <dgm:t>
        <a:bodyPr/>
        <a:lstStyle/>
        <a:p>
          <a:endParaRPr lang="es-ES"/>
        </a:p>
      </dgm:t>
    </dgm:pt>
    <dgm:pt modelId="{EBC20F42-928B-4AA5-ADB7-8BD6BF08CDFA}" type="pres">
      <dgm:prSet presAssocID="{5B9D0181-5670-4C02-87D6-CECA08BEA211}" presName="level2hierChild" presStyleCnt="0"/>
      <dgm:spPr/>
    </dgm:pt>
    <dgm:pt modelId="{77CA651D-DE61-4245-9FDE-DA53FD04B369}" type="pres">
      <dgm:prSet presAssocID="{8B675136-1C54-487F-8C6E-3A19797A2DDD}" presName="conn2-1" presStyleLbl="parChTrans1D2" presStyleIdx="0" presStyleCnt="1"/>
      <dgm:spPr/>
      <dgm:t>
        <a:bodyPr/>
        <a:lstStyle/>
        <a:p>
          <a:endParaRPr lang="es-ES"/>
        </a:p>
      </dgm:t>
    </dgm:pt>
    <dgm:pt modelId="{8F3493BF-260A-4CB4-9882-02D333446C5F}" type="pres">
      <dgm:prSet presAssocID="{8B675136-1C54-487F-8C6E-3A19797A2DDD}" presName="connTx" presStyleLbl="parChTrans1D2" presStyleIdx="0" presStyleCnt="1"/>
      <dgm:spPr/>
      <dgm:t>
        <a:bodyPr/>
        <a:lstStyle/>
        <a:p>
          <a:endParaRPr lang="es-ES"/>
        </a:p>
      </dgm:t>
    </dgm:pt>
    <dgm:pt modelId="{1B158D57-5FF6-40B9-AAF9-72879BC3076B}" type="pres">
      <dgm:prSet presAssocID="{CE37AD68-BC53-47FA-8EC9-D515348F9A4D}" presName="root2" presStyleCnt="0"/>
      <dgm:spPr/>
    </dgm:pt>
    <dgm:pt modelId="{9D5FC09E-A4C0-42C1-83B6-1D4AAE5D0D7D}" type="pres">
      <dgm:prSet presAssocID="{CE37AD68-BC53-47FA-8EC9-D515348F9A4D}" presName="LevelTwoTextNode" presStyleLbl="node2" presStyleIdx="0" presStyleCnt="1" custScaleX="70567" custScaleY="75528" custLinFactNeighborX="-25721" custLinFactNeighborY="-11787">
        <dgm:presLayoutVars>
          <dgm:chPref val="3"/>
        </dgm:presLayoutVars>
      </dgm:prSet>
      <dgm:spPr/>
      <dgm:t>
        <a:bodyPr/>
        <a:lstStyle/>
        <a:p>
          <a:endParaRPr lang="es-ES"/>
        </a:p>
      </dgm:t>
    </dgm:pt>
    <dgm:pt modelId="{0C8E11A5-25CF-492D-8C90-46BE09ABB164}" type="pres">
      <dgm:prSet presAssocID="{CE37AD68-BC53-47FA-8EC9-D515348F9A4D}" presName="level3hierChild" presStyleCnt="0"/>
      <dgm:spPr/>
    </dgm:pt>
    <dgm:pt modelId="{5F2F5411-9AED-4E25-A392-71F1E253D893}" type="pres">
      <dgm:prSet presAssocID="{6270485E-37DC-448B-B4BC-7180E1614AFA}" presName="conn2-1" presStyleLbl="parChTrans1D3" presStyleIdx="0" presStyleCnt="2"/>
      <dgm:spPr/>
      <dgm:t>
        <a:bodyPr/>
        <a:lstStyle/>
        <a:p>
          <a:endParaRPr lang="es-ES"/>
        </a:p>
      </dgm:t>
    </dgm:pt>
    <dgm:pt modelId="{AB0E91EB-791E-4DB1-9953-7B694C54A90F}" type="pres">
      <dgm:prSet presAssocID="{6270485E-37DC-448B-B4BC-7180E1614AFA}" presName="connTx" presStyleLbl="parChTrans1D3" presStyleIdx="0" presStyleCnt="2"/>
      <dgm:spPr/>
      <dgm:t>
        <a:bodyPr/>
        <a:lstStyle/>
        <a:p>
          <a:endParaRPr lang="es-ES"/>
        </a:p>
      </dgm:t>
    </dgm:pt>
    <dgm:pt modelId="{807F70A9-E42E-4ACB-A067-3E807D25DE05}" type="pres">
      <dgm:prSet presAssocID="{9C93EC69-5907-4B2B-B4B2-31E926E0A485}" presName="root2" presStyleCnt="0"/>
      <dgm:spPr/>
    </dgm:pt>
    <dgm:pt modelId="{DC12ED2F-397C-4527-9021-D835471490E5}" type="pres">
      <dgm:prSet presAssocID="{9C93EC69-5907-4B2B-B4B2-31E926E0A485}" presName="LevelTwoTextNode" presStyleLbl="node3" presStyleIdx="0" presStyleCnt="2" custLinFactNeighborX="-28693" custLinFactNeighborY="-63775">
        <dgm:presLayoutVars>
          <dgm:chPref val="3"/>
        </dgm:presLayoutVars>
      </dgm:prSet>
      <dgm:spPr/>
      <dgm:t>
        <a:bodyPr/>
        <a:lstStyle/>
        <a:p>
          <a:endParaRPr lang="es-ES"/>
        </a:p>
      </dgm:t>
    </dgm:pt>
    <dgm:pt modelId="{54DE350B-4594-43B4-924E-728CB72B17C9}" type="pres">
      <dgm:prSet presAssocID="{9C93EC69-5907-4B2B-B4B2-31E926E0A485}" presName="level3hierChild" presStyleCnt="0"/>
      <dgm:spPr/>
    </dgm:pt>
    <dgm:pt modelId="{79BFDC49-B573-4B50-99AF-957130826492}" type="pres">
      <dgm:prSet presAssocID="{9E6E1822-3EB8-4911-B926-323D1B774BFB}" presName="conn2-1" presStyleLbl="parChTrans1D4" presStyleIdx="0" presStyleCnt="2"/>
      <dgm:spPr/>
      <dgm:t>
        <a:bodyPr/>
        <a:lstStyle/>
        <a:p>
          <a:endParaRPr lang="es-ES"/>
        </a:p>
      </dgm:t>
    </dgm:pt>
    <dgm:pt modelId="{85F57B57-B53D-4BE8-A16F-3A2DB077F473}" type="pres">
      <dgm:prSet presAssocID="{9E6E1822-3EB8-4911-B926-323D1B774BFB}" presName="connTx" presStyleLbl="parChTrans1D4" presStyleIdx="0" presStyleCnt="2"/>
      <dgm:spPr/>
      <dgm:t>
        <a:bodyPr/>
        <a:lstStyle/>
        <a:p>
          <a:endParaRPr lang="es-ES"/>
        </a:p>
      </dgm:t>
    </dgm:pt>
    <dgm:pt modelId="{5D5A34CF-8AA7-454A-9FF4-E73A7DE1B574}" type="pres">
      <dgm:prSet presAssocID="{2AF3A863-A79D-4999-AB4C-55736BA181DC}" presName="root2" presStyleCnt="0"/>
      <dgm:spPr/>
    </dgm:pt>
    <dgm:pt modelId="{7F2FFF30-8B4E-470C-8E15-2AF30D98EEEF}" type="pres">
      <dgm:prSet presAssocID="{2AF3A863-A79D-4999-AB4C-55736BA181DC}" presName="LevelTwoTextNode" presStyleLbl="node4" presStyleIdx="0" presStyleCnt="2" custScaleX="228986" custScaleY="331262" custLinFactNeighborX="-30479" custLinFactNeighborY="-63077">
        <dgm:presLayoutVars>
          <dgm:chPref val="3"/>
        </dgm:presLayoutVars>
      </dgm:prSet>
      <dgm:spPr/>
      <dgm:t>
        <a:bodyPr/>
        <a:lstStyle/>
        <a:p>
          <a:endParaRPr lang="es-ES"/>
        </a:p>
      </dgm:t>
    </dgm:pt>
    <dgm:pt modelId="{D4232693-E6D7-4062-AEE7-42F7C468F8D3}" type="pres">
      <dgm:prSet presAssocID="{2AF3A863-A79D-4999-AB4C-55736BA181DC}" presName="level3hierChild" presStyleCnt="0"/>
      <dgm:spPr/>
    </dgm:pt>
    <dgm:pt modelId="{16CBC3CE-3E3D-4046-8C93-C38E0052E4B9}" type="pres">
      <dgm:prSet presAssocID="{C0BB999F-7FFC-4E47-8E0D-3FC4669329F0}" presName="conn2-1" presStyleLbl="parChTrans1D3" presStyleIdx="1" presStyleCnt="2"/>
      <dgm:spPr/>
      <dgm:t>
        <a:bodyPr/>
        <a:lstStyle/>
        <a:p>
          <a:endParaRPr lang="es-ES"/>
        </a:p>
      </dgm:t>
    </dgm:pt>
    <dgm:pt modelId="{30DB023D-52F6-41EA-8E91-A38B3F4047BA}" type="pres">
      <dgm:prSet presAssocID="{C0BB999F-7FFC-4E47-8E0D-3FC4669329F0}" presName="connTx" presStyleLbl="parChTrans1D3" presStyleIdx="1" presStyleCnt="2"/>
      <dgm:spPr/>
      <dgm:t>
        <a:bodyPr/>
        <a:lstStyle/>
        <a:p>
          <a:endParaRPr lang="es-ES"/>
        </a:p>
      </dgm:t>
    </dgm:pt>
    <dgm:pt modelId="{4CE412EF-7B7F-4EED-9B0D-836C46AB4858}" type="pres">
      <dgm:prSet presAssocID="{29946A8C-9343-414E-805C-8434FBC82F46}" presName="root2" presStyleCnt="0"/>
      <dgm:spPr/>
    </dgm:pt>
    <dgm:pt modelId="{1B1FBDA3-233C-4CE9-94CD-73C1C84D9340}" type="pres">
      <dgm:prSet presAssocID="{29946A8C-9343-414E-805C-8434FBC82F46}" presName="LevelTwoTextNode" presStyleLbl="node3" presStyleIdx="1" presStyleCnt="2" custLinFactNeighborX="-20350" custLinFactNeighborY="67744">
        <dgm:presLayoutVars>
          <dgm:chPref val="3"/>
        </dgm:presLayoutVars>
      </dgm:prSet>
      <dgm:spPr/>
      <dgm:t>
        <a:bodyPr/>
        <a:lstStyle/>
        <a:p>
          <a:endParaRPr lang="es-ES"/>
        </a:p>
      </dgm:t>
    </dgm:pt>
    <dgm:pt modelId="{E3A4772A-24CF-4C2F-8D11-777600C86762}" type="pres">
      <dgm:prSet presAssocID="{29946A8C-9343-414E-805C-8434FBC82F46}" presName="level3hierChild" presStyleCnt="0"/>
      <dgm:spPr/>
    </dgm:pt>
    <dgm:pt modelId="{CE5E19C7-FBD7-4933-9BB0-9AE449DCB66F}" type="pres">
      <dgm:prSet presAssocID="{8248BCDB-0938-428A-95D5-688A0589527C}" presName="conn2-1" presStyleLbl="parChTrans1D4" presStyleIdx="1" presStyleCnt="2"/>
      <dgm:spPr/>
      <dgm:t>
        <a:bodyPr/>
        <a:lstStyle/>
        <a:p>
          <a:endParaRPr lang="es-ES"/>
        </a:p>
      </dgm:t>
    </dgm:pt>
    <dgm:pt modelId="{03F2EA4B-6C98-4BA8-8EB4-E354CABDA8F7}" type="pres">
      <dgm:prSet presAssocID="{8248BCDB-0938-428A-95D5-688A0589527C}" presName="connTx" presStyleLbl="parChTrans1D4" presStyleIdx="1" presStyleCnt="2"/>
      <dgm:spPr/>
      <dgm:t>
        <a:bodyPr/>
        <a:lstStyle/>
        <a:p>
          <a:endParaRPr lang="es-ES"/>
        </a:p>
      </dgm:t>
    </dgm:pt>
    <dgm:pt modelId="{3F54F8D7-B599-403D-ACD6-103C3F4A8EB6}" type="pres">
      <dgm:prSet presAssocID="{CE3B5984-954D-416D-8F4C-1DADAAB9B3C0}" presName="root2" presStyleCnt="0"/>
      <dgm:spPr/>
    </dgm:pt>
    <dgm:pt modelId="{5315A49F-25CD-42E5-B07B-98455E9E21BA}" type="pres">
      <dgm:prSet presAssocID="{CE3B5984-954D-416D-8F4C-1DADAAB9B3C0}" presName="LevelTwoTextNode" presStyleLbl="node4" presStyleIdx="1" presStyleCnt="2" custScaleX="238094" custScaleY="262626" custLinFactNeighborX="-35640" custLinFactNeighborY="65412">
        <dgm:presLayoutVars>
          <dgm:chPref val="3"/>
        </dgm:presLayoutVars>
      </dgm:prSet>
      <dgm:spPr/>
      <dgm:t>
        <a:bodyPr/>
        <a:lstStyle/>
        <a:p>
          <a:endParaRPr lang="es-ES"/>
        </a:p>
      </dgm:t>
    </dgm:pt>
    <dgm:pt modelId="{36D4F5C4-86A2-48A7-8750-4256C1935AD4}" type="pres">
      <dgm:prSet presAssocID="{CE3B5984-954D-416D-8F4C-1DADAAB9B3C0}" presName="level3hierChild" presStyleCnt="0"/>
      <dgm:spPr/>
    </dgm:pt>
  </dgm:ptLst>
  <dgm:cxnLst>
    <dgm:cxn modelId="{6841D073-4620-472A-8FD3-EC7CC23D86CB}" type="presOf" srcId="{C0BB999F-7FFC-4E47-8E0D-3FC4669329F0}" destId="{16CBC3CE-3E3D-4046-8C93-C38E0052E4B9}" srcOrd="0" destOrd="0" presId="urn:microsoft.com/office/officeart/2005/8/layout/hierarchy2"/>
    <dgm:cxn modelId="{ABFF1243-984C-4961-B57C-6FA4D4CF7D6F}" type="presOf" srcId="{6270485E-37DC-448B-B4BC-7180E1614AFA}" destId="{5F2F5411-9AED-4E25-A392-71F1E253D893}" srcOrd="0" destOrd="0" presId="urn:microsoft.com/office/officeart/2005/8/layout/hierarchy2"/>
    <dgm:cxn modelId="{7EE0612B-85C2-4F3B-B726-D2925FE2778D}" srcId="{B9ABC653-638A-46A4-8034-0510E3F1956B}" destId="{5B9D0181-5670-4C02-87D6-CECA08BEA211}" srcOrd="0" destOrd="0" parTransId="{8C9159C3-CEA8-4017-A3A8-161B3A1B355C}" sibTransId="{661CC035-0751-4F5A-8A36-25651C06F998}"/>
    <dgm:cxn modelId="{87EE436D-D0B1-4E77-99E6-7E18B5953F07}" type="presOf" srcId="{8248BCDB-0938-428A-95D5-688A0589527C}" destId="{03F2EA4B-6C98-4BA8-8EB4-E354CABDA8F7}" srcOrd="1" destOrd="0" presId="urn:microsoft.com/office/officeart/2005/8/layout/hierarchy2"/>
    <dgm:cxn modelId="{CEF4EA1F-FC3A-41A4-931E-795A0CAFFB4C}" type="presOf" srcId="{B9ABC653-638A-46A4-8034-0510E3F1956B}" destId="{BBD56212-9CB4-463C-9A60-CAD59B5071E5}" srcOrd="0" destOrd="0" presId="urn:microsoft.com/office/officeart/2005/8/layout/hierarchy2"/>
    <dgm:cxn modelId="{ADCA6D7D-6592-4EC3-80C5-55FD92273814}" type="presOf" srcId="{CE3B5984-954D-416D-8F4C-1DADAAB9B3C0}" destId="{5315A49F-25CD-42E5-B07B-98455E9E21BA}" srcOrd="0" destOrd="0" presId="urn:microsoft.com/office/officeart/2005/8/layout/hierarchy2"/>
    <dgm:cxn modelId="{9047E0C1-A28C-4CF2-80EC-DDC3700CBC08}" type="presOf" srcId="{5B9D0181-5670-4C02-87D6-CECA08BEA211}" destId="{5FEB2339-4BC5-4E53-83B1-6F768F6DB23C}" srcOrd="0" destOrd="0" presId="urn:microsoft.com/office/officeart/2005/8/layout/hierarchy2"/>
    <dgm:cxn modelId="{CF3AB169-0C42-4B39-8CF3-040EAFD32227}" type="presOf" srcId="{29946A8C-9343-414E-805C-8434FBC82F46}" destId="{1B1FBDA3-233C-4CE9-94CD-73C1C84D9340}" srcOrd="0" destOrd="0" presId="urn:microsoft.com/office/officeart/2005/8/layout/hierarchy2"/>
    <dgm:cxn modelId="{AB14E959-0023-48CA-8E50-620842B68772}" type="presOf" srcId="{CE37AD68-BC53-47FA-8EC9-D515348F9A4D}" destId="{9D5FC09E-A4C0-42C1-83B6-1D4AAE5D0D7D}" srcOrd="0" destOrd="0" presId="urn:microsoft.com/office/officeart/2005/8/layout/hierarchy2"/>
    <dgm:cxn modelId="{998F8E40-368F-4EC7-81B2-DA033A6E27D2}" type="presOf" srcId="{8B675136-1C54-487F-8C6E-3A19797A2DDD}" destId="{77CA651D-DE61-4245-9FDE-DA53FD04B369}" srcOrd="0" destOrd="0" presId="urn:microsoft.com/office/officeart/2005/8/layout/hierarchy2"/>
    <dgm:cxn modelId="{5D227163-5CAA-4711-9EF9-5B32C38875D5}" type="presOf" srcId="{8B675136-1C54-487F-8C6E-3A19797A2DDD}" destId="{8F3493BF-260A-4CB4-9882-02D333446C5F}" srcOrd="1" destOrd="0" presId="urn:microsoft.com/office/officeart/2005/8/layout/hierarchy2"/>
    <dgm:cxn modelId="{96DF80F4-558B-4F8B-A250-4D7F5B3A2604}" type="presOf" srcId="{2AF3A863-A79D-4999-AB4C-55736BA181DC}" destId="{7F2FFF30-8B4E-470C-8E15-2AF30D98EEEF}" srcOrd="0" destOrd="0" presId="urn:microsoft.com/office/officeart/2005/8/layout/hierarchy2"/>
    <dgm:cxn modelId="{C9096705-4080-4AC3-BFFB-45FAD41E9766}" srcId="{5B9D0181-5670-4C02-87D6-CECA08BEA211}" destId="{CE37AD68-BC53-47FA-8EC9-D515348F9A4D}" srcOrd="0" destOrd="0" parTransId="{8B675136-1C54-487F-8C6E-3A19797A2DDD}" sibTransId="{8FA55472-A3C6-4C3B-A606-F31DA6755C58}"/>
    <dgm:cxn modelId="{A8410C6F-F3FC-4F72-8E29-F6C744DA1BD4}" type="presOf" srcId="{9E6E1822-3EB8-4911-B926-323D1B774BFB}" destId="{79BFDC49-B573-4B50-99AF-957130826492}" srcOrd="0" destOrd="0" presId="urn:microsoft.com/office/officeart/2005/8/layout/hierarchy2"/>
    <dgm:cxn modelId="{AD89C8A6-AC65-457C-9CCD-F8C4D683468E}" type="presOf" srcId="{8248BCDB-0938-428A-95D5-688A0589527C}" destId="{CE5E19C7-FBD7-4933-9BB0-9AE449DCB66F}" srcOrd="0" destOrd="0" presId="urn:microsoft.com/office/officeart/2005/8/layout/hierarchy2"/>
    <dgm:cxn modelId="{5B5DE70E-1343-40AC-819C-6836B9BCEF94}" srcId="{29946A8C-9343-414E-805C-8434FBC82F46}" destId="{CE3B5984-954D-416D-8F4C-1DADAAB9B3C0}" srcOrd="0" destOrd="0" parTransId="{8248BCDB-0938-428A-95D5-688A0589527C}" sibTransId="{3E1D85F2-6FFB-4B06-96A5-A5588D0E69B5}"/>
    <dgm:cxn modelId="{EE855492-7E40-4829-87A2-C5133C4AD81C}" type="presOf" srcId="{9E6E1822-3EB8-4911-B926-323D1B774BFB}" destId="{85F57B57-B53D-4BE8-A16F-3A2DB077F473}" srcOrd="1" destOrd="0" presId="urn:microsoft.com/office/officeart/2005/8/layout/hierarchy2"/>
    <dgm:cxn modelId="{B81459CD-1BFD-43A3-8389-2DCE7DECA2D6}" srcId="{9C93EC69-5907-4B2B-B4B2-31E926E0A485}" destId="{2AF3A863-A79D-4999-AB4C-55736BA181DC}" srcOrd="0" destOrd="0" parTransId="{9E6E1822-3EB8-4911-B926-323D1B774BFB}" sibTransId="{732B0093-9238-4147-B3C9-23342C047283}"/>
    <dgm:cxn modelId="{E2A38AE2-E7C3-4B70-95D1-9CBBC1BA835B}" type="presOf" srcId="{6270485E-37DC-448B-B4BC-7180E1614AFA}" destId="{AB0E91EB-791E-4DB1-9953-7B694C54A90F}" srcOrd="1" destOrd="0" presId="urn:microsoft.com/office/officeart/2005/8/layout/hierarchy2"/>
    <dgm:cxn modelId="{62BBD25F-487F-47D7-B533-E42AE2E53408}" srcId="{CE37AD68-BC53-47FA-8EC9-D515348F9A4D}" destId="{29946A8C-9343-414E-805C-8434FBC82F46}" srcOrd="1" destOrd="0" parTransId="{C0BB999F-7FFC-4E47-8E0D-3FC4669329F0}" sibTransId="{3EF093E3-E42F-429B-82C1-414666AAF730}"/>
    <dgm:cxn modelId="{0B5923D8-7F53-4492-8500-FD4F252FEE7F}" type="presOf" srcId="{9C93EC69-5907-4B2B-B4B2-31E926E0A485}" destId="{DC12ED2F-397C-4527-9021-D835471490E5}" srcOrd="0" destOrd="0" presId="urn:microsoft.com/office/officeart/2005/8/layout/hierarchy2"/>
    <dgm:cxn modelId="{86AE0A5D-F5AF-408E-B005-487187D6684F}" srcId="{CE37AD68-BC53-47FA-8EC9-D515348F9A4D}" destId="{9C93EC69-5907-4B2B-B4B2-31E926E0A485}" srcOrd="0" destOrd="0" parTransId="{6270485E-37DC-448B-B4BC-7180E1614AFA}" sibTransId="{CE8144AE-F8AE-42E3-ADF5-2459FBDC7C12}"/>
    <dgm:cxn modelId="{C7C4EEB9-647E-47AD-B019-F0813C0723D5}" type="presOf" srcId="{C0BB999F-7FFC-4E47-8E0D-3FC4669329F0}" destId="{30DB023D-52F6-41EA-8E91-A38B3F4047BA}" srcOrd="1" destOrd="0" presId="urn:microsoft.com/office/officeart/2005/8/layout/hierarchy2"/>
    <dgm:cxn modelId="{E2A5CC32-A75F-4BCE-B129-3EE66D4D7E4B}" type="presParOf" srcId="{BBD56212-9CB4-463C-9A60-CAD59B5071E5}" destId="{F6E3E1B2-017C-41C8-BF4D-A522B9F7A763}" srcOrd="0" destOrd="0" presId="urn:microsoft.com/office/officeart/2005/8/layout/hierarchy2"/>
    <dgm:cxn modelId="{6C8F6AB8-BF46-4C07-A940-DEE79E9CE8A9}" type="presParOf" srcId="{F6E3E1B2-017C-41C8-BF4D-A522B9F7A763}" destId="{5FEB2339-4BC5-4E53-83B1-6F768F6DB23C}" srcOrd="0" destOrd="0" presId="urn:microsoft.com/office/officeart/2005/8/layout/hierarchy2"/>
    <dgm:cxn modelId="{7F3A01A4-0331-4EAA-919E-AB922836BF9B}" type="presParOf" srcId="{F6E3E1B2-017C-41C8-BF4D-A522B9F7A763}" destId="{EBC20F42-928B-4AA5-ADB7-8BD6BF08CDFA}" srcOrd="1" destOrd="0" presId="urn:microsoft.com/office/officeart/2005/8/layout/hierarchy2"/>
    <dgm:cxn modelId="{CECE76B1-7672-43B7-B220-415C383B2E62}" type="presParOf" srcId="{EBC20F42-928B-4AA5-ADB7-8BD6BF08CDFA}" destId="{77CA651D-DE61-4245-9FDE-DA53FD04B369}" srcOrd="0" destOrd="0" presId="urn:microsoft.com/office/officeart/2005/8/layout/hierarchy2"/>
    <dgm:cxn modelId="{965158BF-AFAD-479F-9B2D-DB4E19CFFD0E}" type="presParOf" srcId="{77CA651D-DE61-4245-9FDE-DA53FD04B369}" destId="{8F3493BF-260A-4CB4-9882-02D333446C5F}" srcOrd="0" destOrd="0" presId="urn:microsoft.com/office/officeart/2005/8/layout/hierarchy2"/>
    <dgm:cxn modelId="{F48EE305-ECB4-4719-A892-01573580670F}" type="presParOf" srcId="{EBC20F42-928B-4AA5-ADB7-8BD6BF08CDFA}" destId="{1B158D57-5FF6-40B9-AAF9-72879BC3076B}" srcOrd="1" destOrd="0" presId="urn:microsoft.com/office/officeart/2005/8/layout/hierarchy2"/>
    <dgm:cxn modelId="{F711A529-45FE-401E-A7CF-7D2FD9637EB9}" type="presParOf" srcId="{1B158D57-5FF6-40B9-AAF9-72879BC3076B}" destId="{9D5FC09E-A4C0-42C1-83B6-1D4AAE5D0D7D}" srcOrd="0" destOrd="0" presId="urn:microsoft.com/office/officeart/2005/8/layout/hierarchy2"/>
    <dgm:cxn modelId="{6AE09835-145A-4F35-9E00-B236E1DFF361}" type="presParOf" srcId="{1B158D57-5FF6-40B9-AAF9-72879BC3076B}" destId="{0C8E11A5-25CF-492D-8C90-46BE09ABB164}" srcOrd="1" destOrd="0" presId="urn:microsoft.com/office/officeart/2005/8/layout/hierarchy2"/>
    <dgm:cxn modelId="{078329C9-EE3F-460B-A489-CD3DBF2203D5}" type="presParOf" srcId="{0C8E11A5-25CF-492D-8C90-46BE09ABB164}" destId="{5F2F5411-9AED-4E25-A392-71F1E253D893}" srcOrd="0" destOrd="0" presId="urn:microsoft.com/office/officeart/2005/8/layout/hierarchy2"/>
    <dgm:cxn modelId="{EC51860F-9A8C-4F4A-81FA-695CA97731A2}" type="presParOf" srcId="{5F2F5411-9AED-4E25-A392-71F1E253D893}" destId="{AB0E91EB-791E-4DB1-9953-7B694C54A90F}" srcOrd="0" destOrd="0" presId="urn:microsoft.com/office/officeart/2005/8/layout/hierarchy2"/>
    <dgm:cxn modelId="{7D6A8DE9-9B84-47A3-98A4-A6D939D2D2AE}" type="presParOf" srcId="{0C8E11A5-25CF-492D-8C90-46BE09ABB164}" destId="{807F70A9-E42E-4ACB-A067-3E807D25DE05}" srcOrd="1" destOrd="0" presId="urn:microsoft.com/office/officeart/2005/8/layout/hierarchy2"/>
    <dgm:cxn modelId="{315D954C-FFE3-43BE-87F9-4D8167AA18A2}" type="presParOf" srcId="{807F70A9-E42E-4ACB-A067-3E807D25DE05}" destId="{DC12ED2F-397C-4527-9021-D835471490E5}" srcOrd="0" destOrd="0" presId="urn:microsoft.com/office/officeart/2005/8/layout/hierarchy2"/>
    <dgm:cxn modelId="{7573A86B-7F13-4C76-852A-3EE0BE3515E2}" type="presParOf" srcId="{807F70A9-E42E-4ACB-A067-3E807D25DE05}" destId="{54DE350B-4594-43B4-924E-728CB72B17C9}" srcOrd="1" destOrd="0" presId="urn:microsoft.com/office/officeart/2005/8/layout/hierarchy2"/>
    <dgm:cxn modelId="{E0A7F197-CAAB-42BC-BD89-AD2093ABBDFE}" type="presParOf" srcId="{54DE350B-4594-43B4-924E-728CB72B17C9}" destId="{79BFDC49-B573-4B50-99AF-957130826492}" srcOrd="0" destOrd="0" presId="urn:microsoft.com/office/officeart/2005/8/layout/hierarchy2"/>
    <dgm:cxn modelId="{5463E729-F661-4E31-AF03-1DF9C6C60963}" type="presParOf" srcId="{79BFDC49-B573-4B50-99AF-957130826492}" destId="{85F57B57-B53D-4BE8-A16F-3A2DB077F473}" srcOrd="0" destOrd="0" presId="urn:microsoft.com/office/officeart/2005/8/layout/hierarchy2"/>
    <dgm:cxn modelId="{006E587E-7C32-4A0A-B856-C111A086FF5B}" type="presParOf" srcId="{54DE350B-4594-43B4-924E-728CB72B17C9}" destId="{5D5A34CF-8AA7-454A-9FF4-E73A7DE1B574}" srcOrd="1" destOrd="0" presId="urn:microsoft.com/office/officeart/2005/8/layout/hierarchy2"/>
    <dgm:cxn modelId="{628E662B-83A0-4F70-ADA6-E4F8E67E35AC}" type="presParOf" srcId="{5D5A34CF-8AA7-454A-9FF4-E73A7DE1B574}" destId="{7F2FFF30-8B4E-470C-8E15-2AF30D98EEEF}" srcOrd="0" destOrd="0" presId="urn:microsoft.com/office/officeart/2005/8/layout/hierarchy2"/>
    <dgm:cxn modelId="{22398EEC-C0B8-464D-A6F1-B19F1435BF3B}" type="presParOf" srcId="{5D5A34CF-8AA7-454A-9FF4-E73A7DE1B574}" destId="{D4232693-E6D7-4062-AEE7-42F7C468F8D3}" srcOrd="1" destOrd="0" presId="urn:microsoft.com/office/officeart/2005/8/layout/hierarchy2"/>
    <dgm:cxn modelId="{A4FEE6ED-EE8D-485E-A53B-7C795C15052F}" type="presParOf" srcId="{0C8E11A5-25CF-492D-8C90-46BE09ABB164}" destId="{16CBC3CE-3E3D-4046-8C93-C38E0052E4B9}" srcOrd="2" destOrd="0" presId="urn:microsoft.com/office/officeart/2005/8/layout/hierarchy2"/>
    <dgm:cxn modelId="{919672F8-256A-4F1A-915D-E9421222B372}" type="presParOf" srcId="{16CBC3CE-3E3D-4046-8C93-C38E0052E4B9}" destId="{30DB023D-52F6-41EA-8E91-A38B3F4047BA}" srcOrd="0" destOrd="0" presId="urn:microsoft.com/office/officeart/2005/8/layout/hierarchy2"/>
    <dgm:cxn modelId="{0BCED157-AFCB-4B83-A00F-86B03C0B9853}" type="presParOf" srcId="{0C8E11A5-25CF-492D-8C90-46BE09ABB164}" destId="{4CE412EF-7B7F-4EED-9B0D-836C46AB4858}" srcOrd="3" destOrd="0" presId="urn:microsoft.com/office/officeart/2005/8/layout/hierarchy2"/>
    <dgm:cxn modelId="{A19E2BC0-AA50-4210-931D-5E1F66BD4FC1}" type="presParOf" srcId="{4CE412EF-7B7F-4EED-9B0D-836C46AB4858}" destId="{1B1FBDA3-233C-4CE9-94CD-73C1C84D9340}" srcOrd="0" destOrd="0" presId="urn:microsoft.com/office/officeart/2005/8/layout/hierarchy2"/>
    <dgm:cxn modelId="{33EA7873-0A6B-4313-9B4C-F6812FC9E723}" type="presParOf" srcId="{4CE412EF-7B7F-4EED-9B0D-836C46AB4858}" destId="{E3A4772A-24CF-4C2F-8D11-777600C86762}" srcOrd="1" destOrd="0" presId="urn:microsoft.com/office/officeart/2005/8/layout/hierarchy2"/>
    <dgm:cxn modelId="{0D376FF2-C889-475A-8729-EA5BE31E3BB7}" type="presParOf" srcId="{E3A4772A-24CF-4C2F-8D11-777600C86762}" destId="{CE5E19C7-FBD7-4933-9BB0-9AE449DCB66F}" srcOrd="0" destOrd="0" presId="urn:microsoft.com/office/officeart/2005/8/layout/hierarchy2"/>
    <dgm:cxn modelId="{8F88E3DD-0056-48BC-9AC9-3297C9528B48}" type="presParOf" srcId="{CE5E19C7-FBD7-4933-9BB0-9AE449DCB66F}" destId="{03F2EA4B-6C98-4BA8-8EB4-E354CABDA8F7}" srcOrd="0" destOrd="0" presId="urn:microsoft.com/office/officeart/2005/8/layout/hierarchy2"/>
    <dgm:cxn modelId="{0A88943A-8395-47AC-AA2B-45CEABB938FC}" type="presParOf" srcId="{E3A4772A-24CF-4C2F-8D11-777600C86762}" destId="{3F54F8D7-B599-403D-ACD6-103C3F4A8EB6}" srcOrd="1" destOrd="0" presId="urn:microsoft.com/office/officeart/2005/8/layout/hierarchy2"/>
    <dgm:cxn modelId="{ECADD97F-8D9C-4B3C-9F1A-CBF7F21D3966}" type="presParOf" srcId="{3F54F8D7-B599-403D-ACD6-103C3F4A8EB6}" destId="{5315A49F-25CD-42E5-B07B-98455E9E21BA}" srcOrd="0" destOrd="0" presId="urn:microsoft.com/office/officeart/2005/8/layout/hierarchy2"/>
    <dgm:cxn modelId="{5CB953DA-83AB-4E91-8737-2383FC5B429A}" type="presParOf" srcId="{3F54F8D7-B599-403D-ACD6-103C3F4A8EB6}" destId="{36D4F5C4-86A2-48A7-8750-4256C1935AD4}"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A57ABAA-9319-421F-8876-D734C94C2424}"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endParaRPr lang="es-CO"/>
        </a:p>
      </dgm:t>
    </dgm:pt>
    <dgm:pt modelId="{EA2068AF-7526-4C82-85BD-ED12E746E0C2}">
      <dgm:prSet phldrT="[Texto]" custT="1"/>
      <dgm:spPr/>
      <dgm:t>
        <a:bodyPr/>
        <a:lstStyle/>
        <a:p>
          <a:r>
            <a:rPr lang="es-CO" sz="2800" dirty="0"/>
            <a:t>Consideraciones</a:t>
          </a:r>
          <a:r>
            <a:rPr lang="es-CO" sz="3700" dirty="0"/>
            <a:t> </a:t>
          </a:r>
        </a:p>
      </dgm:t>
    </dgm:pt>
    <dgm:pt modelId="{50282FB0-9249-493E-8C90-F09213C69DB0}" type="parTrans" cxnId="{57B91108-9B0B-47C8-AFB6-4AC96AB1CF45}">
      <dgm:prSet/>
      <dgm:spPr/>
      <dgm:t>
        <a:bodyPr/>
        <a:lstStyle/>
        <a:p>
          <a:endParaRPr lang="es-CO"/>
        </a:p>
      </dgm:t>
    </dgm:pt>
    <dgm:pt modelId="{0255B9B7-EDFD-4FD2-9CA9-67EB454B8D6F}" type="sibTrans" cxnId="{57B91108-9B0B-47C8-AFB6-4AC96AB1CF45}">
      <dgm:prSet/>
      <dgm:spPr/>
      <dgm:t>
        <a:bodyPr/>
        <a:lstStyle/>
        <a:p>
          <a:endParaRPr lang="es-CO"/>
        </a:p>
      </dgm:t>
    </dgm:pt>
    <dgm:pt modelId="{A55A0AFE-D241-4702-A4DB-D19E50E31328}">
      <dgm:prSet phldrT="[Texto]" custT="1"/>
      <dgm:spPr/>
      <dgm:t>
        <a:bodyPr/>
        <a:lstStyle/>
        <a:p>
          <a:pPr marL="90488" indent="0" algn="l"/>
          <a:r>
            <a:rPr lang="es-CO" sz="1600" dirty="0"/>
            <a:t>Conteo Manual de Vehículos</a:t>
          </a:r>
        </a:p>
      </dgm:t>
    </dgm:pt>
    <dgm:pt modelId="{71031365-EAC8-4359-A1BA-01B258E96ACE}" type="parTrans" cxnId="{E6DB7CE3-5522-4111-84BB-B4C9164162E2}">
      <dgm:prSet/>
      <dgm:spPr/>
      <dgm:t>
        <a:bodyPr/>
        <a:lstStyle/>
        <a:p>
          <a:endParaRPr lang="es-CO"/>
        </a:p>
      </dgm:t>
    </dgm:pt>
    <dgm:pt modelId="{3942E0D0-D61D-43A8-8AF0-C27E7579DE3A}" type="sibTrans" cxnId="{E6DB7CE3-5522-4111-84BB-B4C9164162E2}">
      <dgm:prSet/>
      <dgm:spPr/>
      <dgm:t>
        <a:bodyPr/>
        <a:lstStyle/>
        <a:p>
          <a:endParaRPr lang="es-CO"/>
        </a:p>
      </dgm:t>
    </dgm:pt>
    <dgm:pt modelId="{F0B5F03D-89FC-4680-AD2D-163FDC746071}">
      <dgm:prSet phldrT="[Texto]" custT="1"/>
      <dgm:spPr/>
      <dgm:t>
        <a:bodyPr/>
        <a:lstStyle/>
        <a:p>
          <a:pPr marL="90488" indent="0" algn="l"/>
          <a:r>
            <a:rPr lang="es-CO" sz="1600" dirty="0"/>
            <a:t>Para el aforo se tomó en cuenta las 2 entradas al Complejo Ministerial</a:t>
          </a:r>
        </a:p>
      </dgm:t>
    </dgm:pt>
    <dgm:pt modelId="{914506E7-D8A6-4E3B-802D-825F47A75F90}" type="parTrans" cxnId="{B85F2D71-EC6E-4B83-A3A7-54ED1EF90706}">
      <dgm:prSet/>
      <dgm:spPr/>
      <dgm:t>
        <a:bodyPr/>
        <a:lstStyle/>
        <a:p>
          <a:endParaRPr lang="es-CO"/>
        </a:p>
      </dgm:t>
    </dgm:pt>
    <dgm:pt modelId="{AC90E330-4EAD-4F95-86B0-2F0D664C6E2F}" type="sibTrans" cxnId="{B85F2D71-EC6E-4B83-A3A7-54ED1EF90706}">
      <dgm:prSet/>
      <dgm:spPr/>
      <dgm:t>
        <a:bodyPr/>
        <a:lstStyle/>
        <a:p>
          <a:endParaRPr lang="es-CO"/>
        </a:p>
      </dgm:t>
    </dgm:pt>
    <dgm:pt modelId="{9213D5D9-F205-4CBD-8023-0EA8A3821A75}">
      <dgm:prSet phldrT="[Texto]" custT="1"/>
      <dgm:spPr/>
      <dgm:t>
        <a:bodyPr/>
        <a:lstStyle/>
        <a:p>
          <a:pPr marL="90488" indent="0" algn="l"/>
          <a:r>
            <a:rPr lang="es-CO" sz="1600" dirty="0"/>
            <a:t>Salidas solo por la Av. Cumandá (Entrada Norte)</a:t>
          </a:r>
        </a:p>
      </dgm:t>
    </dgm:pt>
    <dgm:pt modelId="{E2EDA26A-DB93-4E30-9725-321B6A80FEDE}" type="parTrans" cxnId="{54AF79B2-05E0-4E61-B1F9-601E1F06508F}">
      <dgm:prSet/>
      <dgm:spPr/>
      <dgm:t>
        <a:bodyPr/>
        <a:lstStyle/>
        <a:p>
          <a:endParaRPr lang="es-CO"/>
        </a:p>
      </dgm:t>
    </dgm:pt>
    <dgm:pt modelId="{5BEB0406-F8D5-4CEF-8DD5-0F8BE4612B2F}" type="sibTrans" cxnId="{54AF79B2-05E0-4E61-B1F9-601E1F06508F}">
      <dgm:prSet/>
      <dgm:spPr/>
      <dgm:t>
        <a:bodyPr/>
        <a:lstStyle/>
        <a:p>
          <a:endParaRPr lang="es-CO"/>
        </a:p>
      </dgm:t>
    </dgm:pt>
    <dgm:pt modelId="{97BCA627-1D34-4088-BDC6-FEA155C70AFB}">
      <dgm:prSet phldrT="[Texto]" custT="1"/>
      <dgm:spPr/>
      <dgm:t>
        <a:bodyPr/>
        <a:lstStyle/>
        <a:p>
          <a:pPr marL="90488" indent="0" algn="l"/>
          <a:r>
            <a:rPr lang="es-CO" sz="1600" dirty="0"/>
            <a:t>Se consideró la información entregada por el D.M.Q</a:t>
          </a:r>
        </a:p>
      </dgm:t>
    </dgm:pt>
    <dgm:pt modelId="{5390892E-8384-4943-B93C-246F4267E836}" type="parTrans" cxnId="{295BF40E-7A2D-444F-8921-4C51E565BCB6}">
      <dgm:prSet/>
      <dgm:spPr/>
      <dgm:t>
        <a:bodyPr/>
        <a:lstStyle/>
        <a:p>
          <a:endParaRPr lang="es-CO"/>
        </a:p>
      </dgm:t>
    </dgm:pt>
    <dgm:pt modelId="{F6006E49-0B0F-4412-9B3C-87539BBE3C75}" type="sibTrans" cxnId="{295BF40E-7A2D-444F-8921-4C51E565BCB6}">
      <dgm:prSet/>
      <dgm:spPr/>
      <dgm:t>
        <a:bodyPr/>
        <a:lstStyle/>
        <a:p>
          <a:endParaRPr lang="es-CO"/>
        </a:p>
      </dgm:t>
    </dgm:pt>
    <dgm:pt modelId="{1EDCCD36-8F95-43DA-BDD7-723B45820374}">
      <dgm:prSet phldrT="[Texto]" custT="1"/>
      <dgm:spPr/>
      <dgm:t>
        <a:bodyPr/>
        <a:lstStyle/>
        <a:p>
          <a:pPr marL="90488" indent="0" algn="l"/>
          <a:r>
            <a:rPr lang="es-CO" sz="1600" dirty="0"/>
            <a:t>Se consideró la pandemia provocada por el Sars-Cov-2(Covid-2019)</a:t>
          </a:r>
          <a:endParaRPr lang="es-CO" sz="1700" dirty="0"/>
        </a:p>
      </dgm:t>
    </dgm:pt>
    <dgm:pt modelId="{54313E91-5442-4982-89AE-ABBDB5A194EA}" type="parTrans" cxnId="{7A8A1039-476F-43CE-BE09-E1FBABB3F183}">
      <dgm:prSet/>
      <dgm:spPr/>
      <dgm:t>
        <a:bodyPr/>
        <a:lstStyle/>
        <a:p>
          <a:endParaRPr lang="es-CO"/>
        </a:p>
      </dgm:t>
    </dgm:pt>
    <dgm:pt modelId="{4CDB8A99-D313-4E1A-A0AC-506ECF3E8C5B}" type="sibTrans" cxnId="{7A8A1039-476F-43CE-BE09-E1FBABB3F183}">
      <dgm:prSet/>
      <dgm:spPr/>
      <dgm:t>
        <a:bodyPr/>
        <a:lstStyle/>
        <a:p>
          <a:endParaRPr lang="es-CO"/>
        </a:p>
      </dgm:t>
    </dgm:pt>
    <dgm:pt modelId="{9C6944A1-5CE1-48D0-B053-614BB30D3E8F}" type="pres">
      <dgm:prSet presAssocID="{9A57ABAA-9319-421F-8876-D734C94C2424}" presName="Name0" presStyleCnt="0">
        <dgm:presLayoutVars>
          <dgm:chPref val="1"/>
          <dgm:dir/>
          <dgm:animOne val="branch"/>
          <dgm:animLvl val="lvl"/>
          <dgm:resizeHandles val="exact"/>
        </dgm:presLayoutVars>
      </dgm:prSet>
      <dgm:spPr/>
      <dgm:t>
        <a:bodyPr/>
        <a:lstStyle/>
        <a:p>
          <a:endParaRPr lang="es-ES"/>
        </a:p>
      </dgm:t>
    </dgm:pt>
    <dgm:pt modelId="{816F9AB5-862A-4A53-B0A8-63644BB1A869}" type="pres">
      <dgm:prSet presAssocID="{EA2068AF-7526-4C82-85BD-ED12E746E0C2}" presName="root1" presStyleCnt="0"/>
      <dgm:spPr/>
    </dgm:pt>
    <dgm:pt modelId="{1C9726E2-AEBF-46BA-B144-102598FDE64D}" type="pres">
      <dgm:prSet presAssocID="{EA2068AF-7526-4C82-85BD-ED12E746E0C2}" presName="LevelOneTextNode" presStyleLbl="node0" presStyleIdx="0" presStyleCnt="1" custScaleY="79610" custLinFactNeighborX="-46167" custLinFactNeighborY="1846">
        <dgm:presLayoutVars>
          <dgm:chPref val="3"/>
        </dgm:presLayoutVars>
      </dgm:prSet>
      <dgm:spPr/>
      <dgm:t>
        <a:bodyPr/>
        <a:lstStyle/>
        <a:p>
          <a:endParaRPr lang="es-ES"/>
        </a:p>
      </dgm:t>
    </dgm:pt>
    <dgm:pt modelId="{9E88BE93-E2D0-4AF3-B190-A4F96450E7E2}" type="pres">
      <dgm:prSet presAssocID="{EA2068AF-7526-4C82-85BD-ED12E746E0C2}" presName="level2hierChild" presStyleCnt="0"/>
      <dgm:spPr/>
    </dgm:pt>
    <dgm:pt modelId="{DB15372D-F976-440E-8742-A43B562D74E0}" type="pres">
      <dgm:prSet presAssocID="{71031365-EAC8-4359-A1BA-01B258E96ACE}" presName="conn2-1" presStyleLbl="parChTrans1D2" presStyleIdx="0" presStyleCnt="5"/>
      <dgm:spPr/>
      <dgm:t>
        <a:bodyPr/>
        <a:lstStyle/>
        <a:p>
          <a:endParaRPr lang="es-ES"/>
        </a:p>
      </dgm:t>
    </dgm:pt>
    <dgm:pt modelId="{0D0D0F24-616F-4522-809B-C8A561A3E64B}" type="pres">
      <dgm:prSet presAssocID="{71031365-EAC8-4359-A1BA-01B258E96ACE}" presName="connTx" presStyleLbl="parChTrans1D2" presStyleIdx="0" presStyleCnt="5"/>
      <dgm:spPr/>
      <dgm:t>
        <a:bodyPr/>
        <a:lstStyle/>
        <a:p>
          <a:endParaRPr lang="es-ES"/>
        </a:p>
      </dgm:t>
    </dgm:pt>
    <dgm:pt modelId="{DB035766-6F5C-46F3-9BA3-71CE24044DFD}" type="pres">
      <dgm:prSet presAssocID="{A55A0AFE-D241-4702-A4DB-D19E50E31328}" presName="root2" presStyleCnt="0"/>
      <dgm:spPr/>
    </dgm:pt>
    <dgm:pt modelId="{65DEA593-4924-4996-ACF0-0ECFDD05A7DD}" type="pres">
      <dgm:prSet presAssocID="{A55A0AFE-D241-4702-A4DB-D19E50E31328}" presName="LevelTwoTextNode" presStyleLbl="node2" presStyleIdx="0" presStyleCnt="5" custScaleX="109389" custLinFactNeighborX="-1662" custLinFactNeighborY="-82">
        <dgm:presLayoutVars>
          <dgm:chPref val="3"/>
        </dgm:presLayoutVars>
      </dgm:prSet>
      <dgm:spPr/>
      <dgm:t>
        <a:bodyPr/>
        <a:lstStyle/>
        <a:p>
          <a:endParaRPr lang="es-ES"/>
        </a:p>
      </dgm:t>
    </dgm:pt>
    <dgm:pt modelId="{BF5CB9C8-F53C-48E1-A131-37DDE14C4F27}" type="pres">
      <dgm:prSet presAssocID="{A55A0AFE-D241-4702-A4DB-D19E50E31328}" presName="level3hierChild" presStyleCnt="0"/>
      <dgm:spPr/>
    </dgm:pt>
    <dgm:pt modelId="{40B16B7F-BB1F-43C8-A136-5E0D8DB39F02}" type="pres">
      <dgm:prSet presAssocID="{914506E7-D8A6-4E3B-802D-825F47A75F90}" presName="conn2-1" presStyleLbl="parChTrans1D2" presStyleIdx="1" presStyleCnt="5"/>
      <dgm:spPr/>
      <dgm:t>
        <a:bodyPr/>
        <a:lstStyle/>
        <a:p>
          <a:endParaRPr lang="es-ES"/>
        </a:p>
      </dgm:t>
    </dgm:pt>
    <dgm:pt modelId="{20026B2B-909E-42C8-85AA-B26366C4472E}" type="pres">
      <dgm:prSet presAssocID="{914506E7-D8A6-4E3B-802D-825F47A75F90}" presName="connTx" presStyleLbl="parChTrans1D2" presStyleIdx="1" presStyleCnt="5"/>
      <dgm:spPr/>
      <dgm:t>
        <a:bodyPr/>
        <a:lstStyle/>
        <a:p>
          <a:endParaRPr lang="es-ES"/>
        </a:p>
      </dgm:t>
    </dgm:pt>
    <dgm:pt modelId="{3C9980FE-6AE4-4E18-ABD9-B1F6FA6551DD}" type="pres">
      <dgm:prSet presAssocID="{F0B5F03D-89FC-4680-AD2D-163FDC746071}" presName="root2" presStyleCnt="0"/>
      <dgm:spPr/>
    </dgm:pt>
    <dgm:pt modelId="{72D042F9-47F6-4D1E-A9B9-82236416E993}" type="pres">
      <dgm:prSet presAssocID="{F0B5F03D-89FC-4680-AD2D-163FDC746071}" presName="LevelTwoTextNode" presStyleLbl="node2" presStyleIdx="1" presStyleCnt="5" custScaleX="109344" custLinFactNeighborX="-1154" custLinFactNeighborY="4860">
        <dgm:presLayoutVars>
          <dgm:chPref val="3"/>
        </dgm:presLayoutVars>
      </dgm:prSet>
      <dgm:spPr/>
      <dgm:t>
        <a:bodyPr/>
        <a:lstStyle/>
        <a:p>
          <a:endParaRPr lang="es-ES"/>
        </a:p>
      </dgm:t>
    </dgm:pt>
    <dgm:pt modelId="{F7018968-0A28-423F-AB49-A747603BD413}" type="pres">
      <dgm:prSet presAssocID="{F0B5F03D-89FC-4680-AD2D-163FDC746071}" presName="level3hierChild" presStyleCnt="0"/>
      <dgm:spPr/>
    </dgm:pt>
    <dgm:pt modelId="{D4B77601-1E9F-4CE8-95B2-F3AD1EDE8BF1}" type="pres">
      <dgm:prSet presAssocID="{E2EDA26A-DB93-4E30-9725-321B6A80FEDE}" presName="conn2-1" presStyleLbl="parChTrans1D2" presStyleIdx="2" presStyleCnt="5"/>
      <dgm:spPr/>
      <dgm:t>
        <a:bodyPr/>
        <a:lstStyle/>
        <a:p>
          <a:endParaRPr lang="es-ES"/>
        </a:p>
      </dgm:t>
    </dgm:pt>
    <dgm:pt modelId="{F373E4E1-CE36-40D8-96C8-C30554F3774D}" type="pres">
      <dgm:prSet presAssocID="{E2EDA26A-DB93-4E30-9725-321B6A80FEDE}" presName="connTx" presStyleLbl="parChTrans1D2" presStyleIdx="2" presStyleCnt="5"/>
      <dgm:spPr/>
      <dgm:t>
        <a:bodyPr/>
        <a:lstStyle/>
        <a:p>
          <a:endParaRPr lang="es-ES"/>
        </a:p>
      </dgm:t>
    </dgm:pt>
    <dgm:pt modelId="{77159330-BF79-4A96-8326-F6D7A1F08293}" type="pres">
      <dgm:prSet presAssocID="{9213D5D9-F205-4CBD-8023-0EA8A3821A75}" presName="root2" presStyleCnt="0"/>
      <dgm:spPr/>
    </dgm:pt>
    <dgm:pt modelId="{05C5F0ED-0229-4BB6-B6A9-B855D06E2BCA}" type="pres">
      <dgm:prSet presAssocID="{9213D5D9-F205-4CBD-8023-0EA8A3821A75}" presName="LevelTwoTextNode" presStyleLbl="node2" presStyleIdx="2" presStyleCnt="5" custScaleX="107628" custLinFactNeighborX="-782" custLinFactNeighborY="1215">
        <dgm:presLayoutVars>
          <dgm:chPref val="3"/>
        </dgm:presLayoutVars>
      </dgm:prSet>
      <dgm:spPr/>
      <dgm:t>
        <a:bodyPr/>
        <a:lstStyle/>
        <a:p>
          <a:endParaRPr lang="es-ES"/>
        </a:p>
      </dgm:t>
    </dgm:pt>
    <dgm:pt modelId="{F8B6FCAB-7D83-4679-926F-C4503BA2961B}" type="pres">
      <dgm:prSet presAssocID="{9213D5D9-F205-4CBD-8023-0EA8A3821A75}" presName="level3hierChild" presStyleCnt="0"/>
      <dgm:spPr/>
    </dgm:pt>
    <dgm:pt modelId="{E626EA8F-0E38-46BB-8B3B-27AFB27F0C74}" type="pres">
      <dgm:prSet presAssocID="{5390892E-8384-4943-B93C-246F4267E836}" presName="conn2-1" presStyleLbl="parChTrans1D2" presStyleIdx="3" presStyleCnt="5"/>
      <dgm:spPr/>
      <dgm:t>
        <a:bodyPr/>
        <a:lstStyle/>
        <a:p>
          <a:endParaRPr lang="es-ES"/>
        </a:p>
      </dgm:t>
    </dgm:pt>
    <dgm:pt modelId="{4B62FF47-ECA5-4905-BEE4-E7C45C43B3FB}" type="pres">
      <dgm:prSet presAssocID="{5390892E-8384-4943-B93C-246F4267E836}" presName="connTx" presStyleLbl="parChTrans1D2" presStyleIdx="3" presStyleCnt="5"/>
      <dgm:spPr/>
      <dgm:t>
        <a:bodyPr/>
        <a:lstStyle/>
        <a:p>
          <a:endParaRPr lang="es-ES"/>
        </a:p>
      </dgm:t>
    </dgm:pt>
    <dgm:pt modelId="{0E05C73B-C75E-47B3-B32A-295463938522}" type="pres">
      <dgm:prSet presAssocID="{97BCA627-1D34-4088-BDC6-FEA155C70AFB}" presName="root2" presStyleCnt="0"/>
      <dgm:spPr/>
    </dgm:pt>
    <dgm:pt modelId="{19B6D989-4737-4123-8833-52712C116BEF}" type="pres">
      <dgm:prSet presAssocID="{97BCA627-1D34-4088-BDC6-FEA155C70AFB}" presName="LevelTwoTextNode" presStyleLbl="node2" presStyleIdx="3" presStyleCnt="5" custScaleX="106771" custLinFactNeighborX="-1480">
        <dgm:presLayoutVars>
          <dgm:chPref val="3"/>
        </dgm:presLayoutVars>
      </dgm:prSet>
      <dgm:spPr/>
      <dgm:t>
        <a:bodyPr/>
        <a:lstStyle/>
        <a:p>
          <a:endParaRPr lang="es-ES"/>
        </a:p>
      </dgm:t>
    </dgm:pt>
    <dgm:pt modelId="{A0C466C1-2C24-4F18-81A5-3699E2F49C40}" type="pres">
      <dgm:prSet presAssocID="{97BCA627-1D34-4088-BDC6-FEA155C70AFB}" presName="level3hierChild" presStyleCnt="0"/>
      <dgm:spPr/>
    </dgm:pt>
    <dgm:pt modelId="{84F5AA48-B42C-4018-AA6E-E35945D936CE}" type="pres">
      <dgm:prSet presAssocID="{54313E91-5442-4982-89AE-ABBDB5A194EA}" presName="conn2-1" presStyleLbl="parChTrans1D2" presStyleIdx="4" presStyleCnt="5"/>
      <dgm:spPr/>
      <dgm:t>
        <a:bodyPr/>
        <a:lstStyle/>
        <a:p>
          <a:endParaRPr lang="es-ES"/>
        </a:p>
      </dgm:t>
    </dgm:pt>
    <dgm:pt modelId="{A68026FF-AE33-469D-A3AD-22AEB0D66847}" type="pres">
      <dgm:prSet presAssocID="{54313E91-5442-4982-89AE-ABBDB5A194EA}" presName="connTx" presStyleLbl="parChTrans1D2" presStyleIdx="4" presStyleCnt="5"/>
      <dgm:spPr/>
      <dgm:t>
        <a:bodyPr/>
        <a:lstStyle/>
        <a:p>
          <a:endParaRPr lang="es-ES"/>
        </a:p>
      </dgm:t>
    </dgm:pt>
    <dgm:pt modelId="{6ECEDCF7-8810-4975-B4AE-1BC964C03DA4}" type="pres">
      <dgm:prSet presAssocID="{1EDCCD36-8F95-43DA-BDD7-723B45820374}" presName="root2" presStyleCnt="0"/>
      <dgm:spPr/>
    </dgm:pt>
    <dgm:pt modelId="{AA008F99-7001-4B5C-BDA9-28F9C6B33A92}" type="pres">
      <dgm:prSet presAssocID="{1EDCCD36-8F95-43DA-BDD7-723B45820374}" presName="LevelTwoTextNode" presStyleLbl="node2" presStyleIdx="4" presStyleCnt="5" custScaleX="106771" custLinFactNeighborX="-1052" custLinFactNeighborY="82">
        <dgm:presLayoutVars>
          <dgm:chPref val="3"/>
        </dgm:presLayoutVars>
      </dgm:prSet>
      <dgm:spPr/>
      <dgm:t>
        <a:bodyPr/>
        <a:lstStyle/>
        <a:p>
          <a:endParaRPr lang="es-ES"/>
        </a:p>
      </dgm:t>
    </dgm:pt>
    <dgm:pt modelId="{ED91AED5-B0D3-4FD3-AF2E-E05168B644CD}" type="pres">
      <dgm:prSet presAssocID="{1EDCCD36-8F95-43DA-BDD7-723B45820374}" presName="level3hierChild" presStyleCnt="0"/>
      <dgm:spPr/>
    </dgm:pt>
  </dgm:ptLst>
  <dgm:cxnLst>
    <dgm:cxn modelId="{72345DA7-8437-44ED-98D9-C16B70F5E33A}" type="presOf" srcId="{1EDCCD36-8F95-43DA-BDD7-723B45820374}" destId="{AA008F99-7001-4B5C-BDA9-28F9C6B33A92}" srcOrd="0" destOrd="0" presId="urn:microsoft.com/office/officeart/2008/layout/HorizontalMultiLevelHierarchy"/>
    <dgm:cxn modelId="{73864B4E-53A5-4E87-872D-13186BE4C624}" type="presOf" srcId="{71031365-EAC8-4359-A1BA-01B258E96ACE}" destId="{DB15372D-F976-440E-8742-A43B562D74E0}" srcOrd="0" destOrd="0" presId="urn:microsoft.com/office/officeart/2008/layout/HorizontalMultiLevelHierarchy"/>
    <dgm:cxn modelId="{B85F2D71-EC6E-4B83-A3A7-54ED1EF90706}" srcId="{EA2068AF-7526-4C82-85BD-ED12E746E0C2}" destId="{F0B5F03D-89FC-4680-AD2D-163FDC746071}" srcOrd="1" destOrd="0" parTransId="{914506E7-D8A6-4E3B-802D-825F47A75F90}" sibTransId="{AC90E330-4EAD-4F95-86B0-2F0D664C6E2F}"/>
    <dgm:cxn modelId="{6EC626D8-B44C-4960-947B-060B379BB3E4}" type="presOf" srcId="{F0B5F03D-89FC-4680-AD2D-163FDC746071}" destId="{72D042F9-47F6-4D1E-A9B9-82236416E993}" srcOrd="0" destOrd="0" presId="urn:microsoft.com/office/officeart/2008/layout/HorizontalMultiLevelHierarchy"/>
    <dgm:cxn modelId="{57B91108-9B0B-47C8-AFB6-4AC96AB1CF45}" srcId="{9A57ABAA-9319-421F-8876-D734C94C2424}" destId="{EA2068AF-7526-4C82-85BD-ED12E746E0C2}" srcOrd="0" destOrd="0" parTransId="{50282FB0-9249-493E-8C90-F09213C69DB0}" sibTransId="{0255B9B7-EDFD-4FD2-9CA9-67EB454B8D6F}"/>
    <dgm:cxn modelId="{295BF40E-7A2D-444F-8921-4C51E565BCB6}" srcId="{EA2068AF-7526-4C82-85BD-ED12E746E0C2}" destId="{97BCA627-1D34-4088-BDC6-FEA155C70AFB}" srcOrd="3" destOrd="0" parTransId="{5390892E-8384-4943-B93C-246F4267E836}" sibTransId="{F6006E49-0B0F-4412-9B3C-87539BBE3C75}"/>
    <dgm:cxn modelId="{419FDC17-037A-4965-AA8D-CBAF4963D6F3}" type="presOf" srcId="{EA2068AF-7526-4C82-85BD-ED12E746E0C2}" destId="{1C9726E2-AEBF-46BA-B144-102598FDE64D}" srcOrd="0" destOrd="0" presId="urn:microsoft.com/office/officeart/2008/layout/HorizontalMultiLevelHierarchy"/>
    <dgm:cxn modelId="{3CCC777A-4464-40D8-9368-1124AA263457}" type="presOf" srcId="{9213D5D9-F205-4CBD-8023-0EA8A3821A75}" destId="{05C5F0ED-0229-4BB6-B6A9-B855D06E2BCA}" srcOrd="0" destOrd="0" presId="urn:microsoft.com/office/officeart/2008/layout/HorizontalMultiLevelHierarchy"/>
    <dgm:cxn modelId="{E6DB7CE3-5522-4111-84BB-B4C9164162E2}" srcId="{EA2068AF-7526-4C82-85BD-ED12E746E0C2}" destId="{A55A0AFE-D241-4702-A4DB-D19E50E31328}" srcOrd="0" destOrd="0" parTransId="{71031365-EAC8-4359-A1BA-01B258E96ACE}" sibTransId="{3942E0D0-D61D-43A8-8AF0-C27E7579DE3A}"/>
    <dgm:cxn modelId="{FAE563B7-237C-4C8D-8258-F00BAFE6C742}" type="presOf" srcId="{E2EDA26A-DB93-4E30-9725-321B6A80FEDE}" destId="{F373E4E1-CE36-40D8-96C8-C30554F3774D}" srcOrd="1" destOrd="0" presId="urn:microsoft.com/office/officeart/2008/layout/HorizontalMultiLevelHierarchy"/>
    <dgm:cxn modelId="{DDD37B6F-D872-4756-A743-5B8435AD04D4}" type="presOf" srcId="{A55A0AFE-D241-4702-A4DB-D19E50E31328}" destId="{65DEA593-4924-4996-ACF0-0ECFDD05A7DD}" srcOrd="0" destOrd="0" presId="urn:microsoft.com/office/officeart/2008/layout/HorizontalMultiLevelHierarchy"/>
    <dgm:cxn modelId="{2C26E1C0-D091-4363-AC9E-B3197905995C}" type="presOf" srcId="{914506E7-D8A6-4E3B-802D-825F47A75F90}" destId="{20026B2B-909E-42C8-85AA-B26366C4472E}" srcOrd="1" destOrd="0" presId="urn:microsoft.com/office/officeart/2008/layout/HorizontalMultiLevelHierarchy"/>
    <dgm:cxn modelId="{E595DA99-E901-47CE-AB88-74B0EE3BE331}" type="presOf" srcId="{5390892E-8384-4943-B93C-246F4267E836}" destId="{4B62FF47-ECA5-4905-BEE4-E7C45C43B3FB}" srcOrd="1" destOrd="0" presId="urn:microsoft.com/office/officeart/2008/layout/HorizontalMultiLevelHierarchy"/>
    <dgm:cxn modelId="{C380529E-7D37-4716-B438-0A18C7316A4A}" type="presOf" srcId="{97BCA627-1D34-4088-BDC6-FEA155C70AFB}" destId="{19B6D989-4737-4123-8833-52712C116BEF}" srcOrd="0" destOrd="0" presId="urn:microsoft.com/office/officeart/2008/layout/HorizontalMultiLevelHierarchy"/>
    <dgm:cxn modelId="{977B21E0-73A6-4608-82B5-60C3D56EEB99}" type="presOf" srcId="{5390892E-8384-4943-B93C-246F4267E836}" destId="{E626EA8F-0E38-46BB-8B3B-27AFB27F0C74}" srcOrd="0" destOrd="0" presId="urn:microsoft.com/office/officeart/2008/layout/HorizontalMultiLevelHierarchy"/>
    <dgm:cxn modelId="{AAFB8606-30A1-4BF5-8DBC-D6AACB639917}" type="presOf" srcId="{9A57ABAA-9319-421F-8876-D734C94C2424}" destId="{9C6944A1-5CE1-48D0-B053-614BB30D3E8F}" srcOrd="0" destOrd="0" presId="urn:microsoft.com/office/officeart/2008/layout/HorizontalMultiLevelHierarchy"/>
    <dgm:cxn modelId="{0F6B9650-6C90-453D-9AD0-21322700A247}" type="presOf" srcId="{54313E91-5442-4982-89AE-ABBDB5A194EA}" destId="{84F5AA48-B42C-4018-AA6E-E35945D936CE}" srcOrd="0" destOrd="0" presId="urn:microsoft.com/office/officeart/2008/layout/HorizontalMultiLevelHierarchy"/>
    <dgm:cxn modelId="{7EB6DCCF-6747-4E98-AE52-E7516B4807F4}" type="presOf" srcId="{914506E7-D8A6-4E3B-802D-825F47A75F90}" destId="{40B16B7F-BB1F-43C8-A136-5E0D8DB39F02}" srcOrd="0" destOrd="0" presId="urn:microsoft.com/office/officeart/2008/layout/HorizontalMultiLevelHierarchy"/>
    <dgm:cxn modelId="{54AF79B2-05E0-4E61-B1F9-601E1F06508F}" srcId="{EA2068AF-7526-4C82-85BD-ED12E746E0C2}" destId="{9213D5D9-F205-4CBD-8023-0EA8A3821A75}" srcOrd="2" destOrd="0" parTransId="{E2EDA26A-DB93-4E30-9725-321B6A80FEDE}" sibTransId="{5BEB0406-F8D5-4CEF-8DD5-0F8BE4612B2F}"/>
    <dgm:cxn modelId="{04A3F705-2FD0-47DD-9150-02065CE57799}" type="presOf" srcId="{54313E91-5442-4982-89AE-ABBDB5A194EA}" destId="{A68026FF-AE33-469D-A3AD-22AEB0D66847}" srcOrd="1" destOrd="0" presId="urn:microsoft.com/office/officeart/2008/layout/HorizontalMultiLevelHierarchy"/>
    <dgm:cxn modelId="{7080EDAD-374C-4EAE-96EB-88626307E198}" type="presOf" srcId="{71031365-EAC8-4359-A1BA-01B258E96ACE}" destId="{0D0D0F24-616F-4522-809B-C8A561A3E64B}" srcOrd="1" destOrd="0" presId="urn:microsoft.com/office/officeart/2008/layout/HorizontalMultiLevelHierarchy"/>
    <dgm:cxn modelId="{9F185074-E5D3-4C85-901D-8F1A22926EA7}" type="presOf" srcId="{E2EDA26A-DB93-4E30-9725-321B6A80FEDE}" destId="{D4B77601-1E9F-4CE8-95B2-F3AD1EDE8BF1}" srcOrd="0" destOrd="0" presId="urn:microsoft.com/office/officeart/2008/layout/HorizontalMultiLevelHierarchy"/>
    <dgm:cxn modelId="{7A8A1039-476F-43CE-BE09-E1FBABB3F183}" srcId="{EA2068AF-7526-4C82-85BD-ED12E746E0C2}" destId="{1EDCCD36-8F95-43DA-BDD7-723B45820374}" srcOrd="4" destOrd="0" parTransId="{54313E91-5442-4982-89AE-ABBDB5A194EA}" sibTransId="{4CDB8A99-D313-4E1A-A0AC-506ECF3E8C5B}"/>
    <dgm:cxn modelId="{B8563FA8-29E9-487C-9D28-1BCF8E068B58}" type="presParOf" srcId="{9C6944A1-5CE1-48D0-B053-614BB30D3E8F}" destId="{816F9AB5-862A-4A53-B0A8-63644BB1A869}" srcOrd="0" destOrd="0" presId="urn:microsoft.com/office/officeart/2008/layout/HorizontalMultiLevelHierarchy"/>
    <dgm:cxn modelId="{50602D42-BBC0-4DD5-A5B7-0DBDE19B5080}" type="presParOf" srcId="{816F9AB5-862A-4A53-B0A8-63644BB1A869}" destId="{1C9726E2-AEBF-46BA-B144-102598FDE64D}" srcOrd="0" destOrd="0" presId="urn:microsoft.com/office/officeart/2008/layout/HorizontalMultiLevelHierarchy"/>
    <dgm:cxn modelId="{76512BBD-B6CC-4837-BE51-FFA77B7DAEF1}" type="presParOf" srcId="{816F9AB5-862A-4A53-B0A8-63644BB1A869}" destId="{9E88BE93-E2D0-4AF3-B190-A4F96450E7E2}" srcOrd="1" destOrd="0" presId="urn:microsoft.com/office/officeart/2008/layout/HorizontalMultiLevelHierarchy"/>
    <dgm:cxn modelId="{38A07F4B-F7B7-4364-8D09-2133092B8A2B}" type="presParOf" srcId="{9E88BE93-E2D0-4AF3-B190-A4F96450E7E2}" destId="{DB15372D-F976-440E-8742-A43B562D74E0}" srcOrd="0" destOrd="0" presId="urn:microsoft.com/office/officeart/2008/layout/HorizontalMultiLevelHierarchy"/>
    <dgm:cxn modelId="{F4C89A8E-32B0-4753-A5A3-6068C7F63103}" type="presParOf" srcId="{DB15372D-F976-440E-8742-A43B562D74E0}" destId="{0D0D0F24-616F-4522-809B-C8A561A3E64B}" srcOrd="0" destOrd="0" presId="urn:microsoft.com/office/officeart/2008/layout/HorizontalMultiLevelHierarchy"/>
    <dgm:cxn modelId="{8CD2F64C-EFA0-4602-A201-E970538FD566}" type="presParOf" srcId="{9E88BE93-E2D0-4AF3-B190-A4F96450E7E2}" destId="{DB035766-6F5C-46F3-9BA3-71CE24044DFD}" srcOrd="1" destOrd="0" presId="urn:microsoft.com/office/officeart/2008/layout/HorizontalMultiLevelHierarchy"/>
    <dgm:cxn modelId="{7592E473-49CC-4EB0-A8B6-9B3B66320006}" type="presParOf" srcId="{DB035766-6F5C-46F3-9BA3-71CE24044DFD}" destId="{65DEA593-4924-4996-ACF0-0ECFDD05A7DD}" srcOrd="0" destOrd="0" presId="urn:microsoft.com/office/officeart/2008/layout/HorizontalMultiLevelHierarchy"/>
    <dgm:cxn modelId="{0D2D2BF6-FA16-4665-BB00-3E06C0E07648}" type="presParOf" srcId="{DB035766-6F5C-46F3-9BA3-71CE24044DFD}" destId="{BF5CB9C8-F53C-48E1-A131-37DDE14C4F27}" srcOrd="1" destOrd="0" presId="urn:microsoft.com/office/officeart/2008/layout/HorizontalMultiLevelHierarchy"/>
    <dgm:cxn modelId="{4F1F7658-4036-4584-B280-C831672F8581}" type="presParOf" srcId="{9E88BE93-E2D0-4AF3-B190-A4F96450E7E2}" destId="{40B16B7F-BB1F-43C8-A136-5E0D8DB39F02}" srcOrd="2" destOrd="0" presId="urn:microsoft.com/office/officeart/2008/layout/HorizontalMultiLevelHierarchy"/>
    <dgm:cxn modelId="{AC234736-B3E3-44C4-8833-6C801BDC5B0D}" type="presParOf" srcId="{40B16B7F-BB1F-43C8-A136-5E0D8DB39F02}" destId="{20026B2B-909E-42C8-85AA-B26366C4472E}" srcOrd="0" destOrd="0" presId="urn:microsoft.com/office/officeart/2008/layout/HorizontalMultiLevelHierarchy"/>
    <dgm:cxn modelId="{40C58EA6-9502-498E-BF31-7E4F01BD6554}" type="presParOf" srcId="{9E88BE93-E2D0-4AF3-B190-A4F96450E7E2}" destId="{3C9980FE-6AE4-4E18-ABD9-B1F6FA6551DD}" srcOrd="3" destOrd="0" presId="urn:microsoft.com/office/officeart/2008/layout/HorizontalMultiLevelHierarchy"/>
    <dgm:cxn modelId="{0FCD2E62-4A74-4546-BE14-428A7B4C3069}" type="presParOf" srcId="{3C9980FE-6AE4-4E18-ABD9-B1F6FA6551DD}" destId="{72D042F9-47F6-4D1E-A9B9-82236416E993}" srcOrd="0" destOrd="0" presId="urn:microsoft.com/office/officeart/2008/layout/HorizontalMultiLevelHierarchy"/>
    <dgm:cxn modelId="{7E167BA6-9202-470F-BB7B-E6452E134843}" type="presParOf" srcId="{3C9980FE-6AE4-4E18-ABD9-B1F6FA6551DD}" destId="{F7018968-0A28-423F-AB49-A747603BD413}" srcOrd="1" destOrd="0" presId="urn:microsoft.com/office/officeart/2008/layout/HorizontalMultiLevelHierarchy"/>
    <dgm:cxn modelId="{33FA7373-D154-45D6-BEEC-1603A90676A5}" type="presParOf" srcId="{9E88BE93-E2D0-4AF3-B190-A4F96450E7E2}" destId="{D4B77601-1E9F-4CE8-95B2-F3AD1EDE8BF1}" srcOrd="4" destOrd="0" presId="urn:microsoft.com/office/officeart/2008/layout/HorizontalMultiLevelHierarchy"/>
    <dgm:cxn modelId="{0E0B273D-E76F-4BE9-95E9-3086F2DDE576}" type="presParOf" srcId="{D4B77601-1E9F-4CE8-95B2-F3AD1EDE8BF1}" destId="{F373E4E1-CE36-40D8-96C8-C30554F3774D}" srcOrd="0" destOrd="0" presId="urn:microsoft.com/office/officeart/2008/layout/HorizontalMultiLevelHierarchy"/>
    <dgm:cxn modelId="{03ACE89B-83C6-4DA5-BBEA-CF28E71E8FF2}" type="presParOf" srcId="{9E88BE93-E2D0-4AF3-B190-A4F96450E7E2}" destId="{77159330-BF79-4A96-8326-F6D7A1F08293}" srcOrd="5" destOrd="0" presId="urn:microsoft.com/office/officeart/2008/layout/HorizontalMultiLevelHierarchy"/>
    <dgm:cxn modelId="{237CC822-EB09-4B1A-9DF1-05447C19C653}" type="presParOf" srcId="{77159330-BF79-4A96-8326-F6D7A1F08293}" destId="{05C5F0ED-0229-4BB6-B6A9-B855D06E2BCA}" srcOrd="0" destOrd="0" presId="urn:microsoft.com/office/officeart/2008/layout/HorizontalMultiLevelHierarchy"/>
    <dgm:cxn modelId="{9B1B702E-AB74-4F0C-B0A1-018922023AAD}" type="presParOf" srcId="{77159330-BF79-4A96-8326-F6D7A1F08293}" destId="{F8B6FCAB-7D83-4679-926F-C4503BA2961B}" srcOrd="1" destOrd="0" presId="urn:microsoft.com/office/officeart/2008/layout/HorizontalMultiLevelHierarchy"/>
    <dgm:cxn modelId="{A23D0275-91EE-450F-95EC-650DB7E0BCA3}" type="presParOf" srcId="{9E88BE93-E2D0-4AF3-B190-A4F96450E7E2}" destId="{E626EA8F-0E38-46BB-8B3B-27AFB27F0C74}" srcOrd="6" destOrd="0" presId="urn:microsoft.com/office/officeart/2008/layout/HorizontalMultiLevelHierarchy"/>
    <dgm:cxn modelId="{BF84E5E6-FE2E-4E06-9D52-3383A4DB41FF}" type="presParOf" srcId="{E626EA8F-0E38-46BB-8B3B-27AFB27F0C74}" destId="{4B62FF47-ECA5-4905-BEE4-E7C45C43B3FB}" srcOrd="0" destOrd="0" presId="urn:microsoft.com/office/officeart/2008/layout/HorizontalMultiLevelHierarchy"/>
    <dgm:cxn modelId="{93AA49BD-90CE-4BFA-8BC0-BD883124A87A}" type="presParOf" srcId="{9E88BE93-E2D0-4AF3-B190-A4F96450E7E2}" destId="{0E05C73B-C75E-47B3-B32A-295463938522}" srcOrd="7" destOrd="0" presId="urn:microsoft.com/office/officeart/2008/layout/HorizontalMultiLevelHierarchy"/>
    <dgm:cxn modelId="{3C2BA10A-11F9-484E-869E-0B45394C3830}" type="presParOf" srcId="{0E05C73B-C75E-47B3-B32A-295463938522}" destId="{19B6D989-4737-4123-8833-52712C116BEF}" srcOrd="0" destOrd="0" presId="urn:microsoft.com/office/officeart/2008/layout/HorizontalMultiLevelHierarchy"/>
    <dgm:cxn modelId="{EF88FC4B-5AC3-47DA-9B4D-166CEB45332F}" type="presParOf" srcId="{0E05C73B-C75E-47B3-B32A-295463938522}" destId="{A0C466C1-2C24-4F18-81A5-3699E2F49C40}" srcOrd="1" destOrd="0" presId="urn:microsoft.com/office/officeart/2008/layout/HorizontalMultiLevelHierarchy"/>
    <dgm:cxn modelId="{8DF1FDBB-D48C-44C7-A9DD-76FBA38F0628}" type="presParOf" srcId="{9E88BE93-E2D0-4AF3-B190-A4F96450E7E2}" destId="{84F5AA48-B42C-4018-AA6E-E35945D936CE}" srcOrd="8" destOrd="0" presId="urn:microsoft.com/office/officeart/2008/layout/HorizontalMultiLevelHierarchy"/>
    <dgm:cxn modelId="{63AF57D8-AC00-4B95-A9C2-026DA06C6C5B}" type="presParOf" srcId="{84F5AA48-B42C-4018-AA6E-E35945D936CE}" destId="{A68026FF-AE33-469D-A3AD-22AEB0D66847}" srcOrd="0" destOrd="0" presId="urn:microsoft.com/office/officeart/2008/layout/HorizontalMultiLevelHierarchy"/>
    <dgm:cxn modelId="{C6F7C82D-CA07-4573-AB99-48F7D5EB5E54}" type="presParOf" srcId="{9E88BE93-E2D0-4AF3-B190-A4F96450E7E2}" destId="{6ECEDCF7-8810-4975-B4AE-1BC964C03DA4}" srcOrd="9" destOrd="0" presId="urn:microsoft.com/office/officeart/2008/layout/HorizontalMultiLevelHierarchy"/>
    <dgm:cxn modelId="{EA95AC2B-6C78-431D-9526-F4CACFB2ED3F}" type="presParOf" srcId="{6ECEDCF7-8810-4975-B4AE-1BC964C03DA4}" destId="{AA008F99-7001-4B5C-BDA9-28F9C6B33A92}" srcOrd="0" destOrd="0" presId="urn:microsoft.com/office/officeart/2008/layout/HorizontalMultiLevelHierarchy"/>
    <dgm:cxn modelId="{7870B419-6B72-4C90-A25E-3A59A0CDA79A}" type="presParOf" srcId="{6ECEDCF7-8810-4975-B4AE-1BC964C03DA4}" destId="{ED91AED5-B0D3-4FD3-AF2E-E05168B644CD}"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CAC36-A9A8-4CA6-8116-EECAFADF5F40}">
      <dsp:nvSpPr>
        <dsp:cNvPr id="0" name=""/>
        <dsp:cNvSpPr/>
      </dsp:nvSpPr>
      <dsp:spPr>
        <a:xfrm>
          <a:off x="2401259" y="4500092"/>
          <a:ext cx="62891" cy="6289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4B0025-F4A0-4751-A54B-D20C1B71362B}">
      <dsp:nvSpPr>
        <dsp:cNvPr id="0" name=""/>
        <dsp:cNvSpPr/>
      </dsp:nvSpPr>
      <dsp:spPr>
        <a:xfrm>
          <a:off x="2279443" y="4554890"/>
          <a:ext cx="62891" cy="6289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9C4E41-8D36-4E50-B461-A517C4A21EBA}">
      <dsp:nvSpPr>
        <dsp:cNvPr id="0" name=""/>
        <dsp:cNvSpPr/>
      </dsp:nvSpPr>
      <dsp:spPr>
        <a:xfrm>
          <a:off x="2155927" y="4601933"/>
          <a:ext cx="62891" cy="6289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FACF18-E30F-4601-A772-0C807660A7AF}">
      <dsp:nvSpPr>
        <dsp:cNvPr id="0" name=""/>
        <dsp:cNvSpPr/>
      </dsp:nvSpPr>
      <dsp:spPr>
        <a:xfrm>
          <a:off x="2031277" y="4641222"/>
          <a:ext cx="62891" cy="6289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297786-090F-4146-8D41-5F0E8149A261}">
      <dsp:nvSpPr>
        <dsp:cNvPr id="0" name=""/>
        <dsp:cNvSpPr/>
      </dsp:nvSpPr>
      <dsp:spPr>
        <a:xfrm>
          <a:off x="1905495" y="4672757"/>
          <a:ext cx="62891" cy="6289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52F52D-234C-4A09-A0BA-57326AA4F0D0}">
      <dsp:nvSpPr>
        <dsp:cNvPr id="0" name=""/>
        <dsp:cNvSpPr/>
      </dsp:nvSpPr>
      <dsp:spPr>
        <a:xfrm>
          <a:off x="3162754" y="3938157"/>
          <a:ext cx="62891" cy="6289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F22158-CF1E-4768-BEAF-E1A0C2177770}">
      <dsp:nvSpPr>
        <dsp:cNvPr id="0" name=""/>
        <dsp:cNvSpPr/>
      </dsp:nvSpPr>
      <dsp:spPr>
        <a:xfrm>
          <a:off x="3057935" y="4041032"/>
          <a:ext cx="62891" cy="6289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B23345-D522-49D3-A0D4-685B7CB2DD79}">
      <dsp:nvSpPr>
        <dsp:cNvPr id="0" name=""/>
        <dsp:cNvSpPr/>
      </dsp:nvSpPr>
      <dsp:spPr>
        <a:xfrm>
          <a:off x="3646053" y="3302814"/>
          <a:ext cx="62891" cy="6289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446089-DC60-43A0-9089-17414760FB07}">
      <dsp:nvSpPr>
        <dsp:cNvPr id="0" name=""/>
        <dsp:cNvSpPr/>
      </dsp:nvSpPr>
      <dsp:spPr>
        <a:xfrm>
          <a:off x="3991672" y="2582172"/>
          <a:ext cx="62891" cy="6289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6C6CA9-8966-46C9-9457-0DE95F8F82D6}">
      <dsp:nvSpPr>
        <dsp:cNvPr id="0" name=""/>
        <dsp:cNvSpPr/>
      </dsp:nvSpPr>
      <dsp:spPr>
        <a:xfrm>
          <a:off x="4205275" y="1835165"/>
          <a:ext cx="62891" cy="6289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53D730-FE94-4772-80DE-3D788CDBD7FC}">
      <dsp:nvSpPr>
        <dsp:cNvPr id="0" name=""/>
        <dsp:cNvSpPr/>
      </dsp:nvSpPr>
      <dsp:spPr>
        <a:xfrm>
          <a:off x="4303295" y="1099014"/>
          <a:ext cx="62891" cy="6289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E52E8D-D82F-4B9E-9F8A-0A4370A2B46D}">
      <dsp:nvSpPr>
        <dsp:cNvPr id="0" name=""/>
        <dsp:cNvSpPr/>
      </dsp:nvSpPr>
      <dsp:spPr>
        <a:xfrm>
          <a:off x="4157115" y="136435"/>
          <a:ext cx="62891" cy="6289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DDCDFF-5D87-4B1F-88DA-D6C79BA91649}">
      <dsp:nvSpPr>
        <dsp:cNvPr id="0" name=""/>
        <dsp:cNvSpPr/>
      </dsp:nvSpPr>
      <dsp:spPr>
        <a:xfrm>
          <a:off x="4251736" y="64060"/>
          <a:ext cx="62891" cy="6289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2F3AB4-35EC-4832-88D9-7AF8AB7DD8A4}">
      <dsp:nvSpPr>
        <dsp:cNvPr id="0" name=""/>
        <dsp:cNvSpPr/>
      </dsp:nvSpPr>
      <dsp:spPr>
        <a:xfrm>
          <a:off x="4346356" y="-7796"/>
          <a:ext cx="62891" cy="6289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722C5D-4123-47B1-9D55-995F4F35D1C1}">
      <dsp:nvSpPr>
        <dsp:cNvPr id="0" name=""/>
        <dsp:cNvSpPr/>
      </dsp:nvSpPr>
      <dsp:spPr>
        <a:xfrm>
          <a:off x="4440409" y="64060"/>
          <a:ext cx="62891" cy="6289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7824C8-6165-4849-B832-D7D9A7EF0675}">
      <dsp:nvSpPr>
        <dsp:cNvPr id="0" name=""/>
        <dsp:cNvSpPr/>
      </dsp:nvSpPr>
      <dsp:spPr>
        <a:xfrm>
          <a:off x="4535030" y="136435"/>
          <a:ext cx="62891" cy="6289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3D9C13-6785-4A73-B23F-8B4CF5C3C5E9}">
      <dsp:nvSpPr>
        <dsp:cNvPr id="0" name=""/>
        <dsp:cNvSpPr/>
      </dsp:nvSpPr>
      <dsp:spPr>
        <a:xfrm>
          <a:off x="4346356" y="144189"/>
          <a:ext cx="62891" cy="6289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66C02F-3154-4F62-814E-0FBF90F69EE9}">
      <dsp:nvSpPr>
        <dsp:cNvPr id="0" name=""/>
        <dsp:cNvSpPr/>
      </dsp:nvSpPr>
      <dsp:spPr>
        <a:xfrm>
          <a:off x="4346356" y="296692"/>
          <a:ext cx="62891" cy="6289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4BE53A-5CBE-43A3-8CCA-186D4864A8A3}">
      <dsp:nvSpPr>
        <dsp:cNvPr id="0" name=""/>
        <dsp:cNvSpPr/>
      </dsp:nvSpPr>
      <dsp:spPr>
        <a:xfrm>
          <a:off x="1589863" y="4709393"/>
          <a:ext cx="1956629" cy="407710"/>
        </a:xfrm>
        <a:prstGeom prst="roundRect">
          <a:avLst/>
        </a:prstGeom>
        <a:solidFill>
          <a:srgbClr val="92D050"/>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7347" tIns="38100" rIns="38100" bIns="38100" numCol="1" spcCol="1270" anchor="ctr" anchorCtr="0">
          <a:noAutofit/>
        </a:bodyPr>
        <a:lstStyle/>
        <a:p>
          <a:pPr lvl="0" algn="l" defTabSz="444500">
            <a:lnSpc>
              <a:spcPct val="90000"/>
            </a:lnSpc>
            <a:spcBef>
              <a:spcPct val="0"/>
            </a:spcBef>
            <a:spcAft>
              <a:spcPct val="35000"/>
            </a:spcAft>
            <a:buFont typeface="Times New Roman" panose="02020603050405020304" pitchFamily="18" charset="0"/>
            <a:buChar char="•"/>
          </a:pPr>
          <a:r>
            <a:rPr lang="es-EC" sz="1000" b="1" kern="1200" dirty="0"/>
            <a:t>Introducción</a:t>
          </a:r>
          <a:endParaRPr lang="es-US" sz="1000" kern="1200" dirty="0"/>
        </a:p>
      </dsp:txBody>
      <dsp:txXfrm>
        <a:off x="1609766" y="4729296"/>
        <a:ext cx="1916823" cy="367904"/>
      </dsp:txXfrm>
    </dsp:sp>
    <dsp:sp modelId="{F1D2BA94-35A2-45E3-802D-58514C1C86A8}">
      <dsp:nvSpPr>
        <dsp:cNvPr id="0" name=""/>
        <dsp:cNvSpPr/>
      </dsp:nvSpPr>
      <dsp:spPr>
        <a:xfrm>
          <a:off x="1181396" y="4437451"/>
          <a:ext cx="629479" cy="629657"/>
        </a:xfrm>
        <a:prstGeom prst="ellipse">
          <a:avLst/>
        </a:prstGeom>
        <a:blipFill rotWithShape="1">
          <a:blip xmlns:r="http://schemas.openxmlformats.org/officeDocument/2006/relationships" r:embed="rId1"/>
          <a:srcRect/>
          <a:stretch>
            <a:fillRect l="-50000" r="-50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64A72D-D3A4-4257-AB66-D55AB9A8680A}">
      <dsp:nvSpPr>
        <dsp:cNvPr id="0" name=""/>
        <dsp:cNvSpPr/>
      </dsp:nvSpPr>
      <dsp:spPr>
        <a:xfrm>
          <a:off x="2868652" y="4244646"/>
          <a:ext cx="1956629" cy="407710"/>
        </a:xfrm>
        <a:prstGeom prst="roundRect">
          <a:avLst/>
        </a:prstGeom>
        <a:solidFill>
          <a:srgbClr val="92D050"/>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7347" tIns="38100" rIns="38100" bIns="38100" numCol="1" spcCol="1270" anchor="ctr" anchorCtr="0">
          <a:noAutofit/>
        </a:bodyPr>
        <a:lstStyle/>
        <a:p>
          <a:pPr lvl="0" algn="l" defTabSz="444500">
            <a:lnSpc>
              <a:spcPct val="90000"/>
            </a:lnSpc>
            <a:spcBef>
              <a:spcPct val="0"/>
            </a:spcBef>
            <a:spcAft>
              <a:spcPct val="35000"/>
            </a:spcAft>
            <a:buFont typeface="Times New Roman" panose="02020603050405020304" pitchFamily="18" charset="0"/>
            <a:buChar char="•"/>
          </a:pPr>
          <a:r>
            <a:rPr lang="es-EC" sz="1000" b="1" kern="1200" dirty="0"/>
            <a:t>Objetivos y actividades</a:t>
          </a:r>
          <a:endParaRPr lang="es-EC" sz="1000" kern="1200" dirty="0"/>
        </a:p>
      </dsp:txBody>
      <dsp:txXfrm>
        <a:off x="2888555" y="4264549"/>
        <a:ext cx="1916823" cy="367904"/>
      </dsp:txXfrm>
    </dsp:sp>
    <dsp:sp modelId="{E7F7BB7A-F339-4402-A52F-A4C88DDF1382}">
      <dsp:nvSpPr>
        <dsp:cNvPr id="0" name=""/>
        <dsp:cNvSpPr/>
      </dsp:nvSpPr>
      <dsp:spPr>
        <a:xfrm>
          <a:off x="2460184" y="3972705"/>
          <a:ext cx="629479" cy="62965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E0D899-F14C-4A95-BD6A-B0CA14C42E60}">
      <dsp:nvSpPr>
        <dsp:cNvPr id="0" name=""/>
        <dsp:cNvSpPr/>
      </dsp:nvSpPr>
      <dsp:spPr>
        <a:xfrm>
          <a:off x="3499265" y="3610853"/>
          <a:ext cx="1956629" cy="407710"/>
        </a:xfrm>
        <a:prstGeom prst="roundRect">
          <a:avLst/>
        </a:prstGeom>
        <a:solidFill>
          <a:srgbClr val="92D050"/>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7347" tIns="38100" rIns="38100" bIns="38100" numCol="1" spcCol="1270" anchor="ctr" anchorCtr="0">
          <a:noAutofit/>
        </a:bodyPr>
        <a:lstStyle/>
        <a:p>
          <a:pPr lvl="0" algn="l" defTabSz="444500">
            <a:lnSpc>
              <a:spcPct val="90000"/>
            </a:lnSpc>
            <a:spcBef>
              <a:spcPct val="0"/>
            </a:spcBef>
            <a:spcAft>
              <a:spcPct val="35000"/>
            </a:spcAft>
            <a:buFont typeface="Times New Roman" panose="02020603050405020304" pitchFamily="18" charset="0"/>
            <a:buChar char="•"/>
          </a:pPr>
          <a:r>
            <a:rPr lang="es-MX" sz="1000" b="1" kern="1200" dirty="0"/>
            <a:t>Metodología</a:t>
          </a:r>
          <a:endParaRPr lang="es-EC" sz="1000" kern="1200" dirty="0"/>
        </a:p>
      </dsp:txBody>
      <dsp:txXfrm>
        <a:off x="3519168" y="3630756"/>
        <a:ext cx="1916823" cy="367904"/>
      </dsp:txXfrm>
    </dsp:sp>
    <dsp:sp modelId="{D2A65A01-E46F-4A79-9183-484BF40A5CB6}">
      <dsp:nvSpPr>
        <dsp:cNvPr id="0" name=""/>
        <dsp:cNvSpPr/>
      </dsp:nvSpPr>
      <dsp:spPr>
        <a:xfrm>
          <a:off x="3090797" y="3338912"/>
          <a:ext cx="629479" cy="62965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5000" r="-45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523E7D-A4E1-4EE0-9166-72A61B1F4807}">
      <dsp:nvSpPr>
        <dsp:cNvPr id="0" name=""/>
        <dsp:cNvSpPr/>
      </dsp:nvSpPr>
      <dsp:spPr>
        <a:xfrm>
          <a:off x="3900976" y="2912441"/>
          <a:ext cx="1956629" cy="407710"/>
        </a:xfrm>
        <a:prstGeom prst="roundRect">
          <a:avLst/>
        </a:prstGeom>
        <a:solidFill>
          <a:srgbClr val="92D050"/>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7347" tIns="38100" rIns="38100" bIns="38100" numCol="1" spcCol="1270" anchor="ctr" anchorCtr="0">
          <a:noAutofit/>
        </a:bodyPr>
        <a:lstStyle/>
        <a:p>
          <a:pPr lvl="0" algn="l" defTabSz="444500">
            <a:lnSpc>
              <a:spcPct val="90000"/>
            </a:lnSpc>
            <a:spcBef>
              <a:spcPct val="0"/>
            </a:spcBef>
            <a:spcAft>
              <a:spcPct val="35000"/>
            </a:spcAft>
            <a:buFont typeface="Times New Roman" panose="02020603050405020304" pitchFamily="18" charset="0"/>
            <a:buChar char="•"/>
          </a:pPr>
          <a:r>
            <a:rPr lang="es-EC" sz="1000" b="1" kern="1200" dirty="0"/>
            <a:t>Estudios realizados por el Municipio de Quito</a:t>
          </a:r>
          <a:endParaRPr lang="es-EC" sz="1000" kern="1200" dirty="0"/>
        </a:p>
      </dsp:txBody>
      <dsp:txXfrm>
        <a:off x="3920879" y="2932344"/>
        <a:ext cx="1916823" cy="367904"/>
      </dsp:txXfrm>
    </dsp:sp>
    <dsp:sp modelId="{3282F25E-FAD8-4E86-88B0-DB25C66F4286}">
      <dsp:nvSpPr>
        <dsp:cNvPr id="0" name=""/>
        <dsp:cNvSpPr/>
      </dsp:nvSpPr>
      <dsp:spPr>
        <a:xfrm>
          <a:off x="3492508" y="2641016"/>
          <a:ext cx="629479" cy="629657"/>
        </a:xfrm>
        <a:prstGeom prst="ellipse">
          <a:avLst/>
        </a:prstGeom>
        <a:blipFill rotWithShape="1">
          <a:blip xmlns:r="http://schemas.openxmlformats.org/officeDocument/2006/relationships" r:embed="rId4"/>
          <a:srcRect/>
          <a:stretch>
            <a:fillRect l="-40000" r="-40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C191EF-EAEC-4A26-AA1A-EA5ACB2ABB25}">
      <dsp:nvSpPr>
        <dsp:cNvPr id="0" name=""/>
        <dsp:cNvSpPr/>
      </dsp:nvSpPr>
      <dsp:spPr>
        <a:xfrm>
          <a:off x="4187669" y="2173705"/>
          <a:ext cx="1956629" cy="407710"/>
        </a:xfrm>
        <a:prstGeom prst="roundRect">
          <a:avLst/>
        </a:prstGeom>
        <a:solidFill>
          <a:srgbClr val="92D050"/>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7347" tIns="38100" rIns="38100" bIns="38100" numCol="1" spcCol="1270" anchor="ctr" anchorCtr="0">
          <a:noAutofit/>
        </a:bodyPr>
        <a:lstStyle/>
        <a:p>
          <a:pPr lvl="0" algn="l" defTabSz="444500">
            <a:lnSpc>
              <a:spcPct val="90000"/>
            </a:lnSpc>
            <a:spcBef>
              <a:spcPct val="0"/>
            </a:spcBef>
            <a:spcAft>
              <a:spcPct val="35000"/>
            </a:spcAft>
            <a:buFont typeface="Times New Roman" panose="02020603050405020304" pitchFamily="18" charset="0"/>
            <a:buChar char="•"/>
          </a:pPr>
          <a:r>
            <a:rPr lang="es-EC" sz="1000" b="1" kern="1200" dirty="0"/>
            <a:t>Proyecciones de tráfico 2021</a:t>
          </a:r>
          <a:endParaRPr lang="es-EC" sz="1000" kern="1200" dirty="0"/>
        </a:p>
      </dsp:txBody>
      <dsp:txXfrm>
        <a:off x="4207572" y="2193608"/>
        <a:ext cx="1916823" cy="367904"/>
      </dsp:txXfrm>
    </dsp:sp>
    <dsp:sp modelId="{5B01F82A-40E8-4664-8716-C9A35C9BC5F6}">
      <dsp:nvSpPr>
        <dsp:cNvPr id="0" name=""/>
        <dsp:cNvSpPr/>
      </dsp:nvSpPr>
      <dsp:spPr>
        <a:xfrm>
          <a:off x="3779201" y="1901764"/>
          <a:ext cx="629479" cy="629657"/>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0" r="-50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1457A2-2977-4128-AD73-FED8F35A35F2}">
      <dsp:nvSpPr>
        <dsp:cNvPr id="0" name=""/>
        <dsp:cNvSpPr/>
      </dsp:nvSpPr>
      <dsp:spPr>
        <a:xfrm>
          <a:off x="4350846" y="1439622"/>
          <a:ext cx="1956629" cy="407710"/>
        </a:xfrm>
        <a:prstGeom prst="roundRect">
          <a:avLst/>
        </a:prstGeom>
        <a:solidFill>
          <a:srgbClr val="92D050"/>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7347" tIns="38100" rIns="38100" bIns="38100" numCol="1" spcCol="1270" anchor="ctr" anchorCtr="0">
          <a:noAutofit/>
        </a:bodyPr>
        <a:lstStyle/>
        <a:p>
          <a:pPr lvl="0" algn="l" defTabSz="444500">
            <a:lnSpc>
              <a:spcPct val="90000"/>
            </a:lnSpc>
            <a:spcBef>
              <a:spcPct val="0"/>
            </a:spcBef>
            <a:spcAft>
              <a:spcPct val="35000"/>
            </a:spcAft>
            <a:buFont typeface="Times New Roman" panose="02020603050405020304" pitchFamily="18" charset="0"/>
            <a:buChar char="•"/>
          </a:pPr>
          <a:r>
            <a:rPr lang="es-EC" sz="1000" b="1" kern="1200" dirty="0"/>
            <a:t>Estudio realizado en el Ministerio de Defensa</a:t>
          </a:r>
          <a:endParaRPr lang="es-EC" sz="1000" kern="1200" dirty="0"/>
        </a:p>
      </dsp:txBody>
      <dsp:txXfrm>
        <a:off x="4370749" y="1459525"/>
        <a:ext cx="1916823" cy="367904"/>
      </dsp:txXfrm>
    </dsp:sp>
    <dsp:sp modelId="{C9C997E8-356A-444B-A424-B42FD07DE1E4}">
      <dsp:nvSpPr>
        <dsp:cNvPr id="0" name=""/>
        <dsp:cNvSpPr/>
      </dsp:nvSpPr>
      <dsp:spPr>
        <a:xfrm>
          <a:off x="3942379" y="1167681"/>
          <a:ext cx="629479" cy="629657"/>
        </a:xfrm>
        <a:prstGeom prst="ellipse">
          <a:avLst/>
        </a:prstGeom>
        <a:blipFill rotWithShape="1">
          <a:blip xmlns:r="http://schemas.openxmlformats.org/officeDocument/2006/relationships" r:embed="rId6"/>
          <a:srcRect/>
          <a:stretch>
            <a:fillRect l="-39000" r="-39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2DDC3A-0B96-4958-886B-DC6DE1F46574}">
      <dsp:nvSpPr>
        <dsp:cNvPr id="0" name=""/>
        <dsp:cNvSpPr/>
      </dsp:nvSpPr>
      <dsp:spPr>
        <a:xfrm>
          <a:off x="4439801" y="731904"/>
          <a:ext cx="1956629" cy="407710"/>
        </a:xfrm>
        <a:prstGeom prst="roundRect">
          <a:avLst/>
        </a:prstGeom>
        <a:solidFill>
          <a:srgbClr val="92D050"/>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7347" tIns="38100" rIns="38100" bIns="38100" numCol="1" spcCol="1270" anchor="ctr" anchorCtr="0">
          <a:noAutofit/>
        </a:bodyPr>
        <a:lstStyle/>
        <a:p>
          <a:pPr lvl="0" algn="l" defTabSz="444500">
            <a:lnSpc>
              <a:spcPct val="90000"/>
            </a:lnSpc>
            <a:spcBef>
              <a:spcPct val="0"/>
            </a:spcBef>
            <a:spcAft>
              <a:spcPct val="35000"/>
            </a:spcAft>
            <a:buFont typeface="Times New Roman" panose="02020603050405020304" pitchFamily="18" charset="0"/>
            <a:buChar char="•"/>
          </a:pPr>
          <a:r>
            <a:rPr lang="es-EC" sz="1000" b="1" kern="1200" dirty="0"/>
            <a:t>Conclusiones y Recomendaciones</a:t>
          </a:r>
          <a:endParaRPr lang="es-EC" sz="1000" kern="1200" dirty="0"/>
        </a:p>
      </dsp:txBody>
      <dsp:txXfrm>
        <a:off x="4459704" y="751807"/>
        <a:ext cx="1916823" cy="367904"/>
      </dsp:txXfrm>
    </dsp:sp>
    <dsp:sp modelId="{8DCC7A52-1705-408A-88D0-28728D2821B0}">
      <dsp:nvSpPr>
        <dsp:cNvPr id="0" name=""/>
        <dsp:cNvSpPr/>
      </dsp:nvSpPr>
      <dsp:spPr>
        <a:xfrm>
          <a:off x="4031333" y="459963"/>
          <a:ext cx="629479" cy="629657"/>
        </a:xfrm>
        <a:prstGeom prst="ellipse">
          <a:avLst/>
        </a:prstGeom>
        <a:blipFill rotWithShape="1">
          <a:blip xmlns:r="http://schemas.openxmlformats.org/officeDocument/2006/relationships" r:embed="rId7"/>
          <a:srcRect/>
          <a:stretch>
            <a:fillRect t="-12000" b="-12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1E941-59F8-48B5-A591-2C10E0E8CA09}">
      <dsp:nvSpPr>
        <dsp:cNvPr id="0" name=""/>
        <dsp:cNvSpPr/>
      </dsp:nvSpPr>
      <dsp:spPr>
        <a:xfrm>
          <a:off x="2462228" y="1432684"/>
          <a:ext cx="420780" cy="91440"/>
        </a:xfrm>
        <a:custGeom>
          <a:avLst/>
          <a:gdLst/>
          <a:ahLst/>
          <a:cxnLst/>
          <a:rect l="0" t="0" r="0" b="0"/>
          <a:pathLst>
            <a:path>
              <a:moveTo>
                <a:pt x="0" y="48794"/>
              </a:moveTo>
              <a:lnTo>
                <a:pt x="210390" y="48794"/>
              </a:lnTo>
              <a:lnTo>
                <a:pt x="210390" y="45720"/>
              </a:lnTo>
              <a:lnTo>
                <a:pt x="420780" y="4572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2662099" y="1467885"/>
        <a:ext cx="21039" cy="21039"/>
      </dsp:txXfrm>
    </dsp:sp>
    <dsp:sp modelId="{40B16B7F-BB1F-43C8-A136-5E0D8DB39F02}">
      <dsp:nvSpPr>
        <dsp:cNvPr id="0" name=""/>
        <dsp:cNvSpPr/>
      </dsp:nvSpPr>
      <dsp:spPr>
        <a:xfrm>
          <a:off x="360012" y="1026362"/>
          <a:ext cx="485125" cy="455117"/>
        </a:xfrm>
        <a:custGeom>
          <a:avLst/>
          <a:gdLst/>
          <a:ahLst/>
          <a:cxnLst/>
          <a:rect l="0" t="0" r="0" b="0"/>
          <a:pathLst>
            <a:path>
              <a:moveTo>
                <a:pt x="0" y="0"/>
              </a:moveTo>
              <a:lnTo>
                <a:pt x="242562" y="0"/>
              </a:lnTo>
              <a:lnTo>
                <a:pt x="242562" y="455117"/>
              </a:lnTo>
              <a:lnTo>
                <a:pt x="485125" y="455117"/>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585945" y="1237291"/>
        <a:ext cx="33259" cy="33259"/>
      </dsp:txXfrm>
    </dsp:sp>
    <dsp:sp modelId="{68A74AEF-641B-4EDE-BC5E-773584A52668}">
      <dsp:nvSpPr>
        <dsp:cNvPr id="0" name=""/>
        <dsp:cNvSpPr/>
      </dsp:nvSpPr>
      <dsp:spPr>
        <a:xfrm>
          <a:off x="2543447" y="293056"/>
          <a:ext cx="363982" cy="91440"/>
        </a:xfrm>
        <a:custGeom>
          <a:avLst/>
          <a:gdLst/>
          <a:ahLst/>
          <a:cxnLst/>
          <a:rect l="0" t="0" r="0" b="0"/>
          <a:pathLst>
            <a:path>
              <a:moveTo>
                <a:pt x="0" y="45720"/>
              </a:moveTo>
              <a:lnTo>
                <a:pt x="181991" y="45720"/>
              </a:lnTo>
              <a:lnTo>
                <a:pt x="181991" y="47037"/>
              </a:lnTo>
              <a:lnTo>
                <a:pt x="363982" y="4703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2716338" y="329676"/>
        <a:ext cx="18199" cy="18199"/>
      </dsp:txXfrm>
    </dsp:sp>
    <dsp:sp modelId="{DB15372D-F976-440E-8742-A43B562D74E0}">
      <dsp:nvSpPr>
        <dsp:cNvPr id="0" name=""/>
        <dsp:cNvSpPr/>
      </dsp:nvSpPr>
      <dsp:spPr>
        <a:xfrm>
          <a:off x="360012" y="338776"/>
          <a:ext cx="483696" cy="687586"/>
        </a:xfrm>
        <a:custGeom>
          <a:avLst/>
          <a:gdLst/>
          <a:ahLst/>
          <a:cxnLst/>
          <a:rect l="0" t="0" r="0" b="0"/>
          <a:pathLst>
            <a:path>
              <a:moveTo>
                <a:pt x="0" y="687586"/>
              </a:moveTo>
              <a:lnTo>
                <a:pt x="241848" y="687586"/>
              </a:lnTo>
              <a:lnTo>
                <a:pt x="241848" y="0"/>
              </a:lnTo>
              <a:lnTo>
                <a:pt x="483696"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580843" y="661552"/>
        <a:ext cx="42033" cy="42033"/>
      </dsp:txXfrm>
    </dsp:sp>
    <dsp:sp modelId="{1C9726E2-AEBF-46BA-B144-102598FDE64D}">
      <dsp:nvSpPr>
        <dsp:cNvPr id="0" name=""/>
        <dsp:cNvSpPr/>
      </dsp:nvSpPr>
      <dsp:spPr>
        <a:xfrm rot="16200000">
          <a:off x="-767395" y="846355"/>
          <a:ext cx="1894802" cy="36001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kern="1200" dirty="0"/>
            <a:t>Días</a:t>
          </a:r>
          <a:r>
            <a:rPr lang="es-CO" sz="1400" kern="1200" baseline="0" dirty="0"/>
            <a:t> de Aforo</a:t>
          </a:r>
          <a:endParaRPr lang="es-CO" sz="1400" kern="1200" dirty="0"/>
        </a:p>
      </dsp:txBody>
      <dsp:txXfrm>
        <a:off x="-767395" y="846355"/>
        <a:ext cx="1894802" cy="360012"/>
      </dsp:txXfrm>
    </dsp:sp>
    <dsp:sp modelId="{65DEA593-4924-4996-ACF0-0ECFDD05A7DD}">
      <dsp:nvSpPr>
        <dsp:cNvPr id="0" name=""/>
        <dsp:cNvSpPr/>
      </dsp:nvSpPr>
      <dsp:spPr>
        <a:xfrm>
          <a:off x="843709" y="0"/>
          <a:ext cx="1699738" cy="67755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O" sz="1200" kern="1200" dirty="0"/>
            <a:t>Al menos 7 días seguidos de una semana</a:t>
          </a:r>
        </a:p>
      </dsp:txBody>
      <dsp:txXfrm>
        <a:off x="843709" y="0"/>
        <a:ext cx="1699738" cy="677550"/>
      </dsp:txXfrm>
    </dsp:sp>
    <dsp:sp modelId="{2E4E5664-A724-4C18-855F-F6CC18B089DF}">
      <dsp:nvSpPr>
        <dsp:cNvPr id="0" name=""/>
        <dsp:cNvSpPr/>
      </dsp:nvSpPr>
      <dsp:spPr>
        <a:xfrm>
          <a:off x="2907429" y="160087"/>
          <a:ext cx="1999990" cy="36001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O" sz="1200" kern="1200" dirty="0"/>
            <a:t>De acuerdo a MTOP 2003</a:t>
          </a:r>
        </a:p>
      </dsp:txBody>
      <dsp:txXfrm>
        <a:off x="2907429" y="160087"/>
        <a:ext cx="1999990" cy="360012"/>
      </dsp:txXfrm>
    </dsp:sp>
    <dsp:sp modelId="{72D042F9-47F6-4D1E-A9B9-82236416E993}">
      <dsp:nvSpPr>
        <dsp:cNvPr id="0" name=""/>
        <dsp:cNvSpPr/>
      </dsp:nvSpPr>
      <dsp:spPr>
        <a:xfrm>
          <a:off x="845137" y="1220452"/>
          <a:ext cx="1617090" cy="522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O" sz="1200" kern="1200" dirty="0"/>
            <a:t>Conteo manual de 14 días Consecutivos</a:t>
          </a:r>
        </a:p>
      </dsp:txBody>
      <dsp:txXfrm>
        <a:off x="845137" y="1220452"/>
        <a:ext cx="1617090" cy="522054"/>
      </dsp:txXfrm>
    </dsp:sp>
    <dsp:sp modelId="{027A9455-CC7B-4C55-B3F6-C871E0D987CC}">
      <dsp:nvSpPr>
        <dsp:cNvPr id="0" name=""/>
        <dsp:cNvSpPr/>
      </dsp:nvSpPr>
      <dsp:spPr>
        <a:xfrm>
          <a:off x="2883009" y="754291"/>
          <a:ext cx="2572686" cy="144822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O" sz="1200" kern="1200" dirty="0"/>
            <a:t>-Del 15 al 28 de Enero</a:t>
          </a:r>
        </a:p>
        <a:p>
          <a:pPr lvl="0" algn="ctr" defTabSz="533400">
            <a:lnSpc>
              <a:spcPct val="90000"/>
            </a:lnSpc>
            <a:spcBef>
              <a:spcPct val="0"/>
            </a:spcBef>
            <a:spcAft>
              <a:spcPct val="35000"/>
            </a:spcAft>
          </a:pPr>
          <a:r>
            <a:rPr lang="es-CO" sz="1200" kern="1200" dirty="0"/>
            <a:t>-Del 29 de Enero al 04 de Febrero (Parqueadero)</a:t>
          </a:r>
        </a:p>
      </dsp:txBody>
      <dsp:txXfrm>
        <a:off x="2883009" y="754291"/>
        <a:ext cx="2572686" cy="14482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74AEF-641B-4EDE-BC5E-773584A52668}">
      <dsp:nvSpPr>
        <dsp:cNvPr id="0" name=""/>
        <dsp:cNvSpPr/>
      </dsp:nvSpPr>
      <dsp:spPr>
        <a:xfrm>
          <a:off x="1882186" y="771945"/>
          <a:ext cx="1019490" cy="91440"/>
        </a:xfrm>
        <a:custGeom>
          <a:avLst/>
          <a:gdLst/>
          <a:ahLst/>
          <a:cxnLst/>
          <a:rect l="0" t="0" r="0" b="0"/>
          <a:pathLst>
            <a:path>
              <a:moveTo>
                <a:pt x="0" y="45720"/>
              </a:moveTo>
              <a:lnTo>
                <a:pt x="509745" y="45720"/>
              </a:lnTo>
              <a:lnTo>
                <a:pt x="509745" y="54399"/>
              </a:lnTo>
              <a:lnTo>
                <a:pt x="1019490" y="5439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2366443" y="792176"/>
        <a:ext cx="50976" cy="50976"/>
      </dsp:txXfrm>
    </dsp:sp>
    <dsp:sp modelId="{DB15372D-F976-440E-8742-A43B562D74E0}">
      <dsp:nvSpPr>
        <dsp:cNvPr id="0" name=""/>
        <dsp:cNvSpPr/>
      </dsp:nvSpPr>
      <dsp:spPr>
        <a:xfrm>
          <a:off x="377107" y="771945"/>
          <a:ext cx="483145" cy="91440"/>
        </a:xfrm>
        <a:custGeom>
          <a:avLst/>
          <a:gdLst/>
          <a:ahLst/>
          <a:cxnLst/>
          <a:rect l="0" t="0" r="0" b="0"/>
          <a:pathLst>
            <a:path>
              <a:moveTo>
                <a:pt x="0" y="53591"/>
              </a:moveTo>
              <a:lnTo>
                <a:pt x="241572" y="53591"/>
              </a:lnTo>
              <a:lnTo>
                <a:pt x="241572" y="45720"/>
              </a:lnTo>
              <a:lnTo>
                <a:pt x="483145" y="4572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606600" y="805584"/>
        <a:ext cx="24160" cy="24160"/>
      </dsp:txXfrm>
    </dsp:sp>
    <dsp:sp modelId="{1C9726E2-AEBF-46BA-B144-102598FDE64D}">
      <dsp:nvSpPr>
        <dsp:cNvPr id="0" name=""/>
        <dsp:cNvSpPr/>
      </dsp:nvSpPr>
      <dsp:spPr>
        <a:xfrm rot="16200000">
          <a:off x="-629000" y="641746"/>
          <a:ext cx="1644636" cy="36758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kern="1200" dirty="0"/>
            <a:t>Estaciones de Conteo</a:t>
          </a:r>
        </a:p>
      </dsp:txBody>
      <dsp:txXfrm>
        <a:off x="-629000" y="641746"/>
        <a:ext cx="1644636" cy="367581"/>
      </dsp:txXfrm>
    </dsp:sp>
    <dsp:sp modelId="{65DEA593-4924-4996-ACF0-0ECFDD05A7DD}">
      <dsp:nvSpPr>
        <dsp:cNvPr id="0" name=""/>
        <dsp:cNvSpPr/>
      </dsp:nvSpPr>
      <dsp:spPr>
        <a:xfrm>
          <a:off x="860253" y="390525"/>
          <a:ext cx="1021932" cy="854279"/>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O" sz="1200" kern="1200" dirty="0"/>
            <a:t>Ingreso Norte y Sur del Complejo Ministerial</a:t>
          </a:r>
        </a:p>
      </dsp:txBody>
      <dsp:txXfrm>
        <a:off x="860253" y="390525"/>
        <a:ext cx="1021932" cy="854279"/>
      </dsp:txXfrm>
    </dsp:sp>
    <dsp:sp modelId="{2E4E5664-A724-4C18-855F-F6CC18B089DF}">
      <dsp:nvSpPr>
        <dsp:cNvPr id="0" name=""/>
        <dsp:cNvSpPr/>
      </dsp:nvSpPr>
      <dsp:spPr>
        <a:xfrm>
          <a:off x="2901676" y="4833"/>
          <a:ext cx="2555516" cy="164302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buFont typeface="Arial" panose="020B0604020202020204" pitchFamily="34" charset="0"/>
            <a:buChar char="•"/>
          </a:pPr>
          <a:r>
            <a:rPr lang="es-CO" sz="1200" kern="1200" dirty="0"/>
            <a:t>Datos Representativos</a:t>
          </a:r>
        </a:p>
        <a:p>
          <a:pPr lvl="0" algn="ctr" defTabSz="533400">
            <a:lnSpc>
              <a:spcPct val="90000"/>
            </a:lnSpc>
            <a:spcBef>
              <a:spcPct val="0"/>
            </a:spcBef>
            <a:spcAft>
              <a:spcPct val="35000"/>
            </a:spcAft>
            <a:buFont typeface="Arial" panose="020B0604020202020204" pitchFamily="34" charset="0"/>
            <a:buChar char="•"/>
          </a:pPr>
          <a:r>
            <a:rPr lang="es-CO" sz="1200" kern="1200" dirty="0"/>
            <a:t>Recopilación y conteo Posterior</a:t>
          </a:r>
        </a:p>
        <a:p>
          <a:pPr lvl="0" algn="ctr" defTabSz="533400">
            <a:lnSpc>
              <a:spcPct val="90000"/>
            </a:lnSpc>
            <a:spcBef>
              <a:spcPct val="0"/>
            </a:spcBef>
            <a:spcAft>
              <a:spcPct val="35000"/>
            </a:spcAft>
            <a:buFont typeface="Arial" panose="020B0604020202020204" pitchFamily="34" charset="0"/>
            <a:buChar char="•"/>
          </a:pPr>
          <a:r>
            <a:rPr lang="es-CO" sz="1200" kern="1200" dirty="0"/>
            <a:t>Se Obtuvo Promedio Horario</a:t>
          </a:r>
        </a:p>
      </dsp:txBody>
      <dsp:txXfrm>
        <a:off x="2901676" y="4833"/>
        <a:ext cx="2555516" cy="164302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74AEF-641B-4EDE-BC5E-773584A52668}">
      <dsp:nvSpPr>
        <dsp:cNvPr id="0" name=""/>
        <dsp:cNvSpPr/>
      </dsp:nvSpPr>
      <dsp:spPr>
        <a:xfrm>
          <a:off x="3176555" y="1126715"/>
          <a:ext cx="557194" cy="91440"/>
        </a:xfrm>
        <a:custGeom>
          <a:avLst/>
          <a:gdLst/>
          <a:ahLst/>
          <a:cxnLst/>
          <a:rect l="0" t="0" r="0" b="0"/>
          <a:pathLst>
            <a:path>
              <a:moveTo>
                <a:pt x="0" y="48070"/>
              </a:moveTo>
              <a:lnTo>
                <a:pt x="278597" y="48070"/>
              </a:lnTo>
              <a:lnTo>
                <a:pt x="278597" y="45720"/>
              </a:lnTo>
              <a:lnTo>
                <a:pt x="557194" y="4572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3441222" y="1158505"/>
        <a:ext cx="27859" cy="27859"/>
      </dsp:txXfrm>
    </dsp:sp>
    <dsp:sp modelId="{DB15372D-F976-440E-8742-A43B562D74E0}">
      <dsp:nvSpPr>
        <dsp:cNvPr id="0" name=""/>
        <dsp:cNvSpPr/>
      </dsp:nvSpPr>
      <dsp:spPr>
        <a:xfrm>
          <a:off x="443460" y="1128140"/>
          <a:ext cx="639370" cy="91440"/>
        </a:xfrm>
        <a:custGeom>
          <a:avLst/>
          <a:gdLst/>
          <a:ahLst/>
          <a:cxnLst/>
          <a:rect l="0" t="0" r="0" b="0"/>
          <a:pathLst>
            <a:path>
              <a:moveTo>
                <a:pt x="0" y="45720"/>
              </a:moveTo>
              <a:lnTo>
                <a:pt x="319685" y="45720"/>
              </a:lnTo>
              <a:lnTo>
                <a:pt x="319685" y="46644"/>
              </a:lnTo>
              <a:lnTo>
                <a:pt x="639370" y="4664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747161" y="1157876"/>
        <a:ext cx="31968" cy="31968"/>
      </dsp:txXfrm>
    </dsp:sp>
    <dsp:sp modelId="{1C9726E2-AEBF-46BA-B144-102598FDE64D}">
      <dsp:nvSpPr>
        <dsp:cNvPr id="0" name=""/>
        <dsp:cNvSpPr/>
      </dsp:nvSpPr>
      <dsp:spPr>
        <a:xfrm rot="16200000">
          <a:off x="-947558" y="952130"/>
          <a:ext cx="2338578" cy="4434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kern="1200" dirty="0"/>
            <a:t>Personal de Levantamiento</a:t>
          </a:r>
        </a:p>
      </dsp:txBody>
      <dsp:txXfrm>
        <a:off x="-947558" y="952130"/>
        <a:ext cx="2338578" cy="443460"/>
      </dsp:txXfrm>
    </dsp:sp>
    <dsp:sp modelId="{65DEA593-4924-4996-ACF0-0ECFDD05A7DD}">
      <dsp:nvSpPr>
        <dsp:cNvPr id="0" name=""/>
        <dsp:cNvSpPr/>
      </dsp:nvSpPr>
      <dsp:spPr>
        <a:xfrm>
          <a:off x="1082830" y="757484"/>
          <a:ext cx="2093724" cy="83460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O" sz="1200" kern="1200" dirty="0"/>
            <a:t>Miembros del Proyecto</a:t>
          </a:r>
        </a:p>
      </dsp:txBody>
      <dsp:txXfrm>
        <a:off x="1082830" y="757484"/>
        <a:ext cx="2093724" cy="834601"/>
      </dsp:txXfrm>
    </dsp:sp>
    <dsp:sp modelId="{2E4E5664-A724-4C18-855F-F6CC18B089DF}">
      <dsp:nvSpPr>
        <dsp:cNvPr id="0" name=""/>
        <dsp:cNvSpPr/>
      </dsp:nvSpPr>
      <dsp:spPr>
        <a:xfrm>
          <a:off x="3733750" y="702606"/>
          <a:ext cx="2546439" cy="939657"/>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O" sz="1200" kern="1200" dirty="0"/>
            <a:t>Capacitación de Ingeniería de Tráfico</a:t>
          </a:r>
        </a:p>
        <a:p>
          <a:pPr lvl="0" algn="ctr" defTabSz="533400">
            <a:lnSpc>
              <a:spcPct val="90000"/>
            </a:lnSpc>
            <a:spcBef>
              <a:spcPct val="0"/>
            </a:spcBef>
            <a:spcAft>
              <a:spcPct val="35000"/>
            </a:spcAft>
          </a:pPr>
          <a:r>
            <a:rPr lang="es-CO" sz="1200" kern="1200" dirty="0"/>
            <a:t>Conceptos de Vías  </a:t>
          </a:r>
        </a:p>
        <a:p>
          <a:pPr lvl="0" algn="ctr" defTabSz="533400">
            <a:lnSpc>
              <a:spcPct val="90000"/>
            </a:lnSpc>
            <a:spcBef>
              <a:spcPct val="0"/>
            </a:spcBef>
            <a:spcAft>
              <a:spcPct val="35000"/>
            </a:spcAft>
          </a:pPr>
          <a:endParaRPr lang="es-CO" sz="1200" kern="1200" dirty="0"/>
        </a:p>
      </dsp:txBody>
      <dsp:txXfrm>
        <a:off x="3733750" y="702606"/>
        <a:ext cx="2546439" cy="93965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01A66-A952-42EF-B103-92CE204180C0}">
      <dsp:nvSpPr>
        <dsp:cNvPr id="0" name=""/>
        <dsp:cNvSpPr/>
      </dsp:nvSpPr>
      <dsp:spPr>
        <a:xfrm>
          <a:off x="3291289" y="1949920"/>
          <a:ext cx="385085" cy="91440"/>
        </a:xfrm>
        <a:custGeom>
          <a:avLst/>
          <a:gdLst/>
          <a:ahLst/>
          <a:cxnLst/>
          <a:rect l="0" t="0" r="0" b="0"/>
          <a:pathLst>
            <a:path>
              <a:moveTo>
                <a:pt x="0" y="50709"/>
              </a:moveTo>
              <a:lnTo>
                <a:pt x="192542" y="50709"/>
              </a:lnTo>
              <a:lnTo>
                <a:pt x="192542" y="45720"/>
              </a:lnTo>
              <a:lnTo>
                <a:pt x="385085" y="4572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3474204" y="1986013"/>
        <a:ext cx="19255" cy="19255"/>
      </dsp:txXfrm>
    </dsp:sp>
    <dsp:sp modelId="{4DFBF290-186E-4A8F-BCA6-E06F21F78056}">
      <dsp:nvSpPr>
        <dsp:cNvPr id="0" name=""/>
        <dsp:cNvSpPr/>
      </dsp:nvSpPr>
      <dsp:spPr>
        <a:xfrm>
          <a:off x="446106" y="1282645"/>
          <a:ext cx="603352" cy="717984"/>
        </a:xfrm>
        <a:custGeom>
          <a:avLst/>
          <a:gdLst/>
          <a:ahLst/>
          <a:cxnLst/>
          <a:rect l="0" t="0" r="0" b="0"/>
          <a:pathLst>
            <a:path>
              <a:moveTo>
                <a:pt x="0" y="0"/>
              </a:moveTo>
              <a:lnTo>
                <a:pt x="301676" y="0"/>
              </a:lnTo>
              <a:lnTo>
                <a:pt x="301676" y="717984"/>
              </a:lnTo>
              <a:lnTo>
                <a:pt x="603352" y="71798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724337" y="1618192"/>
        <a:ext cx="46891" cy="46891"/>
      </dsp:txXfrm>
    </dsp:sp>
    <dsp:sp modelId="{68A74AEF-641B-4EDE-BC5E-773584A52668}">
      <dsp:nvSpPr>
        <dsp:cNvPr id="0" name=""/>
        <dsp:cNvSpPr/>
      </dsp:nvSpPr>
      <dsp:spPr>
        <a:xfrm>
          <a:off x="2890712" y="576797"/>
          <a:ext cx="770555" cy="91440"/>
        </a:xfrm>
        <a:custGeom>
          <a:avLst/>
          <a:gdLst/>
          <a:ahLst/>
          <a:cxnLst/>
          <a:rect l="0" t="0" r="0" b="0"/>
          <a:pathLst>
            <a:path>
              <a:moveTo>
                <a:pt x="0" y="46680"/>
              </a:moveTo>
              <a:lnTo>
                <a:pt x="385277" y="46680"/>
              </a:lnTo>
              <a:lnTo>
                <a:pt x="385277" y="45720"/>
              </a:lnTo>
              <a:lnTo>
                <a:pt x="770555" y="4572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3256726" y="603253"/>
        <a:ext cx="38527" cy="38527"/>
      </dsp:txXfrm>
    </dsp:sp>
    <dsp:sp modelId="{DB15372D-F976-440E-8742-A43B562D74E0}">
      <dsp:nvSpPr>
        <dsp:cNvPr id="0" name=""/>
        <dsp:cNvSpPr/>
      </dsp:nvSpPr>
      <dsp:spPr>
        <a:xfrm>
          <a:off x="446106" y="623477"/>
          <a:ext cx="599558" cy="659167"/>
        </a:xfrm>
        <a:custGeom>
          <a:avLst/>
          <a:gdLst/>
          <a:ahLst/>
          <a:cxnLst/>
          <a:rect l="0" t="0" r="0" b="0"/>
          <a:pathLst>
            <a:path>
              <a:moveTo>
                <a:pt x="0" y="659167"/>
              </a:moveTo>
              <a:lnTo>
                <a:pt x="299779" y="659167"/>
              </a:lnTo>
              <a:lnTo>
                <a:pt x="299779" y="0"/>
              </a:lnTo>
              <a:lnTo>
                <a:pt x="599558"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723609" y="930785"/>
        <a:ext cx="44552" cy="44552"/>
      </dsp:txXfrm>
    </dsp:sp>
    <dsp:sp modelId="{1C9726E2-AEBF-46BA-B144-102598FDE64D}">
      <dsp:nvSpPr>
        <dsp:cNvPr id="0" name=""/>
        <dsp:cNvSpPr/>
      </dsp:nvSpPr>
      <dsp:spPr>
        <a:xfrm rot="16200000">
          <a:off x="-1059592" y="1059592"/>
          <a:ext cx="2565291" cy="44610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kern="1200" dirty="0"/>
            <a:t>Digitación y Control de Calidad</a:t>
          </a:r>
        </a:p>
      </dsp:txBody>
      <dsp:txXfrm>
        <a:off x="-1059592" y="1059592"/>
        <a:ext cx="2565291" cy="446106"/>
      </dsp:txXfrm>
    </dsp:sp>
    <dsp:sp modelId="{65DEA593-4924-4996-ACF0-0ECFDD05A7DD}">
      <dsp:nvSpPr>
        <dsp:cNvPr id="0" name=""/>
        <dsp:cNvSpPr/>
      </dsp:nvSpPr>
      <dsp:spPr>
        <a:xfrm>
          <a:off x="1045665" y="0"/>
          <a:ext cx="1845047" cy="12469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O" sz="1200" kern="1200" dirty="0"/>
            <a:t>Utilización de formatos preestablecidos</a:t>
          </a:r>
        </a:p>
      </dsp:txBody>
      <dsp:txXfrm>
        <a:off x="1045665" y="0"/>
        <a:ext cx="1845047" cy="1246954"/>
      </dsp:txXfrm>
    </dsp:sp>
    <dsp:sp modelId="{2E4E5664-A724-4C18-855F-F6CC18B089DF}">
      <dsp:nvSpPr>
        <dsp:cNvPr id="0" name=""/>
        <dsp:cNvSpPr/>
      </dsp:nvSpPr>
      <dsp:spPr>
        <a:xfrm>
          <a:off x="3661268" y="188194"/>
          <a:ext cx="2291979" cy="86864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O" sz="1200" kern="1200" dirty="0"/>
            <a:t>Tabulación en Programa Excel</a:t>
          </a:r>
        </a:p>
      </dsp:txBody>
      <dsp:txXfrm>
        <a:off x="3661268" y="188194"/>
        <a:ext cx="2291979" cy="868645"/>
      </dsp:txXfrm>
    </dsp:sp>
    <dsp:sp modelId="{66596CA6-D5BF-4433-BDA8-300D0A64BBE7}">
      <dsp:nvSpPr>
        <dsp:cNvPr id="0" name=""/>
        <dsp:cNvSpPr/>
      </dsp:nvSpPr>
      <dsp:spPr>
        <a:xfrm>
          <a:off x="1049459" y="1429511"/>
          <a:ext cx="2241829" cy="1142237"/>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O" sz="1200" kern="1200" dirty="0"/>
            <a:t>Control de Calidad responsable, otro integrante del Grupo</a:t>
          </a:r>
        </a:p>
      </dsp:txBody>
      <dsp:txXfrm>
        <a:off x="1049459" y="1429511"/>
        <a:ext cx="2241829" cy="1142237"/>
      </dsp:txXfrm>
    </dsp:sp>
    <dsp:sp modelId="{6993355A-37A5-48E7-BD0A-769BD3332C4A}">
      <dsp:nvSpPr>
        <dsp:cNvPr id="0" name=""/>
        <dsp:cNvSpPr/>
      </dsp:nvSpPr>
      <dsp:spPr>
        <a:xfrm>
          <a:off x="3676375" y="1724945"/>
          <a:ext cx="2179456" cy="54139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O" sz="1200" kern="1200" dirty="0"/>
            <a:t>Supervisión  del Director del Proyecto</a:t>
          </a:r>
        </a:p>
      </dsp:txBody>
      <dsp:txXfrm>
        <a:off x="3676375" y="1724945"/>
        <a:ext cx="2179456" cy="54139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5EDEB-3535-45A7-9A84-F3FCD164780B}">
      <dsp:nvSpPr>
        <dsp:cNvPr id="0" name=""/>
        <dsp:cNvSpPr/>
      </dsp:nvSpPr>
      <dsp:spPr>
        <a:xfrm>
          <a:off x="132538" y="0"/>
          <a:ext cx="2016427" cy="1728317"/>
        </a:xfrm>
        <a:prstGeom prst="rect">
          <a:avLst/>
        </a:prstGeom>
        <a:blipFill dpi="0" rotWithShape="1">
          <a:blip xmlns:r="http://schemas.openxmlformats.org/officeDocument/2006/relationships" r:embed="rId1"/>
          <a:srcRect/>
          <a:stretch>
            <a:fillRect l="-40001" t="-17274" r="-71091"/>
          </a:stretch>
        </a:blipFill>
        <a:ln>
          <a:noFill/>
        </a:ln>
        <a:effectLst/>
      </dsp:spPr>
      <dsp:style>
        <a:lnRef idx="0">
          <a:scrgbClr r="0" g="0" b="0"/>
        </a:lnRef>
        <a:fillRef idx="1">
          <a:scrgbClr r="0" g="0" b="0"/>
        </a:fillRef>
        <a:effectRef idx="0">
          <a:scrgbClr r="0" g="0" b="0"/>
        </a:effectRef>
        <a:fontRef idx="minor"/>
      </dsp:style>
    </dsp:sp>
    <dsp:sp modelId="{428917EE-084A-4406-9D09-8262DE8A2899}">
      <dsp:nvSpPr>
        <dsp:cNvPr id="0" name=""/>
        <dsp:cNvSpPr/>
      </dsp:nvSpPr>
      <dsp:spPr>
        <a:xfrm>
          <a:off x="132538" y="1209821"/>
          <a:ext cx="2016427" cy="414796"/>
        </a:xfrm>
        <a:prstGeom prst="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33020" tIns="33020" rIns="33020" bIns="33020" numCol="1" spcCol="1270" anchor="ctr" anchorCtr="0">
          <a:noAutofit/>
        </a:bodyPr>
        <a:lstStyle/>
        <a:p>
          <a:pPr lvl="0" algn="ctr" defTabSz="577850">
            <a:lnSpc>
              <a:spcPct val="90000"/>
            </a:lnSpc>
            <a:spcBef>
              <a:spcPct val="0"/>
            </a:spcBef>
            <a:spcAft>
              <a:spcPct val="35000"/>
            </a:spcAft>
          </a:pPr>
          <a:r>
            <a:rPr lang="es-US" sz="1300" kern="1200" dirty="0">
              <a:solidFill>
                <a:schemeClr val="bg1"/>
              </a:solidFill>
            </a:rPr>
            <a:t>Entrada Norte </a:t>
          </a:r>
          <a:br>
            <a:rPr lang="es-US" sz="1300" kern="1200" dirty="0">
              <a:solidFill>
                <a:schemeClr val="bg1"/>
              </a:solidFill>
            </a:rPr>
          </a:br>
          <a:r>
            <a:rPr lang="es-US" sz="1300" kern="1200" dirty="0">
              <a:solidFill>
                <a:schemeClr val="bg1"/>
              </a:solidFill>
            </a:rPr>
            <a:t>(</a:t>
          </a:r>
          <a:r>
            <a:rPr lang="es-US" sz="1300" kern="1200" dirty="0" err="1">
              <a:solidFill>
                <a:schemeClr val="bg1"/>
              </a:solidFill>
            </a:rPr>
            <a:t>CGE</a:t>
          </a:r>
          <a:r>
            <a:rPr lang="es-US" sz="1300" kern="1200" dirty="0">
              <a:solidFill>
                <a:schemeClr val="bg1"/>
              </a:solidFill>
            </a:rPr>
            <a:t>)</a:t>
          </a:r>
        </a:p>
      </dsp:txBody>
      <dsp:txXfrm>
        <a:off x="132538" y="1209821"/>
        <a:ext cx="2016427" cy="414796"/>
      </dsp:txXfrm>
    </dsp:sp>
    <dsp:sp modelId="{A29527AF-1B4D-4E29-A086-D474F4871A96}">
      <dsp:nvSpPr>
        <dsp:cNvPr id="0" name=""/>
        <dsp:cNvSpPr/>
      </dsp:nvSpPr>
      <dsp:spPr>
        <a:xfrm>
          <a:off x="2354635" y="0"/>
          <a:ext cx="2016427" cy="1728317"/>
        </a:xfrm>
        <a:prstGeom prst="rect">
          <a:avLst/>
        </a:prstGeom>
        <a:blipFill rotWithShape="1">
          <a:blip xmlns:r="http://schemas.openxmlformats.org/officeDocument/2006/relationships" r:embed="rId2"/>
          <a:srcRect/>
          <a:stretch>
            <a:fillRect l="-33000" r="-33000"/>
          </a:stretch>
        </a:blipFill>
        <a:ln>
          <a:noFill/>
        </a:ln>
        <a:effectLst/>
      </dsp:spPr>
      <dsp:style>
        <a:lnRef idx="0">
          <a:scrgbClr r="0" g="0" b="0"/>
        </a:lnRef>
        <a:fillRef idx="1">
          <a:scrgbClr r="0" g="0" b="0"/>
        </a:fillRef>
        <a:effectRef idx="0">
          <a:scrgbClr r="0" g="0" b="0"/>
        </a:effectRef>
        <a:fontRef idx="minor"/>
      </dsp:style>
    </dsp:sp>
    <dsp:sp modelId="{09E5BD2F-E6AD-4BD9-B724-1B2EEECCA779}">
      <dsp:nvSpPr>
        <dsp:cNvPr id="0" name=""/>
        <dsp:cNvSpPr/>
      </dsp:nvSpPr>
      <dsp:spPr>
        <a:xfrm>
          <a:off x="2354635" y="1209821"/>
          <a:ext cx="2016427" cy="414796"/>
        </a:xfrm>
        <a:prstGeom prst="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33020" tIns="33020" rIns="33020" bIns="33020" numCol="1" spcCol="1270" anchor="ctr" anchorCtr="0">
          <a:noAutofit/>
        </a:bodyPr>
        <a:lstStyle/>
        <a:p>
          <a:pPr lvl="0" algn="ctr" defTabSz="577850">
            <a:lnSpc>
              <a:spcPct val="90000"/>
            </a:lnSpc>
            <a:spcBef>
              <a:spcPct val="0"/>
            </a:spcBef>
            <a:spcAft>
              <a:spcPct val="35000"/>
            </a:spcAft>
          </a:pPr>
          <a:r>
            <a:rPr lang="es-US" sz="1300" kern="1200" dirty="0">
              <a:solidFill>
                <a:schemeClr val="bg1"/>
              </a:solidFill>
            </a:rPr>
            <a:t>Entrada Norte Parqueadero</a:t>
          </a:r>
        </a:p>
      </dsp:txBody>
      <dsp:txXfrm>
        <a:off x="2354635" y="1209821"/>
        <a:ext cx="2016427" cy="414796"/>
      </dsp:txXfrm>
    </dsp:sp>
    <dsp:sp modelId="{EA9878B2-A3BA-4824-9C69-FDE2654FBBFB}">
      <dsp:nvSpPr>
        <dsp:cNvPr id="0" name=""/>
        <dsp:cNvSpPr/>
      </dsp:nvSpPr>
      <dsp:spPr>
        <a:xfrm>
          <a:off x="4576732" y="0"/>
          <a:ext cx="2016427" cy="1728317"/>
        </a:xfrm>
        <a:prstGeom prst="rect">
          <a:avLst/>
        </a:prstGeom>
        <a:blipFill rotWithShape="1">
          <a:blip xmlns:r="http://schemas.openxmlformats.org/officeDocument/2006/relationships" r:embed="rId3"/>
          <a:srcRect/>
          <a:stretch>
            <a:fillRect l="-25000" r="-25000"/>
          </a:stretch>
        </a:blipFill>
        <a:ln>
          <a:noFill/>
        </a:ln>
        <a:effectLst/>
      </dsp:spPr>
      <dsp:style>
        <a:lnRef idx="0">
          <a:scrgbClr r="0" g="0" b="0"/>
        </a:lnRef>
        <a:fillRef idx="1">
          <a:scrgbClr r="0" g="0" b="0"/>
        </a:fillRef>
        <a:effectRef idx="0">
          <a:scrgbClr r="0" g="0" b="0"/>
        </a:effectRef>
        <a:fontRef idx="minor"/>
      </dsp:style>
    </dsp:sp>
    <dsp:sp modelId="{EB567E3B-B639-449B-AE57-76471C40202C}">
      <dsp:nvSpPr>
        <dsp:cNvPr id="0" name=""/>
        <dsp:cNvSpPr/>
      </dsp:nvSpPr>
      <dsp:spPr>
        <a:xfrm>
          <a:off x="4576732" y="1209821"/>
          <a:ext cx="2016427" cy="414796"/>
        </a:xfrm>
        <a:prstGeom prst="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33020" tIns="33020" rIns="33020" bIns="33020" numCol="1" spcCol="1270" anchor="ctr" anchorCtr="0">
          <a:noAutofit/>
        </a:bodyPr>
        <a:lstStyle/>
        <a:p>
          <a:pPr lvl="0" algn="ctr" defTabSz="577850">
            <a:lnSpc>
              <a:spcPct val="90000"/>
            </a:lnSpc>
            <a:spcBef>
              <a:spcPct val="0"/>
            </a:spcBef>
            <a:spcAft>
              <a:spcPct val="35000"/>
            </a:spcAft>
          </a:pPr>
          <a:r>
            <a:rPr lang="es-US" sz="1300" kern="1200" dirty="0">
              <a:solidFill>
                <a:schemeClr val="bg1"/>
              </a:solidFill>
            </a:rPr>
            <a:t>Salida Norte </a:t>
          </a:r>
        </a:p>
      </dsp:txBody>
      <dsp:txXfrm>
        <a:off x="4576732" y="1209821"/>
        <a:ext cx="2016427" cy="41479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C32C6-0191-462E-9B24-3A01A3E3B5F9}">
      <dsp:nvSpPr>
        <dsp:cNvPr id="0" name=""/>
        <dsp:cNvSpPr/>
      </dsp:nvSpPr>
      <dsp:spPr>
        <a:xfrm>
          <a:off x="0" y="843"/>
          <a:ext cx="2014088" cy="1726312"/>
        </a:xfrm>
        <a:prstGeom prst="rect">
          <a:avLst/>
        </a:prstGeom>
        <a:blipFill rotWithShape="1">
          <a:blip xmlns:r="http://schemas.openxmlformats.org/officeDocument/2006/relationships" r:embed="rId1"/>
          <a:srcRect/>
          <a:stretch>
            <a:fillRect l="-27000" r="-27000"/>
          </a:stretch>
        </a:blipFill>
        <a:ln>
          <a:noFill/>
        </a:ln>
        <a:effectLst/>
      </dsp:spPr>
      <dsp:style>
        <a:lnRef idx="0">
          <a:scrgbClr r="0" g="0" b="0"/>
        </a:lnRef>
        <a:fillRef idx="1">
          <a:scrgbClr r="0" g="0" b="0"/>
        </a:fillRef>
        <a:effectRef idx="0">
          <a:scrgbClr r="0" g="0" b="0"/>
        </a:effectRef>
        <a:fontRef idx="minor"/>
      </dsp:style>
    </dsp:sp>
    <dsp:sp modelId="{1AA40436-E502-4B25-8F34-3EB971F9C5D4}">
      <dsp:nvSpPr>
        <dsp:cNvPr id="0" name=""/>
        <dsp:cNvSpPr/>
      </dsp:nvSpPr>
      <dsp:spPr>
        <a:xfrm>
          <a:off x="955" y="1209262"/>
          <a:ext cx="2014088" cy="414314"/>
        </a:xfrm>
        <a:prstGeom prst="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33020" tIns="33020" rIns="33020" bIns="33020" numCol="1" spcCol="1270" anchor="ctr" anchorCtr="0">
          <a:noAutofit/>
        </a:bodyPr>
        <a:lstStyle/>
        <a:p>
          <a:pPr lvl="0" algn="ctr" defTabSz="577850">
            <a:lnSpc>
              <a:spcPct val="90000"/>
            </a:lnSpc>
            <a:spcBef>
              <a:spcPct val="0"/>
            </a:spcBef>
            <a:spcAft>
              <a:spcPct val="35000"/>
            </a:spcAft>
          </a:pPr>
          <a:r>
            <a:rPr lang="es-US" sz="1300" kern="1200" dirty="0">
              <a:solidFill>
                <a:schemeClr val="bg1"/>
              </a:solidFill>
            </a:rPr>
            <a:t>Entrada Sur</a:t>
          </a:r>
          <a:br>
            <a:rPr lang="es-US" sz="1300" kern="1200" dirty="0">
              <a:solidFill>
                <a:schemeClr val="bg1"/>
              </a:solidFill>
            </a:rPr>
          </a:br>
          <a:r>
            <a:rPr lang="es-US" sz="1300" kern="1200" dirty="0">
              <a:solidFill>
                <a:schemeClr val="bg1"/>
              </a:solidFill>
            </a:rPr>
            <a:t>(MIDENA)</a:t>
          </a:r>
        </a:p>
      </dsp:txBody>
      <dsp:txXfrm>
        <a:off x="955" y="1209262"/>
        <a:ext cx="2014088" cy="41431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E61E3-B27A-4B39-9133-2D1A98F19E71}">
      <dsp:nvSpPr>
        <dsp:cNvPr id="0" name=""/>
        <dsp:cNvSpPr/>
      </dsp:nvSpPr>
      <dsp:spPr>
        <a:xfrm rot="16200000">
          <a:off x="993" y="29"/>
          <a:ext cx="1662662" cy="1662662"/>
        </a:xfrm>
        <a:prstGeom prst="up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US" sz="1500" kern="1200" dirty="0"/>
            <a:t>FHP = 0.80 </a:t>
          </a:r>
          <a:br>
            <a:rPr lang="es-US" sz="1500" kern="1200" dirty="0"/>
          </a:br>
          <a:r>
            <a:rPr lang="es-US" sz="1500" kern="1200" dirty="0"/>
            <a:t>Vías rurales</a:t>
          </a:r>
        </a:p>
      </dsp:txBody>
      <dsp:txXfrm rot="5400000">
        <a:off x="291960" y="415693"/>
        <a:ext cx="1371696" cy="831331"/>
      </dsp:txXfrm>
    </dsp:sp>
    <dsp:sp modelId="{24E8980B-3272-4230-A39C-36D7AF2A1A09}">
      <dsp:nvSpPr>
        <dsp:cNvPr id="0" name=""/>
        <dsp:cNvSpPr/>
      </dsp:nvSpPr>
      <dsp:spPr>
        <a:xfrm rot="5400000">
          <a:off x="3775852" y="29"/>
          <a:ext cx="1662662" cy="1662662"/>
        </a:xfrm>
        <a:prstGeom prst="up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US" sz="1500" kern="1200" dirty="0"/>
            <a:t>FHP = 0.90</a:t>
          </a:r>
          <a:br>
            <a:rPr lang="es-US" sz="1500" kern="1200" dirty="0"/>
          </a:br>
          <a:r>
            <a:rPr lang="es-US" sz="1500" kern="1200" dirty="0"/>
            <a:t>Vías urbanas</a:t>
          </a:r>
        </a:p>
      </dsp:txBody>
      <dsp:txXfrm rot="-5400000">
        <a:off x="3775853" y="415695"/>
        <a:ext cx="1371696" cy="83133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E61E3-B27A-4B39-9133-2D1A98F19E71}">
      <dsp:nvSpPr>
        <dsp:cNvPr id="0" name=""/>
        <dsp:cNvSpPr/>
      </dsp:nvSpPr>
      <dsp:spPr>
        <a:xfrm rot="16200000">
          <a:off x="993" y="29"/>
          <a:ext cx="1662662" cy="1662662"/>
        </a:xfrm>
        <a:prstGeom prst="up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US" sz="1500" kern="1200" dirty="0"/>
            <a:t>FHP = 0.80 </a:t>
          </a:r>
          <a:br>
            <a:rPr lang="es-US" sz="1500" kern="1200" dirty="0"/>
          </a:br>
          <a:r>
            <a:rPr lang="es-US" sz="1500" kern="1200" dirty="0"/>
            <a:t>Vías rurales</a:t>
          </a:r>
        </a:p>
      </dsp:txBody>
      <dsp:txXfrm rot="5400000">
        <a:off x="291960" y="415693"/>
        <a:ext cx="1371696" cy="831331"/>
      </dsp:txXfrm>
    </dsp:sp>
    <dsp:sp modelId="{24E8980B-3272-4230-A39C-36D7AF2A1A09}">
      <dsp:nvSpPr>
        <dsp:cNvPr id="0" name=""/>
        <dsp:cNvSpPr/>
      </dsp:nvSpPr>
      <dsp:spPr>
        <a:xfrm rot="5400000">
          <a:off x="3775852" y="29"/>
          <a:ext cx="1662662" cy="1662662"/>
        </a:xfrm>
        <a:prstGeom prst="up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US" sz="1500" kern="1200" dirty="0"/>
            <a:t>FHP = 0.90</a:t>
          </a:r>
          <a:br>
            <a:rPr lang="es-US" sz="1500" kern="1200" dirty="0"/>
          </a:br>
          <a:r>
            <a:rPr lang="es-US" sz="1500" kern="1200" dirty="0"/>
            <a:t>Vías urbanas</a:t>
          </a:r>
        </a:p>
      </dsp:txBody>
      <dsp:txXfrm rot="-5400000">
        <a:off x="3775853" y="415695"/>
        <a:ext cx="1371696" cy="83133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DDF8D-8ED8-4F9D-ADBF-BB276E913022}">
      <dsp:nvSpPr>
        <dsp:cNvPr id="0" name=""/>
        <dsp:cNvSpPr/>
      </dsp:nvSpPr>
      <dsp:spPr>
        <a:xfrm>
          <a:off x="-5894414" y="-902624"/>
          <a:ext cx="7021668" cy="7021668"/>
        </a:xfrm>
        <a:prstGeom prst="blockArc">
          <a:avLst>
            <a:gd name="adj1" fmla="val 18900000"/>
            <a:gd name="adj2" fmla="val 2700000"/>
            <a:gd name="adj3" fmla="val 308"/>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BDEAD6-4BE2-423C-A720-A73B79655072}">
      <dsp:nvSpPr>
        <dsp:cNvPr id="0" name=""/>
        <dsp:cNvSpPr/>
      </dsp:nvSpPr>
      <dsp:spPr>
        <a:xfrm>
          <a:off x="365931" y="237138"/>
          <a:ext cx="8146666"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US" sz="1500" kern="1200" dirty="0"/>
            <a:t>Verificar y procesar información proporcionada por la Secretaria de Movilidad del D.M.Q.</a:t>
          </a:r>
        </a:p>
      </dsp:txBody>
      <dsp:txXfrm>
        <a:off x="365931" y="237138"/>
        <a:ext cx="8146666" cy="474068"/>
      </dsp:txXfrm>
    </dsp:sp>
    <dsp:sp modelId="{C35DDC1E-2130-44F9-8139-AB21EAF4CB9A}">
      <dsp:nvSpPr>
        <dsp:cNvPr id="0" name=""/>
        <dsp:cNvSpPr/>
      </dsp:nvSpPr>
      <dsp:spPr>
        <a:xfrm>
          <a:off x="69639" y="177879"/>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6F83AC-20DC-4581-9238-818599EE8C26}">
      <dsp:nvSpPr>
        <dsp:cNvPr id="0" name=""/>
        <dsp:cNvSpPr/>
      </dsp:nvSpPr>
      <dsp:spPr>
        <a:xfrm>
          <a:off x="795243" y="948658"/>
          <a:ext cx="7717355"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US" sz="1500" kern="1200" dirty="0"/>
            <a:t>Se determino TPDS, TPDA (90%), Volumen Máximo Horario y FHP</a:t>
          </a:r>
        </a:p>
      </dsp:txBody>
      <dsp:txXfrm>
        <a:off x="795243" y="948658"/>
        <a:ext cx="7717355" cy="474068"/>
      </dsp:txXfrm>
    </dsp:sp>
    <dsp:sp modelId="{27281C16-2572-4B37-890D-4A67793E51AA}">
      <dsp:nvSpPr>
        <dsp:cNvPr id="0" name=""/>
        <dsp:cNvSpPr/>
      </dsp:nvSpPr>
      <dsp:spPr>
        <a:xfrm>
          <a:off x="498950" y="889399"/>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469E44-7231-4169-B5DD-471E320F977E}">
      <dsp:nvSpPr>
        <dsp:cNvPr id="0" name=""/>
        <dsp:cNvSpPr/>
      </dsp:nvSpPr>
      <dsp:spPr>
        <a:xfrm>
          <a:off x="1030503" y="1659656"/>
          <a:ext cx="7482095"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US" sz="1500" kern="1200" dirty="0"/>
            <a:t>Para aproximar los datos al año 2021, se aplicó una tasa de crecimiento del 7%</a:t>
          </a:r>
        </a:p>
      </dsp:txBody>
      <dsp:txXfrm>
        <a:off x="1030503" y="1659656"/>
        <a:ext cx="7482095" cy="474068"/>
      </dsp:txXfrm>
    </dsp:sp>
    <dsp:sp modelId="{07FFC710-4281-4C4E-AB5F-525E07D87C9C}">
      <dsp:nvSpPr>
        <dsp:cNvPr id="0" name=""/>
        <dsp:cNvSpPr/>
      </dsp:nvSpPr>
      <dsp:spPr>
        <a:xfrm>
          <a:off x="734211" y="1600397"/>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7B6A42-B36D-4001-941A-423FAEC162E5}">
      <dsp:nvSpPr>
        <dsp:cNvPr id="0" name=""/>
        <dsp:cNvSpPr/>
      </dsp:nvSpPr>
      <dsp:spPr>
        <a:xfrm>
          <a:off x="1105620" y="2371175"/>
          <a:ext cx="7406978"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US" sz="1500" kern="1200" dirty="0"/>
            <a:t>En la verificación en campo no se evidencio variaciones significativas en los volúmenes de tráfico </a:t>
          </a:r>
        </a:p>
      </dsp:txBody>
      <dsp:txXfrm>
        <a:off x="1105620" y="2371175"/>
        <a:ext cx="7406978" cy="474068"/>
      </dsp:txXfrm>
    </dsp:sp>
    <dsp:sp modelId="{7181409E-9A1C-46A5-AA81-33AD1EE4E1ED}">
      <dsp:nvSpPr>
        <dsp:cNvPr id="0" name=""/>
        <dsp:cNvSpPr/>
      </dsp:nvSpPr>
      <dsp:spPr>
        <a:xfrm>
          <a:off x="809327" y="2311917"/>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C12AAE-62FC-4D10-9731-A7402B9D53B1}">
      <dsp:nvSpPr>
        <dsp:cNvPr id="0" name=""/>
        <dsp:cNvSpPr/>
      </dsp:nvSpPr>
      <dsp:spPr>
        <a:xfrm>
          <a:off x="1030503" y="3082695"/>
          <a:ext cx="7482095"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US" sz="1500" kern="1200" dirty="0"/>
            <a:t>Efecto restricciones vehiculares por COVID 19. Es necesario un estudio más extenso y pormenorizado de las vías </a:t>
          </a:r>
        </a:p>
      </dsp:txBody>
      <dsp:txXfrm>
        <a:off x="1030503" y="3082695"/>
        <a:ext cx="7482095" cy="474068"/>
      </dsp:txXfrm>
    </dsp:sp>
    <dsp:sp modelId="{AAAA987C-423F-49EC-8690-FDA387A29C69}">
      <dsp:nvSpPr>
        <dsp:cNvPr id="0" name=""/>
        <dsp:cNvSpPr/>
      </dsp:nvSpPr>
      <dsp:spPr>
        <a:xfrm>
          <a:off x="734211" y="3023437"/>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030BD0-0B82-4349-B2D0-4408BEDC5605}">
      <dsp:nvSpPr>
        <dsp:cNvPr id="0" name=""/>
        <dsp:cNvSpPr/>
      </dsp:nvSpPr>
      <dsp:spPr>
        <a:xfrm>
          <a:off x="795243" y="3793693"/>
          <a:ext cx="7717355"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US" sz="1500" kern="1200" dirty="0"/>
            <a:t>Horarios modificados en el Complejo Ministerial y teletrabajo en instituciones públicas</a:t>
          </a:r>
        </a:p>
      </dsp:txBody>
      <dsp:txXfrm>
        <a:off x="795243" y="3793693"/>
        <a:ext cx="7717355" cy="474068"/>
      </dsp:txXfrm>
    </dsp:sp>
    <dsp:sp modelId="{E0E35867-AA30-4CC5-9943-B598D7E1E47D}">
      <dsp:nvSpPr>
        <dsp:cNvPr id="0" name=""/>
        <dsp:cNvSpPr/>
      </dsp:nvSpPr>
      <dsp:spPr>
        <a:xfrm>
          <a:off x="498950" y="3734435"/>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1E39CA-1CEC-45E4-9895-947FD056B95A}">
      <dsp:nvSpPr>
        <dsp:cNvPr id="0" name=""/>
        <dsp:cNvSpPr/>
      </dsp:nvSpPr>
      <dsp:spPr>
        <a:xfrm>
          <a:off x="365931" y="4505213"/>
          <a:ext cx="8146666"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US" sz="1500" kern="1200" dirty="0"/>
            <a:t>Dificulta entender el comportamiento del tráfico en condiciones reales</a:t>
          </a:r>
        </a:p>
      </dsp:txBody>
      <dsp:txXfrm>
        <a:off x="365931" y="4505213"/>
        <a:ext cx="8146666" cy="474068"/>
      </dsp:txXfrm>
    </dsp:sp>
    <dsp:sp modelId="{DF1FFE60-198B-4604-BFF4-D7CCF9282CEB}">
      <dsp:nvSpPr>
        <dsp:cNvPr id="0" name=""/>
        <dsp:cNvSpPr/>
      </dsp:nvSpPr>
      <dsp:spPr>
        <a:xfrm>
          <a:off x="69639" y="4445954"/>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DDF8D-8ED8-4F9D-ADBF-BB276E913022}">
      <dsp:nvSpPr>
        <dsp:cNvPr id="0" name=""/>
        <dsp:cNvSpPr/>
      </dsp:nvSpPr>
      <dsp:spPr>
        <a:xfrm>
          <a:off x="-5894414" y="-902624"/>
          <a:ext cx="7021668" cy="7021668"/>
        </a:xfrm>
        <a:prstGeom prst="blockArc">
          <a:avLst>
            <a:gd name="adj1" fmla="val 18900000"/>
            <a:gd name="adj2" fmla="val 2700000"/>
            <a:gd name="adj3" fmla="val 308"/>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BDEAD6-4BE2-423C-A720-A73B79655072}">
      <dsp:nvSpPr>
        <dsp:cNvPr id="0" name=""/>
        <dsp:cNvSpPr/>
      </dsp:nvSpPr>
      <dsp:spPr>
        <a:xfrm>
          <a:off x="365931" y="237138"/>
          <a:ext cx="8146666"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US" sz="1500" kern="1200" dirty="0"/>
            <a:t>Aforo durante 14 días del ingreso Norte y Sur del Complejo Ministerial y 7 días en la Salida Norte</a:t>
          </a:r>
        </a:p>
      </dsp:txBody>
      <dsp:txXfrm>
        <a:off x="365931" y="237138"/>
        <a:ext cx="8146666" cy="474068"/>
      </dsp:txXfrm>
    </dsp:sp>
    <dsp:sp modelId="{C35DDC1E-2130-44F9-8139-AB21EAF4CB9A}">
      <dsp:nvSpPr>
        <dsp:cNvPr id="0" name=""/>
        <dsp:cNvSpPr/>
      </dsp:nvSpPr>
      <dsp:spPr>
        <a:xfrm>
          <a:off x="69639" y="177879"/>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E1FB24-9FAE-4817-A976-0F39A4162E86}">
      <dsp:nvSpPr>
        <dsp:cNvPr id="0" name=""/>
        <dsp:cNvSpPr/>
      </dsp:nvSpPr>
      <dsp:spPr>
        <a:xfrm>
          <a:off x="795243" y="948658"/>
          <a:ext cx="7717355"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US" sz="1500" kern="1200" dirty="0"/>
            <a:t>Cámaras de video en grabación continua, conteo y tabulación</a:t>
          </a:r>
        </a:p>
      </dsp:txBody>
      <dsp:txXfrm>
        <a:off x="795243" y="948658"/>
        <a:ext cx="7717355" cy="474068"/>
      </dsp:txXfrm>
    </dsp:sp>
    <dsp:sp modelId="{F4DC64F2-D102-4C11-81E0-28A27285FDA9}">
      <dsp:nvSpPr>
        <dsp:cNvPr id="0" name=""/>
        <dsp:cNvSpPr/>
      </dsp:nvSpPr>
      <dsp:spPr>
        <a:xfrm>
          <a:off x="498950" y="889399"/>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DFD899-FFB0-438C-ACE6-FF464D1E2BC0}">
      <dsp:nvSpPr>
        <dsp:cNvPr id="0" name=""/>
        <dsp:cNvSpPr/>
      </dsp:nvSpPr>
      <dsp:spPr>
        <a:xfrm>
          <a:off x="1030503" y="1659656"/>
          <a:ext cx="7482095"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US" sz="1500" kern="1200" dirty="0"/>
            <a:t>Vehículos livianos, motocicletas, buses y camiones de dos ejes (&lt; 1%)</a:t>
          </a:r>
        </a:p>
      </dsp:txBody>
      <dsp:txXfrm>
        <a:off x="1030503" y="1659656"/>
        <a:ext cx="7482095" cy="474068"/>
      </dsp:txXfrm>
    </dsp:sp>
    <dsp:sp modelId="{0771563F-B2A2-4748-A2BF-CDD227806D78}">
      <dsp:nvSpPr>
        <dsp:cNvPr id="0" name=""/>
        <dsp:cNvSpPr/>
      </dsp:nvSpPr>
      <dsp:spPr>
        <a:xfrm>
          <a:off x="734211" y="1600397"/>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9C6F78-A6E5-4A41-B913-756A06EC354E}">
      <dsp:nvSpPr>
        <dsp:cNvPr id="0" name=""/>
        <dsp:cNvSpPr/>
      </dsp:nvSpPr>
      <dsp:spPr>
        <a:xfrm>
          <a:off x="1105620" y="2371175"/>
          <a:ext cx="7406978"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US" sz="1500" kern="1200" dirty="0"/>
            <a:t>Se determino TPDS, TPDA (90%), Volumen Máximo Horario y FHP</a:t>
          </a:r>
        </a:p>
      </dsp:txBody>
      <dsp:txXfrm>
        <a:off x="1105620" y="2371175"/>
        <a:ext cx="7406978" cy="474068"/>
      </dsp:txXfrm>
    </dsp:sp>
    <dsp:sp modelId="{00062634-864E-4899-A819-AA88AF8D075D}">
      <dsp:nvSpPr>
        <dsp:cNvPr id="0" name=""/>
        <dsp:cNvSpPr/>
      </dsp:nvSpPr>
      <dsp:spPr>
        <a:xfrm>
          <a:off x="809327" y="2311917"/>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6D732E-D212-4C51-90DC-9F1BC135E4B1}">
      <dsp:nvSpPr>
        <dsp:cNvPr id="0" name=""/>
        <dsp:cNvSpPr/>
      </dsp:nvSpPr>
      <dsp:spPr>
        <a:xfrm>
          <a:off x="1030503" y="3082695"/>
          <a:ext cx="7482095"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US" sz="1500" kern="1200" dirty="0"/>
            <a:t>Problemática del Ministerio de Defensa se debe a limitaciones de espacio, cubiertas por parqueaderos aledaños</a:t>
          </a:r>
        </a:p>
      </dsp:txBody>
      <dsp:txXfrm>
        <a:off x="1030503" y="3082695"/>
        <a:ext cx="7482095" cy="474068"/>
      </dsp:txXfrm>
    </dsp:sp>
    <dsp:sp modelId="{57FCF3BD-5D56-4629-8597-222EEBCD3770}">
      <dsp:nvSpPr>
        <dsp:cNvPr id="0" name=""/>
        <dsp:cNvSpPr/>
      </dsp:nvSpPr>
      <dsp:spPr>
        <a:xfrm>
          <a:off x="734211" y="3023437"/>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CCE31A-8CAA-4CF4-A26E-7C7DC62C4873}">
      <dsp:nvSpPr>
        <dsp:cNvPr id="0" name=""/>
        <dsp:cNvSpPr/>
      </dsp:nvSpPr>
      <dsp:spPr>
        <a:xfrm>
          <a:off x="795243" y="3793693"/>
          <a:ext cx="7717355"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US" sz="1500" kern="1200" dirty="0"/>
            <a:t>Tasa de crecimiento del 170% para un parqueadero nuevo. De 174 a 470 espacios nuevos.</a:t>
          </a:r>
        </a:p>
      </dsp:txBody>
      <dsp:txXfrm>
        <a:off x="795243" y="3793693"/>
        <a:ext cx="7717355" cy="474068"/>
      </dsp:txXfrm>
    </dsp:sp>
    <dsp:sp modelId="{E2A2C2FC-F36F-4583-9140-E3DD1EFF32D5}">
      <dsp:nvSpPr>
        <dsp:cNvPr id="0" name=""/>
        <dsp:cNvSpPr/>
      </dsp:nvSpPr>
      <dsp:spPr>
        <a:xfrm>
          <a:off x="498950" y="3734435"/>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A51575-1D6F-4111-9DD6-1E5D9413D83D}">
      <dsp:nvSpPr>
        <dsp:cNvPr id="0" name=""/>
        <dsp:cNvSpPr/>
      </dsp:nvSpPr>
      <dsp:spPr>
        <a:xfrm>
          <a:off x="365931" y="4505213"/>
          <a:ext cx="8146666"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US" sz="1500" kern="1200" dirty="0"/>
            <a:t>Afectación a la Av. Cumandá debido al tráfico atraído por modificaciones estructurales</a:t>
          </a:r>
        </a:p>
      </dsp:txBody>
      <dsp:txXfrm>
        <a:off x="365931" y="4505213"/>
        <a:ext cx="8146666" cy="474068"/>
      </dsp:txXfrm>
    </dsp:sp>
    <dsp:sp modelId="{47CF95F5-618A-4EC5-918A-7BC7579CD7B2}">
      <dsp:nvSpPr>
        <dsp:cNvPr id="0" name=""/>
        <dsp:cNvSpPr/>
      </dsp:nvSpPr>
      <dsp:spPr>
        <a:xfrm>
          <a:off x="69639" y="4445954"/>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0618E6-62D7-4CC0-96EC-0C1951C6A4D3}">
      <dsp:nvSpPr>
        <dsp:cNvPr id="0" name=""/>
        <dsp:cNvSpPr/>
      </dsp:nvSpPr>
      <dsp:spPr>
        <a:xfrm>
          <a:off x="4228994" y="2833390"/>
          <a:ext cx="2106816" cy="136473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just" defTabSz="533400">
            <a:lnSpc>
              <a:spcPct val="90000"/>
            </a:lnSpc>
            <a:spcBef>
              <a:spcPct val="0"/>
            </a:spcBef>
            <a:spcAft>
              <a:spcPct val="15000"/>
            </a:spcAft>
            <a:buChar char="••"/>
          </a:pPr>
          <a:r>
            <a:rPr lang="es-CO" sz="1200" kern="1200" noProof="0" dirty="0"/>
            <a:t>Incremento de manera acelerada</a:t>
          </a:r>
          <a:r>
            <a:rPr lang="en-US" sz="1200" kern="1200" dirty="0"/>
            <a:t>.</a:t>
          </a:r>
        </a:p>
        <a:p>
          <a:pPr marL="114300" lvl="1" indent="-114300" algn="just" defTabSz="533400">
            <a:lnSpc>
              <a:spcPct val="90000"/>
            </a:lnSpc>
            <a:spcBef>
              <a:spcPct val="0"/>
            </a:spcBef>
            <a:spcAft>
              <a:spcPct val="15000"/>
            </a:spcAft>
            <a:buChar char="••"/>
          </a:pPr>
          <a:r>
            <a:rPr lang="en-US" sz="1200" kern="1200" dirty="0"/>
            <a:t>30.000 </a:t>
          </a:r>
          <a:r>
            <a:rPr lang="en-US" sz="1200" kern="1200" dirty="0" err="1"/>
            <a:t>vehículos</a:t>
          </a:r>
          <a:r>
            <a:rPr lang="en-US" sz="1200" kern="1200" dirty="0"/>
            <a:t> por </a:t>
          </a:r>
          <a:r>
            <a:rPr lang="en-US" sz="1200" kern="1200" dirty="0" err="1"/>
            <a:t>año</a:t>
          </a:r>
          <a:endParaRPr lang="en-US" sz="1200" kern="1200" dirty="0"/>
        </a:p>
      </dsp:txBody>
      <dsp:txXfrm>
        <a:off x="4891018" y="3204554"/>
        <a:ext cx="1414813" cy="963596"/>
      </dsp:txXfrm>
    </dsp:sp>
    <dsp:sp modelId="{47C55F4D-A18E-43CE-AF97-3CBCFBD55849}">
      <dsp:nvSpPr>
        <dsp:cNvPr id="0" name=""/>
        <dsp:cNvSpPr/>
      </dsp:nvSpPr>
      <dsp:spPr>
        <a:xfrm>
          <a:off x="400573" y="2900071"/>
          <a:ext cx="2106816" cy="136473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s-EC" sz="1200" kern="1200" dirty="0"/>
            <a:t>Quito actualmente es la ciudad más congestionada del Ecuador.</a:t>
          </a:r>
          <a:endParaRPr lang="en-US" sz="1000" kern="1200" dirty="0"/>
        </a:p>
      </dsp:txBody>
      <dsp:txXfrm>
        <a:off x="430552" y="3271235"/>
        <a:ext cx="1414813" cy="963596"/>
      </dsp:txXfrm>
    </dsp:sp>
    <dsp:sp modelId="{090F3EBC-CD56-4404-9894-28E08AD41FBE}">
      <dsp:nvSpPr>
        <dsp:cNvPr id="0" name=""/>
        <dsp:cNvSpPr/>
      </dsp:nvSpPr>
      <dsp:spPr>
        <a:xfrm>
          <a:off x="4351115" y="0"/>
          <a:ext cx="1930623" cy="136473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just" defTabSz="533400">
            <a:lnSpc>
              <a:spcPct val="90000"/>
            </a:lnSpc>
            <a:spcBef>
              <a:spcPct val="0"/>
            </a:spcBef>
            <a:spcAft>
              <a:spcPct val="15000"/>
            </a:spcAft>
            <a:buChar char="••"/>
          </a:pPr>
          <a:r>
            <a:rPr lang="es-EC" sz="1200" kern="1200" dirty="0"/>
            <a:t>Configuración irregular y alargada, genera alto uso de espacio para circulación vehicular.</a:t>
          </a:r>
          <a:endParaRPr lang="en-US" sz="1200" kern="1200" dirty="0"/>
        </a:p>
      </dsp:txBody>
      <dsp:txXfrm>
        <a:off x="4960281" y="29979"/>
        <a:ext cx="1291478" cy="963596"/>
      </dsp:txXfrm>
    </dsp:sp>
    <dsp:sp modelId="{EF49ACA2-98B1-4A89-B431-00B923B08F05}">
      <dsp:nvSpPr>
        <dsp:cNvPr id="0" name=""/>
        <dsp:cNvSpPr/>
      </dsp:nvSpPr>
      <dsp:spPr>
        <a:xfrm>
          <a:off x="230026" y="0"/>
          <a:ext cx="2106816" cy="136473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s-MX" sz="1200" b="0" i="0" u="none" kern="1200" dirty="0">
              <a:solidFill>
                <a:schemeClr val="tx1"/>
              </a:solidFill>
              <a:latin typeface="+mj-lt"/>
            </a:rPr>
            <a:t>La formación de ciudades han fomentado desarrollo y generado diversas actividades</a:t>
          </a:r>
          <a:endParaRPr lang="en-US" sz="1200" b="0" kern="1200" dirty="0"/>
        </a:p>
      </dsp:txBody>
      <dsp:txXfrm>
        <a:off x="260005" y="29979"/>
        <a:ext cx="1414813" cy="963596"/>
      </dsp:txXfrm>
    </dsp:sp>
    <dsp:sp modelId="{029890CA-33C0-4387-82C2-1CAB3F6F4846}">
      <dsp:nvSpPr>
        <dsp:cNvPr id="0" name=""/>
        <dsp:cNvSpPr/>
      </dsp:nvSpPr>
      <dsp:spPr>
        <a:xfrm>
          <a:off x="1253399" y="274524"/>
          <a:ext cx="1846663" cy="1846663"/>
        </a:xfrm>
        <a:prstGeom prst="pieWedg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just" defTabSz="533400">
            <a:lnSpc>
              <a:spcPct val="90000"/>
            </a:lnSpc>
            <a:spcBef>
              <a:spcPct val="0"/>
            </a:spcBef>
            <a:spcAft>
              <a:spcPct val="35000"/>
            </a:spcAft>
          </a:pPr>
          <a:r>
            <a:rPr lang="es-MX" sz="1200" b="0" i="0" u="none" kern="1200" dirty="0">
              <a:solidFill>
                <a:schemeClr val="bg1"/>
              </a:solidFill>
              <a:latin typeface="+mj-lt"/>
            </a:rPr>
            <a:t>DESARROLLO Y EVOLUCIÓN</a:t>
          </a:r>
          <a:endParaRPr lang="en-US" sz="1200" b="0" u="none" kern="1200" dirty="0">
            <a:solidFill>
              <a:schemeClr val="bg1"/>
            </a:solidFill>
            <a:latin typeface="+mj-lt"/>
          </a:endParaRPr>
        </a:p>
      </dsp:txBody>
      <dsp:txXfrm>
        <a:off x="1794274" y="815399"/>
        <a:ext cx="1305788" cy="1305788"/>
      </dsp:txXfrm>
    </dsp:sp>
    <dsp:sp modelId="{96F1723A-E1ED-4C07-9B35-4D640C4752BC}">
      <dsp:nvSpPr>
        <dsp:cNvPr id="0" name=""/>
        <dsp:cNvSpPr/>
      </dsp:nvSpPr>
      <dsp:spPr>
        <a:xfrm rot="5400000">
          <a:off x="3215348" y="243094"/>
          <a:ext cx="1846663" cy="1846663"/>
        </a:xfrm>
        <a:prstGeom prst="pieWedge">
          <a:avLst/>
        </a:prstGeom>
        <a:solidFill>
          <a:schemeClr val="accent2">
            <a:hueOff val="-4800000"/>
            <a:satOff val="-16668"/>
            <a:lumOff val="2000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n-US" sz="1600" kern="1200" dirty="0"/>
            <a:t>QUITO</a:t>
          </a:r>
        </a:p>
      </dsp:txBody>
      <dsp:txXfrm rot="-5400000">
        <a:off x="3215348" y="783969"/>
        <a:ext cx="1305788" cy="1305788"/>
      </dsp:txXfrm>
    </dsp:sp>
    <dsp:sp modelId="{4F199F27-4142-4270-A5FA-4D728679C0FB}">
      <dsp:nvSpPr>
        <dsp:cNvPr id="0" name=""/>
        <dsp:cNvSpPr/>
      </dsp:nvSpPr>
      <dsp:spPr>
        <a:xfrm rot="10800000">
          <a:off x="3140013" y="2131167"/>
          <a:ext cx="1941673" cy="1884279"/>
        </a:xfrm>
        <a:prstGeom prst="pieWedge">
          <a:avLst/>
        </a:prstGeom>
        <a:solidFill>
          <a:schemeClr val="accent2">
            <a:hueOff val="-9600000"/>
            <a:satOff val="-33335"/>
            <a:lumOff val="4000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just" defTabSz="622300">
            <a:lnSpc>
              <a:spcPct val="90000"/>
            </a:lnSpc>
            <a:spcBef>
              <a:spcPct val="0"/>
            </a:spcBef>
            <a:spcAft>
              <a:spcPct val="35000"/>
            </a:spcAft>
          </a:pPr>
          <a:r>
            <a:rPr lang="en-US" sz="1400" kern="1200" dirty="0"/>
            <a:t>PARQUE AUTOMOTOR</a:t>
          </a:r>
        </a:p>
      </dsp:txBody>
      <dsp:txXfrm rot="10800000">
        <a:off x="3140013" y="2131167"/>
        <a:ext cx="1372970" cy="1332386"/>
      </dsp:txXfrm>
    </dsp:sp>
    <dsp:sp modelId="{34A9B1BE-1F76-4F29-B7E3-B45046BDBE7C}">
      <dsp:nvSpPr>
        <dsp:cNvPr id="0" name=""/>
        <dsp:cNvSpPr/>
      </dsp:nvSpPr>
      <dsp:spPr>
        <a:xfrm rot="16200000">
          <a:off x="1283389" y="2212965"/>
          <a:ext cx="1846663" cy="1846663"/>
        </a:xfrm>
        <a:prstGeom prst="pieWedge">
          <a:avLst/>
        </a:prstGeom>
        <a:solidFill>
          <a:schemeClr val="accent2">
            <a:hueOff val="-14400000"/>
            <a:satOff val="-50003"/>
            <a:lumOff val="6000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bg2"/>
              </a:solidFill>
            </a:rPr>
            <a:t>ESTUDIOS ACTUALES</a:t>
          </a:r>
        </a:p>
      </dsp:txBody>
      <dsp:txXfrm rot="5400000">
        <a:off x="1824264" y="2212965"/>
        <a:ext cx="1305788" cy="1305788"/>
      </dsp:txXfrm>
    </dsp:sp>
    <dsp:sp modelId="{921A559A-D0D2-41EB-AD81-32C0751FBFCE}">
      <dsp:nvSpPr>
        <dsp:cNvPr id="0" name=""/>
        <dsp:cNvSpPr/>
      </dsp:nvSpPr>
      <dsp:spPr>
        <a:xfrm>
          <a:off x="2853905" y="1748572"/>
          <a:ext cx="637589" cy="554425"/>
        </a:xfrm>
        <a:prstGeom prst="circularArrow">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FF56948-E4D5-41AE-96FA-5C51A1820875}">
      <dsp:nvSpPr>
        <dsp:cNvPr id="0" name=""/>
        <dsp:cNvSpPr/>
      </dsp:nvSpPr>
      <dsp:spPr>
        <a:xfrm rot="10800000">
          <a:off x="2853905" y="1961813"/>
          <a:ext cx="637589" cy="554425"/>
        </a:xfrm>
        <a:prstGeom prst="circularArrow">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DDF8D-8ED8-4F9D-ADBF-BB276E913022}">
      <dsp:nvSpPr>
        <dsp:cNvPr id="0" name=""/>
        <dsp:cNvSpPr/>
      </dsp:nvSpPr>
      <dsp:spPr>
        <a:xfrm>
          <a:off x="-5894414" y="-902624"/>
          <a:ext cx="7021668" cy="7021668"/>
        </a:xfrm>
        <a:prstGeom prst="blockArc">
          <a:avLst>
            <a:gd name="adj1" fmla="val 18900000"/>
            <a:gd name="adj2" fmla="val 2700000"/>
            <a:gd name="adj3" fmla="val 308"/>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BDEAD6-4BE2-423C-A720-A73B79655072}">
      <dsp:nvSpPr>
        <dsp:cNvPr id="0" name=""/>
        <dsp:cNvSpPr/>
      </dsp:nvSpPr>
      <dsp:spPr>
        <a:xfrm>
          <a:off x="365931" y="237138"/>
          <a:ext cx="8146666"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US" sz="1500" kern="1200" dirty="0"/>
            <a:t>Se estableció las horas pico de los días laborables tanto de ingreso y salida del Ministerio de Defensa</a:t>
          </a:r>
        </a:p>
      </dsp:txBody>
      <dsp:txXfrm>
        <a:off x="365931" y="237138"/>
        <a:ext cx="8146666" cy="474068"/>
      </dsp:txXfrm>
    </dsp:sp>
    <dsp:sp modelId="{C35DDC1E-2130-44F9-8139-AB21EAF4CB9A}">
      <dsp:nvSpPr>
        <dsp:cNvPr id="0" name=""/>
        <dsp:cNvSpPr/>
      </dsp:nvSpPr>
      <dsp:spPr>
        <a:xfrm>
          <a:off x="69639" y="177879"/>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22C039-81E5-4AA7-A8DF-20568C6DD239}">
      <dsp:nvSpPr>
        <dsp:cNvPr id="0" name=""/>
        <dsp:cNvSpPr/>
      </dsp:nvSpPr>
      <dsp:spPr>
        <a:xfrm>
          <a:off x="795243" y="948658"/>
          <a:ext cx="7717355"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EC" sz="1500" kern="1200" dirty="0"/>
            <a:t>Ingresos las horas pico se establecieron en las 07H00 los lunes y viernes, y 08H00 los martes, jueves y viernes</a:t>
          </a:r>
          <a:endParaRPr lang="es-US" sz="1500" kern="1200" dirty="0"/>
        </a:p>
      </dsp:txBody>
      <dsp:txXfrm>
        <a:off x="795243" y="948658"/>
        <a:ext cx="7717355" cy="474068"/>
      </dsp:txXfrm>
    </dsp:sp>
    <dsp:sp modelId="{E1793BEF-5A79-4AC4-BEA3-2E7616F3EC16}">
      <dsp:nvSpPr>
        <dsp:cNvPr id="0" name=""/>
        <dsp:cNvSpPr/>
      </dsp:nvSpPr>
      <dsp:spPr>
        <a:xfrm>
          <a:off x="498950" y="889399"/>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A5276B-FB95-4AB6-B7A6-E0C3484DC9C5}">
      <dsp:nvSpPr>
        <dsp:cNvPr id="0" name=""/>
        <dsp:cNvSpPr/>
      </dsp:nvSpPr>
      <dsp:spPr>
        <a:xfrm>
          <a:off x="1030503" y="1659656"/>
          <a:ext cx="7482095"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EC" sz="1500" kern="1200" dirty="0"/>
            <a:t>Para las salidas, conforme a las modificaciones debidas a la pandemia, se estableció las 14H00 como la hora pico</a:t>
          </a:r>
          <a:endParaRPr lang="es-US" sz="1500" kern="1200" dirty="0"/>
        </a:p>
      </dsp:txBody>
      <dsp:txXfrm>
        <a:off x="1030503" y="1659656"/>
        <a:ext cx="7482095" cy="474068"/>
      </dsp:txXfrm>
    </dsp:sp>
    <dsp:sp modelId="{0E2D28B4-C36A-4B23-B04F-3B342F117F48}">
      <dsp:nvSpPr>
        <dsp:cNvPr id="0" name=""/>
        <dsp:cNvSpPr/>
      </dsp:nvSpPr>
      <dsp:spPr>
        <a:xfrm>
          <a:off x="734211" y="1600397"/>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179495-1FED-4CA7-A497-999507E174ED}">
      <dsp:nvSpPr>
        <dsp:cNvPr id="0" name=""/>
        <dsp:cNvSpPr/>
      </dsp:nvSpPr>
      <dsp:spPr>
        <a:xfrm>
          <a:off x="1105620" y="2371175"/>
          <a:ext cx="7406978"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EC" sz="1500" kern="1200" dirty="0"/>
            <a:t>Estas horas no coinciden con las horas pico que se presentan en las Av. Maldonado y Cumandá</a:t>
          </a:r>
          <a:endParaRPr lang="es-US" sz="1500" kern="1200" dirty="0"/>
        </a:p>
      </dsp:txBody>
      <dsp:txXfrm>
        <a:off x="1105620" y="2371175"/>
        <a:ext cx="7406978" cy="474068"/>
      </dsp:txXfrm>
    </dsp:sp>
    <dsp:sp modelId="{136D203A-AF03-4FB0-9CE1-5CFD6026340A}">
      <dsp:nvSpPr>
        <dsp:cNvPr id="0" name=""/>
        <dsp:cNvSpPr/>
      </dsp:nvSpPr>
      <dsp:spPr>
        <a:xfrm>
          <a:off x="809327" y="2311917"/>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2396B5-DCB4-485B-84F5-CD3897A07E6E}">
      <dsp:nvSpPr>
        <dsp:cNvPr id="0" name=""/>
        <dsp:cNvSpPr/>
      </dsp:nvSpPr>
      <dsp:spPr>
        <a:xfrm>
          <a:off x="1030503" y="3082695"/>
          <a:ext cx="7482095"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EC" sz="1500" kern="1200" dirty="0"/>
            <a:t>El incremento de volumen proyectado no afecta de manera importante al tráfico presente en estas avenidas</a:t>
          </a:r>
          <a:endParaRPr lang="es-US" sz="1500" kern="1200" dirty="0"/>
        </a:p>
      </dsp:txBody>
      <dsp:txXfrm>
        <a:off x="1030503" y="3082695"/>
        <a:ext cx="7482095" cy="474068"/>
      </dsp:txXfrm>
    </dsp:sp>
    <dsp:sp modelId="{06820373-E0EA-446F-BB17-FF1197CB5E45}">
      <dsp:nvSpPr>
        <dsp:cNvPr id="0" name=""/>
        <dsp:cNvSpPr/>
      </dsp:nvSpPr>
      <dsp:spPr>
        <a:xfrm>
          <a:off x="734211" y="3023437"/>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F1EDC4-DC3F-40A3-A675-1DD90771986B}">
      <dsp:nvSpPr>
        <dsp:cNvPr id="0" name=""/>
        <dsp:cNvSpPr/>
      </dsp:nvSpPr>
      <dsp:spPr>
        <a:xfrm>
          <a:off x="795243" y="3793693"/>
          <a:ext cx="7717355"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EC" sz="1500" kern="1200" dirty="0"/>
            <a:t>Estas características se dan para las condiciones específicas que se están viviendo en la actualidad</a:t>
          </a:r>
          <a:endParaRPr lang="es-US" sz="1500" kern="1200" dirty="0"/>
        </a:p>
      </dsp:txBody>
      <dsp:txXfrm>
        <a:off x="795243" y="3793693"/>
        <a:ext cx="7717355" cy="474068"/>
      </dsp:txXfrm>
    </dsp:sp>
    <dsp:sp modelId="{D612A4BC-0FFC-4996-AB62-2C1DBCDA9E6E}">
      <dsp:nvSpPr>
        <dsp:cNvPr id="0" name=""/>
        <dsp:cNvSpPr/>
      </dsp:nvSpPr>
      <dsp:spPr>
        <a:xfrm>
          <a:off x="498950" y="3734435"/>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11E6DF-EDD4-45AB-AB9F-6BC0303192CA}">
      <dsp:nvSpPr>
        <dsp:cNvPr id="0" name=""/>
        <dsp:cNvSpPr/>
      </dsp:nvSpPr>
      <dsp:spPr>
        <a:xfrm>
          <a:off x="365931" y="4505213"/>
          <a:ext cx="8146666" cy="4740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92" tIns="38100" rIns="38100" bIns="38100" numCol="1" spcCol="1270" anchor="ctr" anchorCtr="0">
          <a:noAutofit/>
        </a:bodyPr>
        <a:lstStyle/>
        <a:p>
          <a:pPr lvl="0" algn="l" defTabSz="666750">
            <a:lnSpc>
              <a:spcPct val="90000"/>
            </a:lnSpc>
            <a:spcBef>
              <a:spcPct val="0"/>
            </a:spcBef>
            <a:spcAft>
              <a:spcPct val="35000"/>
            </a:spcAft>
          </a:pPr>
          <a:r>
            <a:rPr lang="es-EC" sz="1500" kern="1200" dirty="0"/>
            <a:t>Cambiaran el momento que se retomen los horarios normales de actividades</a:t>
          </a:r>
          <a:endParaRPr lang="es-US" sz="1500" kern="1200" dirty="0"/>
        </a:p>
      </dsp:txBody>
      <dsp:txXfrm>
        <a:off x="365931" y="4505213"/>
        <a:ext cx="8146666" cy="474068"/>
      </dsp:txXfrm>
    </dsp:sp>
    <dsp:sp modelId="{DB451956-7BC4-48BE-A45C-07D79F898807}">
      <dsp:nvSpPr>
        <dsp:cNvPr id="0" name=""/>
        <dsp:cNvSpPr/>
      </dsp:nvSpPr>
      <dsp:spPr>
        <a:xfrm>
          <a:off x="69639" y="4445954"/>
          <a:ext cx="592585" cy="59258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DDF8D-8ED8-4F9D-ADBF-BB276E913022}">
      <dsp:nvSpPr>
        <dsp:cNvPr id="0" name=""/>
        <dsp:cNvSpPr/>
      </dsp:nvSpPr>
      <dsp:spPr>
        <a:xfrm>
          <a:off x="-5898162" y="-902624"/>
          <a:ext cx="7021668" cy="7021668"/>
        </a:xfrm>
        <a:prstGeom prst="blockArc">
          <a:avLst>
            <a:gd name="adj1" fmla="val 18900000"/>
            <a:gd name="adj2" fmla="val 2700000"/>
            <a:gd name="adj3" fmla="val 308"/>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BDEAD6-4BE2-423C-A720-A73B79655072}">
      <dsp:nvSpPr>
        <dsp:cNvPr id="0" name=""/>
        <dsp:cNvSpPr/>
      </dsp:nvSpPr>
      <dsp:spPr>
        <a:xfrm>
          <a:off x="418520" y="274696"/>
          <a:ext cx="8090329" cy="5491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5915" tIns="43180" rIns="43180" bIns="43180" numCol="1" spcCol="1270" anchor="ctr" anchorCtr="0">
          <a:noAutofit/>
        </a:bodyPr>
        <a:lstStyle/>
        <a:p>
          <a:pPr lvl="0" algn="l" defTabSz="755650">
            <a:lnSpc>
              <a:spcPct val="90000"/>
            </a:lnSpc>
            <a:spcBef>
              <a:spcPct val="0"/>
            </a:spcBef>
            <a:spcAft>
              <a:spcPct val="35000"/>
            </a:spcAft>
          </a:pPr>
          <a:r>
            <a:rPr lang="es-US" sz="1700" kern="1200" dirty="0"/>
            <a:t>En base a la solución prevista debe considerarse el Factor de Hora Pico</a:t>
          </a:r>
        </a:p>
      </dsp:txBody>
      <dsp:txXfrm>
        <a:off x="418520" y="274696"/>
        <a:ext cx="8090329" cy="549184"/>
      </dsp:txXfrm>
    </dsp:sp>
    <dsp:sp modelId="{C35DDC1E-2130-44F9-8139-AB21EAF4CB9A}">
      <dsp:nvSpPr>
        <dsp:cNvPr id="0" name=""/>
        <dsp:cNvSpPr/>
      </dsp:nvSpPr>
      <dsp:spPr>
        <a:xfrm>
          <a:off x="75280" y="206048"/>
          <a:ext cx="686480" cy="68648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1C3D36-83BF-4AFB-A3C5-9A7D32DA7CD2}">
      <dsp:nvSpPr>
        <dsp:cNvPr id="0" name=""/>
        <dsp:cNvSpPr/>
      </dsp:nvSpPr>
      <dsp:spPr>
        <a:xfrm>
          <a:off x="870262" y="1098369"/>
          <a:ext cx="7638587" cy="5491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5915" tIns="43180" rIns="43180" bIns="43180" numCol="1" spcCol="1270" anchor="ctr" anchorCtr="0">
          <a:noAutofit/>
        </a:bodyPr>
        <a:lstStyle/>
        <a:p>
          <a:pPr lvl="0" algn="l" defTabSz="755650">
            <a:lnSpc>
              <a:spcPct val="90000"/>
            </a:lnSpc>
            <a:spcBef>
              <a:spcPct val="0"/>
            </a:spcBef>
            <a:spcAft>
              <a:spcPct val="35000"/>
            </a:spcAft>
          </a:pPr>
          <a:r>
            <a:rPr lang="es-US" sz="1700" kern="1200" dirty="0"/>
            <a:t>En las Avenidas que rodean al Ministerio de Defensa presentan valores de 0.90, típicos de vías urbanas</a:t>
          </a:r>
        </a:p>
      </dsp:txBody>
      <dsp:txXfrm>
        <a:off x="870262" y="1098369"/>
        <a:ext cx="7638587" cy="549184"/>
      </dsp:txXfrm>
    </dsp:sp>
    <dsp:sp modelId="{89739ED2-5BEA-40AE-8451-24992AF8A99A}">
      <dsp:nvSpPr>
        <dsp:cNvPr id="0" name=""/>
        <dsp:cNvSpPr/>
      </dsp:nvSpPr>
      <dsp:spPr>
        <a:xfrm>
          <a:off x="527022" y="1029721"/>
          <a:ext cx="686480" cy="68648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3904E9-A836-465E-91F4-3F34587B7E68}">
      <dsp:nvSpPr>
        <dsp:cNvPr id="0" name=""/>
        <dsp:cNvSpPr/>
      </dsp:nvSpPr>
      <dsp:spPr>
        <a:xfrm>
          <a:off x="1076832" y="1922042"/>
          <a:ext cx="7432017" cy="5491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5915" tIns="43180" rIns="43180" bIns="43180" numCol="1" spcCol="1270" anchor="ctr" anchorCtr="0">
          <a:noAutofit/>
        </a:bodyPr>
        <a:lstStyle/>
        <a:p>
          <a:pPr lvl="0" algn="l" defTabSz="755650">
            <a:lnSpc>
              <a:spcPct val="90000"/>
            </a:lnSpc>
            <a:spcBef>
              <a:spcPct val="0"/>
            </a:spcBef>
            <a:spcAft>
              <a:spcPct val="35000"/>
            </a:spcAft>
          </a:pPr>
          <a:r>
            <a:rPr lang="es-US" sz="1700" kern="1200" dirty="0"/>
            <a:t>Ingresos y Salidas del Ministerio presentan valores cercanos a 0.60</a:t>
          </a:r>
        </a:p>
      </dsp:txBody>
      <dsp:txXfrm>
        <a:off x="1076832" y="1922042"/>
        <a:ext cx="7432017" cy="549184"/>
      </dsp:txXfrm>
    </dsp:sp>
    <dsp:sp modelId="{DB451956-7BC4-48BE-A45C-07D79F898807}">
      <dsp:nvSpPr>
        <dsp:cNvPr id="0" name=""/>
        <dsp:cNvSpPr/>
      </dsp:nvSpPr>
      <dsp:spPr>
        <a:xfrm>
          <a:off x="733592" y="1853394"/>
          <a:ext cx="686480" cy="68648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BFDFD0-5297-4E57-A2D2-D742AA0D7992}">
      <dsp:nvSpPr>
        <dsp:cNvPr id="0" name=""/>
        <dsp:cNvSpPr/>
      </dsp:nvSpPr>
      <dsp:spPr>
        <a:xfrm>
          <a:off x="1076832" y="2745193"/>
          <a:ext cx="7432017" cy="5491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5915" tIns="43180" rIns="43180" bIns="43180" numCol="1" spcCol="1270" anchor="ctr" anchorCtr="0">
          <a:noAutofit/>
        </a:bodyPr>
        <a:lstStyle/>
        <a:p>
          <a:pPr lvl="0" algn="l" defTabSz="755650">
            <a:lnSpc>
              <a:spcPct val="90000"/>
            </a:lnSpc>
            <a:spcBef>
              <a:spcPct val="0"/>
            </a:spcBef>
            <a:spcAft>
              <a:spcPct val="35000"/>
            </a:spcAft>
          </a:pPr>
          <a:r>
            <a:rPr lang="es-US" sz="1700" kern="1200" dirty="0"/>
            <a:t>Implica períodos de 15 minutos en donde se da una elevada concentración de volumen de vehículos</a:t>
          </a:r>
        </a:p>
      </dsp:txBody>
      <dsp:txXfrm>
        <a:off x="1076832" y="2745193"/>
        <a:ext cx="7432017" cy="549184"/>
      </dsp:txXfrm>
    </dsp:sp>
    <dsp:sp modelId="{13A6178C-1922-4C03-A83B-E04152E7123E}">
      <dsp:nvSpPr>
        <dsp:cNvPr id="0" name=""/>
        <dsp:cNvSpPr/>
      </dsp:nvSpPr>
      <dsp:spPr>
        <a:xfrm>
          <a:off x="733592" y="2676545"/>
          <a:ext cx="686480" cy="68648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2AD78E-3383-4D52-BB32-3714497E271B}">
      <dsp:nvSpPr>
        <dsp:cNvPr id="0" name=""/>
        <dsp:cNvSpPr/>
      </dsp:nvSpPr>
      <dsp:spPr>
        <a:xfrm>
          <a:off x="870262" y="3568865"/>
          <a:ext cx="7638587" cy="5491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5915" tIns="43180" rIns="43180" bIns="43180" numCol="1" spcCol="1270" anchor="ctr" anchorCtr="0">
          <a:noAutofit/>
        </a:bodyPr>
        <a:lstStyle/>
        <a:p>
          <a:pPr lvl="0" algn="l" defTabSz="755650">
            <a:lnSpc>
              <a:spcPct val="90000"/>
            </a:lnSpc>
            <a:spcBef>
              <a:spcPct val="0"/>
            </a:spcBef>
            <a:spcAft>
              <a:spcPct val="35000"/>
            </a:spcAft>
          </a:pPr>
          <a:r>
            <a:rPr lang="es-US" sz="1700" kern="1200" dirty="0"/>
            <a:t>Afecta la velocidad y tiempo de espera para incorporarse a las avenidas</a:t>
          </a:r>
        </a:p>
      </dsp:txBody>
      <dsp:txXfrm>
        <a:off x="870262" y="3568865"/>
        <a:ext cx="7638587" cy="549184"/>
      </dsp:txXfrm>
    </dsp:sp>
    <dsp:sp modelId="{5534690B-D25A-4FB7-B1C9-2524D5185AF5}">
      <dsp:nvSpPr>
        <dsp:cNvPr id="0" name=""/>
        <dsp:cNvSpPr/>
      </dsp:nvSpPr>
      <dsp:spPr>
        <a:xfrm>
          <a:off x="527022" y="3500217"/>
          <a:ext cx="686480" cy="68648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4C897B-C8B6-4700-88E4-A46348F302AD}">
      <dsp:nvSpPr>
        <dsp:cNvPr id="0" name=""/>
        <dsp:cNvSpPr/>
      </dsp:nvSpPr>
      <dsp:spPr>
        <a:xfrm>
          <a:off x="418520" y="4392538"/>
          <a:ext cx="8090329" cy="5491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5915" tIns="43180" rIns="43180" bIns="43180" numCol="1" spcCol="1270" anchor="ctr" anchorCtr="0">
          <a:noAutofit/>
        </a:bodyPr>
        <a:lstStyle/>
        <a:p>
          <a:pPr lvl="0" algn="l" defTabSz="755650">
            <a:lnSpc>
              <a:spcPct val="90000"/>
            </a:lnSpc>
            <a:spcBef>
              <a:spcPct val="0"/>
            </a:spcBef>
            <a:spcAft>
              <a:spcPct val="35000"/>
            </a:spcAft>
          </a:pPr>
          <a:r>
            <a:rPr lang="es-US" sz="1700" kern="1200" dirty="0"/>
            <a:t>Salidas o entradas adicionales o adicionando carriles de circulación</a:t>
          </a:r>
        </a:p>
      </dsp:txBody>
      <dsp:txXfrm>
        <a:off x="418520" y="4392538"/>
        <a:ext cx="8090329" cy="549184"/>
      </dsp:txXfrm>
    </dsp:sp>
    <dsp:sp modelId="{124C0EB8-6BD6-404F-94AE-1D0490D66E7E}">
      <dsp:nvSpPr>
        <dsp:cNvPr id="0" name=""/>
        <dsp:cNvSpPr/>
      </dsp:nvSpPr>
      <dsp:spPr>
        <a:xfrm>
          <a:off x="75280" y="4323890"/>
          <a:ext cx="686480" cy="68648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F80A52-C797-4E9B-A694-A48B04DAD5F4}">
      <dsp:nvSpPr>
        <dsp:cNvPr id="0" name=""/>
        <dsp:cNvSpPr/>
      </dsp:nvSpPr>
      <dsp:spPr>
        <a:xfrm>
          <a:off x="293522" y="238359"/>
          <a:ext cx="1979996" cy="739487"/>
        </a:xfrm>
        <a:prstGeom prst="roundRect">
          <a:avLst/>
        </a:prstGeom>
        <a:solidFill>
          <a:srgbClr val="66FF99">
            <a:alpha val="50000"/>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US" sz="1100" kern="1200" dirty="0"/>
            <a:t>Es necesario realizar nuevamente este proceso</a:t>
          </a:r>
        </a:p>
      </dsp:txBody>
      <dsp:txXfrm>
        <a:off x="329621" y="274458"/>
        <a:ext cx="1907798" cy="667289"/>
      </dsp:txXfrm>
    </dsp:sp>
    <dsp:sp modelId="{57254AEC-63F1-4226-BC8C-6272992F521A}">
      <dsp:nvSpPr>
        <dsp:cNvPr id="0" name=""/>
        <dsp:cNvSpPr/>
      </dsp:nvSpPr>
      <dsp:spPr>
        <a:xfrm>
          <a:off x="293522" y="1238413"/>
          <a:ext cx="1979996" cy="739487"/>
        </a:xfrm>
        <a:prstGeom prst="roundRect">
          <a:avLst/>
        </a:prstGeom>
        <a:solidFill>
          <a:srgbClr val="66FF99">
            <a:alpha val="50000"/>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US" sz="1100" kern="1200" dirty="0"/>
            <a:t>Aproximar datos a la realidad posterior a la pandemia </a:t>
          </a:r>
        </a:p>
      </dsp:txBody>
      <dsp:txXfrm>
        <a:off x="329621" y="1274512"/>
        <a:ext cx="1907798" cy="667289"/>
      </dsp:txXfrm>
    </dsp:sp>
    <dsp:sp modelId="{591E3962-E8E5-430A-A854-46007C608156}">
      <dsp:nvSpPr>
        <dsp:cNvPr id="0" name=""/>
        <dsp:cNvSpPr/>
      </dsp:nvSpPr>
      <dsp:spPr>
        <a:xfrm>
          <a:off x="293522" y="2238466"/>
          <a:ext cx="1979996" cy="739487"/>
        </a:xfrm>
        <a:prstGeom prst="roundRect">
          <a:avLst/>
        </a:prstGeom>
        <a:solidFill>
          <a:srgbClr val="66FF99">
            <a:alpha val="50000"/>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US" sz="1100" kern="1200" dirty="0"/>
            <a:t>Restricciones y modificaciones a los volúmenes de tránsito</a:t>
          </a:r>
        </a:p>
      </dsp:txBody>
      <dsp:txXfrm>
        <a:off x="329621" y="2274565"/>
        <a:ext cx="1907798" cy="667289"/>
      </dsp:txXfrm>
    </dsp:sp>
    <dsp:sp modelId="{D6D3CF65-FCF9-47DE-99AA-A59494D6CE23}">
      <dsp:nvSpPr>
        <dsp:cNvPr id="0" name=""/>
        <dsp:cNvSpPr/>
      </dsp:nvSpPr>
      <dsp:spPr>
        <a:xfrm>
          <a:off x="293522" y="3238519"/>
          <a:ext cx="1979996" cy="739487"/>
        </a:xfrm>
        <a:prstGeom prst="roundRect">
          <a:avLst/>
        </a:prstGeom>
        <a:solidFill>
          <a:srgbClr val="66FF99">
            <a:alpha val="50000"/>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US" sz="1100" kern="1200" dirty="0"/>
            <a:t>Estudio aplicable al caso especifico que se vive en la actualidad</a:t>
          </a:r>
        </a:p>
      </dsp:txBody>
      <dsp:txXfrm>
        <a:off x="329621" y="3274618"/>
        <a:ext cx="1907798" cy="667289"/>
      </dsp:txXfrm>
    </dsp:sp>
    <dsp:sp modelId="{0440A220-4A21-4549-9F55-C1A7034B42DB}">
      <dsp:nvSpPr>
        <dsp:cNvPr id="0" name=""/>
        <dsp:cNvSpPr/>
      </dsp:nvSpPr>
      <dsp:spPr>
        <a:xfrm>
          <a:off x="293522" y="4238573"/>
          <a:ext cx="1979996" cy="739487"/>
        </a:xfrm>
        <a:prstGeom prst="roundRect">
          <a:avLst/>
        </a:prstGeom>
        <a:solidFill>
          <a:srgbClr val="66FF99">
            <a:alpha val="50000"/>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US" sz="1100" kern="1200" dirty="0"/>
            <a:t>Condiciones van a variar</a:t>
          </a:r>
        </a:p>
      </dsp:txBody>
      <dsp:txXfrm>
        <a:off x="329621" y="4274672"/>
        <a:ext cx="1907798" cy="66728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F80A52-C797-4E9B-A694-A48B04DAD5F4}">
      <dsp:nvSpPr>
        <dsp:cNvPr id="0" name=""/>
        <dsp:cNvSpPr/>
      </dsp:nvSpPr>
      <dsp:spPr>
        <a:xfrm>
          <a:off x="293522" y="238359"/>
          <a:ext cx="1979996" cy="739487"/>
        </a:xfrm>
        <a:prstGeom prst="roundRect">
          <a:avLst/>
        </a:prstGeom>
        <a:solidFill>
          <a:srgbClr val="66FFCC">
            <a:alpha val="50000"/>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US" sz="1100" kern="1200" dirty="0"/>
            <a:t>Replantear el uso del espacio en el MIDENA</a:t>
          </a:r>
        </a:p>
      </dsp:txBody>
      <dsp:txXfrm>
        <a:off x="329621" y="274458"/>
        <a:ext cx="1907798" cy="667289"/>
      </dsp:txXfrm>
    </dsp:sp>
    <dsp:sp modelId="{57254AEC-63F1-4226-BC8C-6272992F521A}">
      <dsp:nvSpPr>
        <dsp:cNvPr id="0" name=""/>
        <dsp:cNvSpPr/>
      </dsp:nvSpPr>
      <dsp:spPr>
        <a:xfrm>
          <a:off x="293522" y="1238413"/>
          <a:ext cx="1979996" cy="739487"/>
        </a:xfrm>
        <a:prstGeom prst="roundRect">
          <a:avLst/>
        </a:prstGeom>
        <a:solidFill>
          <a:srgbClr val="66FFCC">
            <a:alpha val="50000"/>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US" sz="1100" kern="1200" dirty="0"/>
            <a:t>Reorganizar parqueaderos y modificaciones estructurales</a:t>
          </a:r>
        </a:p>
      </dsp:txBody>
      <dsp:txXfrm>
        <a:off x="329621" y="1274512"/>
        <a:ext cx="1907798" cy="667289"/>
      </dsp:txXfrm>
    </dsp:sp>
    <dsp:sp modelId="{591E3962-E8E5-430A-A854-46007C608156}">
      <dsp:nvSpPr>
        <dsp:cNvPr id="0" name=""/>
        <dsp:cNvSpPr/>
      </dsp:nvSpPr>
      <dsp:spPr>
        <a:xfrm>
          <a:off x="293522" y="2238466"/>
          <a:ext cx="1979996" cy="739487"/>
        </a:xfrm>
        <a:prstGeom prst="roundRect">
          <a:avLst/>
        </a:prstGeom>
        <a:solidFill>
          <a:srgbClr val="66FFCC">
            <a:alpha val="50000"/>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US" sz="1100" kern="1200" dirty="0"/>
            <a:t>Personal no se vea obligado a rentar espacios particulares</a:t>
          </a:r>
        </a:p>
      </dsp:txBody>
      <dsp:txXfrm>
        <a:off x="329621" y="2274565"/>
        <a:ext cx="1907798" cy="667289"/>
      </dsp:txXfrm>
    </dsp:sp>
    <dsp:sp modelId="{D6D3CF65-FCF9-47DE-99AA-A59494D6CE23}">
      <dsp:nvSpPr>
        <dsp:cNvPr id="0" name=""/>
        <dsp:cNvSpPr/>
      </dsp:nvSpPr>
      <dsp:spPr>
        <a:xfrm>
          <a:off x="293522" y="3238519"/>
          <a:ext cx="1979996" cy="739487"/>
        </a:xfrm>
        <a:prstGeom prst="roundRect">
          <a:avLst/>
        </a:prstGeom>
        <a:solidFill>
          <a:srgbClr val="66FFCC">
            <a:alpha val="50000"/>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US" sz="1100" kern="1200" dirty="0"/>
            <a:t>Evitando desplazamientos innecesarios</a:t>
          </a:r>
        </a:p>
      </dsp:txBody>
      <dsp:txXfrm>
        <a:off x="329621" y="3274618"/>
        <a:ext cx="1907798" cy="667289"/>
      </dsp:txXfrm>
    </dsp:sp>
    <dsp:sp modelId="{0440A220-4A21-4549-9F55-C1A7034B42DB}">
      <dsp:nvSpPr>
        <dsp:cNvPr id="0" name=""/>
        <dsp:cNvSpPr/>
      </dsp:nvSpPr>
      <dsp:spPr>
        <a:xfrm>
          <a:off x="293522" y="4238573"/>
          <a:ext cx="1979996" cy="739487"/>
        </a:xfrm>
        <a:prstGeom prst="roundRect">
          <a:avLst/>
        </a:prstGeom>
        <a:solidFill>
          <a:srgbClr val="66FFCC">
            <a:alpha val="50000"/>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US" sz="1100" kern="1200" dirty="0"/>
            <a:t>Proporcionar confianza y seguridad a dueños de vehículos</a:t>
          </a:r>
        </a:p>
      </dsp:txBody>
      <dsp:txXfrm>
        <a:off x="329621" y="4274672"/>
        <a:ext cx="1907798" cy="66728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F80A52-C797-4E9B-A694-A48B04DAD5F4}">
      <dsp:nvSpPr>
        <dsp:cNvPr id="0" name=""/>
        <dsp:cNvSpPr/>
      </dsp:nvSpPr>
      <dsp:spPr>
        <a:xfrm>
          <a:off x="293522" y="238359"/>
          <a:ext cx="1979996" cy="739487"/>
        </a:xfrm>
        <a:prstGeom prst="roundRect">
          <a:avLst/>
        </a:prstGeom>
        <a:solidFill>
          <a:srgbClr val="00FFFF">
            <a:alpha val="50000"/>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US" sz="1100" kern="1200" dirty="0"/>
            <a:t>MIDENA zona de seguridad por su importancia estratégica</a:t>
          </a:r>
        </a:p>
      </dsp:txBody>
      <dsp:txXfrm>
        <a:off x="329621" y="274458"/>
        <a:ext cx="1907798" cy="667289"/>
      </dsp:txXfrm>
    </dsp:sp>
    <dsp:sp modelId="{57254AEC-63F1-4226-BC8C-6272992F521A}">
      <dsp:nvSpPr>
        <dsp:cNvPr id="0" name=""/>
        <dsp:cNvSpPr/>
      </dsp:nvSpPr>
      <dsp:spPr>
        <a:xfrm>
          <a:off x="293522" y="1238413"/>
          <a:ext cx="1979996" cy="739487"/>
        </a:xfrm>
        <a:prstGeom prst="roundRect">
          <a:avLst/>
        </a:prstGeom>
        <a:solidFill>
          <a:srgbClr val="00FFFF">
            <a:alpha val="50000"/>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US" sz="1100" kern="1200" dirty="0"/>
            <a:t>No contar con sistema cerrado de vigilancia</a:t>
          </a:r>
        </a:p>
      </dsp:txBody>
      <dsp:txXfrm>
        <a:off x="329621" y="1274512"/>
        <a:ext cx="1907798" cy="667289"/>
      </dsp:txXfrm>
    </dsp:sp>
    <dsp:sp modelId="{591E3962-E8E5-430A-A854-46007C608156}">
      <dsp:nvSpPr>
        <dsp:cNvPr id="0" name=""/>
        <dsp:cNvSpPr/>
      </dsp:nvSpPr>
      <dsp:spPr>
        <a:xfrm>
          <a:off x="293522" y="2238466"/>
          <a:ext cx="1979996" cy="739487"/>
        </a:xfrm>
        <a:prstGeom prst="roundRect">
          <a:avLst/>
        </a:prstGeom>
        <a:solidFill>
          <a:srgbClr val="00FFFF">
            <a:alpha val="50000"/>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US" sz="1100" kern="1200" dirty="0"/>
            <a:t>Planificación de desarrollo físico dependiente de cada Fuerza</a:t>
          </a:r>
        </a:p>
      </dsp:txBody>
      <dsp:txXfrm>
        <a:off x="329621" y="2274565"/>
        <a:ext cx="1907798" cy="667289"/>
      </dsp:txXfrm>
    </dsp:sp>
    <dsp:sp modelId="{D6D3CF65-FCF9-47DE-99AA-A59494D6CE23}">
      <dsp:nvSpPr>
        <dsp:cNvPr id="0" name=""/>
        <dsp:cNvSpPr/>
      </dsp:nvSpPr>
      <dsp:spPr>
        <a:xfrm>
          <a:off x="293522" y="3238519"/>
          <a:ext cx="1979996" cy="739487"/>
        </a:xfrm>
        <a:prstGeom prst="roundRect">
          <a:avLst/>
        </a:prstGeom>
        <a:solidFill>
          <a:srgbClr val="00FFFF">
            <a:alpha val="50000"/>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US" sz="1100" kern="1200" dirty="0"/>
            <a:t>Solución con organización y control centralizado</a:t>
          </a:r>
        </a:p>
      </dsp:txBody>
      <dsp:txXfrm>
        <a:off x="329621" y="3274618"/>
        <a:ext cx="1907798" cy="667289"/>
      </dsp:txXfrm>
    </dsp:sp>
    <dsp:sp modelId="{0440A220-4A21-4549-9F55-C1A7034B42DB}">
      <dsp:nvSpPr>
        <dsp:cNvPr id="0" name=""/>
        <dsp:cNvSpPr/>
      </dsp:nvSpPr>
      <dsp:spPr>
        <a:xfrm>
          <a:off x="293522" y="4238573"/>
          <a:ext cx="1979996" cy="739487"/>
        </a:xfrm>
        <a:prstGeom prst="roundRect">
          <a:avLst/>
        </a:prstGeom>
        <a:solidFill>
          <a:srgbClr val="00FFFF">
            <a:alpha val="50000"/>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US" sz="1100" kern="1200" dirty="0"/>
            <a:t>Evitar asignación innecesaria de espacios</a:t>
          </a:r>
        </a:p>
      </dsp:txBody>
      <dsp:txXfrm>
        <a:off x="329621" y="4274672"/>
        <a:ext cx="1907798" cy="6672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0618E6-62D7-4CC0-96EC-0C1951C6A4D3}">
      <dsp:nvSpPr>
        <dsp:cNvPr id="0" name=""/>
        <dsp:cNvSpPr/>
      </dsp:nvSpPr>
      <dsp:spPr>
        <a:xfrm>
          <a:off x="4238584" y="2833390"/>
          <a:ext cx="2106816" cy="136473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just" defTabSz="533400">
            <a:lnSpc>
              <a:spcPct val="90000"/>
            </a:lnSpc>
            <a:spcBef>
              <a:spcPct val="0"/>
            </a:spcBef>
            <a:spcAft>
              <a:spcPct val="15000"/>
            </a:spcAft>
            <a:buChar char="••"/>
          </a:pPr>
          <a:r>
            <a:rPr lang="es-CO" sz="1200" kern="1200" noProof="0" dirty="0"/>
            <a:t> Av. Maldonado</a:t>
          </a:r>
          <a:endParaRPr lang="en-US" sz="1200" kern="1200" dirty="0"/>
        </a:p>
        <a:p>
          <a:pPr marL="114300" lvl="1" indent="-114300" algn="just" defTabSz="533400">
            <a:lnSpc>
              <a:spcPct val="90000"/>
            </a:lnSpc>
            <a:spcBef>
              <a:spcPct val="0"/>
            </a:spcBef>
            <a:spcAft>
              <a:spcPct val="15000"/>
            </a:spcAft>
            <a:buChar char="••"/>
          </a:pPr>
          <a:r>
            <a:rPr lang="en-US" sz="1200" kern="1200" dirty="0"/>
            <a:t>Av. </a:t>
          </a:r>
          <a:r>
            <a:rPr lang="en-US" sz="1200" kern="1200" dirty="0" err="1"/>
            <a:t>Cumandá</a:t>
          </a:r>
          <a:endParaRPr lang="en-US" sz="1200" kern="1200" dirty="0"/>
        </a:p>
        <a:p>
          <a:pPr marL="114300" lvl="1" indent="-114300" algn="just" defTabSz="533400">
            <a:lnSpc>
              <a:spcPct val="90000"/>
            </a:lnSpc>
            <a:spcBef>
              <a:spcPct val="0"/>
            </a:spcBef>
            <a:spcAft>
              <a:spcPct val="15000"/>
            </a:spcAft>
            <a:buChar char="••"/>
          </a:pPr>
          <a:r>
            <a:rPr lang="en-US" sz="1200" kern="1200" dirty="0"/>
            <a:t>Av. El </a:t>
          </a:r>
          <a:r>
            <a:rPr lang="en-US" sz="1200" kern="1200" dirty="0" err="1"/>
            <a:t>Sena</a:t>
          </a:r>
          <a:endParaRPr lang="en-US" sz="1200" kern="1200" dirty="0"/>
        </a:p>
      </dsp:txBody>
      <dsp:txXfrm>
        <a:off x="4900608" y="3204554"/>
        <a:ext cx="1414813" cy="963596"/>
      </dsp:txXfrm>
    </dsp:sp>
    <dsp:sp modelId="{47C55F4D-A18E-43CE-AF97-3CBCFBD55849}">
      <dsp:nvSpPr>
        <dsp:cNvPr id="0" name=""/>
        <dsp:cNvSpPr/>
      </dsp:nvSpPr>
      <dsp:spPr>
        <a:xfrm>
          <a:off x="400573" y="2785774"/>
          <a:ext cx="2106816" cy="136473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s-EC" sz="1200" kern="1200" dirty="0"/>
            <a:t>Los parqueaderos y vías internas se encuentran a su máxima capacidad </a:t>
          </a:r>
          <a:endParaRPr lang="en-US" sz="1000" kern="1200" dirty="0"/>
        </a:p>
      </dsp:txBody>
      <dsp:txXfrm>
        <a:off x="430552" y="3156938"/>
        <a:ext cx="1414813" cy="963596"/>
      </dsp:txXfrm>
    </dsp:sp>
    <dsp:sp modelId="{090F3EBC-CD56-4404-9894-28E08AD41FBE}">
      <dsp:nvSpPr>
        <dsp:cNvPr id="0" name=""/>
        <dsp:cNvSpPr/>
      </dsp:nvSpPr>
      <dsp:spPr>
        <a:xfrm>
          <a:off x="4351115" y="0"/>
          <a:ext cx="1930623" cy="136473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just" defTabSz="533400">
            <a:lnSpc>
              <a:spcPct val="90000"/>
            </a:lnSpc>
            <a:spcBef>
              <a:spcPct val="0"/>
            </a:spcBef>
            <a:spcAft>
              <a:spcPct val="15000"/>
            </a:spcAft>
            <a:buChar char="••"/>
          </a:pPr>
          <a:r>
            <a:rPr lang="es-EC" sz="1200" kern="1200" dirty="0"/>
            <a:t>El Ministerio de Defensa Nacional tiene sus instalaciones en el Centro Histórico del  DM Quito</a:t>
          </a:r>
          <a:endParaRPr lang="en-US" sz="1200" kern="1200" dirty="0"/>
        </a:p>
      </dsp:txBody>
      <dsp:txXfrm>
        <a:off x="4960281" y="29979"/>
        <a:ext cx="1291478" cy="963596"/>
      </dsp:txXfrm>
    </dsp:sp>
    <dsp:sp modelId="{EF49ACA2-98B1-4A89-B431-00B923B08F05}">
      <dsp:nvSpPr>
        <dsp:cNvPr id="0" name=""/>
        <dsp:cNvSpPr/>
      </dsp:nvSpPr>
      <dsp:spPr>
        <a:xfrm>
          <a:off x="400573" y="0"/>
          <a:ext cx="2106816" cy="136473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just" defTabSz="533400">
            <a:lnSpc>
              <a:spcPct val="90000"/>
            </a:lnSpc>
            <a:spcBef>
              <a:spcPct val="0"/>
            </a:spcBef>
            <a:spcAft>
              <a:spcPct val="15000"/>
            </a:spcAft>
            <a:buFont typeface="Arial" panose="020B0604020202020204" pitchFamily="34" charset="0"/>
            <a:buChar char="••"/>
          </a:pPr>
          <a:r>
            <a:rPr lang="es-MX" sz="1200" b="0" i="0" u="none" kern="1200" dirty="0">
              <a:solidFill>
                <a:schemeClr val="tx1"/>
              </a:solidFill>
              <a:latin typeface="+mj-lt"/>
            </a:rPr>
            <a:t>Restricción de vehículos, Uso de Pico y Placa   </a:t>
          </a:r>
          <a:endParaRPr lang="en-US" sz="1200" b="0" kern="1200" dirty="0"/>
        </a:p>
        <a:p>
          <a:pPr marL="114300" lvl="1" indent="-114300" algn="just" defTabSz="533400">
            <a:lnSpc>
              <a:spcPct val="90000"/>
            </a:lnSpc>
            <a:spcBef>
              <a:spcPct val="0"/>
            </a:spcBef>
            <a:spcAft>
              <a:spcPct val="15000"/>
            </a:spcAft>
            <a:buFont typeface="Arial" panose="020B0604020202020204" pitchFamily="34" charset="0"/>
            <a:buChar char="••"/>
          </a:pPr>
          <a:r>
            <a:rPr lang="en-US" sz="1200" b="0" kern="1200" dirty="0"/>
            <a:t>Hoy no </a:t>
          </a:r>
          <a:r>
            <a:rPr lang="en-US" sz="1200" b="0" kern="1200" dirty="0" err="1"/>
            <a:t>Circula</a:t>
          </a:r>
          <a:endParaRPr lang="en-US" sz="1200" b="0" kern="1200" dirty="0"/>
        </a:p>
      </dsp:txBody>
      <dsp:txXfrm>
        <a:off x="430552" y="29979"/>
        <a:ext cx="1414813" cy="963596"/>
      </dsp:txXfrm>
    </dsp:sp>
    <dsp:sp modelId="{029890CA-33C0-4387-82C2-1CAB3F6F4846}">
      <dsp:nvSpPr>
        <dsp:cNvPr id="0" name=""/>
        <dsp:cNvSpPr/>
      </dsp:nvSpPr>
      <dsp:spPr>
        <a:xfrm>
          <a:off x="1253399" y="274524"/>
          <a:ext cx="1846663" cy="1846663"/>
        </a:xfrm>
        <a:prstGeom prst="pieWedg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just" defTabSz="533400">
            <a:lnSpc>
              <a:spcPct val="90000"/>
            </a:lnSpc>
            <a:spcBef>
              <a:spcPct val="0"/>
            </a:spcBef>
            <a:spcAft>
              <a:spcPct val="35000"/>
            </a:spcAft>
          </a:pPr>
          <a:r>
            <a:rPr lang="es-MX" sz="1200" b="0" i="0" u="none" kern="1200" dirty="0">
              <a:solidFill>
                <a:schemeClr val="bg1"/>
              </a:solidFill>
              <a:latin typeface="+mj-lt"/>
            </a:rPr>
            <a:t>RESTRICCIÓN VEHICULAR</a:t>
          </a:r>
          <a:endParaRPr lang="en-US" sz="1200" b="0" u="none" kern="1200" dirty="0">
            <a:solidFill>
              <a:schemeClr val="bg1"/>
            </a:solidFill>
            <a:latin typeface="+mj-lt"/>
          </a:endParaRPr>
        </a:p>
      </dsp:txBody>
      <dsp:txXfrm>
        <a:off x="1794274" y="815399"/>
        <a:ext cx="1305788" cy="1305788"/>
      </dsp:txXfrm>
    </dsp:sp>
    <dsp:sp modelId="{96F1723A-E1ED-4C07-9B35-4D640C4752BC}">
      <dsp:nvSpPr>
        <dsp:cNvPr id="0" name=""/>
        <dsp:cNvSpPr/>
      </dsp:nvSpPr>
      <dsp:spPr>
        <a:xfrm rot="5400000">
          <a:off x="3290304" y="230241"/>
          <a:ext cx="1846663" cy="1846663"/>
        </a:xfrm>
        <a:prstGeom prst="pieWedge">
          <a:avLst/>
        </a:prstGeom>
        <a:solidFill>
          <a:schemeClr val="accent2">
            <a:hueOff val="-4800000"/>
            <a:satOff val="-16668"/>
            <a:lumOff val="2000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just" defTabSz="622300">
            <a:lnSpc>
              <a:spcPct val="90000"/>
            </a:lnSpc>
            <a:spcBef>
              <a:spcPct val="0"/>
            </a:spcBef>
            <a:spcAft>
              <a:spcPct val="35000"/>
            </a:spcAft>
          </a:pPr>
          <a:r>
            <a:rPr lang="en-US" sz="1400" kern="1200" dirty="0"/>
            <a:t>UBICACIÓN</a:t>
          </a:r>
        </a:p>
      </dsp:txBody>
      <dsp:txXfrm rot="-5400000">
        <a:off x="3290304" y="771116"/>
        <a:ext cx="1305788" cy="1305788"/>
      </dsp:txXfrm>
    </dsp:sp>
    <dsp:sp modelId="{4F199F27-4142-4270-A5FA-4D728679C0FB}">
      <dsp:nvSpPr>
        <dsp:cNvPr id="0" name=""/>
        <dsp:cNvSpPr/>
      </dsp:nvSpPr>
      <dsp:spPr>
        <a:xfrm rot="10800000">
          <a:off x="3215348" y="2175053"/>
          <a:ext cx="1846663" cy="1846663"/>
        </a:xfrm>
        <a:prstGeom prst="pieWedge">
          <a:avLst/>
        </a:prstGeom>
        <a:solidFill>
          <a:schemeClr val="accent2">
            <a:hueOff val="-9600000"/>
            <a:satOff val="-33335"/>
            <a:lumOff val="4000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just" defTabSz="533400">
            <a:lnSpc>
              <a:spcPct val="90000"/>
            </a:lnSpc>
            <a:spcBef>
              <a:spcPct val="0"/>
            </a:spcBef>
            <a:spcAft>
              <a:spcPct val="35000"/>
            </a:spcAft>
          </a:pPr>
          <a:r>
            <a:rPr lang="en-US" sz="1200" kern="1200" dirty="0"/>
            <a:t> AVENIDAS</a:t>
          </a:r>
        </a:p>
      </dsp:txBody>
      <dsp:txXfrm rot="10800000">
        <a:off x="3215348" y="2175053"/>
        <a:ext cx="1305788" cy="1305788"/>
      </dsp:txXfrm>
    </dsp:sp>
    <dsp:sp modelId="{34A9B1BE-1F76-4F29-B7E3-B45046BDBE7C}">
      <dsp:nvSpPr>
        <dsp:cNvPr id="0" name=""/>
        <dsp:cNvSpPr/>
      </dsp:nvSpPr>
      <dsp:spPr>
        <a:xfrm rot="16200000">
          <a:off x="1283389" y="2175053"/>
          <a:ext cx="1846663" cy="1846663"/>
        </a:xfrm>
        <a:prstGeom prst="pieWedge">
          <a:avLst/>
        </a:prstGeom>
        <a:solidFill>
          <a:schemeClr val="accent2">
            <a:hueOff val="-14400000"/>
            <a:satOff val="-50003"/>
            <a:lumOff val="6000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a:solidFill>
                <a:schemeClr val="bg2"/>
              </a:solidFill>
            </a:rPr>
            <a:t>PROBLEMAS INTERNOS</a:t>
          </a:r>
        </a:p>
      </dsp:txBody>
      <dsp:txXfrm rot="5400000">
        <a:off x="1824264" y="2175053"/>
        <a:ext cx="1305788" cy="1305788"/>
      </dsp:txXfrm>
    </dsp:sp>
    <dsp:sp modelId="{921A559A-D0D2-41EB-AD81-32C0751FBFCE}">
      <dsp:nvSpPr>
        <dsp:cNvPr id="0" name=""/>
        <dsp:cNvSpPr/>
      </dsp:nvSpPr>
      <dsp:spPr>
        <a:xfrm>
          <a:off x="2853905" y="1748572"/>
          <a:ext cx="637589" cy="554425"/>
        </a:xfrm>
        <a:prstGeom prst="circularArrow">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FF56948-E4D5-41AE-96FA-5C51A1820875}">
      <dsp:nvSpPr>
        <dsp:cNvPr id="0" name=""/>
        <dsp:cNvSpPr/>
      </dsp:nvSpPr>
      <dsp:spPr>
        <a:xfrm rot="10800000">
          <a:off x="2853905" y="1961813"/>
          <a:ext cx="637589" cy="554425"/>
        </a:xfrm>
        <a:prstGeom prst="circularArrow">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078BE-39F9-46F3-B87D-F884D34FF972}">
      <dsp:nvSpPr>
        <dsp:cNvPr id="0" name=""/>
        <dsp:cNvSpPr/>
      </dsp:nvSpPr>
      <dsp:spPr>
        <a:xfrm rot="5400000">
          <a:off x="1283266" y="1343691"/>
          <a:ext cx="1188379" cy="1352928"/>
        </a:xfrm>
        <a:prstGeom prst="bentUpArrow">
          <a:avLst>
            <a:gd name="adj1" fmla="val 32840"/>
            <a:gd name="adj2" fmla="val 25000"/>
            <a:gd name="adj3" fmla="val 35780"/>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791430-F3BF-43A0-94AB-BE413AAFA579}">
      <dsp:nvSpPr>
        <dsp:cNvPr id="0" name=""/>
        <dsp:cNvSpPr/>
      </dsp:nvSpPr>
      <dsp:spPr>
        <a:xfrm>
          <a:off x="968418" y="26349"/>
          <a:ext cx="2000531" cy="1400307"/>
        </a:xfrm>
        <a:prstGeom prst="roundRect">
          <a:avLst>
            <a:gd name="adj"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buClr>
              <a:schemeClr val="dk1"/>
            </a:buClr>
            <a:buSzPts val="1100"/>
          </a:pPr>
          <a:r>
            <a:rPr lang="es-EC" sz="1200" kern="1200" dirty="0"/>
            <a:t>El Complejo Ministerial mantiene un problema de congestión vehicular por su tráfico atraído y por las Avenidas que se encuentran a su alrededor,</a:t>
          </a:r>
        </a:p>
      </dsp:txBody>
      <dsp:txXfrm>
        <a:off x="1036788" y="94719"/>
        <a:ext cx="1863791" cy="1263567"/>
      </dsp:txXfrm>
    </dsp:sp>
    <dsp:sp modelId="{B100D3B6-167D-4140-8F5B-07BBF934B286}">
      <dsp:nvSpPr>
        <dsp:cNvPr id="0" name=""/>
        <dsp:cNvSpPr/>
      </dsp:nvSpPr>
      <dsp:spPr>
        <a:xfrm>
          <a:off x="2968950" y="159900"/>
          <a:ext cx="1454996" cy="1131790"/>
        </a:xfrm>
        <a:prstGeom prst="rect">
          <a:avLst/>
        </a:prstGeom>
        <a:noFill/>
        <a:ln>
          <a:noFill/>
        </a:ln>
        <a:effectLst/>
      </dsp:spPr>
      <dsp:style>
        <a:lnRef idx="0">
          <a:scrgbClr r="0" g="0" b="0"/>
        </a:lnRef>
        <a:fillRef idx="0">
          <a:scrgbClr r="0" g="0" b="0"/>
        </a:fillRef>
        <a:effectRef idx="0">
          <a:scrgbClr r="0" g="0" b="0"/>
        </a:effectRef>
        <a:fontRef idx="minor"/>
      </dsp:style>
    </dsp:sp>
    <dsp:sp modelId="{A6B1878B-9D25-4EDD-ADC5-B7ABB0A864F0}">
      <dsp:nvSpPr>
        <dsp:cNvPr id="0" name=""/>
        <dsp:cNvSpPr/>
      </dsp:nvSpPr>
      <dsp:spPr>
        <a:xfrm rot="5400000">
          <a:off x="2941920" y="2916698"/>
          <a:ext cx="1188379" cy="1352928"/>
        </a:xfrm>
        <a:prstGeom prst="bentUpArrow">
          <a:avLst>
            <a:gd name="adj1" fmla="val 32840"/>
            <a:gd name="adj2" fmla="val 25000"/>
            <a:gd name="adj3" fmla="val 35780"/>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C25FFB-F092-4A6A-9F7E-644FFA6F4A5C}">
      <dsp:nvSpPr>
        <dsp:cNvPr id="0" name=""/>
        <dsp:cNvSpPr/>
      </dsp:nvSpPr>
      <dsp:spPr>
        <a:xfrm>
          <a:off x="2627071" y="1599356"/>
          <a:ext cx="2000531" cy="1400307"/>
        </a:xfrm>
        <a:prstGeom prst="roundRect">
          <a:avLst>
            <a:gd name="adj"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buClr>
              <a:schemeClr val="dk1"/>
            </a:buClr>
            <a:buSzPts val="1100"/>
          </a:pPr>
          <a:r>
            <a:rPr lang="es-MX" sz="1200" kern="1200" dirty="0">
              <a:latin typeface="Arial" panose="020B0604020202020204" pitchFamily="34" charset="0"/>
              <a:ea typeface="Times New Roman"/>
              <a:cs typeface="Arial" panose="020B0604020202020204" pitchFamily="34" charset="0"/>
              <a:sym typeface="Times New Roman"/>
            </a:rPr>
            <a:t>Siendo un punto estratégico posee problemas de circulación interna  y parqueaderos que se encuentran a su máxima capacidad</a:t>
          </a:r>
          <a:endParaRPr lang="es-EC" sz="1200" kern="1200" dirty="0"/>
        </a:p>
      </dsp:txBody>
      <dsp:txXfrm>
        <a:off x="2695441" y="1667726"/>
        <a:ext cx="1863791" cy="1263567"/>
      </dsp:txXfrm>
    </dsp:sp>
    <dsp:sp modelId="{19E0AD02-A37D-4200-BEC3-FE45A223FD21}">
      <dsp:nvSpPr>
        <dsp:cNvPr id="0" name=""/>
        <dsp:cNvSpPr/>
      </dsp:nvSpPr>
      <dsp:spPr>
        <a:xfrm>
          <a:off x="4627603" y="1732907"/>
          <a:ext cx="1454996" cy="1131790"/>
        </a:xfrm>
        <a:prstGeom prst="rect">
          <a:avLst/>
        </a:prstGeom>
        <a:noFill/>
        <a:ln>
          <a:noFill/>
        </a:ln>
        <a:effectLst/>
      </dsp:spPr>
      <dsp:style>
        <a:lnRef idx="0">
          <a:scrgbClr r="0" g="0" b="0"/>
        </a:lnRef>
        <a:fillRef idx="0">
          <a:scrgbClr r="0" g="0" b="0"/>
        </a:fillRef>
        <a:effectRef idx="0">
          <a:scrgbClr r="0" g="0" b="0"/>
        </a:effectRef>
        <a:fontRef idx="minor"/>
      </dsp:style>
    </dsp:sp>
    <dsp:sp modelId="{F00865E7-A587-4A8A-84F4-0E94F2F89A97}">
      <dsp:nvSpPr>
        <dsp:cNvPr id="0" name=""/>
        <dsp:cNvSpPr/>
      </dsp:nvSpPr>
      <dsp:spPr>
        <a:xfrm>
          <a:off x="4285724" y="3172363"/>
          <a:ext cx="2000531" cy="1400307"/>
        </a:xfrm>
        <a:prstGeom prst="roundRect">
          <a:avLst>
            <a:gd name="adj"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pPr>
          <a:r>
            <a:rPr lang="es-EC" sz="1200" b="0" kern="1200" dirty="0">
              <a:latin typeface="Arial" panose="020B0604020202020204" pitchFamily="34" charset="0"/>
              <a:cs typeface="Arial" panose="020B0604020202020204" pitchFamily="34" charset="0"/>
            </a:rPr>
            <a:t>Lugar vulnerable necesita un Estudio de Tráfico en las avenidas que se encuentran a su alrededor y determinar alternativas de solución</a:t>
          </a:r>
        </a:p>
      </dsp:txBody>
      <dsp:txXfrm>
        <a:off x="4354094" y="3240733"/>
        <a:ext cx="1863791" cy="12635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20B039-BE5C-49EF-8DB0-DD3556DAB210}">
      <dsp:nvSpPr>
        <dsp:cNvPr id="0" name=""/>
        <dsp:cNvSpPr/>
      </dsp:nvSpPr>
      <dsp:spPr>
        <a:xfrm>
          <a:off x="0" y="0"/>
          <a:ext cx="3985002" cy="3985002"/>
        </a:xfrm>
        <a:prstGeom prst="pie">
          <a:avLst>
            <a:gd name="adj1" fmla="val 5400000"/>
            <a:gd name="adj2" fmla="val 162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D4F896-B40D-4314-9CC3-873A1491846A}">
      <dsp:nvSpPr>
        <dsp:cNvPr id="0" name=""/>
        <dsp:cNvSpPr/>
      </dsp:nvSpPr>
      <dsp:spPr>
        <a:xfrm>
          <a:off x="1992501" y="0"/>
          <a:ext cx="5817999" cy="3985002"/>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buNone/>
          </a:pPr>
          <a:r>
            <a:rPr lang="es-EC" sz="2000" kern="1200" dirty="0"/>
            <a:t>Determinar volúmenes, características de tráfico en la Av. Maldonado, Av. Cumandá y Av. El Sena, mediante el análisis y procesamiento de información estadística proporcionada por el Municipio del Distrito Metropolitano de Quito.</a:t>
          </a:r>
        </a:p>
      </dsp:txBody>
      <dsp:txXfrm>
        <a:off x="1992501" y="0"/>
        <a:ext cx="5817999" cy="1892875"/>
      </dsp:txXfrm>
    </dsp:sp>
    <dsp:sp modelId="{162A7C51-723C-4BF7-AE59-E8A3B3A32CD6}">
      <dsp:nvSpPr>
        <dsp:cNvPr id="0" name=""/>
        <dsp:cNvSpPr/>
      </dsp:nvSpPr>
      <dsp:spPr>
        <a:xfrm>
          <a:off x="1046063" y="1892875"/>
          <a:ext cx="1892875" cy="1892875"/>
        </a:xfrm>
        <a:prstGeom prst="pie">
          <a:avLst>
            <a:gd name="adj1" fmla="val 5400000"/>
            <a:gd name="adj2" fmla="val 16200000"/>
          </a:avLst>
        </a:prstGeom>
        <a:solidFill>
          <a:schemeClr val="accent2">
            <a:hueOff val="-14400000"/>
            <a:satOff val="-50003"/>
            <a:lumOff val="60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4FBD76-5ED2-4E0A-840B-7366F0532961}">
      <dsp:nvSpPr>
        <dsp:cNvPr id="0" name=""/>
        <dsp:cNvSpPr/>
      </dsp:nvSpPr>
      <dsp:spPr>
        <a:xfrm>
          <a:off x="1992501" y="1892875"/>
          <a:ext cx="5817999" cy="1892875"/>
        </a:xfrm>
        <a:prstGeom prst="rect">
          <a:avLst/>
        </a:prstGeom>
        <a:solidFill>
          <a:schemeClr val="lt1">
            <a:alpha val="90000"/>
            <a:hueOff val="0"/>
            <a:satOff val="0"/>
            <a:lumOff val="0"/>
            <a:alphaOff val="0"/>
          </a:schemeClr>
        </a:solidFill>
        <a:ln w="25400" cap="flat" cmpd="sng" algn="ctr">
          <a:solidFill>
            <a:schemeClr val="accent2">
              <a:hueOff val="-14400000"/>
              <a:satOff val="-50003"/>
              <a:lumOff val="6000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C" sz="2000" kern="1200" dirty="0"/>
            <a:t>Analizar la demanda de tráfico existente en los ingresos al Ministerio de Defensa, mediante la determinación de los volúmenes de tráfico para establecer niveles de servicio y una demanda estimada a futuro en base a la necesidad existente.</a:t>
          </a:r>
        </a:p>
      </dsp:txBody>
      <dsp:txXfrm>
        <a:off x="1992501" y="1892875"/>
        <a:ext cx="5817999" cy="18928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22D16-DCFD-4137-9201-8A3D342EAAE3}">
      <dsp:nvSpPr>
        <dsp:cNvPr id="0" name=""/>
        <dsp:cNvSpPr/>
      </dsp:nvSpPr>
      <dsp:spPr>
        <a:xfrm>
          <a:off x="1316455" y="2127260"/>
          <a:ext cx="535114" cy="869939"/>
        </a:xfrm>
        <a:custGeom>
          <a:avLst/>
          <a:gdLst/>
          <a:ahLst/>
          <a:cxnLst/>
          <a:rect l="0" t="0" r="0" b="0"/>
          <a:pathLst>
            <a:path>
              <a:moveTo>
                <a:pt x="0" y="0"/>
              </a:moveTo>
              <a:lnTo>
                <a:pt x="267557" y="0"/>
              </a:lnTo>
              <a:lnTo>
                <a:pt x="267557" y="869939"/>
              </a:lnTo>
              <a:lnTo>
                <a:pt x="535114" y="86993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1558478" y="2536696"/>
        <a:ext cx="51067" cy="51067"/>
      </dsp:txXfrm>
    </dsp:sp>
    <dsp:sp modelId="{39E31128-B440-409D-A8D2-62D356207F35}">
      <dsp:nvSpPr>
        <dsp:cNvPr id="0" name=""/>
        <dsp:cNvSpPr/>
      </dsp:nvSpPr>
      <dsp:spPr>
        <a:xfrm>
          <a:off x="1316455" y="2032000"/>
          <a:ext cx="535114" cy="95260"/>
        </a:xfrm>
        <a:custGeom>
          <a:avLst/>
          <a:gdLst/>
          <a:ahLst/>
          <a:cxnLst/>
          <a:rect l="0" t="0" r="0" b="0"/>
          <a:pathLst>
            <a:path>
              <a:moveTo>
                <a:pt x="0" y="95260"/>
              </a:moveTo>
              <a:lnTo>
                <a:pt x="267557" y="95260"/>
              </a:lnTo>
              <a:lnTo>
                <a:pt x="267557" y="0"/>
              </a:lnTo>
              <a:lnTo>
                <a:pt x="535114"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1570424" y="2066041"/>
        <a:ext cx="27176" cy="27176"/>
      </dsp:txXfrm>
    </dsp:sp>
    <dsp:sp modelId="{5B2CC305-72F4-40BB-A38E-EA6460F7B072}">
      <dsp:nvSpPr>
        <dsp:cNvPr id="0" name=""/>
        <dsp:cNvSpPr/>
      </dsp:nvSpPr>
      <dsp:spPr>
        <a:xfrm>
          <a:off x="1316455" y="1066799"/>
          <a:ext cx="535114" cy="1060460"/>
        </a:xfrm>
        <a:custGeom>
          <a:avLst/>
          <a:gdLst/>
          <a:ahLst/>
          <a:cxnLst/>
          <a:rect l="0" t="0" r="0" b="0"/>
          <a:pathLst>
            <a:path>
              <a:moveTo>
                <a:pt x="0" y="1060460"/>
              </a:moveTo>
              <a:lnTo>
                <a:pt x="267557" y="1060460"/>
              </a:lnTo>
              <a:lnTo>
                <a:pt x="267557" y="0"/>
              </a:lnTo>
              <a:lnTo>
                <a:pt x="535114"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1554317" y="1567334"/>
        <a:ext cx="59391" cy="59391"/>
      </dsp:txXfrm>
    </dsp:sp>
    <dsp:sp modelId="{65E8A55B-E9C9-40D6-B5F2-2706E9B58560}">
      <dsp:nvSpPr>
        <dsp:cNvPr id="0" name=""/>
        <dsp:cNvSpPr/>
      </dsp:nvSpPr>
      <dsp:spPr>
        <a:xfrm rot="16200000">
          <a:off x="-69571" y="1741180"/>
          <a:ext cx="1999894" cy="772160"/>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CO" sz="2800" kern="1200" dirty="0"/>
            <a:t>Actividades</a:t>
          </a:r>
        </a:p>
      </dsp:txBody>
      <dsp:txXfrm>
        <a:off x="-69571" y="1741180"/>
        <a:ext cx="1999894" cy="772160"/>
      </dsp:txXfrm>
    </dsp:sp>
    <dsp:sp modelId="{2BF3E48E-BF8C-41BA-85CE-F66DDD8DF522}">
      <dsp:nvSpPr>
        <dsp:cNvPr id="0" name=""/>
        <dsp:cNvSpPr/>
      </dsp:nvSpPr>
      <dsp:spPr>
        <a:xfrm>
          <a:off x="1851569" y="680719"/>
          <a:ext cx="3653904" cy="772160"/>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90488" lvl="0" indent="0" algn="l" defTabSz="755650">
            <a:lnSpc>
              <a:spcPct val="90000"/>
            </a:lnSpc>
            <a:spcBef>
              <a:spcPct val="0"/>
            </a:spcBef>
            <a:spcAft>
              <a:spcPct val="35000"/>
            </a:spcAft>
          </a:pPr>
          <a:r>
            <a:rPr lang="es-CO" sz="1700" kern="1200" dirty="0"/>
            <a:t>Descripción, Ubicación y características del entorno</a:t>
          </a:r>
        </a:p>
      </dsp:txBody>
      <dsp:txXfrm>
        <a:off x="1851569" y="680719"/>
        <a:ext cx="3653904" cy="772160"/>
      </dsp:txXfrm>
    </dsp:sp>
    <dsp:sp modelId="{5C7C0197-8C92-42B4-965D-E3AC31515D43}">
      <dsp:nvSpPr>
        <dsp:cNvPr id="0" name=""/>
        <dsp:cNvSpPr/>
      </dsp:nvSpPr>
      <dsp:spPr>
        <a:xfrm>
          <a:off x="1851569" y="1645920"/>
          <a:ext cx="3671557" cy="772160"/>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90488" lvl="0" indent="0" algn="just" defTabSz="755650">
            <a:lnSpc>
              <a:spcPct val="90000"/>
            </a:lnSpc>
            <a:spcBef>
              <a:spcPct val="0"/>
            </a:spcBef>
            <a:spcAft>
              <a:spcPct val="35000"/>
            </a:spcAft>
          </a:pPr>
          <a:r>
            <a:rPr lang="es-CO" sz="1700" kern="1200" dirty="0"/>
            <a:t>Análisis y procesamiento de información disponible y Base de datos.</a:t>
          </a:r>
        </a:p>
      </dsp:txBody>
      <dsp:txXfrm>
        <a:off x="1851569" y="1645920"/>
        <a:ext cx="3671557" cy="772160"/>
      </dsp:txXfrm>
    </dsp:sp>
    <dsp:sp modelId="{6094D892-8FB0-4618-B903-F4FE9B2B76F0}">
      <dsp:nvSpPr>
        <dsp:cNvPr id="0" name=""/>
        <dsp:cNvSpPr/>
      </dsp:nvSpPr>
      <dsp:spPr>
        <a:xfrm>
          <a:off x="1851569" y="2611119"/>
          <a:ext cx="3655246" cy="772160"/>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90488" lvl="0" indent="0" algn="just" defTabSz="755650">
            <a:lnSpc>
              <a:spcPct val="90000"/>
            </a:lnSpc>
            <a:spcBef>
              <a:spcPct val="0"/>
            </a:spcBef>
            <a:spcAft>
              <a:spcPct val="35000"/>
            </a:spcAft>
          </a:pPr>
          <a:r>
            <a:rPr lang="es-CO" sz="1700" kern="1200" dirty="0"/>
            <a:t>Cálculo del TPDS, TPDA, FHP, actuales y futuros</a:t>
          </a:r>
        </a:p>
      </dsp:txBody>
      <dsp:txXfrm>
        <a:off x="1851569" y="2611119"/>
        <a:ext cx="3655246" cy="7721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22D16-DCFD-4137-9201-8A3D342EAAE3}">
      <dsp:nvSpPr>
        <dsp:cNvPr id="0" name=""/>
        <dsp:cNvSpPr/>
      </dsp:nvSpPr>
      <dsp:spPr>
        <a:xfrm>
          <a:off x="1515109" y="2045736"/>
          <a:ext cx="468438" cy="951463"/>
        </a:xfrm>
        <a:custGeom>
          <a:avLst/>
          <a:gdLst/>
          <a:ahLst/>
          <a:cxnLst/>
          <a:rect l="0" t="0" r="0" b="0"/>
          <a:pathLst>
            <a:path>
              <a:moveTo>
                <a:pt x="0" y="0"/>
              </a:moveTo>
              <a:lnTo>
                <a:pt x="234219" y="0"/>
              </a:lnTo>
              <a:lnTo>
                <a:pt x="234219" y="951463"/>
              </a:lnTo>
              <a:lnTo>
                <a:pt x="468438" y="9514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1722815" y="2494954"/>
        <a:ext cx="53026" cy="53026"/>
      </dsp:txXfrm>
    </dsp:sp>
    <dsp:sp modelId="{39E31128-B440-409D-A8D2-62D356207F35}">
      <dsp:nvSpPr>
        <dsp:cNvPr id="0" name=""/>
        <dsp:cNvSpPr/>
      </dsp:nvSpPr>
      <dsp:spPr>
        <a:xfrm>
          <a:off x="1515109" y="1986280"/>
          <a:ext cx="468438" cy="91440"/>
        </a:xfrm>
        <a:custGeom>
          <a:avLst/>
          <a:gdLst/>
          <a:ahLst/>
          <a:cxnLst/>
          <a:rect l="0" t="0" r="0" b="0"/>
          <a:pathLst>
            <a:path>
              <a:moveTo>
                <a:pt x="0" y="59456"/>
              </a:moveTo>
              <a:lnTo>
                <a:pt x="234219" y="59456"/>
              </a:lnTo>
              <a:lnTo>
                <a:pt x="234219" y="45720"/>
              </a:lnTo>
              <a:lnTo>
                <a:pt x="468438"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1737612" y="2020284"/>
        <a:ext cx="23431" cy="23431"/>
      </dsp:txXfrm>
    </dsp:sp>
    <dsp:sp modelId="{5B2CC305-72F4-40BB-A38E-EA6460F7B072}">
      <dsp:nvSpPr>
        <dsp:cNvPr id="0" name=""/>
        <dsp:cNvSpPr/>
      </dsp:nvSpPr>
      <dsp:spPr>
        <a:xfrm>
          <a:off x="1515109" y="1066799"/>
          <a:ext cx="468438" cy="978936"/>
        </a:xfrm>
        <a:custGeom>
          <a:avLst/>
          <a:gdLst/>
          <a:ahLst/>
          <a:cxnLst/>
          <a:rect l="0" t="0" r="0" b="0"/>
          <a:pathLst>
            <a:path>
              <a:moveTo>
                <a:pt x="0" y="978936"/>
              </a:moveTo>
              <a:lnTo>
                <a:pt x="234219" y="978936"/>
              </a:lnTo>
              <a:lnTo>
                <a:pt x="234219" y="0"/>
              </a:lnTo>
              <a:lnTo>
                <a:pt x="46843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1722197" y="1529137"/>
        <a:ext cx="54262" cy="54262"/>
      </dsp:txXfrm>
    </dsp:sp>
    <dsp:sp modelId="{65E8A55B-E9C9-40D6-B5F2-2706E9B58560}">
      <dsp:nvSpPr>
        <dsp:cNvPr id="0" name=""/>
        <dsp:cNvSpPr/>
      </dsp:nvSpPr>
      <dsp:spPr>
        <a:xfrm rot="16200000">
          <a:off x="100329" y="1659656"/>
          <a:ext cx="2057400" cy="772160"/>
        </a:xfrm>
        <a:prstGeom prst="rect">
          <a:avLst/>
        </a:prstGeom>
        <a:solidFill>
          <a:schemeClr val="lt1">
            <a:hueOff val="0"/>
            <a:satOff val="0"/>
            <a:lumOff val="0"/>
            <a:alphaOff val="0"/>
          </a:scheme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CO" sz="2800" kern="1200" dirty="0"/>
            <a:t>Actividades</a:t>
          </a:r>
        </a:p>
      </dsp:txBody>
      <dsp:txXfrm>
        <a:off x="100329" y="1659656"/>
        <a:ext cx="2057400" cy="772160"/>
      </dsp:txXfrm>
    </dsp:sp>
    <dsp:sp modelId="{2BF3E48E-BF8C-41BA-85CE-F66DDD8DF522}">
      <dsp:nvSpPr>
        <dsp:cNvPr id="0" name=""/>
        <dsp:cNvSpPr/>
      </dsp:nvSpPr>
      <dsp:spPr>
        <a:xfrm>
          <a:off x="1983548" y="680719"/>
          <a:ext cx="3389922" cy="772160"/>
        </a:xfrm>
        <a:prstGeom prst="rect">
          <a:avLst/>
        </a:prstGeom>
        <a:solidFill>
          <a:schemeClr val="lt1">
            <a:hueOff val="0"/>
            <a:satOff val="0"/>
            <a:lumOff val="0"/>
            <a:alphaOff val="0"/>
          </a:scheme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90488" lvl="0" indent="0" algn="l" defTabSz="577850">
            <a:lnSpc>
              <a:spcPct val="90000"/>
            </a:lnSpc>
            <a:spcBef>
              <a:spcPct val="0"/>
            </a:spcBef>
            <a:spcAft>
              <a:spcPct val="35000"/>
            </a:spcAft>
          </a:pPr>
          <a:r>
            <a:rPr lang="es-CO" sz="1300" kern="1200" dirty="0"/>
            <a:t>Colocación de cámaras de video para determinar los aforos de tránsito en los ingresos del Complejo Ministerial</a:t>
          </a:r>
        </a:p>
      </dsp:txBody>
      <dsp:txXfrm>
        <a:off x="1983548" y="680719"/>
        <a:ext cx="3389922" cy="772160"/>
      </dsp:txXfrm>
    </dsp:sp>
    <dsp:sp modelId="{5C7C0197-8C92-42B4-965D-E3AC31515D43}">
      <dsp:nvSpPr>
        <dsp:cNvPr id="0" name=""/>
        <dsp:cNvSpPr/>
      </dsp:nvSpPr>
      <dsp:spPr>
        <a:xfrm>
          <a:off x="1983548" y="1645920"/>
          <a:ext cx="3370851" cy="772160"/>
        </a:xfrm>
        <a:prstGeom prst="rect">
          <a:avLst/>
        </a:prstGeom>
        <a:solidFill>
          <a:schemeClr val="lt1">
            <a:hueOff val="0"/>
            <a:satOff val="0"/>
            <a:lumOff val="0"/>
            <a:alphaOff val="0"/>
          </a:scheme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90488" lvl="0" indent="0" algn="just" defTabSz="577850">
            <a:lnSpc>
              <a:spcPct val="90000"/>
            </a:lnSpc>
            <a:spcBef>
              <a:spcPct val="0"/>
            </a:spcBef>
            <a:spcAft>
              <a:spcPct val="35000"/>
            </a:spcAft>
          </a:pPr>
          <a:r>
            <a:rPr lang="es-CO" sz="1300" kern="1200" dirty="0"/>
            <a:t>Análisis y procesamiento de información disponible y Base de datos, determinación de volúmenes diarios</a:t>
          </a:r>
        </a:p>
      </dsp:txBody>
      <dsp:txXfrm>
        <a:off x="1983548" y="1645920"/>
        <a:ext cx="3370851" cy="772160"/>
      </dsp:txXfrm>
    </dsp:sp>
    <dsp:sp modelId="{6094D892-8FB0-4618-B903-F4FE9B2B76F0}">
      <dsp:nvSpPr>
        <dsp:cNvPr id="0" name=""/>
        <dsp:cNvSpPr/>
      </dsp:nvSpPr>
      <dsp:spPr>
        <a:xfrm>
          <a:off x="1983548" y="2611119"/>
          <a:ext cx="3407600" cy="772160"/>
        </a:xfrm>
        <a:prstGeom prst="rect">
          <a:avLst/>
        </a:prstGeom>
        <a:solidFill>
          <a:schemeClr val="lt1">
            <a:hueOff val="0"/>
            <a:satOff val="0"/>
            <a:lumOff val="0"/>
            <a:alphaOff val="0"/>
          </a:scheme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90488" lvl="0" indent="0" algn="just" defTabSz="577850">
            <a:lnSpc>
              <a:spcPct val="90000"/>
            </a:lnSpc>
            <a:spcBef>
              <a:spcPct val="0"/>
            </a:spcBef>
            <a:spcAft>
              <a:spcPct val="35000"/>
            </a:spcAft>
          </a:pPr>
          <a:r>
            <a:rPr lang="es-CO" sz="1300" kern="1200" dirty="0"/>
            <a:t>Cálculo del TPDS, TPDA, FHP, tasa de Crecimiento, Oferta y Demanda, actual y futura.</a:t>
          </a:r>
        </a:p>
      </dsp:txBody>
      <dsp:txXfrm>
        <a:off x="1983548" y="2611119"/>
        <a:ext cx="3407600" cy="7721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B2339-4BC5-4E53-83B1-6F768F6DB23C}">
      <dsp:nvSpPr>
        <dsp:cNvPr id="0" name=""/>
        <dsp:cNvSpPr/>
      </dsp:nvSpPr>
      <dsp:spPr>
        <a:xfrm>
          <a:off x="0" y="2385133"/>
          <a:ext cx="923705" cy="691399"/>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kern="1200" dirty="0"/>
            <a:t>Aforos de Tránsito</a:t>
          </a:r>
        </a:p>
      </dsp:txBody>
      <dsp:txXfrm>
        <a:off x="20250" y="2405383"/>
        <a:ext cx="883205" cy="650899"/>
      </dsp:txXfrm>
    </dsp:sp>
    <dsp:sp modelId="{77CA651D-DE61-4245-9FDE-DA53FD04B369}">
      <dsp:nvSpPr>
        <dsp:cNvPr id="0" name=""/>
        <dsp:cNvSpPr/>
      </dsp:nvSpPr>
      <dsp:spPr>
        <a:xfrm rot="21534277">
          <a:off x="923688" y="2718330"/>
          <a:ext cx="183969" cy="21489"/>
        </a:xfrm>
        <a:custGeom>
          <a:avLst/>
          <a:gdLst/>
          <a:ahLst/>
          <a:cxnLst/>
          <a:rect l="0" t="0" r="0" b="0"/>
          <a:pathLst>
            <a:path>
              <a:moveTo>
                <a:pt x="0" y="10744"/>
              </a:moveTo>
              <a:lnTo>
                <a:pt x="183969" y="10744"/>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1011073" y="2724475"/>
        <a:ext cx="9198" cy="9198"/>
      </dsp:txXfrm>
    </dsp:sp>
    <dsp:sp modelId="{9D5FC09E-A4C0-42C1-83B6-1D4AAE5D0D7D}">
      <dsp:nvSpPr>
        <dsp:cNvPr id="0" name=""/>
        <dsp:cNvSpPr/>
      </dsp:nvSpPr>
      <dsp:spPr>
        <a:xfrm>
          <a:off x="1107641" y="2484511"/>
          <a:ext cx="907425" cy="485609"/>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kern="1200" dirty="0"/>
            <a:t>Cámaras de Video</a:t>
          </a:r>
        </a:p>
      </dsp:txBody>
      <dsp:txXfrm>
        <a:off x="1121864" y="2498734"/>
        <a:ext cx="878979" cy="457163"/>
      </dsp:txXfrm>
    </dsp:sp>
    <dsp:sp modelId="{5F2F5411-9AED-4E25-A392-71F1E253D893}">
      <dsp:nvSpPr>
        <dsp:cNvPr id="0" name=""/>
        <dsp:cNvSpPr/>
      </dsp:nvSpPr>
      <dsp:spPr>
        <a:xfrm rot="17376070">
          <a:off x="1543471" y="2048029"/>
          <a:ext cx="1419334" cy="21489"/>
        </a:xfrm>
        <a:custGeom>
          <a:avLst/>
          <a:gdLst/>
          <a:ahLst/>
          <a:cxnLst/>
          <a:rect l="0" t="0" r="0" b="0"/>
          <a:pathLst>
            <a:path>
              <a:moveTo>
                <a:pt x="0" y="10744"/>
              </a:moveTo>
              <a:lnTo>
                <a:pt x="1419334" y="10744"/>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2217655" y="2023290"/>
        <a:ext cx="70966" cy="70966"/>
      </dsp:txXfrm>
    </dsp:sp>
    <dsp:sp modelId="{DC12ED2F-397C-4527-9021-D835471490E5}">
      <dsp:nvSpPr>
        <dsp:cNvPr id="0" name=""/>
        <dsp:cNvSpPr/>
      </dsp:nvSpPr>
      <dsp:spPr>
        <a:xfrm>
          <a:off x="2491212" y="1068754"/>
          <a:ext cx="1285906" cy="642953"/>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kern="1200" dirty="0"/>
            <a:t>Entrada Sur Complejo Ministerial</a:t>
          </a:r>
        </a:p>
      </dsp:txBody>
      <dsp:txXfrm>
        <a:off x="2510043" y="1087585"/>
        <a:ext cx="1248244" cy="605291"/>
      </dsp:txXfrm>
    </dsp:sp>
    <dsp:sp modelId="{79BFDC49-B573-4B50-99AF-957130826492}">
      <dsp:nvSpPr>
        <dsp:cNvPr id="0" name=""/>
        <dsp:cNvSpPr/>
      </dsp:nvSpPr>
      <dsp:spPr>
        <a:xfrm rot="31395">
          <a:off x="3777107" y="1381730"/>
          <a:ext cx="491416" cy="21489"/>
        </a:xfrm>
        <a:custGeom>
          <a:avLst/>
          <a:gdLst/>
          <a:ahLst/>
          <a:cxnLst/>
          <a:rect l="0" t="0" r="0" b="0"/>
          <a:pathLst>
            <a:path>
              <a:moveTo>
                <a:pt x="0" y="10744"/>
              </a:moveTo>
              <a:lnTo>
                <a:pt x="491416" y="10744"/>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4010530" y="1380189"/>
        <a:ext cx="24570" cy="24570"/>
      </dsp:txXfrm>
    </dsp:sp>
    <dsp:sp modelId="{7F2FFF30-8B4E-470C-8E15-2AF30D98EEEF}">
      <dsp:nvSpPr>
        <dsp:cNvPr id="0" name=""/>
        <dsp:cNvSpPr/>
      </dsp:nvSpPr>
      <dsp:spPr>
        <a:xfrm>
          <a:off x="4268514" y="329789"/>
          <a:ext cx="2944545" cy="2129859"/>
        </a:xfrm>
        <a:prstGeom prst="roundRect">
          <a:avLst>
            <a:gd name="adj" fmla="val 10000"/>
          </a:avLst>
        </a:prstGeom>
        <a:blipFill rotWithShape="0">
          <a:blip xmlns:r="http://schemas.openxmlformats.org/officeDocument/2006/relationships" r:embed="rId1"/>
          <a:srcRect/>
          <a:stretch>
            <a:fillRect l="-38000" r="-38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s-CO" sz="1400" kern="1200"/>
        </a:p>
      </dsp:txBody>
      <dsp:txXfrm>
        <a:off x="4330895" y="392170"/>
        <a:ext cx="2819783" cy="2005097"/>
      </dsp:txXfrm>
    </dsp:sp>
    <dsp:sp modelId="{16CBC3CE-3E3D-4046-8C93-C38E0052E4B9}">
      <dsp:nvSpPr>
        <dsp:cNvPr id="0" name=""/>
        <dsp:cNvSpPr/>
      </dsp:nvSpPr>
      <dsp:spPr>
        <a:xfrm rot="4135665">
          <a:off x="1495437" y="3473658"/>
          <a:ext cx="1622686" cy="21489"/>
        </a:xfrm>
        <a:custGeom>
          <a:avLst/>
          <a:gdLst/>
          <a:ahLst/>
          <a:cxnLst/>
          <a:rect l="0" t="0" r="0" b="0"/>
          <a:pathLst>
            <a:path>
              <a:moveTo>
                <a:pt x="0" y="10744"/>
              </a:moveTo>
              <a:lnTo>
                <a:pt x="1622686" y="10744"/>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CO" sz="600" kern="1200"/>
        </a:p>
      </dsp:txBody>
      <dsp:txXfrm>
        <a:off x="2266213" y="3443836"/>
        <a:ext cx="81134" cy="81134"/>
      </dsp:txXfrm>
    </dsp:sp>
    <dsp:sp modelId="{1B1FBDA3-233C-4CE9-94CD-73C1C84D9340}">
      <dsp:nvSpPr>
        <dsp:cNvPr id="0" name=""/>
        <dsp:cNvSpPr/>
      </dsp:nvSpPr>
      <dsp:spPr>
        <a:xfrm>
          <a:off x="2598495" y="3920013"/>
          <a:ext cx="1285906" cy="642953"/>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kern="1200" dirty="0"/>
            <a:t>Entrada Norte CGE y Parqueadero</a:t>
          </a:r>
        </a:p>
      </dsp:txBody>
      <dsp:txXfrm>
        <a:off x="2617326" y="3938844"/>
        <a:ext cx="1248244" cy="605291"/>
      </dsp:txXfrm>
    </dsp:sp>
    <dsp:sp modelId="{CE5E19C7-FBD7-4933-9BB0-9AE449DCB66F}">
      <dsp:nvSpPr>
        <dsp:cNvPr id="0" name=""/>
        <dsp:cNvSpPr/>
      </dsp:nvSpPr>
      <dsp:spPr>
        <a:xfrm rot="21437902">
          <a:off x="3884224" y="4223248"/>
          <a:ext cx="318100" cy="21489"/>
        </a:xfrm>
        <a:custGeom>
          <a:avLst/>
          <a:gdLst/>
          <a:ahLst/>
          <a:cxnLst/>
          <a:rect l="0" t="0" r="0" b="0"/>
          <a:pathLst>
            <a:path>
              <a:moveTo>
                <a:pt x="0" y="10744"/>
              </a:moveTo>
              <a:lnTo>
                <a:pt x="318100" y="10744"/>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4035322" y="4226040"/>
        <a:ext cx="15905" cy="15905"/>
      </dsp:txXfrm>
    </dsp:sp>
    <dsp:sp modelId="{5315A49F-25CD-42E5-B07B-98455E9E21BA}">
      <dsp:nvSpPr>
        <dsp:cNvPr id="0" name=""/>
        <dsp:cNvSpPr/>
      </dsp:nvSpPr>
      <dsp:spPr>
        <a:xfrm>
          <a:off x="4202148" y="3382215"/>
          <a:ext cx="3061665" cy="1688562"/>
        </a:xfrm>
        <a:prstGeom prst="roundRect">
          <a:avLst>
            <a:gd name="adj" fmla="val 10000"/>
          </a:avLst>
        </a:prstGeom>
        <a:blipFill rotWithShape="0">
          <a:blip xmlns:r="http://schemas.openxmlformats.org/officeDocument/2006/relationships" r:embed="rId2"/>
          <a:srcRect/>
          <a:stretch>
            <a:fillRect l="-35000" r="-3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s-CO" sz="1400" kern="1200"/>
        </a:p>
      </dsp:txBody>
      <dsp:txXfrm>
        <a:off x="4251604" y="3431671"/>
        <a:ext cx="2962753" cy="15896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5AA48-B42C-4018-AA6E-E35945D936CE}">
      <dsp:nvSpPr>
        <dsp:cNvPr id="0" name=""/>
        <dsp:cNvSpPr/>
      </dsp:nvSpPr>
      <dsp:spPr>
        <a:xfrm>
          <a:off x="1742448" y="2527181"/>
          <a:ext cx="883593" cy="1960791"/>
        </a:xfrm>
        <a:custGeom>
          <a:avLst/>
          <a:gdLst/>
          <a:ahLst/>
          <a:cxnLst/>
          <a:rect l="0" t="0" r="0" b="0"/>
          <a:pathLst>
            <a:path>
              <a:moveTo>
                <a:pt x="0" y="0"/>
              </a:moveTo>
              <a:lnTo>
                <a:pt x="441796" y="0"/>
              </a:lnTo>
              <a:lnTo>
                <a:pt x="441796" y="1960791"/>
              </a:lnTo>
              <a:lnTo>
                <a:pt x="883593" y="196079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CO" sz="800" kern="1200"/>
        </a:p>
      </dsp:txBody>
      <dsp:txXfrm>
        <a:off x="2130478" y="3453810"/>
        <a:ext cx="107534" cy="107534"/>
      </dsp:txXfrm>
    </dsp:sp>
    <dsp:sp modelId="{E626EA8F-0E38-46BB-8B3B-27AFB27F0C74}">
      <dsp:nvSpPr>
        <dsp:cNvPr id="0" name=""/>
        <dsp:cNvSpPr/>
      </dsp:nvSpPr>
      <dsp:spPr>
        <a:xfrm>
          <a:off x="1742448" y="2527181"/>
          <a:ext cx="872141" cy="940433"/>
        </a:xfrm>
        <a:custGeom>
          <a:avLst/>
          <a:gdLst/>
          <a:ahLst/>
          <a:cxnLst/>
          <a:rect l="0" t="0" r="0" b="0"/>
          <a:pathLst>
            <a:path>
              <a:moveTo>
                <a:pt x="0" y="0"/>
              </a:moveTo>
              <a:lnTo>
                <a:pt x="436070" y="0"/>
              </a:lnTo>
              <a:lnTo>
                <a:pt x="436070" y="940433"/>
              </a:lnTo>
              <a:lnTo>
                <a:pt x="872141" y="94043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2146454" y="2965333"/>
        <a:ext cx="64129" cy="64129"/>
      </dsp:txXfrm>
    </dsp:sp>
    <dsp:sp modelId="{D4B77601-1E9F-4CE8-95B2-F3AD1EDE8BF1}">
      <dsp:nvSpPr>
        <dsp:cNvPr id="0" name=""/>
        <dsp:cNvSpPr/>
      </dsp:nvSpPr>
      <dsp:spPr>
        <a:xfrm>
          <a:off x="1742448" y="2412116"/>
          <a:ext cx="890817" cy="91440"/>
        </a:xfrm>
        <a:custGeom>
          <a:avLst/>
          <a:gdLst/>
          <a:ahLst/>
          <a:cxnLst/>
          <a:rect l="0" t="0" r="0" b="0"/>
          <a:pathLst>
            <a:path>
              <a:moveTo>
                <a:pt x="0" y="115065"/>
              </a:moveTo>
              <a:lnTo>
                <a:pt x="445408" y="115065"/>
              </a:lnTo>
              <a:lnTo>
                <a:pt x="445408" y="45720"/>
              </a:lnTo>
              <a:lnTo>
                <a:pt x="890817" y="4572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2165519" y="2435498"/>
        <a:ext cx="44675" cy="44675"/>
      </dsp:txXfrm>
    </dsp:sp>
    <dsp:sp modelId="{40B16B7F-BB1F-43C8-A136-5E0D8DB39F02}">
      <dsp:nvSpPr>
        <dsp:cNvPr id="0" name=""/>
        <dsp:cNvSpPr/>
      </dsp:nvSpPr>
      <dsp:spPr>
        <a:xfrm>
          <a:off x="1742448" y="1467880"/>
          <a:ext cx="880864" cy="1059301"/>
        </a:xfrm>
        <a:custGeom>
          <a:avLst/>
          <a:gdLst/>
          <a:ahLst/>
          <a:cxnLst/>
          <a:rect l="0" t="0" r="0" b="0"/>
          <a:pathLst>
            <a:path>
              <a:moveTo>
                <a:pt x="0" y="1059301"/>
              </a:moveTo>
              <a:lnTo>
                <a:pt x="440432" y="1059301"/>
              </a:lnTo>
              <a:lnTo>
                <a:pt x="440432" y="0"/>
              </a:lnTo>
              <a:lnTo>
                <a:pt x="880864"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2148438" y="1963088"/>
        <a:ext cx="68884" cy="68884"/>
      </dsp:txXfrm>
    </dsp:sp>
    <dsp:sp modelId="{DB15372D-F976-440E-8742-A43B562D74E0}">
      <dsp:nvSpPr>
        <dsp:cNvPr id="0" name=""/>
        <dsp:cNvSpPr/>
      </dsp:nvSpPr>
      <dsp:spPr>
        <a:xfrm>
          <a:off x="1742448" y="407876"/>
          <a:ext cx="867271" cy="2119305"/>
        </a:xfrm>
        <a:custGeom>
          <a:avLst/>
          <a:gdLst/>
          <a:ahLst/>
          <a:cxnLst/>
          <a:rect l="0" t="0" r="0" b="0"/>
          <a:pathLst>
            <a:path>
              <a:moveTo>
                <a:pt x="0" y="2119305"/>
              </a:moveTo>
              <a:lnTo>
                <a:pt x="433635" y="2119305"/>
              </a:lnTo>
              <a:lnTo>
                <a:pt x="433635" y="0"/>
              </a:lnTo>
              <a:lnTo>
                <a:pt x="867271"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CO" sz="800" kern="1200"/>
        </a:p>
      </dsp:txBody>
      <dsp:txXfrm>
        <a:off x="2118837" y="1410281"/>
        <a:ext cx="114494" cy="114494"/>
      </dsp:txXfrm>
    </dsp:sp>
    <dsp:sp modelId="{1C9726E2-AEBF-46BA-B144-102598FDE64D}">
      <dsp:nvSpPr>
        <dsp:cNvPr id="0" name=""/>
        <dsp:cNvSpPr/>
      </dsp:nvSpPr>
      <dsp:spPr>
        <a:xfrm rot="16200000">
          <a:off x="-374427" y="2119305"/>
          <a:ext cx="3418000" cy="81575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CO" sz="2800" kern="1200" dirty="0"/>
            <a:t>Consideraciones</a:t>
          </a:r>
          <a:r>
            <a:rPr lang="es-CO" sz="3700" kern="1200" dirty="0"/>
            <a:t> </a:t>
          </a:r>
        </a:p>
      </dsp:txBody>
      <dsp:txXfrm>
        <a:off x="-374427" y="2119305"/>
        <a:ext cx="3418000" cy="815751"/>
      </dsp:txXfrm>
    </dsp:sp>
    <dsp:sp modelId="{65DEA593-4924-4996-ACF0-0ECFDD05A7DD}">
      <dsp:nvSpPr>
        <dsp:cNvPr id="0" name=""/>
        <dsp:cNvSpPr/>
      </dsp:nvSpPr>
      <dsp:spPr>
        <a:xfrm>
          <a:off x="2609720" y="0"/>
          <a:ext cx="2926884" cy="81575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90488" lvl="0" indent="0" algn="l" defTabSz="711200">
            <a:lnSpc>
              <a:spcPct val="90000"/>
            </a:lnSpc>
            <a:spcBef>
              <a:spcPct val="0"/>
            </a:spcBef>
            <a:spcAft>
              <a:spcPct val="35000"/>
            </a:spcAft>
          </a:pPr>
          <a:r>
            <a:rPr lang="es-CO" sz="1600" kern="1200" dirty="0"/>
            <a:t>Conteo Manual de Vehículos</a:t>
          </a:r>
        </a:p>
      </dsp:txBody>
      <dsp:txXfrm>
        <a:off x="2609720" y="0"/>
        <a:ext cx="2926884" cy="815751"/>
      </dsp:txXfrm>
    </dsp:sp>
    <dsp:sp modelId="{72D042F9-47F6-4D1E-A9B9-82236416E993}">
      <dsp:nvSpPr>
        <dsp:cNvPr id="0" name=""/>
        <dsp:cNvSpPr/>
      </dsp:nvSpPr>
      <dsp:spPr>
        <a:xfrm>
          <a:off x="2623313" y="1060004"/>
          <a:ext cx="2925680" cy="81575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90488" lvl="0" indent="0" algn="l" defTabSz="711200">
            <a:lnSpc>
              <a:spcPct val="90000"/>
            </a:lnSpc>
            <a:spcBef>
              <a:spcPct val="0"/>
            </a:spcBef>
            <a:spcAft>
              <a:spcPct val="35000"/>
            </a:spcAft>
          </a:pPr>
          <a:r>
            <a:rPr lang="es-CO" sz="1600" kern="1200" dirty="0"/>
            <a:t>Para el aforo se tomó en cuenta las 2 entradas al Complejo Ministerial</a:t>
          </a:r>
        </a:p>
      </dsp:txBody>
      <dsp:txXfrm>
        <a:off x="2623313" y="1060004"/>
        <a:ext cx="2925680" cy="815751"/>
      </dsp:txXfrm>
    </dsp:sp>
    <dsp:sp modelId="{05C5F0ED-0229-4BB6-B6A9-B855D06E2BCA}">
      <dsp:nvSpPr>
        <dsp:cNvPr id="0" name=""/>
        <dsp:cNvSpPr/>
      </dsp:nvSpPr>
      <dsp:spPr>
        <a:xfrm>
          <a:off x="2633266" y="2049960"/>
          <a:ext cx="2879765" cy="81575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90488" lvl="0" indent="0" algn="l" defTabSz="711200">
            <a:lnSpc>
              <a:spcPct val="90000"/>
            </a:lnSpc>
            <a:spcBef>
              <a:spcPct val="0"/>
            </a:spcBef>
            <a:spcAft>
              <a:spcPct val="35000"/>
            </a:spcAft>
          </a:pPr>
          <a:r>
            <a:rPr lang="es-CO" sz="1600" kern="1200" dirty="0"/>
            <a:t>Salidas solo por la Av. Cumandá (Entrada Norte)</a:t>
          </a:r>
        </a:p>
      </dsp:txBody>
      <dsp:txXfrm>
        <a:off x="2633266" y="2049960"/>
        <a:ext cx="2879765" cy="815751"/>
      </dsp:txXfrm>
    </dsp:sp>
    <dsp:sp modelId="{19B6D989-4737-4123-8833-52712C116BEF}">
      <dsp:nvSpPr>
        <dsp:cNvPr id="0" name=""/>
        <dsp:cNvSpPr/>
      </dsp:nvSpPr>
      <dsp:spPr>
        <a:xfrm>
          <a:off x="2614590" y="3059738"/>
          <a:ext cx="2856835" cy="81575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90488" lvl="0" indent="0" algn="l" defTabSz="711200">
            <a:lnSpc>
              <a:spcPct val="90000"/>
            </a:lnSpc>
            <a:spcBef>
              <a:spcPct val="0"/>
            </a:spcBef>
            <a:spcAft>
              <a:spcPct val="35000"/>
            </a:spcAft>
          </a:pPr>
          <a:r>
            <a:rPr lang="es-CO" sz="1600" kern="1200" dirty="0"/>
            <a:t>Se consideró la información entregada por el D.M.Q</a:t>
          </a:r>
        </a:p>
      </dsp:txBody>
      <dsp:txXfrm>
        <a:off x="2614590" y="3059738"/>
        <a:ext cx="2856835" cy="815751"/>
      </dsp:txXfrm>
    </dsp:sp>
    <dsp:sp modelId="{AA008F99-7001-4B5C-BDA9-28F9C6B33A92}">
      <dsp:nvSpPr>
        <dsp:cNvPr id="0" name=""/>
        <dsp:cNvSpPr/>
      </dsp:nvSpPr>
      <dsp:spPr>
        <a:xfrm>
          <a:off x="2626042" y="4080097"/>
          <a:ext cx="2856835" cy="81575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90488" lvl="0" indent="0" algn="l" defTabSz="711200">
            <a:lnSpc>
              <a:spcPct val="90000"/>
            </a:lnSpc>
            <a:spcBef>
              <a:spcPct val="0"/>
            </a:spcBef>
            <a:spcAft>
              <a:spcPct val="35000"/>
            </a:spcAft>
          </a:pPr>
          <a:r>
            <a:rPr lang="es-CO" sz="1600" kern="1200" dirty="0"/>
            <a:t>Se consideró la pandemia provocada por el Sars-Cov-2(Covid-2019)</a:t>
          </a:r>
          <a:endParaRPr lang="es-CO" sz="1700" kern="1200" dirty="0"/>
        </a:p>
      </dsp:txBody>
      <dsp:txXfrm>
        <a:off x="2626042" y="4080097"/>
        <a:ext cx="2856835" cy="815751"/>
      </dsp:txXfrm>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1" y="4560571"/>
            <a:ext cx="5852160" cy="4320539"/>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716105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6" name="Google Shape;56;p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5177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557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3601332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70747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0179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4588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47498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95537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16955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4983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1521531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57300" y="720725"/>
            <a:ext cx="4800600" cy="3600450"/>
          </a:xfrm>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9731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2544687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1610562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625844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2773250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3881861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4284820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1498183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2794639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1808748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3507022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760498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3017700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832015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3622985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3179621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2356508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493548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1852522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74445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351806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777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41941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049326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618023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45473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16863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57300" y="720725"/>
            <a:ext cx="4800600" cy="3600450"/>
          </a:xfrm>
        </p:spPr>
      </p:sp>
      <p:sp>
        <p:nvSpPr>
          <p:cNvPr id="3" name="Marcador de notas 2"/>
          <p:cNvSpPr>
            <a:spLocks noGrp="1"/>
          </p:cNvSpPr>
          <p:nvPr>
            <p:ph type="body" idx="1"/>
          </p:nvPr>
        </p:nvSpPr>
        <p:spPr/>
        <p:txBody>
          <a:bodyPr/>
          <a:lstStyle/>
          <a:p>
            <a:pPr marL="158750" indent="0">
              <a:buNone/>
            </a:pPr>
            <a:r>
              <a:rPr lang="es-US" sz="1800" dirty="0">
                <a:effectLst/>
                <a:latin typeface="Calibri" panose="020F0502020204030204" pitchFamily="34" charset="0"/>
                <a:ea typeface="Calibri" panose="020F0502020204030204" pitchFamily="34" charset="0"/>
                <a:cs typeface="Times New Roman" panose="02020603050405020304" pitchFamily="18" charset="0"/>
              </a:rPr>
              <a:t>Continuando con exposición vamos a analizar los estudios realizados en ministerio de defensa </a:t>
            </a:r>
            <a:endParaRPr lang="es-419" dirty="0"/>
          </a:p>
        </p:txBody>
      </p:sp>
    </p:spTree>
    <p:extLst>
      <p:ext uri="{BB962C8B-B14F-4D97-AF65-F5344CB8AC3E}">
        <p14:creationId xmlns:p14="http://schemas.microsoft.com/office/powerpoint/2010/main" val="827878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sz="1800" dirty="0">
                <a:effectLst/>
                <a:latin typeface="Calibri" panose="020F0502020204030204" pitchFamily="34" charset="0"/>
                <a:ea typeface="Calibri" panose="020F0502020204030204" pitchFamily="34" charset="0"/>
                <a:cs typeface="Times New Roman" panose="02020603050405020304" pitchFamily="18" charset="0"/>
              </a:rPr>
              <a:t>Con respecto a los aforos de tránsito, como ya sabemos se establecieron 2 estaciones, los ingresos, tanto norte y sur se contabilizaron durante 14 días, del 15 al 28 de enero del 2021 y posteriormente se contabilizó el volumen en la salida por el sector norte hacia la avenida comanda del 29 de enero al 5 de febrero el 2021 en un total de 7 días</a:t>
            </a:r>
            <a:endParaRPr dirty="0"/>
          </a:p>
        </p:txBody>
      </p:sp>
    </p:spTree>
    <p:extLst>
      <p:ext uri="{BB962C8B-B14F-4D97-AF65-F5344CB8AC3E}">
        <p14:creationId xmlns:p14="http://schemas.microsoft.com/office/powerpoint/2010/main" val="23062289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sz="1800" dirty="0">
                <a:effectLst/>
                <a:latin typeface="Calibri" panose="020F0502020204030204" pitchFamily="34" charset="0"/>
                <a:ea typeface="Calibri" panose="020F0502020204030204" pitchFamily="34" charset="0"/>
                <a:cs typeface="Times New Roman" panose="02020603050405020304" pitchFamily="18" charset="0"/>
              </a:rPr>
              <a:t>En base a los aforos realizados se obtuvo los siguientes resultados correspondientes a los ingresos Norte y Sur en donde se contabilizó el volumen de vehículos según el tipo, ya sean livianos, buses, camiones y motos de los cuales obtenemos datos como el Trafico promedio Diario o el trafico promedio diario semanal, es importante recalcar que el volumen esta conformado en gran parte por vehículos livianos, en segundo lugar por motocicletas mientras que los buses y camiones no llegan al 1% del volumen contabilizado.</a:t>
            </a:r>
            <a:endParaRPr dirty="0"/>
          </a:p>
        </p:txBody>
      </p:sp>
    </p:spTree>
    <p:extLst>
      <p:ext uri="{BB962C8B-B14F-4D97-AF65-F5344CB8AC3E}">
        <p14:creationId xmlns:p14="http://schemas.microsoft.com/office/powerpoint/2010/main" val="3821525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sz="1800" dirty="0">
                <a:effectLst/>
                <a:latin typeface="Calibri" panose="020F0502020204030204" pitchFamily="34" charset="0"/>
                <a:ea typeface="Calibri" panose="020F0502020204030204" pitchFamily="34" charset="0"/>
                <a:cs typeface="Times New Roman" panose="02020603050405020304" pitchFamily="18" charset="0"/>
              </a:rPr>
              <a:t>Considerando las necesidades del proyecto, podemos observar los resultados correspondientes a la salida Norte medida desde el 29 de enero al 5 de febrero de 2021, con esto podemos determinar la cantidad de vehículos que se incorporan desde el Complejo Ministerial hacia la Av. Cumandá en donde tenemos un total de 305 vehículos mixtos como trafico promedio diario semana, además en la gráfica inferior podemos observar que del total de vehículos que salen por el sector norte el 90% sale desde el parqueadero del Ejército y el 10% restante desde el interior del complejo.</a:t>
            </a:r>
            <a:endParaRPr dirty="0"/>
          </a:p>
        </p:txBody>
      </p:sp>
    </p:spTree>
    <p:extLst>
      <p:ext uri="{BB962C8B-B14F-4D97-AF65-F5344CB8AC3E}">
        <p14:creationId xmlns:p14="http://schemas.microsoft.com/office/powerpoint/2010/main" val="12734030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sz="1800" dirty="0">
                <a:effectLst/>
                <a:latin typeface="Calibri" panose="020F0502020204030204" pitchFamily="34" charset="0"/>
                <a:ea typeface="Calibri" panose="020F0502020204030204" pitchFamily="34" charset="0"/>
                <a:cs typeface="Times New Roman" panose="02020603050405020304" pitchFamily="18" charset="0"/>
              </a:rPr>
              <a:t>Considerando los 4 puntos de en donde se realizo el aforo de tránsito podemos determinar el Trafico Promedio Diario Anual, por ejemplo en el caso de la entrada sur por la Avenida Maldonado tenemos un trafico promedio diario semanal de 342 vehículos mixtos, considerando la metodología establecida por varios autores es necesario determinar una desviación muestral en base a la formula correspondiente, que se ve muy afectada por las variaciones importantes que se dan durante el fin de semana, obteniendo una desviación de 209 vehículos mixtos /día.</a:t>
            </a:r>
            <a:endParaRPr dirty="0"/>
          </a:p>
        </p:txBody>
      </p:sp>
    </p:spTree>
    <p:extLst>
      <p:ext uri="{BB962C8B-B14F-4D97-AF65-F5344CB8AC3E}">
        <p14:creationId xmlns:p14="http://schemas.microsoft.com/office/powerpoint/2010/main" val="3035149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sz="1800" dirty="0">
                <a:effectLst/>
                <a:latin typeface="Calibri" panose="020F0502020204030204" pitchFamily="34" charset="0"/>
                <a:ea typeface="Calibri" panose="020F0502020204030204" pitchFamily="34" charset="0"/>
                <a:cs typeface="Times New Roman" panose="02020603050405020304" pitchFamily="18" charset="0"/>
              </a:rPr>
              <a:t>Continuando con el ejemplo, posteriormente en base a la desviación muestral calculamos la desviación poblacional con un resultado de 78 vehículos mixtos día y finalmente con estos valores podemos determinar el Trafico Promedio Diario Anual, que con una confiabilidad de 90%, cuyo factor K es de 1.64 entonces considerando la fórmula correspondiente obtenemos el rango de valores entre los cuales se encuentra el TPDA que en este caso es de un mínimo de 214 y máximo de 470 vehículos mixtos día</a:t>
            </a:r>
            <a:endParaRPr dirty="0"/>
          </a:p>
        </p:txBody>
      </p:sp>
    </p:spTree>
    <p:extLst>
      <p:ext uri="{BB962C8B-B14F-4D97-AF65-F5344CB8AC3E}">
        <p14:creationId xmlns:p14="http://schemas.microsoft.com/office/powerpoint/2010/main" val="924277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358717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sz="1800" dirty="0">
                <a:effectLst/>
                <a:latin typeface="Calibri" panose="020F0502020204030204" pitchFamily="34" charset="0"/>
                <a:ea typeface="Calibri" panose="020F0502020204030204" pitchFamily="34" charset="0"/>
                <a:cs typeface="Times New Roman" panose="02020603050405020304" pitchFamily="18" charset="0"/>
              </a:rPr>
              <a:t>En base al mismo procedimiento ya explicado podemos determinar el Trafico Promedio Diario Anual para los puntos restantes, en el caso de la Entrada Norte, tenemos que el Trafico Promedio Diario Anual se encuentra en el rango de 274 a 490 vehículos mixtos día, como ya dijimos estos valores están afectados por las variaciones que se producen los fines de semana.</a:t>
            </a:r>
            <a:endParaRPr dirty="0"/>
          </a:p>
        </p:txBody>
      </p:sp>
    </p:spTree>
    <p:extLst>
      <p:ext uri="{BB962C8B-B14F-4D97-AF65-F5344CB8AC3E}">
        <p14:creationId xmlns:p14="http://schemas.microsoft.com/office/powerpoint/2010/main" val="9984870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sz="1800" dirty="0">
                <a:effectLst/>
                <a:latin typeface="Calibri" panose="020F0502020204030204" pitchFamily="34" charset="0"/>
                <a:ea typeface="Calibri" panose="020F0502020204030204" pitchFamily="34" charset="0"/>
                <a:cs typeface="Times New Roman" panose="02020603050405020304" pitchFamily="18" charset="0"/>
              </a:rPr>
              <a:t>Para el tercer punto de control que es la entrada norte, conocido como el parqueadero de la Comandancia General del Ejército, cuyo ingreso se da por la Avenida Cumandá se obtiene un rango entre 188 vehículos mixtos día hasta un máximo de 362 vehículos mixtos por día, aun aquí es visible la afectación de la variación de volúmenes de fines de semana.</a:t>
            </a:r>
            <a:endParaRPr dirty="0"/>
          </a:p>
        </p:txBody>
      </p:sp>
    </p:spTree>
    <p:extLst>
      <p:ext uri="{BB962C8B-B14F-4D97-AF65-F5344CB8AC3E}">
        <p14:creationId xmlns:p14="http://schemas.microsoft.com/office/powerpoint/2010/main" val="711881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sz="1800" dirty="0">
                <a:effectLst/>
                <a:latin typeface="Calibri" panose="020F0502020204030204" pitchFamily="34" charset="0"/>
                <a:ea typeface="Calibri" panose="020F0502020204030204" pitchFamily="34" charset="0"/>
                <a:cs typeface="Times New Roman" panose="02020603050405020304" pitchFamily="18" charset="0"/>
              </a:rPr>
              <a:t>Y finalmente se realizo el mismo procedimiento para la salida Norte, es decir los vehículos que se incorporan a la Av. Cumandá, obteniendo un tráfico promedio diario anual que va entre 177 vehículos a un máximo de 433 vehículos mixtos día.</a:t>
            </a:r>
            <a:endParaRPr dirty="0"/>
          </a:p>
        </p:txBody>
      </p:sp>
    </p:spTree>
    <p:extLst>
      <p:ext uri="{BB962C8B-B14F-4D97-AF65-F5344CB8AC3E}">
        <p14:creationId xmlns:p14="http://schemas.microsoft.com/office/powerpoint/2010/main" val="42389575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sz="1800" dirty="0">
                <a:effectLst/>
                <a:latin typeface="Calibri" panose="020F0502020204030204" pitchFamily="34" charset="0"/>
                <a:ea typeface="Calibri" panose="020F0502020204030204" pitchFamily="34" charset="0"/>
                <a:cs typeface="Times New Roman" panose="02020603050405020304" pitchFamily="18" charset="0"/>
              </a:rPr>
              <a:t>En base a los objetivos del estudio y a una posible solución es necesario establecer una tasa de crecimiento, que establezca las modificaciones que se darán en los volúmenes de tránsito en caso de concentrar todos los vehículos en el complejo ministerial, por lo que establecimos los parqueaderos disponibles dentro del complejo y fuera del mismo, o que a su vez necesitan ser reubicados para abastecer la demanda existente.</a:t>
            </a:r>
            <a:endParaRPr dirty="0"/>
          </a:p>
        </p:txBody>
      </p:sp>
    </p:spTree>
    <p:extLst>
      <p:ext uri="{BB962C8B-B14F-4D97-AF65-F5344CB8AC3E}">
        <p14:creationId xmlns:p14="http://schemas.microsoft.com/office/powerpoint/2010/main" val="18883240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sz="1800" dirty="0">
                <a:effectLst/>
                <a:latin typeface="Calibri" panose="020F0502020204030204" pitchFamily="34" charset="0"/>
                <a:ea typeface="Calibri" panose="020F0502020204030204" pitchFamily="34" charset="0"/>
                <a:cs typeface="Times New Roman" panose="02020603050405020304" pitchFamily="18" charset="0"/>
              </a:rPr>
              <a:t>Considerando que cualquier solución prevista requiere espacio, y el único espacio disponible es el del parqueadero del ejercito que cuenta con el espacio suficiente para realizar las modificaciones estructurales necesarias para incrementar la oferta existente. Hay que considerar que para el caso de parqueaderos el análisis es un poco diferente al de vías, y varios autores utilizan factores de rotación o índices de oferta y demanda, en este caso y por las particularidades de uso del complejo se uso la formula simple para tasa de crecimiento en un único periodo establecido por Salazar y del castillo, en donde consideramos los parqueaderos disponibles y requeridos para obtener una tasa de crecimiento que nos dio como resultado un factor de 1.70 o 170% que posteriormente se puede aplicar en la fórmula típica de Cal y Mayor, considerando que este crecimiento se dará por una sola vez y que no es constante en el tiempo como si lo es en las vías de cualquier ciudad. </a:t>
            </a:r>
            <a:endParaRPr dirty="0"/>
          </a:p>
        </p:txBody>
      </p:sp>
    </p:spTree>
    <p:extLst>
      <p:ext uri="{BB962C8B-B14F-4D97-AF65-F5344CB8AC3E}">
        <p14:creationId xmlns:p14="http://schemas.microsoft.com/office/powerpoint/2010/main" val="17061809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sz="1800" dirty="0">
                <a:effectLst/>
                <a:latin typeface="Calibri" panose="020F0502020204030204" pitchFamily="34" charset="0"/>
                <a:ea typeface="Calibri" panose="020F0502020204030204" pitchFamily="34" charset="0"/>
                <a:cs typeface="Times New Roman" panose="02020603050405020304" pitchFamily="18" charset="0"/>
              </a:rPr>
              <a:t>Con base a la tasa de crecimiento establecida en base a la oferta y demanda, podemos establecer las proyecciones de tráfico atraído, es decir por ejemplo, que en el caso de que se construya un bloque de parqueaderos como solución, serán los vehículos que se incorporaran al volumen diario existente. En lo que corresponde a la entrada tenemos que por ejemplo en vehículos livianos se incorporan 377 vehículos livianos adicionales, y a su vez, saldrán por el mismo punto 392 vehículos adicionales. Se observa además que no se a afectado los valores establecidos los fines de semana, ya que debido al uso, no se espera incrementos durante estos días de la semana.</a:t>
            </a:r>
            <a:endParaRPr dirty="0"/>
          </a:p>
        </p:txBody>
      </p:sp>
    </p:spTree>
    <p:extLst>
      <p:ext uri="{BB962C8B-B14F-4D97-AF65-F5344CB8AC3E}">
        <p14:creationId xmlns:p14="http://schemas.microsoft.com/office/powerpoint/2010/main" val="27362504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sz="1800" dirty="0">
                <a:effectLst/>
                <a:latin typeface="Calibri" panose="020F0502020204030204" pitchFamily="34" charset="0"/>
                <a:ea typeface="Calibri" panose="020F0502020204030204" pitchFamily="34" charset="0"/>
                <a:cs typeface="Times New Roman" panose="02020603050405020304" pitchFamily="18" charset="0"/>
              </a:rPr>
              <a:t>En base a la tabla establecida  para el Ingreso Norte, podemos determinar el Trafico promedio diario semanal proyectado para el momento que se realicen las modificaciones estructurales en las instalaciones del complejo, a partir de esto, y siguiendo el mismo proceso estadístico de la misma forma se establecen las predicciones del Trafico Promedio Diario Anual, que se encuentra en un rango de 598 vehículos hasta 819 vehículos mixtos por día.</a:t>
            </a:r>
            <a:endParaRPr dirty="0"/>
          </a:p>
        </p:txBody>
      </p:sp>
    </p:spTree>
    <p:extLst>
      <p:ext uri="{BB962C8B-B14F-4D97-AF65-F5344CB8AC3E}">
        <p14:creationId xmlns:p14="http://schemas.microsoft.com/office/powerpoint/2010/main" val="30157183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sz="1800" dirty="0">
                <a:effectLst/>
                <a:latin typeface="Calibri" panose="020F0502020204030204" pitchFamily="34" charset="0"/>
                <a:ea typeface="Calibri" panose="020F0502020204030204" pitchFamily="34" charset="0"/>
                <a:cs typeface="Times New Roman" panose="02020603050405020304" pitchFamily="18" charset="0"/>
              </a:rPr>
              <a:t>En base a estas proyecciones se establece el volumen máximo horario en la entrada Norte, considerando las horas pico que se dan durante los días de la semana, que es un factor importante para cualquier planificación o modificación que este prevista realizarse.</a:t>
            </a:r>
            <a:endParaRPr dirty="0"/>
          </a:p>
        </p:txBody>
      </p:sp>
    </p:spTree>
    <p:extLst>
      <p:ext uri="{BB962C8B-B14F-4D97-AF65-F5344CB8AC3E}">
        <p14:creationId xmlns:p14="http://schemas.microsoft.com/office/powerpoint/2010/main" val="22121628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sz="1800" dirty="0">
                <a:effectLst/>
                <a:latin typeface="Calibri" panose="020F0502020204030204" pitchFamily="34" charset="0"/>
                <a:ea typeface="Calibri" panose="020F0502020204030204" pitchFamily="34" charset="0"/>
                <a:cs typeface="Times New Roman" panose="02020603050405020304" pitchFamily="18" charset="0"/>
              </a:rPr>
              <a:t>Finalmente en la entrada norte establecemos el factor de hora pico que es en promedio de 0.67, que es un valor muy pequeño y que quiere decir que en la hora de máxima demanda hay un periodo de 15 minutos en donde se da una concentración importante de vehículos, que es algo a considerar para establecer la cantidad de carriles de acceso disponibles por ejemplo.</a:t>
            </a:r>
            <a:endParaRPr dirty="0"/>
          </a:p>
        </p:txBody>
      </p:sp>
    </p:spTree>
    <p:extLst>
      <p:ext uri="{BB962C8B-B14F-4D97-AF65-F5344CB8AC3E}">
        <p14:creationId xmlns:p14="http://schemas.microsoft.com/office/powerpoint/2010/main" val="34782339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dirty="0"/>
              <a:t>El mismo procedimiento se realizo para la salida norte y la proyección en caso de realizarse las modificaciones estructurales necesarias, determinando el TPDA</a:t>
            </a:r>
            <a:endParaRPr dirty="0"/>
          </a:p>
        </p:txBody>
      </p:sp>
    </p:spTree>
    <p:extLst>
      <p:ext uri="{BB962C8B-B14F-4D97-AF65-F5344CB8AC3E}">
        <p14:creationId xmlns:p14="http://schemas.microsoft.com/office/powerpoint/2010/main" val="1579035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605218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dirty="0"/>
              <a:t>El valor máximo horario proyectado a la salida, que en este caso se da a las 14H00</a:t>
            </a:r>
            <a:endParaRPr dirty="0"/>
          </a:p>
        </p:txBody>
      </p:sp>
    </p:spTree>
    <p:extLst>
      <p:ext uri="{BB962C8B-B14F-4D97-AF65-F5344CB8AC3E}">
        <p14:creationId xmlns:p14="http://schemas.microsoft.com/office/powerpoint/2010/main" val="27355217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dirty="0"/>
              <a:t>Y estableciendo el factor de hora pico, que es de 0.60, que tal cual las entradas nos indica que hay periodos de 15 minutos dentro de hora pico en donde se concentra la mayor cantidad de vehículos que salen hacia la avenida </a:t>
            </a:r>
            <a:r>
              <a:rPr lang="es-US" dirty="0" err="1"/>
              <a:t>cumanda</a:t>
            </a:r>
            <a:r>
              <a:rPr lang="es-US" dirty="0"/>
              <a:t>.</a:t>
            </a:r>
            <a:endParaRPr dirty="0"/>
          </a:p>
        </p:txBody>
      </p:sp>
    </p:spTree>
    <p:extLst>
      <p:ext uri="{BB962C8B-B14F-4D97-AF65-F5344CB8AC3E}">
        <p14:creationId xmlns:p14="http://schemas.microsoft.com/office/powerpoint/2010/main" val="32221847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57300" y="720725"/>
            <a:ext cx="4800600" cy="3600450"/>
          </a:xfrm>
        </p:spPr>
      </p:sp>
      <p:sp>
        <p:nvSpPr>
          <p:cNvPr id="3" name="Marcador de notas 2"/>
          <p:cNvSpPr>
            <a:spLocks noGrp="1"/>
          </p:cNvSpPr>
          <p:nvPr>
            <p:ph type="body" idx="1"/>
          </p:nvPr>
        </p:nvSpPr>
        <p:spPr/>
        <p:txBody>
          <a:bodyPr/>
          <a:lstStyle/>
          <a:p>
            <a:pPr marL="158750" indent="0">
              <a:buNone/>
            </a:pPr>
            <a:r>
              <a:rPr lang="es-419" dirty="0"/>
              <a:t>Finalmente tenemos las conclusiones y recomendaciones.</a:t>
            </a:r>
          </a:p>
        </p:txBody>
      </p:sp>
    </p:spTree>
    <p:extLst>
      <p:ext uri="{BB962C8B-B14F-4D97-AF65-F5344CB8AC3E}">
        <p14:creationId xmlns:p14="http://schemas.microsoft.com/office/powerpoint/2010/main" val="12908343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C" sz="1800" dirty="0">
                <a:solidFill>
                  <a:srgbClr val="000000"/>
                </a:solidFill>
                <a:effectLst/>
                <a:latin typeface="Calibri" panose="020F0502020204030204" pitchFamily="34" charset="0"/>
                <a:ea typeface="Calibri" panose="020F0502020204030204" pitchFamily="34" charset="0"/>
              </a:rPr>
              <a:t>Después de verificar y procesar la información de tráfico de años anteriores  de las principales vías que rodean al Ministerio de Defensa </a:t>
            </a:r>
            <a:r>
              <a:rPr lang="es-EC" sz="1800">
                <a:solidFill>
                  <a:srgbClr val="000000"/>
                </a:solidFill>
                <a:effectLst/>
                <a:latin typeface="Calibri" panose="020F0502020204030204" pitchFamily="34" charset="0"/>
                <a:ea typeface="Calibri" panose="020F0502020204030204" pitchFamily="34" charset="0"/>
              </a:rPr>
              <a:t>se determi </a:t>
            </a:r>
            <a:r>
              <a:rPr lang="es-EC" sz="1800" dirty="0">
                <a:solidFill>
                  <a:srgbClr val="000000"/>
                </a:solidFill>
                <a:effectLst/>
                <a:latin typeface="Calibri" panose="020F0502020204030204" pitchFamily="34" charset="0"/>
                <a:ea typeface="Calibri" panose="020F0502020204030204" pitchFamily="34" charset="0"/>
              </a:rPr>
              <a:t>factores trascendentales para el modelamiento, tales como: el Transito Promedio Diario Semanal, el Tráfico Promedio Diario Anual, con un nivel de confiabilidad del 90%, el Volumen Máximo Horario de Tráfico y el Factor de Hora Pico, todos estos valores fueron calculados para el año 2021 aplicando una tasa de crecimiento del 7%, prevista por el Municipio de Quito, esto se debe a que el momento de realizar la comprobación en campo de los registros entregados, no se evidencio una variación significativa con respecto a los datos originales; y que por supuesto eran de años anteriores, lo que nos llevó a asumir el efecto que tienen las restricciones vehiculares provocadas por la pandemia de COVID-19. Para verificar esto es necesario un estudio más extenso y pormenorizado de las vías.</a:t>
            </a:r>
            <a:endParaRPr dirty="0"/>
          </a:p>
        </p:txBody>
      </p:sp>
    </p:spTree>
    <p:extLst>
      <p:ext uri="{BB962C8B-B14F-4D97-AF65-F5344CB8AC3E}">
        <p14:creationId xmlns:p14="http://schemas.microsoft.com/office/powerpoint/2010/main" val="20133011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C" sz="1800" dirty="0">
                <a:solidFill>
                  <a:srgbClr val="000000"/>
                </a:solidFill>
                <a:effectLst/>
                <a:latin typeface="Calibri" panose="020F0502020204030204" pitchFamily="34" charset="0"/>
                <a:ea typeface="Calibri" panose="020F0502020204030204" pitchFamily="34" charset="0"/>
              </a:rPr>
              <a:t>Se realizó el aforo durante 14 días de los ingresos Norte y Sur, y durante 7 días de la salida Norte del Complejo, empleando cámaras de video para realizar la grabación continua y posteriormente realizar el conteo y tabulación correspondiente. Se identificó que la mayor cantidad de vehículos que ingresan al complejo son vehículos livianos, motocicletas, buses y camiones de dos ejes, estos últimos grupos en varios casos no llegan a superar el 1% del volumen diario contabilizado. Al igual que para las vías externas se calcularon los factores correspondiente comprendiendo así la problemática existente, con respecto al tema de parqueaderos, y que básicamente se debe a limitaciones de espacio, motivo por el cual, el personal que labora en el Complejo Ministerial se ha visto obligado a acudir a parqueaderos particulares. Considerando esta necesidad insatisfecha y en base a un análisis estadístico básico se estableció una tasa de crecimiento del 170% para un nuevo parqueadero. Es decir, de los 174 espacios disponibles en el parqueadero del Ejército, se necesita pasar a un parqueadero de al menos 470 espacios.</a:t>
            </a:r>
            <a:endParaRPr lang="es-EC"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990562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C" sz="1800" dirty="0">
                <a:solidFill>
                  <a:srgbClr val="000000"/>
                </a:solidFill>
                <a:effectLst/>
                <a:latin typeface="Calibri" panose="020F0502020204030204" pitchFamily="34" charset="0"/>
                <a:ea typeface="Calibri" panose="020F0502020204030204" pitchFamily="34" charset="0"/>
              </a:rPr>
              <a:t>Considerando los datos obtenidos se estableció las horas pico en los días laborables tanto de ingreso y salida hacia el Ministerio de Defensa. Para los ingresos las horas pico se establecieron en las 07H00 los lunes y viernes, y 08H00 los martes, jueves y viernes; y para las salidas, conforme a las modificaciones debidas a la pandemia, se estableció las 14H00 como la hora pico. Estas horas no coinciden con las horas pico que se presentan en las Av. Maldonado y Cumandá, por lo que a breves rasgos, y previa a la simulación correspondiente, el incremento de volumen proyectado no afecta de manera importante al tráfico presente en estas avenidas.</a:t>
            </a:r>
            <a:endParaRPr dirty="0"/>
          </a:p>
        </p:txBody>
      </p:sp>
    </p:spTree>
    <p:extLst>
      <p:ext uri="{BB962C8B-B14F-4D97-AF65-F5344CB8AC3E}">
        <p14:creationId xmlns:p14="http://schemas.microsoft.com/office/powerpoint/2010/main" val="27766668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C" sz="1800" dirty="0">
                <a:solidFill>
                  <a:srgbClr val="000000"/>
                </a:solidFill>
                <a:effectLst/>
                <a:latin typeface="Calibri" panose="020F0502020204030204" pitchFamily="34" charset="0"/>
                <a:ea typeface="Calibri" panose="020F0502020204030204" pitchFamily="34" charset="0"/>
              </a:rPr>
              <a:t>De realizarse la construcción de un bloque de parqueaderos u otra solución prevista, otro de los factores a considerar es el factor de hora pico, el mismo que según los datos presentados por el Municipio de Quito, en las avenidas que rodean al Ministerio de Defensa presentan valores coherentes y constantes cercanos al 0.90 típicos de las vías urbanas, esto sin embargo no se da en los ingresos y salidas del Complejo Ministerial, en donde se obtuvieron valores cercanos al 0.60, que son inclusive más bajos que los de las vías rurales, esto implica que dentro de la hora pico, hay periodos de 15 minutos en donde se da una concentración de volumen muy elevada, lo que puede representar un problema tanto para ingresos y salidas, afectando a la velocidad y al tiempo de espera necesario para incorporarse a las avenidas correspondientes, esto se podría solucionar incrementando salidas o entradas adicionales o a su vez adicionando carriles de circulación en cada sentido por los cuales se distribuya de mejor forma el volumen de tránsito.</a:t>
            </a:r>
            <a:endParaRPr lang="es-EC"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025312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457200" indent="0">
              <a:lnSpc>
                <a:spcPct val="150000"/>
              </a:lnSpc>
              <a:spcAft>
                <a:spcPts val="800"/>
              </a:spcAft>
              <a:buNone/>
            </a:pPr>
            <a:r>
              <a:rPr lang="es-EC" sz="1800" dirty="0">
                <a:solidFill>
                  <a:srgbClr val="000000"/>
                </a:solidFill>
                <a:effectLst/>
                <a:latin typeface="Calibri" panose="020F0502020204030204" pitchFamily="34" charset="0"/>
                <a:ea typeface="Calibri" panose="020F0502020204030204" pitchFamily="34" charset="0"/>
              </a:rPr>
              <a:t>Conforme a lo presentado a lo largo de todo el estudio, es necesario realizar nuevamente este proceso, o en su caso, determinar un factor de ajuste, que permita aproximar los datos obtenidos a la realidad posterior a la pandemia, ya que debido a la misma se han generado restricciones y modificaciones en volumen y horarios de funcionamiento de las organizaciones públicas y privadas, lo que afecta la recolección de datos, provocando que el presente estudio sea únicamente aplicable al caso específico que se presenta en la actualidad y cuyas condiciones sin duda variaran en los próximos meses.</a:t>
            </a:r>
          </a:p>
          <a:p>
            <a:pPr marL="457200" indent="0">
              <a:lnSpc>
                <a:spcPct val="150000"/>
              </a:lnSpc>
              <a:spcAft>
                <a:spcPts val="800"/>
              </a:spcAft>
              <a:buNone/>
            </a:pPr>
            <a:r>
              <a:rPr lang="es-EC" sz="1800" dirty="0">
                <a:solidFill>
                  <a:srgbClr val="000000"/>
                </a:solidFill>
                <a:effectLst/>
                <a:latin typeface="Calibri" panose="020F0502020204030204" pitchFamily="34" charset="0"/>
                <a:ea typeface="Calibri" panose="020F0502020204030204" pitchFamily="34" charset="0"/>
              </a:rPr>
              <a:t>Es evidente que se debe replantear el uso del espacio disponible dentro del Ministerio de Defensa, reorganizando los parqueaderos disponibles y realizando las modificaciones estructurales necesarias, tales como las propuestas elaboradas por otros autores, que serían una solución viable y adecuada para la problemática actual y que permitirían que el personal que labora en esta institución no se vea obligada a rentar espacios de parqueo particulares</a:t>
            </a:r>
          </a:p>
          <a:p>
            <a:pPr marL="457200" indent="0">
              <a:lnSpc>
                <a:spcPct val="150000"/>
              </a:lnSpc>
              <a:spcAft>
                <a:spcPts val="800"/>
              </a:spcAft>
              <a:buNone/>
            </a:pPr>
            <a:r>
              <a:rPr lang="es-EC" sz="1800" dirty="0">
                <a:solidFill>
                  <a:srgbClr val="000000"/>
                </a:solidFill>
                <a:effectLst/>
                <a:latin typeface="Calibri" panose="020F0502020204030204" pitchFamily="34" charset="0"/>
                <a:ea typeface="Calibri" panose="020F0502020204030204" pitchFamily="34" charset="0"/>
              </a:rPr>
              <a:t>Para implementar una solución global es necesario contar con una organización y control centralizado de todos los espacios de parqueo disponibles y se realice una distribución racional de los mismos, evadiendo la asignación innecesaria de espacios a personal que no los utiliza.</a:t>
            </a:r>
            <a:endParaRPr lang="es-EC"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840955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Marcador de imagen de diapositiva 1">
            <a:extLst>
              <a:ext uri="{FF2B5EF4-FFF2-40B4-BE49-F238E27FC236}">
                <a16:creationId xmlns:a16="http://schemas.microsoft.com/office/drawing/2014/main" id="{67351429-3D69-42AF-9060-7E1C26B772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Marcador de notas 2">
            <a:extLst>
              <a:ext uri="{FF2B5EF4-FFF2-40B4-BE49-F238E27FC236}">
                <a16:creationId xmlns:a16="http://schemas.microsoft.com/office/drawing/2014/main" id="{AFE1D7AF-B3F3-4670-8E84-7E7E155446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s-ES"/>
              <a:t>Al ser el Complejo Minisstrial un punto estratégico tanto para parqueaderos subterráneos y elevados el ingreso s</a:t>
            </a:r>
          </a:p>
        </p:txBody>
      </p:sp>
      <p:sp>
        <p:nvSpPr>
          <p:cNvPr id="21508" name="Marcador de número de diapositiva 3">
            <a:extLst>
              <a:ext uri="{FF2B5EF4-FFF2-40B4-BE49-F238E27FC236}">
                <a16:creationId xmlns:a16="http://schemas.microsoft.com/office/drawing/2014/main" id="{E0E0F8DB-C510-4AED-B48E-2A9F5B8CFB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E872AA-1F40-44D2-BCA9-4F5C440FC004}" type="slidenum">
              <a:rPr lang="en-US" altLang="es-ES"/>
              <a:pPr/>
              <a:t>82</a:t>
            </a:fld>
            <a:endParaRPr lang="en-US" altLang="es-E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a:extLst>
              <a:ext uri="{FF2B5EF4-FFF2-40B4-BE49-F238E27FC236}">
                <a16:creationId xmlns:a16="http://schemas.microsoft.com/office/drawing/2014/main" id="{13D1549C-2E00-4533-BA2A-E26A8F05CD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Marcador de notas 2">
            <a:extLst>
              <a:ext uri="{FF2B5EF4-FFF2-40B4-BE49-F238E27FC236}">
                <a16:creationId xmlns:a16="http://schemas.microsoft.com/office/drawing/2014/main" id="{5E59EFF5-6D58-493A-8361-0957BF00F7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ES"/>
          </a:p>
        </p:txBody>
      </p:sp>
      <p:sp>
        <p:nvSpPr>
          <p:cNvPr id="23556" name="Marcador de número de diapositiva 3">
            <a:extLst>
              <a:ext uri="{FF2B5EF4-FFF2-40B4-BE49-F238E27FC236}">
                <a16:creationId xmlns:a16="http://schemas.microsoft.com/office/drawing/2014/main" id="{49D9F237-B5A7-46E9-B3CB-09F543A645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705FCD-BF88-4A65-B956-9B06E8AECDE8}" type="slidenum">
              <a:rPr lang="en-US" altLang="es-ES"/>
              <a:pPr/>
              <a:t>83</a:t>
            </a:fld>
            <a:endParaRPr lang="en-US" alt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797421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26489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23" name="Google Shape;23;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39"/>
        <p:cNvGrpSpPr/>
        <p:nvPr/>
      </p:nvGrpSpPr>
      <p:grpSpPr>
        <a:xfrm>
          <a:off x="0" y="0"/>
          <a:ext cx="0" cy="0"/>
          <a:chOff x="0" y="0"/>
          <a:chExt cx="0" cy="0"/>
        </a:xfrm>
      </p:grpSpPr>
      <p:sp>
        <p:nvSpPr>
          <p:cNvPr id="40" name="Google Shape;40;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1"/>
        <p:cNvGrpSpPr/>
        <p:nvPr/>
      </p:nvGrpSpPr>
      <p:grpSpPr>
        <a:xfrm>
          <a:off x="0" y="0"/>
          <a:ext cx="0" cy="0"/>
          <a:chOff x="0" y="0"/>
          <a:chExt cx="0" cy="0"/>
        </a:xfrm>
      </p:grpSpPr>
      <p:sp>
        <p:nvSpPr>
          <p:cNvPr id="42" name="Google Shape;42;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43" name="Google Shape;43;p1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lt1"/>
              </a:buClr>
              <a:buSzPts val="2400"/>
              <a:buFont typeface="Arial"/>
              <a:buNone/>
              <a:defRPr sz="2400" b="1">
                <a:solidFill>
                  <a:schemeClr val="lt1"/>
                </a:solidFill>
                <a:latin typeface="Arial"/>
                <a:ea typeface="Arial"/>
                <a:cs typeface="Arial"/>
                <a:sym typeface="Arial"/>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44" name="Google Shape;44;p1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45" name="Google Shape;45;p1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lt1"/>
              </a:buClr>
              <a:buSzPts val="2400"/>
              <a:buFont typeface="Arial"/>
              <a:buNone/>
              <a:defRPr sz="2400" b="1">
                <a:solidFill>
                  <a:schemeClr val="lt1"/>
                </a:solidFill>
                <a:latin typeface="Arial"/>
                <a:ea typeface="Arial"/>
                <a:cs typeface="Arial"/>
                <a:sym typeface="Arial"/>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46" name="Google Shape;46;p1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49" name="Google Shape;49;p1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lt1"/>
              </a:buClr>
              <a:buSzPts val="2800"/>
              <a:buFont typeface="Arial"/>
              <a:buChar char="•"/>
              <a:defRPr sz="2800">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50" name="Google Shape;50;p1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lt1"/>
              </a:buClr>
              <a:buSzPts val="2800"/>
              <a:buFont typeface="Arial"/>
              <a:buChar char="•"/>
              <a:defRPr sz="2800">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51"/>
        <p:cNvGrpSpPr/>
        <p:nvPr/>
      </p:nvGrpSpPr>
      <p:grpSpPr>
        <a:xfrm>
          <a:off x="0" y="0"/>
          <a:ext cx="0" cy="0"/>
          <a:chOff x="0" y="0"/>
          <a:chExt cx="0" cy="0"/>
        </a:xfrm>
      </p:grpSpPr>
      <p:sp>
        <p:nvSpPr>
          <p:cNvPr id="52" name="Google Shape;52;p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53" name="Google Shape;53;p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lt1"/>
              </a:buClr>
              <a:buSzPts val="2000"/>
              <a:buFont typeface="Arial"/>
              <a:buNone/>
              <a:defRPr sz="2000">
                <a:solidFill>
                  <a:schemeClr val="lt1"/>
                </a:solidFill>
                <a:latin typeface="Arial"/>
                <a:ea typeface="Arial"/>
                <a:cs typeface="Arial"/>
                <a:sym typeface="Arial"/>
              </a:defRPr>
            </a:lvl1pPr>
            <a:lvl2pPr marL="914400" marR="0" lvl="1" indent="-228600" algn="l"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l" rtl="0">
              <a:spcBef>
                <a:spcPts val="32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408415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10"/>
          <p:cNvSpPr txBox="1"/>
          <p:nvPr/>
        </p:nvSpPr>
        <p:spPr>
          <a:xfrm>
            <a:off x="0" y="0"/>
            <a:ext cx="9144000" cy="620712"/>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sp>
        <p:nvSpPr>
          <p:cNvPr id="17" name="Google Shape;17;p10"/>
          <p:cNvSpPr txBox="1"/>
          <p:nvPr/>
        </p:nvSpPr>
        <p:spPr>
          <a:xfrm rot="10800000">
            <a:off x="-1" y="6308725"/>
            <a:ext cx="7885112" cy="549275"/>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cxnSp>
        <p:nvCxnSpPr>
          <p:cNvPr id="18" name="Google Shape;18;p10"/>
          <p:cNvCxnSpPr/>
          <p:nvPr/>
        </p:nvCxnSpPr>
        <p:spPr>
          <a:xfrm>
            <a:off x="25400" y="6296025"/>
            <a:ext cx="6659562" cy="0"/>
          </a:xfrm>
          <a:prstGeom prst="straightConnector1">
            <a:avLst/>
          </a:prstGeom>
          <a:noFill/>
          <a:ln w="38100" cap="flat" cmpd="sng">
            <a:solidFill>
              <a:srgbClr val="FF0000"/>
            </a:solidFill>
            <a:prstDash val="solid"/>
            <a:miter lim="800000"/>
            <a:headEnd type="none" w="med" len="med"/>
            <a:tailEnd type="none" w="med" len="med"/>
          </a:ln>
        </p:spPr>
      </p:cxnSp>
      <p:cxnSp>
        <p:nvCxnSpPr>
          <p:cNvPr id="19" name="Google Shape;19;p10"/>
          <p:cNvCxnSpPr/>
          <p:nvPr/>
        </p:nvCxnSpPr>
        <p:spPr>
          <a:xfrm>
            <a:off x="25400" y="6245225"/>
            <a:ext cx="6659562" cy="0"/>
          </a:xfrm>
          <a:prstGeom prst="straightConnector1">
            <a:avLst/>
          </a:prstGeom>
          <a:noFill/>
          <a:ln w="38100" cap="flat" cmpd="sng">
            <a:solidFill>
              <a:srgbClr val="006600"/>
            </a:solidFill>
            <a:prstDash val="solid"/>
            <a:miter lim="800000"/>
            <a:headEnd type="none" w="med" len="med"/>
            <a:tailEnd type="none" w="med" len="med"/>
          </a:ln>
        </p:spPr>
      </p:cxnSp>
      <p:pic>
        <p:nvPicPr>
          <p:cNvPr id="20" name="Google Shape;20;p10" descr="LOGO ESPE ORIGINAL copia"/>
          <p:cNvPicPr preferRelativeResize="0"/>
          <p:nvPr/>
        </p:nvPicPr>
        <p:blipFill rotWithShape="1">
          <a:blip r:embed="rId8">
            <a:alphaModFix/>
          </a:blip>
          <a:srcRect l="3070"/>
          <a:stretch/>
        </p:blipFill>
        <p:spPr>
          <a:xfrm>
            <a:off x="6732587" y="5949950"/>
            <a:ext cx="2305050" cy="63658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7" r:id="rId2"/>
    <p:sldLayoutId id="2147483658" r:id="rId3"/>
    <p:sldLayoutId id="2147483659" r:id="rId4"/>
    <p:sldLayoutId id="2147483660" r:id="rId5"/>
    <p:sldLayoutId id="214748366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png"/><Relationship Id="rId7" Type="http://schemas.openxmlformats.org/officeDocument/2006/relationships/diagramColors" Target="../diagrams/colors7.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png"/><Relationship Id="rId7" Type="http://schemas.openxmlformats.org/officeDocument/2006/relationships/diagramColors" Target="../diagrams/colors8.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png"/><Relationship Id="rId7" Type="http://schemas.openxmlformats.org/officeDocument/2006/relationships/diagramColors" Target="../diagrams/colors9.xml"/><Relationship Id="rId12"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QuickStyle" Target="../diagrams/quickStyle9.xml"/><Relationship Id="rId11" Type="http://schemas.openxmlformats.org/officeDocument/2006/relationships/image" Target="../media/image29.jpeg"/><Relationship Id="rId5" Type="http://schemas.openxmlformats.org/officeDocument/2006/relationships/diagramLayout" Target="../diagrams/layout9.xml"/><Relationship Id="rId10" Type="http://schemas.openxmlformats.org/officeDocument/2006/relationships/image" Target="../media/image28.jpg"/><Relationship Id="rId4" Type="http://schemas.openxmlformats.org/officeDocument/2006/relationships/diagramData" Target="../diagrams/data9.xml"/><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openxmlformats.org/officeDocument/2006/relationships/image" Target="../media/image2.png"/><Relationship Id="rId7" Type="http://schemas.openxmlformats.org/officeDocument/2006/relationships/diagramColors" Target="../diagrams/colors10.xml"/><Relationship Id="rId12" Type="http://schemas.openxmlformats.org/officeDocument/2006/relationships/diagramColors" Target="../diagrams/colors11.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s>
</file>

<file path=ppt/slides/_rels/slide15.xml.rels><?xml version="1.0" encoding="UTF-8" standalone="yes"?>
<Relationships xmlns="http://schemas.openxmlformats.org/package/2006/relationships"><Relationship Id="rId8" Type="http://schemas.microsoft.com/office/2007/relationships/diagramDrawing" Target="../diagrams/drawing12.xml"/><Relationship Id="rId13" Type="http://schemas.microsoft.com/office/2007/relationships/diagramDrawing" Target="../diagrams/drawing13.xml"/><Relationship Id="rId3" Type="http://schemas.openxmlformats.org/officeDocument/2006/relationships/image" Target="../media/image2.png"/><Relationship Id="rId7" Type="http://schemas.openxmlformats.org/officeDocument/2006/relationships/diagramColors" Target="../diagrams/colors12.xml"/><Relationship Id="rId12" Type="http://schemas.openxmlformats.org/officeDocument/2006/relationships/diagramColors" Target="../diagrams/colors13.xml"/><Relationship Id="rId2" Type="http://schemas.openxmlformats.org/officeDocument/2006/relationships/notesSlide" Target="../notesSlides/notesSlide15.xml"/><Relationship Id="rId16"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diagramQuickStyle" Target="../diagrams/quickStyle12.xml"/><Relationship Id="rId11" Type="http://schemas.openxmlformats.org/officeDocument/2006/relationships/diagramQuickStyle" Target="../diagrams/quickStyle13.xml"/><Relationship Id="rId5" Type="http://schemas.openxmlformats.org/officeDocument/2006/relationships/diagramLayout" Target="../diagrams/layout12.xml"/><Relationship Id="rId15" Type="http://schemas.openxmlformats.org/officeDocument/2006/relationships/image" Target="../media/image32.png"/><Relationship Id="rId10" Type="http://schemas.openxmlformats.org/officeDocument/2006/relationships/diagramLayout" Target="../diagrams/layout13.xml"/><Relationship Id="rId4" Type="http://schemas.openxmlformats.org/officeDocument/2006/relationships/diagramData" Target="../diagrams/data12.xml"/><Relationship Id="rId9" Type="http://schemas.openxmlformats.org/officeDocument/2006/relationships/diagramData" Target="../diagrams/data13.xml"/><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0.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0.png"/><Relationship Id="rId5" Type="http://schemas.openxmlformats.org/officeDocument/2006/relationships/image" Target="../media/image2.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0.png"/><Relationship Id="rId5" Type="http://schemas.openxmlformats.org/officeDocument/2006/relationships/image" Target="../media/image2.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0.png"/><Relationship Id="rId5" Type="http://schemas.openxmlformats.org/officeDocument/2006/relationships/image" Target="../media/image2.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41.png"/><Relationship Id="rId5" Type="http://schemas.openxmlformats.org/officeDocument/2006/relationships/image" Target="../media/image2.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emf"/></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emf"/></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9.emf"/><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0.emf"/><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1.emf"/><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2.xml"/><Relationship Id="rId11" Type="http://schemas.openxmlformats.org/officeDocument/2006/relationships/image" Target="../media/image14.jpeg"/><Relationship Id="rId5" Type="http://schemas.openxmlformats.org/officeDocument/2006/relationships/diagramLayout" Target="../diagrams/layout2.xml"/><Relationship Id="rId10" Type="http://schemas.openxmlformats.org/officeDocument/2006/relationships/image" Target="../media/image13.jpeg"/><Relationship Id="rId4" Type="http://schemas.openxmlformats.org/officeDocument/2006/relationships/diagramData" Target="../diagrams/data2.xml"/><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2.emf"/><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3.emf"/><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70.png"/><Relationship Id="rId5" Type="http://schemas.openxmlformats.org/officeDocument/2006/relationships/image" Target="../media/image66.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4.emf"/><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0.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5.emf"/><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microsoft.com/office/2007/relationships/diagramDrawing" Target="../diagrams/drawing14.xml"/><Relationship Id="rId13" Type="http://schemas.microsoft.com/office/2007/relationships/diagramDrawing" Target="../diagrams/drawing15.xml"/><Relationship Id="rId3" Type="http://schemas.openxmlformats.org/officeDocument/2006/relationships/image" Target="../media/image2.png"/><Relationship Id="rId7" Type="http://schemas.openxmlformats.org/officeDocument/2006/relationships/diagramColors" Target="../diagrams/colors14.xml"/><Relationship Id="rId12" Type="http://schemas.openxmlformats.org/officeDocument/2006/relationships/diagramColors" Target="../diagrams/colors15.xm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diagramQuickStyle" Target="../diagrams/quickStyle14.xml"/><Relationship Id="rId11" Type="http://schemas.openxmlformats.org/officeDocument/2006/relationships/diagramQuickStyle" Target="../diagrams/quickStyle15.xml"/><Relationship Id="rId5" Type="http://schemas.openxmlformats.org/officeDocument/2006/relationships/diagramLayout" Target="../diagrams/layout14.xml"/><Relationship Id="rId15" Type="http://schemas.openxmlformats.org/officeDocument/2006/relationships/image" Target="../media/image25.png"/><Relationship Id="rId10" Type="http://schemas.openxmlformats.org/officeDocument/2006/relationships/diagramLayout" Target="../diagrams/layout15.xml"/><Relationship Id="rId4" Type="http://schemas.openxmlformats.org/officeDocument/2006/relationships/diagramData" Target="../diagrams/data14.xml"/><Relationship Id="rId9" Type="http://schemas.openxmlformats.org/officeDocument/2006/relationships/diagramData" Target="../diagrams/data15.xml"/><Relationship Id="rId1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79.emf"/><Relationship Id="rId5" Type="http://schemas.openxmlformats.org/officeDocument/2006/relationships/package" Target="../embeddings/Hoja_de_c_lculo_de_Microsoft_Excel.xlsx"/><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chart" Target="../charts/chart1.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80.emf"/><Relationship Id="rId5" Type="http://schemas.openxmlformats.org/officeDocument/2006/relationships/package" Target="../embeddings/Hoja_de_c_lculo_de_Microsoft_Excel1.xlsx"/><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630.png"/><Relationship Id="rId5" Type="http://schemas.openxmlformats.org/officeDocument/2006/relationships/image" Target="../media/image81.png"/><Relationship Id="rId4" Type="http://schemas.openxmlformats.org/officeDocument/2006/relationships/image" Target="../media/image440.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650.png"/><Relationship Id="rId4" Type="http://schemas.openxmlformats.org/officeDocument/2006/relationships/image" Target="../media/image640.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3.xml"/><Relationship Id="rId11" Type="http://schemas.openxmlformats.org/officeDocument/2006/relationships/image" Target="../media/image17.png"/><Relationship Id="rId5" Type="http://schemas.openxmlformats.org/officeDocument/2006/relationships/diagramLayout" Target="../diagrams/layout3.xml"/><Relationship Id="rId10" Type="http://schemas.openxmlformats.org/officeDocument/2006/relationships/image" Target="../media/image16.jpeg"/><Relationship Id="rId4" Type="http://schemas.openxmlformats.org/officeDocument/2006/relationships/diagramData" Target="../diagrams/data3.xml"/><Relationship Id="rId9"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680.png"/><Relationship Id="rId5" Type="http://schemas.openxmlformats.org/officeDocument/2006/relationships/image" Target="../media/image671.png"/><Relationship Id="rId4" Type="http://schemas.openxmlformats.org/officeDocument/2006/relationships/image" Target="../media/image660.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710.png"/><Relationship Id="rId5" Type="http://schemas.openxmlformats.org/officeDocument/2006/relationships/image" Target="../media/image700.png"/><Relationship Id="rId4" Type="http://schemas.openxmlformats.org/officeDocument/2006/relationships/image" Target="../media/image691.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740.png"/><Relationship Id="rId5" Type="http://schemas.openxmlformats.org/officeDocument/2006/relationships/image" Target="../media/image730.png"/><Relationship Id="rId4" Type="http://schemas.openxmlformats.org/officeDocument/2006/relationships/image" Target="../media/image720.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82.jpg"/><Relationship Id="rId4" Type="http://schemas.openxmlformats.org/officeDocument/2006/relationships/image" Target="../media/image81.jpg"/></Relationships>
</file>

<file path=ppt/slides/_rels/slide54.xml.rels><?xml version="1.0" encoding="UTF-8" standalone="yes"?>
<Relationships xmlns="http://schemas.openxmlformats.org/package/2006/relationships"><Relationship Id="rId8" Type="http://schemas.openxmlformats.org/officeDocument/2006/relationships/image" Target="../media/image810.png"/><Relationship Id="rId3" Type="http://schemas.openxmlformats.org/officeDocument/2006/relationships/image" Target="../media/image2.png"/><Relationship Id="rId7"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0.png"/><Relationship Id="rId4" Type="http://schemas.openxmlformats.org/officeDocument/2006/relationships/image" Target="../media/image770.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590.png"/><Relationship Id="rId5" Type="http://schemas.openxmlformats.org/officeDocument/2006/relationships/image" Target="../media/image580.png"/><Relationship Id="rId4" Type="http://schemas.openxmlformats.org/officeDocument/2006/relationships/image" Target="../media/image570.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610.png"/><Relationship Id="rId7" Type="http://schemas.openxmlformats.org/officeDocument/2006/relationships/diagramColors" Target="../diagrams/colors16.xm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760.png"/><Relationship Id="rId4" Type="http://schemas.openxmlformats.org/officeDocument/2006/relationships/image" Target="../media/image750.pn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QuickStyle" Target="../diagrams/quickStyle4.xml"/><Relationship Id="rId11" Type="http://schemas.openxmlformats.org/officeDocument/2006/relationships/image" Target="../media/image20.png"/><Relationship Id="rId5" Type="http://schemas.openxmlformats.org/officeDocument/2006/relationships/diagramLayout" Target="../diagrams/layout4.xml"/><Relationship Id="rId10" Type="http://schemas.openxmlformats.org/officeDocument/2006/relationships/image" Target="../media/image19.jpg"/><Relationship Id="rId4" Type="http://schemas.openxmlformats.org/officeDocument/2006/relationships/diagramData" Target="../diagrams/data4.xml"/><Relationship Id="rId9" Type="http://schemas.openxmlformats.org/officeDocument/2006/relationships/image" Target="../media/image18.jp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8" Type="http://schemas.openxmlformats.org/officeDocument/2006/relationships/image" Target="../media/image840.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2.png"/><Relationship Id="rId7" Type="http://schemas.openxmlformats.org/officeDocument/2006/relationships/diagramColors" Target="../diagrams/colors18.xml"/><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64.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2.png"/><Relationship Id="rId7" Type="http://schemas.openxmlformats.org/officeDocument/2006/relationships/diagramColors" Target="../diagrams/colors19.xml"/><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65.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2.png"/><Relationship Id="rId7" Type="http://schemas.openxmlformats.org/officeDocument/2006/relationships/diagramColors" Target="../diagrams/colors20.xml"/><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66.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2.png"/><Relationship Id="rId7" Type="http://schemas.openxmlformats.org/officeDocument/2006/relationships/diagramColors" Target="../diagrams/colors21.xml"/><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67.xml.rels><?xml version="1.0" encoding="UTF-8" standalone="yes"?>
<Relationships xmlns="http://schemas.openxmlformats.org/package/2006/relationships"><Relationship Id="rId8" Type="http://schemas.microsoft.com/office/2007/relationships/diagramDrawing" Target="../diagrams/drawing22.xml"/><Relationship Id="rId13" Type="http://schemas.microsoft.com/office/2007/relationships/diagramDrawing" Target="../diagrams/drawing23.xml"/><Relationship Id="rId18" Type="http://schemas.microsoft.com/office/2007/relationships/diagramDrawing" Target="../diagrams/drawing24.xml"/><Relationship Id="rId3" Type="http://schemas.openxmlformats.org/officeDocument/2006/relationships/image" Target="../media/image2.png"/><Relationship Id="rId7" Type="http://schemas.openxmlformats.org/officeDocument/2006/relationships/diagramColors" Target="../diagrams/colors22.xml"/><Relationship Id="rId12" Type="http://schemas.openxmlformats.org/officeDocument/2006/relationships/diagramColors" Target="../diagrams/colors23.xml"/><Relationship Id="rId17" Type="http://schemas.openxmlformats.org/officeDocument/2006/relationships/diagramColors" Target="../diagrams/colors24.xml"/><Relationship Id="rId2" Type="http://schemas.openxmlformats.org/officeDocument/2006/relationships/notesSlide" Target="../notesSlides/notesSlide67.xml"/><Relationship Id="rId16" Type="http://schemas.openxmlformats.org/officeDocument/2006/relationships/diagramQuickStyle" Target="../diagrams/quickStyle24.xml"/><Relationship Id="rId1" Type="http://schemas.openxmlformats.org/officeDocument/2006/relationships/slideLayout" Target="../slideLayouts/slideLayout1.xml"/><Relationship Id="rId6" Type="http://schemas.openxmlformats.org/officeDocument/2006/relationships/diagramQuickStyle" Target="../diagrams/quickStyle22.xml"/><Relationship Id="rId11" Type="http://schemas.openxmlformats.org/officeDocument/2006/relationships/diagramQuickStyle" Target="../diagrams/quickStyle23.xml"/><Relationship Id="rId5" Type="http://schemas.openxmlformats.org/officeDocument/2006/relationships/diagramLayout" Target="../diagrams/layout22.xml"/><Relationship Id="rId15" Type="http://schemas.openxmlformats.org/officeDocument/2006/relationships/diagramLayout" Target="../diagrams/layout24.xml"/><Relationship Id="rId10" Type="http://schemas.openxmlformats.org/officeDocument/2006/relationships/diagramLayout" Target="../diagrams/layout23.xml"/><Relationship Id="rId4" Type="http://schemas.openxmlformats.org/officeDocument/2006/relationships/diagramData" Target="../diagrams/data22.xml"/><Relationship Id="rId9" Type="http://schemas.openxmlformats.org/officeDocument/2006/relationships/diagramData" Target="../diagrams/data23.xml"/><Relationship Id="rId14" Type="http://schemas.openxmlformats.org/officeDocument/2006/relationships/diagramData" Target="../diagrams/data24.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1.xml"/><Relationship Id="rId1" Type="http://schemas.openxmlformats.org/officeDocument/2006/relationships/video" Target="file:///C:\Users\User\Downloads\SITUACION%20ACTUAL.mp4"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97.png"/></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png"/></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103.png"/></Relationships>
</file>

<file path=ppt/slides/_rels/slide7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pn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8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png"/><Relationship Id="rId7" Type="http://schemas.openxmlformats.org/officeDocument/2006/relationships/diagramColors" Target="../diagrams/colors6.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9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 Id="rId5" Type="http://schemas.openxmlformats.org/officeDocument/2006/relationships/image" Target="../media/image131.png"/><Relationship Id="rId4" Type="http://schemas.openxmlformats.org/officeDocument/2006/relationships/image" Target="../media/image130.png"/></Relationships>
</file>

<file path=ppt/slides/_rels/slide9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9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1"/>
          <p:cNvPicPr preferRelativeResize="0"/>
          <p:nvPr/>
        </p:nvPicPr>
        <p:blipFill rotWithShape="1">
          <a:blip r:embed="rId3">
            <a:alphaModFix/>
          </a:blip>
          <a:srcRect/>
          <a:stretch/>
        </p:blipFill>
        <p:spPr>
          <a:xfrm>
            <a:off x="0" y="-3802"/>
            <a:ext cx="3592512" cy="1090612"/>
          </a:xfrm>
          <a:prstGeom prst="rect">
            <a:avLst/>
          </a:prstGeom>
          <a:noFill/>
          <a:ln>
            <a:noFill/>
          </a:ln>
        </p:spPr>
      </p:pic>
      <p:sp>
        <p:nvSpPr>
          <p:cNvPr id="59" name="Google Shape;59;p1"/>
          <p:cNvSpPr txBox="1"/>
          <p:nvPr/>
        </p:nvSpPr>
        <p:spPr>
          <a:xfrm>
            <a:off x="1049779" y="2630728"/>
            <a:ext cx="7737475"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Times New Roman"/>
              <a:buNone/>
            </a:pPr>
            <a:r>
              <a:rPr lang="es-MX" sz="2000" b="1" i="0" u="none" dirty="0">
                <a:solidFill>
                  <a:schemeClr val="dk1"/>
                </a:solidFill>
                <a:latin typeface="+mn-lt"/>
                <a:ea typeface="Times New Roman"/>
                <a:cs typeface="Arial" panose="020B0604020202020204" pitchFamily="34" charset="0"/>
                <a:sym typeface="Times New Roman"/>
              </a:rPr>
              <a:t>“</a:t>
            </a:r>
            <a:r>
              <a:rPr lang="es-MX" sz="2000" b="1" dirty="0">
                <a:effectLst/>
                <a:latin typeface="+mn-lt"/>
                <a:ea typeface="Times New Roman" panose="02020603050405020304" pitchFamily="18" charset="0"/>
              </a:rPr>
              <a:t>ANÁLISIS DE DEMANDA Y ASIGNACIÓN DE TRÁFICO VEHICULAR EN EL MINISTERIO DE DEFENSA, ACCESOS AV. MALDONADO Y CUMANDÁ; SECTOR LA RECOLETA, CANTÓN QUITO</a:t>
            </a:r>
            <a:r>
              <a:rPr lang="es-MX" sz="2000" b="1" i="0" u="none" dirty="0" smtClean="0">
                <a:solidFill>
                  <a:schemeClr val="dk1"/>
                </a:solidFill>
                <a:latin typeface="+mn-lt"/>
                <a:ea typeface="Times New Roman"/>
                <a:cs typeface="Arial" panose="020B0604020202020204" pitchFamily="34" charset="0"/>
                <a:sym typeface="Times New Roman"/>
              </a:rPr>
              <a:t>”</a:t>
            </a:r>
            <a:endParaRPr lang="es-MX" sz="2000" dirty="0">
              <a:latin typeface="+mn-lt"/>
              <a:cs typeface="Arial" panose="020B0604020202020204" pitchFamily="34" charset="0"/>
            </a:endParaRPr>
          </a:p>
        </p:txBody>
      </p:sp>
      <p:sp>
        <p:nvSpPr>
          <p:cNvPr id="60" name="Google Shape;60;p1"/>
          <p:cNvSpPr/>
          <p:nvPr/>
        </p:nvSpPr>
        <p:spPr>
          <a:xfrm>
            <a:off x="607509" y="4709121"/>
            <a:ext cx="7484228" cy="1384954"/>
          </a:xfrm>
          <a:prstGeom prst="rect">
            <a:avLst/>
          </a:prstGeom>
          <a:noFill/>
          <a:ln>
            <a:noFill/>
          </a:ln>
        </p:spPr>
        <p:txBody>
          <a:bodyPr spcFirstLastPara="1" wrap="square" lIns="91425" tIns="45700" rIns="91425" bIns="45700" anchor="t" anchorCtr="0">
            <a:spAutoFit/>
          </a:bodyPr>
          <a:lstStyle/>
          <a:p>
            <a:pPr lvl="0" algn="ctr">
              <a:buClr>
                <a:srgbClr val="262626"/>
              </a:buClr>
              <a:buSzPts val="2800"/>
            </a:pPr>
            <a:r>
              <a:rPr lang="es-US" b="1" i="0" u="none" strike="noStrike" cap="none" dirty="0">
                <a:latin typeface="Arial" panose="020B0604020202020204" pitchFamily="34" charset="0"/>
                <a:ea typeface="Times New Roman"/>
                <a:cs typeface="Arial" panose="020B0604020202020204" pitchFamily="34" charset="0"/>
                <a:sym typeface="Times New Roman"/>
              </a:rPr>
              <a:t>AUTORES</a:t>
            </a:r>
            <a:r>
              <a:rPr lang="es-US" b="1" i="0" u="none" strike="noStrike" cap="none" dirty="0" smtClean="0">
                <a:latin typeface="Arial" panose="020B0604020202020204" pitchFamily="34" charset="0"/>
                <a:ea typeface="Times New Roman"/>
                <a:cs typeface="Arial" panose="020B0604020202020204" pitchFamily="34" charset="0"/>
                <a:sym typeface="Times New Roman"/>
              </a:rPr>
              <a:t>: CAPT</a:t>
            </a:r>
            <a:r>
              <a:rPr lang="es-US" b="1" i="0" u="none" strike="noStrike" cap="none" dirty="0" smtClean="0">
                <a:latin typeface="Arial" panose="020B0604020202020204" pitchFamily="34" charset="0"/>
                <a:ea typeface="Times New Roman"/>
                <a:cs typeface="Arial" panose="020B0604020202020204" pitchFamily="34" charset="0"/>
                <a:sym typeface="Times New Roman"/>
              </a:rPr>
              <a:t>. </a:t>
            </a:r>
            <a:r>
              <a:rPr lang="es-US" b="1" dirty="0">
                <a:latin typeface="Arial" panose="020B0604020202020204" pitchFamily="34" charset="0"/>
                <a:ea typeface="Times New Roman"/>
                <a:cs typeface="Arial" panose="020B0604020202020204" pitchFamily="34" charset="0"/>
                <a:sym typeface="Times New Roman"/>
              </a:rPr>
              <a:t>OSCAR </a:t>
            </a:r>
            <a:r>
              <a:rPr lang="es-US" b="1" dirty="0" smtClean="0">
                <a:latin typeface="Arial" panose="020B0604020202020204" pitchFamily="34" charset="0"/>
                <a:ea typeface="Times New Roman"/>
                <a:cs typeface="Arial" panose="020B0604020202020204" pitchFamily="34" charset="0"/>
                <a:sym typeface="Times New Roman"/>
              </a:rPr>
              <a:t>APOLO TORRES</a:t>
            </a:r>
            <a:endParaRPr lang="es-US" b="1" i="0" u="none" strike="noStrike" cap="none" dirty="0" smtClean="0">
              <a:latin typeface="Arial" panose="020B0604020202020204" pitchFamily="34" charset="0"/>
              <a:ea typeface="Times New Roman"/>
              <a:cs typeface="Arial" panose="020B0604020202020204" pitchFamily="34" charset="0"/>
              <a:sym typeface="Times New Roman"/>
            </a:endParaRPr>
          </a:p>
          <a:p>
            <a:pPr marL="0" marR="0" lvl="0" indent="0" algn="ctr" rtl="0">
              <a:lnSpc>
                <a:spcPct val="100000"/>
              </a:lnSpc>
              <a:spcBef>
                <a:spcPts val="0"/>
              </a:spcBef>
              <a:spcAft>
                <a:spcPts val="0"/>
              </a:spcAft>
              <a:buClr>
                <a:srgbClr val="262626"/>
              </a:buClr>
              <a:buSzPts val="2800"/>
              <a:buFont typeface="Arial"/>
              <a:buNone/>
            </a:pPr>
            <a:r>
              <a:rPr lang="es-US" b="1" dirty="0">
                <a:latin typeface="Arial" panose="020B0604020202020204" pitchFamily="34" charset="0"/>
                <a:ea typeface="Times New Roman"/>
                <a:cs typeface="Arial" panose="020B0604020202020204" pitchFamily="34" charset="0"/>
                <a:sym typeface="Times New Roman"/>
              </a:rPr>
              <a:t>	</a:t>
            </a:r>
            <a:r>
              <a:rPr lang="es-US" b="1" dirty="0">
                <a:latin typeface="Arial" panose="020B0604020202020204" pitchFamily="34" charset="0"/>
                <a:ea typeface="Times New Roman"/>
                <a:cs typeface="Arial" panose="020B0604020202020204" pitchFamily="34" charset="0"/>
                <a:sym typeface="Times New Roman"/>
              </a:rPr>
              <a:t> </a:t>
            </a:r>
            <a:r>
              <a:rPr lang="es-US" b="1" dirty="0" smtClean="0">
                <a:latin typeface="Arial" panose="020B0604020202020204" pitchFamily="34" charset="0"/>
                <a:ea typeface="Times New Roman"/>
                <a:cs typeface="Arial" panose="020B0604020202020204" pitchFamily="34" charset="0"/>
                <a:sym typeface="Times New Roman"/>
              </a:rPr>
              <a:t>     </a:t>
            </a:r>
            <a:r>
              <a:rPr lang="es-US" b="1" i="0" u="none" strike="noStrike" cap="none" dirty="0" smtClean="0">
                <a:latin typeface="Arial" panose="020B0604020202020204" pitchFamily="34" charset="0"/>
                <a:ea typeface="Times New Roman"/>
                <a:cs typeface="Arial" panose="020B0604020202020204" pitchFamily="34" charset="0"/>
                <a:sym typeface="Times New Roman"/>
              </a:rPr>
              <a:t>CAPT</a:t>
            </a:r>
            <a:r>
              <a:rPr lang="es-US" b="1" i="0" u="none" strike="noStrike" cap="none" dirty="0">
                <a:latin typeface="Arial" panose="020B0604020202020204" pitchFamily="34" charset="0"/>
                <a:ea typeface="Times New Roman"/>
                <a:cs typeface="Arial" panose="020B0604020202020204" pitchFamily="34" charset="0"/>
                <a:sym typeface="Times New Roman"/>
              </a:rPr>
              <a:t>. FREDDY GAVILÁNEZ JAYA</a:t>
            </a:r>
          </a:p>
          <a:p>
            <a:pPr marL="0" marR="0" lvl="0" indent="0" rtl="0">
              <a:lnSpc>
                <a:spcPct val="100000"/>
              </a:lnSpc>
              <a:spcBef>
                <a:spcPts val="0"/>
              </a:spcBef>
              <a:spcAft>
                <a:spcPts val="0"/>
              </a:spcAft>
              <a:buClr>
                <a:srgbClr val="262626"/>
              </a:buClr>
              <a:buSzPts val="2800"/>
              <a:buFont typeface="Arial"/>
              <a:buNone/>
            </a:pPr>
            <a:r>
              <a:rPr lang="es-US" b="1" dirty="0">
                <a:latin typeface="Arial" panose="020B0604020202020204" pitchFamily="34" charset="0"/>
                <a:ea typeface="Times New Roman"/>
                <a:cs typeface="Arial" panose="020B0604020202020204" pitchFamily="34" charset="0"/>
                <a:sym typeface="Times New Roman"/>
              </a:rPr>
              <a:t>			 </a:t>
            </a:r>
            <a:r>
              <a:rPr lang="es-US" b="1" dirty="0" smtClean="0">
                <a:latin typeface="Arial" panose="020B0604020202020204" pitchFamily="34" charset="0"/>
                <a:ea typeface="Times New Roman"/>
                <a:cs typeface="Arial" panose="020B0604020202020204" pitchFamily="34" charset="0"/>
                <a:sym typeface="Times New Roman"/>
              </a:rPr>
              <a:t>CAPT</a:t>
            </a:r>
            <a:r>
              <a:rPr lang="es-US" b="1" dirty="0">
                <a:latin typeface="Arial" panose="020B0604020202020204" pitchFamily="34" charset="0"/>
                <a:ea typeface="Times New Roman"/>
                <a:cs typeface="Arial" panose="020B0604020202020204" pitchFamily="34" charset="0"/>
                <a:sym typeface="Times New Roman"/>
              </a:rPr>
              <a:t>. HÉCTOR SANCHEZ GRANIZO</a:t>
            </a:r>
            <a:endParaRPr lang="es-US" b="1" i="0" u="none" strike="noStrike" cap="none" dirty="0">
              <a:latin typeface="Arial" panose="020B0604020202020204" pitchFamily="34" charset="0"/>
              <a:ea typeface="Times New Roman"/>
              <a:cs typeface="Arial" panose="020B0604020202020204" pitchFamily="34" charset="0"/>
              <a:sym typeface="Times New Roman"/>
            </a:endParaRPr>
          </a:p>
          <a:p>
            <a:pPr marL="0" marR="0" lvl="0" indent="0" algn="ctr" rtl="0">
              <a:lnSpc>
                <a:spcPct val="100000"/>
              </a:lnSpc>
              <a:spcBef>
                <a:spcPts val="0"/>
              </a:spcBef>
              <a:spcAft>
                <a:spcPts val="0"/>
              </a:spcAft>
              <a:buClr>
                <a:srgbClr val="262626"/>
              </a:buClr>
              <a:buSzPts val="2800"/>
              <a:buFont typeface="Arial"/>
              <a:buNone/>
            </a:pPr>
            <a:r>
              <a:rPr lang="es-US" b="1" dirty="0">
                <a:latin typeface="Arial" panose="020B0604020202020204" pitchFamily="34" charset="0"/>
                <a:ea typeface="Times New Roman"/>
                <a:cs typeface="Arial" panose="020B0604020202020204" pitchFamily="34" charset="0"/>
                <a:sym typeface="Times New Roman"/>
              </a:rPr>
              <a:t>                 </a:t>
            </a:r>
            <a:r>
              <a:rPr lang="es-US" b="1" dirty="0" smtClean="0">
                <a:latin typeface="Arial" panose="020B0604020202020204" pitchFamily="34" charset="0"/>
                <a:ea typeface="Times New Roman"/>
                <a:cs typeface="Arial" panose="020B0604020202020204" pitchFamily="34" charset="0"/>
                <a:sym typeface="Times New Roman"/>
              </a:rPr>
              <a:t>  </a:t>
            </a:r>
            <a:r>
              <a:rPr lang="es-US" b="1" dirty="0" smtClean="0">
                <a:latin typeface="Arial" panose="020B0604020202020204" pitchFamily="34" charset="0"/>
                <a:ea typeface="Times New Roman"/>
                <a:cs typeface="Arial" panose="020B0604020202020204" pitchFamily="34" charset="0"/>
                <a:sym typeface="Times New Roman"/>
              </a:rPr>
              <a:t>CAPT</a:t>
            </a:r>
            <a:r>
              <a:rPr lang="es-US" b="1" i="0" u="none" strike="noStrike" cap="none" dirty="0">
                <a:latin typeface="Arial" panose="020B0604020202020204" pitchFamily="34" charset="0"/>
                <a:ea typeface="Times New Roman"/>
                <a:cs typeface="Arial" panose="020B0604020202020204" pitchFamily="34" charset="0"/>
                <a:sym typeface="Times New Roman"/>
              </a:rPr>
              <a:t>. CRISTIAN VEGA </a:t>
            </a:r>
            <a:r>
              <a:rPr lang="es-US" b="1" i="0" u="none" strike="noStrike" cap="none" dirty="0" smtClean="0">
                <a:latin typeface="Arial" panose="020B0604020202020204" pitchFamily="34" charset="0"/>
                <a:ea typeface="Times New Roman"/>
                <a:cs typeface="Arial" panose="020B0604020202020204" pitchFamily="34" charset="0"/>
                <a:sym typeface="Times New Roman"/>
              </a:rPr>
              <a:t>CUEVA</a:t>
            </a:r>
          </a:p>
          <a:p>
            <a:pPr lvl="0" algn="ctr">
              <a:buClr>
                <a:srgbClr val="262626"/>
              </a:buClr>
              <a:buSzPts val="2800"/>
            </a:pPr>
            <a:r>
              <a:rPr lang="es-US" b="1" dirty="0" smtClean="0">
                <a:latin typeface="Arial" panose="020B0604020202020204" pitchFamily="34" charset="0"/>
                <a:ea typeface="Times New Roman"/>
                <a:cs typeface="Arial" panose="020B0604020202020204" pitchFamily="34" charset="0"/>
                <a:sym typeface="Times New Roman"/>
              </a:rPr>
              <a:t>   </a:t>
            </a:r>
            <a:r>
              <a:rPr lang="es-US" b="1" dirty="0" smtClean="0">
                <a:latin typeface="Arial" panose="020B0604020202020204" pitchFamily="34" charset="0"/>
                <a:ea typeface="Times New Roman"/>
                <a:cs typeface="Arial" panose="020B0604020202020204" pitchFamily="34" charset="0"/>
                <a:sym typeface="Times New Roman"/>
              </a:rPr>
              <a:t>                  CAPT</a:t>
            </a:r>
            <a:r>
              <a:rPr lang="es-US" b="1" dirty="0" smtClean="0">
                <a:latin typeface="Arial" panose="020B0604020202020204" pitchFamily="34" charset="0"/>
                <a:ea typeface="Times New Roman"/>
                <a:cs typeface="Arial" panose="020B0604020202020204" pitchFamily="34" charset="0"/>
                <a:sym typeface="Times New Roman"/>
              </a:rPr>
              <a:t>. </a:t>
            </a:r>
            <a:r>
              <a:rPr lang="es-US" b="1" dirty="0" smtClean="0">
                <a:latin typeface="Arial" panose="020B0604020202020204" pitchFamily="34" charset="0"/>
                <a:ea typeface="Times New Roman"/>
                <a:cs typeface="Arial" panose="020B0604020202020204" pitchFamily="34" charset="0"/>
                <a:sym typeface="Times New Roman"/>
              </a:rPr>
              <a:t>DAVID </a:t>
            </a:r>
            <a:r>
              <a:rPr lang="es-US" b="1" dirty="0" smtClean="0">
                <a:latin typeface="Arial" panose="020B0604020202020204" pitchFamily="34" charset="0"/>
                <a:ea typeface="Times New Roman"/>
                <a:cs typeface="Arial" panose="020B0604020202020204" pitchFamily="34" charset="0"/>
                <a:sym typeface="Times New Roman"/>
              </a:rPr>
              <a:t>ZURITA NARANJO </a:t>
            </a:r>
            <a:r>
              <a:rPr lang="pt-BR" b="1" i="0" u="none" strike="noStrike" cap="none" dirty="0">
                <a:latin typeface="Times New Roman"/>
                <a:ea typeface="Times New Roman"/>
                <a:cs typeface="Times New Roman"/>
                <a:sym typeface="Times New Roman"/>
              </a:rPr>
              <a:t/>
            </a:r>
            <a:br>
              <a:rPr lang="pt-BR" b="1" i="0" u="none" strike="noStrike" cap="none" dirty="0">
                <a:latin typeface="Times New Roman"/>
                <a:ea typeface="Times New Roman"/>
                <a:cs typeface="Times New Roman"/>
                <a:sym typeface="Times New Roman"/>
              </a:rPr>
            </a:br>
            <a:endParaRPr lang="pt-BR" b="1" i="0" u="none" strike="noStrike" cap="none" dirty="0">
              <a:latin typeface="Times New Roman"/>
              <a:ea typeface="Times New Roman"/>
              <a:cs typeface="Times New Roman"/>
              <a:sym typeface="Times New Roman"/>
            </a:endParaRPr>
          </a:p>
        </p:txBody>
      </p:sp>
      <p:sp>
        <p:nvSpPr>
          <p:cNvPr id="6" name="CuadroTexto 5">
            <a:extLst>
              <a:ext uri="{FF2B5EF4-FFF2-40B4-BE49-F238E27FC236}">
                <a16:creationId xmlns:a16="http://schemas.microsoft.com/office/drawing/2014/main" id="{08962FB9-5082-4368-8639-C1AA5E4783F4}"/>
              </a:ext>
            </a:extLst>
          </p:cNvPr>
          <p:cNvSpPr txBox="1"/>
          <p:nvPr/>
        </p:nvSpPr>
        <p:spPr>
          <a:xfrm>
            <a:off x="1661668" y="1252636"/>
            <a:ext cx="6598538" cy="523220"/>
          </a:xfrm>
          <a:prstGeom prst="rect">
            <a:avLst/>
          </a:prstGeom>
          <a:noFill/>
        </p:spPr>
        <p:txBody>
          <a:bodyPr wrap="square">
            <a:spAutoFit/>
          </a:bodyPr>
          <a:lstStyle/>
          <a:p>
            <a:pPr algn="ctr"/>
            <a:r>
              <a:rPr lang="es-EC" sz="1400" b="1" dirty="0"/>
              <a:t>DEPARTAMENTO DE CIENCIAS DE LA TIERRA Y DE LA CONSTRUCCIÓN </a:t>
            </a:r>
            <a:br>
              <a:rPr lang="es-EC" sz="1400" b="1" dirty="0"/>
            </a:br>
            <a:r>
              <a:rPr lang="es-EC" sz="1400" b="1" dirty="0"/>
              <a:t>CARRERA DE INGENIERÍA </a:t>
            </a:r>
            <a:r>
              <a:rPr lang="es-EC" b="1" dirty="0"/>
              <a:t>CIVIL</a:t>
            </a:r>
            <a:r>
              <a:rPr lang="es-EC" sz="1400" b="1" dirty="0"/>
              <a:t> </a:t>
            </a:r>
            <a:endParaRPr lang="es-EC" b="1" dirty="0"/>
          </a:p>
        </p:txBody>
      </p:sp>
      <p:sp>
        <p:nvSpPr>
          <p:cNvPr id="8" name="CuadroTexto 7">
            <a:extLst>
              <a:ext uri="{FF2B5EF4-FFF2-40B4-BE49-F238E27FC236}">
                <a16:creationId xmlns:a16="http://schemas.microsoft.com/office/drawing/2014/main" id="{E8C9C679-553B-4360-9446-5729E615494E}"/>
              </a:ext>
            </a:extLst>
          </p:cNvPr>
          <p:cNvSpPr txBox="1"/>
          <p:nvPr/>
        </p:nvSpPr>
        <p:spPr>
          <a:xfrm>
            <a:off x="1218823" y="1941682"/>
            <a:ext cx="7737475" cy="523220"/>
          </a:xfrm>
          <a:prstGeom prst="rect">
            <a:avLst/>
          </a:prstGeom>
          <a:noFill/>
        </p:spPr>
        <p:txBody>
          <a:bodyPr wrap="square">
            <a:spAutoFit/>
          </a:bodyPr>
          <a:lstStyle/>
          <a:p>
            <a:pPr algn="ctr"/>
            <a:r>
              <a:rPr lang="es-EC" sz="1400" b="1" dirty="0"/>
              <a:t>TRABAJO DE </a:t>
            </a:r>
            <a:r>
              <a:rPr lang="es-EC" b="1" dirty="0"/>
              <a:t>INTEGRACIÓN CURRICULAR</a:t>
            </a:r>
            <a:r>
              <a:rPr lang="es-EC" sz="1400" b="1" dirty="0"/>
              <a:t> PREVIO A LA OBTENCIÓN DEL TÍTULO DE INGENIERO CIVIL</a:t>
            </a:r>
          </a:p>
        </p:txBody>
      </p:sp>
      <p:sp>
        <p:nvSpPr>
          <p:cNvPr id="9" name="CuadroTexto 8">
            <a:extLst>
              <a:ext uri="{FF2B5EF4-FFF2-40B4-BE49-F238E27FC236}">
                <a16:creationId xmlns:a16="http://schemas.microsoft.com/office/drawing/2014/main" id="{89A29095-7F0E-43C4-9F36-63AFE6EB50D3}"/>
              </a:ext>
            </a:extLst>
          </p:cNvPr>
          <p:cNvSpPr txBox="1"/>
          <p:nvPr/>
        </p:nvSpPr>
        <p:spPr>
          <a:xfrm>
            <a:off x="2547790" y="4121464"/>
            <a:ext cx="4572000" cy="307777"/>
          </a:xfrm>
          <a:prstGeom prst="rect">
            <a:avLst/>
          </a:prstGeom>
          <a:noFill/>
        </p:spPr>
        <p:txBody>
          <a:bodyPr wrap="square">
            <a:spAutoFit/>
          </a:bodyPr>
          <a:lstStyle/>
          <a:p>
            <a:pPr marL="0" marR="0" lvl="0" indent="0" algn="ctr" rtl="0">
              <a:lnSpc>
                <a:spcPct val="100000"/>
              </a:lnSpc>
              <a:spcBef>
                <a:spcPts val="0"/>
              </a:spcBef>
              <a:spcAft>
                <a:spcPts val="0"/>
              </a:spcAft>
              <a:buClr>
                <a:srgbClr val="262626"/>
              </a:buClr>
              <a:buSzPts val="2800"/>
              <a:buFont typeface="Arial"/>
              <a:buNone/>
            </a:pPr>
            <a:r>
              <a:rPr lang="pt-BR" b="1" i="0" u="none" strike="noStrike" cap="none" dirty="0">
                <a:latin typeface="Arial" panose="020B0604020202020204" pitchFamily="34" charset="0"/>
                <a:ea typeface="Times New Roman"/>
                <a:cs typeface="Arial" panose="020B0604020202020204" pitchFamily="34" charset="0"/>
                <a:sym typeface="Times New Roman"/>
              </a:rPr>
              <a:t>TUTOR: </a:t>
            </a:r>
            <a:r>
              <a:rPr lang="pt-BR" b="1" dirty="0">
                <a:latin typeface="Arial" panose="020B0604020202020204" pitchFamily="34" charset="0"/>
                <a:ea typeface="Times New Roman"/>
                <a:cs typeface="Arial" panose="020B0604020202020204" pitchFamily="34" charset="0"/>
                <a:sym typeface="Times New Roman"/>
              </a:rPr>
              <a:t>ING</a:t>
            </a:r>
            <a:r>
              <a:rPr lang="pt-BR" b="1" i="0" u="none" strike="noStrike" cap="none" dirty="0">
                <a:latin typeface="Arial" panose="020B0604020202020204" pitchFamily="34" charset="0"/>
                <a:ea typeface="Times New Roman"/>
                <a:cs typeface="Arial" panose="020B0604020202020204" pitchFamily="34" charset="0"/>
                <a:sym typeface="Times New Roman"/>
              </a:rPr>
              <a:t>. BYRON MORALES</a:t>
            </a:r>
            <a:endParaRPr lang="es-EC" dirty="0"/>
          </a:p>
        </p:txBody>
      </p:sp>
      <p:pic>
        <p:nvPicPr>
          <p:cNvPr id="10" name="Picture 4">
            <a:extLst>
              <a:ext uri="{FF2B5EF4-FFF2-40B4-BE49-F238E27FC236}">
                <a16:creationId xmlns:a16="http://schemas.microsoft.com/office/drawing/2014/main" id="{4FF618B8-7D95-447E-9150-7C52459ED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7928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7" name="Google Shape;86;g5ca4d809e0_0_135">
            <a:extLst>
              <a:ext uri="{FF2B5EF4-FFF2-40B4-BE49-F238E27FC236}">
                <a16:creationId xmlns:a16="http://schemas.microsoft.com/office/drawing/2014/main" id="{145FC6D5-43E1-481B-BBC6-176FAD99E7E1}"/>
              </a:ext>
            </a:extLst>
          </p:cNvPr>
          <p:cNvSpPr txBox="1">
            <a:spLocks noGrp="1"/>
          </p:cNvSpPr>
          <p:nvPr>
            <p:ph type="title"/>
          </p:nvPr>
        </p:nvSpPr>
        <p:spPr>
          <a:xfrm>
            <a:off x="325889" y="267721"/>
            <a:ext cx="8229600" cy="114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Actividades</a:t>
            </a:r>
            <a:endParaRPr sz="2400" i="0" dirty="0">
              <a:solidFill>
                <a:srgbClr val="000000"/>
              </a:solidFill>
              <a:latin typeface="+mn-lt"/>
              <a:ea typeface="Times New Roman"/>
              <a:cs typeface="Times New Roman"/>
              <a:sym typeface="Times New Roman"/>
            </a:endParaRPr>
          </a:p>
        </p:txBody>
      </p:sp>
      <p:graphicFrame>
        <p:nvGraphicFramePr>
          <p:cNvPr id="5" name="Diagrama 4">
            <a:extLst>
              <a:ext uri="{FF2B5EF4-FFF2-40B4-BE49-F238E27FC236}">
                <a16:creationId xmlns:a16="http://schemas.microsoft.com/office/drawing/2014/main" id="{3F4DE76A-982F-4E85-960D-FB6E905CDA24}"/>
              </a:ext>
            </a:extLst>
          </p:cNvPr>
          <p:cNvGraphicFramePr/>
          <p:nvPr>
            <p:extLst>
              <p:ext uri="{D42A27DB-BD31-4B8C-83A1-F6EECF244321}">
                <p14:modId xmlns:p14="http://schemas.microsoft.com/office/powerpoint/2010/main" val="3686224005"/>
              </p:ext>
            </p:extLst>
          </p:nvPr>
        </p:nvGraphicFramePr>
        <p:xfrm>
          <a:off x="1257300" y="20066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260EB3C5-54DD-4702-BCD6-0136D4DA5C89}"/>
              </a:ext>
            </a:extLst>
          </p:cNvPr>
          <p:cNvSpPr txBox="1"/>
          <p:nvPr/>
        </p:nvSpPr>
        <p:spPr>
          <a:xfrm>
            <a:off x="1303905" y="952251"/>
            <a:ext cx="6639945" cy="738664"/>
          </a:xfrm>
          <a:prstGeom prst="rect">
            <a:avLst/>
          </a:prstGeom>
          <a:noFill/>
          <a:ln w="38100">
            <a:solidFill>
              <a:srgbClr val="00B0F0"/>
            </a:solidFill>
          </a:ln>
        </p:spPr>
        <p:txBody>
          <a:bodyPr wrap="square">
            <a:spAutoFit/>
          </a:bodyPr>
          <a:lstStyle/>
          <a:p>
            <a:pPr lvl="0" algn="just"/>
            <a:r>
              <a:rPr lang="es-EC" dirty="0"/>
              <a:t>Analizar la demanda de tráfico existente en los ingresos al Ministerio de Defensa, mediante la determinación de los volúmenes de tráfico para establecer niveles de servicio y una demanda estimada a futuro en base a la necesidad existente.</a:t>
            </a:r>
          </a:p>
        </p:txBody>
      </p:sp>
    </p:spTree>
    <p:extLst>
      <p:ext uri="{BB962C8B-B14F-4D97-AF65-F5344CB8AC3E}">
        <p14:creationId xmlns:p14="http://schemas.microsoft.com/office/powerpoint/2010/main" val="16401406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a:extLst>
              <a:ext uri="{FF2B5EF4-FFF2-40B4-BE49-F238E27FC236}">
                <a16:creationId xmlns:a16="http://schemas.microsoft.com/office/drawing/2014/main" id="{5D78EADD-70DB-4C93-8E82-D49476A55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3" name="Rectángulo 1">
            <a:extLst>
              <a:ext uri="{FF2B5EF4-FFF2-40B4-BE49-F238E27FC236}">
                <a16:creationId xmlns:a16="http://schemas.microsoft.com/office/drawing/2014/main" id="{FDD29B61-E54E-466C-B089-596C419721E4}"/>
              </a:ext>
            </a:extLst>
          </p:cNvPr>
          <p:cNvSpPr>
            <a:spLocks noChangeArrowheads="1"/>
          </p:cNvSpPr>
          <p:nvPr/>
        </p:nvSpPr>
        <p:spPr bwMode="auto">
          <a:xfrm>
            <a:off x="460375" y="908050"/>
            <a:ext cx="856932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ts val="1200"/>
              </a:spcBef>
              <a:spcAft>
                <a:spcPts val="1200"/>
              </a:spcAft>
              <a:buFont typeface="Arial" panose="020B0604020202020204" pitchFamily="34" charset="0"/>
              <a:buChar char="•"/>
            </a:pPr>
            <a:r>
              <a:rPr lang="es-EC" altLang="en-US" sz="2000"/>
              <a:t>Se realizó el análisis dinámico de tráfico vehicular asignado al Complejo Ministerial, utilizando el software AIMSUN basado en una micro simulación considerando la situación actual y la propuesta de realizar parqueaderos subterráneos o elevados.</a:t>
            </a:r>
            <a:endParaRPr lang="en-US" altLang="en-US" sz="2000"/>
          </a:p>
          <a:p>
            <a:pPr algn="just">
              <a:spcBef>
                <a:spcPts val="1200"/>
              </a:spcBef>
              <a:spcAft>
                <a:spcPts val="1200"/>
              </a:spcAft>
              <a:buFont typeface="Arial" panose="020B0604020202020204" pitchFamily="34" charset="0"/>
              <a:buChar char="•"/>
            </a:pPr>
            <a:r>
              <a:rPr lang="es-EC" altLang="en-US" sz="2000"/>
              <a:t>Mediante la microsimulación se obtuvo que la mejor propuesta de pre-prefactibilidad es el diseño de parqueaderos elevados para poder asignar flujo vehicular a la Av. Cumandá, Av. 24 de Mayo, Av. Maldonado y calle San Vicente de Paul en un 33.33% a cada una y de ésta forma tener flujo libre en las horas picos, baja densidad vehicular y evitar colas de tráfico en las vías.</a:t>
            </a:r>
            <a:endParaRPr lang="en-US" altLang="en-US" sz="2000"/>
          </a:p>
          <a:p>
            <a:pPr algn="just">
              <a:spcBef>
                <a:spcPts val="1200"/>
              </a:spcBef>
              <a:spcAft>
                <a:spcPts val="1200"/>
              </a:spcAft>
              <a:buFont typeface="Arial" panose="020B0604020202020204" pitchFamily="34" charset="0"/>
              <a:buChar char="•"/>
            </a:pPr>
            <a:r>
              <a:rPr lang="es-EC" altLang="en-US" sz="2000"/>
              <a:t>El modelamiento mediante AIMSUN determinó el nivel de servicio de las vías tipo “F”, mediante el análisis de variables de velocidad, densidad, colas y tiempos de demora, lo que significa que las condiciones de flujo son forzadas por la congestión vehicular.</a:t>
            </a:r>
            <a:endParaRPr lang="en-US" altLang="en-US" sz="2000"/>
          </a:p>
          <a:p>
            <a:pPr algn="just">
              <a:spcBef>
                <a:spcPts val="1200"/>
              </a:spcBef>
              <a:spcAft>
                <a:spcPts val="1200"/>
              </a:spcAft>
              <a:buFont typeface="Arial" panose="020B0604020202020204" pitchFamily="34" charset="0"/>
              <a:buChar char="•"/>
            </a:pPr>
            <a:endParaRPr lang="es-ES" altLang="en-US" sz="2000"/>
          </a:p>
        </p:txBody>
      </p:sp>
      <p:sp>
        <p:nvSpPr>
          <p:cNvPr id="5" name="Título 1">
            <a:extLst>
              <a:ext uri="{FF2B5EF4-FFF2-40B4-BE49-F238E27FC236}">
                <a16:creationId xmlns:a16="http://schemas.microsoft.com/office/drawing/2014/main" id="{B8DDDE13-1EFC-41F1-8A24-78B7CD4D20B9}"/>
              </a:ext>
            </a:extLst>
          </p:cNvPr>
          <p:cNvSpPr>
            <a:spLocks noGrp="1"/>
          </p:cNvSpPr>
          <p:nvPr>
            <p:ph type="title"/>
          </p:nvPr>
        </p:nvSpPr>
        <p:spPr>
          <a:xfrm>
            <a:off x="323850" y="311150"/>
            <a:ext cx="8229600" cy="725488"/>
          </a:xfrm>
        </p:spPr>
        <p:txBody>
          <a:bodyPr/>
          <a:lstStyle/>
          <a:p>
            <a:pPr algn="ctr">
              <a:defRPr/>
            </a:pPr>
            <a:r>
              <a:rPr lang="es-419" dirty="0">
                <a:solidFill>
                  <a:schemeClr val="accent2"/>
                </a:solidFill>
              </a:rPr>
              <a:t>CONCLUSIONES</a:t>
            </a:r>
            <a:endParaRPr lang="es-ES" dirty="0">
              <a:solidFill>
                <a:schemeClr val="accent2"/>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a:extLst>
              <a:ext uri="{FF2B5EF4-FFF2-40B4-BE49-F238E27FC236}">
                <a16:creationId xmlns:a16="http://schemas.microsoft.com/office/drawing/2014/main" id="{EA0066A5-DCCB-4FFC-96F8-E9C9262C5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ángulo 1">
            <a:extLst>
              <a:ext uri="{FF2B5EF4-FFF2-40B4-BE49-F238E27FC236}">
                <a16:creationId xmlns:a16="http://schemas.microsoft.com/office/drawing/2014/main" id="{E5A8CFDF-7008-4D40-94F5-788A7A33DC1C}"/>
              </a:ext>
            </a:extLst>
          </p:cNvPr>
          <p:cNvSpPr>
            <a:spLocks noChangeArrowheads="1"/>
          </p:cNvSpPr>
          <p:nvPr/>
        </p:nvSpPr>
        <p:spPr bwMode="auto">
          <a:xfrm>
            <a:off x="323850" y="1844675"/>
            <a:ext cx="8569325"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ts val="1200"/>
              </a:spcBef>
              <a:spcAft>
                <a:spcPts val="1200"/>
              </a:spcAft>
              <a:buFont typeface="Arial" panose="020B0604020202020204" pitchFamily="34" charset="0"/>
              <a:buChar char="•"/>
            </a:pPr>
            <a:r>
              <a:rPr lang="es-EC" altLang="en-US" sz="2000"/>
              <a:t>Para futuros trabajos con el software AIMSUN se debe solicitar la licencia para cada equipo (computadoras) a ser utilizadas por los estudiantes, considerando que cada licencia es de uso personal e intransferibles.</a:t>
            </a:r>
            <a:endParaRPr lang="en-US" altLang="en-US" sz="2000"/>
          </a:p>
          <a:p>
            <a:pPr algn="just">
              <a:spcBef>
                <a:spcPts val="1200"/>
              </a:spcBef>
              <a:spcAft>
                <a:spcPts val="1200"/>
              </a:spcAft>
              <a:buFont typeface="Arial" panose="020B0604020202020204" pitchFamily="34" charset="0"/>
              <a:buChar char="•"/>
            </a:pPr>
            <a:r>
              <a:rPr lang="es-EC" altLang="en-US" sz="2000"/>
              <a:t>Se debe realizar otro análisis de tráfico y las incidencias causadas en las vías aledañas al Complejo Ministerial, cuando se supere la Emergencia Sanitaria (Pandemia), ya que de esta manera las condiciones actuales variaran con respecto a las obtenidas en el trabajo, en lo que respecta al aforo, flujo vehicular, densidad, que se han visto afectadas por las diferentes medidas adoptadas como las restricciones vehiculares. </a:t>
            </a:r>
            <a:endParaRPr lang="en-US" altLang="en-US" sz="2000"/>
          </a:p>
          <a:p>
            <a:pPr algn="just">
              <a:spcBef>
                <a:spcPts val="1200"/>
              </a:spcBef>
              <a:spcAft>
                <a:spcPts val="1200"/>
              </a:spcAft>
              <a:buFont typeface="Arial" panose="020B0604020202020204" pitchFamily="34" charset="0"/>
              <a:buChar char="•"/>
            </a:pPr>
            <a:endParaRPr lang="es-ES" altLang="en-US" sz="2000"/>
          </a:p>
        </p:txBody>
      </p:sp>
      <p:sp>
        <p:nvSpPr>
          <p:cNvPr id="5" name="Título 1">
            <a:extLst>
              <a:ext uri="{FF2B5EF4-FFF2-40B4-BE49-F238E27FC236}">
                <a16:creationId xmlns:a16="http://schemas.microsoft.com/office/drawing/2014/main" id="{F049D2C4-F9E4-4CBE-9A01-E6A3B1B460E7}"/>
              </a:ext>
            </a:extLst>
          </p:cNvPr>
          <p:cNvSpPr>
            <a:spLocks noGrp="1"/>
          </p:cNvSpPr>
          <p:nvPr>
            <p:ph type="title"/>
          </p:nvPr>
        </p:nvSpPr>
        <p:spPr>
          <a:xfrm>
            <a:off x="323850" y="636588"/>
            <a:ext cx="8229600" cy="725487"/>
          </a:xfrm>
        </p:spPr>
        <p:txBody>
          <a:bodyPr/>
          <a:lstStyle/>
          <a:p>
            <a:pPr algn="ctr">
              <a:defRPr/>
            </a:pPr>
            <a:r>
              <a:rPr lang="es-419" dirty="0">
                <a:solidFill>
                  <a:schemeClr val="accent2"/>
                </a:solidFill>
              </a:rPr>
              <a:t>RECOMENDACIONES</a:t>
            </a:r>
            <a:endParaRPr lang="es-ES" dirty="0">
              <a:solidFill>
                <a:schemeClr val="accent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8E2210-D45D-488F-8D5F-FF78887CA9E8}"/>
              </a:ext>
            </a:extLst>
          </p:cNvPr>
          <p:cNvSpPr>
            <a:spLocks noGrp="1"/>
          </p:cNvSpPr>
          <p:nvPr>
            <p:ph type="title"/>
          </p:nvPr>
        </p:nvSpPr>
        <p:spPr>
          <a:xfrm>
            <a:off x="3771899" y="2751138"/>
            <a:ext cx="4362451" cy="801688"/>
          </a:xfrm>
        </p:spPr>
        <p:txBody>
          <a:bodyPr/>
          <a:lstStyle/>
          <a:p>
            <a:pPr algn="ctr"/>
            <a:r>
              <a:rPr lang="es-CO" dirty="0">
                <a:solidFill>
                  <a:schemeClr val="tx1"/>
                </a:solidFill>
              </a:rPr>
              <a:t>METODOLOGÍA</a:t>
            </a:r>
          </a:p>
        </p:txBody>
      </p:sp>
      <p:pic>
        <p:nvPicPr>
          <p:cNvPr id="3" name="Picture 4">
            <a:extLst>
              <a:ext uri="{FF2B5EF4-FFF2-40B4-BE49-F238E27FC236}">
                <a16:creationId xmlns:a16="http://schemas.microsoft.com/office/drawing/2014/main" id="{3FF2DF2F-5FDB-4244-A431-F534C5B6F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Qué es la metodología? Definición, características y tipos - Como Funciona  Que">
            <a:extLst>
              <a:ext uri="{FF2B5EF4-FFF2-40B4-BE49-F238E27FC236}">
                <a16:creationId xmlns:a16="http://schemas.microsoft.com/office/drawing/2014/main" id="{F7215667-2E62-4872-A03F-E7D8448732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 y="853283"/>
            <a:ext cx="3676650" cy="229790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crum es un marco de trabajo, no una metodología">
            <a:extLst>
              <a:ext uri="{FF2B5EF4-FFF2-40B4-BE49-F238E27FC236}">
                <a16:creationId xmlns:a16="http://schemas.microsoft.com/office/drawing/2014/main" id="{B8D581C2-A9B3-46CB-8325-860271FE15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650" y="3522663"/>
            <a:ext cx="2895600" cy="180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975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7" name="Google Shape;86;g5ca4d809e0_0_135">
            <a:extLst>
              <a:ext uri="{FF2B5EF4-FFF2-40B4-BE49-F238E27FC236}">
                <a16:creationId xmlns:a16="http://schemas.microsoft.com/office/drawing/2014/main" id="{145FC6D5-43E1-481B-BBC6-176FAD99E7E1}"/>
              </a:ext>
            </a:extLst>
          </p:cNvPr>
          <p:cNvSpPr txBox="1">
            <a:spLocks noGrp="1"/>
          </p:cNvSpPr>
          <p:nvPr>
            <p:ph type="title"/>
          </p:nvPr>
        </p:nvSpPr>
        <p:spPr>
          <a:xfrm>
            <a:off x="131017" y="188913"/>
            <a:ext cx="8229600" cy="114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Metodología</a:t>
            </a:r>
            <a:endParaRPr sz="2400" i="0" dirty="0">
              <a:solidFill>
                <a:srgbClr val="000000"/>
              </a:solidFill>
              <a:latin typeface="+mn-lt"/>
              <a:ea typeface="Times New Roman"/>
              <a:cs typeface="Times New Roman"/>
              <a:sym typeface="Times New Roman"/>
            </a:endParaRPr>
          </a:p>
        </p:txBody>
      </p:sp>
      <p:graphicFrame>
        <p:nvGraphicFramePr>
          <p:cNvPr id="2" name="Diagrama 1">
            <a:extLst>
              <a:ext uri="{FF2B5EF4-FFF2-40B4-BE49-F238E27FC236}">
                <a16:creationId xmlns:a16="http://schemas.microsoft.com/office/drawing/2014/main" id="{00EF4C1A-59E2-4C9E-8885-D5FEE3E36B69}"/>
              </a:ext>
            </a:extLst>
          </p:cNvPr>
          <p:cNvGraphicFramePr/>
          <p:nvPr>
            <p:extLst>
              <p:ext uri="{D42A27DB-BD31-4B8C-83A1-F6EECF244321}">
                <p14:modId xmlns:p14="http://schemas.microsoft.com/office/powerpoint/2010/main" val="302635461"/>
              </p:ext>
            </p:extLst>
          </p:nvPr>
        </p:nvGraphicFramePr>
        <p:xfrm>
          <a:off x="638184" y="564396"/>
          <a:ext cx="7722433" cy="53855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05564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7" name="Google Shape;86;g5ca4d809e0_0_135">
            <a:extLst>
              <a:ext uri="{FF2B5EF4-FFF2-40B4-BE49-F238E27FC236}">
                <a16:creationId xmlns:a16="http://schemas.microsoft.com/office/drawing/2014/main" id="{145FC6D5-43E1-481B-BBC6-176FAD99E7E1}"/>
              </a:ext>
            </a:extLst>
          </p:cNvPr>
          <p:cNvSpPr txBox="1">
            <a:spLocks noGrp="1"/>
          </p:cNvSpPr>
          <p:nvPr>
            <p:ph type="title"/>
          </p:nvPr>
        </p:nvSpPr>
        <p:spPr>
          <a:xfrm>
            <a:off x="325889" y="267721"/>
            <a:ext cx="8229600" cy="114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Metodología</a:t>
            </a:r>
            <a:endParaRPr sz="2400" i="0" dirty="0">
              <a:solidFill>
                <a:srgbClr val="000000"/>
              </a:solidFill>
              <a:latin typeface="+mn-lt"/>
              <a:ea typeface="Times New Roman"/>
              <a:cs typeface="Times New Roman"/>
              <a:sym typeface="Times New Roman"/>
            </a:endParaRPr>
          </a:p>
        </p:txBody>
      </p:sp>
      <p:graphicFrame>
        <p:nvGraphicFramePr>
          <p:cNvPr id="5" name="Diagrama 4">
            <a:extLst>
              <a:ext uri="{FF2B5EF4-FFF2-40B4-BE49-F238E27FC236}">
                <a16:creationId xmlns:a16="http://schemas.microsoft.com/office/drawing/2014/main" id="{D6030A3B-EC86-45AF-87DA-F026E7170D9C}"/>
              </a:ext>
            </a:extLst>
          </p:cNvPr>
          <p:cNvGraphicFramePr/>
          <p:nvPr>
            <p:extLst>
              <p:ext uri="{D42A27DB-BD31-4B8C-83A1-F6EECF244321}">
                <p14:modId xmlns:p14="http://schemas.microsoft.com/office/powerpoint/2010/main" val="3999005393"/>
              </p:ext>
            </p:extLst>
          </p:nvPr>
        </p:nvGraphicFramePr>
        <p:xfrm>
          <a:off x="-512311" y="857250"/>
          <a:ext cx="6884380" cy="48958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Imagen 2">
            <a:extLst>
              <a:ext uri="{FF2B5EF4-FFF2-40B4-BE49-F238E27FC236}">
                <a16:creationId xmlns:a16="http://schemas.microsoft.com/office/drawing/2014/main" id="{3A087A8A-687E-4FEA-BCD5-90491E752628}"/>
              </a:ext>
            </a:extLst>
          </p:cNvPr>
          <p:cNvPicPr>
            <a:picLocks noChangeAspect="1"/>
          </p:cNvPicPr>
          <p:nvPr/>
        </p:nvPicPr>
        <p:blipFill>
          <a:blip r:embed="rId9"/>
          <a:stretch>
            <a:fillRect/>
          </a:stretch>
        </p:blipFill>
        <p:spPr>
          <a:xfrm>
            <a:off x="6069729" y="839221"/>
            <a:ext cx="1857214" cy="973854"/>
          </a:xfrm>
          <a:prstGeom prst="rect">
            <a:avLst/>
          </a:prstGeom>
          <a:ln>
            <a:noFill/>
          </a:ln>
          <a:effectLst>
            <a:outerShdw blurRad="190500" algn="tl" rotWithShape="0">
              <a:srgbClr val="000000">
                <a:alpha val="70000"/>
              </a:srgbClr>
            </a:outerShdw>
          </a:effectLst>
        </p:spPr>
      </p:pic>
      <p:pic>
        <p:nvPicPr>
          <p:cNvPr id="8" name="image180.jpg">
            <a:extLst>
              <a:ext uri="{FF2B5EF4-FFF2-40B4-BE49-F238E27FC236}">
                <a16:creationId xmlns:a16="http://schemas.microsoft.com/office/drawing/2014/main" id="{5644FE79-A653-4A7D-8FE9-B8933E9D0A1C}"/>
              </a:ext>
            </a:extLst>
          </p:cNvPr>
          <p:cNvPicPr/>
          <p:nvPr/>
        </p:nvPicPr>
        <p:blipFill>
          <a:blip r:embed="rId10"/>
          <a:srcRect/>
          <a:stretch>
            <a:fillRect/>
          </a:stretch>
        </p:blipFill>
        <p:spPr>
          <a:xfrm>
            <a:off x="6031785" y="2273826"/>
            <a:ext cx="1895158" cy="1220706"/>
          </a:xfrm>
          <a:prstGeom prst="rect">
            <a:avLst/>
          </a:prstGeom>
          <a:ln>
            <a:noFill/>
          </a:ln>
          <a:effectLst>
            <a:outerShdw blurRad="190500" algn="tl" rotWithShape="0">
              <a:srgbClr val="000000">
                <a:alpha val="70000"/>
              </a:srgbClr>
            </a:outerShdw>
          </a:effectLst>
        </p:spPr>
      </p:pic>
      <p:pic>
        <p:nvPicPr>
          <p:cNvPr id="7172" name="Picture 4" descr="Secretaría de Movilidad - Inicio">
            <a:extLst>
              <a:ext uri="{FF2B5EF4-FFF2-40B4-BE49-F238E27FC236}">
                <a16:creationId xmlns:a16="http://schemas.microsoft.com/office/drawing/2014/main" id="{3A226876-92CE-449A-9A85-05009383B0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1785" y="3902409"/>
            <a:ext cx="2052254" cy="6706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174" name="Picture 6" descr="Proceso de infección celular del SARS-CoV-2 (Covid-19) - YouTube">
            <a:extLst>
              <a:ext uri="{FF2B5EF4-FFF2-40B4-BE49-F238E27FC236}">
                <a16:creationId xmlns:a16="http://schemas.microsoft.com/office/drawing/2014/main" id="{C4BEDFED-9233-4836-9BBD-7248F1B1CE3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31785" y="4889620"/>
            <a:ext cx="2052254" cy="9689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554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7" name="Google Shape;86;g5ca4d809e0_0_135">
            <a:extLst>
              <a:ext uri="{FF2B5EF4-FFF2-40B4-BE49-F238E27FC236}">
                <a16:creationId xmlns:a16="http://schemas.microsoft.com/office/drawing/2014/main" id="{145FC6D5-43E1-481B-BBC6-176FAD99E7E1}"/>
              </a:ext>
            </a:extLst>
          </p:cNvPr>
          <p:cNvSpPr txBox="1">
            <a:spLocks noGrp="1"/>
          </p:cNvSpPr>
          <p:nvPr>
            <p:ph type="title"/>
          </p:nvPr>
        </p:nvSpPr>
        <p:spPr>
          <a:xfrm>
            <a:off x="325889" y="267721"/>
            <a:ext cx="8229600" cy="114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Metodología</a:t>
            </a:r>
            <a:endParaRPr sz="2400" i="0" dirty="0">
              <a:solidFill>
                <a:srgbClr val="000000"/>
              </a:solidFill>
              <a:latin typeface="+mn-lt"/>
              <a:ea typeface="Times New Roman"/>
              <a:cs typeface="Times New Roman"/>
              <a:sym typeface="Times New Roman"/>
            </a:endParaRPr>
          </a:p>
        </p:txBody>
      </p:sp>
      <p:graphicFrame>
        <p:nvGraphicFramePr>
          <p:cNvPr id="5" name="Diagrama 4">
            <a:extLst>
              <a:ext uri="{FF2B5EF4-FFF2-40B4-BE49-F238E27FC236}">
                <a16:creationId xmlns:a16="http://schemas.microsoft.com/office/drawing/2014/main" id="{D6030A3B-EC86-45AF-87DA-F026E7170D9C}"/>
              </a:ext>
            </a:extLst>
          </p:cNvPr>
          <p:cNvGraphicFramePr/>
          <p:nvPr>
            <p:extLst>
              <p:ext uri="{D42A27DB-BD31-4B8C-83A1-F6EECF244321}">
                <p14:modId xmlns:p14="http://schemas.microsoft.com/office/powerpoint/2010/main" val="2800835364"/>
              </p:ext>
            </p:extLst>
          </p:nvPr>
        </p:nvGraphicFramePr>
        <p:xfrm>
          <a:off x="1983239" y="959781"/>
          <a:ext cx="8751436" cy="22120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a 5">
            <a:extLst>
              <a:ext uri="{FF2B5EF4-FFF2-40B4-BE49-F238E27FC236}">
                <a16:creationId xmlns:a16="http://schemas.microsoft.com/office/drawing/2014/main" id="{B1DE29F7-9736-4B37-AA74-F5F2D3E46BAF}"/>
              </a:ext>
            </a:extLst>
          </p:cNvPr>
          <p:cNvGraphicFramePr/>
          <p:nvPr>
            <p:extLst>
              <p:ext uri="{D42A27DB-BD31-4B8C-83A1-F6EECF244321}">
                <p14:modId xmlns:p14="http://schemas.microsoft.com/office/powerpoint/2010/main" val="4156670533"/>
              </p:ext>
            </p:extLst>
          </p:nvPr>
        </p:nvGraphicFramePr>
        <p:xfrm>
          <a:off x="1983239" y="3736960"/>
          <a:ext cx="7154203" cy="164785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937074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7" name="Google Shape;86;g5ca4d809e0_0_135">
            <a:extLst>
              <a:ext uri="{FF2B5EF4-FFF2-40B4-BE49-F238E27FC236}">
                <a16:creationId xmlns:a16="http://schemas.microsoft.com/office/drawing/2014/main" id="{145FC6D5-43E1-481B-BBC6-176FAD99E7E1}"/>
              </a:ext>
            </a:extLst>
          </p:cNvPr>
          <p:cNvSpPr txBox="1">
            <a:spLocks noGrp="1"/>
          </p:cNvSpPr>
          <p:nvPr>
            <p:ph type="title"/>
          </p:nvPr>
        </p:nvSpPr>
        <p:spPr>
          <a:xfrm>
            <a:off x="325889" y="267721"/>
            <a:ext cx="8229600" cy="114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Metodología</a:t>
            </a:r>
            <a:endParaRPr sz="2400" i="0" dirty="0">
              <a:solidFill>
                <a:srgbClr val="000000"/>
              </a:solidFill>
              <a:latin typeface="+mn-lt"/>
              <a:ea typeface="Times New Roman"/>
              <a:cs typeface="Times New Roman"/>
              <a:sym typeface="Times New Roman"/>
            </a:endParaRPr>
          </a:p>
        </p:txBody>
      </p:sp>
      <p:graphicFrame>
        <p:nvGraphicFramePr>
          <p:cNvPr id="5" name="Diagrama 4">
            <a:extLst>
              <a:ext uri="{FF2B5EF4-FFF2-40B4-BE49-F238E27FC236}">
                <a16:creationId xmlns:a16="http://schemas.microsoft.com/office/drawing/2014/main" id="{D6030A3B-EC86-45AF-87DA-F026E7170D9C}"/>
              </a:ext>
            </a:extLst>
          </p:cNvPr>
          <p:cNvGraphicFramePr/>
          <p:nvPr>
            <p:extLst>
              <p:ext uri="{D42A27DB-BD31-4B8C-83A1-F6EECF244321}">
                <p14:modId xmlns:p14="http://schemas.microsoft.com/office/powerpoint/2010/main" val="15525436"/>
              </p:ext>
            </p:extLst>
          </p:nvPr>
        </p:nvGraphicFramePr>
        <p:xfrm>
          <a:off x="497340" y="708115"/>
          <a:ext cx="8751436" cy="2343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a 5">
            <a:extLst>
              <a:ext uri="{FF2B5EF4-FFF2-40B4-BE49-F238E27FC236}">
                <a16:creationId xmlns:a16="http://schemas.microsoft.com/office/drawing/2014/main" id="{B1DE29F7-9736-4B37-AA74-F5F2D3E46BAF}"/>
              </a:ext>
            </a:extLst>
          </p:cNvPr>
          <p:cNvGraphicFramePr/>
          <p:nvPr>
            <p:extLst>
              <p:ext uri="{D42A27DB-BD31-4B8C-83A1-F6EECF244321}">
                <p14:modId xmlns:p14="http://schemas.microsoft.com/office/powerpoint/2010/main" val="3192551513"/>
              </p:ext>
            </p:extLst>
          </p:nvPr>
        </p:nvGraphicFramePr>
        <p:xfrm>
          <a:off x="497340" y="3200400"/>
          <a:ext cx="8070642" cy="25717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 name="Imagen 1">
            <a:extLst>
              <a:ext uri="{FF2B5EF4-FFF2-40B4-BE49-F238E27FC236}">
                <a16:creationId xmlns:a16="http://schemas.microsoft.com/office/drawing/2014/main" id="{EB32CEBF-42AA-4CAB-A198-3906F9344B81}"/>
              </a:ext>
            </a:extLst>
          </p:cNvPr>
          <p:cNvPicPr>
            <a:picLocks noChangeAspect="1"/>
          </p:cNvPicPr>
          <p:nvPr/>
        </p:nvPicPr>
        <p:blipFill>
          <a:blip r:embed="rId14"/>
          <a:stretch>
            <a:fillRect/>
          </a:stretch>
        </p:blipFill>
        <p:spPr>
          <a:xfrm>
            <a:off x="7096888" y="4634640"/>
            <a:ext cx="1849126" cy="1226410"/>
          </a:xfrm>
          <a:prstGeom prst="rect">
            <a:avLst/>
          </a:prstGeom>
        </p:spPr>
      </p:pic>
      <p:pic>
        <p:nvPicPr>
          <p:cNvPr id="4" name="Imagen 3">
            <a:extLst>
              <a:ext uri="{FF2B5EF4-FFF2-40B4-BE49-F238E27FC236}">
                <a16:creationId xmlns:a16="http://schemas.microsoft.com/office/drawing/2014/main" id="{8E04CD49-55B3-4A2E-AB38-7D1DE61FFAD9}"/>
              </a:ext>
            </a:extLst>
          </p:cNvPr>
          <p:cNvPicPr>
            <a:picLocks noChangeAspect="1"/>
          </p:cNvPicPr>
          <p:nvPr/>
        </p:nvPicPr>
        <p:blipFill rotWithShape="1">
          <a:blip r:embed="rId15"/>
          <a:srcRect t="24168" r="42970" b="21082"/>
          <a:stretch/>
        </p:blipFill>
        <p:spPr>
          <a:xfrm>
            <a:off x="7005069" y="1170282"/>
            <a:ext cx="1897063" cy="1361666"/>
          </a:xfrm>
          <a:prstGeom prst="rect">
            <a:avLst/>
          </a:prstGeom>
        </p:spPr>
      </p:pic>
      <p:pic>
        <p:nvPicPr>
          <p:cNvPr id="8196" name="Picture 4" descr="FORMULAS EXCEL by m.camila-cabezas on emaze">
            <a:extLst>
              <a:ext uri="{FF2B5EF4-FFF2-40B4-BE49-F238E27FC236}">
                <a16:creationId xmlns:a16="http://schemas.microsoft.com/office/drawing/2014/main" id="{32EB5E58-8DC0-4731-ACF0-5A1E3F97968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96887" y="3140165"/>
            <a:ext cx="1849126" cy="10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227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7" name="Google Shape;86;g5ca4d809e0_0_135">
            <a:extLst>
              <a:ext uri="{FF2B5EF4-FFF2-40B4-BE49-F238E27FC236}">
                <a16:creationId xmlns:a16="http://schemas.microsoft.com/office/drawing/2014/main" id="{145FC6D5-43E1-481B-BBC6-176FAD99E7E1}"/>
              </a:ext>
            </a:extLst>
          </p:cNvPr>
          <p:cNvSpPr txBox="1">
            <a:spLocks noGrp="1"/>
          </p:cNvSpPr>
          <p:nvPr>
            <p:ph type="title"/>
          </p:nvPr>
        </p:nvSpPr>
        <p:spPr>
          <a:xfrm>
            <a:off x="428624" y="64457"/>
            <a:ext cx="8229600" cy="484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Metodología </a:t>
            </a:r>
            <a:endParaRPr sz="2400" i="0" dirty="0">
              <a:solidFill>
                <a:srgbClr val="000000"/>
              </a:solidFill>
              <a:latin typeface="+mn-lt"/>
              <a:ea typeface="Times New Roman"/>
              <a:cs typeface="Times New Roman"/>
              <a:sym typeface="Times New Roman"/>
            </a:endParaRPr>
          </a:p>
        </p:txBody>
      </p:sp>
      <mc:AlternateContent xmlns:mc="http://schemas.openxmlformats.org/markup-compatibility/2006" xmlns:a14="http://schemas.microsoft.com/office/drawing/2010/main">
        <mc:Choice Requires="a14">
          <p:graphicFrame>
            <p:nvGraphicFramePr>
              <p:cNvPr id="2" name="Tabla 2">
                <a:extLst>
                  <a:ext uri="{FF2B5EF4-FFF2-40B4-BE49-F238E27FC236}">
                    <a16:creationId xmlns:a16="http://schemas.microsoft.com/office/drawing/2014/main" id="{9297AEEB-BAD5-4962-AABA-8F03CA6FDED8}"/>
                  </a:ext>
                </a:extLst>
              </p:cNvPr>
              <p:cNvGraphicFramePr>
                <a:graphicFrameLocks noGrp="1"/>
              </p:cNvGraphicFramePr>
              <p:nvPr>
                <p:extLst>
                  <p:ext uri="{D42A27DB-BD31-4B8C-83A1-F6EECF244321}">
                    <p14:modId xmlns:p14="http://schemas.microsoft.com/office/powerpoint/2010/main" val="1332738910"/>
                  </p:ext>
                </p:extLst>
              </p:nvPr>
            </p:nvGraphicFramePr>
            <p:xfrm>
              <a:off x="276224" y="733425"/>
              <a:ext cx="8410575" cy="5174563"/>
            </p:xfrm>
            <a:graphic>
              <a:graphicData uri="http://schemas.openxmlformats.org/drawingml/2006/table">
                <a:tbl>
                  <a:tblPr firstRow="1" bandRow="1">
                    <a:tableStyleId>{C4B1156A-380E-4F78-BDF5-A606A8083BF9}</a:tableStyleId>
                  </a:tblPr>
                  <a:tblGrid>
                    <a:gridCol w="1600201">
                      <a:extLst>
                        <a:ext uri="{9D8B030D-6E8A-4147-A177-3AD203B41FA5}">
                          <a16:colId xmlns:a16="http://schemas.microsoft.com/office/drawing/2014/main" val="2975004078"/>
                        </a:ext>
                      </a:extLst>
                    </a:gridCol>
                    <a:gridCol w="2954298">
                      <a:extLst>
                        <a:ext uri="{9D8B030D-6E8A-4147-A177-3AD203B41FA5}">
                          <a16:colId xmlns:a16="http://schemas.microsoft.com/office/drawing/2014/main" val="96419040"/>
                        </a:ext>
                      </a:extLst>
                    </a:gridCol>
                    <a:gridCol w="3856076">
                      <a:extLst>
                        <a:ext uri="{9D8B030D-6E8A-4147-A177-3AD203B41FA5}">
                          <a16:colId xmlns:a16="http://schemas.microsoft.com/office/drawing/2014/main" val="2523865881"/>
                        </a:ext>
                      </a:extLst>
                    </a:gridCol>
                  </a:tblGrid>
                  <a:tr h="300536">
                    <a:tc gridSpan="3">
                      <a:txBody>
                        <a:bodyPr/>
                        <a:lstStyle/>
                        <a:p>
                          <a:pPr algn="ctr"/>
                          <a:r>
                            <a:rPr lang="es-ES" sz="1400" dirty="0">
                              <a:solidFill>
                                <a:srgbClr val="000000"/>
                              </a:solidFill>
                              <a:sym typeface="Times New Roman"/>
                            </a:rPr>
                            <a:t>Consideraciones Teóricas</a:t>
                          </a:r>
                          <a:endParaRPr lang="es-CO" dirty="0"/>
                        </a:p>
                      </a:txBody>
                      <a:tcPr/>
                    </a:tc>
                    <a:tc hMerge="1">
                      <a:txBody>
                        <a:bodyPr/>
                        <a:lstStyle/>
                        <a:p>
                          <a:endParaRPr lang="es-CO" dirty="0"/>
                        </a:p>
                      </a:txBody>
                      <a:tcPr/>
                    </a:tc>
                    <a:tc hMerge="1">
                      <a:txBody>
                        <a:bodyPr/>
                        <a:lstStyle/>
                        <a:p>
                          <a:endParaRPr lang="es-CO" dirty="0"/>
                        </a:p>
                      </a:txBody>
                      <a:tcPr/>
                    </a:tc>
                    <a:extLst>
                      <a:ext uri="{0D108BD9-81ED-4DB2-BD59-A6C34878D82A}">
                        <a16:rowId xmlns:a16="http://schemas.microsoft.com/office/drawing/2014/main" val="72475055"/>
                      </a:ext>
                    </a:extLst>
                  </a:tr>
                  <a:tr h="851802">
                    <a:tc>
                      <a:txBody>
                        <a:bodyPr/>
                        <a:lstStyle/>
                        <a:p>
                          <a:pPr algn="ctr"/>
                          <a:r>
                            <a:rPr lang="es-CO" sz="1200" b="1" i="1" dirty="0"/>
                            <a:t>Capacidad</a:t>
                          </a:r>
                        </a:p>
                      </a:txBody>
                      <a:tcPr/>
                    </a:tc>
                    <a:tc>
                      <a:txBody>
                        <a:bodyPr/>
                        <a:lstStyle/>
                        <a:p>
                          <a:pPr marL="285750" indent="-285750" algn="l">
                            <a:buFont typeface="Arial" panose="020B0604020202020204" pitchFamily="34" charset="0"/>
                            <a:buChar char="•"/>
                          </a:pPr>
                          <a:r>
                            <a:rPr lang="es-CO" sz="1200" dirty="0"/>
                            <a:t>Tasa máxima de flujo en un punto y tiempo determinado</a:t>
                          </a:r>
                        </a:p>
                      </a:txBody>
                      <a:tcPr/>
                    </a:tc>
                    <a:tc>
                      <a:txBody>
                        <a:bodyPr/>
                        <a:lstStyle/>
                        <a:p>
                          <a:pPr marL="285750" indent="-285750">
                            <a:buFont typeface="Arial" panose="020B0604020202020204" pitchFamily="34" charset="0"/>
                            <a:buChar char="•"/>
                          </a:pPr>
                          <a:r>
                            <a:rPr lang="es-CO" sz="1200" dirty="0"/>
                            <a:t>15 Minutos posibilita un flujo estable y de corto plazo</a:t>
                          </a:r>
                        </a:p>
                      </a:txBody>
                      <a:tcPr/>
                    </a:tc>
                    <a:extLst>
                      <a:ext uri="{0D108BD9-81ED-4DB2-BD59-A6C34878D82A}">
                        <a16:rowId xmlns:a16="http://schemas.microsoft.com/office/drawing/2014/main" val="993497905"/>
                      </a:ext>
                    </a:extLst>
                  </a:tr>
                  <a:tr h="1404214">
                    <a:tc>
                      <a:txBody>
                        <a:bodyPr/>
                        <a:lstStyle/>
                        <a:p>
                          <a:pPr algn="ctr"/>
                          <a:r>
                            <a:rPr lang="es-CO" sz="1200" b="1" i="1" dirty="0"/>
                            <a:t>Volumen</a:t>
                          </a:r>
                        </a:p>
                      </a:txBody>
                      <a:tcPr/>
                    </a:tc>
                    <a:tc>
                      <a:txBody>
                        <a:bodyPr/>
                        <a:lstStyle/>
                        <a:p>
                          <a:pPr marL="285750" indent="-285750" algn="l">
                            <a:buFont typeface="Arial" panose="020B0604020202020204" pitchFamily="34" charset="0"/>
                            <a:buChar char="•"/>
                          </a:pPr>
                          <a:r>
                            <a:rPr lang="es-CO" sz="1200" dirty="0"/>
                            <a:t>Número de vehículos que pasan por un punto</a:t>
                          </a:r>
                        </a:p>
                      </a:txBody>
                      <a:tcPr/>
                    </a:tc>
                    <a:tc>
                      <a:txBody>
                        <a:bodyPr/>
                        <a:lstStyle/>
                        <a:p>
                          <a:pPr/>
                          <a14:m>
                            <m:oMathPara xmlns:m="http://schemas.openxmlformats.org/officeDocument/2006/math">
                              <m:oMathParaPr>
                                <m:jc m:val="centerGroup"/>
                              </m:oMathParaPr>
                              <m:oMath xmlns:m="http://schemas.openxmlformats.org/officeDocument/2006/math">
                                <m:r>
                                  <a:rPr lang="es-EC" sz="1400" b="1" i="1" u="none" strike="noStrike" cap="none" smtClean="0">
                                    <a:solidFill>
                                      <a:schemeClr val="dk1"/>
                                    </a:solidFill>
                                    <a:effectLst/>
                                    <a:latin typeface="Cambria Math" panose="02040503050406030204" pitchFamily="18" charset="0"/>
                                    <a:sym typeface="Arial"/>
                                  </a:rPr>
                                  <m:t>𝐐</m:t>
                                </m:r>
                                <m:r>
                                  <a:rPr lang="es-EC" sz="1400" b="1" u="none" strike="noStrike" cap="none" smtClean="0">
                                    <a:solidFill>
                                      <a:schemeClr val="dk1"/>
                                    </a:solidFill>
                                    <a:effectLst/>
                                    <a:latin typeface="Cambria Math" panose="02040503050406030204" pitchFamily="18" charset="0"/>
                                    <a:sym typeface="Arial"/>
                                  </a:rPr>
                                  <m:t>=</m:t>
                                </m:r>
                                <m:f>
                                  <m:fPr>
                                    <m:ctrlPr>
                                      <a:rPr lang="es-CO" sz="1400" b="1" i="1" u="none" strike="noStrike" cap="none">
                                        <a:solidFill>
                                          <a:schemeClr val="dk1"/>
                                        </a:solidFill>
                                        <a:effectLst/>
                                        <a:latin typeface="Cambria Math" panose="02040503050406030204" pitchFamily="18" charset="0"/>
                                        <a:sym typeface="Arial"/>
                                      </a:rPr>
                                    </m:ctrlPr>
                                  </m:fPr>
                                  <m:num>
                                    <m:r>
                                      <a:rPr lang="es-EC" sz="1400" b="1" i="1" u="none" strike="noStrike" cap="none">
                                        <a:solidFill>
                                          <a:schemeClr val="dk1"/>
                                        </a:solidFill>
                                        <a:effectLst/>
                                        <a:latin typeface="Cambria Math" panose="02040503050406030204" pitchFamily="18" charset="0"/>
                                        <a:sym typeface="Arial"/>
                                      </a:rPr>
                                      <m:t>𝐍</m:t>
                                    </m:r>
                                  </m:num>
                                  <m:den>
                                    <m:r>
                                      <a:rPr lang="es-EC" sz="1400" b="1" i="1" u="none" strike="noStrike" cap="none">
                                        <a:solidFill>
                                          <a:schemeClr val="dk1"/>
                                        </a:solidFill>
                                        <a:effectLst/>
                                        <a:latin typeface="Cambria Math" panose="02040503050406030204" pitchFamily="18" charset="0"/>
                                        <a:sym typeface="Arial"/>
                                      </a:rPr>
                                      <m:t>𝐭</m:t>
                                    </m:r>
                                  </m:den>
                                </m:f>
                              </m:oMath>
                            </m:oMathPara>
                          </a14:m>
                          <a:endParaRPr lang="es-CO" sz="1200" b="1" dirty="0"/>
                        </a:p>
                        <a:p>
                          <a:endParaRPr lang="es-CO" sz="1200" b="1" dirty="0"/>
                        </a:p>
                        <a:p>
                          <a14:m>
                            <m:oMath xmlns:m="http://schemas.openxmlformats.org/officeDocument/2006/math">
                              <m:r>
                                <a:rPr lang="es-EC" sz="1200" b="0" u="none" strike="noStrike" cap="none" smtClean="0">
                                  <a:solidFill>
                                    <a:schemeClr val="dk1"/>
                                  </a:solidFill>
                                  <a:effectLst/>
                                  <a:latin typeface="Cambria Math" panose="02040503050406030204" pitchFamily="18" charset="0"/>
                                  <a:sym typeface="Arial"/>
                                </a:rPr>
                                <m:t>𝑄</m:t>
                              </m:r>
                            </m:oMath>
                          </a14:m>
                          <a:r>
                            <a:rPr lang="es-CO" sz="1200" dirty="0"/>
                            <a:t>= Vehículos/t</a:t>
                          </a:r>
                        </a:p>
                        <a:p>
                          <a14:m>
                            <m:oMath xmlns:m="http://schemas.openxmlformats.org/officeDocument/2006/math">
                              <m:r>
                                <a:rPr lang="es-CO" sz="1200" b="0" i="1" smtClean="0">
                                  <a:latin typeface="Cambria Math" panose="02040503050406030204" pitchFamily="18" charset="0"/>
                                </a:rPr>
                                <m:t>𝑁</m:t>
                              </m:r>
                              <m:r>
                                <a:rPr lang="es-CO" sz="1200" b="0" i="1" smtClean="0">
                                  <a:latin typeface="Cambria Math" panose="02040503050406030204" pitchFamily="18" charset="0"/>
                                </a:rPr>
                                <m:t>= </m:t>
                              </m:r>
                            </m:oMath>
                          </a14:m>
                          <a:r>
                            <a:rPr lang="es-CO" sz="1200" dirty="0"/>
                            <a:t>Número de Vehículos</a:t>
                          </a:r>
                        </a:p>
                        <a:p>
                          <a14:m>
                            <m:oMath xmlns:m="http://schemas.openxmlformats.org/officeDocument/2006/math">
                              <m:r>
                                <a:rPr lang="es-CO" sz="1200" b="0" i="1" smtClean="0">
                                  <a:latin typeface="Cambria Math" panose="02040503050406030204" pitchFamily="18" charset="0"/>
                                </a:rPr>
                                <m:t>𝑡</m:t>
                              </m:r>
                              <m:r>
                                <a:rPr lang="es-CO" sz="1200" b="0" i="1" smtClean="0">
                                  <a:latin typeface="Cambria Math" panose="02040503050406030204" pitchFamily="18" charset="0"/>
                                </a:rPr>
                                <m:t>= </m:t>
                              </m:r>
                            </m:oMath>
                          </a14:m>
                          <a:r>
                            <a:rPr lang="es-CO" sz="1200" dirty="0"/>
                            <a:t>Período determinado</a:t>
                          </a:r>
                        </a:p>
                        <a:p>
                          <a:endParaRPr lang="es-CO" sz="1200" dirty="0"/>
                        </a:p>
                      </a:txBody>
                      <a:tcPr/>
                    </a:tc>
                    <a:extLst>
                      <a:ext uri="{0D108BD9-81ED-4DB2-BD59-A6C34878D82A}">
                        <a16:rowId xmlns:a16="http://schemas.microsoft.com/office/drawing/2014/main" val="3776623899"/>
                      </a:ext>
                    </a:extLst>
                  </a:tr>
                  <a:tr h="1299112">
                    <a:tc>
                      <a:txBody>
                        <a:bodyPr/>
                        <a:lstStyle/>
                        <a:p>
                          <a:pPr algn="ctr"/>
                          <a:r>
                            <a:rPr lang="es-CO" sz="1200" b="1" i="1" dirty="0"/>
                            <a:t>Volúmenes de Tránsito Promedio Diario (TPD</a:t>
                          </a:r>
                          <a:r>
                            <a:rPr lang="es-CO" sz="1200" i="1" dirty="0"/>
                            <a:t>)</a:t>
                          </a:r>
                        </a:p>
                      </a:txBody>
                      <a:tcPr/>
                    </a:tc>
                    <a:tc>
                      <a:txBody>
                        <a:bodyPr/>
                        <a:lstStyle/>
                        <a:p>
                          <a:pPr marL="285750" indent="-285750" algn="l">
                            <a:buFont typeface="Arial" panose="020B0604020202020204" pitchFamily="34" charset="0"/>
                            <a:buChar char="•"/>
                          </a:pPr>
                          <a:r>
                            <a:rPr lang="es-CO" sz="1200" dirty="0"/>
                            <a:t>Total de vehículos que pasan por un determinado tiempo comprendido entre un día y un año</a:t>
                          </a:r>
                        </a:p>
                      </a:txBody>
                      <a:tcPr/>
                    </a:tc>
                    <a:tc>
                      <a:txBody>
                        <a:bodyPr/>
                        <a:lstStyle/>
                        <a:p>
                          <a:pPr marL="285750" indent="-285750">
                            <a:buFont typeface="Arial" panose="020B0604020202020204" pitchFamily="34" charset="0"/>
                            <a:buChar char="•"/>
                          </a:pPr>
                          <a14:m>
                            <m:oMath xmlns:m="http://schemas.openxmlformats.org/officeDocument/2006/math">
                              <m:r>
                                <a:rPr lang="es-EC" sz="1200" b="1" i="1" u="none" strike="noStrike" cap="none" smtClean="0">
                                  <a:solidFill>
                                    <a:schemeClr val="dk1"/>
                                  </a:solidFill>
                                  <a:effectLst/>
                                  <a:latin typeface="Cambria Math" panose="02040503050406030204" pitchFamily="18" charset="0"/>
                                  <a:sym typeface="Arial"/>
                                </a:rPr>
                                <m:t>𝐓𝐏𝐃𝐀</m:t>
                              </m:r>
                              <m:r>
                                <a:rPr lang="es-EC" sz="1200" b="0" u="none" strike="noStrike" cap="none" smtClean="0">
                                  <a:solidFill>
                                    <a:schemeClr val="dk1"/>
                                  </a:solidFill>
                                  <a:effectLst/>
                                  <a:latin typeface="Cambria Math" panose="02040503050406030204" pitchFamily="18" charset="0"/>
                                  <a:sym typeface="Arial"/>
                                </a:rPr>
                                <m:t>=</m:t>
                              </m:r>
                              <m:f>
                                <m:fPr>
                                  <m:ctrlPr>
                                    <a:rPr lang="es-CO" sz="1200" b="0" i="1" u="none" strike="noStrike" cap="none">
                                      <a:solidFill>
                                        <a:schemeClr val="dk1"/>
                                      </a:solidFill>
                                      <a:effectLst/>
                                      <a:latin typeface="Cambria Math" panose="02040503050406030204" pitchFamily="18" charset="0"/>
                                      <a:sym typeface="Arial"/>
                                    </a:rPr>
                                  </m:ctrlPr>
                                </m:fPr>
                                <m:num>
                                  <m:r>
                                    <a:rPr lang="es-EC" sz="1200" b="0" u="none" strike="noStrike" cap="none">
                                      <a:solidFill>
                                        <a:schemeClr val="dk1"/>
                                      </a:solidFill>
                                      <a:effectLst/>
                                      <a:latin typeface="Cambria Math" panose="02040503050406030204" pitchFamily="18" charset="0"/>
                                      <a:sym typeface="Arial"/>
                                    </a:rPr>
                                    <m:t>𝑇𝐴</m:t>
                                  </m:r>
                                </m:num>
                                <m:den>
                                  <m:r>
                                    <a:rPr lang="es-EC" sz="1200" b="0" u="none" strike="noStrike" cap="none">
                                      <a:solidFill>
                                        <a:schemeClr val="dk1"/>
                                      </a:solidFill>
                                      <a:effectLst/>
                                      <a:latin typeface="Cambria Math" panose="02040503050406030204" pitchFamily="18" charset="0"/>
                                      <a:sym typeface="Arial"/>
                                    </a:rPr>
                                    <m:t>365</m:t>
                                  </m:r>
                                </m:den>
                              </m:f>
                            </m:oMath>
                          </a14:m>
                          <a:r>
                            <a:rPr lang="es-CO" sz="1200" dirty="0"/>
                            <a:t>             (Anual)</a:t>
                          </a:r>
                        </a:p>
                        <a:p>
                          <a:pPr marL="0" indent="0">
                            <a:buFont typeface="Arial" panose="020B0604020202020204" pitchFamily="34" charset="0"/>
                            <a:buNone/>
                          </a:pPr>
                          <a:endParaRPr lang="es-CO" sz="1200" dirty="0"/>
                        </a:p>
                        <a:p>
                          <a:pPr marL="285750" indent="-285750">
                            <a:buFont typeface="Arial" panose="020B0604020202020204" pitchFamily="34" charset="0"/>
                            <a:buChar char="•"/>
                          </a:pPr>
                          <a14:m>
                            <m:oMath xmlns:m="http://schemas.openxmlformats.org/officeDocument/2006/math">
                              <m:r>
                                <a:rPr lang="es-EC" sz="1200" b="1" i="1" u="none" strike="noStrike" cap="none" smtClean="0">
                                  <a:solidFill>
                                    <a:schemeClr val="dk1"/>
                                  </a:solidFill>
                                  <a:effectLst/>
                                  <a:latin typeface="Cambria Math" panose="02040503050406030204" pitchFamily="18" charset="0"/>
                                  <a:sym typeface="Arial"/>
                                </a:rPr>
                                <m:t>𝐓𝐏𝐃𝐌</m:t>
                              </m:r>
                              <m:r>
                                <a:rPr lang="es-EC" sz="1200" b="0" u="none" strike="noStrike" cap="none" smtClean="0">
                                  <a:solidFill>
                                    <a:schemeClr val="dk1"/>
                                  </a:solidFill>
                                  <a:effectLst/>
                                  <a:latin typeface="Cambria Math" panose="02040503050406030204" pitchFamily="18" charset="0"/>
                                  <a:sym typeface="Arial"/>
                                </a:rPr>
                                <m:t>=</m:t>
                              </m:r>
                              <m:f>
                                <m:fPr>
                                  <m:ctrlPr>
                                    <a:rPr lang="es-CO" sz="1200" b="0" i="1" u="none" strike="noStrike" cap="none">
                                      <a:solidFill>
                                        <a:schemeClr val="dk1"/>
                                      </a:solidFill>
                                      <a:effectLst/>
                                      <a:latin typeface="Cambria Math" panose="02040503050406030204" pitchFamily="18" charset="0"/>
                                      <a:sym typeface="Arial"/>
                                    </a:rPr>
                                  </m:ctrlPr>
                                </m:fPr>
                                <m:num>
                                  <m:r>
                                    <a:rPr lang="es-EC" sz="1200" b="0" u="none" strike="noStrike" cap="none">
                                      <a:solidFill>
                                        <a:schemeClr val="dk1"/>
                                      </a:solidFill>
                                      <a:effectLst/>
                                      <a:latin typeface="Cambria Math" panose="02040503050406030204" pitchFamily="18" charset="0"/>
                                      <a:sym typeface="Arial"/>
                                    </a:rPr>
                                    <m:t>𝑇𝑀</m:t>
                                  </m:r>
                                </m:num>
                                <m:den>
                                  <m:r>
                                    <a:rPr lang="es-EC" sz="1200" b="0" u="none" strike="noStrike" cap="none">
                                      <a:solidFill>
                                        <a:schemeClr val="dk1"/>
                                      </a:solidFill>
                                      <a:effectLst/>
                                      <a:latin typeface="Cambria Math" panose="02040503050406030204" pitchFamily="18" charset="0"/>
                                      <a:sym typeface="Arial"/>
                                    </a:rPr>
                                    <m:t>30</m:t>
                                  </m:r>
                                </m:den>
                              </m:f>
                            </m:oMath>
                          </a14:m>
                          <a:r>
                            <a:rPr lang="es-CO" sz="1200" dirty="0"/>
                            <a:t>             (Mensual)</a:t>
                          </a:r>
                        </a:p>
                        <a:p>
                          <a:pPr marL="285750" indent="-285750">
                            <a:buFont typeface="Arial" panose="020B0604020202020204" pitchFamily="34" charset="0"/>
                            <a:buChar char="•"/>
                          </a:pPr>
                          <a:endParaRPr lang="es-CO" sz="1200" dirty="0"/>
                        </a:p>
                        <a:p>
                          <a:pPr marL="285750" indent="-285750">
                            <a:buFont typeface="Arial" panose="020B0604020202020204" pitchFamily="34" charset="0"/>
                            <a:buChar char="•"/>
                          </a:pPr>
                          <a14:m>
                            <m:oMath xmlns:m="http://schemas.openxmlformats.org/officeDocument/2006/math">
                              <m:r>
                                <a:rPr lang="es-EC" sz="1200" b="1" i="1" u="none" strike="noStrike" cap="none" smtClean="0">
                                  <a:solidFill>
                                    <a:schemeClr val="dk1"/>
                                  </a:solidFill>
                                  <a:effectLst/>
                                  <a:latin typeface="Cambria Math" panose="02040503050406030204" pitchFamily="18" charset="0"/>
                                  <a:sym typeface="Arial"/>
                                </a:rPr>
                                <m:t>𝐓𝐏𝐃𝐒</m:t>
                              </m:r>
                              <m:r>
                                <a:rPr lang="es-EC" sz="1200" b="0" u="none" strike="noStrike" cap="none" smtClean="0">
                                  <a:solidFill>
                                    <a:schemeClr val="dk1"/>
                                  </a:solidFill>
                                  <a:effectLst/>
                                  <a:latin typeface="Cambria Math" panose="02040503050406030204" pitchFamily="18" charset="0"/>
                                  <a:sym typeface="Arial"/>
                                </a:rPr>
                                <m:t>=</m:t>
                              </m:r>
                              <m:f>
                                <m:fPr>
                                  <m:ctrlPr>
                                    <a:rPr lang="es-CO" sz="1200" b="0" i="1" u="none" strike="noStrike" cap="none">
                                      <a:solidFill>
                                        <a:schemeClr val="dk1"/>
                                      </a:solidFill>
                                      <a:effectLst/>
                                      <a:latin typeface="Cambria Math" panose="02040503050406030204" pitchFamily="18" charset="0"/>
                                      <a:sym typeface="Arial"/>
                                    </a:rPr>
                                  </m:ctrlPr>
                                </m:fPr>
                                <m:num>
                                  <m:r>
                                    <a:rPr lang="es-EC" sz="1200" b="0" u="none" strike="noStrike" cap="none">
                                      <a:solidFill>
                                        <a:schemeClr val="dk1"/>
                                      </a:solidFill>
                                      <a:effectLst/>
                                      <a:latin typeface="Cambria Math" panose="02040503050406030204" pitchFamily="18" charset="0"/>
                                      <a:sym typeface="Arial"/>
                                    </a:rPr>
                                    <m:t>𝑇𝑆</m:t>
                                  </m:r>
                                </m:num>
                                <m:den>
                                  <m:r>
                                    <a:rPr lang="es-EC" sz="1200" b="0" u="none" strike="noStrike" cap="none">
                                      <a:solidFill>
                                        <a:schemeClr val="dk1"/>
                                      </a:solidFill>
                                      <a:effectLst/>
                                      <a:latin typeface="Cambria Math" panose="02040503050406030204" pitchFamily="18" charset="0"/>
                                      <a:sym typeface="Arial"/>
                                    </a:rPr>
                                    <m:t>7</m:t>
                                  </m:r>
                                </m:den>
                              </m:f>
                              <m:r>
                                <a:rPr lang="es-EC" sz="1200" b="0" u="none" strike="noStrike" cap="none">
                                  <a:solidFill>
                                    <a:schemeClr val="dk1"/>
                                  </a:solidFill>
                                  <a:effectLst/>
                                  <a:latin typeface="Cambria Math" panose="02040503050406030204" pitchFamily="18" charset="0"/>
                                  <a:sym typeface="Arial"/>
                                </a:rPr>
                                <m:t> </m:t>
                              </m:r>
                            </m:oMath>
                          </a14:m>
                          <a:r>
                            <a:rPr lang="es-CO" sz="1200" dirty="0"/>
                            <a:t>              (Semanal)</a:t>
                          </a:r>
                        </a:p>
                      </a:txBody>
                      <a:tcPr/>
                    </a:tc>
                    <a:extLst>
                      <a:ext uri="{0D108BD9-81ED-4DB2-BD59-A6C34878D82A}">
                        <a16:rowId xmlns:a16="http://schemas.microsoft.com/office/drawing/2014/main" val="3296188356"/>
                      </a:ext>
                    </a:extLst>
                  </a:tr>
                  <a:tr h="1313594">
                    <a:tc>
                      <a:txBody>
                        <a:bodyPr/>
                        <a:lstStyle/>
                        <a:p>
                          <a:pPr algn="ctr"/>
                          <a:r>
                            <a:rPr lang="es-CO" sz="1200" b="1" i="1" dirty="0"/>
                            <a:t>Factor de Hora Pico (FHP)</a:t>
                          </a:r>
                        </a:p>
                      </a:txBody>
                      <a:tcPr/>
                    </a:tc>
                    <a:tc>
                      <a:txBody>
                        <a:bodyPr/>
                        <a:lstStyle/>
                        <a:p>
                          <a:pPr marL="285750" indent="-285750" algn="l">
                            <a:buFont typeface="Arial" panose="020B0604020202020204" pitchFamily="34" charset="0"/>
                            <a:buChar char="•"/>
                          </a:pPr>
                          <a:r>
                            <a:rPr lang="es-CO" sz="1200" dirty="0"/>
                            <a:t>Variación en el flujo dentro de 1 hora donde se desarrollan flujos máximos</a:t>
                          </a:r>
                        </a:p>
                        <a:p>
                          <a:pPr marL="0" indent="0" algn="l">
                            <a:buFont typeface="Arial" panose="020B0604020202020204" pitchFamily="34" charset="0"/>
                            <a:buNone/>
                          </a:pPr>
                          <a:endParaRPr lang="es-CO" sz="1200" dirty="0"/>
                        </a:p>
                        <a:p>
                          <a:pPr marL="285750" indent="-285750" algn="l">
                            <a:buFont typeface="Arial" panose="020B0604020202020204" pitchFamily="34" charset="0"/>
                            <a:buChar char="•"/>
                          </a:pPr>
                          <a:r>
                            <a:rPr lang="es-CO" sz="1200" dirty="0"/>
                            <a:t>Valor igual a 1 corresponde a un Tráfico estable</a:t>
                          </a:r>
                        </a:p>
                      </a:txBody>
                      <a:tcPr/>
                    </a:tc>
                    <a:tc>
                      <a:txBody>
                        <a:body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s-EC" sz="1200" b="1" i="1" u="none" strike="noStrike" cap="none" smtClean="0">
                                    <a:solidFill>
                                      <a:schemeClr val="dk1"/>
                                    </a:solidFill>
                                    <a:effectLst/>
                                    <a:latin typeface="Cambria Math" panose="02040503050406030204" pitchFamily="18" charset="0"/>
                                    <a:ea typeface="+mn-ea"/>
                                    <a:cs typeface="+mn-cs"/>
                                    <a:sym typeface="Arial"/>
                                  </a:rPr>
                                  <m:t>𝑭</m:t>
                                </m:r>
                                <m:r>
                                  <a:rPr lang="es-CO" sz="1200" b="1" i="1" u="none" strike="noStrike" cap="none" smtClean="0">
                                    <a:solidFill>
                                      <a:schemeClr val="dk1"/>
                                    </a:solidFill>
                                    <a:effectLst/>
                                    <a:latin typeface="Cambria Math" panose="02040503050406030204" pitchFamily="18" charset="0"/>
                                    <a:ea typeface="+mn-ea"/>
                                    <a:cs typeface="+mn-cs"/>
                                    <a:sym typeface="Arial"/>
                                  </a:rPr>
                                  <m:t>𝒉𝒑</m:t>
                                </m:r>
                                <m:r>
                                  <a:rPr lang="es-EC" sz="1200" b="1" i="1" u="none" strike="noStrike" cap="none" smtClean="0">
                                    <a:solidFill>
                                      <a:schemeClr val="dk1"/>
                                    </a:solidFill>
                                    <a:effectLst/>
                                    <a:latin typeface="Cambria Math" panose="02040503050406030204" pitchFamily="18" charset="0"/>
                                    <a:ea typeface="+mn-ea"/>
                                    <a:cs typeface="+mn-cs"/>
                                    <a:sym typeface="Arial"/>
                                  </a:rPr>
                                  <m:t>=</m:t>
                                </m:r>
                                <m:f>
                                  <m:fPr>
                                    <m:ctrlPr>
                                      <a:rPr lang="es-CO" sz="1200" b="1" i="1" u="none" strike="noStrike" cap="none">
                                        <a:solidFill>
                                          <a:schemeClr val="dk1"/>
                                        </a:solidFill>
                                        <a:effectLst/>
                                        <a:latin typeface="Cambria Math" panose="02040503050406030204" pitchFamily="18" charset="0"/>
                                        <a:ea typeface="+mn-ea"/>
                                        <a:cs typeface="+mn-cs"/>
                                        <a:sym typeface="Arial"/>
                                      </a:rPr>
                                    </m:ctrlPr>
                                  </m:fPr>
                                  <m:num>
                                    <m:r>
                                      <a:rPr lang="es-EC" sz="1200" b="1" i="1" u="none" strike="noStrike" cap="none">
                                        <a:solidFill>
                                          <a:schemeClr val="dk1"/>
                                        </a:solidFill>
                                        <a:effectLst/>
                                        <a:latin typeface="Cambria Math" panose="02040503050406030204" pitchFamily="18" charset="0"/>
                                        <a:ea typeface="+mn-ea"/>
                                        <a:cs typeface="+mn-cs"/>
                                        <a:sym typeface="Arial"/>
                                      </a:rPr>
                                      <m:t>𝑸</m:t>
                                    </m:r>
                                  </m:num>
                                  <m:den>
                                    <m:r>
                                      <a:rPr lang="es-EC" sz="1200" b="1" i="1" u="none" strike="noStrike" cap="none">
                                        <a:solidFill>
                                          <a:schemeClr val="dk1"/>
                                        </a:solidFill>
                                        <a:effectLst/>
                                        <a:latin typeface="Cambria Math" panose="02040503050406030204" pitchFamily="18" charset="0"/>
                                        <a:ea typeface="+mn-ea"/>
                                        <a:cs typeface="+mn-cs"/>
                                        <a:sym typeface="Arial"/>
                                      </a:rPr>
                                      <m:t>𝟒</m:t>
                                    </m:r>
                                    <m:r>
                                      <a:rPr lang="es-EC" sz="1200" b="1" i="1" u="none" strike="noStrike" cap="none">
                                        <a:solidFill>
                                          <a:schemeClr val="dk1"/>
                                        </a:solidFill>
                                        <a:effectLst/>
                                        <a:latin typeface="Cambria Math" panose="02040503050406030204" pitchFamily="18" charset="0"/>
                                        <a:ea typeface="+mn-ea"/>
                                        <a:cs typeface="+mn-cs"/>
                                        <a:sym typeface="Arial"/>
                                      </a:rPr>
                                      <m:t>∗</m:t>
                                    </m:r>
                                    <m:sSub>
                                      <m:sSubPr>
                                        <m:ctrlPr>
                                          <a:rPr lang="es-CO" sz="1200" b="1" i="1" u="none" strike="noStrike" cap="none">
                                            <a:solidFill>
                                              <a:schemeClr val="dk1"/>
                                            </a:solidFill>
                                            <a:effectLst/>
                                            <a:latin typeface="Cambria Math" panose="02040503050406030204" pitchFamily="18" charset="0"/>
                                            <a:ea typeface="+mn-ea"/>
                                            <a:cs typeface="+mn-cs"/>
                                            <a:sym typeface="Arial"/>
                                          </a:rPr>
                                        </m:ctrlPr>
                                      </m:sSubPr>
                                      <m:e>
                                        <m:r>
                                          <a:rPr lang="es-EC" sz="1200" b="1" i="1" u="none" strike="noStrike" cap="none">
                                            <a:solidFill>
                                              <a:schemeClr val="dk1"/>
                                            </a:solidFill>
                                            <a:effectLst/>
                                            <a:latin typeface="Cambria Math" panose="02040503050406030204" pitchFamily="18" charset="0"/>
                                            <a:ea typeface="+mn-ea"/>
                                            <a:cs typeface="+mn-cs"/>
                                            <a:sym typeface="Arial"/>
                                          </a:rPr>
                                          <m:t>𝑸</m:t>
                                        </m:r>
                                      </m:e>
                                      <m:sub>
                                        <m:r>
                                          <a:rPr lang="es-EC" sz="1200" b="1" i="1" u="none" strike="noStrike" cap="none">
                                            <a:solidFill>
                                              <a:schemeClr val="dk1"/>
                                            </a:solidFill>
                                            <a:effectLst/>
                                            <a:latin typeface="Cambria Math" panose="02040503050406030204" pitchFamily="18" charset="0"/>
                                            <a:ea typeface="+mn-ea"/>
                                            <a:cs typeface="+mn-cs"/>
                                            <a:sym typeface="Arial"/>
                                          </a:rPr>
                                          <m:t>𝟏𝟓</m:t>
                                        </m:r>
                                      </m:sub>
                                    </m:sSub>
                                  </m:den>
                                </m:f>
                              </m:oMath>
                            </m:oMathPara>
                          </a14:m>
                          <a:endParaRPr lang="es-CO" sz="1200" b="1" dirty="0"/>
                        </a:p>
                        <a:p>
                          <a:pPr marL="0" indent="0">
                            <a:buFont typeface="Arial" panose="020B0604020202020204" pitchFamily="34" charset="0"/>
                            <a:buNone/>
                          </a:pPr>
                          <a:endParaRPr lang="es-CO" sz="1200" dirty="0"/>
                        </a:p>
                        <a:p>
                          <a:pPr marL="0" indent="0">
                            <a:buFont typeface="Arial" panose="020B0604020202020204" pitchFamily="34" charset="0"/>
                            <a:buNone/>
                          </a:pPr>
                          <a14:m>
                            <m:oMath xmlns:m="http://schemas.openxmlformats.org/officeDocument/2006/math">
                              <m:r>
                                <a:rPr lang="es-EC" sz="1200" b="0" i="1" u="none" strike="noStrike" cap="none" smtClean="0">
                                  <a:solidFill>
                                    <a:schemeClr val="dk1"/>
                                  </a:solidFill>
                                  <a:effectLst/>
                                  <a:latin typeface="Cambria Math" panose="02040503050406030204" pitchFamily="18" charset="0"/>
                                  <a:ea typeface="+mn-ea"/>
                                  <a:cs typeface="+mn-cs"/>
                                  <a:sym typeface="Arial"/>
                                </a:rPr>
                                <m:t>𝐹h𝑝</m:t>
                              </m:r>
                              <m:r>
                                <a:rPr lang="es-EC" sz="1200" b="0" i="1" u="none" strike="noStrike" cap="none" smtClean="0">
                                  <a:solidFill>
                                    <a:schemeClr val="dk1"/>
                                  </a:solidFill>
                                  <a:effectLst/>
                                  <a:latin typeface="Cambria Math" panose="02040503050406030204" pitchFamily="18" charset="0"/>
                                  <a:ea typeface="+mn-ea"/>
                                  <a:cs typeface="+mn-cs"/>
                                  <a:sym typeface="Arial"/>
                                </a:rPr>
                                <m:t>=</m:t>
                              </m:r>
                            </m:oMath>
                          </a14:m>
                          <a:r>
                            <a:rPr lang="es-CO" sz="1200" dirty="0"/>
                            <a:t>Factor de Hora Pico  (HMD)</a:t>
                          </a:r>
                        </a:p>
                        <a:p>
                          <a:pPr marL="0" indent="0">
                            <a:buFont typeface="Arial" panose="020B0604020202020204" pitchFamily="34" charset="0"/>
                            <a:buNone/>
                          </a:pPr>
                          <a14:m>
                            <m:oMath xmlns:m="http://schemas.openxmlformats.org/officeDocument/2006/math">
                              <m:r>
                                <a:rPr lang="es-EC" sz="1200" b="0" i="1" u="none" strike="noStrike" cap="none" smtClean="0">
                                  <a:solidFill>
                                    <a:schemeClr val="dk1"/>
                                  </a:solidFill>
                                  <a:effectLst/>
                                  <a:latin typeface="Cambria Math" panose="02040503050406030204" pitchFamily="18" charset="0"/>
                                  <a:ea typeface="+mn-ea"/>
                                  <a:cs typeface="+mn-cs"/>
                                  <a:sym typeface="Arial"/>
                                </a:rPr>
                                <m:t>𝑄</m:t>
                              </m:r>
                              <m:r>
                                <a:rPr lang="es-EC" sz="1200" b="0" i="1" u="none" strike="noStrike" cap="none" smtClean="0">
                                  <a:solidFill>
                                    <a:schemeClr val="dk1"/>
                                  </a:solidFill>
                                  <a:effectLst/>
                                  <a:latin typeface="Cambria Math" panose="02040503050406030204" pitchFamily="18" charset="0"/>
                                  <a:ea typeface="+mn-ea"/>
                                  <a:cs typeface="+mn-cs"/>
                                  <a:sym typeface="Arial"/>
                                </a:rPr>
                                <m:t>=</m:t>
                              </m:r>
                            </m:oMath>
                          </a14:m>
                          <a:r>
                            <a:rPr lang="es-CO" sz="1200" dirty="0"/>
                            <a:t>Volumen Horario (</a:t>
                          </a:r>
                          <a:r>
                            <a:rPr lang="es-CO" sz="1200" dirty="0" err="1"/>
                            <a:t>Vhp</a:t>
                          </a:r>
                          <a:r>
                            <a:rPr lang="es-CO" sz="1200" dirty="0"/>
                            <a:t>)</a:t>
                          </a:r>
                        </a:p>
                        <a:p>
                          <a:pPr marL="0" indent="0">
                            <a:buFont typeface="Arial" panose="020B0604020202020204" pitchFamily="34" charset="0"/>
                            <a:buNone/>
                          </a:pPr>
                          <a14:m>
                            <m:oMath xmlns:m="http://schemas.openxmlformats.org/officeDocument/2006/math">
                              <m:sSub>
                                <m:sSubPr>
                                  <m:ctrlPr>
                                    <a:rPr lang="es-CO" sz="1200" b="0" i="1" u="none" strike="noStrike" cap="none" smtClean="0">
                                      <a:solidFill>
                                        <a:schemeClr val="dk1"/>
                                      </a:solidFill>
                                      <a:effectLst/>
                                      <a:latin typeface="Cambria Math" panose="02040503050406030204" pitchFamily="18" charset="0"/>
                                      <a:ea typeface="+mn-ea"/>
                                      <a:cs typeface="+mn-cs"/>
                                      <a:sym typeface="Arial"/>
                                    </a:rPr>
                                  </m:ctrlPr>
                                </m:sSubPr>
                                <m:e>
                                  <m:r>
                                    <a:rPr lang="es-EC" sz="1200" b="0" i="1" u="none" strike="noStrike" cap="none">
                                      <a:solidFill>
                                        <a:schemeClr val="dk1"/>
                                      </a:solidFill>
                                      <a:effectLst/>
                                      <a:latin typeface="Cambria Math" panose="02040503050406030204" pitchFamily="18" charset="0"/>
                                      <a:ea typeface="+mn-ea"/>
                                      <a:cs typeface="+mn-cs"/>
                                      <a:sym typeface="Arial"/>
                                    </a:rPr>
                                    <m:t>𝑄</m:t>
                                  </m:r>
                                </m:e>
                                <m:sub>
                                  <m:r>
                                    <a:rPr lang="es-EC" sz="1200" b="0" i="1" u="none" strike="noStrike" cap="none">
                                      <a:solidFill>
                                        <a:schemeClr val="dk1"/>
                                      </a:solidFill>
                                      <a:effectLst/>
                                      <a:latin typeface="Cambria Math" panose="02040503050406030204" pitchFamily="18" charset="0"/>
                                      <a:ea typeface="+mn-ea"/>
                                      <a:cs typeface="+mn-cs"/>
                                      <a:sym typeface="Arial"/>
                                    </a:rPr>
                                    <m:t>15</m:t>
                                  </m:r>
                                </m:sub>
                              </m:sSub>
                              <m:r>
                                <a:rPr lang="es-EC" sz="1200" b="0" i="1" u="none" strike="noStrike" cap="none">
                                  <a:solidFill>
                                    <a:schemeClr val="dk1"/>
                                  </a:solidFill>
                                  <a:effectLst/>
                                  <a:latin typeface="Cambria Math" panose="02040503050406030204" pitchFamily="18" charset="0"/>
                                  <a:ea typeface="+mn-ea"/>
                                  <a:cs typeface="+mn-cs"/>
                                  <a:sym typeface="Arial"/>
                                </a:rPr>
                                <m:t>=</m:t>
                              </m:r>
                            </m:oMath>
                          </a14:m>
                          <a:r>
                            <a:rPr lang="es-CO" sz="1200" dirty="0"/>
                            <a:t>Volumen en un periodo de 15 min</a:t>
                          </a:r>
                        </a:p>
                      </a:txBody>
                      <a:tcPr/>
                    </a:tc>
                    <a:extLst>
                      <a:ext uri="{0D108BD9-81ED-4DB2-BD59-A6C34878D82A}">
                        <a16:rowId xmlns:a16="http://schemas.microsoft.com/office/drawing/2014/main" val="1102558441"/>
                      </a:ext>
                    </a:extLst>
                  </a:tr>
                </a:tbl>
              </a:graphicData>
            </a:graphic>
          </p:graphicFrame>
        </mc:Choice>
        <mc:Fallback xmlns="">
          <p:graphicFrame>
            <p:nvGraphicFramePr>
              <p:cNvPr id="2" name="Tabla 2">
                <a:extLst>
                  <a:ext uri="{FF2B5EF4-FFF2-40B4-BE49-F238E27FC236}">
                    <a16:creationId xmlns:a16="http://schemas.microsoft.com/office/drawing/2014/main" id="{9297AEEB-BAD5-4962-AABA-8F03CA6FDED8}"/>
                  </a:ext>
                </a:extLst>
              </p:cNvPr>
              <p:cNvGraphicFramePr>
                <a:graphicFrameLocks noGrp="1"/>
              </p:cNvGraphicFramePr>
              <p:nvPr>
                <p:extLst>
                  <p:ext uri="{D42A27DB-BD31-4B8C-83A1-F6EECF244321}">
                    <p14:modId xmlns:p14="http://schemas.microsoft.com/office/powerpoint/2010/main" val="1332738910"/>
                  </p:ext>
                </p:extLst>
              </p:nvPr>
            </p:nvGraphicFramePr>
            <p:xfrm>
              <a:off x="276224" y="733425"/>
              <a:ext cx="8410575" cy="5174563"/>
            </p:xfrm>
            <a:graphic>
              <a:graphicData uri="http://schemas.openxmlformats.org/drawingml/2006/table">
                <a:tbl>
                  <a:tblPr firstRow="1" bandRow="1">
                    <a:tableStyleId>{C4B1156A-380E-4F78-BDF5-A606A8083BF9}</a:tableStyleId>
                  </a:tblPr>
                  <a:tblGrid>
                    <a:gridCol w="1600201">
                      <a:extLst>
                        <a:ext uri="{9D8B030D-6E8A-4147-A177-3AD203B41FA5}">
                          <a16:colId xmlns:a16="http://schemas.microsoft.com/office/drawing/2014/main" val="2975004078"/>
                        </a:ext>
                      </a:extLst>
                    </a:gridCol>
                    <a:gridCol w="2954298">
                      <a:extLst>
                        <a:ext uri="{9D8B030D-6E8A-4147-A177-3AD203B41FA5}">
                          <a16:colId xmlns:a16="http://schemas.microsoft.com/office/drawing/2014/main" val="96419040"/>
                        </a:ext>
                      </a:extLst>
                    </a:gridCol>
                    <a:gridCol w="3856076">
                      <a:extLst>
                        <a:ext uri="{9D8B030D-6E8A-4147-A177-3AD203B41FA5}">
                          <a16:colId xmlns:a16="http://schemas.microsoft.com/office/drawing/2014/main" val="2523865881"/>
                        </a:ext>
                      </a:extLst>
                    </a:gridCol>
                  </a:tblGrid>
                  <a:tr h="304800">
                    <a:tc gridSpan="3">
                      <a:txBody>
                        <a:bodyPr/>
                        <a:lstStyle/>
                        <a:p>
                          <a:pPr algn="ctr"/>
                          <a:r>
                            <a:rPr lang="es-ES" sz="1400" dirty="0">
                              <a:solidFill>
                                <a:srgbClr val="000000"/>
                              </a:solidFill>
                              <a:sym typeface="Times New Roman"/>
                            </a:rPr>
                            <a:t>Consideraciones Teóricas</a:t>
                          </a:r>
                          <a:endParaRPr lang="es-CO" dirty="0"/>
                        </a:p>
                      </a:txBody>
                      <a:tcPr/>
                    </a:tc>
                    <a:tc hMerge="1">
                      <a:txBody>
                        <a:bodyPr/>
                        <a:lstStyle/>
                        <a:p>
                          <a:endParaRPr lang="es-CO" dirty="0"/>
                        </a:p>
                      </a:txBody>
                      <a:tcPr/>
                    </a:tc>
                    <a:tc hMerge="1">
                      <a:txBody>
                        <a:bodyPr/>
                        <a:lstStyle/>
                        <a:p>
                          <a:endParaRPr lang="es-CO" dirty="0"/>
                        </a:p>
                      </a:txBody>
                      <a:tcPr/>
                    </a:tc>
                    <a:extLst>
                      <a:ext uri="{0D108BD9-81ED-4DB2-BD59-A6C34878D82A}">
                        <a16:rowId xmlns:a16="http://schemas.microsoft.com/office/drawing/2014/main" val="72475055"/>
                      </a:ext>
                    </a:extLst>
                  </a:tr>
                  <a:tr h="851802">
                    <a:tc>
                      <a:txBody>
                        <a:bodyPr/>
                        <a:lstStyle/>
                        <a:p>
                          <a:pPr algn="ctr"/>
                          <a:r>
                            <a:rPr lang="es-CO" sz="1200" b="1" i="1" dirty="0"/>
                            <a:t>Capacidad</a:t>
                          </a:r>
                        </a:p>
                      </a:txBody>
                      <a:tcPr/>
                    </a:tc>
                    <a:tc>
                      <a:txBody>
                        <a:bodyPr/>
                        <a:lstStyle/>
                        <a:p>
                          <a:pPr marL="285750" indent="-285750" algn="l">
                            <a:buFont typeface="Arial" panose="020B0604020202020204" pitchFamily="34" charset="0"/>
                            <a:buChar char="•"/>
                          </a:pPr>
                          <a:r>
                            <a:rPr lang="es-CO" sz="1200" dirty="0"/>
                            <a:t>Tasa máxima de flujo en un punto y tiempo determinado</a:t>
                          </a:r>
                        </a:p>
                      </a:txBody>
                      <a:tcPr/>
                    </a:tc>
                    <a:tc>
                      <a:txBody>
                        <a:bodyPr/>
                        <a:lstStyle/>
                        <a:p>
                          <a:pPr marL="285750" indent="-285750">
                            <a:buFont typeface="Arial" panose="020B0604020202020204" pitchFamily="34" charset="0"/>
                            <a:buChar char="•"/>
                          </a:pPr>
                          <a:r>
                            <a:rPr lang="es-CO" sz="1200" dirty="0"/>
                            <a:t>15 Minutos posibilita un flujo estable y de corto plazo</a:t>
                          </a:r>
                        </a:p>
                      </a:txBody>
                      <a:tcPr/>
                    </a:tc>
                    <a:extLst>
                      <a:ext uri="{0D108BD9-81ED-4DB2-BD59-A6C34878D82A}">
                        <a16:rowId xmlns:a16="http://schemas.microsoft.com/office/drawing/2014/main" val="993497905"/>
                      </a:ext>
                    </a:extLst>
                  </a:tr>
                  <a:tr h="1405255">
                    <a:tc>
                      <a:txBody>
                        <a:bodyPr/>
                        <a:lstStyle/>
                        <a:p>
                          <a:pPr algn="ctr"/>
                          <a:r>
                            <a:rPr lang="es-CO" sz="1200" b="1" i="1" dirty="0"/>
                            <a:t>Volumen</a:t>
                          </a:r>
                        </a:p>
                      </a:txBody>
                      <a:tcPr/>
                    </a:tc>
                    <a:tc>
                      <a:txBody>
                        <a:bodyPr/>
                        <a:lstStyle/>
                        <a:p>
                          <a:pPr marL="285750" indent="-285750" algn="l">
                            <a:buFont typeface="Arial" panose="020B0604020202020204" pitchFamily="34" charset="0"/>
                            <a:buChar char="•"/>
                          </a:pPr>
                          <a:r>
                            <a:rPr lang="es-CO" sz="1200" dirty="0"/>
                            <a:t>Número de vehículos que pasan por un punto</a:t>
                          </a:r>
                        </a:p>
                      </a:txBody>
                      <a:tcPr/>
                    </a:tc>
                    <a:tc>
                      <a:txBody>
                        <a:bodyPr/>
                        <a:lstStyle/>
                        <a:p>
                          <a:endParaRPr lang="es-CO"/>
                        </a:p>
                      </a:txBody>
                      <a:tcPr>
                        <a:blipFill>
                          <a:blip r:embed="rId4"/>
                          <a:stretch>
                            <a:fillRect l="-118167" t="-82684" r="-474" b="-186580"/>
                          </a:stretch>
                        </a:blipFill>
                      </a:tcPr>
                    </a:tc>
                    <a:extLst>
                      <a:ext uri="{0D108BD9-81ED-4DB2-BD59-A6C34878D82A}">
                        <a16:rowId xmlns:a16="http://schemas.microsoft.com/office/drawing/2014/main" val="3776623899"/>
                      </a:ext>
                    </a:extLst>
                  </a:tr>
                  <a:tr h="1299112">
                    <a:tc>
                      <a:txBody>
                        <a:bodyPr/>
                        <a:lstStyle/>
                        <a:p>
                          <a:pPr algn="ctr"/>
                          <a:r>
                            <a:rPr lang="es-CO" sz="1200" b="1" i="1" dirty="0"/>
                            <a:t>Volúmenes de Tránsito Promedio Diario (TPD</a:t>
                          </a:r>
                          <a:r>
                            <a:rPr lang="es-CO" sz="1200" i="1" dirty="0"/>
                            <a:t>)</a:t>
                          </a:r>
                        </a:p>
                      </a:txBody>
                      <a:tcPr/>
                    </a:tc>
                    <a:tc>
                      <a:txBody>
                        <a:bodyPr/>
                        <a:lstStyle/>
                        <a:p>
                          <a:pPr marL="285750" indent="-285750" algn="l">
                            <a:buFont typeface="Arial" panose="020B0604020202020204" pitchFamily="34" charset="0"/>
                            <a:buChar char="•"/>
                          </a:pPr>
                          <a:r>
                            <a:rPr lang="es-CO" sz="1200" dirty="0"/>
                            <a:t>Total de vehículos que pasan por un determinado tiempo comprendido entre un día y un año</a:t>
                          </a:r>
                        </a:p>
                      </a:txBody>
                      <a:tcPr/>
                    </a:tc>
                    <a:tc>
                      <a:txBody>
                        <a:bodyPr/>
                        <a:lstStyle/>
                        <a:p>
                          <a:endParaRPr lang="es-CO"/>
                        </a:p>
                      </a:txBody>
                      <a:tcPr>
                        <a:blipFill>
                          <a:blip r:embed="rId4"/>
                          <a:stretch>
                            <a:fillRect l="-118167" t="-198122" r="-474" b="-102347"/>
                          </a:stretch>
                        </a:blipFill>
                      </a:tcPr>
                    </a:tc>
                    <a:extLst>
                      <a:ext uri="{0D108BD9-81ED-4DB2-BD59-A6C34878D82A}">
                        <a16:rowId xmlns:a16="http://schemas.microsoft.com/office/drawing/2014/main" val="3296188356"/>
                      </a:ext>
                    </a:extLst>
                  </a:tr>
                  <a:tr h="1313594">
                    <a:tc>
                      <a:txBody>
                        <a:bodyPr/>
                        <a:lstStyle/>
                        <a:p>
                          <a:pPr algn="ctr"/>
                          <a:r>
                            <a:rPr lang="es-CO" sz="1200" b="1" i="1" dirty="0"/>
                            <a:t>Factor de Hora Pico (FHP)</a:t>
                          </a:r>
                        </a:p>
                      </a:txBody>
                      <a:tcPr/>
                    </a:tc>
                    <a:tc>
                      <a:txBody>
                        <a:bodyPr/>
                        <a:lstStyle/>
                        <a:p>
                          <a:pPr marL="285750" indent="-285750" algn="l">
                            <a:buFont typeface="Arial" panose="020B0604020202020204" pitchFamily="34" charset="0"/>
                            <a:buChar char="•"/>
                          </a:pPr>
                          <a:r>
                            <a:rPr lang="es-CO" sz="1200" dirty="0"/>
                            <a:t>Variación en el flujo dentro de 1 hora donde se desarrollan flujos máximos</a:t>
                          </a:r>
                        </a:p>
                        <a:p>
                          <a:pPr marL="0" indent="0" algn="l">
                            <a:buFont typeface="Arial" panose="020B0604020202020204" pitchFamily="34" charset="0"/>
                            <a:buNone/>
                          </a:pPr>
                          <a:endParaRPr lang="es-CO" sz="1200" dirty="0"/>
                        </a:p>
                        <a:p>
                          <a:pPr marL="285750" indent="-285750" algn="l">
                            <a:buFont typeface="Arial" panose="020B0604020202020204" pitchFamily="34" charset="0"/>
                            <a:buChar char="•"/>
                          </a:pPr>
                          <a:r>
                            <a:rPr lang="es-CO" sz="1200" dirty="0"/>
                            <a:t>Valor igual a 1 corresponde a un Tráfico estable</a:t>
                          </a:r>
                        </a:p>
                      </a:txBody>
                      <a:tcPr/>
                    </a:tc>
                    <a:tc>
                      <a:txBody>
                        <a:bodyPr/>
                        <a:lstStyle/>
                        <a:p>
                          <a:endParaRPr lang="es-CO"/>
                        </a:p>
                      </a:txBody>
                      <a:tcPr>
                        <a:blipFill>
                          <a:blip r:embed="rId4"/>
                          <a:stretch>
                            <a:fillRect l="-118167" t="-293981" r="-474" b="-926"/>
                          </a:stretch>
                        </a:blipFill>
                      </a:tcPr>
                    </a:tc>
                    <a:extLst>
                      <a:ext uri="{0D108BD9-81ED-4DB2-BD59-A6C34878D82A}">
                        <a16:rowId xmlns:a16="http://schemas.microsoft.com/office/drawing/2014/main" val="1102558441"/>
                      </a:ext>
                    </a:extLst>
                  </a:tr>
                </a:tbl>
              </a:graphicData>
            </a:graphic>
          </p:graphicFrame>
        </mc:Fallback>
      </mc:AlternateContent>
    </p:spTree>
    <p:extLst>
      <p:ext uri="{BB962C8B-B14F-4D97-AF65-F5344CB8AC3E}">
        <p14:creationId xmlns:p14="http://schemas.microsoft.com/office/powerpoint/2010/main" val="1241014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7" name="Google Shape;86;g5ca4d809e0_0_135">
            <a:extLst>
              <a:ext uri="{FF2B5EF4-FFF2-40B4-BE49-F238E27FC236}">
                <a16:creationId xmlns:a16="http://schemas.microsoft.com/office/drawing/2014/main" id="{145FC6D5-43E1-481B-BBC6-176FAD99E7E1}"/>
              </a:ext>
            </a:extLst>
          </p:cNvPr>
          <p:cNvSpPr txBox="1">
            <a:spLocks noGrp="1"/>
          </p:cNvSpPr>
          <p:nvPr>
            <p:ph type="title"/>
          </p:nvPr>
        </p:nvSpPr>
        <p:spPr>
          <a:xfrm>
            <a:off x="325889" y="267721"/>
            <a:ext cx="8229600" cy="484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Metodología </a:t>
            </a:r>
            <a:endParaRPr sz="2400" i="0" dirty="0">
              <a:solidFill>
                <a:srgbClr val="000000"/>
              </a:solidFill>
              <a:latin typeface="+mn-lt"/>
              <a:ea typeface="Times New Roman"/>
              <a:cs typeface="Times New Roman"/>
              <a:sym typeface="Times New Roman"/>
            </a:endParaRPr>
          </a:p>
        </p:txBody>
      </p:sp>
      <mc:AlternateContent xmlns:mc="http://schemas.openxmlformats.org/markup-compatibility/2006" xmlns:a14="http://schemas.microsoft.com/office/drawing/2010/main">
        <mc:Choice Requires="a14">
          <p:graphicFrame>
            <p:nvGraphicFramePr>
              <p:cNvPr id="2" name="Tabla 2">
                <a:extLst>
                  <a:ext uri="{FF2B5EF4-FFF2-40B4-BE49-F238E27FC236}">
                    <a16:creationId xmlns:a16="http://schemas.microsoft.com/office/drawing/2014/main" id="{9297AEEB-BAD5-4962-AABA-8F03CA6FDED8}"/>
                  </a:ext>
                </a:extLst>
              </p:cNvPr>
              <p:cNvGraphicFramePr>
                <a:graphicFrameLocks noGrp="1"/>
              </p:cNvGraphicFramePr>
              <p:nvPr>
                <p:extLst>
                  <p:ext uri="{D42A27DB-BD31-4B8C-83A1-F6EECF244321}">
                    <p14:modId xmlns:p14="http://schemas.microsoft.com/office/powerpoint/2010/main" val="1996847286"/>
                  </p:ext>
                </p:extLst>
              </p:nvPr>
            </p:nvGraphicFramePr>
            <p:xfrm>
              <a:off x="552450" y="752479"/>
              <a:ext cx="8134351" cy="5176150"/>
            </p:xfrm>
            <a:graphic>
              <a:graphicData uri="http://schemas.openxmlformats.org/drawingml/2006/table">
                <a:tbl>
                  <a:tblPr firstRow="1" bandRow="1">
                    <a:tableStyleId>{C4B1156A-380E-4F78-BDF5-A606A8083BF9}</a:tableStyleId>
                  </a:tblPr>
                  <a:tblGrid>
                    <a:gridCol w="1312913">
                      <a:extLst>
                        <a:ext uri="{9D8B030D-6E8A-4147-A177-3AD203B41FA5}">
                          <a16:colId xmlns:a16="http://schemas.microsoft.com/office/drawing/2014/main" val="2975004078"/>
                        </a:ext>
                      </a:extLst>
                    </a:gridCol>
                    <a:gridCol w="2189817">
                      <a:extLst>
                        <a:ext uri="{9D8B030D-6E8A-4147-A177-3AD203B41FA5}">
                          <a16:colId xmlns:a16="http://schemas.microsoft.com/office/drawing/2014/main" val="96419040"/>
                        </a:ext>
                      </a:extLst>
                    </a:gridCol>
                    <a:gridCol w="4631621">
                      <a:extLst>
                        <a:ext uri="{9D8B030D-6E8A-4147-A177-3AD203B41FA5}">
                          <a16:colId xmlns:a16="http://schemas.microsoft.com/office/drawing/2014/main" val="2523865881"/>
                        </a:ext>
                      </a:extLst>
                    </a:gridCol>
                  </a:tblGrid>
                  <a:tr h="291045">
                    <a:tc gridSpan="3">
                      <a:txBody>
                        <a:bodyPr/>
                        <a:lstStyle/>
                        <a:p>
                          <a:pPr algn="ctr"/>
                          <a:r>
                            <a:rPr lang="es-ES" sz="1400" dirty="0">
                              <a:solidFill>
                                <a:srgbClr val="000000"/>
                              </a:solidFill>
                              <a:sym typeface="Times New Roman"/>
                            </a:rPr>
                            <a:t>Consideraciones Teóricas</a:t>
                          </a:r>
                          <a:endParaRPr lang="es-CO" dirty="0"/>
                        </a:p>
                      </a:txBody>
                      <a:tcPr/>
                    </a:tc>
                    <a:tc hMerge="1">
                      <a:txBody>
                        <a:bodyPr/>
                        <a:lstStyle/>
                        <a:p>
                          <a:endParaRPr lang="es-CO" dirty="0"/>
                        </a:p>
                      </a:txBody>
                      <a:tcPr/>
                    </a:tc>
                    <a:tc hMerge="1">
                      <a:txBody>
                        <a:bodyPr/>
                        <a:lstStyle/>
                        <a:p>
                          <a:endParaRPr lang="es-CO" dirty="0"/>
                        </a:p>
                      </a:txBody>
                      <a:tcPr/>
                    </a:tc>
                    <a:extLst>
                      <a:ext uri="{0D108BD9-81ED-4DB2-BD59-A6C34878D82A}">
                        <a16:rowId xmlns:a16="http://schemas.microsoft.com/office/drawing/2014/main" val="72475055"/>
                      </a:ext>
                    </a:extLst>
                  </a:tr>
                  <a:tr h="3478935">
                    <a:tc>
                      <a:txBody>
                        <a:bodyPr/>
                        <a:lstStyle/>
                        <a:p>
                          <a:pPr algn="ctr"/>
                          <a:r>
                            <a:rPr lang="es-CO" sz="1200" b="1" i="1" dirty="0"/>
                            <a:t>Variabilidad de la Muestra</a:t>
                          </a:r>
                        </a:p>
                      </a:txBody>
                      <a:tcPr/>
                    </a:tc>
                    <a:tc>
                      <a:txBody>
                        <a:bodyPr/>
                        <a:lstStyle/>
                        <a:p>
                          <a:pPr marL="285750" indent="-285750">
                            <a:buFont typeface="Arial" panose="020B0604020202020204" pitchFamily="34" charset="0"/>
                            <a:buChar char="•"/>
                          </a:pPr>
                          <a:r>
                            <a:rPr lang="es-CO" sz="1200" dirty="0"/>
                            <a:t> Analizar la muestra y como puede variar</a:t>
                          </a:r>
                        </a:p>
                        <a:p>
                          <a:pPr marL="0" indent="0">
                            <a:buFont typeface="Arial" panose="020B0604020202020204" pitchFamily="34" charset="0"/>
                            <a:buNone/>
                          </a:pPr>
                          <a:endParaRPr lang="es-CO" sz="1200" dirty="0"/>
                        </a:p>
                        <a:p>
                          <a:pPr marL="285750" indent="-285750">
                            <a:buFont typeface="Arial" panose="020B0604020202020204" pitchFamily="34" charset="0"/>
                            <a:buChar char="•"/>
                          </a:pPr>
                          <a:r>
                            <a:rPr lang="es-CO" sz="1200" dirty="0"/>
                            <a:t>Nivel de Confianza</a:t>
                          </a:r>
                        </a:p>
                        <a:p>
                          <a:pPr marL="0" indent="0">
                            <a:buFont typeface="Arial" panose="020B0604020202020204" pitchFamily="34" charset="0"/>
                            <a:buNone/>
                          </a:pPr>
                          <a:endParaRPr lang="es-CO" sz="1200" dirty="0"/>
                        </a:p>
                        <a:p>
                          <a:pPr marL="285750" indent="-285750">
                            <a:buFont typeface="Arial" panose="020B0604020202020204" pitchFamily="34" charset="0"/>
                            <a:buChar char="•"/>
                          </a:pPr>
                          <a14:m>
                            <m:oMath xmlns:m="http://schemas.openxmlformats.org/officeDocument/2006/math">
                              <m:r>
                                <a:rPr lang="es-EC" sz="1200" b="0" i="1" u="none" strike="noStrike" cap="none" smtClean="0">
                                  <a:solidFill>
                                    <a:schemeClr val="dk1"/>
                                  </a:solidFill>
                                  <a:effectLst/>
                                  <a:latin typeface="Cambria Math" panose="02040503050406030204" pitchFamily="18" charset="0"/>
                                  <a:ea typeface="+mn-ea"/>
                                  <a:cs typeface="+mn-cs"/>
                                  <a:sym typeface="Arial"/>
                                </a:rPr>
                                <m:t>𝑇𝑃𝐷𝐴</m:t>
                              </m:r>
                              <m:r>
                                <a:rPr lang="es-EC" sz="1200" b="0" i="1" u="none" strike="noStrike" cap="none" smtClean="0">
                                  <a:solidFill>
                                    <a:schemeClr val="dk1"/>
                                  </a:solidFill>
                                  <a:effectLst/>
                                  <a:latin typeface="Cambria Math" panose="02040503050406030204" pitchFamily="18" charset="0"/>
                                  <a:ea typeface="+mn-ea"/>
                                  <a:cs typeface="+mn-cs"/>
                                  <a:sym typeface="Arial"/>
                                </a:rPr>
                                <m:t>=</m:t>
                              </m:r>
                              <m:r>
                                <a:rPr lang="es-EC" sz="1200" b="0" i="1" u="none" strike="noStrike" cap="none" smtClean="0">
                                  <a:solidFill>
                                    <a:schemeClr val="dk1"/>
                                  </a:solidFill>
                                  <a:effectLst/>
                                  <a:latin typeface="Cambria Math" panose="02040503050406030204" pitchFamily="18" charset="0"/>
                                  <a:ea typeface="+mn-ea"/>
                                  <a:cs typeface="+mn-cs"/>
                                  <a:sym typeface="Arial"/>
                                </a:rPr>
                                <m:t>𝑇𝑃𝐷𝑆</m:t>
                              </m:r>
                              <m:r>
                                <a:rPr lang="es-EC" sz="1200" b="0" i="1" u="none" strike="noStrike" cap="none" smtClean="0">
                                  <a:solidFill>
                                    <a:schemeClr val="dk1"/>
                                  </a:solidFill>
                                  <a:effectLst/>
                                  <a:latin typeface="Cambria Math" panose="02040503050406030204" pitchFamily="18" charset="0"/>
                                  <a:ea typeface="+mn-ea"/>
                                  <a:cs typeface="+mn-cs"/>
                                  <a:sym typeface="Arial"/>
                                </a:rPr>
                                <m:t>±</m:t>
                              </m:r>
                              <m:r>
                                <a:rPr lang="es-EC" sz="1200" b="0" i="1" u="none" strike="noStrike" cap="none" smtClean="0">
                                  <a:solidFill>
                                    <a:schemeClr val="dk1"/>
                                  </a:solidFill>
                                  <a:effectLst/>
                                  <a:latin typeface="Cambria Math" panose="02040503050406030204" pitchFamily="18" charset="0"/>
                                  <a:ea typeface="+mn-ea"/>
                                  <a:cs typeface="+mn-cs"/>
                                  <a:sym typeface="Arial"/>
                                </a:rPr>
                                <m:t>𝐴</m:t>
                              </m:r>
                            </m:oMath>
                          </a14:m>
                          <a:endParaRPr lang="es-CO" sz="1200" dirty="0"/>
                        </a:p>
                      </a:txBody>
                      <a:tcPr/>
                    </a:tc>
                    <a:tc>
                      <a:txBody>
                        <a:bodyPr/>
                        <a:lstStyle/>
                        <a:p>
                          <a:pPr marL="0" indent="0" algn="l">
                            <a:buFont typeface="Arial" panose="020B0604020202020204" pitchFamily="34" charset="0"/>
                            <a:buNone/>
                          </a:pPr>
                          <a:r>
                            <a:rPr lang="es-CO" sz="1200" dirty="0"/>
                            <a:t> </a:t>
                          </a:r>
                          <a14:m>
                            <m:oMath xmlns:m="http://schemas.openxmlformats.org/officeDocument/2006/math">
                              <m:r>
                                <a:rPr lang="es-EC" sz="1200" b="0" i="1" u="none" strike="noStrike" cap="none" smtClean="0">
                                  <a:solidFill>
                                    <a:schemeClr val="dk1"/>
                                  </a:solidFill>
                                  <a:effectLst/>
                                  <a:latin typeface="Cambria Math" panose="02040503050406030204" pitchFamily="18" charset="0"/>
                                  <a:ea typeface="+mn-ea"/>
                                  <a:cs typeface="+mn-cs"/>
                                  <a:sym typeface="Arial"/>
                                </a:rPr>
                                <m:t>𝐴</m:t>
                              </m:r>
                              <m:r>
                                <a:rPr lang="es-EC" sz="1200" b="0" i="1" u="none" strike="noStrike" cap="none" smtClean="0">
                                  <a:solidFill>
                                    <a:schemeClr val="dk1"/>
                                  </a:solidFill>
                                  <a:effectLst/>
                                  <a:latin typeface="Cambria Math" panose="02040503050406030204" pitchFamily="18" charset="0"/>
                                  <a:ea typeface="+mn-ea"/>
                                  <a:cs typeface="+mn-cs"/>
                                  <a:sym typeface="Arial"/>
                                </a:rPr>
                                <m:t>=</m:t>
                              </m:r>
                            </m:oMath>
                          </a14:m>
                          <a:r>
                            <a:rPr lang="es-CO" sz="1200" dirty="0"/>
                            <a:t>Máxima diferencia entre TPDA</a:t>
                          </a:r>
                          <a:r>
                            <a:rPr lang="es-CO" sz="1200" baseline="0" dirty="0"/>
                            <a:t> Y TPDS</a:t>
                          </a:r>
                        </a:p>
                        <a:p>
                          <a:pPr marL="0" indent="0" algn="ctr">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s-EC" sz="1200" b="1" i="1" u="none" strike="noStrike" cap="none" smtClean="0">
                                    <a:solidFill>
                                      <a:schemeClr val="dk1"/>
                                    </a:solidFill>
                                    <a:effectLst/>
                                    <a:latin typeface="Cambria Math" panose="02040503050406030204" pitchFamily="18" charset="0"/>
                                    <a:ea typeface="+mn-ea"/>
                                    <a:cs typeface="+mn-cs"/>
                                    <a:sym typeface="Arial"/>
                                  </a:rPr>
                                  <m:t>𝑨</m:t>
                                </m:r>
                                <m:r>
                                  <a:rPr lang="es-EC" sz="1200" b="1" i="1" u="none" strike="noStrike" cap="none" smtClean="0">
                                    <a:solidFill>
                                      <a:schemeClr val="dk1"/>
                                    </a:solidFill>
                                    <a:effectLst/>
                                    <a:latin typeface="Cambria Math" panose="02040503050406030204" pitchFamily="18" charset="0"/>
                                    <a:ea typeface="+mn-ea"/>
                                    <a:cs typeface="+mn-cs"/>
                                    <a:sym typeface="Arial"/>
                                  </a:rPr>
                                  <m:t>=</m:t>
                                </m:r>
                                <m:r>
                                  <a:rPr lang="es-EC" sz="1200" b="1" i="1" u="none" strike="noStrike" cap="none" smtClean="0">
                                    <a:solidFill>
                                      <a:schemeClr val="dk1"/>
                                    </a:solidFill>
                                    <a:effectLst/>
                                    <a:latin typeface="Cambria Math" panose="02040503050406030204" pitchFamily="18" charset="0"/>
                                    <a:ea typeface="+mn-ea"/>
                                    <a:cs typeface="+mn-cs"/>
                                    <a:sym typeface="Arial"/>
                                  </a:rPr>
                                  <m:t>𝑲</m:t>
                                </m:r>
                                <m:r>
                                  <a:rPr lang="es-EC" sz="1200" b="1" i="1" u="none" strike="noStrike" cap="none" smtClean="0">
                                    <a:solidFill>
                                      <a:schemeClr val="dk1"/>
                                    </a:solidFill>
                                    <a:effectLst/>
                                    <a:latin typeface="Cambria Math" panose="02040503050406030204" pitchFamily="18" charset="0"/>
                                    <a:ea typeface="+mn-ea"/>
                                    <a:cs typeface="+mn-cs"/>
                                    <a:sym typeface="Arial"/>
                                  </a:rPr>
                                  <m:t>∗</m:t>
                                </m:r>
                                <m:r>
                                  <a:rPr lang="es-EC" sz="1200" b="1" i="1" u="none" strike="noStrike" cap="none" smtClean="0">
                                    <a:solidFill>
                                      <a:schemeClr val="dk1"/>
                                    </a:solidFill>
                                    <a:effectLst/>
                                    <a:latin typeface="Cambria Math" panose="02040503050406030204" pitchFamily="18" charset="0"/>
                                    <a:ea typeface="+mn-ea"/>
                                    <a:cs typeface="+mn-cs"/>
                                    <a:sym typeface="Arial"/>
                                  </a:rPr>
                                  <m:t>𝝈</m:t>
                                </m:r>
                              </m:oMath>
                            </m:oMathPara>
                          </a14:m>
                          <a:endParaRPr lang="es-CO" sz="1200" b="1" dirty="0"/>
                        </a:p>
                        <a:p>
                          <a:pPr marL="0" indent="0" algn="ctr">
                            <a:buFont typeface="Arial" panose="020B0604020202020204" pitchFamily="34" charset="0"/>
                            <a:buNone/>
                          </a:pPr>
                          <a:endParaRPr lang="es-CO" sz="1200" b="1" dirty="0"/>
                        </a:p>
                        <a:p>
                          <a:pPr marL="0" indent="0" algn="l">
                            <a:buFont typeface="Arial" panose="020B0604020202020204" pitchFamily="34" charset="0"/>
                            <a:buNone/>
                          </a:pPr>
                          <a14:m>
                            <m:oMath xmlns:m="http://schemas.openxmlformats.org/officeDocument/2006/math">
                              <m:r>
                                <a:rPr lang="es-EC" sz="1200" b="0" i="1" u="none" strike="noStrike" cap="none" smtClean="0">
                                  <a:solidFill>
                                    <a:schemeClr val="dk1"/>
                                  </a:solidFill>
                                  <a:effectLst/>
                                  <a:latin typeface="Cambria Math" panose="02040503050406030204" pitchFamily="18" charset="0"/>
                                  <a:ea typeface="+mn-ea"/>
                                  <a:cs typeface="+mn-cs"/>
                                  <a:sym typeface="Arial"/>
                                </a:rPr>
                                <m:t>𝐾</m:t>
                              </m:r>
                              <m:r>
                                <a:rPr lang="es-EC" sz="1200" b="0" i="1" u="none" strike="noStrike" cap="none" smtClean="0">
                                  <a:solidFill>
                                    <a:schemeClr val="dk1"/>
                                  </a:solidFill>
                                  <a:effectLst/>
                                  <a:latin typeface="Cambria Math" panose="02040503050406030204" pitchFamily="18" charset="0"/>
                                  <a:ea typeface="+mn-ea"/>
                                  <a:cs typeface="+mn-cs"/>
                                  <a:sym typeface="Arial"/>
                                </a:rPr>
                                <m:t>=</m:t>
                              </m:r>
                            </m:oMath>
                          </a14:m>
                          <a:r>
                            <a:rPr lang="es-CO" sz="1200" dirty="0"/>
                            <a:t>Número de Desviación Estándar (1,64) para confiabilidad del 90%</a:t>
                          </a:r>
                        </a:p>
                        <a:p>
                          <a:pPr marL="0" indent="0" algn="l">
                            <a:buFont typeface="Arial" panose="020B0604020202020204" pitchFamily="34" charset="0"/>
                            <a:buNone/>
                          </a:pPr>
                          <a:endParaRPr lang="es-CO" sz="1200" dirty="0"/>
                        </a:p>
                        <a:p>
                          <a:pPr marL="0" indent="0">
                            <a:buFont typeface="Arial" panose="020B0604020202020204" pitchFamily="34" charset="0"/>
                            <a:buNone/>
                          </a:pPr>
                          <a14:m>
                            <m:oMath xmlns:m="http://schemas.openxmlformats.org/officeDocument/2006/math">
                              <m:r>
                                <a:rPr lang="es-EC" sz="1200" b="0" i="1" u="none" strike="noStrike" cap="none" smtClean="0">
                                  <a:solidFill>
                                    <a:schemeClr val="dk1"/>
                                  </a:solidFill>
                                  <a:effectLst/>
                                  <a:latin typeface="Cambria Math" panose="02040503050406030204" pitchFamily="18" charset="0"/>
                                  <a:ea typeface="+mn-ea"/>
                                  <a:cs typeface="+mn-cs"/>
                                  <a:sym typeface="Arial"/>
                                </a:rPr>
                                <m:t>𝜎</m:t>
                              </m:r>
                              <m:r>
                                <a:rPr lang="es-EC" sz="1200" b="0" i="1" u="none" strike="noStrike" cap="none" smtClean="0">
                                  <a:solidFill>
                                    <a:schemeClr val="dk1"/>
                                  </a:solidFill>
                                  <a:effectLst/>
                                  <a:latin typeface="Cambria Math" panose="02040503050406030204" pitchFamily="18" charset="0"/>
                                  <a:ea typeface="+mn-ea"/>
                                  <a:cs typeface="+mn-cs"/>
                                  <a:sym typeface="Arial"/>
                                </a:rPr>
                                <m:t>=</m:t>
                              </m:r>
                            </m:oMath>
                          </a14:m>
                          <a:r>
                            <a:rPr lang="es-CO" sz="1200" dirty="0"/>
                            <a:t>Estimador Desviación estándar Poblacional</a:t>
                          </a:r>
                        </a:p>
                        <a:p>
                          <a:pPr marL="0" indent="0" algn="ctr">
                            <a:buFont typeface="Arial" panose="020B0604020202020204" pitchFamily="34" charset="0"/>
                            <a:buNone/>
                          </a:pPr>
                          <a14:m>
                            <m:oMathPara xmlns:m="http://schemas.openxmlformats.org/officeDocument/2006/math">
                              <m:oMathParaPr>
                                <m:jc m:val="center"/>
                              </m:oMathParaPr>
                              <m:oMath xmlns:m="http://schemas.openxmlformats.org/officeDocument/2006/math">
                                <m:r>
                                  <a:rPr lang="es-EC" sz="1200" b="1" i="1" u="none" strike="noStrike" cap="none" smtClean="0">
                                    <a:solidFill>
                                      <a:schemeClr val="dk1"/>
                                    </a:solidFill>
                                    <a:effectLst/>
                                    <a:latin typeface="Cambria Math" panose="02040503050406030204" pitchFamily="18" charset="0"/>
                                    <a:ea typeface="+mn-ea"/>
                                    <a:cs typeface="+mn-cs"/>
                                    <a:sym typeface="Arial"/>
                                  </a:rPr>
                                  <m:t>𝝈</m:t>
                                </m:r>
                                <m:r>
                                  <a:rPr lang="es-EC" sz="1200" b="1" i="1" u="none" strike="noStrike" cap="none" smtClean="0">
                                    <a:solidFill>
                                      <a:schemeClr val="dk1"/>
                                    </a:solidFill>
                                    <a:effectLst/>
                                    <a:latin typeface="Cambria Math" panose="02040503050406030204" pitchFamily="18" charset="0"/>
                                    <a:ea typeface="+mn-ea"/>
                                    <a:cs typeface="+mn-cs"/>
                                    <a:sym typeface="Arial"/>
                                  </a:rPr>
                                  <m:t>=</m:t>
                                </m:r>
                                <m:f>
                                  <m:fPr>
                                    <m:ctrlPr>
                                      <a:rPr lang="es-CO" sz="1200" b="1" i="1" u="none" strike="noStrike" cap="none">
                                        <a:solidFill>
                                          <a:schemeClr val="dk1"/>
                                        </a:solidFill>
                                        <a:effectLst/>
                                        <a:latin typeface="Cambria Math" panose="02040503050406030204" pitchFamily="18" charset="0"/>
                                        <a:ea typeface="+mn-ea"/>
                                        <a:cs typeface="+mn-cs"/>
                                        <a:sym typeface="Arial"/>
                                      </a:rPr>
                                    </m:ctrlPr>
                                  </m:fPr>
                                  <m:num>
                                    <m:r>
                                      <a:rPr lang="es-EC" sz="1200" b="1" i="1" u="none" strike="noStrike" cap="none">
                                        <a:solidFill>
                                          <a:schemeClr val="dk1"/>
                                        </a:solidFill>
                                        <a:effectLst/>
                                        <a:latin typeface="Cambria Math" panose="02040503050406030204" pitchFamily="18" charset="0"/>
                                        <a:ea typeface="+mn-ea"/>
                                        <a:cs typeface="+mn-cs"/>
                                        <a:sym typeface="Arial"/>
                                      </a:rPr>
                                      <m:t>𝑺</m:t>
                                    </m:r>
                                  </m:num>
                                  <m:den>
                                    <m:rad>
                                      <m:radPr>
                                        <m:degHide m:val="on"/>
                                        <m:ctrlPr>
                                          <a:rPr lang="es-CO" sz="1200" b="1" i="1" u="none" strike="noStrike" cap="none">
                                            <a:solidFill>
                                              <a:schemeClr val="dk1"/>
                                            </a:solidFill>
                                            <a:effectLst/>
                                            <a:latin typeface="Cambria Math" panose="02040503050406030204" pitchFamily="18" charset="0"/>
                                            <a:ea typeface="+mn-ea"/>
                                            <a:cs typeface="+mn-cs"/>
                                            <a:sym typeface="Arial"/>
                                          </a:rPr>
                                        </m:ctrlPr>
                                      </m:radPr>
                                      <m:deg/>
                                      <m:e>
                                        <m:r>
                                          <a:rPr lang="es-EC" sz="1200" b="1" i="1" u="none" strike="noStrike" cap="none">
                                            <a:solidFill>
                                              <a:schemeClr val="dk1"/>
                                            </a:solidFill>
                                            <a:effectLst/>
                                            <a:latin typeface="Cambria Math" panose="02040503050406030204" pitchFamily="18" charset="0"/>
                                            <a:ea typeface="+mn-ea"/>
                                            <a:cs typeface="+mn-cs"/>
                                            <a:sym typeface="Arial"/>
                                          </a:rPr>
                                          <m:t>𝒏</m:t>
                                        </m:r>
                                      </m:e>
                                    </m:rad>
                                  </m:den>
                                </m:f>
                                <m:d>
                                  <m:dPr>
                                    <m:ctrlPr>
                                      <a:rPr lang="es-CO" sz="1200" b="1" i="1" u="none" strike="noStrike" cap="none">
                                        <a:solidFill>
                                          <a:schemeClr val="dk1"/>
                                        </a:solidFill>
                                        <a:effectLst/>
                                        <a:latin typeface="Cambria Math" panose="02040503050406030204" pitchFamily="18" charset="0"/>
                                        <a:ea typeface="+mn-ea"/>
                                        <a:cs typeface="+mn-cs"/>
                                        <a:sym typeface="Arial"/>
                                      </a:rPr>
                                    </m:ctrlPr>
                                  </m:dPr>
                                  <m:e>
                                    <m:rad>
                                      <m:radPr>
                                        <m:degHide m:val="on"/>
                                        <m:ctrlPr>
                                          <a:rPr lang="es-CO" sz="1200" b="1" i="1" u="none" strike="noStrike" cap="none">
                                            <a:solidFill>
                                              <a:schemeClr val="dk1"/>
                                            </a:solidFill>
                                            <a:effectLst/>
                                            <a:latin typeface="Cambria Math" panose="02040503050406030204" pitchFamily="18" charset="0"/>
                                            <a:ea typeface="+mn-ea"/>
                                            <a:cs typeface="+mn-cs"/>
                                            <a:sym typeface="Arial"/>
                                          </a:rPr>
                                        </m:ctrlPr>
                                      </m:radPr>
                                      <m:deg/>
                                      <m:e>
                                        <m:f>
                                          <m:fPr>
                                            <m:ctrlPr>
                                              <a:rPr lang="es-CO" sz="1200" b="1" i="1" u="none" strike="noStrike" cap="none">
                                                <a:solidFill>
                                                  <a:schemeClr val="dk1"/>
                                                </a:solidFill>
                                                <a:effectLst/>
                                                <a:latin typeface="Cambria Math" panose="02040503050406030204" pitchFamily="18" charset="0"/>
                                                <a:ea typeface="+mn-ea"/>
                                                <a:cs typeface="+mn-cs"/>
                                                <a:sym typeface="Arial"/>
                                              </a:rPr>
                                            </m:ctrlPr>
                                          </m:fPr>
                                          <m:num>
                                            <m:r>
                                              <a:rPr lang="es-EC" sz="1200" b="1" i="1" u="none" strike="noStrike" cap="none">
                                                <a:solidFill>
                                                  <a:schemeClr val="dk1"/>
                                                </a:solidFill>
                                                <a:effectLst/>
                                                <a:latin typeface="Cambria Math" panose="02040503050406030204" pitchFamily="18" charset="0"/>
                                                <a:ea typeface="+mn-ea"/>
                                                <a:cs typeface="+mn-cs"/>
                                                <a:sym typeface="Arial"/>
                                              </a:rPr>
                                              <m:t>𝑵</m:t>
                                            </m:r>
                                            <m:r>
                                              <a:rPr lang="es-EC" sz="1200" b="1" i="1" u="none" strike="noStrike" cap="none">
                                                <a:solidFill>
                                                  <a:schemeClr val="dk1"/>
                                                </a:solidFill>
                                                <a:effectLst/>
                                                <a:latin typeface="Cambria Math" panose="02040503050406030204" pitchFamily="18" charset="0"/>
                                                <a:ea typeface="+mn-ea"/>
                                                <a:cs typeface="+mn-cs"/>
                                                <a:sym typeface="Arial"/>
                                              </a:rPr>
                                              <m:t>−</m:t>
                                            </m:r>
                                            <m:r>
                                              <a:rPr lang="es-EC" sz="1200" b="1" i="1" u="none" strike="noStrike" cap="none">
                                                <a:solidFill>
                                                  <a:schemeClr val="dk1"/>
                                                </a:solidFill>
                                                <a:effectLst/>
                                                <a:latin typeface="Cambria Math" panose="02040503050406030204" pitchFamily="18" charset="0"/>
                                                <a:ea typeface="+mn-ea"/>
                                                <a:cs typeface="+mn-cs"/>
                                                <a:sym typeface="Arial"/>
                                              </a:rPr>
                                              <m:t>𝒏</m:t>
                                            </m:r>
                                          </m:num>
                                          <m:den>
                                            <m:r>
                                              <a:rPr lang="es-EC" sz="1200" b="1" i="1" u="none" strike="noStrike" cap="none">
                                                <a:solidFill>
                                                  <a:schemeClr val="dk1"/>
                                                </a:solidFill>
                                                <a:effectLst/>
                                                <a:latin typeface="Cambria Math" panose="02040503050406030204" pitchFamily="18" charset="0"/>
                                                <a:ea typeface="+mn-ea"/>
                                                <a:cs typeface="+mn-cs"/>
                                                <a:sym typeface="Arial"/>
                                              </a:rPr>
                                              <m:t>𝑵</m:t>
                                            </m:r>
                                            <m:r>
                                              <a:rPr lang="es-EC" sz="1200" b="1" i="1" u="none" strike="noStrike" cap="none">
                                                <a:solidFill>
                                                  <a:schemeClr val="dk1"/>
                                                </a:solidFill>
                                                <a:effectLst/>
                                                <a:latin typeface="Cambria Math" panose="02040503050406030204" pitchFamily="18" charset="0"/>
                                                <a:ea typeface="+mn-ea"/>
                                                <a:cs typeface="+mn-cs"/>
                                                <a:sym typeface="Arial"/>
                                              </a:rPr>
                                              <m:t>−</m:t>
                                            </m:r>
                                            <m:r>
                                              <a:rPr lang="es-EC" sz="1200" b="1" i="1" u="none" strike="noStrike" cap="none">
                                                <a:solidFill>
                                                  <a:schemeClr val="dk1"/>
                                                </a:solidFill>
                                                <a:effectLst/>
                                                <a:latin typeface="Cambria Math" panose="02040503050406030204" pitchFamily="18" charset="0"/>
                                                <a:ea typeface="+mn-ea"/>
                                                <a:cs typeface="+mn-cs"/>
                                                <a:sym typeface="Arial"/>
                                              </a:rPr>
                                              <m:t>𝟏</m:t>
                                            </m:r>
                                          </m:den>
                                        </m:f>
                                      </m:e>
                                    </m:rad>
                                  </m:e>
                                </m:d>
                              </m:oMath>
                            </m:oMathPara>
                          </a14:m>
                          <a:endParaRPr lang="es-CO" sz="1200" b="1" dirty="0"/>
                        </a:p>
                        <a:p>
                          <a:pPr marL="0" indent="0">
                            <a:buFont typeface="Arial" panose="020B0604020202020204" pitchFamily="34" charset="0"/>
                            <a:buNone/>
                          </a:pPr>
                          <a14:m>
                            <m:oMath xmlns:m="http://schemas.openxmlformats.org/officeDocument/2006/math">
                              <m:r>
                                <a:rPr lang="es-EC" sz="1200" b="0" i="1" u="none" strike="noStrike" cap="none" smtClean="0">
                                  <a:solidFill>
                                    <a:schemeClr val="dk1"/>
                                  </a:solidFill>
                                  <a:effectLst/>
                                  <a:latin typeface="Cambria Math" panose="02040503050406030204" pitchFamily="18" charset="0"/>
                                  <a:ea typeface="+mn-ea"/>
                                  <a:cs typeface="+mn-cs"/>
                                  <a:sym typeface="Arial"/>
                                </a:rPr>
                                <m:t>𝑆</m:t>
                              </m:r>
                              <m:r>
                                <a:rPr lang="es-EC" sz="1200" b="0" i="1" u="none" strike="noStrike" cap="none" smtClean="0">
                                  <a:solidFill>
                                    <a:schemeClr val="dk1"/>
                                  </a:solidFill>
                                  <a:effectLst/>
                                  <a:latin typeface="Cambria Math" panose="02040503050406030204" pitchFamily="18" charset="0"/>
                                  <a:ea typeface="+mn-ea"/>
                                  <a:cs typeface="+mn-cs"/>
                                  <a:sym typeface="Arial"/>
                                </a:rPr>
                                <m:t>=</m:t>
                              </m:r>
                            </m:oMath>
                          </a14:m>
                          <a:r>
                            <a:rPr lang="es-CO" sz="1200" dirty="0"/>
                            <a:t>Desviación estándar de la distribución</a:t>
                          </a:r>
                          <a:r>
                            <a:rPr lang="es-CO" sz="1200" baseline="0" dirty="0"/>
                            <a:t> de Tráfico Diario</a:t>
                          </a:r>
                        </a:p>
                        <a:p>
                          <a:pPr marL="0" indent="0">
                            <a:buFont typeface="Arial" panose="020B0604020202020204" pitchFamily="34" charset="0"/>
                            <a:buNone/>
                          </a:pPr>
                          <a14:m>
                            <m:oMath xmlns:m="http://schemas.openxmlformats.org/officeDocument/2006/math">
                              <m:r>
                                <a:rPr lang="es-EC" sz="1200" b="0" i="1" u="none" strike="noStrike" cap="none" smtClean="0">
                                  <a:solidFill>
                                    <a:schemeClr val="dk1"/>
                                  </a:solidFill>
                                  <a:effectLst/>
                                  <a:latin typeface="Cambria Math" panose="02040503050406030204" pitchFamily="18" charset="0"/>
                                  <a:ea typeface="+mn-ea"/>
                                  <a:cs typeface="+mn-cs"/>
                                  <a:sym typeface="Arial"/>
                                </a:rPr>
                                <m:t>𝑛</m:t>
                              </m:r>
                              <m:r>
                                <a:rPr lang="es-EC" sz="1200" b="0" i="1" u="none" strike="noStrike" cap="none" smtClean="0">
                                  <a:solidFill>
                                    <a:schemeClr val="dk1"/>
                                  </a:solidFill>
                                  <a:effectLst/>
                                  <a:latin typeface="Cambria Math" panose="02040503050406030204" pitchFamily="18" charset="0"/>
                                  <a:ea typeface="+mn-ea"/>
                                  <a:cs typeface="+mn-cs"/>
                                  <a:sym typeface="Arial"/>
                                </a:rPr>
                                <m:t>=</m:t>
                              </m:r>
                            </m:oMath>
                          </a14:m>
                          <a:r>
                            <a:rPr lang="es-CO" sz="1200" dirty="0"/>
                            <a:t>Tamaño de muestra,(Días de aforo)</a:t>
                          </a:r>
                        </a:p>
                        <a:p>
                          <a:pPr marL="0" indent="0">
                            <a:buFont typeface="Arial" panose="020B0604020202020204" pitchFamily="34" charset="0"/>
                            <a:buNone/>
                          </a:pPr>
                          <a14:m>
                            <m:oMath xmlns:m="http://schemas.openxmlformats.org/officeDocument/2006/math">
                              <m:r>
                                <a:rPr lang="es-EC" sz="1200" b="0" i="1" u="none" strike="noStrike" cap="none" smtClean="0">
                                  <a:solidFill>
                                    <a:schemeClr val="dk1"/>
                                  </a:solidFill>
                                  <a:effectLst/>
                                  <a:latin typeface="Cambria Math" panose="02040503050406030204" pitchFamily="18" charset="0"/>
                                  <a:ea typeface="+mn-ea"/>
                                  <a:cs typeface="+mn-cs"/>
                                  <a:sym typeface="Arial"/>
                                </a:rPr>
                                <m:t>𝑁</m:t>
                              </m:r>
                              <m:r>
                                <a:rPr lang="es-EC" sz="1200" b="0" i="1" u="none" strike="noStrike" cap="none" smtClean="0">
                                  <a:solidFill>
                                    <a:schemeClr val="dk1"/>
                                  </a:solidFill>
                                  <a:effectLst/>
                                  <a:latin typeface="Cambria Math" panose="02040503050406030204" pitchFamily="18" charset="0"/>
                                  <a:ea typeface="+mn-ea"/>
                                  <a:cs typeface="+mn-cs"/>
                                  <a:sym typeface="Arial"/>
                                </a:rPr>
                                <m:t>=</m:t>
                              </m:r>
                            </m:oMath>
                          </a14:m>
                          <a:r>
                            <a:rPr lang="es-CO" sz="1200" dirty="0"/>
                            <a:t>Tamaño de Población(Días del año)</a:t>
                          </a:r>
                        </a:p>
                        <a:p>
                          <a:pPr marL="0" indent="0">
                            <a:buFont typeface="Arial" panose="020B0604020202020204" pitchFamily="34" charset="0"/>
                            <a:buNone/>
                          </a:pPr>
                          <a:endParaRPr lang="es-CO" sz="1200" dirty="0"/>
                        </a:p>
                        <a:p>
                          <a:pPr marL="0" indent="0" algn="ctr">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s-EC" sz="1200" b="1" i="1" u="none" strike="noStrike" cap="none" smtClean="0">
                                    <a:solidFill>
                                      <a:schemeClr val="dk1"/>
                                    </a:solidFill>
                                    <a:effectLst/>
                                    <a:latin typeface="Cambria Math" panose="02040503050406030204" pitchFamily="18" charset="0"/>
                                    <a:ea typeface="+mn-ea"/>
                                    <a:cs typeface="+mn-cs"/>
                                    <a:sym typeface="Arial"/>
                                  </a:rPr>
                                  <m:t>𝑺</m:t>
                                </m:r>
                                <m:r>
                                  <a:rPr lang="es-EC" sz="1200" b="1" i="1" u="none" strike="noStrike" cap="none" smtClean="0">
                                    <a:solidFill>
                                      <a:schemeClr val="dk1"/>
                                    </a:solidFill>
                                    <a:effectLst/>
                                    <a:latin typeface="Cambria Math" panose="02040503050406030204" pitchFamily="18" charset="0"/>
                                    <a:ea typeface="+mn-ea"/>
                                    <a:cs typeface="+mn-cs"/>
                                    <a:sym typeface="Arial"/>
                                  </a:rPr>
                                  <m:t>=</m:t>
                                </m:r>
                                <m:rad>
                                  <m:radPr>
                                    <m:degHide m:val="on"/>
                                    <m:ctrlPr>
                                      <a:rPr lang="es-CO" sz="1200" b="1" i="1" u="none" strike="noStrike" cap="none">
                                        <a:solidFill>
                                          <a:schemeClr val="dk1"/>
                                        </a:solidFill>
                                        <a:effectLst/>
                                        <a:latin typeface="Cambria Math" panose="02040503050406030204" pitchFamily="18" charset="0"/>
                                        <a:ea typeface="+mn-ea"/>
                                        <a:cs typeface="+mn-cs"/>
                                        <a:sym typeface="Arial"/>
                                      </a:rPr>
                                    </m:ctrlPr>
                                  </m:radPr>
                                  <m:deg/>
                                  <m:e>
                                    <m:f>
                                      <m:fPr>
                                        <m:ctrlPr>
                                          <a:rPr lang="es-CO" sz="1200" b="1" i="1" u="none" strike="noStrike" cap="none">
                                            <a:solidFill>
                                              <a:schemeClr val="dk1"/>
                                            </a:solidFill>
                                            <a:effectLst/>
                                            <a:latin typeface="Cambria Math" panose="02040503050406030204" pitchFamily="18" charset="0"/>
                                            <a:ea typeface="+mn-ea"/>
                                            <a:cs typeface="+mn-cs"/>
                                            <a:sym typeface="Arial"/>
                                          </a:rPr>
                                        </m:ctrlPr>
                                      </m:fPr>
                                      <m:num>
                                        <m:nary>
                                          <m:naryPr>
                                            <m:chr m:val="∑"/>
                                            <m:ctrlPr>
                                              <a:rPr lang="es-CO" sz="1200" b="1" i="1" u="none" strike="noStrike" cap="none">
                                                <a:solidFill>
                                                  <a:schemeClr val="dk1"/>
                                                </a:solidFill>
                                                <a:effectLst/>
                                                <a:latin typeface="Cambria Math" panose="02040503050406030204" pitchFamily="18" charset="0"/>
                                                <a:ea typeface="+mn-ea"/>
                                                <a:cs typeface="+mn-cs"/>
                                                <a:sym typeface="Arial"/>
                                              </a:rPr>
                                            </m:ctrlPr>
                                          </m:naryPr>
                                          <m:sub>
                                            <m:r>
                                              <a:rPr lang="es-EC" sz="1200" b="1" i="1" u="none" strike="noStrike" cap="none">
                                                <a:solidFill>
                                                  <a:schemeClr val="dk1"/>
                                                </a:solidFill>
                                                <a:effectLst/>
                                                <a:latin typeface="Cambria Math" panose="02040503050406030204" pitchFamily="18" charset="0"/>
                                                <a:ea typeface="+mn-ea"/>
                                                <a:cs typeface="+mn-cs"/>
                                                <a:sym typeface="Arial"/>
                                              </a:rPr>
                                              <m:t>𝒊</m:t>
                                            </m:r>
                                            <m:r>
                                              <a:rPr lang="es-EC" sz="1200" b="1" i="1" u="none" strike="noStrike" cap="none">
                                                <a:solidFill>
                                                  <a:schemeClr val="dk1"/>
                                                </a:solidFill>
                                                <a:effectLst/>
                                                <a:latin typeface="Cambria Math" panose="02040503050406030204" pitchFamily="18" charset="0"/>
                                                <a:ea typeface="+mn-ea"/>
                                                <a:cs typeface="+mn-cs"/>
                                                <a:sym typeface="Arial"/>
                                              </a:rPr>
                                              <m:t>=</m:t>
                                            </m:r>
                                            <m:r>
                                              <a:rPr lang="es-EC" sz="1200" b="1" i="1" u="none" strike="noStrike" cap="none">
                                                <a:solidFill>
                                                  <a:schemeClr val="dk1"/>
                                                </a:solidFill>
                                                <a:effectLst/>
                                                <a:latin typeface="Cambria Math" panose="02040503050406030204" pitchFamily="18" charset="0"/>
                                                <a:ea typeface="+mn-ea"/>
                                                <a:cs typeface="+mn-cs"/>
                                                <a:sym typeface="Arial"/>
                                              </a:rPr>
                                              <m:t>𝟏</m:t>
                                            </m:r>
                                          </m:sub>
                                          <m:sup>
                                            <m:r>
                                              <a:rPr lang="es-EC" sz="1200" b="1" i="1" u="none" strike="noStrike" cap="none">
                                                <a:solidFill>
                                                  <a:schemeClr val="dk1"/>
                                                </a:solidFill>
                                                <a:effectLst/>
                                                <a:latin typeface="Cambria Math" panose="02040503050406030204" pitchFamily="18" charset="0"/>
                                                <a:ea typeface="+mn-ea"/>
                                                <a:cs typeface="+mn-cs"/>
                                                <a:sym typeface="Arial"/>
                                              </a:rPr>
                                              <m:t>𝒏</m:t>
                                            </m:r>
                                          </m:sup>
                                          <m:e>
                                            <m:sSup>
                                              <m:sSupPr>
                                                <m:ctrlPr>
                                                  <a:rPr lang="es-CO" sz="1200" b="1" i="1" u="none" strike="noStrike" cap="none" smtClean="0">
                                                    <a:solidFill>
                                                      <a:schemeClr val="dk1"/>
                                                    </a:solidFill>
                                                    <a:effectLst/>
                                                    <a:latin typeface="Cambria Math" panose="02040503050406030204" pitchFamily="18" charset="0"/>
                                                    <a:ea typeface="+mn-ea"/>
                                                    <a:cs typeface="+mn-cs"/>
                                                    <a:sym typeface="Arial"/>
                                                  </a:rPr>
                                                </m:ctrlPr>
                                              </m:sSupPr>
                                              <m:e>
                                                <m:d>
                                                  <m:dPr>
                                                    <m:ctrlPr>
                                                      <a:rPr lang="es-CO" sz="1200" b="1" i="1" u="none" strike="noStrike" cap="none">
                                                        <a:solidFill>
                                                          <a:schemeClr val="dk1"/>
                                                        </a:solidFill>
                                                        <a:effectLst/>
                                                        <a:latin typeface="Cambria Math" panose="02040503050406030204" pitchFamily="18" charset="0"/>
                                                        <a:ea typeface="+mn-ea"/>
                                                        <a:cs typeface="+mn-cs"/>
                                                        <a:sym typeface="Arial"/>
                                                      </a:rPr>
                                                    </m:ctrlPr>
                                                  </m:dPr>
                                                  <m:e>
                                                    <m:r>
                                                      <a:rPr lang="es-EC" sz="1200" b="1" i="1" u="none" strike="noStrike" cap="none">
                                                        <a:solidFill>
                                                          <a:schemeClr val="dk1"/>
                                                        </a:solidFill>
                                                        <a:effectLst/>
                                                        <a:latin typeface="Cambria Math" panose="02040503050406030204" pitchFamily="18" charset="0"/>
                                                        <a:ea typeface="+mn-ea"/>
                                                        <a:cs typeface="+mn-cs"/>
                                                        <a:sym typeface="Arial"/>
                                                      </a:rPr>
                                                      <m:t>𝑻</m:t>
                                                    </m:r>
                                                    <m:sSub>
                                                      <m:sSubPr>
                                                        <m:ctrlPr>
                                                          <a:rPr lang="es-CO" sz="1200" b="1" i="1" u="none" strike="noStrike" cap="none">
                                                            <a:solidFill>
                                                              <a:schemeClr val="dk1"/>
                                                            </a:solidFill>
                                                            <a:effectLst/>
                                                            <a:latin typeface="Cambria Math" panose="02040503050406030204" pitchFamily="18" charset="0"/>
                                                            <a:ea typeface="+mn-ea"/>
                                                            <a:cs typeface="+mn-cs"/>
                                                            <a:sym typeface="Arial"/>
                                                          </a:rPr>
                                                        </m:ctrlPr>
                                                      </m:sSubPr>
                                                      <m:e>
                                                        <m:r>
                                                          <a:rPr lang="es-EC" sz="1200" b="1" i="1" u="none" strike="noStrike" cap="none">
                                                            <a:solidFill>
                                                              <a:schemeClr val="dk1"/>
                                                            </a:solidFill>
                                                            <a:effectLst/>
                                                            <a:latin typeface="Cambria Math" panose="02040503050406030204" pitchFamily="18" charset="0"/>
                                                            <a:ea typeface="+mn-ea"/>
                                                            <a:cs typeface="+mn-cs"/>
                                                            <a:sym typeface="Arial"/>
                                                          </a:rPr>
                                                          <m:t>𝑫</m:t>
                                                        </m:r>
                                                      </m:e>
                                                      <m:sub>
                                                        <m:r>
                                                          <a:rPr lang="es-EC" sz="1200" b="1" i="1" u="none" strike="noStrike" cap="none">
                                                            <a:solidFill>
                                                              <a:schemeClr val="dk1"/>
                                                            </a:solidFill>
                                                            <a:effectLst/>
                                                            <a:latin typeface="Cambria Math" panose="02040503050406030204" pitchFamily="18" charset="0"/>
                                                            <a:ea typeface="+mn-ea"/>
                                                            <a:cs typeface="+mn-cs"/>
                                                            <a:sym typeface="Arial"/>
                                                          </a:rPr>
                                                          <m:t>𝒊</m:t>
                                                        </m:r>
                                                      </m:sub>
                                                    </m:sSub>
                                                    <m:r>
                                                      <a:rPr lang="es-EC" sz="1200" b="1" i="1" u="none" strike="noStrike" cap="none">
                                                        <a:solidFill>
                                                          <a:schemeClr val="dk1"/>
                                                        </a:solidFill>
                                                        <a:effectLst/>
                                                        <a:latin typeface="Cambria Math" panose="02040503050406030204" pitchFamily="18" charset="0"/>
                                                        <a:ea typeface="+mn-ea"/>
                                                        <a:cs typeface="+mn-cs"/>
                                                        <a:sym typeface="Arial"/>
                                                      </a:rPr>
                                                      <m:t>−</m:t>
                                                    </m:r>
                                                    <m:r>
                                                      <a:rPr lang="es-EC" sz="1200" b="1" i="1" u="none" strike="noStrike" cap="none">
                                                        <a:solidFill>
                                                          <a:schemeClr val="dk1"/>
                                                        </a:solidFill>
                                                        <a:effectLst/>
                                                        <a:latin typeface="Cambria Math" panose="02040503050406030204" pitchFamily="18" charset="0"/>
                                                        <a:ea typeface="+mn-ea"/>
                                                        <a:cs typeface="+mn-cs"/>
                                                        <a:sym typeface="Arial"/>
                                                      </a:rPr>
                                                      <m:t>𝑻𝑷𝑫𝑺</m:t>
                                                    </m:r>
                                                  </m:e>
                                                </m:d>
                                              </m:e>
                                              <m:sup>
                                                <m:r>
                                                  <a:rPr lang="es-EC" sz="1200" b="1" i="1" u="none" strike="noStrike" cap="none">
                                                    <a:solidFill>
                                                      <a:schemeClr val="dk1"/>
                                                    </a:solidFill>
                                                    <a:effectLst/>
                                                    <a:latin typeface="Cambria Math" panose="02040503050406030204" pitchFamily="18" charset="0"/>
                                                    <a:ea typeface="+mn-ea"/>
                                                    <a:cs typeface="+mn-cs"/>
                                                    <a:sym typeface="Arial"/>
                                                  </a:rPr>
                                                  <m:t>𝟐</m:t>
                                                </m:r>
                                              </m:sup>
                                            </m:sSup>
                                          </m:e>
                                        </m:nary>
                                      </m:num>
                                      <m:den>
                                        <m:r>
                                          <a:rPr lang="es-EC" sz="1200" b="1" i="1" u="none" strike="noStrike" cap="none">
                                            <a:solidFill>
                                              <a:schemeClr val="dk1"/>
                                            </a:solidFill>
                                            <a:effectLst/>
                                            <a:latin typeface="Cambria Math" panose="02040503050406030204" pitchFamily="18" charset="0"/>
                                            <a:ea typeface="+mn-ea"/>
                                            <a:cs typeface="+mn-cs"/>
                                            <a:sym typeface="Arial"/>
                                          </a:rPr>
                                          <m:t>𝒏</m:t>
                                        </m:r>
                                        <m:r>
                                          <a:rPr lang="es-EC" sz="1200" b="1" i="1" u="none" strike="noStrike" cap="none">
                                            <a:solidFill>
                                              <a:schemeClr val="dk1"/>
                                            </a:solidFill>
                                            <a:effectLst/>
                                            <a:latin typeface="Cambria Math" panose="02040503050406030204" pitchFamily="18" charset="0"/>
                                            <a:ea typeface="+mn-ea"/>
                                            <a:cs typeface="+mn-cs"/>
                                            <a:sym typeface="Arial"/>
                                          </a:rPr>
                                          <m:t>−</m:t>
                                        </m:r>
                                        <m:r>
                                          <a:rPr lang="es-EC" sz="1200" b="1" i="1" u="none" strike="noStrike" cap="none">
                                            <a:solidFill>
                                              <a:schemeClr val="dk1"/>
                                            </a:solidFill>
                                            <a:effectLst/>
                                            <a:latin typeface="Cambria Math" panose="02040503050406030204" pitchFamily="18" charset="0"/>
                                            <a:ea typeface="+mn-ea"/>
                                            <a:cs typeface="+mn-cs"/>
                                            <a:sym typeface="Arial"/>
                                          </a:rPr>
                                          <m:t>𝟏</m:t>
                                        </m:r>
                                      </m:den>
                                    </m:f>
                                  </m:e>
                                </m:rad>
                              </m:oMath>
                            </m:oMathPara>
                          </a14:m>
                          <a:endParaRPr lang="es-CO" sz="1200" b="1" dirty="0"/>
                        </a:p>
                        <a:p>
                          <a:pPr marL="0" indent="0" algn="l">
                            <a:buFont typeface="Arial" panose="020B0604020202020204" pitchFamily="34" charset="0"/>
                            <a:buNone/>
                          </a:pPr>
                          <a14:m>
                            <m:oMath xmlns:m="http://schemas.openxmlformats.org/officeDocument/2006/math">
                              <m:r>
                                <a:rPr lang="es-EC" sz="1200" b="0" i="1" u="none" strike="noStrike" cap="none" smtClean="0">
                                  <a:solidFill>
                                    <a:schemeClr val="dk1"/>
                                  </a:solidFill>
                                  <a:effectLst/>
                                  <a:latin typeface="Cambria Math" panose="02040503050406030204" pitchFamily="18" charset="0"/>
                                  <a:ea typeface="+mn-ea"/>
                                  <a:cs typeface="+mn-cs"/>
                                  <a:sym typeface="Arial"/>
                                </a:rPr>
                                <m:t>𝑇</m:t>
                              </m:r>
                              <m:sSub>
                                <m:sSubPr>
                                  <m:ctrlPr>
                                    <a:rPr lang="es-CO" sz="1200" b="0" i="1" u="none" strike="noStrike" cap="none">
                                      <a:solidFill>
                                        <a:schemeClr val="dk1"/>
                                      </a:solidFill>
                                      <a:effectLst/>
                                      <a:latin typeface="Cambria Math" panose="02040503050406030204" pitchFamily="18" charset="0"/>
                                      <a:ea typeface="+mn-ea"/>
                                      <a:cs typeface="+mn-cs"/>
                                      <a:sym typeface="Arial"/>
                                    </a:rPr>
                                  </m:ctrlPr>
                                </m:sSubPr>
                                <m:e>
                                  <m:r>
                                    <a:rPr lang="es-EC" sz="1200" b="0" i="1" u="none" strike="noStrike" cap="none">
                                      <a:solidFill>
                                        <a:schemeClr val="dk1"/>
                                      </a:solidFill>
                                      <a:effectLst/>
                                      <a:latin typeface="Cambria Math" panose="02040503050406030204" pitchFamily="18" charset="0"/>
                                      <a:ea typeface="+mn-ea"/>
                                      <a:cs typeface="+mn-cs"/>
                                      <a:sym typeface="Arial"/>
                                    </a:rPr>
                                    <m:t>𝐷</m:t>
                                  </m:r>
                                </m:e>
                                <m:sub>
                                  <m:r>
                                    <a:rPr lang="es-EC" sz="1200" b="0" i="1" u="none" strike="noStrike" cap="none">
                                      <a:solidFill>
                                        <a:schemeClr val="dk1"/>
                                      </a:solidFill>
                                      <a:effectLst/>
                                      <a:latin typeface="Cambria Math" panose="02040503050406030204" pitchFamily="18" charset="0"/>
                                      <a:ea typeface="+mn-ea"/>
                                      <a:cs typeface="+mn-cs"/>
                                      <a:sym typeface="Arial"/>
                                    </a:rPr>
                                    <m:t>𝑖</m:t>
                                  </m:r>
                                </m:sub>
                              </m:sSub>
                              <m:r>
                                <a:rPr lang="es-EC" sz="1200" b="0" i="1" u="none" strike="noStrike" cap="none">
                                  <a:solidFill>
                                    <a:schemeClr val="dk1"/>
                                  </a:solidFill>
                                  <a:effectLst/>
                                  <a:latin typeface="Cambria Math" panose="02040503050406030204" pitchFamily="18" charset="0"/>
                                  <a:ea typeface="+mn-ea"/>
                                  <a:cs typeface="+mn-cs"/>
                                  <a:sym typeface="Arial"/>
                                </a:rPr>
                                <m:t>=</m:t>
                              </m:r>
                            </m:oMath>
                          </a14:m>
                          <a:r>
                            <a:rPr lang="es-CO" sz="1200" dirty="0"/>
                            <a:t>Volumen de tránsito del día i</a:t>
                          </a:r>
                        </a:p>
                        <a:p>
                          <a:pPr marL="0" indent="0" algn="l">
                            <a:buFont typeface="Arial" panose="020B0604020202020204" pitchFamily="34" charset="0"/>
                            <a:buNone/>
                          </a:pPr>
                          <a:endParaRPr lang="es-CO" sz="1200" dirty="0"/>
                        </a:p>
                      </a:txBody>
                      <a:tcPr/>
                    </a:tc>
                    <a:extLst>
                      <a:ext uri="{0D108BD9-81ED-4DB2-BD59-A6C34878D82A}">
                        <a16:rowId xmlns:a16="http://schemas.microsoft.com/office/drawing/2014/main" val="993497905"/>
                      </a:ext>
                    </a:extLst>
                  </a:tr>
                  <a:tr h="1268741">
                    <a:tc>
                      <a:txBody>
                        <a:bodyPr/>
                        <a:lstStyle/>
                        <a:p>
                          <a:pPr algn="ctr"/>
                          <a:r>
                            <a:rPr lang="es-CO" sz="1200" b="1" i="1" dirty="0"/>
                            <a:t>V 15</a:t>
                          </a:r>
                        </a:p>
                      </a:txBody>
                      <a:tcPr/>
                    </a:tc>
                    <a:tc>
                      <a:txBody>
                        <a:bodyPr/>
                        <a:lstStyle/>
                        <a:p>
                          <a:pPr marL="285750" indent="-285750">
                            <a:buFont typeface="Arial" panose="020B0604020202020204" pitchFamily="34" charset="0"/>
                            <a:buChar char="•"/>
                          </a:pPr>
                          <a:r>
                            <a:rPr lang="es-CO" sz="1200" dirty="0"/>
                            <a:t>Volumen de vehículos o peatones contados en un punto determinado cada 15 minutos.</a:t>
                          </a:r>
                        </a:p>
                      </a:txBody>
                      <a:tcPr/>
                    </a:tc>
                    <a:tc>
                      <a:txBody>
                        <a:bodyPr/>
                        <a:lstStyle/>
                        <a:p>
                          <a:pPr marL="285750" indent="-285750">
                            <a:buFont typeface="Arial" panose="020B0604020202020204" pitchFamily="34" charset="0"/>
                            <a:buChar char="•"/>
                          </a:pPr>
                          <a:r>
                            <a:rPr lang="es-CO" sz="1200" dirty="0"/>
                            <a:t>Se lo aplica en el TPD</a:t>
                          </a:r>
                        </a:p>
                        <a:p>
                          <a:pPr marL="285750" indent="-285750">
                            <a:buFont typeface="Arial" panose="020B0604020202020204" pitchFamily="34" charset="0"/>
                            <a:buChar char="•"/>
                          </a:pPr>
                          <a:r>
                            <a:rPr lang="es-CO" sz="1200" dirty="0"/>
                            <a:t>Se busca obtener el máximo valor de volumen vehicular diario</a:t>
                          </a:r>
                        </a:p>
                        <a:p>
                          <a:r>
                            <a:rPr lang="es-CO" sz="1200" dirty="0"/>
                            <a:t> </a:t>
                          </a:r>
                        </a:p>
                        <a:p>
                          <a:endParaRPr lang="es-CO" sz="1200" dirty="0"/>
                        </a:p>
                      </a:txBody>
                      <a:tcPr/>
                    </a:tc>
                    <a:extLst>
                      <a:ext uri="{0D108BD9-81ED-4DB2-BD59-A6C34878D82A}">
                        <a16:rowId xmlns:a16="http://schemas.microsoft.com/office/drawing/2014/main" val="3776623899"/>
                      </a:ext>
                    </a:extLst>
                  </a:tr>
                </a:tbl>
              </a:graphicData>
            </a:graphic>
          </p:graphicFrame>
        </mc:Choice>
        <mc:Fallback xmlns="">
          <p:graphicFrame>
            <p:nvGraphicFramePr>
              <p:cNvPr id="2" name="Tabla 2">
                <a:extLst>
                  <a:ext uri="{FF2B5EF4-FFF2-40B4-BE49-F238E27FC236}">
                    <a16:creationId xmlns:a16="http://schemas.microsoft.com/office/drawing/2014/main" id="{9297AEEB-BAD5-4962-AABA-8F03CA6FDED8}"/>
                  </a:ext>
                </a:extLst>
              </p:cNvPr>
              <p:cNvGraphicFramePr>
                <a:graphicFrameLocks noGrp="1"/>
              </p:cNvGraphicFramePr>
              <p:nvPr>
                <p:extLst>
                  <p:ext uri="{D42A27DB-BD31-4B8C-83A1-F6EECF244321}">
                    <p14:modId xmlns:p14="http://schemas.microsoft.com/office/powerpoint/2010/main" val="1996847286"/>
                  </p:ext>
                </p:extLst>
              </p:nvPr>
            </p:nvGraphicFramePr>
            <p:xfrm>
              <a:off x="552450" y="752479"/>
              <a:ext cx="8134351" cy="5176150"/>
            </p:xfrm>
            <a:graphic>
              <a:graphicData uri="http://schemas.openxmlformats.org/drawingml/2006/table">
                <a:tbl>
                  <a:tblPr firstRow="1" bandRow="1">
                    <a:tableStyleId>{C4B1156A-380E-4F78-BDF5-A606A8083BF9}</a:tableStyleId>
                  </a:tblPr>
                  <a:tblGrid>
                    <a:gridCol w="1312913">
                      <a:extLst>
                        <a:ext uri="{9D8B030D-6E8A-4147-A177-3AD203B41FA5}">
                          <a16:colId xmlns:a16="http://schemas.microsoft.com/office/drawing/2014/main" val="2975004078"/>
                        </a:ext>
                      </a:extLst>
                    </a:gridCol>
                    <a:gridCol w="2189817">
                      <a:extLst>
                        <a:ext uri="{9D8B030D-6E8A-4147-A177-3AD203B41FA5}">
                          <a16:colId xmlns:a16="http://schemas.microsoft.com/office/drawing/2014/main" val="96419040"/>
                        </a:ext>
                      </a:extLst>
                    </a:gridCol>
                    <a:gridCol w="4631621">
                      <a:extLst>
                        <a:ext uri="{9D8B030D-6E8A-4147-A177-3AD203B41FA5}">
                          <a16:colId xmlns:a16="http://schemas.microsoft.com/office/drawing/2014/main" val="2523865881"/>
                        </a:ext>
                      </a:extLst>
                    </a:gridCol>
                  </a:tblGrid>
                  <a:tr h="304800">
                    <a:tc gridSpan="3">
                      <a:txBody>
                        <a:bodyPr/>
                        <a:lstStyle/>
                        <a:p>
                          <a:pPr algn="ctr"/>
                          <a:r>
                            <a:rPr lang="es-ES" sz="1400" dirty="0">
                              <a:solidFill>
                                <a:srgbClr val="000000"/>
                              </a:solidFill>
                              <a:sym typeface="Times New Roman"/>
                            </a:rPr>
                            <a:t>Consideraciones Teóricas</a:t>
                          </a:r>
                          <a:endParaRPr lang="es-CO" dirty="0"/>
                        </a:p>
                      </a:txBody>
                      <a:tcPr/>
                    </a:tc>
                    <a:tc hMerge="1">
                      <a:txBody>
                        <a:bodyPr/>
                        <a:lstStyle/>
                        <a:p>
                          <a:endParaRPr lang="es-CO" dirty="0"/>
                        </a:p>
                      </a:txBody>
                      <a:tcPr/>
                    </a:tc>
                    <a:tc hMerge="1">
                      <a:txBody>
                        <a:bodyPr/>
                        <a:lstStyle/>
                        <a:p>
                          <a:endParaRPr lang="es-CO" dirty="0"/>
                        </a:p>
                      </a:txBody>
                      <a:tcPr/>
                    </a:tc>
                    <a:extLst>
                      <a:ext uri="{0D108BD9-81ED-4DB2-BD59-A6C34878D82A}">
                        <a16:rowId xmlns:a16="http://schemas.microsoft.com/office/drawing/2014/main" val="72475055"/>
                      </a:ext>
                    </a:extLst>
                  </a:tr>
                  <a:tr h="3602609">
                    <a:tc>
                      <a:txBody>
                        <a:bodyPr/>
                        <a:lstStyle/>
                        <a:p>
                          <a:pPr algn="ctr"/>
                          <a:r>
                            <a:rPr lang="es-CO" sz="1200" b="1" i="1" dirty="0"/>
                            <a:t>Variabilidad de la Muestra</a:t>
                          </a:r>
                        </a:p>
                      </a:txBody>
                      <a:tcPr/>
                    </a:tc>
                    <a:tc>
                      <a:txBody>
                        <a:bodyPr/>
                        <a:lstStyle/>
                        <a:p>
                          <a:endParaRPr lang="es-EC"/>
                        </a:p>
                      </a:txBody>
                      <a:tcPr>
                        <a:blipFill>
                          <a:blip r:embed="rId4"/>
                          <a:stretch>
                            <a:fillRect l="-60446" t="-8615" r="-212535" b="-35473"/>
                          </a:stretch>
                        </a:blipFill>
                      </a:tcPr>
                    </a:tc>
                    <a:tc>
                      <a:txBody>
                        <a:bodyPr/>
                        <a:lstStyle/>
                        <a:p>
                          <a:endParaRPr lang="es-EC"/>
                        </a:p>
                      </a:txBody>
                      <a:tcPr>
                        <a:blipFill>
                          <a:blip r:embed="rId4"/>
                          <a:stretch>
                            <a:fillRect l="-75690" t="-8615" r="-263" b="-35473"/>
                          </a:stretch>
                        </a:blipFill>
                      </a:tcPr>
                    </a:tc>
                    <a:extLst>
                      <a:ext uri="{0D108BD9-81ED-4DB2-BD59-A6C34878D82A}">
                        <a16:rowId xmlns:a16="http://schemas.microsoft.com/office/drawing/2014/main" val="993497905"/>
                      </a:ext>
                    </a:extLst>
                  </a:tr>
                  <a:tr h="1268741">
                    <a:tc>
                      <a:txBody>
                        <a:bodyPr/>
                        <a:lstStyle/>
                        <a:p>
                          <a:pPr algn="ctr"/>
                          <a:r>
                            <a:rPr lang="es-CO" sz="1200" b="1" i="1" dirty="0"/>
                            <a:t>V 15</a:t>
                          </a:r>
                        </a:p>
                      </a:txBody>
                      <a:tcPr/>
                    </a:tc>
                    <a:tc>
                      <a:txBody>
                        <a:bodyPr/>
                        <a:lstStyle/>
                        <a:p>
                          <a:pPr marL="285750" indent="-285750">
                            <a:buFont typeface="Arial" panose="020B0604020202020204" pitchFamily="34" charset="0"/>
                            <a:buChar char="•"/>
                          </a:pPr>
                          <a:r>
                            <a:rPr lang="es-CO" sz="1200" dirty="0"/>
                            <a:t>Volumen de vehículos o peatones contados en un punto determinado cada 15 minutos.</a:t>
                          </a:r>
                        </a:p>
                      </a:txBody>
                      <a:tcPr/>
                    </a:tc>
                    <a:tc>
                      <a:txBody>
                        <a:bodyPr/>
                        <a:lstStyle/>
                        <a:p>
                          <a:pPr marL="285750" indent="-285750">
                            <a:buFont typeface="Arial" panose="020B0604020202020204" pitchFamily="34" charset="0"/>
                            <a:buChar char="•"/>
                          </a:pPr>
                          <a:r>
                            <a:rPr lang="es-CO" sz="1200" dirty="0"/>
                            <a:t>Se lo aplica en el TPD</a:t>
                          </a:r>
                        </a:p>
                        <a:p>
                          <a:pPr marL="285750" indent="-285750">
                            <a:buFont typeface="Arial" panose="020B0604020202020204" pitchFamily="34" charset="0"/>
                            <a:buChar char="•"/>
                          </a:pPr>
                          <a:r>
                            <a:rPr lang="es-CO" sz="1200" dirty="0"/>
                            <a:t>Se busca obtener el máximo valor de volumen vehicular diario</a:t>
                          </a:r>
                        </a:p>
                        <a:p>
                          <a:r>
                            <a:rPr lang="es-CO" sz="1200" dirty="0"/>
                            <a:t> </a:t>
                          </a:r>
                        </a:p>
                        <a:p>
                          <a:endParaRPr lang="es-CO" sz="1200" dirty="0"/>
                        </a:p>
                      </a:txBody>
                      <a:tcPr/>
                    </a:tc>
                    <a:extLst>
                      <a:ext uri="{0D108BD9-81ED-4DB2-BD59-A6C34878D82A}">
                        <a16:rowId xmlns:a16="http://schemas.microsoft.com/office/drawing/2014/main" val="3776623899"/>
                      </a:ext>
                    </a:extLst>
                  </a:tr>
                </a:tbl>
              </a:graphicData>
            </a:graphic>
          </p:graphicFrame>
        </mc:Fallback>
      </mc:AlternateContent>
    </p:spTree>
    <p:extLst>
      <p:ext uri="{BB962C8B-B14F-4D97-AF65-F5344CB8AC3E}">
        <p14:creationId xmlns:p14="http://schemas.microsoft.com/office/powerpoint/2010/main" val="2433782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7" name="Google Shape;86;g5ca4d809e0_0_135">
            <a:extLst>
              <a:ext uri="{FF2B5EF4-FFF2-40B4-BE49-F238E27FC236}">
                <a16:creationId xmlns:a16="http://schemas.microsoft.com/office/drawing/2014/main" id="{145FC6D5-43E1-481B-BBC6-176FAD99E7E1}"/>
              </a:ext>
            </a:extLst>
          </p:cNvPr>
          <p:cNvSpPr txBox="1">
            <a:spLocks noGrp="1"/>
          </p:cNvSpPr>
          <p:nvPr>
            <p:ph type="title"/>
          </p:nvPr>
        </p:nvSpPr>
        <p:spPr>
          <a:xfrm>
            <a:off x="325889" y="267721"/>
            <a:ext cx="8229600" cy="484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Metodología </a:t>
            </a:r>
            <a:endParaRPr sz="2400" i="0" dirty="0">
              <a:solidFill>
                <a:srgbClr val="000000"/>
              </a:solidFill>
              <a:latin typeface="+mn-lt"/>
              <a:ea typeface="Times New Roman"/>
              <a:cs typeface="Times New Roman"/>
              <a:sym typeface="Times New Roman"/>
            </a:endParaRPr>
          </a:p>
        </p:txBody>
      </p:sp>
      <mc:AlternateContent xmlns:mc="http://schemas.openxmlformats.org/markup-compatibility/2006" xmlns:a14="http://schemas.microsoft.com/office/drawing/2010/main">
        <mc:Choice Requires="a14">
          <p:graphicFrame>
            <p:nvGraphicFramePr>
              <p:cNvPr id="2" name="Tabla 2">
                <a:extLst>
                  <a:ext uri="{FF2B5EF4-FFF2-40B4-BE49-F238E27FC236}">
                    <a16:creationId xmlns:a16="http://schemas.microsoft.com/office/drawing/2014/main" id="{9297AEEB-BAD5-4962-AABA-8F03CA6FDED8}"/>
                  </a:ext>
                </a:extLst>
              </p:cNvPr>
              <p:cNvGraphicFramePr>
                <a:graphicFrameLocks noGrp="1"/>
              </p:cNvGraphicFramePr>
              <p:nvPr>
                <p:extLst>
                  <p:ext uri="{D42A27DB-BD31-4B8C-83A1-F6EECF244321}">
                    <p14:modId xmlns:p14="http://schemas.microsoft.com/office/powerpoint/2010/main" val="2385906978"/>
                  </p:ext>
                </p:extLst>
              </p:nvPr>
            </p:nvGraphicFramePr>
            <p:xfrm>
              <a:off x="552450" y="752475"/>
              <a:ext cx="8143874" cy="5220082"/>
            </p:xfrm>
            <a:graphic>
              <a:graphicData uri="http://schemas.openxmlformats.org/drawingml/2006/table">
                <a:tbl>
                  <a:tblPr firstRow="1" bandRow="1">
                    <a:tableStyleId>{C4B1156A-380E-4F78-BDF5-A606A8083BF9}</a:tableStyleId>
                  </a:tblPr>
                  <a:tblGrid>
                    <a:gridCol w="1543050">
                      <a:extLst>
                        <a:ext uri="{9D8B030D-6E8A-4147-A177-3AD203B41FA5}">
                          <a16:colId xmlns:a16="http://schemas.microsoft.com/office/drawing/2014/main" val="2975004078"/>
                        </a:ext>
                      </a:extLst>
                    </a:gridCol>
                    <a:gridCol w="2638425">
                      <a:extLst>
                        <a:ext uri="{9D8B030D-6E8A-4147-A177-3AD203B41FA5}">
                          <a16:colId xmlns:a16="http://schemas.microsoft.com/office/drawing/2014/main" val="96419040"/>
                        </a:ext>
                      </a:extLst>
                    </a:gridCol>
                    <a:gridCol w="3962399">
                      <a:extLst>
                        <a:ext uri="{9D8B030D-6E8A-4147-A177-3AD203B41FA5}">
                          <a16:colId xmlns:a16="http://schemas.microsoft.com/office/drawing/2014/main" val="2523865881"/>
                        </a:ext>
                      </a:extLst>
                    </a:gridCol>
                  </a:tblGrid>
                  <a:tr h="333375">
                    <a:tc gridSpan="3">
                      <a:txBody>
                        <a:bodyPr/>
                        <a:lstStyle/>
                        <a:p>
                          <a:pPr algn="ctr"/>
                          <a:r>
                            <a:rPr lang="es-ES" sz="1400" dirty="0">
                              <a:solidFill>
                                <a:srgbClr val="000000"/>
                              </a:solidFill>
                              <a:sym typeface="Times New Roman"/>
                            </a:rPr>
                            <a:t>Consideraciones Teóricas</a:t>
                          </a:r>
                          <a:endParaRPr lang="es-CO" dirty="0"/>
                        </a:p>
                      </a:txBody>
                      <a:tcPr/>
                    </a:tc>
                    <a:tc hMerge="1">
                      <a:txBody>
                        <a:bodyPr/>
                        <a:lstStyle/>
                        <a:p>
                          <a:endParaRPr lang="es-CO" dirty="0"/>
                        </a:p>
                      </a:txBody>
                      <a:tcPr/>
                    </a:tc>
                    <a:tc hMerge="1">
                      <a:txBody>
                        <a:bodyPr/>
                        <a:lstStyle/>
                        <a:p>
                          <a:endParaRPr lang="es-CO" dirty="0"/>
                        </a:p>
                      </a:txBody>
                      <a:tcPr/>
                    </a:tc>
                    <a:extLst>
                      <a:ext uri="{0D108BD9-81ED-4DB2-BD59-A6C34878D82A}">
                        <a16:rowId xmlns:a16="http://schemas.microsoft.com/office/drawing/2014/main" val="72475055"/>
                      </a:ext>
                    </a:extLst>
                  </a:tr>
                  <a:tr h="925897">
                    <a:tc>
                      <a:txBody>
                        <a:bodyPr/>
                        <a:lstStyle/>
                        <a:p>
                          <a:pPr algn="ctr"/>
                          <a:r>
                            <a:rPr lang="es-CO" b="1" i="1" dirty="0"/>
                            <a:t>Proyecciones</a:t>
                          </a:r>
                        </a:p>
                      </a:txBody>
                      <a:tcPr/>
                    </a:tc>
                    <a:tc>
                      <a:txBody>
                        <a:bodyPr/>
                        <a:lstStyle/>
                        <a:p>
                          <a:pPr marL="285750" indent="-285750">
                            <a:buFont typeface="Arial" panose="020B0604020202020204" pitchFamily="34" charset="0"/>
                            <a:buChar char="•"/>
                          </a:pPr>
                          <a:r>
                            <a:rPr lang="es-CO" dirty="0"/>
                            <a:t>Particularidades de las vías externas(Crecimiento Poblacional)</a:t>
                          </a:r>
                        </a:p>
                        <a:p>
                          <a:pPr marL="285750" indent="-285750">
                            <a:buFont typeface="Arial" panose="020B0604020202020204" pitchFamily="34" charset="0"/>
                            <a:buChar char="•"/>
                          </a:pPr>
                          <a:r>
                            <a:rPr lang="es-CO" dirty="0"/>
                            <a:t>Situación Específica(Parqueaderos, Complejo Ministerial)</a:t>
                          </a:r>
                        </a:p>
                        <a:p>
                          <a:pPr marL="285750" indent="-285750">
                            <a:buFont typeface="Arial" panose="020B0604020202020204" pitchFamily="34" charset="0"/>
                            <a:buChar char="•"/>
                          </a:pPr>
                          <a:endParaRPr lang="es-CO" dirty="0"/>
                        </a:p>
                        <a:p>
                          <a:pPr marL="285750" indent="-285750">
                            <a:buFont typeface="Arial" panose="020B0604020202020204" pitchFamily="34" charset="0"/>
                            <a:buChar char="•"/>
                          </a:pPr>
                          <a:endParaRPr lang="es-CO" dirty="0"/>
                        </a:p>
                      </a:txBody>
                      <a:tcPr/>
                    </a:tc>
                    <a:tc>
                      <a:txBody>
                        <a:bodyPr/>
                        <a:lstStyle/>
                        <a:p>
                          <a:pPr marL="285750" indent="-285750">
                            <a:buFont typeface="Arial" panose="020B0604020202020204" pitchFamily="34" charset="0"/>
                            <a:buChar char="•"/>
                          </a:pPr>
                          <a:r>
                            <a:rPr lang="es-CO" dirty="0"/>
                            <a:t>Proyección al Tráfico Futuro (7%) y 10 años</a:t>
                          </a:r>
                        </a:p>
                        <a:p>
                          <a:pPr marL="285750" indent="-285750">
                            <a:buFont typeface="Arial" panose="020B0604020202020204" pitchFamily="34" charset="0"/>
                            <a:buChar char="•"/>
                          </a:pPr>
                          <a:endParaRPr lang="es-CO" dirty="0"/>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s-EC" sz="1400" b="1" i="1" u="none" strike="noStrike" cap="none" smtClean="0">
                                    <a:solidFill>
                                      <a:schemeClr val="dk1"/>
                                    </a:solidFill>
                                    <a:effectLst/>
                                    <a:latin typeface="Cambria Math" panose="02040503050406030204" pitchFamily="18" charset="0"/>
                                    <a:ea typeface="+mn-ea"/>
                                    <a:cs typeface="+mn-cs"/>
                                    <a:sym typeface="Arial"/>
                                  </a:rPr>
                                  <m:t>𝑸𝒇</m:t>
                                </m:r>
                                <m:r>
                                  <a:rPr lang="es-EC" sz="1400" b="1" i="1" u="none" strike="noStrike" cap="none" smtClean="0">
                                    <a:solidFill>
                                      <a:schemeClr val="dk1"/>
                                    </a:solidFill>
                                    <a:effectLst/>
                                    <a:latin typeface="Cambria Math" panose="02040503050406030204" pitchFamily="18" charset="0"/>
                                    <a:ea typeface="+mn-ea"/>
                                    <a:cs typeface="+mn-cs"/>
                                    <a:sym typeface="Arial"/>
                                  </a:rPr>
                                  <m:t>=</m:t>
                                </m:r>
                                <m:sSub>
                                  <m:sSubPr>
                                    <m:ctrlPr>
                                      <a:rPr lang="es-CO" sz="1400" b="1" i="1" u="none" strike="noStrike" cap="none">
                                        <a:solidFill>
                                          <a:schemeClr val="dk1"/>
                                        </a:solidFill>
                                        <a:effectLst/>
                                        <a:latin typeface="Cambria Math" panose="02040503050406030204" pitchFamily="18" charset="0"/>
                                        <a:ea typeface="+mn-ea"/>
                                        <a:cs typeface="+mn-cs"/>
                                        <a:sym typeface="Arial"/>
                                      </a:rPr>
                                    </m:ctrlPr>
                                  </m:sSubPr>
                                  <m:e>
                                    <m:r>
                                      <a:rPr lang="es-EC" sz="1400" b="1" i="1" u="none" strike="noStrike" cap="none">
                                        <a:solidFill>
                                          <a:schemeClr val="dk1"/>
                                        </a:solidFill>
                                        <a:effectLst/>
                                        <a:latin typeface="Cambria Math" panose="02040503050406030204" pitchFamily="18" charset="0"/>
                                        <a:ea typeface="+mn-ea"/>
                                        <a:cs typeface="+mn-cs"/>
                                        <a:sym typeface="Arial"/>
                                      </a:rPr>
                                      <m:t>𝑸</m:t>
                                    </m:r>
                                  </m:e>
                                  <m:sub>
                                    <m:r>
                                      <a:rPr lang="es-EC" sz="1400" b="1" i="1" u="none" strike="noStrike" cap="none">
                                        <a:solidFill>
                                          <a:schemeClr val="dk1"/>
                                        </a:solidFill>
                                        <a:effectLst/>
                                        <a:latin typeface="Cambria Math" panose="02040503050406030204" pitchFamily="18" charset="0"/>
                                        <a:ea typeface="+mn-ea"/>
                                        <a:cs typeface="+mn-cs"/>
                                        <a:sym typeface="Arial"/>
                                      </a:rPr>
                                      <m:t>𝒐</m:t>
                                    </m:r>
                                  </m:sub>
                                </m:sSub>
                                <m:sSup>
                                  <m:sSupPr>
                                    <m:ctrlPr>
                                      <a:rPr lang="es-CO" sz="1400" b="1" i="1" u="none" strike="noStrike" cap="none">
                                        <a:solidFill>
                                          <a:schemeClr val="dk1"/>
                                        </a:solidFill>
                                        <a:effectLst/>
                                        <a:latin typeface="Cambria Math" panose="02040503050406030204" pitchFamily="18" charset="0"/>
                                        <a:ea typeface="+mn-ea"/>
                                        <a:cs typeface="+mn-cs"/>
                                        <a:sym typeface="Arial"/>
                                      </a:rPr>
                                    </m:ctrlPr>
                                  </m:sSupPr>
                                  <m:e>
                                    <m:d>
                                      <m:dPr>
                                        <m:ctrlPr>
                                          <a:rPr lang="es-CO" sz="1400" b="1" i="1" u="none" strike="noStrike" cap="none">
                                            <a:solidFill>
                                              <a:schemeClr val="dk1"/>
                                            </a:solidFill>
                                            <a:effectLst/>
                                            <a:latin typeface="Cambria Math" panose="02040503050406030204" pitchFamily="18" charset="0"/>
                                            <a:ea typeface="+mn-ea"/>
                                            <a:cs typeface="+mn-cs"/>
                                            <a:sym typeface="Arial"/>
                                          </a:rPr>
                                        </m:ctrlPr>
                                      </m:dPr>
                                      <m:e>
                                        <m:r>
                                          <a:rPr lang="es-EC" sz="1400" b="1" i="1" u="none" strike="noStrike" cap="none">
                                            <a:solidFill>
                                              <a:schemeClr val="dk1"/>
                                            </a:solidFill>
                                            <a:effectLst/>
                                            <a:latin typeface="Cambria Math" panose="02040503050406030204" pitchFamily="18" charset="0"/>
                                            <a:ea typeface="+mn-ea"/>
                                            <a:cs typeface="+mn-cs"/>
                                            <a:sym typeface="Arial"/>
                                          </a:rPr>
                                          <m:t>𝟏</m:t>
                                        </m:r>
                                        <m:r>
                                          <a:rPr lang="es-EC" sz="1400" b="1" i="1" u="none" strike="noStrike" cap="none">
                                            <a:solidFill>
                                              <a:schemeClr val="dk1"/>
                                            </a:solidFill>
                                            <a:effectLst/>
                                            <a:latin typeface="Cambria Math" panose="02040503050406030204" pitchFamily="18" charset="0"/>
                                            <a:ea typeface="+mn-ea"/>
                                            <a:cs typeface="+mn-cs"/>
                                            <a:sym typeface="Arial"/>
                                          </a:rPr>
                                          <m:t>+</m:t>
                                        </m:r>
                                        <m:r>
                                          <a:rPr lang="es-EC" sz="1400" b="1" i="1" u="none" strike="noStrike" cap="none">
                                            <a:solidFill>
                                              <a:schemeClr val="dk1"/>
                                            </a:solidFill>
                                            <a:effectLst/>
                                            <a:latin typeface="Cambria Math" panose="02040503050406030204" pitchFamily="18" charset="0"/>
                                            <a:ea typeface="+mn-ea"/>
                                            <a:cs typeface="+mn-cs"/>
                                            <a:sym typeface="Arial"/>
                                          </a:rPr>
                                          <m:t>𝒓</m:t>
                                        </m:r>
                                      </m:e>
                                    </m:d>
                                  </m:e>
                                  <m:sup>
                                    <m:sSub>
                                      <m:sSubPr>
                                        <m:ctrlPr>
                                          <a:rPr lang="es-CO" sz="1400" b="1" i="1" u="none" strike="noStrike" cap="none">
                                            <a:solidFill>
                                              <a:schemeClr val="dk1"/>
                                            </a:solidFill>
                                            <a:effectLst/>
                                            <a:latin typeface="Cambria Math" panose="02040503050406030204" pitchFamily="18" charset="0"/>
                                            <a:ea typeface="+mn-ea"/>
                                            <a:cs typeface="+mn-cs"/>
                                            <a:sym typeface="Arial"/>
                                          </a:rPr>
                                        </m:ctrlPr>
                                      </m:sSubPr>
                                      <m:e>
                                        <m:r>
                                          <a:rPr lang="es-EC" sz="1400" b="1" i="1" u="none" strike="noStrike" cap="none">
                                            <a:solidFill>
                                              <a:schemeClr val="dk1"/>
                                            </a:solidFill>
                                            <a:effectLst/>
                                            <a:latin typeface="Cambria Math" panose="02040503050406030204" pitchFamily="18" charset="0"/>
                                            <a:ea typeface="+mn-ea"/>
                                            <a:cs typeface="+mn-cs"/>
                                            <a:sym typeface="Arial"/>
                                          </a:rPr>
                                          <m:t>𝑿</m:t>
                                        </m:r>
                                      </m:e>
                                      <m:sub>
                                        <m:r>
                                          <a:rPr lang="es-EC" sz="1400" b="1" i="1" u="none" strike="noStrike" cap="none">
                                            <a:solidFill>
                                              <a:schemeClr val="dk1"/>
                                            </a:solidFill>
                                            <a:effectLst/>
                                            <a:latin typeface="Cambria Math" panose="02040503050406030204" pitchFamily="18" charset="0"/>
                                            <a:ea typeface="+mn-ea"/>
                                            <a:cs typeface="+mn-cs"/>
                                            <a:sym typeface="Arial"/>
                                          </a:rPr>
                                          <m:t>𝒋</m:t>
                                        </m:r>
                                      </m:sub>
                                    </m:sSub>
                                  </m:sup>
                                </m:sSup>
                              </m:oMath>
                            </m:oMathPara>
                          </a14:m>
                          <a:endParaRPr lang="es-CO" b="1" dirty="0"/>
                        </a:p>
                        <a:p>
                          <a:pPr marL="0" indent="0">
                            <a:buFont typeface="Arial" panose="020B0604020202020204" pitchFamily="34" charset="0"/>
                            <a:buNone/>
                          </a:pPr>
                          <a:endParaRPr lang="es-CO" dirty="0"/>
                        </a:p>
                        <a:p>
                          <a:pPr marL="0" indent="0">
                            <a:buFont typeface="Arial" panose="020B0604020202020204" pitchFamily="34" charset="0"/>
                            <a:buNone/>
                          </a:pPr>
                          <a14:m>
                            <m:oMath xmlns:m="http://schemas.openxmlformats.org/officeDocument/2006/math">
                              <m:sSub>
                                <m:sSubPr>
                                  <m:ctrlPr>
                                    <a:rPr lang="es-CO" sz="1400" b="0" i="1" u="none" strike="noStrike" cap="none" smtClean="0">
                                      <a:solidFill>
                                        <a:schemeClr val="dk1"/>
                                      </a:solidFill>
                                      <a:effectLst/>
                                      <a:latin typeface="Cambria Math" panose="02040503050406030204" pitchFamily="18" charset="0"/>
                                      <a:ea typeface="+mn-ea"/>
                                      <a:cs typeface="+mn-cs"/>
                                      <a:sym typeface="Arial"/>
                                    </a:rPr>
                                  </m:ctrlPr>
                                </m:sSubPr>
                                <m:e>
                                  <m:r>
                                    <a:rPr lang="es-EC" sz="1400" b="0" i="1" u="none" strike="noStrike" cap="none">
                                      <a:solidFill>
                                        <a:schemeClr val="dk1"/>
                                      </a:solidFill>
                                      <a:effectLst/>
                                      <a:latin typeface="Cambria Math" panose="02040503050406030204" pitchFamily="18" charset="0"/>
                                      <a:ea typeface="+mn-ea"/>
                                      <a:cs typeface="+mn-cs"/>
                                      <a:sym typeface="Arial"/>
                                    </a:rPr>
                                    <m:t>𝑄</m:t>
                                  </m:r>
                                </m:e>
                                <m:sub>
                                  <m:r>
                                    <a:rPr lang="es-EC" sz="1400" b="0" i="1" u="none" strike="noStrike" cap="none">
                                      <a:solidFill>
                                        <a:schemeClr val="dk1"/>
                                      </a:solidFill>
                                      <a:effectLst/>
                                      <a:latin typeface="Cambria Math" panose="02040503050406030204" pitchFamily="18" charset="0"/>
                                      <a:ea typeface="+mn-ea"/>
                                      <a:cs typeface="+mn-cs"/>
                                      <a:sym typeface="Arial"/>
                                    </a:rPr>
                                    <m:t>𝑓</m:t>
                                  </m:r>
                                </m:sub>
                              </m:sSub>
                              <m:r>
                                <a:rPr lang="es-EC" sz="1400" b="0" i="1" u="none" strike="noStrike" cap="none">
                                  <a:solidFill>
                                    <a:schemeClr val="dk1"/>
                                  </a:solidFill>
                                  <a:effectLst/>
                                  <a:latin typeface="Cambria Math" panose="02040503050406030204" pitchFamily="18" charset="0"/>
                                  <a:ea typeface="+mn-ea"/>
                                  <a:cs typeface="+mn-cs"/>
                                  <a:sym typeface="Arial"/>
                                </a:rPr>
                                <m:t>=</m:t>
                              </m:r>
                            </m:oMath>
                          </a14:m>
                          <a:r>
                            <a:rPr lang="es-CO" dirty="0"/>
                            <a:t>Tránsito Promedio Diario Futuro</a:t>
                          </a:r>
                        </a:p>
                        <a:p>
                          <a:pPr marL="0" indent="0">
                            <a:buFont typeface="Arial" panose="020B0604020202020204" pitchFamily="34" charset="0"/>
                            <a:buNone/>
                          </a:pPr>
                          <a14:m>
                            <m:oMath xmlns:m="http://schemas.openxmlformats.org/officeDocument/2006/math">
                              <m:sSub>
                                <m:sSubPr>
                                  <m:ctrlPr>
                                    <a:rPr lang="es-CO" sz="1400" b="0" i="1" u="none" strike="noStrike" cap="none" smtClean="0">
                                      <a:solidFill>
                                        <a:schemeClr val="dk1"/>
                                      </a:solidFill>
                                      <a:effectLst/>
                                      <a:latin typeface="Cambria Math" panose="02040503050406030204" pitchFamily="18" charset="0"/>
                                      <a:ea typeface="+mn-ea"/>
                                      <a:cs typeface="+mn-cs"/>
                                      <a:sym typeface="Arial"/>
                                    </a:rPr>
                                  </m:ctrlPr>
                                </m:sSubPr>
                                <m:e>
                                  <m:r>
                                    <a:rPr lang="es-EC" sz="1400" b="0" i="1" u="none" strike="noStrike" cap="none">
                                      <a:solidFill>
                                        <a:schemeClr val="dk1"/>
                                      </a:solidFill>
                                      <a:effectLst/>
                                      <a:latin typeface="Cambria Math" panose="02040503050406030204" pitchFamily="18" charset="0"/>
                                      <a:ea typeface="+mn-ea"/>
                                      <a:cs typeface="+mn-cs"/>
                                      <a:sym typeface="Arial"/>
                                    </a:rPr>
                                    <m:t>𝑄</m:t>
                                  </m:r>
                                </m:e>
                                <m:sub>
                                  <m:r>
                                    <a:rPr lang="es-EC" sz="1400" b="0" i="1" u="none" strike="noStrike" cap="none">
                                      <a:solidFill>
                                        <a:schemeClr val="dk1"/>
                                      </a:solidFill>
                                      <a:effectLst/>
                                      <a:latin typeface="Cambria Math" panose="02040503050406030204" pitchFamily="18" charset="0"/>
                                      <a:ea typeface="+mn-ea"/>
                                      <a:cs typeface="+mn-cs"/>
                                      <a:sym typeface="Arial"/>
                                    </a:rPr>
                                    <m:t>𝑜</m:t>
                                  </m:r>
                                </m:sub>
                              </m:sSub>
                              <m:r>
                                <a:rPr lang="es-EC" sz="1400" b="0" i="1" u="none" strike="noStrike" cap="none">
                                  <a:solidFill>
                                    <a:schemeClr val="dk1"/>
                                  </a:solidFill>
                                  <a:effectLst/>
                                  <a:latin typeface="Cambria Math" panose="02040503050406030204" pitchFamily="18" charset="0"/>
                                  <a:ea typeface="+mn-ea"/>
                                  <a:cs typeface="+mn-cs"/>
                                  <a:sym typeface="Arial"/>
                                </a:rPr>
                                <m:t>=</m:t>
                              </m:r>
                            </m:oMath>
                          </a14:m>
                          <a:r>
                            <a:rPr lang="es-CO" dirty="0"/>
                            <a:t>Tránsito Promedio Diario Inicial</a:t>
                          </a:r>
                        </a:p>
                        <a:p>
                          <a:pPr marL="0" indent="0">
                            <a:buFont typeface="Arial" panose="020B0604020202020204" pitchFamily="34" charset="0"/>
                            <a:buNone/>
                          </a:pPr>
                          <a14:m>
                            <m:oMath xmlns:m="http://schemas.openxmlformats.org/officeDocument/2006/math">
                              <m:r>
                                <a:rPr lang="es-EC" sz="1400" b="0" i="1" u="none" strike="noStrike" cap="none" smtClean="0">
                                  <a:solidFill>
                                    <a:schemeClr val="dk1"/>
                                  </a:solidFill>
                                  <a:effectLst/>
                                  <a:latin typeface="Cambria Math" panose="02040503050406030204" pitchFamily="18" charset="0"/>
                                  <a:ea typeface="+mn-ea"/>
                                  <a:cs typeface="+mn-cs"/>
                                  <a:sym typeface="Arial"/>
                                </a:rPr>
                                <m:t>𝑟</m:t>
                              </m:r>
                              <m:r>
                                <a:rPr lang="es-EC" sz="1400" b="0" i="1" u="none" strike="noStrike" cap="none" smtClean="0">
                                  <a:solidFill>
                                    <a:schemeClr val="dk1"/>
                                  </a:solidFill>
                                  <a:effectLst/>
                                  <a:latin typeface="Cambria Math" panose="02040503050406030204" pitchFamily="18" charset="0"/>
                                  <a:ea typeface="+mn-ea"/>
                                  <a:cs typeface="+mn-cs"/>
                                  <a:sym typeface="Arial"/>
                                </a:rPr>
                                <m:t>=</m:t>
                              </m:r>
                            </m:oMath>
                          </a14:m>
                          <a:r>
                            <a:rPr lang="es-CO" dirty="0"/>
                            <a:t>Tasa de Crecimiento</a:t>
                          </a:r>
                        </a:p>
                        <a:p>
                          <a:pPr marL="0" indent="0">
                            <a:buFont typeface="Arial" panose="020B0604020202020204" pitchFamily="34" charset="0"/>
                            <a:buNone/>
                          </a:pPr>
                          <a14:m>
                            <m:oMath xmlns:m="http://schemas.openxmlformats.org/officeDocument/2006/math">
                              <m:sSub>
                                <m:sSubPr>
                                  <m:ctrlPr>
                                    <a:rPr lang="es-CO" sz="1400" b="0" i="1" u="none" strike="noStrike" cap="none" smtClean="0">
                                      <a:solidFill>
                                        <a:schemeClr val="dk1"/>
                                      </a:solidFill>
                                      <a:effectLst/>
                                      <a:latin typeface="Cambria Math" panose="02040503050406030204" pitchFamily="18" charset="0"/>
                                      <a:ea typeface="+mn-ea"/>
                                      <a:cs typeface="+mn-cs"/>
                                      <a:sym typeface="Arial"/>
                                    </a:rPr>
                                  </m:ctrlPr>
                                </m:sSubPr>
                                <m:e>
                                  <m:r>
                                    <a:rPr lang="es-EC" sz="1400" b="0" i="1" u="none" strike="noStrike" cap="none">
                                      <a:solidFill>
                                        <a:schemeClr val="dk1"/>
                                      </a:solidFill>
                                      <a:effectLst/>
                                      <a:latin typeface="Cambria Math" panose="02040503050406030204" pitchFamily="18" charset="0"/>
                                      <a:ea typeface="+mn-ea"/>
                                      <a:cs typeface="+mn-cs"/>
                                      <a:sym typeface="Arial"/>
                                    </a:rPr>
                                    <m:t>𝑋</m:t>
                                  </m:r>
                                </m:e>
                                <m:sub>
                                  <m:r>
                                    <a:rPr lang="es-EC" sz="1400" b="0" i="1" u="none" strike="noStrike" cap="none">
                                      <a:solidFill>
                                        <a:schemeClr val="dk1"/>
                                      </a:solidFill>
                                      <a:effectLst/>
                                      <a:latin typeface="Cambria Math" panose="02040503050406030204" pitchFamily="18" charset="0"/>
                                      <a:ea typeface="+mn-ea"/>
                                      <a:cs typeface="+mn-cs"/>
                                      <a:sym typeface="Arial"/>
                                    </a:rPr>
                                    <m:t>𝑗</m:t>
                                  </m:r>
                                </m:sub>
                              </m:sSub>
                              <m:r>
                                <a:rPr lang="es-EC" sz="1400" b="0" i="1" u="none" strike="noStrike" cap="none">
                                  <a:solidFill>
                                    <a:schemeClr val="dk1"/>
                                  </a:solidFill>
                                  <a:effectLst/>
                                  <a:latin typeface="Cambria Math" panose="02040503050406030204" pitchFamily="18" charset="0"/>
                                  <a:ea typeface="+mn-ea"/>
                                  <a:cs typeface="+mn-cs"/>
                                  <a:sym typeface="Arial"/>
                                </a:rPr>
                                <m:t>=</m:t>
                              </m:r>
                            </m:oMath>
                          </a14:m>
                          <a:r>
                            <a:rPr lang="es-CO" dirty="0"/>
                            <a:t>Número de años</a:t>
                          </a:r>
                        </a:p>
                      </a:txBody>
                      <a:tcPr/>
                    </a:tc>
                    <a:extLst>
                      <a:ext uri="{0D108BD9-81ED-4DB2-BD59-A6C34878D82A}">
                        <a16:rowId xmlns:a16="http://schemas.microsoft.com/office/drawing/2014/main" val="993497905"/>
                      </a:ext>
                    </a:extLst>
                  </a:tr>
                  <a:tr h="1388745">
                    <a:tc>
                      <a:txBody>
                        <a:bodyPr/>
                        <a:lstStyle/>
                        <a:p>
                          <a:pPr algn="ctr"/>
                          <a:r>
                            <a:rPr lang="es-CO" b="1" i="1" dirty="0"/>
                            <a:t>Índice de Rotación</a:t>
                          </a:r>
                        </a:p>
                        <a:p>
                          <a:pPr algn="ctr"/>
                          <a:r>
                            <a:rPr lang="es-CO" b="1" i="1" dirty="0"/>
                            <a:t>(Parqueaderos)</a:t>
                          </a:r>
                        </a:p>
                      </a:txBody>
                      <a:tcPr/>
                    </a:tc>
                    <a:tc>
                      <a:txBody>
                        <a:bodyPr/>
                        <a:lstStyle/>
                        <a:p>
                          <a:pPr marL="285750" indent="-285750">
                            <a:buFont typeface="Arial" panose="020B0604020202020204" pitchFamily="34" charset="0"/>
                            <a:buChar char="•"/>
                          </a:pPr>
                          <a:r>
                            <a:rPr lang="es-CO" dirty="0"/>
                            <a:t> Tasa de Oferta/Demanda</a:t>
                          </a:r>
                        </a:p>
                        <a:p>
                          <a:pPr marL="285750" indent="-285750">
                            <a:buFont typeface="Arial" panose="020B0604020202020204" pitchFamily="34" charset="0"/>
                            <a:buChar char="•"/>
                          </a:pPr>
                          <a:r>
                            <a:rPr lang="es-CO" dirty="0"/>
                            <a:t>Número de veces que se usa un espacio durante un período de tiempo</a:t>
                          </a:r>
                        </a:p>
                      </a:txBody>
                      <a:tcPr/>
                    </a:tc>
                    <a:tc>
                      <a:txBody>
                        <a:bodyPr/>
                        <a:lstStyle/>
                        <a:p>
                          <a:pPr/>
                          <a14:m>
                            <m:oMathPara xmlns:m="http://schemas.openxmlformats.org/officeDocument/2006/math">
                              <m:oMathParaPr>
                                <m:jc m:val="centerGroup"/>
                              </m:oMathParaPr>
                              <m:oMath xmlns:m="http://schemas.openxmlformats.org/officeDocument/2006/math">
                                <m:r>
                                  <a:rPr lang="es-CO" sz="1400" b="0" i="1" u="none" strike="noStrike" cap="none" smtClean="0">
                                    <a:solidFill>
                                      <a:schemeClr val="dk1"/>
                                    </a:solidFill>
                                    <a:effectLst/>
                                    <a:latin typeface="Cambria Math" panose="02040503050406030204" pitchFamily="18" charset="0"/>
                                    <a:sym typeface="Arial"/>
                                  </a:rPr>
                                  <m:t> </m:t>
                                </m:r>
                              </m:oMath>
                            </m:oMathPara>
                          </a14:m>
                          <a:endParaRPr lang="es-CO" dirty="0"/>
                        </a:p>
                        <a:p>
                          <a:pPr/>
                          <a14:m>
                            <m:oMathPara xmlns:m="http://schemas.openxmlformats.org/officeDocument/2006/math">
                              <m:oMathParaPr>
                                <m:jc m:val="centerGroup"/>
                              </m:oMathParaPr>
                              <m:oMath xmlns:m="http://schemas.openxmlformats.org/officeDocument/2006/math">
                                <m:sSub>
                                  <m:sSubPr>
                                    <m:ctrlPr>
                                      <a:rPr lang="es-CO" sz="1100" b="0" i="1" u="none" strike="noStrike" cap="none" smtClean="0">
                                        <a:solidFill>
                                          <a:schemeClr val="dk1"/>
                                        </a:solidFill>
                                        <a:effectLst/>
                                        <a:latin typeface="Cambria Math" panose="02040503050406030204" pitchFamily="18" charset="0"/>
                                        <a:ea typeface="+mn-ea"/>
                                        <a:cs typeface="+mn-cs"/>
                                        <a:sym typeface="Arial"/>
                                      </a:rPr>
                                    </m:ctrlPr>
                                  </m:sSubPr>
                                  <m:e>
                                    <m:r>
                                      <a:rPr lang="es-EC" sz="1100" b="0" i="1" u="none" strike="noStrike" cap="none">
                                        <a:solidFill>
                                          <a:schemeClr val="dk1"/>
                                        </a:solidFill>
                                        <a:effectLst/>
                                        <a:latin typeface="Cambria Math" panose="02040503050406030204" pitchFamily="18" charset="0"/>
                                        <a:ea typeface="+mn-ea"/>
                                        <a:cs typeface="+mn-cs"/>
                                        <a:sym typeface="Arial"/>
                                      </a:rPr>
                                      <m:t>𝐼</m:t>
                                    </m:r>
                                  </m:e>
                                  <m:sub>
                                    <m:r>
                                      <a:rPr lang="es-EC" sz="1100" b="0" i="1" u="none" strike="noStrike" cap="none">
                                        <a:solidFill>
                                          <a:schemeClr val="dk1"/>
                                        </a:solidFill>
                                        <a:effectLst/>
                                        <a:latin typeface="Cambria Math" panose="02040503050406030204" pitchFamily="18" charset="0"/>
                                        <a:ea typeface="+mn-ea"/>
                                        <a:cs typeface="+mn-cs"/>
                                        <a:sym typeface="Arial"/>
                                      </a:rPr>
                                      <m:t>𝑟</m:t>
                                    </m:r>
                                  </m:sub>
                                </m:sSub>
                                <m:r>
                                  <a:rPr lang="es-EC" sz="1100" b="0" i="1" u="none" strike="noStrike" cap="none">
                                    <a:solidFill>
                                      <a:schemeClr val="dk1"/>
                                    </a:solidFill>
                                    <a:effectLst/>
                                    <a:latin typeface="Cambria Math" panose="02040503050406030204" pitchFamily="18" charset="0"/>
                                    <a:ea typeface="+mn-ea"/>
                                    <a:cs typeface="+mn-cs"/>
                                    <a:sym typeface="Arial"/>
                                  </a:rPr>
                                  <m:t>=</m:t>
                                </m:r>
                                <m:f>
                                  <m:fPr>
                                    <m:ctrlPr>
                                      <a:rPr lang="es-CO" sz="1100" b="0" i="1" u="none" strike="noStrike" cap="none">
                                        <a:solidFill>
                                          <a:schemeClr val="dk1"/>
                                        </a:solidFill>
                                        <a:effectLst/>
                                        <a:latin typeface="Cambria Math" panose="02040503050406030204" pitchFamily="18" charset="0"/>
                                        <a:ea typeface="+mn-ea"/>
                                        <a:cs typeface="+mn-cs"/>
                                        <a:sym typeface="Arial"/>
                                      </a:rPr>
                                    </m:ctrlPr>
                                  </m:fPr>
                                  <m:num>
                                    <m:r>
                                      <a:rPr lang="es-EC" sz="1100" b="0" i="1" u="none" strike="noStrike" cap="none">
                                        <a:solidFill>
                                          <a:schemeClr val="dk1"/>
                                        </a:solidFill>
                                        <a:effectLst/>
                                        <a:latin typeface="Cambria Math" panose="02040503050406030204" pitchFamily="18" charset="0"/>
                                        <a:ea typeface="+mn-ea"/>
                                        <a:cs typeface="+mn-cs"/>
                                        <a:sym typeface="Arial"/>
                                      </a:rPr>
                                      <m:t>𝑁</m:t>
                                    </m:r>
                                    <m:r>
                                      <a:rPr lang="es-EC" sz="1100" b="0" i="1" u="none" strike="noStrike" cap="none">
                                        <a:solidFill>
                                          <a:schemeClr val="dk1"/>
                                        </a:solidFill>
                                        <a:effectLst/>
                                        <a:latin typeface="Cambria Math" panose="02040503050406030204" pitchFamily="18" charset="0"/>
                                        <a:ea typeface="+mn-ea"/>
                                        <a:cs typeface="+mn-cs"/>
                                        <a:sym typeface="Arial"/>
                                      </a:rPr>
                                      <m:t>ú</m:t>
                                    </m:r>
                                    <m:r>
                                      <a:rPr lang="es-EC" sz="1100" b="0" i="1" u="none" strike="noStrike" cap="none">
                                        <a:solidFill>
                                          <a:schemeClr val="dk1"/>
                                        </a:solidFill>
                                        <a:effectLst/>
                                        <a:latin typeface="Cambria Math" panose="02040503050406030204" pitchFamily="18" charset="0"/>
                                        <a:ea typeface="+mn-ea"/>
                                        <a:cs typeface="+mn-cs"/>
                                        <a:sym typeface="Arial"/>
                                      </a:rPr>
                                      <m:t>𝑚𝑒𝑟𝑜</m:t>
                                    </m:r>
                                    <m:r>
                                      <a:rPr lang="es-EC" sz="1100" b="0" i="1" u="none" strike="noStrike" cap="none">
                                        <a:solidFill>
                                          <a:schemeClr val="dk1"/>
                                        </a:solidFill>
                                        <a:effectLst/>
                                        <a:latin typeface="Cambria Math" panose="02040503050406030204" pitchFamily="18" charset="0"/>
                                        <a:ea typeface="+mn-ea"/>
                                        <a:cs typeface="+mn-cs"/>
                                        <a:sym typeface="Arial"/>
                                      </a:rPr>
                                      <m:t> </m:t>
                                    </m:r>
                                    <m:r>
                                      <a:rPr lang="es-EC" sz="1100" b="0" i="1" u="none" strike="noStrike" cap="none">
                                        <a:solidFill>
                                          <a:schemeClr val="dk1"/>
                                        </a:solidFill>
                                        <a:effectLst/>
                                        <a:latin typeface="Cambria Math" panose="02040503050406030204" pitchFamily="18" charset="0"/>
                                        <a:ea typeface="+mn-ea"/>
                                        <a:cs typeface="+mn-cs"/>
                                        <a:sym typeface="Arial"/>
                                      </a:rPr>
                                      <m:t>𝑑𝑒</m:t>
                                    </m:r>
                                    <m:r>
                                      <a:rPr lang="es-EC" sz="1100" b="0" i="1" u="none" strike="noStrike" cap="none">
                                        <a:solidFill>
                                          <a:schemeClr val="dk1"/>
                                        </a:solidFill>
                                        <a:effectLst/>
                                        <a:latin typeface="Cambria Math" panose="02040503050406030204" pitchFamily="18" charset="0"/>
                                        <a:ea typeface="+mn-ea"/>
                                        <a:cs typeface="+mn-cs"/>
                                        <a:sym typeface="Arial"/>
                                      </a:rPr>
                                      <m:t> </m:t>
                                    </m:r>
                                    <m:r>
                                      <a:rPr lang="es-EC" sz="1100" b="0" i="1" u="none" strike="noStrike" cap="none">
                                        <a:solidFill>
                                          <a:schemeClr val="dk1"/>
                                        </a:solidFill>
                                        <a:effectLst/>
                                        <a:latin typeface="Cambria Math" panose="02040503050406030204" pitchFamily="18" charset="0"/>
                                        <a:ea typeface="+mn-ea"/>
                                        <a:cs typeface="+mn-cs"/>
                                        <a:sym typeface="Arial"/>
                                      </a:rPr>
                                      <m:t>𝑣𝑒h𝑖𝑐𝑢𝑙𝑜𝑠</m:t>
                                    </m:r>
                                    <m:r>
                                      <a:rPr lang="es-EC" sz="1100" b="0" i="1" u="none" strike="noStrike" cap="none">
                                        <a:solidFill>
                                          <a:schemeClr val="dk1"/>
                                        </a:solidFill>
                                        <a:effectLst/>
                                        <a:latin typeface="Cambria Math" panose="02040503050406030204" pitchFamily="18" charset="0"/>
                                        <a:ea typeface="+mn-ea"/>
                                        <a:cs typeface="+mn-cs"/>
                                        <a:sym typeface="Arial"/>
                                      </a:rPr>
                                      <m:t> </m:t>
                                    </m:r>
                                    <m:r>
                                      <a:rPr lang="es-EC" sz="1100" b="0" i="1" u="none" strike="noStrike" cap="none">
                                        <a:solidFill>
                                          <a:schemeClr val="dk1"/>
                                        </a:solidFill>
                                        <a:effectLst/>
                                        <a:latin typeface="Cambria Math" panose="02040503050406030204" pitchFamily="18" charset="0"/>
                                        <a:ea typeface="+mn-ea"/>
                                        <a:cs typeface="+mn-cs"/>
                                        <a:sym typeface="Arial"/>
                                      </a:rPr>
                                      <m:t>𝑞𝑢𝑒</m:t>
                                    </m:r>
                                    <m:r>
                                      <a:rPr lang="es-EC" sz="1100" b="0" i="1" u="none" strike="noStrike" cap="none">
                                        <a:solidFill>
                                          <a:schemeClr val="dk1"/>
                                        </a:solidFill>
                                        <a:effectLst/>
                                        <a:latin typeface="Cambria Math" panose="02040503050406030204" pitchFamily="18" charset="0"/>
                                        <a:ea typeface="+mn-ea"/>
                                        <a:cs typeface="+mn-cs"/>
                                        <a:sym typeface="Arial"/>
                                      </a:rPr>
                                      <m:t> </m:t>
                                    </m:r>
                                    <m:r>
                                      <a:rPr lang="es-EC" sz="1100" b="0" i="1" u="none" strike="noStrike" cap="none">
                                        <a:solidFill>
                                          <a:schemeClr val="dk1"/>
                                        </a:solidFill>
                                        <a:effectLst/>
                                        <a:latin typeface="Cambria Math" panose="02040503050406030204" pitchFamily="18" charset="0"/>
                                        <a:ea typeface="+mn-ea"/>
                                        <a:cs typeface="+mn-cs"/>
                                        <a:sym typeface="Arial"/>
                                      </a:rPr>
                                      <m:t>𝑠𝑒</m:t>
                                    </m:r>
                                    <m:r>
                                      <a:rPr lang="es-EC" sz="1100" b="0" i="1" u="none" strike="noStrike" cap="none">
                                        <a:solidFill>
                                          <a:schemeClr val="dk1"/>
                                        </a:solidFill>
                                        <a:effectLst/>
                                        <a:latin typeface="Cambria Math" panose="02040503050406030204" pitchFamily="18" charset="0"/>
                                        <a:ea typeface="+mn-ea"/>
                                        <a:cs typeface="+mn-cs"/>
                                        <a:sym typeface="Arial"/>
                                      </a:rPr>
                                      <m:t> </m:t>
                                    </m:r>
                                    <m:r>
                                      <a:rPr lang="es-EC" sz="1100" b="0" i="1" u="none" strike="noStrike" cap="none">
                                        <a:solidFill>
                                          <a:schemeClr val="dk1"/>
                                        </a:solidFill>
                                        <a:effectLst/>
                                        <a:latin typeface="Cambria Math" panose="02040503050406030204" pitchFamily="18" charset="0"/>
                                        <a:ea typeface="+mn-ea"/>
                                        <a:cs typeface="+mn-cs"/>
                                        <a:sym typeface="Arial"/>
                                      </a:rPr>
                                      <m:t>𝑒𝑠𝑡𝑎𝑐𝑖𝑜𝑛𝑎𝑛</m:t>
                                    </m:r>
                                  </m:num>
                                  <m:den>
                                    <m:r>
                                      <a:rPr lang="es-EC" sz="1100" b="0" i="1" u="none" strike="noStrike" cap="none">
                                        <a:solidFill>
                                          <a:schemeClr val="dk1"/>
                                        </a:solidFill>
                                        <a:effectLst/>
                                        <a:latin typeface="Cambria Math" panose="02040503050406030204" pitchFamily="18" charset="0"/>
                                        <a:ea typeface="+mn-ea"/>
                                        <a:cs typeface="+mn-cs"/>
                                        <a:sym typeface="Arial"/>
                                      </a:rPr>
                                      <m:t>𝑁</m:t>
                                    </m:r>
                                    <m:r>
                                      <a:rPr lang="es-EC" sz="1100" b="0" i="1" u="none" strike="noStrike" cap="none">
                                        <a:solidFill>
                                          <a:schemeClr val="dk1"/>
                                        </a:solidFill>
                                        <a:effectLst/>
                                        <a:latin typeface="Cambria Math" panose="02040503050406030204" pitchFamily="18" charset="0"/>
                                        <a:ea typeface="+mn-ea"/>
                                        <a:cs typeface="+mn-cs"/>
                                        <a:sym typeface="Arial"/>
                                      </a:rPr>
                                      <m:t>ú</m:t>
                                    </m:r>
                                    <m:r>
                                      <a:rPr lang="es-EC" sz="1100" b="0" i="1" u="none" strike="noStrike" cap="none">
                                        <a:solidFill>
                                          <a:schemeClr val="dk1"/>
                                        </a:solidFill>
                                        <a:effectLst/>
                                        <a:latin typeface="Cambria Math" panose="02040503050406030204" pitchFamily="18" charset="0"/>
                                        <a:ea typeface="+mn-ea"/>
                                        <a:cs typeface="+mn-cs"/>
                                        <a:sym typeface="Arial"/>
                                      </a:rPr>
                                      <m:t>𝑚𝑒𝑟𝑜</m:t>
                                    </m:r>
                                    <m:r>
                                      <a:rPr lang="es-EC" sz="1100" b="0" i="1" u="none" strike="noStrike" cap="none">
                                        <a:solidFill>
                                          <a:schemeClr val="dk1"/>
                                        </a:solidFill>
                                        <a:effectLst/>
                                        <a:latin typeface="Cambria Math" panose="02040503050406030204" pitchFamily="18" charset="0"/>
                                        <a:ea typeface="+mn-ea"/>
                                        <a:cs typeface="+mn-cs"/>
                                        <a:sym typeface="Arial"/>
                                      </a:rPr>
                                      <m:t> </m:t>
                                    </m:r>
                                    <m:r>
                                      <a:rPr lang="es-EC" sz="1100" b="0" i="1" u="none" strike="noStrike" cap="none">
                                        <a:solidFill>
                                          <a:schemeClr val="dk1"/>
                                        </a:solidFill>
                                        <a:effectLst/>
                                        <a:latin typeface="Cambria Math" panose="02040503050406030204" pitchFamily="18" charset="0"/>
                                        <a:ea typeface="+mn-ea"/>
                                        <a:cs typeface="+mn-cs"/>
                                        <a:sym typeface="Arial"/>
                                      </a:rPr>
                                      <m:t>𝑑𝑒</m:t>
                                    </m:r>
                                    <m:r>
                                      <a:rPr lang="es-EC" sz="1100" b="0" i="1" u="none" strike="noStrike" cap="none">
                                        <a:solidFill>
                                          <a:schemeClr val="dk1"/>
                                        </a:solidFill>
                                        <a:effectLst/>
                                        <a:latin typeface="Cambria Math" panose="02040503050406030204" pitchFamily="18" charset="0"/>
                                        <a:ea typeface="+mn-ea"/>
                                        <a:cs typeface="+mn-cs"/>
                                        <a:sym typeface="Arial"/>
                                      </a:rPr>
                                      <m:t> </m:t>
                                    </m:r>
                                    <m:r>
                                      <a:rPr lang="es-EC" sz="1100" b="0" i="1" u="none" strike="noStrike" cap="none">
                                        <a:solidFill>
                                          <a:schemeClr val="dk1"/>
                                        </a:solidFill>
                                        <a:effectLst/>
                                        <a:latin typeface="Cambria Math" panose="02040503050406030204" pitchFamily="18" charset="0"/>
                                        <a:ea typeface="+mn-ea"/>
                                        <a:cs typeface="+mn-cs"/>
                                        <a:sym typeface="Arial"/>
                                      </a:rPr>
                                      <m:t>𝑒𝑠𝑝𝑎𝑐𝑖𝑜𝑠</m:t>
                                    </m:r>
                                    <m:r>
                                      <a:rPr lang="es-EC" sz="1100" b="0" i="1" u="none" strike="noStrike" cap="none">
                                        <a:solidFill>
                                          <a:schemeClr val="dk1"/>
                                        </a:solidFill>
                                        <a:effectLst/>
                                        <a:latin typeface="Cambria Math" panose="02040503050406030204" pitchFamily="18" charset="0"/>
                                        <a:ea typeface="+mn-ea"/>
                                        <a:cs typeface="+mn-cs"/>
                                        <a:sym typeface="Arial"/>
                                      </a:rPr>
                                      <m:t> </m:t>
                                    </m:r>
                                    <m:r>
                                      <a:rPr lang="es-EC" sz="1100" b="0" i="1" u="none" strike="noStrike" cap="none">
                                        <a:solidFill>
                                          <a:schemeClr val="dk1"/>
                                        </a:solidFill>
                                        <a:effectLst/>
                                        <a:latin typeface="Cambria Math" panose="02040503050406030204" pitchFamily="18" charset="0"/>
                                        <a:ea typeface="+mn-ea"/>
                                        <a:cs typeface="+mn-cs"/>
                                        <a:sym typeface="Arial"/>
                                      </a:rPr>
                                      <m:t>𝑝𝑎𝑟𝑎</m:t>
                                    </m:r>
                                    <m:r>
                                      <a:rPr lang="es-EC" sz="1100" b="0" i="1" u="none" strike="noStrike" cap="none">
                                        <a:solidFill>
                                          <a:schemeClr val="dk1"/>
                                        </a:solidFill>
                                        <a:effectLst/>
                                        <a:latin typeface="Cambria Math" panose="02040503050406030204" pitchFamily="18" charset="0"/>
                                        <a:ea typeface="+mn-ea"/>
                                        <a:cs typeface="+mn-cs"/>
                                        <a:sym typeface="Arial"/>
                                      </a:rPr>
                                      <m:t> </m:t>
                                    </m:r>
                                    <m:r>
                                      <a:rPr lang="es-EC" sz="1100" b="0" i="1" u="none" strike="noStrike" cap="none">
                                        <a:solidFill>
                                          <a:schemeClr val="dk1"/>
                                        </a:solidFill>
                                        <a:effectLst/>
                                        <a:latin typeface="Cambria Math" panose="02040503050406030204" pitchFamily="18" charset="0"/>
                                        <a:ea typeface="+mn-ea"/>
                                        <a:cs typeface="+mn-cs"/>
                                        <a:sym typeface="Arial"/>
                                      </a:rPr>
                                      <m:t>𝑒𝑠𝑡𝑎𝑐𝑖𝑜𝑛𝑎𝑟𝑠𝑒</m:t>
                                    </m:r>
                                  </m:den>
                                </m:f>
                                <m:r>
                                  <a:rPr lang="es-EC" sz="1100" b="0" i="1" u="none" strike="noStrike" cap="none">
                                    <a:solidFill>
                                      <a:schemeClr val="dk1"/>
                                    </a:solidFill>
                                    <a:effectLst/>
                                    <a:latin typeface="Cambria Math" panose="02040503050406030204" pitchFamily="18" charset="0"/>
                                    <a:ea typeface="+mn-ea"/>
                                    <a:cs typeface="+mn-cs"/>
                                    <a:sym typeface="Arial"/>
                                  </a:rPr>
                                  <m:t>=</m:t>
                                </m:r>
                                <m:f>
                                  <m:fPr>
                                    <m:ctrlPr>
                                      <a:rPr lang="es-CO" sz="1100" b="0" i="1" u="none" strike="noStrike" cap="none">
                                        <a:solidFill>
                                          <a:schemeClr val="dk1"/>
                                        </a:solidFill>
                                        <a:effectLst/>
                                        <a:latin typeface="Cambria Math" panose="02040503050406030204" pitchFamily="18" charset="0"/>
                                        <a:ea typeface="+mn-ea"/>
                                        <a:cs typeface="+mn-cs"/>
                                        <a:sym typeface="Arial"/>
                                      </a:rPr>
                                    </m:ctrlPr>
                                  </m:fPr>
                                  <m:num>
                                    <m:r>
                                      <a:rPr lang="es-EC" sz="1100" b="0" i="1" u="none" strike="noStrike" cap="none">
                                        <a:solidFill>
                                          <a:schemeClr val="dk1"/>
                                        </a:solidFill>
                                        <a:effectLst/>
                                        <a:latin typeface="Cambria Math" panose="02040503050406030204" pitchFamily="18" charset="0"/>
                                        <a:ea typeface="+mn-ea"/>
                                        <a:cs typeface="+mn-cs"/>
                                        <a:sym typeface="Arial"/>
                                      </a:rPr>
                                      <m:t>𝐷𝑒𝑚𝑎𝑛𝑑𝑎</m:t>
                                    </m:r>
                                  </m:num>
                                  <m:den>
                                    <m:r>
                                      <a:rPr lang="es-EC" sz="1100" b="0" i="1" u="none" strike="noStrike" cap="none">
                                        <a:solidFill>
                                          <a:schemeClr val="dk1"/>
                                        </a:solidFill>
                                        <a:effectLst/>
                                        <a:latin typeface="Cambria Math" panose="02040503050406030204" pitchFamily="18" charset="0"/>
                                        <a:ea typeface="+mn-ea"/>
                                        <a:cs typeface="+mn-cs"/>
                                        <a:sym typeface="Arial"/>
                                      </a:rPr>
                                      <m:t>𝑂𝑓𝑒𝑟𝑡𝑎</m:t>
                                    </m:r>
                                  </m:den>
                                </m:f>
                              </m:oMath>
                            </m:oMathPara>
                          </a14:m>
                          <a:endParaRPr lang="es-CO" dirty="0"/>
                        </a:p>
                      </a:txBody>
                      <a:tcPr/>
                    </a:tc>
                    <a:extLst>
                      <a:ext uri="{0D108BD9-81ED-4DB2-BD59-A6C34878D82A}">
                        <a16:rowId xmlns:a16="http://schemas.microsoft.com/office/drawing/2014/main" val="3776623899"/>
                      </a:ext>
                    </a:extLst>
                  </a:tr>
                  <a:tr h="925897">
                    <a:tc>
                      <a:txBody>
                        <a:bodyPr/>
                        <a:lstStyle/>
                        <a:p>
                          <a:pPr algn="ctr"/>
                          <a:r>
                            <a:rPr lang="es-CO" b="1" i="1" dirty="0"/>
                            <a:t>Tasa de Crecimiento</a:t>
                          </a:r>
                        </a:p>
                        <a:p>
                          <a:pPr algn="ctr"/>
                          <a:r>
                            <a:rPr lang="es-CO" b="1" i="1" dirty="0"/>
                            <a:t>(Parqueadero) </a:t>
                          </a:r>
                          <a:endParaRPr lang="es-CO" i="1" dirty="0"/>
                        </a:p>
                      </a:txBody>
                      <a:tcPr/>
                    </a:tc>
                    <a:tc>
                      <a:txBody>
                        <a:bodyPr/>
                        <a:lstStyle/>
                        <a:p>
                          <a:pPr marL="285750" indent="-285750">
                            <a:buFont typeface="Arial" panose="020B0604020202020204" pitchFamily="34" charset="0"/>
                            <a:buChar char="•"/>
                          </a:pPr>
                          <a:r>
                            <a:rPr lang="es-CO" dirty="0"/>
                            <a:t>No existe Rotación ya que existe designación de parqueaderos</a:t>
                          </a:r>
                        </a:p>
                        <a:p>
                          <a:pPr marL="285750" indent="-285750">
                            <a:buFont typeface="Arial" panose="020B0604020202020204" pitchFamily="34" charset="0"/>
                            <a:buChar char="•"/>
                          </a:pPr>
                          <a:r>
                            <a:rPr lang="es-CO" dirty="0"/>
                            <a:t>Se utiliza el número de espacios disponibles</a:t>
                          </a:r>
                        </a:p>
                      </a:txBody>
                      <a:tcPr/>
                    </a:tc>
                    <a:tc>
                      <a:txBody>
                        <a:body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s-CO" sz="1400" b="1" i="1" u="none" strike="noStrike" cap="none" smtClean="0">
                                        <a:solidFill>
                                          <a:schemeClr val="dk1"/>
                                        </a:solidFill>
                                        <a:effectLst/>
                                        <a:latin typeface="Cambria Math" panose="02040503050406030204" pitchFamily="18" charset="0"/>
                                        <a:ea typeface="+mn-ea"/>
                                        <a:cs typeface="+mn-cs"/>
                                        <a:sym typeface="Arial"/>
                                      </a:rPr>
                                    </m:ctrlPr>
                                  </m:sSubPr>
                                  <m:e>
                                    <m:r>
                                      <a:rPr lang="es-EC" sz="1400" b="1" i="1" u="none" strike="noStrike" cap="none">
                                        <a:solidFill>
                                          <a:schemeClr val="dk1"/>
                                        </a:solidFill>
                                        <a:effectLst/>
                                        <a:latin typeface="Cambria Math" panose="02040503050406030204" pitchFamily="18" charset="0"/>
                                        <a:ea typeface="+mn-ea"/>
                                        <a:cs typeface="+mn-cs"/>
                                        <a:sym typeface="Arial"/>
                                      </a:rPr>
                                      <m:t>𝑻</m:t>
                                    </m:r>
                                  </m:e>
                                  <m:sub>
                                    <m:r>
                                      <a:rPr lang="es-EC" sz="1400" b="1" i="1" u="none" strike="noStrike" cap="none">
                                        <a:solidFill>
                                          <a:schemeClr val="dk1"/>
                                        </a:solidFill>
                                        <a:effectLst/>
                                        <a:latin typeface="Cambria Math" panose="02040503050406030204" pitchFamily="18" charset="0"/>
                                        <a:ea typeface="+mn-ea"/>
                                        <a:cs typeface="+mn-cs"/>
                                        <a:sym typeface="Arial"/>
                                      </a:rPr>
                                      <m:t>𝒄</m:t>
                                    </m:r>
                                  </m:sub>
                                </m:sSub>
                                <m:r>
                                  <a:rPr lang="es-EC" sz="1400" b="1" i="1" u="none" strike="noStrike" cap="none">
                                    <a:solidFill>
                                      <a:schemeClr val="dk1"/>
                                    </a:solidFill>
                                    <a:effectLst/>
                                    <a:latin typeface="Cambria Math" panose="02040503050406030204" pitchFamily="18" charset="0"/>
                                    <a:ea typeface="+mn-ea"/>
                                    <a:cs typeface="+mn-cs"/>
                                    <a:sym typeface="Arial"/>
                                  </a:rPr>
                                  <m:t>=</m:t>
                                </m:r>
                                <m:f>
                                  <m:fPr>
                                    <m:ctrlPr>
                                      <a:rPr lang="es-CO" sz="1400" b="1" i="1" u="none" strike="noStrike" cap="none">
                                        <a:solidFill>
                                          <a:schemeClr val="dk1"/>
                                        </a:solidFill>
                                        <a:effectLst/>
                                        <a:latin typeface="Cambria Math" panose="02040503050406030204" pitchFamily="18" charset="0"/>
                                        <a:ea typeface="+mn-ea"/>
                                        <a:cs typeface="+mn-cs"/>
                                        <a:sym typeface="Arial"/>
                                      </a:rPr>
                                    </m:ctrlPr>
                                  </m:fPr>
                                  <m:num>
                                    <m:sSub>
                                      <m:sSubPr>
                                        <m:ctrlPr>
                                          <a:rPr lang="es-CO" sz="1400" b="1" i="1" u="none" strike="noStrike" cap="none">
                                            <a:solidFill>
                                              <a:schemeClr val="dk1"/>
                                            </a:solidFill>
                                            <a:effectLst/>
                                            <a:latin typeface="Cambria Math" panose="02040503050406030204" pitchFamily="18" charset="0"/>
                                            <a:ea typeface="+mn-ea"/>
                                            <a:cs typeface="+mn-cs"/>
                                            <a:sym typeface="Arial"/>
                                          </a:rPr>
                                        </m:ctrlPr>
                                      </m:sSubPr>
                                      <m:e>
                                        <m:r>
                                          <a:rPr lang="es-EC" sz="1400" b="1" i="1" u="none" strike="noStrike" cap="none">
                                            <a:solidFill>
                                              <a:schemeClr val="dk1"/>
                                            </a:solidFill>
                                            <a:effectLst/>
                                            <a:latin typeface="Cambria Math" panose="02040503050406030204" pitchFamily="18" charset="0"/>
                                            <a:ea typeface="+mn-ea"/>
                                            <a:cs typeface="+mn-cs"/>
                                            <a:sym typeface="Arial"/>
                                          </a:rPr>
                                          <m:t>𝑷</m:t>
                                        </m:r>
                                      </m:e>
                                      <m:sub>
                                        <m:r>
                                          <a:rPr lang="es-EC" sz="1400" b="1" i="1" u="none" strike="noStrike" cap="none">
                                            <a:solidFill>
                                              <a:schemeClr val="dk1"/>
                                            </a:solidFill>
                                            <a:effectLst/>
                                            <a:latin typeface="Cambria Math" panose="02040503050406030204" pitchFamily="18" charset="0"/>
                                            <a:ea typeface="+mn-ea"/>
                                            <a:cs typeface="+mn-cs"/>
                                            <a:sym typeface="Arial"/>
                                          </a:rPr>
                                          <m:t>𝒅𝒊𝒔𝒑𝒐𝒏𝒊𝒃𝒍𝒆𝒔</m:t>
                                        </m:r>
                                      </m:sub>
                                    </m:sSub>
                                    <m:r>
                                      <a:rPr lang="es-EC" sz="1400" b="1" i="1" u="none" strike="noStrike" cap="none">
                                        <a:solidFill>
                                          <a:schemeClr val="dk1"/>
                                        </a:solidFill>
                                        <a:effectLst/>
                                        <a:latin typeface="Cambria Math" panose="02040503050406030204" pitchFamily="18" charset="0"/>
                                        <a:ea typeface="+mn-ea"/>
                                        <a:cs typeface="+mn-cs"/>
                                        <a:sym typeface="Arial"/>
                                      </a:rPr>
                                      <m:t>+</m:t>
                                    </m:r>
                                    <m:sSub>
                                      <m:sSubPr>
                                        <m:ctrlPr>
                                          <a:rPr lang="es-CO" sz="1400" b="1" i="1" u="none" strike="noStrike" cap="none">
                                            <a:solidFill>
                                              <a:schemeClr val="dk1"/>
                                            </a:solidFill>
                                            <a:effectLst/>
                                            <a:latin typeface="Cambria Math" panose="02040503050406030204" pitchFamily="18" charset="0"/>
                                            <a:ea typeface="+mn-ea"/>
                                            <a:cs typeface="+mn-cs"/>
                                            <a:sym typeface="Arial"/>
                                          </a:rPr>
                                        </m:ctrlPr>
                                      </m:sSubPr>
                                      <m:e>
                                        <m:r>
                                          <a:rPr lang="es-EC" sz="1400" b="1" i="1" u="none" strike="noStrike" cap="none">
                                            <a:solidFill>
                                              <a:schemeClr val="dk1"/>
                                            </a:solidFill>
                                            <a:effectLst/>
                                            <a:latin typeface="Cambria Math" panose="02040503050406030204" pitchFamily="18" charset="0"/>
                                            <a:ea typeface="+mn-ea"/>
                                            <a:cs typeface="+mn-cs"/>
                                            <a:sym typeface="Arial"/>
                                          </a:rPr>
                                          <m:t>𝑷</m:t>
                                        </m:r>
                                      </m:e>
                                      <m:sub>
                                        <m:r>
                                          <a:rPr lang="es-EC" sz="1400" b="1" i="1" u="none" strike="noStrike" cap="none">
                                            <a:solidFill>
                                              <a:schemeClr val="dk1"/>
                                            </a:solidFill>
                                            <a:effectLst/>
                                            <a:latin typeface="Cambria Math" panose="02040503050406030204" pitchFamily="18" charset="0"/>
                                            <a:ea typeface="+mn-ea"/>
                                            <a:cs typeface="+mn-cs"/>
                                            <a:sym typeface="Arial"/>
                                          </a:rPr>
                                          <m:t>𝒓𝒆𝒒𝒖𝒆𝒓𝒊𝒅𝒐𝒔</m:t>
                                        </m:r>
                                      </m:sub>
                                    </m:sSub>
                                  </m:num>
                                  <m:den>
                                    <m:sSub>
                                      <m:sSubPr>
                                        <m:ctrlPr>
                                          <a:rPr lang="es-CO" sz="1400" b="1" i="1" u="none" strike="noStrike" cap="none">
                                            <a:solidFill>
                                              <a:schemeClr val="dk1"/>
                                            </a:solidFill>
                                            <a:effectLst/>
                                            <a:latin typeface="Cambria Math" panose="02040503050406030204" pitchFamily="18" charset="0"/>
                                            <a:ea typeface="+mn-ea"/>
                                            <a:cs typeface="+mn-cs"/>
                                            <a:sym typeface="Arial"/>
                                          </a:rPr>
                                        </m:ctrlPr>
                                      </m:sSubPr>
                                      <m:e>
                                        <m:r>
                                          <a:rPr lang="es-EC" sz="1400" b="1" i="1" u="none" strike="noStrike" cap="none">
                                            <a:solidFill>
                                              <a:schemeClr val="dk1"/>
                                            </a:solidFill>
                                            <a:effectLst/>
                                            <a:latin typeface="Cambria Math" panose="02040503050406030204" pitchFamily="18" charset="0"/>
                                            <a:ea typeface="+mn-ea"/>
                                            <a:cs typeface="+mn-cs"/>
                                            <a:sym typeface="Arial"/>
                                          </a:rPr>
                                          <m:t>𝑷</m:t>
                                        </m:r>
                                      </m:e>
                                      <m:sub>
                                        <m:r>
                                          <a:rPr lang="es-EC" sz="1400" b="1" i="1" u="none" strike="noStrike" cap="none">
                                            <a:solidFill>
                                              <a:schemeClr val="dk1"/>
                                            </a:solidFill>
                                            <a:effectLst/>
                                            <a:latin typeface="Cambria Math" panose="02040503050406030204" pitchFamily="18" charset="0"/>
                                            <a:ea typeface="+mn-ea"/>
                                            <a:cs typeface="+mn-cs"/>
                                            <a:sym typeface="Arial"/>
                                          </a:rPr>
                                          <m:t>𝒅𝒊𝒔𝒑𝒐𝒏𝒊𝒃𝒍𝒆𝒔</m:t>
                                        </m:r>
                                      </m:sub>
                                    </m:sSub>
                                  </m:den>
                                </m:f>
                                <m:r>
                                  <a:rPr lang="es-EC" sz="1400" b="1" i="1" u="none" strike="noStrike" cap="none">
                                    <a:solidFill>
                                      <a:schemeClr val="dk1"/>
                                    </a:solidFill>
                                    <a:effectLst/>
                                    <a:latin typeface="Cambria Math" panose="02040503050406030204" pitchFamily="18" charset="0"/>
                                    <a:ea typeface="+mn-ea"/>
                                    <a:cs typeface="+mn-cs"/>
                                    <a:sym typeface="Arial"/>
                                  </a:rPr>
                                  <m:t>−</m:t>
                                </m:r>
                                <m:r>
                                  <a:rPr lang="es-EC" sz="1400" b="1" i="1" u="none" strike="noStrike" cap="none">
                                    <a:solidFill>
                                      <a:schemeClr val="dk1"/>
                                    </a:solidFill>
                                    <a:effectLst/>
                                    <a:latin typeface="Cambria Math" panose="02040503050406030204" pitchFamily="18" charset="0"/>
                                    <a:ea typeface="+mn-ea"/>
                                    <a:cs typeface="+mn-cs"/>
                                    <a:sym typeface="Arial"/>
                                  </a:rPr>
                                  <m:t>𝟏</m:t>
                                </m:r>
                              </m:oMath>
                            </m:oMathPara>
                          </a14:m>
                          <a:endParaRPr lang="es-CO" b="1" dirty="0"/>
                        </a:p>
                        <a:p>
                          <a:pPr marL="0" indent="0">
                            <a:buFont typeface="Arial" panose="020B0604020202020204" pitchFamily="34" charset="0"/>
                            <a:buNone/>
                          </a:pPr>
                          <a:endParaRPr lang="es-CO" dirty="0"/>
                        </a:p>
                        <a:p>
                          <a:pPr marL="285750" indent="-285750">
                            <a:buFont typeface="Arial" panose="020B0604020202020204" pitchFamily="34" charset="0"/>
                            <a:buChar char="•"/>
                          </a:pPr>
                          <a14:m>
                            <m:oMath xmlns:m="http://schemas.openxmlformats.org/officeDocument/2006/math">
                              <m:r>
                                <a:rPr lang="es-EC" sz="1400" b="0" i="1" u="none" strike="noStrike" cap="none" smtClean="0">
                                  <a:solidFill>
                                    <a:schemeClr val="dk1"/>
                                  </a:solidFill>
                                  <a:effectLst/>
                                  <a:latin typeface="Cambria Math" panose="02040503050406030204" pitchFamily="18" charset="0"/>
                                  <a:ea typeface="+mn-ea"/>
                                  <a:cs typeface="+mn-cs"/>
                                  <a:sym typeface="Arial"/>
                                </a:rPr>
                                <m:t>𝑄𝑓</m:t>
                              </m:r>
                              <m:r>
                                <a:rPr lang="es-EC" sz="1400" b="0" i="1" u="none" strike="noStrike" cap="none" smtClean="0">
                                  <a:solidFill>
                                    <a:schemeClr val="dk1"/>
                                  </a:solidFill>
                                  <a:effectLst/>
                                  <a:latin typeface="Cambria Math" panose="02040503050406030204" pitchFamily="18" charset="0"/>
                                  <a:ea typeface="+mn-ea"/>
                                  <a:cs typeface="+mn-cs"/>
                                  <a:sym typeface="Arial"/>
                                </a:rPr>
                                <m:t>=</m:t>
                              </m:r>
                              <m:sSub>
                                <m:sSubPr>
                                  <m:ctrlPr>
                                    <a:rPr lang="es-CO" sz="1400" b="0" i="1" u="none" strike="noStrike" cap="none">
                                      <a:solidFill>
                                        <a:schemeClr val="dk1"/>
                                      </a:solidFill>
                                      <a:effectLst/>
                                      <a:latin typeface="Cambria Math" panose="02040503050406030204" pitchFamily="18" charset="0"/>
                                      <a:ea typeface="+mn-ea"/>
                                      <a:cs typeface="+mn-cs"/>
                                      <a:sym typeface="Arial"/>
                                    </a:rPr>
                                  </m:ctrlPr>
                                </m:sSubPr>
                                <m:e>
                                  <m:r>
                                    <a:rPr lang="es-EC" sz="1400" b="0" i="1" u="none" strike="noStrike" cap="none">
                                      <a:solidFill>
                                        <a:schemeClr val="dk1"/>
                                      </a:solidFill>
                                      <a:effectLst/>
                                      <a:latin typeface="Cambria Math" panose="02040503050406030204" pitchFamily="18" charset="0"/>
                                      <a:ea typeface="+mn-ea"/>
                                      <a:cs typeface="+mn-cs"/>
                                      <a:sym typeface="Arial"/>
                                    </a:rPr>
                                    <m:t>𝑄</m:t>
                                  </m:r>
                                </m:e>
                                <m:sub>
                                  <m:r>
                                    <a:rPr lang="es-EC" sz="1400" b="0" i="1" u="none" strike="noStrike" cap="none">
                                      <a:solidFill>
                                        <a:schemeClr val="dk1"/>
                                      </a:solidFill>
                                      <a:effectLst/>
                                      <a:latin typeface="Cambria Math" panose="02040503050406030204" pitchFamily="18" charset="0"/>
                                      <a:ea typeface="+mn-ea"/>
                                      <a:cs typeface="+mn-cs"/>
                                      <a:sym typeface="Arial"/>
                                    </a:rPr>
                                    <m:t>𝑜</m:t>
                                  </m:r>
                                </m:sub>
                              </m:sSub>
                              <m:sSup>
                                <m:sSupPr>
                                  <m:ctrlPr>
                                    <a:rPr lang="es-CO" sz="1400" b="0" i="1" u="none" strike="noStrike" cap="none">
                                      <a:solidFill>
                                        <a:schemeClr val="dk1"/>
                                      </a:solidFill>
                                      <a:effectLst/>
                                      <a:latin typeface="Cambria Math" panose="02040503050406030204" pitchFamily="18" charset="0"/>
                                      <a:ea typeface="+mn-ea"/>
                                      <a:cs typeface="+mn-cs"/>
                                      <a:sym typeface="Arial"/>
                                    </a:rPr>
                                  </m:ctrlPr>
                                </m:sSupPr>
                                <m:e>
                                  <m:d>
                                    <m:dPr>
                                      <m:ctrlPr>
                                        <a:rPr lang="es-CO" sz="1400" b="0" i="1" u="none" strike="noStrike" cap="none">
                                          <a:solidFill>
                                            <a:schemeClr val="dk1"/>
                                          </a:solidFill>
                                          <a:effectLst/>
                                          <a:latin typeface="Cambria Math" panose="02040503050406030204" pitchFamily="18" charset="0"/>
                                          <a:ea typeface="+mn-ea"/>
                                          <a:cs typeface="+mn-cs"/>
                                          <a:sym typeface="Arial"/>
                                        </a:rPr>
                                      </m:ctrlPr>
                                    </m:dPr>
                                    <m:e>
                                      <m:r>
                                        <a:rPr lang="es-EC" sz="1400" b="0" i="1" u="none" strike="noStrike" cap="none">
                                          <a:solidFill>
                                            <a:schemeClr val="dk1"/>
                                          </a:solidFill>
                                          <a:effectLst/>
                                          <a:latin typeface="Cambria Math" panose="02040503050406030204" pitchFamily="18" charset="0"/>
                                          <a:ea typeface="+mn-ea"/>
                                          <a:cs typeface="+mn-cs"/>
                                          <a:sym typeface="Arial"/>
                                        </a:rPr>
                                        <m:t>1+</m:t>
                                      </m:r>
                                      <m:r>
                                        <a:rPr lang="es-EC" sz="1400" b="0" i="1" u="none" strike="noStrike" cap="none">
                                          <a:solidFill>
                                            <a:schemeClr val="dk1"/>
                                          </a:solidFill>
                                          <a:effectLst/>
                                          <a:latin typeface="Cambria Math" panose="02040503050406030204" pitchFamily="18" charset="0"/>
                                          <a:ea typeface="+mn-ea"/>
                                          <a:cs typeface="+mn-cs"/>
                                          <a:sym typeface="Arial"/>
                                        </a:rPr>
                                        <m:t>𝑟</m:t>
                                      </m:r>
                                    </m:e>
                                  </m:d>
                                </m:e>
                                <m:sup>
                                  <m:sSub>
                                    <m:sSubPr>
                                      <m:ctrlPr>
                                        <a:rPr lang="es-CO" sz="1400" b="0" i="1" u="none" strike="noStrike" cap="none">
                                          <a:solidFill>
                                            <a:schemeClr val="dk1"/>
                                          </a:solidFill>
                                          <a:effectLst/>
                                          <a:latin typeface="Cambria Math" panose="02040503050406030204" pitchFamily="18" charset="0"/>
                                          <a:ea typeface="+mn-ea"/>
                                          <a:cs typeface="+mn-cs"/>
                                          <a:sym typeface="Arial"/>
                                        </a:rPr>
                                      </m:ctrlPr>
                                    </m:sSubPr>
                                    <m:e>
                                      <m:r>
                                        <a:rPr lang="es-EC" sz="1400" b="0" i="1" u="none" strike="noStrike" cap="none">
                                          <a:solidFill>
                                            <a:schemeClr val="dk1"/>
                                          </a:solidFill>
                                          <a:effectLst/>
                                          <a:latin typeface="Cambria Math" panose="02040503050406030204" pitchFamily="18" charset="0"/>
                                          <a:ea typeface="+mn-ea"/>
                                          <a:cs typeface="+mn-cs"/>
                                          <a:sym typeface="Arial"/>
                                        </a:rPr>
                                        <m:t>𝑋</m:t>
                                      </m:r>
                                    </m:e>
                                    <m:sub>
                                      <m:r>
                                        <a:rPr lang="es-EC" sz="1400" b="0" i="1" u="none" strike="noStrike" cap="none">
                                          <a:solidFill>
                                            <a:schemeClr val="dk1"/>
                                          </a:solidFill>
                                          <a:effectLst/>
                                          <a:latin typeface="Cambria Math" panose="02040503050406030204" pitchFamily="18" charset="0"/>
                                          <a:ea typeface="+mn-ea"/>
                                          <a:cs typeface="+mn-cs"/>
                                          <a:sym typeface="Arial"/>
                                        </a:rPr>
                                        <m:t>𝑗</m:t>
                                      </m:r>
                                    </m:sub>
                                  </m:sSub>
                                </m:sup>
                              </m:sSup>
                            </m:oMath>
                          </a14:m>
                          <a:r>
                            <a:rPr lang="es-CO" dirty="0"/>
                            <a:t>  (período</a:t>
                          </a:r>
                          <a:r>
                            <a:rPr lang="es-CO" baseline="0" dirty="0"/>
                            <a:t> de 1 año)</a:t>
                          </a:r>
                        </a:p>
                        <a:p>
                          <a:pPr marL="285750" indent="-285750">
                            <a:buFont typeface="Arial" panose="020B0604020202020204" pitchFamily="34" charset="0"/>
                            <a:buChar char="•"/>
                          </a:pPr>
                          <a14:m>
                            <m:oMath xmlns:m="http://schemas.openxmlformats.org/officeDocument/2006/math">
                              <m:f>
                                <m:fPr>
                                  <m:ctrlPr>
                                    <a:rPr lang="es-CO" sz="1400" b="0" i="1" u="none" strike="noStrike" cap="none" smtClean="0">
                                      <a:solidFill>
                                        <a:schemeClr val="dk1"/>
                                      </a:solidFill>
                                      <a:effectLst/>
                                      <a:latin typeface="Cambria Math" panose="02040503050406030204" pitchFamily="18" charset="0"/>
                                      <a:ea typeface="+mn-ea"/>
                                      <a:cs typeface="+mn-cs"/>
                                      <a:sym typeface="Arial"/>
                                    </a:rPr>
                                  </m:ctrlPr>
                                </m:fPr>
                                <m:num>
                                  <m:r>
                                    <a:rPr lang="es-EC" sz="1400" b="0" i="1" u="none" strike="noStrike" cap="none">
                                      <a:solidFill>
                                        <a:schemeClr val="dk1"/>
                                      </a:solidFill>
                                      <a:effectLst/>
                                      <a:latin typeface="Cambria Math" panose="02040503050406030204" pitchFamily="18" charset="0"/>
                                      <a:ea typeface="+mn-ea"/>
                                      <a:cs typeface="+mn-cs"/>
                                      <a:sym typeface="Arial"/>
                                    </a:rPr>
                                    <m:t>𝑄𝑓</m:t>
                                  </m:r>
                                </m:num>
                                <m:den>
                                  <m:r>
                                    <a:rPr lang="es-EC" sz="1400" b="0" i="1" u="none" strike="noStrike" cap="none">
                                      <a:solidFill>
                                        <a:schemeClr val="dk1"/>
                                      </a:solidFill>
                                      <a:effectLst/>
                                      <a:latin typeface="Cambria Math" panose="02040503050406030204" pitchFamily="18" charset="0"/>
                                      <a:ea typeface="+mn-ea"/>
                                      <a:cs typeface="+mn-cs"/>
                                      <a:sym typeface="Arial"/>
                                    </a:rPr>
                                    <m:t>𝑄𝑜</m:t>
                                  </m:r>
                                </m:den>
                              </m:f>
                              <m:r>
                                <a:rPr lang="es-EC" sz="1400" b="0" i="1" u="none" strike="noStrike" cap="none">
                                  <a:solidFill>
                                    <a:schemeClr val="dk1"/>
                                  </a:solidFill>
                                  <a:effectLst/>
                                  <a:latin typeface="Cambria Math" panose="02040503050406030204" pitchFamily="18" charset="0"/>
                                  <a:ea typeface="+mn-ea"/>
                                  <a:cs typeface="+mn-cs"/>
                                  <a:sym typeface="Arial"/>
                                </a:rPr>
                                <m:t>=1+</m:t>
                              </m:r>
                              <m:r>
                                <a:rPr lang="es-EC" sz="1400" b="0" i="1" u="none" strike="noStrike" cap="none">
                                  <a:solidFill>
                                    <a:schemeClr val="dk1"/>
                                  </a:solidFill>
                                  <a:effectLst/>
                                  <a:latin typeface="Cambria Math" panose="02040503050406030204" pitchFamily="18" charset="0"/>
                                  <a:ea typeface="+mn-ea"/>
                                  <a:cs typeface="+mn-cs"/>
                                  <a:sym typeface="Arial"/>
                                </a:rPr>
                                <m:t>𝑟</m:t>
                              </m:r>
                            </m:oMath>
                          </a14:m>
                          <a:endParaRPr lang="es-CO" dirty="0"/>
                        </a:p>
                        <a:p>
                          <a:pPr marL="285750" indent="-285750">
                            <a:buFont typeface="Arial" panose="020B0604020202020204" pitchFamily="34" charset="0"/>
                            <a:buChar char="•"/>
                          </a:pPr>
                          <a14:m>
                            <m:oMath xmlns:m="http://schemas.openxmlformats.org/officeDocument/2006/math">
                              <m:r>
                                <a:rPr lang="es-EC" sz="1400" b="0" i="1" u="none" strike="noStrike" cap="none" smtClean="0">
                                  <a:solidFill>
                                    <a:schemeClr val="dk1"/>
                                  </a:solidFill>
                                  <a:effectLst/>
                                  <a:latin typeface="Cambria Math" panose="02040503050406030204" pitchFamily="18" charset="0"/>
                                  <a:ea typeface="+mn-ea"/>
                                  <a:cs typeface="+mn-cs"/>
                                  <a:sym typeface="Arial"/>
                                </a:rPr>
                                <m:t>𝑟</m:t>
                              </m:r>
                              <m:r>
                                <a:rPr lang="es-EC" sz="1400" b="0" i="1" u="none" strike="noStrike" cap="none" smtClean="0">
                                  <a:solidFill>
                                    <a:schemeClr val="dk1"/>
                                  </a:solidFill>
                                  <a:effectLst/>
                                  <a:latin typeface="Cambria Math" panose="02040503050406030204" pitchFamily="18" charset="0"/>
                                  <a:ea typeface="+mn-ea"/>
                                  <a:cs typeface="+mn-cs"/>
                                  <a:sym typeface="Arial"/>
                                </a:rPr>
                                <m:t>=</m:t>
                              </m:r>
                              <m:f>
                                <m:fPr>
                                  <m:ctrlPr>
                                    <a:rPr lang="es-CO" sz="1400" b="0" i="1" u="none" strike="noStrike" cap="none">
                                      <a:solidFill>
                                        <a:schemeClr val="dk1"/>
                                      </a:solidFill>
                                      <a:effectLst/>
                                      <a:latin typeface="Cambria Math" panose="02040503050406030204" pitchFamily="18" charset="0"/>
                                      <a:ea typeface="+mn-ea"/>
                                      <a:cs typeface="+mn-cs"/>
                                      <a:sym typeface="Arial"/>
                                    </a:rPr>
                                  </m:ctrlPr>
                                </m:fPr>
                                <m:num>
                                  <m:r>
                                    <a:rPr lang="es-EC" sz="1400" b="0" i="1" u="none" strike="noStrike" cap="none">
                                      <a:solidFill>
                                        <a:schemeClr val="dk1"/>
                                      </a:solidFill>
                                      <a:effectLst/>
                                      <a:latin typeface="Cambria Math" panose="02040503050406030204" pitchFamily="18" charset="0"/>
                                      <a:ea typeface="+mn-ea"/>
                                      <a:cs typeface="+mn-cs"/>
                                      <a:sym typeface="Arial"/>
                                    </a:rPr>
                                    <m:t>𝑄𝑓</m:t>
                                  </m:r>
                                </m:num>
                                <m:den>
                                  <m:r>
                                    <a:rPr lang="es-EC" sz="1400" b="0" i="1" u="none" strike="noStrike" cap="none">
                                      <a:solidFill>
                                        <a:schemeClr val="dk1"/>
                                      </a:solidFill>
                                      <a:effectLst/>
                                      <a:latin typeface="Cambria Math" panose="02040503050406030204" pitchFamily="18" charset="0"/>
                                      <a:ea typeface="+mn-ea"/>
                                      <a:cs typeface="+mn-cs"/>
                                      <a:sym typeface="Arial"/>
                                    </a:rPr>
                                    <m:t>𝑄𝑜</m:t>
                                  </m:r>
                                </m:den>
                              </m:f>
                              <m:r>
                                <a:rPr lang="es-EC" sz="1400" b="0" i="1" u="none" strike="noStrike" cap="none">
                                  <a:solidFill>
                                    <a:schemeClr val="dk1"/>
                                  </a:solidFill>
                                  <a:effectLst/>
                                  <a:latin typeface="Cambria Math" panose="02040503050406030204" pitchFamily="18" charset="0"/>
                                  <a:ea typeface="+mn-ea"/>
                                  <a:cs typeface="+mn-cs"/>
                                  <a:sym typeface="Arial"/>
                                </a:rPr>
                                <m:t>−1</m:t>
                              </m:r>
                            </m:oMath>
                          </a14:m>
                          <a:endParaRPr lang="es-CO" dirty="0"/>
                        </a:p>
                      </a:txBody>
                      <a:tcPr/>
                    </a:tc>
                    <a:extLst>
                      <a:ext uri="{0D108BD9-81ED-4DB2-BD59-A6C34878D82A}">
                        <a16:rowId xmlns:a16="http://schemas.microsoft.com/office/drawing/2014/main" val="3296188356"/>
                      </a:ext>
                    </a:extLst>
                  </a:tr>
                </a:tbl>
              </a:graphicData>
            </a:graphic>
          </p:graphicFrame>
        </mc:Choice>
        <mc:Fallback xmlns="">
          <p:graphicFrame>
            <p:nvGraphicFramePr>
              <p:cNvPr id="2" name="Tabla 2">
                <a:extLst>
                  <a:ext uri="{FF2B5EF4-FFF2-40B4-BE49-F238E27FC236}">
                    <a16:creationId xmlns:a16="http://schemas.microsoft.com/office/drawing/2014/main" id="{9297AEEB-BAD5-4962-AABA-8F03CA6FDED8}"/>
                  </a:ext>
                </a:extLst>
              </p:cNvPr>
              <p:cNvGraphicFramePr>
                <a:graphicFrameLocks noGrp="1"/>
              </p:cNvGraphicFramePr>
              <p:nvPr>
                <p:extLst>
                  <p:ext uri="{D42A27DB-BD31-4B8C-83A1-F6EECF244321}">
                    <p14:modId xmlns:p14="http://schemas.microsoft.com/office/powerpoint/2010/main" val="2385906978"/>
                  </p:ext>
                </p:extLst>
              </p:nvPr>
            </p:nvGraphicFramePr>
            <p:xfrm>
              <a:off x="552450" y="752475"/>
              <a:ext cx="8143874" cy="5236655"/>
            </p:xfrm>
            <a:graphic>
              <a:graphicData uri="http://schemas.openxmlformats.org/drawingml/2006/table">
                <a:tbl>
                  <a:tblPr firstRow="1" bandRow="1">
                    <a:tableStyleId>{C4B1156A-380E-4F78-BDF5-A606A8083BF9}</a:tableStyleId>
                  </a:tblPr>
                  <a:tblGrid>
                    <a:gridCol w="1543050">
                      <a:extLst>
                        <a:ext uri="{9D8B030D-6E8A-4147-A177-3AD203B41FA5}">
                          <a16:colId xmlns:a16="http://schemas.microsoft.com/office/drawing/2014/main" val="2975004078"/>
                        </a:ext>
                      </a:extLst>
                    </a:gridCol>
                    <a:gridCol w="2638425">
                      <a:extLst>
                        <a:ext uri="{9D8B030D-6E8A-4147-A177-3AD203B41FA5}">
                          <a16:colId xmlns:a16="http://schemas.microsoft.com/office/drawing/2014/main" val="96419040"/>
                        </a:ext>
                      </a:extLst>
                    </a:gridCol>
                    <a:gridCol w="3962399">
                      <a:extLst>
                        <a:ext uri="{9D8B030D-6E8A-4147-A177-3AD203B41FA5}">
                          <a16:colId xmlns:a16="http://schemas.microsoft.com/office/drawing/2014/main" val="2523865881"/>
                        </a:ext>
                      </a:extLst>
                    </a:gridCol>
                  </a:tblGrid>
                  <a:tr h="333375">
                    <a:tc gridSpan="3">
                      <a:txBody>
                        <a:bodyPr/>
                        <a:lstStyle/>
                        <a:p>
                          <a:pPr algn="ctr"/>
                          <a:r>
                            <a:rPr lang="es-ES" sz="1400" dirty="0">
                              <a:solidFill>
                                <a:srgbClr val="000000"/>
                              </a:solidFill>
                              <a:sym typeface="Times New Roman"/>
                            </a:rPr>
                            <a:t>Consideraciones Teóricas</a:t>
                          </a:r>
                          <a:endParaRPr lang="es-CO" dirty="0"/>
                        </a:p>
                      </a:txBody>
                      <a:tcPr/>
                    </a:tc>
                    <a:tc hMerge="1">
                      <a:txBody>
                        <a:bodyPr/>
                        <a:lstStyle/>
                        <a:p>
                          <a:endParaRPr lang="es-CO" dirty="0"/>
                        </a:p>
                      </a:txBody>
                      <a:tcPr/>
                    </a:tc>
                    <a:tc hMerge="1">
                      <a:txBody>
                        <a:bodyPr/>
                        <a:lstStyle/>
                        <a:p>
                          <a:endParaRPr lang="es-CO" dirty="0"/>
                        </a:p>
                      </a:txBody>
                      <a:tcPr/>
                    </a:tc>
                    <a:extLst>
                      <a:ext uri="{0D108BD9-81ED-4DB2-BD59-A6C34878D82A}">
                        <a16:rowId xmlns:a16="http://schemas.microsoft.com/office/drawing/2014/main" val="72475055"/>
                      </a:ext>
                    </a:extLst>
                  </a:tr>
                  <a:tr h="1847850">
                    <a:tc>
                      <a:txBody>
                        <a:bodyPr/>
                        <a:lstStyle/>
                        <a:p>
                          <a:pPr algn="ctr"/>
                          <a:r>
                            <a:rPr lang="es-CO" b="1" i="1" dirty="0"/>
                            <a:t>Proyecciones</a:t>
                          </a:r>
                        </a:p>
                      </a:txBody>
                      <a:tcPr/>
                    </a:tc>
                    <a:tc>
                      <a:txBody>
                        <a:bodyPr/>
                        <a:lstStyle/>
                        <a:p>
                          <a:pPr marL="285750" indent="-285750">
                            <a:buFont typeface="Arial" panose="020B0604020202020204" pitchFamily="34" charset="0"/>
                            <a:buChar char="•"/>
                          </a:pPr>
                          <a:r>
                            <a:rPr lang="es-CO" dirty="0"/>
                            <a:t>Particularidades de las vías externas(Crecimiento Poblacional)</a:t>
                          </a:r>
                        </a:p>
                        <a:p>
                          <a:pPr marL="285750" indent="-285750">
                            <a:buFont typeface="Arial" panose="020B0604020202020204" pitchFamily="34" charset="0"/>
                            <a:buChar char="•"/>
                          </a:pPr>
                          <a:r>
                            <a:rPr lang="es-CO" dirty="0"/>
                            <a:t>Situación Específica(Parqueaderos, Complejo Ministerial)</a:t>
                          </a:r>
                        </a:p>
                        <a:p>
                          <a:pPr marL="285750" indent="-285750">
                            <a:buFont typeface="Arial" panose="020B0604020202020204" pitchFamily="34" charset="0"/>
                            <a:buChar char="•"/>
                          </a:pPr>
                          <a:endParaRPr lang="es-CO" dirty="0"/>
                        </a:p>
                        <a:p>
                          <a:pPr marL="285750" indent="-285750">
                            <a:buFont typeface="Arial" panose="020B0604020202020204" pitchFamily="34" charset="0"/>
                            <a:buChar char="•"/>
                          </a:pPr>
                          <a:endParaRPr lang="es-CO" dirty="0"/>
                        </a:p>
                      </a:txBody>
                      <a:tcPr/>
                    </a:tc>
                    <a:tc>
                      <a:txBody>
                        <a:bodyPr/>
                        <a:lstStyle/>
                        <a:p>
                          <a:endParaRPr lang="es-CO"/>
                        </a:p>
                      </a:txBody>
                      <a:tcPr>
                        <a:blipFill>
                          <a:blip r:embed="rId4"/>
                          <a:stretch>
                            <a:fillRect l="-105530" t="-18482" r="-307" b="-166337"/>
                          </a:stretch>
                        </a:blipFill>
                      </a:tcPr>
                    </a:tc>
                    <a:extLst>
                      <a:ext uri="{0D108BD9-81ED-4DB2-BD59-A6C34878D82A}">
                        <a16:rowId xmlns:a16="http://schemas.microsoft.com/office/drawing/2014/main" val="993497905"/>
                      </a:ext>
                    </a:extLst>
                  </a:tr>
                  <a:tr h="1388745">
                    <a:tc>
                      <a:txBody>
                        <a:bodyPr/>
                        <a:lstStyle/>
                        <a:p>
                          <a:pPr algn="ctr"/>
                          <a:r>
                            <a:rPr lang="es-CO" b="1" i="1" dirty="0"/>
                            <a:t>Índice de Rotación</a:t>
                          </a:r>
                        </a:p>
                        <a:p>
                          <a:pPr algn="ctr"/>
                          <a:r>
                            <a:rPr lang="es-CO" b="1" i="1" dirty="0"/>
                            <a:t>(Parqueaderos)</a:t>
                          </a:r>
                        </a:p>
                      </a:txBody>
                      <a:tcPr/>
                    </a:tc>
                    <a:tc>
                      <a:txBody>
                        <a:bodyPr/>
                        <a:lstStyle/>
                        <a:p>
                          <a:pPr marL="285750" indent="-285750">
                            <a:buFont typeface="Arial" panose="020B0604020202020204" pitchFamily="34" charset="0"/>
                            <a:buChar char="•"/>
                          </a:pPr>
                          <a:r>
                            <a:rPr lang="es-CO" dirty="0"/>
                            <a:t> Tasa de Oferta/Demanda</a:t>
                          </a:r>
                        </a:p>
                        <a:p>
                          <a:pPr marL="285750" indent="-285750">
                            <a:buFont typeface="Arial" panose="020B0604020202020204" pitchFamily="34" charset="0"/>
                            <a:buChar char="•"/>
                          </a:pPr>
                          <a:r>
                            <a:rPr lang="es-CO" dirty="0"/>
                            <a:t>Número de veces que se usa un espacio durante un período de tiempo</a:t>
                          </a:r>
                        </a:p>
                      </a:txBody>
                      <a:tcPr/>
                    </a:tc>
                    <a:tc>
                      <a:txBody>
                        <a:bodyPr/>
                        <a:lstStyle/>
                        <a:p>
                          <a:endParaRPr lang="es-CO"/>
                        </a:p>
                      </a:txBody>
                      <a:tcPr>
                        <a:blipFill>
                          <a:blip r:embed="rId4"/>
                          <a:stretch>
                            <a:fillRect l="-105530" t="-157456" r="-307" b="-121053"/>
                          </a:stretch>
                        </a:blipFill>
                      </a:tcPr>
                    </a:tc>
                    <a:extLst>
                      <a:ext uri="{0D108BD9-81ED-4DB2-BD59-A6C34878D82A}">
                        <a16:rowId xmlns:a16="http://schemas.microsoft.com/office/drawing/2014/main" val="3776623899"/>
                      </a:ext>
                    </a:extLst>
                  </a:tr>
                  <a:tr h="1666685">
                    <a:tc>
                      <a:txBody>
                        <a:bodyPr/>
                        <a:lstStyle/>
                        <a:p>
                          <a:pPr algn="ctr"/>
                          <a:r>
                            <a:rPr lang="es-CO" b="1" i="1" dirty="0"/>
                            <a:t>Tasa de Crecimiento</a:t>
                          </a:r>
                        </a:p>
                        <a:p>
                          <a:pPr algn="ctr"/>
                          <a:r>
                            <a:rPr lang="es-CO" b="1" i="1" dirty="0"/>
                            <a:t>(Parqueadero) </a:t>
                          </a:r>
                          <a:endParaRPr lang="es-CO" i="1" dirty="0"/>
                        </a:p>
                      </a:txBody>
                      <a:tcPr/>
                    </a:tc>
                    <a:tc>
                      <a:txBody>
                        <a:bodyPr/>
                        <a:lstStyle/>
                        <a:p>
                          <a:pPr marL="285750" indent="-285750">
                            <a:buFont typeface="Arial" panose="020B0604020202020204" pitchFamily="34" charset="0"/>
                            <a:buChar char="•"/>
                          </a:pPr>
                          <a:r>
                            <a:rPr lang="es-CO" dirty="0"/>
                            <a:t>No existe Rotación ya que existe designación de parqueaderos</a:t>
                          </a:r>
                        </a:p>
                        <a:p>
                          <a:pPr marL="285750" indent="-285750">
                            <a:buFont typeface="Arial" panose="020B0604020202020204" pitchFamily="34" charset="0"/>
                            <a:buChar char="•"/>
                          </a:pPr>
                          <a:r>
                            <a:rPr lang="es-CO" dirty="0"/>
                            <a:t>Se utiliza el número de espacios disponibles</a:t>
                          </a:r>
                        </a:p>
                      </a:txBody>
                      <a:tcPr/>
                    </a:tc>
                    <a:tc>
                      <a:txBody>
                        <a:bodyPr/>
                        <a:lstStyle/>
                        <a:p>
                          <a:endParaRPr lang="es-CO"/>
                        </a:p>
                      </a:txBody>
                      <a:tcPr>
                        <a:blipFill>
                          <a:blip r:embed="rId4"/>
                          <a:stretch>
                            <a:fillRect l="-105530" t="-214234" r="-307" b="-730"/>
                          </a:stretch>
                        </a:blipFill>
                      </a:tcPr>
                    </a:tc>
                    <a:extLst>
                      <a:ext uri="{0D108BD9-81ED-4DB2-BD59-A6C34878D82A}">
                        <a16:rowId xmlns:a16="http://schemas.microsoft.com/office/drawing/2014/main" val="3296188356"/>
                      </a:ext>
                    </a:extLst>
                  </a:tr>
                </a:tbl>
              </a:graphicData>
            </a:graphic>
          </p:graphicFrame>
        </mc:Fallback>
      </mc:AlternateContent>
    </p:spTree>
    <p:extLst>
      <p:ext uri="{BB962C8B-B14F-4D97-AF65-F5344CB8AC3E}">
        <p14:creationId xmlns:p14="http://schemas.microsoft.com/office/powerpoint/2010/main" val="2787638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7E156-204F-4AAE-BD03-E2E582A10A0D}"/>
              </a:ext>
            </a:extLst>
          </p:cNvPr>
          <p:cNvSpPr>
            <a:spLocks noGrp="1"/>
          </p:cNvSpPr>
          <p:nvPr>
            <p:ph type="title"/>
          </p:nvPr>
        </p:nvSpPr>
        <p:spPr>
          <a:xfrm>
            <a:off x="2859703" y="1434861"/>
            <a:ext cx="6143625" cy="1597501"/>
          </a:xfrm>
        </p:spPr>
        <p:txBody>
          <a:bodyPr/>
          <a:lstStyle/>
          <a:p>
            <a:pPr>
              <a:lnSpc>
                <a:spcPct val="107000"/>
              </a:lnSpc>
              <a:spcAft>
                <a:spcPts val="800"/>
              </a:spcAft>
            </a:pPr>
            <a:r>
              <a:rPr lang="es-EC" sz="2800" b="1" dirty="0">
                <a:solidFill>
                  <a:schemeClr val="tx1"/>
                </a:solidFill>
                <a:effectLst/>
                <a:latin typeface="+mj-lt"/>
                <a:ea typeface="Calibri" panose="020F0502020204030204" pitchFamily="34" charset="0"/>
              </a:rPr>
              <a:t>ESTUDIOS REALIZADOS POR EL DISTRITO METROPOLITANO DE QUITO</a:t>
            </a:r>
            <a:br>
              <a:rPr lang="es-EC" sz="2800" b="1" dirty="0">
                <a:solidFill>
                  <a:schemeClr val="tx1"/>
                </a:solidFill>
                <a:effectLst/>
                <a:latin typeface="+mj-lt"/>
                <a:ea typeface="Calibri" panose="020F0502020204030204" pitchFamily="34" charset="0"/>
              </a:rPr>
            </a:br>
            <a:endParaRPr lang="es-US" sz="2800" dirty="0">
              <a:solidFill>
                <a:schemeClr val="tx1"/>
              </a:solidFill>
            </a:endParaRPr>
          </a:p>
        </p:txBody>
      </p:sp>
      <p:sp>
        <p:nvSpPr>
          <p:cNvPr id="4" name="CuadroTexto 3">
            <a:extLst>
              <a:ext uri="{FF2B5EF4-FFF2-40B4-BE49-F238E27FC236}">
                <a16:creationId xmlns:a16="http://schemas.microsoft.com/office/drawing/2014/main" id="{06307B6D-E691-4415-BD84-6AF93EA858EA}"/>
              </a:ext>
            </a:extLst>
          </p:cNvPr>
          <p:cNvSpPr txBox="1"/>
          <p:nvPr/>
        </p:nvSpPr>
        <p:spPr>
          <a:xfrm>
            <a:off x="4210050" y="4684475"/>
            <a:ext cx="4572000" cy="738664"/>
          </a:xfrm>
          <a:prstGeom prst="rect">
            <a:avLst/>
          </a:prstGeom>
          <a:noFill/>
        </p:spPr>
        <p:txBody>
          <a:bodyPr wrap="square">
            <a:spAutoFit/>
          </a:bodyPr>
          <a:lstStyle/>
          <a:p>
            <a:pPr algn="r"/>
            <a:r>
              <a:rPr lang="es-EC" sz="1400" b="1" i="1" dirty="0">
                <a:solidFill>
                  <a:schemeClr val="tx1"/>
                </a:solidFill>
                <a:effectLst/>
                <a:latin typeface="+mj-lt"/>
                <a:ea typeface="Calibri" panose="020F0502020204030204" pitchFamily="34" charset="0"/>
              </a:rPr>
              <a:t>DATOS ENTREGADOS POR LA SECRETARÍA DE MOVILIDAD DE LA ZONA DE ESTUDIO</a:t>
            </a:r>
            <a:r>
              <a:rPr lang="es-EC" sz="1400" b="1" i="1" dirty="0">
                <a:solidFill>
                  <a:schemeClr val="tx1"/>
                </a:solidFill>
                <a:effectLst/>
                <a:latin typeface="Calibri" panose="020F0502020204030204" pitchFamily="34" charset="0"/>
                <a:ea typeface="Calibri" panose="020F0502020204030204" pitchFamily="34" charset="0"/>
              </a:rPr>
              <a:t/>
            </a:r>
            <a:br>
              <a:rPr lang="es-EC" sz="1400" b="1" i="1" dirty="0">
                <a:solidFill>
                  <a:schemeClr val="tx1"/>
                </a:solidFill>
                <a:effectLst/>
                <a:latin typeface="Calibri" panose="020F0502020204030204" pitchFamily="34" charset="0"/>
                <a:ea typeface="Calibri" panose="020F0502020204030204" pitchFamily="34" charset="0"/>
              </a:rPr>
            </a:br>
            <a:endParaRPr lang="es-EC" dirty="0"/>
          </a:p>
        </p:txBody>
      </p:sp>
      <p:pic>
        <p:nvPicPr>
          <p:cNvPr id="5" name="Imagen 4">
            <a:extLst>
              <a:ext uri="{FF2B5EF4-FFF2-40B4-BE49-F238E27FC236}">
                <a16:creationId xmlns:a16="http://schemas.microsoft.com/office/drawing/2014/main" id="{856A5343-83B3-470C-944E-EBF91428921F}"/>
              </a:ext>
            </a:extLst>
          </p:cNvPr>
          <p:cNvPicPr>
            <a:picLocks noChangeAspect="1"/>
          </p:cNvPicPr>
          <p:nvPr/>
        </p:nvPicPr>
        <p:blipFill>
          <a:blip r:embed="rId3"/>
          <a:stretch>
            <a:fillRect/>
          </a:stretch>
        </p:blipFill>
        <p:spPr>
          <a:xfrm>
            <a:off x="566737" y="2007393"/>
            <a:ext cx="2843213" cy="2843213"/>
          </a:xfrm>
          <a:prstGeom prst="rect">
            <a:avLst/>
          </a:prstGeom>
        </p:spPr>
      </p:pic>
      <p:pic>
        <p:nvPicPr>
          <p:cNvPr id="6" name="Picture 4">
            <a:extLst>
              <a:ext uri="{FF2B5EF4-FFF2-40B4-BE49-F238E27FC236}">
                <a16:creationId xmlns:a16="http://schemas.microsoft.com/office/drawing/2014/main" id="{A46EBCD3-FC4B-43A6-807F-21B42485E5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465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1FFF4E-67BF-4267-81AA-37F49CE5CB37}"/>
              </a:ext>
            </a:extLst>
          </p:cNvPr>
          <p:cNvSpPr>
            <a:spLocks noGrp="1"/>
          </p:cNvSpPr>
          <p:nvPr>
            <p:ph type="title"/>
          </p:nvPr>
        </p:nvSpPr>
        <p:spPr>
          <a:xfrm>
            <a:off x="783769" y="1072209"/>
            <a:ext cx="1929286" cy="465189"/>
          </a:xfrm>
        </p:spPr>
        <p:txBody>
          <a:bodyPr/>
          <a:lstStyle/>
          <a:p>
            <a:pPr algn="l"/>
            <a:r>
              <a:rPr lang="es-EC" sz="2400" i="0" dirty="0">
                <a:solidFill>
                  <a:schemeClr val="tx1"/>
                </a:solidFill>
              </a:rPr>
              <a:t>Contenido:</a:t>
            </a:r>
          </a:p>
        </p:txBody>
      </p:sp>
      <p:pic>
        <p:nvPicPr>
          <p:cNvPr id="4" name="Google Shape;58;p1">
            <a:extLst>
              <a:ext uri="{FF2B5EF4-FFF2-40B4-BE49-F238E27FC236}">
                <a16:creationId xmlns:a16="http://schemas.microsoft.com/office/drawing/2014/main" id="{77050533-C591-4096-9774-9785F50821D7}"/>
              </a:ext>
            </a:extLst>
          </p:cNvPr>
          <p:cNvPicPr preferRelativeResize="0"/>
          <p:nvPr/>
        </p:nvPicPr>
        <p:blipFill rotWithShape="1">
          <a:blip r:embed="rId3">
            <a:alphaModFix/>
          </a:blip>
          <a:srcRect/>
          <a:stretch/>
        </p:blipFill>
        <p:spPr>
          <a:xfrm>
            <a:off x="0" y="-3802"/>
            <a:ext cx="3592512" cy="1090612"/>
          </a:xfrm>
          <a:prstGeom prst="rect">
            <a:avLst/>
          </a:prstGeom>
          <a:noFill/>
          <a:ln>
            <a:noFill/>
          </a:ln>
        </p:spPr>
      </p:pic>
      <p:graphicFrame>
        <p:nvGraphicFramePr>
          <p:cNvPr id="3" name="Diagrama 2">
            <a:extLst>
              <a:ext uri="{FF2B5EF4-FFF2-40B4-BE49-F238E27FC236}">
                <a16:creationId xmlns:a16="http://schemas.microsoft.com/office/drawing/2014/main" id="{7260403F-9C9A-4694-ADC0-26B21AA84838}"/>
              </a:ext>
            </a:extLst>
          </p:cNvPr>
          <p:cNvGraphicFramePr/>
          <p:nvPr>
            <p:extLst>
              <p:ext uri="{D42A27DB-BD31-4B8C-83A1-F6EECF244321}">
                <p14:modId xmlns:p14="http://schemas.microsoft.com/office/powerpoint/2010/main" val="3978475755"/>
              </p:ext>
            </p:extLst>
          </p:nvPr>
        </p:nvGraphicFramePr>
        <p:xfrm>
          <a:off x="1113917" y="780352"/>
          <a:ext cx="7246314" cy="51695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579D45BC-4941-402C-8668-76D8E1441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556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7E156-204F-4AAE-BD03-E2E582A10A0D}"/>
              </a:ext>
            </a:extLst>
          </p:cNvPr>
          <p:cNvSpPr>
            <a:spLocks noGrp="1"/>
          </p:cNvSpPr>
          <p:nvPr>
            <p:ph type="title"/>
          </p:nvPr>
        </p:nvSpPr>
        <p:spPr>
          <a:xfrm>
            <a:off x="533399" y="303213"/>
            <a:ext cx="8229600" cy="373062"/>
          </a:xfrm>
        </p:spPr>
        <p:txBody>
          <a:bodyPr/>
          <a:lstStyle/>
          <a:p>
            <a:pPr algn="l">
              <a:lnSpc>
                <a:spcPct val="107000"/>
              </a:lnSpc>
              <a:spcAft>
                <a:spcPts val="800"/>
              </a:spcAft>
            </a:pPr>
            <a:r>
              <a:rPr lang="es-EC" sz="2000" i="0" dirty="0">
                <a:solidFill>
                  <a:srgbClr val="000000"/>
                </a:solidFill>
                <a:latin typeface="+mn-lt"/>
                <a:cs typeface="Times New Roman"/>
              </a:rPr>
              <a:t>AV. MALDONADO SECTOR LA RECOLETA SENTIDO N-S</a:t>
            </a:r>
            <a:endParaRPr lang="es-US" sz="2000" i="0" dirty="0">
              <a:solidFill>
                <a:srgbClr val="000000"/>
              </a:solidFill>
              <a:latin typeface="+mn-lt"/>
              <a:cs typeface="Times New Roman"/>
            </a:endParaRPr>
          </a:p>
        </p:txBody>
      </p:sp>
      <p:pic>
        <p:nvPicPr>
          <p:cNvPr id="8" name="Imagen 7">
            <a:extLst>
              <a:ext uri="{FF2B5EF4-FFF2-40B4-BE49-F238E27FC236}">
                <a16:creationId xmlns:a16="http://schemas.microsoft.com/office/drawing/2014/main" id="{D90892D8-08AF-4A5E-B537-B72DE42A0BD1}"/>
              </a:ext>
            </a:extLst>
          </p:cNvPr>
          <p:cNvPicPr>
            <a:picLocks noChangeAspect="1"/>
          </p:cNvPicPr>
          <p:nvPr/>
        </p:nvPicPr>
        <p:blipFill>
          <a:blip r:embed="rId3"/>
          <a:stretch>
            <a:fillRect/>
          </a:stretch>
        </p:blipFill>
        <p:spPr>
          <a:xfrm>
            <a:off x="928687" y="1166812"/>
            <a:ext cx="7667625" cy="4733925"/>
          </a:xfrm>
          <a:prstGeom prst="rect">
            <a:avLst/>
          </a:prstGeom>
        </p:spPr>
      </p:pic>
      <p:pic>
        <p:nvPicPr>
          <p:cNvPr id="4" name="Picture 4">
            <a:extLst>
              <a:ext uri="{FF2B5EF4-FFF2-40B4-BE49-F238E27FC236}">
                <a16:creationId xmlns:a16="http://schemas.microsoft.com/office/drawing/2014/main" id="{BC3F4845-FF92-4ED8-92E9-6990748F4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81AB7A4A-3B6A-4B7E-A6C8-9150CB4E671A}"/>
                  </a:ext>
                </a:extLst>
              </p:cNvPr>
              <p:cNvSpPr/>
              <p:nvPr/>
            </p:nvSpPr>
            <p:spPr>
              <a:xfrm>
                <a:off x="4229348" y="817993"/>
                <a:ext cx="1066302" cy="373062"/>
              </a:xfrm>
              <a:prstGeom prst="rect">
                <a:avLst/>
              </a:prstGeom>
              <a:solidFill>
                <a:srgbClr val="92D050"/>
              </a:solidFill>
              <a:ln/>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s-EC" sz="1800" b="1" i="1" smtClean="0">
                          <a:latin typeface="Cambria Math" panose="02040503050406030204" pitchFamily="18" charset="0"/>
                        </a:rPr>
                        <m:t>𝟐𝟎𝟏𝟖</m:t>
                      </m:r>
                    </m:oMath>
                  </m:oMathPara>
                </a14:m>
                <a:endParaRPr lang="es-US" b="1" dirty="0"/>
              </a:p>
            </p:txBody>
          </p:sp>
        </mc:Choice>
        <mc:Fallback xmlns="">
          <p:sp>
            <p:nvSpPr>
              <p:cNvPr id="6" name="Rectángulo 5">
                <a:extLst>
                  <a:ext uri="{FF2B5EF4-FFF2-40B4-BE49-F238E27FC236}">
                    <a16:creationId xmlns:a16="http://schemas.microsoft.com/office/drawing/2014/main" id="{81AB7A4A-3B6A-4B7E-A6C8-9150CB4E671A}"/>
                  </a:ext>
                </a:extLst>
              </p:cNvPr>
              <p:cNvSpPr>
                <a:spLocks noRot="1" noChangeAspect="1" noMove="1" noResize="1" noEditPoints="1" noAdjustHandles="1" noChangeArrowheads="1" noChangeShapeType="1" noTextEdit="1"/>
              </p:cNvSpPr>
              <p:nvPr/>
            </p:nvSpPr>
            <p:spPr>
              <a:xfrm>
                <a:off x="4229348" y="817993"/>
                <a:ext cx="1066302" cy="373062"/>
              </a:xfrm>
              <a:prstGeom prst="rect">
                <a:avLst/>
              </a:prstGeom>
              <a:blipFill>
                <a:blip r:embed="rId5"/>
                <a:stretch>
                  <a:fillRect/>
                </a:stretch>
              </a:blipFill>
              <a:ln/>
            </p:spPr>
            <p:txBody>
              <a:bodyPr/>
              <a:lstStyle/>
              <a:p>
                <a:r>
                  <a:rPr lang="es-CO">
                    <a:noFill/>
                  </a:rPr>
                  <a:t> </a:t>
                </a:r>
              </a:p>
            </p:txBody>
          </p:sp>
        </mc:Fallback>
      </mc:AlternateContent>
    </p:spTree>
    <p:extLst>
      <p:ext uri="{BB962C8B-B14F-4D97-AF65-F5344CB8AC3E}">
        <p14:creationId xmlns:p14="http://schemas.microsoft.com/office/powerpoint/2010/main" val="763872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7E156-204F-4AAE-BD03-E2E582A10A0D}"/>
              </a:ext>
            </a:extLst>
          </p:cNvPr>
          <p:cNvSpPr>
            <a:spLocks noGrp="1"/>
          </p:cNvSpPr>
          <p:nvPr>
            <p:ph type="title"/>
          </p:nvPr>
        </p:nvSpPr>
        <p:spPr>
          <a:xfrm>
            <a:off x="457200" y="255303"/>
            <a:ext cx="8229600" cy="373062"/>
          </a:xfrm>
        </p:spPr>
        <p:txBody>
          <a:bodyPr/>
          <a:lstStyle/>
          <a:p>
            <a:pPr algn="l">
              <a:lnSpc>
                <a:spcPct val="107000"/>
              </a:lnSpc>
              <a:spcAft>
                <a:spcPts val="800"/>
              </a:spcAft>
            </a:pPr>
            <a:r>
              <a:rPr lang="es-EC" sz="2000" dirty="0">
                <a:solidFill>
                  <a:schemeClr val="tx1"/>
                </a:solidFill>
                <a:latin typeface="+mj-lt"/>
                <a:cs typeface="Calibri" panose="020F0502020204030204" pitchFamily="34" charset="0"/>
              </a:rPr>
              <a:t>AV. MALDONADO SECTOR LA RECOLETA SENTIDO N-S</a:t>
            </a:r>
            <a:endParaRPr lang="es-US" sz="3600" dirty="0">
              <a:solidFill>
                <a:schemeClr val="tx1"/>
              </a:solidFill>
              <a:latin typeface="+mj-lt"/>
            </a:endParaRPr>
          </a:p>
        </p:txBody>
      </p:sp>
      <p:pic>
        <p:nvPicPr>
          <p:cNvPr id="4" name="Imagen 3">
            <a:extLst>
              <a:ext uri="{FF2B5EF4-FFF2-40B4-BE49-F238E27FC236}">
                <a16:creationId xmlns:a16="http://schemas.microsoft.com/office/drawing/2014/main" id="{8A45FE3B-7845-4B0C-A48A-1BBA9DAF3C67}"/>
              </a:ext>
            </a:extLst>
          </p:cNvPr>
          <p:cNvPicPr>
            <a:picLocks noChangeAspect="1"/>
          </p:cNvPicPr>
          <p:nvPr/>
        </p:nvPicPr>
        <p:blipFill>
          <a:blip r:embed="rId3"/>
          <a:stretch>
            <a:fillRect/>
          </a:stretch>
        </p:blipFill>
        <p:spPr>
          <a:xfrm>
            <a:off x="1495426" y="628365"/>
            <a:ext cx="6400800" cy="5389729"/>
          </a:xfrm>
          <a:prstGeom prst="rect">
            <a:avLst/>
          </a:prstGeom>
        </p:spPr>
      </p:pic>
      <p:pic>
        <p:nvPicPr>
          <p:cNvPr id="5" name="Picture 4">
            <a:extLst>
              <a:ext uri="{FF2B5EF4-FFF2-40B4-BE49-F238E27FC236}">
                <a16:creationId xmlns:a16="http://schemas.microsoft.com/office/drawing/2014/main" id="{9449144A-A1FD-41FE-8B94-CAE0903BD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6347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7E156-204F-4AAE-BD03-E2E582A10A0D}"/>
              </a:ext>
            </a:extLst>
          </p:cNvPr>
          <p:cNvSpPr>
            <a:spLocks noGrp="1"/>
          </p:cNvSpPr>
          <p:nvPr>
            <p:ph type="title"/>
          </p:nvPr>
        </p:nvSpPr>
        <p:spPr>
          <a:xfrm>
            <a:off x="457200" y="302305"/>
            <a:ext cx="8229600" cy="373062"/>
          </a:xfrm>
        </p:spPr>
        <p:txBody>
          <a:bodyPr/>
          <a:lstStyle/>
          <a:p>
            <a:pPr algn="l">
              <a:lnSpc>
                <a:spcPct val="107000"/>
              </a:lnSpc>
              <a:spcAft>
                <a:spcPts val="800"/>
              </a:spcAft>
            </a:pPr>
            <a:r>
              <a:rPr lang="es-EC" sz="2000" dirty="0">
                <a:solidFill>
                  <a:schemeClr val="tx1"/>
                </a:solidFill>
                <a:latin typeface="+mj-lt"/>
                <a:cs typeface="Calibri" panose="020F0502020204030204" pitchFamily="34" charset="0"/>
              </a:rPr>
              <a:t>AV. MALDONADO SECTOR LA RECOLETA SENTIDO N-S</a:t>
            </a:r>
            <a:endParaRPr lang="es-US" sz="3600" dirty="0">
              <a:solidFill>
                <a:schemeClr val="tx1"/>
              </a:solidFill>
              <a:latin typeface="+mj-lt"/>
            </a:endParaRPr>
          </a:p>
        </p:txBody>
      </p:sp>
      <p:grpSp>
        <p:nvGrpSpPr>
          <p:cNvPr id="5" name="Group 4">
            <a:extLst>
              <a:ext uri="{FF2B5EF4-FFF2-40B4-BE49-F238E27FC236}">
                <a16:creationId xmlns:a16="http://schemas.microsoft.com/office/drawing/2014/main" id="{17537A09-5533-49EA-AFCF-03E6728A3C87}"/>
              </a:ext>
            </a:extLst>
          </p:cNvPr>
          <p:cNvGrpSpPr/>
          <p:nvPr/>
        </p:nvGrpSpPr>
        <p:grpSpPr>
          <a:xfrm>
            <a:off x="786153" y="1796142"/>
            <a:ext cx="8009844" cy="2747283"/>
            <a:chOff x="561295" y="1166812"/>
            <a:chExt cx="8253412" cy="2962346"/>
          </a:xfrm>
        </p:grpSpPr>
        <p:pic>
          <p:nvPicPr>
            <p:cNvPr id="8" name="Imagen 7">
              <a:extLst>
                <a:ext uri="{FF2B5EF4-FFF2-40B4-BE49-F238E27FC236}">
                  <a16:creationId xmlns:a16="http://schemas.microsoft.com/office/drawing/2014/main" id="{D90892D8-08AF-4A5E-B537-B72DE42A0BD1}"/>
                </a:ext>
              </a:extLst>
            </p:cNvPr>
            <p:cNvPicPr>
              <a:picLocks noChangeAspect="1"/>
            </p:cNvPicPr>
            <p:nvPr/>
          </p:nvPicPr>
          <p:blipFill rotWithShape="1">
            <a:blip r:embed="rId3"/>
            <a:srcRect r="133" b="83621"/>
            <a:stretch/>
          </p:blipFill>
          <p:spPr>
            <a:xfrm>
              <a:off x="561295" y="1166812"/>
              <a:ext cx="8024827" cy="816210"/>
            </a:xfrm>
            <a:prstGeom prst="rect">
              <a:avLst/>
            </a:prstGeom>
          </p:spPr>
        </p:pic>
        <p:pic>
          <p:nvPicPr>
            <p:cNvPr id="3" name="Imagen 3">
              <a:extLst>
                <a:ext uri="{FF2B5EF4-FFF2-40B4-BE49-F238E27FC236}">
                  <a16:creationId xmlns:a16="http://schemas.microsoft.com/office/drawing/2014/main" id="{86E33AED-9913-4D62-90D0-4588CECF29F1}"/>
                </a:ext>
              </a:extLst>
            </p:cNvPr>
            <p:cNvPicPr>
              <a:picLocks noChangeAspect="1"/>
            </p:cNvPicPr>
            <p:nvPr/>
          </p:nvPicPr>
          <p:blipFill rotWithShape="1">
            <a:blip r:embed="rId4"/>
            <a:srcRect t="72917"/>
            <a:stretch/>
          </p:blipFill>
          <p:spPr>
            <a:xfrm>
              <a:off x="648381" y="2261222"/>
              <a:ext cx="8166326" cy="1867936"/>
            </a:xfrm>
            <a:prstGeom prst="rect">
              <a:avLst/>
            </a:prstGeom>
          </p:spPr>
        </p:pic>
      </p:grpSp>
      <p:pic>
        <p:nvPicPr>
          <p:cNvPr id="6" name="Picture 4">
            <a:extLst>
              <a:ext uri="{FF2B5EF4-FFF2-40B4-BE49-F238E27FC236}">
                <a16:creationId xmlns:a16="http://schemas.microsoft.com/office/drawing/2014/main" id="{FDE7C1FD-5A19-49FE-9363-295B74CD5D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F37127A8-28F1-4742-B709-26E12734E0BF}"/>
                  </a:ext>
                </a:extLst>
              </p:cNvPr>
              <p:cNvSpPr/>
              <p:nvPr/>
            </p:nvSpPr>
            <p:spPr>
              <a:xfrm>
                <a:off x="4300182" y="1218043"/>
                <a:ext cx="1066302" cy="373062"/>
              </a:xfrm>
              <a:prstGeom prst="rect">
                <a:avLst/>
              </a:prstGeom>
              <a:solidFill>
                <a:srgbClr val="92D050"/>
              </a:solidFill>
              <a:ln/>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s-EC" sz="1800" b="1" i="1" smtClean="0">
                          <a:latin typeface="Cambria Math" panose="02040503050406030204" pitchFamily="18" charset="0"/>
                        </a:rPr>
                        <m:t>𝟐𝟎𝟏𝟖</m:t>
                      </m:r>
                    </m:oMath>
                  </m:oMathPara>
                </a14:m>
                <a:endParaRPr lang="es-US" b="1" dirty="0"/>
              </a:p>
            </p:txBody>
          </p:sp>
        </mc:Choice>
        <mc:Fallback xmlns="">
          <p:sp>
            <p:nvSpPr>
              <p:cNvPr id="7" name="Rectángulo 6">
                <a:extLst>
                  <a:ext uri="{FF2B5EF4-FFF2-40B4-BE49-F238E27FC236}">
                    <a16:creationId xmlns:a16="http://schemas.microsoft.com/office/drawing/2014/main" id="{F37127A8-28F1-4742-B709-26E12734E0BF}"/>
                  </a:ext>
                </a:extLst>
              </p:cNvPr>
              <p:cNvSpPr>
                <a:spLocks noRot="1" noChangeAspect="1" noMove="1" noResize="1" noEditPoints="1" noAdjustHandles="1" noChangeArrowheads="1" noChangeShapeType="1" noTextEdit="1"/>
              </p:cNvSpPr>
              <p:nvPr/>
            </p:nvSpPr>
            <p:spPr>
              <a:xfrm>
                <a:off x="4300182" y="1218043"/>
                <a:ext cx="1066302" cy="373062"/>
              </a:xfrm>
              <a:prstGeom prst="rect">
                <a:avLst/>
              </a:prstGeom>
              <a:blipFill>
                <a:blip r:embed="rId6"/>
                <a:stretch>
                  <a:fillRect/>
                </a:stretch>
              </a:blipFill>
              <a:ln/>
            </p:spPr>
            <p:txBody>
              <a:bodyPr/>
              <a:lstStyle/>
              <a:p>
                <a:r>
                  <a:rPr lang="es-CO">
                    <a:noFill/>
                  </a:rPr>
                  <a:t> </a:t>
                </a:r>
              </a:p>
            </p:txBody>
          </p:sp>
        </mc:Fallback>
      </mc:AlternateContent>
    </p:spTree>
    <p:extLst>
      <p:ext uri="{BB962C8B-B14F-4D97-AF65-F5344CB8AC3E}">
        <p14:creationId xmlns:p14="http://schemas.microsoft.com/office/powerpoint/2010/main" val="4097906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7E156-204F-4AAE-BD03-E2E582A10A0D}"/>
              </a:ext>
            </a:extLst>
          </p:cNvPr>
          <p:cNvSpPr>
            <a:spLocks noGrp="1"/>
          </p:cNvSpPr>
          <p:nvPr>
            <p:ph type="title"/>
          </p:nvPr>
        </p:nvSpPr>
        <p:spPr>
          <a:xfrm>
            <a:off x="457200" y="291854"/>
            <a:ext cx="8229600" cy="458787"/>
          </a:xfrm>
        </p:spPr>
        <p:txBody>
          <a:bodyPr/>
          <a:lstStyle/>
          <a:p>
            <a:pPr algn="l">
              <a:lnSpc>
                <a:spcPct val="107000"/>
              </a:lnSpc>
              <a:spcAft>
                <a:spcPts val="800"/>
              </a:spcAft>
            </a:pPr>
            <a:r>
              <a:rPr lang="es-EC" sz="2000" dirty="0">
                <a:solidFill>
                  <a:schemeClr val="tx1"/>
                </a:solidFill>
                <a:latin typeface="+mj-lt"/>
                <a:cs typeface="Calibri" panose="020F0502020204030204" pitchFamily="34" charset="0"/>
              </a:rPr>
              <a:t>AV. MALDONADO SECTOR LA RECOLETA SENTIDO S-N</a:t>
            </a:r>
            <a:r>
              <a:rPr lang="es-EC" sz="1800" dirty="0">
                <a:solidFill>
                  <a:schemeClr val="tx1"/>
                </a:solidFill>
                <a:latin typeface="+mj-lt"/>
                <a:cs typeface="Calibri" panose="020F0502020204030204" pitchFamily="34" charset="0"/>
              </a:rPr>
              <a:t/>
            </a:r>
            <a:br>
              <a:rPr lang="es-EC" sz="1800" dirty="0">
                <a:solidFill>
                  <a:schemeClr val="tx1"/>
                </a:solidFill>
                <a:latin typeface="+mj-lt"/>
                <a:cs typeface="Calibri" panose="020F0502020204030204" pitchFamily="34" charset="0"/>
              </a:rPr>
            </a:br>
            <a:endParaRPr lang="es-US" sz="1800" dirty="0">
              <a:solidFill>
                <a:schemeClr val="tx1"/>
              </a:solidFill>
              <a:latin typeface="+mj-lt"/>
              <a:cs typeface="Calibri" panose="020F0502020204030204" pitchFamily="34" charset="0"/>
            </a:endParaRPr>
          </a:p>
        </p:txBody>
      </p:sp>
      <p:grpSp>
        <p:nvGrpSpPr>
          <p:cNvPr id="5" name="Group 4">
            <a:extLst>
              <a:ext uri="{FF2B5EF4-FFF2-40B4-BE49-F238E27FC236}">
                <a16:creationId xmlns:a16="http://schemas.microsoft.com/office/drawing/2014/main" id="{A09BE087-0598-43A1-AA96-BB0EB5E19E8C}"/>
              </a:ext>
            </a:extLst>
          </p:cNvPr>
          <p:cNvGrpSpPr/>
          <p:nvPr/>
        </p:nvGrpSpPr>
        <p:grpSpPr>
          <a:xfrm>
            <a:off x="660627" y="1721984"/>
            <a:ext cx="7834216" cy="2744066"/>
            <a:chOff x="895350" y="1038225"/>
            <a:chExt cx="7344359" cy="2386879"/>
          </a:xfrm>
        </p:grpSpPr>
        <p:pic>
          <p:nvPicPr>
            <p:cNvPr id="6" name="Imagen 5">
              <a:extLst>
                <a:ext uri="{FF2B5EF4-FFF2-40B4-BE49-F238E27FC236}">
                  <a16:creationId xmlns:a16="http://schemas.microsoft.com/office/drawing/2014/main" id="{7BC7B220-D09C-49A9-9388-18B69229ED2A}"/>
                </a:ext>
              </a:extLst>
            </p:cNvPr>
            <p:cNvPicPr>
              <a:picLocks noChangeAspect="1"/>
            </p:cNvPicPr>
            <p:nvPr/>
          </p:nvPicPr>
          <p:blipFill rotWithShape="1">
            <a:blip r:embed="rId3"/>
            <a:srcRect r="139" b="83156"/>
            <a:stretch/>
          </p:blipFill>
          <p:spPr>
            <a:xfrm>
              <a:off x="895350" y="1038225"/>
              <a:ext cx="7343108" cy="805423"/>
            </a:xfrm>
            <a:prstGeom prst="rect">
              <a:avLst/>
            </a:prstGeom>
          </p:spPr>
        </p:pic>
        <p:pic>
          <p:nvPicPr>
            <p:cNvPr id="3" name="Imagen 6">
              <a:extLst>
                <a:ext uri="{FF2B5EF4-FFF2-40B4-BE49-F238E27FC236}">
                  <a16:creationId xmlns:a16="http://schemas.microsoft.com/office/drawing/2014/main" id="{28B2889D-718A-4A94-91F0-74ED360A26D5}"/>
                </a:ext>
              </a:extLst>
            </p:cNvPr>
            <p:cNvPicPr>
              <a:picLocks noChangeAspect="1"/>
            </p:cNvPicPr>
            <p:nvPr/>
          </p:nvPicPr>
          <p:blipFill rotWithShape="1">
            <a:blip r:embed="rId4"/>
            <a:srcRect t="74525" r="163" b="-190"/>
            <a:stretch/>
          </p:blipFill>
          <p:spPr>
            <a:xfrm>
              <a:off x="975734" y="1811384"/>
              <a:ext cx="7263975" cy="1613720"/>
            </a:xfrm>
            <a:prstGeom prst="rect">
              <a:avLst/>
            </a:prstGeom>
          </p:spPr>
        </p:pic>
      </p:grpSp>
      <p:pic>
        <p:nvPicPr>
          <p:cNvPr id="7" name="Picture 4">
            <a:extLst>
              <a:ext uri="{FF2B5EF4-FFF2-40B4-BE49-F238E27FC236}">
                <a16:creationId xmlns:a16="http://schemas.microsoft.com/office/drawing/2014/main" id="{EFDEFAEC-9E32-4BA8-94F0-E677288277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5EECEB07-D3C2-4713-9E1A-9D422BE1DFCA}"/>
                  </a:ext>
                </a:extLst>
              </p:cNvPr>
              <p:cNvSpPr/>
              <p:nvPr/>
            </p:nvSpPr>
            <p:spPr>
              <a:xfrm>
                <a:off x="4087456" y="1126943"/>
                <a:ext cx="1066302" cy="373062"/>
              </a:xfrm>
              <a:prstGeom prst="rect">
                <a:avLst/>
              </a:prstGeom>
              <a:solidFill>
                <a:srgbClr val="92D050"/>
              </a:solidFill>
              <a:ln/>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s-EC" sz="1800" b="1" i="1" smtClean="0">
                          <a:latin typeface="Cambria Math" panose="02040503050406030204" pitchFamily="18" charset="0"/>
                        </a:rPr>
                        <m:t>𝟐𝟎𝟏𝟖</m:t>
                      </m:r>
                    </m:oMath>
                  </m:oMathPara>
                </a14:m>
                <a:endParaRPr lang="es-US" b="1" dirty="0"/>
              </a:p>
            </p:txBody>
          </p:sp>
        </mc:Choice>
        <mc:Fallback xmlns="">
          <p:sp>
            <p:nvSpPr>
              <p:cNvPr id="8" name="Rectángulo 7">
                <a:extLst>
                  <a:ext uri="{FF2B5EF4-FFF2-40B4-BE49-F238E27FC236}">
                    <a16:creationId xmlns:a16="http://schemas.microsoft.com/office/drawing/2014/main" id="{5EECEB07-D3C2-4713-9E1A-9D422BE1DFCA}"/>
                  </a:ext>
                </a:extLst>
              </p:cNvPr>
              <p:cNvSpPr>
                <a:spLocks noRot="1" noChangeAspect="1" noMove="1" noResize="1" noEditPoints="1" noAdjustHandles="1" noChangeArrowheads="1" noChangeShapeType="1" noTextEdit="1"/>
              </p:cNvSpPr>
              <p:nvPr/>
            </p:nvSpPr>
            <p:spPr>
              <a:xfrm>
                <a:off x="4087456" y="1126943"/>
                <a:ext cx="1066302" cy="373062"/>
              </a:xfrm>
              <a:prstGeom prst="rect">
                <a:avLst/>
              </a:prstGeom>
              <a:blipFill>
                <a:blip r:embed="rId6"/>
                <a:stretch>
                  <a:fillRect/>
                </a:stretch>
              </a:blipFill>
              <a:ln/>
            </p:spPr>
            <p:txBody>
              <a:bodyPr/>
              <a:lstStyle/>
              <a:p>
                <a:r>
                  <a:rPr lang="es-CO">
                    <a:noFill/>
                  </a:rPr>
                  <a:t> </a:t>
                </a:r>
              </a:p>
            </p:txBody>
          </p:sp>
        </mc:Fallback>
      </mc:AlternateContent>
    </p:spTree>
    <p:extLst>
      <p:ext uri="{BB962C8B-B14F-4D97-AF65-F5344CB8AC3E}">
        <p14:creationId xmlns:p14="http://schemas.microsoft.com/office/powerpoint/2010/main" val="3488441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7E156-204F-4AAE-BD03-E2E582A10A0D}"/>
              </a:ext>
            </a:extLst>
          </p:cNvPr>
          <p:cNvSpPr>
            <a:spLocks noGrp="1"/>
          </p:cNvSpPr>
          <p:nvPr>
            <p:ph type="title"/>
          </p:nvPr>
        </p:nvSpPr>
        <p:spPr>
          <a:xfrm>
            <a:off x="762681" y="263235"/>
            <a:ext cx="8229600" cy="487362"/>
          </a:xfrm>
        </p:spPr>
        <p:txBody>
          <a:bodyPr/>
          <a:lstStyle/>
          <a:p>
            <a:pPr algn="l">
              <a:lnSpc>
                <a:spcPct val="107000"/>
              </a:lnSpc>
              <a:spcAft>
                <a:spcPts val="800"/>
              </a:spcAft>
            </a:pPr>
            <a:r>
              <a:rPr lang="es-EC" sz="2000" dirty="0">
                <a:solidFill>
                  <a:schemeClr val="tx1"/>
                </a:solidFill>
                <a:latin typeface="+mj-lt"/>
                <a:cs typeface="Calibri" panose="020F0502020204030204" pitchFamily="34" charset="0"/>
              </a:rPr>
              <a:t>AV. MALDONADO ARTICULADOS EN EL SENTIDO N-S</a:t>
            </a:r>
            <a:r>
              <a:rPr lang="es-EC" sz="1800" dirty="0">
                <a:solidFill>
                  <a:schemeClr val="tx1"/>
                </a:solidFill>
                <a:latin typeface="+mj-lt"/>
                <a:cs typeface="Calibri" panose="020F0502020204030204" pitchFamily="34" charset="0"/>
              </a:rPr>
              <a:t/>
            </a:r>
            <a:br>
              <a:rPr lang="es-EC" sz="1800" dirty="0">
                <a:solidFill>
                  <a:schemeClr val="tx1"/>
                </a:solidFill>
                <a:latin typeface="+mj-lt"/>
                <a:cs typeface="Calibri" panose="020F0502020204030204" pitchFamily="34" charset="0"/>
              </a:rPr>
            </a:br>
            <a:endParaRPr lang="es-US" sz="1800" dirty="0">
              <a:solidFill>
                <a:schemeClr val="tx1"/>
              </a:solidFill>
              <a:latin typeface="+mj-lt"/>
              <a:cs typeface="Calibri" panose="020F0502020204030204" pitchFamily="34" charset="0"/>
            </a:endParaRPr>
          </a:p>
        </p:txBody>
      </p:sp>
      <p:pic>
        <p:nvPicPr>
          <p:cNvPr id="10" name="Imagen 5">
            <a:extLst>
              <a:ext uri="{FF2B5EF4-FFF2-40B4-BE49-F238E27FC236}">
                <a16:creationId xmlns:a16="http://schemas.microsoft.com/office/drawing/2014/main" id="{8273D141-9E4A-4B5E-872B-9D9F978872DC}"/>
              </a:ext>
            </a:extLst>
          </p:cNvPr>
          <p:cNvPicPr>
            <a:picLocks noChangeAspect="1"/>
          </p:cNvPicPr>
          <p:nvPr/>
        </p:nvPicPr>
        <p:blipFill rotWithShape="1">
          <a:blip r:embed="rId3"/>
          <a:srcRect r="139" b="83156"/>
          <a:stretch/>
        </p:blipFill>
        <p:spPr>
          <a:xfrm>
            <a:off x="762681" y="1375002"/>
            <a:ext cx="7832882" cy="925951"/>
          </a:xfrm>
          <a:prstGeom prst="rect">
            <a:avLst/>
          </a:prstGeom>
        </p:spPr>
      </p:pic>
      <p:pic>
        <p:nvPicPr>
          <p:cNvPr id="12" name="Imagen 3">
            <a:extLst>
              <a:ext uri="{FF2B5EF4-FFF2-40B4-BE49-F238E27FC236}">
                <a16:creationId xmlns:a16="http://schemas.microsoft.com/office/drawing/2014/main" id="{C4354B08-47BC-4131-A0D2-6D1117CEB9C9}"/>
              </a:ext>
            </a:extLst>
          </p:cNvPr>
          <p:cNvPicPr>
            <a:picLocks noChangeAspect="1"/>
          </p:cNvPicPr>
          <p:nvPr/>
        </p:nvPicPr>
        <p:blipFill rotWithShape="1">
          <a:blip r:embed="rId4"/>
          <a:srcRect t="68877" r="-188" b="184"/>
          <a:stretch/>
        </p:blipFill>
        <p:spPr>
          <a:xfrm>
            <a:off x="765675" y="2252888"/>
            <a:ext cx="7786163" cy="2448252"/>
          </a:xfrm>
          <a:prstGeom prst="rect">
            <a:avLst/>
          </a:prstGeom>
        </p:spPr>
      </p:pic>
      <p:pic>
        <p:nvPicPr>
          <p:cNvPr id="7" name="Picture 4">
            <a:extLst>
              <a:ext uri="{FF2B5EF4-FFF2-40B4-BE49-F238E27FC236}">
                <a16:creationId xmlns:a16="http://schemas.microsoft.com/office/drawing/2014/main" id="{B7456891-8AB0-4122-8653-2F79AC3367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8BC81C10-868D-4EB4-A5ED-C538523F10B0}"/>
                  </a:ext>
                </a:extLst>
              </p:cNvPr>
              <p:cNvSpPr/>
              <p:nvPr/>
            </p:nvSpPr>
            <p:spPr>
              <a:xfrm>
                <a:off x="4038849" y="1004078"/>
                <a:ext cx="1066302" cy="373062"/>
              </a:xfrm>
              <a:prstGeom prst="rect">
                <a:avLst/>
              </a:prstGeom>
              <a:solidFill>
                <a:srgbClr val="92D050"/>
              </a:solidFill>
              <a:ln/>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s-EC" sz="1800" b="1" i="1" smtClean="0">
                          <a:latin typeface="Cambria Math" panose="02040503050406030204" pitchFamily="18" charset="0"/>
                        </a:rPr>
                        <m:t>𝟐𝟎𝟏𝟖</m:t>
                      </m:r>
                    </m:oMath>
                  </m:oMathPara>
                </a14:m>
                <a:endParaRPr lang="es-US" b="1" dirty="0"/>
              </a:p>
            </p:txBody>
          </p:sp>
        </mc:Choice>
        <mc:Fallback xmlns="">
          <p:sp>
            <p:nvSpPr>
              <p:cNvPr id="8" name="Rectángulo 7">
                <a:extLst>
                  <a:ext uri="{FF2B5EF4-FFF2-40B4-BE49-F238E27FC236}">
                    <a16:creationId xmlns:a16="http://schemas.microsoft.com/office/drawing/2014/main" id="{8BC81C10-868D-4EB4-A5ED-C538523F10B0}"/>
                  </a:ext>
                </a:extLst>
              </p:cNvPr>
              <p:cNvSpPr>
                <a:spLocks noRot="1" noChangeAspect="1" noMove="1" noResize="1" noEditPoints="1" noAdjustHandles="1" noChangeArrowheads="1" noChangeShapeType="1" noTextEdit="1"/>
              </p:cNvSpPr>
              <p:nvPr/>
            </p:nvSpPr>
            <p:spPr>
              <a:xfrm>
                <a:off x="4038849" y="1004078"/>
                <a:ext cx="1066302" cy="373062"/>
              </a:xfrm>
              <a:prstGeom prst="rect">
                <a:avLst/>
              </a:prstGeom>
              <a:blipFill>
                <a:blip r:embed="rId6"/>
                <a:stretch>
                  <a:fillRect/>
                </a:stretch>
              </a:blipFill>
              <a:ln/>
            </p:spPr>
            <p:txBody>
              <a:bodyPr/>
              <a:lstStyle/>
              <a:p>
                <a:r>
                  <a:rPr lang="es-CO">
                    <a:noFill/>
                  </a:rPr>
                  <a:t> </a:t>
                </a:r>
              </a:p>
            </p:txBody>
          </p:sp>
        </mc:Fallback>
      </mc:AlternateContent>
    </p:spTree>
    <p:extLst>
      <p:ext uri="{BB962C8B-B14F-4D97-AF65-F5344CB8AC3E}">
        <p14:creationId xmlns:p14="http://schemas.microsoft.com/office/powerpoint/2010/main" val="68363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7E156-204F-4AAE-BD03-E2E582A10A0D}"/>
              </a:ext>
            </a:extLst>
          </p:cNvPr>
          <p:cNvSpPr>
            <a:spLocks noGrp="1"/>
          </p:cNvSpPr>
          <p:nvPr>
            <p:ph type="title"/>
          </p:nvPr>
        </p:nvSpPr>
        <p:spPr>
          <a:xfrm>
            <a:off x="763362" y="332175"/>
            <a:ext cx="8229600" cy="419100"/>
          </a:xfrm>
        </p:spPr>
        <p:txBody>
          <a:bodyPr/>
          <a:lstStyle/>
          <a:p>
            <a:pPr algn="l">
              <a:lnSpc>
                <a:spcPct val="107000"/>
              </a:lnSpc>
              <a:spcAft>
                <a:spcPts val="800"/>
              </a:spcAft>
            </a:pPr>
            <a:r>
              <a:rPr lang="es-EC" sz="2000" dirty="0">
                <a:solidFill>
                  <a:schemeClr val="tx1"/>
                </a:solidFill>
                <a:latin typeface="+mj-lt"/>
                <a:cs typeface="Calibri" panose="020F0502020204030204" pitchFamily="34" charset="0"/>
              </a:rPr>
              <a:t>AV. EL SENA EN EL SENTIDO N-S</a:t>
            </a:r>
            <a:r>
              <a:rPr lang="es-EC" sz="1800" dirty="0">
                <a:solidFill>
                  <a:schemeClr val="tx1"/>
                </a:solidFill>
                <a:latin typeface="+mj-lt"/>
                <a:cs typeface="Calibri" panose="020F0502020204030204" pitchFamily="34" charset="0"/>
              </a:rPr>
              <a:t/>
            </a:r>
            <a:br>
              <a:rPr lang="es-EC" sz="1800" dirty="0">
                <a:solidFill>
                  <a:schemeClr val="tx1"/>
                </a:solidFill>
                <a:latin typeface="+mj-lt"/>
                <a:cs typeface="Calibri" panose="020F0502020204030204" pitchFamily="34" charset="0"/>
              </a:rPr>
            </a:br>
            <a:endParaRPr lang="es-US" sz="1800" dirty="0">
              <a:solidFill>
                <a:schemeClr val="tx1"/>
              </a:solidFill>
              <a:latin typeface="+mj-lt"/>
              <a:cs typeface="Calibri" panose="020F0502020204030204" pitchFamily="34" charset="0"/>
            </a:endParaRPr>
          </a:p>
        </p:txBody>
      </p:sp>
      <p:grpSp>
        <p:nvGrpSpPr>
          <p:cNvPr id="10" name="Group 9">
            <a:extLst>
              <a:ext uri="{FF2B5EF4-FFF2-40B4-BE49-F238E27FC236}">
                <a16:creationId xmlns:a16="http://schemas.microsoft.com/office/drawing/2014/main" id="{90A27E03-42BF-45C6-A822-5335F65BCD1F}"/>
              </a:ext>
            </a:extLst>
          </p:cNvPr>
          <p:cNvGrpSpPr/>
          <p:nvPr/>
        </p:nvGrpSpPr>
        <p:grpSpPr>
          <a:xfrm>
            <a:off x="857584" y="1619929"/>
            <a:ext cx="8041156" cy="2832717"/>
            <a:chOff x="673893" y="1489982"/>
            <a:chExt cx="7786023" cy="2618406"/>
          </a:xfrm>
        </p:grpSpPr>
        <p:pic>
          <p:nvPicPr>
            <p:cNvPr id="6" name="Imagen 3">
              <a:extLst>
                <a:ext uri="{FF2B5EF4-FFF2-40B4-BE49-F238E27FC236}">
                  <a16:creationId xmlns:a16="http://schemas.microsoft.com/office/drawing/2014/main" id="{7FD2DA83-006F-44B5-9049-6221FD545679}"/>
                </a:ext>
              </a:extLst>
            </p:cNvPr>
            <p:cNvPicPr>
              <a:picLocks noChangeAspect="1"/>
            </p:cNvPicPr>
            <p:nvPr/>
          </p:nvPicPr>
          <p:blipFill rotWithShape="1">
            <a:blip r:embed="rId3"/>
            <a:srcRect r="-138" b="82900"/>
            <a:stretch/>
          </p:blipFill>
          <p:spPr>
            <a:xfrm>
              <a:off x="678380" y="1489982"/>
              <a:ext cx="7777040" cy="904287"/>
            </a:xfrm>
            <a:prstGeom prst="rect">
              <a:avLst/>
            </a:prstGeom>
          </p:spPr>
        </p:pic>
        <p:pic>
          <p:nvPicPr>
            <p:cNvPr id="9" name="Imagen 4">
              <a:extLst>
                <a:ext uri="{FF2B5EF4-FFF2-40B4-BE49-F238E27FC236}">
                  <a16:creationId xmlns:a16="http://schemas.microsoft.com/office/drawing/2014/main" id="{E485A136-F2C8-4EA6-A6A6-5223C101854F}"/>
                </a:ext>
              </a:extLst>
            </p:cNvPr>
            <p:cNvPicPr>
              <a:picLocks noChangeAspect="1"/>
            </p:cNvPicPr>
            <p:nvPr/>
          </p:nvPicPr>
          <p:blipFill rotWithShape="1">
            <a:blip r:embed="rId4"/>
            <a:srcRect t="71616" r="-147" b="188"/>
            <a:stretch/>
          </p:blipFill>
          <p:spPr>
            <a:xfrm>
              <a:off x="673893" y="2383971"/>
              <a:ext cx="7786023" cy="1724417"/>
            </a:xfrm>
            <a:prstGeom prst="rect">
              <a:avLst/>
            </a:prstGeom>
          </p:spPr>
        </p:pic>
      </p:grpSp>
      <p:pic>
        <p:nvPicPr>
          <p:cNvPr id="11" name="Picture 4">
            <a:extLst>
              <a:ext uri="{FF2B5EF4-FFF2-40B4-BE49-F238E27FC236}">
                <a16:creationId xmlns:a16="http://schemas.microsoft.com/office/drawing/2014/main" id="{1CEF5679-7C28-4408-81CC-31F38402EC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5629B448-7D4E-40C8-A807-F3DC47F5FCA1}"/>
                  </a:ext>
                </a:extLst>
              </p:cNvPr>
              <p:cNvSpPr/>
              <p:nvPr/>
            </p:nvSpPr>
            <p:spPr>
              <a:xfrm>
                <a:off x="4345006" y="1246867"/>
                <a:ext cx="1066302" cy="373062"/>
              </a:xfrm>
              <a:prstGeom prst="rect">
                <a:avLst/>
              </a:prstGeom>
              <a:solidFill>
                <a:srgbClr val="92D050"/>
              </a:solidFill>
              <a:ln/>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s-EC" sz="1800" b="1" i="1" smtClean="0">
                          <a:latin typeface="Cambria Math" panose="02040503050406030204" pitchFamily="18" charset="0"/>
                        </a:rPr>
                        <m:t>𝟐𝟎𝟏𝟑</m:t>
                      </m:r>
                    </m:oMath>
                  </m:oMathPara>
                </a14:m>
                <a:endParaRPr lang="es-US" b="1" dirty="0"/>
              </a:p>
            </p:txBody>
          </p:sp>
        </mc:Choice>
        <mc:Fallback xmlns="">
          <p:sp>
            <p:nvSpPr>
              <p:cNvPr id="8" name="Rectángulo 7">
                <a:extLst>
                  <a:ext uri="{FF2B5EF4-FFF2-40B4-BE49-F238E27FC236}">
                    <a16:creationId xmlns:a16="http://schemas.microsoft.com/office/drawing/2014/main" id="{5629B448-7D4E-40C8-A807-F3DC47F5FCA1}"/>
                  </a:ext>
                </a:extLst>
              </p:cNvPr>
              <p:cNvSpPr>
                <a:spLocks noRot="1" noChangeAspect="1" noMove="1" noResize="1" noEditPoints="1" noAdjustHandles="1" noChangeArrowheads="1" noChangeShapeType="1" noTextEdit="1"/>
              </p:cNvSpPr>
              <p:nvPr/>
            </p:nvSpPr>
            <p:spPr>
              <a:xfrm>
                <a:off x="4345006" y="1246867"/>
                <a:ext cx="1066302" cy="373062"/>
              </a:xfrm>
              <a:prstGeom prst="rect">
                <a:avLst/>
              </a:prstGeom>
              <a:blipFill>
                <a:blip r:embed="rId6"/>
                <a:stretch>
                  <a:fillRect/>
                </a:stretch>
              </a:blipFill>
              <a:ln/>
            </p:spPr>
            <p:txBody>
              <a:bodyPr/>
              <a:lstStyle/>
              <a:p>
                <a:r>
                  <a:rPr lang="es-CO">
                    <a:noFill/>
                  </a:rPr>
                  <a:t> </a:t>
                </a:r>
              </a:p>
            </p:txBody>
          </p:sp>
        </mc:Fallback>
      </mc:AlternateContent>
    </p:spTree>
    <p:extLst>
      <p:ext uri="{BB962C8B-B14F-4D97-AF65-F5344CB8AC3E}">
        <p14:creationId xmlns:p14="http://schemas.microsoft.com/office/powerpoint/2010/main" val="1976684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7E156-204F-4AAE-BD03-E2E582A10A0D}"/>
              </a:ext>
            </a:extLst>
          </p:cNvPr>
          <p:cNvSpPr>
            <a:spLocks noGrp="1"/>
          </p:cNvSpPr>
          <p:nvPr>
            <p:ph type="title"/>
          </p:nvPr>
        </p:nvSpPr>
        <p:spPr>
          <a:xfrm>
            <a:off x="704850" y="322333"/>
            <a:ext cx="8229600" cy="468312"/>
          </a:xfrm>
        </p:spPr>
        <p:txBody>
          <a:bodyPr/>
          <a:lstStyle/>
          <a:p>
            <a:pPr algn="l">
              <a:lnSpc>
                <a:spcPct val="107000"/>
              </a:lnSpc>
              <a:spcAft>
                <a:spcPts val="800"/>
              </a:spcAft>
            </a:pPr>
            <a:r>
              <a:rPr lang="es-EC" sz="2000" dirty="0">
                <a:solidFill>
                  <a:schemeClr val="tx1"/>
                </a:solidFill>
                <a:latin typeface="+mj-lt"/>
                <a:cs typeface="Calibri" panose="020F0502020204030204" pitchFamily="34" charset="0"/>
              </a:rPr>
              <a:t>AV. EL SENA EN EL SENTIDO S-N</a:t>
            </a:r>
            <a:endParaRPr lang="es-US" sz="2000" dirty="0">
              <a:solidFill>
                <a:schemeClr val="tx1"/>
              </a:solidFill>
              <a:latin typeface="+mj-lt"/>
              <a:cs typeface="Calibri" panose="020F0502020204030204" pitchFamily="34" charset="0"/>
            </a:endParaRPr>
          </a:p>
        </p:txBody>
      </p:sp>
      <p:grpSp>
        <p:nvGrpSpPr>
          <p:cNvPr id="6" name="Group 5">
            <a:extLst>
              <a:ext uri="{FF2B5EF4-FFF2-40B4-BE49-F238E27FC236}">
                <a16:creationId xmlns:a16="http://schemas.microsoft.com/office/drawing/2014/main" id="{F1138465-C235-4D7B-A5CA-10E07DB6739A}"/>
              </a:ext>
            </a:extLst>
          </p:cNvPr>
          <p:cNvGrpSpPr/>
          <p:nvPr/>
        </p:nvGrpSpPr>
        <p:grpSpPr>
          <a:xfrm>
            <a:off x="1003526" y="1541009"/>
            <a:ext cx="7779889" cy="2823282"/>
            <a:chOff x="860651" y="1071562"/>
            <a:chExt cx="7432907" cy="2517122"/>
          </a:xfrm>
        </p:grpSpPr>
        <p:pic>
          <p:nvPicPr>
            <p:cNvPr id="4" name="Imagen 3">
              <a:extLst>
                <a:ext uri="{FF2B5EF4-FFF2-40B4-BE49-F238E27FC236}">
                  <a16:creationId xmlns:a16="http://schemas.microsoft.com/office/drawing/2014/main" id="{7C1EE53D-BD40-4DAD-A8E7-11715B74E21F}"/>
                </a:ext>
              </a:extLst>
            </p:cNvPr>
            <p:cNvPicPr>
              <a:picLocks noChangeAspect="1"/>
            </p:cNvPicPr>
            <p:nvPr/>
          </p:nvPicPr>
          <p:blipFill rotWithShape="1">
            <a:blip r:embed="rId3"/>
            <a:srcRect r="-138" b="82900"/>
            <a:stretch/>
          </p:blipFill>
          <p:spPr>
            <a:xfrm>
              <a:off x="862012" y="1071562"/>
              <a:ext cx="7430185" cy="806225"/>
            </a:xfrm>
            <a:prstGeom prst="rect">
              <a:avLst/>
            </a:prstGeom>
          </p:spPr>
        </p:pic>
        <p:pic>
          <p:nvPicPr>
            <p:cNvPr id="3" name="Imagen 4">
              <a:extLst>
                <a:ext uri="{FF2B5EF4-FFF2-40B4-BE49-F238E27FC236}">
                  <a16:creationId xmlns:a16="http://schemas.microsoft.com/office/drawing/2014/main" id="{3CE4919C-6CAC-44E7-BDE7-996B471F05A8}"/>
                </a:ext>
              </a:extLst>
            </p:cNvPr>
            <p:cNvPicPr>
              <a:picLocks noChangeAspect="1"/>
            </p:cNvPicPr>
            <p:nvPr/>
          </p:nvPicPr>
          <p:blipFill rotWithShape="1">
            <a:blip r:embed="rId4"/>
            <a:srcRect t="71073" r="-144"/>
            <a:stretch/>
          </p:blipFill>
          <p:spPr>
            <a:xfrm>
              <a:off x="860651" y="1964871"/>
              <a:ext cx="7432907" cy="1623813"/>
            </a:xfrm>
            <a:prstGeom prst="rect">
              <a:avLst/>
            </a:prstGeom>
          </p:spPr>
        </p:pic>
      </p:grpSp>
      <p:pic>
        <p:nvPicPr>
          <p:cNvPr id="7" name="Picture 4">
            <a:extLst>
              <a:ext uri="{FF2B5EF4-FFF2-40B4-BE49-F238E27FC236}">
                <a16:creationId xmlns:a16="http://schemas.microsoft.com/office/drawing/2014/main" id="{BF499689-F187-4AC1-BBF9-30C2319974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10A84921-E153-45E3-876A-E2C3A646B633}"/>
                  </a:ext>
                </a:extLst>
              </p:cNvPr>
              <p:cNvSpPr/>
              <p:nvPr/>
            </p:nvSpPr>
            <p:spPr>
              <a:xfrm>
                <a:off x="4360319" y="1119109"/>
                <a:ext cx="1066302" cy="373062"/>
              </a:xfrm>
              <a:prstGeom prst="rect">
                <a:avLst/>
              </a:prstGeom>
              <a:solidFill>
                <a:srgbClr val="92D050"/>
              </a:solidFill>
              <a:ln/>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s-EC" sz="1800" b="1" i="1" smtClean="0">
                          <a:latin typeface="Cambria Math" panose="02040503050406030204" pitchFamily="18" charset="0"/>
                        </a:rPr>
                        <m:t>𝟐𝟎𝟏𝟑</m:t>
                      </m:r>
                    </m:oMath>
                  </m:oMathPara>
                </a14:m>
                <a:endParaRPr lang="es-US" b="1" dirty="0"/>
              </a:p>
            </p:txBody>
          </p:sp>
        </mc:Choice>
        <mc:Fallback xmlns="">
          <p:sp>
            <p:nvSpPr>
              <p:cNvPr id="8" name="Rectángulo 7">
                <a:extLst>
                  <a:ext uri="{FF2B5EF4-FFF2-40B4-BE49-F238E27FC236}">
                    <a16:creationId xmlns:a16="http://schemas.microsoft.com/office/drawing/2014/main" id="{10A84921-E153-45E3-876A-E2C3A646B633}"/>
                  </a:ext>
                </a:extLst>
              </p:cNvPr>
              <p:cNvSpPr>
                <a:spLocks noRot="1" noChangeAspect="1" noMove="1" noResize="1" noEditPoints="1" noAdjustHandles="1" noChangeArrowheads="1" noChangeShapeType="1" noTextEdit="1"/>
              </p:cNvSpPr>
              <p:nvPr/>
            </p:nvSpPr>
            <p:spPr>
              <a:xfrm>
                <a:off x="4360319" y="1119109"/>
                <a:ext cx="1066302" cy="373062"/>
              </a:xfrm>
              <a:prstGeom prst="rect">
                <a:avLst/>
              </a:prstGeom>
              <a:blipFill>
                <a:blip r:embed="rId6"/>
                <a:stretch>
                  <a:fillRect/>
                </a:stretch>
              </a:blipFill>
              <a:ln/>
            </p:spPr>
            <p:txBody>
              <a:bodyPr/>
              <a:lstStyle/>
              <a:p>
                <a:r>
                  <a:rPr lang="es-CO">
                    <a:noFill/>
                  </a:rPr>
                  <a:t> </a:t>
                </a:r>
              </a:p>
            </p:txBody>
          </p:sp>
        </mc:Fallback>
      </mc:AlternateContent>
    </p:spTree>
    <p:extLst>
      <p:ext uri="{BB962C8B-B14F-4D97-AF65-F5344CB8AC3E}">
        <p14:creationId xmlns:p14="http://schemas.microsoft.com/office/powerpoint/2010/main" val="3507841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7E156-204F-4AAE-BD03-E2E582A10A0D}"/>
              </a:ext>
            </a:extLst>
          </p:cNvPr>
          <p:cNvSpPr>
            <a:spLocks noGrp="1"/>
          </p:cNvSpPr>
          <p:nvPr>
            <p:ph type="title"/>
          </p:nvPr>
        </p:nvSpPr>
        <p:spPr>
          <a:xfrm>
            <a:off x="457198" y="264319"/>
            <a:ext cx="8229600" cy="439737"/>
          </a:xfrm>
        </p:spPr>
        <p:txBody>
          <a:bodyPr/>
          <a:lstStyle/>
          <a:p>
            <a:pPr algn="l">
              <a:lnSpc>
                <a:spcPct val="107000"/>
              </a:lnSpc>
              <a:spcAft>
                <a:spcPts val="800"/>
              </a:spcAft>
            </a:pPr>
            <a:r>
              <a:rPr lang="es-EC" sz="2000" dirty="0">
                <a:solidFill>
                  <a:schemeClr val="tx1"/>
                </a:solidFill>
                <a:latin typeface="+mj-lt"/>
                <a:cs typeface="Calibri" panose="020F0502020204030204" pitchFamily="34" charset="0"/>
              </a:rPr>
              <a:t>AV. CUMANDÁ CONTEÓ VEHICULAR  </a:t>
            </a:r>
            <a:endParaRPr lang="es-US" sz="2000" dirty="0">
              <a:solidFill>
                <a:schemeClr val="tx1"/>
              </a:solidFill>
              <a:latin typeface="+mj-lt"/>
              <a:cs typeface="Calibri" panose="020F0502020204030204" pitchFamily="34" charset="0"/>
            </a:endParaRPr>
          </a:p>
        </p:txBody>
      </p:sp>
      <p:pic>
        <p:nvPicPr>
          <p:cNvPr id="8" name="Imagen 7">
            <a:extLst>
              <a:ext uri="{FF2B5EF4-FFF2-40B4-BE49-F238E27FC236}">
                <a16:creationId xmlns:a16="http://schemas.microsoft.com/office/drawing/2014/main" id="{64A806D6-37E0-4A5B-942B-BB4DEBA4FEB5}"/>
              </a:ext>
            </a:extLst>
          </p:cNvPr>
          <p:cNvPicPr>
            <a:picLocks noChangeAspect="1"/>
          </p:cNvPicPr>
          <p:nvPr/>
        </p:nvPicPr>
        <p:blipFill rotWithShape="1">
          <a:blip r:embed="rId3"/>
          <a:srcRect t="22207"/>
          <a:stretch/>
        </p:blipFill>
        <p:spPr>
          <a:xfrm>
            <a:off x="2083591" y="1573605"/>
            <a:ext cx="4976814" cy="4376345"/>
          </a:xfrm>
          <a:prstGeom prst="rect">
            <a:avLst/>
          </a:prstGeom>
        </p:spPr>
      </p:pic>
      <p:pic>
        <p:nvPicPr>
          <p:cNvPr id="4" name="Picture 4">
            <a:extLst>
              <a:ext uri="{FF2B5EF4-FFF2-40B4-BE49-F238E27FC236}">
                <a16:creationId xmlns:a16="http://schemas.microsoft.com/office/drawing/2014/main" id="{B359119A-B397-4D2C-AEE8-0E144C6C72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ángulo 4">
            <a:extLst>
              <a:ext uri="{FF2B5EF4-FFF2-40B4-BE49-F238E27FC236}">
                <a16:creationId xmlns:a16="http://schemas.microsoft.com/office/drawing/2014/main" id="{B1E7307D-99DC-4220-8613-F497A7673ACB}"/>
              </a:ext>
            </a:extLst>
          </p:cNvPr>
          <p:cNvSpPr/>
          <p:nvPr/>
        </p:nvSpPr>
        <p:spPr>
          <a:xfrm>
            <a:off x="3316905" y="908050"/>
            <a:ext cx="3062640" cy="512466"/>
          </a:xfrm>
          <a:prstGeom prst="rect">
            <a:avLst/>
          </a:prstGeom>
          <a:solidFill>
            <a:srgbClr val="92D05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b="1" dirty="0"/>
              <a:t>01 al 30 de Noviembre de 2019</a:t>
            </a:r>
          </a:p>
        </p:txBody>
      </p:sp>
    </p:spTree>
    <p:extLst>
      <p:ext uri="{BB962C8B-B14F-4D97-AF65-F5344CB8AC3E}">
        <p14:creationId xmlns:p14="http://schemas.microsoft.com/office/powerpoint/2010/main" val="3417593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7E156-204F-4AAE-BD03-E2E582A10A0D}"/>
              </a:ext>
            </a:extLst>
          </p:cNvPr>
          <p:cNvSpPr>
            <a:spLocks noGrp="1"/>
          </p:cNvSpPr>
          <p:nvPr>
            <p:ph type="title"/>
          </p:nvPr>
        </p:nvSpPr>
        <p:spPr>
          <a:xfrm>
            <a:off x="552450" y="274638"/>
            <a:ext cx="8229600" cy="696912"/>
          </a:xfrm>
        </p:spPr>
        <p:txBody>
          <a:bodyPr/>
          <a:lstStyle/>
          <a:p>
            <a:pPr algn="l">
              <a:lnSpc>
                <a:spcPct val="107000"/>
              </a:lnSpc>
              <a:spcAft>
                <a:spcPts val="800"/>
              </a:spcAft>
            </a:pPr>
            <a:r>
              <a:rPr lang="es-EC" sz="2000" b="1" i="1" dirty="0">
                <a:solidFill>
                  <a:schemeClr val="tx1"/>
                </a:solidFill>
                <a:effectLst/>
                <a:latin typeface="+mj-lt"/>
                <a:ea typeface="Calibri" panose="020F0502020204030204" pitchFamily="34" charset="0"/>
                <a:cs typeface="Calibri" panose="020F0502020204030204" pitchFamily="34" charset="0"/>
              </a:rPr>
              <a:t>VERIFICACIÓN EN CAMPO DE LOS DATOS ENTREGADOS</a:t>
            </a:r>
            <a:br>
              <a:rPr lang="es-EC" sz="2000" b="1" i="1" dirty="0">
                <a:solidFill>
                  <a:schemeClr val="tx1"/>
                </a:solidFill>
                <a:effectLst/>
                <a:latin typeface="+mj-lt"/>
                <a:ea typeface="Calibri" panose="020F0502020204030204" pitchFamily="34" charset="0"/>
                <a:cs typeface="Calibri" panose="020F0502020204030204" pitchFamily="34" charset="0"/>
              </a:rPr>
            </a:br>
            <a:r>
              <a:rPr lang="es-EC" sz="2000" dirty="0">
                <a:solidFill>
                  <a:schemeClr val="tx1"/>
                </a:solidFill>
                <a:latin typeface="+mj-lt"/>
                <a:cs typeface="Calibri" panose="020F0502020204030204" pitchFamily="34" charset="0"/>
              </a:rPr>
              <a:t>Av. Maldonado sector La Recoleta sentido N-S</a:t>
            </a:r>
            <a:endParaRPr lang="es-US" sz="3600" dirty="0">
              <a:solidFill>
                <a:schemeClr val="tx1"/>
              </a:solidFill>
              <a:latin typeface="+mj-lt"/>
            </a:endParaRPr>
          </a:p>
        </p:txBody>
      </p:sp>
      <p:pic>
        <p:nvPicPr>
          <p:cNvPr id="9" name="Imagen 8">
            <a:extLst>
              <a:ext uri="{FF2B5EF4-FFF2-40B4-BE49-F238E27FC236}">
                <a16:creationId xmlns:a16="http://schemas.microsoft.com/office/drawing/2014/main" id="{CDB4D26F-D6F3-4CFC-89A3-812EBE33D432}"/>
              </a:ext>
            </a:extLst>
          </p:cNvPr>
          <p:cNvPicPr>
            <a:picLocks noChangeAspect="1"/>
          </p:cNvPicPr>
          <p:nvPr/>
        </p:nvPicPr>
        <p:blipFill>
          <a:blip r:embed="rId3"/>
          <a:stretch>
            <a:fillRect/>
          </a:stretch>
        </p:blipFill>
        <p:spPr>
          <a:xfrm>
            <a:off x="978027" y="1323587"/>
            <a:ext cx="7187946" cy="5088325"/>
          </a:xfrm>
          <a:prstGeom prst="rect">
            <a:avLst/>
          </a:prstGeom>
        </p:spPr>
      </p:pic>
      <p:pic>
        <p:nvPicPr>
          <p:cNvPr id="4" name="Picture 4">
            <a:extLst>
              <a:ext uri="{FF2B5EF4-FFF2-40B4-BE49-F238E27FC236}">
                <a16:creationId xmlns:a16="http://schemas.microsoft.com/office/drawing/2014/main" id="{B50611B4-F88E-4905-98E9-9CBBF956A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ángulo 4">
            <a:extLst>
              <a:ext uri="{FF2B5EF4-FFF2-40B4-BE49-F238E27FC236}">
                <a16:creationId xmlns:a16="http://schemas.microsoft.com/office/drawing/2014/main" id="{D504C526-191F-4E39-A662-42D61C286A87}"/>
              </a:ext>
            </a:extLst>
          </p:cNvPr>
          <p:cNvSpPr/>
          <p:nvPr/>
        </p:nvSpPr>
        <p:spPr>
          <a:xfrm>
            <a:off x="7248002" y="5643303"/>
            <a:ext cx="492369" cy="261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Tree>
    <p:extLst>
      <p:ext uri="{BB962C8B-B14F-4D97-AF65-F5344CB8AC3E}">
        <p14:creationId xmlns:p14="http://schemas.microsoft.com/office/powerpoint/2010/main" val="2111450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7E156-204F-4AAE-BD03-E2E582A10A0D}"/>
              </a:ext>
            </a:extLst>
          </p:cNvPr>
          <p:cNvSpPr>
            <a:spLocks noGrp="1"/>
          </p:cNvSpPr>
          <p:nvPr>
            <p:ph type="title"/>
          </p:nvPr>
        </p:nvSpPr>
        <p:spPr>
          <a:xfrm>
            <a:off x="800100" y="293688"/>
            <a:ext cx="8229600" cy="696912"/>
          </a:xfrm>
        </p:spPr>
        <p:txBody>
          <a:bodyPr/>
          <a:lstStyle/>
          <a:p>
            <a:pPr algn="l">
              <a:lnSpc>
                <a:spcPct val="107000"/>
              </a:lnSpc>
              <a:spcAft>
                <a:spcPts val="800"/>
              </a:spcAft>
            </a:pPr>
            <a:r>
              <a:rPr lang="es-EC" sz="2000" b="1" i="1" dirty="0">
                <a:solidFill>
                  <a:schemeClr val="tx1"/>
                </a:solidFill>
                <a:effectLst/>
                <a:latin typeface="+mj-lt"/>
                <a:ea typeface="Calibri" panose="020F0502020204030204" pitchFamily="34" charset="0"/>
                <a:cs typeface="Calibri" panose="020F0502020204030204" pitchFamily="34" charset="0"/>
              </a:rPr>
              <a:t>VERIFICACIÓN EN CAMPO DE LOS DATOS ENTREGADOS</a:t>
            </a:r>
            <a:br>
              <a:rPr lang="es-EC" sz="2000" b="1" i="1" dirty="0">
                <a:solidFill>
                  <a:schemeClr val="tx1"/>
                </a:solidFill>
                <a:effectLst/>
                <a:latin typeface="+mj-lt"/>
                <a:ea typeface="Calibri" panose="020F0502020204030204" pitchFamily="34" charset="0"/>
                <a:cs typeface="Calibri" panose="020F0502020204030204" pitchFamily="34" charset="0"/>
              </a:rPr>
            </a:br>
            <a:r>
              <a:rPr lang="es-EC" sz="2000" dirty="0">
                <a:solidFill>
                  <a:schemeClr val="tx1"/>
                </a:solidFill>
                <a:latin typeface="+mj-lt"/>
                <a:cs typeface="Calibri" panose="020F0502020204030204" pitchFamily="34" charset="0"/>
              </a:rPr>
              <a:t>Av. Maldonado sector La Recoleta sentido S-N</a:t>
            </a:r>
            <a:br>
              <a:rPr lang="es-EC" sz="2000" dirty="0">
                <a:solidFill>
                  <a:schemeClr val="tx1"/>
                </a:solidFill>
                <a:latin typeface="+mj-lt"/>
                <a:cs typeface="Calibri" panose="020F0502020204030204" pitchFamily="34" charset="0"/>
              </a:rPr>
            </a:br>
            <a:endParaRPr lang="es-US" sz="2000" dirty="0">
              <a:solidFill>
                <a:schemeClr val="tx1"/>
              </a:solidFill>
              <a:latin typeface="+mj-lt"/>
              <a:cs typeface="Calibri" panose="020F0502020204030204" pitchFamily="34" charset="0"/>
            </a:endParaRPr>
          </a:p>
        </p:txBody>
      </p:sp>
      <p:pic>
        <p:nvPicPr>
          <p:cNvPr id="4" name="Picture 4">
            <a:extLst>
              <a:ext uri="{FF2B5EF4-FFF2-40B4-BE49-F238E27FC236}">
                <a16:creationId xmlns:a16="http://schemas.microsoft.com/office/drawing/2014/main" id="{AC1A5938-5526-4E5E-8585-25BD8E795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upo 12">
            <a:extLst>
              <a:ext uri="{FF2B5EF4-FFF2-40B4-BE49-F238E27FC236}">
                <a16:creationId xmlns:a16="http://schemas.microsoft.com/office/drawing/2014/main" id="{10369486-428D-41B1-9C29-86AC44828EF9}"/>
              </a:ext>
            </a:extLst>
          </p:cNvPr>
          <p:cNvGrpSpPr/>
          <p:nvPr/>
        </p:nvGrpSpPr>
        <p:grpSpPr>
          <a:xfrm>
            <a:off x="985266" y="1389480"/>
            <a:ext cx="7173468" cy="1421194"/>
            <a:chOff x="985266" y="1389480"/>
            <a:chExt cx="7173468" cy="1421194"/>
          </a:xfrm>
        </p:grpSpPr>
        <p:pic>
          <p:nvPicPr>
            <p:cNvPr id="9" name="Imagen 8">
              <a:extLst>
                <a:ext uri="{FF2B5EF4-FFF2-40B4-BE49-F238E27FC236}">
                  <a16:creationId xmlns:a16="http://schemas.microsoft.com/office/drawing/2014/main" id="{3D581D91-84FC-46CD-BF55-3D7510C0FD96}"/>
                </a:ext>
              </a:extLst>
            </p:cNvPr>
            <p:cNvPicPr>
              <a:picLocks noChangeAspect="1"/>
            </p:cNvPicPr>
            <p:nvPr/>
          </p:nvPicPr>
          <p:blipFill rotWithShape="1">
            <a:blip r:embed="rId4"/>
            <a:srcRect b="81966"/>
            <a:stretch/>
          </p:blipFill>
          <p:spPr>
            <a:xfrm>
              <a:off x="985266" y="1389480"/>
              <a:ext cx="7173468" cy="901505"/>
            </a:xfrm>
            <a:prstGeom prst="rect">
              <a:avLst/>
            </a:prstGeom>
          </p:spPr>
        </p:pic>
        <p:pic>
          <p:nvPicPr>
            <p:cNvPr id="5" name="Imagen 4">
              <a:extLst>
                <a:ext uri="{FF2B5EF4-FFF2-40B4-BE49-F238E27FC236}">
                  <a16:creationId xmlns:a16="http://schemas.microsoft.com/office/drawing/2014/main" id="{3135FFFE-4AE3-4A80-A957-914D651750FF}"/>
                </a:ext>
              </a:extLst>
            </p:cNvPr>
            <p:cNvPicPr>
              <a:picLocks noChangeAspect="1"/>
            </p:cNvPicPr>
            <p:nvPr/>
          </p:nvPicPr>
          <p:blipFill rotWithShape="1">
            <a:blip r:embed="rId4"/>
            <a:srcRect l="133" t="84433" r="-133" b="4568"/>
            <a:stretch/>
          </p:blipFill>
          <p:spPr>
            <a:xfrm>
              <a:off x="985266" y="2260871"/>
              <a:ext cx="7173468" cy="549803"/>
            </a:xfrm>
            <a:prstGeom prst="rect">
              <a:avLst/>
            </a:prstGeom>
          </p:spPr>
        </p:pic>
      </p:grpSp>
      <p:sp>
        <p:nvSpPr>
          <p:cNvPr id="8" name="Título 1">
            <a:extLst>
              <a:ext uri="{FF2B5EF4-FFF2-40B4-BE49-F238E27FC236}">
                <a16:creationId xmlns:a16="http://schemas.microsoft.com/office/drawing/2014/main" id="{CCD849C5-61CC-4B27-B883-B1A63C922774}"/>
              </a:ext>
            </a:extLst>
          </p:cNvPr>
          <p:cNvSpPr txBox="1">
            <a:spLocks/>
          </p:cNvSpPr>
          <p:nvPr/>
        </p:nvSpPr>
        <p:spPr>
          <a:xfrm>
            <a:off x="914400" y="3121819"/>
            <a:ext cx="8229600" cy="6969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pPr algn="l">
              <a:lnSpc>
                <a:spcPct val="107000"/>
              </a:lnSpc>
              <a:spcAft>
                <a:spcPts val="800"/>
              </a:spcAft>
            </a:pPr>
            <a:r>
              <a:rPr lang="es-EC" sz="2000">
                <a:solidFill>
                  <a:schemeClr val="tx1"/>
                </a:solidFill>
                <a:latin typeface="+mj-lt"/>
                <a:ea typeface="Calibri" panose="020F0502020204030204" pitchFamily="34" charset="0"/>
                <a:cs typeface="Calibri" panose="020F0502020204030204" pitchFamily="34" charset="0"/>
              </a:rPr>
              <a:t>VERIFICACIÓN EN CAMPO DE LOS DATOS ENTREGADOS</a:t>
            </a:r>
            <a:br>
              <a:rPr lang="es-EC" sz="2000">
                <a:solidFill>
                  <a:schemeClr val="tx1"/>
                </a:solidFill>
                <a:latin typeface="+mj-lt"/>
                <a:ea typeface="Calibri" panose="020F0502020204030204" pitchFamily="34" charset="0"/>
                <a:cs typeface="Calibri" panose="020F0502020204030204" pitchFamily="34" charset="0"/>
              </a:rPr>
            </a:br>
            <a:r>
              <a:rPr lang="es-EC" sz="2000">
                <a:solidFill>
                  <a:schemeClr val="tx1"/>
                </a:solidFill>
                <a:latin typeface="+mj-lt"/>
                <a:cs typeface="Calibri" panose="020F0502020204030204" pitchFamily="34" charset="0"/>
              </a:rPr>
              <a:t>Av. Maldonado Articulados en el sentido N-S</a:t>
            </a:r>
            <a:r>
              <a:rPr lang="es-EC" sz="1800">
                <a:solidFill>
                  <a:schemeClr val="tx1"/>
                </a:solidFill>
                <a:latin typeface="+mj-lt"/>
                <a:cs typeface="Calibri" panose="020F0502020204030204" pitchFamily="34" charset="0"/>
              </a:rPr>
              <a:t/>
            </a:r>
            <a:br>
              <a:rPr lang="es-EC" sz="1800">
                <a:solidFill>
                  <a:schemeClr val="tx1"/>
                </a:solidFill>
                <a:latin typeface="+mj-lt"/>
                <a:cs typeface="Calibri" panose="020F0502020204030204" pitchFamily="34" charset="0"/>
              </a:rPr>
            </a:br>
            <a:endParaRPr lang="es-US" sz="1800" dirty="0">
              <a:solidFill>
                <a:schemeClr val="tx1"/>
              </a:solidFill>
              <a:latin typeface="+mj-lt"/>
              <a:cs typeface="Calibri" panose="020F0502020204030204" pitchFamily="34" charset="0"/>
            </a:endParaRPr>
          </a:p>
        </p:txBody>
      </p:sp>
      <p:grpSp>
        <p:nvGrpSpPr>
          <p:cNvPr id="10" name="Grupo 9">
            <a:extLst>
              <a:ext uri="{FF2B5EF4-FFF2-40B4-BE49-F238E27FC236}">
                <a16:creationId xmlns:a16="http://schemas.microsoft.com/office/drawing/2014/main" id="{236B6F3C-3539-4C63-A63D-C8D4D0EB71C5}"/>
              </a:ext>
            </a:extLst>
          </p:cNvPr>
          <p:cNvGrpSpPr/>
          <p:nvPr/>
        </p:nvGrpSpPr>
        <p:grpSpPr>
          <a:xfrm>
            <a:off x="800100" y="3878683"/>
            <a:ext cx="7753820" cy="1568448"/>
            <a:chOff x="902816" y="1838326"/>
            <a:chExt cx="7753820" cy="1568448"/>
          </a:xfrm>
        </p:grpSpPr>
        <p:pic>
          <p:nvPicPr>
            <p:cNvPr id="11" name="Imagen 10">
              <a:extLst>
                <a:ext uri="{FF2B5EF4-FFF2-40B4-BE49-F238E27FC236}">
                  <a16:creationId xmlns:a16="http://schemas.microsoft.com/office/drawing/2014/main" id="{B2D73E9B-C61E-4427-868E-1FCB5DEE2D74}"/>
                </a:ext>
              </a:extLst>
            </p:cNvPr>
            <p:cNvPicPr>
              <a:picLocks noChangeAspect="1"/>
            </p:cNvPicPr>
            <p:nvPr/>
          </p:nvPicPr>
          <p:blipFill rotWithShape="1">
            <a:blip r:embed="rId5"/>
            <a:srcRect b="78723"/>
            <a:stretch/>
          </p:blipFill>
          <p:spPr>
            <a:xfrm>
              <a:off x="902816" y="1838326"/>
              <a:ext cx="7719369" cy="1047750"/>
            </a:xfrm>
            <a:prstGeom prst="rect">
              <a:avLst/>
            </a:prstGeom>
          </p:spPr>
        </p:pic>
        <p:pic>
          <p:nvPicPr>
            <p:cNvPr id="12" name="Imagen 11">
              <a:extLst>
                <a:ext uri="{FF2B5EF4-FFF2-40B4-BE49-F238E27FC236}">
                  <a16:creationId xmlns:a16="http://schemas.microsoft.com/office/drawing/2014/main" id="{7CB5B8C4-08B4-4DA0-846C-4865D40382FF}"/>
                </a:ext>
              </a:extLst>
            </p:cNvPr>
            <p:cNvPicPr>
              <a:picLocks noChangeAspect="1"/>
            </p:cNvPicPr>
            <p:nvPr/>
          </p:nvPicPr>
          <p:blipFill rotWithShape="1">
            <a:blip r:embed="rId5"/>
            <a:srcRect t="91876"/>
            <a:stretch/>
          </p:blipFill>
          <p:spPr>
            <a:xfrm>
              <a:off x="937267" y="3006721"/>
              <a:ext cx="7719369" cy="400053"/>
            </a:xfrm>
            <a:prstGeom prst="rect">
              <a:avLst/>
            </a:prstGeom>
          </p:spPr>
        </p:pic>
      </p:grpSp>
      <p:sp>
        <p:nvSpPr>
          <p:cNvPr id="14" name="Rectángulo 13">
            <a:extLst>
              <a:ext uri="{FF2B5EF4-FFF2-40B4-BE49-F238E27FC236}">
                <a16:creationId xmlns:a16="http://schemas.microsoft.com/office/drawing/2014/main" id="{0DD635B2-DBBA-4C69-A232-6E043A3E6FDE}"/>
              </a:ext>
            </a:extLst>
          </p:cNvPr>
          <p:cNvSpPr/>
          <p:nvPr/>
        </p:nvSpPr>
        <p:spPr>
          <a:xfrm>
            <a:off x="7352262" y="5000413"/>
            <a:ext cx="492369" cy="261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5" name="Rectángulo 14">
            <a:extLst>
              <a:ext uri="{FF2B5EF4-FFF2-40B4-BE49-F238E27FC236}">
                <a16:creationId xmlns:a16="http://schemas.microsoft.com/office/drawing/2014/main" id="{CB95684F-8F28-401D-A4AF-39E7665A02F3}"/>
              </a:ext>
            </a:extLst>
          </p:cNvPr>
          <p:cNvSpPr/>
          <p:nvPr/>
        </p:nvSpPr>
        <p:spPr>
          <a:xfrm>
            <a:off x="7196923" y="2290985"/>
            <a:ext cx="492369" cy="261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Tree>
    <p:extLst>
      <p:ext uri="{BB962C8B-B14F-4D97-AF65-F5344CB8AC3E}">
        <p14:creationId xmlns:p14="http://schemas.microsoft.com/office/powerpoint/2010/main" val="3880314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8E2210-D45D-488F-8D5F-FF78887CA9E8}"/>
              </a:ext>
            </a:extLst>
          </p:cNvPr>
          <p:cNvSpPr>
            <a:spLocks noGrp="1"/>
          </p:cNvSpPr>
          <p:nvPr>
            <p:ph type="title"/>
          </p:nvPr>
        </p:nvSpPr>
        <p:spPr>
          <a:xfrm>
            <a:off x="3771899" y="2751138"/>
            <a:ext cx="4295775" cy="677862"/>
          </a:xfrm>
        </p:spPr>
        <p:txBody>
          <a:bodyPr/>
          <a:lstStyle/>
          <a:p>
            <a:pPr algn="ctr"/>
            <a:r>
              <a:rPr lang="es-CO" dirty="0">
                <a:solidFill>
                  <a:schemeClr val="tx1"/>
                </a:solidFill>
              </a:rPr>
              <a:t>INTRODUCCIÓN</a:t>
            </a:r>
          </a:p>
        </p:txBody>
      </p:sp>
      <p:pic>
        <p:nvPicPr>
          <p:cNvPr id="3" name="Picture 6" descr="Parque automotor ya superó a la medida pico y placa en Quito : País : La  Hora Noticias de Ecuador, sus provincias y el mundo">
            <a:extLst>
              <a:ext uri="{FF2B5EF4-FFF2-40B4-BE49-F238E27FC236}">
                <a16:creationId xmlns:a16="http://schemas.microsoft.com/office/drawing/2014/main" id="{02232A86-63C9-40C8-8F04-E5A0459C0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329" y="1156236"/>
            <a:ext cx="2591717" cy="15949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Ministerio de Defensa Nacional">
            <a:extLst>
              <a:ext uri="{FF2B5EF4-FFF2-40B4-BE49-F238E27FC236}">
                <a16:creationId xmlns:a16="http://schemas.microsoft.com/office/drawing/2014/main" id="{4596151B-5246-4001-BF29-47C96CDF58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013" y="2913063"/>
            <a:ext cx="2800350" cy="16287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0470D30-1BAA-4D4F-B709-581848085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7204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7E156-204F-4AAE-BD03-E2E582A10A0D}"/>
              </a:ext>
            </a:extLst>
          </p:cNvPr>
          <p:cNvSpPr>
            <a:spLocks noGrp="1"/>
          </p:cNvSpPr>
          <p:nvPr>
            <p:ph type="title"/>
          </p:nvPr>
        </p:nvSpPr>
        <p:spPr>
          <a:xfrm>
            <a:off x="676275" y="322263"/>
            <a:ext cx="8229600" cy="696912"/>
          </a:xfrm>
        </p:spPr>
        <p:txBody>
          <a:bodyPr/>
          <a:lstStyle/>
          <a:p>
            <a:pPr algn="l">
              <a:lnSpc>
                <a:spcPct val="107000"/>
              </a:lnSpc>
              <a:spcAft>
                <a:spcPts val="800"/>
              </a:spcAft>
            </a:pPr>
            <a:r>
              <a:rPr lang="es-EC" sz="2000" b="1" i="1" dirty="0">
                <a:solidFill>
                  <a:schemeClr val="tx1"/>
                </a:solidFill>
                <a:effectLst/>
                <a:latin typeface="+mj-lt"/>
                <a:ea typeface="Calibri" panose="020F0502020204030204" pitchFamily="34" charset="0"/>
                <a:cs typeface="Calibri" panose="020F0502020204030204" pitchFamily="34" charset="0"/>
              </a:rPr>
              <a:t>VERIFICACIÓN EN CAMPO DE LOS DATOS ENTREGADOS</a:t>
            </a:r>
            <a:br>
              <a:rPr lang="es-EC" sz="2000" b="1" i="1" dirty="0">
                <a:solidFill>
                  <a:schemeClr val="tx1"/>
                </a:solidFill>
                <a:effectLst/>
                <a:latin typeface="+mj-lt"/>
                <a:ea typeface="Calibri" panose="020F0502020204030204" pitchFamily="34" charset="0"/>
                <a:cs typeface="Calibri" panose="020F0502020204030204" pitchFamily="34" charset="0"/>
              </a:rPr>
            </a:br>
            <a:r>
              <a:rPr lang="es-EC" sz="2000" dirty="0">
                <a:solidFill>
                  <a:schemeClr val="tx1"/>
                </a:solidFill>
                <a:latin typeface="+mj-lt"/>
                <a:cs typeface="Calibri" panose="020F0502020204030204" pitchFamily="34" charset="0"/>
              </a:rPr>
              <a:t>Av. El Sena en el sentido N-S</a:t>
            </a:r>
            <a:br>
              <a:rPr lang="es-EC" sz="2000" dirty="0">
                <a:solidFill>
                  <a:schemeClr val="tx1"/>
                </a:solidFill>
                <a:latin typeface="+mj-lt"/>
                <a:cs typeface="Calibri" panose="020F0502020204030204" pitchFamily="34" charset="0"/>
              </a:rPr>
            </a:br>
            <a:endParaRPr lang="es-US" sz="2000" dirty="0">
              <a:solidFill>
                <a:schemeClr val="tx1"/>
              </a:solidFill>
              <a:latin typeface="+mj-lt"/>
              <a:cs typeface="Calibri" panose="020F0502020204030204" pitchFamily="34" charset="0"/>
            </a:endParaRPr>
          </a:p>
        </p:txBody>
      </p:sp>
      <p:pic>
        <p:nvPicPr>
          <p:cNvPr id="4" name="Picture 4">
            <a:extLst>
              <a:ext uri="{FF2B5EF4-FFF2-40B4-BE49-F238E27FC236}">
                <a16:creationId xmlns:a16="http://schemas.microsoft.com/office/drawing/2014/main" id="{FE4C24C8-F995-4A03-AE87-2C0830FD3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upo 11">
            <a:extLst>
              <a:ext uri="{FF2B5EF4-FFF2-40B4-BE49-F238E27FC236}">
                <a16:creationId xmlns:a16="http://schemas.microsoft.com/office/drawing/2014/main" id="{70CA2CE0-D251-4FA8-A523-A083250C6CE2}"/>
              </a:ext>
            </a:extLst>
          </p:cNvPr>
          <p:cNvGrpSpPr/>
          <p:nvPr/>
        </p:nvGrpSpPr>
        <p:grpSpPr>
          <a:xfrm>
            <a:off x="1054227" y="1273344"/>
            <a:ext cx="7035546" cy="1589796"/>
            <a:chOff x="1054227" y="1273344"/>
            <a:chExt cx="7035546" cy="1589796"/>
          </a:xfrm>
        </p:grpSpPr>
        <p:pic>
          <p:nvPicPr>
            <p:cNvPr id="6" name="Imagen 5">
              <a:extLst>
                <a:ext uri="{FF2B5EF4-FFF2-40B4-BE49-F238E27FC236}">
                  <a16:creationId xmlns:a16="http://schemas.microsoft.com/office/drawing/2014/main" id="{CBE81C2F-F0D3-4F23-82E8-6079E78348AA}"/>
                </a:ext>
              </a:extLst>
            </p:cNvPr>
            <p:cNvPicPr>
              <a:picLocks noChangeAspect="1"/>
            </p:cNvPicPr>
            <p:nvPr/>
          </p:nvPicPr>
          <p:blipFill rotWithShape="1">
            <a:blip r:embed="rId4"/>
            <a:srcRect b="82823"/>
            <a:stretch/>
          </p:blipFill>
          <p:spPr>
            <a:xfrm>
              <a:off x="1054227" y="1273344"/>
              <a:ext cx="7035546" cy="855493"/>
            </a:xfrm>
            <a:prstGeom prst="rect">
              <a:avLst/>
            </a:prstGeom>
          </p:spPr>
        </p:pic>
        <p:pic>
          <p:nvPicPr>
            <p:cNvPr id="5" name="Imagen 4">
              <a:extLst>
                <a:ext uri="{FF2B5EF4-FFF2-40B4-BE49-F238E27FC236}">
                  <a16:creationId xmlns:a16="http://schemas.microsoft.com/office/drawing/2014/main" id="{AFCCB86D-D112-4A47-A24C-3802B865E7A7}"/>
                </a:ext>
              </a:extLst>
            </p:cNvPr>
            <p:cNvPicPr>
              <a:picLocks noChangeAspect="1"/>
            </p:cNvPicPr>
            <p:nvPr/>
          </p:nvPicPr>
          <p:blipFill rotWithShape="1">
            <a:blip r:embed="rId4"/>
            <a:srcRect t="84110" b="-1"/>
            <a:stretch/>
          </p:blipFill>
          <p:spPr>
            <a:xfrm>
              <a:off x="1054227" y="2071687"/>
              <a:ext cx="7035546" cy="791453"/>
            </a:xfrm>
            <a:prstGeom prst="rect">
              <a:avLst/>
            </a:prstGeom>
          </p:spPr>
        </p:pic>
      </p:grpSp>
      <p:sp>
        <p:nvSpPr>
          <p:cNvPr id="8" name="Título 1">
            <a:extLst>
              <a:ext uri="{FF2B5EF4-FFF2-40B4-BE49-F238E27FC236}">
                <a16:creationId xmlns:a16="http://schemas.microsoft.com/office/drawing/2014/main" id="{E351DCF9-0E30-43AE-8DC7-54893E79A8E5}"/>
              </a:ext>
            </a:extLst>
          </p:cNvPr>
          <p:cNvSpPr txBox="1">
            <a:spLocks/>
          </p:cNvSpPr>
          <p:nvPr/>
        </p:nvSpPr>
        <p:spPr>
          <a:xfrm>
            <a:off x="800100" y="3136106"/>
            <a:ext cx="8229600" cy="6969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pPr algn="l">
              <a:lnSpc>
                <a:spcPct val="107000"/>
              </a:lnSpc>
              <a:spcAft>
                <a:spcPts val="800"/>
              </a:spcAft>
            </a:pPr>
            <a:r>
              <a:rPr lang="es-EC" sz="2000">
                <a:solidFill>
                  <a:schemeClr val="tx1"/>
                </a:solidFill>
                <a:latin typeface="+mj-lt"/>
                <a:ea typeface="Calibri" panose="020F0502020204030204" pitchFamily="34" charset="0"/>
                <a:cs typeface="Calibri" panose="020F0502020204030204" pitchFamily="34" charset="0"/>
              </a:rPr>
              <a:t>VERIFICACIÓN EN CAMPO DE LOS DATOS ENTREGADOS</a:t>
            </a:r>
            <a:br>
              <a:rPr lang="es-EC" sz="2000">
                <a:solidFill>
                  <a:schemeClr val="tx1"/>
                </a:solidFill>
                <a:latin typeface="+mj-lt"/>
                <a:ea typeface="Calibri" panose="020F0502020204030204" pitchFamily="34" charset="0"/>
                <a:cs typeface="Calibri" panose="020F0502020204030204" pitchFamily="34" charset="0"/>
              </a:rPr>
            </a:br>
            <a:r>
              <a:rPr lang="es-EC" sz="2000">
                <a:solidFill>
                  <a:schemeClr val="tx1"/>
                </a:solidFill>
                <a:latin typeface="+mj-lt"/>
                <a:cs typeface="Calibri" panose="020F0502020204030204" pitchFamily="34" charset="0"/>
              </a:rPr>
              <a:t>Av. El Sena en el sentido S-N</a:t>
            </a:r>
            <a:endParaRPr lang="es-US" sz="2000" dirty="0">
              <a:solidFill>
                <a:schemeClr val="tx1"/>
              </a:solidFill>
              <a:latin typeface="+mj-lt"/>
              <a:cs typeface="Calibri" panose="020F0502020204030204" pitchFamily="34" charset="0"/>
            </a:endParaRPr>
          </a:p>
        </p:txBody>
      </p:sp>
      <p:grpSp>
        <p:nvGrpSpPr>
          <p:cNvPr id="9" name="Grupo 8">
            <a:extLst>
              <a:ext uri="{FF2B5EF4-FFF2-40B4-BE49-F238E27FC236}">
                <a16:creationId xmlns:a16="http://schemas.microsoft.com/office/drawing/2014/main" id="{DA39C172-8255-4096-BC3B-569AADAB2507}"/>
              </a:ext>
            </a:extLst>
          </p:cNvPr>
          <p:cNvGrpSpPr/>
          <p:nvPr/>
        </p:nvGrpSpPr>
        <p:grpSpPr>
          <a:xfrm>
            <a:off x="1078460" y="4028831"/>
            <a:ext cx="7011313" cy="1658111"/>
            <a:chOff x="1066343" y="1923287"/>
            <a:chExt cx="7011313" cy="1658111"/>
          </a:xfrm>
        </p:grpSpPr>
        <p:pic>
          <p:nvPicPr>
            <p:cNvPr id="10" name="Imagen 9">
              <a:extLst>
                <a:ext uri="{FF2B5EF4-FFF2-40B4-BE49-F238E27FC236}">
                  <a16:creationId xmlns:a16="http://schemas.microsoft.com/office/drawing/2014/main" id="{E459A39F-4AA6-4A8E-B558-69C82E808C5B}"/>
                </a:ext>
              </a:extLst>
            </p:cNvPr>
            <p:cNvPicPr>
              <a:picLocks noChangeAspect="1"/>
            </p:cNvPicPr>
            <p:nvPr/>
          </p:nvPicPr>
          <p:blipFill rotWithShape="1">
            <a:blip r:embed="rId5"/>
            <a:srcRect b="81561"/>
            <a:stretch/>
          </p:blipFill>
          <p:spPr>
            <a:xfrm>
              <a:off x="1066343" y="1923287"/>
              <a:ext cx="7011313" cy="915163"/>
            </a:xfrm>
            <a:prstGeom prst="rect">
              <a:avLst/>
            </a:prstGeom>
          </p:spPr>
        </p:pic>
        <p:pic>
          <p:nvPicPr>
            <p:cNvPr id="11" name="Imagen 10">
              <a:extLst>
                <a:ext uri="{FF2B5EF4-FFF2-40B4-BE49-F238E27FC236}">
                  <a16:creationId xmlns:a16="http://schemas.microsoft.com/office/drawing/2014/main" id="{B0DD606E-EC28-4F0A-9B6C-C44BF760DEC1}"/>
                </a:ext>
              </a:extLst>
            </p:cNvPr>
            <p:cNvPicPr>
              <a:picLocks noChangeAspect="1"/>
            </p:cNvPicPr>
            <p:nvPr/>
          </p:nvPicPr>
          <p:blipFill rotWithShape="1">
            <a:blip r:embed="rId5"/>
            <a:srcRect t="83496"/>
            <a:stretch/>
          </p:blipFill>
          <p:spPr>
            <a:xfrm>
              <a:off x="1066343" y="2762249"/>
              <a:ext cx="7011313" cy="819149"/>
            </a:xfrm>
            <a:prstGeom prst="rect">
              <a:avLst/>
            </a:prstGeom>
          </p:spPr>
        </p:pic>
      </p:grpSp>
      <p:sp>
        <p:nvSpPr>
          <p:cNvPr id="13" name="Rectángulo 12">
            <a:extLst>
              <a:ext uri="{FF2B5EF4-FFF2-40B4-BE49-F238E27FC236}">
                <a16:creationId xmlns:a16="http://schemas.microsoft.com/office/drawing/2014/main" id="{63D2A720-D6BF-429F-8771-302B0DD2B3C8}"/>
              </a:ext>
            </a:extLst>
          </p:cNvPr>
          <p:cNvSpPr/>
          <p:nvPr/>
        </p:nvSpPr>
        <p:spPr>
          <a:xfrm>
            <a:off x="7419452" y="4923582"/>
            <a:ext cx="492369" cy="261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a:extLst>
              <a:ext uri="{FF2B5EF4-FFF2-40B4-BE49-F238E27FC236}">
                <a16:creationId xmlns:a16="http://schemas.microsoft.com/office/drawing/2014/main" id="{5D508A18-1B82-46A0-A5E9-3612F2156A5D}"/>
              </a:ext>
            </a:extLst>
          </p:cNvPr>
          <p:cNvSpPr/>
          <p:nvPr/>
        </p:nvSpPr>
        <p:spPr>
          <a:xfrm>
            <a:off x="7352262" y="2104103"/>
            <a:ext cx="492369" cy="261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Tree>
    <p:extLst>
      <p:ext uri="{BB962C8B-B14F-4D97-AF65-F5344CB8AC3E}">
        <p14:creationId xmlns:p14="http://schemas.microsoft.com/office/powerpoint/2010/main" val="4002605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7E156-204F-4AAE-BD03-E2E582A10A0D}"/>
              </a:ext>
            </a:extLst>
          </p:cNvPr>
          <p:cNvSpPr>
            <a:spLocks noGrp="1"/>
          </p:cNvSpPr>
          <p:nvPr>
            <p:ph type="title"/>
          </p:nvPr>
        </p:nvSpPr>
        <p:spPr>
          <a:xfrm>
            <a:off x="676275" y="322263"/>
            <a:ext cx="8229600" cy="696912"/>
          </a:xfrm>
        </p:spPr>
        <p:txBody>
          <a:bodyPr/>
          <a:lstStyle/>
          <a:p>
            <a:pPr algn="l">
              <a:lnSpc>
                <a:spcPct val="107000"/>
              </a:lnSpc>
              <a:spcAft>
                <a:spcPts val="800"/>
              </a:spcAft>
            </a:pPr>
            <a:r>
              <a:rPr lang="es-EC" sz="2000" b="1" i="1" dirty="0">
                <a:solidFill>
                  <a:schemeClr val="tx1"/>
                </a:solidFill>
                <a:effectLst/>
                <a:latin typeface="+mj-lt"/>
                <a:ea typeface="Calibri" panose="020F0502020204030204" pitchFamily="34" charset="0"/>
                <a:cs typeface="Calibri" panose="020F0502020204030204" pitchFamily="34" charset="0"/>
              </a:rPr>
              <a:t>VERIFICACIÓN EN CAMPO DE LOS DATOS ENTREGADOS</a:t>
            </a:r>
            <a:br>
              <a:rPr lang="es-EC" sz="2000" b="1" i="1" dirty="0">
                <a:solidFill>
                  <a:schemeClr val="tx1"/>
                </a:solidFill>
                <a:effectLst/>
                <a:latin typeface="+mj-lt"/>
                <a:ea typeface="Calibri" panose="020F0502020204030204" pitchFamily="34" charset="0"/>
                <a:cs typeface="Calibri" panose="020F0502020204030204" pitchFamily="34" charset="0"/>
              </a:rPr>
            </a:br>
            <a:r>
              <a:rPr lang="es-EC" sz="1400" dirty="0">
                <a:solidFill>
                  <a:schemeClr val="tx1"/>
                </a:solidFill>
                <a:latin typeface="+mj-lt"/>
                <a:cs typeface="Calibri" panose="020F0502020204030204" pitchFamily="34" charset="0"/>
              </a:rPr>
              <a:t>Av. Cumandá en el sentido O-E </a:t>
            </a:r>
            <a:endParaRPr lang="es-US" sz="2000" dirty="0">
              <a:solidFill>
                <a:schemeClr val="tx1"/>
              </a:solidFill>
              <a:latin typeface="+mj-lt"/>
              <a:cs typeface="Calibri" panose="020F0502020204030204" pitchFamily="34" charset="0"/>
            </a:endParaRPr>
          </a:p>
        </p:txBody>
      </p:sp>
      <p:pic>
        <p:nvPicPr>
          <p:cNvPr id="4" name="Picture 4">
            <a:extLst>
              <a:ext uri="{FF2B5EF4-FFF2-40B4-BE49-F238E27FC236}">
                <a16:creationId xmlns:a16="http://schemas.microsoft.com/office/drawing/2014/main" id="{2300E799-DF1B-4E49-BE7B-24AE741CC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4" y="5987520"/>
            <a:ext cx="2246312" cy="681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upo 2">
            <a:extLst>
              <a:ext uri="{FF2B5EF4-FFF2-40B4-BE49-F238E27FC236}">
                <a16:creationId xmlns:a16="http://schemas.microsoft.com/office/drawing/2014/main" id="{A918A1A8-BCDC-4D12-B76D-1F0DEA805D8F}"/>
              </a:ext>
            </a:extLst>
          </p:cNvPr>
          <p:cNvGrpSpPr/>
          <p:nvPr/>
        </p:nvGrpSpPr>
        <p:grpSpPr>
          <a:xfrm>
            <a:off x="912468" y="1013618"/>
            <a:ext cx="7757214" cy="1291432"/>
            <a:chOff x="1009488" y="2137568"/>
            <a:chExt cx="7757214" cy="1291432"/>
          </a:xfrm>
        </p:grpSpPr>
        <p:pic>
          <p:nvPicPr>
            <p:cNvPr id="12" name="Imagen 11">
              <a:extLst>
                <a:ext uri="{FF2B5EF4-FFF2-40B4-BE49-F238E27FC236}">
                  <a16:creationId xmlns:a16="http://schemas.microsoft.com/office/drawing/2014/main" id="{5199928B-ED62-491C-9D0C-0AAADF74B027}"/>
                </a:ext>
              </a:extLst>
            </p:cNvPr>
            <p:cNvPicPr>
              <a:picLocks noChangeAspect="1"/>
            </p:cNvPicPr>
            <p:nvPr/>
          </p:nvPicPr>
          <p:blipFill rotWithShape="1">
            <a:blip r:embed="rId4"/>
            <a:srcRect b="55013"/>
            <a:stretch/>
          </p:blipFill>
          <p:spPr>
            <a:xfrm>
              <a:off x="1009488" y="2137568"/>
              <a:ext cx="7757214" cy="958058"/>
            </a:xfrm>
            <a:prstGeom prst="rect">
              <a:avLst/>
            </a:prstGeom>
          </p:spPr>
        </p:pic>
        <p:pic>
          <p:nvPicPr>
            <p:cNvPr id="5" name="Imagen 4">
              <a:extLst>
                <a:ext uri="{FF2B5EF4-FFF2-40B4-BE49-F238E27FC236}">
                  <a16:creationId xmlns:a16="http://schemas.microsoft.com/office/drawing/2014/main" id="{990ED811-1185-4AA8-9661-9339896131AF}"/>
                </a:ext>
              </a:extLst>
            </p:cNvPr>
            <p:cNvPicPr>
              <a:picLocks noChangeAspect="1"/>
            </p:cNvPicPr>
            <p:nvPr/>
          </p:nvPicPr>
          <p:blipFill rotWithShape="1">
            <a:blip r:embed="rId4"/>
            <a:srcRect t="86452"/>
            <a:stretch/>
          </p:blipFill>
          <p:spPr>
            <a:xfrm>
              <a:off x="1009488" y="3140470"/>
              <a:ext cx="7757214" cy="288530"/>
            </a:xfrm>
            <a:prstGeom prst="rect">
              <a:avLst/>
            </a:prstGeom>
          </p:spPr>
        </p:pic>
      </p:grpSp>
      <p:sp>
        <p:nvSpPr>
          <p:cNvPr id="13" name="CuadroTexto 12">
            <a:extLst>
              <a:ext uri="{FF2B5EF4-FFF2-40B4-BE49-F238E27FC236}">
                <a16:creationId xmlns:a16="http://schemas.microsoft.com/office/drawing/2014/main" id="{F4930379-D0C3-4B2E-B71E-4F167B803D06}"/>
              </a:ext>
            </a:extLst>
          </p:cNvPr>
          <p:cNvSpPr txBox="1"/>
          <p:nvPr/>
        </p:nvSpPr>
        <p:spPr>
          <a:xfrm>
            <a:off x="676275" y="2420442"/>
            <a:ext cx="4572000" cy="307777"/>
          </a:xfrm>
          <a:prstGeom prst="rect">
            <a:avLst/>
          </a:prstGeom>
          <a:noFill/>
        </p:spPr>
        <p:txBody>
          <a:bodyPr wrap="square">
            <a:spAutoFit/>
          </a:bodyPr>
          <a:lstStyle/>
          <a:p>
            <a:r>
              <a:rPr kumimoji="0" lang="es-EC" sz="1400" b="1" i="1"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Av. Cumandá en el sentido S-O</a:t>
            </a:r>
            <a:endParaRPr lang="es-EC" dirty="0"/>
          </a:p>
        </p:txBody>
      </p:sp>
      <p:grpSp>
        <p:nvGrpSpPr>
          <p:cNvPr id="14" name="Grupo 13">
            <a:extLst>
              <a:ext uri="{FF2B5EF4-FFF2-40B4-BE49-F238E27FC236}">
                <a16:creationId xmlns:a16="http://schemas.microsoft.com/office/drawing/2014/main" id="{0EA729F5-C6FD-4A63-B980-4B33A2B42147}"/>
              </a:ext>
            </a:extLst>
          </p:cNvPr>
          <p:cNvGrpSpPr/>
          <p:nvPr/>
        </p:nvGrpSpPr>
        <p:grpSpPr>
          <a:xfrm>
            <a:off x="912468" y="2817019"/>
            <a:ext cx="7735890" cy="1223962"/>
            <a:chOff x="932654" y="1138237"/>
            <a:chExt cx="7735890" cy="1223962"/>
          </a:xfrm>
        </p:grpSpPr>
        <p:pic>
          <p:nvPicPr>
            <p:cNvPr id="15" name="Imagen 14">
              <a:extLst>
                <a:ext uri="{FF2B5EF4-FFF2-40B4-BE49-F238E27FC236}">
                  <a16:creationId xmlns:a16="http://schemas.microsoft.com/office/drawing/2014/main" id="{33DB55C7-19DC-4CE3-9D26-5946F7A7AD74}"/>
                </a:ext>
              </a:extLst>
            </p:cNvPr>
            <p:cNvPicPr>
              <a:picLocks noChangeAspect="1"/>
            </p:cNvPicPr>
            <p:nvPr/>
          </p:nvPicPr>
          <p:blipFill rotWithShape="1">
            <a:blip r:embed="rId5"/>
            <a:srcRect b="55530"/>
            <a:stretch/>
          </p:blipFill>
          <p:spPr>
            <a:xfrm>
              <a:off x="932655" y="1138237"/>
              <a:ext cx="7735889" cy="938213"/>
            </a:xfrm>
            <a:prstGeom prst="rect">
              <a:avLst/>
            </a:prstGeom>
          </p:spPr>
        </p:pic>
        <p:pic>
          <p:nvPicPr>
            <p:cNvPr id="16" name="Imagen 15">
              <a:extLst>
                <a:ext uri="{FF2B5EF4-FFF2-40B4-BE49-F238E27FC236}">
                  <a16:creationId xmlns:a16="http://schemas.microsoft.com/office/drawing/2014/main" id="{3D4E39CE-C964-43E6-9F68-F6F5DAAFF288}"/>
                </a:ext>
              </a:extLst>
            </p:cNvPr>
            <p:cNvPicPr>
              <a:picLocks noChangeAspect="1"/>
            </p:cNvPicPr>
            <p:nvPr/>
          </p:nvPicPr>
          <p:blipFill rotWithShape="1">
            <a:blip r:embed="rId5"/>
            <a:srcRect t="86457"/>
            <a:stretch/>
          </p:blipFill>
          <p:spPr>
            <a:xfrm>
              <a:off x="932654" y="2076450"/>
              <a:ext cx="7735889" cy="285749"/>
            </a:xfrm>
            <a:prstGeom prst="rect">
              <a:avLst/>
            </a:prstGeom>
          </p:spPr>
        </p:pic>
      </p:grpSp>
      <p:sp>
        <p:nvSpPr>
          <p:cNvPr id="19" name="CuadroTexto 18">
            <a:extLst>
              <a:ext uri="{FF2B5EF4-FFF2-40B4-BE49-F238E27FC236}">
                <a16:creationId xmlns:a16="http://schemas.microsoft.com/office/drawing/2014/main" id="{0AC241FD-B420-429C-BAEA-BAF261EF48C8}"/>
              </a:ext>
            </a:extLst>
          </p:cNvPr>
          <p:cNvSpPr txBox="1"/>
          <p:nvPr/>
        </p:nvSpPr>
        <p:spPr>
          <a:xfrm>
            <a:off x="676275" y="4169372"/>
            <a:ext cx="4572000" cy="307777"/>
          </a:xfrm>
          <a:prstGeom prst="rect">
            <a:avLst/>
          </a:prstGeom>
          <a:noFill/>
        </p:spPr>
        <p:txBody>
          <a:bodyPr wrap="square">
            <a:spAutoFit/>
          </a:bodyPr>
          <a:lstStyle/>
          <a:p>
            <a:r>
              <a:rPr kumimoji="0" lang="es-EC" sz="1400" b="1" i="1"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Av. Cumandá en el sentido O-S</a:t>
            </a:r>
            <a:endParaRPr lang="es-EC" dirty="0"/>
          </a:p>
        </p:txBody>
      </p:sp>
      <p:grpSp>
        <p:nvGrpSpPr>
          <p:cNvPr id="20" name="Grupo 19">
            <a:extLst>
              <a:ext uri="{FF2B5EF4-FFF2-40B4-BE49-F238E27FC236}">
                <a16:creationId xmlns:a16="http://schemas.microsoft.com/office/drawing/2014/main" id="{327F81B5-4BF5-4DD3-9C67-F132EAE6BAF9}"/>
              </a:ext>
            </a:extLst>
          </p:cNvPr>
          <p:cNvGrpSpPr/>
          <p:nvPr/>
        </p:nvGrpSpPr>
        <p:grpSpPr>
          <a:xfrm>
            <a:off x="918958" y="4596040"/>
            <a:ext cx="7729399" cy="1228725"/>
            <a:chOff x="707300" y="1895475"/>
            <a:chExt cx="7729399" cy="1228725"/>
          </a:xfrm>
        </p:grpSpPr>
        <p:pic>
          <p:nvPicPr>
            <p:cNvPr id="21" name="Imagen 20">
              <a:extLst>
                <a:ext uri="{FF2B5EF4-FFF2-40B4-BE49-F238E27FC236}">
                  <a16:creationId xmlns:a16="http://schemas.microsoft.com/office/drawing/2014/main" id="{7636564F-43A1-48C9-B086-969121BB88AF}"/>
                </a:ext>
              </a:extLst>
            </p:cNvPr>
            <p:cNvPicPr>
              <a:picLocks noChangeAspect="1"/>
            </p:cNvPicPr>
            <p:nvPr/>
          </p:nvPicPr>
          <p:blipFill rotWithShape="1">
            <a:blip r:embed="rId6"/>
            <a:srcRect b="55856"/>
            <a:stretch/>
          </p:blipFill>
          <p:spPr>
            <a:xfrm>
              <a:off x="707300" y="1895475"/>
              <a:ext cx="7729399" cy="933450"/>
            </a:xfrm>
            <a:prstGeom prst="rect">
              <a:avLst/>
            </a:prstGeom>
          </p:spPr>
        </p:pic>
        <p:pic>
          <p:nvPicPr>
            <p:cNvPr id="22" name="Imagen 21">
              <a:extLst>
                <a:ext uri="{FF2B5EF4-FFF2-40B4-BE49-F238E27FC236}">
                  <a16:creationId xmlns:a16="http://schemas.microsoft.com/office/drawing/2014/main" id="{E14E79AC-42E8-468A-B690-65041FF32367}"/>
                </a:ext>
              </a:extLst>
            </p:cNvPr>
            <p:cNvPicPr>
              <a:picLocks noChangeAspect="1"/>
            </p:cNvPicPr>
            <p:nvPr/>
          </p:nvPicPr>
          <p:blipFill rotWithShape="1">
            <a:blip r:embed="rId6"/>
            <a:srcRect t="86937"/>
            <a:stretch/>
          </p:blipFill>
          <p:spPr>
            <a:xfrm>
              <a:off x="707300" y="2847975"/>
              <a:ext cx="7729399" cy="276225"/>
            </a:xfrm>
            <a:prstGeom prst="rect">
              <a:avLst/>
            </a:prstGeom>
          </p:spPr>
        </p:pic>
      </p:grpSp>
      <p:sp>
        <p:nvSpPr>
          <p:cNvPr id="23" name="Rectángulo 22">
            <a:extLst>
              <a:ext uri="{FF2B5EF4-FFF2-40B4-BE49-F238E27FC236}">
                <a16:creationId xmlns:a16="http://schemas.microsoft.com/office/drawing/2014/main" id="{A0F1F906-9AAE-440B-BE27-713AFA2DA0C6}"/>
              </a:ext>
            </a:extLst>
          </p:cNvPr>
          <p:cNvSpPr/>
          <p:nvPr/>
        </p:nvSpPr>
        <p:spPr>
          <a:xfrm>
            <a:off x="8109863" y="5529490"/>
            <a:ext cx="492369" cy="261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4" name="Rectángulo 23">
            <a:extLst>
              <a:ext uri="{FF2B5EF4-FFF2-40B4-BE49-F238E27FC236}">
                <a16:creationId xmlns:a16="http://schemas.microsoft.com/office/drawing/2014/main" id="{331601D8-8139-44DD-9D6B-51BC204EE7AA}"/>
              </a:ext>
            </a:extLst>
          </p:cNvPr>
          <p:cNvSpPr/>
          <p:nvPr/>
        </p:nvSpPr>
        <p:spPr>
          <a:xfrm>
            <a:off x="8090813" y="3730653"/>
            <a:ext cx="492369" cy="261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5" name="Rectángulo 24">
            <a:extLst>
              <a:ext uri="{FF2B5EF4-FFF2-40B4-BE49-F238E27FC236}">
                <a16:creationId xmlns:a16="http://schemas.microsoft.com/office/drawing/2014/main" id="{97B5F68D-403B-40E2-AD3F-2C354F9CC5DA}"/>
              </a:ext>
            </a:extLst>
          </p:cNvPr>
          <p:cNvSpPr/>
          <p:nvPr/>
        </p:nvSpPr>
        <p:spPr>
          <a:xfrm>
            <a:off x="7598445" y="2001775"/>
            <a:ext cx="492369" cy="261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Tree>
    <p:extLst>
      <p:ext uri="{BB962C8B-B14F-4D97-AF65-F5344CB8AC3E}">
        <p14:creationId xmlns:p14="http://schemas.microsoft.com/office/powerpoint/2010/main" val="3790026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7E156-204F-4AAE-BD03-E2E582A10A0D}"/>
              </a:ext>
            </a:extLst>
          </p:cNvPr>
          <p:cNvSpPr>
            <a:spLocks noGrp="1"/>
          </p:cNvSpPr>
          <p:nvPr>
            <p:ph type="title"/>
          </p:nvPr>
        </p:nvSpPr>
        <p:spPr>
          <a:xfrm>
            <a:off x="723900" y="316442"/>
            <a:ext cx="8229600" cy="696912"/>
          </a:xfrm>
        </p:spPr>
        <p:txBody>
          <a:bodyPr/>
          <a:lstStyle/>
          <a:p>
            <a:pPr algn="l">
              <a:lnSpc>
                <a:spcPct val="107000"/>
              </a:lnSpc>
              <a:spcAft>
                <a:spcPts val="800"/>
              </a:spcAft>
            </a:pPr>
            <a:r>
              <a:rPr lang="es-EC" sz="2000" b="1" i="1" dirty="0">
                <a:solidFill>
                  <a:schemeClr val="tx1"/>
                </a:solidFill>
                <a:effectLst/>
                <a:latin typeface="+mj-lt"/>
                <a:ea typeface="Calibri" panose="020F0502020204030204" pitchFamily="34" charset="0"/>
                <a:cs typeface="Calibri" panose="020F0502020204030204" pitchFamily="34" charset="0"/>
              </a:rPr>
              <a:t>Proyección De Tráfico al Año 2021</a:t>
            </a:r>
            <a:br>
              <a:rPr lang="es-EC" sz="2000" b="1" i="1" dirty="0">
                <a:solidFill>
                  <a:schemeClr val="tx1"/>
                </a:solidFill>
                <a:effectLst/>
                <a:latin typeface="+mj-lt"/>
                <a:ea typeface="Calibri" panose="020F0502020204030204" pitchFamily="34" charset="0"/>
                <a:cs typeface="Calibri" panose="020F0502020204030204" pitchFamily="34" charset="0"/>
              </a:rPr>
            </a:br>
            <a:endParaRPr lang="es-US" sz="2000" dirty="0">
              <a:solidFill>
                <a:schemeClr val="tx1"/>
              </a:solidFill>
              <a:latin typeface="+mj-lt"/>
              <a:cs typeface="Calibri" panose="020F0502020204030204" pitchFamily="34" charset="0"/>
            </a:endParaRPr>
          </a:p>
        </p:txBody>
      </p:sp>
      <p:sp>
        <p:nvSpPr>
          <p:cNvPr id="6" name="CuadroTexto 5">
            <a:extLst>
              <a:ext uri="{FF2B5EF4-FFF2-40B4-BE49-F238E27FC236}">
                <a16:creationId xmlns:a16="http://schemas.microsoft.com/office/drawing/2014/main" id="{F238B880-955B-4073-81DF-E77161088E8B}"/>
              </a:ext>
            </a:extLst>
          </p:cNvPr>
          <p:cNvSpPr txBox="1"/>
          <p:nvPr/>
        </p:nvSpPr>
        <p:spPr>
          <a:xfrm>
            <a:off x="942974" y="1265760"/>
            <a:ext cx="7534275" cy="1154675"/>
          </a:xfrm>
          <a:prstGeom prst="rect">
            <a:avLst/>
          </a:prstGeom>
          <a:noFill/>
        </p:spPr>
        <p:txBody>
          <a:bodyPr wrap="square">
            <a:spAutoFit/>
          </a:bodyPr>
          <a:lstStyle/>
          <a:p>
            <a:pPr indent="457200" algn="just">
              <a:lnSpc>
                <a:spcPct val="150000"/>
              </a:lnSpc>
              <a:spcAft>
                <a:spcPts val="800"/>
              </a:spcAft>
            </a:pPr>
            <a:r>
              <a:rPr lang="es-EC" sz="1600" dirty="0">
                <a:latin typeface="+mn-lt"/>
                <a:ea typeface="Calibri" panose="020F0502020204030204" pitchFamily="34" charset="0"/>
              </a:rPr>
              <a:t>S</a:t>
            </a:r>
            <a:r>
              <a:rPr lang="es-EC" sz="1600" dirty="0">
                <a:solidFill>
                  <a:srgbClr val="000000"/>
                </a:solidFill>
                <a:effectLst/>
                <a:latin typeface="+mn-lt"/>
                <a:ea typeface="Calibri" panose="020F0502020204030204" pitchFamily="34" charset="0"/>
              </a:rPr>
              <a:t>e empleó la tasa de crecimiento vehicular prevista por el Municipio del Distrito Metropolitano de Quito (Concejo Metropolitano, 2015), que corresponde al 7% de crecimiento anual.</a:t>
            </a:r>
            <a:endParaRPr lang="es-EC" sz="1600" dirty="0">
              <a:effectLst/>
              <a:latin typeface="+mn-lt"/>
              <a:ea typeface="Calibri" panose="020F0502020204030204" pitchFamily="34" charset="0"/>
            </a:endParaRPr>
          </a:p>
        </p:txBody>
      </p:sp>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554C8986-4FA8-44D9-8CAB-D682148C698F}"/>
                  </a:ext>
                </a:extLst>
              </p:cNvPr>
              <p:cNvSpPr txBox="1"/>
              <p:nvPr/>
            </p:nvSpPr>
            <p:spPr>
              <a:xfrm>
                <a:off x="942974" y="2925248"/>
                <a:ext cx="7534275" cy="2357890"/>
              </a:xfrm>
              <a:prstGeom prst="rect">
                <a:avLst/>
              </a:prstGeom>
              <a:noFill/>
            </p:spPr>
            <p:txBody>
              <a:bodyPr wrap="square">
                <a:spAutoFit/>
              </a:bodyPr>
              <a:lstStyle/>
              <a:p>
                <a:pPr indent="457200" algn="just">
                  <a:lnSpc>
                    <a:spcPct val="150000"/>
                  </a:lnSpc>
                  <a:spcAft>
                    <a:spcPts val="800"/>
                  </a:spcAft>
                </a:pPr>
                <a:r>
                  <a:rPr lang="es-EC" sz="1600" dirty="0">
                    <a:latin typeface="+mn-lt"/>
                  </a:rPr>
                  <a:t>Considerando el requerimiento establecido por los objetivos, los datos disponibles y el periodo a proyectar, para determinar los volúmenes de tránsito futuro con tendencia exponencial se emplea la siguiente expresión:</a:t>
                </a:r>
              </a:p>
              <a:p>
                <a:pPr indent="457200" algn="just">
                  <a:lnSpc>
                    <a:spcPct val="150000"/>
                  </a:lnSpc>
                  <a:spcAft>
                    <a:spcPts val="800"/>
                  </a:spcAft>
                </a:pPr>
                <a:endParaRPr lang="es-EC" sz="1600" dirty="0">
                  <a:latin typeface="+mn-lt"/>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2400" b="1" i="1">
                          <a:latin typeface="Cambria Math" panose="02040503050406030204" pitchFamily="18" charset="0"/>
                        </a:rPr>
                        <m:t>𝐐𝐟</m:t>
                      </m:r>
                      <m:r>
                        <a:rPr lang="es-EC" sz="2400" b="1">
                          <a:latin typeface="Cambria Math" panose="02040503050406030204" pitchFamily="18" charset="0"/>
                        </a:rPr>
                        <m:t>=</m:t>
                      </m:r>
                      <m:sSub>
                        <m:sSubPr>
                          <m:ctrlPr>
                            <a:rPr lang="es-EC" sz="2400" b="1" i="1">
                              <a:latin typeface="Cambria Math" panose="02040503050406030204" pitchFamily="18" charset="0"/>
                            </a:rPr>
                          </m:ctrlPr>
                        </m:sSubPr>
                        <m:e>
                          <m:r>
                            <a:rPr lang="es-EC" sz="2400" b="1" i="1">
                              <a:latin typeface="Cambria Math" panose="02040503050406030204" pitchFamily="18" charset="0"/>
                            </a:rPr>
                            <m:t>𝐐</m:t>
                          </m:r>
                        </m:e>
                        <m:sub>
                          <m:r>
                            <a:rPr lang="es-EC" sz="2400" b="1" i="1">
                              <a:latin typeface="Cambria Math" panose="02040503050406030204" pitchFamily="18" charset="0"/>
                            </a:rPr>
                            <m:t>𝐨</m:t>
                          </m:r>
                        </m:sub>
                      </m:sSub>
                      <m:sSup>
                        <m:sSupPr>
                          <m:ctrlPr>
                            <a:rPr lang="es-EC" sz="2400" b="1" i="1">
                              <a:latin typeface="Cambria Math" panose="02040503050406030204" pitchFamily="18" charset="0"/>
                            </a:rPr>
                          </m:ctrlPr>
                        </m:sSupPr>
                        <m:e>
                          <m:d>
                            <m:dPr>
                              <m:ctrlPr>
                                <a:rPr lang="es-EC" sz="2400" b="1" i="1">
                                  <a:latin typeface="Cambria Math" panose="02040503050406030204" pitchFamily="18" charset="0"/>
                                </a:rPr>
                              </m:ctrlPr>
                            </m:dPr>
                            <m:e>
                              <m:r>
                                <a:rPr lang="es-EC" sz="2400" b="1" i="1">
                                  <a:latin typeface="Cambria Math" panose="02040503050406030204" pitchFamily="18" charset="0"/>
                                </a:rPr>
                                <m:t>𝟏</m:t>
                              </m:r>
                              <m:r>
                                <a:rPr lang="es-EC" sz="2400" b="1">
                                  <a:latin typeface="Cambria Math" panose="02040503050406030204" pitchFamily="18" charset="0"/>
                                </a:rPr>
                                <m:t>+</m:t>
                              </m:r>
                              <m:r>
                                <a:rPr lang="es-EC" sz="2400" b="1" i="1">
                                  <a:latin typeface="Cambria Math" panose="02040503050406030204" pitchFamily="18" charset="0"/>
                                </a:rPr>
                                <m:t>𝐫</m:t>
                              </m:r>
                            </m:e>
                          </m:d>
                        </m:e>
                        <m:sup>
                          <m:sSub>
                            <m:sSubPr>
                              <m:ctrlPr>
                                <a:rPr lang="es-EC" sz="2400" b="1" i="1">
                                  <a:latin typeface="Cambria Math" panose="02040503050406030204" pitchFamily="18" charset="0"/>
                                </a:rPr>
                              </m:ctrlPr>
                            </m:sSubPr>
                            <m:e>
                              <m:r>
                                <a:rPr lang="es-EC" sz="2400" b="1" i="1">
                                  <a:latin typeface="Cambria Math" panose="02040503050406030204" pitchFamily="18" charset="0"/>
                                </a:rPr>
                                <m:t>𝐗</m:t>
                              </m:r>
                            </m:e>
                            <m:sub>
                              <m:r>
                                <a:rPr lang="es-EC" sz="2400" b="1" i="1">
                                  <a:latin typeface="Cambria Math" panose="02040503050406030204" pitchFamily="18" charset="0"/>
                                </a:rPr>
                                <m:t>𝐣</m:t>
                              </m:r>
                            </m:sub>
                          </m:sSub>
                        </m:sup>
                      </m:sSup>
                    </m:oMath>
                  </m:oMathPara>
                </a14:m>
                <a:endParaRPr lang="es-EC" sz="2800" b="1" dirty="0">
                  <a:latin typeface="+mn-lt"/>
                </a:endParaRPr>
              </a:p>
            </p:txBody>
          </p:sp>
        </mc:Choice>
        <mc:Fallback xmlns="">
          <p:sp>
            <p:nvSpPr>
              <p:cNvPr id="8" name="CuadroTexto 7">
                <a:extLst>
                  <a:ext uri="{FF2B5EF4-FFF2-40B4-BE49-F238E27FC236}">
                    <a16:creationId xmlns:a16="http://schemas.microsoft.com/office/drawing/2014/main" id="{554C8986-4FA8-44D9-8CAB-D682148C698F}"/>
                  </a:ext>
                </a:extLst>
              </p:cNvPr>
              <p:cNvSpPr txBox="1">
                <a:spLocks noRot="1" noChangeAspect="1" noMove="1" noResize="1" noEditPoints="1" noAdjustHandles="1" noChangeArrowheads="1" noChangeShapeType="1" noTextEdit="1"/>
              </p:cNvSpPr>
              <p:nvPr/>
            </p:nvSpPr>
            <p:spPr>
              <a:xfrm>
                <a:off x="942974" y="2925248"/>
                <a:ext cx="7534275" cy="2357890"/>
              </a:xfrm>
              <a:prstGeom prst="rect">
                <a:avLst/>
              </a:prstGeom>
              <a:blipFill>
                <a:blip r:embed="rId3"/>
                <a:stretch>
                  <a:fillRect l="-485" r="-405"/>
                </a:stretch>
              </a:blipFill>
            </p:spPr>
            <p:txBody>
              <a:bodyPr/>
              <a:lstStyle/>
              <a:p>
                <a:r>
                  <a:rPr lang="es-EC">
                    <a:noFill/>
                  </a:rPr>
                  <a:t> </a:t>
                </a:r>
              </a:p>
            </p:txBody>
          </p:sp>
        </mc:Fallback>
      </mc:AlternateContent>
      <p:pic>
        <p:nvPicPr>
          <p:cNvPr id="5" name="Picture 4">
            <a:extLst>
              <a:ext uri="{FF2B5EF4-FFF2-40B4-BE49-F238E27FC236}">
                <a16:creationId xmlns:a16="http://schemas.microsoft.com/office/drawing/2014/main" id="{92608116-F114-410C-ABAF-13DADACFB1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3724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7E156-204F-4AAE-BD03-E2E582A10A0D}"/>
              </a:ext>
            </a:extLst>
          </p:cNvPr>
          <p:cNvSpPr>
            <a:spLocks noGrp="1"/>
          </p:cNvSpPr>
          <p:nvPr>
            <p:ph type="title"/>
          </p:nvPr>
        </p:nvSpPr>
        <p:spPr>
          <a:xfrm>
            <a:off x="647699" y="322262"/>
            <a:ext cx="8229600" cy="782637"/>
          </a:xfrm>
        </p:spPr>
        <p:txBody>
          <a:bodyPr/>
          <a:lstStyle/>
          <a:p>
            <a:pPr algn="l">
              <a:lnSpc>
                <a:spcPct val="107000"/>
              </a:lnSpc>
              <a:spcAft>
                <a:spcPts val="800"/>
              </a:spcAft>
            </a:pPr>
            <a:r>
              <a:rPr lang="es-EC" sz="2000" dirty="0">
                <a:solidFill>
                  <a:schemeClr val="tx1"/>
                </a:solidFill>
                <a:latin typeface="+mj-lt"/>
                <a:cs typeface="Calibri" panose="020F0502020204030204" pitchFamily="34" charset="0"/>
              </a:rPr>
              <a:t>Volumen de Tránsito Promedio Diario Semanal </a:t>
            </a:r>
            <a:br>
              <a:rPr lang="es-EC" sz="2000" dirty="0">
                <a:solidFill>
                  <a:schemeClr val="tx1"/>
                </a:solidFill>
                <a:latin typeface="+mj-lt"/>
                <a:cs typeface="Calibri" panose="020F0502020204030204" pitchFamily="34" charset="0"/>
              </a:rPr>
            </a:br>
            <a:r>
              <a:rPr lang="es-EC" sz="2000" dirty="0">
                <a:solidFill>
                  <a:schemeClr val="tx1"/>
                </a:solidFill>
                <a:latin typeface="+mj-lt"/>
                <a:cs typeface="Calibri" panose="020F0502020204030204" pitchFamily="34" charset="0"/>
              </a:rPr>
              <a:t> </a:t>
            </a:r>
            <a:r>
              <a:rPr lang="es-EC" sz="1400" dirty="0">
                <a:solidFill>
                  <a:schemeClr val="tx1"/>
                </a:solidFill>
                <a:latin typeface="+mj-lt"/>
                <a:cs typeface="Calibri" panose="020F0502020204030204" pitchFamily="34" charset="0"/>
              </a:rPr>
              <a:t>AV. MALDONADO EN EL SENTIDO N-S</a:t>
            </a:r>
            <a:endParaRPr lang="es-US" sz="3600" dirty="0">
              <a:solidFill>
                <a:schemeClr val="tx1"/>
              </a:solidFill>
              <a:latin typeface="+mj-lt"/>
            </a:endParaRPr>
          </a:p>
        </p:txBody>
      </p:sp>
      <p:pic>
        <p:nvPicPr>
          <p:cNvPr id="7" name="Imagen 6">
            <a:extLst>
              <a:ext uri="{FF2B5EF4-FFF2-40B4-BE49-F238E27FC236}">
                <a16:creationId xmlns:a16="http://schemas.microsoft.com/office/drawing/2014/main" id="{5AF4E7A9-48CC-4CBC-97B9-AFADBB1E596A}"/>
              </a:ext>
            </a:extLst>
          </p:cNvPr>
          <p:cNvPicPr>
            <a:picLocks noChangeAspect="1"/>
          </p:cNvPicPr>
          <p:nvPr/>
        </p:nvPicPr>
        <p:blipFill>
          <a:blip r:embed="rId3"/>
          <a:stretch>
            <a:fillRect/>
          </a:stretch>
        </p:blipFill>
        <p:spPr>
          <a:xfrm>
            <a:off x="1500124" y="2047229"/>
            <a:ext cx="6143751" cy="3838575"/>
          </a:xfrm>
          <a:prstGeom prst="rect">
            <a:avLst/>
          </a:prstGeom>
        </p:spPr>
      </p:pic>
      <p:pic>
        <p:nvPicPr>
          <p:cNvPr id="4" name="Picture 4">
            <a:extLst>
              <a:ext uri="{FF2B5EF4-FFF2-40B4-BE49-F238E27FC236}">
                <a16:creationId xmlns:a16="http://schemas.microsoft.com/office/drawing/2014/main" id="{4A081574-4367-45B9-9AE1-3D1C2CD8E4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id="{ADEAD43D-1BBF-4820-8FF6-22E999637E5C}"/>
                  </a:ext>
                </a:extLst>
              </p:cNvPr>
              <p:cNvSpPr/>
              <p:nvPr/>
            </p:nvSpPr>
            <p:spPr>
              <a:xfrm>
                <a:off x="3040679" y="1428373"/>
                <a:ext cx="3062640" cy="512466"/>
              </a:xfrm>
              <a:prstGeom prst="rect">
                <a:avLst/>
              </a:prstGeom>
              <a:solidFill>
                <a:srgbClr val="92D050"/>
              </a:solidFill>
              <a:ln/>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s-EC" sz="1800" b="1" i="1" smtClean="0">
                          <a:latin typeface="Cambria Math" panose="02040503050406030204" pitchFamily="18" charset="0"/>
                        </a:rPr>
                        <m:t>𝐐𝐟</m:t>
                      </m:r>
                      <m:r>
                        <a:rPr lang="es-EC" sz="1800" b="1">
                          <a:latin typeface="Cambria Math" panose="02040503050406030204" pitchFamily="18" charset="0"/>
                        </a:rPr>
                        <m:t>=</m:t>
                      </m:r>
                      <m:sSub>
                        <m:sSubPr>
                          <m:ctrlPr>
                            <a:rPr lang="es-EC" sz="1800" b="1" i="1">
                              <a:latin typeface="Cambria Math" panose="02040503050406030204" pitchFamily="18" charset="0"/>
                            </a:rPr>
                          </m:ctrlPr>
                        </m:sSubPr>
                        <m:e>
                          <m:r>
                            <a:rPr lang="es-EC" sz="1800" b="1" i="1">
                              <a:latin typeface="Cambria Math" panose="02040503050406030204" pitchFamily="18" charset="0"/>
                            </a:rPr>
                            <m:t>𝐐</m:t>
                          </m:r>
                        </m:e>
                        <m:sub>
                          <m:r>
                            <a:rPr lang="es-EC" sz="1800" b="1" i="1">
                              <a:latin typeface="Cambria Math" panose="02040503050406030204" pitchFamily="18" charset="0"/>
                            </a:rPr>
                            <m:t>𝐨</m:t>
                          </m:r>
                        </m:sub>
                      </m:sSub>
                      <m:sSup>
                        <m:sSupPr>
                          <m:ctrlPr>
                            <a:rPr lang="es-EC" sz="1800" b="1" i="1">
                              <a:latin typeface="Cambria Math" panose="02040503050406030204" pitchFamily="18" charset="0"/>
                            </a:rPr>
                          </m:ctrlPr>
                        </m:sSupPr>
                        <m:e>
                          <m:d>
                            <m:dPr>
                              <m:ctrlPr>
                                <a:rPr lang="es-EC" sz="1800" b="1" i="1">
                                  <a:latin typeface="Cambria Math" panose="02040503050406030204" pitchFamily="18" charset="0"/>
                                </a:rPr>
                              </m:ctrlPr>
                            </m:dPr>
                            <m:e>
                              <m:r>
                                <a:rPr lang="es-EC" sz="1800" b="1" i="1">
                                  <a:latin typeface="Cambria Math" panose="02040503050406030204" pitchFamily="18" charset="0"/>
                                </a:rPr>
                                <m:t>𝟏</m:t>
                              </m:r>
                              <m:r>
                                <a:rPr lang="es-EC" sz="1800" b="1">
                                  <a:latin typeface="Cambria Math" panose="02040503050406030204" pitchFamily="18" charset="0"/>
                                </a:rPr>
                                <m:t>+</m:t>
                              </m:r>
                              <m:r>
                                <a:rPr lang="es-EC" sz="1800" b="1" i="1">
                                  <a:latin typeface="Cambria Math" panose="02040503050406030204" pitchFamily="18" charset="0"/>
                                </a:rPr>
                                <m:t>𝐫</m:t>
                              </m:r>
                            </m:e>
                          </m:d>
                        </m:e>
                        <m:sup>
                          <m:sSub>
                            <m:sSubPr>
                              <m:ctrlPr>
                                <a:rPr lang="es-EC" sz="1800" b="1" i="1">
                                  <a:latin typeface="Cambria Math" panose="02040503050406030204" pitchFamily="18" charset="0"/>
                                </a:rPr>
                              </m:ctrlPr>
                            </m:sSubPr>
                            <m:e>
                              <m:r>
                                <a:rPr lang="es-EC" sz="1800" b="1" i="1">
                                  <a:latin typeface="Cambria Math" panose="02040503050406030204" pitchFamily="18" charset="0"/>
                                </a:rPr>
                                <m:t>𝐗</m:t>
                              </m:r>
                            </m:e>
                            <m:sub>
                              <m:r>
                                <a:rPr lang="es-EC" sz="1800" b="1" i="1">
                                  <a:latin typeface="Cambria Math" panose="02040503050406030204" pitchFamily="18" charset="0"/>
                                </a:rPr>
                                <m:t>𝐣</m:t>
                              </m:r>
                            </m:sub>
                          </m:sSub>
                        </m:sup>
                      </m:sSup>
                    </m:oMath>
                  </m:oMathPara>
                </a14:m>
                <a:endParaRPr lang="es-US" b="1" dirty="0"/>
              </a:p>
            </p:txBody>
          </p:sp>
        </mc:Choice>
        <mc:Fallback xmlns="">
          <p:sp>
            <p:nvSpPr>
              <p:cNvPr id="5" name="Rectángulo 4">
                <a:extLst>
                  <a:ext uri="{FF2B5EF4-FFF2-40B4-BE49-F238E27FC236}">
                    <a16:creationId xmlns:a16="http://schemas.microsoft.com/office/drawing/2014/main" id="{ADEAD43D-1BBF-4820-8FF6-22E999637E5C}"/>
                  </a:ext>
                </a:extLst>
              </p:cNvPr>
              <p:cNvSpPr>
                <a:spLocks noRot="1" noChangeAspect="1" noMove="1" noResize="1" noEditPoints="1" noAdjustHandles="1" noChangeArrowheads="1" noChangeShapeType="1" noTextEdit="1"/>
              </p:cNvSpPr>
              <p:nvPr/>
            </p:nvSpPr>
            <p:spPr>
              <a:xfrm>
                <a:off x="3040679" y="1428373"/>
                <a:ext cx="3062640" cy="512466"/>
              </a:xfrm>
              <a:prstGeom prst="rect">
                <a:avLst/>
              </a:prstGeom>
              <a:blipFill>
                <a:blip r:embed="rId5"/>
                <a:stretch>
                  <a:fillRect/>
                </a:stretch>
              </a:blipFill>
              <a:ln/>
            </p:spPr>
            <p:txBody>
              <a:bodyPr/>
              <a:lstStyle/>
              <a:p>
                <a:r>
                  <a:rPr lang="es-US">
                    <a:noFill/>
                  </a:rPr>
                  <a:t> </a:t>
                </a:r>
              </a:p>
            </p:txBody>
          </p:sp>
        </mc:Fallback>
      </mc:AlternateContent>
    </p:spTree>
    <p:extLst>
      <p:ext uri="{BB962C8B-B14F-4D97-AF65-F5344CB8AC3E}">
        <p14:creationId xmlns:p14="http://schemas.microsoft.com/office/powerpoint/2010/main" val="1168332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7E156-204F-4AAE-BD03-E2E582A10A0D}"/>
              </a:ext>
            </a:extLst>
          </p:cNvPr>
          <p:cNvSpPr>
            <a:spLocks noGrp="1"/>
          </p:cNvSpPr>
          <p:nvPr>
            <p:ph type="title"/>
          </p:nvPr>
        </p:nvSpPr>
        <p:spPr>
          <a:xfrm>
            <a:off x="552449" y="293687"/>
            <a:ext cx="8229600" cy="782637"/>
          </a:xfrm>
        </p:spPr>
        <p:txBody>
          <a:bodyPr/>
          <a:lstStyle/>
          <a:p>
            <a:pPr algn="l">
              <a:lnSpc>
                <a:spcPct val="107000"/>
              </a:lnSpc>
              <a:spcAft>
                <a:spcPts val="800"/>
              </a:spcAft>
            </a:pPr>
            <a:r>
              <a:rPr lang="es-EC" sz="2000" dirty="0">
                <a:solidFill>
                  <a:schemeClr val="tx1"/>
                </a:solidFill>
                <a:latin typeface="+mj-lt"/>
                <a:cs typeface="Calibri" panose="020F0502020204030204" pitchFamily="34" charset="0"/>
              </a:rPr>
              <a:t>Desviación Muestral y Desviación Poblacional</a:t>
            </a:r>
            <a:br>
              <a:rPr lang="es-EC" sz="2000" dirty="0">
                <a:solidFill>
                  <a:schemeClr val="tx1"/>
                </a:solidFill>
                <a:latin typeface="+mj-lt"/>
                <a:cs typeface="Calibri" panose="020F0502020204030204" pitchFamily="34" charset="0"/>
              </a:rPr>
            </a:br>
            <a:r>
              <a:rPr lang="es-EC" sz="1400" dirty="0">
                <a:solidFill>
                  <a:schemeClr val="tx1"/>
                </a:solidFill>
                <a:latin typeface="+mj-lt"/>
                <a:cs typeface="Calibri" panose="020F0502020204030204" pitchFamily="34" charset="0"/>
              </a:rPr>
              <a:t>AV. MALDONADO EN EL SENTIDO N-S</a:t>
            </a:r>
            <a:endParaRPr lang="es-US" sz="3600" dirty="0">
              <a:solidFill>
                <a:schemeClr val="tx1"/>
              </a:solidFill>
              <a:latin typeface="+mj-lt"/>
            </a:endParaRPr>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AA1CEED5-EB94-4B3B-9591-45DEBAD28CF7}"/>
                  </a:ext>
                </a:extLst>
              </p:cNvPr>
              <p:cNvSpPr txBox="1"/>
              <p:nvPr/>
            </p:nvSpPr>
            <p:spPr>
              <a:xfrm>
                <a:off x="800101" y="1076324"/>
                <a:ext cx="7791450" cy="5750741"/>
              </a:xfrm>
              <a:prstGeom prst="rect">
                <a:avLst/>
              </a:prstGeom>
              <a:noFill/>
            </p:spPr>
            <p:txBody>
              <a:bodyPr wrap="square">
                <a:spAutoFit/>
              </a:bodyPr>
              <a:lstStyle/>
              <a:p>
                <a:pPr indent="457200" algn="just">
                  <a:lnSpc>
                    <a:spcPct val="150000"/>
                  </a:lnSpc>
                  <a:spcAft>
                    <a:spcPts val="800"/>
                  </a:spcAft>
                </a:pPr>
                <a:r>
                  <a:rPr lang="es-EC" dirty="0">
                    <a:solidFill>
                      <a:srgbClr val="000000"/>
                    </a:solidFill>
                    <a:effectLst/>
                    <a:latin typeface="+mn-lt"/>
                    <a:ea typeface="Calibri" panose="020F0502020204030204" pitchFamily="34" charset="0"/>
                  </a:rPr>
                  <a:t>Considerando los datos actualizados al año 2021, y en base al TPDS se calculó la desviación poblacional:</a:t>
                </a:r>
              </a:p>
              <a:p>
                <a:pPr indent="457200" algn="just">
                  <a:lnSpc>
                    <a:spcPct val="150000"/>
                  </a:lnSpc>
                  <a:spcAft>
                    <a:spcPts val="800"/>
                  </a:spcAft>
                </a:pPr>
                <a:endParaRPr lang="es-EC" dirty="0">
                  <a:effectLst/>
                  <a:latin typeface="+mn-lt"/>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mbria Math" panose="02040503050406030204" pitchFamily="18" charset="0"/>
                          <a:cs typeface="Cambria Math" panose="02040503050406030204" pitchFamily="18" charset="0"/>
                        </a:rPr>
                        <m:t>𝑆</m:t>
                      </m:r>
                      <m:r>
                        <a:rPr lang="es-EC" i="1">
                          <a:effectLst/>
                          <a:latin typeface="Cambria Math" panose="02040503050406030204" pitchFamily="18" charset="0"/>
                          <a:ea typeface="Cambria Math" panose="02040503050406030204" pitchFamily="18" charset="0"/>
                          <a:cs typeface="Cambria Math" panose="02040503050406030204" pitchFamily="18" charset="0"/>
                        </a:rPr>
                        <m:t>=</m:t>
                      </m:r>
                      <m:rad>
                        <m:radPr>
                          <m:degHide m:val="on"/>
                          <m:ctrlPr>
                            <a:rPr lang="es-EC" i="1">
                              <a:effectLst/>
                              <a:latin typeface="Cambria Math" panose="02040503050406030204" pitchFamily="18" charset="0"/>
                              <a:ea typeface="Cambria Math" panose="02040503050406030204" pitchFamily="18" charset="0"/>
                              <a:cs typeface="Cambria Math" panose="02040503050406030204" pitchFamily="18" charset="0"/>
                            </a:rPr>
                          </m:ctrlPr>
                        </m:radPr>
                        <m:deg/>
                        <m:e>
                          <m:f>
                            <m:fPr>
                              <m:ctrlPr>
                                <a:rPr lang="es-EC" i="1">
                                  <a:effectLst/>
                                  <a:latin typeface="Cambria Math" panose="02040503050406030204" pitchFamily="18" charset="0"/>
                                  <a:ea typeface="Cambria Math" panose="02040503050406030204" pitchFamily="18" charset="0"/>
                                  <a:cs typeface="Cambria Math" panose="02040503050406030204" pitchFamily="18" charset="0"/>
                                </a:rPr>
                              </m:ctrlPr>
                            </m:fPr>
                            <m:num>
                              <m:nary>
                                <m:naryPr>
                                  <m:chr m:val="∑"/>
                                  <m:ctrlPr>
                                    <a:rPr lang="es-EC" i="1">
                                      <a:effectLst/>
                                      <a:latin typeface="Cambria Math" panose="02040503050406030204" pitchFamily="18" charset="0"/>
                                      <a:ea typeface="Cambria Math" panose="02040503050406030204" pitchFamily="18" charset="0"/>
                                      <a:cs typeface="Cambria Math" panose="02040503050406030204" pitchFamily="18" charset="0"/>
                                    </a:rPr>
                                  </m:ctrlPr>
                                </m:naryPr>
                                <m:sub>
                                  <m:r>
                                    <a:rPr lang="es-EC" i="1">
                                      <a:effectLst/>
                                      <a:latin typeface="Cambria Math" panose="02040503050406030204" pitchFamily="18" charset="0"/>
                                      <a:ea typeface="Cambria Math" panose="02040503050406030204" pitchFamily="18" charset="0"/>
                                      <a:cs typeface="Cambria Math" panose="02040503050406030204" pitchFamily="18" charset="0"/>
                                    </a:rPr>
                                    <m:t>𝑖</m:t>
                                  </m:r>
                                  <m:r>
                                    <a:rPr lang="es-EC" i="1">
                                      <a:effectLst/>
                                      <a:latin typeface="Cambria Math" panose="02040503050406030204" pitchFamily="18" charset="0"/>
                                      <a:ea typeface="Cambria Math" panose="02040503050406030204" pitchFamily="18" charset="0"/>
                                      <a:cs typeface="Cambria Math" panose="02040503050406030204" pitchFamily="18" charset="0"/>
                                    </a:rPr>
                                    <m:t>=1</m:t>
                                  </m:r>
                                </m:sub>
                                <m:sup>
                                  <m:r>
                                    <a:rPr lang="es-EC" i="1">
                                      <a:effectLst/>
                                      <a:latin typeface="Cambria Math" panose="02040503050406030204" pitchFamily="18" charset="0"/>
                                      <a:ea typeface="Cambria Math" panose="02040503050406030204" pitchFamily="18" charset="0"/>
                                      <a:cs typeface="Cambria Math" panose="02040503050406030204" pitchFamily="18" charset="0"/>
                                    </a:rPr>
                                    <m:t>𝑛</m:t>
                                  </m:r>
                                </m:sup>
                                <m:e/>
                              </m:nary>
                              <m:sSup>
                                <m:sSupPr>
                                  <m:ctrlPr>
                                    <a:rPr lang="es-EC" i="1">
                                      <a:effectLst/>
                                      <a:latin typeface="Cambria Math" panose="02040503050406030204" pitchFamily="18" charset="0"/>
                                      <a:ea typeface="Cambria Math" panose="02040503050406030204" pitchFamily="18" charset="0"/>
                                      <a:cs typeface="Cambria Math" panose="02040503050406030204" pitchFamily="18" charset="0"/>
                                    </a:rPr>
                                  </m:ctrlPr>
                                </m:sSupPr>
                                <m:e>
                                  <m:d>
                                    <m:dPr>
                                      <m:ctrlPr>
                                        <a:rPr lang="es-EC" i="1">
                                          <a:effectLst/>
                                          <a:latin typeface="Cambria Math" panose="02040503050406030204" pitchFamily="18" charset="0"/>
                                          <a:ea typeface="Cambria Math" panose="02040503050406030204" pitchFamily="18" charset="0"/>
                                          <a:cs typeface="Cambria Math" panose="02040503050406030204" pitchFamily="18" charset="0"/>
                                        </a:rPr>
                                      </m:ctrlPr>
                                    </m:dPr>
                                    <m:e>
                                      <m:r>
                                        <a:rPr lang="es-EC" i="1">
                                          <a:effectLst/>
                                          <a:latin typeface="Cambria Math" panose="02040503050406030204" pitchFamily="18" charset="0"/>
                                          <a:ea typeface="Cambria Math" panose="02040503050406030204" pitchFamily="18" charset="0"/>
                                          <a:cs typeface="Cambria Math" panose="02040503050406030204" pitchFamily="18" charset="0"/>
                                        </a:rPr>
                                        <m:t>𝑇</m:t>
                                      </m:r>
                                      <m:sSub>
                                        <m:sSubPr>
                                          <m:ctrlPr>
                                            <a:rPr lang="es-EC" i="1">
                                              <a:effectLst/>
                                              <a:latin typeface="Cambria Math" panose="02040503050406030204" pitchFamily="18" charset="0"/>
                                              <a:ea typeface="Cambria Math" panose="02040503050406030204" pitchFamily="18" charset="0"/>
                                              <a:cs typeface="Cambria Math" panose="02040503050406030204" pitchFamily="18" charset="0"/>
                                            </a:rPr>
                                          </m:ctrlPr>
                                        </m:sSubPr>
                                        <m:e>
                                          <m:r>
                                            <a:rPr lang="es-EC" i="1">
                                              <a:effectLst/>
                                              <a:latin typeface="Cambria Math" panose="02040503050406030204" pitchFamily="18" charset="0"/>
                                              <a:ea typeface="Cambria Math" panose="02040503050406030204" pitchFamily="18" charset="0"/>
                                              <a:cs typeface="Cambria Math" panose="02040503050406030204" pitchFamily="18" charset="0"/>
                                            </a:rPr>
                                            <m:t>𝐷</m:t>
                                          </m:r>
                                        </m:e>
                                        <m:sub>
                                          <m:r>
                                            <a:rPr lang="es-EC" i="1">
                                              <a:effectLst/>
                                              <a:latin typeface="Cambria Math" panose="02040503050406030204" pitchFamily="18" charset="0"/>
                                              <a:ea typeface="Cambria Math" panose="02040503050406030204" pitchFamily="18" charset="0"/>
                                              <a:cs typeface="Cambria Math" panose="02040503050406030204" pitchFamily="18" charset="0"/>
                                            </a:rPr>
                                            <m:t>𝑖</m:t>
                                          </m:r>
                                        </m:sub>
                                      </m:sSub>
                                      <m:r>
                                        <a:rPr lang="es-EC" i="1">
                                          <a:effectLst/>
                                          <a:latin typeface="Cambria Math" panose="02040503050406030204" pitchFamily="18" charset="0"/>
                                          <a:ea typeface="Cambria Math" panose="02040503050406030204" pitchFamily="18" charset="0"/>
                                          <a:cs typeface="Cambria Math" panose="02040503050406030204" pitchFamily="18" charset="0"/>
                                        </a:rPr>
                                        <m:t>−</m:t>
                                      </m:r>
                                      <m:r>
                                        <a:rPr lang="es-EC" i="1">
                                          <a:effectLst/>
                                          <a:latin typeface="Cambria Math" panose="02040503050406030204" pitchFamily="18" charset="0"/>
                                          <a:ea typeface="Cambria Math" panose="02040503050406030204" pitchFamily="18" charset="0"/>
                                          <a:cs typeface="Cambria Math" panose="02040503050406030204" pitchFamily="18" charset="0"/>
                                        </a:rPr>
                                        <m:t>𝑇𝑃𝐷𝑆</m:t>
                                      </m:r>
                                    </m:e>
                                  </m:d>
                                </m:e>
                                <m:sup>
                                  <m:r>
                                    <a:rPr lang="es-EC" i="1">
                                      <a:effectLst/>
                                      <a:latin typeface="Cambria Math" panose="02040503050406030204" pitchFamily="18" charset="0"/>
                                      <a:ea typeface="Cambria Math" panose="02040503050406030204" pitchFamily="18" charset="0"/>
                                      <a:cs typeface="Cambria Math" panose="02040503050406030204" pitchFamily="18" charset="0"/>
                                    </a:rPr>
                                    <m:t>2</m:t>
                                  </m:r>
                                </m:sup>
                              </m:sSup>
                            </m:num>
                            <m:den>
                              <m:r>
                                <a:rPr lang="es-EC" i="1">
                                  <a:effectLst/>
                                  <a:latin typeface="Cambria Math" panose="02040503050406030204" pitchFamily="18" charset="0"/>
                                  <a:ea typeface="Cambria Math" panose="02040503050406030204" pitchFamily="18" charset="0"/>
                                  <a:cs typeface="Cambria Math" panose="02040503050406030204" pitchFamily="18" charset="0"/>
                                </a:rPr>
                                <m:t>𝑛</m:t>
                              </m:r>
                              <m:r>
                                <a:rPr lang="es-EC" i="1">
                                  <a:effectLst/>
                                  <a:latin typeface="Cambria Math" panose="02040503050406030204" pitchFamily="18" charset="0"/>
                                  <a:ea typeface="Cambria Math" panose="02040503050406030204" pitchFamily="18" charset="0"/>
                                  <a:cs typeface="Cambria Math" panose="02040503050406030204" pitchFamily="18" charset="0"/>
                                </a:rPr>
                                <m:t>−1</m:t>
                              </m:r>
                            </m:den>
                          </m:f>
                        </m:e>
                      </m:rad>
                    </m:oMath>
                  </m:oMathPara>
                </a14:m>
                <a:endParaRPr lang="es-EC" dirty="0">
                  <a:effectLst/>
                  <a:latin typeface="+mn-lt"/>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mbria Math" panose="02040503050406030204" pitchFamily="18" charset="0"/>
                          <a:cs typeface="Cambria Math" panose="02040503050406030204" pitchFamily="18" charset="0"/>
                        </a:rPr>
                        <m:t>𝑆</m:t>
                      </m:r>
                      <m:r>
                        <a:rPr lang="es-EC" i="1">
                          <a:effectLst/>
                          <a:latin typeface="Cambria Math" panose="02040503050406030204" pitchFamily="18" charset="0"/>
                          <a:ea typeface="Cambria Math" panose="02040503050406030204" pitchFamily="18" charset="0"/>
                          <a:cs typeface="Cambria Math" panose="02040503050406030204" pitchFamily="18" charset="0"/>
                        </a:rPr>
                        <m:t>=</m:t>
                      </m:r>
                      <m:rad>
                        <m:radPr>
                          <m:degHide m:val="on"/>
                          <m:ctrlPr>
                            <a:rPr lang="es-EC" i="1">
                              <a:effectLst/>
                              <a:latin typeface="Cambria Math" panose="02040503050406030204" pitchFamily="18" charset="0"/>
                              <a:ea typeface="Cambria Math" panose="02040503050406030204" pitchFamily="18" charset="0"/>
                              <a:cs typeface="Cambria Math" panose="02040503050406030204" pitchFamily="18" charset="0"/>
                            </a:rPr>
                          </m:ctrlPr>
                        </m:radPr>
                        <m:deg/>
                        <m:e>
                          <m:f>
                            <m:fPr>
                              <m:ctrlPr>
                                <a:rPr lang="es-EC" i="1">
                                  <a:effectLst/>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s-EC" i="1">
                                      <a:effectLst/>
                                      <a:latin typeface="Cambria Math" panose="02040503050406030204" pitchFamily="18" charset="0"/>
                                      <a:ea typeface="Cambria Math" panose="02040503050406030204" pitchFamily="18" charset="0"/>
                                      <a:cs typeface="Cambria Math" panose="02040503050406030204" pitchFamily="18" charset="0"/>
                                    </a:rPr>
                                  </m:ctrlPr>
                                </m:sSupPr>
                                <m:e>
                                  <m:d>
                                    <m:dPr>
                                      <m:ctrlPr>
                                        <a:rPr lang="es-EC" i="1">
                                          <a:effectLst/>
                                          <a:latin typeface="Cambria Math" panose="02040503050406030204" pitchFamily="18" charset="0"/>
                                          <a:ea typeface="Cambria Math" panose="02040503050406030204" pitchFamily="18" charset="0"/>
                                          <a:cs typeface="Cambria Math" panose="02040503050406030204" pitchFamily="18" charset="0"/>
                                        </a:rPr>
                                      </m:ctrlPr>
                                    </m:dPr>
                                    <m:e>
                                      <m:r>
                                        <a:rPr lang="es-EC" i="1">
                                          <a:effectLst/>
                                          <a:latin typeface="Cambria Math" panose="02040503050406030204" pitchFamily="18" charset="0"/>
                                          <a:ea typeface="Cambria Math" panose="02040503050406030204" pitchFamily="18" charset="0"/>
                                          <a:cs typeface="Cambria Math" panose="02040503050406030204" pitchFamily="18" charset="0"/>
                                        </a:rPr>
                                        <m:t>10456−11112</m:t>
                                      </m:r>
                                    </m:e>
                                  </m:d>
                                </m:e>
                                <m:sup>
                                  <m:r>
                                    <a:rPr lang="es-EC" i="1">
                                      <a:effectLst/>
                                      <a:latin typeface="Cambria Math" panose="02040503050406030204" pitchFamily="18" charset="0"/>
                                      <a:ea typeface="Cambria Math" panose="02040503050406030204" pitchFamily="18" charset="0"/>
                                      <a:cs typeface="Cambria Math" panose="02040503050406030204" pitchFamily="18" charset="0"/>
                                    </a:rPr>
                                    <m:t>2</m:t>
                                  </m:r>
                                </m:sup>
                              </m:sSup>
                              <m:r>
                                <a:rPr lang="es-EC"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es-EC" i="1">
                                      <a:effectLst/>
                                      <a:latin typeface="Cambria Math" panose="02040503050406030204" pitchFamily="18" charset="0"/>
                                      <a:ea typeface="Cambria Math" panose="02040503050406030204" pitchFamily="18" charset="0"/>
                                      <a:cs typeface="Cambria Math" panose="02040503050406030204" pitchFamily="18" charset="0"/>
                                    </a:rPr>
                                  </m:ctrlPr>
                                </m:sSupPr>
                                <m:e>
                                  <m:d>
                                    <m:dPr>
                                      <m:ctrlPr>
                                        <a:rPr lang="es-EC" i="1">
                                          <a:effectLst/>
                                          <a:latin typeface="Cambria Math" panose="02040503050406030204" pitchFamily="18" charset="0"/>
                                          <a:ea typeface="Cambria Math" panose="02040503050406030204" pitchFamily="18" charset="0"/>
                                          <a:cs typeface="Cambria Math" panose="02040503050406030204" pitchFamily="18" charset="0"/>
                                        </a:rPr>
                                      </m:ctrlPr>
                                    </m:dPr>
                                    <m:e>
                                      <m:r>
                                        <a:rPr lang="es-EC" i="1">
                                          <a:effectLst/>
                                          <a:latin typeface="Cambria Math" panose="02040503050406030204" pitchFamily="18" charset="0"/>
                                          <a:ea typeface="Cambria Math" panose="02040503050406030204" pitchFamily="18" charset="0"/>
                                          <a:cs typeface="Cambria Math" panose="02040503050406030204" pitchFamily="18" charset="0"/>
                                        </a:rPr>
                                        <m:t>6526−11112</m:t>
                                      </m:r>
                                    </m:e>
                                  </m:d>
                                </m:e>
                                <m:sup>
                                  <m:r>
                                    <a:rPr lang="es-EC" i="1">
                                      <a:effectLst/>
                                      <a:latin typeface="Cambria Math" panose="02040503050406030204" pitchFamily="18" charset="0"/>
                                      <a:ea typeface="Cambria Math" panose="02040503050406030204" pitchFamily="18" charset="0"/>
                                      <a:cs typeface="Cambria Math" panose="02040503050406030204" pitchFamily="18" charset="0"/>
                                    </a:rPr>
                                    <m:t>2</m:t>
                                  </m:r>
                                </m:sup>
                              </m:sSup>
                              <m:r>
                                <a:rPr lang="es-EC"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es-EC" i="1">
                                      <a:effectLst/>
                                      <a:latin typeface="Cambria Math" panose="02040503050406030204" pitchFamily="18" charset="0"/>
                                      <a:ea typeface="Cambria Math" panose="02040503050406030204" pitchFamily="18" charset="0"/>
                                      <a:cs typeface="Cambria Math" panose="02040503050406030204" pitchFamily="18" charset="0"/>
                                    </a:rPr>
                                  </m:ctrlPr>
                                </m:sSupPr>
                                <m:e>
                                  <m:d>
                                    <m:dPr>
                                      <m:ctrlPr>
                                        <a:rPr lang="es-EC" i="1">
                                          <a:effectLst/>
                                          <a:latin typeface="Cambria Math" panose="02040503050406030204" pitchFamily="18" charset="0"/>
                                          <a:ea typeface="Cambria Math" panose="02040503050406030204" pitchFamily="18" charset="0"/>
                                          <a:cs typeface="Cambria Math" panose="02040503050406030204" pitchFamily="18" charset="0"/>
                                        </a:rPr>
                                      </m:ctrlPr>
                                    </m:dPr>
                                    <m:e>
                                      <m:r>
                                        <a:rPr lang="es-EC" i="1">
                                          <a:effectLst/>
                                          <a:latin typeface="Cambria Math" panose="02040503050406030204" pitchFamily="18" charset="0"/>
                                          <a:ea typeface="Cambria Math" panose="02040503050406030204" pitchFamily="18" charset="0"/>
                                          <a:cs typeface="Cambria Math" panose="02040503050406030204" pitchFamily="18" charset="0"/>
                                        </a:rPr>
                                        <m:t>12611−11112</m:t>
                                      </m:r>
                                    </m:e>
                                  </m:d>
                                </m:e>
                                <m:sup>
                                  <m:r>
                                    <a:rPr lang="es-EC" i="1">
                                      <a:effectLst/>
                                      <a:latin typeface="Cambria Math" panose="02040503050406030204" pitchFamily="18" charset="0"/>
                                      <a:ea typeface="Cambria Math" panose="02040503050406030204" pitchFamily="18" charset="0"/>
                                      <a:cs typeface="Cambria Math" panose="02040503050406030204" pitchFamily="18" charset="0"/>
                                    </a:rPr>
                                    <m:t>2</m:t>
                                  </m:r>
                                </m:sup>
                              </m:sSup>
                              <m:r>
                                <a:rPr lang="es-EC"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es-EC" i="1">
                                      <a:effectLst/>
                                      <a:latin typeface="Cambria Math" panose="02040503050406030204" pitchFamily="18" charset="0"/>
                                      <a:ea typeface="Cambria Math" panose="02040503050406030204" pitchFamily="18" charset="0"/>
                                      <a:cs typeface="Cambria Math" panose="02040503050406030204" pitchFamily="18" charset="0"/>
                                    </a:rPr>
                                  </m:ctrlPr>
                                </m:sSupPr>
                                <m:e>
                                  <m:d>
                                    <m:dPr>
                                      <m:ctrlPr>
                                        <a:rPr lang="es-EC" i="1">
                                          <a:effectLst/>
                                          <a:latin typeface="Cambria Math" panose="02040503050406030204" pitchFamily="18" charset="0"/>
                                          <a:ea typeface="Cambria Math" panose="02040503050406030204" pitchFamily="18" charset="0"/>
                                          <a:cs typeface="Cambria Math" panose="02040503050406030204" pitchFamily="18" charset="0"/>
                                        </a:rPr>
                                      </m:ctrlPr>
                                    </m:dPr>
                                    <m:e>
                                      <m:r>
                                        <a:rPr lang="es-EC" i="1">
                                          <a:effectLst/>
                                          <a:latin typeface="Cambria Math" panose="02040503050406030204" pitchFamily="18" charset="0"/>
                                          <a:ea typeface="Cambria Math" panose="02040503050406030204" pitchFamily="18" charset="0"/>
                                          <a:cs typeface="Cambria Math" panose="02040503050406030204" pitchFamily="18" charset="0"/>
                                        </a:rPr>
                                        <m:t>12466−11112</m:t>
                                      </m:r>
                                    </m:e>
                                  </m:d>
                                </m:e>
                                <m:sup>
                                  <m:r>
                                    <a:rPr lang="es-EC" i="1">
                                      <a:effectLst/>
                                      <a:latin typeface="Cambria Math" panose="02040503050406030204" pitchFamily="18" charset="0"/>
                                      <a:ea typeface="Cambria Math" panose="02040503050406030204" pitchFamily="18" charset="0"/>
                                      <a:cs typeface="Cambria Math" panose="02040503050406030204" pitchFamily="18" charset="0"/>
                                    </a:rPr>
                                    <m:t>2</m:t>
                                  </m:r>
                                </m:sup>
                              </m:sSup>
                            </m:num>
                            <m:den>
                              <m:r>
                                <a:rPr lang="es-EC" i="1">
                                  <a:effectLst/>
                                  <a:latin typeface="Cambria Math" panose="02040503050406030204" pitchFamily="18" charset="0"/>
                                  <a:ea typeface="Cambria Math" panose="02040503050406030204" pitchFamily="18" charset="0"/>
                                  <a:cs typeface="Cambria Math" panose="02040503050406030204" pitchFamily="18" charset="0"/>
                                </a:rPr>
                                <m:t>7−1</m:t>
                              </m:r>
                            </m:den>
                          </m:f>
                        </m:e>
                      </m:rad>
                    </m:oMath>
                  </m:oMathPara>
                </a14:m>
                <a:endParaRPr lang="es-EC" dirty="0">
                  <a:effectLst/>
                  <a:latin typeface="+mn-lt"/>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Cambria Math" panose="02040503050406030204" pitchFamily="18" charset="0"/>
                          <a:cs typeface="Cambria Math" panose="02040503050406030204" pitchFamily="18" charset="0"/>
                        </a:rPr>
                        <m:t>𝑺</m:t>
                      </m:r>
                      <m:r>
                        <a:rPr lang="es-EC" b="1" i="1">
                          <a:effectLst/>
                          <a:latin typeface="Cambria Math" panose="02040503050406030204" pitchFamily="18" charset="0"/>
                          <a:ea typeface="Cambria Math" panose="02040503050406030204" pitchFamily="18" charset="0"/>
                          <a:cs typeface="Cambria Math" panose="02040503050406030204" pitchFamily="18" charset="0"/>
                        </a:rPr>
                        <m:t>= </m:t>
                      </m:r>
                      <m:r>
                        <a:rPr lang="es-EC" b="1" i="1">
                          <a:effectLst/>
                          <a:latin typeface="Cambria Math" panose="02040503050406030204" pitchFamily="18" charset="0"/>
                          <a:ea typeface="Cambria Math" panose="02040503050406030204" pitchFamily="18" charset="0"/>
                          <a:cs typeface="Cambria Math" panose="02040503050406030204" pitchFamily="18" charset="0"/>
                        </a:rPr>
                        <m:t>𝟖𝟕𝟕</m:t>
                      </m:r>
                      <m:r>
                        <a:rPr lang="es-EC" b="1" i="1">
                          <a:effectLst/>
                          <a:latin typeface="Cambria Math" panose="02040503050406030204" pitchFamily="18" charset="0"/>
                          <a:ea typeface="Cambria Math" panose="02040503050406030204" pitchFamily="18" charset="0"/>
                          <a:cs typeface="Cambria Math" panose="02040503050406030204" pitchFamily="18" charset="0"/>
                        </a:rPr>
                        <m:t> </m:t>
                      </m:r>
                      <m:r>
                        <a:rPr lang="es-EC" b="1" i="1">
                          <a:effectLst/>
                          <a:latin typeface="Cambria Math" panose="02040503050406030204" pitchFamily="18" charset="0"/>
                          <a:ea typeface="Cambria Math" panose="02040503050406030204" pitchFamily="18" charset="0"/>
                          <a:cs typeface="Cambria Math" panose="02040503050406030204" pitchFamily="18" charset="0"/>
                        </a:rPr>
                        <m:t>𝒗𝒆𝒉</m:t>
                      </m:r>
                      <m:r>
                        <a:rPr lang="es-EC" b="1" i="1">
                          <a:effectLst/>
                          <a:latin typeface="Cambria Math" panose="02040503050406030204" pitchFamily="18" charset="0"/>
                          <a:ea typeface="Cambria Math" panose="02040503050406030204" pitchFamily="18" charset="0"/>
                          <a:cs typeface="Cambria Math" panose="02040503050406030204" pitchFamily="18" charset="0"/>
                        </a:rPr>
                        <m:t>. </m:t>
                      </m:r>
                      <m:r>
                        <a:rPr lang="es-EC" b="1" i="1">
                          <a:effectLst/>
                          <a:latin typeface="Cambria Math" panose="02040503050406030204" pitchFamily="18" charset="0"/>
                          <a:ea typeface="Cambria Math" panose="02040503050406030204" pitchFamily="18" charset="0"/>
                          <a:cs typeface="Cambria Math" panose="02040503050406030204" pitchFamily="18" charset="0"/>
                        </a:rPr>
                        <m:t>𝒎𝒊𝒙𝒕𝒐𝒔</m:t>
                      </m:r>
                      <m:r>
                        <a:rPr lang="es-EC" b="1" i="1">
                          <a:effectLst/>
                          <a:latin typeface="Cambria Math" panose="02040503050406030204" pitchFamily="18" charset="0"/>
                          <a:ea typeface="Cambria Math" panose="02040503050406030204" pitchFamily="18" charset="0"/>
                          <a:cs typeface="Cambria Math" panose="02040503050406030204" pitchFamily="18" charset="0"/>
                        </a:rPr>
                        <m:t>/</m:t>
                      </m:r>
                      <m:r>
                        <a:rPr lang="es-EC" b="1" i="1">
                          <a:effectLst/>
                          <a:latin typeface="Cambria Math" panose="02040503050406030204" pitchFamily="18" charset="0"/>
                          <a:ea typeface="Cambria Math" panose="02040503050406030204" pitchFamily="18" charset="0"/>
                          <a:cs typeface="Cambria Math" panose="02040503050406030204" pitchFamily="18" charset="0"/>
                        </a:rPr>
                        <m:t>𝒅</m:t>
                      </m:r>
                      <m:r>
                        <a:rPr lang="es-EC" b="1" i="1">
                          <a:effectLst/>
                          <a:latin typeface="Cambria Math" panose="02040503050406030204" pitchFamily="18" charset="0"/>
                          <a:ea typeface="Cambria Math" panose="02040503050406030204" pitchFamily="18" charset="0"/>
                          <a:cs typeface="Cambria Math" panose="02040503050406030204" pitchFamily="18" charset="0"/>
                        </a:rPr>
                        <m:t>í</m:t>
                      </m:r>
                      <m:r>
                        <a:rPr lang="es-EC" b="1" i="1">
                          <a:effectLst/>
                          <a:latin typeface="Cambria Math" panose="02040503050406030204" pitchFamily="18" charset="0"/>
                          <a:ea typeface="Cambria Math" panose="02040503050406030204" pitchFamily="18" charset="0"/>
                          <a:cs typeface="Cambria Math" panose="02040503050406030204" pitchFamily="18" charset="0"/>
                        </a:rPr>
                        <m:t>𝒂</m:t>
                      </m:r>
                    </m:oMath>
                  </m:oMathPara>
                </a14:m>
                <a:endParaRPr lang="es-EC" b="1" dirty="0">
                  <a:latin typeface="+mn-lt"/>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mbria Math" panose="02040503050406030204" pitchFamily="18" charset="0"/>
                          <a:cs typeface="Cambria Math" panose="02040503050406030204" pitchFamily="18" charset="0"/>
                        </a:rPr>
                        <m:t>𝜎</m:t>
                      </m:r>
                      <m:r>
                        <a:rPr lang="es-EC" i="1">
                          <a:latin typeface="Cambria Math" panose="02040503050406030204" pitchFamily="18" charset="0"/>
                          <a:ea typeface="Cambria Math" panose="02040503050406030204" pitchFamily="18" charset="0"/>
                          <a:cs typeface="Cambria Math" panose="02040503050406030204" pitchFamily="18" charset="0"/>
                        </a:rPr>
                        <m:t>=</m:t>
                      </m:r>
                      <m:f>
                        <m:fPr>
                          <m:ctrlPr>
                            <a:rPr lang="es-EC" i="1">
                              <a:latin typeface="Cambria Math" panose="02040503050406030204" pitchFamily="18" charset="0"/>
                              <a:ea typeface="Cambria Math" panose="02040503050406030204" pitchFamily="18" charset="0"/>
                              <a:cs typeface="Cambria Math" panose="02040503050406030204" pitchFamily="18" charset="0"/>
                            </a:rPr>
                          </m:ctrlPr>
                        </m:fPr>
                        <m:num>
                          <m:r>
                            <a:rPr lang="es-EC" i="1">
                              <a:latin typeface="Cambria Math" panose="02040503050406030204" pitchFamily="18" charset="0"/>
                              <a:ea typeface="Cambria Math" panose="02040503050406030204" pitchFamily="18" charset="0"/>
                              <a:cs typeface="Cambria Math" panose="02040503050406030204" pitchFamily="18" charset="0"/>
                            </a:rPr>
                            <m:t>𝑆</m:t>
                          </m:r>
                        </m:num>
                        <m:den>
                          <m:rad>
                            <m:radPr>
                              <m:degHide m:val="on"/>
                              <m:ctrlPr>
                                <a:rPr lang="es-EC" i="1">
                                  <a:latin typeface="Cambria Math" panose="02040503050406030204" pitchFamily="18" charset="0"/>
                                  <a:ea typeface="Cambria Math" panose="02040503050406030204" pitchFamily="18" charset="0"/>
                                  <a:cs typeface="Cambria Math" panose="02040503050406030204" pitchFamily="18" charset="0"/>
                                </a:rPr>
                              </m:ctrlPr>
                            </m:radPr>
                            <m:deg/>
                            <m:e>
                              <m:r>
                                <a:rPr lang="es-EC" i="1">
                                  <a:latin typeface="Cambria Math" panose="02040503050406030204" pitchFamily="18" charset="0"/>
                                  <a:ea typeface="Cambria Math" panose="02040503050406030204" pitchFamily="18" charset="0"/>
                                  <a:cs typeface="Cambria Math" panose="02040503050406030204" pitchFamily="18" charset="0"/>
                                </a:rPr>
                                <m:t>𝑛</m:t>
                              </m:r>
                            </m:e>
                          </m:rad>
                        </m:den>
                      </m:f>
                      <m:d>
                        <m:dPr>
                          <m:ctrlPr>
                            <a:rPr lang="es-EC" i="1">
                              <a:latin typeface="Cambria Math" panose="02040503050406030204" pitchFamily="18" charset="0"/>
                              <a:ea typeface="Cambria Math" panose="02040503050406030204" pitchFamily="18" charset="0"/>
                              <a:cs typeface="Cambria Math" panose="02040503050406030204" pitchFamily="18" charset="0"/>
                            </a:rPr>
                          </m:ctrlPr>
                        </m:dPr>
                        <m:e>
                          <m:rad>
                            <m:radPr>
                              <m:degHide m:val="on"/>
                              <m:ctrlPr>
                                <a:rPr lang="es-EC" i="1">
                                  <a:latin typeface="Cambria Math" panose="02040503050406030204" pitchFamily="18" charset="0"/>
                                  <a:ea typeface="Cambria Math" panose="02040503050406030204" pitchFamily="18" charset="0"/>
                                  <a:cs typeface="Cambria Math" panose="02040503050406030204" pitchFamily="18" charset="0"/>
                                </a:rPr>
                              </m:ctrlPr>
                            </m:radPr>
                            <m:deg/>
                            <m:e>
                              <m:f>
                                <m:fPr>
                                  <m:ctrlPr>
                                    <a:rPr lang="es-EC" i="1">
                                      <a:latin typeface="Cambria Math" panose="02040503050406030204" pitchFamily="18" charset="0"/>
                                      <a:ea typeface="Cambria Math" panose="02040503050406030204" pitchFamily="18" charset="0"/>
                                      <a:cs typeface="Cambria Math" panose="02040503050406030204" pitchFamily="18" charset="0"/>
                                    </a:rPr>
                                  </m:ctrlPr>
                                </m:fPr>
                                <m:num>
                                  <m:r>
                                    <a:rPr lang="es-EC" i="1">
                                      <a:latin typeface="Cambria Math" panose="02040503050406030204" pitchFamily="18" charset="0"/>
                                      <a:ea typeface="Cambria Math" panose="02040503050406030204" pitchFamily="18" charset="0"/>
                                      <a:cs typeface="Cambria Math" panose="02040503050406030204" pitchFamily="18" charset="0"/>
                                    </a:rPr>
                                    <m:t>𝑁</m:t>
                                  </m:r>
                                  <m:r>
                                    <a:rPr lang="es-EC" i="1">
                                      <a:latin typeface="Cambria Math" panose="02040503050406030204" pitchFamily="18" charset="0"/>
                                      <a:ea typeface="Cambria Math" panose="02040503050406030204" pitchFamily="18" charset="0"/>
                                      <a:cs typeface="Cambria Math" panose="02040503050406030204" pitchFamily="18" charset="0"/>
                                    </a:rPr>
                                    <m:t>−</m:t>
                                  </m:r>
                                  <m:r>
                                    <a:rPr lang="es-EC" i="1">
                                      <a:latin typeface="Cambria Math" panose="02040503050406030204" pitchFamily="18" charset="0"/>
                                      <a:ea typeface="Cambria Math" panose="02040503050406030204" pitchFamily="18" charset="0"/>
                                      <a:cs typeface="Cambria Math" panose="02040503050406030204" pitchFamily="18" charset="0"/>
                                    </a:rPr>
                                    <m:t>𝑛</m:t>
                                  </m:r>
                                </m:num>
                                <m:den>
                                  <m:r>
                                    <a:rPr lang="es-EC" i="1">
                                      <a:latin typeface="Cambria Math" panose="02040503050406030204" pitchFamily="18" charset="0"/>
                                      <a:ea typeface="Cambria Math" panose="02040503050406030204" pitchFamily="18" charset="0"/>
                                      <a:cs typeface="Cambria Math" panose="02040503050406030204" pitchFamily="18" charset="0"/>
                                    </a:rPr>
                                    <m:t>𝑁</m:t>
                                  </m:r>
                                  <m:r>
                                    <a:rPr lang="es-EC" i="1">
                                      <a:latin typeface="Cambria Math" panose="02040503050406030204" pitchFamily="18" charset="0"/>
                                      <a:ea typeface="Cambria Math" panose="02040503050406030204" pitchFamily="18" charset="0"/>
                                      <a:cs typeface="Cambria Math" panose="02040503050406030204" pitchFamily="18" charset="0"/>
                                    </a:rPr>
                                    <m:t>−1</m:t>
                                  </m:r>
                                </m:den>
                              </m:f>
                            </m:e>
                          </m:rad>
                        </m:e>
                      </m:d>
                    </m:oMath>
                  </m:oMathPara>
                </a14:m>
                <a:endParaRPr lang="es-EC" i="1" dirty="0">
                  <a:latin typeface="+mn-lt"/>
                  <a:ea typeface="Cambria Math" panose="02040503050406030204" pitchFamily="18" charset="0"/>
                  <a:cs typeface="Cambria Math" panose="02040503050406030204" pitchFamily="18"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mbria Math" panose="02040503050406030204" pitchFamily="18" charset="0"/>
                          <a:cs typeface="Cambria Math" panose="02040503050406030204" pitchFamily="18" charset="0"/>
                        </a:rPr>
                        <m:t>𝜎</m:t>
                      </m:r>
                      <m:r>
                        <a:rPr lang="es-EC" i="1">
                          <a:latin typeface="Cambria Math" panose="02040503050406030204" pitchFamily="18" charset="0"/>
                          <a:ea typeface="Cambria Math" panose="02040503050406030204" pitchFamily="18" charset="0"/>
                          <a:cs typeface="Cambria Math" panose="02040503050406030204" pitchFamily="18" charset="0"/>
                        </a:rPr>
                        <m:t>=</m:t>
                      </m:r>
                      <m:f>
                        <m:fPr>
                          <m:ctrlPr>
                            <a:rPr lang="es-EC" i="1">
                              <a:latin typeface="Cambria Math" panose="02040503050406030204" pitchFamily="18" charset="0"/>
                              <a:ea typeface="Cambria Math" panose="02040503050406030204" pitchFamily="18" charset="0"/>
                              <a:cs typeface="Cambria Math" panose="02040503050406030204" pitchFamily="18" charset="0"/>
                            </a:rPr>
                          </m:ctrlPr>
                        </m:fPr>
                        <m:num>
                          <m:r>
                            <a:rPr lang="es-EC" i="1">
                              <a:latin typeface="Cambria Math" panose="02040503050406030204" pitchFamily="18" charset="0"/>
                              <a:ea typeface="Cambria Math" panose="02040503050406030204" pitchFamily="18" charset="0"/>
                              <a:cs typeface="Cambria Math" panose="02040503050406030204" pitchFamily="18" charset="0"/>
                            </a:rPr>
                            <m:t>877</m:t>
                          </m:r>
                        </m:num>
                        <m:den>
                          <m:rad>
                            <m:radPr>
                              <m:degHide m:val="on"/>
                              <m:ctrlPr>
                                <a:rPr lang="es-EC" i="1">
                                  <a:latin typeface="Cambria Math" panose="02040503050406030204" pitchFamily="18" charset="0"/>
                                  <a:ea typeface="Cambria Math" panose="02040503050406030204" pitchFamily="18" charset="0"/>
                                  <a:cs typeface="Cambria Math" panose="02040503050406030204" pitchFamily="18" charset="0"/>
                                </a:rPr>
                              </m:ctrlPr>
                            </m:radPr>
                            <m:deg/>
                            <m:e>
                              <m:r>
                                <a:rPr lang="es-EC" i="1">
                                  <a:latin typeface="Cambria Math" panose="02040503050406030204" pitchFamily="18" charset="0"/>
                                  <a:ea typeface="Cambria Math" panose="02040503050406030204" pitchFamily="18" charset="0"/>
                                  <a:cs typeface="Cambria Math" panose="02040503050406030204" pitchFamily="18" charset="0"/>
                                </a:rPr>
                                <m:t>7</m:t>
                              </m:r>
                            </m:e>
                          </m:rad>
                        </m:den>
                      </m:f>
                      <m:d>
                        <m:dPr>
                          <m:ctrlPr>
                            <a:rPr lang="es-EC" i="1">
                              <a:latin typeface="Cambria Math" panose="02040503050406030204" pitchFamily="18" charset="0"/>
                              <a:ea typeface="Cambria Math" panose="02040503050406030204" pitchFamily="18" charset="0"/>
                              <a:cs typeface="Cambria Math" panose="02040503050406030204" pitchFamily="18" charset="0"/>
                            </a:rPr>
                          </m:ctrlPr>
                        </m:dPr>
                        <m:e>
                          <m:rad>
                            <m:radPr>
                              <m:degHide m:val="on"/>
                              <m:ctrlPr>
                                <a:rPr lang="es-EC" i="1">
                                  <a:latin typeface="Cambria Math" panose="02040503050406030204" pitchFamily="18" charset="0"/>
                                  <a:ea typeface="Cambria Math" panose="02040503050406030204" pitchFamily="18" charset="0"/>
                                  <a:cs typeface="Cambria Math" panose="02040503050406030204" pitchFamily="18" charset="0"/>
                                </a:rPr>
                              </m:ctrlPr>
                            </m:radPr>
                            <m:deg/>
                            <m:e>
                              <m:f>
                                <m:fPr>
                                  <m:ctrlPr>
                                    <a:rPr lang="es-EC" i="1">
                                      <a:latin typeface="Cambria Math" panose="02040503050406030204" pitchFamily="18" charset="0"/>
                                      <a:ea typeface="Cambria Math" panose="02040503050406030204" pitchFamily="18" charset="0"/>
                                      <a:cs typeface="Cambria Math" panose="02040503050406030204" pitchFamily="18" charset="0"/>
                                    </a:rPr>
                                  </m:ctrlPr>
                                </m:fPr>
                                <m:num>
                                  <m:r>
                                    <a:rPr lang="es-EC" i="1">
                                      <a:latin typeface="Cambria Math" panose="02040503050406030204" pitchFamily="18" charset="0"/>
                                      <a:ea typeface="Cambria Math" panose="02040503050406030204" pitchFamily="18" charset="0"/>
                                      <a:cs typeface="Cambria Math" panose="02040503050406030204" pitchFamily="18" charset="0"/>
                                    </a:rPr>
                                    <m:t>365−7</m:t>
                                  </m:r>
                                </m:num>
                                <m:den>
                                  <m:r>
                                    <a:rPr lang="es-EC" i="1">
                                      <a:latin typeface="Cambria Math" panose="02040503050406030204" pitchFamily="18" charset="0"/>
                                      <a:ea typeface="Cambria Math" panose="02040503050406030204" pitchFamily="18" charset="0"/>
                                      <a:cs typeface="Cambria Math" panose="02040503050406030204" pitchFamily="18" charset="0"/>
                                    </a:rPr>
                                    <m:t>365−1</m:t>
                                  </m:r>
                                </m:den>
                              </m:f>
                            </m:e>
                          </m:rad>
                        </m:e>
                      </m:d>
                    </m:oMath>
                  </m:oMathPara>
                </a14:m>
                <a:endParaRPr lang="es-EC" i="1" dirty="0">
                  <a:latin typeface="+mn-lt"/>
                  <a:ea typeface="Cambria Math" panose="02040503050406030204" pitchFamily="18" charset="0"/>
                  <a:cs typeface="Cambria Math" panose="02040503050406030204" pitchFamily="18"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b="1" i="1">
                          <a:latin typeface="Cambria Math" panose="02040503050406030204" pitchFamily="18" charset="0"/>
                          <a:ea typeface="Cambria Math" panose="02040503050406030204" pitchFamily="18" charset="0"/>
                          <a:cs typeface="Cambria Math" panose="02040503050406030204" pitchFamily="18" charset="0"/>
                        </a:rPr>
                        <m:t>𝝈</m:t>
                      </m:r>
                      <m:r>
                        <a:rPr lang="es-EC" b="1" i="1">
                          <a:latin typeface="Cambria Math" panose="02040503050406030204" pitchFamily="18" charset="0"/>
                          <a:ea typeface="Cambria Math" panose="02040503050406030204" pitchFamily="18" charset="0"/>
                          <a:cs typeface="Cambria Math" panose="02040503050406030204" pitchFamily="18" charset="0"/>
                        </a:rPr>
                        <m:t>=</m:t>
                      </m:r>
                      <m:r>
                        <a:rPr lang="es-EC" b="1" i="1">
                          <a:latin typeface="Cambria Math" panose="02040503050406030204" pitchFamily="18" charset="0"/>
                          <a:ea typeface="Cambria Math" panose="02040503050406030204" pitchFamily="18" charset="0"/>
                          <a:cs typeface="Cambria Math" panose="02040503050406030204" pitchFamily="18" charset="0"/>
                        </a:rPr>
                        <m:t>𝟑𝟐𝟗</m:t>
                      </m:r>
                      <m:r>
                        <a:rPr lang="es-EC" b="1" i="1">
                          <a:latin typeface="Cambria Math" panose="02040503050406030204" pitchFamily="18" charset="0"/>
                          <a:ea typeface="Cambria Math" panose="02040503050406030204" pitchFamily="18" charset="0"/>
                          <a:cs typeface="Cambria Math" panose="02040503050406030204" pitchFamily="18" charset="0"/>
                        </a:rPr>
                        <m:t> </m:t>
                      </m:r>
                      <m:r>
                        <a:rPr lang="es-EC" b="1" i="1">
                          <a:latin typeface="Cambria Math" panose="02040503050406030204" pitchFamily="18" charset="0"/>
                          <a:ea typeface="Cambria Math" panose="02040503050406030204" pitchFamily="18" charset="0"/>
                          <a:cs typeface="Cambria Math" panose="02040503050406030204" pitchFamily="18" charset="0"/>
                        </a:rPr>
                        <m:t>𝒗𝒆𝒉</m:t>
                      </m:r>
                      <m:r>
                        <a:rPr lang="es-EC" b="1" i="1">
                          <a:latin typeface="Cambria Math" panose="02040503050406030204" pitchFamily="18" charset="0"/>
                          <a:ea typeface="Cambria Math" panose="02040503050406030204" pitchFamily="18" charset="0"/>
                          <a:cs typeface="Cambria Math" panose="02040503050406030204" pitchFamily="18" charset="0"/>
                        </a:rPr>
                        <m:t>. </m:t>
                      </m:r>
                      <m:r>
                        <a:rPr lang="es-EC" b="1" i="1">
                          <a:latin typeface="Cambria Math" panose="02040503050406030204" pitchFamily="18" charset="0"/>
                          <a:ea typeface="Cambria Math" panose="02040503050406030204" pitchFamily="18" charset="0"/>
                          <a:cs typeface="Cambria Math" panose="02040503050406030204" pitchFamily="18" charset="0"/>
                        </a:rPr>
                        <m:t>𝒎𝒊𝒙𝒕𝒐𝒔</m:t>
                      </m:r>
                      <m:r>
                        <a:rPr lang="es-EC" b="1" i="1">
                          <a:latin typeface="Cambria Math" panose="02040503050406030204" pitchFamily="18" charset="0"/>
                          <a:ea typeface="Cambria Math" panose="02040503050406030204" pitchFamily="18" charset="0"/>
                          <a:cs typeface="Cambria Math" panose="02040503050406030204" pitchFamily="18" charset="0"/>
                        </a:rPr>
                        <m:t>/</m:t>
                      </m:r>
                      <m:r>
                        <a:rPr lang="es-EC" b="1" i="1">
                          <a:latin typeface="Cambria Math" panose="02040503050406030204" pitchFamily="18" charset="0"/>
                          <a:ea typeface="Cambria Math" panose="02040503050406030204" pitchFamily="18" charset="0"/>
                          <a:cs typeface="Cambria Math" panose="02040503050406030204" pitchFamily="18" charset="0"/>
                        </a:rPr>
                        <m:t>𝒅</m:t>
                      </m:r>
                      <m:r>
                        <a:rPr lang="es-EC" b="1" i="1">
                          <a:latin typeface="Cambria Math" panose="02040503050406030204" pitchFamily="18" charset="0"/>
                          <a:ea typeface="Cambria Math" panose="02040503050406030204" pitchFamily="18" charset="0"/>
                          <a:cs typeface="Cambria Math" panose="02040503050406030204" pitchFamily="18" charset="0"/>
                        </a:rPr>
                        <m:t>í</m:t>
                      </m:r>
                      <m:r>
                        <a:rPr lang="es-EC" b="1" i="1">
                          <a:latin typeface="Cambria Math" panose="02040503050406030204" pitchFamily="18" charset="0"/>
                          <a:ea typeface="Cambria Math" panose="02040503050406030204" pitchFamily="18" charset="0"/>
                          <a:cs typeface="Cambria Math" panose="02040503050406030204" pitchFamily="18" charset="0"/>
                        </a:rPr>
                        <m:t>𝒂</m:t>
                      </m:r>
                    </m:oMath>
                  </m:oMathPara>
                </a14:m>
                <a:endParaRPr lang="es-EC" b="1" i="1" dirty="0">
                  <a:latin typeface="+mn-lt"/>
                  <a:ea typeface="Cambria Math" panose="02040503050406030204" pitchFamily="18" charset="0"/>
                  <a:cs typeface="Cambria Math" panose="02040503050406030204" pitchFamily="18" charset="0"/>
                </a:endParaRPr>
              </a:p>
              <a:p>
                <a:pPr algn="ctr">
                  <a:lnSpc>
                    <a:spcPct val="107000"/>
                  </a:lnSpc>
                  <a:spcAft>
                    <a:spcPts val="800"/>
                  </a:spcAft>
                </a:pPr>
                <a:endParaRPr lang="es-EC" dirty="0">
                  <a:effectLst/>
                  <a:latin typeface="+mn-lt"/>
                  <a:ea typeface="Calibri" panose="020F0502020204030204" pitchFamily="34" charset="0"/>
                </a:endParaRPr>
              </a:p>
              <a:p>
                <a:pPr algn="ctr">
                  <a:lnSpc>
                    <a:spcPct val="107000"/>
                  </a:lnSpc>
                  <a:spcAft>
                    <a:spcPts val="800"/>
                  </a:spcAft>
                </a:pPr>
                <a:endParaRPr lang="es-EC" dirty="0">
                  <a:effectLst/>
                  <a:latin typeface="+mn-lt"/>
                  <a:ea typeface="Calibri" panose="020F0502020204030204" pitchFamily="34" charset="0"/>
                </a:endParaRPr>
              </a:p>
            </p:txBody>
          </p:sp>
        </mc:Choice>
        <mc:Fallback xmlns="">
          <p:sp>
            <p:nvSpPr>
              <p:cNvPr id="5" name="CuadroTexto 4">
                <a:extLst>
                  <a:ext uri="{FF2B5EF4-FFF2-40B4-BE49-F238E27FC236}">
                    <a16:creationId xmlns:a16="http://schemas.microsoft.com/office/drawing/2014/main" id="{AA1CEED5-EB94-4B3B-9591-45DEBAD28CF7}"/>
                  </a:ext>
                </a:extLst>
              </p:cNvPr>
              <p:cNvSpPr txBox="1">
                <a:spLocks noRot="1" noChangeAspect="1" noMove="1" noResize="1" noEditPoints="1" noAdjustHandles="1" noChangeArrowheads="1" noChangeShapeType="1" noTextEdit="1"/>
              </p:cNvSpPr>
              <p:nvPr/>
            </p:nvSpPr>
            <p:spPr>
              <a:xfrm>
                <a:off x="800101" y="1076324"/>
                <a:ext cx="7791450" cy="5750741"/>
              </a:xfrm>
              <a:prstGeom prst="rect">
                <a:avLst/>
              </a:prstGeom>
              <a:blipFill>
                <a:blip r:embed="rId3"/>
                <a:stretch>
                  <a:fillRect l="-235" r="-235"/>
                </a:stretch>
              </a:blipFill>
            </p:spPr>
            <p:txBody>
              <a:bodyPr/>
              <a:lstStyle/>
              <a:p>
                <a:r>
                  <a:rPr lang="es-EC">
                    <a:noFill/>
                  </a:rPr>
                  <a:t> </a:t>
                </a:r>
              </a:p>
            </p:txBody>
          </p:sp>
        </mc:Fallback>
      </mc:AlternateContent>
      <p:pic>
        <p:nvPicPr>
          <p:cNvPr id="4" name="Picture 4">
            <a:extLst>
              <a:ext uri="{FF2B5EF4-FFF2-40B4-BE49-F238E27FC236}">
                <a16:creationId xmlns:a16="http://schemas.microsoft.com/office/drawing/2014/main" id="{30D7BD74-2CB5-48D8-870D-C07389CAC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9BA9334E-C25F-464C-9F1D-35A02C531B74}"/>
              </a:ext>
            </a:extLst>
          </p:cNvPr>
          <p:cNvSpPr txBox="1"/>
          <p:nvPr/>
        </p:nvSpPr>
        <p:spPr>
          <a:xfrm>
            <a:off x="552449" y="2041475"/>
            <a:ext cx="3511216" cy="307777"/>
          </a:xfrm>
          <a:prstGeom prst="rect">
            <a:avLst/>
          </a:prstGeom>
          <a:noFill/>
        </p:spPr>
        <p:txBody>
          <a:bodyPr wrap="square" rtlCol="0">
            <a:spAutoFit/>
          </a:bodyPr>
          <a:lstStyle/>
          <a:p>
            <a:r>
              <a:rPr lang="es-US" i="1" u="sng" dirty="0"/>
              <a:t>Desviación muestral diaria</a:t>
            </a:r>
          </a:p>
        </p:txBody>
      </p:sp>
      <p:sp>
        <p:nvSpPr>
          <p:cNvPr id="7" name="CuadroTexto 6">
            <a:extLst>
              <a:ext uri="{FF2B5EF4-FFF2-40B4-BE49-F238E27FC236}">
                <a16:creationId xmlns:a16="http://schemas.microsoft.com/office/drawing/2014/main" id="{DECE146F-35EE-4A22-867A-1F1C82A46619}"/>
              </a:ext>
            </a:extLst>
          </p:cNvPr>
          <p:cNvSpPr txBox="1"/>
          <p:nvPr/>
        </p:nvSpPr>
        <p:spPr>
          <a:xfrm>
            <a:off x="609603" y="4200972"/>
            <a:ext cx="3511216" cy="307777"/>
          </a:xfrm>
          <a:prstGeom prst="rect">
            <a:avLst/>
          </a:prstGeom>
          <a:noFill/>
        </p:spPr>
        <p:txBody>
          <a:bodyPr wrap="square" rtlCol="0">
            <a:spAutoFit/>
          </a:bodyPr>
          <a:lstStyle/>
          <a:p>
            <a:r>
              <a:rPr lang="es-US" i="1" u="sng" dirty="0"/>
              <a:t>Desviación poblacional</a:t>
            </a:r>
          </a:p>
        </p:txBody>
      </p:sp>
    </p:spTree>
    <p:extLst>
      <p:ext uri="{BB962C8B-B14F-4D97-AF65-F5344CB8AC3E}">
        <p14:creationId xmlns:p14="http://schemas.microsoft.com/office/powerpoint/2010/main" val="3857229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7E156-204F-4AAE-BD03-E2E582A10A0D}"/>
              </a:ext>
            </a:extLst>
          </p:cNvPr>
          <p:cNvSpPr>
            <a:spLocks noGrp="1"/>
          </p:cNvSpPr>
          <p:nvPr>
            <p:ph type="title"/>
          </p:nvPr>
        </p:nvSpPr>
        <p:spPr>
          <a:xfrm>
            <a:off x="571499" y="332853"/>
            <a:ext cx="8229600" cy="782637"/>
          </a:xfrm>
        </p:spPr>
        <p:txBody>
          <a:bodyPr/>
          <a:lstStyle/>
          <a:p>
            <a:pPr algn="l">
              <a:lnSpc>
                <a:spcPct val="107000"/>
              </a:lnSpc>
              <a:spcAft>
                <a:spcPts val="800"/>
              </a:spcAft>
            </a:pPr>
            <a:r>
              <a:rPr lang="es-EC" sz="2000" dirty="0">
                <a:solidFill>
                  <a:schemeClr val="tx1"/>
                </a:solidFill>
                <a:latin typeface="+mj-lt"/>
                <a:cs typeface="Calibri" panose="020F0502020204030204" pitchFamily="34" charset="0"/>
              </a:rPr>
              <a:t>Volumen de Tránsito Promedio Diario Anual </a:t>
            </a:r>
            <a:r>
              <a:rPr lang="es-EC" sz="1800" dirty="0">
                <a:solidFill>
                  <a:schemeClr val="tx1"/>
                </a:solidFill>
                <a:latin typeface="+mj-lt"/>
                <a:cs typeface="Calibri" panose="020F0502020204030204" pitchFamily="34" charset="0"/>
              </a:rPr>
              <a:t/>
            </a:r>
            <a:br>
              <a:rPr lang="es-EC" sz="1800" dirty="0">
                <a:solidFill>
                  <a:schemeClr val="tx1"/>
                </a:solidFill>
                <a:latin typeface="+mj-lt"/>
                <a:cs typeface="Calibri" panose="020F0502020204030204" pitchFamily="34" charset="0"/>
              </a:rPr>
            </a:br>
            <a:r>
              <a:rPr lang="es-EC" sz="1400" dirty="0">
                <a:solidFill>
                  <a:schemeClr val="tx1"/>
                </a:solidFill>
                <a:latin typeface="+mj-lt"/>
                <a:cs typeface="Calibri" panose="020F0502020204030204" pitchFamily="34" charset="0"/>
              </a:rPr>
              <a:t>AV. MALDONADO EN EL SENTIDO N-S</a:t>
            </a:r>
            <a:endParaRPr lang="es-US" dirty="0">
              <a:solidFill>
                <a:schemeClr val="tx1"/>
              </a:solidFill>
              <a:latin typeface="+mj-lt"/>
            </a:endParaRPr>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AA1CEED5-EB94-4B3B-9591-45DEBAD28CF7}"/>
                  </a:ext>
                </a:extLst>
              </p:cNvPr>
              <p:cNvSpPr txBox="1"/>
              <p:nvPr/>
            </p:nvSpPr>
            <p:spPr>
              <a:xfrm>
                <a:off x="866774" y="1162049"/>
                <a:ext cx="7791450" cy="4788490"/>
              </a:xfrm>
              <a:prstGeom prst="rect">
                <a:avLst/>
              </a:prstGeom>
              <a:noFill/>
            </p:spPr>
            <p:txBody>
              <a:bodyPr wrap="square">
                <a:spAutoFit/>
              </a:bodyPr>
              <a:lstStyle/>
              <a:p>
                <a:pPr indent="457200">
                  <a:lnSpc>
                    <a:spcPct val="150000"/>
                  </a:lnSpc>
                  <a:spcAft>
                    <a:spcPts val="800"/>
                  </a:spcAft>
                </a:pPr>
                <a:endParaRPr lang="es-EC" dirty="0">
                  <a:latin typeface="+mn-lt"/>
                  <a:ea typeface="Calibri" panose="020F0502020204030204" pitchFamily="34" charset="0"/>
                </a:endParaRPr>
              </a:p>
              <a:p>
                <a:pPr indent="457200" algn="ctr">
                  <a:lnSpc>
                    <a:spcPct val="150000"/>
                  </a:lnSpc>
                  <a:spcAft>
                    <a:spcPts val="800"/>
                  </a:spcAft>
                </a:pPr>
                <a:r>
                  <a:rPr lang="es-EC" dirty="0">
                    <a:latin typeface="+mn-lt"/>
                    <a:ea typeface="Calibri" panose="020F0502020204030204" pitchFamily="34" charset="0"/>
                  </a:rPr>
                  <a:t>E</a:t>
                </a:r>
                <a:r>
                  <a:rPr lang="es-EC" dirty="0">
                    <a:solidFill>
                      <a:srgbClr val="000000"/>
                    </a:solidFill>
                    <a:effectLst/>
                    <a:latin typeface="+mn-lt"/>
                    <a:ea typeface="Calibri" panose="020F0502020204030204" pitchFamily="34" charset="0"/>
                  </a:rPr>
                  <a:t>l valor de la constante K es de 1.64</a:t>
                </a:r>
                <a:r>
                  <a:rPr lang="es-EC" dirty="0">
                    <a:latin typeface="+mn-lt"/>
                    <a:ea typeface="Calibri" panose="020F0502020204030204" pitchFamily="34" charset="0"/>
                  </a:rPr>
                  <a:t>, en </a:t>
                </a:r>
                <a:r>
                  <a:rPr lang="es-EC" dirty="0">
                    <a:solidFill>
                      <a:srgbClr val="000000"/>
                    </a:solidFill>
                    <a:effectLst/>
                    <a:latin typeface="+mn-lt"/>
                    <a:ea typeface="Calibri" panose="020F0502020204030204" pitchFamily="34" charset="0"/>
                  </a:rPr>
                  <a:t>base a esto determinamos el TPDA:</a:t>
                </a:r>
                <a:endParaRPr lang="es-EC" dirty="0">
                  <a:effectLst/>
                  <a:latin typeface="+mn-lt"/>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𝑇𝑃𝐷𝐴</m:t>
                      </m:r>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𝑇𝑃𝐷𝑆</m:t>
                      </m:r>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𝐾</m:t>
                      </m:r>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𝜎</m:t>
                      </m:r>
                    </m:oMath>
                  </m:oMathPara>
                </a14:m>
                <a:endParaRPr lang="es-EC" dirty="0">
                  <a:effectLst/>
                  <a:latin typeface="+mn-lt"/>
                  <a:ea typeface="Calibri" panose="020F0502020204030204" pitchFamily="34" charset="0"/>
                </a:endParaRPr>
              </a:p>
              <a:p>
                <a:pPr algn="ctr">
                  <a:lnSpc>
                    <a:spcPct val="107000"/>
                  </a:lnSpc>
                  <a:spcAft>
                    <a:spcPts val="800"/>
                  </a:spcAft>
                </a:pPr>
                <a:endParaRPr lang="es-EC" dirty="0">
                  <a:effectLst/>
                  <a:latin typeface="+mn-lt"/>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𝑇𝑃𝐷𝐴</m:t>
                      </m:r>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=11112±1.64∗</m:t>
                      </m:r>
                      <m:d>
                        <m:dPr>
                          <m:ctrlP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dPr>
                        <m:e>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329</m:t>
                          </m:r>
                        </m:e>
                      </m:d>
                    </m:oMath>
                  </m:oMathPara>
                </a14:m>
                <a:endParaRPr lang="es-EC" dirty="0">
                  <a:solidFill>
                    <a:srgbClr val="000000"/>
                  </a:solidFill>
                  <a:effectLst/>
                  <a:latin typeface="+mn-lt"/>
                  <a:ea typeface="Cambria Math" panose="02040503050406030204" pitchFamily="18" charset="0"/>
                  <a:cs typeface="Cambria Math" panose="02040503050406030204" pitchFamily="18" charset="0"/>
                </a:endParaRPr>
              </a:p>
              <a:p>
                <a:pPr algn="ctr">
                  <a:lnSpc>
                    <a:spcPct val="107000"/>
                  </a:lnSpc>
                  <a:spcAft>
                    <a:spcPts val="800"/>
                  </a:spcAft>
                </a:pPr>
                <a:endParaRPr lang="es-EC" dirty="0">
                  <a:effectLst/>
                  <a:latin typeface="+mn-lt"/>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𝑇𝑃𝐷𝐴</m:t>
                      </m:r>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=11112±539</m:t>
                      </m:r>
                    </m:oMath>
                  </m:oMathPara>
                </a14:m>
                <a:endParaRPr lang="es-EC" dirty="0">
                  <a:effectLst/>
                  <a:latin typeface="+mn-lt"/>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10572 </m:t>
                      </m:r>
                      <m:f>
                        <m:fPr>
                          <m:ctrlP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fPr>
                        <m:num>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𝑣𝑒h</m:t>
                          </m:r>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m:t>
                          </m:r>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𝑚𝑖𝑥𝑡𝑜𝑠</m:t>
                          </m:r>
                        </m:num>
                        <m:den>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𝑑</m:t>
                          </m:r>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í</m:t>
                          </m:r>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𝑎</m:t>
                          </m:r>
                        </m:den>
                      </m:f>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&lt;</m:t>
                      </m:r>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𝑇𝑃𝐷𝐴</m:t>
                      </m:r>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&lt;11651 </m:t>
                      </m:r>
                      <m:f>
                        <m:fPr>
                          <m:ctrlP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fPr>
                        <m:num>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𝑣𝑒h</m:t>
                          </m:r>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m:t>
                          </m:r>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𝑚𝑖𝑥𝑡𝑜𝑠</m:t>
                          </m:r>
                        </m:num>
                        <m:den>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𝑑</m:t>
                          </m:r>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í</m:t>
                          </m:r>
                          <m:r>
                            <a:rPr lang="es-EC"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𝑎</m:t>
                          </m:r>
                        </m:den>
                      </m:f>
                    </m:oMath>
                  </m:oMathPara>
                </a14:m>
                <a:endParaRPr lang="es-EC" dirty="0">
                  <a:effectLst/>
                  <a:latin typeface="+mn-lt"/>
                  <a:ea typeface="Calibri" panose="020F0502020204030204" pitchFamily="34" charset="0"/>
                </a:endParaRPr>
              </a:p>
              <a:p>
                <a:pPr algn="ctr">
                  <a:lnSpc>
                    <a:spcPct val="107000"/>
                  </a:lnSpc>
                  <a:spcAft>
                    <a:spcPts val="800"/>
                  </a:spcAft>
                </a:pPr>
                <a:endParaRPr lang="es-EC" dirty="0">
                  <a:latin typeface="+mn-lt"/>
                  <a:ea typeface="Calibri" panose="020F0502020204030204" pitchFamily="34" charset="0"/>
                </a:endParaRPr>
              </a:p>
              <a:p>
                <a:pPr algn="ctr">
                  <a:lnSpc>
                    <a:spcPct val="107000"/>
                  </a:lnSpc>
                  <a:spcAft>
                    <a:spcPts val="800"/>
                  </a:spcAft>
                </a:pPr>
                <a:endParaRPr lang="es-EC" dirty="0">
                  <a:effectLst/>
                  <a:latin typeface="+mn-lt"/>
                  <a:ea typeface="Calibri" panose="020F0502020204030204" pitchFamily="34" charset="0"/>
                </a:endParaRPr>
              </a:p>
              <a:p>
                <a:pPr algn="ctr">
                  <a:lnSpc>
                    <a:spcPct val="107000"/>
                  </a:lnSpc>
                  <a:spcAft>
                    <a:spcPts val="800"/>
                  </a:spcAft>
                </a:pPr>
                <a:endParaRPr lang="es-EC" dirty="0">
                  <a:effectLst/>
                  <a:latin typeface="+mn-lt"/>
                  <a:ea typeface="Calibri" panose="020F0502020204030204" pitchFamily="34" charset="0"/>
                </a:endParaRPr>
              </a:p>
              <a:p>
                <a:pPr indent="457200">
                  <a:lnSpc>
                    <a:spcPct val="150000"/>
                  </a:lnSpc>
                  <a:spcAft>
                    <a:spcPts val="800"/>
                  </a:spcAft>
                </a:pPr>
                <a:endParaRPr lang="es-EC" dirty="0">
                  <a:solidFill>
                    <a:srgbClr val="000000"/>
                  </a:solidFill>
                  <a:effectLst/>
                  <a:latin typeface="+mn-lt"/>
                  <a:ea typeface="Calibri" panose="020F0502020204030204" pitchFamily="34" charset="0"/>
                </a:endParaRPr>
              </a:p>
              <a:p>
                <a:pPr algn="ctr">
                  <a:lnSpc>
                    <a:spcPct val="107000"/>
                  </a:lnSpc>
                  <a:spcAft>
                    <a:spcPts val="800"/>
                  </a:spcAft>
                </a:pPr>
                <a:endParaRPr lang="es-EC" dirty="0">
                  <a:effectLst/>
                  <a:latin typeface="+mn-lt"/>
                  <a:ea typeface="Calibri" panose="020F0502020204030204" pitchFamily="34" charset="0"/>
                </a:endParaRPr>
              </a:p>
            </p:txBody>
          </p:sp>
        </mc:Choice>
        <mc:Fallback xmlns="">
          <p:sp>
            <p:nvSpPr>
              <p:cNvPr id="5" name="CuadroTexto 4">
                <a:extLst>
                  <a:ext uri="{FF2B5EF4-FFF2-40B4-BE49-F238E27FC236}">
                    <a16:creationId xmlns:a16="http://schemas.microsoft.com/office/drawing/2014/main" id="{AA1CEED5-EB94-4B3B-9591-45DEBAD28CF7}"/>
                  </a:ext>
                </a:extLst>
              </p:cNvPr>
              <p:cNvSpPr txBox="1">
                <a:spLocks noRot="1" noChangeAspect="1" noMove="1" noResize="1" noEditPoints="1" noAdjustHandles="1" noChangeArrowheads="1" noChangeShapeType="1" noTextEdit="1"/>
              </p:cNvSpPr>
              <p:nvPr/>
            </p:nvSpPr>
            <p:spPr>
              <a:xfrm>
                <a:off x="866774" y="1162049"/>
                <a:ext cx="7791450" cy="4788490"/>
              </a:xfrm>
              <a:prstGeom prst="rect">
                <a:avLst/>
              </a:prstGeom>
              <a:blipFill>
                <a:blip r:embed="rId3"/>
                <a:stretch>
                  <a:fillRect/>
                </a:stretch>
              </a:blipFill>
            </p:spPr>
            <p:txBody>
              <a:bodyPr/>
              <a:lstStyle/>
              <a:p>
                <a:r>
                  <a:rPr lang="es-EC">
                    <a:noFill/>
                  </a:rPr>
                  <a:t> </a:t>
                </a:r>
              </a:p>
            </p:txBody>
          </p:sp>
        </mc:Fallback>
      </mc:AlternateContent>
      <p:pic>
        <p:nvPicPr>
          <p:cNvPr id="4" name="Picture 4">
            <a:extLst>
              <a:ext uri="{FF2B5EF4-FFF2-40B4-BE49-F238E27FC236}">
                <a16:creationId xmlns:a16="http://schemas.microsoft.com/office/drawing/2014/main" id="{B1704C3C-BFDF-4579-8133-A6E7551177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10D08ED3-D8C5-47F4-BF69-76A9796DBFCD}"/>
              </a:ext>
            </a:extLst>
          </p:cNvPr>
          <p:cNvSpPr txBox="1"/>
          <p:nvPr/>
        </p:nvSpPr>
        <p:spPr>
          <a:xfrm>
            <a:off x="647699" y="1255167"/>
            <a:ext cx="2619376" cy="307777"/>
          </a:xfrm>
          <a:prstGeom prst="rect">
            <a:avLst/>
          </a:prstGeom>
          <a:noFill/>
        </p:spPr>
        <p:txBody>
          <a:bodyPr wrap="square" rtlCol="0">
            <a:spAutoFit/>
          </a:bodyPr>
          <a:lstStyle/>
          <a:p>
            <a:r>
              <a:rPr lang="es-US" i="1" u="sng" dirty="0"/>
              <a:t>TPDA – Confiabilidad del 90%</a:t>
            </a:r>
          </a:p>
        </p:txBody>
      </p:sp>
      <p:grpSp>
        <p:nvGrpSpPr>
          <p:cNvPr id="11" name="Grupo 10">
            <a:extLst>
              <a:ext uri="{FF2B5EF4-FFF2-40B4-BE49-F238E27FC236}">
                <a16:creationId xmlns:a16="http://schemas.microsoft.com/office/drawing/2014/main" id="{7502BAD7-10FD-4C24-A1BE-4939CFE0183F}"/>
              </a:ext>
            </a:extLst>
          </p:cNvPr>
          <p:cNvGrpSpPr/>
          <p:nvPr/>
        </p:nvGrpSpPr>
        <p:grpSpPr>
          <a:xfrm>
            <a:off x="2246766" y="4368882"/>
            <a:ext cx="5031466" cy="1081707"/>
            <a:chOff x="2056267" y="4942592"/>
            <a:chExt cx="5031466" cy="1081707"/>
          </a:xfrm>
        </p:grpSpPr>
        <p:sp>
          <p:nvSpPr>
            <p:cNvPr id="12" name="Rectángulo: esquinas redondeadas 11">
              <a:extLst>
                <a:ext uri="{FF2B5EF4-FFF2-40B4-BE49-F238E27FC236}">
                  <a16:creationId xmlns:a16="http://schemas.microsoft.com/office/drawing/2014/main" id="{4C40B0B8-69BD-4A5E-A7E8-F72AF6BDD6D0}"/>
                </a:ext>
              </a:extLst>
            </p:cNvPr>
            <p:cNvSpPr/>
            <p:nvPr/>
          </p:nvSpPr>
          <p:spPr>
            <a:xfrm>
              <a:off x="3994220" y="5181142"/>
              <a:ext cx="1155560"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a:t>TPDA</a:t>
              </a:r>
            </a:p>
          </p:txBody>
        </p:sp>
        <p:sp>
          <p:nvSpPr>
            <p:cNvPr id="13" name="Flecha: a la derecha 12">
              <a:extLst>
                <a:ext uri="{FF2B5EF4-FFF2-40B4-BE49-F238E27FC236}">
                  <a16:creationId xmlns:a16="http://schemas.microsoft.com/office/drawing/2014/main" id="{560ADF4F-D246-4689-A94F-3FF9756325E4}"/>
                </a:ext>
              </a:extLst>
            </p:cNvPr>
            <p:cNvSpPr/>
            <p:nvPr/>
          </p:nvSpPr>
          <p:spPr>
            <a:xfrm>
              <a:off x="2056267" y="4944299"/>
              <a:ext cx="1584000" cy="108000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10572</a:t>
              </a:r>
              <a:br>
                <a:rPr lang="es-US" dirty="0"/>
              </a:br>
              <a:r>
                <a:rPr lang="es-US" sz="1200" dirty="0"/>
                <a:t>veh. Mixtos/día</a:t>
              </a:r>
              <a:endParaRPr lang="es-US" dirty="0"/>
            </a:p>
          </p:txBody>
        </p:sp>
        <p:sp>
          <p:nvSpPr>
            <p:cNvPr id="14" name="Flecha: a la derecha 13">
              <a:extLst>
                <a:ext uri="{FF2B5EF4-FFF2-40B4-BE49-F238E27FC236}">
                  <a16:creationId xmlns:a16="http://schemas.microsoft.com/office/drawing/2014/main" id="{D7398BDB-08E4-4712-9D04-6ED81D506000}"/>
                </a:ext>
              </a:extLst>
            </p:cNvPr>
            <p:cNvSpPr/>
            <p:nvPr/>
          </p:nvSpPr>
          <p:spPr>
            <a:xfrm flipH="1">
              <a:off x="5504294" y="4942592"/>
              <a:ext cx="1583439" cy="10800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11651</a:t>
              </a:r>
              <a:br>
                <a:rPr lang="es-US" dirty="0"/>
              </a:br>
              <a:r>
                <a:rPr lang="es-US" sz="1200" dirty="0"/>
                <a:t>veh. Mixtos/día</a:t>
              </a:r>
              <a:endParaRPr lang="es-US" dirty="0"/>
            </a:p>
          </p:txBody>
        </p:sp>
      </p:grpSp>
    </p:spTree>
    <p:extLst>
      <p:ext uri="{BB962C8B-B14F-4D97-AF65-F5344CB8AC3E}">
        <p14:creationId xmlns:p14="http://schemas.microsoft.com/office/powerpoint/2010/main" val="4293898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7E156-204F-4AAE-BD03-E2E582A10A0D}"/>
              </a:ext>
            </a:extLst>
          </p:cNvPr>
          <p:cNvSpPr>
            <a:spLocks noGrp="1"/>
          </p:cNvSpPr>
          <p:nvPr>
            <p:ph type="title"/>
          </p:nvPr>
        </p:nvSpPr>
        <p:spPr>
          <a:xfrm>
            <a:off x="676275" y="188912"/>
            <a:ext cx="8229600" cy="515938"/>
          </a:xfrm>
        </p:spPr>
        <p:txBody>
          <a:bodyPr/>
          <a:lstStyle/>
          <a:p>
            <a:pPr algn="l">
              <a:lnSpc>
                <a:spcPct val="107000"/>
              </a:lnSpc>
              <a:spcAft>
                <a:spcPts val="800"/>
              </a:spcAft>
            </a:pPr>
            <a:r>
              <a:rPr lang="es-EC" sz="2400" b="1" i="1" dirty="0">
                <a:solidFill>
                  <a:srgbClr val="000000"/>
                </a:solidFill>
                <a:effectLst/>
                <a:latin typeface="Calibri" panose="020F0502020204030204" pitchFamily="34" charset="0"/>
                <a:ea typeface="Calibri" panose="020F0502020204030204" pitchFamily="34" charset="0"/>
              </a:rPr>
              <a:t>Factor de Hora Pico proyectado al año 2021</a:t>
            </a:r>
            <a:endParaRPr lang="es-US" sz="4000" dirty="0">
              <a:solidFill>
                <a:schemeClr val="tx1"/>
              </a:solidFill>
              <a:latin typeface="+mj-lt"/>
            </a:endParaRPr>
          </a:p>
        </p:txBody>
      </p:sp>
      <p:pic>
        <p:nvPicPr>
          <p:cNvPr id="6" name="Imagen 5">
            <a:extLst>
              <a:ext uri="{FF2B5EF4-FFF2-40B4-BE49-F238E27FC236}">
                <a16:creationId xmlns:a16="http://schemas.microsoft.com/office/drawing/2014/main" id="{3F648091-ECAF-4B5C-AF69-26E3C1BADCDF}"/>
              </a:ext>
            </a:extLst>
          </p:cNvPr>
          <p:cNvPicPr>
            <a:picLocks noChangeAspect="1"/>
          </p:cNvPicPr>
          <p:nvPr/>
        </p:nvPicPr>
        <p:blipFill>
          <a:blip r:embed="rId3"/>
          <a:stretch>
            <a:fillRect/>
          </a:stretch>
        </p:blipFill>
        <p:spPr>
          <a:xfrm>
            <a:off x="2221706" y="3546695"/>
            <a:ext cx="4700588" cy="2447486"/>
          </a:xfrm>
          <a:prstGeom prst="rect">
            <a:avLst/>
          </a:prstGeom>
        </p:spPr>
      </p:pic>
      <p:pic>
        <p:nvPicPr>
          <p:cNvPr id="5" name="Picture 4">
            <a:extLst>
              <a:ext uri="{FF2B5EF4-FFF2-40B4-BE49-F238E27FC236}">
                <a16:creationId xmlns:a16="http://schemas.microsoft.com/office/drawing/2014/main" id="{733DC7EF-A279-40DD-97EC-88BE70C8C4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45.png">
            <a:extLst>
              <a:ext uri="{FF2B5EF4-FFF2-40B4-BE49-F238E27FC236}">
                <a16:creationId xmlns:a16="http://schemas.microsoft.com/office/drawing/2014/main" id="{19D9E18C-8309-4395-8D88-C985E05F803C}"/>
              </a:ext>
            </a:extLst>
          </p:cNvPr>
          <p:cNvPicPr/>
          <p:nvPr/>
        </p:nvPicPr>
        <p:blipFill>
          <a:blip r:embed="rId5"/>
          <a:srcRect/>
          <a:stretch>
            <a:fillRect/>
          </a:stretch>
        </p:blipFill>
        <p:spPr>
          <a:xfrm>
            <a:off x="2266950" y="1038226"/>
            <a:ext cx="4610100" cy="2552699"/>
          </a:xfrm>
          <a:prstGeom prst="rect">
            <a:avLst/>
          </a:prstGeom>
          <a:ln/>
        </p:spPr>
      </p:pic>
    </p:spTree>
    <p:extLst>
      <p:ext uri="{BB962C8B-B14F-4D97-AF65-F5344CB8AC3E}">
        <p14:creationId xmlns:p14="http://schemas.microsoft.com/office/powerpoint/2010/main" val="305339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765562"/>
          </a:xfrm>
          <a:prstGeom prst="rect">
            <a:avLst/>
          </a:prstGeom>
        </p:spPr>
        <p:txBody>
          <a:bodyPr spcFirstLastPara="1" wrap="square" lIns="91425" tIns="45700" rIns="91425" bIns="45700" anchor="t" anchorCtr="0">
            <a:noAutofit/>
          </a:bodyPr>
          <a:lstStyle/>
          <a:p>
            <a:pPr lvl="0" algn="l"/>
            <a:r>
              <a:rPr lang="es-EC" sz="2400" dirty="0">
                <a:solidFill>
                  <a:schemeClr val="tx1"/>
                </a:solidFill>
                <a:cs typeface="Calibri" panose="020F0502020204030204" pitchFamily="34" charset="0"/>
              </a:rPr>
              <a:t>Volumen de Tránsito Promedio Diario Anual </a:t>
            </a:r>
            <a:r>
              <a:rPr lang="es-EC" sz="2000" dirty="0">
                <a:solidFill>
                  <a:schemeClr val="tx1"/>
                </a:solidFill>
                <a:cs typeface="Calibri" panose="020F0502020204030204" pitchFamily="34" charset="0"/>
              </a:rPr>
              <a:t/>
            </a:r>
            <a:br>
              <a:rPr lang="es-EC" sz="2000" dirty="0">
                <a:solidFill>
                  <a:schemeClr val="tx1"/>
                </a:solidFill>
                <a:cs typeface="Calibri" panose="020F0502020204030204" pitchFamily="34" charset="0"/>
              </a:rPr>
            </a:br>
            <a:r>
              <a:rPr lang="es-EC" sz="1600" dirty="0">
                <a:solidFill>
                  <a:schemeClr val="tx1"/>
                </a:solidFill>
                <a:cs typeface="Calibri" panose="020F0502020204030204" pitchFamily="34" charset="0"/>
              </a:rPr>
              <a:t>AV. MALDONADO EN EL SENTIDO S-N</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sp>
        <p:nvSpPr>
          <p:cNvPr id="8" name="CuadroTexto 7">
            <a:extLst>
              <a:ext uri="{FF2B5EF4-FFF2-40B4-BE49-F238E27FC236}">
                <a16:creationId xmlns:a16="http://schemas.microsoft.com/office/drawing/2014/main" id="{EC28D7B6-65DF-4FD3-B84B-0AD4EA695DEA}"/>
              </a:ext>
            </a:extLst>
          </p:cNvPr>
          <p:cNvSpPr txBox="1"/>
          <p:nvPr/>
        </p:nvSpPr>
        <p:spPr>
          <a:xfrm>
            <a:off x="6195473" y="1373162"/>
            <a:ext cx="3511216" cy="307777"/>
          </a:xfrm>
          <a:prstGeom prst="rect">
            <a:avLst/>
          </a:prstGeom>
          <a:noFill/>
        </p:spPr>
        <p:txBody>
          <a:bodyPr wrap="square" rtlCol="0">
            <a:spAutoFit/>
          </a:bodyPr>
          <a:lstStyle/>
          <a:p>
            <a:r>
              <a:rPr lang="es-US" i="1" u="sng" dirty="0"/>
              <a:t>Desviación muestral diaria</a:t>
            </a:r>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D556CA4D-78DC-4772-B9E6-ECED831D74BA}"/>
                  </a:ext>
                </a:extLst>
              </p:cNvPr>
              <p:cNvSpPr txBox="1"/>
              <p:nvPr/>
            </p:nvSpPr>
            <p:spPr>
              <a:xfrm>
                <a:off x="4954377" y="1857844"/>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𝑆</m:t>
                      </m:r>
                      <m:r>
                        <a:rPr lang="es-US" i="0">
                          <a:latin typeface="Cambria Math" panose="02040503050406030204" pitchFamily="18" charset="0"/>
                        </a:rPr>
                        <m:t>=</m:t>
                      </m:r>
                      <m:r>
                        <a:rPr lang="es-EC" b="0" i="0" smtClean="0">
                          <a:latin typeface="Cambria Math" panose="02040503050406030204" pitchFamily="18" charset="0"/>
                        </a:rPr>
                        <m:t>793</m:t>
                      </m:r>
                      <m:r>
                        <a:rPr lang="es-US" i="0">
                          <a:latin typeface="Cambria Math" panose="02040503050406030204" pitchFamily="18" charset="0"/>
                        </a:rPr>
                        <m:t>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20" name="CuadroTexto 19">
                <a:extLst>
                  <a:ext uri="{FF2B5EF4-FFF2-40B4-BE49-F238E27FC236}">
                    <a16:creationId xmlns:a16="http://schemas.microsoft.com/office/drawing/2014/main" id="{D556CA4D-78DC-4772-B9E6-ECED831D74BA}"/>
                  </a:ext>
                </a:extLst>
              </p:cNvPr>
              <p:cNvSpPr txBox="1">
                <a:spLocks noRot="1" noChangeAspect="1" noMove="1" noResize="1" noEditPoints="1" noAdjustHandles="1" noChangeArrowheads="1" noChangeShapeType="1" noTextEdit="1"/>
              </p:cNvSpPr>
              <p:nvPr/>
            </p:nvSpPr>
            <p:spPr>
              <a:xfrm>
                <a:off x="4954377" y="1857844"/>
                <a:ext cx="4572000" cy="307777"/>
              </a:xfrm>
              <a:prstGeom prst="rect">
                <a:avLst/>
              </a:prstGeom>
              <a:blipFill>
                <a:blip r:embed="rId4"/>
                <a:stretch>
                  <a:fillRect t="-94000" b="-158000"/>
                </a:stretch>
              </a:blipFill>
            </p:spPr>
            <p:txBody>
              <a:bodyPr/>
              <a:lstStyle/>
              <a:p>
                <a:r>
                  <a:rPr lang="es-US">
                    <a:noFill/>
                  </a:rPr>
                  <a:t> </a:t>
                </a:r>
              </a:p>
            </p:txBody>
          </p:sp>
        </mc:Fallback>
      </mc:AlternateContent>
      <p:sp>
        <p:nvSpPr>
          <p:cNvPr id="12" name="CuadroTexto 11">
            <a:extLst>
              <a:ext uri="{FF2B5EF4-FFF2-40B4-BE49-F238E27FC236}">
                <a16:creationId xmlns:a16="http://schemas.microsoft.com/office/drawing/2014/main" id="{4BA288A7-47E0-421A-B318-7DD6422621B7}"/>
              </a:ext>
            </a:extLst>
          </p:cNvPr>
          <p:cNvSpPr txBox="1"/>
          <p:nvPr/>
        </p:nvSpPr>
        <p:spPr>
          <a:xfrm>
            <a:off x="6195473" y="2380263"/>
            <a:ext cx="3511216" cy="307777"/>
          </a:xfrm>
          <a:prstGeom prst="rect">
            <a:avLst/>
          </a:prstGeom>
          <a:noFill/>
        </p:spPr>
        <p:txBody>
          <a:bodyPr wrap="square" rtlCol="0">
            <a:spAutoFit/>
          </a:bodyPr>
          <a:lstStyle/>
          <a:p>
            <a:r>
              <a:rPr lang="es-US" i="1" u="sng" dirty="0"/>
              <a:t>Desviación poblacional</a:t>
            </a: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D0B0EF1A-BE57-490B-8A5A-0A203BD9CE4C}"/>
                  </a:ext>
                </a:extLst>
              </p:cNvPr>
              <p:cNvSpPr txBox="1"/>
              <p:nvPr/>
            </p:nvSpPr>
            <p:spPr>
              <a:xfrm>
                <a:off x="4954377" y="2857846"/>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𝜎</m:t>
                      </m:r>
                      <m:r>
                        <a:rPr lang="es-US" i="0">
                          <a:latin typeface="Cambria Math" panose="02040503050406030204" pitchFamily="18" charset="0"/>
                        </a:rPr>
                        <m:t>=</m:t>
                      </m:r>
                      <m:r>
                        <a:rPr lang="es-EC" b="0" i="0" smtClean="0">
                          <a:latin typeface="Cambria Math" panose="02040503050406030204" pitchFamily="18" charset="0"/>
                        </a:rPr>
                        <m:t>297</m:t>
                      </m:r>
                      <m:r>
                        <a:rPr lang="es-US" i="0">
                          <a:latin typeface="Cambria Math" panose="02040503050406030204" pitchFamily="18" charset="0"/>
                        </a:rPr>
                        <m:t>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15" name="CuadroTexto 14">
                <a:extLst>
                  <a:ext uri="{FF2B5EF4-FFF2-40B4-BE49-F238E27FC236}">
                    <a16:creationId xmlns:a16="http://schemas.microsoft.com/office/drawing/2014/main" id="{D0B0EF1A-BE57-490B-8A5A-0A203BD9CE4C}"/>
                  </a:ext>
                </a:extLst>
              </p:cNvPr>
              <p:cNvSpPr txBox="1">
                <a:spLocks noRot="1" noChangeAspect="1" noMove="1" noResize="1" noEditPoints="1" noAdjustHandles="1" noChangeArrowheads="1" noChangeShapeType="1" noTextEdit="1"/>
              </p:cNvSpPr>
              <p:nvPr/>
            </p:nvSpPr>
            <p:spPr>
              <a:xfrm>
                <a:off x="4954377" y="2857846"/>
                <a:ext cx="4572000" cy="307777"/>
              </a:xfrm>
              <a:prstGeom prst="rect">
                <a:avLst/>
              </a:prstGeom>
              <a:blipFill>
                <a:blip r:embed="rId5"/>
                <a:stretch>
                  <a:fillRect t="-94000" b="-158000"/>
                </a:stretch>
              </a:blipFill>
            </p:spPr>
            <p:txBody>
              <a:bodyPr/>
              <a:lstStyle/>
              <a:p>
                <a:r>
                  <a:rPr lang="es-US">
                    <a:noFill/>
                  </a:rPr>
                  <a:t> </a:t>
                </a:r>
              </a:p>
            </p:txBody>
          </p:sp>
        </mc:Fallback>
      </mc:AlternateContent>
      <p:sp>
        <p:nvSpPr>
          <p:cNvPr id="16" name="CuadroTexto 15">
            <a:extLst>
              <a:ext uri="{FF2B5EF4-FFF2-40B4-BE49-F238E27FC236}">
                <a16:creationId xmlns:a16="http://schemas.microsoft.com/office/drawing/2014/main" id="{7F8F2708-6D53-4002-8487-A858A98F7A79}"/>
              </a:ext>
            </a:extLst>
          </p:cNvPr>
          <p:cNvSpPr txBox="1"/>
          <p:nvPr/>
        </p:nvSpPr>
        <p:spPr>
          <a:xfrm>
            <a:off x="6195473" y="3315174"/>
            <a:ext cx="3511216" cy="307777"/>
          </a:xfrm>
          <a:prstGeom prst="rect">
            <a:avLst/>
          </a:prstGeom>
          <a:noFill/>
        </p:spPr>
        <p:txBody>
          <a:bodyPr wrap="square" rtlCol="0">
            <a:spAutoFit/>
          </a:bodyPr>
          <a:lstStyle/>
          <a:p>
            <a:r>
              <a:rPr lang="es-US" i="1" u="sng" dirty="0"/>
              <a:t>TPDA – Confiabilidad del 90%</a:t>
            </a:r>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787FC743-B587-40E4-A4BD-147C87FFB22C}"/>
                  </a:ext>
                </a:extLst>
              </p:cNvPr>
              <p:cNvSpPr txBox="1"/>
              <p:nvPr/>
            </p:nvSpPr>
            <p:spPr>
              <a:xfrm>
                <a:off x="4790510" y="3832713"/>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US" b="0" i="0" smtClean="0">
                          <a:latin typeface="Cambria Math" panose="02040503050406030204" pitchFamily="18" charset="0"/>
                        </a:rPr>
                        <m:t>TPDA</m:t>
                      </m:r>
                      <m:r>
                        <a:rPr lang="es-US" b="0" i="0" smtClean="0">
                          <a:latin typeface="Cambria Math" panose="02040503050406030204" pitchFamily="18" charset="0"/>
                        </a:rPr>
                        <m:t> =</m:t>
                      </m:r>
                      <m:r>
                        <a:rPr lang="es-EC" b="0" i="1" smtClean="0">
                          <a:latin typeface="Cambria Math" panose="02040503050406030204" pitchFamily="18" charset="0"/>
                        </a:rPr>
                        <m:t>11711</m:t>
                      </m:r>
                      <m:r>
                        <a:rPr lang="es-US"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488</m:t>
                      </m:r>
                    </m:oMath>
                  </m:oMathPara>
                </a14:m>
                <a:endParaRPr lang="es-US" dirty="0"/>
              </a:p>
            </p:txBody>
          </p:sp>
        </mc:Choice>
        <mc:Fallback xmlns="">
          <p:sp>
            <p:nvSpPr>
              <p:cNvPr id="17" name="CuadroTexto 16">
                <a:extLst>
                  <a:ext uri="{FF2B5EF4-FFF2-40B4-BE49-F238E27FC236}">
                    <a16:creationId xmlns:a16="http://schemas.microsoft.com/office/drawing/2014/main" id="{787FC743-B587-40E4-A4BD-147C87FFB22C}"/>
                  </a:ext>
                </a:extLst>
              </p:cNvPr>
              <p:cNvSpPr txBox="1">
                <a:spLocks noRot="1" noChangeAspect="1" noMove="1" noResize="1" noEditPoints="1" noAdjustHandles="1" noChangeArrowheads="1" noChangeShapeType="1" noTextEdit="1"/>
              </p:cNvSpPr>
              <p:nvPr/>
            </p:nvSpPr>
            <p:spPr>
              <a:xfrm>
                <a:off x="4790510" y="3832713"/>
                <a:ext cx="4572000" cy="307777"/>
              </a:xfrm>
              <a:prstGeom prst="rect">
                <a:avLst/>
              </a:prstGeom>
              <a:blipFill>
                <a:blip r:embed="rId6"/>
                <a:stretch>
                  <a:fillRect/>
                </a:stretch>
              </a:blipFill>
            </p:spPr>
            <p:txBody>
              <a:bodyPr/>
              <a:lstStyle/>
              <a:p>
                <a:r>
                  <a:rPr lang="es-US">
                    <a:noFill/>
                  </a:rPr>
                  <a:t> </a:t>
                </a:r>
              </a:p>
            </p:txBody>
          </p:sp>
        </mc:Fallback>
      </mc:AlternateContent>
      <p:sp>
        <p:nvSpPr>
          <p:cNvPr id="22" name="Rectángulo: esquinas redondeadas 21">
            <a:extLst>
              <a:ext uri="{FF2B5EF4-FFF2-40B4-BE49-F238E27FC236}">
                <a16:creationId xmlns:a16="http://schemas.microsoft.com/office/drawing/2014/main" id="{7DFEF23A-1E33-4230-B378-00A0CF9B8B7D}"/>
              </a:ext>
            </a:extLst>
          </p:cNvPr>
          <p:cNvSpPr/>
          <p:nvPr/>
        </p:nvSpPr>
        <p:spPr>
          <a:xfrm>
            <a:off x="5649288" y="4765817"/>
            <a:ext cx="1155560"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a:t>TPDA</a:t>
            </a:r>
          </a:p>
        </p:txBody>
      </p:sp>
      <p:sp>
        <p:nvSpPr>
          <p:cNvPr id="23" name="Flecha: a la derecha 22">
            <a:extLst>
              <a:ext uri="{FF2B5EF4-FFF2-40B4-BE49-F238E27FC236}">
                <a16:creationId xmlns:a16="http://schemas.microsoft.com/office/drawing/2014/main" id="{8EA6CD35-D3D4-4E8C-8D53-472043CE51C4}"/>
              </a:ext>
            </a:extLst>
          </p:cNvPr>
          <p:cNvSpPr/>
          <p:nvPr/>
        </p:nvSpPr>
        <p:spPr>
          <a:xfrm>
            <a:off x="3711335" y="4528974"/>
            <a:ext cx="1584000" cy="108000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11223</a:t>
            </a:r>
            <a:br>
              <a:rPr lang="es-US" dirty="0"/>
            </a:br>
            <a:r>
              <a:rPr lang="es-US" sz="1200" dirty="0"/>
              <a:t>veh. Mixtos/día</a:t>
            </a:r>
            <a:endParaRPr lang="es-US" dirty="0"/>
          </a:p>
        </p:txBody>
      </p:sp>
      <p:sp>
        <p:nvSpPr>
          <p:cNvPr id="24" name="Flecha: a la derecha 23">
            <a:extLst>
              <a:ext uri="{FF2B5EF4-FFF2-40B4-BE49-F238E27FC236}">
                <a16:creationId xmlns:a16="http://schemas.microsoft.com/office/drawing/2014/main" id="{3042AD45-7B2F-405E-92C3-EB8915CC795B}"/>
              </a:ext>
            </a:extLst>
          </p:cNvPr>
          <p:cNvSpPr/>
          <p:nvPr/>
        </p:nvSpPr>
        <p:spPr>
          <a:xfrm flipH="1">
            <a:off x="7159362" y="4527267"/>
            <a:ext cx="1583439" cy="10800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12198</a:t>
            </a:r>
            <a:br>
              <a:rPr lang="es-US" dirty="0"/>
            </a:br>
            <a:r>
              <a:rPr lang="es-US" sz="1200" dirty="0"/>
              <a:t>veh. Mixtos/día</a:t>
            </a:r>
            <a:endParaRPr lang="es-US" dirty="0"/>
          </a:p>
        </p:txBody>
      </p:sp>
      <p:pic>
        <p:nvPicPr>
          <p:cNvPr id="3" name="Imagen 2">
            <a:extLst>
              <a:ext uri="{FF2B5EF4-FFF2-40B4-BE49-F238E27FC236}">
                <a16:creationId xmlns:a16="http://schemas.microsoft.com/office/drawing/2014/main" id="{05A7B9E3-8BEA-4BB9-AE9F-7FD2D256546A}"/>
              </a:ext>
            </a:extLst>
          </p:cNvPr>
          <p:cNvPicPr>
            <a:picLocks noChangeAspect="1"/>
          </p:cNvPicPr>
          <p:nvPr/>
        </p:nvPicPr>
        <p:blipFill rotWithShape="1">
          <a:blip r:embed="rId7"/>
          <a:srcRect r="6607" b="7311"/>
          <a:stretch/>
        </p:blipFill>
        <p:spPr>
          <a:xfrm>
            <a:off x="-88958" y="1175416"/>
            <a:ext cx="5384293" cy="3096125"/>
          </a:xfrm>
          <a:prstGeom prst="rect">
            <a:avLst/>
          </a:prstGeom>
        </p:spPr>
      </p:pic>
    </p:spTree>
    <p:extLst>
      <p:ext uri="{BB962C8B-B14F-4D97-AF65-F5344CB8AC3E}">
        <p14:creationId xmlns:p14="http://schemas.microsoft.com/office/powerpoint/2010/main" val="2075563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765562"/>
          </a:xfrm>
          <a:prstGeom prst="rect">
            <a:avLst/>
          </a:prstGeom>
        </p:spPr>
        <p:txBody>
          <a:bodyPr spcFirstLastPara="1" wrap="square" lIns="91425" tIns="45700" rIns="91425" bIns="45700" anchor="t" anchorCtr="0">
            <a:noAutofit/>
          </a:bodyPr>
          <a:lstStyle/>
          <a:p>
            <a:pPr lvl="0" algn="l"/>
            <a:r>
              <a:rPr lang="es-EC" sz="2400" dirty="0">
                <a:solidFill>
                  <a:schemeClr val="tx1"/>
                </a:solidFill>
                <a:cs typeface="Calibri" panose="020F0502020204030204" pitchFamily="34" charset="0"/>
              </a:rPr>
              <a:t>Volumen de Tránsito Promedio Diario Anual </a:t>
            </a:r>
            <a:r>
              <a:rPr lang="es-EC" sz="2000" dirty="0">
                <a:solidFill>
                  <a:schemeClr val="tx1"/>
                </a:solidFill>
                <a:cs typeface="Calibri" panose="020F0502020204030204" pitchFamily="34" charset="0"/>
              </a:rPr>
              <a:t/>
            </a:r>
            <a:br>
              <a:rPr lang="es-EC" sz="2000" dirty="0">
                <a:solidFill>
                  <a:schemeClr val="tx1"/>
                </a:solidFill>
                <a:cs typeface="Calibri" panose="020F0502020204030204" pitchFamily="34" charset="0"/>
              </a:rPr>
            </a:br>
            <a:r>
              <a:rPr lang="es-EC" sz="1600" dirty="0">
                <a:solidFill>
                  <a:schemeClr val="tx1"/>
                </a:solidFill>
                <a:cs typeface="Calibri" panose="020F0502020204030204" pitchFamily="34" charset="0"/>
              </a:rPr>
              <a:t>AV. MALDONADO ARTICULADO EN EL SENTIDO N-S</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sp>
        <p:nvSpPr>
          <p:cNvPr id="8" name="CuadroTexto 7">
            <a:extLst>
              <a:ext uri="{FF2B5EF4-FFF2-40B4-BE49-F238E27FC236}">
                <a16:creationId xmlns:a16="http://schemas.microsoft.com/office/drawing/2014/main" id="{EC28D7B6-65DF-4FD3-B84B-0AD4EA695DEA}"/>
              </a:ext>
            </a:extLst>
          </p:cNvPr>
          <p:cNvSpPr txBox="1"/>
          <p:nvPr/>
        </p:nvSpPr>
        <p:spPr>
          <a:xfrm>
            <a:off x="6195473" y="1373162"/>
            <a:ext cx="3511216" cy="307777"/>
          </a:xfrm>
          <a:prstGeom prst="rect">
            <a:avLst/>
          </a:prstGeom>
          <a:noFill/>
        </p:spPr>
        <p:txBody>
          <a:bodyPr wrap="square" rtlCol="0">
            <a:spAutoFit/>
          </a:bodyPr>
          <a:lstStyle/>
          <a:p>
            <a:r>
              <a:rPr lang="es-US" i="1" u="sng" dirty="0"/>
              <a:t>Desviación muestral diaria</a:t>
            </a:r>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D556CA4D-78DC-4772-B9E6-ECED831D74BA}"/>
                  </a:ext>
                </a:extLst>
              </p:cNvPr>
              <p:cNvSpPr txBox="1"/>
              <p:nvPr/>
            </p:nvSpPr>
            <p:spPr>
              <a:xfrm>
                <a:off x="4954377" y="1857844"/>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𝑆</m:t>
                      </m:r>
                      <m:r>
                        <a:rPr lang="es-US" i="0">
                          <a:latin typeface="Cambria Math" panose="02040503050406030204" pitchFamily="18" charset="0"/>
                        </a:rPr>
                        <m:t>=</m:t>
                      </m:r>
                      <m:r>
                        <a:rPr lang="es-EC" b="0" i="0" smtClean="0">
                          <a:latin typeface="Cambria Math" panose="02040503050406030204" pitchFamily="18" charset="0"/>
                        </a:rPr>
                        <m:t>62 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20" name="CuadroTexto 19">
                <a:extLst>
                  <a:ext uri="{FF2B5EF4-FFF2-40B4-BE49-F238E27FC236}">
                    <a16:creationId xmlns:a16="http://schemas.microsoft.com/office/drawing/2014/main" id="{D556CA4D-78DC-4772-B9E6-ECED831D74BA}"/>
                  </a:ext>
                </a:extLst>
              </p:cNvPr>
              <p:cNvSpPr txBox="1">
                <a:spLocks noRot="1" noChangeAspect="1" noMove="1" noResize="1" noEditPoints="1" noAdjustHandles="1" noChangeArrowheads="1" noChangeShapeType="1" noTextEdit="1"/>
              </p:cNvSpPr>
              <p:nvPr/>
            </p:nvSpPr>
            <p:spPr>
              <a:xfrm>
                <a:off x="4954377" y="1857844"/>
                <a:ext cx="4572000" cy="307777"/>
              </a:xfrm>
              <a:prstGeom prst="rect">
                <a:avLst/>
              </a:prstGeom>
              <a:blipFill>
                <a:blip r:embed="rId4"/>
                <a:stretch>
                  <a:fillRect t="-94000" b="-158000"/>
                </a:stretch>
              </a:blipFill>
            </p:spPr>
            <p:txBody>
              <a:bodyPr/>
              <a:lstStyle/>
              <a:p>
                <a:r>
                  <a:rPr lang="es-US">
                    <a:noFill/>
                  </a:rPr>
                  <a:t> </a:t>
                </a:r>
              </a:p>
            </p:txBody>
          </p:sp>
        </mc:Fallback>
      </mc:AlternateContent>
      <p:sp>
        <p:nvSpPr>
          <p:cNvPr id="12" name="CuadroTexto 11">
            <a:extLst>
              <a:ext uri="{FF2B5EF4-FFF2-40B4-BE49-F238E27FC236}">
                <a16:creationId xmlns:a16="http://schemas.microsoft.com/office/drawing/2014/main" id="{4BA288A7-47E0-421A-B318-7DD6422621B7}"/>
              </a:ext>
            </a:extLst>
          </p:cNvPr>
          <p:cNvSpPr txBox="1"/>
          <p:nvPr/>
        </p:nvSpPr>
        <p:spPr>
          <a:xfrm>
            <a:off x="6195473" y="2380263"/>
            <a:ext cx="3511216" cy="307777"/>
          </a:xfrm>
          <a:prstGeom prst="rect">
            <a:avLst/>
          </a:prstGeom>
          <a:noFill/>
        </p:spPr>
        <p:txBody>
          <a:bodyPr wrap="square" rtlCol="0">
            <a:spAutoFit/>
          </a:bodyPr>
          <a:lstStyle/>
          <a:p>
            <a:r>
              <a:rPr lang="es-US" i="1" u="sng" dirty="0"/>
              <a:t>Desviación poblacional</a:t>
            </a: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D0B0EF1A-BE57-490B-8A5A-0A203BD9CE4C}"/>
                  </a:ext>
                </a:extLst>
              </p:cNvPr>
              <p:cNvSpPr txBox="1"/>
              <p:nvPr/>
            </p:nvSpPr>
            <p:spPr>
              <a:xfrm>
                <a:off x="4954377" y="2857846"/>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𝜎</m:t>
                      </m:r>
                      <m:r>
                        <a:rPr lang="es-US" i="0">
                          <a:latin typeface="Cambria Math" panose="02040503050406030204" pitchFamily="18" charset="0"/>
                        </a:rPr>
                        <m:t>=</m:t>
                      </m:r>
                      <m:r>
                        <a:rPr lang="es-EC" b="0" i="0" smtClean="0">
                          <a:latin typeface="Cambria Math" panose="02040503050406030204" pitchFamily="18" charset="0"/>
                        </a:rPr>
                        <m:t>23 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15" name="CuadroTexto 14">
                <a:extLst>
                  <a:ext uri="{FF2B5EF4-FFF2-40B4-BE49-F238E27FC236}">
                    <a16:creationId xmlns:a16="http://schemas.microsoft.com/office/drawing/2014/main" id="{D0B0EF1A-BE57-490B-8A5A-0A203BD9CE4C}"/>
                  </a:ext>
                </a:extLst>
              </p:cNvPr>
              <p:cNvSpPr txBox="1">
                <a:spLocks noRot="1" noChangeAspect="1" noMove="1" noResize="1" noEditPoints="1" noAdjustHandles="1" noChangeArrowheads="1" noChangeShapeType="1" noTextEdit="1"/>
              </p:cNvSpPr>
              <p:nvPr/>
            </p:nvSpPr>
            <p:spPr>
              <a:xfrm>
                <a:off x="4954377" y="2857846"/>
                <a:ext cx="4572000" cy="307777"/>
              </a:xfrm>
              <a:prstGeom prst="rect">
                <a:avLst/>
              </a:prstGeom>
              <a:blipFill>
                <a:blip r:embed="rId5"/>
                <a:stretch>
                  <a:fillRect t="-94000" b="-158000"/>
                </a:stretch>
              </a:blipFill>
            </p:spPr>
            <p:txBody>
              <a:bodyPr/>
              <a:lstStyle/>
              <a:p>
                <a:r>
                  <a:rPr lang="es-US">
                    <a:noFill/>
                  </a:rPr>
                  <a:t> </a:t>
                </a:r>
              </a:p>
            </p:txBody>
          </p:sp>
        </mc:Fallback>
      </mc:AlternateContent>
      <p:sp>
        <p:nvSpPr>
          <p:cNvPr id="16" name="CuadroTexto 15">
            <a:extLst>
              <a:ext uri="{FF2B5EF4-FFF2-40B4-BE49-F238E27FC236}">
                <a16:creationId xmlns:a16="http://schemas.microsoft.com/office/drawing/2014/main" id="{7F8F2708-6D53-4002-8487-A858A98F7A79}"/>
              </a:ext>
            </a:extLst>
          </p:cNvPr>
          <p:cNvSpPr txBox="1"/>
          <p:nvPr/>
        </p:nvSpPr>
        <p:spPr>
          <a:xfrm>
            <a:off x="6195473" y="3315174"/>
            <a:ext cx="3511216" cy="307777"/>
          </a:xfrm>
          <a:prstGeom prst="rect">
            <a:avLst/>
          </a:prstGeom>
          <a:noFill/>
        </p:spPr>
        <p:txBody>
          <a:bodyPr wrap="square" rtlCol="0">
            <a:spAutoFit/>
          </a:bodyPr>
          <a:lstStyle/>
          <a:p>
            <a:r>
              <a:rPr lang="es-US" i="1" u="sng" dirty="0"/>
              <a:t>TPDA – Confiabilidad del 90%</a:t>
            </a:r>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787FC743-B587-40E4-A4BD-147C87FFB22C}"/>
                  </a:ext>
                </a:extLst>
              </p:cNvPr>
              <p:cNvSpPr txBox="1"/>
              <p:nvPr/>
            </p:nvSpPr>
            <p:spPr>
              <a:xfrm>
                <a:off x="4790510" y="3832713"/>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US" b="0" i="0" smtClean="0">
                          <a:latin typeface="Cambria Math" panose="02040503050406030204" pitchFamily="18" charset="0"/>
                        </a:rPr>
                        <m:t>TPDA</m:t>
                      </m:r>
                      <m:r>
                        <a:rPr lang="es-US" b="0" i="0" smtClean="0">
                          <a:latin typeface="Cambria Math" panose="02040503050406030204" pitchFamily="18" charset="0"/>
                        </a:rPr>
                        <m:t> =</m:t>
                      </m:r>
                      <m:r>
                        <a:rPr lang="es-EC" b="0" i="1" smtClean="0">
                          <a:latin typeface="Cambria Math" panose="02040503050406030204" pitchFamily="18" charset="0"/>
                        </a:rPr>
                        <m:t>643</m:t>
                      </m:r>
                      <m:r>
                        <a:rPr lang="es-US"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38</m:t>
                      </m:r>
                    </m:oMath>
                  </m:oMathPara>
                </a14:m>
                <a:endParaRPr lang="es-US" dirty="0"/>
              </a:p>
            </p:txBody>
          </p:sp>
        </mc:Choice>
        <mc:Fallback xmlns="">
          <p:sp>
            <p:nvSpPr>
              <p:cNvPr id="17" name="CuadroTexto 16">
                <a:extLst>
                  <a:ext uri="{FF2B5EF4-FFF2-40B4-BE49-F238E27FC236}">
                    <a16:creationId xmlns:a16="http://schemas.microsoft.com/office/drawing/2014/main" id="{787FC743-B587-40E4-A4BD-147C87FFB22C}"/>
                  </a:ext>
                </a:extLst>
              </p:cNvPr>
              <p:cNvSpPr txBox="1">
                <a:spLocks noRot="1" noChangeAspect="1" noMove="1" noResize="1" noEditPoints="1" noAdjustHandles="1" noChangeArrowheads="1" noChangeShapeType="1" noTextEdit="1"/>
              </p:cNvSpPr>
              <p:nvPr/>
            </p:nvSpPr>
            <p:spPr>
              <a:xfrm>
                <a:off x="4790510" y="3832713"/>
                <a:ext cx="4572000" cy="307777"/>
              </a:xfrm>
              <a:prstGeom prst="rect">
                <a:avLst/>
              </a:prstGeom>
              <a:blipFill>
                <a:blip r:embed="rId6"/>
                <a:stretch>
                  <a:fillRect/>
                </a:stretch>
              </a:blipFill>
            </p:spPr>
            <p:txBody>
              <a:bodyPr/>
              <a:lstStyle/>
              <a:p>
                <a:r>
                  <a:rPr lang="es-US">
                    <a:noFill/>
                  </a:rPr>
                  <a:t> </a:t>
                </a:r>
              </a:p>
            </p:txBody>
          </p:sp>
        </mc:Fallback>
      </mc:AlternateContent>
      <p:sp>
        <p:nvSpPr>
          <p:cNvPr id="22" name="Rectángulo: esquinas redondeadas 21">
            <a:extLst>
              <a:ext uri="{FF2B5EF4-FFF2-40B4-BE49-F238E27FC236}">
                <a16:creationId xmlns:a16="http://schemas.microsoft.com/office/drawing/2014/main" id="{7DFEF23A-1E33-4230-B378-00A0CF9B8B7D}"/>
              </a:ext>
            </a:extLst>
          </p:cNvPr>
          <p:cNvSpPr/>
          <p:nvPr/>
        </p:nvSpPr>
        <p:spPr>
          <a:xfrm>
            <a:off x="5649288" y="4765817"/>
            <a:ext cx="1155560"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a:t>TPDA</a:t>
            </a:r>
          </a:p>
        </p:txBody>
      </p:sp>
      <p:sp>
        <p:nvSpPr>
          <p:cNvPr id="23" name="Flecha: a la derecha 22">
            <a:extLst>
              <a:ext uri="{FF2B5EF4-FFF2-40B4-BE49-F238E27FC236}">
                <a16:creationId xmlns:a16="http://schemas.microsoft.com/office/drawing/2014/main" id="{8EA6CD35-D3D4-4E8C-8D53-472043CE51C4}"/>
              </a:ext>
            </a:extLst>
          </p:cNvPr>
          <p:cNvSpPr/>
          <p:nvPr/>
        </p:nvSpPr>
        <p:spPr>
          <a:xfrm>
            <a:off x="3711335" y="4528974"/>
            <a:ext cx="1584000" cy="108000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605</a:t>
            </a:r>
            <a:br>
              <a:rPr lang="es-US" dirty="0"/>
            </a:br>
            <a:r>
              <a:rPr lang="es-US" sz="1200" dirty="0"/>
              <a:t>veh. Mixtos/día</a:t>
            </a:r>
            <a:endParaRPr lang="es-US" dirty="0"/>
          </a:p>
        </p:txBody>
      </p:sp>
      <p:sp>
        <p:nvSpPr>
          <p:cNvPr id="24" name="Flecha: a la derecha 23">
            <a:extLst>
              <a:ext uri="{FF2B5EF4-FFF2-40B4-BE49-F238E27FC236}">
                <a16:creationId xmlns:a16="http://schemas.microsoft.com/office/drawing/2014/main" id="{3042AD45-7B2F-405E-92C3-EB8915CC795B}"/>
              </a:ext>
            </a:extLst>
          </p:cNvPr>
          <p:cNvSpPr/>
          <p:nvPr/>
        </p:nvSpPr>
        <p:spPr>
          <a:xfrm flipH="1">
            <a:off x="7159362" y="4527267"/>
            <a:ext cx="1583439" cy="10800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681</a:t>
            </a:r>
            <a:br>
              <a:rPr lang="es-US" dirty="0"/>
            </a:br>
            <a:r>
              <a:rPr lang="es-US" sz="1200" dirty="0"/>
              <a:t>veh. Mixtos/día</a:t>
            </a:r>
            <a:endParaRPr lang="es-US" dirty="0"/>
          </a:p>
        </p:txBody>
      </p:sp>
      <p:pic>
        <p:nvPicPr>
          <p:cNvPr id="2" name="Imagen 1">
            <a:extLst>
              <a:ext uri="{FF2B5EF4-FFF2-40B4-BE49-F238E27FC236}">
                <a16:creationId xmlns:a16="http://schemas.microsoft.com/office/drawing/2014/main" id="{47C6621A-5439-4275-A5BA-4C69ADA714B1}"/>
              </a:ext>
            </a:extLst>
          </p:cNvPr>
          <p:cNvPicPr>
            <a:picLocks noChangeAspect="1"/>
          </p:cNvPicPr>
          <p:nvPr/>
        </p:nvPicPr>
        <p:blipFill>
          <a:blip r:embed="rId7"/>
          <a:stretch>
            <a:fillRect/>
          </a:stretch>
        </p:blipFill>
        <p:spPr>
          <a:xfrm>
            <a:off x="-28009" y="1298032"/>
            <a:ext cx="5384292" cy="3119628"/>
          </a:xfrm>
          <a:prstGeom prst="rect">
            <a:avLst/>
          </a:prstGeom>
        </p:spPr>
      </p:pic>
    </p:spTree>
    <p:extLst>
      <p:ext uri="{BB962C8B-B14F-4D97-AF65-F5344CB8AC3E}">
        <p14:creationId xmlns:p14="http://schemas.microsoft.com/office/powerpoint/2010/main" val="1110903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765562"/>
          </a:xfrm>
          <a:prstGeom prst="rect">
            <a:avLst/>
          </a:prstGeom>
        </p:spPr>
        <p:txBody>
          <a:bodyPr spcFirstLastPara="1" wrap="square" lIns="91425" tIns="45700" rIns="91425" bIns="45700" anchor="t" anchorCtr="0">
            <a:noAutofit/>
          </a:bodyPr>
          <a:lstStyle/>
          <a:p>
            <a:pPr lvl="0" algn="l"/>
            <a:r>
              <a:rPr lang="es-EC" sz="2400" dirty="0">
                <a:solidFill>
                  <a:schemeClr val="tx1"/>
                </a:solidFill>
                <a:cs typeface="Calibri" panose="020F0502020204030204" pitchFamily="34" charset="0"/>
              </a:rPr>
              <a:t>Volumen de Tránsito Promedio Diario Anual </a:t>
            </a:r>
            <a:r>
              <a:rPr lang="es-EC" sz="2000" dirty="0">
                <a:solidFill>
                  <a:schemeClr val="tx1"/>
                </a:solidFill>
                <a:cs typeface="Calibri" panose="020F0502020204030204" pitchFamily="34" charset="0"/>
              </a:rPr>
              <a:t/>
            </a:r>
            <a:br>
              <a:rPr lang="es-EC" sz="2000" dirty="0">
                <a:solidFill>
                  <a:schemeClr val="tx1"/>
                </a:solidFill>
                <a:cs typeface="Calibri" panose="020F0502020204030204" pitchFamily="34" charset="0"/>
              </a:rPr>
            </a:br>
            <a:r>
              <a:rPr lang="es-EC" sz="1600" dirty="0">
                <a:solidFill>
                  <a:schemeClr val="tx1"/>
                </a:solidFill>
                <a:cs typeface="Calibri" panose="020F0502020204030204" pitchFamily="34" charset="0"/>
              </a:rPr>
              <a:t>AV. EL SENA EN EL SENTIDO N-S</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sp>
        <p:nvSpPr>
          <p:cNvPr id="8" name="CuadroTexto 7">
            <a:extLst>
              <a:ext uri="{FF2B5EF4-FFF2-40B4-BE49-F238E27FC236}">
                <a16:creationId xmlns:a16="http://schemas.microsoft.com/office/drawing/2014/main" id="{EC28D7B6-65DF-4FD3-B84B-0AD4EA695DEA}"/>
              </a:ext>
            </a:extLst>
          </p:cNvPr>
          <p:cNvSpPr txBox="1"/>
          <p:nvPr/>
        </p:nvSpPr>
        <p:spPr>
          <a:xfrm>
            <a:off x="6195473" y="1373162"/>
            <a:ext cx="3511216" cy="307777"/>
          </a:xfrm>
          <a:prstGeom prst="rect">
            <a:avLst/>
          </a:prstGeom>
          <a:noFill/>
        </p:spPr>
        <p:txBody>
          <a:bodyPr wrap="square" rtlCol="0">
            <a:spAutoFit/>
          </a:bodyPr>
          <a:lstStyle/>
          <a:p>
            <a:r>
              <a:rPr lang="es-US" i="1" u="sng" dirty="0"/>
              <a:t>Desviación muestral diaria</a:t>
            </a:r>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D556CA4D-78DC-4772-B9E6-ECED831D74BA}"/>
                  </a:ext>
                </a:extLst>
              </p:cNvPr>
              <p:cNvSpPr txBox="1"/>
              <p:nvPr/>
            </p:nvSpPr>
            <p:spPr>
              <a:xfrm>
                <a:off x="4954377" y="1857844"/>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𝑆</m:t>
                      </m:r>
                      <m:r>
                        <a:rPr lang="es-US" i="0">
                          <a:latin typeface="Cambria Math" panose="02040503050406030204" pitchFamily="18" charset="0"/>
                        </a:rPr>
                        <m:t>=</m:t>
                      </m:r>
                      <m:r>
                        <a:rPr lang="es-EC" b="0" i="0" smtClean="0">
                          <a:latin typeface="Cambria Math" panose="02040503050406030204" pitchFamily="18" charset="0"/>
                        </a:rPr>
                        <m:t>881 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20" name="CuadroTexto 19">
                <a:extLst>
                  <a:ext uri="{FF2B5EF4-FFF2-40B4-BE49-F238E27FC236}">
                    <a16:creationId xmlns:a16="http://schemas.microsoft.com/office/drawing/2014/main" id="{D556CA4D-78DC-4772-B9E6-ECED831D74BA}"/>
                  </a:ext>
                </a:extLst>
              </p:cNvPr>
              <p:cNvSpPr txBox="1">
                <a:spLocks noRot="1" noChangeAspect="1" noMove="1" noResize="1" noEditPoints="1" noAdjustHandles="1" noChangeArrowheads="1" noChangeShapeType="1" noTextEdit="1"/>
              </p:cNvSpPr>
              <p:nvPr/>
            </p:nvSpPr>
            <p:spPr>
              <a:xfrm>
                <a:off x="4954377" y="1857844"/>
                <a:ext cx="4572000" cy="307777"/>
              </a:xfrm>
              <a:prstGeom prst="rect">
                <a:avLst/>
              </a:prstGeom>
              <a:blipFill>
                <a:blip r:embed="rId4"/>
                <a:stretch>
                  <a:fillRect t="-94000" b="-158000"/>
                </a:stretch>
              </a:blipFill>
            </p:spPr>
            <p:txBody>
              <a:bodyPr/>
              <a:lstStyle/>
              <a:p>
                <a:r>
                  <a:rPr lang="es-US">
                    <a:noFill/>
                  </a:rPr>
                  <a:t> </a:t>
                </a:r>
              </a:p>
            </p:txBody>
          </p:sp>
        </mc:Fallback>
      </mc:AlternateContent>
      <p:sp>
        <p:nvSpPr>
          <p:cNvPr id="12" name="CuadroTexto 11">
            <a:extLst>
              <a:ext uri="{FF2B5EF4-FFF2-40B4-BE49-F238E27FC236}">
                <a16:creationId xmlns:a16="http://schemas.microsoft.com/office/drawing/2014/main" id="{4BA288A7-47E0-421A-B318-7DD6422621B7}"/>
              </a:ext>
            </a:extLst>
          </p:cNvPr>
          <p:cNvSpPr txBox="1"/>
          <p:nvPr/>
        </p:nvSpPr>
        <p:spPr>
          <a:xfrm>
            <a:off x="6195473" y="2380263"/>
            <a:ext cx="3511216" cy="307777"/>
          </a:xfrm>
          <a:prstGeom prst="rect">
            <a:avLst/>
          </a:prstGeom>
          <a:noFill/>
        </p:spPr>
        <p:txBody>
          <a:bodyPr wrap="square" rtlCol="0">
            <a:spAutoFit/>
          </a:bodyPr>
          <a:lstStyle/>
          <a:p>
            <a:r>
              <a:rPr lang="es-US" i="1" u="sng" dirty="0"/>
              <a:t>Desviación poblacional</a:t>
            </a: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D0B0EF1A-BE57-490B-8A5A-0A203BD9CE4C}"/>
                  </a:ext>
                </a:extLst>
              </p:cNvPr>
              <p:cNvSpPr txBox="1"/>
              <p:nvPr/>
            </p:nvSpPr>
            <p:spPr>
              <a:xfrm>
                <a:off x="4954377" y="2857846"/>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𝜎</m:t>
                      </m:r>
                      <m:r>
                        <a:rPr lang="es-US" i="0">
                          <a:latin typeface="Cambria Math" panose="02040503050406030204" pitchFamily="18" charset="0"/>
                        </a:rPr>
                        <m:t>=</m:t>
                      </m:r>
                      <m:r>
                        <a:rPr lang="es-EC" b="0" i="0" smtClean="0">
                          <a:latin typeface="Cambria Math" panose="02040503050406030204" pitchFamily="18" charset="0"/>
                        </a:rPr>
                        <m:t>330 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15" name="CuadroTexto 14">
                <a:extLst>
                  <a:ext uri="{FF2B5EF4-FFF2-40B4-BE49-F238E27FC236}">
                    <a16:creationId xmlns:a16="http://schemas.microsoft.com/office/drawing/2014/main" id="{D0B0EF1A-BE57-490B-8A5A-0A203BD9CE4C}"/>
                  </a:ext>
                </a:extLst>
              </p:cNvPr>
              <p:cNvSpPr txBox="1">
                <a:spLocks noRot="1" noChangeAspect="1" noMove="1" noResize="1" noEditPoints="1" noAdjustHandles="1" noChangeArrowheads="1" noChangeShapeType="1" noTextEdit="1"/>
              </p:cNvSpPr>
              <p:nvPr/>
            </p:nvSpPr>
            <p:spPr>
              <a:xfrm>
                <a:off x="4954377" y="2857846"/>
                <a:ext cx="4572000" cy="307777"/>
              </a:xfrm>
              <a:prstGeom prst="rect">
                <a:avLst/>
              </a:prstGeom>
              <a:blipFill>
                <a:blip r:embed="rId5"/>
                <a:stretch>
                  <a:fillRect t="-94000" b="-158000"/>
                </a:stretch>
              </a:blipFill>
            </p:spPr>
            <p:txBody>
              <a:bodyPr/>
              <a:lstStyle/>
              <a:p>
                <a:r>
                  <a:rPr lang="es-US">
                    <a:noFill/>
                  </a:rPr>
                  <a:t> </a:t>
                </a:r>
              </a:p>
            </p:txBody>
          </p:sp>
        </mc:Fallback>
      </mc:AlternateContent>
      <p:sp>
        <p:nvSpPr>
          <p:cNvPr id="16" name="CuadroTexto 15">
            <a:extLst>
              <a:ext uri="{FF2B5EF4-FFF2-40B4-BE49-F238E27FC236}">
                <a16:creationId xmlns:a16="http://schemas.microsoft.com/office/drawing/2014/main" id="{7F8F2708-6D53-4002-8487-A858A98F7A79}"/>
              </a:ext>
            </a:extLst>
          </p:cNvPr>
          <p:cNvSpPr txBox="1"/>
          <p:nvPr/>
        </p:nvSpPr>
        <p:spPr>
          <a:xfrm>
            <a:off x="6195473" y="3315174"/>
            <a:ext cx="3511216" cy="307777"/>
          </a:xfrm>
          <a:prstGeom prst="rect">
            <a:avLst/>
          </a:prstGeom>
          <a:noFill/>
        </p:spPr>
        <p:txBody>
          <a:bodyPr wrap="square" rtlCol="0">
            <a:spAutoFit/>
          </a:bodyPr>
          <a:lstStyle/>
          <a:p>
            <a:r>
              <a:rPr lang="es-US" i="1" u="sng" dirty="0"/>
              <a:t>TPDA – Confiabilidad del 90%</a:t>
            </a:r>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787FC743-B587-40E4-A4BD-147C87FFB22C}"/>
                  </a:ext>
                </a:extLst>
              </p:cNvPr>
              <p:cNvSpPr txBox="1"/>
              <p:nvPr/>
            </p:nvSpPr>
            <p:spPr>
              <a:xfrm>
                <a:off x="4790510" y="3832713"/>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US" b="0" i="0" smtClean="0">
                          <a:latin typeface="Cambria Math" panose="02040503050406030204" pitchFamily="18" charset="0"/>
                        </a:rPr>
                        <m:t>TPDA</m:t>
                      </m:r>
                      <m:r>
                        <a:rPr lang="es-US" b="0" i="0" smtClean="0">
                          <a:latin typeface="Cambria Math" panose="02040503050406030204" pitchFamily="18" charset="0"/>
                        </a:rPr>
                        <m:t> =</m:t>
                      </m:r>
                      <m:r>
                        <a:rPr lang="es-EC" b="0" i="1" smtClean="0">
                          <a:latin typeface="Cambria Math" panose="02040503050406030204" pitchFamily="18" charset="0"/>
                        </a:rPr>
                        <m:t>13843</m:t>
                      </m:r>
                      <m:r>
                        <a:rPr lang="es-US"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542</m:t>
                      </m:r>
                    </m:oMath>
                  </m:oMathPara>
                </a14:m>
                <a:endParaRPr lang="es-US" dirty="0"/>
              </a:p>
            </p:txBody>
          </p:sp>
        </mc:Choice>
        <mc:Fallback xmlns="">
          <p:sp>
            <p:nvSpPr>
              <p:cNvPr id="17" name="CuadroTexto 16">
                <a:extLst>
                  <a:ext uri="{FF2B5EF4-FFF2-40B4-BE49-F238E27FC236}">
                    <a16:creationId xmlns:a16="http://schemas.microsoft.com/office/drawing/2014/main" id="{787FC743-B587-40E4-A4BD-147C87FFB22C}"/>
                  </a:ext>
                </a:extLst>
              </p:cNvPr>
              <p:cNvSpPr txBox="1">
                <a:spLocks noRot="1" noChangeAspect="1" noMove="1" noResize="1" noEditPoints="1" noAdjustHandles="1" noChangeArrowheads="1" noChangeShapeType="1" noTextEdit="1"/>
              </p:cNvSpPr>
              <p:nvPr/>
            </p:nvSpPr>
            <p:spPr>
              <a:xfrm>
                <a:off x="4790510" y="3832713"/>
                <a:ext cx="4572000" cy="307777"/>
              </a:xfrm>
              <a:prstGeom prst="rect">
                <a:avLst/>
              </a:prstGeom>
              <a:blipFill>
                <a:blip r:embed="rId6"/>
                <a:stretch>
                  <a:fillRect/>
                </a:stretch>
              </a:blipFill>
            </p:spPr>
            <p:txBody>
              <a:bodyPr/>
              <a:lstStyle/>
              <a:p>
                <a:r>
                  <a:rPr lang="es-US">
                    <a:noFill/>
                  </a:rPr>
                  <a:t> </a:t>
                </a:r>
              </a:p>
            </p:txBody>
          </p:sp>
        </mc:Fallback>
      </mc:AlternateContent>
      <p:sp>
        <p:nvSpPr>
          <p:cNvPr id="22" name="Rectángulo: esquinas redondeadas 21">
            <a:extLst>
              <a:ext uri="{FF2B5EF4-FFF2-40B4-BE49-F238E27FC236}">
                <a16:creationId xmlns:a16="http://schemas.microsoft.com/office/drawing/2014/main" id="{7DFEF23A-1E33-4230-B378-00A0CF9B8B7D}"/>
              </a:ext>
            </a:extLst>
          </p:cNvPr>
          <p:cNvSpPr/>
          <p:nvPr/>
        </p:nvSpPr>
        <p:spPr>
          <a:xfrm>
            <a:off x="5649288" y="4765817"/>
            <a:ext cx="1155560"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a:t>TPDA</a:t>
            </a:r>
          </a:p>
        </p:txBody>
      </p:sp>
      <p:sp>
        <p:nvSpPr>
          <p:cNvPr id="23" name="Flecha: a la derecha 22">
            <a:extLst>
              <a:ext uri="{FF2B5EF4-FFF2-40B4-BE49-F238E27FC236}">
                <a16:creationId xmlns:a16="http://schemas.microsoft.com/office/drawing/2014/main" id="{8EA6CD35-D3D4-4E8C-8D53-472043CE51C4}"/>
              </a:ext>
            </a:extLst>
          </p:cNvPr>
          <p:cNvSpPr/>
          <p:nvPr/>
        </p:nvSpPr>
        <p:spPr>
          <a:xfrm>
            <a:off x="3711335" y="4528974"/>
            <a:ext cx="1584000" cy="108000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13302</a:t>
            </a:r>
            <a:br>
              <a:rPr lang="es-US" dirty="0"/>
            </a:br>
            <a:r>
              <a:rPr lang="es-US" sz="1200" dirty="0"/>
              <a:t>veh. Mixtos/día</a:t>
            </a:r>
            <a:endParaRPr lang="es-US" dirty="0"/>
          </a:p>
        </p:txBody>
      </p:sp>
      <p:sp>
        <p:nvSpPr>
          <p:cNvPr id="24" name="Flecha: a la derecha 23">
            <a:extLst>
              <a:ext uri="{FF2B5EF4-FFF2-40B4-BE49-F238E27FC236}">
                <a16:creationId xmlns:a16="http://schemas.microsoft.com/office/drawing/2014/main" id="{3042AD45-7B2F-405E-92C3-EB8915CC795B}"/>
              </a:ext>
            </a:extLst>
          </p:cNvPr>
          <p:cNvSpPr/>
          <p:nvPr/>
        </p:nvSpPr>
        <p:spPr>
          <a:xfrm flipH="1">
            <a:off x="7159362" y="4527267"/>
            <a:ext cx="1583439" cy="10800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14385</a:t>
            </a:r>
            <a:br>
              <a:rPr lang="es-US" dirty="0"/>
            </a:br>
            <a:r>
              <a:rPr lang="es-US" sz="1200" dirty="0"/>
              <a:t>veh. Mixtos/día</a:t>
            </a:r>
            <a:endParaRPr lang="es-US" dirty="0"/>
          </a:p>
        </p:txBody>
      </p:sp>
      <p:pic>
        <p:nvPicPr>
          <p:cNvPr id="3" name="Imagen 2">
            <a:extLst>
              <a:ext uri="{FF2B5EF4-FFF2-40B4-BE49-F238E27FC236}">
                <a16:creationId xmlns:a16="http://schemas.microsoft.com/office/drawing/2014/main" id="{066DE498-856B-48DB-A7A8-4CDE53C74A7B}"/>
              </a:ext>
            </a:extLst>
          </p:cNvPr>
          <p:cNvPicPr>
            <a:picLocks noChangeAspect="1"/>
          </p:cNvPicPr>
          <p:nvPr/>
        </p:nvPicPr>
        <p:blipFill>
          <a:blip r:embed="rId7"/>
          <a:stretch>
            <a:fillRect/>
          </a:stretch>
        </p:blipFill>
        <p:spPr>
          <a:xfrm>
            <a:off x="0" y="1202733"/>
            <a:ext cx="5384292" cy="3119628"/>
          </a:xfrm>
          <a:prstGeom prst="rect">
            <a:avLst/>
          </a:prstGeom>
        </p:spPr>
      </p:pic>
    </p:spTree>
    <p:extLst>
      <p:ext uri="{BB962C8B-B14F-4D97-AF65-F5344CB8AC3E}">
        <p14:creationId xmlns:p14="http://schemas.microsoft.com/office/powerpoint/2010/main" val="1330578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114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Introducción</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graphicFrame>
        <p:nvGraphicFramePr>
          <p:cNvPr id="3" name="Diagrama 2">
            <a:extLst>
              <a:ext uri="{FF2B5EF4-FFF2-40B4-BE49-F238E27FC236}">
                <a16:creationId xmlns:a16="http://schemas.microsoft.com/office/drawing/2014/main" id="{8BA52067-7BBB-4E28-9529-079E1858FBCE}"/>
              </a:ext>
            </a:extLst>
          </p:cNvPr>
          <p:cNvGraphicFramePr/>
          <p:nvPr>
            <p:extLst>
              <p:ext uri="{D42A27DB-BD31-4B8C-83A1-F6EECF244321}">
                <p14:modId xmlns:p14="http://schemas.microsoft.com/office/powerpoint/2010/main" val="1494747095"/>
              </p:ext>
            </p:extLst>
          </p:nvPr>
        </p:nvGraphicFramePr>
        <p:xfrm>
          <a:off x="0" y="1186144"/>
          <a:ext cx="6345401" cy="42648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3" name="CuadroTexto 42">
            <a:extLst>
              <a:ext uri="{FF2B5EF4-FFF2-40B4-BE49-F238E27FC236}">
                <a16:creationId xmlns:a16="http://schemas.microsoft.com/office/drawing/2014/main" id="{1AE727FC-06DF-4000-B110-9D44ED8D418B}"/>
              </a:ext>
            </a:extLst>
          </p:cNvPr>
          <p:cNvSpPr txBox="1"/>
          <p:nvPr/>
        </p:nvSpPr>
        <p:spPr>
          <a:xfrm>
            <a:off x="105341" y="2587658"/>
            <a:ext cx="1312411" cy="253916"/>
          </a:xfrm>
          <a:prstGeom prst="rect">
            <a:avLst/>
          </a:prstGeom>
          <a:noFill/>
        </p:spPr>
        <p:txBody>
          <a:bodyPr wrap="square">
            <a:spAutoFit/>
          </a:bodyPr>
          <a:lstStyle/>
          <a:p>
            <a:r>
              <a:rPr lang="en-US" sz="1050" dirty="0"/>
              <a:t>Pérez et al,2014.</a:t>
            </a:r>
          </a:p>
        </p:txBody>
      </p:sp>
      <p:sp>
        <p:nvSpPr>
          <p:cNvPr id="9" name="CuadroTexto 8">
            <a:extLst>
              <a:ext uri="{FF2B5EF4-FFF2-40B4-BE49-F238E27FC236}">
                <a16:creationId xmlns:a16="http://schemas.microsoft.com/office/drawing/2014/main" id="{00A43153-07A3-4EB1-B822-7B952BEF6A3A}"/>
              </a:ext>
            </a:extLst>
          </p:cNvPr>
          <p:cNvSpPr txBox="1"/>
          <p:nvPr/>
        </p:nvSpPr>
        <p:spPr>
          <a:xfrm>
            <a:off x="5093092" y="2587658"/>
            <a:ext cx="1112386" cy="253916"/>
          </a:xfrm>
          <a:prstGeom prst="rect">
            <a:avLst/>
          </a:prstGeom>
          <a:noFill/>
        </p:spPr>
        <p:txBody>
          <a:bodyPr wrap="square">
            <a:spAutoFit/>
          </a:bodyPr>
          <a:lstStyle/>
          <a:p>
            <a:r>
              <a:rPr lang="en-US" sz="1050" dirty="0" err="1"/>
              <a:t>Oña</a:t>
            </a:r>
            <a:r>
              <a:rPr lang="en-US" sz="1050" dirty="0"/>
              <a:t> et al,2012.</a:t>
            </a:r>
          </a:p>
        </p:txBody>
      </p:sp>
      <p:sp>
        <p:nvSpPr>
          <p:cNvPr id="10" name="CuadroTexto 9">
            <a:extLst>
              <a:ext uri="{FF2B5EF4-FFF2-40B4-BE49-F238E27FC236}">
                <a16:creationId xmlns:a16="http://schemas.microsoft.com/office/drawing/2014/main" id="{E7BDC90D-E927-482F-9D7E-3A64F0B93BA3}"/>
              </a:ext>
            </a:extLst>
          </p:cNvPr>
          <p:cNvSpPr txBox="1"/>
          <p:nvPr/>
        </p:nvSpPr>
        <p:spPr>
          <a:xfrm>
            <a:off x="439264" y="5470165"/>
            <a:ext cx="1075212" cy="253916"/>
          </a:xfrm>
          <a:prstGeom prst="rect">
            <a:avLst/>
          </a:prstGeom>
          <a:noFill/>
        </p:spPr>
        <p:txBody>
          <a:bodyPr wrap="square">
            <a:spAutoFit/>
          </a:bodyPr>
          <a:lstStyle/>
          <a:p>
            <a:r>
              <a:rPr lang="en-US" sz="1050" dirty="0" err="1"/>
              <a:t>Inrix</a:t>
            </a:r>
            <a:r>
              <a:rPr lang="en-US" sz="1050" dirty="0"/>
              <a:t>, 2021.</a:t>
            </a:r>
          </a:p>
        </p:txBody>
      </p:sp>
      <p:sp>
        <p:nvSpPr>
          <p:cNvPr id="11" name="CuadroTexto 10">
            <a:extLst>
              <a:ext uri="{FF2B5EF4-FFF2-40B4-BE49-F238E27FC236}">
                <a16:creationId xmlns:a16="http://schemas.microsoft.com/office/drawing/2014/main" id="{636FAE82-0719-4178-BCCE-1DA9688175D2}"/>
              </a:ext>
            </a:extLst>
          </p:cNvPr>
          <p:cNvSpPr txBox="1"/>
          <p:nvPr/>
        </p:nvSpPr>
        <p:spPr>
          <a:xfrm>
            <a:off x="4277839" y="5397702"/>
            <a:ext cx="900978" cy="253916"/>
          </a:xfrm>
          <a:prstGeom prst="rect">
            <a:avLst/>
          </a:prstGeom>
          <a:noFill/>
        </p:spPr>
        <p:txBody>
          <a:bodyPr wrap="square">
            <a:spAutoFit/>
          </a:bodyPr>
          <a:lstStyle/>
          <a:p>
            <a:r>
              <a:rPr lang="en-US" sz="1050" dirty="0"/>
              <a:t>INEC,2019</a:t>
            </a:r>
          </a:p>
        </p:txBody>
      </p:sp>
      <p:pic>
        <p:nvPicPr>
          <p:cNvPr id="3074" name="Picture 2" descr="Estas son las mejores ciudades para estudios universitarios en América  Latina | El Comercio">
            <a:extLst>
              <a:ext uri="{FF2B5EF4-FFF2-40B4-BE49-F238E27FC236}">
                <a16:creationId xmlns:a16="http://schemas.microsoft.com/office/drawing/2014/main" id="{AF4B1623-A0CD-4511-B30E-DD5A2FF7B7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8950" y="1056086"/>
            <a:ext cx="2105025" cy="11694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La forma urbana de Quito: una historia de centros y periferias">
            <a:extLst>
              <a:ext uri="{FF2B5EF4-FFF2-40B4-BE49-F238E27FC236}">
                <a16:creationId xmlns:a16="http://schemas.microsoft.com/office/drawing/2014/main" id="{36CA3340-F6CE-4E3E-A39B-4BEFC91B3F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43838" y="2199086"/>
            <a:ext cx="2806577" cy="16791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50 000 automotores nuevos circulan en las vías de Quito | El Comercio">
            <a:extLst>
              <a:ext uri="{FF2B5EF4-FFF2-40B4-BE49-F238E27FC236}">
                <a16:creationId xmlns:a16="http://schemas.microsoft.com/office/drawing/2014/main" id="{829F654C-3072-4537-A86F-274B909193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28065" y="4324161"/>
            <a:ext cx="2028230" cy="11267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9A1E21F4-52E5-4760-91CA-1070F637C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779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765562"/>
          </a:xfrm>
          <a:prstGeom prst="rect">
            <a:avLst/>
          </a:prstGeom>
        </p:spPr>
        <p:txBody>
          <a:bodyPr spcFirstLastPara="1" wrap="square" lIns="91425" tIns="45700" rIns="91425" bIns="45700" anchor="t" anchorCtr="0">
            <a:noAutofit/>
          </a:bodyPr>
          <a:lstStyle/>
          <a:p>
            <a:pPr lvl="0" algn="l"/>
            <a:r>
              <a:rPr lang="es-EC" sz="2400" dirty="0">
                <a:solidFill>
                  <a:schemeClr val="tx1"/>
                </a:solidFill>
                <a:cs typeface="Calibri" panose="020F0502020204030204" pitchFamily="34" charset="0"/>
              </a:rPr>
              <a:t>Volumen de Tránsito Promedio Diario Anual </a:t>
            </a:r>
            <a:r>
              <a:rPr lang="es-EC" sz="2000" dirty="0">
                <a:solidFill>
                  <a:schemeClr val="tx1"/>
                </a:solidFill>
                <a:cs typeface="Calibri" panose="020F0502020204030204" pitchFamily="34" charset="0"/>
              </a:rPr>
              <a:t/>
            </a:r>
            <a:br>
              <a:rPr lang="es-EC" sz="2000" dirty="0">
                <a:solidFill>
                  <a:schemeClr val="tx1"/>
                </a:solidFill>
                <a:cs typeface="Calibri" panose="020F0502020204030204" pitchFamily="34" charset="0"/>
              </a:rPr>
            </a:br>
            <a:r>
              <a:rPr lang="es-EC" sz="1600" dirty="0">
                <a:solidFill>
                  <a:schemeClr val="tx1"/>
                </a:solidFill>
                <a:cs typeface="Calibri" panose="020F0502020204030204" pitchFamily="34" charset="0"/>
              </a:rPr>
              <a:t>AV. EL SENA EN EL SENTIDO S-N</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sp>
        <p:nvSpPr>
          <p:cNvPr id="8" name="CuadroTexto 7">
            <a:extLst>
              <a:ext uri="{FF2B5EF4-FFF2-40B4-BE49-F238E27FC236}">
                <a16:creationId xmlns:a16="http://schemas.microsoft.com/office/drawing/2014/main" id="{EC28D7B6-65DF-4FD3-B84B-0AD4EA695DEA}"/>
              </a:ext>
            </a:extLst>
          </p:cNvPr>
          <p:cNvSpPr txBox="1"/>
          <p:nvPr/>
        </p:nvSpPr>
        <p:spPr>
          <a:xfrm>
            <a:off x="6195473" y="1373162"/>
            <a:ext cx="3511216" cy="307777"/>
          </a:xfrm>
          <a:prstGeom prst="rect">
            <a:avLst/>
          </a:prstGeom>
          <a:noFill/>
        </p:spPr>
        <p:txBody>
          <a:bodyPr wrap="square" rtlCol="0">
            <a:spAutoFit/>
          </a:bodyPr>
          <a:lstStyle/>
          <a:p>
            <a:r>
              <a:rPr lang="es-US" i="1" u="sng" dirty="0"/>
              <a:t>Desviación muestral diaria</a:t>
            </a:r>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D556CA4D-78DC-4772-B9E6-ECED831D74BA}"/>
                  </a:ext>
                </a:extLst>
              </p:cNvPr>
              <p:cNvSpPr txBox="1"/>
              <p:nvPr/>
            </p:nvSpPr>
            <p:spPr>
              <a:xfrm>
                <a:off x="4954377" y="1857844"/>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𝑆</m:t>
                      </m:r>
                      <m:r>
                        <a:rPr lang="es-US" i="0">
                          <a:latin typeface="Cambria Math" panose="02040503050406030204" pitchFamily="18" charset="0"/>
                        </a:rPr>
                        <m:t>=</m:t>
                      </m:r>
                      <m:r>
                        <a:rPr lang="es-EC" b="0" i="0" smtClean="0">
                          <a:latin typeface="Cambria Math" panose="02040503050406030204" pitchFamily="18" charset="0"/>
                        </a:rPr>
                        <m:t>881 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20" name="CuadroTexto 19">
                <a:extLst>
                  <a:ext uri="{FF2B5EF4-FFF2-40B4-BE49-F238E27FC236}">
                    <a16:creationId xmlns:a16="http://schemas.microsoft.com/office/drawing/2014/main" id="{D556CA4D-78DC-4772-B9E6-ECED831D74BA}"/>
                  </a:ext>
                </a:extLst>
              </p:cNvPr>
              <p:cNvSpPr txBox="1">
                <a:spLocks noRot="1" noChangeAspect="1" noMove="1" noResize="1" noEditPoints="1" noAdjustHandles="1" noChangeArrowheads="1" noChangeShapeType="1" noTextEdit="1"/>
              </p:cNvSpPr>
              <p:nvPr/>
            </p:nvSpPr>
            <p:spPr>
              <a:xfrm>
                <a:off x="4954377" y="1857844"/>
                <a:ext cx="4572000" cy="307777"/>
              </a:xfrm>
              <a:prstGeom prst="rect">
                <a:avLst/>
              </a:prstGeom>
              <a:blipFill>
                <a:blip r:embed="rId4"/>
                <a:stretch>
                  <a:fillRect t="-94000" b="-158000"/>
                </a:stretch>
              </a:blipFill>
            </p:spPr>
            <p:txBody>
              <a:bodyPr/>
              <a:lstStyle/>
              <a:p>
                <a:r>
                  <a:rPr lang="es-US">
                    <a:noFill/>
                  </a:rPr>
                  <a:t> </a:t>
                </a:r>
              </a:p>
            </p:txBody>
          </p:sp>
        </mc:Fallback>
      </mc:AlternateContent>
      <p:sp>
        <p:nvSpPr>
          <p:cNvPr id="12" name="CuadroTexto 11">
            <a:extLst>
              <a:ext uri="{FF2B5EF4-FFF2-40B4-BE49-F238E27FC236}">
                <a16:creationId xmlns:a16="http://schemas.microsoft.com/office/drawing/2014/main" id="{4BA288A7-47E0-421A-B318-7DD6422621B7}"/>
              </a:ext>
            </a:extLst>
          </p:cNvPr>
          <p:cNvSpPr txBox="1"/>
          <p:nvPr/>
        </p:nvSpPr>
        <p:spPr>
          <a:xfrm>
            <a:off x="6195473" y="2380263"/>
            <a:ext cx="3511216" cy="307777"/>
          </a:xfrm>
          <a:prstGeom prst="rect">
            <a:avLst/>
          </a:prstGeom>
          <a:noFill/>
        </p:spPr>
        <p:txBody>
          <a:bodyPr wrap="square" rtlCol="0">
            <a:spAutoFit/>
          </a:bodyPr>
          <a:lstStyle/>
          <a:p>
            <a:r>
              <a:rPr lang="es-US" i="1" u="sng" dirty="0"/>
              <a:t>Desviación poblacional</a:t>
            </a: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D0B0EF1A-BE57-490B-8A5A-0A203BD9CE4C}"/>
                  </a:ext>
                </a:extLst>
              </p:cNvPr>
              <p:cNvSpPr txBox="1"/>
              <p:nvPr/>
            </p:nvSpPr>
            <p:spPr>
              <a:xfrm>
                <a:off x="4954377" y="2857846"/>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𝜎</m:t>
                      </m:r>
                      <m:r>
                        <a:rPr lang="es-US" i="0">
                          <a:latin typeface="Cambria Math" panose="02040503050406030204" pitchFamily="18" charset="0"/>
                        </a:rPr>
                        <m:t>=</m:t>
                      </m:r>
                      <m:r>
                        <a:rPr lang="es-EC" b="0" i="0" smtClean="0">
                          <a:latin typeface="Cambria Math" panose="02040503050406030204" pitchFamily="18" charset="0"/>
                        </a:rPr>
                        <m:t>330 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15" name="CuadroTexto 14">
                <a:extLst>
                  <a:ext uri="{FF2B5EF4-FFF2-40B4-BE49-F238E27FC236}">
                    <a16:creationId xmlns:a16="http://schemas.microsoft.com/office/drawing/2014/main" id="{D0B0EF1A-BE57-490B-8A5A-0A203BD9CE4C}"/>
                  </a:ext>
                </a:extLst>
              </p:cNvPr>
              <p:cNvSpPr txBox="1">
                <a:spLocks noRot="1" noChangeAspect="1" noMove="1" noResize="1" noEditPoints="1" noAdjustHandles="1" noChangeArrowheads="1" noChangeShapeType="1" noTextEdit="1"/>
              </p:cNvSpPr>
              <p:nvPr/>
            </p:nvSpPr>
            <p:spPr>
              <a:xfrm>
                <a:off x="4954377" y="2857846"/>
                <a:ext cx="4572000" cy="307777"/>
              </a:xfrm>
              <a:prstGeom prst="rect">
                <a:avLst/>
              </a:prstGeom>
              <a:blipFill>
                <a:blip r:embed="rId5"/>
                <a:stretch>
                  <a:fillRect t="-94000" b="-158000"/>
                </a:stretch>
              </a:blipFill>
            </p:spPr>
            <p:txBody>
              <a:bodyPr/>
              <a:lstStyle/>
              <a:p>
                <a:r>
                  <a:rPr lang="es-US">
                    <a:noFill/>
                  </a:rPr>
                  <a:t> </a:t>
                </a:r>
              </a:p>
            </p:txBody>
          </p:sp>
        </mc:Fallback>
      </mc:AlternateContent>
      <p:sp>
        <p:nvSpPr>
          <p:cNvPr id="16" name="CuadroTexto 15">
            <a:extLst>
              <a:ext uri="{FF2B5EF4-FFF2-40B4-BE49-F238E27FC236}">
                <a16:creationId xmlns:a16="http://schemas.microsoft.com/office/drawing/2014/main" id="{7F8F2708-6D53-4002-8487-A858A98F7A79}"/>
              </a:ext>
            </a:extLst>
          </p:cNvPr>
          <p:cNvSpPr txBox="1"/>
          <p:nvPr/>
        </p:nvSpPr>
        <p:spPr>
          <a:xfrm>
            <a:off x="6195473" y="3315174"/>
            <a:ext cx="3511216" cy="307777"/>
          </a:xfrm>
          <a:prstGeom prst="rect">
            <a:avLst/>
          </a:prstGeom>
          <a:noFill/>
        </p:spPr>
        <p:txBody>
          <a:bodyPr wrap="square" rtlCol="0">
            <a:spAutoFit/>
          </a:bodyPr>
          <a:lstStyle/>
          <a:p>
            <a:r>
              <a:rPr lang="es-US" i="1" u="sng" dirty="0"/>
              <a:t>TPDA – Confiabilidad del 90%</a:t>
            </a:r>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787FC743-B587-40E4-A4BD-147C87FFB22C}"/>
                  </a:ext>
                </a:extLst>
              </p:cNvPr>
              <p:cNvSpPr txBox="1"/>
              <p:nvPr/>
            </p:nvSpPr>
            <p:spPr>
              <a:xfrm>
                <a:off x="4790510" y="3832713"/>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US" b="0" i="0" smtClean="0">
                          <a:latin typeface="Cambria Math" panose="02040503050406030204" pitchFamily="18" charset="0"/>
                        </a:rPr>
                        <m:t>TPDA</m:t>
                      </m:r>
                      <m:r>
                        <a:rPr lang="es-US" b="0" i="0" smtClean="0">
                          <a:latin typeface="Cambria Math" panose="02040503050406030204" pitchFamily="18" charset="0"/>
                        </a:rPr>
                        <m:t> =</m:t>
                      </m:r>
                      <m:r>
                        <a:rPr lang="es-EC" b="0" i="1" smtClean="0">
                          <a:latin typeface="Cambria Math" panose="02040503050406030204" pitchFamily="18" charset="0"/>
                        </a:rPr>
                        <m:t>13843</m:t>
                      </m:r>
                      <m:r>
                        <a:rPr lang="es-US"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542</m:t>
                      </m:r>
                    </m:oMath>
                  </m:oMathPara>
                </a14:m>
                <a:endParaRPr lang="es-US" dirty="0"/>
              </a:p>
            </p:txBody>
          </p:sp>
        </mc:Choice>
        <mc:Fallback xmlns="">
          <p:sp>
            <p:nvSpPr>
              <p:cNvPr id="17" name="CuadroTexto 16">
                <a:extLst>
                  <a:ext uri="{FF2B5EF4-FFF2-40B4-BE49-F238E27FC236}">
                    <a16:creationId xmlns:a16="http://schemas.microsoft.com/office/drawing/2014/main" id="{787FC743-B587-40E4-A4BD-147C87FFB22C}"/>
                  </a:ext>
                </a:extLst>
              </p:cNvPr>
              <p:cNvSpPr txBox="1">
                <a:spLocks noRot="1" noChangeAspect="1" noMove="1" noResize="1" noEditPoints="1" noAdjustHandles="1" noChangeArrowheads="1" noChangeShapeType="1" noTextEdit="1"/>
              </p:cNvSpPr>
              <p:nvPr/>
            </p:nvSpPr>
            <p:spPr>
              <a:xfrm>
                <a:off x="4790510" y="3832713"/>
                <a:ext cx="4572000" cy="307777"/>
              </a:xfrm>
              <a:prstGeom prst="rect">
                <a:avLst/>
              </a:prstGeom>
              <a:blipFill>
                <a:blip r:embed="rId6"/>
                <a:stretch>
                  <a:fillRect/>
                </a:stretch>
              </a:blipFill>
            </p:spPr>
            <p:txBody>
              <a:bodyPr/>
              <a:lstStyle/>
              <a:p>
                <a:r>
                  <a:rPr lang="es-US">
                    <a:noFill/>
                  </a:rPr>
                  <a:t> </a:t>
                </a:r>
              </a:p>
            </p:txBody>
          </p:sp>
        </mc:Fallback>
      </mc:AlternateContent>
      <p:sp>
        <p:nvSpPr>
          <p:cNvPr id="22" name="Rectángulo: esquinas redondeadas 21">
            <a:extLst>
              <a:ext uri="{FF2B5EF4-FFF2-40B4-BE49-F238E27FC236}">
                <a16:creationId xmlns:a16="http://schemas.microsoft.com/office/drawing/2014/main" id="{7DFEF23A-1E33-4230-B378-00A0CF9B8B7D}"/>
              </a:ext>
            </a:extLst>
          </p:cNvPr>
          <p:cNvSpPr/>
          <p:nvPr/>
        </p:nvSpPr>
        <p:spPr>
          <a:xfrm>
            <a:off x="5649288" y="4765817"/>
            <a:ext cx="1155560"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a:t>TPDA</a:t>
            </a:r>
          </a:p>
        </p:txBody>
      </p:sp>
      <p:sp>
        <p:nvSpPr>
          <p:cNvPr id="23" name="Flecha: a la derecha 22">
            <a:extLst>
              <a:ext uri="{FF2B5EF4-FFF2-40B4-BE49-F238E27FC236}">
                <a16:creationId xmlns:a16="http://schemas.microsoft.com/office/drawing/2014/main" id="{8EA6CD35-D3D4-4E8C-8D53-472043CE51C4}"/>
              </a:ext>
            </a:extLst>
          </p:cNvPr>
          <p:cNvSpPr/>
          <p:nvPr/>
        </p:nvSpPr>
        <p:spPr>
          <a:xfrm>
            <a:off x="3711335" y="4528974"/>
            <a:ext cx="1584000" cy="108000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13302</a:t>
            </a:r>
            <a:br>
              <a:rPr lang="es-US" dirty="0"/>
            </a:br>
            <a:r>
              <a:rPr lang="es-US" sz="1200" dirty="0"/>
              <a:t>veh. Mixtos/día</a:t>
            </a:r>
            <a:endParaRPr lang="es-US" dirty="0"/>
          </a:p>
        </p:txBody>
      </p:sp>
      <p:sp>
        <p:nvSpPr>
          <p:cNvPr id="24" name="Flecha: a la derecha 23">
            <a:extLst>
              <a:ext uri="{FF2B5EF4-FFF2-40B4-BE49-F238E27FC236}">
                <a16:creationId xmlns:a16="http://schemas.microsoft.com/office/drawing/2014/main" id="{3042AD45-7B2F-405E-92C3-EB8915CC795B}"/>
              </a:ext>
            </a:extLst>
          </p:cNvPr>
          <p:cNvSpPr/>
          <p:nvPr/>
        </p:nvSpPr>
        <p:spPr>
          <a:xfrm flipH="1">
            <a:off x="7159362" y="4527267"/>
            <a:ext cx="1583439" cy="10800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14385</a:t>
            </a:r>
            <a:br>
              <a:rPr lang="es-US" dirty="0"/>
            </a:br>
            <a:r>
              <a:rPr lang="es-US" sz="1200" dirty="0"/>
              <a:t>veh. Mixtos/día</a:t>
            </a:r>
            <a:endParaRPr lang="es-US" dirty="0"/>
          </a:p>
        </p:txBody>
      </p:sp>
      <p:pic>
        <p:nvPicPr>
          <p:cNvPr id="2" name="Imagen 1">
            <a:extLst>
              <a:ext uri="{FF2B5EF4-FFF2-40B4-BE49-F238E27FC236}">
                <a16:creationId xmlns:a16="http://schemas.microsoft.com/office/drawing/2014/main" id="{044FC1F9-F3F6-4842-AF7A-FB2880729B42}"/>
              </a:ext>
            </a:extLst>
          </p:cNvPr>
          <p:cNvPicPr>
            <a:picLocks noChangeAspect="1"/>
          </p:cNvPicPr>
          <p:nvPr/>
        </p:nvPicPr>
        <p:blipFill>
          <a:blip r:embed="rId7"/>
          <a:stretch>
            <a:fillRect/>
          </a:stretch>
        </p:blipFill>
        <p:spPr>
          <a:xfrm>
            <a:off x="0" y="1298032"/>
            <a:ext cx="5384292" cy="3119628"/>
          </a:xfrm>
          <a:prstGeom prst="rect">
            <a:avLst/>
          </a:prstGeom>
        </p:spPr>
      </p:pic>
    </p:spTree>
    <p:extLst>
      <p:ext uri="{BB962C8B-B14F-4D97-AF65-F5344CB8AC3E}">
        <p14:creationId xmlns:p14="http://schemas.microsoft.com/office/powerpoint/2010/main" val="900764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765562"/>
          </a:xfrm>
          <a:prstGeom prst="rect">
            <a:avLst/>
          </a:prstGeom>
        </p:spPr>
        <p:txBody>
          <a:bodyPr spcFirstLastPara="1" wrap="square" lIns="91425" tIns="45700" rIns="91425" bIns="45700" anchor="t" anchorCtr="0">
            <a:noAutofit/>
          </a:bodyPr>
          <a:lstStyle/>
          <a:p>
            <a:pPr lvl="0" algn="l"/>
            <a:r>
              <a:rPr lang="es-EC" sz="2400" dirty="0">
                <a:solidFill>
                  <a:schemeClr val="tx1"/>
                </a:solidFill>
                <a:cs typeface="Calibri" panose="020F0502020204030204" pitchFamily="34" charset="0"/>
              </a:rPr>
              <a:t>Volumen de Tránsito Promedio Diario Anual </a:t>
            </a:r>
            <a:r>
              <a:rPr lang="es-EC" sz="2000" dirty="0">
                <a:solidFill>
                  <a:schemeClr val="tx1"/>
                </a:solidFill>
                <a:cs typeface="Calibri" panose="020F0502020204030204" pitchFamily="34" charset="0"/>
              </a:rPr>
              <a:t/>
            </a:r>
            <a:br>
              <a:rPr lang="es-EC" sz="2000" dirty="0">
                <a:solidFill>
                  <a:schemeClr val="tx1"/>
                </a:solidFill>
                <a:cs typeface="Calibri" panose="020F0502020204030204" pitchFamily="34" charset="0"/>
              </a:rPr>
            </a:br>
            <a:r>
              <a:rPr lang="es-EC" sz="1600" dirty="0">
                <a:solidFill>
                  <a:schemeClr val="tx1"/>
                </a:solidFill>
                <a:cs typeface="Calibri" panose="020F0502020204030204" pitchFamily="34" charset="0"/>
              </a:rPr>
              <a:t>AV. CUMANDÁ EN EL SENTIDO O-E</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sp>
        <p:nvSpPr>
          <p:cNvPr id="8" name="CuadroTexto 7">
            <a:extLst>
              <a:ext uri="{FF2B5EF4-FFF2-40B4-BE49-F238E27FC236}">
                <a16:creationId xmlns:a16="http://schemas.microsoft.com/office/drawing/2014/main" id="{EC28D7B6-65DF-4FD3-B84B-0AD4EA695DEA}"/>
              </a:ext>
            </a:extLst>
          </p:cNvPr>
          <p:cNvSpPr txBox="1"/>
          <p:nvPr/>
        </p:nvSpPr>
        <p:spPr>
          <a:xfrm>
            <a:off x="6195473" y="1373162"/>
            <a:ext cx="3511216" cy="307777"/>
          </a:xfrm>
          <a:prstGeom prst="rect">
            <a:avLst/>
          </a:prstGeom>
          <a:noFill/>
        </p:spPr>
        <p:txBody>
          <a:bodyPr wrap="square" rtlCol="0">
            <a:spAutoFit/>
          </a:bodyPr>
          <a:lstStyle/>
          <a:p>
            <a:r>
              <a:rPr lang="es-US" i="1" u="sng" dirty="0"/>
              <a:t>Desviación muestral diaria</a:t>
            </a:r>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D556CA4D-78DC-4772-B9E6-ECED831D74BA}"/>
                  </a:ext>
                </a:extLst>
              </p:cNvPr>
              <p:cNvSpPr txBox="1"/>
              <p:nvPr/>
            </p:nvSpPr>
            <p:spPr>
              <a:xfrm>
                <a:off x="4954377" y="1857844"/>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𝑆</m:t>
                      </m:r>
                      <m:r>
                        <a:rPr lang="es-US" i="0">
                          <a:latin typeface="Cambria Math" panose="02040503050406030204" pitchFamily="18" charset="0"/>
                        </a:rPr>
                        <m:t>=</m:t>
                      </m:r>
                      <m:r>
                        <a:rPr lang="es-EC" b="0" i="0" smtClean="0">
                          <a:latin typeface="Cambria Math" panose="02040503050406030204" pitchFamily="18" charset="0"/>
                        </a:rPr>
                        <m:t>440 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20" name="CuadroTexto 19">
                <a:extLst>
                  <a:ext uri="{FF2B5EF4-FFF2-40B4-BE49-F238E27FC236}">
                    <a16:creationId xmlns:a16="http://schemas.microsoft.com/office/drawing/2014/main" id="{D556CA4D-78DC-4772-B9E6-ECED831D74BA}"/>
                  </a:ext>
                </a:extLst>
              </p:cNvPr>
              <p:cNvSpPr txBox="1">
                <a:spLocks noRot="1" noChangeAspect="1" noMove="1" noResize="1" noEditPoints="1" noAdjustHandles="1" noChangeArrowheads="1" noChangeShapeType="1" noTextEdit="1"/>
              </p:cNvSpPr>
              <p:nvPr/>
            </p:nvSpPr>
            <p:spPr>
              <a:xfrm>
                <a:off x="4954377" y="1857844"/>
                <a:ext cx="4572000" cy="307777"/>
              </a:xfrm>
              <a:prstGeom prst="rect">
                <a:avLst/>
              </a:prstGeom>
              <a:blipFill>
                <a:blip r:embed="rId4"/>
                <a:stretch>
                  <a:fillRect t="-94000" b="-158000"/>
                </a:stretch>
              </a:blipFill>
            </p:spPr>
            <p:txBody>
              <a:bodyPr/>
              <a:lstStyle/>
              <a:p>
                <a:r>
                  <a:rPr lang="es-CO">
                    <a:noFill/>
                  </a:rPr>
                  <a:t> </a:t>
                </a:r>
              </a:p>
            </p:txBody>
          </p:sp>
        </mc:Fallback>
      </mc:AlternateContent>
      <p:sp>
        <p:nvSpPr>
          <p:cNvPr id="12" name="CuadroTexto 11">
            <a:extLst>
              <a:ext uri="{FF2B5EF4-FFF2-40B4-BE49-F238E27FC236}">
                <a16:creationId xmlns:a16="http://schemas.microsoft.com/office/drawing/2014/main" id="{4BA288A7-47E0-421A-B318-7DD6422621B7}"/>
              </a:ext>
            </a:extLst>
          </p:cNvPr>
          <p:cNvSpPr txBox="1"/>
          <p:nvPr/>
        </p:nvSpPr>
        <p:spPr>
          <a:xfrm>
            <a:off x="6195473" y="2380263"/>
            <a:ext cx="3511216" cy="307777"/>
          </a:xfrm>
          <a:prstGeom prst="rect">
            <a:avLst/>
          </a:prstGeom>
          <a:noFill/>
        </p:spPr>
        <p:txBody>
          <a:bodyPr wrap="square" rtlCol="0">
            <a:spAutoFit/>
          </a:bodyPr>
          <a:lstStyle/>
          <a:p>
            <a:r>
              <a:rPr lang="es-US" i="1" u="sng" dirty="0"/>
              <a:t>Desviación poblacional</a:t>
            </a: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D0B0EF1A-BE57-490B-8A5A-0A203BD9CE4C}"/>
                  </a:ext>
                </a:extLst>
              </p:cNvPr>
              <p:cNvSpPr txBox="1"/>
              <p:nvPr/>
            </p:nvSpPr>
            <p:spPr>
              <a:xfrm>
                <a:off x="4954377" y="2857846"/>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𝜎</m:t>
                      </m:r>
                      <m:r>
                        <a:rPr lang="es-US" i="0">
                          <a:latin typeface="Cambria Math" panose="02040503050406030204" pitchFamily="18" charset="0"/>
                        </a:rPr>
                        <m:t>=</m:t>
                      </m:r>
                      <m:r>
                        <a:rPr lang="es-EC" b="0" i="0" smtClean="0">
                          <a:latin typeface="Cambria Math" panose="02040503050406030204" pitchFamily="18" charset="0"/>
                        </a:rPr>
                        <m:t>165 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15" name="CuadroTexto 14">
                <a:extLst>
                  <a:ext uri="{FF2B5EF4-FFF2-40B4-BE49-F238E27FC236}">
                    <a16:creationId xmlns:a16="http://schemas.microsoft.com/office/drawing/2014/main" id="{D0B0EF1A-BE57-490B-8A5A-0A203BD9CE4C}"/>
                  </a:ext>
                </a:extLst>
              </p:cNvPr>
              <p:cNvSpPr txBox="1">
                <a:spLocks noRot="1" noChangeAspect="1" noMove="1" noResize="1" noEditPoints="1" noAdjustHandles="1" noChangeArrowheads="1" noChangeShapeType="1" noTextEdit="1"/>
              </p:cNvSpPr>
              <p:nvPr/>
            </p:nvSpPr>
            <p:spPr>
              <a:xfrm>
                <a:off x="4954377" y="2857846"/>
                <a:ext cx="4572000" cy="307777"/>
              </a:xfrm>
              <a:prstGeom prst="rect">
                <a:avLst/>
              </a:prstGeom>
              <a:blipFill>
                <a:blip r:embed="rId5"/>
                <a:stretch>
                  <a:fillRect t="-94000" b="-158000"/>
                </a:stretch>
              </a:blipFill>
            </p:spPr>
            <p:txBody>
              <a:bodyPr/>
              <a:lstStyle/>
              <a:p>
                <a:r>
                  <a:rPr lang="es-CO">
                    <a:noFill/>
                  </a:rPr>
                  <a:t> </a:t>
                </a:r>
              </a:p>
            </p:txBody>
          </p:sp>
        </mc:Fallback>
      </mc:AlternateContent>
      <p:sp>
        <p:nvSpPr>
          <p:cNvPr id="16" name="CuadroTexto 15">
            <a:extLst>
              <a:ext uri="{FF2B5EF4-FFF2-40B4-BE49-F238E27FC236}">
                <a16:creationId xmlns:a16="http://schemas.microsoft.com/office/drawing/2014/main" id="{7F8F2708-6D53-4002-8487-A858A98F7A79}"/>
              </a:ext>
            </a:extLst>
          </p:cNvPr>
          <p:cNvSpPr txBox="1"/>
          <p:nvPr/>
        </p:nvSpPr>
        <p:spPr>
          <a:xfrm>
            <a:off x="6195473" y="3315174"/>
            <a:ext cx="3511216" cy="307777"/>
          </a:xfrm>
          <a:prstGeom prst="rect">
            <a:avLst/>
          </a:prstGeom>
          <a:noFill/>
        </p:spPr>
        <p:txBody>
          <a:bodyPr wrap="square" rtlCol="0">
            <a:spAutoFit/>
          </a:bodyPr>
          <a:lstStyle/>
          <a:p>
            <a:r>
              <a:rPr lang="es-US" i="1" u="sng" dirty="0"/>
              <a:t>TPDA – Confiabilidad del 90%</a:t>
            </a:r>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787FC743-B587-40E4-A4BD-147C87FFB22C}"/>
                  </a:ext>
                </a:extLst>
              </p:cNvPr>
              <p:cNvSpPr txBox="1"/>
              <p:nvPr/>
            </p:nvSpPr>
            <p:spPr>
              <a:xfrm>
                <a:off x="4790510" y="3832713"/>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US" b="0" i="0" smtClean="0">
                          <a:latin typeface="Cambria Math" panose="02040503050406030204" pitchFamily="18" charset="0"/>
                        </a:rPr>
                        <m:t>TPDA</m:t>
                      </m:r>
                      <m:r>
                        <a:rPr lang="es-US" b="0" i="0" smtClean="0">
                          <a:latin typeface="Cambria Math" panose="02040503050406030204" pitchFamily="18" charset="0"/>
                        </a:rPr>
                        <m:t> =</m:t>
                      </m:r>
                      <m:r>
                        <a:rPr lang="es-EC" b="0" i="1" smtClean="0">
                          <a:latin typeface="Cambria Math" panose="02040503050406030204" pitchFamily="18" charset="0"/>
                        </a:rPr>
                        <m:t>10682</m:t>
                      </m:r>
                      <m:r>
                        <a:rPr lang="es-US"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271</m:t>
                      </m:r>
                    </m:oMath>
                  </m:oMathPara>
                </a14:m>
                <a:endParaRPr lang="es-US" dirty="0"/>
              </a:p>
            </p:txBody>
          </p:sp>
        </mc:Choice>
        <mc:Fallback xmlns="">
          <p:sp>
            <p:nvSpPr>
              <p:cNvPr id="17" name="CuadroTexto 16">
                <a:extLst>
                  <a:ext uri="{FF2B5EF4-FFF2-40B4-BE49-F238E27FC236}">
                    <a16:creationId xmlns:a16="http://schemas.microsoft.com/office/drawing/2014/main" id="{787FC743-B587-40E4-A4BD-147C87FFB22C}"/>
                  </a:ext>
                </a:extLst>
              </p:cNvPr>
              <p:cNvSpPr txBox="1">
                <a:spLocks noRot="1" noChangeAspect="1" noMove="1" noResize="1" noEditPoints="1" noAdjustHandles="1" noChangeArrowheads="1" noChangeShapeType="1" noTextEdit="1"/>
              </p:cNvSpPr>
              <p:nvPr/>
            </p:nvSpPr>
            <p:spPr>
              <a:xfrm>
                <a:off x="4790510" y="3832713"/>
                <a:ext cx="4572000" cy="307777"/>
              </a:xfrm>
              <a:prstGeom prst="rect">
                <a:avLst/>
              </a:prstGeom>
              <a:blipFill>
                <a:blip r:embed="rId6"/>
                <a:stretch>
                  <a:fillRect/>
                </a:stretch>
              </a:blipFill>
            </p:spPr>
            <p:txBody>
              <a:bodyPr/>
              <a:lstStyle/>
              <a:p>
                <a:r>
                  <a:rPr lang="es-CO">
                    <a:noFill/>
                  </a:rPr>
                  <a:t> </a:t>
                </a:r>
              </a:p>
            </p:txBody>
          </p:sp>
        </mc:Fallback>
      </mc:AlternateContent>
      <p:sp>
        <p:nvSpPr>
          <p:cNvPr id="22" name="Rectángulo: esquinas redondeadas 21">
            <a:extLst>
              <a:ext uri="{FF2B5EF4-FFF2-40B4-BE49-F238E27FC236}">
                <a16:creationId xmlns:a16="http://schemas.microsoft.com/office/drawing/2014/main" id="{7DFEF23A-1E33-4230-B378-00A0CF9B8B7D}"/>
              </a:ext>
            </a:extLst>
          </p:cNvPr>
          <p:cNvSpPr/>
          <p:nvPr/>
        </p:nvSpPr>
        <p:spPr>
          <a:xfrm>
            <a:off x="5649288" y="4765817"/>
            <a:ext cx="1155560"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a:t>TPDA</a:t>
            </a:r>
          </a:p>
        </p:txBody>
      </p:sp>
      <p:sp>
        <p:nvSpPr>
          <p:cNvPr id="23" name="Flecha: a la derecha 22">
            <a:extLst>
              <a:ext uri="{FF2B5EF4-FFF2-40B4-BE49-F238E27FC236}">
                <a16:creationId xmlns:a16="http://schemas.microsoft.com/office/drawing/2014/main" id="{8EA6CD35-D3D4-4E8C-8D53-472043CE51C4}"/>
              </a:ext>
            </a:extLst>
          </p:cNvPr>
          <p:cNvSpPr/>
          <p:nvPr/>
        </p:nvSpPr>
        <p:spPr>
          <a:xfrm>
            <a:off x="3711335" y="4528974"/>
            <a:ext cx="1584000" cy="108000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10411</a:t>
            </a:r>
            <a:br>
              <a:rPr lang="es-US" dirty="0"/>
            </a:br>
            <a:r>
              <a:rPr lang="es-US" sz="1200" dirty="0"/>
              <a:t>veh. Mixtos/día</a:t>
            </a:r>
            <a:endParaRPr lang="es-US" dirty="0"/>
          </a:p>
        </p:txBody>
      </p:sp>
      <p:sp>
        <p:nvSpPr>
          <p:cNvPr id="24" name="Flecha: a la derecha 23">
            <a:extLst>
              <a:ext uri="{FF2B5EF4-FFF2-40B4-BE49-F238E27FC236}">
                <a16:creationId xmlns:a16="http://schemas.microsoft.com/office/drawing/2014/main" id="{3042AD45-7B2F-405E-92C3-EB8915CC795B}"/>
              </a:ext>
            </a:extLst>
          </p:cNvPr>
          <p:cNvSpPr/>
          <p:nvPr/>
        </p:nvSpPr>
        <p:spPr>
          <a:xfrm flipH="1">
            <a:off x="7159362" y="4527267"/>
            <a:ext cx="1583439" cy="10800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10952</a:t>
            </a:r>
            <a:br>
              <a:rPr lang="es-US" dirty="0"/>
            </a:br>
            <a:r>
              <a:rPr lang="es-US" sz="1200" dirty="0"/>
              <a:t>veh. Mixtos/día</a:t>
            </a:r>
            <a:endParaRPr lang="es-US" dirty="0"/>
          </a:p>
        </p:txBody>
      </p:sp>
      <p:pic>
        <p:nvPicPr>
          <p:cNvPr id="3" name="Imagen 2">
            <a:extLst>
              <a:ext uri="{FF2B5EF4-FFF2-40B4-BE49-F238E27FC236}">
                <a16:creationId xmlns:a16="http://schemas.microsoft.com/office/drawing/2014/main" id="{5CCD0598-0C45-40FD-8A93-587876BFFCC6}"/>
              </a:ext>
            </a:extLst>
          </p:cNvPr>
          <p:cNvPicPr>
            <a:picLocks noChangeAspect="1"/>
          </p:cNvPicPr>
          <p:nvPr/>
        </p:nvPicPr>
        <p:blipFill>
          <a:blip r:embed="rId7"/>
          <a:stretch>
            <a:fillRect/>
          </a:stretch>
        </p:blipFill>
        <p:spPr>
          <a:xfrm>
            <a:off x="127254" y="1298032"/>
            <a:ext cx="5384292" cy="3119628"/>
          </a:xfrm>
          <a:prstGeom prst="rect">
            <a:avLst/>
          </a:prstGeom>
        </p:spPr>
      </p:pic>
    </p:spTree>
    <p:extLst>
      <p:ext uri="{BB962C8B-B14F-4D97-AF65-F5344CB8AC3E}">
        <p14:creationId xmlns:p14="http://schemas.microsoft.com/office/powerpoint/2010/main" val="781348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765562"/>
          </a:xfrm>
          <a:prstGeom prst="rect">
            <a:avLst/>
          </a:prstGeom>
        </p:spPr>
        <p:txBody>
          <a:bodyPr spcFirstLastPara="1" wrap="square" lIns="91425" tIns="45700" rIns="91425" bIns="45700" anchor="t" anchorCtr="0">
            <a:noAutofit/>
          </a:bodyPr>
          <a:lstStyle/>
          <a:p>
            <a:pPr lvl="0" algn="l"/>
            <a:r>
              <a:rPr lang="es-EC" sz="2400" dirty="0">
                <a:solidFill>
                  <a:schemeClr val="tx1"/>
                </a:solidFill>
                <a:cs typeface="Calibri" panose="020F0502020204030204" pitchFamily="34" charset="0"/>
              </a:rPr>
              <a:t>Volumen de Tránsito Promedio Diario Anual </a:t>
            </a:r>
            <a:r>
              <a:rPr lang="es-EC" sz="2000" dirty="0">
                <a:solidFill>
                  <a:schemeClr val="tx1"/>
                </a:solidFill>
                <a:cs typeface="Calibri" panose="020F0502020204030204" pitchFamily="34" charset="0"/>
              </a:rPr>
              <a:t/>
            </a:r>
            <a:br>
              <a:rPr lang="es-EC" sz="2000" dirty="0">
                <a:solidFill>
                  <a:schemeClr val="tx1"/>
                </a:solidFill>
                <a:cs typeface="Calibri" panose="020F0502020204030204" pitchFamily="34" charset="0"/>
              </a:rPr>
            </a:br>
            <a:r>
              <a:rPr lang="es-EC" sz="1600" dirty="0">
                <a:solidFill>
                  <a:schemeClr val="tx1"/>
                </a:solidFill>
                <a:cs typeface="Calibri" panose="020F0502020204030204" pitchFamily="34" charset="0"/>
              </a:rPr>
              <a:t>AV. CUMANDÁ EN EL SENTIDO O-S</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sp>
        <p:nvSpPr>
          <p:cNvPr id="8" name="CuadroTexto 7">
            <a:extLst>
              <a:ext uri="{FF2B5EF4-FFF2-40B4-BE49-F238E27FC236}">
                <a16:creationId xmlns:a16="http://schemas.microsoft.com/office/drawing/2014/main" id="{EC28D7B6-65DF-4FD3-B84B-0AD4EA695DEA}"/>
              </a:ext>
            </a:extLst>
          </p:cNvPr>
          <p:cNvSpPr txBox="1"/>
          <p:nvPr/>
        </p:nvSpPr>
        <p:spPr>
          <a:xfrm>
            <a:off x="6195473" y="1373162"/>
            <a:ext cx="3511216" cy="307777"/>
          </a:xfrm>
          <a:prstGeom prst="rect">
            <a:avLst/>
          </a:prstGeom>
          <a:noFill/>
        </p:spPr>
        <p:txBody>
          <a:bodyPr wrap="square" rtlCol="0">
            <a:spAutoFit/>
          </a:bodyPr>
          <a:lstStyle/>
          <a:p>
            <a:r>
              <a:rPr lang="es-US" i="1" u="sng" dirty="0"/>
              <a:t>Desviación muestral diaria</a:t>
            </a:r>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D556CA4D-78DC-4772-B9E6-ECED831D74BA}"/>
                  </a:ext>
                </a:extLst>
              </p:cNvPr>
              <p:cNvSpPr txBox="1"/>
              <p:nvPr/>
            </p:nvSpPr>
            <p:spPr>
              <a:xfrm>
                <a:off x="4954377" y="1857844"/>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𝑆</m:t>
                      </m:r>
                      <m:r>
                        <a:rPr lang="es-US" i="0">
                          <a:latin typeface="Cambria Math" panose="02040503050406030204" pitchFamily="18" charset="0"/>
                        </a:rPr>
                        <m:t>=</m:t>
                      </m:r>
                      <m:r>
                        <a:rPr lang="es-EC" b="0" i="0" smtClean="0">
                          <a:latin typeface="Cambria Math" panose="02040503050406030204" pitchFamily="18" charset="0"/>
                        </a:rPr>
                        <m:t>1505 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20" name="CuadroTexto 19">
                <a:extLst>
                  <a:ext uri="{FF2B5EF4-FFF2-40B4-BE49-F238E27FC236}">
                    <a16:creationId xmlns:a16="http://schemas.microsoft.com/office/drawing/2014/main" id="{D556CA4D-78DC-4772-B9E6-ECED831D74BA}"/>
                  </a:ext>
                </a:extLst>
              </p:cNvPr>
              <p:cNvSpPr txBox="1">
                <a:spLocks noRot="1" noChangeAspect="1" noMove="1" noResize="1" noEditPoints="1" noAdjustHandles="1" noChangeArrowheads="1" noChangeShapeType="1" noTextEdit="1"/>
              </p:cNvSpPr>
              <p:nvPr/>
            </p:nvSpPr>
            <p:spPr>
              <a:xfrm>
                <a:off x="4954377" y="1857844"/>
                <a:ext cx="4572000" cy="307777"/>
              </a:xfrm>
              <a:prstGeom prst="rect">
                <a:avLst/>
              </a:prstGeom>
              <a:blipFill>
                <a:blip r:embed="rId4"/>
                <a:stretch>
                  <a:fillRect t="-94000" b="-158000"/>
                </a:stretch>
              </a:blipFill>
            </p:spPr>
            <p:txBody>
              <a:bodyPr/>
              <a:lstStyle/>
              <a:p>
                <a:r>
                  <a:rPr lang="es-CO">
                    <a:noFill/>
                  </a:rPr>
                  <a:t> </a:t>
                </a:r>
              </a:p>
            </p:txBody>
          </p:sp>
        </mc:Fallback>
      </mc:AlternateContent>
      <p:sp>
        <p:nvSpPr>
          <p:cNvPr id="12" name="CuadroTexto 11">
            <a:extLst>
              <a:ext uri="{FF2B5EF4-FFF2-40B4-BE49-F238E27FC236}">
                <a16:creationId xmlns:a16="http://schemas.microsoft.com/office/drawing/2014/main" id="{4BA288A7-47E0-421A-B318-7DD6422621B7}"/>
              </a:ext>
            </a:extLst>
          </p:cNvPr>
          <p:cNvSpPr txBox="1"/>
          <p:nvPr/>
        </p:nvSpPr>
        <p:spPr>
          <a:xfrm>
            <a:off x="6195473" y="2380263"/>
            <a:ext cx="3511216" cy="307777"/>
          </a:xfrm>
          <a:prstGeom prst="rect">
            <a:avLst/>
          </a:prstGeom>
          <a:noFill/>
        </p:spPr>
        <p:txBody>
          <a:bodyPr wrap="square" rtlCol="0">
            <a:spAutoFit/>
          </a:bodyPr>
          <a:lstStyle/>
          <a:p>
            <a:r>
              <a:rPr lang="es-US" i="1" u="sng" dirty="0"/>
              <a:t>Desviación poblacional</a:t>
            </a: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D0B0EF1A-BE57-490B-8A5A-0A203BD9CE4C}"/>
                  </a:ext>
                </a:extLst>
              </p:cNvPr>
              <p:cNvSpPr txBox="1"/>
              <p:nvPr/>
            </p:nvSpPr>
            <p:spPr>
              <a:xfrm>
                <a:off x="4954377" y="2857846"/>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𝜎</m:t>
                      </m:r>
                      <m:r>
                        <a:rPr lang="es-US" i="0">
                          <a:latin typeface="Cambria Math" panose="02040503050406030204" pitchFamily="18" charset="0"/>
                        </a:rPr>
                        <m:t>=</m:t>
                      </m:r>
                      <m:r>
                        <a:rPr lang="es-EC" b="0" i="0" smtClean="0">
                          <a:latin typeface="Cambria Math" panose="02040503050406030204" pitchFamily="18" charset="0"/>
                        </a:rPr>
                        <m:t>564</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15" name="CuadroTexto 14">
                <a:extLst>
                  <a:ext uri="{FF2B5EF4-FFF2-40B4-BE49-F238E27FC236}">
                    <a16:creationId xmlns:a16="http://schemas.microsoft.com/office/drawing/2014/main" id="{D0B0EF1A-BE57-490B-8A5A-0A203BD9CE4C}"/>
                  </a:ext>
                </a:extLst>
              </p:cNvPr>
              <p:cNvSpPr txBox="1">
                <a:spLocks noRot="1" noChangeAspect="1" noMove="1" noResize="1" noEditPoints="1" noAdjustHandles="1" noChangeArrowheads="1" noChangeShapeType="1" noTextEdit="1"/>
              </p:cNvSpPr>
              <p:nvPr/>
            </p:nvSpPr>
            <p:spPr>
              <a:xfrm>
                <a:off x="4954377" y="2857846"/>
                <a:ext cx="4572000" cy="307777"/>
              </a:xfrm>
              <a:prstGeom prst="rect">
                <a:avLst/>
              </a:prstGeom>
              <a:blipFill>
                <a:blip r:embed="rId5"/>
                <a:stretch>
                  <a:fillRect t="-94000" b="-158000"/>
                </a:stretch>
              </a:blipFill>
            </p:spPr>
            <p:txBody>
              <a:bodyPr/>
              <a:lstStyle/>
              <a:p>
                <a:r>
                  <a:rPr lang="es-CO">
                    <a:noFill/>
                  </a:rPr>
                  <a:t> </a:t>
                </a:r>
              </a:p>
            </p:txBody>
          </p:sp>
        </mc:Fallback>
      </mc:AlternateContent>
      <p:sp>
        <p:nvSpPr>
          <p:cNvPr id="16" name="CuadroTexto 15">
            <a:extLst>
              <a:ext uri="{FF2B5EF4-FFF2-40B4-BE49-F238E27FC236}">
                <a16:creationId xmlns:a16="http://schemas.microsoft.com/office/drawing/2014/main" id="{7F8F2708-6D53-4002-8487-A858A98F7A79}"/>
              </a:ext>
            </a:extLst>
          </p:cNvPr>
          <p:cNvSpPr txBox="1"/>
          <p:nvPr/>
        </p:nvSpPr>
        <p:spPr>
          <a:xfrm>
            <a:off x="6195473" y="3315174"/>
            <a:ext cx="3511216" cy="307777"/>
          </a:xfrm>
          <a:prstGeom prst="rect">
            <a:avLst/>
          </a:prstGeom>
          <a:noFill/>
        </p:spPr>
        <p:txBody>
          <a:bodyPr wrap="square" rtlCol="0">
            <a:spAutoFit/>
          </a:bodyPr>
          <a:lstStyle/>
          <a:p>
            <a:r>
              <a:rPr lang="es-US" i="1" u="sng" dirty="0"/>
              <a:t>TPDA – Confiabilidad del 90%</a:t>
            </a:r>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787FC743-B587-40E4-A4BD-147C87FFB22C}"/>
                  </a:ext>
                </a:extLst>
              </p:cNvPr>
              <p:cNvSpPr txBox="1"/>
              <p:nvPr/>
            </p:nvSpPr>
            <p:spPr>
              <a:xfrm>
                <a:off x="4790510" y="3832713"/>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US" b="0" i="0" smtClean="0">
                          <a:latin typeface="Cambria Math" panose="02040503050406030204" pitchFamily="18" charset="0"/>
                        </a:rPr>
                        <m:t>TPDA</m:t>
                      </m:r>
                      <m:r>
                        <a:rPr lang="es-US" b="0" i="0" smtClean="0">
                          <a:latin typeface="Cambria Math" panose="02040503050406030204" pitchFamily="18" charset="0"/>
                        </a:rPr>
                        <m:t> =</m:t>
                      </m:r>
                      <m:r>
                        <a:rPr lang="es-EC" b="0" i="1" smtClean="0">
                          <a:latin typeface="Cambria Math" panose="02040503050406030204" pitchFamily="18" charset="0"/>
                        </a:rPr>
                        <m:t>14832</m:t>
                      </m:r>
                      <m:r>
                        <a:rPr lang="es-US"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925</m:t>
                      </m:r>
                    </m:oMath>
                  </m:oMathPara>
                </a14:m>
                <a:endParaRPr lang="es-US" dirty="0"/>
              </a:p>
            </p:txBody>
          </p:sp>
        </mc:Choice>
        <mc:Fallback xmlns="">
          <p:sp>
            <p:nvSpPr>
              <p:cNvPr id="17" name="CuadroTexto 16">
                <a:extLst>
                  <a:ext uri="{FF2B5EF4-FFF2-40B4-BE49-F238E27FC236}">
                    <a16:creationId xmlns:a16="http://schemas.microsoft.com/office/drawing/2014/main" id="{787FC743-B587-40E4-A4BD-147C87FFB22C}"/>
                  </a:ext>
                </a:extLst>
              </p:cNvPr>
              <p:cNvSpPr txBox="1">
                <a:spLocks noRot="1" noChangeAspect="1" noMove="1" noResize="1" noEditPoints="1" noAdjustHandles="1" noChangeArrowheads="1" noChangeShapeType="1" noTextEdit="1"/>
              </p:cNvSpPr>
              <p:nvPr/>
            </p:nvSpPr>
            <p:spPr>
              <a:xfrm>
                <a:off x="4790510" y="3832713"/>
                <a:ext cx="4572000" cy="307777"/>
              </a:xfrm>
              <a:prstGeom prst="rect">
                <a:avLst/>
              </a:prstGeom>
              <a:blipFill>
                <a:blip r:embed="rId6"/>
                <a:stretch>
                  <a:fillRect/>
                </a:stretch>
              </a:blipFill>
            </p:spPr>
            <p:txBody>
              <a:bodyPr/>
              <a:lstStyle/>
              <a:p>
                <a:r>
                  <a:rPr lang="es-CO">
                    <a:noFill/>
                  </a:rPr>
                  <a:t> </a:t>
                </a:r>
              </a:p>
            </p:txBody>
          </p:sp>
        </mc:Fallback>
      </mc:AlternateContent>
      <p:sp>
        <p:nvSpPr>
          <p:cNvPr id="22" name="Rectángulo: esquinas redondeadas 21">
            <a:extLst>
              <a:ext uri="{FF2B5EF4-FFF2-40B4-BE49-F238E27FC236}">
                <a16:creationId xmlns:a16="http://schemas.microsoft.com/office/drawing/2014/main" id="{7DFEF23A-1E33-4230-B378-00A0CF9B8B7D}"/>
              </a:ext>
            </a:extLst>
          </p:cNvPr>
          <p:cNvSpPr/>
          <p:nvPr/>
        </p:nvSpPr>
        <p:spPr>
          <a:xfrm>
            <a:off x="5649288" y="4765817"/>
            <a:ext cx="1155560"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a:t>TPDA</a:t>
            </a:r>
          </a:p>
        </p:txBody>
      </p:sp>
      <p:sp>
        <p:nvSpPr>
          <p:cNvPr id="23" name="Flecha: a la derecha 22">
            <a:extLst>
              <a:ext uri="{FF2B5EF4-FFF2-40B4-BE49-F238E27FC236}">
                <a16:creationId xmlns:a16="http://schemas.microsoft.com/office/drawing/2014/main" id="{8EA6CD35-D3D4-4E8C-8D53-472043CE51C4}"/>
              </a:ext>
            </a:extLst>
          </p:cNvPr>
          <p:cNvSpPr/>
          <p:nvPr/>
        </p:nvSpPr>
        <p:spPr>
          <a:xfrm>
            <a:off x="3711335" y="4528974"/>
            <a:ext cx="1584000" cy="108000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13907</a:t>
            </a:r>
            <a:br>
              <a:rPr lang="es-US" dirty="0"/>
            </a:br>
            <a:r>
              <a:rPr lang="es-US" sz="1200" dirty="0"/>
              <a:t>veh. Mixtos/día</a:t>
            </a:r>
            <a:endParaRPr lang="es-US" dirty="0"/>
          </a:p>
        </p:txBody>
      </p:sp>
      <p:sp>
        <p:nvSpPr>
          <p:cNvPr id="24" name="Flecha: a la derecha 23">
            <a:extLst>
              <a:ext uri="{FF2B5EF4-FFF2-40B4-BE49-F238E27FC236}">
                <a16:creationId xmlns:a16="http://schemas.microsoft.com/office/drawing/2014/main" id="{3042AD45-7B2F-405E-92C3-EB8915CC795B}"/>
              </a:ext>
            </a:extLst>
          </p:cNvPr>
          <p:cNvSpPr/>
          <p:nvPr/>
        </p:nvSpPr>
        <p:spPr>
          <a:xfrm flipH="1">
            <a:off x="7159362" y="4527267"/>
            <a:ext cx="1583439" cy="10800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15757</a:t>
            </a:r>
            <a:br>
              <a:rPr lang="es-US" dirty="0"/>
            </a:br>
            <a:r>
              <a:rPr lang="es-US" sz="1200" dirty="0"/>
              <a:t>veh. Mixtos/día</a:t>
            </a:r>
            <a:endParaRPr lang="es-US" dirty="0"/>
          </a:p>
        </p:txBody>
      </p:sp>
      <p:pic>
        <p:nvPicPr>
          <p:cNvPr id="4" name="Imagen 3">
            <a:extLst>
              <a:ext uri="{FF2B5EF4-FFF2-40B4-BE49-F238E27FC236}">
                <a16:creationId xmlns:a16="http://schemas.microsoft.com/office/drawing/2014/main" id="{431A5ADC-070F-404F-9CF5-D3552B8A09A3}"/>
              </a:ext>
            </a:extLst>
          </p:cNvPr>
          <p:cNvPicPr>
            <a:picLocks noChangeAspect="1"/>
          </p:cNvPicPr>
          <p:nvPr/>
        </p:nvPicPr>
        <p:blipFill>
          <a:blip r:embed="rId7"/>
          <a:stretch>
            <a:fillRect/>
          </a:stretch>
        </p:blipFill>
        <p:spPr>
          <a:xfrm>
            <a:off x="0" y="1373162"/>
            <a:ext cx="5384292" cy="3119628"/>
          </a:xfrm>
          <a:prstGeom prst="rect">
            <a:avLst/>
          </a:prstGeom>
        </p:spPr>
      </p:pic>
    </p:spTree>
    <p:extLst>
      <p:ext uri="{BB962C8B-B14F-4D97-AF65-F5344CB8AC3E}">
        <p14:creationId xmlns:p14="http://schemas.microsoft.com/office/powerpoint/2010/main" val="3747157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765562"/>
          </a:xfrm>
          <a:prstGeom prst="rect">
            <a:avLst/>
          </a:prstGeom>
        </p:spPr>
        <p:txBody>
          <a:bodyPr spcFirstLastPara="1" wrap="square" lIns="91425" tIns="45700" rIns="91425" bIns="45700" anchor="t" anchorCtr="0">
            <a:noAutofit/>
          </a:bodyPr>
          <a:lstStyle/>
          <a:p>
            <a:pPr lvl="0" algn="l"/>
            <a:r>
              <a:rPr lang="es-EC" sz="2400" dirty="0">
                <a:solidFill>
                  <a:schemeClr val="tx1"/>
                </a:solidFill>
                <a:cs typeface="Calibri" panose="020F0502020204030204" pitchFamily="34" charset="0"/>
              </a:rPr>
              <a:t>Volumen de Tránsito Promedio Diario Anual </a:t>
            </a:r>
            <a:r>
              <a:rPr lang="es-EC" sz="2000" dirty="0">
                <a:solidFill>
                  <a:schemeClr val="tx1"/>
                </a:solidFill>
                <a:cs typeface="Calibri" panose="020F0502020204030204" pitchFamily="34" charset="0"/>
              </a:rPr>
              <a:t/>
            </a:r>
            <a:br>
              <a:rPr lang="es-EC" sz="2000" dirty="0">
                <a:solidFill>
                  <a:schemeClr val="tx1"/>
                </a:solidFill>
                <a:cs typeface="Calibri" panose="020F0502020204030204" pitchFamily="34" charset="0"/>
              </a:rPr>
            </a:br>
            <a:r>
              <a:rPr lang="es-EC" sz="1600" dirty="0">
                <a:solidFill>
                  <a:schemeClr val="tx1"/>
                </a:solidFill>
                <a:cs typeface="Calibri" panose="020F0502020204030204" pitchFamily="34" charset="0"/>
              </a:rPr>
              <a:t>AV. CUMANDÁ EN EL SENTIDO S-O</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sp>
        <p:nvSpPr>
          <p:cNvPr id="8" name="CuadroTexto 7">
            <a:extLst>
              <a:ext uri="{FF2B5EF4-FFF2-40B4-BE49-F238E27FC236}">
                <a16:creationId xmlns:a16="http://schemas.microsoft.com/office/drawing/2014/main" id="{EC28D7B6-65DF-4FD3-B84B-0AD4EA695DEA}"/>
              </a:ext>
            </a:extLst>
          </p:cNvPr>
          <p:cNvSpPr txBox="1"/>
          <p:nvPr/>
        </p:nvSpPr>
        <p:spPr>
          <a:xfrm>
            <a:off x="6195473" y="1373162"/>
            <a:ext cx="3511216" cy="307777"/>
          </a:xfrm>
          <a:prstGeom prst="rect">
            <a:avLst/>
          </a:prstGeom>
          <a:noFill/>
        </p:spPr>
        <p:txBody>
          <a:bodyPr wrap="square" rtlCol="0">
            <a:spAutoFit/>
          </a:bodyPr>
          <a:lstStyle/>
          <a:p>
            <a:r>
              <a:rPr lang="es-US" i="1" u="sng" dirty="0"/>
              <a:t>Desviación muestral diaria</a:t>
            </a:r>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D556CA4D-78DC-4772-B9E6-ECED831D74BA}"/>
                  </a:ext>
                </a:extLst>
              </p:cNvPr>
              <p:cNvSpPr txBox="1"/>
              <p:nvPr/>
            </p:nvSpPr>
            <p:spPr>
              <a:xfrm>
                <a:off x="4954377" y="1857844"/>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𝑆</m:t>
                      </m:r>
                      <m:r>
                        <a:rPr lang="es-US" i="0">
                          <a:latin typeface="Cambria Math" panose="02040503050406030204" pitchFamily="18" charset="0"/>
                        </a:rPr>
                        <m:t>=</m:t>
                      </m:r>
                      <m:r>
                        <a:rPr lang="es-EC" b="0" i="0" smtClean="0">
                          <a:latin typeface="Cambria Math" panose="02040503050406030204" pitchFamily="18" charset="0"/>
                        </a:rPr>
                        <m:t>418 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20" name="CuadroTexto 19">
                <a:extLst>
                  <a:ext uri="{FF2B5EF4-FFF2-40B4-BE49-F238E27FC236}">
                    <a16:creationId xmlns:a16="http://schemas.microsoft.com/office/drawing/2014/main" id="{D556CA4D-78DC-4772-B9E6-ECED831D74BA}"/>
                  </a:ext>
                </a:extLst>
              </p:cNvPr>
              <p:cNvSpPr txBox="1">
                <a:spLocks noRot="1" noChangeAspect="1" noMove="1" noResize="1" noEditPoints="1" noAdjustHandles="1" noChangeArrowheads="1" noChangeShapeType="1" noTextEdit="1"/>
              </p:cNvSpPr>
              <p:nvPr/>
            </p:nvSpPr>
            <p:spPr>
              <a:xfrm>
                <a:off x="4954377" y="1857844"/>
                <a:ext cx="4572000" cy="307777"/>
              </a:xfrm>
              <a:prstGeom prst="rect">
                <a:avLst/>
              </a:prstGeom>
              <a:blipFill>
                <a:blip r:embed="rId4"/>
                <a:stretch>
                  <a:fillRect t="-94000" b="-158000"/>
                </a:stretch>
              </a:blipFill>
            </p:spPr>
            <p:txBody>
              <a:bodyPr/>
              <a:lstStyle/>
              <a:p>
                <a:r>
                  <a:rPr lang="es-CO">
                    <a:noFill/>
                  </a:rPr>
                  <a:t> </a:t>
                </a:r>
              </a:p>
            </p:txBody>
          </p:sp>
        </mc:Fallback>
      </mc:AlternateContent>
      <p:sp>
        <p:nvSpPr>
          <p:cNvPr id="12" name="CuadroTexto 11">
            <a:extLst>
              <a:ext uri="{FF2B5EF4-FFF2-40B4-BE49-F238E27FC236}">
                <a16:creationId xmlns:a16="http://schemas.microsoft.com/office/drawing/2014/main" id="{4BA288A7-47E0-421A-B318-7DD6422621B7}"/>
              </a:ext>
            </a:extLst>
          </p:cNvPr>
          <p:cNvSpPr txBox="1"/>
          <p:nvPr/>
        </p:nvSpPr>
        <p:spPr>
          <a:xfrm>
            <a:off x="6195473" y="2380263"/>
            <a:ext cx="3511216" cy="307777"/>
          </a:xfrm>
          <a:prstGeom prst="rect">
            <a:avLst/>
          </a:prstGeom>
          <a:noFill/>
        </p:spPr>
        <p:txBody>
          <a:bodyPr wrap="square" rtlCol="0">
            <a:spAutoFit/>
          </a:bodyPr>
          <a:lstStyle/>
          <a:p>
            <a:r>
              <a:rPr lang="es-US" i="1" u="sng" dirty="0"/>
              <a:t>Desviación poblacional</a:t>
            </a: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D0B0EF1A-BE57-490B-8A5A-0A203BD9CE4C}"/>
                  </a:ext>
                </a:extLst>
              </p:cNvPr>
              <p:cNvSpPr txBox="1"/>
              <p:nvPr/>
            </p:nvSpPr>
            <p:spPr>
              <a:xfrm>
                <a:off x="4954377" y="2857846"/>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𝜎</m:t>
                      </m:r>
                      <m:r>
                        <a:rPr lang="es-US" i="0">
                          <a:latin typeface="Cambria Math" panose="02040503050406030204" pitchFamily="18" charset="0"/>
                        </a:rPr>
                        <m:t>=</m:t>
                      </m:r>
                      <m:r>
                        <a:rPr lang="es-EC" b="0" i="0" smtClean="0">
                          <a:latin typeface="Cambria Math" panose="02040503050406030204" pitchFamily="18" charset="0"/>
                        </a:rPr>
                        <m:t>157 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15" name="CuadroTexto 14">
                <a:extLst>
                  <a:ext uri="{FF2B5EF4-FFF2-40B4-BE49-F238E27FC236}">
                    <a16:creationId xmlns:a16="http://schemas.microsoft.com/office/drawing/2014/main" id="{D0B0EF1A-BE57-490B-8A5A-0A203BD9CE4C}"/>
                  </a:ext>
                </a:extLst>
              </p:cNvPr>
              <p:cNvSpPr txBox="1">
                <a:spLocks noRot="1" noChangeAspect="1" noMove="1" noResize="1" noEditPoints="1" noAdjustHandles="1" noChangeArrowheads="1" noChangeShapeType="1" noTextEdit="1"/>
              </p:cNvSpPr>
              <p:nvPr/>
            </p:nvSpPr>
            <p:spPr>
              <a:xfrm>
                <a:off x="4954377" y="2857846"/>
                <a:ext cx="4572000" cy="307777"/>
              </a:xfrm>
              <a:prstGeom prst="rect">
                <a:avLst/>
              </a:prstGeom>
              <a:blipFill>
                <a:blip r:embed="rId5"/>
                <a:stretch>
                  <a:fillRect t="-94000" b="-158000"/>
                </a:stretch>
              </a:blipFill>
            </p:spPr>
            <p:txBody>
              <a:bodyPr/>
              <a:lstStyle/>
              <a:p>
                <a:r>
                  <a:rPr lang="es-CO">
                    <a:noFill/>
                  </a:rPr>
                  <a:t> </a:t>
                </a:r>
              </a:p>
            </p:txBody>
          </p:sp>
        </mc:Fallback>
      </mc:AlternateContent>
      <p:sp>
        <p:nvSpPr>
          <p:cNvPr id="16" name="CuadroTexto 15">
            <a:extLst>
              <a:ext uri="{FF2B5EF4-FFF2-40B4-BE49-F238E27FC236}">
                <a16:creationId xmlns:a16="http://schemas.microsoft.com/office/drawing/2014/main" id="{7F8F2708-6D53-4002-8487-A858A98F7A79}"/>
              </a:ext>
            </a:extLst>
          </p:cNvPr>
          <p:cNvSpPr txBox="1"/>
          <p:nvPr/>
        </p:nvSpPr>
        <p:spPr>
          <a:xfrm>
            <a:off x="6195473" y="3315174"/>
            <a:ext cx="3511216" cy="307777"/>
          </a:xfrm>
          <a:prstGeom prst="rect">
            <a:avLst/>
          </a:prstGeom>
          <a:noFill/>
        </p:spPr>
        <p:txBody>
          <a:bodyPr wrap="square" rtlCol="0">
            <a:spAutoFit/>
          </a:bodyPr>
          <a:lstStyle/>
          <a:p>
            <a:r>
              <a:rPr lang="es-US" i="1" u="sng" dirty="0"/>
              <a:t>TPDA – Confiabilidad del 90%</a:t>
            </a:r>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787FC743-B587-40E4-A4BD-147C87FFB22C}"/>
                  </a:ext>
                </a:extLst>
              </p:cNvPr>
              <p:cNvSpPr txBox="1"/>
              <p:nvPr/>
            </p:nvSpPr>
            <p:spPr>
              <a:xfrm>
                <a:off x="4790510" y="3832713"/>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US" b="0" i="0" smtClean="0">
                          <a:latin typeface="Cambria Math" panose="02040503050406030204" pitchFamily="18" charset="0"/>
                        </a:rPr>
                        <m:t>TPDA</m:t>
                      </m:r>
                      <m:r>
                        <a:rPr lang="es-US" b="0" i="0" smtClean="0">
                          <a:latin typeface="Cambria Math" panose="02040503050406030204" pitchFamily="18" charset="0"/>
                        </a:rPr>
                        <m:t> =</m:t>
                      </m:r>
                      <m:r>
                        <a:rPr lang="es-EC" b="0" i="1" smtClean="0">
                          <a:latin typeface="Cambria Math" panose="02040503050406030204" pitchFamily="18" charset="0"/>
                        </a:rPr>
                        <m:t>8304</m:t>
                      </m:r>
                      <m:r>
                        <a:rPr lang="es-US"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257</m:t>
                      </m:r>
                    </m:oMath>
                  </m:oMathPara>
                </a14:m>
                <a:endParaRPr lang="es-US" dirty="0"/>
              </a:p>
            </p:txBody>
          </p:sp>
        </mc:Choice>
        <mc:Fallback xmlns="">
          <p:sp>
            <p:nvSpPr>
              <p:cNvPr id="17" name="CuadroTexto 16">
                <a:extLst>
                  <a:ext uri="{FF2B5EF4-FFF2-40B4-BE49-F238E27FC236}">
                    <a16:creationId xmlns:a16="http://schemas.microsoft.com/office/drawing/2014/main" id="{787FC743-B587-40E4-A4BD-147C87FFB22C}"/>
                  </a:ext>
                </a:extLst>
              </p:cNvPr>
              <p:cNvSpPr txBox="1">
                <a:spLocks noRot="1" noChangeAspect="1" noMove="1" noResize="1" noEditPoints="1" noAdjustHandles="1" noChangeArrowheads="1" noChangeShapeType="1" noTextEdit="1"/>
              </p:cNvSpPr>
              <p:nvPr/>
            </p:nvSpPr>
            <p:spPr>
              <a:xfrm>
                <a:off x="4790510" y="3832713"/>
                <a:ext cx="4572000" cy="307777"/>
              </a:xfrm>
              <a:prstGeom prst="rect">
                <a:avLst/>
              </a:prstGeom>
              <a:blipFill>
                <a:blip r:embed="rId6"/>
                <a:stretch>
                  <a:fillRect/>
                </a:stretch>
              </a:blipFill>
            </p:spPr>
            <p:txBody>
              <a:bodyPr/>
              <a:lstStyle/>
              <a:p>
                <a:r>
                  <a:rPr lang="es-CO">
                    <a:noFill/>
                  </a:rPr>
                  <a:t> </a:t>
                </a:r>
              </a:p>
            </p:txBody>
          </p:sp>
        </mc:Fallback>
      </mc:AlternateContent>
      <p:sp>
        <p:nvSpPr>
          <p:cNvPr id="22" name="Rectángulo: esquinas redondeadas 21">
            <a:extLst>
              <a:ext uri="{FF2B5EF4-FFF2-40B4-BE49-F238E27FC236}">
                <a16:creationId xmlns:a16="http://schemas.microsoft.com/office/drawing/2014/main" id="{7DFEF23A-1E33-4230-B378-00A0CF9B8B7D}"/>
              </a:ext>
            </a:extLst>
          </p:cNvPr>
          <p:cNvSpPr/>
          <p:nvPr/>
        </p:nvSpPr>
        <p:spPr>
          <a:xfrm>
            <a:off x="5649288" y="4765817"/>
            <a:ext cx="1155560"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a:t>TPDA</a:t>
            </a:r>
          </a:p>
        </p:txBody>
      </p:sp>
      <p:sp>
        <p:nvSpPr>
          <p:cNvPr id="23" name="Flecha: a la derecha 22">
            <a:extLst>
              <a:ext uri="{FF2B5EF4-FFF2-40B4-BE49-F238E27FC236}">
                <a16:creationId xmlns:a16="http://schemas.microsoft.com/office/drawing/2014/main" id="{8EA6CD35-D3D4-4E8C-8D53-472043CE51C4}"/>
              </a:ext>
            </a:extLst>
          </p:cNvPr>
          <p:cNvSpPr/>
          <p:nvPr/>
        </p:nvSpPr>
        <p:spPr>
          <a:xfrm>
            <a:off x="3711335" y="4528974"/>
            <a:ext cx="1584000" cy="108000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8048</a:t>
            </a:r>
            <a:br>
              <a:rPr lang="es-US" dirty="0"/>
            </a:br>
            <a:r>
              <a:rPr lang="es-US" sz="1200" dirty="0"/>
              <a:t>veh. Mixtos/día</a:t>
            </a:r>
            <a:endParaRPr lang="es-US" dirty="0"/>
          </a:p>
        </p:txBody>
      </p:sp>
      <p:sp>
        <p:nvSpPr>
          <p:cNvPr id="24" name="Flecha: a la derecha 23">
            <a:extLst>
              <a:ext uri="{FF2B5EF4-FFF2-40B4-BE49-F238E27FC236}">
                <a16:creationId xmlns:a16="http://schemas.microsoft.com/office/drawing/2014/main" id="{3042AD45-7B2F-405E-92C3-EB8915CC795B}"/>
              </a:ext>
            </a:extLst>
          </p:cNvPr>
          <p:cNvSpPr/>
          <p:nvPr/>
        </p:nvSpPr>
        <p:spPr>
          <a:xfrm flipH="1">
            <a:off x="7159362" y="4527267"/>
            <a:ext cx="1583439" cy="10800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8561</a:t>
            </a:r>
            <a:br>
              <a:rPr lang="es-US" dirty="0"/>
            </a:br>
            <a:r>
              <a:rPr lang="es-US" sz="1200" dirty="0"/>
              <a:t>veh. Mixtos/día</a:t>
            </a:r>
            <a:endParaRPr lang="es-US" dirty="0"/>
          </a:p>
        </p:txBody>
      </p:sp>
      <p:pic>
        <p:nvPicPr>
          <p:cNvPr id="2" name="Imagen 1">
            <a:extLst>
              <a:ext uri="{FF2B5EF4-FFF2-40B4-BE49-F238E27FC236}">
                <a16:creationId xmlns:a16="http://schemas.microsoft.com/office/drawing/2014/main" id="{B63E876C-BC7A-4100-9616-0AFC4F4EAE34}"/>
              </a:ext>
            </a:extLst>
          </p:cNvPr>
          <p:cNvPicPr>
            <a:picLocks noChangeAspect="1"/>
          </p:cNvPicPr>
          <p:nvPr/>
        </p:nvPicPr>
        <p:blipFill rotWithShape="1">
          <a:blip r:embed="rId7"/>
          <a:srcRect r="6223" b="6781"/>
          <a:stretch/>
        </p:blipFill>
        <p:spPr>
          <a:xfrm>
            <a:off x="-16186" y="1249026"/>
            <a:ext cx="5311521" cy="3059117"/>
          </a:xfrm>
          <a:prstGeom prst="rect">
            <a:avLst/>
          </a:prstGeom>
        </p:spPr>
      </p:pic>
    </p:spTree>
    <p:extLst>
      <p:ext uri="{BB962C8B-B14F-4D97-AF65-F5344CB8AC3E}">
        <p14:creationId xmlns:p14="http://schemas.microsoft.com/office/powerpoint/2010/main" val="1017103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231218D3-52F9-46BC-A3A7-E7240E30D325}"/>
              </a:ext>
            </a:extLst>
          </p:cNvPr>
          <p:cNvSpPr>
            <a:spLocks noGrp="1"/>
          </p:cNvSpPr>
          <p:nvPr>
            <p:ph type="body" idx="1"/>
          </p:nvPr>
        </p:nvSpPr>
        <p:spPr>
          <a:xfrm>
            <a:off x="1978357" y="2520994"/>
            <a:ext cx="6663225" cy="1816012"/>
          </a:xfrm>
        </p:spPr>
        <p:txBody>
          <a:bodyPr/>
          <a:lstStyle/>
          <a:p>
            <a:pPr marL="4763" indent="-4763" algn="r"/>
            <a:r>
              <a:rPr lang="es-US" sz="4000" dirty="0">
                <a:solidFill>
                  <a:schemeClr val="tx1"/>
                </a:solidFill>
              </a:rPr>
              <a:t>ESTUDIOS REALIZADOS EN EL MINISTERIO DE DEFENSA</a:t>
            </a:r>
          </a:p>
        </p:txBody>
      </p:sp>
      <p:pic>
        <p:nvPicPr>
          <p:cNvPr id="1026" name="Picture 2" descr="Ministerio de Defensa Nacional del Ecuador (@DefensaEc) | Twitter">
            <a:extLst>
              <a:ext uri="{FF2B5EF4-FFF2-40B4-BE49-F238E27FC236}">
                <a16:creationId xmlns:a16="http://schemas.microsoft.com/office/drawing/2014/main" id="{8E03CA7C-A71A-4226-8362-D9087518F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47" y="2359688"/>
            <a:ext cx="2138624" cy="21386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D1FC5E2-DE4F-49AA-BDB3-CC3CA1EE73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29200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Períodos de aforo de tránsito</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graphicFrame>
        <p:nvGraphicFramePr>
          <p:cNvPr id="2" name="Diagrama 1">
            <a:extLst>
              <a:ext uri="{FF2B5EF4-FFF2-40B4-BE49-F238E27FC236}">
                <a16:creationId xmlns:a16="http://schemas.microsoft.com/office/drawing/2014/main" id="{7BBA6790-6515-4B25-ADC3-AE6696319F3C}"/>
              </a:ext>
            </a:extLst>
          </p:cNvPr>
          <p:cNvGraphicFramePr/>
          <p:nvPr>
            <p:extLst>
              <p:ext uri="{D42A27DB-BD31-4B8C-83A1-F6EECF244321}">
                <p14:modId xmlns:p14="http://schemas.microsoft.com/office/powerpoint/2010/main" val="2150188430"/>
              </p:ext>
            </p:extLst>
          </p:nvPr>
        </p:nvGraphicFramePr>
        <p:xfrm>
          <a:off x="1979525" y="1174026"/>
          <a:ext cx="6725698" cy="17283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a 9">
            <a:extLst>
              <a:ext uri="{FF2B5EF4-FFF2-40B4-BE49-F238E27FC236}">
                <a16:creationId xmlns:a16="http://schemas.microsoft.com/office/drawing/2014/main" id="{B3AD1DD7-6AFB-4307-8454-DAE4BFFAF542}"/>
              </a:ext>
            </a:extLst>
          </p:cNvPr>
          <p:cNvGraphicFramePr/>
          <p:nvPr>
            <p:extLst>
              <p:ext uri="{D42A27DB-BD31-4B8C-83A1-F6EECF244321}">
                <p14:modId xmlns:p14="http://schemas.microsoft.com/office/powerpoint/2010/main" val="2933551980"/>
              </p:ext>
            </p:extLst>
          </p:nvPr>
        </p:nvGraphicFramePr>
        <p:xfrm>
          <a:off x="3315643" y="4103571"/>
          <a:ext cx="2016000" cy="1728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CuadroTexto 3">
            <a:extLst>
              <a:ext uri="{FF2B5EF4-FFF2-40B4-BE49-F238E27FC236}">
                <a16:creationId xmlns:a16="http://schemas.microsoft.com/office/drawing/2014/main" id="{3E4D354D-A643-4D6D-AFCD-193738571C00}"/>
              </a:ext>
            </a:extLst>
          </p:cNvPr>
          <p:cNvSpPr txBox="1"/>
          <p:nvPr/>
        </p:nvSpPr>
        <p:spPr>
          <a:xfrm>
            <a:off x="280947" y="1243265"/>
            <a:ext cx="1653636" cy="307777"/>
          </a:xfrm>
          <a:prstGeom prst="rect">
            <a:avLst/>
          </a:prstGeom>
          <a:noFill/>
        </p:spPr>
        <p:txBody>
          <a:bodyPr wrap="square" rtlCol="0">
            <a:spAutoFit/>
          </a:bodyPr>
          <a:lstStyle/>
          <a:p>
            <a:r>
              <a:rPr lang="es-US" b="1" dirty="0"/>
              <a:t>ESTACIÓN No. 1</a:t>
            </a:r>
          </a:p>
        </p:txBody>
      </p:sp>
      <p:sp>
        <p:nvSpPr>
          <p:cNvPr id="12" name="CuadroTexto 11">
            <a:extLst>
              <a:ext uri="{FF2B5EF4-FFF2-40B4-BE49-F238E27FC236}">
                <a16:creationId xmlns:a16="http://schemas.microsoft.com/office/drawing/2014/main" id="{4D54B81E-17EF-4E57-AEFA-8E17ACB386AC}"/>
              </a:ext>
            </a:extLst>
          </p:cNvPr>
          <p:cNvSpPr txBox="1"/>
          <p:nvPr/>
        </p:nvSpPr>
        <p:spPr>
          <a:xfrm>
            <a:off x="280947" y="4320175"/>
            <a:ext cx="1653636" cy="307777"/>
          </a:xfrm>
          <a:prstGeom prst="rect">
            <a:avLst/>
          </a:prstGeom>
          <a:noFill/>
        </p:spPr>
        <p:txBody>
          <a:bodyPr wrap="square" rtlCol="0">
            <a:spAutoFit/>
          </a:bodyPr>
          <a:lstStyle/>
          <a:p>
            <a:r>
              <a:rPr lang="es-US" b="1" dirty="0"/>
              <a:t>ESTACIÓN No. 2</a:t>
            </a:r>
          </a:p>
        </p:txBody>
      </p:sp>
      <p:sp>
        <p:nvSpPr>
          <p:cNvPr id="15" name="Rectángulo 14">
            <a:extLst>
              <a:ext uri="{FF2B5EF4-FFF2-40B4-BE49-F238E27FC236}">
                <a16:creationId xmlns:a16="http://schemas.microsoft.com/office/drawing/2014/main" id="{A3DECE78-9883-4164-B009-83882DA3C6A7}"/>
              </a:ext>
            </a:extLst>
          </p:cNvPr>
          <p:cNvSpPr/>
          <p:nvPr/>
        </p:nvSpPr>
        <p:spPr>
          <a:xfrm>
            <a:off x="6575489" y="3172767"/>
            <a:ext cx="1980000" cy="512466"/>
          </a:xfrm>
          <a:prstGeom prst="rect">
            <a:avLst/>
          </a:pr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US" dirty="0"/>
              <a:t>29 de enero al 5 de febrero del 2021</a:t>
            </a:r>
          </a:p>
        </p:txBody>
      </p:sp>
      <p:cxnSp>
        <p:nvCxnSpPr>
          <p:cNvPr id="8" name="Conector recto de flecha 7">
            <a:extLst>
              <a:ext uri="{FF2B5EF4-FFF2-40B4-BE49-F238E27FC236}">
                <a16:creationId xmlns:a16="http://schemas.microsoft.com/office/drawing/2014/main" id="{ACDCC536-41E4-4853-B699-A114FA8ADF3A}"/>
              </a:ext>
            </a:extLst>
          </p:cNvPr>
          <p:cNvCxnSpPr>
            <a:cxnSpLocks/>
            <a:stCxn id="6" idx="0"/>
            <a:endCxn id="2" idx="2"/>
          </p:cNvCxnSpPr>
          <p:nvPr/>
        </p:nvCxnSpPr>
        <p:spPr>
          <a:xfrm flipV="1">
            <a:off x="4305643" y="2902343"/>
            <a:ext cx="1036731" cy="270424"/>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4" name="Conector recto de flecha 23">
            <a:extLst>
              <a:ext uri="{FF2B5EF4-FFF2-40B4-BE49-F238E27FC236}">
                <a16:creationId xmlns:a16="http://schemas.microsoft.com/office/drawing/2014/main" id="{0FEC1964-5FC2-45BB-9223-AA8CA2FD751D}"/>
              </a:ext>
            </a:extLst>
          </p:cNvPr>
          <p:cNvCxnSpPr>
            <a:cxnSpLocks/>
            <a:stCxn id="6" idx="0"/>
          </p:cNvCxnSpPr>
          <p:nvPr/>
        </p:nvCxnSpPr>
        <p:spPr>
          <a:xfrm flipH="1" flipV="1">
            <a:off x="3125037" y="2902343"/>
            <a:ext cx="1180606" cy="270424"/>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8" name="Conector recto de flecha 27">
            <a:extLst>
              <a:ext uri="{FF2B5EF4-FFF2-40B4-BE49-F238E27FC236}">
                <a16:creationId xmlns:a16="http://schemas.microsoft.com/office/drawing/2014/main" id="{74EA4872-D88A-4C4E-9C87-0C2FA2763DB7}"/>
              </a:ext>
            </a:extLst>
          </p:cNvPr>
          <p:cNvCxnSpPr>
            <a:cxnSpLocks/>
            <a:stCxn id="6" idx="2"/>
            <a:endCxn id="10" idx="0"/>
          </p:cNvCxnSpPr>
          <p:nvPr/>
        </p:nvCxnSpPr>
        <p:spPr>
          <a:xfrm>
            <a:off x="4305643" y="3685233"/>
            <a:ext cx="0" cy="418338"/>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6" name="Rectángulo 5">
            <a:extLst>
              <a:ext uri="{FF2B5EF4-FFF2-40B4-BE49-F238E27FC236}">
                <a16:creationId xmlns:a16="http://schemas.microsoft.com/office/drawing/2014/main" id="{A9B071A6-49C6-4D69-80C0-985CFD9648D3}"/>
              </a:ext>
            </a:extLst>
          </p:cNvPr>
          <p:cNvSpPr/>
          <p:nvPr/>
        </p:nvSpPr>
        <p:spPr>
          <a:xfrm>
            <a:off x="3315643" y="3172767"/>
            <a:ext cx="1980000" cy="512466"/>
          </a:xfrm>
          <a:prstGeom prst="rect">
            <a:avLst/>
          </a:pr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US" dirty="0"/>
              <a:t>15 al 28 de enero de 2021</a:t>
            </a:r>
          </a:p>
        </p:txBody>
      </p:sp>
      <p:cxnSp>
        <p:nvCxnSpPr>
          <p:cNvPr id="31" name="Conector recto de flecha 30">
            <a:extLst>
              <a:ext uri="{FF2B5EF4-FFF2-40B4-BE49-F238E27FC236}">
                <a16:creationId xmlns:a16="http://schemas.microsoft.com/office/drawing/2014/main" id="{27533E72-9AEE-44CF-AD30-9244C2040C56}"/>
              </a:ext>
            </a:extLst>
          </p:cNvPr>
          <p:cNvCxnSpPr>
            <a:cxnSpLocks/>
            <a:stCxn id="15" idx="0"/>
          </p:cNvCxnSpPr>
          <p:nvPr/>
        </p:nvCxnSpPr>
        <p:spPr>
          <a:xfrm flipV="1">
            <a:off x="7565489" y="2902343"/>
            <a:ext cx="0" cy="270424"/>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pic>
        <p:nvPicPr>
          <p:cNvPr id="34" name="image154.png">
            <a:extLst>
              <a:ext uri="{FF2B5EF4-FFF2-40B4-BE49-F238E27FC236}">
                <a16:creationId xmlns:a16="http://schemas.microsoft.com/office/drawing/2014/main" id="{69BDDE41-2541-42A7-AB22-4D4988B7F814}"/>
              </a:ext>
            </a:extLst>
          </p:cNvPr>
          <p:cNvPicPr/>
          <p:nvPr/>
        </p:nvPicPr>
        <p:blipFill>
          <a:blip r:embed="rId14"/>
          <a:srcRect/>
          <a:stretch>
            <a:fillRect/>
          </a:stretch>
        </p:blipFill>
        <p:spPr>
          <a:xfrm>
            <a:off x="371565" y="1551118"/>
            <a:ext cx="1472400" cy="986400"/>
          </a:xfrm>
          <a:prstGeom prst="rect">
            <a:avLst/>
          </a:prstGeom>
          <a:ln/>
        </p:spPr>
      </p:pic>
      <p:pic>
        <p:nvPicPr>
          <p:cNvPr id="35" name="image91.png">
            <a:extLst>
              <a:ext uri="{FF2B5EF4-FFF2-40B4-BE49-F238E27FC236}">
                <a16:creationId xmlns:a16="http://schemas.microsoft.com/office/drawing/2014/main" id="{E0A4EB38-2506-44AF-8ED7-1FF12ECD88F3}"/>
              </a:ext>
            </a:extLst>
          </p:cNvPr>
          <p:cNvPicPr/>
          <p:nvPr/>
        </p:nvPicPr>
        <p:blipFill>
          <a:blip r:embed="rId15"/>
          <a:srcRect/>
          <a:stretch>
            <a:fillRect/>
          </a:stretch>
        </p:blipFill>
        <p:spPr>
          <a:xfrm>
            <a:off x="371565" y="4628260"/>
            <a:ext cx="1473626" cy="986475"/>
          </a:xfrm>
          <a:prstGeom prst="rect">
            <a:avLst/>
          </a:prstGeom>
          <a:ln/>
        </p:spPr>
      </p:pic>
    </p:spTree>
    <p:extLst>
      <p:ext uri="{BB962C8B-B14F-4D97-AF65-F5344CB8AC3E}">
        <p14:creationId xmlns:p14="http://schemas.microsoft.com/office/powerpoint/2010/main" val="27081764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Resultados de los aforos de tránsito (1/2)</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4">
            <a:alphaModFix/>
          </a:blip>
          <a:srcRect/>
          <a:stretch/>
        </p:blipFill>
        <p:spPr>
          <a:xfrm>
            <a:off x="6543838" y="5996020"/>
            <a:ext cx="2370137" cy="719137"/>
          </a:xfrm>
          <a:prstGeom prst="rect">
            <a:avLst/>
          </a:prstGeom>
          <a:noFill/>
          <a:ln>
            <a:noFill/>
          </a:ln>
        </p:spPr>
      </p:pic>
      <p:graphicFrame>
        <p:nvGraphicFramePr>
          <p:cNvPr id="3" name="Objeto 2">
            <a:extLst>
              <a:ext uri="{FF2B5EF4-FFF2-40B4-BE49-F238E27FC236}">
                <a16:creationId xmlns:a16="http://schemas.microsoft.com/office/drawing/2014/main" id="{E7420FAB-22D8-4C93-B731-5A011B82FD97}"/>
              </a:ext>
            </a:extLst>
          </p:cNvPr>
          <p:cNvGraphicFramePr>
            <a:graphicFrameLocks noChangeAspect="1"/>
          </p:cNvGraphicFramePr>
          <p:nvPr>
            <p:extLst>
              <p:ext uri="{D42A27DB-BD31-4B8C-83A1-F6EECF244321}">
                <p14:modId xmlns:p14="http://schemas.microsoft.com/office/powerpoint/2010/main" val="1766651534"/>
              </p:ext>
            </p:extLst>
          </p:nvPr>
        </p:nvGraphicFramePr>
        <p:xfrm>
          <a:off x="512763" y="2028825"/>
          <a:ext cx="8118475" cy="3616325"/>
        </p:xfrm>
        <a:graphic>
          <a:graphicData uri="http://schemas.openxmlformats.org/presentationml/2006/ole">
            <mc:AlternateContent xmlns:mc="http://schemas.openxmlformats.org/markup-compatibility/2006">
              <mc:Choice xmlns:v="urn:schemas-microsoft-com:vml" Requires="v">
                <p:oleObj spid="_x0000_s1031" name="Worksheet" r:id="rId5" imgW="6088367" imgH="2712799" progId="Excel.Sheet.12">
                  <p:embed/>
                </p:oleObj>
              </mc:Choice>
              <mc:Fallback>
                <p:oleObj name="Worksheet" r:id="rId5" imgW="6088367" imgH="2712799" progId="Excel.Sheet.12">
                  <p:embed/>
                  <p:pic>
                    <p:nvPicPr>
                      <p:cNvPr id="3" name="Objeto 2">
                        <a:extLst>
                          <a:ext uri="{FF2B5EF4-FFF2-40B4-BE49-F238E27FC236}">
                            <a16:creationId xmlns:a16="http://schemas.microsoft.com/office/drawing/2014/main" id="{E7420FAB-22D8-4C93-B731-5A011B82FD97}"/>
                          </a:ext>
                        </a:extLst>
                      </p:cNvPr>
                      <p:cNvPicPr/>
                      <p:nvPr/>
                    </p:nvPicPr>
                    <p:blipFill>
                      <a:blip r:embed="rId6"/>
                      <a:stretch>
                        <a:fillRect/>
                      </a:stretch>
                    </p:blipFill>
                    <p:spPr>
                      <a:xfrm>
                        <a:off x="512763" y="2028825"/>
                        <a:ext cx="8118475" cy="3616325"/>
                      </a:xfrm>
                      <a:prstGeom prst="rect">
                        <a:avLst/>
                      </a:prstGeom>
                    </p:spPr>
                  </p:pic>
                </p:oleObj>
              </mc:Fallback>
            </mc:AlternateContent>
          </a:graphicData>
        </a:graphic>
      </p:graphicFrame>
      <p:sp>
        <p:nvSpPr>
          <p:cNvPr id="16" name="Rectángulo 15">
            <a:extLst>
              <a:ext uri="{FF2B5EF4-FFF2-40B4-BE49-F238E27FC236}">
                <a16:creationId xmlns:a16="http://schemas.microsoft.com/office/drawing/2014/main" id="{998DE49F-B2B0-49D3-907B-A4231FCE0181}"/>
              </a:ext>
            </a:extLst>
          </p:cNvPr>
          <p:cNvSpPr/>
          <p:nvPr/>
        </p:nvSpPr>
        <p:spPr>
          <a:xfrm>
            <a:off x="3040680" y="1166578"/>
            <a:ext cx="3062640" cy="512466"/>
          </a:xfrm>
          <a:prstGeom prst="rect">
            <a:avLst/>
          </a:prstGeom>
          <a:solidFill>
            <a:srgbClr val="92D05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b="1" dirty="0"/>
              <a:t>15 al 28 de enero de 2021</a:t>
            </a:r>
          </a:p>
        </p:txBody>
      </p:sp>
    </p:spTree>
    <p:extLst>
      <p:ext uri="{BB962C8B-B14F-4D97-AF65-F5344CB8AC3E}">
        <p14:creationId xmlns:p14="http://schemas.microsoft.com/office/powerpoint/2010/main" val="1198986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Resultados de los aforos de tránsito (2/2)</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4">
            <a:alphaModFix/>
          </a:blip>
          <a:srcRect/>
          <a:stretch/>
        </p:blipFill>
        <p:spPr>
          <a:xfrm>
            <a:off x="6543838" y="5996020"/>
            <a:ext cx="2370137" cy="719137"/>
          </a:xfrm>
          <a:prstGeom prst="rect">
            <a:avLst/>
          </a:prstGeom>
          <a:noFill/>
          <a:ln>
            <a:noFill/>
          </a:ln>
        </p:spPr>
      </p:pic>
      <p:graphicFrame>
        <p:nvGraphicFramePr>
          <p:cNvPr id="3" name="Objeto 2">
            <a:extLst>
              <a:ext uri="{FF2B5EF4-FFF2-40B4-BE49-F238E27FC236}">
                <a16:creationId xmlns:a16="http://schemas.microsoft.com/office/drawing/2014/main" id="{E7420FAB-22D8-4C93-B731-5A011B82FD97}"/>
              </a:ext>
            </a:extLst>
          </p:cNvPr>
          <p:cNvGraphicFramePr>
            <a:graphicFrameLocks noChangeAspect="1"/>
          </p:cNvGraphicFramePr>
          <p:nvPr>
            <p:extLst>
              <p:ext uri="{D42A27DB-BD31-4B8C-83A1-F6EECF244321}">
                <p14:modId xmlns:p14="http://schemas.microsoft.com/office/powerpoint/2010/main" val="3318594709"/>
              </p:ext>
            </p:extLst>
          </p:nvPr>
        </p:nvGraphicFramePr>
        <p:xfrm>
          <a:off x="512763" y="2028825"/>
          <a:ext cx="8118475" cy="1535113"/>
        </p:xfrm>
        <a:graphic>
          <a:graphicData uri="http://schemas.openxmlformats.org/presentationml/2006/ole">
            <mc:AlternateContent xmlns:mc="http://schemas.openxmlformats.org/markup-compatibility/2006">
              <mc:Choice xmlns:v="urn:schemas-microsoft-com:vml" Requires="v">
                <p:oleObj spid="_x0000_s2055" name="Worksheet" r:id="rId5" imgW="6088367" imgH="1150447" progId="Excel.Sheet.12">
                  <p:embed/>
                </p:oleObj>
              </mc:Choice>
              <mc:Fallback>
                <p:oleObj name="Worksheet" r:id="rId5" imgW="6088367" imgH="1150447" progId="Excel.Sheet.12">
                  <p:embed/>
                  <p:pic>
                    <p:nvPicPr>
                      <p:cNvPr id="3" name="Objeto 2">
                        <a:extLst>
                          <a:ext uri="{FF2B5EF4-FFF2-40B4-BE49-F238E27FC236}">
                            <a16:creationId xmlns:a16="http://schemas.microsoft.com/office/drawing/2014/main" id="{E7420FAB-22D8-4C93-B731-5A011B82FD97}"/>
                          </a:ext>
                        </a:extLst>
                      </p:cNvPr>
                      <p:cNvPicPr/>
                      <p:nvPr/>
                    </p:nvPicPr>
                    <p:blipFill>
                      <a:blip r:embed="rId6"/>
                      <a:stretch>
                        <a:fillRect/>
                      </a:stretch>
                    </p:blipFill>
                    <p:spPr>
                      <a:xfrm>
                        <a:off x="512763" y="2028825"/>
                        <a:ext cx="8118475" cy="1535113"/>
                      </a:xfrm>
                      <a:prstGeom prst="rect">
                        <a:avLst/>
                      </a:prstGeom>
                    </p:spPr>
                  </p:pic>
                </p:oleObj>
              </mc:Fallback>
            </mc:AlternateContent>
          </a:graphicData>
        </a:graphic>
      </p:graphicFrame>
      <p:sp>
        <p:nvSpPr>
          <p:cNvPr id="16" name="Rectángulo 15">
            <a:extLst>
              <a:ext uri="{FF2B5EF4-FFF2-40B4-BE49-F238E27FC236}">
                <a16:creationId xmlns:a16="http://schemas.microsoft.com/office/drawing/2014/main" id="{998DE49F-B2B0-49D3-907B-A4231FCE0181}"/>
              </a:ext>
            </a:extLst>
          </p:cNvPr>
          <p:cNvSpPr/>
          <p:nvPr/>
        </p:nvSpPr>
        <p:spPr>
          <a:xfrm>
            <a:off x="2907012" y="1152089"/>
            <a:ext cx="3329975" cy="512466"/>
          </a:xfrm>
          <a:prstGeom prst="rect">
            <a:avLst/>
          </a:prstGeom>
          <a:solidFill>
            <a:srgbClr val="92D05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b="1" dirty="0"/>
              <a:t>29 de enero al 5 de febrero de 2021</a:t>
            </a:r>
          </a:p>
        </p:txBody>
      </p:sp>
      <p:graphicFrame>
        <p:nvGraphicFramePr>
          <p:cNvPr id="5" name="Gráfico 4">
            <a:extLst>
              <a:ext uri="{FF2B5EF4-FFF2-40B4-BE49-F238E27FC236}">
                <a16:creationId xmlns:a16="http://schemas.microsoft.com/office/drawing/2014/main" id="{BF31CF52-F86C-4A0C-A50C-77264E375BEF}"/>
              </a:ext>
            </a:extLst>
          </p:cNvPr>
          <p:cNvGraphicFramePr/>
          <p:nvPr>
            <p:extLst>
              <p:ext uri="{D42A27DB-BD31-4B8C-83A1-F6EECF244321}">
                <p14:modId xmlns:p14="http://schemas.microsoft.com/office/powerpoint/2010/main" val="3903709192"/>
              </p:ext>
            </p:extLst>
          </p:nvPr>
        </p:nvGraphicFramePr>
        <p:xfrm>
          <a:off x="1288281" y="3740265"/>
          <a:ext cx="6567436" cy="2237936"/>
        </p:xfrm>
        <a:graphic>
          <a:graphicData uri="http://schemas.openxmlformats.org/drawingml/2006/chart">
            <c:chart xmlns:c="http://schemas.openxmlformats.org/drawingml/2006/chart" xmlns:r="http://schemas.openxmlformats.org/officeDocument/2006/relationships" r:id="rId7"/>
          </a:graphicData>
        </a:graphic>
      </p:graphicFrame>
      <p:sp>
        <p:nvSpPr>
          <p:cNvPr id="6" name="CuadroTexto 5">
            <a:extLst>
              <a:ext uri="{FF2B5EF4-FFF2-40B4-BE49-F238E27FC236}">
                <a16:creationId xmlns:a16="http://schemas.microsoft.com/office/drawing/2014/main" id="{D30AE3D5-9468-4427-AB5E-72BEE60E4EBD}"/>
              </a:ext>
            </a:extLst>
          </p:cNvPr>
          <p:cNvSpPr txBox="1"/>
          <p:nvPr/>
        </p:nvSpPr>
        <p:spPr>
          <a:xfrm>
            <a:off x="6543838" y="4472201"/>
            <a:ext cx="676279" cy="307777"/>
          </a:xfrm>
          <a:prstGeom prst="rect">
            <a:avLst/>
          </a:prstGeom>
          <a:noFill/>
        </p:spPr>
        <p:txBody>
          <a:bodyPr wrap="square" rtlCol="0">
            <a:spAutoFit/>
          </a:bodyPr>
          <a:lstStyle/>
          <a:p>
            <a:r>
              <a:rPr lang="es-US" dirty="0">
                <a:solidFill>
                  <a:srgbClr val="FF0000"/>
                </a:solidFill>
              </a:rPr>
              <a:t>90%</a:t>
            </a:r>
          </a:p>
        </p:txBody>
      </p:sp>
      <p:sp>
        <p:nvSpPr>
          <p:cNvPr id="10" name="CuadroTexto 9">
            <a:extLst>
              <a:ext uri="{FF2B5EF4-FFF2-40B4-BE49-F238E27FC236}">
                <a16:creationId xmlns:a16="http://schemas.microsoft.com/office/drawing/2014/main" id="{39E872B0-DF0D-4E52-A2A5-20332A44ABBF}"/>
              </a:ext>
            </a:extLst>
          </p:cNvPr>
          <p:cNvSpPr txBox="1"/>
          <p:nvPr/>
        </p:nvSpPr>
        <p:spPr>
          <a:xfrm>
            <a:off x="2568872" y="4859233"/>
            <a:ext cx="676279" cy="307777"/>
          </a:xfrm>
          <a:prstGeom prst="rect">
            <a:avLst/>
          </a:prstGeom>
          <a:noFill/>
        </p:spPr>
        <p:txBody>
          <a:bodyPr wrap="square" rtlCol="0">
            <a:spAutoFit/>
          </a:bodyPr>
          <a:lstStyle/>
          <a:p>
            <a:r>
              <a:rPr lang="es-US" dirty="0">
                <a:solidFill>
                  <a:srgbClr val="FF0000"/>
                </a:solidFill>
              </a:rPr>
              <a:t>10%</a:t>
            </a:r>
          </a:p>
        </p:txBody>
      </p:sp>
      <p:pic>
        <p:nvPicPr>
          <p:cNvPr id="9" name="Picture 4">
            <a:extLst>
              <a:ext uri="{FF2B5EF4-FFF2-40B4-BE49-F238E27FC236}">
                <a16:creationId xmlns:a16="http://schemas.microsoft.com/office/drawing/2014/main" id="{4516576B-DB8F-4CB4-8382-38A25619CA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3032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Cálculo del Tráfico Promedio Diario Anual (TPDA)</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sp>
        <p:nvSpPr>
          <p:cNvPr id="2" name="CuadroTexto 1">
            <a:extLst>
              <a:ext uri="{FF2B5EF4-FFF2-40B4-BE49-F238E27FC236}">
                <a16:creationId xmlns:a16="http://schemas.microsoft.com/office/drawing/2014/main" id="{88A43A6D-D391-48F5-9C0F-E605472891EE}"/>
              </a:ext>
            </a:extLst>
          </p:cNvPr>
          <p:cNvSpPr txBox="1"/>
          <p:nvPr/>
        </p:nvSpPr>
        <p:spPr>
          <a:xfrm>
            <a:off x="325889" y="733530"/>
            <a:ext cx="8588086" cy="307777"/>
          </a:xfrm>
          <a:prstGeom prst="rect">
            <a:avLst/>
          </a:prstGeom>
          <a:noFill/>
        </p:spPr>
        <p:txBody>
          <a:bodyPr wrap="square" rtlCol="0">
            <a:spAutoFit/>
          </a:bodyPr>
          <a:lstStyle/>
          <a:p>
            <a:r>
              <a:rPr lang="es-US" b="1" dirty="0"/>
              <a:t>ENTRADA SUR AL MINISTERIO DE DEFENSA – AV. MALDONADO</a:t>
            </a:r>
          </a:p>
        </p:txBody>
      </p:sp>
      <p:graphicFrame>
        <p:nvGraphicFramePr>
          <p:cNvPr id="7" name="Tabla 6">
            <a:extLst>
              <a:ext uri="{FF2B5EF4-FFF2-40B4-BE49-F238E27FC236}">
                <a16:creationId xmlns:a16="http://schemas.microsoft.com/office/drawing/2014/main" id="{EE020FC4-3E01-41E1-86BC-4C2F789FCC9D}"/>
              </a:ext>
            </a:extLst>
          </p:cNvPr>
          <p:cNvGraphicFramePr>
            <a:graphicFrameLocks noGrp="1"/>
          </p:cNvGraphicFramePr>
          <p:nvPr>
            <p:extLst>
              <p:ext uri="{D42A27DB-BD31-4B8C-83A1-F6EECF244321}">
                <p14:modId xmlns:p14="http://schemas.microsoft.com/office/powerpoint/2010/main" val="2766668265"/>
              </p:ext>
            </p:extLst>
          </p:nvPr>
        </p:nvGraphicFramePr>
        <p:xfrm>
          <a:off x="2117714" y="1077368"/>
          <a:ext cx="5370630" cy="2802623"/>
        </p:xfrm>
        <a:graphic>
          <a:graphicData uri="http://schemas.openxmlformats.org/drawingml/2006/table">
            <a:tbl>
              <a:tblPr bandRow="1"/>
              <a:tblGrid>
                <a:gridCol w="1144632">
                  <a:extLst>
                    <a:ext uri="{9D8B030D-6E8A-4147-A177-3AD203B41FA5}">
                      <a16:colId xmlns:a16="http://schemas.microsoft.com/office/drawing/2014/main" val="275621221"/>
                    </a:ext>
                  </a:extLst>
                </a:gridCol>
                <a:gridCol w="825564">
                  <a:extLst>
                    <a:ext uri="{9D8B030D-6E8A-4147-A177-3AD203B41FA5}">
                      <a16:colId xmlns:a16="http://schemas.microsoft.com/office/drawing/2014/main" val="2812489834"/>
                    </a:ext>
                  </a:extLst>
                </a:gridCol>
                <a:gridCol w="600952">
                  <a:extLst>
                    <a:ext uri="{9D8B030D-6E8A-4147-A177-3AD203B41FA5}">
                      <a16:colId xmlns:a16="http://schemas.microsoft.com/office/drawing/2014/main" val="2950089871"/>
                    </a:ext>
                  </a:extLst>
                </a:gridCol>
                <a:gridCol w="991422">
                  <a:extLst>
                    <a:ext uri="{9D8B030D-6E8A-4147-A177-3AD203B41FA5}">
                      <a16:colId xmlns:a16="http://schemas.microsoft.com/office/drawing/2014/main" val="3180536140"/>
                    </a:ext>
                  </a:extLst>
                </a:gridCol>
                <a:gridCol w="670121">
                  <a:extLst>
                    <a:ext uri="{9D8B030D-6E8A-4147-A177-3AD203B41FA5}">
                      <a16:colId xmlns:a16="http://schemas.microsoft.com/office/drawing/2014/main" val="2873991692"/>
                    </a:ext>
                  </a:extLst>
                </a:gridCol>
                <a:gridCol w="1137939">
                  <a:extLst>
                    <a:ext uri="{9D8B030D-6E8A-4147-A177-3AD203B41FA5}">
                      <a16:colId xmlns:a16="http://schemas.microsoft.com/office/drawing/2014/main" val="2276371539"/>
                    </a:ext>
                  </a:extLst>
                </a:gridCol>
              </a:tblGrid>
              <a:tr h="242952">
                <a:tc gridSpan="6">
                  <a:txBody>
                    <a:bodyPr/>
                    <a:lstStyle/>
                    <a:p>
                      <a:pPr algn="ctr">
                        <a:lnSpc>
                          <a:spcPct val="107000"/>
                        </a:lnSpc>
                        <a:spcAft>
                          <a:spcPts val="800"/>
                        </a:spcAft>
                      </a:pPr>
                      <a:r>
                        <a:rPr lang="es-EC" sz="1100" b="1" i="1" dirty="0">
                          <a:solidFill>
                            <a:srgbClr val="000000"/>
                          </a:solidFill>
                          <a:effectLst/>
                          <a:latin typeface="Calibri" panose="020F0502020204030204" pitchFamily="34" charset="0"/>
                          <a:ea typeface="Calibri" panose="020F0502020204030204" pitchFamily="34" charset="0"/>
                        </a:rPr>
                        <a:t>TRAFICO PROMEDIO DIARIO SEMANAL (ACTUAL)</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US"/>
                    </a:p>
                  </a:txBody>
                  <a:tcPr/>
                </a:tc>
                <a:tc hMerge="1">
                  <a:txBody>
                    <a:bodyPr/>
                    <a:lstStyle/>
                    <a:p>
                      <a:endParaRPr lang="es-US"/>
                    </a:p>
                  </a:txBody>
                  <a:tcPr/>
                </a:tc>
                <a:tc hMerge="1">
                  <a:txBody>
                    <a:bodyPr/>
                    <a:lstStyle/>
                    <a:p>
                      <a:endParaRPr lang="es-US"/>
                    </a:p>
                  </a:txBody>
                  <a:tcPr/>
                </a:tc>
                <a:tc hMerge="1">
                  <a:txBody>
                    <a:bodyPr/>
                    <a:lstStyle/>
                    <a:p>
                      <a:endParaRPr lang="es-US"/>
                    </a:p>
                  </a:txBody>
                  <a:tcPr/>
                </a:tc>
                <a:tc hMerge="1">
                  <a:txBody>
                    <a:bodyPr/>
                    <a:lstStyle/>
                    <a:p>
                      <a:endParaRPr lang="es-US"/>
                    </a:p>
                  </a:txBody>
                  <a:tcPr/>
                </a:tc>
                <a:extLst>
                  <a:ext uri="{0D108BD9-81ED-4DB2-BD59-A6C34878D82A}">
                    <a16:rowId xmlns:a16="http://schemas.microsoft.com/office/drawing/2014/main" val="3571109426"/>
                  </a:ext>
                </a:extLst>
              </a:tr>
              <a:tr h="242952">
                <a:tc gridSpan="2">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AÑO DE ESTUDIO:</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US"/>
                    </a:p>
                  </a:txBody>
                  <a:tcPr/>
                </a:tc>
                <a:tc>
                  <a:txBody>
                    <a:bodyPr/>
                    <a:lstStyle/>
                    <a:p>
                      <a:pP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2021</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 </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 </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 </a:t>
                      </a:r>
                      <a:endParaRPr lang="es-EC" sz="110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5640045"/>
                  </a:ext>
                </a:extLst>
              </a:tr>
              <a:tr h="399135">
                <a:tc>
                  <a:txBody>
                    <a:bodyPr/>
                    <a:lstStyle/>
                    <a:p>
                      <a:pPr algn="ctr">
                        <a:lnSpc>
                          <a:spcPct val="107000"/>
                        </a:lnSpc>
                        <a:spcAft>
                          <a:spcPts val="800"/>
                        </a:spcAft>
                      </a:pPr>
                      <a:r>
                        <a:rPr lang="es-EC" sz="1000" b="1">
                          <a:solidFill>
                            <a:srgbClr val="000000"/>
                          </a:solidFill>
                          <a:effectLst/>
                          <a:latin typeface="Calibri" panose="020F0502020204030204" pitchFamily="34" charset="0"/>
                          <a:ea typeface="Calibri" panose="020F0502020204030204" pitchFamily="34" charset="0"/>
                        </a:rPr>
                        <a:t> </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a:solidFill>
                            <a:srgbClr val="000000"/>
                          </a:solidFill>
                          <a:effectLst/>
                          <a:latin typeface="Calibri" panose="020F0502020204030204" pitchFamily="34" charset="0"/>
                          <a:ea typeface="Calibri" panose="020F0502020204030204" pitchFamily="34" charset="0"/>
                        </a:rPr>
                        <a:t>Livianos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a:solidFill>
                            <a:srgbClr val="000000"/>
                          </a:solidFill>
                          <a:effectLst/>
                          <a:latin typeface="Calibri" panose="020F0502020204030204" pitchFamily="34" charset="0"/>
                          <a:ea typeface="Calibri" panose="020F0502020204030204" pitchFamily="34" charset="0"/>
                        </a:rPr>
                        <a:t>Buses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dirty="0">
                          <a:solidFill>
                            <a:srgbClr val="000000"/>
                          </a:solidFill>
                          <a:effectLst/>
                          <a:latin typeface="Calibri" panose="020F0502020204030204" pitchFamily="34" charset="0"/>
                          <a:ea typeface="Calibri" panose="020F0502020204030204" pitchFamily="34" charset="0"/>
                        </a:rPr>
                        <a:t>Camiones</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dirty="0">
                          <a:solidFill>
                            <a:srgbClr val="000000"/>
                          </a:solidFill>
                          <a:effectLst/>
                          <a:latin typeface="Calibri" panose="020F0502020204030204" pitchFamily="34" charset="0"/>
                          <a:ea typeface="Calibri" panose="020F0502020204030204" pitchFamily="34" charset="0"/>
                        </a:rPr>
                        <a:t>Motos</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dirty="0">
                          <a:solidFill>
                            <a:srgbClr val="000000"/>
                          </a:solidFill>
                          <a:effectLst/>
                          <a:latin typeface="Calibri" panose="020F0502020204030204" pitchFamily="34" charset="0"/>
                          <a:ea typeface="Calibri" panose="020F0502020204030204" pitchFamily="34" charset="0"/>
                        </a:rPr>
                        <a:t>Tránsito contado</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44410494"/>
                  </a:ext>
                </a:extLst>
              </a:tr>
              <a:tr h="242952">
                <a:tc>
                  <a:txBody>
                    <a:bodyPr/>
                    <a:lstStyle/>
                    <a:p>
                      <a:pP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LUNES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406</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3</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000" dirty="0">
                          <a:solidFill>
                            <a:srgbClr val="000000"/>
                          </a:solidFill>
                          <a:effectLst/>
                          <a:latin typeface="Calibri" panose="020F0502020204030204" pitchFamily="34" charset="0"/>
                          <a:ea typeface="Calibri" panose="020F0502020204030204" pitchFamily="34" charset="0"/>
                        </a:rPr>
                        <a:t>5</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45</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459</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814519124"/>
                  </a:ext>
                </a:extLst>
              </a:tr>
              <a:tr h="242952">
                <a:tc>
                  <a:txBody>
                    <a:bodyPr/>
                    <a:lstStyle/>
                    <a:p>
                      <a:pP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MARTES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412</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6</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dirty="0">
                          <a:solidFill>
                            <a:srgbClr val="000000"/>
                          </a:solidFill>
                          <a:effectLst/>
                          <a:latin typeface="Calibri" panose="020F0502020204030204" pitchFamily="34" charset="0"/>
                          <a:ea typeface="Calibri" panose="020F0502020204030204" pitchFamily="34" charset="0"/>
                        </a:rPr>
                        <a:t>3</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33</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454</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610512046"/>
                  </a:ext>
                </a:extLst>
              </a:tr>
              <a:tr h="242952">
                <a:tc>
                  <a:txBody>
                    <a:bodyPr/>
                    <a:lstStyle/>
                    <a:p>
                      <a:pP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MIERCOLES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427</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5</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3</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46</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481</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17361468"/>
                  </a:ext>
                </a:extLst>
              </a:tr>
              <a:tr h="242952">
                <a:tc>
                  <a:txBody>
                    <a:bodyPr/>
                    <a:lstStyle/>
                    <a:p>
                      <a:pP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JUEVES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427</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4</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1</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42</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474</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2092915419"/>
                  </a:ext>
                </a:extLst>
              </a:tr>
              <a:tr h="242952">
                <a:tc>
                  <a:txBody>
                    <a:bodyPr/>
                    <a:lstStyle/>
                    <a:p>
                      <a:pP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VIERNES </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382</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5</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3</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55</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445</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680116396"/>
                  </a:ext>
                </a:extLst>
              </a:tr>
              <a:tr h="242952">
                <a:tc>
                  <a:txBody>
                    <a:bodyPr/>
                    <a:lstStyle/>
                    <a:p>
                      <a:pP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SABADO</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41</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0</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1</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5</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47</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2493329687"/>
                  </a:ext>
                </a:extLst>
              </a:tr>
              <a:tr h="242952">
                <a:tc>
                  <a:txBody>
                    <a:bodyPr/>
                    <a:lstStyle/>
                    <a:p>
                      <a:pP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DOMINGO</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29</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0</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0</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2</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31</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52194712"/>
                  </a:ext>
                </a:extLst>
              </a:tr>
              <a:tr h="216920">
                <a:tc>
                  <a:txBody>
                    <a:bodyPr/>
                    <a:lstStyle/>
                    <a:p>
                      <a:pPr>
                        <a:lnSpc>
                          <a:spcPct val="107000"/>
                        </a:lnSpc>
                        <a:spcAft>
                          <a:spcPts val="800"/>
                        </a:spcAft>
                      </a:pPr>
                      <a:r>
                        <a:rPr lang="es-EC" sz="1000" b="1">
                          <a:solidFill>
                            <a:srgbClr val="000000"/>
                          </a:solidFill>
                          <a:effectLst/>
                          <a:latin typeface="Calibri" panose="020F0502020204030204" pitchFamily="34" charset="0"/>
                          <a:ea typeface="Calibri" panose="020F0502020204030204" pitchFamily="34" charset="0"/>
                        </a:rPr>
                        <a:t>PROMEDIO</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 </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 </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 </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 </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dirty="0">
                          <a:solidFill>
                            <a:srgbClr val="000000"/>
                          </a:solidFill>
                          <a:effectLst/>
                          <a:latin typeface="Calibri" panose="020F0502020204030204" pitchFamily="34" charset="0"/>
                          <a:ea typeface="Calibri" panose="020F0502020204030204" pitchFamily="34" charset="0"/>
                        </a:rPr>
                        <a:t>342</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61132473"/>
                  </a:ext>
                </a:extLst>
              </a:tr>
            </a:tbl>
          </a:graphicData>
        </a:graphic>
      </p:graphicFrame>
      <p:sp>
        <p:nvSpPr>
          <p:cNvPr id="8" name="CuadroTexto 7">
            <a:extLst>
              <a:ext uri="{FF2B5EF4-FFF2-40B4-BE49-F238E27FC236}">
                <a16:creationId xmlns:a16="http://schemas.microsoft.com/office/drawing/2014/main" id="{EC28D7B6-65DF-4FD3-B84B-0AD4EA695DEA}"/>
              </a:ext>
            </a:extLst>
          </p:cNvPr>
          <p:cNvSpPr txBox="1"/>
          <p:nvPr/>
        </p:nvSpPr>
        <p:spPr>
          <a:xfrm>
            <a:off x="668257" y="4022675"/>
            <a:ext cx="3511216" cy="307777"/>
          </a:xfrm>
          <a:prstGeom prst="rect">
            <a:avLst/>
          </a:prstGeom>
          <a:noFill/>
        </p:spPr>
        <p:txBody>
          <a:bodyPr wrap="square" rtlCol="0">
            <a:spAutoFit/>
          </a:bodyPr>
          <a:lstStyle/>
          <a:p>
            <a:r>
              <a:rPr lang="es-US" i="1" u="sng" dirty="0"/>
              <a:t>Desviación muestral diaria</a:t>
            </a:r>
          </a:p>
        </p:txBody>
      </p:sp>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F8BA48B2-1401-4AD1-AE59-750C515DDAC8}"/>
                  </a:ext>
                </a:extLst>
              </p:cNvPr>
              <p:cNvSpPr txBox="1"/>
              <p:nvPr/>
            </p:nvSpPr>
            <p:spPr>
              <a:xfrm>
                <a:off x="3717846" y="4176563"/>
                <a:ext cx="2652847" cy="7288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solidFill>
                            <a:schemeClr val="tx1"/>
                          </a:solidFill>
                          <a:latin typeface="Cambria Math" panose="02040503050406030204" pitchFamily="18" charset="0"/>
                        </a:rPr>
                        <m:t>𝑆</m:t>
                      </m:r>
                      <m:r>
                        <a:rPr lang="es-US" i="0">
                          <a:solidFill>
                            <a:schemeClr val="tx1"/>
                          </a:solidFill>
                          <a:latin typeface="Cambria Math" panose="02040503050406030204" pitchFamily="18" charset="0"/>
                        </a:rPr>
                        <m:t>=</m:t>
                      </m:r>
                      <m:rad>
                        <m:radPr>
                          <m:degHide m:val="on"/>
                          <m:ctrlPr>
                            <a:rPr lang="es-US" i="1">
                              <a:solidFill>
                                <a:schemeClr val="tx1"/>
                              </a:solidFill>
                              <a:latin typeface="Cambria Math" panose="02040503050406030204" pitchFamily="18" charset="0"/>
                            </a:rPr>
                          </m:ctrlPr>
                        </m:radPr>
                        <m:deg/>
                        <m:e>
                          <m:f>
                            <m:fPr>
                              <m:ctrlPr>
                                <a:rPr lang="es-US" i="1">
                                  <a:solidFill>
                                    <a:schemeClr val="tx1"/>
                                  </a:solidFill>
                                  <a:latin typeface="Cambria Math" panose="02040503050406030204" pitchFamily="18" charset="0"/>
                                </a:rPr>
                              </m:ctrlPr>
                            </m:fPr>
                            <m:num>
                              <m:nary>
                                <m:naryPr>
                                  <m:chr m:val="∑"/>
                                  <m:limLoc m:val="subSup"/>
                                  <m:ctrlPr>
                                    <a:rPr lang="es-US" i="1">
                                      <a:solidFill>
                                        <a:schemeClr val="tx1"/>
                                      </a:solidFill>
                                      <a:latin typeface="Cambria Math" panose="02040503050406030204" pitchFamily="18" charset="0"/>
                                    </a:rPr>
                                  </m:ctrlPr>
                                </m:naryPr>
                                <m:sub>
                                  <m:r>
                                    <a:rPr lang="es-US" i="1">
                                      <a:solidFill>
                                        <a:schemeClr val="tx1"/>
                                      </a:solidFill>
                                      <a:latin typeface="Cambria Math" panose="02040503050406030204" pitchFamily="18" charset="0"/>
                                    </a:rPr>
                                    <m:t>𝑖</m:t>
                                  </m:r>
                                  <m:r>
                                    <a:rPr lang="es-US" i="0">
                                      <a:solidFill>
                                        <a:schemeClr val="tx1"/>
                                      </a:solidFill>
                                      <a:latin typeface="Cambria Math" panose="02040503050406030204" pitchFamily="18" charset="0"/>
                                    </a:rPr>
                                    <m:t>=1</m:t>
                                  </m:r>
                                </m:sub>
                                <m:sup>
                                  <m:r>
                                    <a:rPr lang="es-US" i="1">
                                      <a:solidFill>
                                        <a:schemeClr val="tx1"/>
                                      </a:solidFill>
                                      <a:latin typeface="Cambria Math" panose="02040503050406030204" pitchFamily="18" charset="0"/>
                                    </a:rPr>
                                    <m:t>𝑛</m:t>
                                  </m:r>
                                </m:sup>
                                <m:e>
                                  <m:sSup>
                                    <m:sSupPr>
                                      <m:ctrlPr>
                                        <a:rPr lang="es-US" i="1">
                                          <a:solidFill>
                                            <a:schemeClr val="tx1"/>
                                          </a:solidFill>
                                          <a:latin typeface="Cambria Math" panose="02040503050406030204" pitchFamily="18" charset="0"/>
                                        </a:rPr>
                                      </m:ctrlPr>
                                    </m:sSupPr>
                                    <m:e>
                                      <m:d>
                                        <m:dPr>
                                          <m:ctrlPr>
                                            <a:rPr lang="es-US" i="1">
                                              <a:solidFill>
                                                <a:schemeClr val="tx1"/>
                                              </a:solidFill>
                                              <a:latin typeface="Cambria Math" panose="02040503050406030204" pitchFamily="18" charset="0"/>
                                            </a:rPr>
                                          </m:ctrlPr>
                                        </m:dPr>
                                        <m:e>
                                          <m:r>
                                            <a:rPr lang="es-US" i="1">
                                              <a:solidFill>
                                                <a:schemeClr val="tx1"/>
                                              </a:solidFill>
                                              <a:latin typeface="Cambria Math" panose="02040503050406030204" pitchFamily="18" charset="0"/>
                                            </a:rPr>
                                            <m:t>𝑇</m:t>
                                          </m:r>
                                          <m:sSub>
                                            <m:sSubPr>
                                              <m:ctrlPr>
                                                <a:rPr lang="es-US" i="1">
                                                  <a:solidFill>
                                                    <a:schemeClr val="tx1"/>
                                                  </a:solidFill>
                                                  <a:latin typeface="Cambria Math" panose="02040503050406030204" pitchFamily="18" charset="0"/>
                                                </a:rPr>
                                              </m:ctrlPr>
                                            </m:sSubPr>
                                            <m:e>
                                              <m:r>
                                                <a:rPr lang="es-US" i="1">
                                                  <a:solidFill>
                                                    <a:schemeClr val="tx1"/>
                                                  </a:solidFill>
                                                  <a:latin typeface="Cambria Math" panose="02040503050406030204" pitchFamily="18" charset="0"/>
                                                </a:rPr>
                                                <m:t>𝐷</m:t>
                                              </m:r>
                                            </m:e>
                                            <m:sub>
                                              <m:r>
                                                <a:rPr lang="es-US" i="1">
                                                  <a:solidFill>
                                                    <a:schemeClr val="tx1"/>
                                                  </a:solidFill>
                                                  <a:latin typeface="Cambria Math" panose="02040503050406030204" pitchFamily="18" charset="0"/>
                                                </a:rPr>
                                                <m:t>𝑖</m:t>
                                              </m:r>
                                            </m:sub>
                                          </m:sSub>
                                          <m:r>
                                            <a:rPr lang="es-US">
                                              <a:solidFill>
                                                <a:schemeClr val="tx1"/>
                                              </a:solidFill>
                                              <a:latin typeface="Cambria Math" panose="02040503050406030204" pitchFamily="18" charset="0"/>
                                            </a:rPr>
                                            <m:t>−</m:t>
                                          </m:r>
                                          <m:r>
                                            <a:rPr lang="es-US" i="1">
                                              <a:solidFill>
                                                <a:schemeClr val="tx1"/>
                                              </a:solidFill>
                                              <a:latin typeface="Cambria Math" panose="02040503050406030204" pitchFamily="18" charset="0"/>
                                            </a:rPr>
                                            <m:t>𝑇𝑃𝐷𝑆</m:t>
                                          </m:r>
                                        </m:e>
                                      </m:d>
                                    </m:e>
                                    <m:sup>
                                      <m:r>
                                        <a:rPr lang="es-US">
                                          <a:solidFill>
                                            <a:schemeClr val="tx1"/>
                                          </a:solidFill>
                                          <a:latin typeface="Cambria Math" panose="02040503050406030204" pitchFamily="18" charset="0"/>
                                        </a:rPr>
                                        <m:t>2</m:t>
                                      </m:r>
                                    </m:sup>
                                  </m:sSup>
                                </m:e>
                              </m:nary>
                            </m:num>
                            <m:den>
                              <m:r>
                                <a:rPr lang="es-US" i="1">
                                  <a:solidFill>
                                    <a:schemeClr val="tx1"/>
                                  </a:solidFill>
                                  <a:latin typeface="Cambria Math" panose="02040503050406030204" pitchFamily="18" charset="0"/>
                                </a:rPr>
                                <m:t>𝑛</m:t>
                              </m:r>
                              <m:r>
                                <a:rPr lang="es-US" i="0">
                                  <a:solidFill>
                                    <a:schemeClr val="tx1"/>
                                  </a:solidFill>
                                  <a:latin typeface="Cambria Math" panose="02040503050406030204" pitchFamily="18" charset="0"/>
                                </a:rPr>
                                <m:t>−1</m:t>
                              </m:r>
                            </m:den>
                          </m:f>
                        </m:e>
                      </m:rad>
                    </m:oMath>
                  </m:oMathPara>
                </a14:m>
                <a:endParaRPr lang="es-US" dirty="0"/>
              </a:p>
            </p:txBody>
          </p:sp>
        </mc:Choice>
        <mc:Fallback xmlns="">
          <p:sp>
            <p:nvSpPr>
              <p:cNvPr id="14" name="CuadroTexto 13">
                <a:extLst>
                  <a:ext uri="{FF2B5EF4-FFF2-40B4-BE49-F238E27FC236}">
                    <a16:creationId xmlns:a16="http://schemas.microsoft.com/office/drawing/2014/main" id="{F8BA48B2-1401-4AD1-AE59-750C515DDAC8}"/>
                  </a:ext>
                </a:extLst>
              </p:cNvPr>
              <p:cNvSpPr txBox="1">
                <a:spLocks noRot="1" noChangeAspect="1" noMove="1" noResize="1" noEditPoints="1" noAdjustHandles="1" noChangeArrowheads="1" noChangeShapeType="1" noTextEdit="1"/>
              </p:cNvSpPr>
              <p:nvPr/>
            </p:nvSpPr>
            <p:spPr>
              <a:xfrm>
                <a:off x="3717846" y="4176563"/>
                <a:ext cx="2652847" cy="728854"/>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D556CA4D-78DC-4772-B9E6-ECED831D74BA}"/>
                  </a:ext>
                </a:extLst>
              </p:cNvPr>
              <p:cNvSpPr txBox="1"/>
              <p:nvPr/>
            </p:nvSpPr>
            <p:spPr>
              <a:xfrm>
                <a:off x="2758268" y="5555211"/>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𝑆</m:t>
                      </m:r>
                      <m:r>
                        <a:rPr lang="es-US" i="0">
                          <a:latin typeface="Cambria Math" panose="02040503050406030204" pitchFamily="18" charset="0"/>
                        </a:rPr>
                        <m:t>=</m:t>
                      </m:r>
                      <m:r>
                        <a:rPr lang="es-US" b="0" i="0" smtClean="0">
                          <a:latin typeface="Cambria Math" panose="02040503050406030204" pitchFamily="18" charset="0"/>
                        </a:rPr>
                        <m:t>209</m:t>
                      </m:r>
                      <m:r>
                        <a:rPr lang="es-US" i="0">
                          <a:latin typeface="Cambria Math" panose="02040503050406030204" pitchFamily="18" charset="0"/>
                        </a:rPr>
                        <m:t>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r>
                        <a:rPr lang="es-US" b="0" i="1" smtClean="0">
                          <a:latin typeface="Cambria Math" panose="02040503050406030204" pitchFamily="18" charset="0"/>
                        </a:rPr>
                        <m:t>𝑠</m:t>
                      </m:r>
                      <m:r>
                        <a:rPr lang="es-US" b="0" i="1" smtClean="0">
                          <a:latin typeface="Cambria Math" panose="02040503050406030204" pitchFamily="18" charset="0"/>
                        </a:rPr>
                        <m:t>/</m:t>
                      </m:r>
                      <m:r>
                        <a:rPr lang="es-US" b="0" i="1" smtClean="0">
                          <a:latin typeface="Cambria Math" panose="02040503050406030204" pitchFamily="18" charset="0"/>
                        </a:rPr>
                        <m:t>𝑑</m:t>
                      </m:r>
                      <m:r>
                        <a:rPr lang="es-US" b="0" i="1" smtClean="0">
                          <a:latin typeface="Cambria Math" panose="02040503050406030204" pitchFamily="18" charset="0"/>
                        </a:rPr>
                        <m:t>í</m:t>
                      </m:r>
                      <m:r>
                        <a:rPr lang="es-US" b="0" i="1" smtClean="0">
                          <a:latin typeface="Cambria Math" panose="02040503050406030204" pitchFamily="18" charset="0"/>
                        </a:rPr>
                        <m:t>𝑎</m:t>
                      </m:r>
                    </m:oMath>
                  </m:oMathPara>
                </a14:m>
                <a:endParaRPr lang="es-US" dirty="0"/>
              </a:p>
            </p:txBody>
          </p:sp>
        </mc:Choice>
        <mc:Fallback xmlns="">
          <p:sp>
            <p:nvSpPr>
              <p:cNvPr id="20" name="CuadroTexto 19">
                <a:extLst>
                  <a:ext uri="{FF2B5EF4-FFF2-40B4-BE49-F238E27FC236}">
                    <a16:creationId xmlns:a16="http://schemas.microsoft.com/office/drawing/2014/main" id="{D556CA4D-78DC-4772-B9E6-ECED831D74BA}"/>
                  </a:ext>
                </a:extLst>
              </p:cNvPr>
              <p:cNvSpPr txBox="1">
                <a:spLocks noRot="1" noChangeAspect="1" noMove="1" noResize="1" noEditPoints="1" noAdjustHandles="1" noChangeArrowheads="1" noChangeShapeType="1" noTextEdit="1"/>
              </p:cNvSpPr>
              <p:nvPr/>
            </p:nvSpPr>
            <p:spPr>
              <a:xfrm>
                <a:off x="2758268" y="5555211"/>
                <a:ext cx="4572000" cy="307777"/>
              </a:xfrm>
              <a:prstGeom prst="rect">
                <a:avLst/>
              </a:prstGeom>
              <a:blipFill>
                <a:blip r:embed="rId5"/>
                <a:stretch>
                  <a:fillRect b="-7843"/>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2F01A20B-ABEF-4C29-B6F4-DD26B24821B0}"/>
                  </a:ext>
                </a:extLst>
              </p:cNvPr>
              <p:cNvSpPr txBox="1"/>
              <p:nvPr/>
            </p:nvSpPr>
            <p:spPr>
              <a:xfrm>
                <a:off x="1503206" y="4823208"/>
                <a:ext cx="7082124" cy="7288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𝑆</m:t>
                      </m:r>
                      <m:r>
                        <a:rPr lang="es-US" i="0">
                          <a:latin typeface="Cambria Math" panose="02040503050406030204" pitchFamily="18" charset="0"/>
                        </a:rPr>
                        <m:t>=</m:t>
                      </m:r>
                      <m:rad>
                        <m:radPr>
                          <m:degHide m:val="on"/>
                          <m:ctrlPr>
                            <a:rPr lang="es-US" i="1">
                              <a:solidFill>
                                <a:srgbClr val="836967"/>
                              </a:solidFill>
                              <a:latin typeface="Cambria Math" panose="02040503050406030204" pitchFamily="18" charset="0"/>
                            </a:rPr>
                          </m:ctrlPr>
                        </m:radPr>
                        <m:deg/>
                        <m:e>
                          <m:f>
                            <m:fPr>
                              <m:ctrlPr>
                                <a:rPr lang="es-US" i="1">
                                  <a:solidFill>
                                    <a:srgbClr val="836967"/>
                                  </a:solidFill>
                                  <a:latin typeface="Cambria Math" panose="02040503050406030204" pitchFamily="18" charset="0"/>
                                </a:rPr>
                              </m:ctrlPr>
                            </m:fPr>
                            <m:num>
                              <m:sSup>
                                <m:sSupPr>
                                  <m:ctrlPr>
                                    <a:rPr lang="es-US" i="1">
                                      <a:solidFill>
                                        <a:srgbClr val="836967"/>
                                      </a:solidFill>
                                      <a:latin typeface="Cambria Math" panose="02040503050406030204" pitchFamily="18" charset="0"/>
                                    </a:rPr>
                                  </m:ctrlPr>
                                </m:sSupPr>
                                <m:e>
                                  <m:d>
                                    <m:dPr>
                                      <m:ctrlPr>
                                        <a:rPr lang="es-US" i="1">
                                          <a:solidFill>
                                            <a:srgbClr val="836967"/>
                                          </a:solidFill>
                                          <a:latin typeface="Cambria Math" panose="02040503050406030204" pitchFamily="18" charset="0"/>
                                        </a:rPr>
                                      </m:ctrlPr>
                                    </m:dPr>
                                    <m:e>
                                      <m:r>
                                        <a:rPr lang="es-US" i="0">
                                          <a:latin typeface="Cambria Math" panose="02040503050406030204" pitchFamily="18" charset="0"/>
                                        </a:rPr>
                                        <m:t>459−342</m:t>
                                      </m:r>
                                    </m:e>
                                  </m:d>
                                </m:e>
                                <m:sup>
                                  <m:r>
                                    <a:rPr lang="es-US" i="0">
                                      <a:latin typeface="Cambria Math" panose="02040503050406030204" pitchFamily="18" charset="0"/>
                                    </a:rPr>
                                    <m:t>2</m:t>
                                  </m:r>
                                </m:sup>
                              </m:sSup>
                              <m:r>
                                <a:rPr lang="es-US" i="0">
                                  <a:latin typeface="Cambria Math" panose="02040503050406030204" pitchFamily="18" charset="0"/>
                                </a:rPr>
                                <m:t>+</m:t>
                              </m:r>
                              <m:sSup>
                                <m:sSupPr>
                                  <m:ctrlPr>
                                    <a:rPr lang="es-US" i="1">
                                      <a:solidFill>
                                        <a:srgbClr val="836967"/>
                                      </a:solidFill>
                                      <a:latin typeface="Cambria Math" panose="02040503050406030204" pitchFamily="18" charset="0"/>
                                    </a:rPr>
                                  </m:ctrlPr>
                                </m:sSupPr>
                                <m:e>
                                  <m:d>
                                    <m:dPr>
                                      <m:ctrlPr>
                                        <a:rPr lang="es-US" i="1">
                                          <a:solidFill>
                                            <a:srgbClr val="836967"/>
                                          </a:solidFill>
                                          <a:latin typeface="Cambria Math" panose="02040503050406030204" pitchFamily="18" charset="0"/>
                                        </a:rPr>
                                      </m:ctrlPr>
                                    </m:dPr>
                                    <m:e>
                                      <m:r>
                                        <a:rPr lang="es-US" i="0">
                                          <a:latin typeface="Cambria Math" panose="02040503050406030204" pitchFamily="18" charset="0"/>
                                        </a:rPr>
                                        <m:t>454−342</m:t>
                                      </m:r>
                                    </m:e>
                                  </m:d>
                                </m:e>
                                <m:sup>
                                  <m:r>
                                    <a:rPr lang="es-US" i="0">
                                      <a:latin typeface="Cambria Math" panose="02040503050406030204" pitchFamily="18" charset="0"/>
                                    </a:rPr>
                                    <m:t>2</m:t>
                                  </m:r>
                                </m:sup>
                              </m:sSup>
                              <m:r>
                                <a:rPr lang="es-US" i="0">
                                  <a:latin typeface="Cambria Math" panose="02040503050406030204" pitchFamily="18" charset="0"/>
                                </a:rPr>
                                <m:t>+…+</m:t>
                              </m:r>
                              <m:sSup>
                                <m:sSupPr>
                                  <m:ctrlPr>
                                    <a:rPr lang="es-US" i="1">
                                      <a:solidFill>
                                        <a:srgbClr val="836967"/>
                                      </a:solidFill>
                                      <a:latin typeface="Cambria Math" panose="02040503050406030204" pitchFamily="18" charset="0"/>
                                    </a:rPr>
                                  </m:ctrlPr>
                                </m:sSupPr>
                                <m:e>
                                  <m:d>
                                    <m:dPr>
                                      <m:ctrlPr>
                                        <a:rPr lang="es-US" i="1">
                                          <a:solidFill>
                                            <a:srgbClr val="836967"/>
                                          </a:solidFill>
                                          <a:latin typeface="Cambria Math" panose="02040503050406030204" pitchFamily="18" charset="0"/>
                                        </a:rPr>
                                      </m:ctrlPr>
                                    </m:dPr>
                                    <m:e>
                                      <m:r>
                                        <a:rPr lang="es-US" i="0">
                                          <a:latin typeface="Cambria Math" panose="02040503050406030204" pitchFamily="18" charset="0"/>
                                        </a:rPr>
                                        <m:t>47−342</m:t>
                                      </m:r>
                                    </m:e>
                                  </m:d>
                                </m:e>
                                <m:sup>
                                  <m:r>
                                    <a:rPr lang="es-US" i="0">
                                      <a:latin typeface="Cambria Math" panose="02040503050406030204" pitchFamily="18" charset="0"/>
                                    </a:rPr>
                                    <m:t>2</m:t>
                                  </m:r>
                                </m:sup>
                              </m:sSup>
                              <m:r>
                                <a:rPr lang="es-US" i="0">
                                  <a:latin typeface="Cambria Math" panose="02040503050406030204" pitchFamily="18" charset="0"/>
                                </a:rPr>
                                <m:t>+</m:t>
                              </m:r>
                              <m:sSup>
                                <m:sSupPr>
                                  <m:ctrlPr>
                                    <a:rPr lang="es-US" i="1">
                                      <a:solidFill>
                                        <a:srgbClr val="836967"/>
                                      </a:solidFill>
                                      <a:latin typeface="Cambria Math" panose="02040503050406030204" pitchFamily="18" charset="0"/>
                                    </a:rPr>
                                  </m:ctrlPr>
                                </m:sSupPr>
                                <m:e>
                                  <m:d>
                                    <m:dPr>
                                      <m:ctrlPr>
                                        <a:rPr lang="es-US" i="1">
                                          <a:solidFill>
                                            <a:srgbClr val="836967"/>
                                          </a:solidFill>
                                          <a:latin typeface="Cambria Math" panose="02040503050406030204" pitchFamily="18" charset="0"/>
                                        </a:rPr>
                                      </m:ctrlPr>
                                    </m:dPr>
                                    <m:e>
                                      <m:r>
                                        <a:rPr lang="es-US" i="0">
                                          <a:latin typeface="Cambria Math" panose="02040503050406030204" pitchFamily="18" charset="0"/>
                                        </a:rPr>
                                        <m:t>31−342</m:t>
                                      </m:r>
                                    </m:e>
                                  </m:d>
                                </m:e>
                                <m:sup>
                                  <m:r>
                                    <a:rPr lang="es-US" i="0">
                                      <a:latin typeface="Cambria Math" panose="02040503050406030204" pitchFamily="18" charset="0"/>
                                    </a:rPr>
                                    <m:t>2</m:t>
                                  </m:r>
                                </m:sup>
                              </m:sSup>
                            </m:num>
                            <m:den>
                              <m:r>
                                <a:rPr lang="es-US" i="0">
                                  <a:latin typeface="Cambria Math" panose="02040503050406030204" pitchFamily="18" charset="0"/>
                                </a:rPr>
                                <m:t>7−1</m:t>
                              </m:r>
                            </m:den>
                          </m:f>
                        </m:e>
                      </m:rad>
                    </m:oMath>
                  </m:oMathPara>
                </a14:m>
                <a:endParaRPr lang="es-US" dirty="0"/>
              </a:p>
            </p:txBody>
          </p:sp>
        </mc:Choice>
        <mc:Fallback xmlns="">
          <p:sp>
            <p:nvSpPr>
              <p:cNvPr id="11" name="CuadroTexto 10">
                <a:extLst>
                  <a:ext uri="{FF2B5EF4-FFF2-40B4-BE49-F238E27FC236}">
                    <a16:creationId xmlns:a16="http://schemas.microsoft.com/office/drawing/2014/main" id="{2F01A20B-ABEF-4C29-B6F4-DD26B24821B0}"/>
                  </a:ext>
                </a:extLst>
              </p:cNvPr>
              <p:cNvSpPr txBox="1">
                <a:spLocks noRot="1" noChangeAspect="1" noMove="1" noResize="1" noEditPoints="1" noAdjustHandles="1" noChangeArrowheads="1" noChangeShapeType="1" noTextEdit="1"/>
              </p:cNvSpPr>
              <p:nvPr/>
            </p:nvSpPr>
            <p:spPr>
              <a:xfrm>
                <a:off x="1503206" y="4823208"/>
                <a:ext cx="7082124" cy="728854"/>
              </a:xfrm>
              <a:prstGeom prst="rect">
                <a:avLst/>
              </a:prstGeom>
              <a:blipFill>
                <a:blip r:embed="rId6"/>
                <a:stretch>
                  <a:fillRect/>
                </a:stretch>
              </a:blipFill>
            </p:spPr>
            <p:txBody>
              <a:bodyPr/>
              <a:lstStyle/>
              <a:p>
                <a:r>
                  <a:rPr lang="es-CO">
                    <a:noFill/>
                  </a:rPr>
                  <a:t> </a:t>
                </a:r>
              </a:p>
            </p:txBody>
          </p:sp>
        </mc:Fallback>
      </mc:AlternateContent>
    </p:spTree>
    <p:extLst>
      <p:ext uri="{BB962C8B-B14F-4D97-AF65-F5344CB8AC3E}">
        <p14:creationId xmlns:p14="http://schemas.microsoft.com/office/powerpoint/2010/main" val="2632585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Cálculo del Tráfico Promedio Diario Anual (TPDA)</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sp>
        <p:nvSpPr>
          <p:cNvPr id="2" name="CuadroTexto 1">
            <a:extLst>
              <a:ext uri="{FF2B5EF4-FFF2-40B4-BE49-F238E27FC236}">
                <a16:creationId xmlns:a16="http://schemas.microsoft.com/office/drawing/2014/main" id="{88A43A6D-D391-48F5-9C0F-E605472891EE}"/>
              </a:ext>
            </a:extLst>
          </p:cNvPr>
          <p:cNvSpPr txBox="1"/>
          <p:nvPr/>
        </p:nvSpPr>
        <p:spPr>
          <a:xfrm>
            <a:off x="325889" y="733530"/>
            <a:ext cx="8588086" cy="307777"/>
          </a:xfrm>
          <a:prstGeom prst="rect">
            <a:avLst/>
          </a:prstGeom>
          <a:noFill/>
        </p:spPr>
        <p:txBody>
          <a:bodyPr wrap="square" rtlCol="0">
            <a:spAutoFit/>
          </a:bodyPr>
          <a:lstStyle/>
          <a:p>
            <a:r>
              <a:rPr lang="es-US" b="1" dirty="0"/>
              <a:t>ENTRADA SUR AL MINISTERIO DE DEFENSA – AV. MALDONADO</a:t>
            </a:r>
          </a:p>
        </p:txBody>
      </p:sp>
      <p:sp>
        <p:nvSpPr>
          <p:cNvPr id="8" name="CuadroTexto 7">
            <a:extLst>
              <a:ext uri="{FF2B5EF4-FFF2-40B4-BE49-F238E27FC236}">
                <a16:creationId xmlns:a16="http://schemas.microsoft.com/office/drawing/2014/main" id="{EC28D7B6-65DF-4FD3-B84B-0AD4EA695DEA}"/>
              </a:ext>
            </a:extLst>
          </p:cNvPr>
          <p:cNvSpPr txBox="1"/>
          <p:nvPr/>
        </p:nvSpPr>
        <p:spPr>
          <a:xfrm>
            <a:off x="457241" y="1305938"/>
            <a:ext cx="3511216" cy="307777"/>
          </a:xfrm>
          <a:prstGeom prst="rect">
            <a:avLst/>
          </a:prstGeom>
          <a:noFill/>
        </p:spPr>
        <p:txBody>
          <a:bodyPr wrap="square" rtlCol="0">
            <a:spAutoFit/>
          </a:bodyPr>
          <a:lstStyle/>
          <a:p>
            <a:r>
              <a:rPr lang="es-US" i="1" u="sng" dirty="0"/>
              <a:t>Desviación poblacional</a:t>
            </a: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69688B5D-9EA6-4FB0-A919-0D49C5A904D0}"/>
                  </a:ext>
                </a:extLst>
              </p:cNvPr>
              <p:cNvSpPr txBox="1"/>
              <p:nvPr/>
            </p:nvSpPr>
            <p:spPr>
              <a:xfrm>
                <a:off x="2154689" y="1459826"/>
                <a:ext cx="4572000" cy="2128724"/>
              </a:xfrm>
              <a:prstGeom prst="rect">
                <a:avLst/>
              </a:prstGeom>
              <a:noFill/>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400" i="1" smtClean="0">
                          <a:effectLst/>
                          <a:latin typeface="Cambria Math" panose="02040503050406030204" pitchFamily="18" charset="0"/>
                          <a:ea typeface="Cambria Math" panose="02040503050406030204" pitchFamily="18" charset="0"/>
                          <a:cs typeface="Cambria Math" panose="02040503050406030204" pitchFamily="18" charset="0"/>
                        </a:rPr>
                        <m:t>𝜎</m:t>
                      </m:r>
                      <m:r>
                        <a:rPr lang="es-EC" sz="1400" i="1" smtClean="0">
                          <a:effectLst/>
                          <a:latin typeface="Cambria Math" panose="02040503050406030204" pitchFamily="18" charset="0"/>
                          <a:ea typeface="Cambria Math" panose="02040503050406030204" pitchFamily="18" charset="0"/>
                          <a:cs typeface="Cambria Math" panose="02040503050406030204" pitchFamily="18" charset="0"/>
                        </a:rPr>
                        <m:t>=</m:t>
                      </m:r>
                      <m:f>
                        <m:fPr>
                          <m:ctrlPr>
                            <a:rPr lang="es-EC" sz="14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s-EC" sz="1400" i="1">
                              <a:effectLst/>
                              <a:latin typeface="Cambria Math" panose="02040503050406030204" pitchFamily="18" charset="0"/>
                              <a:ea typeface="Cambria Math" panose="02040503050406030204" pitchFamily="18" charset="0"/>
                              <a:cs typeface="Cambria Math" panose="02040503050406030204" pitchFamily="18" charset="0"/>
                            </a:rPr>
                            <m:t>𝑆</m:t>
                          </m:r>
                        </m:num>
                        <m:den>
                          <m:rad>
                            <m:radPr>
                              <m:degHide m:val="on"/>
                              <m:ctrlPr>
                                <a:rPr lang="es-EC" sz="1400" i="1">
                                  <a:effectLst/>
                                  <a:latin typeface="Cambria Math" panose="02040503050406030204" pitchFamily="18" charset="0"/>
                                  <a:ea typeface="Cambria Math" panose="02040503050406030204" pitchFamily="18" charset="0"/>
                                  <a:cs typeface="Cambria Math" panose="02040503050406030204" pitchFamily="18" charset="0"/>
                                </a:rPr>
                              </m:ctrlPr>
                            </m:radPr>
                            <m:deg/>
                            <m:e>
                              <m:r>
                                <a:rPr lang="es-EC" sz="1400" i="1">
                                  <a:effectLst/>
                                  <a:latin typeface="Cambria Math" panose="02040503050406030204" pitchFamily="18" charset="0"/>
                                  <a:ea typeface="Cambria Math" panose="02040503050406030204" pitchFamily="18" charset="0"/>
                                  <a:cs typeface="Cambria Math" panose="02040503050406030204" pitchFamily="18" charset="0"/>
                                </a:rPr>
                                <m:t>𝑛</m:t>
                              </m:r>
                            </m:e>
                          </m:rad>
                        </m:den>
                      </m:f>
                      <m:d>
                        <m:dPr>
                          <m:ctrlPr>
                            <a:rPr lang="es-EC" sz="1400" i="1">
                              <a:effectLst/>
                              <a:latin typeface="Cambria Math" panose="02040503050406030204" pitchFamily="18" charset="0"/>
                              <a:ea typeface="Cambria Math" panose="02040503050406030204" pitchFamily="18" charset="0"/>
                              <a:cs typeface="Cambria Math" panose="02040503050406030204" pitchFamily="18" charset="0"/>
                            </a:rPr>
                          </m:ctrlPr>
                        </m:dPr>
                        <m:e>
                          <m:rad>
                            <m:radPr>
                              <m:degHide m:val="on"/>
                              <m:ctrlPr>
                                <a:rPr lang="es-EC" sz="1400" i="1">
                                  <a:effectLst/>
                                  <a:latin typeface="Cambria Math" panose="02040503050406030204" pitchFamily="18" charset="0"/>
                                  <a:ea typeface="Cambria Math" panose="02040503050406030204" pitchFamily="18" charset="0"/>
                                  <a:cs typeface="Cambria Math" panose="02040503050406030204" pitchFamily="18" charset="0"/>
                                </a:rPr>
                              </m:ctrlPr>
                            </m:radPr>
                            <m:deg/>
                            <m:e>
                              <m:f>
                                <m:fPr>
                                  <m:ctrlPr>
                                    <a:rPr lang="es-EC" sz="14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s-EC" sz="1400" i="1">
                                      <a:effectLst/>
                                      <a:latin typeface="Cambria Math" panose="02040503050406030204" pitchFamily="18" charset="0"/>
                                      <a:ea typeface="Cambria Math" panose="02040503050406030204" pitchFamily="18" charset="0"/>
                                      <a:cs typeface="Cambria Math" panose="02040503050406030204" pitchFamily="18" charset="0"/>
                                    </a:rPr>
                                    <m:t>𝑁</m:t>
                                  </m:r>
                                  <m:r>
                                    <a:rPr lang="es-EC" sz="1400" i="1">
                                      <a:effectLst/>
                                      <a:latin typeface="Cambria Math" panose="02040503050406030204" pitchFamily="18" charset="0"/>
                                      <a:ea typeface="Cambria Math" panose="02040503050406030204" pitchFamily="18" charset="0"/>
                                      <a:cs typeface="Cambria Math" panose="02040503050406030204" pitchFamily="18" charset="0"/>
                                    </a:rPr>
                                    <m:t>−</m:t>
                                  </m:r>
                                  <m:r>
                                    <a:rPr lang="es-EC" sz="1400" i="1">
                                      <a:effectLst/>
                                      <a:latin typeface="Cambria Math" panose="02040503050406030204" pitchFamily="18" charset="0"/>
                                      <a:ea typeface="Cambria Math" panose="02040503050406030204" pitchFamily="18" charset="0"/>
                                      <a:cs typeface="Cambria Math" panose="02040503050406030204" pitchFamily="18" charset="0"/>
                                    </a:rPr>
                                    <m:t>𝑛</m:t>
                                  </m:r>
                                </m:num>
                                <m:den>
                                  <m:r>
                                    <a:rPr lang="es-EC" sz="1400" i="1">
                                      <a:effectLst/>
                                      <a:latin typeface="Cambria Math" panose="02040503050406030204" pitchFamily="18" charset="0"/>
                                      <a:ea typeface="Cambria Math" panose="02040503050406030204" pitchFamily="18" charset="0"/>
                                      <a:cs typeface="Cambria Math" panose="02040503050406030204" pitchFamily="18" charset="0"/>
                                    </a:rPr>
                                    <m:t>𝑁</m:t>
                                  </m:r>
                                  <m:r>
                                    <a:rPr lang="es-EC" sz="1400" i="1">
                                      <a:effectLst/>
                                      <a:latin typeface="Cambria Math" panose="02040503050406030204" pitchFamily="18" charset="0"/>
                                      <a:ea typeface="Cambria Math" panose="02040503050406030204" pitchFamily="18" charset="0"/>
                                      <a:cs typeface="Cambria Math" panose="02040503050406030204" pitchFamily="18" charset="0"/>
                                    </a:rPr>
                                    <m:t>−1</m:t>
                                  </m:r>
                                </m:den>
                              </m:f>
                            </m:e>
                          </m:rad>
                        </m:e>
                      </m:d>
                    </m:oMath>
                  </m:oMathPara>
                </a14:m>
                <a:endParaRPr lang="es-EC"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mbria Math" panose="02040503050406030204" pitchFamily="18" charset="0"/>
                          <a:cs typeface="Cambria Math" panose="02040503050406030204" pitchFamily="18" charset="0"/>
                        </a:rPr>
                        <m:t>𝜎</m:t>
                      </m:r>
                      <m:r>
                        <a:rPr lang="es-EC" sz="14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es-EC" sz="14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s-EC" sz="1400" i="1">
                              <a:effectLst/>
                              <a:latin typeface="Cambria Math" panose="02040503050406030204" pitchFamily="18" charset="0"/>
                              <a:ea typeface="Cambria Math" panose="02040503050406030204" pitchFamily="18" charset="0"/>
                              <a:cs typeface="Cambria Math" panose="02040503050406030204" pitchFamily="18" charset="0"/>
                            </a:rPr>
                            <m:t>209</m:t>
                          </m:r>
                        </m:num>
                        <m:den>
                          <m:rad>
                            <m:radPr>
                              <m:degHide m:val="on"/>
                              <m:ctrlPr>
                                <a:rPr lang="es-EC" sz="1400" i="1">
                                  <a:effectLst/>
                                  <a:latin typeface="Cambria Math" panose="02040503050406030204" pitchFamily="18" charset="0"/>
                                  <a:ea typeface="Cambria Math" panose="02040503050406030204" pitchFamily="18" charset="0"/>
                                  <a:cs typeface="Cambria Math" panose="02040503050406030204" pitchFamily="18" charset="0"/>
                                </a:rPr>
                              </m:ctrlPr>
                            </m:radPr>
                            <m:deg/>
                            <m:e>
                              <m:r>
                                <a:rPr lang="es-EC" sz="1400" i="1">
                                  <a:effectLst/>
                                  <a:latin typeface="Cambria Math" panose="02040503050406030204" pitchFamily="18" charset="0"/>
                                  <a:ea typeface="Cambria Math" panose="02040503050406030204" pitchFamily="18" charset="0"/>
                                  <a:cs typeface="Cambria Math" panose="02040503050406030204" pitchFamily="18" charset="0"/>
                                </a:rPr>
                                <m:t>7</m:t>
                              </m:r>
                            </m:e>
                          </m:rad>
                        </m:den>
                      </m:f>
                      <m:d>
                        <m:dPr>
                          <m:ctrlPr>
                            <a:rPr lang="es-EC" sz="1400" i="1">
                              <a:effectLst/>
                              <a:latin typeface="Cambria Math" panose="02040503050406030204" pitchFamily="18" charset="0"/>
                              <a:ea typeface="Cambria Math" panose="02040503050406030204" pitchFamily="18" charset="0"/>
                              <a:cs typeface="Cambria Math" panose="02040503050406030204" pitchFamily="18" charset="0"/>
                            </a:rPr>
                          </m:ctrlPr>
                        </m:dPr>
                        <m:e>
                          <m:rad>
                            <m:radPr>
                              <m:degHide m:val="on"/>
                              <m:ctrlPr>
                                <a:rPr lang="es-EC" sz="1400" i="1">
                                  <a:effectLst/>
                                  <a:latin typeface="Cambria Math" panose="02040503050406030204" pitchFamily="18" charset="0"/>
                                  <a:ea typeface="Cambria Math" panose="02040503050406030204" pitchFamily="18" charset="0"/>
                                  <a:cs typeface="Cambria Math" panose="02040503050406030204" pitchFamily="18" charset="0"/>
                                </a:rPr>
                              </m:ctrlPr>
                            </m:radPr>
                            <m:deg/>
                            <m:e>
                              <m:f>
                                <m:fPr>
                                  <m:ctrlPr>
                                    <a:rPr lang="es-EC" sz="14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s-EC" sz="1400" i="1">
                                      <a:effectLst/>
                                      <a:latin typeface="Cambria Math" panose="02040503050406030204" pitchFamily="18" charset="0"/>
                                      <a:ea typeface="Cambria Math" panose="02040503050406030204" pitchFamily="18" charset="0"/>
                                      <a:cs typeface="Cambria Math" panose="02040503050406030204" pitchFamily="18" charset="0"/>
                                    </a:rPr>
                                    <m:t>365−7</m:t>
                                  </m:r>
                                </m:num>
                                <m:den>
                                  <m:r>
                                    <a:rPr lang="es-EC" sz="1400" i="1">
                                      <a:effectLst/>
                                      <a:latin typeface="Cambria Math" panose="02040503050406030204" pitchFamily="18" charset="0"/>
                                      <a:ea typeface="Cambria Math" panose="02040503050406030204" pitchFamily="18" charset="0"/>
                                      <a:cs typeface="Cambria Math" panose="02040503050406030204" pitchFamily="18" charset="0"/>
                                    </a:rPr>
                                    <m:t>365−1</m:t>
                                  </m:r>
                                </m:den>
                              </m:f>
                            </m:e>
                          </m:rad>
                        </m:e>
                      </m:d>
                    </m:oMath>
                  </m:oMathPara>
                </a14:m>
                <a:endParaRPr lang="es-EC"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mbria Math" panose="02040503050406030204" pitchFamily="18" charset="0"/>
                          <a:cs typeface="Cambria Math" panose="02040503050406030204" pitchFamily="18" charset="0"/>
                        </a:rPr>
                        <m:t>𝜎</m:t>
                      </m:r>
                      <m:r>
                        <a:rPr lang="es-EC" sz="1400" i="1">
                          <a:effectLst/>
                          <a:latin typeface="Cambria Math" panose="02040503050406030204" pitchFamily="18" charset="0"/>
                          <a:ea typeface="Cambria Math" panose="02040503050406030204" pitchFamily="18" charset="0"/>
                          <a:cs typeface="Cambria Math" panose="02040503050406030204" pitchFamily="18" charset="0"/>
                        </a:rPr>
                        <m:t>=78 </m:t>
                      </m:r>
                      <m:r>
                        <a:rPr lang="es-EC" sz="1400" i="1">
                          <a:effectLst/>
                          <a:latin typeface="Cambria Math" panose="02040503050406030204" pitchFamily="18" charset="0"/>
                          <a:ea typeface="Cambria Math" panose="02040503050406030204" pitchFamily="18" charset="0"/>
                          <a:cs typeface="Cambria Math" panose="02040503050406030204" pitchFamily="18" charset="0"/>
                        </a:rPr>
                        <m:t>𝑣𝑒h</m:t>
                      </m:r>
                      <m:r>
                        <a:rPr lang="es-EC" sz="1400" i="1">
                          <a:effectLst/>
                          <a:latin typeface="Cambria Math" panose="02040503050406030204" pitchFamily="18" charset="0"/>
                          <a:ea typeface="Cambria Math" panose="02040503050406030204" pitchFamily="18" charset="0"/>
                          <a:cs typeface="Cambria Math" panose="02040503050406030204" pitchFamily="18" charset="0"/>
                        </a:rPr>
                        <m:t>. </m:t>
                      </m:r>
                      <m:r>
                        <a:rPr lang="es-EC" sz="1400" i="1">
                          <a:effectLst/>
                          <a:latin typeface="Cambria Math" panose="02040503050406030204" pitchFamily="18" charset="0"/>
                          <a:ea typeface="Cambria Math" panose="02040503050406030204" pitchFamily="18" charset="0"/>
                          <a:cs typeface="Cambria Math" panose="02040503050406030204" pitchFamily="18" charset="0"/>
                        </a:rPr>
                        <m:t>𝑚𝑖𝑥𝑡𝑜𝑠</m:t>
                      </m:r>
                      <m:r>
                        <a:rPr lang="es-EC" sz="1400" i="1">
                          <a:effectLst/>
                          <a:latin typeface="Cambria Math" panose="02040503050406030204" pitchFamily="18" charset="0"/>
                          <a:ea typeface="Cambria Math" panose="02040503050406030204" pitchFamily="18" charset="0"/>
                          <a:cs typeface="Cambria Math" panose="02040503050406030204" pitchFamily="18" charset="0"/>
                        </a:rPr>
                        <m:t>/</m:t>
                      </m:r>
                      <m:r>
                        <a:rPr lang="es-EC" sz="1400" i="1">
                          <a:effectLst/>
                          <a:latin typeface="Cambria Math" panose="02040503050406030204" pitchFamily="18" charset="0"/>
                          <a:ea typeface="Cambria Math" panose="02040503050406030204" pitchFamily="18" charset="0"/>
                          <a:cs typeface="Cambria Math" panose="02040503050406030204" pitchFamily="18" charset="0"/>
                        </a:rPr>
                        <m:t>𝑑</m:t>
                      </m:r>
                      <m:r>
                        <a:rPr lang="es-EC" sz="1400" i="1">
                          <a:effectLst/>
                          <a:latin typeface="Cambria Math" panose="02040503050406030204" pitchFamily="18" charset="0"/>
                          <a:ea typeface="Cambria Math" panose="02040503050406030204" pitchFamily="18" charset="0"/>
                          <a:cs typeface="Cambria Math" panose="02040503050406030204" pitchFamily="18" charset="0"/>
                        </a:rPr>
                        <m:t>í</m:t>
                      </m:r>
                      <m:r>
                        <a:rPr lang="es-EC" sz="1400" i="1">
                          <a:effectLst/>
                          <a:latin typeface="Cambria Math" panose="02040503050406030204" pitchFamily="18" charset="0"/>
                          <a:ea typeface="Cambria Math" panose="02040503050406030204" pitchFamily="18" charset="0"/>
                          <a:cs typeface="Cambria Math" panose="02040503050406030204" pitchFamily="18" charset="0"/>
                        </a:rPr>
                        <m:t>𝑎</m:t>
                      </m:r>
                    </m:oMath>
                  </m:oMathPara>
                </a14:m>
                <a:endParaRPr lang="es-EC" sz="1400" dirty="0">
                  <a:effectLst/>
                  <a:latin typeface="Calibri" panose="020F0502020204030204" pitchFamily="34" charset="0"/>
                  <a:ea typeface="Calibri" panose="020F0502020204030204" pitchFamily="34" charset="0"/>
                </a:endParaRPr>
              </a:p>
            </p:txBody>
          </p:sp>
        </mc:Choice>
        <mc:Fallback xmlns="">
          <p:sp>
            <p:nvSpPr>
              <p:cNvPr id="12" name="CuadroTexto 11">
                <a:extLst>
                  <a:ext uri="{FF2B5EF4-FFF2-40B4-BE49-F238E27FC236}">
                    <a16:creationId xmlns:a16="http://schemas.microsoft.com/office/drawing/2014/main" id="{69688B5D-9EA6-4FB0-A919-0D49C5A904D0}"/>
                  </a:ext>
                </a:extLst>
              </p:cNvPr>
              <p:cNvSpPr txBox="1">
                <a:spLocks noRot="1" noChangeAspect="1" noMove="1" noResize="1" noEditPoints="1" noAdjustHandles="1" noChangeArrowheads="1" noChangeShapeType="1" noTextEdit="1"/>
              </p:cNvSpPr>
              <p:nvPr/>
            </p:nvSpPr>
            <p:spPr>
              <a:xfrm>
                <a:off x="2154689" y="1459826"/>
                <a:ext cx="4572000" cy="2128724"/>
              </a:xfrm>
              <a:prstGeom prst="rect">
                <a:avLst/>
              </a:prstGeom>
              <a:blipFill>
                <a:blip r:embed="rId4"/>
                <a:stretch>
                  <a:fillRect/>
                </a:stretch>
              </a:blipFill>
            </p:spPr>
            <p:txBody>
              <a:bodyPr/>
              <a:lstStyle/>
              <a:p>
                <a:r>
                  <a:rPr lang="es-CO">
                    <a:noFill/>
                  </a:rPr>
                  <a:t> </a:t>
                </a:r>
              </a:p>
            </p:txBody>
          </p:sp>
        </mc:Fallback>
      </mc:AlternateContent>
      <p:sp>
        <p:nvSpPr>
          <p:cNvPr id="13" name="CuadroTexto 12">
            <a:extLst>
              <a:ext uri="{FF2B5EF4-FFF2-40B4-BE49-F238E27FC236}">
                <a16:creationId xmlns:a16="http://schemas.microsoft.com/office/drawing/2014/main" id="{9BD71046-B6E6-4FCA-B61D-3905F0A391E7}"/>
              </a:ext>
            </a:extLst>
          </p:cNvPr>
          <p:cNvSpPr txBox="1"/>
          <p:nvPr/>
        </p:nvSpPr>
        <p:spPr>
          <a:xfrm>
            <a:off x="457241" y="3569742"/>
            <a:ext cx="3511216" cy="307777"/>
          </a:xfrm>
          <a:prstGeom prst="rect">
            <a:avLst/>
          </a:prstGeom>
          <a:noFill/>
        </p:spPr>
        <p:txBody>
          <a:bodyPr wrap="square" rtlCol="0">
            <a:spAutoFit/>
          </a:bodyPr>
          <a:lstStyle/>
          <a:p>
            <a:r>
              <a:rPr lang="es-US" i="1" u="sng" dirty="0"/>
              <a:t>TPDA – Confiabilidad del 90%</a:t>
            </a: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0B5CDC9F-B978-4E1D-8C46-18EE1A971C9B}"/>
                  </a:ext>
                </a:extLst>
              </p:cNvPr>
              <p:cNvSpPr txBox="1"/>
              <p:nvPr/>
            </p:nvSpPr>
            <p:spPr>
              <a:xfrm>
                <a:off x="2154689" y="3877519"/>
                <a:ext cx="4572000" cy="1091646"/>
              </a:xfrm>
              <a:prstGeom prst="rect">
                <a:avLst/>
              </a:prstGeom>
              <a:noFill/>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40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𝑇𝑃𝐷𝐴</m:t>
                      </m:r>
                      <m:r>
                        <a:rPr lang="es-EC" sz="140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es-EC" sz="140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𝑇𝑃𝐷𝑆</m:t>
                      </m:r>
                      <m:r>
                        <a:rPr lang="es-EC" sz="140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es-EC" sz="140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𝐾</m:t>
                      </m:r>
                      <m:r>
                        <a:rPr lang="es-EC" sz="140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es-EC" sz="140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𝜎</m:t>
                      </m:r>
                    </m:oMath>
                  </m:oMathPara>
                </a14:m>
                <a:endParaRPr lang="es-EC"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𝑇𝑃𝐷𝐴</m:t>
                      </m:r>
                      <m:r>
                        <a:rPr lang="es-EC" sz="1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=342±1.64∗</m:t>
                      </m:r>
                      <m:d>
                        <m:dPr>
                          <m:ctrlPr>
                            <a:rPr lang="es-EC" sz="1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dPr>
                        <m:e>
                          <m:r>
                            <a:rPr lang="es-EC" sz="1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78</m:t>
                          </m:r>
                        </m:e>
                      </m:d>
                    </m:oMath>
                  </m:oMathPara>
                </a14:m>
                <a:endParaRPr lang="es-EC"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𝑇𝑃𝐷𝐴</m:t>
                      </m:r>
                      <m:r>
                        <a:rPr lang="es-EC" sz="1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=342±128</m:t>
                      </m:r>
                    </m:oMath>
                  </m:oMathPara>
                </a14:m>
                <a:endParaRPr lang="es-EC" sz="1400" dirty="0">
                  <a:effectLst/>
                  <a:latin typeface="Calibri" panose="020F0502020204030204" pitchFamily="34" charset="0"/>
                  <a:ea typeface="Calibri" panose="020F0502020204030204" pitchFamily="34" charset="0"/>
                </a:endParaRPr>
              </a:p>
            </p:txBody>
          </p:sp>
        </mc:Choice>
        <mc:Fallback xmlns="">
          <p:sp>
            <p:nvSpPr>
              <p:cNvPr id="15" name="CuadroTexto 14">
                <a:extLst>
                  <a:ext uri="{FF2B5EF4-FFF2-40B4-BE49-F238E27FC236}">
                    <a16:creationId xmlns:a16="http://schemas.microsoft.com/office/drawing/2014/main" id="{0B5CDC9F-B978-4E1D-8C46-18EE1A971C9B}"/>
                  </a:ext>
                </a:extLst>
              </p:cNvPr>
              <p:cNvSpPr txBox="1">
                <a:spLocks noRot="1" noChangeAspect="1" noMove="1" noResize="1" noEditPoints="1" noAdjustHandles="1" noChangeArrowheads="1" noChangeShapeType="1" noTextEdit="1"/>
              </p:cNvSpPr>
              <p:nvPr/>
            </p:nvSpPr>
            <p:spPr>
              <a:xfrm>
                <a:off x="2154689" y="3877519"/>
                <a:ext cx="4572000" cy="1091646"/>
              </a:xfrm>
              <a:prstGeom prst="rect">
                <a:avLst/>
              </a:prstGeom>
              <a:blipFill>
                <a:blip r:embed="rId5"/>
                <a:stretch>
                  <a:fillRect/>
                </a:stretch>
              </a:blipFill>
            </p:spPr>
            <p:txBody>
              <a:bodyPr/>
              <a:lstStyle/>
              <a:p>
                <a:r>
                  <a:rPr lang="es-CO">
                    <a:noFill/>
                  </a:rPr>
                  <a:t> </a:t>
                </a:r>
              </a:p>
            </p:txBody>
          </p:sp>
        </mc:Fallback>
      </mc:AlternateContent>
      <p:grpSp>
        <p:nvGrpSpPr>
          <p:cNvPr id="3" name="Grupo 2">
            <a:extLst>
              <a:ext uri="{FF2B5EF4-FFF2-40B4-BE49-F238E27FC236}">
                <a16:creationId xmlns:a16="http://schemas.microsoft.com/office/drawing/2014/main" id="{860538D2-EFBA-4FE3-A4B4-657FB48407F8}"/>
              </a:ext>
            </a:extLst>
          </p:cNvPr>
          <p:cNvGrpSpPr/>
          <p:nvPr/>
        </p:nvGrpSpPr>
        <p:grpSpPr>
          <a:xfrm>
            <a:off x="2056267" y="4942592"/>
            <a:ext cx="5031466" cy="1081707"/>
            <a:chOff x="2056267" y="4942592"/>
            <a:chExt cx="5031466" cy="1081707"/>
          </a:xfrm>
        </p:grpSpPr>
        <p:sp>
          <p:nvSpPr>
            <p:cNvPr id="6" name="Rectángulo: esquinas redondeadas 5">
              <a:extLst>
                <a:ext uri="{FF2B5EF4-FFF2-40B4-BE49-F238E27FC236}">
                  <a16:creationId xmlns:a16="http://schemas.microsoft.com/office/drawing/2014/main" id="{F08CE71B-9E79-4545-A0C6-971BA90875C9}"/>
                </a:ext>
              </a:extLst>
            </p:cNvPr>
            <p:cNvSpPr/>
            <p:nvPr/>
          </p:nvSpPr>
          <p:spPr>
            <a:xfrm>
              <a:off x="3994220" y="5181142"/>
              <a:ext cx="1155560"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a:t>TPDA</a:t>
              </a:r>
            </a:p>
          </p:txBody>
        </p:sp>
        <p:sp>
          <p:nvSpPr>
            <p:cNvPr id="9" name="Flecha: a la derecha 8">
              <a:extLst>
                <a:ext uri="{FF2B5EF4-FFF2-40B4-BE49-F238E27FC236}">
                  <a16:creationId xmlns:a16="http://schemas.microsoft.com/office/drawing/2014/main" id="{966496DE-A0F0-46B8-8F1E-D003B8E67DF4}"/>
                </a:ext>
              </a:extLst>
            </p:cNvPr>
            <p:cNvSpPr/>
            <p:nvPr/>
          </p:nvSpPr>
          <p:spPr>
            <a:xfrm>
              <a:off x="2056267" y="4944299"/>
              <a:ext cx="1584000" cy="108000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214</a:t>
              </a:r>
              <a:br>
                <a:rPr lang="es-US" dirty="0"/>
              </a:br>
              <a:r>
                <a:rPr lang="es-US" sz="1200" dirty="0"/>
                <a:t>veh. Mixtos/día</a:t>
              </a:r>
              <a:endParaRPr lang="es-US" dirty="0"/>
            </a:p>
          </p:txBody>
        </p:sp>
        <p:sp>
          <p:nvSpPr>
            <p:cNvPr id="19" name="Flecha: a la derecha 18">
              <a:extLst>
                <a:ext uri="{FF2B5EF4-FFF2-40B4-BE49-F238E27FC236}">
                  <a16:creationId xmlns:a16="http://schemas.microsoft.com/office/drawing/2014/main" id="{86DCF46C-C5CC-46A8-AB4B-DC334A8158FD}"/>
                </a:ext>
              </a:extLst>
            </p:cNvPr>
            <p:cNvSpPr/>
            <p:nvPr/>
          </p:nvSpPr>
          <p:spPr>
            <a:xfrm flipH="1">
              <a:off x="5504294" y="4942592"/>
              <a:ext cx="1583439" cy="10800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470</a:t>
              </a:r>
              <a:br>
                <a:rPr lang="es-US" dirty="0"/>
              </a:br>
              <a:r>
                <a:rPr lang="es-US" sz="1200" dirty="0"/>
                <a:t>veh. Mixtos/día</a:t>
              </a:r>
              <a:endParaRPr lang="es-US" dirty="0"/>
            </a:p>
          </p:txBody>
        </p:sp>
      </p:grpSp>
    </p:spTree>
    <p:extLst>
      <p:ext uri="{BB962C8B-B14F-4D97-AF65-F5344CB8AC3E}">
        <p14:creationId xmlns:p14="http://schemas.microsoft.com/office/powerpoint/2010/main" val="3486320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114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Introducción</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graphicFrame>
        <p:nvGraphicFramePr>
          <p:cNvPr id="3" name="Diagrama 2">
            <a:extLst>
              <a:ext uri="{FF2B5EF4-FFF2-40B4-BE49-F238E27FC236}">
                <a16:creationId xmlns:a16="http://schemas.microsoft.com/office/drawing/2014/main" id="{8BA52067-7BBB-4E28-9529-079E1858FBCE}"/>
              </a:ext>
            </a:extLst>
          </p:cNvPr>
          <p:cNvGraphicFramePr/>
          <p:nvPr>
            <p:extLst>
              <p:ext uri="{D42A27DB-BD31-4B8C-83A1-F6EECF244321}">
                <p14:modId xmlns:p14="http://schemas.microsoft.com/office/powerpoint/2010/main" val="3851742339"/>
              </p:ext>
            </p:extLst>
          </p:nvPr>
        </p:nvGraphicFramePr>
        <p:xfrm>
          <a:off x="83335" y="1231114"/>
          <a:ext cx="6345401" cy="42648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098" name="Picture 2" descr="Horario de Pico y Placa Quito 2021 - Multas y Mapa - EcuadorLegalOnline">
            <a:extLst>
              <a:ext uri="{FF2B5EF4-FFF2-40B4-BE49-F238E27FC236}">
                <a16:creationId xmlns:a16="http://schemas.microsoft.com/office/drawing/2014/main" id="{B7391D51-6ECD-4357-9E64-5B346A2EDE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0527" y="1126206"/>
            <a:ext cx="2300470" cy="1143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Ecuador, Perú y Colombia fortalecen sus lazos en Defensa y Seguridad -  Noticias Infodefensa América">
            <a:extLst>
              <a:ext uri="{FF2B5EF4-FFF2-40B4-BE49-F238E27FC236}">
                <a16:creationId xmlns:a16="http://schemas.microsoft.com/office/drawing/2014/main" id="{AC70BF29-4F23-4378-9312-20F861D013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2897" y="2813949"/>
            <a:ext cx="2138100" cy="12787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image187.png">
            <a:extLst>
              <a:ext uri="{FF2B5EF4-FFF2-40B4-BE49-F238E27FC236}">
                <a16:creationId xmlns:a16="http://schemas.microsoft.com/office/drawing/2014/main" id="{F6E45899-73F3-4C2D-B67B-D816A56C0880}"/>
              </a:ext>
            </a:extLst>
          </p:cNvPr>
          <p:cNvPicPr/>
          <p:nvPr/>
        </p:nvPicPr>
        <p:blipFill>
          <a:blip r:embed="rId11"/>
          <a:srcRect/>
          <a:stretch>
            <a:fillRect/>
          </a:stretch>
        </p:blipFill>
        <p:spPr>
          <a:xfrm>
            <a:off x="6852896" y="4530008"/>
            <a:ext cx="2167123" cy="1070692"/>
          </a:xfrm>
          <a:prstGeom prst="rect">
            <a:avLst/>
          </a:prstGeom>
          <a:ln>
            <a:noFill/>
          </a:ln>
          <a:effectLst>
            <a:softEdge rad="112500"/>
          </a:effectLst>
        </p:spPr>
      </p:pic>
    </p:spTree>
    <p:extLst>
      <p:ext uri="{BB962C8B-B14F-4D97-AF65-F5344CB8AC3E}">
        <p14:creationId xmlns:p14="http://schemas.microsoft.com/office/powerpoint/2010/main" val="20592342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Cálculo del Tráfico Promedio Diario Anual (TPDA)</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sp>
        <p:nvSpPr>
          <p:cNvPr id="2" name="CuadroTexto 1">
            <a:extLst>
              <a:ext uri="{FF2B5EF4-FFF2-40B4-BE49-F238E27FC236}">
                <a16:creationId xmlns:a16="http://schemas.microsoft.com/office/drawing/2014/main" id="{88A43A6D-D391-48F5-9C0F-E605472891EE}"/>
              </a:ext>
            </a:extLst>
          </p:cNvPr>
          <p:cNvSpPr txBox="1"/>
          <p:nvPr/>
        </p:nvSpPr>
        <p:spPr>
          <a:xfrm>
            <a:off x="325889" y="733530"/>
            <a:ext cx="8588086" cy="307777"/>
          </a:xfrm>
          <a:prstGeom prst="rect">
            <a:avLst/>
          </a:prstGeom>
          <a:noFill/>
        </p:spPr>
        <p:txBody>
          <a:bodyPr wrap="square" rtlCol="0">
            <a:spAutoFit/>
          </a:bodyPr>
          <a:lstStyle/>
          <a:p>
            <a:r>
              <a:rPr lang="es-US" b="1" dirty="0"/>
              <a:t>ENTRADA NORTE AL MINISTERIO DE DEFENSA – AV. CUMANDÁ</a:t>
            </a:r>
          </a:p>
        </p:txBody>
      </p:sp>
      <p:sp>
        <p:nvSpPr>
          <p:cNvPr id="8" name="CuadroTexto 7">
            <a:extLst>
              <a:ext uri="{FF2B5EF4-FFF2-40B4-BE49-F238E27FC236}">
                <a16:creationId xmlns:a16="http://schemas.microsoft.com/office/drawing/2014/main" id="{EC28D7B6-65DF-4FD3-B84B-0AD4EA695DEA}"/>
              </a:ext>
            </a:extLst>
          </p:cNvPr>
          <p:cNvSpPr txBox="1"/>
          <p:nvPr/>
        </p:nvSpPr>
        <p:spPr>
          <a:xfrm>
            <a:off x="4086725" y="1428352"/>
            <a:ext cx="3511216" cy="307777"/>
          </a:xfrm>
          <a:prstGeom prst="rect">
            <a:avLst/>
          </a:prstGeom>
          <a:noFill/>
        </p:spPr>
        <p:txBody>
          <a:bodyPr wrap="square" rtlCol="0">
            <a:spAutoFit/>
          </a:bodyPr>
          <a:lstStyle/>
          <a:p>
            <a:r>
              <a:rPr lang="es-US" i="1" u="sng" dirty="0"/>
              <a:t>Desviación muestral diaria</a:t>
            </a:r>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D556CA4D-78DC-4772-B9E6-ECED831D74BA}"/>
                  </a:ext>
                </a:extLst>
              </p:cNvPr>
              <p:cNvSpPr txBox="1"/>
              <p:nvPr/>
            </p:nvSpPr>
            <p:spPr>
              <a:xfrm>
                <a:off x="4011402" y="1804219"/>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𝑆</m:t>
                      </m:r>
                      <m:r>
                        <a:rPr lang="es-US" i="0">
                          <a:latin typeface="Cambria Math" panose="02040503050406030204" pitchFamily="18" charset="0"/>
                        </a:rPr>
                        <m:t>=</m:t>
                      </m:r>
                      <m:r>
                        <a:rPr lang="es-US" b="0" i="0" smtClean="0">
                          <a:latin typeface="Cambria Math" panose="02040503050406030204" pitchFamily="18" charset="0"/>
                        </a:rPr>
                        <m:t>175</m:t>
                      </m:r>
                      <m:r>
                        <a:rPr lang="es-US" i="0">
                          <a:latin typeface="Cambria Math" panose="02040503050406030204" pitchFamily="18" charset="0"/>
                        </a:rPr>
                        <m:t>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20" name="CuadroTexto 19">
                <a:extLst>
                  <a:ext uri="{FF2B5EF4-FFF2-40B4-BE49-F238E27FC236}">
                    <a16:creationId xmlns:a16="http://schemas.microsoft.com/office/drawing/2014/main" id="{D556CA4D-78DC-4772-B9E6-ECED831D74BA}"/>
                  </a:ext>
                </a:extLst>
              </p:cNvPr>
              <p:cNvSpPr txBox="1">
                <a:spLocks noRot="1" noChangeAspect="1" noMove="1" noResize="1" noEditPoints="1" noAdjustHandles="1" noChangeArrowheads="1" noChangeShapeType="1" noTextEdit="1"/>
              </p:cNvSpPr>
              <p:nvPr/>
            </p:nvSpPr>
            <p:spPr>
              <a:xfrm>
                <a:off x="4011402" y="1804219"/>
                <a:ext cx="4572000" cy="307777"/>
              </a:xfrm>
              <a:prstGeom prst="rect">
                <a:avLst/>
              </a:prstGeom>
              <a:blipFill>
                <a:blip r:embed="rId4"/>
                <a:stretch>
                  <a:fillRect t="-94000" b="-158000"/>
                </a:stretch>
              </a:blipFill>
            </p:spPr>
            <p:txBody>
              <a:bodyPr/>
              <a:lstStyle/>
              <a:p>
                <a:r>
                  <a:rPr lang="es-CO">
                    <a:noFill/>
                  </a:rPr>
                  <a:t> </a:t>
                </a:r>
              </a:p>
            </p:txBody>
          </p:sp>
        </mc:Fallback>
      </mc:AlternateContent>
      <p:graphicFrame>
        <p:nvGraphicFramePr>
          <p:cNvPr id="4" name="Tabla 3">
            <a:extLst>
              <a:ext uri="{FF2B5EF4-FFF2-40B4-BE49-F238E27FC236}">
                <a16:creationId xmlns:a16="http://schemas.microsoft.com/office/drawing/2014/main" id="{A7D83F5C-05F8-4481-BAB0-DF5D6EE8B8E9}"/>
              </a:ext>
            </a:extLst>
          </p:cNvPr>
          <p:cNvGraphicFramePr>
            <a:graphicFrameLocks noGrp="1"/>
          </p:cNvGraphicFramePr>
          <p:nvPr>
            <p:extLst>
              <p:ext uri="{D42A27DB-BD31-4B8C-83A1-F6EECF244321}">
                <p14:modId xmlns:p14="http://schemas.microsoft.com/office/powerpoint/2010/main" val="2136299695"/>
              </p:ext>
            </p:extLst>
          </p:nvPr>
        </p:nvGraphicFramePr>
        <p:xfrm>
          <a:off x="566919" y="1818964"/>
          <a:ext cx="2734750" cy="3021404"/>
        </p:xfrm>
        <a:graphic>
          <a:graphicData uri="http://schemas.openxmlformats.org/drawingml/2006/table">
            <a:tbl>
              <a:tblPr bandRow="1"/>
              <a:tblGrid>
                <a:gridCol w="1371385">
                  <a:extLst>
                    <a:ext uri="{9D8B030D-6E8A-4147-A177-3AD203B41FA5}">
                      <a16:colId xmlns:a16="http://schemas.microsoft.com/office/drawing/2014/main" val="1546804692"/>
                    </a:ext>
                  </a:extLst>
                </a:gridCol>
                <a:gridCol w="1363365">
                  <a:extLst>
                    <a:ext uri="{9D8B030D-6E8A-4147-A177-3AD203B41FA5}">
                      <a16:colId xmlns:a16="http://schemas.microsoft.com/office/drawing/2014/main" val="2805749183"/>
                    </a:ext>
                  </a:extLst>
                </a:gridCol>
              </a:tblGrid>
              <a:tr h="444384">
                <a:tc gridSpan="2">
                  <a:txBody>
                    <a:bodyPr/>
                    <a:lstStyle/>
                    <a:p>
                      <a:pPr algn="ctr">
                        <a:lnSpc>
                          <a:spcPct val="107000"/>
                        </a:lnSpc>
                        <a:spcAft>
                          <a:spcPts val="800"/>
                        </a:spcAft>
                      </a:pPr>
                      <a:r>
                        <a:rPr lang="es-EC" sz="1100" b="1" i="1" dirty="0">
                          <a:solidFill>
                            <a:srgbClr val="000000"/>
                          </a:solidFill>
                          <a:effectLst/>
                          <a:latin typeface="Calibri" panose="020F0502020204030204" pitchFamily="34" charset="0"/>
                          <a:ea typeface="Calibri" panose="020F0502020204030204" pitchFamily="34" charset="0"/>
                        </a:rPr>
                        <a:t>TRAFICO PROMEDIO DIARIO SEMANAL (ACTUAL)</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US"/>
                    </a:p>
                  </a:txBody>
                  <a:tcPr>
                    <a:lnL w="12700" cmpd="sng">
                      <a:noFill/>
                      <a:prstDash val="solid"/>
                    </a:lnL>
                  </a:tcPr>
                </a:tc>
                <a:extLst>
                  <a:ext uri="{0D108BD9-81ED-4DB2-BD59-A6C34878D82A}">
                    <a16:rowId xmlns:a16="http://schemas.microsoft.com/office/drawing/2014/main" val="3648784291"/>
                  </a:ext>
                </a:extLst>
              </a:tr>
              <a:tr h="443982">
                <a:tc>
                  <a:txBody>
                    <a:bodyPr/>
                    <a:lstStyle/>
                    <a:p>
                      <a:pPr algn="ctr">
                        <a:lnSpc>
                          <a:spcPct val="107000"/>
                        </a:lnSpc>
                        <a:spcAft>
                          <a:spcPts val="800"/>
                        </a:spcAft>
                      </a:pPr>
                      <a:r>
                        <a:rPr lang="es-EC" sz="1000" b="1">
                          <a:solidFill>
                            <a:srgbClr val="000000"/>
                          </a:solidFill>
                          <a:effectLst/>
                          <a:latin typeface="Calibri" panose="020F0502020204030204" pitchFamily="34" charset="0"/>
                          <a:ea typeface="Calibri" panose="020F0502020204030204" pitchFamily="34" charset="0"/>
                        </a:rPr>
                        <a:t> </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dirty="0">
                          <a:solidFill>
                            <a:srgbClr val="000000"/>
                          </a:solidFill>
                          <a:effectLst/>
                          <a:latin typeface="Calibri" panose="020F0502020204030204" pitchFamily="34" charset="0"/>
                          <a:ea typeface="Calibri" panose="020F0502020204030204" pitchFamily="34" charset="0"/>
                        </a:rPr>
                        <a:t>Tránsito contado</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66030225"/>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LUNES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000" dirty="0">
                          <a:solidFill>
                            <a:srgbClr val="000000"/>
                          </a:solidFill>
                          <a:effectLst/>
                          <a:latin typeface="Calibri" panose="020F0502020204030204" pitchFamily="34" charset="0"/>
                          <a:ea typeface="Calibri" panose="020F0502020204030204" pitchFamily="34" charset="0"/>
                        </a:rPr>
                        <a:t>516</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652519825"/>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MARTES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517</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606338165"/>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MIERCOLES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485</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842224171"/>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JUEVES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410</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807905374"/>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VIERNES </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dirty="0">
                          <a:solidFill>
                            <a:srgbClr val="000000"/>
                          </a:solidFill>
                          <a:effectLst/>
                          <a:latin typeface="Calibri" panose="020F0502020204030204" pitchFamily="34" charset="0"/>
                          <a:ea typeface="Calibri" panose="020F0502020204030204" pitchFamily="34" charset="0"/>
                        </a:rPr>
                        <a:t>484</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285478768"/>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SABADO</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134</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452443099"/>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DOMINGO</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128</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47737072"/>
                  </a:ext>
                </a:extLst>
              </a:tr>
              <a:tr h="241295">
                <a:tc>
                  <a:txBody>
                    <a:bodyPr/>
                    <a:lstStyle/>
                    <a:p>
                      <a:pPr>
                        <a:lnSpc>
                          <a:spcPct val="107000"/>
                        </a:lnSpc>
                        <a:spcAft>
                          <a:spcPts val="800"/>
                        </a:spcAft>
                      </a:pPr>
                      <a:r>
                        <a:rPr lang="es-EC" sz="1000" b="1">
                          <a:solidFill>
                            <a:srgbClr val="000000"/>
                          </a:solidFill>
                          <a:effectLst/>
                          <a:latin typeface="Calibri" panose="020F0502020204030204" pitchFamily="34" charset="0"/>
                          <a:ea typeface="Calibri" panose="020F0502020204030204" pitchFamily="34" charset="0"/>
                        </a:rPr>
                        <a:t>PROMEDIO</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dirty="0">
                          <a:solidFill>
                            <a:srgbClr val="000000"/>
                          </a:solidFill>
                          <a:effectLst/>
                          <a:latin typeface="Calibri" panose="020F0502020204030204" pitchFamily="34" charset="0"/>
                          <a:ea typeface="Calibri" panose="020F0502020204030204" pitchFamily="34" charset="0"/>
                        </a:rPr>
                        <a:t>382</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89953293"/>
                  </a:ext>
                </a:extLst>
              </a:tr>
            </a:tbl>
          </a:graphicData>
        </a:graphic>
      </p:graphicFrame>
      <p:sp>
        <p:nvSpPr>
          <p:cNvPr id="12" name="CuadroTexto 11">
            <a:extLst>
              <a:ext uri="{FF2B5EF4-FFF2-40B4-BE49-F238E27FC236}">
                <a16:creationId xmlns:a16="http://schemas.microsoft.com/office/drawing/2014/main" id="{4BA288A7-47E0-421A-B318-7DD6422621B7}"/>
              </a:ext>
            </a:extLst>
          </p:cNvPr>
          <p:cNvSpPr txBox="1"/>
          <p:nvPr/>
        </p:nvSpPr>
        <p:spPr>
          <a:xfrm>
            <a:off x="4086725" y="2466048"/>
            <a:ext cx="3511216" cy="307777"/>
          </a:xfrm>
          <a:prstGeom prst="rect">
            <a:avLst/>
          </a:prstGeom>
          <a:noFill/>
        </p:spPr>
        <p:txBody>
          <a:bodyPr wrap="square" rtlCol="0">
            <a:spAutoFit/>
          </a:bodyPr>
          <a:lstStyle/>
          <a:p>
            <a:r>
              <a:rPr lang="es-US" i="1" u="sng" dirty="0"/>
              <a:t>Desviación poblacional</a:t>
            </a: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D0B0EF1A-BE57-490B-8A5A-0A203BD9CE4C}"/>
                  </a:ext>
                </a:extLst>
              </p:cNvPr>
              <p:cNvSpPr txBox="1"/>
              <p:nvPr/>
            </p:nvSpPr>
            <p:spPr>
              <a:xfrm>
                <a:off x="4011402" y="2841915"/>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𝜎</m:t>
                      </m:r>
                      <m:r>
                        <a:rPr lang="es-US" i="0">
                          <a:latin typeface="Cambria Math" panose="02040503050406030204" pitchFamily="18" charset="0"/>
                        </a:rPr>
                        <m:t>=66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15" name="CuadroTexto 14">
                <a:extLst>
                  <a:ext uri="{FF2B5EF4-FFF2-40B4-BE49-F238E27FC236}">
                    <a16:creationId xmlns:a16="http://schemas.microsoft.com/office/drawing/2014/main" id="{D0B0EF1A-BE57-490B-8A5A-0A203BD9CE4C}"/>
                  </a:ext>
                </a:extLst>
              </p:cNvPr>
              <p:cNvSpPr txBox="1">
                <a:spLocks noRot="1" noChangeAspect="1" noMove="1" noResize="1" noEditPoints="1" noAdjustHandles="1" noChangeArrowheads="1" noChangeShapeType="1" noTextEdit="1"/>
              </p:cNvSpPr>
              <p:nvPr/>
            </p:nvSpPr>
            <p:spPr>
              <a:xfrm>
                <a:off x="4011402" y="2841915"/>
                <a:ext cx="4572000" cy="307777"/>
              </a:xfrm>
              <a:prstGeom prst="rect">
                <a:avLst/>
              </a:prstGeom>
              <a:blipFill>
                <a:blip r:embed="rId5"/>
                <a:stretch>
                  <a:fillRect t="-92157" b="-152941"/>
                </a:stretch>
              </a:blipFill>
            </p:spPr>
            <p:txBody>
              <a:bodyPr/>
              <a:lstStyle/>
              <a:p>
                <a:r>
                  <a:rPr lang="es-CO">
                    <a:noFill/>
                  </a:rPr>
                  <a:t> </a:t>
                </a:r>
              </a:p>
            </p:txBody>
          </p:sp>
        </mc:Fallback>
      </mc:AlternateContent>
      <p:sp>
        <p:nvSpPr>
          <p:cNvPr id="16" name="CuadroTexto 15">
            <a:extLst>
              <a:ext uri="{FF2B5EF4-FFF2-40B4-BE49-F238E27FC236}">
                <a16:creationId xmlns:a16="http://schemas.microsoft.com/office/drawing/2014/main" id="{7F8F2708-6D53-4002-8487-A858A98F7A79}"/>
              </a:ext>
            </a:extLst>
          </p:cNvPr>
          <p:cNvSpPr txBox="1"/>
          <p:nvPr/>
        </p:nvSpPr>
        <p:spPr>
          <a:xfrm>
            <a:off x="4086725" y="3503744"/>
            <a:ext cx="3511216" cy="307777"/>
          </a:xfrm>
          <a:prstGeom prst="rect">
            <a:avLst/>
          </a:prstGeom>
          <a:noFill/>
        </p:spPr>
        <p:txBody>
          <a:bodyPr wrap="square" rtlCol="0">
            <a:spAutoFit/>
          </a:bodyPr>
          <a:lstStyle/>
          <a:p>
            <a:r>
              <a:rPr lang="es-US" i="1" u="sng" dirty="0"/>
              <a:t>TPDA – Confiabilidad del 90%</a:t>
            </a:r>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787FC743-B587-40E4-A4BD-147C87FFB22C}"/>
                  </a:ext>
                </a:extLst>
              </p:cNvPr>
              <p:cNvSpPr txBox="1"/>
              <p:nvPr/>
            </p:nvSpPr>
            <p:spPr>
              <a:xfrm>
                <a:off x="4011402" y="3879611"/>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US" b="0" i="0" smtClean="0">
                          <a:latin typeface="Cambria Math" panose="02040503050406030204" pitchFamily="18" charset="0"/>
                        </a:rPr>
                        <m:t>TPDA</m:t>
                      </m:r>
                      <m:r>
                        <a:rPr lang="es-US" b="0" i="0" smtClean="0">
                          <a:latin typeface="Cambria Math" panose="02040503050406030204" pitchFamily="18" charset="0"/>
                        </a:rPr>
                        <m:t> =382</m:t>
                      </m:r>
                      <m:r>
                        <a:rPr lang="es-US" b="0" i="1" smtClean="0">
                          <a:latin typeface="Cambria Math" panose="02040503050406030204" pitchFamily="18" charset="0"/>
                          <a:ea typeface="Cambria Math" panose="02040503050406030204" pitchFamily="18" charset="0"/>
                        </a:rPr>
                        <m:t>±108</m:t>
                      </m:r>
                    </m:oMath>
                  </m:oMathPara>
                </a14:m>
                <a:endParaRPr lang="es-US" dirty="0"/>
              </a:p>
            </p:txBody>
          </p:sp>
        </mc:Choice>
        <mc:Fallback xmlns="">
          <p:sp>
            <p:nvSpPr>
              <p:cNvPr id="17" name="CuadroTexto 16">
                <a:extLst>
                  <a:ext uri="{FF2B5EF4-FFF2-40B4-BE49-F238E27FC236}">
                    <a16:creationId xmlns:a16="http://schemas.microsoft.com/office/drawing/2014/main" id="{787FC743-B587-40E4-A4BD-147C87FFB22C}"/>
                  </a:ext>
                </a:extLst>
              </p:cNvPr>
              <p:cNvSpPr txBox="1">
                <a:spLocks noRot="1" noChangeAspect="1" noMove="1" noResize="1" noEditPoints="1" noAdjustHandles="1" noChangeArrowheads="1" noChangeShapeType="1" noTextEdit="1"/>
              </p:cNvSpPr>
              <p:nvPr/>
            </p:nvSpPr>
            <p:spPr>
              <a:xfrm>
                <a:off x="4011402" y="3879611"/>
                <a:ext cx="4572000" cy="307777"/>
              </a:xfrm>
              <a:prstGeom prst="rect">
                <a:avLst/>
              </a:prstGeom>
              <a:blipFill>
                <a:blip r:embed="rId6"/>
                <a:stretch>
                  <a:fillRect/>
                </a:stretch>
              </a:blipFill>
            </p:spPr>
            <p:txBody>
              <a:bodyPr/>
              <a:lstStyle/>
              <a:p>
                <a:r>
                  <a:rPr lang="es-CO">
                    <a:noFill/>
                  </a:rPr>
                  <a:t> </a:t>
                </a:r>
              </a:p>
            </p:txBody>
          </p:sp>
        </mc:Fallback>
      </mc:AlternateContent>
      <p:sp>
        <p:nvSpPr>
          <p:cNvPr id="22" name="Rectángulo: esquinas redondeadas 21">
            <a:extLst>
              <a:ext uri="{FF2B5EF4-FFF2-40B4-BE49-F238E27FC236}">
                <a16:creationId xmlns:a16="http://schemas.microsoft.com/office/drawing/2014/main" id="{7DFEF23A-1E33-4230-B378-00A0CF9B8B7D}"/>
              </a:ext>
            </a:extLst>
          </p:cNvPr>
          <p:cNvSpPr/>
          <p:nvPr/>
        </p:nvSpPr>
        <p:spPr>
          <a:xfrm>
            <a:off x="5649288" y="4765817"/>
            <a:ext cx="1155560"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a:t>TPDA</a:t>
            </a:r>
          </a:p>
        </p:txBody>
      </p:sp>
      <p:sp>
        <p:nvSpPr>
          <p:cNvPr id="23" name="Flecha: a la derecha 22">
            <a:extLst>
              <a:ext uri="{FF2B5EF4-FFF2-40B4-BE49-F238E27FC236}">
                <a16:creationId xmlns:a16="http://schemas.microsoft.com/office/drawing/2014/main" id="{8EA6CD35-D3D4-4E8C-8D53-472043CE51C4}"/>
              </a:ext>
            </a:extLst>
          </p:cNvPr>
          <p:cNvSpPr/>
          <p:nvPr/>
        </p:nvSpPr>
        <p:spPr>
          <a:xfrm>
            <a:off x="3711335" y="4528974"/>
            <a:ext cx="1584000" cy="108000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274</a:t>
            </a:r>
            <a:br>
              <a:rPr lang="es-US" dirty="0"/>
            </a:br>
            <a:r>
              <a:rPr lang="es-US" sz="1200" dirty="0"/>
              <a:t>veh. Mixtos/día</a:t>
            </a:r>
            <a:endParaRPr lang="es-US" dirty="0"/>
          </a:p>
        </p:txBody>
      </p:sp>
      <p:sp>
        <p:nvSpPr>
          <p:cNvPr id="24" name="Flecha: a la derecha 23">
            <a:extLst>
              <a:ext uri="{FF2B5EF4-FFF2-40B4-BE49-F238E27FC236}">
                <a16:creationId xmlns:a16="http://schemas.microsoft.com/office/drawing/2014/main" id="{3042AD45-7B2F-405E-92C3-EB8915CC795B}"/>
              </a:ext>
            </a:extLst>
          </p:cNvPr>
          <p:cNvSpPr/>
          <p:nvPr/>
        </p:nvSpPr>
        <p:spPr>
          <a:xfrm flipH="1">
            <a:off x="7159362" y="4527267"/>
            <a:ext cx="1583439" cy="10800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490</a:t>
            </a:r>
            <a:br>
              <a:rPr lang="es-US" dirty="0"/>
            </a:br>
            <a:r>
              <a:rPr lang="es-US" sz="1200" dirty="0"/>
              <a:t>veh. Mixtos/día</a:t>
            </a:r>
            <a:endParaRPr lang="es-US" dirty="0"/>
          </a:p>
        </p:txBody>
      </p:sp>
    </p:spTree>
    <p:extLst>
      <p:ext uri="{BB962C8B-B14F-4D97-AF65-F5344CB8AC3E}">
        <p14:creationId xmlns:p14="http://schemas.microsoft.com/office/powerpoint/2010/main" val="1792852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Cálculo del Tráfico Promedio Diario Anual (TPDA)</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sp>
        <p:nvSpPr>
          <p:cNvPr id="2" name="CuadroTexto 1">
            <a:extLst>
              <a:ext uri="{FF2B5EF4-FFF2-40B4-BE49-F238E27FC236}">
                <a16:creationId xmlns:a16="http://schemas.microsoft.com/office/drawing/2014/main" id="{88A43A6D-D391-48F5-9C0F-E605472891EE}"/>
              </a:ext>
            </a:extLst>
          </p:cNvPr>
          <p:cNvSpPr txBox="1"/>
          <p:nvPr/>
        </p:nvSpPr>
        <p:spPr>
          <a:xfrm>
            <a:off x="325889" y="733530"/>
            <a:ext cx="8588086" cy="307777"/>
          </a:xfrm>
          <a:prstGeom prst="rect">
            <a:avLst/>
          </a:prstGeom>
          <a:noFill/>
        </p:spPr>
        <p:txBody>
          <a:bodyPr wrap="square" rtlCol="0">
            <a:spAutoFit/>
          </a:bodyPr>
          <a:lstStyle/>
          <a:p>
            <a:r>
              <a:rPr lang="es-US" b="1" dirty="0"/>
              <a:t>ENTRADA NORTE AL PARQUEADERO C.G.E – AV. CUMANDÁ</a:t>
            </a:r>
          </a:p>
        </p:txBody>
      </p:sp>
      <p:sp>
        <p:nvSpPr>
          <p:cNvPr id="8" name="CuadroTexto 7">
            <a:extLst>
              <a:ext uri="{FF2B5EF4-FFF2-40B4-BE49-F238E27FC236}">
                <a16:creationId xmlns:a16="http://schemas.microsoft.com/office/drawing/2014/main" id="{EC28D7B6-65DF-4FD3-B84B-0AD4EA695DEA}"/>
              </a:ext>
            </a:extLst>
          </p:cNvPr>
          <p:cNvSpPr txBox="1"/>
          <p:nvPr/>
        </p:nvSpPr>
        <p:spPr>
          <a:xfrm>
            <a:off x="4086725" y="1544266"/>
            <a:ext cx="3511216" cy="307777"/>
          </a:xfrm>
          <a:prstGeom prst="rect">
            <a:avLst/>
          </a:prstGeom>
          <a:noFill/>
        </p:spPr>
        <p:txBody>
          <a:bodyPr wrap="square" rtlCol="0">
            <a:spAutoFit/>
          </a:bodyPr>
          <a:lstStyle/>
          <a:p>
            <a:r>
              <a:rPr lang="es-US" i="1" u="sng" dirty="0"/>
              <a:t>Desviación muestral diaria</a:t>
            </a:r>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D556CA4D-78DC-4772-B9E6-ECED831D74BA}"/>
                  </a:ext>
                </a:extLst>
              </p:cNvPr>
              <p:cNvSpPr txBox="1"/>
              <p:nvPr/>
            </p:nvSpPr>
            <p:spPr>
              <a:xfrm>
                <a:off x="4011402" y="1920133"/>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𝑆</m:t>
                      </m:r>
                      <m:r>
                        <a:rPr lang="es-US" i="0">
                          <a:latin typeface="Cambria Math" panose="02040503050406030204" pitchFamily="18" charset="0"/>
                        </a:rPr>
                        <m:t>=</m:t>
                      </m:r>
                      <m:r>
                        <a:rPr lang="es-US" b="0" i="0" smtClean="0">
                          <a:latin typeface="Cambria Math" panose="02040503050406030204" pitchFamily="18" charset="0"/>
                        </a:rPr>
                        <m:t>142</m:t>
                      </m:r>
                      <m:r>
                        <a:rPr lang="es-US" i="0">
                          <a:latin typeface="Cambria Math" panose="02040503050406030204" pitchFamily="18" charset="0"/>
                        </a:rPr>
                        <m:t>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20" name="CuadroTexto 19">
                <a:extLst>
                  <a:ext uri="{FF2B5EF4-FFF2-40B4-BE49-F238E27FC236}">
                    <a16:creationId xmlns:a16="http://schemas.microsoft.com/office/drawing/2014/main" id="{D556CA4D-78DC-4772-B9E6-ECED831D74BA}"/>
                  </a:ext>
                </a:extLst>
              </p:cNvPr>
              <p:cNvSpPr txBox="1">
                <a:spLocks noRot="1" noChangeAspect="1" noMove="1" noResize="1" noEditPoints="1" noAdjustHandles="1" noChangeArrowheads="1" noChangeShapeType="1" noTextEdit="1"/>
              </p:cNvSpPr>
              <p:nvPr/>
            </p:nvSpPr>
            <p:spPr>
              <a:xfrm>
                <a:off x="4011402" y="1920133"/>
                <a:ext cx="4572000" cy="307777"/>
              </a:xfrm>
              <a:prstGeom prst="rect">
                <a:avLst/>
              </a:prstGeom>
              <a:blipFill>
                <a:blip r:embed="rId4"/>
                <a:stretch>
                  <a:fillRect t="-94000" b="-158000"/>
                </a:stretch>
              </a:blipFill>
            </p:spPr>
            <p:txBody>
              <a:bodyPr/>
              <a:lstStyle/>
              <a:p>
                <a:r>
                  <a:rPr lang="es-CO">
                    <a:noFill/>
                  </a:rPr>
                  <a:t> </a:t>
                </a:r>
              </a:p>
            </p:txBody>
          </p:sp>
        </mc:Fallback>
      </mc:AlternateContent>
      <p:graphicFrame>
        <p:nvGraphicFramePr>
          <p:cNvPr id="4" name="Tabla 3">
            <a:extLst>
              <a:ext uri="{FF2B5EF4-FFF2-40B4-BE49-F238E27FC236}">
                <a16:creationId xmlns:a16="http://schemas.microsoft.com/office/drawing/2014/main" id="{A7D83F5C-05F8-4481-BAB0-DF5D6EE8B8E9}"/>
              </a:ext>
            </a:extLst>
          </p:cNvPr>
          <p:cNvGraphicFramePr>
            <a:graphicFrameLocks noGrp="1"/>
          </p:cNvGraphicFramePr>
          <p:nvPr>
            <p:extLst>
              <p:ext uri="{D42A27DB-BD31-4B8C-83A1-F6EECF244321}">
                <p14:modId xmlns:p14="http://schemas.microsoft.com/office/powerpoint/2010/main" val="3383234928"/>
              </p:ext>
            </p:extLst>
          </p:nvPr>
        </p:nvGraphicFramePr>
        <p:xfrm>
          <a:off x="566919" y="1818964"/>
          <a:ext cx="2734750" cy="3021404"/>
        </p:xfrm>
        <a:graphic>
          <a:graphicData uri="http://schemas.openxmlformats.org/drawingml/2006/table">
            <a:tbl>
              <a:tblPr bandRow="1"/>
              <a:tblGrid>
                <a:gridCol w="1371385">
                  <a:extLst>
                    <a:ext uri="{9D8B030D-6E8A-4147-A177-3AD203B41FA5}">
                      <a16:colId xmlns:a16="http://schemas.microsoft.com/office/drawing/2014/main" val="1546804692"/>
                    </a:ext>
                  </a:extLst>
                </a:gridCol>
                <a:gridCol w="1363365">
                  <a:extLst>
                    <a:ext uri="{9D8B030D-6E8A-4147-A177-3AD203B41FA5}">
                      <a16:colId xmlns:a16="http://schemas.microsoft.com/office/drawing/2014/main" val="2805749183"/>
                    </a:ext>
                  </a:extLst>
                </a:gridCol>
              </a:tblGrid>
              <a:tr h="444384">
                <a:tc gridSpan="2">
                  <a:txBody>
                    <a:bodyPr/>
                    <a:lstStyle/>
                    <a:p>
                      <a:pPr algn="ctr">
                        <a:lnSpc>
                          <a:spcPct val="107000"/>
                        </a:lnSpc>
                        <a:spcAft>
                          <a:spcPts val="800"/>
                        </a:spcAft>
                      </a:pPr>
                      <a:r>
                        <a:rPr lang="es-EC" sz="1100" b="1" i="1" dirty="0">
                          <a:solidFill>
                            <a:srgbClr val="000000"/>
                          </a:solidFill>
                          <a:effectLst/>
                          <a:latin typeface="Calibri" panose="020F0502020204030204" pitchFamily="34" charset="0"/>
                          <a:ea typeface="Calibri" panose="020F0502020204030204" pitchFamily="34" charset="0"/>
                        </a:rPr>
                        <a:t>TRAFICO PROMEDIO DIARIO SEMANAL (ACTUAL)</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US"/>
                    </a:p>
                  </a:txBody>
                  <a:tcPr>
                    <a:lnL w="12700" cmpd="sng">
                      <a:noFill/>
                      <a:prstDash val="solid"/>
                    </a:lnL>
                  </a:tcPr>
                </a:tc>
                <a:extLst>
                  <a:ext uri="{0D108BD9-81ED-4DB2-BD59-A6C34878D82A}">
                    <a16:rowId xmlns:a16="http://schemas.microsoft.com/office/drawing/2014/main" val="3648784291"/>
                  </a:ext>
                </a:extLst>
              </a:tr>
              <a:tr h="443982">
                <a:tc>
                  <a:txBody>
                    <a:bodyPr/>
                    <a:lstStyle/>
                    <a:p>
                      <a:pPr algn="ctr">
                        <a:lnSpc>
                          <a:spcPct val="107000"/>
                        </a:lnSpc>
                        <a:spcAft>
                          <a:spcPts val="800"/>
                        </a:spcAft>
                      </a:pPr>
                      <a:r>
                        <a:rPr lang="es-EC" sz="1000" b="1">
                          <a:solidFill>
                            <a:srgbClr val="000000"/>
                          </a:solidFill>
                          <a:effectLst/>
                          <a:latin typeface="Calibri" panose="020F0502020204030204" pitchFamily="34" charset="0"/>
                          <a:ea typeface="Calibri" panose="020F0502020204030204" pitchFamily="34" charset="0"/>
                        </a:rPr>
                        <a:t> </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dirty="0">
                          <a:solidFill>
                            <a:srgbClr val="000000"/>
                          </a:solidFill>
                          <a:effectLst/>
                          <a:latin typeface="Calibri" panose="020F0502020204030204" pitchFamily="34" charset="0"/>
                          <a:ea typeface="Calibri" panose="020F0502020204030204" pitchFamily="34" charset="0"/>
                        </a:rPr>
                        <a:t>Tránsito contado</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66030225"/>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LUNES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Times New Roman" panose="02020603050405020304" pitchFamily="18" charset="0"/>
                        </a:rPr>
                        <a:t>345</a:t>
                      </a:r>
                      <a:endParaRPr lang="es-EC" sz="1100">
                        <a:effectLst/>
                        <a:latin typeface="Calibri" panose="020F0502020204030204" pitchFamily="34" charset="0"/>
                        <a:ea typeface="Calibri" panose="020F050202020403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652519825"/>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MARTES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Times New Roman" panose="02020603050405020304" pitchFamily="18" charset="0"/>
                        </a:rPr>
                        <a:t>330</a:t>
                      </a:r>
                      <a:endParaRPr lang="es-EC" sz="1100">
                        <a:effectLst/>
                        <a:latin typeface="Calibri" panose="020F0502020204030204" pitchFamily="34" charset="0"/>
                        <a:ea typeface="Calibri" panose="020F0502020204030204" pitchFamily="34" charset="0"/>
                      </a:endParaRPr>
                    </a:p>
                  </a:txBody>
                  <a:tcPr marL="44450" marR="44450" marT="0" marB="0" anchor="ctr">
                    <a:lnL>
                      <a:noFill/>
                    </a:lnL>
                    <a:lnR>
                      <a:noFill/>
                    </a:lnR>
                    <a:lnT>
                      <a:noFill/>
                    </a:lnT>
                    <a:lnB>
                      <a:noFill/>
                    </a:lnB>
                    <a:solidFill>
                      <a:srgbClr val="FFFFFF"/>
                    </a:solidFill>
                  </a:tcPr>
                </a:tc>
                <a:extLst>
                  <a:ext uri="{0D108BD9-81ED-4DB2-BD59-A6C34878D82A}">
                    <a16:rowId xmlns:a16="http://schemas.microsoft.com/office/drawing/2014/main" val="3606338165"/>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MIERCOLES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Times New Roman" panose="02020603050405020304" pitchFamily="18" charset="0"/>
                        </a:rPr>
                        <a:t>396</a:t>
                      </a:r>
                      <a:endParaRPr lang="es-EC" sz="1100">
                        <a:effectLst/>
                        <a:latin typeface="Calibri" panose="020F0502020204030204" pitchFamily="34" charset="0"/>
                        <a:ea typeface="Calibri" panose="020F0502020204030204" pitchFamily="34" charset="0"/>
                      </a:endParaRPr>
                    </a:p>
                  </a:txBody>
                  <a:tcPr marL="44450" marR="44450" marT="0" marB="0" anchor="ctr">
                    <a:lnL>
                      <a:noFill/>
                    </a:lnL>
                    <a:lnR>
                      <a:noFill/>
                    </a:lnR>
                    <a:lnT>
                      <a:noFill/>
                    </a:lnT>
                    <a:lnB>
                      <a:noFill/>
                    </a:lnB>
                    <a:solidFill>
                      <a:srgbClr val="FFFFFF"/>
                    </a:solidFill>
                  </a:tcPr>
                </a:tc>
                <a:extLst>
                  <a:ext uri="{0D108BD9-81ED-4DB2-BD59-A6C34878D82A}">
                    <a16:rowId xmlns:a16="http://schemas.microsoft.com/office/drawing/2014/main" val="3842224171"/>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JUEVES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Times New Roman" panose="02020603050405020304" pitchFamily="18" charset="0"/>
                        </a:rPr>
                        <a:t>357</a:t>
                      </a:r>
                      <a:endParaRPr lang="es-EC" sz="1100">
                        <a:effectLst/>
                        <a:latin typeface="Calibri" panose="020F0502020204030204" pitchFamily="34" charset="0"/>
                        <a:ea typeface="Calibri" panose="020F0502020204030204" pitchFamily="34" charset="0"/>
                      </a:endParaRPr>
                    </a:p>
                  </a:txBody>
                  <a:tcPr marL="44450" marR="44450" marT="0" marB="0" anchor="ctr">
                    <a:lnL>
                      <a:noFill/>
                    </a:lnL>
                    <a:lnR>
                      <a:noFill/>
                    </a:lnR>
                    <a:lnT>
                      <a:noFill/>
                    </a:lnT>
                    <a:lnB>
                      <a:noFill/>
                    </a:lnB>
                    <a:solidFill>
                      <a:srgbClr val="FFFFFF"/>
                    </a:solidFill>
                  </a:tcPr>
                </a:tc>
                <a:extLst>
                  <a:ext uri="{0D108BD9-81ED-4DB2-BD59-A6C34878D82A}">
                    <a16:rowId xmlns:a16="http://schemas.microsoft.com/office/drawing/2014/main" val="3807905374"/>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VIERNES </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Times New Roman" panose="02020603050405020304" pitchFamily="18" charset="0"/>
                        </a:rPr>
                        <a:t>358</a:t>
                      </a:r>
                      <a:endParaRPr lang="es-EC" sz="1100">
                        <a:effectLst/>
                        <a:latin typeface="Calibri" panose="020F0502020204030204" pitchFamily="34" charset="0"/>
                        <a:ea typeface="Calibri" panose="020F0502020204030204" pitchFamily="34" charset="0"/>
                      </a:endParaRPr>
                    </a:p>
                  </a:txBody>
                  <a:tcPr marL="44450" marR="44450" marT="0" marB="0" anchor="ctr">
                    <a:lnL>
                      <a:noFill/>
                    </a:lnL>
                    <a:lnR>
                      <a:noFill/>
                    </a:lnR>
                    <a:lnT>
                      <a:noFill/>
                    </a:lnT>
                    <a:lnB>
                      <a:noFill/>
                    </a:lnB>
                    <a:solidFill>
                      <a:srgbClr val="FFFFFF"/>
                    </a:solidFill>
                  </a:tcPr>
                </a:tc>
                <a:extLst>
                  <a:ext uri="{0D108BD9-81ED-4DB2-BD59-A6C34878D82A}">
                    <a16:rowId xmlns:a16="http://schemas.microsoft.com/office/drawing/2014/main" val="3285478768"/>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SABADO</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Times New Roman" panose="02020603050405020304" pitchFamily="18" charset="0"/>
                        </a:rPr>
                        <a:t>63</a:t>
                      </a:r>
                      <a:endParaRPr lang="es-EC" sz="1100">
                        <a:effectLst/>
                        <a:latin typeface="Calibri" panose="020F0502020204030204" pitchFamily="34" charset="0"/>
                        <a:ea typeface="Calibri" panose="020F0502020204030204" pitchFamily="34" charset="0"/>
                      </a:endParaRPr>
                    </a:p>
                  </a:txBody>
                  <a:tcPr marL="44450" marR="44450" marT="0" marB="0" anchor="ctr">
                    <a:lnL>
                      <a:noFill/>
                    </a:lnL>
                    <a:lnR>
                      <a:noFill/>
                    </a:lnR>
                    <a:lnT>
                      <a:noFill/>
                    </a:lnT>
                    <a:lnB>
                      <a:noFill/>
                    </a:lnB>
                    <a:solidFill>
                      <a:srgbClr val="FFFFFF"/>
                    </a:solidFill>
                  </a:tcPr>
                </a:tc>
                <a:extLst>
                  <a:ext uri="{0D108BD9-81ED-4DB2-BD59-A6C34878D82A}">
                    <a16:rowId xmlns:a16="http://schemas.microsoft.com/office/drawing/2014/main" val="3452443099"/>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DOMINGO</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Times New Roman" panose="02020603050405020304" pitchFamily="18" charset="0"/>
                        </a:rPr>
                        <a:t>75</a:t>
                      </a:r>
                      <a:endParaRPr lang="es-EC" sz="1100">
                        <a:effectLst/>
                        <a:latin typeface="Calibri" panose="020F0502020204030204" pitchFamily="34" charset="0"/>
                        <a:ea typeface="Calibri" panose="020F0502020204030204" pitchFamily="34"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47737072"/>
                  </a:ext>
                </a:extLst>
              </a:tr>
              <a:tr h="241295">
                <a:tc>
                  <a:txBody>
                    <a:bodyPr/>
                    <a:lstStyle/>
                    <a:p>
                      <a:pPr>
                        <a:lnSpc>
                          <a:spcPct val="107000"/>
                        </a:lnSpc>
                        <a:spcAft>
                          <a:spcPts val="800"/>
                        </a:spcAft>
                      </a:pPr>
                      <a:r>
                        <a:rPr lang="es-EC" sz="1000" b="1">
                          <a:solidFill>
                            <a:srgbClr val="000000"/>
                          </a:solidFill>
                          <a:effectLst/>
                          <a:latin typeface="Calibri" panose="020F0502020204030204" pitchFamily="34" charset="0"/>
                          <a:ea typeface="Calibri" panose="020F0502020204030204" pitchFamily="34" charset="0"/>
                        </a:rPr>
                        <a:t>PROMEDIO</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dirty="0">
                          <a:solidFill>
                            <a:srgbClr val="000000"/>
                          </a:solidFill>
                          <a:effectLst/>
                          <a:latin typeface="Calibri" panose="020F0502020204030204" pitchFamily="34" charset="0"/>
                          <a:ea typeface="Times New Roman" panose="02020603050405020304" pitchFamily="18" charset="0"/>
                        </a:rPr>
                        <a:t>275</a:t>
                      </a:r>
                      <a:endParaRPr lang="es-EC" sz="1100" dirty="0">
                        <a:effectLst/>
                        <a:latin typeface="Calibri" panose="020F0502020204030204" pitchFamily="34" charset="0"/>
                        <a:ea typeface="Calibri" panose="020F050202020403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89953293"/>
                  </a:ext>
                </a:extLst>
              </a:tr>
            </a:tbl>
          </a:graphicData>
        </a:graphic>
      </p:graphicFrame>
      <p:sp>
        <p:nvSpPr>
          <p:cNvPr id="12" name="CuadroTexto 11">
            <a:extLst>
              <a:ext uri="{FF2B5EF4-FFF2-40B4-BE49-F238E27FC236}">
                <a16:creationId xmlns:a16="http://schemas.microsoft.com/office/drawing/2014/main" id="{4BA288A7-47E0-421A-B318-7DD6422621B7}"/>
              </a:ext>
            </a:extLst>
          </p:cNvPr>
          <p:cNvSpPr txBox="1"/>
          <p:nvPr/>
        </p:nvSpPr>
        <p:spPr>
          <a:xfrm>
            <a:off x="4086725" y="2581962"/>
            <a:ext cx="3511216" cy="307777"/>
          </a:xfrm>
          <a:prstGeom prst="rect">
            <a:avLst/>
          </a:prstGeom>
          <a:noFill/>
        </p:spPr>
        <p:txBody>
          <a:bodyPr wrap="square" rtlCol="0">
            <a:spAutoFit/>
          </a:bodyPr>
          <a:lstStyle/>
          <a:p>
            <a:r>
              <a:rPr lang="es-US" i="1" u="sng" dirty="0"/>
              <a:t>Desviación poblacional</a:t>
            </a: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D0B0EF1A-BE57-490B-8A5A-0A203BD9CE4C}"/>
                  </a:ext>
                </a:extLst>
              </p:cNvPr>
              <p:cNvSpPr txBox="1"/>
              <p:nvPr/>
            </p:nvSpPr>
            <p:spPr>
              <a:xfrm>
                <a:off x="4011402" y="2957829"/>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𝜎</m:t>
                      </m:r>
                      <m:r>
                        <a:rPr lang="es-US" i="0">
                          <a:latin typeface="Cambria Math" panose="02040503050406030204" pitchFamily="18" charset="0"/>
                        </a:rPr>
                        <m:t>=</m:t>
                      </m:r>
                      <m:r>
                        <a:rPr lang="es-US" b="0" i="0" smtClean="0">
                          <a:latin typeface="Cambria Math" panose="02040503050406030204" pitchFamily="18" charset="0"/>
                        </a:rPr>
                        <m:t>53</m:t>
                      </m:r>
                      <m:r>
                        <a:rPr lang="es-US" i="0">
                          <a:latin typeface="Cambria Math" panose="02040503050406030204" pitchFamily="18" charset="0"/>
                        </a:rPr>
                        <m:t>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15" name="CuadroTexto 14">
                <a:extLst>
                  <a:ext uri="{FF2B5EF4-FFF2-40B4-BE49-F238E27FC236}">
                    <a16:creationId xmlns:a16="http://schemas.microsoft.com/office/drawing/2014/main" id="{D0B0EF1A-BE57-490B-8A5A-0A203BD9CE4C}"/>
                  </a:ext>
                </a:extLst>
              </p:cNvPr>
              <p:cNvSpPr txBox="1">
                <a:spLocks noRot="1" noChangeAspect="1" noMove="1" noResize="1" noEditPoints="1" noAdjustHandles="1" noChangeArrowheads="1" noChangeShapeType="1" noTextEdit="1"/>
              </p:cNvSpPr>
              <p:nvPr/>
            </p:nvSpPr>
            <p:spPr>
              <a:xfrm>
                <a:off x="4011402" y="2957829"/>
                <a:ext cx="4572000" cy="307777"/>
              </a:xfrm>
              <a:prstGeom prst="rect">
                <a:avLst/>
              </a:prstGeom>
              <a:blipFill>
                <a:blip r:embed="rId5"/>
                <a:stretch>
                  <a:fillRect t="-92157" b="-152941"/>
                </a:stretch>
              </a:blipFill>
            </p:spPr>
            <p:txBody>
              <a:bodyPr/>
              <a:lstStyle/>
              <a:p>
                <a:r>
                  <a:rPr lang="es-CO">
                    <a:noFill/>
                  </a:rPr>
                  <a:t> </a:t>
                </a:r>
              </a:p>
            </p:txBody>
          </p:sp>
        </mc:Fallback>
      </mc:AlternateContent>
      <p:sp>
        <p:nvSpPr>
          <p:cNvPr id="16" name="CuadroTexto 15">
            <a:extLst>
              <a:ext uri="{FF2B5EF4-FFF2-40B4-BE49-F238E27FC236}">
                <a16:creationId xmlns:a16="http://schemas.microsoft.com/office/drawing/2014/main" id="{7F8F2708-6D53-4002-8487-A858A98F7A79}"/>
              </a:ext>
            </a:extLst>
          </p:cNvPr>
          <p:cNvSpPr txBox="1"/>
          <p:nvPr/>
        </p:nvSpPr>
        <p:spPr>
          <a:xfrm>
            <a:off x="4086725" y="3619658"/>
            <a:ext cx="3511216" cy="307777"/>
          </a:xfrm>
          <a:prstGeom prst="rect">
            <a:avLst/>
          </a:prstGeom>
          <a:noFill/>
        </p:spPr>
        <p:txBody>
          <a:bodyPr wrap="square" rtlCol="0">
            <a:spAutoFit/>
          </a:bodyPr>
          <a:lstStyle/>
          <a:p>
            <a:r>
              <a:rPr lang="es-US" i="1" u="sng" dirty="0"/>
              <a:t>TPDA – Confiabilidad del 90%</a:t>
            </a:r>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787FC743-B587-40E4-A4BD-147C87FFB22C}"/>
                  </a:ext>
                </a:extLst>
              </p:cNvPr>
              <p:cNvSpPr txBox="1"/>
              <p:nvPr/>
            </p:nvSpPr>
            <p:spPr>
              <a:xfrm>
                <a:off x="4011402" y="3995525"/>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US" b="0" i="0" smtClean="0">
                          <a:latin typeface="Cambria Math" panose="02040503050406030204" pitchFamily="18" charset="0"/>
                        </a:rPr>
                        <m:t>TPDA</m:t>
                      </m:r>
                      <m:r>
                        <a:rPr lang="es-US" b="0" i="0" smtClean="0">
                          <a:latin typeface="Cambria Math" panose="02040503050406030204" pitchFamily="18" charset="0"/>
                        </a:rPr>
                        <m:t> =275</m:t>
                      </m:r>
                      <m:r>
                        <a:rPr lang="es-US" b="0" i="1" smtClean="0">
                          <a:latin typeface="Cambria Math" panose="02040503050406030204" pitchFamily="18" charset="0"/>
                          <a:ea typeface="Cambria Math" panose="02040503050406030204" pitchFamily="18" charset="0"/>
                        </a:rPr>
                        <m:t>±87</m:t>
                      </m:r>
                    </m:oMath>
                  </m:oMathPara>
                </a14:m>
                <a:endParaRPr lang="es-US" dirty="0"/>
              </a:p>
            </p:txBody>
          </p:sp>
        </mc:Choice>
        <mc:Fallback xmlns="">
          <p:sp>
            <p:nvSpPr>
              <p:cNvPr id="17" name="CuadroTexto 16">
                <a:extLst>
                  <a:ext uri="{FF2B5EF4-FFF2-40B4-BE49-F238E27FC236}">
                    <a16:creationId xmlns:a16="http://schemas.microsoft.com/office/drawing/2014/main" id="{787FC743-B587-40E4-A4BD-147C87FFB22C}"/>
                  </a:ext>
                </a:extLst>
              </p:cNvPr>
              <p:cNvSpPr txBox="1">
                <a:spLocks noRot="1" noChangeAspect="1" noMove="1" noResize="1" noEditPoints="1" noAdjustHandles="1" noChangeArrowheads="1" noChangeShapeType="1" noTextEdit="1"/>
              </p:cNvSpPr>
              <p:nvPr/>
            </p:nvSpPr>
            <p:spPr>
              <a:xfrm>
                <a:off x="4011402" y="3995525"/>
                <a:ext cx="4572000" cy="307777"/>
              </a:xfrm>
              <a:prstGeom prst="rect">
                <a:avLst/>
              </a:prstGeom>
              <a:blipFill>
                <a:blip r:embed="rId6"/>
                <a:stretch>
                  <a:fillRect/>
                </a:stretch>
              </a:blipFill>
            </p:spPr>
            <p:txBody>
              <a:bodyPr/>
              <a:lstStyle/>
              <a:p>
                <a:r>
                  <a:rPr lang="es-CO">
                    <a:noFill/>
                  </a:rPr>
                  <a:t> </a:t>
                </a:r>
              </a:p>
            </p:txBody>
          </p:sp>
        </mc:Fallback>
      </mc:AlternateContent>
      <p:sp>
        <p:nvSpPr>
          <p:cNvPr id="14" name="Rectángulo: esquinas redondeadas 13">
            <a:extLst>
              <a:ext uri="{FF2B5EF4-FFF2-40B4-BE49-F238E27FC236}">
                <a16:creationId xmlns:a16="http://schemas.microsoft.com/office/drawing/2014/main" id="{B0E90E93-EE37-4242-A508-6770B416106A}"/>
              </a:ext>
            </a:extLst>
          </p:cNvPr>
          <p:cNvSpPr/>
          <p:nvPr/>
        </p:nvSpPr>
        <p:spPr>
          <a:xfrm>
            <a:off x="5639240" y="4649904"/>
            <a:ext cx="1155560"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a:t>TPDA</a:t>
            </a:r>
          </a:p>
        </p:txBody>
      </p:sp>
      <p:sp>
        <p:nvSpPr>
          <p:cNvPr id="21" name="Flecha: a la derecha 20">
            <a:extLst>
              <a:ext uri="{FF2B5EF4-FFF2-40B4-BE49-F238E27FC236}">
                <a16:creationId xmlns:a16="http://schemas.microsoft.com/office/drawing/2014/main" id="{0F543152-14FE-42B7-A129-4A9BC4D69F49}"/>
              </a:ext>
            </a:extLst>
          </p:cNvPr>
          <p:cNvSpPr/>
          <p:nvPr/>
        </p:nvSpPr>
        <p:spPr>
          <a:xfrm>
            <a:off x="3701287" y="4413061"/>
            <a:ext cx="1584000" cy="108000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188</a:t>
            </a:r>
            <a:br>
              <a:rPr lang="es-US" dirty="0"/>
            </a:br>
            <a:r>
              <a:rPr lang="es-US" sz="1200" dirty="0"/>
              <a:t>veh. Mixtos/día</a:t>
            </a:r>
            <a:endParaRPr lang="es-US" dirty="0"/>
          </a:p>
        </p:txBody>
      </p:sp>
      <p:sp>
        <p:nvSpPr>
          <p:cNvPr id="22" name="Flecha: a la derecha 21">
            <a:extLst>
              <a:ext uri="{FF2B5EF4-FFF2-40B4-BE49-F238E27FC236}">
                <a16:creationId xmlns:a16="http://schemas.microsoft.com/office/drawing/2014/main" id="{9036DF03-594E-4D2F-B81C-7680848A5887}"/>
              </a:ext>
            </a:extLst>
          </p:cNvPr>
          <p:cNvSpPr/>
          <p:nvPr/>
        </p:nvSpPr>
        <p:spPr>
          <a:xfrm flipH="1">
            <a:off x="7149314" y="4411354"/>
            <a:ext cx="1583439" cy="10800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362</a:t>
            </a:r>
            <a:br>
              <a:rPr lang="es-US" dirty="0"/>
            </a:br>
            <a:r>
              <a:rPr lang="es-US" sz="1200" dirty="0"/>
              <a:t>veh. Mixtos/día</a:t>
            </a:r>
            <a:endParaRPr lang="es-US" dirty="0"/>
          </a:p>
        </p:txBody>
      </p:sp>
    </p:spTree>
    <p:extLst>
      <p:ext uri="{BB962C8B-B14F-4D97-AF65-F5344CB8AC3E}">
        <p14:creationId xmlns:p14="http://schemas.microsoft.com/office/powerpoint/2010/main" val="2389668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Cálculo del Tráfico Promedio Diario Anual (TPDA)</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sp>
        <p:nvSpPr>
          <p:cNvPr id="2" name="CuadroTexto 1">
            <a:extLst>
              <a:ext uri="{FF2B5EF4-FFF2-40B4-BE49-F238E27FC236}">
                <a16:creationId xmlns:a16="http://schemas.microsoft.com/office/drawing/2014/main" id="{88A43A6D-D391-48F5-9C0F-E605472891EE}"/>
              </a:ext>
            </a:extLst>
          </p:cNvPr>
          <p:cNvSpPr txBox="1"/>
          <p:nvPr/>
        </p:nvSpPr>
        <p:spPr>
          <a:xfrm>
            <a:off x="325889" y="733530"/>
            <a:ext cx="8588086" cy="307777"/>
          </a:xfrm>
          <a:prstGeom prst="rect">
            <a:avLst/>
          </a:prstGeom>
          <a:noFill/>
        </p:spPr>
        <p:txBody>
          <a:bodyPr wrap="square" rtlCol="0">
            <a:spAutoFit/>
          </a:bodyPr>
          <a:lstStyle/>
          <a:p>
            <a:r>
              <a:rPr lang="es-US" b="1" dirty="0"/>
              <a:t>SALIDA NORTE DESDE EL PARQUEADERO </a:t>
            </a:r>
            <a:r>
              <a:rPr lang="es-US" b="1" dirty="0" err="1"/>
              <a:t>C.G.E</a:t>
            </a:r>
            <a:r>
              <a:rPr lang="es-US" b="1" dirty="0"/>
              <a:t> Y COMPLEJO – AV. CUMANDÁ</a:t>
            </a:r>
          </a:p>
        </p:txBody>
      </p:sp>
      <p:sp>
        <p:nvSpPr>
          <p:cNvPr id="8" name="CuadroTexto 7">
            <a:extLst>
              <a:ext uri="{FF2B5EF4-FFF2-40B4-BE49-F238E27FC236}">
                <a16:creationId xmlns:a16="http://schemas.microsoft.com/office/drawing/2014/main" id="{EC28D7B6-65DF-4FD3-B84B-0AD4EA695DEA}"/>
              </a:ext>
            </a:extLst>
          </p:cNvPr>
          <p:cNvSpPr txBox="1"/>
          <p:nvPr/>
        </p:nvSpPr>
        <p:spPr>
          <a:xfrm>
            <a:off x="4009248" y="1503332"/>
            <a:ext cx="3511216" cy="307777"/>
          </a:xfrm>
          <a:prstGeom prst="rect">
            <a:avLst/>
          </a:prstGeom>
          <a:noFill/>
        </p:spPr>
        <p:txBody>
          <a:bodyPr wrap="square" rtlCol="0">
            <a:spAutoFit/>
          </a:bodyPr>
          <a:lstStyle/>
          <a:p>
            <a:r>
              <a:rPr lang="es-US" i="1" u="sng" dirty="0"/>
              <a:t>Desviación muestral diaria</a:t>
            </a:r>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D556CA4D-78DC-4772-B9E6-ECED831D74BA}"/>
                  </a:ext>
                </a:extLst>
              </p:cNvPr>
              <p:cNvSpPr txBox="1"/>
              <p:nvPr/>
            </p:nvSpPr>
            <p:spPr>
              <a:xfrm>
                <a:off x="3933925" y="1879199"/>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𝑆</m:t>
                      </m:r>
                      <m:r>
                        <a:rPr lang="es-US" i="0">
                          <a:latin typeface="Cambria Math" panose="02040503050406030204" pitchFamily="18" charset="0"/>
                        </a:rPr>
                        <m:t>=</m:t>
                      </m:r>
                      <m:r>
                        <a:rPr lang="es-US" b="0" i="0" smtClean="0">
                          <a:latin typeface="Cambria Math" panose="02040503050406030204" pitchFamily="18" charset="0"/>
                        </a:rPr>
                        <m:t>209</m:t>
                      </m:r>
                      <m:r>
                        <a:rPr lang="es-US" i="0">
                          <a:latin typeface="Cambria Math" panose="02040503050406030204" pitchFamily="18" charset="0"/>
                        </a:rPr>
                        <m:t>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20" name="CuadroTexto 19">
                <a:extLst>
                  <a:ext uri="{FF2B5EF4-FFF2-40B4-BE49-F238E27FC236}">
                    <a16:creationId xmlns:a16="http://schemas.microsoft.com/office/drawing/2014/main" id="{D556CA4D-78DC-4772-B9E6-ECED831D74BA}"/>
                  </a:ext>
                </a:extLst>
              </p:cNvPr>
              <p:cNvSpPr txBox="1">
                <a:spLocks noRot="1" noChangeAspect="1" noMove="1" noResize="1" noEditPoints="1" noAdjustHandles="1" noChangeArrowheads="1" noChangeShapeType="1" noTextEdit="1"/>
              </p:cNvSpPr>
              <p:nvPr/>
            </p:nvSpPr>
            <p:spPr>
              <a:xfrm>
                <a:off x="3933925" y="1879199"/>
                <a:ext cx="4572000" cy="307777"/>
              </a:xfrm>
              <a:prstGeom prst="rect">
                <a:avLst/>
              </a:prstGeom>
              <a:blipFill>
                <a:blip r:embed="rId4"/>
                <a:stretch>
                  <a:fillRect t="-92157" b="-152941"/>
                </a:stretch>
              </a:blipFill>
            </p:spPr>
            <p:txBody>
              <a:bodyPr/>
              <a:lstStyle/>
              <a:p>
                <a:r>
                  <a:rPr lang="es-CO">
                    <a:noFill/>
                  </a:rPr>
                  <a:t> </a:t>
                </a:r>
              </a:p>
            </p:txBody>
          </p:sp>
        </mc:Fallback>
      </mc:AlternateContent>
      <p:graphicFrame>
        <p:nvGraphicFramePr>
          <p:cNvPr id="4" name="Tabla 3">
            <a:extLst>
              <a:ext uri="{FF2B5EF4-FFF2-40B4-BE49-F238E27FC236}">
                <a16:creationId xmlns:a16="http://schemas.microsoft.com/office/drawing/2014/main" id="{A7D83F5C-05F8-4481-BAB0-DF5D6EE8B8E9}"/>
              </a:ext>
            </a:extLst>
          </p:cNvPr>
          <p:cNvGraphicFramePr>
            <a:graphicFrameLocks noGrp="1"/>
          </p:cNvGraphicFramePr>
          <p:nvPr>
            <p:extLst>
              <p:ext uri="{D42A27DB-BD31-4B8C-83A1-F6EECF244321}">
                <p14:modId xmlns:p14="http://schemas.microsoft.com/office/powerpoint/2010/main" val="2387774130"/>
              </p:ext>
            </p:extLst>
          </p:nvPr>
        </p:nvGraphicFramePr>
        <p:xfrm>
          <a:off x="566919" y="1818964"/>
          <a:ext cx="2734750" cy="3021404"/>
        </p:xfrm>
        <a:graphic>
          <a:graphicData uri="http://schemas.openxmlformats.org/drawingml/2006/table">
            <a:tbl>
              <a:tblPr bandRow="1"/>
              <a:tblGrid>
                <a:gridCol w="1371385">
                  <a:extLst>
                    <a:ext uri="{9D8B030D-6E8A-4147-A177-3AD203B41FA5}">
                      <a16:colId xmlns:a16="http://schemas.microsoft.com/office/drawing/2014/main" val="1546804692"/>
                    </a:ext>
                  </a:extLst>
                </a:gridCol>
                <a:gridCol w="1363365">
                  <a:extLst>
                    <a:ext uri="{9D8B030D-6E8A-4147-A177-3AD203B41FA5}">
                      <a16:colId xmlns:a16="http://schemas.microsoft.com/office/drawing/2014/main" val="2805749183"/>
                    </a:ext>
                  </a:extLst>
                </a:gridCol>
              </a:tblGrid>
              <a:tr h="444384">
                <a:tc gridSpan="2">
                  <a:txBody>
                    <a:bodyPr/>
                    <a:lstStyle/>
                    <a:p>
                      <a:pPr algn="ctr">
                        <a:lnSpc>
                          <a:spcPct val="107000"/>
                        </a:lnSpc>
                        <a:spcAft>
                          <a:spcPts val="800"/>
                        </a:spcAft>
                      </a:pPr>
                      <a:r>
                        <a:rPr lang="es-EC" sz="1100" b="1" i="1" dirty="0">
                          <a:solidFill>
                            <a:srgbClr val="000000"/>
                          </a:solidFill>
                          <a:effectLst/>
                          <a:latin typeface="Calibri" panose="020F0502020204030204" pitchFamily="34" charset="0"/>
                          <a:ea typeface="Calibri" panose="020F0502020204030204" pitchFamily="34" charset="0"/>
                        </a:rPr>
                        <a:t>TRAFICO PROMEDIO DIARIO SEMANAL (ACTUAL)</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US"/>
                    </a:p>
                  </a:txBody>
                  <a:tcPr>
                    <a:lnL w="12700" cmpd="sng">
                      <a:noFill/>
                      <a:prstDash val="solid"/>
                    </a:lnL>
                  </a:tcPr>
                </a:tc>
                <a:extLst>
                  <a:ext uri="{0D108BD9-81ED-4DB2-BD59-A6C34878D82A}">
                    <a16:rowId xmlns:a16="http://schemas.microsoft.com/office/drawing/2014/main" val="3648784291"/>
                  </a:ext>
                </a:extLst>
              </a:tr>
              <a:tr h="443982">
                <a:tc>
                  <a:txBody>
                    <a:bodyPr/>
                    <a:lstStyle/>
                    <a:p>
                      <a:pPr algn="ctr">
                        <a:lnSpc>
                          <a:spcPct val="107000"/>
                        </a:lnSpc>
                        <a:spcAft>
                          <a:spcPts val="800"/>
                        </a:spcAft>
                      </a:pPr>
                      <a:r>
                        <a:rPr lang="es-EC" sz="1000" b="1">
                          <a:solidFill>
                            <a:srgbClr val="000000"/>
                          </a:solidFill>
                          <a:effectLst/>
                          <a:latin typeface="Calibri" panose="020F0502020204030204" pitchFamily="34" charset="0"/>
                          <a:ea typeface="Calibri" panose="020F0502020204030204" pitchFamily="34" charset="0"/>
                        </a:rPr>
                        <a:t> </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dirty="0">
                          <a:solidFill>
                            <a:srgbClr val="000000"/>
                          </a:solidFill>
                          <a:effectLst/>
                          <a:latin typeface="Calibri" panose="020F0502020204030204" pitchFamily="34" charset="0"/>
                          <a:ea typeface="Calibri" panose="020F0502020204030204" pitchFamily="34" charset="0"/>
                        </a:rPr>
                        <a:t>Tránsito contado</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66030225"/>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LUNES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557</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652519825"/>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MARTES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312</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606338165"/>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MIERCOLES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324</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842224171"/>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JUEVES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330</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807905374"/>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VIERNES </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537</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285478768"/>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SABADO</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37</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452443099"/>
                  </a:ext>
                </a:extLst>
              </a:tr>
              <a:tr h="270249">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DOMINGO</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35</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47737072"/>
                  </a:ext>
                </a:extLst>
              </a:tr>
              <a:tr h="241295">
                <a:tc>
                  <a:txBody>
                    <a:bodyPr/>
                    <a:lstStyle/>
                    <a:p>
                      <a:pPr>
                        <a:lnSpc>
                          <a:spcPct val="107000"/>
                        </a:lnSpc>
                        <a:spcAft>
                          <a:spcPts val="800"/>
                        </a:spcAft>
                      </a:pPr>
                      <a:r>
                        <a:rPr lang="es-EC" sz="1000" b="1">
                          <a:solidFill>
                            <a:srgbClr val="000000"/>
                          </a:solidFill>
                          <a:effectLst/>
                          <a:latin typeface="Calibri" panose="020F0502020204030204" pitchFamily="34" charset="0"/>
                          <a:ea typeface="Calibri" panose="020F0502020204030204" pitchFamily="34" charset="0"/>
                        </a:rPr>
                        <a:t>PROMEDIO</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dirty="0">
                          <a:solidFill>
                            <a:srgbClr val="000000"/>
                          </a:solidFill>
                          <a:effectLst/>
                          <a:latin typeface="Calibri" panose="020F0502020204030204" pitchFamily="34" charset="0"/>
                          <a:ea typeface="Calibri" panose="020F0502020204030204" pitchFamily="34" charset="0"/>
                        </a:rPr>
                        <a:t>305</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89953293"/>
                  </a:ext>
                </a:extLst>
              </a:tr>
            </a:tbl>
          </a:graphicData>
        </a:graphic>
      </p:graphicFrame>
      <p:sp>
        <p:nvSpPr>
          <p:cNvPr id="12" name="CuadroTexto 11">
            <a:extLst>
              <a:ext uri="{FF2B5EF4-FFF2-40B4-BE49-F238E27FC236}">
                <a16:creationId xmlns:a16="http://schemas.microsoft.com/office/drawing/2014/main" id="{4BA288A7-47E0-421A-B318-7DD6422621B7}"/>
              </a:ext>
            </a:extLst>
          </p:cNvPr>
          <p:cNvSpPr txBox="1"/>
          <p:nvPr/>
        </p:nvSpPr>
        <p:spPr>
          <a:xfrm>
            <a:off x="4009248" y="2541028"/>
            <a:ext cx="3511216" cy="307777"/>
          </a:xfrm>
          <a:prstGeom prst="rect">
            <a:avLst/>
          </a:prstGeom>
          <a:noFill/>
        </p:spPr>
        <p:txBody>
          <a:bodyPr wrap="square" rtlCol="0">
            <a:spAutoFit/>
          </a:bodyPr>
          <a:lstStyle/>
          <a:p>
            <a:r>
              <a:rPr lang="es-US" i="1" u="sng" dirty="0"/>
              <a:t>Desviación poblacional</a:t>
            </a: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D0B0EF1A-BE57-490B-8A5A-0A203BD9CE4C}"/>
                  </a:ext>
                </a:extLst>
              </p:cNvPr>
              <p:cNvSpPr txBox="1"/>
              <p:nvPr/>
            </p:nvSpPr>
            <p:spPr>
              <a:xfrm>
                <a:off x="3933925" y="2916895"/>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𝜎</m:t>
                      </m:r>
                      <m:r>
                        <a:rPr lang="es-US" i="0">
                          <a:latin typeface="Cambria Math" panose="02040503050406030204" pitchFamily="18" charset="0"/>
                        </a:rPr>
                        <m:t>=</m:t>
                      </m:r>
                      <m:r>
                        <a:rPr lang="es-US" b="0" i="0" smtClean="0">
                          <a:latin typeface="Cambria Math" panose="02040503050406030204" pitchFamily="18" charset="0"/>
                        </a:rPr>
                        <m:t>78</m:t>
                      </m:r>
                      <m:r>
                        <a:rPr lang="es-US" i="0">
                          <a:latin typeface="Cambria Math" panose="02040503050406030204" pitchFamily="18" charset="0"/>
                        </a:rPr>
                        <m:t>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f>
                        <m:fPr>
                          <m:type m:val="lin"/>
                          <m:ctrlPr>
                            <a:rPr lang="es-US" i="1">
                              <a:latin typeface="Cambria Math" panose="02040503050406030204" pitchFamily="18" charset="0"/>
                            </a:rPr>
                          </m:ctrlPr>
                        </m:fPr>
                        <m:num>
                          <m:r>
                            <a:rPr lang="es-US" i="1">
                              <a:latin typeface="Cambria Math" panose="02040503050406030204" pitchFamily="18" charset="0"/>
                            </a:rPr>
                            <m:t>𝑠</m:t>
                          </m:r>
                        </m:num>
                        <m:den>
                          <m:r>
                            <a:rPr lang="es-US" i="1">
                              <a:latin typeface="Cambria Math" panose="02040503050406030204" pitchFamily="18" charset="0"/>
                            </a:rPr>
                            <m:t>𝑑</m:t>
                          </m:r>
                        </m:den>
                      </m:f>
                      <m:r>
                        <a:rPr lang="es-US" i="0">
                          <a:latin typeface="Cambria Math" panose="02040503050406030204" pitchFamily="18" charset="0"/>
                        </a:rPr>
                        <m:t>í</m:t>
                      </m:r>
                      <m:r>
                        <a:rPr lang="es-US" i="1">
                          <a:latin typeface="Cambria Math" panose="02040503050406030204" pitchFamily="18" charset="0"/>
                        </a:rPr>
                        <m:t>𝑎</m:t>
                      </m:r>
                    </m:oMath>
                  </m:oMathPara>
                </a14:m>
                <a:endParaRPr lang="es-US" dirty="0"/>
              </a:p>
            </p:txBody>
          </p:sp>
        </mc:Choice>
        <mc:Fallback xmlns="">
          <p:sp>
            <p:nvSpPr>
              <p:cNvPr id="15" name="CuadroTexto 14">
                <a:extLst>
                  <a:ext uri="{FF2B5EF4-FFF2-40B4-BE49-F238E27FC236}">
                    <a16:creationId xmlns:a16="http://schemas.microsoft.com/office/drawing/2014/main" id="{D0B0EF1A-BE57-490B-8A5A-0A203BD9CE4C}"/>
                  </a:ext>
                </a:extLst>
              </p:cNvPr>
              <p:cNvSpPr txBox="1">
                <a:spLocks noRot="1" noChangeAspect="1" noMove="1" noResize="1" noEditPoints="1" noAdjustHandles="1" noChangeArrowheads="1" noChangeShapeType="1" noTextEdit="1"/>
              </p:cNvSpPr>
              <p:nvPr/>
            </p:nvSpPr>
            <p:spPr>
              <a:xfrm>
                <a:off x="3933925" y="2916895"/>
                <a:ext cx="4572000" cy="307777"/>
              </a:xfrm>
              <a:prstGeom prst="rect">
                <a:avLst/>
              </a:prstGeom>
              <a:blipFill>
                <a:blip r:embed="rId5"/>
                <a:stretch>
                  <a:fillRect t="-92157" b="-152941"/>
                </a:stretch>
              </a:blipFill>
            </p:spPr>
            <p:txBody>
              <a:bodyPr/>
              <a:lstStyle/>
              <a:p>
                <a:r>
                  <a:rPr lang="es-CO">
                    <a:noFill/>
                  </a:rPr>
                  <a:t> </a:t>
                </a:r>
              </a:p>
            </p:txBody>
          </p:sp>
        </mc:Fallback>
      </mc:AlternateContent>
      <p:sp>
        <p:nvSpPr>
          <p:cNvPr id="16" name="CuadroTexto 15">
            <a:extLst>
              <a:ext uri="{FF2B5EF4-FFF2-40B4-BE49-F238E27FC236}">
                <a16:creationId xmlns:a16="http://schemas.microsoft.com/office/drawing/2014/main" id="{7F8F2708-6D53-4002-8487-A858A98F7A79}"/>
              </a:ext>
            </a:extLst>
          </p:cNvPr>
          <p:cNvSpPr txBox="1"/>
          <p:nvPr/>
        </p:nvSpPr>
        <p:spPr>
          <a:xfrm>
            <a:off x="4009248" y="3578724"/>
            <a:ext cx="3511216" cy="307777"/>
          </a:xfrm>
          <a:prstGeom prst="rect">
            <a:avLst/>
          </a:prstGeom>
          <a:noFill/>
        </p:spPr>
        <p:txBody>
          <a:bodyPr wrap="square" rtlCol="0">
            <a:spAutoFit/>
          </a:bodyPr>
          <a:lstStyle/>
          <a:p>
            <a:r>
              <a:rPr lang="es-US" i="1" u="sng" dirty="0"/>
              <a:t>TPDA – Confiabilidad del 90%</a:t>
            </a:r>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787FC743-B587-40E4-A4BD-147C87FFB22C}"/>
                  </a:ext>
                </a:extLst>
              </p:cNvPr>
              <p:cNvSpPr txBox="1"/>
              <p:nvPr/>
            </p:nvSpPr>
            <p:spPr>
              <a:xfrm>
                <a:off x="3933925" y="3954591"/>
                <a:ext cx="4572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US" b="0" i="0" smtClean="0">
                          <a:latin typeface="Cambria Math" panose="02040503050406030204" pitchFamily="18" charset="0"/>
                        </a:rPr>
                        <m:t>TPDA</m:t>
                      </m:r>
                      <m:r>
                        <a:rPr lang="es-US" b="0" i="0" smtClean="0">
                          <a:latin typeface="Cambria Math" panose="02040503050406030204" pitchFamily="18" charset="0"/>
                        </a:rPr>
                        <m:t> =305</m:t>
                      </m:r>
                      <m:r>
                        <a:rPr lang="es-US" b="0" i="1" smtClean="0">
                          <a:latin typeface="Cambria Math" panose="02040503050406030204" pitchFamily="18" charset="0"/>
                          <a:ea typeface="Cambria Math" panose="02040503050406030204" pitchFamily="18" charset="0"/>
                        </a:rPr>
                        <m:t>±128</m:t>
                      </m:r>
                    </m:oMath>
                  </m:oMathPara>
                </a14:m>
                <a:endParaRPr lang="es-US" dirty="0"/>
              </a:p>
            </p:txBody>
          </p:sp>
        </mc:Choice>
        <mc:Fallback xmlns="">
          <p:sp>
            <p:nvSpPr>
              <p:cNvPr id="17" name="CuadroTexto 16">
                <a:extLst>
                  <a:ext uri="{FF2B5EF4-FFF2-40B4-BE49-F238E27FC236}">
                    <a16:creationId xmlns:a16="http://schemas.microsoft.com/office/drawing/2014/main" id="{787FC743-B587-40E4-A4BD-147C87FFB22C}"/>
                  </a:ext>
                </a:extLst>
              </p:cNvPr>
              <p:cNvSpPr txBox="1">
                <a:spLocks noRot="1" noChangeAspect="1" noMove="1" noResize="1" noEditPoints="1" noAdjustHandles="1" noChangeArrowheads="1" noChangeShapeType="1" noTextEdit="1"/>
              </p:cNvSpPr>
              <p:nvPr/>
            </p:nvSpPr>
            <p:spPr>
              <a:xfrm>
                <a:off x="3933925" y="3954591"/>
                <a:ext cx="4572000" cy="307777"/>
              </a:xfrm>
              <a:prstGeom prst="rect">
                <a:avLst/>
              </a:prstGeom>
              <a:blipFill>
                <a:blip r:embed="rId6"/>
                <a:stretch>
                  <a:fillRect/>
                </a:stretch>
              </a:blipFill>
            </p:spPr>
            <p:txBody>
              <a:bodyPr/>
              <a:lstStyle/>
              <a:p>
                <a:r>
                  <a:rPr lang="es-CO">
                    <a:noFill/>
                  </a:rPr>
                  <a:t> </a:t>
                </a:r>
              </a:p>
            </p:txBody>
          </p:sp>
        </mc:Fallback>
      </mc:AlternateContent>
      <p:sp>
        <p:nvSpPr>
          <p:cNvPr id="14" name="Rectángulo: esquinas redondeadas 13">
            <a:extLst>
              <a:ext uri="{FF2B5EF4-FFF2-40B4-BE49-F238E27FC236}">
                <a16:creationId xmlns:a16="http://schemas.microsoft.com/office/drawing/2014/main" id="{08E11A68-039A-47D9-84C6-9759E42A2540}"/>
              </a:ext>
            </a:extLst>
          </p:cNvPr>
          <p:cNvSpPr/>
          <p:nvPr/>
        </p:nvSpPr>
        <p:spPr>
          <a:xfrm>
            <a:off x="5581860" y="4690837"/>
            <a:ext cx="1155560"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a:t>TPDA</a:t>
            </a:r>
          </a:p>
        </p:txBody>
      </p:sp>
      <p:sp>
        <p:nvSpPr>
          <p:cNvPr id="21" name="Flecha: a la derecha 20">
            <a:extLst>
              <a:ext uri="{FF2B5EF4-FFF2-40B4-BE49-F238E27FC236}">
                <a16:creationId xmlns:a16="http://schemas.microsoft.com/office/drawing/2014/main" id="{FE1B6D49-45B7-4C78-9C9B-58E848757E97}"/>
              </a:ext>
            </a:extLst>
          </p:cNvPr>
          <p:cNvSpPr/>
          <p:nvPr/>
        </p:nvSpPr>
        <p:spPr>
          <a:xfrm>
            <a:off x="3643907" y="4453994"/>
            <a:ext cx="1584000" cy="108000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177</a:t>
            </a:r>
            <a:br>
              <a:rPr lang="es-US" dirty="0"/>
            </a:br>
            <a:r>
              <a:rPr lang="es-US" sz="1200" dirty="0"/>
              <a:t>veh. Mixtos/día</a:t>
            </a:r>
            <a:endParaRPr lang="es-US" dirty="0"/>
          </a:p>
        </p:txBody>
      </p:sp>
      <p:sp>
        <p:nvSpPr>
          <p:cNvPr id="22" name="Flecha: a la derecha 21">
            <a:extLst>
              <a:ext uri="{FF2B5EF4-FFF2-40B4-BE49-F238E27FC236}">
                <a16:creationId xmlns:a16="http://schemas.microsoft.com/office/drawing/2014/main" id="{6D27F49B-BD7C-4A4A-93D2-A3BD4A6059A1}"/>
              </a:ext>
            </a:extLst>
          </p:cNvPr>
          <p:cNvSpPr/>
          <p:nvPr/>
        </p:nvSpPr>
        <p:spPr>
          <a:xfrm flipH="1">
            <a:off x="7091934" y="4452287"/>
            <a:ext cx="1583439" cy="10800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433</a:t>
            </a:r>
            <a:br>
              <a:rPr lang="es-US" dirty="0"/>
            </a:br>
            <a:r>
              <a:rPr lang="es-US" sz="1200" dirty="0"/>
              <a:t>veh. Mixtos/día</a:t>
            </a:r>
            <a:endParaRPr lang="es-US" dirty="0"/>
          </a:p>
        </p:txBody>
      </p:sp>
    </p:spTree>
    <p:extLst>
      <p:ext uri="{BB962C8B-B14F-4D97-AF65-F5344CB8AC3E}">
        <p14:creationId xmlns:p14="http://schemas.microsoft.com/office/powerpoint/2010/main" val="26514227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Tasa de crecimiento para tráfico futuro</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graphicFrame>
        <p:nvGraphicFramePr>
          <p:cNvPr id="5" name="Tabla 4">
            <a:extLst>
              <a:ext uri="{FF2B5EF4-FFF2-40B4-BE49-F238E27FC236}">
                <a16:creationId xmlns:a16="http://schemas.microsoft.com/office/drawing/2014/main" id="{452C3636-7DC7-46D3-B4D7-F654F96C8E61}"/>
              </a:ext>
            </a:extLst>
          </p:cNvPr>
          <p:cNvGraphicFramePr>
            <a:graphicFrameLocks noGrp="1"/>
          </p:cNvGraphicFramePr>
          <p:nvPr>
            <p:extLst>
              <p:ext uri="{D42A27DB-BD31-4B8C-83A1-F6EECF244321}">
                <p14:modId xmlns:p14="http://schemas.microsoft.com/office/powerpoint/2010/main" val="3269118227"/>
              </p:ext>
            </p:extLst>
          </p:nvPr>
        </p:nvGraphicFramePr>
        <p:xfrm>
          <a:off x="325889" y="1012549"/>
          <a:ext cx="8104679" cy="2152682"/>
        </p:xfrm>
        <a:graphic>
          <a:graphicData uri="http://schemas.openxmlformats.org/drawingml/2006/table">
            <a:tbl>
              <a:tblPr bandRow="1"/>
              <a:tblGrid>
                <a:gridCol w="2817406">
                  <a:extLst>
                    <a:ext uri="{9D8B030D-6E8A-4147-A177-3AD203B41FA5}">
                      <a16:colId xmlns:a16="http://schemas.microsoft.com/office/drawing/2014/main" val="265588483"/>
                    </a:ext>
                  </a:extLst>
                </a:gridCol>
                <a:gridCol w="1130670">
                  <a:extLst>
                    <a:ext uri="{9D8B030D-6E8A-4147-A177-3AD203B41FA5}">
                      <a16:colId xmlns:a16="http://schemas.microsoft.com/office/drawing/2014/main" val="2344339780"/>
                    </a:ext>
                  </a:extLst>
                </a:gridCol>
                <a:gridCol w="3206654">
                  <a:extLst>
                    <a:ext uri="{9D8B030D-6E8A-4147-A177-3AD203B41FA5}">
                      <a16:colId xmlns:a16="http://schemas.microsoft.com/office/drawing/2014/main" val="996114384"/>
                    </a:ext>
                  </a:extLst>
                </a:gridCol>
                <a:gridCol w="949949">
                  <a:extLst>
                    <a:ext uri="{9D8B030D-6E8A-4147-A177-3AD203B41FA5}">
                      <a16:colId xmlns:a16="http://schemas.microsoft.com/office/drawing/2014/main" val="754963302"/>
                    </a:ext>
                  </a:extLst>
                </a:gridCol>
              </a:tblGrid>
              <a:tr h="357925">
                <a:tc>
                  <a:txBody>
                    <a:bodyPr/>
                    <a:lstStyle/>
                    <a:p>
                      <a:pPr algn="ctr">
                        <a:lnSpc>
                          <a:spcPct val="107000"/>
                        </a:lnSpc>
                        <a:spcAft>
                          <a:spcPts val="800"/>
                        </a:spcAft>
                      </a:pPr>
                      <a:r>
                        <a:rPr lang="es-EC" sz="1000" b="1">
                          <a:solidFill>
                            <a:srgbClr val="000000"/>
                          </a:solidFill>
                          <a:effectLst/>
                          <a:latin typeface="Calibri" panose="020F0502020204030204" pitchFamily="34" charset="0"/>
                          <a:ea typeface="Calibri" panose="020F0502020204030204" pitchFamily="34" charset="0"/>
                        </a:rPr>
                        <a:t>UBICACIÓN ACTUAL (INTERNAS)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a:solidFill>
                            <a:srgbClr val="000000"/>
                          </a:solidFill>
                          <a:effectLst/>
                          <a:latin typeface="Calibri" panose="020F0502020204030204" pitchFamily="34" charset="0"/>
                          <a:ea typeface="Calibri" panose="020F0502020204030204" pitchFamily="34" charset="0"/>
                        </a:rPr>
                        <a:t>CANTIDAD</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a:solidFill>
                            <a:srgbClr val="000000"/>
                          </a:solidFill>
                          <a:effectLst/>
                          <a:latin typeface="Calibri" panose="020F0502020204030204" pitchFamily="34" charset="0"/>
                          <a:ea typeface="Calibri" panose="020F0502020204030204" pitchFamily="34" charset="0"/>
                        </a:rPr>
                        <a:t>REUBICADOS (INTERNOS Y EXTERNOS)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a:solidFill>
                            <a:srgbClr val="000000"/>
                          </a:solidFill>
                          <a:effectLst/>
                          <a:latin typeface="Calibri" panose="020F0502020204030204" pitchFamily="34" charset="0"/>
                          <a:ea typeface="Calibri" panose="020F0502020204030204" pitchFamily="34" charset="0"/>
                        </a:rPr>
                        <a:t>CANTIDAD</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94691088"/>
                  </a:ext>
                </a:extLst>
              </a:tr>
              <a:tr h="357925">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Estac. Ministerio de Defensa</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100</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07000"/>
                        </a:lnSpc>
                        <a:spcAft>
                          <a:spcPts val="800"/>
                        </a:spcAft>
                      </a:pPr>
                      <a:r>
                        <a:rPr lang="es-EC" sz="1000" i="1" dirty="0">
                          <a:solidFill>
                            <a:srgbClr val="000000"/>
                          </a:solidFill>
                          <a:effectLst/>
                          <a:latin typeface="Calibri" panose="020F0502020204030204" pitchFamily="34" charset="0"/>
                          <a:ea typeface="Calibri" panose="020F0502020204030204" pitchFamily="34" charset="0"/>
                        </a:rPr>
                        <a:t>Estac. Monjas (San Vicente de Paúl)</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40</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792843820"/>
                  </a:ext>
                </a:extLst>
              </a:tr>
              <a:tr h="239472">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Estac. Comando Conjunto</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130</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nSpc>
                          <a:spcPct val="107000"/>
                        </a:lnSpc>
                        <a:spcAft>
                          <a:spcPts val="800"/>
                        </a:spcAft>
                      </a:pPr>
                      <a:r>
                        <a:rPr lang="es-EC" sz="1000" i="1">
                          <a:solidFill>
                            <a:srgbClr val="000000"/>
                          </a:solidFill>
                          <a:effectLst/>
                          <a:latin typeface="Calibri" panose="020F0502020204030204" pitchFamily="34" charset="0"/>
                          <a:ea typeface="Calibri" panose="020F0502020204030204" pitchFamily="34" charset="0"/>
                        </a:rPr>
                        <a:t>Estac. Benigno Vela</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30</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2296464697"/>
                  </a:ext>
                </a:extLst>
              </a:tr>
              <a:tr h="239472">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Estac. Fuerza Terrestre</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b="1" i="1">
                          <a:solidFill>
                            <a:srgbClr val="000000"/>
                          </a:solidFill>
                          <a:effectLst/>
                          <a:latin typeface="Calibri" panose="020F0502020204030204" pitchFamily="34" charset="0"/>
                          <a:ea typeface="Calibri" panose="020F0502020204030204" pitchFamily="34" charset="0"/>
                        </a:rPr>
                        <a:t>174</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nSpc>
                          <a:spcPct val="107000"/>
                        </a:lnSpc>
                        <a:spcAft>
                          <a:spcPts val="800"/>
                        </a:spcAft>
                      </a:pPr>
                      <a:r>
                        <a:rPr lang="es-EC" sz="1000" i="1" dirty="0">
                          <a:solidFill>
                            <a:srgbClr val="000000"/>
                          </a:solidFill>
                          <a:effectLst/>
                          <a:latin typeface="Calibri" panose="020F0502020204030204" pitchFamily="34" charset="0"/>
                          <a:ea typeface="Calibri" panose="020F0502020204030204" pitchFamily="34" charset="0"/>
                        </a:rPr>
                        <a:t>Estac. Río Machángara</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150</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2717406335"/>
                  </a:ext>
                </a:extLst>
              </a:tr>
              <a:tr h="239472">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Estac. Armada</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93</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Estac. Armada</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11</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800301098"/>
                  </a:ext>
                </a:extLst>
              </a:tr>
              <a:tr h="239472">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Estac. Fuerza Aérea</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86</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Estac. Fuerza Aérea</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dirty="0">
                          <a:solidFill>
                            <a:srgbClr val="000000"/>
                          </a:solidFill>
                          <a:effectLst/>
                          <a:latin typeface="Calibri" panose="020F0502020204030204" pitchFamily="34" charset="0"/>
                          <a:ea typeface="Calibri" panose="020F0502020204030204" pitchFamily="34" charset="0"/>
                        </a:rPr>
                        <a:t>15</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210452303"/>
                  </a:ext>
                </a:extLst>
              </a:tr>
              <a:tr h="239472">
                <a:tc>
                  <a:txBody>
                    <a:bodyPr/>
                    <a:lstStyle/>
                    <a:p>
                      <a:pPr>
                        <a:lnSpc>
                          <a:spcPct val="107000"/>
                        </a:lnSpc>
                        <a:spcAft>
                          <a:spcPts val="800"/>
                        </a:spcAft>
                      </a:pPr>
                      <a:r>
                        <a:rPr lang="es-EC" sz="1000">
                          <a:solidFill>
                            <a:srgbClr val="000000"/>
                          </a:solidFill>
                          <a:effectLst/>
                          <a:latin typeface="Times New Roman" panose="02020603050405020304" pitchFamily="18" charset="0"/>
                          <a:ea typeface="Times New Roman" panose="02020603050405020304" pitchFamily="18" charset="0"/>
                        </a:rPr>
                        <a:t> </a:t>
                      </a:r>
                      <a:endParaRPr lang="es-EC"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s-EC" sz="1000">
                          <a:solidFill>
                            <a:srgbClr val="000000"/>
                          </a:solidFill>
                          <a:effectLst/>
                          <a:latin typeface="Times New Roman" panose="02020603050405020304" pitchFamily="18" charset="0"/>
                          <a:ea typeface="Times New Roman" panose="02020603050405020304" pitchFamily="18" charset="0"/>
                        </a:rPr>
                        <a:t> </a:t>
                      </a:r>
                      <a:endParaRPr lang="es-EC"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Estac. Vía Interna</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50</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89281301"/>
                  </a:ext>
                </a:extLst>
              </a:tr>
              <a:tr h="239472">
                <a:tc>
                  <a:txBody>
                    <a:bodyPr/>
                    <a:lstStyle/>
                    <a:p>
                      <a:pPr algn="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TOTAL</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583</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TOTAL</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i="1" dirty="0">
                          <a:solidFill>
                            <a:srgbClr val="000000"/>
                          </a:solidFill>
                          <a:effectLst/>
                          <a:latin typeface="Calibri" panose="020F0502020204030204" pitchFamily="34" charset="0"/>
                          <a:ea typeface="Calibri" panose="020F0502020204030204" pitchFamily="34" charset="0"/>
                        </a:rPr>
                        <a:t>296</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70337920"/>
                  </a:ext>
                </a:extLst>
              </a:tr>
            </a:tbl>
          </a:graphicData>
        </a:graphic>
      </p:graphicFrame>
      <p:pic>
        <p:nvPicPr>
          <p:cNvPr id="18" name="image13.jpg">
            <a:extLst>
              <a:ext uri="{FF2B5EF4-FFF2-40B4-BE49-F238E27FC236}">
                <a16:creationId xmlns:a16="http://schemas.microsoft.com/office/drawing/2014/main" id="{7E86B78C-6C67-4815-AE55-F98DD7F45186}"/>
              </a:ext>
            </a:extLst>
          </p:cNvPr>
          <p:cNvPicPr/>
          <p:nvPr/>
        </p:nvPicPr>
        <p:blipFill>
          <a:blip r:embed="rId4"/>
          <a:srcRect t="2951" b="16918"/>
          <a:stretch>
            <a:fillRect/>
          </a:stretch>
        </p:blipFill>
        <p:spPr>
          <a:xfrm>
            <a:off x="325889" y="3444250"/>
            <a:ext cx="3492485" cy="2383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image26.jpg">
            <a:extLst>
              <a:ext uri="{FF2B5EF4-FFF2-40B4-BE49-F238E27FC236}">
                <a16:creationId xmlns:a16="http://schemas.microsoft.com/office/drawing/2014/main" id="{448ECD73-F2D2-4414-8D63-30F2F905B204}"/>
              </a:ext>
            </a:extLst>
          </p:cNvPr>
          <p:cNvPicPr/>
          <p:nvPr/>
        </p:nvPicPr>
        <p:blipFill>
          <a:blip r:embed="rId5"/>
          <a:srcRect t="17478"/>
          <a:stretch>
            <a:fillRect/>
          </a:stretch>
        </p:blipFill>
        <p:spPr>
          <a:xfrm>
            <a:off x="4938082" y="3428999"/>
            <a:ext cx="3492486" cy="2399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85739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Tasa de crecimiento para tráfico futuro</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graphicFrame>
        <p:nvGraphicFramePr>
          <p:cNvPr id="5" name="Tabla 4">
            <a:extLst>
              <a:ext uri="{FF2B5EF4-FFF2-40B4-BE49-F238E27FC236}">
                <a16:creationId xmlns:a16="http://schemas.microsoft.com/office/drawing/2014/main" id="{452C3636-7DC7-46D3-B4D7-F654F96C8E61}"/>
              </a:ext>
            </a:extLst>
          </p:cNvPr>
          <p:cNvGraphicFramePr>
            <a:graphicFrameLocks noGrp="1"/>
          </p:cNvGraphicFramePr>
          <p:nvPr>
            <p:extLst>
              <p:ext uri="{D42A27DB-BD31-4B8C-83A1-F6EECF244321}">
                <p14:modId xmlns:p14="http://schemas.microsoft.com/office/powerpoint/2010/main" val="1750556570"/>
              </p:ext>
            </p:extLst>
          </p:nvPr>
        </p:nvGraphicFramePr>
        <p:xfrm>
          <a:off x="519660" y="733530"/>
          <a:ext cx="8104679" cy="2152682"/>
        </p:xfrm>
        <a:graphic>
          <a:graphicData uri="http://schemas.openxmlformats.org/drawingml/2006/table">
            <a:tbl>
              <a:tblPr bandRow="1"/>
              <a:tblGrid>
                <a:gridCol w="2817406">
                  <a:extLst>
                    <a:ext uri="{9D8B030D-6E8A-4147-A177-3AD203B41FA5}">
                      <a16:colId xmlns:a16="http://schemas.microsoft.com/office/drawing/2014/main" val="265588483"/>
                    </a:ext>
                  </a:extLst>
                </a:gridCol>
                <a:gridCol w="1130670">
                  <a:extLst>
                    <a:ext uri="{9D8B030D-6E8A-4147-A177-3AD203B41FA5}">
                      <a16:colId xmlns:a16="http://schemas.microsoft.com/office/drawing/2014/main" val="2344339780"/>
                    </a:ext>
                  </a:extLst>
                </a:gridCol>
                <a:gridCol w="3206654">
                  <a:extLst>
                    <a:ext uri="{9D8B030D-6E8A-4147-A177-3AD203B41FA5}">
                      <a16:colId xmlns:a16="http://schemas.microsoft.com/office/drawing/2014/main" val="996114384"/>
                    </a:ext>
                  </a:extLst>
                </a:gridCol>
                <a:gridCol w="949949">
                  <a:extLst>
                    <a:ext uri="{9D8B030D-6E8A-4147-A177-3AD203B41FA5}">
                      <a16:colId xmlns:a16="http://schemas.microsoft.com/office/drawing/2014/main" val="754963302"/>
                    </a:ext>
                  </a:extLst>
                </a:gridCol>
              </a:tblGrid>
              <a:tr h="357925">
                <a:tc>
                  <a:txBody>
                    <a:bodyPr/>
                    <a:lstStyle/>
                    <a:p>
                      <a:pPr algn="ctr">
                        <a:lnSpc>
                          <a:spcPct val="107000"/>
                        </a:lnSpc>
                        <a:spcAft>
                          <a:spcPts val="800"/>
                        </a:spcAft>
                      </a:pPr>
                      <a:r>
                        <a:rPr lang="es-EC" sz="1000" b="1">
                          <a:solidFill>
                            <a:srgbClr val="000000"/>
                          </a:solidFill>
                          <a:effectLst/>
                          <a:latin typeface="Calibri" panose="020F0502020204030204" pitchFamily="34" charset="0"/>
                          <a:ea typeface="Calibri" panose="020F0502020204030204" pitchFamily="34" charset="0"/>
                        </a:rPr>
                        <a:t>UBICACIÓN ACTUAL (INTERNAS)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a:solidFill>
                            <a:srgbClr val="000000"/>
                          </a:solidFill>
                          <a:effectLst/>
                          <a:latin typeface="Calibri" panose="020F0502020204030204" pitchFamily="34" charset="0"/>
                          <a:ea typeface="Calibri" panose="020F0502020204030204" pitchFamily="34" charset="0"/>
                        </a:rPr>
                        <a:t>CANTIDAD</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a:solidFill>
                            <a:srgbClr val="000000"/>
                          </a:solidFill>
                          <a:effectLst/>
                          <a:latin typeface="Calibri" panose="020F0502020204030204" pitchFamily="34" charset="0"/>
                          <a:ea typeface="Calibri" panose="020F0502020204030204" pitchFamily="34" charset="0"/>
                        </a:rPr>
                        <a:t>REUBICADOS (INTERNOS Y EXTERNOS)</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a:solidFill>
                            <a:srgbClr val="000000"/>
                          </a:solidFill>
                          <a:effectLst/>
                          <a:latin typeface="Calibri" panose="020F0502020204030204" pitchFamily="34" charset="0"/>
                          <a:ea typeface="Calibri" panose="020F0502020204030204" pitchFamily="34" charset="0"/>
                        </a:rPr>
                        <a:t>CANTIDAD</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94691088"/>
                  </a:ext>
                </a:extLst>
              </a:tr>
              <a:tr h="357925">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Estac. Ministerio de Defensa</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100</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07000"/>
                        </a:lnSpc>
                        <a:spcAft>
                          <a:spcPts val="800"/>
                        </a:spcAft>
                      </a:pPr>
                      <a:r>
                        <a:rPr lang="es-EC" sz="1000" i="1" dirty="0">
                          <a:solidFill>
                            <a:srgbClr val="000000"/>
                          </a:solidFill>
                          <a:effectLst/>
                          <a:latin typeface="Calibri" panose="020F0502020204030204" pitchFamily="34" charset="0"/>
                          <a:ea typeface="Calibri" panose="020F0502020204030204" pitchFamily="34" charset="0"/>
                        </a:rPr>
                        <a:t>Estac. Monjas (San Vicente de Paúl)</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40</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792843820"/>
                  </a:ext>
                </a:extLst>
              </a:tr>
              <a:tr h="239472">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Estac. Comando Conjunto</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130</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nSpc>
                          <a:spcPct val="107000"/>
                        </a:lnSpc>
                        <a:spcAft>
                          <a:spcPts val="800"/>
                        </a:spcAft>
                      </a:pPr>
                      <a:r>
                        <a:rPr lang="es-EC" sz="1000" i="1">
                          <a:solidFill>
                            <a:srgbClr val="000000"/>
                          </a:solidFill>
                          <a:effectLst/>
                          <a:latin typeface="Calibri" panose="020F0502020204030204" pitchFamily="34" charset="0"/>
                          <a:ea typeface="Calibri" panose="020F0502020204030204" pitchFamily="34" charset="0"/>
                        </a:rPr>
                        <a:t>Estac. Benigno Vela</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30</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2296464697"/>
                  </a:ext>
                </a:extLst>
              </a:tr>
              <a:tr h="239472">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Estac. Fuerza Terrestre</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b="1" i="1" dirty="0">
                          <a:solidFill>
                            <a:srgbClr val="FF0000"/>
                          </a:solidFill>
                          <a:effectLst/>
                          <a:latin typeface="Calibri" panose="020F0502020204030204" pitchFamily="34" charset="0"/>
                          <a:ea typeface="Calibri" panose="020F0502020204030204" pitchFamily="34" charset="0"/>
                        </a:rPr>
                        <a:t>174</a:t>
                      </a:r>
                      <a:endParaRPr lang="es-EC" sz="1100" b="1" dirty="0">
                        <a:solidFill>
                          <a:srgbClr val="FF0000"/>
                        </a:solidFill>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nSpc>
                          <a:spcPct val="107000"/>
                        </a:lnSpc>
                        <a:spcAft>
                          <a:spcPts val="800"/>
                        </a:spcAft>
                      </a:pPr>
                      <a:r>
                        <a:rPr lang="es-EC" sz="1000" i="1" dirty="0">
                          <a:solidFill>
                            <a:srgbClr val="000000"/>
                          </a:solidFill>
                          <a:effectLst/>
                          <a:latin typeface="Calibri" panose="020F0502020204030204" pitchFamily="34" charset="0"/>
                          <a:ea typeface="Calibri" panose="020F0502020204030204" pitchFamily="34" charset="0"/>
                        </a:rPr>
                        <a:t>Estac. Río Machángara</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150</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2717406335"/>
                  </a:ext>
                </a:extLst>
              </a:tr>
              <a:tr h="239472">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Estac. Armada</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93</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Estac. Armada</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11</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800301098"/>
                  </a:ext>
                </a:extLst>
              </a:tr>
              <a:tr h="239472">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Estac. Fuerza Aérea</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86</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Estac. Fuerza Aérea</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000" dirty="0">
                          <a:solidFill>
                            <a:srgbClr val="000000"/>
                          </a:solidFill>
                          <a:effectLst/>
                          <a:latin typeface="Calibri" panose="020F0502020204030204" pitchFamily="34" charset="0"/>
                          <a:ea typeface="Calibri" panose="020F0502020204030204" pitchFamily="34" charset="0"/>
                        </a:rPr>
                        <a:t>15</a:t>
                      </a:r>
                      <a:endParaRPr lang="es-EC" sz="11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210452303"/>
                  </a:ext>
                </a:extLst>
              </a:tr>
              <a:tr h="239472">
                <a:tc>
                  <a:txBody>
                    <a:bodyPr/>
                    <a:lstStyle/>
                    <a:p>
                      <a:pPr>
                        <a:lnSpc>
                          <a:spcPct val="107000"/>
                        </a:lnSpc>
                        <a:spcAft>
                          <a:spcPts val="800"/>
                        </a:spcAft>
                      </a:pPr>
                      <a:r>
                        <a:rPr lang="es-EC" sz="1000">
                          <a:solidFill>
                            <a:srgbClr val="000000"/>
                          </a:solidFill>
                          <a:effectLst/>
                          <a:latin typeface="Times New Roman" panose="02020603050405020304" pitchFamily="18" charset="0"/>
                          <a:ea typeface="Times New Roman" panose="02020603050405020304" pitchFamily="18" charset="0"/>
                        </a:rPr>
                        <a:t> </a:t>
                      </a:r>
                      <a:endParaRPr lang="es-EC"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s-EC" sz="1000">
                          <a:solidFill>
                            <a:srgbClr val="000000"/>
                          </a:solidFill>
                          <a:effectLst/>
                          <a:latin typeface="Times New Roman" panose="02020603050405020304" pitchFamily="18" charset="0"/>
                          <a:ea typeface="Times New Roman" panose="02020603050405020304" pitchFamily="18" charset="0"/>
                        </a:rPr>
                        <a:t> </a:t>
                      </a:r>
                      <a:endParaRPr lang="es-EC"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Estac. Vía Interna</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50</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89281301"/>
                  </a:ext>
                </a:extLst>
              </a:tr>
              <a:tr h="239472">
                <a:tc>
                  <a:txBody>
                    <a:bodyPr/>
                    <a:lstStyle/>
                    <a:p>
                      <a:pPr algn="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TOTAL</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583</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800"/>
                        </a:spcAft>
                      </a:pPr>
                      <a:r>
                        <a:rPr lang="es-EC" sz="1000">
                          <a:solidFill>
                            <a:srgbClr val="000000"/>
                          </a:solidFill>
                          <a:effectLst/>
                          <a:latin typeface="Calibri" panose="020F0502020204030204" pitchFamily="34" charset="0"/>
                          <a:ea typeface="Calibri" panose="020F0502020204030204" pitchFamily="34" charset="0"/>
                        </a:rPr>
                        <a:t>TOTAL</a:t>
                      </a:r>
                      <a:endParaRPr lang="es-EC" sz="11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000" b="1" i="1" dirty="0">
                          <a:solidFill>
                            <a:srgbClr val="FF0000"/>
                          </a:solidFill>
                          <a:effectLst/>
                          <a:latin typeface="Calibri" panose="020F0502020204030204" pitchFamily="34" charset="0"/>
                          <a:ea typeface="Calibri" panose="020F0502020204030204" pitchFamily="34" charset="0"/>
                        </a:rPr>
                        <a:t>296</a:t>
                      </a:r>
                      <a:endParaRPr lang="es-EC" sz="1100" dirty="0">
                        <a:solidFill>
                          <a:srgbClr val="FF0000"/>
                        </a:solidFill>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70337920"/>
                  </a:ext>
                </a:extLst>
              </a:tr>
            </a:tbl>
          </a:graphicData>
        </a:graphic>
      </p:graphicFrame>
      <p:sp>
        <p:nvSpPr>
          <p:cNvPr id="9" name="CuadroTexto 8">
            <a:extLst>
              <a:ext uri="{FF2B5EF4-FFF2-40B4-BE49-F238E27FC236}">
                <a16:creationId xmlns:a16="http://schemas.microsoft.com/office/drawing/2014/main" id="{0C4CC708-22BF-4E60-BEFF-5B06CF7B6FF2}"/>
              </a:ext>
            </a:extLst>
          </p:cNvPr>
          <p:cNvSpPr txBox="1"/>
          <p:nvPr/>
        </p:nvSpPr>
        <p:spPr>
          <a:xfrm>
            <a:off x="6313812" y="2988694"/>
            <a:ext cx="2600163" cy="382092"/>
          </a:xfrm>
          <a:prstGeom prst="rect">
            <a:avLst/>
          </a:prstGeom>
          <a:noFill/>
        </p:spPr>
        <p:txBody>
          <a:bodyPr wrap="square">
            <a:spAutoFit/>
          </a:bodyPr>
          <a:lstStyle/>
          <a:p>
            <a:pPr>
              <a:lnSpc>
                <a:spcPct val="150000"/>
              </a:lnSpc>
              <a:spcAft>
                <a:spcPts val="800"/>
              </a:spcAft>
            </a:pPr>
            <a:r>
              <a:rPr lang="es-EC" sz="1400" dirty="0">
                <a:solidFill>
                  <a:srgbClr val="000000"/>
                </a:solidFill>
                <a:effectLst/>
                <a:latin typeface="+mj-lt"/>
                <a:ea typeface="Calibri" panose="020F0502020204030204" pitchFamily="34" charset="0"/>
              </a:rPr>
              <a:t>(Salazar &amp; Del Castillo, 2018)</a:t>
            </a:r>
            <a:endParaRPr lang="es-EC" sz="1400" dirty="0">
              <a:effectLst/>
              <a:latin typeface="+mj-lt"/>
              <a:ea typeface="Calibri" panose="020F0502020204030204" pitchFamily="34" charset="0"/>
            </a:endParaRPr>
          </a:p>
        </p:txBody>
      </p:sp>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D96BAA34-8A35-4ADF-AA45-93C8A5DD8534}"/>
                  </a:ext>
                </a:extLst>
              </p:cNvPr>
              <p:cNvSpPr txBox="1"/>
              <p:nvPr/>
            </p:nvSpPr>
            <p:spPr>
              <a:xfrm>
                <a:off x="544189" y="3007221"/>
                <a:ext cx="4572000" cy="5611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US" i="1" smtClean="0">
                              <a:solidFill>
                                <a:srgbClr val="836967"/>
                              </a:solidFill>
                              <a:latin typeface="Cambria Math" panose="02040503050406030204" pitchFamily="18" charset="0"/>
                            </a:rPr>
                          </m:ctrlPr>
                        </m:sSubPr>
                        <m:e>
                          <m:r>
                            <a:rPr lang="es-US" i="1">
                              <a:latin typeface="Cambria Math" panose="02040503050406030204" pitchFamily="18" charset="0"/>
                            </a:rPr>
                            <m:t>𝑇</m:t>
                          </m:r>
                        </m:e>
                        <m:sub>
                          <m:r>
                            <a:rPr lang="es-US" i="1">
                              <a:latin typeface="Cambria Math" panose="02040503050406030204" pitchFamily="18" charset="0"/>
                            </a:rPr>
                            <m:t>𝑐</m:t>
                          </m:r>
                        </m:sub>
                      </m:sSub>
                      <m:r>
                        <a:rPr lang="es-US" i="0">
                          <a:latin typeface="Cambria Math" panose="02040503050406030204" pitchFamily="18" charset="0"/>
                        </a:rPr>
                        <m:t>=</m:t>
                      </m:r>
                      <m:f>
                        <m:fPr>
                          <m:ctrlPr>
                            <a:rPr lang="es-US" i="1">
                              <a:solidFill>
                                <a:srgbClr val="836967"/>
                              </a:solidFill>
                              <a:latin typeface="Cambria Math" panose="02040503050406030204" pitchFamily="18" charset="0"/>
                            </a:rPr>
                          </m:ctrlPr>
                        </m:fPr>
                        <m:num>
                          <m:sSub>
                            <m:sSubPr>
                              <m:ctrlPr>
                                <a:rPr lang="es-US" i="1">
                                  <a:solidFill>
                                    <a:srgbClr val="836967"/>
                                  </a:solidFill>
                                  <a:latin typeface="Cambria Math" panose="02040503050406030204" pitchFamily="18" charset="0"/>
                                </a:rPr>
                              </m:ctrlPr>
                            </m:sSubPr>
                            <m:e>
                              <m:r>
                                <a:rPr lang="es-US" i="1">
                                  <a:latin typeface="Cambria Math" panose="02040503050406030204" pitchFamily="18" charset="0"/>
                                </a:rPr>
                                <m:t>𝑃</m:t>
                              </m:r>
                            </m:e>
                            <m:sub>
                              <m:r>
                                <a:rPr lang="es-US" i="1">
                                  <a:latin typeface="Cambria Math" panose="02040503050406030204" pitchFamily="18" charset="0"/>
                                </a:rPr>
                                <m:t>𝑑𝑖𝑠𝑝𝑜𝑛𝑖𝑏𝑙𝑒𝑠</m:t>
                              </m:r>
                            </m:sub>
                          </m:sSub>
                          <m:r>
                            <a:rPr lang="es-US" i="0">
                              <a:latin typeface="Cambria Math" panose="02040503050406030204" pitchFamily="18" charset="0"/>
                            </a:rPr>
                            <m:t>+</m:t>
                          </m:r>
                          <m:sSub>
                            <m:sSubPr>
                              <m:ctrlPr>
                                <a:rPr lang="es-US" i="1">
                                  <a:solidFill>
                                    <a:srgbClr val="836967"/>
                                  </a:solidFill>
                                  <a:latin typeface="Cambria Math" panose="02040503050406030204" pitchFamily="18" charset="0"/>
                                </a:rPr>
                              </m:ctrlPr>
                            </m:sSubPr>
                            <m:e>
                              <m:r>
                                <a:rPr lang="es-US" i="1">
                                  <a:latin typeface="Cambria Math" panose="02040503050406030204" pitchFamily="18" charset="0"/>
                                </a:rPr>
                                <m:t>𝑃</m:t>
                              </m:r>
                            </m:e>
                            <m:sub>
                              <m:r>
                                <a:rPr lang="es-US" i="1">
                                  <a:latin typeface="Cambria Math" panose="02040503050406030204" pitchFamily="18" charset="0"/>
                                </a:rPr>
                                <m:t>𝑟𝑒𝑞𝑢𝑒𝑟𝑖𝑑𝑜𝑠</m:t>
                              </m:r>
                            </m:sub>
                          </m:sSub>
                        </m:num>
                        <m:den>
                          <m:sSub>
                            <m:sSubPr>
                              <m:ctrlPr>
                                <a:rPr lang="es-US" i="1">
                                  <a:solidFill>
                                    <a:srgbClr val="836967"/>
                                  </a:solidFill>
                                  <a:latin typeface="Cambria Math" panose="02040503050406030204" pitchFamily="18" charset="0"/>
                                </a:rPr>
                              </m:ctrlPr>
                            </m:sSubPr>
                            <m:e>
                              <m:r>
                                <a:rPr lang="es-US" i="1">
                                  <a:latin typeface="Cambria Math" panose="02040503050406030204" pitchFamily="18" charset="0"/>
                                </a:rPr>
                                <m:t>𝑃</m:t>
                              </m:r>
                            </m:e>
                            <m:sub>
                              <m:r>
                                <a:rPr lang="es-US" i="1">
                                  <a:latin typeface="Cambria Math" panose="02040503050406030204" pitchFamily="18" charset="0"/>
                                </a:rPr>
                                <m:t>𝑑𝑖𝑠𝑝𝑜𝑛𝑖𝑏𝑙𝑒𝑠</m:t>
                              </m:r>
                            </m:sub>
                          </m:sSub>
                        </m:den>
                      </m:f>
                      <m:r>
                        <a:rPr lang="es-US" i="0">
                          <a:latin typeface="Cambria Math" panose="02040503050406030204" pitchFamily="18" charset="0"/>
                        </a:rPr>
                        <m:t>−1</m:t>
                      </m:r>
                    </m:oMath>
                  </m:oMathPara>
                </a14:m>
                <a:endParaRPr lang="es-US" dirty="0"/>
              </a:p>
            </p:txBody>
          </p:sp>
        </mc:Choice>
        <mc:Fallback xmlns="">
          <p:sp>
            <p:nvSpPr>
              <p:cNvPr id="11" name="CuadroTexto 10">
                <a:extLst>
                  <a:ext uri="{FF2B5EF4-FFF2-40B4-BE49-F238E27FC236}">
                    <a16:creationId xmlns:a16="http://schemas.microsoft.com/office/drawing/2014/main" id="{D96BAA34-8A35-4ADF-AA45-93C8A5DD8534}"/>
                  </a:ext>
                </a:extLst>
              </p:cNvPr>
              <p:cNvSpPr txBox="1">
                <a:spLocks noRot="1" noChangeAspect="1" noMove="1" noResize="1" noEditPoints="1" noAdjustHandles="1" noChangeArrowheads="1" noChangeShapeType="1" noTextEdit="1"/>
              </p:cNvSpPr>
              <p:nvPr/>
            </p:nvSpPr>
            <p:spPr>
              <a:xfrm>
                <a:off x="544189" y="3007221"/>
                <a:ext cx="4572000" cy="561116"/>
              </a:xfrm>
              <a:prstGeom prst="rect">
                <a:avLst/>
              </a:prstGeom>
              <a:blipFill>
                <a:blip r:embed="rId4"/>
                <a:stretch>
                  <a:fillRect b="-1087"/>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A7AB8386-490C-44D3-97C8-B03C13F80887}"/>
                  </a:ext>
                </a:extLst>
              </p:cNvPr>
              <p:cNvSpPr txBox="1"/>
              <p:nvPr/>
            </p:nvSpPr>
            <p:spPr>
              <a:xfrm>
                <a:off x="544189" y="3662886"/>
                <a:ext cx="4582048" cy="5376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US" i="1" smtClean="0">
                              <a:solidFill>
                                <a:srgbClr val="836967"/>
                              </a:solidFill>
                              <a:latin typeface="Cambria Math" panose="02040503050406030204" pitchFamily="18" charset="0"/>
                            </a:rPr>
                          </m:ctrlPr>
                        </m:sSubPr>
                        <m:e>
                          <m:r>
                            <a:rPr lang="es-US" i="1">
                              <a:latin typeface="Cambria Math" panose="02040503050406030204" pitchFamily="18" charset="0"/>
                            </a:rPr>
                            <m:t>𝑇</m:t>
                          </m:r>
                        </m:e>
                        <m:sub>
                          <m:r>
                            <a:rPr lang="es-US" i="1">
                              <a:latin typeface="Cambria Math" panose="02040503050406030204" pitchFamily="18" charset="0"/>
                            </a:rPr>
                            <m:t>𝑐</m:t>
                          </m:r>
                        </m:sub>
                      </m:sSub>
                      <m:r>
                        <a:rPr lang="es-US" i="0">
                          <a:latin typeface="Cambria Math" panose="02040503050406030204" pitchFamily="18" charset="0"/>
                        </a:rPr>
                        <m:t>=</m:t>
                      </m:r>
                      <m:f>
                        <m:fPr>
                          <m:ctrlPr>
                            <a:rPr lang="es-US" i="1">
                              <a:solidFill>
                                <a:srgbClr val="836967"/>
                              </a:solidFill>
                              <a:latin typeface="Cambria Math" panose="02040503050406030204" pitchFamily="18" charset="0"/>
                            </a:rPr>
                          </m:ctrlPr>
                        </m:fPr>
                        <m:num>
                          <m:r>
                            <a:rPr lang="es-US" i="0">
                              <a:latin typeface="Cambria Math" panose="02040503050406030204" pitchFamily="18" charset="0"/>
                            </a:rPr>
                            <m:t>174 </m:t>
                          </m:r>
                          <m:r>
                            <a:rPr lang="es-US" i="1">
                              <a:latin typeface="Cambria Math" panose="02040503050406030204" pitchFamily="18" charset="0"/>
                            </a:rPr>
                            <m:t>𝑝𝑎𝑟𝑞𝑢𝑒𝑎𝑑𝑒𝑟𝑜𝑠</m:t>
                          </m:r>
                          <m:r>
                            <a:rPr lang="es-US" i="0">
                              <a:latin typeface="Cambria Math" panose="02040503050406030204" pitchFamily="18" charset="0"/>
                            </a:rPr>
                            <m:t>+296 </m:t>
                          </m:r>
                          <m:r>
                            <a:rPr lang="es-US" i="1">
                              <a:latin typeface="Cambria Math" panose="02040503050406030204" pitchFamily="18" charset="0"/>
                            </a:rPr>
                            <m:t>𝑝𝑎𝑟𝑞𝑢𝑒𝑎𝑑𝑒𝑟𝑜𝑠</m:t>
                          </m:r>
                        </m:num>
                        <m:den>
                          <m:r>
                            <a:rPr lang="es-US" i="0">
                              <a:latin typeface="Cambria Math" panose="02040503050406030204" pitchFamily="18" charset="0"/>
                            </a:rPr>
                            <m:t>174 </m:t>
                          </m:r>
                          <m:r>
                            <a:rPr lang="es-US" i="1">
                              <a:latin typeface="Cambria Math" panose="02040503050406030204" pitchFamily="18" charset="0"/>
                            </a:rPr>
                            <m:t>𝑝𝑎𝑟𝑞𝑢𝑒𝑎𝑑𝑒𝑟𝑜𝑠</m:t>
                          </m:r>
                        </m:den>
                      </m:f>
                      <m:r>
                        <a:rPr lang="es-US" i="0">
                          <a:latin typeface="Cambria Math" panose="02040503050406030204" pitchFamily="18" charset="0"/>
                        </a:rPr>
                        <m:t>−1</m:t>
                      </m:r>
                    </m:oMath>
                  </m:oMathPara>
                </a14:m>
                <a:endParaRPr lang="es-US" dirty="0"/>
              </a:p>
            </p:txBody>
          </p:sp>
        </mc:Choice>
        <mc:Fallback xmlns="">
          <p:sp>
            <p:nvSpPr>
              <p:cNvPr id="13" name="CuadroTexto 12">
                <a:extLst>
                  <a:ext uri="{FF2B5EF4-FFF2-40B4-BE49-F238E27FC236}">
                    <a16:creationId xmlns:a16="http://schemas.microsoft.com/office/drawing/2014/main" id="{A7AB8386-490C-44D3-97C8-B03C13F80887}"/>
                  </a:ext>
                </a:extLst>
              </p:cNvPr>
              <p:cNvSpPr txBox="1">
                <a:spLocks noRot="1" noChangeAspect="1" noMove="1" noResize="1" noEditPoints="1" noAdjustHandles="1" noChangeArrowheads="1" noChangeShapeType="1" noTextEdit="1"/>
              </p:cNvSpPr>
              <p:nvPr/>
            </p:nvSpPr>
            <p:spPr>
              <a:xfrm>
                <a:off x="544189" y="3662886"/>
                <a:ext cx="4582048" cy="537648"/>
              </a:xfrm>
              <a:prstGeom prst="rect">
                <a:avLst/>
              </a:prstGeom>
              <a:blipFill>
                <a:blip r:embed="rId5"/>
                <a:stretch>
                  <a:fillRect b="-5682"/>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704F18EE-D526-4CCA-B176-3D4AAC823491}"/>
                  </a:ext>
                </a:extLst>
              </p:cNvPr>
              <p:cNvSpPr txBox="1"/>
              <p:nvPr/>
            </p:nvSpPr>
            <p:spPr>
              <a:xfrm>
                <a:off x="544189" y="4315419"/>
                <a:ext cx="458204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US" i="1" smtClean="0">
                              <a:solidFill>
                                <a:srgbClr val="836967"/>
                              </a:solidFill>
                              <a:latin typeface="Cambria Math" panose="02040503050406030204" pitchFamily="18" charset="0"/>
                            </a:rPr>
                          </m:ctrlPr>
                        </m:sSubPr>
                        <m:e>
                          <m:r>
                            <a:rPr lang="es-US" i="1">
                              <a:latin typeface="Cambria Math" panose="02040503050406030204" pitchFamily="18" charset="0"/>
                            </a:rPr>
                            <m:t>𝑇</m:t>
                          </m:r>
                        </m:e>
                        <m:sub>
                          <m:r>
                            <a:rPr lang="es-US" i="1">
                              <a:latin typeface="Cambria Math" panose="02040503050406030204" pitchFamily="18" charset="0"/>
                            </a:rPr>
                            <m:t>𝑐</m:t>
                          </m:r>
                        </m:sub>
                      </m:sSub>
                      <m:r>
                        <a:rPr lang="es-US" i="0">
                          <a:latin typeface="Cambria Math" panose="02040503050406030204" pitchFamily="18" charset="0"/>
                        </a:rPr>
                        <m:t>=2.70−1.0</m:t>
                      </m:r>
                    </m:oMath>
                  </m:oMathPara>
                </a14:m>
                <a:endParaRPr lang="es-US" dirty="0"/>
              </a:p>
            </p:txBody>
          </p:sp>
        </mc:Choice>
        <mc:Fallback xmlns="">
          <p:sp>
            <p:nvSpPr>
              <p:cNvPr id="15" name="CuadroTexto 14">
                <a:extLst>
                  <a:ext uri="{FF2B5EF4-FFF2-40B4-BE49-F238E27FC236}">
                    <a16:creationId xmlns:a16="http://schemas.microsoft.com/office/drawing/2014/main" id="{704F18EE-D526-4CCA-B176-3D4AAC823491}"/>
                  </a:ext>
                </a:extLst>
              </p:cNvPr>
              <p:cNvSpPr txBox="1">
                <a:spLocks noRot="1" noChangeAspect="1" noMove="1" noResize="1" noEditPoints="1" noAdjustHandles="1" noChangeArrowheads="1" noChangeShapeType="1" noTextEdit="1"/>
              </p:cNvSpPr>
              <p:nvPr/>
            </p:nvSpPr>
            <p:spPr>
              <a:xfrm>
                <a:off x="544189" y="4315419"/>
                <a:ext cx="4582048" cy="307777"/>
              </a:xfrm>
              <a:prstGeom prst="rect">
                <a:avLst/>
              </a:prstGeom>
              <a:blipFill>
                <a:blip r:embed="rId6"/>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9ABE5920-7C28-4ADA-A894-3A12990C1779}"/>
                  </a:ext>
                </a:extLst>
              </p:cNvPr>
              <p:cNvSpPr txBox="1"/>
              <p:nvPr/>
            </p:nvSpPr>
            <p:spPr>
              <a:xfrm>
                <a:off x="1841263" y="4823319"/>
                <a:ext cx="1977851" cy="307777"/>
              </a:xfrm>
              <a:prstGeom prst="rect">
                <a:avLst/>
              </a:prstGeom>
              <a:noFill/>
              <a:ln>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US" i="1" smtClean="0">
                              <a:solidFill>
                                <a:srgbClr val="836967"/>
                              </a:solidFill>
                              <a:latin typeface="Cambria Math" panose="02040503050406030204" pitchFamily="18" charset="0"/>
                            </a:rPr>
                          </m:ctrlPr>
                        </m:sSubPr>
                        <m:e>
                          <m:r>
                            <a:rPr lang="es-US" i="1">
                              <a:latin typeface="Cambria Math" panose="02040503050406030204" pitchFamily="18" charset="0"/>
                            </a:rPr>
                            <m:t>𝑇</m:t>
                          </m:r>
                        </m:e>
                        <m:sub>
                          <m:r>
                            <a:rPr lang="es-US" i="1">
                              <a:latin typeface="Cambria Math" panose="02040503050406030204" pitchFamily="18" charset="0"/>
                            </a:rPr>
                            <m:t>𝑐</m:t>
                          </m:r>
                        </m:sub>
                      </m:sSub>
                      <m:r>
                        <a:rPr lang="es-US" b="0" i="1" smtClean="0">
                          <a:latin typeface="Cambria Math" panose="02040503050406030204" pitchFamily="18" charset="0"/>
                        </a:rPr>
                        <m:t>=</m:t>
                      </m:r>
                      <m:r>
                        <a:rPr lang="es-US" b="0" i="1" smtClean="0">
                          <a:latin typeface="Cambria Math" panose="02040503050406030204" pitchFamily="18" charset="0"/>
                        </a:rPr>
                        <m:t>𝑟</m:t>
                      </m:r>
                      <m:r>
                        <a:rPr lang="es-US" i="0">
                          <a:latin typeface="Cambria Math" panose="02040503050406030204" pitchFamily="18" charset="0"/>
                        </a:rPr>
                        <m:t>=</m:t>
                      </m:r>
                      <m:r>
                        <a:rPr lang="es-US" b="0" i="0" smtClean="0">
                          <a:latin typeface="Cambria Math" panose="02040503050406030204" pitchFamily="18" charset="0"/>
                        </a:rPr>
                        <m:t>1.70</m:t>
                      </m:r>
                    </m:oMath>
                  </m:oMathPara>
                </a14:m>
                <a:endParaRPr lang="es-US" dirty="0"/>
              </a:p>
            </p:txBody>
          </p:sp>
        </mc:Choice>
        <mc:Fallback xmlns="">
          <p:sp>
            <p:nvSpPr>
              <p:cNvPr id="16" name="CuadroTexto 15">
                <a:extLst>
                  <a:ext uri="{FF2B5EF4-FFF2-40B4-BE49-F238E27FC236}">
                    <a16:creationId xmlns:a16="http://schemas.microsoft.com/office/drawing/2014/main" id="{9ABE5920-7C28-4ADA-A894-3A12990C1779}"/>
                  </a:ext>
                </a:extLst>
              </p:cNvPr>
              <p:cNvSpPr txBox="1">
                <a:spLocks noRot="1" noChangeAspect="1" noMove="1" noResize="1" noEditPoints="1" noAdjustHandles="1" noChangeArrowheads="1" noChangeShapeType="1" noTextEdit="1"/>
              </p:cNvSpPr>
              <p:nvPr/>
            </p:nvSpPr>
            <p:spPr>
              <a:xfrm>
                <a:off x="1841263" y="4823319"/>
                <a:ext cx="1977851" cy="307777"/>
              </a:xfrm>
              <a:prstGeom prst="rect">
                <a:avLst/>
              </a:prstGeom>
              <a:blipFill>
                <a:blip r:embed="rId7"/>
                <a:stretch>
                  <a:fillRect/>
                </a:stretch>
              </a:blipFill>
              <a:ln>
                <a:solidFill>
                  <a:srgbClr val="FF0000"/>
                </a:solidFill>
              </a:ln>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E00FE989-4844-408E-A071-3FB4CDA8E9E2}"/>
                  </a:ext>
                </a:extLst>
              </p:cNvPr>
              <p:cNvSpPr txBox="1"/>
              <p:nvPr/>
            </p:nvSpPr>
            <p:spPr>
              <a:xfrm>
                <a:off x="5209389" y="4795555"/>
                <a:ext cx="1814410" cy="335541"/>
              </a:xfrm>
              <a:prstGeom prst="rect">
                <a:avLst/>
              </a:prstGeom>
              <a:noFill/>
              <a:ln>
                <a:solidFill>
                  <a:schemeClr val="accent1">
                    <a:lumMod val="50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s-US" i="1" smtClean="0">
                              <a:solidFill>
                                <a:schemeClr val="tx1"/>
                              </a:solidFill>
                              <a:latin typeface="Cambria Math" panose="02040503050406030204" pitchFamily="18" charset="0"/>
                            </a:rPr>
                          </m:ctrlPr>
                        </m:sSupPr>
                        <m:e>
                          <m:sSub>
                            <m:sSubPr>
                              <m:ctrlPr>
                                <a:rPr lang="es-US" b="0" i="1" smtClean="0">
                                  <a:solidFill>
                                    <a:schemeClr val="tx1"/>
                                  </a:solidFill>
                                  <a:latin typeface="Cambria Math" panose="02040503050406030204" pitchFamily="18" charset="0"/>
                                </a:rPr>
                              </m:ctrlPr>
                            </m:sSubPr>
                            <m:e>
                              <m:r>
                                <a:rPr lang="es-US" b="0" i="1" smtClean="0">
                                  <a:solidFill>
                                    <a:schemeClr val="tx1"/>
                                  </a:solidFill>
                                  <a:latin typeface="Cambria Math" panose="02040503050406030204" pitchFamily="18" charset="0"/>
                                </a:rPr>
                                <m:t>𝑄</m:t>
                              </m:r>
                            </m:e>
                            <m:sub>
                              <m:r>
                                <a:rPr lang="es-US" b="0" i="1" smtClean="0">
                                  <a:solidFill>
                                    <a:schemeClr val="tx1"/>
                                  </a:solidFill>
                                  <a:latin typeface="Cambria Math" panose="02040503050406030204" pitchFamily="18" charset="0"/>
                                </a:rPr>
                                <m:t>𝑓</m:t>
                              </m:r>
                            </m:sub>
                          </m:sSub>
                          <m:r>
                            <a:rPr lang="es-US" b="0" i="1" smtClean="0">
                              <a:solidFill>
                                <a:schemeClr val="tx1"/>
                              </a:solidFill>
                              <a:latin typeface="Cambria Math" panose="02040503050406030204" pitchFamily="18" charset="0"/>
                            </a:rPr>
                            <m:t>=</m:t>
                          </m:r>
                          <m:sSub>
                            <m:sSubPr>
                              <m:ctrlPr>
                                <a:rPr lang="es-US" b="0" i="1" smtClean="0">
                                  <a:solidFill>
                                    <a:schemeClr val="tx1"/>
                                  </a:solidFill>
                                  <a:latin typeface="Cambria Math" panose="02040503050406030204" pitchFamily="18" charset="0"/>
                                </a:rPr>
                              </m:ctrlPr>
                            </m:sSubPr>
                            <m:e>
                              <m:r>
                                <a:rPr lang="es-US" b="0" i="1" smtClean="0">
                                  <a:solidFill>
                                    <a:schemeClr val="tx1"/>
                                  </a:solidFill>
                                  <a:latin typeface="Cambria Math" panose="02040503050406030204" pitchFamily="18" charset="0"/>
                                </a:rPr>
                                <m:t>𝑄</m:t>
                              </m:r>
                            </m:e>
                            <m:sub>
                              <m:r>
                                <a:rPr lang="es-US" b="0" i="1" smtClean="0">
                                  <a:solidFill>
                                    <a:schemeClr val="tx1"/>
                                  </a:solidFill>
                                  <a:latin typeface="Cambria Math" panose="02040503050406030204" pitchFamily="18" charset="0"/>
                                </a:rPr>
                                <m:t>𝑜</m:t>
                              </m:r>
                            </m:sub>
                          </m:sSub>
                          <m:d>
                            <m:dPr>
                              <m:ctrlPr>
                                <a:rPr lang="es-US" i="1">
                                  <a:solidFill>
                                    <a:schemeClr val="tx1"/>
                                  </a:solidFill>
                                  <a:latin typeface="Cambria Math" panose="02040503050406030204" pitchFamily="18" charset="0"/>
                                </a:rPr>
                              </m:ctrlPr>
                            </m:dPr>
                            <m:e>
                              <m:r>
                                <a:rPr lang="es-US">
                                  <a:solidFill>
                                    <a:schemeClr val="tx1"/>
                                  </a:solidFill>
                                  <a:latin typeface="Cambria Math" panose="02040503050406030204" pitchFamily="18" charset="0"/>
                                </a:rPr>
                                <m:t>1</m:t>
                              </m:r>
                              <m:r>
                                <a:rPr lang="es-US" i="0">
                                  <a:solidFill>
                                    <a:schemeClr val="tx1"/>
                                  </a:solidFill>
                                  <a:latin typeface="Cambria Math" panose="02040503050406030204" pitchFamily="18" charset="0"/>
                                </a:rPr>
                                <m:t>+</m:t>
                              </m:r>
                              <m:r>
                                <a:rPr lang="es-US" i="1">
                                  <a:solidFill>
                                    <a:schemeClr val="tx1"/>
                                  </a:solidFill>
                                  <a:latin typeface="Cambria Math" panose="02040503050406030204" pitchFamily="18" charset="0"/>
                                </a:rPr>
                                <m:t>𝑟</m:t>
                              </m:r>
                            </m:e>
                          </m:d>
                        </m:e>
                        <m:sup>
                          <m:sSub>
                            <m:sSubPr>
                              <m:ctrlPr>
                                <a:rPr lang="es-US" i="1">
                                  <a:solidFill>
                                    <a:schemeClr val="tx1"/>
                                  </a:solidFill>
                                  <a:latin typeface="Cambria Math" panose="02040503050406030204" pitchFamily="18" charset="0"/>
                                </a:rPr>
                              </m:ctrlPr>
                            </m:sSubPr>
                            <m:e>
                              <m:r>
                                <a:rPr lang="es-US" i="1">
                                  <a:solidFill>
                                    <a:schemeClr val="tx1"/>
                                  </a:solidFill>
                                  <a:latin typeface="Cambria Math" panose="02040503050406030204" pitchFamily="18" charset="0"/>
                                </a:rPr>
                                <m:t>𝑋</m:t>
                              </m:r>
                            </m:e>
                            <m:sub>
                              <m:r>
                                <a:rPr lang="es-US" i="1">
                                  <a:solidFill>
                                    <a:schemeClr val="tx1"/>
                                  </a:solidFill>
                                  <a:latin typeface="Cambria Math" panose="02040503050406030204" pitchFamily="18" charset="0"/>
                                </a:rPr>
                                <m:t>𝑗</m:t>
                              </m:r>
                            </m:sub>
                          </m:sSub>
                        </m:sup>
                      </m:sSup>
                    </m:oMath>
                  </m:oMathPara>
                </a14:m>
                <a:endParaRPr lang="es-US" dirty="0"/>
              </a:p>
            </p:txBody>
          </p:sp>
        </mc:Choice>
        <mc:Fallback xmlns="">
          <p:sp>
            <p:nvSpPr>
              <p:cNvPr id="20" name="CuadroTexto 19">
                <a:extLst>
                  <a:ext uri="{FF2B5EF4-FFF2-40B4-BE49-F238E27FC236}">
                    <a16:creationId xmlns:a16="http://schemas.microsoft.com/office/drawing/2014/main" id="{E00FE989-4844-408E-A071-3FB4CDA8E9E2}"/>
                  </a:ext>
                </a:extLst>
              </p:cNvPr>
              <p:cNvSpPr txBox="1">
                <a:spLocks noRot="1" noChangeAspect="1" noMove="1" noResize="1" noEditPoints="1" noAdjustHandles="1" noChangeArrowheads="1" noChangeShapeType="1" noTextEdit="1"/>
              </p:cNvSpPr>
              <p:nvPr/>
            </p:nvSpPr>
            <p:spPr>
              <a:xfrm>
                <a:off x="5209389" y="4795555"/>
                <a:ext cx="1814410" cy="335541"/>
              </a:xfrm>
              <a:prstGeom prst="rect">
                <a:avLst/>
              </a:prstGeom>
              <a:blipFill>
                <a:blip r:embed="rId8"/>
                <a:stretch>
                  <a:fillRect/>
                </a:stretch>
              </a:blipFill>
              <a:ln>
                <a:solidFill>
                  <a:schemeClr val="accent1">
                    <a:lumMod val="50000"/>
                  </a:schemeClr>
                </a:solidFill>
              </a:ln>
            </p:spPr>
            <p:txBody>
              <a:bodyPr/>
              <a:lstStyle/>
              <a:p>
                <a:r>
                  <a:rPr lang="es-CO">
                    <a:noFill/>
                  </a:rPr>
                  <a:t> </a:t>
                </a:r>
              </a:p>
            </p:txBody>
          </p:sp>
        </mc:Fallback>
      </mc:AlternateContent>
      <p:sp>
        <p:nvSpPr>
          <p:cNvPr id="10" name="Flecha: a la derecha con bandas 9">
            <a:extLst>
              <a:ext uri="{FF2B5EF4-FFF2-40B4-BE49-F238E27FC236}">
                <a16:creationId xmlns:a16="http://schemas.microsoft.com/office/drawing/2014/main" id="{EA6AC690-7025-450E-901F-68A398ABFAEF}"/>
              </a:ext>
            </a:extLst>
          </p:cNvPr>
          <p:cNvSpPr/>
          <p:nvPr/>
        </p:nvSpPr>
        <p:spPr>
          <a:xfrm>
            <a:off x="4139921" y="4849852"/>
            <a:ext cx="743578" cy="307777"/>
          </a:xfrm>
          <a:prstGeom prst="stripedRightArrow">
            <a:avLst>
              <a:gd name="adj1" fmla="val 4347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1" name="CuadroTexto 20">
            <a:extLst>
              <a:ext uri="{FF2B5EF4-FFF2-40B4-BE49-F238E27FC236}">
                <a16:creationId xmlns:a16="http://schemas.microsoft.com/office/drawing/2014/main" id="{1ABF47EB-6C54-4C5F-B3B1-6D1A2D43BD63}"/>
              </a:ext>
            </a:extLst>
          </p:cNvPr>
          <p:cNvSpPr txBox="1"/>
          <p:nvPr/>
        </p:nvSpPr>
        <p:spPr>
          <a:xfrm>
            <a:off x="6119445" y="5372512"/>
            <a:ext cx="2794529" cy="375552"/>
          </a:xfrm>
          <a:prstGeom prst="rect">
            <a:avLst/>
          </a:prstGeom>
          <a:noFill/>
        </p:spPr>
        <p:txBody>
          <a:bodyPr wrap="square">
            <a:spAutoFit/>
          </a:bodyPr>
          <a:lstStyle/>
          <a:p>
            <a:pPr algn="r">
              <a:lnSpc>
                <a:spcPct val="150000"/>
              </a:lnSpc>
              <a:spcAft>
                <a:spcPts val="800"/>
              </a:spcAft>
            </a:pPr>
            <a:r>
              <a:rPr lang="es-EC" sz="1400" dirty="0">
                <a:solidFill>
                  <a:srgbClr val="000000"/>
                </a:solidFill>
                <a:effectLst/>
                <a:latin typeface="+mj-lt"/>
                <a:ea typeface="Calibri" panose="020F0502020204030204" pitchFamily="34" charset="0"/>
              </a:rPr>
              <a:t>(</a:t>
            </a:r>
            <a:r>
              <a:rPr lang="es-MX" sz="1400" dirty="0">
                <a:solidFill>
                  <a:srgbClr val="000000"/>
                </a:solidFill>
                <a:effectLst/>
                <a:latin typeface="+mj-lt"/>
                <a:ea typeface="Calibri" panose="020F0502020204030204" pitchFamily="34" charset="0"/>
              </a:rPr>
              <a:t>Cal y Mayor &amp; Cárdenas, 2018</a:t>
            </a:r>
            <a:r>
              <a:rPr lang="es-EC" sz="1400" dirty="0">
                <a:solidFill>
                  <a:srgbClr val="000000"/>
                </a:solidFill>
                <a:effectLst/>
                <a:latin typeface="+mj-lt"/>
                <a:ea typeface="Calibri" panose="020F0502020204030204" pitchFamily="34" charset="0"/>
              </a:rPr>
              <a:t>)</a:t>
            </a:r>
            <a:endParaRPr lang="es-EC" sz="1400" dirty="0">
              <a:effectLst/>
              <a:latin typeface="+mj-lt"/>
              <a:ea typeface="Calibri" panose="020F0502020204030204" pitchFamily="34" charset="0"/>
            </a:endParaRPr>
          </a:p>
        </p:txBody>
      </p:sp>
      <p:sp>
        <p:nvSpPr>
          <p:cNvPr id="2" name="Rectángulo 1">
            <a:extLst>
              <a:ext uri="{FF2B5EF4-FFF2-40B4-BE49-F238E27FC236}">
                <a16:creationId xmlns:a16="http://schemas.microsoft.com/office/drawing/2014/main" id="{CB346A88-EEBD-435A-8730-5431F3028413}"/>
              </a:ext>
            </a:extLst>
          </p:cNvPr>
          <p:cNvSpPr/>
          <p:nvPr/>
        </p:nvSpPr>
        <p:spPr>
          <a:xfrm>
            <a:off x="3647552" y="1657978"/>
            <a:ext cx="492369" cy="261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a:extLst>
              <a:ext uri="{FF2B5EF4-FFF2-40B4-BE49-F238E27FC236}">
                <a16:creationId xmlns:a16="http://schemas.microsoft.com/office/drawing/2014/main" id="{01EE85AA-2FC3-4D97-B5BD-58B071A31E43}"/>
              </a:ext>
            </a:extLst>
          </p:cNvPr>
          <p:cNvSpPr/>
          <p:nvPr/>
        </p:nvSpPr>
        <p:spPr>
          <a:xfrm>
            <a:off x="7899680" y="2624955"/>
            <a:ext cx="492369" cy="261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Tree>
    <p:extLst>
      <p:ext uri="{BB962C8B-B14F-4D97-AF65-F5344CB8AC3E}">
        <p14:creationId xmlns:p14="http://schemas.microsoft.com/office/powerpoint/2010/main" val="4978669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Proyecciones de Tráfico Atraído</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graphicFrame>
        <p:nvGraphicFramePr>
          <p:cNvPr id="4" name="Tabla 3">
            <a:extLst>
              <a:ext uri="{FF2B5EF4-FFF2-40B4-BE49-F238E27FC236}">
                <a16:creationId xmlns:a16="http://schemas.microsoft.com/office/drawing/2014/main" id="{3454DA6A-C8C3-4372-972E-AD9049479EBD}"/>
              </a:ext>
            </a:extLst>
          </p:cNvPr>
          <p:cNvGraphicFramePr>
            <a:graphicFrameLocks noGrp="1"/>
          </p:cNvGraphicFramePr>
          <p:nvPr>
            <p:extLst>
              <p:ext uri="{D42A27DB-BD31-4B8C-83A1-F6EECF244321}">
                <p14:modId xmlns:p14="http://schemas.microsoft.com/office/powerpoint/2010/main" val="3757743969"/>
              </p:ext>
            </p:extLst>
          </p:nvPr>
        </p:nvGraphicFramePr>
        <p:xfrm>
          <a:off x="789441" y="1111993"/>
          <a:ext cx="7560001" cy="2087998"/>
        </p:xfrm>
        <a:graphic>
          <a:graphicData uri="http://schemas.openxmlformats.org/drawingml/2006/table">
            <a:tbl>
              <a:tblPr bandRow="1"/>
              <a:tblGrid>
                <a:gridCol w="1020576">
                  <a:extLst>
                    <a:ext uri="{9D8B030D-6E8A-4147-A177-3AD203B41FA5}">
                      <a16:colId xmlns:a16="http://schemas.microsoft.com/office/drawing/2014/main" val="1767707552"/>
                    </a:ext>
                  </a:extLst>
                </a:gridCol>
                <a:gridCol w="818726">
                  <a:extLst>
                    <a:ext uri="{9D8B030D-6E8A-4147-A177-3AD203B41FA5}">
                      <a16:colId xmlns:a16="http://schemas.microsoft.com/office/drawing/2014/main" val="2010287973"/>
                    </a:ext>
                  </a:extLst>
                </a:gridCol>
                <a:gridCol w="599895">
                  <a:extLst>
                    <a:ext uri="{9D8B030D-6E8A-4147-A177-3AD203B41FA5}">
                      <a16:colId xmlns:a16="http://schemas.microsoft.com/office/drawing/2014/main" val="4122972059"/>
                    </a:ext>
                  </a:extLst>
                </a:gridCol>
                <a:gridCol w="901730">
                  <a:extLst>
                    <a:ext uri="{9D8B030D-6E8A-4147-A177-3AD203B41FA5}">
                      <a16:colId xmlns:a16="http://schemas.microsoft.com/office/drawing/2014/main" val="422562241"/>
                    </a:ext>
                  </a:extLst>
                </a:gridCol>
                <a:gridCol w="640455">
                  <a:extLst>
                    <a:ext uri="{9D8B030D-6E8A-4147-A177-3AD203B41FA5}">
                      <a16:colId xmlns:a16="http://schemas.microsoft.com/office/drawing/2014/main" val="2003513997"/>
                    </a:ext>
                  </a:extLst>
                </a:gridCol>
                <a:gridCol w="431056">
                  <a:extLst>
                    <a:ext uri="{9D8B030D-6E8A-4147-A177-3AD203B41FA5}">
                      <a16:colId xmlns:a16="http://schemas.microsoft.com/office/drawing/2014/main" val="1915256287"/>
                    </a:ext>
                  </a:extLst>
                </a:gridCol>
                <a:gridCol w="844191">
                  <a:extLst>
                    <a:ext uri="{9D8B030D-6E8A-4147-A177-3AD203B41FA5}">
                      <a16:colId xmlns:a16="http://schemas.microsoft.com/office/drawing/2014/main" val="2054223767"/>
                    </a:ext>
                  </a:extLst>
                </a:gridCol>
                <a:gridCol w="603667">
                  <a:extLst>
                    <a:ext uri="{9D8B030D-6E8A-4147-A177-3AD203B41FA5}">
                      <a16:colId xmlns:a16="http://schemas.microsoft.com/office/drawing/2014/main" val="2248600759"/>
                    </a:ext>
                  </a:extLst>
                </a:gridCol>
                <a:gridCol w="1021521">
                  <a:extLst>
                    <a:ext uri="{9D8B030D-6E8A-4147-A177-3AD203B41FA5}">
                      <a16:colId xmlns:a16="http://schemas.microsoft.com/office/drawing/2014/main" val="3852407266"/>
                    </a:ext>
                  </a:extLst>
                </a:gridCol>
                <a:gridCol w="678184">
                  <a:extLst>
                    <a:ext uri="{9D8B030D-6E8A-4147-A177-3AD203B41FA5}">
                      <a16:colId xmlns:a16="http://schemas.microsoft.com/office/drawing/2014/main" val="3038318352"/>
                    </a:ext>
                  </a:extLst>
                </a:gridCol>
              </a:tblGrid>
              <a:tr h="189818">
                <a:tc gridSpan="2">
                  <a:txBody>
                    <a:bodyPr/>
                    <a:lstStyle/>
                    <a:p>
                      <a:pPr algn="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AÑO DE ESTUDIO:</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s-US"/>
                    </a:p>
                  </a:txBody>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2021</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 </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 </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 </a:t>
                      </a:r>
                      <a:endParaRPr lang="es-EC" sz="1600" dirty="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Hasta construcción de parqueadero</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s-US"/>
                    </a:p>
                  </a:txBody>
                  <a:tcPr/>
                </a:tc>
                <a:tc hMerge="1">
                  <a:txBody>
                    <a:bodyPr/>
                    <a:lstStyle/>
                    <a:p>
                      <a:endParaRPr lang="es-US"/>
                    </a:p>
                  </a:txBody>
                  <a:tcPr/>
                </a:tc>
                <a:tc hMerge="1">
                  <a:txBody>
                    <a:bodyPr/>
                    <a:lstStyle/>
                    <a:p>
                      <a:endParaRPr lang="es-US"/>
                    </a:p>
                  </a:txBody>
                  <a:tcPr/>
                </a:tc>
                <a:extLst>
                  <a:ext uri="{0D108BD9-81ED-4DB2-BD59-A6C34878D82A}">
                    <a16:rowId xmlns:a16="http://schemas.microsoft.com/office/drawing/2014/main" val="1296437002"/>
                  </a:ext>
                </a:extLst>
              </a:tr>
              <a:tr h="189818">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DIA</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gridSpan="4">
                  <a:txBody>
                    <a:bodyPr/>
                    <a:lstStyle/>
                    <a:p>
                      <a:pPr algn="ctr">
                        <a:lnSpc>
                          <a:spcPct val="107000"/>
                        </a:lnSpc>
                        <a:spcAft>
                          <a:spcPts val="800"/>
                        </a:spcAft>
                      </a:pPr>
                      <a:r>
                        <a:rPr lang="es-EC" sz="1200" b="1" dirty="0">
                          <a:solidFill>
                            <a:srgbClr val="000000"/>
                          </a:solidFill>
                          <a:effectLst/>
                          <a:latin typeface="Calibri" panose="020F0502020204030204" pitchFamily="34" charset="0"/>
                          <a:ea typeface="Calibri" panose="020F0502020204030204" pitchFamily="34" charset="0"/>
                        </a:rPr>
                        <a:t>VOLUMEN NORMAL </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hMerge="1">
                  <a:txBody>
                    <a:bodyPr/>
                    <a:lstStyle/>
                    <a:p>
                      <a:endParaRPr lang="es-US"/>
                    </a:p>
                  </a:txBody>
                  <a:tcPr/>
                </a:tc>
                <a:tc hMerge="1">
                  <a:txBody>
                    <a:bodyPr/>
                    <a:lstStyle/>
                    <a:p>
                      <a:endParaRPr lang="es-US"/>
                    </a:p>
                  </a:txBody>
                  <a:tcPr/>
                </a:tc>
                <a:tc hMerge="1">
                  <a:txBody>
                    <a:bodyPr/>
                    <a:lstStyle/>
                    <a:p>
                      <a:endParaRPr lang="es-US"/>
                    </a:p>
                  </a:txBody>
                  <a:tcPr/>
                </a:tc>
                <a:tc rowSpan="2">
                  <a:txBody>
                    <a:bodyPr/>
                    <a:lstStyle/>
                    <a:p>
                      <a:pPr algn="ctr">
                        <a:lnSpc>
                          <a:spcPct val="107000"/>
                        </a:lnSpc>
                        <a:spcAft>
                          <a:spcPts val="800"/>
                        </a:spcAft>
                      </a:pPr>
                      <a:r>
                        <a:rPr lang="es-EC" sz="1200">
                          <a:solidFill>
                            <a:srgbClr val="000000"/>
                          </a:solidFill>
                          <a:effectLst/>
                          <a:latin typeface="Times New Roman" panose="02020603050405020304" pitchFamily="18" charset="0"/>
                          <a:ea typeface="Times New Roman" panose="02020603050405020304" pitchFamily="18" charset="0"/>
                        </a:rPr>
                        <a:t> </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tcPr>
                </a:tc>
                <a:tc gridSpan="4">
                  <a:txBody>
                    <a:bodyPr/>
                    <a:lstStyle/>
                    <a:p>
                      <a:pPr algn="ctr">
                        <a:lnSpc>
                          <a:spcPct val="107000"/>
                        </a:lnSpc>
                        <a:spcAft>
                          <a:spcPts val="800"/>
                        </a:spcAft>
                      </a:pPr>
                      <a:r>
                        <a:rPr lang="es-EC" sz="1200" b="1" dirty="0">
                          <a:solidFill>
                            <a:srgbClr val="000000"/>
                          </a:solidFill>
                          <a:effectLst/>
                          <a:latin typeface="Calibri" panose="020F0502020204030204" pitchFamily="34" charset="0"/>
                          <a:ea typeface="Calibri" panose="020F0502020204030204" pitchFamily="34" charset="0"/>
                        </a:rPr>
                        <a:t>VOLUMEN ATRAÍDO </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hMerge="1">
                  <a:txBody>
                    <a:bodyPr/>
                    <a:lstStyle/>
                    <a:p>
                      <a:endParaRPr lang="es-US"/>
                    </a:p>
                  </a:txBody>
                  <a:tcPr/>
                </a:tc>
                <a:tc hMerge="1">
                  <a:txBody>
                    <a:bodyPr/>
                    <a:lstStyle/>
                    <a:p>
                      <a:endParaRPr lang="es-US"/>
                    </a:p>
                  </a:txBody>
                  <a:tcPr/>
                </a:tc>
                <a:tc hMerge="1">
                  <a:txBody>
                    <a:bodyPr/>
                    <a:lstStyle/>
                    <a:p>
                      <a:endParaRPr lang="es-US"/>
                    </a:p>
                  </a:txBody>
                  <a:tcPr/>
                </a:tc>
                <a:extLst>
                  <a:ext uri="{0D108BD9-81ED-4DB2-BD59-A6C34878D82A}">
                    <a16:rowId xmlns:a16="http://schemas.microsoft.com/office/drawing/2014/main" val="1359931641"/>
                  </a:ext>
                </a:extLst>
              </a:tr>
              <a:tr h="189818">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 </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Livianos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dirty="0">
                          <a:solidFill>
                            <a:srgbClr val="000000"/>
                          </a:solidFill>
                          <a:effectLst/>
                          <a:latin typeface="Calibri" panose="020F0502020204030204" pitchFamily="34" charset="0"/>
                          <a:ea typeface="Calibri" panose="020F0502020204030204" pitchFamily="34" charset="0"/>
                        </a:rPr>
                        <a:t>Buses</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dirty="0">
                          <a:solidFill>
                            <a:srgbClr val="000000"/>
                          </a:solidFill>
                          <a:effectLst/>
                          <a:latin typeface="Calibri" panose="020F0502020204030204" pitchFamily="34" charset="0"/>
                          <a:ea typeface="Calibri" panose="020F0502020204030204" pitchFamily="34" charset="0"/>
                        </a:rPr>
                        <a:t>Camiones</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dirty="0">
                          <a:solidFill>
                            <a:srgbClr val="000000"/>
                          </a:solidFill>
                          <a:effectLst/>
                          <a:latin typeface="Calibri" panose="020F0502020204030204" pitchFamily="34" charset="0"/>
                          <a:ea typeface="Calibri" panose="020F0502020204030204" pitchFamily="34" charset="0"/>
                        </a:rPr>
                        <a:t>Motos</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s-US"/>
                    </a:p>
                  </a:txBody>
                  <a:tcPr/>
                </a:tc>
                <a:tc>
                  <a:txBody>
                    <a:bodyPr/>
                    <a:lstStyle/>
                    <a:p>
                      <a:pPr algn="ctr">
                        <a:lnSpc>
                          <a:spcPct val="107000"/>
                        </a:lnSpc>
                        <a:spcAft>
                          <a:spcPts val="800"/>
                        </a:spcAft>
                      </a:pPr>
                      <a:r>
                        <a:rPr lang="es-EC" sz="1200" b="1" dirty="0">
                          <a:solidFill>
                            <a:srgbClr val="000000"/>
                          </a:solidFill>
                          <a:effectLst/>
                          <a:latin typeface="Calibri" panose="020F0502020204030204" pitchFamily="34" charset="0"/>
                          <a:ea typeface="Calibri" panose="020F0502020204030204" pitchFamily="34" charset="0"/>
                        </a:rPr>
                        <a:t>Livianos</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Buses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Camiones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Motos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74558731"/>
                  </a:ext>
                </a:extLst>
              </a:tr>
              <a:tr h="189818">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LUNES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293</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10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2</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42</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rowSpan="7">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 </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497</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16</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4</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71</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456437244"/>
                  </a:ext>
                </a:extLst>
              </a:tr>
              <a:tr h="189818">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MARTES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284</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4</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2</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41</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vMerge="1">
                  <a:txBody>
                    <a:bodyPr/>
                    <a:lstStyle/>
                    <a:p>
                      <a:endParaRPr lang="es-US"/>
                    </a:p>
                  </a:txBody>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482</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6</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4</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70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2416779705"/>
                  </a:ext>
                </a:extLst>
              </a:tr>
              <a:tr h="189818">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MIÉRCOLES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351</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5</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2</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39</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vMerge="1">
                  <a:txBody>
                    <a:bodyPr/>
                    <a:lstStyle/>
                    <a:p>
                      <a:endParaRPr lang="es-US"/>
                    </a:p>
                  </a:txBody>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596</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8</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4</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66</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318709608"/>
                  </a:ext>
                </a:extLst>
              </a:tr>
              <a:tr h="189818">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JUEVES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307</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5</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3</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44</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vMerge="1">
                  <a:txBody>
                    <a:bodyPr/>
                    <a:lstStyle/>
                    <a:p>
                      <a:endParaRPr lang="es-US"/>
                    </a:p>
                  </a:txBody>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521</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8</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7</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74</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120220397"/>
                  </a:ext>
                </a:extLst>
              </a:tr>
              <a:tr h="189818">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VIERNES </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318</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3</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2</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37</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vMerge="1">
                  <a:txBody>
                    <a:bodyPr/>
                    <a:lstStyle/>
                    <a:p>
                      <a:endParaRPr lang="es-US"/>
                    </a:p>
                  </a:txBody>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540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4</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4</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62</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283456083"/>
                  </a:ext>
                </a:extLst>
              </a:tr>
              <a:tr h="189818">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SÁBADO</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56</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2</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6</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vMerge="1">
                  <a:txBody>
                    <a:bodyPr/>
                    <a:lstStyle/>
                    <a:p>
                      <a:endParaRPr lang="es-US"/>
                    </a:p>
                  </a:txBody>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0</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411015517"/>
                  </a:ext>
                </a:extLst>
              </a:tr>
              <a:tr h="189818">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DOMINGO</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70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5</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s-US"/>
                    </a:p>
                  </a:txBody>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0</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85318877"/>
                  </a:ext>
                </a:extLst>
              </a:tr>
              <a:tr h="189818">
                <a:tc>
                  <a:txBody>
                    <a:bodyPr/>
                    <a:lstStyle/>
                    <a:p>
                      <a:pPr algn="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TPDS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239</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4</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dirty="0">
                          <a:solidFill>
                            <a:srgbClr val="000000"/>
                          </a:solidFill>
                          <a:effectLst/>
                          <a:latin typeface="Calibri" panose="020F0502020204030204" pitchFamily="34" charset="0"/>
                          <a:ea typeface="Calibri" panose="020F0502020204030204" pitchFamily="34" charset="0"/>
                        </a:rPr>
                        <a:t>1</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30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 </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377</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6</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3</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dirty="0">
                          <a:solidFill>
                            <a:srgbClr val="000000"/>
                          </a:solidFill>
                          <a:effectLst/>
                          <a:latin typeface="Calibri" panose="020F0502020204030204" pitchFamily="34" charset="0"/>
                          <a:ea typeface="Calibri" panose="020F0502020204030204" pitchFamily="34" charset="0"/>
                        </a:rPr>
                        <a:t>49</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51992774"/>
                  </a:ext>
                </a:extLst>
              </a:tr>
            </a:tbl>
          </a:graphicData>
        </a:graphic>
      </p:graphicFrame>
      <p:sp>
        <p:nvSpPr>
          <p:cNvPr id="18" name="Rectángulo 17">
            <a:extLst>
              <a:ext uri="{FF2B5EF4-FFF2-40B4-BE49-F238E27FC236}">
                <a16:creationId xmlns:a16="http://schemas.microsoft.com/office/drawing/2014/main" id="{C9B0407D-53DE-4056-B456-A93FA1415D70}"/>
              </a:ext>
            </a:extLst>
          </p:cNvPr>
          <p:cNvSpPr/>
          <p:nvPr/>
        </p:nvSpPr>
        <p:spPr>
          <a:xfrm>
            <a:off x="3723367" y="4302411"/>
            <a:ext cx="383253" cy="176213"/>
          </a:xfrm>
          <a:prstGeom prst="rect">
            <a:avLst/>
          </a:prstGeom>
          <a:noFill/>
          <a:ln>
            <a:noFill/>
          </a:ln>
        </p:spPr>
        <p:txBody>
          <a:bodyPr spcFirstLastPara="1" wrap="square" lIns="0" tIns="0" rIns="0" bIns="0" anchor="t" anchorCtr="0">
            <a:noAutofit/>
          </a:bodyPr>
          <a:lstStyle/>
          <a:p>
            <a:pPr>
              <a:lnSpc>
                <a:spcPct val="107000"/>
              </a:lnSpc>
              <a:spcAft>
                <a:spcPts val="800"/>
              </a:spcAft>
            </a:pPr>
            <a:r>
              <a:rPr lang="es-EC" sz="1100">
                <a:effectLst/>
                <a:latin typeface="Calibri" panose="020F0502020204030204" pitchFamily="34" charset="0"/>
                <a:ea typeface="Calibri" panose="020F0502020204030204" pitchFamily="34" charset="0"/>
              </a:rPr>
              <a:t> </a:t>
            </a:r>
          </a:p>
        </p:txBody>
      </p:sp>
      <p:sp>
        <p:nvSpPr>
          <p:cNvPr id="19" name="CuadroTexto 18">
            <a:extLst>
              <a:ext uri="{FF2B5EF4-FFF2-40B4-BE49-F238E27FC236}">
                <a16:creationId xmlns:a16="http://schemas.microsoft.com/office/drawing/2014/main" id="{5324D607-7975-4FC6-AFE1-7B9B8D29633A}"/>
              </a:ext>
            </a:extLst>
          </p:cNvPr>
          <p:cNvSpPr txBox="1"/>
          <p:nvPr/>
        </p:nvSpPr>
        <p:spPr>
          <a:xfrm>
            <a:off x="325889" y="733530"/>
            <a:ext cx="8588086" cy="307777"/>
          </a:xfrm>
          <a:prstGeom prst="rect">
            <a:avLst/>
          </a:prstGeom>
          <a:noFill/>
        </p:spPr>
        <p:txBody>
          <a:bodyPr wrap="square" rtlCol="0">
            <a:spAutoFit/>
          </a:bodyPr>
          <a:lstStyle/>
          <a:p>
            <a:r>
              <a:rPr lang="es-US" b="1" dirty="0"/>
              <a:t>ENTRADA NORTE AL PARQUEADERO C.G.E – AV. CUMANDÁ</a:t>
            </a:r>
          </a:p>
        </p:txBody>
      </p:sp>
      <p:sp>
        <p:nvSpPr>
          <p:cNvPr id="22" name="CuadroTexto 21">
            <a:extLst>
              <a:ext uri="{FF2B5EF4-FFF2-40B4-BE49-F238E27FC236}">
                <a16:creationId xmlns:a16="http://schemas.microsoft.com/office/drawing/2014/main" id="{43711131-48D4-4823-800E-8D68A6C9B33C}"/>
              </a:ext>
            </a:extLst>
          </p:cNvPr>
          <p:cNvSpPr txBox="1"/>
          <p:nvPr/>
        </p:nvSpPr>
        <p:spPr>
          <a:xfrm>
            <a:off x="382588" y="3400118"/>
            <a:ext cx="8588086" cy="307777"/>
          </a:xfrm>
          <a:prstGeom prst="rect">
            <a:avLst/>
          </a:prstGeom>
          <a:noFill/>
        </p:spPr>
        <p:txBody>
          <a:bodyPr wrap="square" rtlCol="0">
            <a:spAutoFit/>
          </a:bodyPr>
          <a:lstStyle/>
          <a:p>
            <a:r>
              <a:rPr lang="es-US" b="1" dirty="0"/>
              <a:t>SALIDA NORTE DEL PARQUEADERO C.G.E – AV. CUMANDÁ (90%)</a:t>
            </a:r>
          </a:p>
        </p:txBody>
      </p:sp>
      <p:graphicFrame>
        <p:nvGraphicFramePr>
          <p:cNvPr id="7" name="Tabla 6">
            <a:extLst>
              <a:ext uri="{FF2B5EF4-FFF2-40B4-BE49-F238E27FC236}">
                <a16:creationId xmlns:a16="http://schemas.microsoft.com/office/drawing/2014/main" id="{D95F16A4-6280-474C-A7A9-30BA24DEAE6B}"/>
              </a:ext>
            </a:extLst>
          </p:cNvPr>
          <p:cNvGraphicFramePr>
            <a:graphicFrameLocks noGrp="1"/>
          </p:cNvGraphicFramePr>
          <p:nvPr>
            <p:extLst>
              <p:ext uri="{D42A27DB-BD31-4B8C-83A1-F6EECF244321}">
                <p14:modId xmlns:p14="http://schemas.microsoft.com/office/powerpoint/2010/main" val="1535861299"/>
              </p:ext>
            </p:extLst>
          </p:nvPr>
        </p:nvGraphicFramePr>
        <p:xfrm>
          <a:off x="789442" y="3807956"/>
          <a:ext cx="7560000" cy="2087997"/>
        </p:xfrm>
        <a:graphic>
          <a:graphicData uri="http://schemas.openxmlformats.org/drawingml/2006/table">
            <a:tbl>
              <a:tblPr bandRow="1"/>
              <a:tblGrid>
                <a:gridCol w="1020582">
                  <a:extLst>
                    <a:ext uri="{9D8B030D-6E8A-4147-A177-3AD203B41FA5}">
                      <a16:colId xmlns:a16="http://schemas.microsoft.com/office/drawing/2014/main" val="2387539648"/>
                    </a:ext>
                  </a:extLst>
                </a:gridCol>
                <a:gridCol w="818724">
                  <a:extLst>
                    <a:ext uri="{9D8B030D-6E8A-4147-A177-3AD203B41FA5}">
                      <a16:colId xmlns:a16="http://schemas.microsoft.com/office/drawing/2014/main" val="1806099843"/>
                    </a:ext>
                  </a:extLst>
                </a:gridCol>
                <a:gridCol w="599895">
                  <a:extLst>
                    <a:ext uri="{9D8B030D-6E8A-4147-A177-3AD203B41FA5}">
                      <a16:colId xmlns:a16="http://schemas.microsoft.com/office/drawing/2014/main" val="65542668"/>
                    </a:ext>
                  </a:extLst>
                </a:gridCol>
                <a:gridCol w="901732">
                  <a:extLst>
                    <a:ext uri="{9D8B030D-6E8A-4147-A177-3AD203B41FA5}">
                      <a16:colId xmlns:a16="http://schemas.microsoft.com/office/drawing/2014/main" val="1655500880"/>
                    </a:ext>
                  </a:extLst>
                </a:gridCol>
                <a:gridCol w="640464">
                  <a:extLst>
                    <a:ext uri="{9D8B030D-6E8A-4147-A177-3AD203B41FA5}">
                      <a16:colId xmlns:a16="http://schemas.microsoft.com/office/drawing/2014/main" val="962737762"/>
                    </a:ext>
                  </a:extLst>
                </a:gridCol>
                <a:gridCol w="431072">
                  <a:extLst>
                    <a:ext uri="{9D8B030D-6E8A-4147-A177-3AD203B41FA5}">
                      <a16:colId xmlns:a16="http://schemas.microsoft.com/office/drawing/2014/main" val="739792427"/>
                    </a:ext>
                  </a:extLst>
                </a:gridCol>
                <a:gridCol w="844193">
                  <a:extLst>
                    <a:ext uri="{9D8B030D-6E8A-4147-A177-3AD203B41FA5}">
                      <a16:colId xmlns:a16="http://schemas.microsoft.com/office/drawing/2014/main" val="1285691028"/>
                    </a:ext>
                  </a:extLst>
                </a:gridCol>
                <a:gridCol w="603671">
                  <a:extLst>
                    <a:ext uri="{9D8B030D-6E8A-4147-A177-3AD203B41FA5}">
                      <a16:colId xmlns:a16="http://schemas.microsoft.com/office/drawing/2014/main" val="874742392"/>
                    </a:ext>
                  </a:extLst>
                </a:gridCol>
                <a:gridCol w="1021503">
                  <a:extLst>
                    <a:ext uri="{9D8B030D-6E8A-4147-A177-3AD203B41FA5}">
                      <a16:colId xmlns:a16="http://schemas.microsoft.com/office/drawing/2014/main" val="1223269729"/>
                    </a:ext>
                  </a:extLst>
                </a:gridCol>
                <a:gridCol w="678164">
                  <a:extLst>
                    <a:ext uri="{9D8B030D-6E8A-4147-A177-3AD203B41FA5}">
                      <a16:colId xmlns:a16="http://schemas.microsoft.com/office/drawing/2014/main" val="3562943362"/>
                    </a:ext>
                  </a:extLst>
                </a:gridCol>
              </a:tblGrid>
              <a:tr h="190223">
                <a:tc gridSpan="2">
                  <a:txBody>
                    <a:bodyPr/>
                    <a:lstStyle/>
                    <a:p>
                      <a:pPr algn="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AÑO DE ESTUDIO:</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s-US"/>
                    </a:p>
                  </a:txBody>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2021</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 </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 </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 </a:t>
                      </a:r>
                      <a:endParaRPr lang="es-EC" sz="1200" dirty="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Hasta construcción de parqueadero</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s-US"/>
                    </a:p>
                  </a:txBody>
                  <a:tcPr/>
                </a:tc>
                <a:tc hMerge="1">
                  <a:txBody>
                    <a:bodyPr/>
                    <a:lstStyle/>
                    <a:p>
                      <a:endParaRPr lang="es-US"/>
                    </a:p>
                  </a:txBody>
                  <a:tcPr/>
                </a:tc>
                <a:tc hMerge="1">
                  <a:txBody>
                    <a:bodyPr/>
                    <a:lstStyle/>
                    <a:p>
                      <a:endParaRPr lang="es-US"/>
                    </a:p>
                  </a:txBody>
                  <a:tcPr/>
                </a:tc>
                <a:extLst>
                  <a:ext uri="{0D108BD9-81ED-4DB2-BD59-A6C34878D82A}">
                    <a16:rowId xmlns:a16="http://schemas.microsoft.com/office/drawing/2014/main" val="1535868785"/>
                  </a:ext>
                </a:extLst>
              </a:tr>
              <a:tr h="189109">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DIA</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gridSpan="4">
                  <a:txBody>
                    <a:bodyPr/>
                    <a:lstStyle/>
                    <a:p>
                      <a:pPr algn="ctr">
                        <a:lnSpc>
                          <a:spcPct val="107000"/>
                        </a:lnSpc>
                        <a:spcAft>
                          <a:spcPts val="800"/>
                        </a:spcAft>
                      </a:pPr>
                      <a:r>
                        <a:rPr lang="es-EC" sz="1200" b="1" dirty="0">
                          <a:solidFill>
                            <a:srgbClr val="000000"/>
                          </a:solidFill>
                          <a:effectLst/>
                          <a:latin typeface="Calibri" panose="020F0502020204030204" pitchFamily="34" charset="0"/>
                          <a:ea typeface="Calibri" panose="020F0502020204030204" pitchFamily="34" charset="0"/>
                        </a:rPr>
                        <a:t>VOLUMEN NORMAL </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hMerge="1">
                  <a:txBody>
                    <a:bodyPr/>
                    <a:lstStyle/>
                    <a:p>
                      <a:endParaRPr lang="es-US"/>
                    </a:p>
                  </a:txBody>
                  <a:tcPr/>
                </a:tc>
                <a:tc hMerge="1">
                  <a:txBody>
                    <a:bodyPr/>
                    <a:lstStyle/>
                    <a:p>
                      <a:endParaRPr lang="es-US"/>
                    </a:p>
                  </a:txBody>
                  <a:tcPr/>
                </a:tc>
                <a:tc hMerge="1">
                  <a:txBody>
                    <a:bodyPr/>
                    <a:lstStyle/>
                    <a:p>
                      <a:endParaRPr lang="es-US"/>
                    </a:p>
                  </a:txBody>
                  <a:tcPr/>
                </a:tc>
                <a:tc rowSpan="2">
                  <a:txBody>
                    <a:bodyPr/>
                    <a:lstStyle/>
                    <a:p>
                      <a:pPr algn="ctr">
                        <a:lnSpc>
                          <a:spcPct val="107000"/>
                        </a:lnSpc>
                        <a:spcAft>
                          <a:spcPts val="800"/>
                        </a:spcAft>
                      </a:pPr>
                      <a:r>
                        <a:rPr lang="es-EC" sz="1200">
                          <a:solidFill>
                            <a:srgbClr val="000000"/>
                          </a:solidFill>
                          <a:effectLst/>
                          <a:latin typeface="Times New Roman" panose="02020603050405020304" pitchFamily="18" charset="0"/>
                          <a:ea typeface="Times New Roman" panose="02020603050405020304" pitchFamily="18" charset="0"/>
                        </a:rPr>
                        <a:t> </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tcPr>
                </a:tc>
                <a:tc gridSpan="4">
                  <a:txBody>
                    <a:bodyPr/>
                    <a:lstStyle/>
                    <a:p>
                      <a:pPr algn="ctr">
                        <a:lnSpc>
                          <a:spcPct val="107000"/>
                        </a:lnSpc>
                        <a:spcAft>
                          <a:spcPts val="800"/>
                        </a:spcAft>
                      </a:pPr>
                      <a:r>
                        <a:rPr lang="es-EC" sz="1200" b="1" dirty="0">
                          <a:solidFill>
                            <a:srgbClr val="000000"/>
                          </a:solidFill>
                          <a:effectLst/>
                          <a:latin typeface="Calibri" panose="020F0502020204030204" pitchFamily="34" charset="0"/>
                          <a:ea typeface="Calibri" panose="020F0502020204030204" pitchFamily="34" charset="0"/>
                        </a:rPr>
                        <a:t>VOLUMEN ATRAÍDO </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hMerge="1">
                  <a:txBody>
                    <a:bodyPr/>
                    <a:lstStyle/>
                    <a:p>
                      <a:endParaRPr lang="es-US"/>
                    </a:p>
                  </a:txBody>
                  <a:tcPr/>
                </a:tc>
                <a:tc hMerge="1">
                  <a:txBody>
                    <a:bodyPr/>
                    <a:lstStyle/>
                    <a:p>
                      <a:endParaRPr lang="es-US"/>
                    </a:p>
                  </a:txBody>
                  <a:tcPr/>
                </a:tc>
                <a:tc hMerge="1">
                  <a:txBody>
                    <a:bodyPr/>
                    <a:lstStyle/>
                    <a:p>
                      <a:endParaRPr lang="es-US"/>
                    </a:p>
                  </a:txBody>
                  <a:tcPr/>
                </a:tc>
                <a:extLst>
                  <a:ext uri="{0D108BD9-81ED-4DB2-BD59-A6C34878D82A}">
                    <a16:rowId xmlns:a16="http://schemas.microsoft.com/office/drawing/2014/main" val="1301322026"/>
                  </a:ext>
                </a:extLst>
              </a:tr>
              <a:tr h="190223">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 </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Livianos</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Buses</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dirty="0">
                          <a:solidFill>
                            <a:srgbClr val="000000"/>
                          </a:solidFill>
                          <a:effectLst/>
                          <a:latin typeface="Calibri" panose="020F0502020204030204" pitchFamily="34" charset="0"/>
                          <a:ea typeface="Calibri" panose="020F0502020204030204" pitchFamily="34" charset="0"/>
                        </a:rPr>
                        <a:t>Camiones</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dirty="0">
                          <a:solidFill>
                            <a:srgbClr val="000000"/>
                          </a:solidFill>
                          <a:effectLst/>
                          <a:latin typeface="Calibri" panose="020F0502020204030204" pitchFamily="34" charset="0"/>
                          <a:ea typeface="Calibri" panose="020F0502020204030204" pitchFamily="34" charset="0"/>
                        </a:rPr>
                        <a:t>Motos</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s-US"/>
                    </a:p>
                  </a:txBody>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Livianos</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Buses</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Camiones</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Motos</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30284959"/>
                  </a:ext>
                </a:extLst>
              </a:tr>
              <a:tr h="189109">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LUNES</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511</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7</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2</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37</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rowSpan="7">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 </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731</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10</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3</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53</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204952462"/>
                  </a:ext>
                </a:extLst>
              </a:tr>
              <a:tr h="190223">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MARTES</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298</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2</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12</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vMerge="1">
                  <a:txBody>
                    <a:bodyPr/>
                    <a:lstStyle/>
                    <a:p>
                      <a:endParaRPr lang="es-US"/>
                    </a:p>
                  </a:txBody>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426</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3</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17</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730590054"/>
                  </a:ext>
                </a:extLst>
              </a:tr>
              <a:tr h="190223">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MIÉRCOLES</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307</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2</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15</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vMerge="1">
                  <a:txBody>
                    <a:bodyPr/>
                    <a:lstStyle/>
                    <a:p>
                      <a:endParaRPr lang="es-US"/>
                    </a:p>
                  </a:txBody>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439</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3</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21</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169378994"/>
                  </a:ext>
                </a:extLst>
              </a:tr>
              <a:tr h="189109">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JUEVES</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311</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2</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17</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vMerge="1">
                  <a:txBody>
                    <a:bodyPr/>
                    <a:lstStyle/>
                    <a:p>
                      <a:endParaRPr lang="es-US"/>
                    </a:p>
                  </a:txBody>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445</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3</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24</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2843824305"/>
                  </a:ext>
                </a:extLst>
              </a:tr>
              <a:tr h="190223">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VIERNES </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491</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7</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2</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37</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vMerge="1">
                  <a:txBody>
                    <a:bodyPr/>
                    <a:lstStyle/>
                    <a:p>
                      <a:endParaRPr lang="es-US"/>
                    </a:p>
                  </a:txBody>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702</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10</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3</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53</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645419090"/>
                  </a:ext>
                </a:extLst>
              </a:tr>
              <a:tr h="190223">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SÁBADO</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36</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1</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vMerge="1">
                  <a:txBody>
                    <a:bodyPr/>
                    <a:lstStyle/>
                    <a:p>
                      <a:endParaRPr lang="es-US"/>
                    </a:p>
                  </a:txBody>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0</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275187349"/>
                  </a:ext>
                </a:extLst>
              </a:tr>
              <a:tr h="190223">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DOMINGO</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31</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1</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3</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s-US"/>
                    </a:p>
                  </a:txBody>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a:solidFill>
                            <a:srgbClr val="000000"/>
                          </a:solidFill>
                          <a:effectLst/>
                          <a:latin typeface="Calibri" panose="020F0502020204030204" pitchFamily="34" charset="0"/>
                          <a:ea typeface="Calibri" panose="020F0502020204030204" pitchFamily="34" charset="0"/>
                        </a:rPr>
                        <a:t>0</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0</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dirty="0">
                          <a:solidFill>
                            <a:srgbClr val="000000"/>
                          </a:solidFill>
                          <a:effectLst/>
                          <a:latin typeface="Calibri" panose="020F0502020204030204" pitchFamily="34" charset="0"/>
                          <a:ea typeface="Calibri" panose="020F0502020204030204" pitchFamily="34" charset="0"/>
                        </a:rPr>
                        <a:t>0</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37894233"/>
                  </a:ext>
                </a:extLst>
              </a:tr>
              <a:tr h="189109">
                <a:tc>
                  <a:txBody>
                    <a:bodyPr/>
                    <a:lstStyle/>
                    <a:p>
                      <a:pPr algn="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TPDS</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284</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3</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1</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17</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 </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392</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4</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a:solidFill>
                            <a:srgbClr val="000000"/>
                          </a:solidFill>
                          <a:effectLst/>
                          <a:latin typeface="Calibri" panose="020F0502020204030204" pitchFamily="34" charset="0"/>
                          <a:ea typeface="Calibri" panose="020F0502020204030204" pitchFamily="34" charset="0"/>
                        </a:rPr>
                        <a:t>1</a:t>
                      </a:r>
                      <a:endParaRPr lang="es-EC" sz="12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200" b="1" dirty="0">
                          <a:solidFill>
                            <a:srgbClr val="000000"/>
                          </a:solidFill>
                          <a:effectLst/>
                          <a:latin typeface="Calibri" panose="020F0502020204030204" pitchFamily="34" charset="0"/>
                          <a:ea typeface="Calibri" panose="020F0502020204030204" pitchFamily="34" charset="0"/>
                        </a:rPr>
                        <a:t>24</a:t>
                      </a:r>
                      <a:endParaRPr lang="es-EC" sz="12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99967142"/>
                  </a:ext>
                </a:extLst>
              </a:tr>
            </a:tbl>
          </a:graphicData>
        </a:graphic>
      </p:graphicFrame>
      <p:sp>
        <p:nvSpPr>
          <p:cNvPr id="24" name="Rectángulo 23">
            <a:extLst>
              <a:ext uri="{FF2B5EF4-FFF2-40B4-BE49-F238E27FC236}">
                <a16:creationId xmlns:a16="http://schemas.microsoft.com/office/drawing/2014/main" id="{87DD59A0-C948-4428-956E-82B2742C046E}"/>
              </a:ext>
            </a:extLst>
          </p:cNvPr>
          <p:cNvSpPr/>
          <p:nvPr/>
        </p:nvSpPr>
        <p:spPr>
          <a:xfrm>
            <a:off x="1073533" y="3992019"/>
            <a:ext cx="389877" cy="117659"/>
          </a:xfrm>
          <a:prstGeom prst="rect">
            <a:avLst/>
          </a:prstGeom>
          <a:noFill/>
          <a:ln>
            <a:noFill/>
          </a:ln>
        </p:spPr>
        <p:txBody>
          <a:bodyPr spcFirstLastPara="1" wrap="square" lIns="0" tIns="0" rIns="0" bIns="0" anchor="t" anchorCtr="0">
            <a:noAutofit/>
          </a:bodyPr>
          <a:lstStyle/>
          <a:p>
            <a:pPr>
              <a:lnSpc>
                <a:spcPct val="107000"/>
              </a:lnSpc>
              <a:spcAft>
                <a:spcPts val="800"/>
              </a:spcAft>
            </a:pPr>
            <a:r>
              <a:rPr lang="es-EC" sz="110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234241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Proyecciones de TPDA Futuro</a:t>
            </a:r>
            <a:endParaRPr sz="2400" i="0" dirty="0">
              <a:solidFill>
                <a:srgbClr val="000000"/>
              </a:solidFill>
              <a:latin typeface="+mn-lt"/>
              <a:ea typeface="Times New Roman"/>
              <a:cs typeface="Times New Roman"/>
              <a:sym typeface="Times New Roman"/>
            </a:endParaRPr>
          </a:p>
        </p:txBody>
      </p:sp>
      <p:sp>
        <p:nvSpPr>
          <p:cNvPr id="19" name="CuadroTexto 18">
            <a:extLst>
              <a:ext uri="{FF2B5EF4-FFF2-40B4-BE49-F238E27FC236}">
                <a16:creationId xmlns:a16="http://schemas.microsoft.com/office/drawing/2014/main" id="{5324D607-7975-4FC6-AFE1-7B9B8D29633A}"/>
              </a:ext>
            </a:extLst>
          </p:cNvPr>
          <p:cNvSpPr txBox="1"/>
          <p:nvPr/>
        </p:nvSpPr>
        <p:spPr>
          <a:xfrm>
            <a:off x="325889" y="733530"/>
            <a:ext cx="8588086" cy="307777"/>
          </a:xfrm>
          <a:prstGeom prst="rect">
            <a:avLst/>
          </a:prstGeom>
          <a:noFill/>
        </p:spPr>
        <p:txBody>
          <a:bodyPr wrap="square" rtlCol="0">
            <a:spAutoFit/>
          </a:bodyPr>
          <a:lstStyle/>
          <a:p>
            <a:r>
              <a:rPr lang="es-US" b="1" dirty="0"/>
              <a:t>ENTRADA NORTE AL PARQUEADERO C.G.E – AV. CUMANDÁ</a:t>
            </a:r>
          </a:p>
        </p:txBody>
      </p:sp>
      <p:pic>
        <p:nvPicPr>
          <p:cNvPr id="9" name="Imagen 8">
            <a:extLst>
              <a:ext uri="{FF2B5EF4-FFF2-40B4-BE49-F238E27FC236}">
                <a16:creationId xmlns:a16="http://schemas.microsoft.com/office/drawing/2014/main" id="{76144387-D3E9-4C53-8700-1F30E03B6110}"/>
              </a:ext>
            </a:extLst>
          </p:cNvPr>
          <p:cNvPicPr>
            <a:picLocks noChangeAspect="1"/>
          </p:cNvPicPr>
          <p:nvPr/>
        </p:nvPicPr>
        <p:blipFill>
          <a:blip r:embed="rId3"/>
          <a:stretch>
            <a:fillRect/>
          </a:stretch>
        </p:blipFill>
        <p:spPr>
          <a:xfrm>
            <a:off x="325889" y="1199339"/>
            <a:ext cx="5039428" cy="3077004"/>
          </a:xfrm>
          <a:prstGeom prst="rect">
            <a:avLst/>
          </a:prstGeom>
        </p:spPr>
      </p:pic>
      <p:sp>
        <p:nvSpPr>
          <p:cNvPr id="16" name="CuadroTexto 15">
            <a:extLst>
              <a:ext uri="{FF2B5EF4-FFF2-40B4-BE49-F238E27FC236}">
                <a16:creationId xmlns:a16="http://schemas.microsoft.com/office/drawing/2014/main" id="{B5FA7A78-A55E-4464-9B9C-8D9701B35763}"/>
              </a:ext>
            </a:extLst>
          </p:cNvPr>
          <p:cNvSpPr txBox="1"/>
          <p:nvPr/>
        </p:nvSpPr>
        <p:spPr>
          <a:xfrm>
            <a:off x="5704509" y="1634701"/>
            <a:ext cx="3113602" cy="307777"/>
          </a:xfrm>
          <a:prstGeom prst="rect">
            <a:avLst/>
          </a:prstGeom>
          <a:noFill/>
        </p:spPr>
        <p:txBody>
          <a:bodyPr wrap="square" rtlCol="0">
            <a:spAutoFit/>
          </a:bodyPr>
          <a:lstStyle/>
          <a:p>
            <a:r>
              <a:rPr lang="es-US" i="1" u="sng" dirty="0"/>
              <a:t>Desviación muestral diaria</a:t>
            </a:r>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A6FC0464-6844-49FC-AD38-92F450F1F6FB}"/>
                  </a:ext>
                </a:extLst>
              </p:cNvPr>
              <p:cNvSpPr txBox="1"/>
              <p:nvPr/>
            </p:nvSpPr>
            <p:spPr>
              <a:xfrm>
                <a:off x="5629186" y="2010568"/>
                <a:ext cx="3284789"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𝑆</m:t>
                      </m:r>
                      <m:r>
                        <a:rPr lang="es-US" i="0">
                          <a:latin typeface="Cambria Math" panose="02040503050406030204" pitchFamily="18" charset="0"/>
                        </a:rPr>
                        <m:t>=</m:t>
                      </m:r>
                      <m:r>
                        <a:rPr lang="es-US" b="0" i="0" smtClean="0">
                          <a:latin typeface="Cambria Math" panose="02040503050406030204" pitchFamily="18" charset="0"/>
                        </a:rPr>
                        <m:t>180</m:t>
                      </m:r>
                      <m:r>
                        <a:rPr lang="es-US" i="0">
                          <a:latin typeface="Cambria Math" panose="02040503050406030204" pitchFamily="18" charset="0"/>
                        </a:rPr>
                        <m:t>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r>
                        <a:rPr lang="es-US" b="0" i="1" smtClean="0">
                          <a:latin typeface="Cambria Math" panose="02040503050406030204" pitchFamily="18" charset="0"/>
                        </a:rPr>
                        <m:t>𝑠</m:t>
                      </m:r>
                      <m:r>
                        <a:rPr lang="es-US" b="0" i="1" smtClean="0">
                          <a:latin typeface="Cambria Math" panose="02040503050406030204" pitchFamily="18" charset="0"/>
                        </a:rPr>
                        <m:t>/</m:t>
                      </m:r>
                      <m:r>
                        <a:rPr lang="es-US" b="0" i="1" smtClean="0">
                          <a:latin typeface="Cambria Math" panose="02040503050406030204" pitchFamily="18" charset="0"/>
                        </a:rPr>
                        <m:t>𝑑</m:t>
                      </m:r>
                      <m:r>
                        <a:rPr lang="es-US" b="0" i="1" smtClean="0">
                          <a:latin typeface="Cambria Math" panose="02040503050406030204" pitchFamily="18" charset="0"/>
                        </a:rPr>
                        <m:t>í</m:t>
                      </m:r>
                      <m:r>
                        <a:rPr lang="es-US" b="0" i="1" smtClean="0">
                          <a:latin typeface="Cambria Math" panose="02040503050406030204" pitchFamily="18" charset="0"/>
                        </a:rPr>
                        <m:t>𝑎</m:t>
                      </m:r>
                    </m:oMath>
                  </m:oMathPara>
                </a14:m>
                <a:endParaRPr lang="es-US" dirty="0"/>
              </a:p>
            </p:txBody>
          </p:sp>
        </mc:Choice>
        <mc:Fallback xmlns="">
          <p:sp>
            <p:nvSpPr>
              <p:cNvPr id="17" name="CuadroTexto 16">
                <a:extLst>
                  <a:ext uri="{FF2B5EF4-FFF2-40B4-BE49-F238E27FC236}">
                    <a16:creationId xmlns:a16="http://schemas.microsoft.com/office/drawing/2014/main" id="{A6FC0464-6844-49FC-AD38-92F450F1F6FB}"/>
                  </a:ext>
                </a:extLst>
              </p:cNvPr>
              <p:cNvSpPr txBox="1">
                <a:spLocks noRot="1" noChangeAspect="1" noMove="1" noResize="1" noEditPoints="1" noAdjustHandles="1" noChangeArrowheads="1" noChangeShapeType="1" noTextEdit="1"/>
              </p:cNvSpPr>
              <p:nvPr/>
            </p:nvSpPr>
            <p:spPr>
              <a:xfrm>
                <a:off x="5629186" y="2010568"/>
                <a:ext cx="3284789" cy="307777"/>
              </a:xfrm>
              <a:prstGeom prst="rect">
                <a:avLst/>
              </a:prstGeom>
              <a:blipFill>
                <a:blip r:embed="rId4"/>
                <a:stretch>
                  <a:fillRect b="-10000"/>
                </a:stretch>
              </a:blipFill>
            </p:spPr>
            <p:txBody>
              <a:bodyPr/>
              <a:lstStyle/>
              <a:p>
                <a:r>
                  <a:rPr lang="es-CO">
                    <a:noFill/>
                  </a:rPr>
                  <a:t> </a:t>
                </a:r>
              </a:p>
            </p:txBody>
          </p:sp>
        </mc:Fallback>
      </mc:AlternateContent>
      <p:sp>
        <p:nvSpPr>
          <p:cNvPr id="20" name="CuadroTexto 19">
            <a:extLst>
              <a:ext uri="{FF2B5EF4-FFF2-40B4-BE49-F238E27FC236}">
                <a16:creationId xmlns:a16="http://schemas.microsoft.com/office/drawing/2014/main" id="{93A3B1C6-7FD3-4836-AFE2-B0BC61EDA4B8}"/>
              </a:ext>
            </a:extLst>
          </p:cNvPr>
          <p:cNvSpPr txBox="1"/>
          <p:nvPr/>
        </p:nvSpPr>
        <p:spPr>
          <a:xfrm>
            <a:off x="5704509" y="2672397"/>
            <a:ext cx="3209466" cy="307777"/>
          </a:xfrm>
          <a:prstGeom prst="rect">
            <a:avLst/>
          </a:prstGeom>
          <a:noFill/>
        </p:spPr>
        <p:txBody>
          <a:bodyPr wrap="square" rtlCol="0">
            <a:spAutoFit/>
          </a:bodyPr>
          <a:lstStyle/>
          <a:p>
            <a:r>
              <a:rPr lang="es-US" i="1" u="sng" dirty="0"/>
              <a:t>Desviación poblacional</a:t>
            </a:r>
          </a:p>
        </p:txBody>
      </p:sp>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076BF490-EF44-42E6-83AE-C87C90FBE0AC}"/>
                  </a:ext>
                </a:extLst>
              </p:cNvPr>
              <p:cNvSpPr txBox="1"/>
              <p:nvPr/>
            </p:nvSpPr>
            <p:spPr>
              <a:xfrm>
                <a:off x="5629186" y="3048265"/>
                <a:ext cx="3284789"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𝜎</m:t>
                      </m:r>
                      <m:r>
                        <a:rPr lang="es-US" i="0">
                          <a:latin typeface="Cambria Math" panose="02040503050406030204" pitchFamily="18" charset="0"/>
                        </a:rPr>
                        <m:t>=</m:t>
                      </m:r>
                      <m:r>
                        <a:rPr lang="es-US" b="0" i="0" smtClean="0">
                          <a:latin typeface="Cambria Math" panose="02040503050406030204" pitchFamily="18" charset="0"/>
                        </a:rPr>
                        <m:t>67</m:t>
                      </m:r>
                      <m:r>
                        <a:rPr lang="es-US" i="0">
                          <a:latin typeface="Cambria Math" panose="02040503050406030204" pitchFamily="18" charset="0"/>
                        </a:rPr>
                        <m:t>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m:t>
                      </m:r>
                      <m:r>
                        <a:rPr lang="es-US" b="0" i="1" smtClean="0">
                          <a:latin typeface="Cambria Math" panose="02040503050406030204" pitchFamily="18" charset="0"/>
                        </a:rPr>
                        <m:t>𝑜𝑠</m:t>
                      </m:r>
                      <m:r>
                        <a:rPr lang="es-US" b="0" i="1" smtClean="0">
                          <a:latin typeface="Cambria Math" panose="02040503050406030204" pitchFamily="18" charset="0"/>
                        </a:rPr>
                        <m:t>/</m:t>
                      </m:r>
                      <m:r>
                        <a:rPr lang="es-US" b="0" i="1" smtClean="0">
                          <a:latin typeface="Cambria Math" panose="02040503050406030204" pitchFamily="18" charset="0"/>
                        </a:rPr>
                        <m:t>𝑑</m:t>
                      </m:r>
                      <m:r>
                        <a:rPr lang="es-US" b="0" i="1" smtClean="0">
                          <a:latin typeface="Cambria Math" panose="02040503050406030204" pitchFamily="18" charset="0"/>
                        </a:rPr>
                        <m:t>í</m:t>
                      </m:r>
                      <m:r>
                        <a:rPr lang="es-US" b="0" i="1" smtClean="0">
                          <a:latin typeface="Cambria Math" panose="02040503050406030204" pitchFamily="18" charset="0"/>
                        </a:rPr>
                        <m:t>𝑎</m:t>
                      </m:r>
                    </m:oMath>
                  </m:oMathPara>
                </a14:m>
                <a:endParaRPr lang="es-US" dirty="0"/>
              </a:p>
            </p:txBody>
          </p:sp>
        </mc:Choice>
        <mc:Fallback xmlns="">
          <p:sp>
            <p:nvSpPr>
              <p:cNvPr id="21" name="CuadroTexto 20">
                <a:extLst>
                  <a:ext uri="{FF2B5EF4-FFF2-40B4-BE49-F238E27FC236}">
                    <a16:creationId xmlns:a16="http://schemas.microsoft.com/office/drawing/2014/main" id="{076BF490-EF44-42E6-83AE-C87C90FBE0AC}"/>
                  </a:ext>
                </a:extLst>
              </p:cNvPr>
              <p:cNvSpPr txBox="1">
                <a:spLocks noRot="1" noChangeAspect="1" noMove="1" noResize="1" noEditPoints="1" noAdjustHandles="1" noChangeArrowheads="1" noChangeShapeType="1" noTextEdit="1"/>
              </p:cNvSpPr>
              <p:nvPr/>
            </p:nvSpPr>
            <p:spPr>
              <a:xfrm>
                <a:off x="5629186" y="3048265"/>
                <a:ext cx="3284789" cy="307777"/>
              </a:xfrm>
              <a:prstGeom prst="rect">
                <a:avLst/>
              </a:prstGeom>
              <a:blipFill>
                <a:blip r:embed="rId5"/>
                <a:stretch>
                  <a:fillRect b="-7843"/>
                </a:stretch>
              </a:blipFill>
            </p:spPr>
            <p:txBody>
              <a:bodyPr/>
              <a:lstStyle/>
              <a:p>
                <a:r>
                  <a:rPr lang="es-CO">
                    <a:noFill/>
                  </a:rPr>
                  <a:t> </a:t>
                </a:r>
              </a:p>
            </p:txBody>
          </p:sp>
        </mc:Fallback>
      </mc:AlternateContent>
      <p:sp>
        <p:nvSpPr>
          <p:cNvPr id="23" name="CuadroTexto 22">
            <a:extLst>
              <a:ext uri="{FF2B5EF4-FFF2-40B4-BE49-F238E27FC236}">
                <a16:creationId xmlns:a16="http://schemas.microsoft.com/office/drawing/2014/main" id="{6EA53301-349E-4055-AB59-062B3244A05F}"/>
              </a:ext>
            </a:extLst>
          </p:cNvPr>
          <p:cNvSpPr txBox="1"/>
          <p:nvPr/>
        </p:nvSpPr>
        <p:spPr>
          <a:xfrm>
            <a:off x="5704509" y="3570184"/>
            <a:ext cx="2592474" cy="307777"/>
          </a:xfrm>
          <a:prstGeom prst="rect">
            <a:avLst/>
          </a:prstGeom>
          <a:noFill/>
        </p:spPr>
        <p:txBody>
          <a:bodyPr wrap="square" rtlCol="0">
            <a:spAutoFit/>
          </a:bodyPr>
          <a:lstStyle/>
          <a:p>
            <a:r>
              <a:rPr lang="es-US" i="1" u="sng" dirty="0"/>
              <a:t>TPDA – Confiabilidad del 90%</a:t>
            </a:r>
          </a:p>
        </p:txBody>
      </p:sp>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F6B1ECD2-1246-4319-95D1-63D397FE17B9}"/>
                  </a:ext>
                </a:extLst>
              </p:cNvPr>
              <p:cNvSpPr txBox="1"/>
              <p:nvPr/>
            </p:nvSpPr>
            <p:spPr>
              <a:xfrm>
                <a:off x="6207772" y="3932073"/>
                <a:ext cx="2592474"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m:rPr>
                          <m:sty m:val="p"/>
                        </m:rPr>
                        <a:rPr lang="es-US" b="0" i="0" smtClean="0">
                          <a:latin typeface="Cambria Math" panose="02040503050406030204" pitchFamily="18" charset="0"/>
                        </a:rPr>
                        <m:t>TPDA</m:t>
                      </m:r>
                      <m:r>
                        <a:rPr lang="es-US" b="0" i="0" smtClean="0">
                          <a:latin typeface="Cambria Math" panose="02040503050406030204" pitchFamily="18" charset="0"/>
                        </a:rPr>
                        <m:t> =</m:t>
                      </m:r>
                      <m:r>
                        <a:rPr lang="es-US" b="0" i="1" smtClean="0">
                          <a:latin typeface="Cambria Math" panose="02040503050406030204" pitchFamily="18" charset="0"/>
                        </a:rPr>
                        <m:t>708</m:t>
                      </m:r>
                      <m:r>
                        <a:rPr lang="es-US" b="0" i="1" smtClean="0">
                          <a:latin typeface="Cambria Math" panose="02040503050406030204" pitchFamily="18" charset="0"/>
                          <a:ea typeface="Cambria Math" panose="02040503050406030204" pitchFamily="18" charset="0"/>
                        </a:rPr>
                        <m:t>±110</m:t>
                      </m:r>
                    </m:oMath>
                  </m:oMathPara>
                </a14:m>
                <a:endParaRPr lang="es-US" dirty="0"/>
              </a:p>
            </p:txBody>
          </p:sp>
        </mc:Choice>
        <mc:Fallback xmlns="">
          <p:sp>
            <p:nvSpPr>
              <p:cNvPr id="25" name="CuadroTexto 24">
                <a:extLst>
                  <a:ext uri="{FF2B5EF4-FFF2-40B4-BE49-F238E27FC236}">
                    <a16:creationId xmlns:a16="http://schemas.microsoft.com/office/drawing/2014/main" id="{F6B1ECD2-1246-4319-95D1-63D397FE17B9}"/>
                  </a:ext>
                </a:extLst>
              </p:cNvPr>
              <p:cNvSpPr txBox="1">
                <a:spLocks noRot="1" noChangeAspect="1" noMove="1" noResize="1" noEditPoints="1" noAdjustHandles="1" noChangeArrowheads="1" noChangeShapeType="1" noTextEdit="1"/>
              </p:cNvSpPr>
              <p:nvPr/>
            </p:nvSpPr>
            <p:spPr>
              <a:xfrm>
                <a:off x="6207772" y="3932073"/>
                <a:ext cx="2592474" cy="307777"/>
              </a:xfrm>
              <a:prstGeom prst="rect">
                <a:avLst/>
              </a:prstGeom>
              <a:blipFill>
                <a:blip r:embed="rId6"/>
                <a:stretch>
                  <a:fillRect/>
                </a:stretch>
              </a:blipFill>
            </p:spPr>
            <p:txBody>
              <a:bodyPr/>
              <a:lstStyle/>
              <a:p>
                <a:r>
                  <a:rPr lang="es-CO">
                    <a:noFill/>
                  </a:rPr>
                  <a:t> </a:t>
                </a:r>
              </a:p>
            </p:txBody>
          </p:sp>
        </mc:Fallback>
      </mc:AlternateContent>
      <p:sp>
        <p:nvSpPr>
          <p:cNvPr id="26" name="Rectángulo: esquinas redondeadas 25">
            <a:extLst>
              <a:ext uri="{FF2B5EF4-FFF2-40B4-BE49-F238E27FC236}">
                <a16:creationId xmlns:a16="http://schemas.microsoft.com/office/drawing/2014/main" id="{1DBCAA12-54E0-4777-BB7A-8D6F579FA720}"/>
              </a:ext>
            </a:extLst>
          </p:cNvPr>
          <p:cNvSpPr/>
          <p:nvPr/>
        </p:nvSpPr>
        <p:spPr>
          <a:xfrm>
            <a:off x="3954027" y="5050302"/>
            <a:ext cx="1155560"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a:t>TPDA</a:t>
            </a:r>
          </a:p>
        </p:txBody>
      </p:sp>
      <p:sp>
        <p:nvSpPr>
          <p:cNvPr id="27" name="Flecha: a la derecha 26">
            <a:extLst>
              <a:ext uri="{FF2B5EF4-FFF2-40B4-BE49-F238E27FC236}">
                <a16:creationId xmlns:a16="http://schemas.microsoft.com/office/drawing/2014/main" id="{1BFA9C6E-B52A-4783-909A-28FE60B48D1A}"/>
              </a:ext>
            </a:extLst>
          </p:cNvPr>
          <p:cNvSpPr/>
          <p:nvPr/>
        </p:nvSpPr>
        <p:spPr>
          <a:xfrm>
            <a:off x="2016074" y="4813459"/>
            <a:ext cx="1584000" cy="108000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598</a:t>
            </a:r>
            <a:br>
              <a:rPr lang="es-US" dirty="0"/>
            </a:br>
            <a:r>
              <a:rPr lang="es-US" sz="1200" dirty="0"/>
              <a:t>veh. Mixtos/día</a:t>
            </a:r>
            <a:endParaRPr lang="es-US" dirty="0"/>
          </a:p>
        </p:txBody>
      </p:sp>
      <p:sp>
        <p:nvSpPr>
          <p:cNvPr id="28" name="Flecha: a la derecha 27">
            <a:extLst>
              <a:ext uri="{FF2B5EF4-FFF2-40B4-BE49-F238E27FC236}">
                <a16:creationId xmlns:a16="http://schemas.microsoft.com/office/drawing/2014/main" id="{BD5933C5-6B2B-45A2-A5B2-010335EB4C9D}"/>
              </a:ext>
            </a:extLst>
          </p:cNvPr>
          <p:cNvSpPr/>
          <p:nvPr/>
        </p:nvSpPr>
        <p:spPr>
          <a:xfrm flipH="1">
            <a:off x="5464101" y="4811752"/>
            <a:ext cx="1583439" cy="10800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819</a:t>
            </a:r>
            <a:br>
              <a:rPr lang="es-US" dirty="0"/>
            </a:br>
            <a:r>
              <a:rPr lang="es-US" sz="1200" dirty="0"/>
              <a:t>veh. Mixtos/día</a:t>
            </a:r>
            <a:endParaRPr lang="es-US" dirty="0"/>
          </a:p>
        </p:txBody>
      </p:sp>
      <p:pic>
        <p:nvPicPr>
          <p:cNvPr id="29" name="Picture 4">
            <a:extLst>
              <a:ext uri="{FF2B5EF4-FFF2-40B4-BE49-F238E27FC236}">
                <a16:creationId xmlns:a16="http://schemas.microsoft.com/office/drawing/2014/main" id="{6919BD75-239A-49DD-A491-A1BF4965A5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83326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Proyecciones de TPDA Futuro</a:t>
            </a:r>
            <a:endParaRPr sz="2400" i="0" dirty="0">
              <a:solidFill>
                <a:srgbClr val="000000"/>
              </a:solidFill>
              <a:latin typeface="+mn-lt"/>
              <a:ea typeface="Times New Roman"/>
              <a:cs typeface="Times New Roman"/>
              <a:sym typeface="Times New Roman"/>
            </a:endParaRPr>
          </a:p>
        </p:txBody>
      </p:sp>
      <p:sp>
        <p:nvSpPr>
          <p:cNvPr id="19" name="CuadroTexto 18">
            <a:extLst>
              <a:ext uri="{FF2B5EF4-FFF2-40B4-BE49-F238E27FC236}">
                <a16:creationId xmlns:a16="http://schemas.microsoft.com/office/drawing/2014/main" id="{5324D607-7975-4FC6-AFE1-7B9B8D29633A}"/>
              </a:ext>
            </a:extLst>
          </p:cNvPr>
          <p:cNvSpPr txBox="1"/>
          <p:nvPr/>
        </p:nvSpPr>
        <p:spPr>
          <a:xfrm>
            <a:off x="325889" y="733530"/>
            <a:ext cx="8588086" cy="307777"/>
          </a:xfrm>
          <a:prstGeom prst="rect">
            <a:avLst/>
          </a:prstGeom>
          <a:noFill/>
        </p:spPr>
        <p:txBody>
          <a:bodyPr wrap="square" rtlCol="0">
            <a:spAutoFit/>
          </a:bodyPr>
          <a:lstStyle/>
          <a:p>
            <a:r>
              <a:rPr lang="es-US" b="1" dirty="0"/>
              <a:t>ENTRADA NORTE AL PARQUEADERO C.G.E – AV. CUMANDÁ</a:t>
            </a:r>
          </a:p>
        </p:txBody>
      </p:sp>
      <p:pic>
        <p:nvPicPr>
          <p:cNvPr id="14" name="image74.png">
            <a:extLst>
              <a:ext uri="{FF2B5EF4-FFF2-40B4-BE49-F238E27FC236}">
                <a16:creationId xmlns:a16="http://schemas.microsoft.com/office/drawing/2014/main" id="{16AF5F97-BD2C-44C1-B90B-D7E39BE70B9C}"/>
              </a:ext>
            </a:extLst>
          </p:cNvPr>
          <p:cNvPicPr/>
          <p:nvPr/>
        </p:nvPicPr>
        <p:blipFill>
          <a:blip r:embed="rId3"/>
          <a:srcRect/>
          <a:stretch>
            <a:fillRect/>
          </a:stretch>
        </p:blipFill>
        <p:spPr>
          <a:xfrm>
            <a:off x="944342" y="1435629"/>
            <a:ext cx="7255315" cy="4241689"/>
          </a:xfrm>
          <a:prstGeom prst="rect">
            <a:avLst/>
          </a:prstGeom>
          <a:ln/>
        </p:spPr>
      </p:pic>
      <p:pic>
        <p:nvPicPr>
          <p:cNvPr id="15" name="Picture 4">
            <a:extLst>
              <a:ext uri="{FF2B5EF4-FFF2-40B4-BE49-F238E27FC236}">
                <a16:creationId xmlns:a16="http://schemas.microsoft.com/office/drawing/2014/main" id="{C3B6B427-A801-42ED-9D4E-57A3301D68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3298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Proyecciones de TPDA Futuro</a:t>
            </a:r>
            <a:endParaRPr sz="2400" i="0" dirty="0">
              <a:solidFill>
                <a:srgbClr val="000000"/>
              </a:solidFill>
              <a:latin typeface="+mn-lt"/>
              <a:ea typeface="Times New Roman"/>
              <a:cs typeface="Times New Roman"/>
              <a:sym typeface="Times New Roman"/>
            </a:endParaRPr>
          </a:p>
        </p:txBody>
      </p:sp>
      <p:sp>
        <p:nvSpPr>
          <p:cNvPr id="19" name="CuadroTexto 18">
            <a:extLst>
              <a:ext uri="{FF2B5EF4-FFF2-40B4-BE49-F238E27FC236}">
                <a16:creationId xmlns:a16="http://schemas.microsoft.com/office/drawing/2014/main" id="{5324D607-7975-4FC6-AFE1-7B9B8D29633A}"/>
              </a:ext>
            </a:extLst>
          </p:cNvPr>
          <p:cNvSpPr txBox="1"/>
          <p:nvPr/>
        </p:nvSpPr>
        <p:spPr>
          <a:xfrm>
            <a:off x="325889" y="733530"/>
            <a:ext cx="8588086" cy="307777"/>
          </a:xfrm>
          <a:prstGeom prst="rect">
            <a:avLst/>
          </a:prstGeom>
          <a:noFill/>
        </p:spPr>
        <p:txBody>
          <a:bodyPr wrap="square" rtlCol="0">
            <a:spAutoFit/>
          </a:bodyPr>
          <a:lstStyle/>
          <a:p>
            <a:r>
              <a:rPr lang="es-US" b="1" dirty="0"/>
              <a:t>ENTRADA NORTE AL PARQUEADERO C.G.E – AV. CUMANDÁ</a:t>
            </a:r>
          </a:p>
        </p:txBody>
      </p:sp>
      <mc:AlternateContent xmlns:mc="http://schemas.openxmlformats.org/markup-compatibility/2006" xmlns:a14="http://schemas.microsoft.com/office/drawing/2010/main">
        <mc:Choice Requires="a14">
          <p:graphicFrame>
            <p:nvGraphicFramePr>
              <p:cNvPr id="3" name="Tabla 2">
                <a:extLst>
                  <a:ext uri="{FF2B5EF4-FFF2-40B4-BE49-F238E27FC236}">
                    <a16:creationId xmlns:a16="http://schemas.microsoft.com/office/drawing/2014/main" id="{F24C48F7-B101-46B0-9885-AFFB2BBA0243}"/>
                  </a:ext>
                </a:extLst>
              </p:cNvPr>
              <p:cNvGraphicFramePr>
                <a:graphicFrameLocks noGrp="1"/>
              </p:cNvGraphicFramePr>
              <p:nvPr>
                <p:extLst>
                  <p:ext uri="{D42A27DB-BD31-4B8C-83A1-F6EECF244321}">
                    <p14:modId xmlns:p14="http://schemas.microsoft.com/office/powerpoint/2010/main" val="941119471"/>
                  </p:ext>
                </p:extLst>
              </p:nvPr>
            </p:nvGraphicFramePr>
            <p:xfrm>
              <a:off x="1036486" y="1400200"/>
              <a:ext cx="7071025" cy="2576317"/>
            </p:xfrm>
            <a:graphic>
              <a:graphicData uri="http://schemas.openxmlformats.org/drawingml/2006/table">
                <a:tbl>
                  <a:tblPr bandRow="1"/>
                  <a:tblGrid>
                    <a:gridCol w="1819749">
                      <a:extLst>
                        <a:ext uri="{9D8B030D-6E8A-4147-A177-3AD203B41FA5}">
                          <a16:colId xmlns:a16="http://schemas.microsoft.com/office/drawing/2014/main" val="1100410433"/>
                        </a:ext>
                      </a:extLst>
                    </a:gridCol>
                    <a:gridCol w="2325813">
                      <a:extLst>
                        <a:ext uri="{9D8B030D-6E8A-4147-A177-3AD203B41FA5}">
                          <a16:colId xmlns:a16="http://schemas.microsoft.com/office/drawing/2014/main" val="2088003762"/>
                        </a:ext>
                      </a:extLst>
                    </a:gridCol>
                    <a:gridCol w="2350076">
                      <a:extLst>
                        <a:ext uri="{9D8B030D-6E8A-4147-A177-3AD203B41FA5}">
                          <a16:colId xmlns:a16="http://schemas.microsoft.com/office/drawing/2014/main" val="3372446236"/>
                        </a:ext>
                      </a:extLst>
                    </a:gridCol>
                    <a:gridCol w="575387">
                      <a:extLst>
                        <a:ext uri="{9D8B030D-6E8A-4147-A177-3AD203B41FA5}">
                          <a16:colId xmlns:a16="http://schemas.microsoft.com/office/drawing/2014/main" val="3360082365"/>
                        </a:ext>
                      </a:extLst>
                    </a:gridCol>
                  </a:tblGrid>
                  <a:tr h="381053">
                    <a:tc>
                      <a:txBody>
                        <a:bodyPr/>
                        <a:lstStyle/>
                        <a:p>
                          <a:pPr algn="ctr">
                            <a:lnSpc>
                              <a:spcPct val="107000"/>
                            </a:lnSpc>
                            <a:spcAft>
                              <a:spcPts val="800"/>
                            </a:spcAft>
                          </a:pPr>
                          <a:r>
                            <a:rPr lang="es-EC" sz="1600" b="1" dirty="0">
                              <a:solidFill>
                                <a:srgbClr val="000000"/>
                              </a:solidFill>
                              <a:effectLst/>
                              <a:latin typeface="Calibri" panose="020F0502020204030204" pitchFamily="34" charset="0"/>
                              <a:ea typeface="Calibri" panose="020F0502020204030204" pitchFamily="34" charset="0"/>
                            </a:rPr>
                            <a:t>DIA</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14:m>
                            <m:oMath xmlns:m="http://schemas.openxmlformats.org/officeDocument/2006/math">
                              <m:sSub>
                                <m:sSubPr>
                                  <m:ctrlP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𝑄</m:t>
                                  </m:r>
                                </m:e>
                                <m:sub>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𝑚</m:t>
                                  </m:r>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á</m:t>
                                  </m:r>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𝑥</m:t>
                                  </m:r>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h𝑜𝑟𝑎𝑟𝑖𝑜</m:t>
                                  </m:r>
                                </m:sub>
                              </m:sSub>
                            </m:oMath>
                          </a14:m>
                          <a:r>
                            <a:rPr lang="es-EC" sz="1600" b="1" dirty="0">
                              <a:solidFill>
                                <a:srgbClr val="000000"/>
                              </a:solidFill>
                              <a:effectLst/>
                              <a:latin typeface="Calibri" panose="020F0502020204030204" pitchFamily="34" charset="0"/>
                              <a:ea typeface="Calibri" panose="020F0502020204030204" pitchFamily="34" charset="0"/>
                            </a:rPr>
                            <a:t> </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𝑄</m:t>
                                    </m:r>
                                  </m:e>
                                  <m:sub>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15</m:t>
                                    </m:r>
                                  </m:sub>
                                </m:sSub>
                              </m:oMath>
                            </m:oMathPara>
                          </a14:m>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600" b="1">
                              <a:solidFill>
                                <a:srgbClr val="000000"/>
                              </a:solidFill>
                              <a:effectLst/>
                              <a:latin typeface="Calibri" panose="020F0502020204030204" pitchFamily="34" charset="0"/>
                              <a:ea typeface="Calibri" panose="020F0502020204030204" pitchFamily="34" charset="0"/>
                            </a:rPr>
                            <a:t>FHP</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96750082"/>
                      </a:ext>
                    </a:extLst>
                  </a:tr>
                  <a:tr h="273459">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LUNES</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410</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146</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0.70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614865187"/>
                      </a:ext>
                    </a:extLst>
                  </a:tr>
                  <a:tr h="273459">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MARTES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340</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100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0.85</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2440907383"/>
                      </a:ext>
                    </a:extLst>
                  </a:tr>
                  <a:tr h="273459">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MIÉRCOLES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343</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105</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0.81</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901148807"/>
                      </a:ext>
                    </a:extLst>
                  </a:tr>
                  <a:tr h="273459">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JUEVES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340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127</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0.67</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631664214"/>
                      </a:ext>
                    </a:extLst>
                  </a:tr>
                  <a:tr h="273459">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VIERNES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370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122</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0.76</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317556785"/>
                      </a:ext>
                    </a:extLst>
                  </a:tr>
                  <a:tr h="273459">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SÁBADO</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23</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15</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0.38</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268214855"/>
                      </a:ext>
                    </a:extLst>
                  </a:tr>
                  <a:tr h="273459">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DOMINGO</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17</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9</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0.47</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1722193"/>
                      </a:ext>
                    </a:extLst>
                  </a:tr>
                  <a:tr h="273459">
                    <a:tc gridSpan="3">
                      <a:txBody>
                        <a:bodyPr/>
                        <a:lstStyle/>
                        <a:p>
                          <a:pPr algn="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 </a:t>
                          </a:r>
                          <a14:m>
                            <m:oMath xmlns:m="http://schemas.openxmlformats.org/officeDocument/2006/math">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𝐹𝐻</m:t>
                              </m:r>
                              <m:sSub>
                                <m:sSubPr>
                                  <m:ctrlP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𝑃</m:t>
                                  </m:r>
                                </m:e>
                                <m:sub>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𝑝𝑟𝑜𝑚</m:t>
                                  </m:r>
                                </m:sub>
                              </m:sSub>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oMath>
                          </a14:m>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US"/>
                        </a:p>
                      </a:txBody>
                      <a:tcPr/>
                    </a:tc>
                    <a:tc hMerge="1">
                      <a:txBody>
                        <a:bodyPr/>
                        <a:lstStyle/>
                        <a:p>
                          <a:endParaRPr lang="es-US"/>
                        </a:p>
                      </a:txBody>
                      <a:tcPr/>
                    </a:tc>
                    <a:tc>
                      <a:txBody>
                        <a:bodyPr/>
                        <a:lstStyle/>
                        <a:p>
                          <a:pPr algn="ctr">
                            <a:lnSpc>
                              <a:spcPct val="107000"/>
                            </a:lnSpc>
                            <a:spcAft>
                              <a:spcPts val="800"/>
                            </a:spcAft>
                          </a:pPr>
                          <a:r>
                            <a:rPr lang="es-EC" sz="1600" b="1" dirty="0">
                              <a:solidFill>
                                <a:srgbClr val="000000"/>
                              </a:solidFill>
                              <a:effectLst/>
                              <a:latin typeface="Calibri" panose="020F0502020204030204" pitchFamily="34" charset="0"/>
                              <a:ea typeface="Calibri" panose="020F0502020204030204" pitchFamily="34" charset="0"/>
                            </a:rPr>
                            <a:t>0.67</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445533"/>
                      </a:ext>
                    </a:extLst>
                  </a:tr>
                </a:tbl>
              </a:graphicData>
            </a:graphic>
          </p:graphicFrame>
        </mc:Choice>
        <mc:Fallback xmlns="">
          <p:graphicFrame>
            <p:nvGraphicFramePr>
              <p:cNvPr id="3" name="Tabla 2">
                <a:extLst>
                  <a:ext uri="{FF2B5EF4-FFF2-40B4-BE49-F238E27FC236}">
                    <a16:creationId xmlns:a16="http://schemas.microsoft.com/office/drawing/2014/main" id="{F24C48F7-B101-46B0-9885-AFFB2BBA0243}"/>
                  </a:ext>
                </a:extLst>
              </p:cNvPr>
              <p:cNvGraphicFramePr>
                <a:graphicFrameLocks noGrp="1"/>
              </p:cNvGraphicFramePr>
              <p:nvPr>
                <p:extLst>
                  <p:ext uri="{D42A27DB-BD31-4B8C-83A1-F6EECF244321}">
                    <p14:modId xmlns:p14="http://schemas.microsoft.com/office/powerpoint/2010/main" val="941119471"/>
                  </p:ext>
                </p:extLst>
              </p:nvPr>
            </p:nvGraphicFramePr>
            <p:xfrm>
              <a:off x="1036486" y="1400200"/>
              <a:ext cx="7071025" cy="2571745"/>
            </p:xfrm>
            <a:graphic>
              <a:graphicData uri="http://schemas.openxmlformats.org/drawingml/2006/table">
                <a:tbl>
                  <a:tblPr bandRow="1"/>
                  <a:tblGrid>
                    <a:gridCol w="1819749">
                      <a:extLst>
                        <a:ext uri="{9D8B030D-6E8A-4147-A177-3AD203B41FA5}">
                          <a16:colId xmlns:a16="http://schemas.microsoft.com/office/drawing/2014/main" val="1100410433"/>
                        </a:ext>
                      </a:extLst>
                    </a:gridCol>
                    <a:gridCol w="2325813">
                      <a:extLst>
                        <a:ext uri="{9D8B030D-6E8A-4147-A177-3AD203B41FA5}">
                          <a16:colId xmlns:a16="http://schemas.microsoft.com/office/drawing/2014/main" val="2088003762"/>
                        </a:ext>
                      </a:extLst>
                    </a:gridCol>
                    <a:gridCol w="2350076">
                      <a:extLst>
                        <a:ext uri="{9D8B030D-6E8A-4147-A177-3AD203B41FA5}">
                          <a16:colId xmlns:a16="http://schemas.microsoft.com/office/drawing/2014/main" val="3372446236"/>
                        </a:ext>
                      </a:extLst>
                    </a:gridCol>
                    <a:gridCol w="575387">
                      <a:extLst>
                        <a:ext uri="{9D8B030D-6E8A-4147-A177-3AD203B41FA5}">
                          <a16:colId xmlns:a16="http://schemas.microsoft.com/office/drawing/2014/main" val="3360082365"/>
                        </a:ext>
                      </a:extLst>
                    </a:gridCol>
                  </a:tblGrid>
                  <a:tr h="381053">
                    <a:tc>
                      <a:txBody>
                        <a:bodyPr/>
                        <a:lstStyle/>
                        <a:p>
                          <a:pPr algn="ctr">
                            <a:lnSpc>
                              <a:spcPct val="107000"/>
                            </a:lnSpc>
                            <a:spcAft>
                              <a:spcPts val="800"/>
                            </a:spcAft>
                          </a:pPr>
                          <a:r>
                            <a:rPr lang="es-EC" sz="1600" b="1" dirty="0">
                              <a:solidFill>
                                <a:srgbClr val="000000"/>
                              </a:solidFill>
                              <a:effectLst/>
                              <a:latin typeface="Calibri" panose="020F0502020204030204" pitchFamily="34" charset="0"/>
                              <a:ea typeface="Calibri" panose="020F0502020204030204" pitchFamily="34" charset="0"/>
                            </a:rPr>
                            <a:t>DIA</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s-CO"/>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78478" t="-1587" r="-126509" b="-600000"/>
                          </a:stretch>
                        </a:blipFill>
                      </a:tcPr>
                    </a:tc>
                    <a:tc>
                      <a:txBody>
                        <a:bodyPr/>
                        <a:lstStyle/>
                        <a:p>
                          <a:endParaRPr lang="es-CO"/>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76166" t="-1587" r="-24870" b="-600000"/>
                          </a:stretch>
                        </a:blipFill>
                      </a:tcPr>
                    </a:tc>
                    <a:tc>
                      <a:txBody>
                        <a:bodyPr/>
                        <a:lstStyle/>
                        <a:p>
                          <a:pPr algn="ctr">
                            <a:lnSpc>
                              <a:spcPct val="107000"/>
                            </a:lnSpc>
                            <a:spcAft>
                              <a:spcPts val="800"/>
                            </a:spcAft>
                          </a:pPr>
                          <a:r>
                            <a:rPr lang="es-EC" sz="1600" b="1">
                              <a:solidFill>
                                <a:srgbClr val="000000"/>
                              </a:solidFill>
                              <a:effectLst/>
                              <a:latin typeface="Calibri" panose="020F0502020204030204" pitchFamily="34" charset="0"/>
                              <a:ea typeface="Calibri" panose="020F0502020204030204" pitchFamily="34" charset="0"/>
                            </a:rPr>
                            <a:t>FHP</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96750082"/>
                      </a:ext>
                    </a:extLst>
                  </a:tr>
                  <a:tr h="273459">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LUNES</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410</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146</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0.70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614865187"/>
                      </a:ext>
                    </a:extLst>
                  </a:tr>
                  <a:tr h="273459">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MARTES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340</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100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0.85</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2440907383"/>
                      </a:ext>
                    </a:extLst>
                  </a:tr>
                  <a:tr h="273459">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MIÉRCOLES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343</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105</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0.81</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901148807"/>
                      </a:ext>
                    </a:extLst>
                  </a:tr>
                  <a:tr h="273459">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JUEVES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340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127</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0.67</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631664214"/>
                      </a:ext>
                    </a:extLst>
                  </a:tr>
                  <a:tr h="273459">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VIERNES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370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122</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0.76</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317556785"/>
                      </a:ext>
                    </a:extLst>
                  </a:tr>
                  <a:tr h="273459">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SÁBADO</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23</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15</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0.38</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268214855"/>
                      </a:ext>
                    </a:extLst>
                  </a:tr>
                  <a:tr h="273459">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DOMINGO</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17</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9</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0.47</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1722193"/>
                      </a:ext>
                    </a:extLst>
                  </a:tr>
                  <a:tr h="276479">
                    <a:tc gridSpan="3">
                      <a:txBody>
                        <a:bodyPr/>
                        <a:lstStyle/>
                        <a:p>
                          <a:endParaRPr lang="es-CO"/>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t="-842222" r="-9006" b="-40000"/>
                          </a:stretch>
                        </a:blipFill>
                      </a:tcPr>
                    </a:tc>
                    <a:tc hMerge="1">
                      <a:txBody>
                        <a:bodyPr/>
                        <a:lstStyle/>
                        <a:p>
                          <a:endParaRPr lang="es-US"/>
                        </a:p>
                      </a:txBody>
                      <a:tcPr/>
                    </a:tc>
                    <a:tc hMerge="1">
                      <a:txBody>
                        <a:bodyPr/>
                        <a:lstStyle/>
                        <a:p>
                          <a:endParaRPr lang="es-US"/>
                        </a:p>
                      </a:txBody>
                      <a:tcPr/>
                    </a:tc>
                    <a:tc>
                      <a:txBody>
                        <a:bodyPr/>
                        <a:lstStyle/>
                        <a:p>
                          <a:pPr algn="ctr">
                            <a:lnSpc>
                              <a:spcPct val="107000"/>
                            </a:lnSpc>
                            <a:spcAft>
                              <a:spcPts val="800"/>
                            </a:spcAft>
                          </a:pPr>
                          <a:r>
                            <a:rPr lang="es-EC" sz="1600" b="1" dirty="0">
                              <a:solidFill>
                                <a:srgbClr val="000000"/>
                              </a:solidFill>
                              <a:effectLst/>
                              <a:latin typeface="Calibri" panose="020F0502020204030204" pitchFamily="34" charset="0"/>
                              <a:ea typeface="Calibri" panose="020F0502020204030204" pitchFamily="34" charset="0"/>
                            </a:rPr>
                            <a:t>0.67</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445533"/>
                      </a:ext>
                    </a:extLst>
                  </a:tr>
                </a:tbl>
              </a:graphicData>
            </a:graphic>
          </p:graphicFrame>
        </mc:Fallback>
      </mc:AlternateContent>
      <p:graphicFrame>
        <p:nvGraphicFramePr>
          <p:cNvPr id="4" name="Diagrama 3">
            <a:extLst>
              <a:ext uri="{FF2B5EF4-FFF2-40B4-BE49-F238E27FC236}">
                <a16:creationId xmlns:a16="http://schemas.microsoft.com/office/drawing/2014/main" id="{1C939A2E-587E-4C7C-AB0F-C0D9C9BA4846}"/>
              </a:ext>
            </a:extLst>
          </p:cNvPr>
          <p:cNvGraphicFramePr/>
          <p:nvPr>
            <p:extLst>
              <p:ext uri="{D42A27DB-BD31-4B8C-83A1-F6EECF244321}">
                <p14:modId xmlns:p14="http://schemas.microsoft.com/office/powerpoint/2010/main" val="1765094852"/>
              </p:ext>
            </p:extLst>
          </p:nvPr>
        </p:nvGraphicFramePr>
        <p:xfrm>
          <a:off x="1852245" y="4330839"/>
          <a:ext cx="5439508" cy="16627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09CA654C-64F2-4941-B140-2634F0245AFC}"/>
              </a:ext>
            </a:extLst>
          </p:cNvPr>
          <p:cNvSpPr txBox="1"/>
          <p:nvPr/>
        </p:nvSpPr>
        <p:spPr>
          <a:xfrm>
            <a:off x="5894488" y="4074234"/>
            <a:ext cx="2794529" cy="375552"/>
          </a:xfrm>
          <a:prstGeom prst="rect">
            <a:avLst/>
          </a:prstGeom>
          <a:noFill/>
        </p:spPr>
        <p:txBody>
          <a:bodyPr wrap="square">
            <a:spAutoFit/>
          </a:bodyPr>
          <a:lstStyle/>
          <a:p>
            <a:pPr algn="r">
              <a:lnSpc>
                <a:spcPct val="150000"/>
              </a:lnSpc>
              <a:spcAft>
                <a:spcPts val="800"/>
              </a:spcAft>
            </a:pPr>
            <a:r>
              <a:rPr lang="es-EC" sz="1400" dirty="0">
                <a:solidFill>
                  <a:srgbClr val="000000"/>
                </a:solidFill>
                <a:effectLst/>
                <a:latin typeface="+mj-lt"/>
                <a:ea typeface="Calibri" panose="020F0502020204030204" pitchFamily="34" charset="0"/>
              </a:rPr>
              <a:t>(</a:t>
            </a:r>
            <a:r>
              <a:rPr lang="es-MX" sz="1400" dirty="0">
                <a:solidFill>
                  <a:srgbClr val="000000"/>
                </a:solidFill>
                <a:effectLst/>
                <a:latin typeface="+mj-lt"/>
                <a:ea typeface="Calibri" panose="020F0502020204030204" pitchFamily="34" charset="0"/>
              </a:rPr>
              <a:t>Cal y Mayor &amp; Cárdenas, 2018</a:t>
            </a:r>
            <a:r>
              <a:rPr lang="es-EC" sz="1400" dirty="0">
                <a:solidFill>
                  <a:srgbClr val="000000"/>
                </a:solidFill>
                <a:effectLst/>
                <a:latin typeface="+mj-lt"/>
                <a:ea typeface="Calibri" panose="020F0502020204030204" pitchFamily="34" charset="0"/>
              </a:rPr>
              <a:t>)</a:t>
            </a:r>
            <a:endParaRPr lang="es-EC" sz="1400" dirty="0">
              <a:effectLst/>
              <a:latin typeface="+mj-lt"/>
              <a:ea typeface="Calibri" panose="020F0502020204030204" pitchFamily="34" charset="0"/>
            </a:endParaRPr>
          </a:p>
        </p:txBody>
      </p:sp>
      <p:pic>
        <p:nvPicPr>
          <p:cNvPr id="9" name="Picture 4">
            <a:extLst>
              <a:ext uri="{FF2B5EF4-FFF2-40B4-BE49-F238E27FC236}">
                <a16:creationId xmlns:a16="http://schemas.microsoft.com/office/drawing/2014/main" id="{6A319494-9E89-403A-BE28-0369844175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17943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Proyecciones de TPDA Futuro</a:t>
            </a:r>
            <a:endParaRPr sz="2400" i="0" dirty="0">
              <a:solidFill>
                <a:srgbClr val="000000"/>
              </a:solidFill>
              <a:latin typeface="+mn-lt"/>
              <a:ea typeface="Times New Roman"/>
              <a:cs typeface="Times New Roman"/>
              <a:sym typeface="Times New Roman"/>
            </a:endParaRPr>
          </a:p>
        </p:txBody>
      </p:sp>
      <p:sp>
        <p:nvSpPr>
          <p:cNvPr id="19" name="CuadroTexto 18">
            <a:extLst>
              <a:ext uri="{FF2B5EF4-FFF2-40B4-BE49-F238E27FC236}">
                <a16:creationId xmlns:a16="http://schemas.microsoft.com/office/drawing/2014/main" id="{5324D607-7975-4FC6-AFE1-7B9B8D29633A}"/>
              </a:ext>
            </a:extLst>
          </p:cNvPr>
          <p:cNvSpPr txBox="1"/>
          <p:nvPr/>
        </p:nvSpPr>
        <p:spPr>
          <a:xfrm>
            <a:off x="325889" y="733530"/>
            <a:ext cx="8588086" cy="307777"/>
          </a:xfrm>
          <a:prstGeom prst="rect">
            <a:avLst/>
          </a:prstGeom>
          <a:noFill/>
        </p:spPr>
        <p:txBody>
          <a:bodyPr wrap="square" rtlCol="0">
            <a:spAutoFit/>
          </a:bodyPr>
          <a:lstStyle/>
          <a:p>
            <a:r>
              <a:rPr lang="es-US" b="1" dirty="0"/>
              <a:t>SALIDA NORTE DEL PARQUEADERO C.G.E – AV. CUMANDÁ</a:t>
            </a:r>
          </a:p>
        </p:txBody>
      </p:sp>
      <p:pic>
        <p:nvPicPr>
          <p:cNvPr id="9" name="Imagen 8">
            <a:extLst>
              <a:ext uri="{FF2B5EF4-FFF2-40B4-BE49-F238E27FC236}">
                <a16:creationId xmlns:a16="http://schemas.microsoft.com/office/drawing/2014/main" id="{76144387-D3E9-4C53-8700-1F30E03B6110}"/>
              </a:ext>
            </a:extLst>
          </p:cNvPr>
          <p:cNvPicPr>
            <a:picLocks noChangeAspect="1"/>
          </p:cNvPicPr>
          <p:nvPr/>
        </p:nvPicPr>
        <p:blipFill>
          <a:blip r:embed="rId3"/>
          <a:srcRect/>
          <a:stretch/>
        </p:blipFill>
        <p:spPr>
          <a:xfrm>
            <a:off x="325889" y="1199588"/>
            <a:ext cx="5039428" cy="3076505"/>
          </a:xfrm>
          <a:prstGeom prst="rect">
            <a:avLst/>
          </a:prstGeom>
        </p:spPr>
      </p:pic>
      <p:sp>
        <p:nvSpPr>
          <p:cNvPr id="16" name="CuadroTexto 15">
            <a:extLst>
              <a:ext uri="{FF2B5EF4-FFF2-40B4-BE49-F238E27FC236}">
                <a16:creationId xmlns:a16="http://schemas.microsoft.com/office/drawing/2014/main" id="{B5FA7A78-A55E-4464-9B9C-8D9701B35763}"/>
              </a:ext>
            </a:extLst>
          </p:cNvPr>
          <p:cNvSpPr txBox="1"/>
          <p:nvPr/>
        </p:nvSpPr>
        <p:spPr>
          <a:xfrm>
            <a:off x="5704509" y="1634701"/>
            <a:ext cx="3113602" cy="307777"/>
          </a:xfrm>
          <a:prstGeom prst="rect">
            <a:avLst/>
          </a:prstGeom>
          <a:noFill/>
        </p:spPr>
        <p:txBody>
          <a:bodyPr wrap="square" rtlCol="0">
            <a:spAutoFit/>
          </a:bodyPr>
          <a:lstStyle/>
          <a:p>
            <a:r>
              <a:rPr lang="es-US" i="1" u="sng" dirty="0"/>
              <a:t>Desviación muestral diaria</a:t>
            </a:r>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A6FC0464-6844-49FC-AD38-92F450F1F6FB}"/>
                  </a:ext>
                </a:extLst>
              </p:cNvPr>
              <p:cNvSpPr txBox="1"/>
              <p:nvPr/>
            </p:nvSpPr>
            <p:spPr>
              <a:xfrm>
                <a:off x="5629186" y="2010568"/>
                <a:ext cx="3284789"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𝑆</m:t>
                      </m:r>
                      <m:r>
                        <a:rPr lang="es-US" i="0">
                          <a:latin typeface="Cambria Math" panose="02040503050406030204" pitchFamily="18" charset="0"/>
                        </a:rPr>
                        <m:t>=</m:t>
                      </m:r>
                      <m:r>
                        <a:rPr lang="es-US" b="0" i="0" smtClean="0">
                          <a:latin typeface="Cambria Math" panose="02040503050406030204" pitchFamily="18" charset="0"/>
                        </a:rPr>
                        <m:t>217</m:t>
                      </m:r>
                      <m:r>
                        <a:rPr lang="es-US" i="0">
                          <a:latin typeface="Cambria Math" panose="02040503050406030204" pitchFamily="18" charset="0"/>
                        </a:rPr>
                        <m:t>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𝑚𝑖𝑥𝑡𝑜</m:t>
                      </m:r>
                      <m:r>
                        <a:rPr lang="es-US" b="0" i="1" smtClean="0">
                          <a:latin typeface="Cambria Math" panose="02040503050406030204" pitchFamily="18" charset="0"/>
                        </a:rPr>
                        <m:t>𝑠</m:t>
                      </m:r>
                      <m:r>
                        <a:rPr lang="es-US" b="0" i="1" smtClean="0">
                          <a:latin typeface="Cambria Math" panose="02040503050406030204" pitchFamily="18" charset="0"/>
                        </a:rPr>
                        <m:t>/</m:t>
                      </m:r>
                      <m:r>
                        <a:rPr lang="es-US" b="0" i="1" smtClean="0">
                          <a:latin typeface="Cambria Math" panose="02040503050406030204" pitchFamily="18" charset="0"/>
                        </a:rPr>
                        <m:t>𝑑</m:t>
                      </m:r>
                      <m:r>
                        <a:rPr lang="es-US" b="0" i="1" smtClean="0">
                          <a:latin typeface="Cambria Math" panose="02040503050406030204" pitchFamily="18" charset="0"/>
                        </a:rPr>
                        <m:t>í</m:t>
                      </m:r>
                      <m:r>
                        <a:rPr lang="es-US" b="0" i="1" smtClean="0">
                          <a:latin typeface="Cambria Math" panose="02040503050406030204" pitchFamily="18" charset="0"/>
                        </a:rPr>
                        <m:t>𝑎</m:t>
                      </m:r>
                    </m:oMath>
                  </m:oMathPara>
                </a14:m>
                <a:endParaRPr lang="es-US" dirty="0"/>
              </a:p>
            </p:txBody>
          </p:sp>
        </mc:Choice>
        <mc:Fallback xmlns="">
          <p:sp>
            <p:nvSpPr>
              <p:cNvPr id="17" name="CuadroTexto 16">
                <a:extLst>
                  <a:ext uri="{FF2B5EF4-FFF2-40B4-BE49-F238E27FC236}">
                    <a16:creationId xmlns:a16="http://schemas.microsoft.com/office/drawing/2014/main" id="{A6FC0464-6844-49FC-AD38-92F450F1F6FB}"/>
                  </a:ext>
                </a:extLst>
              </p:cNvPr>
              <p:cNvSpPr txBox="1">
                <a:spLocks noRot="1" noChangeAspect="1" noMove="1" noResize="1" noEditPoints="1" noAdjustHandles="1" noChangeArrowheads="1" noChangeShapeType="1" noTextEdit="1"/>
              </p:cNvSpPr>
              <p:nvPr/>
            </p:nvSpPr>
            <p:spPr>
              <a:xfrm>
                <a:off x="5629186" y="2010568"/>
                <a:ext cx="3284789" cy="307777"/>
              </a:xfrm>
              <a:prstGeom prst="rect">
                <a:avLst/>
              </a:prstGeom>
              <a:blipFill>
                <a:blip r:embed="rId4"/>
                <a:stretch>
                  <a:fillRect b="-10000"/>
                </a:stretch>
              </a:blipFill>
            </p:spPr>
            <p:txBody>
              <a:bodyPr/>
              <a:lstStyle/>
              <a:p>
                <a:r>
                  <a:rPr lang="es-CO">
                    <a:noFill/>
                  </a:rPr>
                  <a:t> </a:t>
                </a:r>
              </a:p>
            </p:txBody>
          </p:sp>
        </mc:Fallback>
      </mc:AlternateContent>
      <p:sp>
        <p:nvSpPr>
          <p:cNvPr id="20" name="CuadroTexto 19">
            <a:extLst>
              <a:ext uri="{FF2B5EF4-FFF2-40B4-BE49-F238E27FC236}">
                <a16:creationId xmlns:a16="http://schemas.microsoft.com/office/drawing/2014/main" id="{93A3B1C6-7FD3-4836-AFE2-B0BC61EDA4B8}"/>
              </a:ext>
            </a:extLst>
          </p:cNvPr>
          <p:cNvSpPr txBox="1"/>
          <p:nvPr/>
        </p:nvSpPr>
        <p:spPr>
          <a:xfrm>
            <a:off x="5704509" y="2672397"/>
            <a:ext cx="3209466" cy="307777"/>
          </a:xfrm>
          <a:prstGeom prst="rect">
            <a:avLst/>
          </a:prstGeom>
          <a:noFill/>
        </p:spPr>
        <p:txBody>
          <a:bodyPr wrap="square" rtlCol="0">
            <a:spAutoFit/>
          </a:bodyPr>
          <a:lstStyle/>
          <a:p>
            <a:r>
              <a:rPr lang="es-US" i="1" u="sng" dirty="0"/>
              <a:t>Desviación poblacional</a:t>
            </a:r>
          </a:p>
        </p:txBody>
      </p:sp>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076BF490-EF44-42E6-83AE-C87C90FBE0AC}"/>
                  </a:ext>
                </a:extLst>
              </p:cNvPr>
              <p:cNvSpPr txBox="1"/>
              <p:nvPr/>
            </p:nvSpPr>
            <p:spPr>
              <a:xfrm>
                <a:off x="5629186" y="3048265"/>
                <a:ext cx="3284789"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𝜎</m:t>
                      </m:r>
                      <m:r>
                        <a:rPr lang="es-US" i="0">
                          <a:latin typeface="Cambria Math" panose="02040503050406030204" pitchFamily="18" charset="0"/>
                        </a:rPr>
                        <m:t>=</m:t>
                      </m:r>
                      <m:r>
                        <a:rPr lang="es-US" b="0" i="0" smtClean="0">
                          <a:latin typeface="Cambria Math" panose="02040503050406030204" pitchFamily="18" charset="0"/>
                        </a:rPr>
                        <m:t>81</m:t>
                      </m:r>
                      <m:r>
                        <a:rPr lang="es-US" i="0">
                          <a:latin typeface="Cambria Math" panose="02040503050406030204" pitchFamily="18" charset="0"/>
                        </a:rPr>
                        <m:t>  </m:t>
                      </m:r>
                      <m:r>
                        <a:rPr lang="es-US" i="1">
                          <a:latin typeface="Cambria Math" panose="02040503050406030204" pitchFamily="18" charset="0"/>
                        </a:rPr>
                        <m:t>𝑣𝑒h</m:t>
                      </m:r>
                      <m:r>
                        <a:rPr lang="es-US" i="0">
                          <a:latin typeface="Cambria Math" panose="02040503050406030204" pitchFamily="18" charset="0"/>
                        </a:rPr>
                        <m:t>. </m:t>
                      </m:r>
                      <m:r>
                        <a:rPr lang="es-US" i="1">
                          <a:latin typeface="Cambria Math" panose="02040503050406030204" pitchFamily="18" charset="0"/>
                        </a:rPr>
                        <m:t>𝑚𝑖𝑥𝑡</m:t>
                      </m:r>
                      <m:r>
                        <a:rPr lang="es-US" b="0" i="1" smtClean="0">
                          <a:latin typeface="Cambria Math" panose="02040503050406030204" pitchFamily="18" charset="0"/>
                        </a:rPr>
                        <m:t>𝑜𝑠</m:t>
                      </m:r>
                      <m:r>
                        <a:rPr lang="es-US" b="0" i="1" smtClean="0">
                          <a:latin typeface="Cambria Math" panose="02040503050406030204" pitchFamily="18" charset="0"/>
                        </a:rPr>
                        <m:t>/</m:t>
                      </m:r>
                      <m:r>
                        <a:rPr lang="es-US" b="0" i="1" smtClean="0">
                          <a:latin typeface="Cambria Math" panose="02040503050406030204" pitchFamily="18" charset="0"/>
                        </a:rPr>
                        <m:t>𝑑</m:t>
                      </m:r>
                      <m:r>
                        <a:rPr lang="es-US" b="0" i="1" smtClean="0">
                          <a:latin typeface="Cambria Math" panose="02040503050406030204" pitchFamily="18" charset="0"/>
                        </a:rPr>
                        <m:t>í</m:t>
                      </m:r>
                      <m:r>
                        <a:rPr lang="es-US" b="0" i="1" smtClean="0">
                          <a:latin typeface="Cambria Math" panose="02040503050406030204" pitchFamily="18" charset="0"/>
                        </a:rPr>
                        <m:t>𝑎</m:t>
                      </m:r>
                    </m:oMath>
                  </m:oMathPara>
                </a14:m>
                <a:endParaRPr lang="es-US" dirty="0"/>
              </a:p>
            </p:txBody>
          </p:sp>
        </mc:Choice>
        <mc:Fallback xmlns="">
          <p:sp>
            <p:nvSpPr>
              <p:cNvPr id="21" name="CuadroTexto 20">
                <a:extLst>
                  <a:ext uri="{FF2B5EF4-FFF2-40B4-BE49-F238E27FC236}">
                    <a16:creationId xmlns:a16="http://schemas.microsoft.com/office/drawing/2014/main" id="{076BF490-EF44-42E6-83AE-C87C90FBE0AC}"/>
                  </a:ext>
                </a:extLst>
              </p:cNvPr>
              <p:cNvSpPr txBox="1">
                <a:spLocks noRot="1" noChangeAspect="1" noMove="1" noResize="1" noEditPoints="1" noAdjustHandles="1" noChangeArrowheads="1" noChangeShapeType="1" noTextEdit="1"/>
              </p:cNvSpPr>
              <p:nvPr/>
            </p:nvSpPr>
            <p:spPr>
              <a:xfrm>
                <a:off x="5629186" y="3048265"/>
                <a:ext cx="3284789" cy="307777"/>
              </a:xfrm>
              <a:prstGeom prst="rect">
                <a:avLst/>
              </a:prstGeom>
              <a:blipFill>
                <a:blip r:embed="rId5"/>
                <a:stretch>
                  <a:fillRect b="-7843"/>
                </a:stretch>
              </a:blipFill>
            </p:spPr>
            <p:txBody>
              <a:bodyPr/>
              <a:lstStyle/>
              <a:p>
                <a:r>
                  <a:rPr lang="es-CO">
                    <a:noFill/>
                  </a:rPr>
                  <a:t> </a:t>
                </a:r>
              </a:p>
            </p:txBody>
          </p:sp>
        </mc:Fallback>
      </mc:AlternateContent>
      <p:sp>
        <p:nvSpPr>
          <p:cNvPr id="23" name="CuadroTexto 22">
            <a:extLst>
              <a:ext uri="{FF2B5EF4-FFF2-40B4-BE49-F238E27FC236}">
                <a16:creationId xmlns:a16="http://schemas.microsoft.com/office/drawing/2014/main" id="{6EA53301-349E-4055-AB59-062B3244A05F}"/>
              </a:ext>
            </a:extLst>
          </p:cNvPr>
          <p:cNvSpPr txBox="1"/>
          <p:nvPr/>
        </p:nvSpPr>
        <p:spPr>
          <a:xfrm>
            <a:off x="5704509" y="3570184"/>
            <a:ext cx="2592474" cy="307777"/>
          </a:xfrm>
          <a:prstGeom prst="rect">
            <a:avLst/>
          </a:prstGeom>
          <a:noFill/>
        </p:spPr>
        <p:txBody>
          <a:bodyPr wrap="square" rtlCol="0">
            <a:spAutoFit/>
          </a:bodyPr>
          <a:lstStyle/>
          <a:p>
            <a:r>
              <a:rPr lang="es-US" i="1" u="sng" dirty="0"/>
              <a:t>TPDA – Confiabilidad del 90%</a:t>
            </a:r>
          </a:p>
        </p:txBody>
      </p:sp>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F6B1ECD2-1246-4319-95D1-63D397FE17B9}"/>
                  </a:ext>
                </a:extLst>
              </p:cNvPr>
              <p:cNvSpPr txBox="1"/>
              <p:nvPr/>
            </p:nvSpPr>
            <p:spPr>
              <a:xfrm>
                <a:off x="6207772" y="3932073"/>
                <a:ext cx="2592474"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m:rPr>
                          <m:sty m:val="p"/>
                        </m:rPr>
                        <a:rPr lang="es-US" b="0" i="0" smtClean="0">
                          <a:latin typeface="Cambria Math" panose="02040503050406030204" pitchFamily="18" charset="0"/>
                        </a:rPr>
                        <m:t>TPDA</m:t>
                      </m:r>
                      <m:r>
                        <a:rPr lang="es-US" b="0" i="0" smtClean="0">
                          <a:latin typeface="Cambria Math" panose="02040503050406030204" pitchFamily="18" charset="0"/>
                        </a:rPr>
                        <m:t> =</m:t>
                      </m:r>
                      <m:r>
                        <a:rPr lang="es-US" b="0" i="1" smtClean="0">
                          <a:latin typeface="Cambria Math" panose="02040503050406030204" pitchFamily="18" charset="0"/>
                        </a:rPr>
                        <m:t>725</m:t>
                      </m:r>
                      <m:r>
                        <a:rPr lang="es-US" b="0" i="1" smtClean="0">
                          <a:latin typeface="Cambria Math" panose="02040503050406030204" pitchFamily="18" charset="0"/>
                          <a:ea typeface="Cambria Math" panose="02040503050406030204" pitchFamily="18" charset="0"/>
                        </a:rPr>
                        <m:t>±133</m:t>
                      </m:r>
                    </m:oMath>
                  </m:oMathPara>
                </a14:m>
                <a:endParaRPr lang="es-US" dirty="0"/>
              </a:p>
            </p:txBody>
          </p:sp>
        </mc:Choice>
        <mc:Fallback xmlns="">
          <p:sp>
            <p:nvSpPr>
              <p:cNvPr id="25" name="CuadroTexto 24">
                <a:extLst>
                  <a:ext uri="{FF2B5EF4-FFF2-40B4-BE49-F238E27FC236}">
                    <a16:creationId xmlns:a16="http://schemas.microsoft.com/office/drawing/2014/main" id="{F6B1ECD2-1246-4319-95D1-63D397FE17B9}"/>
                  </a:ext>
                </a:extLst>
              </p:cNvPr>
              <p:cNvSpPr txBox="1">
                <a:spLocks noRot="1" noChangeAspect="1" noMove="1" noResize="1" noEditPoints="1" noAdjustHandles="1" noChangeArrowheads="1" noChangeShapeType="1" noTextEdit="1"/>
              </p:cNvSpPr>
              <p:nvPr/>
            </p:nvSpPr>
            <p:spPr>
              <a:xfrm>
                <a:off x="6207772" y="3932073"/>
                <a:ext cx="2592474" cy="307777"/>
              </a:xfrm>
              <a:prstGeom prst="rect">
                <a:avLst/>
              </a:prstGeom>
              <a:blipFill>
                <a:blip r:embed="rId6"/>
                <a:stretch>
                  <a:fillRect/>
                </a:stretch>
              </a:blipFill>
            </p:spPr>
            <p:txBody>
              <a:bodyPr/>
              <a:lstStyle/>
              <a:p>
                <a:r>
                  <a:rPr lang="es-CO">
                    <a:noFill/>
                  </a:rPr>
                  <a:t> </a:t>
                </a:r>
              </a:p>
            </p:txBody>
          </p:sp>
        </mc:Fallback>
      </mc:AlternateContent>
      <p:sp>
        <p:nvSpPr>
          <p:cNvPr id="26" name="Rectángulo: esquinas redondeadas 25">
            <a:extLst>
              <a:ext uri="{FF2B5EF4-FFF2-40B4-BE49-F238E27FC236}">
                <a16:creationId xmlns:a16="http://schemas.microsoft.com/office/drawing/2014/main" id="{1DBCAA12-54E0-4777-BB7A-8D6F579FA720}"/>
              </a:ext>
            </a:extLst>
          </p:cNvPr>
          <p:cNvSpPr/>
          <p:nvPr/>
        </p:nvSpPr>
        <p:spPr>
          <a:xfrm>
            <a:off x="3954027" y="5050302"/>
            <a:ext cx="1155560"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a:t>TPDA</a:t>
            </a:r>
          </a:p>
        </p:txBody>
      </p:sp>
      <p:sp>
        <p:nvSpPr>
          <p:cNvPr id="27" name="Flecha: a la derecha 26">
            <a:extLst>
              <a:ext uri="{FF2B5EF4-FFF2-40B4-BE49-F238E27FC236}">
                <a16:creationId xmlns:a16="http://schemas.microsoft.com/office/drawing/2014/main" id="{1BFA9C6E-B52A-4783-909A-28FE60B48D1A}"/>
              </a:ext>
            </a:extLst>
          </p:cNvPr>
          <p:cNvSpPr/>
          <p:nvPr/>
        </p:nvSpPr>
        <p:spPr>
          <a:xfrm>
            <a:off x="2016074" y="4813459"/>
            <a:ext cx="1584000" cy="108000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592</a:t>
            </a:r>
            <a:br>
              <a:rPr lang="es-US" dirty="0"/>
            </a:br>
            <a:r>
              <a:rPr lang="es-US" sz="1200" dirty="0"/>
              <a:t>veh. Mixtos/día</a:t>
            </a:r>
            <a:endParaRPr lang="es-US" dirty="0"/>
          </a:p>
        </p:txBody>
      </p:sp>
      <p:sp>
        <p:nvSpPr>
          <p:cNvPr id="28" name="Flecha: a la derecha 27">
            <a:extLst>
              <a:ext uri="{FF2B5EF4-FFF2-40B4-BE49-F238E27FC236}">
                <a16:creationId xmlns:a16="http://schemas.microsoft.com/office/drawing/2014/main" id="{BD5933C5-6B2B-45A2-A5B2-010335EB4C9D}"/>
              </a:ext>
            </a:extLst>
          </p:cNvPr>
          <p:cNvSpPr/>
          <p:nvPr/>
        </p:nvSpPr>
        <p:spPr>
          <a:xfrm flipH="1">
            <a:off x="5464101" y="4811752"/>
            <a:ext cx="1583439" cy="10800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t>859</a:t>
            </a:r>
            <a:br>
              <a:rPr lang="es-US" dirty="0"/>
            </a:br>
            <a:r>
              <a:rPr lang="es-US" sz="1200" dirty="0"/>
              <a:t>veh. Mixtos/día</a:t>
            </a:r>
            <a:endParaRPr lang="es-US" dirty="0"/>
          </a:p>
        </p:txBody>
      </p:sp>
      <p:pic>
        <p:nvPicPr>
          <p:cNvPr id="18" name="Picture 4">
            <a:extLst>
              <a:ext uri="{FF2B5EF4-FFF2-40B4-BE49-F238E27FC236}">
                <a16:creationId xmlns:a16="http://schemas.microsoft.com/office/drawing/2014/main" id="{C1C31D7B-A7F6-412E-A081-634B2A3F09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9716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528565" y="580655"/>
            <a:ext cx="4415794" cy="46162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Planteamiento del problema</a:t>
            </a:r>
            <a:endParaRPr sz="2400" i="0" dirty="0">
              <a:solidFill>
                <a:srgbClr val="000000"/>
              </a:solidFill>
              <a:latin typeface="+mn-lt"/>
              <a:ea typeface="Times New Roman"/>
              <a:cs typeface="Times New Roman"/>
              <a:sym typeface="Times New Roman"/>
            </a:endParaRPr>
          </a:p>
        </p:txBody>
      </p:sp>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graphicFrame>
        <p:nvGraphicFramePr>
          <p:cNvPr id="4" name="Diagrama 3">
            <a:extLst>
              <a:ext uri="{FF2B5EF4-FFF2-40B4-BE49-F238E27FC236}">
                <a16:creationId xmlns:a16="http://schemas.microsoft.com/office/drawing/2014/main" id="{D27FA6FC-F922-4AD1-8DED-02FD7754DA57}"/>
              </a:ext>
            </a:extLst>
          </p:cNvPr>
          <p:cNvGraphicFramePr/>
          <p:nvPr>
            <p:extLst>
              <p:ext uri="{D42A27DB-BD31-4B8C-83A1-F6EECF244321}">
                <p14:modId xmlns:p14="http://schemas.microsoft.com/office/powerpoint/2010/main" val="3843211034"/>
              </p:ext>
            </p:extLst>
          </p:nvPr>
        </p:nvGraphicFramePr>
        <p:xfrm>
          <a:off x="-482835" y="1397000"/>
          <a:ext cx="7254675" cy="45990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181.jpg">
            <a:extLst>
              <a:ext uri="{FF2B5EF4-FFF2-40B4-BE49-F238E27FC236}">
                <a16:creationId xmlns:a16="http://schemas.microsoft.com/office/drawing/2014/main" id="{B45AA201-4C95-41A4-9C51-C0277D043E3E}"/>
              </a:ext>
            </a:extLst>
          </p:cNvPr>
          <p:cNvPicPr/>
          <p:nvPr/>
        </p:nvPicPr>
        <p:blipFill>
          <a:blip r:embed="rId9"/>
          <a:srcRect/>
          <a:stretch>
            <a:fillRect/>
          </a:stretch>
        </p:blipFill>
        <p:spPr>
          <a:xfrm>
            <a:off x="4818608" y="3017810"/>
            <a:ext cx="2743449" cy="1357399"/>
          </a:xfrm>
          <a:prstGeom prst="rect">
            <a:avLst/>
          </a:prstGeom>
          <a:ln>
            <a:noFill/>
          </a:ln>
          <a:effectLst>
            <a:softEdge rad="112500"/>
          </a:effectLst>
        </p:spPr>
      </p:pic>
      <p:pic>
        <p:nvPicPr>
          <p:cNvPr id="9" name="image183.jpg">
            <a:extLst>
              <a:ext uri="{FF2B5EF4-FFF2-40B4-BE49-F238E27FC236}">
                <a16:creationId xmlns:a16="http://schemas.microsoft.com/office/drawing/2014/main" id="{E6D7CA4D-FCFD-4C97-8DE6-55AEC83835F2}"/>
              </a:ext>
            </a:extLst>
          </p:cNvPr>
          <p:cNvPicPr/>
          <p:nvPr/>
        </p:nvPicPr>
        <p:blipFill>
          <a:blip r:embed="rId10"/>
          <a:srcRect/>
          <a:stretch>
            <a:fillRect/>
          </a:stretch>
        </p:blipFill>
        <p:spPr>
          <a:xfrm>
            <a:off x="3301194" y="1336561"/>
            <a:ext cx="3286329" cy="1622888"/>
          </a:xfrm>
          <a:prstGeom prst="rect">
            <a:avLst/>
          </a:prstGeom>
          <a:ln>
            <a:noFill/>
          </a:ln>
          <a:effectLst>
            <a:softEdge rad="112500"/>
          </a:effectLst>
        </p:spPr>
      </p:pic>
      <p:pic>
        <p:nvPicPr>
          <p:cNvPr id="2" name="Picture 2" descr="Solucion al trafico vehicular by Marlon Caraguay">
            <a:extLst>
              <a:ext uri="{FF2B5EF4-FFF2-40B4-BE49-F238E27FC236}">
                <a16:creationId xmlns:a16="http://schemas.microsoft.com/office/drawing/2014/main" id="{3FBD2C17-1A5D-4750-80A6-2A1667862A6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90332" y="4580259"/>
            <a:ext cx="2457450" cy="13796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6673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Proyecciones de TPDA Futuro</a:t>
            </a:r>
            <a:endParaRPr sz="2400" i="0" dirty="0">
              <a:solidFill>
                <a:srgbClr val="000000"/>
              </a:solidFill>
              <a:latin typeface="+mn-lt"/>
              <a:ea typeface="Times New Roman"/>
              <a:cs typeface="Times New Roman"/>
              <a:sym typeface="Times New Roman"/>
            </a:endParaRPr>
          </a:p>
        </p:txBody>
      </p:sp>
      <p:sp>
        <p:nvSpPr>
          <p:cNvPr id="19" name="CuadroTexto 18">
            <a:extLst>
              <a:ext uri="{FF2B5EF4-FFF2-40B4-BE49-F238E27FC236}">
                <a16:creationId xmlns:a16="http://schemas.microsoft.com/office/drawing/2014/main" id="{5324D607-7975-4FC6-AFE1-7B9B8D29633A}"/>
              </a:ext>
            </a:extLst>
          </p:cNvPr>
          <p:cNvSpPr txBox="1"/>
          <p:nvPr/>
        </p:nvSpPr>
        <p:spPr>
          <a:xfrm>
            <a:off x="325889" y="733530"/>
            <a:ext cx="8588086" cy="307777"/>
          </a:xfrm>
          <a:prstGeom prst="rect">
            <a:avLst/>
          </a:prstGeom>
          <a:noFill/>
        </p:spPr>
        <p:txBody>
          <a:bodyPr wrap="square" rtlCol="0">
            <a:spAutoFit/>
          </a:bodyPr>
          <a:lstStyle/>
          <a:p>
            <a:r>
              <a:rPr lang="es-US" b="1" dirty="0"/>
              <a:t>SALIDA NORTE DEL PARQUEADERO C.G.E – AV. CUMANDÁ</a:t>
            </a:r>
          </a:p>
        </p:txBody>
      </p:sp>
      <p:pic>
        <p:nvPicPr>
          <p:cNvPr id="5" name="image72.png">
            <a:extLst>
              <a:ext uri="{FF2B5EF4-FFF2-40B4-BE49-F238E27FC236}">
                <a16:creationId xmlns:a16="http://schemas.microsoft.com/office/drawing/2014/main" id="{53C33625-6C24-43D9-BDEF-2B645FCB7A0E}"/>
              </a:ext>
            </a:extLst>
          </p:cNvPr>
          <p:cNvPicPr/>
          <p:nvPr/>
        </p:nvPicPr>
        <p:blipFill>
          <a:blip r:embed="rId3"/>
          <a:srcRect/>
          <a:stretch>
            <a:fillRect/>
          </a:stretch>
        </p:blipFill>
        <p:spPr>
          <a:xfrm>
            <a:off x="923196" y="1365291"/>
            <a:ext cx="7297608" cy="4382365"/>
          </a:xfrm>
          <a:prstGeom prst="rect">
            <a:avLst/>
          </a:prstGeom>
          <a:ln/>
        </p:spPr>
      </p:pic>
      <p:pic>
        <p:nvPicPr>
          <p:cNvPr id="6" name="Picture 4">
            <a:extLst>
              <a:ext uri="{FF2B5EF4-FFF2-40B4-BE49-F238E27FC236}">
                <a16:creationId xmlns:a16="http://schemas.microsoft.com/office/drawing/2014/main" id="{8783ECE5-85C8-4243-B53D-9A900D0C7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85279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Proyecciones de TPDA Futuro</a:t>
            </a:r>
            <a:endParaRPr sz="2400" i="0" dirty="0">
              <a:solidFill>
                <a:srgbClr val="000000"/>
              </a:solidFill>
              <a:latin typeface="+mn-lt"/>
              <a:ea typeface="Times New Roman"/>
              <a:cs typeface="Times New Roman"/>
              <a:sym typeface="Times New Roman"/>
            </a:endParaRPr>
          </a:p>
        </p:txBody>
      </p:sp>
      <p:sp>
        <p:nvSpPr>
          <p:cNvPr id="19" name="CuadroTexto 18">
            <a:extLst>
              <a:ext uri="{FF2B5EF4-FFF2-40B4-BE49-F238E27FC236}">
                <a16:creationId xmlns:a16="http://schemas.microsoft.com/office/drawing/2014/main" id="{5324D607-7975-4FC6-AFE1-7B9B8D29633A}"/>
              </a:ext>
            </a:extLst>
          </p:cNvPr>
          <p:cNvSpPr txBox="1"/>
          <p:nvPr/>
        </p:nvSpPr>
        <p:spPr>
          <a:xfrm>
            <a:off x="325889" y="733530"/>
            <a:ext cx="8588086" cy="307777"/>
          </a:xfrm>
          <a:prstGeom prst="rect">
            <a:avLst/>
          </a:prstGeom>
          <a:noFill/>
        </p:spPr>
        <p:txBody>
          <a:bodyPr wrap="square" rtlCol="0">
            <a:spAutoFit/>
          </a:bodyPr>
          <a:lstStyle/>
          <a:p>
            <a:r>
              <a:rPr lang="es-US" b="1" dirty="0"/>
              <a:t>SALIDA NORTE DEL PARQUEADERO C.G.E – AV. CUMANDÁ</a:t>
            </a:r>
          </a:p>
        </p:txBody>
      </p:sp>
      <p:graphicFrame>
        <p:nvGraphicFramePr>
          <p:cNvPr id="4" name="Diagrama 3">
            <a:extLst>
              <a:ext uri="{FF2B5EF4-FFF2-40B4-BE49-F238E27FC236}">
                <a16:creationId xmlns:a16="http://schemas.microsoft.com/office/drawing/2014/main" id="{1C939A2E-587E-4C7C-AB0F-C0D9C9BA4846}"/>
              </a:ext>
            </a:extLst>
          </p:cNvPr>
          <p:cNvGraphicFramePr/>
          <p:nvPr/>
        </p:nvGraphicFramePr>
        <p:xfrm>
          <a:off x="1852245" y="4330839"/>
          <a:ext cx="5439508" cy="1662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09CA654C-64F2-4941-B140-2634F0245AFC}"/>
              </a:ext>
            </a:extLst>
          </p:cNvPr>
          <p:cNvSpPr txBox="1"/>
          <p:nvPr/>
        </p:nvSpPr>
        <p:spPr>
          <a:xfrm>
            <a:off x="5894488" y="3955287"/>
            <a:ext cx="2794529" cy="375552"/>
          </a:xfrm>
          <a:prstGeom prst="rect">
            <a:avLst/>
          </a:prstGeom>
          <a:noFill/>
        </p:spPr>
        <p:txBody>
          <a:bodyPr wrap="square">
            <a:spAutoFit/>
          </a:bodyPr>
          <a:lstStyle/>
          <a:p>
            <a:pPr algn="r">
              <a:lnSpc>
                <a:spcPct val="150000"/>
              </a:lnSpc>
              <a:spcAft>
                <a:spcPts val="800"/>
              </a:spcAft>
            </a:pPr>
            <a:r>
              <a:rPr lang="es-EC" sz="1400" dirty="0">
                <a:solidFill>
                  <a:srgbClr val="000000"/>
                </a:solidFill>
                <a:effectLst/>
                <a:latin typeface="+mj-lt"/>
                <a:ea typeface="Calibri" panose="020F0502020204030204" pitchFamily="34" charset="0"/>
              </a:rPr>
              <a:t>(</a:t>
            </a:r>
            <a:r>
              <a:rPr lang="es-MX" sz="1400" dirty="0">
                <a:solidFill>
                  <a:srgbClr val="000000"/>
                </a:solidFill>
                <a:effectLst/>
                <a:latin typeface="+mj-lt"/>
                <a:ea typeface="Calibri" panose="020F0502020204030204" pitchFamily="34" charset="0"/>
              </a:rPr>
              <a:t>Cal y Mayor &amp; Cárdenas, 2018</a:t>
            </a:r>
            <a:r>
              <a:rPr lang="es-EC" sz="1400" dirty="0">
                <a:solidFill>
                  <a:srgbClr val="000000"/>
                </a:solidFill>
                <a:effectLst/>
                <a:latin typeface="+mj-lt"/>
                <a:ea typeface="Calibri" panose="020F0502020204030204" pitchFamily="34" charset="0"/>
              </a:rPr>
              <a:t>)</a:t>
            </a:r>
            <a:endParaRPr lang="es-EC" sz="1400" dirty="0">
              <a:effectLst/>
              <a:latin typeface="+mj-lt"/>
              <a:ea typeface="Calibri" panose="020F0502020204030204" pitchFamily="34" charset="0"/>
            </a:endParaRPr>
          </a:p>
        </p:txBody>
      </p:sp>
      <mc:AlternateContent xmlns:mc="http://schemas.openxmlformats.org/markup-compatibility/2006" xmlns:a14="http://schemas.microsoft.com/office/drawing/2010/main">
        <mc:Choice Requires="a14">
          <p:graphicFrame>
            <p:nvGraphicFramePr>
              <p:cNvPr id="5" name="Tabla 4">
                <a:extLst>
                  <a:ext uri="{FF2B5EF4-FFF2-40B4-BE49-F238E27FC236}">
                    <a16:creationId xmlns:a16="http://schemas.microsoft.com/office/drawing/2014/main" id="{C4865A77-9A58-43B4-B7B1-D500D7092825}"/>
                  </a:ext>
                </a:extLst>
              </p:cNvPr>
              <p:cNvGraphicFramePr>
                <a:graphicFrameLocks noGrp="1"/>
              </p:cNvGraphicFramePr>
              <p:nvPr>
                <p:extLst>
                  <p:ext uri="{D42A27DB-BD31-4B8C-83A1-F6EECF244321}">
                    <p14:modId xmlns:p14="http://schemas.microsoft.com/office/powerpoint/2010/main" val="2280649549"/>
                  </p:ext>
                </p:extLst>
              </p:nvPr>
            </p:nvGraphicFramePr>
            <p:xfrm>
              <a:off x="1137073" y="1494019"/>
              <a:ext cx="6869852" cy="2470027"/>
            </p:xfrm>
            <a:graphic>
              <a:graphicData uri="http://schemas.openxmlformats.org/drawingml/2006/table">
                <a:tbl>
                  <a:tblPr bandRow="1"/>
                  <a:tblGrid>
                    <a:gridCol w="1767976">
                      <a:extLst>
                        <a:ext uri="{9D8B030D-6E8A-4147-A177-3AD203B41FA5}">
                          <a16:colId xmlns:a16="http://schemas.microsoft.com/office/drawing/2014/main" val="925214773"/>
                        </a:ext>
                      </a:extLst>
                    </a:gridCol>
                    <a:gridCol w="2259643">
                      <a:extLst>
                        <a:ext uri="{9D8B030D-6E8A-4147-A177-3AD203B41FA5}">
                          <a16:colId xmlns:a16="http://schemas.microsoft.com/office/drawing/2014/main" val="255663176"/>
                        </a:ext>
                      </a:extLst>
                    </a:gridCol>
                    <a:gridCol w="2283216">
                      <a:extLst>
                        <a:ext uri="{9D8B030D-6E8A-4147-A177-3AD203B41FA5}">
                          <a16:colId xmlns:a16="http://schemas.microsoft.com/office/drawing/2014/main" val="3452305082"/>
                        </a:ext>
                      </a:extLst>
                    </a:gridCol>
                    <a:gridCol w="559017">
                      <a:extLst>
                        <a:ext uri="{9D8B030D-6E8A-4147-A177-3AD203B41FA5}">
                          <a16:colId xmlns:a16="http://schemas.microsoft.com/office/drawing/2014/main" val="2137498120"/>
                        </a:ext>
                      </a:extLst>
                    </a:gridCol>
                  </a:tblGrid>
                  <a:tr h="213360">
                    <a:tc>
                      <a:txBody>
                        <a:bodyPr/>
                        <a:lstStyle/>
                        <a:p>
                          <a:pPr algn="ctr">
                            <a:lnSpc>
                              <a:spcPct val="107000"/>
                            </a:lnSpc>
                            <a:spcAft>
                              <a:spcPts val="800"/>
                            </a:spcAft>
                          </a:pPr>
                          <a:r>
                            <a:rPr lang="es-EC" sz="1600" b="1" dirty="0">
                              <a:solidFill>
                                <a:srgbClr val="000000"/>
                              </a:solidFill>
                              <a:effectLst/>
                              <a:latin typeface="Calibri" panose="020F0502020204030204" pitchFamily="34" charset="0"/>
                              <a:ea typeface="Calibri" panose="020F0502020204030204" pitchFamily="34" charset="0"/>
                            </a:rPr>
                            <a:t>DIA</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14:m>
                            <m:oMath xmlns:m="http://schemas.openxmlformats.org/officeDocument/2006/math">
                              <m:sSub>
                                <m:sSubPr>
                                  <m:ctrlP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𝑄</m:t>
                                  </m:r>
                                </m:e>
                                <m:sub>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𝑚</m:t>
                                  </m:r>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á</m:t>
                                  </m:r>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𝑥</m:t>
                                  </m:r>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h𝑜𝑟𝑎𝑟𝑖𝑜</m:t>
                                  </m:r>
                                </m:sub>
                              </m:sSub>
                            </m:oMath>
                          </a14:m>
                          <a:r>
                            <a:rPr lang="es-EC" sz="1600" b="1">
                              <a:solidFill>
                                <a:srgbClr val="000000"/>
                              </a:solidFill>
                              <a:effectLst/>
                              <a:latin typeface="Calibri" panose="020F0502020204030204" pitchFamily="34" charset="0"/>
                              <a:ea typeface="Calibri" panose="020F0502020204030204" pitchFamily="34" charset="0"/>
                            </a:rPr>
                            <a:t> </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𝑄</m:t>
                                    </m:r>
                                  </m:e>
                                  <m:sub>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15</m:t>
                                    </m:r>
                                  </m:sub>
                                </m:sSub>
                              </m:oMath>
                            </m:oMathPara>
                          </a14:m>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600" b="1">
                              <a:solidFill>
                                <a:srgbClr val="000000"/>
                              </a:solidFill>
                              <a:effectLst/>
                              <a:latin typeface="Calibri" panose="020F0502020204030204" pitchFamily="34" charset="0"/>
                              <a:ea typeface="Calibri" panose="020F0502020204030204" pitchFamily="34" charset="0"/>
                            </a:rPr>
                            <a:t>FHP</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12333137"/>
                      </a:ext>
                    </a:extLst>
                  </a:tr>
                  <a:tr h="213360">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LUNES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299</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122</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0.62</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34823297"/>
                      </a:ext>
                    </a:extLst>
                  </a:tr>
                  <a:tr h="213360">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MARTES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165</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68</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0.61</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2420832820"/>
                      </a:ext>
                    </a:extLst>
                  </a:tr>
                  <a:tr h="213360">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MIÉRCOLES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170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78</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0.55</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087448202"/>
                      </a:ext>
                    </a:extLst>
                  </a:tr>
                  <a:tr h="213360">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JUEVES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173</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78</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0.55</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2594055093"/>
                      </a:ext>
                    </a:extLst>
                  </a:tr>
                  <a:tr h="213360">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VIERNES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267</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104</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0.64</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283986560"/>
                      </a:ext>
                    </a:extLst>
                  </a:tr>
                  <a:tr h="213360">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SÁBADO</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9</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4</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0.56</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14927441"/>
                      </a:ext>
                    </a:extLst>
                  </a:tr>
                  <a:tr h="213360">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DOMINGO</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8</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3</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0.67</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97490505"/>
                      </a:ext>
                    </a:extLst>
                  </a:tr>
                  <a:tr h="213360">
                    <a:tc gridSpan="3">
                      <a:txBody>
                        <a:bodyPr/>
                        <a:lstStyle/>
                        <a:p>
                          <a:pPr algn="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 </a:t>
                          </a:r>
                          <a14:m>
                            <m:oMath xmlns:m="http://schemas.openxmlformats.org/officeDocument/2006/math">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𝐹𝐻</m:t>
                              </m:r>
                              <m:sSub>
                                <m:sSubPr>
                                  <m:ctrlP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𝑃</m:t>
                                  </m:r>
                                </m:e>
                                <m:sub>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𝑝𝑟𝑜𝑚</m:t>
                                  </m:r>
                                </m:sub>
                              </m:sSub>
                              <m:r>
                                <a:rPr lang="es-EC" sz="1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oMath>
                          </a14:m>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US"/>
                        </a:p>
                      </a:txBody>
                      <a:tcPr/>
                    </a:tc>
                    <a:tc hMerge="1">
                      <a:txBody>
                        <a:bodyPr/>
                        <a:lstStyle/>
                        <a:p>
                          <a:endParaRPr lang="es-US"/>
                        </a:p>
                      </a:txBody>
                      <a:tcPr/>
                    </a:tc>
                    <a:tc>
                      <a:txBody>
                        <a:bodyPr/>
                        <a:lstStyle/>
                        <a:p>
                          <a:pPr algn="ctr">
                            <a:lnSpc>
                              <a:spcPct val="107000"/>
                            </a:lnSpc>
                            <a:spcAft>
                              <a:spcPts val="800"/>
                            </a:spcAft>
                          </a:pPr>
                          <a:r>
                            <a:rPr lang="es-EC" sz="1600" b="1" dirty="0">
                              <a:solidFill>
                                <a:srgbClr val="000000"/>
                              </a:solidFill>
                              <a:effectLst/>
                              <a:latin typeface="Calibri" panose="020F0502020204030204" pitchFamily="34" charset="0"/>
                              <a:ea typeface="Calibri" panose="020F0502020204030204" pitchFamily="34" charset="0"/>
                            </a:rPr>
                            <a:t>0.60</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45962497"/>
                      </a:ext>
                    </a:extLst>
                  </a:tr>
                </a:tbl>
              </a:graphicData>
            </a:graphic>
          </p:graphicFrame>
        </mc:Choice>
        <mc:Fallback xmlns="">
          <p:graphicFrame>
            <p:nvGraphicFramePr>
              <p:cNvPr id="5" name="Tabla 4">
                <a:extLst>
                  <a:ext uri="{FF2B5EF4-FFF2-40B4-BE49-F238E27FC236}">
                    <a16:creationId xmlns:a16="http://schemas.microsoft.com/office/drawing/2014/main" id="{C4865A77-9A58-43B4-B7B1-D500D7092825}"/>
                  </a:ext>
                </a:extLst>
              </p:cNvPr>
              <p:cNvGraphicFramePr>
                <a:graphicFrameLocks noGrp="1"/>
              </p:cNvGraphicFramePr>
              <p:nvPr>
                <p:extLst>
                  <p:ext uri="{D42A27DB-BD31-4B8C-83A1-F6EECF244321}">
                    <p14:modId xmlns:p14="http://schemas.microsoft.com/office/powerpoint/2010/main" val="2280649549"/>
                  </p:ext>
                </p:extLst>
              </p:nvPr>
            </p:nvGraphicFramePr>
            <p:xfrm>
              <a:off x="1137073" y="1494019"/>
              <a:ext cx="6869852" cy="2384108"/>
            </p:xfrm>
            <a:graphic>
              <a:graphicData uri="http://schemas.openxmlformats.org/drawingml/2006/table">
                <a:tbl>
                  <a:tblPr bandRow="1"/>
                  <a:tblGrid>
                    <a:gridCol w="1767976">
                      <a:extLst>
                        <a:ext uri="{9D8B030D-6E8A-4147-A177-3AD203B41FA5}">
                          <a16:colId xmlns:a16="http://schemas.microsoft.com/office/drawing/2014/main" val="925214773"/>
                        </a:ext>
                      </a:extLst>
                    </a:gridCol>
                    <a:gridCol w="2259643">
                      <a:extLst>
                        <a:ext uri="{9D8B030D-6E8A-4147-A177-3AD203B41FA5}">
                          <a16:colId xmlns:a16="http://schemas.microsoft.com/office/drawing/2014/main" val="255663176"/>
                        </a:ext>
                      </a:extLst>
                    </a:gridCol>
                    <a:gridCol w="2283216">
                      <a:extLst>
                        <a:ext uri="{9D8B030D-6E8A-4147-A177-3AD203B41FA5}">
                          <a16:colId xmlns:a16="http://schemas.microsoft.com/office/drawing/2014/main" val="3452305082"/>
                        </a:ext>
                      </a:extLst>
                    </a:gridCol>
                    <a:gridCol w="559017">
                      <a:extLst>
                        <a:ext uri="{9D8B030D-6E8A-4147-A177-3AD203B41FA5}">
                          <a16:colId xmlns:a16="http://schemas.microsoft.com/office/drawing/2014/main" val="2137498120"/>
                        </a:ext>
                      </a:extLst>
                    </a:gridCol>
                  </a:tblGrid>
                  <a:tr h="362522">
                    <a:tc>
                      <a:txBody>
                        <a:bodyPr/>
                        <a:lstStyle/>
                        <a:p>
                          <a:pPr algn="ctr">
                            <a:lnSpc>
                              <a:spcPct val="107000"/>
                            </a:lnSpc>
                            <a:spcAft>
                              <a:spcPts val="800"/>
                            </a:spcAft>
                          </a:pPr>
                          <a:r>
                            <a:rPr lang="es-EC" sz="1600" b="1" dirty="0">
                              <a:solidFill>
                                <a:srgbClr val="000000"/>
                              </a:solidFill>
                              <a:effectLst/>
                              <a:latin typeface="Calibri" panose="020F0502020204030204" pitchFamily="34" charset="0"/>
                              <a:ea typeface="Calibri" panose="020F0502020204030204" pitchFamily="34" charset="0"/>
                            </a:rPr>
                            <a:t>DIA</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s-CO"/>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78167" t="-1667" r="-126146" b="-583333"/>
                          </a:stretch>
                        </a:blipFill>
                      </a:tcPr>
                    </a:tc>
                    <a:tc>
                      <a:txBody>
                        <a:bodyPr/>
                        <a:lstStyle/>
                        <a:p>
                          <a:endParaRPr lang="es-CO"/>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176267" t="-1667" r="-24800" b="-583333"/>
                          </a:stretch>
                        </a:blipFill>
                      </a:tcPr>
                    </a:tc>
                    <a:tc>
                      <a:txBody>
                        <a:bodyPr/>
                        <a:lstStyle/>
                        <a:p>
                          <a:pPr algn="ctr">
                            <a:lnSpc>
                              <a:spcPct val="107000"/>
                            </a:lnSpc>
                            <a:spcAft>
                              <a:spcPts val="800"/>
                            </a:spcAft>
                          </a:pPr>
                          <a:r>
                            <a:rPr lang="es-EC" sz="1600" b="1">
                              <a:solidFill>
                                <a:srgbClr val="000000"/>
                              </a:solidFill>
                              <a:effectLst/>
                              <a:latin typeface="Calibri" panose="020F0502020204030204" pitchFamily="34" charset="0"/>
                              <a:ea typeface="Calibri" panose="020F0502020204030204" pitchFamily="34" charset="0"/>
                            </a:rPr>
                            <a:t>FHP</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12333137"/>
                      </a:ext>
                    </a:extLst>
                  </a:tr>
                  <a:tr h="249301">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LUNES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299</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122</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0.62</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34823297"/>
                      </a:ext>
                    </a:extLst>
                  </a:tr>
                  <a:tr h="249301">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MARTES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165</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68</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0.61</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2420832820"/>
                      </a:ext>
                    </a:extLst>
                  </a:tr>
                  <a:tr h="249301">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MIÉRCOLES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170</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78</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0.55</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087448202"/>
                      </a:ext>
                    </a:extLst>
                  </a:tr>
                  <a:tr h="249301">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JUEVES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173</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78</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0.55</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2594055093"/>
                      </a:ext>
                    </a:extLst>
                  </a:tr>
                  <a:tr h="249301">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VIERNES</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267</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104</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0.64</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283986560"/>
                      </a:ext>
                    </a:extLst>
                  </a:tr>
                  <a:tr h="249301">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SÁBADO</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9</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4</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0.56</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14927441"/>
                      </a:ext>
                    </a:extLst>
                  </a:tr>
                  <a:tr h="249301">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DOMINGO</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8</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600">
                              <a:solidFill>
                                <a:srgbClr val="000000"/>
                              </a:solidFill>
                              <a:effectLst/>
                              <a:latin typeface="Calibri" panose="020F0502020204030204" pitchFamily="34" charset="0"/>
                              <a:ea typeface="Calibri" panose="020F0502020204030204" pitchFamily="34" charset="0"/>
                            </a:rPr>
                            <a:t>3</a:t>
                          </a:r>
                          <a:endParaRPr lang="es-EC" sz="160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C" sz="1600" dirty="0">
                              <a:solidFill>
                                <a:srgbClr val="000000"/>
                              </a:solidFill>
                              <a:effectLst/>
                              <a:latin typeface="Calibri" panose="020F0502020204030204" pitchFamily="34" charset="0"/>
                              <a:ea typeface="Calibri" panose="020F0502020204030204" pitchFamily="34" charset="0"/>
                            </a:rPr>
                            <a:t>0.67</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97490505"/>
                      </a:ext>
                    </a:extLst>
                  </a:tr>
                  <a:tr h="276479">
                    <a:tc gridSpan="3">
                      <a:txBody>
                        <a:bodyPr/>
                        <a:lstStyle/>
                        <a:p>
                          <a:endParaRPr lang="es-CO"/>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t="-773333" r="-8977" b="-40000"/>
                          </a:stretch>
                        </a:blipFill>
                      </a:tcPr>
                    </a:tc>
                    <a:tc hMerge="1">
                      <a:txBody>
                        <a:bodyPr/>
                        <a:lstStyle/>
                        <a:p>
                          <a:endParaRPr lang="es-US"/>
                        </a:p>
                      </a:txBody>
                      <a:tcPr/>
                    </a:tc>
                    <a:tc hMerge="1">
                      <a:txBody>
                        <a:bodyPr/>
                        <a:lstStyle/>
                        <a:p>
                          <a:endParaRPr lang="es-US"/>
                        </a:p>
                      </a:txBody>
                      <a:tcPr/>
                    </a:tc>
                    <a:tc>
                      <a:txBody>
                        <a:bodyPr/>
                        <a:lstStyle/>
                        <a:p>
                          <a:pPr algn="ctr">
                            <a:lnSpc>
                              <a:spcPct val="107000"/>
                            </a:lnSpc>
                            <a:spcAft>
                              <a:spcPts val="800"/>
                            </a:spcAft>
                          </a:pPr>
                          <a:r>
                            <a:rPr lang="es-EC" sz="1600" b="1" dirty="0">
                              <a:solidFill>
                                <a:srgbClr val="000000"/>
                              </a:solidFill>
                              <a:effectLst/>
                              <a:latin typeface="Calibri" panose="020F0502020204030204" pitchFamily="34" charset="0"/>
                              <a:ea typeface="Calibri" panose="020F0502020204030204" pitchFamily="34" charset="0"/>
                            </a:rPr>
                            <a:t>0.60</a:t>
                          </a:r>
                          <a:endParaRPr lang="es-EC" sz="1600" dirty="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45962497"/>
                      </a:ext>
                    </a:extLst>
                  </a:tr>
                </a:tbl>
              </a:graphicData>
            </a:graphic>
          </p:graphicFrame>
        </mc:Fallback>
      </mc:AlternateContent>
      <p:pic>
        <p:nvPicPr>
          <p:cNvPr id="9" name="Picture 4">
            <a:extLst>
              <a:ext uri="{FF2B5EF4-FFF2-40B4-BE49-F238E27FC236}">
                <a16:creationId xmlns:a16="http://schemas.microsoft.com/office/drawing/2014/main" id="{DDDFDB3B-D4E3-4313-8F6B-8F9E728B28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00743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231218D3-52F9-46BC-A3A7-E7240E30D325}"/>
              </a:ext>
            </a:extLst>
          </p:cNvPr>
          <p:cNvSpPr>
            <a:spLocks noGrp="1"/>
          </p:cNvSpPr>
          <p:nvPr>
            <p:ph type="body" idx="1"/>
          </p:nvPr>
        </p:nvSpPr>
        <p:spPr>
          <a:xfrm>
            <a:off x="1978357" y="2520994"/>
            <a:ext cx="6663225" cy="1816012"/>
          </a:xfrm>
        </p:spPr>
        <p:txBody>
          <a:bodyPr/>
          <a:lstStyle/>
          <a:p>
            <a:pPr marL="4763" indent="-4763" algn="r"/>
            <a:r>
              <a:rPr lang="es-US" sz="4000" dirty="0">
                <a:solidFill>
                  <a:schemeClr val="tx1"/>
                </a:solidFill>
              </a:rPr>
              <a:t>CONCLUSIONES Y RECOMENDACIONES</a:t>
            </a:r>
          </a:p>
        </p:txBody>
      </p:sp>
      <p:pic>
        <p:nvPicPr>
          <p:cNvPr id="1026" name="Picture 2">
            <a:extLst>
              <a:ext uri="{FF2B5EF4-FFF2-40B4-BE49-F238E27FC236}">
                <a16:creationId xmlns:a16="http://schemas.microsoft.com/office/drawing/2014/main" id="{8E03CA7C-A71A-4226-8362-D9087518F092}"/>
              </a:ext>
            </a:extLst>
          </p:cNvPr>
          <p:cNvPicPr>
            <a:picLocks noChangeAspect="1" noChangeArrowheads="1"/>
          </p:cNvPicPr>
          <p:nvPr/>
        </p:nvPicPr>
        <p:blipFill>
          <a:blip r:embed="rId3"/>
          <a:srcRect/>
          <a:stretch/>
        </p:blipFill>
        <p:spPr bwMode="auto">
          <a:xfrm>
            <a:off x="245347" y="2359688"/>
            <a:ext cx="2138624" cy="21386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AAE7D65-DC8D-475A-8E82-ABE3DE4E99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0736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CONCLUSIONES</a:t>
            </a:r>
            <a:endParaRPr sz="2400" i="0" dirty="0">
              <a:solidFill>
                <a:srgbClr val="000000"/>
              </a:solidFill>
              <a:latin typeface="+mn-lt"/>
              <a:ea typeface="Times New Roman"/>
              <a:cs typeface="Times New Roman"/>
              <a:sym typeface="Times New Roman"/>
            </a:endParaRPr>
          </a:p>
        </p:txBody>
      </p:sp>
      <p:pic>
        <p:nvPicPr>
          <p:cNvPr id="6" name="Picture 4">
            <a:extLst>
              <a:ext uri="{FF2B5EF4-FFF2-40B4-BE49-F238E27FC236}">
                <a16:creationId xmlns:a16="http://schemas.microsoft.com/office/drawing/2014/main" id="{3C630D4A-25CC-40AD-A44F-376570BC1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a 1">
            <a:extLst>
              <a:ext uri="{FF2B5EF4-FFF2-40B4-BE49-F238E27FC236}">
                <a16:creationId xmlns:a16="http://schemas.microsoft.com/office/drawing/2014/main" id="{EB3B8572-42C8-49C7-AADF-1155A83B16A6}"/>
              </a:ext>
            </a:extLst>
          </p:cNvPr>
          <p:cNvGraphicFramePr/>
          <p:nvPr>
            <p:extLst>
              <p:ext uri="{D42A27DB-BD31-4B8C-83A1-F6EECF244321}">
                <p14:modId xmlns:p14="http://schemas.microsoft.com/office/powerpoint/2010/main" val="2518159376"/>
              </p:ext>
            </p:extLst>
          </p:nvPr>
        </p:nvGraphicFramePr>
        <p:xfrm>
          <a:off x="447462" y="733530"/>
          <a:ext cx="8582238" cy="52164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875397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CONCLUSIONES</a:t>
            </a:r>
            <a:endParaRPr sz="2400" i="0" dirty="0">
              <a:solidFill>
                <a:srgbClr val="000000"/>
              </a:solidFill>
              <a:latin typeface="+mn-lt"/>
              <a:ea typeface="Times New Roman"/>
              <a:cs typeface="Times New Roman"/>
              <a:sym typeface="Times New Roman"/>
            </a:endParaRPr>
          </a:p>
        </p:txBody>
      </p:sp>
      <p:pic>
        <p:nvPicPr>
          <p:cNvPr id="6" name="Picture 4">
            <a:extLst>
              <a:ext uri="{FF2B5EF4-FFF2-40B4-BE49-F238E27FC236}">
                <a16:creationId xmlns:a16="http://schemas.microsoft.com/office/drawing/2014/main" id="{3C630D4A-25CC-40AD-A44F-376570BC1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a 1">
            <a:extLst>
              <a:ext uri="{FF2B5EF4-FFF2-40B4-BE49-F238E27FC236}">
                <a16:creationId xmlns:a16="http://schemas.microsoft.com/office/drawing/2014/main" id="{EB3B8572-42C8-49C7-AADF-1155A83B16A6}"/>
              </a:ext>
            </a:extLst>
          </p:cNvPr>
          <p:cNvGraphicFramePr/>
          <p:nvPr>
            <p:extLst>
              <p:ext uri="{D42A27DB-BD31-4B8C-83A1-F6EECF244321}">
                <p14:modId xmlns:p14="http://schemas.microsoft.com/office/powerpoint/2010/main" val="3028113619"/>
              </p:ext>
            </p:extLst>
          </p:nvPr>
        </p:nvGraphicFramePr>
        <p:xfrm>
          <a:off x="447462" y="733530"/>
          <a:ext cx="8582238" cy="52164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086813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CONCLUSIONES</a:t>
            </a:r>
            <a:endParaRPr sz="2400" i="0" dirty="0">
              <a:solidFill>
                <a:srgbClr val="000000"/>
              </a:solidFill>
              <a:latin typeface="+mn-lt"/>
              <a:ea typeface="Times New Roman"/>
              <a:cs typeface="Times New Roman"/>
              <a:sym typeface="Times New Roman"/>
            </a:endParaRPr>
          </a:p>
        </p:txBody>
      </p:sp>
      <p:pic>
        <p:nvPicPr>
          <p:cNvPr id="6" name="Picture 4">
            <a:extLst>
              <a:ext uri="{FF2B5EF4-FFF2-40B4-BE49-F238E27FC236}">
                <a16:creationId xmlns:a16="http://schemas.microsoft.com/office/drawing/2014/main" id="{3C630D4A-25CC-40AD-A44F-376570BC1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a 1">
            <a:extLst>
              <a:ext uri="{FF2B5EF4-FFF2-40B4-BE49-F238E27FC236}">
                <a16:creationId xmlns:a16="http://schemas.microsoft.com/office/drawing/2014/main" id="{EB3B8572-42C8-49C7-AADF-1155A83B16A6}"/>
              </a:ext>
            </a:extLst>
          </p:cNvPr>
          <p:cNvGraphicFramePr/>
          <p:nvPr>
            <p:extLst>
              <p:ext uri="{D42A27DB-BD31-4B8C-83A1-F6EECF244321}">
                <p14:modId xmlns:p14="http://schemas.microsoft.com/office/powerpoint/2010/main" val="1010201011"/>
              </p:ext>
            </p:extLst>
          </p:nvPr>
        </p:nvGraphicFramePr>
        <p:xfrm>
          <a:off x="447462" y="733530"/>
          <a:ext cx="8582238" cy="52164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884928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CONCLUSIONES</a:t>
            </a:r>
            <a:endParaRPr sz="2400" i="0" dirty="0">
              <a:solidFill>
                <a:srgbClr val="000000"/>
              </a:solidFill>
              <a:latin typeface="+mn-lt"/>
              <a:ea typeface="Times New Roman"/>
              <a:cs typeface="Times New Roman"/>
              <a:sym typeface="Times New Roman"/>
            </a:endParaRPr>
          </a:p>
        </p:txBody>
      </p:sp>
      <p:pic>
        <p:nvPicPr>
          <p:cNvPr id="6" name="Picture 4">
            <a:extLst>
              <a:ext uri="{FF2B5EF4-FFF2-40B4-BE49-F238E27FC236}">
                <a16:creationId xmlns:a16="http://schemas.microsoft.com/office/drawing/2014/main" id="{3C630D4A-25CC-40AD-A44F-376570BC1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a 1">
            <a:extLst>
              <a:ext uri="{FF2B5EF4-FFF2-40B4-BE49-F238E27FC236}">
                <a16:creationId xmlns:a16="http://schemas.microsoft.com/office/drawing/2014/main" id="{EB3B8572-42C8-49C7-AADF-1155A83B16A6}"/>
              </a:ext>
            </a:extLst>
          </p:cNvPr>
          <p:cNvGraphicFramePr/>
          <p:nvPr>
            <p:extLst>
              <p:ext uri="{D42A27DB-BD31-4B8C-83A1-F6EECF244321}">
                <p14:modId xmlns:p14="http://schemas.microsoft.com/office/powerpoint/2010/main" val="861609944"/>
              </p:ext>
            </p:extLst>
          </p:nvPr>
        </p:nvGraphicFramePr>
        <p:xfrm>
          <a:off x="447462" y="733530"/>
          <a:ext cx="8582238" cy="52164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3835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325889" y="267721"/>
            <a:ext cx="8229600" cy="46580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Recomendaciones</a:t>
            </a:r>
            <a:endParaRPr sz="2400" i="0" dirty="0">
              <a:solidFill>
                <a:srgbClr val="000000"/>
              </a:solidFill>
              <a:latin typeface="+mn-lt"/>
              <a:ea typeface="Times New Roman"/>
              <a:cs typeface="Times New Roman"/>
              <a:sym typeface="Times New Roman"/>
            </a:endParaRPr>
          </a:p>
        </p:txBody>
      </p:sp>
      <p:pic>
        <p:nvPicPr>
          <p:cNvPr id="6" name="Picture 4">
            <a:extLst>
              <a:ext uri="{FF2B5EF4-FFF2-40B4-BE49-F238E27FC236}">
                <a16:creationId xmlns:a16="http://schemas.microsoft.com/office/drawing/2014/main" id="{3C630D4A-25CC-40AD-A44F-376570BC1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Diagrama 3">
            <a:extLst>
              <a:ext uri="{FF2B5EF4-FFF2-40B4-BE49-F238E27FC236}">
                <a16:creationId xmlns:a16="http://schemas.microsoft.com/office/drawing/2014/main" id="{B748AE0E-D21D-4B93-8A1B-397461AC96B5}"/>
              </a:ext>
            </a:extLst>
          </p:cNvPr>
          <p:cNvGraphicFramePr/>
          <p:nvPr>
            <p:extLst>
              <p:ext uri="{D42A27DB-BD31-4B8C-83A1-F6EECF244321}">
                <p14:modId xmlns:p14="http://schemas.microsoft.com/office/powerpoint/2010/main" val="3338834281"/>
              </p:ext>
            </p:extLst>
          </p:nvPr>
        </p:nvGraphicFramePr>
        <p:xfrm>
          <a:off x="447463" y="733530"/>
          <a:ext cx="2567042" cy="52164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a 4">
            <a:extLst>
              <a:ext uri="{FF2B5EF4-FFF2-40B4-BE49-F238E27FC236}">
                <a16:creationId xmlns:a16="http://schemas.microsoft.com/office/drawing/2014/main" id="{13AB1154-3F70-4E71-BF8B-87B809CBF010}"/>
              </a:ext>
            </a:extLst>
          </p:cNvPr>
          <p:cNvGraphicFramePr/>
          <p:nvPr>
            <p:extLst>
              <p:ext uri="{D42A27DB-BD31-4B8C-83A1-F6EECF244321}">
                <p14:modId xmlns:p14="http://schemas.microsoft.com/office/powerpoint/2010/main" val="2252517532"/>
              </p:ext>
            </p:extLst>
          </p:nvPr>
        </p:nvGraphicFramePr>
        <p:xfrm>
          <a:off x="3288479" y="733530"/>
          <a:ext cx="2567042" cy="52164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7" name="Diagrama 6">
            <a:extLst>
              <a:ext uri="{FF2B5EF4-FFF2-40B4-BE49-F238E27FC236}">
                <a16:creationId xmlns:a16="http://schemas.microsoft.com/office/drawing/2014/main" id="{7038B03C-980A-4CFF-9279-DB651A9666AA}"/>
              </a:ext>
            </a:extLst>
          </p:cNvPr>
          <p:cNvGraphicFramePr/>
          <p:nvPr>
            <p:extLst>
              <p:ext uri="{D42A27DB-BD31-4B8C-83A1-F6EECF244321}">
                <p14:modId xmlns:p14="http://schemas.microsoft.com/office/powerpoint/2010/main" val="3837045139"/>
              </p:ext>
            </p:extLst>
          </p:nvPr>
        </p:nvGraphicFramePr>
        <p:xfrm>
          <a:off x="6129495" y="733530"/>
          <a:ext cx="2567042" cy="521642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cxnSp>
        <p:nvCxnSpPr>
          <p:cNvPr id="3" name="Conector recto 2">
            <a:extLst>
              <a:ext uri="{FF2B5EF4-FFF2-40B4-BE49-F238E27FC236}">
                <a16:creationId xmlns:a16="http://schemas.microsoft.com/office/drawing/2014/main" id="{5DE092F9-3C2A-45F3-833E-47EEB8E5F6E2}"/>
              </a:ext>
            </a:extLst>
          </p:cNvPr>
          <p:cNvCxnSpPr/>
          <p:nvPr/>
        </p:nvCxnSpPr>
        <p:spPr>
          <a:xfrm>
            <a:off x="3155182" y="733530"/>
            <a:ext cx="0" cy="5315578"/>
          </a:xfrm>
          <a:prstGeom prst="line">
            <a:avLst/>
          </a:prstGeom>
          <a:ln w="44450">
            <a:prstDash val="dash"/>
          </a:ln>
        </p:spPr>
        <p:style>
          <a:lnRef idx="1">
            <a:schemeClr val="accent2"/>
          </a:lnRef>
          <a:fillRef idx="0">
            <a:schemeClr val="accent2"/>
          </a:fillRef>
          <a:effectRef idx="0">
            <a:schemeClr val="accent2"/>
          </a:effectRef>
          <a:fontRef idx="minor">
            <a:schemeClr val="tx1"/>
          </a:fontRef>
        </p:style>
      </p:cxnSp>
      <p:cxnSp>
        <p:nvCxnSpPr>
          <p:cNvPr id="9" name="Conector recto 8">
            <a:extLst>
              <a:ext uri="{FF2B5EF4-FFF2-40B4-BE49-F238E27FC236}">
                <a16:creationId xmlns:a16="http://schemas.microsoft.com/office/drawing/2014/main" id="{3C3B60C7-B946-4721-9BB5-54BA91C6AE23}"/>
              </a:ext>
            </a:extLst>
          </p:cNvPr>
          <p:cNvCxnSpPr/>
          <p:nvPr/>
        </p:nvCxnSpPr>
        <p:spPr>
          <a:xfrm>
            <a:off x="5980444" y="733530"/>
            <a:ext cx="0" cy="5315578"/>
          </a:xfrm>
          <a:prstGeom prst="line">
            <a:avLst/>
          </a:prstGeom>
          <a:ln w="44450">
            <a:prstDash val="dash"/>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36555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a:extLst>
              <a:ext uri="{FF2B5EF4-FFF2-40B4-BE49-F238E27FC236}">
                <a16:creationId xmlns:a16="http://schemas.microsoft.com/office/drawing/2014/main" id="{EC0BE622-004E-40AB-90C7-388EF3E6C1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a:extLst>
              <a:ext uri="{FF2B5EF4-FFF2-40B4-BE49-F238E27FC236}">
                <a16:creationId xmlns:a16="http://schemas.microsoft.com/office/drawing/2014/main" id="{16194670-14AA-49C6-9526-CAF1FF0654E6}"/>
              </a:ext>
            </a:extLst>
          </p:cNvPr>
          <p:cNvSpPr/>
          <p:nvPr/>
        </p:nvSpPr>
        <p:spPr>
          <a:xfrm>
            <a:off x="323850" y="1362075"/>
            <a:ext cx="8569325" cy="4708525"/>
          </a:xfrm>
          <a:prstGeom prst="rect">
            <a:avLst/>
          </a:prstGeom>
        </p:spPr>
        <p:txBody>
          <a:bodyPr>
            <a:spAutoFit/>
          </a:bodyPr>
          <a:lstStyle/>
          <a:p>
            <a:pPr>
              <a:spcBef>
                <a:spcPts val="1200"/>
              </a:spcBef>
              <a:spcAft>
                <a:spcPts val="1200"/>
              </a:spcAft>
              <a:defRPr/>
            </a:pPr>
            <a:r>
              <a:rPr lang="es-EC" sz="2000" b="1" dirty="0"/>
              <a:t>Objetivo General: </a:t>
            </a:r>
          </a:p>
          <a:p>
            <a:pPr marL="342900" indent="-342900" algn="just">
              <a:spcBef>
                <a:spcPts val="1200"/>
              </a:spcBef>
              <a:spcAft>
                <a:spcPts val="1200"/>
              </a:spcAft>
              <a:buFont typeface="Arial" panose="020B0604020202020204" pitchFamily="34" charset="0"/>
              <a:buChar char="•"/>
              <a:defRPr/>
            </a:pPr>
            <a:r>
              <a:rPr lang="es-ES" sz="2000" dirty="0"/>
              <a:t>Realizar la micro simulación da asignación de tráfico vehicular a las instalaciones del Ministerio de Defensa y análisis de escenarios con parqueaderos elevados o subterráneos.</a:t>
            </a:r>
          </a:p>
          <a:p>
            <a:pPr>
              <a:spcBef>
                <a:spcPts val="1200"/>
              </a:spcBef>
              <a:spcAft>
                <a:spcPts val="1200"/>
              </a:spcAft>
              <a:defRPr/>
            </a:pPr>
            <a:r>
              <a:rPr lang="es-EC" sz="2000" b="1" dirty="0"/>
              <a:t>Objetivos Específicos: </a:t>
            </a:r>
          </a:p>
          <a:p>
            <a:pPr marL="342900" indent="-342900" algn="just">
              <a:spcBef>
                <a:spcPts val="1200"/>
              </a:spcBef>
              <a:spcAft>
                <a:spcPts val="1200"/>
              </a:spcAft>
              <a:buFont typeface="Arial" panose="020B0604020202020204" pitchFamily="34" charset="0"/>
              <a:buChar char="•"/>
              <a:defRPr/>
            </a:pPr>
            <a:r>
              <a:rPr lang="es-EC" sz="2000" dirty="0"/>
              <a:t>Definir los diferentes parámetros y características básicas que influyen en el flujo de tráfico vehicular los cuales se debe tener en cuenta al realizar la micro simulación en software de uso académico.</a:t>
            </a:r>
          </a:p>
          <a:p>
            <a:pPr marL="342900" indent="-342900" algn="just">
              <a:spcBef>
                <a:spcPts val="1200"/>
              </a:spcBef>
              <a:spcAft>
                <a:spcPts val="1200"/>
              </a:spcAft>
              <a:buFont typeface="Arial" panose="020B0604020202020204" pitchFamily="34" charset="0"/>
              <a:buChar char="•"/>
              <a:defRPr/>
            </a:pPr>
            <a:r>
              <a:rPr lang="es-ES" sz="2000" dirty="0"/>
              <a:t>Simular el comportamiento vial teniendo en cuenta componentes como semaforización, cruces, horas pico y número de vehículos que entran y salen al Ministerio de Defensa.</a:t>
            </a:r>
          </a:p>
        </p:txBody>
      </p:sp>
      <p:sp>
        <p:nvSpPr>
          <p:cNvPr id="5" name="Título 1">
            <a:extLst>
              <a:ext uri="{FF2B5EF4-FFF2-40B4-BE49-F238E27FC236}">
                <a16:creationId xmlns:a16="http://schemas.microsoft.com/office/drawing/2014/main" id="{1311DB41-647D-48B7-AB8A-D9BC0634FCEC}"/>
              </a:ext>
            </a:extLst>
          </p:cNvPr>
          <p:cNvSpPr>
            <a:spLocks noGrp="1"/>
          </p:cNvSpPr>
          <p:nvPr>
            <p:ph type="title"/>
          </p:nvPr>
        </p:nvSpPr>
        <p:spPr>
          <a:xfrm>
            <a:off x="323850" y="636588"/>
            <a:ext cx="8229600" cy="725487"/>
          </a:xfrm>
        </p:spPr>
        <p:txBody>
          <a:bodyPr/>
          <a:lstStyle/>
          <a:p>
            <a:pPr algn="ctr">
              <a:defRPr/>
            </a:pPr>
            <a:r>
              <a:rPr lang="es-419" dirty="0">
                <a:solidFill>
                  <a:schemeClr val="accent2"/>
                </a:solidFill>
              </a:rPr>
              <a:t>OBJETIVOS</a:t>
            </a:r>
            <a:endParaRPr lang="es-ES" dirty="0">
              <a:solidFill>
                <a:schemeClr val="accent2"/>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DC9E1BA5-8A98-4944-9F48-3C261E68D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Rectángulo 1">
            <a:extLst>
              <a:ext uri="{FF2B5EF4-FFF2-40B4-BE49-F238E27FC236}">
                <a16:creationId xmlns:a16="http://schemas.microsoft.com/office/drawing/2014/main" id="{37CDB367-13D9-441D-91A0-CD7A8D40206F}"/>
              </a:ext>
            </a:extLst>
          </p:cNvPr>
          <p:cNvSpPr>
            <a:spLocks noChangeArrowheads="1"/>
          </p:cNvSpPr>
          <p:nvPr/>
        </p:nvSpPr>
        <p:spPr bwMode="auto">
          <a:xfrm>
            <a:off x="323850" y="1362075"/>
            <a:ext cx="856932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ts val="1200"/>
              </a:spcBef>
              <a:spcAft>
                <a:spcPts val="1200"/>
              </a:spcAft>
              <a:buFont typeface="Arial" panose="020B0604020202020204" pitchFamily="34" charset="0"/>
              <a:buChar char="•"/>
            </a:pPr>
            <a:r>
              <a:rPr lang="es-ES" altLang="en-US" sz="2000"/>
              <a:t>Simulador de tráfico diseñado como una herramienta de análisis para el modelamiento de redes de tráfico y geometría de la red vial.</a:t>
            </a:r>
          </a:p>
          <a:p>
            <a:pPr algn="just">
              <a:spcBef>
                <a:spcPts val="1200"/>
              </a:spcBef>
              <a:spcAft>
                <a:spcPts val="1200"/>
              </a:spcAft>
              <a:buFont typeface="Arial" panose="020B0604020202020204" pitchFamily="34" charset="0"/>
              <a:buChar char="•"/>
            </a:pPr>
            <a:r>
              <a:rPr lang="es-EC" altLang="en-US" sz="2000"/>
              <a:t>Posee un alto detalle de modelación, distinguiendo los diferentes tipos de vehículos permitiendo una amplia gama de geometría de la red vial.</a:t>
            </a:r>
          </a:p>
          <a:p>
            <a:pPr algn="just">
              <a:spcBef>
                <a:spcPts val="1200"/>
              </a:spcBef>
              <a:spcAft>
                <a:spcPts val="1200"/>
              </a:spcAft>
              <a:buFont typeface="Arial" panose="020B0604020202020204" pitchFamily="34" charset="0"/>
              <a:buChar char="•"/>
            </a:pPr>
            <a:r>
              <a:rPr lang="es-ES" altLang="en-US" sz="2000"/>
              <a:t>Aplicaciones mas habituales:</a:t>
            </a:r>
          </a:p>
          <a:p>
            <a:pPr algn="just">
              <a:spcBef>
                <a:spcPts val="1200"/>
              </a:spcBef>
              <a:spcAft>
                <a:spcPts val="1200"/>
              </a:spcAft>
              <a:buFont typeface="Arial" panose="020B0604020202020204" pitchFamily="34" charset="0"/>
              <a:buChar char="•"/>
            </a:pPr>
            <a:r>
              <a:rPr lang="es-ES" altLang="en-US" sz="2000"/>
              <a:t>Análisis del impacto del diseño de infraestructuras como la mejora o la construcción de una nueva carretera.</a:t>
            </a:r>
          </a:p>
          <a:p>
            <a:pPr algn="just">
              <a:spcBef>
                <a:spcPts val="1200"/>
              </a:spcBef>
              <a:spcAft>
                <a:spcPts val="1200"/>
              </a:spcAft>
              <a:buFont typeface="Arial" panose="020B0604020202020204" pitchFamily="34" charset="0"/>
              <a:buChar char="•"/>
            </a:pPr>
            <a:r>
              <a:rPr lang="es-ES" altLang="en-US" sz="2000"/>
              <a:t>Evaluación de las estrategias de gestión de la demanda de tráfico.</a:t>
            </a:r>
          </a:p>
          <a:p>
            <a:pPr>
              <a:spcBef>
                <a:spcPts val="1200"/>
              </a:spcBef>
              <a:spcAft>
                <a:spcPts val="1200"/>
              </a:spcAft>
              <a:buFont typeface="Arial" panose="020B0604020202020204" pitchFamily="34" charset="0"/>
              <a:buChar char="•"/>
            </a:pPr>
            <a:endParaRPr lang="es-ES" altLang="en-US" sz="2000"/>
          </a:p>
        </p:txBody>
      </p:sp>
      <p:sp>
        <p:nvSpPr>
          <p:cNvPr id="5" name="Título 1">
            <a:extLst>
              <a:ext uri="{FF2B5EF4-FFF2-40B4-BE49-F238E27FC236}">
                <a16:creationId xmlns:a16="http://schemas.microsoft.com/office/drawing/2014/main" id="{9849C1D2-1D29-4BBC-8734-A1715A536C27}"/>
              </a:ext>
            </a:extLst>
          </p:cNvPr>
          <p:cNvSpPr>
            <a:spLocks noGrp="1"/>
          </p:cNvSpPr>
          <p:nvPr>
            <p:ph type="title"/>
          </p:nvPr>
        </p:nvSpPr>
        <p:spPr>
          <a:xfrm>
            <a:off x="323850" y="636588"/>
            <a:ext cx="8229600" cy="725487"/>
          </a:xfrm>
        </p:spPr>
        <p:txBody>
          <a:bodyPr/>
          <a:lstStyle/>
          <a:p>
            <a:pPr algn="ctr">
              <a:defRPr/>
            </a:pPr>
            <a:r>
              <a:rPr lang="es-419" dirty="0">
                <a:solidFill>
                  <a:schemeClr val="accent2"/>
                </a:solidFill>
              </a:rPr>
              <a:t>SIMULADOR AIMSUN</a:t>
            </a:r>
            <a:endParaRPr lang="es-ES" dirty="0">
              <a:solidFill>
                <a:schemeClr val="accent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8E2210-D45D-488F-8D5F-FF78887CA9E8}"/>
              </a:ext>
            </a:extLst>
          </p:cNvPr>
          <p:cNvSpPr>
            <a:spLocks noGrp="1"/>
          </p:cNvSpPr>
          <p:nvPr>
            <p:ph type="title"/>
          </p:nvPr>
        </p:nvSpPr>
        <p:spPr>
          <a:xfrm>
            <a:off x="3771899" y="2751137"/>
            <a:ext cx="4362451" cy="1068387"/>
          </a:xfrm>
        </p:spPr>
        <p:txBody>
          <a:bodyPr/>
          <a:lstStyle/>
          <a:p>
            <a:pPr algn="ctr"/>
            <a:r>
              <a:rPr lang="es-CO" dirty="0">
                <a:solidFill>
                  <a:schemeClr val="tx1"/>
                </a:solidFill>
              </a:rPr>
              <a:t>OBJETIVOS Y ACTIVIDADES</a:t>
            </a:r>
          </a:p>
        </p:txBody>
      </p:sp>
      <p:pic>
        <p:nvPicPr>
          <p:cNvPr id="3" name="Picture 4">
            <a:extLst>
              <a:ext uri="{FF2B5EF4-FFF2-40B4-BE49-F238E27FC236}">
                <a16:creationId xmlns:a16="http://schemas.microsoft.com/office/drawing/2014/main" id="{EA1097F2-6AD8-44A3-8A23-755DFD032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Diseño de Actividades y Objetivos Docentes | udocentepsiquiou">
            <a:extLst>
              <a:ext uri="{FF2B5EF4-FFF2-40B4-BE49-F238E27FC236}">
                <a16:creationId xmlns:a16="http://schemas.microsoft.com/office/drawing/2014/main" id="{FC034DF3-9BF4-4B12-B495-08DB2D9B6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012" y="819150"/>
            <a:ext cx="3041287" cy="227802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ctividades recreativas para empresa. Mejora el clima laboral">
            <a:extLst>
              <a:ext uri="{FF2B5EF4-FFF2-40B4-BE49-F238E27FC236}">
                <a16:creationId xmlns:a16="http://schemas.microsoft.com/office/drawing/2014/main" id="{8E2487EB-0243-43A1-8A97-FAB5D8070E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660" y="3698067"/>
            <a:ext cx="4014229" cy="1947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7518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a:extLst>
              <a:ext uri="{FF2B5EF4-FFF2-40B4-BE49-F238E27FC236}">
                <a16:creationId xmlns:a16="http://schemas.microsoft.com/office/drawing/2014/main" id="{36FC756D-A67A-4874-8149-C8ECBFC4A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ítulo 1">
            <a:extLst>
              <a:ext uri="{FF2B5EF4-FFF2-40B4-BE49-F238E27FC236}">
                <a16:creationId xmlns:a16="http://schemas.microsoft.com/office/drawing/2014/main" id="{215328D2-907E-45E7-BAA9-7FCEA465691F}"/>
              </a:ext>
            </a:extLst>
          </p:cNvPr>
          <p:cNvSpPr>
            <a:spLocks noGrp="1"/>
          </p:cNvSpPr>
          <p:nvPr>
            <p:ph type="title"/>
          </p:nvPr>
        </p:nvSpPr>
        <p:spPr>
          <a:xfrm>
            <a:off x="323850" y="636588"/>
            <a:ext cx="8229600" cy="725487"/>
          </a:xfrm>
        </p:spPr>
        <p:txBody>
          <a:bodyPr/>
          <a:lstStyle/>
          <a:p>
            <a:pPr algn="ctr">
              <a:defRPr/>
            </a:pPr>
            <a:r>
              <a:rPr lang="es-419" dirty="0">
                <a:solidFill>
                  <a:schemeClr val="accent2"/>
                </a:solidFill>
              </a:rPr>
              <a:t>SIMULADOR AIMSUN</a:t>
            </a:r>
            <a:endParaRPr lang="es-ES" dirty="0">
              <a:solidFill>
                <a:schemeClr val="accent2"/>
              </a:solidFill>
            </a:endParaRPr>
          </a:p>
        </p:txBody>
      </p:sp>
      <p:pic>
        <p:nvPicPr>
          <p:cNvPr id="8196" name="image58.png" descr="https://lh6.googleusercontent.com/pamOmq1w2t39dwRq2rMeOSXdGY0dybsKr-DpUtDcG8BDSl35IPR_ns42knupz0qyUJyAtlucamH1A49gqU2FHlmCgSizHdkSL1yp8tIkQDxKY_3GDrMAiM91xF6VYXwecCrjgq0">
            <a:extLst>
              <a:ext uri="{FF2B5EF4-FFF2-40B4-BE49-F238E27FC236}">
                <a16:creationId xmlns:a16="http://schemas.microsoft.com/office/drawing/2014/main" id="{7DB9BD6A-86CB-47FD-8329-C837BC293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362075"/>
            <a:ext cx="7200900"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CuadroTexto 1">
            <a:extLst>
              <a:ext uri="{FF2B5EF4-FFF2-40B4-BE49-F238E27FC236}">
                <a16:creationId xmlns:a16="http://schemas.microsoft.com/office/drawing/2014/main" id="{1C6E0366-FD97-40E2-9B2C-53C8A95E0BCC}"/>
              </a:ext>
            </a:extLst>
          </p:cNvPr>
          <p:cNvSpPr txBox="1">
            <a:spLocks noChangeArrowheads="1"/>
          </p:cNvSpPr>
          <p:nvPr/>
        </p:nvSpPr>
        <p:spPr bwMode="auto">
          <a:xfrm>
            <a:off x="5795963" y="2703513"/>
            <a:ext cx="10080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n-US" sz="1000" b="1"/>
              <a:t>Av. Cumandá</a:t>
            </a:r>
            <a:endParaRPr lang="en-US" altLang="en-US" sz="1000" b="1"/>
          </a:p>
        </p:txBody>
      </p:sp>
      <p:sp>
        <p:nvSpPr>
          <p:cNvPr id="8198" name="CuadroTexto 6">
            <a:extLst>
              <a:ext uri="{FF2B5EF4-FFF2-40B4-BE49-F238E27FC236}">
                <a16:creationId xmlns:a16="http://schemas.microsoft.com/office/drawing/2014/main" id="{552C0250-5A0E-4722-BFEA-E521CE2BEA51}"/>
              </a:ext>
            </a:extLst>
          </p:cNvPr>
          <p:cNvSpPr txBox="1">
            <a:spLocks noChangeArrowheads="1"/>
          </p:cNvSpPr>
          <p:nvPr/>
        </p:nvSpPr>
        <p:spPr bwMode="auto">
          <a:xfrm>
            <a:off x="1116013" y="4529138"/>
            <a:ext cx="19891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n-US" sz="1000" b="1"/>
              <a:t>Av. Pedro Vicente Maldonado</a:t>
            </a:r>
            <a:endParaRPr lang="en-US" altLang="en-US" sz="1000" b="1"/>
          </a:p>
        </p:txBody>
      </p:sp>
      <p:sp>
        <p:nvSpPr>
          <p:cNvPr id="8199" name="CuadroTexto 7">
            <a:extLst>
              <a:ext uri="{FF2B5EF4-FFF2-40B4-BE49-F238E27FC236}">
                <a16:creationId xmlns:a16="http://schemas.microsoft.com/office/drawing/2014/main" id="{AAEB2791-5616-4751-9F05-1F61515CA249}"/>
              </a:ext>
            </a:extLst>
          </p:cNvPr>
          <p:cNvSpPr txBox="1">
            <a:spLocks noChangeArrowheads="1"/>
          </p:cNvSpPr>
          <p:nvPr/>
        </p:nvSpPr>
        <p:spPr bwMode="auto">
          <a:xfrm>
            <a:off x="3443288" y="1687513"/>
            <a:ext cx="1273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n-US" sz="1000" b="1"/>
              <a:t>Av. La Exposición</a:t>
            </a:r>
            <a:endParaRPr lang="en-US" altLang="en-US" sz="1000" b="1"/>
          </a:p>
        </p:txBody>
      </p:sp>
      <p:sp>
        <p:nvSpPr>
          <p:cNvPr id="8200" name="CuadroTexto 8">
            <a:extLst>
              <a:ext uri="{FF2B5EF4-FFF2-40B4-BE49-F238E27FC236}">
                <a16:creationId xmlns:a16="http://schemas.microsoft.com/office/drawing/2014/main" id="{B4FA1B64-9A8A-469A-B9EE-902F00A2E827}"/>
              </a:ext>
            </a:extLst>
          </p:cNvPr>
          <p:cNvSpPr txBox="1">
            <a:spLocks noChangeArrowheads="1"/>
          </p:cNvSpPr>
          <p:nvPr/>
        </p:nvSpPr>
        <p:spPr bwMode="auto">
          <a:xfrm>
            <a:off x="2305050" y="4046538"/>
            <a:ext cx="1295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n-US" sz="1000" b="1"/>
              <a:t>Av. Benigno Vela</a:t>
            </a:r>
            <a:endParaRPr lang="en-US" altLang="en-US" sz="1000" b="1"/>
          </a:p>
        </p:txBody>
      </p:sp>
      <p:sp>
        <p:nvSpPr>
          <p:cNvPr id="8201" name="CuadroTexto 9">
            <a:extLst>
              <a:ext uri="{FF2B5EF4-FFF2-40B4-BE49-F238E27FC236}">
                <a16:creationId xmlns:a16="http://schemas.microsoft.com/office/drawing/2014/main" id="{4038C03D-01E9-4F64-A818-FF500A8BFAE4}"/>
              </a:ext>
            </a:extLst>
          </p:cNvPr>
          <p:cNvSpPr txBox="1">
            <a:spLocks noChangeArrowheads="1"/>
          </p:cNvSpPr>
          <p:nvPr/>
        </p:nvSpPr>
        <p:spPr bwMode="auto">
          <a:xfrm>
            <a:off x="7200900" y="3379788"/>
            <a:ext cx="11509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n-US" sz="1000" b="1"/>
              <a:t>Av. 24 de Mayo</a:t>
            </a:r>
            <a:endParaRPr lang="en-US" altLang="en-US" sz="1000" b="1"/>
          </a:p>
        </p:txBody>
      </p:sp>
      <p:sp>
        <p:nvSpPr>
          <p:cNvPr id="8202" name="CuadroTexto 10">
            <a:extLst>
              <a:ext uri="{FF2B5EF4-FFF2-40B4-BE49-F238E27FC236}">
                <a16:creationId xmlns:a16="http://schemas.microsoft.com/office/drawing/2014/main" id="{65E5F006-4A57-45EC-829B-ACBA4DDFF684}"/>
              </a:ext>
            </a:extLst>
          </p:cNvPr>
          <p:cNvSpPr txBox="1">
            <a:spLocks noChangeArrowheads="1"/>
          </p:cNvSpPr>
          <p:nvPr/>
        </p:nvSpPr>
        <p:spPr bwMode="auto">
          <a:xfrm>
            <a:off x="3887788" y="4775200"/>
            <a:ext cx="1655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n-US" sz="1000" b="1"/>
              <a:t>Av. San Vicente de Paúl</a:t>
            </a:r>
            <a:endParaRPr lang="en-US" altLang="en-US" sz="1000" b="1"/>
          </a:p>
        </p:txBody>
      </p:sp>
      <p:cxnSp>
        <p:nvCxnSpPr>
          <p:cNvPr id="13" name="Conector recto de flecha 12">
            <a:extLst>
              <a:ext uri="{FF2B5EF4-FFF2-40B4-BE49-F238E27FC236}">
                <a16:creationId xmlns:a16="http://schemas.microsoft.com/office/drawing/2014/main" id="{993CF90C-9E47-460F-B559-D60B48F3905A}"/>
              </a:ext>
            </a:extLst>
          </p:cNvPr>
          <p:cNvCxnSpPr/>
          <p:nvPr/>
        </p:nvCxnSpPr>
        <p:spPr>
          <a:xfrm flipH="1">
            <a:off x="3443288" y="1933575"/>
            <a:ext cx="431800" cy="415925"/>
          </a:xfrm>
          <a:prstGeom prst="straightConnector1">
            <a:avLst/>
          </a:prstGeom>
          <a:ln w="57150">
            <a:solidFill>
              <a:srgbClr val="232DED"/>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55587E00-4CCF-4CE0-8D75-4012C2762453}"/>
              </a:ext>
            </a:extLst>
          </p:cNvPr>
          <p:cNvCxnSpPr/>
          <p:nvPr/>
        </p:nvCxnSpPr>
        <p:spPr>
          <a:xfrm flipH="1">
            <a:off x="6804025" y="3502025"/>
            <a:ext cx="431800" cy="96838"/>
          </a:xfrm>
          <a:prstGeom prst="straightConnector1">
            <a:avLst/>
          </a:prstGeom>
          <a:ln w="57150">
            <a:solidFill>
              <a:srgbClr val="232DED"/>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FCC3A411-8B87-4026-8B91-F29EBD36FCC0}"/>
              </a:ext>
            </a:extLst>
          </p:cNvPr>
          <p:cNvCxnSpPr/>
          <p:nvPr/>
        </p:nvCxnSpPr>
        <p:spPr>
          <a:xfrm>
            <a:off x="6300788" y="2949575"/>
            <a:ext cx="304800" cy="228600"/>
          </a:xfrm>
          <a:prstGeom prst="straightConnector1">
            <a:avLst/>
          </a:prstGeom>
          <a:ln w="57150">
            <a:solidFill>
              <a:srgbClr val="232DED"/>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C0CED3AA-3712-4053-8065-9C8ACB98C862}"/>
              </a:ext>
            </a:extLst>
          </p:cNvPr>
          <p:cNvCxnSpPr/>
          <p:nvPr/>
        </p:nvCxnSpPr>
        <p:spPr>
          <a:xfrm flipV="1">
            <a:off x="1979613" y="4249738"/>
            <a:ext cx="0" cy="279400"/>
          </a:xfrm>
          <a:prstGeom prst="straightConnector1">
            <a:avLst/>
          </a:prstGeom>
          <a:ln w="57150">
            <a:solidFill>
              <a:srgbClr val="232DED"/>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DA12490F-E472-4221-8948-46CD6B27622C}"/>
              </a:ext>
            </a:extLst>
          </p:cNvPr>
          <p:cNvCxnSpPr/>
          <p:nvPr/>
        </p:nvCxnSpPr>
        <p:spPr>
          <a:xfrm flipH="1" flipV="1">
            <a:off x="2916238" y="3297238"/>
            <a:ext cx="36512" cy="779462"/>
          </a:xfrm>
          <a:prstGeom prst="straightConnector1">
            <a:avLst/>
          </a:prstGeom>
          <a:ln w="57150">
            <a:solidFill>
              <a:srgbClr val="232DE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281D76DC-9F29-4EBE-B316-D0165A644E94}"/>
              </a:ext>
            </a:extLst>
          </p:cNvPr>
          <p:cNvCxnSpPr/>
          <p:nvPr/>
        </p:nvCxnSpPr>
        <p:spPr>
          <a:xfrm flipV="1">
            <a:off x="4500563" y="4541838"/>
            <a:ext cx="0" cy="279400"/>
          </a:xfrm>
          <a:prstGeom prst="straightConnector1">
            <a:avLst/>
          </a:prstGeom>
          <a:ln w="57150">
            <a:solidFill>
              <a:srgbClr val="232DED"/>
            </a:solidFill>
            <a:tailEnd type="triangle"/>
          </a:ln>
        </p:spPr>
        <p:style>
          <a:lnRef idx="1">
            <a:schemeClr val="accent1"/>
          </a:lnRef>
          <a:fillRef idx="0">
            <a:schemeClr val="accent1"/>
          </a:fillRef>
          <a:effectRef idx="0">
            <a:schemeClr val="accent1"/>
          </a:effectRef>
          <a:fontRef idx="minor">
            <a:schemeClr val="tx1"/>
          </a:fontRef>
        </p:style>
      </p:cxnSp>
      <p:sp>
        <p:nvSpPr>
          <p:cNvPr id="8209" name="CuadroTexto 26">
            <a:extLst>
              <a:ext uri="{FF2B5EF4-FFF2-40B4-BE49-F238E27FC236}">
                <a16:creationId xmlns:a16="http://schemas.microsoft.com/office/drawing/2014/main" id="{EF3F2AA4-3CFE-4910-A6A2-0712BAF65EB9}"/>
              </a:ext>
            </a:extLst>
          </p:cNvPr>
          <p:cNvSpPr txBox="1">
            <a:spLocks noChangeArrowheads="1"/>
          </p:cNvSpPr>
          <p:nvPr/>
        </p:nvSpPr>
        <p:spPr bwMode="auto">
          <a:xfrm>
            <a:off x="5989638" y="5510213"/>
            <a:ext cx="1655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n-US" sz="1000" b="1"/>
              <a:t>Av. Velasco Ibarra</a:t>
            </a:r>
            <a:endParaRPr lang="en-US" altLang="en-US" sz="1000" b="1"/>
          </a:p>
        </p:txBody>
      </p:sp>
      <p:cxnSp>
        <p:nvCxnSpPr>
          <p:cNvPr id="28" name="Conector recto de flecha 27">
            <a:extLst>
              <a:ext uri="{FF2B5EF4-FFF2-40B4-BE49-F238E27FC236}">
                <a16:creationId xmlns:a16="http://schemas.microsoft.com/office/drawing/2014/main" id="{F1A5B237-7797-4049-9DE6-6A44F0D4A187}"/>
              </a:ext>
            </a:extLst>
          </p:cNvPr>
          <p:cNvCxnSpPr/>
          <p:nvPr/>
        </p:nvCxnSpPr>
        <p:spPr>
          <a:xfrm>
            <a:off x="7196138" y="5611813"/>
            <a:ext cx="760412" cy="127000"/>
          </a:xfrm>
          <a:prstGeom prst="straightConnector1">
            <a:avLst/>
          </a:prstGeom>
          <a:ln w="57150">
            <a:solidFill>
              <a:srgbClr val="232DED"/>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95F022-34C1-42CC-9D73-53564138065F}"/>
              </a:ext>
            </a:extLst>
          </p:cNvPr>
          <p:cNvSpPr>
            <a:spLocks noGrp="1"/>
          </p:cNvSpPr>
          <p:nvPr>
            <p:ph type="title"/>
          </p:nvPr>
        </p:nvSpPr>
        <p:spPr/>
        <p:txBody>
          <a:bodyPr/>
          <a:lstStyle/>
          <a:p>
            <a:pPr>
              <a:defRPr/>
            </a:pPr>
            <a:endParaRPr lang="es-ES_tradnl"/>
          </a:p>
        </p:txBody>
      </p:sp>
      <p:pic>
        <p:nvPicPr>
          <p:cNvPr id="4" name="SITUACION ACTUAL.mp4">
            <a:hlinkClick r:id="" action="ppaction://media"/>
            <a:extLst>
              <a:ext uri="{FF2B5EF4-FFF2-40B4-BE49-F238E27FC236}">
                <a16:creationId xmlns:a16="http://schemas.microsoft.com/office/drawing/2014/main" id="{084F1196-5B76-4531-8B76-78E0F5677F11}"/>
              </a:ext>
            </a:extLst>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549275"/>
            <a:ext cx="9144000"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90FF4D90-C309-4FE2-9CE3-F694C472E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863" y="6021388"/>
            <a:ext cx="2370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ángulo 8">
            <a:extLst>
              <a:ext uri="{FF2B5EF4-FFF2-40B4-BE49-F238E27FC236}">
                <a16:creationId xmlns:a16="http://schemas.microsoft.com/office/drawing/2014/main" id="{18F122CB-C674-40C9-9DDC-90B1DACBD32E}"/>
              </a:ext>
            </a:extLst>
          </p:cNvPr>
          <p:cNvSpPr/>
          <p:nvPr/>
        </p:nvSpPr>
        <p:spPr>
          <a:xfrm>
            <a:off x="806450" y="942975"/>
            <a:ext cx="3827463" cy="223520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nchor="ctr"/>
          <a:lstStyle/>
          <a:p>
            <a:pPr algn="just">
              <a:defRPr/>
            </a:pPr>
            <a:endParaRPr lang="es-EC" dirty="0"/>
          </a:p>
          <a:p>
            <a:pPr algn="just">
              <a:defRPr/>
            </a:pPr>
            <a:r>
              <a:rPr lang="es-ES" altLang="en-US" dirty="0"/>
              <a:t>La vía es de 2 carriles con un ancho de 6,05m, un parterre de 1,05m y un ancho de acera de 0,85 a 6,20m, ya que hubo modificación en la vía quedando un carril como acera.</a:t>
            </a:r>
          </a:p>
          <a:p>
            <a:pPr algn="just">
              <a:defRPr/>
            </a:pPr>
            <a:endParaRPr lang="es-EC" dirty="0"/>
          </a:p>
          <a:p>
            <a:pPr algn="ctr">
              <a:defRPr/>
            </a:pPr>
            <a:endParaRPr lang="es-EC" dirty="0"/>
          </a:p>
        </p:txBody>
      </p:sp>
      <p:sp>
        <p:nvSpPr>
          <p:cNvPr id="6" name="Rectángulo 11">
            <a:extLst>
              <a:ext uri="{FF2B5EF4-FFF2-40B4-BE49-F238E27FC236}">
                <a16:creationId xmlns:a16="http://schemas.microsoft.com/office/drawing/2014/main" id="{B805A6A7-552A-497E-A48D-180DF42FA295}"/>
              </a:ext>
            </a:extLst>
          </p:cNvPr>
          <p:cNvSpPr/>
          <p:nvPr/>
        </p:nvSpPr>
        <p:spPr>
          <a:xfrm>
            <a:off x="4932363" y="3500438"/>
            <a:ext cx="3792537" cy="213995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a:t>Posee señalética horizontal y vertical deteriorada, así como también rampas para personas con discapacidad. La velocidad máxima de circulación es de 20km/h.</a:t>
            </a:r>
          </a:p>
          <a:p>
            <a:pPr algn="just">
              <a:defRPr/>
            </a:pPr>
            <a:endParaRPr lang="en-US" dirty="0"/>
          </a:p>
          <a:p>
            <a:pPr algn="just">
              <a:defRPr/>
            </a:pPr>
            <a:endParaRPr lang="es-EC" dirty="0"/>
          </a:p>
          <a:p>
            <a:pPr algn="ctr">
              <a:defRPr/>
            </a:pPr>
            <a:endParaRPr lang="es-EC" dirty="0"/>
          </a:p>
        </p:txBody>
      </p:sp>
      <p:pic>
        <p:nvPicPr>
          <p:cNvPr id="10245" name="image169.png">
            <a:extLst>
              <a:ext uri="{FF2B5EF4-FFF2-40B4-BE49-F238E27FC236}">
                <a16:creationId xmlns:a16="http://schemas.microsoft.com/office/drawing/2014/main" id="{C9F908B1-43DA-4631-AFCF-6BCEEAB46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75" y="3517900"/>
            <a:ext cx="3827463"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image171.png">
            <a:extLst>
              <a:ext uri="{FF2B5EF4-FFF2-40B4-BE49-F238E27FC236}">
                <a16:creationId xmlns:a16="http://schemas.microsoft.com/office/drawing/2014/main" id="{56B59DF9-4BDE-4BC3-B97C-021F518FE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050" y="942975"/>
            <a:ext cx="37211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ángulo 1">
            <a:extLst>
              <a:ext uri="{FF2B5EF4-FFF2-40B4-BE49-F238E27FC236}">
                <a16:creationId xmlns:a16="http://schemas.microsoft.com/office/drawing/2014/main" id="{9F12E565-8A2B-4651-B4AD-DA0885CA07DD}"/>
              </a:ext>
            </a:extLst>
          </p:cNvPr>
          <p:cNvSpPr>
            <a:spLocks noChangeArrowheads="1"/>
          </p:cNvSpPr>
          <p:nvPr/>
        </p:nvSpPr>
        <p:spPr bwMode="auto">
          <a:xfrm>
            <a:off x="815975" y="215900"/>
            <a:ext cx="7993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419" altLang="en-US" sz="2000" b="1">
                <a:solidFill>
                  <a:schemeClr val="accent2"/>
                </a:solidFill>
              </a:rPr>
              <a:t>ANÁLISIS DE VÍAS INTERNAS EN EL MINISTERIO DE DEFENSA</a:t>
            </a:r>
            <a:endParaRPr lang="en-US" altLang="en-US" sz="2000" b="1"/>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79AE0C3-616B-4B96-88E4-D37D333CB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863" y="6021388"/>
            <a:ext cx="2370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ángulo 8">
            <a:extLst>
              <a:ext uri="{FF2B5EF4-FFF2-40B4-BE49-F238E27FC236}">
                <a16:creationId xmlns:a16="http://schemas.microsoft.com/office/drawing/2014/main" id="{1D146ACC-A82E-4B2C-B62A-DA448F3B9874}"/>
              </a:ext>
            </a:extLst>
          </p:cNvPr>
          <p:cNvSpPr/>
          <p:nvPr/>
        </p:nvSpPr>
        <p:spPr>
          <a:xfrm>
            <a:off x="815975" y="688975"/>
            <a:ext cx="3827463" cy="223520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nchor="ctr"/>
          <a:lstStyle/>
          <a:p>
            <a:pPr algn="just">
              <a:defRPr/>
            </a:pPr>
            <a:endParaRPr lang="es-EC" dirty="0"/>
          </a:p>
          <a:p>
            <a:pPr algn="just">
              <a:defRPr/>
            </a:pPr>
            <a:r>
              <a:rPr lang="es-ES" altLang="en-US" dirty="0"/>
              <a:t>La calzada es de pavimento flexible, posee fallas entre las principales asentamientos</a:t>
            </a:r>
          </a:p>
          <a:p>
            <a:pPr algn="just">
              <a:defRPr/>
            </a:pPr>
            <a:r>
              <a:rPr lang="es-ES" altLang="en-US" dirty="0"/>
              <a:t>longitudinales y piel de cocodrilo </a:t>
            </a:r>
          </a:p>
          <a:p>
            <a:pPr algn="just">
              <a:defRPr/>
            </a:pPr>
            <a:endParaRPr lang="es-ES" altLang="en-US" dirty="0"/>
          </a:p>
          <a:p>
            <a:pPr algn="just">
              <a:defRPr/>
            </a:pPr>
            <a:endParaRPr lang="es-ES" altLang="en-US" dirty="0"/>
          </a:p>
          <a:p>
            <a:pPr algn="just">
              <a:defRPr/>
            </a:pPr>
            <a:endParaRPr lang="es-EC" dirty="0"/>
          </a:p>
          <a:p>
            <a:pPr algn="ctr">
              <a:defRPr/>
            </a:pPr>
            <a:endParaRPr lang="es-EC" dirty="0"/>
          </a:p>
        </p:txBody>
      </p:sp>
      <p:sp>
        <p:nvSpPr>
          <p:cNvPr id="6" name="Rectángulo 11">
            <a:extLst>
              <a:ext uri="{FF2B5EF4-FFF2-40B4-BE49-F238E27FC236}">
                <a16:creationId xmlns:a16="http://schemas.microsoft.com/office/drawing/2014/main" id="{C1106401-795F-4BC4-940D-4ED72969D3A6}"/>
              </a:ext>
            </a:extLst>
          </p:cNvPr>
          <p:cNvSpPr/>
          <p:nvPr/>
        </p:nvSpPr>
        <p:spPr>
          <a:xfrm>
            <a:off x="4932363" y="3319463"/>
            <a:ext cx="3792537" cy="213995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C" dirty="0"/>
              <a:t>La falta de parqueadero en el interior del Complejo Ministerial, hace que los conductores estacionen los vehículos paralelos a la vía.</a:t>
            </a:r>
            <a:endParaRPr lang="es-ES" altLang="en-US" dirty="0">
              <a:solidFill>
                <a:srgbClr val="FF0000"/>
              </a:solidFill>
            </a:endParaRPr>
          </a:p>
          <a:p>
            <a:pPr algn="just">
              <a:defRPr/>
            </a:pPr>
            <a:endParaRPr lang="en-US" dirty="0"/>
          </a:p>
          <a:p>
            <a:pPr algn="just">
              <a:defRPr/>
            </a:pPr>
            <a:endParaRPr lang="es-EC" dirty="0"/>
          </a:p>
          <a:p>
            <a:pPr algn="ctr">
              <a:defRPr/>
            </a:pPr>
            <a:endParaRPr lang="es-EC" dirty="0"/>
          </a:p>
        </p:txBody>
      </p:sp>
      <p:pic>
        <p:nvPicPr>
          <p:cNvPr id="11269" name="image170.png">
            <a:extLst>
              <a:ext uri="{FF2B5EF4-FFF2-40B4-BE49-F238E27FC236}">
                <a16:creationId xmlns:a16="http://schemas.microsoft.com/office/drawing/2014/main" id="{B76EB8CE-0533-49E8-B827-23A5B90F8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688975"/>
            <a:ext cx="3792537"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image176.png">
            <a:extLst>
              <a:ext uri="{FF2B5EF4-FFF2-40B4-BE49-F238E27FC236}">
                <a16:creationId xmlns:a16="http://schemas.microsoft.com/office/drawing/2014/main" id="{ECF62027-FE24-47E3-81CA-11AD1E9B54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75" y="3068638"/>
            <a:ext cx="3827463"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a:extLst>
              <a:ext uri="{FF2B5EF4-FFF2-40B4-BE49-F238E27FC236}">
                <a16:creationId xmlns:a16="http://schemas.microsoft.com/office/drawing/2014/main" id="{68D6A471-4E64-4C6B-B3ED-E601592FF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Rectángulo 1">
            <a:extLst>
              <a:ext uri="{FF2B5EF4-FFF2-40B4-BE49-F238E27FC236}">
                <a16:creationId xmlns:a16="http://schemas.microsoft.com/office/drawing/2014/main" id="{2499CCDF-1F03-4713-A635-0BCACB984F5A}"/>
              </a:ext>
            </a:extLst>
          </p:cNvPr>
          <p:cNvSpPr>
            <a:spLocks noChangeArrowheads="1"/>
          </p:cNvSpPr>
          <p:nvPr/>
        </p:nvSpPr>
        <p:spPr bwMode="auto">
          <a:xfrm>
            <a:off x="323850" y="1495425"/>
            <a:ext cx="856932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ts val="1200"/>
              </a:spcBef>
              <a:spcAft>
                <a:spcPts val="1200"/>
              </a:spcAft>
              <a:buFont typeface="Arial" panose="020B0604020202020204" pitchFamily="34" charset="0"/>
              <a:buChar char="•"/>
            </a:pPr>
            <a:r>
              <a:rPr lang="es-ES" altLang="en-US" sz="2000"/>
              <a:t>El parque automotor del Complejo Ministerial abarca una gran demanda, lo que implica un déficit de parqueaderos y estacionamientos en lugares no permitidos. </a:t>
            </a:r>
          </a:p>
        </p:txBody>
      </p:sp>
      <p:sp>
        <p:nvSpPr>
          <p:cNvPr id="5" name="Título 1">
            <a:extLst>
              <a:ext uri="{FF2B5EF4-FFF2-40B4-BE49-F238E27FC236}">
                <a16:creationId xmlns:a16="http://schemas.microsoft.com/office/drawing/2014/main" id="{2A888DE3-4E0D-4704-92AD-D91E0F0166EA}"/>
              </a:ext>
            </a:extLst>
          </p:cNvPr>
          <p:cNvSpPr>
            <a:spLocks noGrp="1"/>
          </p:cNvSpPr>
          <p:nvPr>
            <p:ph type="title"/>
          </p:nvPr>
        </p:nvSpPr>
        <p:spPr>
          <a:xfrm>
            <a:off x="493713" y="646113"/>
            <a:ext cx="8229600" cy="725487"/>
          </a:xfrm>
        </p:spPr>
        <p:txBody>
          <a:bodyPr/>
          <a:lstStyle/>
          <a:p>
            <a:pPr algn="ctr">
              <a:defRPr/>
            </a:pPr>
            <a:r>
              <a:rPr lang="es-419" dirty="0">
                <a:solidFill>
                  <a:schemeClr val="accent2"/>
                </a:solidFill>
              </a:rPr>
              <a:t>VOLÚMENES GENERADOS Y ATRAIDOS</a:t>
            </a:r>
            <a:endParaRPr lang="es-ES" dirty="0">
              <a:solidFill>
                <a:schemeClr val="accent2"/>
              </a:solidFill>
            </a:endParaRPr>
          </a:p>
        </p:txBody>
      </p:sp>
      <p:pic>
        <p:nvPicPr>
          <p:cNvPr id="12293" name="Imagen 2">
            <a:extLst>
              <a:ext uri="{FF2B5EF4-FFF2-40B4-BE49-F238E27FC236}">
                <a16:creationId xmlns:a16="http://schemas.microsoft.com/office/drawing/2014/main" id="{B260DBAA-BF42-4071-9520-92A9D68681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708275"/>
            <a:ext cx="5751513"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a:extLst>
              <a:ext uri="{FF2B5EF4-FFF2-40B4-BE49-F238E27FC236}">
                <a16:creationId xmlns:a16="http://schemas.microsoft.com/office/drawing/2014/main" id="{7672BC75-439A-4B13-BD4C-979E05179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ángulo 1">
            <a:extLst>
              <a:ext uri="{FF2B5EF4-FFF2-40B4-BE49-F238E27FC236}">
                <a16:creationId xmlns:a16="http://schemas.microsoft.com/office/drawing/2014/main" id="{4FCF09CD-99EF-41B4-85B8-CAA61D70536B}"/>
              </a:ext>
            </a:extLst>
          </p:cNvPr>
          <p:cNvSpPr>
            <a:spLocks noChangeArrowheads="1"/>
          </p:cNvSpPr>
          <p:nvPr/>
        </p:nvSpPr>
        <p:spPr bwMode="auto">
          <a:xfrm>
            <a:off x="323850" y="1844675"/>
            <a:ext cx="856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1200"/>
              </a:spcBef>
              <a:spcAft>
                <a:spcPts val="1200"/>
              </a:spcAft>
              <a:buFont typeface="Arial" panose="020B0604020202020204" pitchFamily="34" charset="0"/>
              <a:buChar char="•"/>
            </a:pPr>
            <a:r>
              <a:rPr lang="es-ES" altLang="en-US" sz="2000"/>
              <a:t>Vehículos que serán atraídos por el proyecto de parqueaderos aledaños al Complejo Ministerial.</a:t>
            </a:r>
          </a:p>
        </p:txBody>
      </p:sp>
      <p:sp>
        <p:nvSpPr>
          <p:cNvPr id="5" name="Título 1">
            <a:extLst>
              <a:ext uri="{FF2B5EF4-FFF2-40B4-BE49-F238E27FC236}">
                <a16:creationId xmlns:a16="http://schemas.microsoft.com/office/drawing/2014/main" id="{95E03DF3-C367-4809-BF00-028CFFBFA856}"/>
              </a:ext>
            </a:extLst>
          </p:cNvPr>
          <p:cNvSpPr>
            <a:spLocks noGrp="1"/>
          </p:cNvSpPr>
          <p:nvPr>
            <p:ph type="title"/>
          </p:nvPr>
        </p:nvSpPr>
        <p:spPr>
          <a:xfrm>
            <a:off x="323850" y="636588"/>
            <a:ext cx="8229600" cy="725487"/>
          </a:xfrm>
        </p:spPr>
        <p:txBody>
          <a:bodyPr/>
          <a:lstStyle/>
          <a:p>
            <a:pPr algn="ctr">
              <a:defRPr/>
            </a:pPr>
            <a:r>
              <a:rPr lang="es-419" dirty="0">
                <a:solidFill>
                  <a:schemeClr val="accent2"/>
                </a:solidFill>
              </a:rPr>
              <a:t>VOLÚMENES GENERADOS Y ATRAIDOS</a:t>
            </a:r>
            <a:endParaRPr lang="es-ES" dirty="0">
              <a:solidFill>
                <a:schemeClr val="accent2"/>
              </a:solidFill>
            </a:endParaRPr>
          </a:p>
        </p:txBody>
      </p:sp>
      <p:pic>
        <p:nvPicPr>
          <p:cNvPr id="13317" name="Imagen 3">
            <a:extLst>
              <a:ext uri="{FF2B5EF4-FFF2-40B4-BE49-F238E27FC236}">
                <a16:creationId xmlns:a16="http://schemas.microsoft.com/office/drawing/2014/main" id="{23130D38-B0FA-4D9C-B554-640B540E28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3046413"/>
            <a:ext cx="6226175"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96919ABB-115A-449A-949E-DE3B9C4AB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863" y="6021388"/>
            <a:ext cx="2370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ítulo 1">
            <a:extLst>
              <a:ext uri="{FF2B5EF4-FFF2-40B4-BE49-F238E27FC236}">
                <a16:creationId xmlns:a16="http://schemas.microsoft.com/office/drawing/2014/main" id="{DFFAAEFA-0FA0-4F4D-B848-898664E1A615}"/>
              </a:ext>
            </a:extLst>
          </p:cNvPr>
          <p:cNvSpPr>
            <a:spLocks noGrp="1"/>
          </p:cNvSpPr>
          <p:nvPr>
            <p:ph type="title"/>
          </p:nvPr>
        </p:nvSpPr>
        <p:spPr>
          <a:xfrm>
            <a:off x="323850" y="636588"/>
            <a:ext cx="8229600" cy="725487"/>
          </a:xfrm>
        </p:spPr>
        <p:txBody>
          <a:bodyPr/>
          <a:lstStyle/>
          <a:p>
            <a:pPr algn="ctr">
              <a:defRPr/>
            </a:pPr>
            <a:r>
              <a:rPr lang="es-419" dirty="0">
                <a:solidFill>
                  <a:schemeClr val="accent2"/>
                </a:solidFill>
              </a:rPr>
              <a:t>Porcentajes y giros de flujo </a:t>
            </a:r>
            <a:endParaRPr lang="es-ES" dirty="0">
              <a:solidFill>
                <a:schemeClr val="accent2"/>
              </a:solidFill>
            </a:endParaRPr>
          </a:p>
        </p:txBody>
      </p:sp>
      <p:pic>
        <p:nvPicPr>
          <p:cNvPr id="14340" name="Imagen 3">
            <a:extLst>
              <a:ext uri="{FF2B5EF4-FFF2-40B4-BE49-F238E27FC236}">
                <a16:creationId xmlns:a16="http://schemas.microsoft.com/office/drawing/2014/main" id="{7CC9F576-3CC8-4410-8FE7-E7299D4729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276475"/>
            <a:ext cx="360045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image57.png" descr="https://lh6.googleusercontent.com/dj35eZTyiNO0gbIYawAtnqaDMFqOwUAVJ5aC2l28twA6JuLSVKx5jHynH9HuZjQAoZAh2uK78PEq2UO8JIWuWHMM_Fpta2z6II9T627LTW7X-iVHgIg4MqWt0eKOuA3Zi8Vlfdo">
            <a:extLst>
              <a:ext uri="{FF2B5EF4-FFF2-40B4-BE49-F238E27FC236}">
                <a16:creationId xmlns:a16="http://schemas.microsoft.com/office/drawing/2014/main" id="{BD29178C-55B4-4AC7-8365-63DFE02AE6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373188"/>
            <a:ext cx="354965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image61.png" descr="https://lh6.googleusercontent.com/A5CJD9KBn90PXh1Z71849cufe1t9_uw2w0kQzwV1ruu9JDBTlj4nVikbao-PoZfndOYovzHzzQjhEMOBCSNABy8pdU68pT6bkm1ExHUo_Fpd3u3eHKK9i-UQ1ISkogmGApbHons">
            <a:extLst>
              <a:ext uri="{FF2B5EF4-FFF2-40B4-BE49-F238E27FC236}">
                <a16:creationId xmlns:a16="http://schemas.microsoft.com/office/drawing/2014/main" id="{25B4A952-D6BF-4A42-94BB-E3BAB8786A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1263" y="3603625"/>
            <a:ext cx="3532187"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BB475270-7C7C-424A-9A08-A4FDFE2D1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863" y="6021388"/>
            <a:ext cx="2370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ítulo 1">
            <a:extLst>
              <a:ext uri="{FF2B5EF4-FFF2-40B4-BE49-F238E27FC236}">
                <a16:creationId xmlns:a16="http://schemas.microsoft.com/office/drawing/2014/main" id="{A8EF6CF4-2A7A-428B-941B-C8780C4D6B0C}"/>
              </a:ext>
            </a:extLst>
          </p:cNvPr>
          <p:cNvSpPr>
            <a:spLocks noGrp="1"/>
          </p:cNvSpPr>
          <p:nvPr>
            <p:ph type="title"/>
          </p:nvPr>
        </p:nvSpPr>
        <p:spPr>
          <a:xfrm>
            <a:off x="323850" y="636588"/>
            <a:ext cx="8229600" cy="725487"/>
          </a:xfrm>
        </p:spPr>
        <p:txBody>
          <a:bodyPr/>
          <a:lstStyle/>
          <a:p>
            <a:pPr algn="ctr">
              <a:defRPr/>
            </a:pPr>
            <a:r>
              <a:rPr lang="es-419" dirty="0">
                <a:solidFill>
                  <a:schemeClr val="accent2"/>
                </a:solidFill>
              </a:rPr>
              <a:t>Porcentajes y giros de flujo </a:t>
            </a:r>
            <a:endParaRPr lang="es-ES" dirty="0">
              <a:solidFill>
                <a:schemeClr val="accent2"/>
              </a:solidFill>
            </a:endParaRPr>
          </a:p>
        </p:txBody>
      </p:sp>
      <p:pic>
        <p:nvPicPr>
          <p:cNvPr id="15364" name="image43.png" descr="https://lh6.googleusercontent.com/dq6VIA2N8PKbS9lquijh41a5F42NB-rV8XMQDelkOuaiuUWSkk7TFZU2PhICgM4rpypOHXlxRAd6uU0rqCKjmw9LF0-7BOZSgiDMpihEosnAVGtWFrxvaU-iIv7DHxRiEBu53xg">
            <a:extLst>
              <a:ext uri="{FF2B5EF4-FFF2-40B4-BE49-F238E27FC236}">
                <a16:creationId xmlns:a16="http://schemas.microsoft.com/office/drawing/2014/main" id="{F3977B66-3B03-42A1-8016-D3829CAFE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263" y="1412875"/>
            <a:ext cx="353218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image44.png" descr="https://lh4.googleusercontent.com/GBrGF05gkgLzgLMAEHBMejkWm-1ZtcKbP60Lxjw0tUX8bSYlch7-4yC5t7gZLOFD5eVDTYi4Qn-xEEemqdru8ef2DgmnDV-WJiRx3ohJwUXomv33H6sklzshs51utH0B7rXR3ks">
            <a:extLst>
              <a:ext uri="{FF2B5EF4-FFF2-40B4-BE49-F238E27FC236}">
                <a16:creationId xmlns:a16="http://schemas.microsoft.com/office/drawing/2014/main" id="{AE5154A9-D298-479F-AB65-9B8D07AC8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1263" y="3679825"/>
            <a:ext cx="3532187"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Imagen 1">
            <a:extLst>
              <a:ext uri="{FF2B5EF4-FFF2-40B4-BE49-F238E27FC236}">
                <a16:creationId xmlns:a16="http://schemas.microsoft.com/office/drawing/2014/main" id="{7BB33B80-A56D-4CDE-A037-0AE5603084E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213" y="2428875"/>
            <a:ext cx="3862387"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a:extLst>
              <a:ext uri="{FF2B5EF4-FFF2-40B4-BE49-F238E27FC236}">
                <a16:creationId xmlns:a16="http://schemas.microsoft.com/office/drawing/2014/main" id="{534BF108-0127-4DF0-9645-5EA982151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863" y="6021388"/>
            <a:ext cx="2370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ítulo 1">
            <a:extLst>
              <a:ext uri="{FF2B5EF4-FFF2-40B4-BE49-F238E27FC236}">
                <a16:creationId xmlns:a16="http://schemas.microsoft.com/office/drawing/2014/main" id="{8E772208-FB55-4C8D-81B8-5BD45F1770CB}"/>
              </a:ext>
            </a:extLst>
          </p:cNvPr>
          <p:cNvSpPr>
            <a:spLocks noGrp="1"/>
          </p:cNvSpPr>
          <p:nvPr>
            <p:ph type="title"/>
          </p:nvPr>
        </p:nvSpPr>
        <p:spPr>
          <a:xfrm>
            <a:off x="323850" y="636588"/>
            <a:ext cx="8229600" cy="725487"/>
          </a:xfrm>
        </p:spPr>
        <p:txBody>
          <a:bodyPr/>
          <a:lstStyle/>
          <a:p>
            <a:pPr algn="ctr">
              <a:defRPr/>
            </a:pPr>
            <a:r>
              <a:rPr lang="es-419" dirty="0">
                <a:solidFill>
                  <a:schemeClr val="accent2"/>
                </a:solidFill>
              </a:rPr>
              <a:t>Porcentajes y giros de flujo </a:t>
            </a:r>
            <a:endParaRPr lang="es-ES" dirty="0">
              <a:solidFill>
                <a:schemeClr val="accent2"/>
              </a:solidFill>
            </a:endParaRPr>
          </a:p>
        </p:txBody>
      </p:sp>
      <p:pic>
        <p:nvPicPr>
          <p:cNvPr id="16388" name="image99.png" descr="https://lh4.googleusercontent.com/XU9Tt7bUImoFd1JDF5R0gu-Sk3Cy4CcjJPFUfPAmyzagFqHdkKc8WtAH94JLP4iQin-cguHhZZyoyyM3hFFz4LZZdn1J_5Zclt6G4y6uYZIKX5RJwBkjMw7NUd2dBzaXP8ry5pY">
            <a:extLst>
              <a:ext uri="{FF2B5EF4-FFF2-40B4-BE49-F238E27FC236}">
                <a16:creationId xmlns:a16="http://schemas.microsoft.com/office/drawing/2014/main" id="{E9121331-181D-4B3C-9703-7E4084F39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263" y="1362075"/>
            <a:ext cx="3532187"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image97.png" descr="https://lh6.googleusercontent.com/4FNDVj8-4i2vDE_7TK59eeOTlERQzwe1ddex2ggeLcfAFOs5Zep61J0VjyeuqtjxS6J06GL6eflxId4bU_Pmb1w1W5HGPmdjDTMjGKDOaFPoN5YAqsfskDIcdnjIeeLQl0ujxew">
            <a:extLst>
              <a:ext uri="{FF2B5EF4-FFF2-40B4-BE49-F238E27FC236}">
                <a16:creationId xmlns:a16="http://schemas.microsoft.com/office/drawing/2014/main" id="{5DC6F052-DABB-4175-9A29-A26AF4755C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1263" y="3716338"/>
            <a:ext cx="3582987"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Imagen 2">
            <a:extLst>
              <a:ext uri="{FF2B5EF4-FFF2-40B4-BE49-F238E27FC236}">
                <a16:creationId xmlns:a16="http://schemas.microsoft.com/office/drawing/2014/main" id="{95D0020D-9F96-46B5-A216-29E62883A9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2950" y="2565400"/>
            <a:ext cx="385603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a:extLst>
              <a:ext uri="{FF2B5EF4-FFF2-40B4-BE49-F238E27FC236}">
                <a16:creationId xmlns:a16="http://schemas.microsoft.com/office/drawing/2014/main" id="{C86BDC8B-F542-4C65-BDE1-ABD1334C6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863" y="6021388"/>
            <a:ext cx="2370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ítulo 1">
            <a:extLst>
              <a:ext uri="{FF2B5EF4-FFF2-40B4-BE49-F238E27FC236}">
                <a16:creationId xmlns:a16="http://schemas.microsoft.com/office/drawing/2014/main" id="{54664510-23BF-409B-A28D-84BBE096D3F3}"/>
              </a:ext>
            </a:extLst>
          </p:cNvPr>
          <p:cNvSpPr>
            <a:spLocks noGrp="1"/>
          </p:cNvSpPr>
          <p:nvPr>
            <p:ph type="title"/>
          </p:nvPr>
        </p:nvSpPr>
        <p:spPr>
          <a:xfrm>
            <a:off x="323850" y="636588"/>
            <a:ext cx="8229600" cy="725487"/>
          </a:xfrm>
        </p:spPr>
        <p:txBody>
          <a:bodyPr/>
          <a:lstStyle/>
          <a:p>
            <a:pPr algn="ctr">
              <a:defRPr/>
            </a:pPr>
            <a:r>
              <a:rPr lang="es-419" dirty="0">
                <a:solidFill>
                  <a:schemeClr val="accent2"/>
                </a:solidFill>
              </a:rPr>
              <a:t>Porcentajes y giros de flujo </a:t>
            </a:r>
            <a:endParaRPr lang="es-ES" dirty="0">
              <a:solidFill>
                <a:schemeClr val="accent2"/>
              </a:solidFill>
            </a:endParaRPr>
          </a:p>
        </p:txBody>
      </p:sp>
      <p:pic>
        <p:nvPicPr>
          <p:cNvPr id="17412" name="image114.png" descr="https://lh5.googleusercontent.com/mkip10jNOpMrxJggtvzkVPJGRxgjOUyPrFZr24DMtUYv6WsQVECgdIDap2aCB7uWX01IjknyzNst8zfIYsVysesrLAtzfEeTALfhfD1NfkgUzGAOqx1gpOXmGSkaCgfAKVkZCXE">
            <a:extLst>
              <a:ext uri="{FF2B5EF4-FFF2-40B4-BE49-F238E27FC236}">
                <a16:creationId xmlns:a16="http://schemas.microsoft.com/office/drawing/2014/main" id="{F665C783-ED50-4B07-A465-D78EFADA3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433513"/>
            <a:ext cx="2163762"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image118.png" descr="https://lh4.googleusercontent.com/-cEKtN1Q2gO1utYxGyEsL7KQi8n8mrOKKM_wFWaX2WoQR8UJ-xMUfyBqnmz9ZuvWGyVdAk-dGvAyY-Cujb6wZiTdGPMGFVWefzxVUdUIWWMmbgnWLGEgGCIy0Ic2ppRmiJkVvpo">
            <a:extLst>
              <a:ext uri="{FF2B5EF4-FFF2-40B4-BE49-F238E27FC236}">
                <a16:creationId xmlns:a16="http://schemas.microsoft.com/office/drawing/2014/main" id="{5E2D3D13-AE20-4C67-BE81-C5117B0C8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5800" y="1427163"/>
            <a:ext cx="1912938"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Imagen 1">
            <a:extLst>
              <a:ext uri="{FF2B5EF4-FFF2-40B4-BE49-F238E27FC236}">
                <a16:creationId xmlns:a16="http://schemas.microsoft.com/office/drawing/2014/main" id="{EE1A445D-BB8A-47FA-810D-416EB62012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844675"/>
            <a:ext cx="39624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image113.png" descr="https://lh4.googleusercontent.com/3ADi0g3Iz5HtDbMsh7xRp_m5LATGmdmCNSr7afecRAGNqTyjBolHewBXtpr8ONuPqLvpbEcu9N5A5MdzBvZrQnojJXXBzdgkVkwHpxEhMIkkd3t-3RYw-KjWUrFSgYw3vD77Ur8">
            <a:extLst>
              <a:ext uri="{FF2B5EF4-FFF2-40B4-BE49-F238E27FC236}">
                <a16:creationId xmlns:a16="http://schemas.microsoft.com/office/drawing/2014/main" id="{E256B4E4-7F9E-4418-980B-9B963002F1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3625" y="3068638"/>
            <a:ext cx="214947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image115.png" descr="https://lh6.googleusercontent.com/LtfbbYxuPmjYVIkbbBKK1VEwJTzUtxRUludpe_xSUMiCJh5j-XopGxaJlQt3b66WGZb6TiE--38VmvRhgfbIBJ2R8S86k3OUN9bzAUKeIyIxwAX3uM5ZHxUNYqKhhHrdSvAtOrs">
            <a:extLst>
              <a:ext uri="{FF2B5EF4-FFF2-40B4-BE49-F238E27FC236}">
                <a16:creationId xmlns:a16="http://schemas.microsoft.com/office/drawing/2014/main" id="{64576EC5-8550-4F9D-A1DD-6B8AAAA7CA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2625" y="3068638"/>
            <a:ext cx="1916113"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image116.png" descr="https://lh4.googleusercontent.com/wJ4ZwRN9QKTMkuE9FRs4JaeBYoRUBrq1FGZcgFm5ncOabfcLscBUifN6ikITlghtTnaijaO23S1TLLHOE7GkMWyVAvG8-y9wVHwpHJ3CqFgyLLAmH8VVWlYQLovuadI5H7UZnvg">
            <a:extLst>
              <a:ext uri="{FF2B5EF4-FFF2-40B4-BE49-F238E27FC236}">
                <a16:creationId xmlns:a16="http://schemas.microsoft.com/office/drawing/2014/main" id="{1B1ADF22-F2C2-4CEB-86D6-F3E5A4C138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9338" y="4518025"/>
            <a:ext cx="2173287"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image117.png" descr="https://lh6.googleusercontent.com/fFc-gLqKrO5uAqe-QYtJGCz4cuUSFjPoHjtj8iNPimJ5IpDcXy7A5IRCkgKaTTT8CrnJc-UG-XZ7xXpE95JdqhqDQwr9_Xv1OuedWQb_47sWhLcS9DwGu--CFVyYlYjSaNb6ksg">
            <a:extLst>
              <a:ext uri="{FF2B5EF4-FFF2-40B4-BE49-F238E27FC236}">
                <a16:creationId xmlns:a16="http://schemas.microsoft.com/office/drawing/2014/main" id="{54EA7DCC-5821-4C32-99F4-5214FB2792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32625" y="4511675"/>
            <a:ext cx="191611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5ca4d809e0_0_415"/>
          <p:cNvSpPr txBox="1">
            <a:spLocks noGrp="1"/>
          </p:cNvSpPr>
          <p:nvPr>
            <p:ph type="body" idx="1"/>
          </p:nvPr>
        </p:nvSpPr>
        <p:spPr>
          <a:xfrm>
            <a:off x="419101" y="188913"/>
            <a:ext cx="8229600" cy="1971675"/>
          </a:xfrm>
          <a:prstGeom prst="rect">
            <a:avLst/>
          </a:prstGeom>
        </p:spPr>
        <p:txBody>
          <a:bodyPr spcFirstLastPara="1" wrap="square" lIns="91425" tIns="45700" rIns="91425" bIns="45700" anchor="t" anchorCtr="0">
            <a:noAutofit/>
          </a:bodyPr>
          <a:lstStyle/>
          <a:p>
            <a:r>
              <a:rPr lang="es-ES" sz="20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Objetivo </a:t>
            </a:r>
            <a:r>
              <a:rPr lang="es-MX" sz="20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general</a:t>
            </a:r>
          </a:p>
          <a:p>
            <a:pPr algn="just"/>
            <a:r>
              <a:rPr lang="es-CO" sz="1600" dirty="0">
                <a:solidFill>
                  <a:schemeClr val="tx1"/>
                </a:solidFill>
              </a:rPr>
              <a:t>Analizar y determinar volúmenes, obtención de estadísticas de tráfico en la Av. Maldonado y Av. Cumandá.</a:t>
            </a:r>
            <a:endParaRPr lang="en-US" sz="1600" dirty="0">
              <a:solidFill>
                <a:schemeClr val="tx1"/>
              </a:solidFill>
            </a:endParaRPr>
          </a:p>
          <a:p>
            <a:r>
              <a:rPr lang="es-ES" sz="20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Objetivos específicos</a:t>
            </a:r>
            <a:endParaRPr lang="es-EC" sz="20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lnSpc>
                <a:spcPct val="200000"/>
              </a:lnSpc>
              <a:buNone/>
            </a:pPr>
            <a:r>
              <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s-EC"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s-ES" sz="1600" dirty="0">
              <a:solidFill>
                <a:schemeClr val="tx1"/>
              </a:solidFill>
              <a:latin typeface="Times New Roman"/>
              <a:ea typeface="Times New Roman"/>
              <a:cs typeface="Times New Roman"/>
              <a:sym typeface="Times New Roman"/>
            </a:endParaRPr>
          </a:p>
        </p:txBody>
      </p:sp>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graphicFrame>
        <p:nvGraphicFramePr>
          <p:cNvPr id="4" name="Diagrama 3">
            <a:extLst>
              <a:ext uri="{FF2B5EF4-FFF2-40B4-BE49-F238E27FC236}">
                <a16:creationId xmlns:a16="http://schemas.microsoft.com/office/drawing/2014/main" id="{0AF7AC9A-635C-489D-B1E8-52479FC1C133}"/>
              </a:ext>
            </a:extLst>
          </p:cNvPr>
          <p:cNvGraphicFramePr/>
          <p:nvPr>
            <p:extLst>
              <p:ext uri="{D42A27DB-BD31-4B8C-83A1-F6EECF244321}">
                <p14:modId xmlns:p14="http://schemas.microsoft.com/office/powerpoint/2010/main" val="3726282106"/>
              </p:ext>
            </p:extLst>
          </p:nvPr>
        </p:nvGraphicFramePr>
        <p:xfrm>
          <a:off x="666750" y="1964949"/>
          <a:ext cx="7810500" cy="3985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208808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EECA47AF-588D-4F14-9152-FFC87F974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863" y="6021388"/>
            <a:ext cx="2370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ítulo 1">
            <a:extLst>
              <a:ext uri="{FF2B5EF4-FFF2-40B4-BE49-F238E27FC236}">
                <a16:creationId xmlns:a16="http://schemas.microsoft.com/office/drawing/2014/main" id="{56BBA1A1-31BD-4F7C-91A7-88583BCC699F}"/>
              </a:ext>
            </a:extLst>
          </p:cNvPr>
          <p:cNvSpPr>
            <a:spLocks noGrp="1"/>
          </p:cNvSpPr>
          <p:nvPr>
            <p:ph type="title"/>
          </p:nvPr>
        </p:nvSpPr>
        <p:spPr>
          <a:xfrm>
            <a:off x="323850" y="636588"/>
            <a:ext cx="8229600" cy="725487"/>
          </a:xfrm>
        </p:spPr>
        <p:txBody>
          <a:bodyPr/>
          <a:lstStyle/>
          <a:p>
            <a:pPr algn="ctr">
              <a:defRPr/>
            </a:pPr>
            <a:r>
              <a:rPr lang="es-419" sz="2400" dirty="0">
                <a:solidFill>
                  <a:schemeClr val="accent2"/>
                </a:solidFill>
              </a:rPr>
              <a:t>Tiempo de duración de semáforos Av. Maldonado</a:t>
            </a:r>
            <a:endParaRPr lang="es-ES" sz="2400" dirty="0">
              <a:solidFill>
                <a:schemeClr val="accent2"/>
              </a:solidFill>
            </a:endParaRPr>
          </a:p>
        </p:txBody>
      </p:sp>
      <p:pic>
        <p:nvPicPr>
          <p:cNvPr id="18436" name="image36.png">
            <a:extLst>
              <a:ext uri="{FF2B5EF4-FFF2-40B4-BE49-F238E27FC236}">
                <a16:creationId xmlns:a16="http://schemas.microsoft.com/office/drawing/2014/main" id="{C8B116C4-84BB-43B6-B887-E2F87BA21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001963"/>
            <a:ext cx="489585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Imagen 6">
            <a:extLst>
              <a:ext uri="{FF2B5EF4-FFF2-40B4-BE49-F238E27FC236}">
                <a16:creationId xmlns:a16="http://schemas.microsoft.com/office/drawing/2014/main" id="{9BF6F8B2-51FD-4B97-81C7-631C80D37C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1500188"/>
            <a:ext cx="4694237"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a:extLst>
              <a:ext uri="{FF2B5EF4-FFF2-40B4-BE49-F238E27FC236}">
                <a16:creationId xmlns:a16="http://schemas.microsoft.com/office/drawing/2014/main" id="{D9AD7EEF-5471-4287-9A0D-26863CCE7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863" y="6021388"/>
            <a:ext cx="2370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ítulo 1">
            <a:extLst>
              <a:ext uri="{FF2B5EF4-FFF2-40B4-BE49-F238E27FC236}">
                <a16:creationId xmlns:a16="http://schemas.microsoft.com/office/drawing/2014/main" id="{D9D1A378-3EED-4185-A4F2-3D808090F006}"/>
              </a:ext>
            </a:extLst>
          </p:cNvPr>
          <p:cNvSpPr>
            <a:spLocks noGrp="1"/>
          </p:cNvSpPr>
          <p:nvPr>
            <p:ph type="title"/>
          </p:nvPr>
        </p:nvSpPr>
        <p:spPr>
          <a:xfrm>
            <a:off x="323850" y="636588"/>
            <a:ext cx="8229600" cy="725487"/>
          </a:xfrm>
        </p:spPr>
        <p:txBody>
          <a:bodyPr/>
          <a:lstStyle/>
          <a:p>
            <a:pPr algn="ctr">
              <a:defRPr/>
            </a:pPr>
            <a:r>
              <a:rPr lang="es-419" sz="2400" dirty="0">
                <a:solidFill>
                  <a:schemeClr val="accent2"/>
                </a:solidFill>
              </a:rPr>
              <a:t>Tiempo de duración de semáforos Av. Cumandá</a:t>
            </a:r>
            <a:endParaRPr lang="es-ES" sz="2400" dirty="0">
              <a:solidFill>
                <a:schemeClr val="accent2"/>
              </a:solidFill>
            </a:endParaRPr>
          </a:p>
        </p:txBody>
      </p:sp>
      <p:pic>
        <p:nvPicPr>
          <p:cNvPr id="19460" name="image29.png">
            <a:extLst>
              <a:ext uri="{FF2B5EF4-FFF2-40B4-BE49-F238E27FC236}">
                <a16:creationId xmlns:a16="http://schemas.microsoft.com/office/drawing/2014/main" id="{1C261B5A-77C3-4ED1-B99D-85EF2416D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1592263"/>
            <a:ext cx="5392738"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Imagen 3">
            <a:extLst>
              <a:ext uri="{FF2B5EF4-FFF2-40B4-BE49-F238E27FC236}">
                <a16:creationId xmlns:a16="http://schemas.microsoft.com/office/drawing/2014/main" id="{D35CF51B-1C47-452F-B3BC-3595C9D8BA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9088" y="2997200"/>
            <a:ext cx="469423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36F2C-878B-4700-AD10-7FA1BB0E70B8}"/>
              </a:ext>
            </a:extLst>
          </p:cNvPr>
          <p:cNvSpPr>
            <a:spLocks noGrp="1"/>
          </p:cNvSpPr>
          <p:nvPr>
            <p:ph type="title"/>
          </p:nvPr>
        </p:nvSpPr>
        <p:spPr>
          <a:xfrm>
            <a:off x="684213" y="620713"/>
            <a:ext cx="8229600" cy="720725"/>
          </a:xfrm>
        </p:spPr>
        <p:txBody>
          <a:bodyPr/>
          <a:lstStyle/>
          <a:p>
            <a:pPr algn="ctr">
              <a:defRPr/>
            </a:pPr>
            <a:r>
              <a:rPr lang="es-EC" sz="2600" dirty="0">
                <a:solidFill>
                  <a:schemeClr val="accent2"/>
                </a:solidFill>
              </a:rPr>
              <a:t>Ingreso a Parqueadero Subterráneo Av. </a:t>
            </a:r>
            <a:r>
              <a:rPr lang="es-EC" sz="2600" dirty="0" err="1">
                <a:solidFill>
                  <a:schemeClr val="accent2"/>
                </a:solidFill>
              </a:rPr>
              <a:t>Cumandá</a:t>
            </a:r>
            <a:endParaRPr lang="en-US" sz="2600" dirty="0"/>
          </a:p>
        </p:txBody>
      </p:sp>
      <p:pic>
        <p:nvPicPr>
          <p:cNvPr id="20483" name="Imagen 3">
            <a:extLst>
              <a:ext uri="{FF2B5EF4-FFF2-40B4-BE49-F238E27FC236}">
                <a16:creationId xmlns:a16="http://schemas.microsoft.com/office/drawing/2014/main" id="{51DFC7ED-EB39-4A41-9206-1B761DB87A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2924175"/>
            <a:ext cx="3240088"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Imagen 4">
            <a:extLst>
              <a:ext uri="{FF2B5EF4-FFF2-40B4-BE49-F238E27FC236}">
                <a16:creationId xmlns:a16="http://schemas.microsoft.com/office/drawing/2014/main" id="{494B0AB4-A485-46B1-8D10-D9B23DDBB0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2150" y="1319213"/>
            <a:ext cx="3686175"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a:extLst>
              <a:ext uri="{FF2B5EF4-FFF2-40B4-BE49-F238E27FC236}">
                <a16:creationId xmlns:a16="http://schemas.microsoft.com/office/drawing/2014/main" id="{986DDEE8-B883-41B2-960E-AB67A728C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863" y="6021388"/>
            <a:ext cx="2370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ítulo 1">
            <a:extLst>
              <a:ext uri="{FF2B5EF4-FFF2-40B4-BE49-F238E27FC236}">
                <a16:creationId xmlns:a16="http://schemas.microsoft.com/office/drawing/2014/main" id="{7403E242-5736-4326-BD93-9EF7FA9E61C2}"/>
              </a:ext>
            </a:extLst>
          </p:cNvPr>
          <p:cNvSpPr>
            <a:spLocks noGrp="1"/>
          </p:cNvSpPr>
          <p:nvPr>
            <p:ph type="title"/>
          </p:nvPr>
        </p:nvSpPr>
        <p:spPr>
          <a:xfrm>
            <a:off x="323850" y="636588"/>
            <a:ext cx="8229600" cy="725487"/>
          </a:xfrm>
        </p:spPr>
        <p:txBody>
          <a:bodyPr/>
          <a:lstStyle/>
          <a:p>
            <a:pPr algn="ctr">
              <a:defRPr/>
            </a:pPr>
            <a:r>
              <a:rPr lang="es-419" sz="2000" dirty="0">
                <a:solidFill>
                  <a:schemeClr val="accent2"/>
                </a:solidFill>
              </a:rPr>
              <a:t>COMPARACIÓN DE PORCENTAJES Y GIROS DE FLUJO </a:t>
            </a:r>
            <a:br>
              <a:rPr lang="es-419" sz="2000" dirty="0">
                <a:solidFill>
                  <a:schemeClr val="accent2"/>
                </a:solidFill>
              </a:rPr>
            </a:br>
            <a:r>
              <a:rPr lang="es-419" sz="2000" dirty="0">
                <a:solidFill>
                  <a:schemeClr val="accent2"/>
                </a:solidFill>
              </a:rPr>
              <a:t>INGRESO AV. CUMANDA</a:t>
            </a:r>
            <a:endParaRPr lang="es-ES" sz="2000" dirty="0">
              <a:solidFill>
                <a:schemeClr val="accent2"/>
              </a:solidFill>
            </a:endParaRPr>
          </a:p>
        </p:txBody>
      </p:sp>
      <p:pic>
        <p:nvPicPr>
          <p:cNvPr id="22532" name="Imagen 1">
            <a:extLst>
              <a:ext uri="{FF2B5EF4-FFF2-40B4-BE49-F238E27FC236}">
                <a16:creationId xmlns:a16="http://schemas.microsoft.com/office/drawing/2014/main" id="{4FC11AC5-BD97-48F9-A8D0-18F2F06503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574800"/>
            <a:ext cx="5329237"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Imagen 2">
            <a:extLst>
              <a:ext uri="{FF2B5EF4-FFF2-40B4-BE49-F238E27FC236}">
                <a16:creationId xmlns:a16="http://schemas.microsoft.com/office/drawing/2014/main" id="{CBCAF7FB-ED6E-4DAB-A1A5-92AA02AF13F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3644900"/>
            <a:ext cx="23558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Imagen 3">
            <a:extLst>
              <a:ext uri="{FF2B5EF4-FFF2-40B4-BE49-F238E27FC236}">
                <a16:creationId xmlns:a16="http://schemas.microsoft.com/office/drawing/2014/main" id="{9B3A8BDA-BBFF-4093-97AF-553B14B18B1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59525" y="1520825"/>
            <a:ext cx="2306638"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818A0A-0B5F-4897-8423-2FFCEDBCEC67}"/>
              </a:ext>
            </a:extLst>
          </p:cNvPr>
          <p:cNvSpPr>
            <a:spLocks noGrp="1"/>
          </p:cNvSpPr>
          <p:nvPr>
            <p:ph type="title"/>
          </p:nvPr>
        </p:nvSpPr>
        <p:spPr>
          <a:xfrm>
            <a:off x="684213" y="620713"/>
            <a:ext cx="8229600" cy="720725"/>
          </a:xfrm>
        </p:spPr>
        <p:txBody>
          <a:bodyPr/>
          <a:lstStyle/>
          <a:p>
            <a:pPr algn="just">
              <a:defRPr/>
            </a:pPr>
            <a:r>
              <a:rPr lang="es-EC" sz="2400" dirty="0">
                <a:solidFill>
                  <a:schemeClr val="accent2"/>
                </a:solidFill>
              </a:rPr>
              <a:t>Av. Cumandá ingreso a parqueadero subterráneo</a:t>
            </a:r>
            <a:r>
              <a:rPr lang="en-US" dirty="0">
                <a:effectLst/>
              </a:rPr>
              <a:t/>
            </a:r>
            <a:br>
              <a:rPr lang="en-US" dirty="0">
                <a:effectLst/>
              </a:rPr>
            </a:br>
            <a:endParaRPr lang="en-US" dirty="0"/>
          </a:p>
        </p:txBody>
      </p:sp>
      <p:pic>
        <p:nvPicPr>
          <p:cNvPr id="24579" name="Marcador de contenido 3">
            <a:extLst>
              <a:ext uri="{FF2B5EF4-FFF2-40B4-BE49-F238E27FC236}">
                <a16:creationId xmlns:a16="http://schemas.microsoft.com/office/drawing/2014/main" id="{D4071971-1460-4BEC-BE3A-904621466B0A}"/>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8175" y="1631950"/>
            <a:ext cx="5184775" cy="324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ángulo 4">
            <a:extLst>
              <a:ext uri="{FF2B5EF4-FFF2-40B4-BE49-F238E27FC236}">
                <a16:creationId xmlns:a16="http://schemas.microsoft.com/office/drawing/2014/main" id="{5CFB3761-3EE1-4AF0-93FB-92821D830535}"/>
              </a:ext>
            </a:extLst>
          </p:cNvPr>
          <p:cNvSpPr>
            <a:spLocks noChangeArrowheads="1"/>
          </p:cNvSpPr>
          <p:nvPr/>
        </p:nvSpPr>
        <p:spPr bwMode="auto">
          <a:xfrm>
            <a:off x="827088" y="5157788"/>
            <a:ext cx="77501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Aft>
                <a:spcPts val="800"/>
              </a:spcAft>
            </a:pPr>
            <a:r>
              <a:rPr lang="es-EC" altLang="en-US" sz="1400" i="1">
                <a:latin typeface="Calibri" panose="020F0502020204030204" pitchFamily="34" charset="0"/>
                <a:cs typeface="Calibri" panose="020F0502020204030204" pitchFamily="34" charset="0"/>
              </a:rPr>
              <a:t>Nota. En la figura se muestra el Aforo vehicular producido en una hora, determinando que a las 7:30 se tiene 371 vehículos que corresponde a su máximo valor y con una media de </a:t>
            </a:r>
            <a:r>
              <a:rPr lang="es-ES" altLang="en-US" sz="1400" i="1">
                <a:latin typeface="Calibri" panose="020F0502020204030204" pitchFamily="34" charset="0"/>
                <a:cs typeface="Calibri" panose="020F0502020204030204" pitchFamily="34" charset="0"/>
              </a:rPr>
              <a:t>337.50 vehículos.</a:t>
            </a:r>
            <a:endParaRPr lang="en-US" altLang="en-US" sz="1400" i="1">
              <a:latin typeface="Calibri" panose="020F0502020204030204" pitchFamily="34" charset="0"/>
              <a:cs typeface="Calibri" panose="020F050202020403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EEEE74-DA80-45A0-BF9C-FF70CD131D87}"/>
              </a:ext>
            </a:extLst>
          </p:cNvPr>
          <p:cNvSpPr>
            <a:spLocks noGrp="1"/>
          </p:cNvSpPr>
          <p:nvPr>
            <p:ph type="title"/>
          </p:nvPr>
        </p:nvSpPr>
        <p:spPr>
          <a:xfrm>
            <a:off x="684213" y="620713"/>
            <a:ext cx="8229600" cy="720725"/>
          </a:xfrm>
        </p:spPr>
        <p:txBody>
          <a:bodyPr/>
          <a:lstStyle/>
          <a:p>
            <a:pPr algn="just">
              <a:defRPr/>
            </a:pPr>
            <a:r>
              <a:rPr lang="es-EC" sz="2400" dirty="0">
                <a:solidFill>
                  <a:schemeClr val="accent2"/>
                </a:solidFill>
              </a:rPr>
              <a:t>Av. Cumandá ingreso a parqueadero subterráneo</a:t>
            </a:r>
            <a:r>
              <a:rPr lang="en-US" dirty="0">
                <a:effectLst/>
              </a:rPr>
              <a:t/>
            </a:r>
            <a:br>
              <a:rPr lang="en-US" dirty="0">
                <a:effectLst/>
              </a:rPr>
            </a:br>
            <a:endParaRPr lang="en-US" dirty="0"/>
          </a:p>
        </p:txBody>
      </p:sp>
      <p:sp>
        <p:nvSpPr>
          <p:cNvPr id="25603" name="Rectángulo 4">
            <a:extLst>
              <a:ext uri="{FF2B5EF4-FFF2-40B4-BE49-F238E27FC236}">
                <a16:creationId xmlns:a16="http://schemas.microsoft.com/office/drawing/2014/main" id="{BA25DF3B-296C-4676-BAB6-6D3254385B61}"/>
              </a:ext>
            </a:extLst>
          </p:cNvPr>
          <p:cNvSpPr>
            <a:spLocks noChangeArrowheads="1"/>
          </p:cNvSpPr>
          <p:nvPr/>
        </p:nvSpPr>
        <p:spPr bwMode="auto">
          <a:xfrm>
            <a:off x="827088" y="5157788"/>
            <a:ext cx="77501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Aft>
                <a:spcPts val="800"/>
              </a:spcAft>
            </a:pPr>
            <a:r>
              <a:rPr lang="es-EC" altLang="en-US" sz="1400" i="1">
                <a:latin typeface="Calibri" panose="020F0502020204030204" pitchFamily="34" charset="0"/>
                <a:cs typeface="Calibri" panose="020F0502020204030204" pitchFamily="34" charset="0"/>
              </a:rPr>
              <a:t>Nota. En la figura se muestra el flujo vehicular producido en la hora pico, se indica que a las 7:30 se tiene la mayor cantidad de vehículos que es de 2226 (veh/h) y con una media de 2025 (veh/h).</a:t>
            </a:r>
            <a:endParaRPr lang="en-US" altLang="en-US" sz="1400" i="1">
              <a:latin typeface="Calibri" panose="020F0502020204030204" pitchFamily="34" charset="0"/>
              <a:cs typeface="Calibri" panose="020F0502020204030204" pitchFamily="34" charset="0"/>
            </a:endParaRPr>
          </a:p>
        </p:txBody>
      </p:sp>
      <p:pic>
        <p:nvPicPr>
          <p:cNvPr id="25604" name="Imagen 5">
            <a:extLst>
              <a:ext uri="{FF2B5EF4-FFF2-40B4-BE49-F238E27FC236}">
                <a16:creationId xmlns:a16="http://schemas.microsoft.com/office/drawing/2014/main" id="{476D0251-468C-43B3-929E-458584781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557338"/>
            <a:ext cx="49688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A489C5-2B83-4F6D-9FF3-6978BCD7E293}"/>
              </a:ext>
            </a:extLst>
          </p:cNvPr>
          <p:cNvSpPr>
            <a:spLocks noGrp="1"/>
          </p:cNvSpPr>
          <p:nvPr>
            <p:ph type="title"/>
          </p:nvPr>
        </p:nvSpPr>
        <p:spPr>
          <a:xfrm>
            <a:off x="684213" y="620713"/>
            <a:ext cx="8229600" cy="720725"/>
          </a:xfrm>
        </p:spPr>
        <p:txBody>
          <a:bodyPr/>
          <a:lstStyle/>
          <a:p>
            <a:pPr algn="just">
              <a:defRPr/>
            </a:pPr>
            <a:r>
              <a:rPr lang="es-EC" sz="2400" dirty="0">
                <a:solidFill>
                  <a:schemeClr val="accent2"/>
                </a:solidFill>
              </a:rPr>
              <a:t>Av. Cumandá ingreso a parqueadero subterráneo</a:t>
            </a:r>
            <a:r>
              <a:rPr lang="en-US" dirty="0">
                <a:effectLst/>
              </a:rPr>
              <a:t/>
            </a:r>
            <a:br>
              <a:rPr lang="en-US" dirty="0">
                <a:effectLst/>
              </a:rPr>
            </a:br>
            <a:endParaRPr lang="en-US" dirty="0"/>
          </a:p>
        </p:txBody>
      </p:sp>
      <p:sp>
        <p:nvSpPr>
          <p:cNvPr id="26627" name="Rectángulo 4">
            <a:extLst>
              <a:ext uri="{FF2B5EF4-FFF2-40B4-BE49-F238E27FC236}">
                <a16:creationId xmlns:a16="http://schemas.microsoft.com/office/drawing/2014/main" id="{5EB4E21B-0707-41F5-8A75-78A505095158}"/>
              </a:ext>
            </a:extLst>
          </p:cNvPr>
          <p:cNvSpPr>
            <a:spLocks noChangeArrowheads="1"/>
          </p:cNvSpPr>
          <p:nvPr/>
        </p:nvSpPr>
        <p:spPr bwMode="auto">
          <a:xfrm>
            <a:off x="827088" y="5157788"/>
            <a:ext cx="77501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Aft>
                <a:spcPts val="800"/>
              </a:spcAft>
            </a:pPr>
            <a:r>
              <a:rPr lang="es-EC" altLang="en-US" sz="1400" i="1">
                <a:latin typeface="Calibri" panose="020F0502020204030204" pitchFamily="34" charset="0"/>
                <a:cs typeface="Calibri" panose="020F0502020204030204" pitchFamily="34" charset="0"/>
              </a:rPr>
              <a:t>Nota. En la figura se muestra la densidad que corresponde a 140.95 (veh/km) y se tiene una media de 104.95 (veh/km).</a:t>
            </a:r>
            <a:endParaRPr lang="en-US" altLang="en-US" sz="1400" i="1">
              <a:latin typeface="Calibri" panose="020F0502020204030204" pitchFamily="34" charset="0"/>
              <a:cs typeface="Calibri" panose="020F0502020204030204" pitchFamily="34" charset="0"/>
            </a:endParaRPr>
          </a:p>
        </p:txBody>
      </p:sp>
      <p:pic>
        <p:nvPicPr>
          <p:cNvPr id="26628" name="Imagen 6">
            <a:extLst>
              <a:ext uri="{FF2B5EF4-FFF2-40B4-BE49-F238E27FC236}">
                <a16:creationId xmlns:a16="http://schemas.microsoft.com/office/drawing/2014/main" id="{960D580A-0230-4098-9EE9-DC1DA5F93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844675"/>
            <a:ext cx="467995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C0965A-9E6E-42FD-8C78-4B8E7E73FA1C}"/>
              </a:ext>
            </a:extLst>
          </p:cNvPr>
          <p:cNvSpPr>
            <a:spLocks noGrp="1"/>
          </p:cNvSpPr>
          <p:nvPr>
            <p:ph type="title"/>
          </p:nvPr>
        </p:nvSpPr>
        <p:spPr>
          <a:xfrm>
            <a:off x="684213" y="620713"/>
            <a:ext cx="8229600" cy="720725"/>
          </a:xfrm>
        </p:spPr>
        <p:txBody>
          <a:bodyPr/>
          <a:lstStyle/>
          <a:p>
            <a:pPr algn="just">
              <a:defRPr/>
            </a:pPr>
            <a:r>
              <a:rPr lang="es-EC" sz="2400" dirty="0">
                <a:solidFill>
                  <a:schemeClr val="accent2"/>
                </a:solidFill>
              </a:rPr>
              <a:t>Av. Cumandá ingreso a parqueadero subterráneo</a:t>
            </a:r>
            <a:r>
              <a:rPr lang="en-US" dirty="0">
                <a:effectLst/>
              </a:rPr>
              <a:t/>
            </a:r>
            <a:br>
              <a:rPr lang="en-US" dirty="0">
                <a:effectLst/>
              </a:rPr>
            </a:br>
            <a:endParaRPr lang="en-US" dirty="0"/>
          </a:p>
        </p:txBody>
      </p:sp>
      <p:sp>
        <p:nvSpPr>
          <p:cNvPr id="27651" name="Rectángulo 4">
            <a:extLst>
              <a:ext uri="{FF2B5EF4-FFF2-40B4-BE49-F238E27FC236}">
                <a16:creationId xmlns:a16="http://schemas.microsoft.com/office/drawing/2014/main" id="{F5D47EB7-E94F-4AB8-B19B-6AC44893F084}"/>
              </a:ext>
            </a:extLst>
          </p:cNvPr>
          <p:cNvSpPr>
            <a:spLocks noChangeArrowheads="1"/>
          </p:cNvSpPr>
          <p:nvPr/>
        </p:nvSpPr>
        <p:spPr bwMode="auto">
          <a:xfrm>
            <a:off x="827088" y="5157788"/>
            <a:ext cx="77501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Aft>
                <a:spcPts val="800"/>
              </a:spcAft>
            </a:pPr>
            <a:r>
              <a:rPr lang="es-EC" altLang="en-US" sz="1400" i="1">
                <a:latin typeface="Calibri" panose="020F0502020204030204" pitchFamily="34" charset="0"/>
                <a:cs typeface="Calibri" panose="020F0502020204030204" pitchFamily="34" charset="0"/>
              </a:rPr>
              <a:t>Nota. En la figura se visualiza las velocidades máximas que es 40.55 (km/h), también se tiene la velocidad media que corresponde a 30.72 (km/h).</a:t>
            </a:r>
            <a:endParaRPr lang="en-US" altLang="en-US" sz="1400" i="1">
              <a:latin typeface="Calibri" panose="020F0502020204030204" pitchFamily="34" charset="0"/>
              <a:cs typeface="Calibri" panose="020F0502020204030204" pitchFamily="34" charset="0"/>
            </a:endParaRPr>
          </a:p>
        </p:txBody>
      </p:sp>
      <p:pic>
        <p:nvPicPr>
          <p:cNvPr id="27652" name="Imagen 5">
            <a:extLst>
              <a:ext uri="{FF2B5EF4-FFF2-40B4-BE49-F238E27FC236}">
                <a16:creationId xmlns:a16="http://schemas.microsoft.com/office/drawing/2014/main" id="{A0E4BF32-EC26-484D-805D-02956CE88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557338"/>
            <a:ext cx="5256212"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7D07D6-05FB-4CCD-BBE5-0BEFA345E5DD}"/>
              </a:ext>
            </a:extLst>
          </p:cNvPr>
          <p:cNvSpPr>
            <a:spLocks noGrp="1"/>
          </p:cNvSpPr>
          <p:nvPr>
            <p:ph type="title"/>
          </p:nvPr>
        </p:nvSpPr>
        <p:spPr>
          <a:xfrm>
            <a:off x="684213" y="620713"/>
            <a:ext cx="8229600" cy="720725"/>
          </a:xfrm>
        </p:spPr>
        <p:txBody>
          <a:bodyPr/>
          <a:lstStyle/>
          <a:p>
            <a:pPr algn="just">
              <a:defRPr/>
            </a:pPr>
            <a:r>
              <a:rPr lang="es-EC" sz="2400" dirty="0">
                <a:solidFill>
                  <a:schemeClr val="accent2"/>
                </a:solidFill>
              </a:rPr>
              <a:t>Av. Cumandá ingreso a parqueadero subterráneo</a:t>
            </a:r>
            <a:r>
              <a:rPr lang="en-US" dirty="0">
                <a:effectLst/>
              </a:rPr>
              <a:t/>
            </a:r>
            <a:br>
              <a:rPr lang="en-US" dirty="0">
                <a:effectLst/>
              </a:rPr>
            </a:br>
            <a:endParaRPr lang="en-US" dirty="0"/>
          </a:p>
        </p:txBody>
      </p:sp>
      <p:sp>
        <p:nvSpPr>
          <p:cNvPr id="28675" name="Rectángulo 4">
            <a:extLst>
              <a:ext uri="{FF2B5EF4-FFF2-40B4-BE49-F238E27FC236}">
                <a16:creationId xmlns:a16="http://schemas.microsoft.com/office/drawing/2014/main" id="{277C73BB-6FEB-4C5F-8C56-678C264F5C7A}"/>
              </a:ext>
            </a:extLst>
          </p:cNvPr>
          <p:cNvSpPr>
            <a:spLocks noChangeArrowheads="1"/>
          </p:cNvSpPr>
          <p:nvPr/>
        </p:nvSpPr>
        <p:spPr bwMode="auto">
          <a:xfrm>
            <a:off x="827088" y="5157788"/>
            <a:ext cx="77501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Aft>
                <a:spcPts val="800"/>
              </a:spcAft>
            </a:pPr>
            <a:r>
              <a:rPr lang="es-EC" altLang="en-US" sz="1400" i="1">
                <a:latin typeface="Calibri" panose="020F0502020204030204" pitchFamily="34" charset="0"/>
                <a:cs typeface="Calibri" panose="020F0502020204030204" pitchFamily="34" charset="0"/>
              </a:rPr>
              <a:t>Nota. En la figura se muestra el tiempo máximo de demora que es de 8 seg. para los vehículos. Y la media es de 8.95</a:t>
            </a:r>
            <a:r>
              <a:rPr lang="es-ES" altLang="en-US" sz="1400" i="1">
                <a:latin typeface="Calibri" panose="020F0502020204030204" pitchFamily="34" charset="0"/>
                <a:cs typeface="Calibri" panose="020F0502020204030204" pitchFamily="34" charset="0"/>
              </a:rPr>
              <a:t> (seg).</a:t>
            </a:r>
            <a:endParaRPr lang="en-US" altLang="en-US" sz="1400" i="1">
              <a:latin typeface="Calibri" panose="020F0502020204030204" pitchFamily="34" charset="0"/>
              <a:cs typeface="Calibri" panose="020F0502020204030204" pitchFamily="34" charset="0"/>
            </a:endParaRPr>
          </a:p>
        </p:txBody>
      </p:sp>
      <p:pic>
        <p:nvPicPr>
          <p:cNvPr id="28676" name="Imagen 6">
            <a:extLst>
              <a:ext uri="{FF2B5EF4-FFF2-40B4-BE49-F238E27FC236}">
                <a16:creationId xmlns:a16="http://schemas.microsoft.com/office/drawing/2014/main" id="{957D7FBA-4C3A-4A1D-B229-BF8C26415C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1628775"/>
            <a:ext cx="4408487"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64DA23-2BA5-45B6-B24C-7A93ABDC2502}"/>
              </a:ext>
            </a:extLst>
          </p:cNvPr>
          <p:cNvSpPr>
            <a:spLocks noGrp="1"/>
          </p:cNvSpPr>
          <p:nvPr>
            <p:ph type="title"/>
          </p:nvPr>
        </p:nvSpPr>
        <p:spPr>
          <a:xfrm>
            <a:off x="684213" y="620713"/>
            <a:ext cx="8229600" cy="720725"/>
          </a:xfrm>
        </p:spPr>
        <p:txBody>
          <a:bodyPr/>
          <a:lstStyle/>
          <a:p>
            <a:pPr algn="ctr">
              <a:defRPr/>
            </a:pPr>
            <a:r>
              <a:rPr lang="es-EC" sz="2600" dirty="0">
                <a:solidFill>
                  <a:schemeClr val="accent2"/>
                </a:solidFill>
              </a:rPr>
              <a:t>Salida de Parqueadero Subterráneo Av. </a:t>
            </a:r>
            <a:r>
              <a:rPr lang="es-EC" sz="2600" dirty="0" err="1">
                <a:solidFill>
                  <a:schemeClr val="accent2"/>
                </a:solidFill>
              </a:rPr>
              <a:t>Cumandá</a:t>
            </a:r>
            <a:endParaRPr lang="en-US" sz="2600" dirty="0"/>
          </a:p>
        </p:txBody>
      </p:sp>
      <p:pic>
        <p:nvPicPr>
          <p:cNvPr id="29699" name="Imagen 5">
            <a:extLst>
              <a:ext uri="{FF2B5EF4-FFF2-40B4-BE49-F238E27FC236}">
                <a16:creationId xmlns:a16="http://schemas.microsoft.com/office/drawing/2014/main" id="{6A4310F3-4CD3-4ED6-A420-B4531AD6AA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2708275"/>
            <a:ext cx="347345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Imagen 6">
            <a:extLst>
              <a:ext uri="{FF2B5EF4-FFF2-40B4-BE49-F238E27FC236}">
                <a16:creationId xmlns:a16="http://schemas.microsoft.com/office/drawing/2014/main" id="{0406AA51-8871-43C5-9716-4FDEBB69A5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075" y="1341438"/>
            <a:ext cx="4187825"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7" name="Google Shape;86;g5ca4d809e0_0_135">
            <a:extLst>
              <a:ext uri="{FF2B5EF4-FFF2-40B4-BE49-F238E27FC236}">
                <a16:creationId xmlns:a16="http://schemas.microsoft.com/office/drawing/2014/main" id="{145FC6D5-43E1-481B-BBC6-176FAD99E7E1}"/>
              </a:ext>
            </a:extLst>
          </p:cNvPr>
          <p:cNvSpPr txBox="1">
            <a:spLocks noGrp="1"/>
          </p:cNvSpPr>
          <p:nvPr>
            <p:ph type="title"/>
          </p:nvPr>
        </p:nvSpPr>
        <p:spPr>
          <a:xfrm>
            <a:off x="325889" y="267721"/>
            <a:ext cx="8229600" cy="114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2400" i="0" dirty="0">
                <a:solidFill>
                  <a:srgbClr val="000000"/>
                </a:solidFill>
                <a:latin typeface="+mn-lt"/>
                <a:ea typeface="Times New Roman"/>
                <a:cs typeface="Times New Roman"/>
                <a:sym typeface="Times New Roman"/>
              </a:rPr>
              <a:t>Actividades</a:t>
            </a:r>
            <a:endParaRPr sz="2400" i="0" dirty="0">
              <a:solidFill>
                <a:srgbClr val="000000"/>
              </a:solidFill>
              <a:latin typeface="+mn-lt"/>
              <a:ea typeface="Times New Roman"/>
              <a:cs typeface="Times New Roman"/>
              <a:sym typeface="Times New Roman"/>
            </a:endParaRPr>
          </a:p>
        </p:txBody>
      </p:sp>
      <p:graphicFrame>
        <p:nvGraphicFramePr>
          <p:cNvPr id="5" name="Diagrama 4">
            <a:extLst>
              <a:ext uri="{FF2B5EF4-FFF2-40B4-BE49-F238E27FC236}">
                <a16:creationId xmlns:a16="http://schemas.microsoft.com/office/drawing/2014/main" id="{3F4DE76A-982F-4E85-960D-FB6E905CDA24}"/>
              </a:ext>
            </a:extLst>
          </p:cNvPr>
          <p:cNvGraphicFramePr/>
          <p:nvPr>
            <p:extLst>
              <p:ext uri="{D42A27DB-BD31-4B8C-83A1-F6EECF244321}">
                <p14:modId xmlns:p14="http://schemas.microsoft.com/office/powerpoint/2010/main" val="1135218743"/>
              </p:ext>
            </p:extLst>
          </p:nvPr>
        </p:nvGraphicFramePr>
        <p:xfrm>
          <a:off x="885825" y="188595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B95F271B-F906-44F6-A93B-54DF0CA3319B}"/>
              </a:ext>
            </a:extLst>
          </p:cNvPr>
          <p:cNvSpPr txBox="1"/>
          <p:nvPr/>
        </p:nvSpPr>
        <p:spPr>
          <a:xfrm>
            <a:off x="1303905" y="952251"/>
            <a:ext cx="6536189" cy="738664"/>
          </a:xfrm>
          <a:prstGeom prst="rect">
            <a:avLst/>
          </a:prstGeom>
          <a:noFill/>
          <a:ln w="38100">
            <a:solidFill>
              <a:srgbClr val="00B050"/>
            </a:solidFill>
          </a:ln>
        </p:spPr>
        <p:txBody>
          <a:bodyPr wrap="square">
            <a:spAutoFit/>
          </a:bodyPr>
          <a:lstStyle/>
          <a:p>
            <a:pPr lvl="0" algn="just">
              <a:buNone/>
            </a:pPr>
            <a:r>
              <a:rPr lang="es-EC" dirty="0"/>
              <a:t>Determinar volúmenes, características de tráfico en la Av. Maldonado, Av. Cumandá y Av. El Sena, mediante el análisis y procesamiento de información estadística proporcionada por el Municipio del Distrito Metropolitano de Quito.</a:t>
            </a:r>
          </a:p>
        </p:txBody>
      </p:sp>
    </p:spTree>
    <p:extLst>
      <p:ext uri="{BB962C8B-B14F-4D97-AF65-F5344CB8AC3E}">
        <p14:creationId xmlns:p14="http://schemas.microsoft.com/office/powerpoint/2010/main" val="41995908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4D19FB-1A45-4431-B376-E3EDBA88A783}"/>
              </a:ext>
            </a:extLst>
          </p:cNvPr>
          <p:cNvSpPr>
            <a:spLocks noGrp="1"/>
          </p:cNvSpPr>
          <p:nvPr>
            <p:ph type="title"/>
          </p:nvPr>
        </p:nvSpPr>
        <p:spPr/>
        <p:txBody>
          <a:bodyPr/>
          <a:lstStyle/>
          <a:p>
            <a:pPr>
              <a:defRPr/>
            </a:pPr>
            <a:endParaRPr lang="es-ES_tradnl"/>
          </a:p>
        </p:txBody>
      </p:sp>
      <p:pic>
        <p:nvPicPr>
          <p:cNvPr id="30723" name="Marcador de contenido 5">
            <a:extLst>
              <a:ext uri="{FF2B5EF4-FFF2-40B4-BE49-F238E27FC236}">
                <a16:creationId xmlns:a16="http://schemas.microsoft.com/office/drawing/2014/main" id="{B2B7DCF5-90F9-4A01-AB59-D29804E7555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51263" y="620713"/>
            <a:ext cx="4943475" cy="196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Imagen 3">
            <a:extLst>
              <a:ext uri="{FF2B5EF4-FFF2-40B4-BE49-F238E27FC236}">
                <a16:creationId xmlns:a16="http://schemas.microsoft.com/office/drawing/2014/main" id="{D8F978E8-57FE-40A8-8487-91D6CF8197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138" y="206375"/>
            <a:ext cx="317023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Imagen 4">
            <a:extLst>
              <a:ext uri="{FF2B5EF4-FFF2-40B4-BE49-F238E27FC236}">
                <a16:creationId xmlns:a16="http://schemas.microsoft.com/office/drawing/2014/main" id="{138432EB-2450-4779-8DB0-7E46DF5FC4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2997200"/>
            <a:ext cx="31750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Imagen 6">
            <a:extLst>
              <a:ext uri="{FF2B5EF4-FFF2-40B4-BE49-F238E27FC236}">
                <a16:creationId xmlns:a16="http://schemas.microsoft.com/office/drawing/2014/main" id="{A7016B3F-38DE-4D91-A3C4-EBC93E5EA5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573463"/>
            <a:ext cx="48863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630E35-70B8-47DF-98A4-A7628F2BCBA2}"/>
              </a:ext>
            </a:extLst>
          </p:cNvPr>
          <p:cNvSpPr>
            <a:spLocks noGrp="1"/>
          </p:cNvSpPr>
          <p:nvPr>
            <p:ph type="title"/>
          </p:nvPr>
        </p:nvSpPr>
        <p:spPr>
          <a:xfrm>
            <a:off x="684213" y="620713"/>
            <a:ext cx="8229600" cy="720725"/>
          </a:xfrm>
        </p:spPr>
        <p:txBody>
          <a:bodyPr/>
          <a:lstStyle/>
          <a:p>
            <a:pPr algn="ctr">
              <a:defRPr/>
            </a:pPr>
            <a:r>
              <a:rPr lang="es-EC" sz="2800" dirty="0">
                <a:solidFill>
                  <a:schemeClr val="accent2"/>
                </a:solidFill>
              </a:rPr>
              <a:t>Ingreso a Parqueadero Elevado Av. Maldonado</a:t>
            </a:r>
            <a:endParaRPr lang="en-US" sz="3600" dirty="0"/>
          </a:p>
        </p:txBody>
      </p:sp>
      <p:pic>
        <p:nvPicPr>
          <p:cNvPr id="31747" name="Imagen 2">
            <a:extLst>
              <a:ext uri="{FF2B5EF4-FFF2-40B4-BE49-F238E27FC236}">
                <a16:creationId xmlns:a16="http://schemas.microsoft.com/office/drawing/2014/main" id="{9F71CE2D-8872-4497-9152-B2D2787187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2492375"/>
            <a:ext cx="33655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Imagen 3">
            <a:extLst>
              <a:ext uri="{FF2B5EF4-FFF2-40B4-BE49-F238E27FC236}">
                <a16:creationId xmlns:a16="http://schemas.microsoft.com/office/drawing/2014/main" id="{B06451F4-DBC2-4207-9D13-0EF08ECA93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16038"/>
            <a:ext cx="442595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a:extLst>
              <a:ext uri="{FF2B5EF4-FFF2-40B4-BE49-F238E27FC236}">
                <a16:creationId xmlns:a16="http://schemas.microsoft.com/office/drawing/2014/main" id="{89E3E9BE-BA3A-491C-8158-950600F90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863" y="6021388"/>
            <a:ext cx="2370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Imagen 2">
            <a:extLst>
              <a:ext uri="{FF2B5EF4-FFF2-40B4-BE49-F238E27FC236}">
                <a16:creationId xmlns:a16="http://schemas.microsoft.com/office/drawing/2014/main" id="{FB896D73-6CEB-4758-B418-35D655D30B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927225"/>
            <a:ext cx="5691187"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ítulo 1">
            <a:extLst>
              <a:ext uri="{FF2B5EF4-FFF2-40B4-BE49-F238E27FC236}">
                <a16:creationId xmlns:a16="http://schemas.microsoft.com/office/drawing/2014/main" id="{39822222-E3D5-426F-B9A6-1F0DE6623289}"/>
              </a:ext>
            </a:extLst>
          </p:cNvPr>
          <p:cNvSpPr>
            <a:spLocks noGrp="1"/>
          </p:cNvSpPr>
          <p:nvPr>
            <p:ph type="title"/>
          </p:nvPr>
        </p:nvSpPr>
        <p:spPr>
          <a:xfrm>
            <a:off x="468313" y="639763"/>
            <a:ext cx="8229600" cy="1143000"/>
          </a:xfrm>
        </p:spPr>
        <p:txBody>
          <a:bodyPr/>
          <a:lstStyle/>
          <a:p>
            <a:pPr algn="ctr">
              <a:defRPr/>
            </a:pPr>
            <a:r>
              <a:rPr lang="es-419" sz="2000" dirty="0">
                <a:solidFill>
                  <a:schemeClr val="accent2"/>
                </a:solidFill>
              </a:rPr>
              <a:t>COMPARACIÓN DE PORCENTAJES Y GIROS DE FLUJO </a:t>
            </a:r>
            <a:br>
              <a:rPr lang="es-419" sz="2000" dirty="0">
                <a:solidFill>
                  <a:schemeClr val="accent2"/>
                </a:solidFill>
              </a:rPr>
            </a:br>
            <a:r>
              <a:rPr lang="es-419" sz="2000" dirty="0">
                <a:solidFill>
                  <a:schemeClr val="accent2"/>
                </a:solidFill>
              </a:rPr>
              <a:t>AV. MALDONADO INGRESO PARQUEADERO ELEVADO</a:t>
            </a:r>
            <a:endParaRPr lang="es-ES" sz="2000" dirty="0">
              <a:solidFill>
                <a:schemeClr val="accent2"/>
              </a:solidFill>
            </a:endParaRPr>
          </a:p>
        </p:txBody>
      </p:sp>
      <p:pic>
        <p:nvPicPr>
          <p:cNvPr id="32773" name="Imagen 1">
            <a:extLst>
              <a:ext uri="{FF2B5EF4-FFF2-40B4-BE49-F238E27FC236}">
                <a16:creationId xmlns:a16="http://schemas.microsoft.com/office/drawing/2014/main" id="{4E2D5AF6-1A52-4A0B-9F26-822FFC4D25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0113" y="3860800"/>
            <a:ext cx="70707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a:extLst>
              <a:ext uri="{FF2B5EF4-FFF2-40B4-BE49-F238E27FC236}">
                <a16:creationId xmlns:a16="http://schemas.microsoft.com/office/drawing/2014/main" id="{67CC7AD3-AF28-4727-A385-E65A78C78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863" y="6021388"/>
            <a:ext cx="2370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ítulo 1">
            <a:extLst>
              <a:ext uri="{FF2B5EF4-FFF2-40B4-BE49-F238E27FC236}">
                <a16:creationId xmlns:a16="http://schemas.microsoft.com/office/drawing/2014/main" id="{1F6B63EF-99B4-49E4-8DF5-3F6C4431131B}"/>
              </a:ext>
            </a:extLst>
          </p:cNvPr>
          <p:cNvSpPr>
            <a:spLocks noGrp="1"/>
          </p:cNvSpPr>
          <p:nvPr>
            <p:ph type="title"/>
          </p:nvPr>
        </p:nvSpPr>
        <p:spPr>
          <a:xfrm>
            <a:off x="468313" y="639763"/>
            <a:ext cx="8229600" cy="1143000"/>
          </a:xfrm>
        </p:spPr>
        <p:txBody>
          <a:bodyPr/>
          <a:lstStyle/>
          <a:p>
            <a:pPr algn="ctr">
              <a:defRPr/>
            </a:pPr>
            <a:r>
              <a:rPr lang="es-419" sz="2000" dirty="0">
                <a:solidFill>
                  <a:schemeClr val="accent2"/>
                </a:solidFill>
              </a:rPr>
              <a:t>COMPARACIÓN DE PORCENTAJES Y GIROS DE FLUJO </a:t>
            </a:r>
            <a:br>
              <a:rPr lang="es-419" sz="2000" dirty="0">
                <a:solidFill>
                  <a:schemeClr val="accent2"/>
                </a:solidFill>
              </a:rPr>
            </a:br>
            <a:r>
              <a:rPr lang="es-419" sz="2000" dirty="0">
                <a:solidFill>
                  <a:schemeClr val="accent2"/>
                </a:solidFill>
              </a:rPr>
              <a:t>AV. MALDONADO INGRESO PARQUEADERO ELEVADO</a:t>
            </a:r>
            <a:endParaRPr lang="es-ES" sz="2000" dirty="0">
              <a:solidFill>
                <a:schemeClr val="accent2"/>
              </a:solidFill>
            </a:endParaRPr>
          </a:p>
        </p:txBody>
      </p:sp>
      <p:pic>
        <p:nvPicPr>
          <p:cNvPr id="33796" name="Imagen 2">
            <a:extLst>
              <a:ext uri="{FF2B5EF4-FFF2-40B4-BE49-F238E27FC236}">
                <a16:creationId xmlns:a16="http://schemas.microsoft.com/office/drawing/2014/main" id="{F3BF34B3-A73A-463D-BF59-80A8E1DA363C}"/>
              </a:ext>
            </a:extLst>
          </p:cNvPr>
          <p:cNvPicPr>
            <a:picLocks noChangeAspect="1"/>
          </p:cNvPicPr>
          <p:nvPr/>
        </p:nvPicPr>
        <p:blipFill>
          <a:blip r:embed="rId3">
            <a:extLst>
              <a:ext uri="{28A0092B-C50C-407E-A947-70E740481C1C}">
                <a14:useLocalDpi xmlns:a14="http://schemas.microsoft.com/office/drawing/2010/main" val="0"/>
              </a:ext>
            </a:extLst>
          </a:blip>
          <a:srcRect b="19820"/>
          <a:stretch>
            <a:fillRect/>
          </a:stretch>
        </p:blipFill>
        <p:spPr bwMode="auto">
          <a:xfrm>
            <a:off x="900113" y="1557338"/>
            <a:ext cx="705326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FF8EFE-BCAE-4CA9-900D-1D1312AE35C5}"/>
              </a:ext>
            </a:extLst>
          </p:cNvPr>
          <p:cNvSpPr>
            <a:spLocks noGrp="1"/>
          </p:cNvSpPr>
          <p:nvPr>
            <p:ph type="title"/>
          </p:nvPr>
        </p:nvSpPr>
        <p:spPr>
          <a:xfrm>
            <a:off x="684213" y="620713"/>
            <a:ext cx="8229600" cy="720725"/>
          </a:xfrm>
        </p:spPr>
        <p:txBody>
          <a:bodyPr/>
          <a:lstStyle/>
          <a:p>
            <a:pPr algn="ctr">
              <a:defRPr/>
            </a:pPr>
            <a:r>
              <a:rPr lang="es-EC" sz="2800" dirty="0">
                <a:solidFill>
                  <a:schemeClr val="accent2"/>
                </a:solidFill>
              </a:rPr>
              <a:t>Ingreso a Parqueadero Elevado Av. </a:t>
            </a:r>
            <a:r>
              <a:rPr lang="es-EC" sz="2800" dirty="0" err="1">
                <a:solidFill>
                  <a:schemeClr val="accent2"/>
                </a:solidFill>
              </a:rPr>
              <a:t>Cumandá</a:t>
            </a:r>
            <a:endParaRPr lang="en-US" sz="3600" dirty="0"/>
          </a:p>
        </p:txBody>
      </p:sp>
      <p:pic>
        <p:nvPicPr>
          <p:cNvPr id="34819" name="Imagen 2">
            <a:extLst>
              <a:ext uri="{FF2B5EF4-FFF2-40B4-BE49-F238E27FC236}">
                <a16:creationId xmlns:a16="http://schemas.microsoft.com/office/drawing/2014/main" id="{DD55FAFE-3346-4A0B-B481-4A33D21D6A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3575" y="1412875"/>
            <a:ext cx="36925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Imagen 3">
            <a:extLst>
              <a:ext uri="{FF2B5EF4-FFF2-40B4-BE49-F238E27FC236}">
                <a16:creationId xmlns:a16="http://schemas.microsoft.com/office/drawing/2014/main" id="{EE54B023-3C0D-4C90-BD4E-F4F23CB1E5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9013" y="3573463"/>
            <a:ext cx="394970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D5A56B-E5CE-4672-B1EC-39F168DA7E6F}"/>
              </a:ext>
            </a:extLst>
          </p:cNvPr>
          <p:cNvSpPr>
            <a:spLocks noGrp="1"/>
          </p:cNvSpPr>
          <p:nvPr>
            <p:ph type="title"/>
          </p:nvPr>
        </p:nvSpPr>
        <p:spPr/>
        <p:txBody>
          <a:bodyPr/>
          <a:lstStyle/>
          <a:p>
            <a:pPr>
              <a:defRPr/>
            </a:pPr>
            <a:endParaRPr lang="es-ES_tradnl"/>
          </a:p>
        </p:txBody>
      </p:sp>
      <p:sp>
        <p:nvSpPr>
          <p:cNvPr id="35843" name="Marcador de contenido 2">
            <a:extLst>
              <a:ext uri="{FF2B5EF4-FFF2-40B4-BE49-F238E27FC236}">
                <a16:creationId xmlns:a16="http://schemas.microsoft.com/office/drawing/2014/main" id="{599B1A73-9FC3-4867-B799-9E35A0F5B164}"/>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_tradnl" altLang="es-ES"/>
          </a:p>
        </p:txBody>
      </p:sp>
      <p:pic>
        <p:nvPicPr>
          <p:cNvPr id="35844" name="Imagen 3">
            <a:extLst>
              <a:ext uri="{FF2B5EF4-FFF2-40B4-BE49-F238E27FC236}">
                <a16:creationId xmlns:a16="http://schemas.microsoft.com/office/drawing/2014/main" id="{6B4FC68D-A848-4D5D-9ACF-8A1F7EF5C5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417638"/>
            <a:ext cx="7483475" cy="29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ítulo 1">
            <a:extLst>
              <a:ext uri="{FF2B5EF4-FFF2-40B4-BE49-F238E27FC236}">
                <a16:creationId xmlns:a16="http://schemas.microsoft.com/office/drawing/2014/main" id="{57531B8A-55C5-4AB9-B453-B05C15D1E8DF}"/>
              </a:ext>
            </a:extLst>
          </p:cNvPr>
          <p:cNvSpPr txBox="1">
            <a:spLocks/>
          </p:cNvSpPr>
          <p:nvPr/>
        </p:nvSpPr>
        <p:spPr>
          <a:xfrm>
            <a:off x="323850" y="636588"/>
            <a:ext cx="8229600" cy="725487"/>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defRPr/>
            </a:pPr>
            <a:r>
              <a:rPr lang="es-419" sz="2000" kern="0">
                <a:solidFill>
                  <a:schemeClr val="accent2"/>
                </a:solidFill>
              </a:rPr>
              <a:t>COMPARACIÓN DE PORCENTAJES Y GIROS DE FLUJO </a:t>
            </a:r>
            <a:br>
              <a:rPr lang="es-419" sz="2000" kern="0">
                <a:solidFill>
                  <a:schemeClr val="accent2"/>
                </a:solidFill>
              </a:rPr>
            </a:br>
            <a:r>
              <a:rPr lang="es-419" sz="2000" kern="0">
                <a:solidFill>
                  <a:schemeClr val="accent2"/>
                </a:solidFill>
              </a:rPr>
              <a:t>AV. CUMANDA INGRESO</a:t>
            </a:r>
            <a:endParaRPr lang="es-ES" sz="2000" kern="0" dirty="0">
              <a:solidFill>
                <a:schemeClr val="accent2"/>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C0242B-CF55-472C-864D-C45BC330D6C7}"/>
              </a:ext>
            </a:extLst>
          </p:cNvPr>
          <p:cNvSpPr>
            <a:spLocks noGrp="1"/>
          </p:cNvSpPr>
          <p:nvPr>
            <p:ph type="title"/>
          </p:nvPr>
        </p:nvSpPr>
        <p:spPr>
          <a:xfrm>
            <a:off x="468313" y="549275"/>
            <a:ext cx="8229600" cy="1039813"/>
          </a:xfrm>
        </p:spPr>
        <p:txBody>
          <a:bodyPr/>
          <a:lstStyle/>
          <a:p>
            <a:pPr algn="ctr">
              <a:defRPr/>
            </a:pPr>
            <a:r>
              <a:rPr lang="es-EC" sz="2800" dirty="0">
                <a:solidFill>
                  <a:schemeClr val="accent2"/>
                </a:solidFill>
              </a:rPr>
              <a:t>Salida a Parqueadero Elevado Av. </a:t>
            </a:r>
            <a:r>
              <a:rPr lang="es-EC" sz="2800" dirty="0" err="1">
                <a:solidFill>
                  <a:schemeClr val="accent2"/>
                </a:solidFill>
              </a:rPr>
              <a:t>Cumandá</a:t>
            </a:r>
            <a:endParaRPr lang="en-US" sz="2800" dirty="0"/>
          </a:p>
        </p:txBody>
      </p:sp>
      <p:pic>
        <p:nvPicPr>
          <p:cNvPr id="36867" name="Imagen 3">
            <a:extLst>
              <a:ext uri="{FF2B5EF4-FFF2-40B4-BE49-F238E27FC236}">
                <a16:creationId xmlns:a16="http://schemas.microsoft.com/office/drawing/2014/main" id="{28997F3C-AB16-4CD7-B0C1-0BF5727669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2565400"/>
            <a:ext cx="3602038"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Imagen 4">
            <a:extLst>
              <a:ext uri="{FF2B5EF4-FFF2-40B4-BE49-F238E27FC236}">
                <a16:creationId xmlns:a16="http://schemas.microsoft.com/office/drawing/2014/main" id="{ACC3B736-04AE-4D22-B315-7FE9A72D04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96975"/>
            <a:ext cx="3338512"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E6C1FC-CFCC-4F5D-A950-019DEDE7098E}"/>
              </a:ext>
            </a:extLst>
          </p:cNvPr>
          <p:cNvSpPr>
            <a:spLocks noGrp="1"/>
          </p:cNvSpPr>
          <p:nvPr>
            <p:ph type="title"/>
          </p:nvPr>
        </p:nvSpPr>
        <p:spPr>
          <a:xfrm>
            <a:off x="468313" y="549275"/>
            <a:ext cx="8229600" cy="1039813"/>
          </a:xfrm>
        </p:spPr>
        <p:txBody>
          <a:bodyPr/>
          <a:lstStyle/>
          <a:p>
            <a:pPr algn="ctr">
              <a:defRPr/>
            </a:pPr>
            <a:r>
              <a:rPr lang="es-EC" sz="2800" dirty="0">
                <a:solidFill>
                  <a:schemeClr val="accent2"/>
                </a:solidFill>
              </a:rPr>
              <a:t>Salida de Parqueadero Elevado Av. 24 de Mayo</a:t>
            </a:r>
            <a:endParaRPr lang="en-US" sz="2800" dirty="0"/>
          </a:p>
        </p:txBody>
      </p:sp>
      <p:pic>
        <p:nvPicPr>
          <p:cNvPr id="37891" name="Imagen 3">
            <a:extLst>
              <a:ext uri="{FF2B5EF4-FFF2-40B4-BE49-F238E27FC236}">
                <a16:creationId xmlns:a16="http://schemas.microsoft.com/office/drawing/2014/main" id="{B9EC4293-2C90-46D0-9E64-322E95F709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2313" y="1400175"/>
            <a:ext cx="2903537"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Imagen 7">
            <a:extLst>
              <a:ext uri="{FF2B5EF4-FFF2-40B4-BE49-F238E27FC236}">
                <a16:creationId xmlns:a16="http://schemas.microsoft.com/office/drawing/2014/main" id="{82B29F34-CC11-43BD-BF56-8B281019B4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25850" y="1844675"/>
            <a:ext cx="50673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52BC3A-0076-45A3-8E73-80EDAFFEA21F}"/>
              </a:ext>
            </a:extLst>
          </p:cNvPr>
          <p:cNvSpPr>
            <a:spLocks noGrp="1"/>
          </p:cNvSpPr>
          <p:nvPr>
            <p:ph type="title"/>
          </p:nvPr>
        </p:nvSpPr>
        <p:spPr/>
        <p:txBody>
          <a:bodyPr/>
          <a:lstStyle/>
          <a:p>
            <a:pPr>
              <a:defRPr/>
            </a:pPr>
            <a:endParaRPr lang="es-ES_tradnl"/>
          </a:p>
        </p:txBody>
      </p:sp>
      <p:pic>
        <p:nvPicPr>
          <p:cNvPr id="38915" name="Marcador de contenido 5">
            <a:extLst>
              <a:ext uri="{FF2B5EF4-FFF2-40B4-BE49-F238E27FC236}">
                <a16:creationId xmlns:a16="http://schemas.microsoft.com/office/drawing/2014/main" id="{5388F728-E149-4543-82E3-FEA44E830C3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8313" y="1862138"/>
            <a:ext cx="5038725" cy="1943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Imagen 3">
            <a:extLst>
              <a:ext uri="{FF2B5EF4-FFF2-40B4-BE49-F238E27FC236}">
                <a16:creationId xmlns:a16="http://schemas.microsoft.com/office/drawing/2014/main" id="{2F5756BE-94B6-426A-8AF9-B1921A9D1C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3250" y="1509713"/>
            <a:ext cx="3100388"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ítulo 1">
            <a:extLst>
              <a:ext uri="{FF2B5EF4-FFF2-40B4-BE49-F238E27FC236}">
                <a16:creationId xmlns:a16="http://schemas.microsoft.com/office/drawing/2014/main" id="{46A3425F-7602-473D-A299-B8CC9953512C}"/>
              </a:ext>
            </a:extLst>
          </p:cNvPr>
          <p:cNvSpPr txBox="1">
            <a:spLocks/>
          </p:cNvSpPr>
          <p:nvPr/>
        </p:nvSpPr>
        <p:spPr>
          <a:xfrm>
            <a:off x="468313" y="549275"/>
            <a:ext cx="8229600" cy="1039813"/>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defRPr/>
            </a:pPr>
            <a:r>
              <a:rPr lang="es-EC" sz="2800" kern="0">
                <a:solidFill>
                  <a:schemeClr val="accent2"/>
                </a:solidFill>
              </a:rPr>
              <a:t>Salida de Parqueadero Elevado Av. Cumandá</a:t>
            </a:r>
            <a:endParaRPr lang="en-US" sz="2800" kern="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EEE696-B7FE-40EE-AE3D-0716ECB255AD}"/>
              </a:ext>
            </a:extLst>
          </p:cNvPr>
          <p:cNvSpPr>
            <a:spLocks noGrp="1"/>
          </p:cNvSpPr>
          <p:nvPr>
            <p:ph type="title"/>
          </p:nvPr>
        </p:nvSpPr>
        <p:spPr>
          <a:xfrm>
            <a:off x="468313" y="549275"/>
            <a:ext cx="8229600" cy="1039813"/>
          </a:xfrm>
        </p:spPr>
        <p:txBody>
          <a:bodyPr/>
          <a:lstStyle/>
          <a:p>
            <a:pPr algn="ctr">
              <a:defRPr/>
            </a:pPr>
            <a:r>
              <a:rPr lang="es-EC" sz="2400" dirty="0">
                <a:solidFill>
                  <a:schemeClr val="accent2"/>
                </a:solidFill>
              </a:rPr>
              <a:t>Salida a Parqueadero Elevado San Vicente de Paúl</a:t>
            </a:r>
            <a:endParaRPr lang="en-US" sz="2400" dirty="0"/>
          </a:p>
        </p:txBody>
      </p:sp>
      <p:pic>
        <p:nvPicPr>
          <p:cNvPr id="39939" name="Imagen 2">
            <a:extLst>
              <a:ext uri="{FF2B5EF4-FFF2-40B4-BE49-F238E27FC236}">
                <a16:creationId xmlns:a16="http://schemas.microsoft.com/office/drawing/2014/main" id="{17066706-DA38-4C75-91EF-60C03BEF76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5988" y="1341438"/>
            <a:ext cx="3236912"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ángulo 1">
            <a:extLst>
              <a:ext uri="{FF2B5EF4-FFF2-40B4-BE49-F238E27FC236}">
                <a16:creationId xmlns:a16="http://schemas.microsoft.com/office/drawing/2014/main" id="{1B41E8EE-F2CA-47BE-9A4A-E9E783300ADA}"/>
              </a:ext>
            </a:extLst>
          </p:cNvPr>
          <p:cNvSpPr>
            <a:spLocks noChangeArrowheads="1"/>
          </p:cNvSpPr>
          <p:nvPr/>
        </p:nvSpPr>
        <p:spPr bwMode="auto">
          <a:xfrm>
            <a:off x="4422775" y="2413000"/>
            <a:ext cx="39830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1200"/>
              </a:spcBef>
              <a:spcAft>
                <a:spcPts val="1200"/>
              </a:spcAft>
              <a:buFont typeface="Arial" panose="020B0604020202020204" pitchFamily="34" charset="0"/>
              <a:buChar char="•"/>
            </a:pPr>
            <a:r>
              <a:rPr lang="es-EC" altLang="en-US" sz="2000"/>
              <a:t>Se considera la salida del 34%.</a:t>
            </a:r>
            <a:endParaRPr lang="en-US" altLang="en-US" sz="2000"/>
          </a:p>
        </p:txBody>
      </p:sp>
    </p:spTree>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7196</TotalTime>
  <Words>7724</Words>
  <Application>Microsoft Office PowerPoint</Application>
  <PresentationFormat>Presentación en pantalla (4:3)</PresentationFormat>
  <Paragraphs>1017</Paragraphs>
  <Slides>101</Slides>
  <Notes>69</Notes>
  <HiddenSlides>0</HiddenSlides>
  <MMClips>1</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101</vt:i4>
      </vt:variant>
    </vt:vector>
  </HeadingPairs>
  <TitlesOfParts>
    <vt:vector size="107" baseType="lpstr">
      <vt:lpstr>Arial</vt:lpstr>
      <vt:lpstr>Calibri</vt:lpstr>
      <vt:lpstr>Cambria Math</vt:lpstr>
      <vt:lpstr>Times New Roman</vt:lpstr>
      <vt:lpstr>Diseño predeterminado</vt:lpstr>
      <vt:lpstr>Worksheet</vt:lpstr>
      <vt:lpstr>Presentación de PowerPoint</vt:lpstr>
      <vt:lpstr>Contenido:</vt:lpstr>
      <vt:lpstr>INTRODUCCIÓN</vt:lpstr>
      <vt:lpstr>Introducción</vt:lpstr>
      <vt:lpstr>Introducción</vt:lpstr>
      <vt:lpstr>Planteamiento del problema</vt:lpstr>
      <vt:lpstr>OBJETIVOS Y ACTIVIDADES</vt:lpstr>
      <vt:lpstr>Presentación de PowerPoint</vt:lpstr>
      <vt:lpstr>Actividades</vt:lpstr>
      <vt:lpstr>Actividades</vt:lpstr>
      <vt:lpstr>METODOLOGÍA</vt:lpstr>
      <vt:lpstr>Metodología</vt:lpstr>
      <vt:lpstr>Metodología</vt:lpstr>
      <vt:lpstr>Metodología</vt:lpstr>
      <vt:lpstr>Metodología</vt:lpstr>
      <vt:lpstr>Metodología </vt:lpstr>
      <vt:lpstr>Metodología </vt:lpstr>
      <vt:lpstr>Metodología </vt:lpstr>
      <vt:lpstr>ESTUDIOS REALIZADOS POR EL DISTRITO METROPOLITANO DE QUITO </vt:lpstr>
      <vt:lpstr>AV. MALDONADO SECTOR LA RECOLETA SENTIDO N-S</vt:lpstr>
      <vt:lpstr>AV. MALDONADO SECTOR LA RECOLETA SENTIDO N-S</vt:lpstr>
      <vt:lpstr>AV. MALDONADO SECTOR LA RECOLETA SENTIDO N-S</vt:lpstr>
      <vt:lpstr>AV. MALDONADO SECTOR LA RECOLETA SENTIDO S-N </vt:lpstr>
      <vt:lpstr>AV. MALDONADO ARTICULADOS EN EL SENTIDO N-S </vt:lpstr>
      <vt:lpstr>AV. EL SENA EN EL SENTIDO N-S </vt:lpstr>
      <vt:lpstr>AV. EL SENA EN EL SENTIDO S-N</vt:lpstr>
      <vt:lpstr>AV. CUMANDÁ CONTEÓ VEHICULAR  </vt:lpstr>
      <vt:lpstr>VERIFICACIÓN EN CAMPO DE LOS DATOS ENTREGADOS Av. Maldonado sector La Recoleta sentido N-S</vt:lpstr>
      <vt:lpstr>VERIFICACIÓN EN CAMPO DE LOS DATOS ENTREGADOS Av. Maldonado sector La Recoleta sentido S-N </vt:lpstr>
      <vt:lpstr>VERIFICACIÓN EN CAMPO DE LOS DATOS ENTREGADOS Av. El Sena en el sentido N-S </vt:lpstr>
      <vt:lpstr>VERIFICACIÓN EN CAMPO DE LOS DATOS ENTREGADOS Av. Cumandá en el sentido O-E </vt:lpstr>
      <vt:lpstr>Proyección De Tráfico al Año 2021 </vt:lpstr>
      <vt:lpstr>Volumen de Tránsito Promedio Diario Semanal   AV. MALDONADO EN EL SENTIDO N-S</vt:lpstr>
      <vt:lpstr>Desviación Muestral y Desviación Poblacional AV. MALDONADO EN EL SENTIDO N-S</vt:lpstr>
      <vt:lpstr>Volumen de Tránsito Promedio Diario Anual  AV. MALDONADO EN EL SENTIDO N-S</vt:lpstr>
      <vt:lpstr>Factor de Hora Pico proyectado al año 2021</vt:lpstr>
      <vt:lpstr>Volumen de Tránsito Promedio Diario Anual  AV. MALDONADO EN EL SENTIDO S-N</vt:lpstr>
      <vt:lpstr>Volumen de Tránsito Promedio Diario Anual  AV. MALDONADO ARTICULADO EN EL SENTIDO N-S</vt:lpstr>
      <vt:lpstr>Volumen de Tránsito Promedio Diario Anual  AV. EL SENA EN EL SENTIDO N-S</vt:lpstr>
      <vt:lpstr>Volumen de Tránsito Promedio Diario Anual  AV. EL SENA EN EL SENTIDO S-N</vt:lpstr>
      <vt:lpstr>Volumen de Tránsito Promedio Diario Anual  AV. CUMANDÁ EN EL SENTIDO O-E</vt:lpstr>
      <vt:lpstr>Volumen de Tránsito Promedio Diario Anual  AV. CUMANDÁ EN EL SENTIDO O-S</vt:lpstr>
      <vt:lpstr>Volumen de Tránsito Promedio Diario Anual  AV. CUMANDÁ EN EL SENTIDO S-O</vt:lpstr>
      <vt:lpstr>Presentación de PowerPoint</vt:lpstr>
      <vt:lpstr>Períodos de aforo de tránsito</vt:lpstr>
      <vt:lpstr>Resultados de los aforos de tránsito (1/2)</vt:lpstr>
      <vt:lpstr>Resultados de los aforos de tránsito (2/2)</vt:lpstr>
      <vt:lpstr>Cálculo del Tráfico Promedio Diario Anual (TPDA)</vt:lpstr>
      <vt:lpstr>Cálculo del Tráfico Promedio Diario Anual (TPDA)</vt:lpstr>
      <vt:lpstr>Cálculo del Tráfico Promedio Diario Anual (TPDA)</vt:lpstr>
      <vt:lpstr>Cálculo del Tráfico Promedio Diario Anual (TPDA)</vt:lpstr>
      <vt:lpstr>Cálculo del Tráfico Promedio Diario Anual (TPDA)</vt:lpstr>
      <vt:lpstr>Tasa de crecimiento para tráfico futuro</vt:lpstr>
      <vt:lpstr>Tasa de crecimiento para tráfico futuro</vt:lpstr>
      <vt:lpstr>Proyecciones de Tráfico Atraído</vt:lpstr>
      <vt:lpstr>Proyecciones de TPDA Futuro</vt:lpstr>
      <vt:lpstr>Proyecciones de TPDA Futuro</vt:lpstr>
      <vt:lpstr>Proyecciones de TPDA Futuro</vt:lpstr>
      <vt:lpstr>Proyecciones de TPDA Futuro</vt:lpstr>
      <vt:lpstr>Proyecciones de TPDA Futuro</vt:lpstr>
      <vt:lpstr>Proyecciones de TPDA Futuro</vt:lpstr>
      <vt:lpstr>Presentación de PowerPoint</vt:lpstr>
      <vt:lpstr>CONCLUSIONES</vt:lpstr>
      <vt:lpstr>CONCLUSIONES</vt:lpstr>
      <vt:lpstr>CONCLUSIONES</vt:lpstr>
      <vt:lpstr>CONCLUSIONES</vt:lpstr>
      <vt:lpstr>Recomendaciones</vt:lpstr>
      <vt:lpstr>OBJETIVOS</vt:lpstr>
      <vt:lpstr>SIMULADOR AIMSUN</vt:lpstr>
      <vt:lpstr>SIMULADOR AIMSUN</vt:lpstr>
      <vt:lpstr>Presentación de PowerPoint</vt:lpstr>
      <vt:lpstr>Presentación de PowerPoint</vt:lpstr>
      <vt:lpstr>Presentación de PowerPoint</vt:lpstr>
      <vt:lpstr>VOLÚMENES GENERADOS Y ATRAIDOS</vt:lpstr>
      <vt:lpstr>VOLÚMENES GENERADOS Y ATRAIDOS</vt:lpstr>
      <vt:lpstr>Porcentajes y giros de flujo </vt:lpstr>
      <vt:lpstr>Porcentajes y giros de flujo </vt:lpstr>
      <vt:lpstr>Porcentajes y giros de flujo </vt:lpstr>
      <vt:lpstr>Porcentajes y giros de flujo </vt:lpstr>
      <vt:lpstr>Tiempo de duración de semáforos Av. Maldonado</vt:lpstr>
      <vt:lpstr>Tiempo de duración de semáforos Av. Cumandá</vt:lpstr>
      <vt:lpstr>Ingreso a Parqueadero Subterráneo Av. Cumandá</vt:lpstr>
      <vt:lpstr>COMPARACIÓN DE PORCENTAJES Y GIROS DE FLUJO  INGRESO AV. CUMANDA</vt:lpstr>
      <vt:lpstr>Av. Cumandá ingreso a parqueadero subterráneo </vt:lpstr>
      <vt:lpstr>Av. Cumandá ingreso a parqueadero subterráneo </vt:lpstr>
      <vt:lpstr>Av. Cumandá ingreso a parqueadero subterráneo </vt:lpstr>
      <vt:lpstr>Av. Cumandá ingreso a parqueadero subterráneo </vt:lpstr>
      <vt:lpstr>Av. Cumandá ingreso a parqueadero subterráneo </vt:lpstr>
      <vt:lpstr>Salida de Parqueadero Subterráneo Av. Cumandá</vt:lpstr>
      <vt:lpstr>Presentación de PowerPoint</vt:lpstr>
      <vt:lpstr>Ingreso a Parqueadero Elevado Av. Maldonado</vt:lpstr>
      <vt:lpstr>COMPARACIÓN DE PORCENTAJES Y GIROS DE FLUJO  AV. MALDONADO INGRESO PARQUEADERO ELEVADO</vt:lpstr>
      <vt:lpstr>COMPARACIÓN DE PORCENTAJES Y GIROS DE FLUJO  AV. MALDONADO INGRESO PARQUEADERO ELEVADO</vt:lpstr>
      <vt:lpstr>Ingreso a Parqueadero Elevado Av. Cumandá</vt:lpstr>
      <vt:lpstr>Presentación de PowerPoint</vt:lpstr>
      <vt:lpstr>Salida a Parqueadero Elevado Av. Cumandá</vt:lpstr>
      <vt:lpstr>Salida de Parqueadero Elevado Av. 24 de Mayo</vt:lpstr>
      <vt:lpstr>Presentación de PowerPoint</vt:lpstr>
      <vt:lpstr>Salida a Parqueadero Elevado San Vicente de Paúl</vt:lpstr>
      <vt:lpstr>CONCLUSIONES</vt:lpstr>
      <vt:lpstr>RECOMENDACIONES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GAPA;HOPM</dc:creator>
  <cp:keywords>TESIS2021</cp:keywords>
  <cp:lastModifiedBy>Windows User</cp:lastModifiedBy>
  <cp:revision>329</cp:revision>
  <cp:lastPrinted>2021-04-04T22:54:01Z</cp:lastPrinted>
  <dcterms:created xsi:type="dcterms:W3CDTF">2008-02-13T16:07:44Z</dcterms:created>
  <dcterms:modified xsi:type="dcterms:W3CDTF">2021-04-20T16:27:36Z</dcterms:modified>
</cp:coreProperties>
</file>