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14">
  <p:sldMasterIdLst>
    <p:sldMasterId id="2147483648" r:id="rId1"/>
    <p:sldMasterId id="2147484080" r:id="rId2"/>
  </p:sldMasterIdLst>
  <p:notesMasterIdLst>
    <p:notesMasterId r:id="rId33"/>
  </p:notesMasterIdLst>
  <p:sldIdLst>
    <p:sldId id="419" r:id="rId3"/>
    <p:sldId id="578" r:id="rId4"/>
    <p:sldId id="550" r:id="rId5"/>
    <p:sldId id="516" r:id="rId6"/>
    <p:sldId id="473" r:id="rId7"/>
    <p:sldId id="421" r:id="rId8"/>
    <p:sldId id="345" r:id="rId9"/>
    <p:sldId id="517" r:id="rId10"/>
    <p:sldId id="555" r:id="rId11"/>
    <p:sldId id="563" r:id="rId12"/>
    <p:sldId id="556" r:id="rId13"/>
    <p:sldId id="559" r:id="rId14"/>
    <p:sldId id="564" r:id="rId15"/>
    <p:sldId id="567" r:id="rId16"/>
    <p:sldId id="519" r:id="rId17"/>
    <p:sldId id="568" r:id="rId18"/>
    <p:sldId id="569" r:id="rId19"/>
    <p:sldId id="570" r:id="rId20"/>
    <p:sldId id="571" r:id="rId21"/>
    <p:sldId id="572" r:id="rId22"/>
    <p:sldId id="573" r:id="rId23"/>
    <p:sldId id="574" r:id="rId24"/>
    <p:sldId id="575" r:id="rId25"/>
    <p:sldId id="576" r:id="rId26"/>
    <p:sldId id="577" r:id="rId27"/>
    <p:sldId id="580" r:id="rId28"/>
    <p:sldId id="512" r:id="rId29"/>
    <p:sldId id="475" r:id="rId30"/>
    <p:sldId id="579" r:id="rId31"/>
    <p:sldId id="546" r:id="rId32"/>
  </p:sldIdLst>
  <p:sldSz cx="12192000" cy="6858000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STEBAN AUZ" initials="EA" lastIdx="1" clrIdx="0"/>
  <p:cmAuthor id="2" name="pancho" initials="p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3ED83"/>
    <a:srgbClr val="FF3300"/>
    <a:srgbClr val="53AB47"/>
    <a:srgbClr val="FFFFFF"/>
    <a:srgbClr val="000000"/>
    <a:srgbClr val="7BBB61"/>
    <a:srgbClr val="A0DF91"/>
    <a:srgbClr val="B2F4A2"/>
    <a:srgbClr val="336600"/>
    <a:srgbClr val="9EB7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Estilo medio 3 - Énfasis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E171933-4619-4E11-9A3F-F7608DF75F80}" styleName="Estilo medio 1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B344D84-9AFB-497E-A393-DC336BA19D2E}" styleName="Estilo medio 3 - Énfasis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D083AE6-46FA-4A59-8FB0-9F97EB10719F}" styleName="Estilo claro 3 - Acento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B9631B5-78F2-41C9-869B-9F39066F8104}" styleName="Estilo medio 3 - Énfasis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681" autoAdjust="0"/>
    <p:restoredTop sz="94291" autoAdjust="0"/>
  </p:normalViewPr>
  <p:slideViewPr>
    <p:cSldViewPr>
      <p:cViewPr varScale="1">
        <p:scale>
          <a:sx n="79" d="100"/>
          <a:sy n="79" d="100"/>
        </p:scale>
        <p:origin x="-552" y="-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24" y="672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66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DB52698A-6408-4E9A-AA5D-004336F04574}" type="datetimeFigureOut">
              <a:rPr lang="es-EC"/>
              <a:pPr>
                <a:defRPr/>
              </a:pPr>
              <a:t>02/06/2021</a:t>
            </a:fld>
            <a:endParaRPr lang="es-EC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C" noProof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  <a:endParaRPr lang="es-EC" noProof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E331DF2B-E15E-4EFA-AD59-C61873B2CE37}" type="slidenum">
              <a:rPr lang="es-EC"/>
              <a:pPr>
                <a:defRPr/>
              </a:pPr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605319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" name="1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91516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31DF2B-E15E-4EFA-AD59-C61873B2CE37}" type="slidenum">
              <a:rPr lang="es-EC" smtClean="0"/>
              <a:pPr>
                <a:defRPr/>
              </a:pPr>
              <a:t>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74040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922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1956970C-4D23-4F59-B97A-ACECDA44AFEB}" type="slidenum">
              <a:rPr lang="es-EC"/>
              <a:pPr/>
              <a:t>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505135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922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1956970C-4D23-4F59-B97A-ACECDA44AFEB}" type="slidenum">
              <a:rPr lang="es-EC"/>
              <a:pPr/>
              <a:t>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45756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6"/>
          <p:cNvGraphicFramePr>
            <a:graphicFrameLocks noChangeAspect="1"/>
          </p:cNvGraphicFramePr>
          <p:nvPr userDrawn="1"/>
        </p:nvGraphicFramePr>
        <p:xfrm>
          <a:off x="0" y="981075"/>
          <a:ext cx="12192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93" name="CorelDRAW" r:id="rId3" imgW="7748626" imgH="4759452" progId="CorelDRAW.Graphic.12">
                  <p:embed/>
                </p:oleObj>
              </mc:Choice>
              <mc:Fallback>
                <p:oleObj name="CorelDRAW" r:id="rId3" imgW="7748626" imgH="4759452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12192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4"/>
          <p:cNvSpPr>
            <a:spLocks noChangeArrowheads="1"/>
          </p:cNvSpPr>
          <p:nvPr userDrawn="1"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s-EC" altLang="es-EC" sz="1400"/>
          </a:p>
        </p:txBody>
      </p:sp>
      <p:sp>
        <p:nvSpPr>
          <p:cNvPr id="4" name="Rectangle 25"/>
          <p:cNvSpPr>
            <a:spLocks noChangeArrowheads="1"/>
          </p:cNvSpPr>
          <p:nvPr userDrawn="1"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s-EC" altLang="es-EC" sz="1400"/>
          </a:p>
        </p:txBody>
      </p:sp>
      <p:sp>
        <p:nvSpPr>
          <p:cNvPr id="5" name="Rectangle 26"/>
          <p:cNvSpPr>
            <a:spLocks noChangeArrowheads="1"/>
          </p:cNvSpPr>
          <p:nvPr userDrawn="1"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s-EC" altLang="es-EC" sz="1400"/>
          </a:p>
        </p:txBody>
      </p:sp>
      <p:sp>
        <p:nvSpPr>
          <p:cNvPr id="6" name="Rectangle 27"/>
          <p:cNvSpPr>
            <a:spLocks noChangeArrowheads="1"/>
          </p:cNvSpPr>
          <p:nvPr userDrawn="1"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s-EC" altLang="es-EC" sz="1400"/>
          </a:p>
        </p:txBody>
      </p:sp>
      <p:pic>
        <p:nvPicPr>
          <p:cNvPr id="7" name="Picture 48" descr="bannner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121920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50"/>
          <p:cNvSpPr>
            <a:spLocks noChangeArrowheads="1"/>
          </p:cNvSpPr>
          <p:nvPr userDrawn="1"/>
        </p:nvSpPr>
        <p:spPr bwMode="auto">
          <a:xfrm>
            <a:off x="289984" y="260351"/>
            <a:ext cx="1056216" cy="7921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s-EC" altLang="es-EC"/>
          </a:p>
        </p:txBody>
      </p:sp>
      <p:pic>
        <p:nvPicPr>
          <p:cNvPr id="9" name="Picture 49" descr="LOGO ESPE ORIGINAL copia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934" y="115888"/>
            <a:ext cx="4417484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9860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28908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139608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42778236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4822699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7416911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2" y="1604965"/>
            <a:ext cx="5380567" cy="39703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3370" y="1604965"/>
            <a:ext cx="5380567" cy="39703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4029406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5617628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14320139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65455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756021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44887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7994552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2320836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2853" y="273050"/>
            <a:ext cx="2741083" cy="530225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1" y="273050"/>
            <a:ext cx="8020051" cy="530225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171225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282558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86616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38336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50775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5427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625421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C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518256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vmlDrawing" Target="../drawings/vmlDrawing2.v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oleObject" Target="../embeddings/oleObject2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0"/>
          <p:cNvSpPr>
            <a:spLocks noChangeArrowheads="1"/>
          </p:cNvSpPr>
          <p:nvPr userDrawn="1"/>
        </p:nvSpPr>
        <p:spPr bwMode="auto">
          <a:xfrm>
            <a:off x="0" y="1"/>
            <a:ext cx="12192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s-EC" altLang="es-EC"/>
          </a:p>
        </p:txBody>
      </p:sp>
      <p:sp>
        <p:nvSpPr>
          <p:cNvPr id="1027" name="Rectangle 21"/>
          <p:cNvSpPr>
            <a:spLocks noChangeArrowheads="1"/>
          </p:cNvSpPr>
          <p:nvPr userDrawn="1"/>
        </p:nvSpPr>
        <p:spPr bwMode="auto">
          <a:xfrm rot="10800000">
            <a:off x="1" y="6308726"/>
            <a:ext cx="10513484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s-EC" altLang="es-EC"/>
          </a:p>
        </p:txBody>
      </p:sp>
      <p:sp>
        <p:nvSpPr>
          <p:cNvPr id="1028" name="Line 23"/>
          <p:cNvSpPr>
            <a:spLocks noChangeShapeType="1"/>
          </p:cNvSpPr>
          <p:nvPr userDrawn="1"/>
        </p:nvSpPr>
        <p:spPr bwMode="auto">
          <a:xfrm rot="10800000" flipH="1">
            <a:off x="33868" y="6296025"/>
            <a:ext cx="887941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029" name="Line 24"/>
          <p:cNvSpPr>
            <a:spLocks noChangeShapeType="1"/>
          </p:cNvSpPr>
          <p:nvPr userDrawn="1"/>
        </p:nvSpPr>
        <p:spPr bwMode="auto">
          <a:xfrm rot="10800000" flipH="1">
            <a:off x="33868" y="6245225"/>
            <a:ext cx="8879417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pic>
        <p:nvPicPr>
          <p:cNvPr id="1030" name="Picture 26" descr="LOGO ESPE ORIGINAL copia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76784" y="5949950"/>
            <a:ext cx="307340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79" r:id="rId1"/>
    <p:sldLayoutId id="2147484069" r:id="rId2"/>
    <p:sldLayoutId id="2147484070" r:id="rId3"/>
    <p:sldLayoutId id="2147484071" r:id="rId4"/>
    <p:sldLayoutId id="2147484072" r:id="rId5"/>
    <p:sldLayoutId id="2147484073" r:id="rId6"/>
    <p:sldLayoutId id="2147484074" r:id="rId7"/>
    <p:sldLayoutId id="2147484075" r:id="rId8"/>
    <p:sldLayoutId id="2147484076" r:id="rId9"/>
    <p:sldLayoutId id="2147484077" r:id="rId10"/>
    <p:sldLayoutId id="2147484078" r:id="rId11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1"/>
          <p:cNvGraphicFramePr>
            <a:graphicFrameLocks noChangeAspect="1"/>
          </p:cNvGraphicFramePr>
          <p:nvPr/>
        </p:nvGraphicFramePr>
        <p:xfrm>
          <a:off x="0" y="981075"/>
          <a:ext cx="12192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24" r:id="rId14" imgW="7748626" imgH="4759452" progId="">
                  <p:embed/>
                </p:oleObj>
              </mc:Choice>
              <mc:Fallback>
                <p:oleObj r:id="rId14" imgW="7748626" imgH="475945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12192000" cy="5616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defTabSz="449263" eaLnBrk="1" hangingPunct="1">
              <a:buSzPct val="100000"/>
              <a:defRPr/>
            </a:pPr>
            <a:endParaRPr lang="es-ES" altLang="es-US" sz="1400">
              <a:solidFill>
                <a:srgbClr val="000000"/>
              </a:solidFill>
            </a:endParaRPr>
          </a:p>
        </p:txBody>
      </p:sp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 defTabSz="449263" eaLnBrk="1" hangingPunct="1">
              <a:buSzPct val="100000"/>
              <a:defRPr/>
            </a:pPr>
            <a:endParaRPr lang="es-ES" altLang="es-US" sz="1400">
              <a:solidFill>
                <a:srgbClr val="000000"/>
              </a:solidFill>
            </a:endParaRPr>
          </a:p>
        </p:txBody>
      </p:sp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defTabSz="449263" eaLnBrk="1" hangingPunct="1">
              <a:buSzPct val="100000"/>
              <a:defRPr/>
            </a:pPr>
            <a:endParaRPr lang="es-ES" altLang="es-US" sz="1400">
              <a:solidFill>
                <a:srgbClr val="000000"/>
              </a:solidFill>
            </a:endParaRPr>
          </a:p>
        </p:txBody>
      </p:sp>
      <p:sp>
        <p:nvSpPr>
          <p:cNvPr id="2054" name="Rectangle 5"/>
          <p:cNvSpPr>
            <a:spLocks noChangeArrowheads="1"/>
          </p:cNvSpPr>
          <p:nvPr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 defTabSz="449263" eaLnBrk="1" hangingPunct="1">
              <a:buSzPct val="100000"/>
              <a:defRPr/>
            </a:pPr>
            <a:endParaRPr lang="es-ES" altLang="es-US" sz="1400">
              <a:solidFill>
                <a:srgbClr val="000000"/>
              </a:solidFill>
            </a:endParaRPr>
          </a:p>
        </p:txBody>
      </p:sp>
      <p:pic>
        <p:nvPicPr>
          <p:cNvPr id="2055" name="Picture 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121920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056" name="Oval 7"/>
          <p:cNvSpPr>
            <a:spLocks noChangeArrowheads="1"/>
          </p:cNvSpPr>
          <p:nvPr/>
        </p:nvSpPr>
        <p:spPr bwMode="auto">
          <a:xfrm>
            <a:off x="289984" y="260355"/>
            <a:ext cx="1056216" cy="792163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3050"/>
            <a:ext cx="10964333" cy="11382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2058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4965"/>
            <a:ext cx="10964333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s-US"/>
              <a:t>Click to edit the outline text format</a:t>
            </a:r>
          </a:p>
          <a:p>
            <a:pPr lvl="1"/>
            <a:r>
              <a:rPr lang="en-GB" altLang="es-US"/>
              <a:t>Second Outline Level</a:t>
            </a:r>
          </a:p>
          <a:p>
            <a:pPr lvl="2"/>
            <a:r>
              <a:rPr lang="en-GB" altLang="es-US"/>
              <a:t>Third Outline Level</a:t>
            </a:r>
          </a:p>
          <a:p>
            <a:pPr lvl="3"/>
            <a:r>
              <a:rPr lang="en-GB" altLang="es-US"/>
              <a:t>Fourth Outline Level</a:t>
            </a:r>
          </a:p>
          <a:p>
            <a:pPr lvl="4"/>
            <a:r>
              <a:rPr lang="en-GB" altLang="es-US"/>
              <a:t>Fifth Outline Level</a:t>
            </a:r>
          </a:p>
          <a:p>
            <a:pPr lvl="4"/>
            <a:r>
              <a:rPr lang="en-GB" altLang="es-US"/>
              <a:t>Sixth Outline Level</a:t>
            </a:r>
          </a:p>
          <a:p>
            <a:pPr lvl="4"/>
            <a:r>
              <a:rPr lang="en-GB" altLang="es-US"/>
              <a:t>Seventh Outline Level</a:t>
            </a:r>
          </a:p>
        </p:txBody>
      </p:sp>
      <p:pic>
        <p:nvPicPr>
          <p:cNvPr id="2059" name="Picture 10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2533" y="182563"/>
            <a:ext cx="394546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3631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p:txStyles>
    <p:titleStyle>
      <a:lvl1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  <a:ea typeface="DejaVu Sans" charset="0"/>
          <a:cs typeface="DejaVu Sans" charset="0"/>
        </a:defRPr>
      </a:lvl2pPr>
      <a:lvl3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  <a:ea typeface="DejaVu Sans" charset="0"/>
          <a:cs typeface="DejaVu Sans" charset="0"/>
        </a:defRPr>
      </a:lvl3pPr>
      <a:lvl4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  <a:ea typeface="DejaVu Sans" charset="0"/>
          <a:cs typeface="DejaVu Sans" charset="0"/>
        </a:defRPr>
      </a:lvl4pPr>
      <a:lvl5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  <a:ea typeface="DejaVu Sans" charset="0"/>
          <a:cs typeface="DejaVu Sans" charset="0"/>
        </a:defRPr>
      </a:lvl5pPr>
      <a:lvl6pPr marL="2514600" indent="-228600" algn="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  <a:ea typeface="DejaVu Sans" charset="0"/>
          <a:cs typeface="DejaVu Sans" charset="0"/>
        </a:defRPr>
      </a:lvl6pPr>
      <a:lvl7pPr marL="2971800" indent="-228600" algn="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  <a:ea typeface="DejaVu Sans" charset="0"/>
          <a:cs typeface="DejaVu Sans" charset="0"/>
        </a:defRPr>
      </a:lvl7pPr>
      <a:lvl8pPr marL="3429000" indent="-228600" algn="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  <a:ea typeface="DejaVu Sans" charset="0"/>
          <a:cs typeface="DejaVu Sans" charset="0"/>
        </a:defRPr>
      </a:lvl8pPr>
      <a:lvl9pPr marL="3886200" indent="-228600" algn="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  <a:ea typeface="DejaVu Sans" charset="0"/>
          <a:cs typeface="DejaVu Sans" charset="0"/>
        </a:defRPr>
      </a:lvl9pPr>
    </p:titleStyle>
    <p:bodyStyle>
      <a:lvl1pPr marL="342900" indent="-342900" algn="ctr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24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ctr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4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ctr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24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ctr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4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ctr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»"/>
        <a:defRPr sz="24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ctr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FFFFFF"/>
          </a:solidFill>
          <a:latin typeface="+mn-lt"/>
          <a:ea typeface="+mn-ea"/>
          <a:cs typeface="+mn-cs"/>
        </a:defRPr>
      </a:lvl6pPr>
      <a:lvl7pPr marL="2971800" indent="-228600" algn="ctr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FFFFFF"/>
          </a:solidFill>
          <a:latin typeface="+mn-lt"/>
          <a:ea typeface="+mn-ea"/>
          <a:cs typeface="+mn-cs"/>
        </a:defRPr>
      </a:lvl7pPr>
      <a:lvl8pPr marL="3429000" indent="-228600" algn="ctr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FFFFFF"/>
          </a:solidFill>
          <a:latin typeface="+mn-lt"/>
          <a:ea typeface="+mn-ea"/>
          <a:cs typeface="+mn-cs"/>
        </a:defRPr>
      </a:lvl8pPr>
      <a:lvl9pPr marL="3886200" indent="-228600" algn="ctr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4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Resultado de imagen para ucm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AutoShape 4" descr="Resultado de imagen para ucm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7177" y="42183"/>
            <a:ext cx="1330496" cy="136566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D76AB3D3-D09B-481C-BD1A-44A7484FC3D8}"/>
              </a:ext>
            </a:extLst>
          </p:cNvPr>
          <p:cNvSpPr txBox="1"/>
          <p:nvPr/>
        </p:nvSpPr>
        <p:spPr>
          <a:xfrm>
            <a:off x="785410" y="1407846"/>
            <a:ext cx="1062118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ctr">
              <a:lnSpc>
                <a:spcPct val="150000"/>
              </a:lnSpc>
              <a:spcBef>
                <a:spcPts val="1200"/>
              </a:spcBef>
            </a:pPr>
            <a:r>
              <a:rPr lang="es-EC" b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Inoculación de </a:t>
            </a:r>
            <a:r>
              <a:rPr lang="es-EC" b="1" i="1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Trichoderma</a:t>
            </a:r>
            <a:r>
              <a:rPr lang="es-EC" b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s-EC" b="1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sp</a:t>
            </a:r>
            <a:r>
              <a:rPr lang="es-EC" b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en plantas destinadas a la restauración de suelos degradados de la Amazonía ecuatoriana</a:t>
            </a:r>
            <a:r>
              <a:rPr lang="es-ES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s-EC" b="1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indent="457200" algn="ctr">
              <a:lnSpc>
                <a:spcPct val="150000"/>
              </a:lnSpc>
              <a:spcAft>
                <a:spcPts val="800"/>
              </a:spcAft>
            </a:pPr>
            <a:r>
              <a:rPr lang="es-ES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Prado Andrade, José Andrés </a:t>
            </a:r>
            <a:endParaRPr lang="es-EC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indent="457200" algn="ctr">
              <a:lnSpc>
                <a:spcPct val="150000"/>
              </a:lnSpc>
              <a:spcAft>
                <a:spcPts val="800"/>
              </a:spcAft>
            </a:pPr>
            <a:r>
              <a:rPr lang="es-ES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Departamento de Ciencias de la Vida y de la Agricultura </a:t>
            </a:r>
            <a:endParaRPr lang="es-EC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indent="457200" algn="ctr">
              <a:lnSpc>
                <a:spcPct val="150000"/>
              </a:lnSpc>
              <a:spcAft>
                <a:spcPts val="800"/>
              </a:spcAft>
            </a:pPr>
            <a:r>
              <a:rPr lang="es-ES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Carrera de Ingeniería Agropecuaria</a:t>
            </a:r>
            <a:r>
              <a:rPr lang="es-EC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</a:p>
          <a:p>
            <a:pPr indent="457200" algn="ctr">
              <a:lnSpc>
                <a:spcPct val="150000"/>
              </a:lnSpc>
              <a:spcAft>
                <a:spcPts val="800"/>
              </a:spcAft>
            </a:pPr>
            <a:r>
              <a:rPr lang="es-EC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Trabajo de titulación, previo a la obtención del título de Ingeniero Agropecuario </a:t>
            </a:r>
            <a:r>
              <a:rPr lang="es-ES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 </a:t>
            </a:r>
            <a:endParaRPr lang="es-EC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indent="457200" algn="ctr">
              <a:lnSpc>
                <a:spcPct val="150000"/>
              </a:lnSpc>
              <a:spcAft>
                <a:spcPts val="800"/>
              </a:spcAft>
            </a:pPr>
            <a:r>
              <a:rPr lang="es-ES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Dr. Chiriboga Novillo, Carlos Eduardo  </a:t>
            </a:r>
            <a:endParaRPr lang="es-EC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indent="457200" algn="ctr">
              <a:lnSpc>
                <a:spcPct val="150000"/>
              </a:lnSpc>
              <a:spcAft>
                <a:spcPts val="800"/>
              </a:spcAft>
            </a:pPr>
            <a:r>
              <a:rPr lang="es-ES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26 de octubre del 2020</a:t>
            </a:r>
            <a:endParaRPr lang="es-EC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581550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58348EA6-F037-44D9-B028-14223653189D}"/>
              </a:ext>
            </a:extLst>
          </p:cNvPr>
          <p:cNvSpPr txBox="1"/>
          <p:nvPr/>
        </p:nvSpPr>
        <p:spPr>
          <a:xfrm>
            <a:off x="-248055" y="363877"/>
            <a:ext cx="6096000" cy="5604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>
              <a:lnSpc>
                <a:spcPct val="200000"/>
              </a:lnSpc>
              <a:spcBef>
                <a:spcPts val="200"/>
              </a:spcBef>
            </a:pPr>
            <a:r>
              <a:rPr lang="es-EC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Preparación de las Diluciones 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9AA71727-BA32-48B7-9216-D8D3D45EF24B}"/>
              </a:ext>
            </a:extLst>
          </p:cNvPr>
          <p:cNvSpPr txBox="1">
            <a:spLocks/>
          </p:cNvSpPr>
          <p:nvPr/>
        </p:nvSpPr>
        <p:spPr>
          <a:xfrm>
            <a:off x="4050790" y="5783"/>
            <a:ext cx="3621087" cy="706437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es-EC" sz="2800" kern="0" dirty="0">
                <a:solidFill>
                  <a:schemeClr val="tx1"/>
                </a:solidFill>
                <a:cs typeface="Times New Roman" pitchFamily="18" charset="0"/>
              </a:rPr>
              <a:t>METODOLOGÍA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3D811435-0A87-4B9A-B690-630C7A615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924286"/>
            <a:ext cx="2651944" cy="244025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C3C2E08A-F3C3-4D79-93C7-EDD34CC28F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7866" y="940784"/>
            <a:ext cx="2354756" cy="244025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714F399C-C1EE-463F-ABDF-FF9E113D21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93"/>
          <a:stretch/>
        </p:blipFill>
        <p:spPr>
          <a:xfrm>
            <a:off x="3343025" y="4117631"/>
            <a:ext cx="2931452" cy="209901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9BEDB48E-68DC-4031-A69D-EABE19819D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2905" y="940784"/>
            <a:ext cx="2984350" cy="2440258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xmlns="" id="{06A4F0F1-CA65-4485-B5C3-C4FCD6BA3415}"/>
              </a:ext>
            </a:extLst>
          </p:cNvPr>
          <p:cNvSpPr txBox="1"/>
          <p:nvPr/>
        </p:nvSpPr>
        <p:spPr>
          <a:xfrm>
            <a:off x="142053" y="4179388"/>
            <a:ext cx="244300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20 g de sustrato seco en 200 ml de agua destilada y esterilizada adicionada una gota de </a:t>
            </a:r>
            <a:r>
              <a:rPr lang="es-EC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tween</a:t>
            </a:r>
            <a:r>
              <a:rPr lang="es-EC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20</a:t>
            </a:r>
            <a:endParaRPr lang="es-EC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xmlns="" id="{8D0C6D28-9C58-41A8-B718-602BBBB04AA5}"/>
                  </a:ext>
                </a:extLst>
              </p:cNvPr>
              <p:cNvSpPr txBox="1"/>
              <p:nvPr/>
            </p:nvSpPr>
            <p:spPr>
              <a:xfrm>
                <a:off x="8887669" y="4435933"/>
                <a:ext cx="2748905" cy="12034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EC" sz="18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Concentración final</a:t>
                </a:r>
                <a:r>
                  <a:rPr lang="es-EC" sz="1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s-EC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5×</m:t>
                    </m:r>
                    <m:sSup>
                      <m:sSupPr>
                        <m:ctrlPr>
                          <a:rPr lang="es-EC" i="1"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s-EC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s-EC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  <m:r>
                      <m:rPr>
                        <m:nor/>
                      </m:rPr>
                      <a:rPr lang="es-EC" dirty="0"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UFC</m:t>
                    </m:r>
                    <m:r>
                      <m:rPr>
                        <m:nor/>
                      </m:rPr>
                      <a:rPr lang="es-EC" dirty="0"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nor/>
                      </m:rPr>
                      <a:rPr lang="es-EC" dirty="0"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ml</m:t>
                    </m:r>
                  </m:oMath>
                </a14:m>
                <a:endParaRPr lang="es-ES" sz="1800" i="1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s-EC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5×</m:t>
                    </m:r>
                    <m:sSup>
                      <m:sSupPr>
                        <m:ctrlPr>
                          <a:rPr lang="es-EC" i="1"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s-EC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s-EC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sup>
                    </m:sSup>
                  </m:oMath>
                </a14:m>
                <a:r>
                  <a:rPr lang="es-EC" sz="1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UFC/ml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s-EC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0 </a:t>
                </a:r>
                <a:r>
                  <a:rPr lang="es-EC" sz="1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UFC/ml</a:t>
                </a:r>
                <a:endParaRPr lang="es-EC" dirty="0"/>
              </a:p>
            </p:txBody>
          </p:sp>
        </mc:Choice>
        <mc:Fallback xmlns=""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8D0C6D28-9C58-41A8-B718-602BBBB04A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7669" y="4435933"/>
                <a:ext cx="2748905" cy="1203406"/>
              </a:xfrm>
              <a:prstGeom prst="rect">
                <a:avLst/>
              </a:prstGeom>
              <a:blipFill>
                <a:blip r:embed="rId6"/>
                <a:stretch>
                  <a:fillRect l="-1996" t="-3046" b="-7614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CuadroTexto 18">
            <a:extLst>
              <a:ext uri="{FF2B5EF4-FFF2-40B4-BE49-F238E27FC236}">
                <a16:creationId xmlns:a16="http://schemas.microsoft.com/office/drawing/2014/main" xmlns="" id="{62328F85-2770-4895-9D1F-003AAA1D0F30}"/>
              </a:ext>
            </a:extLst>
          </p:cNvPr>
          <p:cNvSpPr txBox="1"/>
          <p:nvPr/>
        </p:nvSpPr>
        <p:spPr>
          <a:xfrm>
            <a:off x="119941" y="3428999"/>
            <a:ext cx="2651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 err="1"/>
              <a:t>Trichoderma</a:t>
            </a:r>
            <a:r>
              <a:rPr lang="es-ES" dirty="0"/>
              <a:t> </a:t>
            </a:r>
            <a:r>
              <a:rPr lang="es-ES" dirty="0" err="1"/>
              <a:t>sp</a:t>
            </a:r>
            <a:r>
              <a:rPr lang="es-ES" dirty="0"/>
              <a:t> en medio arroz y agua.</a:t>
            </a:r>
            <a:endParaRPr lang="es-EC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xmlns="" id="{02B119B3-A283-4D0A-B918-690473C34C3C}"/>
              </a:ext>
            </a:extLst>
          </p:cNvPr>
          <p:cNvSpPr txBox="1"/>
          <p:nvPr/>
        </p:nvSpPr>
        <p:spPr>
          <a:xfrm>
            <a:off x="2804272" y="3428999"/>
            <a:ext cx="2443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Solución madre de </a:t>
            </a:r>
            <a:r>
              <a:rPr lang="es-ES" i="1" dirty="0" err="1"/>
              <a:t>Trichoderma</a:t>
            </a:r>
            <a:r>
              <a:rPr lang="es-ES" dirty="0"/>
              <a:t> </a:t>
            </a:r>
            <a:r>
              <a:rPr lang="es-ES" dirty="0" err="1"/>
              <a:t>sp</a:t>
            </a:r>
            <a:r>
              <a:rPr lang="es-ES" dirty="0"/>
              <a:t>. </a:t>
            </a:r>
            <a:endParaRPr lang="es-EC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xmlns="" id="{96F0FC91-AAA6-4499-95ED-61E5A7CB58E9}"/>
              </a:ext>
            </a:extLst>
          </p:cNvPr>
          <p:cNvSpPr txBox="1"/>
          <p:nvPr/>
        </p:nvSpPr>
        <p:spPr>
          <a:xfrm>
            <a:off x="5535805" y="3428998"/>
            <a:ext cx="2998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Filtración al vacío (cúmulos de esporas)</a:t>
            </a:r>
            <a:endParaRPr lang="es-EC" dirty="0"/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xmlns="" id="{140C2F48-8F0E-4081-8C50-76F562428D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11365" y="940784"/>
            <a:ext cx="3553184" cy="2423761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754F814A-D161-41C1-8E21-8DCE56B9E2DD}"/>
              </a:ext>
            </a:extLst>
          </p:cNvPr>
          <p:cNvSpPr txBox="1"/>
          <p:nvPr/>
        </p:nvSpPr>
        <p:spPr>
          <a:xfrm>
            <a:off x="8888682" y="3452503"/>
            <a:ext cx="2998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Medición de pH (5,11) y CE (</a:t>
            </a:r>
            <a:r>
              <a:rPr lang="es-EC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6,9 µS/cm)</a:t>
            </a:r>
            <a:endParaRPr lang="es-EC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B889C5CD-BBFC-4A22-B7CF-FF804078785D}"/>
              </a:ext>
            </a:extLst>
          </p:cNvPr>
          <p:cNvSpPr txBox="1"/>
          <p:nvPr/>
        </p:nvSpPr>
        <p:spPr>
          <a:xfrm>
            <a:off x="6456040" y="4456386"/>
            <a:ext cx="18536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Preparación de diluciones  (pipeta automática) 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6373434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A97B4EB6-51FD-4357-AA07-832CBD40D8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0936" y="818135"/>
            <a:ext cx="2736304" cy="242023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A3B0EE38-7480-4E5E-B172-70A85868F99F}"/>
              </a:ext>
            </a:extLst>
          </p:cNvPr>
          <p:cNvSpPr txBox="1"/>
          <p:nvPr/>
        </p:nvSpPr>
        <p:spPr>
          <a:xfrm>
            <a:off x="339552" y="44377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Recolección de Semillas</a:t>
            </a:r>
            <a:endParaRPr lang="es-EC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84C6A5E1-B6E4-41B9-8881-6EDB57955E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1" r="11342"/>
          <a:stretch/>
        </p:blipFill>
        <p:spPr>
          <a:xfrm>
            <a:off x="5791124" y="828445"/>
            <a:ext cx="2861723" cy="242023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FF3A45EF-2CE3-4C08-BC09-2C73641B87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778" y="3838821"/>
            <a:ext cx="2932235" cy="237553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2A1E4449-DFB7-4817-99BF-C2C42E2D9C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5959" y="828445"/>
            <a:ext cx="3197413" cy="2420234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135A1077-D835-4945-975E-E9C78613E18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050" r="14228"/>
          <a:stretch/>
        </p:blipFill>
        <p:spPr>
          <a:xfrm>
            <a:off x="4886451" y="3838821"/>
            <a:ext cx="4091742" cy="2375530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4A01D221-D006-413C-B07D-0C0F2DD4010A}"/>
              </a:ext>
            </a:extLst>
          </p:cNvPr>
          <p:cNvSpPr txBox="1"/>
          <p:nvPr/>
        </p:nvSpPr>
        <p:spPr>
          <a:xfrm>
            <a:off x="335169" y="349533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Siembra</a:t>
            </a:r>
            <a:endParaRPr lang="es-EC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4F1E5E27-43EF-4FA6-883C-633CA2B316AF}"/>
              </a:ext>
            </a:extLst>
          </p:cNvPr>
          <p:cNvSpPr txBox="1"/>
          <p:nvPr/>
        </p:nvSpPr>
        <p:spPr>
          <a:xfrm>
            <a:off x="8736632" y="3236178"/>
            <a:ext cx="37197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Desinfección </a:t>
            </a:r>
            <a:r>
              <a:rPr lang="es-EC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Vitavax</a:t>
            </a:r>
            <a:r>
              <a:rPr lang="es-EC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400 </a:t>
            </a: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</a:rPr>
              <a:t>(</a:t>
            </a:r>
            <a:r>
              <a:rPr lang="es-EC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4 g/kg)</a:t>
            </a:r>
            <a:endParaRPr lang="es-EC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6E86D2B1-D7F1-4731-920C-A884BC931380}"/>
              </a:ext>
            </a:extLst>
          </p:cNvPr>
          <p:cNvSpPr txBox="1">
            <a:spLocks/>
          </p:cNvSpPr>
          <p:nvPr/>
        </p:nvSpPr>
        <p:spPr>
          <a:xfrm>
            <a:off x="4050790" y="5783"/>
            <a:ext cx="3621087" cy="706437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es-EC" sz="2800" kern="0" dirty="0">
                <a:solidFill>
                  <a:schemeClr val="tx1"/>
                </a:solidFill>
                <a:cs typeface="Times New Roman" pitchFamily="18" charset="0"/>
              </a:rPr>
              <a:t>METODOLOGÍA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CCEA4FFD-20F6-4E32-8B03-2AC96C20C0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856" y="813107"/>
            <a:ext cx="2638184" cy="243557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819A5E93-D1D2-4F9C-9BCF-C9D51C6B6A8F}"/>
              </a:ext>
            </a:extLst>
          </p:cNvPr>
          <p:cNvSpPr txBox="1"/>
          <p:nvPr/>
        </p:nvSpPr>
        <p:spPr>
          <a:xfrm>
            <a:off x="228014" y="3209431"/>
            <a:ext cx="2561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Arboles semilleros PAV</a:t>
            </a:r>
            <a:endParaRPr lang="es-EC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E093AA74-7769-4254-A57C-9B8C5FB73EAA}"/>
              </a:ext>
            </a:extLst>
          </p:cNvPr>
          <p:cNvSpPr txBox="1"/>
          <p:nvPr/>
        </p:nvSpPr>
        <p:spPr>
          <a:xfrm>
            <a:off x="3200105" y="3209431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Almacenamiento</a:t>
            </a:r>
            <a:endParaRPr lang="es-EC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DBCE6462-37C8-4EC5-981C-0A05784B66D1}"/>
              </a:ext>
            </a:extLst>
          </p:cNvPr>
          <p:cNvSpPr txBox="1"/>
          <p:nvPr/>
        </p:nvSpPr>
        <p:spPr>
          <a:xfrm>
            <a:off x="5791124" y="3209431"/>
            <a:ext cx="2817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Tratamientos </a:t>
            </a:r>
            <a:r>
              <a:rPr lang="es-ES" dirty="0" err="1"/>
              <a:t>pre-siembra</a:t>
            </a:r>
            <a:endParaRPr lang="es-EC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xmlns="" id="{4D103EE4-E92A-4AFE-AF08-74EF46CBAA37}"/>
              </a:ext>
            </a:extLst>
          </p:cNvPr>
          <p:cNvSpPr txBox="1"/>
          <p:nvPr/>
        </p:nvSpPr>
        <p:spPr>
          <a:xfrm>
            <a:off x="9225476" y="4795411"/>
            <a:ext cx="26879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/>
              <a:t>Riego diario </a:t>
            </a:r>
            <a:endParaRPr lang="es-EC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F78645D0-848E-42C1-8FBA-0B75819D6E45}"/>
              </a:ext>
            </a:extLst>
          </p:cNvPr>
          <p:cNvSpPr txBox="1"/>
          <p:nvPr/>
        </p:nvSpPr>
        <p:spPr>
          <a:xfrm>
            <a:off x="3125191" y="4313771"/>
            <a:ext cx="17612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Arial" panose="020B0604020202020204" pitchFamily="34" charset="0"/>
              </a:rPr>
              <a:t>P</a:t>
            </a:r>
            <a:r>
              <a:rPr lang="es-EC" dirty="0">
                <a:latin typeface="Arial" panose="020B0604020202020204" pitchFamily="34" charset="0"/>
              </a:rPr>
              <a:t>reparación Almácigo</a:t>
            </a:r>
            <a:endParaRPr lang="es-EC" dirty="0"/>
          </a:p>
          <a:p>
            <a:r>
              <a:rPr lang="es-ES" dirty="0"/>
              <a:t>Sustrato</a:t>
            </a:r>
          </a:p>
          <a:p>
            <a:r>
              <a:rPr lang="es-ES" dirty="0"/>
              <a:t>Tierra agrícola + tamo de café </a:t>
            </a:r>
            <a:endParaRPr lang="es-EC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391460E2-1060-4805-8073-E908D7D3220F}"/>
              </a:ext>
            </a:extLst>
          </p:cNvPr>
          <p:cNvSpPr txBox="1"/>
          <p:nvPr/>
        </p:nvSpPr>
        <p:spPr>
          <a:xfrm>
            <a:off x="9225476" y="4149080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Siembra a diferentes profundidades 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3050317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C71910A5-D27B-4B86-8D18-476DD83F4B04}"/>
              </a:ext>
            </a:extLst>
          </p:cNvPr>
          <p:cNvSpPr txBox="1"/>
          <p:nvPr/>
        </p:nvSpPr>
        <p:spPr>
          <a:xfrm>
            <a:off x="609600" y="692696"/>
            <a:ext cx="4334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Repique e Inoculación </a:t>
            </a:r>
            <a:endParaRPr lang="es-EC" b="1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D10FE989-5BE4-48CF-9E15-048B289E9E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94" y="1078613"/>
            <a:ext cx="2573329" cy="290094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1F4D40A2-2EF4-4C6A-B427-959EDAC76D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8196" y="1082154"/>
            <a:ext cx="2815407" cy="2346846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07D78F72-2AF9-4EBC-9B4D-2CE4EFF8F3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7685" y="1073286"/>
            <a:ext cx="3714731" cy="294303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AA81381-EDFF-491E-B731-FA9A969D62FF}"/>
              </a:ext>
            </a:extLst>
          </p:cNvPr>
          <p:cNvSpPr txBox="1">
            <a:spLocks/>
          </p:cNvSpPr>
          <p:nvPr/>
        </p:nvSpPr>
        <p:spPr>
          <a:xfrm>
            <a:off x="4050790" y="5783"/>
            <a:ext cx="3621087" cy="706437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es-EC" sz="2800" kern="0" dirty="0">
                <a:solidFill>
                  <a:schemeClr val="tx1"/>
                </a:solidFill>
                <a:cs typeface="Times New Roman" pitchFamily="18" charset="0"/>
              </a:rPr>
              <a:t>METODOLOGÍA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xmlns="" id="{1210B695-0018-4A72-B11A-BC81F9A0EF8D}"/>
                  </a:ext>
                </a:extLst>
              </p:cNvPr>
              <p:cNvSpPr txBox="1"/>
              <p:nvPr/>
            </p:nvSpPr>
            <p:spPr>
              <a:xfrm>
                <a:off x="5491336" y="4169477"/>
                <a:ext cx="3711080" cy="23319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EC" b="1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</a:t>
                </a:r>
                <a:r>
                  <a:rPr lang="es-EC" sz="18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noculación </a:t>
                </a:r>
              </a:p>
              <a:p>
                <a:r>
                  <a:rPr lang="es-EC" sz="1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 diluciones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s-EC" sz="1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Máxima </a:t>
                </a:r>
                <a14:m>
                  <m:oMath xmlns:m="http://schemas.openxmlformats.org/officeDocument/2006/math">
                    <m:r>
                      <a:rPr lang="es-EC" sz="18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5×</m:t>
                    </m:r>
                    <m:sSup>
                      <m:sSupPr>
                        <m:ctrlPr>
                          <a:rPr lang="es-EC" i="1"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s-EC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s-ES" sz="18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sup>
                    </m:sSup>
                    <m:r>
                      <m:rPr>
                        <m:nor/>
                      </m:rPr>
                      <a:rPr lang="es-EC" dirty="0"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UFC</m:t>
                    </m:r>
                    <m:r>
                      <m:rPr>
                        <m:nor/>
                      </m:rPr>
                      <a:rPr lang="es-EC" dirty="0"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nor/>
                      </m:rPr>
                      <a:rPr lang="es-EC" dirty="0"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ml</m:t>
                    </m:r>
                  </m:oMath>
                </a14:m>
                <a:endParaRPr lang="es-ES" sz="1800" i="1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s-EC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</a:t>
                </a:r>
                <a:r>
                  <a:rPr lang="es-EC" sz="1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ínima </a:t>
                </a:r>
                <a14:m>
                  <m:oMath xmlns:m="http://schemas.openxmlformats.org/officeDocument/2006/math">
                    <m:r>
                      <a:rPr lang="es-EC" sz="18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5×</m:t>
                    </m:r>
                    <m:sSup>
                      <m:sSupPr>
                        <m:ctrlPr>
                          <a:rPr lang="es-EC" i="1"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s-EC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s-ES" sz="18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s-EC" sz="1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UFC/ml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s-EC" sz="1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Nula</a:t>
                </a:r>
                <a:r>
                  <a:rPr lang="es-EC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(testigo) </a:t>
                </a:r>
                <a:endParaRPr lang="es-EC" sz="1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r>
                  <a:rPr lang="es-EC" sz="1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cada dilución se aplico sobre 5 plantas de cada especie.</a:t>
                </a:r>
              </a:p>
              <a:p>
                <a:endParaRPr lang="es-EC" sz="1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1210B695-0018-4A72-B11A-BC81F9A0EF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1336" y="4169477"/>
                <a:ext cx="3711080" cy="2331985"/>
              </a:xfrm>
              <a:prstGeom prst="rect">
                <a:avLst/>
              </a:prstGeom>
              <a:blipFill>
                <a:blip r:embed="rId5"/>
                <a:stretch>
                  <a:fillRect l="-1478" t="-1567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CuadroTexto 18">
            <a:extLst>
              <a:ext uri="{FF2B5EF4-FFF2-40B4-BE49-F238E27FC236}">
                <a16:creationId xmlns:a16="http://schemas.microsoft.com/office/drawing/2014/main" xmlns="" id="{599DEC02-BE4D-4E5C-93D8-801D9446F92F}"/>
              </a:ext>
            </a:extLst>
          </p:cNvPr>
          <p:cNvSpPr txBox="1"/>
          <p:nvPr/>
        </p:nvSpPr>
        <p:spPr>
          <a:xfrm>
            <a:off x="2766303" y="4177340"/>
            <a:ext cx="26456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Pre-aclimatación</a:t>
            </a:r>
            <a:r>
              <a:rPr lang="es-ES" dirty="0"/>
              <a:t> recubrimiento de sarán-malla de 65% de sombra. </a:t>
            </a:r>
            <a:endParaRPr lang="es-EC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xmlns="" id="{F279B2B7-08A5-4AA9-A563-849666ECEAC7}"/>
              </a:ext>
            </a:extLst>
          </p:cNvPr>
          <p:cNvSpPr txBox="1"/>
          <p:nvPr/>
        </p:nvSpPr>
        <p:spPr>
          <a:xfrm>
            <a:off x="117194" y="4169477"/>
            <a:ext cx="278370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Primeras h</a:t>
            </a:r>
            <a:r>
              <a:rPr lang="es-EC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ojas </a:t>
            </a:r>
            <a:r>
              <a:rPr lang="es-EC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verdaderas se realizó el repique en bolsas plásticas (sustrato: tierra agrícola + tamo de café)</a:t>
            </a:r>
            <a:endParaRPr lang="es-EC" dirty="0"/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xmlns="" id="{5CDEDEE6-A968-41F4-B746-8128EF5934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6303" y="1080669"/>
            <a:ext cx="2645602" cy="2926452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xmlns="" id="{3EF3B6E4-7090-4315-AC82-F4876FE3D898}"/>
              </a:ext>
            </a:extLst>
          </p:cNvPr>
          <p:cNvSpPr txBox="1"/>
          <p:nvPr/>
        </p:nvSpPr>
        <p:spPr>
          <a:xfrm>
            <a:off x="9278196" y="4169477"/>
            <a:ext cx="302433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</a:t>
            </a:r>
            <a:r>
              <a:rPr lang="es-EC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aplicación fue en el área aledaña al cuello de la raíz.</a:t>
            </a: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8578324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7139950D-3F8B-40CA-81E2-3D4DBA3DDA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732" y="1143077"/>
            <a:ext cx="2615027" cy="3312368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xmlns="" id="{809B2D88-9971-410F-BEEB-47DE5D513BAA}"/>
              </a:ext>
            </a:extLst>
          </p:cNvPr>
          <p:cNvSpPr txBox="1">
            <a:spLocks/>
          </p:cNvSpPr>
          <p:nvPr/>
        </p:nvSpPr>
        <p:spPr>
          <a:xfrm>
            <a:off x="4050790" y="5783"/>
            <a:ext cx="3621087" cy="706437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es-EC" sz="2800" kern="0" dirty="0">
                <a:solidFill>
                  <a:schemeClr val="tx1"/>
                </a:solidFill>
                <a:cs typeface="Times New Roman" pitchFamily="18" charset="0"/>
              </a:rPr>
              <a:t>METODOLOGÍA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7123A3DE-FFEC-462A-BDA4-B2F79B7E5A19}"/>
              </a:ext>
            </a:extLst>
          </p:cNvPr>
          <p:cNvSpPr txBox="1"/>
          <p:nvPr/>
        </p:nvSpPr>
        <p:spPr>
          <a:xfrm>
            <a:off x="429703" y="389764"/>
            <a:ext cx="3621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Medición de variables </a:t>
            </a:r>
            <a:endParaRPr lang="es-EC" b="1" dirty="0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824F4689-8D77-4B69-94DF-79C9AF79CA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983"/>
          <a:stretch/>
        </p:blipFill>
        <p:spPr>
          <a:xfrm>
            <a:off x="4786586" y="1175304"/>
            <a:ext cx="2613776" cy="3280141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xmlns="" id="{A6964DDF-FE64-4921-8B02-15255D2476B6}"/>
              </a:ext>
            </a:extLst>
          </p:cNvPr>
          <p:cNvSpPr txBox="1"/>
          <p:nvPr/>
        </p:nvSpPr>
        <p:spPr>
          <a:xfrm>
            <a:off x="873987" y="4497683"/>
            <a:ext cx="287194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s-EC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esde el cuello de la raíz hasta el meristemo apical del tallo más alto, utilizando una regla graduada (+/- 0,001 m).</a:t>
            </a:r>
          </a:p>
          <a:p>
            <a:r>
              <a:rPr lang="es-EC" sz="1800" b="1" dirty="0">
                <a:latin typeface="Arial" panose="020B0604020202020204" pitchFamily="34" charset="0"/>
                <a:cs typeface="Times New Roman" panose="02020603050405020304" pitchFamily="18" charset="0"/>
              </a:rPr>
              <a:t>Cada 15 días </a:t>
            </a:r>
            <a:endParaRPr lang="en-US" sz="1800" b="1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xmlns="" id="{9778426A-6215-4D16-8FD0-1B64DE0103B8}"/>
              </a:ext>
            </a:extLst>
          </p:cNvPr>
          <p:cNvSpPr txBox="1"/>
          <p:nvPr/>
        </p:nvSpPr>
        <p:spPr>
          <a:xfrm>
            <a:off x="4685905" y="4505053"/>
            <a:ext cx="271445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midió a </a:t>
            </a:r>
            <a:r>
              <a:rPr lang="es-EC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cm desde la base de la planta para ello se utilizó un calibrador (+/- 0,0001 m).</a:t>
            </a:r>
          </a:p>
          <a:p>
            <a:r>
              <a:rPr lang="es-EC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Cada 15 días </a:t>
            </a:r>
            <a:r>
              <a:rPr lang="es-EC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800" b="1" dirty="0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xmlns="" id="{4DCCBDB6-3780-49FA-A068-A6D453AF2D67}"/>
              </a:ext>
            </a:extLst>
          </p:cNvPr>
          <p:cNvSpPr txBox="1"/>
          <p:nvPr/>
        </p:nvSpPr>
        <p:spPr>
          <a:xfrm>
            <a:off x="1846547" y="752626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Altura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xmlns="" id="{FCD288EF-30F1-4D8F-9AE8-C2DDC9D5F20F}"/>
              </a:ext>
            </a:extLst>
          </p:cNvPr>
          <p:cNvSpPr txBox="1"/>
          <p:nvPr/>
        </p:nvSpPr>
        <p:spPr>
          <a:xfrm>
            <a:off x="5535001" y="759096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Diámetro</a:t>
            </a:r>
            <a:endParaRPr lang="es-EC" dirty="0"/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xmlns="" id="{EAEC4A00-5749-4683-BE30-351A17E2A322}"/>
              </a:ext>
            </a:extLst>
          </p:cNvPr>
          <p:cNvSpPr txBox="1"/>
          <p:nvPr/>
        </p:nvSpPr>
        <p:spPr>
          <a:xfrm>
            <a:off x="8665200" y="728110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Peso fresco y seco </a:t>
            </a:r>
            <a:endParaRPr lang="es-EC" dirty="0"/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xmlns="" id="{C351E83E-63EC-4017-B7A7-69DF77C24C5F}"/>
              </a:ext>
            </a:extLst>
          </p:cNvPr>
          <p:cNvSpPr txBox="1"/>
          <p:nvPr/>
        </p:nvSpPr>
        <p:spPr>
          <a:xfrm>
            <a:off x="8328248" y="4487145"/>
            <a:ext cx="327852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Realizado en 9 plántulas de cada especie, tanto de las partes aéreas y subterráneas utilizando para ello una balanza digital (+/- 0,0001 kg)</a:t>
            </a: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s-EC" b="1" dirty="0">
                <a:latin typeface="Arial" panose="020B0604020202020204" pitchFamily="34" charset="0"/>
                <a:cs typeface="Times New Roman" panose="02020603050405020304" pitchFamily="18" charset="0"/>
              </a:rPr>
              <a:t>Al finalizar el experimento</a:t>
            </a:r>
            <a:r>
              <a:rPr lang="es-EC" dirty="0">
                <a:latin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s-EC" dirty="0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EE4D7DA1-84D2-4016-A51C-3D946E2C3E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8248" y="1143077"/>
            <a:ext cx="2871943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2267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38CE4ADC-FC42-4CA0-9DCD-E2BFB359864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636" y="1225619"/>
            <a:ext cx="5965128" cy="421429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xmlns="" id="{CCC14D23-F952-43C8-B6BD-EAF9AF1BA07D}"/>
              </a:ext>
            </a:extLst>
          </p:cNvPr>
          <p:cNvSpPr txBox="1">
            <a:spLocks/>
          </p:cNvSpPr>
          <p:nvPr/>
        </p:nvSpPr>
        <p:spPr>
          <a:xfrm>
            <a:off x="4050790" y="5783"/>
            <a:ext cx="3621087" cy="706437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es-EC" sz="2800" kern="0" dirty="0">
                <a:solidFill>
                  <a:schemeClr val="tx1"/>
                </a:solidFill>
                <a:cs typeface="Times New Roman" pitchFamily="18" charset="0"/>
              </a:rPr>
              <a:t>METODOLOGÍA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6F683BBC-4819-4DDA-8713-050392B8F550}"/>
              </a:ext>
            </a:extLst>
          </p:cNvPr>
          <p:cNvSpPr txBox="1"/>
          <p:nvPr/>
        </p:nvSpPr>
        <p:spPr>
          <a:xfrm>
            <a:off x="7222637" y="570880"/>
            <a:ext cx="6096000" cy="5604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>
              <a:lnSpc>
                <a:spcPct val="200000"/>
              </a:lnSpc>
              <a:spcAft>
                <a:spcPts val="800"/>
              </a:spcAft>
            </a:pPr>
            <a:r>
              <a:rPr lang="es-EC" sz="1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Croquis del experimento   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xmlns="" id="{0A068A36-23FF-4CE5-8E29-38142D710A4A}"/>
              </a:ext>
            </a:extLst>
          </p:cNvPr>
          <p:cNvSpPr/>
          <p:nvPr/>
        </p:nvSpPr>
        <p:spPr>
          <a:xfrm>
            <a:off x="6070509" y="1162733"/>
            <a:ext cx="1152128" cy="43600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xmlns="" id="{676161AF-77E2-4C44-B265-E97DB7D165B8}"/>
              </a:ext>
            </a:extLst>
          </p:cNvPr>
          <p:cNvSpPr txBox="1"/>
          <p:nvPr/>
        </p:nvSpPr>
        <p:spPr>
          <a:xfrm>
            <a:off x="97934" y="1256569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/>
              <a:t>El experimento se dispuso bajo un diseño en bloques completos al azar DBCA con 5 repeticiones, con el siguiente modelo matemático: </a:t>
            </a:r>
            <a:endParaRPr lang="es-EC" dirty="0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xmlns="" id="{56653744-B5A0-4B91-B159-A9DC2950D45F}"/>
              </a:ext>
            </a:extLst>
          </p:cNvPr>
          <p:cNvSpPr txBox="1"/>
          <p:nvPr/>
        </p:nvSpPr>
        <p:spPr>
          <a:xfrm>
            <a:off x="1199692" y="592838"/>
            <a:ext cx="3913112" cy="5604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>
              <a:lnSpc>
                <a:spcPct val="200000"/>
              </a:lnSpc>
              <a:spcAft>
                <a:spcPts val="800"/>
              </a:spcAft>
            </a:pPr>
            <a:r>
              <a:rPr lang="es-EC" sz="1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Diseño experimental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uadroTexto 23">
                <a:extLst>
                  <a:ext uri="{FF2B5EF4-FFF2-40B4-BE49-F238E27FC236}">
                    <a16:creationId xmlns:a16="http://schemas.microsoft.com/office/drawing/2014/main" xmlns="" id="{B057D892-6536-4374-AFFA-FC43A037C8A2}"/>
                  </a:ext>
                </a:extLst>
              </p:cNvPr>
              <p:cNvSpPr txBox="1"/>
              <p:nvPr/>
            </p:nvSpPr>
            <p:spPr>
              <a:xfrm>
                <a:off x="-240704" y="2371659"/>
                <a:ext cx="3005609" cy="21146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indent="457200">
                  <a:lnSpc>
                    <a:spcPct val="20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1800" b="1" i="1" smtClean="0"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en-US" sz="1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𝒊𝒋</m:t>
                          </m:r>
                        </m:sub>
                      </m:sSub>
                      <m:r>
                        <a:rPr lang="en-US" sz="18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 </m:t>
                      </m:r>
                      <m:r>
                        <a:rPr lang="en-US" sz="18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𝝁</m:t>
                      </m:r>
                      <m:r>
                        <a:rPr lang="en-US" sz="18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EC" sz="1800" b="1" i="1"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𝜶</m:t>
                          </m:r>
                        </m:e>
                        <m:sub>
                          <m:r>
                            <a:rPr lang="en-US" sz="1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𝒊</m:t>
                          </m:r>
                        </m:sub>
                      </m:sSub>
                      <m:r>
                        <a:rPr lang="en-US" sz="18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s-EC" sz="1800" b="1" i="1"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𝜷</m:t>
                          </m:r>
                        </m:e>
                        <m:sub>
                          <m:r>
                            <a:rPr lang="en-US" sz="1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𝒋</m:t>
                          </m:r>
                        </m:sub>
                      </m:sSub>
                      <m:r>
                        <a:rPr lang="en-US" sz="18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EC" sz="1800" b="1" i="1"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𝒆</m:t>
                          </m:r>
                        </m:e>
                        <m:sub>
                          <m:r>
                            <a:rPr lang="en-US" sz="1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𝒊𝒋</m:t>
                          </m:r>
                        </m:sub>
                      </m:sSub>
                    </m:oMath>
                  </m:oMathPara>
                </a14:m>
                <a:endParaRPr lang="es-EC" sz="1800" dirty="0">
                  <a:effectLst/>
                  <a:latin typeface="Arial" panose="020B0604020202020204" pitchFamily="34" charset="0"/>
                  <a:ea typeface="Calibri" panose="020F0502020204030204" pitchFamily="34" charset="0"/>
                </a:endParaRPr>
              </a:p>
              <a:p>
                <a:pPr indent="457200">
                  <a:lnSpc>
                    <a:spcPct val="20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𝑖</m:t>
                      </m:r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=1,…,3</m:t>
                      </m:r>
                    </m:oMath>
                  </m:oMathPara>
                </a14:m>
                <a:endParaRPr lang="es-EC" sz="1800" dirty="0">
                  <a:effectLst/>
                  <a:latin typeface="Arial" panose="020B0604020202020204" pitchFamily="34" charset="0"/>
                  <a:ea typeface="Calibri" panose="020F0502020204030204" pitchFamily="34" charset="0"/>
                </a:endParaRPr>
              </a:p>
              <a:p>
                <a:pPr indent="457200">
                  <a:lnSpc>
                    <a:spcPct val="20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𝑗</m:t>
                      </m:r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=1,…,11</m:t>
                      </m:r>
                    </m:oMath>
                  </m:oMathPara>
                </a14:m>
                <a:endParaRPr lang="es-EC" sz="1800" dirty="0">
                  <a:effectLst/>
                  <a:latin typeface="Arial" panose="020B0604020202020204" pitchFamily="34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4" name="CuadroTexto 23">
                <a:extLst>
                  <a:ext uri="{FF2B5EF4-FFF2-40B4-BE49-F238E27FC236}">
                    <a16:creationId xmlns:a16="http://schemas.microsoft.com/office/drawing/2014/main" id="{B057D892-6536-4374-AFFA-FC43A037C8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40704" y="2371659"/>
                <a:ext cx="3005609" cy="211468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Imagen 28">
            <a:extLst>
              <a:ext uri="{FF2B5EF4-FFF2-40B4-BE49-F238E27FC236}">
                <a16:creationId xmlns:a16="http://schemas.microsoft.com/office/drawing/2014/main" xmlns="" id="{4B6A06C9-1800-4A76-879B-D29B5ACE80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5934" y="2724248"/>
            <a:ext cx="2878512" cy="1739760"/>
          </a:xfrm>
          <a:prstGeom prst="rect">
            <a:avLst/>
          </a:prstGeom>
        </p:spPr>
      </p:pic>
      <p:pic>
        <p:nvPicPr>
          <p:cNvPr id="31" name="Picture 2" descr="Resultado de imagen de INFOSTAT&quot;">
            <a:extLst>
              <a:ext uri="{FF2B5EF4-FFF2-40B4-BE49-F238E27FC236}">
                <a16:creationId xmlns:a16="http://schemas.microsoft.com/office/drawing/2014/main" xmlns="" id="{778CD3E3-5794-4322-8C26-D2C3F1A0D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705" y="4736867"/>
            <a:ext cx="1494005" cy="855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CuadroTexto 32">
            <a:extLst>
              <a:ext uri="{FF2B5EF4-FFF2-40B4-BE49-F238E27FC236}">
                <a16:creationId xmlns:a16="http://schemas.microsoft.com/office/drawing/2014/main" xmlns="" id="{7E659ED2-AE8C-4642-8AD8-11765C1BAAD0}"/>
              </a:ext>
            </a:extLst>
          </p:cNvPr>
          <p:cNvSpPr txBox="1"/>
          <p:nvPr/>
        </p:nvSpPr>
        <p:spPr>
          <a:xfrm>
            <a:off x="-240704" y="4720707"/>
            <a:ext cx="3913112" cy="5604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>
              <a:lnSpc>
                <a:spcPct val="200000"/>
              </a:lnSpc>
              <a:spcAft>
                <a:spcPts val="800"/>
              </a:spcAft>
            </a:pPr>
            <a:r>
              <a:rPr lang="es-EC" b="1" dirty="0">
                <a:latin typeface="Arial" panose="020B0604020202020204" pitchFamily="34" charset="0"/>
                <a:ea typeface="Calibri" panose="020F0502020204030204" pitchFamily="34" charset="0"/>
              </a:rPr>
              <a:t>Análisis estadístico </a:t>
            </a:r>
            <a:r>
              <a:rPr lang="es-EC" sz="1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 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xmlns="" id="{9B96D93C-3457-4084-885A-B0820EE4022E}"/>
              </a:ext>
            </a:extLst>
          </p:cNvPr>
          <p:cNvSpPr txBox="1"/>
          <p:nvPr/>
        </p:nvSpPr>
        <p:spPr>
          <a:xfrm>
            <a:off x="361662" y="5250266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/>
              <a:t>- Estadística descriptiva</a:t>
            </a:r>
          </a:p>
          <a:p>
            <a:r>
              <a:rPr lang="es-ES" dirty="0"/>
              <a:t>- Análisis de varianza mediante modelos mixtos. </a:t>
            </a:r>
          </a:p>
          <a:p>
            <a:r>
              <a:rPr lang="es-ES" dirty="0"/>
              <a:t>- Pruebas de comparación de medias LSD (α=0,05). </a:t>
            </a:r>
          </a:p>
        </p:txBody>
      </p:sp>
      <p:sp>
        <p:nvSpPr>
          <p:cNvPr id="2" name="Flecha: a la derecha 1">
            <a:extLst>
              <a:ext uri="{FF2B5EF4-FFF2-40B4-BE49-F238E27FC236}">
                <a16:creationId xmlns:a16="http://schemas.microsoft.com/office/drawing/2014/main" xmlns="" id="{244A3376-E930-4AC9-B45C-1BD9FF254804}"/>
              </a:ext>
            </a:extLst>
          </p:cNvPr>
          <p:cNvSpPr/>
          <p:nvPr/>
        </p:nvSpPr>
        <p:spPr>
          <a:xfrm>
            <a:off x="2690494" y="3539923"/>
            <a:ext cx="409377" cy="2883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234369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o 27"/>
          <p:cNvGrpSpPr/>
          <p:nvPr/>
        </p:nvGrpSpPr>
        <p:grpSpPr>
          <a:xfrm>
            <a:off x="8832304" y="6021288"/>
            <a:ext cx="3240360" cy="582613"/>
            <a:chOff x="8832304" y="6018112"/>
            <a:chExt cx="3240360" cy="582613"/>
          </a:xfrm>
        </p:grpSpPr>
        <p:sp>
          <p:nvSpPr>
            <p:cNvPr id="29" name="Rectángulo redondeado 28"/>
            <p:cNvSpPr/>
            <p:nvPr/>
          </p:nvSpPr>
          <p:spPr>
            <a:xfrm>
              <a:off x="8832304" y="6021288"/>
              <a:ext cx="3240360" cy="57626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dirty="0"/>
                <a:t>c</a:t>
              </a:r>
            </a:p>
          </p:txBody>
        </p:sp>
        <p:pic>
          <p:nvPicPr>
            <p:cNvPr id="30" name="Imagen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69772" y="6018112"/>
              <a:ext cx="2477850" cy="582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1 Título">
            <a:extLst>
              <a:ext uri="{FF2B5EF4-FFF2-40B4-BE49-F238E27FC236}">
                <a16:creationId xmlns:a16="http://schemas.microsoft.com/office/drawing/2014/main" xmlns="" id="{CB844F13-671F-4EFC-84FD-7083964AC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9124" y="-9221"/>
            <a:ext cx="5063180" cy="733472"/>
          </a:xfrm>
        </p:spPr>
        <p:txBody>
          <a:bodyPr/>
          <a:lstStyle/>
          <a:p>
            <a:pPr algn="ctr">
              <a:defRPr/>
            </a:pPr>
            <a:r>
              <a:rPr lang="es-EC" sz="2800" dirty="0">
                <a:solidFill>
                  <a:schemeClr val="tx1"/>
                </a:solidFill>
                <a:cs typeface="Times New Roman" pitchFamily="18" charset="0"/>
              </a:rPr>
              <a:t>RESULTADOS Y DISCUSIÓN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xmlns="" id="{D31EFC85-49F3-4751-90D7-705A14FFB2F5}"/>
              </a:ext>
            </a:extLst>
          </p:cNvPr>
          <p:cNvSpPr txBox="1"/>
          <p:nvPr/>
        </p:nvSpPr>
        <p:spPr>
          <a:xfrm>
            <a:off x="479376" y="581779"/>
            <a:ext cx="34800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b="1" dirty="0"/>
              <a:t>Caoba</a:t>
            </a:r>
            <a:r>
              <a:rPr lang="es-EC" dirty="0"/>
              <a:t> (</a:t>
            </a:r>
            <a:r>
              <a:rPr lang="es-EC" i="1" dirty="0" err="1"/>
              <a:t>Platymiscium</a:t>
            </a:r>
            <a:r>
              <a:rPr lang="es-EC" i="1" dirty="0"/>
              <a:t> </a:t>
            </a:r>
            <a:r>
              <a:rPr lang="es-EC" i="1" dirty="0" err="1"/>
              <a:t>stipulare</a:t>
            </a:r>
            <a:r>
              <a:rPr lang="es-EC" dirty="0"/>
              <a:t>)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E418BB69-4E38-4047-9749-7D3E45967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3972" y="1090711"/>
            <a:ext cx="6346537" cy="3031652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C81D15E0-0319-455A-B2C9-AECA45FC20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43" y="1070621"/>
            <a:ext cx="5641459" cy="2943836"/>
          </a:xfrm>
          <a:prstGeom prst="rect">
            <a:avLst/>
          </a:prstGeom>
        </p:spPr>
      </p:pic>
      <p:sp>
        <p:nvSpPr>
          <p:cNvPr id="33" name="Rectángulo 32">
            <a:extLst>
              <a:ext uri="{FF2B5EF4-FFF2-40B4-BE49-F238E27FC236}">
                <a16:creationId xmlns:a16="http://schemas.microsoft.com/office/drawing/2014/main" xmlns="" id="{9A2D2E88-2BCD-4D13-881F-20EBE2CAD93C}"/>
              </a:ext>
            </a:extLst>
          </p:cNvPr>
          <p:cNvSpPr/>
          <p:nvPr/>
        </p:nvSpPr>
        <p:spPr>
          <a:xfrm>
            <a:off x="2723734" y="2636912"/>
            <a:ext cx="1235690" cy="598429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xmlns="" id="{58463AC4-11B8-438C-9E36-4D330A8E6297}"/>
              </a:ext>
            </a:extLst>
          </p:cNvPr>
          <p:cNvSpPr txBox="1"/>
          <p:nvPr/>
        </p:nvSpPr>
        <p:spPr>
          <a:xfrm>
            <a:off x="119336" y="4190540"/>
            <a:ext cx="56414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dirty="0"/>
              <a:t>Las plantas de </a:t>
            </a:r>
            <a:r>
              <a:rPr lang="es-ES" sz="1600" i="1" dirty="0" err="1"/>
              <a:t>Platymiscium</a:t>
            </a:r>
            <a:r>
              <a:rPr lang="es-ES" sz="1600" i="1" dirty="0"/>
              <a:t> </a:t>
            </a:r>
            <a:r>
              <a:rPr lang="es-ES" sz="1600" i="1" dirty="0" err="1"/>
              <a:t>stipulare</a:t>
            </a:r>
            <a:r>
              <a:rPr lang="es-ES" sz="1600" i="1" dirty="0"/>
              <a:t> </a:t>
            </a:r>
            <a:r>
              <a:rPr lang="es-ES" sz="1600" dirty="0"/>
              <a:t>inoculadas con los tratamientos T1 y T2, presentaron mayor altura que las plantas del tratamiento T3 </a:t>
            </a:r>
            <a:endParaRPr lang="es-EC" sz="1600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470D252B-B53A-40D0-B0A2-7BB6F5DA1859}"/>
              </a:ext>
            </a:extLst>
          </p:cNvPr>
          <p:cNvSpPr txBox="1"/>
          <p:nvPr/>
        </p:nvSpPr>
        <p:spPr>
          <a:xfrm>
            <a:off x="6121772" y="4566840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dirty="0"/>
              <a:t>De esta manera se comprueba que la aplicación de </a:t>
            </a:r>
            <a:r>
              <a:rPr lang="es-ES" sz="1600" i="1" dirty="0" err="1"/>
              <a:t>Trichoderma</a:t>
            </a:r>
            <a:r>
              <a:rPr lang="es-ES" sz="1600" dirty="0"/>
              <a:t> </a:t>
            </a:r>
            <a:r>
              <a:rPr lang="es-ES" sz="1600" dirty="0" err="1"/>
              <a:t>sp</a:t>
            </a:r>
            <a:r>
              <a:rPr lang="es-ES" sz="1600" dirty="0"/>
              <a:t>. fue una alternativa eficiente a los tratamientos químicos convencionales.</a:t>
            </a:r>
            <a:endParaRPr lang="es-EC" sz="1600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xmlns="" id="{747F1B63-A51F-40C6-A2B7-58D85BB1A435}"/>
              </a:ext>
            </a:extLst>
          </p:cNvPr>
          <p:cNvSpPr txBox="1"/>
          <p:nvPr/>
        </p:nvSpPr>
        <p:spPr>
          <a:xfrm>
            <a:off x="119336" y="5202506"/>
            <a:ext cx="56414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dirty="0"/>
              <a:t>Yin (2016) observo resultados favorables de la inoculación de </a:t>
            </a:r>
            <a:r>
              <a:rPr lang="es-ES" sz="1600" i="1" dirty="0" err="1"/>
              <a:t>Trichoderma</a:t>
            </a:r>
            <a:r>
              <a:rPr lang="es-ES" sz="1600" dirty="0"/>
              <a:t> </a:t>
            </a:r>
            <a:r>
              <a:rPr lang="es-ES" sz="1600" dirty="0" err="1"/>
              <a:t>sp</a:t>
            </a:r>
            <a:r>
              <a:rPr lang="es-ES" sz="1600" dirty="0"/>
              <a:t>. en plantas de </a:t>
            </a:r>
            <a:r>
              <a:rPr lang="es-ES" sz="1600" i="1" dirty="0"/>
              <a:t>Picea </a:t>
            </a:r>
            <a:r>
              <a:rPr lang="es-ES" sz="1600" i="1" dirty="0" err="1"/>
              <a:t>koraiensis</a:t>
            </a:r>
            <a:r>
              <a:rPr lang="es-ES" sz="1600" dirty="0"/>
              <a:t> reportando medias de crecimiento más altas. </a:t>
            </a:r>
          </a:p>
        </p:txBody>
      </p:sp>
      <p:sp>
        <p:nvSpPr>
          <p:cNvPr id="5" name="Flecha: a la derecha 4">
            <a:extLst>
              <a:ext uri="{FF2B5EF4-FFF2-40B4-BE49-F238E27FC236}">
                <a16:creationId xmlns:a16="http://schemas.microsoft.com/office/drawing/2014/main" xmlns="" id="{4397F0DF-A40D-4039-A88A-CB53508DF720}"/>
              </a:ext>
            </a:extLst>
          </p:cNvPr>
          <p:cNvSpPr/>
          <p:nvPr/>
        </p:nvSpPr>
        <p:spPr>
          <a:xfrm>
            <a:off x="5591944" y="4800199"/>
            <a:ext cx="504056" cy="4426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754531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BB7AE743-8481-44C1-99AC-6ECC3173EBD6}"/>
              </a:ext>
            </a:extLst>
          </p:cNvPr>
          <p:cNvSpPr txBox="1"/>
          <p:nvPr/>
        </p:nvSpPr>
        <p:spPr>
          <a:xfrm>
            <a:off x="335360" y="548680"/>
            <a:ext cx="3048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b="1" dirty="0"/>
              <a:t>Cedro</a:t>
            </a:r>
            <a:r>
              <a:rPr lang="es-EC" dirty="0"/>
              <a:t> (</a:t>
            </a:r>
            <a:r>
              <a:rPr lang="es-EC" i="1" dirty="0" err="1"/>
              <a:t>Cedrela</a:t>
            </a:r>
            <a:r>
              <a:rPr lang="es-EC" i="1" dirty="0"/>
              <a:t> </a:t>
            </a:r>
            <a:r>
              <a:rPr lang="es-EC" i="1" dirty="0" err="1"/>
              <a:t>odorata</a:t>
            </a:r>
            <a:r>
              <a:rPr lang="es-EC" dirty="0"/>
              <a:t>)</a:t>
            </a:r>
          </a:p>
        </p:txBody>
      </p:sp>
      <p:sp>
        <p:nvSpPr>
          <p:cNvPr id="8" name="1 Título">
            <a:extLst>
              <a:ext uri="{FF2B5EF4-FFF2-40B4-BE49-F238E27FC236}">
                <a16:creationId xmlns:a16="http://schemas.microsoft.com/office/drawing/2014/main" xmlns="" id="{5A54739A-B2B8-455C-A79C-94C85855B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9124" y="-9221"/>
            <a:ext cx="5063180" cy="733472"/>
          </a:xfrm>
        </p:spPr>
        <p:txBody>
          <a:bodyPr/>
          <a:lstStyle/>
          <a:p>
            <a:pPr>
              <a:defRPr/>
            </a:pPr>
            <a:r>
              <a:rPr lang="es-EC" sz="2800" dirty="0">
                <a:solidFill>
                  <a:schemeClr val="tx1"/>
                </a:solidFill>
                <a:cs typeface="Times New Roman" pitchFamily="18" charset="0"/>
              </a:rPr>
              <a:t>RESULTADOS Y DISCUSIÓN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xmlns="" id="{A69045EC-1B51-49D2-8BDF-65F8ADF33398}"/>
              </a:ext>
            </a:extLst>
          </p:cNvPr>
          <p:cNvSpPr txBox="1"/>
          <p:nvPr/>
        </p:nvSpPr>
        <p:spPr>
          <a:xfrm>
            <a:off x="138143" y="5063992"/>
            <a:ext cx="52889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dirty="0"/>
              <a:t>Castellanos y Santana, (2017) obtuvieron plantas de </a:t>
            </a:r>
            <a:r>
              <a:rPr lang="es-ES" sz="1600" i="1" dirty="0" err="1"/>
              <a:t>Cedrela</a:t>
            </a:r>
            <a:r>
              <a:rPr lang="es-ES" sz="1600" i="1" dirty="0"/>
              <a:t> </a:t>
            </a:r>
            <a:r>
              <a:rPr lang="es-ES" sz="1600" i="1" dirty="0" err="1"/>
              <a:t>odorata</a:t>
            </a:r>
            <a:r>
              <a:rPr lang="es-ES" sz="1600" dirty="0"/>
              <a:t> con mayor altura, diámetro y biomasa aérea tras la aplicación de </a:t>
            </a:r>
            <a:r>
              <a:rPr lang="es-ES" sz="1600" i="1" dirty="0" err="1"/>
              <a:t>Trichoderma</a:t>
            </a:r>
            <a:r>
              <a:rPr lang="es-ES" sz="1600" i="1" dirty="0"/>
              <a:t> </a:t>
            </a:r>
            <a:r>
              <a:rPr lang="es-ES" sz="1600" i="1" dirty="0" err="1"/>
              <a:t>harzianum</a:t>
            </a:r>
            <a:r>
              <a:rPr lang="es-ES" sz="1600" dirty="0"/>
              <a:t>. </a:t>
            </a: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xmlns="" id="{9792DED9-0B77-4ABF-AAFE-6466705D2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7004" y="1021919"/>
            <a:ext cx="6444723" cy="3018679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xmlns="" id="{B60B4A27-4559-4BFF-8403-EF21F4B53EB8}"/>
              </a:ext>
            </a:extLst>
          </p:cNvPr>
          <p:cNvSpPr/>
          <p:nvPr/>
        </p:nvSpPr>
        <p:spPr>
          <a:xfrm>
            <a:off x="6960096" y="2848817"/>
            <a:ext cx="1008112" cy="279795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xmlns="" id="{96E19819-E38F-4AA5-BC1E-87F0F2F1F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73" y="997474"/>
            <a:ext cx="5584998" cy="2890211"/>
          </a:xfrm>
          <a:prstGeom prst="rect">
            <a:avLst/>
          </a:prstGeom>
        </p:spPr>
      </p:pic>
      <p:sp>
        <p:nvSpPr>
          <p:cNvPr id="18" name="Rectángulo 17">
            <a:extLst>
              <a:ext uri="{FF2B5EF4-FFF2-40B4-BE49-F238E27FC236}">
                <a16:creationId xmlns:a16="http://schemas.microsoft.com/office/drawing/2014/main" xmlns="" id="{AF9E7174-9D33-473D-9FB1-50E3720F8B1E}"/>
              </a:ext>
            </a:extLst>
          </p:cNvPr>
          <p:cNvSpPr/>
          <p:nvPr/>
        </p:nvSpPr>
        <p:spPr>
          <a:xfrm>
            <a:off x="4151784" y="2589280"/>
            <a:ext cx="1045390" cy="259537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2E868946-BEEB-4D3D-941C-3B37CE88CC74}"/>
              </a:ext>
            </a:extLst>
          </p:cNvPr>
          <p:cNvSpPr/>
          <p:nvPr/>
        </p:nvSpPr>
        <p:spPr>
          <a:xfrm>
            <a:off x="2612555" y="2597597"/>
            <a:ext cx="1045390" cy="259537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xmlns="" id="{4EE85AF0-A8B7-4F0D-8C62-4887374CE7F1}"/>
              </a:ext>
            </a:extLst>
          </p:cNvPr>
          <p:cNvSpPr txBox="1"/>
          <p:nvPr/>
        </p:nvSpPr>
        <p:spPr>
          <a:xfrm>
            <a:off x="132356" y="3974976"/>
            <a:ext cx="52947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dirty="0"/>
              <a:t>Las plantas de </a:t>
            </a:r>
            <a:r>
              <a:rPr lang="es-ES" sz="1600" i="1" dirty="0" err="1"/>
              <a:t>Cedrela</a:t>
            </a:r>
            <a:r>
              <a:rPr lang="es-ES" sz="1600" i="1" dirty="0"/>
              <a:t> </a:t>
            </a:r>
            <a:r>
              <a:rPr lang="es-ES" sz="1600" i="1" dirty="0" err="1"/>
              <a:t>odorata</a:t>
            </a:r>
            <a:r>
              <a:rPr lang="es-ES" sz="1600" i="1" dirty="0"/>
              <a:t> </a:t>
            </a:r>
            <a:r>
              <a:rPr lang="es-ES" sz="1600" dirty="0"/>
              <a:t>del tratamiento T1, presentaron mayor altura, diámetro y peso fresco de la raíz con respecto a los demás tratamientos evaluados .</a:t>
            </a:r>
            <a:endParaRPr lang="es-EC" sz="160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28C4C208-32E4-4EAE-A87F-76B8CEB46391}"/>
              </a:ext>
            </a:extLst>
          </p:cNvPr>
          <p:cNvSpPr txBox="1"/>
          <p:nvPr/>
        </p:nvSpPr>
        <p:spPr>
          <a:xfrm>
            <a:off x="6266303" y="4508016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dirty="0"/>
              <a:t>Tomando en consideración los resultados de las dos investigaciones se demostró el efecto </a:t>
            </a:r>
            <a:r>
              <a:rPr lang="es-ES" sz="1600" dirty="0" err="1"/>
              <a:t>bioestimulante</a:t>
            </a:r>
            <a:r>
              <a:rPr lang="es-ES" sz="1600" dirty="0"/>
              <a:t> de la aplicación de </a:t>
            </a:r>
            <a:r>
              <a:rPr lang="es-ES" sz="1600" i="1" dirty="0" err="1"/>
              <a:t>Trichoderma</a:t>
            </a:r>
            <a:r>
              <a:rPr lang="es-ES" sz="1600" dirty="0"/>
              <a:t> </a:t>
            </a:r>
            <a:r>
              <a:rPr lang="es-ES" sz="1600" dirty="0" err="1"/>
              <a:t>sp</a:t>
            </a:r>
            <a:r>
              <a:rPr lang="es-ES" sz="1600" dirty="0"/>
              <a:t>.</a:t>
            </a:r>
            <a:endParaRPr lang="es-EC" sz="1600" dirty="0"/>
          </a:p>
        </p:txBody>
      </p:sp>
      <p:sp>
        <p:nvSpPr>
          <p:cNvPr id="3" name="Flecha: a la derecha 2">
            <a:extLst>
              <a:ext uri="{FF2B5EF4-FFF2-40B4-BE49-F238E27FC236}">
                <a16:creationId xmlns:a16="http://schemas.microsoft.com/office/drawing/2014/main" xmlns="" id="{DD935682-D0FC-489D-9D3F-F58B68E3E486}"/>
              </a:ext>
            </a:extLst>
          </p:cNvPr>
          <p:cNvSpPr/>
          <p:nvPr/>
        </p:nvSpPr>
        <p:spPr>
          <a:xfrm>
            <a:off x="5387239" y="4707490"/>
            <a:ext cx="576064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579015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>
            <a:extLst>
              <a:ext uri="{FF2B5EF4-FFF2-40B4-BE49-F238E27FC236}">
                <a16:creationId xmlns:a16="http://schemas.microsoft.com/office/drawing/2014/main" xmlns="" id="{F13921B6-DE5F-49F6-B192-1DAD02191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9124" y="-9221"/>
            <a:ext cx="5063180" cy="733472"/>
          </a:xfrm>
        </p:spPr>
        <p:txBody>
          <a:bodyPr/>
          <a:lstStyle/>
          <a:p>
            <a:pPr>
              <a:defRPr/>
            </a:pPr>
            <a:r>
              <a:rPr lang="es-EC" sz="2800" dirty="0">
                <a:solidFill>
                  <a:schemeClr val="tx1"/>
                </a:solidFill>
                <a:cs typeface="Times New Roman" pitchFamily="18" charset="0"/>
              </a:rPr>
              <a:t>RESULTADOS Y DISCUSIÓN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B56C4875-5EBD-4EE7-BA17-42AEE2FA5DAF}"/>
              </a:ext>
            </a:extLst>
          </p:cNvPr>
          <p:cNvSpPr txBox="1"/>
          <p:nvPr/>
        </p:nvSpPr>
        <p:spPr>
          <a:xfrm>
            <a:off x="263352" y="539585"/>
            <a:ext cx="28319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b="1" dirty="0"/>
              <a:t>Chíparo</a:t>
            </a:r>
            <a:r>
              <a:rPr lang="es-EC" dirty="0"/>
              <a:t> (</a:t>
            </a:r>
            <a:r>
              <a:rPr lang="es-EC" i="1" dirty="0" err="1"/>
              <a:t>Zigia</a:t>
            </a:r>
            <a:r>
              <a:rPr lang="es-EC" i="1" dirty="0"/>
              <a:t> </a:t>
            </a:r>
            <a:r>
              <a:rPr lang="es-EC" i="1" dirty="0" err="1"/>
              <a:t>longifolia</a:t>
            </a:r>
            <a:r>
              <a:rPr lang="es-EC" dirty="0"/>
              <a:t>) 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7FE84347-A3E2-4303-99F9-7D299A4FD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88" y="849562"/>
            <a:ext cx="6205576" cy="2737433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2750C494-036B-4AE6-95F5-6C5B4F1AE5D0}"/>
              </a:ext>
            </a:extLst>
          </p:cNvPr>
          <p:cNvSpPr/>
          <p:nvPr/>
        </p:nvSpPr>
        <p:spPr>
          <a:xfrm>
            <a:off x="2711624" y="2513314"/>
            <a:ext cx="1152128" cy="288032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07748806-364A-4AE2-ACE7-7242DBF1D909}"/>
              </a:ext>
            </a:extLst>
          </p:cNvPr>
          <p:cNvSpPr/>
          <p:nvPr/>
        </p:nvSpPr>
        <p:spPr>
          <a:xfrm>
            <a:off x="4392502" y="2513314"/>
            <a:ext cx="1152128" cy="288032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3E011969-483E-4311-8BA3-34421AF564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8008" y="594035"/>
            <a:ext cx="6023992" cy="3059638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xmlns="" id="{45D10A4C-5E99-4779-AC14-38E34537425E}"/>
              </a:ext>
            </a:extLst>
          </p:cNvPr>
          <p:cNvSpPr txBox="1"/>
          <p:nvPr/>
        </p:nvSpPr>
        <p:spPr>
          <a:xfrm>
            <a:off x="0" y="3990244"/>
            <a:ext cx="57909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Las plantas de </a:t>
            </a:r>
            <a:r>
              <a:rPr lang="es-EC" sz="1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Zigia</a:t>
            </a:r>
            <a:r>
              <a:rPr lang="es-EC" sz="16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s-EC" sz="1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longifolia</a:t>
            </a:r>
            <a:r>
              <a:rPr lang="es-EC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del tratamiento T2, presentaron mayor altura y diámetro con respecto a los otros tratamientos evaluados.</a:t>
            </a:r>
            <a:endParaRPr lang="es-EC" sz="160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C00E6720-6532-492E-A580-DAC6A4B708BA}"/>
              </a:ext>
            </a:extLst>
          </p:cNvPr>
          <p:cNvSpPr txBox="1"/>
          <p:nvPr/>
        </p:nvSpPr>
        <p:spPr>
          <a:xfrm>
            <a:off x="6528048" y="4405742"/>
            <a:ext cx="577952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dirty="0"/>
              <a:t>La acción de </a:t>
            </a:r>
            <a:r>
              <a:rPr lang="es-ES" sz="1600" i="1" dirty="0" err="1"/>
              <a:t>Trichoderma</a:t>
            </a:r>
            <a:r>
              <a:rPr lang="es-ES" sz="1600" dirty="0"/>
              <a:t> </a:t>
            </a:r>
            <a:r>
              <a:rPr lang="es-ES" sz="1600" dirty="0" err="1"/>
              <a:t>sp</a:t>
            </a:r>
            <a:r>
              <a:rPr lang="es-ES" sz="1600" dirty="0"/>
              <a:t>. depende de varios factores como el tipo de sustrato y la dosis del microorganismo aplicado. </a:t>
            </a:r>
            <a:endParaRPr lang="es-EC" sz="1600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DA096828-40A1-4DA7-979C-A41094848B39}"/>
              </a:ext>
            </a:extLst>
          </p:cNvPr>
          <p:cNvSpPr txBox="1"/>
          <p:nvPr/>
        </p:nvSpPr>
        <p:spPr>
          <a:xfrm>
            <a:off x="-135" y="4959605"/>
            <a:ext cx="61092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dirty="0"/>
              <a:t>López (2016) obtuvo resultados favorables en la altura de las plantas de </a:t>
            </a:r>
            <a:r>
              <a:rPr lang="es-ES" sz="1600" i="1" dirty="0" err="1"/>
              <a:t>Pinus</a:t>
            </a:r>
            <a:r>
              <a:rPr lang="es-ES" sz="1600" i="1" dirty="0"/>
              <a:t> radiata</a:t>
            </a:r>
            <a:r>
              <a:rPr lang="es-ES" sz="1600" dirty="0"/>
              <a:t> que fueron sembradas en compost inoculado con </a:t>
            </a:r>
            <a:r>
              <a:rPr lang="es-ES" sz="1600" i="1" dirty="0" err="1"/>
              <a:t>Trichoderma</a:t>
            </a:r>
            <a:r>
              <a:rPr lang="es-ES" sz="1600" i="1" dirty="0"/>
              <a:t> </a:t>
            </a:r>
            <a:r>
              <a:rPr lang="es-ES" sz="1600" i="1" dirty="0" err="1"/>
              <a:t>asperellum</a:t>
            </a:r>
            <a:r>
              <a:rPr lang="es-ES" sz="1600" i="1" dirty="0"/>
              <a:t>.</a:t>
            </a:r>
            <a:endParaRPr lang="es-EC" sz="1600" dirty="0"/>
          </a:p>
        </p:txBody>
      </p:sp>
      <p:sp>
        <p:nvSpPr>
          <p:cNvPr id="6" name="Flecha: a la derecha 5">
            <a:extLst>
              <a:ext uri="{FF2B5EF4-FFF2-40B4-BE49-F238E27FC236}">
                <a16:creationId xmlns:a16="http://schemas.microsoft.com/office/drawing/2014/main" xmlns="" id="{5DAACA05-B170-4916-9D5A-5FA592D18C6E}"/>
              </a:ext>
            </a:extLst>
          </p:cNvPr>
          <p:cNvSpPr/>
          <p:nvPr/>
        </p:nvSpPr>
        <p:spPr>
          <a:xfrm>
            <a:off x="5871457" y="4594235"/>
            <a:ext cx="576064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115117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>
            <a:extLst>
              <a:ext uri="{FF2B5EF4-FFF2-40B4-BE49-F238E27FC236}">
                <a16:creationId xmlns:a16="http://schemas.microsoft.com/office/drawing/2014/main" xmlns="" id="{A391C3CF-F0D5-400F-8E61-7B3556FEF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9124" y="-9221"/>
            <a:ext cx="5063180" cy="733472"/>
          </a:xfrm>
        </p:spPr>
        <p:txBody>
          <a:bodyPr/>
          <a:lstStyle/>
          <a:p>
            <a:pPr>
              <a:defRPr/>
            </a:pPr>
            <a:r>
              <a:rPr lang="es-EC" sz="2800" dirty="0">
                <a:solidFill>
                  <a:schemeClr val="tx1"/>
                </a:solidFill>
                <a:cs typeface="Times New Roman" pitchFamily="18" charset="0"/>
              </a:rPr>
              <a:t>RESULTADOS Y DISCUSIÓN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D2844848-484B-472F-BBAC-5CDC77D6FDD0}"/>
              </a:ext>
            </a:extLst>
          </p:cNvPr>
          <p:cNvSpPr txBox="1"/>
          <p:nvPr/>
        </p:nvSpPr>
        <p:spPr>
          <a:xfrm>
            <a:off x="407368" y="539585"/>
            <a:ext cx="41281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b="1" dirty="0"/>
              <a:t>Flemingia</a:t>
            </a:r>
            <a:r>
              <a:rPr lang="es-EC" dirty="0"/>
              <a:t> (</a:t>
            </a:r>
            <a:r>
              <a:rPr lang="es-EC" i="1" dirty="0"/>
              <a:t>Flemingia </a:t>
            </a:r>
            <a:r>
              <a:rPr lang="es-EC" i="1" dirty="0" err="1"/>
              <a:t>macrophylla</a:t>
            </a:r>
            <a:r>
              <a:rPr lang="es-EC" dirty="0"/>
              <a:t>)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B4CFC425-9B3B-4D8F-ADCB-5AE23934FC10}"/>
              </a:ext>
            </a:extLst>
          </p:cNvPr>
          <p:cNvSpPr txBox="1"/>
          <p:nvPr/>
        </p:nvSpPr>
        <p:spPr>
          <a:xfrm>
            <a:off x="0" y="4119868"/>
            <a:ext cx="58292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Las plantas de </a:t>
            </a:r>
            <a:r>
              <a:rPr lang="es-EC" sz="16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Flemingia </a:t>
            </a:r>
            <a:r>
              <a:rPr lang="es-EC" sz="1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macrophylla</a:t>
            </a:r>
            <a:r>
              <a:rPr lang="es-EC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en los tratamientos T1 y T2 obtuvieron mayor altura. </a:t>
            </a:r>
          </a:p>
          <a:p>
            <a:r>
              <a:rPr lang="es-EC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El diámetro de las plantas del tratamiento T1 fue mayor que T2 y T3 </a:t>
            </a:r>
            <a:endParaRPr lang="es-EC" sz="1600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4D2AC96C-1FA1-4546-BA4A-4A1E7F1EC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6797" y="1068716"/>
            <a:ext cx="6123325" cy="2952131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EEE14A7F-2B41-4CF1-A44B-7E38A02F0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34" y="969695"/>
            <a:ext cx="6026803" cy="2952131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6F9D856D-0105-4E55-9107-57E447340389}"/>
              </a:ext>
            </a:extLst>
          </p:cNvPr>
          <p:cNvSpPr/>
          <p:nvPr/>
        </p:nvSpPr>
        <p:spPr>
          <a:xfrm>
            <a:off x="2645732" y="2636912"/>
            <a:ext cx="1152128" cy="504056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A0314C0C-B782-49E2-83EB-AE0E8845F3DB}"/>
              </a:ext>
            </a:extLst>
          </p:cNvPr>
          <p:cNvSpPr/>
          <p:nvPr/>
        </p:nvSpPr>
        <p:spPr>
          <a:xfrm>
            <a:off x="4429580" y="2608515"/>
            <a:ext cx="1015625" cy="288032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xmlns="" id="{69F6FED1-5CD4-40B6-9FF3-E94AC0A2B6EE}"/>
              </a:ext>
            </a:extLst>
          </p:cNvPr>
          <p:cNvSpPr txBox="1"/>
          <p:nvPr/>
        </p:nvSpPr>
        <p:spPr>
          <a:xfrm>
            <a:off x="6791695" y="4737963"/>
            <a:ext cx="51484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dirty="0"/>
              <a:t>El microorganismo </a:t>
            </a:r>
            <a:r>
              <a:rPr lang="es-ES" sz="1600" i="1" dirty="0" err="1"/>
              <a:t>Trichoderma</a:t>
            </a:r>
            <a:r>
              <a:rPr lang="es-ES" sz="1600" dirty="0"/>
              <a:t> </a:t>
            </a:r>
            <a:r>
              <a:rPr lang="es-ES" sz="1600" dirty="0" err="1"/>
              <a:t>sp</a:t>
            </a:r>
            <a:r>
              <a:rPr lang="es-ES" sz="1600" dirty="0"/>
              <a:t> actúa según la concentración en que es aplicado. 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xmlns="" id="{9F8B7548-4630-4DD6-9E39-3937A706BDAE}"/>
              </a:ext>
            </a:extLst>
          </p:cNvPr>
          <p:cNvSpPr txBox="1"/>
          <p:nvPr/>
        </p:nvSpPr>
        <p:spPr>
          <a:xfrm>
            <a:off x="23211" y="5197086"/>
            <a:ext cx="610262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dirty="0" err="1"/>
              <a:t>Yu</a:t>
            </a:r>
            <a:r>
              <a:rPr lang="es-ES" sz="1600" dirty="0"/>
              <a:t> (2020) inoculo varias concentraciones de </a:t>
            </a:r>
            <a:r>
              <a:rPr lang="es-ES" sz="1600" i="1" dirty="0" err="1"/>
              <a:t>Trichoderma</a:t>
            </a:r>
            <a:r>
              <a:rPr lang="es-ES" sz="1600" dirty="0"/>
              <a:t> </a:t>
            </a:r>
            <a:r>
              <a:rPr lang="es-ES" sz="1600" dirty="0" err="1"/>
              <a:t>sp</a:t>
            </a:r>
            <a:r>
              <a:rPr lang="es-ES" sz="1600" dirty="0"/>
              <a:t>. sobre plántulas de </a:t>
            </a:r>
            <a:r>
              <a:rPr lang="es-ES" sz="1600" i="1" dirty="0" err="1"/>
              <a:t>Solanum</a:t>
            </a:r>
            <a:r>
              <a:rPr lang="es-ES" sz="1600" i="1" dirty="0"/>
              <a:t> </a:t>
            </a:r>
            <a:r>
              <a:rPr lang="es-ES" sz="1600" i="1" dirty="0" err="1"/>
              <a:t>lycopersicum</a:t>
            </a:r>
            <a:r>
              <a:rPr lang="es-ES" sz="1600" i="1" dirty="0"/>
              <a:t> </a:t>
            </a:r>
            <a:r>
              <a:rPr lang="es-ES" sz="1600" dirty="0"/>
              <a:t>produciéndose resultados significativamente diferentes para las variables altura y diámetro.  </a:t>
            </a:r>
            <a:endParaRPr lang="es-EC" sz="1600" dirty="0"/>
          </a:p>
        </p:txBody>
      </p:sp>
      <p:sp>
        <p:nvSpPr>
          <p:cNvPr id="24" name="Flecha: a la derecha 23">
            <a:extLst>
              <a:ext uri="{FF2B5EF4-FFF2-40B4-BE49-F238E27FC236}">
                <a16:creationId xmlns:a16="http://schemas.microsoft.com/office/drawing/2014/main" xmlns="" id="{FC66926F-D089-4611-B8BB-091149F74C0F}"/>
              </a:ext>
            </a:extLst>
          </p:cNvPr>
          <p:cNvSpPr/>
          <p:nvPr/>
        </p:nvSpPr>
        <p:spPr>
          <a:xfrm>
            <a:off x="5936298" y="4814326"/>
            <a:ext cx="576064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460210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337B2704-6E99-4CFF-8C3A-EFB0B790871C}"/>
              </a:ext>
            </a:extLst>
          </p:cNvPr>
          <p:cNvSpPr txBox="1"/>
          <p:nvPr/>
        </p:nvSpPr>
        <p:spPr>
          <a:xfrm>
            <a:off x="119336" y="539585"/>
            <a:ext cx="41764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b="1" dirty="0"/>
              <a:t>Flor de abril </a:t>
            </a:r>
            <a:r>
              <a:rPr lang="es-EC" dirty="0"/>
              <a:t>(</a:t>
            </a:r>
            <a:r>
              <a:rPr lang="es-EC" i="1" dirty="0" err="1"/>
              <a:t>Caesalpinia</a:t>
            </a:r>
            <a:r>
              <a:rPr lang="es-EC" i="1" dirty="0"/>
              <a:t> </a:t>
            </a:r>
            <a:r>
              <a:rPr lang="es-EC" i="1" dirty="0" err="1"/>
              <a:t>pulcherrima</a:t>
            </a:r>
            <a:r>
              <a:rPr lang="es-EC" dirty="0"/>
              <a:t>)</a:t>
            </a:r>
          </a:p>
        </p:txBody>
      </p:sp>
      <p:sp>
        <p:nvSpPr>
          <p:cNvPr id="8" name="1 Título">
            <a:extLst>
              <a:ext uri="{FF2B5EF4-FFF2-40B4-BE49-F238E27FC236}">
                <a16:creationId xmlns:a16="http://schemas.microsoft.com/office/drawing/2014/main" xmlns="" id="{5DACF131-5A68-413B-AA97-0A5C23899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9124" y="-9221"/>
            <a:ext cx="5063180" cy="733472"/>
          </a:xfrm>
        </p:spPr>
        <p:txBody>
          <a:bodyPr/>
          <a:lstStyle/>
          <a:p>
            <a:pPr>
              <a:defRPr/>
            </a:pPr>
            <a:r>
              <a:rPr lang="es-EC" sz="2800" dirty="0">
                <a:solidFill>
                  <a:schemeClr val="tx1"/>
                </a:solidFill>
                <a:cs typeface="Times New Roman" pitchFamily="18" charset="0"/>
              </a:rPr>
              <a:t>RESULTADOS Y DISCUSIÓN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82836446-82FC-4E60-8514-B331972D2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35" y="962025"/>
            <a:ext cx="5965943" cy="2899023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40D9F58D-0164-495F-86A0-5190CF870DEB}"/>
              </a:ext>
            </a:extLst>
          </p:cNvPr>
          <p:cNvSpPr txBox="1"/>
          <p:nvPr/>
        </p:nvSpPr>
        <p:spPr>
          <a:xfrm>
            <a:off x="104221" y="4400356"/>
            <a:ext cx="55312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Caesalpinia</a:t>
            </a:r>
            <a:r>
              <a:rPr lang="es-EC" sz="16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s-EC" sz="1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pulcherrima</a:t>
            </a:r>
            <a:r>
              <a:rPr lang="es-EC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obtuvo mayor altura en los tratamientos T1 y T2.</a:t>
            </a:r>
          </a:p>
          <a:p>
            <a:r>
              <a:rPr lang="es-EC" sz="1600" dirty="0">
                <a:latin typeface="Arial" panose="020B0604020202020204" pitchFamily="34" charset="0"/>
                <a:ea typeface="Calibri" panose="020F0502020204030204" pitchFamily="34" charset="0"/>
              </a:rPr>
              <a:t>E</a:t>
            </a:r>
            <a:r>
              <a:rPr lang="es-EC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 diámetro las plantas del tratamiento T1 fue el mayor. </a:t>
            </a:r>
            <a:endParaRPr lang="es-EC" sz="1600" dirty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D0CEC76B-3EF9-48A5-B70E-4E2569CBB320}"/>
              </a:ext>
            </a:extLst>
          </p:cNvPr>
          <p:cNvSpPr/>
          <p:nvPr/>
        </p:nvSpPr>
        <p:spPr>
          <a:xfrm>
            <a:off x="2645732" y="2636912"/>
            <a:ext cx="1152128" cy="504056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109F731C-6A50-46D9-A970-B3E59F2EFECC}"/>
              </a:ext>
            </a:extLst>
          </p:cNvPr>
          <p:cNvSpPr/>
          <p:nvPr/>
        </p:nvSpPr>
        <p:spPr>
          <a:xfrm>
            <a:off x="4360705" y="2636912"/>
            <a:ext cx="1152128" cy="216024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03D12B8A-4B32-4F5B-933D-BFE98F27CB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5678" y="1003934"/>
            <a:ext cx="6116322" cy="3149530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xmlns="" id="{90F12E75-C0C6-4B22-AF6A-D9DDCD7D38EE}"/>
              </a:ext>
            </a:extLst>
          </p:cNvPr>
          <p:cNvSpPr txBox="1"/>
          <p:nvPr/>
        </p:nvSpPr>
        <p:spPr>
          <a:xfrm>
            <a:off x="6556535" y="4492688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dirty="0"/>
              <a:t>La concentración de </a:t>
            </a:r>
            <a:r>
              <a:rPr lang="es-ES" sz="1600" i="1" dirty="0" err="1"/>
              <a:t>Trichoderma</a:t>
            </a:r>
            <a:r>
              <a:rPr lang="es-ES" sz="1600" dirty="0"/>
              <a:t> </a:t>
            </a:r>
            <a:r>
              <a:rPr lang="es-ES" sz="1600" dirty="0" err="1"/>
              <a:t>sp</a:t>
            </a:r>
            <a:r>
              <a:rPr lang="es-ES" sz="1600" dirty="0"/>
              <a:t>. en la dilución aplicada influye en la variables altura y diámetro para esta especie. </a:t>
            </a:r>
            <a:endParaRPr lang="es-EC" sz="1600" dirty="0"/>
          </a:p>
        </p:txBody>
      </p:sp>
      <p:sp>
        <p:nvSpPr>
          <p:cNvPr id="6" name="Flecha: a la derecha 5">
            <a:extLst>
              <a:ext uri="{FF2B5EF4-FFF2-40B4-BE49-F238E27FC236}">
                <a16:creationId xmlns:a16="http://schemas.microsoft.com/office/drawing/2014/main" xmlns="" id="{F6AF0A84-CCF7-40B7-8F67-9CBDF9E8286E}"/>
              </a:ext>
            </a:extLst>
          </p:cNvPr>
          <p:cNvSpPr/>
          <p:nvPr/>
        </p:nvSpPr>
        <p:spPr>
          <a:xfrm>
            <a:off x="5682035" y="4611729"/>
            <a:ext cx="576064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258464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>
            <a:extLst>
              <a:ext uri="{FF2B5EF4-FFF2-40B4-BE49-F238E27FC236}">
                <a16:creationId xmlns:a16="http://schemas.microsoft.com/office/drawing/2014/main" xmlns="" id="{FD20D142-9CA8-48B0-90C1-2FE129FCE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7868" y="26504"/>
            <a:ext cx="2376263" cy="527023"/>
          </a:xfrm>
        </p:spPr>
        <p:txBody>
          <a:bodyPr/>
          <a:lstStyle/>
          <a:p>
            <a:pPr algn="l">
              <a:defRPr/>
            </a:pPr>
            <a:r>
              <a:rPr lang="es-EC" sz="2800" dirty="0">
                <a:solidFill>
                  <a:schemeClr val="tx1"/>
                </a:solidFill>
                <a:cs typeface="Times New Roman" pitchFamily="18" charset="0"/>
              </a:rPr>
              <a:t>CONTENIDO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D4592964-B79A-444A-8D59-60984431D640}"/>
              </a:ext>
            </a:extLst>
          </p:cNvPr>
          <p:cNvSpPr txBox="1"/>
          <p:nvPr/>
        </p:nvSpPr>
        <p:spPr>
          <a:xfrm>
            <a:off x="2495600" y="908720"/>
            <a:ext cx="72008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dirty="0"/>
              <a:t>Introducción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dirty="0"/>
              <a:t>Justificación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dirty="0"/>
              <a:t>Objetivos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dirty="0"/>
              <a:t>Metodología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dirty="0"/>
              <a:t>Resultados y discusión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dirty="0"/>
              <a:t>Conclusiones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dirty="0"/>
              <a:t>Recomendaciones  </a:t>
            </a: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220404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>
            <a:extLst>
              <a:ext uri="{FF2B5EF4-FFF2-40B4-BE49-F238E27FC236}">
                <a16:creationId xmlns:a16="http://schemas.microsoft.com/office/drawing/2014/main" xmlns="" id="{66826CFD-E621-481B-B5DF-766E28D28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9124" y="-9221"/>
            <a:ext cx="5063180" cy="733472"/>
          </a:xfrm>
        </p:spPr>
        <p:txBody>
          <a:bodyPr/>
          <a:lstStyle/>
          <a:p>
            <a:pPr>
              <a:defRPr/>
            </a:pPr>
            <a:r>
              <a:rPr lang="es-EC" sz="2800" dirty="0">
                <a:solidFill>
                  <a:schemeClr val="tx1"/>
                </a:solidFill>
                <a:cs typeface="Times New Roman" pitchFamily="18" charset="0"/>
              </a:rPr>
              <a:t>RESULTADOS Y DISCUSIÓN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D6C7CB56-6D1C-40AD-9CD7-271A51210608}"/>
              </a:ext>
            </a:extLst>
          </p:cNvPr>
          <p:cNvSpPr txBox="1"/>
          <p:nvPr/>
        </p:nvSpPr>
        <p:spPr>
          <a:xfrm>
            <a:off x="407368" y="539585"/>
            <a:ext cx="26159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b="1" dirty="0"/>
              <a:t>Guaba</a:t>
            </a:r>
            <a:r>
              <a:rPr lang="es-EC" dirty="0"/>
              <a:t> (</a:t>
            </a:r>
            <a:r>
              <a:rPr lang="es-EC" i="1" dirty="0"/>
              <a:t>Inga </a:t>
            </a:r>
            <a:r>
              <a:rPr lang="es-EC" i="1" dirty="0" err="1"/>
              <a:t>densiflora</a:t>
            </a:r>
            <a:r>
              <a:rPr lang="es-EC" dirty="0"/>
              <a:t>)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17285877-AEB5-4A95-9E2B-C22256CEA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7" y="1088936"/>
            <a:ext cx="6048023" cy="2567456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A9EBEFD4-17E5-4A66-8438-010AE0825CA4}"/>
              </a:ext>
            </a:extLst>
          </p:cNvPr>
          <p:cNvSpPr txBox="1"/>
          <p:nvPr/>
        </p:nvSpPr>
        <p:spPr>
          <a:xfrm>
            <a:off x="413926" y="4365104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altura, diámetro y biomasa de las plantas de </a:t>
            </a:r>
            <a:r>
              <a:rPr lang="es-EC" sz="16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Inga </a:t>
            </a:r>
            <a:r>
              <a:rPr lang="es-EC" sz="1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densiflora</a:t>
            </a:r>
            <a:r>
              <a:rPr lang="es-EC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evaluadas en los tres tratamientos fue similar. </a:t>
            </a:r>
            <a:endParaRPr lang="es-EC" sz="1600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0A2067C9-0933-4B7D-AFF5-DCE054C35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284" y="800806"/>
            <a:ext cx="6105303" cy="295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2231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>
            <a:extLst>
              <a:ext uri="{FF2B5EF4-FFF2-40B4-BE49-F238E27FC236}">
                <a16:creationId xmlns:a16="http://schemas.microsoft.com/office/drawing/2014/main" xmlns="" id="{009BAD47-E2F5-477E-94AE-E87C2D8B9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9124" y="-9221"/>
            <a:ext cx="5063180" cy="733472"/>
          </a:xfrm>
        </p:spPr>
        <p:txBody>
          <a:bodyPr/>
          <a:lstStyle/>
          <a:p>
            <a:pPr>
              <a:defRPr/>
            </a:pPr>
            <a:r>
              <a:rPr lang="es-EC" sz="2800" dirty="0">
                <a:solidFill>
                  <a:schemeClr val="tx1"/>
                </a:solidFill>
                <a:cs typeface="Times New Roman" pitchFamily="18" charset="0"/>
              </a:rPr>
              <a:t>RESULTADOS Y DISCUSIÓN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6521D1FE-0A29-44F6-9B81-02D0171B2502}"/>
              </a:ext>
            </a:extLst>
          </p:cNvPr>
          <p:cNvSpPr txBox="1"/>
          <p:nvPr/>
        </p:nvSpPr>
        <p:spPr>
          <a:xfrm>
            <a:off x="263352" y="539585"/>
            <a:ext cx="4848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b="1" dirty="0"/>
              <a:t>Guarango espinudo </a:t>
            </a:r>
            <a:r>
              <a:rPr lang="es-EC" dirty="0"/>
              <a:t>(</a:t>
            </a:r>
            <a:r>
              <a:rPr lang="es-EC" i="1" dirty="0" err="1"/>
              <a:t>Piptadenia</a:t>
            </a:r>
            <a:r>
              <a:rPr lang="es-EC" i="1" dirty="0"/>
              <a:t> </a:t>
            </a:r>
            <a:r>
              <a:rPr lang="es-EC" i="1" dirty="0" err="1"/>
              <a:t>pteroclada</a:t>
            </a:r>
            <a:r>
              <a:rPr lang="es-EC" dirty="0"/>
              <a:t>)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7C07E1F1-81E9-4178-972C-7F5C68176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12" y="923183"/>
            <a:ext cx="6193953" cy="3091144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00F4AF2D-605B-4C3D-A724-6CA485B0E6A1}"/>
              </a:ext>
            </a:extLst>
          </p:cNvPr>
          <p:cNvSpPr txBox="1"/>
          <p:nvPr/>
        </p:nvSpPr>
        <p:spPr>
          <a:xfrm>
            <a:off x="0" y="4511692"/>
            <a:ext cx="59519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La altura, diámetro y peso fresco y seco de las plantas de</a:t>
            </a:r>
            <a:r>
              <a:rPr lang="es-EC" sz="1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1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Piptadenia</a:t>
            </a:r>
            <a:r>
              <a:rPr lang="es-EC" sz="1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1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pteroclada</a:t>
            </a:r>
            <a:r>
              <a:rPr lang="es-EC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fueron similares para los tres tratamientos evaluados</a:t>
            </a:r>
            <a:endParaRPr lang="es-EC" sz="1600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5402500B-FDC2-476F-A607-1BC36FE54D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2299" y="1062443"/>
            <a:ext cx="6020730" cy="3091144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2E073E9A-8579-4D3E-BE71-123F00B2ACF5}"/>
              </a:ext>
            </a:extLst>
          </p:cNvPr>
          <p:cNvSpPr txBox="1"/>
          <p:nvPr/>
        </p:nvSpPr>
        <p:spPr>
          <a:xfrm>
            <a:off x="6462058" y="4477888"/>
            <a:ext cx="57359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dirty="0"/>
              <a:t>Hi (2010) evaluó el diámetro del tallo en plantas de </a:t>
            </a:r>
            <a:r>
              <a:rPr lang="es-ES" sz="1600" i="1" dirty="0"/>
              <a:t>Acacia </a:t>
            </a:r>
            <a:r>
              <a:rPr lang="es-ES" sz="1600" i="1" dirty="0" err="1"/>
              <a:t>mangium</a:t>
            </a:r>
            <a:r>
              <a:rPr lang="es-ES" sz="1600" dirty="0"/>
              <a:t> tratadas con </a:t>
            </a:r>
            <a:r>
              <a:rPr lang="es-ES" sz="1600" i="1" dirty="0" err="1"/>
              <a:t>Trichoderma</a:t>
            </a:r>
            <a:r>
              <a:rPr lang="es-ES" sz="1600" dirty="0"/>
              <a:t> </a:t>
            </a:r>
            <a:r>
              <a:rPr lang="es-ES" sz="1600" dirty="0" err="1"/>
              <a:t>sp</a:t>
            </a:r>
            <a:r>
              <a:rPr lang="es-ES" sz="1600" dirty="0"/>
              <a:t>. que en un promedio de 25% obtuvieron valores más altos para esta variable</a:t>
            </a:r>
            <a:endParaRPr lang="es-EC" sz="1600" dirty="0"/>
          </a:p>
        </p:txBody>
      </p:sp>
      <p:sp>
        <p:nvSpPr>
          <p:cNvPr id="6" name="Flecha: a la derecha 5">
            <a:extLst>
              <a:ext uri="{FF2B5EF4-FFF2-40B4-BE49-F238E27FC236}">
                <a16:creationId xmlns:a16="http://schemas.microsoft.com/office/drawing/2014/main" xmlns="" id="{543DBD4A-D721-4C32-A13E-09F168C142CB}"/>
              </a:ext>
            </a:extLst>
          </p:cNvPr>
          <p:cNvSpPr/>
          <p:nvPr/>
        </p:nvSpPr>
        <p:spPr>
          <a:xfrm>
            <a:off x="5663952" y="4677362"/>
            <a:ext cx="576064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058168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>
            <a:extLst>
              <a:ext uri="{FF2B5EF4-FFF2-40B4-BE49-F238E27FC236}">
                <a16:creationId xmlns:a16="http://schemas.microsoft.com/office/drawing/2014/main" xmlns="" id="{F8914387-B45F-4CBD-BD96-3B77A3E18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9124" y="-9221"/>
            <a:ext cx="5063180" cy="733472"/>
          </a:xfrm>
        </p:spPr>
        <p:txBody>
          <a:bodyPr/>
          <a:lstStyle/>
          <a:p>
            <a:pPr>
              <a:defRPr/>
            </a:pPr>
            <a:r>
              <a:rPr lang="es-EC" sz="2800" dirty="0">
                <a:solidFill>
                  <a:schemeClr val="tx1"/>
                </a:solidFill>
                <a:cs typeface="Times New Roman" pitchFamily="18" charset="0"/>
              </a:rPr>
              <a:t>RESULTADOS Y DISCUSIÓN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EE1B5956-2921-482F-9339-ED406B10F185}"/>
              </a:ext>
            </a:extLst>
          </p:cNvPr>
          <p:cNvSpPr txBox="1"/>
          <p:nvPr/>
        </p:nvSpPr>
        <p:spPr>
          <a:xfrm>
            <a:off x="233818" y="539585"/>
            <a:ext cx="46582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b="1" dirty="0"/>
              <a:t>Guayacán pechiche </a:t>
            </a:r>
            <a:r>
              <a:rPr lang="es-EC" dirty="0"/>
              <a:t>(</a:t>
            </a:r>
            <a:r>
              <a:rPr lang="es-EC" i="1" dirty="0" err="1"/>
              <a:t>Vitex</a:t>
            </a:r>
            <a:r>
              <a:rPr lang="es-EC" i="1" dirty="0"/>
              <a:t> </a:t>
            </a:r>
            <a:r>
              <a:rPr lang="es-EC" i="1" dirty="0" err="1"/>
              <a:t>cymosa</a:t>
            </a:r>
            <a:r>
              <a:rPr lang="es-EC" dirty="0"/>
              <a:t>)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A55FF60A-AAE6-4936-BE08-A2CE5BDA6F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2" y="1033126"/>
            <a:ext cx="6029059" cy="2520083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AA0A4C5B-BAFF-4494-B167-846FD16A95C8}"/>
              </a:ext>
            </a:extLst>
          </p:cNvPr>
          <p:cNvSpPr/>
          <p:nvPr/>
        </p:nvSpPr>
        <p:spPr>
          <a:xfrm>
            <a:off x="3792450" y="2373233"/>
            <a:ext cx="1152128" cy="216024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EA491CAB-227D-45D3-A64C-024AB1494299}"/>
              </a:ext>
            </a:extLst>
          </p:cNvPr>
          <p:cNvSpPr/>
          <p:nvPr/>
        </p:nvSpPr>
        <p:spPr>
          <a:xfrm>
            <a:off x="2207568" y="2359958"/>
            <a:ext cx="1152128" cy="216024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363B2306-5F7D-459D-A9BB-4B670F24653B}"/>
              </a:ext>
            </a:extLst>
          </p:cNvPr>
          <p:cNvSpPr txBox="1"/>
          <p:nvPr/>
        </p:nvSpPr>
        <p:spPr>
          <a:xfrm>
            <a:off x="59021" y="3929364"/>
            <a:ext cx="6096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La altura y el diámetro de </a:t>
            </a:r>
            <a:r>
              <a:rPr lang="es-EC" sz="1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Vitex</a:t>
            </a:r>
            <a:r>
              <a:rPr lang="es-EC" sz="16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s-EC" sz="1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cymosa</a:t>
            </a:r>
            <a:r>
              <a:rPr lang="es-EC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pertenecientes al tratamiento T1 fueron mayores que en los otros tratamientos.</a:t>
            </a:r>
          </a:p>
          <a:p>
            <a:r>
              <a:rPr lang="es-EC" sz="1600" dirty="0">
                <a:latin typeface="Arial" panose="020B0604020202020204" pitchFamily="34" charset="0"/>
                <a:ea typeface="Calibri" panose="020F0502020204030204" pitchFamily="34" charset="0"/>
              </a:rPr>
              <a:t>El peso fresco y seco de la parte aérea fue mayor en el tratamiento T3</a:t>
            </a:r>
            <a:r>
              <a:rPr lang="es-EC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endParaRPr lang="es-EC" sz="1600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1D842088-BAC5-4124-8C38-32E5FA446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0477" y="863280"/>
            <a:ext cx="5931523" cy="2960674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A1D08037-AAFE-406A-A847-1BA70AB4769E}"/>
              </a:ext>
            </a:extLst>
          </p:cNvPr>
          <p:cNvSpPr txBox="1"/>
          <p:nvPr/>
        </p:nvSpPr>
        <p:spPr>
          <a:xfrm>
            <a:off x="0" y="5192659"/>
            <a:ext cx="61026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dirty="0"/>
              <a:t>Santos (2020) en plantas de </a:t>
            </a:r>
            <a:r>
              <a:rPr lang="es-ES" sz="1600" i="1" dirty="0" err="1"/>
              <a:t>Handroanthus</a:t>
            </a:r>
            <a:r>
              <a:rPr lang="es-ES" sz="1600" i="1" dirty="0"/>
              <a:t> </a:t>
            </a:r>
            <a:r>
              <a:rPr lang="es-ES" sz="1600" i="1" dirty="0" err="1"/>
              <a:t>serratifolius</a:t>
            </a:r>
            <a:r>
              <a:rPr lang="es-ES" sz="1600" dirty="0"/>
              <a:t> tratadas con </a:t>
            </a:r>
            <a:r>
              <a:rPr lang="es-ES" sz="1600" i="1" dirty="0" err="1"/>
              <a:t>Trichoderma</a:t>
            </a:r>
            <a:r>
              <a:rPr lang="es-ES" sz="1600" dirty="0"/>
              <a:t> </a:t>
            </a:r>
            <a:r>
              <a:rPr lang="es-ES" sz="1600" dirty="0" err="1"/>
              <a:t>sp</a:t>
            </a:r>
            <a:r>
              <a:rPr lang="es-ES" sz="1600" dirty="0"/>
              <a:t>. mostraron diferencias significativas para la variable diámetro del tallo y peso de la planta.</a:t>
            </a:r>
            <a:endParaRPr lang="es-EC" sz="160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9A63F4D8-8126-4C1C-91DB-9A4F2B1754E1}"/>
              </a:ext>
            </a:extLst>
          </p:cNvPr>
          <p:cNvSpPr txBox="1"/>
          <p:nvPr/>
        </p:nvSpPr>
        <p:spPr>
          <a:xfrm>
            <a:off x="6477999" y="4092337"/>
            <a:ext cx="565498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dirty="0"/>
              <a:t>El aumento de la medida del diámetro del tallo se debe a la aplicación de </a:t>
            </a:r>
            <a:r>
              <a:rPr lang="es-ES" sz="1600" i="1" dirty="0" err="1"/>
              <a:t>Trichoderma</a:t>
            </a:r>
            <a:r>
              <a:rPr lang="es-ES" sz="1600" dirty="0"/>
              <a:t> </a:t>
            </a:r>
            <a:r>
              <a:rPr lang="es-ES" sz="1600" dirty="0" err="1"/>
              <a:t>sp</a:t>
            </a:r>
            <a:r>
              <a:rPr lang="es-ES" sz="1600" dirty="0"/>
              <a:t>. y la relación simbiótica que ha establecido con la planta huésped</a:t>
            </a:r>
            <a:r>
              <a:rPr lang="es-ES" dirty="0"/>
              <a:t>.</a:t>
            </a:r>
          </a:p>
          <a:p>
            <a:endParaRPr lang="es-ES" dirty="0"/>
          </a:p>
          <a:p>
            <a:r>
              <a:rPr lang="es-ES" sz="1600" dirty="0"/>
              <a:t>Por otro lado en la variable peso fresco y seco de la parte aérea el tratamiento T3 presenta diferencias significativas.</a:t>
            </a:r>
            <a:endParaRPr lang="es-EC" sz="1600" dirty="0"/>
          </a:p>
        </p:txBody>
      </p:sp>
      <p:sp>
        <p:nvSpPr>
          <p:cNvPr id="5" name="Flecha: a la derecha 4">
            <a:extLst>
              <a:ext uri="{FF2B5EF4-FFF2-40B4-BE49-F238E27FC236}">
                <a16:creationId xmlns:a16="http://schemas.microsoft.com/office/drawing/2014/main" xmlns="" id="{E33AEF29-0970-4265-9360-0F61BEBC28FD}"/>
              </a:ext>
            </a:extLst>
          </p:cNvPr>
          <p:cNvSpPr/>
          <p:nvPr/>
        </p:nvSpPr>
        <p:spPr>
          <a:xfrm>
            <a:off x="5807968" y="4691921"/>
            <a:ext cx="576064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DD994544-08FD-4D83-8C25-F7EC26597D9A}"/>
              </a:ext>
            </a:extLst>
          </p:cNvPr>
          <p:cNvSpPr/>
          <p:nvPr/>
        </p:nvSpPr>
        <p:spPr>
          <a:xfrm>
            <a:off x="9521570" y="3068960"/>
            <a:ext cx="911619" cy="216024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1611535C-0753-46B4-8445-7F231F4D4E60}"/>
              </a:ext>
            </a:extLst>
          </p:cNvPr>
          <p:cNvSpPr/>
          <p:nvPr/>
        </p:nvSpPr>
        <p:spPr>
          <a:xfrm>
            <a:off x="10440965" y="3068960"/>
            <a:ext cx="911619" cy="216024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882013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>
            <a:extLst>
              <a:ext uri="{FF2B5EF4-FFF2-40B4-BE49-F238E27FC236}">
                <a16:creationId xmlns:a16="http://schemas.microsoft.com/office/drawing/2014/main" xmlns="" id="{F0E5148A-6C86-4B63-8F8F-A4EB9B06B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9124" y="-9221"/>
            <a:ext cx="5063180" cy="733472"/>
          </a:xfrm>
        </p:spPr>
        <p:txBody>
          <a:bodyPr/>
          <a:lstStyle/>
          <a:p>
            <a:pPr>
              <a:defRPr/>
            </a:pPr>
            <a:r>
              <a:rPr lang="es-EC" sz="2800" dirty="0">
                <a:solidFill>
                  <a:schemeClr val="tx1"/>
                </a:solidFill>
                <a:cs typeface="Times New Roman" pitchFamily="18" charset="0"/>
              </a:rPr>
              <a:t>RESULTADOS Y DISCUSIÓN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C1333D53-2741-4010-8397-60D7953C7E0D}"/>
              </a:ext>
            </a:extLst>
          </p:cNvPr>
          <p:cNvSpPr txBox="1"/>
          <p:nvPr/>
        </p:nvSpPr>
        <p:spPr>
          <a:xfrm>
            <a:off x="0" y="539585"/>
            <a:ext cx="40561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b="1" dirty="0"/>
              <a:t>Pachaco</a:t>
            </a:r>
            <a:r>
              <a:rPr lang="es-EC" dirty="0"/>
              <a:t> (</a:t>
            </a:r>
            <a:r>
              <a:rPr lang="es-EC" i="1" dirty="0" err="1"/>
              <a:t>Schizolobium</a:t>
            </a:r>
            <a:r>
              <a:rPr lang="es-EC" i="1" dirty="0"/>
              <a:t> </a:t>
            </a:r>
            <a:r>
              <a:rPr lang="es-EC" i="1" dirty="0" err="1"/>
              <a:t>parahybum</a:t>
            </a:r>
            <a:r>
              <a:rPr lang="es-EC" dirty="0"/>
              <a:t>)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2E5243B6-AA38-4469-BE82-EE974599C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8917"/>
            <a:ext cx="5982836" cy="2952131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D7157A8E-B28F-4A3D-9DAC-150AEE8F3BC8}"/>
              </a:ext>
            </a:extLst>
          </p:cNvPr>
          <p:cNvSpPr txBox="1"/>
          <p:nvPr/>
        </p:nvSpPr>
        <p:spPr>
          <a:xfrm>
            <a:off x="0" y="4005064"/>
            <a:ext cx="59828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La altura, diámetro, peso fresco y seco de la raíz e índice de calidad de Dickson de las plantas de </a:t>
            </a:r>
            <a:r>
              <a:rPr lang="es-EC" sz="1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Schizolobium</a:t>
            </a:r>
            <a:r>
              <a:rPr lang="es-EC" sz="16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s-EC" sz="1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parahybum</a:t>
            </a:r>
            <a:r>
              <a:rPr lang="es-EC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evaluadas en el tratamiento T2 fue mayor.  </a:t>
            </a:r>
            <a:endParaRPr lang="es-EC" sz="1600" dirty="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EADE3171-8A8A-45EE-B59B-83E1FE3A44F0}"/>
              </a:ext>
            </a:extLst>
          </p:cNvPr>
          <p:cNvSpPr/>
          <p:nvPr/>
        </p:nvSpPr>
        <p:spPr>
          <a:xfrm>
            <a:off x="2133022" y="2852936"/>
            <a:ext cx="1152128" cy="288032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264C2ED9-4F94-4696-92A8-3015379953EC}"/>
              </a:ext>
            </a:extLst>
          </p:cNvPr>
          <p:cNvSpPr/>
          <p:nvPr/>
        </p:nvSpPr>
        <p:spPr>
          <a:xfrm>
            <a:off x="4265097" y="2843402"/>
            <a:ext cx="1152128" cy="288032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F98F00E6-AC6F-42F4-BD8B-D762C9B0E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2541" y="908917"/>
            <a:ext cx="6139459" cy="3096147"/>
          </a:xfrm>
          <a:prstGeom prst="rect">
            <a:avLst/>
          </a:prstGeom>
        </p:spPr>
      </p:pic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DF911F63-9A39-4550-A0B4-7DFC73CAC78A}"/>
              </a:ext>
            </a:extLst>
          </p:cNvPr>
          <p:cNvSpPr/>
          <p:nvPr/>
        </p:nvSpPr>
        <p:spPr>
          <a:xfrm>
            <a:off x="11283960" y="3058276"/>
            <a:ext cx="908040" cy="288032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B08EA26E-F010-42E2-867D-875D2A4309A5}"/>
              </a:ext>
            </a:extLst>
          </p:cNvPr>
          <p:cNvSpPr txBox="1"/>
          <p:nvPr/>
        </p:nvSpPr>
        <p:spPr>
          <a:xfrm>
            <a:off x="-5883" y="5056869"/>
            <a:ext cx="574184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dirty="0"/>
              <a:t>Santos (2020) obtuvo mayor acumulación de biomasa e incremento en el índice de calidad de Dickson tras la aplicación de </a:t>
            </a:r>
            <a:r>
              <a:rPr lang="es-ES" sz="1600" i="1" dirty="0" err="1"/>
              <a:t>Trichoderma</a:t>
            </a:r>
            <a:r>
              <a:rPr lang="es-ES" sz="1600" dirty="0"/>
              <a:t> </a:t>
            </a:r>
            <a:r>
              <a:rPr lang="es-ES" sz="1600" dirty="0" err="1"/>
              <a:t>sp</a:t>
            </a:r>
            <a:r>
              <a:rPr lang="es-ES" sz="1600" dirty="0"/>
              <a:t>. en las plantas de </a:t>
            </a:r>
            <a:r>
              <a:rPr lang="es-ES" sz="1600" i="1" dirty="0" err="1"/>
              <a:t>Handroanthus</a:t>
            </a:r>
            <a:r>
              <a:rPr lang="es-ES" sz="1600" i="1" dirty="0"/>
              <a:t> </a:t>
            </a:r>
            <a:r>
              <a:rPr lang="es-ES" sz="1600" i="1" dirty="0" err="1"/>
              <a:t>serratifolius</a:t>
            </a:r>
            <a:r>
              <a:rPr lang="es-ES" sz="1600" i="1" dirty="0"/>
              <a:t>.</a:t>
            </a:r>
            <a:endParaRPr lang="es-EC" sz="1600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251BB034-13D2-4BA8-A691-43B0737A8647}"/>
              </a:ext>
            </a:extLst>
          </p:cNvPr>
          <p:cNvSpPr/>
          <p:nvPr/>
        </p:nvSpPr>
        <p:spPr>
          <a:xfrm>
            <a:off x="8424951" y="3027851"/>
            <a:ext cx="908040" cy="288032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F71620E4-925B-4451-9AAD-2C7EC1041028}"/>
              </a:ext>
            </a:extLst>
          </p:cNvPr>
          <p:cNvSpPr/>
          <p:nvPr/>
        </p:nvSpPr>
        <p:spPr>
          <a:xfrm>
            <a:off x="7434456" y="3027851"/>
            <a:ext cx="908040" cy="288032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xmlns="" id="{2618D123-8715-4CE2-A5B6-9C1B256CF473}"/>
              </a:ext>
            </a:extLst>
          </p:cNvPr>
          <p:cNvSpPr txBox="1"/>
          <p:nvPr/>
        </p:nvSpPr>
        <p:spPr>
          <a:xfrm>
            <a:off x="6098503" y="4466729"/>
            <a:ext cx="61357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dirty="0"/>
              <a:t>Santos registro las variables durante 360 días lo que sugiere que esta variable podría cambiar en un mayor tiempo de evaluación. </a:t>
            </a:r>
            <a:endParaRPr lang="es-EC" sz="1600" dirty="0"/>
          </a:p>
        </p:txBody>
      </p:sp>
      <p:sp>
        <p:nvSpPr>
          <p:cNvPr id="9" name="Flecha: a la derecha 8">
            <a:extLst>
              <a:ext uri="{FF2B5EF4-FFF2-40B4-BE49-F238E27FC236}">
                <a16:creationId xmlns:a16="http://schemas.microsoft.com/office/drawing/2014/main" xmlns="" id="{751017A0-7834-414A-A6A3-F75223576D75}"/>
              </a:ext>
            </a:extLst>
          </p:cNvPr>
          <p:cNvSpPr/>
          <p:nvPr/>
        </p:nvSpPr>
        <p:spPr>
          <a:xfrm>
            <a:off x="5419579" y="4624821"/>
            <a:ext cx="576064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787434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>
            <a:extLst>
              <a:ext uri="{FF2B5EF4-FFF2-40B4-BE49-F238E27FC236}">
                <a16:creationId xmlns:a16="http://schemas.microsoft.com/office/drawing/2014/main" xmlns="" id="{316924FA-4B6B-4CB0-92D2-36B580F79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9124" y="-9221"/>
            <a:ext cx="5063180" cy="733472"/>
          </a:xfrm>
        </p:spPr>
        <p:txBody>
          <a:bodyPr/>
          <a:lstStyle/>
          <a:p>
            <a:pPr>
              <a:defRPr/>
            </a:pPr>
            <a:r>
              <a:rPr lang="es-EC" sz="2800" dirty="0">
                <a:solidFill>
                  <a:schemeClr val="tx1"/>
                </a:solidFill>
                <a:cs typeface="Times New Roman" pitchFamily="18" charset="0"/>
              </a:rPr>
              <a:t>RESULTADOS Y DISCUSIÓN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4E312347-A4B6-478C-BA6B-3CDA89C9F069}"/>
              </a:ext>
            </a:extLst>
          </p:cNvPr>
          <p:cNvSpPr txBox="1"/>
          <p:nvPr/>
        </p:nvSpPr>
        <p:spPr>
          <a:xfrm>
            <a:off x="119336" y="539585"/>
            <a:ext cx="39841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b="1" dirty="0"/>
              <a:t>Peine de mono </a:t>
            </a:r>
            <a:r>
              <a:rPr lang="es-EC" dirty="0"/>
              <a:t>(</a:t>
            </a:r>
            <a:r>
              <a:rPr lang="es-EC" i="1" dirty="0" err="1"/>
              <a:t>Apeiba</a:t>
            </a:r>
            <a:r>
              <a:rPr lang="es-EC" i="1" dirty="0"/>
              <a:t> </a:t>
            </a:r>
            <a:r>
              <a:rPr lang="es-EC" i="1" dirty="0" err="1"/>
              <a:t>tibourbou</a:t>
            </a:r>
            <a:r>
              <a:rPr lang="es-EC" dirty="0"/>
              <a:t>)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441DB1F7-56FB-4C82-84BD-382845A7E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1046176"/>
            <a:ext cx="5832648" cy="2856585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274310AA-A72F-4AF2-B637-FE66721DCCE8}"/>
              </a:ext>
            </a:extLst>
          </p:cNvPr>
          <p:cNvSpPr txBox="1"/>
          <p:nvPr/>
        </p:nvSpPr>
        <p:spPr>
          <a:xfrm>
            <a:off x="76082" y="4365104"/>
            <a:ext cx="556442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La altura y el peso seco de la parte aérea de las plantas de</a:t>
            </a:r>
            <a:r>
              <a:rPr lang="es-EC" sz="16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s-EC" sz="1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Apeiba</a:t>
            </a:r>
            <a:r>
              <a:rPr lang="es-EC" sz="16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s-EC" sz="1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tibourbou</a:t>
            </a:r>
            <a:r>
              <a:rPr lang="es-EC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pertenecientes al tratamiento T1 fue mayor. </a:t>
            </a:r>
          </a:p>
          <a:p>
            <a:r>
              <a:rPr lang="es-EC" sz="1600" dirty="0">
                <a:latin typeface="Arial" panose="020B0604020202020204" pitchFamily="34" charset="0"/>
                <a:ea typeface="Calibri" panose="020F0502020204030204" pitchFamily="34" charset="0"/>
              </a:rPr>
              <a:t>El </a:t>
            </a:r>
            <a:r>
              <a:rPr lang="es-EC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diámetro y el peso fresco de la parte aérea fue mayor en las plantas </a:t>
            </a:r>
            <a:r>
              <a:rPr lang="es-EC" sz="1600" dirty="0">
                <a:latin typeface="Arial" panose="020B0604020202020204" pitchFamily="34" charset="0"/>
                <a:ea typeface="Calibri" panose="020F0502020204030204" pitchFamily="34" charset="0"/>
              </a:rPr>
              <a:t>de los </a:t>
            </a:r>
            <a:r>
              <a:rPr lang="es-EC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tratamientos T1 y T2.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E0512296-1776-4B32-AC77-723366B7B5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6707" y="1056904"/>
            <a:ext cx="6075293" cy="3042875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xmlns="" id="{E3FB95DC-783E-4F65-BADB-13CDF3A25921}"/>
              </a:ext>
            </a:extLst>
          </p:cNvPr>
          <p:cNvSpPr/>
          <p:nvPr/>
        </p:nvSpPr>
        <p:spPr>
          <a:xfrm>
            <a:off x="2144788" y="2653493"/>
            <a:ext cx="1152128" cy="288032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xmlns="" id="{A4067D4B-C67E-4DBB-AD50-7AECEC36B46B}"/>
              </a:ext>
            </a:extLst>
          </p:cNvPr>
          <p:cNvSpPr/>
          <p:nvPr/>
        </p:nvSpPr>
        <p:spPr>
          <a:xfrm>
            <a:off x="4204032" y="2653493"/>
            <a:ext cx="1152128" cy="504056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A5C5D272-AB82-4BA4-AE4A-DDF82994E3AB}"/>
              </a:ext>
            </a:extLst>
          </p:cNvPr>
          <p:cNvSpPr/>
          <p:nvPr/>
        </p:nvSpPr>
        <p:spPr>
          <a:xfrm>
            <a:off x="10329687" y="2901717"/>
            <a:ext cx="861558" cy="288032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xmlns="" id="{825BE19B-4ED3-43D3-9CA8-A5F749A5DA02}"/>
              </a:ext>
            </a:extLst>
          </p:cNvPr>
          <p:cNvSpPr/>
          <p:nvPr/>
        </p:nvSpPr>
        <p:spPr>
          <a:xfrm>
            <a:off x="9328932" y="3006736"/>
            <a:ext cx="932818" cy="378125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BC7444A5-2FAA-42E9-8A68-5E810E6E06E9}"/>
              </a:ext>
            </a:extLst>
          </p:cNvPr>
          <p:cNvSpPr txBox="1"/>
          <p:nvPr/>
        </p:nvSpPr>
        <p:spPr>
          <a:xfrm>
            <a:off x="6039580" y="4221088"/>
            <a:ext cx="6096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dirty="0"/>
              <a:t>El aumento de la biomasa ocurre en un periodo de tiempo mayor al de las otras variables evaluadas.</a:t>
            </a:r>
          </a:p>
          <a:p>
            <a:r>
              <a:rPr lang="es-ES" sz="1600" dirty="0"/>
              <a:t>Un tiempo de registro mas extenso podría confirmar si el hongo tiene también efectos sobre estas variables como ocurrió en la investigación realizada por </a:t>
            </a:r>
            <a:r>
              <a:rPr lang="es-ES" sz="1600" dirty="0" err="1"/>
              <a:t>Regliński</a:t>
            </a:r>
            <a:r>
              <a:rPr lang="es-ES" sz="1600" dirty="0"/>
              <a:t> (2012). </a:t>
            </a:r>
            <a:endParaRPr lang="es-EC" sz="1600" dirty="0"/>
          </a:p>
        </p:txBody>
      </p:sp>
    </p:spTree>
    <p:extLst>
      <p:ext uri="{BB962C8B-B14F-4D97-AF65-F5344CB8AC3E}">
        <p14:creationId xmlns:p14="http://schemas.microsoft.com/office/powerpoint/2010/main" val="32358059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>
            <a:extLst>
              <a:ext uri="{FF2B5EF4-FFF2-40B4-BE49-F238E27FC236}">
                <a16:creationId xmlns:a16="http://schemas.microsoft.com/office/drawing/2014/main" xmlns="" id="{4FCD8AE2-508F-4391-BCE1-70D978772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9124" y="-9221"/>
            <a:ext cx="5063180" cy="733472"/>
          </a:xfrm>
        </p:spPr>
        <p:txBody>
          <a:bodyPr/>
          <a:lstStyle/>
          <a:p>
            <a:pPr>
              <a:defRPr/>
            </a:pPr>
            <a:r>
              <a:rPr lang="es-EC" sz="2800" dirty="0">
                <a:solidFill>
                  <a:schemeClr val="tx1"/>
                </a:solidFill>
                <a:cs typeface="Times New Roman" pitchFamily="18" charset="0"/>
              </a:rPr>
              <a:t>RESULTADOS Y DISCUSIÓN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4E92C0CA-7743-41BC-872B-25D13454E23F}"/>
              </a:ext>
            </a:extLst>
          </p:cNvPr>
          <p:cNvSpPr txBox="1"/>
          <p:nvPr/>
        </p:nvSpPr>
        <p:spPr>
          <a:xfrm>
            <a:off x="119336" y="539585"/>
            <a:ext cx="37680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b="1" dirty="0"/>
              <a:t>Pomarrosa</a:t>
            </a:r>
            <a:r>
              <a:rPr lang="es-EC" dirty="0"/>
              <a:t> (</a:t>
            </a:r>
            <a:r>
              <a:rPr lang="es-EC" i="1" dirty="0"/>
              <a:t>Eugenia </a:t>
            </a:r>
            <a:r>
              <a:rPr lang="es-EC" i="1" dirty="0" err="1"/>
              <a:t>malaccensis</a:t>
            </a:r>
            <a:r>
              <a:rPr lang="es-EC" dirty="0"/>
              <a:t>)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F62661DE-1116-4FE0-ABA0-CFBCC3807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83" y="927171"/>
            <a:ext cx="5909985" cy="2733239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299C712C-4881-4E68-9472-140675DC6080}"/>
              </a:ext>
            </a:extLst>
          </p:cNvPr>
          <p:cNvSpPr txBox="1"/>
          <p:nvPr/>
        </p:nvSpPr>
        <p:spPr>
          <a:xfrm>
            <a:off x="205368" y="4293096"/>
            <a:ext cx="57210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La altura, diámetro y biomasa de las plantas de </a:t>
            </a:r>
            <a:r>
              <a:rPr lang="es-EC" sz="16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Eugenia </a:t>
            </a:r>
            <a:r>
              <a:rPr lang="es-EC" sz="1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malaccensis</a:t>
            </a:r>
            <a:r>
              <a:rPr lang="es-EC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fue similar en los tres tratamientos evaluados</a:t>
            </a:r>
            <a:endParaRPr lang="es-EC" sz="1600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21176377-682B-46DF-8124-A8BB814AC5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0868" y="890027"/>
            <a:ext cx="6136372" cy="314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489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>
            <a:extLst>
              <a:ext uri="{FF2B5EF4-FFF2-40B4-BE49-F238E27FC236}">
                <a16:creationId xmlns:a16="http://schemas.microsoft.com/office/drawing/2014/main" xmlns="" id="{24EC24B7-95E4-40B6-957E-7426A511A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9124" y="-9221"/>
            <a:ext cx="5063180" cy="733472"/>
          </a:xfrm>
        </p:spPr>
        <p:txBody>
          <a:bodyPr/>
          <a:lstStyle/>
          <a:p>
            <a:pPr>
              <a:defRPr/>
            </a:pPr>
            <a:r>
              <a:rPr lang="es-EC" sz="2800" dirty="0">
                <a:solidFill>
                  <a:schemeClr val="tx1"/>
                </a:solidFill>
                <a:cs typeface="Times New Roman" pitchFamily="18" charset="0"/>
              </a:rPr>
              <a:t>RESULTADOS Y DISCUSIÓN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69B147A5-3C37-4ABD-AF95-1F6E82D1C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1052736"/>
            <a:ext cx="6213872" cy="3552317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363B2E8C-1458-4C0C-B7F4-7BDEBDE22DE1}"/>
              </a:ext>
            </a:extLst>
          </p:cNvPr>
          <p:cNvSpPr txBox="1"/>
          <p:nvPr/>
        </p:nvSpPr>
        <p:spPr>
          <a:xfrm>
            <a:off x="458762" y="550519"/>
            <a:ext cx="66207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Productividad de </a:t>
            </a:r>
            <a:r>
              <a:rPr lang="es-ES" b="1" i="1" dirty="0" err="1"/>
              <a:t>Trichoderma</a:t>
            </a:r>
            <a:r>
              <a:rPr lang="es-ES" b="1" dirty="0"/>
              <a:t> </a:t>
            </a:r>
            <a:r>
              <a:rPr lang="es-ES" b="1" dirty="0" err="1"/>
              <a:t>sp</a:t>
            </a:r>
            <a:r>
              <a:rPr lang="es-ES" b="1" dirty="0"/>
              <a:t>. en el medio alternativo </a:t>
            </a:r>
            <a:endParaRPr lang="es-EC" b="1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8A6D4F6A-6227-4F5B-8F0C-F64F82376228}"/>
              </a:ext>
            </a:extLst>
          </p:cNvPr>
          <p:cNvSpPr txBox="1"/>
          <p:nvPr/>
        </p:nvSpPr>
        <p:spPr>
          <a:xfrm>
            <a:off x="6648372" y="2413395"/>
            <a:ext cx="53285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dirty="0"/>
              <a:t>En el medio elaborado con arroz, sacarosa y </a:t>
            </a:r>
            <a:r>
              <a:rPr lang="es-ES" sz="1600" dirty="0" err="1"/>
              <a:t>Nitrofoska</a:t>
            </a:r>
            <a:r>
              <a:rPr lang="es-ES" sz="1600" dirty="0"/>
              <a:t> se obtuvo mayor rendimiento con un valor aproximado de 6,09×10^7 UFC/g. </a:t>
            </a:r>
            <a:endParaRPr lang="es-EC" sz="1600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xmlns="" id="{24240BCD-7C05-4FF0-8D20-AD13E6F04506}"/>
              </a:ext>
            </a:extLst>
          </p:cNvPr>
          <p:cNvSpPr txBox="1"/>
          <p:nvPr/>
        </p:nvSpPr>
        <p:spPr>
          <a:xfrm>
            <a:off x="6648372" y="3429000"/>
            <a:ext cx="542429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dirty="0" err="1"/>
              <a:t>Shahzad</a:t>
            </a:r>
            <a:r>
              <a:rPr lang="es-ES" sz="1600" dirty="0"/>
              <a:t> (2018) obtuvo el mayor rendimiento de esporas de </a:t>
            </a:r>
            <a:r>
              <a:rPr lang="es-ES" sz="1600" i="1" dirty="0" err="1"/>
              <a:t>Trichoderma</a:t>
            </a:r>
            <a:r>
              <a:rPr lang="es-ES" sz="1600" i="1" dirty="0"/>
              <a:t> </a:t>
            </a:r>
            <a:r>
              <a:rPr lang="es-ES" sz="1600" i="1" dirty="0" err="1"/>
              <a:t>harzianum</a:t>
            </a:r>
            <a:r>
              <a:rPr lang="es-ES" sz="1600" i="1" dirty="0"/>
              <a:t> </a:t>
            </a:r>
            <a:r>
              <a:rPr lang="es-ES" sz="1600" dirty="0"/>
              <a:t>en el sustrato granos de arroz combinado con sacarosa como fuente de carbono y nitrato de amonio como fuente de nitrógeno.</a:t>
            </a:r>
            <a:endParaRPr lang="es-EC" sz="1600"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AB4D4CFF-AF4A-4022-9B14-90E71FD5CCA3}"/>
              </a:ext>
            </a:extLst>
          </p:cNvPr>
          <p:cNvSpPr/>
          <p:nvPr/>
        </p:nvSpPr>
        <p:spPr>
          <a:xfrm>
            <a:off x="4007768" y="2772533"/>
            <a:ext cx="2088232" cy="296428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524594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59795" y="43563"/>
            <a:ext cx="3384377" cy="720254"/>
          </a:xfrm>
        </p:spPr>
        <p:txBody>
          <a:bodyPr/>
          <a:lstStyle/>
          <a:p>
            <a:pPr>
              <a:defRPr/>
            </a:pPr>
            <a:r>
              <a:rPr lang="es-EC" sz="2800" i="0" dirty="0">
                <a:solidFill>
                  <a:schemeClr val="tx1"/>
                </a:solidFill>
                <a:cs typeface="Times New Roman" pitchFamily="18" charset="0"/>
              </a:rPr>
              <a:t>CONCLUSIONES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xmlns="" id="{F58202AB-A33A-4529-AF77-64861FB92F96}"/>
              </a:ext>
            </a:extLst>
          </p:cNvPr>
          <p:cNvGrpSpPr/>
          <p:nvPr/>
        </p:nvGrpSpPr>
        <p:grpSpPr>
          <a:xfrm>
            <a:off x="8832304" y="6021288"/>
            <a:ext cx="3240360" cy="582613"/>
            <a:chOff x="8832304" y="6018112"/>
            <a:chExt cx="3240360" cy="582613"/>
          </a:xfrm>
        </p:grpSpPr>
        <p:sp>
          <p:nvSpPr>
            <p:cNvPr id="6" name="Rectángulo redondeado 17">
              <a:extLst>
                <a:ext uri="{FF2B5EF4-FFF2-40B4-BE49-F238E27FC236}">
                  <a16:creationId xmlns:a16="http://schemas.microsoft.com/office/drawing/2014/main" xmlns="" id="{EFD2512E-5F78-451A-84D6-585BC39287C4}"/>
                </a:ext>
              </a:extLst>
            </p:cNvPr>
            <p:cNvSpPr/>
            <p:nvPr/>
          </p:nvSpPr>
          <p:spPr>
            <a:xfrm>
              <a:off x="8832304" y="6021288"/>
              <a:ext cx="3240360" cy="57626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dirty="0"/>
                <a:t>c</a:t>
              </a:r>
            </a:p>
          </p:txBody>
        </p:sp>
        <p:pic>
          <p:nvPicPr>
            <p:cNvPr id="7" name="Imagen 5">
              <a:extLst>
                <a:ext uri="{FF2B5EF4-FFF2-40B4-BE49-F238E27FC236}">
                  <a16:creationId xmlns:a16="http://schemas.microsoft.com/office/drawing/2014/main" xmlns="" id="{FD911C84-7E91-43A4-AF35-487FE2DFF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69772" y="6018112"/>
              <a:ext cx="2477850" cy="582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14D17FB2-E9EA-43AB-9416-4310E7A54E28}"/>
              </a:ext>
            </a:extLst>
          </p:cNvPr>
          <p:cNvSpPr txBox="1"/>
          <p:nvPr/>
        </p:nvSpPr>
        <p:spPr>
          <a:xfrm>
            <a:off x="551384" y="755906"/>
            <a:ext cx="11096238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La inoculación del microorganismo </a:t>
            </a:r>
            <a:r>
              <a:rPr lang="es-EC" sz="1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Trichoderma</a:t>
            </a:r>
            <a:r>
              <a:rPr lang="es-EC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s-EC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sp</a:t>
            </a:r>
            <a:r>
              <a:rPr lang="es-EC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 mostro un efecto </a:t>
            </a:r>
            <a:r>
              <a:rPr lang="es-EC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bioestimulante</a:t>
            </a:r>
            <a:r>
              <a:rPr lang="es-EC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significativo sobre varias de las variables estudiadas, incrementando el desarrollo de las especies </a:t>
            </a:r>
            <a:r>
              <a:rPr lang="es-EC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amazonicas</a:t>
            </a:r>
            <a:r>
              <a:rPr lang="es-EC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</a:p>
          <a:p>
            <a:pPr marL="285750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La aplicación de las diluciones de </a:t>
            </a:r>
            <a:r>
              <a:rPr lang="es-EC" sz="1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Trichoderma</a:t>
            </a:r>
            <a:r>
              <a:rPr lang="es-EC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s-EC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sp</a:t>
            </a:r>
            <a:r>
              <a:rPr lang="es-EC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 incrementaron la altura y el diámetro de las plantas, pero no se registró un aumento significativo en la biomasa fresca y seca e índice de calidad de </a:t>
            </a:r>
            <a:r>
              <a:rPr lang="es-EC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Dickson</a:t>
            </a:r>
            <a:r>
              <a:rPr lang="es-EC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con excepción de </a:t>
            </a:r>
            <a:r>
              <a:rPr lang="es-EC" sz="1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Schizolobium</a:t>
            </a:r>
            <a:r>
              <a:rPr lang="es-EC" sz="16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s-EC" sz="1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parahybum</a:t>
            </a:r>
            <a:r>
              <a:rPr lang="es-EC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donde la aplicación de </a:t>
            </a:r>
            <a:r>
              <a:rPr lang="es-EC" sz="1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Trichoderma</a:t>
            </a:r>
            <a:r>
              <a:rPr lang="es-EC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s-EC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sp</a:t>
            </a:r>
            <a:r>
              <a:rPr lang="es-EC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 aumento el valor del índice de calidad de Dickson.</a:t>
            </a:r>
          </a:p>
          <a:p>
            <a:pPr marL="285750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Las dosis </a:t>
            </a:r>
            <a:r>
              <a:rPr lang="es-EC" sz="1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Trichoderma</a:t>
            </a:r>
            <a:r>
              <a:rPr lang="es-EC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s-EC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sp</a:t>
            </a:r>
            <a:r>
              <a:rPr lang="es-EC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 en las diluciones aplicadas mostraron diferencias significativas entre sí, en varias de las especies amazónicas evaluadas. Evidenciándose un mejor resultado con la dosis 5×10^7 UFC/ml.</a:t>
            </a:r>
          </a:p>
          <a:p>
            <a:pPr marL="285750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La adición de </a:t>
            </a:r>
            <a:r>
              <a:rPr lang="es-EC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Nitrofoska</a:t>
            </a:r>
            <a:r>
              <a:rPr lang="es-EC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(3:1:1) al medio alternativo para la masificación de </a:t>
            </a:r>
            <a:r>
              <a:rPr lang="es-EC" sz="1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Trichoderma</a:t>
            </a:r>
            <a:r>
              <a:rPr lang="es-EC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s-EC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sp</a:t>
            </a:r>
            <a:r>
              <a:rPr lang="es-EC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 mejoro la producción de esporas, en donde se obtuvo mejor resultado aplicando la dosis de 0,5 g/l.</a:t>
            </a:r>
          </a:p>
        </p:txBody>
      </p:sp>
    </p:spTree>
    <p:extLst>
      <p:ext uri="{BB962C8B-B14F-4D97-AF65-F5344CB8AC3E}">
        <p14:creationId xmlns:p14="http://schemas.microsoft.com/office/powerpoint/2010/main" val="37048998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359696" y="44450"/>
            <a:ext cx="4752529" cy="648246"/>
          </a:xfrm>
        </p:spPr>
        <p:txBody>
          <a:bodyPr/>
          <a:lstStyle/>
          <a:p>
            <a:pPr>
              <a:defRPr/>
            </a:pPr>
            <a:r>
              <a:rPr lang="es-EC" sz="2800" dirty="0">
                <a:solidFill>
                  <a:schemeClr val="tx1"/>
                </a:solidFill>
                <a:effectLst/>
                <a:cs typeface="Times New Roman" pitchFamily="18" charset="0"/>
              </a:rPr>
              <a:t>RECOMENDACIONES</a:t>
            </a:r>
          </a:p>
        </p:txBody>
      </p:sp>
      <p:sp>
        <p:nvSpPr>
          <p:cNvPr id="5" name="4 Rectángulo"/>
          <p:cNvSpPr/>
          <p:nvPr/>
        </p:nvSpPr>
        <p:spPr>
          <a:xfrm>
            <a:off x="544378" y="692696"/>
            <a:ext cx="11240254" cy="48372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Para estimular </a:t>
            </a: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</a:rPr>
              <a:t>el desarrollo y mejorar la calidad de las plantas producidas en el vivero de Amazonía viva s</a:t>
            </a:r>
            <a:r>
              <a:rPr lang="es-EC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 recomienda </a:t>
            </a: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</a:rPr>
              <a:t>aplicar</a:t>
            </a:r>
            <a:r>
              <a:rPr lang="es-EC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s-EC" sz="1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Trichoderma</a:t>
            </a:r>
            <a:r>
              <a:rPr lang="es-EC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s-EC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sp</a:t>
            </a:r>
            <a:r>
              <a:rPr lang="es-EC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</a:p>
          <a:p>
            <a:pPr marL="285750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Es importante realizar un análisis foliar de las plantas que se producen con la aplicación de </a:t>
            </a:r>
            <a:r>
              <a:rPr lang="es-EC" sz="1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Trichoderma</a:t>
            </a:r>
            <a:r>
              <a:rPr lang="es-EC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s-EC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sp</a:t>
            </a:r>
            <a:r>
              <a:rPr lang="es-EC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 para evaluar </a:t>
            </a: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</a:rPr>
              <a:t>su</a:t>
            </a:r>
            <a:r>
              <a:rPr lang="es-EC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estado nutrimental.</a:t>
            </a:r>
          </a:p>
          <a:p>
            <a:pPr marL="285750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Analizar los metabolitos producidos por esta cepa de </a:t>
            </a:r>
            <a:r>
              <a:rPr lang="es-EC" sz="1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Trichoderma</a:t>
            </a:r>
            <a:r>
              <a:rPr lang="es-EC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s-EC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sp</a:t>
            </a:r>
            <a:r>
              <a:rPr lang="es-EC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., y su posible uso como agente de biocontrol en el manejo de enfermedades microbianas.</a:t>
            </a:r>
          </a:p>
          <a:p>
            <a:pPr marL="285750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</a:rPr>
              <a:t>Evaluar las variables en un periodo de tiempo mas extenso </a:t>
            </a:r>
            <a:r>
              <a:rPr lang="es-EC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para poder observar los efectos de </a:t>
            </a:r>
            <a:r>
              <a:rPr lang="es-EC" sz="1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Trichoderma</a:t>
            </a:r>
            <a:r>
              <a:rPr lang="es-EC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s-EC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sp</a:t>
            </a:r>
            <a:r>
              <a:rPr lang="es-EC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 en las plantas sembradas en campo.  </a:t>
            </a:r>
          </a:p>
          <a:p>
            <a:pPr indent="457200">
              <a:lnSpc>
                <a:spcPct val="150000"/>
              </a:lnSpc>
              <a:spcAft>
                <a:spcPts val="800"/>
              </a:spcAft>
            </a:pPr>
            <a:endParaRPr lang="es-EC" sz="18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285750" indent="-2857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xmlns="" id="{A830B095-5D23-4BA7-B27B-43B778CC5C92}"/>
              </a:ext>
            </a:extLst>
          </p:cNvPr>
          <p:cNvGrpSpPr/>
          <p:nvPr/>
        </p:nvGrpSpPr>
        <p:grpSpPr>
          <a:xfrm>
            <a:off x="8832304" y="6021288"/>
            <a:ext cx="3240360" cy="582613"/>
            <a:chOff x="8832304" y="6018112"/>
            <a:chExt cx="3240360" cy="582613"/>
          </a:xfrm>
        </p:grpSpPr>
        <p:sp>
          <p:nvSpPr>
            <p:cNvPr id="6" name="Rectángulo redondeado 17">
              <a:extLst>
                <a:ext uri="{FF2B5EF4-FFF2-40B4-BE49-F238E27FC236}">
                  <a16:creationId xmlns:a16="http://schemas.microsoft.com/office/drawing/2014/main" xmlns="" id="{B44FDA97-0863-4AC0-97CE-7B1379659447}"/>
                </a:ext>
              </a:extLst>
            </p:cNvPr>
            <p:cNvSpPr/>
            <p:nvPr/>
          </p:nvSpPr>
          <p:spPr>
            <a:xfrm>
              <a:off x="8832304" y="6021288"/>
              <a:ext cx="3240360" cy="57626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dirty="0"/>
                <a:t>c</a:t>
              </a:r>
            </a:p>
          </p:txBody>
        </p:sp>
        <p:pic>
          <p:nvPicPr>
            <p:cNvPr id="7" name="Imagen 5">
              <a:extLst>
                <a:ext uri="{FF2B5EF4-FFF2-40B4-BE49-F238E27FC236}">
                  <a16:creationId xmlns:a16="http://schemas.microsoft.com/office/drawing/2014/main" xmlns="" id="{A8133BEA-61C8-4E47-8515-40E4D317F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69772" y="6018112"/>
              <a:ext cx="2477850" cy="582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60571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4C995D2C-757D-4D15-932A-3EDDCBF6F084}"/>
              </a:ext>
            </a:extLst>
          </p:cNvPr>
          <p:cNvSpPr txBox="1"/>
          <p:nvPr/>
        </p:nvSpPr>
        <p:spPr>
          <a:xfrm>
            <a:off x="983432" y="2204864"/>
            <a:ext cx="10001402" cy="18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000" i="1" dirty="0"/>
              <a:t>“Quien no aplique nuevos remedios debe esperar nuevos males; por que el mayor innovador es el tiempo”.</a:t>
            </a:r>
          </a:p>
          <a:p>
            <a:pPr>
              <a:lnSpc>
                <a:spcPct val="150000"/>
              </a:lnSpc>
            </a:pPr>
            <a:endParaRPr lang="es-ES" sz="2000" dirty="0"/>
          </a:p>
          <a:p>
            <a:pPr>
              <a:lnSpc>
                <a:spcPct val="150000"/>
              </a:lnSpc>
            </a:pPr>
            <a:r>
              <a:rPr lang="es-ES" sz="2000" dirty="0"/>
              <a:t>Francis Bacon.</a:t>
            </a:r>
            <a:endParaRPr lang="es-EC" sz="2000" dirty="0"/>
          </a:p>
        </p:txBody>
      </p:sp>
    </p:spTree>
    <p:extLst>
      <p:ext uri="{BB962C8B-B14F-4D97-AF65-F5344CB8AC3E}">
        <p14:creationId xmlns:p14="http://schemas.microsoft.com/office/powerpoint/2010/main" val="1907417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27022" y="66030"/>
            <a:ext cx="3132348" cy="527023"/>
          </a:xfrm>
        </p:spPr>
        <p:txBody>
          <a:bodyPr/>
          <a:lstStyle/>
          <a:p>
            <a:pPr algn="l">
              <a:defRPr/>
            </a:pPr>
            <a:r>
              <a:rPr lang="es-EC" sz="2800" dirty="0">
                <a:solidFill>
                  <a:schemeClr val="tx1"/>
                </a:solidFill>
                <a:cs typeface="Times New Roman" pitchFamily="18" charset="0"/>
              </a:rPr>
              <a:t>INTRODUCCIÓN</a:t>
            </a:r>
          </a:p>
        </p:txBody>
      </p:sp>
      <p:sp>
        <p:nvSpPr>
          <p:cNvPr id="4" name="Rectángulo 3"/>
          <p:cNvSpPr/>
          <p:nvPr/>
        </p:nvSpPr>
        <p:spPr>
          <a:xfrm>
            <a:off x="4135782" y="3751898"/>
            <a:ext cx="19574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i="1" dirty="0" err="1">
                <a:latin typeface="+mj-lt"/>
                <a:ea typeface="Calibri" panose="020F0502020204030204" pitchFamily="34" charset="0"/>
              </a:rPr>
              <a:t>Trichoderma</a:t>
            </a:r>
            <a:r>
              <a:rPr lang="es-EC" dirty="0">
                <a:latin typeface="+mj-lt"/>
                <a:ea typeface="Calibri" panose="020F0502020204030204" pitchFamily="34" charset="0"/>
              </a:rPr>
              <a:t> </a:t>
            </a:r>
            <a:r>
              <a:rPr lang="es-EC" dirty="0" err="1">
                <a:latin typeface="+mj-lt"/>
                <a:ea typeface="Calibri" panose="020F0502020204030204" pitchFamily="34" charset="0"/>
              </a:rPr>
              <a:t>sp</a:t>
            </a:r>
            <a:r>
              <a:rPr lang="es-EC" dirty="0">
                <a:effectLst/>
                <a:latin typeface="+mj-lt"/>
                <a:ea typeface="Calibri" panose="020F0502020204030204" pitchFamily="34" charset="0"/>
              </a:rPr>
              <a:t> </a:t>
            </a:r>
            <a:endParaRPr lang="es-EC" dirty="0">
              <a:latin typeface="+mj-lt"/>
            </a:endParaRPr>
          </a:p>
        </p:txBody>
      </p:sp>
      <p:grpSp>
        <p:nvGrpSpPr>
          <p:cNvPr id="39" name="Grupo 38"/>
          <p:cNvGrpSpPr/>
          <p:nvPr/>
        </p:nvGrpSpPr>
        <p:grpSpPr>
          <a:xfrm>
            <a:off x="8832304" y="6018112"/>
            <a:ext cx="3240360" cy="582613"/>
            <a:chOff x="8832304" y="6018112"/>
            <a:chExt cx="3240360" cy="582613"/>
          </a:xfrm>
        </p:grpSpPr>
        <p:sp>
          <p:nvSpPr>
            <p:cNvPr id="40" name="Rectángulo redondeado 39"/>
            <p:cNvSpPr/>
            <p:nvPr/>
          </p:nvSpPr>
          <p:spPr>
            <a:xfrm>
              <a:off x="8832304" y="6021288"/>
              <a:ext cx="3240360" cy="57626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dirty="0"/>
                <a:t>c</a:t>
              </a:r>
            </a:p>
          </p:txBody>
        </p:sp>
        <p:pic>
          <p:nvPicPr>
            <p:cNvPr id="42" name="Imagen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69772" y="6018112"/>
              <a:ext cx="2477850" cy="582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97D4035E-BA7E-4609-91F0-71954A2E18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21" r="22849"/>
          <a:stretch/>
        </p:blipFill>
        <p:spPr>
          <a:xfrm>
            <a:off x="4724843" y="1169737"/>
            <a:ext cx="3620780" cy="237755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5B6B67D1-673F-4768-9672-B26E25774174}"/>
              </a:ext>
            </a:extLst>
          </p:cNvPr>
          <p:cNvSpPr txBox="1"/>
          <p:nvPr/>
        </p:nvSpPr>
        <p:spPr>
          <a:xfrm>
            <a:off x="4724843" y="712155"/>
            <a:ext cx="4408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/>
              <a:t>Reforestación de áreas degradadas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0412A990-C9B9-40CC-B762-3DC96E45EC28}"/>
              </a:ext>
            </a:extLst>
          </p:cNvPr>
          <p:cNvSpPr txBox="1"/>
          <p:nvPr/>
        </p:nvSpPr>
        <p:spPr>
          <a:xfrm>
            <a:off x="555407" y="3767287"/>
            <a:ext cx="3456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/>
              <a:t>PAV - Producción de plantas nativas </a:t>
            </a:r>
            <a:endParaRPr lang="es-EC" sz="1600" dirty="0"/>
          </a:p>
        </p:txBody>
      </p:sp>
      <p:pic>
        <p:nvPicPr>
          <p:cNvPr id="12" name="Picture 2" descr="Resultado de imagen para trichoderma">
            <a:extLst>
              <a:ext uri="{FF2B5EF4-FFF2-40B4-BE49-F238E27FC236}">
                <a16:creationId xmlns:a16="http://schemas.microsoft.com/office/drawing/2014/main" xmlns="" id="{BDAC7505-4719-4F63-AD38-6F49EE331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94072" y="4127158"/>
            <a:ext cx="1957413" cy="213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4864D489-5B68-47D0-B037-64E14A30169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3826"/>
          <a:stretch/>
        </p:blipFill>
        <p:spPr>
          <a:xfrm>
            <a:off x="8469435" y="1169317"/>
            <a:ext cx="3620780" cy="237755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19AEB691-F73F-4C8A-920B-7A3782882C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9066" y="4129187"/>
            <a:ext cx="2649069" cy="2138405"/>
          </a:xfrm>
          <a:prstGeom prst="rect">
            <a:avLst/>
          </a:prstGeom>
        </p:spPr>
      </p:pic>
      <p:pic>
        <p:nvPicPr>
          <p:cNvPr id="27652" name="Picture 4" descr="Untitled">
            <a:extLst>
              <a:ext uri="{FF2B5EF4-FFF2-40B4-BE49-F238E27FC236}">
                <a16:creationId xmlns:a16="http://schemas.microsoft.com/office/drawing/2014/main" xmlns="" id="{5511E58E-8080-4959-89F4-80E59358A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42" y="1194197"/>
            <a:ext cx="4408680" cy="235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xmlns="" id="{F23DF594-08A4-43C5-BBE5-8683E1BE328D}"/>
              </a:ext>
            </a:extLst>
          </p:cNvPr>
          <p:cNvSpPr txBox="1"/>
          <p:nvPr/>
        </p:nvSpPr>
        <p:spPr>
          <a:xfrm>
            <a:off x="135915" y="614333"/>
            <a:ext cx="45270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s-ES" sz="16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ratamiento (biorremediación) de pasivos ambientales afectados </a:t>
            </a:r>
            <a:endParaRPr lang="es-EC" sz="1600" dirty="0">
              <a:latin typeface="+mn-lt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xmlns="" id="{7D23CA5E-A8A4-4402-99EA-704A3412135B}"/>
              </a:ext>
            </a:extLst>
          </p:cNvPr>
          <p:cNvSpPr txBox="1"/>
          <p:nvPr/>
        </p:nvSpPr>
        <p:spPr>
          <a:xfrm>
            <a:off x="8731653" y="593053"/>
            <a:ext cx="30963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Instaurar un ambiente idóneo a las comunidades amazónicas </a:t>
            </a:r>
            <a:endParaRPr lang="es-EC" sz="1600" dirty="0">
              <a:latin typeface="+mn-lt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xmlns="" id="{9198A08F-45D1-4454-997C-C61107348505}"/>
              </a:ext>
            </a:extLst>
          </p:cNvPr>
          <p:cNvSpPr txBox="1"/>
          <p:nvPr/>
        </p:nvSpPr>
        <p:spPr>
          <a:xfrm>
            <a:off x="6535233" y="4459468"/>
            <a:ext cx="531669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dirty="0"/>
              <a:t>Es muy importante en los procesos biológicos que se llevan a cabo en la </a:t>
            </a:r>
            <a:r>
              <a:rPr lang="es-ES" sz="1600" dirty="0" err="1"/>
              <a:t>rizósfera</a:t>
            </a:r>
            <a:r>
              <a:rPr lang="es-ES" sz="1600" dirty="0"/>
              <a:t>. </a:t>
            </a:r>
          </a:p>
          <a:p>
            <a:r>
              <a:rPr lang="es-ES" sz="1600" dirty="0"/>
              <a:t>Es muy resistente en ambientes degradados y se relaciona con las plantas de forma endofítica y mutualista (</a:t>
            </a:r>
            <a:r>
              <a:rPr lang="es-ES" sz="1600" dirty="0" err="1"/>
              <a:t>Druzhinina</a:t>
            </a:r>
            <a:r>
              <a:rPr lang="es-ES" sz="1600" dirty="0"/>
              <a:t> et ál., 2011).</a:t>
            </a:r>
          </a:p>
        </p:txBody>
      </p:sp>
      <p:sp>
        <p:nvSpPr>
          <p:cNvPr id="19" name="Flecha: a la derecha 18">
            <a:extLst>
              <a:ext uri="{FF2B5EF4-FFF2-40B4-BE49-F238E27FC236}">
                <a16:creationId xmlns:a16="http://schemas.microsoft.com/office/drawing/2014/main" xmlns="" id="{8D2BA91E-BDF0-42F4-AF13-B64ECC0B88CC}"/>
              </a:ext>
            </a:extLst>
          </p:cNvPr>
          <p:cNvSpPr/>
          <p:nvPr/>
        </p:nvSpPr>
        <p:spPr>
          <a:xfrm>
            <a:off x="6175192" y="4941167"/>
            <a:ext cx="360041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335391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42671F20-A995-43AB-8E42-8CC8224B8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135" y="2025168"/>
            <a:ext cx="4414099" cy="152199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8F55D57B-CA5B-4FC4-A8CD-77ED4B2DCD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5051" y="3547158"/>
            <a:ext cx="1914540" cy="2098079"/>
          </a:xfrm>
          <a:prstGeom prst="rect">
            <a:avLst/>
          </a:prstGeom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xmlns="" id="{7451E80B-0ED3-46FF-8444-18A9CBDE63F3}"/>
              </a:ext>
            </a:extLst>
          </p:cNvPr>
          <p:cNvGrpSpPr/>
          <p:nvPr/>
        </p:nvGrpSpPr>
        <p:grpSpPr>
          <a:xfrm>
            <a:off x="8832304" y="6021288"/>
            <a:ext cx="3240360" cy="582613"/>
            <a:chOff x="8832304" y="6018112"/>
            <a:chExt cx="3240360" cy="582613"/>
          </a:xfrm>
        </p:grpSpPr>
        <p:sp>
          <p:nvSpPr>
            <p:cNvPr id="8" name="Rectángulo redondeado 17">
              <a:extLst>
                <a:ext uri="{FF2B5EF4-FFF2-40B4-BE49-F238E27FC236}">
                  <a16:creationId xmlns:a16="http://schemas.microsoft.com/office/drawing/2014/main" xmlns="" id="{F1AF6A5C-645F-45B6-8CC7-88920AA337EB}"/>
                </a:ext>
              </a:extLst>
            </p:cNvPr>
            <p:cNvSpPr/>
            <p:nvPr/>
          </p:nvSpPr>
          <p:spPr>
            <a:xfrm>
              <a:off x="8832304" y="6021288"/>
              <a:ext cx="3240360" cy="57626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dirty="0"/>
                <a:t>c</a:t>
              </a:r>
            </a:p>
          </p:txBody>
        </p:sp>
        <p:pic>
          <p:nvPicPr>
            <p:cNvPr id="9" name="Imagen 5">
              <a:extLst>
                <a:ext uri="{FF2B5EF4-FFF2-40B4-BE49-F238E27FC236}">
                  <a16:creationId xmlns:a16="http://schemas.microsoft.com/office/drawing/2014/main" xmlns="" id="{25DA1AA9-E446-47CE-BF0D-0B310C931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69772" y="6018112"/>
              <a:ext cx="2477850" cy="582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1BADAD77-3905-4877-9246-6057196FEF2F}"/>
              </a:ext>
            </a:extLst>
          </p:cNvPr>
          <p:cNvSpPr txBox="1"/>
          <p:nvPr/>
        </p:nvSpPr>
        <p:spPr>
          <a:xfrm>
            <a:off x="2355054" y="683671"/>
            <a:ext cx="7481891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C" sz="4800" b="1" dirty="0">
                <a:latin typeface="+mj-lt"/>
                <a:cs typeface="Times New Roman" panose="02020603050405020304" pitchFamily="18" charset="0"/>
              </a:rPr>
              <a:t>AGRADECIMIENTOS</a:t>
            </a:r>
          </a:p>
        </p:txBody>
      </p:sp>
      <p:pic>
        <p:nvPicPr>
          <p:cNvPr id="39938" name="Picture 2" descr="upload.wikimedia.org/wikipedia/commons/thumb/b/...">
            <a:extLst>
              <a:ext uri="{FF2B5EF4-FFF2-40B4-BE49-F238E27FC236}">
                <a16:creationId xmlns:a16="http://schemas.microsoft.com/office/drawing/2014/main" xmlns="" id="{05216D01-A0E2-430E-8D52-8C0CE7F87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844" y="1610574"/>
            <a:ext cx="3327026" cy="235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C6C8DD64-946C-4EB5-AF79-6607131017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5583" y="3715178"/>
            <a:ext cx="2345248" cy="176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8054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8832304" y="6018112"/>
            <a:ext cx="3240360" cy="582613"/>
            <a:chOff x="8832304" y="6018112"/>
            <a:chExt cx="3240360" cy="582613"/>
          </a:xfrm>
        </p:grpSpPr>
        <p:sp>
          <p:nvSpPr>
            <p:cNvPr id="7" name="Rectángulo redondeado 6"/>
            <p:cNvSpPr/>
            <p:nvPr/>
          </p:nvSpPr>
          <p:spPr>
            <a:xfrm>
              <a:off x="8832304" y="6021288"/>
              <a:ext cx="3240360" cy="57626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dirty="0"/>
                <a:t>c</a:t>
              </a:r>
            </a:p>
          </p:txBody>
        </p:sp>
        <p:pic>
          <p:nvPicPr>
            <p:cNvPr id="8" name="Imagen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69772" y="6018112"/>
              <a:ext cx="2477850" cy="582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1 Título">
            <a:extLst>
              <a:ext uri="{FF2B5EF4-FFF2-40B4-BE49-F238E27FC236}">
                <a16:creationId xmlns:a16="http://schemas.microsoft.com/office/drawing/2014/main" xmlns="" id="{F75A1D2E-9BF5-4DE9-9737-71815B28DF64}"/>
              </a:ext>
            </a:extLst>
          </p:cNvPr>
          <p:cNvSpPr txBox="1">
            <a:spLocks/>
          </p:cNvSpPr>
          <p:nvPr/>
        </p:nvSpPr>
        <p:spPr>
          <a:xfrm>
            <a:off x="4331804" y="41646"/>
            <a:ext cx="3528391" cy="527023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>
              <a:defRPr/>
            </a:pPr>
            <a:r>
              <a:rPr lang="es-EC" sz="2800" kern="0" dirty="0">
                <a:solidFill>
                  <a:schemeClr val="tx1"/>
                </a:solidFill>
                <a:cs typeface="Times New Roman" pitchFamily="18" charset="0"/>
              </a:rPr>
              <a:t>JUSTIFICACIÓN</a:t>
            </a:r>
          </a:p>
        </p:txBody>
      </p:sp>
      <p:sp>
        <p:nvSpPr>
          <p:cNvPr id="29" name="Flecha: a la derecha 28">
            <a:extLst>
              <a:ext uri="{FF2B5EF4-FFF2-40B4-BE49-F238E27FC236}">
                <a16:creationId xmlns:a16="http://schemas.microsoft.com/office/drawing/2014/main" xmlns="" id="{8ECB6FD3-4D4D-407E-9350-01623788F7D9}"/>
              </a:ext>
            </a:extLst>
          </p:cNvPr>
          <p:cNvSpPr/>
          <p:nvPr/>
        </p:nvSpPr>
        <p:spPr>
          <a:xfrm>
            <a:off x="3255964" y="3476276"/>
            <a:ext cx="580003" cy="48641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xmlns="" id="{253E5D06-AF30-4802-B915-6616F6483A29}"/>
              </a:ext>
            </a:extLst>
          </p:cNvPr>
          <p:cNvSpPr/>
          <p:nvPr/>
        </p:nvSpPr>
        <p:spPr>
          <a:xfrm flipH="1">
            <a:off x="3800714" y="4432452"/>
            <a:ext cx="14299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>
                <a:latin typeface="+mn-lt"/>
                <a:ea typeface="Calibri" panose="020F0502020204030204" pitchFamily="34" charset="0"/>
              </a:rPr>
              <a:t>Alternativa</a:t>
            </a:r>
            <a:endParaRPr lang="es-EC" dirty="0">
              <a:latin typeface="+mn-lt"/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xmlns="" id="{76D562D7-DA0F-4EC2-AC6A-AA599723FD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500" y="4487336"/>
            <a:ext cx="2590327" cy="1726886"/>
          </a:xfrm>
          <a:prstGeom prst="rect">
            <a:avLst/>
          </a:prstGeom>
        </p:spPr>
      </p:pic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xmlns="" id="{7A57481F-D13C-42E8-855E-66231DBFB58F}"/>
              </a:ext>
            </a:extLst>
          </p:cNvPr>
          <p:cNvSpPr/>
          <p:nvPr/>
        </p:nvSpPr>
        <p:spPr>
          <a:xfrm>
            <a:off x="355157" y="2986292"/>
            <a:ext cx="2766601" cy="143010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+mn-lt"/>
              </a:rPr>
              <a:t>L</a:t>
            </a:r>
            <a:r>
              <a:rPr lang="es-EC" sz="1600" b="1" dirty="0">
                <a:latin typeface="+mn-lt"/>
              </a:rPr>
              <a:t>imitante</a:t>
            </a:r>
          </a:p>
          <a:p>
            <a:r>
              <a:rPr lang="es-EC" sz="1600" dirty="0">
                <a:latin typeface="+mn-lt"/>
              </a:rPr>
              <a:t>Plantas en los viveros no siempre se desarrollan bien y tienen alta tasa de mortalidad en campo</a:t>
            </a:r>
            <a:endParaRPr lang="es-EC" dirty="0"/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xmlns="" id="{0343EFDD-7274-4E89-9134-E58918A779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0353" y="643778"/>
            <a:ext cx="2266242" cy="2149726"/>
          </a:xfrm>
          <a:prstGeom prst="rect">
            <a:avLst/>
          </a:prstGeom>
        </p:spPr>
      </p:pic>
      <p:sp>
        <p:nvSpPr>
          <p:cNvPr id="30" name="Rectángulo: esquinas redondeadas 29">
            <a:extLst>
              <a:ext uri="{FF2B5EF4-FFF2-40B4-BE49-F238E27FC236}">
                <a16:creationId xmlns:a16="http://schemas.microsoft.com/office/drawing/2014/main" xmlns="" id="{C7FAA51D-1D80-4679-A384-7DF43A1DDE9B}"/>
              </a:ext>
            </a:extLst>
          </p:cNvPr>
          <p:cNvSpPr/>
          <p:nvPr/>
        </p:nvSpPr>
        <p:spPr>
          <a:xfrm>
            <a:off x="3917489" y="2868613"/>
            <a:ext cx="2895671" cy="154778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/>
              <a:t>Pesticidas</a:t>
            </a:r>
            <a:r>
              <a:rPr lang="es-ES" dirty="0"/>
              <a:t> </a:t>
            </a:r>
          </a:p>
          <a:p>
            <a:pPr algn="ctr"/>
            <a:r>
              <a:rPr lang="es-ES" dirty="0"/>
              <a:t>Alta toxicidad </a:t>
            </a:r>
          </a:p>
          <a:p>
            <a:pPr algn="ctr"/>
            <a:r>
              <a:rPr lang="es-ES" dirty="0"/>
              <a:t>Incremento costo</a:t>
            </a:r>
          </a:p>
          <a:p>
            <a:pPr algn="ctr"/>
            <a:r>
              <a:rPr lang="es-ES" dirty="0"/>
              <a:t>Efecto terapéutico perecedero  </a:t>
            </a:r>
            <a:endParaRPr lang="es-EC" dirty="0"/>
          </a:p>
        </p:txBody>
      </p:sp>
      <p:pic>
        <p:nvPicPr>
          <p:cNvPr id="33" name="Imagen 32">
            <a:extLst>
              <a:ext uri="{FF2B5EF4-FFF2-40B4-BE49-F238E27FC236}">
                <a16:creationId xmlns:a16="http://schemas.microsoft.com/office/drawing/2014/main" xmlns="" id="{C8841026-B09D-438D-BE35-2F3C9423FD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625" y="643778"/>
            <a:ext cx="2676078" cy="2275167"/>
          </a:xfrm>
          <a:prstGeom prst="rect">
            <a:avLst/>
          </a:prstGeom>
        </p:spPr>
      </p:pic>
      <p:sp>
        <p:nvSpPr>
          <p:cNvPr id="35" name="Flecha: a la derecha 34">
            <a:extLst>
              <a:ext uri="{FF2B5EF4-FFF2-40B4-BE49-F238E27FC236}">
                <a16:creationId xmlns:a16="http://schemas.microsoft.com/office/drawing/2014/main" xmlns="" id="{934D7346-7BBB-4B58-97D3-16958D57A614}"/>
              </a:ext>
            </a:extLst>
          </p:cNvPr>
          <p:cNvSpPr/>
          <p:nvPr/>
        </p:nvSpPr>
        <p:spPr>
          <a:xfrm rot="5400000">
            <a:off x="5179566" y="4401852"/>
            <a:ext cx="444448" cy="532392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6" name="Rectángulo: esquinas redondeadas 35">
            <a:extLst>
              <a:ext uri="{FF2B5EF4-FFF2-40B4-BE49-F238E27FC236}">
                <a16:creationId xmlns:a16="http://schemas.microsoft.com/office/drawing/2014/main" xmlns="" id="{DCC6DF3A-7386-4ECB-8EBA-B2172803C15A}"/>
              </a:ext>
            </a:extLst>
          </p:cNvPr>
          <p:cNvSpPr/>
          <p:nvPr/>
        </p:nvSpPr>
        <p:spPr>
          <a:xfrm>
            <a:off x="3905635" y="4876755"/>
            <a:ext cx="2895671" cy="1497916"/>
          </a:xfrm>
          <a:prstGeom prst="roundRect">
            <a:avLst/>
          </a:prstGeom>
          <a:ln>
            <a:solidFill>
              <a:srgbClr val="83ED8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>
                <a:latin typeface="+mn-lt"/>
              </a:rPr>
              <a:t>Uso</a:t>
            </a:r>
            <a:r>
              <a:rPr lang="en-US" dirty="0">
                <a:latin typeface="+mn-lt"/>
              </a:rPr>
              <a:t> de </a:t>
            </a:r>
            <a:r>
              <a:rPr lang="es-EC" dirty="0">
                <a:latin typeface="+mn-lt"/>
              </a:rPr>
              <a:t>controladores</a:t>
            </a:r>
            <a:r>
              <a:rPr lang="en-US" dirty="0">
                <a:latin typeface="+mn-lt"/>
              </a:rPr>
              <a:t> </a:t>
            </a:r>
            <a:r>
              <a:rPr lang="es-EC" dirty="0">
                <a:latin typeface="+mn-lt"/>
              </a:rPr>
              <a:t>biológicos</a:t>
            </a:r>
            <a:r>
              <a:rPr lang="en-US" dirty="0">
                <a:latin typeface="+mn-lt"/>
              </a:rPr>
              <a:t> </a:t>
            </a:r>
            <a:endParaRPr lang="es-EC" dirty="0">
              <a:latin typeface="+mn-lt"/>
            </a:endParaRPr>
          </a:p>
          <a:p>
            <a:pPr algn="ctr"/>
            <a:r>
              <a:rPr lang="es-EC" b="1" i="1" dirty="0" err="1"/>
              <a:t>Trichoderma</a:t>
            </a:r>
            <a:r>
              <a:rPr lang="es-EC" b="1" dirty="0"/>
              <a:t> </a:t>
            </a:r>
            <a:r>
              <a:rPr lang="es-EC" b="1" dirty="0" err="1"/>
              <a:t>sp</a:t>
            </a:r>
            <a:r>
              <a:rPr lang="es-EC" b="1" dirty="0"/>
              <a:t>.</a:t>
            </a:r>
          </a:p>
        </p:txBody>
      </p:sp>
      <p:sp>
        <p:nvSpPr>
          <p:cNvPr id="37" name="Rectángulo: esquinas redondeadas 36">
            <a:extLst>
              <a:ext uri="{FF2B5EF4-FFF2-40B4-BE49-F238E27FC236}">
                <a16:creationId xmlns:a16="http://schemas.microsoft.com/office/drawing/2014/main" xmlns="" id="{09406196-FD27-431E-BEA4-EC96FCAEAD7D}"/>
              </a:ext>
            </a:extLst>
          </p:cNvPr>
          <p:cNvSpPr/>
          <p:nvPr/>
        </p:nvSpPr>
        <p:spPr>
          <a:xfrm>
            <a:off x="7667640" y="4725242"/>
            <a:ext cx="4255478" cy="1584176"/>
          </a:xfrm>
          <a:prstGeom prst="roundRect">
            <a:avLst/>
          </a:prstGeom>
          <a:ln>
            <a:solidFill>
              <a:srgbClr val="83ED8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800" dirty="0"/>
              <a:t>La regulación del </a:t>
            </a:r>
            <a:r>
              <a:rPr lang="es-ES" sz="1800" dirty="0" err="1"/>
              <a:t>fitobioma</a:t>
            </a:r>
            <a:r>
              <a:rPr lang="es-ES" sz="1800" dirty="0"/>
              <a:t> podría dar lugar a nuevas estrategias biológicas para mejorar la salud y la productividad de las plantas reforestadas (Leach et ál., 2017).</a:t>
            </a:r>
            <a:endParaRPr lang="es-EC" dirty="0"/>
          </a:p>
        </p:txBody>
      </p:sp>
      <p:sp>
        <p:nvSpPr>
          <p:cNvPr id="39" name="Flecha: a la derecha 38">
            <a:extLst>
              <a:ext uri="{FF2B5EF4-FFF2-40B4-BE49-F238E27FC236}">
                <a16:creationId xmlns:a16="http://schemas.microsoft.com/office/drawing/2014/main" xmlns="" id="{CEE91590-D650-445D-874C-F9334DC4B4FF}"/>
              </a:ext>
            </a:extLst>
          </p:cNvPr>
          <p:cNvSpPr/>
          <p:nvPr/>
        </p:nvSpPr>
        <p:spPr>
          <a:xfrm>
            <a:off x="6941461" y="5338720"/>
            <a:ext cx="589074" cy="511865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0" name="Rectángulo: esquinas redondeadas 39">
            <a:extLst>
              <a:ext uri="{FF2B5EF4-FFF2-40B4-BE49-F238E27FC236}">
                <a16:creationId xmlns:a16="http://schemas.microsoft.com/office/drawing/2014/main" xmlns="" id="{08843BC0-0DF3-4878-B973-9576E441DCAE}"/>
              </a:ext>
            </a:extLst>
          </p:cNvPr>
          <p:cNvSpPr/>
          <p:nvPr/>
        </p:nvSpPr>
        <p:spPr>
          <a:xfrm>
            <a:off x="7667640" y="2868613"/>
            <a:ext cx="4255477" cy="154778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800" dirty="0">
                <a:latin typeface="Arial" panose="020B0604020202020204" pitchFamily="34" charset="0"/>
                <a:ea typeface="Calibri" panose="020F0502020204030204" pitchFamily="34" charset="0"/>
              </a:rPr>
              <a:t>L</a:t>
            </a:r>
            <a:r>
              <a:rPr lang="es-E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ibera moléculas de señalización que inducen los procesos de resistencia y estimulan el desarrollo de las plantas </a:t>
            </a:r>
            <a:r>
              <a:rPr lang="es-EC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</a:t>
            </a:r>
            <a:r>
              <a:rPr lang="es-EC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Druzhinina</a:t>
            </a:r>
            <a:r>
              <a:rPr lang="es-EC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et ál., 2011)</a:t>
            </a:r>
            <a:r>
              <a:rPr lang="es-E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endParaRPr lang="es-EC" dirty="0"/>
          </a:p>
        </p:txBody>
      </p:sp>
      <p:sp>
        <p:nvSpPr>
          <p:cNvPr id="41" name="Rectángulo: esquinas redondeadas 40">
            <a:extLst>
              <a:ext uri="{FF2B5EF4-FFF2-40B4-BE49-F238E27FC236}">
                <a16:creationId xmlns:a16="http://schemas.microsoft.com/office/drawing/2014/main" xmlns="" id="{BA4AB407-30DC-48B0-803F-E8A79C4F3733}"/>
              </a:ext>
            </a:extLst>
          </p:cNvPr>
          <p:cNvSpPr/>
          <p:nvPr/>
        </p:nvSpPr>
        <p:spPr>
          <a:xfrm>
            <a:off x="7667641" y="836712"/>
            <a:ext cx="4255476" cy="166482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Establece una relación endofítica con las plantas que en conjunto con l</a:t>
            </a:r>
            <a:r>
              <a:rPr lang="es-ES" sz="1800" dirty="0">
                <a:effectLst/>
                <a:latin typeface="+mn-lt"/>
                <a:ea typeface="Calibri" panose="020F0502020204030204" pitchFamily="34" charset="0"/>
              </a:rPr>
              <a:t>as enmiendas apropiadas devuelven el equilibrio a un ecosistema degradado </a:t>
            </a:r>
            <a:r>
              <a:rPr lang="es-EC" sz="1800" dirty="0">
                <a:effectLst/>
                <a:latin typeface="+mn-lt"/>
                <a:ea typeface="Calibri" panose="020F0502020204030204" pitchFamily="34" charset="0"/>
              </a:rPr>
              <a:t>(Yao et ál., 2012).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4616093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159897" y="-10391"/>
            <a:ext cx="2448273" cy="648246"/>
          </a:xfrm>
        </p:spPr>
        <p:txBody>
          <a:bodyPr/>
          <a:lstStyle/>
          <a:p>
            <a:pPr algn="l">
              <a:defRPr/>
            </a:pPr>
            <a:r>
              <a:rPr lang="es-EC" sz="2800" dirty="0">
                <a:solidFill>
                  <a:schemeClr val="tx1"/>
                </a:solidFill>
                <a:cs typeface="Times New Roman" pitchFamily="18" charset="0"/>
              </a:rPr>
              <a:t>OBJETIVOS</a:t>
            </a:r>
          </a:p>
        </p:txBody>
      </p:sp>
      <p:sp>
        <p:nvSpPr>
          <p:cNvPr id="4103" name="4 Rectángulo"/>
          <p:cNvSpPr>
            <a:spLocks noChangeArrowheads="1"/>
          </p:cNvSpPr>
          <p:nvPr/>
        </p:nvSpPr>
        <p:spPr bwMode="auto">
          <a:xfrm>
            <a:off x="2101904" y="1020799"/>
            <a:ext cx="8136458" cy="1954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C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Evaluar el efecto de </a:t>
            </a:r>
            <a:r>
              <a:rPr lang="es-EC" sz="1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Trichoderma</a:t>
            </a:r>
            <a:r>
              <a:rPr lang="es-EC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</a:t>
            </a:r>
            <a:r>
              <a:rPr lang="es-EC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sobre la calidad de las plántulas de once especies forestales destinadas a la restauración ambiental en la Amazonía ecuatoriana. </a:t>
            </a:r>
            <a:endParaRPr lang="es-EC" sz="18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s-E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2101904" y="620688"/>
            <a:ext cx="24691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000" b="1" i="1" dirty="0">
                <a:latin typeface="+mj-lt"/>
                <a:cs typeface="Times New Roman" pitchFamily="18" charset="0"/>
              </a:rPr>
              <a:t>GENERAL</a:t>
            </a:r>
          </a:p>
        </p:txBody>
      </p:sp>
      <p:sp>
        <p:nvSpPr>
          <p:cNvPr id="7" name="4 Rectángulo"/>
          <p:cNvSpPr/>
          <p:nvPr/>
        </p:nvSpPr>
        <p:spPr>
          <a:xfrm>
            <a:off x="2101904" y="2313158"/>
            <a:ext cx="24691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000" b="1" i="1" dirty="0">
                <a:latin typeface="+mj-lt"/>
                <a:cs typeface="Times New Roman" pitchFamily="18" charset="0"/>
              </a:rPr>
              <a:t>ESPECÍFICOS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2101904" y="2713269"/>
            <a:ext cx="8267770" cy="312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s-EC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Evaluar el efecto de tres dosis de </a:t>
            </a:r>
            <a:r>
              <a:rPr lang="es-EC" sz="1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Trichoderma</a:t>
            </a:r>
            <a:r>
              <a:rPr lang="es-EC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</a:t>
            </a:r>
            <a:r>
              <a:rPr lang="es-EC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sobre la calidad de las plantas de especies amazónicas. </a:t>
            </a:r>
            <a:endParaRPr lang="es-EC" sz="18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s-EC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Establecer el procedimiento de masificación de </a:t>
            </a:r>
            <a:r>
              <a:rPr lang="es-EC" sz="1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Trichoderma</a:t>
            </a:r>
            <a:r>
              <a:rPr lang="es-EC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</a:t>
            </a:r>
            <a:r>
              <a:rPr lang="es-EC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sobre un medio alternativo.  </a:t>
            </a:r>
            <a:endParaRPr lang="es-EC" sz="18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EC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Capacitar al personal de Petroamazonas EP en la producción y aplicación de </a:t>
            </a:r>
            <a:r>
              <a:rPr lang="es-EC" sz="1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Trichoderma</a:t>
            </a:r>
            <a:r>
              <a:rPr lang="es-EC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</a:t>
            </a:r>
            <a:r>
              <a:rPr lang="es-EC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en plantas que utiliza el proyecto Amazonia Viva.</a:t>
            </a:r>
            <a:endParaRPr lang="es-EC" sz="18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lvl="0"/>
            <a:endParaRPr lang="es-EC" sz="2000" dirty="0"/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xmlns="" id="{2B70CB08-7E9D-429E-B7F0-F4F4689AE29E}"/>
              </a:ext>
            </a:extLst>
          </p:cNvPr>
          <p:cNvGrpSpPr/>
          <p:nvPr/>
        </p:nvGrpSpPr>
        <p:grpSpPr>
          <a:xfrm>
            <a:off x="8832304" y="6018112"/>
            <a:ext cx="3240360" cy="582613"/>
            <a:chOff x="8832304" y="6018112"/>
            <a:chExt cx="3240360" cy="582613"/>
          </a:xfrm>
        </p:grpSpPr>
        <p:sp>
          <p:nvSpPr>
            <p:cNvPr id="15" name="Rectángulo redondeado 6">
              <a:extLst>
                <a:ext uri="{FF2B5EF4-FFF2-40B4-BE49-F238E27FC236}">
                  <a16:creationId xmlns:a16="http://schemas.microsoft.com/office/drawing/2014/main" xmlns="" id="{DFFC6607-88E6-463A-8F7E-B32BD1056EF3}"/>
                </a:ext>
              </a:extLst>
            </p:cNvPr>
            <p:cNvSpPr/>
            <p:nvPr/>
          </p:nvSpPr>
          <p:spPr>
            <a:xfrm>
              <a:off x="8832304" y="6021288"/>
              <a:ext cx="3240360" cy="57626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dirty="0"/>
                <a:t>c</a:t>
              </a:r>
            </a:p>
          </p:txBody>
        </p:sp>
        <p:pic>
          <p:nvPicPr>
            <p:cNvPr id="16" name="Imagen 5">
              <a:extLst>
                <a:ext uri="{FF2B5EF4-FFF2-40B4-BE49-F238E27FC236}">
                  <a16:creationId xmlns:a16="http://schemas.microsoft.com/office/drawing/2014/main" xmlns="" id="{C9F61F51-EB4F-482B-AB60-31442B872C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69772" y="6018112"/>
              <a:ext cx="2477850" cy="582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485714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11825" y="0"/>
            <a:ext cx="2880321" cy="648246"/>
          </a:xfrm>
        </p:spPr>
        <p:txBody>
          <a:bodyPr/>
          <a:lstStyle/>
          <a:p>
            <a:pPr algn="ctr">
              <a:defRPr/>
            </a:pPr>
            <a:r>
              <a:rPr lang="es-EC" sz="2800" dirty="0">
                <a:solidFill>
                  <a:schemeClr val="tx1"/>
                </a:solidFill>
                <a:cs typeface="Times New Roman" pitchFamily="18" charset="0"/>
              </a:rPr>
              <a:t>HIPÓTESIS</a:t>
            </a:r>
          </a:p>
        </p:txBody>
      </p:sp>
      <p:sp>
        <p:nvSpPr>
          <p:cNvPr id="3" name="Rectángulo 2"/>
          <p:cNvSpPr/>
          <p:nvPr/>
        </p:nvSpPr>
        <p:spPr>
          <a:xfrm>
            <a:off x="2171563" y="1916832"/>
            <a:ext cx="8280921" cy="11144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200000"/>
              </a:lnSpc>
              <a:spcAft>
                <a:spcPts val="800"/>
              </a:spcAft>
            </a:pPr>
            <a:r>
              <a:rPr lang="es-EC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H1</a:t>
            </a:r>
            <a:r>
              <a:rPr lang="es-EC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La inoculación de </a:t>
            </a:r>
            <a:r>
              <a:rPr lang="es-EC" sz="1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Trichoderma</a:t>
            </a:r>
            <a:r>
              <a:rPr lang="es-EC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</a:t>
            </a:r>
            <a:r>
              <a:rPr lang="es-EC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en plantas forestales incrementa el índice de calidad de Dickson.</a:t>
            </a:r>
            <a:endParaRPr lang="es-EC" sz="18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xmlns="" id="{A25F2B89-70BF-4328-96D3-139F55AE0EBF}"/>
              </a:ext>
            </a:extLst>
          </p:cNvPr>
          <p:cNvGrpSpPr/>
          <p:nvPr/>
        </p:nvGrpSpPr>
        <p:grpSpPr>
          <a:xfrm>
            <a:off x="8832304" y="6018112"/>
            <a:ext cx="3240360" cy="582613"/>
            <a:chOff x="8832304" y="6018112"/>
            <a:chExt cx="3240360" cy="582613"/>
          </a:xfrm>
        </p:grpSpPr>
        <p:sp>
          <p:nvSpPr>
            <p:cNvPr id="7" name="Rectángulo redondeado 39">
              <a:extLst>
                <a:ext uri="{FF2B5EF4-FFF2-40B4-BE49-F238E27FC236}">
                  <a16:creationId xmlns:a16="http://schemas.microsoft.com/office/drawing/2014/main" xmlns="" id="{F692A904-EC37-4E02-B7CA-914699C57AE9}"/>
                </a:ext>
              </a:extLst>
            </p:cNvPr>
            <p:cNvSpPr/>
            <p:nvPr/>
          </p:nvSpPr>
          <p:spPr>
            <a:xfrm>
              <a:off x="8832304" y="6021288"/>
              <a:ext cx="3240360" cy="57626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dirty="0"/>
                <a:t>c</a:t>
              </a:r>
            </a:p>
          </p:txBody>
        </p:sp>
        <p:pic>
          <p:nvPicPr>
            <p:cNvPr id="8" name="Imagen 5">
              <a:extLst>
                <a:ext uri="{FF2B5EF4-FFF2-40B4-BE49-F238E27FC236}">
                  <a16:creationId xmlns:a16="http://schemas.microsoft.com/office/drawing/2014/main" xmlns="" id="{42DFDF18-8E81-4315-9F73-F5B78AF648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69772" y="6018112"/>
              <a:ext cx="2477850" cy="582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084326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050790" y="5783"/>
            <a:ext cx="3621087" cy="706437"/>
          </a:xfrm>
        </p:spPr>
        <p:txBody>
          <a:bodyPr/>
          <a:lstStyle/>
          <a:p>
            <a:pPr>
              <a:defRPr/>
            </a:pPr>
            <a:r>
              <a:rPr lang="es-EC" sz="2800" dirty="0">
                <a:solidFill>
                  <a:schemeClr val="tx1"/>
                </a:solidFill>
                <a:cs typeface="Times New Roman" pitchFamily="18" charset="0"/>
              </a:rPr>
              <a:t>METODOLOGÍA</a:t>
            </a:r>
          </a:p>
        </p:txBody>
      </p:sp>
      <p:sp>
        <p:nvSpPr>
          <p:cNvPr id="8196" name="CuadroTexto 3"/>
          <p:cNvSpPr txBox="1">
            <a:spLocks noChangeArrowheads="1"/>
          </p:cNvSpPr>
          <p:nvPr/>
        </p:nvSpPr>
        <p:spPr bwMode="auto">
          <a:xfrm>
            <a:off x="2134342" y="635684"/>
            <a:ext cx="26743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EC" b="1" dirty="0">
                <a:latin typeface="+mj-lt"/>
                <a:ea typeface="Calibri Light" pitchFamily="34" charset="0"/>
                <a:cs typeface="Times New Roman" pitchFamily="18" charset="0"/>
              </a:rPr>
              <a:t>Área de </a:t>
            </a:r>
            <a:r>
              <a:rPr lang="es-EC" b="1" dirty="0">
                <a:latin typeface="+mn-lt"/>
                <a:ea typeface="Calibri Light" pitchFamily="34" charset="0"/>
                <a:cs typeface="Times New Roman" pitchFamily="18" charset="0"/>
              </a:rPr>
              <a:t>estudio</a:t>
            </a:r>
          </a:p>
        </p:txBody>
      </p:sp>
      <p:grpSp>
        <p:nvGrpSpPr>
          <p:cNvPr id="11" name="Grupo 10"/>
          <p:cNvGrpSpPr/>
          <p:nvPr/>
        </p:nvGrpSpPr>
        <p:grpSpPr>
          <a:xfrm>
            <a:off x="8832304" y="6018112"/>
            <a:ext cx="3240360" cy="582613"/>
            <a:chOff x="8832304" y="6018112"/>
            <a:chExt cx="3240360" cy="582613"/>
          </a:xfrm>
        </p:grpSpPr>
        <p:sp>
          <p:nvSpPr>
            <p:cNvPr id="6" name="Rectángulo redondeado 5"/>
            <p:cNvSpPr/>
            <p:nvPr/>
          </p:nvSpPr>
          <p:spPr>
            <a:xfrm>
              <a:off x="8832304" y="6021288"/>
              <a:ext cx="3240360" cy="57626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dirty="0"/>
                <a:t>c</a:t>
              </a:r>
            </a:p>
          </p:txBody>
        </p:sp>
        <p:pic>
          <p:nvPicPr>
            <p:cNvPr id="8198" name="Imagen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69772" y="6018112"/>
              <a:ext cx="2477850" cy="582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CuadroTexto 3"/>
          <p:cNvSpPr txBox="1">
            <a:spLocks noChangeArrowheads="1"/>
          </p:cNvSpPr>
          <p:nvPr/>
        </p:nvSpPr>
        <p:spPr bwMode="auto">
          <a:xfrm>
            <a:off x="1244077" y="4311315"/>
            <a:ext cx="38288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s-EC" b="1" dirty="0">
                <a:latin typeface="+mj-lt"/>
                <a:ea typeface="Calibri Light" pitchFamily="34" charset="0"/>
                <a:cs typeface="Times New Roman" pitchFamily="18" charset="0"/>
              </a:rPr>
              <a:t>Ubicación geográfica 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265230" y="3284892"/>
            <a:ext cx="35346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b="1" i="1" dirty="0">
                <a:latin typeface="+mn-lt"/>
                <a:cs typeface="Times New Roman" panose="02020603050405020304" pitchFamily="18" charset="0"/>
              </a:rPr>
              <a:t>Figura 1 </a:t>
            </a:r>
            <a:r>
              <a:rPr lang="es-EC" sz="1600" dirty="0">
                <a:latin typeface="+mn-lt"/>
                <a:cs typeface="Times New Roman" panose="02020603050405020304" pitchFamily="18" charset="0"/>
              </a:rPr>
              <a:t>Ubicación del vivero de Amazonía viva, </a:t>
            </a:r>
            <a:r>
              <a:rPr lang="es-EC" sz="1600" dirty="0" err="1">
                <a:latin typeface="+mn-lt"/>
                <a:cs typeface="Times New Roman" panose="02020603050405020304" pitchFamily="18" charset="0"/>
              </a:rPr>
              <a:t>Petraoamazonas</a:t>
            </a:r>
            <a:r>
              <a:rPr lang="es-EC" sz="1600" dirty="0">
                <a:latin typeface="+mn-lt"/>
                <a:cs typeface="Times New Roman" panose="02020603050405020304" pitchFamily="18" charset="0"/>
              </a:rPr>
              <a:t> EP.</a:t>
            </a:r>
            <a:endParaRPr lang="es-ES" sz="16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033324" y="4646393"/>
            <a:ext cx="42171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>
                <a:latin typeface="+mn-lt"/>
                <a:ea typeface="Calibri" panose="020F0502020204030204" pitchFamily="34" charset="0"/>
              </a:rPr>
              <a:t>Longitud 76°89’34”O, latitud 0°36’66”S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s-EC" dirty="0"/>
          </a:p>
        </p:txBody>
      </p:sp>
      <p:sp>
        <p:nvSpPr>
          <p:cNvPr id="5" name="Rectángulo 4"/>
          <p:cNvSpPr/>
          <p:nvPr/>
        </p:nvSpPr>
        <p:spPr>
          <a:xfrm>
            <a:off x="10226755" y="5676383"/>
            <a:ext cx="15488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C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(Sierra, 1999).</a:t>
            </a:r>
            <a:endParaRPr lang="es-EC" sz="1600" dirty="0"/>
          </a:p>
        </p:txBody>
      </p:sp>
      <p:sp>
        <p:nvSpPr>
          <p:cNvPr id="10" name="Rectángulo 9"/>
          <p:cNvSpPr/>
          <p:nvPr/>
        </p:nvSpPr>
        <p:spPr>
          <a:xfrm>
            <a:off x="5701167" y="1165890"/>
            <a:ext cx="57234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Esta investigación se realizó en el vivero de Amazonía Viva perteneciente a Petroamazonas EP ubicado en la p</a:t>
            </a:r>
            <a:r>
              <a:rPr lang="es-EC" dirty="0">
                <a:latin typeface="+mn-lt"/>
                <a:ea typeface="Calibri" panose="020F0502020204030204" pitchFamily="34" charset="0"/>
              </a:rPr>
              <a:t>arroquia San Carlos, Cantón La Joya de los Sachas, provincia de Orellana.</a:t>
            </a:r>
            <a:endParaRPr lang="es-EC" b="1" dirty="0">
              <a:solidFill>
                <a:srgbClr val="000000"/>
              </a:solidFill>
              <a:latin typeface="+mn-lt"/>
              <a:ea typeface="Calibri Light" pitchFamily="34" charset="0"/>
              <a:cs typeface="Times New Roman" pitchFamily="18" charset="0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1919899" y="3872417"/>
            <a:ext cx="22252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sz="1200" b="1" dirty="0">
                <a:latin typeface="+mn-lt"/>
                <a:cs typeface="Times New Roman" pitchFamily="18" charset="0"/>
              </a:rPr>
              <a:t>Fuente:</a:t>
            </a:r>
            <a:r>
              <a:rPr lang="es-EC" sz="1200" dirty="0">
                <a:latin typeface="+mn-lt"/>
                <a:cs typeface="Times New Roman" pitchFamily="18" charset="0"/>
              </a:rPr>
              <a:t> (Google </a:t>
            </a:r>
            <a:r>
              <a:rPr lang="es-EC" sz="1200" dirty="0" err="1">
                <a:latin typeface="+mn-lt"/>
                <a:cs typeface="Times New Roman" pitchFamily="18" charset="0"/>
              </a:rPr>
              <a:t>Maps</a:t>
            </a:r>
            <a:r>
              <a:rPr lang="es-EC" sz="1200" dirty="0">
                <a:latin typeface="+mn-lt"/>
                <a:cs typeface="Times New Roman" pitchFamily="18" charset="0"/>
              </a:rPr>
              <a:t>, 2018)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97C8948-2A4E-4749-8874-7E040AB46B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6766" y="1025436"/>
            <a:ext cx="3423513" cy="2236327"/>
          </a:xfrm>
          <a:prstGeom prst="rect">
            <a:avLst/>
          </a:prstGeom>
        </p:spPr>
      </p:pic>
      <p:cxnSp>
        <p:nvCxnSpPr>
          <p:cNvPr id="18" name="Conector recto de flecha 17"/>
          <p:cNvCxnSpPr>
            <a:cxnSpLocks/>
          </p:cNvCxnSpPr>
          <p:nvPr/>
        </p:nvCxnSpPr>
        <p:spPr>
          <a:xfrm>
            <a:off x="3791744" y="2321410"/>
            <a:ext cx="0" cy="1107590"/>
          </a:xfrm>
          <a:prstGeom prst="straightConnector1">
            <a:avLst/>
          </a:prstGeom>
          <a:ln w="38100"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3F9A30B2-829F-4C22-A4F8-3979DA397F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1167" y="2830103"/>
            <a:ext cx="6074410" cy="2920603"/>
          </a:xfrm>
          <a:prstGeom prst="rect">
            <a:avLst/>
          </a:prstGeom>
        </p:spPr>
      </p:pic>
      <p:sp>
        <p:nvSpPr>
          <p:cNvPr id="16" name="CuadroTexto 3">
            <a:extLst>
              <a:ext uri="{FF2B5EF4-FFF2-40B4-BE49-F238E27FC236}">
                <a16:creationId xmlns:a16="http://schemas.microsoft.com/office/drawing/2014/main" xmlns="" id="{3BB70A1C-D69C-4512-B92C-55D7BB2ED4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6860" y="766527"/>
            <a:ext cx="38288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s-EC" b="1" dirty="0">
                <a:latin typeface="+mj-lt"/>
                <a:ea typeface="Calibri Light" pitchFamily="34" charset="0"/>
                <a:cs typeface="Times New Roman" pitchFamily="18" charset="0"/>
              </a:rPr>
              <a:t>Ubicación política </a:t>
            </a:r>
          </a:p>
        </p:txBody>
      </p:sp>
      <p:sp>
        <p:nvSpPr>
          <p:cNvPr id="17" name="CuadroTexto 3">
            <a:extLst>
              <a:ext uri="{FF2B5EF4-FFF2-40B4-BE49-F238E27FC236}">
                <a16:creationId xmlns:a16="http://schemas.microsoft.com/office/drawing/2014/main" xmlns="" id="{06298347-8531-45D1-9A6E-5742F201B7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6860" y="2413495"/>
            <a:ext cx="38288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s-EC" b="1" dirty="0">
                <a:latin typeface="+mj-lt"/>
                <a:ea typeface="Calibri Light" pitchFamily="34" charset="0"/>
                <a:cs typeface="Times New Roman" pitchFamily="18" charset="0"/>
              </a:rPr>
              <a:t>Ubicación ecológica  </a:t>
            </a:r>
          </a:p>
        </p:txBody>
      </p:sp>
    </p:spTree>
    <p:extLst>
      <p:ext uri="{BB962C8B-B14F-4D97-AF65-F5344CB8AC3E}">
        <p14:creationId xmlns:p14="http://schemas.microsoft.com/office/powerpoint/2010/main" val="21813509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050790" y="5783"/>
            <a:ext cx="3621087" cy="706437"/>
          </a:xfrm>
        </p:spPr>
        <p:txBody>
          <a:bodyPr/>
          <a:lstStyle/>
          <a:p>
            <a:pPr>
              <a:defRPr/>
            </a:pPr>
            <a:r>
              <a:rPr lang="es-EC" sz="2800" dirty="0">
                <a:solidFill>
                  <a:schemeClr val="tx1"/>
                </a:solidFill>
                <a:cs typeface="Times New Roman" pitchFamily="18" charset="0"/>
              </a:rPr>
              <a:t>METODOLOGÍA</a:t>
            </a:r>
          </a:p>
        </p:txBody>
      </p:sp>
      <p:sp>
        <p:nvSpPr>
          <p:cNvPr id="9" name="Rectángulo 8"/>
          <p:cNvSpPr/>
          <p:nvPr/>
        </p:nvSpPr>
        <p:spPr>
          <a:xfrm>
            <a:off x="142563" y="471535"/>
            <a:ext cx="38236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b="1" dirty="0">
                <a:latin typeface="+mj-lt"/>
                <a:ea typeface="Calibri" panose="020F0502020204030204" pitchFamily="34" charset="0"/>
              </a:rPr>
              <a:t>Purificación de </a:t>
            </a:r>
            <a:r>
              <a:rPr lang="es-EC" b="1" i="1" dirty="0" err="1">
                <a:latin typeface="+mj-lt"/>
                <a:ea typeface="Calibri" panose="020F0502020204030204" pitchFamily="34" charset="0"/>
              </a:rPr>
              <a:t>Trichoderma</a:t>
            </a:r>
            <a:r>
              <a:rPr lang="es-EC" b="1" dirty="0">
                <a:latin typeface="+mj-lt"/>
                <a:ea typeface="Calibri" panose="020F0502020204030204" pitchFamily="34" charset="0"/>
              </a:rPr>
              <a:t> </a:t>
            </a:r>
            <a:r>
              <a:rPr lang="es-EC" b="1" dirty="0" err="1">
                <a:latin typeface="+mj-lt"/>
                <a:ea typeface="Calibri" panose="020F0502020204030204" pitchFamily="34" charset="0"/>
              </a:rPr>
              <a:t>sp</a:t>
            </a:r>
            <a:r>
              <a:rPr lang="es-EC" b="1" dirty="0">
                <a:latin typeface="+mj-lt"/>
                <a:ea typeface="Calibri" panose="020F0502020204030204" pitchFamily="34" charset="0"/>
              </a:rPr>
              <a:t> </a:t>
            </a:r>
            <a:r>
              <a:rPr lang="es-EC" b="1" dirty="0" err="1">
                <a:latin typeface="+mj-lt"/>
                <a:ea typeface="Calibri" panose="020F0502020204030204" pitchFamily="34" charset="0"/>
              </a:rPr>
              <a:t>morfotipos</a:t>
            </a:r>
            <a:r>
              <a:rPr lang="es-EC" b="1" dirty="0">
                <a:latin typeface="+mj-lt"/>
                <a:ea typeface="Calibri" panose="020F0502020204030204" pitchFamily="34" charset="0"/>
              </a:rPr>
              <a:t> 1,2,3,4,5</a:t>
            </a:r>
            <a:endParaRPr lang="es-EC" b="1" dirty="0">
              <a:latin typeface="+mj-lt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623392" y="181967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66769" y="3238179"/>
            <a:ext cx="376706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600" b="1" i="1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kumimoji="0" lang="es-EC" altLang="es-EC" sz="1600" b="1" i="1" u="none" strike="noStrike" cap="none" normalizeH="0" baseline="0" dirty="0" bmk="">
                <a:ln>
                  <a:noFill/>
                </a:ln>
                <a:solidFill>
                  <a:srgbClr val="0D0D0D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igura </a:t>
            </a:r>
            <a:r>
              <a:rPr kumimoji="0" lang="es-EC" altLang="es-EC" sz="1600" b="1" i="1" u="none" strike="noStrike" cap="none" normalizeH="0" baseline="0" dirty="0" bmk="_Toc24067703">
                <a:ln>
                  <a:noFill/>
                </a:ln>
                <a:solidFill>
                  <a:srgbClr val="0D0D0D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s-EC" altLang="es-EC" sz="1600" b="1" i="0" u="none" strike="noStrike" cap="none" normalizeH="0" baseline="0" dirty="0" bmk="_Toc24067703">
                <a:ln>
                  <a:noFill/>
                </a:ln>
                <a:solidFill>
                  <a:srgbClr val="0D0D0D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s-EC" altLang="es-EC" sz="1600" dirty="0" bmk="_Toc24067703">
                <a:solidFill>
                  <a:srgbClr val="0D0D0D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EC" altLang="es-EC" sz="1600" b="0" i="1" u="none" strike="noStrike" cap="none" normalizeH="0" baseline="0" dirty="0" err="1" bmk="_Toc24067703">
                <a:ln>
                  <a:noFill/>
                </a:ln>
                <a:solidFill>
                  <a:srgbClr val="0D0D0D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Trichoderma</a:t>
            </a:r>
            <a:r>
              <a:rPr kumimoji="0" lang="es-EC" altLang="es-EC" sz="1600" b="0" i="0" u="none" strike="noStrike" cap="none" normalizeH="0" baseline="0" dirty="0" bmk="_Toc24067703">
                <a:ln>
                  <a:noFill/>
                </a:ln>
                <a:solidFill>
                  <a:srgbClr val="0D0D0D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EC" altLang="es-EC" sz="1600" b="0" i="0" u="none" strike="noStrike" cap="none" normalizeH="0" baseline="0" dirty="0" err="1" bmk="_Toc24067703">
                <a:ln>
                  <a:noFill/>
                </a:ln>
                <a:solidFill>
                  <a:srgbClr val="0D0D0D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sp</a:t>
            </a:r>
            <a:r>
              <a:rPr kumimoji="0" lang="es-EC" altLang="es-EC" sz="1600" b="0" i="0" u="none" strike="noStrike" cap="none" normalizeH="0" baseline="0" dirty="0" bmk="_Toc24067703">
                <a:ln>
                  <a:noFill/>
                </a:ln>
                <a:solidFill>
                  <a:srgbClr val="0D0D0D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EC" altLang="es-EC" sz="1600" b="0" i="0" u="none" strike="noStrike" cap="none" normalizeH="0" baseline="0" dirty="0" err="1" bmk="_Toc24067703">
                <a:ln>
                  <a:noFill/>
                </a:ln>
                <a:solidFill>
                  <a:srgbClr val="0D0D0D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morfotipos</a:t>
            </a:r>
            <a:r>
              <a:rPr kumimoji="0" lang="es-EC" altLang="es-EC" sz="1600" b="0" i="0" u="none" strike="noStrike" cap="none" normalizeH="0" baseline="0" dirty="0" bmk="_Toc24067703">
                <a:ln>
                  <a:noFill/>
                </a:ln>
                <a:solidFill>
                  <a:srgbClr val="0D0D0D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1,2,3,4,5 en medio PDA</a:t>
            </a:r>
            <a:endParaRPr kumimoji="0" lang="es-EC" altLang="es-EC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4474061" y="475705"/>
            <a:ext cx="16273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>
                <a:latin typeface="+mj-lt"/>
                <a:ea typeface="Calibri" panose="020F0502020204030204" pitchFamily="34" charset="0"/>
              </a:rPr>
              <a:t>Masificación</a:t>
            </a:r>
            <a:r>
              <a:rPr lang="es-EC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s-EC" b="1" dirty="0"/>
          </a:p>
        </p:txBody>
      </p:sp>
      <p:sp>
        <p:nvSpPr>
          <p:cNvPr id="18" name="Rectángulo 17"/>
          <p:cNvSpPr/>
          <p:nvPr/>
        </p:nvSpPr>
        <p:spPr>
          <a:xfrm>
            <a:off x="576784" y="4502937"/>
            <a:ext cx="274703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600" b="1" dirty="0">
                <a:latin typeface="+mn-lt"/>
                <a:ea typeface="Calibri" panose="020F0502020204030204" pitchFamily="34" charset="0"/>
              </a:rPr>
              <a:t>Agar papa dextrosa</a:t>
            </a:r>
            <a:endParaRPr lang="es-EC" sz="1600" dirty="0">
              <a:latin typeface="+mn-lt"/>
              <a:ea typeface="Calibri" panose="020F0502020204030204" pitchFamily="34" charset="0"/>
            </a:endParaRPr>
          </a:p>
          <a:p>
            <a:r>
              <a:rPr lang="es-EC" sz="1600" b="1" dirty="0">
                <a:solidFill>
                  <a:srgbClr val="000000"/>
                </a:solidFill>
                <a:latin typeface="+mn-lt"/>
                <a:ea typeface="Calibri Light" pitchFamily="34" charset="0"/>
                <a:cs typeface="Times New Roman" pitchFamily="18" charset="0"/>
              </a:rPr>
              <a:t>Temperatura media: 29° C </a:t>
            </a:r>
            <a:endParaRPr lang="es-EC" sz="1600" dirty="0">
              <a:latin typeface="+mn-lt"/>
            </a:endParaRPr>
          </a:p>
          <a:p>
            <a:endParaRPr lang="es-EC" sz="16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714D8A88-F5B4-442A-B2CA-875C254F0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896" y="1158271"/>
            <a:ext cx="3775665" cy="202186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F8F9B1C5-6670-4121-AC38-9BC5DCB26B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2190" y="1135326"/>
            <a:ext cx="2632675" cy="206775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EABDF2BA-5963-492A-B8E9-B2F6096D78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8815" y="1132774"/>
            <a:ext cx="1750056" cy="2057014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71BCAF34-809C-45BF-876F-B6DC58989CDC}"/>
              </a:ext>
            </a:extLst>
          </p:cNvPr>
          <p:cNvSpPr txBox="1"/>
          <p:nvPr/>
        </p:nvSpPr>
        <p:spPr>
          <a:xfrm>
            <a:off x="9428223" y="441445"/>
            <a:ext cx="2437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Dilución de prueba </a:t>
            </a:r>
            <a:endParaRPr lang="es-EC" b="1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83A0BD68-5658-4974-A3EA-8885DF8D68A2}"/>
              </a:ext>
            </a:extLst>
          </p:cNvPr>
          <p:cNvSpPr txBox="1"/>
          <p:nvPr/>
        </p:nvSpPr>
        <p:spPr>
          <a:xfrm>
            <a:off x="3997526" y="3296855"/>
            <a:ext cx="2869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Inoculación de prueba </a:t>
            </a:r>
            <a:endParaRPr lang="es-EC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uadroTexto 28">
                <a:extLst>
                  <a:ext uri="{FF2B5EF4-FFF2-40B4-BE49-F238E27FC236}">
                    <a16:creationId xmlns:a16="http://schemas.microsoft.com/office/drawing/2014/main" xmlns="" id="{82509F9F-AD03-41B2-8892-101FFA33E41F}"/>
                  </a:ext>
                </a:extLst>
              </p:cNvPr>
              <p:cNvSpPr txBox="1"/>
              <p:nvPr/>
            </p:nvSpPr>
            <p:spPr>
              <a:xfrm>
                <a:off x="9708427" y="749120"/>
                <a:ext cx="1876914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s-EC" sz="16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1×</m:t>
                    </m:r>
                    <m:sSup>
                      <m:sSupPr>
                        <m:ctrlPr>
                          <a:rPr lang="es-EC" sz="1600" i="1"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s-EC" sz="1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s-EC" sz="1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sz="16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s-EC" sz="16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UFC/ml</a:t>
                </a:r>
                <a:endParaRPr lang="es-EC" sz="1600" dirty="0"/>
              </a:p>
            </p:txBody>
          </p:sp>
        </mc:Choice>
        <mc:Fallback xmlns="">
          <p:sp>
            <p:nvSpPr>
              <p:cNvPr id="29" name="CuadroTexto 28">
                <a:extLst>
                  <a:ext uri="{FF2B5EF4-FFF2-40B4-BE49-F238E27FC236}">
                    <a16:creationId xmlns:a16="http://schemas.microsoft.com/office/drawing/2014/main" id="{82509F9F-AD03-41B2-8892-101FFA33E4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08427" y="749120"/>
                <a:ext cx="1876914" cy="338554"/>
              </a:xfrm>
              <a:prstGeom prst="rect">
                <a:avLst/>
              </a:prstGeom>
              <a:blipFill>
                <a:blip r:embed="rId6"/>
                <a:stretch>
                  <a:fillRect t="-5455" b="-23636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Imagen 22">
            <a:extLst>
              <a:ext uri="{FF2B5EF4-FFF2-40B4-BE49-F238E27FC236}">
                <a16:creationId xmlns:a16="http://schemas.microsoft.com/office/drawing/2014/main" xmlns="" id="{843C7BCA-65BB-4920-BFCD-D775DFA269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7526" y="3919106"/>
            <a:ext cx="3366264" cy="2157451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xmlns="" id="{0A8F02F9-52E0-48A2-AC86-41B86BE072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99518" y="3940359"/>
            <a:ext cx="2386900" cy="2136197"/>
          </a:xfrm>
          <a:prstGeom prst="rect">
            <a:avLst/>
          </a:prstGeom>
        </p:spPr>
      </p:pic>
      <p:sp>
        <p:nvSpPr>
          <p:cNvPr id="35" name="CuadroTexto 34">
            <a:extLst>
              <a:ext uri="{FF2B5EF4-FFF2-40B4-BE49-F238E27FC236}">
                <a16:creationId xmlns:a16="http://schemas.microsoft.com/office/drawing/2014/main" xmlns="" id="{9355641C-DDDC-4061-AF0B-A0903F018188}"/>
              </a:ext>
            </a:extLst>
          </p:cNvPr>
          <p:cNvSpPr txBox="1"/>
          <p:nvPr/>
        </p:nvSpPr>
        <p:spPr>
          <a:xfrm>
            <a:off x="313432" y="4042077"/>
            <a:ext cx="36349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(Sosa 2018 y </a:t>
            </a:r>
            <a:r>
              <a:rPr lang="es-EC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Quisasamin</a:t>
            </a:r>
            <a:r>
              <a:rPr lang="es-EC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2019)</a:t>
            </a:r>
            <a:endParaRPr lang="es-EC" dirty="0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xmlns="" id="{95AB193E-90BB-4A48-B869-DBBAD7C3CC0E}"/>
              </a:ext>
            </a:extLst>
          </p:cNvPr>
          <p:cNvSpPr txBox="1"/>
          <p:nvPr/>
        </p:nvSpPr>
        <p:spPr>
          <a:xfrm>
            <a:off x="3949405" y="727866"/>
            <a:ext cx="27366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/>
              <a:t>Granos de arroz + sacarosa</a:t>
            </a:r>
            <a:endParaRPr lang="es-EC" sz="1600" dirty="0"/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xmlns="" id="{DD8715C7-9C99-44E9-B93F-F529A2E432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53501" y="1130094"/>
            <a:ext cx="2190593" cy="2067756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xmlns="" id="{C9DC2756-7BA0-4C0A-AFD5-60AB5960A535}"/>
              </a:ext>
            </a:extLst>
          </p:cNvPr>
          <p:cNvSpPr txBox="1"/>
          <p:nvPr/>
        </p:nvSpPr>
        <p:spPr>
          <a:xfrm>
            <a:off x="7293773" y="475705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Conteo celular </a:t>
            </a:r>
            <a:endParaRPr lang="es-EC" b="1" dirty="0"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xmlns="" id="{5466144A-B576-4DB7-8195-FB559DC5AB7D}"/>
              </a:ext>
            </a:extLst>
          </p:cNvPr>
          <p:cNvSpPr txBox="1"/>
          <p:nvPr/>
        </p:nvSpPr>
        <p:spPr>
          <a:xfrm>
            <a:off x="6984106" y="693933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Cámara de Neubauer</a:t>
            </a:r>
            <a:endParaRPr lang="es-EC" dirty="0"/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xmlns="" id="{CA30E1FA-E4AB-4EB8-B897-914B04091D0D}"/>
              </a:ext>
            </a:extLst>
          </p:cNvPr>
          <p:cNvSpPr txBox="1"/>
          <p:nvPr/>
        </p:nvSpPr>
        <p:spPr>
          <a:xfrm>
            <a:off x="10137525" y="4297240"/>
            <a:ext cx="16770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Raíz de </a:t>
            </a:r>
            <a:r>
              <a:rPr lang="es-ES" i="1" dirty="0" err="1"/>
              <a:t>Brassica</a:t>
            </a:r>
            <a:r>
              <a:rPr lang="es-ES" i="1" dirty="0"/>
              <a:t> </a:t>
            </a:r>
            <a:r>
              <a:rPr lang="es-ES" i="1" dirty="0" err="1"/>
              <a:t>oleracea</a:t>
            </a:r>
            <a:r>
              <a:rPr lang="es-ES" i="1" dirty="0"/>
              <a:t>,</a:t>
            </a:r>
            <a:r>
              <a:rPr lang="es-ES" dirty="0"/>
              <a:t> azul de lactofenol (10X)</a:t>
            </a:r>
            <a:endParaRPr lang="es-EC" dirty="0"/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xmlns="" id="{24794D59-480A-44A2-8829-16791E77D87B}"/>
              </a:ext>
            </a:extLst>
          </p:cNvPr>
          <p:cNvSpPr txBox="1"/>
          <p:nvPr/>
        </p:nvSpPr>
        <p:spPr>
          <a:xfrm>
            <a:off x="4152835" y="3569133"/>
            <a:ext cx="30556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/>
              <a:t>Plántulas de </a:t>
            </a:r>
            <a:r>
              <a:rPr lang="es-ES" sz="1600" i="1" dirty="0" err="1"/>
              <a:t>Brassica</a:t>
            </a:r>
            <a:r>
              <a:rPr lang="es-ES" sz="1600" i="1" dirty="0"/>
              <a:t> </a:t>
            </a:r>
            <a:r>
              <a:rPr lang="es-ES" sz="1600" i="1" dirty="0" err="1"/>
              <a:t>oleracea</a:t>
            </a:r>
            <a:r>
              <a:rPr lang="es-ES" sz="1600" dirty="0"/>
              <a:t> </a:t>
            </a:r>
            <a:endParaRPr lang="es-EC" sz="1600" dirty="0"/>
          </a:p>
        </p:txBody>
      </p: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xmlns="" id="{61723A22-DAD3-4461-B6DF-BE2F37FFC6D2}"/>
              </a:ext>
            </a:extLst>
          </p:cNvPr>
          <p:cNvCxnSpPr>
            <a:cxnSpLocks/>
            <a:stCxn id="5" idx="3"/>
            <a:endCxn id="25" idx="1"/>
          </p:cNvCxnSpPr>
          <p:nvPr/>
        </p:nvCxnSpPr>
        <p:spPr>
          <a:xfrm flipV="1">
            <a:off x="6674865" y="2163972"/>
            <a:ext cx="378636" cy="5232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Conector recto de flecha 31">
            <a:extLst>
              <a:ext uri="{FF2B5EF4-FFF2-40B4-BE49-F238E27FC236}">
                <a16:creationId xmlns:a16="http://schemas.microsoft.com/office/drawing/2014/main" xmlns="" id="{DB80EF04-C037-486A-B0C2-1ABF5C3EFD76}"/>
              </a:ext>
            </a:extLst>
          </p:cNvPr>
          <p:cNvCxnSpPr>
            <a:cxnSpLocks/>
          </p:cNvCxnSpPr>
          <p:nvPr/>
        </p:nvCxnSpPr>
        <p:spPr>
          <a:xfrm flipV="1">
            <a:off x="9244094" y="2169204"/>
            <a:ext cx="349370" cy="5232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00720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ítulo 1">
            <a:extLst>
              <a:ext uri="{FF2B5EF4-FFF2-40B4-BE49-F238E27FC236}">
                <a16:creationId xmlns:a16="http://schemas.microsoft.com/office/drawing/2014/main" xmlns="" id="{D8FF7E07-9F3A-43CF-8DD4-5619C575A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0790" y="5783"/>
            <a:ext cx="3621087" cy="706437"/>
          </a:xfrm>
        </p:spPr>
        <p:txBody>
          <a:bodyPr/>
          <a:lstStyle/>
          <a:p>
            <a:pPr>
              <a:defRPr/>
            </a:pPr>
            <a:r>
              <a:rPr lang="es-EC" sz="2800" dirty="0">
                <a:solidFill>
                  <a:schemeClr val="tx1"/>
                </a:solidFill>
                <a:cs typeface="Times New Roman" pitchFamily="18" charset="0"/>
              </a:rPr>
              <a:t>METODOLOGÍA</a:t>
            </a:r>
          </a:p>
        </p:txBody>
      </p:sp>
      <p:grpSp>
        <p:nvGrpSpPr>
          <p:cNvPr id="29" name="Grupo 28">
            <a:extLst>
              <a:ext uri="{FF2B5EF4-FFF2-40B4-BE49-F238E27FC236}">
                <a16:creationId xmlns:a16="http://schemas.microsoft.com/office/drawing/2014/main" xmlns="" id="{1B032D02-7364-4168-86B8-E692981CB0F7}"/>
              </a:ext>
            </a:extLst>
          </p:cNvPr>
          <p:cNvGrpSpPr/>
          <p:nvPr/>
        </p:nvGrpSpPr>
        <p:grpSpPr>
          <a:xfrm>
            <a:off x="8832304" y="6018112"/>
            <a:ext cx="3240360" cy="582613"/>
            <a:chOff x="8832304" y="6018112"/>
            <a:chExt cx="3240360" cy="582613"/>
          </a:xfrm>
        </p:grpSpPr>
        <p:sp>
          <p:nvSpPr>
            <p:cNvPr id="30" name="Rectángulo redondeado 39">
              <a:extLst>
                <a:ext uri="{FF2B5EF4-FFF2-40B4-BE49-F238E27FC236}">
                  <a16:creationId xmlns:a16="http://schemas.microsoft.com/office/drawing/2014/main" xmlns="" id="{EC01AA1F-2FA8-4361-ABCC-46303FE9A72E}"/>
                </a:ext>
              </a:extLst>
            </p:cNvPr>
            <p:cNvSpPr/>
            <p:nvPr/>
          </p:nvSpPr>
          <p:spPr>
            <a:xfrm>
              <a:off x="8832304" y="6021288"/>
              <a:ext cx="3240360" cy="57626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dirty="0"/>
                <a:t>c</a:t>
              </a:r>
            </a:p>
          </p:txBody>
        </p:sp>
        <p:pic>
          <p:nvPicPr>
            <p:cNvPr id="31" name="Imagen 5">
              <a:extLst>
                <a:ext uri="{FF2B5EF4-FFF2-40B4-BE49-F238E27FC236}">
                  <a16:creationId xmlns:a16="http://schemas.microsoft.com/office/drawing/2014/main" xmlns="" id="{CA174EB3-A064-4E39-8C85-9E71C7DF27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69772" y="6018112"/>
              <a:ext cx="2477850" cy="582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xmlns="" id="{F7553630-36F3-4ACB-8731-8D55D0DE3043}"/>
              </a:ext>
            </a:extLst>
          </p:cNvPr>
          <p:cNvGrpSpPr/>
          <p:nvPr/>
        </p:nvGrpSpPr>
        <p:grpSpPr>
          <a:xfrm>
            <a:off x="8832304" y="6018112"/>
            <a:ext cx="3240360" cy="582613"/>
            <a:chOff x="8832304" y="6018112"/>
            <a:chExt cx="3240360" cy="582613"/>
          </a:xfrm>
        </p:grpSpPr>
        <p:sp>
          <p:nvSpPr>
            <p:cNvPr id="23" name="Rectángulo redondeado 39">
              <a:extLst>
                <a:ext uri="{FF2B5EF4-FFF2-40B4-BE49-F238E27FC236}">
                  <a16:creationId xmlns:a16="http://schemas.microsoft.com/office/drawing/2014/main" xmlns="" id="{0874BAA7-6921-4C11-880D-F912EBFA1D06}"/>
                </a:ext>
              </a:extLst>
            </p:cNvPr>
            <p:cNvSpPr/>
            <p:nvPr/>
          </p:nvSpPr>
          <p:spPr>
            <a:xfrm>
              <a:off x="8832304" y="6021288"/>
              <a:ext cx="3240360" cy="57626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C" dirty="0"/>
                <a:t>c</a:t>
              </a:r>
            </a:p>
          </p:txBody>
        </p:sp>
        <p:pic>
          <p:nvPicPr>
            <p:cNvPr id="32" name="Imagen 5">
              <a:extLst>
                <a:ext uri="{FF2B5EF4-FFF2-40B4-BE49-F238E27FC236}">
                  <a16:creationId xmlns:a16="http://schemas.microsoft.com/office/drawing/2014/main" xmlns="" id="{1D3383CE-4E90-4252-876C-817C29A57C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69772" y="6018112"/>
              <a:ext cx="2477850" cy="582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4" name="Rectangle 2">
            <a:extLst>
              <a:ext uri="{FF2B5EF4-FFF2-40B4-BE49-F238E27FC236}">
                <a16:creationId xmlns:a16="http://schemas.microsoft.com/office/drawing/2014/main" xmlns="" id="{45B28E10-9526-4391-8803-35157372C2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336" y="151279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5C7E25C0-880D-4CB8-ACFE-B8AF9C98FC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40" b="5204"/>
          <a:stretch/>
        </p:blipFill>
        <p:spPr>
          <a:xfrm rot="16200000">
            <a:off x="382666" y="842493"/>
            <a:ext cx="2197333" cy="276979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29600AA4-56D9-431B-B9AB-7DE9D3C53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0585" y="1135902"/>
            <a:ext cx="3564019" cy="220412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C1630998-1515-41A0-842A-2BD00C76D1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939" y="4008627"/>
            <a:ext cx="2346533" cy="2214952"/>
          </a:xfrm>
          <a:prstGeom prst="rect">
            <a:avLst/>
          </a:prstGeom>
        </p:spPr>
      </p:pic>
      <p:sp>
        <p:nvSpPr>
          <p:cNvPr id="48" name="CuadroTexto 47">
            <a:extLst>
              <a:ext uri="{FF2B5EF4-FFF2-40B4-BE49-F238E27FC236}">
                <a16:creationId xmlns:a16="http://schemas.microsoft.com/office/drawing/2014/main" xmlns="" id="{A5ECDC35-3AD1-45BB-802B-EAD1C7BC8F2D}"/>
              </a:ext>
            </a:extLst>
          </p:cNvPr>
          <p:cNvSpPr txBox="1"/>
          <p:nvPr/>
        </p:nvSpPr>
        <p:spPr>
          <a:xfrm>
            <a:off x="-199078" y="305501"/>
            <a:ext cx="7260248" cy="5604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>
              <a:lnSpc>
                <a:spcPct val="200000"/>
              </a:lnSpc>
              <a:spcBef>
                <a:spcPts val="200"/>
              </a:spcBef>
            </a:pPr>
            <a:r>
              <a:rPr lang="es-EC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Masificación de </a:t>
            </a:r>
            <a:r>
              <a:rPr lang="es-EC" sz="18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Trichoderma</a:t>
            </a:r>
            <a:r>
              <a:rPr lang="es-EC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1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</a:t>
            </a:r>
            <a:r>
              <a:rPr lang="es-EC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en Medio Alternativo</a:t>
            </a:r>
            <a:r>
              <a:rPr lang="en-US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EC" sz="1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E15F2946-7762-4B26-831E-DDA0E6EE76B2}"/>
              </a:ext>
            </a:extLst>
          </p:cNvPr>
          <p:cNvSpPr txBox="1"/>
          <p:nvPr/>
        </p:nvSpPr>
        <p:spPr>
          <a:xfrm>
            <a:off x="-94333" y="759394"/>
            <a:ext cx="3275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Reactivación del hongo (PDA)</a:t>
            </a:r>
            <a:endParaRPr lang="es-EC" dirty="0"/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xmlns="" id="{C818D822-19A3-4B2A-BE5A-BB62F7ACFD11}"/>
              </a:ext>
            </a:extLst>
          </p:cNvPr>
          <p:cNvSpPr txBox="1"/>
          <p:nvPr/>
        </p:nvSpPr>
        <p:spPr>
          <a:xfrm>
            <a:off x="3045158" y="805344"/>
            <a:ext cx="36439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</a:rPr>
              <a:t>M</a:t>
            </a:r>
            <a:r>
              <a:rPr lang="es-EC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edios alternativos de bajo costo</a:t>
            </a:r>
            <a:endParaRPr lang="es-EC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84EE023E-91CD-485B-BC29-01EEB4EA9AD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214"/>
          <a:stretch/>
        </p:blipFill>
        <p:spPr>
          <a:xfrm>
            <a:off x="3150218" y="4008627"/>
            <a:ext cx="2066725" cy="2214952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B4A98E65-6799-4BD6-A723-16E9D2899B7D}"/>
              </a:ext>
            </a:extLst>
          </p:cNvPr>
          <p:cNvSpPr txBox="1"/>
          <p:nvPr/>
        </p:nvSpPr>
        <p:spPr>
          <a:xfrm>
            <a:off x="699914" y="3664181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Conteo celular </a:t>
            </a:r>
            <a:endParaRPr lang="es-EC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xmlns="" id="{B5ECB2D6-D5CB-414B-A1C6-131806CF091B}"/>
              </a:ext>
            </a:extLst>
          </p:cNvPr>
          <p:cNvSpPr txBox="1"/>
          <p:nvPr/>
        </p:nvSpPr>
        <p:spPr>
          <a:xfrm>
            <a:off x="3013948" y="3664181"/>
            <a:ext cx="2813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Dilución y plateo (DRBC) </a:t>
            </a:r>
            <a:endParaRPr lang="es-EC" dirty="0"/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xmlns="" id="{073EBA8B-D0E8-4DFD-9F31-859B02B60C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6785" y="1128211"/>
            <a:ext cx="2904777" cy="2197849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xmlns="" id="{BCCE859E-AF0A-4B7A-A755-F5524CD7D99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758"/>
          <a:stretch/>
        </p:blipFill>
        <p:spPr>
          <a:xfrm>
            <a:off x="9605158" y="1128210"/>
            <a:ext cx="2586842" cy="2197843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xmlns="" id="{28E8F57E-0B8E-48C9-9ED0-24323194FB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8299" y="3979348"/>
            <a:ext cx="3984642" cy="2244224"/>
          </a:xfrm>
          <a:prstGeom prst="rect">
            <a:avLst/>
          </a:prstGeom>
        </p:spPr>
      </p:pic>
      <p:sp>
        <p:nvSpPr>
          <p:cNvPr id="41" name="CuadroTexto 40">
            <a:extLst>
              <a:ext uri="{FF2B5EF4-FFF2-40B4-BE49-F238E27FC236}">
                <a16:creationId xmlns:a16="http://schemas.microsoft.com/office/drawing/2014/main" xmlns="" id="{31DF43FA-B1B3-4798-BD39-61EDACD866FC}"/>
              </a:ext>
            </a:extLst>
          </p:cNvPr>
          <p:cNvSpPr txBox="1"/>
          <p:nvPr/>
        </p:nvSpPr>
        <p:spPr>
          <a:xfrm>
            <a:off x="10569398" y="790755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Secado </a:t>
            </a:r>
            <a:endParaRPr lang="es-EC" dirty="0"/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xmlns="" id="{5512EDF3-3D5B-49AB-93F3-9E3624391855}"/>
              </a:ext>
            </a:extLst>
          </p:cNvPr>
          <p:cNvSpPr txBox="1"/>
          <p:nvPr/>
        </p:nvSpPr>
        <p:spPr>
          <a:xfrm>
            <a:off x="6695663" y="3612233"/>
            <a:ext cx="1952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Almacenamiento  </a:t>
            </a:r>
            <a:endParaRPr lang="es-EC" dirty="0"/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xmlns="" id="{C805B090-DB07-4AD0-92FD-DB6A432DD664}"/>
              </a:ext>
            </a:extLst>
          </p:cNvPr>
          <p:cNvSpPr txBox="1"/>
          <p:nvPr/>
        </p:nvSpPr>
        <p:spPr>
          <a:xfrm>
            <a:off x="9793300" y="3663487"/>
            <a:ext cx="237626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Medios alternativos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Agua (testigo)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/>
              <a:t>Nitrofoska</a:t>
            </a:r>
            <a:r>
              <a:rPr lang="es-ES" dirty="0"/>
              <a:t> (3:1:1)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Minerales traza </a:t>
            </a:r>
            <a:r>
              <a:rPr lang="es-EC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(Zn, Cu, Mn, Fe) </a:t>
            </a:r>
            <a:endParaRPr lang="es-ES" sz="18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latin typeface="Arial" panose="020B0604020202020204" pitchFamily="34" charset="0"/>
              </a:rPr>
              <a:t>Extracto de levadura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latin typeface="Arial" panose="020B0604020202020204" pitchFamily="34" charset="0"/>
              </a:rPr>
              <a:t>Sacarosa</a:t>
            </a: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AB0CFF98-949C-4067-9D00-E3F638E53F71}"/>
              </a:ext>
            </a:extLst>
          </p:cNvPr>
          <p:cNvSpPr txBox="1"/>
          <p:nvPr/>
        </p:nvSpPr>
        <p:spPr>
          <a:xfrm>
            <a:off x="7292907" y="774498"/>
            <a:ext cx="1616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Esporulación  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88116936"/>
      </p:ext>
    </p:extLst>
  </p:cSld>
  <p:clrMapOvr>
    <a:masterClrMapping/>
  </p:clrMapOvr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Tema de Office">
  <a:themeElements>
    <a:clrScheme name="Tema d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e Office">
      <a:majorFont>
        <a:latin typeface="Arial Black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Tema d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23845</TotalTime>
  <Words>2066</Words>
  <Application>Microsoft Office PowerPoint</Application>
  <PresentationFormat>Personalizado</PresentationFormat>
  <Paragraphs>229</Paragraphs>
  <Slides>30</Slides>
  <Notes>4</Notes>
  <HiddenSlides>0</HiddenSlides>
  <MMClips>0</MMClips>
  <ScaleCrop>false</ScaleCrop>
  <HeadingPairs>
    <vt:vector size="6" baseType="variant"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3" baseType="lpstr">
      <vt:lpstr>Diseño predeterminado</vt:lpstr>
      <vt:lpstr>1_Tema de Office</vt:lpstr>
      <vt:lpstr>CorelDRAW</vt:lpstr>
      <vt:lpstr>Presentación de PowerPoint</vt:lpstr>
      <vt:lpstr>CONTENIDO</vt:lpstr>
      <vt:lpstr>INTRODUCCIÓN</vt:lpstr>
      <vt:lpstr>Presentación de PowerPoint</vt:lpstr>
      <vt:lpstr>OBJETIVOS</vt:lpstr>
      <vt:lpstr>HIPÓTESIS</vt:lpstr>
      <vt:lpstr>METODOLOGÍA</vt:lpstr>
      <vt:lpstr>METODOLOGÍA</vt:lpstr>
      <vt:lpstr>METODOLOGÍA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RESULTADOS Y DISCUSIÓN</vt:lpstr>
      <vt:lpstr>RESULTADOS Y DISCUSIÓN</vt:lpstr>
      <vt:lpstr>RESULTADOS Y DISCUSIÓN</vt:lpstr>
      <vt:lpstr>RESULTADOS Y DISCUSIÓN</vt:lpstr>
      <vt:lpstr>RESULTADOS Y DISCUSIÓN</vt:lpstr>
      <vt:lpstr>RESULTADOS Y DISCUSIÓN</vt:lpstr>
      <vt:lpstr>RESULTADOS Y DISCUSIÓN</vt:lpstr>
      <vt:lpstr>RESULTADOS Y DISCUSIÓN</vt:lpstr>
      <vt:lpstr>RESULTADOS Y DISCUSIÓN</vt:lpstr>
      <vt:lpstr>RESULTADOS Y DISCUSIÓN</vt:lpstr>
      <vt:lpstr>RESULTADOS Y DISCUSIÓN</vt:lpstr>
      <vt:lpstr>RESULTADOS Y DISCUSIÓN</vt:lpstr>
      <vt:lpstr>CONCLUSIONES</vt:lpstr>
      <vt:lpstr>RECOMENDACIONES</vt:lpstr>
      <vt:lpstr>Presentación de PowerPoint</vt:lpstr>
      <vt:lpstr>Presentación de PowerPoint</vt:lpstr>
    </vt:vector>
  </TitlesOfParts>
  <Company>ESPE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José Prado</dc:creator>
  <cp:lastModifiedBy>User</cp:lastModifiedBy>
  <cp:revision>1367</cp:revision>
  <dcterms:created xsi:type="dcterms:W3CDTF">2008-02-13T16:07:44Z</dcterms:created>
  <dcterms:modified xsi:type="dcterms:W3CDTF">2021-06-02T18:58:12Z</dcterms:modified>
</cp:coreProperties>
</file>