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  <p:sldMasterId id="2147484080" r:id="rId2"/>
  </p:sldMasterIdLst>
  <p:notesMasterIdLst>
    <p:notesMasterId r:id="rId33"/>
  </p:notesMasterIdLst>
  <p:sldIdLst>
    <p:sldId id="419" r:id="rId3"/>
    <p:sldId id="610" r:id="rId4"/>
    <p:sldId id="611" r:id="rId5"/>
    <p:sldId id="612" r:id="rId6"/>
    <p:sldId id="606" r:id="rId7"/>
    <p:sldId id="421" r:id="rId8"/>
    <p:sldId id="615" r:id="rId9"/>
    <p:sldId id="616" r:id="rId10"/>
    <p:sldId id="614" r:id="rId11"/>
    <p:sldId id="617" r:id="rId12"/>
    <p:sldId id="618" r:id="rId13"/>
    <p:sldId id="619" r:id="rId14"/>
    <p:sldId id="620" r:id="rId15"/>
    <p:sldId id="621" r:id="rId16"/>
    <p:sldId id="622" r:id="rId17"/>
    <p:sldId id="595" r:id="rId18"/>
    <p:sldId id="623" r:id="rId19"/>
    <p:sldId id="607" r:id="rId20"/>
    <p:sldId id="639" r:id="rId21"/>
    <p:sldId id="641" r:id="rId22"/>
    <p:sldId id="640" r:id="rId23"/>
    <p:sldId id="642" r:id="rId24"/>
    <p:sldId id="624" r:id="rId25"/>
    <p:sldId id="625" r:id="rId26"/>
    <p:sldId id="627" r:id="rId27"/>
    <p:sldId id="626" r:id="rId28"/>
    <p:sldId id="643" r:id="rId29"/>
    <p:sldId id="636" r:id="rId30"/>
    <p:sldId id="637" r:id="rId31"/>
    <p:sldId id="377" r:id="rId3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53AB47"/>
    <a:srgbClr val="FFFFFF"/>
    <a:srgbClr val="000000"/>
    <a:srgbClr val="7BBB61"/>
    <a:srgbClr val="A0DF91"/>
    <a:srgbClr val="B2F4A2"/>
    <a:srgbClr val="336600"/>
    <a:srgbClr val="83ED83"/>
    <a:srgbClr val="9EB7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434" autoAdjust="0"/>
  </p:normalViewPr>
  <p:slideViewPr>
    <p:cSldViewPr>
      <p:cViewPr varScale="1">
        <p:scale>
          <a:sx n="75" d="100"/>
          <a:sy n="75" d="100"/>
        </p:scale>
        <p:origin x="-108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672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10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59C982-4C03-4C9E-90CA-A7D7E26C5779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0AE9653-E801-4BAB-BDEB-C26EA9B6D3BA}">
      <dgm:prSet phldrT="[Texto]" custT="1"/>
      <dgm:spPr/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Superficie de Región Amazónica: 120 mil </a:t>
          </a:r>
          <a:r>
            <a:rPr lang="es-E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km</a:t>
          </a:r>
          <a:r>
            <a:rPr lang="es-ES" sz="1800" baseline="30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    </a:t>
          </a:r>
          <a:r>
            <a:rPr lang="es-ES" sz="1800" dirty="0" smtClean="0">
              <a:solidFill>
                <a:schemeClr val="tx1"/>
              </a:solidFill>
            </a:rPr>
            <a:t>(IGM,2010).</a:t>
          </a:r>
        </a:p>
        <a:p>
          <a:r>
            <a:rPr lang="es-ES" sz="1800" dirty="0" smtClean="0">
              <a:solidFill>
                <a:schemeClr val="tx1"/>
              </a:solidFill>
            </a:rPr>
            <a:t>Colección de plantas y de vida silvestre más diverso del mundo. </a:t>
          </a:r>
          <a:endParaRPr lang="es-ES" sz="1800" dirty="0">
            <a:solidFill>
              <a:schemeClr val="tx1"/>
            </a:solidFill>
          </a:endParaRPr>
        </a:p>
      </dgm:t>
    </dgm:pt>
    <dgm:pt modelId="{3AF6FF88-6344-47F5-B32B-DA8DFF9E4F26}" type="parTrans" cxnId="{19744710-C7ED-4CB5-8F16-804EFFA78270}">
      <dgm:prSet/>
      <dgm:spPr/>
      <dgm:t>
        <a:bodyPr/>
        <a:lstStyle/>
        <a:p>
          <a:endParaRPr lang="es-ES"/>
        </a:p>
      </dgm:t>
    </dgm:pt>
    <dgm:pt modelId="{65FAAD07-6DAD-4FE8-9DF6-B2C1B178EFD0}" type="sibTrans" cxnId="{19744710-C7ED-4CB5-8F16-804EFFA78270}">
      <dgm:prSet/>
      <dgm:spPr/>
      <dgm:t>
        <a:bodyPr/>
        <a:lstStyle/>
        <a:p>
          <a:endParaRPr lang="es-ES"/>
        </a:p>
      </dgm:t>
    </dgm:pt>
    <dgm:pt modelId="{5DF7BB2D-7679-4EF6-81E8-D261D3BF787F}">
      <dgm:prSet phldrT="[Texto]" custT="1"/>
      <dgm:spPr/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425 000 barriles de crudo por día (</a:t>
          </a:r>
          <a:r>
            <a:rPr lang="es-ES" sz="1800" b="0" i="0" dirty="0" smtClean="0">
              <a:solidFill>
                <a:schemeClr val="tx1"/>
              </a:solidFill>
            </a:rPr>
            <a:t>Agencia de Regulación y Control </a:t>
          </a:r>
          <a:r>
            <a:rPr lang="es-ES" sz="1800" b="0" i="0" dirty="0" err="1" smtClean="0">
              <a:solidFill>
                <a:schemeClr val="tx1"/>
              </a:solidFill>
            </a:rPr>
            <a:t>Hidrocarburífero</a:t>
          </a:r>
          <a:r>
            <a:rPr lang="es-ES" sz="1800" b="0" i="0" dirty="0" smtClean="0">
              <a:solidFill>
                <a:schemeClr val="tx1"/>
              </a:solidFill>
            </a:rPr>
            <a:t> [ARCH</a:t>
          </a:r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]</a:t>
          </a:r>
          <a:r>
            <a:rPr lang="es-ES" sz="1800" b="0" i="0" dirty="0" smtClean="0">
              <a:solidFill>
                <a:schemeClr val="tx1"/>
              </a:solidFill>
            </a:rPr>
            <a:t>,</a:t>
          </a:r>
          <a:r>
            <a:rPr lang="es-ES" sz="1800" dirty="0" smtClean="0">
              <a:solidFill>
                <a:schemeClr val="tx1"/>
              </a:solidFill>
            </a:rPr>
            <a:t> 2020).</a:t>
          </a:r>
          <a:endParaRPr lang="es-ES" sz="1800" dirty="0">
            <a:solidFill>
              <a:schemeClr val="tx1"/>
            </a:solidFill>
          </a:endParaRPr>
        </a:p>
      </dgm:t>
    </dgm:pt>
    <dgm:pt modelId="{EBBF67EB-175B-46B4-8341-7CEDEA551F9B}" type="parTrans" cxnId="{F6B44A0A-5F9E-4763-9F05-DE670819FDFD}">
      <dgm:prSet/>
      <dgm:spPr/>
      <dgm:t>
        <a:bodyPr/>
        <a:lstStyle/>
        <a:p>
          <a:endParaRPr lang="es-ES"/>
        </a:p>
      </dgm:t>
    </dgm:pt>
    <dgm:pt modelId="{B9151E5B-7350-4492-A927-1B28458B5773}" type="sibTrans" cxnId="{F6B44A0A-5F9E-4763-9F05-DE670819FDFD}">
      <dgm:prSet/>
      <dgm:spPr/>
      <dgm:t>
        <a:bodyPr/>
        <a:lstStyle/>
        <a:p>
          <a:endParaRPr lang="es-ES"/>
        </a:p>
      </dgm:t>
    </dgm:pt>
    <dgm:pt modelId="{3F640C87-CCBF-4BB2-8A99-26B9A18FC9AE}">
      <dgm:prSet phldrT="[Texto]" custT="1"/>
      <dgm:spPr/>
      <dgm:t>
        <a:bodyPr/>
        <a:lstStyle/>
        <a:p>
          <a:r>
            <a:rPr lang="es-ES" sz="1800" dirty="0" smtClean="0">
              <a:solidFill>
                <a:schemeClr val="tx1"/>
              </a:solidFill>
              <a:latin typeface="+mj-lt"/>
              <a:cs typeface="Times New Roman" pitchFamily="18" charset="0"/>
            </a:rPr>
            <a:t>Las actividades de extracción petrolera afecta a 4,2 millones de ha de bosques (Guaranda, 2014).</a:t>
          </a:r>
          <a:endParaRPr lang="es-ES" sz="1800" dirty="0">
            <a:solidFill>
              <a:schemeClr val="tx1"/>
            </a:solidFill>
            <a:latin typeface="+mj-lt"/>
          </a:endParaRPr>
        </a:p>
      </dgm:t>
    </dgm:pt>
    <dgm:pt modelId="{902DCB7B-2411-4047-B4BC-AF27507118B0}" type="parTrans" cxnId="{9A990748-CB68-4269-849D-624BE348E883}">
      <dgm:prSet/>
      <dgm:spPr/>
      <dgm:t>
        <a:bodyPr/>
        <a:lstStyle/>
        <a:p>
          <a:endParaRPr lang="es-ES"/>
        </a:p>
      </dgm:t>
    </dgm:pt>
    <dgm:pt modelId="{2904E7FB-2C48-4F25-B63B-A8D29594F0D9}" type="sibTrans" cxnId="{9A990748-CB68-4269-849D-624BE348E883}">
      <dgm:prSet/>
      <dgm:spPr/>
      <dgm:t>
        <a:bodyPr/>
        <a:lstStyle/>
        <a:p>
          <a:endParaRPr lang="es-ES"/>
        </a:p>
      </dgm:t>
    </dgm:pt>
    <dgm:pt modelId="{412B4A68-2524-42F5-96A4-8DD5C0FE492C}" type="pres">
      <dgm:prSet presAssocID="{0C59C982-4C03-4C9E-90CA-A7D7E26C577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A595374-68EA-4592-893A-AFD492AAD2AE}" type="pres">
      <dgm:prSet presAssocID="{0C59C982-4C03-4C9E-90CA-A7D7E26C5779}" presName="dummyMaxCanvas" presStyleCnt="0">
        <dgm:presLayoutVars/>
      </dgm:prSet>
      <dgm:spPr/>
    </dgm:pt>
    <dgm:pt modelId="{5FE8812E-7B34-43D2-A2AA-56F5D39786A5}" type="pres">
      <dgm:prSet presAssocID="{0C59C982-4C03-4C9E-90CA-A7D7E26C5779}" presName="ThreeNodes_1" presStyleLbl="node1" presStyleIdx="0" presStyleCnt="3" custScaleX="1055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B08728-A884-4D02-B2DB-AD69538B47B8}" type="pres">
      <dgm:prSet presAssocID="{0C59C982-4C03-4C9E-90CA-A7D7E26C5779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6591CF-D2D5-46E7-A7D6-2715F61BF930}" type="pres">
      <dgm:prSet presAssocID="{0C59C982-4C03-4C9E-90CA-A7D7E26C5779}" presName="ThreeNodes_3" presStyleLbl="node1" presStyleIdx="2" presStyleCnt="3" custLinFactNeighborX="-348" custLinFactNeighborY="-25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33AC7C-C8D0-4076-918B-4501C4FFE0CD}" type="pres">
      <dgm:prSet presAssocID="{0C59C982-4C03-4C9E-90CA-A7D7E26C577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FC1D1D-0F77-4284-AB36-A89F67C53FBA}" type="pres">
      <dgm:prSet presAssocID="{0C59C982-4C03-4C9E-90CA-A7D7E26C577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7B3614-E011-426E-BC71-6DD94FA6AAF1}" type="pres">
      <dgm:prSet presAssocID="{0C59C982-4C03-4C9E-90CA-A7D7E26C577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2533A1-00A3-4842-9266-E203E70E8140}" type="pres">
      <dgm:prSet presAssocID="{0C59C982-4C03-4C9E-90CA-A7D7E26C577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69C4C8-1C5C-4E6C-8325-8BFD8C95156D}" type="pres">
      <dgm:prSet presAssocID="{0C59C982-4C03-4C9E-90CA-A7D7E26C577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6533DA6-1E1F-42FE-A49A-F4B62DF985D5}" type="presOf" srcId="{5DF7BB2D-7679-4EF6-81E8-D261D3BF787F}" destId="{162533A1-00A3-4842-9266-E203E70E8140}" srcOrd="1" destOrd="0" presId="urn:microsoft.com/office/officeart/2005/8/layout/vProcess5"/>
    <dgm:cxn modelId="{EB6B3E28-BC37-4ACB-BA1B-DF52631B9D7E}" type="presOf" srcId="{20AE9653-E801-4BAB-BDEB-C26EA9B6D3BA}" destId="{477B3614-E011-426E-BC71-6DD94FA6AAF1}" srcOrd="1" destOrd="0" presId="urn:microsoft.com/office/officeart/2005/8/layout/vProcess5"/>
    <dgm:cxn modelId="{BB9D1F06-F426-4EA0-9DA0-D53BD13D19FD}" type="presOf" srcId="{5DF7BB2D-7679-4EF6-81E8-D261D3BF787F}" destId="{23B08728-A884-4D02-B2DB-AD69538B47B8}" srcOrd="0" destOrd="0" presId="urn:microsoft.com/office/officeart/2005/8/layout/vProcess5"/>
    <dgm:cxn modelId="{EFAE0187-4034-4124-8BD6-7892BAAE2B0C}" type="presOf" srcId="{20AE9653-E801-4BAB-BDEB-C26EA9B6D3BA}" destId="{5FE8812E-7B34-43D2-A2AA-56F5D39786A5}" srcOrd="0" destOrd="0" presId="urn:microsoft.com/office/officeart/2005/8/layout/vProcess5"/>
    <dgm:cxn modelId="{9A990748-CB68-4269-849D-624BE348E883}" srcId="{0C59C982-4C03-4C9E-90CA-A7D7E26C5779}" destId="{3F640C87-CCBF-4BB2-8A99-26B9A18FC9AE}" srcOrd="2" destOrd="0" parTransId="{902DCB7B-2411-4047-B4BC-AF27507118B0}" sibTransId="{2904E7FB-2C48-4F25-B63B-A8D29594F0D9}"/>
    <dgm:cxn modelId="{F6B44A0A-5F9E-4763-9F05-DE670819FDFD}" srcId="{0C59C982-4C03-4C9E-90CA-A7D7E26C5779}" destId="{5DF7BB2D-7679-4EF6-81E8-D261D3BF787F}" srcOrd="1" destOrd="0" parTransId="{EBBF67EB-175B-46B4-8341-7CEDEA551F9B}" sibTransId="{B9151E5B-7350-4492-A927-1B28458B5773}"/>
    <dgm:cxn modelId="{349EE77A-0DA7-4D73-B724-63B87D1B33D8}" type="presOf" srcId="{65FAAD07-6DAD-4FE8-9DF6-B2C1B178EFD0}" destId="{7733AC7C-C8D0-4076-918B-4501C4FFE0CD}" srcOrd="0" destOrd="0" presId="urn:microsoft.com/office/officeart/2005/8/layout/vProcess5"/>
    <dgm:cxn modelId="{76347B81-406C-4DF3-AA3C-2974D5A7FA13}" type="presOf" srcId="{3F640C87-CCBF-4BB2-8A99-26B9A18FC9AE}" destId="{C66591CF-D2D5-46E7-A7D6-2715F61BF930}" srcOrd="0" destOrd="0" presId="urn:microsoft.com/office/officeart/2005/8/layout/vProcess5"/>
    <dgm:cxn modelId="{19744710-C7ED-4CB5-8F16-804EFFA78270}" srcId="{0C59C982-4C03-4C9E-90CA-A7D7E26C5779}" destId="{20AE9653-E801-4BAB-BDEB-C26EA9B6D3BA}" srcOrd="0" destOrd="0" parTransId="{3AF6FF88-6344-47F5-B32B-DA8DFF9E4F26}" sibTransId="{65FAAD07-6DAD-4FE8-9DF6-B2C1B178EFD0}"/>
    <dgm:cxn modelId="{014EECF3-F55E-4E06-AC8F-CB01529DF59D}" type="presOf" srcId="{3F640C87-CCBF-4BB2-8A99-26B9A18FC9AE}" destId="{6C69C4C8-1C5C-4E6C-8325-8BFD8C95156D}" srcOrd="1" destOrd="0" presId="urn:microsoft.com/office/officeart/2005/8/layout/vProcess5"/>
    <dgm:cxn modelId="{A6BB69B7-161B-43B9-805E-E95A9D3B620B}" type="presOf" srcId="{0C59C982-4C03-4C9E-90CA-A7D7E26C5779}" destId="{412B4A68-2524-42F5-96A4-8DD5C0FE492C}" srcOrd="0" destOrd="0" presId="urn:microsoft.com/office/officeart/2005/8/layout/vProcess5"/>
    <dgm:cxn modelId="{D5BD7541-71F1-421E-A365-69B61FBFA9C4}" type="presOf" srcId="{B9151E5B-7350-4492-A927-1B28458B5773}" destId="{38FC1D1D-0F77-4284-AB36-A89F67C53FBA}" srcOrd="0" destOrd="0" presId="urn:microsoft.com/office/officeart/2005/8/layout/vProcess5"/>
    <dgm:cxn modelId="{D25B1339-AB45-46B9-811B-CC8534236210}" type="presParOf" srcId="{412B4A68-2524-42F5-96A4-8DD5C0FE492C}" destId="{0A595374-68EA-4592-893A-AFD492AAD2AE}" srcOrd="0" destOrd="0" presId="urn:microsoft.com/office/officeart/2005/8/layout/vProcess5"/>
    <dgm:cxn modelId="{3D61EBB8-9FB5-4A8C-9E1F-BF8065BE1746}" type="presParOf" srcId="{412B4A68-2524-42F5-96A4-8DD5C0FE492C}" destId="{5FE8812E-7B34-43D2-A2AA-56F5D39786A5}" srcOrd="1" destOrd="0" presId="urn:microsoft.com/office/officeart/2005/8/layout/vProcess5"/>
    <dgm:cxn modelId="{D6837B2B-4385-4ADF-9D23-B03FE29FCCFD}" type="presParOf" srcId="{412B4A68-2524-42F5-96A4-8DD5C0FE492C}" destId="{23B08728-A884-4D02-B2DB-AD69538B47B8}" srcOrd="2" destOrd="0" presId="urn:microsoft.com/office/officeart/2005/8/layout/vProcess5"/>
    <dgm:cxn modelId="{CFE8FCBB-78A9-46C1-BB35-5A2FDD397EA1}" type="presParOf" srcId="{412B4A68-2524-42F5-96A4-8DD5C0FE492C}" destId="{C66591CF-D2D5-46E7-A7D6-2715F61BF930}" srcOrd="3" destOrd="0" presId="urn:microsoft.com/office/officeart/2005/8/layout/vProcess5"/>
    <dgm:cxn modelId="{ED2E95FD-B6D6-4913-BA4C-AB82BB1D77CF}" type="presParOf" srcId="{412B4A68-2524-42F5-96A4-8DD5C0FE492C}" destId="{7733AC7C-C8D0-4076-918B-4501C4FFE0CD}" srcOrd="4" destOrd="0" presId="urn:microsoft.com/office/officeart/2005/8/layout/vProcess5"/>
    <dgm:cxn modelId="{9F13A26F-0646-4EFA-B0CA-806E09094B3B}" type="presParOf" srcId="{412B4A68-2524-42F5-96A4-8DD5C0FE492C}" destId="{38FC1D1D-0F77-4284-AB36-A89F67C53FBA}" srcOrd="5" destOrd="0" presId="urn:microsoft.com/office/officeart/2005/8/layout/vProcess5"/>
    <dgm:cxn modelId="{335AED7A-0BD6-4055-880A-DA4EAC5C3DD3}" type="presParOf" srcId="{412B4A68-2524-42F5-96A4-8DD5C0FE492C}" destId="{477B3614-E011-426E-BC71-6DD94FA6AAF1}" srcOrd="6" destOrd="0" presId="urn:microsoft.com/office/officeart/2005/8/layout/vProcess5"/>
    <dgm:cxn modelId="{6E2856EE-5BAC-45F1-BC96-0461EAB3057B}" type="presParOf" srcId="{412B4A68-2524-42F5-96A4-8DD5C0FE492C}" destId="{162533A1-00A3-4842-9266-E203E70E8140}" srcOrd="7" destOrd="0" presId="urn:microsoft.com/office/officeart/2005/8/layout/vProcess5"/>
    <dgm:cxn modelId="{523A80DA-B0F9-4B2E-B651-C1C7F1938F31}" type="presParOf" srcId="{412B4A68-2524-42F5-96A4-8DD5C0FE492C}" destId="{6C69C4C8-1C5C-4E6C-8325-8BFD8C95156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CF5E41-9074-4C47-BD58-450B94A954BB}" type="doc">
      <dgm:prSet loTypeId="urn:microsoft.com/office/officeart/2005/8/layout/arrow4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CD7C5A7-DE8D-4E60-BC1B-9B07B329940A}">
      <dgm:prSet phldrT="[Texto]"/>
      <dgm:spPr/>
      <dgm:t>
        <a:bodyPr/>
        <a:lstStyle/>
        <a:p>
          <a:pPr algn="ctr"/>
          <a:r>
            <a:rPr lang="es-ES" dirty="0" smtClean="0"/>
            <a:t>Fase de Campo</a:t>
          </a:r>
          <a:endParaRPr lang="es-ES" dirty="0"/>
        </a:p>
      </dgm:t>
    </dgm:pt>
    <dgm:pt modelId="{BAE00FDE-A09D-47EB-BE3C-9F2ED1D56338}" type="parTrans" cxnId="{998F0848-44D8-47F0-90D2-1EDE97285784}">
      <dgm:prSet/>
      <dgm:spPr/>
      <dgm:t>
        <a:bodyPr/>
        <a:lstStyle/>
        <a:p>
          <a:endParaRPr lang="es-ES"/>
        </a:p>
      </dgm:t>
    </dgm:pt>
    <dgm:pt modelId="{0A9304F3-BAB3-4CD7-83FA-818D4D383543}" type="sibTrans" cxnId="{998F0848-44D8-47F0-90D2-1EDE97285784}">
      <dgm:prSet/>
      <dgm:spPr/>
      <dgm:t>
        <a:bodyPr/>
        <a:lstStyle/>
        <a:p>
          <a:endParaRPr lang="es-ES"/>
        </a:p>
      </dgm:t>
    </dgm:pt>
    <dgm:pt modelId="{66D5B1E7-090D-413A-9535-68F3B8A9F314}">
      <dgm:prSet phldrT="[Texto]"/>
      <dgm:spPr/>
      <dgm:t>
        <a:bodyPr/>
        <a:lstStyle/>
        <a:p>
          <a:r>
            <a:rPr lang="es-ES" dirty="0" smtClean="0"/>
            <a:t>Fase de laboratorio</a:t>
          </a:r>
          <a:endParaRPr lang="es-ES" dirty="0"/>
        </a:p>
      </dgm:t>
    </dgm:pt>
    <dgm:pt modelId="{80E4C2F3-1019-4B51-AD1F-F0854BCF93A8}" type="parTrans" cxnId="{9235F9F9-66BA-422A-9817-EB72882673B9}">
      <dgm:prSet/>
      <dgm:spPr/>
      <dgm:t>
        <a:bodyPr/>
        <a:lstStyle/>
        <a:p>
          <a:endParaRPr lang="es-ES"/>
        </a:p>
      </dgm:t>
    </dgm:pt>
    <dgm:pt modelId="{B4334B34-686D-40DC-BA90-AC7F25C045C2}" type="sibTrans" cxnId="{9235F9F9-66BA-422A-9817-EB72882673B9}">
      <dgm:prSet/>
      <dgm:spPr/>
      <dgm:t>
        <a:bodyPr/>
        <a:lstStyle/>
        <a:p>
          <a:endParaRPr lang="es-ES"/>
        </a:p>
      </dgm:t>
    </dgm:pt>
    <dgm:pt modelId="{D5411651-83CC-4D69-BC3D-2F6C03FDB7D3}" type="pres">
      <dgm:prSet presAssocID="{F3CF5E41-9074-4C47-BD58-450B94A954B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0E600E9-7AA3-4A6B-BFB0-A3158EDA6195}" type="pres">
      <dgm:prSet presAssocID="{ACD7C5A7-DE8D-4E60-BC1B-9B07B329940A}" presName="upArrow" presStyleLbl="node1" presStyleIdx="0" presStyleCnt="2"/>
      <dgm:spPr/>
    </dgm:pt>
    <dgm:pt modelId="{A8AB3CF0-A284-4553-961D-60A72AE5A233}" type="pres">
      <dgm:prSet presAssocID="{ACD7C5A7-DE8D-4E60-BC1B-9B07B329940A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15F4F2-62E4-4DA9-ABB6-7943BB42E043}" type="pres">
      <dgm:prSet presAssocID="{66D5B1E7-090D-413A-9535-68F3B8A9F314}" presName="downArrow" presStyleLbl="node1" presStyleIdx="1" presStyleCnt="2"/>
      <dgm:spPr/>
    </dgm:pt>
    <dgm:pt modelId="{96B5F774-3A74-4E45-B117-73A85D0CEB2B}" type="pres">
      <dgm:prSet presAssocID="{66D5B1E7-090D-413A-9535-68F3B8A9F314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98F0848-44D8-47F0-90D2-1EDE97285784}" srcId="{F3CF5E41-9074-4C47-BD58-450B94A954BB}" destId="{ACD7C5A7-DE8D-4E60-BC1B-9B07B329940A}" srcOrd="0" destOrd="0" parTransId="{BAE00FDE-A09D-47EB-BE3C-9F2ED1D56338}" sibTransId="{0A9304F3-BAB3-4CD7-83FA-818D4D383543}"/>
    <dgm:cxn modelId="{DD4FF49A-3C8E-4F21-8705-F9E8222F83FB}" type="presOf" srcId="{F3CF5E41-9074-4C47-BD58-450B94A954BB}" destId="{D5411651-83CC-4D69-BC3D-2F6C03FDB7D3}" srcOrd="0" destOrd="0" presId="urn:microsoft.com/office/officeart/2005/8/layout/arrow4"/>
    <dgm:cxn modelId="{CDBBA934-2F22-47D7-A5DB-C92F4667534D}" type="presOf" srcId="{ACD7C5A7-DE8D-4E60-BC1B-9B07B329940A}" destId="{A8AB3CF0-A284-4553-961D-60A72AE5A233}" srcOrd="0" destOrd="0" presId="urn:microsoft.com/office/officeart/2005/8/layout/arrow4"/>
    <dgm:cxn modelId="{9235F9F9-66BA-422A-9817-EB72882673B9}" srcId="{F3CF5E41-9074-4C47-BD58-450B94A954BB}" destId="{66D5B1E7-090D-413A-9535-68F3B8A9F314}" srcOrd="1" destOrd="0" parTransId="{80E4C2F3-1019-4B51-AD1F-F0854BCF93A8}" sibTransId="{B4334B34-686D-40DC-BA90-AC7F25C045C2}"/>
    <dgm:cxn modelId="{9625CE71-3AFB-4071-A721-5957502FDEC4}" type="presOf" srcId="{66D5B1E7-090D-413A-9535-68F3B8A9F314}" destId="{96B5F774-3A74-4E45-B117-73A85D0CEB2B}" srcOrd="0" destOrd="0" presId="urn:microsoft.com/office/officeart/2005/8/layout/arrow4"/>
    <dgm:cxn modelId="{7997B30D-1FAC-4943-A68F-A1788725ACDA}" type="presParOf" srcId="{D5411651-83CC-4D69-BC3D-2F6C03FDB7D3}" destId="{30E600E9-7AA3-4A6B-BFB0-A3158EDA6195}" srcOrd="0" destOrd="0" presId="urn:microsoft.com/office/officeart/2005/8/layout/arrow4"/>
    <dgm:cxn modelId="{7D1E86BE-1A53-42D7-B7A0-E823A546A1EF}" type="presParOf" srcId="{D5411651-83CC-4D69-BC3D-2F6C03FDB7D3}" destId="{A8AB3CF0-A284-4553-961D-60A72AE5A233}" srcOrd="1" destOrd="0" presId="urn:microsoft.com/office/officeart/2005/8/layout/arrow4"/>
    <dgm:cxn modelId="{BE25F423-4BE6-4D64-8104-6DE71B81BAA4}" type="presParOf" srcId="{D5411651-83CC-4D69-BC3D-2F6C03FDB7D3}" destId="{3D15F4F2-62E4-4DA9-ABB6-7943BB42E043}" srcOrd="2" destOrd="0" presId="urn:microsoft.com/office/officeart/2005/8/layout/arrow4"/>
    <dgm:cxn modelId="{E4B1771B-C36B-47C2-8366-F708097AC872}" type="presParOf" srcId="{D5411651-83CC-4D69-BC3D-2F6C03FDB7D3}" destId="{96B5F774-3A74-4E45-B117-73A85D0CEB2B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15D086-DF52-4DC1-9ACE-3D20B7D680D8}" type="doc">
      <dgm:prSet loTypeId="urn:microsoft.com/office/officeart/2005/8/layout/vList6" loCatId="list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D0DD4D2A-A473-45F1-89B0-6437B57B8DFB}">
      <dgm:prSet phldrT="[Texto]"/>
      <dgm:spPr/>
      <dgm:t>
        <a:bodyPr/>
        <a:lstStyle/>
        <a:p>
          <a:r>
            <a:rPr lang="es-ES" dirty="0" smtClean="0"/>
            <a:t>Riqueza específica (</a:t>
          </a:r>
          <a:r>
            <a:rPr lang="es-ES" i="1" dirty="0" smtClean="0"/>
            <a:t>S</a:t>
          </a:r>
          <a:r>
            <a:rPr lang="es-ES" dirty="0" smtClean="0"/>
            <a:t>)</a:t>
          </a:r>
          <a:endParaRPr lang="es-ES" dirty="0"/>
        </a:p>
      </dgm:t>
    </dgm:pt>
    <dgm:pt modelId="{27B105C1-65CD-4C46-A7E3-CD46FBC9C684}" type="parTrans" cxnId="{C4D8A2E3-93BA-4CA6-86A6-72EB87B00382}">
      <dgm:prSet/>
      <dgm:spPr/>
      <dgm:t>
        <a:bodyPr/>
        <a:lstStyle/>
        <a:p>
          <a:endParaRPr lang="es-ES"/>
        </a:p>
      </dgm:t>
    </dgm:pt>
    <dgm:pt modelId="{E927E696-BEE1-4F57-9DB3-A4686207321F}" type="sibTrans" cxnId="{C4D8A2E3-93BA-4CA6-86A6-72EB87B00382}">
      <dgm:prSet/>
      <dgm:spPr/>
      <dgm:t>
        <a:bodyPr/>
        <a:lstStyle/>
        <a:p>
          <a:endParaRPr lang="es-ES"/>
        </a:p>
      </dgm:t>
    </dgm:pt>
    <dgm:pt modelId="{F5E1731E-AA2E-473A-9496-7630F43AFDE9}">
      <dgm:prSet phldrT="[Texto]" custT="1"/>
      <dgm:spPr/>
      <dgm:t>
        <a:bodyPr/>
        <a:lstStyle/>
        <a:p>
          <a:r>
            <a:rPr lang="es-ES" sz="1800" i="1" dirty="0" smtClean="0"/>
            <a:t>S </a:t>
          </a:r>
          <a:r>
            <a:rPr lang="es-ES" sz="1800" dirty="0" smtClean="0"/>
            <a:t>= # total de morfoespecies fúngicas.</a:t>
          </a:r>
          <a:endParaRPr lang="es-ES" sz="1800" dirty="0"/>
        </a:p>
      </dgm:t>
    </dgm:pt>
    <dgm:pt modelId="{4E5C7143-AD9A-4095-871C-E464191ECD1E}" type="parTrans" cxnId="{FABFB715-2229-439D-B7CF-F9A8C4EF2C9A}">
      <dgm:prSet/>
      <dgm:spPr/>
      <dgm:t>
        <a:bodyPr/>
        <a:lstStyle/>
        <a:p>
          <a:endParaRPr lang="es-ES"/>
        </a:p>
      </dgm:t>
    </dgm:pt>
    <dgm:pt modelId="{F8ACDABE-09AE-4143-9E03-51F678B446BE}" type="sibTrans" cxnId="{FABFB715-2229-439D-B7CF-F9A8C4EF2C9A}">
      <dgm:prSet/>
      <dgm:spPr/>
      <dgm:t>
        <a:bodyPr/>
        <a:lstStyle/>
        <a:p>
          <a:endParaRPr lang="es-ES"/>
        </a:p>
      </dgm:t>
    </dgm:pt>
    <dgm:pt modelId="{ECCA319C-0B86-402A-B609-3081A9E1A1DB}">
      <dgm:prSet phldrT="[Texto]"/>
      <dgm:spPr/>
      <dgm:t>
        <a:bodyPr/>
        <a:lstStyle/>
        <a:p>
          <a:r>
            <a:rPr lang="es-ES" dirty="0" smtClean="0"/>
            <a:t>Estructura de la comunidad</a:t>
          </a:r>
          <a:endParaRPr lang="es-ES" dirty="0"/>
        </a:p>
      </dgm:t>
    </dgm:pt>
    <dgm:pt modelId="{91F64E37-4C89-418F-96CA-1BCDC2DED548}" type="parTrans" cxnId="{B88AD991-1167-4453-A9FC-78B235AF6AED}">
      <dgm:prSet/>
      <dgm:spPr/>
      <dgm:t>
        <a:bodyPr/>
        <a:lstStyle/>
        <a:p>
          <a:endParaRPr lang="es-ES"/>
        </a:p>
      </dgm:t>
    </dgm:pt>
    <dgm:pt modelId="{34456818-3395-4EF1-9E10-AF475B5BB007}" type="sibTrans" cxnId="{B88AD991-1167-4453-A9FC-78B235AF6AED}">
      <dgm:prSet/>
      <dgm:spPr/>
      <dgm:t>
        <a:bodyPr/>
        <a:lstStyle/>
        <a:p>
          <a:endParaRPr lang="es-ES"/>
        </a:p>
      </dgm:t>
    </dgm:pt>
    <dgm:pt modelId="{B2E03459-D61F-4F64-BD6E-12BCF303ABBB}">
      <dgm:prSet phldrT="[Texto]" custT="1"/>
      <dgm:spPr/>
      <dgm:t>
        <a:bodyPr/>
        <a:lstStyle/>
        <a:p>
          <a:r>
            <a:rPr lang="es-ES" sz="18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Índices de diversidad de Simpson (1-</a:t>
          </a:r>
          <a:r>
            <a:rPr lang="es-ES" sz="1800" i="1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D</a:t>
          </a:r>
          <a:r>
            <a:rPr lang="es-ES" sz="18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) y Shannon (</a:t>
          </a:r>
          <a:r>
            <a:rPr lang="es-ES" sz="1800" i="1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H</a:t>
          </a:r>
          <a:r>
            <a:rPr lang="es-ES" sz="18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’)</a:t>
          </a:r>
          <a:endParaRPr lang="es-ES" sz="1800" dirty="0">
            <a:latin typeface="+mj-lt"/>
          </a:endParaRPr>
        </a:p>
      </dgm:t>
    </dgm:pt>
    <dgm:pt modelId="{1110E5E1-1397-4B05-8132-5997FFF031EF}" type="parTrans" cxnId="{44374AEF-28E9-4CF0-8B79-521C382A96A1}">
      <dgm:prSet/>
      <dgm:spPr/>
      <dgm:t>
        <a:bodyPr/>
        <a:lstStyle/>
        <a:p>
          <a:endParaRPr lang="es-ES"/>
        </a:p>
      </dgm:t>
    </dgm:pt>
    <dgm:pt modelId="{C18C667F-71F8-47E0-A905-FE29BF9CC3F9}" type="sibTrans" cxnId="{44374AEF-28E9-4CF0-8B79-521C382A96A1}">
      <dgm:prSet/>
      <dgm:spPr/>
      <dgm:t>
        <a:bodyPr/>
        <a:lstStyle/>
        <a:p>
          <a:endParaRPr lang="es-ES"/>
        </a:p>
      </dgm:t>
    </dgm:pt>
    <dgm:pt modelId="{7B99806C-3843-4C5A-8D33-1D335ADE2528}">
      <dgm:prSet/>
      <dgm:spPr/>
      <dgm:t>
        <a:bodyPr/>
        <a:lstStyle/>
        <a:p>
          <a:endParaRPr lang="es-ES" sz="1200"/>
        </a:p>
      </dgm:t>
    </dgm:pt>
    <dgm:pt modelId="{56D022DF-D335-4622-B70A-B97D8064ED75}" type="parTrans" cxnId="{9B5671C3-53B0-4BE7-B078-5FEFE11268CF}">
      <dgm:prSet/>
      <dgm:spPr/>
      <dgm:t>
        <a:bodyPr/>
        <a:lstStyle/>
        <a:p>
          <a:endParaRPr lang="es-ES"/>
        </a:p>
      </dgm:t>
    </dgm:pt>
    <dgm:pt modelId="{F3EC5062-4E11-4E4E-96D2-267F5A9CA70A}" type="sibTrans" cxnId="{9B5671C3-53B0-4BE7-B078-5FEFE11268CF}">
      <dgm:prSet/>
      <dgm:spPr/>
      <dgm:t>
        <a:bodyPr/>
        <a:lstStyle/>
        <a:p>
          <a:endParaRPr lang="es-ES"/>
        </a:p>
      </dgm:t>
    </dgm:pt>
    <dgm:pt modelId="{A6DB27F3-918E-433B-808B-13291D3CB797}">
      <dgm:prSet/>
      <dgm:spPr/>
      <dgm:t>
        <a:bodyPr/>
        <a:lstStyle/>
        <a:p>
          <a:endParaRPr lang="es-ES" sz="1200" dirty="0"/>
        </a:p>
      </dgm:t>
    </dgm:pt>
    <dgm:pt modelId="{68D413BD-3641-4B63-968C-1E1DC7CDE6E9}" type="parTrans" cxnId="{C0992665-1197-4D75-AE95-9FB77D25D62B}">
      <dgm:prSet/>
      <dgm:spPr/>
      <dgm:t>
        <a:bodyPr/>
        <a:lstStyle/>
        <a:p>
          <a:endParaRPr lang="es-ES"/>
        </a:p>
      </dgm:t>
    </dgm:pt>
    <dgm:pt modelId="{933BB532-AEB4-4D6B-93C2-234CEAD8D3C6}" type="sibTrans" cxnId="{C0992665-1197-4D75-AE95-9FB77D25D62B}">
      <dgm:prSet/>
      <dgm:spPr/>
      <dgm:t>
        <a:bodyPr/>
        <a:lstStyle/>
        <a:p>
          <a:endParaRPr lang="es-ES"/>
        </a:p>
      </dgm:t>
    </dgm:pt>
    <dgm:pt modelId="{4A9FAED0-6CB4-41A6-BE47-3F8F51674AA2}">
      <dgm:prSet/>
      <dgm:spPr/>
      <dgm:t>
        <a:bodyPr/>
        <a:lstStyle/>
        <a:p>
          <a:r>
            <a:rPr lang="es-ES" dirty="0" smtClean="0"/>
            <a:t>Composición fúngica</a:t>
          </a:r>
          <a:endParaRPr lang="es-ES" dirty="0"/>
        </a:p>
      </dgm:t>
    </dgm:pt>
    <dgm:pt modelId="{6C509ED3-C48A-408B-A6B0-02C689A086AD}" type="parTrans" cxnId="{E7431B31-EFC2-47DD-8F0B-5385D176A160}">
      <dgm:prSet/>
      <dgm:spPr/>
      <dgm:t>
        <a:bodyPr/>
        <a:lstStyle/>
        <a:p>
          <a:endParaRPr lang="es-ES"/>
        </a:p>
      </dgm:t>
    </dgm:pt>
    <dgm:pt modelId="{626B58DD-E8B7-4663-BEBE-0C07B3F004F2}" type="sibTrans" cxnId="{E7431B31-EFC2-47DD-8F0B-5385D176A160}">
      <dgm:prSet/>
      <dgm:spPr/>
      <dgm:t>
        <a:bodyPr/>
        <a:lstStyle/>
        <a:p>
          <a:endParaRPr lang="es-ES"/>
        </a:p>
      </dgm:t>
    </dgm:pt>
    <dgm:pt modelId="{2D66BDF5-EABD-497D-9DDF-EFF1AE577F5A}">
      <dgm:prSet/>
      <dgm:spPr/>
      <dgm:t>
        <a:bodyPr/>
        <a:lstStyle/>
        <a:p>
          <a:r>
            <a:rPr lang="es-ES" dirty="0" smtClean="0"/>
            <a:t>Abundancia Total (</a:t>
          </a:r>
          <a:r>
            <a:rPr lang="es-ES" i="1" dirty="0" smtClean="0"/>
            <a:t>N</a:t>
          </a:r>
          <a:r>
            <a:rPr lang="es-ES" dirty="0" smtClean="0"/>
            <a:t>)</a:t>
          </a:r>
          <a:endParaRPr lang="es-ES" dirty="0"/>
        </a:p>
      </dgm:t>
    </dgm:pt>
    <dgm:pt modelId="{DA3C918F-57FC-4CF0-B980-0C1D4E16616B}" type="parTrans" cxnId="{18B91381-39A1-4D8D-AB31-325BDA5CB74C}">
      <dgm:prSet/>
      <dgm:spPr/>
      <dgm:t>
        <a:bodyPr/>
        <a:lstStyle/>
        <a:p>
          <a:endParaRPr lang="es-ES"/>
        </a:p>
      </dgm:t>
    </dgm:pt>
    <dgm:pt modelId="{506E85F1-11B5-4385-BCA1-EDB1D4B79C57}" type="sibTrans" cxnId="{18B91381-39A1-4D8D-AB31-325BDA5CB74C}">
      <dgm:prSet/>
      <dgm:spPr/>
      <dgm:t>
        <a:bodyPr/>
        <a:lstStyle/>
        <a:p>
          <a:endParaRPr lang="es-ES"/>
        </a:p>
      </dgm:t>
    </dgm:pt>
    <dgm:pt modelId="{A2FB6F91-4FD8-4822-A5CC-0EFEA248486F}">
      <dgm:prSet custT="1"/>
      <dgm:spPr/>
      <dgm:t>
        <a:bodyPr/>
        <a:lstStyle/>
        <a:p>
          <a:r>
            <a:rPr lang="es-ES" sz="1800" b="0" i="1" dirty="0" smtClean="0"/>
            <a:t>N</a:t>
          </a:r>
          <a:r>
            <a:rPr lang="es-ES" sz="1800" baseline="0" dirty="0" smtClean="0"/>
            <a:t>= # de aislamientos totales.</a:t>
          </a:r>
          <a:endParaRPr lang="es-ES" sz="1800" dirty="0"/>
        </a:p>
      </dgm:t>
    </dgm:pt>
    <dgm:pt modelId="{876B5526-45A3-482B-B3C9-9AF2E3835BDD}" type="parTrans" cxnId="{510B8B36-535C-4AFF-A359-DE723EB86805}">
      <dgm:prSet/>
      <dgm:spPr/>
      <dgm:t>
        <a:bodyPr/>
        <a:lstStyle/>
        <a:p>
          <a:endParaRPr lang="es-ES"/>
        </a:p>
      </dgm:t>
    </dgm:pt>
    <dgm:pt modelId="{2879F95B-446C-4801-B0AC-4ACFA116AA26}" type="sibTrans" cxnId="{510B8B36-535C-4AFF-A359-DE723EB86805}">
      <dgm:prSet/>
      <dgm:spPr/>
      <dgm:t>
        <a:bodyPr/>
        <a:lstStyle/>
        <a:p>
          <a:endParaRPr lang="es-ES"/>
        </a:p>
      </dgm:t>
    </dgm:pt>
    <mc:AlternateContent xmlns:mc="http://schemas.openxmlformats.org/markup-compatibility/2006" xmlns:a14="http://schemas.microsoft.com/office/drawing/2010/main">
      <mc:Choice Requires="a14">
        <dgm:pt modelId="{3AD748FF-305C-4774-AAEA-94BABE20033B}">
          <dgm:prSet custT="1"/>
          <dgm:spPr/>
          <dgm:t>
            <a:bodyPr/>
            <a:lstStyle/>
            <a:p>
              <a:r>
                <a:rPr lang="es-ES" sz="1800" dirty="0" smtClean="0"/>
                <a:t>Se determinó:  </a:t>
              </a:r>
              <a:r>
                <a:rPr lang="es-ES" sz="1800" i="1" dirty="0" smtClean="0"/>
                <a:t>Pi</a:t>
              </a:r>
              <a14:m>
                <m:oMath xmlns:m="http://schemas.openxmlformats.org/officeDocument/2006/math">
                  <m:r>
                    <a:rPr lang="es-ES" sz="1800" i="1" smtClean="0"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lang="es-ES" sz="1800" i="1" smtClean="0">
                          <a:latin typeface="Cambria Math"/>
                        </a:rPr>
                      </m:ctrlPr>
                    </m:fPr>
                    <m:num>
                      <m:r>
                        <a:rPr lang="es-EC" sz="1800" b="0" i="1" smtClean="0">
                          <a:latin typeface="Cambria Math" panose="02040503050406030204" pitchFamily="18" charset="0"/>
                        </a:rPr>
                        <m:t>𝑛𝑖</m:t>
                      </m:r>
                    </m:num>
                    <m:den>
                      <m:r>
                        <a:rPr lang="es-EC" sz="1800" b="0" i="1" smtClean="0">
                          <a:latin typeface="Cambria Math" panose="02040503050406030204" pitchFamily="18" charset="0"/>
                        </a:rPr>
                        <m:t>𝑁</m:t>
                      </m:r>
                    </m:den>
                  </m:f>
                </m:oMath>
              </a14:m>
              <a:endParaRPr lang="es-ES" sz="1800" dirty="0"/>
            </a:p>
          </dgm:t>
        </dgm:pt>
      </mc:Choice>
      <mc:Fallback xmlns="">
        <dgm:pt modelId="{3AD748FF-305C-4774-AAEA-94BABE20033B}">
          <dgm:prSet custT="1"/>
          <dgm:spPr/>
          <dgm:t>
            <a:bodyPr/>
            <a:lstStyle/>
            <a:p>
              <a:r>
                <a:rPr lang="es-ES" sz="1800" dirty="0" smtClean="0"/>
                <a:t>Se determinó:  </a:t>
              </a:r>
              <a:r>
                <a:rPr lang="es-ES" sz="1800" i="1" dirty="0" smtClean="0"/>
                <a:t>Pi</a:t>
              </a:r>
              <a:r>
                <a:rPr lang="es-ES" sz="1800" i="0" smtClean="0">
                  <a:latin typeface="Cambria Math" panose="02040503050406030204" pitchFamily="18" charset="0"/>
                </a:rPr>
                <a:t>=</a:t>
              </a:r>
              <a:r>
                <a:rPr lang="es-EC" sz="1800" b="0" i="0" smtClean="0">
                  <a:latin typeface="Cambria Math" panose="02040503050406030204" pitchFamily="18" charset="0"/>
                </a:rPr>
                <a:t>𝑛𝑖</a:t>
              </a:r>
              <a:r>
                <a:rPr lang="es-ES" sz="1800" b="0" i="0" smtClean="0">
                  <a:latin typeface="Cambria Math" panose="02040503050406030204" pitchFamily="18" charset="0"/>
                </a:rPr>
                <a:t>/</a:t>
              </a:r>
              <a:r>
                <a:rPr lang="es-EC" sz="1800" b="0" i="0" smtClean="0">
                  <a:latin typeface="Cambria Math" panose="02040503050406030204" pitchFamily="18" charset="0"/>
                </a:rPr>
                <a:t>𝑁</a:t>
              </a:r>
              <a:endParaRPr lang="es-ES" sz="1800" dirty="0"/>
            </a:p>
          </dgm:t>
        </dgm:pt>
      </mc:Fallback>
    </mc:AlternateContent>
    <dgm:pt modelId="{CF299199-C2CE-41B0-A0F8-67594E430CBB}" type="parTrans" cxnId="{502424C5-1D7E-407E-9E7C-7C53756C2C87}">
      <dgm:prSet/>
      <dgm:spPr/>
      <dgm:t>
        <a:bodyPr/>
        <a:lstStyle/>
        <a:p>
          <a:endParaRPr lang="es-ES"/>
        </a:p>
      </dgm:t>
    </dgm:pt>
    <dgm:pt modelId="{E8616AE7-CA34-4105-BF0A-3C5E00551F4C}" type="sibTrans" cxnId="{502424C5-1D7E-407E-9E7C-7C53756C2C87}">
      <dgm:prSet/>
      <dgm:spPr/>
      <dgm:t>
        <a:bodyPr/>
        <a:lstStyle/>
        <a:p>
          <a:endParaRPr lang="es-ES"/>
        </a:p>
      </dgm:t>
    </dgm:pt>
    <dgm:pt modelId="{FF0959A0-2CAE-4322-9B26-361BEFFB70DD}">
      <dgm:prSet custT="1"/>
      <dgm:spPr/>
      <dgm:t>
        <a:bodyPr/>
        <a:lstStyle/>
        <a:p>
          <a:r>
            <a:rPr lang="es-ES" sz="1800" dirty="0" smtClean="0"/>
            <a:t>Abundancia específica: </a:t>
          </a:r>
          <a:r>
            <a:rPr lang="es-ES" sz="1800" dirty="0" smtClean="0">
              <a:latin typeface="+mj-lt"/>
              <a:cs typeface="Times New Roman" pitchFamily="18" charset="0"/>
            </a:rPr>
            <a:t>(</a:t>
          </a:r>
          <a:r>
            <a:rPr lang="es-ES" sz="1800" i="1" dirty="0" smtClean="0">
              <a:latin typeface="+mj-lt"/>
              <a:cs typeface="Times New Roman" pitchFamily="18" charset="0"/>
            </a:rPr>
            <a:t>ni</a:t>
          </a:r>
          <a:r>
            <a:rPr lang="es-ES" sz="1800" dirty="0" smtClean="0">
              <a:latin typeface="+mj-lt"/>
              <a:cs typeface="Times New Roman" pitchFamily="18" charset="0"/>
            </a:rPr>
            <a:t>)</a:t>
          </a:r>
          <a:endParaRPr lang="es-ES" sz="1800" dirty="0">
            <a:latin typeface="+mj-lt"/>
          </a:endParaRPr>
        </a:p>
      </dgm:t>
    </dgm:pt>
    <dgm:pt modelId="{FC063981-2B54-4643-A909-80D24AF19439}" type="parTrans" cxnId="{D561857C-4CEF-4C3C-B866-02FBBB046337}">
      <dgm:prSet/>
      <dgm:spPr/>
      <dgm:t>
        <a:bodyPr/>
        <a:lstStyle/>
        <a:p>
          <a:endParaRPr lang="es-ES"/>
        </a:p>
      </dgm:t>
    </dgm:pt>
    <dgm:pt modelId="{7D381374-46B7-4AE9-9586-DA0600C9A8BD}" type="sibTrans" cxnId="{D561857C-4CEF-4C3C-B866-02FBBB046337}">
      <dgm:prSet/>
      <dgm:spPr/>
      <dgm:t>
        <a:bodyPr/>
        <a:lstStyle/>
        <a:p>
          <a:endParaRPr lang="es-ES"/>
        </a:p>
      </dgm:t>
    </dgm:pt>
    <dgm:pt modelId="{BBAEA978-E976-4D31-8B43-F1890ED8569F}">
      <dgm:prSet custT="1"/>
      <dgm:spPr/>
      <dgm:t>
        <a:bodyPr/>
        <a:lstStyle/>
        <a:p>
          <a:r>
            <a:rPr lang="es-ES" sz="1800" i="1" dirty="0" smtClean="0"/>
            <a:t>Pi</a:t>
          </a:r>
          <a:r>
            <a:rPr lang="es-ES" sz="1800" dirty="0" smtClean="0"/>
            <a:t> = Abundancia proporcional</a:t>
          </a:r>
          <a:endParaRPr lang="es-ES" sz="1800" dirty="0"/>
        </a:p>
      </dgm:t>
    </dgm:pt>
    <dgm:pt modelId="{15D6799A-1CBB-4ECF-89CE-D5C661DE3D2D}" type="parTrans" cxnId="{A8BFB55B-A7C1-400B-A344-71F09F1A9F21}">
      <dgm:prSet/>
      <dgm:spPr/>
      <dgm:t>
        <a:bodyPr/>
        <a:lstStyle/>
        <a:p>
          <a:endParaRPr lang="es-ES"/>
        </a:p>
      </dgm:t>
    </dgm:pt>
    <dgm:pt modelId="{90B21C4D-CE10-4276-A538-3A71EBF4FB3D}" type="sibTrans" cxnId="{A8BFB55B-A7C1-400B-A344-71F09F1A9F21}">
      <dgm:prSet/>
      <dgm:spPr/>
      <dgm:t>
        <a:bodyPr/>
        <a:lstStyle/>
        <a:p>
          <a:endParaRPr lang="es-ES"/>
        </a:p>
      </dgm:t>
    </dgm:pt>
    <dgm:pt modelId="{F4FBC193-FAF1-4DC9-84B7-B5CB9056F676}">
      <dgm:prSet phldrT="[Texto]" custT="1"/>
      <dgm:spPr/>
      <dgm:t>
        <a:bodyPr/>
        <a:lstStyle/>
        <a:p>
          <a:r>
            <a:rPr lang="es-ES" sz="18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Estimador </a:t>
          </a:r>
          <a:r>
            <a:rPr lang="es-ES" sz="1800" dirty="0" err="1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Bootstrap</a:t>
          </a:r>
          <a:r>
            <a:rPr lang="es-ES" sz="18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, Chao 2 y  </a:t>
          </a:r>
          <a:r>
            <a:rPr lang="es-ES" sz="1800" dirty="0" err="1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Jacknife</a:t>
          </a:r>
          <a:r>
            <a:rPr lang="es-ES" sz="18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 de primer orden</a:t>
          </a:r>
          <a:r>
            <a:rPr lang="es-E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1800" dirty="0"/>
        </a:p>
      </dgm:t>
    </dgm:pt>
    <dgm:pt modelId="{AC7753E5-0609-4288-A72D-EED4932C62A3}" type="parTrans" cxnId="{0A286A8B-DBBF-4288-B068-B847F737D0C4}">
      <dgm:prSet/>
      <dgm:spPr/>
      <dgm:t>
        <a:bodyPr/>
        <a:lstStyle/>
        <a:p>
          <a:endParaRPr lang="es-ES"/>
        </a:p>
      </dgm:t>
    </dgm:pt>
    <dgm:pt modelId="{FD9EB882-E436-4FEB-86CE-9D31304CA7DD}" type="sibTrans" cxnId="{0A286A8B-DBBF-4288-B068-B847F737D0C4}">
      <dgm:prSet/>
      <dgm:spPr/>
      <dgm:t>
        <a:bodyPr/>
        <a:lstStyle/>
        <a:p>
          <a:endParaRPr lang="es-ES"/>
        </a:p>
      </dgm:t>
    </dgm:pt>
    <dgm:pt modelId="{A73F5125-E4D0-4C63-AEC6-B0682C4B4CE3}" type="pres">
      <dgm:prSet presAssocID="{5415D086-DF52-4DC1-9ACE-3D20B7D680D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C50A5AF-A685-4854-AE0B-407EA6595B3D}" type="pres">
      <dgm:prSet presAssocID="{2D66BDF5-EABD-497D-9DDF-EFF1AE577F5A}" presName="linNode" presStyleCnt="0"/>
      <dgm:spPr/>
    </dgm:pt>
    <dgm:pt modelId="{985B20BD-F676-48F0-A452-4FCDC9301DA4}" type="pres">
      <dgm:prSet presAssocID="{2D66BDF5-EABD-497D-9DDF-EFF1AE577F5A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F40F8C-C2AE-4C6E-A228-654E8332AC3C}" type="pres">
      <dgm:prSet presAssocID="{2D66BDF5-EABD-497D-9DDF-EFF1AE577F5A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87460D-D25C-4972-BAD5-2AC1A13D8B34}" type="pres">
      <dgm:prSet presAssocID="{506E85F1-11B5-4385-BCA1-EDB1D4B79C57}" presName="spacing" presStyleCnt="0"/>
      <dgm:spPr/>
    </dgm:pt>
    <dgm:pt modelId="{416E27B9-1B9B-4971-BAA2-29C12BBC9EAF}" type="pres">
      <dgm:prSet presAssocID="{4A9FAED0-6CB4-41A6-BE47-3F8F51674AA2}" presName="linNode" presStyleCnt="0"/>
      <dgm:spPr/>
    </dgm:pt>
    <dgm:pt modelId="{A176C978-809A-4C72-B5E2-3160C0FCEC83}" type="pres">
      <dgm:prSet presAssocID="{4A9FAED0-6CB4-41A6-BE47-3F8F51674AA2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7DD435-FE24-4D3A-93E1-99C7F577D731}" type="pres">
      <dgm:prSet presAssocID="{4A9FAED0-6CB4-41A6-BE47-3F8F51674AA2}" presName="childShp" presStyleLbl="bgAccFollowNode1" presStyleIdx="1" presStyleCnt="4" custScaleY="1281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85D20C-8CDB-424F-A629-B0962B466E53}" type="pres">
      <dgm:prSet presAssocID="{626B58DD-E8B7-4663-BEBE-0C07B3F004F2}" presName="spacing" presStyleCnt="0"/>
      <dgm:spPr/>
    </dgm:pt>
    <dgm:pt modelId="{B603F641-7E0D-45E1-9B29-D6F696929B30}" type="pres">
      <dgm:prSet presAssocID="{D0DD4D2A-A473-45F1-89B0-6437B57B8DFB}" presName="linNode" presStyleCnt="0"/>
      <dgm:spPr/>
    </dgm:pt>
    <dgm:pt modelId="{359325B3-9B97-4DFD-BDF0-57C97E26C625}" type="pres">
      <dgm:prSet presAssocID="{D0DD4D2A-A473-45F1-89B0-6437B57B8DFB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8F3699-1FAE-4809-983E-BCE740AD2125}" type="pres">
      <dgm:prSet presAssocID="{D0DD4D2A-A473-45F1-89B0-6437B57B8DFB}" presName="childShp" presStyleLbl="bgAccFollowNode1" presStyleIdx="2" presStyleCnt="4" custScaleY="17195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2D6F15-5C98-4160-8A6E-345E43457B5B}" type="pres">
      <dgm:prSet presAssocID="{E927E696-BEE1-4F57-9DB3-A4686207321F}" presName="spacing" presStyleCnt="0"/>
      <dgm:spPr/>
    </dgm:pt>
    <dgm:pt modelId="{2B6C5D2F-0057-443C-8285-5864421E64B0}" type="pres">
      <dgm:prSet presAssocID="{ECCA319C-0B86-402A-B609-3081A9E1A1DB}" presName="linNode" presStyleCnt="0"/>
      <dgm:spPr/>
    </dgm:pt>
    <dgm:pt modelId="{FF8E25C6-88EF-4EA8-B0B0-BC3DD96C4E9D}" type="pres">
      <dgm:prSet presAssocID="{ECCA319C-0B86-402A-B609-3081A9E1A1DB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C98AC3-E3D5-4A12-A3FA-FCD576181308}" type="pres">
      <dgm:prSet presAssocID="{ECCA319C-0B86-402A-B609-3081A9E1A1DB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B981E81-8BC9-45CA-B7CC-09383DFB3BAC}" type="presOf" srcId="{A6DB27F3-918E-433B-808B-13291D3CB797}" destId="{13C98AC3-E3D5-4A12-A3FA-FCD576181308}" srcOrd="0" destOrd="2" presId="urn:microsoft.com/office/officeart/2005/8/layout/vList6"/>
    <dgm:cxn modelId="{C0992665-1197-4D75-AE95-9FB77D25D62B}" srcId="{ECCA319C-0B86-402A-B609-3081A9E1A1DB}" destId="{A6DB27F3-918E-433B-808B-13291D3CB797}" srcOrd="2" destOrd="0" parTransId="{68D413BD-3641-4B63-968C-1E1DC7CDE6E9}" sibTransId="{933BB532-AEB4-4D6B-93C2-234CEAD8D3C6}"/>
    <dgm:cxn modelId="{D561857C-4CEF-4C3C-B866-02FBBB046337}" srcId="{2D66BDF5-EABD-497D-9DDF-EFF1AE577F5A}" destId="{FF0959A0-2CAE-4322-9B26-361BEFFB70DD}" srcOrd="1" destOrd="0" parTransId="{FC063981-2B54-4643-A909-80D24AF19439}" sibTransId="{7D381374-46B7-4AE9-9586-DA0600C9A8BD}"/>
    <dgm:cxn modelId="{C7501F06-6B50-4E7F-AE23-0A51BF9F9D78}" type="presOf" srcId="{D0DD4D2A-A473-45F1-89B0-6437B57B8DFB}" destId="{359325B3-9B97-4DFD-BDF0-57C97E26C625}" srcOrd="0" destOrd="0" presId="urn:microsoft.com/office/officeart/2005/8/layout/vList6"/>
    <dgm:cxn modelId="{E7431B31-EFC2-47DD-8F0B-5385D176A160}" srcId="{5415D086-DF52-4DC1-9ACE-3D20B7D680D8}" destId="{4A9FAED0-6CB4-41A6-BE47-3F8F51674AA2}" srcOrd="1" destOrd="0" parTransId="{6C509ED3-C48A-408B-A6B0-02C689A086AD}" sibTransId="{626B58DD-E8B7-4663-BEBE-0C07B3F004F2}"/>
    <dgm:cxn modelId="{45AFF835-C330-4633-8BF8-347A58B2C7D9}" type="presOf" srcId="{4A9FAED0-6CB4-41A6-BE47-3F8F51674AA2}" destId="{A176C978-809A-4C72-B5E2-3160C0FCEC83}" srcOrd="0" destOrd="0" presId="urn:microsoft.com/office/officeart/2005/8/layout/vList6"/>
    <dgm:cxn modelId="{1936C01F-7FEE-4166-92A6-FB01B3EE7F2F}" type="presOf" srcId="{F5E1731E-AA2E-473A-9496-7630F43AFDE9}" destId="{CB8F3699-1FAE-4809-983E-BCE740AD2125}" srcOrd="0" destOrd="0" presId="urn:microsoft.com/office/officeart/2005/8/layout/vList6"/>
    <dgm:cxn modelId="{0A286A8B-DBBF-4288-B068-B847F737D0C4}" srcId="{D0DD4D2A-A473-45F1-89B0-6437B57B8DFB}" destId="{F4FBC193-FAF1-4DC9-84B7-B5CB9056F676}" srcOrd="1" destOrd="0" parTransId="{AC7753E5-0609-4288-A72D-EED4932C62A3}" sibTransId="{FD9EB882-E436-4FEB-86CE-9D31304CA7DD}"/>
    <dgm:cxn modelId="{A8BFB55B-A7C1-400B-A344-71F09F1A9F21}" srcId="{4A9FAED0-6CB4-41A6-BE47-3F8F51674AA2}" destId="{BBAEA978-E976-4D31-8B43-F1890ED8569F}" srcOrd="1" destOrd="0" parTransId="{15D6799A-1CBB-4ECF-89CE-D5C661DE3D2D}" sibTransId="{90B21C4D-CE10-4276-A538-3A71EBF4FB3D}"/>
    <dgm:cxn modelId="{FABFB715-2229-439D-B7CF-F9A8C4EF2C9A}" srcId="{D0DD4D2A-A473-45F1-89B0-6437B57B8DFB}" destId="{F5E1731E-AA2E-473A-9496-7630F43AFDE9}" srcOrd="0" destOrd="0" parTransId="{4E5C7143-AD9A-4095-871C-E464191ECD1E}" sibTransId="{F8ACDABE-09AE-4143-9E03-51F678B446BE}"/>
    <dgm:cxn modelId="{8DD8530E-72F9-4F44-AE68-72FF284D863E}" type="presOf" srcId="{3AD748FF-305C-4774-AAEA-94BABE20033B}" destId="{C37DD435-FE24-4D3A-93E1-99C7F577D731}" srcOrd="0" destOrd="0" presId="urn:microsoft.com/office/officeart/2005/8/layout/vList6"/>
    <dgm:cxn modelId="{C4D8A2E3-93BA-4CA6-86A6-72EB87B00382}" srcId="{5415D086-DF52-4DC1-9ACE-3D20B7D680D8}" destId="{D0DD4D2A-A473-45F1-89B0-6437B57B8DFB}" srcOrd="2" destOrd="0" parTransId="{27B105C1-65CD-4C46-A7E3-CD46FBC9C684}" sibTransId="{E927E696-BEE1-4F57-9DB3-A4686207321F}"/>
    <dgm:cxn modelId="{502424C5-1D7E-407E-9E7C-7C53756C2C87}" srcId="{4A9FAED0-6CB4-41A6-BE47-3F8F51674AA2}" destId="{3AD748FF-305C-4774-AAEA-94BABE20033B}" srcOrd="0" destOrd="0" parTransId="{CF299199-C2CE-41B0-A0F8-67594E430CBB}" sibTransId="{E8616AE7-CA34-4105-BF0A-3C5E00551F4C}"/>
    <dgm:cxn modelId="{4D0B2696-BEA4-4E8C-9D72-5B3C007E1CFF}" type="presOf" srcId="{F4FBC193-FAF1-4DC9-84B7-B5CB9056F676}" destId="{CB8F3699-1FAE-4809-983E-BCE740AD2125}" srcOrd="0" destOrd="1" presId="urn:microsoft.com/office/officeart/2005/8/layout/vList6"/>
    <dgm:cxn modelId="{3205E379-9751-4144-AF4D-8DC82CAABEC1}" type="presOf" srcId="{BBAEA978-E976-4D31-8B43-F1890ED8569F}" destId="{C37DD435-FE24-4D3A-93E1-99C7F577D731}" srcOrd="0" destOrd="1" presId="urn:microsoft.com/office/officeart/2005/8/layout/vList6"/>
    <dgm:cxn modelId="{9B5671C3-53B0-4BE7-B078-5FEFE11268CF}" srcId="{ECCA319C-0B86-402A-B609-3081A9E1A1DB}" destId="{7B99806C-3843-4C5A-8D33-1D335ADE2528}" srcOrd="1" destOrd="0" parTransId="{56D022DF-D335-4622-B70A-B97D8064ED75}" sibTransId="{F3EC5062-4E11-4E4E-96D2-267F5A9CA70A}"/>
    <dgm:cxn modelId="{7C8E77FF-9BCA-4DEC-863C-346C2C573C16}" type="presOf" srcId="{A2FB6F91-4FD8-4822-A5CC-0EFEA248486F}" destId="{56F40F8C-C2AE-4C6E-A228-654E8332AC3C}" srcOrd="0" destOrd="0" presId="urn:microsoft.com/office/officeart/2005/8/layout/vList6"/>
    <dgm:cxn modelId="{44374AEF-28E9-4CF0-8B79-521C382A96A1}" srcId="{ECCA319C-0B86-402A-B609-3081A9E1A1DB}" destId="{B2E03459-D61F-4F64-BD6E-12BCF303ABBB}" srcOrd="0" destOrd="0" parTransId="{1110E5E1-1397-4B05-8132-5997FFF031EF}" sibTransId="{C18C667F-71F8-47E0-A905-FE29BF9CC3F9}"/>
    <dgm:cxn modelId="{CD379496-FD38-4732-8B8C-372AF6C6F7FB}" type="presOf" srcId="{7B99806C-3843-4C5A-8D33-1D335ADE2528}" destId="{13C98AC3-E3D5-4A12-A3FA-FCD576181308}" srcOrd="0" destOrd="1" presId="urn:microsoft.com/office/officeart/2005/8/layout/vList6"/>
    <dgm:cxn modelId="{E2C29876-CAB9-4A53-A29F-BCC469000468}" type="presOf" srcId="{B2E03459-D61F-4F64-BD6E-12BCF303ABBB}" destId="{13C98AC3-E3D5-4A12-A3FA-FCD576181308}" srcOrd="0" destOrd="0" presId="urn:microsoft.com/office/officeart/2005/8/layout/vList6"/>
    <dgm:cxn modelId="{27202FDF-EE13-4C09-A0C9-EE8195EA43C5}" type="presOf" srcId="{FF0959A0-2CAE-4322-9B26-361BEFFB70DD}" destId="{56F40F8C-C2AE-4C6E-A228-654E8332AC3C}" srcOrd="0" destOrd="1" presId="urn:microsoft.com/office/officeart/2005/8/layout/vList6"/>
    <dgm:cxn modelId="{510B8B36-535C-4AFF-A359-DE723EB86805}" srcId="{2D66BDF5-EABD-497D-9DDF-EFF1AE577F5A}" destId="{A2FB6F91-4FD8-4822-A5CC-0EFEA248486F}" srcOrd="0" destOrd="0" parTransId="{876B5526-45A3-482B-B3C9-9AF2E3835BDD}" sibTransId="{2879F95B-446C-4801-B0AC-4ACFA116AA26}"/>
    <dgm:cxn modelId="{18B91381-39A1-4D8D-AB31-325BDA5CB74C}" srcId="{5415D086-DF52-4DC1-9ACE-3D20B7D680D8}" destId="{2D66BDF5-EABD-497D-9DDF-EFF1AE577F5A}" srcOrd="0" destOrd="0" parTransId="{DA3C918F-57FC-4CF0-B980-0C1D4E16616B}" sibTransId="{506E85F1-11B5-4385-BCA1-EDB1D4B79C57}"/>
    <dgm:cxn modelId="{A8E9B148-D10F-4B5E-85CA-4C2760592BF4}" type="presOf" srcId="{2D66BDF5-EABD-497D-9DDF-EFF1AE577F5A}" destId="{985B20BD-F676-48F0-A452-4FCDC9301DA4}" srcOrd="0" destOrd="0" presId="urn:microsoft.com/office/officeart/2005/8/layout/vList6"/>
    <dgm:cxn modelId="{B88AD991-1167-4453-A9FC-78B235AF6AED}" srcId="{5415D086-DF52-4DC1-9ACE-3D20B7D680D8}" destId="{ECCA319C-0B86-402A-B609-3081A9E1A1DB}" srcOrd="3" destOrd="0" parTransId="{91F64E37-4C89-418F-96CA-1BCDC2DED548}" sibTransId="{34456818-3395-4EF1-9E10-AF475B5BB007}"/>
    <dgm:cxn modelId="{A407862B-6032-4537-BA94-CE418512326D}" type="presOf" srcId="{ECCA319C-0B86-402A-B609-3081A9E1A1DB}" destId="{FF8E25C6-88EF-4EA8-B0B0-BC3DD96C4E9D}" srcOrd="0" destOrd="0" presId="urn:microsoft.com/office/officeart/2005/8/layout/vList6"/>
    <dgm:cxn modelId="{7ECBBAB3-E421-4E03-9375-18523A430E15}" type="presOf" srcId="{5415D086-DF52-4DC1-9ACE-3D20B7D680D8}" destId="{A73F5125-E4D0-4C63-AEC6-B0682C4B4CE3}" srcOrd="0" destOrd="0" presId="urn:microsoft.com/office/officeart/2005/8/layout/vList6"/>
    <dgm:cxn modelId="{0CF6E4D4-364C-4224-AF05-36D6D65925D8}" type="presParOf" srcId="{A73F5125-E4D0-4C63-AEC6-B0682C4B4CE3}" destId="{1C50A5AF-A685-4854-AE0B-407EA6595B3D}" srcOrd="0" destOrd="0" presId="urn:microsoft.com/office/officeart/2005/8/layout/vList6"/>
    <dgm:cxn modelId="{35245620-1978-46C2-876F-803DE07F8A66}" type="presParOf" srcId="{1C50A5AF-A685-4854-AE0B-407EA6595B3D}" destId="{985B20BD-F676-48F0-A452-4FCDC9301DA4}" srcOrd="0" destOrd="0" presId="urn:microsoft.com/office/officeart/2005/8/layout/vList6"/>
    <dgm:cxn modelId="{329EDED6-E662-43D5-9B83-DCA9F5F95F91}" type="presParOf" srcId="{1C50A5AF-A685-4854-AE0B-407EA6595B3D}" destId="{56F40F8C-C2AE-4C6E-A228-654E8332AC3C}" srcOrd="1" destOrd="0" presId="urn:microsoft.com/office/officeart/2005/8/layout/vList6"/>
    <dgm:cxn modelId="{B5DA3938-EF1A-4E8D-9C1F-F79A9A141D10}" type="presParOf" srcId="{A73F5125-E4D0-4C63-AEC6-B0682C4B4CE3}" destId="{EA87460D-D25C-4972-BAD5-2AC1A13D8B34}" srcOrd="1" destOrd="0" presId="urn:microsoft.com/office/officeart/2005/8/layout/vList6"/>
    <dgm:cxn modelId="{9116B687-CD95-4548-B10A-EEBFB5D6C303}" type="presParOf" srcId="{A73F5125-E4D0-4C63-AEC6-B0682C4B4CE3}" destId="{416E27B9-1B9B-4971-BAA2-29C12BBC9EAF}" srcOrd="2" destOrd="0" presId="urn:microsoft.com/office/officeart/2005/8/layout/vList6"/>
    <dgm:cxn modelId="{78D408C9-7F66-4A91-BE39-DBF70EE7D787}" type="presParOf" srcId="{416E27B9-1B9B-4971-BAA2-29C12BBC9EAF}" destId="{A176C978-809A-4C72-B5E2-3160C0FCEC83}" srcOrd="0" destOrd="0" presId="urn:microsoft.com/office/officeart/2005/8/layout/vList6"/>
    <dgm:cxn modelId="{76364A27-C13A-49AE-8A81-EF1C53E05705}" type="presParOf" srcId="{416E27B9-1B9B-4971-BAA2-29C12BBC9EAF}" destId="{C37DD435-FE24-4D3A-93E1-99C7F577D731}" srcOrd="1" destOrd="0" presId="urn:microsoft.com/office/officeart/2005/8/layout/vList6"/>
    <dgm:cxn modelId="{DA59ABF7-A8E7-475F-9745-3F9204911D66}" type="presParOf" srcId="{A73F5125-E4D0-4C63-AEC6-B0682C4B4CE3}" destId="{4C85D20C-8CDB-424F-A629-B0962B466E53}" srcOrd="3" destOrd="0" presId="urn:microsoft.com/office/officeart/2005/8/layout/vList6"/>
    <dgm:cxn modelId="{E5E7CA93-7247-40C1-93CD-F5DFB2835D78}" type="presParOf" srcId="{A73F5125-E4D0-4C63-AEC6-B0682C4B4CE3}" destId="{B603F641-7E0D-45E1-9B29-D6F696929B30}" srcOrd="4" destOrd="0" presId="urn:microsoft.com/office/officeart/2005/8/layout/vList6"/>
    <dgm:cxn modelId="{AF5AA073-5112-4821-A086-E4ABF2982E93}" type="presParOf" srcId="{B603F641-7E0D-45E1-9B29-D6F696929B30}" destId="{359325B3-9B97-4DFD-BDF0-57C97E26C625}" srcOrd="0" destOrd="0" presId="urn:microsoft.com/office/officeart/2005/8/layout/vList6"/>
    <dgm:cxn modelId="{E36CBF50-20C6-43D3-9AF3-E44EFB6F6A5C}" type="presParOf" srcId="{B603F641-7E0D-45E1-9B29-D6F696929B30}" destId="{CB8F3699-1FAE-4809-983E-BCE740AD2125}" srcOrd="1" destOrd="0" presId="urn:microsoft.com/office/officeart/2005/8/layout/vList6"/>
    <dgm:cxn modelId="{D8AA08A4-AC19-444A-B6C3-3913AB6E48B0}" type="presParOf" srcId="{A73F5125-E4D0-4C63-AEC6-B0682C4B4CE3}" destId="{012D6F15-5C98-4160-8A6E-345E43457B5B}" srcOrd="5" destOrd="0" presId="urn:microsoft.com/office/officeart/2005/8/layout/vList6"/>
    <dgm:cxn modelId="{9E1CB218-18ED-4989-AA61-7863055F1AFD}" type="presParOf" srcId="{A73F5125-E4D0-4C63-AEC6-B0682C4B4CE3}" destId="{2B6C5D2F-0057-443C-8285-5864421E64B0}" srcOrd="6" destOrd="0" presId="urn:microsoft.com/office/officeart/2005/8/layout/vList6"/>
    <dgm:cxn modelId="{ECE1DF8E-602C-4D32-A68D-1AE7A8CD8688}" type="presParOf" srcId="{2B6C5D2F-0057-443C-8285-5864421E64B0}" destId="{FF8E25C6-88EF-4EA8-B0B0-BC3DD96C4E9D}" srcOrd="0" destOrd="0" presId="urn:microsoft.com/office/officeart/2005/8/layout/vList6"/>
    <dgm:cxn modelId="{7C2A801F-7FA2-45F8-AE3E-BAA94748A08B}" type="presParOf" srcId="{2B6C5D2F-0057-443C-8285-5864421E64B0}" destId="{13C98AC3-E3D5-4A12-A3FA-FCD57618130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15D086-DF52-4DC1-9ACE-3D20B7D680D8}" type="doc">
      <dgm:prSet loTypeId="urn:microsoft.com/office/officeart/2005/8/layout/vList6" loCatId="list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D0DD4D2A-A473-45F1-89B0-6437B57B8DFB}">
      <dgm:prSet phldrT="[Texto]"/>
      <dgm:spPr/>
      <dgm:t>
        <a:bodyPr/>
        <a:lstStyle/>
        <a:p>
          <a:r>
            <a:rPr lang="es-ES" dirty="0" smtClean="0"/>
            <a:t>Riqueza específica (</a:t>
          </a:r>
          <a:r>
            <a:rPr lang="es-ES" i="1" dirty="0" smtClean="0"/>
            <a:t>S</a:t>
          </a:r>
          <a:r>
            <a:rPr lang="es-ES" dirty="0" smtClean="0"/>
            <a:t>)</a:t>
          </a:r>
          <a:endParaRPr lang="es-ES" dirty="0"/>
        </a:p>
      </dgm:t>
    </dgm:pt>
    <dgm:pt modelId="{27B105C1-65CD-4C46-A7E3-CD46FBC9C684}" type="parTrans" cxnId="{C4D8A2E3-93BA-4CA6-86A6-72EB87B00382}">
      <dgm:prSet/>
      <dgm:spPr/>
      <dgm:t>
        <a:bodyPr/>
        <a:lstStyle/>
        <a:p>
          <a:endParaRPr lang="es-ES"/>
        </a:p>
      </dgm:t>
    </dgm:pt>
    <dgm:pt modelId="{E927E696-BEE1-4F57-9DB3-A4686207321F}" type="sibTrans" cxnId="{C4D8A2E3-93BA-4CA6-86A6-72EB87B00382}">
      <dgm:prSet/>
      <dgm:spPr/>
      <dgm:t>
        <a:bodyPr/>
        <a:lstStyle/>
        <a:p>
          <a:endParaRPr lang="es-ES"/>
        </a:p>
      </dgm:t>
    </dgm:pt>
    <dgm:pt modelId="{F5E1731E-AA2E-473A-9496-7630F43AFDE9}">
      <dgm:prSet phldrT="[Texto]" custT="1"/>
      <dgm:spPr/>
      <dgm:t>
        <a:bodyPr/>
        <a:lstStyle/>
        <a:p>
          <a:r>
            <a:rPr lang="es-ES" sz="1800" i="1" dirty="0" smtClean="0"/>
            <a:t>S </a:t>
          </a:r>
          <a:r>
            <a:rPr lang="es-ES" sz="1800" dirty="0" smtClean="0"/>
            <a:t>= # total de morfoespecies fúngicas.</a:t>
          </a:r>
          <a:endParaRPr lang="es-ES" sz="1800" dirty="0"/>
        </a:p>
      </dgm:t>
    </dgm:pt>
    <dgm:pt modelId="{4E5C7143-AD9A-4095-871C-E464191ECD1E}" type="parTrans" cxnId="{FABFB715-2229-439D-B7CF-F9A8C4EF2C9A}">
      <dgm:prSet/>
      <dgm:spPr/>
      <dgm:t>
        <a:bodyPr/>
        <a:lstStyle/>
        <a:p>
          <a:endParaRPr lang="es-ES"/>
        </a:p>
      </dgm:t>
    </dgm:pt>
    <dgm:pt modelId="{F8ACDABE-09AE-4143-9E03-51F678B446BE}" type="sibTrans" cxnId="{FABFB715-2229-439D-B7CF-F9A8C4EF2C9A}">
      <dgm:prSet/>
      <dgm:spPr/>
      <dgm:t>
        <a:bodyPr/>
        <a:lstStyle/>
        <a:p>
          <a:endParaRPr lang="es-ES"/>
        </a:p>
      </dgm:t>
    </dgm:pt>
    <dgm:pt modelId="{ECCA319C-0B86-402A-B609-3081A9E1A1DB}">
      <dgm:prSet phldrT="[Texto]"/>
      <dgm:spPr/>
      <dgm:t>
        <a:bodyPr/>
        <a:lstStyle/>
        <a:p>
          <a:r>
            <a:rPr lang="es-ES" dirty="0" smtClean="0"/>
            <a:t>Estructura de la comunidad</a:t>
          </a:r>
          <a:endParaRPr lang="es-ES" dirty="0"/>
        </a:p>
      </dgm:t>
    </dgm:pt>
    <dgm:pt modelId="{91F64E37-4C89-418F-96CA-1BCDC2DED548}" type="parTrans" cxnId="{B88AD991-1167-4453-A9FC-78B235AF6AED}">
      <dgm:prSet/>
      <dgm:spPr/>
      <dgm:t>
        <a:bodyPr/>
        <a:lstStyle/>
        <a:p>
          <a:endParaRPr lang="es-ES"/>
        </a:p>
      </dgm:t>
    </dgm:pt>
    <dgm:pt modelId="{34456818-3395-4EF1-9E10-AF475B5BB007}" type="sibTrans" cxnId="{B88AD991-1167-4453-A9FC-78B235AF6AED}">
      <dgm:prSet/>
      <dgm:spPr/>
      <dgm:t>
        <a:bodyPr/>
        <a:lstStyle/>
        <a:p>
          <a:endParaRPr lang="es-ES"/>
        </a:p>
      </dgm:t>
    </dgm:pt>
    <dgm:pt modelId="{B2E03459-D61F-4F64-BD6E-12BCF303ABBB}">
      <dgm:prSet phldrT="[Texto]" custT="1"/>
      <dgm:spPr/>
      <dgm:t>
        <a:bodyPr/>
        <a:lstStyle/>
        <a:p>
          <a:r>
            <a:rPr lang="es-ES" sz="18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Índices de diversidad de Simpson (1-</a:t>
          </a:r>
          <a:r>
            <a:rPr lang="es-ES" sz="1800" i="1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D</a:t>
          </a:r>
          <a:r>
            <a:rPr lang="es-ES" sz="18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) y Shannon (</a:t>
          </a:r>
          <a:r>
            <a:rPr lang="es-ES" sz="1800" i="1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H</a:t>
          </a:r>
          <a:r>
            <a:rPr lang="es-ES" sz="18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’)</a:t>
          </a:r>
          <a:endParaRPr lang="es-ES" sz="1800" dirty="0">
            <a:latin typeface="+mj-lt"/>
          </a:endParaRPr>
        </a:p>
      </dgm:t>
    </dgm:pt>
    <dgm:pt modelId="{1110E5E1-1397-4B05-8132-5997FFF031EF}" type="parTrans" cxnId="{44374AEF-28E9-4CF0-8B79-521C382A96A1}">
      <dgm:prSet/>
      <dgm:spPr/>
      <dgm:t>
        <a:bodyPr/>
        <a:lstStyle/>
        <a:p>
          <a:endParaRPr lang="es-ES"/>
        </a:p>
      </dgm:t>
    </dgm:pt>
    <dgm:pt modelId="{C18C667F-71F8-47E0-A905-FE29BF9CC3F9}" type="sibTrans" cxnId="{44374AEF-28E9-4CF0-8B79-521C382A96A1}">
      <dgm:prSet/>
      <dgm:spPr/>
      <dgm:t>
        <a:bodyPr/>
        <a:lstStyle/>
        <a:p>
          <a:endParaRPr lang="es-ES"/>
        </a:p>
      </dgm:t>
    </dgm:pt>
    <dgm:pt modelId="{7B99806C-3843-4C5A-8D33-1D335ADE2528}">
      <dgm:prSet/>
      <dgm:spPr/>
      <dgm:t>
        <a:bodyPr/>
        <a:lstStyle/>
        <a:p>
          <a:endParaRPr lang="es-ES" sz="1200"/>
        </a:p>
      </dgm:t>
    </dgm:pt>
    <dgm:pt modelId="{56D022DF-D335-4622-B70A-B97D8064ED75}" type="parTrans" cxnId="{9B5671C3-53B0-4BE7-B078-5FEFE11268CF}">
      <dgm:prSet/>
      <dgm:spPr/>
      <dgm:t>
        <a:bodyPr/>
        <a:lstStyle/>
        <a:p>
          <a:endParaRPr lang="es-ES"/>
        </a:p>
      </dgm:t>
    </dgm:pt>
    <dgm:pt modelId="{F3EC5062-4E11-4E4E-96D2-267F5A9CA70A}" type="sibTrans" cxnId="{9B5671C3-53B0-4BE7-B078-5FEFE11268CF}">
      <dgm:prSet/>
      <dgm:spPr/>
      <dgm:t>
        <a:bodyPr/>
        <a:lstStyle/>
        <a:p>
          <a:endParaRPr lang="es-ES"/>
        </a:p>
      </dgm:t>
    </dgm:pt>
    <dgm:pt modelId="{A6DB27F3-918E-433B-808B-13291D3CB797}">
      <dgm:prSet/>
      <dgm:spPr/>
      <dgm:t>
        <a:bodyPr/>
        <a:lstStyle/>
        <a:p>
          <a:endParaRPr lang="es-ES" sz="1200" dirty="0"/>
        </a:p>
      </dgm:t>
    </dgm:pt>
    <dgm:pt modelId="{68D413BD-3641-4B63-968C-1E1DC7CDE6E9}" type="parTrans" cxnId="{C0992665-1197-4D75-AE95-9FB77D25D62B}">
      <dgm:prSet/>
      <dgm:spPr/>
      <dgm:t>
        <a:bodyPr/>
        <a:lstStyle/>
        <a:p>
          <a:endParaRPr lang="es-ES"/>
        </a:p>
      </dgm:t>
    </dgm:pt>
    <dgm:pt modelId="{933BB532-AEB4-4D6B-93C2-234CEAD8D3C6}" type="sibTrans" cxnId="{C0992665-1197-4D75-AE95-9FB77D25D62B}">
      <dgm:prSet/>
      <dgm:spPr/>
      <dgm:t>
        <a:bodyPr/>
        <a:lstStyle/>
        <a:p>
          <a:endParaRPr lang="es-ES"/>
        </a:p>
      </dgm:t>
    </dgm:pt>
    <dgm:pt modelId="{4A9FAED0-6CB4-41A6-BE47-3F8F51674AA2}">
      <dgm:prSet/>
      <dgm:spPr/>
      <dgm:t>
        <a:bodyPr/>
        <a:lstStyle/>
        <a:p>
          <a:r>
            <a:rPr lang="es-ES" dirty="0" smtClean="0"/>
            <a:t>Composición fúngica</a:t>
          </a:r>
          <a:endParaRPr lang="es-ES" dirty="0"/>
        </a:p>
      </dgm:t>
    </dgm:pt>
    <dgm:pt modelId="{6C509ED3-C48A-408B-A6B0-02C689A086AD}" type="parTrans" cxnId="{E7431B31-EFC2-47DD-8F0B-5385D176A160}">
      <dgm:prSet/>
      <dgm:spPr/>
      <dgm:t>
        <a:bodyPr/>
        <a:lstStyle/>
        <a:p>
          <a:endParaRPr lang="es-ES"/>
        </a:p>
      </dgm:t>
    </dgm:pt>
    <dgm:pt modelId="{626B58DD-E8B7-4663-BEBE-0C07B3F004F2}" type="sibTrans" cxnId="{E7431B31-EFC2-47DD-8F0B-5385D176A160}">
      <dgm:prSet/>
      <dgm:spPr/>
      <dgm:t>
        <a:bodyPr/>
        <a:lstStyle/>
        <a:p>
          <a:endParaRPr lang="es-ES"/>
        </a:p>
      </dgm:t>
    </dgm:pt>
    <dgm:pt modelId="{2D66BDF5-EABD-497D-9DDF-EFF1AE577F5A}">
      <dgm:prSet/>
      <dgm:spPr/>
      <dgm:t>
        <a:bodyPr/>
        <a:lstStyle/>
        <a:p>
          <a:r>
            <a:rPr lang="es-ES" dirty="0" smtClean="0"/>
            <a:t>Abundancia Total (</a:t>
          </a:r>
          <a:r>
            <a:rPr lang="es-ES" i="1" dirty="0" smtClean="0"/>
            <a:t>N</a:t>
          </a:r>
          <a:r>
            <a:rPr lang="es-ES" dirty="0" smtClean="0"/>
            <a:t>)</a:t>
          </a:r>
          <a:endParaRPr lang="es-ES" dirty="0"/>
        </a:p>
      </dgm:t>
    </dgm:pt>
    <dgm:pt modelId="{DA3C918F-57FC-4CF0-B980-0C1D4E16616B}" type="parTrans" cxnId="{18B91381-39A1-4D8D-AB31-325BDA5CB74C}">
      <dgm:prSet/>
      <dgm:spPr/>
      <dgm:t>
        <a:bodyPr/>
        <a:lstStyle/>
        <a:p>
          <a:endParaRPr lang="es-ES"/>
        </a:p>
      </dgm:t>
    </dgm:pt>
    <dgm:pt modelId="{506E85F1-11B5-4385-BCA1-EDB1D4B79C57}" type="sibTrans" cxnId="{18B91381-39A1-4D8D-AB31-325BDA5CB74C}">
      <dgm:prSet/>
      <dgm:spPr/>
      <dgm:t>
        <a:bodyPr/>
        <a:lstStyle/>
        <a:p>
          <a:endParaRPr lang="es-ES"/>
        </a:p>
      </dgm:t>
    </dgm:pt>
    <dgm:pt modelId="{A2FB6F91-4FD8-4822-A5CC-0EFEA248486F}">
      <dgm:prSet custT="1"/>
      <dgm:spPr/>
      <dgm:t>
        <a:bodyPr/>
        <a:lstStyle/>
        <a:p>
          <a:r>
            <a:rPr lang="es-ES" sz="1800" b="0" i="1" dirty="0" smtClean="0"/>
            <a:t>N</a:t>
          </a:r>
          <a:r>
            <a:rPr lang="es-ES" sz="1800" baseline="0" dirty="0" smtClean="0"/>
            <a:t>= # de aislamientos totales.</a:t>
          </a:r>
          <a:endParaRPr lang="es-ES" sz="1800" dirty="0"/>
        </a:p>
      </dgm:t>
    </dgm:pt>
    <dgm:pt modelId="{876B5526-45A3-482B-B3C9-9AF2E3835BDD}" type="parTrans" cxnId="{510B8B36-535C-4AFF-A359-DE723EB86805}">
      <dgm:prSet/>
      <dgm:spPr/>
      <dgm:t>
        <a:bodyPr/>
        <a:lstStyle/>
        <a:p>
          <a:endParaRPr lang="es-ES"/>
        </a:p>
      </dgm:t>
    </dgm:pt>
    <dgm:pt modelId="{2879F95B-446C-4801-B0AC-4ACFA116AA26}" type="sibTrans" cxnId="{510B8B36-535C-4AFF-A359-DE723EB86805}">
      <dgm:prSet/>
      <dgm:spPr/>
      <dgm:t>
        <a:bodyPr/>
        <a:lstStyle/>
        <a:p>
          <a:endParaRPr lang="es-ES"/>
        </a:p>
      </dgm:t>
    </dgm:pt>
    <dgm:pt modelId="{3AD748FF-305C-4774-AAEA-94BABE20033B}">
      <dgm:prSet custT="1"/>
      <dgm:spPr>
        <a:blipFill>
          <a:blip xmlns:r="http://schemas.openxmlformats.org/officeDocument/2006/relationships" r:embed="rId1"/>
          <a:stretch>
            <a:fillRect l="-2508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CF299199-C2CE-41B0-A0F8-67594E430CBB}" type="parTrans" cxnId="{502424C5-1D7E-407E-9E7C-7C53756C2C87}">
      <dgm:prSet/>
      <dgm:spPr/>
      <dgm:t>
        <a:bodyPr/>
        <a:lstStyle/>
        <a:p>
          <a:endParaRPr lang="es-ES"/>
        </a:p>
      </dgm:t>
    </dgm:pt>
    <dgm:pt modelId="{E8616AE7-CA34-4105-BF0A-3C5E00551F4C}" type="sibTrans" cxnId="{502424C5-1D7E-407E-9E7C-7C53756C2C87}">
      <dgm:prSet/>
      <dgm:spPr/>
      <dgm:t>
        <a:bodyPr/>
        <a:lstStyle/>
        <a:p>
          <a:endParaRPr lang="es-ES"/>
        </a:p>
      </dgm:t>
    </dgm:pt>
    <dgm:pt modelId="{FF0959A0-2CAE-4322-9B26-361BEFFB70DD}">
      <dgm:prSet custT="1"/>
      <dgm:spPr/>
      <dgm:t>
        <a:bodyPr/>
        <a:lstStyle/>
        <a:p>
          <a:r>
            <a:rPr lang="es-ES" sz="1800" dirty="0" smtClean="0"/>
            <a:t>Abundancia específica: </a:t>
          </a:r>
          <a:r>
            <a:rPr lang="es-ES" sz="1800" dirty="0" smtClean="0">
              <a:latin typeface="+mj-lt"/>
              <a:cs typeface="Times New Roman" pitchFamily="18" charset="0"/>
            </a:rPr>
            <a:t>(</a:t>
          </a:r>
          <a:r>
            <a:rPr lang="es-ES" sz="1800" i="1" dirty="0" smtClean="0">
              <a:latin typeface="+mj-lt"/>
              <a:cs typeface="Times New Roman" pitchFamily="18" charset="0"/>
            </a:rPr>
            <a:t>ni</a:t>
          </a:r>
          <a:r>
            <a:rPr lang="es-ES" sz="1800" dirty="0" smtClean="0">
              <a:latin typeface="+mj-lt"/>
              <a:cs typeface="Times New Roman" pitchFamily="18" charset="0"/>
            </a:rPr>
            <a:t>)</a:t>
          </a:r>
          <a:endParaRPr lang="es-ES" sz="1800" dirty="0">
            <a:latin typeface="+mj-lt"/>
          </a:endParaRPr>
        </a:p>
      </dgm:t>
    </dgm:pt>
    <dgm:pt modelId="{FC063981-2B54-4643-A909-80D24AF19439}" type="parTrans" cxnId="{D561857C-4CEF-4C3C-B866-02FBBB046337}">
      <dgm:prSet/>
      <dgm:spPr/>
      <dgm:t>
        <a:bodyPr/>
        <a:lstStyle/>
        <a:p>
          <a:endParaRPr lang="es-ES"/>
        </a:p>
      </dgm:t>
    </dgm:pt>
    <dgm:pt modelId="{7D381374-46B7-4AE9-9586-DA0600C9A8BD}" type="sibTrans" cxnId="{D561857C-4CEF-4C3C-B866-02FBBB046337}">
      <dgm:prSet/>
      <dgm:spPr/>
      <dgm:t>
        <a:bodyPr/>
        <a:lstStyle/>
        <a:p>
          <a:endParaRPr lang="es-ES"/>
        </a:p>
      </dgm:t>
    </dgm:pt>
    <dgm:pt modelId="{BBAEA978-E976-4D31-8B43-F1890ED8569F}">
      <dgm:prSet custT="1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15D6799A-1CBB-4ECF-89CE-D5C661DE3D2D}" type="parTrans" cxnId="{A8BFB55B-A7C1-400B-A344-71F09F1A9F21}">
      <dgm:prSet/>
      <dgm:spPr/>
      <dgm:t>
        <a:bodyPr/>
        <a:lstStyle/>
        <a:p>
          <a:endParaRPr lang="es-ES"/>
        </a:p>
      </dgm:t>
    </dgm:pt>
    <dgm:pt modelId="{90B21C4D-CE10-4276-A538-3A71EBF4FB3D}" type="sibTrans" cxnId="{A8BFB55B-A7C1-400B-A344-71F09F1A9F21}">
      <dgm:prSet/>
      <dgm:spPr/>
      <dgm:t>
        <a:bodyPr/>
        <a:lstStyle/>
        <a:p>
          <a:endParaRPr lang="es-ES"/>
        </a:p>
      </dgm:t>
    </dgm:pt>
    <dgm:pt modelId="{F4FBC193-FAF1-4DC9-84B7-B5CB9056F676}">
      <dgm:prSet phldrT="[Texto]" custT="1"/>
      <dgm:spPr/>
      <dgm:t>
        <a:bodyPr/>
        <a:lstStyle/>
        <a:p>
          <a:r>
            <a:rPr lang="es-ES" sz="18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Estimador </a:t>
          </a:r>
          <a:r>
            <a:rPr lang="es-ES" sz="1800" dirty="0" err="1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Bootstrap</a:t>
          </a:r>
          <a:r>
            <a:rPr lang="es-ES" sz="18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, Chao 2 y  </a:t>
          </a:r>
          <a:r>
            <a:rPr lang="es-ES" sz="1800" dirty="0" err="1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Jacknife</a:t>
          </a:r>
          <a:r>
            <a:rPr lang="es-ES" sz="18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 de primer orden</a:t>
          </a:r>
          <a:r>
            <a:rPr lang="es-ES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1800" dirty="0"/>
        </a:p>
      </dgm:t>
    </dgm:pt>
    <dgm:pt modelId="{AC7753E5-0609-4288-A72D-EED4932C62A3}" type="parTrans" cxnId="{0A286A8B-DBBF-4288-B068-B847F737D0C4}">
      <dgm:prSet/>
      <dgm:spPr/>
      <dgm:t>
        <a:bodyPr/>
        <a:lstStyle/>
        <a:p>
          <a:endParaRPr lang="es-ES"/>
        </a:p>
      </dgm:t>
    </dgm:pt>
    <dgm:pt modelId="{FD9EB882-E436-4FEB-86CE-9D31304CA7DD}" type="sibTrans" cxnId="{0A286A8B-DBBF-4288-B068-B847F737D0C4}">
      <dgm:prSet/>
      <dgm:spPr/>
      <dgm:t>
        <a:bodyPr/>
        <a:lstStyle/>
        <a:p>
          <a:endParaRPr lang="es-ES"/>
        </a:p>
      </dgm:t>
    </dgm:pt>
    <dgm:pt modelId="{A73F5125-E4D0-4C63-AEC6-B0682C4B4CE3}" type="pres">
      <dgm:prSet presAssocID="{5415D086-DF52-4DC1-9ACE-3D20B7D680D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C50A5AF-A685-4854-AE0B-407EA6595B3D}" type="pres">
      <dgm:prSet presAssocID="{2D66BDF5-EABD-497D-9DDF-EFF1AE577F5A}" presName="linNode" presStyleCnt="0"/>
      <dgm:spPr/>
    </dgm:pt>
    <dgm:pt modelId="{985B20BD-F676-48F0-A452-4FCDC9301DA4}" type="pres">
      <dgm:prSet presAssocID="{2D66BDF5-EABD-497D-9DDF-EFF1AE577F5A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F40F8C-C2AE-4C6E-A228-654E8332AC3C}" type="pres">
      <dgm:prSet presAssocID="{2D66BDF5-EABD-497D-9DDF-EFF1AE577F5A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87460D-D25C-4972-BAD5-2AC1A13D8B34}" type="pres">
      <dgm:prSet presAssocID="{506E85F1-11B5-4385-BCA1-EDB1D4B79C57}" presName="spacing" presStyleCnt="0"/>
      <dgm:spPr/>
    </dgm:pt>
    <dgm:pt modelId="{416E27B9-1B9B-4971-BAA2-29C12BBC9EAF}" type="pres">
      <dgm:prSet presAssocID="{4A9FAED0-6CB4-41A6-BE47-3F8F51674AA2}" presName="linNode" presStyleCnt="0"/>
      <dgm:spPr/>
    </dgm:pt>
    <dgm:pt modelId="{A176C978-809A-4C72-B5E2-3160C0FCEC83}" type="pres">
      <dgm:prSet presAssocID="{4A9FAED0-6CB4-41A6-BE47-3F8F51674AA2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7DD435-FE24-4D3A-93E1-99C7F577D731}" type="pres">
      <dgm:prSet presAssocID="{4A9FAED0-6CB4-41A6-BE47-3F8F51674AA2}" presName="childShp" presStyleLbl="bgAccFollowNode1" presStyleIdx="1" presStyleCnt="4" custScaleY="1281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85D20C-8CDB-424F-A629-B0962B466E53}" type="pres">
      <dgm:prSet presAssocID="{626B58DD-E8B7-4663-BEBE-0C07B3F004F2}" presName="spacing" presStyleCnt="0"/>
      <dgm:spPr/>
    </dgm:pt>
    <dgm:pt modelId="{B603F641-7E0D-45E1-9B29-D6F696929B30}" type="pres">
      <dgm:prSet presAssocID="{D0DD4D2A-A473-45F1-89B0-6437B57B8DFB}" presName="linNode" presStyleCnt="0"/>
      <dgm:spPr/>
    </dgm:pt>
    <dgm:pt modelId="{359325B3-9B97-4DFD-BDF0-57C97E26C625}" type="pres">
      <dgm:prSet presAssocID="{D0DD4D2A-A473-45F1-89B0-6437B57B8DFB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8F3699-1FAE-4809-983E-BCE740AD2125}" type="pres">
      <dgm:prSet presAssocID="{D0DD4D2A-A473-45F1-89B0-6437B57B8DFB}" presName="childShp" presStyleLbl="bgAccFollowNode1" presStyleIdx="2" presStyleCnt="4" custScaleY="17195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2D6F15-5C98-4160-8A6E-345E43457B5B}" type="pres">
      <dgm:prSet presAssocID="{E927E696-BEE1-4F57-9DB3-A4686207321F}" presName="spacing" presStyleCnt="0"/>
      <dgm:spPr/>
    </dgm:pt>
    <dgm:pt modelId="{2B6C5D2F-0057-443C-8285-5864421E64B0}" type="pres">
      <dgm:prSet presAssocID="{ECCA319C-0B86-402A-B609-3081A9E1A1DB}" presName="linNode" presStyleCnt="0"/>
      <dgm:spPr/>
    </dgm:pt>
    <dgm:pt modelId="{FF8E25C6-88EF-4EA8-B0B0-BC3DD96C4E9D}" type="pres">
      <dgm:prSet presAssocID="{ECCA319C-0B86-402A-B609-3081A9E1A1DB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C98AC3-E3D5-4A12-A3FA-FCD576181308}" type="pres">
      <dgm:prSet presAssocID="{ECCA319C-0B86-402A-B609-3081A9E1A1DB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B981E81-8BC9-45CA-B7CC-09383DFB3BAC}" type="presOf" srcId="{A6DB27F3-918E-433B-808B-13291D3CB797}" destId="{13C98AC3-E3D5-4A12-A3FA-FCD576181308}" srcOrd="0" destOrd="2" presId="urn:microsoft.com/office/officeart/2005/8/layout/vList6"/>
    <dgm:cxn modelId="{C0992665-1197-4D75-AE95-9FB77D25D62B}" srcId="{ECCA319C-0B86-402A-B609-3081A9E1A1DB}" destId="{A6DB27F3-918E-433B-808B-13291D3CB797}" srcOrd="2" destOrd="0" parTransId="{68D413BD-3641-4B63-968C-1E1DC7CDE6E9}" sibTransId="{933BB532-AEB4-4D6B-93C2-234CEAD8D3C6}"/>
    <dgm:cxn modelId="{D561857C-4CEF-4C3C-B866-02FBBB046337}" srcId="{2D66BDF5-EABD-497D-9DDF-EFF1AE577F5A}" destId="{FF0959A0-2CAE-4322-9B26-361BEFFB70DD}" srcOrd="1" destOrd="0" parTransId="{FC063981-2B54-4643-A909-80D24AF19439}" sibTransId="{7D381374-46B7-4AE9-9586-DA0600C9A8BD}"/>
    <dgm:cxn modelId="{C7501F06-6B50-4E7F-AE23-0A51BF9F9D78}" type="presOf" srcId="{D0DD4D2A-A473-45F1-89B0-6437B57B8DFB}" destId="{359325B3-9B97-4DFD-BDF0-57C97E26C625}" srcOrd="0" destOrd="0" presId="urn:microsoft.com/office/officeart/2005/8/layout/vList6"/>
    <dgm:cxn modelId="{E7431B31-EFC2-47DD-8F0B-5385D176A160}" srcId="{5415D086-DF52-4DC1-9ACE-3D20B7D680D8}" destId="{4A9FAED0-6CB4-41A6-BE47-3F8F51674AA2}" srcOrd="1" destOrd="0" parTransId="{6C509ED3-C48A-408B-A6B0-02C689A086AD}" sibTransId="{626B58DD-E8B7-4663-BEBE-0C07B3F004F2}"/>
    <dgm:cxn modelId="{45AFF835-C330-4633-8BF8-347A58B2C7D9}" type="presOf" srcId="{4A9FAED0-6CB4-41A6-BE47-3F8F51674AA2}" destId="{A176C978-809A-4C72-B5E2-3160C0FCEC83}" srcOrd="0" destOrd="0" presId="urn:microsoft.com/office/officeart/2005/8/layout/vList6"/>
    <dgm:cxn modelId="{1936C01F-7FEE-4166-92A6-FB01B3EE7F2F}" type="presOf" srcId="{F5E1731E-AA2E-473A-9496-7630F43AFDE9}" destId="{CB8F3699-1FAE-4809-983E-BCE740AD2125}" srcOrd="0" destOrd="0" presId="urn:microsoft.com/office/officeart/2005/8/layout/vList6"/>
    <dgm:cxn modelId="{0A286A8B-DBBF-4288-B068-B847F737D0C4}" srcId="{D0DD4D2A-A473-45F1-89B0-6437B57B8DFB}" destId="{F4FBC193-FAF1-4DC9-84B7-B5CB9056F676}" srcOrd="1" destOrd="0" parTransId="{AC7753E5-0609-4288-A72D-EED4932C62A3}" sibTransId="{FD9EB882-E436-4FEB-86CE-9D31304CA7DD}"/>
    <dgm:cxn modelId="{A8BFB55B-A7C1-400B-A344-71F09F1A9F21}" srcId="{4A9FAED0-6CB4-41A6-BE47-3F8F51674AA2}" destId="{BBAEA978-E976-4D31-8B43-F1890ED8569F}" srcOrd="1" destOrd="0" parTransId="{15D6799A-1CBB-4ECF-89CE-D5C661DE3D2D}" sibTransId="{90B21C4D-CE10-4276-A538-3A71EBF4FB3D}"/>
    <dgm:cxn modelId="{FABFB715-2229-439D-B7CF-F9A8C4EF2C9A}" srcId="{D0DD4D2A-A473-45F1-89B0-6437B57B8DFB}" destId="{F5E1731E-AA2E-473A-9496-7630F43AFDE9}" srcOrd="0" destOrd="0" parTransId="{4E5C7143-AD9A-4095-871C-E464191ECD1E}" sibTransId="{F8ACDABE-09AE-4143-9E03-51F678B446BE}"/>
    <dgm:cxn modelId="{8DD8530E-72F9-4F44-AE68-72FF284D863E}" type="presOf" srcId="{3AD748FF-305C-4774-AAEA-94BABE20033B}" destId="{C37DD435-FE24-4D3A-93E1-99C7F577D731}" srcOrd="0" destOrd="0" presId="urn:microsoft.com/office/officeart/2005/8/layout/vList6"/>
    <dgm:cxn modelId="{C4D8A2E3-93BA-4CA6-86A6-72EB87B00382}" srcId="{5415D086-DF52-4DC1-9ACE-3D20B7D680D8}" destId="{D0DD4D2A-A473-45F1-89B0-6437B57B8DFB}" srcOrd="2" destOrd="0" parTransId="{27B105C1-65CD-4C46-A7E3-CD46FBC9C684}" sibTransId="{E927E696-BEE1-4F57-9DB3-A4686207321F}"/>
    <dgm:cxn modelId="{502424C5-1D7E-407E-9E7C-7C53756C2C87}" srcId="{4A9FAED0-6CB4-41A6-BE47-3F8F51674AA2}" destId="{3AD748FF-305C-4774-AAEA-94BABE20033B}" srcOrd="0" destOrd="0" parTransId="{CF299199-C2CE-41B0-A0F8-67594E430CBB}" sibTransId="{E8616AE7-CA34-4105-BF0A-3C5E00551F4C}"/>
    <dgm:cxn modelId="{4D0B2696-BEA4-4E8C-9D72-5B3C007E1CFF}" type="presOf" srcId="{F4FBC193-FAF1-4DC9-84B7-B5CB9056F676}" destId="{CB8F3699-1FAE-4809-983E-BCE740AD2125}" srcOrd="0" destOrd="1" presId="urn:microsoft.com/office/officeart/2005/8/layout/vList6"/>
    <dgm:cxn modelId="{3205E379-9751-4144-AF4D-8DC82CAABEC1}" type="presOf" srcId="{BBAEA978-E976-4D31-8B43-F1890ED8569F}" destId="{C37DD435-FE24-4D3A-93E1-99C7F577D731}" srcOrd="0" destOrd="1" presId="urn:microsoft.com/office/officeart/2005/8/layout/vList6"/>
    <dgm:cxn modelId="{9B5671C3-53B0-4BE7-B078-5FEFE11268CF}" srcId="{ECCA319C-0B86-402A-B609-3081A9E1A1DB}" destId="{7B99806C-3843-4C5A-8D33-1D335ADE2528}" srcOrd="1" destOrd="0" parTransId="{56D022DF-D335-4622-B70A-B97D8064ED75}" sibTransId="{F3EC5062-4E11-4E4E-96D2-267F5A9CA70A}"/>
    <dgm:cxn modelId="{7C8E77FF-9BCA-4DEC-863C-346C2C573C16}" type="presOf" srcId="{A2FB6F91-4FD8-4822-A5CC-0EFEA248486F}" destId="{56F40F8C-C2AE-4C6E-A228-654E8332AC3C}" srcOrd="0" destOrd="0" presId="urn:microsoft.com/office/officeart/2005/8/layout/vList6"/>
    <dgm:cxn modelId="{44374AEF-28E9-4CF0-8B79-521C382A96A1}" srcId="{ECCA319C-0B86-402A-B609-3081A9E1A1DB}" destId="{B2E03459-D61F-4F64-BD6E-12BCF303ABBB}" srcOrd="0" destOrd="0" parTransId="{1110E5E1-1397-4B05-8132-5997FFF031EF}" sibTransId="{C18C667F-71F8-47E0-A905-FE29BF9CC3F9}"/>
    <dgm:cxn modelId="{CD379496-FD38-4732-8B8C-372AF6C6F7FB}" type="presOf" srcId="{7B99806C-3843-4C5A-8D33-1D335ADE2528}" destId="{13C98AC3-E3D5-4A12-A3FA-FCD576181308}" srcOrd="0" destOrd="1" presId="urn:microsoft.com/office/officeart/2005/8/layout/vList6"/>
    <dgm:cxn modelId="{E2C29876-CAB9-4A53-A29F-BCC469000468}" type="presOf" srcId="{B2E03459-D61F-4F64-BD6E-12BCF303ABBB}" destId="{13C98AC3-E3D5-4A12-A3FA-FCD576181308}" srcOrd="0" destOrd="0" presId="urn:microsoft.com/office/officeart/2005/8/layout/vList6"/>
    <dgm:cxn modelId="{27202FDF-EE13-4C09-A0C9-EE8195EA43C5}" type="presOf" srcId="{FF0959A0-2CAE-4322-9B26-361BEFFB70DD}" destId="{56F40F8C-C2AE-4C6E-A228-654E8332AC3C}" srcOrd="0" destOrd="1" presId="urn:microsoft.com/office/officeart/2005/8/layout/vList6"/>
    <dgm:cxn modelId="{510B8B36-535C-4AFF-A359-DE723EB86805}" srcId="{2D66BDF5-EABD-497D-9DDF-EFF1AE577F5A}" destId="{A2FB6F91-4FD8-4822-A5CC-0EFEA248486F}" srcOrd="0" destOrd="0" parTransId="{876B5526-45A3-482B-B3C9-9AF2E3835BDD}" sibTransId="{2879F95B-446C-4801-B0AC-4ACFA116AA26}"/>
    <dgm:cxn modelId="{18B91381-39A1-4D8D-AB31-325BDA5CB74C}" srcId="{5415D086-DF52-4DC1-9ACE-3D20B7D680D8}" destId="{2D66BDF5-EABD-497D-9DDF-EFF1AE577F5A}" srcOrd="0" destOrd="0" parTransId="{DA3C918F-57FC-4CF0-B980-0C1D4E16616B}" sibTransId="{506E85F1-11B5-4385-BCA1-EDB1D4B79C57}"/>
    <dgm:cxn modelId="{A8E9B148-D10F-4B5E-85CA-4C2760592BF4}" type="presOf" srcId="{2D66BDF5-EABD-497D-9DDF-EFF1AE577F5A}" destId="{985B20BD-F676-48F0-A452-4FCDC9301DA4}" srcOrd="0" destOrd="0" presId="urn:microsoft.com/office/officeart/2005/8/layout/vList6"/>
    <dgm:cxn modelId="{B88AD991-1167-4453-A9FC-78B235AF6AED}" srcId="{5415D086-DF52-4DC1-9ACE-3D20B7D680D8}" destId="{ECCA319C-0B86-402A-B609-3081A9E1A1DB}" srcOrd="3" destOrd="0" parTransId="{91F64E37-4C89-418F-96CA-1BCDC2DED548}" sibTransId="{34456818-3395-4EF1-9E10-AF475B5BB007}"/>
    <dgm:cxn modelId="{A407862B-6032-4537-BA94-CE418512326D}" type="presOf" srcId="{ECCA319C-0B86-402A-B609-3081A9E1A1DB}" destId="{FF8E25C6-88EF-4EA8-B0B0-BC3DD96C4E9D}" srcOrd="0" destOrd="0" presId="urn:microsoft.com/office/officeart/2005/8/layout/vList6"/>
    <dgm:cxn modelId="{7ECBBAB3-E421-4E03-9375-18523A430E15}" type="presOf" srcId="{5415D086-DF52-4DC1-9ACE-3D20B7D680D8}" destId="{A73F5125-E4D0-4C63-AEC6-B0682C4B4CE3}" srcOrd="0" destOrd="0" presId="urn:microsoft.com/office/officeart/2005/8/layout/vList6"/>
    <dgm:cxn modelId="{0CF6E4D4-364C-4224-AF05-36D6D65925D8}" type="presParOf" srcId="{A73F5125-E4D0-4C63-AEC6-B0682C4B4CE3}" destId="{1C50A5AF-A685-4854-AE0B-407EA6595B3D}" srcOrd="0" destOrd="0" presId="urn:microsoft.com/office/officeart/2005/8/layout/vList6"/>
    <dgm:cxn modelId="{35245620-1978-46C2-876F-803DE07F8A66}" type="presParOf" srcId="{1C50A5AF-A685-4854-AE0B-407EA6595B3D}" destId="{985B20BD-F676-48F0-A452-4FCDC9301DA4}" srcOrd="0" destOrd="0" presId="urn:microsoft.com/office/officeart/2005/8/layout/vList6"/>
    <dgm:cxn modelId="{329EDED6-E662-43D5-9B83-DCA9F5F95F91}" type="presParOf" srcId="{1C50A5AF-A685-4854-AE0B-407EA6595B3D}" destId="{56F40F8C-C2AE-4C6E-A228-654E8332AC3C}" srcOrd="1" destOrd="0" presId="urn:microsoft.com/office/officeart/2005/8/layout/vList6"/>
    <dgm:cxn modelId="{B5DA3938-EF1A-4E8D-9C1F-F79A9A141D10}" type="presParOf" srcId="{A73F5125-E4D0-4C63-AEC6-B0682C4B4CE3}" destId="{EA87460D-D25C-4972-BAD5-2AC1A13D8B34}" srcOrd="1" destOrd="0" presId="urn:microsoft.com/office/officeart/2005/8/layout/vList6"/>
    <dgm:cxn modelId="{9116B687-CD95-4548-B10A-EEBFB5D6C303}" type="presParOf" srcId="{A73F5125-E4D0-4C63-AEC6-B0682C4B4CE3}" destId="{416E27B9-1B9B-4971-BAA2-29C12BBC9EAF}" srcOrd="2" destOrd="0" presId="urn:microsoft.com/office/officeart/2005/8/layout/vList6"/>
    <dgm:cxn modelId="{78D408C9-7F66-4A91-BE39-DBF70EE7D787}" type="presParOf" srcId="{416E27B9-1B9B-4971-BAA2-29C12BBC9EAF}" destId="{A176C978-809A-4C72-B5E2-3160C0FCEC83}" srcOrd="0" destOrd="0" presId="urn:microsoft.com/office/officeart/2005/8/layout/vList6"/>
    <dgm:cxn modelId="{76364A27-C13A-49AE-8A81-EF1C53E05705}" type="presParOf" srcId="{416E27B9-1B9B-4971-BAA2-29C12BBC9EAF}" destId="{C37DD435-FE24-4D3A-93E1-99C7F577D731}" srcOrd="1" destOrd="0" presId="urn:microsoft.com/office/officeart/2005/8/layout/vList6"/>
    <dgm:cxn modelId="{DA59ABF7-A8E7-475F-9745-3F9204911D66}" type="presParOf" srcId="{A73F5125-E4D0-4C63-AEC6-B0682C4B4CE3}" destId="{4C85D20C-8CDB-424F-A629-B0962B466E53}" srcOrd="3" destOrd="0" presId="urn:microsoft.com/office/officeart/2005/8/layout/vList6"/>
    <dgm:cxn modelId="{E5E7CA93-7247-40C1-93CD-F5DFB2835D78}" type="presParOf" srcId="{A73F5125-E4D0-4C63-AEC6-B0682C4B4CE3}" destId="{B603F641-7E0D-45E1-9B29-D6F696929B30}" srcOrd="4" destOrd="0" presId="urn:microsoft.com/office/officeart/2005/8/layout/vList6"/>
    <dgm:cxn modelId="{AF5AA073-5112-4821-A086-E4ABF2982E93}" type="presParOf" srcId="{B603F641-7E0D-45E1-9B29-D6F696929B30}" destId="{359325B3-9B97-4DFD-BDF0-57C97E26C625}" srcOrd="0" destOrd="0" presId="urn:microsoft.com/office/officeart/2005/8/layout/vList6"/>
    <dgm:cxn modelId="{E36CBF50-20C6-43D3-9AF3-E44EFB6F6A5C}" type="presParOf" srcId="{B603F641-7E0D-45E1-9B29-D6F696929B30}" destId="{CB8F3699-1FAE-4809-983E-BCE740AD2125}" srcOrd="1" destOrd="0" presId="urn:microsoft.com/office/officeart/2005/8/layout/vList6"/>
    <dgm:cxn modelId="{D8AA08A4-AC19-444A-B6C3-3913AB6E48B0}" type="presParOf" srcId="{A73F5125-E4D0-4C63-AEC6-B0682C4B4CE3}" destId="{012D6F15-5C98-4160-8A6E-345E43457B5B}" srcOrd="5" destOrd="0" presId="urn:microsoft.com/office/officeart/2005/8/layout/vList6"/>
    <dgm:cxn modelId="{9E1CB218-18ED-4989-AA61-7863055F1AFD}" type="presParOf" srcId="{A73F5125-E4D0-4C63-AEC6-B0682C4B4CE3}" destId="{2B6C5D2F-0057-443C-8285-5864421E64B0}" srcOrd="6" destOrd="0" presId="urn:microsoft.com/office/officeart/2005/8/layout/vList6"/>
    <dgm:cxn modelId="{ECE1DF8E-602C-4D32-A68D-1AE7A8CD8688}" type="presParOf" srcId="{2B6C5D2F-0057-443C-8285-5864421E64B0}" destId="{FF8E25C6-88EF-4EA8-B0B0-BC3DD96C4E9D}" srcOrd="0" destOrd="0" presId="urn:microsoft.com/office/officeart/2005/8/layout/vList6"/>
    <dgm:cxn modelId="{7C2A801F-7FA2-45F8-AE3E-BAA94748A08B}" type="presParOf" srcId="{2B6C5D2F-0057-443C-8285-5864421E64B0}" destId="{13C98AC3-E3D5-4A12-A3FA-FCD57618130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802AD3-6C06-412D-A379-8E000B4693DF}" type="doc">
      <dgm:prSet loTypeId="urn:microsoft.com/office/officeart/2005/8/layout/vList5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A6036E9C-3607-4256-B212-7DCFA0FE951F}">
      <dgm:prSet phldrT="[Texto]" custT="1"/>
      <dgm:spPr/>
      <dgm:t>
        <a:bodyPr/>
        <a:lstStyle/>
        <a:p>
          <a:r>
            <a:rPr lang="es-ES" sz="1800" b="1" i="0" u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Dendrogramas de similitud y disimilitud de especies</a:t>
          </a:r>
          <a:endParaRPr lang="es-ES" sz="1800" i="0" u="none" dirty="0">
            <a:solidFill>
              <a:schemeClr val="tx1"/>
            </a:solidFill>
          </a:endParaRPr>
        </a:p>
      </dgm:t>
    </dgm:pt>
    <dgm:pt modelId="{FEDA14B6-8376-415B-B7C9-2F646832348B}" type="parTrans" cxnId="{47AD1F03-A11D-4CE6-A529-E99B0C5AF59A}">
      <dgm:prSet/>
      <dgm:spPr/>
      <dgm:t>
        <a:bodyPr/>
        <a:lstStyle/>
        <a:p>
          <a:endParaRPr lang="es-ES"/>
        </a:p>
      </dgm:t>
    </dgm:pt>
    <dgm:pt modelId="{918D4A4B-A354-4A24-B4CE-6ED0977C4CEE}" type="sibTrans" cxnId="{47AD1F03-A11D-4CE6-A529-E99B0C5AF59A}">
      <dgm:prSet/>
      <dgm:spPr/>
      <dgm:t>
        <a:bodyPr/>
        <a:lstStyle/>
        <a:p>
          <a:endParaRPr lang="es-ES"/>
        </a:p>
      </dgm:t>
    </dgm:pt>
    <dgm:pt modelId="{AAE962D3-2B8E-4CC3-B474-574FF03D3C05}">
      <dgm:prSet phldrT="[Texto]" custT="1"/>
      <dgm:spPr/>
      <dgm:t>
        <a:bodyPr/>
        <a:lstStyle/>
        <a:p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Índice de </a:t>
          </a:r>
          <a:r>
            <a:rPr lang="es-E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Bray</a:t>
          </a:r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-Curtis </a:t>
          </a:r>
          <a:r>
            <a:rPr lang="es-EC" altLang="es-EC" sz="1800" dirty="0" smtClean="0">
              <a:latin typeface="Times New Roman" panose="02020603050405020304" pitchFamily="18" charset="0"/>
              <a:cs typeface="Arial" panose="020B0604020202020204" pitchFamily="34" charset="0"/>
            </a:rPr>
            <a:t>(</a:t>
          </a:r>
          <a:r>
            <a:rPr lang="es-EC" altLang="es-EC" sz="1800" dirty="0" err="1" smtClean="0">
              <a:latin typeface="Times New Roman" panose="02020603050405020304" pitchFamily="18" charset="0"/>
              <a:cs typeface="Arial" panose="020B0604020202020204" pitchFamily="34" charset="0"/>
            </a:rPr>
            <a:t>McAleece</a:t>
          </a:r>
          <a:r>
            <a:rPr lang="es-EC" altLang="es-EC" sz="1800" dirty="0" smtClean="0">
              <a:latin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s-EC" altLang="es-EC" sz="1800" dirty="0" err="1" smtClean="0">
              <a:latin typeface="Times New Roman" panose="02020603050405020304" pitchFamily="18" charset="0"/>
              <a:cs typeface="Arial" panose="020B0604020202020204" pitchFamily="34" charset="0"/>
            </a:rPr>
            <a:t>Gage</a:t>
          </a:r>
          <a:r>
            <a:rPr lang="es-EC" altLang="es-EC" sz="1800" dirty="0" smtClean="0">
              <a:latin typeface="Times New Roman" panose="02020603050405020304" pitchFamily="18" charset="0"/>
              <a:cs typeface="Arial" panose="020B0604020202020204" pitchFamily="34" charset="0"/>
            </a:rPr>
            <a:t>, </a:t>
          </a:r>
          <a:r>
            <a:rPr lang="es-EC" altLang="es-EC" sz="1800" dirty="0" err="1" smtClean="0">
              <a:latin typeface="Times New Roman" panose="02020603050405020304" pitchFamily="18" charset="0"/>
              <a:cs typeface="Arial" panose="020B0604020202020204" pitchFamily="34" charset="0"/>
            </a:rPr>
            <a:t>Lambshead</a:t>
          </a:r>
          <a:r>
            <a:rPr lang="es-EC" altLang="es-EC" sz="1800" dirty="0" smtClean="0">
              <a:latin typeface="Times New Roman" panose="02020603050405020304" pitchFamily="18" charset="0"/>
              <a:cs typeface="Arial" panose="020B0604020202020204" pitchFamily="34" charset="0"/>
            </a:rPr>
            <a:t>, &amp; Paterson, 1997)</a:t>
          </a:r>
          <a:r>
            <a:rPr lang="es-MX" altLang="es-EC" sz="1800" dirty="0" smtClean="0">
              <a:latin typeface="Times New Roman" panose="02020603050405020304" pitchFamily="18" charset="0"/>
              <a:cs typeface="Arial" panose="020B0604020202020204" pitchFamily="34" charset="0"/>
            </a:rPr>
            <a:t>.</a:t>
          </a:r>
          <a:endParaRPr lang="es-ES" sz="1800" dirty="0"/>
        </a:p>
      </dgm:t>
    </dgm:pt>
    <dgm:pt modelId="{EFD8B2DC-3838-4515-91C1-DFB530B6809C}" type="parTrans" cxnId="{9921890C-4DF0-47D7-A4C5-9C77C9EA8C61}">
      <dgm:prSet/>
      <dgm:spPr/>
      <dgm:t>
        <a:bodyPr/>
        <a:lstStyle/>
        <a:p>
          <a:endParaRPr lang="es-ES"/>
        </a:p>
      </dgm:t>
    </dgm:pt>
    <dgm:pt modelId="{EBBDB09E-E4B2-4108-B929-C8A6EF38C130}" type="sibTrans" cxnId="{9921890C-4DF0-47D7-A4C5-9C77C9EA8C61}">
      <dgm:prSet/>
      <dgm:spPr/>
      <dgm:t>
        <a:bodyPr/>
        <a:lstStyle/>
        <a:p>
          <a:endParaRPr lang="es-ES"/>
        </a:p>
      </dgm:t>
    </dgm:pt>
    <dgm:pt modelId="{B141FAB7-FB53-45EB-A42C-34FF9FF96743}" type="pres">
      <dgm:prSet presAssocID="{5D802AD3-6C06-412D-A379-8E000B4693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BF82FE1-F497-4591-9EBE-D148BAFD2B68}" type="pres">
      <dgm:prSet presAssocID="{A6036E9C-3607-4256-B212-7DCFA0FE951F}" presName="linNode" presStyleCnt="0"/>
      <dgm:spPr/>
    </dgm:pt>
    <dgm:pt modelId="{CE27261C-2389-4E24-9E92-B77472258FB2}" type="pres">
      <dgm:prSet presAssocID="{A6036E9C-3607-4256-B212-7DCFA0FE951F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A3936A-76F5-409A-9473-9368D8731CE2}" type="pres">
      <dgm:prSet presAssocID="{A6036E9C-3607-4256-B212-7DCFA0FE951F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AD436E6-E912-41E0-8164-B7C8C0E66A35}" type="presOf" srcId="{A6036E9C-3607-4256-B212-7DCFA0FE951F}" destId="{CE27261C-2389-4E24-9E92-B77472258FB2}" srcOrd="0" destOrd="0" presId="urn:microsoft.com/office/officeart/2005/8/layout/vList5"/>
    <dgm:cxn modelId="{9921890C-4DF0-47D7-A4C5-9C77C9EA8C61}" srcId="{A6036E9C-3607-4256-B212-7DCFA0FE951F}" destId="{AAE962D3-2B8E-4CC3-B474-574FF03D3C05}" srcOrd="0" destOrd="0" parTransId="{EFD8B2DC-3838-4515-91C1-DFB530B6809C}" sibTransId="{EBBDB09E-E4B2-4108-B929-C8A6EF38C130}"/>
    <dgm:cxn modelId="{E023EDE8-37FC-4C35-97D8-09976F5AB3F2}" type="presOf" srcId="{5D802AD3-6C06-412D-A379-8E000B4693DF}" destId="{B141FAB7-FB53-45EB-A42C-34FF9FF96743}" srcOrd="0" destOrd="0" presId="urn:microsoft.com/office/officeart/2005/8/layout/vList5"/>
    <dgm:cxn modelId="{5570565E-F2E7-47F7-9203-A1178B33D4A3}" type="presOf" srcId="{AAE962D3-2B8E-4CC3-B474-574FF03D3C05}" destId="{B3A3936A-76F5-409A-9473-9368D8731CE2}" srcOrd="0" destOrd="0" presId="urn:microsoft.com/office/officeart/2005/8/layout/vList5"/>
    <dgm:cxn modelId="{47AD1F03-A11D-4CE6-A529-E99B0C5AF59A}" srcId="{5D802AD3-6C06-412D-A379-8E000B4693DF}" destId="{A6036E9C-3607-4256-B212-7DCFA0FE951F}" srcOrd="0" destOrd="0" parTransId="{FEDA14B6-8376-415B-B7C9-2F646832348B}" sibTransId="{918D4A4B-A354-4A24-B4CE-6ED0977C4CEE}"/>
    <dgm:cxn modelId="{DA7D3A8D-CFAF-42E4-B8B8-A9B8E4C0EE5E}" type="presParOf" srcId="{B141FAB7-FB53-45EB-A42C-34FF9FF96743}" destId="{BBF82FE1-F497-4591-9EBE-D148BAFD2B68}" srcOrd="0" destOrd="0" presId="urn:microsoft.com/office/officeart/2005/8/layout/vList5"/>
    <dgm:cxn modelId="{B6C09275-F507-4B21-AF34-63404864AEF0}" type="presParOf" srcId="{BBF82FE1-F497-4591-9EBE-D148BAFD2B68}" destId="{CE27261C-2389-4E24-9E92-B77472258FB2}" srcOrd="0" destOrd="0" presId="urn:microsoft.com/office/officeart/2005/8/layout/vList5"/>
    <dgm:cxn modelId="{604099B5-AABB-4E3C-A588-A79606F0B18D}" type="presParOf" srcId="{BBF82FE1-F497-4591-9EBE-D148BAFD2B68}" destId="{B3A3936A-76F5-409A-9473-9368D8731CE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8812E-7B34-43D2-A2AA-56F5D39786A5}">
      <dsp:nvSpPr>
        <dsp:cNvPr id="0" name=""/>
        <dsp:cNvSpPr/>
      </dsp:nvSpPr>
      <dsp:spPr>
        <a:xfrm>
          <a:off x="-74815" y="0"/>
          <a:ext cx="5694250" cy="1123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</a:rPr>
            <a:t>Superficie de Región Amazónica: 120 mil </a:t>
          </a:r>
          <a:r>
            <a:rPr lang="es-ES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km</a:t>
          </a:r>
          <a:r>
            <a:rPr lang="es-ES" sz="1800" kern="1200" baseline="30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    </a:t>
          </a:r>
          <a:r>
            <a:rPr lang="es-ES" sz="1800" kern="1200" dirty="0" smtClean="0">
              <a:solidFill>
                <a:schemeClr val="tx1"/>
              </a:solidFill>
            </a:rPr>
            <a:t>(IGM,2010).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</a:rPr>
            <a:t>Colección de plantas y de vida silvestre más diverso del mundo. 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-41914" y="32901"/>
        <a:ext cx="4418508" cy="1057522"/>
      </dsp:txXfrm>
    </dsp:sp>
    <dsp:sp modelId="{23B08728-A884-4D02-B2DB-AD69538B47B8}">
      <dsp:nvSpPr>
        <dsp:cNvPr id="0" name=""/>
        <dsp:cNvSpPr/>
      </dsp:nvSpPr>
      <dsp:spPr>
        <a:xfrm>
          <a:off x="550843" y="1310545"/>
          <a:ext cx="5394990" cy="1123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</a:rPr>
            <a:t>425 000 barriles de crudo por día (</a:t>
          </a:r>
          <a:r>
            <a:rPr lang="es-ES" sz="1800" b="0" i="0" kern="1200" dirty="0" smtClean="0">
              <a:solidFill>
                <a:schemeClr val="tx1"/>
              </a:solidFill>
            </a:rPr>
            <a:t>Agencia de Regulación y Control </a:t>
          </a:r>
          <a:r>
            <a:rPr lang="es-ES" sz="1800" b="0" i="0" kern="1200" dirty="0" err="1" smtClean="0">
              <a:solidFill>
                <a:schemeClr val="tx1"/>
              </a:solidFill>
            </a:rPr>
            <a:t>Hidrocarburífero</a:t>
          </a:r>
          <a:r>
            <a:rPr lang="es-ES" sz="1800" b="0" i="0" kern="1200" dirty="0" smtClean="0">
              <a:solidFill>
                <a:schemeClr val="tx1"/>
              </a:solidFill>
            </a:rPr>
            <a:t> [ARCH</a:t>
          </a: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]</a:t>
          </a:r>
          <a:r>
            <a:rPr lang="es-ES" sz="1800" b="0" i="0" kern="1200" dirty="0" smtClean="0">
              <a:solidFill>
                <a:schemeClr val="tx1"/>
              </a:solidFill>
            </a:rPr>
            <a:t>,</a:t>
          </a:r>
          <a:r>
            <a:rPr lang="es-ES" sz="1800" kern="1200" dirty="0" smtClean="0">
              <a:solidFill>
                <a:schemeClr val="tx1"/>
              </a:solidFill>
            </a:rPr>
            <a:t> 2020).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583744" y="1343446"/>
        <a:ext cx="4122999" cy="1057522"/>
      </dsp:txXfrm>
    </dsp:sp>
    <dsp:sp modelId="{C66591CF-D2D5-46E7-A7D6-2715F61BF930}">
      <dsp:nvSpPr>
        <dsp:cNvPr id="0" name=""/>
        <dsp:cNvSpPr/>
      </dsp:nvSpPr>
      <dsp:spPr>
        <a:xfrm>
          <a:off x="1008097" y="2592288"/>
          <a:ext cx="5394990" cy="1123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  <a:latin typeface="+mj-lt"/>
              <a:cs typeface="Times New Roman" pitchFamily="18" charset="0"/>
            </a:rPr>
            <a:t>Las actividades de extracción petrolera afecta a 4,2 millones de ha de bosques (Guaranda, 2014).</a:t>
          </a:r>
          <a:endParaRPr lang="es-ES" sz="1800" kern="1200" dirty="0">
            <a:solidFill>
              <a:schemeClr val="tx1"/>
            </a:solidFill>
            <a:latin typeface="+mj-lt"/>
          </a:endParaRPr>
        </a:p>
      </dsp:txBody>
      <dsp:txXfrm>
        <a:off x="1040998" y="2625189"/>
        <a:ext cx="4122999" cy="1057522"/>
      </dsp:txXfrm>
    </dsp:sp>
    <dsp:sp modelId="{7733AC7C-C8D0-4076-918B-4501C4FFE0CD}">
      <dsp:nvSpPr>
        <dsp:cNvPr id="0" name=""/>
        <dsp:cNvSpPr/>
      </dsp:nvSpPr>
      <dsp:spPr>
        <a:xfrm>
          <a:off x="4739644" y="851854"/>
          <a:ext cx="730160" cy="7301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500" kern="1200"/>
        </a:p>
      </dsp:txBody>
      <dsp:txXfrm>
        <a:off x="4903930" y="851854"/>
        <a:ext cx="401588" cy="549445"/>
      </dsp:txXfrm>
    </dsp:sp>
    <dsp:sp modelId="{38FC1D1D-0F77-4284-AB36-A89F67C53FBA}">
      <dsp:nvSpPr>
        <dsp:cNvPr id="0" name=""/>
        <dsp:cNvSpPr/>
      </dsp:nvSpPr>
      <dsp:spPr>
        <a:xfrm>
          <a:off x="5215673" y="2154910"/>
          <a:ext cx="730160" cy="7301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500" kern="1200"/>
        </a:p>
      </dsp:txBody>
      <dsp:txXfrm>
        <a:off x="5379959" y="2154910"/>
        <a:ext cx="401588" cy="5494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600E9-7AA3-4A6B-BFB0-A3158EDA6195}">
      <dsp:nvSpPr>
        <dsp:cNvPr id="0" name=""/>
        <dsp:cNvSpPr/>
      </dsp:nvSpPr>
      <dsp:spPr>
        <a:xfrm>
          <a:off x="1742" y="0"/>
          <a:ext cx="1045556" cy="2436006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8AB3CF0-A284-4553-961D-60A72AE5A233}">
      <dsp:nvSpPr>
        <dsp:cNvPr id="0" name=""/>
        <dsp:cNvSpPr/>
      </dsp:nvSpPr>
      <dsp:spPr>
        <a:xfrm>
          <a:off x="1078665" y="0"/>
          <a:ext cx="1774277" cy="2436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0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Fase de Campo</a:t>
          </a:r>
          <a:endParaRPr lang="es-ES" sz="2300" kern="1200" dirty="0"/>
        </a:p>
      </dsp:txBody>
      <dsp:txXfrm>
        <a:off x="1078665" y="0"/>
        <a:ext cx="1774277" cy="2436006"/>
      </dsp:txXfrm>
    </dsp:sp>
    <dsp:sp modelId="{3D15F4F2-62E4-4DA9-ABB6-7943BB42E043}">
      <dsp:nvSpPr>
        <dsp:cNvPr id="0" name=""/>
        <dsp:cNvSpPr/>
      </dsp:nvSpPr>
      <dsp:spPr>
        <a:xfrm>
          <a:off x="315409" y="2639007"/>
          <a:ext cx="1045556" cy="2436006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B5F774-3A74-4E45-B117-73A85D0CEB2B}">
      <dsp:nvSpPr>
        <dsp:cNvPr id="0" name=""/>
        <dsp:cNvSpPr/>
      </dsp:nvSpPr>
      <dsp:spPr>
        <a:xfrm>
          <a:off x="1392332" y="2639007"/>
          <a:ext cx="1774277" cy="2436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0" rIns="163576" bIns="163576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Fase de laboratorio</a:t>
          </a:r>
          <a:endParaRPr lang="es-ES" sz="2300" kern="1200" dirty="0"/>
        </a:p>
      </dsp:txBody>
      <dsp:txXfrm>
        <a:off x="1392332" y="2639007"/>
        <a:ext cx="1774277" cy="24360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40F8C-C2AE-4C6E-A228-654E8332AC3C}">
      <dsp:nvSpPr>
        <dsp:cNvPr id="0" name=""/>
        <dsp:cNvSpPr/>
      </dsp:nvSpPr>
      <dsp:spPr>
        <a:xfrm>
          <a:off x="2563484" y="1749"/>
          <a:ext cx="3845227" cy="8007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i="1" kern="1200" dirty="0" smtClean="0"/>
            <a:t>N</a:t>
          </a:r>
          <a:r>
            <a:rPr lang="es-ES" sz="1800" kern="1200" baseline="0" dirty="0" smtClean="0"/>
            <a:t>= # de aislamientos totales.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Abundancia específica: </a:t>
          </a:r>
          <a:r>
            <a:rPr lang="es-ES" sz="1800" kern="1200" dirty="0" smtClean="0">
              <a:latin typeface="+mj-lt"/>
              <a:cs typeface="Times New Roman" pitchFamily="18" charset="0"/>
            </a:rPr>
            <a:t>(</a:t>
          </a:r>
          <a:r>
            <a:rPr lang="es-ES" sz="1800" i="1" kern="1200" dirty="0" smtClean="0">
              <a:latin typeface="+mj-lt"/>
              <a:cs typeface="Times New Roman" pitchFamily="18" charset="0"/>
            </a:rPr>
            <a:t>ni</a:t>
          </a:r>
          <a:r>
            <a:rPr lang="es-ES" sz="1800" kern="1200" dirty="0" smtClean="0">
              <a:latin typeface="+mj-lt"/>
              <a:cs typeface="Times New Roman" pitchFamily="18" charset="0"/>
            </a:rPr>
            <a:t>)</a:t>
          </a:r>
          <a:endParaRPr lang="es-ES" sz="1800" kern="1200" dirty="0">
            <a:latin typeface="+mj-lt"/>
          </a:endParaRPr>
        </a:p>
      </dsp:txBody>
      <dsp:txXfrm>
        <a:off x="2563484" y="101841"/>
        <a:ext cx="3544951" cy="600553"/>
      </dsp:txXfrm>
    </dsp:sp>
    <dsp:sp modelId="{985B20BD-F676-48F0-A452-4FCDC9301DA4}">
      <dsp:nvSpPr>
        <dsp:cNvPr id="0" name=""/>
        <dsp:cNvSpPr/>
      </dsp:nvSpPr>
      <dsp:spPr>
        <a:xfrm>
          <a:off x="0" y="1749"/>
          <a:ext cx="2563484" cy="800737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Abundancia Total (</a:t>
          </a:r>
          <a:r>
            <a:rPr lang="es-ES" sz="2400" i="1" kern="1200" dirty="0" smtClean="0"/>
            <a:t>N</a:t>
          </a:r>
          <a:r>
            <a:rPr lang="es-ES" sz="2400" kern="1200" dirty="0" smtClean="0"/>
            <a:t>)</a:t>
          </a:r>
          <a:endParaRPr lang="es-ES" sz="2400" kern="1200" dirty="0"/>
        </a:p>
      </dsp:txBody>
      <dsp:txXfrm>
        <a:off x="39089" y="40838"/>
        <a:ext cx="2485306" cy="722559"/>
      </dsp:txXfrm>
    </dsp:sp>
    <dsp:sp modelId="{C37DD435-FE24-4D3A-93E1-99C7F577D731}">
      <dsp:nvSpPr>
        <dsp:cNvPr id="0" name=""/>
        <dsp:cNvSpPr/>
      </dsp:nvSpPr>
      <dsp:spPr>
        <a:xfrm>
          <a:off x="2564110" y="882560"/>
          <a:ext cx="3841472" cy="102635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Se determinó:  </a:t>
          </a:r>
          <a:r>
            <a:rPr lang="es-ES" sz="1800" i="1" kern="1200" dirty="0" smtClean="0"/>
            <a:t>Pi</a:t>
          </a:r>
          <a14:m xmlns:a14="http://schemas.microsoft.com/office/drawing/2010/main">
            <m:oMath xmlns:m="http://schemas.openxmlformats.org/officeDocument/2006/math">
              <m:r>
                <a:rPr lang="es-ES" sz="1800" i="1" kern="1200" smtClean="0">
                  <a:latin typeface="Cambria Math" panose="02040503050406030204" pitchFamily="18" charset="0"/>
                </a:rPr>
                <m:t>=</m:t>
              </m:r>
              <m:f>
                <m:fPr>
                  <m:ctrlPr>
                    <a:rPr lang="es-ES" sz="1800" i="1" kern="1200" smtClean="0">
                      <a:latin typeface="Cambria Math"/>
                    </a:rPr>
                  </m:ctrlPr>
                </m:fPr>
                <m:num>
                  <m:r>
                    <a:rPr lang="es-EC" sz="1800" b="0" i="1" kern="1200" smtClean="0">
                      <a:latin typeface="Cambria Math" panose="02040503050406030204" pitchFamily="18" charset="0"/>
                    </a:rPr>
                    <m:t>𝑛𝑖</m:t>
                  </m:r>
                </m:num>
                <m:den>
                  <m:r>
                    <a:rPr lang="es-EC" sz="1800" b="0" i="1" kern="1200" smtClean="0">
                      <a:latin typeface="Cambria Math" panose="02040503050406030204" pitchFamily="18" charset="0"/>
                    </a:rPr>
                    <m:t>𝑁</m:t>
                  </m:r>
                </m:den>
              </m:f>
            </m:oMath>
          </a14:m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i="1" kern="1200" dirty="0" smtClean="0"/>
            <a:t>Pi</a:t>
          </a:r>
          <a:r>
            <a:rPr lang="es-ES" sz="1800" kern="1200" dirty="0" smtClean="0"/>
            <a:t> = Abundancia proporcional</a:t>
          </a:r>
          <a:endParaRPr lang="es-ES" sz="1800" kern="1200" dirty="0"/>
        </a:p>
      </dsp:txBody>
      <dsp:txXfrm>
        <a:off x="2564110" y="1010854"/>
        <a:ext cx="3456590" cy="769765"/>
      </dsp:txXfrm>
    </dsp:sp>
    <dsp:sp modelId="{A176C978-809A-4C72-B5E2-3160C0FCEC83}">
      <dsp:nvSpPr>
        <dsp:cNvPr id="0" name=""/>
        <dsp:cNvSpPr/>
      </dsp:nvSpPr>
      <dsp:spPr>
        <a:xfrm>
          <a:off x="3129" y="995368"/>
          <a:ext cx="2560981" cy="800737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Composición fúngica</a:t>
          </a:r>
          <a:endParaRPr lang="es-ES" sz="2400" kern="1200" dirty="0"/>
        </a:p>
      </dsp:txBody>
      <dsp:txXfrm>
        <a:off x="42218" y="1034457"/>
        <a:ext cx="2482803" cy="722559"/>
      </dsp:txXfrm>
    </dsp:sp>
    <dsp:sp modelId="{CB8F3699-1FAE-4809-983E-BCE740AD2125}">
      <dsp:nvSpPr>
        <dsp:cNvPr id="0" name=""/>
        <dsp:cNvSpPr/>
      </dsp:nvSpPr>
      <dsp:spPr>
        <a:xfrm>
          <a:off x="2564110" y="1988987"/>
          <a:ext cx="3841472" cy="13769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i="1" kern="1200" dirty="0" smtClean="0"/>
            <a:t>S </a:t>
          </a:r>
          <a:r>
            <a:rPr lang="es-ES" sz="1800" kern="1200" dirty="0" smtClean="0"/>
            <a:t>= # total de morfoespecies fúngicas.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Estimador </a:t>
          </a:r>
          <a:r>
            <a:rPr lang="es-ES" sz="1800" kern="1200" dirty="0" err="1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Bootstrap</a:t>
          </a:r>
          <a:r>
            <a:rPr lang="es-ES" sz="1800" kern="12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, Chao 2 y  </a:t>
          </a:r>
          <a:r>
            <a:rPr lang="es-ES" sz="1800" kern="1200" dirty="0" err="1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Jacknife</a:t>
          </a:r>
          <a:r>
            <a:rPr lang="es-ES" sz="1800" kern="12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 de primer orden</a:t>
          </a:r>
          <a:r>
            <a:rPr lang="es-ES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1800" kern="1200" dirty="0"/>
        </a:p>
      </dsp:txBody>
      <dsp:txXfrm>
        <a:off x="2564110" y="2161103"/>
        <a:ext cx="3325126" cy="1032693"/>
      </dsp:txXfrm>
    </dsp:sp>
    <dsp:sp modelId="{359325B3-9B97-4DFD-BDF0-57C97E26C625}">
      <dsp:nvSpPr>
        <dsp:cNvPr id="0" name=""/>
        <dsp:cNvSpPr/>
      </dsp:nvSpPr>
      <dsp:spPr>
        <a:xfrm>
          <a:off x="3129" y="2277080"/>
          <a:ext cx="2560981" cy="800737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Riqueza específica (</a:t>
          </a:r>
          <a:r>
            <a:rPr lang="es-ES" sz="2400" i="1" kern="1200" dirty="0" smtClean="0"/>
            <a:t>S</a:t>
          </a:r>
          <a:r>
            <a:rPr lang="es-ES" sz="2400" kern="1200" dirty="0" smtClean="0"/>
            <a:t>)</a:t>
          </a:r>
          <a:endParaRPr lang="es-ES" sz="2400" kern="1200" dirty="0"/>
        </a:p>
      </dsp:txBody>
      <dsp:txXfrm>
        <a:off x="42218" y="2316169"/>
        <a:ext cx="2482803" cy="722559"/>
      </dsp:txXfrm>
    </dsp:sp>
    <dsp:sp modelId="{13C98AC3-E3D5-4A12-A3FA-FCD576181308}">
      <dsp:nvSpPr>
        <dsp:cNvPr id="0" name=""/>
        <dsp:cNvSpPr/>
      </dsp:nvSpPr>
      <dsp:spPr>
        <a:xfrm>
          <a:off x="2563484" y="3445985"/>
          <a:ext cx="3845227" cy="8007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Índices de diversidad de Simpson (1-</a:t>
          </a:r>
          <a:r>
            <a:rPr lang="es-ES" sz="1800" i="1" kern="12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D</a:t>
          </a:r>
          <a:r>
            <a:rPr lang="es-ES" sz="1800" kern="12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) y Shannon (</a:t>
          </a:r>
          <a:r>
            <a:rPr lang="es-ES" sz="1800" i="1" kern="12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H</a:t>
          </a:r>
          <a:r>
            <a:rPr lang="es-ES" sz="1800" kern="12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’)</a:t>
          </a:r>
          <a:endParaRPr lang="es-ES" sz="1800" kern="1200" dirty="0">
            <a:latin typeface="+mj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/>
        </a:p>
      </dsp:txBody>
      <dsp:txXfrm>
        <a:off x="2563484" y="3546077"/>
        <a:ext cx="3544951" cy="600553"/>
      </dsp:txXfrm>
    </dsp:sp>
    <dsp:sp modelId="{FF8E25C6-88EF-4EA8-B0B0-BC3DD96C4E9D}">
      <dsp:nvSpPr>
        <dsp:cNvPr id="0" name=""/>
        <dsp:cNvSpPr/>
      </dsp:nvSpPr>
      <dsp:spPr>
        <a:xfrm>
          <a:off x="0" y="3445985"/>
          <a:ext cx="2563484" cy="800737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Estructura de la comunidad</a:t>
          </a:r>
          <a:endParaRPr lang="es-ES" sz="2400" kern="1200" dirty="0"/>
        </a:p>
      </dsp:txBody>
      <dsp:txXfrm>
        <a:off x="39089" y="3485074"/>
        <a:ext cx="2485306" cy="7225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B52698A-6408-4E9A-AA5D-004336F04574}" type="datetimeFigureOut">
              <a:rPr lang="es-EC"/>
              <a:pPr>
                <a:defRPr/>
              </a:pPr>
              <a:t>01/06/2021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C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C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331DF2B-E15E-4EFA-AD59-C61873B2CE37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05319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1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1516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521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29961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56970C-4D23-4F59-B97A-ACECDA44AFEB}" type="slidenum">
              <a:rPr lang="es-EC"/>
              <a:pPr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1325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29573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08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86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890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3960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77823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82269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4169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4965"/>
            <a:ext cx="4035425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5027" y="1604965"/>
            <a:ext cx="4035425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02940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61762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32013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545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5602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488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99455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32083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4640" y="273050"/>
            <a:ext cx="2055812" cy="53022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3050"/>
            <a:ext cx="6015038" cy="53022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7122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8255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661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833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077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427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2542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1825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/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63" r:id="rId14" imgW="7748626" imgH="4759452" progId="">
                  <p:embed/>
                </p:oleObj>
              </mc:Choice>
              <mc:Fallback>
                <p:oleObj r:id="rId14" imgW="7748626" imgH="47594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6" name="Oval 7"/>
          <p:cNvSpPr>
            <a:spLocks noChangeArrowheads="1"/>
          </p:cNvSpPr>
          <p:nvPr/>
        </p:nvSpPr>
        <p:spPr bwMode="auto">
          <a:xfrm>
            <a:off x="217488" y="260354"/>
            <a:ext cx="792162" cy="7921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3250" cy="1138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5"/>
            <a:ext cx="82232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US"/>
              <a:t>Click to edit the outline text format</a:t>
            </a:r>
          </a:p>
          <a:p>
            <a:pPr lvl="1"/>
            <a:r>
              <a:rPr lang="en-GB" altLang="es-US"/>
              <a:t>Second Outline Level</a:t>
            </a:r>
          </a:p>
          <a:p>
            <a:pPr lvl="2"/>
            <a:r>
              <a:rPr lang="en-GB" altLang="es-US"/>
              <a:t>Third Outline Level</a:t>
            </a:r>
          </a:p>
          <a:p>
            <a:pPr lvl="3"/>
            <a:r>
              <a:rPr lang="en-GB" altLang="es-US"/>
              <a:t>Fourth Outline Level</a:t>
            </a:r>
          </a:p>
          <a:p>
            <a:pPr lvl="4"/>
            <a:r>
              <a:rPr lang="en-GB" altLang="es-US"/>
              <a:t>Fifth Outline Level</a:t>
            </a:r>
          </a:p>
          <a:p>
            <a:pPr lvl="4"/>
            <a:r>
              <a:rPr lang="en-GB" altLang="es-US"/>
              <a:t>Sixth Outline Level</a:t>
            </a:r>
          </a:p>
          <a:p>
            <a:pPr lvl="4"/>
            <a:r>
              <a:rPr lang="en-GB" altLang="es-US"/>
              <a:t>Seventh Outline Level</a:t>
            </a:r>
          </a:p>
        </p:txBody>
      </p:sp>
      <p:pic>
        <p:nvPicPr>
          <p:cNvPr id="2059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182563"/>
            <a:ext cx="29591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63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5pPr>
      <a:lvl6pPr marL="25146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6pPr>
      <a:lvl7pPr marL="29718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7pPr>
      <a:lvl8pPr marL="34290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8pPr>
      <a:lvl9pPr marL="38862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9pPr>
    </p:titleStyle>
    <p:bodyStyle>
      <a:lvl1pPr marL="342900" indent="-3429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4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5" Type="http://schemas.openxmlformats.org/officeDocument/2006/relationships/image" Target="../media/image42.tmp"/><Relationship Id="rId4" Type="http://schemas.openxmlformats.org/officeDocument/2006/relationships/image" Target="../media/image41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7" Type="http://schemas.openxmlformats.org/officeDocument/2006/relationships/image" Target="../media/image14.emf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tmp"/><Relationship Id="rId5" Type="http://schemas.openxmlformats.org/officeDocument/2006/relationships/image" Target="../media/image46.tmp"/><Relationship Id="rId4" Type="http://schemas.openxmlformats.org/officeDocument/2006/relationships/image" Target="../media/image45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tm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14.emf"/><Relationship Id="rId4" Type="http://schemas.openxmlformats.org/officeDocument/2006/relationships/image" Target="../media/image50.tmp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mp"/><Relationship Id="rId13" Type="http://schemas.openxmlformats.org/officeDocument/2006/relationships/image" Target="../media/image14.emf"/><Relationship Id="rId3" Type="http://schemas.openxmlformats.org/officeDocument/2006/relationships/image" Target="../media/image57.tmp"/><Relationship Id="rId7" Type="http://schemas.openxmlformats.org/officeDocument/2006/relationships/image" Target="../media/image61.tmp"/><Relationship Id="rId12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64.tmp"/><Relationship Id="rId5" Type="http://schemas.openxmlformats.org/officeDocument/2006/relationships/image" Target="../media/image59.tmp"/><Relationship Id="rId10" Type="http://schemas.openxmlformats.org/officeDocument/2006/relationships/image" Target="../media/image63.tmp"/><Relationship Id="rId4" Type="http://schemas.openxmlformats.org/officeDocument/2006/relationships/image" Target="../media/image58.tmp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emf"/><Relationship Id="rId4" Type="http://schemas.openxmlformats.org/officeDocument/2006/relationships/image" Target="../media/image67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70.tmp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69.tmp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image" Target="../media/image68.tmp"/><Relationship Id="rId5" Type="http://schemas.openxmlformats.org/officeDocument/2006/relationships/diagramColors" Target="../diagrams/colors3.xml"/><Relationship Id="rId15" Type="http://schemas.openxmlformats.org/officeDocument/2006/relationships/image" Target="../media/image14.emf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72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5.xml"/><Relationship Id="rId4" Type="http://schemas.openxmlformats.org/officeDocument/2006/relationships/image" Target="../media/image73.png"/><Relationship Id="rId9" Type="http://schemas.microsoft.com/office/2007/relationships/diagramDrawing" Target="../diagrams/drawin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image" Target="../media/image74.emf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tmp"/><Relationship Id="rId3" Type="http://schemas.openxmlformats.org/officeDocument/2006/relationships/image" Target="../media/image14.em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tmp"/><Relationship Id="rId5" Type="http://schemas.openxmlformats.org/officeDocument/2006/relationships/image" Target="../media/image77.png"/><Relationship Id="rId4" Type="http://schemas.openxmlformats.org/officeDocument/2006/relationships/image" Target="../media/image76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mp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tmp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0.tmp"/><Relationship Id="rId5" Type="http://schemas.openxmlformats.org/officeDocument/2006/relationships/diagramColors" Target="../diagrams/colors1.xml"/><Relationship Id="rId15" Type="http://schemas.openxmlformats.org/officeDocument/2006/relationships/image" Target="../media/image14.emf"/><Relationship Id="rId10" Type="http://schemas.openxmlformats.org/officeDocument/2006/relationships/image" Target="../media/image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tmp"/><Relationship Id="rId3" Type="http://schemas.openxmlformats.org/officeDocument/2006/relationships/image" Target="../media/image84.png"/><Relationship Id="rId7" Type="http://schemas.openxmlformats.org/officeDocument/2006/relationships/image" Target="../media/image28.tmp"/><Relationship Id="rId12" Type="http://schemas.openxmlformats.org/officeDocument/2006/relationships/image" Target="../media/image9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14.emf"/><Relationship Id="rId5" Type="http://schemas.openxmlformats.org/officeDocument/2006/relationships/image" Target="../media/image86.png"/><Relationship Id="rId10" Type="http://schemas.openxmlformats.org/officeDocument/2006/relationships/image" Target="../media/image90.png"/><Relationship Id="rId4" Type="http://schemas.openxmlformats.org/officeDocument/2006/relationships/image" Target="../media/image85.tmp"/><Relationship Id="rId9" Type="http://schemas.openxmlformats.org/officeDocument/2006/relationships/image" Target="../media/image89.png"/><Relationship Id="rId14" Type="http://schemas.openxmlformats.org/officeDocument/2006/relationships/image" Target="../media/image93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mp"/><Relationship Id="rId7" Type="http://schemas.openxmlformats.org/officeDocument/2006/relationships/image" Target="../media/image98.tmp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tm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26.tmp"/><Relationship Id="rId3" Type="http://schemas.openxmlformats.org/officeDocument/2006/relationships/image" Target="../media/image100.png"/><Relationship Id="rId7" Type="http://schemas.openxmlformats.org/officeDocument/2006/relationships/image" Target="../media/image10.tmp"/><Relationship Id="rId12" Type="http://schemas.openxmlformats.org/officeDocument/2006/relationships/image" Target="../media/image30.tmp"/><Relationship Id="rId2" Type="http://schemas.openxmlformats.org/officeDocument/2006/relationships/image" Target="../media/image9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7.png"/><Relationship Id="rId5" Type="http://schemas.openxmlformats.org/officeDocument/2006/relationships/image" Target="../media/image102.png"/><Relationship Id="rId10" Type="http://schemas.openxmlformats.org/officeDocument/2006/relationships/image" Target="../media/image106.png"/><Relationship Id="rId4" Type="http://schemas.openxmlformats.org/officeDocument/2006/relationships/image" Target="../media/image101.tmp"/><Relationship Id="rId9" Type="http://schemas.openxmlformats.org/officeDocument/2006/relationships/image" Target="../media/image105.png"/><Relationship Id="rId14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8.tmp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9.tmp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tmp"/><Relationship Id="rId7" Type="http://schemas.openxmlformats.org/officeDocument/2006/relationships/image" Target="../media/image20.tmp"/><Relationship Id="rId12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mp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jpeg"/><Relationship Id="rId9" Type="http://schemas.openxmlformats.org/officeDocument/2006/relationships/image" Target="../media/image22.tm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mp"/><Relationship Id="rId3" Type="http://schemas.openxmlformats.org/officeDocument/2006/relationships/image" Target="../media/image26.tmp"/><Relationship Id="rId7" Type="http://schemas.openxmlformats.org/officeDocument/2006/relationships/image" Target="../media/image30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png"/><Relationship Id="rId9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mp"/><Relationship Id="rId13" Type="http://schemas.openxmlformats.org/officeDocument/2006/relationships/image" Target="../media/image14.emf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tmp"/><Relationship Id="rId12" Type="http://schemas.openxmlformats.org/officeDocument/2006/relationships/image" Target="../media/image34.tmp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33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32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emf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259632" y="1268761"/>
            <a:ext cx="7416824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C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C" sz="1500" b="1" dirty="0">
                <a:latin typeface="Arial" panose="020B0604020202020204" pitchFamily="34" charset="0"/>
                <a:cs typeface="Arial" panose="020B0604020202020204" pitchFamily="34" charset="0"/>
              </a:rPr>
              <a:t>Diversidad de hongos endorizosféricos de tres especies arbóreas plantadas sobre suelos perturbados e inoculados con tierra de bosque natural</a:t>
            </a:r>
            <a:r>
              <a:rPr lang="es-E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C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C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Remache Arequipa, Ana </a:t>
            </a:r>
            <a:r>
              <a:rPr lang="es-EC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Rocío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C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Ciencias de la Vida y la Agricultura</a:t>
            </a:r>
            <a:endParaRPr lang="en-US" sz="15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Carrera de Ingeniería Agropecuaria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C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5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Trabajo de titulación previo a la obtención del título de Ingeniera </a:t>
            </a:r>
            <a:r>
              <a:rPr lang="es-EC" sz="15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Agropecuaria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500" dirty="0">
                <a:latin typeface="+mn-lt"/>
              </a:rPr>
              <a:t>Dr. Chiriboga </a:t>
            </a:r>
            <a:r>
              <a:rPr lang="es-EC" sz="1500" dirty="0" smtClean="0">
                <a:latin typeface="+mn-lt"/>
              </a:rPr>
              <a:t>Novillo, </a:t>
            </a:r>
            <a:r>
              <a:rPr lang="es-EC" sz="1500" dirty="0">
                <a:latin typeface="+mn-lt"/>
              </a:rPr>
              <a:t>Carlos Eduardo</a:t>
            </a:r>
            <a:endParaRPr lang="es-EC" sz="1500" b="1" dirty="0" smtClean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de octubre del 2020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Resultado de imagen para uc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AutoShape 4" descr="Resultado de imagen para uc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7937"/>
            <a:ext cx="1330496" cy="13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5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364088" y="2381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METODOLOGÍA</a:t>
            </a:r>
          </a:p>
        </p:txBody>
      </p:sp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107504" y="330140"/>
            <a:ext cx="5544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 smtClean="0">
                <a:latin typeface="+mj-lt"/>
                <a:ea typeface="Calibri Light" pitchFamily="34" charset="0"/>
                <a:cs typeface="Times New Roman" pitchFamily="18" charset="0"/>
              </a:rPr>
              <a:t>INOCULACIÓN DE ESPECIES ARBÓREAS </a:t>
            </a:r>
            <a:endParaRPr lang="es-EC" sz="2000" b="1" dirty="0">
              <a:latin typeface="+mj-lt"/>
              <a:ea typeface="Calibri Light" pitchFamily="34" charset="0"/>
              <a:cs typeface="Times New Roman" pitchFamily="18" charset="0"/>
            </a:endParaRPr>
          </a:p>
        </p:txBody>
      </p:sp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4596347" cy="338437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46439" y="5090547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1kg de inoculo de bosque de tierra natural (</a:t>
            </a:r>
            <a:r>
              <a:rPr lang="es-EC" sz="1600" dirty="0" err="1" smtClean="0"/>
              <a:t>Wubbs</a:t>
            </a:r>
            <a:r>
              <a:rPr lang="es-EC" sz="1600" dirty="0" smtClean="0"/>
              <a:t> et al., 2016).</a:t>
            </a:r>
            <a:endParaRPr lang="en-US" sz="1600" dirty="0"/>
          </a:p>
        </p:txBody>
      </p:sp>
      <p:pic>
        <p:nvPicPr>
          <p:cNvPr id="11" name="Imagen 10" descr="Recorte de pantall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/>
          <a:stretch/>
        </p:blipFill>
        <p:spPr>
          <a:xfrm>
            <a:off x="5332753" y="3615934"/>
            <a:ext cx="1338237" cy="1187787"/>
          </a:xfrm>
          <a:prstGeom prst="rect">
            <a:avLst/>
          </a:prstGeom>
        </p:spPr>
      </p:pic>
      <p:pic>
        <p:nvPicPr>
          <p:cNvPr id="22" name="Imagen 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983" y="1268760"/>
            <a:ext cx="3472244" cy="1168287"/>
          </a:xfrm>
          <a:prstGeom prst="rect">
            <a:avLst/>
          </a:prstGeom>
        </p:spPr>
      </p:pic>
      <p:pic>
        <p:nvPicPr>
          <p:cNvPr id="23" name="Imagen 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08920"/>
            <a:ext cx="1574050" cy="2094801"/>
          </a:xfrm>
          <a:prstGeom prst="rect">
            <a:avLst/>
          </a:prstGeom>
        </p:spPr>
      </p:pic>
      <p:pic>
        <p:nvPicPr>
          <p:cNvPr id="9" name="3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08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626714" y="1340768"/>
            <a:ext cx="295508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muestras de cada 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árbol</a:t>
            </a:r>
          </a:p>
          <a:p>
            <a:pPr algn="ctr"/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48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muestras por 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parcela</a:t>
            </a:r>
          </a:p>
          <a:p>
            <a:pPr algn="ctr"/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384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muestras 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totales</a:t>
            </a:r>
            <a:endParaRPr lang="es-EC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64088" y="2381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METODOLOGÍA</a:t>
            </a:r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107504" y="330140"/>
            <a:ext cx="5544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 smtClean="0">
                <a:latin typeface="+mj-lt"/>
                <a:ea typeface="Calibri Light" pitchFamily="34" charset="0"/>
                <a:cs typeface="Times New Roman" pitchFamily="18" charset="0"/>
              </a:rPr>
              <a:t>TOMA DE MUESTRAS</a:t>
            </a:r>
            <a:endParaRPr lang="es-EC" sz="2000" b="1" dirty="0">
              <a:latin typeface="+mj-lt"/>
              <a:ea typeface="Calibri Light" pitchFamily="34" charset="0"/>
              <a:cs typeface="Times New Roman" pitchFamily="18" charset="0"/>
            </a:endParaRPr>
          </a:p>
        </p:txBody>
      </p:sp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11" y="3241464"/>
            <a:ext cx="1987221" cy="2737082"/>
          </a:xfrm>
          <a:prstGeom prst="rect">
            <a:avLst/>
          </a:prstGeom>
        </p:spPr>
      </p:pic>
      <p:pic>
        <p:nvPicPr>
          <p:cNvPr id="9" name="Imagen 8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0" y="3223288"/>
            <a:ext cx="1864172" cy="2755889"/>
          </a:xfrm>
          <a:prstGeom prst="rect">
            <a:avLst/>
          </a:prstGeom>
        </p:spPr>
      </p:pic>
      <p:pic>
        <p:nvPicPr>
          <p:cNvPr id="10" name="Imagen 9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004" y="808717"/>
            <a:ext cx="1771682" cy="2307014"/>
          </a:xfrm>
          <a:prstGeom prst="rect">
            <a:avLst/>
          </a:prstGeom>
        </p:spPr>
      </p:pic>
      <p:pic>
        <p:nvPicPr>
          <p:cNvPr id="11" name="Imagen 10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32" y="3232046"/>
            <a:ext cx="1856852" cy="2725497"/>
          </a:xfrm>
          <a:prstGeom prst="rect">
            <a:avLst/>
          </a:prstGeom>
        </p:spPr>
      </p:pic>
      <p:pic>
        <p:nvPicPr>
          <p:cNvPr id="12" name="Imagen 11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0" y="783481"/>
            <a:ext cx="2691989" cy="2357487"/>
          </a:xfrm>
          <a:prstGeom prst="rect">
            <a:avLst/>
          </a:prstGeom>
        </p:spPr>
      </p:pic>
      <p:pic>
        <p:nvPicPr>
          <p:cNvPr id="13" name="3 Ima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05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364088" y="2381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METODOLOGÍA</a:t>
            </a:r>
          </a:p>
        </p:txBody>
      </p:sp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163167" y="249595"/>
            <a:ext cx="62810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 smtClean="0">
                <a:latin typeface="Arial (Títulos)"/>
                <a:ea typeface="Calibri Light" pitchFamily="34" charset="0"/>
                <a:cs typeface="Times New Roman" pitchFamily="18" charset="0"/>
              </a:rPr>
              <a:t>AISLAMIENTO DE MUESTRAS </a:t>
            </a:r>
            <a:endParaRPr lang="es-EC" sz="2000" b="1" dirty="0">
              <a:latin typeface="Arial (Títulos)"/>
              <a:ea typeface="Calibri Light" pitchFamily="34" charset="0"/>
              <a:cs typeface="Times New Roman" pitchFamily="18" charset="0"/>
            </a:endParaRPr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71" y="1367549"/>
            <a:ext cx="2412086" cy="1806604"/>
          </a:xfrm>
          <a:prstGeom prst="rect">
            <a:avLst/>
          </a:prstGeo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7" y="1312157"/>
            <a:ext cx="2451517" cy="1839402"/>
          </a:xfrm>
          <a:prstGeom prst="rect">
            <a:avLst/>
          </a:prstGeom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91" y="3797601"/>
            <a:ext cx="2374847" cy="1977304"/>
          </a:xfrm>
          <a:prstGeom prst="rect">
            <a:avLst/>
          </a:prstGeom>
        </p:spPr>
      </p:pic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359" y="1250154"/>
            <a:ext cx="1326112" cy="1650995"/>
          </a:xfrm>
          <a:prstGeom prst="rect">
            <a:avLst/>
          </a:prstGeom>
        </p:spPr>
      </p:pic>
      <p:pic>
        <p:nvPicPr>
          <p:cNvPr id="9" name="Imagen 8" descr="Recorte de pantall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2" y="3802820"/>
            <a:ext cx="2430882" cy="2057764"/>
          </a:xfrm>
          <a:prstGeom prst="rect">
            <a:avLst/>
          </a:prstGeom>
        </p:spPr>
      </p:pic>
      <p:pic>
        <p:nvPicPr>
          <p:cNvPr id="10" name="Imagen 9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89" y="2957970"/>
            <a:ext cx="1787062" cy="1544062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958" y="4613829"/>
            <a:ext cx="1337361" cy="1263443"/>
          </a:xfrm>
          <a:prstGeom prst="rect">
            <a:avLst/>
          </a:prstGeom>
        </p:spPr>
      </p:pic>
      <p:pic>
        <p:nvPicPr>
          <p:cNvPr id="13" name="Imagen 12" descr="Recorte de pantall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87" y="4613829"/>
            <a:ext cx="1320411" cy="124839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6660233" y="74852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Purificación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2483768" y="7339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Aislamiento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342027" y="951019"/>
            <a:ext cx="34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336220" y="1026309"/>
            <a:ext cx="34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62662" y="3428269"/>
            <a:ext cx="34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3</a:t>
            </a:r>
            <a:endParaRPr lang="en-U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305838" y="3461604"/>
            <a:ext cx="34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4</a:t>
            </a:r>
            <a:endParaRPr lang="en-U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351821" y="1182883"/>
            <a:ext cx="34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5</a:t>
            </a:r>
          </a:p>
        </p:txBody>
      </p:sp>
      <p:pic>
        <p:nvPicPr>
          <p:cNvPr id="20" name="3 Image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72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orte de pantalla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8"/>
          <a:stretch/>
        </p:blipFill>
        <p:spPr>
          <a:xfrm>
            <a:off x="755576" y="980729"/>
            <a:ext cx="1833193" cy="2411960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64088" y="2381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METODOLOGÍA</a:t>
            </a: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63167" y="249595"/>
            <a:ext cx="5128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C" sz="2000" b="1" dirty="0" smtClean="0"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IDENTIFICACIÓN DE MORFOESPECIES FÚNGICAS </a:t>
            </a:r>
            <a:endParaRPr lang="es-EC" sz="2000" b="1" dirty="0">
              <a:latin typeface="Times New Roman" pitchFamily="18" charset="0"/>
              <a:ea typeface="Calibri Light" pitchFamily="34" charset="0"/>
              <a:cs typeface="Times New Roman" pitchFamily="18" charset="0"/>
            </a:endParaRPr>
          </a:p>
        </p:txBody>
      </p:sp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8" y="3661571"/>
            <a:ext cx="1416836" cy="1890462"/>
          </a:xfrm>
          <a:prstGeom prst="rect">
            <a:avLst/>
          </a:prstGeom>
        </p:spPr>
      </p:pic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669687"/>
            <a:ext cx="1450779" cy="1882345"/>
          </a:xfrm>
          <a:prstGeom prst="rect">
            <a:avLst/>
          </a:prstGeom>
        </p:spPr>
      </p:pic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40" y="1053046"/>
            <a:ext cx="1508485" cy="1504048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45" y="1053046"/>
            <a:ext cx="1444625" cy="1423035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742" y="2579987"/>
            <a:ext cx="1878433" cy="1015196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8806" y="2225964"/>
            <a:ext cx="977051" cy="176138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63167" y="5709159"/>
            <a:ext cx="1456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(</a:t>
            </a:r>
            <a:r>
              <a:rPr lang="es-EC" sz="1200" dirty="0" err="1"/>
              <a:t>Watanabe</a:t>
            </a:r>
            <a:r>
              <a:rPr lang="es-EC" sz="1200" dirty="0"/>
              <a:t>, 2010)</a:t>
            </a:r>
            <a:r>
              <a:rPr lang="es-EC" sz="1200" i="1" dirty="0"/>
              <a:t>.</a:t>
            </a:r>
            <a:endParaRPr lang="en-US" sz="1200" dirty="0"/>
          </a:p>
        </p:txBody>
      </p:sp>
      <p:sp>
        <p:nvSpPr>
          <p:cNvPr id="15" name="Rectángulo 14"/>
          <p:cNvSpPr/>
          <p:nvPr/>
        </p:nvSpPr>
        <p:spPr>
          <a:xfrm>
            <a:off x="1619672" y="5701041"/>
            <a:ext cx="18582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dirty="0" smtClean="0">
                <a:latin typeface="+mj-lt"/>
                <a:ea typeface="Times New Roman" panose="02020603050405020304" pitchFamily="18" charset="0"/>
              </a:rPr>
              <a:t>(</a:t>
            </a:r>
            <a:r>
              <a:rPr lang="es-MX" sz="1200" dirty="0" err="1" smtClean="0">
                <a:latin typeface="+mj-lt"/>
                <a:ea typeface="Times New Roman" panose="02020603050405020304" pitchFamily="18" charset="0"/>
              </a:rPr>
              <a:t>Barnett</a:t>
            </a:r>
            <a:r>
              <a:rPr lang="es-MX" sz="1200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es-MX" sz="1200" dirty="0">
                <a:latin typeface="+mj-lt"/>
                <a:ea typeface="Times New Roman" panose="02020603050405020304" pitchFamily="18" charset="0"/>
              </a:rPr>
              <a:t>&amp; </a:t>
            </a:r>
            <a:r>
              <a:rPr lang="es-MX" sz="1200" dirty="0" smtClean="0">
                <a:latin typeface="+mj-lt"/>
                <a:ea typeface="Times New Roman" panose="02020603050405020304" pitchFamily="18" charset="0"/>
              </a:rPr>
              <a:t>Hunter</a:t>
            </a:r>
            <a:r>
              <a:rPr lang="es-MX" sz="1200" i="1" dirty="0" smtClean="0">
                <a:latin typeface="+mj-lt"/>
                <a:ea typeface="Times New Roman" panose="02020603050405020304" pitchFamily="18" charset="0"/>
              </a:rPr>
              <a:t>,</a:t>
            </a:r>
            <a:r>
              <a:rPr lang="es-MX" sz="1200" dirty="0" smtClean="0">
                <a:latin typeface="+mj-lt"/>
                <a:ea typeface="Times New Roman" panose="02020603050405020304" pitchFamily="18" charset="0"/>
              </a:rPr>
              <a:t>1998</a:t>
            </a:r>
            <a:r>
              <a:rPr lang="es-MX" sz="1200" dirty="0">
                <a:latin typeface="+mj-lt"/>
                <a:ea typeface="Times New Roman" panose="02020603050405020304" pitchFamily="18" charset="0"/>
              </a:rPr>
              <a:t>)</a:t>
            </a:r>
            <a:r>
              <a:rPr lang="es-ES" sz="1200" i="1" dirty="0">
                <a:latin typeface="+mj-lt"/>
                <a:ea typeface="Times New Roman" panose="02020603050405020304" pitchFamily="18" charset="0"/>
              </a:rPr>
              <a:t>.</a:t>
            </a:r>
            <a:endParaRPr lang="es-EC" sz="1200" dirty="0">
              <a:latin typeface="+mj-lt"/>
            </a:endParaRPr>
          </a:p>
        </p:txBody>
      </p:sp>
      <p:pic>
        <p:nvPicPr>
          <p:cNvPr id="16" name="Imagen 1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997" y="1033722"/>
            <a:ext cx="1466839" cy="1487715"/>
          </a:xfrm>
          <a:prstGeom prst="rect">
            <a:avLst/>
          </a:prstGeom>
        </p:spPr>
      </p:pic>
      <p:pic>
        <p:nvPicPr>
          <p:cNvPr id="17" name="Imagen 16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559" y="2597678"/>
            <a:ext cx="1781880" cy="997504"/>
          </a:xfrm>
          <a:prstGeom prst="rect">
            <a:avLst/>
          </a:prstGeom>
        </p:spPr>
      </p:pic>
      <p:pic>
        <p:nvPicPr>
          <p:cNvPr id="18" name="Imagen 17" descr="Recorte de pantall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08" y="3764216"/>
            <a:ext cx="3807935" cy="1768129"/>
          </a:xfrm>
          <a:prstGeom prst="rect">
            <a:avLst/>
          </a:prstGeom>
        </p:spPr>
      </p:pic>
      <p:pic>
        <p:nvPicPr>
          <p:cNvPr id="19" name="Imagen 18" descr="Recorte de pantalla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28" y="3722737"/>
            <a:ext cx="1576027" cy="1851088"/>
          </a:xfrm>
          <a:prstGeom prst="rect">
            <a:avLst/>
          </a:prstGeom>
        </p:spPr>
      </p:pic>
      <p:pic>
        <p:nvPicPr>
          <p:cNvPr id="20" name="3 Image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85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91" y="2492896"/>
            <a:ext cx="5976664" cy="3342220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64088" y="2381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METODOLOGÍA</a:t>
            </a:r>
          </a:p>
        </p:txBody>
      </p:sp>
      <p:sp>
        <p:nvSpPr>
          <p:cNvPr id="5" name="CuadroTexto 3"/>
          <p:cNvSpPr txBox="1">
            <a:spLocks noChangeArrowheads="1"/>
          </p:cNvSpPr>
          <p:nvPr/>
        </p:nvSpPr>
        <p:spPr bwMode="auto">
          <a:xfrm>
            <a:off x="75326" y="601133"/>
            <a:ext cx="78117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latin typeface="+mn-lt"/>
                <a:ea typeface="Calibri Light" pitchFamily="34" charset="0"/>
                <a:cs typeface="Times New Roman" pitchFamily="18" charset="0"/>
              </a:rPr>
              <a:t>DISEÑO EXPERIMENTAL Y ANÁLISIS ESTADÍSTICO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323528" y="1151138"/>
                <a:ext cx="8424936" cy="4274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ijkl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</m:d>
                            </m:sup>
                          </m:sSup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SE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ij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jk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</m:d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SI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ik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EI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jk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SEI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ijk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ijkl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151138"/>
                <a:ext cx="8424936" cy="427425"/>
              </a:xfrm>
              <a:prstGeom prst="rect">
                <a:avLst/>
              </a:prstGeom>
              <a:blipFill>
                <a:blip r:embed="rId3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adroTexto 7"/>
          <p:cNvSpPr txBox="1"/>
          <p:nvPr/>
        </p:nvSpPr>
        <p:spPr>
          <a:xfrm>
            <a:off x="323528" y="1898361"/>
            <a:ext cx="5969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Figura 1</a:t>
            </a:r>
            <a:r>
              <a:rPr lang="en-US" sz="1400" b="1" dirty="0"/>
              <a:t> </a:t>
            </a:r>
            <a:endParaRPr lang="en-US" sz="1400" dirty="0"/>
          </a:p>
          <a:p>
            <a:r>
              <a:rPr lang="es-EC" sz="1400" i="1" dirty="0"/>
              <a:t>Croquis experimental de la </a:t>
            </a:r>
            <a:r>
              <a:rPr lang="es-EC" sz="1400" i="1" dirty="0" smtClean="0"/>
              <a:t>investigación</a:t>
            </a:r>
            <a:endParaRPr lang="en-US" sz="1400" dirty="0"/>
          </a:p>
        </p:txBody>
      </p:sp>
      <p:pic>
        <p:nvPicPr>
          <p:cNvPr id="10" name="Imagen 9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56" y="3068960"/>
            <a:ext cx="2210108" cy="1867161"/>
          </a:xfrm>
          <a:prstGeom prst="rect">
            <a:avLst/>
          </a:prstGeom>
        </p:spPr>
      </p:pic>
      <p:pic>
        <p:nvPicPr>
          <p:cNvPr id="9" name="3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04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"/>
          <p:cNvSpPr txBox="1">
            <a:spLocks noChangeArrowheads="1"/>
          </p:cNvSpPr>
          <p:nvPr/>
        </p:nvSpPr>
        <p:spPr bwMode="auto">
          <a:xfrm>
            <a:off x="355450" y="219915"/>
            <a:ext cx="57235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latin typeface="+mj-lt"/>
                <a:ea typeface="Calibri Light" pitchFamily="34" charset="0"/>
                <a:cs typeface="Times New Roman" pitchFamily="18" charset="0"/>
              </a:rPr>
              <a:t>MÉTRICAS DE </a:t>
            </a:r>
            <a:r>
              <a:rPr lang="es-EC" sz="2000" b="1" dirty="0" smtClean="0">
                <a:latin typeface="+mj-lt"/>
                <a:ea typeface="Calibri Light" pitchFamily="34" charset="0"/>
                <a:cs typeface="Times New Roman" pitchFamily="18" charset="0"/>
              </a:rPr>
              <a:t>DIVERSIDAD</a:t>
            </a:r>
            <a:endParaRPr lang="es-EC" sz="2000" b="1" dirty="0">
              <a:latin typeface="+mj-lt"/>
              <a:ea typeface="Calibri Light" pitchFamily="34" charset="0"/>
              <a:cs typeface="Times New Roman" pitchFamily="18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64088" y="2381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METODOLOGÍA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Diagrama 4"/>
              <p:cNvGraphicFramePr/>
              <p:nvPr>
                <p:extLst>
                  <p:ext uri="{D42A27DB-BD31-4B8C-83A1-F6EECF244321}">
                    <p14:modId xmlns:p14="http://schemas.microsoft.com/office/powerpoint/2010/main" val="4010063677"/>
                  </p:ext>
                </p:extLst>
              </p:nvPr>
            </p:nvGraphicFramePr>
            <p:xfrm>
              <a:off x="179512" y="1700808"/>
              <a:ext cx="6408712" cy="424847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5" name="Diagrama 4"/>
              <p:cNvGraphicFramePr/>
              <p:nvPr>
                <p:extLst>
                  <p:ext uri="{D42A27DB-BD31-4B8C-83A1-F6EECF244321}">
                    <p14:modId xmlns:p14="http://schemas.microsoft.com/office/powerpoint/2010/main" val="4010063677"/>
                  </p:ext>
                </p:extLst>
              </p:nvPr>
            </p:nvGraphicFramePr>
            <p:xfrm>
              <a:off x="179512" y="1700808"/>
              <a:ext cx="6408712" cy="424847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6" name="CuadroTexto 5"/>
          <p:cNvSpPr txBox="1"/>
          <p:nvPr/>
        </p:nvSpPr>
        <p:spPr>
          <a:xfrm>
            <a:off x="336890" y="917363"/>
            <a:ext cx="2880320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DIVERSIDAD ALFA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50" y="1286695"/>
            <a:ext cx="2101133" cy="1232957"/>
          </a:xfrm>
          <a:prstGeom prst="rect">
            <a:avLst/>
          </a:prstGeom>
        </p:spPr>
      </p:pic>
      <p:pic>
        <p:nvPicPr>
          <p:cNvPr id="9" name="Imagen 8" descr="Recorte de pantall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014" y="2811997"/>
            <a:ext cx="2232006" cy="549417"/>
          </a:xfrm>
          <a:prstGeom prst="rect">
            <a:avLst/>
          </a:prstGeom>
        </p:spPr>
      </p:pic>
      <p:pic>
        <p:nvPicPr>
          <p:cNvPr id="10" name="Imagen 9" descr="Recorte de pantalla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7"/>
          <a:stretch/>
        </p:blipFill>
        <p:spPr>
          <a:xfrm>
            <a:off x="7092369" y="4285280"/>
            <a:ext cx="1571297" cy="123195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4"/>
          <a:srcRect b="54235"/>
          <a:stretch/>
        </p:blipFill>
        <p:spPr>
          <a:xfrm>
            <a:off x="7236296" y="3471063"/>
            <a:ext cx="1221841" cy="686993"/>
          </a:xfrm>
          <a:prstGeom prst="rect">
            <a:avLst/>
          </a:prstGeom>
        </p:spPr>
      </p:pic>
      <p:pic>
        <p:nvPicPr>
          <p:cNvPr id="12" name="3 Image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01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6732588" y="6021388"/>
            <a:ext cx="2303462" cy="576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pic>
        <p:nvPicPr>
          <p:cNvPr id="819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6029325"/>
            <a:ext cx="225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610" y="3717032"/>
            <a:ext cx="3240360" cy="190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uadroTexto 3"/>
          <p:cNvSpPr txBox="1">
            <a:spLocks noChangeArrowheads="1"/>
          </p:cNvSpPr>
          <p:nvPr/>
        </p:nvSpPr>
        <p:spPr bwMode="auto">
          <a:xfrm>
            <a:off x="355450" y="219915"/>
            <a:ext cx="57235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>
                <a:latin typeface="+mj-lt"/>
                <a:ea typeface="Calibri Light" pitchFamily="34" charset="0"/>
                <a:cs typeface="Times New Roman" pitchFamily="18" charset="0"/>
              </a:rPr>
              <a:t>MÉTRICAS DE </a:t>
            </a:r>
            <a:r>
              <a:rPr lang="es-EC" sz="2000" b="1" dirty="0" smtClean="0">
                <a:latin typeface="+mj-lt"/>
                <a:ea typeface="Calibri Light" pitchFamily="34" charset="0"/>
                <a:cs typeface="Times New Roman" pitchFamily="18" charset="0"/>
              </a:rPr>
              <a:t>DIVERSIDAD</a:t>
            </a:r>
            <a:endParaRPr lang="es-EC" sz="2000" b="1" dirty="0">
              <a:latin typeface="+mj-lt"/>
              <a:ea typeface="Calibri Light" pitchFamily="34" charset="0"/>
              <a:cs typeface="Times New Roman" pitchFamily="18" charset="0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5364088" y="2381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METODOLOGÍA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67544" y="1179341"/>
            <a:ext cx="2880320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DIVERSIDAD BETA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010379993"/>
              </p:ext>
            </p:extLst>
          </p:nvPr>
        </p:nvGraphicFramePr>
        <p:xfrm>
          <a:off x="467544" y="2170268"/>
          <a:ext cx="7607820" cy="1167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057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8385966" y="3744306"/>
            <a:ext cx="387369" cy="3759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1"/>
          <p:cNvSpPr txBox="1">
            <a:spLocks noGrp="1"/>
          </p:cNvSpPr>
          <p:nvPr>
            <p:ph type="title"/>
          </p:nvPr>
        </p:nvSpPr>
        <p:spPr>
          <a:xfrm>
            <a:off x="3963326" y="0"/>
            <a:ext cx="5194920" cy="63408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 dirty="0" smtClean="0">
                <a:solidFill>
                  <a:srgbClr val="336600"/>
                </a:solidFill>
                <a:cs typeface="Times New Roman" pitchFamily="18" charset="0"/>
              </a:rPr>
              <a:t>RESULTADOS Y DISCUSIÓN </a:t>
            </a:r>
            <a:endParaRPr lang="es-EC" sz="2800" kern="0" dirty="0">
              <a:solidFill>
                <a:srgbClr val="336600"/>
              </a:solidFill>
              <a:cs typeface="Times New Roman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64970"/>
            <a:ext cx="4176464" cy="5358672"/>
          </a:xfrm>
          <a:prstGeom prst="rect">
            <a:avLst/>
          </a:prstGeom>
        </p:spPr>
      </p:pic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388454"/>
              </p:ext>
            </p:extLst>
          </p:nvPr>
        </p:nvGraphicFramePr>
        <p:xfrm>
          <a:off x="4410412" y="561727"/>
          <a:ext cx="4300747" cy="3731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1" name="Document" r:id="rId4" imgW="5611327" imgH="4868455" progId="Word.Document.12">
                  <p:embed/>
                </p:oleObj>
              </mc:Choice>
              <mc:Fallback>
                <p:oleObj name="Document" r:id="rId4" imgW="5611327" imgH="4868455" progId="Word.Document.12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0412" y="561727"/>
                        <a:ext cx="4300747" cy="3731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/>
          <p:cNvSpPr/>
          <p:nvPr/>
        </p:nvSpPr>
        <p:spPr>
          <a:xfrm>
            <a:off x="2062" y="317041"/>
            <a:ext cx="4367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Composición fúngica en especies arbóreas </a:t>
            </a:r>
            <a:endParaRPr lang="es-EC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107504" y="634082"/>
            <a:ext cx="4176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/>
              <a:t>Tabla 2 </a:t>
            </a:r>
            <a:endParaRPr lang="en-US" sz="1100" b="1" dirty="0"/>
          </a:p>
          <a:p>
            <a:r>
              <a:rPr lang="es-EC" sz="1100" i="1" dirty="0"/>
              <a:t>Composición de hongos endorizosféricos por especies </a:t>
            </a:r>
            <a:r>
              <a:rPr lang="es-EC" sz="1100" i="1" dirty="0" smtClean="0"/>
              <a:t>arbórea</a:t>
            </a:r>
            <a:endParaRPr lang="en-US" sz="11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4649871" y="4084175"/>
            <a:ext cx="223224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 smtClean="0"/>
              <a:t>Aislamientos: 306</a:t>
            </a:r>
          </a:p>
          <a:p>
            <a:r>
              <a:rPr lang="es-ES" sz="1400" dirty="0" smtClean="0"/>
              <a:t>Morfoespecies: 74</a:t>
            </a:r>
          </a:p>
          <a:p>
            <a:r>
              <a:rPr lang="es-ES" sz="1400" dirty="0" smtClean="0"/>
              <a:t>Géneros: 26</a:t>
            </a:r>
            <a:endParaRPr lang="en-US" sz="1400" dirty="0"/>
          </a:p>
        </p:txBody>
      </p:sp>
      <p:cxnSp>
        <p:nvCxnSpPr>
          <p:cNvPr id="8" name="Conector recto de flecha 7"/>
          <p:cNvCxnSpPr>
            <a:stCxn id="6" idx="3"/>
          </p:cNvCxnSpPr>
          <p:nvPr/>
        </p:nvCxnSpPr>
        <p:spPr>
          <a:xfrm flipV="1">
            <a:off x="6882119" y="4020172"/>
            <a:ext cx="1503847" cy="4333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3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165" y="5968444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5580112" y="3744306"/>
            <a:ext cx="360040" cy="2861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/>
          <p:cNvSpPr/>
          <p:nvPr/>
        </p:nvSpPr>
        <p:spPr>
          <a:xfrm>
            <a:off x="6520525" y="3744306"/>
            <a:ext cx="288032" cy="2861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7452320" y="3744306"/>
            <a:ext cx="284043" cy="2861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adroTexto 15"/>
          <p:cNvSpPr txBox="1"/>
          <p:nvPr/>
        </p:nvSpPr>
        <p:spPr>
          <a:xfrm>
            <a:off x="4597055" y="4886842"/>
            <a:ext cx="4114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172 aislamientos se obtuvieron de especies arbóreas inoculadas.</a:t>
            </a:r>
            <a:endParaRPr lang="en-US" sz="1200" dirty="0"/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332838"/>
              </p:ext>
            </p:extLst>
          </p:nvPr>
        </p:nvGraphicFramePr>
        <p:xfrm>
          <a:off x="4649871" y="5401264"/>
          <a:ext cx="2041294" cy="8229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020647">
                  <a:extLst>
                    <a:ext uri="{9D8B030D-6E8A-4147-A177-3AD203B41FA5}">
                      <a16:colId xmlns:a16="http://schemas.microsoft.com/office/drawing/2014/main" xmlns="" val="3691233424"/>
                    </a:ext>
                  </a:extLst>
                </a:gridCol>
                <a:gridCol w="1020647">
                  <a:extLst>
                    <a:ext uri="{9D8B030D-6E8A-4147-A177-3AD203B41FA5}">
                      <a16:colId xmlns:a16="http://schemas.microsoft.com/office/drawing/2014/main" xmlns="" val="783419009"/>
                    </a:ext>
                  </a:extLst>
                </a:gridCol>
              </a:tblGrid>
              <a:tr h="174481">
                <a:tc gridSpan="2">
                  <a:txBody>
                    <a:bodyPr/>
                    <a:lstStyle/>
                    <a:p>
                      <a:pPr algn="ctr"/>
                      <a:r>
                        <a:rPr lang="es-ES" sz="1200" b="0" dirty="0" smtClean="0">
                          <a:solidFill>
                            <a:schemeClr val="tx1"/>
                          </a:solidFill>
                        </a:rPr>
                        <a:t>Especies arbóreas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8808769"/>
                  </a:ext>
                </a:extLst>
              </a:tr>
              <a:tr h="262050"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10 géneros: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I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60621977"/>
                  </a:ext>
                </a:extLst>
              </a:tr>
              <a:tr h="262050"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16 géneros: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I  NI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36584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05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63888" y="-7827"/>
            <a:ext cx="537719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RESULTADOS Y DISCUSIÓN</a:t>
            </a:r>
          </a:p>
        </p:txBody>
      </p:sp>
      <p:pic>
        <p:nvPicPr>
          <p:cNvPr id="20483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83973" y="351143"/>
            <a:ext cx="4367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Composición fúngica en especies arbóreas </a:t>
            </a:r>
            <a:endParaRPr lang="es-EC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3973" y="820738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Tabla 3 </a:t>
            </a:r>
            <a:endParaRPr lang="en-US" sz="1200" b="1" dirty="0"/>
          </a:p>
          <a:p>
            <a:r>
              <a:rPr lang="es-EC" sz="1200" i="1" dirty="0"/>
              <a:t>Composición de hongos endorizosféricos por tipo de suelo </a:t>
            </a:r>
            <a:r>
              <a:rPr lang="es-EC" sz="1200" i="1" dirty="0" smtClean="0"/>
              <a:t>perturbado</a:t>
            </a:r>
            <a:endParaRPr lang="en-US" sz="1200" b="1" dirty="0"/>
          </a:p>
        </p:txBody>
      </p:sp>
      <p:pic>
        <p:nvPicPr>
          <p:cNvPr id="15" name="Imagen 14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" y="1284928"/>
            <a:ext cx="6023511" cy="2483341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64591"/>
            <a:ext cx="1008112" cy="871698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164591"/>
            <a:ext cx="1695852" cy="86553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37959" y="4700342"/>
            <a:ext cx="1728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i="1" dirty="0" err="1"/>
              <a:t>Monacrosporium</a:t>
            </a:r>
            <a:r>
              <a:rPr lang="es-EC" sz="1200" i="1" dirty="0"/>
              <a:t> </a:t>
            </a:r>
            <a:r>
              <a:rPr lang="es-EC" sz="1200" dirty="0"/>
              <a:t>sp. 1</a:t>
            </a:r>
            <a:endParaRPr lang="en-US" sz="1200" dirty="0"/>
          </a:p>
          <a:p>
            <a:endParaRPr lang="en-US" dirty="0"/>
          </a:p>
        </p:txBody>
      </p:sp>
      <p:pic>
        <p:nvPicPr>
          <p:cNvPr id="16" name="Imagen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546" y="5195803"/>
            <a:ext cx="998566" cy="834322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1426" y="4777489"/>
            <a:ext cx="834323" cy="167095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172277" y="4700342"/>
            <a:ext cx="1736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i="1" dirty="0" err="1"/>
              <a:t>Botryodiplodia</a:t>
            </a:r>
            <a:r>
              <a:rPr lang="es-EC" sz="1200" i="1" dirty="0"/>
              <a:t> </a:t>
            </a:r>
            <a:r>
              <a:rPr lang="es-EC" sz="1200" dirty="0"/>
              <a:t>sp. </a:t>
            </a:r>
            <a:r>
              <a:rPr lang="es-EC" sz="1200" dirty="0" smtClean="0"/>
              <a:t>1</a:t>
            </a:r>
            <a:endParaRPr lang="en-US" sz="12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6433934" y="2890223"/>
            <a:ext cx="2620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Morfoespecies fúngicas comunes</a:t>
            </a:r>
            <a:r>
              <a:rPr lang="en-US" sz="1200" dirty="0" smtClean="0"/>
              <a:t>.</a:t>
            </a:r>
          </a:p>
          <a:p>
            <a:r>
              <a:rPr lang="es-ES" sz="1200" dirty="0" smtClean="0"/>
              <a:t>(Sosa, 2018 ; </a:t>
            </a:r>
            <a:r>
              <a:rPr lang="es-ES" sz="1200" dirty="0" err="1" smtClean="0"/>
              <a:t>Quisasamín</a:t>
            </a:r>
            <a:r>
              <a:rPr lang="es-ES" sz="1200" dirty="0" smtClean="0"/>
              <a:t>,  2019).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6433935" y="1553014"/>
            <a:ext cx="2620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Phylum</a:t>
            </a:r>
            <a:r>
              <a:rPr lang="es-ES" sz="1200" dirty="0" smtClean="0"/>
              <a:t> Ascomycota presenta </a:t>
            </a:r>
            <a:r>
              <a:rPr lang="es-EC" sz="1200" dirty="0" smtClean="0"/>
              <a:t>mayor </a:t>
            </a:r>
            <a:r>
              <a:rPr lang="es-EC" sz="1200" dirty="0"/>
              <a:t>diversidad fúngica en suelos y en raíces de comunidades </a:t>
            </a:r>
            <a:r>
              <a:rPr lang="es-EC" sz="1200" dirty="0" smtClean="0"/>
              <a:t>vegetales</a:t>
            </a:r>
            <a:r>
              <a:rPr lang="es-EC" sz="1200" dirty="0"/>
              <a:t> </a:t>
            </a:r>
            <a:r>
              <a:rPr lang="es-EC" sz="1200" dirty="0" smtClean="0"/>
              <a:t>(</a:t>
            </a:r>
            <a:r>
              <a:rPr lang="es-EC" sz="1200" dirty="0" err="1" smtClean="0"/>
              <a:t>Pacasa</a:t>
            </a:r>
            <a:r>
              <a:rPr lang="es-EC" sz="1200" dirty="0"/>
              <a:t> </a:t>
            </a:r>
            <a:r>
              <a:rPr lang="es-EC" sz="1200" dirty="0" smtClean="0"/>
              <a:t>et al, 2017).</a:t>
            </a:r>
            <a:endParaRPr lang="en-US" sz="1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94350" y="3768269"/>
            <a:ext cx="58458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PCPP = Plataformas que circunscriben a los pozos petroleros, CGP = Centro de gestión de pasivos, CLR = Celdas de lodos y ripios, PT = Potreros (testigo). I= Inoculado, NI= No </a:t>
            </a:r>
            <a:r>
              <a:rPr lang="es-EC" sz="1100" dirty="0" smtClean="0"/>
              <a:t>inoculado</a:t>
            </a:r>
            <a:r>
              <a:rPr lang="en-US" sz="1100" dirty="0" smtClean="0"/>
              <a:t>.</a:t>
            </a:r>
            <a:endParaRPr lang="en-US" sz="1100" dirty="0"/>
          </a:p>
        </p:txBody>
      </p:sp>
      <p:sp>
        <p:nvSpPr>
          <p:cNvPr id="5" name="Rectángulo 4"/>
          <p:cNvSpPr/>
          <p:nvPr/>
        </p:nvSpPr>
        <p:spPr>
          <a:xfrm>
            <a:off x="2369955" y="3389398"/>
            <a:ext cx="31011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adroTexto 18"/>
          <p:cNvSpPr txBox="1"/>
          <p:nvPr/>
        </p:nvSpPr>
        <p:spPr>
          <a:xfrm>
            <a:off x="6450667" y="3849622"/>
            <a:ext cx="2517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La riqueza de morfoespecies fúngicas incrementa </a:t>
            </a:r>
            <a:r>
              <a:rPr lang="es-ES" sz="1200" dirty="0"/>
              <a:t>al aplicar el inoculo de </a:t>
            </a:r>
            <a:r>
              <a:rPr lang="es-ES" sz="1200" dirty="0" smtClean="0"/>
              <a:t>suelo.</a:t>
            </a:r>
            <a:r>
              <a:rPr lang="en-US" sz="1200" dirty="0"/>
              <a:t> (</a:t>
            </a:r>
            <a:r>
              <a:rPr lang="en-US" sz="1200" dirty="0" err="1"/>
              <a:t>Wubs</a:t>
            </a:r>
            <a:r>
              <a:rPr lang="en-US" sz="1200" dirty="0"/>
              <a:t> et al., 2016)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652120" y="3389398"/>
            <a:ext cx="288032" cy="21602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7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3635896" y="-7827"/>
            <a:ext cx="5305191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 dirty="0" smtClean="0">
                <a:solidFill>
                  <a:srgbClr val="336600"/>
                </a:solidFill>
                <a:effectLst/>
                <a:cs typeface="Times New Roman" pitchFamily="18" charset="0"/>
              </a:rPr>
              <a:t>RESULTADOS Y DISCUSIÓN</a:t>
            </a:r>
            <a:endParaRPr lang="es-EC" sz="2800" kern="0" dirty="0">
              <a:solidFill>
                <a:srgbClr val="336600"/>
              </a:solidFill>
              <a:effectLst/>
              <a:cs typeface="Times New Roman" pitchFamily="18" charset="0"/>
            </a:endParaRPr>
          </a:p>
        </p:txBody>
      </p:sp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8" y="1169288"/>
            <a:ext cx="4765971" cy="496855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00819" y="1509840"/>
            <a:ext cx="274302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Mayor riqueza fúngica</a:t>
            </a:r>
            <a:endParaRPr lang="en-US" b="1" dirty="0"/>
          </a:p>
        </p:txBody>
      </p:sp>
      <p:sp>
        <p:nvSpPr>
          <p:cNvPr id="10" name="Rectángulo 9"/>
          <p:cNvSpPr/>
          <p:nvPr/>
        </p:nvSpPr>
        <p:spPr>
          <a:xfrm>
            <a:off x="248158" y="1556792"/>
            <a:ext cx="4765971" cy="24482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11"/>
          <p:cNvSpPr/>
          <p:nvPr/>
        </p:nvSpPr>
        <p:spPr>
          <a:xfrm>
            <a:off x="0" y="339165"/>
            <a:ext cx="4367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Composición fúngica en especies arbóreas </a:t>
            </a:r>
            <a:endParaRPr lang="es-EC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14778" y="790870"/>
            <a:ext cx="4176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/>
              <a:t>Tabla 2 </a:t>
            </a:r>
            <a:endParaRPr lang="en-US" sz="1100" b="1" dirty="0"/>
          </a:p>
          <a:p>
            <a:r>
              <a:rPr lang="es-EC" sz="1100" i="1" dirty="0"/>
              <a:t>Composición de hongos endorizosféricos por especies </a:t>
            </a:r>
            <a:r>
              <a:rPr lang="es-EC" sz="1100" i="1" dirty="0" smtClean="0"/>
              <a:t>arbórea</a:t>
            </a:r>
            <a:endParaRPr lang="en-US" sz="1100" b="1" dirty="0"/>
          </a:p>
        </p:txBody>
      </p:sp>
      <p:cxnSp>
        <p:nvCxnSpPr>
          <p:cNvPr id="15" name="Conector recto de flecha 14"/>
          <p:cNvCxnSpPr>
            <a:endCxn id="9" idx="1"/>
          </p:cNvCxnSpPr>
          <p:nvPr/>
        </p:nvCxnSpPr>
        <p:spPr>
          <a:xfrm flipV="1">
            <a:off x="5014129" y="1694506"/>
            <a:ext cx="786690" cy="87039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6317345" y="2352694"/>
            <a:ext cx="1608134" cy="369332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C" i="1" dirty="0" smtClean="0">
                <a:latin typeface="Times New Roman" panose="02020603050405020304" pitchFamily="18" charset="0"/>
              </a:rPr>
              <a:t>Rhizoctonia </a:t>
            </a:r>
            <a:r>
              <a:rPr lang="es-EC" dirty="0" smtClean="0">
                <a:latin typeface="Times New Roman" panose="02020603050405020304" pitchFamily="18" charset="0"/>
              </a:rPr>
              <a:t>sp.</a:t>
            </a:r>
            <a:endParaRPr lang="es-EC" i="1" dirty="0"/>
          </a:p>
        </p:txBody>
      </p:sp>
      <p:sp>
        <p:nvSpPr>
          <p:cNvPr id="14" name="Rectángulo 13"/>
          <p:cNvSpPr/>
          <p:nvPr/>
        </p:nvSpPr>
        <p:spPr>
          <a:xfrm>
            <a:off x="6625189" y="3313754"/>
            <a:ext cx="723275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44 % </a:t>
            </a:r>
            <a:endParaRPr lang="es-EC" dirty="0"/>
          </a:p>
        </p:txBody>
      </p:sp>
      <p:sp>
        <p:nvSpPr>
          <p:cNvPr id="2" name="Flecha abajo 1"/>
          <p:cNvSpPr/>
          <p:nvPr/>
        </p:nvSpPr>
        <p:spPr>
          <a:xfrm>
            <a:off x="6806009" y="1982034"/>
            <a:ext cx="361637" cy="3477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echa abajo 15"/>
          <p:cNvSpPr/>
          <p:nvPr/>
        </p:nvSpPr>
        <p:spPr>
          <a:xfrm>
            <a:off x="6806009" y="2799509"/>
            <a:ext cx="361637" cy="3905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n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44" y="4030495"/>
            <a:ext cx="1301750" cy="1283970"/>
          </a:xfrm>
          <a:prstGeom prst="rect">
            <a:avLst/>
          </a:prstGeom>
        </p:spPr>
      </p:pic>
      <p:pic>
        <p:nvPicPr>
          <p:cNvPr id="23" name="Imagen 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894" y="4005064"/>
            <a:ext cx="2109578" cy="13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70531"/>
              </p:ext>
            </p:extLst>
          </p:nvPr>
        </p:nvGraphicFramePr>
        <p:xfrm>
          <a:off x="2339752" y="908721"/>
          <a:ext cx="6347048" cy="374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139952" y="44450"/>
            <a:ext cx="4824537" cy="720254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INTRODUCCIÓN</a:t>
            </a:r>
          </a:p>
        </p:txBody>
      </p:sp>
      <p:pic>
        <p:nvPicPr>
          <p:cNvPr id="6" name="Imagen 5" descr="Selva Ecuatoriana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7" b="99652" l="1250" r="98438">
                        <a14:backgroundMark x1="89063" y1="88502" x2="89063" y2="88502"/>
                        <a14:backgroundMark x1="89063" y1="88502" x2="89063" y2="88502"/>
                        <a14:backgroundMark x1="82500" y1="70383" x2="82500" y2="70383"/>
                        <a14:backgroundMark x1="82500" y1="70383" x2="82500" y2="70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7"/>
          <a:stretch/>
        </p:blipFill>
        <p:spPr bwMode="auto">
          <a:xfrm>
            <a:off x="23842" y="764704"/>
            <a:ext cx="1863328" cy="1706117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9" name="Imagen 8" descr="Región Amazónica del Ecuador - Flora, fauna, ríos, clima y más  características - Foros Ecuador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" t="7817" r="6116" b="6205"/>
          <a:stretch/>
        </p:blipFill>
        <p:spPr bwMode="auto">
          <a:xfrm>
            <a:off x="129362" y="2625188"/>
            <a:ext cx="122413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La Biodiversidad en el sur Amazónico de Ecuador en peligro ante expansión  de la frontera petrolera | Ballenita Si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98" y="2625188"/>
            <a:ext cx="1490310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848" y="3443831"/>
            <a:ext cx="1008805" cy="1683777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02" y="3782195"/>
            <a:ext cx="986254" cy="1021708"/>
          </a:xfrm>
          <a:prstGeom prst="rect">
            <a:avLst/>
          </a:prstGeom>
        </p:spPr>
      </p:pic>
      <p:pic>
        <p:nvPicPr>
          <p:cNvPr id="11" name="Imagen 10" descr="Ecuador fusionará Petroecuador y Petroamazonas |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00" y="4790122"/>
            <a:ext cx="2135505" cy="142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Petroamazonas prevé mantener niveles de inversión y producción en 2016 |  Diario Centro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205" y="4803903"/>
            <a:ext cx="1934845" cy="142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3 Image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954" y="5903723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81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635896" y="-7827"/>
            <a:ext cx="5305191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 dirty="0" smtClean="0">
                <a:solidFill>
                  <a:srgbClr val="336600"/>
                </a:solidFill>
                <a:effectLst/>
                <a:cs typeface="Times New Roman" pitchFamily="18" charset="0"/>
              </a:rPr>
              <a:t>RESULTADOS Y DISCUSIÓN</a:t>
            </a:r>
            <a:endParaRPr lang="es-EC" sz="2800" kern="0" dirty="0">
              <a:solidFill>
                <a:srgbClr val="336600"/>
              </a:solidFill>
              <a:effectLst/>
              <a:cs typeface="Times New Roman" pitchFamily="18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7" y="1097587"/>
            <a:ext cx="1040255" cy="104101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9512" y="540979"/>
            <a:ext cx="4367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Composición fúngica en especies arbóreas </a:t>
            </a:r>
            <a:endParaRPr lang="es-EC" b="1" dirty="0"/>
          </a:p>
        </p:txBody>
      </p:sp>
      <p:pic>
        <p:nvPicPr>
          <p:cNvPr id="7" name="Imagen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6274" y="1060369"/>
            <a:ext cx="1059387" cy="1096668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279" y="805735"/>
            <a:ext cx="1041214" cy="1624107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20" y="3212976"/>
            <a:ext cx="1044733" cy="1080120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1667" y="3204717"/>
            <a:ext cx="1087063" cy="1078205"/>
          </a:xfrm>
          <a:prstGeom prst="rect">
            <a:avLst/>
          </a:prstGeom>
        </p:spPr>
      </p:pic>
      <p:pic>
        <p:nvPicPr>
          <p:cNvPr id="16" name="Imagen 1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58779" y="648708"/>
            <a:ext cx="1059387" cy="1919987"/>
          </a:xfrm>
          <a:prstGeom prst="rect">
            <a:avLst/>
          </a:prstGeom>
        </p:spPr>
      </p:pic>
      <p:pic>
        <p:nvPicPr>
          <p:cNvPr id="17" name="Imagen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47" y="1097587"/>
            <a:ext cx="1008051" cy="1040809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0585" y="1052727"/>
            <a:ext cx="1059387" cy="1111953"/>
          </a:xfrm>
          <a:prstGeom prst="rect">
            <a:avLst/>
          </a:prstGeom>
        </p:spPr>
      </p:pic>
      <p:pic>
        <p:nvPicPr>
          <p:cNvPr id="19" name="Imagen 18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21" y="3212976"/>
            <a:ext cx="1011831" cy="1074375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557402" y="2407442"/>
            <a:ext cx="356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/>
              <a:t>Fusarium </a:t>
            </a:r>
            <a:r>
              <a:rPr lang="es-EC" dirty="0" smtClean="0"/>
              <a:t>sp. (14 géneros)</a:t>
            </a:r>
            <a:endParaRPr lang="en-US" dirty="0"/>
          </a:p>
        </p:txBody>
      </p:sp>
      <p:sp>
        <p:nvSpPr>
          <p:cNvPr id="22" name="CuadroTexto 21"/>
          <p:cNvSpPr txBox="1"/>
          <p:nvPr/>
        </p:nvSpPr>
        <p:spPr>
          <a:xfrm>
            <a:off x="5177045" y="2426429"/>
            <a:ext cx="338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/>
              <a:t>Paecilomyces </a:t>
            </a:r>
            <a:r>
              <a:rPr lang="es-EC" dirty="0" smtClean="0"/>
              <a:t>sp. (5 géneros)</a:t>
            </a:r>
            <a:endParaRPr lang="en-U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589341" y="4706715"/>
            <a:ext cx="318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/>
              <a:t>Trichoderma </a:t>
            </a:r>
            <a:r>
              <a:rPr lang="es-EC" dirty="0" smtClean="0"/>
              <a:t>sp. </a:t>
            </a:r>
            <a:r>
              <a:rPr lang="es-EC" dirty="0"/>
              <a:t>(5 géneros</a:t>
            </a:r>
            <a:r>
              <a:rPr lang="es-EC" dirty="0" smtClean="0"/>
              <a:t>) </a:t>
            </a:r>
            <a:endParaRPr lang="en-US" dirty="0"/>
          </a:p>
        </p:txBody>
      </p:sp>
      <p:sp>
        <p:nvSpPr>
          <p:cNvPr id="24" name="CuadroTexto 23"/>
          <p:cNvSpPr txBox="1"/>
          <p:nvPr/>
        </p:nvSpPr>
        <p:spPr>
          <a:xfrm>
            <a:off x="5292080" y="4723553"/>
            <a:ext cx="306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/>
              <a:t>Aspergillus </a:t>
            </a:r>
            <a:r>
              <a:rPr lang="es-EC" dirty="0" smtClean="0"/>
              <a:t>sp. (4 </a:t>
            </a:r>
            <a:r>
              <a:rPr lang="es-EC" dirty="0"/>
              <a:t>géneros)</a:t>
            </a:r>
            <a:endParaRPr lang="en-US" dirty="0"/>
          </a:p>
          <a:p>
            <a:endParaRPr lang="en-US" dirty="0"/>
          </a:p>
        </p:txBody>
      </p:sp>
      <p:pic>
        <p:nvPicPr>
          <p:cNvPr id="25" name="3 Image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25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/>
          <a:stretch/>
        </p:blipFill>
        <p:spPr bwMode="auto">
          <a:xfrm>
            <a:off x="5764301" y="3206972"/>
            <a:ext cx="1111955" cy="1080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Imagen 26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29" y="3200288"/>
            <a:ext cx="1938020" cy="1066800"/>
          </a:xfrm>
          <a:prstGeom prst="rect">
            <a:avLst/>
          </a:prstGeom>
        </p:spPr>
      </p:pic>
      <p:pic>
        <p:nvPicPr>
          <p:cNvPr id="28" name="Imagen 27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222887"/>
            <a:ext cx="1728195" cy="10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3635896" y="-7827"/>
            <a:ext cx="5305191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 dirty="0" smtClean="0">
                <a:solidFill>
                  <a:srgbClr val="336600"/>
                </a:solidFill>
                <a:effectLst/>
                <a:cs typeface="Times New Roman" pitchFamily="18" charset="0"/>
              </a:rPr>
              <a:t>RESULTADOS Y DISCUSIÓN</a:t>
            </a:r>
            <a:endParaRPr lang="es-EC" sz="2800" kern="0" dirty="0">
              <a:solidFill>
                <a:srgbClr val="336600"/>
              </a:solidFill>
              <a:effectLst/>
              <a:cs typeface="Times New Roman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5106" y="1005820"/>
            <a:ext cx="4176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/>
              <a:t>Tabla 2 </a:t>
            </a:r>
            <a:endParaRPr lang="en-US" sz="1100" b="1" dirty="0"/>
          </a:p>
          <a:p>
            <a:r>
              <a:rPr lang="es-EC" sz="1100" i="1" dirty="0"/>
              <a:t>Composición de hongos endorizosféricos por especies </a:t>
            </a:r>
            <a:r>
              <a:rPr lang="es-EC" sz="1100" i="1" dirty="0" smtClean="0"/>
              <a:t>arbórea</a:t>
            </a:r>
            <a:endParaRPr lang="en-US" sz="1100" b="1" dirty="0"/>
          </a:p>
        </p:txBody>
      </p:sp>
      <p:sp>
        <p:nvSpPr>
          <p:cNvPr id="8" name="Rectángulo 7"/>
          <p:cNvSpPr/>
          <p:nvPr/>
        </p:nvSpPr>
        <p:spPr>
          <a:xfrm>
            <a:off x="155106" y="567328"/>
            <a:ext cx="4367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Composición fúngica en especies arbóreas </a:t>
            </a:r>
            <a:endParaRPr lang="es-EC" b="1" dirty="0"/>
          </a:p>
        </p:txBody>
      </p:sp>
      <p:sp>
        <p:nvSpPr>
          <p:cNvPr id="10" name="Rectángulo 9"/>
          <p:cNvSpPr/>
          <p:nvPr/>
        </p:nvSpPr>
        <p:spPr>
          <a:xfrm>
            <a:off x="6288491" y="851931"/>
            <a:ext cx="211692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C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ayor </a:t>
            </a:r>
            <a:r>
              <a:rPr lang="es-EC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abundancia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868144" y="1869457"/>
            <a:ext cx="3072943" cy="313932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i="1" dirty="0" smtClean="0">
                <a:latin typeface="Times New Roman" panose="02020603050405020304" pitchFamily="18" charset="0"/>
              </a:rPr>
              <a:t>Aspergillus </a:t>
            </a:r>
            <a:r>
              <a:rPr lang="es-EC" dirty="0" smtClean="0">
                <a:latin typeface="Times New Roman" panose="02020603050405020304" pitchFamily="18" charset="0"/>
              </a:rPr>
              <a:t>sp. 9</a:t>
            </a:r>
          </a:p>
          <a:p>
            <a:pPr algn="ctr"/>
            <a:endParaRPr lang="es-EC" dirty="0">
              <a:latin typeface="Times New Roman" panose="02020603050405020304" pitchFamily="18" charset="0"/>
            </a:endParaRPr>
          </a:p>
          <a:p>
            <a:pPr algn="ctr"/>
            <a:endParaRPr lang="es-EC" dirty="0" smtClean="0">
              <a:latin typeface="Times New Roman" panose="02020603050405020304" pitchFamily="18" charset="0"/>
            </a:endParaRPr>
          </a:p>
          <a:p>
            <a:pPr algn="ctr"/>
            <a:endParaRPr lang="es-EC" dirty="0">
              <a:latin typeface="Times New Roman" panose="02020603050405020304" pitchFamily="18" charset="0"/>
            </a:endParaRPr>
          </a:p>
          <a:p>
            <a:pPr algn="ctr"/>
            <a:endParaRPr lang="es-EC" dirty="0" smtClean="0">
              <a:latin typeface="Times New Roman" panose="02020603050405020304" pitchFamily="18" charset="0"/>
            </a:endParaRPr>
          </a:p>
          <a:p>
            <a:pPr algn="ctr"/>
            <a:r>
              <a:rPr lang="es-EC" i="1" dirty="0" smtClean="0">
                <a:latin typeface="Times New Roman" panose="02020603050405020304" pitchFamily="18" charset="0"/>
              </a:rPr>
              <a:t>Rhizoctonia </a:t>
            </a:r>
            <a:r>
              <a:rPr lang="es-EC" dirty="0" smtClean="0">
                <a:latin typeface="Times New Roman" panose="02020603050405020304" pitchFamily="18" charset="0"/>
              </a:rPr>
              <a:t>sp. 7</a:t>
            </a:r>
          </a:p>
          <a:p>
            <a:pPr algn="ctr"/>
            <a:endParaRPr lang="es-EC" dirty="0">
              <a:latin typeface="Times New Roman" panose="02020603050405020304" pitchFamily="18" charset="0"/>
            </a:endParaRPr>
          </a:p>
          <a:p>
            <a:pPr algn="ctr"/>
            <a:endParaRPr lang="es-EC" dirty="0" smtClean="0">
              <a:latin typeface="Times New Roman" panose="02020603050405020304" pitchFamily="18" charset="0"/>
            </a:endParaRPr>
          </a:p>
          <a:p>
            <a:pPr algn="ctr"/>
            <a:endParaRPr lang="es-EC" dirty="0">
              <a:latin typeface="Times New Roman" panose="02020603050405020304" pitchFamily="18" charset="0"/>
            </a:endParaRPr>
          </a:p>
          <a:p>
            <a:pPr algn="ctr"/>
            <a:endParaRPr lang="es-EC" dirty="0" smtClean="0">
              <a:latin typeface="Times New Roman" panose="02020603050405020304" pitchFamily="18" charset="0"/>
            </a:endParaRPr>
          </a:p>
          <a:p>
            <a:pPr algn="ctr"/>
            <a:endParaRPr lang="es-EC" dirty="0"/>
          </a:p>
        </p:txBody>
      </p:sp>
      <p:sp>
        <p:nvSpPr>
          <p:cNvPr id="3" name="Flecha abajo 2"/>
          <p:cNvSpPr/>
          <p:nvPr/>
        </p:nvSpPr>
        <p:spPr>
          <a:xfrm>
            <a:off x="7179570" y="1274229"/>
            <a:ext cx="334768" cy="542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n 12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1" y="1556152"/>
            <a:ext cx="5389473" cy="2747738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247571" y="2216727"/>
            <a:ext cx="4612460" cy="308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ector recto de flecha 15"/>
          <p:cNvCxnSpPr>
            <a:stCxn id="14" idx="3"/>
            <a:endCxn id="10" idx="1"/>
          </p:cNvCxnSpPr>
          <p:nvPr/>
        </p:nvCxnSpPr>
        <p:spPr>
          <a:xfrm flipV="1">
            <a:off x="4860031" y="1036597"/>
            <a:ext cx="1428460" cy="13343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3" y="3749595"/>
            <a:ext cx="1609968" cy="998855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75" y="3756340"/>
            <a:ext cx="1088816" cy="992110"/>
          </a:xfrm>
          <a:prstGeom prst="rect">
            <a:avLst/>
          </a:prstGeom>
        </p:spPr>
      </p:pic>
      <p:pic>
        <p:nvPicPr>
          <p:cNvPr id="20" name="Imagen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74" y="2329839"/>
            <a:ext cx="1040190" cy="911592"/>
          </a:xfrm>
          <a:prstGeom prst="rect">
            <a:avLst/>
          </a:prstGeom>
        </p:spPr>
      </p:pic>
      <p:pic>
        <p:nvPicPr>
          <p:cNvPr id="21" name="Imagen 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4" y="2319472"/>
            <a:ext cx="1609968" cy="92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1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635896" y="-7827"/>
            <a:ext cx="5305191" cy="733472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C" sz="2800" kern="0" dirty="0" smtClean="0">
                <a:solidFill>
                  <a:srgbClr val="336600"/>
                </a:solidFill>
                <a:effectLst/>
                <a:cs typeface="Times New Roman" pitchFamily="18" charset="0"/>
              </a:rPr>
              <a:t>RESULTADOS Y DISCUSIÓN</a:t>
            </a:r>
            <a:endParaRPr lang="es-EC" sz="2800" kern="0" dirty="0">
              <a:solidFill>
                <a:srgbClr val="336600"/>
              </a:solidFill>
              <a:effectLst/>
              <a:cs typeface="Times New Roman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267744" y="507607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Morfoespecies fúngicas más importantes </a:t>
            </a:r>
            <a:endParaRPr lang="en-US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86157"/>
            <a:ext cx="1231776" cy="1085159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89" y="886157"/>
            <a:ext cx="1144487" cy="1085159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0469" y="537813"/>
            <a:ext cx="1085160" cy="1781843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86154"/>
            <a:ext cx="1125076" cy="1085161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57116" y="886154"/>
            <a:ext cx="1103779" cy="1078352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07208" y="530626"/>
            <a:ext cx="1087567" cy="1780192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332" y="2584368"/>
            <a:ext cx="1224136" cy="1231776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88" y="2593637"/>
            <a:ext cx="1144488" cy="1218687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57" y="2597425"/>
            <a:ext cx="1102759" cy="1214899"/>
          </a:xfrm>
          <a:prstGeom prst="rect">
            <a:avLst/>
          </a:prstGeom>
        </p:spPr>
      </p:pic>
      <p:pic>
        <p:nvPicPr>
          <p:cNvPr id="16" name="Imagen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64" y="2599132"/>
            <a:ext cx="1112731" cy="1214899"/>
          </a:xfrm>
          <a:prstGeom prst="rect">
            <a:avLst/>
          </a:prstGeom>
        </p:spPr>
      </p:pic>
      <p:pic>
        <p:nvPicPr>
          <p:cNvPr id="17" name="Imagen 16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33938" y="2305173"/>
            <a:ext cx="1224135" cy="1790165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107513" y="2051542"/>
            <a:ext cx="1868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/>
              <a:t>Aspergillus </a:t>
            </a:r>
            <a:r>
              <a:rPr lang="es-EC" dirty="0" smtClean="0"/>
              <a:t>sp.</a:t>
            </a:r>
            <a:endParaRPr lang="en-U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057116" y="1998767"/>
            <a:ext cx="205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err="1" smtClean="0"/>
              <a:t>Penicillium</a:t>
            </a:r>
            <a:r>
              <a:rPr lang="es-EC" i="1" dirty="0" smtClean="0"/>
              <a:t> </a:t>
            </a:r>
            <a:r>
              <a:rPr lang="es-EC" dirty="0" smtClean="0"/>
              <a:t>sp.</a:t>
            </a:r>
            <a:endParaRPr lang="en-U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1107513" y="3954621"/>
            <a:ext cx="205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/>
              <a:t>Trichoderma </a:t>
            </a:r>
            <a:r>
              <a:rPr lang="es-EC" dirty="0" smtClean="0"/>
              <a:t>sp.</a:t>
            </a:r>
            <a:endParaRPr lang="en-U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6057116" y="4064811"/>
            <a:ext cx="1868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err="1" smtClean="0"/>
              <a:t>Verticillium</a:t>
            </a:r>
            <a:r>
              <a:rPr lang="es-EC" i="1" dirty="0" smtClean="0"/>
              <a:t> </a:t>
            </a:r>
            <a:r>
              <a:rPr lang="es-EC" dirty="0" smtClean="0"/>
              <a:t>sp.</a:t>
            </a:r>
            <a:endParaRPr lang="en-US" dirty="0"/>
          </a:p>
        </p:txBody>
      </p:sp>
      <p:sp>
        <p:nvSpPr>
          <p:cNvPr id="2" name="CuadroTexto 1"/>
          <p:cNvSpPr txBox="1"/>
          <p:nvPr/>
        </p:nvSpPr>
        <p:spPr>
          <a:xfrm>
            <a:off x="354014" y="4582148"/>
            <a:ext cx="7571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 err="1"/>
              <a:t>Verticillium</a:t>
            </a:r>
            <a:r>
              <a:rPr lang="es-EC" sz="1400" dirty="0"/>
              <a:t> sp. y </a:t>
            </a:r>
            <a:r>
              <a:rPr lang="es-EC" sz="1400" i="1" dirty="0"/>
              <a:t>Aspergillus</a:t>
            </a:r>
            <a:r>
              <a:rPr lang="es-EC" sz="1400" dirty="0"/>
              <a:t> sp. presentan tasas de remoción de hidrocarburos superiores al 90%  (Marín et al., 2018).</a:t>
            </a:r>
            <a:endParaRPr lang="en-US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55901" y="5233002"/>
            <a:ext cx="738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 err="1"/>
              <a:t>Penicillium</a:t>
            </a:r>
            <a:r>
              <a:rPr lang="es-EC" sz="1400" dirty="0"/>
              <a:t> </a:t>
            </a:r>
            <a:r>
              <a:rPr lang="es-EC" sz="1400" dirty="0" smtClean="0"/>
              <a:t>sp. </a:t>
            </a:r>
            <a:r>
              <a:rPr lang="es-EC" sz="1400" dirty="0"/>
              <a:t>facilitan la adaptación y colonización de ciertas plantas a suelos contaminados por extracción de crudo (</a:t>
            </a:r>
            <a:r>
              <a:rPr lang="es-EC" sz="1400" dirty="0" err="1"/>
              <a:t>Bourdel</a:t>
            </a:r>
            <a:r>
              <a:rPr lang="es-EC" sz="1400" dirty="0"/>
              <a:t> et al., 2016).</a:t>
            </a:r>
            <a:endParaRPr lang="en-US" sz="1400" dirty="0"/>
          </a:p>
        </p:txBody>
      </p:sp>
      <p:pic>
        <p:nvPicPr>
          <p:cNvPr id="22" name="Imagen 21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7806" y="2336156"/>
            <a:ext cx="1224135" cy="1728195"/>
          </a:xfrm>
          <a:prstGeom prst="rect">
            <a:avLst/>
          </a:prstGeom>
        </p:spPr>
      </p:pic>
      <p:pic>
        <p:nvPicPr>
          <p:cNvPr id="23" name="3 Imag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1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563888" y="-7827"/>
            <a:ext cx="537719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RESULTADOS Y DISCUSIÓN</a:t>
            </a:r>
          </a:p>
        </p:txBody>
      </p:sp>
      <p:sp>
        <p:nvSpPr>
          <p:cNvPr id="6" name="CuadroTexto 3"/>
          <p:cNvSpPr txBox="1">
            <a:spLocks noChangeArrowheads="1"/>
          </p:cNvSpPr>
          <p:nvPr/>
        </p:nvSpPr>
        <p:spPr bwMode="auto">
          <a:xfrm>
            <a:off x="107504" y="158854"/>
            <a:ext cx="29523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 smtClean="0">
                <a:latin typeface="+mj-lt"/>
                <a:ea typeface="Calibri Light" pitchFamily="34" charset="0"/>
                <a:cs typeface="Times New Roman" pitchFamily="18" charset="0"/>
              </a:rPr>
              <a:t>DIVERSIDAD ALFA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21578" y="997157"/>
            <a:ext cx="224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+mj-lt"/>
                <a:ea typeface="Times New Roman" panose="02020603050405020304" pitchFamily="18" charset="0"/>
              </a:rPr>
              <a:t>Riqueza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latin typeface="+mj-lt"/>
                <a:ea typeface="Times New Roman" panose="02020603050405020304" pitchFamily="18" charset="0"/>
              </a:rPr>
              <a:t>específica</a:t>
            </a:r>
            <a:endParaRPr lang="es-EC" b="1" dirty="0">
              <a:latin typeface="+mj-l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64315" y="1737533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Tabla 5 </a:t>
            </a:r>
            <a:endParaRPr lang="en-US" sz="1400" b="1" dirty="0"/>
          </a:p>
          <a:p>
            <a:r>
              <a:rPr lang="es-EC" sz="1400" i="1" dirty="0"/>
              <a:t>Valores de estimación de riqueza Bootstrap para especies arbóreas </a:t>
            </a:r>
            <a:endParaRPr lang="en-US" sz="1400" b="1" dirty="0"/>
          </a:p>
        </p:txBody>
      </p:sp>
      <p:pic>
        <p:nvPicPr>
          <p:cNvPr id="9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868387"/>
              </p:ext>
            </p:extLst>
          </p:nvPr>
        </p:nvGraphicFramePr>
        <p:xfrm>
          <a:off x="251521" y="2411410"/>
          <a:ext cx="8208910" cy="2097711"/>
        </p:xfrm>
        <a:graphic>
          <a:graphicData uri="http://schemas.openxmlformats.org/drawingml/2006/table">
            <a:tbl>
              <a:tblPr firstRow="1" firstCol="1" bandRow="1"/>
              <a:tblGrid>
                <a:gridCol w="1990065">
                  <a:extLst>
                    <a:ext uri="{9D8B030D-6E8A-4147-A177-3AD203B41FA5}">
                      <a16:colId xmlns:a16="http://schemas.microsoft.com/office/drawing/2014/main" xmlns="" val="2676137762"/>
                    </a:ext>
                  </a:extLst>
                </a:gridCol>
                <a:gridCol w="1668493">
                  <a:extLst>
                    <a:ext uri="{9D8B030D-6E8A-4147-A177-3AD203B41FA5}">
                      <a16:colId xmlns:a16="http://schemas.microsoft.com/office/drawing/2014/main" xmlns="" val="1488928567"/>
                    </a:ext>
                  </a:extLst>
                </a:gridCol>
                <a:gridCol w="1603474">
                  <a:extLst>
                    <a:ext uri="{9D8B030D-6E8A-4147-A177-3AD203B41FA5}">
                      <a16:colId xmlns:a16="http://schemas.microsoft.com/office/drawing/2014/main" xmlns="" val="1335587424"/>
                    </a:ext>
                  </a:extLst>
                </a:gridCol>
                <a:gridCol w="1473439">
                  <a:extLst>
                    <a:ext uri="{9D8B030D-6E8A-4147-A177-3AD203B41FA5}">
                      <a16:colId xmlns:a16="http://schemas.microsoft.com/office/drawing/2014/main" xmlns="" val="3277197515"/>
                    </a:ext>
                  </a:extLst>
                </a:gridCol>
                <a:gridCol w="1473439">
                  <a:extLst>
                    <a:ext uri="{9D8B030D-6E8A-4147-A177-3AD203B41FA5}">
                      <a16:colId xmlns:a16="http://schemas.microsoft.com/office/drawing/2014/main" xmlns="" val="2578995566"/>
                    </a:ext>
                  </a:extLst>
                </a:gridCol>
              </a:tblGrid>
              <a:tr h="26174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Especie arbórea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 Perturbado 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 Perturbado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Perturbado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Perturbado 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46041947"/>
                  </a:ext>
                </a:extLst>
              </a:tr>
              <a:tr h="2617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Inoculado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No Inoculado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Inoculado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 Inoculado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7877386"/>
                  </a:ext>
                </a:extLst>
              </a:tr>
              <a:tr h="2617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Bootstrap (%)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Bootstrap (%)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Bootstrap (%)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Bootstrap (%)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63721612"/>
                  </a:ext>
                </a:extLst>
              </a:tr>
              <a:tr h="4001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Piptadenia pteroclada 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80,8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79,29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81,33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81,25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6887859"/>
                  </a:ext>
                </a:extLst>
              </a:tr>
              <a:tr h="5234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Platymiscium pinnatum 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82,26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79,29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81,86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81,31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6682405"/>
                  </a:ext>
                </a:extLst>
              </a:tr>
              <a:tr h="3888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Zygia longifolia 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80,45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81,02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82,30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80,51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7232967"/>
                  </a:ext>
                </a:extLst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5868144" y="3212976"/>
            <a:ext cx="720080" cy="12961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/>
          <p:cNvSpPr txBox="1"/>
          <p:nvPr/>
        </p:nvSpPr>
        <p:spPr>
          <a:xfrm>
            <a:off x="251521" y="4972632"/>
            <a:ext cx="8208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La </a:t>
            </a:r>
            <a:r>
              <a:rPr lang="es-ES" sz="1200" dirty="0"/>
              <a:t>riqueza esperada es aceptable a partir del 75% de la </a:t>
            </a:r>
            <a:r>
              <a:rPr lang="es-ES" sz="1200" dirty="0" smtClean="0"/>
              <a:t>estimación</a:t>
            </a:r>
            <a:r>
              <a:rPr lang="es-ES" sz="1200" dirty="0"/>
              <a:t> </a:t>
            </a:r>
            <a:r>
              <a:rPr lang="es-ES" sz="1200" dirty="0" smtClean="0"/>
              <a:t>(</a:t>
            </a:r>
            <a:r>
              <a:rPr lang="es-ES" sz="1200" dirty="0" err="1" smtClean="0"/>
              <a:t>Kaplin</a:t>
            </a:r>
            <a:r>
              <a:rPr lang="es-ES" sz="1200" dirty="0" smtClean="0"/>
              <a:t> </a:t>
            </a:r>
            <a:r>
              <a:rPr lang="en-US" sz="1200" dirty="0" smtClean="0"/>
              <a:t>&amp; </a:t>
            </a:r>
            <a:r>
              <a:rPr lang="en-US" sz="1200" dirty="0" err="1" smtClean="0"/>
              <a:t>Feinsinger</a:t>
            </a:r>
            <a:r>
              <a:rPr lang="en-US" sz="1200" dirty="0" smtClean="0"/>
              <a:t>, 2002 </a:t>
            </a:r>
            <a:r>
              <a:rPr lang="en-US" sz="1200" dirty="0"/>
              <a:t>; Fitzgerald </a:t>
            </a:r>
            <a:r>
              <a:rPr lang="en-US" sz="1200" dirty="0" smtClean="0"/>
              <a:t>&amp; </a:t>
            </a:r>
            <a:r>
              <a:rPr lang="en-US" sz="1200" dirty="0" err="1" smtClean="0"/>
              <a:t>Stronza</a:t>
            </a:r>
            <a:r>
              <a:rPr lang="en-US" sz="1200" dirty="0" smtClean="0"/>
              <a:t>,  2009</a:t>
            </a:r>
            <a:r>
              <a:rPr lang="en-US" dirty="0" smtClean="0"/>
              <a:t>).</a:t>
            </a:r>
            <a:r>
              <a:rPr lang="es-E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00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3563888" y="-7827"/>
            <a:ext cx="537719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RESULTADOS Y DISCUSIÓN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13133" y="595643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+mj-lt"/>
                <a:ea typeface="Times New Roman" panose="02020603050405020304" pitchFamily="18" charset="0"/>
              </a:rPr>
              <a:t>Estructura de la comunidad </a:t>
            </a:r>
            <a:endParaRPr lang="es-EC" b="1" dirty="0">
              <a:latin typeface="+mj-lt"/>
            </a:endParaRPr>
          </a:p>
        </p:txBody>
      </p:sp>
      <p:sp>
        <p:nvSpPr>
          <p:cNvPr id="5" name="CuadroTexto 3"/>
          <p:cNvSpPr txBox="1">
            <a:spLocks noChangeArrowheads="1"/>
          </p:cNvSpPr>
          <p:nvPr/>
        </p:nvSpPr>
        <p:spPr bwMode="auto">
          <a:xfrm>
            <a:off x="107504" y="158854"/>
            <a:ext cx="29523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 smtClean="0">
                <a:latin typeface="+mj-lt"/>
                <a:ea typeface="Calibri Light" pitchFamily="34" charset="0"/>
                <a:cs typeface="Times New Roman" pitchFamily="18" charset="0"/>
              </a:rPr>
              <a:t>DIVERSIDAD ALFA 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642777"/>
              </p:ext>
            </p:extLst>
          </p:nvPr>
        </p:nvGraphicFramePr>
        <p:xfrm>
          <a:off x="499031" y="1431908"/>
          <a:ext cx="7536826" cy="1472184"/>
        </p:xfrm>
        <a:graphic>
          <a:graphicData uri="http://schemas.openxmlformats.org/drawingml/2006/table">
            <a:tbl>
              <a:tblPr firstRow="1" firstCol="1" bandRow="1"/>
              <a:tblGrid>
                <a:gridCol w="2202364">
                  <a:extLst>
                    <a:ext uri="{9D8B030D-6E8A-4147-A177-3AD203B41FA5}">
                      <a16:colId xmlns:a16="http://schemas.microsoft.com/office/drawing/2014/main" xmlns="" val="4270076728"/>
                    </a:ext>
                  </a:extLst>
                </a:gridCol>
                <a:gridCol w="946795">
                  <a:extLst>
                    <a:ext uri="{9D8B030D-6E8A-4147-A177-3AD203B41FA5}">
                      <a16:colId xmlns:a16="http://schemas.microsoft.com/office/drawing/2014/main" xmlns="" val="3522499116"/>
                    </a:ext>
                  </a:extLst>
                </a:gridCol>
                <a:gridCol w="958736">
                  <a:extLst>
                    <a:ext uri="{9D8B030D-6E8A-4147-A177-3AD203B41FA5}">
                      <a16:colId xmlns:a16="http://schemas.microsoft.com/office/drawing/2014/main" xmlns="" val="3031686732"/>
                    </a:ext>
                  </a:extLst>
                </a:gridCol>
                <a:gridCol w="958736">
                  <a:extLst>
                    <a:ext uri="{9D8B030D-6E8A-4147-A177-3AD203B41FA5}">
                      <a16:colId xmlns:a16="http://schemas.microsoft.com/office/drawing/2014/main" xmlns="" val="3285789956"/>
                    </a:ext>
                  </a:extLst>
                </a:gridCol>
                <a:gridCol w="881969">
                  <a:extLst>
                    <a:ext uri="{9D8B030D-6E8A-4147-A177-3AD203B41FA5}">
                      <a16:colId xmlns:a16="http://schemas.microsoft.com/office/drawing/2014/main" xmlns="" val="3850547542"/>
                    </a:ext>
                  </a:extLst>
                </a:gridCol>
                <a:gridCol w="818849">
                  <a:extLst>
                    <a:ext uri="{9D8B030D-6E8A-4147-A177-3AD203B41FA5}">
                      <a16:colId xmlns:a16="http://schemas.microsoft.com/office/drawing/2014/main" xmlns="" val="875965064"/>
                    </a:ext>
                  </a:extLst>
                </a:gridCol>
                <a:gridCol w="769377">
                  <a:extLst>
                    <a:ext uri="{9D8B030D-6E8A-4147-A177-3AD203B41FA5}">
                      <a16:colId xmlns:a16="http://schemas.microsoft.com/office/drawing/2014/main" xmlns="" val="2637754494"/>
                    </a:ext>
                  </a:extLst>
                </a:gridCol>
              </a:tblGrid>
              <a:tr h="41141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ÍNDICES DE DIVERSIDAD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Piptadenia </a:t>
                      </a:r>
                      <a:endParaRPr lang="en-US" sz="1200" b="1" i="1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pteroclada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Platymiscium </a:t>
                      </a:r>
                      <a:endParaRPr lang="en-US" sz="1200" b="1" i="1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pinnatum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Zygia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longifolia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9462034"/>
                  </a:ext>
                </a:extLst>
              </a:tr>
              <a:tr h="205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7250773"/>
                  </a:ext>
                </a:extLst>
              </a:tr>
              <a:tr h="2057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4832611"/>
                  </a:ext>
                </a:extLst>
              </a:tr>
              <a:tr h="2057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1989570"/>
                  </a:ext>
                </a:extLst>
              </a:tr>
              <a:tr h="2057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</a:t>
                      </a: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949187"/>
                  </a:ext>
                </a:extLst>
              </a:tr>
              <a:tr h="2057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H'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3,39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3,25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3,24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3,17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0985731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413133" y="959923"/>
            <a:ext cx="8028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Tabla 6 </a:t>
            </a:r>
            <a:endParaRPr lang="en-US" sz="1200" b="1" dirty="0"/>
          </a:p>
          <a:p>
            <a:r>
              <a:rPr lang="es-EC" sz="1200" i="1" dirty="0"/>
              <a:t>Estructura de la comunidad de tres especies arbóreas inoculadas con tierra de bosque </a:t>
            </a:r>
            <a:r>
              <a:rPr lang="es-EC" sz="1200" i="1" dirty="0" smtClean="0"/>
              <a:t>natural</a:t>
            </a:r>
            <a:endParaRPr lang="en-US" sz="1200" b="1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10904"/>
              </p:ext>
            </p:extLst>
          </p:nvPr>
        </p:nvGraphicFramePr>
        <p:xfrm>
          <a:off x="511754" y="3805831"/>
          <a:ext cx="7329613" cy="1337877"/>
        </p:xfrm>
        <a:graphic>
          <a:graphicData uri="http://schemas.openxmlformats.org/drawingml/2006/table">
            <a:tbl>
              <a:tblPr firstRow="1" firstCol="1" bandRow="1"/>
              <a:tblGrid>
                <a:gridCol w="1761696">
                  <a:extLst>
                    <a:ext uri="{9D8B030D-6E8A-4147-A177-3AD203B41FA5}">
                      <a16:colId xmlns:a16="http://schemas.microsoft.com/office/drawing/2014/main" xmlns="" val="755738830"/>
                    </a:ext>
                  </a:extLst>
                </a:gridCol>
                <a:gridCol w="757409">
                  <a:extLst>
                    <a:ext uri="{9D8B030D-6E8A-4147-A177-3AD203B41FA5}">
                      <a16:colId xmlns:a16="http://schemas.microsoft.com/office/drawing/2014/main" xmlns="" val="1933103141"/>
                    </a:ext>
                  </a:extLst>
                </a:gridCol>
                <a:gridCol w="757409">
                  <a:extLst>
                    <a:ext uri="{9D8B030D-6E8A-4147-A177-3AD203B41FA5}">
                      <a16:colId xmlns:a16="http://schemas.microsoft.com/office/drawing/2014/main" xmlns="" val="1813404418"/>
                    </a:ext>
                  </a:extLst>
                </a:gridCol>
                <a:gridCol w="757409">
                  <a:extLst>
                    <a:ext uri="{9D8B030D-6E8A-4147-A177-3AD203B41FA5}">
                      <a16:colId xmlns:a16="http://schemas.microsoft.com/office/drawing/2014/main" xmlns="" val="3835431321"/>
                    </a:ext>
                  </a:extLst>
                </a:gridCol>
                <a:gridCol w="695891">
                  <a:extLst>
                    <a:ext uri="{9D8B030D-6E8A-4147-A177-3AD203B41FA5}">
                      <a16:colId xmlns:a16="http://schemas.microsoft.com/office/drawing/2014/main" xmlns="" val="3099095379"/>
                    </a:ext>
                  </a:extLst>
                </a:gridCol>
                <a:gridCol w="655143">
                  <a:extLst>
                    <a:ext uri="{9D8B030D-6E8A-4147-A177-3AD203B41FA5}">
                      <a16:colId xmlns:a16="http://schemas.microsoft.com/office/drawing/2014/main" xmlns="" val="1668441552"/>
                    </a:ext>
                  </a:extLst>
                </a:gridCol>
                <a:gridCol w="655143">
                  <a:extLst>
                    <a:ext uri="{9D8B030D-6E8A-4147-A177-3AD203B41FA5}">
                      <a16:colId xmlns:a16="http://schemas.microsoft.com/office/drawing/2014/main" xmlns="" val="312678886"/>
                    </a:ext>
                  </a:extLst>
                </a:gridCol>
                <a:gridCol w="655143">
                  <a:extLst>
                    <a:ext uri="{9D8B030D-6E8A-4147-A177-3AD203B41FA5}">
                      <a16:colId xmlns:a16="http://schemas.microsoft.com/office/drawing/2014/main" xmlns="" val="4001669352"/>
                    </a:ext>
                  </a:extLst>
                </a:gridCol>
                <a:gridCol w="634370">
                  <a:extLst>
                    <a:ext uri="{9D8B030D-6E8A-4147-A177-3AD203B41FA5}">
                      <a16:colId xmlns:a16="http://schemas.microsoft.com/office/drawing/2014/main" xmlns="" val="2346419899"/>
                    </a:ext>
                  </a:extLst>
                </a:gridCol>
              </a:tblGrid>
              <a:tr h="23143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ÍNDICES DE DIVERSIDAD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CLR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PCPP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CGP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6758373"/>
                  </a:ext>
                </a:extLst>
              </a:tr>
              <a:tr h="2252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15088317"/>
                  </a:ext>
                </a:extLst>
              </a:tr>
              <a:tr h="220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97800853"/>
                  </a:ext>
                </a:extLst>
              </a:tr>
              <a:tr h="220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3952878"/>
                  </a:ext>
                </a:extLst>
              </a:tr>
              <a:tr h="220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</a:t>
                      </a:r>
                      <a:r>
                        <a:rPr lang="en-US" sz="12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0,95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0,95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0,93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6526864"/>
                  </a:ext>
                </a:extLst>
              </a:tr>
              <a:tr h="220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H'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3,17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3,27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2,84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2,97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2,64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89084897"/>
                  </a:ext>
                </a:extLst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487912" y="3043262"/>
            <a:ext cx="83911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/>
              <a:t>Tabla 7 </a:t>
            </a:r>
            <a:endParaRPr lang="en-US" sz="1100" b="1" dirty="0"/>
          </a:p>
          <a:p>
            <a:r>
              <a:rPr lang="es-EC" sz="1100" i="1" dirty="0"/>
              <a:t>Estructura de la comunidad de tres especies arbóreas inoculadas con tierra de bosque natural de acuerdo al tipo de suelo </a:t>
            </a:r>
            <a:r>
              <a:rPr lang="es-EC" sz="1100" i="1" dirty="0" smtClean="0"/>
              <a:t>perturbado</a:t>
            </a:r>
            <a:endParaRPr lang="en-US" sz="11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11754" y="5188412"/>
            <a:ext cx="8446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i="1" dirty="0"/>
              <a:t>S </a:t>
            </a:r>
            <a:r>
              <a:rPr lang="es-EC" sz="1100" dirty="0"/>
              <a:t>= Riqueza, </a:t>
            </a:r>
            <a:r>
              <a:rPr lang="es-EC" sz="1100" i="1" dirty="0"/>
              <a:t>N</a:t>
            </a:r>
            <a:r>
              <a:rPr lang="es-EC" sz="1100" dirty="0"/>
              <a:t> = Abundancia, </a:t>
            </a:r>
            <a:r>
              <a:rPr lang="es-EC" sz="1100" i="1" dirty="0"/>
              <a:t>1-D</a:t>
            </a:r>
            <a:r>
              <a:rPr lang="es-EC" sz="1100" dirty="0"/>
              <a:t> = índice de Simpson, </a:t>
            </a:r>
            <a:r>
              <a:rPr lang="es-EC" sz="1100" i="1" dirty="0"/>
              <a:t>H'</a:t>
            </a:r>
            <a:r>
              <a:rPr lang="es-EC" sz="1100" dirty="0"/>
              <a:t> = índice de Shannon. PCPP = Plataformas que circunscriben a los pozos petroleros, CGP = Centro de gestión de pasivos, CLR = Celdas de lodos y ripios, PT = Potreros (testigo).</a:t>
            </a:r>
            <a:endParaRPr lang="en-US" sz="1100" dirty="0"/>
          </a:p>
        </p:txBody>
      </p:sp>
      <p:pic>
        <p:nvPicPr>
          <p:cNvPr id="12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901165" y="1841270"/>
            <a:ext cx="432048" cy="6686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/>
        </p:nvSpPr>
        <p:spPr>
          <a:xfrm>
            <a:off x="6642595" y="1833654"/>
            <a:ext cx="432048" cy="6686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/>
          <p:cNvSpPr/>
          <p:nvPr/>
        </p:nvSpPr>
        <p:spPr>
          <a:xfrm>
            <a:off x="2943711" y="1860410"/>
            <a:ext cx="432048" cy="64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2448163" y="4004440"/>
            <a:ext cx="432048" cy="1119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/>
          <p:cNvSpPr/>
          <p:nvPr/>
        </p:nvSpPr>
        <p:spPr>
          <a:xfrm>
            <a:off x="3928308" y="4036865"/>
            <a:ext cx="432048" cy="1119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6686259" y="4042057"/>
            <a:ext cx="432048" cy="1119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5319295" y="4053391"/>
            <a:ext cx="432048" cy="1119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/>
        </p:nvSpPr>
        <p:spPr>
          <a:xfrm>
            <a:off x="2943711" y="2712734"/>
            <a:ext cx="431424" cy="217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4845942" y="2677718"/>
            <a:ext cx="486054" cy="2522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6642594" y="2712734"/>
            <a:ext cx="432049" cy="201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6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3563888" y="-7827"/>
            <a:ext cx="537719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RESULTADOS Y DISCUSIÓN</a:t>
            </a:r>
          </a:p>
        </p:txBody>
      </p:sp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107504" y="158854"/>
            <a:ext cx="29523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 smtClean="0">
                <a:latin typeface="+mj-lt"/>
                <a:ea typeface="Calibri Light" pitchFamily="34" charset="0"/>
                <a:cs typeface="Times New Roman" pitchFamily="18" charset="0"/>
              </a:rPr>
              <a:t>DIVERSIDAD BETA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51520" y="593256"/>
            <a:ext cx="5763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j-lt"/>
              </a:rPr>
              <a:t>Similitud de morfoespecies – Índice de Bray-Curtis</a:t>
            </a:r>
            <a:endParaRPr lang="es-EC" b="1" dirty="0">
              <a:latin typeface="+mj-lt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51520" y="96258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Tipo de suelo perturbado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1583668" y="4801252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b="1" dirty="0"/>
              <a:t>Figura </a:t>
            </a:r>
            <a:r>
              <a:rPr lang="es-EC" sz="1100" b="1" dirty="0" smtClean="0"/>
              <a:t>2   </a:t>
            </a:r>
            <a:r>
              <a:rPr lang="es-EC" sz="1100" i="1" dirty="0"/>
              <a:t>Dendrogramas de </a:t>
            </a:r>
            <a:r>
              <a:rPr lang="es-EC" sz="1100" i="1" dirty="0" err="1"/>
              <a:t>Bray</a:t>
            </a:r>
            <a:r>
              <a:rPr lang="es-EC" sz="1100" i="1" dirty="0"/>
              <a:t>-Curtis, muestran la similitud/disimilitud de morfoespecies fúngicas de a= sitios perturbados inoculadas, b= sitios perturbados no inoculadas; PCPP=plataformas que circunscriben a los pozos petroleros, CGP=centro de gestión de pasivos, CLR=celdas de lodos y ripios, y </a:t>
            </a:r>
            <a:r>
              <a:rPr lang="es-EC" sz="1100" i="1" dirty="0" smtClean="0"/>
              <a:t>PT=potreros</a:t>
            </a:r>
            <a:endParaRPr lang="en-US" sz="1100" dirty="0"/>
          </a:p>
        </p:txBody>
      </p:sp>
      <p:pic>
        <p:nvPicPr>
          <p:cNvPr id="9" name="Imagen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26" y="1281984"/>
            <a:ext cx="6775648" cy="3519268"/>
          </a:xfrm>
          <a:prstGeom prst="rect">
            <a:avLst/>
          </a:prstGeom>
        </p:spPr>
      </p:pic>
      <p:pic>
        <p:nvPicPr>
          <p:cNvPr id="10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2699792" y="333536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0000"/>
                </a:solidFill>
              </a:rPr>
              <a:t>45%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636241" y="267316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0000"/>
                </a:solidFill>
              </a:rPr>
              <a:t>44%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485006" y="1975532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0000"/>
                </a:solidFill>
              </a:rPr>
              <a:t>41%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038765" y="268503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0000"/>
                </a:solidFill>
              </a:rPr>
              <a:t>43%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928451" y="3372809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0000"/>
                </a:solidFill>
              </a:rPr>
              <a:t>39%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940247" y="192485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0000"/>
                </a:solidFill>
              </a:rPr>
              <a:t>38%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6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3563888" y="-7827"/>
            <a:ext cx="537719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RESULTADOS Y DISCUSIÓN</a:t>
            </a:r>
          </a:p>
        </p:txBody>
      </p:sp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107504" y="158854"/>
            <a:ext cx="29523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 smtClean="0">
                <a:latin typeface="+mj-lt"/>
                <a:ea typeface="Calibri Light" pitchFamily="34" charset="0"/>
                <a:cs typeface="Times New Roman" pitchFamily="18" charset="0"/>
              </a:rPr>
              <a:t>DIVERSIDAD BETA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51520" y="593256"/>
            <a:ext cx="5763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j-lt"/>
              </a:rPr>
              <a:t>Similitud de morfoespecies – Índice de Bray-Curtis</a:t>
            </a:r>
            <a:endParaRPr lang="es-EC" b="1" dirty="0">
              <a:latin typeface="+mj-lt"/>
            </a:endParaRPr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64103"/>
            <a:ext cx="6014636" cy="332640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602654" y="5157192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b="1" i="1" dirty="0"/>
              <a:t>Figura </a:t>
            </a:r>
            <a:r>
              <a:rPr lang="es-EC" sz="1100" b="1" i="1" dirty="0" smtClean="0"/>
              <a:t>3</a:t>
            </a:r>
            <a:r>
              <a:rPr lang="es-EC" sz="1100" b="1" dirty="0" smtClean="0"/>
              <a:t> </a:t>
            </a:r>
            <a:r>
              <a:rPr lang="es-EC" sz="1100" i="1" dirty="0"/>
              <a:t>Dendrogramas de </a:t>
            </a:r>
            <a:r>
              <a:rPr lang="es-EC" sz="1100" i="1" dirty="0" err="1"/>
              <a:t>Bray</a:t>
            </a:r>
            <a:r>
              <a:rPr lang="es-EC" sz="1100" i="1" dirty="0"/>
              <a:t>-Curtis, muestran la similitud/disimilitud de morfoespecies fúngicas de a= especies arbóreas inoculadas, b= especies arbóreas no inoculadas; </a:t>
            </a:r>
            <a:r>
              <a:rPr lang="es-EC" sz="1100" i="1" dirty="0" err="1"/>
              <a:t>Zyg</a:t>
            </a:r>
            <a:r>
              <a:rPr lang="es-EC" sz="1100" i="1" dirty="0"/>
              <a:t> </a:t>
            </a:r>
            <a:r>
              <a:rPr lang="es-EC" sz="1100" i="1" dirty="0" err="1"/>
              <a:t>lon</a:t>
            </a:r>
            <a:r>
              <a:rPr lang="es-EC" sz="1100" dirty="0"/>
              <a:t>=</a:t>
            </a:r>
            <a:r>
              <a:rPr lang="es-EC" sz="1100" i="1" dirty="0"/>
              <a:t> Zygia longifolia</a:t>
            </a:r>
            <a:r>
              <a:rPr lang="es-EC" sz="1100" dirty="0"/>
              <a:t>,</a:t>
            </a:r>
            <a:r>
              <a:rPr lang="es-EC" sz="1100" i="1" dirty="0"/>
              <a:t> </a:t>
            </a:r>
            <a:r>
              <a:rPr lang="es-EC" sz="1100" i="1" dirty="0" err="1"/>
              <a:t>Plat</a:t>
            </a:r>
            <a:r>
              <a:rPr lang="es-EC" sz="1100" i="1" dirty="0"/>
              <a:t> pin</a:t>
            </a:r>
            <a:r>
              <a:rPr lang="es-EC" sz="1100" dirty="0"/>
              <a:t>=</a:t>
            </a:r>
            <a:r>
              <a:rPr lang="es-EC" sz="1100" i="1" dirty="0"/>
              <a:t> Platymiscium pinnatum</a:t>
            </a:r>
            <a:r>
              <a:rPr lang="es-EC" sz="1100" dirty="0"/>
              <a:t>,</a:t>
            </a:r>
            <a:r>
              <a:rPr lang="es-EC" sz="1100" i="1" dirty="0"/>
              <a:t> </a:t>
            </a:r>
            <a:r>
              <a:rPr lang="es-EC" sz="1100" i="1" dirty="0" err="1"/>
              <a:t>Pip</a:t>
            </a:r>
            <a:r>
              <a:rPr lang="es-EC" sz="1100" i="1" dirty="0"/>
              <a:t> </a:t>
            </a:r>
            <a:r>
              <a:rPr lang="es-EC" sz="1100" i="1" dirty="0" err="1"/>
              <a:t>pte</a:t>
            </a:r>
            <a:r>
              <a:rPr lang="es-EC" sz="1100" dirty="0"/>
              <a:t>=</a:t>
            </a:r>
            <a:r>
              <a:rPr lang="es-EC" sz="1100" i="1" dirty="0"/>
              <a:t> Piptadenia </a:t>
            </a:r>
            <a:r>
              <a:rPr lang="es-EC" sz="1100" i="1" dirty="0" smtClean="0"/>
              <a:t>pteroclada</a:t>
            </a:r>
            <a:endParaRPr lang="en-US" sz="1100" dirty="0"/>
          </a:p>
        </p:txBody>
      </p:sp>
      <p:sp>
        <p:nvSpPr>
          <p:cNvPr id="8" name="CuadroTexto 7"/>
          <p:cNvSpPr txBox="1"/>
          <p:nvPr/>
        </p:nvSpPr>
        <p:spPr>
          <a:xfrm>
            <a:off x="251520" y="96258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Especies arbóreas </a:t>
            </a:r>
            <a:endParaRPr lang="en-US" dirty="0"/>
          </a:p>
        </p:txBody>
      </p:sp>
      <p:pic>
        <p:nvPicPr>
          <p:cNvPr id="9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915816" y="328498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0000"/>
                </a:solidFill>
              </a:rPr>
              <a:t>52%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411760" y="268128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solidFill>
                  <a:srgbClr val="FF0000"/>
                </a:solidFill>
              </a:rPr>
              <a:t>3</a:t>
            </a:r>
            <a:r>
              <a:rPr lang="es-EC" sz="1200" dirty="0" smtClean="0">
                <a:solidFill>
                  <a:srgbClr val="FF0000"/>
                </a:solidFill>
              </a:rPr>
              <a:t>2%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796136" y="3355667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0000"/>
                </a:solidFill>
              </a:rPr>
              <a:t>49%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690600" y="256105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0000"/>
                </a:solidFill>
              </a:rPr>
              <a:t>43%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563888" y="-7827"/>
            <a:ext cx="5377199" cy="733472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RESULTADOS Y DISCUSIÓN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33300" y="624498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/>
              <a:t>Diferencia entre morfoespecies fúngicas de tres especies arbóreas plantadas en suelos perturbados e inoculados con tierra de bosque natural</a:t>
            </a:r>
            <a:r>
              <a:rPr lang="es-EC" sz="1600" b="1" dirty="0" smtClean="0"/>
              <a:t>.</a:t>
            </a:r>
            <a:endParaRPr lang="en-US" sz="16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83370" y="1187300"/>
            <a:ext cx="55878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/>
              <a:t>Tabla </a:t>
            </a:r>
            <a:r>
              <a:rPr lang="es-EC" sz="1100" b="1" dirty="0" smtClean="0"/>
              <a:t>10</a:t>
            </a:r>
            <a:endParaRPr lang="en-US" sz="1100" b="1" dirty="0"/>
          </a:p>
          <a:p>
            <a:r>
              <a:rPr lang="es-EC" sz="1100" i="1" dirty="0"/>
              <a:t>Promedio ± error estándar de la riqueza y la abundancia de las morfoespecies fúngicas encontradas de acuerdo al sitio </a:t>
            </a:r>
            <a:r>
              <a:rPr lang="es-EC" sz="1100" i="1" dirty="0" smtClean="0"/>
              <a:t>perturbado</a:t>
            </a:r>
            <a:endParaRPr lang="en-US" sz="1100" b="1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853657"/>
              </p:ext>
            </p:extLst>
          </p:nvPr>
        </p:nvGraphicFramePr>
        <p:xfrm>
          <a:off x="1458299" y="1846923"/>
          <a:ext cx="6170474" cy="1169865"/>
        </p:xfrm>
        <a:graphic>
          <a:graphicData uri="http://schemas.openxmlformats.org/drawingml/2006/table">
            <a:tbl>
              <a:tblPr firstRow="1" firstCol="1" bandRow="1"/>
              <a:tblGrid>
                <a:gridCol w="1813229">
                  <a:extLst>
                    <a:ext uri="{9D8B030D-6E8A-4147-A177-3AD203B41FA5}">
                      <a16:colId xmlns:a16="http://schemas.microsoft.com/office/drawing/2014/main" xmlns="" val="1468142403"/>
                    </a:ext>
                  </a:extLst>
                </a:gridCol>
                <a:gridCol w="2193313">
                  <a:extLst>
                    <a:ext uri="{9D8B030D-6E8A-4147-A177-3AD203B41FA5}">
                      <a16:colId xmlns:a16="http://schemas.microsoft.com/office/drawing/2014/main" xmlns="" val="1944298958"/>
                    </a:ext>
                  </a:extLst>
                </a:gridCol>
                <a:gridCol w="2163932">
                  <a:extLst>
                    <a:ext uri="{9D8B030D-6E8A-4147-A177-3AD203B41FA5}">
                      <a16:colId xmlns:a16="http://schemas.microsoft.com/office/drawing/2014/main" xmlns="" val="600106888"/>
                    </a:ext>
                  </a:extLst>
                </a:gridCol>
              </a:tblGrid>
              <a:tr h="233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Sitio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8003412"/>
                  </a:ext>
                </a:extLst>
              </a:tr>
              <a:tr h="233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CLR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1,79 ± 0,08 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1,94 ± 0,09 a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7141994"/>
                  </a:ext>
                </a:extLst>
              </a:tr>
              <a:tr h="233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PCPP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1,73 ± 0,08 a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1,77 ± 0,09 ab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5412985"/>
                  </a:ext>
                </a:extLst>
              </a:tr>
              <a:tr h="233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CGP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1,59 ± 0,08 ab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1,71 ± 0,1 ab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42498422"/>
                  </a:ext>
                </a:extLst>
              </a:tr>
              <a:tr h="233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PT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1,46 ± 0,08 b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1,56 ± 0,09 b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35603940"/>
                  </a:ext>
                </a:extLst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1447990" y="3858108"/>
            <a:ext cx="64956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/>
              <a:t>Tabla </a:t>
            </a:r>
            <a:r>
              <a:rPr lang="es-EC" sz="1100" b="1" dirty="0" smtClean="0"/>
              <a:t>9 y 13</a:t>
            </a:r>
            <a:endParaRPr lang="en-US" sz="1100" b="1" dirty="0"/>
          </a:p>
          <a:p>
            <a:r>
              <a:rPr lang="es-EC" sz="1100" i="1" dirty="0"/>
              <a:t>Promedio ± error estándar de abundancia, </a:t>
            </a:r>
            <a:r>
              <a:rPr lang="es-EC" sz="1100" i="1" dirty="0" smtClean="0"/>
              <a:t>riqueza, índice </a:t>
            </a:r>
            <a:r>
              <a:rPr lang="es-EC" sz="1100" i="1" dirty="0"/>
              <a:t>de Simpson e Índice de Shannon de las morfoespecies fúngicas encontradas de acuerdo a la </a:t>
            </a:r>
            <a:r>
              <a:rPr lang="es-EC" sz="1100" i="1" dirty="0" smtClean="0"/>
              <a:t>inoculación</a:t>
            </a:r>
            <a:endParaRPr lang="en-US" sz="11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383370" y="5632653"/>
            <a:ext cx="65793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Medias con una letra común no son significativamente diferentes (</a:t>
            </a:r>
            <a:r>
              <a:rPr lang="es-EC" sz="1100" i="1" dirty="0"/>
              <a:t>p &gt;</a:t>
            </a:r>
            <a:r>
              <a:rPr lang="es-EC" sz="1100" dirty="0"/>
              <a:t> 0,05); </a:t>
            </a:r>
            <a:r>
              <a:rPr lang="es-EC" sz="1100" i="1" dirty="0"/>
              <a:t>S </a:t>
            </a:r>
            <a:r>
              <a:rPr lang="es-EC" sz="1100" dirty="0"/>
              <a:t>= Riqueza, </a:t>
            </a:r>
            <a:r>
              <a:rPr lang="es-EC" sz="1100" i="1" dirty="0"/>
              <a:t>N </a:t>
            </a:r>
            <a:r>
              <a:rPr lang="es-EC" sz="1100" dirty="0"/>
              <a:t>= </a:t>
            </a:r>
            <a:r>
              <a:rPr lang="es-EC" sz="1100" dirty="0" smtClean="0"/>
              <a:t>Abundancia, </a:t>
            </a:r>
            <a:r>
              <a:rPr lang="es-EC" sz="1100" i="1" dirty="0"/>
              <a:t>1-D</a:t>
            </a:r>
            <a:r>
              <a:rPr lang="es-EC" sz="1100" dirty="0"/>
              <a:t> = Índice de </a:t>
            </a:r>
            <a:r>
              <a:rPr lang="es-EC" sz="1100" dirty="0" smtClean="0"/>
              <a:t>Simpson y </a:t>
            </a:r>
            <a:r>
              <a:rPr lang="es-EC" sz="1100" i="1" dirty="0"/>
              <a:t>H'</a:t>
            </a:r>
            <a:r>
              <a:rPr lang="es-EC" sz="1100" dirty="0"/>
              <a:t> = Índice de Shannon</a:t>
            </a:r>
            <a:endParaRPr lang="en-US" sz="11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447990" y="3030833"/>
            <a:ext cx="62203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Medias con una letra común no son significativamente diferentes (</a:t>
            </a:r>
            <a:r>
              <a:rPr lang="es-EC" sz="1100" i="1" dirty="0"/>
              <a:t>p</a:t>
            </a:r>
            <a:r>
              <a:rPr lang="es-EC" sz="1100" dirty="0"/>
              <a:t> &gt; 0,05); </a:t>
            </a:r>
            <a:r>
              <a:rPr lang="es-EC" sz="1100" i="1" dirty="0"/>
              <a:t>S</a:t>
            </a:r>
            <a:r>
              <a:rPr lang="es-EC" sz="1100" dirty="0"/>
              <a:t> = Riqueza, </a:t>
            </a:r>
            <a:r>
              <a:rPr lang="es-EC" sz="1100" i="1" dirty="0"/>
              <a:t>N</a:t>
            </a:r>
            <a:r>
              <a:rPr lang="es-EC" sz="1100" dirty="0"/>
              <a:t> = Abundancia, CLR = Celdas de lodos y ripios, PCPP = Plataformas que circunscriben a los pozos petroleros, CGP = Centro de gestión de pasivos, PT = Potreros (Testigo). </a:t>
            </a:r>
            <a:endParaRPr lang="en-US" sz="1100" dirty="0"/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551779"/>
              </p:ext>
            </p:extLst>
          </p:nvPr>
        </p:nvGraphicFramePr>
        <p:xfrm>
          <a:off x="1458299" y="4475877"/>
          <a:ext cx="6170473" cy="1081436"/>
        </p:xfrm>
        <a:graphic>
          <a:graphicData uri="http://schemas.openxmlformats.org/drawingml/2006/table">
            <a:tbl>
              <a:tblPr firstRow="1" firstCol="1" bandRow="1"/>
              <a:tblGrid>
                <a:gridCol w="1309490">
                  <a:extLst>
                    <a:ext uri="{9D8B030D-6E8A-4147-A177-3AD203B41FA5}">
                      <a16:colId xmlns:a16="http://schemas.microsoft.com/office/drawing/2014/main" xmlns="" val="1763078057"/>
                    </a:ext>
                  </a:extLst>
                </a:gridCol>
                <a:gridCol w="1269808">
                  <a:extLst>
                    <a:ext uri="{9D8B030D-6E8A-4147-A177-3AD203B41FA5}">
                      <a16:colId xmlns:a16="http://schemas.microsoft.com/office/drawing/2014/main" xmlns="" val="366771076"/>
                    </a:ext>
                  </a:extLst>
                </a:gridCol>
                <a:gridCol w="1190445">
                  <a:extLst>
                    <a:ext uri="{9D8B030D-6E8A-4147-A177-3AD203B41FA5}">
                      <a16:colId xmlns:a16="http://schemas.microsoft.com/office/drawing/2014/main" xmlns="" val="3223502564"/>
                    </a:ext>
                  </a:extLst>
                </a:gridCol>
                <a:gridCol w="1210285">
                  <a:extLst>
                    <a:ext uri="{9D8B030D-6E8A-4147-A177-3AD203B41FA5}">
                      <a16:colId xmlns:a16="http://schemas.microsoft.com/office/drawing/2014/main" xmlns="" val="1364067426"/>
                    </a:ext>
                  </a:extLst>
                </a:gridCol>
                <a:gridCol w="1190445">
                  <a:extLst>
                    <a:ext uri="{9D8B030D-6E8A-4147-A177-3AD203B41FA5}">
                      <a16:colId xmlns:a16="http://schemas.microsoft.com/office/drawing/2014/main" xmlns="" val="1078769051"/>
                    </a:ext>
                  </a:extLst>
                </a:gridCol>
              </a:tblGrid>
              <a:tr h="3662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Inoculación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es-EC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-D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H'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4284188"/>
                  </a:ext>
                </a:extLst>
              </a:tr>
              <a:tr h="3488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Inoculado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1,74 ± 0,06 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1,86 ± 0,07 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0,72 ± 0,04 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0,95 ± 0,06 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3451436"/>
                  </a:ext>
                </a:extLst>
              </a:tr>
              <a:tr h="3662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 inoculado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1,55 ± 0,06 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1,63 ± 0,07 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0,58 ± 0,04 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0,74 ± 0,06 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4843688"/>
                  </a:ext>
                </a:extLst>
              </a:tr>
            </a:tbl>
          </a:graphicData>
        </a:graphic>
      </p:graphicFrame>
      <p:sp>
        <p:nvSpPr>
          <p:cNvPr id="16" name="Rectángulo 15"/>
          <p:cNvSpPr/>
          <p:nvPr/>
        </p:nvSpPr>
        <p:spPr>
          <a:xfrm>
            <a:off x="2068109" y="2039782"/>
            <a:ext cx="4925009" cy="25102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1619672" y="4861312"/>
            <a:ext cx="6009100" cy="287713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6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cs typeface="Times New Roman" pitchFamily="18" charset="0"/>
              </a:rPr>
              <a:t>CONCLUSIONES</a:t>
            </a:r>
            <a:endParaRPr lang="es-EC" sz="2800" dirty="0">
              <a:solidFill>
                <a:srgbClr val="336600"/>
              </a:solidFill>
              <a:cs typeface="Times New Roman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95536" y="908720"/>
            <a:ext cx="854555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600" dirty="0"/>
              <a:t>En las especies arbóreas inoculadas se identificó un mayor número de morfoespecies fúngicas endorizosféricas, de los 306 aislamientos realizados 172 pertenecen a especies arbóreas inoculadas y de los 26 géneros reportados 10 se identificaron solo en especies inoculadas, mientras que los 16 restantes se encontraron tanto en especies arbóreas inoculadas como en las no inoculadas</a:t>
            </a:r>
            <a:r>
              <a:rPr lang="es-EC" sz="1600" dirty="0" smtClean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600" dirty="0"/>
              <a:t>Las especies arbóreas, establecidas en suelos perturbados inoculadas presentaron mayor riqueza (n= 60) y abundancia (n= 172) de hongos endorizosféricos, en comparación con las especies arbóreas establecidas en suelos perturbados no inoculadas.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600" i="1" dirty="0"/>
              <a:t>Platymiscium pinnatum</a:t>
            </a:r>
            <a:r>
              <a:rPr lang="es-EC" sz="1600" dirty="0"/>
              <a:t> y </a:t>
            </a:r>
            <a:r>
              <a:rPr lang="es-EC" sz="1600" i="1" dirty="0"/>
              <a:t>Piptadenia pteroclada</a:t>
            </a:r>
            <a:r>
              <a:rPr lang="es-EC" sz="1600" dirty="0"/>
              <a:t> inoculadas, comparten la mayor similitud de hongos endorizosféricos, mientras que </a:t>
            </a:r>
            <a:r>
              <a:rPr lang="es-EC" sz="1600" i="1" dirty="0" err="1"/>
              <a:t>Zygia</a:t>
            </a:r>
            <a:r>
              <a:rPr lang="es-EC" sz="1600" i="1" dirty="0"/>
              <a:t> </a:t>
            </a:r>
            <a:r>
              <a:rPr lang="es-EC" sz="1600" i="1" dirty="0" err="1"/>
              <a:t>longifolia</a:t>
            </a:r>
            <a:r>
              <a:rPr lang="es-EC" sz="1600" i="1" dirty="0"/>
              <a:t> </a:t>
            </a:r>
            <a:r>
              <a:rPr lang="es-EC" sz="1600" dirty="0"/>
              <a:t>inoculada</a:t>
            </a:r>
            <a:r>
              <a:rPr lang="es-EC" sz="1600" i="1" dirty="0"/>
              <a:t> </a:t>
            </a:r>
            <a:r>
              <a:rPr lang="es-EC" sz="1600" dirty="0"/>
              <a:t>mantuvo bajos porcentajes de similitud</a:t>
            </a:r>
            <a:r>
              <a:rPr lang="es-EC" sz="1600" dirty="0" smtClean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600" dirty="0"/>
              <a:t>El inóculo de tierra de bosque natural aplicado </a:t>
            </a:r>
            <a:r>
              <a:rPr lang="es-EC" sz="1600" dirty="0" smtClean="0"/>
              <a:t>presentó </a:t>
            </a:r>
            <a:r>
              <a:rPr lang="es-EC" sz="1600" dirty="0"/>
              <a:t>un efecto significativo sobre la diversidad de hongos endorizosféricos, debido a que condujo a una comunidad fúngicas más diversa en </a:t>
            </a:r>
            <a:r>
              <a:rPr lang="es-EC" sz="1600" i="1" dirty="0"/>
              <a:t>Platymiscium pinnatum</a:t>
            </a:r>
            <a:r>
              <a:rPr lang="es-EC" sz="1600" dirty="0"/>
              <a:t>, </a:t>
            </a:r>
            <a:r>
              <a:rPr lang="es-EC" sz="1600" i="1" dirty="0"/>
              <a:t>Piptadenia pteroclada y</a:t>
            </a:r>
            <a:r>
              <a:rPr lang="es-EC" sz="1600" dirty="0"/>
              <a:t> </a:t>
            </a:r>
            <a:r>
              <a:rPr lang="es-EC" sz="1600" i="1" dirty="0" err="1"/>
              <a:t>Zygia</a:t>
            </a:r>
            <a:r>
              <a:rPr lang="es-EC" sz="1600" i="1" dirty="0"/>
              <a:t> longifolia</a:t>
            </a:r>
            <a:r>
              <a:rPr lang="es-EC" sz="1600" dirty="0"/>
              <a:t> inoculadas, establecidas tanto en sitios perturbados como en no perturbados.</a:t>
            </a:r>
            <a:endParaRPr lang="en-US" sz="1600" dirty="0"/>
          </a:p>
          <a:p>
            <a:endParaRPr lang="en-US" dirty="0"/>
          </a:p>
        </p:txBody>
      </p:sp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98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3563888" y="-7827"/>
            <a:ext cx="5377199" cy="733472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cs typeface="Times New Roman" pitchFamily="18" charset="0"/>
              </a:rPr>
              <a:t>RECOMENDACIONES</a:t>
            </a:r>
            <a:endParaRPr lang="es-EC" sz="2800" dirty="0">
              <a:solidFill>
                <a:srgbClr val="336600"/>
              </a:solidFill>
              <a:cs typeface="Times New Roman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95537" y="725645"/>
            <a:ext cx="8280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600" dirty="0"/>
              <a:t>Realizar análisis molecular de las morfoespecies fúngicas endorizosféricas identificadas en </a:t>
            </a:r>
            <a:r>
              <a:rPr lang="es-EC" sz="1600" i="1" dirty="0"/>
              <a:t>Platymiscium pinnatum</a:t>
            </a:r>
            <a:r>
              <a:rPr lang="es-EC" sz="1600" dirty="0"/>
              <a:t>, </a:t>
            </a:r>
            <a:r>
              <a:rPr lang="es-EC" sz="1600" i="1" dirty="0"/>
              <a:t>Piptadenia pteroclada </a:t>
            </a:r>
            <a:r>
              <a:rPr lang="es-EC" sz="1600" dirty="0"/>
              <a:t>y </a:t>
            </a:r>
            <a:r>
              <a:rPr lang="es-EC" sz="1600" i="1" dirty="0" err="1"/>
              <a:t>Zygia</a:t>
            </a:r>
            <a:r>
              <a:rPr lang="es-EC" sz="1600" i="1" dirty="0"/>
              <a:t> </a:t>
            </a:r>
            <a:r>
              <a:rPr lang="es-EC" sz="1600" i="1" dirty="0" err="1"/>
              <a:t>longifolia</a:t>
            </a:r>
            <a:r>
              <a:rPr lang="es-EC" sz="1600" dirty="0"/>
              <a:t> para determinar su identidad genética y así poder seguir usándolas en nuevos estudios</a:t>
            </a:r>
            <a:r>
              <a:rPr lang="es-EC" sz="1600" dirty="0" smtClean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600" dirty="0"/>
              <a:t>Evaluar consorcios de morfoespecies fúngicas endorizosféricas sobre las variables dasométricas de </a:t>
            </a:r>
            <a:r>
              <a:rPr lang="es-EC" sz="1600" i="1" dirty="0"/>
              <a:t>Platymiscium pinnatum</a:t>
            </a:r>
            <a:r>
              <a:rPr lang="es-EC" sz="1600" dirty="0"/>
              <a:t>, </a:t>
            </a:r>
            <a:r>
              <a:rPr lang="es-EC" sz="1600" i="1" dirty="0"/>
              <a:t>Piptadenia pteroclada </a:t>
            </a:r>
            <a:r>
              <a:rPr lang="es-EC" sz="1600" dirty="0"/>
              <a:t>y </a:t>
            </a:r>
            <a:r>
              <a:rPr lang="es-EC" sz="1600" i="1" dirty="0" err="1"/>
              <a:t>Zygia</a:t>
            </a:r>
            <a:r>
              <a:rPr lang="es-EC" sz="1600" i="1" dirty="0"/>
              <a:t> </a:t>
            </a:r>
            <a:r>
              <a:rPr lang="es-EC" sz="1600" i="1" dirty="0" err="1"/>
              <a:t>longifolia</a:t>
            </a:r>
            <a:r>
              <a:rPr lang="es-EC" sz="1600" dirty="0" smtClean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600" dirty="0"/>
              <a:t>Evaluar el efecto de la inoculación de consorcios de morfoespecies fúngicas en vivero y en campo.</a:t>
            </a:r>
            <a:endParaRPr lang="en-US" sz="1600" dirty="0"/>
          </a:p>
          <a:p>
            <a:endParaRPr lang="en-US" dirty="0"/>
          </a:p>
        </p:txBody>
      </p:sp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8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1" y="3202232"/>
            <a:ext cx="2304256" cy="1512168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6" y="1890104"/>
            <a:ext cx="2304256" cy="1330780"/>
          </a:xfrm>
          <a:prstGeom prst="rect">
            <a:avLst/>
          </a:prstGeom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139952" y="44450"/>
            <a:ext cx="4824537" cy="720254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rgbClr val="336600"/>
                </a:solidFill>
                <a:cs typeface="Times New Roman" pitchFamily="18" charset="0"/>
              </a:rPr>
              <a:t>INTRODUCCIÓN</a:t>
            </a:r>
            <a:endParaRPr lang="es-EC" sz="2800" dirty="0">
              <a:solidFill>
                <a:srgbClr val="336600"/>
              </a:solidFill>
              <a:cs typeface="Times New Roman" pitchFamily="18" charset="0"/>
            </a:endParaRPr>
          </a:p>
        </p:txBody>
      </p:sp>
      <p:pic>
        <p:nvPicPr>
          <p:cNvPr id="8" name="Imagen 7" descr="La Ciencia y La Tecnología - Rumbo A Ecuador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46" y="602900"/>
            <a:ext cx="2304256" cy="1261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6" y="4714400"/>
            <a:ext cx="2304256" cy="1493758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99" y="602901"/>
            <a:ext cx="1514475" cy="1123950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40" y="654986"/>
            <a:ext cx="2066925" cy="1071865"/>
          </a:xfrm>
          <a:prstGeom prst="rect">
            <a:avLst/>
          </a:prstGeom>
        </p:spPr>
      </p:pic>
      <p:pic>
        <p:nvPicPr>
          <p:cNvPr id="14" name="Imagen 13" descr="Recorte de pantall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22824"/>
            <a:ext cx="1229332" cy="124150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555776" y="1817669"/>
            <a:ext cx="403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Los suelos </a:t>
            </a:r>
            <a:r>
              <a:rPr lang="es-EC" dirty="0" smtClean="0"/>
              <a:t>perturbados: destrucción </a:t>
            </a:r>
            <a:r>
              <a:rPr lang="es-EC" dirty="0"/>
              <a:t>de la rizósfera, </a:t>
            </a:r>
            <a:r>
              <a:rPr lang="es-EC" dirty="0" smtClean="0"/>
              <a:t>erosión</a:t>
            </a:r>
            <a:r>
              <a:rPr lang="es-EC" dirty="0"/>
              <a:t> </a:t>
            </a:r>
            <a:r>
              <a:rPr lang="es-EC" dirty="0" smtClean="0"/>
              <a:t>y </a:t>
            </a:r>
            <a:r>
              <a:rPr lang="es-EC" dirty="0"/>
              <a:t>compactación del </a:t>
            </a:r>
            <a:r>
              <a:rPr lang="es-EC" dirty="0" smtClean="0"/>
              <a:t>suelo.</a:t>
            </a:r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2627783" y="3077554"/>
            <a:ext cx="4262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A</a:t>
            </a:r>
            <a:r>
              <a:rPr lang="es-EC" dirty="0" smtClean="0"/>
              <a:t>cciones </a:t>
            </a:r>
            <a:r>
              <a:rPr lang="es-EC" dirty="0"/>
              <a:t>de remediación y </a:t>
            </a:r>
            <a:r>
              <a:rPr lang="es-EC" dirty="0" smtClean="0"/>
              <a:t>rehabilitación de suelos contaminados.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2627783" y="3935789"/>
            <a:ext cx="3891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La </a:t>
            </a:r>
            <a:r>
              <a:rPr lang="es-EC" dirty="0"/>
              <a:t>implementación de parcelas forestales con especies capaces de recuperar el suelo (Villacís et al</a:t>
            </a:r>
            <a:r>
              <a:rPr lang="es-EC" i="1" dirty="0"/>
              <a:t>.</a:t>
            </a:r>
            <a:r>
              <a:rPr lang="es-EC" dirty="0"/>
              <a:t>, 2016a; Villacís, et al., 2016b). </a:t>
            </a:r>
            <a:endParaRPr lang="es-EC" dirty="0" smtClean="0"/>
          </a:p>
        </p:txBody>
      </p:sp>
      <p:pic>
        <p:nvPicPr>
          <p:cNvPr id="19" name="Imagen 18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222191"/>
            <a:ext cx="1468365" cy="1427196"/>
          </a:xfrm>
          <a:prstGeom prst="rect">
            <a:avLst/>
          </a:prstGeom>
        </p:spPr>
      </p:pic>
      <p:sp>
        <p:nvSpPr>
          <p:cNvPr id="20" name="Elipse 19"/>
          <p:cNvSpPr/>
          <p:nvPr/>
        </p:nvSpPr>
        <p:spPr>
          <a:xfrm>
            <a:off x="7096156" y="1851946"/>
            <a:ext cx="1301156" cy="1301156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000" r="-19000"/>
            </a:stretch>
          </a:blipFill>
        </p:spPr>
        <p:style>
          <a:lnRef idx="1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Elipse 20"/>
          <p:cNvSpPr/>
          <p:nvPr/>
        </p:nvSpPr>
        <p:spPr>
          <a:xfrm>
            <a:off x="7175884" y="4706094"/>
            <a:ext cx="1301156" cy="1301156"/>
          </a:xfrm>
          <a:prstGeom prst="ellipse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1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3 Image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81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11960" y="44450"/>
            <a:ext cx="4752529" cy="648246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AGRADECIMIENTOS</a:t>
            </a:r>
          </a:p>
        </p:txBody>
      </p:sp>
      <p:pic>
        <p:nvPicPr>
          <p:cNvPr id="18435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6799" y="1041576"/>
            <a:ext cx="4545001" cy="134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sultado de imagen de PETROAMAZONA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0152" y="2610593"/>
            <a:ext cx="2758752" cy="12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Resultado de imagen para GRACI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939" y="4084531"/>
            <a:ext cx="4065896" cy="152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F55D57B-CA5B-4FC4-A8CD-77ED4B2DC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770" y="2388613"/>
            <a:ext cx="1656788" cy="163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8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139952" y="44450"/>
            <a:ext cx="4824537" cy="720254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INTRODUCCIÓN</a:t>
            </a:r>
          </a:p>
        </p:txBody>
      </p:sp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1963102" cy="2963529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8822" y="4117276"/>
            <a:ext cx="1459206" cy="2636850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809" y="3698017"/>
            <a:ext cx="1013048" cy="100311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900909" y="3904787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Inoculación con tierra de bosque natural</a:t>
            </a:r>
            <a:endParaRPr lang="en-US" sz="1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817875" y="1195263"/>
            <a:ext cx="44644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Hongos endorizosféricos</a:t>
            </a:r>
          </a:p>
          <a:p>
            <a:pPr algn="ctr"/>
            <a:endParaRPr lang="es-E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Facilitan </a:t>
            </a:r>
            <a:r>
              <a:rPr lang="es-ES" sz="1600" dirty="0"/>
              <a:t>la captación de </a:t>
            </a:r>
            <a:r>
              <a:rPr lang="es-ES" sz="1600" dirty="0" smtClean="0"/>
              <a:t>nutrientes.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P</a:t>
            </a:r>
            <a:r>
              <a:rPr lang="es-ES" sz="1600" dirty="0" smtClean="0"/>
              <a:t>roducen </a:t>
            </a:r>
            <a:r>
              <a:rPr lang="es-ES" sz="1600" dirty="0"/>
              <a:t>fitohormonas favorecedoras del </a:t>
            </a:r>
            <a:r>
              <a:rPr lang="es-ES" sz="1600" dirty="0" smtClean="0"/>
              <a:t>enraizamiento.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P</a:t>
            </a:r>
            <a:r>
              <a:rPr lang="es-ES" sz="1600" dirty="0" smtClean="0"/>
              <a:t>rotegen </a:t>
            </a:r>
            <a:r>
              <a:rPr lang="es-ES" sz="1600" dirty="0"/>
              <a:t>a la planta frente a los </a:t>
            </a:r>
            <a:r>
              <a:rPr lang="es-ES" sz="1600" dirty="0" smtClean="0"/>
              <a:t>patógenos.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Descomponen </a:t>
            </a:r>
            <a:r>
              <a:rPr lang="es-ES" sz="1600" dirty="0"/>
              <a:t>sustancias tóxicas en el ecosistema</a:t>
            </a:r>
            <a:endParaRPr lang="en-US" sz="1600" dirty="0"/>
          </a:p>
        </p:txBody>
      </p:sp>
      <p:pic>
        <p:nvPicPr>
          <p:cNvPr id="10" name="Imagen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73383" y="690229"/>
            <a:ext cx="977549" cy="1763687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246275"/>
            <a:ext cx="1780696" cy="1085215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4"/>
          <a:stretch/>
        </p:blipFill>
        <p:spPr>
          <a:xfrm rot="16200000">
            <a:off x="7734471" y="3119001"/>
            <a:ext cx="1055370" cy="1763688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0816" y="4399537"/>
            <a:ext cx="1230630" cy="179163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900909" y="4680041"/>
            <a:ext cx="4138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R</a:t>
            </a:r>
            <a:r>
              <a:rPr lang="es-EC" sz="1600" dirty="0" smtClean="0"/>
              <a:t>estauración </a:t>
            </a:r>
            <a:r>
              <a:rPr lang="es-EC" sz="1600" dirty="0"/>
              <a:t>del ecosistema y</a:t>
            </a:r>
            <a:r>
              <a:rPr lang="es-EC" sz="1600" dirty="0" smtClean="0"/>
              <a:t> </a:t>
            </a:r>
            <a:r>
              <a:rPr lang="es-EC" sz="1600" dirty="0"/>
              <a:t>de la comunidad fúngica presente en el suelo (</a:t>
            </a:r>
            <a:r>
              <a:rPr lang="es-EC" sz="1600" dirty="0" err="1"/>
              <a:t>Wubs</a:t>
            </a:r>
            <a:r>
              <a:rPr lang="es-EC" sz="1600" dirty="0"/>
              <a:t> et al., 2016</a:t>
            </a:r>
            <a:r>
              <a:rPr lang="es-EC" sz="1600" dirty="0" smtClean="0"/>
              <a:t>).</a:t>
            </a:r>
            <a:endParaRPr lang="en-US" sz="1600" dirty="0"/>
          </a:p>
        </p:txBody>
      </p:sp>
      <p:pic>
        <p:nvPicPr>
          <p:cNvPr id="15" name="3 Imag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50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12160" y="44450"/>
            <a:ext cx="2880321" cy="648246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OBJETIVOS</a:t>
            </a:r>
          </a:p>
        </p:txBody>
      </p:sp>
      <p:pic>
        <p:nvPicPr>
          <p:cNvPr id="4099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4 Rectángulo"/>
          <p:cNvSpPr>
            <a:spLocks noChangeArrowheads="1"/>
          </p:cNvSpPr>
          <p:nvPr/>
        </p:nvSpPr>
        <p:spPr bwMode="auto">
          <a:xfrm>
            <a:off x="474984" y="903039"/>
            <a:ext cx="83769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dirty="0"/>
              <a:t>Evaluar la diversidad de hongos endorizosféricos de tres especies arbóreas plantadas sobre suelos perturbados por extracción de petróleo inoculados con tierra de bosque natural. </a:t>
            </a:r>
            <a:endParaRPr lang="en-US" dirty="0"/>
          </a:p>
        </p:txBody>
      </p:sp>
      <p:sp>
        <p:nvSpPr>
          <p:cNvPr id="5" name="4 Rectángulo"/>
          <p:cNvSpPr/>
          <p:nvPr/>
        </p:nvSpPr>
        <p:spPr>
          <a:xfrm>
            <a:off x="479775" y="368573"/>
            <a:ext cx="2469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i="1" dirty="0">
                <a:latin typeface="+mj-lt"/>
                <a:cs typeface="Times New Roman" pitchFamily="18" charset="0"/>
              </a:rPr>
              <a:t>GENERAL</a:t>
            </a:r>
          </a:p>
        </p:txBody>
      </p:sp>
      <p:sp>
        <p:nvSpPr>
          <p:cNvPr id="6" name="4 Rectángulo"/>
          <p:cNvSpPr/>
          <p:nvPr/>
        </p:nvSpPr>
        <p:spPr>
          <a:xfrm>
            <a:off x="479775" y="2140407"/>
            <a:ext cx="2469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i="1" dirty="0">
                <a:latin typeface="+mj-lt"/>
                <a:cs typeface="Times New Roman" pitchFamily="18" charset="0"/>
              </a:rPr>
              <a:t>ESPECÍFICOS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15506" y="2562416"/>
            <a:ext cx="83364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Determinar el efecto de la inoculación sobre la composición, riqueza y la estructura de hongos endorizosféricos de tres especies forestales plantadas en suelos perturbados y no perturbados</a:t>
            </a:r>
            <a:r>
              <a:rPr lang="es-EC" dirty="0" smtClean="0"/>
              <a:t>.</a:t>
            </a:r>
          </a:p>
          <a:p>
            <a:pPr lvl="0"/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Analizar </a:t>
            </a:r>
            <a:r>
              <a:rPr lang="es-EC" dirty="0" smtClean="0"/>
              <a:t>el efecto </a:t>
            </a:r>
            <a:r>
              <a:rPr lang="es-EC" dirty="0"/>
              <a:t>de la inoculación sobre la diversidad beta de hongos endorizosféricos</a:t>
            </a:r>
            <a:r>
              <a:rPr lang="es-EC" dirty="0" smtClean="0"/>
              <a:t>.</a:t>
            </a:r>
          </a:p>
          <a:p>
            <a:pPr lvl="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Comparar la diversidad de hongos endorizosféricos en tres especies arbóreas establecidas en suelos perturbados y no perturbados por la extracción de </a:t>
            </a:r>
            <a:r>
              <a:rPr lang="es-EC" dirty="0" smtClean="0"/>
              <a:t>petróleo.</a:t>
            </a:r>
            <a:endParaRPr lang="es-ES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04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12160" y="44450"/>
            <a:ext cx="2880321" cy="648246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HIPÓTESIS</a:t>
            </a:r>
          </a:p>
        </p:txBody>
      </p:sp>
      <p:pic>
        <p:nvPicPr>
          <p:cNvPr id="4099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949950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94084" y="1412776"/>
            <a:ext cx="828092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C" sz="2000" b="1" dirty="0" smtClean="0"/>
          </a:p>
          <a:p>
            <a:r>
              <a:rPr lang="es-EC" sz="2000" b="1" dirty="0" smtClean="0"/>
              <a:t>H</a:t>
            </a:r>
            <a:r>
              <a:rPr lang="es-EC" sz="2000" b="1" baseline="-25000" dirty="0" smtClean="0"/>
              <a:t>1</a:t>
            </a:r>
            <a:r>
              <a:rPr lang="es-EC" sz="2000" dirty="0"/>
              <a:t>: </a:t>
            </a:r>
            <a:r>
              <a:rPr lang="es-EC" dirty="0"/>
              <a:t>La inoculación de tierra de bosque natural afecta la diversidad de hongos endorizosféricos en </a:t>
            </a:r>
            <a:r>
              <a:rPr lang="es-EC" i="1" dirty="0"/>
              <a:t>Piptadenia pteroclada</a:t>
            </a:r>
            <a:r>
              <a:rPr lang="es-EC" dirty="0"/>
              <a:t>, </a:t>
            </a:r>
            <a:r>
              <a:rPr lang="es-EC" i="1" dirty="0"/>
              <a:t>Platymiscium pinnatum</a:t>
            </a:r>
            <a:r>
              <a:rPr lang="es-EC" dirty="0"/>
              <a:t> y </a:t>
            </a:r>
            <a:r>
              <a:rPr lang="es-EC" i="1" dirty="0" err="1"/>
              <a:t>Zygia</a:t>
            </a:r>
            <a:r>
              <a:rPr lang="es-EC" i="1" dirty="0"/>
              <a:t> longifolia </a:t>
            </a:r>
            <a:r>
              <a:rPr lang="es-EC" dirty="0"/>
              <a:t>plantadas en suelos perturbados y no perturbados por extracción de petróleo.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43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64088" y="2381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METODOLOGÍA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574461648"/>
              </p:ext>
            </p:extLst>
          </p:nvPr>
        </p:nvGraphicFramePr>
        <p:xfrm>
          <a:off x="247831" y="410001"/>
          <a:ext cx="3168352" cy="5075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02" y="2780928"/>
            <a:ext cx="1202535" cy="850007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63" y="1916832"/>
            <a:ext cx="1454710" cy="777999"/>
          </a:xfrm>
          <a:prstGeom prst="rect">
            <a:avLst/>
          </a:prstGeom>
        </p:spPr>
      </p:pic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52" y="4571650"/>
            <a:ext cx="1429688" cy="144384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471645" y="3349640"/>
            <a:ext cx="5395905" cy="1077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Laboratorio de Microbiología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Carrera de Ingeniería Agropecuaria perteneciente a la Universidad de las Fuerzas Armadas –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IASA I.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 descr="Recorte de pantall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15" y="4481668"/>
            <a:ext cx="2177122" cy="154354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416183" y="730250"/>
            <a:ext cx="5395905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Provincias de Orellana y Sucumbíos dentro de los campos de explotación de Petroamazonas EP.</a:t>
            </a:r>
          </a:p>
        </p:txBody>
      </p:sp>
      <p:pic>
        <p:nvPicPr>
          <p:cNvPr id="12" name="Imagen 11" descr="Localización de la provincia de Orellana en Ecuador. Fuente: Base de... |  Download Scientific Diagram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15186" r="10725" b="54631"/>
          <a:stretch/>
        </p:blipFill>
        <p:spPr bwMode="auto">
          <a:xfrm>
            <a:off x="3677893" y="1365324"/>
            <a:ext cx="3080669" cy="1938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Recorte de pantalla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6" b="4319"/>
          <a:stretch/>
        </p:blipFill>
        <p:spPr>
          <a:xfrm>
            <a:off x="7020272" y="1351435"/>
            <a:ext cx="1408737" cy="1924759"/>
          </a:xfrm>
          <a:prstGeom prst="rect">
            <a:avLst/>
          </a:prstGeom>
        </p:spPr>
      </p:pic>
      <p:pic>
        <p:nvPicPr>
          <p:cNvPr id="14" name="3 Image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19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364088" y="2381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METODOLOGÍA</a:t>
            </a:r>
          </a:p>
        </p:txBody>
      </p:sp>
      <p:sp>
        <p:nvSpPr>
          <p:cNvPr id="7" name="CuadroTexto 3"/>
          <p:cNvSpPr txBox="1">
            <a:spLocks noChangeArrowheads="1"/>
          </p:cNvSpPr>
          <p:nvPr/>
        </p:nvSpPr>
        <p:spPr bwMode="auto">
          <a:xfrm>
            <a:off x="211990" y="321903"/>
            <a:ext cx="57235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 smtClean="0">
                <a:latin typeface="+mj-lt"/>
                <a:ea typeface="Calibri Light" pitchFamily="34" charset="0"/>
                <a:cs typeface="Times New Roman" pitchFamily="18" charset="0"/>
              </a:rPr>
              <a:t>SITIOS DE MUESTREO</a:t>
            </a:r>
            <a:endParaRPr lang="es-EC" sz="2000" b="1" dirty="0">
              <a:latin typeface="+mj-lt"/>
              <a:ea typeface="Calibri Light" pitchFamily="34" charset="0"/>
              <a:cs typeface="Times New Roman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20269" y="2116841"/>
            <a:ext cx="6664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Tabla 1</a:t>
            </a:r>
            <a:r>
              <a:rPr lang="es-EC" dirty="0"/>
              <a:t> </a:t>
            </a:r>
            <a:endParaRPr lang="en-US" dirty="0"/>
          </a:p>
          <a:p>
            <a:r>
              <a:rPr lang="es-EC" i="1" dirty="0"/>
              <a:t>Ubicación geográfica y tipo de suelo perturbado de las parcelas experimentales.</a:t>
            </a:r>
            <a:endParaRPr lang="en-US" dirty="0"/>
          </a:p>
          <a:p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38525" y="1268760"/>
            <a:ext cx="5069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En </a:t>
            </a:r>
            <a:r>
              <a:rPr lang="es-ES" sz="1600" dirty="0"/>
              <a:t>2012 se establecieron ocho parcelas de 24 x 84 m </a:t>
            </a:r>
            <a:endParaRPr lang="en-US" sz="1600" dirty="0"/>
          </a:p>
        </p:txBody>
      </p:sp>
      <p:pic>
        <p:nvPicPr>
          <p:cNvPr id="12" name="Imagen 11" descr="Recorte de pantall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06" y="730249"/>
            <a:ext cx="2121410" cy="1573949"/>
          </a:xfrm>
          <a:prstGeom prst="rect">
            <a:avLst/>
          </a:prstGeom>
        </p:spPr>
      </p:pic>
      <p:pic>
        <p:nvPicPr>
          <p:cNvPr id="8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11521"/>
              </p:ext>
            </p:extLst>
          </p:nvPr>
        </p:nvGraphicFramePr>
        <p:xfrm>
          <a:off x="463205" y="3139911"/>
          <a:ext cx="6578600" cy="2124075"/>
        </p:xfrm>
        <a:graphic>
          <a:graphicData uri="http://schemas.openxmlformats.org/drawingml/2006/table">
            <a:tbl>
              <a:tblPr firstRow="1" firstCol="1" bandRow="1"/>
              <a:tblGrid>
                <a:gridCol w="1410547">
                  <a:extLst>
                    <a:ext uri="{9D8B030D-6E8A-4147-A177-3AD203B41FA5}">
                      <a16:colId xmlns:a16="http://schemas.microsoft.com/office/drawing/2014/main" xmlns="" val="3232844191"/>
                    </a:ext>
                  </a:extLst>
                </a:gridCol>
                <a:gridCol w="1434253">
                  <a:extLst>
                    <a:ext uri="{9D8B030D-6E8A-4147-A177-3AD203B41FA5}">
                      <a16:colId xmlns:a16="http://schemas.microsoft.com/office/drawing/2014/main" xmlns="" val="1129166893"/>
                    </a:ext>
                  </a:extLst>
                </a:gridCol>
                <a:gridCol w="1434253">
                  <a:extLst>
                    <a:ext uri="{9D8B030D-6E8A-4147-A177-3AD203B41FA5}">
                      <a16:colId xmlns:a16="http://schemas.microsoft.com/office/drawing/2014/main" xmlns="" val="3258959061"/>
                    </a:ext>
                  </a:extLst>
                </a:gridCol>
                <a:gridCol w="1161627">
                  <a:extLst>
                    <a:ext uri="{9D8B030D-6E8A-4147-A177-3AD203B41FA5}">
                      <a16:colId xmlns:a16="http://schemas.microsoft.com/office/drawing/2014/main" xmlns="" val="163556664"/>
                    </a:ext>
                  </a:extLst>
                </a:gridCol>
                <a:gridCol w="1137920">
                  <a:extLst>
                    <a:ext uri="{9D8B030D-6E8A-4147-A177-3AD203B41FA5}">
                      <a16:colId xmlns:a16="http://schemas.microsoft.com/office/drawing/2014/main" xmlns="" val="1901126623"/>
                    </a:ext>
                  </a:extLst>
                </a:gridCol>
              </a:tblGrid>
              <a:tr h="581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TIPO DE SUELO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SITIO PERTURBADO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PARCELA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INOCULADO (I) Y NO INOCULADO (NI)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COORDENADAS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47210311"/>
                  </a:ext>
                </a:extLst>
              </a:tr>
              <a:tr h="190500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Perturbados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CGP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Auca 02_D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– NI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UTM9913436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231927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CGP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Lago 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– NI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UTM1014133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7134846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PCPP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Cuyabeno 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– NI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UTM1001631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249564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PCPP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Sansahuari 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– NI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UTM1009231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153516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Shushufindi Est_40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– NI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UTM9981360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6268336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Secoya 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– NI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UTM1003990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3734829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perturbados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Secoya 2-3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– NI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UTM1001430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01281805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Los Ribereños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 – NI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UTM1004661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81613728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463205" y="5263986"/>
            <a:ext cx="6621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PCPP = Plataformas que circunscriben a los pozos petroleros, CGP = Centro de gestión de pasivos, CLR = Celdas de lodos y ripios, PT = Potreros (testigo). I= Inoculado, NI= No inoculado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0650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0" y="2032991"/>
            <a:ext cx="2256529" cy="3328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4" t="6791" r="31082" b="18635"/>
          <a:stretch/>
        </p:blipFill>
        <p:spPr bwMode="auto">
          <a:xfrm>
            <a:off x="6012160" y="2025963"/>
            <a:ext cx="2491474" cy="3284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USUARIO\Downloads\20180208_1511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24" y="2018485"/>
            <a:ext cx="2328322" cy="3298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3 CuadroTexto"/>
          <p:cNvSpPr txBox="1"/>
          <p:nvPr/>
        </p:nvSpPr>
        <p:spPr>
          <a:xfrm>
            <a:off x="6654967" y="5502594"/>
            <a:ext cx="1423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 smtClean="0">
                <a:latin typeface="Times New Roman" pitchFamily="18" charset="0"/>
                <a:cs typeface="Times New Roman" pitchFamily="18" charset="0"/>
              </a:rPr>
              <a:t>Zygia longifolia</a:t>
            </a:r>
            <a:endParaRPr lang="es-E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1 CuadroTexto"/>
          <p:cNvSpPr txBox="1"/>
          <p:nvPr/>
        </p:nvSpPr>
        <p:spPr>
          <a:xfrm>
            <a:off x="3613715" y="5549749"/>
            <a:ext cx="1883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 smtClean="0">
                <a:latin typeface="Times New Roman" pitchFamily="18" charset="0"/>
                <a:cs typeface="Times New Roman" pitchFamily="18" charset="0"/>
              </a:rPr>
              <a:t>Platymiscium pinnatum</a:t>
            </a:r>
            <a:endParaRPr lang="es-E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12 CuadroTexto"/>
          <p:cNvSpPr txBox="1"/>
          <p:nvPr/>
        </p:nvSpPr>
        <p:spPr>
          <a:xfrm>
            <a:off x="813995" y="5535802"/>
            <a:ext cx="1839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 smtClean="0">
                <a:latin typeface="Times New Roman" pitchFamily="18" charset="0"/>
                <a:cs typeface="Times New Roman" pitchFamily="18" charset="0"/>
              </a:rPr>
              <a:t>Piptadenia pteroclada</a:t>
            </a:r>
            <a:endParaRPr lang="es-E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uadroTexto 3"/>
          <p:cNvSpPr txBox="1">
            <a:spLocks noChangeArrowheads="1"/>
          </p:cNvSpPr>
          <p:nvPr/>
        </p:nvSpPr>
        <p:spPr bwMode="auto">
          <a:xfrm>
            <a:off x="225236" y="330140"/>
            <a:ext cx="49685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C" sz="2000" b="1" dirty="0" smtClean="0">
                <a:latin typeface="+mj-lt"/>
                <a:ea typeface="Calibri Light" pitchFamily="34" charset="0"/>
                <a:cs typeface="Times New Roman" pitchFamily="18" charset="0"/>
              </a:rPr>
              <a:t>SELECCIÓN DE ESPECIES ARBÓREAS </a:t>
            </a:r>
            <a:endParaRPr lang="es-EC" sz="2000" b="1" dirty="0">
              <a:latin typeface="+mj-lt"/>
              <a:ea typeface="Calibri Light" pitchFamily="34" charset="0"/>
              <a:cs typeface="Times New Roman" pitchFamily="18" charset="0"/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364088" y="23813"/>
            <a:ext cx="3621087" cy="706437"/>
          </a:xfrm>
        </p:spPr>
        <p:txBody>
          <a:bodyPr/>
          <a:lstStyle/>
          <a:p>
            <a:pPr>
              <a:defRPr/>
            </a:pPr>
            <a:r>
              <a:rPr lang="es-EC" sz="2800" dirty="0">
                <a:solidFill>
                  <a:srgbClr val="336600"/>
                </a:solidFill>
                <a:cs typeface="Times New Roman" pitchFamily="18" charset="0"/>
              </a:rPr>
              <a:t>METODOLOGÍA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94876" y="1059075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Especies arbóreas con mejor </a:t>
            </a:r>
            <a:r>
              <a:rPr lang="es-EC" dirty="0"/>
              <a:t>desempeño </a:t>
            </a:r>
            <a:r>
              <a:rPr lang="es-EC" dirty="0" smtClean="0"/>
              <a:t>desde </a:t>
            </a:r>
            <a:r>
              <a:rPr lang="es-EC" dirty="0"/>
              <a:t>su establecimiento (Villacís et al., 2016a; Villacís, et al., 2016b; Espinoza, 2018).</a:t>
            </a:r>
            <a:endParaRPr lang="en-US" dirty="0"/>
          </a:p>
        </p:txBody>
      </p:sp>
      <p:pic>
        <p:nvPicPr>
          <p:cNvPr id="14" name="3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837" y="5990141"/>
            <a:ext cx="2254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46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 Black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22801</TotalTime>
  <Words>1993</Words>
  <Application>Microsoft Office PowerPoint</Application>
  <PresentationFormat>Presentación en pantalla (4:3)</PresentationFormat>
  <Paragraphs>415</Paragraphs>
  <Slides>30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Diseño predeterminado</vt:lpstr>
      <vt:lpstr>1_Tema de Office</vt:lpstr>
      <vt:lpstr>CorelDRAW</vt:lpstr>
      <vt:lpstr>Document</vt:lpstr>
      <vt:lpstr>Presentación de PowerPoint</vt:lpstr>
      <vt:lpstr>INTRODUCCIÓN</vt:lpstr>
      <vt:lpstr>INTRODUCCIÓN</vt:lpstr>
      <vt:lpstr>INTRODUCCIÓN</vt:lpstr>
      <vt:lpstr>OBJETIVOS</vt:lpstr>
      <vt:lpstr>HIPÓTESIS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RESULTADOS Y DISCUSIÓN </vt:lpstr>
      <vt:lpstr>RESULTADOS Y DISCUSIÓN</vt:lpstr>
      <vt:lpstr>Presentación de PowerPoint</vt:lpstr>
      <vt:lpstr>Presentación de PowerPoint</vt:lpstr>
      <vt:lpstr>Presentación de PowerPoint</vt:lpstr>
      <vt:lpstr>Presentación de PowerPoint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CONCLUSIONES</vt:lpstr>
      <vt:lpstr>RECOMENDACIONES</vt:lpstr>
      <vt:lpstr>AGRADECIMIENTOS</vt:lpstr>
    </vt:vector>
  </TitlesOfParts>
  <Company>ESPE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Carlos Quiloango</dc:creator>
  <cp:lastModifiedBy>User</cp:lastModifiedBy>
  <cp:revision>1318</cp:revision>
  <dcterms:created xsi:type="dcterms:W3CDTF">2008-02-13T16:07:44Z</dcterms:created>
  <dcterms:modified xsi:type="dcterms:W3CDTF">2021-06-01T20:07:55Z</dcterms:modified>
</cp:coreProperties>
</file>