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1VwIbxkWM/cnmR5WxZVfHRguS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D2D402B-6BF7-4785-98EE-E888877BB916}">
  <a:tblStyle styleId="{7D2D402B-6BF7-4785-98EE-E888877BB916}" styleName="Table_0">
    <a:wholeTbl>
      <a:tcTxStyle b="off" i="off">
        <a:font>
          <a:latin typeface="Calibri"/>
          <a:ea typeface="Calibri"/>
          <a:cs typeface="Calibri"/>
        </a:font>
        <a:schemeClr val="dk1"/>
      </a:tcTxStyle>
      <a:tcStyle>
        <a:tcBdr>
          <a:left>
            <a:ln w="12700" cap="flat" cmpd="sng">
              <a:solidFill>
                <a:schemeClr val="accent4"/>
              </a:solidFill>
              <a:prstDash val="solid"/>
              <a:round/>
              <a:headEnd type="none" w="sm" len="sm"/>
              <a:tailEnd type="none" w="sm" len="sm"/>
            </a:ln>
          </a:left>
          <a:right>
            <a:ln w="12700" cap="flat" cmpd="sng">
              <a:solidFill>
                <a:schemeClr val="accent4"/>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12700" cap="flat" cmpd="sng">
              <a:solidFill>
                <a:schemeClr val="accent4"/>
              </a:solidFill>
              <a:prstDash val="solid"/>
              <a:round/>
              <a:headEnd type="none" w="sm" len="sm"/>
              <a:tailEnd type="none" w="sm" len="sm"/>
            </a:ln>
          </a:insideH>
          <a:insideV>
            <a:ln w="12700"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20000"/>
            </a:schemeClr>
          </a:solidFill>
        </a:fill>
      </a:tcStyle>
    </a:band1H>
    <a:band2H>
      <a:tcTxStyle/>
      <a:tcStyle>
        <a:tcBdr/>
      </a:tcStyle>
    </a:band2H>
    <a:band1V>
      <a:tcTxStyle/>
      <a:tcStyle>
        <a:tcBdr/>
        <a:fill>
          <a:solidFill>
            <a:schemeClr val="accent4">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4"/>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FC9ED1ED-DFEB-4CEA-B6D6-279EEA360A8F}"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43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160753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graphicFrame>
        <p:nvGraphicFramePr>
          <p:cNvPr id="17" name="Google Shape;17;p34"/>
          <p:cNvGraphicFramePr/>
          <p:nvPr/>
        </p:nvGraphicFramePr>
        <p:xfrm>
          <a:off x="-1" y="586628"/>
          <a:ext cx="12192001" cy="5616575"/>
        </p:xfrm>
        <a:graphic>
          <a:graphicData uri="http://schemas.openxmlformats.org/presentationml/2006/ole">
            <mc:AlternateContent xmlns:mc="http://schemas.openxmlformats.org/markup-compatibility/2006">
              <mc:Choice xmlns:v="urn:schemas-microsoft-com:vml" Requires="v">
                <p:oleObj spid="_x0000_s1031" r:id="rId3" imgW="12192001" imgH="5616575" progId="">
                  <p:embed/>
                </p:oleObj>
              </mc:Choice>
              <mc:Fallback>
                <p:oleObj r:id="rId3" imgW="12192001" imgH="5616575" progId="">
                  <p:embed/>
                  <p:pic>
                    <p:nvPicPr>
                      <p:cNvPr id="17" name="Google Shape;17;p34"/>
                      <p:cNvPicPr preferRelativeResize="0"/>
                      <p:nvPr/>
                    </p:nvPicPr>
                    <p:blipFill rotWithShape="1">
                      <a:blip r:embed="rId4">
                        <a:alphaModFix/>
                      </a:blip>
                      <a:srcRect/>
                      <a:stretch/>
                    </p:blipFill>
                    <p:spPr>
                      <a:xfrm>
                        <a:off x="-1" y="586628"/>
                        <a:ext cx="12192001" cy="5616575"/>
                      </a:xfrm>
                      <a:prstGeom prst="rect">
                        <a:avLst/>
                      </a:prstGeom>
                      <a:noFill/>
                      <a:ln>
                        <a:noFill/>
                      </a:ln>
                    </p:spPr>
                  </p:pic>
                </p:oleObj>
              </mc:Fallback>
            </mc:AlternateContent>
          </a:graphicData>
        </a:graphic>
      </p:graphicFrame>
      <p:pic>
        <p:nvPicPr>
          <p:cNvPr id="18" name="Google Shape;18;p34"/>
          <p:cNvPicPr preferRelativeResize="0"/>
          <p:nvPr/>
        </p:nvPicPr>
        <p:blipFill rotWithShape="1">
          <a:blip r:embed="rId5">
            <a:alphaModFix/>
          </a:blip>
          <a:srcRect/>
          <a:stretch/>
        </p:blipFill>
        <p:spPr>
          <a:xfrm>
            <a:off x="0" y="5722938"/>
            <a:ext cx="12192000" cy="1135062"/>
          </a:xfrm>
          <a:prstGeom prst="rect">
            <a:avLst/>
          </a:prstGeom>
          <a:noFill/>
          <a:ln>
            <a:noFill/>
          </a:ln>
        </p:spPr>
      </p:pic>
      <p:pic>
        <p:nvPicPr>
          <p:cNvPr id="19" name="Google Shape;19;p34"/>
          <p:cNvPicPr preferRelativeResize="0"/>
          <p:nvPr/>
        </p:nvPicPr>
        <p:blipFill rotWithShape="1">
          <a:blip r:embed="rId6">
            <a:alphaModFix/>
          </a:blip>
          <a:srcRect/>
          <a:stretch/>
        </p:blipFill>
        <p:spPr>
          <a:xfrm>
            <a:off x="309780" y="122238"/>
            <a:ext cx="3945467" cy="863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81"/>
        <p:cNvGrpSpPr/>
        <p:nvPr/>
      </p:nvGrpSpPr>
      <p:grpSpPr>
        <a:xfrm>
          <a:off x="0" y="0"/>
          <a:ext cx="0" cy="0"/>
          <a:chOff x="0" y="0"/>
          <a:chExt cx="0" cy="0"/>
        </a:xfrm>
      </p:grpSpPr>
      <p:sp>
        <p:nvSpPr>
          <p:cNvPr id="82" name="Google Shape;8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7"/>
        <p:cNvGrpSpPr/>
        <p:nvPr/>
      </p:nvGrpSpPr>
      <p:grpSpPr>
        <a:xfrm>
          <a:off x="0" y="0"/>
          <a:ext cx="0" cy="0"/>
          <a:chOff x="0" y="0"/>
          <a:chExt cx="0" cy="0"/>
        </a:xfrm>
      </p:grpSpPr>
      <p:sp>
        <p:nvSpPr>
          <p:cNvPr id="88" name="Google Shape;88;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0"/>
        <p:cNvGrpSpPr/>
        <p:nvPr/>
      </p:nvGrpSpPr>
      <p:grpSpPr>
        <a:xfrm>
          <a:off x="0" y="0"/>
          <a:ext cx="0" cy="0"/>
          <a:chOff x="0" y="0"/>
          <a:chExt cx="0" cy="0"/>
        </a:xfrm>
      </p:grpSpPr>
      <p:sp>
        <p:nvSpPr>
          <p:cNvPr id="21" name="Google Shape;21;p35"/>
          <p:cNvSpPr txBox="1">
            <a:spLocks noGrp="1"/>
          </p:cNvSpPr>
          <p:nvPr>
            <p:ph type="title"/>
          </p:nvPr>
        </p:nvSpPr>
        <p:spPr>
          <a:xfrm>
            <a:off x="838200" y="680364"/>
            <a:ext cx="10515600" cy="9175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800"/>
              <a:buFont typeface="Arial"/>
              <a:buNone/>
              <a:defRPr sz="2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5"/>
          <p:cNvSpPr txBox="1">
            <a:spLocks noGrp="1"/>
          </p:cNvSpPr>
          <p:nvPr>
            <p:ph type="body" idx="1"/>
          </p:nvPr>
        </p:nvSpPr>
        <p:spPr>
          <a:xfrm>
            <a:off x="838200" y="1825625"/>
            <a:ext cx="10515600" cy="41465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
        <p:nvSpPr>
          <p:cNvPr id="26" name="Google Shape;26;p35"/>
          <p:cNvSpPr/>
          <p:nvPr/>
        </p:nvSpPr>
        <p:spPr>
          <a:xfrm rot="10800000">
            <a:off x="0" y="6308725"/>
            <a:ext cx="10513484"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7" name="Google Shape;27;p35"/>
          <p:cNvSpPr/>
          <p:nvPr/>
        </p:nvSpPr>
        <p:spPr>
          <a:xfrm>
            <a:off x="0" y="20638"/>
            <a:ext cx="12192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cxnSp>
        <p:nvCxnSpPr>
          <p:cNvPr id="28" name="Google Shape;28;p35"/>
          <p:cNvCxnSpPr/>
          <p:nvPr/>
        </p:nvCxnSpPr>
        <p:spPr>
          <a:xfrm>
            <a:off x="33868" y="6245225"/>
            <a:ext cx="8879417" cy="0"/>
          </a:xfrm>
          <a:prstGeom prst="straightConnector1">
            <a:avLst/>
          </a:prstGeom>
          <a:noFill/>
          <a:ln w="38100" cap="flat" cmpd="sng">
            <a:solidFill>
              <a:srgbClr val="006600"/>
            </a:solidFill>
            <a:prstDash val="solid"/>
            <a:round/>
            <a:headEnd type="none" w="med" len="med"/>
            <a:tailEnd type="none" w="med" len="med"/>
          </a:ln>
        </p:spPr>
      </p:cxnSp>
      <p:cxnSp>
        <p:nvCxnSpPr>
          <p:cNvPr id="29" name="Google Shape;29;p35"/>
          <p:cNvCxnSpPr/>
          <p:nvPr/>
        </p:nvCxnSpPr>
        <p:spPr>
          <a:xfrm>
            <a:off x="33868" y="6296025"/>
            <a:ext cx="8879417" cy="0"/>
          </a:xfrm>
          <a:prstGeom prst="straightConnector1">
            <a:avLst/>
          </a:prstGeom>
          <a:noFill/>
          <a:ln w="38100" cap="flat" cmpd="sng">
            <a:solidFill>
              <a:srgbClr val="FF0000"/>
            </a:solidFill>
            <a:prstDash val="solid"/>
            <a:round/>
            <a:headEnd type="none" w="med" len="med"/>
            <a:tailEnd type="none" w="med" len="med"/>
          </a:ln>
        </p:spPr>
      </p:cxnSp>
      <p:pic>
        <p:nvPicPr>
          <p:cNvPr id="30" name="Google Shape;30;p35"/>
          <p:cNvPicPr preferRelativeResize="0"/>
          <p:nvPr/>
        </p:nvPicPr>
        <p:blipFill rotWithShape="1">
          <a:blip r:embed="rId2">
            <a:alphaModFix/>
          </a:blip>
          <a:srcRect/>
          <a:stretch/>
        </p:blipFill>
        <p:spPr>
          <a:xfrm>
            <a:off x="8913285" y="6090476"/>
            <a:ext cx="2588433" cy="6188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
        <p:nvSpPr>
          <p:cNvPr id="38" name="Google Shape;38;p36"/>
          <p:cNvSpPr/>
          <p:nvPr/>
        </p:nvSpPr>
        <p:spPr>
          <a:xfrm>
            <a:off x="0" y="9349"/>
            <a:ext cx="12192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39;p36"/>
          <p:cNvSpPr/>
          <p:nvPr/>
        </p:nvSpPr>
        <p:spPr>
          <a:xfrm rot="10800000">
            <a:off x="0" y="6308725"/>
            <a:ext cx="10513484"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40" name="Google Shape;40;p36"/>
          <p:cNvCxnSpPr/>
          <p:nvPr/>
        </p:nvCxnSpPr>
        <p:spPr>
          <a:xfrm>
            <a:off x="33868" y="6296025"/>
            <a:ext cx="8879417" cy="0"/>
          </a:xfrm>
          <a:prstGeom prst="straightConnector1">
            <a:avLst/>
          </a:prstGeom>
          <a:noFill/>
          <a:ln w="38100" cap="flat" cmpd="sng">
            <a:solidFill>
              <a:srgbClr val="FF0000"/>
            </a:solidFill>
            <a:prstDash val="solid"/>
            <a:round/>
            <a:headEnd type="none" w="med" len="med"/>
            <a:tailEnd type="none" w="med" len="med"/>
          </a:ln>
        </p:spPr>
      </p:cxnSp>
      <p:cxnSp>
        <p:nvCxnSpPr>
          <p:cNvPr id="41" name="Google Shape;41;p36"/>
          <p:cNvCxnSpPr/>
          <p:nvPr/>
        </p:nvCxnSpPr>
        <p:spPr>
          <a:xfrm>
            <a:off x="33868" y="6245225"/>
            <a:ext cx="8879417" cy="0"/>
          </a:xfrm>
          <a:prstGeom prst="straightConnector1">
            <a:avLst/>
          </a:prstGeom>
          <a:noFill/>
          <a:ln w="38100" cap="flat" cmpd="sng">
            <a:solidFill>
              <a:srgbClr val="006600"/>
            </a:solidFill>
            <a:prstDash val="solid"/>
            <a:round/>
            <a:headEnd type="none" w="med" len="med"/>
            <a:tailEnd type="none" w="med" len="med"/>
          </a:ln>
        </p:spPr>
      </p:cxnSp>
      <p:pic>
        <p:nvPicPr>
          <p:cNvPr id="42" name="Google Shape;42;p36"/>
          <p:cNvPicPr preferRelativeResize="0"/>
          <p:nvPr/>
        </p:nvPicPr>
        <p:blipFill rotWithShape="1">
          <a:blip r:embed="rId2">
            <a:alphaModFix/>
          </a:blip>
          <a:srcRect/>
          <a:stretch/>
        </p:blipFill>
        <p:spPr>
          <a:xfrm>
            <a:off x="8990479" y="6136604"/>
            <a:ext cx="2206439" cy="6089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3"/>
        <p:cNvGrpSpPr/>
        <p:nvPr/>
      </p:nvGrpSpPr>
      <p:grpSpPr>
        <a:xfrm>
          <a:off x="0" y="0"/>
          <a:ext cx="0" cy="0"/>
          <a:chOff x="0" y="0"/>
          <a:chExt cx="0" cy="0"/>
        </a:xfrm>
      </p:grpSpPr>
      <p:sp>
        <p:nvSpPr>
          <p:cNvPr id="44" name="Google Shape;44;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9"/>
        <p:cNvGrpSpPr/>
        <p:nvPr/>
      </p:nvGrpSpPr>
      <p:grpSpPr>
        <a:xfrm>
          <a:off x="0" y="0"/>
          <a:ext cx="0" cy="0"/>
          <a:chOff x="0" y="0"/>
          <a:chExt cx="0" cy="0"/>
        </a:xfrm>
      </p:grpSpPr>
      <p:sp>
        <p:nvSpPr>
          <p:cNvPr id="50" name="Google Shape;50;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8"/>
        <p:cNvGrpSpPr/>
        <p:nvPr/>
      </p:nvGrpSpPr>
      <p:grpSpPr>
        <a:xfrm>
          <a:off x="0" y="0"/>
          <a:ext cx="0" cy="0"/>
          <a:chOff x="0" y="0"/>
          <a:chExt cx="0" cy="0"/>
        </a:xfrm>
      </p:grpSpPr>
      <p:sp>
        <p:nvSpPr>
          <p:cNvPr id="59" name="Google Shape;5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3"/>
        <p:cNvGrpSpPr/>
        <p:nvPr/>
      </p:nvGrpSpPr>
      <p:grpSpPr>
        <a:xfrm>
          <a:off x="0" y="0"/>
          <a:ext cx="0" cy="0"/>
          <a:chOff x="0" y="0"/>
          <a:chExt cx="0" cy="0"/>
        </a:xfrm>
      </p:grpSpPr>
      <p:sp>
        <p:nvSpPr>
          <p:cNvPr id="64" name="Google Shape;6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 name="Google Shape;77;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subTitle" idx="1"/>
          </p:nvPr>
        </p:nvSpPr>
        <p:spPr>
          <a:xfrm>
            <a:off x="1240077" y="905610"/>
            <a:ext cx="9870509" cy="3926305"/>
          </a:xfrm>
          <a:prstGeom prst="rect">
            <a:avLst/>
          </a:prstGeom>
          <a:noFill/>
          <a:ln>
            <a:noFill/>
          </a:ln>
        </p:spPr>
        <p:txBody>
          <a:bodyPr spcFirstLastPara="1" wrap="square" lIns="91425" tIns="45700" rIns="91425" bIns="45700" anchor="t" anchorCtr="0">
            <a:noAutofit/>
          </a:bodyPr>
          <a:lstStyle/>
          <a:p>
            <a:pPr marL="0" lvl="0" indent="0" algn="ctr" rtl="0">
              <a:lnSpc>
                <a:spcPct val="160000"/>
              </a:lnSpc>
              <a:spcBef>
                <a:spcPts val="0"/>
              </a:spcBef>
              <a:spcAft>
                <a:spcPts val="0"/>
              </a:spcAft>
              <a:buClr>
                <a:schemeClr val="dk1"/>
              </a:buClr>
              <a:buSzPts val="1800"/>
              <a:buNone/>
            </a:pPr>
            <a:r>
              <a:rPr lang="es-EC" sz="1800" b="1"/>
              <a:t>Efecto de diferentes niveles de minerales orgánicos (B-TRAXIM 2C) en gallinas ponedoras sobre el desempeño y calidad de huevo</a:t>
            </a:r>
            <a:endParaRPr/>
          </a:p>
          <a:p>
            <a:pPr marL="0" lvl="0" indent="0" algn="ctr" rtl="0">
              <a:lnSpc>
                <a:spcPct val="160000"/>
              </a:lnSpc>
              <a:spcBef>
                <a:spcPts val="1000"/>
              </a:spcBef>
              <a:spcAft>
                <a:spcPts val="0"/>
              </a:spcAft>
              <a:buClr>
                <a:schemeClr val="dk1"/>
              </a:buClr>
              <a:buSzPts val="1800"/>
              <a:buNone/>
            </a:pPr>
            <a:r>
              <a:rPr lang="es-EC" sz="1800"/>
              <a:t>Torres Larco, Denisse Andrea</a:t>
            </a:r>
            <a:endParaRPr/>
          </a:p>
          <a:p>
            <a:pPr marL="0" lvl="0" indent="0" algn="ctr" rtl="0">
              <a:lnSpc>
                <a:spcPct val="160000"/>
              </a:lnSpc>
              <a:spcBef>
                <a:spcPts val="1000"/>
              </a:spcBef>
              <a:spcAft>
                <a:spcPts val="0"/>
              </a:spcAft>
              <a:buClr>
                <a:schemeClr val="dk1"/>
              </a:buClr>
              <a:buSzPts val="1800"/>
              <a:buNone/>
            </a:pPr>
            <a:r>
              <a:rPr lang="es-EC" sz="1800"/>
              <a:t>Departamento de Ciencia de la Vida y de la Agricultura</a:t>
            </a:r>
            <a:endParaRPr/>
          </a:p>
          <a:p>
            <a:pPr marL="0" lvl="0" indent="0" algn="ctr" rtl="0">
              <a:lnSpc>
                <a:spcPct val="160000"/>
              </a:lnSpc>
              <a:spcBef>
                <a:spcPts val="1000"/>
              </a:spcBef>
              <a:spcAft>
                <a:spcPts val="0"/>
              </a:spcAft>
              <a:buClr>
                <a:schemeClr val="dk1"/>
              </a:buClr>
              <a:buSzPts val="1800"/>
              <a:buNone/>
            </a:pPr>
            <a:r>
              <a:rPr lang="es-EC" sz="1800"/>
              <a:t>Carrera de Ingeniería Agropecuaria</a:t>
            </a:r>
            <a:endParaRPr/>
          </a:p>
          <a:p>
            <a:pPr marL="0" lvl="0" indent="0" algn="ctr" rtl="0">
              <a:lnSpc>
                <a:spcPct val="160000"/>
              </a:lnSpc>
              <a:spcBef>
                <a:spcPts val="1000"/>
              </a:spcBef>
              <a:spcAft>
                <a:spcPts val="0"/>
              </a:spcAft>
              <a:buClr>
                <a:schemeClr val="dk1"/>
              </a:buClr>
              <a:buSzPts val="1800"/>
              <a:buNone/>
            </a:pPr>
            <a:r>
              <a:rPr lang="es-EC" sz="1800"/>
              <a:t>Trabajo de titulación, previo a la obtención del título de Ingeniera Agropecuaria</a:t>
            </a:r>
            <a:endParaRPr/>
          </a:p>
          <a:p>
            <a:pPr marL="0" lvl="0" indent="0" algn="ctr" rtl="0">
              <a:lnSpc>
                <a:spcPct val="160000"/>
              </a:lnSpc>
              <a:spcBef>
                <a:spcPts val="1000"/>
              </a:spcBef>
              <a:spcAft>
                <a:spcPts val="0"/>
              </a:spcAft>
              <a:buClr>
                <a:schemeClr val="dk1"/>
              </a:buClr>
              <a:buSzPts val="1800"/>
              <a:buNone/>
            </a:pPr>
            <a:r>
              <a:rPr lang="es-EC" sz="1800"/>
              <a:t>Ing. Ortiz Manzano, Mario Leonardo</a:t>
            </a:r>
            <a:endParaRPr/>
          </a:p>
          <a:p>
            <a:pPr marL="0" lvl="0" indent="0" algn="ctr" rtl="0">
              <a:lnSpc>
                <a:spcPct val="160000"/>
              </a:lnSpc>
              <a:spcBef>
                <a:spcPts val="1000"/>
              </a:spcBef>
              <a:spcAft>
                <a:spcPts val="0"/>
              </a:spcAft>
              <a:buClr>
                <a:schemeClr val="dk1"/>
              </a:buClr>
              <a:buSzPts val="1800"/>
              <a:buNone/>
            </a:pPr>
            <a:r>
              <a:rPr lang="es-EC" sz="1800"/>
              <a:t>26 de marzo del 2021</a:t>
            </a:r>
            <a:endParaRPr sz="1800"/>
          </a:p>
        </p:txBody>
      </p:sp>
      <p:pic>
        <p:nvPicPr>
          <p:cNvPr id="98" name="Google Shape;98;p1"/>
          <p:cNvPicPr preferRelativeResize="0"/>
          <p:nvPr/>
        </p:nvPicPr>
        <p:blipFill rotWithShape="1">
          <a:blip r:embed="rId3">
            <a:alphaModFix/>
          </a:blip>
          <a:srcRect/>
          <a:stretch/>
        </p:blipFill>
        <p:spPr>
          <a:xfrm>
            <a:off x="10473478" y="0"/>
            <a:ext cx="1330496" cy="13656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4587765" y="112805"/>
            <a:ext cx="3016470" cy="5703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s-EC"/>
              <a:t>METODOLOGÍA</a:t>
            </a:r>
            <a:endParaRPr/>
          </a:p>
        </p:txBody>
      </p:sp>
      <p:pic>
        <p:nvPicPr>
          <p:cNvPr id="202" name="Google Shape;202;p10"/>
          <p:cNvPicPr preferRelativeResize="0">
            <a:picLocks noGrp="1"/>
          </p:cNvPicPr>
          <p:nvPr>
            <p:ph type="body" idx="1"/>
          </p:nvPr>
        </p:nvPicPr>
        <p:blipFill rotWithShape="1">
          <a:blip r:embed="rId3">
            <a:alphaModFix/>
          </a:blip>
          <a:srcRect/>
          <a:stretch/>
        </p:blipFill>
        <p:spPr>
          <a:xfrm>
            <a:off x="977527" y="1329503"/>
            <a:ext cx="1899476" cy="2051114"/>
          </a:xfrm>
          <a:prstGeom prst="rect">
            <a:avLst/>
          </a:prstGeom>
          <a:noFill/>
          <a:ln>
            <a:noFill/>
          </a:ln>
        </p:spPr>
      </p:pic>
      <p:sp>
        <p:nvSpPr>
          <p:cNvPr id="203" name="Google Shape;203;p10"/>
          <p:cNvSpPr txBox="1"/>
          <p:nvPr/>
        </p:nvSpPr>
        <p:spPr>
          <a:xfrm>
            <a:off x="722376" y="683172"/>
            <a:ext cx="24505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a:solidFill>
                  <a:schemeClr val="dk1"/>
                </a:solidFill>
                <a:latin typeface="Arial"/>
                <a:ea typeface="Arial"/>
                <a:cs typeface="Arial"/>
                <a:sym typeface="Arial"/>
              </a:rPr>
              <a:t>Pesaje de los minerales orgánicos</a:t>
            </a:r>
            <a:endParaRPr sz="1800">
              <a:solidFill>
                <a:schemeClr val="dk1"/>
              </a:solidFill>
              <a:latin typeface="Arial"/>
              <a:ea typeface="Arial"/>
              <a:cs typeface="Arial"/>
              <a:sym typeface="Arial"/>
            </a:endParaRPr>
          </a:p>
        </p:txBody>
      </p:sp>
      <p:sp>
        <p:nvSpPr>
          <p:cNvPr id="204" name="Google Shape;204;p10"/>
          <p:cNvSpPr txBox="1"/>
          <p:nvPr/>
        </p:nvSpPr>
        <p:spPr>
          <a:xfrm>
            <a:off x="5312664" y="3608407"/>
            <a:ext cx="39085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a:solidFill>
                  <a:schemeClr val="dk1"/>
                </a:solidFill>
                <a:latin typeface="Arial"/>
                <a:ea typeface="Arial"/>
                <a:cs typeface="Arial"/>
                <a:sym typeface="Arial"/>
              </a:rPr>
              <a:t>Ensacado y etiquetado - alimento para una semana </a:t>
            </a:r>
            <a:endParaRPr sz="1800">
              <a:solidFill>
                <a:schemeClr val="dk1"/>
              </a:solidFill>
              <a:latin typeface="Arial"/>
              <a:ea typeface="Arial"/>
              <a:cs typeface="Arial"/>
              <a:sym typeface="Arial"/>
            </a:endParaRPr>
          </a:p>
        </p:txBody>
      </p:sp>
      <p:sp>
        <p:nvSpPr>
          <p:cNvPr id="205" name="Google Shape;205;p10"/>
          <p:cNvSpPr txBox="1"/>
          <p:nvPr/>
        </p:nvSpPr>
        <p:spPr>
          <a:xfrm>
            <a:off x="4457724" y="683088"/>
            <a:ext cx="2865900" cy="646500"/>
          </a:xfrm>
          <a:prstGeom prst="rect">
            <a:avLst/>
          </a:prstGeom>
          <a:noFill/>
          <a:ln>
            <a:noFill/>
          </a:ln>
        </p:spPr>
        <p:txBody>
          <a:bodyPr spcFirstLastPara="1" wrap="square" lIns="91425" tIns="45700" rIns="91425" bIns="45700" anchor="t" anchorCtr="0">
            <a:spAutoFit/>
          </a:bodyPr>
          <a:lstStyle/>
          <a:p>
            <a:pPr marL="0" marR="0" lvl="0" indent="457200" algn="l" rtl="0">
              <a:spcBef>
                <a:spcPts val="0"/>
              </a:spcBef>
              <a:spcAft>
                <a:spcPts val="0"/>
              </a:spcAft>
              <a:buNone/>
            </a:pPr>
            <a:r>
              <a:rPr lang="es-EC" sz="1800">
                <a:solidFill>
                  <a:schemeClr val="dk1"/>
                </a:solidFill>
              </a:rPr>
              <a:t>Manufactura del alimento concentrado</a:t>
            </a:r>
            <a:endParaRPr sz="1800">
              <a:solidFill>
                <a:schemeClr val="dk1"/>
              </a:solidFill>
              <a:latin typeface="Arial"/>
              <a:ea typeface="Arial"/>
              <a:cs typeface="Arial"/>
              <a:sym typeface="Arial"/>
            </a:endParaRPr>
          </a:p>
        </p:txBody>
      </p:sp>
      <p:pic>
        <p:nvPicPr>
          <p:cNvPr id="206" name="Google Shape;206;p10"/>
          <p:cNvPicPr preferRelativeResize="0"/>
          <p:nvPr/>
        </p:nvPicPr>
        <p:blipFill rotWithShape="1">
          <a:blip r:embed="rId4">
            <a:alphaModFix/>
          </a:blip>
          <a:srcRect t="21649" b="15221"/>
          <a:stretch/>
        </p:blipFill>
        <p:spPr>
          <a:xfrm>
            <a:off x="8767047" y="1329502"/>
            <a:ext cx="1885249" cy="2115605"/>
          </a:xfrm>
          <a:prstGeom prst="rect">
            <a:avLst/>
          </a:prstGeom>
          <a:noFill/>
          <a:ln>
            <a:noFill/>
          </a:ln>
        </p:spPr>
      </p:pic>
      <p:pic>
        <p:nvPicPr>
          <p:cNvPr id="207" name="Google Shape;207;p10"/>
          <p:cNvPicPr preferRelativeResize="0"/>
          <p:nvPr/>
        </p:nvPicPr>
        <p:blipFill rotWithShape="1">
          <a:blip r:embed="rId5">
            <a:alphaModFix/>
          </a:blip>
          <a:srcRect/>
          <a:stretch/>
        </p:blipFill>
        <p:spPr>
          <a:xfrm>
            <a:off x="5463863" y="4230231"/>
            <a:ext cx="3199336" cy="1800000"/>
          </a:xfrm>
          <a:prstGeom prst="rect">
            <a:avLst/>
          </a:prstGeom>
          <a:noFill/>
          <a:ln>
            <a:noFill/>
          </a:ln>
        </p:spPr>
      </p:pic>
      <p:sp>
        <p:nvSpPr>
          <p:cNvPr id="208" name="Google Shape;208;p10"/>
          <p:cNvSpPr txBox="1"/>
          <p:nvPr/>
        </p:nvSpPr>
        <p:spPr>
          <a:xfrm>
            <a:off x="8467344" y="634068"/>
            <a:ext cx="3036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a:solidFill>
                  <a:schemeClr val="dk1"/>
                </a:solidFill>
                <a:latin typeface="Arial"/>
                <a:ea typeface="Arial"/>
                <a:cs typeface="Arial"/>
                <a:sym typeface="Arial"/>
              </a:rPr>
              <a:t>Mezclado de los minerales con el </a:t>
            </a:r>
            <a:r>
              <a:rPr lang="es-EC" sz="1800">
                <a:solidFill>
                  <a:schemeClr val="dk1"/>
                </a:solidFill>
              </a:rPr>
              <a:t>concentrado</a:t>
            </a:r>
            <a:endParaRPr sz="1800">
              <a:solidFill>
                <a:schemeClr val="dk1"/>
              </a:solidFill>
              <a:latin typeface="Arial"/>
              <a:ea typeface="Arial"/>
              <a:cs typeface="Arial"/>
              <a:sym typeface="Arial"/>
            </a:endParaRPr>
          </a:p>
        </p:txBody>
      </p:sp>
      <p:cxnSp>
        <p:nvCxnSpPr>
          <p:cNvPr id="209" name="Google Shape;209;p10"/>
          <p:cNvCxnSpPr/>
          <p:nvPr/>
        </p:nvCxnSpPr>
        <p:spPr>
          <a:xfrm rot="10800000" flipH="1">
            <a:off x="2977587" y="2347962"/>
            <a:ext cx="1779507" cy="7098"/>
          </a:xfrm>
          <a:prstGeom prst="straightConnector1">
            <a:avLst/>
          </a:prstGeom>
          <a:noFill/>
          <a:ln w="19050" cap="flat" cmpd="sng">
            <a:solidFill>
              <a:schemeClr val="dk1"/>
            </a:solidFill>
            <a:prstDash val="solid"/>
            <a:miter lim="800000"/>
            <a:headEnd type="none" w="sm" len="sm"/>
            <a:tailEnd type="triangle" w="med" len="med"/>
          </a:ln>
        </p:spPr>
      </p:cxnSp>
      <p:cxnSp>
        <p:nvCxnSpPr>
          <p:cNvPr id="210" name="Google Shape;210;p10"/>
          <p:cNvCxnSpPr>
            <a:stCxn id="211" idx="3"/>
          </p:cNvCxnSpPr>
          <p:nvPr/>
        </p:nvCxnSpPr>
        <p:spPr>
          <a:xfrm rot="10800000" flipH="1">
            <a:off x="6960108" y="2368405"/>
            <a:ext cx="1507200" cy="18900"/>
          </a:xfrm>
          <a:prstGeom prst="straightConnector1">
            <a:avLst/>
          </a:prstGeom>
          <a:noFill/>
          <a:ln w="19050" cap="flat" cmpd="sng">
            <a:solidFill>
              <a:schemeClr val="dk1"/>
            </a:solidFill>
            <a:prstDash val="solid"/>
            <a:miter lim="800000"/>
            <a:headEnd type="none" w="sm" len="sm"/>
            <a:tailEnd type="triangle" w="med" len="med"/>
          </a:ln>
        </p:spPr>
      </p:cxnSp>
      <p:cxnSp>
        <p:nvCxnSpPr>
          <p:cNvPr id="212" name="Google Shape;212;p10"/>
          <p:cNvCxnSpPr>
            <a:stCxn id="206" idx="3"/>
          </p:cNvCxnSpPr>
          <p:nvPr/>
        </p:nvCxnSpPr>
        <p:spPr>
          <a:xfrm flipH="1">
            <a:off x="8913196" y="2387304"/>
            <a:ext cx="1739100" cy="2694900"/>
          </a:xfrm>
          <a:prstGeom prst="bentConnector3">
            <a:avLst>
              <a:gd name="adj1" fmla="val -13144"/>
            </a:avLst>
          </a:prstGeom>
          <a:noFill/>
          <a:ln w="19050" cap="flat" cmpd="sng">
            <a:solidFill>
              <a:schemeClr val="dk1"/>
            </a:solidFill>
            <a:prstDash val="solid"/>
            <a:miter lim="800000"/>
            <a:headEnd type="none" w="sm" len="sm"/>
            <a:tailEnd type="triangle" w="med" len="med"/>
          </a:ln>
        </p:spPr>
      </p:cxnSp>
      <p:pic>
        <p:nvPicPr>
          <p:cNvPr id="213" name="Google Shape;213;p10"/>
          <p:cNvPicPr preferRelativeResize="0"/>
          <p:nvPr/>
        </p:nvPicPr>
        <p:blipFill rotWithShape="1">
          <a:blip r:embed="rId6">
            <a:alphaModFix/>
          </a:blip>
          <a:srcRect t="28795"/>
          <a:stretch/>
        </p:blipFill>
        <p:spPr>
          <a:xfrm>
            <a:off x="5022188" y="1320050"/>
            <a:ext cx="1672819" cy="21155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1"/>
          <p:cNvSpPr txBox="1">
            <a:spLocks noGrp="1"/>
          </p:cNvSpPr>
          <p:nvPr>
            <p:ph type="title"/>
          </p:nvPr>
        </p:nvSpPr>
        <p:spPr>
          <a:xfrm>
            <a:off x="2542822" y="127210"/>
            <a:ext cx="7346245" cy="48239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EC"/>
              <a:t>SUMINISTRO DE MINERALES ORGÁNICOS</a:t>
            </a:r>
            <a:endParaRPr/>
          </a:p>
        </p:txBody>
      </p:sp>
      <p:graphicFrame>
        <p:nvGraphicFramePr>
          <p:cNvPr id="219" name="Google Shape;219;p11"/>
          <p:cNvGraphicFramePr/>
          <p:nvPr/>
        </p:nvGraphicFramePr>
        <p:xfrm>
          <a:off x="701320" y="1415333"/>
          <a:ext cx="11029225" cy="3413760"/>
        </p:xfrm>
        <a:graphic>
          <a:graphicData uri="http://schemas.openxmlformats.org/drawingml/2006/table">
            <a:tbl>
              <a:tblPr firstRow="1" firstCol="1" bandRow="1">
                <a:noFill/>
                <a:tableStyleId>{7D2D402B-6BF7-4785-98EE-E888877BB916}</a:tableStyleId>
              </a:tblPr>
              <a:tblGrid>
                <a:gridCol w="1417400">
                  <a:extLst>
                    <a:ext uri="{9D8B030D-6E8A-4147-A177-3AD203B41FA5}">
                      <a16:colId xmlns:a16="http://schemas.microsoft.com/office/drawing/2014/main" xmlns="" val="20000"/>
                    </a:ext>
                  </a:extLst>
                </a:gridCol>
                <a:gridCol w="1137425">
                  <a:extLst>
                    <a:ext uri="{9D8B030D-6E8A-4147-A177-3AD203B41FA5}">
                      <a16:colId xmlns:a16="http://schemas.microsoft.com/office/drawing/2014/main" xmlns="" val="20001"/>
                    </a:ext>
                  </a:extLst>
                </a:gridCol>
                <a:gridCol w="1070525">
                  <a:extLst>
                    <a:ext uri="{9D8B030D-6E8A-4147-A177-3AD203B41FA5}">
                      <a16:colId xmlns:a16="http://schemas.microsoft.com/office/drawing/2014/main" xmlns="" val="20002"/>
                    </a:ext>
                  </a:extLst>
                </a:gridCol>
                <a:gridCol w="1226250">
                  <a:extLst>
                    <a:ext uri="{9D8B030D-6E8A-4147-A177-3AD203B41FA5}">
                      <a16:colId xmlns:a16="http://schemas.microsoft.com/office/drawing/2014/main" xmlns="" val="20003"/>
                    </a:ext>
                  </a:extLst>
                </a:gridCol>
                <a:gridCol w="1156375">
                  <a:extLst>
                    <a:ext uri="{9D8B030D-6E8A-4147-A177-3AD203B41FA5}">
                      <a16:colId xmlns:a16="http://schemas.microsoft.com/office/drawing/2014/main" xmlns="" val="20004"/>
                    </a:ext>
                  </a:extLst>
                </a:gridCol>
                <a:gridCol w="1115275">
                  <a:extLst>
                    <a:ext uri="{9D8B030D-6E8A-4147-A177-3AD203B41FA5}">
                      <a16:colId xmlns:a16="http://schemas.microsoft.com/office/drawing/2014/main" xmlns="" val="20005"/>
                    </a:ext>
                  </a:extLst>
                </a:gridCol>
                <a:gridCol w="1130675">
                  <a:extLst>
                    <a:ext uri="{9D8B030D-6E8A-4147-A177-3AD203B41FA5}">
                      <a16:colId xmlns:a16="http://schemas.microsoft.com/office/drawing/2014/main" xmlns="" val="20006"/>
                    </a:ext>
                  </a:extLst>
                </a:gridCol>
                <a:gridCol w="1325975">
                  <a:extLst>
                    <a:ext uri="{9D8B030D-6E8A-4147-A177-3AD203B41FA5}">
                      <a16:colId xmlns:a16="http://schemas.microsoft.com/office/drawing/2014/main" xmlns="" val="20007"/>
                    </a:ext>
                  </a:extLst>
                </a:gridCol>
                <a:gridCol w="1449325">
                  <a:extLst>
                    <a:ext uri="{9D8B030D-6E8A-4147-A177-3AD203B41FA5}">
                      <a16:colId xmlns:a16="http://schemas.microsoft.com/office/drawing/2014/main" xmlns="" val="20008"/>
                    </a:ext>
                  </a:extLst>
                </a:gridCol>
              </a:tblGrid>
              <a:tr h="848050">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Tratamiento</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solidFill>
                            <a:srgbClr val="000000"/>
                          </a:solidFill>
                          <a:latin typeface="Arial"/>
                          <a:ea typeface="Arial"/>
                          <a:cs typeface="Arial"/>
                          <a:sym typeface="Arial"/>
                        </a:rPr>
                        <a:t>Código</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No. Aves</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Cons.  Alimento</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Duración prueba</a:t>
                      </a:r>
                      <a:endParaRPr sz="1400" u="none" strike="noStrike" cap="none">
                        <a:solidFill>
                          <a:srgbClr val="000000"/>
                        </a:solidFill>
                        <a:latin typeface="Arial"/>
                        <a:ea typeface="Arial"/>
                        <a:cs typeface="Arial"/>
                        <a:sym typeface="Arial"/>
                      </a:endParaRPr>
                    </a:p>
                  </a:txBody>
                  <a:tcPr marL="68575" marR="68575" marT="0" marB="0"/>
                </a:tc>
                <a:tc gridSpan="4">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ADICION. MIN ORGA (g) Por 100Kg de tratamiento</a:t>
                      </a:r>
                      <a:endParaRPr sz="1400" u="none" strike="noStrike" cap="none">
                        <a:solidFill>
                          <a:srgbClr val="000000"/>
                        </a:solidFill>
                        <a:latin typeface="Arial"/>
                        <a:ea typeface="Arial"/>
                        <a:cs typeface="Arial"/>
                        <a:sym typeface="Arial"/>
                      </a:endParaRPr>
                    </a:p>
                  </a:txBody>
                  <a:tcPr marL="68575" marR="68575"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0"/>
                  </a:ext>
                </a:extLst>
              </a:tr>
              <a:tr h="848050">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 Inclusión</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solidFill>
                            <a:srgbClr val="000000"/>
                          </a:solidFill>
                          <a:latin typeface="Arial"/>
                          <a:ea typeface="Arial"/>
                          <a:cs typeface="Arial"/>
                          <a:sym typeface="Arial"/>
                        </a:rPr>
                        <a:t>Por tratamiento</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Por tratamiento</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g/ave/día</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Días</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Cobre</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Hierro</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Zinc</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0" algn="ctr" rtl="0">
                        <a:lnSpc>
                          <a:spcPct val="200000"/>
                        </a:lnSpc>
                        <a:spcBef>
                          <a:spcPts val="0"/>
                        </a:spcBef>
                        <a:spcAft>
                          <a:spcPts val="0"/>
                        </a:spcAft>
                        <a:buNone/>
                      </a:pPr>
                      <a:r>
                        <a:rPr lang="es-EC" sz="1400" u="none" strike="noStrike" cap="none">
                          <a:latin typeface="Arial"/>
                          <a:ea typeface="Arial"/>
                          <a:cs typeface="Arial"/>
                          <a:sym typeface="Arial"/>
                        </a:rPr>
                        <a:t>Manganeso</a:t>
                      </a:r>
                      <a:endParaRPr sz="1400" u="none" strike="noStrike" cap="none">
                        <a:solidFill>
                          <a:srgbClr val="000000"/>
                        </a:solidFill>
                        <a:latin typeface="Arial"/>
                        <a:ea typeface="Arial"/>
                        <a:cs typeface="Arial"/>
                        <a:sym typeface="Arial"/>
                      </a:endParaRPr>
                    </a:p>
                  </a:txBody>
                  <a:tcPr marL="68575" marR="68575" marT="0" marB="0"/>
                </a:tc>
                <a:extLst>
                  <a:ext uri="{0D108BD9-81ED-4DB2-BD59-A6C34878D82A}">
                    <a16:rowId xmlns:a16="http://schemas.microsoft.com/office/drawing/2014/main" xmlns="" val="10001"/>
                  </a:ext>
                </a:extLst>
              </a:tr>
              <a:tr h="388625">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TESTIGO</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solidFill>
                            <a:srgbClr val="000000"/>
                          </a:solidFill>
                          <a:latin typeface="Arial"/>
                          <a:ea typeface="Arial"/>
                          <a:cs typeface="Arial"/>
                          <a:sym typeface="Arial"/>
                        </a:rPr>
                        <a:t>T0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100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120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84</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0</a:t>
                      </a:r>
                      <a:endParaRPr sz="1400" u="none" strike="noStrike" cap="none">
                        <a:solidFill>
                          <a:srgbClr val="000000"/>
                        </a:solidFill>
                        <a:latin typeface="Arial"/>
                        <a:ea typeface="Arial"/>
                        <a:cs typeface="Arial"/>
                        <a:sym typeface="Arial"/>
                      </a:endParaRPr>
                    </a:p>
                  </a:txBody>
                  <a:tcPr marL="68575" marR="68575" marT="0" marB="0"/>
                </a:tc>
                <a:extLst>
                  <a:ext uri="{0D108BD9-81ED-4DB2-BD59-A6C34878D82A}">
                    <a16:rowId xmlns:a16="http://schemas.microsoft.com/office/drawing/2014/main" xmlns="" val="10002"/>
                  </a:ext>
                </a:extLst>
              </a:tr>
              <a:tr h="388350">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100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solidFill>
                            <a:srgbClr val="000000"/>
                          </a:solidFill>
                          <a:latin typeface="Arial"/>
                          <a:ea typeface="Arial"/>
                          <a:cs typeface="Arial"/>
                          <a:sym typeface="Arial"/>
                        </a:rPr>
                        <a:t>T1</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100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120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84</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1,67</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9,10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11</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13</a:t>
                      </a:r>
                      <a:endParaRPr sz="1400" u="none" strike="noStrike" cap="none">
                        <a:solidFill>
                          <a:srgbClr val="000000"/>
                        </a:solidFill>
                        <a:latin typeface="Arial"/>
                        <a:ea typeface="Arial"/>
                        <a:cs typeface="Arial"/>
                        <a:sym typeface="Arial"/>
                      </a:endParaRPr>
                    </a:p>
                  </a:txBody>
                  <a:tcPr marL="68575" marR="68575" marT="0" marB="0"/>
                </a:tc>
                <a:extLst>
                  <a:ext uri="{0D108BD9-81ED-4DB2-BD59-A6C34878D82A}">
                    <a16:rowId xmlns:a16="http://schemas.microsoft.com/office/drawing/2014/main" xmlns="" val="10003"/>
                  </a:ext>
                </a:extLst>
              </a:tr>
              <a:tr h="388350">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50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solidFill>
                            <a:srgbClr val="000000"/>
                          </a:solidFill>
                          <a:latin typeface="Arial"/>
                          <a:ea typeface="Arial"/>
                          <a:cs typeface="Arial"/>
                          <a:sym typeface="Arial"/>
                        </a:rPr>
                        <a:t>T2</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100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120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84</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0,83</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4,55</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5,50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6,50</a:t>
                      </a:r>
                      <a:endParaRPr sz="1400" u="none" strike="noStrike" cap="none">
                        <a:solidFill>
                          <a:srgbClr val="000000"/>
                        </a:solidFill>
                        <a:latin typeface="Arial"/>
                        <a:ea typeface="Arial"/>
                        <a:cs typeface="Arial"/>
                        <a:sym typeface="Arial"/>
                      </a:endParaRPr>
                    </a:p>
                  </a:txBody>
                  <a:tcPr marL="68575" marR="68575" marT="0" marB="0"/>
                </a:tc>
                <a:extLst>
                  <a:ext uri="{0D108BD9-81ED-4DB2-BD59-A6C34878D82A}">
                    <a16:rowId xmlns:a16="http://schemas.microsoft.com/office/drawing/2014/main" xmlns="" val="10004"/>
                  </a:ext>
                </a:extLst>
              </a:tr>
              <a:tr h="388350">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25</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solidFill>
                            <a:srgbClr val="000000"/>
                          </a:solidFill>
                          <a:latin typeface="Arial"/>
                          <a:ea typeface="Arial"/>
                          <a:cs typeface="Arial"/>
                          <a:sym typeface="Arial"/>
                        </a:rPr>
                        <a:t>T3</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100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120</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84</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0,41</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2,27</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2,75</a:t>
                      </a:r>
                      <a:endParaRPr sz="1400" u="none" strike="noStrike" cap="none">
                        <a:solidFill>
                          <a:srgbClr val="000000"/>
                        </a:solidFill>
                        <a:latin typeface="Arial"/>
                        <a:ea typeface="Arial"/>
                        <a:cs typeface="Arial"/>
                        <a:sym typeface="Arial"/>
                      </a:endParaRPr>
                    </a:p>
                  </a:txBody>
                  <a:tcPr marL="68575" marR="68575" marT="0" marB="0"/>
                </a:tc>
                <a:tc>
                  <a:txBody>
                    <a:bodyPr/>
                    <a:lstStyle/>
                    <a:p>
                      <a:pPr marL="0" marR="0" lvl="0" indent="457200" algn="ctr" rtl="0">
                        <a:lnSpc>
                          <a:spcPct val="200000"/>
                        </a:lnSpc>
                        <a:spcBef>
                          <a:spcPts val="0"/>
                        </a:spcBef>
                        <a:spcAft>
                          <a:spcPts val="0"/>
                        </a:spcAft>
                        <a:buNone/>
                      </a:pPr>
                      <a:r>
                        <a:rPr lang="es-EC" sz="1400" u="none" strike="noStrike" cap="none">
                          <a:latin typeface="Arial"/>
                          <a:ea typeface="Arial"/>
                          <a:cs typeface="Arial"/>
                          <a:sym typeface="Arial"/>
                        </a:rPr>
                        <a:t>3,25</a:t>
                      </a:r>
                      <a:endParaRPr sz="1400" u="none" strike="noStrike" cap="none">
                        <a:solidFill>
                          <a:srgbClr val="000000"/>
                        </a:solidFill>
                        <a:latin typeface="Arial"/>
                        <a:ea typeface="Arial"/>
                        <a:cs typeface="Arial"/>
                        <a:sym typeface="Arial"/>
                      </a:endParaRPr>
                    </a:p>
                  </a:txBody>
                  <a:tcPr marL="68575" marR="68575" marT="0" marB="0"/>
                </a:tc>
                <a:extLst>
                  <a:ext uri="{0D108BD9-81ED-4DB2-BD59-A6C34878D82A}">
                    <a16:rowId xmlns:a16="http://schemas.microsoft.com/office/drawing/2014/main" xmlns=""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p:nvPr/>
        </p:nvSpPr>
        <p:spPr>
          <a:xfrm>
            <a:off x="4587765" y="112805"/>
            <a:ext cx="3016470" cy="5703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METODOLOGÍA</a:t>
            </a:r>
            <a:endParaRPr sz="2800" b="1">
              <a:solidFill>
                <a:schemeClr val="dk1"/>
              </a:solidFill>
              <a:latin typeface="Arial"/>
              <a:ea typeface="Arial"/>
              <a:cs typeface="Arial"/>
              <a:sym typeface="Arial"/>
            </a:endParaRPr>
          </a:p>
        </p:txBody>
      </p:sp>
      <p:pic>
        <p:nvPicPr>
          <p:cNvPr id="225" name="Google Shape;225;p12"/>
          <p:cNvPicPr preferRelativeResize="0"/>
          <p:nvPr/>
        </p:nvPicPr>
        <p:blipFill rotWithShape="1">
          <a:blip r:embed="rId3">
            <a:alphaModFix/>
          </a:blip>
          <a:srcRect t="13285" b="14069"/>
          <a:stretch/>
        </p:blipFill>
        <p:spPr>
          <a:xfrm>
            <a:off x="5406272" y="1325880"/>
            <a:ext cx="1770323" cy="2286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26" name="Google Shape;226;p12"/>
          <p:cNvPicPr preferRelativeResize="0"/>
          <p:nvPr/>
        </p:nvPicPr>
        <p:blipFill rotWithShape="1">
          <a:blip r:embed="rId4">
            <a:alphaModFix/>
          </a:blip>
          <a:srcRect/>
          <a:stretch/>
        </p:blipFill>
        <p:spPr>
          <a:xfrm>
            <a:off x="582739" y="1431321"/>
            <a:ext cx="3320615" cy="1868234"/>
          </a:xfrm>
          <a:prstGeom prst="rect">
            <a:avLst/>
          </a:prstGeom>
          <a:noFill/>
          <a:ln>
            <a:noFill/>
          </a:ln>
        </p:spPr>
      </p:pic>
      <p:pic>
        <p:nvPicPr>
          <p:cNvPr id="227" name="Google Shape;227;p12" descr="https://lh3.googleusercontent.com/baRFgzPAl1mAgh96LVQa6B48FjfXtLmcfPTmc9qIRRCccLoESxtln8IqdkNT7H0L_GqHo4stV0nN8kFA9-QM2sBTF-pGvU4pm0UIl05DtUK6f4RnWx0sbkC_CPUbUcFW7y6lP2xiP9jcRkC7wLuBAs2Wn6gcE6v2K1ERCXzm-uN1aFqOdhBhxVOzxV-Q9XbjxuxzL8bf6hCgTe2ZU_E2GAJVHZ9Pq-p5dgzX3S3j0NAnUf7dQN46sBBnqsAhaghpwSkeSWW9_wVwDZiS7We3AmAc7c88WvYjfRl1No_OFE1ye_WRK-utCdEK49ECq83FqhZs3fi7VNRgqBrKVMbrD9QBIId7r2B_TWLGKdFbyGjJObEQOZndPuDTA676trdWuPeXcmt6vuJR3Fp9PHy0zTlrxoNpQLs2PQmn8mYI56s4zYWOKCE__gTO_5AJsk7YXUcYDxvh0JBOQpmWLe-8d4JiaGqM9jVuPahENXbiemZsQGIM3T9gJqtcDzJ74fkjBq2pSxYFK-JFtOOpSqU5oa52kUElKu_73nvogGrlhr2HU9amyX026E8RrAtGU0lZHI_h3E_fpass1rOSjUiUZTdjbeBsWKF_FbzMnnomeF_pWvqlESfAGIsVuR0bRjFD6ITCwp9AwO_XCYh9dNCV2kqbUkJyy0bR8zwxd1kHH59gnuAsPhAXpA5J-sp1tjs-jGIYNqtuS-4pgJM12aIkhtqVpw=w509-h903-no?authuser=0"/>
          <p:cNvPicPr preferRelativeResize="0"/>
          <p:nvPr/>
        </p:nvPicPr>
        <p:blipFill rotWithShape="1">
          <a:blip r:embed="rId5">
            <a:alphaModFix/>
          </a:blip>
          <a:srcRect t="21844" b="7290"/>
          <a:stretch/>
        </p:blipFill>
        <p:spPr>
          <a:xfrm>
            <a:off x="9258425" y="1325880"/>
            <a:ext cx="1814739" cy="2286000"/>
          </a:xfrm>
          <a:prstGeom prst="rect">
            <a:avLst/>
          </a:prstGeom>
          <a:noFill/>
          <a:ln>
            <a:noFill/>
          </a:ln>
        </p:spPr>
      </p:pic>
      <p:pic>
        <p:nvPicPr>
          <p:cNvPr id="228" name="Google Shape;228;p12"/>
          <p:cNvPicPr preferRelativeResize="0"/>
          <p:nvPr/>
        </p:nvPicPr>
        <p:blipFill rotWithShape="1">
          <a:blip r:embed="rId6">
            <a:alphaModFix/>
          </a:blip>
          <a:srcRect t="18319" b="22890"/>
          <a:stretch/>
        </p:blipFill>
        <p:spPr>
          <a:xfrm>
            <a:off x="6771890" y="4037074"/>
            <a:ext cx="2056228" cy="2148839"/>
          </a:xfrm>
          <a:prstGeom prst="rect">
            <a:avLst/>
          </a:prstGeom>
          <a:noFill/>
          <a:ln>
            <a:noFill/>
          </a:ln>
        </p:spPr>
      </p:pic>
      <p:sp>
        <p:nvSpPr>
          <p:cNvPr id="229" name="Google Shape;229;p12"/>
          <p:cNvSpPr txBox="1"/>
          <p:nvPr/>
        </p:nvSpPr>
        <p:spPr>
          <a:xfrm>
            <a:off x="582739" y="950976"/>
            <a:ext cx="342233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Preparación de fundas etiquetadas</a:t>
            </a:r>
            <a:endParaRPr sz="1600">
              <a:solidFill>
                <a:schemeClr val="dk1"/>
              </a:solidFill>
              <a:latin typeface="Arial"/>
              <a:ea typeface="Arial"/>
              <a:cs typeface="Arial"/>
              <a:sym typeface="Arial"/>
            </a:endParaRPr>
          </a:p>
        </p:txBody>
      </p:sp>
      <p:sp>
        <p:nvSpPr>
          <p:cNvPr id="230" name="Google Shape;230;p12"/>
          <p:cNvSpPr txBox="1"/>
          <p:nvPr/>
        </p:nvSpPr>
        <p:spPr>
          <a:xfrm>
            <a:off x="8828118" y="950976"/>
            <a:ext cx="288534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Pesaje del alimento sobrante</a:t>
            </a:r>
            <a:endParaRPr sz="1600">
              <a:solidFill>
                <a:schemeClr val="dk1"/>
              </a:solidFill>
              <a:latin typeface="Arial"/>
              <a:ea typeface="Arial"/>
              <a:cs typeface="Arial"/>
              <a:sym typeface="Arial"/>
            </a:endParaRPr>
          </a:p>
        </p:txBody>
      </p:sp>
      <p:sp>
        <p:nvSpPr>
          <p:cNvPr id="231" name="Google Shape;231;p12"/>
          <p:cNvSpPr txBox="1"/>
          <p:nvPr/>
        </p:nvSpPr>
        <p:spPr>
          <a:xfrm>
            <a:off x="4774278" y="950976"/>
            <a:ext cx="342233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Recolección del alimento sobrante</a:t>
            </a:r>
            <a:endParaRPr sz="1600">
              <a:solidFill>
                <a:schemeClr val="dk1"/>
              </a:solidFill>
              <a:latin typeface="Arial"/>
              <a:ea typeface="Arial"/>
              <a:cs typeface="Arial"/>
              <a:sym typeface="Arial"/>
            </a:endParaRPr>
          </a:p>
        </p:txBody>
      </p:sp>
      <p:sp>
        <p:nvSpPr>
          <p:cNvPr id="232" name="Google Shape;232;p12"/>
          <p:cNvSpPr txBox="1"/>
          <p:nvPr/>
        </p:nvSpPr>
        <p:spPr>
          <a:xfrm>
            <a:off x="6832204" y="3655200"/>
            <a:ext cx="31804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Anotación del alimento sobrante</a:t>
            </a:r>
            <a:endParaRPr sz="1600">
              <a:solidFill>
                <a:schemeClr val="dk1"/>
              </a:solidFill>
              <a:latin typeface="Arial"/>
              <a:ea typeface="Arial"/>
              <a:cs typeface="Arial"/>
              <a:sym typeface="Arial"/>
            </a:endParaRPr>
          </a:p>
        </p:txBody>
      </p:sp>
      <p:cxnSp>
        <p:nvCxnSpPr>
          <p:cNvPr id="235" name="Google Shape;235;p12"/>
          <p:cNvCxnSpPr>
            <a:stCxn id="226" idx="3"/>
          </p:cNvCxnSpPr>
          <p:nvPr/>
        </p:nvCxnSpPr>
        <p:spPr>
          <a:xfrm>
            <a:off x="3903354" y="2365438"/>
            <a:ext cx="1290300" cy="3000"/>
          </a:xfrm>
          <a:prstGeom prst="straightConnector1">
            <a:avLst/>
          </a:prstGeom>
          <a:noFill/>
          <a:ln w="19050" cap="flat" cmpd="sng">
            <a:solidFill>
              <a:schemeClr val="dk1"/>
            </a:solidFill>
            <a:prstDash val="solid"/>
            <a:miter lim="800000"/>
            <a:headEnd type="none" w="sm" len="sm"/>
            <a:tailEnd type="triangle" w="med" len="med"/>
          </a:ln>
        </p:spPr>
      </p:cxnSp>
      <p:cxnSp>
        <p:nvCxnSpPr>
          <p:cNvPr id="236" name="Google Shape;236;p12"/>
          <p:cNvCxnSpPr>
            <a:stCxn id="225" idx="3"/>
          </p:cNvCxnSpPr>
          <p:nvPr/>
        </p:nvCxnSpPr>
        <p:spPr>
          <a:xfrm rot="10800000" flipH="1">
            <a:off x="7176595" y="2459880"/>
            <a:ext cx="1976400" cy="9000"/>
          </a:xfrm>
          <a:prstGeom prst="straightConnector1">
            <a:avLst/>
          </a:prstGeom>
          <a:noFill/>
          <a:ln w="19050" cap="flat" cmpd="sng">
            <a:solidFill>
              <a:schemeClr val="dk1"/>
            </a:solidFill>
            <a:prstDash val="solid"/>
            <a:miter lim="800000"/>
            <a:headEnd type="none" w="sm" len="sm"/>
            <a:tailEnd type="triangle" w="med" len="med"/>
          </a:ln>
        </p:spPr>
      </p:cxnSp>
      <p:cxnSp>
        <p:nvCxnSpPr>
          <p:cNvPr id="237" name="Google Shape;237;p12"/>
          <p:cNvCxnSpPr>
            <a:stCxn id="227" idx="3"/>
            <a:endCxn id="228" idx="3"/>
          </p:cNvCxnSpPr>
          <p:nvPr/>
        </p:nvCxnSpPr>
        <p:spPr>
          <a:xfrm flipH="1">
            <a:off x="8828264" y="2468880"/>
            <a:ext cx="2244900" cy="2642700"/>
          </a:xfrm>
          <a:prstGeom prst="bentConnector3">
            <a:avLst>
              <a:gd name="adj1" fmla="val -10183"/>
            </a:avLst>
          </a:prstGeom>
          <a:noFill/>
          <a:ln w="19050" cap="flat" cmpd="sng">
            <a:solidFill>
              <a:schemeClr val="dk1"/>
            </a:solidFill>
            <a:prstDash val="solid"/>
            <a:miter lim="800000"/>
            <a:headEnd type="none" w="sm" len="sm"/>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3"/>
          <p:cNvPicPr preferRelativeResize="0">
            <a:picLocks noGrp="1"/>
          </p:cNvPicPr>
          <p:nvPr>
            <p:ph type="body" idx="1"/>
          </p:nvPr>
        </p:nvPicPr>
        <p:blipFill rotWithShape="1">
          <a:blip r:embed="rId3">
            <a:alphaModFix/>
          </a:blip>
          <a:srcRect b="33106"/>
          <a:stretch/>
        </p:blipFill>
        <p:spPr>
          <a:xfrm>
            <a:off x="4060958" y="1179576"/>
            <a:ext cx="2312409" cy="2749654"/>
          </a:xfrm>
          <a:prstGeom prst="rect">
            <a:avLst/>
          </a:prstGeom>
          <a:noFill/>
          <a:ln>
            <a:noFill/>
          </a:ln>
        </p:spPr>
      </p:pic>
      <p:sp>
        <p:nvSpPr>
          <p:cNvPr id="244" name="Google Shape;244;p13"/>
          <p:cNvSpPr txBox="1"/>
          <p:nvPr/>
        </p:nvSpPr>
        <p:spPr>
          <a:xfrm>
            <a:off x="4587765" y="112805"/>
            <a:ext cx="3016470" cy="5703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METODOLOGÍA</a:t>
            </a:r>
            <a:endParaRPr sz="2800" b="1">
              <a:solidFill>
                <a:schemeClr val="dk1"/>
              </a:solidFill>
              <a:latin typeface="Arial"/>
              <a:ea typeface="Arial"/>
              <a:cs typeface="Arial"/>
              <a:sym typeface="Arial"/>
            </a:endParaRPr>
          </a:p>
        </p:txBody>
      </p:sp>
      <p:pic>
        <p:nvPicPr>
          <p:cNvPr id="245" name="Google Shape;245;p13"/>
          <p:cNvPicPr preferRelativeResize="0"/>
          <p:nvPr/>
        </p:nvPicPr>
        <p:blipFill rotWithShape="1">
          <a:blip r:embed="rId4">
            <a:alphaModFix/>
          </a:blip>
          <a:srcRect t="3721" b="18351"/>
          <a:stretch/>
        </p:blipFill>
        <p:spPr>
          <a:xfrm>
            <a:off x="7170351" y="1358932"/>
            <a:ext cx="2010224" cy="2784556"/>
          </a:xfrm>
          <a:prstGeom prst="rect">
            <a:avLst/>
          </a:prstGeom>
          <a:noFill/>
          <a:ln>
            <a:noFill/>
          </a:ln>
        </p:spPr>
      </p:pic>
      <p:pic>
        <p:nvPicPr>
          <p:cNvPr id="246" name="Google Shape;246;p13"/>
          <p:cNvPicPr preferRelativeResize="0"/>
          <p:nvPr/>
        </p:nvPicPr>
        <p:blipFill rotWithShape="1">
          <a:blip r:embed="rId5">
            <a:alphaModFix/>
          </a:blip>
          <a:srcRect/>
          <a:stretch/>
        </p:blipFill>
        <p:spPr>
          <a:xfrm>
            <a:off x="674868" y="1112711"/>
            <a:ext cx="2589106" cy="4602289"/>
          </a:xfrm>
          <a:prstGeom prst="rect">
            <a:avLst/>
          </a:prstGeom>
          <a:noFill/>
          <a:ln>
            <a:noFill/>
          </a:ln>
        </p:spPr>
      </p:pic>
      <p:sp>
        <p:nvSpPr>
          <p:cNvPr id="247" name="Google Shape;247;p13"/>
          <p:cNvSpPr txBox="1"/>
          <p:nvPr/>
        </p:nvSpPr>
        <p:spPr>
          <a:xfrm>
            <a:off x="506381" y="744097"/>
            <a:ext cx="292608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Selección de un tratamiento</a:t>
            </a:r>
            <a:endParaRPr sz="1600">
              <a:solidFill>
                <a:schemeClr val="dk1"/>
              </a:solidFill>
              <a:latin typeface="Arial"/>
              <a:ea typeface="Arial"/>
              <a:cs typeface="Arial"/>
              <a:sym typeface="Arial"/>
            </a:endParaRPr>
          </a:p>
        </p:txBody>
      </p:sp>
      <p:sp>
        <p:nvSpPr>
          <p:cNvPr id="248" name="Google Shape;248;p13"/>
          <p:cNvSpPr txBox="1"/>
          <p:nvPr/>
        </p:nvSpPr>
        <p:spPr>
          <a:xfrm>
            <a:off x="4249763" y="783818"/>
            <a:ext cx="227177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Conteo y anotación</a:t>
            </a:r>
            <a:endParaRPr sz="1600">
              <a:solidFill>
                <a:schemeClr val="dk1"/>
              </a:solidFill>
              <a:latin typeface="Arial"/>
              <a:ea typeface="Arial"/>
              <a:cs typeface="Arial"/>
              <a:sym typeface="Arial"/>
            </a:endParaRPr>
          </a:p>
        </p:txBody>
      </p:sp>
      <p:sp>
        <p:nvSpPr>
          <p:cNvPr id="249" name="Google Shape;249;p13"/>
          <p:cNvSpPr txBox="1"/>
          <p:nvPr/>
        </p:nvSpPr>
        <p:spPr>
          <a:xfrm>
            <a:off x="7170352" y="774157"/>
            <a:ext cx="237598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Recolección de huevos por tratamiento</a:t>
            </a:r>
            <a:endParaRPr sz="1600">
              <a:solidFill>
                <a:schemeClr val="dk1"/>
              </a:solidFill>
              <a:latin typeface="Arial"/>
              <a:ea typeface="Arial"/>
              <a:cs typeface="Arial"/>
              <a:sym typeface="Arial"/>
            </a:endParaRPr>
          </a:p>
        </p:txBody>
      </p:sp>
      <p:pic>
        <p:nvPicPr>
          <p:cNvPr id="250" name="Google Shape;250;p13"/>
          <p:cNvPicPr preferRelativeResize="0"/>
          <p:nvPr/>
        </p:nvPicPr>
        <p:blipFill rotWithShape="1">
          <a:blip r:embed="rId6">
            <a:alphaModFix/>
          </a:blip>
          <a:srcRect/>
          <a:stretch/>
        </p:blipFill>
        <p:spPr>
          <a:xfrm>
            <a:off x="9644132" y="1358932"/>
            <a:ext cx="2214070" cy="2966180"/>
          </a:xfrm>
          <a:prstGeom prst="rect">
            <a:avLst/>
          </a:prstGeom>
          <a:noFill/>
          <a:ln>
            <a:noFill/>
          </a:ln>
        </p:spPr>
      </p:pic>
      <p:sp>
        <p:nvSpPr>
          <p:cNvPr id="251" name="Google Shape;251;p13"/>
          <p:cNvSpPr txBox="1"/>
          <p:nvPr/>
        </p:nvSpPr>
        <p:spPr>
          <a:xfrm>
            <a:off x="9829390" y="799416"/>
            <a:ext cx="24865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Cuaderno de anotaciones</a:t>
            </a:r>
            <a:endParaRPr sz="1600">
              <a:solidFill>
                <a:schemeClr val="dk1"/>
              </a:solidFill>
              <a:latin typeface="Arial"/>
              <a:ea typeface="Arial"/>
              <a:cs typeface="Arial"/>
              <a:sym typeface="Arial"/>
            </a:endParaRPr>
          </a:p>
        </p:txBody>
      </p:sp>
      <p:cxnSp>
        <p:nvCxnSpPr>
          <p:cNvPr id="252" name="Google Shape;252;p13"/>
          <p:cNvCxnSpPr>
            <a:endCxn id="243" idx="1"/>
          </p:cNvCxnSpPr>
          <p:nvPr/>
        </p:nvCxnSpPr>
        <p:spPr>
          <a:xfrm>
            <a:off x="3263858" y="2542103"/>
            <a:ext cx="797100" cy="12300"/>
          </a:xfrm>
          <a:prstGeom prst="straightConnector1">
            <a:avLst/>
          </a:prstGeom>
          <a:noFill/>
          <a:ln w="19050" cap="flat" cmpd="sng">
            <a:solidFill>
              <a:schemeClr val="dk1"/>
            </a:solidFill>
            <a:prstDash val="solid"/>
            <a:miter lim="800000"/>
            <a:headEnd type="none" w="sm" len="sm"/>
            <a:tailEnd type="triangle" w="med" len="med"/>
          </a:ln>
        </p:spPr>
      </p:cxnSp>
      <p:cxnSp>
        <p:nvCxnSpPr>
          <p:cNvPr id="253" name="Google Shape;253;p13"/>
          <p:cNvCxnSpPr>
            <a:stCxn id="243" idx="3"/>
          </p:cNvCxnSpPr>
          <p:nvPr/>
        </p:nvCxnSpPr>
        <p:spPr>
          <a:xfrm rot="10800000" flipH="1">
            <a:off x="6373367" y="2551103"/>
            <a:ext cx="797100" cy="3300"/>
          </a:xfrm>
          <a:prstGeom prst="straightConnector1">
            <a:avLst/>
          </a:prstGeom>
          <a:noFill/>
          <a:ln w="19050" cap="flat" cmpd="sng">
            <a:solidFill>
              <a:schemeClr val="dk1"/>
            </a:solidFill>
            <a:prstDash val="solid"/>
            <a:miter lim="800000"/>
            <a:headEnd type="none" w="sm" len="sm"/>
            <a:tailEnd type="triangle" w="med" len="med"/>
          </a:ln>
        </p:spPr>
      </p:cxnSp>
      <p:cxnSp>
        <p:nvCxnSpPr>
          <p:cNvPr id="254" name="Google Shape;254;p13"/>
          <p:cNvCxnSpPr/>
          <p:nvPr/>
        </p:nvCxnSpPr>
        <p:spPr>
          <a:xfrm>
            <a:off x="9180575" y="2554403"/>
            <a:ext cx="463557" cy="0"/>
          </a:xfrm>
          <a:prstGeom prst="straightConnector1">
            <a:avLst/>
          </a:prstGeom>
          <a:noFill/>
          <a:ln w="19050" cap="flat" cmpd="sng">
            <a:solidFill>
              <a:schemeClr val="dk1"/>
            </a:solidFill>
            <a:prstDash val="solid"/>
            <a:miter lim="800000"/>
            <a:headEnd type="none" w="sm" len="sm"/>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p:nvPr/>
        </p:nvSpPr>
        <p:spPr>
          <a:xfrm>
            <a:off x="4587765" y="112805"/>
            <a:ext cx="3016470" cy="5703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METODOLOGÍA</a:t>
            </a:r>
            <a:endParaRPr sz="2800" b="1">
              <a:solidFill>
                <a:schemeClr val="dk1"/>
              </a:solidFill>
              <a:latin typeface="Arial"/>
              <a:ea typeface="Arial"/>
              <a:cs typeface="Arial"/>
              <a:sym typeface="Arial"/>
            </a:endParaRPr>
          </a:p>
        </p:txBody>
      </p:sp>
      <p:pic>
        <p:nvPicPr>
          <p:cNvPr id="260" name="Google Shape;260;p14" descr="https://lh3.googleusercontent.com/Yf0tFZ1IqrBpz_MU7ReBLgOzVa9cJxcEf7ioYUIRYZ0_CM42YP5kTMe8rXuySdU4F65Kodxj_vR3jYN1xxdLoR4LEpBu229tTRlTld-NoY3jhZz_KaQGuJTdIl5wnBEdpGARhT0nZPIsIVwFTCGIWu9DnMukttDGwkdevd7dQ40iLLP50ZZKS6UJy-dBZRg9ANY-30-iAhRMwB_h8kKgYP-8RW40CqZMiho1kWUbm07WWqH809RB2lWpticA46xi5sGKPsVhUHh9rbvayzDgDj1IkFM27bbyaMlQmBNJ25p48mB1Bcj4KDHD1uvDftFXD2BkWJrlP1eE4KvO1TU2c_sOqs1GlebD8nfTUr4t-40Vu_Oky5fIIlB7uqNJRi507mzsNFCYFm_on46COSEcg6HLFaU0KJxMAmH-XzelYlirnwnrwfofZzNTJogpAkgH67jqkgYrWcu9qgeHI-C6eMJm7tGMzh9A0Eat7IAG31LAWX1CAHakXleFMjeW1dsS5vZF9ptFh8iJt94pwPTSysiD-bcuuD1-zAuC_6Amk9_aO9Ki_3cgQhbe8gKN20hnDE3-gON_KXCQg_C47BIiMiwtQ_3L_62c2jSruqnzJfbFTZhDBQbrrAS8Ch8CFP3SF6-274ei21cX7uMrhSoGqq71xhT6KCw-qQij0JWWxRYfqKq_zgd-BgDCqEfk7AJ4trzOmnIZofOU0OVLvUmjJor_qg=w509-h903-no?authuser=0"/>
          <p:cNvPicPr preferRelativeResize="0"/>
          <p:nvPr/>
        </p:nvPicPr>
        <p:blipFill rotWithShape="1">
          <a:blip r:embed="rId3">
            <a:alphaModFix/>
          </a:blip>
          <a:srcRect t="10126" b="27898"/>
          <a:stretch/>
        </p:blipFill>
        <p:spPr>
          <a:xfrm>
            <a:off x="593809" y="1920466"/>
            <a:ext cx="1850945" cy="2039112"/>
          </a:xfrm>
          <a:prstGeom prst="rect">
            <a:avLst/>
          </a:prstGeom>
          <a:noFill/>
          <a:ln>
            <a:noFill/>
          </a:ln>
        </p:spPr>
      </p:pic>
      <p:pic>
        <p:nvPicPr>
          <p:cNvPr id="261" name="Google Shape;261;p14"/>
          <p:cNvPicPr preferRelativeResize="0"/>
          <p:nvPr/>
        </p:nvPicPr>
        <p:blipFill rotWithShape="1">
          <a:blip r:embed="rId4">
            <a:alphaModFix/>
          </a:blip>
          <a:srcRect t="9388" b="9176"/>
          <a:stretch/>
        </p:blipFill>
        <p:spPr>
          <a:xfrm>
            <a:off x="4517137" y="1851228"/>
            <a:ext cx="1686970" cy="2441990"/>
          </a:xfrm>
          <a:prstGeom prst="rect">
            <a:avLst/>
          </a:prstGeom>
          <a:noFill/>
          <a:ln>
            <a:noFill/>
          </a:ln>
        </p:spPr>
      </p:pic>
      <p:pic>
        <p:nvPicPr>
          <p:cNvPr id="262" name="Google Shape;262;p14"/>
          <p:cNvPicPr preferRelativeResize="0"/>
          <p:nvPr/>
        </p:nvPicPr>
        <p:blipFill rotWithShape="1">
          <a:blip r:embed="rId5">
            <a:alphaModFix/>
          </a:blip>
          <a:srcRect b="24318"/>
          <a:stretch/>
        </p:blipFill>
        <p:spPr>
          <a:xfrm>
            <a:off x="6204106" y="1854976"/>
            <a:ext cx="1801558" cy="2423635"/>
          </a:xfrm>
          <a:prstGeom prst="rect">
            <a:avLst/>
          </a:prstGeom>
          <a:noFill/>
          <a:ln>
            <a:noFill/>
          </a:ln>
        </p:spPr>
      </p:pic>
      <p:sp>
        <p:nvSpPr>
          <p:cNvPr id="263" name="Google Shape;263;p14"/>
          <p:cNvSpPr txBox="1"/>
          <p:nvPr/>
        </p:nvSpPr>
        <p:spPr>
          <a:xfrm>
            <a:off x="64008" y="1581912"/>
            <a:ext cx="290779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Selección de la gallina al azar</a:t>
            </a:r>
            <a:endParaRPr sz="1600">
              <a:solidFill>
                <a:schemeClr val="dk1"/>
              </a:solidFill>
              <a:latin typeface="Arial"/>
              <a:ea typeface="Arial"/>
              <a:cs typeface="Arial"/>
              <a:sym typeface="Arial"/>
            </a:endParaRPr>
          </a:p>
        </p:txBody>
      </p:sp>
      <p:sp>
        <p:nvSpPr>
          <p:cNvPr id="264" name="Google Shape;264;p14"/>
          <p:cNvSpPr txBox="1"/>
          <p:nvPr/>
        </p:nvSpPr>
        <p:spPr>
          <a:xfrm>
            <a:off x="4291799" y="1412635"/>
            <a:ext cx="360840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Colocación de la gallina en la balanza</a:t>
            </a:r>
            <a:endParaRPr sz="1600">
              <a:solidFill>
                <a:schemeClr val="dk1"/>
              </a:solidFill>
              <a:latin typeface="Arial"/>
              <a:ea typeface="Arial"/>
              <a:cs typeface="Arial"/>
              <a:sym typeface="Arial"/>
            </a:endParaRPr>
          </a:p>
        </p:txBody>
      </p:sp>
      <p:pic>
        <p:nvPicPr>
          <p:cNvPr id="265" name="Google Shape;265;p14"/>
          <p:cNvPicPr preferRelativeResize="0"/>
          <p:nvPr/>
        </p:nvPicPr>
        <p:blipFill rotWithShape="1">
          <a:blip r:embed="rId6">
            <a:alphaModFix/>
          </a:blip>
          <a:srcRect/>
          <a:stretch/>
        </p:blipFill>
        <p:spPr>
          <a:xfrm>
            <a:off x="9198863" y="1527274"/>
            <a:ext cx="2895907" cy="3209318"/>
          </a:xfrm>
          <a:prstGeom prst="rect">
            <a:avLst/>
          </a:prstGeom>
          <a:noFill/>
          <a:ln>
            <a:noFill/>
          </a:ln>
        </p:spPr>
      </p:pic>
      <p:sp>
        <p:nvSpPr>
          <p:cNvPr id="266" name="Google Shape;266;p14"/>
          <p:cNvSpPr txBox="1"/>
          <p:nvPr/>
        </p:nvSpPr>
        <p:spPr>
          <a:xfrm>
            <a:off x="9450897" y="942499"/>
            <a:ext cx="150626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600">
                <a:solidFill>
                  <a:schemeClr val="dk1"/>
                </a:solidFill>
                <a:latin typeface="Arial"/>
                <a:ea typeface="Arial"/>
                <a:cs typeface="Arial"/>
                <a:sym typeface="Arial"/>
              </a:rPr>
              <a:t>Cuaderno de anotaciones</a:t>
            </a:r>
            <a:endParaRPr sz="1600">
              <a:solidFill>
                <a:schemeClr val="dk1"/>
              </a:solidFill>
              <a:latin typeface="Arial"/>
              <a:ea typeface="Arial"/>
              <a:cs typeface="Arial"/>
              <a:sym typeface="Arial"/>
            </a:endParaRPr>
          </a:p>
        </p:txBody>
      </p:sp>
      <p:cxnSp>
        <p:nvCxnSpPr>
          <p:cNvPr id="267" name="Google Shape;267;p14"/>
          <p:cNvCxnSpPr>
            <a:stCxn id="260" idx="3"/>
          </p:cNvCxnSpPr>
          <p:nvPr/>
        </p:nvCxnSpPr>
        <p:spPr>
          <a:xfrm>
            <a:off x="2444754" y="2940022"/>
            <a:ext cx="1962600" cy="22500"/>
          </a:xfrm>
          <a:prstGeom prst="straightConnector1">
            <a:avLst/>
          </a:prstGeom>
          <a:noFill/>
          <a:ln w="19050" cap="flat" cmpd="sng">
            <a:solidFill>
              <a:schemeClr val="dk1"/>
            </a:solidFill>
            <a:prstDash val="solid"/>
            <a:miter lim="800000"/>
            <a:headEnd type="none" w="sm" len="sm"/>
            <a:tailEnd type="triangle" w="med" len="med"/>
          </a:ln>
        </p:spPr>
      </p:cxnSp>
      <p:cxnSp>
        <p:nvCxnSpPr>
          <p:cNvPr id="268" name="Google Shape;268;p14"/>
          <p:cNvCxnSpPr>
            <a:stCxn id="262" idx="3"/>
          </p:cNvCxnSpPr>
          <p:nvPr/>
        </p:nvCxnSpPr>
        <p:spPr>
          <a:xfrm>
            <a:off x="8005664" y="3066793"/>
            <a:ext cx="1193100" cy="0"/>
          </a:xfrm>
          <a:prstGeom prst="straightConnector1">
            <a:avLst/>
          </a:prstGeom>
          <a:noFill/>
          <a:ln w="19050" cap="flat" cmpd="sng">
            <a:solidFill>
              <a:schemeClr val="dk1"/>
            </a:solidFill>
            <a:prstDash val="solid"/>
            <a:miter lim="800000"/>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15"/>
          <p:cNvSpPr txBox="1"/>
          <p:nvPr/>
        </p:nvSpPr>
        <p:spPr>
          <a:xfrm>
            <a:off x="4587765" y="112805"/>
            <a:ext cx="3016470" cy="5703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METODOLOGÍA</a:t>
            </a:r>
            <a:endParaRPr sz="2800" b="1">
              <a:solidFill>
                <a:schemeClr val="dk1"/>
              </a:solidFill>
              <a:latin typeface="Arial"/>
              <a:ea typeface="Arial"/>
              <a:cs typeface="Arial"/>
              <a:sym typeface="Arial"/>
            </a:endParaRPr>
          </a:p>
        </p:txBody>
      </p:sp>
      <p:pic>
        <p:nvPicPr>
          <p:cNvPr id="7" name="Nabbel det 6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29000" y="762000"/>
            <a:ext cx="5276850" cy="52768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6"/>
          <p:cNvSpPr txBox="1">
            <a:spLocks noGrp="1"/>
          </p:cNvSpPr>
          <p:nvPr>
            <p:ph type="body" idx="1"/>
          </p:nvPr>
        </p:nvSpPr>
        <p:spPr>
          <a:xfrm>
            <a:off x="838200" y="683172"/>
            <a:ext cx="5181600" cy="5493791"/>
          </a:xfrm>
          <a:prstGeom prst="rect">
            <a:avLst/>
          </a:prstGeom>
          <a:blipFill rotWithShape="1">
            <a:blip r:embed="rId3">
              <a:alphaModFix/>
            </a:blip>
            <a:stretch>
              <a:fillRect l="-469"/>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endParaRPr dirty="0"/>
          </a:p>
        </p:txBody>
      </p:sp>
      <p:sp>
        <p:nvSpPr>
          <p:cNvPr id="287" name="Google Shape;287;p16"/>
          <p:cNvSpPr txBox="1">
            <a:spLocks noGrp="1"/>
          </p:cNvSpPr>
          <p:nvPr>
            <p:ph type="body" idx="2"/>
          </p:nvPr>
        </p:nvSpPr>
        <p:spPr>
          <a:xfrm>
            <a:off x="6172199" y="957943"/>
            <a:ext cx="5529943" cy="5219020"/>
          </a:xfrm>
          <a:prstGeom prst="rect">
            <a:avLst/>
          </a:prstGeom>
          <a:blipFill rotWithShape="1">
            <a:blip r:embed="rId4">
              <a:alphaModFix/>
            </a:blip>
            <a:stretch>
              <a:fillRect l="-329"/>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s-EC" dirty="0"/>
              <a:t> </a:t>
            </a:r>
            <a:endParaRPr dirty="0"/>
          </a:p>
        </p:txBody>
      </p:sp>
      <p:sp>
        <p:nvSpPr>
          <p:cNvPr id="288" name="Google Shape;288;p16"/>
          <p:cNvSpPr txBox="1"/>
          <p:nvPr/>
        </p:nvSpPr>
        <p:spPr>
          <a:xfrm>
            <a:off x="2542032" y="112805"/>
            <a:ext cx="7022592" cy="570367"/>
          </a:xfrm>
          <a:prstGeom prst="rect">
            <a:avLst/>
          </a:prstGeom>
          <a:noFill/>
          <a:ln>
            <a:noFill/>
          </a:ln>
        </p:spPr>
        <p:txBody>
          <a:bodyPr spcFirstLastPara="1" wrap="square" lIns="91425" tIns="45700" rIns="91425" bIns="45700" anchor="ctr" anchorCtr="0">
            <a:normAutofit fontScale="77500" lnSpcReduction="20000"/>
          </a:bodyPr>
          <a:lstStyle/>
          <a:p>
            <a:pPr marL="0" marR="0" lvl="0" indent="0" algn="l" rtl="0">
              <a:lnSpc>
                <a:spcPct val="90000"/>
              </a:lnSpc>
              <a:spcBef>
                <a:spcPts val="0"/>
              </a:spcBef>
              <a:spcAft>
                <a:spcPts val="0"/>
              </a:spcAft>
              <a:buClr>
                <a:schemeClr val="dk1"/>
              </a:buClr>
              <a:buSzPct val="100000"/>
              <a:buFont typeface="Arial"/>
              <a:buNone/>
            </a:pPr>
            <a:r>
              <a:rPr lang="es-EC" sz="2800" b="1">
                <a:solidFill>
                  <a:schemeClr val="dk1"/>
                </a:solidFill>
                <a:latin typeface="Arial"/>
                <a:ea typeface="Arial"/>
                <a:cs typeface="Arial"/>
                <a:sym typeface="Arial"/>
              </a:rPr>
              <a:t>METODOLOGÍA PARAMETROS ZOOTECNICOS</a:t>
            </a:r>
            <a:endParaRPr sz="2800" b="1">
              <a:solidFill>
                <a:schemeClr val="dk1"/>
              </a:solidFill>
              <a:latin typeface="Arial"/>
              <a:ea typeface="Arial"/>
              <a:cs typeface="Arial"/>
              <a:sym typeface="Arial"/>
            </a:endParaRPr>
          </a:p>
        </p:txBody>
      </p:sp>
      <p:pic>
        <p:nvPicPr>
          <p:cNvPr id="289" name="Google Shape;289;p16"/>
          <p:cNvPicPr preferRelativeResize="0"/>
          <p:nvPr/>
        </p:nvPicPr>
        <p:blipFill rotWithShape="1">
          <a:blip r:embed="rId5">
            <a:alphaModFix/>
          </a:blip>
          <a:srcRect l="55763" t="28977" r="1736" b="20543"/>
          <a:stretch/>
        </p:blipFill>
        <p:spPr>
          <a:xfrm>
            <a:off x="838199" y="1596940"/>
            <a:ext cx="4845627" cy="3471713"/>
          </a:xfrm>
          <a:prstGeom prst="rect">
            <a:avLst/>
          </a:prstGeom>
          <a:noFill/>
          <a:ln>
            <a:noFill/>
          </a:ln>
        </p:spPr>
      </p:pic>
      <p:pic>
        <p:nvPicPr>
          <p:cNvPr id="290" name="Google Shape;290;p16"/>
          <p:cNvPicPr preferRelativeResize="0"/>
          <p:nvPr/>
        </p:nvPicPr>
        <p:blipFill rotWithShape="1">
          <a:blip r:embed="rId6">
            <a:alphaModFix/>
          </a:blip>
          <a:srcRect l="31574" t="41349" r="51541" b="23150"/>
          <a:stretch/>
        </p:blipFill>
        <p:spPr>
          <a:xfrm>
            <a:off x="6951355" y="1596940"/>
            <a:ext cx="2226299" cy="2633030"/>
          </a:xfrm>
          <a:prstGeom prst="rect">
            <a:avLst/>
          </a:prstGeom>
          <a:noFill/>
          <a:ln>
            <a:noFill/>
          </a:ln>
        </p:spPr>
      </p:pic>
      <p:sp>
        <p:nvSpPr>
          <p:cNvPr id="291" name="Google Shape;291;p16"/>
          <p:cNvSpPr txBox="1"/>
          <p:nvPr/>
        </p:nvSpPr>
        <p:spPr>
          <a:xfrm>
            <a:off x="6991596" y="4229970"/>
            <a:ext cx="48630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900" dirty="0">
                <a:solidFill>
                  <a:schemeClr val="dk1"/>
                </a:solidFill>
                <a:latin typeface="Arial"/>
                <a:ea typeface="Arial"/>
                <a:cs typeface="Arial"/>
                <a:sym typeface="Arial"/>
              </a:rPr>
              <a:t>Nota: Recuperado de Inen.com. </a:t>
            </a:r>
            <a:r>
              <a:rPr lang="es-EC" sz="900" dirty="0">
                <a:solidFill>
                  <a:schemeClr val="dk1"/>
                </a:solidFill>
              </a:rPr>
              <a:t>Norma </a:t>
            </a:r>
            <a:r>
              <a:rPr lang="es-EC" sz="900" dirty="0" smtClean="0">
                <a:solidFill>
                  <a:schemeClr val="dk1"/>
                </a:solidFill>
              </a:rPr>
              <a:t>técnica INEN 1973:2013</a:t>
            </a: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7"/>
          <p:cNvSpPr txBox="1">
            <a:spLocks noGrp="1"/>
          </p:cNvSpPr>
          <p:nvPr>
            <p:ph type="title"/>
          </p:nvPr>
        </p:nvSpPr>
        <p:spPr>
          <a:xfrm>
            <a:off x="3226398" y="106943"/>
            <a:ext cx="5100021" cy="5277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s-EC" sz="2800" b="1"/>
              <a:t>RESULTADOS Y DISCUSIÓN</a:t>
            </a:r>
            <a:endParaRPr sz="2800" b="1"/>
          </a:p>
        </p:txBody>
      </p:sp>
      <p:sp>
        <p:nvSpPr>
          <p:cNvPr id="297" name="Google Shape;297;p17"/>
          <p:cNvSpPr txBox="1">
            <a:spLocks noGrp="1"/>
          </p:cNvSpPr>
          <p:nvPr>
            <p:ph type="body" idx="1"/>
          </p:nvPr>
        </p:nvSpPr>
        <p:spPr>
          <a:xfrm>
            <a:off x="816429" y="1566801"/>
            <a:ext cx="5181600" cy="1914271"/>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50000"/>
              </a:lnSpc>
              <a:spcBef>
                <a:spcPts val="0"/>
              </a:spcBef>
              <a:spcAft>
                <a:spcPts val="0"/>
              </a:spcAft>
              <a:buClr>
                <a:schemeClr val="dk1"/>
              </a:buClr>
              <a:buSzPts val="2000"/>
              <a:buChar char="•"/>
            </a:pPr>
            <a:r>
              <a:rPr lang="es-EC" sz="2000"/>
              <a:t>Durante el experimento no se registraron muertes en los diferentes tratamientos durante el periodo de tiempo que duro el experimento.</a:t>
            </a:r>
            <a:endParaRPr/>
          </a:p>
          <a:p>
            <a:pPr marL="228600" lvl="0" indent="-50800" algn="l" rtl="0">
              <a:lnSpc>
                <a:spcPct val="90000"/>
              </a:lnSpc>
              <a:spcBef>
                <a:spcPts val="1000"/>
              </a:spcBef>
              <a:spcAft>
                <a:spcPts val="0"/>
              </a:spcAft>
              <a:buClr>
                <a:schemeClr val="dk1"/>
              </a:buClr>
              <a:buSzPts val="2800"/>
              <a:buNone/>
            </a:pPr>
            <a:endParaRPr/>
          </a:p>
        </p:txBody>
      </p:sp>
      <p:sp>
        <p:nvSpPr>
          <p:cNvPr id="298" name="Google Shape;298;p17"/>
          <p:cNvSpPr txBox="1"/>
          <p:nvPr/>
        </p:nvSpPr>
        <p:spPr>
          <a:xfrm>
            <a:off x="816429" y="945350"/>
            <a:ext cx="5181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Mortalidad</a:t>
            </a:r>
            <a:endParaRPr sz="1800" b="1">
              <a:solidFill>
                <a:schemeClr val="dk1"/>
              </a:solidFill>
              <a:latin typeface="Arial"/>
              <a:ea typeface="Arial"/>
              <a:cs typeface="Arial"/>
              <a:sym typeface="Arial"/>
            </a:endParaRPr>
          </a:p>
        </p:txBody>
      </p:sp>
      <p:sp>
        <p:nvSpPr>
          <p:cNvPr id="299" name="Google Shape;299;p17"/>
          <p:cNvSpPr txBox="1"/>
          <p:nvPr/>
        </p:nvSpPr>
        <p:spPr>
          <a:xfrm>
            <a:off x="6462656" y="886822"/>
            <a:ext cx="5181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Huevos rotos</a:t>
            </a:r>
            <a:endParaRPr sz="1800" b="1">
              <a:solidFill>
                <a:schemeClr val="dk1"/>
              </a:solidFill>
              <a:latin typeface="Arial"/>
              <a:ea typeface="Arial"/>
              <a:cs typeface="Arial"/>
              <a:sym typeface="Arial"/>
            </a:endParaRPr>
          </a:p>
        </p:txBody>
      </p:sp>
      <p:sp>
        <p:nvSpPr>
          <p:cNvPr id="300" name="Google Shape;300;p17"/>
          <p:cNvSpPr txBox="1"/>
          <p:nvPr/>
        </p:nvSpPr>
        <p:spPr>
          <a:xfrm>
            <a:off x="6835588" y="1508274"/>
            <a:ext cx="4572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1.</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Presencia de huevos rotos de gallinas Lohmann Brown bajo diferentes tratamientos a base de minerales orgánicos </a:t>
            </a:r>
            <a:endParaRPr sz="1200">
              <a:solidFill>
                <a:schemeClr val="dk1"/>
              </a:solidFill>
              <a:latin typeface="Arial"/>
              <a:ea typeface="Arial"/>
              <a:cs typeface="Arial"/>
              <a:sym typeface="Arial"/>
            </a:endParaRPr>
          </a:p>
        </p:txBody>
      </p:sp>
      <p:sp>
        <p:nvSpPr>
          <p:cNvPr id="301" name="Google Shape;301;p17"/>
          <p:cNvSpPr txBox="1"/>
          <p:nvPr/>
        </p:nvSpPr>
        <p:spPr>
          <a:xfrm>
            <a:off x="6835588" y="4232944"/>
            <a:ext cx="4808668" cy="17543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Los huevos de las gallinas Lohmann Brown alimentadas con minerales orgánicos al 100, 50 y 25% presentaron menor cantidad de huevos rotos en comparación a gallinas alimentadas con minerales inorgánicos al 100%.</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Joaquín (2015), evaluó el efecto de la suplementación de minerales orgánicos sobre los parámetros productivos de ponedoras y encontró que las dietas con minerales orgánicos disminuyeron el porcentaje de huevos rotos y quebrados.</a:t>
            </a:r>
            <a:endParaRPr/>
          </a:p>
        </p:txBody>
      </p:sp>
      <p:pic>
        <p:nvPicPr>
          <p:cNvPr id="302" name="Google Shape;302;p17"/>
          <p:cNvPicPr preferRelativeResize="0"/>
          <p:nvPr/>
        </p:nvPicPr>
        <p:blipFill rotWithShape="1">
          <a:blip r:embed="rId3">
            <a:alphaModFix/>
          </a:blip>
          <a:srcRect l="54685" t="51211" r="7663" b="23987"/>
          <a:stretch/>
        </p:blipFill>
        <p:spPr>
          <a:xfrm>
            <a:off x="6711875" y="2329614"/>
            <a:ext cx="5287357" cy="1959153"/>
          </a:xfrm>
          <a:prstGeom prst="rect">
            <a:avLst/>
          </a:prstGeom>
          <a:noFill/>
          <a:ln>
            <a:noFill/>
          </a:ln>
        </p:spPr>
      </p:pic>
      <p:sp>
        <p:nvSpPr>
          <p:cNvPr id="303" name="Google Shape;303;p17"/>
          <p:cNvSpPr/>
          <p:nvPr/>
        </p:nvSpPr>
        <p:spPr>
          <a:xfrm>
            <a:off x="6711875" y="2646381"/>
            <a:ext cx="5186083" cy="290457"/>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8"/>
          <p:cNvPicPr preferRelativeResize="0">
            <a:picLocks noGrp="1"/>
          </p:cNvPicPr>
          <p:nvPr>
            <p:ph type="body" idx="1"/>
          </p:nvPr>
        </p:nvPicPr>
        <p:blipFill rotWithShape="1">
          <a:blip r:embed="rId3">
            <a:alphaModFix/>
          </a:blip>
          <a:srcRect l="43823" t="53341" r="19221" b="20453"/>
          <a:stretch/>
        </p:blipFill>
        <p:spPr>
          <a:xfrm>
            <a:off x="838200" y="2090554"/>
            <a:ext cx="4845625" cy="1932806"/>
          </a:xfrm>
          <a:prstGeom prst="rect">
            <a:avLst/>
          </a:prstGeom>
          <a:noFill/>
          <a:ln>
            <a:noFill/>
          </a:ln>
        </p:spPr>
      </p:pic>
      <p:sp>
        <p:nvSpPr>
          <p:cNvPr id="309" name="Google Shape;309;p18"/>
          <p:cNvSpPr txBox="1"/>
          <p:nvPr/>
        </p:nvSpPr>
        <p:spPr>
          <a:xfrm>
            <a:off x="3226398" y="106943"/>
            <a:ext cx="5100021" cy="5277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RESULTADOS Y DISCUSIÓN</a:t>
            </a:r>
            <a:endParaRPr sz="2800" b="1">
              <a:solidFill>
                <a:schemeClr val="dk1"/>
              </a:solidFill>
              <a:latin typeface="Arial"/>
              <a:ea typeface="Arial"/>
              <a:cs typeface="Arial"/>
              <a:sym typeface="Arial"/>
            </a:endParaRPr>
          </a:p>
        </p:txBody>
      </p:sp>
      <p:sp>
        <p:nvSpPr>
          <p:cNvPr id="310" name="Google Shape;310;p18"/>
          <p:cNvSpPr txBox="1"/>
          <p:nvPr/>
        </p:nvSpPr>
        <p:spPr>
          <a:xfrm>
            <a:off x="838200" y="808630"/>
            <a:ext cx="5181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Producción de huevos</a:t>
            </a:r>
            <a:endParaRPr sz="1800" b="1">
              <a:solidFill>
                <a:schemeClr val="dk1"/>
              </a:solidFill>
              <a:latin typeface="Arial"/>
              <a:ea typeface="Arial"/>
              <a:cs typeface="Arial"/>
              <a:sym typeface="Arial"/>
            </a:endParaRPr>
          </a:p>
        </p:txBody>
      </p:sp>
      <p:sp>
        <p:nvSpPr>
          <p:cNvPr id="311" name="Google Shape;311;p18"/>
          <p:cNvSpPr txBox="1"/>
          <p:nvPr/>
        </p:nvSpPr>
        <p:spPr>
          <a:xfrm>
            <a:off x="6172200" y="951159"/>
            <a:ext cx="5639696"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400" b="1">
                <a:solidFill>
                  <a:schemeClr val="dk1"/>
                </a:solidFill>
                <a:latin typeface="Arial"/>
                <a:ea typeface="Arial"/>
                <a:cs typeface="Arial"/>
                <a:sym typeface="Arial"/>
              </a:rPr>
              <a:t>Figura 2.</a:t>
            </a:r>
            <a:endParaRPr/>
          </a:p>
          <a:p>
            <a:pPr marL="0" marR="0" lvl="0" indent="0" algn="l" rtl="0">
              <a:spcBef>
                <a:spcPts val="0"/>
              </a:spcBef>
              <a:spcAft>
                <a:spcPts val="0"/>
              </a:spcAft>
              <a:buNone/>
            </a:pP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es-EC" sz="1400" i="1">
                <a:solidFill>
                  <a:schemeClr val="dk1"/>
                </a:solidFill>
                <a:latin typeface="Arial"/>
                <a:ea typeface="Arial"/>
                <a:cs typeface="Arial"/>
                <a:sym typeface="Arial"/>
              </a:rPr>
              <a:t>Producción de huevos en los diferentes tratamientos durante  12 semanas de prueba.</a:t>
            </a:r>
            <a:endParaRPr sz="1400">
              <a:solidFill>
                <a:schemeClr val="dk1"/>
              </a:solidFill>
              <a:latin typeface="Arial"/>
              <a:ea typeface="Arial"/>
              <a:cs typeface="Arial"/>
              <a:sym typeface="Arial"/>
            </a:endParaRPr>
          </a:p>
        </p:txBody>
      </p:sp>
      <p:pic>
        <p:nvPicPr>
          <p:cNvPr id="312" name="Google Shape;312;p18"/>
          <p:cNvPicPr preferRelativeResize="0">
            <a:picLocks noGrp="1"/>
          </p:cNvPicPr>
          <p:nvPr>
            <p:ph type="body" idx="2"/>
          </p:nvPr>
        </p:nvPicPr>
        <p:blipFill rotWithShape="1">
          <a:blip r:embed="rId4">
            <a:alphaModFix/>
          </a:blip>
          <a:srcRect r="21544" b="19824"/>
          <a:stretch/>
        </p:blipFill>
        <p:spPr>
          <a:xfrm>
            <a:off x="6172200" y="1825625"/>
            <a:ext cx="5639696" cy="4091081"/>
          </a:xfrm>
          <a:prstGeom prst="rect">
            <a:avLst/>
          </a:prstGeom>
          <a:noFill/>
          <a:ln>
            <a:noFill/>
          </a:ln>
        </p:spPr>
      </p:pic>
      <p:sp>
        <p:nvSpPr>
          <p:cNvPr id="313" name="Google Shape;313;p18"/>
          <p:cNvSpPr txBox="1"/>
          <p:nvPr/>
        </p:nvSpPr>
        <p:spPr>
          <a:xfrm>
            <a:off x="838199" y="1313781"/>
            <a:ext cx="48456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2.</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Producción de huevos de gallinas Lohmann Brown bajo diferentes tratamientos a base de minerales orgánicos   </a:t>
            </a:r>
            <a:endParaRPr sz="1200">
              <a:solidFill>
                <a:schemeClr val="dk1"/>
              </a:solidFill>
              <a:latin typeface="Arial"/>
              <a:ea typeface="Arial"/>
              <a:cs typeface="Arial"/>
              <a:sym typeface="Arial"/>
            </a:endParaRPr>
          </a:p>
        </p:txBody>
      </p:sp>
      <p:sp>
        <p:nvSpPr>
          <p:cNvPr id="314" name="Google Shape;314;p18"/>
          <p:cNvSpPr txBox="1"/>
          <p:nvPr/>
        </p:nvSpPr>
        <p:spPr>
          <a:xfrm>
            <a:off x="838199" y="4173967"/>
            <a:ext cx="4845625" cy="17543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Podemos observar que la producción de huevos en gallinas Lohmann Brown presenta diferencias significativas, una dieta con minerales orgánicos al 100 y 50 % presentan una mayor producción.</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Gheisari et al., (2010), evaluaron el efecto de las fuentes de zinc, magnesio y cobre (inorgánico versus orgánico) sobre la producción de huevos y las características de la calidad del cascarón del huevo, las dietas de maíz y soja complementadas con las formas orgánicas 50% a 75% son suficiente para mantener el rendimiento de puesta.</a:t>
            </a:r>
            <a:endParaRPr sz="1800">
              <a:solidFill>
                <a:schemeClr val="dk1"/>
              </a:solidFill>
              <a:latin typeface="Calibri"/>
              <a:ea typeface="Calibri"/>
              <a:cs typeface="Calibri"/>
              <a:sym typeface="Calibri"/>
            </a:endParaRPr>
          </a:p>
        </p:txBody>
      </p:sp>
      <p:sp>
        <p:nvSpPr>
          <p:cNvPr id="315" name="Google Shape;315;p18"/>
          <p:cNvSpPr/>
          <p:nvPr/>
        </p:nvSpPr>
        <p:spPr>
          <a:xfrm>
            <a:off x="667969" y="2723687"/>
            <a:ext cx="5186083" cy="589668"/>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9"/>
          <p:cNvSpPr txBox="1"/>
          <p:nvPr/>
        </p:nvSpPr>
        <p:spPr>
          <a:xfrm>
            <a:off x="341555" y="940610"/>
            <a:ext cx="5181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Peso de las aves (Kg)</a:t>
            </a:r>
            <a:endParaRPr sz="1800" b="1">
              <a:solidFill>
                <a:schemeClr val="dk1"/>
              </a:solidFill>
              <a:latin typeface="Arial"/>
              <a:ea typeface="Arial"/>
              <a:cs typeface="Arial"/>
              <a:sym typeface="Arial"/>
            </a:endParaRPr>
          </a:p>
        </p:txBody>
      </p:sp>
      <p:pic>
        <p:nvPicPr>
          <p:cNvPr id="321" name="Google Shape;321;p19"/>
          <p:cNvPicPr preferRelativeResize="0"/>
          <p:nvPr/>
        </p:nvPicPr>
        <p:blipFill rotWithShape="1">
          <a:blip r:embed="rId3">
            <a:alphaModFix/>
          </a:blip>
          <a:srcRect l="57145" t="55186" r="5068" b="20085"/>
          <a:stretch/>
        </p:blipFill>
        <p:spPr>
          <a:xfrm>
            <a:off x="566929" y="2456313"/>
            <a:ext cx="5014492" cy="1776822"/>
          </a:xfrm>
          <a:prstGeom prst="rect">
            <a:avLst/>
          </a:prstGeom>
          <a:noFill/>
          <a:ln>
            <a:noFill/>
          </a:ln>
        </p:spPr>
      </p:pic>
      <p:sp>
        <p:nvSpPr>
          <p:cNvPr id="322" name="Google Shape;322;p19"/>
          <p:cNvSpPr txBox="1"/>
          <p:nvPr/>
        </p:nvSpPr>
        <p:spPr>
          <a:xfrm>
            <a:off x="566928" y="1562062"/>
            <a:ext cx="495622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3.</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Peso de las gallinas (Kg) de gallinas Lohmann Brown bajo diferentes tratamientos a base de minerales orgánicos </a:t>
            </a:r>
            <a:endParaRPr sz="1200">
              <a:solidFill>
                <a:schemeClr val="dk1"/>
              </a:solidFill>
              <a:latin typeface="Arial"/>
              <a:ea typeface="Arial"/>
              <a:cs typeface="Arial"/>
              <a:sym typeface="Arial"/>
            </a:endParaRPr>
          </a:p>
        </p:txBody>
      </p:sp>
      <p:sp>
        <p:nvSpPr>
          <p:cNvPr id="323" name="Google Shape;323;p19"/>
          <p:cNvSpPr txBox="1"/>
          <p:nvPr/>
        </p:nvSpPr>
        <p:spPr>
          <a:xfrm>
            <a:off x="566928" y="4342556"/>
            <a:ext cx="5113911"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Podemos observar que las gallinas suministradas minerales orgánicos al 25% presentaron mayor peso que las gallinas suministradas que conformaron el tratamiento testigo.</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Juárez et al., (2016) realizaron un estudio sobre el efecto del fenotipo sobre la masa del huevo y peso vivo de la gallina traspatio donde mencionan que el peso de las gallinas es inversamente proporcional a la masa del huevo.</a:t>
            </a:r>
            <a:endParaRPr sz="1200">
              <a:solidFill>
                <a:schemeClr val="dk1"/>
              </a:solidFill>
              <a:latin typeface="Arial"/>
              <a:ea typeface="Arial"/>
              <a:cs typeface="Arial"/>
              <a:sym typeface="Arial"/>
            </a:endParaRPr>
          </a:p>
        </p:txBody>
      </p:sp>
      <p:sp>
        <p:nvSpPr>
          <p:cNvPr id="324" name="Google Shape;324;p19"/>
          <p:cNvSpPr txBox="1"/>
          <p:nvPr/>
        </p:nvSpPr>
        <p:spPr>
          <a:xfrm>
            <a:off x="3398520" y="94260"/>
            <a:ext cx="5100021" cy="5277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RESULTADOS Y DISCUSIÓN</a:t>
            </a:r>
            <a:endParaRPr sz="2800" b="1">
              <a:solidFill>
                <a:schemeClr val="dk1"/>
              </a:solidFill>
              <a:latin typeface="Arial"/>
              <a:ea typeface="Arial"/>
              <a:cs typeface="Arial"/>
              <a:sym typeface="Arial"/>
            </a:endParaRPr>
          </a:p>
        </p:txBody>
      </p:sp>
      <p:sp>
        <p:nvSpPr>
          <p:cNvPr id="325" name="Google Shape;325;p19"/>
          <p:cNvSpPr txBox="1"/>
          <p:nvPr/>
        </p:nvSpPr>
        <p:spPr>
          <a:xfrm>
            <a:off x="6172200" y="951159"/>
            <a:ext cx="563969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400" b="1">
                <a:solidFill>
                  <a:schemeClr val="dk1"/>
                </a:solidFill>
                <a:latin typeface="Arial"/>
                <a:ea typeface="Arial"/>
                <a:cs typeface="Arial"/>
                <a:sym typeface="Arial"/>
              </a:rPr>
              <a:t>Figura 3.</a:t>
            </a:r>
            <a:endParaRPr/>
          </a:p>
          <a:p>
            <a:pPr marL="0" marR="0" lvl="0" indent="0" algn="l" rtl="0">
              <a:spcBef>
                <a:spcPts val="0"/>
              </a:spcBef>
              <a:spcAft>
                <a:spcPts val="0"/>
              </a:spcAft>
              <a:buNone/>
            </a:pPr>
            <a:endParaRPr sz="1400" b="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Incremento de peso semanal de las aves en cada tratamiento evaluado</a:t>
            </a:r>
            <a:endParaRPr sz="1200" i="1">
              <a:solidFill>
                <a:schemeClr val="dk1"/>
              </a:solidFill>
              <a:latin typeface="Arial"/>
              <a:ea typeface="Arial"/>
              <a:cs typeface="Arial"/>
              <a:sym typeface="Arial"/>
            </a:endParaRPr>
          </a:p>
        </p:txBody>
      </p:sp>
      <p:pic>
        <p:nvPicPr>
          <p:cNvPr id="326" name="Google Shape;326;p19"/>
          <p:cNvPicPr preferRelativeResize="0">
            <a:picLocks noGrp="1"/>
          </p:cNvPicPr>
          <p:nvPr>
            <p:ph type="body" idx="2"/>
          </p:nvPr>
        </p:nvPicPr>
        <p:blipFill rotWithShape="1">
          <a:blip r:embed="rId4">
            <a:alphaModFix/>
          </a:blip>
          <a:srcRect t="6212" r="22224" b="19951"/>
          <a:stretch/>
        </p:blipFill>
        <p:spPr>
          <a:xfrm>
            <a:off x="6075190" y="1905266"/>
            <a:ext cx="5736706" cy="4006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title"/>
          </p:nvPr>
        </p:nvSpPr>
        <p:spPr>
          <a:xfrm>
            <a:off x="838200" y="87682"/>
            <a:ext cx="10515600" cy="53829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Arial"/>
              <a:buNone/>
            </a:pPr>
            <a:r>
              <a:rPr lang="es-EC" sz="2800" b="1"/>
              <a:t>CONTENIDO</a:t>
            </a:r>
            <a:endParaRPr sz="2800" b="1"/>
          </a:p>
        </p:txBody>
      </p:sp>
      <p:sp>
        <p:nvSpPr>
          <p:cNvPr id="104" name="Google Shape;104;p2"/>
          <p:cNvSpPr txBox="1">
            <a:spLocks noGrp="1"/>
          </p:cNvSpPr>
          <p:nvPr>
            <p:ph type="body" idx="1"/>
          </p:nvPr>
        </p:nvSpPr>
        <p:spPr>
          <a:xfrm>
            <a:off x="1753644" y="886173"/>
            <a:ext cx="9600156" cy="414655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50000"/>
              </a:lnSpc>
              <a:spcBef>
                <a:spcPts val="0"/>
              </a:spcBef>
              <a:spcAft>
                <a:spcPts val="0"/>
              </a:spcAft>
              <a:buClr>
                <a:schemeClr val="dk1"/>
              </a:buClr>
              <a:buSzPts val="1800"/>
              <a:buChar char="•"/>
            </a:pPr>
            <a:r>
              <a:rPr lang="es-EC" sz="1800"/>
              <a:t>Introducción</a:t>
            </a:r>
            <a:endParaRPr/>
          </a:p>
          <a:p>
            <a:pPr marL="228600" lvl="0" indent="-228600" algn="l" rtl="0">
              <a:lnSpc>
                <a:spcPct val="150000"/>
              </a:lnSpc>
              <a:spcBef>
                <a:spcPts val="1000"/>
              </a:spcBef>
              <a:spcAft>
                <a:spcPts val="0"/>
              </a:spcAft>
              <a:buClr>
                <a:schemeClr val="dk1"/>
              </a:buClr>
              <a:buSzPts val="1800"/>
              <a:buChar char="•"/>
            </a:pPr>
            <a:r>
              <a:rPr lang="es-EC" sz="1800"/>
              <a:t>Justificación</a:t>
            </a:r>
            <a:endParaRPr/>
          </a:p>
          <a:p>
            <a:pPr marL="228600" lvl="0" indent="-228600" algn="l" rtl="0">
              <a:lnSpc>
                <a:spcPct val="150000"/>
              </a:lnSpc>
              <a:spcBef>
                <a:spcPts val="1000"/>
              </a:spcBef>
              <a:spcAft>
                <a:spcPts val="0"/>
              </a:spcAft>
              <a:buClr>
                <a:schemeClr val="dk1"/>
              </a:buClr>
              <a:buSzPts val="1800"/>
              <a:buChar char="•"/>
            </a:pPr>
            <a:r>
              <a:rPr lang="es-EC" sz="1800"/>
              <a:t>Objetivos</a:t>
            </a:r>
            <a:endParaRPr/>
          </a:p>
          <a:p>
            <a:pPr marL="228600" lvl="0" indent="-228600" algn="l" rtl="0">
              <a:lnSpc>
                <a:spcPct val="150000"/>
              </a:lnSpc>
              <a:spcBef>
                <a:spcPts val="1000"/>
              </a:spcBef>
              <a:spcAft>
                <a:spcPts val="0"/>
              </a:spcAft>
              <a:buClr>
                <a:schemeClr val="dk1"/>
              </a:buClr>
              <a:buSzPts val="1800"/>
              <a:buChar char="•"/>
            </a:pPr>
            <a:r>
              <a:rPr lang="es-EC" sz="1800"/>
              <a:t>Metodología</a:t>
            </a:r>
            <a:endParaRPr/>
          </a:p>
          <a:p>
            <a:pPr marL="228600" lvl="0" indent="-228600" algn="l" rtl="0">
              <a:lnSpc>
                <a:spcPct val="150000"/>
              </a:lnSpc>
              <a:spcBef>
                <a:spcPts val="1000"/>
              </a:spcBef>
              <a:spcAft>
                <a:spcPts val="0"/>
              </a:spcAft>
              <a:buClr>
                <a:schemeClr val="dk1"/>
              </a:buClr>
              <a:buSzPts val="1800"/>
              <a:buChar char="•"/>
            </a:pPr>
            <a:r>
              <a:rPr lang="es-EC" sz="1800"/>
              <a:t>Resultados y discusión</a:t>
            </a:r>
            <a:endParaRPr/>
          </a:p>
          <a:p>
            <a:pPr marL="228600" lvl="0" indent="-228600" algn="l" rtl="0">
              <a:lnSpc>
                <a:spcPct val="150000"/>
              </a:lnSpc>
              <a:spcBef>
                <a:spcPts val="1000"/>
              </a:spcBef>
              <a:spcAft>
                <a:spcPts val="0"/>
              </a:spcAft>
              <a:buClr>
                <a:schemeClr val="dk1"/>
              </a:buClr>
              <a:buSzPts val="1800"/>
              <a:buChar char="•"/>
            </a:pPr>
            <a:r>
              <a:rPr lang="es-EC"/>
              <a:t>Análisis económico</a:t>
            </a:r>
            <a:endParaRPr sz="1800"/>
          </a:p>
          <a:p>
            <a:pPr marL="228600" lvl="0" indent="-228600" algn="l" rtl="0">
              <a:lnSpc>
                <a:spcPct val="150000"/>
              </a:lnSpc>
              <a:spcBef>
                <a:spcPts val="1000"/>
              </a:spcBef>
              <a:spcAft>
                <a:spcPts val="0"/>
              </a:spcAft>
              <a:buClr>
                <a:schemeClr val="dk1"/>
              </a:buClr>
              <a:buSzPts val="1800"/>
              <a:buChar char="•"/>
            </a:pPr>
            <a:r>
              <a:rPr lang="es-EC" sz="1800"/>
              <a:t>Conclusiones</a:t>
            </a:r>
            <a:endParaRPr/>
          </a:p>
          <a:p>
            <a:pPr marL="228600" lvl="0" indent="-228600" algn="l" rtl="0">
              <a:lnSpc>
                <a:spcPct val="150000"/>
              </a:lnSpc>
              <a:spcBef>
                <a:spcPts val="1000"/>
              </a:spcBef>
              <a:spcAft>
                <a:spcPts val="0"/>
              </a:spcAft>
              <a:buClr>
                <a:schemeClr val="dk1"/>
              </a:buClr>
              <a:buSzPts val="1800"/>
              <a:buChar char="•"/>
            </a:pPr>
            <a:r>
              <a:rPr lang="es-EC" sz="1800"/>
              <a:t>Recomendaciones</a:t>
            </a:r>
            <a:endParaRPr/>
          </a:p>
          <a:p>
            <a:pPr marL="0" lvl="0" indent="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0"/>
          <p:cNvPicPr preferRelativeResize="0">
            <a:picLocks noGrp="1"/>
          </p:cNvPicPr>
          <p:nvPr>
            <p:ph type="body" idx="1"/>
          </p:nvPr>
        </p:nvPicPr>
        <p:blipFill rotWithShape="1">
          <a:blip r:embed="rId3">
            <a:alphaModFix/>
          </a:blip>
          <a:srcRect l="50259" t="51125" r="11284" b="23407"/>
          <a:stretch/>
        </p:blipFill>
        <p:spPr>
          <a:xfrm>
            <a:off x="274768" y="2312343"/>
            <a:ext cx="5315174" cy="1979958"/>
          </a:xfrm>
          <a:prstGeom prst="rect">
            <a:avLst/>
          </a:prstGeom>
          <a:noFill/>
          <a:ln>
            <a:noFill/>
          </a:ln>
        </p:spPr>
      </p:pic>
      <p:sp>
        <p:nvSpPr>
          <p:cNvPr id="332" name="Google Shape;332;p20"/>
          <p:cNvSpPr txBox="1"/>
          <p:nvPr/>
        </p:nvSpPr>
        <p:spPr>
          <a:xfrm>
            <a:off x="3398520" y="94260"/>
            <a:ext cx="5100021" cy="5277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RESULTADOS Y DISCUSIÓN</a:t>
            </a:r>
            <a:endParaRPr sz="2800" b="1">
              <a:solidFill>
                <a:schemeClr val="dk1"/>
              </a:solidFill>
              <a:latin typeface="Arial"/>
              <a:ea typeface="Arial"/>
              <a:cs typeface="Arial"/>
              <a:sym typeface="Arial"/>
            </a:endParaRPr>
          </a:p>
        </p:txBody>
      </p:sp>
      <p:sp>
        <p:nvSpPr>
          <p:cNvPr id="333" name="Google Shape;333;p20"/>
          <p:cNvSpPr txBox="1"/>
          <p:nvPr/>
        </p:nvSpPr>
        <p:spPr>
          <a:xfrm>
            <a:off x="341555" y="940610"/>
            <a:ext cx="5181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Consumo de alimento (g/día)</a:t>
            </a:r>
            <a:endParaRPr sz="1800" b="1">
              <a:solidFill>
                <a:schemeClr val="dk1"/>
              </a:solidFill>
              <a:latin typeface="Arial"/>
              <a:ea typeface="Arial"/>
              <a:cs typeface="Arial"/>
              <a:sym typeface="Arial"/>
            </a:endParaRPr>
          </a:p>
        </p:txBody>
      </p:sp>
      <p:sp>
        <p:nvSpPr>
          <p:cNvPr id="334" name="Google Shape;334;p20"/>
          <p:cNvSpPr txBox="1"/>
          <p:nvPr/>
        </p:nvSpPr>
        <p:spPr>
          <a:xfrm>
            <a:off x="341554" y="1506087"/>
            <a:ext cx="524838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4 .</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Consumo de alimento (g/día) de gallinas Lohmann Brown bajo diferentes tratamientos a base de minerales orgánicos   </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35" name="Google Shape;335;p20"/>
          <p:cNvSpPr txBox="1"/>
          <p:nvPr/>
        </p:nvSpPr>
        <p:spPr>
          <a:xfrm>
            <a:off x="274768" y="4475181"/>
            <a:ext cx="5248387"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No se encontró diferencias estadísticamente diferentes entre los tratamientos evaluados.</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Según Gernat (2006), la forma y el tamaño de las partículas del balanceado son de gran importancia en cuanto al consumo de alimento del ave debido que debe ser equivalente a la boca del ave para que sea de su agrado.</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p:txBody>
      </p:sp>
      <p:sp>
        <p:nvSpPr>
          <p:cNvPr id="336" name="Google Shape;336;p20"/>
          <p:cNvSpPr txBox="1"/>
          <p:nvPr/>
        </p:nvSpPr>
        <p:spPr>
          <a:xfrm>
            <a:off x="6130962" y="940610"/>
            <a:ext cx="5181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Masa del huevo</a:t>
            </a:r>
            <a:endParaRPr sz="1800" b="1">
              <a:solidFill>
                <a:schemeClr val="dk1"/>
              </a:solidFill>
              <a:latin typeface="Arial"/>
              <a:ea typeface="Arial"/>
              <a:cs typeface="Arial"/>
              <a:sym typeface="Arial"/>
            </a:endParaRPr>
          </a:p>
        </p:txBody>
      </p:sp>
      <p:sp>
        <p:nvSpPr>
          <p:cNvPr id="337" name="Google Shape;337;p20"/>
          <p:cNvSpPr txBox="1"/>
          <p:nvPr/>
        </p:nvSpPr>
        <p:spPr>
          <a:xfrm>
            <a:off x="6130961" y="1506087"/>
            <a:ext cx="524838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5 .</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Promedio de Masa de huevo obtenido en los distintos tratamientos</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38" name="Google Shape;338;p20"/>
          <p:cNvSpPr txBox="1"/>
          <p:nvPr/>
        </p:nvSpPr>
        <p:spPr>
          <a:xfrm>
            <a:off x="6064175" y="4475181"/>
            <a:ext cx="5248387"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dirty="0">
                <a:solidFill>
                  <a:schemeClr val="dk1"/>
                </a:solidFill>
                <a:latin typeface="Arial"/>
                <a:ea typeface="Arial"/>
                <a:cs typeface="Arial"/>
                <a:sym typeface="Arial"/>
              </a:rPr>
              <a:t>Podemos observar que los tratamientos de minerales orgánicos al 100 y 50 % presentan huevos grandes según la clasificación de masa de huevo establecida por </a:t>
            </a:r>
            <a:r>
              <a:rPr lang="es-EC" sz="1200" dirty="0" smtClean="0">
                <a:solidFill>
                  <a:schemeClr val="dk1"/>
                </a:solidFill>
              </a:rPr>
              <a:t>la norma INEN 1973:2013</a:t>
            </a:r>
            <a:r>
              <a:rPr lang="es-EC" sz="1200" dirty="0" smtClean="0">
                <a:solidFill>
                  <a:schemeClr val="dk1"/>
                </a:solidFill>
                <a:latin typeface="Arial"/>
                <a:ea typeface="Arial"/>
                <a:cs typeface="Arial"/>
                <a:sym typeface="Arial"/>
              </a:rPr>
              <a:t>.</a:t>
            </a:r>
            <a:endParaRPr dirty="0"/>
          </a:p>
          <a:p>
            <a:pPr marL="0" marR="0" lvl="0" indent="0" algn="just" rtl="0">
              <a:spcBef>
                <a:spcPts val="0"/>
              </a:spcBef>
              <a:spcAft>
                <a:spcPts val="0"/>
              </a:spcAft>
              <a:buNone/>
            </a:pPr>
            <a:endParaRPr sz="1200" dirty="0">
              <a:solidFill>
                <a:schemeClr val="dk1"/>
              </a:solidFill>
              <a:latin typeface="Arial"/>
              <a:ea typeface="Arial"/>
              <a:cs typeface="Arial"/>
              <a:sym typeface="Arial"/>
            </a:endParaRPr>
          </a:p>
          <a:p>
            <a:pPr marL="0" marR="0" lvl="0" indent="0" algn="just" rtl="0">
              <a:spcBef>
                <a:spcPts val="0"/>
              </a:spcBef>
              <a:spcAft>
                <a:spcPts val="0"/>
              </a:spcAft>
              <a:buNone/>
            </a:pPr>
            <a:r>
              <a:rPr lang="es-EC" sz="1200" dirty="0">
                <a:solidFill>
                  <a:schemeClr val="dk1"/>
                </a:solidFill>
                <a:latin typeface="Arial"/>
                <a:ea typeface="Arial"/>
                <a:cs typeface="Arial"/>
                <a:sym typeface="Arial"/>
              </a:rPr>
              <a:t>Mendieta (2015) sobre parámetros productivos de reproductoras a la suplementación con calcio orgánico, menciona que uno de los factores a más importantes que afecto la masa del huevo es la edad de la gallina, además , las gallinas que presentaron menor peso corporal tuvieron mayor masa de huevo.</a:t>
            </a:r>
            <a:endParaRPr sz="1200" dirty="0">
              <a:solidFill>
                <a:schemeClr val="dk1"/>
              </a:solidFill>
              <a:latin typeface="Arial"/>
              <a:ea typeface="Arial"/>
              <a:cs typeface="Arial"/>
              <a:sym typeface="Arial"/>
            </a:endParaRPr>
          </a:p>
          <a:p>
            <a:pPr marL="0" marR="0" lvl="0" indent="0" algn="just" rtl="0">
              <a:spcBef>
                <a:spcPts val="0"/>
              </a:spcBef>
              <a:spcAft>
                <a:spcPts val="0"/>
              </a:spcAft>
              <a:buNone/>
            </a:pPr>
            <a:endParaRPr sz="1200" dirty="0">
              <a:solidFill>
                <a:schemeClr val="dk1"/>
              </a:solidFill>
              <a:latin typeface="Arial"/>
              <a:ea typeface="Arial"/>
              <a:cs typeface="Arial"/>
              <a:sym typeface="Arial"/>
            </a:endParaRPr>
          </a:p>
        </p:txBody>
      </p:sp>
      <p:pic>
        <p:nvPicPr>
          <p:cNvPr id="339" name="Google Shape;339;p20"/>
          <p:cNvPicPr preferRelativeResize="0"/>
          <p:nvPr/>
        </p:nvPicPr>
        <p:blipFill rotWithShape="1">
          <a:blip r:embed="rId4">
            <a:alphaModFix/>
          </a:blip>
          <a:srcRect l="32665" t="44394" r="29011" b="27516"/>
          <a:stretch/>
        </p:blipFill>
        <p:spPr>
          <a:xfrm>
            <a:off x="6064175" y="2343016"/>
            <a:ext cx="5100024" cy="2102643"/>
          </a:xfrm>
          <a:prstGeom prst="rect">
            <a:avLst/>
          </a:prstGeom>
          <a:noFill/>
          <a:ln>
            <a:noFill/>
          </a:ln>
        </p:spPr>
      </p:pic>
      <p:sp>
        <p:nvSpPr>
          <p:cNvPr id="340" name="Google Shape;340;p20"/>
          <p:cNvSpPr/>
          <p:nvPr/>
        </p:nvSpPr>
        <p:spPr>
          <a:xfrm>
            <a:off x="6087930" y="3197591"/>
            <a:ext cx="5186083" cy="589668"/>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1"/>
          <p:cNvPicPr preferRelativeResize="0">
            <a:picLocks noGrp="1"/>
          </p:cNvPicPr>
          <p:nvPr>
            <p:ph type="body" idx="1"/>
          </p:nvPr>
        </p:nvPicPr>
        <p:blipFill rotWithShape="1">
          <a:blip r:embed="rId3">
            <a:alphaModFix/>
          </a:blip>
          <a:srcRect l="50883" t="46992" r="13647" b="27595"/>
          <a:stretch/>
        </p:blipFill>
        <p:spPr>
          <a:xfrm>
            <a:off x="813904" y="2180953"/>
            <a:ext cx="4517136" cy="1820341"/>
          </a:xfrm>
          <a:prstGeom prst="rect">
            <a:avLst/>
          </a:prstGeom>
          <a:noFill/>
          <a:ln>
            <a:noFill/>
          </a:ln>
        </p:spPr>
      </p:pic>
      <p:sp>
        <p:nvSpPr>
          <p:cNvPr id="346" name="Google Shape;346;p21"/>
          <p:cNvSpPr txBox="1"/>
          <p:nvPr/>
        </p:nvSpPr>
        <p:spPr>
          <a:xfrm>
            <a:off x="3398520" y="94260"/>
            <a:ext cx="5100021" cy="5277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RESULTADOS Y DISCUSIÓN</a:t>
            </a:r>
            <a:endParaRPr sz="2800" b="1">
              <a:solidFill>
                <a:schemeClr val="dk1"/>
              </a:solidFill>
              <a:latin typeface="Arial"/>
              <a:ea typeface="Arial"/>
              <a:cs typeface="Arial"/>
              <a:sym typeface="Arial"/>
            </a:endParaRPr>
          </a:p>
        </p:txBody>
      </p:sp>
      <p:sp>
        <p:nvSpPr>
          <p:cNvPr id="347" name="Google Shape;347;p21"/>
          <p:cNvSpPr txBox="1"/>
          <p:nvPr/>
        </p:nvSpPr>
        <p:spPr>
          <a:xfrm>
            <a:off x="621791" y="940610"/>
            <a:ext cx="49013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Conversión alimenticia</a:t>
            </a:r>
            <a:endParaRPr sz="1800" b="1">
              <a:solidFill>
                <a:schemeClr val="dk1"/>
              </a:solidFill>
              <a:latin typeface="Arial"/>
              <a:ea typeface="Arial"/>
              <a:cs typeface="Arial"/>
              <a:sym typeface="Arial"/>
            </a:endParaRPr>
          </a:p>
        </p:txBody>
      </p:sp>
      <p:sp>
        <p:nvSpPr>
          <p:cNvPr id="348" name="Google Shape;348;p21"/>
          <p:cNvSpPr txBox="1"/>
          <p:nvPr/>
        </p:nvSpPr>
        <p:spPr>
          <a:xfrm>
            <a:off x="700143" y="1366514"/>
            <a:ext cx="4987425"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6.</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Conversión alimenticia de gallinas Lohmann Brown bajo diferentes tratamientos a base de minerales orgánicos   </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49" name="Google Shape;349;p21"/>
          <p:cNvSpPr txBox="1"/>
          <p:nvPr/>
        </p:nvSpPr>
        <p:spPr>
          <a:xfrm>
            <a:off x="700143" y="4123944"/>
            <a:ext cx="4923417" cy="21236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Estadísticamente no existen diferencias significativas, pero numéricamente observamos que el tratamiento de minerales orgánicos al 50% se tiene una conversión alimenticia de 1,458 es decir 84 g/docena de diferencia con el tratamiento testigo.</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s-EC" sz="1800">
                <a:solidFill>
                  <a:schemeClr val="dk1"/>
                </a:solidFill>
                <a:latin typeface="Calibri"/>
                <a:ea typeface="Calibri"/>
                <a:cs typeface="Calibri"/>
                <a:sym typeface="Calibri"/>
              </a:rPr>
              <a:t> </a:t>
            </a:r>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Rojas (2017), comparó diferentes cantidades de selenio orgánico versus selenio inorgánico, la conversión alimenticia de las gallinas alimentadas con selenio orgánico mejoró significativamente en comparación a las gallinas alimentadas con selenio inorgánico.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0" name="Google Shape;350;p21"/>
          <p:cNvPicPr preferRelativeResize="0"/>
          <p:nvPr/>
        </p:nvPicPr>
        <p:blipFill rotWithShape="1">
          <a:blip r:embed="rId4">
            <a:alphaModFix/>
          </a:blip>
          <a:srcRect l="49823" t="41973" r="10823" b="28850"/>
          <a:stretch/>
        </p:blipFill>
        <p:spPr>
          <a:xfrm>
            <a:off x="6156960" y="2035044"/>
            <a:ext cx="5028646" cy="2097151"/>
          </a:xfrm>
          <a:prstGeom prst="rect">
            <a:avLst/>
          </a:prstGeom>
          <a:noFill/>
          <a:ln>
            <a:noFill/>
          </a:ln>
        </p:spPr>
      </p:pic>
      <p:sp>
        <p:nvSpPr>
          <p:cNvPr id="351" name="Google Shape;351;p21"/>
          <p:cNvSpPr txBox="1"/>
          <p:nvPr/>
        </p:nvSpPr>
        <p:spPr>
          <a:xfrm>
            <a:off x="6220602" y="1225460"/>
            <a:ext cx="4965004"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8.</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Peso de los huevos (g) de gallinas Lohmann Brown bajo diferentes tratamientos a base de minerales orgánicos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52" name="Google Shape;352;p21"/>
          <p:cNvSpPr txBox="1"/>
          <p:nvPr/>
        </p:nvSpPr>
        <p:spPr>
          <a:xfrm>
            <a:off x="6198548" y="4159627"/>
            <a:ext cx="4923417"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No se encontró diferencias significativas en cuanto a la variable de peso de huevo.</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Ramos (2005), evaluó los efectos de la suplementación de fuentes orgánicas e inorgánicas de zinc, manganeso y cobre sobre la producción, calidad del huevo y respuesta inmunológica en gallinas Leghon de línea Hy-Line W-36, el tratamiento (120 ppm Zn, 120 ppm Mn y 12 ppm Cu) presento mayor peso de huevo en comparación al resto</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21"/>
          <p:cNvSpPr txBox="1"/>
          <p:nvPr/>
        </p:nvSpPr>
        <p:spPr>
          <a:xfrm>
            <a:off x="6373002" y="927525"/>
            <a:ext cx="49013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Peso de los huevos</a:t>
            </a:r>
            <a:endParaRPr sz="1800" b="1">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2"/>
          <p:cNvPicPr preferRelativeResize="0">
            <a:picLocks noGrp="1"/>
          </p:cNvPicPr>
          <p:nvPr>
            <p:ph type="body" idx="2"/>
          </p:nvPr>
        </p:nvPicPr>
        <p:blipFill rotWithShape="1">
          <a:blip r:embed="rId3">
            <a:alphaModFix/>
          </a:blip>
          <a:srcRect l="52765" t="35480" r="11411" b="39831"/>
          <a:stretch/>
        </p:blipFill>
        <p:spPr>
          <a:xfrm>
            <a:off x="6199632" y="2200529"/>
            <a:ext cx="5111496" cy="1981526"/>
          </a:xfrm>
          <a:prstGeom prst="rect">
            <a:avLst/>
          </a:prstGeom>
          <a:noFill/>
          <a:ln>
            <a:noFill/>
          </a:ln>
        </p:spPr>
      </p:pic>
      <p:sp>
        <p:nvSpPr>
          <p:cNvPr id="359" name="Google Shape;359;p22"/>
          <p:cNvSpPr txBox="1"/>
          <p:nvPr/>
        </p:nvSpPr>
        <p:spPr>
          <a:xfrm>
            <a:off x="3398520" y="94260"/>
            <a:ext cx="5100021" cy="5277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RESULTADOS Y DISCUSIÓN</a:t>
            </a:r>
            <a:endParaRPr sz="2800" b="1">
              <a:solidFill>
                <a:schemeClr val="dk1"/>
              </a:solidFill>
              <a:latin typeface="Arial"/>
              <a:ea typeface="Arial"/>
              <a:cs typeface="Arial"/>
              <a:sym typeface="Arial"/>
            </a:endParaRPr>
          </a:p>
        </p:txBody>
      </p:sp>
      <p:sp>
        <p:nvSpPr>
          <p:cNvPr id="360" name="Google Shape;360;p22"/>
          <p:cNvSpPr txBox="1"/>
          <p:nvPr/>
        </p:nvSpPr>
        <p:spPr>
          <a:xfrm>
            <a:off x="6126480" y="948776"/>
            <a:ext cx="49013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Altura de albúmina</a:t>
            </a:r>
            <a:endParaRPr sz="1800" b="1">
              <a:solidFill>
                <a:schemeClr val="dk1"/>
              </a:solidFill>
              <a:latin typeface="Arial"/>
              <a:ea typeface="Arial"/>
              <a:cs typeface="Arial"/>
              <a:sym typeface="Arial"/>
            </a:endParaRPr>
          </a:p>
        </p:txBody>
      </p:sp>
      <p:sp>
        <p:nvSpPr>
          <p:cNvPr id="361" name="Google Shape;361;p22"/>
          <p:cNvSpPr txBox="1"/>
          <p:nvPr/>
        </p:nvSpPr>
        <p:spPr>
          <a:xfrm>
            <a:off x="6147017" y="1362315"/>
            <a:ext cx="523869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9.</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Altura de albúmina (mm) en huevos de gallinas Lohmann Brown bajo diferentes tratamientos a base de minerales orgánicos.</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62" name="Google Shape;362;p22"/>
          <p:cNvSpPr/>
          <p:nvPr/>
        </p:nvSpPr>
        <p:spPr>
          <a:xfrm>
            <a:off x="6199632" y="2831831"/>
            <a:ext cx="5186083" cy="304561"/>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22"/>
          <p:cNvSpPr txBox="1"/>
          <p:nvPr/>
        </p:nvSpPr>
        <p:spPr>
          <a:xfrm>
            <a:off x="6293671" y="4182055"/>
            <a:ext cx="4923417"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La altura de la albúmina presentó diferencias significativas entre los diferentes tratamientos. Los huevos de las gallinas Lohmann Brown alimentadas con minerales orgánicos al 100% presentaron una mayor altura de albúmina en  comparación al resto de tratamientos.</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La altura de la albúmina está relaciona con las Unidades Haugh donde se menciona que  albúminas altas tiene mayor Unidades Haugh tomando en cuenta que el huevo puede almacenarse por más tiempo sin perder su apariencia de frescura (Higginson, 1863).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4" name="Google Shape;364;p22"/>
          <p:cNvPicPr preferRelativeResize="0"/>
          <p:nvPr/>
        </p:nvPicPr>
        <p:blipFill rotWithShape="1">
          <a:blip r:embed="rId4">
            <a:alphaModFix/>
          </a:blip>
          <a:srcRect l="32900" t="55659" r="29193" b="15051"/>
          <a:stretch/>
        </p:blipFill>
        <p:spPr>
          <a:xfrm>
            <a:off x="658368" y="2336579"/>
            <a:ext cx="4834208" cy="2101024"/>
          </a:xfrm>
          <a:prstGeom prst="rect">
            <a:avLst/>
          </a:prstGeom>
          <a:noFill/>
          <a:ln>
            <a:noFill/>
          </a:ln>
        </p:spPr>
      </p:pic>
      <p:sp>
        <p:nvSpPr>
          <p:cNvPr id="365" name="Google Shape;365;p22"/>
          <p:cNvSpPr txBox="1"/>
          <p:nvPr/>
        </p:nvSpPr>
        <p:spPr>
          <a:xfrm>
            <a:off x="644195" y="948776"/>
            <a:ext cx="49013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Color de yema</a:t>
            </a:r>
            <a:endParaRPr sz="1800" b="1">
              <a:solidFill>
                <a:schemeClr val="dk1"/>
              </a:solidFill>
              <a:latin typeface="Arial"/>
              <a:ea typeface="Arial"/>
              <a:cs typeface="Arial"/>
              <a:sym typeface="Arial"/>
            </a:endParaRPr>
          </a:p>
        </p:txBody>
      </p:sp>
      <p:sp>
        <p:nvSpPr>
          <p:cNvPr id="366" name="Google Shape;366;p22"/>
          <p:cNvSpPr txBox="1"/>
          <p:nvPr/>
        </p:nvSpPr>
        <p:spPr>
          <a:xfrm>
            <a:off x="635818" y="1444399"/>
            <a:ext cx="502864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10.</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Color de yema en huevos de gallinas Lohmann Brown bajo diferentes tratamientos a base de minerales orgánicos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67" name="Google Shape;367;p22"/>
          <p:cNvSpPr txBox="1"/>
          <p:nvPr/>
        </p:nvSpPr>
        <p:spPr>
          <a:xfrm>
            <a:off x="613764" y="4502617"/>
            <a:ext cx="4923417"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No se encontró diferencias significativas en cuanto a la variable de color de yema.</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Jahanian &amp; Laika (2015) probaron la adición de los minerales orgánicos como hierro, cobre, zinc y manganeso observando que no presentaron variación en cuanto a la coloración de la yema.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3"/>
          <p:cNvSpPr txBox="1"/>
          <p:nvPr/>
        </p:nvSpPr>
        <p:spPr>
          <a:xfrm>
            <a:off x="3398520" y="94260"/>
            <a:ext cx="5100021" cy="5277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RESULTADOS Y DISCUSIÓN</a:t>
            </a:r>
            <a:endParaRPr sz="2800" b="1">
              <a:solidFill>
                <a:schemeClr val="dk1"/>
              </a:solidFill>
              <a:latin typeface="Arial"/>
              <a:ea typeface="Arial"/>
              <a:cs typeface="Arial"/>
              <a:sym typeface="Arial"/>
            </a:endParaRPr>
          </a:p>
        </p:txBody>
      </p:sp>
      <p:pic>
        <p:nvPicPr>
          <p:cNvPr id="373" name="Google Shape;373;p23"/>
          <p:cNvPicPr preferRelativeResize="0"/>
          <p:nvPr/>
        </p:nvPicPr>
        <p:blipFill rotWithShape="1">
          <a:blip r:embed="rId3">
            <a:alphaModFix/>
          </a:blip>
          <a:srcRect l="32529" t="56513" r="29798" b="18506"/>
          <a:stretch/>
        </p:blipFill>
        <p:spPr>
          <a:xfrm>
            <a:off x="529736" y="2063856"/>
            <a:ext cx="5335603" cy="1990168"/>
          </a:xfrm>
          <a:prstGeom prst="rect">
            <a:avLst/>
          </a:prstGeom>
          <a:noFill/>
          <a:ln>
            <a:noFill/>
          </a:ln>
        </p:spPr>
      </p:pic>
      <p:sp>
        <p:nvSpPr>
          <p:cNvPr id="374" name="Google Shape;374;p23"/>
          <p:cNvSpPr txBox="1"/>
          <p:nvPr/>
        </p:nvSpPr>
        <p:spPr>
          <a:xfrm>
            <a:off x="746855" y="887147"/>
            <a:ext cx="49013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Unidades Haugh</a:t>
            </a:r>
            <a:endParaRPr sz="1800" b="1">
              <a:solidFill>
                <a:schemeClr val="dk1"/>
              </a:solidFill>
              <a:latin typeface="Arial"/>
              <a:ea typeface="Arial"/>
              <a:cs typeface="Arial"/>
              <a:sym typeface="Arial"/>
            </a:endParaRPr>
          </a:p>
        </p:txBody>
      </p:sp>
      <p:sp>
        <p:nvSpPr>
          <p:cNvPr id="375" name="Google Shape;375;p23"/>
          <p:cNvSpPr txBox="1"/>
          <p:nvPr/>
        </p:nvSpPr>
        <p:spPr>
          <a:xfrm>
            <a:off x="574341" y="1256479"/>
            <a:ext cx="502864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11.</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Unidades Haugh en huevos de gallinas Lohmann Brown bajo diferentes tratamientos a base de minerales orgánicos.</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76" name="Google Shape;376;p23"/>
          <p:cNvSpPr/>
          <p:nvPr/>
        </p:nvSpPr>
        <p:spPr>
          <a:xfrm>
            <a:off x="462135" y="2706241"/>
            <a:ext cx="5186083" cy="304561"/>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23"/>
          <p:cNvSpPr txBox="1"/>
          <p:nvPr/>
        </p:nvSpPr>
        <p:spPr>
          <a:xfrm>
            <a:off x="402453" y="4054024"/>
            <a:ext cx="5403204" cy="17543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Los huevos de las gallinas Lohmann Brown alimentadas con minerales orgánicos al 100% presentaron valores mayores en Unidades Haugh de 91,43  respecto a los demás  tratamientos. </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Saldanha, et al. (2009),  administró un suplemento dietético del 0,10% de oligoelementos de fuentes inorgánicas reemplazadas por fuentes orgánicas en cinco niveles diferentes, no encontró diferencias significativas entre tratamientos respecto a Unidades Haugh; mencionando que estos resultados se explican por excesivos niveles de suplementación de oligoelementos.</a:t>
            </a:r>
            <a:endParaRPr sz="1200">
              <a:solidFill>
                <a:schemeClr val="dk1"/>
              </a:solidFill>
              <a:latin typeface="Arial"/>
              <a:ea typeface="Arial"/>
              <a:cs typeface="Arial"/>
              <a:sym typeface="Arial"/>
            </a:endParaRPr>
          </a:p>
        </p:txBody>
      </p:sp>
      <p:sp>
        <p:nvSpPr>
          <p:cNvPr id="378" name="Google Shape;378;p23"/>
          <p:cNvSpPr txBox="1"/>
          <p:nvPr/>
        </p:nvSpPr>
        <p:spPr>
          <a:xfrm>
            <a:off x="6172200" y="1223822"/>
            <a:ext cx="502864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12.</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Grosor de la cáscara (mm) en huevos de gallinas Lohmann Brown bajo diferentes tratamientos a base de minerales orgánicos.</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79" name="Google Shape;379;p23"/>
          <p:cNvSpPr txBox="1"/>
          <p:nvPr/>
        </p:nvSpPr>
        <p:spPr>
          <a:xfrm>
            <a:off x="6312318" y="854490"/>
            <a:ext cx="49013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Grosor de la cáscara</a:t>
            </a:r>
            <a:endParaRPr sz="1800" b="1">
              <a:solidFill>
                <a:schemeClr val="dk1"/>
              </a:solidFill>
              <a:latin typeface="Arial"/>
              <a:ea typeface="Arial"/>
              <a:cs typeface="Arial"/>
              <a:sym typeface="Arial"/>
            </a:endParaRPr>
          </a:p>
        </p:txBody>
      </p:sp>
      <p:pic>
        <p:nvPicPr>
          <p:cNvPr id="380" name="Google Shape;380;p23"/>
          <p:cNvPicPr preferRelativeResize="0"/>
          <p:nvPr/>
        </p:nvPicPr>
        <p:blipFill rotWithShape="1">
          <a:blip r:embed="rId4">
            <a:alphaModFix/>
          </a:blip>
          <a:srcRect l="50226" t="42794" r="11514" b="27442"/>
          <a:stretch/>
        </p:blipFill>
        <p:spPr>
          <a:xfrm>
            <a:off x="6312318" y="2144712"/>
            <a:ext cx="5193420" cy="2272764"/>
          </a:xfrm>
          <a:prstGeom prst="rect">
            <a:avLst/>
          </a:prstGeom>
          <a:noFill/>
          <a:ln>
            <a:noFill/>
          </a:ln>
        </p:spPr>
      </p:pic>
      <p:sp>
        <p:nvSpPr>
          <p:cNvPr id="381" name="Google Shape;381;p23"/>
          <p:cNvSpPr txBox="1"/>
          <p:nvPr/>
        </p:nvSpPr>
        <p:spPr>
          <a:xfrm>
            <a:off x="6447319" y="4461203"/>
            <a:ext cx="4923417" cy="17543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No se encontró diferencias estadísticamente significativas en cuanto a grosor de cáscara.</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Salazar (2008), donde utilizaron gallinas de postura de 43 semanas de edad Lohmann Blanca con el fin de evaluar la adición de minerales orgánicos vs. minerales inorgánicos grupo de minerales orgánicos con el de minerales inorgánicos se diferenciaron por 0,03 mm y no presentan diferencias estadísticamente significativas.</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24"/>
          <p:cNvPicPr preferRelativeResize="0">
            <a:picLocks noGrp="1"/>
          </p:cNvPicPr>
          <p:nvPr>
            <p:ph type="body" idx="1"/>
          </p:nvPr>
        </p:nvPicPr>
        <p:blipFill rotWithShape="1">
          <a:blip r:embed="rId3">
            <a:alphaModFix/>
          </a:blip>
          <a:srcRect l="32353" t="53894" r="31470" b="21008"/>
          <a:stretch/>
        </p:blipFill>
        <p:spPr>
          <a:xfrm>
            <a:off x="673980" y="2144712"/>
            <a:ext cx="4967473" cy="1938529"/>
          </a:xfrm>
          <a:prstGeom prst="rect">
            <a:avLst/>
          </a:prstGeom>
          <a:noFill/>
          <a:ln>
            <a:noFill/>
          </a:ln>
        </p:spPr>
      </p:pic>
      <p:sp>
        <p:nvSpPr>
          <p:cNvPr id="387" name="Google Shape;387;p24"/>
          <p:cNvSpPr txBox="1"/>
          <p:nvPr/>
        </p:nvSpPr>
        <p:spPr>
          <a:xfrm>
            <a:off x="3398520" y="94260"/>
            <a:ext cx="5100021" cy="5277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RESULTADOS Y DISCUSIÓN</a:t>
            </a:r>
            <a:endParaRPr sz="2800" b="1">
              <a:solidFill>
                <a:schemeClr val="dk1"/>
              </a:solidFill>
              <a:latin typeface="Arial"/>
              <a:ea typeface="Arial"/>
              <a:cs typeface="Arial"/>
              <a:sym typeface="Arial"/>
            </a:endParaRPr>
          </a:p>
        </p:txBody>
      </p:sp>
      <p:sp>
        <p:nvSpPr>
          <p:cNvPr id="388" name="Google Shape;388;p24"/>
          <p:cNvSpPr txBox="1"/>
          <p:nvPr/>
        </p:nvSpPr>
        <p:spPr>
          <a:xfrm>
            <a:off x="673980" y="854490"/>
            <a:ext cx="490136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Resistencia a rupturas</a:t>
            </a:r>
            <a:endParaRPr sz="1800" b="1">
              <a:solidFill>
                <a:schemeClr val="dk1"/>
              </a:solidFill>
              <a:latin typeface="Arial"/>
              <a:ea typeface="Arial"/>
              <a:cs typeface="Arial"/>
              <a:sym typeface="Arial"/>
            </a:endParaRPr>
          </a:p>
        </p:txBody>
      </p:sp>
      <p:sp>
        <p:nvSpPr>
          <p:cNvPr id="389" name="Google Shape;389;p24"/>
          <p:cNvSpPr txBox="1"/>
          <p:nvPr/>
        </p:nvSpPr>
        <p:spPr>
          <a:xfrm>
            <a:off x="651926" y="4197237"/>
            <a:ext cx="4923417"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200">
                <a:solidFill>
                  <a:schemeClr val="dk1"/>
                </a:solidFill>
                <a:latin typeface="Arial"/>
                <a:ea typeface="Arial"/>
                <a:cs typeface="Arial"/>
                <a:sym typeface="Arial"/>
              </a:rPr>
              <a:t>No se encontró diferencias estadísticamente significativas en cuanto a la resistencia a rupturas. </a:t>
            </a:r>
            <a:endParaRPr/>
          </a:p>
          <a:p>
            <a:pPr marL="0" marR="0" lvl="0" indent="0" algn="just" rtl="0">
              <a:spcBef>
                <a:spcPts val="0"/>
              </a:spcBef>
              <a:spcAft>
                <a:spcPts val="0"/>
              </a:spcAft>
              <a:buNone/>
            </a:pPr>
            <a:endParaRPr sz="1200">
              <a:solidFill>
                <a:schemeClr val="dk1"/>
              </a:solidFill>
              <a:latin typeface="Arial"/>
              <a:ea typeface="Arial"/>
              <a:cs typeface="Arial"/>
              <a:sym typeface="Arial"/>
            </a:endParaRPr>
          </a:p>
          <a:p>
            <a:pPr marL="0" marR="0" lvl="0" indent="0" algn="just" rtl="0">
              <a:spcBef>
                <a:spcPts val="0"/>
              </a:spcBef>
              <a:spcAft>
                <a:spcPts val="0"/>
              </a:spcAft>
              <a:buNone/>
            </a:pPr>
            <a:r>
              <a:rPr lang="es-EC" sz="1200">
                <a:solidFill>
                  <a:schemeClr val="dk1"/>
                </a:solidFill>
                <a:latin typeface="Arial"/>
                <a:ea typeface="Arial"/>
                <a:cs typeface="Arial"/>
                <a:sym typeface="Arial"/>
              </a:rPr>
              <a:t>Saldanha, et al., (2009), donde utilizaron 36 ponedoras de 72 semanas para evaluar el efecto de la suplementación de minerales orgánicos sobre la calidad del huevo encontraron que la suplementación de minerales orgánicos en relación a los minerales inorgánicos no afecta los parámetros del huevo.</a:t>
            </a:r>
            <a:endParaRPr/>
          </a:p>
        </p:txBody>
      </p:sp>
      <p:sp>
        <p:nvSpPr>
          <p:cNvPr id="390" name="Google Shape;390;p24"/>
          <p:cNvSpPr txBox="1"/>
          <p:nvPr/>
        </p:nvSpPr>
        <p:spPr>
          <a:xfrm>
            <a:off x="673980" y="1291419"/>
            <a:ext cx="518104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11.</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Resistencia del cascaron (Kgf) en huevos de gallinas Lohmann Brown bajo diferentes tratamientos a base de minerales orgánicos.</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91" name="Google Shape;391;p24"/>
          <p:cNvSpPr txBox="1"/>
          <p:nvPr/>
        </p:nvSpPr>
        <p:spPr>
          <a:xfrm>
            <a:off x="7327900" y="922087"/>
            <a:ext cx="36195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C" sz="1800" b="1">
                <a:solidFill>
                  <a:schemeClr val="dk1"/>
                </a:solidFill>
                <a:latin typeface="Arial"/>
                <a:ea typeface="Arial"/>
                <a:cs typeface="Arial"/>
                <a:sym typeface="Arial"/>
              </a:rPr>
              <a:t>Índice de calidad</a:t>
            </a:r>
            <a:endParaRPr sz="1800" b="1">
              <a:solidFill>
                <a:schemeClr val="dk1"/>
              </a:solidFill>
              <a:latin typeface="Arial"/>
              <a:ea typeface="Arial"/>
              <a:cs typeface="Arial"/>
              <a:sym typeface="Arial"/>
            </a:endParaRPr>
          </a:p>
        </p:txBody>
      </p:sp>
      <p:sp>
        <p:nvSpPr>
          <p:cNvPr id="392" name="Google Shape;392;p24"/>
          <p:cNvSpPr txBox="1">
            <a:spLocks noGrp="1"/>
          </p:cNvSpPr>
          <p:nvPr>
            <p:ph type="body" idx="1"/>
          </p:nvPr>
        </p:nvSpPr>
        <p:spPr>
          <a:xfrm>
            <a:off x="6478558" y="1453242"/>
            <a:ext cx="5318184" cy="3660775"/>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1800"/>
              <a:buChar char="•"/>
            </a:pPr>
            <a:r>
              <a:rPr lang="es-EC" sz="1800"/>
              <a:t>Para la variable índice de calidad el analizador NABBEL DET6000 realiza de forma instantánea obteniendo una calificación de AA</a:t>
            </a:r>
            <a:endParaRPr/>
          </a:p>
          <a:p>
            <a:pPr marL="228600" lvl="0" indent="-114300" algn="l" rtl="0">
              <a:lnSpc>
                <a:spcPct val="90000"/>
              </a:lnSpc>
              <a:spcBef>
                <a:spcPts val="1000"/>
              </a:spcBef>
              <a:spcAft>
                <a:spcPts val="0"/>
              </a:spcAft>
              <a:buClr>
                <a:schemeClr val="dk1"/>
              </a:buClr>
              <a:buSzPts val="1800"/>
              <a:buNone/>
            </a:pP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aphicFrame>
        <p:nvGraphicFramePr>
          <p:cNvPr id="397" name="Google Shape;397;p25"/>
          <p:cNvGraphicFramePr/>
          <p:nvPr/>
        </p:nvGraphicFramePr>
        <p:xfrm>
          <a:off x="481262" y="622021"/>
          <a:ext cx="11402875" cy="5395110"/>
        </p:xfrm>
        <a:graphic>
          <a:graphicData uri="http://schemas.openxmlformats.org/drawingml/2006/table">
            <a:tbl>
              <a:tblPr firstRow="1" bandRow="1">
                <a:noFill/>
                <a:tableStyleId>{FC9ED1ED-DFEB-4CEA-B6D6-279EEA360A8F}</a:tableStyleId>
              </a:tblPr>
              <a:tblGrid>
                <a:gridCol w="3080075">
                  <a:extLst>
                    <a:ext uri="{9D8B030D-6E8A-4147-A177-3AD203B41FA5}">
                      <a16:colId xmlns:a16="http://schemas.microsoft.com/office/drawing/2014/main" xmlns="" val="20000"/>
                    </a:ext>
                  </a:extLst>
                </a:gridCol>
                <a:gridCol w="1481075">
                  <a:extLst>
                    <a:ext uri="{9D8B030D-6E8A-4147-A177-3AD203B41FA5}">
                      <a16:colId xmlns:a16="http://schemas.microsoft.com/office/drawing/2014/main" xmlns="" val="20001"/>
                    </a:ext>
                  </a:extLst>
                </a:gridCol>
                <a:gridCol w="2280575">
                  <a:extLst>
                    <a:ext uri="{9D8B030D-6E8A-4147-A177-3AD203B41FA5}">
                      <a16:colId xmlns:a16="http://schemas.microsoft.com/office/drawing/2014/main" xmlns="" val="20002"/>
                    </a:ext>
                  </a:extLst>
                </a:gridCol>
                <a:gridCol w="2280575">
                  <a:extLst>
                    <a:ext uri="{9D8B030D-6E8A-4147-A177-3AD203B41FA5}">
                      <a16:colId xmlns:a16="http://schemas.microsoft.com/office/drawing/2014/main" xmlns="" val="20003"/>
                    </a:ext>
                  </a:extLst>
                </a:gridCol>
                <a:gridCol w="2280575">
                  <a:extLst>
                    <a:ext uri="{9D8B030D-6E8A-4147-A177-3AD203B41FA5}">
                      <a16:colId xmlns:a16="http://schemas.microsoft.com/office/drawing/2014/main" xmlns="" val="20004"/>
                    </a:ext>
                  </a:extLst>
                </a:gridCol>
              </a:tblGrid>
              <a:tr h="317200">
                <a:tc>
                  <a:txBody>
                    <a:bodyPr/>
                    <a:lstStyle/>
                    <a:p>
                      <a:pPr marL="0" marR="0" lvl="0" indent="0" algn="l" rtl="0">
                        <a:spcBef>
                          <a:spcPts val="0"/>
                        </a:spcBef>
                        <a:spcAft>
                          <a:spcPts val="0"/>
                        </a:spcAft>
                        <a:buNone/>
                      </a:pPr>
                      <a:r>
                        <a:rPr lang="es-EC" sz="1600" b="1" u="none" strike="noStrike" cap="none">
                          <a:latin typeface="Arial"/>
                          <a:ea typeface="Arial"/>
                          <a:cs typeface="Arial"/>
                          <a:sym typeface="Arial"/>
                        </a:rPr>
                        <a:t>Variable/Tratamiento</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b="1">
                          <a:latin typeface="Arial"/>
                          <a:ea typeface="Arial"/>
                          <a:cs typeface="Arial"/>
                          <a:sym typeface="Arial"/>
                        </a:rPr>
                        <a:t>Testigo</a:t>
                      </a:r>
                      <a:endParaRPr sz="1600" b="1">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b="1">
                          <a:latin typeface="Arial"/>
                          <a:ea typeface="Arial"/>
                          <a:cs typeface="Arial"/>
                          <a:sym typeface="Arial"/>
                        </a:rPr>
                        <a:t>100%</a:t>
                      </a:r>
                      <a:endParaRPr sz="1600" b="1">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b="1">
                          <a:latin typeface="Arial"/>
                          <a:ea typeface="Arial"/>
                          <a:cs typeface="Arial"/>
                          <a:sym typeface="Arial"/>
                        </a:rPr>
                        <a:t>50%</a:t>
                      </a:r>
                      <a:endParaRPr sz="1600" b="1">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b="1">
                          <a:latin typeface="Arial"/>
                          <a:ea typeface="Arial"/>
                          <a:cs typeface="Arial"/>
                          <a:sym typeface="Arial"/>
                        </a:rPr>
                        <a:t>25%</a:t>
                      </a:r>
                      <a:endParaRPr sz="1600" b="1">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317200">
                <a:tc>
                  <a:txBody>
                    <a:bodyPr/>
                    <a:lstStyle/>
                    <a:p>
                      <a:pPr marL="0" marR="0" lvl="0" indent="0" algn="l" rtl="0">
                        <a:spcBef>
                          <a:spcPts val="0"/>
                        </a:spcBef>
                        <a:spcAft>
                          <a:spcPts val="0"/>
                        </a:spcAft>
                        <a:buNone/>
                      </a:pPr>
                      <a:r>
                        <a:rPr lang="es-EC" sz="1600" b="1">
                          <a:latin typeface="Arial"/>
                          <a:ea typeface="Arial"/>
                          <a:cs typeface="Arial"/>
                          <a:sym typeface="Arial"/>
                        </a:rPr>
                        <a:t>% Mortalidad</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1"/>
                  </a:ext>
                </a:extLst>
              </a:tr>
              <a:tr h="365400">
                <a:tc>
                  <a:txBody>
                    <a:bodyPr/>
                    <a:lstStyle/>
                    <a:p>
                      <a:pPr marL="0" marR="0" lvl="0" indent="0" algn="l" rtl="0">
                        <a:spcBef>
                          <a:spcPts val="0"/>
                        </a:spcBef>
                        <a:spcAft>
                          <a:spcPts val="0"/>
                        </a:spcAft>
                        <a:buNone/>
                      </a:pPr>
                      <a:r>
                        <a:rPr lang="es-EC" sz="1600" b="1">
                          <a:latin typeface="Arial"/>
                          <a:ea typeface="Arial"/>
                          <a:cs typeface="Arial"/>
                          <a:sym typeface="Arial"/>
                        </a:rPr>
                        <a:t>Peso de las aves (Kg)</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1,99</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2,00</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2,01</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2,05 </a:t>
                      </a:r>
                      <a:r>
                        <a:rPr lang="es-EC" sz="2000" b="1">
                          <a:solidFill>
                            <a:schemeClr val="dk1"/>
                          </a:solidFill>
                          <a:latin typeface="Arial"/>
                          <a:ea typeface="Arial"/>
                          <a:cs typeface="Arial"/>
                          <a:sym typeface="Arial"/>
                        </a:rPr>
                        <a:t>*</a:t>
                      </a:r>
                      <a:endParaRPr sz="2000" b="1">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2"/>
                  </a:ext>
                </a:extLst>
              </a:tr>
              <a:tr h="365400">
                <a:tc>
                  <a:txBody>
                    <a:bodyPr/>
                    <a:lstStyle/>
                    <a:p>
                      <a:pPr marL="0" marR="0" lvl="0" indent="0" algn="l" rtl="0">
                        <a:spcBef>
                          <a:spcPts val="0"/>
                        </a:spcBef>
                        <a:spcAft>
                          <a:spcPts val="0"/>
                        </a:spcAft>
                        <a:buNone/>
                      </a:pPr>
                      <a:r>
                        <a:rPr lang="es-EC" sz="1600" b="1">
                          <a:latin typeface="Arial"/>
                          <a:ea typeface="Arial"/>
                          <a:cs typeface="Arial"/>
                          <a:sym typeface="Arial"/>
                        </a:rPr>
                        <a:t>Producción de huevos</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89,01</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91,18 </a:t>
                      </a:r>
                      <a:r>
                        <a:rPr lang="es-EC" sz="2000" b="1">
                          <a:solidFill>
                            <a:schemeClr val="dk1"/>
                          </a:solidFill>
                          <a:latin typeface="Arial"/>
                          <a:ea typeface="Arial"/>
                          <a:cs typeface="Arial"/>
                          <a:sym typeface="Arial"/>
                        </a:rPr>
                        <a:t>*</a:t>
                      </a:r>
                      <a:endParaRPr sz="2000" b="1">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91,56</a:t>
                      </a:r>
                      <a:r>
                        <a:rPr lang="es-EC" sz="2000" b="1">
                          <a:solidFill>
                            <a:schemeClr val="dk1"/>
                          </a:solidFill>
                          <a:latin typeface="Arial"/>
                          <a:ea typeface="Arial"/>
                          <a:cs typeface="Arial"/>
                          <a:sym typeface="Arial"/>
                        </a:rPr>
                        <a:t>*</a:t>
                      </a:r>
                      <a:endParaRPr sz="2000" b="1">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88,99</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3"/>
                  </a:ext>
                </a:extLst>
              </a:tr>
              <a:tr h="365400">
                <a:tc>
                  <a:txBody>
                    <a:bodyPr/>
                    <a:lstStyle/>
                    <a:p>
                      <a:pPr marL="0" marR="0" lvl="0" indent="0" algn="l" rtl="0">
                        <a:spcBef>
                          <a:spcPts val="0"/>
                        </a:spcBef>
                        <a:spcAft>
                          <a:spcPts val="0"/>
                        </a:spcAft>
                        <a:buNone/>
                      </a:pPr>
                      <a:r>
                        <a:rPr lang="es-EC" sz="1600" b="1">
                          <a:latin typeface="Arial"/>
                          <a:ea typeface="Arial"/>
                          <a:cs typeface="Arial"/>
                          <a:sym typeface="Arial"/>
                        </a:rPr>
                        <a:t>Huevos rotos</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0,96 </a:t>
                      </a:r>
                      <a:r>
                        <a:rPr lang="es-EC" sz="2000" b="1">
                          <a:solidFill>
                            <a:schemeClr val="dk1"/>
                          </a:solidFill>
                          <a:latin typeface="Arial"/>
                          <a:ea typeface="Arial"/>
                          <a:cs typeface="Arial"/>
                          <a:sym typeface="Arial"/>
                        </a:rPr>
                        <a:t>*</a:t>
                      </a:r>
                      <a:endParaRPr sz="2000" b="1">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0,65</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0,63</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0,70</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4"/>
                  </a:ext>
                </a:extLst>
              </a:tr>
              <a:tr h="365400">
                <a:tc>
                  <a:txBody>
                    <a:bodyPr/>
                    <a:lstStyle/>
                    <a:p>
                      <a:pPr marL="0" marR="0" lvl="0" indent="0" algn="l" rtl="0">
                        <a:spcBef>
                          <a:spcPts val="0"/>
                        </a:spcBef>
                        <a:spcAft>
                          <a:spcPts val="0"/>
                        </a:spcAft>
                        <a:buNone/>
                      </a:pPr>
                      <a:r>
                        <a:rPr lang="es-EC" sz="1600" b="1">
                          <a:latin typeface="Arial"/>
                          <a:ea typeface="Arial"/>
                          <a:cs typeface="Arial"/>
                          <a:sym typeface="Arial"/>
                        </a:rPr>
                        <a:t>Masa del huevo</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57,69</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58,95 </a:t>
                      </a:r>
                      <a:r>
                        <a:rPr lang="es-EC" sz="2000" b="1">
                          <a:solidFill>
                            <a:schemeClr val="dk1"/>
                          </a:solidFill>
                          <a:latin typeface="Arial"/>
                          <a:ea typeface="Arial"/>
                          <a:cs typeface="Arial"/>
                          <a:sym typeface="Arial"/>
                        </a:rPr>
                        <a:t>*</a:t>
                      </a:r>
                      <a:endParaRPr sz="2000" b="1">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59,13 </a:t>
                      </a:r>
                      <a:r>
                        <a:rPr lang="es-EC" sz="2000" b="1">
                          <a:solidFill>
                            <a:schemeClr val="dk1"/>
                          </a:solidFill>
                          <a:latin typeface="Arial"/>
                          <a:ea typeface="Arial"/>
                          <a:cs typeface="Arial"/>
                          <a:sym typeface="Arial"/>
                        </a:rPr>
                        <a:t>*</a:t>
                      </a:r>
                      <a:endParaRPr sz="2000" b="1">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56,91</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5"/>
                  </a:ext>
                </a:extLst>
              </a:tr>
              <a:tr h="317200">
                <a:tc>
                  <a:txBody>
                    <a:bodyPr/>
                    <a:lstStyle/>
                    <a:p>
                      <a:pPr marL="0" marR="0" lvl="0" indent="0" algn="l" rtl="0">
                        <a:spcBef>
                          <a:spcPts val="0"/>
                        </a:spcBef>
                        <a:spcAft>
                          <a:spcPts val="0"/>
                        </a:spcAft>
                        <a:buNone/>
                      </a:pPr>
                      <a:r>
                        <a:rPr lang="es-EC" sz="1600" b="1">
                          <a:latin typeface="Arial"/>
                          <a:ea typeface="Arial"/>
                          <a:cs typeface="Arial"/>
                          <a:sym typeface="Arial"/>
                        </a:rPr>
                        <a:t>Consumo de alimento (g/día)</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11051,62</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11103,08</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10972,06</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10941,24</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6"/>
                  </a:ext>
                </a:extLst>
              </a:tr>
              <a:tr h="317200">
                <a:tc>
                  <a:txBody>
                    <a:bodyPr/>
                    <a:lstStyle/>
                    <a:p>
                      <a:pPr marL="0" marR="0" lvl="0" indent="0" algn="l" rtl="0">
                        <a:spcBef>
                          <a:spcPts val="0"/>
                        </a:spcBef>
                        <a:spcAft>
                          <a:spcPts val="0"/>
                        </a:spcAft>
                        <a:buNone/>
                      </a:pPr>
                      <a:r>
                        <a:rPr lang="es-EC" sz="1600" b="1">
                          <a:latin typeface="Arial"/>
                          <a:ea typeface="Arial"/>
                          <a:cs typeface="Arial"/>
                          <a:sym typeface="Arial"/>
                        </a:rPr>
                        <a:t>Conversión alimenticia</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1,542</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1,517</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1,458</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1,483</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7"/>
                  </a:ext>
                </a:extLst>
              </a:tr>
              <a:tr h="317200">
                <a:tc>
                  <a:txBody>
                    <a:bodyPr/>
                    <a:lstStyle/>
                    <a:p>
                      <a:pPr marL="0" marR="0" lvl="0" indent="0" algn="l" rtl="0">
                        <a:spcBef>
                          <a:spcPts val="0"/>
                        </a:spcBef>
                        <a:spcAft>
                          <a:spcPts val="0"/>
                        </a:spcAft>
                        <a:buNone/>
                      </a:pPr>
                      <a:r>
                        <a:rPr lang="es-EC" sz="1600" b="1">
                          <a:latin typeface="Arial"/>
                          <a:ea typeface="Arial"/>
                          <a:cs typeface="Arial"/>
                          <a:sym typeface="Arial"/>
                        </a:rPr>
                        <a:t>Peso del huevo (g)</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64,73</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64,64</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64,58</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64,73</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8"/>
                  </a:ext>
                </a:extLst>
              </a:tr>
              <a:tr h="365400">
                <a:tc>
                  <a:txBody>
                    <a:bodyPr/>
                    <a:lstStyle/>
                    <a:p>
                      <a:pPr marL="0" marR="0" lvl="0" indent="0" algn="l" rtl="0">
                        <a:spcBef>
                          <a:spcPts val="0"/>
                        </a:spcBef>
                        <a:spcAft>
                          <a:spcPts val="0"/>
                        </a:spcAft>
                        <a:buNone/>
                      </a:pPr>
                      <a:r>
                        <a:rPr lang="es-EC" sz="1600" b="1">
                          <a:latin typeface="Arial"/>
                          <a:ea typeface="Arial"/>
                          <a:cs typeface="Arial"/>
                          <a:sym typeface="Arial"/>
                        </a:rPr>
                        <a:t>Altura de albúmina (mm)</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8,38</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8,63 </a:t>
                      </a:r>
                      <a:r>
                        <a:rPr lang="es-EC" sz="2000" b="1">
                          <a:solidFill>
                            <a:schemeClr val="dk1"/>
                          </a:solidFill>
                          <a:latin typeface="Arial"/>
                          <a:ea typeface="Arial"/>
                          <a:cs typeface="Arial"/>
                          <a:sym typeface="Arial"/>
                        </a:rPr>
                        <a:t>*</a:t>
                      </a:r>
                      <a:endParaRPr sz="2000" b="1">
                        <a:solidFill>
                          <a:schemeClr val="dk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8,39</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8,22</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09"/>
                  </a:ext>
                </a:extLst>
              </a:tr>
              <a:tr h="317200">
                <a:tc>
                  <a:txBody>
                    <a:bodyPr/>
                    <a:lstStyle/>
                    <a:p>
                      <a:pPr marL="0" marR="0" lvl="0" indent="0" algn="l" rtl="0">
                        <a:spcBef>
                          <a:spcPts val="0"/>
                        </a:spcBef>
                        <a:spcAft>
                          <a:spcPts val="0"/>
                        </a:spcAft>
                        <a:buNone/>
                      </a:pPr>
                      <a:r>
                        <a:rPr lang="es-EC" sz="1600" b="1">
                          <a:latin typeface="Arial"/>
                          <a:ea typeface="Arial"/>
                          <a:cs typeface="Arial"/>
                          <a:sym typeface="Arial"/>
                        </a:rPr>
                        <a:t>Coloración de yema</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9,17</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9,10</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9,17</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9,18</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10"/>
                  </a:ext>
                </a:extLst>
              </a:tr>
              <a:tr h="365400">
                <a:tc>
                  <a:txBody>
                    <a:bodyPr/>
                    <a:lstStyle/>
                    <a:p>
                      <a:pPr marL="0" marR="0" lvl="0" indent="0" algn="l" rtl="0">
                        <a:spcBef>
                          <a:spcPts val="0"/>
                        </a:spcBef>
                        <a:spcAft>
                          <a:spcPts val="0"/>
                        </a:spcAft>
                        <a:buNone/>
                      </a:pPr>
                      <a:r>
                        <a:rPr lang="es-EC" sz="1600" b="1">
                          <a:latin typeface="Arial"/>
                          <a:ea typeface="Arial"/>
                          <a:cs typeface="Arial"/>
                          <a:sym typeface="Arial"/>
                        </a:rPr>
                        <a:t>Unidades Haugh</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89,97</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91,43</a:t>
                      </a:r>
                      <a:r>
                        <a:rPr lang="es-EC" sz="2000" b="1">
                          <a:latin typeface="Arial"/>
                          <a:ea typeface="Arial"/>
                          <a:cs typeface="Arial"/>
                          <a:sym typeface="Arial"/>
                        </a:rPr>
                        <a:t> *</a:t>
                      </a:r>
                      <a:endParaRPr sz="1600" b="1">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90,13</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89,13</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11"/>
                  </a:ext>
                </a:extLst>
              </a:tr>
              <a:tr h="317200">
                <a:tc>
                  <a:txBody>
                    <a:bodyPr/>
                    <a:lstStyle/>
                    <a:p>
                      <a:pPr marL="0" marR="0" lvl="0" indent="0" algn="l" rtl="0">
                        <a:spcBef>
                          <a:spcPts val="0"/>
                        </a:spcBef>
                        <a:spcAft>
                          <a:spcPts val="0"/>
                        </a:spcAft>
                        <a:buNone/>
                      </a:pPr>
                      <a:r>
                        <a:rPr lang="es-EC" sz="1600" b="1">
                          <a:latin typeface="Arial"/>
                          <a:ea typeface="Arial"/>
                          <a:cs typeface="Arial"/>
                          <a:sym typeface="Arial"/>
                        </a:rPr>
                        <a:t>Resistencia a rupturas (Kgf)</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4,40</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4,57</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4,45</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4,53</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12"/>
                  </a:ext>
                </a:extLst>
              </a:tr>
              <a:tr h="317200">
                <a:tc>
                  <a:txBody>
                    <a:bodyPr/>
                    <a:lstStyle/>
                    <a:p>
                      <a:pPr marL="0" marR="0" lvl="0" indent="0" algn="l" rtl="0">
                        <a:spcBef>
                          <a:spcPts val="0"/>
                        </a:spcBef>
                        <a:spcAft>
                          <a:spcPts val="0"/>
                        </a:spcAft>
                        <a:buNone/>
                      </a:pPr>
                      <a:r>
                        <a:rPr lang="es-EC" sz="1600" b="1">
                          <a:latin typeface="Arial"/>
                          <a:ea typeface="Arial"/>
                          <a:cs typeface="Arial"/>
                          <a:sym typeface="Arial"/>
                        </a:rPr>
                        <a:t>Grosor de cáscara</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0,36</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0,37</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0,37</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0,37</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xmlns="" val="10013"/>
                  </a:ext>
                </a:extLst>
              </a:tr>
              <a:tr h="317200">
                <a:tc>
                  <a:txBody>
                    <a:bodyPr/>
                    <a:lstStyle/>
                    <a:p>
                      <a:pPr marL="0" marR="0" lvl="0" indent="0" algn="l" rtl="0">
                        <a:spcBef>
                          <a:spcPts val="0"/>
                        </a:spcBef>
                        <a:spcAft>
                          <a:spcPts val="0"/>
                        </a:spcAft>
                        <a:buNone/>
                      </a:pPr>
                      <a:r>
                        <a:rPr lang="es-EC" sz="1600" b="1">
                          <a:latin typeface="Arial"/>
                          <a:ea typeface="Arial"/>
                          <a:cs typeface="Arial"/>
                          <a:sym typeface="Arial"/>
                        </a:rPr>
                        <a:t>Índice de calidad</a:t>
                      </a:r>
                      <a:endParaRPr sz="1600" b="1">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AA</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AA</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AA</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a:latin typeface="Arial"/>
                          <a:ea typeface="Arial"/>
                          <a:cs typeface="Arial"/>
                          <a:sym typeface="Arial"/>
                        </a:rPr>
                        <a:t>AA</a:t>
                      </a:r>
                      <a:endParaRPr sz="1600">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14"/>
                  </a:ext>
                </a:extLst>
              </a:tr>
            </a:tbl>
          </a:graphicData>
        </a:graphic>
      </p:graphicFrame>
      <p:sp>
        <p:nvSpPr>
          <p:cNvPr id="398" name="Google Shape;398;p25"/>
          <p:cNvSpPr txBox="1"/>
          <p:nvPr/>
        </p:nvSpPr>
        <p:spPr>
          <a:xfrm>
            <a:off x="3799573" y="94260"/>
            <a:ext cx="5100021" cy="527760"/>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RESUMEN DE RESULTADOS</a:t>
            </a:r>
            <a:endParaRPr sz="2800" b="1">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6"/>
          <p:cNvSpPr txBox="1">
            <a:spLocks noGrp="1"/>
          </p:cNvSpPr>
          <p:nvPr>
            <p:ph type="title"/>
          </p:nvPr>
        </p:nvSpPr>
        <p:spPr>
          <a:xfrm>
            <a:off x="4192524" y="86005"/>
            <a:ext cx="3806952" cy="4626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EC"/>
              <a:t>ANÁLISIS ECONÓMICO</a:t>
            </a:r>
            <a:endParaRPr/>
          </a:p>
        </p:txBody>
      </p:sp>
      <p:pic>
        <p:nvPicPr>
          <p:cNvPr id="404" name="Google Shape;404;p26"/>
          <p:cNvPicPr preferRelativeResize="0"/>
          <p:nvPr/>
        </p:nvPicPr>
        <p:blipFill rotWithShape="1">
          <a:blip r:embed="rId3">
            <a:alphaModFix/>
          </a:blip>
          <a:srcRect l="54669" t="29183" r="9446" b="10269"/>
          <a:stretch/>
        </p:blipFill>
        <p:spPr>
          <a:xfrm>
            <a:off x="3471672" y="1142642"/>
            <a:ext cx="5248655" cy="4981368"/>
          </a:xfrm>
          <a:prstGeom prst="rect">
            <a:avLst/>
          </a:prstGeom>
          <a:noFill/>
          <a:ln>
            <a:noFill/>
          </a:ln>
        </p:spPr>
      </p:pic>
      <p:sp>
        <p:nvSpPr>
          <p:cNvPr id="405" name="Google Shape;405;p26"/>
          <p:cNvSpPr txBox="1"/>
          <p:nvPr/>
        </p:nvSpPr>
        <p:spPr>
          <a:xfrm>
            <a:off x="296028" y="548641"/>
            <a:ext cx="1062190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13</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Análisis económico de los tratamientos evaluados en el primer mes</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06" name="Google Shape;406;p26"/>
          <p:cNvSpPr/>
          <p:nvPr/>
        </p:nvSpPr>
        <p:spPr>
          <a:xfrm>
            <a:off x="6245352" y="1448288"/>
            <a:ext cx="1656660" cy="442216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5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7"/>
          <p:cNvSpPr txBox="1"/>
          <p:nvPr/>
        </p:nvSpPr>
        <p:spPr>
          <a:xfrm>
            <a:off x="4192524" y="86005"/>
            <a:ext cx="3806952" cy="462636"/>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chemeClr val="dk1"/>
              </a:buClr>
              <a:buSzPct val="100000"/>
              <a:buFont typeface="Arial"/>
              <a:buNone/>
            </a:pPr>
            <a:r>
              <a:rPr lang="es-EC" sz="2800" b="1">
                <a:solidFill>
                  <a:schemeClr val="dk1"/>
                </a:solidFill>
                <a:latin typeface="Arial"/>
                <a:ea typeface="Arial"/>
                <a:cs typeface="Arial"/>
                <a:sym typeface="Arial"/>
              </a:rPr>
              <a:t>ANÁLISIS ECONÓMICO</a:t>
            </a:r>
            <a:endParaRPr sz="2800" b="1">
              <a:solidFill>
                <a:schemeClr val="dk1"/>
              </a:solidFill>
              <a:latin typeface="Arial"/>
              <a:ea typeface="Arial"/>
              <a:cs typeface="Arial"/>
              <a:sym typeface="Arial"/>
            </a:endParaRPr>
          </a:p>
        </p:txBody>
      </p:sp>
      <p:sp>
        <p:nvSpPr>
          <p:cNvPr id="412" name="Google Shape;412;p27"/>
          <p:cNvSpPr txBox="1"/>
          <p:nvPr/>
        </p:nvSpPr>
        <p:spPr>
          <a:xfrm>
            <a:off x="296028" y="548641"/>
            <a:ext cx="1062190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14</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Análisis económico de los tratamientos evaluados en el segundo mes</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pic>
        <p:nvPicPr>
          <p:cNvPr id="413" name="Google Shape;413;p27"/>
          <p:cNvPicPr preferRelativeResize="0"/>
          <p:nvPr/>
        </p:nvPicPr>
        <p:blipFill rotWithShape="1">
          <a:blip r:embed="rId3">
            <a:alphaModFix/>
          </a:blip>
          <a:srcRect l="61686" t="33486" r="6697" b="13428"/>
          <a:stretch/>
        </p:blipFill>
        <p:spPr>
          <a:xfrm>
            <a:off x="3307514" y="1161287"/>
            <a:ext cx="5269557" cy="4976989"/>
          </a:xfrm>
          <a:prstGeom prst="rect">
            <a:avLst/>
          </a:prstGeom>
          <a:noFill/>
          <a:ln>
            <a:noFill/>
          </a:ln>
        </p:spPr>
      </p:pic>
      <p:sp>
        <p:nvSpPr>
          <p:cNvPr id="414" name="Google Shape;414;p27"/>
          <p:cNvSpPr/>
          <p:nvPr/>
        </p:nvSpPr>
        <p:spPr>
          <a:xfrm>
            <a:off x="6245352" y="1448288"/>
            <a:ext cx="1656660" cy="442216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5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8"/>
          <p:cNvSpPr txBox="1"/>
          <p:nvPr/>
        </p:nvSpPr>
        <p:spPr>
          <a:xfrm>
            <a:off x="4192524" y="86005"/>
            <a:ext cx="3806952" cy="462636"/>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chemeClr val="dk1"/>
              </a:buClr>
              <a:buSzPct val="100000"/>
              <a:buFont typeface="Arial"/>
              <a:buNone/>
            </a:pPr>
            <a:r>
              <a:rPr lang="es-EC" sz="2800" b="1">
                <a:solidFill>
                  <a:schemeClr val="dk1"/>
                </a:solidFill>
                <a:latin typeface="Arial"/>
                <a:ea typeface="Arial"/>
                <a:cs typeface="Arial"/>
                <a:sym typeface="Arial"/>
              </a:rPr>
              <a:t>ANÁLISIS ECONÓMICO</a:t>
            </a:r>
            <a:endParaRPr sz="2800" b="1">
              <a:solidFill>
                <a:schemeClr val="dk1"/>
              </a:solidFill>
              <a:latin typeface="Arial"/>
              <a:ea typeface="Arial"/>
              <a:cs typeface="Arial"/>
              <a:sym typeface="Arial"/>
            </a:endParaRPr>
          </a:p>
        </p:txBody>
      </p:sp>
      <p:sp>
        <p:nvSpPr>
          <p:cNvPr id="420" name="Google Shape;420;p28"/>
          <p:cNvSpPr txBox="1"/>
          <p:nvPr/>
        </p:nvSpPr>
        <p:spPr>
          <a:xfrm>
            <a:off x="296028" y="548641"/>
            <a:ext cx="1062190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Arial"/>
                <a:ea typeface="Arial"/>
                <a:cs typeface="Arial"/>
                <a:sym typeface="Arial"/>
              </a:rPr>
              <a:t>Tabla 15</a:t>
            </a:r>
            <a:endParaRPr/>
          </a:p>
          <a:p>
            <a:pPr marL="0" marR="0" lvl="0" indent="0" algn="l" rtl="0">
              <a:spcBef>
                <a:spcPts val="0"/>
              </a:spcBef>
              <a:spcAft>
                <a:spcPts val="0"/>
              </a:spcAft>
              <a:buNone/>
            </a:pPr>
            <a:endParaRPr sz="1200" i="1">
              <a:solidFill>
                <a:schemeClr val="dk1"/>
              </a:solidFill>
              <a:latin typeface="Arial"/>
              <a:ea typeface="Arial"/>
              <a:cs typeface="Arial"/>
              <a:sym typeface="Arial"/>
            </a:endParaRPr>
          </a:p>
          <a:p>
            <a:pPr marL="0" marR="0" lvl="0" indent="0" algn="l" rtl="0">
              <a:spcBef>
                <a:spcPts val="0"/>
              </a:spcBef>
              <a:spcAft>
                <a:spcPts val="0"/>
              </a:spcAft>
              <a:buNone/>
            </a:pPr>
            <a:r>
              <a:rPr lang="es-EC" sz="1200" i="1">
                <a:solidFill>
                  <a:schemeClr val="dk1"/>
                </a:solidFill>
                <a:latin typeface="Arial"/>
                <a:ea typeface="Arial"/>
                <a:cs typeface="Arial"/>
                <a:sym typeface="Arial"/>
              </a:rPr>
              <a:t>Análisis económico de los tratamientos evaluados en el tercer mes</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pic>
        <p:nvPicPr>
          <p:cNvPr id="421" name="Google Shape;421;p28"/>
          <p:cNvPicPr preferRelativeResize="0"/>
          <p:nvPr/>
        </p:nvPicPr>
        <p:blipFill rotWithShape="1">
          <a:blip r:embed="rId3">
            <a:alphaModFix/>
          </a:blip>
          <a:srcRect l="62189" t="29403" r="6989" b="17794"/>
          <a:stretch/>
        </p:blipFill>
        <p:spPr>
          <a:xfrm>
            <a:off x="3394134" y="1114461"/>
            <a:ext cx="5192082" cy="5003508"/>
          </a:xfrm>
          <a:prstGeom prst="rect">
            <a:avLst/>
          </a:prstGeom>
          <a:noFill/>
          <a:ln>
            <a:noFill/>
          </a:ln>
        </p:spPr>
      </p:pic>
      <p:sp>
        <p:nvSpPr>
          <p:cNvPr id="422" name="Google Shape;422;p28"/>
          <p:cNvSpPr/>
          <p:nvPr/>
        </p:nvSpPr>
        <p:spPr>
          <a:xfrm>
            <a:off x="6245352" y="1448288"/>
            <a:ext cx="1656660" cy="442216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9"/>
          <p:cNvSpPr txBox="1">
            <a:spLocks noGrp="1"/>
          </p:cNvSpPr>
          <p:nvPr>
            <p:ph type="title"/>
          </p:nvPr>
        </p:nvSpPr>
        <p:spPr>
          <a:xfrm>
            <a:off x="4706112" y="95149"/>
            <a:ext cx="2779776" cy="4626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EC"/>
              <a:t>CONCLUSIONES</a:t>
            </a:r>
            <a:endParaRPr/>
          </a:p>
        </p:txBody>
      </p:sp>
      <p:sp>
        <p:nvSpPr>
          <p:cNvPr id="428" name="Google Shape;428;p29"/>
          <p:cNvSpPr txBox="1">
            <a:spLocks noGrp="1"/>
          </p:cNvSpPr>
          <p:nvPr>
            <p:ph type="body" idx="1"/>
          </p:nvPr>
        </p:nvSpPr>
        <p:spPr>
          <a:xfrm>
            <a:off x="838200" y="1268817"/>
            <a:ext cx="10515600" cy="5258943"/>
          </a:xfrm>
          <a:prstGeom prst="rect">
            <a:avLst/>
          </a:prstGeom>
          <a:noFill/>
          <a:ln>
            <a:noFill/>
          </a:ln>
        </p:spPr>
        <p:txBody>
          <a:bodyPr spcFirstLastPara="1" wrap="square" lIns="91425" tIns="45700" rIns="91425" bIns="45700" anchor="t" anchorCtr="0">
            <a:normAutofit/>
          </a:bodyPr>
          <a:lstStyle/>
          <a:p>
            <a:pPr marL="228600" lvl="0" indent="-228600" algn="just" rtl="0">
              <a:lnSpc>
                <a:spcPct val="150000"/>
              </a:lnSpc>
              <a:spcBef>
                <a:spcPts val="0"/>
              </a:spcBef>
              <a:spcAft>
                <a:spcPts val="0"/>
              </a:spcAft>
              <a:buClr>
                <a:schemeClr val="dk1"/>
              </a:buClr>
              <a:buSzPts val="1800"/>
              <a:buChar char="•"/>
            </a:pPr>
            <a:r>
              <a:rPr lang="es-EC"/>
              <a:t>La adición de minerales orgánicos presentó diferencias estadísticamente significativas en peso de las gallinas, producción de huevos, masa del huevo, huevos rotos, altura de la albúmina y Unidades Haugh.</a:t>
            </a:r>
            <a:endParaRPr/>
          </a:p>
          <a:p>
            <a:pPr marL="228600" lvl="0" indent="-114300" algn="just" rtl="0">
              <a:lnSpc>
                <a:spcPct val="150000"/>
              </a:lnSpc>
              <a:spcBef>
                <a:spcPts val="1000"/>
              </a:spcBef>
              <a:spcAft>
                <a:spcPts val="0"/>
              </a:spcAft>
              <a:buClr>
                <a:schemeClr val="dk1"/>
              </a:buClr>
              <a:buSzPts val="1800"/>
              <a:buNone/>
            </a:pPr>
            <a:endParaRPr/>
          </a:p>
          <a:p>
            <a:pPr marL="228600" lvl="0" indent="-228600" algn="just" rtl="0">
              <a:lnSpc>
                <a:spcPct val="150000"/>
              </a:lnSpc>
              <a:spcBef>
                <a:spcPts val="1000"/>
              </a:spcBef>
              <a:spcAft>
                <a:spcPts val="0"/>
              </a:spcAft>
              <a:buClr>
                <a:schemeClr val="dk1"/>
              </a:buClr>
              <a:buSzPts val="1800"/>
              <a:buChar char="•"/>
            </a:pPr>
            <a:r>
              <a:rPr lang="es-EC"/>
              <a:t>Con la utilización de minerales orgánicos al 25% se obtuvo un mayor peso de las aves de 2,05 Kg como peso final, pero con la utilización de minerales orgánicos al 100 y 50 % se obtuvo una mayor producción de huevos y masa de huevos.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title"/>
          </p:nvPr>
        </p:nvSpPr>
        <p:spPr>
          <a:xfrm>
            <a:off x="4345487" y="112733"/>
            <a:ext cx="5712912" cy="5457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s-EC"/>
              <a:t>INTRODUCCIÓN</a:t>
            </a:r>
            <a:endParaRPr/>
          </a:p>
        </p:txBody>
      </p:sp>
      <p:sp>
        <p:nvSpPr>
          <p:cNvPr id="110" name="Google Shape;110;p3"/>
          <p:cNvSpPr/>
          <p:nvPr/>
        </p:nvSpPr>
        <p:spPr>
          <a:xfrm>
            <a:off x="4721902" y="1064302"/>
            <a:ext cx="4616970" cy="689547"/>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b="0" i="0" u="none" strike="noStrike" cap="none">
                <a:solidFill>
                  <a:schemeClr val="dk1"/>
                </a:solidFill>
                <a:latin typeface="Arial"/>
                <a:ea typeface="Arial"/>
                <a:cs typeface="Arial"/>
                <a:sym typeface="Arial"/>
              </a:rPr>
              <a:t>Minerales orgánicos son importantes en procesos fisiológicos (Joaquin, 2015).</a:t>
            </a:r>
            <a:endParaRPr/>
          </a:p>
        </p:txBody>
      </p:sp>
      <p:sp>
        <p:nvSpPr>
          <p:cNvPr id="111" name="Google Shape;111;p3"/>
          <p:cNvSpPr/>
          <p:nvPr/>
        </p:nvSpPr>
        <p:spPr>
          <a:xfrm>
            <a:off x="5261547" y="2159666"/>
            <a:ext cx="4616970" cy="689547"/>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b="0" i="0" u="none" strike="noStrike" cap="none">
                <a:solidFill>
                  <a:schemeClr val="dk1"/>
                </a:solidFill>
                <a:latin typeface="Arial"/>
                <a:ea typeface="Arial"/>
                <a:cs typeface="Arial"/>
                <a:sym typeface="Arial"/>
              </a:rPr>
              <a:t>Considerados el tercer grupo limitante en nutrición (Cabrera, 2018).</a:t>
            </a:r>
            <a:endParaRPr/>
          </a:p>
        </p:txBody>
      </p:sp>
      <p:sp>
        <p:nvSpPr>
          <p:cNvPr id="112" name="Google Shape;112;p3"/>
          <p:cNvSpPr/>
          <p:nvPr/>
        </p:nvSpPr>
        <p:spPr>
          <a:xfrm>
            <a:off x="5698760" y="3255030"/>
            <a:ext cx="4616970" cy="689547"/>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b="0" i="0" u="none" strike="noStrike" cap="none">
                <a:solidFill>
                  <a:schemeClr val="dk1"/>
                </a:solidFill>
                <a:latin typeface="Arial"/>
                <a:ea typeface="Arial"/>
                <a:cs typeface="Arial"/>
                <a:sym typeface="Arial"/>
              </a:rPr>
              <a:t>Unidos a moléculas orgánicas siendo más disponibles para el animal (Salazar, 2008).</a:t>
            </a:r>
            <a:r>
              <a:rPr lang="es-EC"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Arial"/>
              <a:ea typeface="Arial"/>
              <a:cs typeface="Arial"/>
              <a:sym typeface="Arial"/>
            </a:endParaRPr>
          </a:p>
        </p:txBody>
      </p:sp>
      <p:sp>
        <p:nvSpPr>
          <p:cNvPr id="113" name="Google Shape;113;p3"/>
          <p:cNvSpPr/>
          <p:nvPr/>
        </p:nvSpPr>
        <p:spPr>
          <a:xfrm>
            <a:off x="6135973" y="4350394"/>
            <a:ext cx="4616970" cy="689547"/>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b="0" i="0" u="none" strike="noStrike" cap="none">
                <a:solidFill>
                  <a:schemeClr val="dk1"/>
                </a:solidFill>
                <a:latin typeface="Arial"/>
                <a:ea typeface="Arial"/>
                <a:cs typeface="Arial"/>
                <a:sym typeface="Arial"/>
              </a:rPr>
              <a:t>Necesario cubrir las necesidades nutricionales (Cabrera, 2018).</a:t>
            </a:r>
            <a:endParaRPr/>
          </a:p>
        </p:txBody>
      </p:sp>
      <p:pic>
        <p:nvPicPr>
          <p:cNvPr id="114" name="Google Shape;114;p3" descr="https://lh3.googleusercontent.com/H59GGVP40sHx2_ihqNI7NvrM0x6yfqB5925UVbeiExkb1fOlsUlWCnnRRivhNyfgBYWO9B-T6gGqFd334JPWeRLN_-TZycmyhyQILtpnq_81G7KsN-fQhAcphWJC8PR49RnBLgpSXc1rxVnhAusohvhp4G8Qs9dOgps4rs_fjvSpEa06sNZcnAbvPnqnAr6ijAuU7gndxmb_WO-tKF10kImUvCcERTfBtqVyiMkkCxC8TWYwNUk9ohwZkh6dq5BMV6yCVdK1zgBEcS6RCmCSmzpe46RJOmJo1T6HFzMLdcchHl1JMno9WINJIj1qaJ7Rzwl4XuIuqbQaYnmh-cdfJkcBa0gbLBPE2Bk-x_MPf1frAbYztbC6FjOtyv61Ehfqv_ssX8jwAFizU7x8M5iiVD0LwKoihozkbzmQ3buw4MUf525j-UYnxFgxNuwRH85a7HlRRqZ0pZPqJLh8Bu5ESudwbGg3Z-HjGRgsfMoAKuofq94SfdRL7XWTsK1qRr8234CTTXfZG4hJk_wYY9EBSCGZdDRy-GRES3ok-I2s1wiVcPDomC-V5I83M1JgDxwekEF0VgeWZiMZAWPbcLNwwLY7n0deyCawF2VElN0jyUeO4VOPWlz49mvr0Il48jXTIgTHIp9AEqwVBbER-faufi9T-yot-c71ENNMZKJUcU_ys6Al61MCV5q_evPOpX-sMhwr0OUDd2YVKooxH0a1e1CyqA=w1605-h903-no?authuser=0"/>
          <p:cNvPicPr preferRelativeResize="0"/>
          <p:nvPr/>
        </p:nvPicPr>
        <p:blipFill rotWithShape="1">
          <a:blip r:embed="rId3">
            <a:alphaModFix/>
          </a:blip>
          <a:srcRect l="35242"/>
          <a:stretch/>
        </p:blipFill>
        <p:spPr>
          <a:xfrm>
            <a:off x="195565" y="1064302"/>
            <a:ext cx="4421591" cy="478122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0"/>
          <p:cNvSpPr txBox="1">
            <a:spLocks noGrp="1"/>
          </p:cNvSpPr>
          <p:nvPr>
            <p:ph type="body" idx="1"/>
          </p:nvPr>
        </p:nvSpPr>
        <p:spPr>
          <a:xfrm>
            <a:off x="838200" y="621792"/>
            <a:ext cx="10515600" cy="5350383"/>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1800"/>
              <a:buChar char="•"/>
            </a:pPr>
            <a:r>
              <a:rPr lang="es-EC"/>
              <a:t>Sobre los parámetros de calidad de huevo se pudo observar que el uso de minerales orgánicos al 100% fue mejor sobre los demás tratamientos en las variables de altura de albúmina y Unidades Haugh, además de que en la cantidad de huevos rotos los tratamientos de minerales orgánicos registraron menor cantidad en comparación al tratamiento de minerales inorgánicos.</a:t>
            </a:r>
            <a:endParaRPr/>
          </a:p>
          <a:p>
            <a:pPr marL="228600" lvl="0" indent="-114300" algn="l" rtl="0">
              <a:lnSpc>
                <a:spcPct val="150000"/>
              </a:lnSpc>
              <a:spcBef>
                <a:spcPts val="1000"/>
              </a:spcBef>
              <a:spcAft>
                <a:spcPts val="0"/>
              </a:spcAft>
              <a:buClr>
                <a:schemeClr val="dk1"/>
              </a:buClr>
              <a:buSzPts val="1800"/>
              <a:buNone/>
            </a:pPr>
            <a:endParaRPr/>
          </a:p>
          <a:p>
            <a:pPr marL="228600" lvl="0" indent="-228600" algn="l" rtl="0">
              <a:lnSpc>
                <a:spcPct val="150000"/>
              </a:lnSpc>
              <a:spcBef>
                <a:spcPts val="1000"/>
              </a:spcBef>
              <a:spcAft>
                <a:spcPts val="0"/>
              </a:spcAft>
              <a:buClr>
                <a:schemeClr val="dk1"/>
              </a:buClr>
              <a:buSzPts val="1800"/>
              <a:buChar char="•"/>
            </a:pPr>
            <a:r>
              <a:rPr lang="es-EC"/>
              <a:t>Respecto al análisis económico realizado para 3 meses que duró el experimento se observó que desde el primer mes se tiene una mayor ganancia de $1,50 y $1,52 para el tratamiento de minerales orgánicos al 100 y 50 % respectivamente, y al tercer mes siguen siendo mayor la ganancia de dichos tratamientos en comparación al resto.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txBox="1">
            <a:spLocks noGrp="1"/>
          </p:cNvSpPr>
          <p:nvPr>
            <p:ph type="body" idx="1"/>
          </p:nvPr>
        </p:nvSpPr>
        <p:spPr>
          <a:xfrm>
            <a:off x="838200" y="752354"/>
            <a:ext cx="10515600" cy="5219821"/>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1800"/>
              <a:buChar char="•"/>
            </a:pPr>
            <a:r>
              <a:rPr lang="es-EC"/>
              <a:t>Alimentar a las gallinas ponedoras Lohmann Brown de 50 semanas con minerales orgánicos a partir del 50% para que se puedan observar incrementos deseados por el productor dentro de los parámetros zootécnicos importantes como producción de huevo.</a:t>
            </a:r>
            <a:endParaRPr/>
          </a:p>
          <a:p>
            <a:pPr marL="228600" lvl="0" indent="-114300" algn="l" rtl="0">
              <a:lnSpc>
                <a:spcPct val="150000"/>
              </a:lnSpc>
              <a:spcBef>
                <a:spcPts val="1000"/>
              </a:spcBef>
              <a:spcAft>
                <a:spcPts val="0"/>
              </a:spcAft>
              <a:buClr>
                <a:schemeClr val="dk1"/>
              </a:buClr>
              <a:buSzPts val="1800"/>
              <a:buNone/>
            </a:pPr>
            <a:endParaRPr/>
          </a:p>
          <a:p>
            <a:pPr marL="228600" lvl="0" indent="-228600" algn="l" rtl="0">
              <a:lnSpc>
                <a:spcPct val="150000"/>
              </a:lnSpc>
              <a:spcBef>
                <a:spcPts val="1000"/>
              </a:spcBef>
              <a:spcAft>
                <a:spcPts val="0"/>
              </a:spcAft>
              <a:buClr>
                <a:schemeClr val="dk1"/>
              </a:buClr>
              <a:buSzPts val="1800"/>
              <a:buChar char="•"/>
            </a:pPr>
            <a:r>
              <a:rPr lang="es-EC"/>
              <a:t>Respecto al análisis de huevos tratar de evitar diferentes lapsos de tiempo que tome el proceso debido que influye su almacenamiento en la frescura y en otras variables pudiendo afectar el resultado final. </a:t>
            </a:r>
            <a:endParaRPr/>
          </a:p>
          <a:p>
            <a:pPr marL="228600" lvl="0" indent="-114300" algn="l" rtl="0">
              <a:lnSpc>
                <a:spcPct val="150000"/>
              </a:lnSpc>
              <a:spcBef>
                <a:spcPts val="1000"/>
              </a:spcBef>
              <a:spcAft>
                <a:spcPts val="0"/>
              </a:spcAft>
              <a:buClr>
                <a:schemeClr val="dk1"/>
              </a:buClr>
              <a:buSzPts val="1800"/>
              <a:buNone/>
            </a:pPr>
            <a:endParaRPr/>
          </a:p>
          <a:p>
            <a:pPr marL="228600" lvl="0" indent="-228600" algn="l" rtl="0">
              <a:lnSpc>
                <a:spcPct val="150000"/>
              </a:lnSpc>
              <a:spcBef>
                <a:spcPts val="1000"/>
              </a:spcBef>
              <a:spcAft>
                <a:spcPts val="0"/>
              </a:spcAft>
              <a:buClr>
                <a:schemeClr val="dk1"/>
              </a:buClr>
              <a:buSzPts val="1800"/>
              <a:buChar char="•"/>
            </a:pPr>
            <a:r>
              <a:rPr lang="es-EC"/>
              <a:t>Realizar futuras pruebas de desempeño en aves  de mayor edad a las  utilizadas en el presente trabajo para determinar los valores óptimos de minerales orgánicos.</a:t>
            </a:r>
            <a:endParaRPr/>
          </a:p>
        </p:txBody>
      </p:sp>
      <p:sp>
        <p:nvSpPr>
          <p:cNvPr id="439" name="Google Shape;439;p31"/>
          <p:cNvSpPr txBox="1">
            <a:spLocks noGrp="1"/>
          </p:cNvSpPr>
          <p:nvPr>
            <p:ph type="title"/>
          </p:nvPr>
        </p:nvSpPr>
        <p:spPr>
          <a:xfrm>
            <a:off x="4290113" y="86005"/>
            <a:ext cx="3611774" cy="4626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s-EC"/>
              <a:t>RECOMENDACIONES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2"/>
          <p:cNvSpPr txBox="1">
            <a:spLocks noGrp="1"/>
          </p:cNvSpPr>
          <p:nvPr>
            <p:ph type="title"/>
          </p:nvPr>
        </p:nvSpPr>
        <p:spPr>
          <a:xfrm>
            <a:off x="4200163" y="0"/>
            <a:ext cx="3791673" cy="639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s-EC"/>
              <a:t>AGRADECIMIENTOS</a:t>
            </a:r>
            <a:endParaRPr/>
          </a:p>
        </p:txBody>
      </p:sp>
      <p:pic>
        <p:nvPicPr>
          <p:cNvPr id="445" name="Google Shape;445;p32"/>
          <p:cNvPicPr preferRelativeResize="0"/>
          <p:nvPr/>
        </p:nvPicPr>
        <p:blipFill rotWithShape="1">
          <a:blip r:embed="rId3">
            <a:alphaModFix/>
          </a:blip>
          <a:srcRect/>
          <a:stretch/>
        </p:blipFill>
        <p:spPr>
          <a:xfrm>
            <a:off x="1475274" y="821401"/>
            <a:ext cx="4414099" cy="1521990"/>
          </a:xfrm>
          <a:prstGeom prst="rect">
            <a:avLst/>
          </a:prstGeom>
          <a:noFill/>
          <a:ln>
            <a:noFill/>
          </a:ln>
        </p:spPr>
      </p:pic>
      <p:pic>
        <p:nvPicPr>
          <p:cNvPr id="446" name="Google Shape;446;p32"/>
          <p:cNvPicPr preferRelativeResize="0"/>
          <p:nvPr/>
        </p:nvPicPr>
        <p:blipFill rotWithShape="1">
          <a:blip r:embed="rId4">
            <a:alphaModFix/>
          </a:blip>
          <a:srcRect/>
          <a:stretch/>
        </p:blipFill>
        <p:spPr>
          <a:xfrm>
            <a:off x="7197927" y="821401"/>
            <a:ext cx="1914540" cy="2098079"/>
          </a:xfrm>
          <a:prstGeom prst="rect">
            <a:avLst/>
          </a:prstGeom>
          <a:noFill/>
          <a:ln>
            <a:noFill/>
          </a:ln>
        </p:spPr>
      </p:pic>
      <p:pic>
        <p:nvPicPr>
          <p:cNvPr id="447" name="Google Shape;447;p32"/>
          <p:cNvPicPr preferRelativeResize="0"/>
          <p:nvPr/>
        </p:nvPicPr>
        <p:blipFill rotWithShape="1">
          <a:blip r:embed="rId5">
            <a:alphaModFix/>
          </a:blip>
          <a:srcRect/>
          <a:stretch/>
        </p:blipFill>
        <p:spPr>
          <a:xfrm>
            <a:off x="1475274" y="3143553"/>
            <a:ext cx="4263521" cy="1629371"/>
          </a:xfrm>
          <a:prstGeom prst="rect">
            <a:avLst/>
          </a:prstGeom>
          <a:noFill/>
          <a:ln>
            <a:noFill/>
          </a:ln>
        </p:spPr>
      </p:pic>
      <p:pic>
        <p:nvPicPr>
          <p:cNvPr id="448" name="Google Shape;448;p32"/>
          <p:cNvPicPr preferRelativeResize="0"/>
          <p:nvPr/>
        </p:nvPicPr>
        <p:blipFill rotWithShape="1">
          <a:blip r:embed="rId6">
            <a:alphaModFix/>
          </a:blip>
          <a:srcRect l="28314" t="33160" r="24060" b="40028"/>
          <a:stretch/>
        </p:blipFill>
        <p:spPr>
          <a:xfrm>
            <a:off x="6223000" y="3286605"/>
            <a:ext cx="4241902" cy="13432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title"/>
          </p:nvPr>
        </p:nvSpPr>
        <p:spPr>
          <a:xfrm>
            <a:off x="4615722" y="104931"/>
            <a:ext cx="3014472" cy="6145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s-EC"/>
              <a:t>JUSTIFICACIÓN</a:t>
            </a:r>
            <a:endParaRPr/>
          </a:p>
        </p:txBody>
      </p:sp>
      <p:sp>
        <p:nvSpPr>
          <p:cNvPr id="120" name="Google Shape;120;p4"/>
          <p:cNvSpPr/>
          <p:nvPr/>
        </p:nvSpPr>
        <p:spPr>
          <a:xfrm>
            <a:off x="425970" y="2138595"/>
            <a:ext cx="3465227" cy="1124263"/>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EC" sz="1800" b="0" i="0" u="none" strike="noStrike" cap="none">
                <a:solidFill>
                  <a:schemeClr val="dk1"/>
                </a:solidFill>
                <a:latin typeface="Arial"/>
                <a:ea typeface="Arial"/>
                <a:cs typeface="Arial"/>
                <a:sym typeface="Arial"/>
              </a:rPr>
              <a:t>Mejoramiento genético de gallinas con el fin de mejorar producciones generan mayores necesidades nutricionales.</a:t>
            </a:r>
            <a:endParaRPr sz="1800" b="0" i="0" u="none" strike="noStrike" cap="none">
              <a:solidFill>
                <a:schemeClr val="dk1"/>
              </a:solidFill>
              <a:latin typeface="Arial"/>
              <a:ea typeface="Arial"/>
              <a:cs typeface="Arial"/>
              <a:sym typeface="Arial"/>
            </a:endParaRPr>
          </a:p>
        </p:txBody>
      </p:sp>
      <p:sp>
        <p:nvSpPr>
          <p:cNvPr id="121" name="Google Shape;121;p4"/>
          <p:cNvSpPr/>
          <p:nvPr/>
        </p:nvSpPr>
        <p:spPr>
          <a:xfrm>
            <a:off x="1121900" y="3579852"/>
            <a:ext cx="3120453" cy="1133007"/>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EC" sz="1800" b="0" i="0" u="none" strike="noStrike" cap="none">
                <a:solidFill>
                  <a:schemeClr val="dk1"/>
                </a:solidFill>
                <a:latin typeface="Arial"/>
                <a:ea typeface="Arial"/>
                <a:cs typeface="Arial"/>
                <a:sym typeface="Arial"/>
              </a:rPr>
              <a:t>Minerales inorgánicos o incorrectamente producidos se vuelven poco disponibles.</a:t>
            </a:r>
            <a:endParaRPr sz="1800" b="0" i="0" u="none" strike="noStrike" cap="none">
              <a:solidFill>
                <a:schemeClr val="dk1"/>
              </a:solidFill>
              <a:latin typeface="Arial"/>
              <a:ea typeface="Arial"/>
              <a:cs typeface="Arial"/>
              <a:sym typeface="Arial"/>
            </a:endParaRPr>
          </a:p>
        </p:txBody>
      </p:sp>
      <p:sp>
        <p:nvSpPr>
          <p:cNvPr id="122" name="Google Shape;122;p4"/>
          <p:cNvSpPr/>
          <p:nvPr/>
        </p:nvSpPr>
        <p:spPr>
          <a:xfrm>
            <a:off x="8799428" y="2138595"/>
            <a:ext cx="2697182" cy="1004341"/>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b="0" i="0" u="none" strike="noStrike" cap="none">
                <a:solidFill>
                  <a:schemeClr val="dk1"/>
                </a:solidFill>
                <a:latin typeface="Arial"/>
                <a:ea typeface="Arial"/>
                <a:cs typeface="Arial"/>
                <a:sym typeface="Arial"/>
              </a:rPr>
              <a:t>Importante contar con una base nutricional para cada etapa del ave</a:t>
            </a:r>
            <a:endParaRPr sz="1800" b="0" i="0" u="none" strike="noStrike" cap="none">
              <a:solidFill>
                <a:schemeClr val="dk1"/>
              </a:solidFill>
              <a:latin typeface="Arial"/>
              <a:ea typeface="Arial"/>
              <a:cs typeface="Arial"/>
              <a:sym typeface="Arial"/>
            </a:endParaRPr>
          </a:p>
        </p:txBody>
      </p:sp>
      <p:sp>
        <p:nvSpPr>
          <p:cNvPr id="123" name="Google Shape;123;p4"/>
          <p:cNvSpPr/>
          <p:nvPr/>
        </p:nvSpPr>
        <p:spPr>
          <a:xfrm>
            <a:off x="7630194" y="3689327"/>
            <a:ext cx="3507699" cy="1004341"/>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b="0" i="0" u="none" strike="noStrike" cap="none">
                <a:solidFill>
                  <a:schemeClr val="dk1"/>
                </a:solidFill>
                <a:latin typeface="Arial"/>
                <a:ea typeface="Arial"/>
                <a:cs typeface="Arial"/>
                <a:sym typeface="Arial"/>
              </a:rPr>
              <a:t>Dietas tradicionales de maíz y soya con minerales orgánicos mejora la digestión.</a:t>
            </a:r>
            <a:endParaRPr sz="1800" b="0" i="0" u="none" strike="noStrike" cap="none">
              <a:solidFill>
                <a:schemeClr val="dk1"/>
              </a:solidFill>
              <a:latin typeface="Arial"/>
              <a:ea typeface="Arial"/>
              <a:cs typeface="Arial"/>
              <a:sym typeface="Arial"/>
            </a:endParaRPr>
          </a:p>
        </p:txBody>
      </p:sp>
      <p:cxnSp>
        <p:nvCxnSpPr>
          <p:cNvPr id="124" name="Google Shape;124;p4"/>
          <p:cNvCxnSpPr/>
          <p:nvPr/>
        </p:nvCxnSpPr>
        <p:spPr>
          <a:xfrm rot="-5400000" flipH="1">
            <a:off x="470314" y="3533307"/>
            <a:ext cx="945600" cy="404700"/>
          </a:xfrm>
          <a:prstGeom prst="bentConnector2">
            <a:avLst/>
          </a:prstGeom>
          <a:noFill/>
          <a:ln w="12700" cap="flat" cmpd="sng">
            <a:solidFill>
              <a:schemeClr val="dk1"/>
            </a:solidFill>
            <a:prstDash val="solid"/>
            <a:miter lim="800000"/>
            <a:headEnd type="none" w="sm" len="sm"/>
            <a:tailEnd type="triangle" w="med" len="med"/>
          </a:ln>
        </p:spPr>
      </p:cxnSp>
      <p:cxnSp>
        <p:nvCxnSpPr>
          <p:cNvPr id="125" name="Google Shape;125;p4"/>
          <p:cNvCxnSpPr/>
          <p:nvPr/>
        </p:nvCxnSpPr>
        <p:spPr>
          <a:xfrm rot="5400000">
            <a:off x="10713125" y="3567586"/>
            <a:ext cx="1029300" cy="180000"/>
          </a:xfrm>
          <a:prstGeom prst="bentConnector2">
            <a:avLst/>
          </a:prstGeom>
          <a:noFill/>
          <a:ln w="12700" cap="flat" cmpd="sng">
            <a:solidFill>
              <a:schemeClr val="dk1"/>
            </a:solidFill>
            <a:prstDash val="solid"/>
            <a:miter lim="800000"/>
            <a:headEnd type="none" w="sm" len="sm"/>
            <a:tailEnd type="triangle" w="med" len="med"/>
          </a:ln>
        </p:spPr>
      </p:cxnSp>
      <p:sp>
        <p:nvSpPr>
          <p:cNvPr id="126" name="Google Shape;126;p4"/>
          <p:cNvSpPr txBox="1"/>
          <p:nvPr/>
        </p:nvSpPr>
        <p:spPr>
          <a:xfrm>
            <a:off x="284813" y="5726243"/>
            <a:ext cx="18737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b="0" i="0" u="none" strike="noStrike" cap="none">
                <a:solidFill>
                  <a:schemeClr val="dk1"/>
                </a:solidFill>
                <a:latin typeface="Arial"/>
                <a:ea typeface="Arial"/>
                <a:cs typeface="Arial"/>
                <a:sym typeface="Arial"/>
              </a:rPr>
              <a:t>(Chica, 2007)</a:t>
            </a:r>
            <a:endParaRPr sz="1800">
              <a:solidFill>
                <a:schemeClr val="dk1"/>
              </a:solidFill>
              <a:latin typeface="Arial"/>
              <a:ea typeface="Arial"/>
              <a:cs typeface="Arial"/>
              <a:sym typeface="Arial"/>
            </a:endParaRPr>
          </a:p>
        </p:txBody>
      </p:sp>
      <p:pic>
        <p:nvPicPr>
          <p:cNvPr id="127" name="Google Shape;127;p4" descr="https://lh3.googleusercontent.com/JrJ2rC9mpWWkrzkIbmLwA2y1iCJdb4UOrGALOIo_GTiF9KIKrLTWvYXTQhnjPwiJEBl5P34gWb53nxJWJxOS5i8SusvZb7FuyGTLgT2KVEiuHTC92yCzZfyJtYM2FxC1q2AkQouWcVB8tyVwvHYj6CmvbBwtdhHmqD4gAx_1eHbRpPArmqam_cCJFcOSOUQUL-wGW64crli5mdfRNtt-sRBD6wO4p9RMEo9sDhQy7tZQbYUvoW6UgCSA4pDKru7d_yiiWSL1AbxLmHGBBOS42_SuagHpb1312duwerumXd65B46rL0GtL2KHD_Cko130xkDJNM45hX1qzWuv6ppZ1rEGP5wSJjh1Hgp1zWZsFyeS4z9TnP0n7iFysnCLn0I4Bx6yhJXq5sLtM_YjLIHX6LsqLPIbxrPnLlhUz0kU1dV5JxJLkhF5VoCSO9fDiZo6ashbGJK6YFnHOi0KEjsdG7wtVZogQ4P2_K1IppZ1amqFIDXmuSbXZ1TId51skSZVjMfFabtfiD_NRaXtRA2DXMafWmwHjYv-J7uKOoL_-Jz7oe70pYWADmd0KiTqYvWNZbc9G64yzijVi0UHuEvziq-5pfJhDfll9ijMaAczZyiI82HDy2zdq-lnQhcaO9Lt-xDNGLIWg-3lSGrrff9Q3_-LVa3aMmRl1HOVMMQ1Llk4exwkrLCMvAmE-dBtFdxg1ya4SnafGCUioEwRkMy466bpdA=w677-h903-no?authuser=0"/>
          <p:cNvPicPr preferRelativeResize="0"/>
          <p:nvPr/>
        </p:nvPicPr>
        <p:blipFill rotWithShape="1">
          <a:blip r:embed="rId3">
            <a:alphaModFix/>
          </a:blip>
          <a:srcRect t="10051" b="17558"/>
          <a:stretch/>
        </p:blipFill>
        <p:spPr>
          <a:xfrm>
            <a:off x="4659244" y="1476905"/>
            <a:ext cx="2695016" cy="26060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4851192" y="0"/>
            <a:ext cx="2489616" cy="6087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s-EC"/>
              <a:t>OBJETIVOS</a:t>
            </a:r>
            <a:endParaRPr/>
          </a:p>
        </p:txBody>
      </p:sp>
      <p:sp>
        <p:nvSpPr>
          <p:cNvPr id="133" name="Google Shape;133;p5"/>
          <p:cNvSpPr txBox="1">
            <a:spLocks noGrp="1"/>
          </p:cNvSpPr>
          <p:nvPr>
            <p:ph type="body" idx="1"/>
          </p:nvPr>
        </p:nvSpPr>
        <p:spPr>
          <a:xfrm>
            <a:off x="838200" y="608790"/>
            <a:ext cx="10515600" cy="5623844"/>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50000"/>
              </a:lnSpc>
              <a:spcBef>
                <a:spcPts val="0"/>
              </a:spcBef>
              <a:spcAft>
                <a:spcPts val="0"/>
              </a:spcAft>
              <a:buClr>
                <a:schemeClr val="dk1"/>
              </a:buClr>
              <a:buSzPts val="1800"/>
              <a:buChar char="•"/>
            </a:pPr>
            <a:r>
              <a:rPr lang="es-EC" b="1"/>
              <a:t>Objetivo General</a:t>
            </a:r>
            <a:endParaRPr/>
          </a:p>
          <a:p>
            <a:pPr marL="0" lvl="0" indent="0" algn="just" rtl="0">
              <a:lnSpc>
                <a:spcPct val="150000"/>
              </a:lnSpc>
              <a:spcBef>
                <a:spcPts val="1000"/>
              </a:spcBef>
              <a:spcAft>
                <a:spcPts val="0"/>
              </a:spcAft>
              <a:buClr>
                <a:schemeClr val="dk1"/>
              </a:buClr>
              <a:buSzPts val="1800"/>
              <a:buNone/>
            </a:pPr>
            <a:r>
              <a:rPr lang="es-EC"/>
              <a:t>Determinar el efecto de diferentes niveles de minerales orgánicos (glicinatos) (100%; 50% y 25%), en gallinas ponedoras Lohmann Brown, adicionado al alimento concentrado para evaluar el desempeño productivo y calidad de huevos.</a:t>
            </a:r>
            <a:endParaRPr/>
          </a:p>
          <a:p>
            <a:pPr marL="0" lvl="0" indent="0" algn="just" rtl="0">
              <a:lnSpc>
                <a:spcPct val="150000"/>
              </a:lnSpc>
              <a:spcBef>
                <a:spcPts val="1000"/>
              </a:spcBef>
              <a:spcAft>
                <a:spcPts val="0"/>
              </a:spcAft>
              <a:buClr>
                <a:schemeClr val="dk1"/>
              </a:buClr>
              <a:buSzPts val="1800"/>
              <a:buNone/>
            </a:pPr>
            <a:endParaRPr/>
          </a:p>
          <a:p>
            <a:pPr marL="228600" lvl="0" indent="-228600" algn="l" rtl="0">
              <a:lnSpc>
                <a:spcPct val="90000"/>
              </a:lnSpc>
              <a:spcBef>
                <a:spcPts val="1000"/>
              </a:spcBef>
              <a:spcAft>
                <a:spcPts val="0"/>
              </a:spcAft>
              <a:buClr>
                <a:schemeClr val="dk1"/>
              </a:buClr>
              <a:buSzPts val="1800"/>
              <a:buChar char="•"/>
            </a:pPr>
            <a:r>
              <a:rPr lang="es-EC" b="1"/>
              <a:t>Objetivos específicos</a:t>
            </a:r>
            <a:endParaRPr/>
          </a:p>
          <a:p>
            <a:pPr marL="719138" lvl="0" indent="-179387" algn="just" rtl="0">
              <a:lnSpc>
                <a:spcPct val="150000"/>
              </a:lnSpc>
              <a:spcBef>
                <a:spcPts val="1000"/>
              </a:spcBef>
              <a:spcAft>
                <a:spcPts val="0"/>
              </a:spcAft>
              <a:buClr>
                <a:schemeClr val="dk1"/>
              </a:buClr>
              <a:buSzPts val="1800"/>
              <a:buChar char="•"/>
            </a:pPr>
            <a:r>
              <a:rPr lang="es-EC"/>
              <a:t>Determinar el efecto de minerales orgánicos (Cobre, Zinc, Hierro y Manganeso), sobre parámetros zootécnicos</a:t>
            </a:r>
            <a:endParaRPr/>
          </a:p>
          <a:p>
            <a:pPr marL="719138" lvl="0" indent="-179387" algn="just" rtl="0">
              <a:lnSpc>
                <a:spcPct val="150000"/>
              </a:lnSpc>
              <a:spcBef>
                <a:spcPts val="1000"/>
              </a:spcBef>
              <a:spcAft>
                <a:spcPts val="0"/>
              </a:spcAft>
              <a:buClr>
                <a:schemeClr val="dk1"/>
              </a:buClr>
              <a:buSzPts val="1800"/>
              <a:buChar char="•"/>
            </a:pPr>
            <a:r>
              <a:rPr lang="es-EC"/>
              <a:t>Evaluar el efecto sobre parámetros de calidad de huevo (peso, resistencia, unidades Haugh, altura de albumen, coloración de yema y espesor de cáscara) </a:t>
            </a:r>
            <a:endParaRPr/>
          </a:p>
          <a:p>
            <a:pPr marL="719138" lvl="0" indent="-179387" algn="just" rtl="0">
              <a:lnSpc>
                <a:spcPct val="150000"/>
              </a:lnSpc>
              <a:spcBef>
                <a:spcPts val="1000"/>
              </a:spcBef>
              <a:spcAft>
                <a:spcPts val="0"/>
              </a:spcAft>
              <a:buClr>
                <a:schemeClr val="dk1"/>
              </a:buClr>
              <a:buSzPts val="1800"/>
              <a:buChar char="•"/>
            </a:pPr>
            <a:r>
              <a:rPr lang="es-EC"/>
              <a:t>Evaluar económicamente la pertinencia del uso de minerales orgánicos, mediante el análisis económico.</a:t>
            </a:r>
            <a:endParaRPr/>
          </a:p>
          <a:p>
            <a:pPr marL="228600" lvl="0" indent="-114300" algn="l" rtl="0">
              <a:lnSpc>
                <a:spcPct val="90000"/>
              </a:lnSpc>
              <a:spcBef>
                <a:spcPts val="1000"/>
              </a:spcBef>
              <a:spcAft>
                <a:spcPts val="0"/>
              </a:spcAft>
              <a:buClr>
                <a:schemeClr val="dk1"/>
              </a:buClr>
              <a:buSzPts val="1800"/>
              <a:buNone/>
            </a:pP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4966137" y="0"/>
            <a:ext cx="2259725" cy="6204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s-EC"/>
              <a:t>HIPÓTESIS</a:t>
            </a:r>
            <a:endParaRPr/>
          </a:p>
        </p:txBody>
      </p:sp>
      <p:sp>
        <p:nvSpPr>
          <p:cNvPr id="139" name="Google Shape;139;p6"/>
          <p:cNvSpPr txBox="1">
            <a:spLocks noGrp="1"/>
          </p:cNvSpPr>
          <p:nvPr>
            <p:ph type="body" idx="1"/>
          </p:nvPr>
        </p:nvSpPr>
        <p:spPr>
          <a:xfrm>
            <a:off x="522889" y="1026839"/>
            <a:ext cx="10515600" cy="4146550"/>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1800"/>
              <a:buChar char="•"/>
            </a:pPr>
            <a:r>
              <a:rPr lang="es-EC" b="1"/>
              <a:t>Hipótesis nula</a:t>
            </a:r>
            <a:r>
              <a:rPr lang="es-EC" b="1" i="1"/>
              <a:t>:</a:t>
            </a:r>
            <a:endParaRPr b="1"/>
          </a:p>
          <a:p>
            <a:pPr marL="0" lvl="0" indent="0" algn="just" rtl="0">
              <a:lnSpc>
                <a:spcPct val="150000"/>
              </a:lnSpc>
              <a:spcBef>
                <a:spcPts val="1000"/>
              </a:spcBef>
              <a:spcAft>
                <a:spcPts val="0"/>
              </a:spcAft>
              <a:buClr>
                <a:schemeClr val="dk1"/>
              </a:buClr>
              <a:buSzPts val="1800"/>
              <a:buNone/>
            </a:pPr>
            <a:r>
              <a:rPr lang="es-EC"/>
              <a:t> La suplementación de diferentes niveles de minerales orgánicos (B-Traxim 2C) en la dieta de gallinas ponedoras, no presenta efecto significativo sobre desempeño productivo y calidad de huevo.</a:t>
            </a:r>
            <a:endParaRPr/>
          </a:p>
          <a:p>
            <a:pPr marL="228600" lvl="0" indent="-114300" algn="l" rtl="0">
              <a:lnSpc>
                <a:spcPct val="150000"/>
              </a:lnSpc>
              <a:spcBef>
                <a:spcPts val="1000"/>
              </a:spcBef>
              <a:spcAft>
                <a:spcPts val="0"/>
              </a:spcAft>
              <a:buClr>
                <a:schemeClr val="dk1"/>
              </a:buClr>
              <a:buSzPts val="1800"/>
              <a:buNone/>
            </a:pPr>
            <a:endParaRPr/>
          </a:p>
          <a:p>
            <a:pPr marL="228600" lvl="0" indent="-228600" algn="l" rtl="0">
              <a:lnSpc>
                <a:spcPct val="150000"/>
              </a:lnSpc>
              <a:spcBef>
                <a:spcPts val="1000"/>
              </a:spcBef>
              <a:spcAft>
                <a:spcPts val="0"/>
              </a:spcAft>
              <a:buClr>
                <a:schemeClr val="dk1"/>
              </a:buClr>
              <a:buSzPts val="1800"/>
              <a:buChar char="•"/>
            </a:pPr>
            <a:r>
              <a:rPr lang="es-EC" b="1"/>
              <a:t>Hipótesis alterna:</a:t>
            </a:r>
            <a:endParaRPr/>
          </a:p>
          <a:p>
            <a:pPr marL="0" lvl="0" indent="0" algn="just" rtl="0">
              <a:lnSpc>
                <a:spcPct val="150000"/>
              </a:lnSpc>
              <a:spcBef>
                <a:spcPts val="1000"/>
              </a:spcBef>
              <a:spcAft>
                <a:spcPts val="0"/>
              </a:spcAft>
              <a:buClr>
                <a:schemeClr val="dk1"/>
              </a:buClr>
              <a:buSzPts val="1800"/>
              <a:buNone/>
            </a:pPr>
            <a:r>
              <a:rPr lang="es-EC"/>
              <a:t>La suplementación de diferentes niveles de minerales orgánicos (B-Traxim 2c) en la dieta de gallinas ponedoras, presenta efecto significativo sobre desempeño productivo y calidad de huevo.</a:t>
            </a:r>
            <a:endParaRPr/>
          </a:p>
          <a:p>
            <a:pPr marL="228600" lvl="0" indent="-114300" algn="l" rtl="0">
              <a:lnSpc>
                <a:spcPct val="150000"/>
              </a:lnSpc>
              <a:spcBef>
                <a:spcPts val="1000"/>
              </a:spcBef>
              <a:spcAft>
                <a:spcPts val="0"/>
              </a:spcAft>
              <a:buClr>
                <a:schemeClr val="dk1"/>
              </a:buClr>
              <a:buSzPts val="18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4587765" y="112805"/>
            <a:ext cx="3016470" cy="5703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s-EC"/>
              <a:t>METODOLOGÍA</a:t>
            </a:r>
            <a:endParaRPr/>
          </a:p>
        </p:txBody>
      </p:sp>
      <p:pic>
        <p:nvPicPr>
          <p:cNvPr id="145" name="Google Shape;145;p7"/>
          <p:cNvPicPr preferRelativeResize="0">
            <a:picLocks noGrp="1"/>
          </p:cNvPicPr>
          <p:nvPr>
            <p:ph type="body" idx="1"/>
          </p:nvPr>
        </p:nvPicPr>
        <p:blipFill rotWithShape="1">
          <a:blip r:embed="rId3">
            <a:alphaModFix/>
          </a:blip>
          <a:srcRect l="26383" t="19748" r="27332" b="17711"/>
          <a:stretch/>
        </p:blipFill>
        <p:spPr>
          <a:xfrm>
            <a:off x="540902" y="2296142"/>
            <a:ext cx="3558132" cy="2401981"/>
          </a:xfrm>
          <a:prstGeom prst="rect">
            <a:avLst/>
          </a:prstGeom>
          <a:noFill/>
          <a:ln>
            <a:noFill/>
          </a:ln>
        </p:spPr>
      </p:pic>
      <p:sp>
        <p:nvSpPr>
          <p:cNvPr id="146" name="Google Shape;146;p7"/>
          <p:cNvSpPr/>
          <p:nvPr/>
        </p:nvSpPr>
        <p:spPr>
          <a:xfrm>
            <a:off x="2091368" y="2559269"/>
            <a:ext cx="457200" cy="4572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7"/>
          <p:cNvSpPr txBox="1"/>
          <p:nvPr/>
        </p:nvSpPr>
        <p:spPr>
          <a:xfrm>
            <a:off x="446308" y="1464555"/>
            <a:ext cx="365272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400" b="1">
                <a:solidFill>
                  <a:schemeClr val="dk1"/>
                </a:solidFill>
                <a:latin typeface="Arial"/>
                <a:ea typeface="Arial"/>
                <a:cs typeface="Arial"/>
                <a:sym typeface="Arial"/>
              </a:rPr>
              <a:t>Figura 1.</a:t>
            </a:r>
            <a:endParaRPr/>
          </a:p>
          <a:p>
            <a:pPr marL="0" marR="0" lvl="0" indent="0" algn="l" rtl="0">
              <a:spcBef>
                <a:spcPts val="0"/>
              </a:spcBef>
              <a:spcAft>
                <a:spcPts val="0"/>
              </a:spcAft>
              <a:buNone/>
            </a:pPr>
            <a:endParaRPr sz="1400" b="1">
              <a:solidFill>
                <a:schemeClr val="dk1"/>
              </a:solidFill>
              <a:latin typeface="Arial"/>
              <a:ea typeface="Arial"/>
              <a:cs typeface="Arial"/>
              <a:sym typeface="Arial"/>
            </a:endParaRPr>
          </a:p>
          <a:p>
            <a:pPr marL="0" marR="0" lvl="0" indent="0" algn="l" rtl="0">
              <a:spcBef>
                <a:spcPts val="0"/>
              </a:spcBef>
              <a:spcAft>
                <a:spcPts val="0"/>
              </a:spcAft>
              <a:buNone/>
            </a:pPr>
            <a:r>
              <a:rPr lang="es-EC" sz="1400" i="1">
                <a:solidFill>
                  <a:schemeClr val="dk1"/>
                </a:solidFill>
                <a:latin typeface="Arial"/>
                <a:ea typeface="Arial"/>
                <a:cs typeface="Arial"/>
                <a:sym typeface="Arial"/>
              </a:rPr>
              <a:t>Hacienda “El Prado”, galpones de avicultura</a:t>
            </a:r>
            <a:endParaRPr sz="1400" i="1">
              <a:solidFill>
                <a:schemeClr val="dk1"/>
              </a:solidFill>
              <a:latin typeface="Arial"/>
              <a:ea typeface="Arial"/>
              <a:cs typeface="Arial"/>
              <a:sym typeface="Arial"/>
            </a:endParaRPr>
          </a:p>
        </p:txBody>
      </p:sp>
      <p:sp>
        <p:nvSpPr>
          <p:cNvPr id="148" name="Google Shape;148;p7"/>
          <p:cNvSpPr txBox="1"/>
          <p:nvPr/>
        </p:nvSpPr>
        <p:spPr>
          <a:xfrm>
            <a:off x="1250541" y="877544"/>
            <a:ext cx="20179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a:solidFill>
                  <a:schemeClr val="dk1"/>
                </a:solidFill>
                <a:latin typeface="Arial"/>
                <a:ea typeface="Arial"/>
                <a:cs typeface="Arial"/>
                <a:sym typeface="Arial"/>
              </a:rPr>
              <a:t>Área de estudio</a:t>
            </a:r>
            <a:endParaRPr sz="1800">
              <a:solidFill>
                <a:schemeClr val="dk1"/>
              </a:solidFill>
              <a:latin typeface="Arial"/>
              <a:ea typeface="Arial"/>
              <a:cs typeface="Arial"/>
              <a:sym typeface="Arial"/>
            </a:endParaRPr>
          </a:p>
        </p:txBody>
      </p:sp>
      <p:sp>
        <p:nvSpPr>
          <p:cNvPr id="149" name="Google Shape;149;p7"/>
          <p:cNvSpPr txBox="1"/>
          <p:nvPr/>
        </p:nvSpPr>
        <p:spPr>
          <a:xfrm>
            <a:off x="540902" y="4730021"/>
            <a:ext cx="200766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200" b="1">
                <a:solidFill>
                  <a:schemeClr val="dk1"/>
                </a:solidFill>
                <a:latin typeface="Calibri"/>
                <a:ea typeface="Calibri"/>
                <a:cs typeface="Calibri"/>
                <a:sym typeface="Calibri"/>
              </a:rPr>
              <a:t>Fuente: </a:t>
            </a:r>
            <a:r>
              <a:rPr lang="es-EC" sz="1200">
                <a:solidFill>
                  <a:schemeClr val="dk1"/>
                </a:solidFill>
                <a:latin typeface="Calibri"/>
                <a:ea typeface="Calibri"/>
                <a:cs typeface="Calibri"/>
                <a:sym typeface="Calibri"/>
              </a:rPr>
              <a:t>(Google Maps, 2020)</a:t>
            </a:r>
            <a:endParaRPr sz="1200" b="1">
              <a:solidFill>
                <a:schemeClr val="dk1"/>
              </a:solidFill>
              <a:latin typeface="Calibri"/>
              <a:ea typeface="Calibri"/>
              <a:cs typeface="Calibri"/>
              <a:sym typeface="Calibri"/>
            </a:endParaRPr>
          </a:p>
        </p:txBody>
      </p:sp>
      <p:sp>
        <p:nvSpPr>
          <p:cNvPr id="150" name="Google Shape;150;p7"/>
          <p:cNvSpPr txBox="1"/>
          <p:nvPr/>
        </p:nvSpPr>
        <p:spPr>
          <a:xfrm>
            <a:off x="5649500" y="923202"/>
            <a:ext cx="4992414" cy="535531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EC" sz="1800" b="1">
                <a:solidFill>
                  <a:schemeClr val="dk1"/>
                </a:solidFill>
                <a:latin typeface="Calibri"/>
                <a:ea typeface="Calibri"/>
                <a:cs typeface="Calibri"/>
                <a:sym typeface="Calibri"/>
              </a:rPr>
              <a:t>Ubicación Política</a:t>
            </a:r>
            <a:endParaRPr/>
          </a:p>
          <a:p>
            <a:pPr marL="0" marR="0" lvl="0" indent="0" algn="l" rtl="0">
              <a:lnSpc>
                <a:spcPct val="150000"/>
              </a:lnSpc>
              <a:spcBef>
                <a:spcPts val="0"/>
              </a:spcBef>
              <a:spcAft>
                <a:spcPts val="0"/>
              </a:spcAft>
              <a:buNone/>
            </a:pPr>
            <a:r>
              <a:rPr lang="es-EC" sz="1800">
                <a:solidFill>
                  <a:schemeClr val="dk1"/>
                </a:solidFill>
                <a:latin typeface="Calibri"/>
                <a:ea typeface="Calibri"/>
                <a:cs typeface="Calibri"/>
                <a:sym typeface="Calibri"/>
              </a:rPr>
              <a:t> </a:t>
            </a:r>
            <a:endParaRPr/>
          </a:p>
          <a:p>
            <a:pPr marL="0" marR="0" lvl="0" indent="0" algn="l" rtl="0">
              <a:lnSpc>
                <a:spcPct val="150000"/>
              </a:lnSpc>
              <a:spcBef>
                <a:spcPts val="0"/>
              </a:spcBef>
              <a:spcAft>
                <a:spcPts val="0"/>
              </a:spcAft>
              <a:buNone/>
            </a:pPr>
            <a:r>
              <a:rPr lang="es-EC" sz="1800">
                <a:solidFill>
                  <a:schemeClr val="dk1"/>
                </a:solidFill>
                <a:latin typeface="Calibri"/>
                <a:ea typeface="Calibri"/>
                <a:cs typeface="Calibri"/>
                <a:sym typeface="Calibri"/>
              </a:rPr>
              <a:t>Provincia: Pichincha </a:t>
            </a:r>
            <a:endParaRPr/>
          </a:p>
          <a:p>
            <a:pPr marL="0" marR="0" lvl="0" indent="0" algn="l" rtl="0">
              <a:lnSpc>
                <a:spcPct val="150000"/>
              </a:lnSpc>
              <a:spcBef>
                <a:spcPts val="0"/>
              </a:spcBef>
              <a:spcAft>
                <a:spcPts val="0"/>
              </a:spcAft>
              <a:buNone/>
            </a:pPr>
            <a:r>
              <a:rPr lang="es-EC" sz="1800">
                <a:solidFill>
                  <a:schemeClr val="dk1"/>
                </a:solidFill>
                <a:latin typeface="Calibri"/>
                <a:ea typeface="Calibri"/>
                <a:cs typeface="Calibri"/>
                <a:sym typeface="Calibri"/>
              </a:rPr>
              <a:t>Cantón: Rumiñahui</a:t>
            </a:r>
            <a:endParaRPr/>
          </a:p>
          <a:p>
            <a:pPr marL="0" marR="0" lvl="0" indent="0" algn="l" rtl="0">
              <a:lnSpc>
                <a:spcPct val="150000"/>
              </a:lnSpc>
              <a:spcBef>
                <a:spcPts val="0"/>
              </a:spcBef>
              <a:spcAft>
                <a:spcPts val="0"/>
              </a:spcAft>
              <a:buNone/>
            </a:pPr>
            <a:r>
              <a:rPr lang="es-EC" sz="1800">
                <a:solidFill>
                  <a:schemeClr val="dk1"/>
                </a:solidFill>
                <a:latin typeface="Calibri"/>
                <a:ea typeface="Calibri"/>
                <a:cs typeface="Calibri"/>
                <a:sym typeface="Calibri"/>
              </a:rPr>
              <a:t>Parroquia: San Fernando </a:t>
            </a:r>
            <a:endParaRPr/>
          </a:p>
          <a:p>
            <a:pPr marL="0" marR="0" lvl="0" indent="0" algn="l" rtl="0">
              <a:lnSpc>
                <a:spcPct val="150000"/>
              </a:lnSpc>
              <a:spcBef>
                <a:spcPts val="0"/>
              </a:spcBef>
              <a:spcAft>
                <a:spcPts val="0"/>
              </a:spcAft>
              <a:buNone/>
            </a:pPr>
            <a:r>
              <a:rPr lang="es-EC" sz="1800">
                <a:solidFill>
                  <a:schemeClr val="dk1"/>
                </a:solidFill>
                <a:latin typeface="Calibri"/>
                <a:ea typeface="Calibri"/>
                <a:cs typeface="Calibri"/>
                <a:sym typeface="Calibri"/>
              </a:rPr>
              <a:t>Lugar: Hacienda El Prado Galpón de avicultura</a:t>
            </a:r>
            <a:endParaRPr/>
          </a:p>
          <a:p>
            <a:pPr marL="0" marR="0" lvl="0" indent="0" algn="l" rtl="0">
              <a:lnSpc>
                <a:spcPct val="150000"/>
              </a:lnSpc>
              <a:spcBef>
                <a:spcPts val="0"/>
              </a:spcBef>
              <a:spcAft>
                <a:spcPts val="0"/>
              </a:spcAft>
              <a:buNone/>
            </a:pPr>
            <a:endParaRPr sz="18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s-EC" sz="1800" b="1">
                <a:solidFill>
                  <a:schemeClr val="dk1"/>
                </a:solidFill>
                <a:latin typeface="Calibri"/>
                <a:ea typeface="Calibri"/>
                <a:cs typeface="Calibri"/>
                <a:sym typeface="Calibri"/>
              </a:rPr>
              <a:t>Ubicación Geográfica</a:t>
            </a:r>
            <a:endParaRPr/>
          </a:p>
          <a:p>
            <a:pPr marL="0" marR="0" lvl="0" indent="0" algn="l" rtl="0">
              <a:lnSpc>
                <a:spcPct val="150000"/>
              </a:lnSpc>
              <a:spcBef>
                <a:spcPts val="0"/>
              </a:spcBef>
              <a:spcAft>
                <a:spcPts val="0"/>
              </a:spcAft>
              <a:buNone/>
            </a:pPr>
            <a:endParaRPr sz="18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s-EC" sz="1800">
                <a:solidFill>
                  <a:schemeClr val="dk1"/>
                </a:solidFill>
                <a:latin typeface="Calibri"/>
                <a:ea typeface="Calibri"/>
                <a:cs typeface="Calibri"/>
                <a:sym typeface="Calibri"/>
              </a:rPr>
              <a:t>Longitud: 78°24’44” Oeste </a:t>
            </a:r>
            <a:endParaRPr/>
          </a:p>
          <a:p>
            <a:pPr marL="0" marR="0" lvl="0" indent="0" algn="l" rtl="0">
              <a:lnSpc>
                <a:spcPct val="150000"/>
              </a:lnSpc>
              <a:spcBef>
                <a:spcPts val="0"/>
              </a:spcBef>
              <a:spcAft>
                <a:spcPts val="0"/>
              </a:spcAft>
              <a:buNone/>
            </a:pPr>
            <a:r>
              <a:rPr lang="es-EC" sz="1800">
                <a:solidFill>
                  <a:schemeClr val="dk1"/>
                </a:solidFill>
                <a:latin typeface="Calibri"/>
                <a:ea typeface="Calibri"/>
                <a:cs typeface="Calibri"/>
                <a:sym typeface="Calibri"/>
              </a:rPr>
              <a:t>Latitud: 0°23’20” Sur </a:t>
            </a:r>
            <a:endParaRPr/>
          </a:p>
          <a:p>
            <a:pPr marL="0" marR="0" lvl="0" indent="0" algn="l" rtl="0">
              <a:lnSpc>
                <a:spcPct val="150000"/>
              </a:lnSpc>
              <a:spcBef>
                <a:spcPts val="0"/>
              </a:spcBef>
              <a:spcAft>
                <a:spcPts val="0"/>
              </a:spcAft>
              <a:buNone/>
            </a:pPr>
            <a:r>
              <a:rPr lang="es-EC" sz="1800">
                <a:solidFill>
                  <a:schemeClr val="dk1"/>
                </a:solidFill>
                <a:latin typeface="Calibri"/>
                <a:ea typeface="Calibri"/>
                <a:cs typeface="Calibri"/>
                <a:sym typeface="Calibri"/>
              </a:rPr>
              <a:t>Altura: 2748 msnm</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8"/>
          <p:cNvSpPr txBox="1"/>
          <p:nvPr/>
        </p:nvSpPr>
        <p:spPr>
          <a:xfrm>
            <a:off x="4587765" y="112805"/>
            <a:ext cx="3016470" cy="5703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METODOLOGÍA</a:t>
            </a:r>
            <a:endParaRPr sz="2800" b="1">
              <a:solidFill>
                <a:schemeClr val="dk1"/>
              </a:solidFill>
              <a:latin typeface="Arial"/>
              <a:ea typeface="Arial"/>
              <a:cs typeface="Arial"/>
              <a:sym typeface="Arial"/>
            </a:endParaRPr>
          </a:p>
        </p:txBody>
      </p:sp>
      <p:sp>
        <p:nvSpPr>
          <p:cNvPr id="156" name="Google Shape;156;p8"/>
          <p:cNvSpPr txBox="1"/>
          <p:nvPr/>
        </p:nvSpPr>
        <p:spPr>
          <a:xfrm>
            <a:off x="748146" y="812800"/>
            <a:ext cx="24568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b="1">
                <a:solidFill>
                  <a:schemeClr val="dk1"/>
                </a:solidFill>
                <a:latin typeface="Arial"/>
                <a:ea typeface="Arial"/>
                <a:cs typeface="Arial"/>
                <a:sym typeface="Arial"/>
              </a:rPr>
              <a:t>Diseño experimental</a:t>
            </a:r>
            <a:endParaRPr sz="1800" b="1">
              <a:solidFill>
                <a:schemeClr val="dk1"/>
              </a:solidFill>
              <a:latin typeface="Arial"/>
              <a:ea typeface="Arial"/>
              <a:cs typeface="Arial"/>
              <a:sym typeface="Arial"/>
            </a:endParaRPr>
          </a:p>
        </p:txBody>
      </p:sp>
      <p:sp>
        <p:nvSpPr>
          <p:cNvPr id="157" name="Google Shape;157;p8"/>
          <p:cNvSpPr txBox="1"/>
          <p:nvPr/>
        </p:nvSpPr>
        <p:spPr>
          <a:xfrm>
            <a:off x="397164" y="2198101"/>
            <a:ext cx="4027054" cy="3116879"/>
          </a:xfrm>
          <a:prstGeom prst="rect">
            <a:avLst/>
          </a:prstGeom>
          <a:blipFill rotWithShape="1">
            <a:blip r:embed="rId3">
              <a:alphaModFix/>
            </a:blip>
            <a:stretch>
              <a:fillRect l="-7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a:latin typeface="Calibri"/>
                <a:ea typeface="Calibri"/>
                <a:cs typeface="Calibri"/>
                <a:sym typeface="Calibri"/>
              </a:rPr>
              <a:t> </a:t>
            </a:r>
            <a:endParaRPr/>
          </a:p>
        </p:txBody>
      </p:sp>
      <p:sp>
        <p:nvSpPr>
          <p:cNvPr id="158" name="Google Shape;158;p8"/>
          <p:cNvSpPr txBox="1"/>
          <p:nvPr/>
        </p:nvSpPr>
        <p:spPr>
          <a:xfrm>
            <a:off x="397164" y="1274618"/>
            <a:ext cx="3583709"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C" sz="1600">
                <a:solidFill>
                  <a:schemeClr val="dk1"/>
                </a:solidFill>
                <a:latin typeface="Arial"/>
                <a:ea typeface="Arial"/>
                <a:cs typeface="Arial"/>
                <a:sym typeface="Arial"/>
              </a:rPr>
              <a:t>Se dispuso bajo un diseño completamente al azar (DCA) con 20 repeticiones, con el siguiente modelo:</a:t>
            </a:r>
            <a:endParaRPr sz="1600">
              <a:solidFill>
                <a:schemeClr val="dk1"/>
              </a:solidFill>
              <a:latin typeface="Arial"/>
              <a:ea typeface="Arial"/>
              <a:cs typeface="Arial"/>
              <a:sym typeface="Arial"/>
            </a:endParaRPr>
          </a:p>
        </p:txBody>
      </p:sp>
      <p:pic>
        <p:nvPicPr>
          <p:cNvPr id="159" name="Google Shape;159;p8"/>
          <p:cNvPicPr preferRelativeResize="0"/>
          <p:nvPr/>
        </p:nvPicPr>
        <p:blipFill rotWithShape="1">
          <a:blip r:embed="rId4">
            <a:alphaModFix/>
          </a:blip>
          <a:srcRect/>
          <a:stretch/>
        </p:blipFill>
        <p:spPr>
          <a:xfrm>
            <a:off x="4424218" y="1385331"/>
            <a:ext cx="7625085" cy="923483"/>
          </a:xfrm>
          <a:prstGeom prst="rect">
            <a:avLst/>
          </a:prstGeom>
          <a:noFill/>
          <a:ln>
            <a:noFill/>
          </a:ln>
        </p:spPr>
      </p:pic>
      <p:sp>
        <p:nvSpPr>
          <p:cNvPr id="160" name="Google Shape;160;p8"/>
          <p:cNvSpPr txBox="1"/>
          <p:nvPr/>
        </p:nvSpPr>
        <p:spPr>
          <a:xfrm>
            <a:off x="6970339" y="812800"/>
            <a:ext cx="25328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b="1">
                <a:solidFill>
                  <a:schemeClr val="dk1"/>
                </a:solidFill>
                <a:latin typeface="Arial"/>
                <a:ea typeface="Arial"/>
                <a:cs typeface="Arial"/>
                <a:sym typeface="Arial"/>
              </a:rPr>
              <a:t>Croquis experimental</a:t>
            </a:r>
            <a:endParaRPr sz="1800" b="1">
              <a:solidFill>
                <a:schemeClr val="dk1"/>
              </a:solidFill>
              <a:latin typeface="Arial"/>
              <a:ea typeface="Arial"/>
              <a:cs typeface="Arial"/>
              <a:sym typeface="Arial"/>
            </a:endParaRPr>
          </a:p>
        </p:txBody>
      </p:sp>
      <p:sp>
        <p:nvSpPr>
          <p:cNvPr id="161" name="Google Shape;161;p8"/>
          <p:cNvSpPr txBox="1"/>
          <p:nvPr/>
        </p:nvSpPr>
        <p:spPr>
          <a:xfrm>
            <a:off x="6970338" y="3010973"/>
            <a:ext cx="25328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b="1">
                <a:solidFill>
                  <a:schemeClr val="dk1"/>
                </a:solidFill>
                <a:latin typeface="Arial"/>
                <a:ea typeface="Arial"/>
                <a:cs typeface="Arial"/>
                <a:sym typeface="Arial"/>
              </a:rPr>
              <a:t>Análisis estadístico</a:t>
            </a:r>
            <a:endParaRPr sz="1800" b="1">
              <a:solidFill>
                <a:schemeClr val="dk1"/>
              </a:solidFill>
              <a:latin typeface="Arial"/>
              <a:ea typeface="Arial"/>
              <a:cs typeface="Arial"/>
              <a:sym typeface="Arial"/>
            </a:endParaRPr>
          </a:p>
        </p:txBody>
      </p:sp>
      <p:sp>
        <p:nvSpPr>
          <p:cNvPr id="162" name="Google Shape;162;p8"/>
          <p:cNvSpPr txBox="1"/>
          <p:nvPr/>
        </p:nvSpPr>
        <p:spPr>
          <a:xfrm>
            <a:off x="5858933" y="3759200"/>
            <a:ext cx="4673600"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s-EC" sz="1800">
                <a:solidFill>
                  <a:schemeClr val="dk1"/>
                </a:solidFill>
                <a:latin typeface="Calibri"/>
                <a:ea typeface="Calibri"/>
                <a:cs typeface="Calibri"/>
                <a:sym typeface="Calibri"/>
              </a:rPr>
              <a:t>Estadística descriptiva.</a:t>
            </a:r>
            <a:endParaRPr/>
          </a:p>
          <a:p>
            <a:pPr marL="285750" marR="0" lvl="0" indent="-285750" algn="l" rtl="0">
              <a:spcBef>
                <a:spcPts val="0"/>
              </a:spcBef>
              <a:spcAft>
                <a:spcPts val="0"/>
              </a:spcAft>
              <a:buClr>
                <a:schemeClr val="dk1"/>
              </a:buClr>
              <a:buSzPts val="1800"/>
              <a:buFont typeface="Arial"/>
              <a:buChar char="•"/>
            </a:pPr>
            <a:r>
              <a:rPr lang="es-EC" sz="1800">
                <a:solidFill>
                  <a:schemeClr val="dk1"/>
                </a:solidFill>
                <a:latin typeface="Calibri"/>
                <a:ea typeface="Calibri"/>
                <a:cs typeface="Calibri"/>
                <a:sym typeface="Calibri"/>
              </a:rPr>
              <a:t>Prueba Kruskal Wallis en caso de no cumplir con normalidad u homocedasticidad.</a:t>
            </a:r>
            <a:endParaRPr/>
          </a:p>
          <a:p>
            <a:pPr marL="285750" marR="0" lvl="0" indent="-285750" algn="l" rtl="0">
              <a:spcBef>
                <a:spcPts val="0"/>
              </a:spcBef>
              <a:spcAft>
                <a:spcPts val="0"/>
              </a:spcAft>
              <a:buClr>
                <a:schemeClr val="dk1"/>
              </a:buClr>
              <a:buSzPts val="1800"/>
              <a:buFont typeface="Arial"/>
              <a:buChar char="•"/>
            </a:pPr>
            <a:r>
              <a:rPr lang="es-EC" sz="1800">
                <a:solidFill>
                  <a:schemeClr val="dk1"/>
                </a:solidFill>
                <a:latin typeface="Calibri"/>
                <a:ea typeface="Calibri"/>
                <a:cs typeface="Calibri"/>
                <a:sym typeface="Calibri"/>
              </a:rPr>
              <a:t>Comparación de medias Duncan (α=0,01).</a:t>
            </a:r>
            <a:endParaRPr sz="1800">
              <a:solidFill>
                <a:schemeClr val="dk1"/>
              </a:solidFill>
              <a:latin typeface="Calibri"/>
              <a:ea typeface="Calibri"/>
              <a:cs typeface="Calibri"/>
              <a:sym typeface="Calibri"/>
            </a:endParaRPr>
          </a:p>
        </p:txBody>
      </p:sp>
      <p:pic>
        <p:nvPicPr>
          <p:cNvPr id="163" name="Google Shape;163;p8" descr="Resultado de imagen de INFOSTAT&quot;"/>
          <p:cNvPicPr preferRelativeResize="0"/>
          <p:nvPr/>
        </p:nvPicPr>
        <p:blipFill rotWithShape="1">
          <a:blip r:embed="rId5">
            <a:alphaModFix/>
          </a:blip>
          <a:srcRect/>
          <a:stretch/>
        </p:blipFill>
        <p:spPr>
          <a:xfrm>
            <a:off x="10365016" y="3756540"/>
            <a:ext cx="1494005" cy="8551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p:nvPr/>
        </p:nvSpPr>
        <p:spPr>
          <a:xfrm>
            <a:off x="4587765" y="0"/>
            <a:ext cx="3016470" cy="57036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Arial"/>
              <a:buNone/>
            </a:pPr>
            <a:r>
              <a:rPr lang="es-EC" sz="2800" b="1">
                <a:solidFill>
                  <a:schemeClr val="dk1"/>
                </a:solidFill>
                <a:latin typeface="Arial"/>
                <a:ea typeface="Arial"/>
                <a:cs typeface="Arial"/>
                <a:sym typeface="Arial"/>
              </a:rPr>
              <a:t>METODOLOGÍA</a:t>
            </a:r>
            <a:endParaRPr sz="2800" b="1">
              <a:solidFill>
                <a:schemeClr val="dk1"/>
              </a:solidFill>
              <a:latin typeface="Arial"/>
              <a:ea typeface="Arial"/>
              <a:cs typeface="Arial"/>
              <a:sym typeface="Arial"/>
            </a:endParaRPr>
          </a:p>
        </p:txBody>
      </p:sp>
      <p:grpSp>
        <p:nvGrpSpPr>
          <p:cNvPr id="169" name="Google Shape;169;p9"/>
          <p:cNvGrpSpPr/>
          <p:nvPr/>
        </p:nvGrpSpPr>
        <p:grpSpPr>
          <a:xfrm>
            <a:off x="1128889" y="1390922"/>
            <a:ext cx="10508411" cy="3911577"/>
            <a:chOff x="3594" y="127272"/>
            <a:chExt cx="10508411" cy="3911577"/>
          </a:xfrm>
        </p:grpSpPr>
        <p:sp>
          <p:nvSpPr>
            <p:cNvPr id="170" name="Google Shape;170;p9"/>
            <p:cNvSpPr/>
            <p:nvPr/>
          </p:nvSpPr>
          <p:spPr>
            <a:xfrm>
              <a:off x="3594" y="127272"/>
              <a:ext cx="1946002" cy="1167601"/>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txBox="1"/>
            <p:nvPr/>
          </p:nvSpPr>
          <p:spPr>
            <a:xfrm>
              <a:off x="3594" y="127272"/>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 Mortalidad</a:t>
              </a:r>
              <a:endParaRPr sz="2400">
                <a:solidFill>
                  <a:srgbClr val="000000"/>
                </a:solidFill>
                <a:latin typeface="Arial"/>
                <a:ea typeface="Arial"/>
                <a:cs typeface="Arial"/>
                <a:sym typeface="Arial"/>
              </a:endParaRPr>
            </a:p>
          </p:txBody>
        </p:sp>
        <p:sp>
          <p:nvSpPr>
            <p:cNvPr id="172" name="Google Shape;172;p9"/>
            <p:cNvSpPr/>
            <p:nvPr/>
          </p:nvSpPr>
          <p:spPr>
            <a:xfrm>
              <a:off x="2144196" y="127272"/>
              <a:ext cx="1946002" cy="1167601"/>
            </a:xfrm>
            <a:prstGeom prst="rect">
              <a:avLst/>
            </a:prstGeom>
            <a:solidFill>
              <a:srgbClr val="4385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txBox="1"/>
            <p:nvPr/>
          </p:nvSpPr>
          <p:spPr>
            <a:xfrm>
              <a:off x="2144196" y="127272"/>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Conversión alimenticia</a:t>
              </a:r>
              <a:endParaRPr sz="2400">
                <a:solidFill>
                  <a:srgbClr val="000000"/>
                </a:solidFill>
                <a:latin typeface="Arial"/>
                <a:ea typeface="Arial"/>
                <a:cs typeface="Arial"/>
                <a:sym typeface="Arial"/>
              </a:endParaRPr>
            </a:p>
          </p:txBody>
        </p:sp>
        <p:sp>
          <p:nvSpPr>
            <p:cNvPr id="174" name="Google Shape;174;p9"/>
            <p:cNvSpPr/>
            <p:nvPr/>
          </p:nvSpPr>
          <p:spPr>
            <a:xfrm>
              <a:off x="4284798" y="127272"/>
              <a:ext cx="1946002" cy="1167601"/>
            </a:xfrm>
            <a:prstGeom prst="rect">
              <a:avLst/>
            </a:prstGeom>
            <a:solidFill>
              <a:srgbClr val="439AB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txBox="1"/>
            <p:nvPr/>
          </p:nvSpPr>
          <p:spPr>
            <a:xfrm>
              <a:off x="4284798" y="127272"/>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Peso del ave (Kg)</a:t>
              </a:r>
              <a:endParaRPr sz="2400">
                <a:solidFill>
                  <a:srgbClr val="000000"/>
                </a:solidFill>
                <a:latin typeface="Arial"/>
                <a:ea typeface="Arial"/>
                <a:cs typeface="Arial"/>
                <a:sym typeface="Arial"/>
              </a:endParaRPr>
            </a:p>
          </p:txBody>
        </p:sp>
        <p:sp>
          <p:nvSpPr>
            <p:cNvPr id="176" name="Google Shape;176;p9"/>
            <p:cNvSpPr/>
            <p:nvPr/>
          </p:nvSpPr>
          <p:spPr>
            <a:xfrm>
              <a:off x="6425401" y="127272"/>
              <a:ext cx="1946002" cy="1167601"/>
            </a:xfrm>
            <a:prstGeom prst="rect">
              <a:avLst/>
            </a:prstGeom>
            <a:solidFill>
              <a:srgbClr val="43AEB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txBox="1"/>
            <p:nvPr/>
          </p:nvSpPr>
          <p:spPr>
            <a:xfrm>
              <a:off x="6425401" y="127272"/>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Huevos producidos</a:t>
              </a:r>
              <a:endParaRPr sz="2400">
                <a:solidFill>
                  <a:srgbClr val="000000"/>
                </a:solidFill>
                <a:latin typeface="Arial"/>
                <a:ea typeface="Arial"/>
                <a:cs typeface="Arial"/>
                <a:sym typeface="Arial"/>
              </a:endParaRPr>
            </a:p>
          </p:txBody>
        </p:sp>
        <p:sp>
          <p:nvSpPr>
            <p:cNvPr id="178" name="Google Shape;178;p9"/>
            <p:cNvSpPr/>
            <p:nvPr/>
          </p:nvSpPr>
          <p:spPr>
            <a:xfrm>
              <a:off x="8566003" y="127272"/>
              <a:ext cx="1946002" cy="1167601"/>
            </a:xfrm>
            <a:prstGeom prst="rect">
              <a:avLst/>
            </a:pr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p:nvPr/>
          </p:nvSpPr>
          <p:spPr>
            <a:xfrm>
              <a:off x="8566003" y="127272"/>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Huevos rotos</a:t>
              </a:r>
              <a:endParaRPr sz="2400">
                <a:solidFill>
                  <a:srgbClr val="000000"/>
                </a:solidFill>
                <a:latin typeface="Arial"/>
                <a:ea typeface="Arial"/>
                <a:cs typeface="Arial"/>
                <a:sym typeface="Arial"/>
              </a:endParaRPr>
            </a:p>
          </p:txBody>
        </p:sp>
        <p:sp>
          <p:nvSpPr>
            <p:cNvPr id="180" name="Google Shape;180;p9"/>
            <p:cNvSpPr/>
            <p:nvPr/>
          </p:nvSpPr>
          <p:spPr>
            <a:xfrm>
              <a:off x="3594" y="1489474"/>
              <a:ext cx="1946002" cy="1167601"/>
            </a:xfrm>
            <a:prstGeom prst="rect">
              <a:avLst/>
            </a:prstGeom>
            <a:solidFill>
              <a:srgbClr val="43BAA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txBox="1"/>
            <p:nvPr/>
          </p:nvSpPr>
          <p:spPr>
            <a:xfrm>
              <a:off x="3594" y="1489474"/>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Consumo de alimento (g/día)</a:t>
              </a:r>
              <a:endParaRPr sz="2400">
                <a:solidFill>
                  <a:srgbClr val="000000"/>
                </a:solidFill>
                <a:latin typeface="Arial"/>
                <a:ea typeface="Arial"/>
                <a:cs typeface="Arial"/>
                <a:sym typeface="Arial"/>
              </a:endParaRPr>
            </a:p>
          </p:txBody>
        </p:sp>
        <p:sp>
          <p:nvSpPr>
            <p:cNvPr id="182" name="Google Shape;182;p9"/>
            <p:cNvSpPr/>
            <p:nvPr/>
          </p:nvSpPr>
          <p:spPr>
            <a:xfrm>
              <a:off x="2144196" y="1489474"/>
              <a:ext cx="1946002" cy="1167601"/>
            </a:xfrm>
            <a:prstGeom prst="rect">
              <a:avLst/>
            </a:prstGeom>
            <a:solidFill>
              <a:srgbClr val="44B7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txBox="1"/>
            <p:nvPr/>
          </p:nvSpPr>
          <p:spPr>
            <a:xfrm>
              <a:off x="2144196" y="1489474"/>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dirty="0">
                  <a:solidFill>
                    <a:srgbClr val="000000"/>
                  </a:solidFill>
                  <a:latin typeface="Arial"/>
                  <a:ea typeface="Arial"/>
                  <a:cs typeface="Arial"/>
                  <a:sym typeface="Arial"/>
                </a:rPr>
                <a:t>Masa del huevo</a:t>
              </a:r>
              <a:endParaRPr sz="2400" dirty="0">
                <a:solidFill>
                  <a:srgbClr val="000000"/>
                </a:solidFill>
                <a:latin typeface="Arial"/>
                <a:ea typeface="Arial"/>
                <a:cs typeface="Arial"/>
                <a:sym typeface="Arial"/>
              </a:endParaRPr>
            </a:p>
          </p:txBody>
        </p:sp>
        <p:sp>
          <p:nvSpPr>
            <p:cNvPr id="184" name="Google Shape;184;p9"/>
            <p:cNvSpPr/>
            <p:nvPr/>
          </p:nvSpPr>
          <p:spPr>
            <a:xfrm>
              <a:off x="4284798" y="1489474"/>
              <a:ext cx="1946002" cy="1167601"/>
            </a:xfrm>
            <a:prstGeom prst="rect">
              <a:avLst/>
            </a:prstGeom>
            <a:solidFill>
              <a:srgbClr val="44B57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txBox="1"/>
            <p:nvPr/>
          </p:nvSpPr>
          <p:spPr>
            <a:xfrm>
              <a:off x="4284798" y="1489474"/>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Peso del huevo (g)</a:t>
              </a:r>
              <a:endParaRPr sz="2400">
                <a:solidFill>
                  <a:srgbClr val="000000"/>
                </a:solidFill>
                <a:latin typeface="Arial"/>
                <a:ea typeface="Arial"/>
                <a:cs typeface="Arial"/>
                <a:sym typeface="Arial"/>
              </a:endParaRPr>
            </a:p>
          </p:txBody>
        </p:sp>
        <p:sp>
          <p:nvSpPr>
            <p:cNvPr id="186" name="Google Shape;186;p9"/>
            <p:cNvSpPr/>
            <p:nvPr/>
          </p:nvSpPr>
          <p:spPr>
            <a:xfrm>
              <a:off x="6425401" y="1489474"/>
              <a:ext cx="1946002" cy="1167601"/>
            </a:xfrm>
            <a:prstGeom prst="rect">
              <a:avLst/>
            </a:pr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txBox="1"/>
            <p:nvPr/>
          </p:nvSpPr>
          <p:spPr>
            <a:xfrm>
              <a:off x="6425401" y="1489474"/>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Coloración de yema</a:t>
              </a:r>
              <a:endParaRPr sz="2400">
                <a:solidFill>
                  <a:srgbClr val="000000"/>
                </a:solidFill>
                <a:latin typeface="Arial"/>
                <a:ea typeface="Arial"/>
                <a:cs typeface="Arial"/>
                <a:sym typeface="Arial"/>
              </a:endParaRPr>
            </a:p>
          </p:txBody>
        </p:sp>
        <p:sp>
          <p:nvSpPr>
            <p:cNvPr id="188" name="Google Shape;188;p9"/>
            <p:cNvSpPr/>
            <p:nvPr/>
          </p:nvSpPr>
          <p:spPr>
            <a:xfrm>
              <a:off x="8566003" y="1489474"/>
              <a:ext cx="1946002" cy="1167601"/>
            </a:xfrm>
            <a:prstGeom prst="rect">
              <a:avLst/>
            </a:prstGeom>
            <a:solidFill>
              <a:srgbClr val="45B1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txBox="1"/>
            <p:nvPr/>
          </p:nvSpPr>
          <p:spPr>
            <a:xfrm>
              <a:off x="8566003" y="1489474"/>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a:solidFill>
                    <a:srgbClr val="000000"/>
                  </a:solidFill>
                  <a:latin typeface="Arial"/>
                  <a:ea typeface="Arial"/>
                  <a:cs typeface="Arial"/>
                  <a:sym typeface="Arial"/>
                </a:rPr>
                <a:t>Resistencia de rupturas (kgf)</a:t>
              </a:r>
              <a:endParaRPr sz="2400">
                <a:solidFill>
                  <a:srgbClr val="000000"/>
                </a:solidFill>
                <a:latin typeface="Arial"/>
                <a:ea typeface="Arial"/>
                <a:cs typeface="Arial"/>
                <a:sym typeface="Arial"/>
              </a:endParaRPr>
            </a:p>
          </p:txBody>
        </p:sp>
        <p:sp>
          <p:nvSpPr>
            <p:cNvPr id="190" name="Google Shape;190;p9"/>
            <p:cNvSpPr/>
            <p:nvPr/>
          </p:nvSpPr>
          <p:spPr>
            <a:xfrm>
              <a:off x="877371" y="2851674"/>
              <a:ext cx="1946002" cy="1167601"/>
            </a:xfrm>
            <a:prstGeom prst="rect">
              <a:avLst/>
            </a:prstGeom>
            <a:solidFill>
              <a:srgbClr val="4CAF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txBox="1"/>
            <p:nvPr/>
          </p:nvSpPr>
          <p:spPr>
            <a:xfrm>
              <a:off x="877371" y="2851675"/>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dirty="0">
                  <a:solidFill>
                    <a:srgbClr val="000000"/>
                  </a:solidFill>
                  <a:latin typeface="Arial"/>
                  <a:ea typeface="Arial"/>
                  <a:cs typeface="Arial"/>
                  <a:sym typeface="Arial"/>
                </a:rPr>
                <a:t>Altura de alúmina (mm)</a:t>
              </a:r>
              <a:endParaRPr sz="2400" dirty="0">
                <a:solidFill>
                  <a:srgbClr val="000000"/>
                </a:solidFill>
                <a:latin typeface="Arial"/>
                <a:ea typeface="Arial"/>
                <a:cs typeface="Arial"/>
                <a:sym typeface="Arial"/>
              </a:endParaRPr>
            </a:p>
          </p:txBody>
        </p:sp>
        <p:sp>
          <p:nvSpPr>
            <p:cNvPr id="192" name="Google Shape;192;p9"/>
            <p:cNvSpPr/>
            <p:nvPr/>
          </p:nvSpPr>
          <p:spPr>
            <a:xfrm>
              <a:off x="3277372" y="2851674"/>
              <a:ext cx="1946002" cy="1167601"/>
            </a:xfrm>
            <a:prstGeom prst="rect">
              <a:avLst/>
            </a:prstGeom>
            <a:solidFill>
              <a:srgbClr val="5EAC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txBox="1"/>
            <p:nvPr/>
          </p:nvSpPr>
          <p:spPr>
            <a:xfrm>
              <a:off x="3277372" y="2851674"/>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dirty="0">
                  <a:solidFill>
                    <a:srgbClr val="000000"/>
                  </a:solidFill>
                  <a:latin typeface="Arial"/>
                  <a:ea typeface="Arial"/>
                  <a:cs typeface="Arial"/>
                  <a:sym typeface="Arial"/>
                </a:rPr>
                <a:t>Grosor de cáscara (mm)</a:t>
              </a:r>
              <a:endParaRPr sz="2400" dirty="0">
                <a:solidFill>
                  <a:srgbClr val="000000"/>
                </a:solidFill>
                <a:latin typeface="Arial"/>
                <a:ea typeface="Arial"/>
                <a:cs typeface="Arial"/>
                <a:sym typeface="Arial"/>
              </a:endParaRPr>
            </a:p>
          </p:txBody>
        </p:sp>
        <p:sp>
          <p:nvSpPr>
            <p:cNvPr id="194" name="Google Shape;194;p9"/>
            <p:cNvSpPr/>
            <p:nvPr/>
          </p:nvSpPr>
          <p:spPr>
            <a:xfrm>
              <a:off x="5555009" y="2851674"/>
              <a:ext cx="1946002" cy="1167601"/>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txBox="1"/>
            <p:nvPr/>
          </p:nvSpPr>
          <p:spPr>
            <a:xfrm>
              <a:off x="5505939" y="2871248"/>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dirty="0" smtClean="0">
                  <a:solidFill>
                    <a:srgbClr val="000000"/>
                  </a:solidFill>
                  <a:latin typeface="Arial"/>
                  <a:ea typeface="Arial"/>
                  <a:cs typeface="Arial"/>
                  <a:sym typeface="Arial"/>
                </a:rPr>
                <a:t>Unidades Haugh</a:t>
              </a:r>
            </a:p>
          </p:txBody>
        </p:sp>
      </p:grpSp>
      <p:sp>
        <p:nvSpPr>
          <p:cNvPr id="196" name="Google Shape;196;p9"/>
          <p:cNvSpPr txBox="1"/>
          <p:nvPr/>
        </p:nvSpPr>
        <p:spPr>
          <a:xfrm>
            <a:off x="1128889" y="880533"/>
            <a:ext cx="32737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C" sz="1800">
                <a:solidFill>
                  <a:schemeClr val="dk1"/>
                </a:solidFill>
                <a:latin typeface="Arial"/>
                <a:ea typeface="Arial"/>
                <a:cs typeface="Arial"/>
                <a:sym typeface="Arial"/>
              </a:rPr>
              <a:t>Variables evaluadas</a:t>
            </a:r>
            <a:endParaRPr sz="1800">
              <a:solidFill>
                <a:schemeClr val="dk1"/>
              </a:solidFill>
              <a:latin typeface="Arial"/>
              <a:ea typeface="Arial"/>
              <a:cs typeface="Arial"/>
              <a:sym typeface="Arial"/>
            </a:endParaRPr>
          </a:p>
        </p:txBody>
      </p:sp>
      <p:sp>
        <p:nvSpPr>
          <p:cNvPr id="32" name="Google Shape;194;p9"/>
          <p:cNvSpPr/>
          <p:nvPr/>
        </p:nvSpPr>
        <p:spPr>
          <a:xfrm>
            <a:off x="9031235" y="4115323"/>
            <a:ext cx="1946002" cy="1167601"/>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5;p9"/>
          <p:cNvSpPr txBox="1"/>
          <p:nvPr/>
        </p:nvSpPr>
        <p:spPr>
          <a:xfrm>
            <a:off x="8982165" y="4134897"/>
            <a:ext cx="1946002" cy="1167601"/>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EC" sz="2400" dirty="0">
                <a:solidFill>
                  <a:srgbClr val="000000"/>
                </a:solidFill>
                <a:latin typeface="Arial"/>
                <a:ea typeface="Arial"/>
                <a:cs typeface="Arial"/>
                <a:sym typeface="Arial"/>
              </a:rPr>
              <a:t>Índice de </a:t>
            </a:r>
            <a:r>
              <a:rPr lang="es-EC" sz="2400" dirty="0" smtClean="0">
                <a:solidFill>
                  <a:srgbClr val="000000"/>
                </a:solidFill>
                <a:latin typeface="Arial"/>
                <a:ea typeface="Arial"/>
                <a:cs typeface="Arial"/>
                <a:sym typeface="Arial"/>
              </a:rPr>
              <a:t>calidad</a:t>
            </a: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2283</Words>
  <Application>Microsoft Office PowerPoint</Application>
  <PresentationFormat>Personalizado</PresentationFormat>
  <Paragraphs>369</Paragraphs>
  <Slides>32</Slides>
  <Notes>32</Notes>
  <HiddenSlides>0</HiddenSlides>
  <MMClips>1</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32</vt:i4>
      </vt:variant>
    </vt:vector>
  </HeadingPairs>
  <TitlesOfParts>
    <vt:vector size="33" baseType="lpstr">
      <vt:lpstr>Tema de Office</vt:lpstr>
      <vt:lpstr>Presentación de PowerPoint</vt:lpstr>
      <vt:lpstr>CONTENIDO</vt:lpstr>
      <vt:lpstr>INTRODUCCIÓN</vt:lpstr>
      <vt:lpstr>JUSTIFICACIÓN</vt:lpstr>
      <vt:lpstr>OBJETIVOS</vt:lpstr>
      <vt:lpstr>HIPÓTESIS</vt:lpstr>
      <vt:lpstr>METODOLOGÍA</vt:lpstr>
      <vt:lpstr>Presentación de PowerPoint</vt:lpstr>
      <vt:lpstr>Presentación de PowerPoint</vt:lpstr>
      <vt:lpstr>METODOLOGÍA</vt:lpstr>
      <vt:lpstr>SUMINISTRO DE MINERALES ORGÁNICOS</vt:lpstr>
      <vt:lpstr>Presentación de PowerPoint</vt:lpstr>
      <vt:lpstr>Presentación de PowerPoint</vt:lpstr>
      <vt:lpstr>Presentación de PowerPoint</vt:lpstr>
      <vt:lpstr>Presentación de PowerPoint</vt:lpstr>
      <vt:lpstr>Presentación de PowerPoint</vt:lpstr>
      <vt:lpstr>RESULTADOS Y DISCUSIÓN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ECONÓMICO</vt:lpstr>
      <vt:lpstr>Presentación de PowerPoint</vt:lpstr>
      <vt:lpstr>Presentación de PowerPoint</vt:lpstr>
      <vt:lpstr>CONCLUSIONES</vt:lpstr>
      <vt:lpstr>Presentación de PowerPoint</vt:lpstr>
      <vt:lpstr>RECOMENDACIONES</vt:lpstr>
      <vt:lpstr>AGRADECIMIENTOS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Denisse Torres</dc:creator>
  <cp:lastModifiedBy>User</cp:lastModifiedBy>
  <cp:revision>5</cp:revision>
  <dcterms:created xsi:type="dcterms:W3CDTF">2021-03-13T21:04:52Z</dcterms:created>
  <dcterms:modified xsi:type="dcterms:W3CDTF">2021-04-20T20:17:26Z</dcterms:modified>
</cp:coreProperties>
</file>